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132_56DD1332.xml" ContentType="application/vnd.ms-powerpoint.comments+xml"/>
  <Override PartName="/ppt/comments/modernComment_13E_9C812EB7.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46_C9C166FA.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54"/>
  </p:notesMasterIdLst>
  <p:sldIdLst>
    <p:sldId id="303" r:id="rId6"/>
    <p:sldId id="257" r:id="rId7"/>
    <p:sldId id="258" r:id="rId8"/>
    <p:sldId id="309" r:id="rId9"/>
    <p:sldId id="306" r:id="rId10"/>
    <p:sldId id="310" r:id="rId11"/>
    <p:sldId id="311" r:id="rId12"/>
    <p:sldId id="314" r:id="rId13"/>
    <p:sldId id="347" r:id="rId14"/>
    <p:sldId id="315" r:id="rId15"/>
    <p:sldId id="317" r:id="rId16"/>
    <p:sldId id="318" r:id="rId17"/>
    <p:sldId id="319" r:id="rId18"/>
    <p:sldId id="348" r:id="rId19"/>
    <p:sldId id="320" r:id="rId20"/>
    <p:sldId id="345" r:id="rId21"/>
    <p:sldId id="302" r:id="rId22"/>
    <p:sldId id="321" r:id="rId23"/>
    <p:sldId id="322" r:id="rId24"/>
    <p:sldId id="323" r:id="rId25"/>
    <p:sldId id="325" r:id="rId26"/>
    <p:sldId id="324" r:id="rId27"/>
    <p:sldId id="346" r:id="rId28"/>
    <p:sldId id="355" r:id="rId29"/>
    <p:sldId id="354" r:id="rId30"/>
    <p:sldId id="353" r:id="rId31"/>
    <p:sldId id="327" r:id="rId32"/>
    <p:sldId id="326" r:id="rId33"/>
    <p:sldId id="329" r:id="rId34"/>
    <p:sldId id="331" r:id="rId35"/>
    <p:sldId id="332" r:id="rId36"/>
    <p:sldId id="349" r:id="rId37"/>
    <p:sldId id="333" r:id="rId38"/>
    <p:sldId id="334" r:id="rId39"/>
    <p:sldId id="350" r:id="rId40"/>
    <p:sldId id="335" r:id="rId41"/>
    <p:sldId id="336" r:id="rId42"/>
    <p:sldId id="337" r:id="rId43"/>
    <p:sldId id="338" r:id="rId44"/>
    <p:sldId id="339" r:id="rId45"/>
    <p:sldId id="304" r:id="rId46"/>
    <p:sldId id="351" r:id="rId47"/>
    <p:sldId id="275" r:id="rId48"/>
    <p:sldId id="341" r:id="rId49"/>
    <p:sldId id="342" r:id="rId50"/>
    <p:sldId id="352" r:id="rId51"/>
    <p:sldId id="343"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3F77E4-957A-4DE6-8E26-1EA1CE17D2FF}" v="133" dt="2025-01-24T09:57:11.036"/>
  </p1510:revLst>
</p1510:revInfo>
</file>

<file path=ppt/tableStyles.xml><?xml version="1.0" encoding="utf-8"?>
<a:tblStyleLst xmlns:a="http://schemas.openxmlformats.org/drawingml/2006/main" def="{5C22544A-7EE6-4342-B048-85BDC9FD1C3A}">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8" autoAdjust="0"/>
  </p:normalViewPr>
  <p:slideViewPr>
    <p:cSldViewPr snapToGrid="0">
      <p:cViewPr varScale="1">
        <p:scale>
          <a:sx n="70" d="100"/>
          <a:sy n="70" d="100"/>
        </p:scale>
        <p:origin x="501" y="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2.xml"/><Relationship Id="rId61"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os Passatoglou" userId="a07303e8-04d3-4f1e-be92-a9b2fd8f5f46" providerId="ADAL" clId="{A93F77E4-957A-4DE6-8E26-1EA1CE17D2FF}"/>
    <pc:docChg chg="undo redo custSel modSld">
      <pc:chgData name="Nikos Passatoglou" userId="a07303e8-04d3-4f1e-be92-a9b2fd8f5f46" providerId="ADAL" clId="{A93F77E4-957A-4DE6-8E26-1EA1CE17D2FF}" dt="2025-01-24T09:57:44.650" v="1113" actId="113"/>
      <pc:docMkLst>
        <pc:docMk/>
      </pc:docMkLst>
      <pc:sldChg chg="modSp mod">
        <pc:chgData name="Nikos Passatoglou" userId="a07303e8-04d3-4f1e-be92-a9b2fd8f5f46" providerId="ADAL" clId="{A93F77E4-957A-4DE6-8E26-1EA1CE17D2FF}" dt="2025-01-24T07:37:25.023" v="42" actId="21"/>
        <pc:sldMkLst>
          <pc:docMk/>
          <pc:sldMk cId="1177726443" sldId="257"/>
        </pc:sldMkLst>
        <pc:spChg chg="mod">
          <ac:chgData name="Nikos Passatoglou" userId="a07303e8-04d3-4f1e-be92-a9b2fd8f5f46" providerId="ADAL" clId="{A93F77E4-957A-4DE6-8E26-1EA1CE17D2FF}" dt="2025-01-24T07:32:27.472" v="8" actId="21"/>
          <ac:spMkLst>
            <pc:docMk/>
            <pc:sldMk cId="1177726443" sldId="257"/>
            <ac:spMk id="2" creationId="{F2C0D52E-A62B-F6E5-F2B0-7344F0CE8600}"/>
          </ac:spMkLst>
        </pc:spChg>
        <pc:spChg chg="mod">
          <ac:chgData name="Nikos Passatoglou" userId="a07303e8-04d3-4f1e-be92-a9b2fd8f5f46" providerId="ADAL" clId="{A93F77E4-957A-4DE6-8E26-1EA1CE17D2FF}" dt="2025-01-24T07:37:25.023" v="42" actId="21"/>
          <ac:spMkLst>
            <pc:docMk/>
            <pc:sldMk cId="1177726443" sldId="257"/>
            <ac:spMk id="3" creationId="{8D0089E8-9EEB-047C-855D-C0D6B24BE56F}"/>
          </ac:spMkLst>
        </pc:spChg>
      </pc:sldChg>
      <pc:sldChg chg="modSp mod">
        <pc:chgData name="Nikos Passatoglou" userId="a07303e8-04d3-4f1e-be92-a9b2fd8f5f46" providerId="ADAL" clId="{A93F77E4-957A-4DE6-8E26-1EA1CE17D2FF}" dt="2025-01-24T07:40:32.483" v="64" actId="20577"/>
        <pc:sldMkLst>
          <pc:docMk/>
          <pc:sldMk cId="2591287154" sldId="258"/>
        </pc:sldMkLst>
        <pc:spChg chg="mod">
          <ac:chgData name="Nikos Passatoglou" userId="a07303e8-04d3-4f1e-be92-a9b2fd8f5f46" providerId="ADAL" clId="{A93F77E4-957A-4DE6-8E26-1EA1CE17D2FF}" dt="2025-01-24T07:37:34.022" v="43"/>
          <ac:spMkLst>
            <pc:docMk/>
            <pc:sldMk cId="2591287154" sldId="258"/>
            <ac:spMk id="4" creationId="{EDDEB2B8-67A4-DBB2-B33B-FA3A94AEE46E}"/>
          </ac:spMkLst>
        </pc:spChg>
        <pc:spChg chg="mod">
          <ac:chgData name="Nikos Passatoglou" userId="a07303e8-04d3-4f1e-be92-a9b2fd8f5f46" providerId="ADAL" clId="{A93F77E4-957A-4DE6-8E26-1EA1CE17D2FF}" dt="2025-01-24T07:39:25.623" v="59" actId="14100"/>
          <ac:spMkLst>
            <pc:docMk/>
            <pc:sldMk cId="2591287154" sldId="258"/>
            <ac:spMk id="5" creationId="{DCBDD218-F9D7-4922-0A12-8A66E5903877}"/>
          </ac:spMkLst>
        </pc:spChg>
        <pc:spChg chg="mod">
          <ac:chgData name="Nikos Passatoglou" userId="a07303e8-04d3-4f1e-be92-a9b2fd8f5f46" providerId="ADAL" clId="{A93F77E4-957A-4DE6-8E26-1EA1CE17D2FF}" dt="2025-01-24T07:40:32.483" v="64" actId="20577"/>
          <ac:spMkLst>
            <pc:docMk/>
            <pc:sldMk cId="2591287154" sldId="258"/>
            <ac:spMk id="6" creationId="{0CC214A9-B65D-FDF1-7616-D8081C944C60}"/>
          </ac:spMkLst>
        </pc:spChg>
      </pc:sldChg>
      <pc:sldChg chg="addSp delSp modSp mod">
        <pc:chgData name="Nikos Passatoglou" userId="a07303e8-04d3-4f1e-be92-a9b2fd8f5f46" providerId="ADAL" clId="{A93F77E4-957A-4DE6-8E26-1EA1CE17D2FF}" dt="2025-01-24T09:57:44.650" v="1113" actId="113"/>
        <pc:sldMkLst>
          <pc:docMk/>
          <pc:sldMk cId="361623514" sldId="263"/>
        </pc:sldMkLst>
        <pc:spChg chg="add del mod">
          <ac:chgData name="Nikos Passatoglou" userId="a07303e8-04d3-4f1e-be92-a9b2fd8f5f46" providerId="ADAL" clId="{A93F77E4-957A-4DE6-8E26-1EA1CE17D2FF}" dt="2025-01-24T09:57:38.068" v="1111" actId="478"/>
          <ac:spMkLst>
            <pc:docMk/>
            <pc:sldMk cId="361623514" sldId="263"/>
            <ac:spMk id="2" creationId="{6701F15B-0C5F-D602-492A-404CDABE9BF8}"/>
          </ac:spMkLst>
        </pc:spChg>
        <pc:spChg chg="add del mod">
          <ac:chgData name="Nikos Passatoglou" userId="a07303e8-04d3-4f1e-be92-a9b2fd8f5f46" providerId="ADAL" clId="{A93F77E4-957A-4DE6-8E26-1EA1CE17D2FF}" dt="2025-01-24T09:57:44.650" v="1113" actId="113"/>
          <ac:spMkLst>
            <pc:docMk/>
            <pc:sldMk cId="361623514" sldId="263"/>
            <ac:spMk id="3" creationId="{2F5A40CF-DD24-6590-A30B-3E7EA8E3796C}"/>
          </ac:spMkLst>
        </pc:spChg>
      </pc:sldChg>
      <pc:sldChg chg="modSp mod">
        <pc:chgData name="Nikos Passatoglou" userId="a07303e8-04d3-4f1e-be92-a9b2fd8f5f46" providerId="ADAL" clId="{A93F77E4-957A-4DE6-8E26-1EA1CE17D2FF}" dt="2025-01-24T09:55:39.815" v="1071"/>
        <pc:sldMkLst>
          <pc:docMk/>
          <pc:sldMk cId="3119389221" sldId="275"/>
        </pc:sldMkLst>
        <pc:spChg chg="mod">
          <ac:chgData name="Nikos Passatoglou" userId="a07303e8-04d3-4f1e-be92-a9b2fd8f5f46" providerId="ADAL" clId="{A93F77E4-957A-4DE6-8E26-1EA1CE17D2FF}" dt="2025-01-24T09:55:26.898" v="1069" actId="20577"/>
          <ac:spMkLst>
            <pc:docMk/>
            <pc:sldMk cId="3119389221" sldId="275"/>
            <ac:spMk id="2" creationId="{D1FA6C79-B804-ABC5-686B-1894D0168E33}"/>
          </ac:spMkLst>
        </pc:spChg>
        <pc:spChg chg="mod">
          <ac:chgData name="Nikos Passatoglou" userId="a07303e8-04d3-4f1e-be92-a9b2fd8f5f46" providerId="ADAL" clId="{A93F77E4-957A-4DE6-8E26-1EA1CE17D2FF}" dt="2025-01-24T09:55:39.815" v="1071"/>
          <ac:spMkLst>
            <pc:docMk/>
            <pc:sldMk cId="3119389221" sldId="275"/>
            <ac:spMk id="5" creationId="{60E84316-03B6-0B3D-02DB-430173B63FAD}"/>
          </ac:spMkLst>
        </pc:spChg>
      </pc:sldChg>
      <pc:sldChg chg="modSp mod">
        <pc:chgData name="Nikos Passatoglou" userId="a07303e8-04d3-4f1e-be92-a9b2fd8f5f46" providerId="ADAL" clId="{A93F77E4-957A-4DE6-8E26-1EA1CE17D2FF}" dt="2025-01-24T08:13:50.854" v="302" actId="113"/>
        <pc:sldMkLst>
          <pc:docMk/>
          <pc:sldMk cId="3428332141" sldId="302"/>
        </pc:sldMkLst>
        <pc:spChg chg="mod">
          <ac:chgData name="Nikos Passatoglou" userId="a07303e8-04d3-4f1e-be92-a9b2fd8f5f46" providerId="ADAL" clId="{A93F77E4-957A-4DE6-8E26-1EA1CE17D2FF}" dt="2025-01-24T08:13:50.854" v="302" actId="113"/>
          <ac:spMkLst>
            <pc:docMk/>
            <pc:sldMk cId="3428332141" sldId="302"/>
            <ac:spMk id="2" creationId="{A0B46F4A-EDF4-08EC-4303-3A30283B4E4D}"/>
          </ac:spMkLst>
        </pc:spChg>
        <pc:spChg chg="mod">
          <ac:chgData name="Nikos Passatoglou" userId="a07303e8-04d3-4f1e-be92-a9b2fd8f5f46" providerId="ADAL" clId="{A93F77E4-957A-4DE6-8E26-1EA1CE17D2FF}" dt="2025-01-24T08:11:24.170" v="277" actId="122"/>
          <ac:spMkLst>
            <pc:docMk/>
            <pc:sldMk cId="3428332141" sldId="302"/>
            <ac:spMk id="5" creationId="{D28ED3FA-F135-3E5A-00AE-C77A8EFD54AE}"/>
          </ac:spMkLst>
        </pc:spChg>
      </pc:sldChg>
      <pc:sldChg chg="modSp mod">
        <pc:chgData name="Nikos Passatoglou" userId="a07303e8-04d3-4f1e-be92-a9b2fd8f5f46" providerId="ADAL" clId="{A93F77E4-957A-4DE6-8E26-1EA1CE17D2FF}" dt="2025-01-24T07:32:15.943" v="5" actId="113"/>
        <pc:sldMkLst>
          <pc:docMk/>
          <pc:sldMk cId="2949865065" sldId="303"/>
        </pc:sldMkLst>
        <pc:spChg chg="mod">
          <ac:chgData name="Nikos Passatoglou" userId="a07303e8-04d3-4f1e-be92-a9b2fd8f5f46" providerId="ADAL" clId="{A93F77E4-957A-4DE6-8E26-1EA1CE17D2FF}" dt="2025-01-24T07:32:15.943" v="5" actId="113"/>
          <ac:spMkLst>
            <pc:docMk/>
            <pc:sldMk cId="2949865065" sldId="303"/>
            <ac:spMk id="2" creationId="{6914FE02-1D5B-5285-03EF-401433043FA6}"/>
          </ac:spMkLst>
        </pc:spChg>
        <pc:spChg chg="mod">
          <ac:chgData name="Nikos Passatoglou" userId="a07303e8-04d3-4f1e-be92-a9b2fd8f5f46" providerId="ADAL" clId="{A93F77E4-957A-4DE6-8E26-1EA1CE17D2FF}" dt="2025-01-24T07:31:22.174" v="1" actId="2711"/>
          <ac:spMkLst>
            <pc:docMk/>
            <pc:sldMk cId="2949865065" sldId="303"/>
            <ac:spMk id="3" creationId="{73B06CFA-549F-BF01-84DA-E23DFB02BD4F}"/>
          </ac:spMkLst>
        </pc:spChg>
      </pc:sldChg>
      <pc:sldChg chg="modSp mod">
        <pc:chgData name="Nikos Passatoglou" userId="a07303e8-04d3-4f1e-be92-a9b2fd8f5f46" providerId="ADAL" clId="{A93F77E4-957A-4DE6-8E26-1EA1CE17D2FF}" dt="2025-01-24T09:54:11.278" v="1052" actId="113"/>
        <pc:sldMkLst>
          <pc:docMk/>
          <pc:sldMk cId="2653647145" sldId="304"/>
        </pc:sldMkLst>
        <pc:spChg chg="mod">
          <ac:chgData name="Nikos Passatoglou" userId="a07303e8-04d3-4f1e-be92-a9b2fd8f5f46" providerId="ADAL" clId="{A93F77E4-957A-4DE6-8E26-1EA1CE17D2FF}" dt="2025-01-24T09:54:11.278" v="1052" actId="113"/>
          <ac:spMkLst>
            <pc:docMk/>
            <pc:sldMk cId="2653647145" sldId="304"/>
            <ac:spMk id="3" creationId="{7AB3EC40-FBC2-6BFF-CD31-D0C66DF9969A}"/>
          </ac:spMkLst>
        </pc:spChg>
        <pc:spChg chg="mod">
          <ac:chgData name="Nikos Passatoglou" userId="a07303e8-04d3-4f1e-be92-a9b2fd8f5f46" providerId="ADAL" clId="{A93F77E4-957A-4DE6-8E26-1EA1CE17D2FF}" dt="2025-01-24T09:52:57.206" v="1030" actId="1076"/>
          <ac:spMkLst>
            <pc:docMk/>
            <pc:sldMk cId="2653647145" sldId="304"/>
            <ac:spMk id="5" creationId="{57FDE1B0-0999-D588-3678-14748739C199}"/>
          </ac:spMkLst>
        </pc:spChg>
      </pc:sldChg>
      <pc:sldChg chg="modSp mod">
        <pc:chgData name="Nikos Passatoglou" userId="a07303e8-04d3-4f1e-be92-a9b2fd8f5f46" providerId="ADAL" clId="{A93F77E4-957A-4DE6-8E26-1EA1CE17D2FF}" dt="2025-01-24T07:50:47.276" v="83"/>
        <pc:sldMkLst>
          <pc:docMk/>
          <pc:sldMk cId="1457328946" sldId="306"/>
        </pc:sldMkLst>
        <pc:spChg chg="mod">
          <ac:chgData name="Nikos Passatoglou" userId="a07303e8-04d3-4f1e-be92-a9b2fd8f5f46" providerId="ADAL" clId="{A93F77E4-957A-4DE6-8E26-1EA1CE17D2FF}" dt="2025-01-24T07:50:41.412" v="82" actId="1076"/>
          <ac:spMkLst>
            <pc:docMk/>
            <pc:sldMk cId="1457328946" sldId="306"/>
            <ac:spMk id="2" creationId="{947E270B-DEA2-0421-B68E-768A0CA9A9B1}"/>
          </ac:spMkLst>
        </pc:spChg>
        <pc:spChg chg="mod">
          <ac:chgData name="Nikos Passatoglou" userId="a07303e8-04d3-4f1e-be92-a9b2fd8f5f46" providerId="ADAL" clId="{A93F77E4-957A-4DE6-8E26-1EA1CE17D2FF}" dt="2025-01-24T07:50:47.276" v="83"/>
          <ac:spMkLst>
            <pc:docMk/>
            <pc:sldMk cId="1457328946" sldId="306"/>
            <ac:spMk id="6" creationId="{CBAA8127-125F-6729-1B9C-88FA828D5427}"/>
          </ac:spMkLst>
        </pc:spChg>
        <pc:picChg chg="mod">
          <ac:chgData name="Nikos Passatoglou" userId="a07303e8-04d3-4f1e-be92-a9b2fd8f5f46" providerId="ADAL" clId="{A93F77E4-957A-4DE6-8E26-1EA1CE17D2FF}" dt="2025-01-24T07:50:38.815" v="81" actId="1076"/>
          <ac:picMkLst>
            <pc:docMk/>
            <pc:sldMk cId="1457328946" sldId="306"/>
            <ac:picMk id="4" creationId="{E03E8834-481B-A62A-E628-4B1DF7EE966B}"/>
          </ac:picMkLst>
        </pc:picChg>
      </pc:sldChg>
      <pc:sldChg chg="modSp mod">
        <pc:chgData name="Nikos Passatoglou" userId="a07303e8-04d3-4f1e-be92-a9b2fd8f5f46" providerId="ADAL" clId="{A93F77E4-957A-4DE6-8E26-1EA1CE17D2FF}" dt="2025-01-24T07:49:21.976" v="72"/>
        <pc:sldMkLst>
          <pc:docMk/>
          <pc:sldMk cId="469763554" sldId="309"/>
        </pc:sldMkLst>
        <pc:spChg chg="mod">
          <ac:chgData name="Nikos Passatoglou" userId="a07303e8-04d3-4f1e-be92-a9b2fd8f5f46" providerId="ADAL" clId="{A93F77E4-957A-4DE6-8E26-1EA1CE17D2FF}" dt="2025-01-24T07:40:54.852" v="67"/>
          <ac:spMkLst>
            <pc:docMk/>
            <pc:sldMk cId="469763554" sldId="309"/>
            <ac:spMk id="2" creationId="{50ABC507-E7F2-965E-C444-0827B238DD41}"/>
          </ac:spMkLst>
        </pc:spChg>
        <pc:spChg chg="mod">
          <ac:chgData name="Nikos Passatoglou" userId="a07303e8-04d3-4f1e-be92-a9b2fd8f5f46" providerId="ADAL" clId="{A93F77E4-957A-4DE6-8E26-1EA1CE17D2FF}" dt="2025-01-24T07:40:41.146" v="66" actId="27636"/>
          <ac:spMkLst>
            <pc:docMk/>
            <pc:sldMk cId="469763554" sldId="309"/>
            <ac:spMk id="5" creationId="{A7D5D871-3E99-FD69-62E9-BF69DA13EE4B}"/>
          </ac:spMkLst>
        </pc:spChg>
        <pc:spChg chg="mod">
          <ac:chgData name="Nikos Passatoglou" userId="a07303e8-04d3-4f1e-be92-a9b2fd8f5f46" providerId="ADAL" clId="{A93F77E4-957A-4DE6-8E26-1EA1CE17D2FF}" dt="2025-01-24T07:41:06.609" v="70"/>
          <ac:spMkLst>
            <pc:docMk/>
            <pc:sldMk cId="469763554" sldId="309"/>
            <ac:spMk id="6" creationId="{53E3B81F-3FEE-310F-5DF4-A456E257BC60}"/>
          </ac:spMkLst>
        </pc:spChg>
        <pc:spChg chg="mod">
          <ac:chgData name="Nikos Passatoglou" userId="a07303e8-04d3-4f1e-be92-a9b2fd8f5f46" providerId="ADAL" clId="{A93F77E4-957A-4DE6-8E26-1EA1CE17D2FF}" dt="2025-01-24T07:49:21.976" v="72"/>
          <ac:spMkLst>
            <pc:docMk/>
            <pc:sldMk cId="469763554" sldId="309"/>
            <ac:spMk id="9" creationId="{D9793032-BD9B-DF29-685F-53FE15FF9FC2}"/>
          </ac:spMkLst>
        </pc:spChg>
      </pc:sldChg>
      <pc:sldChg chg="modSp mod">
        <pc:chgData name="Nikos Passatoglou" userId="a07303e8-04d3-4f1e-be92-a9b2fd8f5f46" providerId="ADAL" clId="{A93F77E4-957A-4DE6-8E26-1EA1CE17D2FF}" dt="2025-01-24T07:54:28.694" v="116"/>
        <pc:sldMkLst>
          <pc:docMk/>
          <pc:sldMk cId="1937639163" sldId="310"/>
        </pc:sldMkLst>
        <pc:spChg chg="mod">
          <ac:chgData name="Nikos Passatoglou" userId="a07303e8-04d3-4f1e-be92-a9b2fd8f5f46" providerId="ADAL" clId="{A93F77E4-957A-4DE6-8E26-1EA1CE17D2FF}" dt="2025-01-24T07:53:16.140" v="97" actId="1076"/>
          <ac:spMkLst>
            <pc:docMk/>
            <pc:sldMk cId="1937639163" sldId="310"/>
            <ac:spMk id="4" creationId="{B1D32CD2-AC8A-8FEA-3B8F-C649978F6ACF}"/>
          </ac:spMkLst>
        </pc:spChg>
        <pc:spChg chg="mod">
          <ac:chgData name="Nikos Passatoglou" userId="a07303e8-04d3-4f1e-be92-a9b2fd8f5f46" providerId="ADAL" clId="{A93F77E4-957A-4DE6-8E26-1EA1CE17D2FF}" dt="2025-01-24T07:54:03.637" v="109"/>
          <ac:spMkLst>
            <pc:docMk/>
            <pc:sldMk cId="1937639163" sldId="310"/>
            <ac:spMk id="5" creationId="{A1B87E64-DC22-6E89-CA03-CBFB0B7C9BD2}"/>
          </ac:spMkLst>
        </pc:spChg>
        <pc:spChg chg="mod">
          <ac:chgData name="Nikos Passatoglou" userId="a07303e8-04d3-4f1e-be92-a9b2fd8f5f46" providerId="ADAL" clId="{A93F77E4-957A-4DE6-8E26-1EA1CE17D2FF}" dt="2025-01-24T07:54:22.836" v="115" actId="21"/>
          <ac:spMkLst>
            <pc:docMk/>
            <pc:sldMk cId="1937639163" sldId="310"/>
            <ac:spMk id="6" creationId="{9A927C1E-3136-7A55-E91A-8249C6B4D15E}"/>
          </ac:spMkLst>
        </pc:spChg>
        <pc:spChg chg="mod">
          <ac:chgData name="Nikos Passatoglou" userId="a07303e8-04d3-4f1e-be92-a9b2fd8f5f46" providerId="ADAL" clId="{A93F77E4-957A-4DE6-8E26-1EA1CE17D2FF}" dt="2025-01-24T07:54:28.694" v="116"/>
          <ac:spMkLst>
            <pc:docMk/>
            <pc:sldMk cId="1937639163" sldId="310"/>
            <ac:spMk id="8" creationId="{4126D578-E1D9-EAF2-6212-041C90027B41}"/>
          </ac:spMkLst>
        </pc:spChg>
        <pc:picChg chg="mod">
          <ac:chgData name="Nikos Passatoglou" userId="a07303e8-04d3-4f1e-be92-a9b2fd8f5f46" providerId="ADAL" clId="{A93F77E4-957A-4DE6-8E26-1EA1CE17D2FF}" dt="2025-01-24T07:53:28.873" v="102" actId="1076"/>
          <ac:picMkLst>
            <pc:docMk/>
            <pc:sldMk cId="1937639163" sldId="310"/>
            <ac:picMk id="3" creationId="{A49555D0-D754-8D1C-0588-B27BAC37EAB0}"/>
          </ac:picMkLst>
        </pc:picChg>
      </pc:sldChg>
      <pc:sldChg chg="modSp mod">
        <pc:chgData name="Nikos Passatoglou" userId="a07303e8-04d3-4f1e-be92-a9b2fd8f5f46" providerId="ADAL" clId="{A93F77E4-957A-4DE6-8E26-1EA1CE17D2FF}" dt="2025-01-24T07:56:56.632" v="143" actId="113"/>
        <pc:sldMkLst>
          <pc:docMk/>
          <pc:sldMk cId="2310493363" sldId="311"/>
        </pc:sldMkLst>
        <pc:spChg chg="mod">
          <ac:chgData name="Nikos Passatoglou" userId="a07303e8-04d3-4f1e-be92-a9b2fd8f5f46" providerId="ADAL" clId="{A93F77E4-957A-4DE6-8E26-1EA1CE17D2FF}" dt="2025-01-24T07:56:56.632" v="143" actId="113"/>
          <ac:spMkLst>
            <pc:docMk/>
            <pc:sldMk cId="2310493363" sldId="311"/>
            <ac:spMk id="3" creationId="{A014A24B-64F9-3EBE-7340-299856E241BB}"/>
          </ac:spMkLst>
        </pc:spChg>
        <pc:spChg chg="mod">
          <ac:chgData name="Nikos Passatoglou" userId="a07303e8-04d3-4f1e-be92-a9b2fd8f5f46" providerId="ADAL" clId="{A93F77E4-957A-4DE6-8E26-1EA1CE17D2FF}" dt="2025-01-24T07:54:38.511" v="117"/>
          <ac:spMkLst>
            <pc:docMk/>
            <pc:sldMk cId="2310493363" sldId="311"/>
            <ac:spMk id="5" creationId="{A014A24B-64F9-3EBE-7340-299856E241BB}"/>
          </ac:spMkLst>
        </pc:spChg>
      </pc:sldChg>
      <pc:sldChg chg="modSp mod">
        <pc:chgData name="Nikos Passatoglou" userId="a07303e8-04d3-4f1e-be92-a9b2fd8f5f46" providerId="ADAL" clId="{A93F77E4-957A-4DE6-8E26-1EA1CE17D2FF}" dt="2025-01-24T07:59:40.754" v="156" actId="14100"/>
        <pc:sldMkLst>
          <pc:docMk/>
          <pc:sldMk cId="4270580350" sldId="314"/>
        </pc:sldMkLst>
        <pc:spChg chg="mod">
          <ac:chgData name="Nikos Passatoglou" userId="a07303e8-04d3-4f1e-be92-a9b2fd8f5f46" providerId="ADAL" clId="{A93F77E4-957A-4DE6-8E26-1EA1CE17D2FF}" dt="2025-01-24T07:59:40.754" v="156" actId="14100"/>
          <ac:spMkLst>
            <pc:docMk/>
            <pc:sldMk cId="4270580350" sldId="314"/>
            <ac:spMk id="3" creationId="{A014A24B-64F9-3EBE-7340-299856E241BB}"/>
          </ac:spMkLst>
        </pc:spChg>
        <pc:spChg chg="mod">
          <ac:chgData name="Nikos Passatoglou" userId="a07303e8-04d3-4f1e-be92-a9b2fd8f5f46" providerId="ADAL" clId="{A93F77E4-957A-4DE6-8E26-1EA1CE17D2FF}" dt="2025-01-24T07:57:12.409" v="144"/>
          <ac:spMkLst>
            <pc:docMk/>
            <pc:sldMk cId="4270580350" sldId="314"/>
            <ac:spMk id="5" creationId="{A014A24B-64F9-3EBE-7340-299856E241BB}"/>
          </ac:spMkLst>
        </pc:spChg>
      </pc:sldChg>
      <pc:sldChg chg="modSp mod">
        <pc:chgData name="Nikos Passatoglou" userId="a07303e8-04d3-4f1e-be92-a9b2fd8f5f46" providerId="ADAL" clId="{A93F77E4-957A-4DE6-8E26-1EA1CE17D2FF}" dt="2025-01-24T08:02:16.773" v="185"/>
        <pc:sldMkLst>
          <pc:docMk/>
          <pc:sldMk cId="2856626542" sldId="315"/>
        </pc:sldMkLst>
        <pc:spChg chg="mod">
          <ac:chgData name="Nikos Passatoglou" userId="a07303e8-04d3-4f1e-be92-a9b2fd8f5f46" providerId="ADAL" clId="{A93F77E4-957A-4DE6-8E26-1EA1CE17D2FF}" dt="2025-01-24T08:00:58.907" v="166"/>
          <ac:spMkLst>
            <pc:docMk/>
            <pc:sldMk cId="2856626542" sldId="315"/>
            <ac:spMk id="3" creationId="{65F30F4E-E437-D4C0-3177-A43BA3085BEE}"/>
          </ac:spMkLst>
        </pc:spChg>
        <pc:spChg chg="mod">
          <ac:chgData name="Nikos Passatoglou" userId="a07303e8-04d3-4f1e-be92-a9b2fd8f5f46" providerId="ADAL" clId="{A93F77E4-957A-4DE6-8E26-1EA1CE17D2FF}" dt="2025-01-24T08:00:54.353" v="165"/>
          <ac:spMkLst>
            <pc:docMk/>
            <pc:sldMk cId="2856626542" sldId="315"/>
            <ac:spMk id="5" creationId="{A014A24B-64F9-3EBE-7340-299856E241BB}"/>
          </ac:spMkLst>
        </pc:spChg>
        <pc:spChg chg="mod">
          <ac:chgData name="Nikos Passatoglou" userId="a07303e8-04d3-4f1e-be92-a9b2fd8f5f46" providerId="ADAL" clId="{A93F77E4-957A-4DE6-8E26-1EA1CE17D2FF}" dt="2025-01-24T08:02:16.773" v="185"/>
          <ac:spMkLst>
            <pc:docMk/>
            <pc:sldMk cId="2856626542" sldId="315"/>
            <ac:spMk id="6" creationId="{E22B0663-F59C-7183-970E-9D2AD2EFEB46}"/>
          </ac:spMkLst>
        </pc:spChg>
        <pc:spChg chg="mod">
          <ac:chgData name="Nikos Passatoglou" userId="a07303e8-04d3-4f1e-be92-a9b2fd8f5f46" providerId="ADAL" clId="{A93F77E4-957A-4DE6-8E26-1EA1CE17D2FF}" dt="2025-01-24T08:01:54.398" v="180"/>
          <ac:spMkLst>
            <pc:docMk/>
            <pc:sldMk cId="2856626542" sldId="315"/>
            <ac:spMk id="7" creationId="{C853AD0C-9411-8F0F-A4AC-79FC6BBDF827}"/>
          </ac:spMkLst>
        </pc:spChg>
        <pc:spChg chg="mod">
          <ac:chgData name="Nikos Passatoglou" userId="a07303e8-04d3-4f1e-be92-a9b2fd8f5f46" providerId="ADAL" clId="{A93F77E4-957A-4DE6-8E26-1EA1CE17D2FF}" dt="2025-01-24T08:01:28.211" v="174"/>
          <ac:spMkLst>
            <pc:docMk/>
            <pc:sldMk cId="2856626542" sldId="315"/>
            <ac:spMk id="8" creationId="{D11872E9-39BC-F5BD-1456-A16835A74C9E}"/>
          </ac:spMkLst>
        </pc:spChg>
      </pc:sldChg>
      <pc:sldChg chg="modSp mod">
        <pc:chgData name="Nikos Passatoglou" userId="a07303e8-04d3-4f1e-be92-a9b2fd8f5f46" providerId="ADAL" clId="{A93F77E4-957A-4DE6-8E26-1EA1CE17D2FF}" dt="2025-01-24T08:03:18.104" v="201" actId="20577"/>
        <pc:sldMkLst>
          <pc:docMk/>
          <pc:sldMk cId="1894854531" sldId="317"/>
        </pc:sldMkLst>
        <pc:spChg chg="mod">
          <ac:chgData name="Nikos Passatoglou" userId="a07303e8-04d3-4f1e-be92-a9b2fd8f5f46" providerId="ADAL" clId="{A93F77E4-957A-4DE6-8E26-1EA1CE17D2FF}" dt="2025-01-24T08:03:18.104" v="201" actId="20577"/>
          <ac:spMkLst>
            <pc:docMk/>
            <pc:sldMk cId="1894854531" sldId="317"/>
            <ac:spMk id="2" creationId="{00000000-0000-0000-0000-000000000000}"/>
          </ac:spMkLst>
        </pc:spChg>
      </pc:sldChg>
      <pc:sldChg chg="modSp mod">
        <pc:chgData name="Nikos Passatoglou" userId="a07303e8-04d3-4f1e-be92-a9b2fd8f5f46" providerId="ADAL" clId="{A93F77E4-957A-4DE6-8E26-1EA1CE17D2FF}" dt="2025-01-24T08:06:02.811" v="231"/>
        <pc:sldMkLst>
          <pc:docMk/>
          <pc:sldMk cId="2625711799" sldId="318"/>
        </pc:sldMkLst>
        <pc:spChg chg="mod">
          <ac:chgData name="Nikos Passatoglou" userId="a07303e8-04d3-4f1e-be92-a9b2fd8f5f46" providerId="ADAL" clId="{A93F77E4-957A-4DE6-8E26-1EA1CE17D2FF}" dt="2025-01-24T08:06:02.811" v="231"/>
          <ac:spMkLst>
            <pc:docMk/>
            <pc:sldMk cId="2625711799" sldId="318"/>
            <ac:spMk id="4" creationId="{E1704F3C-AB8B-216E-7132-B3AD46346FDA}"/>
          </ac:spMkLst>
        </pc:spChg>
        <pc:spChg chg="mod">
          <ac:chgData name="Nikos Passatoglou" userId="a07303e8-04d3-4f1e-be92-a9b2fd8f5f46" providerId="ADAL" clId="{A93F77E4-957A-4DE6-8E26-1EA1CE17D2FF}" dt="2025-01-24T08:03:43.197" v="206" actId="113"/>
          <ac:spMkLst>
            <pc:docMk/>
            <pc:sldMk cId="2625711799" sldId="318"/>
            <ac:spMk id="5" creationId="{00000000-0000-0000-0000-000000000000}"/>
          </ac:spMkLst>
        </pc:spChg>
        <pc:spChg chg="mod">
          <ac:chgData name="Nikos Passatoglou" userId="a07303e8-04d3-4f1e-be92-a9b2fd8f5f46" providerId="ADAL" clId="{A93F77E4-957A-4DE6-8E26-1EA1CE17D2FF}" dt="2025-01-24T08:03:53.691" v="207"/>
          <ac:spMkLst>
            <pc:docMk/>
            <pc:sldMk cId="2625711799" sldId="318"/>
            <ac:spMk id="6" creationId="{00000000-0000-0000-0000-000000000000}"/>
          </ac:spMkLst>
        </pc:spChg>
        <pc:spChg chg="mod">
          <ac:chgData name="Nikos Passatoglou" userId="a07303e8-04d3-4f1e-be92-a9b2fd8f5f46" providerId="ADAL" clId="{A93F77E4-957A-4DE6-8E26-1EA1CE17D2FF}" dt="2025-01-24T08:05:07.386" v="225"/>
          <ac:spMkLst>
            <pc:docMk/>
            <pc:sldMk cId="2625711799" sldId="318"/>
            <ac:spMk id="7" creationId="{00000000-0000-0000-0000-000000000000}"/>
          </ac:spMkLst>
        </pc:spChg>
        <pc:spChg chg="mod">
          <ac:chgData name="Nikos Passatoglou" userId="a07303e8-04d3-4f1e-be92-a9b2fd8f5f46" providerId="ADAL" clId="{A93F77E4-957A-4DE6-8E26-1EA1CE17D2FF}" dt="2025-01-24T08:05:40.073" v="229" actId="1076"/>
          <ac:spMkLst>
            <pc:docMk/>
            <pc:sldMk cId="2625711799" sldId="318"/>
            <ac:spMk id="10" creationId="{8A44E36F-29B5-6402-AF25-12270D4D39CB}"/>
          </ac:spMkLst>
        </pc:spChg>
        <pc:spChg chg="mod">
          <ac:chgData name="Nikos Passatoglou" userId="a07303e8-04d3-4f1e-be92-a9b2fd8f5f46" providerId="ADAL" clId="{A93F77E4-957A-4DE6-8E26-1EA1CE17D2FF}" dt="2025-01-24T08:05:42.176" v="230" actId="1076"/>
          <ac:spMkLst>
            <pc:docMk/>
            <pc:sldMk cId="2625711799" sldId="318"/>
            <ac:spMk id="11" creationId="{BD8BA953-6FB0-0EE8-7044-F70ED404F40B}"/>
          </ac:spMkLst>
        </pc:spChg>
      </pc:sldChg>
      <pc:sldChg chg="modSp mod">
        <pc:chgData name="Nikos Passatoglou" userId="a07303e8-04d3-4f1e-be92-a9b2fd8f5f46" providerId="ADAL" clId="{A93F77E4-957A-4DE6-8E26-1EA1CE17D2FF}" dt="2025-01-24T08:07:06.104" v="246"/>
        <pc:sldMkLst>
          <pc:docMk/>
          <pc:sldMk cId="261345670" sldId="319"/>
        </pc:sldMkLst>
        <pc:spChg chg="mod">
          <ac:chgData name="Nikos Passatoglou" userId="a07303e8-04d3-4f1e-be92-a9b2fd8f5f46" providerId="ADAL" clId="{A93F77E4-957A-4DE6-8E26-1EA1CE17D2FF}" dt="2025-01-24T08:06:18.792" v="236" actId="1076"/>
          <ac:spMkLst>
            <pc:docMk/>
            <pc:sldMk cId="261345670" sldId="319"/>
            <ac:spMk id="4" creationId="{F07E45CD-13A4-DD97-0660-A6AA6D6F3A76}"/>
          </ac:spMkLst>
        </pc:spChg>
        <pc:graphicFrameChg chg="mod">
          <ac:chgData name="Nikos Passatoglou" userId="a07303e8-04d3-4f1e-be92-a9b2fd8f5f46" providerId="ADAL" clId="{A93F77E4-957A-4DE6-8E26-1EA1CE17D2FF}" dt="2025-01-24T08:07:06.104" v="246"/>
          <ac:graphicFrameMkLst>
            <pc:docMk/>
            <pc:sldMk cId="261345670" sldId="319"/>
            <ac:graphicFrameMk id="3" creationId="{0491FF46-CE3C-4514-46F9-5C640FCDC843}"/>
          </ac:graphicFrameMkLst>
        </pc:graphicFrameChg>
      </pc:sldChg>
      <pc:sldChg chg="modSp mod">
        <pc:chgData name="Nikos Passatoglou" userId="a07303e8-04d3-4f1e-be92-a9b2fd8f5f46" providerId="ADAL" clId="{A93F77E4-957A-4DE6-8E26-1EA1CE17D2FF}" dt="2025-01-24T08:10:49.515" v="269" actId="113"/>
        <pc:sldMkLst>
          <pc:docMk/>
          <pc:sldMk cId="3649739218" sldId="320"/>
        </pc:sldMkLst>
        <pc:spChg chg="mod">
          <ac:chgData name="Nikos Passatoglou" userId="a07303e8-04d3-4f1e-be92-a9b2fd8f5f46" providerId="ADAL" clId="{A93F77E4-957A-4DE6-8E26-1EA1CE17D2FF}" dt="2025-01-24T08:10:19.984" v="265" actId="122"/>
          <ac:spMkLst>
            <pc:docMk/>
            <pc:sldMk cId="3649739218" sldId="320"/>
            <ac:spMk id="2" creationId="{229EE748-6603-DF82-ECF4-80ED31A6AB9A}"/>
          </ac:spMkLst>
        </pc:spChg>
        <pc:spChg chg="mod">
          <ac:chgData name="Nikos Passatoglou" userId="a07303e8-04d3-4f1e-be92-a9b2fd8f5f46" providerId="ADAL" clId="{A93F77E4-957A-4DE6-8E26-1EA1CE17D2FF}" dt="2025-01-24T08:10:30.815" v="267"/>
          <ac:spMkLst>
            <pc:docMk/>
            <pc:sldMk cId="3649739218" sldId="320"/>
            <ac:spMk id="5" creationId="{62C091C3-8A1A-4366-90C0-47BD3B7E4E62}"/>
          </ac:spMkLst>
        </pc:spChg>
        <pc:spChg chg="mod">
          <ac:chgData name="Nikos Passatoglou" userId="a07303e8-04d3-4f1e-be92-a9b2fd8f5f46" providerId="ADAL" clId="{A93F77E4-957A-4DE6-8E26-1EA1CE17D2FF}" dt="2025-01-24T08:10:49.515" v="269" actId="113"/>
          <ac:spMkLst>
            <pc:docMk/>
            <pc:sldMk cId="3649739218" sldId="320"/>
            <ac:spMk id="6" creationId="{DA2DF39C-AECE-DC80-AD49-51478D0C7B41}"/>
          </ac:spMkLst>
        </pc:spChg>
      </pc:sldChg>
      <pc:sldChg chg="modSp mod">
        <pc:chgData name="Nikos Passatoglou" userId="a07303e8-04d3-4f1e-be92-a9b2fd8f5f46" providerId="ADAL" clId="{A93F77E4-957A-4DE6-8E26-1EA1CE17D2FF}" dt="2025-01-24T08:15:28.493" v="320" actId="20577"/>
        <pc:sldMkLst>
          <pc:docMk/>
          <pc:sldMk cId="738161283" sldId="321"/>
        </pc:sldMkLst>
        <pc:spChg chg="mod">
          <ac:chgData name="Nikos Passatoglou" userId="a07303e8-04d3-4f1e-be92-a9b2fd8f5f46" providerId="ADAL" clId="{A93F77E4-957A-4DE6-8E26-1EA1CE17D2FF}" dt="2025-01-24T08:15:28.493" v="320" actId="20577"/>
          <ac:spMkLst>
            <pc:docMk/>
            <pc:sldMk cId="738161283" sldId="321"/>
            <ac:spMk id="2" creationId="{E75062B2-CE0E-1BA2-48EE-B17953F29124}"/>
          </ac:spMkLst>
        </pc:spChg>
        <pc:spChg chg="mod">
          <ac:chgData name="Nikos Passatoglou" userId="a07303e8-04d3-4f1e-be92-a9b2fd8f5f46" providerId="ADAL" clId="{A93F77E4-957A-4DE6-8E26-1EA1CE17D2FF}" dt="2025-01-24T08:14:01.838" v="304" actId="14100"/>
          <ac:spMkLst>
            <pc:docMk/>
            <pc:sldMk cId="738161283" sldId="321"/>
            <ac:spMk id="7" creationId="{1CAC0387-64FA-DADA-2924-1A3ABC5B87F7}"/>
          </ac:spMkLst>
        </pc:spChg>
      </pc:sldChg>
      <pc:sldChg chg="modSp mod">
        <pc:chgData name="Nikos Passatoglou" userId="a07303e8-04d3-4f1e-be92-a9b2fd8f5f46" providerId="ADAL" clId="{A93F77E4-957A-4DE6-8E26-1EA1CE17D2FF}" dt="2025-01-24T08:17:33.498" v="335" actId="113"/>
        <pc:sldMkLst>
          <pc:docMk/>
          <pc:sldMk cId="903854749" sldId="322"/>
        </pc:sldMkLst>
        <pc:spChg chg="mod">
          <ac:chgData name="Nikos Passatoglou" userId="a07303e8-04d3-4f1e-be92-a9b2fd8f5f46" providerId="ADAL" clId="{A93F77E4-957A-4DE6-8E26-1EA1CE17D2FF}" dt="2025-01-24T08:17:33.498" v="335" actId="113"/>
          <ac:spMkLst>
            <pc:docMk/>
            <pc:sldMk cId="903854749" sldId="322"/>
            <ac:spMk id="2" creationId="{39C6727E-479B-707D-BB06-0D685D4D97C3}"/>
          </ac:spMkLst>
        </pc:spChg>
        <pc:spChg chg="mod">
          <ac:chgData name="Nikos Passatoglou" userId="a07303e8-04d3-4f1e-be92-a9b2fd8f5f46" providerId="ADAL" clId="{A93F77E4-957A-4DE6-8E26-1EA1CE17D2FF}" dt="2025-01-24T08:15:45.233" v="323" actId="1076"/>
          <ac:spMkLst>
            <pc:docMk/>
            <pc:sldMk cId="903854749" sldId="322"/>
            <ac:spMk id="5" creationId="{477C2AC4-15CE-D1AE-F37D-59AC5AED590C}"/>
          </ac:spMkLst>
        </pc:spChg>
      </pc:sldChg>
      <pc:sldChg chg="modSp mod">
        <pc:chgData name="Nikos Passatoglou" userId="a07303e8-04d3-4f1e-be92-a9b2fd8f5f46" providerId="ADAL" clId="{A93F77E4-957A-4DE6-8E26-1EA1CE17D2FF}" dt="2025-01-24T08:21:52.822" v="407" actId="20577"/>
        <pc:sldMkLst>
          <pc:docMk/>
          <pc:sldMk cId="708275937" sldId="323"/>
        </pc:sldMkLst>
        <pc:spChg chg="mod">
          <ac:chgData name="Nikos Passatoglou" userId="a07303e8-04d3-4f1e-be92-a9b2fd8f5f46" providerId="ADAL" clId="{A93F77E4-957A-4DE6-8E26-1EA1CE17D2FF}" dt="2025-01-24T08:21:52.822" v="407" actId="20577"/>
          <ac:spMkLst>
            <pc:docMk/>
            <pc:sldMk cId="708275937" sldId="323"/>
            <ac:spMk id="5" creationId="{7606E27E-05B8-812C-6EE4-C4406E862A1F}"/>
          </ac:spMkLst>
        </pc:spChg>
        <pc:spChg chg="mod">
          <ac:chgData name="Nikos Passatoglou" userId="a07303e8-04d3-4f1e-be92-a9b2fd8f5f46" providerId="ADAL" clId="{A93F77E4-957A-4DE6-8E26-1EA1CE17D2FF}" dt="2025-01-24T08:19:02.564" v="365" actId="20577"/>
          <ac:spMkLst>
            <pc:docMk/>
            <pc:sldMk cId="708275937" sldId="323"/>
            <ac:spMk id="6" creationId="{B7C3CA4E-8344-110D-7733-DA33C96BFF62}"/>
          </ac:spMkLst>
        </pc:spChg>
        <pc:spChg chg="mod">
          <ac:chgData name="Nikos Passatoglou" userId="a07303e8-04d3-4f1e-be92-a9b2fd8f5f46" providerId="ADAL" clId="{A93F77E4-957A-4DE6-8E26-1EA1CE17D2FF}" dt="2025-01-24T08:19:50.495" v="383"/>
          <ac:spMkLst>
            <pc:docMk/>
            <pc:sldMk cId="708275937" sldId="323"/>
            <ac:spMk id="8" creationId="{9CD695EE-B324-77B7-2082-C7876CCBB726}"/>
          </ac:spMkLst>
        </pc:spChg>
        <pc:spChg chg="mod">
          <ac:chgData name="Nikos Passatoglou" userId="a07303e8-04d3-4f1e-be92-a9b2fd8f5f46" providerId="ADAL" clId="{A93F77E4-957A-4DE6-8E26-1EA1CE17D2FF}" dt="2025-01-24T08:20:45.653" v="392" actId="113"/>
          <ac:spMkLst>
            <pc:docMk/>
            <pc:sldMk cId="708275937" sldId="323"/>
            <ac:spMk id="10" creationId="{B6FD626A-2AA2-E209-8CBE-829449E5B09D}"/>
          </ac:spMkLst>
        </pc:spChg>
      </pc:sldChg>
      <pc:sldChg chg="modSp mod">
        <pc:chgData name="Nikos Passatoglou" userId="a07303e8-04d3-4f1e-be92-a9b2fd8f5f46" providerId="ADAL" clId="{A93F77E4-957A-4DE6-8E26-1EA1CE17D2FF}" dt="2025-01-24T08:29:15.692" v="472"/>
        <pc:sldMkLst>
          <pc:docMk/>
          <pc:sldMk cId="191434152" sldId="324"/>
        </pc:sldMkLst>
        <pc:spChg chg="mod">
          <ac:chgData name="Nikos Passatoglou" userId="a07303e8-04d3-4f1e-be92-a9b2fd8f5f46" providerId="ADAL" clId="{A93F77E4-957A-4DE6-8E26-1EA1CE17D2FF}" dt="2025-01-24T08:28:54.557" v="467" actId="113"/>
          <ac:spMkLst>
            <pc:docMk/>
            <pc:sldMk cId="191434152" sldId="324"/>
            <ac:spMk id="10" creationId="{4F3B825C-FAD5-DD11-5A89-9A792DC16857}"/>
          </ac:spMkLst>
        </pc:spChg>
        <pc:graphicFrameChg chg="mod modGraphic">
          <ac:chgData name="Nikos Passatoglou" userId="a07303e8-04d3-4f1e-be92-a9b2fd8f5f46" providerId="ADAL" clId="{A93F77E4-957A-4DE6-8E26-1EA1CE17D2FF}" dt="2025-01-24T08:29:15.692" v="472"/>
          <ac:graphicFrameMkLst>
            <pc:docMk/>
            <pc:sldMk cId="191434152" sldId="324"/>
            <ac:graphicFrameMk id="3" creationId="{B8866B90-E8BB-95E8-741B-0C325B328FEE}"/>
          </ac:graphicFrameMkLst>
        </pc:graphicFrameChg>
      </pc:sldChg>
      <pc:sldChg chg="modSp mod">
        <pc:chgData name="Nikos Passatoglou" userId="a07303e8-04d3-4f1e-be92-a9b2fd8f5f46" providerId="ADAL" clId="{A93F77E4-957A-4DE6-8E26-1EA1CE17D2FF}" dt="2025-01-24T08:25:36.133" v="429" actId="20577"/>
        <pc:sldMkLst>
          <pc:docMk/>
          <pc:sldMk cId="1717411984" sldId="325"/>
        </pc:sldMkLst>
        <pc:spChg chg="mod">
          <ac:chgData name="Nikos Passatoglou" userId="a07303e8-04d3-4f1e-be92-a9b2fd8f5f46" providerId="ADAL" clId="{A93F77E4-957A-4DE6-8E26-1EA1CE17D2FF}" dt="2025-01-24T08:22:00.970" v="408"/>
          <ac:spMkLst>
            <pc:docMk/>
            <pc:sldMk cId="1717411984" sldId="325"/>
            <ac:spMk id="2" creationId="{EB58FE26-B294-330F-CA45-89CC20576E3F}"/>
          </ac:spMkLst>
        </pc:spChg>
        <pc:graphicFrameChg chg="mod">
          <ac:chgData name="Nikos Passatoglou" userId="a07303e8-04d3-4f1e-be92-a9b2fd8f5f46" providerId="ADAL" clId="{A93F77E4-957A-4DE6-8E26-1EA1CE17D2FF}" dt="2025-01-24T08:25:36.133" v="429" actId="20577"/>
          <ac:graphicFrameMkLst>
            <pc:docMk/>
            <pc:sldMk cId="1717411984" sldId="325"/>
            <ac:graphicFrameMk id="9" creationId="{CAEE8A9D-2479-ED3C-31A8-C448B29607C1}"/>
          </ac:graphicFrameMkLst>
        </pc:graphicFrameChg>
      </pc:sldChg>
      <pc:sldChg chg="modSp mod">
        <pc:chgData name="Nikos Passatoglou" userId="a07303e8-04d3-4f1e-be92-a9b2fd8f5f46" providerId="ADAL" clId="{A93F77E4-957A-4DE6-8E26-1EA1CE17D2FF}" dt="2025-01-24T08:59:46.458" v="745" actId="113"/>
        <pc:sldMkLst>
          <pc:docMk/>
          <pc:sldMk cId="3384895226" sldId="326"/>
        </pc:sldMkLst>
        <pc:spChg chg="mod">
          <ac:chgData name="Nikos Passatoglou" userId="a07303e8-04d3-4f1e-be92-a9b2fd8f5f46" providerId="ADAL" clId="{A93F77E4-957A-4DE6-8E26-1EA1CE17D2FF}" dt="2025-01-24T08:59:46.458" v="745" actId="113"/>
          <ac:spMkLst>
            <pc:docMk/>
            <pc:sldMk cId="3384895226" sldId="326"/>
            <ac:spMk id="3" creationId="{7A4D94CF-3E74-A0C3-15DB-FDDED52F6F45}"/>
          </ac:spMkLst>
        </pc:spChg>
        <pc:spChg chg="mod">
          <ac:chgData name="Nikos Passatoglou" userId="a07303e8-04d3-4f1e-be92-a9b2fd8f5f46" providerId="ADAL" clId="{A93F77E4-957A-4DE6-8E26-1EA1CE17D2FF}" dt="2025-01-24T08:43:21.621" v="705"/>
          <ac:spMkLst>
            <pc:docMk/>
            <pc:sldMk cId="3384895226" sldId="326"/>
            <ac:spMk id="4" creationId="{DBADD7F4-FF98-8830-C4A2-7F18E2BB1AA7}"/>
          </ac:spMkLst>
        </pc:spChg>
        <pc:graphicFrameChg chg="mod modGraphic">
          <ac:chgData name="Nikos Passatoglou" userId="a07303e8-04d3-4f1e-be92-a9b2fd8f5f46" providerId="ADAL" clId="{A93F77E4-957A-4DE6-8E26-1EA1CE17D2FF}" dt="2025-01-24T08:58:42.419" v="726"/>
          <ac:graphicFrameMkLst>
            <pc:docMk/>
            <pc:sldMk cId="3384895226" sldId="326"/>
            <ac:graphicFrameMk id="6" creationId="{BFF029C9-95C0-45B3-317A-B0C4AED66442}"/>
          </ac:graphicFrameMkLst>
        </pc:graphicFrameChg>
        <pc:graphicFrameChg chg="mod">
          <ac:chgData name="Nikos Passatoglou" userId="a07303e8-04d3-4f1e-be92-a9b2fd8f5f46" providerId="ADAL" clId="{A93F77E4-957A-4DE6-8E26-1EA1CE17D2FF}" dt="2025-01-24T08:58:50.220" v="727"/>
          <ac:graphicFrameMkLst>
            <pc:docMk/>
            <pc:sldMk cId="3384895226" sldId="326"/>
            <ac:graphicFrameMk id="8" creationId="{AE4CAC03-4BEE-6D25-5F5B-AAEA71A3DE70}"/>
          </ac:graphicFrameMkLst>
        </pc:graphicFrameChg>
      </pc:sldChg>
      <pc:sldChg chg="modSp mod">
        <pc:chgData name="Nikos Passatoglou" userId="a07303e8-04d3-4f1e-be92-a9b2fd8f5f46" providerId="ADAL" clId="{A93F77E4-957A-4DE6-8E26-1EA1CE17D2FF}" dt="2025-01-24T08:43:09.630" v="704" actId="403"/>
        <pc:sldMkLst>
          <pc:docMk/>
          <pc:sldMk cId="1132725963" sldId="327"/>
        </pc:sldMkLst>
        <pc:spChg chg="mod">
          <ac:chgData name="Nikos Passatoglou" userId="a07303e8-04d3-4f1e-be92-a9b2fd8f5f46" providerId="ADAL" clId="{A93F77E4-957A-4DE6-8E26-1EA1CE17D2FF}" dt="2025-01-24T08:38:12.205" v="588" actId="1076"/>
          <ac:spMkLst>
            <pc:docMk/>
            <pc:sldMk cId="1132725963" sldId="327"/>
            <ac:spMk id="3" creationId="{6EC60ABB-A7FC-DD83-123F-A489CC8049FB}"/>
          </ac:spMkLst>
        </pc:spChg>
        <pc:spChg chg="mod">
          <ac:chgData name="Nikos Passatoglou" userId="a07303e8-04d3-4f1e-be92-a9b2fd8f5f46" providerId="ADAL" clId="{A93F77E4-957A-4DE6-8E26-1EA1CE17D2FF}" dt="2025-01-24T08:37:22.873" v="569" actId="113"/>
          <ac:spMkLst>
            <pc:docMk/>
            <pc:sldMk cId="1132725963" sldId="327"/>
            <ac:spMk id="5" creationId="{88FD1C0D-43F1-BCAD-B706-D2C7A125F96A}"/>
          </ac:spMkLst>
        </pc:spChg>
        <pc:spChg chg="mod">
          <ac:chgData name="Nikos Passatoglou" userId="a07303e8-04d3-4f1e-be92-a9b2fd8f5f46" providerId="ADAL" clId="{A93F77E4-957A-4DE6-8E26-1EA1CE17D2FF}" dt="2025-01-24T08:37:11.687" v="565"/>
          <ac:spMkLst>
            <pc:docMk/>
            <pc:sldMk cId="1132725963" sldId="327"/>
            <ac:spMk id="6" creationId="{C91C60E0-F8A4-812C-BA37-67E874C14C1A}"/>
          </ac:spMkLst>
        </pc:spChg>
        <pc:spChg chg="mod">
          <ac:chgData name="Nikos Passatoglou" userId="a07303e8-04d3-4f1e-be92-a9b2fd8f5f46" providerId="ADAL" clId="{A93F77E4-957A-4DE6-8E26-1EA1CE17D2FF}" dt="2025-01-24T08:40:51.427" v="663" actId="113"/>
          <ac:spMkLst>
            <pc:docMk/>
            <pc:sldMk cId="1132725963" sldId="327"/>
            <ac:spMk id="8" creationId="{048C6446-EE52-1B54-616A-020017787F10}"/>
          </ac:spMkLst>
        </pc:spChg>
        <pc:spChg chg="mod">
          <ac:chgData name="Nikos Passatoglou" userId="a07303e8-04d3-4f1e-be92-a9b2fd8f5f46" providerId="ADAL" clId="{A93F77E4-957A-4DE6-8E26-1EA1CE17D2FF}" dt="2025-01-24T08:40:56.721" v="664"/>
          <ac:spMkLst>
            <pc:docMk/>
            <pc:sldMk cId="1132725963" sldId="327"/>
            <ac:spMk id="11" creationId="{7CC141F4-42B2-A9E0-812C-D884A5ECA964}"/>
          </ac:spMkLst>
        </pc:spChg>
        <pc:graphicFrameChg chg="mod modGraphic">
          <ac:chgData name="Nikos Passatoglou" userId="a07303e8-04d3-4f1e-be92-a9b2fd8f5f46" providerId="ADAL" clId="{A93F77E4-957A-4DE6-8E26-1EA1CE17D2FF}" dt="2025-01-24T08:43:09.630" v="704" actId="403"/>
          <ac:graphicFrameMkLst>
            <pc:docMk/>
            <pc:sldMk cId="1132725963" sldId="327"/>
            <ac:graphicFrameMk id="9" creationId="{86DFD2ED-831B-CE55-67A1-72161852AF6F}"/>
          </ac:graphicFrameMkLst>
        </pc:graphicFrameChg>
      </pc:sldChg>
      <pc:sldChg chg="modSp mod">
        <pc:chgData name="Nikos Passatoglou" userId="a07303e8-04d3-4f1e-be92-a9b2fd8f5f46" providerId="ADAL" clId="{A93F77E4-957A-4DE6-8E26-1EA1CE17D2FF}" dt="2025-01-24T09:01:03.805" v="766" actId="20577"/>
        <pc:sldMkLst>
          <pc:docMk/>
          <pc:sldMk cId="3346654351" sldId="329"/>
        </pc:sldMkLst>
        <pc:spChg chg="mod">
          <ac:chgData name="Nikos Passatoglou" userId="a07303e8-04d3-4f1e-be92-a9b2fd8f5f46" providerId="ADAL" clId="{A93F77E4-957A-4DE6-8E26-1EA1CE17D2FF}" dt="2025-01-24T08:59:51.744" v="746"/>
          <ac:spMkLst>
            <pc:docMk/>
            <pc:sldMk cId="3346654351" sldId="329"/>
            <ac:spMk id="3" creationId="{89528B51-B715-41CA-8FE9-C202D28E4133}"/>
          </ac:spMkLst>
        </pc:spChg>
        <pc:spChg chg="mod">
          <ac:chgData name="Nikos Passatoglou" userId="a07303e8-04d3-4f1e-be92-a9b2fd8f5f46" providerId="ADAL" clId="{A93F77E4-957A-4DE6-8E26-1EA1CE17D2FF}" dt="2025-01-24T09:00:08.616" v="747"/>
          <ac:spMkLst>
            <pc:docMk/>
            <pc:sldMk cId="3346654351" sldId="329"/>
            <ac:spMk id="6" creationId="{F38DC541-77D7-9E21-A668-1B8AB4AF110A}"/>
          </ac:spMkLst>
        </pc:spChg>
        <pc:spChg chg="mod">
          <ac:chgData name="Nikos Passatoglou" userId="a07303e8-04d3-4f1e-be92-a9b2fd8f5f46" providerId="ADAL" clId="{A93F77E4-957A-4DE6-8E26-1EA1CE17D2FF}" dt="2025-01-24T09:00:34.719" v="755" actId="20577"/>
          <ac:spMkLst>
            <pc:docMk/>
            <pc:sldMk cId="3346654351" sldId="329"/>
            <ac:spMk id="8" creationId="{BBEFCC7E-2587-2BA8-0978-93FC6D1EE8A9}"/>
          </ac:spMkLst>
        </pc:spChg>
        <pc:spChg chg="mod">
          <ac:chgData name="Nikos Passatoglou" userId="a07303e8-04d3-4f1e-be92-a9b2fd8f5f46" providerId="ADAL" clId="{A93F77E4-957A-4DE6-8E26-1EA1CE17D2FF}" dt="2025-01-24T09:01:03.805" v="766" actId="20577"/>
          <ac:spMkLst>
            <pc:docMk/>
            <pc:sldMk cId="3346654351" sldId="329"/>
            <ac:spMk id="10" creationId="{C6293DF2-3778-2695-2B5E-EB0FB39F29CD}"/>
          </ac:spMkLst>
        </pc:spChg>
      </pc:sldChg>
      <pc:sldChg chg="modSp mod">
        <pc:chgData name="Nikos Passatoglou" userId="a07303e8-04d3-4f1e-be92-a9b2fd8f5f46" providerId="ADAL" clId="{A93F77E4-957A-4DE6-8E26-1EA1CE17D2FF}" dt="2025-01-24T09:01:56.118" v="774"/>
        <pc:sldMkLst>
          <pc:docMk/>
          <pc:sldMk cId="789239276" sldId="331"/>
        </pc:sldMkLst>
        <pc:spChg chg="mod">
          <ac:chgData name="Nikos Passatoglou" userId="a07303e8-04d3-4f1e-be92-a9b2fd8f5f46" providerId="ADAL" clId="{A93F77E4-957A-4DE6-8E26-1EA1CE17D2FF}" dt="2025-01-24T09:01:56.118" v="774"/>
          <ac:spMkLst>
            <pc:docMk/>
            <pc:sldMk cId="789239276" sldId="331"/>
            <ac:spMk id="2" creationId="{DA8774A9-EC18-D98F-42FC-0FC473D2082C}"/>
          </ac:spMkLst>
        </pc:spChg>
        <pc:spChg chg="mod">
          <ac:chgData name="Nikos Passatoglou" userId="a07303e8-04d3-4f1e-be92-a9b2fd8f5f46" providerId="ADAL" clId="{A93F77E4-957A-4DE6-8E26-1EA1CE17D2FF}" dt="2025-01-24T09:01:11.123" v="767"/>
          <ac:spMkLst>
            <pc:docMk/>
            <pc:sldMk cId="789239276" sldId="331"/>
            <ac:spMk id="3" creationId="{02BD836A-4A31-9CF1-68DA-4FBB5C364F2D}"/>
          </ac:spMkLst>
        </pc:spChg>
        <pc:spChg chg="mod">
          <ac:chgData name="Nikos Passatoglou" userId="a07303e8-04d3-4f1e-be92-a9b2fd8f5f46" providerId="ADAL" clId="{A93F77E4-957A-4DE6-8E26-1EA1CE17D2FF}" dt="2025-01-24T09:01:40.051" v="772" actId="113"/>
          <ac:spMkLst>
            <pc:docMk/>
            <pc:sldMk cId="789239276" sldId="331"/>
            <ac:spMk id="5" creationId="{F462510D-F22E-99FB-17BC-A8AC95D8A241}"/>
          </ac:spMkLst>
        </pc:spChg>
        <pc:spChg chg="mod">
          <ac:chgData name="Nikos Passatoglou" userId="a07303e8-04d3-4f1e-be92-a9b2fd8f5f46" providerId="ADAL" clId="{A93F77E4-957A-4DE6-8E26-1EA1CE17D2FF}" dt="2025-01-24T09:01:23.190" v="770"/>
          <ac:spMkLst>
            <pc:docMk/>
            <pc:sldMk cId="789239276" sldId="331"/>
            <ac:spMk id="6" creationId="{935BDBB5-9D29-EDCA-BC03-81B52492AA44}"/>
          </ac:spMkLst>
        </pc:spChg>
      </pc:sldChg>
      <pc:sldChg chg="modSp mod">
        <pc:chgData name="Nikos Passatoglou" userId="a07303e8-04d3-4f1e-be92-a9b2fd8f5f46" providerId="ADAL" clId="{A93F77E4-957A-4DE6-8E26-1EA1CE17D2FF}" dt="2025-01-24T09:03:23.108" v="789"/>
        <pc:sldMkLst>
          <pc:docMk/>
          <pc:sldMk cId="2598560936" sldId="332"/>
        </pc:sldMkLst>
        <pc:spChg chg="mod">
          <ac:chgData name="Nikos Passatoglou" userId="a07303e8-04d3-4f1e-be92-a9b2fd8f5f46" providerId="ADAL" clId="{A93F77E4-957A-4DE6-8E26-1EA1CE17D2FF}" dt="2025-01-24T09:02:17.071" v="775"/>
          <ac:spMkLst>
            <pc:docMk/>
            <pc:sldMk cId="2598560936" sldId="332"/>
            <ac:spMk id="3" creationId="{3BA426F7-9200-2299-379B-621571793CB3}"/>
          </ac:spMkLst>
        </pc:spChg>
        <pc:spChg chg="mod">
          <ac:chgData name="Nikos Passatoglou" userId="a07303e8-04d3-4f1e-be92-a9b2fd8f5f46" providerId="ADAL" clId="{A93F77E4-957A-4DE6-8E26-1EA1CE17D2FF}" dt="2025-01-24T09:02:22.224" v="776"/>
          <ac:spMkLst>
            <pc:docMk/>
            <pc:sldMk cId="2598560936" sldId="332"/>
            <ac:spMk id="6" creationId="{F207DEAD-BCE1-3630-7F1A-4A44EFF53B68}"/>
          </ac:spMkLst>
        </pc:spChg>
        <pc:spChg chg="mod">
          <ac:chgData name="Nikos Passatoglou" userId="a07303e8-04d3-4f1e-be92-a9b2fd8f5f46" providerId="ADAL" clId="{A93F77E4-957A-4DE6-8E26-1EA1CE17D2FF}" dt="2025-01-24T09:02:55.202" v="784" actId="113"/>
          <ac:spMkLst>
            <pc:docMk/>
            <pc:sldMk cId="2598560936" sldId="332"/>
            <ac:spMk id="8" creationId="{10294662-7068-F148-9120-9184A017F26B}"/>
          </ac:spMkLst>
        </pc:spChg>
        <pc:spChg chg="mod">
          <ac:chgData name="Nikos Passatoglou" userId="a07303e8-04d3-4f1e-be92-a9b2fd8f5f46" providerId="ADAL" clId="{A93F77E4-957A-4DE6-8E26-1EA1CE17D2FF}" dt="2025-01-24T09:03:23.108" v="789"/>
          <ac:spMkLst>
            <pc:docMk/>
            <pc:sldMk cId="2598560936" sldId="332"/>
            <ac:spMk id="9" creationId="{A7A72130-247A-3BF8-5F94-AE2DFE40BD48}"/>
          </ac:spMkLst>
        </pc:spChg>
        <pc:spChg chg="mod">
          <ac:chgData name="Nikos Passatoglou" userId="a07303e8-04d3-4f1e-be92-a9b2fd8f5f46" providerId="ADAL" clId="{A93F77E4-957A-4DE6-8E26-1EA1CE17D2FF}" dt="2025-01-24T09:03:08.944" v="786" actId="113"/>
          <ac:spMkLst>
            <pc:docMk/>
            <pc:sldMk cId="2598560936" sldId="332"/>
            <ac:spMk id="11" creationId="{E6FC9C8E-B17A-B6E8-D493-9593A6EAC8D0}"/>
          </ac:spMkLst>
        </pc:spChg>
      </pc:sldChg>
      <pc:sldChg chg="modSp mod">
        <pc:chgData name="Nikos Passatoglou" userId="a07303e8-04d3-4f1e-be92-a9b2fd8f5f46" providerId="ADAL" clId="{A93F77E4-957A-4DE6-8E26-1EA1CE17D2FF}" dt="2025-01-24T09:08:07.668" v="824" actId="404"/>
        <pc:sldMkLst>
          <pc:docMk/>
          <pc:sldMk cId="726577473" sldId="333"/>
        </pc:sldMkLst>
        <pc:spChg chg="mod">
          <ac:chgData name="Nikos Passatoglou" userId="a07303e8-04d3-4f1e-be92-a9b2fd8f5f46" providerId="ADAL" clId="{A93F77E4-957A-4DE6-8E26-1EA1CE17D2FF}" dt="2025-01-24T09:06:32.984" v="810"/>
          <ac:spMkLst>
            <pc:docMk/>
            <pc:sldMk cId="726577473" sldId="333"/>
            <ac:spMk id="2" creationId="{DDDCC71E-BE34-CB1C-CDF6-C2367A70F52C}"/>
          </ac:spMkLst>
        </pc:spChg>
        <pc:spChg chg="mod">
          <ac:chgData name="Nikos Passatoglou" userId="a07303e8-04d3-4f1e-be92-a9b2fd8f5f46" providerId="ADAL" clId="{A93F77E4-957A-4DE6-8E26-1EA1CE17D2FF}" dt="2025-01-24T09:08:07.668" v="824" actId="404"/>
          <ac:spMkLst>
            <pc:docMk/>
            <pc:sldMk cId="726577473" sldId="333"/>
            <ac:spMk id="6" creationId="{2C3806C4-3E79-C3C6-941A-B7805DE5470E}"/>
          </ac:spMkLst>
        </pc:spChg>
      </pc:sldChg>
      <pc:sldChg chg="modSp mod">
        <pc:chgData name="Nikos Passatoglou" userId="a07303e8-04d3-4f1e-be92-a9b2fd8f5f46" providerId="ADAL" clId="{A93F77E4-957A-4DE6-8E26-1EA1CE17D2FF}" dt="2025-01-24T09:09:13.340" v="858" actId="20577"/>
        <pc:sldMkLst>
          <pc:docMk/>
          <pc:sldMk cId="3795108718" sldId="334"/>
        </pc:sldMkLst>
        <pc:spChg chg="mod">
          <ac:chgData name="Nikos Passatoglou" userId="a07303e8-04d3-4f1e-be92-a9b2fd8f5f46" providerId="ADAL" clId="{A93F77E4-957A-4DE6-8E26-1EA1CE17D2FF}" dt="2025-01-24T09:08:17.411" v="825"/>
          <ac:spMkLst>
            <pc:docMk/>
            <pc:sldMk cId="3795108718" sldId="334"/>
            <ac:spMk id="3" creationId="{574F6040-40BE-03F3-1AA2-732E607B46DE}"/>
          </ac:spMkLst>
        </pc:spChg>
        <pc:spChg chg="mod">
          <ac:chgData name="Nikos Passatoglou" userId="a07303e8-04d3-4f1e-be92-a9b2fd8f5f46" providerId="ADAL" clId="{A93F77E4-957A-4DE6-8E26-1EA1CE17D2FF}" dt="2025-01-24T09:09:13.340" v="858" actId="20577"/>
          <ac:spMkLst>
            <pc:docMk/>
            <pc:sldMk cId="3795108718" sldId="334"/>
            <ac:spMk id="6" creationId="{F7EEB081-3FC5-EC38-7AD3-D9323FBE268B}"/>
          </ac:spMkLst>
        </pc:spChg>
      </pc:sldChg>
      <pc:sldChg chg="modSp mod">
        <pc:chgData name="Nikos Passatoglou" userId="a07303e8-04d3-4f1e-be92-a9b2fd8f5f46" providerId="ADAL" clId="{A93F77E4-957A-4DE6-8E26-1EA1CE17D2FF}" dt="2025-01-24T09:43:38.894" v="937" actId="113"/>
        <pc:sldMkLst>
          <pc:docMk/>
          <pc:sldMk cId="547244327" sldId="335"/>
        </pc:sldMkLst>
        <pc:spChg chg="mod">
          <ac:chgData name="Nikos Passatoglou" userId="a07303e8-04d3-4f1e-be92-a9b2fd8f5f46" providerId="ADAL" clId="{A93F77E4-957A-4DE6-8E26-1EA1CE17D2FF}" dt="2025-01-24T09:43:38.894" v="937" actId="113"/>
          <ac:spMkLst>
            <pc:docMk/>
            <pc:sldMk cId="547244327" sldId="335"/>
            <ac:spMk id="6" creationId="{B022187F-B352-4F13-50DD-D0BB167B6AC4}"/>
          </ac:spMkLst>
        </pc:spChg>
      </pc:sldChg>
      <pc:sldChg chg="modSp mod">
        <pc:chgData name="Nikos Passatoglou" userId="a07303e8-04d3-4f1e-be92-a9b2fd8f5f46" providerId="ADAL" clId="{A93F77E4-957A-4DE6-8E26-1EA1CE17D2FF}" dt="2025-01-24T09:45:52.997" v="962" actId="20577"/>
        <pc:sldMkLst>
          <pc:docMk/>
          <pc:sldMk cId="2194382208" sldId="336"/>
        </pc:sldMkLst>
        <pc:spChg chg="mod">
          <ac:chgData name="Nikos Passatoglou" userId="a07303e8-04d3-4f1e-be92-a9b2fd8f5f46" providerId="ADAL" clId="{A93F77E4-957A-4DE6-8E26-1EA1CE17D2FF}" dt="2025-01-24T09:45:39.281" v="958"/>
          <ac:spMkLst>
            <pc:docMk/>
            <pc:sldMk cId="2194382208" sldId="336"/>
            <ac:spMk id="6" creationId="{8B99C67F-FB1A-B9CE-81A7-714E0C402407}"/>
          </ac:spMkLst>
        </pc:spChg>
        <pc:spChg chg="mod">
          <ac:chgData name="Nikos Passatoglou" userId="a07303e8-04d3-4f1e-be92-a9b2fd8f5f46" providerId="ADAL" clId="{A93F77E4-957A-4DE6-8E26-1EA1CE17D2FF}" dt="2025-01-24T09:45:52.997" v="962" actId="20577"/>
          <ac:spMkLst>
            <pc:docMk/>
            <pc:sldMk cId="2194382208" sldId="336"/>
            <ac:spMk id="8" creationId="{BEE1EE91-7568-BCF3-E942-3EF17E4C87E6}"/>
          </ac:spMkLst>
        </pc:spChg>
      </pc:sldChg>
      <pc:sldChg chg="modSp mod">
        <pc:chgData name="Nikos Passatoglou" userId="a07303e8-04d3-4f1e-be92-a9b2fd8f5f46" providerId="ADAL" clId="{A93F77E4-957A-4DE6-8E26-1EA1CE17D2FF}" dt="2025-01-24T09:50:37.548" v="993" actId="20577"/>
        <pc:sldMkLst>
          <pc:docMk/>
          <pc:sldMk cId="380721776" sldId="337"/>
        </pc:sldMkLst>
        <pc:spChg chg="mod">
          <ac:chgData name="Nikos Passatoglou" userId="a07303e8-04d3-4f1e-be92-a9b2fd8f5f46" providerId="ADAL" clId="{A93F77E4-957A-4DE6-8E26-1EA1CE17D2FF}" dt="2025-01-24T09:50:09.919" v="987" actId="1076"/>
          <ac:spMkLst>
            <pc:docMk/>
            <pc:sldMk cId="380721776" sldId="337"/>
            <ac:spMk id="3" creationId="{586F5EBB-646D-943C-77DB-121142773468}"/>
          </ac:spMkLst>
        </pc:spChg>
        <pc:spChg chg="mod">
          <ac:chgData name="Nikos Passatoglou" userId="a07303e8-04d3-4f1e-be92-a9b2fd8f5f46" providerId="ADAL" clId="{A93F77E4-957A-4DE6-8E26-1EA1CE17D2FF}" dt="2025-01-24T09:50:37.548" v="993" actId="20577"/>
          <ac:spMkLst>
            <pc:docMk/>
            <pc:sldMk cId="380721776" sldId="337"/>
            <ac:spMk id="6" creationId="{56A9C216-DAB6-03D7-27D5-E0EA225C1C44}"/>
          </ac:spMkLst>
        </pc:spChg>
      </pc:sldChg>
      <pc:sldChg chg="modSp mod">
        <pc:chgData name="Nikos Passatoglou" userId="a07303e8-04d3-4f1e-be92-a9b2fd8f5f46" providerId="ADAL" clId="{A93F77E4-957A-4DE6-8E26-1EA1CE17D2FF}" dt="2025-01-24T09:52:06.460" v="1018" actId="20577"/>
        <pc:sldMkLst>
          <pc:docMk/>
          <pc:sldMk cId="4280148981" sldId="338"/>
        </pc:sldMkLst>
        <pc:spChg chg="mod">
          <ac:chgData name="Nikos Passatoglou" userId="a07303e8-04d3-4f1e-be92-a9b2fd8f5f46" providerId="ADAL" clId="{A93F77E4-957A-4DE6-8E26-1EA1CE17D2FF}" dt="2025-01-24T09:51:58.459" v="1010" actId="14100"/>
          <ac:spMkLst>
            <pc:docMk/>
            <pc:sldMk cId="4280148981" sldId="338"/>
            <ac:spMk id="2" creationId="{684592A5-71B7-813B-D0F2-725624361545}"/>
          </ac:spMkLst>
        </pc:spChg>
        <pc:spChg chg="mod">
          <ac:chgData name="Nikos Passatoglou" userId="a07303e8-04d3-4f1e-be92-a9b2fd8f5f46" providerId="ADAL" clId="{A93F77E4-957A-4DE6-8E26-1EA1CE17D2FF}" dt="2025-01-24T09:51:33.570" v="1004"/>
          <ac:spMkLst>
            <pc:docMk/>
            <pc:sldMk cId="4280148981" sldId="338"/>
            <ac:spMk id="6" creationId="{9301C758-FB94-9295-51BA-36063FB9F245}"/>
          </ac:spMkLst>
        </pc:spChg>
        <pc:spChg chg="mod">
          <ac:chgData name="Nikos Passatoglou" userId="a07303e8-04d3-4f1e-be92-a9b2fd8f5f46" providerId="ADAL" clId="{A93F77E4-957A-4DE6-8E26-1EA1CE17D2FF}" dt="2025-01-24T09:52:06.460" v="1018" actId="20577"/>
          <ac:spMkLst>
            <pc:docMk/>
            <pc:sldMk cId="4280148981" sldId="338"/>
            <ac:spMk id="7" creationId="{CFDCBF16-29E4-EB80-E5DE-12224DCA3529}"/>
          </ac:spMkLst>
        </pc:spChg>
      </pc:sldChg>
      <pc:sldChg chg="modSp mod">
        <pc:chgData name="Nikos Passatoglou" userId="a07303e8-04d3-4f1e-be92-a9b2fd8f5f46" providerId="ADAL" clId="{A93F77E4-957A-4DE6-8E26-1EA1CE17D2FF}" dt="2025-01-24T09:52:43.779" v="1027" actId="20577"/>
        <pc:sldMkLst>
          <pc:docMk/>
          <pc:sldMk cId="3538641483" sldId="339"/>
        </pc:sldMkLst>
        <pc:spChg chg="mod">
          <ac:chgData name="Nikos Passatoglou" userId="a07303e8-04d3-4f1e-be92-a9b2fd8f5f46" providerId="ADAL" clId="{A93F77E4-957A-4DE6-8E26-1EA1CE17D2FF}" dt="2025-01-24T09:52:40.276" v="1023"/>
          <ac:spMkLst>
            <pc:docMk/>
            <pc:sldMk cId="3538641483" sldId="339"/>
            <ac:spMk id="2" creationId="{B5952D1D-A8C9-B49E-A1AF-DA3974797613}"/>
          </ac:spMkLst>
        </pc:spChg>
        <pc:spChg chg="mod">
          <ac:chgData name="Nikos Passatoglou" userId="a07303e8-04d3-4f1e-be92-a9b2fd8f5f46" providerId="ADAL" clId="{A93F77E4-957A-4DE6-8E26-1EA1CE17D2FF}" dt="2025-01-24T09:52:35.354" v="1022" actId="1076"/>
          <ac:spMkLst>
            <pc:docMk/>
            <pc:sldMk cId="3538641483" sldId="339"/>
            <ac:spMk id="6" creationId="{B218F0BF-FDD8-F85C-79C8-5DBC86AF8057}"/>
          </ac:spMkLst>
        </pc:spChg>
        <pc:spChg chg="mod">
          <ac:chgData name="Nikos Passatoglou" userId="a07303e8-04d3-4f1e-be92-a9b2fd8f5f46" providerId="ADAL" clId="{A93F77E4-957A-4DE6-8E26-1EA1CE17D2FF}" dt="2025-01-24T09:52:43.779" v="1027" actId="20577"/>
          <ac:spMkLst>
            <pc:docMk/>
            <pc:sldMk cId="3538641483" sldId="339"/>
            <ac:spMk id="7" creationId="{4E17CA90-BFF0-969A-491C-788DE62004F7}"/>
          </ac:spMkLst>
        </pc:spChg>
      </pc:sldChg>
      <pc:sldChg chg="modSp mod">
        <pc:chgData name="Nikos Passatoglou" userId="a07303e8-04d3-4f1e-be92-a9b2fd8f5f46" providerId="ADAL" clId="{A93F77E4-957A-4DE6-8E26-1EA1CE17D2FF}" dt="2025-01-24T09:56:04.777" v="1079"/>
        <pc:sldMkLst>
          <pc:docMk/>
          <pc:sldMk cId="3557048780" sldId="341"/>
        </pc:sldMkLst>
        <pc:spChg chg="mod">
          <ac:chgData name="Nikos Passatoglou" userId="a07303e8-04d3-4f1e-be92-a9b2fd8f5f46" providerId="ADAL" clId="{A93F77E4-957A-4DE6-8E26-1EA1CE17D2FF}" dt="2025-01-24T09:56:04.777" v="1079"/>
          <ac:spMkLst>
            <pc:docMk/>
            <pc:sldMk cId="3557048780" sldId="341"/>
            <ac:spMk id="5" creationId="{624E9A32-F26F-5301-06B3-D1E867D50FD0}"/>
          </ac:spMkLst>
        </pc:spChg>
      </pc:sldChg>
      <pc:sldChg chg="modSp mod">
        <pc:chgData name="Nikos Passatoglou" userId="a07303e8-04d3-4f1e-be92-a9b2fd8f5f46" providerId="ADAL" clId="{A93F77E4-957A-4DE6-8E26-1EA1CE17D2FF}" dt="2025-01-24T08:11:13.474" v="275"/>
        <pc:sldMkLst>
          <pc:docMk/>
          <pc:sldMk cId="930867541" sldId="345"/>
        </pc:sldMkLst>
        <pc:spChg chg="mod">
          <ac:chgData name="Nikos Passatoglou" userId="a07303e8-04d3-4f1e-be92-a9b2fd8f5f46" providerId="ADAL" clId="{A93F77E4-957A-4DE6-8E26-1EA1CE17D2FF}" dt="2025-01-24T08:11:00.505" v="272"/>
          <ac:spMkLst>
            <pc:docMk/>
            <pc:sldMk cId="930867541" sldId="345"/>
            <ac:spMk id="2" creationId="{52935053-2690-744B-582B-3094C6BB8668}"/>
          </ac:spMkLst>
        </pc:spChg>
        <pc:spChg chg="mod">
          <ac:chgData name="Nikos Passatoglou" userId="a07303e8-04d3-4f1e-be92-a9b2fd8f5f46" providerId="ADAL" clId="{A93F77E4-957A-4DE6-8E26-1EA1CE17D2FF}" dt="2025-01-24T08:10:55.977" v="271" actId="27636"/>
          <ac:spMkLst>
            <pc:docMk/>
            <pc:sldMk cId="930867541" sldId="345"/>
            <ac:spMk id="5" creationId="{B1FD9C1C-A812-A39C-CA23-F97822C95402}"/>
          </ac:spMkLst>
        </pc:spChg>
        <pc:spChg chg="mod">
          <ac:chgData name="Nikos Passatoglou" userId="a07303e8-04d3-4f1e-be92-a9b2fd8f5f46" providerId="ADAL" clId="{A93F77E4-957A-4DE6-8E26-1EA1CE17D2FF}" dt="2025-01-24T08:11:13.474" v="275"/>
          <ac:spMkLst>
            <pc:docMk/>
            <pc:sldMk cId="930867541" sldId="345"/>
            <ac:spMk id="6" creationId="{1DA8A0EC-8024-4BB5-D35E-4812536436BE}"/>
          </ac:spMkLst>
        </pc:spChg>
      </pc:sldChg>
      <pc:sldChg chg="modSp mod">
        <pc:chgData name="Nikos Passatoglou" userId="a07303e8-04d3-4f1e-be92-a9b2fd8f5f46" providerId="ADAL" clId="{A93F77E4-957A-4DE6-8E26-1EA1CE17D2FF}" dt="2025-01-24T08:31:59.127" v="494"/>
        <pc:sldMkLst>
          <pc:docMk/>
          <pc:sldMk cId="1646550122" sldId="346"/>
        </pc:sldMkLst>
        <pc:spChg chg="mod">
          <ac:chgData name="Nikos Passatoglou" userId="a07303e8-04d3-4f1e-be92-a9b2fd8f5f46" providerId="ADAL" clId="{A93F77E4-957A-4DE6-8E26-1EA1CE17D2FF}" dt="2025-01-24T08:29:25.253" v="473"/>
          <ac:spMkLst>
            <pc:docMk/>
            <pc:sldMk cId="1646550122" sldId="346"/>
            <ac:spMk id="2" creationId="{5FE3EF63-FF6F-27D2-F2F5-76EEB9D28F54}"/>
          </ac:spMkLst>
        </pc:spChg>
        <pc:spChg chg="mod">
          <ac:chgData name="Nikos Passatoglou" userId="a07303e8-04d3-4f1e-be92-a9b2fd8f5f46" providerId="ADAL" clId="{A93F77E4-957A-4DE6-8E26-1EA1CE17D2FF}" dt="2025-01-24T08:29:44.609" v="478" actId="20577"/>
          <ac:spMkLst>
            <pc:docMk/>
            <pc:sldMk cId="1646550122" sldId="346"/>
            <ac:spMk id="6" creationId="{1EDB8163-3354-C83A-67B9-72916EE7E21F}"/>
          </ac:spMkLst>
        </pc:spChg>
        <pc:spChg chg="mod">
          <ac:chgData name="Nikos Passatoglou" userId="a07303e8-04d3-4f1e-be92-a9b2fd8f5f46" providerId="ADAL" clId="{A93F77E4-957A-4DE6-8E26-1EA1CE17D2FF}" dt="2025-01-24T08:31:38.056" v="492"/>
          <ac:spMkLst>
            <pc:docMk/>
            <pc:sldMk cId="1646550122" sldId="346"/>
            <ac:spMk id="16" creationId="{B2E45591-BE37-DE7B-EB67-44D52C1E1BD1}"/>
          </ac:spMkLst>
        </pc:spChg>
        <pc:spChg chg="mod">
          <ac:chgData name="Nikos Passatoglou" userId="a07303e8-04d3-4f1e-be92-a9b2fd8f5f46" providerId="ADAL" clId="{A93F77E4-957A-4DE6-8E26-1EA1CE17D2FF}" dt="2025-01-24T08:31:29.333" v="491"/>
          <ac:spMkLst>
            <pc:docMk/>
            <pc:sldMk cId="1646550122" sldId="346"/>
            <ac:spMk id="17" creationId="{744C314D-6411-3CB0-9D87-4D00A5FFE05F}"/>
          </ac:spMkLst>
        </pc:spChg>
        <pc:spChg chg="mod">
          <ac:chgData name="Nikos Passatoglou" userId="a07303e8-04d3-4f1e-be92-a9b2fd8f5f46" providerId="ADAL" clId="{A93F77E4-957A-4DE6-8E26-1EA1CE17D2FF}" dt="2025-01-24T08:31:54.295" v="493"/>
          <ac:spMkLst>
            <pc:docMk/>
            <pc:sldMk cId="1646550122" sldId="346"/>
            <ac:spMk id="21" creationId="{089B9EC2-C863-4119-88C3-B0F81CF09AE8}"/>
          </ac:spMkLst>
        </pc:spChg>
        <pc:spChg chg="mod">
          <ac:chgData name="Nikos Passatoglou" userId="a07303e8-04d3-4f1e-be92-a9b2fd8f5f46" providerId="ADAL" clId="{A93F77E4-957A-4DE6-8E26-1EA1CE17D2FF}" dt="2025-01-24T08:31:59.127" v="494"/>
          <ac:spMkLst>
            <pc:docMk/>
            <pc:sldMk cId="1646550122" sldId="346"/>
            <ac:spMk id="23" creationId="{D4868946-AC60-56BC-9332-B8B80214891D}"/>
          </ac:spMkLst>
        </pc:spChg>
      </pc:sldChg>
      <pc:sldChg chg="modSp mod">
        <pc:chgData name="Nikos Passatoglou" userId="a07303e8-04d3-4f1e-be92-a9b2fd8f5f46" providerId="ADAL" clId="{A93F77E4-957A-4DE6-8E26-1EA1CE17D2FF}" dt="2025-01-24T08:00:48.576" v="164"/>
        <pc:sldMkLst>
          <pc:docMk/>
          <pc:sldMk cId="1192520547" sldId="347"/>
        </pc:sldMkLst>
        <pc:spChg chg="mod">
          <ac:chgData name="Nikos Passatoglou" userId="a07303e8-04d3-4f1e-be92-a9b2fd8f5f46" providerId="ADAL" clId="{A93F77E4-957A-4DE6-8E26-1EA1CE17D2FF}" dt="2025-01-24T07:59:48.475" v="157"/>
          <ac:spMkLst>
            <pc:docMk/>
            <pc:sldMk cId="1192520547" sldId="347"/>
            <ac:spMk id="2" creationId="{5254BB69-0FEC-E24C-30B2-8C6013ED67FF}"/>
          </ac:spMkLst>
        </pc:spChg>
        <pc:spChg chg="mod">
          <ac:chgData name="Nikos Passatoglou" userId="a07303e8-04d3-4f1e-be92-a9b2fd8f5f46" providerId="ADAL" clId="{A93F77E4-957A-4DE6-8E26-1EA1CE17D2FF}" dt="2025-01-24T08:00:33.868" v="161"/>
          <ac:spMkLst>
            <pc:docMk/>
            <pc:sldMk cId="1192520547" sldId="347"/>
            <ac:spMk id="3" creationId="{C36C2346-FAAC-D802-7FCF-C87D341C76C3}"/>
          </ac:spMkLst>
        </pc:spChg>
        <pc:spChg chg="mod">
          <ac:chgData name="Nikos Passatoglou" userId="a07303e8-04d3-4f1e-be92-a9b2fd8f5f46" providerId="ADAL" clId="{A93F77E4-957A-4DE6-8E26-1EA1CE17D2FF}" dt="2025-01-24T08:00:48.576" v="164"/>
          <ac:spMkLst>
            <pc:docMk/>
            <pc:sldMk cId="1192520547" sldId="347"/>
            <ac:spMk id="7" creationId="{91DC1FC5-B3E0-8AB0-C1CE-D771F368ACB8}"/>
          </ac:spMkLst>
        </pc:spChg>
        <pc:picChg chg="mod">
          <ac:chgData name="Nikos Passatoglou" userId="a07303e8-04d3-4f1e-be92-a9b2fd8f5f46" providerId="ADAL" clId="{A93F77E4-957A-4DE6-8E26-1EA1CE17D2FF}" dt="2025-01-24T08:00:39.746" v="162" actId="1076"/>
          <ac:picMkLst>
            <pc:docMk/>
            <pc:sldMk cId="1192520547" sldId="347"/>
            <ac:picMk id="4" creationId="{5B9C8908-6840-B8B6-5B58-32234D912C78}"/>
          </ac:picMkLst>
        </pc:picChg>
      </pc:sldChg>
      <pc:sldChg chg="modSp mod">
        <pc:chgData name="Nikos Passatoglou" userId="a07303e8-04d3-4f1e-be92-a9b2fd8f5f46" providerId="ADAL" clId="{A93F77E4-957A-4DE6-8E26-1EA1CE17D2FF}" dt="2025-01-24T08:10:12.573" v="263" actId="1076"/>
        <pc:sldMkLst>
          <pc:docMk/>
          <pc:sldMk cId="2793243946" sldId="348"/>
        </pc:sldMkLst>
        <pc:spChg chg="mod">
          <ac:chgData name="Nikos Passatoglou" userId="a07303e8-04d3-4f1e-be92-a9b2fd8f5f46" providerId="ADAL" clId="{A93F77E4-957A-4DE6-8E26-1EA1CE17D2FF}" dt="2025-01-24T08:07:17.196" v="249" actId="1076"/>
          <ac:spMkLst>
            <pc:docMk/>
            <pc:sldMk cId="2793243946" sldId="348"/>
            <ac:spMk id="2" creationId="{4745EAEE-9DB3-AF84-690D-40D0858D91B4}"/>
          </ac:spMkLst>
        </pc:spChg>
        <pc:spChg chg="mod">
          <ac:chgData name="Nikos Passatoglou" userId="a07303e8-04d3-4f1e-be92-a9b2fd8f5f46" providerId="ADAL" clId="{A93F77E4-957A-4DE6-8E26-1EA1CE17D2FF}" dt="2025-01-24T08:07:54.173" v="253" actId="113"/>
          <ac:spMkLst>
            <pc:docMk/>
            <pc:sldMk cId="2793243946" sldId="348"/>
            <ac:spMk id="3" creationId="{2E673C06-97C6-816F-3728-43D2C6910269}"/>
          </ac:spMkLst>
        </pc:spChg>
        <pc:spChg chg="mod">
          <ac:chgData name="Nikos Passatoglou" userId="a07303e8-04d3-4f1e-be92-a9b2fd8f5f46" providerId="ADAL" clId="{A93F77E4-957A-4DE6-8E26-1EA1CE17D2FF}" dt="2025-01-24T08:10:12.573" v="263" actId="1076"/>
          <ac:spMkLst>
            <pc:docMk/>
            <pc:sldMk cId="2793243946" sldId="348"/>
            <ac:spMk id="4" creationId="{722D711A-79A2-C6BB-4451-6A87C0A06D60}"/>
          </ac:spMkLst>
        </pc:spChg>
        <pc:spChg chg="mod">
          <ac:chgData name="Nikos Passatoglou" userId="a07303e8-04d3-4f1e-be92-a9b2fd8f5f46" providerId="ADAL" clId="{A93F77E4-957A-4DE6-8E26-1EA1CE17D2FF}" dt="2025-01-24T08:10:06.958" v="262"/>
          <ac:spMkLst>
            <pc:docMk/>
            <pc:sldMk cId="2793243946" sldId="348"/>
            <ac:spMk id="7" creationId="{03644E48-C065-BCC3-2CC7-C12C173EC921}"/>
          </ac:spMkLst>
        </pc:spChg>
        <pc:picChg chg="mod">
          <ac:chgData name="Nikos Passatoglou" userId="a07303e8-04d3-4f1e-be92-a9b2fd8f5f46" providerId="ADAL" clId="{A93F77E4-957A-4DE6-8E26-1EA1CE17D2FF}" dt="2025-01-24T08:07:57.435" v="254" actId="1076"/>
          <ac:picMkLst>
            <pc:docMk/>
            <pc:sldMk cId="2793243946" sldId="348"/>
            <ac:picMk id="5" creationId="{00FAA18F-612D-7560-8464-00D3CCBAC694}"/>
          </ac:picMkLst>
        </pc:picChg>
      </pc:sldChg>
      <pc:sldChg chg="modSp mod">
        <pc:chgData name="Nikos Passatoglou" userId="a07303e8-04d3-4f1e-be92-a9b2fd8f5f46" providerId="ADAL" clId="{A93F77E4-957A-4DE6-8E26-1EA1CE17D2FF}" dt="2025-01-24T09:06:26.683" v="809" actId="20577"/>
        <pc:sldMkLst>
          <pc:docMk/>
          <pc:sldMk cId="4057639079" sldId="349"/>
        </pc:sldMkLst>
        <pc:spChg chg="mod">
          <ac:chgData name="Nikos Passatoglou" userId="a07303e8-04d3-4f1e-be92-a9b2fd8f5f46" providerId="ADAL" clId="{A93F77E4-957A-4DE6-8E26-1EA1CE17D2FF}" dt="2025-01-24T09:06:26.683" v="809" actId="20577"/>
          <ac:spMkLst>
            <pc:docMk/>
            <pc:sldMk cId="4057639079" sldId="349"/>
            <ac:spMk id="8" creationId="{3E2F2F29-7EAB-EC00-1485-43456270F924}"/>
          </ac:spMkLst>
        </pc:spChg>
      </pc:sldChg>
      <pc:sldChg chg="modSp mod">
        <pc:chgData name="Nikos Passatoglou" userId="a07303e8-04d3-4f1e-be92-a9b2fd8f5f46" providerId="ADAL" clId="{A93F77E4-957A-4DE6-8E26-1EA1CE17D2FF}" dt="2025-01-24T09:42:45.657" v="922" actId="113"/>
        <pc:sldMkLst>
          <pc:docMk/>
          <pc:sldMk cId="2027834652" sldId="350"/>
        </pc:sldMkLst>
        <pc:spChg chg="mod">
          <ac:chgData name="Nikos Passatoglou" userId="a07303e8-04d3-4f1e-be92-a9b2fd8f5f46" providerId="ADAL" clId="{A93F77E4-957A-4DE6-8E26-1EA1CE17D2FF}" dt="2025-01-24T09:10:17.538" v="904" actId="20577"/>
          <ac:spMkLst>
            <pc:docMk/>
            <pc:sldMk cId="2027834652" sldId="350"/>
            <ac:spMk id="5" creationId="{4A11E1AC-0F8C-6F10-C311-C2F6FA98515C}"/>
          </ac:spMkLst>
        </pc:spChg>
        <pc:spChg chg="mod">
          <ac:chgData name="Nikos Passatoglou" userId="a07303e8-04d3-4f1e-be92-a9b2fd8f5f46" providerId="ADAL" clId="{A93F77E4-957A-4DE6-8E26-1EA1CE17D2FF}" dt="2025-01-24T09:42:45.657" v="922" actId="113"/>
          <ac:spMkLst>
            <pc:docMk/>
            <pc:sldMk cId="2027834652" sldId="350"/>
            <ac:spMk id="9" creationId="{6EB42AAE-07AB-5F54-E2AE-1826E3E2D1BF}"/>
          </ac:spMkLst>
        </pc:spChg>
      </pc:sldChg>
      <pc:sldChg chg="modSp mod">
        <pc:chgData name="Nikos Passatoglou" userId="a07303e8-04d3-4f1e-be92-a9b2fd8f5f46" providerId="ADAL" clId="{A93F77E4-957A-4DE6-8E26-1EA1CE17D2FF}" dt="2025-01-24T09:55:14.022" v="1066"/>
        <pc:sldMkLst>
          <pc:docMk/>
          <pc:sldMk cId="195812112" sldId="351"/>
        </pc:sldMkLst>
        <pc:spChg chg="mod">
          <ac:chgData name="Nikos Passatoglou" userId="a07303e8-04d3-4f1e-be92-a9b2fd8f5f46" providerId="ADAL" clId="{A93F77E4-957A-4DE6-8E26-1EA1CE17D2FF}" dt="2025-01-24T09:54:25.742" v="1055" actId="1076"/>
          <ac:spMkLst>
            <pc:docMk/>
            <pc:sldMk cId="195812112" sldId="351"/>
            <ac:spMk id="2" creationId="{4B8FF6DE-C5EA-3218-03C0-AA82A0AC1F3E}"/>
          </ac:spMkLst>
        </pc:spChg>
        <pc:spChg chg="mod">
          <ac:chgData name="Nikos Passatoglou" userId="a07303e8-04d3-4f1e-be92-a9b2fd8f5f46" providerId="ADAL" clId="{A93F77E4-957A-4DE6-8E26-1EA1CE17D2FF}" dt="2025-01-24T09:55:03.955" v="1065"/>
          <ac:spMkLst>
            <pc:docMk/>
            <pc:sldMk cId="195812112" sldId="351"/>
            <ac:spMk id="3" creationId="{FB173DE2-6032-FDE9-F47C-366EE688A076}"/>
          </ac:spMkLst>
        </pc:spChg>
        <pc:spChg chg="mod">
          <ac:chgData name="Nikos Passatoglou" userId="a07303e8-04d3-4f1e-be92-a9b2fd8f5f46" providerId="ADAL" clId="{A93F77E4-957A-4DE6-8E26-1EA1CE17D2FF}" dt="2025-01-24T09:55:14.022" v="1066"/>
          <ac:spMkLst>
            <pc:docMk/>
            <pc:sldMk cId="195812112" sldId="351"/>
            <ac:spMk id="4" creationId="{5B1262C6-B6B7-6D7B-A958-F8255F4FA72D}"/>
          </ac:spMkLst>
        </pc:spChg>
      </pc:sldChg>
      <pc:sldChg chg="modSp mod">
        <pc:chgData name="Nikos Passatoglou" userId="a07303e8-04d3-4f1e-be92-a9b2fd8f5f46" providerId="ADAL" clId="{A93F77E4-957A-4DE6-8E26-1EA1CE17D2FF}" dt="2025-01-24T08:36:13.217" v="563"/>
        <pc:sldMkLst>
          <pc:docMk/>
          <pc:sldMk cId="3460366067" sldId="353"/>
        </pc:sldMkLst>
        <pc:spChg chg="mod">
          <ac:chgData name="Nikos Passatoglou" userId="a07303e8-04d3-4f1e-be92-a9b2fd8f5f46" providerId="ADAL" clId="{A93F77E4-957A-4DE6-8E26-1EA1CE17D2FF}" dt="2025-01-24T08:35:48.408" v="558"/>
          <ac:spMkLst>
            <pc:docMk/>
            <pc:sldMk cId="3460366067" sldId="353"/>
            <ac:spMk id="2" creationId="{8E712192-C092-C818-DBEF-0116171C78D0}"/>
          </ac:spMkLst>
        </pc:spChg>
        <pc:spChg chg="mod">
          <ac:chgData name="Nikos Passatoglou" userId="a07303e8-04d3-4f1e-be92-a9b2fd8f5f46" providerId="ADAL" clId="{A93F77E4-957A-4DE6-8E26-1EA1CE17D2FF}" dt="2025-01-24T08:35:43.618" v="557"/>
          <ac:spMkLst>
            <pc:docMk/>
            <pc:sldMk cId="3460366067" sldId="353"/>
            <ac:spMk id="5" creationId="{046BA546-1876-DA79-663D-C450CDEC37FD}"/>
          </ac:spMkLst>
        </pc:spChg>
        <pc:spChg chg="mod">
          <ac:chgData name="Nikos Passatoglou" userId="a07303e8-04d3-4f1e-be92-a9b2fd8f5f46" providerId="ADAL" clId="{A93F77E4-957A-4DE6-8E26-1EA1CE17D2FF}" dt="2025-01-24T08:36:01.978" v="561" actId="20577"/>
          <ac:spMkLst>
            <pc:docMk/>
            <pc:sldMk cId="3460366067" sldId="353"/>
            <ac:spMk id="6" creationId="{CFB72B92-CA9A-93B7-55E7-5908E6D4E45C}"/>
          </ac:spMkLst>
        </pc:spChg>
        <pc:spChg chg="mod">
          <ac:chgData name="Nikos Passatoglou" userId="a07303e8-04d3-4f1e-be92-a9b2fd8f5f46" providerId="ADAL" clId="{A93F77E4-957A-4DE6-8E26-1EA1CE17D2FF}" dt="2025-01-24T08:36:13.217" v="563"/>
          <ac:spMkLst>
            <pc:docMk/>
            <pc:sldMk cId="3460366067" sldId="353"/>
            <ac:spMk id="9" creationId="{04DFFE68-E2DD-1AA4-C864-B72A0A6CE60F}"/>
          </ac:spMkLst>
        </pc:spChg>
      </pc:sldChg>
      <pc:sldChg chg="modSp mod">
        <pc:chgData name="Nikos Passatoglou" userId="a07303e8-04d3-4f1e-be92-a9b2fd8f5f46" providerId="ADAL" clId="{A93F77E4-957A-4DE6-8E26-1EA1CE17D2FF}" dt="2025-01-24T08:35:35.999" v="556" actId="1076"/>
        <pc:sldMkLst>
          <pc:docMk/>
          <pc:sldMk cId="1840124317" sldId="354"/>
        </pc:sldMkLst>
        <pc:spChg chg="mod">
          <ac:chgData name="Nikos Passatoglou" userId="a07303e8-04d3-4f1e-be92-a9b2fd8f5f46" providerId="ADAL" clId="{A93F77E4-957A-4DE6-8E26-1EA1CE17D2FF}" dt="2025-01-24T08:33:17.421" v="500"/>
          <ac:spMkLst>
            <pc:docMk/>
            <pc:sldMk cId="1840124317" sldId="354"/>
            <ac:spMk id="2" creationId="{24859FE4-B546-DFA6-EDDA-71C7333F64FC}"/>
          </ac:spMkLst>
        </pc:spChg>
        <pc:spChg chg="mod">
          <ac:chgData name="Nikos Passatoglou" userId="a07303e8-04d3-4f1e-be92-a9b2fd8f5f46" providerId="ADAL" clId="{A93F77E4-957A-4DE6-8E26-1EA1CE17D2FF}" dt="2025-01-24T08:35:08.392" v="552"/>
          <ac:spMkLst>
            <pc:docMk/>
            <pc:sldMk cId="1840124317" sldId="354"/>
            <ac:spMk id="6" creationId="{299E1648-B44D-BF1F-9E36-2A385C460C23}"/>
          </ac:spMkLst>
        </pc:spChg>
        <pc:spChg chg="mod">
          <ac:chgData name="Nikos Passatoglou" userId="a07303e8-04d3-4f1e-be92-a9b2fd8f5f46" providerId="ADAL" clId="{A93F77E4-957A-4DE6-8E26-1EA1CE17D2FF}" dt="2025-01-24T08:35:27.888" v="554"/>
          <ac:spMkLst>
            <pc:docMk/>
            <pc:sldMk cId="1840124317" sldId="354"/>
            <ac:spMk id="10" creationId="{3C3246FF-2D7A-027F-3A9B-C7BD590950CA}"/>
          </ac:spMkLst>
        </pc:spChg>
        <pc:spChg chg="mod">
          <ac:chgData name="Nikos Passatoglou" userId="a07303e8-04d3-4f1e-be92-a9b2fd8f5f46" providerId="ADAL" clId="{A93F77E4-957A-4DE6-8E26-1EA1CE17D2FF}" dt="2025-01-24T08:35:32.683" v="555"/>
          <ac:spMkLst>
            <pc:docMk/>
            <pc:sldMk cId="1840124317" sldId="354"/>
            <ac:spMk id="17" creationId="{C5B4B3EE-3C7A-DD86-27B1-1449D0DE200A}"/>
          </ac:spMkLst>
        </pc:spChg>
        <pc:picChg chg="mod">
          <ac:chgData name="Nikos Passatoglou" userId="a07303e8-04d3-4f1e-be92-a9b2fd8f5f46" providerId="ADAL" clId="{A93F77E4-957A-4DE6-8E26-1EA1CE17D2FF}" dt="2025-01-24T08:35:35.999" v="556" actId="1076"/>
          <ac:picMkLst>
            <pc:docMk/>
            <pc:sldMk cId="1840124317" sldId="354"/>
            <ac:picMk id="13" creationId="{C8CFE2A6-AAB3-5C81-76C8-46372A3116C3}"/>
          </ac:picMkLst>
        </pc:picChg>
      </pc:sldChg>
      <pc:sldChg chg="modSp mod">
        <pc:chgData name="Nikos Passatoglou" userId="a07303e8-04d3-4f1e-be92-a9b2fd8f5f46" providerId="ADAL" clId="{A93F77E4-957A-4DE6-8E26-1EA1CE17D2FF}" dt="2025-01-24T08:33:01.286" v="499"/>
        <pc:sldMkLst>
          <pc:docMk/>
          <pc:sldMk cId="3595220953" sldId="355"/>
        </pc:sldMkLst>
        <pc:spChg chg="mod">
          <ac:chgData name="Nikos Passatoglou" userId="a07303e8-04d3-4f1e-be92-a9b2fd8f5f46" providerId="ADAL" clId="{A93F77E4-957A-4DE6-8E26-1EA1CE17D2FF}" dt="2025-01-24T08:32:04.384" v="495"/>
          <ac:spMkLst>
            <pc:docMk/>
            <pc:sldMk cId="3595220953" sldId="355"/>
            <ac:spMk id="2" creationId="{36B156A7-BD1B-17C9-0570-D63799E4F9DD}"/>
          </ac:spMkLst>
        </pc:spChg>
        <pc:spChg chg="mod">
          <ac:chgData name="Nikos Passatoglou" userId="a07303e8-04d3-4f1e-be92-a9b2fd8f5f46" providerId="ADAL" clId="{A93F77E4-957A-4DE6-8E26-1EA1CE17D2FF}" dt="2025-01-24T08:33:01.286" v="499"/>
          <ac:spMkLst>
            <pc:docMk/>
            <pc:sldMk cId="3595220953" sldId="355"/>
            <ac:spMk id="6" creationId="{1E935051-9774-247F-ACB5-EE6D2AC0D23F}"/>
          </ac:spMkLst>
        </pc:spChg>
      </pc:sldChg>
    </pc:docChg>
  </pc:docChgLst>
</pc:chgInfo>
</file>

<file path=ppt/comments/modernComment_132_56DD1332.xml><?xml version="1.0" encoding="utf-8"?>
<p188:cmLst xmlns:a="http://schemas.openxmlformats.org/drawingml/2006/main" xmlns:r="http://schemas.openxmlformats.org/officeDocument/2006/relationships" xmlns:p188="http://schemas.microsoft.com/office/powerpoint/2018/8/main">
  <p188:cm id="{BBE95A9F-3D04-4B36-B6B9-E92024960D09}" authorId="{3F3B801C-F34F-79B0-CD32-56E5F1816302}" status="resolved" created="2024-11-22T11:00:54.082" complete="100000">
    <pc:sldMkLst xmlns:pc="http://schemas.microsoft.com/office/powerpoint/2013/main/command">
      <pc:docMk/>
      <pc:sldMk cId="1457328946" sldId="306"/>
    </pc:sldMkLst>
    <p188:txBody>
      <a:bodyPr/>
      <a:lstStyle/>
      <a:p>
        <a:r>
          <a:rPr lang="en-US"/>
          <a:t>Why as an image? Author?</a:t>
        </a:r>
      </a:p>
    </p188:txBody>
  </p188:cm>
</p188:cmLst>
</file>

<file path=ppt/comments/modernComment_13E_9C812EB7.xml><?xml version="1.0" encoding="utf-8"?>
<p188:cmLst xmlns:a="http://schemas.openxmlformats.org/drawingml/2006/main" xmlns:r="http://schemas.openxmlformats.org/officeDocument/2006/relationships" xmlns:p188="http://schemas.microsoft.com/office/powerpoint/2018/8/main">
  <p188:cm id="{FAB7C64E-456A-46B6-808A-57D6FFC532C8}" authorId="{3F3B801C-F34F-79B0-CD32-56E5F1816302}" created="2024-11-22T11:01:06.911">
    <pc:sldMkLst xmlns:pc="http://schemas.microsoft.com/office/powerpoint/2013/main/command">
      <pc:docMk/>
      <pc:sldMk cId="2625711799" sldId="318"/>
    </pc:sldMkLst>
    <p188:txBody>
      <a:bodyPr/>
      <a:lstStyle/>
      <a:p>
        <a:r>
          <a:rPr lang="en-US"/>
          <a:t>Images?</a:t>
        </a:r>
      </a:p>
    </p188:txBody>
  </p188:cm>
</p188:cmLst>
</file>

<file path=ppt/comments/modernComment_146_C9C166FA.xml><?xml version="1.0" encoding="utf-8"?>
<p188:cmLst xmlns:a="http://schemas.openxmlformats.org/drawingml/2006/main" xmlns:r="http://schemas.openxmlformats.org/officeDocument/2006/relationships" xmlns:p188="http://schemas.microsoft.com/office/powerpoint/2018/8/main">
  <p188:cm id="{147DB07D-772F-49D2-BB78-5A55869A142C}" authorId="{3F3B801C-F34F-79B0-CD32-56E5F1816302}" created="2024-11-22T11:07:40.659">
    <pc:sldMkLst xmlns:pc="http://schemas.microsoft.com/office/powerpoint/2013/main/command">
      <pc:docMk/>
      <pc:sldMk cId="3384895226" sldId="326"/>
    </pc:sldMkLst>
    <p188:txBody>
      <a:bodyPr/>
      <a:lstStyle/>
      <a:p>
        <a:r>
          <a:rPr lang="en-US"/>
          <a:t>Explanation?</a:t>
        </a:r>
      </a:p>
    </p188:txBody>
  </p188:cm>
  <p188:cm id="{9F3965BC-98BC-400F-B229-DBD44FA479D5}" authorId="{C6924B3F-1C0E-E709-45BA-6C8D332A7CD5}" created="2024-12-16T09:46:18.090">
    <pc:sldMkLst xmlns:pc="http://schemas.microsoft.com/office/powerpoint/2013/main/command">
      <pc:docMk/>
      <pc:sldMk cId="3384895226" sldId="326"/>
    </pc:sldMkLst>
    <p188:txBody>
      <a:bodyPr/>
      <a:lstStyle/>
      <a:p>
        <a:r>
          <a:rPr lang="sl-SI"/>
          <a:t>Please make this table in the same way as Table 1.</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1FF90-976F-47A3-A897-9128CDC61ADB}" type="doc">
      <dgm:prSet loTypeId="urn:microsoft.com/office/officeart/2008/layout/VerticalCurvedList" loCatId="list" qsTypeId="urn:microsoft.com/office/officeart/2005/8/quickstyle/3d1" qsCatId="3D" csTypeId="urn:microsoft.com/office/officeart/2005/8/colors/accent1_5" csCatId="accent1" phldr="1"/>
      <dgm:spPr/>
      <dgm:t>
        <a:bodyPr/>
        <a:lstStyle/>
        <a:p>
          <a:endParaRPr lang="tr-TR"/>
        </a:p>
      </dgm:t>
    </dgm:pt>
    <dgm:pt modelId="{7828BABC-BCF6-4DFB-82D5-F9E078BBB5C2}">
      <dgm:prSet phldrT="[Metin]" custT="1"/>
      <dgm:spPr>
        <a:xfrm>
          <a:off x="438532" y="284186"/>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Εστίαση στις καλές σχέσεις</a:t>
          </a:r>
          <a:endParaRPr lang="tr-TR" sz="1800" dirty="0">
            <a:solidFill>
              <a:sysClr val="window" lastClr="FFFFFF"/>
            </a:solidFill>
            <a:latin typeface="Raleway "/>
            <a:ea typeface="Noto Sans" panose="020B0502040504020204" pitchFamily="34" charset="0"/>
            <a:cs typeface="+mn-cs"/>
          </a:endParaRPr>
        </a:p>
      </dgm:t>
    </dgm:pt>
    <dgm:pt modelId="{81148310-DD3D-4835-BA29-718538E879C8}" type="parTrans" cxnId="{1304243F-30D5-4EC6-854D-BCB0B3C6D689}">
      <dgm:prSet/>
      <dgm:spPr/>
      <dgm:t>
        <a:bodyPr/>
        <a:lstStyle/>
        <a:p>
          <a:endParaRPr lang="tr-TR" sz="3200">
            <a:latin typeface="Raleway "/>
            <a:ea typeface="Noto Sans" panose="020B0502040504020204" pitchFamily="34" charset="0"/>
            <a:cs typeface="Noto Sans" panose="020B0502040504020204" pitchFamily="34" charset="0"/>
          </a:endParaRPr>
        </a:p>
      </dgm:t>
    </dgm:pt>
    <dgm:pt modelId="{D243460A-F0F4-4237-B297-9738C2FFBB42}" type="sibTrans" cxnId="{1304243F-30D5-4EC6-854D-BCB0B3C6D689}">
      <dgm:prSet/>
      <dgm:spPr>
        <a:xfrm>
          <a:off x="-7062794" y="-1080633"/>
          <a:ext cx="8412625" cy="8412625"/>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ln>
        <a:effectLst/>
        <a:scene3d>
          <a:camera prst="orthographicFront"/>
          <a:lightRig rig="flat" dir="t"/>
        </a:scene3d>
        <a:sp3d prstMaterial="matte"/>
      </dgm:spPr>
      <dgm:t>
        <a:bodyPr/>
        <a:lstStyle/>
        <a:p>
          <a:endParaRPr lang="tr-TR" sz="3200">
            <a:latin typeface="Raleway "/>
            <a:ea typeface="Noto Sans" panose="020B0502040504020204" pitchFamily="34" charset="0"/>
            <a:cs typeface="Noto Sans" panose="020B0502040504020204" pitchFamily="34" charset="0"/>
          </a:endParaRPr>
        </a:p>
      </dgm:t>
    </dgm:pt>
    <dgm:pt modelId="{7DBD75A7-A027-4780-875E-E5D7524464AE}">
      <dgm:prSet phldrT="[Metin]" custT="1"/>
      <dgm:spPr>
        <a:xfrm>
          <a:off x="953019" y="1136871"/>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Πάρτε μια θετική προσέγγιση</a:t>
          </a:r>
          <a:endParaRPr lang="tr-TR" sz="1800" dirty="0">
            <a:solidFill>
              <a:sysClr val="window" lastClr="FFFFFF"/>
            </a:solidFill>
            <a:latin typeface="Raleway "/>
            <a:ea typeface="Noto Sans" panose="020B0502040504020204" pitchFamily="34" charset="0"/>
            <a:cs typeface="+mn-cs"/>
          </a:endParaRPr>
        </a:p>
      </dgm:t>
    </dgm:pt>
    <dgm:pt modelId="{33F7FC7E-7AFA-402E-846A-261ED5CAD6FF}" type="par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040A9B61-0A8E-45B7-B5E9-649C9FB137AD}" type="sib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90B6DD86-7E4D-4DBF-8DF0-E9558FA3EC2D}">
      <dgm:prSet phldrT="[Metin]" custT="1"/>
      <dgm:spPr>
        <a:xfrm>
          <a:off x="1234955" y="198893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Μην υποτιμάτε τον εαυτό σας</a:t>
          </a:r>
          <a:endParaRPr lang="tr-TR" sz="1800" dirty="0">
            <a:solidFill>
              <a:sysClr val="window" lastClr="FFFFFF"/>
            </a:solidFill>
            <a:latin typeface="Raleway "/>
            <a:ea typeface="Noto Sans" panose="020B0502040504020204" pitchFamily="34" charset="0"/>
            <a:cs typeface="+mn-cs"/>
          </a:endParaRPr>
        </a:p>
      </dgm:t>
    </dgm:pt>
    <dgm:pt modelId="{2405B462-36D5-43CE-B7D7-BB0189AAEEB3}" type="par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530B9C-B291-414A-830A-4E923577E5ED}" type="sib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34C5F8D6-83FE-4F35-A692-DCA420E49A30}">
      <dgm:prSet phldrT="[Metin]" custT="1"/>
      <dgm:spPr>
        <a:xfrm>
          <a:off x="1324975" y="2841617"/>
          <a:ext cx="9459985"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Είσοδος στις διαπραγματεύσεις πλήρως προετοιμασμένοι</a:t>
          </a:r>
          <a:endParaRPr lang="tr-TR" sz="1800" dirty="0">
            <a:solidFill>
              <a:sysClr val="window" lastClr="FFFFFF"/>
            </a:solidFill>
            <a:latin typeface="Raleway "/>
            <a:ea typeface="Noto Sans" panose="020B0502040504020204" pitchFamily="34" charset="0"/>
            <a:cs typeface="+mn-cs"/>
          </a:endParaRPr>
        </a:p>
      </dgm:t>
    </dgm:pt>
    <dgm:pt modelId="{074B3479-80D2-44E7-866D-73DB15F2EE24}" type="par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776D776-E26A-4A42-BA56-9BA8B3E8F5E4}" type="sib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A8CBC7A2-286E-4281-AF0C-B11680F00F7A}">
      <dgm:prSet phldrT="[Metin]" custT="1"/>
      <dgm:spPr>
        <a:xfrm>
          <a:off x="1234955" y="369430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Προετοιμαστείτε για τα καλύτερα και τα χειρότερα σενάρια</a:t>
          </a:r>
          <a:endParaRPr lang="tr-TR" sz="1800" dirty="0">
            <a:solidFill>
              <a:sysClr val="window" lastClr="FFFFFF"/>
            </a:solidFill>
            <a:latin typeface="Raleway "/>
            <a:ea typeface="Noto Sans" panose="020B0502040504020204" pitchFamily="34" charset="0"/>
            <a:cs typeface="+mn-cs"/>
          </a:endParaRPr>
        </a:p>
      </dgm:t>
    </dgm:pt>
    <dgm:pt modelId="{E7B49AC7-D748-46EB-833C-8BE8D65BB902}" type="par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7A2014-1605-457D-BFF7-88C5B18B9F5E}" type="sib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153FB2C5-088B-407F-A9B1-C2CD14C93CEB}">
      <dgm:prSet phldrT="[Metin]" custT="1"/>
      <dgm:spPr>
        <a:xfrm>
          <a:off x="953019" y="4546362"/>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Δούναι και λαβείν στις διαπραγματεύσεις</a:t>
          </a:r>
          <a:endParaRPr lang="tr-TR" sz="1800" dirty="0">
            <a:solidFill>
              <a:sysClr val="window" lastClr="FFFFFF"/>
            </a:solidFill>
            <a:latin typeface="Raleway "/>
            <a:ea typeface="Noto Sans" panose="020B0502040504020204" pitchFamily="34" charset="0"/>
            <a:cs typeface="+mn-cs"/>
          </a:endParaRPr>
        </a:p>
      </dgm:t>
    </dgm:pt>
    <dgm:pt modelId="{C3CEAAD3-DFC3-411B-9102-F154C5CE108A}" type="par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C22B22C-2B9E-4513-8CD3-54F5449B0510}" type="sib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BBD8CC6-856A-4C3B-9BD6-882D4BCBC5F2}">
      <dgm:prSet phldrT="[Metin]" custT="1"/>
      <dgm:spPr>
        <a:xfrm>
          <a:off x="438532" y="5399047"/>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l-GR" sz="1800" b="1" i="0" dirty="0">
              <a:solidFill>
                <a:sysClr val="window" lastClr="FFFFFF"/>
              </a:solidFill>
              <a:latin typeface="Raleway "/>
              <a:ea typeface="Noto Sans" panose="020B0502040504020204" pitchFamily="34" charset="0"/>
              <a:cs typeface="+mn-cs"/>
            </a:rPr>
            <a:t>Να είστε σαφείς και να τονίζετε τα οφέλη</a:t>
          </a:r>
          <a:endParaRPr lang="tr-TR" sz="1800" dirty="0">
            <a:solidFill>
              <a:sysClr val="window" lastClr="FFFFFF"/>
            </a:solidFill>
            <a:latin typeface="Raleway "/>
            <a:ea typeface="Noto Sans" panose="020B0502040504020204" pitchFamily="34" charset="0"/>
            <a:cs typeface="+mn-cs"/>
          </a:endParaRPr>
        </a:p>
      </dgm:t>
    </dgm:pt>
    <dgm:pt modelId="{41C87CD8-BA57-44B3-A4C6-D1D03BA79D3F}" type="par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6917471F-703A-42DD-A3C7-01C02098880E}" type="sib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E6E86C23-CE57-4BAA-B79D-5F232B6CA7D1}" type="pres">
      <dgm:prSet presAssocID="{6691FF90-976F-47A3-A897-9128CDC61ADB}" presName="Name0" presStyleCnt="0">
        <dgm:presLayoutVars>
          <dgm:chMax val="7"/>
          <dgm:chPref val="7"/>
          <dgm:dir/>
        </dgm:presLayoutVars>
      </dgm:prSet>
      <dgm:spPr/>
    </dgm:pt>
    <dgm:pt modelId="{1DA348FD-2FC2-407A-A9DF-52289CD0E6C6}" type="pres">
      <dgm:prSet presAssocID="{6691FF90-976F-47A3-A897-9128CDC61ADB}" presName="Name1" presStyleCnt="0"/>
      <dgm:spPr/>
    </dgm:pt>
    <dgm:pt modelId="{B8C52B37-74E1-4C1C-9DB2-44B1F3D79DFA}" type="pres">
      <dgm:prSet presAssocID="{6691FF90-976F-47A3-A897-9128CDC61ADB}" presName="cycle" presStyleCnt="0"/>
      <dgm:spPr/>
    </dgm:pt>
    <dgm:pt modelId="{E6F9034F-B6A1-4C00-AD1A-863059497428}" type="pres">
      <dgm:prSet presAssocID="{6691FF90-976F-47A3-A897-9128CDC61ADB}" presName="srcNode" presStyleLbl="node1" presStyleIdx="0" presStyleCnt="7"/>
      <dgm:spPr/>
    </dgm:pt>
    <dgm:pt modelId="{4CD4CFB8-652E-4162-8C27-FD24B0C66453}" type="pres">
      <dgm:prSet presAssocID="{6691FF90-976F-47A3-A897-9128CDC61ADB}" presName="conn" presStyleLbl="parChTrans1D2" presStyleIdx="0" presStyleCnt="1"/>
      <dgm:spPr/>
    </dgm:pt>
    <dgm:pt modelId="{28BF187B-3FB6-44CD-B7CA-0F27426451E8}" type="pres">
      <dgm:prSet presAssocID="{6691FF90-976F-47A3-A897-9128CDC61ADB}" presName="extraNode" presStyleLbl="node1" presStyleIdx="0" presStyleCnt="7"/>
      <dgm:spPr/>
    </dgm:pt>
    <dgm:pt modelId="{C6BF994B-3E67-4D03-9458-4D05B6FBB884}" type="pres">
      <dgm:prSet presAssocID="{6691FF90-976F-47A3-A897-9128CDC61ADB}" presName="dstNode" presStyleLbl="node1" presStyleIdx="0" presStyleCnt="7"/>
      <dgm:spPr/>
    </dgm:pt>
    <dgm:pt modelId="{BE769185-0BAF-4E87-9103-71607FC6B5A9}" type="pres">
      <dgm:prSet presAssocID="{7828BABC-BCF6-4DFB-82D5-F9E078BBB5C2}" presName="text_1" presStyleLbl="node1" presStyleIdx="0" presStyleCnt="7">
        <dgm:presLayoutVars>
          <dgm:bulletEnabled val="1"/>
        </dgm:presLayoutVars>
      </dgm:prSet>
      <dgm:spPr/>
    </dgm:pt>
    <dgm:pt modelId="{51755B6E-57B7-43BD-B3D0-EDF45137F907}" type="pres">
      <dgm:prSet presAssocID="{7828BABC-BCF6-4DFB-82D5-F9E078BBB5C2}" presName="accent_1" presStyleCnt="0"/>
      <dgm:spPr/>
    </dgm:pt>
    <dgm:pt modelId="{D3571B00-C543-4C20-AC83-0E04A15A0AC7}" type="pres">
      <dgm:prSet presAssocID="{7828BABC-BCF6-4DFB-82D5-F9E078BBB5C2}" presName="accentRepeatNode" presStyleLbl="solidFgAcc1" presStyleIdx="0" presStyleCnt="7"/>
      <dgm:spPr>
        <a:xfrm>
          <a:off x="83455" y="21317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A485EB4-3142-4DA4-B869-A6DFCB2441F6}" type="pres">
      <dgm:prSet presAssocID="{7DBD75A7-A027-4780-875E-E5D7524464AE}" presName="text_2" presStyleLbl="node1" presStyleIdx="1" presStyleCnt="7">
        <dgm:presLayoutVars>
          <dgm:bulletEnabled val="1"/>
        </dgm:presLayoutVars>
      </dgm:prSet>
      <dgm:spPr/>
    </dgm:pt>
    <dgm:pt modelId="{2976BF20-7D80-4CD8-B25B-4BF066F1B973}" type="pres">
      <dgm:prSet presAssocID="{7DBD75A7-A027-4780-875E-E5D7524464AE}" presName="accent_2" presStyleCnt="0"/>
      <dgm:spPr/>
    </dgm:pt>
    <dgm:pt modelId="{1334DC7E-CCC6-4D68-8D6C-BC727202D18F}" type="pres">
      <dgm:prSet presAssocID="{7DBD75A7-A027-4780-875E-E5D7524464AE}" presName="accentRepeatNode" presStyleLbl="solidFgAcc1" presStyleIdx="1" presStyleCnt="7"/>
      <dgm:spPr>
        <a:xfrm>
          <a:off x="597942" y="106585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CB5F4A3-7990-4CAF-BBD1-FA5BFE836575}" type="pres">
      <dgm:prSet presAssocID="{90B6DD86-7E4D-4DBF-8DF0-E9558FA3EC2D}" presName="text_3" presStyleLbl="node1" presStyleIdx="2" presStyleCnt="7">
        <dgm:presLayoutVars>
          <dgm:bulletEnabled val="1"/>
        </dgm:presLayoutVars>
      </dgm:prSet>
      <dgm:spPr/>
    </dgm:pt>
    <dgm:pt modelId="{7DE7C20B-B7C3-4ED0-8647-798AC3C70208}" type="pres">
      <dgm:prSet presAssocID="{90B6DD86-7E4D-4DBF-8DF0-E9558FA3EC2D}" presName="accent_3" presStyleCnt="0"/>
      <dgm:spPr/>
    </dgm:pt>
    <dgm:pt modelId="{CD9AECF2-FE02-4E82-A550-DB3BA9A6431F}" type="pres">
      <dgm:prSet presAssocID="{90B6DD86-7E4D-4DBF-8DF0-E9558FA3EC2D}" presName="accentRepeatNode" presStyleLbl="solidFgAcc1" presStyleIdx="2" presStyleCnt="7"/>
      <dgm:spPr>
        <a:xfrm>
          <a:off x="879878" y="191791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B6010FA6-A2D8-4D5F-B47B-B1C4FC669139}" type="pres">
      <dgm:prSet presAssocID="{34C5F8D6-83FE-4F35-A692-DCA420E49A30}" presName="text_4" presStyleLbl="node1" presStyleIdx="3" presStyleCnt="7">
        <dgm:presLayoutVars>
          <dgm:bulletEnabled val="1"/>
        </dgm:presLayoutVars>
      </dgm:prSet>
      <dgm:spPr/>
    </dgm:pt>
    <dgm:pt modelId="{23CC57F3-8E73-4F93-B5F7-C8668D5B1893}" type="pres">
      <dgm:prSet presAssocID="{34C5F8D6-83FE-4F35-A692-DCA420E49A30}" presName="accent_4" presStyleCnt="0"/>
      <dgm:spPr/>
    </dgm:pt>
    <dgm:pt modelId="{C806AD3B-DB15-4B13-88FF-914C0BDF5926}" type="pres">
      <dgm:prSet presAssocID="{34C5F8D6-83FE-4F35-A692-DCA420E49A30}" presName="accentRepeatNode" presStyleLbl="solidFgAcc1" presStyleIdx="3" presStyleCnt="7"/>
      <dgm:spPr>
        <a:xfrm>
          <a:off x="969898" y="277060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845F9AAE-B019-41F0-BACB-F52AE188B767}" type="pres">
      <dgm:prSet presAssocID="{A8CBC7A2-286E-4281-AF0C-B11680F00F7A}" presName="text_5" presStyleLbl="node1" presStyleIdx="4" presStyleCnt="7">
        <dgm:presLayoutVars>
          <dgm:bulletEnabled val="1"/>
        </dgm:presLayoutVars>
      </dgm:prSet>
      <dgm:spPr/>
    </dgm:pt>
    <dgm:pt modelId="{2BE86CBA-3489-4D50-8A19-996BE54FC3CB}" type="pres">
      <dgm:prSet presAssocID="{A8CBC7A2-286E-4281-AF0C-B11680F00F7A}" presName="accent_5" presStyleCnt="0"/>
      <dgm:spPr/>
    </dgm:pt>
    <dgm:pt modelId="{6DC14567-7307-4F4A-A258-58F021304188}" type="pres">
      <dgm:prSet presAssocID="{A8CBC7A2-286E-4281-AF0C-B11680F00F7A}" presName="accentRepeatNode" presStyleLbl="solidFgAcc1" presStyleIdx="4" presStyleCnt="7"/>
      <dgm:spPr>
        <a:xfrm>
          <a:off x="879878" y="362328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96F3CB91-BDBC-4EE1-90CD-984009EA08E2}" type="pres">
      <dgm:prSet presAssocID="{153FB2C5-088B-407F-A9B1-C2CD14C93CEB}" presName="text_6" presStyleLbl="node1" presStyleIdx="5" presStyleCnt="7">
        <dgm:presLayoutVars>
          <dgm:bulletEnabled val="1"/>
        </dgm:presLayoutVars>
      </dgm:prSet>
      <dgm:spPr/>
    </dgm:pt>
    <dgm:pt modelId="{35195F01-A414-45DD-B6B1-5F3D0717F238}" type="pres">
      <dgm:prSet presAssocID="{153FB2C5-088B-407F-A9B1-C2CD14C93CEB}" presName="accent_6" presStyleCnt="0"/>
      <dgm:spPr/>
    </dgm:pt>
    <dgm:pt modelId="{27EE1B4E-E740-442A-B041-F1B8F752E83F}" type="pres">
      <dgm:prSet presAssocID="{153FB2C5-088B-407F-A9B1-C2CD14C93CEB}" presName="accentRepeatNode" presStyleLbl="solidFgAcc1" presStyleIdx="5" presStyleCnt="7"/>
      <dgm:spPr>
        <a:xfrm>
          <a:off x="597942" y="447534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FD50DD65-58CC-4655-9B1A-9DF2DB30BB09}" type="pres">
      <dgm:prSet presAssocID="{FBBD8CC6-856A-4C3B-9BD6-882D4BCBC5F2}" presName="text_7" presStyleLbl="node1" presStyleIdx="6" presStyleCnt="7" custLinFactNeighborX="-380" custLinFactNeighborY="4192">
        <dgm:presLayoutVars>
          <dgm:bulletEnabled val="1"/>
        </dgm:presLayoutVars>
      </dgm:prSet>
      <dgm:spPr/>
    </dgm:pt>
    <dgm:pt modelId="{21262DCA-8D77-4AD9-997A-0A0B1AF8093D}" type="pres">
      <dgm:prSet presAssocID="{FBBD8CC6-856A-4C3B-9BD6-882D4BCBC5F2}" presName="accent_7" presStyleCnt="0"/>
      <dgm:spPr/>
    </dgm:pt>
    <dgm:pt modelId="{448DF3DD-F08A-430A-98E8-5B61E5423095}" type="pres">
      <dgm:prSet presAssocID="{FBBD8CC6-856A-4C3B-9BD6-882D4BCBC5F2}" presName="accentRepeatNode" presStyleLbl="solidFgAcc1" presStyleIdx="6" presStyleCnt="7"/>
      <dgm:spPr>
        <a:xfrm>
          <a:off x="83455" y="5328032"/>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Lst>
  <dgm:cxnLst>
    <dgm:cxn modelId="{69E82A09-BBA1-4157-AEEE-6D7A2B5518AC}" type="presOf" srcId="{7828BABC-BCF6-4DFB-82D5-F9E078BBB5C2}" destId="{BE769185-0BAF-4E87-9103-71607FC6B5A9}" srcOrd="0" destOrd="0" presId="urn:microsoft.com/office/officeart/2008/layout/VerticalCurvedList"/>
    <dgm:cxn modelId="{3AA5DD15-CAAE-488F-A25B-9582EB57B4B3}" type="presOf" srcId="{A8CBC7A2-286E-4281-AF0C-B11680F00F7A}" destId="{845F9AAE-B019-41F0-BACB-F52AE188B767}" srcOrd="0" destOrd="0" presId="urn:microsoft.com/office/officeart/2008/layout/VerticalCurvedList"/>
    <dgm:cxn modelId="{F66A102F-7B77-4BD1-990D-94D64BF32709}" type="presOf" srcId="{7DBD75A7-A027-4780-875E-E5D7524464AE}" destId="{0A485EB4-3142-4DA4-B869-A6DFCB2441F6}" srcOrd="0" destOrd="0" presId="urn:microsoft.com/office/officeart/2008/layout/VerticalCurvedList"/>
    <dgm:cxn modelId="{D69BB337-6435-4932-BC1B-2A9E6B6F9775}" type="presOf" srcId="{D243460A-F0F4-4237-B297-9738C2FFBB42}" destId="{4CD4CFB8-652E-4162-8C27-FD24B0C66453}" srcOrd="0" destOrd="0" presId="urn:microsoft.com/office/officeart/2008/layout/VerticalCurvedList"/>
    <dgm:cxn modelId="{1304243F-30D5-4EC6-854D-BCB0B3C6D689}" srcId="{6691FF90-976F-47A3-A897-9128CDC61ADB}" destId="{7828BABC-BCF6-4DFB-82D5-F9E078BBB5C2}" srcOrd="0" destOrd="0" parTransId="{81148310-DD3D-4835-BA29-718538E879C8}" sibTransId="{D243460A-F0F4-4237-B297-9738C2FFBB42}"/>
    <dgm:cxn modelId="{99401C79-58BB-45C9-9C64-87528648BAA0}" type="presOf" srcId="{6691FF90-976F-47A3-A897-9128CDC61ADB}" destId="{E6E86C23-CE57-4BAA-B79D-5F232B6CA7D1}" srcOrd="0" destOrd="0" presId="urn:microsoft.com/office/officeart/2008/layout/VerticalCurvedList"/>
    <dgm:cxn modelId="{58292D81-BF9F-4823-91FE-7CE0F0903A50}" type="presOf" srcId="{FBBD8CC6-856A-4C3B-9BD6-882D4BCBC5F2}" destId="{FD50DD65-58CC-4655-9B1A-9DF2DB30BB09}" srcOrd="0" destOrd="0" presId="urn:microsoft.com/office/officeart/2008/layout/VerticalCurvedList"/>
    <dgm:cxn modelId="{DB9AE098-331B-49E7-91BD-1F5D52EE5D77}" srcId="{6691FF90-976F-47A3-A897-9128CDC61ADB}" destId="{153FB2C5-088B-407F-A9B1-C2CD14C93CEB}" srcOrd="5" destOrd="0" parTransId="{C3CEAAD3-DFC3-411B-9102-F154C5CE108A}" sibTransId="{BC22B22C-2B9E-4513-8CD3-54F5449B0510}"/>
    <dgm:cxn modelId="{D459729F-85DB-49A9-8206-96C48EFDB8BB}" srcId="{6691FF90-976F-47A3-A897-9128CDC61ADB}" destId="{90B6DD86-7E4D-4DBF-8DF0-E9558FA3EC2D}" srcOrd="2" destOrd="0" parTransId="{2405B462-36D5-43CE-B7D7-BB0189AAEEB3}" sibTransId="{B7530B9C-B291-414A-830A-4E923577E5ED}"/>
    <dgm:cxn modelId="{FE3D62A2-D121-4166-8ED8-91577CE5A0C0}" srcId="{6691FF90-976F-47A3-A897-9128CDC61ADB}" destId="{34C5F8D6-83FE-4F35-A692-DCA420E49A30}" srcOrd="3" destOrd="0" parTransId="{074B3479-80D2-44E7-866D-73DB15F2EE24}" sibTransId="{F776D776-E26A-4A42-BA56-9BA8B3E8F5E4}"/>
    <dgm:cxn modelId="{EEB9C4A2-1773-4A8A-AB8D-69FE926850C6}" srcId="{6691FF90-976F-47A3-A897-9128CDC61ADB}" destId="{7DBD75A7-A027-4780-875E-E5D7524464AE}" srcOrd="1" destOrd="0" parTransId="{33F7FC7E-7AFA-402E-846A-261ED5CAD6FF}" sibTransId="{040A9B61-0A8E-45B7-B5E9-649C9FB137AD}"/>
    <dgm:cxn modelId="{EBB967C7-3B27-4785-ADEB-C2DA4F949977}" srcId="{6691FF90-976F-47A3-A897-9128CDC61ADB}" destId="{A8CBC7A2-286E-4281-AF0C-B11680F00F7A}" srcOrd="4" destOrd="0" parTransId="{E7B49AC7-D748-46EB-833C-8BE8D65BB902}" sibTransId="{B77A2014-1605-457D-BFF7-88C5B18B9F5E}"/>
    <dgm:cxn modelId="{280BE6CF-4357-4EBE-9E09-E1AFC212C0D4}" type="presOf" srcId="{34C5F8D6-83FE-4F35-A692-DCA420E49A30}" destId="{B6010FA6-A2D8-4D5F-B47B-B1C4FC669139}" srcOrd="0" destOrd="0" presId="urn:microsoft.com/office/officeart/2008/layout/VerticalCurvedList"/>
    <dgm:cxn modelId="{7B8F72E9-49C4-442B-9207-CA371656D574}" srcId="{6691FF90-976F-47A3-A897-9128CDC61ADB}" destId="{FBBD8CC6-856A-4C3B-9BD6-882D4BCBC5F2}" srcOrd="6" destOrd="0" parTransId="{41C87CD8-BA57-44B3-A4C6-D1D03BA79D3F}" sibTransId="{6917471F-703A-42DD-A3C7-01C02098880E}"/>
    <dgm:cxn modelId="{EC02B7F6-86AE-4478-BB0A-1170254D8BE1}" type="presOf" srcId="{153FB2C5-088B-407F-A9B1-C2CD14C93CEB}" destId="{96F3CB91-BDBC-4EE1-90CD-984009EA08E2}" srcOrd="0" destOrd="0" presId="urn:microsoft.com/office/officeart/2008/layout/VerticalCurvedList"/>
    <dgm:cxn modelId="{AFAE00F8-0261-4CFE-BDF4-63C70EAAF4D0}" type="presOf" srcId="{90B6DD86-7E4D-4DBF-8DF0-E9558FA3EC2D}" destId="{0CB5F4A3-7990-4CAF-BBD1-FA5BFE836575}" srcOrd="0" destOrd="0" presId="urn:microsoft.com/office/officeart/2008/layout/VerticalCurvedList"/>
    <dgm:cxn modelId="{78AFD751-CA21-4815-98B5-52AB60BE4583}" type="presParOf" srcId="{E6E86C23-CE57-4BAA-B79D-5F232B6CA7D1}" destId="{1DA348FD-2FC2-407A-A9DF-52289CD0E6C6}" srcOrd="0" destOrd="0" presId="urn:microsoft.com/office/officeart/2008/layout/VerticalCurvedList"/>
    <dgm:cxn modelId="{F1699F28-176B-4692-AE12-7BBD44BC66F4}" type="presParOf" srcId="{1DA348FD-2FC2-407A-A9DF-52289CD0E6C6}" destId="{B8C52B37-74E1-4C1C-9DB2-44B1F3D79DFA}" srcOrd="0" destOrd="0" presId="urn:microsoft.com/office/officeart/2008/layout/VerticalCurvedList"/>
    <dgm:cxn modelId="{6E60484E-79F4-4BD1-A264-5B30D551440D}" type="presParOf" srcId="{B8C52B37-74E1-4C1C-9DB2-44B1F3D79DFA}" destId="{E6F9034F-B6A1-4C00-AD1A-863059497428}" srcOrd="0" destOrd="0" presId="urn:microsoft.com/office/officeart/2008/layout/VerticalCurvedList"/>
    <dgm:cxn modelId="{FB568100-BDC1-4AD9-AF63-41F082516196}" type="presParOf" srcId="{B8C52B37-74E1-4C1C-9DB2-44B1F3D79DFA}" destId="{4CD4CFB8-652E-4162-8C27-FD24B0C66453}" srcOrd="1" destOrd="0" presId="urn:microsoft.com/office/officeart/2008/layout/VerticalCurvedList"/>
    <dgm:cxn modelId="{92FB8E6E-A765-4498-B91A-DAFDAAD29BAA}" type="presParOf" srcId="{B8C52B37-74E1-4C1C-9DB2-44B1F3D79DFA}" destId="{28BF187B-3FB6-44CD-B7CA-0F27426451E8}" srcOrd="2" destOrd="0" presId="urn:microsoft.com/office/officeart/2008/layout/VerticalCurvedList"/>
    <dgm:cxn modelId="{4852F7F5-F871-462C-94E9-9686A6DF48AA}" type="presParOf" srcId="{B8C52B37-74E1-4C1C-9DB2-44B1F3D79DFA}" destId="{C6BF994B-3E67-4D03-9458-4D05B6FBB884}" srcOrd="3" destOrd="0" presId="urn:microsoft.com/office/officeart/2008/layout/VerticalCurvedList"/>
    <dgm:cxn modelId="{C1A830C4-B5C4-46C8-AC18-92D67CC4A1FA}" type="presParOf" srcId="{1DA348FD-2FC2-407A-A9DF-52289CD0E6C6}" destId="{BE769185-0BAF-4E87-9103-71607FC6B5A9}" srcOrd="1" destOrd="0" presId="urn:microsoft.com/office/officeart/2008/layout/VerticalCurvedList"/>
    <dgm:cxn modelId="{C489D123-8A6F-4BFC-A814-CD7450435056}" type="presParOf" srcId="{1DA348FD-2FC2-407A-A9DF-52289CD0E6C6}" destId="{51755B6E-57B7-43BD-B3D0-EDF45137F907}" srcOrd="2" destOrd="0" presId="urn:microsoft.com/office/officeart/2008/layout/VerticalCurvedList"/>
    <dgm:cxn modelId="{20094624-1149-480E-AD86-8554943640E2}" type="presParOf" srcId="{51755B6E-57B7-43BD-B3D0-EDF45137F907}" destId="{D3571B00-C543-4C20-AC83-0E04A15A0AC7}" srcOrd="0" destOrd="0" presId="urn:microsoft.com/office/officeart/2008/layout/VerticalCurvedList"/>
    <dgm:cxn modelId="{8544C68F-BC3B-4629-B352-FC37AFA1DDB4}" type="presParOf" srcId="{1DA348FD-2FC2-407A-A9DF-52289CD0E6C6}" destId="{0A485EB4-3142-4DA4-B869-A6DFCB2441F6}" srcOrd="3" destOrd="0" presId="urn:microsoft.com/office/officeart/2008/layout/VerticalCurvedList"/>
    <dgm:cxn modelId="{D3B2C3B7-750F-4DF7-8372-D781BD006661}" type="presParOf" srcId="{1DA348FD-2FC2-407A-A9DF-52289CD0E6C6}" destId="{2976BF20-7D80-4CD8-B25B-4BF066F1B973}" srcOrd="4" destOrd="0" presId="urn:microsoft.com/office/officeart/2008/layout/VerticalCurvedList"/>
    <dgm:cxn modelId="{35C245FF-ED4A-4A2D-A052-045A765EF2EF}" type="presParOf" srcId="{2976BF20-7D80-4CD8-B25B-4BF066F1B973}" destId="{1334DC7E-CCC6-4D68-8D6C-BC727202D18F}" srcOrd="0" destOrd="0" presId="urn:microsoft.com/office/officeart/2008/layout/VerticalCurvedList"/>
    <dgm:cxn modelId="{686FB659-5DFA-4D73-9C87-84A8DFA90865}" type="presParOf" srcId="{1DA348FD-2FC2-407A-A9DF-52289CD0E6C6}" destId="{0CB5F4A3-7990-4CAF-BBD1-FA5BFE836575}" srcOrd="5" destOrd="0" presId="urn:microsoft.com/office/officeart/2008/layout/VerticalCurvedList"/>
    <dgm:cxn modelId="{E4FC5116-CEAA-4D04-93CA-50B1510DA988}" type="presParOf" srcId="{1DA348FD-2FC2-407A-A9DF-52289CD0E6C6}" destId="{7DE7C20B-B7C3-4ED0-8647-798AC3C70208}" srcOrd="6" destOrd="0" presId="urn:microsoft.com/office/officeart/2008/layout/VerticalCurvedList"/>
    <dgm:cxn modelId="{3F0A3E94-2C34-4BA1-B4B8-3AB8FFDFD617}" type="presParOf" srcId="{7DE7C20B-B7C3-4ED0-8647-798AC3C70208}" destId="{CD9AECF2-FE02-4E82-A550-DB3BA9A6431F}" srcOrd="0" destOrd="0" presId="urn:microsoft.com/office/officeart/2008/layout/VerticalCurvedList"/>
    <dgm:cxn modelId="{5513A4F7-43EE-412F-855C-342269554D6D}" type="presParOf" srcId="{1DA348FD-2FC2-407A-A9DF-52289CD0E6C6}" destId="{B6010FA6-A2D8-4D5F-B47B-B1C4FC669139}" srcOrd="7" destOrd="0" presId="urn:microsoft.com/office/officeart/2008/layout/VerticalCurvedList"/>
    <dgm:cxn modelId="{9047B5B4-B4C2-4023-BA38-4FCF508045C3}" type="presParOf" srcId="{1DA348FD-2FC2-407A-A9DF-52289CD0E6C6}" destId="{23CC57F3-8E73-4F93-B5F7-C8668D5B1893}" srcOrd="8" destOrd="0" presId="urn:microsoft.com/office/officeart/2008/layout/VerticalCurvedList"/>
    <dgm:cxn modelId="{CC6027F8-9693-4A73-8FFA-DD6FD8F4BADA}" type="presParOf" srcId="{23CC57F3-8E73-4F93-B5F7-C8668D5B1893}" destId="{C806AD3B-DB15-4B13-88FF-914C0BDF5926}" srcOrd="0" destOrd="0" presId="urn:microsoft.com/office/officeart/2008/layout/VerticalCurvedList"/>
    <dgm:cxn modelId="{470E6692-908D-4F0B-8932-E8EAC4CF28B4}" type="presParOf" srcId="{1DA348FD-2FC2-407A-A9DF-52289CD0E6C6}" destId="{845F9AAE-B019-41F0-BACB-F52AE188B767}" srcOrd="9" destOrd="0" presId="urn:microsoft.com/office/officeart/2008/layout/VerticalCurvedList"/>
    <dgm:cxn modelId="{88703B53-A0F1-4ACC-AC4B-5C54DD284E4D}" type="presParOf" srcId="{1DA348FD-2FC2-407A-A9DF-52289CD0E6C6}" destId="{2BE86CBA-3489-4D50-8A19-996BE54FC3CB}" srcOrd="10" destOrd="0" presId="urn:microsoft.com/office/officeart/2008/layout/VerticalCurvedList"/>
    <dgm:cxn modelId="{EF6B9376-CC96-4225-B805-0018E8E57B6A}" type="presParOf" srcId="{2BE86CBA-3489-4D50-8A19-996BE54FC3CB}" destId="{6DC14567-7307-4F4A-A258-58F021304188}" srcOrd="0" destOrd="0" presId="urn:microsoft.com/office/officeart/2008/layout/VerticalCurvedList"/>
    <dgm:cxn modelId="{FB225E7B-2580-4B8C-A6C0-DF439D3BCDCA}" type="presParOf" srcId="{1DA348FD-2FC2-407A-A9DF-52289CD0E6C6}" destId="{96F3CB91-BDBC-4EE1-90CD-984009EA08E2}" srcOrd="11" destOrd="0" presId="urn:microsoft.com/office/officeart/2008/layout/VerticalCurvedList"/>
    <dgm:cxn modelId="{0980E85A-1318-4073-BBAB-60EE311C6AF8}" type="presParOf" srcId="{1DA348FD-2FC2-407A-A9DF-52289CD0E6C6}" destId="{35195F01-A414-45DD-B6B1-5F3D0717F238}" srcOrd="12" destOrd="0" presId="urn:microsoft.com/office/officeart/2008/layout/VerticalCurvedList"/>
    <dgm:cxn modelId="{770E453B-4EB9-4ADC-BA90-6088C6C22C01}" type="presParOf" srcId="{35195F01-A414-45DD-B6B1-5F3D0717F238}" destId="{27EE1B4E-E740-442A-B041-F1B8F752E83F}" srcOrd="0" destOrd="0" presId="urn:microsoft.com/office/officeart/2008/layout/VerticalCurvedList"/>
    <dgm:cxn modelId="{84266B60-CB03-4AA8-BF68-9EEDAC3E4F03}" type="presParOf" srcId="{1DA348FD-2FC2-407A-A9DF-52289CD0E6C6}" destId="{FD50DD65-58CC-4655-9B1A-9DF2DB30BB09}" srcOrd="13" destOrd="0" presId="urn:microsoft.com/office/officeart/2008/layout/VerticalCurvedList"/>
    <dgm:cxn modelId="{A9D840DF-69A3-495E-8645-627D34B485BF}" type="presParOf" srcId="{1DA348FD-2FC2-407A-A9DF-52289CD0E6C6}" destId="{21262DCA-8D77-4AD9-997A-0A0B1AF8093D}" srcOrd="14" destOrd="0" presId="urn:microsoft.com/office/officeart/2008/layout/VerticalCurvedList"/>
    <dgm:cxn modelId="{A5F309C2-945A-4A32-8E3F-32D53C5AE4EA}" type="presParOf" srcId="{21262DCA-8D77-4AD9-997A-0A0B1AF8093D}" destId="{448DF3DD-F08A-430A-98E8-5B61E542309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D4388-C496-4583-A7F0-A7481E9DE256}"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tr-TR"/>
        </a:p>
      </dgm:t>
    </dgm:pt>
    <dgm:pt modelId="{9A73EA0A-8B0F-4610-8F0D-6AD93E8A4367}">
      <dgm:prSet phldrT="[Metin]" custT="1"/>
      <dgm:spPr>
        <a:solidFill>
          <a:schemeClr val="bg1"/>
        </a:solidFill>
      </dgm:spPr>
      <dgm:t>
        <a:bodyPr/>
        <a:lstStyle/>
        <a:p>
          <a:pPr>
            <a:buAutoNum type="arabicPeriod"/>
          </a:pPr>
          <a:r>
            <a:rPr lang="el-GR" sz="1400" dirty="0">
              <a:solidFill>
                <a:schemeClr val="accent1"/>
              </a:solidFill>
              <a:latin typeface="+mn-lt"/>
              <a:ea typeface="Noto Sans" panose="020B0502040504020204" pitchFamily="34" charset="0"/>
              <a:cs typeface="Noto Sans" panose="020B0502040504020204" pitchFamily="34" charset="0"/>
            </a:rPr>
            <a:t>Προσδιορίστε τους στόχους και την πρόταση αξίας σας</a:t>
          </a:r>
          <a:endParaRPr lang="tr-TR" sz="1400" dirty="0">
            <a:solidFill>
              <a:schemeClr val="accent1"/>
            </a:solidFill>
            <a:latin typeface="+mn-lt"/>
          </a:endParaRPr>
        </a:p>
      </dgm:t>
    </dgm:pt>
    <dgm:pt modelId="{DF13663A-F560-4444-9CD6-98C5C8F7992D}" type="parTrans" cxnId="{54B44D8C-1499-47AE-8C38-250678EBB53E}">
      <dgm:prSet/>
      <dgm:spPr/>
      <dgm:t>
        <a:bodyPr/>
        <a:lstStyle/>
        <a:p>
          <a:endParaRPr lang="tr-TR" sz="1050">
            <a:solidFill>
              <a:schemeClr val="bg1">
                <a:lumMod val="50000"/>
              </a:schemeClr>
            </a:solidFill>
            <a:latin typeface="+mn-lt"/>
          </a:endParaRPr>
        </a:p>
      </dgm:t>
    </dgm:pt>
    <dgm:pt modelId="{4EECF047-9483-4F73-B1B3-97FBF63E33AB}" type="sibTrans" cxnId="{54B44D8C-1499-47AE-8C38-250678EBB53E}">
      <dgm:prSet/>
      <dgm:spPr/>
      <dgm:t>
        <a:bodyPr/>
        <a:lstStyle/>
        <a:p>
          <a:endParaRPr lang="tr-TR" sz="1050">
            <a:solidFill>
              <a:schemeClr val="bg1">
                <a:lumMod val="50000"/>
              </a:schemeClr>
            </a:solidFill>
            <a:latin typeface="+mn-lt"/>
          </a:endParaRPr>
        </a:p>
      </dgm:t>
    </dgm:pt>
    <dgm:pt modelId="{16F2809B-031E-459C-A091-47BB4C4BEA05}">
      <dgm:prSet phldrT="[Metin]" custT="1"/>
      <dgm:spPr/>
      <dgm:t>
        <a:bodyPr/>
        <a:lstStyle/>
        <a:p>
          <a:pPr>
            <a:buAutoNum type="arabicPeriod"/>
          </a:pPr>
          <a:r>
            <a:rPr lang="el-GR" sz="1400" dirty="0">
              <a:solidFill>
                <a:schemeClr val="accent1"/>
              </a:solidFill>
              <a:latin typeface="+mn-lt"/>
              <a:ea typeface="Noto Sans" panose="020B0502040504020204" pitchFamily="34" charset="0"/>
              <a:cs typeface="Noto Sans" panose="020B0502040504020204" pitchFamily="34" charset="0"/>
            </a:rPr>
            <a:t>Ερευνήστε και δικτυωθείτε - διαμορφώστε τη συνεργασία σας -</a:t>
          </a:r>
          <a:endParaRPr lang="tr-TR" sz="1400" dirty="0">
            <a:solidFill>
              <a:schemeClr val="accent1"/>
            </a:solidFill>
            <a:latin typeface="+mn-lt"/>
          </a:endParaRPr>
        </a:p>
      </dgm:t>
    </dgm:pt>
    <dgm:pt modelId="{5AE61CD7-3392-449B-9AA3-2F1A7D87EF60}" type="parTrans" cxnId="{2C929EB8-B6BE-41FC-A9B9-07D4386DAC83}">
      <dgm:prSet/>
      <dgm:spPr/>
      <dgm:t>
        <a:bodyPr/>
        <a:lstStyle/>
        <a:p>
          <a:endParaRPr lang="tr-TR" sz="1050">
            <a:solidFill>
              <a:schemeClr val="bg1">
                <a:lumMod val="50000"/>
              </a:schemeClr>
            </a:solidFill>
            <a:latin typeface="+mn-lt"/>
          </a:endParaRPr>
        </a:p>
      </dgm:t>
    </dgm:pt>
    <dgm:pt modelId="{3F22433A-ED70-44F7-8890-7BFEB2AE940F}" type="sibTrans" cxnId="{2C929EB8-B6BE-41FC-A9B9-07D4386DAC83}">
      <dgm:prSet/>
      <dgm:spPr/>
      <dgm:t>
        <a:bodyPr/>
        <a:lstStyle/>
        <a:p>
          <a:endParaRPr lang="tr-TR" sz="1050">
            <a:solidFill>
              <a:schemeClr val="bg1">
                <a:lumMod val="50000"/>
              </a:schemeClr>
            </a:solidFill>
            <a:latin typeface="+mn-lt"/>
          </a:endParaRPr>
        </a:p>
      </dgm:t>
    </dgm:pt>
    <dgm:pt modelId="{75778BD8-9CD0-4F0A-B455-78DB487ADFF8}">
      <dgm:prSet phldrT="[Metin]" custT="1"/>
      <dgm:spPr/>
      <dgm:t>
        <a:bodyPr/>
        <a:lstStyle/>
        <a:p>
          <a:pPr>
            <a:buAutoNum type="arabicPeriod"/>
          </a:pPr>
          <a:r>
            <a:rPr lang="el-GR" sz="1400" dirty="0">
              <a:solidFill>
                <a:schemeClr val="accent1"/>
              </a:solidFill>
              <a:latin typeface="+mn-lt"/>
              <a:ea typeface="Noto Sans" panose="020B0502040504020204" pitchFamily="34" charset="0"/>
              <a:cs typeface="Noto Sans" panose="020B0502040504020204" pitchFamily="34" charset="0"/>
            </a:rPr>
            <a:t>Καλλιεργήστε και αναπτυχθείτε</a:t>
          </a:r>
          <a:endParaRPr lang="tr-TR" sz="1400" dirty="0">
            <a:solidFill>
              <a:schemeClr val="accent1"/>
            </a:solidFill>
            <a:latin typeface="+mn-lt"/>
          </a:endParaRPr>
        </a:p>
      </dgm:t>
    </dgm:pt>
    <dgm:pt modelId="{96CE3CB7-8D38-4821-96AD-2714B2AF9DE1}" type="parTrans" cxnId="{9CD7686A-52D9-484A-9979-EDE9C0C88622}">
      <dgm:prSet/>
      <dgm:spPr/>
      <dgm:t>
        <a:bodyPr/>
        <a:lstStyle/>
        <a:p>
          <a:endParaRPr lang="tr-TR" sz="1050">
            <a:solidFill>
              <a:schemeClr val="bg1">
                <a:lumMod val="50000"/>
              </a:schemeClr>
            </a:solidFill>
            <a:latin typeface="+mn-lt"/>
          </a:endParaRPr>
        </a:p>
      </dgm:t>
    </dgm:pt>
    <dgm:pt modelId="{A8ED4053-0A39-4A7F-A90F-B190AD689B4E}" type="sibTrans" cxnId="{9CD7686A-52D9-484A-9979-EDE9C0C88622}">
      <dgm:prSet/>
      <dgm:spPr/>
      <dgm:t>
        <a:bodyPr/>
        <a:lstStyle/>
        <a:p>
          <a:endParaRPr lang="tr-TR" sz="1050">
            <a:solidFill>
              <a:schemeClr val="bg1">
                <a:lumMod val="50000"/>
              </a:schemeClr>
            </a:solidFill>
            <a:latin typeface="+mn-lt"/>
          </a:endParaRPr>
        </a:p>
      </dgm:t>
    </dgm:pt>
    <dgm:pt modelId="{34A7D6B7-ACCB-4DD7-B9C9-E0AF19AA7877}">
      <dgm:prSet custT="1"/>
      <dgm:spPr/>
      <dgm:t>
        <a:bodyPr/>
        <a:lstStyle/>
        <a:p>
          <a:pPr algn="just"/>
          <a:r>
            <a:rPr lang="el-GR" sz="1400" b="0" dirty="0">
              <a:solidFill>
                <a:schemeClr val="accent1"/>
              </a:solidFill>
              <a:latin typeface="+mn-lt"/>
              <a:ea typeface="Noto Sans" panose="020B0502040504020204" pitchFamily="34" charset="0"/>
              <a:cs typeface="Noto Sans" panose="020B0502040504020204" pitchFamily="34" charset="0"/>
            </a:rPr>
            <a:t>Αναφέρετε τους στόχους σας και τις δεξιότητες ή τους πόρους που μπορείτε να προσφέρετε. 
Ποιοι είναι οι βασικοί τομείς στους οποίους υπερέχετε, οι ικανότητές σας και τι σας κάνει να ξεχωρίζετε από τους άλλους; 
Καθορισμός του πώς μπορείτε να ευθυγραμμίσετε τους στόχους και τις αξίες σας </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0141441B-21F3-4C03-A201-9FE97DE36CD3}" type="parTrans" cxnId="{F8920B54-273E-4CD2-A271-F2545858AF16}">
      <dgm:prSet/>
      <dgm:spPr/>
      <dgm:t>
        <a:bodyPr/>
        <a:lstStyle/>
        <a:p>
          <a:endParaRPr lang="tr-TR" sz="1400">
            <a:solidFill>
              <a:schemeClr val="bg1">
                <a:lumMod val="50000"/>
              </a:schemeClr>
            </a:solidFill>
            <a:latin typeface="+mn-lt"/>
          </a:endParaRPr>
        </a:p>
      </dgm:t>
    </dgm:pt>
    <dgm:pt modelId="{3D3ADF8A-9F42-43F5-88FF-786202132972}" type="sibTrans" cxnId="{F8920B54-273E-4CD2-A271-F2545858AF16}">
      <dgm:prSet/>
      <dgm:spPr/>
      <dgm:t>
        <a:bodyPr/>
        <a:lstStyle/>
        <a:p>
          <a:endParaRPr lang="tr-TR" sz="1400">
            <a:solidFill>
              <a:schemeClr val="bg1">
                <a:lumMod val="50000"/>
              </a:schemeClr>
            </a:solidFill>
            <a:latin typeface="+mn-lt"/>
          </a:endParaRPr>
        </a:p>
      </dgm:t>
    </dgm:pt>
    <dgm:pt modelId="{638565CD-AA55-436F-B42E-CAA2E9653B1E}">
      <dgm:prSet custT="1"/>
      <dgm:spPr/>
      <dgm:t>
        <a:bodyPr/>
        <a:lstStyle/>
        <a:p>
          <a:r>
            <a:rPr lang="el-GR" sz="1400" dirty="0">
              <a:solidFill>
                <a:schemeClr val="accent1"/>
              </a:solidFill>
              <a:latin typeface="+mn-lt"/>
              <a:ea typeface="Noto Sans" panose="020B0502040504020204" pitchFamily="34" charset="0"/>
              <a:cs typeface="Noto Sans" panose="020B0502040504020204" pitchFamily="34" charset="0"/>
            </a:rPr>
            <a:t>Ποιος είναι σήμερα παρών στον τομέα;
Ποιες εταιρείες είναι οι ανταγωνιστές σας;
Με ποιους μπορείτε να συνεργαστείτε;</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3D9C68E8-8FE0-4046-A4A3-A5A4CA7367C3}" type="parTrans" cxnId="{6F615C36-8849-4BD1-B59C-A59683227D70}">
      <dgm:prSet/>
      <dgm:spPr/>
      <dgm:t>
        <a:bodyPr/>
        <a:lstStyle/>
        <a:p>
          <a:endParaRPr lang="tr-TR" sz="1400">
            <a:solidFill>
              <a:schemeClr val="bg1">
                <a:lumMod val="50000"/>
              </a:schemeClr>
            </a:solidFill>
            <a:latin typeface="+mn-lt"/>
          </a:endParaRPr>
        </a:p>
      </dgm:t>
    </dgm:pt>
    <dgm:pt modelId="{FB66C483-5745-4D89-A55F-F258B7D521D4}" type="sibTrans" cxnId="{6F615C36-8849-4BD1-B59C-A59683227D70}">
      <dgm:prSet/>
      <dgm:spPr/>
      <dgm:t>
        <a:bodyPr/>
        <a:lstStyle/>
        <a:p>
          <a:endParaRPr lang="tr-TR" sz="1400">
            <a:solidFill>
              <a:schemeClr val="bg1">
                <a:lumMod val="50000"/>
              </a:schemeClr>
            </a:solidFill>
            <a:latin typeface="+mn-lt"/>
          </a:endParaRPr>
        </a:p>
      </dgm:t>
    </dgm:pt>
    <dgm:pt modelId="{611445B4-3915-44C4-B1FD-0A1B04AD7BB6}">
      <dgm:prSet custT="1"/>
      <dgm:spPr/>
      <dgm:t>
        <a:bodyPr/>
        <a:lstStyle/>
        <a:p>
          <a:r>
            <a:rPr lang="el-GR" sz="1400" b="0" i="0" dirty="0">
              <a:solidFill>
                <a:schemeClr val="accent1"/>
              </a:solidFill>
              <a:latin typeface="+mn-lt"/>
              <a:ea typeface="Noto Sans" panose="020B0502040504020204" pitchFamily="34" charset="0"/>
              <a:cs typeface="Noto Sans" panose="020B0502040504020204" pitchFamily="34" charset="0"/>
            </a:rPr>
            <a:t>Εφαρμογή και αξιολόγηση</a:t>
          </a:r>
          <a:endParaRPr lang="tr-TR" sz="1400" b="0" i="0" dirty="0">
            <a:solidFill>
              <a:schemeClr val="accent1"/>
            </a:solidFill>
            <a:latin typeface="+mn-lt"/>
            <a:ea typeface="Noto Sans" panose="020B0502040504020204" pitchFamily="34" charset="0"/>
            <a:cs typeface="Noto Sans" panose="020B0502040504020204" pitchFamily="34" charset="0"/>
          </a:endParaRPr>
        </a:p>
      </dgm:t>
    </dgm:pt>
    <dgm:pt modelId="{FD943D14-0784-438C-AABE-C72A599275E8}" type="parTrans" cxnId="{860B2538-F96A-4D1C-A4F0-32D9C1FEE291}">
      <dgm:prSet/>
      <dgm:spPr/>
      <dgm:t>
        <a:bodyPr/>
        <a:lstStyle/>
        <a:p>
          <a:endParaRPr lang="tr-TR" sz="1400">
            <a:solidFill>
              <a:schemeClr val="bg1">
                <a:lumMod val="50000"/>
              </a:schemeClr>
            </a:solidFill>
            <a:latin typeface="+mn-lt"/>
          </a:endParaRPr>
        </a:p>
      </dgm:t>
    </dgm:pt>
    <dgm:pt modelId="{81EE459B-FCF4-4892-B48A-FD4CD00E2526}" type="sibTrans" cxnId="{860B2538-F96A-4D1C-A4F0-32D9C1FEE291}">
      <dgm:prSet/>
      <dgm:spPr/>
      <dgm:t>
        <a:bodyPr/>
        <a:lstStyle/>
        <a:p>
          <a:endParaRPr lang="tr-TR" sz="1400">
            <a:solidFill>
              <a:schemeClr val="bg1">
                <a:lumMod val="50000"/>
              </a:schemeClr>
            </a:solidFill>
            <a:latin typeface="+mn-lt"/>
          </a:endParaRPr>
        </a:p>
      </dgm:t>
    </dgm:pt>
    <dgm:pt modelId="{5687293D-76B7-48BA-B6BB-C0DB1858FF6D}">
      <dgm:prSet custT="1"/>
      <dgm:spPr/>
      <dgm:t>
        <a:bodyPr/>
        <a:lstStyle/>
        <a:p>
          <a:pPr>
            <a:buAutoNum type="arabicPeriod"/>
          </a:pPr>
          <a:r>
            <a:rPr lang="el-GR" sz="1400" dirty="0">
              <a:solidFill>
                <a:schemeClr val="accent1"/>
              </a:solidFill>
              <a:latin typeface="+mn-lt"/>
              <a:ea typeface="Noto Sans" panose="020B0502040504020204" pitchFamily="34" charset="0"/>
              <a:cs typeface="Noto Sans" panose="020B0502040504020204" pitchFamily="34" charset="0"/>
            </a:rPr>
            <a:t>Διαπραγμάτευση και επισημοποίηση</a:t>
          </a:r>
          <a:endParaRPr lang="tr-TR" sz="1400" b="0" i="0" dirty="0">
            <a:solidFill>
              <a:schemeClr val="accent1"/>
            </a:solidFill>
            <a:latin typeface="+mn-lt"/>
            <a:ea typeface="Noto Sans" panose="020B0502040504020204" pitchFamily="34" charset="0"/>
            <a:cs typeface="Noto Sans" panose="020B0502040504020204" pitchFamily="34" charset="0"/>
          </a:endParaRPr>
        </a:p>
      </dgm:t>
    </dgm:pt>
    <dgm:pt modelId="{882F5767-F82D-4323-9136-DCF53E608035}" type="parTrans" cxnId="{A124D9C1-BB53-4A8C-996D-5F9F00EDD58D}">
      <dgm:prSet/>
      <dgm:spPr/>
      <dgm:t>
        <a:bodyPr/>
        <a:lstStyle/>
        <a:p>
          <a:endParaRPr lang="tr-TR" sz="1400">
            <a:solidFill>
              <a:schemeClr val="bg1">
                <a:lumMod val="50000"/>
              </a:schemeClr>
            </a:solidFill>
            <a:latin typeface="+mn-lt"/>
          </a:endParaRPr>
        </a:p>
      </dgm:t>
    </dgm:pt>
    <dgm:pt modelId="{8F3F48FB-3257-4A87-AB50-1F663BD0FD42}" type="sibTrans" cxnId="{A124D9C1-BB53-4A8C-996D-5F9F00EDD58D}">
      <dgm:prSet/>
      <dgm:spPr/>
      <dgm:t>
        <a:bodyPr/>
        <a:lstStyle/>
        <a:p>
          <a:endParaRPr lang="tr-TR" sz="1400">
            <a:solidFill>
              <a:schemeClr val="bg1">
                <a:lumMod val="50000"/>
              </a:schemeClr>
            </a:solidFill>
            <a:latin typeface="+mn-lt"/>
          </a:endParaRPr>
        </a:p>
      </dgm:t>
    </dgm:pt>
    <dgm:pt modelId="{70DE9044-282F-4431-AF0C-E2FA0B53EA8A}">
      <dgm:prSet custT="1"/>
      <dgm:spPr/>
      <dgm:t>
        <a:bodyPr/>
        <a:lstStyle/>
        <a:p>
          <a:r>
            <a:rPr lang="el-GR" sz="1400" dirty="0">
              <a:solidFill>
                <a:schemeClr val="accent1"/>
              </a:solidFill>
              <a:latin typeface="+mn-lt"/>
              <a:ea typeface="Noto Sans" panose="020B0502040504020204" pitchFamily="34" charset="0"/>
              <a:cs typeface="Noto Sans" panose="020B0502040504020204" pitchFamily="34" charset="0"/>
            </a:rPr>
            <a:t>Αξιολογήστε την τρέχουσα δομή της εταιρικής σχέσης σας,
Να σχεδιάσετε και να αξιολογήσετε μελλοντικές συνεργασίες</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B19A70EB-37F6-4AA4-93F3-530764D5F183}" type="sibTrans" cxnId="{0A989A94-AA36-45A1-9229-14D8DE18BC7E}">
      <dgm:prSet/>
      <dgm:spPr/>
      <dgm:t>
        <a:bodyPr/>
        <a:lstStyle/>
        <a:p>
          <a:endParaRPr lang="tr-TR" sz="1400">
            <a:solidFill>
              <a:schemeClr val="bg1">
                <a:lumMod val="50000"/>
              </a:schemeClr>
            </a:solidFill>
            <a:latin typeface="+mn-lt"/>
          </a:endParaRPr>
        </a:p>
      </dgm:t>
    </dgm:pt>
    <dgm:pt modelId="{463D826D-17CF-46C4-9F88-9666EF699B9B}" type="parTrans" cxnId="{0A989A94-AA36-45A1-9229-14D8DE18BC7E}">
      <dgm:prSet/>
      <dgm:spPr/>
      <dgm:t>
        <a:bodyPr/>
        <a:lstStyle/>
        <a:p>
          <a:endParaRPr lang="tr-TR" sz="1400">
            <a:solidFill>
              <a:schemeClr val="bg1">
                <a:lumMod val="50000"/>
              </a:schemeClr>
            </a:solidFill>
            <a:latin typeface="+mn-lt"/>
          </a:endParaRPr>
        </a:p>
      </dgm:t>
    </dgm:pt>
    <dgm:pt modelId="{630C817A-A263-4734-B628-6268E7DA6C8A}">
      <dgm:prSet custT="1"/>
      <dgm:spPr/>
      <dgm:t>
        <a:bodyPr/>
        <a:lstStyle/>
        <a:p>
          <a:r>
            <a:rPr lang="el-GR" sz="1400" b="0" dirty="0">
              <a:solidFill>
                <a:schemeClr val="accent1"/>
              </a:solidFill>
              <a:latin typeface="+mn-lt"/>
              <a:ea typeface="Noto Sans" panose="020B0502040504020204" pitchFamily="34" charset="0"/>
              <a:cs typeface="Noto Sans" panose="020B0502040504020204" pitchFamily="34" charset="0"/>
            </a:rPr>
            <a:t>Διαπραγματευτείτε τους όρους της συνεργασίας σας,
επισημοποίηση της συνεργασίας σας (υπογραφή σύμβασης, πρωτοκόλλου συνεργασίας κ.λπ.)
Να είστε σαφείς και συγκεκριμένοι όσον αφορά τους ρόλους, τις ευθύνες, τις προσδοκίες και τα οφέλη κάθε εταίρου, </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827130C2-BF82-4DCA-B2A2-95BC004389B1}" type="parTrans" cxnId="{0B373E39-E3A9-4FA2-8FB6-6B7082C72863}">
      <dgm:prSet/>
      <dgm:spPr/>
      <dgm:t>
        <a:bodyPr/>
        <a:lstStyle/>
        <a:p>
          <a:endParaRPr lang="tr-TR" sz="1400">
            <a:solidFill>
              <a:schemeClr val="bg1">
                <a:lumMod val="50000"/>
              </a:schemeClr>
            </a:solidFill>
            <a:latin typeface="+mn-lt"/>
          </a:endParaRPr>
        </a:p>
      </dgm:t>
    </dgm:pt>
    <dgm:pt modelId="{9C791EC3-DEB1-424C-AB16-E563851BDC7D}" type="sibTrans" cxnId="{0B373E39-E3A9-4FA2-8FB6-6B7082C72863}">
      <dgm:prSet/>
      <dgm:spPr/>
      <dgm:t>
        <a:bodyPr/>
        <a:lstStyle/>
        <a:p>
          <a:endParaRPr lang="tr-TR" sz="1400">
            <a:solidFill>
              <a:schemeClr val="bg1">
                <a:lumMod val="50000"/>
              </a:schemeClr>
            </a:solidFill>
            <a:latin typeface="+mn-lt"/>
          </a:endParaRPr>
        </a:p>
      </dgm:t>
    </dgm:pt>
    <dgm:pt modelId="{92A7A8F8-B6DF-4E4C-8A86-27AB0481D2CE}">
      <dgm:prSet custT="1"/>
      <dgm:spPr/>
      <dgm:t>
        <a:bodyPr/>
        <a:lstStyle/>
        <a:p>
          <a:r>
            <a:rPr lang="el-GR" sz="1400" dirty="0">
              <a:solidFill>
                <a:schemeClr val="accent1"/>
              </a:solidFill>
              <a:latin typeface="+mn-lt"/>
              <a:ea typeface="Noto Sans" panose="020B0502040504020204" pitchFamily="34" charset="0"/>
              <a:cs typeface="Noto Sans" panose="020B0502040504020204" pitchFamily="34" charset="0"/>
            </a:rPr>
            <a:t>Διερευνήστε μεθόδους για να επεκτείνετε ή να εντείνετε τη συνεργασία σας, 
Αναζητήστε νέες ευκαιρίες για να ενταχθείτε ή να δημιουργήσετε μεγαλύτερα δίκτυα ή συμμαχίες</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41A4DD48-FF57-429A-B55E-87F939D76B7D}" type="parTrans" cxnId="{1E867557-DD53-43F8-BEE1-813A6FF41CF9}">
      <dgm:prSet/>
      <dgm:spPr/>
      <dgm:t>
        <a:bodyPr/>
        <a:lstStyle/>
        <a:p>
          <a:endParaRPr lang="tr-TR" sz="1400">
            <a:solidFill>
              <a:schemeClr val="bg1">
                <a:lumMod val="50000"/>
              </a:schemeClr>
            </a:solidFill>
            <a:latin typeface="+mn-lt"/>
          </a:endParaRPr>
        </a:p>
      </dgm:t>
    </dgm:pt>
    <dgm:pt modelId="{A9E337FC-BEDA-4F29-9B6E-F040D2CB9CA1}" type="sibTrans" cxnId="{1E867557-DD53-43F8-BEE1-813A6FF41CF9}">
      <dgm:prSet/>
      <dgm:spPr/>
      <dgm:t>
        <a:bodyPr/>
        <a:lstStyle/>
        <a:p>
          <a:endParaRPr lang="tr-TR" sz="1400">
            <a:solidFill>
              <a:schemeClr val="bg1">
                <a:lumMod val="50000"/>
              </a:schemeClr>
            </a:solidFill>
            <a:latin typeface="+mn-lt"/>
          </a:endParaRPr>
        </a:p>
      </dgm:t>
    </dgm:pt>
    <dgm:pt modelId="{79576046-C71D-4F0E-8739-29455FD54F2A}" type="pres">
      <dgm:prSet presAssocID="{F07D4388-C496-4583-A7F0-A7481E9DE256}" presName="linear" presStyleCnt="0">
        <dgm:presLayoutVars>
          <dgm:dir/>
          <dgm:animLvl val="lvl"/>
          <dgm:resizeHandles val="exact"/>
        </dgm:presLayoutVars>
      </dgm:prSet>
      <dgm:spPr/>
    </dgm:pt>
    <dgm:pt modelId="{C8A45774-0204-41FC-A166-A0793DF72C83}" type="pres">
      <dgm:prSet presAssocID="{9A73EA0A-8B0F-4610-8F0D-6AD93E8A4367}" presName="parentLin" presStyleCnt="0"/>
      <dgm:spPr/>
    </dgm:pt>
    <dgm:pt modelId="{D2537475-939C-4922-BE57-DAD047528687}" type="pres">
      <dgm:prSet presAssocID="{9A73EA0A-8B0F-4610-8F0D-6AD93E8A4367}" presName="parentLeftMargin" presStyleLbl="node1" presStyleIdx="0" presStyleCnt="5"/>
      <dgm:spPr/>
    </dgm:pt>
    <dgm:pt modelId="{5525EBF6-CBC1-4106-BF14-DE2DB7BECCC1}" type="pres">
      <dgm:prSet presAssocID="{9A73EA0A-8B0F-4610-8F0D-6AD93E8A4367}" presName="parentText" presStyleLbl="node1" presStyleIdx="0" presStyleCnt="5">
        <dgm:presLayoutVars>
          <dgm:chMax val="0"/>
          <dgm:bulletEnabled val="1"/>
        </dgm:presLayoutVars>
      </dgm:prSet>
      <dgm:spPr/>
    </dgm:pt>
    <dgm:pt modelId="{673322CB-A1E0-4521-9314-AD3E9E8803C6}" type="pres">
      <dgm:prSet presAssocID="{9A73EA0A-8B0F-4610-8F0D-6AD93E8A4367}" presName="negativeSpace" presStyleCnt="0"/>
      <dgm:spPr/>
    </dgm:pt>
    <dgm:pt modelId="{5135028A-6878-4ED0-9143-16B35AD06FDF}" type="pres">
      <dgm:prSet presAssocID="{9A73EA0A-8B0F-4610-8F0D-6AD93E8A4367}" presName="childText" presStyleLbl="conFgAcc1" presStyleIdx="0" presStyleCnt="5">
        <dgm:presLayoutVars>
          <dgm:bulletEnabled val="1"/>
        </dgm:presLayoutVars>
      </dgm:prSet>
      <dgm:spPr/>
    </dgm:pt>
    <dgm:pt modelId="{62AEF5F2-2DD0-41B4-BD36-237A695645C9}" type="pres">
      <dgm:prSet presAssocID="{4EECF047-9483-4F73-B1B3-97FBF63E33AB}" presName="spaceBetweenRectangles" presStyleCnt="0"/>
      <dgm:spPr/>
    </dgm:pt>
    <dgm:pt modelId="{07630412-EC77-4172-B186-18047F6D53F7}" type="pres">
      <dgm:prSet presAssocID="{16F2809B-031E-459C-A091-47BB4C4BEA05}" presName="parentLin" presStyleCnt="0"/>
      <dgm:spPr/>
    </dgm:pt>
    <dgm:pt modelId="{7C261DEE-CFD4-4086-B448-AD9B28FEB409}" type="pres">
      <dgm:prSet presAssocID="{16F2809B-031E-459C-A091-47BB4C4BEA05}" presName="parentLeftMargin" presStyleLbl="node1" presStyleIdx="0" presStyleCnt="5"/>
      <dgm:spPr/>
    </dgm:pt>
    <dgm:pt modelId="{2ACC3143-3321-48DF-A107-1021D31151F7}" type="pres">
      <dgm:prSet presAssocID="{16F2809B-031E-459C-A091-47BB4C4BEA05}" presName="parentText" presStyleLbl="node1" presStyleIdx="1" presStyleCnt="5">
        <dgm:presLayoutVars>
          <dgm:chMax val="0"/>
          <dgm:bulletEnabled val="1"/>
        </dgm:presLayoutVars>
      </dgm:prSet>
      <dgm:spPr/>
    </dgm:pt>
    <dgm:pt modelId="{A21B6E66-B983-4787-A3FB-7BCD92E71877}" type="pres">
      <dgm:prSet presAssocID="{16F2809B-031E-459C-A091-47BB4C4BEA05}" presName="negativeSpace" presStyleCnt="0"/>
      <dgm:spPr/>
    </dgm:pt>
    <dgm:pt modelId="{39E43885-3B3C-4390-9230-A7AB05982D1A}" type="pres">
      <dgm:prSet presAssocID="{16F2809B-031E-459C-A091-47BB4C4BEA05}" presName="childText" presStyleLbl="conFgAcc1" presStyleIdx="1" presStyleCnt="5">
        <dgm:presLayoutVars>
          <dgm:bulletEnabled val="1"/>
        </dgm:presLayoutVars>
      </dgm:prSet>
      <dgm:spPr/>
    </dgm:pt>
    <dgm:pt modelId="{7704F095-3CB0-4AFB-85D9-8F0F7F6C0866}" type="pres">
      <dgm:prSet presAssocID="{3F22433A-ED70-44F7-8890-7BFEB2AE940F}" presName="spaceBetweenRectangles" presStyleCnt="0"/>
      <dgm:spPr/>
    </dgm:pt>
    <dgm:pt modelId="{11963C25-87E5-4EE2-995B-B907E67E1040}" type="pres">
      <dgm:prSet presAssocID="{5687293D-76B7-48BA-B6BB-C0DB1858FF6D}" presName="parentLin" presStyleCnt="0"/>
      <dgm:spPr/>
    </dgm:pt>
    <dgm:pt modelId="{C6090D5D-1BA2-4D8D-A02F-4B72ABCD458C}" type="pres">
      <dgm:prSet presAssocID="{5687293D-76B7-48BA-B6BB-C0DB1858FF6D}" presName="parentLeftMargin" presStyleLbl="node1" presStyleIdx="1" presStyleCnt="5"/>
      <dgm:spPr/>
    </dgm:pt>
    <dgm:pt modelId="{6FF171D7-476A-49D5-896B-8077C12CB4FC}" type="pres">
      <dgm:prSet presAssocID="{5687293D-76B7-48BA-B6BB-C0DB1858FF6D}" presName="parentText" presStyleLbl="node1" presStyleIdx="2" presStyleCnt="5">
        <dgm:presLayoutVars>
          <dgm:chMax val="0"/>
          <dgm:bulletEnabled val="1"/>
        </dgm:presLayoutVars>
      </dgm:prSet>
      <dgm:spPr/>
    </dgm:pt>
    <dgm:pt modelId="{2C466F72-7B42-4392-81DA-AF5ADFD3B483}" type="pres">
      <dgm:prSet presAssocID="{5687293D-76B7-48BA-B6BB-C0DB1858FF6D}" presName="negativeSpace" presStyleCnt="0"/>
      <dgm:spPr/>
    </dgm:pt>
    <dgm:pt modelId="{CA204A3E-C4DA-444D-B07B-DADDE8C42AF3}" type="pres">
      <dgm:prSet presAssocID="{5687293D-76B7-48BA-B6BB-C0DB1858FF6D}" presName="childText" presStyleLbl="conFgAcc1" presStyleIdx="2" presStyleCnt="5">
        <dgm:presLayoutVars>
          <dgm:bulletEnabled val="1"/>
        </dgm:presLayoutVars>
      </dgm:prSet>
      <dgm:spPr/>
    </dgm:pt>
    <dgm:pt modelId="{74776F06-A13D-494E-A15B-CB913193DCA7}" type="pres">
      <dgm:prSet presAssocID="{8F3F48FB-3257-4A87-AB50-1F663BD0FD42}" presName="spaceBetweenRectangles" presStyleCnt="0"/>
      <dgm:spPr/>
    </dgm:pt>
    <dgm:pt modelId="{168F8F84-1DB4-4367-BFCC-FB92438D31D7}" type="pres">
      <dgm:prSet presAssocID="{611445B4-3915-44C4-B1FD-0A1B04AD7BB6}" presName="parentLin" presStyleCnt="0"/>
      <dgm:spPr/>
    </dgm:pt>
    <dgm:pt modelId="{4364EB96-96EE-49AE-B2B6-A7CF33E62857}" type="pres">
      <dgm:prSet presAssocID="{611445B4-3915-44C4-B1FD-0A1B04AD7BB6}" presName="parentLeftMargin" presStyleLbl="node1" presStyleIdx="2" presStyleCnt="5"/>
      <dgm:spPr/>
    </dgm:pt>
    <dgm:pt modelId="{C575032E-7343-4A79-9AE0-3A6E0A159CB1}" type="pres">
      <dgm:prSet presAssocID="{611445B4-3915-44C4-B1FD-0A1B04AD7BB6}" presName="parentText" presStyleLbl="node1" presStyleIdx="3" presStyleCnt="5">
        <dgm:presLayoutVars>
          <dgm:chMax val="0"/>
          <dgm:bulletEnabled val="1"/>
        </dgm:presLayoutVars>
      </dgm:prSet>
      <dgm:spPr/>
    </dgm:pt>
    <dgm:pt modelId="{272EC444-6503-4825-B265-BE45B00BB118}" type="pres">
      <dgm:prSet presAssocID="{611445B4-3915-44C4-B1FD-0A1B04AD7BB6}" presName="negativeSpace" presStyleCnt="0"/>
      <dgm:spPr/>
    </dgm:pt>
    <dgm:pt modelId="{4EC07FB7-ED70-4B97-9190-340477BFA2F8}" type="pres">
      <dgm:prSet presAssocID="{611445B4-3915-44C4-B1FD-0A1B04AD7BB6}" presName="childText" presStyleLbl="conFgAcc1" presStyleIdx="3" presStyleCnt="5">
        <dgm:presLayoutVars>
          <dgm:bulletEnabled val="1"/>
        </dgm:presLayoutVars>
      </dgm:prSet>
      <dgm:spPr/>
    </dgm:pt>
    <dgm:pt modelId="{715A0C29-A192-4724-A708-43950A5CAE6F}" type="pres">
      <dgm:prSet presAssocID="{81EE459B-FCF4-4892-B48A-FD4CD00E2526}" presName="spaceBetweenRectangles" presStyleCnt="0"/>
      <dgm:spPr/>
    </dgm:pt>
    <dgm:pt modelId="{70A540EF-4BA2-4C80-B6B0-831C4B8A85A9}" type="pres">
      <dgm:prSet presAssocID="{75778BD8-9CD0-4F0A-B455-78DB487ADFF8}" presName="parentLin" presStyleCnt="0"/>
      <dgm:spPr/>
    </dgm:pt>
    <dgm:pt modelId="{6C744AD5-FDED-446A-A31D-C6B3FCBBD6C9}" type="pres">
      <dgm:prSet presAssocID="{75778BD8-9CD0-4F0A-B455-78DB487ADFF8}" presName="parentLeftMargin" presStyleLbl="node1" presStyleIdx="3" presStyleCnt="5"/>
      <dgm:spPr/>
    </dgm:pt>
    <dgm:pt modelId="{8A4911A7-CE74-416F-894E-C75AE04E149A}" type="pres">
      <dgm:prSet presAssocID="{75778BD8-9CD0-4F0A-B455-78DB487ADFF8}" presName="parentText" presStyleLbl="node1" presStyleIdx="4" presStyleCnt="5">
        <dgm:presLayoutVars>
          <dgm:chMax val="0"/>
          <dgm:bulletEnabled val="1"/>
        </dgm:presLayoutVars>
      </dgm:prSet>
      <dgm:spPr/>
    </dgm:pt>
    <dgm:pt modelId="{9CFE8AC2-BFE4-4A1B-BE70-8F770131866B}" type="pres">
      <dgm:prSet presAssocID="{75778BD8-9CD0-4F0A-B455-78DB487ADFF8}" presName="negativeSpace" presStyleCnt="0"/>
      <dgm:spPr/>
    </dgm:pt>
    <dgm:pt modelId="{0DFC7A52-8724-4F31-A771-C496A51F9BA4}" type="pres">
      <dgm:prSet presAssocID="{75778BD8-9CD0-4F0A-B455-78DB487ADFF8}" presName="childText" presStyleLbl="conFgAcc1" presStyleIdx="4" presStyleCnt="5">
        <dgm:presLayoutVars>
          <dgm:bulletEnabled val="1"/>
        </dgm:presLayoutVars>
      </dgm:prSet>
      <dgm:spPr/>
    </dgm:pt>
  </dgm:ptLst>
  <dgm:cxnLst>
    <dgm:cxn modelId="{6F615C36-8849-4BD1-B59C-A59683227D70}" srcId="{16F2809B-031E-459C-A091-47BB4C4BEA05}" destId="{638565CD-AA55-436F-B42E-CAA2E9653B1E}" srcOrd="0" destOrd="0" parTransId="{3D9C68E8-8FE0-4046-A4A3-A5A4CA7367C3}" sibTransId="{FB66C483-5745-4D89-A55F-F258B7D521D4}"/>
    <dgm:cxn modelId="{860B2538-F96A-4D1C-A4F0-32D9C1FEE291}" srcId="{F07D4388-C496-4583-A7F0-A7481E9DE256}" destId="{611445B4-3915-44C4-B1FD-0A1B04AD7BB6}" srcOrd="3" destOrd="0" parTransId="{FD943D14-0784-438C-AABE-C72A599275E8}" sibTransId="{81EE459B-FCF4-4892-B48A-FD4CD00E2526}"/>
    <dgm:cxn modelId="{0B373E39-E3A9-4FA2-8FB6-6B7082C72863}" srcId="{5687293D-76B7-48BA-B6BB-C0DB1858FF6D}" destId="{630C817A-A263-4734-B628-6268E7DA6C8A}" srcOrd="0" destOrd="0" parTransId="{827130C2-BF82-4DCA-B2A2-95BC004389B1}" sibTransId="{9C791EC3-DEB1-424C-AB16-E563851BDC7D}"/>
    <dgm:cxn modelId="{536F1F3D-68C2-48C1-8023-840BC2950DD1}" type="presOf" srcId="{16F2809B-031E-459C-A091-47BB4C4BEA05}" destId="{7C261DEE-CFD4-4086-B448-AD9B28FEB409}" srcOrd="0" destOrd="0" presId="urn:microsoft.com/office/officeart/2005/8/layout/list1"/>
    <dgm:cxn modelId="{AF854362-1F35-40DC-8228-F984740A6FA5}" type="presOf" srcId="{9A73EA0A-8B0F-4610-8F0D-6AD93E8A4367}" destId="{5525EBF6-CBC1-4106-BF14-DE2DB7BECCC1}" srcOrd="1" destOrd="0" presId="urn:microsoft.com/office/officeart/2005/8/layout/list1"/>
    <dgm:cxn modelId="{A1BD8767-CDFE-445B-B81D-B60EAB13879D}" type="presOf" srcId="{92A7A8F8-B6DF-4E4C-8A86-27AB0481D2CE}" destId="{0DFC7A52-8724-4F31-A771-C496A51F9BA4}" srcOrd="0" destOrd="0" presId="urn:microsoft.com/office/officeart/2005/8/layout/list1"/>
    <dgm:cxn modelId="{9CD7686A-52D9-484A-9979-EDE9C0C88622}" srcId="{F07D4388-C496-4583-A7F0-A7481E9DE256}" destId="{75778BD8-9CD0-4F0A-B455-78DB487ADFF8}" srcOrd="4" destOrd="0" parTransId="{96CE3CB7-8D38-4821-96AD-2714B2AF9DE1}" sibTransId="{A8ED4053-0A39-4A7F-A90F-B190AD689B4E}"/>
    <dgm:cxn modelId="{F8920B54-273E-4CD2-A271-F2545858AF16}" srcId="{9A73EA0A-8B0F-4610-8F0D-6AD93E8A4367}" destId="{34A7D6B7-ACCB-4DD7-B9C9-E0AF19AA7877}" srcOrd="0" destOrd="0" parTransId="{0141441B-21F3-4C03-A201-9FE97DE36CD3}" sibTransId="{3D3ADF8A-9F42-43F5-88FF-786202132972}"/>
    <dgm:cxn modelId="{1E867557-DD53-43F8-BEE1-813A6FF41CF9}" srcId="{75778BD8-9CD0-4F0A-B455-78DB487ADFF8}" destId="{92A7A8F8-B6DF-4E4C-8A86-27AB0481D2CE}" srcOrd="0" destOrd="0" parTransId="{41A4DD48-FF57-429A-B55E-87F939D76B7D}" sibTransId="{A9E337FC-BEDA-4F29-9B6E-F040D2CB9CA1}"/>
    <dgm:cxn modelId="{64FA4D7A-DB9D-4D29-BFE2-91842EB2AB9F}" type="presOf" srcId="{638565CD-AA55-436F-B42E-CAA2E9653B1E}" destId="{39E43885-3B3C-4390-9230-A7AB05982D1A}" srcOrd="0" destOrd="0" presId="urn:microsoft.com/office/officeart/2005/8/layout/list1"/>
    <dgm:cxn modelId="{63857586-9F3B-4EE8-A678-F5D55AF8F666}" type="presOf" srcId="{630C817A-A263-4734-B628-6268E7DA6C8A}" destId="{CA204A3E-C4DA-444D-B07B-DADDE8C42AF3}" srcOrd="0" destOrd="0" presId="urn:microsoft.com/office/officeart/2005/8/layout/list1"/>
    <dgm:cxn modelId="{4743DC8B-90A3-4F0D-9CA3-4DFC492A0218}" type="presOf" srcId="{75778BD8-9CD0-4F0A-B455-78DB487ADFF8}" destId="{8A4911A7-CE74-416F-894E-C75AE04E149A}" srcOrd="1" destOrd="0" presId="urn:microsoft.com/office/officeart/2005/8/layout/list1"/>
    <dgm:cxn modelId="{54B44D8C-1499-47AE-8C38-250678EBB53E}" srcId="{F07D4388-C496-4583-A7F0-A7481E9DE256}" destId="{9A73EA0A-8B0F-4610-8F0D-6AD93E8A4367}" srcOrd="0" destOrd="0" parTransId="{DF13663A-F560-4444-9CD6-98C5C8F7992D}" sibTransId="{4EECF047-9483-4F73-B1B3-97FBF63E33AB}"/>
    <dgm:cxn modelId="{0A989A94-AA36-45A1-9229-14D8DE18BC7E}" srcId="{611445B4-3915-44C4-B1FD-0A1B04AD7BB6}" destId="{70DE9044-282F-4431-AF0C-E2FA0B53EA8A}" srcOrd="0" destOrd="0" parTransId="{463D826D-17CF-46C4-9F88-9666EF699B9B}" sibTransId="{B19A70EB-37F6-4AA4-93F3-530764D5F183}"/>
    <dgm:cxn modelId="{4B071299-BA3B-4A32-8A4C-BCD93B1E3C06}" type="presOf" srcId="{70DE9044-282F-4431-AF0C-E2FA0B53EA8A}" destId="{4EC07FB7-ED70-4B97-9190-340477BFA2F8}" srcOrd="0" destOrd="0" presId="urn:microsoft.com/office/officeart/2005/8/layout/list1"/>
    <dgm:cxn modelId="{43F3B2A5-974A-4DC3-982B-65A643C2CCF0}" type="presOf" srcId="{611445B4-3915-44C4-B1FD-0A1B04AD7BB6}" destId="{4364EB96-96EE-49AE-B2B6-A7CF33E62857}" srcOrd="0" destOrd="0" presId="urn:microsoft.com/office/officeart/2005/8/layout/list1"/>
    <dgm:cxn modelId="{54BC30B3-1121-4829-BEDF-C80FA8B894C1}" type="presOf" srcId="{5687293D-76B7-48BA-B6BB-C0DB1858FF6D}" destId="{C6090D5D-1BA2-4D8D-A02F-4B72ABCD458C}" srcOrd="0" destOrd="0" presId="urn:microsoft.com/office/officeart/2005/8/layout/list1"/>
    <dgm:cxn modelId="{41807EB6-243B-437B-9B97-A0636E7B0D12}" type="presOf" srcId="{F07D4388-C496-4583-A7F0-A7481E9DE256}" destId="{79576046-C71D-4F0E-8739-29455FD54F2A}" srcOrd="0" destOrd="0" presId="urn:microsoft.com/office/officeart/2005/8/layout/list1"/>
    <dgm:cxn modelId="{2C929EB8-B6BE-41FC-A9B9-07D4386DAC83}" srcId="{F07D4388-C496-4583-A7F0-A7481E9DE256}" destId="{16F2809B-031E-459C-A091-47BB4C4BEA05}" srcOrd="1" destOrd="0" parTransId="{5AE61CD7-3392-449B-9AA3-2F1A7D87EF60}" sibTransId="{3F22433A-ED70-44F7-8890-7BFEB2AE940F}"/>
    <dgm:cxn modelId="{37AA55BC-F4B5-4384-8FE5-DBB55573FFAE}" type="presOf" srcId="{16F2809B-031E-459C-A091-47BB4C4BEA05}" destId="{2ACC3143-3321-48DF-A107-1021D31151F7}" srcOrd="1" destOrd="0" presId="urn:microsoft.com/office/officeart/2005/8/layout/list1"/>
    <dgm:cxn modelId="{A124D9C1-BB53-4A8C-996D-5F9F00EDD58D}" srcId="{F07D4388-C496-4583-A7F0-A7481E9DE256}" destId="{5687293D-76B7-48BA-B6BB-C0DB1858FF6D}" srcOrd="2" destOrd="0" parTransId="{882F5767-F82D-4323-9136-DCF53E608035}" sibTransId="{8F3F48FB-3257-4A87-AB50-1F663BD0FD42}"/>
    <dgm:cxn modelId="{75453ED9-87E5-4F5D-ADD4-B8E9184A8116}" type="presOf" srcId="{9A73EA0A-8B0F-4610-8F0D-6AD93E8A4367}" destId="{D2537475-939C-4922-BE57-DAD047528687}" srcOrd="0" destOrd="0" presId="urn:microsoft.com/office/officeart/2005/8/layout/list1"/>
    <dgm:cxn modelId="{1D9F73DE-A79F-4A3F-B125-30B4F3AC0C75}" type="presOf" srcId="{611445B4-3915-44C4-B1FD-0A1B04AD7BB6}" destId="{C575032E-7343-4A79-9AE0-3A6E0A159CB1}" srcOrd="1" destOrd="0" presId="urn:microsoft.com/office/officeart/2005/8/layout/list1"/>
    <dgm:cxn modelId="{6ABB21DF-399F-4E36-A967-1C90DC3F98D3}" type="presOf" srcId="{5687293D-76B7-48BA-B6BB-C0DB1858FF6D}" destId="{6FF171D7-476A-49D5-896B-8077C12CB4FC}" srcOrd="1" destOrd="0" presId="urn:microsoft.com/office/officeart/2005/8/layout/list1"/>
    <dgm:cxn modelId="{17758AF8-773B-4C2A-88CD-C6D6AF51D958}" type="presOf" srcId="{75778BD8-9CD0-4F0A-B455-78DB487ADFF8}" destId="{6C744AD5-FDED-446A-A31D-C6B3FCBBD6C9}" srcOrd="0" destOrd="0" presId="urn:microsoft.com/office/officeart/2005/8/layout/list1"/>
    <dgm:cxn modelId="{764060FE-308C-4F5D-8DCD-261E7B7F3508}" type="presOf" srcId="{34A7D6B7-ACCB-4DD7-B9C9-E0AF19AA7877}" destId="{5135028A-6878-4ED0-9143-16B35AD06FDF}" srcOrd="0" destOrd="0" presId="urn:microsoft.com/office/officeart/2005/8/layout/list1"/>
    <dgm:cxn modelId="{9535E546-CC04-4860-87B0-5349C89C8B15}" type="presParOf" srcId="{79576046-C71D-4F0E-8739-29455FD54F2A}" destId="{C8A45774-0204-41FC-A166-A0793DF72C83}" srcOrd="0" destOrd="0" presId="urn:microsoft.com/office/officeart/2005/8/layout/list1"/>
    <dgm:cxn modelId="{33C8F4FE-9795-4B10-8F7A-9DC294B53E37}" type="presParOf" srcId="{C8A45774-0204-41FC-A166-A0793DF72C83}" destId="{D2537475-939C-4922-BE57-DAD047528687}" srcOrd="0" destOrd="0" presId="urn:microsoft.com/office/officeart/2005/8/layout/list1"/>
    <dgm:cxn modelId="{7A89991F-D4FD-4B70-B22B-8AFDEDF53998}" type="presParOf" srcId="{C8A45774-0204-41FC-A166-A0793DF72C83}" destId="{5525EBF6-CBC1-4106-BF14-DE2DB7BECCC1}" srcOrd="1" destOrd="0" presId="urn:microsoft.com/office/officeart/2005/8/layout/list1"/>
    <dgm:cxn modelId="{EF8B391C-A02D-425E-A5DB-F15837F17096}" type="presParOf" srcId="{79576046-C71D-4F0E-8739-29455FD54F2A}" destId="{673322CB-A1E0-4521-9314-AD3E9E8803C6}" srcOrd="1" destOrd="0" presId="urn:microsoft.com/office/officeart/2005/8/layout/list1"/>
    <dgm:cxn modelId="{CF758453-E9C5-4877-9655-E9B807D115C5}" type="presParOf" srcId="{79576046-C71D-4F0E-8739-29455FD54F2A}" destId="{5135028A-6878-4ED0-9143-16B35AD06FDF}" srcOrd="2" destOrd="0" presId="urn:microsoft.com/office/officeart/2005/8/layout/list1"/>
    <dgm:cxn modelId="{9BBB1299-2C0A-4215-88AF-0C87BBC6DD3C}" type="presParOf" srcId="{79576046-C71D-4F0E-8739-29455FD54F2A}" destId="{62AEF5F2-2DD0-41B4-BD36-237A695645C9}" srcOrd="3" destOrd="0" presId="urn:microsoft.com/office/officeart/2005/8/layout/list1"/>
    <dgm:cxn modelId="{BE5947B2-A031-4ADE-886F-5A0D7CEC29A4}" type="presParOf" srcId="{79576046-C71D-4F0E-8739-29455FD54F2A}" destId="{07630412-EC77-4172-B186-18047F6D53F7}" srcOrd="4" destOrd="0" presId="urn:microsoft.com/office/officeart/2005/8/layout/list1"/>
    <dgm:cxn modelId="{65C19926-6071-4EBB-A234-D68006B30B4E}" type="presParOf" srcId="{07630412-EC77-4172-B186-18047F6D53F7}" destId="{7C261DEE-CFD4-4086-B448-AD9B28FEB409}" srcOrd="0" destOrd="0" presId="urn:microsoft.com/office/officeart/2005/8/layout/list1"/>
    <dgm:cxn modelId="{49859BC2-0E13-4E4E-A40B-E067BF93C6F9}" type="presParOf" srcId="{07630412-EC77-4172-B186-18047F6D53F7}" destId="{2ACC3143-3321-48DF-A107-1021D31151F7}" srcOrd="1" destOrd="0" presId="urn:microsoft.com/office/officeart/2005/8/layout/list1"/>
    <dgm:cxn modelId="{B1B50EE8-B2CF-483F-9FF1-EDC2EE92B013}" type="presParOf" srcId="{79576046-C71D-4F0E-8739-29455FD54F2A}" destId="{A21B6E66-B983-4787-A3FB-7BCD92E71877}" srcOrd="5" destOrd="0" presId="urn:microsoft.com/office/officeart/2005/8/layout/list1"/>
    <dgm:cxn modelId="{073292D7-8F62-40DA-A8FE-CB5125E12DFD}" type="presParOf" srcId="{79576046-C71D-4F0E-8739-29455FD54F2A}" destId="{39E43885-3B3C-4390-9230-A7AB05982D1A}" srcOrd="6" destOrd="0" presId="urn:microsoft.com/office/officeart/2005/8/layout/list1"/>
    <dgm:cxn modelId="{1833379B-E872-4102-9E6C-EE88CD81E87E}" type="presParOf" srcId="{79576046-C71D-4F0E-8739-29455FD54F2A}" destId="{7704F095-3CB0-4AFB-85D9-8F0F7F6C0866}" srcOrd="7" destOrd="0" presId="urn:microsoft.com/office/officeart/2005/8/layout/list1"/>
    <dgm:cxn modelId="{2E964C21-1EB8-4E4F-8EBC-F7645026AD9F}" type="presParOf" srcId="{79576046-C71D-4F0E-8739-29455FD54F2A}" destId="{11963C25-87E5-4EE2-995B-B907E67E1040}" srcOrd="8" destOrd="0" presId="urn:microsoft.com/office/officeart/2005/8/layout/list1"/>
    <dgm:cxn modelId="{AAF72FFF-C37A-44B8-A551-E0077DE3078A}" type="presParOf" srcId="{11963C25-87E5-4EE2-995B-B907E67E1040}" destId="{C6090D5D-1BA2-4D8D-A02F-4B72ABCD458C}" srcOrd="0" destOrd="0" presId="urn:microsoft.com/office/officeart/2005/8/layout/list1"/>
    <dgm:cxn modelId="{3056A9E4-E06E-4D82-BF5A-D2A79EBEB5FD}" type="presParOf" srcId="{11963C25-87E5-4EE2-995B-B907E67E1040}" destId="{6FF171D7-476A-49D5-896B-8077C12CB4FC}" srcOrd="1" destOrd="0" presId="urn:microsoft.com/office/officeart/2005/8/layout/list1"/>
    <dgm:cxn modelId="{C0A3D19B-D140-4D74-8CEA-3E09C134CD9C}" type="presParOf" srcId="{79576046-C71D-4F0E-8739-29455FD54F2A}" destId="{2C466F72-7B42-4392-81DA-AF5ADFD3B483}" srcOrd="9" destOrd="0" presId="urn:microsoft.com/office/officeart/2005/8/layout/list1"/>
    <dgm:cxn modelId="{15D2CA2B-0F1E-4F13-9A11-3FC5E6874BD6}" type="presParOf" srcId="{79576046-C71D-4F0E-8739-29455FD54F2A}" destId="{CA204A3E-C4DA-444D-B07B-DADDE8C42AF3}" srcOrd="10" destOrd="0" presId="urn:microsoft.com/office/officeart/2005/8/layout/list1"/>
    <dgm:cxn modelId="{EE8DA5B0-677A-444A-9222-C114D126A9F3}" type="presParOf" srcId="{79576046-C71D-4F0E-8739-29455FD54F2A}" destId="{74776F06-A13D-494E-A15B-CB913193DCA7}" srcOrd="11" destOrd="0" presId="urn:microsoft.com/office/officeart/2005/8/layout/list1"/>
    <dgm:cxn modelId="{BD521251-B1BF-4774-8E63-5C8095DC8354}" type="presParOf" srcId="{79576046-C71D-4F0E-8739-29455FD54F2A}" destId="{168F8F84-1DB4-4367-BFCC-FB92438D31D7}" srcOrd="12" destOrd="0" presId="urn:microsoft.com/office/officeart/2005/8/layout/list1"/>
    <dgm:cxn modelId="{0F4E275C-BFF7-43E3-BC11-17C8B9789251}" type="presParOf" srcId="{168F8F84-1DB4-4367-BFCC-FB92438D31D7}" destId="{4364EB96-96EE-49AE-B2B6-A7CF33E62857}" srcOrd="0" destOrd="0" presId="urn:microsoft.com/office/officeart/2005/8/layout/list1"/>
    <dgm:cxn modelId="{194015C9-FA59-4688-86CD-7F7B513018A2}" type="presParOf" srcId="{168F8F84-1DB4-4367-BFCC-FB92438D31D7}" destId="{C575032E-7343-4A79-9AE0-3A6E0A159CB1}" srcOrd="1" destOrd="0" presId="urn:microsoft.com/office/officeart/2005/8/layout/list1"/>
    <dgm:cxn modelId="{80883CCB-DB13-46BA-A6D3-0E7B766E057D}" type="presParOf" srcId="{79576046-C71D-4F0E-8739-29455FD54F2A}" destId="{272EC444-6503-4825-B265-BE45B00BB118}" srcOrd="13" destOrd="0" presId="urn:microsoft.com/office/officeart/2005/8/layout/list1"/>
    <dgm:cxn modelId="{65F855A6-8D49-402E-A703-2E5716085310}" type="presParOf" srcId="{79576046-C71D-4F0E-8739-29455FD54F2A}" destId="{4EC07FB7-ED70-4B97-9190-340477BFA2F8}" srcOrd="14" destOrd="0" presId="urn:microsoft.com/office/officeart/2005/8/layout/list1"/>
    <dgm:cxn modelId="{71B1C3F4-5BFE-4637-B0E3-37D1C341CBDD}" type="presParOf" srcId="{79576046-C71D-4F0E-8739-29455FD54F2A}" destId="{715A0C29-A192-4724-A708-43950A5CAE6F}" srcOrd="15" destOrd="0" presId="urn:microsoft.com/office/officeart/2005/8/layout/list1"/>
    <dgm:cxn modelId="{0F210CE0-45E7-4F0E-92EE-FCAA59639C60}" type="presParOf" srcId="{79576046-C71D-4F0E-8739-29455FD54F2A}" destId="{70A540EF-4BA2-4C80-B6B0-831C4B8A85A9}" srcOrd="16" destOrd="0" presId="urn:microsoft.com/office/officeart/2005/8/layout/list1"/>
    <dgm:cxn modelId="{01528A1A-71FE-4F57-BB45-ECD6FD2D795F}" type="presParOf" srcId="{70A540EF-4BA2-4C80-B6B0-831C4B8A85A9}" destId="{6C744AD5-FDED-446A-A31D-C6B3FCBBD6C9}" srcOrd="0" destOrd="0" presId="urn:microsoft.com/office/officeart/2005/8/layout/list1"/>
    <dgm:cxn modelId="{31FDC07E-4ADB-4995-9662-F35AFEAC344C}" type="presParOf" srcId="{70A540EF-4BA2-4C80-B6B0-831C4B8A85A9}" destId="{8A4911A7-CE74-416F-894E-C75AE04E149A}" srcOrd="1" destOrd="0" presId="urn:microsoft.com/office/officeart/2005/8/layout/list1"/>
    <dgm:cxn modelId="{646E9B0D-ABA8-447B-B060-9CE8D6C0D4B2}" type="presParOf" srcId="{79576046-C71D-4F0E-8739-29455FD54F2A}" destId="{9CFE8AC2-BFE4-4A1B-BE70-8F770131866B}" srcOrd="17" destOrd="0" presId="urn:microsoft.com/office/officeart/2005/8/layout/list1"/>
    <dgm:cxn modelId="{AFE4EAB5-3D35-43E1-8A0F-2B8B2029FFAF}" type="presParOf" srcId="{79576046-C71D-4F0E-8739-29455FD54F2A}" destId="{0DFC7A52-8724-4F31-A771-C496A51F9BA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851375-7E0D-4230-86C3-5A0FEED3E5D7}" type="doc">
      <dgm:prSet loTypeId="urn:microsoft.com/office/officeart/2005/8/layout/cycle8" loCatId="cycle" qsTypeId="urn:microsoft.com/office/officeart/2005/8/quickstyle/simple1" qsCatId="simple" csTypeId="urn:microsoft.com/office/officeart/2005/8/colors/accent0_1" csCatId="mainScheme" phldr="1"/>
      <dgm:spPr/>
      <dgm:t>
        <a:bodyPr/>
        <a:lstStyle/>
        <a:p>
          <a:endParaRPr lang="tr-TR"/>
        </a:p>
      </dgm:t>
    </dgm:pt>
    <dgm:pt modelId="{FE8041BA-38FF-4C46-8C03-A0A082DEE2E0}">
      <dgm:prSet phldrT="[Metin]" custT="1"/>
      <dgm:spPr/>
      <dgm:t>
        <a:bodyPr/>
        <a:lstStyle/>
        <a:p>
          <a:r>
            <a:rPr lang="el-GR" sz="1100" b="1" dirty="0">
              <a:solidFill>
                <a:schemeClr val="accent1"/>
              </a:solidFill>
            </a:rPr>
            <a:t>Προσδιορίστε τα</a:t>
          </a:r>
          <a:r>
            <a:rPr lang="en-US" sz="1100" b="1" dirty="0">
              <a:solidFill>
                <a:schemeClr val="accent1"/>
              </a:solidFill>
            </a:rPr>
            <a:t> </a:t>
          </a:r>
          <a:r>
            <a:rPr lang="el-GR" sz="1100" b="1" dirty="0">
              <a:solidFill>
                <a:schemeClr val="accent1"/>
              </a:solidFill>
            </a:rPr>
            <a:t>περιουσιακά  σας στοιχεία: </a:t>
          </a:r>
          <a:r>
            <a:rPr lang="el-GR" sz="1100" b="0" dirty="0">
              <a:solidFill>
                <a:schemeClr val="accent1"/>
              </a:solidFill>
            </a:rPr>
            <a:t>Αναλύοντας το επιχειρηματικό σας μοντέλο</a:t>
          </a:r>
          <a:r>
            <a:rPr lang="el-GR" sz="1100" b="1" dirty="0">
              <a:solidFill>
                <a:schemeClr val="accent1"/>
              </a:solidFill>
            </a:rPr>
            <a:t>
</a:t>
          </a:r>
          <a:endParaRPr lang="tr-TR" sz="1100" dirty="0">
            <a:solidFill>
              <a:schemeClr val="accent1"/>
            </a:solidFill>
          </a:endParaRPr>
        </a:p>
      </dgm:t>
    </dgm:pt>
    <dgm:pt modelId="{3D04A9FC-4917-42DC-B74A-9D70CE76E443}" type="parTrans" cxnId="{725AD86D-C819-46C7-BBBF-F605C6CE17E4}">
      <dgm:prSet/>
      <dgm:spPr/>
      <dgm:t>
        <a:bodyPr/>
        <a:lstStyle/>
        <a:p>
          <a:endParaRPr lang="tr-TR" sz="1200">
            <a:solidFill>
              <a:schemeClr val="accent1"/>
            </a:solidFill>
          </a:endParaRPr>
        </a:p>
      </dgm:t>
    </dgm:pt>
    <dgm:pt modelId="{D4E97F26-6478-4407-BEF5-EB113B9311B0}" type="sibTrans" cxnId="{725AD86D-C819-46C7-BBBF-F605C6CE17E4}">
      <dgm:prSet/>
      <dgm:spPr/>
      <dgm:t>
        <a:bodyPr/>
        <a:lstStyle/>
        <a:p>
          <a:endParaRPr lang="tr-TR" sz="1200">
            <a:solidFill>
              <a:schemeClr val="accent1"/>
            </a:solidFill>
          </a:endParaRPr>
        </a:p>
      </dgm:t>
    </dgm:pt>
    <dgm:pt modelId="{BA2FF372-CF55-474B-BEF1-8E7479A8AF76}">
      <dgm:prSet phldrT="[Metin]" custT="1"/>
      <dgm:spPr/>
      <dgm:t>
        <a:bodyPr/>
        <a:lstStyle/>
        <a:p>
          <a:r>
            <a:rPr lang="el-GR" sz="1100" b="1" dirty="0">
              <a:solidFill>
                <a:schemeClr val="accent1"/>
              </a:solidFill>
            </a:rPr>
            <a:t>Εμπνεύστε την ομάδα σας: </a:t>
          </a:r>
          <a:r>
            <a:rPr lang="el-GR" sz="1100" b="0" dirty="0">
              <a:solidFill>
                <a:schemeClr val="accent1"/>
              </a:solidFill>
            </a:rPr>
            <a:t>μέσω έξυπνων πληροφοριών</a:t>
          </a:r>
          <a:endParaRPr lang="tr-TR" sz="1100" b="0" dirty="0">
            <a:solidFill>
              <a:schemeClr val="accent1"/>
            </a:solidFill>
          </a:endParaRPr>
        </a:p>
      </dgm:t>
    </dgm:pt>
    <dgm:pt modelId="{CFEFE552-CFC7-43FC-9BDE-E92DAE767BF0}" type="parTrans" cxnId="{CAF51E5D-6822-41A5-AF3C-D95A206356B1}">
      <dgm:prSet/>
      <dgm:spPr/>
      <dgm:t>
        <a:bodyPr/>
        <a:lstStyle/>
        <a:p>
          <a:endParaRPr lang="tr-TR" sz="1200">
            <a:solidFill>
              <a:schemeClr val="accent1"/>
            </a:solidFill>
          </a:endParaRPr>
        </a:p>
      </dgm:t>
    </dgm:pt>
    <dgm:pt modelId="{FED9949A-DC7D-4ABE-9D83-C5F75079B6B5}" type="sibTrans" cxnId="{CAF51E5D-6822-41A5-AF3C-D95A206356B1}">
      <dgm:prSet/>
      <dgm:spPr/>
      <dgm:t>
        <a:bodyPr/>
        <a:lstStyle/>
        <a:p>
          <a:endParaRPr lang="tr-TR" sz="1200">
            <a:solidFill>
              <a:schemeClr val="accent1"/>
            </a:solidFill>
          </a:endParaRPr>
        </a:p>
      </dgm:t>
    </dgm:pt>
    <dgm:pt modelId="{C148D20A-A090-4835-93A1-F615EA0FF86A}">
      <dgm:prSet phldrT="[Metin]" custT="1"/>
      <dgm:spPr/>
      <dgm:t>
        <a:bodyPr/>
        <a:lstStyle/>
        <a:p>
          <a:endParaRPr lang="tr-TR" sz="1200" dirty="0">
            <a:solidFill>
              <a:schemeClr val="accent1"/>
            </a:solidFill>
          </a:endParaRPr>
        </a:p>
        <a:p>
          <a:r>
            <a:rPr lang="el-GR" sz="1100" b="1" dirty="0">
              <a:solidFill>
                <a:schemeClr val="accent1"/>
              </a:solidFill>
            </a:rPr>
            <a:t>Αλληλεπίδραση με εταιρείες: </a:t>
          </a:r>
          <a:r>
            <a:rPr lang="el-GR" sz="1100" b="0" dirty="0">
              <a:solidFill>
                <a:schemeClr val="accent1"/>
              </a:solidFill>
            </a:rPr>
            <a:t>ποιες θα διερευνήσουν νέα πιθανά έργα</a:t>
          </a:r>
          <a:endParaRPr lang="tr-TR" sz="1100" b="0" dirty="0">
            <a:solidFill>
              <a:schemeClr val="accent1"/>
            </a:solidFill>
          </a:endParaRPr>
        </a:p>
      </dgm:t>
    </dgm:pt>
    <dgm:pt modelId="{ABFCE991-7904-4632-A393-E1ACF70BEC55}" type="parTrans" cxnId="{09C0D5DE-A5CD-4FDF-9C6F-98D2BB1744C6}">
      <dgm:prSet/>
      <dgm:spPr/>
      <dgm:t>
        <a:bodyPr/>
        <a:lstStyle/>
        <a:p>
          <a:endParaRPr lang="tr-TR" sz="1200">
            <a:solidFill>
              <a:schemeClr val="accent1"/>
            </a:solidFill>
          </a:endParaRPr>
        </a:p>
      </dgm:t>
    </dgm:pt>
    <dgm:pt modelId="{09DD8B71-0CCF-48DF-8DF0-1A59C616A9AD}" type="sibTrans" cxnId="{09C0D5DE-A5CD-4FDF-9C6F-98D2BB1744C6}">
      <dgm:prSet/>
      <dgm:spPr/>
      <dgm:t>
        <a:bodyPr/>
        <a:lstStyle/>
        <a:p>
          <a:endParaRPr lang="tr-TR" sz="1200">
            <a:solidFill>
              <a:schemeClr val="accent1"/>
            </a:solidFill>
          </a:endParaRPr>
        </a:p>
      </dgm:t>
    </dgm:pt>
    <dgm:pt modelId="{66038BE3-18D2-4961-B49F-B838FDC74F09}">
      <dgm:prSet phldrT="[Metin]" custT="1"/>
      <dgm:spPr/>
      <dgm:t>
        <a:bodyPr/>
        <a:lstStyle/>
        <a:p>
          <a:r>
            <a:rPr lang="el-GR" sz="1100" b="1" dirty="0">
              <a:solidFill>
                <a:schemeClr val="accent1"/>
              </a:solidFill>
            </a:rPr>
            <a:t>Αναζωογονήστε την επιχείρησή σας: </a:t>
          </a:r>
          <a:r>
            <a:rPr lang="el-GR" sz="1100" b="0" dirty="0">
              <a:solidFill>
                <a:schemeClr val="accent1"/>
              </a:solidFill>
            </a:rPr>
            <a:t>μέσω συνέργων</a:t>
          </a:r>
          <a:endParaRPr lang="tr-TR" sz="1100" dirty="0">
            <a:solidFill>
              <a:schemeClr val="accent1"/>
            </a:solidFill>
          </a:endParaRPr>
        </a:p>
      </dgm:t>
    </dgm:pt>
    <dgm:pt modelId="{C2DA8902-B5A1-4A40-BECB-6D09DB57D9BE}" type="parTrans" cxnId="{A6653DF5-A285-4324-948A-A5B87479FF4A}">
      <dgm:prSet/>
      <dgm:spPr/>
      <dgm:t>
        <a:bodyPr/>
        <a:lstStyle/>
        <a:p>
          <a:endParaRPr lang="tr-TR" sz="1200">
            <a:solidFill>
              <a:schemeClr val="accent1"/>
            </a:solidFill>
          </a:endParaRPr>
        </a:p>
      </dgm:t>
    </dgm:pt>
    <dgm:pt modelId="{4D8E3BAD-9625-4D0F-82F0-CAEC1E6E66D7}" type="sibTrans" cxnId="{A6653DF5-A285-4324-948A-A5B87479FF4A}">
      <dgm:prSet/>
      <dgm:spPr/>
      <dgm:t>
        <a:bodyPr/>
        <a:lstStyle/>
        <a:p>
          <a:endParaRPr lang="tr-TR" sz="1200">
            <a:solidFill>
              <a:schemeClr val="accent1"/>
            </a:solidFill>
          </a:endParaRPr>
        </a:p>
      </dgm:t>
    </dgm:pt>
    <dgm:pt modelId="{0D3B6893-92E2-4C7E-8607-D443CF24549E}" type="pres">
      <dgm:prSet presAssocID="{9D851375-7E0D-4230-86C3-5A0FEED3E5D7}" presName="compositeShape" presStyleCnt="0">
        <dgm:presLayoutVars>
          <dgm:chMax val="7"/>
          <dgm:dir/>
          <dgm:resizeHandles val="exact"/>
        </dgm:presLayoutVars>
      </dgm:prSet>
      <dgm:spPr/>
    </dgm:pt>
    <dgm:pt modelId="{598755C7-EA85-4256-884C-0DCB774CE873}" type="pres">
      <dgm:prSet presAssocID="{9D851375-7E0D-4230-86C3-5A0FEED3E5D7}" presName="wedge1" presStyleLbl="node1" presStyleIdx="0" presStyleCnt="4"/>
      <dgm:spPr/>
    </dgm:pt>
    <dgm:pt modelId="{158EC7C0-B841-42C8-AF29-E65B86C1F366}" type="pres">
      <dgm:prSet presAssocID="{9D851375-7E0D-4230-86C3-5A0FEED3E5D7}" presName="dummy1a" presStyleCnt="0"/>
      <dgm:spPr/>
    </dgm:pt>
    <dgm:pt modelId="{F383338A-25EF-4145-B5C8-5AAF66FAF974}" type="pres">
      <dgm:prSet presAssocID="{9D851375-7E0D-4230-86C3-5A0FEED3E5D7}" presName="dummy1b" presStyleCnt="0"/>
      <dgm:spPr/>
    </dgm:pt>
    <dgm:pt modelId="{7F36741E-1FB6-403F-96B0-662F045E30B7}" type="pres">
      <dgm:prSet presAssocID="{9D851375-7E0D-4230-86C3-5A0FEED3E5D7}" presName="wedge1Tx" presStyleLbl="node1" presStyleIdx="0" presStyleCnt="4">
        <dgm:presLayoutVars>
          <dgm:chMax val="0"/>
          <dgm:chPref val="0"/>
          <dgm:bulletEnabled val="1"/>
        </dgm:presLayoutVars>
      </dgm:prSet>
      <dgm:spPr/>
    </dgm:pt>
    <dgm:pt modelId="{EAF81446-441D-4228-BAD6-C2BBECBD9744}" type="pres">
      <dgm:prSet presAssocID="{9D851375-7E0D-4230-86C3-5A0FEED3E5D7}" presName="wedge2" presStyleLbl="node1" presStyleIdx="1" presStyleCnt="4"/>
      <dgm:spPr/>
    </dgm:pt>
    <dgm:pt modelId="{FFEAA510-6412-4A93-8D42-FCE820C1B2B6}" type="pres">
      <dgm:prSet presAssocID="{9D851375-7E0D-4230-86C3-5A0FEED3E5D7}" presName="dummy2a" presStyleCnt="0"/>
      <dgm:spPr/>
    </dgm:pt>
    <dgm:pt modelId="{61E42752-7FAC-4AEF-A769-F0A817C41453}" type="pres">
      <dgm:prSet presAssocID="{9D851375-7E0D-4230-86C3-5A0FEED3E5D7}" presName="dummy2b" presStyleCnt="0"/>
      <dgm:spPr/>
    </dgm:pt>
    <dgm:pt modelId="{B147CFBC-6A9C-4C27-AC96-99DDB124B0B9}" type="pres">
      <dgm:prSet presAssocID="{9D851375-7E0D-4230-86C3-5A0FEED3E5D7}" presName="wedge2Tx" presStyleLbl="node1" presStyleIdx="1" presStyleCnt="4">
        <dgm:presLayoutVars>
          <dgm:chMax val="0"/>
          <dgm:chPref val="0"/>
          <dgm:bulletEnabled val="1"/>
        </dgm:presLayoutVars>
      </dgm:prSet>
      <dgm:spPr/>
    </dgm:pt>
    <dgm:pt modelId="{37F1D87E-B683-4FD8-AB71-5F87D37D1791}" type="pres">
      <dgm:prSet presAssocID="{9D851375-7E0D-4230-86C3-5A0FEED3E5D7}" presName="wedge3" presStyleLbl="node1" presStyleIdx="2" presStyleCnt="4"/>
      <dgm:spPr/>
    </dgm:pt>
    <dgm:pt modelId="{9379DF69-E351-471C-9531-0811F643A451}" type="pres">
      <dgm:prSet presAssocID="{9D851375-7E0D-4230-86C3-5A0FEED3E5D7}" presName="dummy3a" presStyleCnt="0"/>
      <dgm:spPr/>
    </dgm:pt>
    <dgm:pt modelId="{05786F38-A927-4890-A182-90D28DA0C6C9}" type="pres">
      <dgm:prSet presAssocID="{9D851375-7E0D-4230-86C3-5A0FEED3E5D7}" presName="dummy3b" presStyleCnt="0"/>
      <dgm:spPr/>
    </dgm:pt>
    <dgm:pt modelId="{55EE969D-81B7-43BA-9430-BE234F63F09C}" type="pres">
      <dgm:prSet presAssocID="{9D851375-7E0D-4230-86C3-5A0FEED3E5D7}" presName="wedge3Tx" presStyleLbl="node1" presStyleIdx="2" presStyleCnt="4">
        <dgm:presLayoutVars>
          <dgm:chMax val="0"/>
          <dgm:chPref val="0"/>
          <dgm:bulletEnabled val="1"/>
        </dgm:presLayoutVars>
      </dgm:prSet>
      <dgm:spPr/>
    </dgm:pt>
    <dgm:pt modelId="{D8FB8432-853C-43E6-A593-1AE4200B4B96}" type="pres">
      <dgm:prSet presAssocID="{9D851375-7E0D-4230-86C3-5A0FEED3E5D7}" presName="wedge4" presStyleLbl="node1" presStyleIdx="3" presStyleCnt="4"/>
      <dgm:spPr/>
    </dgm:pt>
    <dgm:pt modelId="{FBAA7C86-2B96-42DD-863F-610CCFE9FBD7}" type="pres">
      <dgm:prSet presAssocID="{9D851375-7E0D-4230-86C3-5A0FEED3E5D7}" presName="dummy4a" presStyleCnt="0"/>
      <dgm:spPr/>
    </dgm:pt>
    <dgm:pt modelId="{A13F6577-8872-49EE-B833-0694E69DA610}" type="pres">
      <dgm:prSet presAssocID="{9D851375-7E0D-4230-86C3-5A0FEED3E5D7}" presName="dummy4b" presStyleCnt="0"/>
      <dgm:spPr/>
    </dgm:pt>
    <dgm:pt modelId="{94662D49-7921-4705-8F69-DC6E77D2985A}" type="pres">
      <dgm:prSet presAssocID="{9D851375-7E0D-4230-86C3-5A0FEED3E5D7}" presName="wedge4Tx" presStyleLbl="node1" presStyleIdx="3" presStyleCnt="4">
        <dgm:presLayoutVars>
          <dgm:chMax val="0"/>
          <dgm:chPref val="0"/>
          <dgm:bulletEnabled val="1"/>
        </dgm:presLayoutVars>
      </dgm:prSet>
      <dgm:spPr/>
    </dgm:pt>
    <dgm:pt modelId="{5FEAE7E1-1A56-4823-B68A-0C3440315615}" type="pres">
      <dgm:prSet presAssocID="{D4E97F26-6478-4407-BEF5-EB113B9311B0}" presName="arrowWedge1" presStyleLbl="fgSibTrans2D1" presStyleIdx="0" presStyleCnt="4" custLinFactNeighborX="3538" custLinFactNeighborY="-2525"/>
      <dgm:spPr/>
    </dgm:pt>
    <dgm:pt modelId="{C0885D7D-F31A-4D28-BF1D-3018C6F1F6D6}" type="pres">
      <dgm:prSet presAssocID="{FED9949A-DC7D-4ABE-9D83-C5F75079B6B5}" presName="arrowWedge2" presStyleLbl="fgSibTrans2D1" presStyleIdx="1" presStyleCnt="4"/>
      <dgm:spPr/>
    </dgm:pt>
    <dgm:pt modelId="{754344B1-1FBF-4F1B-9530-98678CABA639}" type="pres">
      <dgm:prSet presAssocID="{09DD8B71-0CCF-48DF-8DF0-1A59C616A9AD}" presName="arrowWedge3" presStyleLbl="fgSibTrans2D1" presStyleIdx="2" presStyleCnt="4" custScaleX="106191" custScaleY="100241"/>
      <dgm:spPr/>
    </dgm:pt>
    <dgm:pt modelId="{90D34B9D-89A1-4FF1-B5C5-AB2DED9E81C4}" type="pres">
      <dgm:prSet presAssocID="{4D8E3BAD-9625-4D0F-82F0-CAEC1E6E66D7}" presName="arrowWedge4" presStyleLbl="fgSibTrans2D1" presStyleIdx="3" presStyleCnt="4"/>
      <dgm:spPr/>
    </dgm:pt>
  </dgm:ptLst>
  <dgm:cxnLst>
    <dgm:cxn modelId="{CAF51E5D-6822-41A5-AF3C-D95A206356B1}" srcId="{9D851375-7E0D-4230-86C3-5A0FEED3E5D7}" destId="{BA2FF372-CF55-474B-BEF1-8E7479A8AF76}" srcOrd="1" destOrd="0" parTransId="{CFEFE552-CFC7-43FC-9BDE-E92DAE767BF0}" sibTransId="{FED9949A-DC7D-4ABE-9D83-C5F75079B6B5}"/>
    <dgm:cxn modelId="{52D1935D-2681-4376-8ACF-B620E5949D65}" type="presOf" srcId="{C148D20A-A090-4835-93A1-F615EA0FF86A}" destId="{55EE969D-81B7-43BA-9430-BE234F63F09C}" srcOrd="1" destOrd="0" presId="urn:microsoft.com/office/officeart/2005/8/layout/cycle8"/>
    <dgm:cxn modelId="{AF2D515F-4A17-4A3D-9F1D-6D7F91D45A2C}" type="presOf" srcId="{FE8041BA-38FF-4C46-8C03-A0A082DEE2E0}" destId="{598755C7-EA85-4256-884C-0DCB774CE873}" srcOrd="0" destOrd="0" presId="urn:microsoft.com/office/officeart/2005/8/layout/cycle8"/>
    <dgm:cxn modelId="{725AD86D-C819-46C7-BBBF-F605C6CE17E4}" srcId="{9D851375-7E0D-4230-86C3-5A0FEED3E5D7}" destId="{FE8041BA-38FF-4C46-8C03-A0A082DEE2E0}" srcOrd="0" destOrd="0" parTransId="{3D04A9FC-4917-42DC-B74A-9D70CE76E443}" sibTransId="{D4E97F26-6478-4407-BEF5-EB113B9311B0}"/>
    <dgm:cxn modelId="{3108A951-527D-47BC-AC16-F9DD048F0346}" type="presOf" srcId="{66038BE3-18D2-4961-B49F-B838FDC74F09}" destId="{94662D49-7921-4705-8F69-DC6E77D2985A}" srcOrd="1" destOrd="0" presId="urn:microsoft.com/office/officeart/2005/8/layout/cycle8"/>
    <dgm:cxn modelId="{13900790-5975-47DC-800D-93E279E24419}" type="presOf" srcId="{FE8041BA-38FF-4C46-8C03-A0A082DEE2E0}" destId="{7F36741E-1FB6-403F-96B0-662F045E30B7}" srcOrd="1" destOrd="0" presId="urn:microsoft.com/office/officeart/2005/8/layout/cycle8"/>
    <dgm:cxn modelId="{88FCF69D-7C02-4292-8C64-0C7C3CE346B9}" type="presOf" srcId="{9D851375-7E0D-4230-86C3-5A0FEED3E5D7}" destId="{0D3B6893-92E2-4C7E-8607-D443CF24549E}" srcOrd="0" destOrd="0" presId="urn:microsoft.com/office/officeart/2005/8/layout/cycle8"/>
    <dgm:cxn modelId="{CA1659AC-2B80-4941-8369-D02BC2961F4C}" type="presOf" srcId="{C148D20A-A090-4835-93A1-F615EA0FF86A}" destId="{37F1D87E-B683-4FD8-AB71-5F87D37D1791}" srcOrd="0" destOrd="0" presId="urn:microsoft.com/office/officeart/2005/8/layout/cycle8"/>
    <dgm:cxn modelId="{1195BAD4-6B4E-4C49-A34E-2BC898C62A1E}" type="presOf" srcId="{BA2FF372-CF55-474B-BEF1-8E7479A8AF76}" destId="{B147CFBC-6A9C-4C27-AC96-99DDB124B0B9}" srcOrd="1" destOrd="0" presId="urn:microsoft.com/office/officeart/2005/8/layout/cycle8"/>
    <dgm:cxn modelId="{09C0D5DE-A5CD-4FDF-9C6F-98D2BB1744C6}" srcId="{9D851375-7E0D-4230-86C3-5A0FEED3E5D7}" destId="{C148D20A-A090-4835-93A1-F615EA0FF86A}" srcOrd="2" destOrd="0" parTransId="{ABFCE991-7904-4632-A393-E1ACF70BEC55}" sibTransId="{09DD8B71-0CCF-48DF-8DF0-1A59C616A9AD}"/>
    <dgm:cxn modelId="{1C5DC6E9-5ED4-4A18-AC70-28D9D1A2E807}" type="presOf" srcId="{66038BE3-18D2-4961-B49F-B838FDC74F09}" destId="{D8FB8432-853C-43E6-A593-1AE4200B4B96}" srcOrd="0" destOrd="0" presId="urn:microsoft.com/office/officeart/2005/8/layout/cycle8"/>
    <dgm:cxn modelId="{107DE3EB-FBA6-44EC-BAF5-1C77132F7D9F}" type="presOf" srcId="{BA2FF372-CF55-474B-BEF1-8E7479A8AF76}" destId="{EAF81446-441D-4228-BAD6-C2BBECBD9744}" srcOrd="0" destOrd="0" presId="urn:microsoft.com/office/officeart/2005/8/layout/cycle8"/>
    <dgm:cxn modelId="{A6653DF5-A285-4324-948A-A5B87479FF4A}" srcId="{9D851375-7E0D-4230-86C3-5A0FEED3E5D7}" destId="{66038BE3-18D2-4961-B49F-B838FDC74F09}" srcOrd="3" destOrd="0" parTransId="{C2DA8902-B5A1-4A40-BECB-6D09DB57D9BE}" sibTransId="{4D8E3BAD-9625-4D0F-82F0-CAEC1E6E66D7}"/>
    <dgm:cxn modelId="{D0D8F29A-A7DE-4DA5-B2C7-D35CF1D2F977}" type="presParOf" srcId="{0D3B6893-92E2-4C7E-8607-D443CF24549E}" destId="{598755C7-EA85-4256-884C-0DCB774CE873}" srcOrd="0" destOrd="0" presId="urn:microsoft.com/office/officeart/2005/8/layout/cycle8"/>
    <dgm:cxn modelId="{D113F119-8A99-4A70-AE80-57E5D4514E83}" type="presParOf" srcId="{0D3B6893-92E2-4C7E-8607-D443CF24549E}" destId="{158EC7C0-B841-42C8-AF29-E65B86C1F366}" srcOrd="1" destOrd="0" presId="urn:microsoft.com/office/officeart/2005/8/layout/cycle8"/>
    <dgm:cxn modelId="{B0414FA6-AF2F-4652-BDA9-47BF16C76E12}" type="presParOf" srcId="{0D3B6893-92E2-4C7E-8607-D443CF24549E}" destId="{F383338A-25EF-4145-B5C8-5AAF66FAF974}" srcOrd="2" destOrd="0" presId="urn:microsoft.com/office/officeart/2005/8/layout/cycle8"/>
    <dgm:cxn modelId="{EC5344AE-591F-418B-BC60-FB8CDA10F4F5}" type="presParOf" srcId="{0D3B6893-92E2-4C7E-8607-D443CF24549E}" destId="{7F36741E-1FB6-403F-96B0-662F045E30B7}" srcOrd="3" destOrd="0" presId="urn:microsoft.com/office/officeart/2005/8/layout/cycle8"/>
    <dgm:cxn modelId="{55FB7831-D3D2-41A0-A690-774653840D06}" type="presParOf" srcId="{0D3B6893-92E2-4C7E-8607-D443CF24549E}" destId="{EAF81446-441D-4228-BAD6-C2BBECBD9744}" srcOrd="4" destOrd="0" presId="urn:microsoft.com/office/officeart/2005/8/layout/cycle8"/>
    <dgm:cxn modelId="{E8C83474-DDDF-4051-B320-8B3B2308315C}" type="presParOf" srcId="{0D3B6893-92E2-4C7E-8607-D443CF24549E}" destId="{FFEAA510-6412-4A93-8D42-FCE820C1B2B6}" srcOrd="5" destOrd="0" presId="urn:microsoft.com/office/officeart/2005/8/layout/cycle8"/>
    <dgm:cxn modelId="{C7B97F69-E0C6-40AA-A57A-79EFCEC7AA32}" type="presParOf" srcId="{0D3B6893-92E2-4C7E-8607-D443CF24549E}" destId="{61E42752-7FAC-4AEF-A769-F0A817C41453}" srcOrd="6" destOrd="0" presId="urn:microsoft.com/office/officeart/2005/8/layout/cycle8"/>
    <dgm:cxn modelId="{C236C5C8-4AFC-42DE-A441-100C1ECC7F14}" type="presParOf" srcId="{0D3B6893-92E2-4C7E-8607-D443CF24549E}" destId="{B147CFBC-6A9C-4C27-AC96-99DDB124B0B9}" srcOrd="7" destOrd="0" presId="urn:microsoft.com/office/officeart/2005/8/layout/cycle8"/>
    <dgm:cxn modelId="{265B126D-EA45-43C7-BA55-B29480D83C01}" type="presParOf" srcId="{0D3B6893-92E2-4C7E-8607-D443CF24549E}" destId="{37F1D87E-B683-4FD8-AB71-5F87D37D1791}" srcOrd="8" destOrd="0" presId="urn:microsoft.com/office/officeart/2005/8/layout/cycle8"/>
    <dgm:cxn modelId="{91B4EFF7-739E-4B72-80FE-90E92BA3692B}" type="presParOf" srcId="{0D3B6893-92E2-4C7E-8607-D443CF24549E}" destId="{9379DF69-E351-471C-9531-0811F643A451}" srcOrd="9" destOrd="0" presId="urn:microsoft.com/office/officeart/2005/8/layout/cycle8"/>
    <dgm:cxn modelId="{1D63F075-686B-4F83-845B-0570CEE09D46}" type="presParOf" srcId="{0D3B6893-92E2-4C7E-8607-D443CF24549E}" destId="{05786F38-A927-4890-A182-90D28DA0C6C9}" srcOrd="10" destOrd="0" presId="urn:microsoft.com/office/officeart/2005/8/layout/cycle8"/>
    <dgm:cxn modelId="{0233D40C-E594-4246-80E1-783434A90A78}" type="presParOf" srcId="{0D3B6893-92E2-4C7E-8607-D443CF24549E}" destId="{55EE969D-81B7-43BA-9430-BE234F63F09C}" srcOrd="11" destOrd="0" presId="urn:microsoft.com/office/officeart/2005/8/layout/cycle8"/>
    <dgm:cxn modelId="{361E2BA7-A722-4A39-BA79-9A11873F0209}" type="presParOf" srcId="{0D3B6893-92E2-4C7E-8607-D443CF24549E}" destId="{D8FB8432-853C-43E6-A593-1AE4200B4B96}" srcOrd="12" destOrd="0" presId="urn:microsoft.com/office/officeart/2005/8/layout/cycle8"/>
    <dgm:cxn modelId="{C52BAE7E-EF1C-448A-91DB-7E3EC226954A}" type="presParOf" srcId="{0D3B6893-92E2-4C7E-8607-D443CF24549E}" destId="{FBAA7C86-2B96-42DD-863F-610CCFE9FBD7}" srcOrd="13" destOrd="0" presId="urn:microsoft.com/office/officeart/2005/8/layout/cycle8"/>
    <dgm:cxn modelId="{3D87D94D-0D0F-4F90-B05C-3CE94C0CEA85}" type="presParOf" srcId="{0D3B6893-92E2-4C7E-8607-D443CF24549E}" destId="{A13F6577-8872-49EE-B833-0694E69DA610}" srcOrd="14" destOrd="0" presId="urn:microsoft.com/office/officeart/2005/8/layout/cycle8"/>
    <dgm:cxn modelId="{11D032AB-CC47-4E65-BCEF-2424B4C7EB09}" type="presParOf" srcId="{0D3B6893-92E2-4C7E-8607-D443CF24549E}" destId="{94662D49-7921-4705-8F69-DC6E77D2985A}" srcOrd="15" destOrd="0" presId="urn:microsoft.com/office/officeart/2005/8/layout/cycle8"/>
    <dgm:cxn modelId="{1C929D68-33FE-4D7E-BB80-770ADB7662F2}" type="presParOf" srcId="{0D3B6893-92E2-4C7E-8607-D443CF24549E}" destId="{5FEAE7E1-1A56-4823-B68A-0C3440315615}" srcOrd="16" destOrd="0" presId="urn:microsoft.com/office/officeart/2005/8/layout/cycle8"/>
    <dgm:cxn modelId="{BCEAF283-573D-4274-A684-72DCEEB30568}" type="presParOf" srcId="{0D3B6893-92E2-4C7E-8607-D443CF24549E}" destId="{C0885D7D-F31A-4D28-BF1D-3018C6F1F6D6}" srcOrd="17" destOrd="0" presId="urn:microsoft.com/office/officeart/2005/8/layout/cycle8"/>
    <dgm:cxn modelId="{97B709EC-5A9A-4E0C-A948-AE5D529F70B0}" type="presParOf" srcId="{0D3B6893-92E2-4C7E-8607-D443CF24549E}" destId="{754344B1-1FBF-4F1B-9530-98678CABA639}" srcOrd="18" destOrd="0" presId="urn:microsoft.com/office/officeart/2005/8/layout/cycle8"/>
    <dgm:cxn modelId="{F38DF118-F192-400F-ABDF-8058BD0B39A3}" type="presParOf" srcId="{0D3B6893-92E2-4C7E-8607-D443CF24549E}" destId="{90D34B9D-89A1-4FF1-B5C5-AB2DED9E81C4}"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4CFB8-652E-4162-8C27-FD24B0C66453}">
      <dsp:nvSpPr>
        <dsp:cNvPr id="0" name=""/>
        <dsp:cNvSpPr/>
      </dsp:nvSpPr>
      <dsp:spPr>
        <a:xfrm>
          <a:off x="-5479722" y="-839443"/>
          <a:ext cx="6527978" cy="6527978"/>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E769185-0BAF-4E87-9103-71607FC6B5A9}">
      <dsp:nvSpPr>
        <dsp:cNvPr id="0" name=""/>
        <dsp:cNvSpPr/>
      </dsp:nvSpPr>
      <dsp:spPr>
        <a:xfrm>
          <a:off x="340163" y="220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Εστίαση στις καλές σχέσεις</a:t>
          </a:r>
          <a:endParaRPr lang="tr-TR" sz="1800" kern="1200" dirty="0">
            <a:solidFill>
              <a:sysClr val="window" lastClr="FFFFFF"/>
            </a:solidFill>
            <a:latin typeface="Raleway "/>
            <a:ea typeface="Noto Sans" panose="020B0502040504020204" pitchFamily="34" charset="0"/>
            <a:cs typeface="+mn-cs"/>
          </a:endParaRPr>
        </a:p>
      </dsp:txBody>
      <dsp:txXfrm>
        <a:off x="340163" y="220439"/>
        <a:ext cx="9731590" cy="440685"/>
      </dsp:txXfrm>
    </dsp:sp>
    <dsp:sp modelId="{D3571B00-C543-4C20-AC83-0E04A15A0AC7}">
      <dsp:nvSpPr>
        <dsp:cNvPr id="0" name=""/>
        <dsp:cNvSpPr/>
      </dsp:nvSpPr>
      <dsp:spPr>
        <a:xfrm>
          <a:off x="64735" y="16535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A485EB4-3142-4DA4-B869-A6DFCB2441F6}">
      <dsp:nvSpPr>
        <dsp:cNvPr id="0" name=""/>
        <dsp:cNvSpPr/>
      </dsp:nvSpPr>
      <dsp:spPr>
        <a:xfrm>
          <a:off x="739243" y="881855"/>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Πάρτε μια θετική προσέγγιση</a:t>
          </a:r>
          <a:endParaRPr lang="tr-TR" sz="1800" kern="1200" dirty="0">
            <a:solidFill>
              <a:sysClr val="window" lastClr="FFFFFF"/>
            </a:solidFill>
            <a:latin typeface="Raleway "/>
            <a:ea typeface="Noto Sans" panose="020B0502040504020204" pitchFamily="34" charset="0"/>
            <a:cs typeface="+mn-cs"/>
          </a:endParaRPr>
        </a:p>
      </dsp:txBody>
      <dsp:txXfrm>
        <a:off x="739243" y="881855"/>
        <a:ext cx="9332510" cy="440685"/>
      </dsp:txXfrm>
    </dsp:sp>
    <dsp:sp modelId="{1334DC7E-CCC6-4D68-8D6C-BC727202D18F}">
      <dsp:nvSpPr>
        <dsp:cNvPr id="0" name=""/>
        <dsp:cNvSpPr/>
      </dsp:nvSpPr>
      <dsp:spPr>
        <a:xfrm>
          <a:off x="463815" y="82677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CB5F4A3-7990-4CAF-BBD1-FA5BFE836575}">
      <dsp:nvSpPr>
        <dsp:cNvPr id="0" name=""/>
        <dsp:cNvSpPr/>
      </dsp:nvSpPr>
      <dsp:spPr>
        <a:xfrm>
          <a:off x="957937" y="1542786"/>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Μην υποτιμάτε τον εαυτό σας</a:t>
          </a:r>
          <a:endParaRPr lang="tr-TR" sz="1800" kern="1200" dirty="0">
            <a:solidFill>
              <a:sysClr val="window" lastClr="FFFFFF"/>
            </a:solidFill>
            <a:latin typeface="Raleway "/>
            <a:ea typeface="Noto Sans" panose="020B0502040504020204" pitchFamily="34" charset="0"/>
            <a:cs typeface="+mn-cs"/>
          </a:endParaRPr>
        </a:p>
      </dsp:txBody>
      <dsp:txXfrm>
        <a:off x="957937" y="1542786"/>
        <a:ext cx="9113816" cy="440685"/>
      </dsp:txXfrm>
    </dsp:sp>
    <dsp:sp modelId="{CD9AECF2-FE02-4E82-A550-DB3BA9A6431F}">
      <dsp:nvSpPr>
        <dsp:cNvPr id="0" name=""/>
        <dsp:cNvSpPr/>
      </dsp:nvSpPr>
      <dsp:spPr>
        <a:xfrm>
          <a:off x="682509" y="1487701"/>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010FA6-A2D8-4D5F-B47B-B1C4FC669139}">
      <dsp:nvSpPr>
        <dsp:cNvPr id="0" name=""/>
        <dsp:cNvSpPr/>
      </dsp:nvSpPr>
      <dsp:spPr>
        <a:xfrm>
          <a:off x="1027764" y="2204202"/>
          <a:ext cx="9043989"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Είσοδος στις διαπραγματεύσεις πλήρως προετοιμασμένοι</a:t>
          </a:r>
          <a:endParaRPr lang="tr-TR" sz="1800" kern="1200" dirty="0">
            <a:solidFill>
              <a:sysClr val="window" lastClr="FFFFFF"/>
            </a:solidFill>
            <a:latin typeface="Raleway "/>
            <a:ea typeface="Noto Sans" panose="020B0502040504020204" pitchFamily="34" charset="0"/>
            <a:cs typeface="+mn-cs"/>
          </a:endParaRPr>
        </a:p>
      </dsp:txBody>
      <dsp:txXfrm>
        <a:off x="1027764" y="2204202"/>
        <a:ext cx="9043989" cy="440685"/>
      </dsp:txXfrm>
    </dsp:sp>
    <dsp:sp modelId="{C806AD3B-DB15-4B13-88FF-914C0BDF5926}">
      <dsp:nvSpPr>
        <dsp:cNvPr id="0" name=""/>
        <dsp:cNvSpPr/>
      </dsp:nvSpPr>
      <dsp:spPr>
        <a:xfrm>
          <a:off x="752336" y="2149117"/>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45F9AAE-B019-41F0-BACB-F52AE188B767}">
      <dsp:nvSpPr>
        <dsp:cNvPr id="0" name=""/>
        <dsp:cNvSpPr/>
      </dsp:nvSpPr>
      <dsp:spPr>
        <a:xfrm>
          <a:off x="957937" y="2865618"/>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Προετοιμαστείτε για τα καλύτερα και τα χειρότερα σενάρια</a:t>
          </a:r>
          <a:endParaRPr lang="tr-TR" sz="1800" kern="1200" dirty="0">
            <a:solidFill>
              <a:sysClr val="window" lastClr="FFFFFF"/>
            </a:solidFill>
            <a:latin typeface="Raleway "/>
            <a:ea typeface="Noto Sans" panose="020B0502040504020204" pitchFamily="34" charset="0"/>
            <a:cs typeface="+mn-cs"/>
          </a:endParaRPr>
        </a:p>
      </dsp:txBody>
      <dsp:txXfrm>
        <a:off x="957937" y="2865618"/>
        <a:ext cx="9113816" cy="440685"/>
      </dsp:txXfrm>
    </dsp:sp>
    <dsp:sp modelId="{6DC14567-7307-4F4A-A258-58F021304188}">
      <dsp:nvSpPr>
        <dsp:cNvPr id="0" name=""/>
        <dsp:cNvSpPr/>
      </dsp:nvSpPr>
      <dsp:spPr>
        <a:xfrm>
          <a:off x="682509" y="2810533"/>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6F3CB91-BDBC-4EE1-90CD-984009EA08E2}">
      <dsp:nvSpPr>
        <dsp:cNvPr id="0" name=""/>
        <dsp:cNvSpPr/>
      </dsp:nvSpPr>
      <dsp:spPr>
        <a:xfrm>
          <a:off x="739243" y="3526549"/>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Δούναι και λαβείν στις διαπραγματεύσεις</a:t>
          </a:r>
          <a:endParaRPr lang="tr-TR" sz="1800" kern="1200" dirty="0">
            <a:solidFill>
              <a:sysClr val="window" lastClr="FFFFFF"/>
            </a:solidFill>
            <a:latin typeface="Raleway "/>
            <a:ea typeface="Noto Sans" panose="020B0502040504020204" pitchFamily="34" charset="0"/>
            <a:cs typeface="+mn-cs"/>
          </a:endParaRPr>
        </a:p>
      </dsp:txBody>
      <dsp:txXfrm>
        <a:off x="739243" y="3526549"/>
        <a:ext cx="9332510" cy="440685"/>
      </dsp:txXfrm>
    </dsp:sp>
    <dsp:sp modelId="{27EE1B4E-E740-442A-B041-F1B8F752E83F}">
      <dsp:nvSpPr>
        <dsp:cNvPr id="0" name=""/>
        <dsp:cNvSpPr/>
      </dsp:nvSpPr>
      <dsp:spPr>
        <a:xfrm>
          <a:off x="463815" y="347146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D50DD65-58CC-4655-9B1A-9DF2DB30BB09}">
      <dsp:nvSpPr>
        <dsp:cNvPr id="0" name=""/>
        <dsp:cNvSpPr/>
      </dsp:nvSpPr>
      <dsp:spPr>
        <a:xfrm>
          <a:off x="303183" y="4206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l-GR" sz="1800" b="1" i="0" kern="1200" dirty="0">
              <a:solidFill>
                <a:sysClr val="window" lastClr="FFFFFF"/>
              </a:solidFill>
              <a:latin typeface="Raleway "/>
              <a:ea typeface="Noto Sans" panose="020B0502040504020204" pitchFamily="34" charset="0"/>
              <a:cs typeface="+mn-cs"/>
            </a:rPr>
            <a:t>Να είστε σαφείς και να τονίζετε τα οφέλη</a:t>
          </a:r>
          <a:endParaRPr lang="tr-TR" sz="1800" kern="1200" dirty="0">
            <a:solidFill>
              <a:sysClr val="window" lastClr="FFFFFF"/>
            </a:solidFill>
            <a:latin typeface="Raleway "/>
            <a:ea typeface="Noto Sans" panose="020B0502040504020204" pitchFamily="34" charset="0"/>
            <a:cs typeface="+mn-cs"/>
          </a:endParaRPr>
        </a:p>
      </dsp:txBody>
      <dsp:txXfrm>
        <a:off x="303183" y="4206439"/>
        <a:ext cx="9731590" cy="440685"/>
      </dsp:txXfrm>
    </dsp:sp>
    <dsp:sp modelId="{448DF3DD-F08A-430A-98E8-5B61E5423095}">
      <dsp:nvSpPr>
        <dsp:cNvPr id="0" name=""/>
        <dsp:cNvSpPr/>
      </dsp:nvSpPr>
      <dsp:spPr>
        <a:xfrm>
          <a:off x="64735" y="413288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5028A-6878-4ED0-9143-16B35AD06FDF}">
      <dsp:nvSpPr>
        <dsp:cNvPr id="0" name=""/>
        <dsp:cNvSpPr/>
      </dsp:nvSpPr>
      <dsp:spPr>
        <a:xfrm>
          <a:off x="0" y="189964"/>
          <a:ext cx="10353675" cy="117810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29108" rIns="803560" bIns="99568" numCol="1" spcCol="1270" anchor="t" anchorCtr="0">
          <a:noAutofit/>
        </a:bodyPr>
        <a:lstStyle/>
        <a:p>
          <a:pPr marL="114300" lvl="1" indent="-114300" algn="just" defTabSz="622300">
            <a:lnSpc>
              <a:spcPct val="90000"/>
            </a:lnSpc>
            <a:spcBef>
              <a:spcPct val="0"/>
            </a:spcBef>
            <a:spcAft>
              <a:spcPct val="15000"/>
            </a:spcAft>
            <a:buChar char="•"/>
          </a:pPr>
          <a:r>
            <a:rPr lang="el-GR" sz="1400" b="0" kern="1200" dirty="0">
              <a:solidFill>
                <a:schemeClr val="accent1"/>
              </a:solidFill>
              <a:latin typeface="+mn-lt"/>
              <a:ea typeface="Noto Sans" panose="020B0502040504020204" pitchFamily="34" charset="0"/>
              <a:cs typeface="Noto Sans" panose="020B0502040504020204" pitchFamily="34" charset="0"/>
            </a:rPr>
            <a:t>Αναφέρετε τους στόχους σας και τις δεξιότητες ή τους πόρους που μπορείτε να προσφέρετε. 
Ποιοι είναι οι βασικοί τομείς στους οποίους υπερέχετε, οι ικανότητές σας και τι σας κάνει να ξεχωρίζετε από τους άλλους; 
Καθορισμός του πώς μπορείτε να ευθυγραμμίσετε τους στόχους και τις αξίες σας </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189964"/>
        <a:ext cx="10353675" cy="1178100"/>
      </dsp:txXfrm>
    </dsp:sp>
    <dsp:sp modelId="{5525EBF6-CBC1-4106-BF14-DE2DB7BECCC1}">
      <dsp:nvSpPr>
        <dsp:cNvPr id="0" name=""/>
        <dsp:cNvSpPr/>
      </dsp:nvSpPr>
      <dsp:spPr>
        <a:xfrm>
          <a:off x="517683" y="27604"/>
          <a:ext cx="7247572" cy="324720"/>
        </a:xfrm>
        <a:prstGeom prst="roundRect">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l-GR" sz="1400" kern="1200" dirty="0">
              <a:solidFill>
                <a:schemeClr val="accent1"/>
              </a:solidFill>
              <a:latin typeface="+mn-lt"/>
              <a:ea typeface="Noto Sans" panose="020B0502040504020204" pitchFamily="34" charset="0"/>
              <a:cs typeface="Noto Sans" panose="020B0502040504020204" pitchFamily="34" charset="0"/>
            </a:rPr>
            <a:t>Προσδιορίστε τους στόχους και την πρόταση αξίας σας</a:t>
          </a:r>
          <a:endParaRPr lang="tr-TR" sz="1400" kern="1200" dirty="0">
            <a:solidFill>
              <a:schemeClr val="accent1"/>
            </a:solidFill>
            <a:latin typeface="+mn-lt"/>
          </a:endParaRPr>
        </a:p>
      </dsp:txBody>
      <dsp:txXfrm>
        <a:off x="533535" y="43456"/>
        <a:ext cx="7215868" cy="293016"/>
      </dsp:txXfrm>
    </dsp:sp>
    <dsp:sp modelId="{39E43885-3B3C-4390-9230-A7AB05982D1A}">
      <dsp:nvSpPr>
        <dsp:cNvPr id="0" name=""/>
        <dsp:cNvSpPr/>
      </dsp:nvSpPr>
      <dsp:spPr>
        <a:xfrm>
          <a:off x="0" y="1589824"/>
          <a:ext cx="10353675" cy="97020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29108" rIns="803560" bIns="99568" numCol="1" spcCol="1270" anchor="t" anchorCtr="0">
          <a:noAutofit/>
        </a:bodyPr>
        <a:lstStyle/>
        <a:p>
          <a:pPr marL="114300" lvl="1" indent="-114300" algn="l" defTabSz="622300">
            <a:lnSpc>
              <a:spcPct val="90000"/>
            </a:lnSpc>
            <a:spcBef>
              <a:spcPct val="0"/>
            </a:spcBef>
            <a:spcAft>
              <a:spcPct val="15000"/>
            </a:spcAft>
            <a:buChar char="•"/>
          </a:pPr>
          <a:r>
            <a:rPr lang="el-GR" sz="1400" kern="1200" dirty="0">
              <a:solidFill>
                <a:schemeClr val="accent1"/>
              </a:solidFill>
              <a:latin typeface="+mn-lt"/>
              <a:ea typeface="Noto Sans" panose="020B0502040504020204" pitchFamily="34" charset="0"/>
              <a:cs typeface="Noto Sans" panose="020B0502040504020204" pitchFamily="34" charset="0"/>
            </a:rPr>
            <a:t>Ποιος είναι σήμερα παρών στον τομέα;
Ποιες εταιρείες είναι οι ανταγωνιστές σας;
Με ποιους μπορείτε να συνεργαστείτε;</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1589824"/>
        <a:ext cx="10353675" cy="970200"/>
      </dsp:txXfrm>
    </dsp:sp>
    <dsp:sp modelId="{2ACC3143-3321-48DF-A107-1021D31151F7}">
      <dsp:nvSpPr>
        <dsp:cNvPr id="0" name=""/>
        <dsp:cNvSpPr/>
      </dsp:nvSpPr>
      <dsp:spPr>
        <a:xfrm>
          <a:off x="517683" y="1427464"/>
          <a:ext cx="7247572" cy="32472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l-GR" sz="1400" kern="1200" dirty="0">
              <a:solidFill>
                <a:schemeClr val="accent1"/>
              </a:solidFill>
              <a:latin typeface="+mn-lt"/>
              <a:ea typeface="Noto Sans" panose="020B0502040504020204" pitchFamily="34" charset="0"/>
              <a:cs typeface="Noto Sans" panose="020B0502040504020204" pitchFamily="34" charset="0"/>
            </a:rPr>
            <a:t>Ερευνήστε και δικτυωθείτε - διαμορφώστε τη συνεργασία σας -</a:t>
          </a:r>
          <a:endParaRPr lang="tr-TR" sz="1400" kern="1200" dirty="0">
            <a:solidFill>
              <a:schemeClr val="accent1"/>
            </a:solidFill>
            <a:latin typeface="+mn-lt"/>
          </a:endParaRPr>
        </a:p>
      </dsp:txBody>
      <dsp:txXfrm>
        <a:off x="533535" y="1443316"/>
        <a:ext cx="7215868" cy="293016"/>
      </dsp:txXfrm>
    </dsp:sp>
    <dsp:sp modelId="{CA204A3E-C4DA-444D-B07B-DADDE8C42AF3}">
      <dsp:nvSpPr>
        <dsp:cNvPr id="0" name=""/>
        <dsp:cNvSpPr/>
      </dsp:nvSpPr>
      <dsp:spPr>
        <a:xfrm>
          <a:off x="0" y="2781784"/>
          <a:ext cx="10353675" cy="117810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29108" rIns="803560" bIns="99568" numCol="1" spcCol="1270" anchor="t" anchorCtr="0">
          <a:noAutofit/>
        </a:bodyPr>
        <a:lstStyle/>
        <a:p>
          <a:pPr marL="114300" lvl="1" indent="-114300" algn="l" defTabSz="622300">
            <a:lnSpc>
              <a:spcPct val="90000"/>
            </a:lnSpc>
            <a:spcBef>
              <a:spcPct val="0"/>
            </a:spcBef>
            <a:spcAft>
              <a:spcPct val="15000"/>
            </a:spcAft>
            <a:buChar char="•"/>
          </a:pPr>
          <a:r>
            <a:rPr lang="el-GR" sz="1400" b="0" kern="1200" dirty="0">
              <a:solidFill>
                <a:schemeClr val="accent1"/>
              </a:solidFill>
              <a:latin typeface="+mn-lt"/>
              <a:ea typeface="Noto Sans" panose="020B0502040504020204" pitchFamily="34" charset="0"/>
              <a:cs typeface="Noto Sans" panose="020B0502040504020204" pitchFamily="34" charset="0"/>
            </a:rPr>
            <a:t>Διαπραγματευτείτε τους όρους της συνεργασίας σας,
επισημοποίηση της συνεργασίας σας (υπογραφή σύμβασης, πρωτοκόλλου συνεργασίας κ.λπ.)
Να είστε σαφείς και συγκεκριμένοι όσον αφορά τους ρόλους, τις ευθύνες, τις προσδοκίες και τα οφέλη κάθε εταίρου, </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781784"/>
        <a:ext cx="10353675" cy="1178100"/>
      </dsp:txXfrm>
    </dsp:sp>
    <dsp:sp modelId="{6FF171D7-476A-49D5-896B-8077C12CB4FC}">
      <dsp:nvSpPr>
        <dsp:cNvPr id="0" name=""/>
        <dsp:cNvSpPr/>
      </dsp:nvSpPr>
      <dsp:spPr>
        <a:xfrm>
          <a:off x="517683" y="2619425"/>
          <a:ext cx="7247572" cy="32472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l-GR" sz="1400" kern="1200" dirty="0">
              <a:solidFill>
                <a:schemeClr val="accent1"/>
              </a:solidFill>
              <a:latin typeface="+mn-lt"/>
              <a:ea typeface="Noto Sans" panose="020B0502040504020204" pitchFamily="34" charset="0"/>
              <a:cs typeface="Noto Sans" panose="020B0502040504020204" pitchFamily="34" charset="0"/>
            </a:rPr>
            <a:t>Διαπραγμάτευση και επισημοποίηση</a:t>
          </a:r>
          <a:endParaRPr lang="tr-TR" sz="1400" b="0" i="0" kern="1200" dirty="0">
            <a:solidFill>
              <a:schemeClr val="accent1"/>
            </a:solidFill>
            <a:latin typeface="+mn-lt"/>
            <a:ea typeface="Noto Sans" panose="020B0502040504020204" pitchFamily="34" charset="0"/>
            <a:cs typeface="Noto Sans" panose="020B0502040504020204" pitchFamily="34" charset="0"/>
          </a:endParaRPr>
        </a:p>
      </dsp:txBody>
      <dsp:txXfrm>
        <a:off x="533535" y="2635277"/>
        <a:ext cx="7215868" cy="293016"/>
      </dsp:txXfrm>
    </dsp:sp>
    <dsp:sp modelId="{4EC07FB7-ED70-4B97-9190-340477BFA2F8}">
      <dsp:nvSpPr>
        <dsp:cNvPr id="0" name=""/>
        <dsp:cNvSpPr/>
      </dsp:nvSpPr>
      <dsp:spPr>
        <a:xfrm>
          <a:off x="0" y="4181644"/>
          <a:ext cx="10353675" cy="7449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29108" rIns="803560" bIns="99568" numCol="1" spcCol="1270" anchor="t" anchorCtr="0">
          <a:noAutofit/>
        </a:bodyPr>
        <a:lstStyle/>
        <a:p>
          <a:pPr marL="114300" lvl="1" indent="-114300" algn="l" defTabSz="622300">
            <a:lnSpc>
              <a:spcPct val="90000"/>
            </a:lnSpc>
            <a:spcBef>
              <a:spcPct val="0"/>
            </a:spcBef>
            <a:spcAft>
              <a:spcPct val="15000"/>
            </a:spcAft>
            <a:buChar char="•"/>
          </a:pPr>
          <a:r>
            <a:rPr lang="el-GR" sz="1400" kern="1200" dirty="0">
              <a:solidFill>
                <a:schemeClr val="accent1"/>
              </a:solidFill>
              <a:latin typeface="+mn-lt"/>
              <a:ea typeface="Noto Sans" panose="020B0502040504020204" pitchFamily="34" charset="0"/>
              <a:cs typeface="Noto Sans" panose="020B0502040504020204" pitchFamily="34" charset="0"/>
            </a:rPr>
            <a:t>Αξιολογήστε την τρέχουσα δομή της εταιρικής σχέσης σας,
Να σχεδιάσετε και να αξιολογήσετε μελλοντικές συνεργασίες</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4181644"/>
        <a:ext cx="10353675" cy="744975"/>
      </dsp:txXfrm>
    </dsp:sp>
    <dsp:sp modelId="{C575032E-7343-4A79-9AE0-3A6E0A159CB1}">
      <dsp:nvSpPr>
        <dsp:cNvPr id="0" name=""/>
        <dsp:cNvSpPr/>
      </dsp:nvSpPr>
      <dsp:spPr>
        <a:xfrm>
          <a:off x="517683" y="4019284"/>
          <a:ext cx="7247572" cy="32472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l-GR" sz="1400" b="0" i="0" kern="1200" dirty="0">
              <a:solidFill>
                <a:schemeClr val="accent1"/>
              </a:solidFill>
              <a:latin typeface="+mn-lt"/>
              <a:ea typeface="Noto Sans" panose="020B0502040504020204" pitchFamily="34" charset="0"/>
              <a:cs typeface="Noto Sans" panose="020B0502040504020204" pitchFamily="34" charset="0"/>
            </a:rPr>
            <a:t>Εφαρμογή και αξιολόγηση</a:t>
          </a:r>
          <a:endParaRPr lang="tr-TR" sz="1400" b="0" i="0" kern="1200" dirty="0">
            <a:solidFill>
              <a:schemeClr val="accent1"/>
            </a:solidFill>
            <a:latin typeface="+mn-lt"/>
            <a:ea typeface="Noto Sans" panose="020B0502040504020204" pitchFamily="34" charset="0"/>
            <a:cs typeface="Noto Sans" panose="020B0502040504020204" pitchFamily="34" charset="0"/>
          </a:endParaRPr>
        </a:p>
      </dsp:txBody>
      <dsp:txXfrm>
        <a:off x="533535" y="4035136"/>
        <a:ext cx="7215868" cy="293016"/>
      </dsp:txXfrm>
    </dsp:sp>
    <dsp:sp modelId="{0DFC7A52-8724-4F31-A771-C496A51F9BA4}">
      <dsp:nvSpPr>
        <dsp:cNvPr id="0" name=""/>
        <dsp:cNvSpPr/>
      </dsp:nvSpPr>
      <dsp:spPr>
        <a:xfrm>
          <a:off x="0" y="5148380"/>
          <a:ext cx="10353675" cy="7449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29108" rIns="803560" bIns="99568" numCol="1" spcCol="1270" anchor="t" anchorCtr="0">
          <a:noAutofit/>
        </a:bodyPr>
        <a:lstStyle/>
        <a:p>
          <a:pPr marL="114300" lvl="1" indent="-114300" algn="l" defTabSz="622300">
            <a:lnSpc>
              <a:spcPct val="90000"/>
            </a:lnSpc>
            <a:spcBef>
              <a:spcPct val="0"/>
            </a:spcBef>
            <a:spcAft>
              <a:spcPct val="15000"/>
            </a:spcAft>
            <a:buChar char="•"/>
          </a:pPr>
          <a:r>
            <a:rPr lang="el-GR" sz="1400" kern="1200" dirty="0">
              <a:solidFill>
                <a:schemeClr val="accent1"/>
              </a:solidFill>
              <a:latin typeface="+mn-lt"/>
              <a:ea typeface="Noto Sans" panose="020B0502040504020204" pitchFamily="34" charset="0"/>
              <a:cs typeface="Noto Sans" panose="020B0502040504020204" pitchFamily="34" charset="0"/>
            </a:rPr>
            <a:t>Διερευνήστε μεθόδους για να επεκτείνετε ή να εντείνετε τη συνεργασία σας, 
Αναζητήστε νέες ευκαιρίες για να ενταχθείτε ή να δημιουργήσετε μεγαλύτερα δίκτυα ή συμμαχίες</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5148380"/>
        <a:ext cx="10353675" cy="744975"/>
      </dsp:txXfrm>
    </dsp:sp>
    <dsp:sp modelId="{8A4911A7-CE74-416F-894E-C75AE04E149A}">
      <dsp:nvSpPr>
        <dsp:cNvPr id="0" name=""/>
        <dsp:cNvSpPr/>
      </dsp:nvSpPr>
      <dsp:spPr>
        <a:xfrm>
          <a:off x="517683" y="4986019"/>
          <a:ext cx="7247572" cy="32472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el-GR" sz="1400" kern="1200" dirty="0">
              <a:solidFill>
                <a:schemeClr val="accent1"/>
              </a:solidFill>
              <a:latin typeface="+mn-lt"/>
              <a:ea typeface="Noto Sans" panose="020B0502040504020204" pitchFamily="34" charset="0"/>
              <a:cs typeface="Noto Sans" panose="020B0502040504020204" pitchFamily="34" charset="0"/>
            </a:rPr>
            <a:t>Καλλιεργήστε και αναπτυχθείτε</a:t>
          </a:r>
          <a:endParaRPr lang="tr-TR" sz="1400" kern="1200" dirty="0">
            <a:solidFill>
              <a:schemeClr val="accent1"/>
            </a:solidFill>
            <a:latin typeface="+mn-lt"/>
          </a:endParaRPr>
        </a:p>
      </dsp:txBody>
      <dsp:txXfrm>
        <a:off x="533535" y="5001871"/>
        <a:ext cx="7215868" cy="2930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755C7-EA85-4256-884C-0DCB774CE873}">
      <dsp:nvSpPr>
        <dsp:cNvPr id="0" name=""/>
        <dsp:cNvSpPr/>
      </dsp:nvSpPr>
      <dsp:spPr>
        <a:xfrm>
          <a:off x="638023" y="225427"/>
          <a:ext cx="3102863" cy="3102863"/>
        </a:xfrm>
        <a:prstGeom prst="pie">
          <a:avLst>
            <a:gd name="adj1" fmla="val 16200000"/>
            <a:gd name="adj2" fmla="val 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GR" sz="1100" b="1" kern="1200" dirty="0">
              <a:solidFill>
                <a:schemeClr val="accent1"/>
              </a:solidFill>
            </a:rPr>
            <a:t>Προσδιορίστε τα</a:t>
          </a:r>
          <a:r>
            <a:rPr lang="en-US" sz="1100" b="1" kern="1200" dirty="0">
              <a:solidFill>
                <a:schemeClr val="accent1"/>
              </a:solidFill>
            </a:rPr>
            <a:t> </a:t>
          </a:r>
          <a:r>
            <a:rPr lang="el-GR" sz="1100" b="1" kern="1200" dirty="0">
              <a:solidFill>
                <a:schemeClr val="accent1"/>
              </a:solidFill>
            </a:rPr>
            <a:t>περιουσιακά  σας στοιχεία: </a:t>
          </a:r>
          <a:r>
            <a:rPr lang="el-GR" sz="1100" b="0" kern="1200" dirty="0">
              <a:solidFill>
                <a:schemeClr val="accent1"/>
              </a:solidFill>
            </a:rPr>
            <a:t>Αναλύοντας το επιχειρηματικό σας μοντέλο</a:t>
          </a:r>
          <a:r>
            <a:rPr lang="el-GR" sz="1100" b="1" kern="1200" dirty="0">
              <a:solidFill>
                <a:schemeClr val="accent1"/>
              </a:solidFill>
            </a:rPr>
            <a:t>
</a:t>
          </a:r>
          <a:endParaRPr lang="tr-TR" sz="1100" kern="1200" dirty="0">
            <a:solidFill>
              <a:schemeClr val="accent1"/>
            </a:solidFill>
          </a:endParaRPr>
        </a:p>
      </dsp:txBody>
      <dsp:txXfrm>
        <a:off x="2285126" y="868532"/>
        <a:ext cx="1145104" cy="849593"/>
      </dsp:txXfrm>
    </dsp:sp>
    <dsp:sp modelId="{EAF81446-441D-4228-BAD6-C2BBECBD9744}">
      <dsp:nvSpPr>
        <dsp:cNvPr id="0" name=""/>
        <dsp:cNvSpPr/>
      </dsp:nvSpPr>
      <dsp:spPr>
        <a:xfrm>
          <a:off x="638023" y="329594"/>
          <a:ext cx="3102863" cy="3102863"/>
        </a:xfrm>
        <a:prstGeom prst="pie">
          <a:avLst>
            <a:gd name="adj1" fmla="val 0"/>
            <a:gd name="adj2" fmla="val 54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GR" sz="1100" b="1" kern="1200" dirty="0">
              <a:solidFill>
                <a:schemeClr val="accent1"/>
              </a:solidFill>
            </a:rPr>
            <a:t>Εμπνεύστε την ομάδα σας: </a:t>
          </a:r>
          <a:r>
            <a:rPr lang="el-GR" sz="1100" b="0" kern="1200" dirty="0">
              <a:solidFill>
                <a:schemeClr val="accent1"/>
              </a:solidFill>
            </a:rPr>
            <a:t>μέσω έξυπνων πληροφοριών</a:t>
          </a:r>
          <a:endParaRPr lang="tr-TR" sz="1100" b="0" kern="1200" dirty="0">
            <a:solidFill>
              <a:schemeClr val="accent1"/>
            </a:solidFill>
          </a:endParaRPr>
        </a:p>
      </dsp:txBody>
      <dsp:txXfrm>
        <a:off x="2285126" y="1939759"/>
        <a:ext cx="1145104" cy="849593"/>
      </dsp:txXfrm>
    </dsp:sp>
    <dsp:sp modelId="{37F1D87E-B683-4FD8-AB71-5F87D37D1791}">
      <dsp:nvSpPr>
        <dsp:cNvPr id="0" name=""/>
        <dsp:cNvSpPr/>
      </dsp:nvSpPr>
      <dsp:spPr>
        <a:xfrm>
          <a:off x="533856" y="329594"/>
          <a:ext cx="3102863" cy="3102863"/>
        </a:xfrm>
        <a:prstGeom prst="pie">
          <a:avLst>
            <a:gd name="adj1" fmla="val 5400000"/>
            <a:gd name="adj2" fmla="val 108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tr-TR" sz="1200" kern="1200" dirty="0">
            <a:solidFill>
              <a:schemeClr val="accent1"/>
            </a:solidFill>
          </a:endParaRPr>
        </a:p>
        <a:p>
          <a:pPr marL="0" lvl="0" indent="0" algn="ctr" defTabSz="533400">
            <a:lnSpc>
              <a:spcPct val="90000"/>
            </a:lnSpc>
            <a:spcBef>
              <a:spcPct val="0"/>
            </a:spcBef>
            <a:spcAft>
              <a:spcPct val="35000"/>
            </a:spcAft>
            <a:buNone/>
          </a:pPr>
          <a:r>
            <a:rPr lang="el-GR" sz="1100" b="1" kern="1200" dirty="0">
              <a:solidFill>
                <a:schemeClr val="accent1"/>
              </a:solidFill>
            </a:rPr>
            <a:t>Αλληλεπίδραση με εταιρείες: </a:t>
          </a:r>
          <a:r>
            <a:rPr lang="el-GR" sz="1100" b="0" kern="1200" dirty="0">
              <a:solidFill>
                <a:schemeClr val="accent1"/>
              </a:solidFill>
            </a:rPr>
            <a:t>ποιες θα διερευνήσουν νέα πιθανά έργα</a:t>
          </a:r>
          <a:endParaRPr lang="tr-TR" sz="1100" b="0" kern="1200" dirty="0">
            <a:solidFill>
              <a:schemeClr val="accent1"/>
            </a:solidFill>
          </a:endParaRPr>
        </a:p>
      </dsp:txBody>
      <dsp:txXfrm>
        <a:off x="844511" y="1939759"/>
        <a:ext cx="1145104" cy="849593"/>
      </dsp:txXfrm>
    </dsp:sp>
    <dsp:sp modelId="{D8FB8432-853C-43E6-A593-1AE4200B4B96}">
      <dsp:nvSpPr>
        <dsp:cNvPr id="0" name=""/>
        <dsp:cNvSpPr/>
      </dsp:nvSpPr>
      <dsp:spPr>
        <a:xfrm>
          <a:off x="533856" y="225427"/>
          <a:ext cx="3102863" cy="3102863"/>
        </a:xfrm>
        <a:prstGeom prst="pie">
          <a:avLst>
            <a:gd name="adj1" fmla="val 10800000"/>
            <a:gd name="adj2" fmla="val 162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GR" sz="1100" b="1" kern="1200" dirty="0">
              <a:solidFill>
                <a:schemeClr val="accent1"/>
              </a:solidFill>
            </a:rPr>
            <a:t>Αναζωογονήστε την επιχείρησή σας: </a:t>
          </a:r>
          <a:r>
            <a:rPr lang="el-GR" sz="1100" b="0" kern="1200" dirty="0">
              <a:solidFill>
                <a:schemeClr val="accent1"/>
              </a:solidFill>
            </a:rPr>
            <a:t>μέσω συνέργων</a:t>
          </a:r>
          <a:endParaRPr lang="tr-TR" sz="1100" kern="1200" dirty="0">
            <a:solidFill>
              <a:schemeClr val="accent1"/>
            </a:solidFill>
          </a:endParaRPr>
        </a:p>
      </dsp:txBody>
      <dsp:txXfrm>
        <a:off x="844511" y="868532"/>
        <a:ext cx="1145104" cy="849593"/>
      </dsp:txXfrm>
    </dsp:sp>
    <dsp:sp modelId="{5FEAE7E1-1A56-4823-B68A-0C3440315615}">
      <dsp:nvSpPr>
        <dsp:cNvPr id="0" name=""/>
        <dsp:cNvSpPr/>
      </dsp:nvSpPr>
      <dsp:spPr>
        <a:xfrm>
          <a:off x="569312" y="-54702"/>
          <a:ext cx="3487027" cy="3487027"/>
        </a:xfrm>
        <a:prstGeom prst="circularArrow">
          <a:avLst>
            <a:gd name="adj1" fmla="val 5085"/>
            <a:gd name="adj2" fmla="val 327528"/>
            <a:gd name="adj3" fmla="val 21272472"/>
            <a:gd name="adj4" fmla="val 162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885D7D-F31A-4D28-BF1D-3018C6F1F6D6}">
      <dsp:nvSpPr>
        <dsp:cNvPr id="0" name=""/>
        <dsp:cNvSpPr/>
      </dsp:nvSpPr>
      <dsp:spPr>
        <a:xfrm>
          <a:off x="445941" y="137512"/>
          <a:ext cx="3487027" cy="3487027"/>
        </a:xfrm>
        <a:prstGeom prst="circularArrow">
          <a:avLst>
            <a:gd name="adj1" fmla="val 5085"/>
            <a:gd name="adj2" fmla="val 327528"/>
            <a:gd name="adj3" fmla="val 5072472"/>
            <a:gd name="adj4" fmla="val 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4344B1-1FBF-4F1B-9530-98678CABA639}">
      <dsp:nvSpPr>
        <dsp:cNvPr id="0" name=""/>
        <dsp:cNvSpPr/>
      </dsp:nvSpPr>
      <dsp:spPr>
        <a:xfrm>
          <a:off x="233833" y="133310"/>
          <a:ext cx="3702909" cy="3495431"/>
        </a:xfrm>
        <a:prstGeom prst="circularArrow">
          <a:avLst>
            <a:gd name="adj1" fmla="val 5085"/>
            <a:gd name="adj2" fmla="val 327528"/>
            <a:gd name="adj3" fmla="val 10472472"/>
            <a:gd name="adj4" fmla="val 54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34B9D-89A1-4FF1-B5C5-AB2DED9E81C4}">
      <dsp:nvSpPr>
        <dsp:cNvPr id="0" name=""/>
        <dsp:cNvSpPr/>
      </dsp:nvSpPr>
      <dsp:spPr>
        <a:xfrm>
          <a:off x="341774" y="33345"/>
          <a:ext cx="3487027" cy="3487027"/>
        </a:xfrm>
        <a:prstGeom prst="circularArrow">
          <a:avLst>
            <a:gd name="adj1" fmla="val 5085"/>
            <a:gd name="adj2" fmla="val 327528"/>
            <a:gd name="adj3" fmla="val 15872472"/>
            <a:gd name="adj4" fmla="val 108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C4FA6-D3E0-4320-B404-B0DFD87EB786}" type="datetimeFigureOut">
              <a:rPr lang="sl-SI" smtClean="0"/>
              <a:t>24. 01. 2025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406D0-6D11-4248-9822-6014359FC4D9}" type="slidenum">
              <a:rPr lang="sl-SI" smtClean="0"/>
              <a:t>‹#›</a:t>
            </a:fld>
            <a:endParaRPr lang="sl-SI"/>
          </a:p>
        </p:txBody>
      </p:sp>
    </p:spTree>
    <p:extLst>
      <p:ext uri="{BB962C8B-B14F-4D97-AF65-F5344CB8AC3E}">
        <p14:creationId xmlns:p14="http://schemas.microsoft.com/office/powerpoint/2010/main" val="3077360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D2406D0-6D11-4248-9822-6014359FC4D9}" type="slidenum">
              <a:rPr lang="sl-SI" smtClean="0"/>
              <a:t>25</a:t>
            </a:fld>
            <a:endParaRPr lang="sl-SI"/>
          </a:p>
        </p:txBody>
      </p:sp>
    </p:spTree>
    <p:extLst>
      <p:ext uri="{BB962C8B-B14F-4D97-AF65-F5344CB8AC3E}">
        <p14:creationId xmlns:p14="http://schemas.microsoft.com/office/powerpoint/2010/main" val="927121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39</a:t>
            </a:fld>
            <a:endParaRPr lang="sl-SI"/>
          </a:p>
        </p:txBody>
      </p:sp>
    </p:spTree>
    <p:extLst>
      <p:ext uri="{BB962C8B-B14F-4D97-AF65-F5344CB8AC3E}">
        <p14:creationId xmlns:p14="http://schemas.microsoft.com/office/powerpoint/2010/main" val="293256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41</a:t>
            </a:fld>
            <a:endParaRPr lang="sl-SI"/>
          </a:p>
        </p:txBody>
      </p:sp>
    </p:spTree>
    <p:extLst>
      <p:ext uri="{BB962C8B-B14F-4D97-AF65-F5344CB8AC3E}">
        <p14:creationId xmlns:p14="http://schemas.microsoft.com/office/powerpoint/2010/main" val="2197585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3E_9C812EB7.xml"/><Relationship Id="rId2" Type="http://schemas.openxmlformats.org/officeDocument/2006/relationships/slideLayout" Target="../slideLayouts/slideLayout7.xml"/><Relationship Id="rId1" Type="http://schemas.openxmlformats.org/officeDocument/2006/relationships/video" Target="https://www.youtube.com/embed/14wROFBrXhU?feature=oembed" TargetMode="Externa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vator.tv/" TargetMode="Externa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hyperlink" Target="https://foundersnetwork.com/"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wen.com/en-us/" TargetMode="External"/><Relationship Id="rId2" Type="http://schemas.openxmlformats.org/officeDocument/2006/relationships/hyperlink" Target="https://female-founders.org/" TargetMode="Externa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www.women-entrepreneurs.eu/" TargetMode="External"/><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ec.europa.eu/info/funding-tenders/opportunities/portal/screen/how-to-participate/partner-search?isExactMatch=true&amp;type=ORGANISATION,PERSON&amp;order=DESC&amp;pageNumber=1&amp;pageSize=50&amp;sortBy=lastModified" TargetMode="External"/><Relationship Id="rId5" Type="http://schemas.openxmlformats.org/officeDocument/2006/relationships/hyperlink" Target="https://www.wegate.eu/" TargetMode="External"/><Relationship Id="rId4" Type="http://schemas.openxmlformats.org/officeDocument/2006/relationships/hyperlink" Target="file:///C:\Users\2025AA\Downloads\European%20Network%20of%20Mentors%20for%20Women%20Entrepreneur_rev.pdf"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co-society.com/wp-content/uploads/CO_business_2013.pdf" TargetMode="Externa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microsoft.com/office/2018/10/relationships/comments" Target="../comments/modernComment_146_C9C166FA.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ideo" Target="https://www.youtube.com/embed/OkX5Vpl5Dsw?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en3z928rwus?feature=oembed" TargetMode="Externa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ideo" Target="https://www.youtube.com/embed/yaToUF0cqw0?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chatgpt.com/auth/logi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hatgpt.co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uk.wikipedia.org/wiki/ChatGPT"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hyperlink" Target="https://ncwwi.org/files/PPCW_Strategic_Partnerships_Guidance.pdf" TargetMode="External"/><Relationship Id="rId2" Type="http://schemas.openxmlformats.org/officeDocument/2006/relationships/hyperlink" Target="https://www.maxwell.syr.edu/docs/default-source/ektron-files/interested-based-negotiation-neil-katz-and-kevin-mcnulty.pdf?sfvrsn=2cd0bff1_7" TargetMode="External"/><Relationship Id="rId1" Type="http://schemas.openxmlformats.org/officeDocument/2006/relationships/slideLayout" Target="../slideLayouts/slideLayout2.xml"/><Relationship Id="rId4" Type="http://schemas.openxmlformats.org/officeDocument/2006/relationships/hyperlink" Target="https://customervaluefoundation.wordpress.com/2018/04/18/is-value-co-creation-always-necessary/"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s://www.gawler.sa.gov.au/__data/assets/pdf_file/0024/219552/28-02-2017-council-agenda-item-15.3-attachments-confidential-revoked-22-05-2018.pdf"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32_56DD133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fontScale="90000"/>
          </a:bodyPr>
          <a:lstStyle/>
          <a:p>
            <a:r>
              <a:rPr lang="el-GR" dirty="0">
                <a:latin typeface="+mn-lt"/>
              </a:rPr>
              <a:t>Διαπραγμάτευση Δικτύωσης &amp; Στρατηγικές Συνεργασίες</a:t>
            </a:r>
            <a:endParaRPr lang="it-IT" dirty="0">
              <a:latin typeface="+mn-lt"/>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237525" y="3429000"/>
            <a:ext cx="4259262" cy="1658937"/>
          </a:xfrm>
        </p:spPr>
        <p:txBody>
          <a:bodyPr/>
          <a:lstStyle/>
          <a:p>
            <a:r>
              <a:rPr lang="el-GR" sz="2000" b="0" dirty="0">
                <a:solidFill>
                  <a:schemeClr val="accent1"/>
                </a:solidFill>
              </a:rPr>
              <a:t>ΚΑΛΩΣ ΗΡΘΑΤΕ ΣΤΗ ΕΝΟΤΗΤΑ</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889633" y="271770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65F30F4E-E437-D4C0-3177-A43BA3085BEE}"/>
              </a:ext>
            </a:extLst>
          </p:cNvPr>
          <p:cNvSpPr txBox="1"/>
          <p:nvPr/>
        </p:nvSpPr>
        <p:spPr>
          <a:xfrm>
            <a:off x="463057" y="1192944"/>
            <a:ext cx="5605999" cy="830997"/>
          </a:xfrm>
          <a:prstGeom prst="rect">
            <a:avLst/>
          </a:prstGeom>
          <a:noFill/>
        </p:spPr>
        <p:txBody>
          <a:bodyPr wrap="square" lIns="91440" tIns="45720" rIns="91440" bIns="45720" anchor="t">
            <a:spAutoFit/>
          </a:bodyPr>
          <a:lstStyle/>
          <a:p>
            <a:pPr algn="just" defTabSz="457200"/>
            <a:r>
              <a:rPr lang="el-GR" sz="1600" dirty="0">
                <a:solidFill>
                  <a:prstClr val="black"/>
                </a:solidFill>
                <a:ea typeface="Noto Sans"/>
                <a:cs typeface="Noto Sans"/>
              </a:rPr>
              <a:t>Υπάρχουν εναλλακτικές προσεγγίσεις για την επιτυχή διαπραγμάτευση. Εδώ, τα βήματα του βιβλίου Στρατηγικές σύγκρουσης και διαπραγματευτικές δεξιότητες:</a:t>
            </a:r>
            <a:endParaRPr lang="tr-TR" sz="1600" dirty="0">
              <a:solidFill>
                <a:prstClr val="black"/>
              </a:solidFill>
              <a:highlight>
                <a:srgbClr val="FFFF00"/>
              </a:highlight>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463057" y="259085"/>
            <a:ext cx="7961276" cy="615553"/>
          </a:xfrm>
          <a:prstGeom prst="rect">
            <a:avLst/>
          </a:prstGeom>
          <a:noFill/>
        </p:spPr>
        <p:txBody>
          <a:bodyPr wrap="square">
            <a:spAutoFit/>
          </a:bodyPr>
          <a:lstStyle/>
          <a:p>
            <a:pPr algn="just" defTabSz="457200"/>
            <a:r>
              <a:rPr lang="el-GR" sz="3400" b="1" dirty="0">
                <a:solidFill>
                  <a:schemeClr val="accent3">
                    <a:lumMod val="75000"/>
                  </a:schemeClr>
                </a:solidFill>
                <a:ea typeface="Noto Sans" panose="020B0502040504020204" pitchFamily="34" charset="0"/>
                <a:cs typeface="Noto Sans" panose="020B0502040504020204" pitchFamily="34" charset="0"/>
              </a:rPr>
              <a:t>Φάσεις διαπραγμάτευσης</a:t>
            </a:r>
            <a:endParaRPr lang="tr-TR" sz="3400" b="1" dirty="0">
              <a:solidFill>
                <a:schemeClr val="accent3">
                  <a:lumMod val="75000"/>
                </a:schemeClr>
              </a:solidFill>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E22B0663-F59C-7183-970E-9D2AD2EFEB46}"/>
              </a:ext>
            </a:extLst>
          </p:cNvPr>
          <p:cNvSpPr txBox="1"/>
          <p:nvPr/>
        </p:nvSpPr>
        <p:spPr>
          <a:xfrm>
            <a:off x="6751420" y="1222106"/>
            <a:ext cx="4598832" cy="5262979"/>
          </a:xfrm>
          <a:prstGeom prst="rect">
            <a:avLst/>
          </a:prstGeom>
          <a:noFill/>
        </p:spPr>
        <p:txBody>
          <a:bodyPr wrap="square">
            <a:spAutoFit/>
          </a:bodyPr>
          <a:lstStyle/>
          <a:p>
            <a:pPr algn="just" defTabSz="457200"/>
            <a:r>
              <a:rPr lang="el-GR" sz="1600" b="1" dirty="0">
                <a:solidFill>
                  <a:prstClr val="black"/>
                </a:solidFill>
                <a:ea typeface="Noto Sans" panose="020B0502040504020204" pitchFamily="34" charset="0"/>
                <a:cs typeface="Noto Sans" panose="020B0502040504020204" pitchFamily="34" charset="0"/>
              </a:rPr>
              <a:t>Παρουσίαση </a:t>
            </a:r>
            <a:r>
              <a:rPr lang="tr-TR" sz="1600" b="1" dirty="0">
                <a:solidFill>
                  <a:prstClr val="black"/>
                </a:solidFill>
                <a:ea typeface="Noto Sans" panose="020B0502040504020204" pitchFamily="34" charset="0"/>
                <a:cs typeface="Noto Sans" panose="020B0502040504020204" pitchFamily="34" charset="0"/>
              </a:rPr>
              <a:t>: </a:t>
            </a:r>
          </a:p>
          <a:p>
            <a:pPr algn="just" defTabSz="457200"/>
            <a:r>
              <a:rPr lang="el-GR" sz="1600" dirty="0">
                <a:solidFill>
                  <a:prstClr val="black"/>
                </a:solidFill>
                <a:ea typeface="Noto Sans" panose="020B0502040504020204" pitchFamily="34" charset="0"/>
                <a:cs typeface="Noto Sans" panose="020B0502040504020204" pitchFamily="34" charset="0"/>
              </a:rPr>
              <a:t>Σημαίνει παρουσίαση των αρχικών εντολών και απαιτήσεων είτε γραπτώς είτε προφορικώς. Πρέπει να δοθεί προσοχή στην επιλογή των σωστών λέξεων και στην </a:t>
            </a:r>
            <a:r>
              <a:rPr lang="el-GR" sz="1600" dirty="0" err="1">
                <a:solidFill>
                  <a:prstClr val="black"/>
                </a:solidFill>
                <a:ea typeface="Noto Sans" panose="020B0502040504020204" pitchFamily="34" charset="0"/>
                <a:cs typeface="Noto Sans" panose="020B0502040504020204" pitchFamily="34" charset="0"/>
              </a:rPr>
              <a:t>αυτοπαρουσίαση</a:t>
            </a:r>
            <a:r>
              <a:rPr lang="el-GR" sz="1600" dirty="0">
                <a:solidFill>
                  <a:prstClr val="black"/>
                </a:solidFill>
                <a:ea typeface="Noto Sans" panose="020B0502040504020204" pitchFamily="34" charset="0"/>
                <a:cs typeface="Noto Sans" panose="020B0502040504020204" pitchFamily="34" charset="0"/>
              </a:rPr>
              <a:t>, ώστε να προβάλλεται η σωστή εικόνα μέσω της αποτελεσματικής λεκτικής και μη λεκτικής επικοινωνίας.</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l-GR" sz="1600" b="1" dirty="0">
                <a:solidFill>
                  <a:prstClr val="black"/>
                </a:solidFill>
                <a:ea typeface="Noto Sans" panose="020B0502040504020204" pitchFamily="34" charset="0"/>
                <a:cs typeface="Noto Sans" panose="020B0502040504020204" pitchFamily="34" charset="0"/>
              </a:rPr>
              <a:t>Διαπραγμάτευση </a:t>
            </a:r>
            <a:r>
              <a:rPr lang="en-US" sz="1600" b="1" dirty="0">
                <a:solidFill>
                  <a:prstClr val="black"/>
                </a:solidFill>
                <a:ea typeface="Noto Sans" panose="020B0502040504020204" pitchFamily="34" charset="0"/>
                <a:cs typeface="Noto Sans" panose="020B0502040504020204" pitchFamily="34" charset="0"/>
              </a:rPr>
              <a:t>: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l-GR" sz="1600" dirty="0">
                <a:solidFill>
                  <a:prstClr val="black"/>
                </a:solidFill>
                <a:ea typeface="Noto Sans" panose="020B0502040504020204" pitchFamily="34" charset="0"/>
                <a:cs typeface="Noto Sans" panose="020B0502040504020204" pitchFamily="34" charset="0"/>
              </a:rPr>
              <a:t>Όπου οι επιχειρηματίες/διαχειριστές προσπαθούν να καταλήξουν σε αμοιβαία συμφωνία με τη βοήθεια διαφόρων στρατηγικών και εργαλείων διαπραγμάτευσης. Οι επιχειρηματίες/διαχειριστές πρέπει να ενδιαφέρονται για τα γεγονότα και τους ανθρώπους. Αυτή η σκέψη μπορεί να κάνει τη θέση του ισχυρότερη. Η ενεργητική ακρόαση, η ανατροφοδότηση, η πειθώ και οι διάφορες τεχνικές και τα εμπόδια επικοινωνίας εντάσσονται σε αυτή τη φάση.</a:t>
            </a:r>
            <a:endParaRPr lang="tr-TR" dirty="0">
              <a:solidFill>
                <a:prstClr val="black"/>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C853AD0C-9411-8F0F-A4AC-79FC6BBDF827}"/>
              </a:ext>
            </a:extLst>
          </p:cNvPr>
          <p:cNvSpPr txBox="1"/>
          <p:nvPr/>
        </p:nvSpPr>
        <p:spPr>
          <a:xfrm>
            <a:off x="463057" y="3411031"/>
            <a:ext cx="5874183" cy="2800767"/>
          </a:xfrm>
          <a:prstGeom prst="rect">
            <a:avLst/>
          </a:prstGeom>
          <a:noFill/>
        </p:spPr>
        <p:txBody>
          <a:bodyPr wrap="square">
            <a:spAutoFit/>
          </a:bodyPr>
          <a:lstStyle/>
          <a:p>
            <a:pPr algn="just" defTabSz="457200"/>
            <a:r>
              <a:rPr lang="el-GR" sz="1600" b="1" dirty="0">
                <a:solidFill>
                  <a:prstClr val="black"/>
                </a:solidFill>
                <a:ea typeface="Noto Sans" panose="020B0502040504020204" pitchFamily="34" charset="0"/>
                <a:cs typeface="Noto Sans" panose="020B0502040504020204" pitchFamily="34" charset="0"/>
              </a:rPr>
              <a:t>Συμφωνία </a:t>
            </a:r>
            <a:r>
              <a:rPr lang="en-GB" sz="1600" b="1" dirty="0">
                <a:solidFill>
                  <a:prstClr val="black"/>
                </a:solidFill>
                <a:ea typeface="Noto Sans" panose="020B0502040504020204" pitchFamily="34" charset="0"/>
                <a:cs typeface="Noto Sans" panose="020B0502040504020204" pitchFamily="34" charset="0"/>
              </a:rPr>
              <a:t>: </a:t>
            </a:r>
          </a:p>
          <a:p>
            <a:pPr algn="just" defTabSz="457200"/>
            <a:r>
              <a:rPr lang="el-GR" sz="1600" dirty="0">
                <a:solidFill>
                  <a:prstClr val="black"/>
                </a:solidFill>
                <a:ea typeface="Noto Sans" panose="020B0502040504020204" pitchFamily="34" charset="0"/>
                <a:cs typeface="Noto Sans" panose="020B0502040504020204" pitchFamily="34" charset="0"/>
              </a:rPr>
              <a:t>Είναι το τελικό και έσχατο βήμα όπου η διαπραγμάτευση ολοκληρώνεται. Εδώ οριστικοποιείται η συμφωνία με τους όρους και τις προϋποθέσεις που είναι αποδεκτοί και από τα δύο μέρη.</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l-GR" sz="1600" b="1" dirty="0">
                <a:solidFill>
                  <a:prstClr val="black"/>
                </a:solidFill>
                <a:ea typeface="Noto Sans" panose="020B0502040504020204" pitchFamily="34" charset="0"/>
                <a:cs typeface="Noto Sans" panose="020B0502040504020204" pitchFamily="34" charset="0"/>
              </a:rPr>
              <a:t>Έρευνα και προετοιμασία:</a:t>
            </a:r>
          </a:p>
          <a:p>
            <a:pPr algn="just" defTabSz="457200"/>
            <a:r>
              <a:rPr lang="el-GR" sz="1600" dirty="0">
                <a:solidFill>
                  <a:prstClr val="black"/>
                </a:solidFill>
                <a:ea typeface="Noto Sans" panose="020B0502040504020204" pitchFamily="34" charset="0"/>
                <a:cs typeface="Noto Sans" panose="020B0502040504020204" pitchFamily="34" charset="0"/>
              </a:rPr>
              <a:t>Σημαίνει συσσώρευση διαφόρων πληροφοριών σχετικά με τα θέματα και τις εναλλακτικές λύσεις και πρόσβαση σε πιο ήπιες πληροφορίες σχετικά με τα συμφέροντα, τη θέση, την προσωπικότητα και το ύφος άλλων ενδιαφερομένων μερών.</a:t>
            </a:r>
            <a:endParaRPr lang="tr-TR" sz="1600" dirty="0">
              <a:solidFill>
                <a:prstClr val="black"/>
              </a:solidFill>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D11872E9-39BC-F5BD-1456-A16835A74C9E}"/>
              </a:ext>
            </a:extLst>
          </p:cNvPr>
          <p:cNvSpPr txBox="1"/>
          <p:nvPr/>
        </p:nvSpPr>
        <p:spPr>
          <a:xfrm>
            <a:off x="463057" y="2168736"/>
            <a:ext cx="5931291" cy="1077218"/>
          </a:xfrm>
          <a:prstGeom prst="rect">
            <a:avLst/>
          </a:prstGeom>
          <a:noFill/>
        </p:spPr>
        <p:txBody>
          <a:bodyPr wrap="square">
            <a:spAutoFit/>
          </a:bodyPr>
          <a:lstStyle/>
          <a:p>
            <a:pPr defTabSz="457200"/>
            <a:r>
              <a:rPr lang="el-GR" sz="1600" b="1" dirty="0">
                <a:solidFill>
                  <a:schemeClr val="accent1"/>
                </a:solidFill>
                <a:ea typeface="Noto Sans" panose="020B0502040504020204" pitchFamily="34" charset="0"/>
                <a:cs typeface="Noto Sans" panose="020B0502040504020204" pitchFamily="34" charset="0"/>
              </a:rPr>
              <a:t>Φάση</a:t>
            </a:r>
            <a:r>
              <a:rPr lang="en-GB" sz="1600" b="1" dirty="0">
                <a:solidFill>
                  <a:schemeClr val="accent1"/>
                </a:solidFill>
                <a:ea typeface="Noto Sans" panose="020B0502040504020204" pitchFamily="34" charset="0"/>
                <a:cs typeface="Noto Sans" panose="020B0502040504020204" pitchFamily="34" charset="0"/>
              </a:rPr>
              <a:t> 1</a:t>
            </a:r>
            <a:r>
              <a:rPr lang="en-GB" sz="1600" dirty="0">
                <a:solidFill>
                  <a:schemeClr val="accent1"/>
                </a:solidFill>
                <a:ea typeface="Noto Sans" panose="020B0502040504020204" pitchFamily="34" charset="0"/>
                <a:cs typeface="Noto Sans" panose="020B0502040504020204" pitchFamily="34" charset="0"/>
              </a:rPr>
              <a:t>: </a:t>
            </a:r>
            <a:r>
              <a:rPr lang="el-GR" sz="1600" dirty="0">
                <a:solidFill>
                  <a:schemeClr val="accent1"/>
                </a:solidFill>
                <a:ea typeface="Noto Sans" panose="020B0502040504020204" pitchFamily="34" charset="0"/>
                <a:cs typeface="Noto Sans" panose="020B0502040504020204" pitchFamily="34" charset="0"/>
              </a:rPr>
              <a:t>Έρευνα και προετοιμασία</a:t>
            </a:r>
            <a:endParaRPr lang="en-GB" sz="1600" dirty="0">
              <a:solidFill>
                <a:schemeClr val="accent1"/>
              </a:solidFill>
              <a:ea typeface="Noto Sans" panose="020B0502040504020204" pitchFamily="34" charset="0"/>
              <a:cs typeface="Noto Sans" panose="020B0502040504020204" pitchFamily="34" charset="0"/>
            </a:endParaRPr>
          </a:p>
          <a:p>
            <a:pPr defTabSz="457200"/>
            <a:r>
              <a:rPr lang="el-GR" sz="1600" b="1" dirty="0">
                <a:solidFill>
                  <a:schemeClr val="accent1"/>
                </a:solidFill>
                <a:ea typeface="Noto Sans" panose="020B0502040504020204" pitchFamily="34" charset="0"/>
                <a:cs typeface="Noto Sans" panose="020B0502040504020204" pitchFamily="34" charset="0"/>
              </a:rPr>
              <a:t>Φάση</a:t>
            </a:r>
            <a:r>
              <a:rPr lang="en-GB" sz="1600" b="1" dirty="0">
                <a:solidFill>
                  <a:schemeClr val="accent1"/>
                </a:solidFill>
                <a:ea typeface="Noto Sans" panose="020B0502040504020204" pitchFamily="34" charset="0"/>
                <a:cs typeface="Noto Sans" panose="020B0502040504020204" pitchFamily="34" charset="0"/>
              </a:rPr>
              <a:t> 2: </a:t>
            </a:r>
            <a:r>
              <a:rPr lang="el-GR" sz="1600" dirty="0">
                <a:solidFill>
                  <a:schemeClr val="accent1"/>
                </a:solidFill>
                <a:ea typeface="Noto Sans" panose="020B0502040504020204" pitchFamily="34" charset="0"/>
                <a:cs typeface="Noto Sans" panose="020B0502040504020204" pitchFamily="34" charset="0"/>
              </a:rPr>
              <a:t>Προετοιμασία</a:t>
            </a:r>
            <a:endParaRPr lang="en-GB" sz="1600" dirty="0">
              <a:solidFill>
                <a:schemeClr val="accent1"/>
              </a:solidFill>
              <a:ea typeface="Noto Sans" panose="020B0502040504020204" pitchFamily="34" charset="0"/>
              <a:cs typeface="Noto Sans" panose="020B0502040504020204" pitchFamily="34" charset="0"/>
            </a:endParaRPr>
          </a:p>
          <a:p>
            <a:pPr defTabSz="457200"/>
            <a:r>
              <a:rPr lang="el-GR" sz="1600" b="1" dirty="0">
                <a:solidFill>
                  <a:schemeClr val="accent1"/>
                </a:solidFill>
                <a:ea typeface="Noto Sans" panose="020B0502040504020204" pitchFamily="34" charset="0"/>
                <a:cs typeface="Noto Sans" panose="020B0502040504020204" pitchFamily="34" charset="0"/>
              </a:rPr>
              <a:t>Φάση</a:t>
            </a:r>
            <a:r>
              <a:rPr lang="en-GB" sz="1600" b="1" dirty="0">
                <a:solidFill>
                  <a:schemeClr val="accent1"/>
                </a:solidFill>
                <a:ea typeface="Noto Sans" panose="020B0502040504020204" pitchFamily="34" charset="0"/>
                <a:cs typeface="Noto Sans" panose="020B0502040504020204" pitchFamily="34" charset="0"/>
              </a:rPr>
              <a:t> 3: </a:t>
            </a:r>
            <a:r>
              <a:rPr lang="el-GR" sz="1600" dirty="0">
                <a:solidFill>
                  <a:schemeClr val="accent1"/>
                </a:solidFill>
                <a:ea typeface="Noto Sans" panose="020B0502040504020204" pitchFamily="34" charset="0"/>
                <a:cs typeface="Noto Sans" panose="020B0502040504020204" pitchFamily="34" charset="0"/>
              </a:rPr>
              <a:t>Διαπραγμάτευση</a:t>
            </a:r>
            <a:endParaRPr lang="en-GB" sz="1600" dirty="0">
              <a:solidFill>
                <a:schemeClr val="accent1"/>
              </a:solidFill>
              <a:ea typeface="Noto Sans" panose="020B0502040504020204" pitchFamily="34" charset="0"/>
              <a:cs typeface="Noto Sans" panose="020B0502040504020204" pitchFamily="34" charset="0"/>
            </a:endParaRPr>
          </a:p>
          <a:p>
            <a:pPr defTabSz="457200"/>
            <a:r>
              <a:rPr lang="el-GR" sz="1600" b="1" dirty="0">
                <a:solidFill>
                  <a:schemeClr val="accent1"/>
                </a:solidFill>
                <a:ea typeface="Noto Sans" panose="020B0502040504020204" pitchFamily="34" charset="0"/>
                <a:cs typeface="Noto Sans" panose="020B0502040504020204" pitchFamily="34" charset="0"/>
              </a:rPr>
              <a:t>Φάση</a:t>
            </a:r>
            <a:r>
              <a:rPr lang="en-GB" sz="1600" b="1" dirty="0">
                <a:solidFill>
                  <a:schemeClr val="accent1"/>
                </a:solidFill>
                <a:ea typeface="Noto Sans" panose="020B0502040504020204" pitchFamily="34" charset="0"/>
                <a:cs typeface="Noto Sans" panose="020B0502040504020204" pitchFamily="34" charset="0"/>
              </a:rPr>
              <a:t> 4:</a:t>
            </a:r>
            <a:r>
              <a:rPr lang="en-GB" sz="1600" b="1" dirty="0">
                <a:solidFill>
                  <a:srgbClr val="009999"/>
                </a:solidFill>
                <a:ea typeface="Noto Sans" panose="020B0502040504020204" pitchFamily="34" charset="0"/>
                <a:cs typeface="Noto Sans" panose="020B0502040504020204" pitchFamily="34" charset="0"/>
              </a:rPr>
              <a:t> </a:t>
            </a:r>
            <a:r>
              <a:rPr lang="el-GR" sz="1600" dirty="0">
                <a:solidFill>
                  <a:prstClr val="black"/>
                </a:solidFill>
                <a:ea typeface="Noto Sans" panose="020B0502040504020204" pitchFamily="34" charset="0"/>
                <a:cs typeface="Noto Sans" panose="020B0502040504020204" pitchFamily="34" charset="0"/>
              </a:rPr>
              <a:t>Συμφωνία</a:t>
            </a:r>
            <a:endParaRPr lang="en-GB" sz="1600" dirty="0">
              <a:solidFill>
                <a:prstClr val="black"/>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856626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7064" y="512775"/>
            <a:ext cx="10096789" cy="5540829"/>
          </a:xfrm>
        </p:spPr>
        <p:txBody>
          <a:bodyPr>
            <a:normAutofit/>
          </a:bodyPr>
          <a:lstStyle/>
          <a:p>
            <a:pPr lvl="0" defTabSz="457200">
              <a:lnSpc>
                <a:spcPct val="100000"/>
              </a:lnSpc>
              <a:spcBef>
                <a:spcPts val="0"/>
              </a:spcBef>
            </a:pPr>
            <a:r>
              <a:rPr lang="el-GR" sz="2000" b="1" dirty="0">
                <a:solidFill>
                  <a:schemeClr val="bg1"/>
                </a:solidFill>
                <a:latin typeface="+mn-lt"/>
                <a:ea typeface="Noto Sans"/>
                <a:cs typeface="Noto Sans"/>
              </a:rPr>
              <a:t>7 βήματα προετοιμασίας διαπραγματεύσεων</a:t>
            </a:r>
            <a:br>
              <a:rPr lang="tr-TR" sz="2000" dirty="0">
                <a:solidFill>
                  <a:prstClr val="black"/>
                </a:solidFill>
                <a:highlight>
                  <a:srgbClr val="FFFF00"/>
                </a:highlight>
                <a:latin typeface="+mn-lt"/>
                <a:ea typeface="Noto Sans"/>
                <a:cs typeface="Noto Sans"/>
              </a:rPr>
            </a:br>
            <a:br>
              <a:rPr lang="tr-TR" sz="2000" dirty="0">
                <a:solidFill>
                  <a:prstClr val="black"/>
                </a:solidFill>
                <a:highlight>
                  <a:srgbClr val="FFFF00"/>
                </a:highlight>
                <a:latin typeface="+mn-lt"/>
                <a:ea typeface="Noto Sans"/>
                <a:cs typeface="Noto Sans"/>
              </a:rPr>
            </a:br>
            <a:r>
              <a:rPr lang="el-GR" sz="1600" dirty="0">
                <a:solidFill>
                  <a:prstClr val="black"/>
                </a:solidFill>
                <a:latin typeface="+mn-lt"/>
                <a:ea typeface="Noto Sans"/>
                <a:cs typeface="Noto Sans"/>
              </a:rPr>
              <a:t>Προσδιορισμός των θέσεων. </a:t>
            </a:r>
            <a:br>
              <a:rPr lang="el-GR" sz="1600" dirty="0">
                <a:solidFill>
                  <a:prstClr val="black"/>
                </a:solidFill>
                <a:latin typeface="+mn-lt"/>
                <a:ea typeface="Noto Sans"/>
                <a:cs typeface="Noto Sans"/>
              </a:rPr>
            </a:br>
            <a:br>
              <a:rPr lang="el-GR" sz="1600" dirty="0">
                <a:solidFill>
                  <a:prstClr val="black"/>
                </a:solidFill>
                <a:latin typeface="+mn-lt"/>
                <a:ea typeface="Noto Sans"/>
                <a:cs typeface="Noto Sans"/>
              </a:rPr>
            </a:br>
            <a:r>
              <a:rPr lang="el-GR" sz="1600" dirty="0">
                <a:solidFill>
                  <a:prstClr val="black"/>
                </a:solidFill>
                <a:latin typeface="+mn-lt"/>
                <a:ea typeface="Noto Sans"/>
                <a:cs typeface="Noto Sans"/>
              </a:rPr>
              <a:t>Αναδυόμενα συμφέροντα. </a:t>
            </a:r>
            <a:br>
              <a:rPr lang="el-GR" sz="1600" dirty="0">
                <a:solidFill>
                  <a:prstClr val="black"/>
                </a:solidFill>
                <a:latin typeface="+mn-lt"/>
                <a:ea typeface="Noto Sans"/>
                <a:cs typeface="Noto Sans"/>
              </a:rPr>
            </a:br>
            <a:br>
              <a:rPr lang="el-GR" sz="1600" dirty="0">
                <a:solidFill>
                  <a:prstClr val="black"/>
                </a:solidFill>
                <a:latin typeface="+mn-lt"/>
                <a:ea typeface="Noto Sans"/>
                <a:cs typeface="Noto Sans"/>
              </a:rPr>
            </a:br>
            <a:r>
              <a:rPr lang="el-GR" sz="1600" dirty="0">
                <a:solidFill>
                  <a:prstClr val="black"/>
                </a:solidFill>
                <a:latin typeface="+mn-lt"/>
                <a:ea typeface="Noto Sans"/>
                <a:cs typeface="Noto Sans"/>
              </a:rPr>
              <a:t>Ανάπτυξη της δήλωσης του προβλήματος. </a:t>
            </a:r>
            <a:br>
              <a:rPr lang="el-GR" sz="1600" dirty="0">
                <a:solidFill>
                  <a:prstClr val="black"/>
                </a:solidFill>
                <a:latin typeface="+mn-lt"/>
                <a:ea typeface="Noto Sans"/>
                <a:cs typeface="Noto Sans"/>
              </a:rPr>
            </a:br>
            <a:br>
              <a:rPr lang="el-GR" sz="1600" dirty="0">
                <a:solidFill>
                  <a:prstClr val="black"/>
                </a:solidFill>
                <a:latin typeface="+mn-lt"/>
                <a:ea typeface="Noto Sans"/>
                <a:cs typeface="Noto Sans"/>
              </a:rPr>
            </a:br>
            <a:r>
              <a:rPr lang="el-GR" sz="1600" dirty="0">
                <a:solidFill>
                  <a:prstClr val="black"/>
                </a:solidFill>
                <a:latin typeface="+mn-lt"/>
                <a:ea typeface="Noto Sans"/>
                <a:cs typeface="Noto Sans"/>
              </a:rPr>
              <a:t>Καταιγισμός ιδεών για επιλογές. </a:t>
            </a:r>
            <a:br>
              <a:rPr lang="el-GR" sz="1600" dirty="0">
                <a:solidFill>
                  <a:prstClr val="black"/>
                </a:solidFill>
                <a:latin typeface="+mn-lt"/>
                <a:ea typeface="Noto Sans"/>
                <a:cs typeface="Noto Sans"/>
              </a:rPr>
            </a:br>
            <a:br>
              <a:rPr lang="el-GR" sz="1600" dirty="0">
                <a:solidFill>
                  <a:prstClr val="black"/>
                </a:solidFill>
                <a:latin typeface="+mn-lt"/>
                <a:ea typeface="Noto Sans"/>
                <a:cs typeface="Noto Sans"/>
              </a:rPr>
            </a:br>
            <a:r>
              <a:rPr lang="el-GR" sz="1600" dirty="0">
                <a:solidFill>
                  <a:prstClr val="black"/>
                </a:solidFill>
                <a:latin typeface="+mn-lt"/>
                <a:ea typeface="Noto Sans"/>
                <a:cs typeface="Noto Sans"/>
              </a:rPr>
              <a:t>Αξιολόγηση και επιλογή των καλύτερων επιλογών. </a:t>
            </a:r>
            <a:br>
              <a:rPr lang="el-GR" sz="1600" dirty="0">
                <a:solidFill>
                  <a:prstClr val="black"/>
                </a:solidFill>
                <a:latin typeface="+mn-lt"/>
                <a:ea typeface="Noto Sans"/>
                <a:cs typeface="Noto Sans"/>
              </a:rPr>
            </a:br>
            <a:br>
              <a:rPr lang="el-GR" sz="1600" dirty="0">
                <a:solidFill>
                  <a:prstClr val="black"/>
                </a:solidFill>
                <a:latin typeface="+mn-lt"/>
                <a:ea typeface="Noto Sans"/>
                <a:cs typeface="Noto Sans"/>
              </a:rPr>
            </a:br>
            <a:r>
              <a:rPr lang="el-GR" sz="1600" dirty="0">
                <a:solidFill>
                  <a:prstClr val="black"/>
                </a:solidFill>
                <a:latin typeface="+mn-lt"/>
                <a:ea typeface="Noto Sans"/>
                <a:cs typeface="Noto Sans"/>
              </a:rPr>
              <a:t>Καθορισμός αντικειμενικών κριτηρίων. </a:t>
            </a:r>
            <a:br>
              <a:rPr lang="el-GR" sz="1600" dirty="0">
                <a:solidFill>
                  <a:prstClr val="black"/>
                </a:solidFill>
                <a:latin typeface="+mn-lt"/>
                <a:ea typeface="Noto Sans"/>
                <a:cs typeface="Noto Sans"/>
              </a:rPr>
            </a:br>
            <a:br>
              <a:rPr lang="el-GR" sz="1600" dirty="0">
                <a:solidFill>
                  <a:prstClr val="black"/>
                </a:solidFill>
                <a:latin typeface="+mn-lt"/>
                <a:ea typeface="Noto Sans"/>
                <a:cs typeface="Noto Sans"/>
              </a:rPr>
            </a:br>
            <a:r>
              <a:rPr lang="el-GR" sz="1600" dirty="0">
                <a:solidFill>
                  <a:prstClr val="black"/>
                </a:solidFill>
                <a:latin typeface="+mn-lt"/>
                <a:ea typeface="Noto Sans"/>
                <a:cs typeface="Noto Sans"/>
              </a:rPr>
              <a:t>Προσδιορισμός της καλύτερης εναλλακτικής λύσης σε συμφωνία με διαπραγμάτευση (BATNA).</a:t>
            </a:r>
            <a:endParaRPr lang="tr-TR" sz="1600" dirty="0">
              <a:solidFill>
                <a:prstClr val="black"/>
              </a:solidFill>
              <a:latin typeface="+mn-lt"/>
              <a:ea typeface="Noto Sans"/>
              <a:cs typeface="Noto Sans"/>
            </a:endParaRPr>
          </a:p>
        </p:txBody>
      </p:sp>
      <p:sp>
        <p:nvSpPr>
          <p:cNvPr id="3" name="Ok: Aşağı 3">
            <a:extLst>
              <a:ext uri="{FF2B5EF4-FFF2-40B4-BE49-F238E27FC236}">
                <a16:creationId xmlns:a16="http://schemas.microsoft.com/office/drawing/2014/main" id="{CC1971AC-DB17-0EB7-964F-C7A7454747FB}"/>
              </a:ext>
            </a:extLst>
          </p:cNvPr>
          <p:cNvSpPr/>
          <p:nvPr/>
        </p:nvSpPr>
        <p:spPr>
          <a:xfrm>
            <a:off x="660246" y="2958973"/>
            <a:ext cx="542927" cy="1300162"/>
          </a:xfrm>
          <a:prstGeom prst="downArrow">
            <a:avLst/>
          </a:prstGeom>
          <a:solidFill>
            <a:schemeClr val="bg1"/>
          </a:solidFill>
          <a:ln w="12700" cap="rnd" cmpd="sng" algn="ctr">
            <a:solidFill>
              <a:srgbClr val="FFCA08"/>
            </a:solidFill>
            <a:prstDash val="solid"/>
          </a:ln>
          <a:effectLst>
            <a:outerShdw blurRad="38100" dist="254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94854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13654" y="96169"/>
            <a:ext cx="11364687" cy="1631216"/>
          </a:xfrm>
          <a:prstGeom prst="rect">
            <a:avLst/>
          </a:prstGeom>
        </p:spPr>
        <p:txBody>
          <a:bodyPr wrap="square">
            <a:spAutoFit/>
          </a:bodyPr>
          <a:lstStyle/>
          <a:p>
            <a:r>
              <a:rPr lang="el-GR" sz="3400" b="1" dirty="0">
                <a:solidFill>
                  <a:schemeClr val="accent3">
                    <a:lumMod val="75000"/>
                  </a:schemeClr>
                </a:solidFill>
              </a:rPr>
              <a:t>Τι είναι  </a:t>
            </a:r>
            <a:r>
              <a:rPr lang="tr-TR" sz="3400" b="1" dirty="0">
                <a:solidFill>
                  <a:schemeClr val="accent3">
                    <a:lumMod val="75000"/>
                  </a:schemeClr>
                </a:solidFill>
              </a:rPr>
              <a:t>BATNA;</a:t>
            </a:r>
            <a:endParaRPr lang="el-GR" sz="3400" b="1" dirty="0">
              <a:solidFill>
                <a:schemeClr val="accent3">
                  <a:lumMod val="75000"/>
                </a:schemeClr>
              </a:solidFill>
            </a:endParaRPr>
          </a:p>
          <a:p>
            <a:endParaRPr lang="sl-SI" b="1" dirty="0">
              <a:solidFill>
                <a:schemeClr val="accent1"/>
              </a:solidFill>
            </a:endParaRPr>
          </a:p>
          <a:p>
            <a:r>
              <a:rPr lang="el-GR" sz="1600" dirty="0">
                <a:solidFill>
                  <a:schemeClr val="accent1"/>
                </a:solidFill>
              </a:rPr>
              <a:t>Πριν φτάσουν στο τραπέζι των διαπραγματεύσεων, οι σοφοί διαπραγματευτές αφιερώνουν σημαντικό χρόνο στον εντοπισμό της καλύτερης εναλλακτικής λύσης σε μια διαπραγματευόμενη συμφωνία, ή </a:t>
            </a:r>
            <a:r>
              <a:rPr lang="el-GR" sz="1600" b="1" dirty="0">
                <a:solidFill>
                  <a:schemeClr val="accent1"/>
                </a:solidFill>
              </a:rPr>
              <a:t>BATNA</a:t>
            </a:r>
            <a:r>
              <a:rPr lang="el-GR" sz="1600" dirty="0">
                <a:solidFill>
                  <a:schemeClr val="accent1"/>
                </a:solidFill>
              </a:rPr>
              <a:t>, και λαμβάνουν μέτρα για τη βελτίωσή της.</a:t>
            </a:r>
            <a:endParaRPr lang="en-US" sz="1600" dirty="0">
              <a:solidFill>
                <a:schemeClr val="accent1"/>
              </a:solidFill>
            </a:endParaRPr>
          </a:p>
        </p:txBody>
      </p:sp>
      <p:sp>
        <p:nvSpPr>
          <p:cNvPr id="6" name="Dikdörtgen 5"/>
          <p:cNvSpPr/>
          <p:nvPr/>
        </p:nvSpPr>
        <p:spPr>
          <a:xfrm>
            <a:off x="413654" y="1585642"/>
            <a:ext cx="11364687" cy="338554"/>
          </a:xfrm>
          <a:prstGeom prst="rect">
            <a:avLst/>
          </a:prstGeom>
        </p:spPr>
        <p:txBody>
          <a:bodyPr wrap="square">
            <a:spAutoFit/>
          </a:bodyPr>
          <a:lstStyle/>
          <a:p>
            <a:r>
              <a:rPr lang="el-GR" sz="1600" b="1" dirty="0">
                <a:solidFill>
                  <a:schemeClr val="bg1"/>
                </a:solidFill>
              </a:rPr>
              <a:t>Καθορισμός του BATNA σε μια διαπραγμάτευση:  Ακολουθήστε αυτά τα τέσσερα βήματα: </a:t>
            </a:r>
            <a:endParaRPr lang="tr-TR" sz="1600" b="1" dirty="0">
              <a:solidFill>
                <a:schemeClr val="bg1"/>
              </a:solidFill>
            </a:endParaRPr>
          </a:p>
        </p:txBody>
      </p:sp>
      <p:sp>
        <p:nvSpPr>
          <p:cNvPr id="7" name="Dikdörtgen 6"/>
          <p:cNvSpPr/>
          <p:nvPr/>
        </p:nvSpPr>
        <p:spPr>
          <a:xfrm>
            <a:off x="413655" y="1986042"/>
            <a:ext cx="7263495" cy="4524315"/>
          </a:xfrm>
          <a:prstGeom prst="rect">
            <a:avLst/>
          </a:prstGeom>
        </p:spPr>
        <p:txBody>
          <a:bodyPr wrap="square">
            <a:spAutoFit/>
          </a:bodyPr>
          <a:lstStyle/>
          <a:p>
            <a:pPr algn="just"/>
            <a:r>
              <a:rPr lang="tr-TR" sz="1600" b="1" dirty="0">
                <a:solidFill>
                  <a:schemeClr val="accent1"/>
                </a:solidFill>
              </a:rPr>
              <a:t>1. </a:t>
            </a:r>
            <a:r>
              <a:rPr lang="el-GR" sz="1600" b="1" dirty="0">
                <a:solidFill>
                  <a:schemeClr val="accent1"/>
                </a:solidFill>
              </a:rPr>
              <a:t>Καταγράψτε τις εναλλακτικές σας λύσεις</a:t>
            </a:r>
            <a:r>
              <a:rPr lang="tr-TR" sz="1600" b="1" dirty="0">
                <a:solidFill>
                  <a:schemeClr val="accent1"/>
                </a:solidFill>
              </a:rPr>
              <a:t>:</a:t>
            </a:r>
            <a:r>
              <a:rPr lang="en-US" sz="1600" b="1" dirty="0">
                <a:solidFill>
                  <a:schemeClr val="accent1"/>
                </a:solidFill>
              </a:rPr>
              <a:t> </a:t>
            </a:r>
            <a:r>
              <a:rPr lang="el-GR" sz="1600" dirty="0">
                <a:solidFill>
                  <a:schemeClr val="accent1"/>
                </a:solidFill>
              </a:rPr>
              <a:t>Σκεφτείτε όλες τις εναλλακτικές λύσεις που έχετε στη διάθεσή σας εάν η τρέχουσα διαπραγμάτευση καταλήξει σε αδιέξοδο. Ποιες είναι οι επιλογές σας χωρίς συμφωνία; </a:t>
            </a:r>
          </a:p>
          <a:p>
            <a:pPr algn="just"/>
            <a:endParaRPr lang="en-US" sz="1600" dirty="0">
              <a:solidFill>
                <a:schemeClr val="accent1"/>
              </a:solidFill>
            </a:endParaRPr>
          </a:p>
          <a:p>
            <a:pPr algn="just"/>
            <a:r>
              <a:rPr lang="tr-TR" sz="1600" b="1" dirty="0">
                <a:solidFill>
                  <a:schemeClr val="accent1"/>
                </a:solidFill>
              </a:rPr>
              <a:t>2. </a:t>
            </a:r>
            <a:r>
              <a:rPr lang="el-GR" sz="1600" b="1" dirty="0">
                <a:solidFill>
                  <a:schemeClr val="accent1"/>
                </a:solidFill>
              </a:rPr>
              <a:t>Αξιολογήστε τις εναλλακτικές σας λύσεις</a:t>
            </a:r>
            <a:r>
              <a:rPr lang="tr-TR" sz="1600" b="1" dirty="0">
                <a:solidFill>
                  <a:schemeClr val="accent1"/>
                </a:solidFill>
              </a:rPr>
              <a:t>:</a:t>
            </a:r>
            <a:r>
              <a:rPr lang="en-US" sz="1600" b="1" dirty="0">
                <a:solidFill>
                  <a:schemeClr val="accent1"/>
                </a:solidFill>
              </a:rPr>
              <a:t> </a:t>
            </a:r>
            <a:r>
              <a:rPr lang="el-GR" sz="1600" dirty="0">
                <a:solidFill>
                  <a:schemeClr val="accent1"/>
                </a:solidFill>
              </a:rPr>
              <a:t>Εξετάστε κάθε επιλογή και υπολογίστε την αξία της κάθε επιλογής.</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3. </a:t>
            </a:r>
            <a:r>
              <a:rPr lang="el-GR" sz="1600" b="1" dirty="0">
                <a:solidFill>
                  <a:schemeClr val="accent1"/>
                </a:solidFill>
              </a:rPr>
              <a:t>Καθορίστε το </a:t>
            </a:r>
            <a:r>
              <a:rPr lang="en-US" sz="1600" b="1" dirty="0">
                <a:solidFill>
                  <a:schemeClr val="accent1"/>
                </a:solidFill>
              </a:rPr>
              <a:t>BATNA </a:t>
            </a:r>
            <a:r>
              <a:rPr lang="el-GR" sz="1600" b="1" dirty="0">
                <a:solidFill>
                  <a:schemeClr val="accent1"/>
                </a:solidFill>
              </a:rPr>
              <a:t>σας</a:t>
            </a:r>
            <a:r>
              <a:rPr lang="tr-TR" sz="1600" b="1" dirty="0">
                <a:solidFill>
                  <a:schemeClr val="accent1"/>
                </a:solidFill>
              </a:rPr>
              <a:t>:</a:t>
            </a:r>
            <a:r>
              <a:rPr lang="en-US" sz="1600" b="1" dirty="0">
                <a:solidFill>
                  <a:schemeClr val="accent1"/>
                </a:solidFill>
              </a:rPr>
              <a:t> </a:t>
            </a:r>
            <a:r>
              <a:rPr lang="el-GR" sz="1600" dirty="0">
                <a:solidFill>
                  <a:schemeClr val="accent1"/>
                </a:solidFill>
              </a:rPr>
              <a:t>Επιλέξτε μια πορεία δράσης που θα έχει την υψηλότερη αναμενόμενη αξία για εσάς. Αυτή είναι η BATNA - η πορεία που θα πρέπει να ακολουθήσετε εάν η τρέχουσα διαπραγμάτευση αποτύχει.</a:t>
            </a:r>
          </a:p>
          <a:p>
            <a:pPr algn="just"/>
            <a:endParaRPr lang="en-US" sz="1600" dirty="0">
              <a:solidFill>
                <a:schemeClr val="accent1"/>
              </a:solidFill>
            </a:endParaRPr>
          </a:p>
          <a:p>
            <a:pPr algn="just"/>
            <a:r>
              <a:rPr lang="tr-TR" sz="1600" b="1" dirty="0">
                <a:solidFill>
                  <a:schemeClr val="accent1"/>
                </a:solidFill>
              </a:rPr>
              <a:t>4. </a:t>
            </a:r>
            <a:r>
              <a:rPr lang="el-GR" sz="1600" b="1" dirty="0">
                <a:solidFill>
                  <a:schemeClr val="accent1"/>
                </a:solidFill>
              </a:rPr>
              <a:t>Υπολογίστε την αξία της κράτησής σας</a:t>
            </a:r>
            <a:r>
              <a:rPr lang="tr-TR" sz="1600" b="1" dirty="0">
                <a:solidFill>
                  <a:schemeClr val="accent1"/>
                </a:solidFill>
              </a:rPr>
              <a:t>:</a:t>
            </a:r>
            <a:r>
              <a:rPr lang="en-US" sz="1600" b="1" dirty="0">
                <a:solidFill>
                  <a:schemeClr val="accent1"/>
                </a:solidFill>
              </a:rPr>
              <a:t> </a:t>
            </a:r>
            <a:r>
              <a:rPr lang="el-GR" sz="1600" dirty="0">
                <a:solidFill>
                  <a:schemeClr val="accent1"/>
                </a:solidFill>
              </a:rPr>
              <a:t>Τώρα που γνωρίζετε το BATNA σας, υπολογίστε την τιμή κράτησης - τη χαμηλότερη τιμή της συμφωνίας που είστε διατεθειμένοι να αποδεχτείτε. Εάν η αξία της συμφωνίας που σας προτείνεται είναι χαμηλότερη από την αξία κράτησής σας, θα είναι καλύτερα να απορρίψετε την προσφορά και να επιδιώξετε την BATNA σας. Εάν η τελική προσφορά είναι υψηλότερη από την αξία κράτησής σας, θα πρέπει να την αποδεχτείτε.</a:t>
            </a:r>
            <a:endParaRPr lang="en-US" sz="1600" dirty="0">
              <a:solidFill>
                <a:schemeClr val="accent1"/>
              </a:solidFill>
            </a:endParaRPr>
          </a:p>
        </p:txBody>
      </p:sp>
      <p:sp>
        <p:nvSpPr>
          <p:cNvPr id="4" name="TextBox 3">
            <a:extLst>
              <a:ext uri="{FF2B5EF4-FFF2-40B4-BE49-F238E27FC236}">
                <a16:creationId xmlns:a16="http://schemas.microsoft.com/office/drawing/2014/main" id="{E1704F3C-AB8B-216E-7132-B3AD46346FDA}"/>
              </a:ext>
            </a:extLst>
          </p:cNvPr>
          <p:cNvSpPr txBox="1"/>
          <p:nvPr/>
        </p:nvSpPr>
        <p:spPr>
          <a:xfrm>
            <a:off x="7793005" y="5817860"/>
            <a:ext cx="4082375" cy="400110"/>
          </a:xfrm>
          <a:prstGeom prst="rect">
            <a:avLst/>
          </a:prstGeom>
          <a:noFill/>
        </p:spPr>
        <p:txBody>
          <a:bodyPr wrap="square" rtlCol="0">
            <a:spAutoFit/>
          </a:bodyPr>
          <a:lstStyle/>
          <a:p>
            <a:r>
              <a:rPr lang="el-GR" sz="1000" dirty="0">
                <a:solidFill>
                  <a:schemeClr val="accent1"/>
                </a:solidFill>
              </a:rPr>
              <a:t>Πηγή: Πρώτα Διαφοροποιήστε - Μετά Διαπραγματευτείτε με τη Στρατηγική Διαπραγμάτευσης BATNA </a:t>
            </a:r>
            <a:endParaRPr lang="sl-SI" sz="1000" dirty="0">
              <a:solidFill>
                <a:schemeClr val="accent1"/>
              </a:solidFill>
            </a:endParaRPr>
          </a:p>
        </p:txBody>
      </p:sp>
      <p:pic>
        <p:nvPicPr>
          <p:cNvPr id="3" name="Çevrimiçi Medya 2" title="First Differentiate Then Negotiate I BATNA Negotiation Strategy">
            <a:hlinkClick r:id="" action="ppaction://media"/>
            <a:extLst>
              <a:ext uri="{FF2B5EF4-FFF2-40B4-BE49-F238E27FC236}">
                <a16:creationId xmlns:a16="http://schemas.microsoft.com/office/drawing/2014/main" id="{E2C590BB-B5C8-3A01-315F-BC0E097E53A1}"/>
              </a:ext>
            </a:extLst>
          </p:cNvPr>
          <p:cNvPicPr>
            <a:picLocks noRot="1" noChangeAspect="1"/>
          </p:cNvPicPr>
          <p:nvPr>
            <a:videoFile r:link="rId1"/>
          </p:nvPr>
        </p:nvPicPr>
        <p:blipFill>
          <a:blip r:embed="rId4"/>
          <a:stretch>
            <a:fillRect/>
          </a:stretch>
        </p:blipFill>
        <p:spPr>
          <a:xfrm>
            <a:off x="7832083" y="3397968"/>
            <a:ext cx="4022460" cy="2270913"/>
          </a:xfrm>
          <a:prstGeom prst="rect">
            <a:avLst/>
          </a:prstGeom>
        </p:spPr>
      </p:pic>
      <p:sp>
        <p:nvSpPr>
          <p:cNvPr id="10" name="Rettangolo con angoli arrotondati 12">
            <a:extLst>
              <a:ext uri="{FF2B5EF4-FFF2-40B4-BE49-F238E27FC236}">
                <a16:creationId xmlns:a16="http://schemas.microsoft.com/office/drawing/2014/main" id="{8A44E36F-29B5-6402-AF25-12270D4D39CB}"/>
              </a:ext>
            </a:extLst>
          </p:cNvPr>
          <p:cNvSpPr/>
          <p:nvPr/>
        </p:nvSpPr>
        <p:spPr>
          <a:xfrm>
            <a:off x="8602863" y="1924196"/>
            <a:ext cx="2711024" cy="111275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l-GR" sz="1200" b="0" i="0" dirty="0">
                <a:solidFill>
                  <a:srgbClr val="131313"/>
                </a:solidFill>
                <a:effectLst/>
              </a:rPr>
              <a:t>Σε αυτό το βίντεο, θα μάθετε τα πολύτιμα μυστικά για το πώς να εφαρμόζετε τη βέλτιστη εναλλακτική λύση της συμφωνίας με διαπραγμάτευση (BATNA).</a:t>
            </a:r>
            <a:endParaRPr lang="en-GB" sz="1200" dirty="0">
              <a:solidFill>
                <a:schemeClr val="accent1"/>
              </a:solidFill>
            </a:endParaRPr>
          </a:p>
        </p:txBody>
      </p:sp>
      <p:sp>
        <p:nvSpPr>
          <p:cNvPr id="11" name="Freccia in giù 2">
            <a:extLst>
              <a:ext uri="{FF2B5EF4-FFF2-40B4-BE49-F238E27FC236}">
                <a16:creationId xmlns:a16="http://schemas.microsoft.com/office/drawing/2014/main" id="{BD8BA953-6FB0-0EE8-7044-F70ED404F40B}"/>
              </a:ext>
            </a:extLst>
          </p:cNvPr>
          <p:cNvSpPr/>
          <p:nvPr/>
        </p:nvSpPr>
        <p:spPr>
          <a:xfrm>
            <a:off x="9815592" y="3038521"/>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Tree>
    <p:extLst>
      <p:ext uri="{BB962C8B-B14F-4D97-AF65-F5344CB8AC3E}">
        <p14:creationId xmlns:p14="http://schemas.microsoft.com/office/powerpoint/2010/main" val="26257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a:extLst>
              <a:ext uri="{FF2B5EF4-FFF2-40B4-BE49-F238E27FC236}">
                <a16:creationId xmlns:a16="http://schemas.microsoft.com/office/drawing/2014/main" id="{0491FF46-CE3C-4514-46F9-5C640FCDC843}"/>
              </a:ext>
            </a:extLst>
          </p:cNvPr>
          <p:cNvGraphicFramePr/>
          <p:nvPr>
            <p:extLst>
              <p:ext uri="{D42A27DB-BD31-4B8C-83A1-F6EECF244321}">
                <p14:modId xmlns:p14="http://schemas.microsoft.com/office/powerpoint/2010/main" val="1440194658"/>
              </p:ext>
            </p:extLst>
          </p:nvPr>
        </p:nvGraphicFramePr>
        <p:xfrm>
          <a:off x="559220" y="1145309"/>
          <a:ext cx="10136490" cy="484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id="{F07E45CD-13A4-DD97-0660-A6AA6D6F3A76}"/>
              </a:ext>
            </a:extLst>
          </p:cNvPr>
          <p:cNvSpPr txBox="1"/>
          <p:nvPr/>
        </p:nvSpPr>
        <p:spPr>
          <a:xfrm>
            <a:off x="280160" y="178447"/>
            <a:ext cx="11120811" cy="1138773"/>
          </a:xfrm>
          <a:prstGeom prst="rect">
            <a:avLst/>
          </a:prstGeom>
          <a:noFill/>
        </p:spPr>
        <p:txBody>
          <a:bodyPr wrap="square">
            <a:spAutoFit/>
          </a:bodyPr>
          <a:lstStyle/>
          <a:p>
            <a:pPr algn="ctr" defTabSz="457200"/>
            <a:r>
              <a:rPr lang="el-GR" sz="3400" b="1" dirty="0">
                <a:solidFill>
                  <a:schemeClr val="accent3">
                    <a:lumMod val="75000"/>
                  </a:schemeClr>
                </a:solidFill>
                <a:latin typeface="Raleway "/>
                <a:ea typeface="Noto Sans" panose="020B0502040504020204" pitchFamily="34" charset="0"/>
                <a:cs typeface="Noto Sans" panose="020B0502040504020204" pitchFamily="34" charset="0"/>
              </a:rPr>
              <a:t> Στρατηγικές διαπραγμάτευσης για επιχειρηματική επιτυχία 1/3 </a:t>
            </a:r>
            <a:endParaRPr lang="tr-TR" sz="3400" b="1" dirty="0">
              <a:solidFill>
                <a:schemeClr val="accent3">
                  <a:lumMod val="75000"/>
                </a:schemeClr>
              </a:solidFill>
              <a:latin typeface="Raleway "/>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6134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6EA38-2B6F-74B7-166A-0C9C132B599D}"/>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2E673C06-97C6-816F-3728-43D2C6910269}"/>
              </a:ext>
            </a:extLst>
          </p:cNvPr>
          <p:cNvSpPr txBox="1"/>
          <p:nvPr/>
        </p:nvSpPr>
        <p:spPr>
          <a:xfrm>
            <a:off x="308447" y="1437242"/>
            <a:ext cx="11408849" cy="1323439"/>
          </a:xfrm>
          <a:prstGeom prst="rect">
            <a:avLst/>
          </a:prstGeom>
          <a:noFill/>
        </p:spPr>
        <p:txBody>
          <a:bodyPr wrap="square">
            <a:spAutoFit/>
          </a:bodyPr>
          <a:lstStyle/>
          <a:p>
            <a:pPr algn="just" defTabSz="457200">
              <a:spcBef>
                <a:spcPts val="600"/>
              </a:spcBef>
              <a:spcAft>
                <a:spcPts val="600"/>
              </a:spcAft>
            </a:pPr>
            <a:r>
              <a:rPr lang="el-GR" sz="1600" dirty="0">
                <a:solidFill>
                  <a:prstClr val="black"/>
                </a:solidFill>
                <a:ea typeface="Noto Sans" panose="020B0502040504020204" pitchFamily="34" charset="0"/>
                <a:cs typeface="Noto Sans" panose="020B0502040504020204" pitchFamily="34" charset="0"/>
              </a:rPr>
              <a:t>Κατά τη διάρκεια των περισσότερων διαπραγματεύσεων</a:t>
            </a:r>
            <a:r>
              <a:rPr lang="el-GR" sz="1600" b="1" dirty="0">
                <a:solidFill>
                  <a:prstClr val="black"/>
                </a:solidFill>
                <a:ea typeface="Noto Sans" panose="020B0502040504020204" pitchFamily="34" charset="0"/>
                <a:cs typeface="Noto Sans" panose="020B0502040504020204" pitchFamily="34" charset="0"/>
              </a:rPr>
              <a:t>, οι διαπραγματευτές δεν χρησιμοποιούν μόνο στρατηγικές αλλά και μεθόδους διαπραγμάτευσης</a:t>
            </a:r>
            <a:r>
              <a:rPr lang="el-GR" sz="1600" dirty="0">
                <a:solidFill>
                  <a:prstClr val="black"/>
                </a:solidFill>
                <a:ea typeface="Noto Sans" panose="020B0502040504020204" pitchFamily="34" charset="0"/>
                <a:cs typeface="Noto Sans" panose="020B0502040504020204" pitchFamily="34" charset="0"/>
              </a:rPr>
              <a:t>. Είναι σημαντικό για όλους τους διαπραγματευτές να τις γνωρίζουν. Είναι ζωτικής σημασίας να χρησιμοποιούν αυτές τις στρατηγικές αποτελεσματικά, αλλά και να τις αντιμετωπίζουν άμεσα όταν χρησιμοποιούνται εναντίον ενός διαπραγματευτή. Οι μέθοδοι χρησιμοποιούνται ως επί το </a:t>
            </a:r>
            <a:r>
              <a:rPr lang="el-GR" sz="1600" dirty="0" err="1">
                <a:solidFill>
                  <a:prstClr val="black"/>
                </a:solidFill>
                <a:ea typeface="Noto Sans" panose="020B0502040504020204" pitchFamily="34" charset="0"/>
                <a:cs typeface="Noto Sans" panose="020B0502040504020204" pitchFamily="34" charset="0"/>
              </a:rPr>
              <a:t>πλείστον</a:t>
            </a:r>
            <a:r>
              <a:rPr lang="el-GR" sz="1600" dirty="0">
                <a:solidFill>
                  <a:prstClr val="black"/>
                </a:solidFill>
                <a:ea typeface="Noto Sans" panose="020B0502040504020204" pitchFamily="34" charset="0"/>
                <a:cs typeface="Noto Sans" panose="020B0502040504020204" pitchFamily="34" charset="0"/>
              </a:rPr>
              <a:t> για την απόκτηση πλεονεκτήματος έναντι της άλλης πλευράς.</a:t>
            </a:r>
            <a:endParaRPr lang="en-GB" sz="1600" dirty="0">
              <a:solidFill>
                <a:prstClr val="black"/>
              </a:solidFill>
              <a:ea typeface="Noto Sans" panose="020B0502040504020204" pitchFamily="34" charset="0"/>
              <a:cs typeface="Noto Sans" panose="020B0502040504020204" pitchFamily="34" charset="0"/>
            </a:endParaRPr>
          </a:p>
        </p:txBody>
      </p:sp>
      <p:sp>
        <p:nvSpPr>
          <p:cNvPr id="4" name="Metin kutusu 3">
            <a:extLst>
              <a:ext uri="{FF2B5EF4-FFF2-40B4-BE49-F238E27FC236}">
                <a16:creationId xmlns:a16="http://schemas.microsoft.com/office/drawing/2014/main" id="{722D711A-79A2-C6BB-4451-6A87C0A06D60}"/>
              </a:ext>
            </a:extLst>
          </p:cNvPr>
          <p:cNvSpPr txBox="1"/>
          <p:nvPr/>
        </p:nvSpPr>
        <p:spPr>
          <a:xfrm>
            <a:off x="394790" y="2615321"/>
            <a:ext cx="7647270" cy="3785652"/>
          </a:xfrm>
          <a:prstGeom prst="rect">
            <a:avLst/>
          </a:prstGeom>
          <a:noFill/>
        </p:spPr>
        <p:txBody>
          <a:bodyPr wrap="square" lIns="91440" tIns="45720" rIns="91440" bIns="45720" anchor="t">
            <a:spAutoFit/>
          </a:bodyPr>
          <a:lstStyle/>
          <a:p>
            <a:pPr lvl="0" algn="just" defTabSz="457200"/>
            <a:r>
              <a:rPr lang="el-GR" sz="1600" b="1" dirty="0">
                <a:solidFill>
                  <a:schemeClr val="bg1">
                    <a:lumMod val="75000"/>
                  </a:schemeClr>
                </a:solidFill>
                <a:ea typeface="Noto Sans"/>
                <a:cs typeface="Noto Sans"/>
              </a:rPr>
              <a:t>Στρατηγικές διαπραγμάτευσης</a:t>
            </a:r>
          </a:p>
          <a:p>
            <a:pPr lvl="0" algn="just" defTabSz="457200"/>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tr-TR" sz="1600" b="1" dirty="0">
                <a:solidFill>
                  <a:prstClr val="black"/>
                </a:solidFill>
                <a:ea typeface="Noto Sans"/>
                <a:cs typeface="Noto Sans"/>
              </a:rPr>
              <a:t>Nibbling: </a:t>
            </a:r>
            <a:r>
              <a:rPr lang="el-GR" sz="1600" dirty="0">
                <a:solidFill>
                  <a:prstClr val="black"/>
                </a:solidFill>
                <a:ea typeface="Noto Sans"/>
                <a:cs typeface="Noto Sans"/>
              </a:rPr>
              <a:t>Το </a:t>
            </a:r>
            <a:r>
              <a:rPr lang="el-GR" sz="1600" dirty="0" err="1">
                <a:solidFill>
                  <a:prstClr val="black"/>
                </a:solidFill>
                <a:ea typeface="Noto Sans"/>
                <a:cs typeface="Noto Sans"/>
              </a:rPr>
              <a:t>nibble</a:t>
            </a:r>
            <a:r>
              <a:rPr lang="el-GR" sz="1600" dirty="0">
                <a:solidFill>
                  <a:prstClr val="black"/>
                </a:solidFill>
                <a:ea typeface="Noto Sans"/>
                <a:cs typeface="Noto Sans"/>
              </a:rPr>
              <a:t> ή αλλιώς </a:t>
            </a:r>
            <a:r>
              <a:rPr lang="el-GR" sz="1600" dirty="0" err="1">
                <a:solidFill>
                  <a:prstClr val="black"/>
                </a:solidFill>
                <a:ea typeface="Noto Sans"/>
                <a:cs typeface="Noto Sans"/>
              </a:rPr>
              <a:t>add</a:t>
            </a:r>
            <a:r>
              <a:rPr lang="el-GR" sz="1600" dirty="0">
                <a:solidFill>
                  <a:prstClr val="black"/>
                </a:solidFill>
                <a:ea typeface="Noto Sans"/>
                <a:cs typeface="Noto Sans"/>
              </a:rPr>
              <a:t>-on είναι μια από τις πιο δημοφιλείς τακτικές μεταξύ των πωλητών. Το </a:t>
            </a:r>
            <a:r>
              <a:rPr lang="el-GR" sz="1600" dirty="0" err="1">
                <a:solidFill>
                  <a:prstClr val="black"/>
                </a:solidFill>
                <a:ea typeface="Noto Sans"/>
                <a:cs typeface="Noto Sans"/>
              </a:rPr>
              <a:t>nibble</a:t>
            </a:r>
            <a:r>
              <a:rPr lang="el-GR" sz="1600" dirty="0">
                <a:solidFill>
                  <a:prstClr val="black"/>
                </a:solidFill>
                <a:ea typeface="Noto Sans"/>
                <a:cs typeface="Noto Sans"/>
              </a:rPr>
              <a:t> χρησιμοποιείται μετά την επίτευξη μιας συμφωνίας. Η τακτική ονομάζεται </a:t>
            </a:r>
            <a:r>
              <a:rPr lang="el-GR" sz="1600" dirty="0" err="1">
                <a:solidFill>
                  <a:prstClr val="black"/>
                </a:solidFill>
                <a:ea typeface="Noto Sans"/>
                <a:cs typeface="Noto Sans"/>
              </a:rPr>
              <a:t>add</a:t>
            </a:r>
            <a:r>
              <a:rPr lang="el-GR" sz="1600" dirty="0">
                <a:solidFill>
                  <a:prstClr val="black"/>
                </a:solidFill>
                <a:ea typeface="Noto Sans"/>
                <a:cs typeface="Noto Sans"/>
              </a:rPr>
              <a:t>-on λόγω ενός πρόσθετου στοιχείου κόστους που προστίθεται στη συμφωνία- για παράδειγμα, η τιμή έχει συμφωνηθεί στα 1.000 δολάρια, αλλά ξαφνικά, εμφανίζεται η πληροφορία ότι πρέπει να προστεθούν 50 δολάρια για την παράδοση και 70 δολάρια για την εγκατάσταση. </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l-GR" sz="1600" b="1" dirty="0">
                <a:solidFill>
                  <a:prstClr val="black"/>
                </a:solidFill>
                <a:ea typeface="Noto Sans"/>
                <a:cs typeface="Noto Sans"/>
              </a:rPr>
              <a:t>Η χρήση ανώτερης εξουσίας</a:t>
            </a:r>
            <a:r>
              <a:rPr lang="tr-TR" sz="1600" b="1" dirty="0">
                <a:solidFill>
                  <a:prstClr val="black"/>
                </a:solidFill>
                <a:ea typeface="Noto Sans"/>
                <a:cs typeface="Noto Sans"/>
              </a:rPr>
              <a:t>:</a:t>
            </a:r>
            <a:r>
              <a:rPr lang="en-US" sz="1600" b="1" dirty="0">
                <a:solidFill>
                  <a:prstClr val="black"/>
                </a:solidFill>
                <a:ea typeface="Noto Sans"/>
                <a:cs typeface="Noto Sans"/>
              </a:rPr>
              <a:t> </a:t>
            </a:r>
            <a:r>
              <a:rPr lang="el-GR" sz="1600" dirty="0">
                <a:solidFill>
                  <a:prstClr val="black"/>
                </a:solidFill>
                <a:ea typeface="Noto Sans"/>
                <a:cs typeface="Noto Sans"/>
              </a:rPr>
              <a:t>Κατά τη διάρκεια της διαπραγμάτευσης, ο διαπραγματευτής μπορεί να διαπραγματευτεί μόνο για ορισμένα θέματα και η διαπραγματευτική του δύναμη περιορίζεται από κάποια ανώτερη αρχή. Δεν μπορεί να αποκαλύψει κάποιες πληροφορίες επειδή είναι πέρα από τα όρια της αρμοδιότητάς του. Πρέπει να απευθυνθεί στην αρχή που μπορεί να λάβει τις τελικές αποφάσεις</a:t>
            </a:r>
            <a:endParaRPr lang="tr-TR" sz="1600" dirty="0">
              <a:solidFill>
                <a:prstClr val="black"/>
              </a:solidFill>
              <a:ea typeface="Noto Sans"/>
              <a:cs typeface="Noto Sans"/>
            </a:endParaRPr>
          </a:p>
        </p:txBody>
      </p:sp>
      <p:pic>
        <p:nvPicPr>
          <p:cNvPr id="5" name="Resim 4" descr="grafik, sanat, çizgi film içeren bir resim&#10;&#10;Açıklama otomatik olarak oluşturuldu">
            <a:extLst>
              <a:ext uri="{FF2B5EF4-FFF2-40B4-BE49-F238E27FC236}">
                <a16:creationId xmlns:a16="http://schemas.microsoft.com/office/drawing/2014/main" id="{00FAA18F-612D-7560-8464-00D3CCBAC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4531" y="794947"/>
            <a:ext cx="9693392" cy="5452533"/>
          </a:xfrm>
          <a:prstGeom prst="rect">
            <a:avLst/>
          </a:prstGeom>
        </p:spPr>
      </p:pic>
      <p:sp>
        <p:nvSpPr>
          <p:cNvPr id="7" name="Metin kutusu 6">
            <a:extLst>
              <a:ext uri="{FF2B5EF4-FFF2-40B4-BE49-F238E27FC236}">
                <a16:creationId xmlns:a16="http://schemas.microsoft.com/office/drawing/2014/main" id="{03644E48-C065-BCC3-2CC7-C12C173EC921}"/>
              </a:ext>
            </a:extLst>
          </p:cNvPr>
          <p:cNvSpPr txBox="1"/>
          <p:nvPr/>
        </p:nvSpPr>
        <p:spPr>
          <a:xfrm>
            <a:off x="5899746" y="5023059"/>
            <a:ext cx="6966856"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 Istockphoto.com</a:t>
            </a:r>
          </a:p>
        </p:txBody>
      </p:sp>
      <p:sp>
        <p:nvSpPr>
          <p:cNvPr id="2" name="Metin kutusu 3">
            <a:extLst>
              <a:ext uri="{FF2B5EF4-FFF2-40B4-BE49-F238E27FC236}">
                <a16:creationId xmlns:a16="http://schemas.microsoft.com/office/drawing/2014/main" id="{4745EAEE-9DB3-AF84-690D-40D0858D91B4}"/>
              </a:ext>
            </a:extLst>
          </p:cNvPr>
          <p:cNvSpPr txBox="1"/>
          <p:nvPr/>
        </p:nvSpPr>
        <p:spPr>
          <a:xfrm>
            <a:off x="888225" y="144976"/>
            <a:ext cx="10415549" cy="1138773"/>
          </a:xfrm>
          <a:prstGeom prst="rect">
            <a:avLst/>
          </a:prstGeom>
          <a:noFill/>
        </p:spPr>
        <p:txBody>
          <a:bodyPr wrap="square">
            <a:spAutoFit/>
          </a:bodyPr>
          <a:lstStyle/>
          <a:p>
            <a:pPr algn="ctr" defTabSz="457200"/>
            <a:r>
              <a:rPr lang="el-GR" sz="3400" b="1" dirty="0">
                <a:solidFill>
                  <a:schemeClr val="accent3">
                    <a:lumMod val="75000"/>
                  </a:schemeClr>
                </a:solidFill>
                <a:latin typeface="Raleway "/>
                <a:ea typeface="Noto Sans" panose="020B0502040504020204" pitchFamily="34" charset="0"/>
                <a:cs typeface="Noto Sans" panose="020B0502040504020204" pitchFamily="34" charset="0"/>
              </a:rPr>
              <a:t> Στρατηγικές διαπραγμάτευσης για επιχειρηματική επιτυχία 2/3 </a:t>
            </a:r>
            <a:endParaRPr lang="tr-TR" sz="3400" b="1" dirty="0">
              <a:solidFill>
                <a:schemeClr val="accent3">
                  <a:lumMod val="75000"/>
                </a:schemeClr>
              </a:solidFill>
              <a:latin typeface="Raleway "/>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79324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62C091C3-8A1A-4366-90C0-47BD3B7E4E62}"/>
              </a:ext>
            </a:extLst>
          </p:cNvPr>
          <p:cNvSpPr txBox="1"/>
          <p:nvPr/>
        </p:nvSpPr>
        <p:spPr>
          <a:xfrm>
            <a:off x="324362" y="2075231"/>
            <a:ext cx="7292493" cy="1077218"/>
          </a:xfrm>
          <a:prstGeom prst="rect">
            <a:avLst/>
          </a:prstGeom>
          <a:noFill/>
        </p:spPr>
        <p:txBody>
          <a:bodyPr wrap="square">
            <a:spAutoFit/>
          </a:bodyPr>
          <a:lstStyle/>
          <a:p>
            <a:pPr algn="just" defTabSz="457200"/>
            <a:r>
              <a:rPr lang="el-GR" sz="1600" b="1" dirty="0">
                <a:solidFill>
                  <a:prstClr val="black"/>
                </a:solidFill>
                <a:ea typeface="Noto Sans" panose="020B0502040504020204" pitchFamily="34" charset="0"/>
                <a:cs typeface="Noto Sans" panose="020B0502040504020204" pitchFamily="34" charset="0"/>
              </a:rPr>
              <a:t>Η δύναμη της νομιμότητας </a:t>
            </a:r>
            <a:r>
              <a:rPr lang="en-GB" sz="1600" b="1" dirty="0">
                <a:solidFill>
                  <a:prstClr val="black"/>
                </a:solidFill>
                <a:ea typeface="Noto Sans" panose="020B0502040504020204" pitchFamily="34" charset="0"/>
                <a:cs typeface="Noto Sans" panose="020B0502040504020204" pitchFamily="34" charset="0"/>
              </a:rPr>
              <a:t>: </a:t>
            </a:r>
            <a:r>
              <a:rPr lang="el-GR" sz="1600" dirty="0">
                <a:solidFill>
                  <a:prstClr val="black"/>
                </a:solidFill>
                <a:ea typeface="Noto Sans" panose="020B0502040504020204" pitchFamily="34" charset="0"/>
                <a:cs typeface="Noto Sans" panose="020B0502040504020204" pitchFamily="34" charset="0"/>
              </a:rPr>
              <a:t>Η δύναμη του διαπραγματευτή αυξάνεται όταν χρησιμοποιεί πρότυπα νομιμότητας προκειμένου να πείσει τους άλλους. Είναι πάντα ωφέλιμο να προετοιμάζονται τα έγγραφα που καθορίζουν τι μπαίνει και τι μένει έξω.</a:t>
            </a:r>
            <a:endParaRPr lang="en-GB" sz="1600" dirty="0">
              <a:solidFill>
                <a:prstClr val="black"/>
              </a:solidFill>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DA2DF39C-AECE-DC80-AD49-51478D0C7B41}"/>
              </a:ext>
            </a:extLst>
          </p:cNvPr>
          <p:cNvSpPr txBox="1"/>
          <p:nvPr/>
        </p:nvSpPr>
        <p:spPr>
          <a:xfrm>
            <a:off x="324362" y="3225804"/>
            <a:ext cx="7292494" cy="1815882"/>
          </a:xfrm>
          <a:prstGeom prst="rect">
            <a:avLst/>
          </a:prstGeom>
          <a:noFill/>
        </p:spPr>
        <p:txBody>
          <a:bodyPr wrap="square">
            <a:spAutoFit/>
          </a:bodyPr>
          <a:lstStyle/>
          <a:p>
            <a:pPr algn="just" defTabSz="457200"/>
            <a:r>
              <a:rPr lang="el-GR" sz="1600" b="1" dirty="0">
                <a:solidFill>
                  <a:prstClr val="black"/>
                </a:solidFill>
                <a:ea typeface="Noto Sans" panose="020B0502040504020204" pitchFamily="34" charset="0"/>
                <a:cs typeface="Noto Sans" panose="020B0502040504020204" pitchFamily="34" charset="0"/>
              </a:rPr>
              <a:t>Η δύναμη αποχώρησης </a:t>
            </a:r>
            <a:r>
              <a:rPr lang="el-GR" sz="1600" dirty="0">
                <a:solidFill>
                  <a:prstClr val="black"/>
                </a:solidFill>
                <a:ea typeface="Noto Sans" panose="020B0502040504020204" pitchFamily="34" charset="0"/>
                <a:cs typeface="Noto Sans" panose="020B0502040504020204" pitchFamily="34" charset="0"/>
              </a:rPr>
              <a:t>είναι επίσης μια από τις πιο διαδεδομένες τακτικές στις επιχειρηματικές διαπραγματεύσεις. Ωστόσο, οι διαπραγματευτές πρέπει να είναι πολύ προσεκτικοί στην εφαρμογή αυτής της τακτικής, διότι μπορεί επίσης να καταστρέψει αμέσως ολόκληρη τη διαδικασία διαπραγμάτευσης. Το μεγαλύτερο λάθος στις διαπραγματεύσεις όταν ο διαπραγματευτής αποδεικνύεται ότι είναι προσκολλημένος στη διαπραγμάτευση και δεν έχει τίποτα να δουλέψει στη διαπραγμάτευση.</a:t>
            </a:r>
            <a:endParaRPr lang="en-GB" sz="1600" dirty="0">
              <a:solidFill>
                <a:prstClr val="black"/>
              </a:solidFill>
              <a:ea typeface="Noto Sans" panose="020B0502040504020204" pitchFamily="34" charset="0"/>
              <a:cs typeface="Noto Sans" panose="020B0502040504020204" pitchFamily="34" charset="0"/>
            </a:endParaRPr>
          </a:p>
        </p:txBody>
      </p:sp>
      <p:pic>
        <p:nvPicPr>
          <p:cNvPr id="3" name="Resim 2" descr="grafik, çizgi film, ekran görüntüsü içeren bir resim&#10;&#10;Açıklama otomatik olarak oluşturuldu">
            <a:extLst>
              <a:ext uri="{FF2B5EF4-FFF2-40B4-BE49-F238E27FC236}">
                <a16:creationId xmlns:a16="http://schemas.microsoft.com/office/drawing/2014/main" id="{85E27918-023A-2025-4DA4-17B47738E480}"/>
              </a:ext>
            </a:extLst>
          </p:cNvPr>
          <p:cNvPicPr>
            <a:picLocks noChangeAspect="1"/>
          </p:cNvPicPr>
          <p:nvPr/>
        </p:nvPicPr>
        <p:blipFill>
          <a:blip r:embed="rId2">
            <a:extLst>
              <a:ext uri="{28A0092B-C50C-407E-A947-70E740481C1C}">
                <a14:useLocalDpi xmlns:a14="http://schemas.microsoft.com/office/drawing/2010/main" val="0"/>
              </a:ext>
            </a:extLst>
          </a:blip>
          <a:srcRect l="31325" t="1512" r="2242" b="20115"/>
          <a:stretch/>
        </p:blipFill>
        <p:spPr>
          <a:xfrm>
            <a:off x="7400040" y="-56270"/>
            <a:ext cx="8099537" cy="5374824"/>
          </a:xfrm>
          <a:prstGeom prst="rect">
            <a:avLst/>
          </a:prstGeom>
        </p:spPr>
      </p:pic>
      <p:sp>
        <p:nvSpPr>
          <p:cNvPr id="7" name="Metin kutusu 6">
            <a:extLst>
              <a:ext uri="{FF2B5EF4-FFF2-40B4-BE49-F238E27FC236}">
                <a16:creationId xmlns:a16="http://schemas.microsoft.com/office/drawing/2014/main" id="{9804DD36-2EFB-FC86-7C6F-8B2EC173A1E9}"/>
              </a:ext>
            </a:extLst>
          </p:cNvPr>
          <p:cNvSpPr txBox="1"/>
          <p:nvPr/>
        </p:nvSpPr>
        <p:spPr>
          <a:xfrm>
            <a:off x="5902010" y="5232120"/>
            <a:ext cx="7963988"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a:t>
            </a:r>
            <a:r>
              <a:rPr lang="en-US" sz="1000" dirty="0">
                <a:solidFill>
                  <a:schemeClr val="accent1"/>
                </a:solidFill>
              </a:rPr>
              <a:t> </a:t>
            </a:r>
            <a:r>
              <a:rPr lang="tr-TR" sz="1000" dirty="0">
                <a:solidFill>
                  <a:schemeClr val="accent1"/>
                </a:solidFill>
              </a:rPr>
              <a:t>Istockphoto.com</a:t>
            </a:r>
          </a:p>
        </p:txBody>
      </p:sp>
      <p:sp>
        <p:nvSpPr>
          <p:cNvPr id="2" name="Metin kutusu 3">
            <a:extLst>
              <a:ext uri="{FF2B5EF4-FFF2-40B4-BE49-F238E27FC236}">
                <a16:creationId xmlns:a16="http://schemas.microsoft.com/office/drawing/2014/main" id="{229EE748-6603-DF82-ECF4-80ED31A6AB9A}"/>
              </a:ext>
            </a:extLst>
          </p:cNvPr>
          <p:cNvSpPr txBox="1"/>
          <p:nvPr/>
        </p:nvSpPr>
        <p:spPr>
          <a:xfrm>
            <a:off x="215696" y="505276"/>
            <a:ext cx="10415549" cy="1138773"/>
          </a:xfrm>
          <a:prstGeom prst="rect">
            <a:avLst/>
          </a:prstGeom>
          <a:noFill/>
        </p:spPr>
        <p:txBody>
          <a:bodyPr wrap="square">
            <a:spAutoFit/>
          </a:bodyPr>
          <a:lstStyle/>
          <a:p>
            <a:pPr algn="ctr" defTabSz="457200"/>
            <a:r>
              <a:rPr lang="el-GR" sz="3400" b="1" dirty="0">
                <a:solidFill>
                  <a:schemeClr val="accent3">
                    <a:lumMod val="75000"/>
                  </a:schemeClr>
                </a:solidFill>
                <a:latin typeface="Raleway "/>
                <a:ea typeface="Noto Sans" panose="020B0502040504020204" pitchFamily="34" charset="0"/>
                <a:cs typeface="Noto Sans" panose="020B0502040504020204" pitchFamily="34" charset="0"/>
              </a:rPr>
              <a:t> Στρατηγικές διαπραγμάτευσης για επιχειρηματική επιτυχία 3/3 </a:t>
            </a:r>
            <a:endParaRPr lang="tr-TR" sz="3400" b="1" dirty="0">
              <a:solidFill>
                <a:schemeClr val="accent3">
                  <a:lumMod val="75000"/>
                </a:schemeClr>
              </a:solidFill>
              <a:latin typeface="Raleway "/>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64973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918-9008-F4A1-DD77-E9BF7E2B6669}"/>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B1FD9C1C-A812-A39C-CA23-F97822C95402}"/>
              </a:ext>
            </a:extLst>
          </p:cNvPr>
          <p:cNvSpPr>
            <a:spLocks noGrp="1"/>
          </p:cNvSpPr>
          <p:nvPr>
            <p:ph type="title"/>
          </p:nvPr>
        </p:nvSpPr>
        <p:spPr>
          <a:xfrm>
            <a:off x="290762" y="335924"/>
            <a:ext cx="11610475" cy="959822"/>
          </a:xfrm>
        </p:spPr>
        <p:txBody>
          <a:bodyPr>
            <a:normAutofit fontScale="90000"/>
          </a:bodyPr>
          <a:lstStyle/>
          <a:p>
            <a:r>
              <a:rPr lang="el-GR" sz="3400" b="1" dirty="0"/>
              <a:t>2°: Οικοδόμηση και καλλιέργεια στρατηγικής εταιρικής σχέσης - 1/2</a:t>
            </a:r>
            <a:endParaRPr lang="en-US" sz="3400" b="1" dirty="0"/>
          </a:p>
        </p:txBody>
      </p:sp>
      <p:sp>
        <p:nvSpPr>
          <p:cNvPr id="2" name="CasellaDiTesto 1">
            <a:extLst>
              <a:ext uri="{FF2B5EF4-FFF2-40B4-BE49-F238E27FC236}">
                <a16:creationId xmlns:a16="http://schemas.microsoft.com/office/drawing/2014/main" id="{52935053-2690-744B-582B-3094C6BB8668}"/>
              </a:ext>
            </a:extLst>
          </p:cNvPr>
          <p:cNvSpPr txBox="1"/>
          <p:nvPr/>
        </p:nvSpPr>
        <p:spPr>
          <a:xfrm>
            <a:off x="290762" y="1519724"/>
            <a:ext cx="10610461" cy="915443"/>
          </a:xfrm>
          <a:prstGeom prst="rect">
            <a:avLst/>
          </a:prstGeom>
          <a:noFill/>
        </p:spPr>
        <p:txBody>
          <a:bodyPr wrap="square" rtlCol="0">
            <a:spAutoFit/>
          </a:bodyPr>
          <a:lstStyle/>
          <a:p>
            <a:pPr>
              <a:lnSpc>
                <a:spcPct val="150000"/>
              </a:lnSpc>
            </a:pPr>
            <a:r>
              <a:rPr lang="el-GR" b="1" dirty="0">
                <a:solidFill>
                  <a:schemeClr val="bg1"/>
                </a:solidFill>
              </a:rPr>
              <a:t>ΕΙΣΑΓΩΓΗ</a:t>
            </a:r>
            <a:r>
              <a:rPr lang="en-US" b="1" dirty="0">
                <a:solidFill>
                  <a:schemeClr val="bg1"/>
                </a:solidFill>
              </a:rPr>
              <a:t> </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AAA078A1-67A5-DE6A-9EE1-2E399542E538}"/>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DA8A0EC-8024-4BB5-D35E-4812536436BE}"/>
              </a:ext>
            </a:extLst>
          </p:cNvPr>
          <p:cNvSpPr txBox="1"/>
          <p:nvPr/>
        </p:nvSpPr>
        <p:spPr>
          <a:xfrm>
            <a:off x="290762" y="2118125"/>
            <a:ext cx="10856497" cy="2277547"/>
          </a:xfrm>
          <a:prstGeom prst="rect">
            <a:avLst/>
          </a:prstGeom>
          <a:noFill/>
        </p:spPr>
        <p:txBody>
          <a:bodyPr wrap="square" lIns="91440" tIns="45720" rIns="91440" bIns="45720" anchor="t">
            <a:spAutoFit/>
          </a:bodyPr>
          <a:lstStyle/>
          <a:p>
            <a:pPr algn="just"/>
            <a:r>
              <a:rPr lang="el-GR" dirty="0">
                <a:solidFill>
                  <a:schemeClr val="accent1"/>
                </a:solidFill>
              </a:rPr>
              <a:t>Η ενότητα αυτή σας εφοδιάζει με βασικές δεξιότητες και στρατηγικές για την επίτευξη επιχειρηματικής επιτυχίας μέσω της οικοδόμησης και καλλιέργειας στρατηγικών συνεργασιών. </a:t>
            </a:r>
          </a:p>
          <a:p>
            <a:pPr algn="just"/>
            <a:endParaRPr lang="tr-TR" dirty="0">
              <a:solidFill>
                <a:schemeClr val="accent1"/>
              </a:solidFill>
            </a:endParaRPr>
          </a:p>
          <a:p>
            <a:pPr algn="just"/>
            <a:r>
              <a:rPr lang="el-GR" dirty="0">
                <a:solidFill>
                  <a:schemeClr val="accent1"/>
                </a:solidFill>
              </a:rPr>
              <a:t>Θα αποκτήσετε βασικές δεξιότητες και στρατηγικές για την επίτευξη επιχειρηματικής επιτυχίας μέσω της οικοδόμησης στρατηγικών συνεργασιών και της ολοκληρωμένης κατανόησης του τρόπου με τον οποίο οι αποτελεσματικές συμμαχίες και συνεργασίες μπορούν να οδηγήσουν στην ανάπτυξη, να ενισχύσουν το ανταγωνιστικό πλεονέκτημα και να ανοίξουν νέες ευκαιρίες στην αγορά.</a:t>
            </a:r>
            <a:endParaRPr lang="en-US" sz="1600" dirty="0">
              <a:solidFill>
                <a:schemeClr val="accent1"/>
              </a:solidFill>
            </a:endParaRPr>
          </a:p>
          <a:p>
            <a:pPr algn="just"/>
            <a:endParaRPr lang="en-US" sz="1600" dirty="0">
              <a:solidFill>
                <a:schemeClr val="accent1"/>
              </a:solidFill>
            </a:endParaRPr>
          </a:p>
        </p:txBody>
      </p:sp>
      <p:pic>
        <p:nvPicPr>
          <p:cNvPr id="7" name="Resim 6" descr="renklilik, hafif içeren bir resim&#10;&#10;Açıklama otomatik olarak oluşturuldu">
            <a:extLst>
              <a:ext uri="{FF2B5EF4-FFF2-40B4-BE49-F238E27FC236}">
                <a16:creationId xmlns:a16="http://schemas.microsoft.com/office/drawing/2014/main" id="{AA9CF3E8-4B13-C768-44F9-E28B296B1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7224" y="3171378"/>
            <a:ext cx="9214878" cy="5183369"/>
          </a:xfrm>
          <a:prstGeom prst="rect">
            <a:avLst/>
          </a:prstGeom>
        </p:spPr>
      </p:pic>
      <p:sp>
        <p:nvSpPr>
          <p:cNvPr id="9" name="Metin kutusu 8">
            <a:extLst>
              <a:ext uri="{FF2B5EF4-FFF2-40B4-BE49-F238E27FC236}">
                <a16:creationId xmlns:a16="http://schemas.microsoft.com/office/drawing/2014/main" id="{0CEC1222-209C-406D-DDF1-678CF4ADD647}"/>
              </a:ext>
            </a:extLst>
          </p:cNvPr>
          <p:cNvSpPr txBox="1"/>
          <p:nvPr/>
        </p:nvSpPr>
        <p:spPr>
          <a:xfrm>
            <a:off x="5264332" y="6275855"/>
            <a:ext cx="7480662" cy="246221"/>
          </a:xfrm>
          <a:prstGeom prst="rect">
            <a:avLst/>
          </a:prstGeom>
          <a:noFill/>
        </p:spPr>
        <p:txBody>
          <a:bodyPr wrap="square">
            <a:spAutoFit/>
          </a:bodyPr>
          <a:lstStyle/>
          <a:p>
            <a:pPr algn="ctr"/>
            <a:r>
              <a:rPr lang="en-US" sz="1000" dirty="0">
                <a:solidFill>
                  <a:schemeClr val="accent1"/>
                </a:solidFill>
              </a:rPr>
              <a:t>Image s</a:t>
            </a:r>
            <a:r>
              <a:rPr lang="tr-TR" sz="1000" dirty="0">
                <a:solidFill>
                  <a:schemeClr val="accent1"/>
                </a:solidFill>
              </a:rPr>
              <a:t>ource: stockphoto.com</a:t>
            </a:r>
          </a:p>
        </p:txBody>
      </p:sp>
    </p:spTree>
    <p:extLst>
      <p:ext uri="{BB962C8B-B14F-4D97-AF65-F5344CB8AC3E}">
        <p14:creationId xmlns:p14="http://schemas.microsoft.com/office/powerpoint/2010/main" val="93086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D28ED3FA-F135-3E5A-00AE-C77A8EFD54AE}"/>
              </a:ext>
            </a:extLst>
          </p:cNvPr>
          <p:cNvSpPr>
            <a:spLocks noGrp="1"/>
          </p:cNvSpPr>
          <p:nvPr>
            <p:ph type="title"/>
          </p:nvPr>
        </p:nvSpPr>
        <p:spPr>
          <a:xfrm>
            <a:off x="406399" y="184484"/>
            <a:ext cx="10087865" cy="807422"/>
          </a:xfrm>
        </p:spPr>
        <p:txBody>
          <a:bodyPr>
            <a:normAutofit fontScale="90000"/>
          </a:bodyPr>
          <a:lstStyle/>
          <a:p>
            <a:pPr algn="ctr"/>
            <a:r>
              <a:rPr lang="el-GR" sz="3400" b="1" dirty="0"/>
              <a:t> Οικοδόμηση και καλλιέργεια στρατηγικών εταιρικών σχέσεων - 2/2</a:t>
            </a:r>
            <a:endParaRPr lang="en-US" sz="3400" b="1" dirty="0"/>
          </a:p>
        </p:txBody>
      </p:sp>
      <p:sp>
        <p:nvSpPr>
          <p:cNvPr id="2" name="CasellaDiTesto 1">
            <a:extLst>
              <a:ext uri="{FF2B5EF4-FFF2-40B4-BE49-F238E27FC236}">
                <a16:creationId xmlns:a16="http://schemas.microsoft.com/office/drawing/2014/main" id="{A0B46F4A-EDF4-08EC-4303-3A30283B4E4D}"/>
              </a:ext>
            </a:extLst>
          </p:cNvPr>
          <p:cNvSpPr txBox="1"/>
          <p:nvPr/>
        </p:nvSpPr>
        <p:spPr>
          <a:xfrm>
            <a:off x="527384" y="884694"/>
            <a:ext cx="11137232" cy="5047536"/>
          </a:xfrm>
          <a:prstGeom prst="rect">
            <a:avLst/>
          </a:prstGeom>
          <a:noFill/>
        </p:spPr>
        <p:txBody>
          <a:bodyPr wrap="square" lIns="91440" tIns="45720" rIns="91440" bIns="45720" rtlCol="0" anchor="t">
            <a:spAutoFit/>
          </a:bodyPr>
          <a:lstStyle/>
          <a:p>
            <a:pPr algn="just"/>
            <a:endParaRPr lang="sl-SI" b="0" i="0" dirty="0">
              <a:solidFill>
                <a:schemeClr val="accent1"/>
              </a:solidFill>
              <a:effectLst/>
              <a:ea typeface="Noto Sans"/>
              <a:cs typeface="Noto Sans"/>
            </a:endParaRPr>
          </a:p>
          <a:p>
            <a:pPr algn="just"/>
            <a:r>
              <a:rPr lang="el-GR" sz="1600" b="1" i="0" dirty="0">
                <a:solidFill>
                  <a:schemeClr val="accent1"/>
                </a:solidFill>
                <a:effectLst/>
                <a:ea typeface="Noto Sans"/>
                <a:cs typeface="Noto Sans"/>
              </a:rPr>
              <a:t>Οι στρατηγικές Οι στρατηγικές συμπράξεις εμπίπτουν σε τρεις κατηγορίες </a:t>
            </a:r>
          </a:p>
          <a:p>
            <a:pPr algn="just"/>
            <a:endParaRPr lang="tr-TR" sz="1600" dirty="0">
              <a:solidFill>
                <a:schemeClr val="accent1"/>
              </a:solidFill>
              <a:ea typeface="Noto Sans" panose="020B0502040504020204" pitchFamily="34" charset="0"/>
              <a:cs typeface="Noto Sans" panose="020B0502040504020204" pitchFamily="34" charset="0"/>
            </a:endParaRPr>
          </a:p>
          <a:p>
            <a:pPr marL="914400" lvl="1" indent="-457200" algn="just">
              <a:buFont typeface="Arial" panose="020B0604020202020204" pitchFamily="34" charset="0"/>
              <a:buChar char="•"/>
            </a:pPr>
            <a:r>
              <a:rPr lang="el-GR" sz="1600" b="0" dirty="0">
                <a:solidFill>
                  <a:schemeClr val="accent1"/>
                </a:solidFill>
                <a:effectLst/>
                <a:ea typeface="Noto Sans"/>
                <a:cs typeface="Noto Sans"/>
              </a:rPr>
              <a:t>Συμβατικές συμφωνίες,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l-GR" sz="1600" b="0" dirty="0">
                <a:solidFill>
                  <a:schemeClr val="accent1"/>
                </a:solidFill>
                <a:effectLst/>
                <a:ea typeface="Noto Sans"/>
                <a:cs typeface="Noto Sans"/>
              </a:rPr>
              <a:t>Επενδύσεις σε μετοχές,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l-GR" sz="1600" b="0" dirty="0">
                <a:solidFill>
                  <a:schemeClr val="accent1"/>
                </a:solidFill>
                <a:effectLst/>
                <a:ea typeface="Noto Sans"/>
                <a:cs typeface="Noto Sans"/>
              </a:rPr>
              <a:t>Κοινοπραξίες, όπως αναλύεται στη συνέχεια.</a:t>
            </a:r>
            <a:endParaRPr lang="tr-TR" sz="1600" b="0" dirty="0">
              <a:solidFill>
                <a:schemeClr val="accent1"/>
              </a:solidFill>
              <a:effectLst/>
              <a:ea typeface="Noto Sans"/>
              <a:cs typeface="Noto Sans"/>
            </a:endParaRPr>
          </a:p>
          <a:p>
            <a:pPr marL="457200" indent="-457200" algn="just">
              <a:buAutoNum type="arabicParenBoth"/>
            </a:pPr>
            <a:endParaRPr lang="tr-TR" sz="1600" i="1" dirty="0">
              <a:solidFill>
                <a:schemeClr val="accent1"/>
              </a:solidFill>
              <a:ea typeface="Noto Sans" panose="020B0502040504020204" pitchFamily="34" charset="0"/>
              <a:cs typeface="Noto Sans" panose="020B0502040504020204" pitchFamily="34" charset="0"/>
            </a:endParaRPr>
          </a:p>
          <a:p>
            <a:pPr algn="just"/>
            <a:r>
              <a:rPr lang="el-GR" sz="1600" b="1" dirty="0">
                <a:solidFill>
                  <a:schemeClr val="accent1"/>
                </a:solidFill>
                <a:ea typeface="Noto Sans"/>
                <a:cs typeface="Noto Sans"/>
              </a:rPr>
              <a:t>Οι συμβατικές συμφωνίες </a:t>
            </a:r>
            <a:r>
              <a:rPr lang="el-GR" sz="1600" dirty="0">
                <a:solidFill>
                  <a:schemeClr val="accent1"/>
                </a:solidFill>
                <a:ea typeface="Noto Sans"/>
                <a:cs typeface="Noto Sans"/>
              </a:rPr>
              <a:t>περιλαμβάνουν συμμαχίες χωρίς μετοχικό κεφάλαιο, όπως συμφωνίες διανομής, σχέσεις εξωτερικής ανάθεσης, συμφωνίες </a:t>
            </a:r>
            <a:r>
              <a:rPr lang="el-GR" sz="1600" dirty="0" err="1">
                <a:solidFill>
                  <a:schemeClr val="accent1"/>
                </a:solidFill>
                <a:ea typeface="Noto Sans"/>
                <a:cs typeface="Noto Sans"/>
              </a:rPr>
              <a:t>franchise</a:t>
            </a:r>
            <a:r>
              <a:rPr lang="el-GR" sz="1600" dirty="0">
                <a:solidFill>
                  <a:schemeClr val="accent1"/>
                </a:solidFill>
                <a:ea typeface="Noto Sans"/>
                <a:cs typeface="Noto Sans"/>
              </a:rPr>
              <a:t> ή </a:t>
            </a:r>
            <a:r>
              <a:rPr lang="el-GR" sz="1600" dirty="0" err="1">
                <a:solidFill>
                  <a:schemeClr val="accent1"/>
                </a:solidFill>
                <a:ea typeface="Noto Sans"/>
                <a:cs typeface="Noto Sans"/>
              </a:rPr>
              <a:t>αδειοδότησης</a:t>
            </a:r>
            <a:r>
              <a:rPr lang="el-GR" sz="1600" dirty="0">
                <a:solidFill>
                  <a:schemeClr val="accent1"/>
                </a:solidFill>
                <a:ea typeface="Noto Sans"/>
                <a:cs typeface="Noto Sans"/>
              </a:rPr>
              <a:t> και συνεργασίες Ε&amp;Α. Περιλαμβάνουν επίσης συμβιωτικές σχέσεις, όπου οργανισμοί που εξυπηρετούν φαινομενικά άσχετες αγορές συνεργάζονται. </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l-GR" sz="1600" b="1" dirty="0">
                <a:solidFill>
                  <a:schemeClr val="accent1"/>
                </a:solidFill>
                <a:ea typeface="Noto Sans"/>
                <a:cs typeface="Noto Sans"/>
              </a:rPr>
              <a:t>Οι επενδύσεις σε μετοχές</a:t>
            </a:r>
            <a:r>
              <a:rPr lang="el-GR" sz="1600" dirty="0">
                <a:solidFill>
                  <a:schemeClr val="accent1"/>
                </a:solidFill>
                <a:ea typeface="Noto Sans"/>
                <a:cs typeface="Noto Sans"/>
              </a:rPr>
              <a:t> περιλαμβάνουν την ανάληψη μειοψηφικού ποσοστού ιδιοκτησίας από μία εταιρεία σε μία εταιρεία-εταίρο. Οι επενδύσεις αυτές επιτρέπουν στην εταιρεία-επενδυτή να εισέλθει και να γνωρίσει ελκυστικές δυνητικές αγορές. Αποτελούν επίσης μέσο για την απόκτηση πρόσβασης σε πολλά υποσχόμενες τεχνολογίες ή προϊόντα που δεν έχουν ακόμη αποδειχθεί στην αγορά.</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l-GR" sz="1600" b="1" dirty="0">
                <a:solidFill>
                  <a:schemeClr val="accent1"/>
                </a:solidFill>
                <a:ea typeface="Noto Sans"/>
                <a:cs typeface="Noto Sans"/>
              </a:rPr>
              <a:t>Οι </a:t>
            </a:r>
            <a:r>
              <a:rPr lang="el-GR" sz="1600" dirty="0">
                <a:solidFill>
                  <a:schemeClr val="accent1"/>
                </a:solidFill>
                <a:ea typeface="Noto Sans"/>
                <a:cs typeface="Noto Sans"/>
              </a:rPr>
              <a:t>κοινοπραξίες περιλαμβάνουν δύο ή περισσότερες ανεξάρτητες εταιρείες που σχηματίζουν μια τρίτη οντότητα. Κάθε εταιρεία συνεισφέρει πόρους και μοιράζεται τον έλεγχο (και τα κέρδη ή τις ζημίες) της επιχείρησης. Η επιχείρηση μπορεί να υπάρχει για ένα βραχυπρόθεσμο έργο, όπως μια μεγάλη κατασκευαστική εργασία, ή για μια μακροπρόθεσμη επιχειρηματική σχέση, μια κοινή στρατηγική για εταιρείες που θέλουν να εισέλθουν σε ξένες αγορές.</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42833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7B53-F608-308D-C437-6AC19A29D2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75062B2-CE0E-1BA2-48EE-B17953F29124}"/>
              </a:ext>
            </a:extLst>
          </p:cNvPr>
          <p:cNvSpPr txBox="1"/>
          <p:nvPr/>
        </p:nvSpPr>
        <p:spPr>
          <a:xfrm>
            <a:off x="527384" y="1413063"/>
            <a:ext cx="11137232" cy="4278094"/>
          </a:xfrm>
          <a:prstGeom prst="rect">
            <a:avLst/>
          </a:prstGeom>
          <a:noFill/>
        </p:spPr>
        <p:txBody>
          <a:bodyPr wrap="square" lIns="91440" tIns="45720" rIns="91440" bIns="45720" rtlCol="0" anchor="t">
            <a:spAutoFit/>
          </a:bodyPr>
          <a:lstStyle/>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Να έχει αντίκτυπο στον ίδιο πελάτη/συνέργειες εξυπηρέτησης πελατών.</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Δημιουργία αποδοτικότητας.</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Αποφυγή επικαλύψεων και μείωση του κατακερματισμού των υπηρεσιών.</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Να παρέχει καλύτερες υπηρεσίες από ό,τι μπορεί μόνος του. </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αποκτήσετε πρόσβαση στους πόρους ενός εταίρου.</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αποκτήσετε πρόσβαση σε άτομα που χρειάζεστε μέσω των σχέσεων με τους εταίρους.</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Να χρησιμοποιήσετε την αξιοπιστία ενός εταίρου (περιβαλλοντική, πολιτική, οικονομική κ.λπ.).</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χρησιμοποιήσετε τη «δυνατή φωνή» του εταίρου (π.χ. μέσα ενημέρωσης, αγαπημένος των μέσων ενημέρωσης).</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είναι μια καλή αναφορά σε άλλους για λογαριασμό σας.</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κερδίσετε ηθική και ψυχολογική υποστήριξη.</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έχετε έναν εταίρο με δεξιότητες και ικανότητες συμπληρωματικές με τις δικές σας.</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μειώσετε το ενδεχόμενο βλάβης από τον σύντροφο ή επειδή ο κίνδυνος είναι πολύ μεγάλος για να μην τον έχετε ως σύντροφο.</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αυξήσετε τις δυνατότητες καινοτομίας από την αλληλεπίδραση με έναν σύντροφο.</a:t>
            </a:r>
          </a:p>
          <a:p>
            <a:pPr marL="742950" lvl="1" indent="-285750" algn="just">
              <a:buFont typeface="Wingdings" panose="05000000000000000000" pitchFamily="2" charset="2"/>
              <a:buChar char="ü"/>
            </a:pPr>
            <a:r>
              <a:rPr lang="el-GR" sz="1600" b="0" i="0" dirty="0">
                <a:solidFill>
                  <a:schemeClr val="accent1"/>
                </a:solidFill>
                <a:effectLst/>
                <a:ea typeface="Noto Sans"/>
                <a:cs typeface="Noto Sans"/>
              </a:rPr>
              <a:t>Για να κερδίσετε σε μια δημοκρατική διαδικασία ή ψηφοφορία. </a:t>
            </a:r>
            <a:endParaRPr lang="en-US" sz="1600" b="0" i="0" dirty="0">
              <a:solidFill>
                <a:schemeClr val="accent1"/>
              </a:solidFill>
              <a:effectLst/>
              <a:ea typeface="Noto Sans"/>
              <a:cs typeface="Noto Sans"/>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1CAC0387-64FA-DADA-2924-1A3ABC5B87F7}"/>
              </a:ext>
            </a:extLst>
          </p:cNvPr>
          <p:cNvSpPr txBox="1"/>
          <p:nvPr/>
        </p:nvSpPr>
        <p:spPr>
          <a:xfrm>
            <a:off x="938740" y="845369"/>
            <a:ext cx="9315603" cy="458652"/>
          </a:xfrm>
          <a:prstGeom prst="rect">
            <a:avLst/>
          </a:prstGeom>
          <a:noFill/>
        </p:spPr>
        <p:txBody>
          <a:bodyPr wrap="square">
            <a:spAutoFit/>
          </a:bodyPr>
          <a:lstStyle/>
          <a:p>
            <a:pPr algn="just">
              <a:lnSpc>
                <a:spcPct val="150000"/>
              </a:lnSpc>
              <a:spcBef>
                <a:spcPts val="600"/>
              </a:spcBef>
              <a:spcAft>
                <a:spcPts val="600"/>
              </a:spcAft>
            </a:pPr>
            <a:r>
              <a:rPr lang="el-GR" b="1" i="0" dirty="0">
                <a:solidFill>
                  <a:schemeClr val="bg1">
                    <a:lumMod val="75000"/>
                  </a:schemeClr>
                </a:solidFill>
                <a:effectLst/>
                <a:ea typeface="Noto Sans"/>
                <a:cs typeface="Noto Sans"/>
              </a:rPr>
              <a:t>Εξετάστε τους λόγους για την έναρξη ή την τροποποίηση μιας εταιρικής σχέσης </a:t>
            </a:r>
            <a:endParaRPr lang="tr-TR" dirty="0">
              <a:solidFill>
                <a:schemeClr val="bg1">
                  <a:lumMod val="7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81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6B3C-8A30-E6BD-D17D-1DCA66917ED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9C6727E-479B-707D-BB06-0D685D4D97C3}"/>
              </a:ext>
            </a:extLst>
          </p:cNvPr>
          <p:cNvSpPr txBox="1"/>
          <p:nvPr/>
        </p:nvSpPr>
        <p:spPr>
          <a:xfrm>
            <a:off x="211666" y="1118368"/>
            <a:ext cx="7671854" cy="5509200"/>
          </a:xfrm>
          <a:prstGeom prst="rect">
            <a:avLst/>
          </a:prstGeom>
          <a:noFill/>
        </p:spPr>
        <p:txBody>
          <a:bodyPr wrap="square" lIns="91440" tIns="45720" rIns="91440" bIns="45720" rtlCol="0" anchor="t">
            <a:spAutoFit/>
          </a:bodyPr>
          <a:lstStyle/>
          <a:p>
            <a:pPr algn="just">
              <a:lnSpc>
                <a:spcPct val="150000"/>
              </a:lnSpc>
            </a:pPr>
            <a:r>
              <a:rPr lang="el-GR" sz="1600" b="1" i="0" dirty="0">
                <a:solidFill>
                  <a:schemeClr val="accent1"/>
                </a:solidFill>
                <a:effectLst/>
                <a:latin typeface="Raleway "/>
                <a:ea typeface="Noto Sans"/>
                <a:cs typeface="Noto Sans"/>
              </a:rPr>
              <a:t>Η </a:t>
            </a:r>
            <a:r>
              <a:rPr lang="el-GR" sz="1600" b="1" i="0" dirty="0" err="1">
                <a:solidFill>
                  <a:schemeClr val="accent1"/>
                </a:solidFill>
                <a:effectLst/>
                <a:latin typeface="Raleway "/>
                <a:ea typeface="Noto Sans"/>
                <a:cs typeface="Noto Sans"/>
              </a:rPr>
              <a:t>συνδημιουργία</a:t>
            </a:r>
            <a:r>
              <a:rPr lang="el-GR" sz="1600" b="1" i="0" dirty="0">
                <a:solidFill>
                  <a:schemeClr val="accent1"/>
                </a:solidFill>
                <a:effectLst/>
                <a:latin typeface="Raleway "/>
                <a:ea typeface="Noto Sans"/>
                <a:cs typeface="Noto Sans"/>
              </a:rPr>
              <a:t> αξίας </a:t>
            </a:r>
            <a:r>
              <a:rPr lang="el-GR" sz="1600" i="0" dirty="0">
                <a:solidFill>
                  <a:schemeClr val="accent1"/>
                </a:solidFill>
                <a:effectLst/>
                <a:latin typeface="Raleway "/>
                <a:ea typeface="Noto Sans"/>
                <a:cs typeface="Noto Sans"/>
              </a:rPr>
              <a:t>είναι ένας ειδικός τύπος συνεργασίας που θεωρείται ως μια καινοτόμος και </a:t>
            </a:r>
            <a:r>
              <a:rPr lang="el-GR" sz="1600" i="0" dirty="0" err="1">
                <a:solidFill>
                  <a:schemeClr val="accent1"/>
                </a:solidFill>
                <a:effectLst/>
                <a:latin typeface="Raleway "/>
                <a:ea typeface="Noto Sans"/>
                <a:cs typeface="Noto Sans"/>
              </a:rPr>
              <a:t>διαδραστική</a:t>
            </a:r>
            <a:r>
              <a:rPr lang="el-GR" sz="1600" i="0" dirty="0">
                <a:solidFill>
                  <a:schemeClr val="accent1"/>
                </a:solidFill>
                <a:effectLst/>
                <a:latin typeface="Raleway "/>
                <a:ea typeface="Noto Sans"/>
                <a:cs typeface="Noto Sans"/>
              </a:rPr>
              <a:t> διαδικασία μεταξύ πελατών και οργανισμών που αποσκοπεί στην αύξηση της αξίας ενός προϊόντος ή μιας υπηρεσίας.</a:t>
            </a:r>
          </a:p>
          <a:p>
            <a:pPr algn="just">
              <a:lnSpc>
                <a:spcPct val="150000"/>
              </a:lnSpc>
            </a:pPr>
            <a:r>
              <a:rPr lang="el-GR" sz="1600" b="0" i="0" dirty="0">
                <a:solidFill>
                  <a:schemeClr val="accent1"/>
                </a:solidFill>
                <a:effectLst/>
                <a:latin typeface="Raleway "/>
                <a:ea typeface="Noto Sans"/>
                <a:cs typeface="Noto Sans"/>
              </a:rPr>
              <a:t>Ένας από τους πρωταρχικούς στόχους των επιχειρήσεων είναι η δημιουργία στρατηγικών συνεργασιών με σωστό και αποτελεσματικό τρόπο κατά τη διαδικασία δημιουργίας αξίας. Η αποτελεσματική διαχείριση αυτής της διαδικασίας, κατά την οποία συναντώνται διάφορα στρατηγικά στοιχεία όπως οι «οικονομικοί πόροι», οι «ανθρώπινοι πόροι», οι «δεξιότητες» και οι «πληροφορίες», μεγιστοποιεί το κέρδος και την αποτελεσματικότητα των επιχειρήσεων.</a:t>
            </a:r>
          </a:p>
          <a:p>
            <a:pPr marL="285750" indent="-285750" algn="just">
              <a:lnSpc>
                <a:spcPct val="150000"/>
              </a:lnSpc>
              <a:buFont typeface="Arial" panose="020B0604020202020204" pitchFamily="34" charset="0"/>
              <a:buChar char="•"/>
            </a:pPr>
            <a:r>
              <a:rPr lang="el-GR" sz="1600" b="1" dirty="0">
                <a:solidFill>
                  <a:schemeClr val="accent1"/>
                </a:solidFill>
                <a:latin typeface="Raleway "/>
                <a:ea typeface="Noto Sans"/>
                <a:cs typeface="Noto Sans"/>
              </a:rPr>
              <a:t>Πράσινη περιοχή</a:t>
            </a:r>
            <a:r>
              <a:rPr lang="el-GR" sz="1600" dirty="0">
                <a:solidFill>
                  <a:schemeClr val="accent1"/>
                </a:solidFill>
                <a:latin typeface="Raleway "/>
                <a:ea typeface="Noto Sans"/>
                <a:cs typeface="Noto Sans"/>
              </a:rPr>
              <a:t>: Η </a:t>
            </a:r>
            <a:r>
              <a:rPr lang="el-GR" sz="1600" dirty="0" err="1">
                <a:solidFill>
                  <a:schemeClr val="accent1"/>
                </a:solidFill>
                <a:latin typeface="Raleway "/>
                <a:ea typeface="Noto Sans"/>
                <a:cs typeface="Noto Sans"/>
              </a:rPr>
              <a:t>διαδραστικότητα</a:t>
            </a:r>
            <a:r>
              <a:rPr lang="el-GR" sz="1600" dirty="0">
                <a:solidFill>
                  <a:schemeClr val="accent1"/>
                </a:solidFill>
                <a:latin typeface="Raleway "/>
                <a:ea typeface="Noto Sans"/>
                <a:cs typeface="Noto Sans"/>
              </a:rPr>
              <a:t> της δημιουργίας αξίας είναι υψηλή, το ίδιο και η εμπειρία προϊόντος/υπηρεσίας.</a:t>
            </a:r>
          </a:p>
          <a:p>
            <a:pPr marL="285750" indent="-285750" algn="just">
              <a:lnSpc>
                <a:spcPct val="150000"/>
              </a:lnSpc>
              <a:buFont typeface="Arial" panose="020B0604020202020204" pitchFamily="34" charset="0"/>
              <a:buChar char="•"/>
            </a:pPr>
            <a:r>
              <a:rPr lang="el-GR" sz="1600" b="1" i="0" dirty="0">
                <a:solidFill>
                  <a:schemeClr val="accent1"/>
                </a:solidFill>
                <a:effectLst/>
                <a:latin typeface="Raleway "/>
                <a:ea typeface="Noto Sans"/>
                <a:cs typeface="Noto Sans"/>
              </a:rPr>
              <a:t>Κόκκινη περιοχή: </a:t>
            </a:r>
            <a:r>
              <a:rPr lang="el-GR" sz="1600" i="0" dirty="0">
                <a:solidFill>
                  <a:schemeClr val="accent1"/>
                </a:solidFill>
                <a:effectLst/>
                <a:latin typeface="Raleway "/>
                <a:ea typeface="Noto Sans"/>
                <a:cs typeface="Noto Sans"/>
              </a:rPr>
              <a:t>Η χειρότερη είναι το τρίτο τεταρτημόριο, όπου η εμπειρία προϊόντος/υπηρεσίας είναι χαμηλή και η </a:t>
            </a:r>
            <a:r>
              <a:rPr lang="el-GR" sz="1600" i="0" dirty="0" err="1">
                <a:solidFill>
                  <a:schemeClr val="accent1"/>
                </a:solidFill>
                <a:effectLst/>
                <a:latin typeface="Raleway "/>
                <a:ea typeface="Noto Sans"/>
                <a:cs typeface="Noto Sans"/>
              </a:rPr>
              <a:t>διαδραστικότητα</a:t>
            </a:r>
            <a:r>
              <a:rPr lang="el-GR" sz="1600" i="0" dirty="0">
                <a:solidFill>
                  <a:schemeClr val="accent1"/>
                </a:solidFill>
                <a:effectLst/>
                <a:latin typeface="Raleway "/>
                <a:ea typeface="Noto Sans"/>
                <a:cs typeface="Noto Sans"/>
              </a:rPr>
              <a:t> της συν-δημιουργίας αξίας είναι χαμηλή.</a:t>
            </a:r>
            <a:endParaRPr lang="en-US" sz="1600" i="0" dirty="0">
              <a:solidFill>
                <a:schemeClr val="accent1"/>
              </a:solidFill>
              <a:effectLst/>
              <a:ea typeface="Noto Sans" panose="020B0502040504020204" pitchFamily="34" charset="0"/>
              <a:cs typeface="Noto Sans" panose="020B0502040504020204" pitchFamily="34" charset="0"/>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pic>
        <p:nvPicPr>
          <p:cNvPr id="3" name="Picture 4" descr="Is Value Co-Creation Always Necessary? | Customer Value Foundation">
            <a:extLst>
              <a:ext uri="{FF2B5EF4-FFF2-40B4-BE49-F238E27FC236}">
                <a16:creationId xmlns:a16="http://schemas.microsoft.com/office/drawing/2014/main" id="{A3FAB224-1D2D-FDA5-4D0E-00AFFF6420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3520" y="2152823"/>
            <a:ext cx="4213321" cy="3686213"/>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FD03DAE8-FD9A-9AA0-FFA9-145E82055A96}"/>
              </a:ext>
            </a:extLst>
          </p:cNvPr>
          <p:cNvSpPr txBox="1"/>
          <p:nvPr/>
        </p:nvSpPr>
        <p:spPr>
          <a:xfrm>
            <a:off x="8899916" y="5839036"/>
            <a:ext cx="2951747" cy="400110"/>
          </a:xfrm>
          <a:prstGeom prst="rect">
            <a:avLst/>
          </a:prstGeom>
          <a:noFill/>
        </p:spPr>
        <p:txBody>
          <a:bodyPr wrap="square" lIns="91440" tIns="45720" rIns="91440" bIns="45720" anchor="t">
            <a:spAutoFit/>
          </a:bodyPr>
          <a:lstStyle/>
          <a:p>
            <a:pPr algn="ctr"/>
            <a:r>
              <a:rPr lang="tr-TR" sz="1000" i="0" dirty="0">
                <a:solidFill>
                  <a:schemeClr val="accent1"/>
                </a:solidFill>
                <a:effectLst/>
                <a:ea typeface="Noto Sans"/>
                <a:cs typeface="Noto Sans"/>
              </a:rPr>
              <a:t>Source: Value </a:t>
            </a:r>
            <a:r>
              <a:rPr lang="tr-TR" sz="1000" i="0" dirty="0" err="1">
                <a:solidFill>
                  <a:schemeClr val="accent1"/>
                </a:solidFill>
                <a:effectLst/>
                <a:ea typeface="Noto Sans"/>
                <a:cs typeface="Noto Sans"/>
              </a:rPr>
              <a:t>Co-cretion</a:t>
            </a:r>
            <a:r>
              <a:rPr lang="tr-TR" sz="1000" i="0" dirty="0">
                <a:solidFill>
                  <a:schemeClr val="accent1"/>
                </a:solidFill>
                <a:effectLst/>
                <a:ea typeface="Noto Sans"/>
                <a:cs typeface="Noto Sans"/>
              </a:rPr>
              <a:t> </a:t>
            </a:r>
            <a:r>
              <a:rPr lang="tr-TR" sz="1000" i="0" dirty="0" err="1">
                <a:solidFill>
                  <a:schemeClr val="accent1"/>
                </a:solidFill>
                <a:effectLst/>
                <a:ea typeface="Noto Sans"/>
                <a:cs typeface="Noto Sans"/>
              </a:rPr>
              <a:t>Matrix</a:t>
            </a:r>
            <a:r>
              <a:rPr lang="tr-TR" sz="1000" i="0" dirty="0">
                <a:solidFill>
                  <a:schemeClr val="accent1"/>
                </a:solidFill>
                <a:effectLst/>
                <a:ea typeface="Noto Sans"/>
                <a:cs typeface="Noto Sans"/>
              </a:rPr>
              <a:t>, </a:t>
            </a:r>
            <a:r>
              <a:rPr lang="tr-TR" sz="1000" i="0" dirty="0" err="1">
                <a:solidFill>
                  <a:schemeClr val="accent1"/>
                </a:solidFill>
                <a:effectLst/>
                <a:ea typeface="Noto Sans"/>
                <a:cs typeface="Noto Sans"/>
              </a:rPr>
              <a:t>by</a:t>
            </a:r>
            <a:r>
              <a:rPr lang="tr-TR" sz="1000" i="0" dirty="0">
                <a:solidFill>
                  <a:schemeClr val="accent1"/>
                </a:solidFill>
                <a:effectLst/>
                <a:ea typeface="Noto Sans"/>
                <a:cs typeface="Noto Sans"/>
              </a:rPr>
              <a:t> customerthink.com </a:t>
            </a:r>
            <a:endParaRPr lang="tr-TR" sz="100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477C2AC4-15CE-D1AE-F37D-59AC5AED590C}"/>
              </a:ext>
            </a:extLst>
          </p:cNvPr>
          <p:cNvSpPr txBox="1"/>
          <p:nvPr/>
        </p:nvSpPr>
        <p:spPr>
          <a:xfrm>
            <a:off x="211666" y="153487"/>
            <a:ext cx="11473743" cy="1138773"/>
          </a:xfrm>
          <a:prstGeom prst="rect">
            <a:avLst/>
          </a:prstGeom>
          <a:noFill/>
        </p:spPr>
        <p:txBody>
          <a:bodyPr wrap="square">
            <a:spAutoFit/>
          </a:bodyPr>
          <a:lstStyle/>
          <a:p>
            <a:pPr algn="ctr"/>
            <a:r>
              <a:rPr lang="el-GR" sz="3400" b="1" i="0" dirty="0" err="1">
                <a:solidFill>
                  <a:schemeClr val="accent3">
                    <a:lumMod val="75000"/>
                  </a:schemeClr>
                </a:solidFill>
                <a:effectLst/>
                <a:latin typeface="Raleway "/>
                <a:ea typeface="Noto Sans"/>
                <a:cs typeface="Noto Sans"/>
              </a:rPr>
              <a:t>Συνδημιουργία</a:t>
            </a:r>
            <a:r>
              <a:rPr lang="el-GR" sz="3400" b="1" i="0" dirty="0">
                <a:solidFill>
                  <a:schemeClr val="accent3">
                    <a:lumMod val="75000"/>
                  </a:schemeClr>
                </a:solidFill>
                <a:effectLst/>
                <a:latin typeface="Raleway "/>
                <a:ea typeface="Noto Sans"/>
                <a:cs typeface="Noto Sans"/>
              </a:rPr>
              <a:t> αξίας: Αποφασίζοντας για μια στρατηγική εταιρική σχέση</a:t>
            </a:r>
            <a:endParaRPr lang="tr-TR" sz="3400" b="1"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90385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493095" y="111571"/>
            <a:ext cx="10515600" cy="1325563"/>
          </a:xfrm>
        </p:spPr>
        <p:txBody>
          <a:bodyPr>
            <a:normAutofit/>
          </a:bodyPr>
          <a:lstStyle/>
          <a:p>
            <a:r>
              <a:rPr lang="el-GR" sz="3400" dirty="0"/>
              <a:t>Στόχος αυτής της ενότητας</a:t>
            </a:r>
            <a:endParaRPr lang="en-US" sz="3400" dirty="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2106" y="1317445"/>
            <a:ext cx="10928437" cy="5428984"/>
          </a:xfrm>
        </p:spPr>
        <p:txBody>
          <a:bodyPr vert="horz" lIns="91440" tIns="45720" rIns="91440" bIns="45720" rtlCol="0" anchor="t">
            <a:normAutofit fontScale="55000" lnSpcReduction="20000"/>
          </a:bodyPr>
          <a:lstStyle/>
          <a:p>
            <a:pPr marL="0" indent="0" algn="just">
              <a:buNone/>
            </a:pPr>
            <a:r>
              <a:rPr lang="el-GR" sz="2600" dirty="0">
                <a:solidFill>
                  <a:srgbClr val="F3B75B"/>
                </a:solidFill>
              </a:rPr>
              <a:t>1. Γενικός στόχος: </a:t>
            </a:r>
            <a:endParaRPr lang="it-IT" sz="2600" dirty="0">
              <a:solidFill>
                <a:schemeClr val="accent1"/>
              </a:solidFill>
            </a:endParaRPr>
          </a:p>
          <a:p>
            <a:pPr marL="0" indent="0" algn="just">
              <a:lnSpc>
                <a:spcPct val="170000"/>
              </a:lnSpc>
              <a:spcBef>
                <a:spcPts val="600"/>
              </a:spcBef>
              <a:spcAft>
                <a:spcPts val="600"/>
              </a:spcAft>
              <a:buNone/>
            </a:pPr>
            <a:r>
              <a:rPr lang="el-GR" sz="2600" b="0" dirty="0">
                <a:solidFill>
                  <a:schemeClr val="accent1"/>
                </a:solidFill>
              </a:rPr>
              <a:t>Αυτή η ενότητα </a:t>
            </a:r>
            <a:r>
              <a:rPr lang="el-GR" sz="2600" dirty="0">
                <a:solidFill>
                  <a:schemeClr val="accent1"/>
                </a:solidFill>
              </a:rPr>
              <a:t>σας δίνει τη δυνατότητα να αποκτήσετε γνώσεις σχετικά με τη δικτύωση, τα στυλ και τις στρατηγικές διαπραγμάτευσης. Σας διδάσκει πώς να διαχειρίζεστε </a:t>
            </a:r>
            <a:r>
              <a:rPr lang="el-GR" sz="2600" b="0" dirty="0">
                <a:solidFill>
                  <a:schemeClr val="accent1"/>
                </a:solidFill>
              </a:rPr>
              <a:t>αποτελεσματικά τα δίκτυα, να αναπτύσσετε μια στρατηγική δικτύου για επιχειρηματική επιτυχία και να μαθαίνετε τύπους δικτύωσης και στρατηγικές διαπραγμάτευσης που βασίζονται στην αξία. Καλύπτει τα βήματα προετοιμασίας της διαπραγμάτευσης, τις αρχές BATNA, τις τακτικές και τη διαπραγμάτευση. Η ενότητα παρέχει επίσης έναν οδικό χάρτη για τη δημιουργία στρατηγικών συνεργασιών και δικτύων για την επιχειρηματική επιτυχία. Επιπλέον, καλύπτει θέματα επιχειρηματικής συνεργασίας και ομαδικής εργασίας για την ανάπτυξη. Χωρίζεται σε τρεις ενότητες</a:t>
            </a:r>
            <a:r>
              <a:rPr lang="el-GR" sz="2600" dirty="0">
                <a:solidFill>
                  <a:schemeClr val="accent1"/>
                </a:solidFill>
              </a:rPr>
              <a:t>: Στρατηγικές διαπραγμάτευσης για επιχειρηματική επιτυχία, Οικοδόμηση και καλλιέργεια στρατηγικών εταιρικών σχέσεων και Συνεργασία και ομαδική εργασία για ανάπτυξη.</a:t>
            </a:r>
            <a:endParaRPr lang="it-IT" sz="2600" dirty="0">
              <a:solidFill>
                <a:schemeClr val="accent1"/>
              </a:solidFill>
            </a:endParaRPr>
          </a:p>
          <a:p>
            <a:pPr marL="0" indent="0" algn="just">
              <a:lnSpc>
                <a:spcPct val="150000"/>
              </a:lnSpc>
              <a:spcBef>
                <a:spcPts val="600"/>
              </a:spcBef>
              <a:buNone/>
            </a:pPr>
            <a:r>
              <a:rPr lang="sl-SI" sz="2600" b="1" dirty="0">
                <a:solidFill>
                  <a:srgbClr val="F3B75B"/>
                </a:solidFill>
              </a:rPr>
              <a:t>2. </a:t>
            </a:r>
            <a:r>
              <a:rPr lang="el-GR" sz="2600" b="1" dirty="0">
                <a:solidFill>
                  <a:srgbClr val="F3B75B"/>
                </a:solidFill>
              </a:rPr>
              <a:t>Διάρκεια της μονάδας </a:t>
            </a:r>
            <a:r>
              <a:rPr lang="sl-SI" sz="2600" b="1" dirty="0">
                <a:solidFill>
                  <a:srgbClr val="F3B75B"/>
                </a:solidFill>
              </a:rPr>
              <a:t>: </a:t>
            </a:r>
            <a:r>
              <a:rPr lang="sl-SI" sz="2600" b="0" dirty="0">
                <a:solidFill>
                  <a:schemeClr val="accent1"/>
                </a:solidFill>
              </a:rPr>
              <a:t>1 </a:t>
            </a:r>
            <a:r>
              <a:rPr lang="el-GR" sz="2600" b="0" dirty="0">
                <a:solidFill>
                  <a:schemeClr val="accent1"/>
                </a:solidFill>
              </a:rPr>
              <a:t>εβδομάδα</a:t>
            </a:r>
            <a:endParaRPr lang="sl-SI" sz="2600" b="0" dirty="0">
              <a:solidFill>
                <a:schemeClr val="accent1"/>
              </a:solidFill>
            </a:endParaRPr>
          </a:p>
          <a:p>
            <a:pPr marL="0" indent="0" algn="just">
              <a:lnSpc>
                <a:spcPct val="150000"/>
              </a:lnSpc>
              <a:spcBef>
                <a:spcPts val="600"/>
              </a:spcBef>
              <a:buNone/>
            </a:pPr>
            <a:r>
              <a:rPr lang="sl-SI" sz="2600" b="1" dirty="0">
                <a:solidFill>
                  <a:srgbClr val="F3B75B"/>
                </a:solidFill>
              </a:rPr>
              <a:t>3. </a:t>
            </a:r>
            <a:r>
              <a:rPr lang="el-GR" sz="2600" b="1" dirty="0">
                <a:solidFill>
                  <a:srgbClr val="F3B75B"/>
                </a:solidFill>
              </a:rPr>
              <a:t>Εκτιμώμενος φόρτος εργασίας </a:t>
            </a:r>
            <a:r>
              <a:rPr lang="sl-SI" sz="2600" dirty="0">
                <a:solidFill>
                  <a:srgbClr val="F3B75B"/>
                </a:solidFill>
              </a:rPr>
              <a:t>: </a:t>
            </a:r>
            <a:r>
              <a:rPr lang="sl-SI" sz="2600" b="0" dirty="0">
                <a:solidFill>
                  <a:schemeClr val="accent1"/>
                </a:solidFill>
              </a:rPr>
              <a:t>7 </a:t>
            </a:r>
            <a:r>
              <a:rPr lang="el-GR" sz="2600" b="0" dirty="0">
                <a:solidFill>
                  <a:schemeClr val="accent1"/>
                </a:solidFill>
              </a:rPr>
              <a:t>ώρες</a:t>
            </a:r>
            <a:endParaRPr lang="sl-SI" sz="2600" b="0" dirty="0">
              <a:solidFill>
                <a:schemeClr val="accent1"/>
              </a:solidFill>
            </a:endParaRPr>
          </a:p>
          <a:p>
            <a:pPr marL="0" indent="0" algn="just">
              <a:lnSpc>
                <a:spcPct val="150000"/>
              </a:lnSpc>
              <a:spcBef>
                <a:spcPts val="600"/>
              </a:spcBef>
              <a:buNone/>
            </a:pPr>
            <a:r>
              <a:rPr lang="sl-SI" sz="2600" b="1" dirty="0">
                <a:solidFill>
                  <a:srgbClr val="F3B75B"/>
                </a:solidFill>
              </a:rPr>
              <a:t>4. </a:t>
            </a:r>
            <a:r>
              <a:rPr lang="el-GR" sz="2600" b="1" dirty="0">
                <a:solidFill>
                  <a:srgbClr val="F3B75B"/>
                </a:solidFill>
              </a:rPr>
              <a:t>Μέθοδος αξιολόγησης </a:t>
            </a:r>
            <a:r>
              <a:rPr lang="sl-SI" sz="2600" dirty="0">
                <a:solidFill>
                  <a:srgbClr val="F3B75B"/>
                </a:solidFill>
              </a:rPr>
              <a:t>:  </a:t>
            </a:r>
            <a:r>
              <a:rPr lang="el-GR" sz="2600" b="0" dirty="0">
                <a:solidFill>
                  <a:schemeClr val="accent1"/>
                </a:solidFill>
              </a:rPr>
              <a:t>Κουίζ πολλαπλής επιλογής</a:t>
            </a:r>
            <a:endParaRPr lang="sl-SI" sz="2600" b="0" dirty="0">
              <a:solidFill>
                <a:schemeClr val="accent1"/>
              </a:solidFill>
            </a:endParaRPr>
          </a:p>
          <a:p>
            <a:pPr marL="0" indent="0">
              <a:lnSpc>
                <a:spcPct val="150000"/>
              </a:lnSpc>
              <a:buNone/>
            </a:pPr>
            <a:endParaRPr lang="tr-TR" sz="2000" b="0" dirty="0">
              <a:solidFill>
                <a:prstClr val="black"/>
              </a:solidFill>
              <a:ea typeface="Noto Sans" panose="020B0502040504020204" pitchFamily="34" charset="0"/>
              <a:cs typeface="Noto Sans" panose="020B0502040504020204" pitchFamily="34" charset="0"/>
            </a:endParaRPr>
          </a:p>
          <a:p>
            <a:pPr marL="0" lvl="0" indent="0" algn="just" defTabSz="457200">
              <a:lnSpc>
                <a:spcPct val="100000"/>
              </a:lnSpc>
              <a:spcBef>
                <a:spcPts val="0"/>
              </a:spcBef>
              <a:buNone/>
            </a:pPr>
            <a:r>
              <a:rPr lang="tr-TR" sz="2000" b="0" dirty="0">
                <a:solidFill>
                  <a:prstClr val="black"/>
                </a:solidFill>
                <a:ea typeface="Noto Sans"/>
                <a:cs typeface="Noto Sans"/>
              </a:rPr>
              <a:t> </a:t>
            </a:r>
          </a:p>
          <a:p>
            <a:pPr marL="0" indent="0" algn="just">
              <a:buNone/>
            </a:pPr>
            <a:endParaRPr lang="tr-TR" sz="1600" b="0" dirty="0">
              <a:solidFill>
                <a:schemeClr val="accent1"/>
              </a:solidFill>
            </a:endParaRPr>
          </a:p>
          <a:p>
            <a:pPr marL="0" indent="0" algn="just">
              <a:buNone/>
            </a:pPr>
            <a:r>
              <a:rPr lang="tr-TR" sz="1600" b="0" dirty="0">
                <a:solidFill>
                  <a:schemeClr val="accent1"/>
                </a:solidFill>
              </a:rPr>
              <a:t> </a:t>
            </a:r>
            <a:endParaRPr lang="en-US" sz="1600" b="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CC10-6B8B-C2D6-3321-99447E69D971}"/>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3524D09-9184-3A19-C5C6-D2244E3E16ED}"/>
              </a:ext>
            </a:extLst>
          </p:cNvPr>
          <p:cNvPicPr>
            <a:picLocks noChangeAspect="1"/>
          </p:cNvPicPr>
          <p:nvPr/>
        </p:nvPicPr>
        <p:blipFill>
          <a:blip r:embed="rId2"/>
          <a:stretch>
            <a:fillRect/>
          </a:stretch>
        </p:blipFill>
        <p:spPr>
          <a:xfrm>
            <a:off x="6787009" y="2628700"/>
            <a:ext cx="5223410" cy="3323988"/>
          </a:xfrm>
          <a:prstGeom prst="rect">
            <a:avLst/>
          </a:prstGeom>
          <a:ln>
            <a:noFill/>
          </a:ln>
          <a:effectLst>
            <a:softEdge rad="112500"/>
          </a:effectLst>
        </p:spPr>
      </p:pic>
      <p:sp>
        <p:nvSpPr>
          <p:cNvPr id="5" name="Metin kutusu 4">
            <a:extLst>
              <a:ext uri="{FF2B5EF4-FFF2-40B4-BE49-F238E27FC236}">
                <a16:creationId xmlns:a16="http://schemas.microsoft.com/office/drawing/2014/main" id="{7606E27E-05B8-812C-6EE4-C4406E862A1F}"/>
              </a:ext>
            </a:extLst>
          </p:cNvPr>
          <p:cNvSpPr txBox="1"/>
          <p:nvPr/>
        </p:nvSpPr>
        <p:spPr>
          <a:xfrm>
            <a:off x="7190434" y="6053796"/>
            <a:ext cx="4819985" cy="400110"/>
          </a:xfrm>
          <a:prstGeom prst="rect">
            <a:avLst/>
          </a:prstGeom>
          <a:noFill/>
        </p:spPr>
        <p:txBody>
          <a:bodyPr wrap="square">
            <a:spAutoFit/>
          </a:bodyPr>
          <a:lstStyle/>
          <a:p>
            <a:pPr algn="ctr"/>
            <a:r>
              <a:rPr lang="el-GR" sz="1000" dirty="0">
                <a:solidFill>
                  <a:srgbClr val="000000"/>
                </a:solidFill>
                <a:latin typeface="Raleway "/>
              </a:rPr>
              <a:t>Πηγή: Εννοιολογικό πλαίσιο της </a:t>
            </a:r>
            <a:r>
              <a:rPr lang="el-GR" sz="1000" dirty="0" err="1">
                <a:solidFill>
                  <a:srgbClr val="000000"/>
                </a:solidFill>
                <a:latin typeface="Raleway "/>
              </a:rPr>
              <a:t>συνδημιουργίας</a:t>
            </a:r>
            <a:r>
              <a:rPr lang="el-GR" sz="1000" dirty="0">
                <a:solidFill>
                  <a:srgbClr val="000000"/>
                </a:solidFill>
                <a:latin typeface="Raleway "/>
              </a:rPr>
              <a:t> αξίας στις στρατηγικές συμπράξεις από </a:t>
            </a:r>
            <a:r>
              <a:rPr lang="el-GR" sz="1000" dirty="0" err="1">
                <a:solidFill>
                  <a:srgbClr val="000000"/>
                </a:solidFill>
                <a:latin typeface="Raleway "/>
              </a:rPr>
              <a:t>Elo</a:t>
            </a:r>
            <a:r>
              <a:rPr lang="el-GR" sz="1000" dirty="0">
                <a:solidFill>
                  <a:srgbClr val="000000"/>
                </a:solidFill>
                <a:latin typeface="Raleway "/>
              </a:rPr>
              <a:t> </a:t>
            </a:r>
            <a:r>
              <a:rPr lang="el-GR" sz="1000" dirty="0" err="1">
                <a:solidFill>
                  <a:srgbClr val="000000"/>
                </a:solidFill>
                <a:latin typeface="Raleway "/>
              </a:rPr>
              <a:t>et</a:t>
            </a:r>
            <a:r>
              <a:rPr lang="el-GR" sz="1000" dirty="0">
                <a:solidFill>
                  <a:srgbClr val="000000"/>
                </a:solidFill>
                <a:latin typeface="Raleway "/>
              </a:rPr>
              <a:t> </a:t>
            </a:r>
            <a:r>
              <a:rPr lang="el-GR" sz="1000" dirty="0" err="1">
                <a:solidFill>
                  <a:srgbClr val="000000"/>
                </a:solidFill>
                <a:latin typeface="Raleway "/>
              </a:rPr>
              <a:t>all</a:t>
            </a:r>
            <a:r>
              <a:rPr lang="el-GR" sz="1000" dirty="0">
                <a:solidFill>
                  <a:srgbClr val="000000"/>
                </a:solidFill>
                <a:latin typeface="Raleway "/>
              </a:rPr>
              <a:t>., 2023</a:t>
            </a:r>
            <a:endParaRPr lang="tr-TR" sz="1000" dirty="0">
              <a:latin typeface="Raleway "/>
            </a:endParaRPr>
          </a:p>
        </p:txBody>
      </p:sp>
      <p:sp>
        <p:nvSpPr>
          <p:cNvPr id="6" name="Metin kutusu 5">
            <a:extLst>
              <a:ext uri="{FF2B5EF4-FFF2-40B4-BE49-F238E27FC236}">
                <a16:creationId xmlns:a16="http://schemas.microsoft.com/office/drawing/2014/main" id="{B7C3CA4E-8344-110D-7733-DA33C96BFF62}"/>
              </a:ext>
            </a:extLst>
          </p:cNvPr>
          <p:cNvSpPr txBox="1"/>
          <p:nvPr/>
        </p:nvSpPr>
        <p:spPr>
          <a:xfrm>
            <a:off x="165902" y="342539"/>
            <a:ext cx="6184098" cy="3293209"/>
          </a:xfrm>
          <a:prstGeom prst="rect">
            <a:avLst/>
          </a:prstGeom>
          <a:noFill/>
        </p:spPr>
        <p:txBody>
          <a:bodyPr wrap="square">
            <a:spAutoFit/>
          </a:bodyPr>
          <a:lstStyle/>
          <a:p>
            <a:pPr algn="just"/>
            <a:r>
              <a:rPr lang="el-GR" sz="1600" dirty="0">
                <a:solidFill>
                  <a:schemeClr val="accent1"/>
                </a:solidFill>
              </a:rPr>
              <a:t>Το διάγραμμα απεικονίζει ένα </a:t>
            </a:r>
            <a:r>
              <a:rPr lang="el-GR" sz="1600" b="1" dirty="0">
                <a:solidFill>
                  <a:schemeClr val="accent1"/>
                </a:solidFill>
              </a:rPr>
              <a:t>μοντέλο συνεργατικής σύμπραξης που</a:t>
            </a:r>
            <a:r>
              <a:rPr lang="el-GR" sz="1600" dirty="0">
                <a:solidFill>
                  <a:schemeClr val="accent1"/>
                </a:solidFill>
              </a:rPr>
              <a:t> </a:t>
            </a:r>
            <a:r>
              <a:rPr lang="el-GR" sz="1600" b="1" dirty="0">
                <a:solidFill>
                  <a:schemeClr val="accent1"/>
                </a:solidFill>
              </a:rPr>
              <a:t>επικεντρώνεται στην ενσωμάτωση πόρων και στη δημιουργία </a:t>
            </a:r>
            <a:r>
              <a:rPr lang="el-GR" sz="1600" dirty="0">
                <a:solidFill>
                  <a:schemeClr val="accent1"/>
                </a:solidFill>
              </a:rPr>
              <a:t>νέων πόρων μεταξύ των </a:t>
            </a:r>
            <a:r>
              <a:rPr lang="el-GR" sz="1600" b="1" dirty="0">
                <a:solidFill>
                  <a:schemeClr val="accent1"/>
                </a:solidFill>
              </a:rPr>
              <a:t>εταίρων 1 και 2</a:t>
            </a:r>
            <a:r>
              <a:rPr lang="el-GR" sz="1600" dirty="0">
                <a:solidFill>
                  <a:schemeClr val="accent1"/>
                </a:solidFill>
              </a:rPr>
              <a:t>. Τα βασικά στοιχεία περιλαμβάνουν:</a:t>
            </a:r>
            <a:endParaRPr lang="en-US" sz="1600" dirty="0">
              <a:solidFill>
                <a:schemeClr val="accent1"/>
              </a:solidFill>
            </a:endParaRPr>
          </a:p>
          <a:p>
            <a:pPr algn="just">
              <a:buFont typeface="+mj-lt"/>
              <a:buAutoNum type="arabicPeriod"/>
            </a:pPr>
            <a:r>
              <a:rPr lang="el-GR" sz="1600" b="1" dirty="0">
                <a:solidFill>
                  <a:schemeClr val="accent1"/>
                </a:solidFill>
              </a:rPr>
              <a:t> Εσωτερικές λειτουργίες που επιτρέπουν τη </a:t>
            </a:r>
            <a:r>
              <a:rPr lang="el-GR" sz="1600" b="1" dirty="0" err="1">
                <a:solidFill>
                  <a:schemeClr val="accent1"/>
                </a:solidFill>
              </a:rPr>
              <a:t>συνδημιουργία</a:t>
            </a:r>
            <a:r>
              <a:rPr lang="el-GR" sz="1600" b="1" dirty="0">
                <a:solidFill>
                  <a:schemeClr val="accent1"/>
                </a:solidFill>
              </a:rPr>
              <a:t> αξίας </a:t>
            </a:r>
            <a:r>
              <a:rPr lang="el-GR" sz="1600" dirty="0">
                <a:solidFill>
                  <a:schemeClr val="accent1"/>
                </a:solidFill>
              </a:rPr>
              <a:t>(και για τους δύο εταίρους):</a:t>
            </a:r>
          </a:p>
          <a:p>
            <a:pPr marL="742950" lvl="1" indent="-285750" algn="just">
              <a:buFont typeface="Arial" panose="020B0604020202020204" pitchFamily="34" charset="0"/>
              <a:buChar char="•"/>
            </a:pPr>
            <a:r>
              <a:rPr lang="el-GR" sz="1600" dirty="0">
                <a:solidFill>
                  <a:schemeClr val="accent1"/>
                </a:solidFill>
              </a:rPr>
              <a:t>Ηγεσία</a:t>
            </a:r>
          </a:p>
          <a:p>
            <a:pPr marL="742950" lvl="1" indent="-285750" algn="just">
              <a:buFont typeface="Arial" panose="020B0604020202020204" pitchFamily="34" charset="0"/>
              <a:buChar char="•"/>
            </a:pPr>
            <a:r>
              <a:rPr lang="el-GR" sz="1600" dirty="0">
                <a:solidFill>
                  <a:schemeClr val="accent1"/>
                </a:solidFill>
              </a:rPr>
              <a:t>Εσωτερική δέσμευση και ιδιοκτησία</a:t>
            </a:r>
          </a:p>
          <a:p>
            <a:pPr marL="742950" lvl="1" indent="-285750" algn="just">
              <a:buFont typeface="Arial" panose="020B0604020202020204" pitchFamily="34" charset="0"/>
              <a:buChar char="•"/>
            </a:pPr>
            <a:r>
              <a:rPr lang="el-GR" sz="1600" dirty="0">
                <a:solidFill>
                  <a:schemeClr val="accent1"/>
                </a:solidFill>
              </a:rPr>
              <a:t>Επικοινωνία και συνεργασία</a:t>
            </a:r>
          </a:p>
          <a:p>
            <a:pPr marL="742950" lvl="1" indent="-285750" algn="just">
              <a:buFont typeface="Arial" panose="020B0604020202020204" pitchFamily="34" charset="0"/>
              <a:buChar char="•"/>
            </a:pPr>
            <a:r>
              <a:rPr lang="el-GR" sz="1600" dirty="0">
                <a:solidFill>
                  <a:schemeClr val="accent1"/>
                </a:solidFill>
              </a:rPr>
              <a:t>Πόροι και εφοδιασμός</a:t>
            </a:r>
          </a:p>
          <a:p>
            <a:pPr marL="742950" lvl="1" indent="-285750" algn="just">
              <a:buFont typeface="Arial" panose="020B0604020202020204" pitchFamily="34" charset="0"/>
              <a:buChar char="•"/>
            </a:pPr>
            <a:r>
              <a:rPr lang="el-GR" sz="1600" dirty="0">
                <a:solidFill>
                  <a:schemeClr val="accent1"/>
                </a:solidFill>
              </a:rPr>
              <a:t>Συνεχής μάθηση και ανάπτυξη ικανοτήτων</a:t>
            </a:r>
          </a:p>
          <a:p>
            <a:pPr marL="742950" lvl="1" indent="-285750" algn="just">
              <a:buFont typeface="Arial" panose="020B0604020202020204" pitchFamily="34" charset="0"/>
              <a:buChar char="•"/>
            </a:pPr>
            <a:r>
              <a:rPr lang="el-GR" sz="1600" dirty="0">
                <a:solidFill>
                  <a:schemeClr val="accent1"/>
                </a:solidFill>
              </a:rPr>
              <a:t>Συνεχής βελτίωση</a:t>
            </a:r>
          </a:p>
          <a:p>
            <a:pPr marL="742950" lvl="1" indent="-285750" algn="just">
              <a:buFont typeface="Arial" panose="020B0604020202020204" pitchFamily="34" charset="0"/>
              <a:buChar char="•"/>
            </a:pPr>
            <a:r>
              <a:rPr lang="el-GR" sz="1600" dirty="0">
                <a:solidFill>
                  <a:schemeClr val="accent1"/>
                </a:solidFill>
              </a:rPr>
              <a:t>Συνεχής σχεδιασμός</a:t>
            </a:r>
            <a:endParaRPr lang="en-US" dirty="0">
              <a:solidFill>
                <a:schemeClr val="accent1"/>
              </a:solidFill>
            </a:endParaRPr>
          </a:p>
        </p:txBody>
      </p:sp>
      <p:sp>
        <p:nvSpPr>
          <p:cNvPr id="8" name="Metin kutusu 7">
            <a:extLst>
              <a:ext uri="{FF2B5EF4-FFF2-40B4-BE49-F238E27FC236}">
                <a16:creationId xmlns:a16="http://schemas.microsoft.com/office/drawing/2014/main" id="{9CD695EE-B324-77B7-2082-C7876CCBB726}"/>
              </a:ext>
            </a:extLst>
          </p:cNvPr>
          <p:cNvSpPr txBox="1"/>
          <p:nvPr/>
        </p:nvSpPr>
        <p:spPr>
          <a:xfrm>
            <a:off x="165902" y="3644364"/>
            <a:ext cx="6096000" cy="2062103"/>
          </a:xfrm>
          <a:prstGeom prst="rect">
            <a:avLst/>
          </a:prstGeom>
          <a:noFill/>
        </p:spPr>
        <p:txBody>
          <a:bodyPr wrap="square">
            <a:spAutoFit/>
          </a:bodyPr>
          <a:lstStyle/>
          <a:p>
            <a:r>
              <a:rPr lang="el-GR" sz="1600" b="1" dirty="0">
                <a:solidFill>
                  <a:schemeClr val="accent1"/>
                </a:solidFill>
              </a:rPr>
              <a:t>2. Ανταλλαγή υπηρεσιών:</a:t>
            </a:r>
          </a:p>
          <a:p>
            <a:pPr lvl="1"/>
            <a:r>
              <a:rPr lang="el-GR" sz="1600" dirty="0">
                <a:solidFill>
                  <a:schemeClr val="accent1"/>
                </a:solidFill>
              </a:rPr>
              <a:t>Διευκολύνεται από αξίες όπως το άνοιγμα, η εμπιστοσύνη, η διαφάνεια, η ειλικρίνεια, ο σεβασμός, η δέσμευση, η ευελιξία, η επικοινωνία, η συνεργασία και η ορατότητα προς τον εταίρο.</a:t>
            </a:r>
          </a:p>
          <a:p>
            <a:pPr marL="342900" indent="-342900">
              <a:buAutoNum type="arabicPeriod" startAt="3"/>
            </a:pPr>
            <a:r>
              <a:rPr lang="el-GR" sz="1600" b="1" dirty="0">
                <a:solidFill>
                  <a:schemeClr val="accent1"/>
                </a:solidFill>
              </a:rPr>
              <a:t>Θεσμικές ρυθμίσεις:</a:t>
            </a:r>
          </a:p>
          <a:p>
            <a:pPr lvl="1"/>
            <a:r>
              <a:rPr lang="el-GR" sz="1600" dirty="0">
                <a:solidFill>
                  <a:schemeClr val="accent1"/>
                </a:solidFill>
              </a:rPr>
              <a:t>Κοινή κουλτούρα, στόχοι, προσδοκίες και ευθυγράμμιση σε θέματα σχεδιασμού, μοντέλων και κανονιστικών θεμάτων.</a:t>
            </a:r>
            <a:endParaRPr lang="en-US" sz="1600" dirty="0">
              <a:solidFill>
                <a:schemeClr val="accent1"/>
              </a:solidFill>
            </a:endParaRPr>
          </a:p>
        </p:txBody>
      </p:sp>
      <p:sp>
        <p:nvSpPr>
          <p:cNvPr id="10" name="Metin kutusu 9">
            <a:extLst>
              <a:ext uri="{FF2B5EF4-FFF2-40B4-BE49-F238E27FC236}">
                <a16:creationId xmlns:a16="http://schemas.microsoft.com/office/drawing/2014/main" id="{B6FD626A-2AA2-E209-8CBE-829449E5B09D}"/>
              </a:ext>
            </a:extLst>
          </p:cNvPr>
          <p:cNvSpPr txBox="1"/>
          <p:nvPr/>
        </p:nvSpPr>
        <p:spPr>
          <a:xfrm>
            <a:off x="6585297" y="404094"/>
            <a:ext cx="5425122" cy="1569660"/>
          </a:xfrm>
          <a:prstGeom prst="rect">
            <a:avLst/>
          </a:prstGeom>
          <a:noFill/>
        </p:spPr>
        <p:txBody>
          <a:bodyPr wrap="square">
            <a:spAutoFit/>
          </a:bodyPr>
          <a:lstStyle/>
          <a:p>
            <a:pPr algn="just"/>
            <a:r>
              <a:rPr lang="el-GR" sz="1600" b="1" dirty="0">
                <a:solidFill>
                  <a:schemeClr val="accent1"/>
                </a:solidFill>
              </a:rPr>
              <a:t>4. Δυναμική αλληλεπίδραση και συνεχής ροή πόρων:</a:t>
            </a:r>
          </a:p>
          <a:p>
            <a:pPr marL="742950" lvl="1" indent="-285750" algn="just">
              <a:buFont typeface="Arial" panose="020B0604020202020204" pitchFamily="34" charset="0"/>
              <a:buChar char="•"/>
            </a:pPr>
            <a:r>
              <a:rPr lang="el-GR" sz="1600" b="1" dirty="0">
                <a:solidFill>
                  <a:schemeClr val="accent1"/>
                </a:solidFill>
              </a:rPr>
              <a:t>Τα διακεκομμένα </a:t>
            </a:r>
            <a:r>
              <a:rPr lang="el-GR" sz="1600" dirty="0">
                <a:solidFill>
                  <a:schemeClr val="accent1"/>
                </a:solidFill>
              </a:rPr>
              <a:t>βέλη αντιπροσωπεύουν τη δυναμική αλληλεπίδραση μεταξύ των διαστάσεων (π.χ. επικοινωνία, ηγεσία).</a:t>
            </a:r>
          </a:p>
          <a:p>
            <a:pPr marL="742950" lvl="1" indent="-285750" algn="just">
              <a:buFont typeface="Arial" panose="020B0604020202020204" pitchFamily="34" charset="0"/>
              <a:buChar char="•"/>
            </a:pPr>
            <a:r>
              <a:rPr lang="el-GR" sz="1600" b="1" dirty="0">
                <a:solidFill>
                  <a:schemeClr val="accent1"/>
                </a:solidFill>
              </a:rPr>
              <a:t>Τα συμπαγή βέλη </a:t>
            </a:r>
            <a:r>
              <a:rPr lang="el-GR" sz="1600" dirty="0">
                <a:solidFill>
                  <a:schemeClr val="accent1"/>
                </a:solidFill>
              </a:rPr>
              <a:t>υποδηλώνουν συνεχή ροή πόρων μεταξύ των εταίρων.</a:t>
            </a:r>
            <a:endParaRPr lang="en-US" sz="1600" dirty="0">
              <a:solidFill>
                <a:schemeClr val="accent1"/>
              </a:solidFill>
            </a:endParaRPr>
          </a:p>
        </p:txBody>
      </p:sp>
    </p:spTree>
    <p:extLst>
      <p:ext uri="{BB962C8B-B14F-4D97-AF65-F5344CB8AC3E}">
        <p14:creationId xmlns:p14="http://schemas.microsoft.com/office/powerpoint/2010/main" val="708275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8F37-F35F-A4E2-C224-1205E55F8AAC}"/>
            </a:ext>
          </a:extLst>
        </p:cNvPr>
        <p:cNvGrpSpPr/>
        <p:nvPr/>
      </p:nvGrpSpPr>
      <p:grpSpPr>
        <a:xfrm>
          <a:off x="0" y="0"/>
          <a:ext cx="0" cy="0"/>
          <a:chOff x="0" y="0"/>
          <a:chExt cx="0" cy="0"/>
        </a:xfrm>
      </p:grpSpPr>
      <p:graphicFrame>
        <p:nvGraphicFramePr>
          <p:cNvPr id="9" name="Diyagram 8">
            <a:extLst>
              <a:ext uri="{FF2B5EF4-FFF2-40B4-BE49-F238E27FC236}">
                <a16:creationId xmlns:a16="http://schemas.microsoft.com/office/drawing/2014/main" id="{CAEE8A9D-2479-ED3C-31A8-C448B29607C1}"/>
              </a:ext>
            </a:extLst>
          </p:cNvPr>
          <p:cNvGraphicFramePr/>
          <p:nvPr>
            <p:extLst>
              <p:ext uri="{D42A27DB-BD31-4B8C-83A1-F6EECF244321}">
                <p14:modId xmlns:p14="http://schemas.microsoft.com/office/powerpoint/2010/main" val="898888613"/>
              </p:ext>
            </p:extLst>
          </p:nvPr>
        </p:nvGraphicFramePr>
        <p:xfrm>
          <a:off x="1419225" y="923672"/>
          <a:ext cx="10353675" cy="592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a:extLst>
              <a:ext uri="{FF2B5EF4-FFF2-40B4-BE49-F238E27FC236}">
                <a16:creationId xmlns:a16="http://schemas.microsoft.com/office/drawing/2014/main" id="{EB58FE26-B294-330F-CA45-89CC20576E3F}"/>
              </a:ext>
            </a:extLst>
          </p:cNvPr>
          <p:cNvSpPr txBox="1"/>
          <p:nvPr/>
        </p:nvSpPr>
        <p:spPr>
          <a:xfrm>
            <a:off x="1256242" y="146718"/>
            <a:ext cx="10461197" cy="615553"/>
          </a:xfrm>
          <a:prstGeom prst="rect">
            <a:avLst/>
          </a:prstGeom>
          <a:noFill/>
        </p:spPr>
        <p:txBody>
          <a:bodyPr wrap="none" rtlCol="0">
            <a:spAutoFit/>
          </a:bodyPr>
          <a:lstStyle/>
          <a:p>
            <a:r>
              <a:rPr lang="el-GR" sz="3400" b="1" dirty="0">
                <a:solidFill>
                  <a:schemeClr val="accent3">
                    <a:lumMod val="75000"/>
                  </a:schemeClr>
                </a:solidFill>
              </a:rPr>
              <a:t>Οδηγίες για επιτυχή διαδικασία διαπραγμάτευσης</a:t>
            </a:r>
            <a:endParaRPr lang="tr-TR" sz="3400" b="1" dirty="0">
              <a:solidFill>
                <a:schemeClr val="accent3">
                  <a:lumMod val="75000"/>
                </a:schemeClr>
              </a:solidFill>
            </a:endParaRPr>
          </a:p>
        </p:txBody>
      </p:sp>
    </p:spTree>
    <p:extLst>
      <p:ext uri="{BB962C8B-B14F-4D97-AF65-F5344CB8AC3E}">
        <p14:creationId xmlns:p14="http://schemas.microsoft.com/office/powerpoint/2010/main" val="1717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4148-A472-FBE1-5E41-BD4EAF4C8877}"/>
            </a:ext>
          </a:extLst>
        </p:cNvPr>
        <p:cNvGrpSpPr/>
        <p:nvPr/>
      </p:nvGrpSpPr>
      <p:grpSpPr>
        <a:xfrm>
          <a:off x="0" y="0"/>
          <a:ext cx="0" cy="0"/>
          <a:chOff x="0" y="0"/>
          <a:chExt cx="0" cy="0"/>
        </a:xfrm>
      </p:grpSpPr>
      <p:graphicFrame>
        <p:nvGraphicFramePr>
          <p:cNvPr id="3" name="Tablo 2">
            <a:extLst>
              <a:ext uri="{FF2B5EF4-FFF2-40B4-BE49-F238E27FC236}">
                <a16:creationId xmlns:a16="http://schemas.microsoft.com/office/drawing/2014/main" id="{B8866B90-E8BB-95E8-741B-0C325B328FEE}"/>
              </a:ext>
            </a:extLst>
          </p:cNvPr>
          <p:cNvGraphicFramePr>
            <a:graphicFrameLocks noGrp="1"/>
          </p:cNvGraphicFramePr>
          <p:nvPr>
            <p:extLst>
              <p:ext uri="{D42A27DB-BD31-4B8C-83A1-F6EECF244321}">
                <p14:modId xmlns:p14="http://schemas.microsoft.com/office/powerpoint/2010/main" val="1441539799"/>
              </p:ext>
            </p:extLst>
          </p:nvPr>
        </p:nvGraphicFramePr>
        <p:xfrm>
          <a:off x="580292" y="359728"/>
          <a:ext cx="6298144" cy="6009737"/>
        </p:xfrm>
        <a:graphic>
          <a:graphicData uri="http://schemas.openxmlformats.org/drawingml/2006/table">
            <a:tbl>
              <a:tblPr firstRow="1" bandRow="1">
                <a:tableStyleId>{073A0DAA-6AF3-43AB-8588-CEC1D06C72B9}</a:tableStyleId>
              </a:tblPr>
              <a:tblGrid>
                <a:gridCol w="670560">
                  <a:extLst>
                    <a:ext uri="{9D8B030D-6E8A-4147-A177-3AD203B41FA5}">
                      <a16:colId xmlns:a16="http://schemas.microsoft.com/office/drawing/2014/main" val="1520283760"/>
                    </a:ext>
                  </a:extLst>
                </a:gridCol>
                <a:gridCol w="5627584">
                  <a:extLst>
                    <a:ext uri="{9D8B030D-6E8A-4147-A177-3AD203B41FA5}">
                      <a16:colId xmlns:a16="http://schemas.microsoft.com/office/drawing/2014/main" val="1517378264"/>
                    </a:ext>
                  </a:extLst>
                </a:gridCol>
              </a:tblGrid>
              <a:tr h="370937">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l-GR" altLang="tr-TR" sz="1600" b="1" i="0" u="none" strike="noStrike" cap="none" normalizeH="0" baseline="0" dirty="0">
                          <a:ln>
                            <a:noFill/>
                          </a:ln>
                          <a:solidFill>
                            <a:schemeClr val="accent1"/>
                          </a:solidFill>
                          <a:effectLst/>
                        </a:rPr>
                        <a:t>Βασικά στοιχεία για την εφαρμογή ισχυρής διακυβέρνησης </a:t>
                      </a:r>
                      <a:endParaRPr lang="tr-TR" sz="1600" b="1" dirty="0">
                        <a:solidFill>
                          <a:schemeClr val="accent1"/>
                        </a:solidFill>
                        <a:latin typeface="+mn-lt"/>
                      </a:endParaRPr>
                    </a:p>
                  </a:txBody>
                  <a:tcPr>
                    <a:solidFill>
                      <a:schemeClr val="bg1">
                        <a:lumMod val="60000"/>
                        <a:lumOff val="40000"/>
                      </a:schemeClr>
                    </a:solidFill>
                  </a:tcPr>
                </a:tc>
                <a:tc hMerge="1">
                  <a:txBody>
                    <a:bodyPr/>
                    <a:lstStyle/>
                    <a:p>
                      <a:endParaRPr lang="tr-TR"/>
                    </a:p>
                  </a:txBody>
                  <a:tcPr/>
                </a:tc>
                <a:extLst>
                  <a:ext uri="{0D108BD9-81ED-4DB2-BD59-A6C34878D82A}">
                    <a16:rowId xmlns:a16="http://schemas.microsoft.com/office/drawing/2014/main" val="1659851423"/>
                  </a:ext>
                </a:extLst>
              </a:tr>
              <a:tr h="1145296">
                <a:tc>
                  <a:txBody>
                    <a:bodyPr/>
                    <a:lstStyle/>
                    <a:p>
                      <a:r>
                        <a:rPr lang="el-GR" sz="1600" b="0" dirty="0">
                          <a:solidFill>
                            <a:schemeClr val="accent1"/>
                          </a:solidFill>
                          <a:latin typeface="+mn-lt"/>
                        </a:rPr>
                        <a:t>Διαδικασίες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285750" indent="-285750">
                        <a:buFont typeface="Wingdings" panose="05000000000000000000" pitchFamily="2" charset="2"/>
                        <a:buChar char="ü"/>
                      </a:pPr>
                      <a:r>
                        <a:rPr lang="el-GR" sz="1600" dirty="0">
                          <a:solidFill>
                            <a:schemeClr val="accent1"/>
                          </a:solidFill>
                          <a:latin typeface="+mn-lt"/>
                          <a:ea typeface="Noto Sans"/>
                          <a:cs typeface="Noto Sans"/>
                        </a:rPr>
                        <a:t>Καταγραφή της απαίτησης για αμοιβαίο σκοπό. </a:t>
                      </a:r>
                      <a:endParaRPr lang="en-US" sz="1600" dirty="0">
                        <a:solidFill>
                          <a:schemeClr val="accent1"/>
                        </a:solidFill>
                        <a:latin typeface="+mn-lt"/>
                        <a:ea typeface="Noto Sans"/>
                        <a:cs typeface="Noto Sans"/>
                      </a:endParaRPr>
                    </a:p>
                    <a:p>
                      <a:pPr marL="285750" indent="-285750">
                        <a:buFont typeface="Wingdings" panose="05000000000000000000" pitchFamily="2" charset="2"/>
                        <a:buChar char="ü"/>
                      </a:pPr>
                      <a:r>
                        <a:rPr lang="el-GR" sz="1600" dirty="0">
                          <a:solidFill>
                            <a:schemeClr val="accent1"/>
                          </a:solidFill>
                          <a:latin typeface="+mn-lt"/>
                          <a:ea typeface="Noto Sans"/>
                          <a:cs typeface="Noto Sans"/>
                        </a:rPr>
                        <a:t>Βάλτε πρώτα σε τάξη τη δική σας διακυβέρνηση.</a:t>
                      </a:r>
                      <a:endParaRPr lang="en-US" sz="1600" dirty="0">
                        <a:solidFill>
                          <a:schemeClr val="accent1"/>
                        </a:solidFill>
                        <a:latin typeface="+mn-lt"/>
                        <a:ea typeface="Noto Sans"/>
                        <a:cs typeface="Noto Sans"/>
                      </a:endParaRPr>
                    </a:p>
                    <a:p>
                      <a:pPr marL="285750" indent="-285750">
                        <a:buFont typeface="Wingdings" panose="05000000000000000000" pitchFamily="2" charset="2"/>
                        <a:buChar char="ü"/>
                      </a:pPr>
                      <a:r>
                        <a:rPr lang="el-GR" sz="1600" dirty="0">
                          <a:solidFill>
                            <a:schemeClr val="accent1"/>
                          </a:solidFill>
                          <a:latin typeface="+mn-lt"/>
                          <a:ea typeface="Noto Sans"/>
                          <a:cs typeface="Noto Sans"/>
                        </a:rPr>
                        <a:t>Ορίστε την επιτυχία και για τις δύο πλευρές.</a:t>
                      </a:r>
                      <a:endParaRPr lang="en-US" sz="1600" dirty="0">
                        <a:solidFill>
                          <a:schemeClr val="accent1"/>
                        </a:solidFill>
                        <a:latin typeface="+mn-lt"/>
                        <a:ea typeface="Noto Sans"/>
                        <a:cs typeface="Noto Sans"/>
                      </a:endParaRPr>
                    </a:p>
                    <a:p>
                      <a:pPr marL="285750" indent="-285750">
                        <a:buFont typeface="Wingdings" panose="05000000000000000000" pitchFamily="2" charset="2"/>
                        <a:buChar char="ü"/>
                      </a:pPr>
                      <a:r>
                        <a:rPr lang="el-GR" sz="1600" dirty="0">
                          <a:solidFill>
                            <a:schemeClr val="accent1"/>
                          </a:solidFill>
                          <a:latin typeface="+mn-lt"/>
                          <a:ea typeface="Noto Sans"/>
                          <a:cs typeface="Noto Sans"/>
                        </a:rPr>
                        <a:t>Ευθυγράμμιση της διακυβέρνησης με τους επιχειρηματικούς στόχους</a:t>
                      </a:r>
                      <a:endParaRPr lang="en-US" sz="1600" dirty="0">
                        <a:solidFill>
                          <a:schemeClr val="accent1"/>
                        </a:solidFill>
                        <a:latin typeface="+mn-lt"/>
                        <a:ea typeface="Noto Sans"/>
                        <a:cs typeface="Noto Sans"/>
                      </a:endParaRPr>
                    </a:p>
                    <a:p>
                      <a:pPr marL="285750" indent="-285750">
                        <a:buFont typeface="Wingdings" panose="05000000000000000000" pitchFamily="2" charset="2"/>
                        <a:buChar char="ü"/>
                      </a:pPr>
                      <a:r>
                        <a:rPr lang="el-GR" sz="1600" dirty="0">
                          <a:solidFill>
                            <a:schemeClr val="accent1"/>
                          </a:solidFill>
                          <a:latin typeface="+mn-lt"/>
                          <a:ea typeface="Noto Sans"/>
                          <a:cs typeface="Noto Sans"/>
                        </a:rPr>
                        <a:t>Καθορισμός ρόλων με σαφήνεια </a:t>
                      </a:r>
                      <a:endParaRPr lang="en-US" sz="1600" dirty="0">
                        <a:solidFill>
                          <a:schemeClr val="accent1"/>
                        </a:solidFill>
                        <a:latin typeface="+mn-lt"/>
                        <a:ea typeface="Noto Sans"/>
                        <a:cs typeface="Noto Sans"/>
                      </a:endParaRPr>
                    </a:p>
                    <a:p>
                      <a:pPr marL="285750" indent="-285750">
                        <a:buFont typeface="Wingdings" panose="05000000000000000000" pitchFamily="2" charset="2"/>
                        <a:buChar char="ü"/>
                      </a:pPr>
                      <a:r>
                        <a:rPr lang="el-GR" sz="1600" dirty="0">
                          <a:solidFill>
                            <a:schemeClr val="accent1"/>
                          </a:solidFill>
                          <a:latin typeface="+mn-lt"/>
                          <a:ea typeface="Noto Sans"/>
                          <a:cs typeface="Noto Sans"/>
                        </a:rPr>
                        <a:t>Καθορίστε σαφή κυριότητα και υπευθυνότητα. </a:t>
                      </a:r>
                      <a:endParaRPr lang="en-US" sz="1600" dirty="0">
                        <a:solidFill>
                          <a:schemeClr val="accent1"/>
                        </a:solidFill>
                        <a:latin typeface="+mn-lt"/>
                        <a:ea typeface="Noto Sans"/>
                        <a:cs typeface="Noto Sans"/>
                      </a:endParaRPr>
                    </a:p>
                    <a:p>
                      <a:pPr marL="285750" indent="-285750">
                        <a:buFont typeface="Wingdings" panose="05000000000000000000" pitchFamily="2" charset="2"/>
                        <a:buChar char="ü"/>
                      </a:pPr>
                      <a:r>
                        <a:rPr lang="el-GR" sz="1600" dirty="0">
                          <a:solidFill>
                            <a:schemeClr val="accent1"/>
                          </a:solidFill>
                          <a:latin typeface="+mn-lt"/>
                          <a:ea typeface="Noto Sans"/>
                          <a:cs typeface="Noto Sans"/>
                        </a:rPr>
                        <a:t>Χρήση επίσημων και ανεπίσημων διαύλων επικοινωνίας</a:t>
                      </a:r>
                      <a:r>
                        <a:rPr lang="en-US" sz="1600" dirty="0">
                          <a:solidFill>
                            <a:schemeClr val="accent1"/>
                          </a:solidFill>
                          <a:latin typeface="+mn-lt"/>
                          <a:ea typeface="Noto Sans"/>
                          <a:cs typeface="Noto Sans"/>
                        </a:rPr>
                        <a:t>. </a:t>
                      </a:r>
                      <a:endParaRPr lang="tr-TR" sz="1600" dirty="0">
                        <a:solidFill>
                          <a:schemeClr val="accent1"/>
                        </a:solidFill>
                        <a:latin typeface="+mn-lt"/>
                        <a:ea typeface="Noto Sans"/>
                        <a:cs typeface="Noto Sans"/>
                      </a:endParaRPr>
                    </a:p>
                  </a:txBody>
                  <a:tcPr/>
                </a:tc>
                <a:extLst>
                  <a:ext uri="{0D108BD9-81ED-4DB2-BD59-A6C34878D82A}">
                    <a16:rowId xmlns:a16="http://schemas.microsoft.com/office/drawing/2014/main" val="411529019"/>
                  </a:ext>
                </a:extLst>
              </a:tr>
              <a:tr h="1989573">
                <a:tc>
                  <a:txBody>
                    <a:bodyPr/>
                    <a:lstStyle/>
                    <a:p>
                      <a:r>
                        <a:rPr lang="el-GR" sz="1600" b="0" dirty="0">
                          <a:solidFill>
                            <a:schemeClr val="accent1"/>
                          </a:solidFill>
                          <a:latin typeface="+mn-lt"/>
                        </a:rPr>
                        <a:t>Εργαλεία/συσκευές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Να έχετε μια ευρεία, βαθιά δομή συνδέσεων. </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Να έχουν κατοπτρικές δομές και σαφή υποδομή. </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Να έχουν τακτικές συναντήσεις διακυβέρνησης. </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Να μοιράζονται τις κατάλληλες πληροφορίες διαχείρισης.</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Να οργανώνουν εργαστήρια «γαλάζιου ουρανού».</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Χρησιμοποιήστε δημιουργικά περιβάλλοντα για να «αρωματίσετε» τις συνεδριάσεις, εάν δεν επιτυγχάνουν το σκοπό τους.</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39310012"/>
                  </a:ext>
                </a:extLst>
              </a:tr>
              <a:tr h="1392051">
                <a:tc>
                  <a:txBody>
                    <a:bodyPr/>
                    <a:lstStyle/>
                    <a:p>
                      <a:r>
                        <a:rPr lang="el-GR" sz="1600" b="0" dirty="0">
                          <a:solidFill>
                            <a:schemeClr val="accent1"/>
                          </a:solidFill>
                          <a:latin typeface="+mn-lt"/>
                        </a:rPr>
                        <a:t>Συμπεριφορές/Στάσεις</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Και τα δύο μέρη πρέπει να συνεχίσουν να εργάζονται για τη σύνδεση. </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Και οι δύο πλευρές πρέπει να αμφισβητούν η μία την άλλη σχετικά με το «πού πρέπει να πάμε στη συνέχεια».</a:t>
                      </a:r>
                      <a:endParaRPr lang="en-US"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l-GR" sz="1600" dirty="0">
                          <a:solidFill>
                            <a:schemeClr val="accent1"/>
                          </a:solidFill>
                          <a:latin typeface="+mn-lt"/>
                          <a:ea typeface="Noto Sans"/>
                          <a:cs typeface="Noto Sans"/>
                        </a:rPr>
                        <a:t>Η συχνή επίσημη και ανεπίσημη επικοινωνία είναι απαραίτητη.</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883926102"/>
                  </a:ext>
                </a:extLst>
              </a:tr>
            </a:tbl>
          </a:graphicData>
        </a:graphic>
      </p:graphicFrame>
      <p:sp>
        <p:nvSpPr>
          <p:cNvPr id="10" name="Rectangle 5">
            <a:extLst>
              <a:ext uri="{FF2B5EF4-FFF2-40B4-BE49-F238E27FC236}">
                <a16:creationId xmlns:a16="http://schemas.microsoft.com/office/drawing/2014/main" id="{4F3B825C-FAD5-DD11-5A89-9A792DC16857}"/>
              </a:ext>
            </a:extLst>
          </p:cNvPr>
          <p:cNvSpPr>
            <a:spLocks noChangeArrowheads="1"/>
          </p:cNvSpPr>
          <p:nvPr/>
        </p:nvSpPr>
        <p:spPr bwMode="auto">
          <a:xfrm>
            <a:off x="7196504" y="1709459"/>
            <a:ext cx="4843096" cy="4401205"/>
          </a:xfrm>
          <a:prstGeom prst="rect">
            <a:avLst/>
          </a:prstGeom>
          <a:solidFill>
            <a:schemeClr val="bg1">
              <a:lumMod val="60000"/>
              <a:lumOff val="4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l-GR" altLang="tr-TR" sz="1400" b="0" i="0" u="none" strike="noStrike" cap="none" normalizeH="0" baseline="0" dirty="0">
                <a:ln>
                  <a:noFill/>
                </a:ln>
                <a:solidFill>
                  <a:schemeClr val="accent1"/>
                </a:solidFill>
                <a:effectLst/>
              </a:rPr>
              <a:t>Αυτό το διάγραμμα περιγράφει τα </a:t>
            </a:r>
            <a:r>
              <a:rPr kumimoji="0" lang="el-GR" altLang="tr-TR" sz="1400" b="1" i="0" u="none" strike="noStrike" cap="none" normalizeH="0" baseline="0" dirty="0">
                <a:ln>
                  <a:noFill/>
                </a:ln>
                <a:solidFill>
                  <a:schemeClr val="accent1"/>
                </a:solidFill>
                <a:effectLst/>
              </a:rPr>
              <a:t>βασικά στοιχεία </a:t>
            </a:r>
            <a:r>
              <a:rPr kumimoji="0" lang="el-GR" altLang="tr-TR" sz="1400" b="0" i="0" u="none" strike="noStrike" cap="none" normalizeH="0" baseline="0" dirty="0">
                <a:ln>
                  <a:noFill/>
                </a:ln>
                <a:solidFill>
                  <a:schemeClr val="accent1"/>
                </a:solidFill>
                <a:effectLst/>
              </a:rPr>
              <a:t>για την εφαρμογή </a:t>
            </a:r>
            <a:r>
              <a:rPr kumimoji="0" lang="el-GR" altLang="tr-TR" sz="1400" b="1" i="0" u="none" strike="noStrike" cap="none" normalizeH="0" baseline="0" dirty="0">
                <a:ln>
                  <a:noFill/>
                </a:ln>
                <a:solidFill>
                  <a:schemeClr val="accent1"/>
                </a:solidFill>
                <a:effectLst/>
              </a:rPr>
              <a:t>ισχυρής διακυβέρνησης </a:t>
            </a:r>
            <a:r>
              <a:rPr kumimoji="0" lang="el-GR" altLang="tr-TR" sz="1400" b="0" i="0" u="none" strike="noStrike" cap="none" normalizeH="0" baseline="0" dirty="0">
                <a:ln>
                  <a:noFill/>
                </a:ln>
                <a:solidFill>
                  <a:schemeClr val="accent1"/>
                </a:solidFill>
                <a:effectLst/>
              </a:rPr>
              <a:t>σε τρεις τομείς: </a:t>
            </a:r>
            <a:r>
              <a:rPr kumimoji="0" lang="el-GR" altLang="tr-TR" sz="1400" b="1" i="0" u="none" strike="noStrike" cap="none" normalizeH="0" baseline="0" dirty="0">
                <a:ln>
                  <a:noFill/>
                </a:ln>
                <a:solidFill>
                  <a:schemeClr val="accent1"/>
                </a:solidFill>
                <a:effectLst/>
              </a:rPr>
              <a:t>Διαδικασίες, Εργαλεία/Συσκευές και Συμπεριφορές/Στάσεις. </a:t>
            </a:r>
            <a:endParaRPr kumimoji="0" lang="en-US" altLang="tr-TR" sz="1400" b="1"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l-GR" altLang="tr-TR" sz="1400" b="1" i="0" u="none" strike="noStrike" cap="none" normalizeH="0" baseline="0" dirty="0">
                <a:ln>
                  <a:noFill/>
                </a:ln>
                <a:solidFill>
                  <a:schemeClr val="accent1"/>
                </a:solidFill>
                <a:effectLst/>
              </a:rPr>
              <a:t>Οι διαδικασίες </a:t>
            </a:r>
            <a:r>
              <a:rPr kumimoji="0" lang="el-GR" altLang="tr-TR" sz="1400" i="0" u="none" strike="noStrike" cap="none" normalizeH="0" baseline="0" dirty="0">
                <a:ln>
                  <a:noFill/>
                </a:ln>
                <a:solidFill>
                  <a:schemeClr val="accent1"/>
                </a:solidFill>
                <a:effectLst/>
              </a:rPr>
              <a:t>επικεντρώνονται στην ευθυγράμμιση της διακυβέρνησης με τους στόχους, τον καθορισμό των ρόλων, την ανάληψη ευθύνης και την προώθηση της επίσημης και ανεπίσημης επικοινωνίας. </a:t>
            </a:r>
            <a:endParaRPr kumimoji="0" lang="en-US" altLang="tr-TR" sz="140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altLang="tr-TR" sz="1400" b="1"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l-GR" altLang="tr-TR" sz="1400" b="1" i="0" u="none" strike="noStrike" cap="none" normalizeH="0" baseline="0" dirty="0">
                <a:ln>
                  <a:noFill/>
                </a:ln>
                <a:solidFill>
                  <a:schemeClr val="accent1"/>
                </a:solidFill>
                <a:effectLst/>
              </a:rPr>
              <a:t>Τα εργαλεία/συσκευές </a:t>
            </a:r>
            <a:r>
              <a:rPr kumimoji="0" lang="el-GR" altLang="tr-TR" sz="1400" i="0" u="none" strike="noStrike" cap="none" normalizeH="0" baseline="0" dirty="0">
                <a:ln>
                  <a:noFill/>
                </a:ln>
                <a:solidFill>
                  <a:schemeClr val="accent1"/>
                </a:solidFill>
                <a:effectLst/>
              </a:rPr>
              <a:t>δίνουν έμφαση στη δημιουργία εύρωστων δομών σύνδεσης, στις τακτικές συναντήσεις διακυβέρνησης, στα εργαστήρια και στη χρήση δημιουργικών περιβαλλόντων για τη διασφάλιση της παραγωγικής συνεργασίας.</a:t>
            </a:r>
            <a:endParaRPr kumimoji="0" lang="en-US" altLang="tr-TR" sz="140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altLang="tr-TR" sz="140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l-GR" altLang="tr-TR" sz="1400" b="1" i="0" u="none" strike="noStrike" cap="none" normalizeH="0" baseline="0" dirty="0">
                <a:ln>
                  <a:noFill/>
                </a:ln>
                <a:solidFill>
                  <a:schemeClr val="accent1"/>
                </a:solidFill>
                <a:effectLst/>
              </a:rPr>
              <a:t>Οι συμπεριφορές/στάσεις </a:t>
            </a:r>
            <a:r>
              <a:rPr kumimoji="0" lang="el-GR" altLang="tr-TR" sz="1400" i="0" u="none" strike="noStrike" cap="none" normalizeH="0" baseline="0" dirty="0">
                <a:ln>
                  <a:noFill/>
                </a:ln>
                <a:solidFill>
                  <a:schemeClr val="accent1"/>
                </a:solidFill>
                <a:effectLst/>
              </a:rPr>
              <a:t>αναδεικνύουν τη συνεχή προσπάθεια, τις αμοιβαίες προκλήσεις και τη διατήρηση συνεπούς επικοινωνίας μεταξύ των μερών για την ενίσχυση της αποτελεσματικότητας της διακυβέρνησης.</a:t>
            </a:r>
            <a:endParaRPr kumimoji="0" lang="tr-TR" altLang="tr-TR" sz="1600" i="0" u="none" strike="noStrike" cap="none" normalizeH="0" baseline="0" dirty="0">
              <a:ln>
                <a:noFill/>
              </a:ln>
              <a:solidFill>
                <a:schemeClr val="accent1"/>
              </a:solidFill>
              <a:effectLst/>
            </a:endParaRPr>
          </a:p>
        </p:txBody>
      </p:sp>
    </p:spTree>
    <p:extLst>
      <p:ext uri="{BB962C8B-B14F-4D97-AF65-F5344CB8AC3E}">
        <p14:creationId xmlns:p14="http://schemas.microsoft.com/office/powerpoint/2010/main" val="19143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FF-555F-8E29-FA90-DA04BC5942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5FE3EF63-FF6F-27D2-F2F5-76EEB9D28F54}"/>
              </a:ext>
            </a:extLst>
          </p:cNvPr>
          <p:cNvSpPr txBox="1"/>
          <p:nvPr/>
        </p:nvSpPr>
        <p:spPr>
          <a:xfrm>
            <a:off x="334514" y="240142"/>
            <a:ext cx="10610461" cy="369332"/>
          </a:xfrm>
          <a:prstGeom prst="rect">
            <a:avLst/>
          </a:prstGeom>
          <a:noFill/>
        </p:spPr>
        <p:txBody>
          <a:bodyPr wrap="square" rtlCol="0">
            <a:spAutoFit/>
          </a:bodyPr>
          <a:lstStyle/>
          <a:p>
            <a:r>
              <a:rPr lang="el-GR" b="1" i="0" dirty="0">
                <a:solidFill>
                  <a:schemeClr val="bg2"/>
                </a:solidFill>
                <a:effectLst/>
              </a:rPr>
              <a:t>Διαδικτυακές κοινότητες επιχειρηματιών για την ανάπτυξη στρατηγικών συνεργασιών</a:t>
            </a:r>
            <a:endParaRPr lang="en-US" sz="2000" b="1" dirty="0">
              <a:solidFill>
                <a:schemeClr val="bg2"/>
              </a:solidFill>
            </a:endParaRPr>
          </a:p>
        </p:txBody>
      </p:sp>
      <p:sp>
        <p:nvSpPr>
          <p:cNvPr id="4" name="Metin kutusu 3">
            <a:extLst>
              <a:ext uri="{FF2B5EF4-FFF2-40B4-BE49-F238E27FC236}">
                <a16:creationId xmlns:a16="http://schemas.microsoft.com/office/drawing/2014/main" id="{6930BACC-858D-A8C0-14C1-6ADA9BF99ABF}"/>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DB8163-3354-C83A-67B9-72916EE7E21F}"/>
              </a:ext>
            </a:extLst>
          </p:cNvPr>
          <p:cNvSpPr txBox="1"/>
          <p:nvPr/>
        </p:nvSpPr>
        <p:spPr>
          <a:xfrm>
            <a:off x="356934" y="787012"/>
            <a:ext cx="11124823" cy="2062103"/>
          </a:xfrm>
          <a:prstGeom prst="rect">
            <a:avLst/>
          </a:prstGeom>
          <a:noFill/>
        </p:spPr>
        <p:txBody>
          <a:bodyPr wrap="square" lIns="91440" tIns="45720" rIns="91440" bIns="45720" anchor="t">
            <a:spAutoFit/>
          </a:bodyPr>
          <a:lstStyle/>
          <a:p>
            <a:pPr algn="just"/>
            <a:r>
              <a:rPr lang="el-GR" sz="1600" b="0" i="0" dirty="0">
                <a:solidFill>
                  <a:schemeClr val="accent1"/>
                </a:solidFill>
                <a:effectLst/>
              </a:rPr>
              <a:t>Για τις γυναίκες επιχειρηματίες, τα διαδικτυακά δίκτυα και εργαλεία προσφέρουν απαράμιλλες ευκαιρίες σύνδεσης με ομοϊδεάτες επαγγελματίες, ηγέτες του κλάδου και δυνητικούς συνεργάτες σε όλη την Ευρώπη και πέραν αυτής. </a:t>
            </a:r>
            <a:endParaRPr lang="en-US" sz="1600" b="0" i="0" dirty="0">
              <a:solidFill>
                <a:schemeClr val="accent1"/>
              </a:solidFill>
              <a:effectLst/>
            </a:endParaRPr>
          </a:p>
          <a:p>
            <a:pPr algn="just"/>
            <a:endParaRPr lang="en-US" sz="1600" dirty="0">
              <a:solidFill>
                <a:schemeClr val="accent1"/>
              </a:solidFill>
            </a:endParaRPr>
          </a:p>
          <a:p>
            <a:pPr algn="just"/>
            <a:r>
              <a:rPr lang="el-GR" sz="1600" b="0" i="0" dirty="0">
                <a:solidFill>
                  <a:schemeClr val="accent1"/>
                </a:solidFill>
                <a:effectLst/>
              </a:rPr>
              <a:t>Οι διαδικτυακές πλατφόρμες και οι ψηφιακές κοινότητες είναι πλέον αφιερωμένες στην προώθηση των επαγγελματικών σχέσεων, στην ανταλλαγή πόρων και στην παροχή καθοδήγησης προσαρμοσμένης στις μοναδικές ανάγκες των γυναικών επιχειρηματιών. Αυτά τα εικονικά δίκτυα καταρρίπτουν τα γεωγραφικά εμπόδια, επιτρέποντας στις γυναίκες επιχειρηματίες να επεκτείνουν την επιρροή τους, να αποκτήσουν πρόσβαση σε παγκόσμιες αγορές και να συνάψουν στρατηγικές συνεργασίες, συμβάλλοντας παράλληλα σε ένα πιο περιεκτικό και συνδεδεμένο επιχειρηματικό οικοσύστημα.</a:t>
            </a:r>
            <a:endParaRPr lang="tr-TR" sz="1600" dirty="0">
              <a:solidFill>
                <a:schemeClr val="accent1"/>
              </a:solidFill>
            </a:endParaRPr>
          </a:p>
        </p:txBody>
      </p:sp>
      <p:sp>
        <p:nvSpPr>
          <p:cNvPr id="16" name="Metin kutusu 15">
            <a:extLst>
              <a:ext uri="{FF2B5EF4-FFF2-40B4-BE49-F238E27FC236}">
                <a16:creationId xmlns:a16="http://schemas.microsoft.com/office/drawing/2014/main" id="{B2E45591-BE37-DE7B-EB67-44D52C1E1BD1}"/>
              </a:ext>
            </a:extLst>
          </p:cNvPr>
          <p:cNvSpPr txBox="1"/>
          <p:nvPr/>
        </p:nvSpPr>
        <p:spPr>
          <a:xfrm>
            <a:off x="6823494" y="3245200"/>
            <a:ext cx="4859173" cy="2554545"/>
          </a:xfrm>
          <a:prstGeom prst="rect">
            <a:avLst/>
          </a:prstGeom>
          <a:noFill/>
        </p:spPr>
        <p:txBody>
          <a:bodyPr wrap="square">
            <a:spAutoFit/>
          </a:bodyPr>
          <a:lstStyle/>
          <a:p>
            <a:pPr algn="just"/>
            <a:r>
              <a:rPr lang="en-US" sz="1600" b="1" dirty="0" err="1">
                <a:solidFill>
                  <a:schemeClr val="accent1"/>
                </a:solidFill>
                <a:hlinkClick r:id="rId2"/>
              </a:rPr>
              <a:t>Vator</a:t>
            </a:r>
            <a:r>
              <a:rPr lang="en-US" sz="1600" dirty="0">
                <a:solidFill>
                  <a:schemeClr val="accent1"/>
                </a:solidFill>
              </a:rPr>
              <a:t> </a:t>
            </a:r>
            <a:r>
              <a:rPr lang="el-GR" sz="1600" dirty="0">
                <a:solidFill>
                  <a:schemeClr val="accent1"/>
                </a:solidFill>
              </a:rPr>
              <a:t>είναι ο δικτυακός τόπος δικτύωσης δημοσιεύει επιχειρηματικές ειδήσεις στην ενότητα </a:t>
            </a:r>
            <a:r>
              <a:rPr lang="el-GR" sz="1600" dirty="0" err="1">
                <a:solidFill>
                  <a:schemeClr val="accent1"/>
                </a:solidFill>
              </a:rPr>
              <a:t>VatorNews</a:t>
            </a:r>
            <a:r>
              <a:rPr lang="el-GR" sz="1600" dirty="0">
                <a:solidFill>
                  <a:schemeClr val="accent1"/>
                </a:solidFill>
              </a:rPr>
              <a:t>, ενώ διαθέτει επίσης μια περιοχή αφιερωμένη σε συνεντεύξεις με επιχειρηματίες και επενδυτές. Η εγγραφή σας επιτρέπει να δημιουργήσετε το δικό σας εταιρικό προφίλ και να </a:t>
            </a:r>
            <a:r>
              <a:rPr lang="el-GR" sz="1600" dirty="0" err="1">
                <a:solidFill>
                  <a:schemeClr val="accent1"/>
                </a:solidFill>
              </a:rPr>
              <a:t>αλληλεπιδράσετε</a:t>
            </a:r>
            <a:r>
              <a:rPr lang="el-GR" sz="1600" dirty="0">
                <a:solidFill>
                  <a:schemeClr val="accent1"/>
                </a:solidFill>
              </a:rPr>
              <a:t> με άλλα μέλη. το </a:t>
            </a:r>
            <a:r>
              <a:rPr lang="el-GR" sz="1600" dirty="0" err="1">
                <a:solidFill>
                  <a:schemeClr val="accent1"/>
                </a:solidFill>
              </a:rPr>
              <a:t>Vator</a:t>
            </a:r>
            <a:r>
              <a:rPr lang="el-GR" sz="1600" dirty="0">
                <a:solidFill>
                  <a:schemeClr val="accent1"/>
                </a:solidFill>
              </a:rPr>
              <a:t> διαθέτει ένα ωραίο τμήμα που είναι εξ ολοκλήρου αφιερωμένο σε βίντεο με τις εταιρείες και τα προϊόντα των μελών.</a:t>
            </a:r>
            <a:endParaRPr lang="tr-TR" sz="1600" dirty="0">
              <a:solidFill>
                <a:schemeClr val="accent1"/>
              </a:solidFill>
            </a:endParaRPr>
          </a:p>
        </p:txBody>
      </p:sp>
      <p:pic>
        <p:nvPicPr>
          <p:cNvPr id="1030" name="Picture 6" descr="Logo">
            <a:extLst>
              <a:ext uri="{FF2B5EF4-FFF2-40B4-BE49-F238E27FC236}">
                <a16:creationId xmlns:a16="http://schemas.microsoft.com/office/drawing/2014/main" id="{56E25D49-072A-D469-564B-BD65486AC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6823" y="5563612"/>
            <a:ext cx="2206605" cy="678531"/>
          </a:xfrm>
          <a:prstGeom prst="rect">
            <a:avLst/>
          </a:prstGeom>
          <a:noFill/>
          <a:extLst>
            <a:ext uri="{909E8E84-426E-40DD-AFC4-6F175D3DCCD1}">
              <a14:hiddenFill xmlns:a14="http://schemas.microsoft.com/office/drawing/2010/main">
                <a:solidFill>
                  <a:srgbClr val="FFFFFF"/>
                </a:solidFill>
              </a14:hiddenFill>
            </a:ext>
          </a:extLst>
        </p:spPr>
      </p:pic>
      <p:sp>
        <p:nvSpPr>
          <p:cNvPr id="17" name="Metin kutusu 16">
            <a:extLst>
              <a:ext uri="{FF2B5EF4-FFF2-40B4-BE49-F238E27FC236}">
                <a16:creationId xmlns:a16="http://schemas.microsoft.com/office/drawing/2014/main" id="{744C314D-6411-3CB0-9D87-4D00A5FFE05F}"/>
              </a:ext>
            </a:extLst>
          </p:cNvPr>
          <p:cNvSpPr txBox="1"/>
          <p:nvPr/>
        </p:nvSpPr>
        <p:spPr>
          <a:xfrm>
            <a:off x="356934" y="3254846"/>
            <a:ext cx="6094562" cy="2062103"/>
          </a:xfrm>
          <a:prstGeom prst="rect">
            <a:avLst/>
          </a:prstGeom>
          <a:noFill/>
        </p:spPr>
        <p:txBody>
          <a:bodyPr wrap="square">
            <a:spAutoFit/>
          </a:bodyPr>
          <a:lstStyle/>
          <a:p>
            <a:pPr algn="just"/>
            <a:r>
              <a:rPr lang="tr-TR" sz="1600" b="1" dirty="0">
                <a:solidFill>
                  <a:schemeClr val="bg1">
                    <a:lumMod val="75000"/>
                  </a:schemeClr>
                </a:solidFill>
                <a:hlinkClick r:id="rId4">
                  <a:extLst>
                    <a:ext uri="{A12FA001-AC4F-418D-AE19-62706E023703}">
                      <ahyp:hlinkClr xmlns:ahyp="http://schemas.microsoft.com/office/drawing/2018/hyperlinkcolor" val="tx"/>
                    </a:ext>
                  </a:extLst>
                </a:hlinkClick>
              </a:rPr>
              <a:t>Founders Network </a:t>
            </a:r>
            <a:r>
              <a:rPr lang="el-GR" sz="1600" dirty="0">
                <a:solidFill>
                  <a:schemeClr val="accent1"/>
                </a:solidFill>
              </a:rPr>
              <a:t>είναι μια αποκλειστική διαδικτυακή πλατφόρμα για επιχειρηματίες. Το δίκτυο αποτελείται από περισσότερους από 600 ιδρυτές τεχνολογίας με 30+ παραρτήματα σε όλο τον </a:t>
            </a:r>
            <a:r>
              <a:rPr lang="el-GR" sz="1600" dirty="0" err="1">
                <a:solidFill>
                  <a:schemeClr val="accent1"/>
                </a:solidFill>
              </a:rPr>
              <a:t>κόσμο.Σας</a:t>
            </a:r>
            <a:r>
              <a:rPr lang="el-GR" sz="1600" dirty="0">
                <a:solidFill>
                  <a:schemeClr val="accent1"/>
                </a:solidFill>
              </a:rPr>
              <a:t> δίνει έναν γρήγορο και εύκολο τρόπο να μοιραστείτε εμπειρίες και να λάβετε συμβουλές από ανθρώπους της </a:t>
            </a:r>
            <a:r>
              <a:rPr lang="el-GR" sz="1600" dirty="0" err="1">
                <a:solidFill>
                  <a:schemeClr val="accent1"/>
                </a:solidFill>
              </a:rPr>
              <a:t>κοινότητας.Σας</a:t>
            </a:r>
            <a:r>
              <a:rPr lang="el-GR" sz="1600" dirty="0">
                <a:solidFill>
                  <a:schemeClr val="accent1"/>
                </a:solidFill>
              </a:rPr>
              <a:t> δίνει επίσης πρόσβαση σε μια κοινότητα με περισσότερους από 50 ενεργούς επενδυτές, καθώς και σε πολυάριθμες εκδηλώσεις και επίσημες ευκαιρίες καθοδήγησης.</a:t>
            </a:r>
            <a:endParaRPr lang="tr-TR" sz="1600" dirty="0">
              <a:solidFill>
                <a:schemeClr val="accent1"/>
              </a:solidFill>
            </a:endParaRPr>
          </a:p>
        </p:txBody>
      </p:sp>
      <p:pic>
        <p:nvPicPr>
          <p:cNvPr id="19" name="Resim 18" descr="ekran görüntüsü, yazı tipi, grafik, metin içeren bir resim&#10;&#10;Açıklama otomatik olarak oluşturuldu">
            <a:extLst>
              <a:ext uri="{FF2B5EF4-FFF2-40B4-BE49-F238E27FC236}">
                <a16:creationId xmlns:a16="http://schemas.microsoft.com/office/drawing/2014/main" id="{3F2C4D9E-6074-D2C8-3A95-3A942238DD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0145" y="4220571"/>
            <a:ext cx="6791347" cy="3820133"/>
          </a:xfrm>
          <a:prstGeom prst="rect">
            <a:avLst/>
          </a:prstGeom>
        </p:spPr>
      </p:pic>
      <p:sp>
        <p:nvSpPr>
          <p:cNvPr id="21" name="Metin kutusu 20">
            <a:extLst>
              <a:ext uri="{FF2B5EF4-FFF2-40B4-BE49-F238E27FC236}">
                <a16:creationId xmlns:a16="http://schemas.microsoft.com/office/drawing/2014/main" id="{089B9EC2-C863-4119-88C3-B0F81CF09AE8}"/>
              </a:ext>
            </a:extLst>
          </p:cNvPr>
          <p:cNvSpPr txBox="1"/>
          <p:nvPr/>
        </p:nvSpPr>
        <p:spPr>
          <a:xfrm>
            <a:off x="1528632" y="6483063"/>
            <a:ext cx="3560952" cy="261610"/>
          </a:xfrm>
          <a:prstGeom prst="rect">
            <a:avLst/>
          </a:prstGeom>
          <a:noFill/>
        </p:spPr>
        <p:txBody>
          <a:bodyPr wrap="square">
            <a:spAutoFit/>
          </a:bodyPr>
          <a:lstStyle/>
          <a:p>
            <a:r>
              <a:rPr lang="el-GR" sz="1100" dirty="0">
                <a:solidFill>
                  <a:schemeClr val="accent1"/>
                </a:solidFill>
              </a:rPr>
              <a:t>Πηγή εικόνας </a:t>
            </a:r>
            <a:r>
              <a:rPr lang="tr-TR" sz="1100" dirty="0">
                <a:solidFill>
                  <a:schemeClr val="accent1"/>
                </a:solidFill>
              </a:rPr>
              <a:t>: www. foundersnetwork.com</a:t>
            </a:r>
            <a:endParaRPr lang="tr-TR" sz="1100" dirty="0"/>
          </a:p>
        </p:txBody>
      </p:sp>
      <p:sp>
        <p:nvSpPr>
          <p:cNvPr id="23" name="Metin kutusu 22">
            <a:extLst>
              <a:ext uri="{FF2B5EF4-FFF2-40B4-BE49-F238E27FC236}">
                <a16:creationId xmlns:a16="http://schemas.microsoft.com/office/drawing/2014/main" id="{D4868946-AC60-56BC-9332-B8B80214891D}"/>
              </a:ext>
            </a:extLst>
          </p:cNvPr>
          <p:cNvSpPr txBox="1"/>
          <p:nvPr/>
        </p:nvSpPr>
        <p:spPr>
          <a:xfrm>
            <a:off x="8031193" y="6483063"/>
            <a:ext cx="3545830" cy="261610"/>
          </a:xfrm>
          <a:prstGeom prst="rect">
            <a:avLst/>
          </a:prstGeom>
          <a:noFill/>
        </p:spPr>
        <p:txBody>
          <a:bodyPr wrap="square">
            <a:spAutoFit/>
          </a:bodyPr>
          <a:lstStyle/>
          <a:p>
            <a:r>
              <a:rPr lang="el-GR" sz="1100" dirty="0">
                <a:solidFill>
                  <a:schemeClr val="accent1"/>
                </a:solidFill>
              </a:rPr>
              <a:t>Πηγή εικόνας </a:t>
            </a:r>
            <a:r>
              <a:rPr lang="tr-TR" sz="1100" dirty="0">
                <a:solidFill>
                  <a:schemeClr val="accent1"/>
                </a:solidFill>
              </a:rPr>
              <a:t>: www. vator.tv</a:t>
            </a:r>
            <a:endParaRPr lang="tr-TR" sz="1100" dirty="0"/>
          </a:p>
        </p:txBody>
      </p:sp>
    </p:spTree>
    <p:extLst>
      <p:ext uri="{BB962C8B-B14F-4D97-AF65-F5344CB8AC3E}">
        <p14:creationId xmlns:p14="http://schemas.microsoft.com/office/powerpoint/2010/main" val="1646550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FEC30-FA11-3E39-7431-8D2C33D853F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6B156A7-BD1B-17C9-0570-D63799E4F9DD}"/>
              </a:ext>
            </a:extLst>
          </p:cNvPr>
          <p:cNvSpPr txBox="1"/>
          <p:nvPr/>
        </p:nvSpPr>
        <p:spPr>
          <a:xfrm>
            <a:off x="334514" y="240142"/>
            <a:ext cx="10610461" cy="369332"/>
          </a:xfrm>
          <a:prstGeom prst="rect">
            <a:avLst/>
          </a:prstGeom>
          <a:noFill/>
        </p:spPr>
        <p:txBody>
          <a:bodyPr wrap="square" rtlCol="0">
            <a:spAutoFit/>
          </a:bodyPr>
          <a:lstStyle/>
          <a:p>
            <a:r>
              <a:rPr lang="el-GR" b="1" dirty="0">
                <a:solidFill>
                  <a:schemeClr val="bg2"/>
                </a:solidFill>
              </a:rPr>
              <a:t>Ευρωπαϊκά μέσα στρατηγικής εταιρικής σχέσης και δικτύωσης για γυναίκες επιχειρηματίες 1/2</a:t>
            </a:r>
            <a:endParaRPr lang="en-US" sz="2000" b="1" dirty="0">
              <a:solidFill>
                <a:schemeClr val="bg2"/>
              </a:solidFill>
            </a:endParaRPr>
          </a:p>
        </p:txBody>
      </p:sp>
      <p:sp>
        <p:nvSpPr>
          <p:cNvPr id="4" name="Metin kutusu 3">
            <a:extLst>
              <a:ext uri="{FF2B5EF4-FFF2-40B4-BE49-F238E27FC236}">
                <a16:creationId xmlns:a16="http://schemas.microsoft.com/office/drawing/2014/main" id="{7289461C-D071-0459-639E-112932DCCC90}"/>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935051-9774-247F-ACB5-EE6D2AC0D23F}"/>
              </a:ext>
            </a:extLst>
          </p:cNvPr>
          <p:cNvSpPr txBox="1"/>
          <p:nvPr/>
        </p:nvSpPr>
        <p:spPr>
          <a:xfrm>
            <a:off x="334513" y="678214"/>
            <a:ext cx="8081354" cy="5509200"/>
          </a:xfrm>
          <a:prstGeom prst="rect">
            <a:avLst/>
          </a:prstGeom>
          <a:noFill/>
        </p:spPr>
        <p:txBody>
          <a:bodyPr wrap="square" lIns="91440" tIns="45720" rIns="91440" bIns="45720" anchor="t">
            <a:spAutoFit/>
          </a:bodyPr>
          <a:lstStyle/>
          <a:p>
            <a:pPr algn="just"/>
            <a:r>
              <a:rPr lang="en-US" sz="1600" b="1" i="0" dirty="0">
                <a:solidFill>
                  <a:schemeClr val="bg1"/>
                </a:solidFill>
                <a:hlinkClick r:id="rId2">
                  <a:extLst>
                    <a:ext uri="{A12FA001-AC4F-418D-AE19-62706E023703}">
                      <ahyp:hlinkClr xmlns:ahyp="http://schemas.microsoft.com/office/drawing/2018/hyperlinkcolor" val="tx"/>
                    </a:ext>
                  </a:extLst>
                </a:hlinkClick>
              </a:rPr>
              <a:t>Female Founders </a:t>
            </a:r>
            <a:r>
              <a:rPr lang="el-GR" sz="1600" b="0" i="0" dirty="0">
                <a:solidFill>
                  <a:schemeClr val="accent1"/>
                </a:solidFill>
                <a:effectLst/>
              </a:rPr>
              <a:t>είναι ένας ευρωπαϊκός οργανισμός αφιερωμένος στη δημιουργία ίσων ευκαιριών για τις γυναίκες επιχειρηματίες στο οικοσύστημα της τεχνολογίας και της καινοτομίας. Αποστολή τους είναι να στηρίζουν και να ενδυναμώνουν τις γυναίκες παρέχοντας πρόσβαση σε πόρους, δίκτυα και γνώσεις, προωθώντας ένα πιο περιεκτικό και δίκαιο μέλλον. Με την ένταξή τους στην κοινότητα των </a:t>
            </a:r>
            <a:r>
              <a:rPr lang="el-GR" sz="1600" b="0" i="0" dirty="0" err="1">
                <a:solidFill>
                  <a:schemeClr val="accent1"/>
                </a:solidFill>
                <a:effectLst/>
              </a:rPr>
              <a:t>Female</a:t>
            </a:r>
            <a:r>
              <a:rPr lang="el-GR" sz="1600" b="0" i="0" dirty="0">
                <a:solidFill>
                  <a:schemeClr val="accent1"/>
                </a:solidFill>
                <a:effectLst/>
              </a:rPr>
              <a:t> </a:t>
            </a:r>
            <a:r>
              <a:rPr lang="el-GR" sz="1600" b="0" i="0" dirty="0" err="1">
                <a:solidFill>
                  <a:schemeClr val="accent1"/>
                </a:solidFill>
                <a:effectLst/>
              </a:rPr>
              <a:t>Founders</a:t>
            </a:r>
            <a:r>
              <a:rPr lang="el-GR" sz="1600" b="0" i="0" dirty="0">
                <a:solidFill>
                  <a:schemeClr val="accent1"/>
                </a:solidFill>
                <a:effectLst/>
              </a:rPr>
              <a:t>, τα άτομα αποκτούν πρόσβαση σε ένα ακμάζον δίκτυο επιχειρηματικών μυαλών, τακτικές ενημερώσεις, πόρους για την ηγεσία και την ανάπτυξη των </a:t>
            </a:r>
            <a:r>
              <a:rPr lang="el-GR" sz="1600" b="0" i="0" dirty="0" err="1">
                <a:solidFill>
                  <a:schemeClr val="accent1"/>
                </a:solidFill>
                <a:effectLst/>
              </a:rPr>
              <a:t>startups</a:t>
            </a:r>
            <a:r>
              <a:rPr lang="el-GR" sz="1600" b="0" i="0" dirty="0">
                <a:solidFill>
                  <a:schemeClr val="accent1"/>
                </a:solidFill>
                <a:effectLst/>
              </a:rPr>
              <a:t> και προσκλήσεις σε εκδηλώσεις </a:t>
            </a:r>
            <a:endParaRPr lang="tr-TR" sz="1600" b="0" i="0" dirty="0">
              <a:solidFill>
                <a:schemeClr val="accent1"/>
              </a:solidFill>
              <a:effectLst/>
            </a:endParaRPr>
          </a:p>
          <a:p>
            <a:pPr algn="just"/>
            <a:endParaRPr lang="tr-TR" sz="1600" dirty="0">
              <a:solidFill>
                <a:schemeClr val="bg1"/>
              </a:solidFill>
            </a:endParaRPr>
          </a:p>
          <a:p>
            <a:pPr algn="just"/>
            <a:r>
              <a:rPr lang="en-US" sz="1600" b="1" dirty="0">
                <a:solidFill>
                  <a:schemeClr val="bg1"/>
                </a:solidFill>
                <a:hlinkClick r:id="rId3">
                  <a:extLst>
                    <a:ext uri="{A12FA001-AC4F-418D-AE19-62706E023703}">
                      <ahyp:hlinkClr xmlns:ahyp="http://schemas.microsoft.com/office/drawing/2018/hyperlinkcolor" val="tx"/>
                    </a:ext>
                  </a:extLst>
                </a:hlinkClick>
              </a:rPr>
              <a:t>Dell Women’s Entrepreneur Network (DWEN)</a:t>
            </a:r>
            <a:r>
              <a:rPr lang="en-US" sz="1600" dirty="0">
                <a:solidFill>
                  <a:schemeClr val="bg1"/>
                </a:solidFill>
                <a:hlinkClick r:id="rId3">
                  <a:extLst>
                    <a:ext uri="{A12FA001-AC4F-418D-AE19-62706E023703}">
                      <ahyp:hlinkClr xmlns:ahyp="http://schemas.microsoft.com/office/drawing/2018/hyperlinkcolor" val="tx"/>
                    </a:ext>
                  </a:extLst>
                </a:hlinkClick>
              </a:rPr>
              <a:t> </a:t>
            </a:r>
            <a:r>
              <a:rPr lang="el-GR" sz="1600" dirty="0">
                <a:solidFill>
                  <a:schemeClr val="accent1"/>
                </a:solidFill>
              </a:rPr>
              <a:t>είναι μια παγκόσμια πρωτοβουλία της </a:t>
            </a:r>
            <a:r>
              <a:rPr lang="el-GR" sz="1600" dirty="0" err="1">
                <a:solidFill>
                  <a:schemeClr val="accent1"/>
                </a:solidFill>
              </a:rPr>
              <a:t>Dell</a:t>
            </a:r>
            <a:r>
              <a:rPr lang="el-GR" sz="1600" dirty="0">
                <a:solidFill>
                  <a:schemeClr val="accent1"/>
                </a:solidFill>
              </a:rPr>
              <a:t> Technologies, η οποία ιδρύθηκε το 2009 με σκοπό την ενδυνάμωση των γυναικών επιχειρηματιών. Συνδέει γυναίκες ιδρυτές, επενδυτές και συμβούλους σε όλο τον κόσμο, προωθώντας τη συνεργασία και την ανταλλαγή γνώσεων. Το DWEN προσφέρει μια σειρά από ευκαιρίες, συμπεριλαμβανομένης της πρόσβασης σε εκπαιδευτικό περιεχόμενο, όπως διαδικτυακά σεμινάρια, εργαστήρια και εκδηλώσεις που καλύπτουν θέματα ηγεσίας, χρηματοδότησης, μάρκετινγκ και υιοθέτησης τεχνολογίας. Τα μέλη μπορούν να αξιοποιήσουν τα προγράμματα καθοδήγησης και τις εκδηλώσεις δικτύωσης για να οικοδομήσουν σχέσεις και να επεκταθούν σε παγκόσμιο επίπεδο. Με την ένταξή τους στο DWEN, οι γυναίκες επιχειρηματίες αποκτούν πολύτιμα εργαλεία, πόρους και μια κοινότητα για να υποστηρίξουν την ανάπτυξη της επιχείρησής τους από την έναρξη μέχρι την κλιμάκωση.</a:t>
            </a:r>
            <a:endParaRPr lang="en-US" sz="1600" b="0" i="0" dirty="0">
              <a:solidFill>
                <a:schemeClr val="accent1"/>
              </a:solidFill>
              <a:effectLst/>
            </a:endParaRPr>
          </a:p>
          <a:p>
            <a:pPr algn="just"/>
            <a:endParaRPr lang="tr-TR" sz="1600" dirty="0">
              <a:solidFill>
                <a:schemeClr val="accent1"/>
              </a:solidFill>
            </a:endParaRPr>
          </a:p>
        </p:txBody>
      </p:sp>
      <p:pic>
        <p:nvPicPr>
          <p:cNvPr id="11" name="Resim 10" descr="yazı tipi, grafik, ekran görüntüsü, tasarım içeren bir resim&#10;&#10;Açıklama otomatik olarak oluşturuldu">
            <a:extLst>
              <a:ext uri="{FF2B5EF4-FFF2-40B4-BE49-F238E27FC236}">
                <a16:creationId xmlns:a16="http://schemas.microsoft.com/office/drawing/2014/main" id="{98AF56B1-D480-4C74-33F8-06A9DADC5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6478" y="-284671"/>
            <a:ext cx="6080741" cy="3420417"/>
          </a:xfrm>
          <a:prstGeom prst="rect">
            <a:avLst/>
          </a:prstGeom>
        </p:spPr>
      </p:pic>
      <p:pic>
        <p:nvPicPr>
          <p:cNvPr id="1028" name="Picture 4" descr="DWEN logo blue">
            <a:extLst>
              <a:ext uri="{FF2B5EF4-FFF2-40B4-BE49-F238E27FC236}">
                <a16:creationId xmlns:a16="http://schemas.microsoft.com/office/drawing/2014/main" id="{3B161F50-FD1A-4968-4C2F-17E8E702E9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2947" y="3308451"/>
            <a:ext cx="2266564" cy="1270383"/>
          </a:xfrm>
          <a:prstGeom prst="rect">
            <a:avLst/>
          </a:prstGeom>
          <a:noFill/>
          <a:extLst>
            <a:ext uri="{909E8E84-426E-40DD-AFC4-6F175D3DCCD1}">
              <a14:hiddenFill xmlns:a14="http://schemas.microsoft.com/office/drawing/2010/main">
                <a:solidFill>
                  <a:srgbClr val="FFFFFF"/>
                </a:solidFill>
              </a14:hiddenFill>
            </a:ext>
          </a:extLst>
        </p:spPr>
      </p:pic>
      <p:sp>
        <p:nvSpPr>
          <p:cNvPr id="13" name="Metin kutusu 12">
            <a:extLst>
              <a:ext uri="{FF2B5EF4-FFF2-40B4-BE49-F238E27FC236}">
                <a16:creationId xmlns:a16="http://schemas.microsoft.com/office/drawing/2014/main" id="{CD5F2509-EB9B-9D04-D859-CFFD1965507A}"/>
              </a:ext>
            </a:extLst>
          </p:cNvPr>
          <p:cNvSpPr txBox="1"/>
          <p:nvPr/>
        </p:nvSpPr>
        <p:spPr>
          <a:xfrm>
            <a:off x="8952947" y="2102757"/>
            <a:ext cx="3239053"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www.female-founders.org </a:t>
            </a:r>
            <a:endParaRPr lang="tr-TR" sz="1100" dirty="0"/>
          </a:p>
        </p:txBody>
      </p:sp>
      <p:sp>
        <p:nvSpPr>
          <p:cNvPr id="14" name="Metin kutusu 13">
            <a:extLst>
              <a:ext uri="{FF2B5EF4-FFF2-40B4-BE49-F238E27FC236}">
                <a16:creationId xmlns:a16="http://schemas.microsoft.com/office/drawing/2014/main" id="{23940B8C-D952-44A3-C3D0-7A00EBD0E245}"/>
              </a:ext>
            </a:extLst>
          </p:cNvPr>
          <p:cNvSpPr txBox="1"/>
          <p:nvPr/>
        </p:nvSpPr>
        <p:spPr>
          <a:xfrm>
            <a:off x="9115867" y="4912093"/>
            <a:ext cx="3239053" cy="261610"/>
          </a:xfrm>
          <a:prstGeom prst="rect">
            <a:avLst/>
          </a:prstGeom>
          <a:noFill/>
        </p:spPr>
        <p:txBody>
          <a:bodyPr wrap="square">
            <a:spAutoFit/>
          </a:bodyPr>
          <a:lstStyle/>
          <a:p>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 dwen.com</a:t>
            </a:r>
            <a:endParaRPr lang="tr-TR" sz="1100" dirty="0"/>
          </a:p>
        </p:txBody>
      </p:sp>
    </p:spTree>
    <p:extLst>
      <p:ext uri="{BB962C8B-B14F-4D97-AF65-F5344CB8AC3E}">
        <p14:creationId xmlns:p14="http://schemas.microsoft.com/office/powerpoint/2010/main" val="3595220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A108C-8062-9CE5-197A-1448EDAD4F7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4859FE4-B546-DFA6-EDDA-71C7333F64FC}"/>
              </a:ext>
            </a:extLst>
          </p:cNvPr>
          <p:cNvSpPr txBox="1"/>
          <p:nvPr/>
        </p:nvSpPr>
        <p:spPr>
          <a:xfrm>
            <a:off x="334514" y="240142"/>
            <a:ext cx="11457795" cy="369332"/>
          </a:xfrm>
          <a:prstGeom prst="rect">
            <a:avLst/>
          </a:prstGeom>
          <a:noFill/>
        </p:spPr>
        <p:txBody>
          <a:bodyPr wrap="square" rtlCol="0">
            <a:spAutoFit/>
          </a:bodyPr>
          <a:lstStyle/>
          <a:p>
            <a:r>
              <a:rPr lang="el-GR" b="1" dirty="0">
                <a:solidFill>
                  <a:schemeClr val="bg2"/>
                </a:solidFill>
              </a:rPr>
              <a:t>Ευρωπαϊκά μέσα στρατηγικής εταιρικής σχέσης και δικτύωσης για τις γυναίκες επιχειρηματίες 2/2</a:t>
            </a:r>
            <a:endParaRPr lang="en-US" sz="2000" b="1" dirty="0">
              <a:solidFill>
                <a:schemeClr val="bg2"/>
              </a:solidFill>
            </a:endParaRPr>
          </a:p>
        </p:txBody>
      </p:sp>
      <p:sp>
        <p:nvSpPr>
          <p:cNvPr id="4" name="Metin kutusu 3">
            <a:extLst>
              <a:ext uri="{FF2B5EF4-FFF2-40B4-BE49-F238E27FC236}">
                <a16:creationId xmlns:a16="http://schemas.microsoft.com/office/drawing/2014/main" id="{568FF841-6A82-490E-890F-BDBBB304447C}"/>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299E1648-B44D-BF1F-9E36-2A385C460C23}"/>
              </a:ext>
            </a:extLst>
          </p:cNvPr>
          <p:cNvSpPr txBox="1"/>
          <p:nvPr/>
        </p:nvSpPr>
        <p:spPr>
          <a:xfrm>
            <a:off x="334514" y="678214"/>
            <a:ext cx="8680090" cy="5970865"/>
          </a:xfrm>
          <a:prstGeom prst="rect">
            <a:avLst/>
          </a:prstGeom>
          <a:noFill/>
        </p:spPr>
        <p:txBody>
          <a:bodyPr wrap="square" lIns="91440" tIns="45720" rIns="91440" bIns="45720" anchor="t">
            <a:spAutoFit/>
          </a:bodyPr>
          <a:lstStyle/>
          <a:p>
            <a:pPr algn="just"/>
            <a:r>
              <a:rPr lang="tr-TR" sz="1400" b="1" i="0" dirty="0">
                <a:solidFill>
                  <a:schemeClr val="bg1"/>
                </a:solidFill>
                <a:effectLst/>
                <a:hlinkClick r:id="rId3">
                  <a:extLst>
                    <a:ext uri="{A12FA001-AC4F-418D-AE19-62706E023703}">
                      <ahyp:hlinkClr xmlns:ahyp="http://schemas.microsoft.com/office/drawing/2018/hyperlinkcolor" val="tx"/>
                    </a:ext>
                  </a:extLst>
                </a:hlinkClick>
              </a:rPr>
              <a:t>EU Women Entrepreneurship Platform: </a:t>
            </a:r>
            <a:r>
              <a:rPr lang="el-GR" sz="1400" i="0" dirty="0">
                <a:solidFill>
                  <a:schemeClr val="accent1"/>
                </a:solidFill>
                <a:effectLst/>
              </a:rPr>
              <a:t>Το WEP ενώνει διάφορες πρωτοβουλίες σε μια ενιαία πλατφόρμα προσαρμοσμένη στις ανάγκες των γυναικών για την έναρξη, τη χρηματοδότηση και τη διαχείριση των επιχειρήσεών τους. Συνδέοντας τις γυναίκες επιχειρηματίες με οργανισμούς υποστήριξης σε τοπικό, περιφερειακό, εθνικό και ευρωπαϊκό επίπεδο, το WEP διευκολύνει την πρόσβαση σε καθοδήγηση και επιχειρηματικά δίκτυα σε ολόκληρη την Ευρώπη. Αυτή η ολοκληρωμένη προσέγγιση ενδυναμώνει τις γυναίκες να δημιουργούν και να διευθύνουν επιτυχημένες επιχειρήσεις, συμβάλλοντας στην οικονομική ανάπτυξη και την κοινωνική πρόοδο. εκτός από το WEP, η Ευρωπαϊκή Επιτροπή υποστηρίζει διάφορα εργαλεία, δίκτυα και πρωτοβουλίες που απευθύνονται ειδικά στις γυναίκες επιχειρηματίες.</a:t>
            </a:r>
            <a:endParaRPr lang="tr-TR" sz="1400" b="1" u="sng" dirty="0">
              <a:solidFill>
                <a:schemeClr val="bg1"/>
              </a:solidFill>
            </a:endParaRPr>
          </a:p>
          <a:p>
            <a:pPr algn="just"/>
            <a:endParaRPr lang="tr-TR" sz="1400" dirty="0">
              <a:solidFill>
                <a:schemeClr val="accent1"/>
              </a:solidFill>
            </a:endParaRPr>
          </a:p>
          <a:p>
            <a:pPr algn="just"/>
            <a:r>
              <a:rPr lang="en-US" sz="1400" b="1" i="0" dirty="0">
                <a:solidFill>
                  <a:schemeClr val="bg1"/>
                </a:solidFill>
                <a:effectLst/>
              </a:rPr>
              <a:t>The European Network of Mentors for Women Entrepreneurs</a:t>
            </a:r>
            <a:r>
              <a:rPr lang="tr-TR" sz="1400" b="1" i="0" dirty="0">
                <a:solidFill>
                  <a:schemeClr val="bg1"/>
                </a:solidFill>
                <a:effectLst/>
              </a:rPr>
              <a:t>: </a:t>
            </a:r>
            <a:r>
              <a:rPr lang="el-GR" sz="1400" b="0" i="0" dirty="0">
                <a:solidFill>
                  <a:schemeClr val="accent1"/>
                </a:solidFill>
                <a:effectLst/>
              </a:rPr>
              <a:t>Το Δίκτυο Μεντόρων παρέχει συμβουλές και υποστήριξη σε γυναίκες επιχειρηματίες σχετικά με την έναρξη, τη διαχείριση και την ανάπτυξη των επιχειρήσεών τους στα πρώτα στάδια (από το δεύτερο έως το τέταρτο έτος ύπαρξης μιας νέας επιχείρησης που διοικείται και ανήκει σε γυναίκες). </a:t>
            </a:r>
            <a:endParaRPr lang="tr-TR" sz="1400" b="0" i="0" dirty="0">
              <a:solidFill>
                <a:schemeClr val="accent1"/>
              </a:solidFill>
              <a:effectLst/>
            </a:endParaRPr>
          </a:p>
          <a:p>
            <a:pPr algn="just"/>
            <a:r>
              <a:rPr lang="el-GR" sz="1400" dirty="0">
                <a:solidFill>
                  <a:schemeClr val="accent1"/>
                </a:solidFill>
                <a:hlinkClick r:id="rId4"/>
              </a:rPr>
              <a:t>Κάντε κλικ εδώ για να βρείτε τα εθνικά σας σημεία επαφής</a:t>
            </a:r>
            <a:r>
              <a:rPr lang="en-US" sz="1400" dirty="0">
                <a:solidFill>
                  <a:schemeClr val="accent1"/>
                </a:solidFill>
                <a:hlinkClick r:id="rId4"/>
              </a:rPr>
              <a:t> </a:t>
            </a:r>
            <a:endParaRPr lang="tr-TR" sz="1400" b="0" i="0" dirty="0">
              <a:solidFill>
                <a:schemeClr val="accent1"/>
              </a:solidFill>
              <a:effectLst/>
            </a:endParaRPr>
          </a:p>
          <a:p>
            <a:pPr algn="just"/>
            <a:endParaRPr lang="tr-TR" sz="1400" dirty="0">
              <a:solidFill>
                <a:srgbClr val="333333"/>
              </a:solidFill>
            </a:endParaRPr>
          </a:p>
          <a:p>
            <a:pPr algn="just"/>
            <a:endParaRPr lang="tr-TR" sz="1400" b="0" i="0" dirty="0">
              <a:solidFill>
                <a:srgbClr val="333333"/>
              </a:solidFill>
              <a:effectLst/>
            </a:endParaRPr>
          </a:p>
          <a:p>
            <a:pPr algn="just"/>
            <a:r>
              <a:rPr lang="tr-TR" sz="1400" b="1" u="sng" dirty="0">
                <a:solidFill>
                  <a:schemeClr val="bg1"/>
                </a:solidFill>
                <a:hlinkClick r:id="rId5">
                  <a:extLst>
                    <a:ext uri="{A12FA001-AC4F-418D-AE19-62706E023703}">
                      <ahyp:hlinkClr xmlns:ahyp="http://schemas.microsoft.com/office/drawing/2018/hyperlinkcolor" val="tx"/>
                    </a:ext>
                  </a:extLst>
                </a:hlinkClick>
              </a:rPr>
              <a:t>The</a:t>
            </a:r>
            <a:r>
              <a:rPr lang="tr-TR" sz="1400" b="1" u="sng" dirty="0">
                <a:solidFill>
                  <a:srgbClr val="F49100"/>
                </a:solidFill>
                <a:hlinkClick r:id="rId5">
                  <a:extLst>
                    <a:ext uri="{A12FA001-AC4F-418D-AE19-62706E023703}">
                      <ahyp:hlinkClr xmlns:ahyp="http://schemas.microsoft.com/office/drawing/2018/hyperlinkcolor" val="tx"/>
                    </a:ext>
                  </a:extLst>
                </a:hlinkClick>
              </a:rPr>
              <a:t> </a:t>
            </a:r>
            <a:r>
              <a:rPr lang="tr-TR" sz="1400" b="1" u="sng" dirty="0">
                <a:solidFill>
                  <a:schemeClr val="bg1"/>
                </a:solidFill>
                <a:hlinkClick r:id="rId5">
                  <a:extLst>
                    <a:ext uri="{A12FA001-AC4F-418D-AE19-62706E023703}">
                      <ahyp:hlinkClr xmlns:ahyp="http://schemas.microsoft.com/office/drawing/2018/hyperlinkcolor" val="tx"/>
                    </a:ext>
                  </a:extLst>
                </a:hlinkClick>
              </a:rPr>
              <a:t>Wegate</a:t>
            </a:r>
            <a:r>
              <a:rPr lang="tr-TR" sz="1400" b="1" i="0" u="sng" strike="noStrike" dirty="0">
                <a:solidFill>
                  <a:schemeClr val="bg1"/>
                </a:solidFill>
                <a:effectLst/>
              </a:rPr>
              <a:t>:</a:t>
            </a:r>
            <a:r>
              <a:rPr lang="tr-TR" sz="1400" b="1" i="0" strike="noStrike" dirty="0">
                <a:solidFill>
                  <a:schemeClr val="bg1"/>
                </a:solidFill>
                <a:effectLst/>
              </a:rPr>
              <a:t> </a:t>
            </a:r>
            <a:r>
              <a:rPr lang="el-GR" sz="1400" b="0" i="0" dirty="0">
                <a:solidFill>
                  <a:schemeClr val="accent1"/>
                </a:solidFill>
                <a:effectLst/>
              </a:rPr>
              <a:t>Το </a:t>
            </a:r>
            <a:r>
              <a:rPr lang="el-GR" sz="1400" b="0" i="0" dirty="0" err="1">
                <a:solidFill>
                  <a:schemeClr val="accent1"/>
                </a:solidFill>
                <a:effectLst/>
              </a:rPr>
              <a:t>WEgate</a:t>
            </a:r>
            <a:r>
              <a:rPr lang="el-GR" sz="1400" b="0" i="0" dirty="0">
                <a:solidFill>
                  <a:schemeClr val="accent1"/>
                </a:solidFill>
                <a:effectLst/>
              </a:rPr>
              <a:t> προσφέρει στις γυναίκες επιχειρηματίες ευκαιρίες ανάπτυξης και δικτύωσης, μοιράζοντας κάθετη τεχνογνωσία και γνώσεις και προωθώντας την ανταλλαγή νέων ιδεών με βάση τις πραγματικές καθημερινές τους ανάγκες.</a:t>
            </a:r>
            <a:endParaRPr lang="tr-TR" sz="1400" i="0" dirty="0">
              <a:solidFill>
                <a:schemeClr val="accent1"/>
              </a:solidFill>
              <a:effectLst/>
            </a:endParaRPr>
          </a:p>
          <a:p>
            <a:pPr algn="just"/>
            <a:endParaRPr lang="tr-TR" sz="1400" dirty="0">
              <a:solidFill>
                <a:schemeClr val="bg1"/>
              </a:solidFill>
            </a:endParaRPr>
          </a:p>
          <a:p>
            <a:pPr algn="just"/>
            <a:r>
              <a:rPr lang="tr-TR" sz="1400" b="1" dirty="0">
                <a:solidFill>
                  <a:schemeClr val="bg1"/>
                </a:solidFill>
                <a:hlinkClick r:id="rId6">
                  <a:extLst>
                    <a:ext uri="{A12FA001-AC4F-418D-AE19-62706E023703}">
                      <ahyp:hlinkClr xmlns:ahyp="http://schemas.microsoft.com/office/drawing/2018/hyperlinkcolor" val="tx"/>
                    </a:ext>
                  </a:extLst>
                </a:hlinkClick>
              </a:rPr>
              <a:t>EU Funding &amp; Tenders Portal: </a:t>
            </a:r>
            <a:r>
              <a:rPr lang="el-GR" sz="1400" dirty="0">
                <a:solidFill>
                  <a:schemeClr val="accent1"/>
                </a:solidFill>
              </a:rPr>
              <a:t>Η Πύλη χρηματοδότησης και προσφορών της ΕΕ προσφέρει μια ειδική λειτουργία για την αναζήτηση συνεργατών, η οποία βοηθά τους οργανισμούς και τους επιχειρηματίες να βρουν συνεργάτες για έργα που χρηματοδοτούνται από την Ευρωπαϊκή Ένωση. Το εργαλείο αυτό είναι ιδιαίτερα πολύτιμο για επιχειρηματίες, ερευνητές και άλλους ενδιαφερόμενους που επιδιώκουν να δημιουργήσουν κοινοπραξίες για αιτήσεις επιχορήγησης.</a:t>
            </a:r>
            <a:endParaRPr lang="tr-TR" sz="1400" dirty="0">
              <a:solidFill>
                <a:srgbClr val="333333"/>
              </a:solidFill>
            </a:endParaRPr>
          </a:p>
          <a:p>
            <a:pPr algn="just"/>
            <a:r>
              <a:rPr lang="tr-TR" sz="1600" b="0" i="0" dirty="0">
                <a:effectLst/>
              </a:rPr>
              <a:t> </a:t>
            </a:r>
            <a:endParaRPr lang="en-US" sz="1600" b="0" i="0" dirty="0">
              <a:solidFill>
                <a:schemeClr val="accent1"/>
              </a:solidFill>
              <a:effectLst/>
            </a:endParaRPr>
          </a:p>
          <a:p>
            <a:pPr algn="just"/>
            <a:endParaRPr lang="tr-TR" sz="1600" dirty="0">
              <a:solidFill>
                <a:schemeClr val="accent1"/>
              </a:solidFill>
            </a:endParaRPr>
          </a:p>
        </p:txBody>
      </p:sp>
      <p:sp>
        <p:nvSpPr>
          <p:cNvPr id="10" name="Metin kutusu 9">
            <a:extLst>
              <a:ext uri="{FF2B5EF4-FFF2-40B4-BE49-F238E27FC236}">
                <a16:creationId xmlns:a16="http://schemas.microsoft.com/office/drawing/2014/main" id="{3C3246FF-2D7A-027F-3A9B-C7BD590950CA}"/>
              </a:ext>
            </a:extLst>
          </p:cNvPr>
          <p:cNvSpPr txBox="1"/>
          <p:nvPr/>
        </p:nvSpPr>
        <p:spPr>
          <a:xfrm>
            <a:off x="8856496" y="2219122"/>
            <a:ext cx="3177396" cy="430887"/>
          </a:xfrm>
          <a:prstGeom prst="rect">
            <a:avLst/>
          </a:prstGeom>
          <a:noFill/>
        </p:spPr>
        <p:txBody>
          <a:bodyPr wrap="square">
            <a:spAutoFit/>
          </a:bodyPr>
          <a:lstStyle/>
          <a:p>
            <a:pPr algn="ctr"/>
            <a:r>
              <a:rPr lang="el-GR" sz="1100" dirty="0">
                <a:solidFill>
                  <a:schemeClr val="accent1"/>
                </a:solidFill>
              </a:rPr>
              <a:t>Πηγή εικόνας </a:t>
            </a:r>
            <a:r>
              <a:rPr lang="tr-TR" sz="1100" dirty="0">
                <a:solidFill>
                  <a:schemeClr val="accent1"/>
                </a:solidFill>
              </a:rPr>
              <a:t>: www.women-entrepreneurs.eu/</a:t>
            </a:r>
            <a:endParaRPr lang="tr-TR" sz="1100" dirty="0"/>
          </a:p>
        </p:txBody>
      </p:sp>
      <p:pic>
        <p:nvPicPr>
          <p:cNvPr id="13" name="Resim 12" descr="renklilik, grafik, daire, grafik tasarım içeren bir resim&#10;&#10;Açıklama otomatik olarak oluşturuldu">
            <a:extLst>
              <a:ext uri="{FF2B5EF4-FFF2-40B4-BE49-F238E27FC236}">
                <a16:creationId xmlns:a16="http://schemas.microsoft.com/office/drawing/2014/main" id="{C8CFE2A6-AAB3-5C81-76C8-46372A311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0093" y="67879"/>
            <a:ext cx="4445213" cy="2500432"/>
          </a:xfrm>
          <a:prstGeom prst="rect">
            <a:avLst/>
          </a:prstGeom>
        </p:spPr>
      </p:pic>
      <p:pic>
        <p:nvPicPr>
          <p:cNvPr id="15" name="Resim 14" descr="grafik, yazı tipi, grafik tasarım, siyah içeren bir resim&#10;&#10;Açıklama otomatik olarak oluşturuldu">
            <a:extLst>
              <a:ext uri="{FF2B5EF4-FFF2-40B4-BE49-F238E27FC236}">
                <a16:creationId xmlns:a16="http://schemas.microsoft.com/office/drawing/2014/main" id="{542C8311-47F2-002C-9B43-FB11BEA6CB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8436" y="2826408"/>
            <a:ext cx="4767627" cy="2681791"/>
          </a:xfrm>
          <a:prstGeom prst="rect">
            <a:avLst/>
          </a:prstGeom>
        </p:spPr>
      </p:pic>
      <p:sp>
        <p:nvSpPr>
          <p:cNvPr id="17" name="Metin kutusu 16">
            <a:extLst>
              <a:ext uri="{FF2B5EF4-FFF2-40B4-BE49-F238E27FC236}">
                <a16:creationId xmlns:a16="http://schemas.microsoft.com/office/drawing/2014/main" id="{C5B4B3EE-3C7A-DD86-27B1-1449D0DE200A}"/>
              </a:ext>
            </a:extLst>
          </p:cNvPr>
          <p:cNvSpPr txBox="1"/>
          <p:nvPr/>
        </p:nvSpPr>
        <p:spPr>
          <a:xfrm>
            <a:off x="9402544" y="4988492"/>
            <a:ext cx="2243407" cy="261610"/>
          </a:xfrm>
          <a:prstGeom prst="rect">
            <a:avLst/>
          </a:prstGeom>
          <a:noFill/>
        </p:spPr>
        <p:txBody>
          <a:bodyPr wrap="square">
            <a:spAutoFit/>
          </a:bodyPr>
          <a:lstStyle/>
          <a:p>
            <a:r>
              <a:rPr lang="el-GR" sz="1100" dirty="0">
                <a:solidFill>
                  <a:schemeClr val="accent1"/>
                </a:solidFill>
              </a:rPr>
              <a:t>Πηγή εικόνας </a:t>
            </a:r>
            <a:r>
              <a:rPr lang="tr-TR" sz="1100" dirty="0">
                <a:solidFill>
                  <a:schemeClr val="accent1"/>
                </a:solidFill>
              </a:rPr>
              <a:t>: www.wegate.eu</a:t>
            </a:r>
            <a:endParaRPr lang="tr-TR" sz="1100" dirty="0"/>
          </a:p>
        </p:txBody>
      </p:sp>
    </p:spTree>
    <p:extLst>
      <p:ext uri="{BB962C8B-B14F-4D97-AF65-F5344CB8AC3E}">
        <p14:creationId xmlns:p14="http://schemas.microsoft.com/office/powerpoint/2010/main" val="1840124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AAE3-24F7-C19E-4C3F-D4B085D2EB74}"/>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046BA546-1876-DA79-663D-C450CDEC37FD}"/>
              </a:ext>
            </a:extLst>
          </p:cNvPr>
          <p:cNvSpPr>
            <a:spLocks noGrp="1"/>
          </p:cNvSpPr>
          <p:nvPr>
            <p:ph type="title"/>
          </p:nvPr>
        </p:nvSpPr>
        <p:spPr>
          <a:xfrm>
            <a:off x="290762" y="335924"/>
            <a:ext cx="11610475" cy="959822"/>
          </a:xfrm>
        </p:spPr>
        <p:txBody>
          <a:bodyPr>
            <a:normAutofit/>
          </a:bodyPr>
          <a:lstStyle/>
          <a:p>
            <a:r>
              <a:rPr lang="el-GR" sz="3400" b="1" dirty="0"/>
              <a:t>3°: Συνεργασία και ομαδική εργασία για ανάπτυξη</a:t>
            </a:r>
            <a:endParaRPr lang="en-US" sz="3400" b="1" dirty="0"/>
          </a:p>
        </p:txBody>
      </p:sp>
      <p:sp>
        <p:nvSpPr>
          <p:cNvPr id="2" name="CasellaDiTesto 1">
            <a:extLst>
              <a:ext uri="{FF2B5EF4-FFF2-40B4-BE49-F238E27FC236}">
                <a16:creationId xmlns:a16="http://schemas.microsoft.com/office/drawing/2014/main" id="{8E712192-C092-C818-DBEF-0116171C78D0}"/>
              </a:ext>
            </a:extLst>
          </p:cNvPr>
          <p:cNvSpPr txBox="1"/>
          <p:nvPr/>
        </p:nvSpPr>
        <p:spPr>
          <a:xfrm>
            <a:off x="367188" y="1267008"/>
            <a:ext cx="10610461" cy="915443"/>
          </a:xfrm>
          <a:prstGeom prst="rect">
            <a:avLst/>
          </a:prstGeom>
          <a:noFill/>
        </p:spPr>
        <p:txBody>
          <a:bodyPr wrap="square" rtlCol="0">
            <a:spAutoFit/>
          </a:bodyPr>
          <a:lstStyle/>
          <a:p>
            <a:pPr>
              <a:lnSpc>
                <a:spcPct val="150000"/>
              </a:lnSpc>
            </a:pPr>
            <a:r>
              <a:rPr lang="el-GR" b="1" dirty="0">
                <a:solidFill>
                  <a:schemeClr val="bg1"/>
                </a:solidFill>
              </a:rPr>
              <a:t>Εισαγωγή</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1F27740F-8EB3-E565-3D43-058624428A8B}"/>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CFB72B92-CA9A-93B7-55E7-5908E6D4E45C}"/>
              </a:ext>
            </a:extLst>
          </p:cNvPr>
          <p:cNvSpPr txBox="1"/>
          <p:nvPr/>
        </p:nvSpPr>
        <p:spPr>
          <a:xfrm>
            <a:off x="334514" y="1909403"/>
            <a:ext cx="8411286" cy="4031873"/>
          </a:xfrm>
          <a:prstGeom prst="rect">
            <a:avLst/>
          </a:prstGeom>
          <a:noFill/>
        </p:spPr>
        <p:txBody>
          <a:bodyPr wrap="square" lIns="91440" tIns="45720" rIns="91440" bIns="45720" anchor="t">
            <a:spAutoFit/>
          </a:bodyPr>
          <a:lstStyle/>
          <a:p>
            <a:pPr algn="just"/>
            <a:r>
              <a:rPr lang="el-GR" sz="1600" dirty="0">
                <a:solidFill>
                  <a:schemeClr val="accent1"/>
                </a:solidFill>
              </a:rPr>
              <a:t>Οι μαθητές θα αναπτύξουν βασικές δεξιότητες ψηφιακής ομαδικής εργασίας χρησιμοποιώντας εργαλεία συνεργασίας όπως το </a:t>
            </a:r>
            <a:r>
              <a:rPr lang="el-GR" sz="1600" dirty="0" err="1">
                <a:solidFill>
                  <a:schemeClr val="accent1"/>
                </a:solidFill>
              </a:rPr>
              <a:t>Trello</a:t>
            </a:r>
            <a:r>
              <a:rPr lang="el-GR" sz="1600" dirty="0">
                <a:solidFill>
                  <a:schemeClr val="accent1"/>
                </a:solidFill>
              </a:rPr>
              <a:t>, το </a:t>
            </a:r>
            <a:r>
              <a:rPr lang="el-GR" sz="1600" dirty="0" err="1">
                <a:solidFill>
                  <a:schemeClr val="accent1"/>
                </a:solidFill>
              </a:rPr>
              <a:t>Slack</a:t>
            </a:r>
            <a:r>
              <a:rPr lang="el-GR" sz="1600" dirty="0">
                <a:solidFill>
                  <a:schemeClr val="accent1"/>
                </a:solidFill>
              </a:rPr>
              <a:t> και το World </a:t>
            </a:r>
            <a:r>
              <a:rPr lang="el-GR" sz="1600" dirty="0" err="1">
                <a:solidFill>
                  <a:schemeClr val="accent1"/>
                </a:solidFill>
              </a:rPr>
              <a:t>Time</a:t>
            </a:r>
            <a:r>
              <a:rPr lang="el-GR" sz="1600" dirty="0">
                <a:solidFill>
                  <a:schemeClr val="accent1"/>
                </a:solidFill>
              </a:rPr>
              <a:t> </a:t>
            </a:r>
            <a:r>
              <a:rPr lang="el-GR" sz="1600" dirty="0" err="1">
                <a:solidFill>
                  <a:schemeClr val="accent1"/>
                </a:solidFill>
              </a:rPr>
              <a:t>Buddy</a:t>
            </a:r>
            <a:r>
              <a:rPr lang="el-GR" sz="1600" dirty="0">
                <a:solidFill>
                  <a:schemeClr val="accent1"/>
                </a:solidFill>
              </a:rPr>
              <a:t>. Μέσω της πρακτικής εξάσκησης με αυτές τις πλατφόρμες, θα μάθουν πώς να οργανώνουν εργασίες, να βελτιώνουν την επικοινωνία και να συντονίζονται αποτελεσματικά σε διαφορετικές χρονικές ζώνες, προωθώντας ένα παραγωγικό περιβάλλον εργασίας εξ αποστάσεως.</a:t>
            </a:r>
            <a:endParaRPr lang="en-US" sz="1600" dirty="0">
              <a:solidFill>
                <a:schemeClr val="accent1"/>
              </a:solidFill>
            </a:endParaRPr>
          </a:p>
          <a:p>
            <a:pPr algn="just"/>
            <a:endParaRPr lang="en-US" sz="1600" dirty="0">
              <a:solidFill>
                <a:schemeClr val="accent1"/>
              </a:solidFill>
            </a:endParaRPr>
          </a:p>
          <a:p>
            <a:pPr algn="just"/>
            <a:r>
              <a:rPr lang="el-GR" sz="1600" dirty="0">
                <a:solidFill>
                  <a:schemeClr val="accent1"/>
                </a:solidFill>
              </a:rPr>
              <a:t>Επιπλέον, οι φοιτητές θα εισαχθούν σε προηγμένες έννοιες όπως το </a:t>
            </a:r>
            <a:r>
              <a:rPr lang="el-GR" sz="1600" dirty="0" err="1">
                <a:solidFill>
                  <a:schemeClr val="accent1"/>
                </a:solidFill>
              </a:rPr>
              <a:t>keiretsu</a:t>
            </a:r>
            <a:r>
              <a:rPr lang="el-GR" sz="1600" dirty="0">
                <a:solidFill>
                  <a:schemeClr val="accent1"/>
                </a:solidFill>
              </a:rPr>
              <a:t> (ένα ιαπωνικό επιχειρηματικό μοντέλο που βασίζεται σε διασυνδεδεμένα επιχειρηματικά δίκτυα), τα ψηφιακά κέντρα καινοτομίας (πλατφόρμες για την προώθηση της καινοτομίας και της επιχειρηματικότητας με γνώμονα την τεχνολογία) και τα επιχειρηματικά δίκτυα (στρατηγικές συμμαχίες που δημιουργούνται για την ενίσχυση της εμβέλειας στην αγορά και την ανταλλαγή πόρων). Οι εκπαιδευόμενοι θα κατανοήσουν σε βάθος αυτές τις δομές και θα μάθουν πώς να αξιοποιούν τα χαρακτηριστικά τους για τη δημιουργία και τη διατήρηση επιτυχημένων συνεργασιών και την προώθηση της καινοτομίας εντός των ψηφιακών οικοσυστημάτων.</a:t>
            </a:r>
            <a:endParaRPr lang="tr-TR" sz="1600" dirty="0">
              <a:solidFill>
                <a:schemeClr val="accent1"/>
              </a:solidFill>
            </a:endParaRPr>
          </a:p>
        </p:txBody>
      </p:sp>
      <p:pic>
        <p:nvPicPr>
          <p:cNvPr id="7" name="Resim 6" descr="oyuncak, çizgi film içeren bir resim&#10;&#10;Açıklama otomatik olarak oluşturuldu">
            <a:extLst>
              <a:ext uri="{FF2B5EF4-FFF2-40B4-BE49-F238E27FC236}">
                <a16:creationId xmlns:a16="http://schemas.microsoft.com/office/drawing/2014/main" id="{704259BE-739A-5486-66A3-46501FCD4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20" y="717508"/>
            <a:ext cx="9238835" cy="5196845"/>
          </a:xfrm>
          <a:prstGeom prst="rect">
            <a:avLst/>
          </a:prstGeom>
        </p:spPr>
      </p:pic>
      <p:sp>
        <p:nvSpPr>
          <p:cNvPr id="9" name="Metin kutusu 8">
            <a:extLst>
              <a:ext uri="{FF2B5EF4-FFF2-40B4-BE49-F238E27FC236}">
                <a16:creationId xmlns:a16="http://schemas.microsoft.com/office/drawing/2014/main" id="{04DFFE68-E2DD-1AA4-C864-B72A0A6CE60F}"/>
              </a:ext>
            </a:extLst>
          </p:cNvPr>
          <p:cNvSpPr txBox="1"/>
          <p:nvPr/>
        </p:nvSpPr>
        <p:spPr>
          <a:xfrm>
            <a:off x="8950902" y="4969156"/>
            <a:ext cx="3475158" cy="276999"/>
          </a:xfrm>
          <a:prstGeom prst="rect">
            <a:avLst/>
          </a:prstGeom>
          <a:noFill/>
        </p:spPr>
        <p:txBody>
          <a:bodyPr wrap="square">
            <a:spAutoFit/>
          </a:bodyPr>
          <a:lstStyle/>
          <a:p>
            <a:pPr algn="ctr"/>
            <a:r>
              <a:rPr lang="el-GR" sz="1200" dirty="0">
                <a:solidFill>
                  <a:schemeClr val="accent1"/>
                </a:solidFill>
              </a:rPr>
              <a:t>Πηγή εικόνας </a:t>
            </a:r>
            <a:r>
              <a:rPr lang="tr-TR" sz="1200" dirty="0">
                <a:solidFill>
                  <a:schemeClr val="accent1"/>
                </a:solidFill>
              </a:rPr>
              <a:t>: Istockphoto.com</a:t>
            </a:r>
          </a:p>
        </p:txBody>
      </p:sp>
    </p:spTree>
    <p:extLst>
      <p:ext uri="{BB962C8B-B14F-4D97-AF65-F5344CB8AC3E}">
        <p14:creationId xmlns:p14="http://schemas.microsoft.com/office/powerpoint/2010/main" val="346036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EBBD-4D19-49EB-CE86-5B694856106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6EC60ABB-A7FC-DD83-123F-A489CC8049FB}"/>
              </a:ext>
            </a:extLst>
          </p:cNvPr>
          <p:cNvSpPr txBox="1"/>
          <p:nvPr/>
        </p:nvSpPr>
        <p:spPr>
          <a:xfrm>
            <a:off x="212678" y="225523"/>
            <a:ext cx="10261935" cy="615553"/>
          </a:xfrm>
          <a:prstGeom prst="rect">
            <a:avLst/>
          </a:prstGeom>
          <a:noFill/>
        </p:spPr>
        <p:txBody>
          <a:bodyPr wrap="square" lIns="91440" tIns="45720" rIns="91440" bIns="45720" anchor="t">
            <a:spAutoFit/>
          </a:bodyPr>
          <a:lstStyle/>
          <a:p>
            <a:pPr algn="just"/>
            <a:r>
              <a:rPr lang="el-GR" sz="3400" b="1" dirty="0">
                <a:solidFill>
                  <a:schemeClr val="accent3">
                    <a:lumMod val="75000"/>
                  </a:schemeClr>
                </a:solidFill>
                <a:effectLst/>
                <a:ea typeface="Noto Sans"/>
                <a:cs typeface="Noto Sans"/>
              </a:rPr>
              <a:t>Επιχειρηματική συνεργασία για ανάπτυξη</a:t>
            </a:r>
            <a:endParaRPr lang="tr-TR" sz="3400" b="1" dirty="0">
              <a:solidFill>
                <a:schemeClr val="accent3">
                  <a:lumMod val="75000"/>
                </a:schemeClr>
              </a:solidFill>
              <a:ea typeface="Noto Sans"/>
              <a:cs typeface="Noto Sans"/>
            </a:endParaRPr>
          </a:p>
        </p:txBody>
      </p:sp>
      <p:sp>
        <p:nvSpPr>
          <p:cNvPr id="6" name="Metin kutusu 5">
            <a:extLst>
              <a:ext uri="{FF2B5EF4-FFF2-40B4-BE49-F238E27FC236}">
                <a16:creationId xmlns:a16="http://schemas.microsoft.com/office/drawing/2014/main" id="{C91C60E0-F8A4-812C-BA37-67E874C14C1A}"/>
              </a:ext>
            </a:extLst>
          </p:cNvPr>
          <p:cNvSpPr txBox="1"/>
          <p:nvPr/>
        </p:nvSpPr>
        <p:spPr>
          <a:xfrm>
            <a:off x="212678" y="1105793"/>
            <a:ext cx="11191151" cy="646331"/>
          </a:xfrm>
          <a:prstGeom prst="rect">
            <a:avLst/>
          </a:prstGeom>
          <a:noFill/>
        </p:spPr>
        <p:txBody>
          <a:bodyPr wrap="square" lIns="91440" tIns="45720" rIns="91440" bIns="45720" anchor="t">
            <a:spAutoFit/>
          </a:bodyPr>
          <a:lstStyle/>
          <a:p>
            <a:pPr algn="just"/>
            <a:r>
              <a:rPr lang="el-GR" dirty="0">
                <a:solidFill>
                  <a:schemeClr val="accent1"/>
                </a:solidFill>
              </a:rPr>
              <a:t>Οι επιχειρηματικές συνεργασίες ομαδοποιούνται γενικά ως επιχειρηματικό σύμπλεγμα, επιχειρηματικό οικοσύστημα, επιχειρηματικό δίκτυο, κόμβος καινοτομίας, </a:t>
            </a:r>
            <a:r>
              <a:rPr lang="el-GR" dirty="0" err="1">
                <a:solidFill>
                  <a:schemeClr val="accent1"/>
                </a:solidFill>
              </a:rPr>
              <a:t>keiretsu</a:t>
            </a:r>
            <a:r>
              <a:rPr lang="el-GR" dirty="0">
                <a:solidFill>
                  <a:schemeClr val="accent1"/>
                </a:solidFill>
              </a:rPr>
              <a:t> και τριπλή έλικα.</a:t>
            </a:r>
            <a:endParaRPr lang="en-GB" dirty="0">
              <a:solidFill>
                <a:schemeClr val="accent1"/>
              </a:solidFill>
            </a:endParaRPr>
          </a:p>
        </p:txBody>
      </p:sp>
      <p:sp>
        <p:nvSpPr>
          <p:cNvPr id="8" name="Metin kutusu 7">
            <a:extLst>
              <a:ext uri="{FF2B5EF4-FFF2-40B4-BE49-F238E27FC236}">
                <a16:creationId xmlns:a16="http://schemas.microsoft.com/office/drawing/2014/main" id="{048C6446-EE52-1B54-616A-020017787F10}"/>
              </a:ext>
            </a:extLst>
          </p:cNvPr>
          <p:cNvSpPr txBox="1"/>
          <p:nvPr/>
        </p:nvSpPr>
        <p:spPr>
          <a:xfrm>
            <a:off x="5791200" y="4344931"/>
            <a:ext cx="5747652" cy="2031325"/>
          </a:xfrm>
          <a:prstGeom prst="rect">
            <a:avLst/>
          </a:prstGeom>
          <a:solidFill>
            <a:schemeClr val="bg1">
              <a:lumMod val="60000"/>
              <a:lumOff val="40000"/>
            </a:schemeClr>
          </a:solidFill>
        </p:spPr>
        <p:txBody>
          <a:bodyPr wrap="square" lIns="91440" tIns="45720" rIns="91440" bIns="45720" anchor="t">
            <a:spAutoFit/>
          </a:bodyPr>
          <a:lstStyle/>
          <a:p>
            <a:pPr algn="just"/>
            <a:r>
              <a:rPr lang="el-GR" sz="1400" dirty="0">
                <a:solidFill>
                  <a:schemeClr val="accent1"/>
                </a:solidFill>
                <a:ea typeface="Noto Sans"/>
                <a:cs typeface="Noto Sans"/>
              </a:rPr>
              <a:t>Ρίξτε μια ματιά </a:t>
            </a:r>
            <a:r>
              <a:rPr lang="el-GR" sz="1400" dirty="0" err="1">
                <a:solidFill>
                  <a:schemeClr val="accent1"/>
                </a:solidFill>
                <a:ea typeface="Noto Sans"/>
                <a:cs typeface="Noto Sans"/>
              </a:rPr>
              <a:t>στον</a:t>
            </a:r>
            <a:r>
              <a:rPr lang="el-GR" sz="1400" dirty="0" err="1">
                <a:solidFill>
                  <a:schemeClr val="accent1"/>
                </a:solidFill>
                <a:ea typeface="Noto Sans"/>
                <a:cs typeface="Noto Sans"/>
                <a:hlinkClick r:id="rId2"/>
              </a:rPr>
              <a:t>κατάλογο</a:t>
            </a:r>
            <a:r>
              <a:rPr lang="el-GR" sz="1400" dirty="0">
                <a:solidFill>
                  <a:schemeClr val="accent1"/>
                </a:solidFill>
                <a:ea typeface="Noto Sans"/>
                <a:cs typeface="Noto Sans"/>
                <a:hlinkClick r:id="rId2"/>
              </a:rPr>
              <a:t> με τα 50 παραδείγματα επιχειρηματικής συνεργασίας</a:t>
            </a:r>
            <a:r>
              <a:rPr lang="en-US" sz="1400" dirty="0">
                <a:solidFill>
                  <a:schemeClr val="accent1"/>
                </a:solidFill>
              </a:rPr>
              <a:t>, </a:t>
            </a:r>
            <a:r>
              <a:rPr lang="el-GR" sz="1400" dirty="0">
                <a:solidFill>
                  <a:schemeClr val="accent1"/>
                </a:solidFill>
              </a:rPr>
              <a:t>θα μάθετε πώς να αξιοποιήσετε τη δύναμη της </a:t>
            </a:r>
            <a:r>
              <a:rPr lang="el-GR" sz="1400" b="1" dirty="0">
                <a:solidFill>
                  <a:schemeClr val="accent1"/>
                </a:solidFill>
              </a:rPr>
              <a:t>συνεργατικής καινοτομίας </a:t>
            </a:r>
            <a:r>
              <a:rPr lang="el-GR" sz="1400" dirty="0">
                <a:solidFill>
                  <a:schemeClr val="accent1"/>
                </a:solidFill>
              </a:rPr>
              <a:t>για να δημιουργήσετε αξία σε έναν συνδεδεμένο κόσμο. Θα εξερευνήσετε πώς οι εταιρείες μπορούν να συνδυάσουν τους πόρους, τις γνώσεις και τις δυνατότητές τους για να αναπτύξουν νέες λύσεις και ευκαιρίες. Ο οδηγός θα σας βοηθήσει να κατανοήσετε βασικές αρχές όπως </a:t>
            </a:r>
            <a:r>
              <a:rPr lang="el-GR" sz="1400" b="1" dirty="0">
                <a:solidFill>
                  <a:schemeClr val="accent1"/>
                </a:solidFill>
              </a:rPr>
              <a:t>η </a:t>
            </a:r>
            <a:r>
              <a:rPr lang="el-GR" sz="1400" b="1" dirty="0" err="1">
                <a:solidFill>
                  <a:schemeClr val="accent1"/>
                </a:solidFill>
              </a:rPr>
              <a:t>συνδημιουργία</a:t>
            </a:r>
            <a:r>
              <a:rPr lang="el-GR" sz="1400" b="1" dirty="0">
                <a:solidFill>
                  <a:schemeClr val="accent1"/>
                </a:solidFill>
              </a:rPr>
              <a:t>, η εμπιστοσύνη, η διαφάνεια και οι κοινοί στόχοι</a:t>
            </a:r>
            <a:r>
              <a:rPr lang="el-GR" sz="1400" dirty="0">
                <a:solidFill>
                  <a:schemeClr val="accent1"/>
                </a:solidFill>
              </a:rPr>
              <a:t>, επιτρέποντάς σας να οικοδομήσετε αποτελεσματικές συνεργασίες.</a:t>
            </a:r>
            <a:endParaRPr lang="en-US" sz="1400" b="1" dirty="0">
              <a:highlight>
                <a:srgbClr val="FFFF00"/>
              </a:highlight>
              <a:latin typeface="Noto Sans"/>
              <a:ea typeface="Noto Sans"/>
              <a:cs typeface="Noto Sans"/>
            </a:endParaRPr>
          </a:p>
        </p:txBody>
      </p:sp>
      <p:graphicFrame>
        <p:nvGraphicFramePr>
          <p:cNvPr id="9" name="Diyagram 8">
            <a:extLst>
              <a:ext uri="{FF2B5EF4-FFF2-40B4-BE49-F238E27FC236}">
                <a16:creationId xmlns:a16="http://schemas.microsoft.com/office/drawing/2014/main" id="{86DFD2ED-831B-CE55-67A1-72161852AF6F}"/>
              </a:ext>
            </a:extLst>
          </p:cNvPr>
          <p:cNvGraphicFramePr/>
          <p:nvPr>
            <p:extLst>
              <p:ext uri="{D42A27DB-BD31-4B8C-83A1-F6EECF244321}">
                <p14:modId xmlns:p14="http://schemas.microsoft.com/office/powerpoint/2010/main" val="23724785"/>
              </p:ext>
            </p:extLst>
          </p:nvPr>
        </p:nvGraphicFramePr>
        <p:xfrm>
          <a:off x="718457" y="2525486"/>
          <a:ext cx="4310743" cy="3693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Metin kutusu 10">
            <a:extLst>
              <a:ext uri="{FF2B5EF4-FFF2-40B4-BE49-F238E27FC236}">
                <a16:creationId xmlns:a16="http://schemas.microsoft.com/office/drawing/2014/main" id="{7CC141F4-42B2-A9E0-812C-D884A5ECA964}"/>
              </a:ext>
            </a:extLst>
          </p:cNvPr>
          <p:cNvSpPr txBox="1"/>
          <p:nvPr/>
        </p:nvSpPr>
        <p:spPr>
          <a:xfrm>
            <a:off x="1456285" y="5883814"/>
            <a:ext cx="6096000" cy="276999"/>
          </a:xfrm>
          <a:prstGeom prst="rect">
            <a:avLst/>
          </a:prstGeom>
          <a:noFill/>
        </p:spPr>
        <p:txBody>
          <a:bodyPr wrap="square" lIns="91440" tIns="45720" rIns="91440" bIns="45720" anchor="t">
            <a:spAutoFit/>
          </a:bodyPr>
          <a:lstStyle/>
          <a:p>
            <a:pPr algn="just"/>
            <a:r>
              <a:rPr lang="el-GR" sz="1200" b="1" dirty="0">
                <a:solidFill>
                  <a:schemeClr val="accent1"/>
                </a:solidFill>
                <a:effectLst/>
                <a:ea typeface="Noto Sans"/>
                <a:cs typeface="Noto Sans"/>
              </a:rPr>
              <a:t>Κύκλος των φάσεων επιχειρηματικής συνεργασίας</a:t>
            </a:r>
            <a:endParaRPr lang="tr-TR" sz="1200" b="1"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88FD1C0D-43F1-BCAD-B706-D2C7A125F96A}"/>
              </a:ext>
            </a:extLst>
          </p:cNvPr>
          <p:cNvSpPr txBox="1"/>
          <p:nvPr/>
        </p:nvSpPr>
        <p:spPr>
          <a:xfrm>
            <a:off x="212678" y="1896013"/>
            <a:ext cx="11326174" cy="830997"/>
          </a:xfrm>
          <a:prstGeom prst="rect">
            <a:avLst/>
          </a:prstGeom>
          <a:noFill/>
        </p:spPr>
        <p:txBody>
          <a:bodyPr wrap="square">
            <a:spAutoFit/>
          </a:bodyPr>
          <a:lstStyle/>
          <a:p>
            <a:pPr algn="just"/>
            <a:r>
              <a:rPr lang="el-GR" sz="1600" dirty="0">
                <a:solidFill>
                  <a:schemeClr val="accent1"/>
                </a:solidFill>
              </a:rPr>
              <a:t>Ο </a:t>
            </a:r>
            <a:r>
              <a:rPr lang="el-GR" sz="1600" b="1" dirty="0">
                <a:solidFill>
                  <a:schemeClr val="accent1"/>
                </a:solidFill>
              </a:rPr>
              <a:t>κύκλος των φάσεων της επιχειρηματικής συνεργασίας </a:t>
            </a:r>
            <a:r>
              <a:rPr lang="el-GR" sz="1600" dirty="0">
                <a:solidFill>
                  <a:schemeClr val="accent1"/>
                </a:solidFill>
              </a:rPr>
              <a:t>περιλαμβάνει συνήθως διάφορα αλληλένδετα στάδια, τα οποία μπορεί να ποικίλλουν ανάλογα με το πλαίσιο και τους στόχους της συνεργασίας. Παρακάτω παρουσιάζεται ένα γενικό μοντέλο για τον κύκλο:</a:t>
            </a:r>
            <a:endParaRPr lang="en-US" sz="1600" dirty="0">
              <a:solidFill>
                <a:schemeClr val="accent1"/>
              </a:solidFill>
            </a:endParaRPr>
          </a:p>
        </p:txBody>
      </p:sp>
    </p:spTree>
    <p:extLst>
      <p:ext uri="{BB962C8B-B14F-4D97-AF65-F5344CB8AC3E}">
        <p14:creationId xmlns:p14="http://schemas.microsoft.com/office/powerpoint/2010/main" val="113272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C7FA-A385-AECA-99BB-B0FF58C4D6A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BADD7F4-FF98-8830-C4A2-7F18E2BB1AA7}"/>
              </a:ext>
            </a:extLst>
          </p:cNvPr>
          <p:cNvSpPr txBox="1"/>
          <p:nvPr/>
        </p:nvSpPr>
        <p:spPr>
          <a:xfrm>
            <a:off x="293317" y="492931"/>
            <a:ext cx="10536608" cy="615553"/>
          </a:xfrm>
          <a:prstGeom prst="rect">
            <a:avLst/>
          </a:prstGeom>
          <a:noFill/>
        </p:spPr>
        <p:txBody>
          <a:bodyPr wrap="square" lIns="91440" tIns="45720" rIns="91440" bIns="45720" anchor="t">
            <a:spAutoFit/>
          </a:bodyPr>
          <a:lstStyle/>
          <a:p>
            <a:r>
              <a:rPr lang="el-GR" sz="3400" b="1" dirty="0">
                <a:solidFill>
                  <a:schemeClr val="accent3">
                    <a:lumMod val="75000"/>
                  </a:schemeClr>
                </a:solidFill>
                <a:ea typeface="Noto Sans"/>
                <a:cs typeface="Noto Sans"/>
              </a:rPr>
              <a:t>Τύποι και έννοιες επιχειρηματικών συνεργασιών </a:t>
            </a:r>
            <a:endParaRPr lang="tr-TR" sz="3400" b="1" dirty="0">
              <a:solidFill>
                <a:schemeClr val="accent3">
                  <a:lumMod val="75000"/>
                </a:schemeClr>
              </a:solidFill>
              <a:ea typeface="Noto Sans"/>
              <a:cs typeface="Noto Sans"/>
            </a:endParaRPr>
          </a:p>
        </p:txBody>
      </p:sp>
      <p:graphicFrame>
        <p:nvGraphicFramePr>
          <p:cNvPr id="6" name="Tablo 5">
            <a:extLst>
              <a:ext uri="{FF2B5EF4-FFF2-40B4-BE49-F238E27FC236}">
                <a16:creationId xmlns:a16="http://schemas.microsoft.com/office/drawing/2014/main" id="{BFF029C9-95C0-45B3-317A-B0C4AED66442}"/>
              </a:ext>
            </a:extLst>
          </p:cNvPr>
          <p:cNvGraphicFramePr>
            <a:graphicFrameLocks noGrp="1"/>
          </p:cNvGraphicFramePr>
          <p:nvPr>
            <p:extLst>
              <p:ext uri="{D42A27DB-BD31-4B8C-83A1-F6EECF244321}">
                <p14:modId xmlns:p14="http://schemas.microsoft.com/office/powerpoint/2010/main" val="2064904908"/>
              </p:ext>
            </p:extLst>
          </p:nvPr>
        </p:nvGraphicFramePr>
        <p:xfrm>
          <a:off x="377407" y="1359822"/>
          <a:ext cx="7012193" cy="4179310"/>
        </p:xfrm>
        <a:graphic>
          <a:graphicData uri="http://schemas.openxmlformats.org/drawingml/2006/table">
            <a:tbl>
              <a:tblPr firstRow="1" bandRow="1">
                <a:tableStyleId>{5C22544A-7EE6-4342-B048-85BDC9FD1C3A}</a:tableStyleId>
              </a:tblPr>
              <a:tblGrid>
                <a:gridCol w="2156550">
                  <a:extLst>
                    <a:ext uri="{9D8B030D-6E8A-4147-A177-3AD203B41FA5}">
                      <a16:colId xmlns:a16="http://schemas.microsoft.com/office/drawing/2014/main" val="3539147558"/>
                    </a:ext>
                  </a:extLst>
                </a:gridCol>
                <a:gridCol w="1764141">
                  <a:extLst>
                    <a:ext uri="{9D8B030D-6E8A-4147-A177-3AD203B41FA5}">
                      <a16:colId xmlns:a16="http://schemas.microsoft.com/office/drawing/2014/main" val="2667295439"/>
                    </a:ext>
                  </a:extLst>
                </a:gridCol>
                <a:gridCol w="3091502">
                  <a:extLst>
                    <a:ext uri="{9D8B030D-6E8A-4147-A177-3AD203B41FA5}">
                      <a16:colId xmlns:a16="http://schemas.microsoft.com/office/drawing/2014/main" val="2946813665"/>
                    </a:ext>
                  </a:extLst>
                </a:gridCol>
              </a:tblGrid>
              <a:tr h="492292">
                <a:tc>
                  <a:txBody>
                    <a:bodyPr/>
                    <a:lstStyle/>
                    <a:p>
                      <a:pPr algn="l"/>
                      <a:r>
                        <a:rPr lang="el-GR" sz="1400" b="1" dirty="0">
                          <a:solidFill>
                            <a:schemeClr val="tx1"/>
                          </a:solidFill>
                          <a:latin typeface="+mn-lt"/>
                          <a:ea typeface="Noto Sans" panose="020B0502040504020204" pitchFamily="34" charset="0"/>
                          <a:cs typeface="Noto Sans" panose="020B0502040504020204" pitchFamily="34" charset="0"/>
                        </a:rPr>
                        <a:t>Τύποι επιχειρηματικών συνεργασιών</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el-GR" sz="1400" b="1" dirty="0">
                          <a:solidFill>
                            <a:schemeClr val="tx1"/>
                          </a:solidFill>
                          <a:latin typeface="+mn-lt"/>
                          <a:ea typeface="Noto Sans" panose="020B0502040504020204" pitchFamily="34" charset="0"/>
                          <a:cs typeface="Noto Sans" panose="020B0502040504020204" pitchFamily="34" charset="0"/>
                        </a:rPr>
                        <a:t>Τύπος μελών</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el-GR" sz="1400" b="1" dirty="0">
                          <a:solidFill>
                            <a:schemeClr val="tx1"/>
                          </a:solidFill>
                          <a:latin typeface="+mn-lt"/>
                          <a:ea typeface="Noto Sans" panose="020B0502040504020204" pitchFamily="34" charset="0"/>
                          <a:cs typeface="Noto Sans" panose="020B0502040504020204" pitchFamily="34" charset="0"/>
                        </a:rPr>
                        <a:t>Όρια</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804525396"/>
                  </a:ext>
                </a:extLst>
              </a:tr>
              <a:tr h="492292">
                <a:tc>
                  <a:txBody>
                    <a:bodyPr/>
                    <a:lstStyle/>
                    <a:p>
                      <a:pPr algn="l"/>
                      <a:r>
                        <a:rPr lang="el-GR" sz="1400" b="1" dirty="0">
                          <a:solidFill>
                            <a:schemeClr val="accent1"/>
                          </a:solidFill>
                          <a:latin typeface="+mn-lt"/>
                          <a:ea typeface="Noto Sans" panose="020B0502040504020204" pitchFamily="34" charset="0"/>
                          <a:cs typeface="Noto Sans" panose="020B0502040504020204" pitchFamily="34" charset="0"/>
                        </a:rPr>
                        <a:t>Επιχειρηματικό σύμπλεγμα</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Εταιρείες και ιδρύματα</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Κυρίως γεωγραφικά</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664859897"/>
                  </a:ext>
                </a:extLst>
              </a:tr>
              <a:tr h="492292">
                <a:tc>
                  <a:txBody>
                    <a:bodyPr/>
                    <a:lstStyle/>
                    <a:p>
                      <a:pPr algn="l"/>
                      <a:r>
                        <a:rPr lang="el-GR" sz="1400" b="1" dirty="0">
                          <a:solidFill>
                            <a:schemeClr val="accent1"/>
                          </a:solidFill>
                          <a:latin typeface="+mn-lt"/>
                          <a:ea typeface="Noto Sans" panose="020B0502040504020204" pitchFamily="34" charset="0"/>
                          <a:cs typeface="Noto Sans" panose="020B0502040504020204" pitchFamily="34" charset="0"/>
                        </a:rPr>
                        <a:t>Επιχειρηματικό οικοσύστημα</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l-GR" sz="1400" dirty="0">
                          <a:solidFill>
                            <a:schemeClr val="accent1"/>
                          </a:solidFill>
                          <a:latin typeface="+mn-lt"/>
                          <a:ea typeface="Noto Sans" panose="020B0502040504020204" pitchFamily="34" charset="0"/>
                          <a:cs typeface="Noto Sans" panose="020B0502040504020204" pitchFamily="34" charset="0"/>
                        </a:rPr>
                        <a:t>Εταιρείες και ιδρύματα</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Δεν υπάρχουν σαφή όρια </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903211548"/>
                  </a:ext>
                </a:extLst>
              </a:tr>
              <a:tr h="372757">
                <a:tc>
                  <a:txBody>
                    <a:bodyPr/>
                    <a:lstStyle/>
                    <a:p>
                      <a:pPr algn="l"/>
                      <a:r>
                        <a:rPr lang="el-GR" sz="1400" b="1" dirty="0">
                          <a:solidFill>
                            <a:schemeClr val="accent1"/>
                          </a:solidFill>
                          <a:latin typeface="+mn-lt"/>
                          <a:ea typeface="Noto Sans" panose="020B0502040504020204" pitchFamily="34" charset="0"/>
                          <a:cs typeface="Noto Sans" panose="020B0502040504020204" pitchFamily="34" charset="0"/>
                        </a:rPr>
                        <a:t>Δίκτυο επιχειρήσεων</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Εταιρείες </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Δεν υπάρχουν σαφή όρια </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060612553"/>
                  </a:ext>
                </a:extLst>
              </a:tr>
              <a:tr h="695000">
                <a:tc>
                  <a:txBody>
                    <a:bodyPr/>
                    <a:lstStyle/>
                    <a:p>
                      <a:pPr algn="l"/>
                      <a:r>
                        <a:rPr lang="el-GR" sz="1400" b="1" dirty="0">
                          <a:solidFill>
                            <a:schemeClr val="accent1"/>
                          </a:solidFill>
                          <a:latin typeface="+mn-lt"/>
                          <a:ea typeface="Noto Sans" panose="020B0502040504020204" pitchFamily="34" charset="0"/>
                          <a:cs typeface="Noto Sans" panose="020B0502040504020204" pitchFamily="34" charset="0"/>
                        </a:rPr>
                        <a:t>Κόμβος καινοτομίας</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l-GR" sz="1400" dirty="0">
                          <a:solidFill>
                            <a:schemeClr val="accent1"/>
                          </a:solidFill>
                          <a:latin typeface="+mn-lt"/>
                          <a:ea typeface="Noto Sans" panose="020B0502040504020204" pitchFamily="34" charset="0"/>
                          <a:cs typeface="Noto Sans" panose="020B0502040504020204" pitchFamily="34" charset="0"/>
                        </a:rPr>
                        <a:t>Εταιρείες και ιδρύματα</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Τοπική αλλά χρειάζεται παγκόσμια σύνδεση Καινοτομία μέσω της συνεργασίας και της μεταφοράς ατόμων</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620631168"/>
                  </a:ext>
                </a:extLst>
              </a:tr>
              <a:tr h="1307193">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Keiretsu</a:t>
                      </a: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Εταιρείες </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el-GR" sz="1400" dirty="0">
                          <a:solidFill>
                            <a:schemeClr val="accent1"/>
                          </a:solidFill>
                          <a:latin typeface="+mn-lt"/>
                          <a:ea typeface="Noto Sans" panose="020B0502040504020204" pitchFamily="34" charset="0"/>
                          <a:cs typeface="Noto Sans" panose="020B0502040504020204" pitchFamily="34" charset="0"/>
                        </a:rPr>
                        <a:t>Υβριδική διακυβέρνηση</a:t>
                      </a:r>
                    </a:p>
                    <a:p>
                      <a:pPr algn="l"/>
                      <a:r>
                        <a:rPr lang="el-GR" sz="1400" dirty="0">
                          <a:solidFill>
                            <a:schemeClr val="accent1"/>
                          </a:solidFill>
                          <a:latin typeface="+mn-lt"/>
                          <a:ea typeface="Noto Sans" panose="020B0502040504020204" pitchFamily="34" charset="0"/>
                          <a:cs typeface="Noto Sans" panose="020B0502040504020204" pitchFamily="34" charset="0"/>
                        </a:rPr>
                        <a:t>(οριζόντια), έλεγχος από το βασικό μέλος (κάθετη) Εθνική (Ιαπωνία), εξελισσόμενα όρια κοινή μάθηση, αλλαγές στον κλάδο και την αγορά</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331773416"/>
                  </a:ext>
                </a:extLst>
              </a:tr>
            </a:tbl>
          </a:graphicData>
        </a:graphic>
      </p:graphicFrame>
      <p:graphicFrame>
        <p:nvGraphicFramePr>
          <p:cNvPr id="8" name="Tablo 7">
            <a:extLst>
              <a:ext uri="{FF2B5EF4-FFF2-40B4-BE49-F238E27FC236}">
                <a16:creationId xmlns:a16="http://schemas.microsoft.com/office/drawing/2014/main" id="{AE4CAC03-4BEE-6D25-5F5B-AAEA71A3DE70}"/>
              </a:ext>
            </a:extLst>
          </p:cNvPr>
          <p:cNvGraphicFramePr>
            <a:graphicFrameLocks noGrp="1"/>
          </p:cNvGraphicFramePr>
          <p:nvPr>
            <p:extLst>
              <p:ext uri="{D42A27DB-BD31-4B8C-83A1-F6EECF244321}">
                <p14:modId xmlns:p14="http://schemas.microsoft.com/office/powerpoint/2010/main" val="3729320291"/>
              </p:ext>
            </p:extLst>
          </p:nvPr>
        </p:nvGraphicFramePr>
        <p:xfrm>
          <a:off x="377407" y="5325772"/>
          <a:ext cx="7012193" cy="731520"/>
        </p:xfrm>
        <a:graphic>
          <a:graphicData uri="http://schemas.openxmlformats.org/drawingml/2006/table">
            <a:tbl>
              <a:tblPr firstRow="1" bandRow="1">
                <a:tableStyleId>{5C22544A-7EE6-4342-B048-85BDC9FD1C3A}</a:tableStyleId>
              </a:tblPr>
              <a:tblGrid>
                <a:gridCol w="2173064">
                  <a:extLst>
                    <a:ext uri="{9D8B030D-6E8A-4147-A177-3AD203B41FA5}">
                      <a16:colId xmlns:a16="http://schemas.microsoft.com/office/drawing/2014/main" val="343082604"/>
                    </a:ext>
                  </a:extLst>
                </a:gridCol>
                <a:gridCol w="1752795">
                  <a:extLst>
                    <a:ext uri="{9D8B030D-6E8A-4147-A177-3AD203B41FA5}">
                      <a16:colId xmlns:a16="http://schemas.microsoft.com/office/drawing/2014/main" val="3177653631"/>
                    </a:ext>
                  </a:extLst>
                </a:gridCol>
                <a:gridCol w="3086334">
                  <a:extLst>
                    <a:ext uri="{9D8B030D-6E8A-4147-A177-3AD203B41FA5}">
                      <a16:colId xmlns:a16="http://schemas.microsoft.com/office/drawing/2014/main" val="3894334652"/>
                    </a:ext>
                  </a:extLst>
                </a:gridCol>
              </a:tblGrid>
              <a:tr h="70769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b="1" dirty="0">
                          <a:solidFill>
                            <a:schemeClr val="accent1"/>
                          </a:solidFill>
                          <a:latin typeface="+mn-lt"/>
                          <a:ea typeface="Noto Sans" panose="020B0502040504020204" pitchFamily="34" charset="0"/>
                          <a:cs typeface="Noto Sans" panose="020B0502040504020204" pitchFamily="34" charset="0"/>
                        </a:rPr>
                        <a:t>Triple </a:t>
                      </a:r>
                      <a:r>
                        <a:rPr lang="tr-TR" sz="1400" b="1" dirty="0" err="1">
                          <a:solidFill>
                            <a:schemeClr val="accent1"/>
                          </a:solidFill>
                          <a:latin typeface="+mn-lt"/>
                          <a:ea typeface="Noto Sans" panose="020B0502040504020204" pitchFamily="34" charset="0"/>
                          <a:cs typeface="Noto Sans" panose="020B0502040504020204" pitchFamily="34" charset="0"/>
                        </a:rPr>
                        <a:t>Helix</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solidFill>
                      <a:schemeClr val="accent1">
                        <a:lumMod val="20000"/>
                        <a:lumOff val="80000"/>
                      </a:schemeClr>
                    </a:solidFill>
                  </a:tcPr>
                </a:tc>
                <a:tc>
                  <a:txBody>
                    <a:bodyPr/>
                    <a:lstStyle/>
                    <a:p>
                      <a:pPr algn="l"/>
                      <a:r>
                        <a:rPr lang="el-GR" sz="1400" b="0" dirty="0">
                          <a:solidFill>
                            <a:schemeClr val="accent1"/>
                          </a:solidFill>
                          <a:latin typeface="+mn-lt"/>
                          <a:ea typeface="Noto Sans" panose="020B0502040504020204" pitchFamily="34" charset="0"/>
                          <a:cs typeface="Noto Sans" panose="020B0502040504020204" pitchFamily="34" charset="0"/>
                        </a:rPr>
                        <a:t>Πανεπιστήμια, εταιρείες, κυβερνήσεις </a:t>
                      </a:r>
                      <a:endParaRPr lang="tr-TR" sz="1400" dirty="0">
                        <a:solidFill>
                          <a:schemeClr val="accent1"/>
                        </a:solidFill>
                        <a:latin typeface="+mn-lt"/>
                      </a:endParaRPr>
                    </a:p>
                  </a:txBody>
                  <a:tcPr>
                    <a:solidFill>
                      <a:schemeClr val="accent1">
                        <a:lumMod val="20000"/>
                        <a:lumOff val="80000"/>
                      </a:schemeClr>
                    </a:solidFill>
                  </a:tcPr>
                </a:tc>
                <a:tc>
                  <a:txBody>
                    <a:bodyPr/>
                    <a:lstStyle/>
                    <a:p>
                      <a:pPr algn="l"/>
                      <a:r>
                        <a:rPr lang="el-GR" sz="1400" b="0" dirty="0">
                          <a:solidFill>
                            <a:schemeClr val="accent1"/>
                          </a:solidFill>
                          <a:latin typeface="+mn-lt"/>
                          <a:ea typeface="Noto Sans" panose="020B0502040504020204" pitchFamily="34" charset="0"/>
                          <a:cs typeface="Noto Sans" panose="020B0502040504020204" pitchFamily="34" charset="0"/>
                        </a:rPr>
                        <a:t>Τοπικά, εθνικά </a:t>
                      </a:r>
                      <a:endParaRPr lang="tr-TR" sz="1400" b="0" dirty="0">
                        <a:solidFill>
                          <a:schemeClr val="accent1"/>
                        </a:solidFill>
                        <a:latin typeface="+mn-lt"/>
                        <a:ea typeface="Noto Sans" panose="020B0502040504020204" pitchFamily="34" charset="0"/>
                        <a:cs typeface="Noto Sans" panose="020B0502040504020204" pitchFamily="34" charset="0"/>
                      </a:endParaRPr>
                    </a:p>
                  </a:txBody>
                  <a:tcPr>
                    <a:solidFill>
                      <a:schemeClr val="accent1">
                        <a:lumMod val="20000"/>
                        <a:lumOff val="80000"/>
                      </a:schemeClr>
                    </a:solidFill>
                  </a:tcPr>
                </a:tc>
                <a:extLst>
                  <a:ext uri="{0D108BD9-81ED-4DB2-BD59-A6C34878D82A}">
                    <a16:rowId xmlns:a16="http://schemas.microsoft.com/office/drawing/2014/main" val="2767768475"/>
                  </a:ext>
                </a:extLst>
              </a:tr>
            </a:tbl>
          </a:graphicData>
        </a:graphic>
      </p:graphicFrame>
      <p:sp>
        <p:nvSpPr>
          <p:cNvPr id="3" name="Metin kutusu 2">
            <a:extLst>
              <a:ext uri="{FF2B5EF4-FFF2-40B4-BE49-F238E27FC236}">
                <a16:creationId xmlns:a16="http://schemas.microsoft.com/office/drawing/2014/main" id="{7A4D94CF-3E74-A0C3-15DB-FDDED52F6F45}"/>
              </a:ext>
            </a:extLst>
          </p:cNvPr>
          <p:cNvSpPr txBox="1"/>
          <p:nvPr/>
        </p:nvSpPr>
        <p:spPr>
          <a:xfrm>
            <a:off x="7578970" y="1359822"/>
            <a:ext cx="4336805" cy="4862870"/>
          </a:xfrm>
          <a:prstGeom prst="rect">
            <a:avLst/>
          </a:prstGeom>
          <a:solidFill>
            <a:schemeClr val="bg1">
              <a:lumMod val="60000"/>
              <a:lumOff val="40000"/>
            </a:schemeClr>
          </a:solidFill>
        </p:spPr>
        <p:txBody>
          <a:bodyPr wrap="square">
            <a:spAutoFit/>
          </a:bodyPr>
          <a:lstStyle/>
          <a:p>
            <a:r>
              <a:rPr lang="el-GR" sz="1400" dirty="0">
                <a:solidFill>
                  <a:schemeClr val="accent1"/>
                </a:solidFill>
              </a:rPr>
              <a:t>Ο πίνακας περιγράφει πέντε τύπους επιχειρηματικών συνεργασιών με βάση τα μέλη και τα όριά τους. </a:t>
            </a:r>
          </a:p>
          <a:p>
            <a:br>
              <a:rPr lang="en-US" sz="800" dirty="0">
                <a:solidFill>
                  <a:schemeClr val="accent1"/>
                </a:solidFill>
              </a:rPr>
            </a:br>
            <a:endParaRPr lang="en-US" sz="800" dirty="0">
              <a:solidFill>
                <a:schemeClr val="accent1"/>
              </a:solidFill>
            </a:endParaRPr>
          </a:p>
          <a:p>
            <a:r>
              <a:rPr lang="el-GR" sz="1400" b="1" dirty="0">
                <a:solidFill>
                  <a:schemeClr val="accent1"/>
                </a:solidFill>
              </a:rPr>
              <a:t>Οι επιχειρηματικές συστάδες</a:t>
            </a:r>
            <a:r>
              <a:rPr lang="el-GR" sz="1400" dirty="0">
                <a:solidFill>
                  <a:schemeClr val="accent1"/>
                </a:solidFill>
              </a:rPr>
              <a:t> είναι γεωγραφικά εστιασμένες και περιλαμβάνουν εταιρείες και ιδρύματα. </a:t>
            </a:r>
          </a:p>
          <a:p>
            <a:br>
              <a:rPr lang="en-US" sz="1400" dirty="0">
                <a:solidFill>
                  <a:schemeClr val="accent1"/>
                </a:solidFill>
              </a:rPr>
            </a:br>
            <a:r>
              <a:rPr lang="el-GR" sz="1400" b="1" dirty="0">
                <a:solidFill>
                  <a:schemeClr val="accent1"/>
                </a:solidFill>
              </a:rPr>
              <a:t>Τα επιχειρηματικά οικοσυστήματα </a:t>
            </a:r>
            <a:r>
              <a:rPr lang="el-GR" sz="1400" dirty="0">
                <a:solidFill>
                  <a:schemeClr val="accent1"/>
                </a:solidFill>
              </a:rPr>
              <a:t>και </a:t>
            </a:r>
            <a:r>
              <a:rPr lang="el-GR" sz="1400" b="1" dirty="0">
                <a:solidFill>
                  <a:schemeClr val="accent1"/>
                </a:solidFill>
              </a:rPr>
              <a:t>τα επιχειρηματικά δίκτυα </a:t>
            </a:r>
            <a:r>
              <a:rPr lang="el-GR" sz="1400" dirty="0">
                <a:solidFill>
                  <a:schemeClr val="accent1"/>
                </a:solidFill>
              </a:rPr>
              <a:t>περιλαμβάνουν εταιρείες (ή ιδρύματα) χωρίς σαφή όρια. </a:t>
            </a:r>
          </a:p>
          <a:p>
            <a:endParaRPr lang="en-US" sz="1400" dirty="0">
              <a:solidFill>
                <a:schemeClr val="accent1"/>
              </a:solidFill>
            </a:endParaRPr>
          </a:p>
          <a:p>
            <a:r>
              <a:rPr lang="el-GR" sz="1400" b="1" dirty="0">
                <a:solidFill>
                  <a:schemeClr val="accent1"/>
                </a:solidFill>
              </a:rPr>
              <a:t>Οι κόμβοι καινοτομίας </a:t>
            </a:r>
            <a:r>
              <a:rPr lang="el-GR" sz="1400" dirty="0">
                <a:solidFill>
                  <a:schemeClr val="accent1"/>
                </a:solidFill>
              </a:rPr>
              <a:t>αποτελούνται από εταιρείες και ιδρύματα που δραστηριοποιούνται τοπικά αλλά χρειάζονται παγκόσμιες συνδέσεις για καινοτομία μέσω της συνεργασίας και της μεταφοράς ταλέντων. </a:t>
            </a:r>
          </a:p>
          <a:p>
            <a:endParaRPr lang="el-GR" sz="1400" dirty="0">
              <a:solidFill>
                <a:schemeClr val="accent1"/>
              </a:solidFill>
            </a:endParaRPr>
          </a:p>
          <a:p>
            <a:r>
              <a:rPr lang="el-GR" sz="1400" dirty="0">
                <a:solidFill>
                  <a:schemeClr val="accent1"/>
                </a:solidFill>
              </a:rPr>
              <a:t>Το </a:t>
            </a:r>
            <a:r>
              <a:rPr lang="el-GR" sz="1400" b="1" dirty="0" err="1">
                <a:solidFill>
                  <a:schemeClr val="accent1"/>
                </a:solidFill>
              </a:rPr>
              <a:t>Keiretsu</a:t>
            </a:r>
            <a:r>
              <a:rPr lang="el-GR" sz="1400" dirty="0">
                <a:solidFill>
                  <a:schemeClr val="accent1"/>
                </a:solidFill>
              </a:rPr>
              <a:t> περιλαμβάνει εταιρείες που διοικούνται μέσω ενός υβριδικού συστήματος οριζόντιου και κάθετου ελέγχου, που παρατηρείται κυρίως στην Ιαπωνία, με εξελισσόμενα όρια που διαμορφώνονται από τη μάθηση, τη δυναμική του κλάδου και τις αλλαγές στην αγορά.</a:t>
            </a:r>
            <a:endParaRPr lang="en-US" sz="1400" dirty="0">
              <a:solidFill>
                <a:schemeClr val="accent1"/>
              </a:solidFill>
            </a:endParaRPr>
          </a:p>
        </p:txBody>
      </p:sp>
    </p:spTree>
    <p:extLst>
      <p:ext uri="{BB962C8B-B14F-4D97-AF65-F5344CB8AC3E}">
        <p14:creationId xmlns:p14="http://schemas.microsoft.com/office/powerpoint/2010/main" val="3384895226"/>
      </p:ext>
    </p:extLst>
  </p:cSld>
  <p:clrMapOvr>
    <a:masterClrMapping/>
  </p:clrMapOvr>
  <p:extLst>
    <p:ext uri="{6950BFC3-D8DA-4A85-94F7-54DA5524770B}">
      <p188:commentRel xmlns:p188="http://schemas.microsoft.com/office/powerpoint/2018/8/main" r:id="rId2"/>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B7C4-140E-C9C9-5CDA-C60848A597B4}"/>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89528B51-B715-41CA-8FE9-C202D28E4133}"/>
              </a:ext>
            </a:extLst>
          </p:cNvPr>
          <p:cNvSpPr txBox="1"/>
          <p:nvPr/>
        </p:nvSpPr>
        <p:spPr>
          <a:xfrm>
            <a:off x="641685" y="406637"/>
            <a:ext cx="6096000" cy="400110"/>
          </a:xfrm>
          <a:prstGeom prst="rect">
            <a:avLst/>
          </a:prstGeom>
          <a:noFill/>
        </p:spPr>
        <p:txBody>
          <a:bodyPr wrap="square">
            <a:spAutoFit/>
          </a:bodyPr>
          <a:lstStyle/>
          <a:p>
            <a:pPr algn="just"/>
            <a:r>
              <a:rPr lang="el-GR" sz="2000" b="1" dirty="0">
                <a:solidFill>
                  <a:schemeClr val="bg1"/>
                </a:solidFill>
                <a:ea typeface="Noto Sans" panose="020B0502040504020204" pitchFamily="34" charset="0"/>
                <a:cs typeface="Noto Sans" panose="020B0502040504020204" pitchFamily="34" charset="0"/>
              </a:rPr>
              <a:t>Επιχειρηματικό σύμπλεγμα</a:t>
            </a:r>
            <a:endParaRPr lang="tr-TR" sz="2000" b="1" dirty="0">
              <a:solidFill>
                <a:schemeClr val="bg1"/>
              </a:solidFill>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F38DC541-77D7-9E21-A668-1B8AB4AF110A}"/>
              </a:ext>
            </a:extLst>
          </p:cNvPr>
          <p:cNvSpPr txBox="1"/>
          <p:nvPr/>
        </p:nvSpPr>
        <p:spPr>
          <a:xfrm>
            <a:off x="641685" y="998833"/>
            <a:ext cx="10908630" cy="1323439"/>
          </a:xfrm>
          <a:prstGeom prst="rect">
            <a:avLst/>
          </a:prstGeom>
          <a:noFill/>
        </p:spPr>
        <p:txBody>
          <a:bodyPr wrap="square" lIns="91440" tIns="45720" rIns="91440" bIns="45720" anchor="t">
            <a:spAutoFit/>
          </a:bodyPr>
          <a:lstStyle/>
          <a:p>
            <a:pPr algn="just"/>
            <a:r>
              <a:rPr lang="el-GR" sz="1600" dirty="0">
                <a:solidFill>
                  <a:schemeClr val="accent1"/>
                </a:solidFill>
                <a:ea typeface="Noto Sans"/>
                <a:cs typeface="Noto Sans"/>
              </a:rPr>
              <a:t>Η «συστάδα» αναφέρεται σε τοπικές συγκεντρώσεις οριζόντια ή κάθετα συνδεδεμένων επιχειρήσεων που ειδικεύονται σε συναφείς επιχειρηματικούς κλάδους μαζί με υποστηρικτικούς οργανισμούς, αν και οι ορισμοί ως προς το τι ακριβώς συνιστά μια συστάδα ποικίλλουν σε μεγάλο βαθμό. Τα μέλη των συστάδων ανταγωνίζονται και συνεργάζονται ταυτόχρονα και εξαιτίας αυτού, οι συστάδες έχουν περισσότερες πιθανότητες να είναι πιο ανταγωνιστικές σε παγκόσμια βάση.</a:t>
            </a:r>
            <a:endParaRPr lang="tr-TR" sz="1600" b="1" dirty="0">
              <a:solidFill>
                <a:schemeClr val="accent1"/>
              </a:solidFill>
              <a:highlight>
                <a:srgbClr val="FFFF00"/>
              </a:highlight>
              <a:ea typeface="Noto Sans"/>
              <a:cs typeface="Noto Sans"/>
            </a:endParaRPr>
          </a:p>
        </p:txBody>
      </p:sp>
      <p:sp>
        <p:nvSpPr>
          <p:cNvPr id="8" name="Metin kutusu 7">
            <a:extLst>
              <a:ext uri="{FF2B5EF4-FFF2-40B4-BE49-F238E27FC236}">
                <a16:creationId xmlns:a16="http://schemas.microsoft.com/office/drawing/2014/main" id="{BBEFCC7E-2587-2BA8-0978-93FC6D1EE8A9}"/>
              </a:ext>
            </a:extLst>
          </p:cNvPr>
          <p:cNvSpPr txBox="1"/>
          <p:nvPr/>
        </p:nvSpPr>
        <p:spPr>
          <a:xfrm>
            <a:off x="752523" y="2489013"/>
            <a:ext cx="5057152" cy="3400931"/>
          </a:xfrm>
          <a:prstGeom prst="rect">
            <a:avLst/>
          </a:prstGeom>
          <a:solidFill>
            <a:schemeClr val="bg1">
              <a:lumMod val="60000"/>
              <a:lumOff val="40000"/>
            </a:schemeClr>
          </a:solidFill>
        </p:spPr>
        <p:txBody>
          <a:bodyPr wrap="square">
            <a:spAutoFit/>
          </a:bodyPr>
          <a:lstStyle/>
          <a:p>
            <a:pPr algn="just"/>
            <a:endParaRPr lang="tr-TR"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a:p>
            <a:pPr algn="just"/>
            <a:r>
              <a:rPr lang="el-GR" sz="1600" b="1" dirty="0">
                <a:solidFill>
                  <a:schemeClr val="accent1"/>
                </a:solidFill>
                <a:ea typeface="Noto Sans" panose="020B0502040504020204" pitchFamily="34" charset="0"/>
                <a:cs typeface="Noto Sans" panose="020B0502040504020204" pitchFamily="34" charset="0"/>
              </a:rPr>
              <a:t>Συστάδες που ορίζονται με 6 παραμέτρους </a:t>
            </a:r>
          </a:p>
          <a:p>
            <a:pPr algn="just"/>
            <a:endParaRPr lang="tr-TR" sz="1600" dirty="0">
              <a:solidFill>
                <a:schemeClr val="accent1"/>
              </a:solidFill>
              <a:ea typeface="Noto Sans" panose="020B0502040504020204" pitchFamily="34" charset="0"/>
              <a:cs typeface="Noto Sans" panose="020B0502040504020204" pitchFamily="34" charset="0"/>
            </a:endParaRPr>
          </a:p>
          <a:p>
            <a:pPr marL="342900" indent="-342900" algn="just">
              <a:spcBef>
                <a:spcPts val="600"/>
              </a:spcBef>
              <a:spcAft>
                <a:spcPts val="600"/>
              </a:spcAft>
              <a:buFont typeface="+mj-lt"/>
              <a:buAutoNum type="arabicPeriod"/>
            </a:pPr>
            <a:r>
              <a:rPr lang="el-GR" sz="1600" dirty="0">
                <a:solidFill>
                  <a:schemeClr val="accent1"/>
                </a:solidFill>
                <a:ea typeface="Noto Sans" panose="020B0502040504020204" pitchFamily="34" charset="0"/>
                <a:cs typeface="Noto Sans" panose="020B0502040504020204" pitchFamily="34" charset="0"/>
              </a:rPr>
              <a:t>Πλατφόρμες συνεργασίας με βάση την εμπιστοσύνη,</a:t>
            </a:r>
          </a:p>
          <a:p>
            <a:pPr marL="342900" indent="-342900" algn="just">
              <a:spcBef>
                <a:spcPts val="600"/>
              </a:spcBef>
              <a:spcAft>
                <a:spcPts val="600"/>
              </a:spcAft>
              <a:buFont typeface="+mj-lt"/>
              <a:buAutoNum type="arabicPeriod"/>
            </a:pPr>
            <a:r>
              <a:rPr lang="el-GR" sz="1600" dirty="0">
                <a:solidFill>
                  <a:schemeClr val="accent1"/>
                </a:solidFill>
                <a:ea typeface="Noto Sans" panose="020B0502040504020204" pitchFamily="34" charset="0"/>
                <a:cs typeface="Noto Sans" panose="020B0502040504020204" pitchFamily="34" charset="0"/>
              </a:rPr>
              <a:t>Σύμπραξη δημόσιου και ιδιωτικού τομέα</a:t>
            </a:r>
          </a:p>
          <a:p>
            <a:pPr marL="342900" indent="-342900" algn="just">
              <a:spcBef>
                <a:spcPts val="600"/>
              </a:spcBef>
              <a:spcAft>
                <a:spcPts val="600"/>
              </a:spcAft>
              <a:buFont typeface="+mj-lt"/>
              <a:buAutoNum type="arabicPeriod"/>
            </a:pPr>
            <a:r>
              <a:rPr lang="el-GR" sz="1600" dirty="0">
                <a:solidFill>
                  <a:schemeClr val="accent1"/>
                </a:solidFill>
                <a:ea typeface="Noto Sans" panose="020B0502040504020204" pitchFamily="34" charset="0"/>
                <a:cs typeface="Noto Sans" panose="020B0502040504020204" pitchFamily="34" charset="0"/>
              </a:rPr>
              <a:t>Μαγνήτες</a:t>
            </a:r>
          </a:p>
          <a:p>
            <a:pPr marL="342900" indent="-342900" algn="just">
              <a:spcBef>
                <a:spcPts val="600"/>
              </a:spcBef>
              <a:spcAft>
                <a:spcPts val="600"/>
              </a:spcAft>
              <a:buFont typeface="+mj-lt"/>
              <a:buAutoNum type="arabicPeriod"/>
            </a:pPr>
            <a:r>
              <a:rPr lang="el-GR" sz="1600" dirty="0">
                <a:solidFill>
                  <a:schemeClr val="accent1"/>
                </a:solidFill>
                <a:ea typeface="Noto Sans" panose="020B0502040504020204" pitchFamily="34" charset="0"/>
                <a:cs typeface="Noto Sans" panose="020B0502040504020204" pitchFamily="34" charset="0"/>
              </a:rPr>
              <a:t>Δίκτυα συνεργασίας</a:t>
            </a:r>
          </a:p>
          <a:p>
            <a:pPr marL="342900" indent="-342900" algn="just">
              <a:spcBef>
                <a:spcPts val="600"/>
              </a:spcBef>
              <a:spcAft>
                <a:spcPts val="600"/>
              </a:spcAft>
              <a:buFont typeface="+mj-lt"/>
              <a:buAutoNum type="arabicPeriod"/>
            </a:pPr>
            <a:r>
              <a:rPr lang="el-GR" sz="1600" dirty="0" err="1">
                <a:solidFill>
                  <a:schemeClr val="accent1"/>
                </a:solidFill>
                <a:ea typeface="Noto Sans" panose="020B0502040504020204" pitchFamily="34" charset="0"/>
                <a:cs typeface="Noto Sans" panose="020B0502040504020204" pitchFamily="34" charset="0"/>
              </a:rPr>
              <a:t>Επιλύτες</a:t>
            </a:r>
            <a:r>
              <a:rPr lang="el-GR" sz="1600" dirty="0">
                <a:solidFill>
                  <a:schemeClr val="accent1"/>
                </a:solidFill>
                <a:ea typeface="Noto Sans" panose="020B0502040504020204" pitchFamily="34" charset="0"/>
                <a:cs typeface="Noto Sans" panose="020B0502040504020204" pitchFamily="34" charset="0"/>
              </a:rPr>
              <a:t> προβλημάτων</a:t>
            </a:r>
          </a:p>
          <a:p>
            <a:pPr marL="342900" indent="-342900" algn="just">
              <a:spcBef>
                <a:spcPts val="600"/>
              </a:spcBef>
              <a:spcAft>
                <a:spcPts val="600"/>
              </a:spcAft>
              <a:buFont typeface="+mj-lt"/>
              <a:buAutoNum type="arabicPeriod"/>
            </a:pPr>
            <a:r>
              <a:rPr lang="el-GR" sz="1600" dirty="0">
                <a:solidFill>
                  <a:schemeClr val="accent1"/>
                </a:solidFill>
                <a:ea typeface="Noto Sans" panose="020B0502040504020204" pitchFamily="34" charset="0"/>
                <a:cs typeface="Noto Sans" panose="020B0502040504020204" pitchFamily="34" charset="0"/>
              </a:rPr>
              <a:t>Οικονομική μηχανή </a:t>
            </a:r>
            <a:endParaRPr lang="tr-TR" sz="1600" dirty="0">
              <a:solidFill>
                <a:schemeClr val="accent1"/>
              </a:solidFill>
              <a:ea typeface="Noto Sans" panose="020B0502040504020204" pitchFamily="34" charset="0"/>
              <a:cs typeface="Noto Sans" panose="020B0502040504020204" pitchFamily="34" charset="0"/>
            </a:endParaRPr>
          </a:p>
        </p:txBody>
      </p:sp>
      <p:sp>
        <p:nvSpPr>
          <p:cNvPr id="10" name="Metin kutusu 9">
            <a:extLst>
              <a:ext uri="{FF2B5EF4-FFF2-40B4-BE49-F238E27FC236}">
                <a16:creationId xmlns:a16="http://schemas.microsoft.com/office/drawing/2014/main" id="{C6293DF2-3778-2695-2B5E-EB0FB39F29CD}"/>
              </a:ext>
            </a:extLst>
          </p:cNvPr>
          <p:cNvSpPr txBox="1"/>
          <p:nvPr/>
        </p:nvSpPr>
        <p:spPr>
          <a:xfrm>
            <a:off x="6096000" y="2489012"/>
            <a:ext cx="5057152" cy="3293209"/>
          </a:xfrm>
          <a:prstGeom prst="rect">
            <a:avLst/>
          </a:prstGeom>
          <a:solidFill>
            <a:schemeClr val="bg1">
              <a:lumMod val="60000"/>
              <a:lumOff val="40000"/>
            </a:schemeClr>
          </a:solidFill>
        </p:spPr>
        <p:txBody>
          <a:bodyPr wrap="square" lIns="91440" tIns="45720" rIns="91440" bIns="45720" anchor="t">
            <a:spAutoFit/>
          </a:bodyPr>
          <a:lstStyle/>
          <a:p>
            <a:pPr algn="just"/>
            <a:endParaRPr lang="en-US" sz="1600" b="1" dirty="0">
              <a:solidFill>
                <a:schemeClr val="accent1"/>
              </a:solidFill>
              <a:ea typeface="Noto Sans"/>
              <a:cs typeface="Noto Sans"/>
            </a:endParaRPr>
          </a:p>
          <a:p>
            <a:pPr algn="just"/>
            <a:r>
              <a:rPr lang="el-GR" sz="1600" b="1" dirty="0">
                <a:solidFill>
                  <a:schemeClr val="accent1"/>
                </a:solidFill>
                <a:ea typeface="Noto Sans"/>
                <a:cs typeface="Noto Sans"/>
              </a:rPr>
              <a:t>Οφέλη για τα μέλη του </a:t>
            </a:r>
            <a:r>
              <a:rPr lang="el-GR" sz="1600" b="1" dirty="0" err="1">
                <a:solidFill>
                  <a:schemeClr val="accent1"/>
                </a:solidFill>
                <a:ea typeface="Noto Sans"/>
                <a:cs typeface="Noto Sans"/>
              </a:rPr>
              <a:t>cluster</a:t>
            </a:r>
            <a:r>
              <a:rPr lang="el-GR" sz="1600" b="1" dirty="0">
                <a:solidFill>
                  <a:schemeClr val="accent1"/>
                </a:solidFill>
                <a:ea typeface="Noto Sans"/>
                <a:cs typeface="Noto Sans"/>
              </a:rPr>
              <a:t> </a:t>
            </a:r>
            <a:endParaRPr lang="en-US" sz="1600" b="1" dirty="0">
              <a:solidFill>
                <a:schemeClr val="accent1"/>
              </a:solidFill>
              <a:ea typeface="Noto Sans"/>
              <a:cs typeface="Noto Sans"/>
            </a:endParaRPr>
          </a:p>
          <a:p>
            <a:pPr algn="just"/>
            <a:endParaRPr lang="tr-TR" sz="1600" dirty="0">
              <a:solidFill>
                <a:schemeClr val="accent1"/>
              </a:solidFill>
              <a:highlight>
                <a:srgbClr val="FFFF00"/>
              </a:highlight>
              <a:ea typeface="Noto Sans"/>
              <a:cs typeface="Noto Sans"/>
            </a:endParaRPr>
          </a:p>
          <a:p>
            <a:pPr marL="285750" indent="-285750" algn="just">
              <a:buFont typeface="Arial" panose="020B0604020202020204" pitchFamily="34" charset="0"/>
              <a:buChar char="•"/>
            </a:pPr>
            <a:r>
              <a:rPr lang="el-GR" sz="1600" dirty="0">
                <a:solidFill>
                  <a:schemeClr val="accent1"/>
                </a:solidFill>
                <a:ea typeface="Noto Sans"/>
                <a:cs typeface="Noto Sans"/>
              </a:rPr>
              <a:t>Η αύξηση της ανταγωνιστικότητας,</a:t>
            </a:r>
          </a:p>
          <a:p>
            <a:pPr marL="285750" indent="-285750" algn="just">
              <a:buFont typeface="Arial" panose="020B0604020202020204" pitchFamily="34" charset="0"/>
              <a:buChar char="•"/>
            </a:pPr>
            <a:r>
              <a:rPr lang="el-GR" sz="1600" dirty="0">
                <a:solidFill>
                  <a:schemeClr val="accent1"/>
                </a:solidFill>
                <a:ea typeface="Noto Sans"/>
                <a:cs typeface="Noto Sans"/>
              </a:rPr>
              <a:t>Ενίσχυση της κατάρτισης των εργαζομένων,</a:t>
            </a:r>
          </a:p>
          <a:p>
            <a:pPr marL="285750" indent="-285750" algn="just">
              <a:buFont typeface="Arial" panose="020B0604020202020204" pitchFamily="34" charset="0"/>
              <a:buChar char="•"/>
            </a:pPr>
            <a:r>
              <a:rPr lang="el-GR" sz="1600" dirty="0">
                <a:solidFill>
                  <a:schemeClr val="accent1"/>
                </a:solidFill>
                <a:ea typeface="Noto Sans"/>
                <a:cs typeface="Noto Sans"/>
              </a:rPr>
              <a:t>Η ενίσχυση της ικανότητας των μελών να καινοτομούν,</a:t>
            </a:r>
          </a:p>
          <a:p>
            <a:pPr marL="285750" indent="-285750" algn="just">
              <a:buFont typeface="Arial" panose="020B0604020202020204" pitchFamily="34" charset="0"/>
              <a:buChar char="•"/>
            </a:pPr>
            <a:r>
              <a:rPr lang="el-GR" sz="1600" dirty="0">
                <a:solidFill>
                  <a:schemeClr val="accent1"/>
                </a:solidFill>
                <a:ea typeface="Noto Sans"/>
                <a:cs typeface="Noto Sans"/>
              </a:rPr>
              <a:t>Ο αντίκτυπος των φορέων χάραξης οικονομικής πολιτικής,</a:t>
            </a:r>
          </a:p>
          <a:p>
            <a:pPr marL="285750" indent="-285750" algn="just">
              <a:buFont typeface="Arial" panose="020B0604020202020204" pitchFamily="34" charset="0"/>
              <a:buChar char="•"/>
            </a:pPr>
            <a:r>
              <a:rPr lang="el-GR" sz="1600" dirty="0">
                <a:solidFill>
                  <a:schemeClr val="accent1"/>
                </a:solidFill>
                <a:ea typeface="Noto Sans"/>
                <a:cs typeface="Noto Sans"/>
              </a:rPr>
              <a:t>Η ενίσχυση της προώθησης των μελών,</a:t>
            </a:r>
          </a:p>
          <a:p>
            <a:pPr marL="285750" indent="-285750" algn="just">
              <a:buFont typeface="Arial" panose="020B0604020202020204" pitchFamily="34" charset="0"/>
              <a:buChar char="•"/>
            </a:pPr>
            <a:r>
              <a:rPr lang="el-GR" sz="1600" dirty="0">
                <a:solidFill>
                  <a:schemeClr val="accent1"/>
                </a:solidFill>
                <a:ea typeface="Noto Sans"/>
                <a:cs typeface="Noto Sans"/>
              </a:rPr>
              <a:t>Ενίσχυση της αποδοτικότητας των μελών της ομάδας</a:t>
            </a:r>
          </a:p>
          <a:p>
            <a:pPr marL="285750" indent="-285750" algn="just">
              <a:buFont typeface="Arial" panose="020B0604020202020204" pitchFamily="34" charset="0"/>
              <a:buChar char="•"/>
            </a:pPr>
            <a:r>
              <a:rPr lang="el-GR" sz="1600" dirty="0">
                <a:solidFill>
                  <a:schemeClr val="accent1"/>
                </a:solidFill>
                <a:ea typeface="Noto Sans"/>
                <a:cs typeface="Noto Sans"/>
              </a:rPr>
              <a:t>Ελαχιστοποίηση των δαπανών των μελών</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34665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12360" y="150284"/>
            <a:ext cx="11271378" cy="1325563"/>
          </a:xfrm>
        </p:spPr>
        <p:txBody>
          <a:bodyPr>
            <a:normAutofit/>
          </a:bodyPr>
          <a:lstStyle/>
          <a:p>
            <a:r>
              <a:rPr lang="el-GR" sz="3400" dirty="0"/>
              <a:t>Μαθησιακά αποτελέσματα της ενότητας</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435430" y="1293339"/>
            <a:ext cx="6865598" cy="4659249"/>
          </a:xfrm>
        </p:spPr>
        <p:txBody>
          <a:bodyPr vert="horz" lIns="91440" tIns="45720" rIns="91440" bIns="45720" rtlCol="0" anchor="t">
            <a:noAutofit/>
          </a:bodyPr>
          <a:lstStyle/>
          <a:p>
            <a:r>
              <a:rPr lang="el-GR" sz="1600" b="1" i="0" u="none" strike="noStrike" dirty="0">
                <a:solidFill>
                  <a:srgbClr val="F3B75B"/>
                </a:solidFill>
                <a:effectLst/>
                <a:latin typeface="Raleway"/>
              </a:rPr>
              <a:t>Θα αποκτήσετε βαθύτερη κατανόηση των εξής:</a:t>
            </a:r>
            <a:endParaRPr lang="en-US" sz="1600" b="1" i="0" u="none" strike="noStrike" dirty="0">
              <a:solidFill>
                <a:srgbClr val="F3B75B"/>
              </a:solidFill>
              <a:effectLst/>
              <a:latin typeface="Raleway"/>
            </a:endParaRPr>
          </a:p>
          <a:p>
            <a:r>
              <a:rPr lang="tr-TR" sz="1600" b="1" i="0" u="none" strike="noStrike" dirty="0">
                <a:solidFill>
                  <a:srgbClr val="F3B75B"/>
                </a:solidFill>
                <a:effectLst/>
                <a:latin typeface="Raleway"/>
              </a:rPr>
              <a:t> </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Τι είναι η διαπραγμάτευση και ποιοι είναι οι σημαντικότεροι όροι διαπραγμάτευσης</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Ποια είναι τα στυλ και οι φάσεις της διαπραγμάτευσης</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Ποια είναι τα βήματα για την προετοιμασία μιας διαπραγμάτευσης και οι αρχές BATNA</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Ποιες είναι οι σημαντικότερες τακτικές και στρατηγικές για τη διαπραγμάτευση</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Ποιες είναι οι στρατηγικές που βασίζονται στην αξία για την οικοδόμηση εταιρικών σχέσεων</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Πώς να εφαρμόσετε ισχυρή διακυβέρνηση</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Ποιοι είναι οι τύποι και οι έννοιες της επιχειρηματικής συνεργασίας</a:t>
            </a:r>
            <a:endParaRPr lang="en-US" sz="1600" b="0" dirty="0">
              <a:solidFill>
                <a:schemeClr val="accent1"/>
              </a:solidFill>
              <a:latin typeface="Raleway"/>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latin typeface="Raleway"/>
              </a:rPr>
              <a:t>Ποια είναι τα εργαλεία για τη διαδικτυακή ομαδική συνεργασία και πώς να τα χρησιμοποιείτε</a:t>
            </a:r>
            <a:endParaRPr lang="en-US" sz="1600" b="0" dirty="0">
              <a:solidFill>
                <a:schemeClr val="accent1"/>
              </a:solidFill>
              <a:latin typeface="Raleway"/>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1027" y="1302823"/>
            <a:ext cx="4673084" cy="4984492"/>
          </a:xfrm>
        </p:spPr>
        <p:txBody>
          <a:bodyPr vert="horz" lIns="91440" tIns="45720" rIns="91440" bIns="45720" rtlCol="0" anchor="t">
            <a:normAutofit/>
          </a:bodyPr>
          <a:lstStyle/>
          <a:p>
            <a:pPr>
              <a:lnSpc>
                <a:spcPct val="100000"/>
              </a:lnSpc>
              <a:spcBef>
                <a:spcPts val="600"/>
              </a:spcBef>
              <a:spcAft>
                <a:spcPts val="600"/>
              </a:spcAft>
            </a:pPr>
            <a:r>
              <a:rPr lang="el-GR" sz="1600" b="1" i="0" u="none" strike="noStrike" dirty="0">
                <a:solidFill>
                  <a:srgbClr val="F3B75B"/>
                </a:solidFill>
                <a:effectLst/>
              </a:rPr>
              <a:t>Θα αναπτύξετε δεξιότητες για να:</a:t>
            </a: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Διαπραγματευτείτε με μεγαλύτερη αυτοπεποίθηση και αποτελεσματικότητα</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Λαμβάνετε τεκμηριωμένες και αποτελεσματικές αποφάσεις</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Γνωρίζετε πώς να οικοδομήσετε ουσιαστικά και παραγωγικά επαγγελματικά δίκτυα</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Γνωρίζετε  πώς να εφαρμόζουν ισχυρές αρχές ηγεσίας με μεγαλύτερη επιτυχία</a:t>
            </a:r>
          </a:p>
          <a:p>
            <a:pPr marL="285750" indent="-285750">
              <a:lnSpc>
                <a:spcPct val="100000"/>
              </a:lnSpc>
              <a:spcBef>
                <a:spcPts val="600"/>
              </a:spcBef>
              <a:spcAft>
                <a:spcPts val="600"/>
              </a:spcAft>
              <a:buFont typeface="Arial" panose="020B0604020202020204" pitchFamily="34" charset="0"/>
              <a:buChar char="•"/>
            </a:pPr>
            <a:r>
              <a:rPr lang="el-GR" sz="1600" b="0" dirty="0">
                <a:solidFill>
                  <a:schemeClr val="accent1"/>
                </a:solidFill>
              </a:rPr>
              <a:t>Προάγετε την απρόσκοπτη και αποτελεσματική συνεργασία</a:t>
            </a:r>
            <a:endParaRPr lang="en-US" sz="1600" b="0" dirty="0">
              <a:solidFill>
                <a:schemeClr val="accent1"/>
              </a:solidFill>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E3ACF-16BB-E3BA-5FBB-38C0FD6EA5D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02BD836A-4A31-9CF1-68DA-4FBB5C364F2D}"/>
              </a:ext>
            </a:extLst>
          </p:cNvPr>
          <p:cNvSpPr txBox="1"/>
          <p:nvPr/>
        </p:nvSpPr>
        <p:spPr>
          <a:xfrm>
            <a:off x="279954" y="346098"/>
            <a:ext cx="6096000" cy="400110"/>
          </a:xfrm>
          <a:prstGeom prst="rect">
            <a:avLst/>
          </a:prstGeom>
          <a:noFill/>
        </p:spPr>
        <p:txBody>
          <a:bodyPr wrap="square" lIns="91440" tIns="45720" rIns="91440" bIns="45720" anchor="t">
            <a:spAutoFit/>
          </a:bodyPr>
          <a:lstStyle/>
          <a:p>
            <a:pPr algn="just"/>
            <a:r>
              <a:rPr lang="el-GR" sz="2000" b="1" dirty="0">
                <a:solidFill>
                  <a:schemeClr val="bg1"/>
                </a:solidFill>
                <a:ea typeface="Noto Sans"/>
                <a:cs typeface="Noto Sans"/>
              </a:rPr>
              <a:t>Επιχειρηματικό οικοσύστημα</a:t>
            </a:r>
            <a:endParaRPr lang="tr-TR" sz="2000" b="1" dirty="0">
              <a:solidFill>
                <a:schemeClr val="bg1"/>
              </a:solidFill>
              <a:highlight>
                <a:srgbClr val="FFFF00"/>
              </a:highlight>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35BDBB5-9D29-EDCA-BC03-81B52492AA44}"/>
              </a:ext>
            </a:extLst>
          </p:cNvPr>
          <p:cNvSpPr txBox="1"/>
          <p:nvPr/>
        </p:nvSpPr>
        <p:spPr>
          <a:xfrm>
            <a:off x="279954" y="1011834"/>
            <a:ext cx="7338204" cy="3293209"/>
          </a:xfrm>
          <a:prstGeom prst="rect">
            <a:avLst/>
          </a:prstGeom>
          <a:noFill/>
        </p:spPr>
        <p:txBody>
          <a:bodyPr wrap="square" lIns="91440" tIns="45720" rIns="91440" bIns="45720" anchor="t">
            <a:spAutoFit/>
          </a:bodyPr>
          <a:lstStyle/>
          <a:p>
            <a:pPr algn="just"/>
            <a:r>
              <a:rPr lang="el-GR" sz="1600" dirty="0">
                <a:solidFill>
                  <a:schemeClr val="accent1"/>
                </a:solidFill>
                <a:ea typeface="Noto Sans"/>
                <a:cs typeface="Noto Sans"/>
              </a:rPr>
              <a:t>Ένα οικοσύστημα είναι ένα περίπλοκο δίκτυο διασυνδεδεμένων επιχειρήσεων και συνδέσεων που έχουν σχεδιαστεί για να παράγουν και να διανέμουν εμπορική αξία. Οι ορισμοί των επιχειρηματικών οικοσυστημάτων τονίζουν κυρίως τη διασύνδεση των οικονομικών παραγόντων και το γεγονός ότι εξαρτώνται ο ένας από τον άλλο για την επιτυχία και την επιβίωσή τους, όρισαν την επιτυχημένη ηγεσία των επιχειρηματικών οικοσυστημάτων ως την ικανότητα ενός οργανισμού να σχεδιάζει τη στρατηγική, τις λειτουργίες και τις σχέσεις του με τρόπο που να έχει εποικοδομητικό αντίκτυπο στη στρατηγική, τη δομή και τη δυναμική ενός οικοσυστήματος. Τα οικοσυστήματα συνήθως συγκεντρώνουν πολλούς παίκτες διαφορετικών τύπων και μεγεθών προκειμένου να δημιουργήσουν, να κλιμακώσουν και να εξυπηρετήσουν αγορές με τρόπους που ξεπερνούν τις δυνατότητες ενός μεμονωμένου οργανισμού - ή ακόμη και ενός παραδοσιακού κλάδου.</a:t>
            </a:r>
            <a:endParaRPr lang="en-US" sz="1600" dirty="0">
              <a:solidFill>
                <a:schemeClr val="accent1"/>
              </a:solidFill>
              <a:ea typeface="Noto Sans"/>
              <a:cs typeface="Noto Sans"/>
            </a:endParaRPr>
          </a:p>
        </p:txBody>
      </p:sp>
      <p:sp>
        <p:nvSpPr>
          <p:cNvPr id="2" name="Metin kutusu 1">
            <a:extLst>
              <a:ext uri="{FF2B5EF4-FFF2-40B4-BE49-F238E27FC236}">
                <a16:creationId xmlns:a16="http://schemas.microsoft.com/office/drawing/2014/main" id="{DA8774A9-EC18-D98F-42FC-0FC473D2082C}"/>
              </a:ext>
            </a:extLst>
          </p:cNvPr>
          <p:cNvSpPr txBox="1"/>
          <p:nvPr/>
        </p:nvSpPr>
        <p:spPr>
          <a:xfrm>
            <a:off x="8008404" y="3890408"/>
            <a:ext cx="3743864" cy="400110"/>
          </a:xfrm>
          <a:prstGeom prst="rect">
            <a:avLst/>
          </a:prstGeom>
          <a:noFill/>
        </p:spPr>
        <p:txBody>
          <a:bodyPr wrap="square" lIns="91440" tIns="45720" rIns="91440" bIns="45720" anchor="t">
            <a:spAutoFit/>
          </a:bodyPr>
          <a:lstStyle/>
          <a:p>
            <a:pPr algn="ctr"/>
            <a:r>
              <a:rPr lang="el-GR" sz="1000" dirty="0">
                <a:solidFill>
                  <a:schemeClr val="accent1"/>
                </a:solidFill>
                <a:latin typeface="Raleway "/>
                <a:ea typeface="Noto Sans"/>
                <a:cs typeface="Noto Sans"/>
              </a:rPr>
              <a:t>Πηγή: Τα στρώματα ενός επιχειρηματικού οικοσυστήματος από</a:t>
            </a:r>
            <a:r>
              <a:rPr lang="tr-TR" sz="1000" b="0" i="0" dirty="0">
                <a:solidFill>
                  <a:schemeClr val="accent1"/>
                </a:solidFill>
                <a:effectLst/>
                <a:latin typeface="Raleway "/>
                <a:ea typeface="Noto Sans"/>
                <a:cs typeface="Noto Sans"/>
              </a:rPr>
              <a:t> James, F.</a:t>
            </a:r>
            <a:endParaRPr lang="tr-TR" sz="1000" dirty="0">
              <a:solidFill>
                <a:schemeClr val="accent1"/>
              </a:solidFill>
              <a:latin typeface="Raleway "/>
              <a:ea typeface="Noto Sans"/>
              <a:cs typeface="Noto Sans"/>
            </a:endParaRPr>
          </a:p>
        </p:txBody>
      </p:sp>
      <p:pic>
        <p:nvPicPr>
          <p:cNvPr id="1026" name="Picture 2" descr="Business Ecosystems, Business Strategy, and Organizational Networks">
            <a:extLst>
              <a:ext uri="{FF2B5EF4-FFF2-40B4-BE49-F238E27FC236}">
                <a16:creationId xmlns:a16="http://schemas.microsoft.com/office/drawing/2014/main" id="{0ED1A079-6D69-1F1B-81CD-7454900C91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714" y="608730"/>
            <a:ext cx="4125146" cy="309385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462510D-F22E-99FB-17BC-A8AC95D8A241}"/>
              </a:ext>
            </a:extLst>
          </p:cNvPr>
          <p:cNvSpPr txBox="1"/>
          <p:nvPr/>
        </p:nvSpPr>
        <p:spPr>
          <a:xfrm>
            <a:off x="321736" y="4324449"/>
            <a:ext cx="11590310" cy="1815882"/>
          </a:xfrm>
          <a:prstGeom prst="rect">
            <a:avLst/>
          </a:prstGeom>
          <a:solidFill>
            <a:schemeClr val="bg1">
              <a:lumMod val="60000"/>
              <a:lumOff val="40000"/>
            </a:schemeClr>
          </a:solidFill>
        </p:spPr>
        <p:txBody>
          <a:bodyPr wrap="square">
            <a:spAutoFit/>
          </a:bodyPr>
          <a:lstStyle/>
          <a:p>
            <a:pPr algn="just"/>
            <a:r>
              <a:rPr lang="el-GR" sz="1400" dirty="0">
                <a:solidFill>
                  <a:schemeClr val="accent1"/>
                </a:solidFill>
              </a:rPr>
              <a:t>Το διάγραμμα </a:t>
            </a:r>
            <a:r>
              <a:rPr lang="el-GR" sz="1400" dirty="0" err="1">
                <a:solidFill>
                  <a:schemeClr val="accent1"/>
                </a:solidFill>
              </a:rPr>
              <a:t>Business</a:t>
            </a:r>
            <a:r>
              <a:rPr lang="el-GR" sz="1400" dirty="0">
                <a:solidFill>
                  <a:schemeClr val="accent1"/>
                </a:solidFill>
              </a:rPr>
              <a:t> </a:t>
            </a:r>
            <a:r>
              <a:rPr lang="el-GR" sz="1400" dirty="0" err="1">
                <a:solidFill>
                  <a:schemeClr val="accent1"/>
                </a:solidFill>
              </a:rPr>
              <a:t>Ecosystem</a:t>
            </a:r>
            <a:r>
              <a:rPr lang="el-GR" sz="1400" dirty="0">
                <a:solidFill>
                  <a:schemeClr val="accent1"/>
                </a:solidFill>
              </a:rPr>
              <a:t> </a:t>
            </a:r>
            <a:r>
              <a:rPr lang="el-GR" sz="1400" dirty="0" err="1">
                <a:solidFill>
                  <a:schemeClr val="accent1"/>
                </a:solidFill>
              </a:rPr>
              <a:t>Actors</a:t>
            </a:r>
            <a:r>
              <a:rPr lang="el-GR" sz="1400" dirty="0">
                <a:solidFill>
                  <a:schemeClr val="accent1"/>
                </a:solidFill>
              </a:rPr>
              <a:t> κατηγοριοποιεί τους φορείς του επιχειρηματικού οικοσυστήματος σε τρία επίπεδα: </a:t>
            </a:r>
            <a:r>
              <a:rPr lang="el-GR" sz="1400" b="1" dirty="0">
                <a:solidFill>
                  <a:schemeClr val="accent1"/>
                </a:solidFill>
              </a:rPr>
              <a:t>βασική επιχείρηση, διευρυμένη επιχείρηση και το ευρύτερο επιχειρηματικό οικοσύστημα. </a:t>
            </a:r>
            <a:r>
              <a:rPr lang="el-GR" sz="1400" dirty="0">
                <a:solidFill>
                  <a:schemeClr val="accent1"/>
                </a:solidFill>
              </a:rPr>
              <a:t>Στο κέντρο, η βασική επιχείρηση περιλαμβάνει βασικούς συντελεστές, όπως οι άμεσοι προμηθευτές και τα κανάλια διανομής. Η εκτεταμένη επιχείρηση περιβάλλει τον πυρήνα, με παράγοντες όπως οι άμεσοι πελάτες, οι φορείς τυποποίησης, οι προμηθευτές συμπληρωματικών προϊόντων, οι προμηθευτές των προμηθευτών και οι πελάτες των πελατών. Τέλος, το απώτατο στρώμα αντιπροσωπεύει το επιχειρηματικό οικοσύστημα, το οποίο περιλαμβάνει ευρύτερους ενδιαφερόμενους φορείς όπως εμπορικές ενώσεις, εργατικά συνδικάτα, επενδυτές, κυβερνητικές υπηρεσίες, ρυθμιστικούς φορείς και ανταγωνιστικούς οργανισμούς που μοιράζονται χαρακτηριστικά, διαδικασίες και ρυθμίσεις. Η δομή αυτή αναδεικνύει τους αλληλένδετους ρόλους που οδηγούν στη συνεργασία και τον ανταγωνισμό.</a:t>
            </a:r>
            <a:endParaRPr lang="tr-TR" sz="1400" dirty="0">
              <a:solidFill>
                <a:schemeClr val="accent1"/>
              </a:solidFill>
            </a:endParaRPr>
          </a:p>
        </p:txBody>
      </p:sp>
    </p:spTree>
    <p:extLst>
      <p:ext uri="{BB962C8B-B14F-4D97-AF65-F5344CB8AC3E}">
        <p14:creationId xmlns:p14="http://schemas.microsoft.com/office/powerpoint/2010/main" val="789239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8CC5-4AA2-BF58-56F8-07A258E9568A}"/>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3BA426F7-9200-2299-379B-621571793CB3}"/>
              </a:ext>
            </a:extLst>
          </p:cNvPr>
          <p:cNvSpPr txBox="1"/>
          <p:nvPr/>
        </p:nvSpPr>
        <p:spPr>
          <a:xfrm>
            <a:off x="440943" y="529385"/>
            <a:ext cx="6096000" cy="400110"/>
          </a:xfrm>
          <a:prstGeom prst="rect">
            <a:avLst/>
          </a:prstGeom>
          <a:noFill/>
        </p:spPr>
        <p:txBody>
          <a:bodyPr wrap="square">
            <a:spAutoFit/>
          </a:bodyPr>
          <a:lstStyle/>
          <a:p>
            <a:pPr algn="just"/>
            <a:r>
              <a:rPr lang="el-GR" sz="2000" b="1" dirty="0">
                <a:solidFill>
                  <a:schemeClr val="bg1"/>
                </a:solidFill>
                <a:ea typeface="Noto Sans" panose="020B0502040504020204" pitchFamily="34" charset="0"/>
                <a:cs typeface="Noto Sans" panose="020B0502040504020204" pitchFamily="34" charset="0"/>
              </a:rPr>
              <a:t>Δίκτυο επιχειρήσεων</a:t>
            </a:r>
            <a:endParaRPr lang="tr-TR" sz="2000" b="1" dirty="0">
              <a:solidFill>
                <a:schemeClr val="bg1"/>
              </a:solidFill>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F207DEAD-BCE1-3630-7F1A-4A44EFF53B68}"/>
              </a:ext>
            </a:extLst>
          </p:cNvPr>
          <p:cNvSpPr txBox="1"/>
          <p:nvPr/>
        </p:nvSpPr>
        <p:spPr>
          <a:xfrm>
            <a:off x="440943" y="1228972"/>
            <a:ext cx="10517382" cy="584775"/>
          </a:xfrm>
          <a:prstGeom prst="rect">
            <a:avLst/>
          </a:prstGeom>
          <a:noFill/>
        </p:spPr>
        <p:txBody>
          <a:bodyPr wrap="square" lIns="91440" tIns="45720" rIns="91440" bIns="45720" anchor="t">
            <a:spAutoFit/>
          </a:bodyPr>
          <a:lstStyle/>
          <a:p>
            <a:pPr algn="just"/>
            <a:r>
              <a:rPr lang="el-GR" sz="1600" dirty="0">
                <a:solidFill>
                  <a:schemeClr val="accent1"/>
                </a:solidFill>
                <a:ea typeface="Noto Sans"/>
                <a:cs typeface="Noto Sans"/>
              </a:rPr>
              <a:t>Σύμφωνα με τα επιχειρηματικά δίκτυα είναι σύνολα επαναλαμβανόμενων συναλλαγών που βασίζονται σε δομικούς και σχεσιακούς σχηματισμούς που αποτελούνται από διασυνδεδεμένα στοιχεία.</a:t>
            </a:r>
            <a:endParaRPr lang="en-US" sz="1600" dirty="0">
              <a:solidFill>
                <a:schemeClr val="accent1"/>
              </a:solidFill>
              <a:ea typeface="Noto Sans"/>
              <a:cs typeface="Noto Sans"/>
            </a:endParaRPr>
          </a:p>
        </p:txBody>
      </p:sp>
      <p:sp>
        <p:nvSpPr>
          <p:cNvPr id="8" name="Metin kutusu 7">
            <a:extLst>
              <a:ext uri="{FF2B5EF4-FFF2-40B4-BE49-F238E27FC236}">
                <a16:creationId xmlns:a16="http://schemas.microsoft.com/office/drawing/2014/main" id="{10294662-7068-F148-9120-9184A017F26B}"/>
              </a:ext>
            </a:extLst>
          </p:cNvPr>
          <p:cNvSpPr txBox="1"/>
          <p:nvPr/>
        </p:nvSpPr>
        <p:spPr>
          <a:xfrm>
            <a:off x="440943" y="2113225"/>
            <a:ext cx="5294839" cy="4062651"/>
          </a:xfrm>
          <a:prstGeom prst="rect">
            <a:avLst/>
          </a:prstGeom>
          <a:noFill/>
        </p:spPr>
        <p:txBody>
          <a:bodyPr wrap="square">
            <a:spAutoFit/>
          </a:bodyPr>
          <a:lstStyle/>
          <a:p>
            <a:pPr algn="just"/>
            <a:r>
              <a:rPr lang="el-GR" sz="1600" dirty="0">
                <a:solidFill>
                  <a:schemeClr val="accent1"/>
                </a:solidFill>
                <a:ea typeface="Noto Sans" panose="020B0502040504020204" pitchFamily="34" charset="0"/>
                <a:cs typeface="Noto Sans" panose="020B0502040504020204" pitchFamily="34" charset="0"/>
              </a:rPr>
              <a:t>Η δομή των </a:t>
            </a:r>
            <a:r>
              <a:rPr lang="el-GR" sz="1600" b="1" dirty="0" err="1">
                <a:solidFill>
                  <a:schemeClr val="accent1"/>
                </a:solidFill>
                <a:ea typeface="Noto Sans" panose="020B0502040504020204" pitchFamily="34" charset="0"/>
                <a:cs typeface="Noto Sans" panose="020B0502040504020204" pitchFamily="34" charset="0"/>
              </a:rPr>
              <a:t>Business</a:t>
            </a:r>
            <a:r>
              <a:rPr lang="el-GR" sz="1600" b="1" dirty="0">
                <a:solidFill>
                  <a:schemeClr val="accent1"/>
                </a:solidFill>
                <a:ea typeface="Noto Sans" panose="020B0502040504020204" pitchFamily="34" charset="0"/>
                <a:cs typeface="Noto Sans" panose="020B0502040504020204" pitchFamily="34" charset="0"/>
              </a:rPr>
              <a:t> </a:t>
            </a:r>
            <a:r>
              <a:rPr lang="el-GR" sz="1600" b="1" dirty="0" err="1">
                <a:solidFill>
                  <a:schemeClr val="accent1"/>
                </a:solidFill>
                <a:ea typeface="Noto Sans" panose="020B0502040504020204" pitchFamily="34" charset="0"/>
                <a:cs typeface="Noto Sans" panose="020B0502040504020204" pitchFamily="34" charset="0"/>
              </a:rPr>
              <a:t>Netoworks</a:t>
            </a:r>
            <a:r>
              <a:rPr lang="el-GR" sz="1600" b="1" dirty="0">
                <a:solidFill>
                  <a:schemeClr val="accent1"/>
                </a:solidFill>
                <a:ea typeface="Noto Sans" panose="020B0502040504020204" pitchFamily="34" charset="0"/>
                <a:cs typeface="Noto Sans" panose="020B0502040504020204" pitchFamily="34" charset="0"/>
              </a:rPr>
              <a:t> </a:t>
            </a:r>
            <a:r>
              <a:rPr lang="el-GR" sz="1600" dirty="0">
                <a:solidFill>
                  <a:schemeClr val="accent1"/>
                </a:solidFill>
                <a:ea typeface="Noto Sans" panose="020B0502040504020204" pitchFamily="34" charset="0"/>
                <a:cs typeface="Noto Sans" panose="020B0502040504020204" pitchFamily="34" charset="0"/>
              </a:rPr>
              <a:t>ερμηνεύεται ως συνεργατικές επιχειρηματικές κοινότητες, στρατηγικές συμμαχίες, διεπιχειρησιακά δίκτυα και δίκτυα εφοδιασμού.</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l-GR" sz="1600" b="1" dirty="0">
                <a:solidFill>
                  <a:schemeClr val="accent1"/>
                </a:solidFill>
                <a:ea typeface="Noto Sans" panose="020B0502040504020204" pitchFamily="34" charset="0"/>
                <a:cs typeface="Noto Sans" panose="020B0502040504020204" pitchFamily="34" charset="0"/>
              </a:rPr>
              <a:t>Οι φορείς </a:t>
            </a:r>
            <a:r>
              <a:rPr lang="el-GR" sz="1600" dirty="0">
                <a:solidFill>
                  <a:schemeClr val="accent1"/>
                </a:solidFill>
                <a:ea typeface="Noto Sans" panose="020B0502040504020204" pitchFamily="34" charset="0"/>
                <a:cs typeface="Noto Sans" panose="020B0502040504020204" pitchFamily="34" charset="0"/>
              </a:rPr>
              <a:t>αναφέρονται ως κόμβοι - που προσδιορίζονται ως οικονομικοί παράγοντες, όπως επιχειρήσεις, διευθυντές, μεμονωμένοι επιχειρηματίες και ιδρύματα.</a:t>
            </a:r>
            <a:br>
              <a:rPr lang="el-GR" sz="1600" dirty="0">
                <a:solidFill>
                  <a:schemeClr val="accent1"/>
                </a:solidFill>
                <a:ea typeface="Noto Sans" panose="020B0502040504020204" pitchFamily="34" charset="0"/>
                <a:cs typeface="Noto Sans" panose="020B0502040504020204" pitchFamily="34" charset="0"/>
              </a:rPr>
            </a:br>
            <a:endParaRPr lang="tr-TR" sz="1600" dirty="0">
              <a:solidFill>
                <a:schemeClr val="accent1"/>
              </a:solidFill>
              <a:ea typeface="Noto Sans" panose="020B0502040504020204" pitchFamily="34" charset="0"/>
              <a:cs typeface="Noto Sans" panose="020B0502040504020204" pitchFamily="34" charset="0"/>
            </a:endParaRPr>
          </a:p>
          <a:p>
            <a:pPr algn="just"/>
            <a:r>
              <a:rPr lang="el-GR" sz="1600" b="1" dirty="0">
                <a:solidFill>
                  <a:schemeClr val="accent1"/>
                </a:solidFill>
                <a:ea typeface="Noto Sans" panose="020B0502040504020204" pitchFamily="34" charset="0"/>
                <a:cs typeface="Noto Sans" panose="020B0502040504020204" pitchFamily="34" charset="0"/>
              </a:rPr>
              <a:t>Οι σχέσεις στα επιχειρηματικά δίκτυα, </a:t>
            </a:r>
            <a:r>
              <a:rPr lang="el-GR" sz="1600" dirty="0">
                <a:solidFill>
                  <a:schemeClr val="accent1"/>
                </a:solidFill>
                <a:ea typeface="Noto Sans" panose="020B0502040504020204" pitchFamily="34" charset="0"/>
                <a:cs typeface="Noto Sans" panose="020B0502040504020204" pitchFamily="34" charset="0"/>
              </a:rPr>
              <a:t>ή αλλιώς δεσμοί και σύνδεσμοι, μελετώνται στο πλαίσιο των στρατηγικών αποφάσεων και επιλογών των φορέων για την επιλογή </a:t>
            </a:r>
            <a:r>
              <a:rPr lang="el-GR" sz="1600" dirty="0" err="1">
                <a:solidFill>
                  <a:schemeClr val="accent1"/>
                </a:solidFill>
                <a:ea typeface="Noto Sans" panose="020B0502040504020204" pitchFamily="34" charset="0"/>
                <a:cs typeface="Noto Sans" panose="020B0502040504020204" pitchFamily="34" charset="0"/>
              </a:rPr>
              <a:t>αλληλεπιδρώντων</a:t>
            </a:r>
            <a:r>
              <a:rPr lang="el-GR" sz="1600" dirty="0">
                <a:solidFill>
                  <a:schemeClr val="accent1"/>
                </a:solidFill>
                <a:ea typeface="Noto Sans" panose="020B0502040504020204" pitchFamily="34" charset="0"/>
                <a:cs typeface="Noto Sans" panose="020B0502040504020204" pitchFamily="34" charset="0"/>
              </a:rPr>
              <a:t> αντισυμβαλλομένων και την εμπλοκή τους σε μια επαναλαμβανόμενη ανταλλαγή αγαθών ή υπηρεσιών. </a:t>
            </a:r>
            <a:endParaRPr lang="tr-TR" dirty="0">
              <a:solidFill>
                <a:schemeClr val="accent1"/>
              </a:solidFill>
              <a:ea typeface="Noto Sans" panose="020B0502040504020204" pitchFamily="34" charset="0"/>
              <a:cs typeface="Noto Sans" panose="020B0502040504020204" pitchFamily="34" charset="0"/>
            </a:endParaRPr>
          </a:p>
          <a:p>
            <a:pPr algn="just"/>
            <a:endParaRPr lang="tr-TR" dirty="0">
              <a:solidFill>
                <a:schemeClr val="accent1"/>
              </a:solidFill>
              <a:ea typeface="Noto Sans" panose="020B0502040504020204" pitchFamily="34" charset="0"/>
              <a:cs typeface="Noto Sans" panose="020B0502040504020204" pitchFamily="34" charset="0"/>
            </a:endParaRPr>
          </a:p>
        </p:txBody>
      </p:sp>
      <p:sp>
        <p:nvSpPr>
          <p:cNvPr id="9" name="Metin kutusu 8">
            <a:extLst>
              <a:ext uri="{FF2B5EF4-FFF2-40B4-BE49-F238E27FC236}">
                <a16:creationId xmlns:a16="http://schemas.microsoft.com/office/drawing/2014/main" id="{A7A72130-247A-3BF8-5F94-AE2DFE40BD48}"/>
              </a:ext>
            </a:extLst>
          </p:cNvPr>
          <p:cNvSpPr txBox="1"/>
          <p:nvPr/>
        </p:nvSpPr>
        <p:spPr>
          <a:xfrm>
            <a:off x="7080568" y="5172801"/>
            <a:ext cx="4228347" cy="246221"/>
          </a:xfrm>
          <a:prstGeom prst="rect">
            <a:avLst/>
          </a:prstGeom>
          <a:noFill/>
        </p:spPr>
        <p:txBody>
          <a:bodyPr wrap="square" lIns="91440" tIns="45720" rIns="91440" bIns="45720" anchor="t">
            <a:spAutoFit/>
          </a:bodyPr>
          <a:lstStyle/>
          <a:p>
            <a:pPr algn="ctr"/>
            <a:r>
              <a:rPr lang="el-GR" sz="1000" dirty="0">
                <a:solidFill>
                  <a:schemeClr val="accent1"/>
                </a:solidFill>
                <a:ea typeface="Noto Sans"/>
                <a:cs typeface="Noto Sans"/>
              </a:rPr>
              <a:t>Πηγή </a:t>
            </a:r>
            <a:r>
              <a:rPr lang="en-US" sz="1000" dirty="0">
                <a:solidFill>
                  <a:schemeClr val="accent1"/>
                </a:solidFill>
                <a:ea typeface="Noto Sans"/>
                <a:cs typeface="Noto Sans"/>
              </a:rPr>
              <a:t>:</a:t>
            </a:r>
            <a:r>
              <a:rPr lang="tr-TR" sz="1000" dirty="0">
                <a:solidFill>
                  <a:schemeClr val="accent1"/>
                </a:solidFill>
                <a:ea typeface="Noto Sans"/>
                <a:cs typeface="Noto Sans"/>
              </a:rPr>
              <a:t> </a:t>
            </a:r>
            <a:r>
              <a:rPr lang="en-US" sz="1000" dirty="0">
                <a:solidFill>
                  <a:schemeClr val="accent1"/>
                </a:solidFill>
                <a:effectLst/>
                <a:ea typeface="Noto Sans"/>
                <a:cs typeface="Noto Sans"/>
              </a:rPr>
              <a:t>The Network Diamond</a:t>
            </a:r>
            <a:r>
              <a:rPr lang="tr-TR" sz="1000" dirty="0">
                <a:solidFill>
                  <a:schemeClr val="accent1"/>
                </a:solidFill>
                <a:effectLst/>
                <a:ea typeface="Noto Sans"/>
                <a:cs typeface="Noto Sans"/>
              </a:rPr>
              <a:t> by Tedova, 2006</a:t>
            </a:r>
            <a:r>
              <a:rPr lang="en-US" sz="1000" dirty="0">
                <a:solidFill>
                  <a:schemeClr val="accent1"/>
                </a:solidFill>
                <a:effectLst/>
                <a:ea typeface="Noto Sans"/>
                <a:cs typeface="Noto Sans"/>
              </a:rPr>
              <a:t> </a:t>
            </a:r>
          </a:p>
        </p:txBody>
      </p:sp>
      <p:sp>
        <p:nvSpPr>
          <p:cNvPr id="11" name="Metin kutusu 10">
            <a:extLst>
              <a:ext uri="{FF2B5EF4-FFF2-40B4-BE49-F238E27FC236}">
                <a16:creationId xmlns:a16="http://schemas.microsoft.com/office/drawing/2014/main" id="{E6FC9C8E-B17A-B6E8-D493-9593A6EAC8D0}"/>
              </a:ext>
            </a:extLst>
          </p:cNvPr>
          <p:cNvSpPr txBox="1"/>
          <p:nvPr/>
        </p:nvSpPr>
        <p:spPr>
          <a:xfrm>
            <a:off x="6638427" y="5613976"/>
            <a:ext cx="5112630" cy="738664"/>
          </a:xfrm>
          <a:prstGeom prst="rect">
            <a:avLst/>
          </a:prstGeom>
          <a:solidFill>
            <a:schemeClr val="bg1">
              <a:lumMod val="60000"/>
              <a:lumOff val="40000"/>
            </a:schemeClr>
          </a:solidFill>
        </p:spPr>
        <p:txBody>
          <a:bodyPr wrap="square">
            <a:spAutoFit/>
          </a:bodyPr>
          <a:lstStyle/>
          <a:p>
            <a:pPr algn="just"/>
            <a:r>
              <a:rPr lang="el-GR" sz="1400" dirty="0">
                <a:solidFill>
                  <a:schemeClr val="accent1"/>
                </a:solidFill>
              </a:rPr>
              <a:t>Το διάγραμμα αντιπροσωπεύει το πλαίσιο «</a:t>
            </a:r>
            <a:r>
              <a:rPr lang="el-GR" sz="1400" b="1" dirty="0">
                <a:solidFill>
                  <a:schemeClr val="accent1"/>
                </a:solidFill>
              </a:rPr>
              <a:t>Διαμάντι του Δικτύου</a:t>
            </a:r>
            <a:r>
              <a:rPr lang="el-GR" sz="1400" dirty="0">
                <a:solidFill>
                  <a:schemeClr val="accent1"/>
                </a:solidFill>
              </a:rPr>
              <a:t>», το οποίο αντιλαμβάνεται τα δίκτυα αναλύοντας τα ακόλουθα βασικά στοιχεία:</a:t>
            </a:r>
            <a:endParaRPr lang="en-US" sz="1400" dirty="0">
              <a:solidFill>
                <a:schemeClr val="accent1"/>
              </a:solidFill>
            </a:endParaRPr>
          </a:p>
        </p:txBody>
      </p:sp>
      <p:pic>
        <p:nvPicPr>
          <p:cNvPr id="4" name="Resim 3" descr="ekran görüntüsü, daire, renklilik içeren bir resim&#10;&#10;Açıklama otomatik olarak oluşturuldu">
            <a:extLst>
              <a:ext uri="{FF2B5EF4-FFF2-40B4-BE49-F238E27FC236}">
                <a16:creationId xmlns:a16="http://schemas.microsoft.com/office/drawing/2014/main" id="{CF8963D7-1ECE-191C-CD3D-4F92189EB5FD}"/>
              </a:ext>
            </a:extLst>
          </p:cNvPr>
          <p:cNvPicPr>
            <a:picLocks noChangeAspect="1"/>
          </p:cNvPicPr>
          <p:nvPr/>
        </p:nvPicPr>
        <p:blipFill>
          <a:blip r:embed="rId2">
            <a:extLst>
              <a:ext uri="{28A0092B-C50C-407E-A947-70E740481C1C}">
                <a14:useLocalDpi xmlns:a14="http://schemas.microsoft.com/office/drawing/2010/main" val="0"/>
              </a:ext>
            </a:extLst>
          </a:blip>
          <a:srcRect l="35804" t="18328" r="16580" b="18037"/>
          <a:stretch/>
        </p:blipFill>
        <p:spPr>
          <a:xfrm>
            <a:off x="6775932" y="1462892"/>
            <a:ext cx="4633715" cy="3483309"/>
          </a:xfrm>
          <a:prstGeom prst="rect">
            <a:avLst/>
          </a:prstGeom>
        </p:spPr>
      </p:pic>
    </p:spTree>
    <p:extLst>
      <p:ext uri="{BB962C8B-B14F-4D97-AF65-F5344CB8AC3E}">
        <p14:creationId xmlns:p14="http://schemas.microsoft.com/office/powerpoint/2010/main" val="259856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0E63-D7F3-B4AB-DFF9-66389FFBE098}"/>
            </a:ext>
          </a:extLst>
        </p:cNvPr>
        <p:cNvGrpSpPr/>
        <p:nvPr/>
      </p:nvGrpSpPr>
      <p:grpSpPr>
        <a:xfrm>
          <a:off x="0" y="0"/>
          <a:ext cx="0" cy="0"/>
          <a:chOff x="0" y="0"/>
          <a:chExt cx="0" cy="0"/>
        </a:xfrm>
      </p:grpSpPr>
      <p:sp>
        <p:nvSpPr>
          <p:cNvPr id="8" name="Metin kutusu 7">
            <a:extLst>
              <a:ext uri="{FF2B5EF4-FFF2-40B4-BE49-F238E27FC236}">
                <a16:creationId xmlns:a16="http://schemas.microsoft.com/office/drawing/2014/main" id="{3E2F2F29-7EAB-EC00-1485-43456270F924}"/>
              </a:ext>
            </a:extLst>
          </p:cNvPr>
          <p:cNvSpPr txBox="1"/>
          <p:nvPr/>
        </p:nvSpPr>
        <p:spPr>
          <a:xfrm>
            <a:off x="320269" y="465930"/>
            <a:ext cx="10927313" cy="6063198"/>
          </a:xfrm>
          <a:prstGeom prst="rect">
            <a:avLst/>
          </a:prstGeom>
          <a:noFill/>
        </p:spPr>
        <p:txBody>
          <a:bodyPr wrap="square">
            <a:spAutoFit/>
          </a:bodyPr>
          <a:lstStyle/>
          <a:p>
            <a:r>
              <a:rPr lang="el-GR" b="1" dirty="0">
                <a:solidFill>
                  <a:schemeClr val="bg1"/>
                </a:solidFill>
              </a:rPr>
              <a:t>Βασικά στοιχεία του </a:t>
            </a:r>
            <a:r>
              <a:rPr lang="el-GR" b="1" dirty="0" err="1">
                <a:solidFill>
                  <a:schemeClr val="bg1"/>
                </a:solidFill>
              </a:rPr>
              <a:t>Network</a:t>
            </a:r>
            <a:r>
              <a:rPr lang="el-GR" b="1" dirty="0">
                <a:solidFill>
                  <a:schemeClr val="bg1"/>
                </a:solidFill>
              </a:rPr>
              <a:t> </a:t>
            </a:r>
            <a:r>
              <a:rPr lang="el-GR" b="1" dirty="0" err="1">
                <a:solidFill>
                  <a:schemeClr val="bg1"/>
                </a:solidFill>
              </a:rPr>
              <a:t>Diamond</a:t>
            </a:r>
            <a:endParaRPr lang="el-GR" b="1" dirty="0">
              <a:solidFill>
                <a:schemeClr val="bg1"/>
              </a:solidFill>
            </a:endParaRPr>
          </a:p>
          <a:p>
            <a:endParaRPr lang="en-US" b="1" dirty="0">
              <a:solidFill>
                <a:schemeClr val="accent1"/>
              </a:solidFill>
            </a:endParaRPr>
          </a:p>
          <a:p>
            <a:pPr>
              <a:buFont typeface="+mj-lt"/>
              <a:buAutoNum type="arabicPeriod"/>
            </a:pPr>
            <a:r>
              <a:rPr lang="sl-SI" sz="1600" b="1" dirty="0">
                <a:solidFill>
                  <a:schemeClr val="accent1"/>
                </a:solidFill>
              </a:rPr>
              <a:t> </a:t>
            </a:r>
            <a:r>
              <a:rPr lang="el-GR" sz="1600" b="1" dirty="0">
                <a:solidFill>
                  <a:schemeClr val="accent1"/>
                </a:solidFill>
              </a:rPr>
              <a:t>Φορείς </a:t>
            </a:r>
            <a:r>
              <a:rPr lang="en-US" sz="1600" dirty="0">
                <a:solidFill>
                  <a:schemeClr val="accent1"/>
                </a:solidFill>
              </a:rPr>
              <a:t>:</a:t>
            </a:r>
          </a:p>
          <a:p>
            <a:pPr marL="742950" lvl="1" indent="-285750" algn="just">
              <a:buFont typeface="+mj-lt"/>
              <a:buAutoNum type="arabicPeriod"/>
            </a:pPr>
            <a:r>
              <a:rPr lang="el-GR" sz="1600" dirty="0">
                <a:solidFill>
                  <a:schemeClr val="accent1"/>
                </a:solidFill>
              </a:rPr>
              <a:t>Τα άτομα, οι οργανισμοί ή οι οντότητες που συμμετέχουν στο δίκτυο.</a:t>
            </a:r>
          </a:p>
          <a:p>
            <a:pPr marL="742950" lvl="1" indent="-285750" algn="just">
              <a:buFont typeface="+mj-lt"/>
              <a:buAutoNum type="arabicPeriod"/>
            </a:pPr>
            <a:r>
              <a:rPr lang="el-GR" sz="1600" dirty="0">
                <a:solidFill>
                  <a:schemeClr val="accent1"/>
                </a:solidFill>
              </a:rPr>
              <a:t>Η «σχεσιακή προσέγγιση» δίνει έμφαση στην κατανόηση των σχέσεων, των ρόλων και των συνεισφορών των φορέων.</a:t>
            </a:r>
            <a:endParaRPr lang="en-US" sz="1600" dirty="0">
              <a:solidFill>
                <a:schemeClr val="accent1"/>
              </a:solidFill>
            </a:endParaRPr>
          </a:p>
          <a:p>
            <a:pPr lvl="1" algn="just"/>
            <a:endParaRPr lang="tr-TR" sz="1600" dirty="0">
              <a:solidFill>
                <a:schemeClr val="accent1"/>
              </a:solidFill>
            </a:endParaRPr>
          </a:p>
          <a:p>
            <a:pPr algn="just">
              <a:buFont typeface="+mj-lt"/>
              <a:buAutoNum type="arabicPeriod"/>
            </a:pPr>
            <a:r>
              <a:rPr lang="sl-SI" sz="1600" b="1" dirty="0">
                <a:solidFill>
                  <a:schemeClr val="accent1"/>
                </a:solidFill>
              </a:rPr>
              <a:t> </a:t>
            </a:r>
            <a:r>
              <a:rPr lang="el-GR" sz="1600" b="1" dirty="0">
                <a:solidFill>
                  <a:schemeClr val="accent1"/>
                </a:solidFill>
              </a:rPr>
              <a:t>Δομή </a:t>
            </a:r>
            <a:r>
              <a:rPr lang="en-US" sz="1600" dirty="0">
                <a:solidFill>
                  <a:schemeClr val="accent1"/>
                </a:solidFill>
              </a:rPr>
              <a:t>:</a:t>
            </a:r>
          </a:p>
          <a:p>
            <a:pPr marL="742950" lvl="1" indent="-285750" algn="just">
              <a:buFont typeface="+mj-lt"/>
              <a:buAutoNum type="arabicPeriod"/>
            </a:pPr>
            <a:r>
              <a:rPr lang="el-GR" sz="1600" dirty="0">
                <a:solidFill>
                  <a:schemeClr val="accent1"/>
                </a:solidFill>
              </a:rPr>
              <a:t>Αναφέρεται στον τρόπο οργάνωσης του δικτύου, συμπεριλαμβανομένης της ιεραρχίας, της συνδεσιμότητας και της ροής των πόρων.</a:t>
            </a:r>
          </a:p>
          <a:p>
            <a:pPr marL="742950" lvl="1" indent="-285750" algn="just">
              <a:buFont typeface="+mj-lt"/>
              <a:buAutoNum type="arabicPeriod"/>
            </a:pPr>
            <a:r>
              <a:rPr lang="el-GR" sz="1600" dirty="0">
                <a:solidFill>
                  <a:schemeClr val="accent1"/>
                </a:solidFill>
              </a:rPr>
              <a:t>Η «διαρθρωτική προσέγγιση» επικεντρώνεται στην κατανόηση του τρόπου με τον οποίο αυτά τα οργανωτικά πλαίσια επηρεάζουν τη λειτουργία και τα αποτελέσματα του δικτύου.</a:t>
            </a:r>
            <a:endParaRPr lang="en-US" sz="1600" dirty="0">
              <a:solidFill>
                <a:schemeClr val="accent1"/>
              </a:solidFill>
            </a:endParaRPr>
          </a:p>
          <a:p>
            <a:pPr lvl="1" algn="just"/>
            <a:endParaRPr lang="en-US" sz="1600" dirty="0">
              <a:solidFill>
                <a:schemeClr val="accent1"/>
              </a:solidFill>
            </a:endParaRPr>
          </a:p>
          <a:p>
            <a:pPr algn="just">
              <a:buFont typeface="+mj-lt"/>
              <a:buAutoNum type="arabicPeriod"/>
            </a:pPr>
            <a:r>
              <a:rPr lang="sl-SI" sz="1600" b="1" dirty="0">
                <a:solidFill>
                  <a:schemeClr val="accent1"/>
                </a:solidFill>
              </a:rPr>
              <a:t> </a:t>
            </a:r>
            <a:r>
              <a:rPr lang="el-GR" sz="1600" b="1" dirty="0">
                <a:solidFill>
                  <a:schemeClr val="accent1"/>
                </a:solidFill>
              </a:rPr>
              <a:t>Σχέσεις </a:t>
            </a:r>
            <a:r>
              <a:rPr lang="en-US" sz="1600" dirty="0">
                <a:solidFill>
                  <a:schemeClr val="accent1"/>
                </a:solidFill>
              </a:rPr>
              <a:t>:</a:t>
            </a:r>
          </a:p>
          <a:p>
            <a:pPr marL="742950" lvl="1" indent="-285750" algn="just">
              <a:buFont typeface="+mj-lt"/>
              <a:buAutoNum type="arabicPeriod"/>
            </a:pPr>
            <a:r>
              <a:rPr lang="el-GR" sz="1600" dirty="0">
                <a:solidFill>
                  <a:schemeClr val="accent1"/>
                </a:solidFill>
              </a:rPr>
              <a:t>Οι συνδέσεις, οι αλληλεπιδράσεις και η δυναμική μεταξύ των φορέων εντός του δικτύου.</a:t>
            </a:r>
          </a:p>
          <a:p>
            <a:pPr marL="742950" lvl="1" indent="-285750" algn="just">
              <a:buFont typeface="+mj-lt"/>
              <a:buAutoNum type="arabicPeriod"/>
            </a:pPr>
            <a:r>
              <a:rPr lang="el-GR" sz="1600" dirty="0">
                <a:solidFill>
                  <a:schemeClr val="accent1"/>
                </a:solidFill>
              </a:rPr>
              <a:t>Αυτό είναι ουσιώδες για τη μέτρηση της συνεργασίας, της εμπιστοσύνης και της ανταλλαγής γνώσεων εντός του δικτύου.</a:t>
            </a:r>
            <a:endParaRPr lang="en-US" sz="1600" dirty="0">
              <a:solidFill>
                <a:schemeClr val="accent1"/>
              </a:solidFill>
            </a:endParaRPr>
          </a:p>
          <a:p>
            <a:pPr lvl="1" algn="just"/>
            <a:endParaRPr lang="en-US" sz="1600" dirty="0">
              <a:solidFill>
                <a:schemeClr val="accent1"/>
              </a:solidFill>
            </a:endParaRPr>
          </a:p>
          <a:p>
            <a:pPr algn="just">
              <a:buFont typeface="+mj-lt"/>
              <a:buAutoNum type="arabicPeriod"/>
            </a:pPr>
            <a:r>
              <a:rPr lang="sl-SI" sz="1600" b="1" dirty="0">
                <a:solidFill>
                  <a:schemeClr val="accent1"/>
                </a:solidFill>
              </a:rPr>
              <a:t> </a:t>
            </a:r>
            <a:r>
              <a:rPr lang="el-GR" sz="1600" b="1" dirty="0">
                <a:solidFill>
                  <a:schemeClr val="accent1"/>
                </a:solidFill>
              </a:rPr>
              <a:t>Πολιτιστική προσέγγιση </a:t>
            </a:r>
            <a:r>
              <a:rPr lang="en-US" sz="1600" dirty="0">
                <a:solidFill>
                  <a:schemeClr val="accent1"/>
                </a:solidFill>
              </a:rPr>
              <a:t>:</a:t>
            </a:r>
          </a:p>
          <a:p>
            <a:pPr marL="742950" lvl="1" indent="-285750" algn="just">
              <a:buFont typeface="+mj-lt"/>
              <a:buAutoNum type="arabicPeriod"/>
            </a:pPr>
            <a:r>
              <a:rPr lang="el-GR" sz="1600" dirty="0">
                <a:solidFill>
                  <a:schemeClr val="accent1"/>
                </a:solidFill>
              </a:rPr>
              <a:t>Διερευνά τις κοινές αξίες, τους κανόνες και τις συμπεριφορές που επηρεάζουν τον τρόπο με τον οποίο οι φορείς </a:t>
            </a:r>
            <a:r>
              <a:rPr lang="el-GR" sz="1600" dirty="0" err="1">
                <a:solidFill>
                  <a:schemeClr val="accent1"/>
                </a:solidFill>
              </a:rPr>
              <a:t>αλληλεπιδρούν</a:t>
            </a:r>
            <a:r>
              <a:rPr lang="el-GR" sz="1600" dirty="0">
                <a:solidFill>
                  <a:schemeClr val="accent1"/>
                </a:solidFill>
              </a:rPr>
              <a:t> και συνεργάζονται στο δίκτυο.</a:t>
            </a:r>
          </a:p>
          <a:p>
            <a:pPr marL="742950" lvl="1" indent="-285750" algn="just">
              <a:buFont typeface="+mj-lt"/>
              <a:buAutoNum type="arabicPeriod"/>
            </a:pPr>
            <a:r>
              <a:rPr lang="el-GR" sz="1600" dirty="0">
                <a:solidFill>
                  <a:schemeClr val="accent1"/>
                </a:solidFill>
              </a:rPr>
              <a:t>Η πτυχή αυτή αναδεικνύει τη σημασία της κουλτούρας στη διαμόρφωση της δυναμικής του δικτύου.</a:t>
            </a:r>
            <a:endParaRPr lang="en-US" sz="1600" dirty="0">
              <a:solidFill>
                <a:schemeClr val="accent1"/>
              </a:solidFill>
            </a:endParaRP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57639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096B-E988-7F4A-E6E0-4E0FF6FB08C0}"/>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2C3806C4-3E79-C3C6-941A-B7805DE5470E}"/>
              </a:ext>
            </a:extLst>
          </p:cNvPr>
          <p:cNvSpPr txBox="1"/>
          <p:nvPr/>
        </p:nvSpPr>
        <p:spPr>
          <a:xfrm>
            <a:off x="815716" y="1123781"/>
            <a:ext cx="9969277" cy="4293483"/>
          </a:xfrm>
          <a:prstGeom prst="rect">
            <a:avLst/>
          </a:prstGeom>
          <a:noFill/>
        </p:spPr>
        <p:txBody>
          <a:bodyPr wrap="square" lIns="91440" tIns="45720" rIns="91440" bIns="45720" anchor="t">
            <a:spAutoFit/>
          </a:bodyPr>
          <a:lstStyle/>
          <a:p>
            <a:pPr algn="just"/>
            <a:r>
              <a:rPr lang="el-GR" sz="1600" dirty="0">
                <a:solidFill>
                  <a:schemeClr val="accent1"/>
                </a:solidFill>
                <a:latin typeface="Raleway "/>
                <a:ea typeface="Noto Sans"/>
                <a:cs typeface="Noto Sans"/>
              </a:rPr>
              <a:t>Η πλειονότητα των επιχειρηματικών δικτύων που εντοπίστηκαν έχουν χαρακτήρα επιχειρηματικών ενώσεων, οι οποίες εξυπηρετούν τα μέλη τους (ΜΜΕ, μεγάλες επιχειρήσεις, πανεπιστήμια, ερευνητικά ιδρύματα) και ικανοποιούν τις φιλοδοξίες και τις πραγματικές τους ανάγκες.</a:t>
            </a: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algn="just"/>
            <a:r>
              <a:rPr lang="el-GR" sz="1600" dirty="0">
                <a:solidFill>
                  <a:schemeClr val="accent1"/>
                </a:solidFill>
                <a:latin typeface="Raleway "/>
                <a:ea typeface="Noto Sans"/>
                <a:cs typeface="Noto Sans"/>
              </a:rPr>
              <a:t>Οι φιλοδοξίες και οι πραγματικές ανάγκες καλύπτουν ένα ευρύ φάσμα θεμάτων, όπως:</a:t>
            </a: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marL="742950" lvl="1" indent="-285750" algn="just">
              <a:spcBef>
                <a:spcPts val="600"/>
              </a:spcBef>
              <a:spcAft>
                <a:spcPts val="600"/>
              </a:spcAft>
              <a:buFont typeface="Arial" panose="020B0604020202020204" pitchFamily="34" charset="0"/>
              <a:buChar char="•"/>
            </a:pPr>
            <a:r>
              <a:rPr lang="el-GR" sz="1600" dirty="0">
                <a:solidFill>
                  <a:schemeClr val="accent1"/>
                </a:solidFill>
                <a:latin typeface="Raleway" pitchFamily="2" charset="0"/>
                <a:ea typeface="Noto Sans"/>
                <a:cs typeface="Noto Sans"/>
              </a:rPr>
              <a:t>Δικτύωση</a:t>
            </a:r>
          </a:p>
          <a:p>
            <a:pPr marL="742950" lvl="1" indent="-285750" algn="just">
              <a:spcBef>
                <a:spcPts val="600"/>
              </a:spcBef>
              <a:spcAft>
                <a:spcPts val="600"/>
              </a:spcAft>
              <a:buFont typeface="Arial" panose="020B0604020202020204" pitchFamily="34" charset="0"/>
              <a:buChar char="•"/>
            </a:pPr>
            <a:r>
              <a:rPr lang="en-US" sz="1400" dirty="0">
                <a:solidFill>
                  <a:schemeClr val="accent1"/>
                </a:solidFill>
                <a:latin typeface="Raleway" pitchFamily="2" charset="0"/>
                <a:ea typeface="Noto Sans"/>
                <a:cs typeface="Noto Sans"/>
              </a:rPr>
              <a:t>Matchmaking</a:t>
            </a:r>
            <a:endParaRPr lang="el-GR" sz="1600" dirty="0">
              <a:solidFill>
                <a:schemeClr val="accent1"/>
              </a:solidFill>
              <a:latin typeface="Raleway" pitchFamily="2" charset="0"/>
              <a:ea typeface="Noto Sans"/>
              <a:cs typeface="Noto Sans"/>
            </a:endParaRPr>
          </a:p>
          <a:p>
            <a:pPr marL="742950" lvl="1" indent="-285750" algn="just">
              <a:spcBef>
                <a:spcPts val="600"/>
              </a:spcBef>
              <a:spcAft>
                <a:spcPts val="600"/>
              </a:spcAft>
              <a:buFont typeface="Arial" panose="020B0604020202020204" pitchFamily="34" charset="0"/>
              <a:buChar char="•"/>
            </a:pPr>
            <a:r>
              <a:rPr lang="el-GR" sz="1600" dirty="0">
                <a:solidFill>
                  <a:schemeClr val="accent1"/>
                </a:solidFill>
                <a:latin typeface="Raleway" pitchFamily="2" charset="0"/>
                <a:ea typeface="Noto Sans"/>
                <a:cs typeface="Noto Sans"/>
              </a:rPr>
              <a:t>Εκπαίδευση</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latin typeface="Raleway" pitchFamily="2" charset="0"/>
                <a:ea typeface="Noto Sans"/>
                <a:cs typeface="Noto Sans"/>
              </a:rPr>
              <a:t>Πρόσληψη</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latin typeface="Raleway" pitchFamily="2" charset="0"/>
                <a:ea typeface="Noto Sans"/>
                <a:cs typeface="Noto Sans"/>
              </a:rPr>
              <a:t>Κοινή αγορά</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latin typeface="Raleway" pitchFamily="2" charset="0"/>
                <a:ea typeface="Noto Sans"/>
                <a:cs typeface="Noto Sans"/>
              </a:rPr>
              <a:t>Υποστήριξη εξαγωγών/διεθνοποίησης</a:t>
            </a:r>
          </a:p>
          <a:p>
            <a:pPr marL="742950" lvl="1" indent="-285750" algn="just">
              <a:spcBef>
                <a:spcPts val="600"/>
              </a:spcBef>
              <a:spcAft>
                <a:spcPts val="600"/>
              </a:spcAft>
              <a:buFont typeface="Arial" panose="020B0604020202020204" pitchFamily="34" charset="0"/>
              <a:buChar char="•"/>
            </a:pPr>
            <a:r>
              <a:rPr lang="en-US" sz="1400" dirty="0">
                <a:solidFill>
                  <a:schemeClr val="accent1"/>
                </a:solidFill>
                <a:latin typeface="Raleway" pitchFamily="2" charset="0"/>
                <a:ea typeface="Noto Sans"/>
                <a:cs typeface="Noto Sans"/>
              </a:rPr>
              <a:t>Lobbying</a:t>
            </a:r>
            <a:r>
              <a:rPr lang="en-US" sz="1600" dirty="0">
                <a:solidFill>
                  <a:schemeClr val="accent1"/>
                </a:solidFill>
                <a:latin typeface="Raleway" pitchFamily="2" charset="0"/>
                <a:ea typeface="Noto Sans"/>
                <a:cs typeface="Noto Sans"/>
              </a:rPr>
              <a:t>.</a:t>
            </a:r>
          </a:p>
        </p:txBody>
      </p:sp>
      <p:sp>
        <p:nvSpPr>
          <p:cNvPr id="2" name="Metin kutusu 2">
            <a:extLst>
              <a:ext uri="{FF2B5EF4-FFF2-40B4-BE49-F238E27FC236}">
                <a16:creationId xmlns:a16="http://schemas.microsoft.com/office/drawing/2014/main" id="{DDDCC71E-BE34-CB1C-CDF6-C2367A70F52C}"/>
              </a:ext>
            </a:extLst>
          </p:cNvPr>
          <p:cNvSpPr txBox="1"/>
          <p:nvPr/>
        </p:nvSpPr>
        <p:spPr>
          <a:xfrm>
            <a:off x="815716" y="446258"/>
            <a:ext cx="6096000" cy="400110"/>
          </a:xfrm>
          <a:prstGeom prst="rect">
            <a:avLst/>
          </a:prstGeom>
          <a:noFill/>
        </p:spPr>
        <p:txBody>
          <a:bodyPr wrap="square">
            <a:spAutoFit/>
          </a:bodyPr>
          <a:lstStyle/>
          <a:p>
            <a:pPr algn="just"/>
            <a:r>
              <a:rPr lang="el-GR" sz="2000" b="1" dirty="0">
                <a:solidFill>
                  <a:schemeClr val="bg1"/>
                </a:solidFill>
                <a:ea typeface="Noto Sans" panose="020B0502040504020204" pitchFamily="34" charset="0"/>
                <a:cs typeface="Noto Sans" panose="020B0502040504020204" pitchFamily="34" charset="0"/>
              </a:rPr>
              <a:t>Δίκτυο επιχειρήσεων</a:t>
            </a:r>
            <a:endParaRPr lang="tr-TR" sz="1400" b="1"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2657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05FC-4867-A497-10E8-5E8831F561A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74F6040-40BE-03F3-1AA2-732E607B46DE}"/>
              </a:ext>
            </a:extLst>
          </p:cNvPr>
          <p:cNvSpPr txBox="1"/>
          <p:nvPr/>
        </p:nvSpPr>
        <p:spPr>
          <a:xfrm>
            <a:off x="641684" y="679036"/>
            <a:ext cx="6096000" cy="369332"/>
          </a:xfrm>
          <a:prstGeom prst="rect">
            <a:avLst/>
          </a:prstGeom>
          <a:noFill/>
        </p:spPr>
        <p:txBody>
          <a:bodyPr wrap="square">
            <a:spAutoFit/>
          </a:bodyPr>
          <a:lstStyle/>
          <a:p>
            <a:pPr algn="just"/>
            <a:r>
              <a:rPr lang="el-GR"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Κόμβος καινοτομίας</a:t>
            </a:r>
            <a:endParaRPr lang="tr-TR" sz="18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F7EEB081-3FC5-EC38-7AD3-D9323FBE268B}"/>
              </a:ext>
            </a:extLst>
          </p:cNvPr>
          <p:cNvSpPr txBox="1"/>
          <p:nvPr/>
        </p:nvSpPr>
        <p:spPr>
          <a:xfrm>
            <a:off x="655295" y="1242332"/>
            <a:ext cx="11033849" cy="3745000"/>
          </a:xfrm>
          <a:prstGeom prst="rect">
            <a:avLst/>
          </a:prstGeom>
          <a:noFill/>
        </p:spPr>
        <p:txBody>
          <a:bodyPr wrap="square">
            <a:spAutoFit/>
          </a:bodyPr>
          <a:lstStyle/>
          <a:p>
            <a:pPr algn="just">
              <a:lnSpc>
                <a:spcPct val="150000"/>
              </a:lnSpc>
            </a:pPr>
            <a:r>
              <a:rPr lang="el-GR" sz="1600" dirty="0">
                <a:solidFill>
                  <a:schemeClr val="accent1"/>
                </a:solidFill>
                <a:ea typeface="Noto Sans" panose="020B0502040504020204" pitchFamily="34" charset="0"/>
                <a:cs typeface="Noto Sans" panose="020B0502040504020204" pitchFamily="34" charset="0"/>
              </a:rPr>
              <a:t>Ένας κόμβος καινοτομίας (IH) μπορεί να προσελκύσει γνώση και εμπειρογνωμοσύνη, καθώς και επενδυτές στην περιοχή μέσω των δραστηριοτήτων και της γεωγραφικής του θέσης. Οι κόμβοι υποστηρίζουν τις νεοφυείς επιχειρήσεις, τους επιχειρηματίες και την έξυπνη εξειδίκευση, ενώ ταυτόχρονα επιτρέπουν και τη βιώσιμη ανάπτυξη με τη δημιουργία κοινωνικής αξίας. Ένας από τους σημαντικότερους τύπους HUB είναι τα «Κέντρα Ψηφιακής Καινοτομίας».</a:t>
            </a:r>
          </a:p>
          <a:p>
            <a:pPr algn="just">
              <a:lnSpc>
                <a:spcPct val="150000"/>
              </a:lnSpc>
            </a:pPr>
            <a:endParaRPr lang="el-GR" sz="1600" dirty="0">
              <a:solidFill>
                <a:schemeClr val="accent1"/>
              </a:solidFill>
              <a:ea typeface="Noto Sans" panose="020B0502040504020204" pitchFamily="34" charset="0"/>
              <a:cs typeface="Noto Sans" panose="020B0502040504020204" pitchFamily="34" charset="0"/>
              <a:hlinkClick r:id="rId2"/>
            </a:endParaRPr>
          </a:p>
          <a:p>
            <a:pPr algn="just">
              <a:lnSpc>
                <a:spcPct val="150000"/>
              </a:lnSpc>
            </a:pPr>
            <a:r>
              <a:rPr lang="el-GR" sz="1600" dirty="0">
                <a:solidFill>
                  <a:schemeClr val="accent1"/>
                </a:solidFill>
                <a:ea typeface="Noto Sans" panose="020B0502040504020204" pitchFamily="34" charset="0"/>
                <a:cs typeface="Noto Sans" panose="020B0502040504020204" pitchFamily="34" charset="0"/>
                <a:hlinkClick r:id="rId2"/>
              </a:rPr>
              <a:t>Οι Κόμβοι Ψηφιακής Καινοτομίας</a:t>
            </a:r>
            <a:r>
              <a:rPr lang="en-US" sz="1600" dirty="0">
                <a:solidFill>
                  <a:schemeClr val="accent1"/>
                </a:solidFill>
                <a:ea typeface="Noto Sans" panose="020B0502040504020204" pitchFamily="34" charset="0"/>
                <a:cs typeface="Noto Sans" panose="020B0502040504020204" pitchFamily="34" charset="0"/>
                <a:hlinkClick r:id="rId2"/>
              </a:rPr>
              <a:t> </a:t>
            </a:r>
            <a:r>
              <a:rPr lang="en-US" sz="1600" dirty="0">
                <a:solidFill>
                  <a:schemeClr val="accent1"/>
                </a:solidFill>
                <a:ea typeface="Noto Sans" panose="020B0502040504020204" pitchFamily="34" charset="0"/>
                <a:cs typeface="Noto Sans" panose="020B0502040504020204" pitchFamily="34" charset="0"/>
              </a:rPr>
              <a:t>(DIHs) </a:t>
            </a:r>
            <a:r>
              <a:rPr lang="el-GR" sz="1600" dirty="0">
                <a:solidFill>
                  <a:schemeClr val="accent1"/>
                </a:solidFill>
                <a:ea typeface="Noto Sans" panose="020B0502040504020204" pitchFamily="34" charset="0"/>
                <a:cs typeface="Noto Sans" panose="020B0502040504020204" pitchFamily="34" charset="0"/>
              </a:rPr>
              <a:t>είναι υπηρεσίες μιας στάσης που βοηθούν τις επιχειρήσεις να γίνουν πιο ανταγωνιστικές όσον αφορά τις επιχειρηματικές/παραγωγικές διαδικασίες, τα προϊόντα ή τις υπηρεσίες τους με τη χρήση ψηφιακών τεχνολογιών. Βασίζονται σε μια τεχνολογική υποδομή και παρέχουν πρόσβαση στις τελευταίες γνώσεις, την εμπειρογνωμοσύνη και την τεχνολογία για να υποστηρίξουν τους πελάτες τους στην πιλοτική εφαρμογή, τη δοκιμή και τον πειραματισμό με την ψηφιακή καινοτομία.</a:t>
            </a:r>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9510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21765-3C4D-175C-8C12-04C03176EAFC}"/>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4A11E1AC-0F8C-6F10-C311-C2F6FA98515C}"/>
              </a:ext>
            </a:extLst>
          </p:cNvPr>
          <p:cNvSpPr txBox="1"/>
          <p:nvPr/>
        </p:nvSpPr>
        <p:spPr>
          <a:xfrm>
            <a:off x="314217" y="860850"/>
            <a:ext cx="11011007" cy="1323439"/>
          </a:xfrm>
          <a:prstGeom prst="rect">
            <a:avLst/>
          </a:prstGeom>
          <a:noFill/>
        </p:spPr>
        <p:txBody>
          <a:bodyPr wrap="square">
            <a:spAutoFit/>
          </a:bodyPr>
          <a:lstStyle/>
          <a:p>
            <a:pPr algn="just">
              <a:spcBef>
                <a:spcPts val="600"/>
              </a:spcBef>
              <a:spcAft>
                <a:spcPts val="600"/>
              </a:spcAft>
            </a:pPr>
            <a:r>
              <a:rPr lang="el-GR" sz="1600" dirty="0">
                <a:solidFill>
                  <a:schemeClr val="accent1"/>
                </a:solidFill>
                <a:hlinkClick r:id="rId2"/>
              </a:rPr>
              <a:t>Οι Ευρωπαϊκοί Κόμβοι Ψηφιακής Καινοτομίας </a:t>
            </a:r>
            <a:r>
              <a:rPr lang="en-US" sz="1600" b="1" dirty="0">
                <a:solidFill>
                  <a:schemeClr val="accent1"/>
                </a:solidFill>
              </a:rPr>
              <a:t>(EDIHs)</a:t>
            </a:r>
            <a:r>
              <a:rPr lang="el-GR" sz="1600" dirty="0">
                <a:solidFill>
                  <a:schemeClr val="accent1"/>
                </a:solidFill>
              </a:rPr>
              <a:t> είναι εξαιρετικά σημαντικοί για τους επιχειρηματίες, καθώς χρησιμεύουν ως πύλη πρόσβασης σε πόρους αιχμής, εμπειρογνωμοσύνη και δίκτυα για την προώθηση της ανάπτυξης, της καινοτομίας και της ανταγωνιστικότητας. Οι κόμβοι αυτοί, που συγχρηματοδοτούνται από την Ευρωπαϊκή Επιτροπή, έχουν σχεδιαστεί στρατηγικά για να βοηθήσουν τις επιχειρήσεις, ιδίως τις ΜΜΕ (Μικρομεσαίες Επιχειρήσεις) και τις νεοσύστατες επιχειρήσεις, να ενσωματώσουν τον ψηφιακό μετασχηματισμό στις δραστηριότητές τους.</a:t>
            </a:r>
            <a:endParaRPr lang="en-US" sz="1600" dirty="0">
              <a:solidFill>
                <a:schemeClr val="accent1"/>
              </a:solidFill>
            </a:endParaRPr>
          </a:p>
        </p:txBody>
      </p:sp>
      <p:sp>
        <p:nvSpPr>
          <p:cNvPr id="9" name="Metin kutusu 8">
            <a:extLst>
              <a:ext uri="{FF2B5EF4-FFF2-40B4-BE49-F238E27FC236}">
                <a16:creationId xmlns:a16="http://schemas.microsoft.com/office/drawing/2014/main" id="{6EB42AAE-07AB-5F54-E2AE-1826E3E2D1BF}"/>
              </a:ext>
            </a:extLst>
          </p:cNvPr>
          <p:cNvSpPr txBox="1"/>
          <p:nvPr/>
        </p:nvSpPr>
        <p:spPr>
          <a:xfrm>
            <a:off x="238017" y="2280968"/>
            <a:ext cx="11325333" cy="3496214"/>
          </a:xfrm>
          <a:prstGeom prst="rect">
            <a:avLst/>
          </a:prstGeom>
          <a:noFill/>
        </p:spPr>
        <p:txBody>
          <a:bodyPr wrap="square">
            <a:spAutoFit/>
          </a:bodyPr>
          <a:lstStyle/>
          <a:p>
            <a:pPr marL="342900" indent="-342900" algn="just">
              <a:buAutoNum type="arabicPeriod"/>
            </a:pPr>
            <a:r>
              <a:rPr lang="el-GR" sz="1600" dirty="0">
                <a:solidFill>
                  <a:schemeClr val="accent1"/>
                </a:solidFill>
              </a:rPr>
              <a:t>Τα EDIH </a:t>
            </a:r>
            <a:r>
              <a:rPr lang="el-GR" sz="1600" b="1" dirty="0">
                <a:solidFill>
                  <a:schemeClr val="accent1"/>
                </a:solidFill>
              </a:rPr>
              <a:t>παρέχουν στους επιχειρηματίες πρόσβαση σε τεχνολογίες αιχμής</a:t>
            </a:r>
            <a:r>
              <a:rPr lang="el-GR" sz="1600" dirty="0">
                <a:solidFill>
                  <a:schemeClr val="accent1"/>
                </a:solidFill>
              </a:rPr>
              <a:t>, όπως η τεχνητή νοημοσύνη, η ρομποτική, η </a:t>
            </a:r>
            <a:r>
              <a:rPr lang="el-GR" sz="1600" dirty="0" err="1">
                <a:solidFill>
                  <a:schemeClr val="accent1"/>
                </a:solidFill>
              </a:rPr>
              <a:t>κυβερνοασφάλεια</a:t>
            </a:r>
            <a:r>
              <a:rPr lang="el-GR" sz="1600" dirty="0">
                <a:solidFill>
                  <a:schemeClr val="accent1"/>
                </a:solidFill>
              </a:rPr>
              <a:t>, το </a:t>
            </a:r>
            <a:r>
              <a:rPr lang="el-GR" sz="1600" dirty="0" err="1">
                <a:solidFill>
                  <a:schemeClr val="accent1"/>
                </a:solidFill>
              </a:rPr>
              <a:t>IoT</a:t>
            </a:r>
            <a:r>
              <a:rPr lang="el-GR" sz="1600" dirty="0">
                <a:solidFill>
                  <a:schemeClr val="accent1"/>
                </a:solidFill>
              </a:rPr>
              <a:t> και οι υπολογιστές υψηλών επιδόσεων.</a:t>
            </a:r>
            <a:endParaRPr lang="en-GB" sz="1600" dirty="0">
              <a:solidFill>
                <a:schemeClr val="accent1"/>
              </a:solidFill>
            </a:endParaRPr>
          </a:p>
          <a:p>
            <a:pPr marL="342900" indent="-342900" algn="just">
              <a:lnSpc>
                <a:spcPct val="150000"/>
              </a:lnSpc>
              <a:buAutoNum type="arabicPeriod"/>
            </a:pPr>
            <a:r>
              <a:rPr lang="el-GR" sz="1600" b="1" dirty="0">
                <a:solidFill>
                  <a:schemeClr val="accent1"/>
                </a:solidFill>
              </a:rPr>
              <a:t>Οι επιχειρηματίες μπορούν να δοκιμάσουν και να ενσωματώσουν αυτές τις τεχνολογίες </a:t>
            </a:r>
            <a:r>
              <a:rPr lang="el-GR" sz="1600" dirty="0">
                <a:solidFill>
                  <a:schemeClr val="accent1"/>
                </a:solidFill>
              </a:rPr>
              <a:t>χωρίς να κάνουν σημαντικές προκαταρκτικές επενδύσεις, μειώνοντας τα οικονομικά και τεχνικά εμπόδια στην καινοτομία</a:t>
            </a:r>
            <a:r>
              <a:rPr lang="el-GR" sz="1600" b="1" dirty="0">
                <a:solidFill>
                  <a:schemeClr val="accent1"/>
                </a:solidFill>
              </a:rPr>
              <a:t>.</a:t>
            </a:r>
          </a:p>
          <a:p>
            <a:pPr marL="342900" indent="-342900" algn="just">
              <a:lnSpc>
                <a:spcPct val="150000"/>
              </a:lnSpc>
              <a:buAutoNum type="arabicPeriod"/>
            </a:pPr>
            <a:r>
              <a:rPr lang="el-GR" sz="1600" b="1" dirty="0">
                <a:solidFill>
                  <a:schemeClr val="accent1"/>
                </a:solidFill>
              </a:rPr>
              <a:t>Το EDIH καθοδηγεί τους επιχειρηματίες στο ταξίδι </a:t>
            </a:r>
            <a:r>
              <a:rPr lang="el-GR" sz="1600" dirty="0">
                <a:solidFill>
                  <a:schemeClr val="accent1"/>
                </a:solidFill>
              </a:rPr>
              <a:t>του ψηφιακού μετασχηματισμού τους με εξατομικευμένες συμβουλές, οδικούς χάρτες και πρόσβαση σε σχετικά ψηφιακά εργαλεία.</a:t>
            </a:r>
          </a:p>
          <a:p>
            <a:pPr marL="342900" indent="-342900" algn="just">
              <a:lnSpc>
                <a:spcPct val="150000"/>
              </a:lnSpc>
              <a:buAutoNum type="arabicPeriod"/>
            </a:pPr>
            <a:r>
              <a:rPr lang="el-GR" sz="1600" dirty="0">
                <a:solidFill>
                  <a:schemeClr val="accent1"/>
                </a:solidFill>
              </a:rPr>
              <a:t>Το DIH παρέχει </a:t>
            </a:r>
            <a:r>
              <a:rPr lang="el-GR" sz="1600" b="1" dirty="0">
                <a:solidFill>
                  <a:schemeClr val="accent1"/>
                </a:solidFill>
              </a:rPr>
              <a:t>προσαρμοσμένες ευκαιρίες κατάρτισης και επιμόρφωσης σε επιχειρηματίες και τις ομάδες τους</a:t>
            </a:r>
            <a:r>
              <a:rPr lang="el-GR" sz="1600" dirty="0">
                <a:solidFill>
                  <a:schemeClr val="accent1"/>
                </a:solidFill>
              </a:rPr>
              <a:t>, βοηθώντας τους να αναπτύξουν τις απαραίτητες ψηφιακές ικανότητες.</a:t>
            </a:r>
          </a:p>
          <a:p>
            <a:pPr marL="342900" indent="-342900" algn="just">
              <a:lnSpc>
                <a:spcPct val="150000"/>
              </a:lnSpc>
              <a:buAutoNum type="arabicPeriod"/>
            </a:pPr>
            <a:r>
              <a:rPr lang="el-GR" sz="1600" dirty="0">
                <a:solidFill>
                  <a:schemeClr val="accent1"/>
                </a:solidFill>
              </a:rPr>
              <a:t>Το EDIH λειτουργεί ως κόμβος δικτύωσης, </a:t>
            </a:r>
            <a:r>
              <a:rPr lang="el-GR" sz="1600" b="1" dirty="0">
                <a:solidFill>
                  <a:schemeClr val="accent1"/>
                </a:solidFill>
              </a:rPr>
              <a:t>συνδέοντας επιχειρηματίες με ηγέτες του κλάδου, ερευνητές, υπεύθυνους χάραξης πολιτικής και επενδυτές.</a:t>
            </a:r>
            <a:endParaRPr lang="en-GB" sz="1600" b="1" dirty="0">
              <a:solidFill>
                <a:schemeClr val="accent1"/>
              </a:solidFill>
            </a:endParaRPr>
          </a:p>
        </p:txBody>
      </p:sp>
    </p:spTree>
    <p:extLst>
      <p:ext uri="{BB962C8B-B14F-4D97-AF65-F5344CB8AC3E}">
        <p14:creationId xmlns:p14="http://schemas.microsoft.com/office/powerpoint/2010/main" val="2027834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98F5D-4D03-6A9B-EB0A-05422835DA05}"/>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B0EB981D-F967-3FC7-7458-99B4B230313B}"/>
              </a:ext>
            </a:extLst>
          </p:cNvPr>
          <p:cNvSpPr txBox="1"/>
          <p:nvPr/>
        </p:nvSpPr>
        <p:spPr>
          <a:xfrm>
            <a:off x="340153" y="769088"/>
            <a:ext cx="6096000" cy="400110"/>
          </a:xfrm>
          <a:prstGeom prst="rect">
            <a:avLst/>
          </a:prstGeom>
          <a:noFill/>
        </p:spPr>
        <p:txBody>
          <a:bodyPr wrap="square">
            <a:spAutoFit/>
          </a:bodyPr>
          <a:lstStyle/>
          <a:p>
            <a:pPr algn="just"/>
            <a:r>
              <a:rPr lang="tr-TR" sz="2000" b="1" dirty="0">
                <a:solidFill>
                  <a:schemeClr val="bg1"/>
                </a:solidFill>
                <a:latin typeface="Raleway "/>
                <a:ea typeface="Noto Sans" panose="020B0502040504020204" pitchFamily="34" charset="0"/>
                <a:cs typeface="Noto Sans" panose="020B0502040504020204" pitchFamily="34" charset="0"/>
              </a:rPr>
              <a:t>Keiretsu</a:t>
            </a:r>
          </a:p>
        </p:txBody>
      </p:sp>
      <p:sp>
        <p:nvSpPr>
          <p:cNvPr id="6" name="Metin kutusu 5">
            <a:extLst>
              <a:ext uri="{FF2B5EF4-FFF2-40B4-BE49-F238E27FC236}">
                <a16:creationId xmlns:a16="http://schemas.microsoft.com/office/drawing/2014/main" id="{B022187F-B352-4F13-50DD-D0BB167B6AC4}"/>
              </a:ext>
            </a:extLst>
          </p:cNvPr>
          <p:cNvSpPr txBox="1"/>
          <p:nvPr/>
        </p:nvSpPr>
        <p:spPr>
          <a:xfrm>
            <a:off x="340153" y="1384066"/>
            <a:ext cx="11242247" cy="4052776"/>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l-GR" sz="1600" dirty="0">
                <a:solidFill>
                  <a:schemeClr val="accent1"/>
                </a:solidFill>
                <a:ea typeface="Noto Sans"/>
                <a:cs typeface="Noto Sans"/>
              </a:rPr>
              <a:t>Ο όρος </a:t>
            </a:r>
            <a:r>
              <a:rPr lang="el-GR" sz="1600" dirty="0" err="1">
                <a:solidFill>
                  <a:schemeClr val="accent1"/>
                </a:solidFill>
                <a:ea typeface="Noto Sans"/>
                <a:cs typeface="Noto Sans"/>
              </a:rPr>
              <a:t>keiretsu</a:t>
            </a:r>
            <a:r>
              <a:rPr lang="el-GR" sz="1600" dirty="0">
                <a:solidFill>
                  <a:schemeClr val="accent1"/>
                </a:solidFill>
                <a:ea typeface="Noto Sans"/>
                <a:cs typeface="Noto Sans"/>
              </a:rPr>
              <a:t> έχει εφαρμοστεί σε διάφορα ιαπωνικά </a:t>
            </a:r>
            <a:r>
              <a:rPr lang="el-GR" sz="1600" dirty="0" err="1">
                <a:solidFill>
                  <a:schemeClr val="accent1"/>
                </a:solidFill>
                <a:ea typeface="Noto Sans"/>
                <a:cs typeface="Noto Sans"/>
              </a:rPr>
              <a:t>ενδοεταιρικά</a:t>
            </a:r>
            <a:r>
              <a:rPr lang="el-GR" sz="1600" dirty="0">
                <a:solidFill>
                  <a:schemeClr val="accent1"/>
                </a:solidFill>
                <a:ea typeface="Noto Sans"/>
                <a:cs typeface="Noto Sans"/>
              </a:rPr>
              <a:t> δίκτυα. Σε γενικές γραμμές, οι ομάδες </a:t>
            </a:r>
            <a:r>
              <a:rPr lang="el-GR" sz="1600" dirty="0" err="1">
                <a:solidFill>
                  <a:schemeClr val="accent1"/>
                </a:solidFill>
                <a:ea typeface="Noto Sans"/>
                <a:cs typeface="Noto Sans"/>
              </a:rPr>
              <a:t>keiretsu</a:t>
            </a:r>
            <a:r>
              <a:rPr lang="el-GR" sz="1600" dirty="0">
                <a:solidFill>
                  <a:schemeClr val="accent1"/>
                </a:solidFill>
                <a:ea typeface="Noto Sans"/>
                <a:cs typeface="Noto Sans"/>
              </a:rPr>
              <a:t> ορίζονται ως συστάδες ανεξάρτητα διοικούμενων επιχειρήσεων που διατηρούν στενούς και σταθερούς οικονομικούς δεσμούς, οι οποίοι εδραιώνονται από έναν μηχανισμό διακυβέρνησης όπως οι λέσχες προέδρων, η μερική διασταυρούμενη ιδιοκτησία και τα αλληλοσυμπληρούμενα διοικητικά συμβούλια. </a:t>
            </a:r>
          </a:p>
          <a:p>
            <a:pPr marL="285750" indent="-285750" algn="just">
              <a:lnSpc>
                <a:spcPct val="150000"/>
              </a:lnSpc>
              <a:spcBef>
                <a:spcPts val="600"/>
              </a:spcBef>
              <a:spcAft>
                <a:spcPts val="600"/>
              </a:spcAft>
              <a:buFont typeface="Arial" panose="020B0604020202020204" pitchFamily="34" charset="0"/>
              <a:buChar char="•"/>
            </a:pPr>
            <a:r>
              <a:rPr lang="el-GR" sz="1600" b="1" dirty="0">
                <a:solidFill>
                  <a:schemeClr val="accent1"/>
                </a:solidFill>
                <a:ea typeface="Noto Sans"/>
                <a:cs typeface="Noto Sans"/>
              </a:rPr>
              <a:t>Το οριζόντιο </a:t>
            </a:r>
            <a:r>
              <a:rPr lang="el-GR" sz="1600" b="1" dirty="0" err="1">
                <a:solidFill>
                  <a:schemeClr val="accent1"/>
                </a:solidFill>
                <a:ea typeface="Noto Sans"/>
                <a:cs typeface="Noto Sans"/>
              </a:rPr>
              <a:t>keiretsu</a:t>
            </a:r>
            <a:r>
              <a:rPr lang="el-GR" sz="1600" b="1" dirty="0">
                <a:solidFill>
                  <a:schemeClr val="accent1"/>
                </a:solidFill>
                <a:ea typeface="Noto Sans"/>
                <a:cs typeface="Noto Sans"/>
              </a:rPr>
              <a:t> </a:t>
            </a:r>
            <a:r>
              <a:rPr lang="el-GR" sz="1600" dirty="0">
                <a:solidFill>
                  <a:schemeClr val="accent1"/>
                </a:solidFill>
                <a:ea typeface="Noto Sans"/>
                <a:cs typeface="Noto Sans"/>
              </a:rPr>
              <a:t>είναι μια συμμαχία εταιρειών με διασταυρούμενη συμμετοχή, με επικεφαλής μια ιαπωνική τράπεζα που παρέχει τις απαραίτητες χρηματοπιστωτικές υπηρεσίες. Η οριζόντια συμμετοχή παρέχει τρία αλληλένδετα οφέλη: (1) εύκολη πρόσβαση σε χρηματοδότηση, (2) παρακολούθηση και (3) μείωση του κινδύνου.</a:t>
            </a:r>
          </a:p>
          <a:p>
            <a:pPr marL="285750" indent="-285750" algn="just">
              <a:lnSpc>
                <a:spcPct val="150000"/>
              </a:lnSpc>
              <a:spcBef>
                <a:spcPts val="600"/>
              </a:spcBef>
              <a:spcAft>
                <a:spcPts val="600"/>
              </a:spcAft>
              <a:buFont typeface="Arial" panose="020B0604020202020204" pitchFamily="34" charset="0"/>
              <a:buChar char="•"/>
            </a:pPr>
            <a:r>
              <a:rPr lang="el-GR" sz="1600" b="1" dirty="0">
                <a:solidFill>
                  <a:schemeClr val="accent1"/>
                </a:solidFill>
                <a:ea typeface="Noto Sans"/>
                <a:cs typeface="Noto Sans"/>
              </a:rPr>
              <a:t>Το κάθετο </a:t>
            </a:r>
            <a:r>
              <a:rPr lang="el-GR" sz="1600" b="1" dirty="0" err="1">
                <a:solidFill>
                  <a:schemeClr val="accent1"/>
                </a:solidFill>
                <a:ea typeface="Noto Sans"/>
                <a:cs typeface="Noto Sans"/>
              </a:rPr>
              <a:t>keiretsu</a:t>
            </a:r>
            <a:r>
              <a:rPr lang="el-GR" sz="1600" b="1" dirty="0">
                <a:solidFill>
                  <a:schemeClr val="accent1"/>
                </a:solidFill>
                <a:ea typeface="Noto Sans"/>
                <a:cs typeface="Noto Sans"/>
              </a:rPr>
              <a:t>, </a:t>
            </a:r>
            <a:r>
              <a:rPr lang="el-GR" sz="1600" dirty="0">
                <a:solidFill>
                  <a:schemeClr val="accent1"/>
                </a:solidFill>
                <a:ea typeface="Noto Sans"/>
                <a:cs typeface="Noto Sans"/>
              </a:rPr>
              <a:t>επίσης γνωστό ως βιομηχανικό </a:t>
            </a:r>
            <a:r>
              <a:rPr lang="el-GR" sz="1600" dirty="0" err="1">
                <a:solidFill>
                  <a:schemeClr val="accent1"/>
                </a:solidFill>
                <a:ea typeface="Noto Sans"/>
                <a:cs typeface="Noto Sans"/>
              </a:rPr>
              <a:t>keiretsu</a:t>
            </a:r>
            <a:r>
              <a:rPr lang="el-GR" sz="1600" dirty="0">
                <a:solidFill>
                  <a:schemeClr val="accent1"/>
                </a:solidFill>
                <a:ea typeface="Noto Sans"/>
                <a:cs typeface="Noto Sans"/>
              </a:rPr>
              <a:t>, χρησιμοποιείται για τη σύνδεση προμηθευτών, κατασκευαστών και διανομέων ενός κλάδου. Ένα κάθετο </a:t>
            </a:r>
            <a:r>
              <a:rPr lang="el-GR" sz="1600" dirty="0" err="1">
                <a:solidFill>
                  <a:schemeClr val="accent1"/>
                </a:solidFill>
                <a:ea typeface="Noto Sans"/>
                <a:cs typeface="Noto Sans"/>
              </a:rPr>
              <a:t>keiretsu</a:t>
            </a:r>
            <a:r>
              <a:rPr lang="el-GR" sz="1600" dirty="0">
                <a:solidFill>
                  <a:schemeClr val="accent1"/>
                </a:solidFill>
                <a:ea typeface="Noto Sans"/>
                <a:cs typeface="Noto Sans"/>
              </a:rPr>
              <a:t> είναι μια σύμπραξη κατασκευαστών, προμηθευτών και διανομέων που συνεργάζονται για να αυξήσουν την αποδοτικότητα και να μειώσουν το κόστος.</a:t>
            </a: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47244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16902-D7B2-C155-42FE-2331F13E566C}"/>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D22C82A2-5639-8952-5B57-E9191F0D9A69}"/>
              </a:ext>
            </a:extLst>
          </p:cNvPr>
          <p:cNvSpPr txBox="1"/>
          <p:nvPr/>
        </p:nvSpPr>
        <p:spPr>
          <a:xfrm>
            <a:off x="253730" y="3453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Triple Helix</a:t>
            </a:r>
          </a:p>
        </p:txBody>
      </p:sp>
      <p:sp>
        <p:nvSpPr>
          <p:cNvPr id="6" name="Metin kutusu 5">
            <a:extLst>
              <a:ext uri="{FF2B5EF4-FFF2-40B4-BE49-F238E27FC236}">
                <a16:creationId xmlns:a16="http://schemas.microsoft.com/office/drawing/2014/main" id="{8B99C67F-FB1A-B9CE-81A7-714E0C402407}"/>
              </a:ext>
            </a:extLst>
          </p:cNvPr>
          <p:cNvSpPr txBox="1"/>
          <p:nvPr/>
        </p:nvSpPr>
        <p:spPr>
          <a:xfrm>
            <a:off x="253730" y="617484"/>
            <a:ext cx="7438841" cy="5201424"/>
          </a:xfrm>
          <a:prstGeom prst="rect">
            <a:avLst/>
          </a:prstGeom>
          <a:noFill/>
        </p:spPr>
        <p:txBody>
          <a:bodyPr wrap="square" lIns="91440" tIns="45720" rIns="91440" bIns="45720" anchor="t">
            <a:spAutoFit/>
          </a:bodyPr>
          <a:lstStyle/>
          <a:p>
            <a:pPr algn="just">
              <a:spcBef>
                <a:spcPts val="600"/>
              </a:spcBef>
              <a:spcAft>
                <a:spcPts val="600"/>
              </a:spcAft>
            </a:pPr>
            <a:endParaRPr lang="sl-SI" sz="1400" dirty="0">
              <a:solidFill>
                <a:schemeClr val="accent1"/>
              </a:solidFill>
              <a:ea typeface="Noto Sans"/>
              <a:cs typeface="Noto Sans"/>
            </a:endParaRPr>
          </a:p>
          <a:p>
            <a:pPr algn="just">
              <a:spcBef>
                <a:spcPts val="600"/>
              </a:spcBef>
              <a:spcAft>
                <a:spcPts val="600"/>
              </a:spcAft>
            </a:pPr>
            <a:r>
              <a:rPr lang="el-GR" sz="1600" dirty="0">
                <a:solidFill>
                  <a:schemeClr val="accent1"/>
                </a:solidFill>
                <a:ea typeface="Noto Sans"/>
                <a:cs typeface="Noto Sans"/>
              </a:rPr>
              <a:t>Το </a:t>
            </a:r>
            <a:r>
              <a:rPr lang="el-GR" sz="1600" dirty="0" err="1">
                <a:solidFill>
                  <a:schemeClr val="accent1"/>
                </a:solidFill>
                <a:ea typeface="Noto Sans"/>
                <a:cs typeface="Noto Sans"/>
              </a:rPr>
              <a:t>Triple</a:t>
            </a:r>
            <a:r>
              <a:rPr lang="el-GR" sz="1600" dirty="0">
                <a:solidFill>
                  <a:schemeClr val="accent1"/>
                </a:solidFill>
                <a:ea typeface="Noto Sans"/>
                <a:cs typeface="Noto Sans"/>
              </a:rPr>
              <a:t> </a:t>
            </a:r>
            <a:r>
              <a:rPr lang="el-GR" sz="1600" dirty="0" err="1">
                <a:solidFill>
                  <a:schemeClr val="accent1"/>
                </a:solidFill>
                <a:ea typeface="Noto Sans"/>
                <a:cs typeface="Noto Sans"/>
              </a:rPr>
              <a:t>Helix</a:t>
            </a:r>
            <a:r>
              <a:rPr lang="el-GR" sz="1600" dirty="0">
                <a:solidFill>
                  <a:schemeClr val="accent1"/>
                </a:solidFill>
                <a:ea typeface="Noto Sans"/>
                <a:cs typeface="Noto Sans"/>
              </a:rPr>
              <a:t> (Τριπλή </a:t>
            </a:r>
            <a:r>
              <a:rPr lang="el-GR" sz="1600" dirty="0" err="1">
                <a:solidFill>
                  <a:schemeClr val="accent1"/>
                </a:solidFill>
                <a:ea typeface="Noto Sans"/>
                <a:cs typeface="Noto Sans"/>
              </a:rPr>
              <a:t>Έλυκα</a:t>
            </a:r>
            <a:r>
              <a:rPr lang="el-GR" sz="1600" dirty="0">
                <a:solidFill>
                  <a:schemeClr val="accent1"/>
                </a:solidFill>
                <a:ea typeface="Noto Sans"/>
                <a:cs typeface="Noto Sans"/>
              </a:rPr>
              <a:t>) των σχέσεων πανεπιστημίου-βιομηχανίας-κυβέρνησης τοποθετείται στο πλαίσιο των παγκόσμιων οικονομικών αλλαγών, τονίζοντας πώς οι σχέσεις αυτές συνεχίζονται και μεταλλάσσονται ή αλλάζουν, καθώς και τις συνθήκες υπό τις οποίες η τριπλή έλικα μπορεί να θεωρηθεί ότι διαλύεται λόγω των πιέσεων που ασκούνται σε καθεμία από τις τρεις έλικες -πανεπιστήμιο-βιομηχανία-κυβέρνηση.</a:t>
            </a:r>
          </a:p>
          <a:p>
            <a:pPr algn="just">
              <a:spcBef>
                <a:spcPts val="600"/>
              </a:spcBef>
              <a:spcAft>
                <a:spcPts val="600"/>
              </a:spcAft>
            </a:pPr>
            <a:r>
              <a:rPr lang="el-GR" sz="1600" dirty="0">
                <a:solidFill>
                  <a:schemeClr val="accent1"/>
                </a:solidFill>
                <a:ea typeface="Noto Sans"/>
                <a:cs typeface="Noto Sans"/>
              </a:rPr>
              <a:t>Μεταξύ των στοιχείων των συστημάτων </a:t>
            </a:r>
            <a:r>
              <a:rPr lang="el-GR" sz="1600" dirty="0" err="1">
                <a:solidFill>
                  <a:schemeClr val="accent1"/>
                </a:solidFill>
                <a:ea typeface="Noto Sans"/>
                <a:cs typeface="Noto Sans"/>
              </a:rPr>
              <a:t>Triple</a:t>
            </a:r>
            <a:r>
              <a:rPr lang="el-GR" sz="1600" dirty="0">
                <a:solidFill>
                  <a:schemeClr val="accent1"/>
                </a:solidFill>
                <a:ea typeface="Noto Sans"/>
                <a:cs typeface="Noto Sans"/>
              </a:rPr>
              <a:t> </a:t>
            </a:r>
            <a:r>
              <a:rPr lang="el-GR" sz="1600" dirty="0" err="1">
                <a:solidFill>
                  <a:schemeClr val="accent1"/>
                </a:solidFill>
                <a:ea typeface="Noto Sans"/>
                <a:cs typeface="Noto Sans"/>
              </a:rPr>
              <a:t>Helix</a:t>
            </a:r>
            <a:r>
              <a:rPr lang="el-GR" sz="1600" dirty="0">
                <a:solidFill>
                  <a:schemeClr val="accent1"/>
                </a:solidFill>
                <a:ea typeface="Noto Sans"/>
                <a:cs typeface="Noto Sans"/>
              </a:rPr>
              <a:t>, γίνεται διάκριση μεταξύ,</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ea typeface="Noto Sans"/>
                <a:cs typeface="Noto Sans"/>
              </a:rPr>
              <a:t>Ε&amp;Α (Έρευνα και Ανάπτυξη) και μη Ε&amp;Α καινοτόμοι, </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ea typeface="Noto Sans"/>
                <a:cs typeface="Noto Sans"/>
              </a:rPr>
              <a:t>«</a:t>
            </a:r>
            <a:r>
              <a:rPr lang="el-GR" sz="1600" dirty="0" err="1">
                <a:solidFill>
                  <a:schemeClr val="accent1"/>
                </a:solidFill>
                <a:ea typeface="Noto Sans"/>
                <a:cs typeface="Noto Sans"/>
              </a:rPr>
              <a:t>Μονοσφαιρικά</a:t>
            </a:r>
            <a:r>
              <a:rPr lang="el-GR" sz="1600" dirty="0">
                <a:solidFill>
                  <a:schemeClr val="accent1"/>
                </a:solidFill>
                <a:ea typeface="Noto Sans"/>
                <a:cs typeface="Noto Sans"/>
              </a:rPr>
              <a:t>» και “</a:t>
            </a:r>
            <a:r>
              <a:rPr lang="el-GR" sz="1600" dirty="0" err="1">
                <a:solidFill>
                  <a:schemeClr val="accent1"/>
                </a:solidFill>
                <a:ea typeface="Noto Sans"/>
                <a:cs typeface="Noto Sans"/>
              </a:rPr>
              <a:t>πολυσφαιρικά</a:t>
            </a:r>
            <a:r>
              <a:rPr lang="el-GR" sz="1600" dirty="0">
                <a:solidFill>
                  <a:schemeClr val="accent1"/>
                </a:solidFill>
                <a:ea typeface="Noto Sans"/>
                <a:cs typeface="Noto Sans"/>
              </a:rPr>
              <a:t>” (υβριδικά) ιδρύματα- και </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ea typeface="Noto Sans"/>
                <a:cs typeface="Noto Sans"/>
              </a:rPr>
              <a:t>Ατομικοί και θεσμικοί καινοτόμοι. </a:t>
            </a:r>
          </a:p>
          <a:p>
            <a:pPr lvl="1" algn="just">
              <a:spcBef>
                <a:spcPts val="600"/>
              </a:spcBef>
              <a:spcAft>
                <a:spcPts val="600"/>
              </a:spcAft>
            </a:pPr>
            <a:endParaRPr lang="el-GR" sz="1600" dirty="0">
              <a:solidFill>
                <a:schemeClr val="accent1"/>
              </a:solidFill>
              <a:ea typeface="Noto Sans"/>
              <a:cs typeface="Noto Sans"/>
            </a:endParaRPr>
          </a:p>
          <a:p>
            <a:pPr lvl="1" algn="just">
              <a:spcBef>
                <a:spcPts val="600"/>
              </a:spcBef>
              <a:spcAft>
                <a:spcPts val="600"/>
              </a:spcAft>
            </a:pPr>
            <a:r>
              <a:rPr lang="el-GR" sz="1600" dirty="0">
                <a:solidFill>
                  <a:schemeClr val="accent1"/>
                </a:solidFill>
                <a:ea typeface="Noto Sans"/>
                <a:cs typeface="Noto Sans"/>
              </a:rPr>
              <a:t>Οι σχέσεις μεταξύ των συνιστωσών συντίθενται σε πέντε κύριους τύπους: μεταφορά τεχνολογίας, συνεργασία και συγκράτηση συγκρούσεων, ηγεσία συνεργασίας, υποκατάσταση και δικτύωση.</a:t>
            </a:r>
            <a:endParaRPr lang="en-US" sz="140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BEE1EE91-7568-BCF3-E942-3EF17E4C87E6}"/>
              </a:ext>
            </a:extLst>
          </p:cNvPr>
          <p:cNvSpPr txBox="1"/>
          <p:nvPr/>
        </p:nvSpPr>
        <p:spPr>
          <a:xfrm>
            <a:off x="7911756" y="4989335"/>
            <a:ext cx="4240080" cy="246221"/>
          </a:xfrm>
          <a:prstGeom prst="rect">
            <a:avLst/>
          </a:prstGeom>
          <a:noFill/>
        </p:spPr>
        <p:txBody>
          <a:bodyPr wrap="square" lIns="91440" tIns="45720" rIns="91440" bIns="45720" anchor="t">
            <a:spAutoFit/>
          </a:bodyPr>
          <a:lstStyle/>
          <a:p>
            <a:pPr algn="ctr"/>
            <a:r>
              <a:rPr lang="el-GR" sz="1000" dirty="0">
                <a:solidFill>
                  <a:schemeClr val="accent1"/>
                </a:solidFill>
              </a:rPr>
              <a:t>Πηγή</a:t>
            </a:r>
            <a:r>
              <a:rPr lang="tr-TR" sz="1000" dirty="0">
                <a:solidFill>
                  <a:schemeClr val="accent1"/>
                </a:solidFill>
              </a:rPr>
              <a:t>: </a:t>
            </a:r>
            <a:r>
              <a:rPr lang="en-US" sz="1000" dirty="0">
                <a:solidFill>
                  <a:schemeClr val="accent1"/>
                </a:solidFill>
                <a:effectLst/>
                <a:ea typeface="Noto Sans"/>
                <a:cs typeface="Noto Sans"/>
              </a:rPr>
              <a:t>Components of Triple Helix Model</a:t>
            </a:r>
            <a:r>
              <a:rPr lang="tr-TR" sz="1000" dirty="0">
                <a:solidFill>
                  <a:schemeClr val="accent1"/>
                </a:solidFill>
                <a:effectLst/>
                <a:ea typeface="Noto Sans"/>
                <a:cs typeface="Noto Sans"/>
              </a:rPr>
              <a:t> </a:t>
            </a:r>
            <a:r>
              <a:rPr lang="tr-TR" sz="1000" dirty="0" err="1">
                <a:solidFill>
                  <a:schemeClr val="accent1"/>
                </a:solidFill>
                <a:effectLst/>
                <a:ea typeface="Noto Sans"/>
                <a:cs typeface="Noto Sans"/>
              </a:rPr>
              <a:t>by</a:t>
            </a:r>
            <a:r>
              <a:rPr lang="tr-TR" sz="1000" dirty="0">
                <a:solidFill>
                  <a:schemeClr val="accent1"/>
                </a:solidFill>
                <a:effectLst/>
                <a:ea typeface="Noto Sans"/>
                <a:cs typeface="Noto Sans"/>
              </a:rPr>
              <a:t> Triple </a:t>
            </a:r>
            <a:r>
              <a:rPr lang="tr-TR" sz="1000" dirty="0" err="1">
                <a:solidFill>
                  <a:schemeClr val="accent1"/>
                </a:solidFill>
                <a:effectLst/>
                <a:ea typeface="Noto Sans"/>
                <a:cs typeface="Noto Sans"/>
              </a:rPr>
              <a:t>Helix</a:t>
            </a:r>
            <a:r>
              <a:rPr lang="tr-TR" sz="1000" dirty="0">
                <a:solidFill>
                  <a:schemeClr val="accent1"/>
                </a:solidFill>
                <a:effectLst/>
                <a:ea typeface="Noto Sans"/>
                <a:cs typeface="Noto Sans"/>
              </a:rPr>
              <a:t> </a:t>
            </a:r>
            <a:r>
              <a:rPr lang="tr-TR" sz="1000" dirty="0" err="1">
                <a:solidFill>
                  <a:schemeClr val="accent1"/>
                </a:solidFill>
                <a:effectLst/>
                <a:ea typeface="Noto Sans"/>
                <a:cs typeface="Noto Sans"/>
              </a:rPr>
              <a:t>Nigeria</a:t>
            </a:r>
            <a:endParaRPr lang="tr-TR" sz="1000" dirty="0">
              <a:solidFill>
                <a:schemeClr val="accent1"/>
              </a:solidFill>
              <a:effectLst/>
              <a:ea typeface="Noto Sans"/>
              <a:cs typeface="Noto Sans"/>
            </a:endParaRPr>
          </a:p>
        </p:txBody>
      </p:sp>
      <p:pic>
        <p:nvPicPr>
          <p:cNvPr id="9" name="Resim 8" descr="metin, daire, ekran görüntüsü içeren bir resim&#10;&#10;Açıklama otomatik olarak oluşturuldu">
            <a:extLst>
              <a:ext uri="{FF2B5EF4-FFF2-40B4-BE49-F238E27FC236}">
                <a16:creationId xmlns:a16="http://schemas.microsoft.com/office/drawing/2014/main" id="{A895C0C2-DE43-84E2-3370-B3659BCB5851}"/>
              </a:ext>
            </a:extLst>
          </p:cNvPr>
          <p:cNvPicPr>
            <a:picLocks noChangeAspect="1"/>
          </p:cNvPicPr>
          <p:nvPr/>
        </p:nvPicPr>
        <p:blipFill>
          <a:blip r:embed="rId2">
            <a:extLst>
              <a:ext uri="{28A0092B-C50C-407E-A947-70E740481C1C}">
                <a14:useLocalDpi xmlns:a14="http://schemas.microsoft.com/office/drawing/2010/main" val="0"/>
              </a:ext>
            </a:extLst>
          </a:blip>
          <a:srcRect l="29889" t="1" b="20240"/>
          <a:stretch/>
        </p:blipFill>
        <p:spPr>
          <a:xfrm>
            <a:off x="7484853" y="-710155"/>
            <a:ext cx="8906833" cy="5699489"/>
          </a:xfrm>
          <a:prstGeom prst="rect">
            <a:avLst/>
          </a:prstGeom>
        </p:spPr>
      </p:pic>
    </p:spTree>
    <p:extLst>
      <p:ext uri="{BB962C8B-B14F-4D97-AF65-F5344CB8AC3E}">
        <p14:creationId xmlns:p14="http://schemas.microsoft.com/office/powerpoint/2010/main" val="2194382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42632-E2C3-6022-6C9A-3EDCDD0E3A1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86F5EBB-646D-943C-77DB-121142773468}"/>
              </a:ext>
            </a:extLst>
          </p:cNvPr>
          <p:cNvSpPr txBox="1"/>
          <p:nvPr/>
        </p:nvSpPr>
        <p:spPr>
          <a:xfrm>
            <a:off x="395091" y="66630"/>
            <a:ext cx="10892033" cy="1138773"/>
          </a:xfrm>
          <a:prstGeom prst="rect">
            <a:avLst/>
          </a:prstGeom>
          <a:noFill/>
        </p:spPr>
        <p:txBody>
          <a:bodyPr wrap="square" lIns="91440" tIns="45720" rIns="91440" bIns="45720" anchor="t">
            <a:spAutoFit/>
          </a:bodyPr>
          <a:lstStyle/>
          <a:p>
            <a:pPr algn="ctr"/>
            <a:r>
              <a:rPr lang="el-GR" sz="3400" b="1" dirty="0">
                <a:solidFill>
                  <a:schemeClr val="accent3">
                    <a:lumMod val="75000"/>
                  </a:schemeClr>
                </a:solidFill>
                <a:ea typeface="Noto Sans"/>
                <a:cs typeface="Noto Sans"/>
              </a:rPr>
              <a:t>Ομαδική εργασία για ανάπτυξη: Εργαλεία διαδικτυακής συνεργασίας και ομαδικής εργασίας</a:t>
            </a:r>
            <a:endParaRPr lang="en-US" sz="3400" b="1" dirty="0">
              <a:solidFill>
                <a:schemeClr val="accent3">
                  <a:lumMod val="75000"/>
                </a:schemeClr>
              </a:solidFill>
              <a:ea typeface="Noto Sans"/>
              <a:cs typeface="Noto Sans"/>
            </a:endParaRPr>
          </a:p>
        </p:txBody>
      </p:sp>
      <p:sp>
        <p:nvSpPr>
          <p:cNvPr id="6" name="Metin kutusu 5">
            <a:extLst>
              <a:ext uri="{FF2B5EF4-FFF2-40B4-BE49-F238E27FC236}">
                <a16:creationId xmlns:a16="http://schemas.microsoft.com/office/drawing/2014/main" id="{56A9C216-DAB6-03D7-27D5-E0EA225C1C44}"/>
              </a:ext>
            </a:extLst>
          </p:cNvPr>
          <p:cNvSpPr txBox="1"/>
          <p:nvPr/>
        </p:nvSpPr>
        <p:spPr>
          <a:xfrm>
            <a:off x="395091" y="1071801"/>
            <a:ext cx="7786884" cy="6032421"/>
          </a:xfrm>
          <a:prstGeom prst="rect">
            <a:avLst/>
          </a:prstGeom>
          <a:noFill/>
        </p:spPr>
        <p:txBody>
          <a:bodyPr wrap="square">
            <a:spAutoFit/>
          </a:bodyPr>
          <a:lstStyle/>
          <a:p>
            <a:pPr algn="just"/>
            <a:r>
              <a:rPr lang="el-GR" sz="1600" b="1" dirty="0">
                <a:solidFill>
                  <a:schemeClr val="bg1"/>
                </a:solidFill>
                <a:ea typeface="Noto Sans" panose="020B0502040504020204" pitchFamily="34" charset="0"/>
                <a:cs typeface="Noto Sans" panose="020B0502040504020204" pitchFamily="34" charset="0"/>
              </a:rPr>
              <a:t>Περίπτωση</a:t>
            </a:r>
            <a:r>
              <a:rPr lang="en-US" sz="1600" b="1" dirty="0">
                <a:solidFill>
                  <a:schemeClr val="bg1"/>
                </a:solidFill>
                <a:ea typeface="Noto Sans" panose="020B0502040504020204" pitchFamily="34" charset="0"/>
                <a:cs typeface="Noto Sans" panose="020B0502040504020204" pitchFamily="34" charset="0"/>
              </a:rPr>
              <a:t> 1: SLACK </a:t>
            </a:r>
          </a:p>
          <a:p>
            <a:pPr algn="just"/>
            <a:endParaRPr lang="en-US" sz="1600" dirty="0">
              <a:solidFill>
                <a:schemeClr val="accent1"/>
              </a:solidFill>
              <a:ea typeface="Noto Sans" panose="020B0502040504020204" pitchFamily="34" charset="0"/>
              <a:cs typeface="Noto Sans" panose="020B0502040504020204" pitchFamily="34" charset="0"/>
            </a:endParaRPr>
          </a:p>
          <a:p>
            <a:pPr algn="just"/>
            <a:r>
              <a:rPr lang="el-GR" sz="1600" dirty="0">
                <a:solidFill>
                  <a:schemeClr val="accent1"/>
                </a:solidFill>
                <a:ea typeface="Noto Sans" panose="020B0502040504020204" pitchFamily="34" charset="0"/>
                <a:cs typeface="Noto Sans" panose="020B0502040504020204" pitchFamily="34" charset="0"/>
              </a:rPr>
              <a:t>Το </a:t>
            </a:r>
            <a:r>
              <a:rPr lang="el-GR" sz="1600" dirty="0" err="1">
                <a:solidFill>
                  <a:schemeClr val="accent1"/>
                </a:solidFill>
                <a:ea typeface="Noto Sans" panose="020B0502040504020204" pitchFamily="34" charset="0"/>
                <a:cs typeface="Noto Sans" panose="020B0502040504020204" pitchFamily="34" charset="0"/>
              </a:rPr>
              <a:t>Slack</a:t>
            </a:r>
            <a:r>
              <a:rPr lang="el-GR" sz="1600" dirty="0">
                <a:solidFill>
                  <a:schemeClr val="accent1"/>
                </a:solidFill>
                <a:ea typeface="Noto Sans" panose="020B0502040504020204" pitchFamily="34" charset="0"/>
                <a:cs typeface="Noto Sans" panose="020B0502040504020204" pitchFamily="34" charset="0"/>
              </a:rPr>
              <a:t> είναι ένα εργαλείο ψηφιακής συνεργασίας που βασίζεται στο </a:t>
            </a:r>
            <a:r>
              <a:rPr lang="el-GR" sz="1600" dirty="0" err="1">
                <a:solidFill>
                  <a:schemeClr val="accent1"/>
                </a:solidFill>
                <a:ea typeface="Noto Sans" panose="020B0502040504020204" pitchFamily="34" charset="0"/>
                <a:cs typeface="Noto Sans" panose="020B0502040504020204" pitchFamily="34" charset="0"/>
              </a:rPr>
              <a:t>cloud</a:t>
            </a:r>
            <a:r>
              <a:rPr lang="el-GR" sz="1600" dirty="0">
                <a:solidFill>
                  <a:schemeClr val="accent1"/>
                </a:solidFill>
                <a:ea typeface="Noto Sans" panose="020B0502040504020204" pitchFamily="34" charset="0"/>
                <a:cs typeface="Noto Sans" panose="020B0502040504020204" pitchFamily="34" charset="0"/>
              </a:rPr>
              <a:t>. Αυτό το εργαλείο επιτρέπει σε απομακρυσμένες ομάδες να επικοινωνούν μεταξύ τους άμεσα μέσω φωνής, βίντεο και/ή μηνυμάτων. Μπορεί να ενσωματωθεί με πολλές διαφορετικές πλατφόρμες συνεργασίας, όπως το </a:t>
            </a:r>
            <a:r>
              <a:rPr lang="el-GR" sz="1600" dirty="0" err="1">
                <a:solidFill>
                  <a:schemeClr val="accent1"/>
                </a:solidFill>
                <a:ea typeface="Noto Sans" panose="020B0502040504020204" pitchFamily="34" charset="0"/>
                <a:cs typeface="Noto Sans" panose="020B0502040504020204" pitchFamily="34" charset="0"/>
              </a:rPr>
              <a:t>Trello</a:t>
            </a:r>
            <a:r>
              <a:rPr lang="el-GR" sz="1600" dirty="0">
                <a:solidFill>
                  <a:schemeClr val="accent1"/>
                </a:solidFill>
                <a:ea typeface="Noto Sans" panose="020B0502040504020204" pitchFamily="34" charset="0"/>
                <a:cs typeface="Noto Sans" panose="020B0502040504020204" pitchFamily="34" charset="0"/>
              </a:rPr>
              <a:t>, το </a:t>
            </a:r>
            <a:r>
              <a:rPr lang="el-GR" sz="1600" dirty="0" err="1">
                <a:solidFill>
                  <a:schemeClr val="accent1"/>
                </a:solidFill>
                <a:ea typeface="Noto Sans" panose="020B0502040504020204" pitchFamily="34" charset="0"/>
                <a:cs typeface="Noto Sans" panose="020B0502040504020204" pitchFamily="34" charset="0"/>
              </a:rPr>
              <a:t>Dropbox</a:t>
            </a:r>
            <a:r>
              <a:rPr lang="el-GR" sz="1600" dirty="0">
                <a:solidFill>
                  <a:schemeClr val="accent1"/>
                </a:solidFill>
                <a:ea typeface="Noto Sans" panose="020B0502040504020204" pitchFamily="34" charset="0"/>
                <a:cs typeface="Noto Sans" panose="020B0502040504020204" pitchFamily="34" charset="0"/>
              </a:rPr>
              <a:t> και το </a:t>
            </a:r>
            <a:r>
              <a:rPr lang="el-GR" sz="1600" dirty="0" err="1">
                <a:solidFill>
                  <a:schemeClr val="accent1"/>
                </a:solidFill>
                <a:ea typeface="Noto Sans" panose="020B0502040504020204" pitchFamily="34" charset="0"/>
                <a:cs typeface="Noto Sans" panose="020B0502040504020204" pitchFamily="34" charset="0"/>
              </a:rPr>
              <a:t>Google</a:t>
            </a:r>
            <a:r>
              <a:rPr lang="el-GR" sz="1600" dirty="0">
                <a:solidFill>
                  <a:schemeClr val="accent1"/>
                </a:solidFill>
                <a:ea typeface="Noto Sans" panose="020B0502040504020204" pitchFamily="34" charset="0"/>
                <a:cs typeface="Noto Sans" panose="020B0502040504020204" pitchFamily="34" charset="0"/>
              </a:rPr>
              <a:t> </a:t>
            </a:r>
            <a:r>
              <a:rPr lang="el-GR" sz="1600" dirty="0" err="1">
                <a:solidFill>
                  <a:schemeClr val="accent1"/>
                </a:solidFill>
                <a:ea typeface="Noto Sans" panose="020B0502040504020204" pitchFamily="34" charset="0"/>
                <a:cs typeface="Noto Sans" panose="020B0502040504020204" pitchFamily="34" charset="0"/>
              </a:rPr>
              <a:t>Drive</a:t>
            </a:r>
            <a:r>
              <a:rPr lang="el-GR" sz="1600" dirty="0">
                <a:solidFill>
                  <a:schemeClr val="accent1"/>
                </a:solidFill>
                <a:ea typeface="Noto Sans" panose="020B0502040504020204" pitchFamily="34" charset="0"/>
                <a:cs typeface="Noto Sans" panose="020B0502040504020204" pitchFamily="34" charset="0"/>
              </a:rPr>
              <a:t>. Με τη φιλική προς το χρήστη </a:t>
            </a:r>
            <a:r>
              <a:rPr lang="el-GR" sz="1600" dirty="0" err="1">
                <a:solidFill>
                  <a:schemeClr val="accent1"/>
                </a:solidFill>
                <a:ea typeface="Noto Sans" panose="020B0502040504020204" pitchFamily="34" charset="0"/>
                <a:cs typeface="Noto Sans" panose="020B0502040504020204" pitchFamily="34" charset="0"/>
              </a:rPr>
              <a:t>διεπαφή</a:t>
            </a:r>
            <a:r>
              <a:rPr lang="el-GR" sz="1600" dirty="0">
                <a:solidFill>
                  <a:schemeClr val="accent1"/>
                </a:solidFill>
                <a:ea typeface="Noto Sans" panose="020B0502040504020204" pitchFamily="34" charset="0"/>
                <a:cs typeface="Noto Sans" panose="020B0502040504020204" pitchFamily="34" charset="0"/>
              </a:rPr>
              <a:t> του και τα ευέλικτα χαρακτηριστικά του, είναι μια πολύ χρήσιμη πλατφόρμα συνεργασίας για τους απομακρυσμένους εργαζόμενους. Διαθέτει δωρεάν και </a:t>
            </a:r>
            <a:r>
              <a:rPr lang="el-GR" sz="1600" dirty="0" err="1">
                <a:solidFill>
                  <a:schemeClr val="accent1"/>
                </a:solidFill>
                <a:ea typeface="Noto Sans" panose="020B0502040504020204" pitchFamily="34" charset="0"/>
                <a:cs typeface="Noto Sans" panose="020B0502040504020204" pitchFamily="34" charset="0"/>
              </a:rPr>
              <a:t>pro</a:t>
            </a:r>
            <a:r>
              <a:rPr lang="el-GR" sz="1600" dirty="0">
                <a:solidFill>
                  <a:schemeClr val="accent1"/>
                </a:solidFill>
                <a:ea typeface="Noto Sans" panose="020B0502040504020204" pitchFamily="34" charset="0"/>
                <a:cs typeface="Noto Sans" panose="020B0502040504020204" pitchFamily="34" charset="0"/>
              </a:rPr>
              <a:t> (επί πληρωμή) επιλογές. Οι απομακρυσμένες ομάδες μπορούν να χρησιμοποιήσουν το </a:t>
            </a:r>
            <a:r>
              <a:rPr lang="el-GR" sz="1600" dirty="0" err="1">
                <a:solidFill>
                  <a:schemeClr val="accent1"/>
                </a:solidFill>
                <a:ea typeface="Noto Sans" panose="020B0502040504020204" pitchFamily="34" charset="0"/>
                <a:cs typeface="Noto Sans" panose="020B0502040504020204" pitchFamily="34" charset="0"/>
              </a:rPr>
              <a:t>Slack</a:t>
            </a:r>
            <a:r>
              <a:rPr lang="el-GR" sz="1600" dirty="0">
                <a:solidFill>
                  <a:schemeClr val="accent1"/>
                </a:solidFill>
                <a:ea typeface="Noto Sans" panose="020B0502040504020204" pitchFamily="34" charset="0"/>
                <a:cs typeface="Noto Sans" panose="020B0502040504020204" pitchFamily="34" charset="0"/>
              </a:rPr>
              <a:t> αποτελεσματικά για τους ακόλουθους σκοπούς:</a:t>
            </a: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Ομαδική επικοινωνία (φωνή, βίντεο, μηνύματα)</a:t>
            </a: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Κοινή χρήση δεδομένων και αρχείων</a:t>
            </a: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Διαδικτυακές συνεδριάσεις</a:t>
            </a: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Αρχειοθέτηση</a:t>
            </a:r>
            <a:endParaRPr lang="en-US" sz="1600" dirty="0">
              <a:solidFill>
                <a:schemeClr val="accent1"/>
              </a:solidFill>
              <a:ea typeface="Noto Sans" panose="020B0502040504020204" pitchFamily="34" charset="0"/>
              <a:cs typeface="Noto Sans" panose="020B0502040504020204" pitchFamily="34" charset="0"/>
            </a:endParaRPr>
          </a:p>
          <a:p>
            <a:pPr algn="just"/>
            <a:r>
              <a:rPr lang="el-GR" sz="1600" dirty="0">
                <a:solidFill>
                  <a:schemeClr val="accent1"/>
                </a:solidFill>
                <a:ea typeface="Noto Sans" panose="020B0502040504020204" pitchFamily="34" charset="0"/>
                <a:cs typeface="Noto Sans" panose="020B0502040504020204" pitchFamily="34" charset="0"/>
              </a:rPr>
              <a:t>Με αυτά τα χαρακτηριστικά, το </a:t>
            </a:r>
            <a:r>
              <a:rPr lang="el-GR" sz="1600" dirty="0" err="1">
                <a:solidFill>
                  <a:schemeClr val="accent1"/>
                </a:solidFill>
                <a:ea typeface="Noto Sans" panose="020B0502040504020204" pitchFamily="34" charset="0"/>
                <a:cs typeface="Noto Sans" panose="020B0502040504020204" pitchFamily="34" charset="0"/>
              </a:rPr>
              <a:t>Slack</a:t>
            </a:r>
            <a:r>
              <a:rPr lang="el-GR" sz="1600" dirty="0">
                <a:solidFill>
                  <a:schemeClr val="accent1"/>
                </a:solidFill>
                <a:ea typeface="Noto Sans" panose="020B0502040504020204" pitchFamily="34" charset="0"/>
                <a:cs typeface="Noto Sans" panose="020B0502040504020204" pitchFamily="34" charset="0"/>
              </a:rPr>
              <a:t> επιτρέπει σε απομακρυσμένες ομάδες να συνεργάζονται σαν να βρίσκονται σε περιβάλλον γραφείου. </a:t>
            </a:r>
            <a:endParaRPr lang="tr-TR" sz="1600" dirty="0">
              <a:solidFill>
                <a:schemeClr val="accent1"/>
              </a:solidFill>
              <a:ea typeface="Noto Sans" panose="020B0502040504020204" pitchFamily="34" charset="0"/>
              <a:cs typeface="Noto Sans" panose="020B0502040504020204" pitchFamily="34" charset="0"/>
            </a:endParaRP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Ευκαιρία για διαδικτυακές συναντήσεις με συναδέλφους, </a:t>
            </a: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Διαδικτυακή συνεργασία με συναδέλφους, κοινή διαχείριση και ολοκλήρωση έργων, </a:t>
            </a:r>
          </a:p>
          <a:p>
            <a:pPr marL="742950" lvl="1" indent="-285750" algn="jus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Λήψη διαδικτυακής υποστήριξης της εργασίας και παρακίνησης από συναδέλφους, Υποστήριξη </a:t>
            </a:r>
            <a:r>
              <a:rPr lang="el-GR" sz="1600" dirty="0" err="1">
                <a:solidFill>
                  <a:schemeClr val="accent1"/>
                </a:solidFill>
                <a:ea typeface="Noto Sans" panose="020B0502040504020204" pitchFamily="34" charset="0"/>
                <a:cs typeface="Noto Sans" panose="020B0502040504020204" pitchFamily="34" charset="0"/>
              </a:rPr>
              <a:t>οπτικοποίησης</a:t>
            </a:r>
            <a:r>
              <a:rPr lang="el-GR" sz="1600" dirty="0">
                <a:solidFill>
                  <a:schemeClr val="accent1"/>
                </a:solidFill>
                <a:ea typeface="Noto Sans" panose="020B0502040504020204" pitchFamily="34" charset="0"/>
                <a:cs typeface="Noto Sans" panose="020B0502040504020204" pitchFamily="34" charset="0"/>
              </a:rPr>
              <a:t> και συνεργασία στον διαδικτυακό σχεδιασμό προϊόντων-υπηρεσιών</a:t>
            </a:r>
            <a:endParaRPr lang="en-US" sz="1600" dirty="0">
              <a:solidFill>
                <a:schemeClr val="accent1"/>
              </a:solidFill>
              <a:ea typeface="Noto Sans" panose="020B0502040504020204" pitchFamily="34" charset="0"/>
              <a:cs typeface="Noto Sans" panose="020B0502040504020204" pitchFamily="34" charset="0"/>
            </a:endParaRPr>
          </a:p>
          <a:p>
            <a:pPr algn="just"/>
            <a:endParaRPr lang="en-US"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9B102B2-BB17-7345-6A8F-C357C6C1D9A2}"/>
              </a:ext>
            </a:extLst>
          </p:cNvPr>
          <p:cNvSpPr/>
          <p:nvPr/>
        </p:nvSpPr>
        <p:spPr>
          <a:xfrm>
            <a:off x="8756211" y="2035856"/>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In this video, </a:t>
            </a:r>
            <a:r>
              <a:rPr lang="tr-TR" sz="1200" dirty="0">
                <a:solidFill>
                  <a:srgbClr val="131313"/>
                </a:solidFill>
              </a:rPr>
              <a:t>yo</a:t>
            </a:r>
            <a:r>
              <a:rPr lang="en-US" sz="1200" b="0" i="0" dirty="0">
                <a:solidFill>
                  <a:srgbClr val="131313"/>
                </a:solidFill>
                <a:effectLst/>
              </a:rPr>
              <a:t>u will learn use Slack for Small Business to manage daily tasks and projects.</a:t>
            </a:r>
            <a:endParaRPr lang="en-GB" sz="1200" dirty="0">
              <a:solidFill>
                <a:schemeClr val="accent1"/>
              </a:solidFill>
            </a:endParaRPr>
          </a:p>
        </p:txBody>
      </p:sp>
      <p:sp>
        <p:nvSpPr>
          <p:cNvPr id="4" name="Freccia in giù 2">
            <a:extLst>
              <a:ext uri="{FF2B5EF4-FFF2-40B4-BE49-F238E27FC236}">
                <a16:creationId xmlns:a16="http://schemas.microsoft.com/office/drawing/2014/main" id="{A611AA24-BE5B-8419-061C-B22D7C2CBB89}"/>
              </a:ext>
            </a:extLst>
          </p:cNvPr>
          <p:cNvSpPr/>
          <p:nvPr/>
        </p:nvSpPr>
        <p:spPr>
          <a:xfrm>
            <a:off x="9996662" y="3044253"/>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dirty="0"/>
          </a:p>
        </p:txBody>
      </p:sp>
      <p:pic>
        <p:nvPicPr>
          <p:cNvPr id="7" name="Online Media 6" title="Slack Demo 2024 for Small Business - Communication &amp; Project Management">
            <a:hlinkClick r:id="" action="ppaction://media"/>
            <a:extLst>
              <a:ext uri="{FF2B5EF4-FFF2-40B4-BE49-F238E27FC236}">
                <a16:creationId xmlns:a16="http://schemas.microsoft.com/office/drawing/2014/main" id="{8922925F-D57E-DB47-75A1-F7E0CCC64855}"/>
              </a:ext>
            </a:extLst>
          </p:cNvPr>
          <p:cNvPicPr>
            <a:picLocks noRot="1" noChangeAspect="1"/>
          </p:cNvPicPr>
          <p:nvPr>
            <a:videoFile r:link="rId1"/>
          </p:nvPr>
        </p:nvPicPr>
        <p:blipFill>
          <a:blip r:embed="rId3"/>
          <a:stretch>
            <a:fillRect/>
          </a:stretch>
        </p:blipFill>
        <p:spPr>
          <a:xfrm>
            <a:off x="8388721" y="3490878"/>
            <a:ext cx="3826043" cy="2161719"/>
          </a:xfrm>
          <a:prstGeom prst="rect">
            <a:avLst/>
          </a:prstGeom>
        </p:spPr>
      </p:pic>
      <p:sp>
        <p:nvSpPr>
          <p:cNvPr id="9" name="TextBox 8">
            <a:extLst>
              <a:ext uri="{FF2B5EF4-FFF2-40B4-BE49-F238E27FC236}">
                <a16:creationId xmlns:a16="http://schemas.microsoft.com/office/drawing/2014/main" id="{1EF28CAC-C7BC-D7CB-E2C0-C878F9A21013}"/>
              </a:ext>
            </a:extLst>
          </p:cNvPr>
          <p:cNvSpPr txBox="1"/>
          <p:nvPr/>
        </p:nvSpPr>
        <p:spPr>
          <a:xfrm>
            <a:off x="8346498" y="5694144"/>
            <a:ext cx="4241929" cy="400110"/>
          </a:xfrm>
          <a:prstGeom prst="rect">
            <a:avLst/>
          </a:prstGeom>
          <a:noFill/>
        </p:spPr>
        <p:txBody>
          <a:bodyPr wrap="square" rtlCol="0">
            <a:spAutoFit/>
          </a:bodyPr>
          <a:lstStyle/>
          <a:p>
            <a:r>
              <a:rPr lang="en-US" sz="1000" dirty="0">
                <a:solidFill>
                  <a:schemeClr val="accent1"/>
                </a:solidFill>
              </a:rPr>
              <a:t>Source: Slack Demo 2024 for Small Business - Communication &amp; Project Management by The Social Guide</a:t>
            </a:r>
            <a:endParaRPr lang="en-SI" sz="1000" dirty="0">
              <a:solidFill>
                <a:schemeClr val="accent1"/>
              </a:solidFill>
            </a:endParaRPr>
          </a:p>
        </p:txBody>
      </p:sp>
    </p:spTree>
    <p:extLst>
      <p:ext uri="{BB962C8B-B14F-4D97-AF65-F5344CB8AC3E}">
        <p14:creationId xmlns:p14="http://schemas.microsoft.com/office/powerpoint/2010/main" val="38072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A0C69-38EB-F628-C0B9-115FE555DB01}"/>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9301C758-FB94-9295-51BA-36063FB9F245}"/>
              </a:ext>
            </a:extLst>
          </p:cNvPr>
          <p:cNvSpPr txBox="1"/>
          <p:nvPr/>
        </p:nvSpPr>
        <p:spPr>
          <a:xfrm>
            <a:off x="431836" y="194912"/>
            <a:ext cx="10672381" cy="3570208"/>
          </a:xfrm>
          <a:prstGeom prst="rect">
            <a:avLst/>
          </a:prstGeom>
          <a:noFill/>
        </p:spPr>
        <p:txBody>
          <a:bodyPr wrap="square">
            <a:spAutoFit/>
          </a:bodyPr>
          <a:lstStyle/>
          <a:p>
            <a:pPr algn="just">
              <a:spcBef>
                <a:spcPts val="600"/>
              </a:spcBef>
              <a:spcAft>
                <a:spcPts val="600"/>
              </a:spcAft>
            </a:pPr>
            <a:r>
              <a:rPr lang="el-GR" sz="1600" b="1" dirty="0">
                <a:solidFill>
                  <a:schemeClr val="bg1"/>
                </a:solidFill>
                <a:ea typeface="Noto Sans" panose="020B0502040504020204" pitchFamily="34" charset="0"/>
                <a:cs typeface="Noto Sans" panose="020B0502040504020204" pitchFamily="34" charset="0"/>
              </a:rPr>
              <a:t>Περίπτωση</a:t>
            </a:r>
            <a:r>
              <a:rPr lang="en-US" sz="1600" b="1" dirty="0">
                <a:solidFill>
                  <a:schemeClr val="bg1"/>
                </a:solidFill>
                <a:ea typeface="Noto Sans" panose="020B0502040504020204" pitchFamily="34" charset="0"/>
                <a:cs typeface="Noto Sans" panose="020B0502040504020204" pitchFamily="34" charset="0"/>
              </a:rPr>
              <a:t> 2: TRELLO</a:t>
            </a:r>
            <a:endParaRPr lang="en-US" sz="1600" dirty="0">
              <a:solidFill>
                <a:schemeClr val="bg1"/>
              </a:solidFill>
              <a:ea typeface="Noto Sans" panose="020B0502040504020204" pitchFamily="34" charset="0"/>
              <a:cs typeface="Noto Sans" panose="020B0502040504020204" pitchFamily="34" charset="0"/>
            </a:endParaRPr>
          </a:p>
          <a:p>
            <a:pPr algn="just">
              <a:spcBef>
                <a:spcPts val="600"/>
              </a:spcBef>
              <a:spcAft>
                <a:spcPts val="600"/>
              </a:spcAft>
            </a:pPr>
            <a:r>
              <a:rPr lang="el-GR" sz="1600" dirty="0">
                <a:solidFill>
                  <a:schemeClr val="accent1"/>
                </a:solidFill>
                <a:ea typeface="Noto Sans" panose="020B0502040504020204" pitchFamily="34" charset="0"/>
                <a:cs typeface="Noto Sans" panose="020B0502040504020204" pitchFamily="34" charset="0"/>
              </a:rPr>
              <a:t>Το </a:t>
            </a:r>
            <a:r>
              <a:rPr lang="el-GR" sz="1600" dirty="0" err="1">
                <a:solidFill>
                  <a:schemeClr val="accent1"/>
                </a:solidFill>
                <a:ea typeface="Noto Sans" panose="020B0502040504020204" pitchFamily="34" charset="0"/>
                <a:cs typeface="Noto Sans" panose="020B0502040504020204" pitchFamily="34" charset="0"/>
              </a:rPr>
              <a:t>Trello</a:t>
            </a:r>
            <a:r>
              <a:rPr lang="el-GR" sz="1600" dirty="0">
                <a:solidFill>
                  <a:schemeClr val="accent1"/>
                </a:solidFill>
                <a:ea typeface="Noto Sans" panose="020B0502040504020204" pitchFamily="34" charset="0"/>
                <a:cs typeface="Noto Sans" panose="020B0502040504020204" pitchFamily="34" charset="0"/>
              </a:rPr>
              <a:t> είναι μια διαδικτυακή πλατφόρμα συνεργασίας που βασίζεται στο </a:t>
            </a:r>
            <a:r>
              <a:rPr lang="el-GR" sz="1600" dirty="0" err="1">
                <a:solidFill>
                  <a:schemeClr val="accent1"/>
                </a:solidFill>
                <a:ea typeface="Noto Sans" panose="020B0502040504020204" pitchFamily="34" charset="0"/>
                <a:cs typeface="Noto Sans" panose="020B0502040504020204" pitchFamily="34" charset="0"/>
              </a:rPr>
              <a:t>cloud</a:t>
            </a:r>
            <a:r>
              <a:rPr lang="el-GR" sz="1600" dirty="0">
                <a:solidFill>
                  <a:schemeClr val="accent1"/>
                </a:solidFill>
                <a:ea typeface="Noto Sans" panose="020B0502040504020204" pitchFamily="34" charset="0"/>
                <a:cs typeface="Noto Sans" panose="020B0502040504020204" pitchFamily="34" charset="0"/>
              </a:rPr>
              <a:t>. Αποτελεί ένα αποτελεσματικό εργαλείο για ομάδες που ξεπερνούν τις προκλήσεις του διαμοιρασμού και της διαχείρισης εργασιών ενώ εργάζονται εξ αποστάσεως. Ανεξάρτητα από το έργο, τη ροή εργασιών ή τον τύπο της ομάδας, το </a:t>
            </a:r>
            <a:r>
              <a:rPr lang="el-GR" sz="1600" dirty="0" err="1">
                <a:solidFill>
                  <a:schemeClr val="accent1"/>
                </a:solidFill>
                <a:ea typeface="Noto Sans" panose="020B0502040504020204" pitchFamily="34" charset="0"/>
                <a:cs typeface="Noto Sans" panose="020B0502040504020204" pitchFamily="34" charset="0"/>
              </a:rPr>
              <a:t>Trello</a:t>
            </a:r>
            <a:r>
              <a:rPr lang="el-GR" sz="1600" dirty="0">
                <a:solidFill>
                  <a:schemeClr val="accent1"/>
                </a:solidFill>
                <a:ea typeface="Noto Sans" panose="020B0502040504020204" pitchFamily="34" charset="0"/>
                <a:cs typeface="Noto Sans" panose="020B0502040504020204" pitchFamily="34" charset="0"/>
              </a:rPr>
              <a:t> μπορεί να σας βοηθήσει να κρατήσετε τα πράγματα οργανωμένα. Προσφέρει τόσο δωρεάν όσο και </a:t>
            </a:r>
            <a:r>
              <a:rPr lang="el-GR" sz="1600" dirty="0" err="1">
                <a:solidFill>
                  <a:schemeClr val="accent1"/>
                </a:solidFill>
                <a:ea typeface="Noto Sans" panose="020B0502040504020204" pitchFamily="34" charset="0"/>
                <a:cs typeface="Noto Sans" panose="020B0502040504020204" pitchFamily="34" charset="0"/>
              </a:rPr>
              <a:t>pro</a:t>
            </a:r>
            <a:r>
              <a:rPr lang="el-GR" sz="1600" dirty="0">
                <a:solidFill>
                  <a:schemeClr val="accent1"/>
                </a:solidFill>
                <a:ea typeface="Noto Sans" panose="020B0502040504020204" pitchFamily="34" charset="0"/>
                <a:cs typeface="Noto Sans" panose="020B0502040504020204" pitchFamily="34" charset="0"/>
              </a:rPr>
              <a:t> (επί πληρωμή) επιλογές. Οι απομακρυσμένες ομάδες μπορούν να χρησιμοποιήσουν αποτελεσματικά το </a:t>
            </a:r>
            <a:r>
              <a:rPr lang="el-GR" sz="1600" dirty="0" err="1">
                <a:solidFill>
                  <a:schemeClr val="accent1"/>
                </a:solidFill>
                <a:ea typeface="Noto Sans" panose="020B0502040504020204" pitchFamily="34" charset="0"/>
                <a:cs typeface="Noto Sans" panose="020B0502040504020204" pitchFamily="34" charset="0"/>
              </a:rPr>
              <a:t>Trello</a:t>
            </a:r>
            <a:r>
              <a:rPr lang="el-GR" sz="1600" dirty="0">
                <a:solidFill>
                  <a:schemeClr val="accent1"/>
                </a:solidFill>
                <a:ea typeface="Noto Sans" panose="020B0502040504020204" pitchFamily="34" charset="0"/>
                <a:cs typeface="Noto Sans" panose="020B0502040504020204" pitchFamily="34" charset="0"/>
              </a:rPr>
              <a:t> για τους ακόλουθους σκοπούς:</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Δημιουργία μιας λίστας εργασιών για </a:t>
            </a:r>
            <a:r>
              <a:rPr lang="el-GR" sz="1600" dirty="0" err="1">
                <a:solidFill>
                  <a:schemeClr val="accent1"/>
                </a:solidFill>
                <a:ea typeface="Noto Sans" panose="020B0502040504020204" pitchFamily="34" charset="0"/>
                <a:cs typeface="Noto Sans" panose="020B0502040504020204" pitchFamily="34" charset="0"/>
              </a:rPr>
              <a:t>online</a:t>
            </a:r>
            <a:r>
              <a:rPr lang="el-GR" sz="1600" dirty="0">
                <a:solidFill>
                  <a:schemeClr val="accent1"/>
                </a:solidFill>
                <a:ea typeface="Noto Sans" panose="020B0502040504020204" pitchFamily="34" charset="0"/>
                <a:cs typeface="Noto Sans" panose="020B0502040504020204" pitchFamily="34" charset="0"/>
              </a:rPr>
              <a:t> οργάνωση εργασιών,</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Προγραμματισμός έργων και δραστηριοτήτων,</a:t>
            </a:r>
          </a:p>
          <a:p>
            <a:pPr marL="742950" lvl="1" indent="-285750" algn="just">
              <a:spcBef>
                <a:spcPts val="600"/>
              </a:spcBef>
              <a:spcAft>
                <a:spcPts val="600"/>
              </a:spcAft>
              <a:buFont typeface="Arial" panose="020B0604020202020204" pitchFamily="34" charset="0"/>
              <a:buChar char="•"/>
            </a:pPr>
            <a:r>
              <a:rPr lang="el-GR" sz="1600" dirty="0">
                <a:solidFill>
                  <a:schemeClr val="accent1"/>
                </a:solidFill>
                <a:ea typeface="Noto Sans" panose="020B0502040504020204" pitchFamily="34" charset="0"/>
                <a:cs typeface="Noto Sans" panose="020B0502040504020204" pitchFamily="34" charset="0"/>
              </a:rPr>
              <a:t>Παρακολούθηση της κατανομής ομαδικών εργασιών.</a:t>
            </a:r>
            <a:endParaRPr lang="en-US" sz="160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r>
              <a:rPr lang="el-GR" sz="1600" dirty="0">
                <a:solidFill>
                  <a:schemeClr val="accent1"/>
                </a:solidFill>
                <a:ea typeface="Noto Sans" panose="020B0502040504020204" pitchFamily="34" charset="0"/>
                <a:cs typeface="Noto Sans" panose="020B0502040504020204" pitchFamily="34" charset="0"/>
              </a:rPr>
              <a:t>Με αυτά τα χαρακτηριστικά, το </a:t>
            </a:r>
            <a:r>
              <a:rPr lang="el-GR" sz="1600" dirty="0" err="1">
                <a:solidFill>
                  <a:schemeClr val="accent1"/>
                </a:solidFill>
                <a:ea typeface="Noto Sans" panose="020B0502040504020204" pitchFamily="34" charset="0"/>
                <a:cs typeface="Noto Sans" panose="020B0502040504020204" pitchFamily="34" charset="0"/>
              </a:rPr>
              <a:t>Trello</a:t>
            </a:r>
            <a:r>
              <a:rPr lang="el-GR" sz="1600" dirty="0">
                <a:solidFill>
                  <a:schemeClr val="accent1"/>
                </a:solidFill>
                <a:ea typeface="Noto Sans" panose="020B0502040504020204" pitchFamily="34" charset="0"/>
                <a:cs typeface="Noto Sans" panose="020B0502040504020204" pitchFamily="34" charset="0"/>
              </a:rPr>
              <a:t> επιτρέπει σε απομακρυσμένες ομάδες να εργάζονται μαζί σαν να βρίσκονταν σε περιβάλλον γραφείου.</a:t>
            </a: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84592A5-71B7-813B-D0F2-725624361545}"/>
              </a:ext>
            </a:extLst>
          </p:cNvPr>
          <p:cNvSpPr/>
          <p:nvPr/>
        </p:nvSpPr>
        <p:spPr>
          <a:xfrm>
            <a:off x="1432965" y="3733300"/>
            <a:ext cx="4262567" cy="302309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l-GR" sz="1200" b="0" i="0" dirty="0">
                <a:solidFill>
                  <a:srgbClr val="131313"/>
                </a:solidFill>
                <a:effectLst/>
              </a:rPr>
              <a:t>Σε αυτό το βίντεο, θα μάθετε τα βασικά στοιχεία του χώρου εργασίας του </a:t>
            </a:r>
            <a:r>
              <a:rPr lang="el-GR" sz="1200" b="0" i="0" dirty="0" err="1">
                <a:solidFill>
                  <a:srgbClr val="131313"/>
                </a:solidFill>
                <a:effectLst/>
              </a:rPr>
              <a:t>Trello</a:t>
            </a:r>
            <a:r>
              <a:rPr lang="el-GR" sz="1200" b="0" i="0" dirty="0">
                <a:solidFill>
                  <a:srgbClr val="131313"/>
                </a:solidFill>
                <a:effectLst/>
              </a:rPr>
              <a:t>, ένα σπίτι για όλους τους πίνακές σας, στο οποίο μπορείτε επίσης να συνεργάζεστε με άλλους. </a:t>
            </a:r>
          </a:p>
          <a:p>
            <a:endParaRPr lang="en-US" sz="1200" b="0" i="0" dirty="0">
              <a:solidFill>
                <a:srgbClr val="131313"/>
              </a:solidFill>
              <a:effectLst/>
            </a:endParaRPr>
          </a:p>
          <a:p>
            <a:r>
              <a:rPr lang="el-GR" sz="1200" b="0" i="0" dirty="0">
                <a:solidFill>
                  <a:srgbClr val="131313"/>
                </a:solidFill>
                <a:effectLst/>
              </a:rPr>
              <a:t>Στη συνέχεια, θα δημιουργήσετε τον δικό σας πίνακα, ο οποίος είναι ένας </a:t>
            </a:r>
            <a:r>
              <a:rPr lang="el-GR" sz="1200" b="0" i="0" dirty="0" err="1">
                <a:solidFill>
                  <a:srgbClr val="131313"/>
                </a:solidFill>
                <a:effectLst/>
              </a:rPr>
              <a:t>περιέκτης</a:t>
            </a:r>
            <a:r>
              <a:rPr lang="el-GR" sz="1200" b="0" i="0" dirty="0">
                <a:solidFill>
                  <a:srgbClr val="131313"/>
                </a:solidFill>
                <a:effectLst/>
              </a:rPr>
              <a:t> για εργασίες. Αυτός ο πίνακας είναι ένας προσωπικός πίνακας ελέγχου για όλες τις σημαντικές εργασίες σας. </a:t>
            </a:r>
          </a:p>
          <a:p>
            <a:endParaRPr lang="en-US" sz="1200" dirty="0">
              <a:solidFill>
                <a:srgbClr val="131313"/>
              </a:solidFill>
            </a:endParaRPr>
          </a:p>
          <a:p>
            <a:r>
              <a:rPr lang="el-GR" sz="1200" b="0" i="0" dirty="0">
                <a:solidFill>
                  <a:srgbClr val="131313"/>
                </a:solidFill>
                <a:effectLst/>
              </a:rPr>
              <a:t>Στη συνέχεια, θα εξερευνήσετε το σύστημα </a:t>
            </a:r>
            <a:r>
              <a:rPr lang="el-GR" sz="1200" b="0" i="0" dirty="0" err="1">
                <a:solidFill>
                  <a:srgbClr val="131313"/>
                </a:solidFill>
                <a:effectLst/>
              </a:rPr>
              <a:t>To</a:t>
            </a:r>
            <a:r>
              <a:rPr lang="el-GR" sz="1200" b="0" i="0" dirty="0">
                <a:solidFill>
                  <a:srgbClr val="131313"/>
                </a:solidFill>
                <a:effectLst/>
              </a:rPr>
              <a:t> </a:t>
            </a:r>
            <a:r>
              <a:rPr lang="el-GR" sz="1200" b="0" i="0" dirty="0" err="1">
                <a:solidFill>
                  <a:srgbClr val="131313"/>
                </a:solidFill>
                <a:effectLst/>
              </a:rPr>
              <a:t>Do-Doing-Done</a:t>
            </a:r>
            <a:r>
              <a:rPr lang="el-GR" sz="1200" b="0" i="0" dirty="0">
                <a:solidFill>
                  <a:srgbClr val="131313"/>
                </a:solidFill>
                <a:effectLst/>
              </a:rPr>
              <a:t> που είναι ήδη ενσωματωμένο στο </a:t>
            </a:r>
            <a:r>
              <a:rPr lang="el-GR" sz="1200" b="0" i="0" dirty="0" err="1">
                <a:solidFill>
                  <a:srgbClr val="131313"/>
                </a:solidFill>
                <a:effectLst/>
              </a:rPr>
              <a:t>Trello</a:t>
            </a:r>
            <a:r>
              <a:rPr lang="el-GR" sz="1200" b="0" i="0" dirty="0">
                <a:solidFill>
                  <a:srgbClr val="131313"/>
                </a:solidFill>
                <a:effectLst/>
              </a:rPr>
              <a:t> και στη συνέχεια θα το αναβαθμίσετε χρησιμοποιώντας μερικές βασικές βελτιώσεις. Θα προσθέτετε και θα διαχειρίζεστε κάρτες στον πίνακα για να αντιπροσωπεύετε τις εργασίες και τους στόχους σας.</a:t>
            </a:r>
            <a:endParaRPr lang="en-GB" sz="1200" dirty="0">
              <a:solidFill>
                <a:schemeClr val="accent1"/>
              </a:solidFill>
            </a:endParaRPr>
          </a:p>
        </p:txBody>
      </p:sp>
      <p:sp>
        <p:nvSpPr>
          <p:cNvPr id="4" name="Freccia in giù 2">
            <a:extLst>
              <a:ext uri="{FF2B5EF4-FFF2-40B4-BE49-F238E27FC236}">
                <a16:creationId xmlns:a16="http://schemas.microsoft.com/office/drawing/2014/main" id="{9C786392-7D4A-4120-BBF3-810960604DF5}"/>
              </a:ext>
            </a:extLst>
          </p:cNvPr>
          <p:cNvSpPr/>
          <p:nvPr/>
        </p:nvSpPr>
        <p:spPr>
          <a:xfrm rot="16200000">
            <a:off x="5804968" y="472219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5" name="Online Media 4" title="Trello Tutorial in Ten Minutes (How to Use Trello to Get Your Life Together)">
            <a:hlinkClick r:id="" action="ppaction://media"/>
            <a:extLst>
              <a:ext uri="{FF2B5EF4-FFF2-40B4-BE49-F238E27FC236}">
                <a16:creationId xmlns:a16="http://schemas.microsoft.com/office/drawing/2014/main" id="{05F7A2A1-6EED-70BF-F72A-4F3092FAACB8}"/>
              </a:ext>
            </a:extLst>
          </p:cNvPr>
          <p:cNvPicPr>
            <a:picLocks noRot="1" noChangeAspect="1"/>
          </p:cNvPicPr>
          <p:nvPr>
            <a:videoFile r:link="rId1"/>
          </p:nvPr>
        </p:nvPicPr>
        <p:blipFill>
          <a:blip r:embed="rId4"/>
          <a:stretch>
            <a:fillRect/>
          </a:stretch>
        </p:blipFill>
        <p:spPr>
          <a:xfrm>
            <a:off x="6199970" y="3741808"/>
            <a:ext cx="4041830" cy="2283640"/>
          </a:xfrm>
          <a:prstGeom prst="rect">
            <a:avLst/>
          </a:prstGeom>
        </p:spPr>
      </p:pic>
      <p:sp>
        <p:nvSpPr>
          <p:cNvPr id="7" name="TextBox 6">
            <a:extLst>
              <a:ext uri="{FF2B5EF4-FFF2-40B4-BE49-F238E27FC236}">
                <a16:creationId xmlns:a16="http://schemas.microsoft.com/office/drawing/2014/main" id="{CFDCBF16-29E4-EB80-E5DE-12224DCA3529}"/>
              </a:ext>
            </a:extLst>
          </p:cNvPr>
          <p:cNvSpPr txBox="1"/>
          <p:nvPr/>
        </p:nvSpPr>
        <p:spPr>
          <a:xfrm>
            <a:off x="6199970" y="6060159"/>
            <a:ext cx="4241929" cy="400110"/>
          </a:xfrm>
          <a:prstGeom prst="rect">
            <a:avLst/>
          </a:prstGeom>
          <a:noFill/>
        </p:spPr>
        <p:txBody>
          <a:bodyPr wrap="square" rtlCol="0">
            <a:spAutoFit/>
          </a:bodyPr>
          <a:lstStyle/>
          <a:p>
            <a:r>
              <a:rPr lang="el-GR" sz="1000" dirty="0">
                <a:solidFill>
                  <a:schemeClr val="accent1"/>
                </a:solidFill>
              </a:rPr>
              <a:t>Πηγή</a:t>
            </a:r>
            <a:r>
              <a:rPr lang="en-US" sz="1000" dirty="0">
                <a:solidFill>
                  <a:schemeClr val="accent1"/>
                </a:solidFill>
              </a:rPr>
              <a:t>: Trello Tutorial in Ten Minutes (How to Use Trello to Get Your Life Together) by Kevin </a:t>
            </a:r>
            <a:r>
              <a:rPr lang="en-US" sz="1000" dirty="0" err="1">
                <a:solidFill>
                  <a:schemeClr val="accent1"/>
                </a:solidFill>
              </a:rPr>
              <a:t>Stratver</a:t>
            </a:r>
            <a:endParaRPr lang="en-SI" sz="1000" dirty="0">
              <a:solidFill>
                <a:schemeClr val="accent1"/>
              </a:solidFill>
            </a:endParaRPr>
          </a:p>
        </p:txBody>
      </p:sp>
    </p:spTree>
    <p:extLst>
      <p:ext uri="{BB962C8B-B14F-4D97-AF65-F5344CB8AC3E}">
        <p14:creationId xmlns:p14="http://schemas.microsoft.com/office/powerpoint/2010/main" val="42801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rmAutofit fontScale="90000"/>
          </a:bodyPr>
          <a:lstStyle/>
          <a:p>
            <a:r>
              <a:rPr lang="el-GR" sz="3400" b="1" dirty="0"/>
              <a:t>1°: Στρατηγικές διαπραγμάτευσης για επιχειρηματική επιτυχία</a:t>
            </a:r>
            <a:endParaRPr lang="en-US" sz="3400" b="1" dirty="0"/>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425667"/>
            <a:ext cx="10610461" cy="459165"/>
          </a:xfrm>
          <a:prstGeom prst="rect">
            <a:avLst/>
          </a:prstGeom>
          <a:noFill/>
        </p:spPr>
        <p:txBody>
          <a:bodyPr wrap="square" rtlCol="0">
            <a:spAutoFit/>
          </a:bodyPr>
          <a:lstStyle/>
          <a:p>
            <a:pPr>
              <a:lnSpc>
                <a:spcPct val="150000"/>
              </a:lnSpc>
            </a:pPr>
            <a:r>
              <a:rPr lang="el-GR" b="1" dirty="0">
                <a:solidFill>
                  <a:schemeClr val="bg1"/>
                </a:solidFill>
              </a:rPr>
              <a:t>Εισαγωγή</a:t>
            </a:r>
            <a:endParaRPr lang="en-US" sz="2000" b="1" dirty="0">
              <a:solidFill>
                <a:schemeClr val="accent3"/>
              </a:solidFill>
            </a:endParaRP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53E3B81F-3FEE-310F-5DF4-A456E257BC60}"/>
              </a:ext>
            </a:extLst>
          </p:cNvPr>
          <p:cNvSpPr txBox="1"/>
          <p:nvPr/>
        </p:nvSpPr>
        <p:spPr>
          <a:xfrm>
            <a:off x="356936" y="2016013"/>
            <a:ext cx="8607978" cy="2954655"/>
          </a:xfrm>
          <a:prstGeom prst="rect">
            <a:avLst/>
          </a:prstGeom>
          <a:noFill/>
        </p:spPr>
        <p:txBody>
          <a:bodyPr wrap="square" lIns="91440" tIns="45720" rIns="91440" bIns="45720" anchor="t">
            <a:spAutoFit/>
          </a:bodyPr>
          <a:lstStyle/>
          <a:p>
            <a:pPr algn="just">
              <a:spcBef>
                <a:spcPts val="600"/>
              </a:spcBef>
              <a:spcAft>
                <a:spcPts val="600"/>
              </a:spcAft>
            </a:pPr>
            <a:r>
              <a:rPr lang="el-GR" sz="1600" dirty="0">
                <a:solidFill>
                  <a:schemeClr val="accent1"/>
                </a:solidFill>
              </a:rPr>
              <a:t>Αυτή η ενότητα εισάγει βασικές δεξιότητες και στρατηγικές για την επίτευξη επιχειρηματικής επιτυχίας μέσω αποτελεσματικών διαπραγματεύσεων. Καλύπτει τις βασικές αρχές της διαπραγμάτευσης, εστιάζοντας σε πρακτικές τεχνικές που μπορούν να εφαρμοστούν άμεσα σε πραγματικά επιχειρηματικά σενάρια. </a:t>
            </a:r>
          </a:p>
          <a:p>
            <a:pPr algn="just">
              <a:spcBef>
                <a:spcPts val="600"/>
              </a:spcBef>
              <a:spcAft>
                <a:spcPts val="600"/>
              </a:spcAft>
            </a:pPr>
            <a:r>
              <a:rPr lang="el-GR" sz="1600" dirty="0">
                <a:solidFill>
                  <a:schemeClr val="accent1"/>
                </a:solidFill>
              </a:rPr>
              <a:t>Θα αποκτήσετε εικόνα για το πώς να προσεγγίζετε στρατηγικά τις διαπραγματεύσεις, θα μάθετε τακτικές για τη διαχείριση των συζητήσεων και των συγκρούσεων και θα γίνετε έμπειροι στη διαμόρφωση αμοιβαία επωφελών συμφωνιών. Ένα από τα κεντρικά στοιχεία αυτής της ενότητας είναι η ανάπτυξη του μοντέλου της βέλτιστης εναλλακτικής λύσης για μια συμφωνία με διαπραγμάτευση (BATNA), μιας κρίσιμης έννοιας στη θεωρία των διαπραγματεύσεων. Θα μάθετε να εντοπίζετε και να ενισχύετε τις εναλλακτικές σας λύσεις, δίνοντάς σας τη δυνατότητα να διαπραγματεύεστε από θέση αυτοπεποίθησης και ισχύος. </a:t>
            </a:r>
            <a:endParaRPr lang="en-US" sz="1600" u="sng" dirty="0">
              <a:solidFill>
                <a:schemeClr val="accent1"/>
              </a:solidFill>
              <a:highlight>
                <a:srgbClr val="FFFF00"/>
              </a:highlight>
            </a:endParaRPr>
          </a:p>
        </p:txBody>
      </p:sp>
      <p:pic>
        <p:nvPicPr>
          <p:cNvPr id="7" name="Resim 6" descr="sanat, origami içeren bir resim&#10;&#10;Açıklama otomatik olarak oluşturuldu">
            <a:extLst>
              <a:ext uri="{FF2B5EF4-FFF2-40B4-BE49-F238E27FC236}">
                <a16:creationId xmlns:a16="http://schemas.microsoft.com/office/drawing/2014/main" id="{5FD5DE1D-8C7B-399F-327D-5AD9C3AD3C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415" y="2128741"/>
            <a:ext cx="8407573" cy="4729259"/>
          </a:xfrm>
          <a:prstGeom prst="rect">
            <a:avLst/>
          </a:prstGeom>
        </p:spPr>
      </p:pic>
      <p:sp>
        <p:nvSpPr>
          <p:cNvPr id="9" name="Metin kutusu 8">
            <a:extLst>
              <a:ext uri="{FF2B5EF4-FFF2-40B4-BE49-F238E27FC236}">
                <a16:creationId xmlns:a16="http://schemas.microsoft.com/office/drawing/2014/main" id="{D9793032-BD9B-DF29-685F-53FE15FF9FC2}"/>
              </a:ext>
            </a:extLst>
          </p:cNvPr>
          <p:cNvSpPr txBox="1"/>
          <p:nvPr/>
        </p:nvSpPr>
        <p:spPr>
          <a:xfrm>
            <a:off x="7703740" y="6349810"/>
            <a:ext cx="4818017"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 </a:t>
            </a:r>
            <a:r>
              <a:rPr lang="el-GR" sz="1000" dirty="0">
                <a:solidFill>
                  <a:schemeClr val="accent1"/>
                </a:solidFill>
              </a:rPr>
              <a:t>αγοράστηκε από </a:t>
            </a:r>
            <a:r>
              <a:rPr lang="tr-TR" sz="1000" dirty="0">
                <a:solidFill>
                  <a:schemeClr val="accent1"/>
                </a:solidFill>
              </a:rPr>
              <a:t>Istockphoto.com</a:t>
            </a:r>
          </a:p>
        </p:txBody>
      </p:sp>
    </p:spTree>
    <p:extLst>
      <p:ext uri="{BB962C8B-B14F-4D97-AF65-F5344CB8AC3E}">
        <p14:creationId xmlns:p14="http://schemas.microsoft.com/office/powerpoint/2010/main" val="469763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80A2-02F1-7835-290B-1CF882EF695A}"/>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B218F0BF-FDD8-F85C-79C8-5DBC86AF8057}"/>
              </a:ext>
            </a:extLst>
          </p:cNvPr>
          <p:cNvSpPr txBox="1"/>
          <p:nvPr/>
        </p:nvSpPr>
        <p:spPr>
          <a:xfrm>
            <a:off x="298300" y="324606"/>
            <a:ext cx="11026385" cy="3108543"/>
          </a:xfrm>
          <a:prstGeom prst="rect">
            <a:avLst/>
          </a:prstGeom>
          <a:noFill/>
        </p:spPr>
        <p:txBody>
          <a:bodyPr wrap="square" lIns="91440" tIns="45720" rIns="91440" bIns="45720" anchor="t">
            <a:spAutoFit/>
          </a:bodyPr>
          <a:lstStyle/>
          <a:p>
            <a:pPr algn="just">
              <a:spcBef>
                <a:spcPts val="600"/>
              </a:spcBef>
              <a:spcAft>
                <a:spcPts val="600"/>
              </a:spcAft>
            </a:pPr>
            <a:r>
              <a:rPr lang="el-GR" sz="1600" b="1" dirty="0">
                <a:solidFill>
                  <a:schemeClr val="bg1"/>
                </a:solidFill>
                <a:ea typeface="Noto Sans"/>
                <a:cs typeface="Noto Sans"/>
              </a:rPr>
              <a:t>Περίπτωση</a:t>
            </a:r>
            <a:r>
              <a:rPr lang="en-US" sz="1600" b="1" dirty="0">
                <a:solidFill>
                  <a:schemeClr val="bg1"/>
                </a:solidFill>
                <a:ea typeface="Noto Sans"/>
                <a:cs typeface="Noto Sans"/>
              </a:rPr>
              <a:t> 3: World Time Buddy </a:t>
            </a:r>
          </a:p>
          <a:p>
            <a:pPr algn="just">
              <a:spcBef>
                <a:spcPts val="600"/>
              </a:spcBef>
              <a:spcAft>
                <a:spcPts val="600"/>
              </a:spcAft>
            </a:pPr>
            <a:r>
              <a:rPr lang="el-GR" sz="1600" dirty="0">
                <a:solidFill>
                  <a:schemeClr val="accent1"/>
                </a:solidFill>
                <a:ea typeface="Noto Sans"/>
                <a:cs typeface="Noto Sans"/>
              </a:rPr>
              <a:t>Αυτό το εργαλείο είναι χρήσιμο εργαλείο για απομακρυσμένες ομάδες που εργάζονται από διαφορετικές χώρες. Με την απομακρυσμένη εργασία, η εργασία ανεξάρτητα από τον χρόνο και τον τόπο έχει γίνει πιο σημαντική. Επιπλέον, η εργασία με γεωγραφικά απομακρυσμένους πελάτες έχει γίνει πιο συνηθισμένη από ποτέ. Ένα από τα ζητήματα που αντιμετωπίζουν οι απομακρυσμένες ομάδες (από διαφορετικές χώρες) είναι το πρόβλημα της χρονικής διαφοράς στις ώρες συνεδριάσεων. Μερικές φορές, μια αλλαγή στις ζώνες ώρας των χωρών μπορεί επίσης να οδηγήσει σε μετατόπιση των ωρών των προγραμματισμένων συναντήσεων χωρίς να γίνει αντιληπτή. Σε αυτό το σημείο έρχεται το World </a:t>
            </a:r>
            <a:r>
              <a:rPr lang="el-GR" sz="1600" dirty="0" err="1">
                <a:solidFill>
                  <a:schemeClr val="accent1"/>
                </a:solidFill>
                <a:ea typeface="Noto Sans"/>
                <a:cs typeface="Noto Sans"/>
              </a:rPr>
              <a:t>Time</a:t>
            </a:r>
            <a:r>
              <a:rPr lang="el-GR" sz="1600" dirty="0">
                <a:solidFill>
                  <a:schemeClr val="accent1"/>
                </a:solidFill>
                <a:ea typeface="Noto Sans"/>
                <a:cs typeface="Noto Sans"/>
              </a:rPr>
              <a:t> </a:t>
            </a:r>
            <a:r>
              <a:rPr lang="el-GR" sz="1600" dirty="0" err="1">
                <a:solidFill>
                  <a:schemeClr val="accent1"/>
                </a:solidFill>
                <a:ea typeface="Noto Sans"/>
                <a:cs typeface="Noto Sans"/>
              </a:rPr>
              <a:t>Buddy</a:t>
            </a:r>
            <a:r>
              <a:rPr lang="el-GR" sz="1600" dirty="0">
                <a:solidFill>
                  <a:schemeClr val="accent1"/>
                </a:solidFill>
                <a:ea typeface="Noto Sans"/>
                <a:cs typeface="Noto Sans"/>
              </a:rPr>
              <a:t> ως λύση σε αυτό το πρόβλημα.</a:t>
            </a:r>
          </a:p>
          <a:p>
            <a:pPr algn="just">
              <a:spcBef>
                <a:spcPts val="600"/>
              </a:spcBef>
              <a:spcAft>
                <a:spcPts val="600"/>
              </a:spcAft>
            </a:pPr>
            <a:r>
              <a:rPr lang="el-GR" sz="1600" dirty="0">
                <a:solidFill>
                  <a:schemeClr val="accent1"/>
                </a:solidFill>
                <a:ea typeface="Noto Sans"/>
                <a:cs typeface="Noto Sans"/>
              </a:rPr>
              <a:t>Ο προσεκτικά μελετημένος σχεδιασμός του επιτρέπει να συγκρίνει αβίαστα πολλαπλές ζώνες ώρας με μια ματιά, να σχεδιάζει κλήσεις συνδιάσκεψης, διαδικτυακά σεμινάρια, διεθνείς τηλεφωνικές κλήσεις και διαδικτυακές συναντήσεις. Βοηθά επίσης με τα επαγγελματικά ταξίδια &amp; την παρακολούθηση των ωρών της αγοράς.</a:t>
            </a:r>
            <a:endParaRPr lang="en-US" sz="1600" dirty="0">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B5952D1D-A8C9-B49E-A1AF-DA3974797613}"/>
              </a:ext>
            </a:extLst>
          </p:cNvPr>
          <p:cNvSpPr/>
          <p:nvPr/>
        </p:nvSpPr>
        <p:spPr>
          <a:xfrm>
            <a:off x="2777607" y="4169618"/>
            <a:ext cx="3033886" cy="118298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l-GR" sz="1200" b="0" i="0" dirty="0">
                <a:solidFill>
                  <a:srgbClr val="131313"/>
                </a:solidFill>
                <a:effectLst/>
              </a:rPr>
              <a:t>Σε αυτό το βίντεο, θα μάθετε να χρησιμοποιείτε το εργαλείο World </a:t>
            </a:r>
            <a:r>
              <a:rPr lang="el-GR" sz="1200" b="0" i="0" dirty="0" err="1">
                <a:solidFill>
                  <a:srgbClr val="131313"/>
                </a:solidFill>
                <a:effectLst/>
              </a:rPr>
              <a:t>Time</a:t>
            </a:r>
            <a:r>
              <a:rPr lang="el-GR" sz="1200" b="0" i="0" dirty="0">
                <a:solidFill>
                  <a:srgbClr val="131313"/>
                </a:solidFill>
                <a:effectLst/>
              </a:rPr>
              <a:t> </a:t>
            </a:r>
            <a:r>
              <a:rPr lang="el-GR" sz="1200" b="0" i="0" dirty="0" err="1">
                <a:solidFill>
                  <a:srgbClr val="131313"/>
                </a:solidFill>
                <a:effectLst/>
              </a:rPr>
              <a:t>Buddy</a:t>
            </a:r>
            <a:r>
              <a:rPr lang="el-GR" sz="1200" b="0" i="0" dirty="0">
                <a:solidFill>
                  <a:srgbClr val="131313"/>
                </a:solidFill>
                <a:effectLst/>
              </a:rPr>
              <a:t> για να δείτε ακριβώς τι μέρα και ώρα είναι σε μια άλλη χώρα. </a:t>
            </a:r>
            <a:endParaRPr lang="en-GB" sz="1200" dirty="0">
              <a:solidFill>
                <a:schemeClr val="accent1"/>
              </a:solidFill>
            </a:endParaRPr>
          </a:p>
        </p:txBody>
      </p:sp>
      <p:sp>
        <p:nvSpPr>
          <p:cNvPr id="3" name="Freccia in giù 2">
            <a:extLst>
              <a:ext uri="{FF2B5EF4-FFF2-40B4-BE49-F238E27FC236}">
                <a16:creationId xmlns:a16="http://schemas.microsoft.com/office/drawing/2014/main" id="{100E9790-99F7-7B65-3118-D7FA046B7FC0}"/>
              </a:ext>
            </a:extLst>
          </p:cNvPr>
          <p:cNvSpPr/>
          <p:nvPr/>
        </p:nvSpPr>
        <p:spPr>
          <a:xfrm rot="16200000">
            <a:off x="5953217" y="458138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TextBox 6">
            <a:extLst>
              <a:ext uri="{FF2B5EF4-FFF2-40B4-BE49-F238E27FC236}">
                <a16:creationId xmlns:a16="http://schemas.microsoft.com/office/drawing/2014/main" id="{4E17CA90-BFF0-969A-491C-788DE62004F7}"/>
              </a:ext>
            </a:extLst>
          </p:cNvPr>
          <p:cNvSpPr txBox="1"/>
          <p:nvPr/>
        </p:nvSpPr>
        <p:spPr>
          <a:xfrm>
            <a:off x="6481620" y="6151382"/>
            <a:ext cx="6096000" cy="246221"/>
          </a:xfrm>
          <a:prstGeom prst="rect">
            <a:avLst/>
          </a:prstGeom>
          <a:noFill/>
        </p:spPr>
        <p:txBody>
          <a:bodyPr wrap="square">
            <a:spAutoFit/>
          </a:bodyPr>
          <a:lstStyle/>
          <a:p>
            <a:r>
              <a:rPr lang="el-GR" sz="1000" dirty="0">
                <a:solidFill>
                  <a:schemeClr val="accent1"/>
                </a:solidFill>
              </a:rPr>
              <a:t>Πηγή</a:t>
            </a:r>
            <a:r>
              <a:rPr lang="en-US" sz="1000" dirty="0">
                <a:solidFill>
                  <a:schemeClr val="accent1"/>
                </a:solidFill>
              </a:rPr>
              <a:t>: World Time Buddy by Marsha Sortino</a:t>
            </a:r>
          </a:p>
        </p:txBody>
      </p:sp>
      <p:pic>
        <p:nvPicPr>
          <p:cNvPr id="8" name="Online Media 7" title="World Time Buddy">
            <a:hlinkClick r:id="" action="ppaction://media"/>
            <a:extLst>
              <a:ext uri="{FF2B5EF4-FFF2-40B4-BE49-F238E27FC236}">
                <a16:creationId xmlns:a16="http://schemas.microsoft.com/office/drawing/2014/main" id="{3AF59E6F-A70F-86F2-CC2D-F49071B0FEA2}"/>
              </a:ext>
            </a:extLst>
          </p:cNvPr>
          <p:cNvPicPr>
            <a:picLocks noRot="1" noChangeAspect="1"/>
          </p:cNvPicPr>
          <p:nvPr>
            <a:videoFile r:link="rId1"/>
          </p:nvPr>
        </p:nvPicPr>
        <p:blipFill>
          <a:blip r:embed="rId3"/>
          <a:stretch>
            <a:fillRect/>
          </a:stretch>
        </p:blipFill>
        <p:spPr>
          <a:xfrm>
            <a:off x="6481620" y="3433149"/>
            <a:ext cx="4700730" cy="2655918"/>
          </a:xfrm>
          <a:prstGeom prst="rect">
            <a:avLst/>
          </a:prstGeom>
        </p:spPr>
      </p:pic>
    </p:spTree>
    <p:extLst>
      <p:ext uri="{BB962C8B-B14F-4D97-AF65-F5344CB8AC3E}">
        <p14:creationId xmlns:p14="http://schemas.microsoft.com/office/powerpoint/2010/main" val="353864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B3EC40-FBC2-6BFF-CD31-D0C66DF9969A}"/>
              </a:ext>
            </a:extLst>
          </p:cNvPr>
          <p:cNvSpPr>
            <a:spLocks noGrp="1"/>
          </p:cNvSpPr>
          <p:nvPr>
            <p:ph idx="1"/>
          </p:nvPr>
        </p:nvSpPr>
        <p:spPr>
          <a:xfrm>
            <a:off x="272423" y="1350582"/>
            <a:ext cx="11392039" cy="4730903"/>
          </a:xfrm>
        </p:spPr>
        <p:txBody>
          <a:bodyPr vert="horz" lIns="91440" tIns="45720" rIns="91440" bIns="45720" rtlCol="0" anchor="t">
            <a:noAutofit/>
          </a:bodyPr>
          <a:lstStyle/>
          <a:p>
            <a:pPr marL="0" indent="0" algn="just">
              <a:lnSpc>
                <a:spcPct val="150000"/>
              </a:lnSpc>
              <a:buNone/>
            </a:pPr>
            <a:r>
              <a:rPr lang="el-GR" sz="1600" dirty="0"/>
              <a:t>Σύντομη περιγραφή </a:t>
            </a:r>
          </a:p>
          <a:p>
            <a:pPr marL="0" indent="0" algn="just">
              <a:lnSpc>
                <a:spcPct val="150000"/>
              </a:lnSpc>
              <a:buNone/>
            </a:pPr>
            <a:r>
              <a:rPr lang="el-GR" sz="1600" dirty="0">
                <a:hlinkClick r:id="rId3">
                  <a:extLst>
                    <a:ext uri="{A12FA001-AC4F-418D-AE19-62706E023703}">
                      <ahyp:hlinkClr xmlns:ahyp="http://schemas.microsoft.com/office/drawing/2018/hyperlinkcolor" val="tx"/>
                    </a:ext>
                  </a:extLst>
                </a:hlinkClick>
              </a:rPr>
              <a:t>Το </a:t>
            </a:r>
            <a:r>
              <a:rPr lang="en-US" sz="1600" dirty="0">
                <a:hlinkClick r:id="rId3">
                  <a:extLst>
                    <a:ext uri="{A12FA001-AC4F-418D-AE19-62706E023703}">
                      <ahyp:hlinkClr xmlns:ahyp="http://schemas.microsoft.com/office/drawing/2018/hyperlinkcolor" val="tx"/>
                    </a:ext>
                  </a:extLst>
                </a:hlinkClick>
              </a:rPr>
              <a:t>ChatGPT-4</a:t>
            </a:r>
            <a:r>
              <a:rPr lang="en-US" sz="1600" b="0" dirty="0">
                <a:solidFill>
                  <a:schemeClr val="accent1"/>
                </a:solidFill>
              </a:rPr>
              <a:t> </a:t>
            </a:r>
            <a:r>
              <a:rPr lang="el-GR" sz="1600" b="0" dirty="0">
                <a:solidFill>
                  <a:schemeClr val="accent1"/>
                </a:solidFill>
              </a:rPr>
              <a:t>είναι το μοντέλο τέταρτης γενιάς στη σειρά </a:t>
            </a:r>
            <a:r>
              <a:rPr lang="el-GR" sz="1600" b="0" dirty="0" err="1">
                <a:solidFill>
                  <a:schemeClr val="accent1"/>
                </a:solidFill>
              </a:rPr>
              <a:t>ChatGPT</a:t>
            </a:r>
            <a:r>
              <a:rPr lang="el-GR" sz="1600" b="0" dirty="0">
                <a:solidFill>
                  <a:schemeClr val="accent1"/>
                </a:solidFill>
              </a:rPr>
              <a:t> της </a:t>
            </a:r>
            <a:r>
              <a:rPr lang="el-GR" sz="1600" b="0" dirty="0" err="1">
                <a:solidFill>
                  <a:schemeClr val="accent1"/>
                </a:solidFill>
              </a:rPr>
              <a:t>OpenAI</a:t>
            </a:r>
            <a:r>
              <a:rPr lang="el-GR" sz="1600" b="0" dirty="0">
                <a:solidFill>
                  <a:schemeClr val="accent1"/>
                </a:solidFill>
              </a:rPr>
              <a:t>, ένα μεγάλο γλωσσικό μοντέλο σχεδιασμένο για να παράγει απαντήσεις κειμένου που μοιάζουν με ανθρώπινες απαντήσεις βάσει προτροπών. Βασίζεται σε προηγούμενες εκδόσεις, συμπεριλαμβανομένων των ChatGPT-3 και 3.5, με βελτιώσεις στην κατανόηση, τη συλλογιστική, την επίγνωση του πλαισίου και τη δημιουργικότητα.</a:t>
            </a:r>
            <a:endParaRPr lang="it-IT" sz="1600" b="0" dirty="0">
              <a:solidFill>
                <a:schemeClr val="accent1"/>
              </a:solidFill>
            </a:endParaRPr>
          </a:p>
          <a:p>
            <a:pPr marL="0" indent="0" algn="just">
              <a:lnSpc>
                <a:spcPct val="100000"/>
              </a:lnSpc>
              <a:buNone/>
            </a:pPr>
            <a:r>
              <a:rPr lang="el-GR" sz="1600" b="0" dirty="0">
                <a:solidFill>
                  <a:schemeClr val="accent1"/>
                </a:solidFill>
              </a:rPr>
              <a:t>Το ChatGPT-4 μπορεί να αποτελέσει πολύτιμο εργαλείο για τη διαπραγμάτευση δικτύωσης με διάφορους τρόπους:</a:t>
            </a:r>
          </a:p>
          <a:p>
            <a:pPr marL="285750" indent="-285750" algn="just">
              <a:lnSpc>
                <a:spcPct val="100000"/>
              </a:lnSpc>
              <a:buFont typeface="Arial" panose="020B0604020202020204" pitchFamily="34" charset="0"/>
              <a:buChar char="•"/>
            </a:pPr>
            <a:r>
              <a:rPr kumimoji="0" lang="el-GR" sz="1600" i="0" strike="noStrike" kern="1200" cap="none" spc="0" normalizeH="0" baseline="0" noProof="0" dirty="0">
                <a:ln>
                  <a:noFill/>
                </a:ln>
                <a:solidFill>
                  <a:schemeClr val="accent1"/>
                </a:solidFill>
                <a:effectLst/>
                <a:uLnTx/>
                <a:uFillTx/>
                <a:ea typeface="+mn-ea"/>
                <a:cs typeface="+mn-cs"/>
              </a:rPr>
              <a:t>Προετοιμασία και έρευνα: </a:t>
            </a:r>
            <a:r>
              <a:rPr kumimoji="0" lang="el-GR" sz="1600" b="0" i="0" strike="noStrike" kern="1200" cap="none" spc="0" normalizeH="0" baseline="0" noProof="0" dirty="0">
                <a:ln>
                  <a:noFill/>
                </a:ln>
                <a:solidFill>
                  <a:schemeClr val="accent1"/>
                </a:solidFill>
                <a:effectLst/>
                <a:uLnTx/>
                <a:uFillTx/>
                <a:ea typeface="+mn-ea"/>
                <a:cs typeface="+mn-cs"/>
              </a:rPr>
              <a:t>Μπορεί να σας βοηθήσει να συγκεντρώσετε πληροφορίες σχετικά με τα άτομα ή τους οργανισμούς με τους οποίους θα διαπραγματευτείτε. Μπορείτε να το χρησιμοποιήσετε για να κατανοήσετε το ιστορικό τους, τα ενδιαφέροντά τους και τις προηγούμενες διαπραγματεύσεις τους, γεγονός που μπορεί να ενημερώσει την προσέγγισή σας.</a:t>
            </a:r>
          </a:p>
          <a:p>
            <a:pPr marL="285750" indent="-285750" algn="just">
              <a:lnSpc>
                <a:spcPct val="100000"/>
              </a:lnSpc>
              <a:buFont typeface="Arial" panose="020B0604020202020204" pitchFamily="34" charset="0"/>
              <a:buChar char="•"/>
            </a:pPr>
            <a:r>
              <a:rPr lang="el-GR" sz="1600" i="0" strike="noStrike" kern="1200" cap="none" spc="0" normalizeH="0" baseline="0" noProof="0" dirty="0">
                <a:ln>
                  <a:noFill/>
                </a:ln>
                <a:solidFill>
                  <a:schemeClr val="accent1"/>
                </a:solidFill>
                <a:effectLst/>
                <a:uLnTx/>
                <a:uFillTx/>
              </a:rPr>
              <a:t>Σενάρια παιχνιδιού ρόλων</a:t>
            </a:r>
            <a:r>
              <a:rPr lang="el-GR" sz="1600" b="0" i="0" strike="noStrike" kern="1200" cap="none" spc="0" normalizeH="0" baseline="0" noProof="0" dirty="0">
                <a:ln>
                  <a:noFill/>
                </a:ln>
                <a:solidFill>
                  <a:schemeClr val="accent1"/>
                </a:solidFill>
                <a:effectLst/>
                <a:uLnTx/>
                <a:uFillTx/>
              </a:rPr>
              <a:t>: Μπορείτε να προσομοιώσετε σενάρια διαπραγμάτευσης με το ChatGPT-4. Παίζοντας ρόλους ως τα δύο μέρη, μπορείτε να εξασκηθείτε στα επιχειρήματα, τις απαντήσεις και τις στρατηγικές σας σε ένα ασφαλές περιβάλλον, βοηθώντας σας να αποκτήσετε αυτοπεποίθηση. Σύνταξη μηνυμάτων: Είτε χρειάζεται να συντάξετε μηνύματα ηλεκτρονικού ταχυδρομείου, προτάσεις ή μηνύματα για προβολή, το ChatGPT-4 μπορεί να σας βοηθήσει στη δημιουργία σαφούς, πειστικής επικοινωνίας που μεταφέρει αποτελεσματικά τους στόχους και τις προθέσεις σας.</a:t>
            </a:r>
            <a:endParaRPr lang="tr-TR" sz="1600" b="0" i="0" strike="noStrike" kern="1200" cap="none" spc="0" normalizeH="0" baseline="0" noProof="0" dirty="0">
              <a:ln>
                <a:noFill/>
              </a:ln>
              <a:solidFill>
                <a:schemeClr val="accent1"/>
              </a:solidFill>
              <a:effectLst/>
              <a:uLnTx/>
              <a:uFillTx/>
            </a:endParaRPr>
          </a:p>
        </p:txBody>
      </p:sp>
      <p:sp>
        <p:nvSpPr>
          <p:cNvPr id="5" name="CasellaDiTesto 8">
            <a:extLst>
              <a:ext uri="{FF2B5EF4-FFF2-40B4-BE49-F238E27FC236}">
                <a16:creationId xmlns:a16="http://schemas.microsoft.com/office/drawing/2014/main" id="{57FDE1B0-0999-D588-3678-14748739C199}"/>
              </a:ext>
            </a:extLst>
          </p:cNvPr>
          <p:cNvSpPr txBox="1"/>
          <p:nvPr/>
        </p:nvSpPr>
        <p:spPr>
          <a:xfrm>
            <a:off x="-156633" y="54788"/>
            <a:ext cx="12505266" cy="113877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l-GR" sz="3400" b="1" dirty="0">
                <a:solidFill>
                  <a:srgbClr val="0E9094"/>
                </a:solidFill>
                <a:cs typeface="Segoe UI"/>
              </a:rPr>
              <a:t> Εργαλεία τεχνητής νοημοσύνης για πρακτικές εφαρμογές: ChatGPT-4 </a:t>
            </a:r>
            <a:endParaRPr lang="en-US" sz="3400" b="1" dirty="0">
              <a:solidFill>
                <a:srgbClr val="0E9094"/>
              </a:solidFill>
              <a:cs typeface="Segoe UI"/>
            </a:endParaRPr>
          </a:p>
        </p:txBody>
      </p:sp>
    </p:spTree>
    <p:extLst>
      <p:ext uri="{BB962C8B-B14F-4D97-AF65-F5344CB8AC3E}">
        <p14:creationId xmlns:p14="http://schemas.microsoft.com/office/powerpoint/2010/main" val="2653647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1614-3AD2-B8B5-B4E3-455EBBF77C52}"/>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173DE2-6032-FDE9-F47C-366EE688A076}"/>
              </a:ext>
            </a:extLst>
          </p:cNvPr>
          <p:cNvSpPr>
            <a:spLocks noGrp="1"/>
          </p:cNvSpPr>
          <p:nvPr>
            <p:ph idx="1"/>
          </p:nvPr>
        </p:nvSpPr>
        <p:spPr>
          <a:xfrm>
            <a:off x="179917" y="1809246"/>
            <a:ext cx="8622338" cy="5382070"/>
          </a:xfrm>
        </p:spPr>
        <p:txBody>
          <a:bodyPr vert="horz" lIns="91440" tIns="45720" rIns="91440" bIns="45720" rtlCol="0" anchor="t">
            <a:normAutofit/>
          </a:bodyPr>
          <a:lstStyle/>
          <a:p>
            <a:pPr marL="742950" lvl="1" indent="-285750" algn="just">
              <a:lnSpc>
                <a:spcPct val="100000"/>
              </a:lnSpc>
              <a:spcBef>
                <a:spcPts val="600"/>
              </a:spcBef>
              <a:spcAft>
                <a:spcPts val="600"/>
              </a:spcAft>
              <a:buFont typeface="Arial" panose="020B0604020202020204" pitchFamily="34" charset="0"/>
              <a:buChar char="•"/>
            </a:pPr>
            <a:r>
              <a:rPr kumimoji="0" lang="el-GR" sz="1600" i="0" strike="noStrike" kern="1200" cap="none" spc="0" normalizeH="0" baseline="0" noProof="0" dirty="0">
                <a:ln>
                  <a:noFill/>
                </a:ln>
                <a:solidFill>
                  <a:schemeClr val="accent1"/>
                </a:solidFill>
                <a:effectLst/>
                <a:uLnTx/>
                <a:uFillTx/>
                <a:ea typeface="+mn-ea"/>
                <a:cs typeface="+mn-cs"/>
              </a:rPr>
              <a:t>Ανάπτυξη στρατηγικής: </a:t>
            </a:r>
            <a:r>
              <a:rPr kumimoji="0" lang="el-GR" sz="1600" b="0" i="0" strike="noStrike" kern="1200" cap="none" spc="0" normalizeH="0" baseline="0" noProof="0" dirty="0">
                <a:ln>
                  <a:noFill/>
                </a:ln>
                <a:solidFill>
                  <a:schemeClr val="accent1"/>
                </a:solidFill>
                <a:effectLst/>
                <a:uLnTx/>
                <a:uFillTx/>
                <a:ea typeface="+mn-ea"/>
                <a:cs typeface="+mn-cs"/>
              </a:rPr>
              <a:t>Μπορεί να σας βοηθήσει να σκεφτείτε και να βελτιώσετε τις στρατηγικές διαπραγμάτευσης. Μπορείτε να συζητήσετε πιθανές προσεγγίσεις, να εντοπίσετε πιθανές αντιρρήσεις και να διερευνήσετε λύσεις που θα είναι επωφελείς και για τα δύο μέρη.</a:t>
            </a:r>
          </a:p>
          <a:p>
            <a:pPr marL="742950" lvl="1" indent="-285750" algn="just">
              <a:lnSpc>
                <a:spcPct val="100000"/>
              </a:lnSpc>
              <a:spcBef>
                <a:spcPts val="600"/>
              </a:spcBef>
              <a:spcAft>
                <a:spcPts val="600"/>
              </a:spcAft>
              <a:buFont typeface="Arial" panose="020B0604020202020204" pitchFamily="34" charset="0"/>
              <a:buChar char="•"/>
            </a:pPr>
            <a:r>
              <a:rPr kumimoji="0" lang="el-GR" sz="1600" i="0" strike="noStrike" kern="1200" cap="none" spc="0" normalizeH="0" baseline="0" noProof="0" dirty="0">
                <a:ln>
                  <a:noFill/>
                </a:ln>
                <a:solidFill>
                  <a:schemeClr val="accent1"/>
                </a:solidFill>
                <a:effectLst/>
                <a:uLnTx/>
                <a:uFillTx/>
                <a:ea typeface="+mn-ea"/>
                <a:cs typeface="+mn-cs"/>
              </a:rPr>
              <a:t>Ανατροφοδότηση και ανάλυση: </a:t>
            </a:r>
            <a:r>
              <a:rPr kumimoji="0" lang="el-GR" sz="1600" b="0" i="0" strike="noStrike" kern="1200" cap="none" spc="0" normalizeH="0" baseline="0" noProof="0" dirty="0">
                <a:ln>
                  <a:noFill/>
                </a:ln>
                <a:solidFill>
                  <a:schemeClr val="accent1"/>
                </a:solidFill>
                <a:effectLst/>
                <a:uLnTx/>
                <a:uFillTx/>
                <a:ea typeface="+mn-ea"/>
                <a:cs typeface="+mn-cs"/>
              </a:rPr>
              <a:t>Μετά από μια διαπραγμάτευση, μπορείτε να χρησιμοποιήσετε το ChatGPT-4 για να αναλύσετε τα αποτελέσματα. Μπορεί να σας βοηθήσει να σκεφτείτε τι πήγε καλά και τι θα μπορούσε να βελτιωθεί για μελλοντικές διαπραγματεύσεις.</a:t>
            </a:r>
          </a:p>
          <a:p>
            <a:pPr marL="742950" lvl="1" indent="-285750" algn="just">
              <a:lnSpc>
                <a:spcPct val="100000"/>
              </a:lnSpc>
              <a:spcBef>
                <a:spcPts val="600"/>
              </a:spcBef>
              <a:spcAft>
                <a:spcPts val="600"/>
              </a:spcAft>
              <a:buFont typeface="Arial" panose="020B0604020202020204" pitchFamily="34" charset="0"/>
              <a:buChar char="•"/>
            </a:pPr>
            <a:r>
              <a:rPr kumimoji="0" lang="el-GR" sz="1600" i="0" strike="noStrike" kern="1200" cap="none" spc="0" normalizeH="0" baseline="0" noProof="0" dirty="0">
                <a:ln>
                  <a:noFill/>
                </a:ln>
                <a:solidFill>
                  <a:schemeClr val="accent1"/>
                </a:solidFill>
                <a:effectLst/>
                <a:uLnTx/>
                <a:uFillTx/>
                <a:ea typeface="+mn-ea"/>
                <a:cs typeface="+mn-cs"/>
              </a:rPr>
              <a:t>Οικοδόμηση σχέσεων: </a:t>
            </a:r>
            <a:r>
              <a:rPr kumimoji="0" lang="el-GR" sz="1600" b="0" i="0" strike="noStrike" kern="1200" cap="none" spc="0" normalizeH="0" baseline="0" noProof="0" dirty="0">
                <a:ln>
                  <a:noFill/>
                </a:ln>
                <a:solidFill>
                  <a:schemeClr val="accent1"/>
                </a:solidFill>
                <a:effectLst/>
                <a:uLnTx/>
                <a:uFillTx/>
                <a:ea typeface="+mn-ea"/>
                <a:cs typeface="+mn-cs"/>
              </a:rPr>
              <a:t>Η ChatGPT-4 μπορεί να παράσχει συμβουλές για την οικοδόμηση της σχέσης και της εμπιστοσύνης κατά τη διάρκεια των διαπραγματεύσεων, προτείνοντας προτάσεις για να σπάσει ο πάγος ή θέματα για περιστασιακή συζήτηση που μπορούν να χαλαρώσουν τις εντάσεις και να ενισχύσουν ένα θετικό περιβάλλον.</a:t>
            </a:r>
          </a:p>
          <a:p>
            <a:pPr marL="742950" lvl="1" indent="-285750" algn="just">
              <a:lnSpc>
                <a:spcPct val="100000"/>
              </a:lnSpc>
              <a:spcBef>
                <a:spcPts val="600"/>
              </a:spcBef>
              <a:spcAft>
                <a:spcPts val="600"/>
              </a:spcAft>
              <a:buFont typeface="Arial" panose="020B0604020202020204" pitchFamily="34" charset="0"/>
              <a:buChar char="•"/>
            </a:pPr>
            <a:r>
              <a:rPr kumimoji="0" lang="el-GR" sz="1600" b="0" i="0" strike="noStrike" kern="1200" cap="none" spc="0" normalizeH="0" baseline="0" noProof="0" dirty="0">
                <a:ln>
                  <a:noFill/>
                </a:ln>
                <a:solidFill>
                  <a:srgbClr val="1D1D1B"/>
                </a:solidFill>
                <a:effectLst/>
                <a:uLnTx/>
                <a:uFillTx/>
                <a:ea typeface="+mn-ea"/>
                <a:cs typeface="+mn-cs"/>
              </a:rPr>
              <a:t>Αξιοποιώντας αυτές τις δυνατότητες, μπορείτε να ενισχύσετε τις διαπραγματευτικές σας ικανότητες και να βελτιώσετε τα αποτελέσματα της δικτύωσής σας.</a:t>
            </a:r>
            <a:endParaRPr lang="it-IT" sz="1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spcBef>
                <a:spcPts val="600"/>
              </a:spcBef>
              <a:spcAft>
                <a:spcPts val="600"/>
              </a:spcAft>
              <a:buNone/>
            </a:pPr>
            <a:r>
              <a:rPr lang="it-IT" sz="1600" b="0" dirty="0">
                <a:solidFill>
                  <a:schemeClr val="accent1"/>
                </a:solidFill>
              </a:rPr>
              <a:t> </a:t>
            </a: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p:txBody>
      </p:sp>
      <p:pic>
        <p:nvPicPr>
          <p:cNvPr id="7" name="Resim 6" descr="simge, sembol, grafik, daire, yazı tipi içeren bir resim&#10;&#10;Açıklama otomatik olarak oluşturuldu">
            <a:hlinkClick r:id="rId3"/>
            <a:extLst>
              <a:ext uri="{FF2B5EF4-FFF2-40B4-BE49-F238E27FC236}">
                <a16:creationId xmlns:a16="http://schemas.microsoft.com/office/drawing/2014/main" id="{D6805CBB-CC1B-AB2A-08FD-6B510DDE21A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38314" y="2808425"/>
            <a:ext cx="1691856" cy="1691856"/>
          </a:xfrm>
          <a:prstGeom prst="rect">
            <a:avLst/>
          </a:prstGeom>
        </p:spPr>
      </p:pic>
      <p:sp>
        <p:nvSpPr>
          <p:cNvPr id="4" name="Metin kutusu 3">
            <a:extLst>
              <a:ext uri="{FF2B5EF4-FFF2-40B4-BE49-F238E27FC236}">
                <a16:creationId xmlns:a16="http://schemas.microsoft.com/office/drawing/2014/main" id="{5B1262C6-B6B7-6D7B-A958-F8255F4FA72D}"/>
              </a:ext>
            </a:extLst>
          </p:cNvPr>
          <p:cNvSpPr txBox="1"/>
          <p:nvPr/>
        </p:nvSpPr>
        <p:spPr>
          <a:xfrm>
            <a:off x="9338314" y="4601882"/>
            <a:ext cx="3008462" cy="246221"/>
          </a:xfrm>
          <a:prstGeom prst="rect">
            <a:avLst/>
          </a:prstGeom>
          <a:noFill/>
        </p:spPr>
        <p:txBody>
          <a:bodyPr wrap="square">
            <a:spAutoFit/>
          </a:bodyPr>
          <a:lstStyle/>
          <a:p>
            <a:r>
              <a:rPr lang="el-GR" sz="1000" dirty="0">
                <a:solidFill>
                  <a:schemeClr val="accent1"/>
                </a:solidFill>
              </a:rPr>
              <a:t>Πηγή εικόνας </a:t>
            </a:r>
            <a:r>
              <a:rPr lang="en-US" sz="1000" dirty="0">
                <a:solidFill>
                  <a:schemeClr val="accent1"/>
                </a:solidFill>
              </a:rPr>
              <a:t>:</a:t>
            </a:r>
            <a:r>
              <a:rPr lang="tr-TR" sz="1000" dirty="0">
                <a:solidFill>
                  <a:schemeClr val="accent1"/>
                </a:solidFill>
              </a:rPr>
              <a:t> Chatgpt.com </a:t>
            </a:r>
            <a:r>
              <a:rPr lang="sl-SI" sz="1000" dirty="0">
                <a:solidFill>
                  <a:schemeClr val="accent1"/>
                </a:solidFill>
              </a:rPr>
              <a:t> </a:t>
            </a:r>
            <a:endParaRPr lang="tr-TR" sz="1000" dirty="0"/>
          </a:p>
        </p:txBody>
      </p:sp>
      <p:sp>
        <p:nvSpPr>
          <p:cNvPr id="2" name="CasellaDiTesto 8">
            <a:extLst>
              <a:ext uri="{FF2B5EF4-FFF2-40B4-BE49-F238E27FC236}">
                <a16:creationId xmlns:a16="http://schemas.microsoft.com/office/drawing/2014/main" id="{4B8FF6DE-C5EA-3218-03C0-AA82A0AC1F3E}"/>
              </a:ext>
            </a:extLst>
          </p:cNvPr>
          <p:cNvSpPr txBox="1"/>
          <p:nvPr/>
        </p:nvSpPr>
        <p:spPr>
          <a:xfrm>
            <a:off x="-158490" y="282398"/>
            <a:ext cx="12505266" cy="113877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l-GR" sz="3400" b="1" dirty="0">
                <a:solidFill>
                  <a:srgbClr val="0E9094"/>
                </a:solidFill>
                <a:cs typeface="Segoe UI"/>
              </a:rPr>
              <a:t> Εργαλεία τεχνητής νοημοσύνης για πρακτικές εφαρμογές: ChatGPT-4</a:t>
            </a:r>
            <a:endParaRPr lang="en-US" sz="3400" b="1" dirty="0">
              <a:solidFill>
                <a:srgbClr val="0E9094"/>
              </a:solidFill>
              <a:cs typeface="Segoe UI"/>
            </a:endParaRPr>
          </a:p>
        </p:txBody>
      </p:sp>
    </p:spTree>
    <p:extLst>
      <p:ext uri="{BB962C8B-B14F-4D97-AF65-F5344CB8AC3E}">
        <p14:creationId xmlns:p14="http://schemas.microsoft.com/office/powerpoint/2010/main" val="195812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27180" y="461415"/>
            <a:ext cx="10414518" cy="267394"/>
          </a:xfrm>
        </p:spPr>
        <p:txBody>
          <a:bodyPr>
            <a:noAutofit/>
          </a:bodyPr>
          <a:lstStyle/>
          <a:p>
            <a:r>
              <a:rPr lang="el-GR" sz="3400" dirty="0"/>
              <a:t>Πηγές</a:t>
            </a:r>
            <a:br>
              <a:rPr lang="en-US" sz="3400" dirty="0"/>
            </a:br>
            <a:endParaRPr lang="it-IT" sz="3400" dirty="0"/>
          </a:p>
        </p:txBody>
      </p:sp>
      <p:sp>
        <p:nvSpPr>
          <p:cNvPr id="5" name="Metin kutusu 4">
            <a:extLst>
              <a:ext uri="{FF2B5EF4-FFF2-40B4-BE49-F238E27FC236}">
                <a16:creationId xmlns:a16="http://schemas.microsoft.com/office/drawing/2014/main" id="{60E84316-03B6-0B3D-02DB-430173B63FAD}"/>
              </a:ext>
            </a:extLst>
          </p:cNvPr>
          <p:cNvSpPr txBox="1"/>
          <p:nvPr/>
        </p:nvSpPr>
        <p:spPr>
          <a:xfrm>
            <a:off x="602878" y="728809"/>
            <a:ext cx="10986243" cy="5209503"/>
          </a:xfrm>
          <a:prstGeom prst="rect">
            <a:avLst/>
          </a:prstGeom>
          <a:noFill/>
        </p:spPr>
        <p:txBody>
          <a:bodyPr wrap="square" lIns="91440" tIns="45720" rIns="91440" bIns="45720" anchor="t">
            <a:spAutoFit/>
          </a:bodyPr>
          <a:lstStyle/>
          <a:p>
            <a:pPr>
              <a:lnSpc>
                <a:spcPct val="115000"/>
              </a:lnSpc>
              <a:spcAft>
                <a:spcPts val="800"/>
              </a:spcAft>
            </a:pPr>
            <a:r>
              <a:rPr lang="el-GR" sz="1600" b="1" kern="100" dirty="0">
                <a:solidFill>
                  <a:schemeClr val="bg1"/>
                </a:solidFill>
                <a:effectLst/>
                <a:ea typeface="Aptos" panose="020B0004020202020204" pitchFamily="34" charset="0"/>
                <a:cs typeface="Times New Roman"/>
              </a:rPr>
              <a:t>Τμήμα</a:t>
            </a:r>
            <a:r>
              <a:rPr lang="tr-TR" sz="1600" b="1" kern="100" dirty="0">
                <a:solidFill>
                  <a:schemeClr val="bg1"/>
                </a:solidFill>
                <a:ea typeface="Aptos" panose="020B0004020202020204" pitchFamily="34" charset="0"/>
                <a:cs typeface="Times New Roman"/>
              </a:rPr>
              <a:t> 1</a:t>
            </a:r>
            <a:endParaRPr lang="tr-TR" sz="1600" b="1" kern="100" dirty="0">
              <a:solidFill>
                <a:schemeClr val="bg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Tabassum, I. (2020). The importance of negotiation and conflict management. </a:t>
            </a:r>
            <a:r>
              <a:rPr lang="en-US" sz="1600" i="1" kern="100" dirty="0">
                <a:solidFill>
                  <a:schemeClr val="accent1"/>
                </a:solidFill>
                <a:effectLst/>
                <a:ea typeface="Aptos" panose="020B0004020202020204" pitchFamily="34" charset="0"/>
                <a:cs typeface="Times New Roman"/>
              </a:rPr>
              <a:t>Journal of Management and Science</a:t>
            </a:r>
            <a:r>
              <a:rPr lang="en-US" sz="1600" kern="100" dirty="0">
                <a:solidFill>
                  <a:schemeClr val="accent1"/>
                </a:solidFill>
                <a:effectLst/>
                <a:ea typeface="Aptos" panose="020B0004020202020204" pitchFamily="34" charset="0"/>
                <a:cs typeface="Times New Roman"/>
              </a:rPr>
              <a:t>, </a:t>
            </a:r>
            <a:r>
              <a:rPr lang="en-US" sz="1600" i="1" kern="100" dirty="0">
                <a:solidFill>
                  <a:schemeClr val="accent1"/>
                </a:solidFill>
                <a:effectLst/>
                <a:ea typeface="Aptos" panose="020B0004020202020204" pitchFamily="34" charset="0"/>
                <a:cs typeface="Times New Roman"/>
              </a:rPr>
              <a:t>10</a:t>
            </a:r>
            <a:r>
              <a:rPr lang="en-US" sz="1600" kern="100" dirty="0">
                <a:solidFill>
                  <a:schemeClr val="accent1"/>
                </a:solidFill>
                <a:effectLst/>
                <a:ea typeface="Aptos" panose="020B0004020202020204" pitchFamily="34" charset="0"/>
                <a:cs typeface="Times New Roman"/>
              </a:rPr>
              <a:t>(2), 15-19.</a:t>
            </a:r>
            <a:endParaRPr lang="tr-TR"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Coburn, C. (2015). Negotiation conflict styles. </a:t>
            </a:r>
            <a:r>
              <a:rPr lang="en-US" sz="1600" i="1" kern="100" dirty="0">
                <a:solidFill>
                  <a:schemeClr val="accent1"/>
                </a:solidFill>
                <a:effectLst/>
                <a:ea typeface="Aptos" panose="020B0004020202020204" pitchFamily="34" charset="0"/>
                <a:cs typeface="Times New Roman"/>
              </a:rPr>
              <a:t>Boston: Harvard Medical School Ombuds</a:t>
            </a:r>
            <a:r>
              <a:rPr lang="en-US" sz="1600" kern="100" dirty="0">
                <a:solidFill>
                  <a:schemeClr val="accent1"/>
                </a:solidFill>
                <a:effectLst/>
                <a:ea typeface="Aptos" panose="020B0004020202020204" pitchFamily="34" charset="0"/>
                <a:cs typeface="Times New Roman"/>
              </a:rPr>
              <a:t>.</a:t>
            </a:r>
            <a:endParaRPr lang="tr-TR"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tr-TR" sz="1600" kern="100" dirty="0">
                <a:solidFill>
                  <a:schemeClr val="accent1"/>
                </a:solidFill>
                <a:effectLst/>
                <a:ea typeface="Aptos" panose="020B0004020202020204" pitchFamily="34" charset="0"/>
                <a:cs typeface="Times New Roman"/>
              </a:rPr>
              <a:t>https://www.egyankosh.ac.in/bitstream/123456789/6522/3/Unit-16.pdf</a:t>
            </a:r>
          </a:p>
          <a:p>
            <a:pPr marL="285750" indent="-285750">
              <a:lnSpc>
                <a:spcPct val="115000"/>
              </a:lnSpc>
              <a:spcAft>
                <a:spcPts val="800"/>
              </a:spcAft>
              <a:buFont typeface="Courier New" panose="02070309020205020404" pitchFamily="49" charset="0"/>
              <a:buChar char="o"/>
            </a:pPr>
            <a:r>
              <a:rPr lang="tr-TR" sz="1600" kern="100" dirty="0" err="1">
                <a:solidFill>
                  <a:schemeClr val="accent1"/>
                </a:solidFill>
                <a:effectLst/>
                <a:ea typeface="Aptos" panose="020B0004020202020204" pitchFamily="34" charset="0"/>
                <a:cs typeface="Times New Roman"/>
              </a:rPr>
              <a:t>Katz</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and</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McNulty</a:t>
            </a:r>
            <a:r>
              <a:rPr lang="tr-TR" sz="1600" kern="100" dirty="0">
                <a:solidFill>
                  <a:schemeClr val="accent1"/>
                </a:solidFill>
                <a:effectLst/>
                <a:ea typeface="Aptos" panose="020B0004020202020204" pitchFamily="34" charset="0"/>
                <a:cs typeface="Times New Roman"/>
              </a:rPr>
              <a:t> (1995). </a:t>
            </a:r>
            <a:r>
              <a:rPr lang="tr-TR" sz="1600" kern="100" dirty="0" err="1">
                <a:solidFill>
                  <a:schemeClr val="accent1"/>
                </a:solidFill>
                <a:effectLst/>
                <a:ea typeface="Aptos" panose="020B0004020202020204" pitchFamily="34" charset="0"/>
                <a:cs typeface="Times New Roman"/>
              </a:rPr>
              <a:t>Interest-Based</a:t>
            </a:r>
            <a:r>
              <a:rPr lang="tr-TR" sz="1600" kern="100" dirty="0">
                <a:solidFill>
                  <a:schemeClr val="accent1"/>
                </a:solidFill>
                <a:effectLst/>
                <a:ea typeface="Aptos" panose="020B0004020202020204" pitchFamily="34" charset="0"/>
                <a:cs typeface="Times New Roman"/>
              </a:rPr>
              <a:t> </a:t>
            </a:r>
            <a:r>
              <a:rPr lang="tr-TR" sz="1600" kern="100" dirty="0" err="1">
                <a:solidFill>
                  <a:schemeClr val="accent1"/>
                </a:solidFill>
                <a:effectLst/>
                <a:ea typeface="Aptos" panose="020B0004020202020204" pitchFamily="34" charset="0"/>
                <a:cs typeface="Times New Roman"/>
              </a:rPr>
              <a:t>Negotiation</a:t>
            </a:r>
            <a:r>
              <a:rPr lang="tr-TR" sz="1600" kern="100" dirty="0">
                <a:solidFill>
                  <a:schemeClr val="accent1"/>
                </a:solidFill>
                <a:effectLst/>
                <a:ea typeface="Aptos" panose="020B0004020202020204" pitchFamily="34" charset="0"/>
                <a:cs typeface="Times New Roman"/>
              </a:rPr>
              <a:t>, Online </a:t>
            </a:r>
            <a:r>
              <a:rPr lang="tr-TR" sz="1600" kern="100" dirty="0" err="1">
                <a:solidFill>
                  <a:schemeClr val="accent1"/>
                </a:solidFill>
                <a:effectLst/>
                <a:ea typeface="Aptos" panose="020B0004020202020204" pitchFamily="34" charset="0"/>
                <a:cs typeface="Times New Roman"/>
              </a:rPr>
              <a:t>source</a:t>
            </a:r>
            <a:r>
              <a:rPr lang="tr-TR" sz="1600" kern="100" dirty="0">
                <a:solidFill>
                  <a:schemeClr val="accent1"/>
                </a:solidFill>
                <a:effectLst/>
                <a:ea typeface="Aptos" panose="020B0004020202020204" pitchFamily="34" charset="0"/>
                <a:cs typeface="Times New Roman"/>
              </a:rPr>
              <a:t>: </a:t>
            </a:r>
            <a:r>
              <a:rPr lang="tr-TR" sz="1600" kern="100" dirty="0">
                <a:solidFill>
                  <a:schemeClr val="accent1"/>
                </a:solidFill>
                <a:effectLst/>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https://www.maxwell.syr.edu/docs/default-source/ektron-files/interested-based-negotiation-neil-katz-and-kevin-mcnulty.pdf?sfvrsn=2cd0bff1_7</a:t>
            </a:r>
            <a:endParaRPr lang="tr-TR" sz="1600" kern="100" dirty="0">
              <a:solidFill>
                <a:schemeClr val="accent1"/>
              </a:solidFill>
              <a:effectLst/>
              <a:ea typeface="Aptos" panose="020B000402020202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endParaRPr>
          </a:p>
          <a:p>
            <a:pPr>
              <a:lnSpc>
                <a:spcPct val="114999"/>
              </a:lnSpc>
              <a:spcAft>
                <a:spcPts val="800"/>
              </a:spcAft>
            </a:pPr>
            <a:r>
              <a:rPr lang="el-GR" sz="1600" b="1" kern="100" dirty="0">
                <a:solidFill>
                  <a:schemeClr val="bg1"/>
                </a:solidFill>
                <a:effectLst/>
                <a:ea typeface="Aptos" panose="020B0004020202020204" pitchFamily="34" charset="0"/>
                <a:cs typeface="Times New Roman"/>
              </a:rPr>
              <a:t>Τμήμα</a:t>
            </a:r>
            <a:r>
              <a:rPr lang="tr-TR" sz="1600" b="1" kern="100" dirty="0">
                <a:solidFill>
                  <a:schemeClr val="bg1"/>
                </a:solidFill>
                <a:ea typeface="Aptos" panose="020B0004020202020204" pitchFamily="34" charset="0"/>
                <a:cs typeface="Times New Roman"/>
              </a:rPr>
              <a:t> 2</a:t>
            </a:r>
            <a:endParaRPr lang="tr-TR" sz="1600" kern="100" dirty="0">
              <a:solidFill>
                <a:schemeClr val="bg1"/>
              </a:solidFill>
              <a:ea typeface="Aptos" panose="020B0004020202020204" pitchFamily="34" charset="0"/>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cs typeface="Times New Roman" panose="02020603050405020304" pitchFamily="18" charset="0"/>
              </a:rPr>
              <a:t>Gole</a:t>
            </a:r>
            <a:r>
              <a:rPr lang="en-US" sz="1600" kern="100" dirty="0">
                <a:solidFill>
                  <a:schemeClr val="accent1"/>
                </a:solidFill>
                <a:cs typeface="Times New Roman" panose="02020603050405020304" pitchFamily="18" charset="0"/>
              </a:rPr>
              <a:t>, W. (2018) Strategic Partnerships APPLYING A SIX-STEP PROCESS, Chartered Professional Accountants Canada</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American Public Human Services Association (2010), Strategic Partnerships Guidance , online source: </a:t>
            </a:r>
            <a:r>
              <a:rPr lang="en-US" sz="1600" kern="100" dirty="0">
                <a:solidFill>
                  <a:schemeClr val="accent1"/>
                </a:solidFill>
                <a:cs typeface="Times New Roman" panose="02020603050405020304" pitchFamily="18" charset="0"/>
                <a:hlinkClick r:id="rId3">
                  <a:extLst>
                    <a:ext uri="{A12FA001-AC4F-418D-AE19-62706E023703}">
                      <ahyp:hlinkClr xmlns:ahyp="http://schemas.microsoft.com/office/drawing/2018/hyperlinkcolor" val="tx"/>
                    </a:ext>
                  </a:extLst>
                </a:hlinkClick>
              </a:rPr>
              <a:t>https://ncwwi.org/files/PPCW_Strategic_Partnerships_Guidance.pdf</a:t>
            </a:r>
            <a:endParaRPr lang="en-US" sz="1600" kern="100" dirty="0">
              <a:solidFill>
                <a:schemeClr val="accent1"/>
              </a:solidFill>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Customer Value Foundation, (2018) Online source: </a:t>
            </a:r>
            <a:r>
              <a:rPr lang="en-US" sz="1600" kern="100" dirty="0">
                <a:solidFill>
                  <a:schemeClr val="accent1"/>
                </a:solidFill>
                <a:cs typeface="Times New Roman" panose="02020603050405020304" pitchFamily="18" charset="0"/>
                <a:hlinkClick r:id="rId4">
                  <a:extLst>
                    <a:ext uri="{A12FA001-AC4F-418D-AE19-62706E023703}">
                      <ahyp:hlinkClr xmlns:ahyp="http://schemas.microsoft.com/office/drawing/2018/hyperlinkcolor" val="tx"/>
                    </a:ext>
                  </a:extLst>
                </a:hlinkClick>
              </a:rPr>
              <a:t>https://customervaluefoundation.wordpress.com/2018/04/18/is-value-co-creation-always-necessary/</a:t>
            </a:r>
            <a:endParaRPr lang="en-US" sz="1600" kern="100" dirty="0">
              <a:solidFill>
                <a:schemeClr val="accent1"/>
              </a:solidFill>
              <a:cs typeface="Times New Roman" panose="02020603050405020304" pitchFamily="18" charset="0"/>
            </a:endParaRPr>
          </a:p>
        </p:txBody>
      </p:sp>
    </p:spTree>
    <p:extLst>
      <p:ext uri="{BB962C8B-B14F-4D97-AF65-F5344CB8AC3E}">
        <p14:creationId xmlns:p14="http://schemas.microsoft.com/office/powerpoint/2010/main" val="3119389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5A7DA-CEE7-74AB-C4BD-445E08AEB597}"/>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624E9A32-F26F-5301-06B3-D1E867D50FD0}"/>
              </a:ext>
            </a:extLst>
          </p:cNvPr>
          <p:cNvSpPr txBox="1"/>
          <p:nvPr/>
        </p:nvSpPr>
        <p:spPr>
          <a:xfrm>
            <a:off x="331711" y="594988"/>
            <a:ext cx="10834847" cy="4547783"/>
          </a:xfrm>
          <a:prstGeom prst="rect">
            <a:avLst/>
          </a:prstGeom>
          <a:noFill/>
        </p:spPr>
        <p:txBody>
          <a:bodyPr wrap="square" lIns="91440" tIns="45720" rIns="91440" bIns="45720" anchor="t">
            <a:spAutoFit/>
          </a:bodyPr>
          <a:lstStyle/>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Elo, J., </a:t>
            </a:r>
            <a:r>
              <a:rPr lang="en-US" sz="1600" kern="100" dirty="0" err="1">
                <a:solidFill>
                  <a:schemeClr val="accent1"/>
                </a:solidFill>
                <a:cs typeface="Times New Roman" panose="02020603050405020304" pitchFamily="18" charset="0"/>
              </a:rPr>
              <a:t>Pekkala</a:t>
            </a:r>
            <a:r>
              <a:rPr lang="en-US" sz="1600" kern="100" dirty="0">
                <a:solidFill>
                  <a:schemeClr val="accent1"/>
                </a:solidFill>
                <a:cs typeface="Times New Roman" panose="02020603050405020304" pitchFamily="18" charset="0"/>
              </a:rPr>
              <a:t>, K., </a:t>
            </a:r>
            <a:r>
              <a:rPr lang="en-US" sz="1600" kern="100" dirty="0" err="1">
                <a:solidFill>
                  <a:schemeClr val="accent1"/>
                </a:solidFill>
                <a:cs typeface="Times New Roman" panose="02020603050405020304" pitchFamily="18" charset="0"/>
              </a:rPr>
              <a:t>Tuunanen</a:t>
            </a:r>
            <a:r>
              <a:rPr lang="en-US" sz="1600" kern="100" dirty="0">
                <a:solidFill>
                  <a:schemeClr val="accent1"/>
                </a:solidFill>
                <a:cs typeface="Times New Roman" panose="02020603050405020304" pitchFamily="18" charset="0"/>
              </a:rPr>
              <a:t>, T., &amp; Salo, M. (2023). Building strategic partnerships for value co-creation: A conceptual framework for digital service organizations. In European Conference on Information Systems. Association for Information Systems.</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Dibley, A., &amp; Clark, M. (2011). Value Co-Creation in Strategic Partnerships: An Outsourcing Perspective. Service-Dominant Logic, Network &amp; Systems Theory and Service Science: Integrating three perspectives for a new service agenda, Giannini </a:t>
            </a:r>
            <a:r>
              <a:rPr lang="en-US" sz="1600" kern="100" dirty="0" err="1">
                <a:solidFill>
                  <a:schemeClr val="accent1"/>
                </a:solidFill>
                <a:cs typeface="Times New Roman" panose="02020603050405020304" pitchFamily="18" charset="0"/>
              </a:rPr>
              <a:t>Editore</a:t>
            </a:r>
            <a:r>
              <a:rPr lang="en-US" sz="1600" kern="100" dirty="0">
                <a:solidFill>
                  <a:schemeClr val="accent1"/>
                </a:solidFill>
                <a:cs typeface="Times New Roman" panose="02020603050405020304" pitchFamily="18" charset="0"/>
              </a:rPr>
              <a:t>, Napoli.</a:t>
            </a:r>
            <a:endParaRPr lang="tr-TR" sz="1600" dirty="0">
              <a:solidFill>
                <a:schemeClr val="accent1"/>
              </a:solidFill>
            </a:endParaRPr>
          </a:p>
          <a:p>
            <a:pPr>
              <a:lnSpc>
                <a:spcPct val="114999"/>
              </a:lnSpc>
              <a:spcAft>
                <a:spcPts val="800"/>
              </a:spcAft>
            </a:pPr>
            <a:r>
              <a:rPr lang="el-GR" sz="1600" b="1" kern="100" dirty="0">
                <a:solidFill>
                  <a:schemeClr val="bg1"/>
                </a:solidFill>
                <a:cs typeface="Times New Roman"/>
              </a:rPr>
              <a:t>Τμήμα</a:t>
            </a:r>
            <a:r>
              <a:rPr lang="sl-SI" sz="1600" b="1" kern="100" dirty="0">
                <a:solidFill>
                  <a:schemeClr val="bg1"/>
                </a:solidFill>
                <a:cs typeface="Times New Roman"/>
              </a:rPr>
              <a:t> </a:t>
            </a:r>
            <a:r>
              <a:rPr lang="tr-TR" sz="1600" b="1" kern="100" dirty="0">
                <a:solidFill>
                  <a:schemeClr val="bg1"/>
                </a:solidFill>
                <a:cs typeface="Times New Roman"/>
              </a:rPr>
              <a:t>3</a:t>
            </a:r>
            <a:r>
              <a:rPr lang="it-IT" sz="1600" b="1" kern="100" dirty="0">
                <a:solidFill>
                  <a:schemeClr val="bg1"/>
                </a:solidFill>
                <a:cs typeface="Times New Roman"/>
              </a:rPr>
              <a:t> </a:t>
            </a:r>
            <a:endParaRPr lang="en-US" sz="1600" dirty="0">
              <a:solidFill>
                <a:schemeClr val="bg1"/>
              </a:solidFill>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Majava</a:t>
            </a:r>
            <a:r>
              <a:rPr lang="en-US" sz="1600" kern="100" dirty="0">
                <a:solidFill>
                  <a:schemeClr val="accent1"/>
                </a:solidFill>
                <a:effectLst/>
                <a:ea typeface="Aptos" panose="020B0004020202020204" pitchFamily="34" charset="0"/>
                <a:cs typeface="Times New Roman"/>
              </a:rPr>
              <a:t>, J., </a:t>
            </a:r>
            <a:r>
              <a:rPr lang="en-US" sz="1600" kern="100" dirty="0" err="1">
                <a:solidFill>
                  <a:schemeClr val="accent1"/>
                </a:solidFill>
                <a:effectLst/>
                <a:ea typeface="Aptos" panose="020B0004020202020204" pitchFamily="34" charset="0"/>
                <a:cs typeface="Times New Roman"/>
              </a:rPr>
              <a:t>Isoherranen</a:t>
            </a:r>
            <a:r>
              <a:rPr lang="en-US" sz="1600" kern="100" dirty="0">
                <a:solidFill>
                  <a:schemeClr val="accent1"/>
                </a:solidFill>
                <a:effectLst/>
                <a:ea typeface="Aptos" panose="020B0004020202020204" pitchFamily="34" charset="0"/>
                <a:cs typeface="Times New Roman"/>
              </a:rPr>
              <a:t>, V., &amp; </a:t>
            </a:r>
            <a:r>
              <a:rPr lang="en-US" sz="1600" kern="100" dirty="0" err="1">
                <a:solidFill>
                  <a:schemeClr val="accent1"/>
                </a:solidFill>
                <a:effectLst/>
                <a:ea typeface="Aptos" panose="020B0004020202020204" pitchFamily="34" charset="0"/>
                <a:cs typeface="Times New Roman"/>
              </a:rPr>
              <a:t>Kess</a:t>
            </a:r>
            <a:r>
              <a:rPr lang="en-US" sz="1600" kern="100" dirty="0">
                <a:solidFill>
                  <a:schemeClr val="accent1"/>
                </a:solidFill>
                <a:effectLst/>
                <a:ea typeface="Aptos" panose="020B0004020202020204" pitchFamily="34" charset="0"/>
                <a:cs typeface="Times New Roman"/>
              </a:rPr>
              <a:t>, P. (2013). Business collaboration concepts and implications for companies. International Journal of Synergy and Research, 2(1-2).</a:t>
            </a:r>
            <a:endParaRPr lang="en-US" sz="1600" dirty="0">
              <a:solidFill>
                <a:schemeClr val="accent1"/>
              </a:solidFill>
              <a:cs typeface="Times New Roman"/>
            </a:endParaRPr>
          </a:p>
          <a:p>
            <a:pPr marL="285750" indent="-285750">
              <a:lnSpc>
                <a:spcPct val="115000"/>
              </a:lnSpc>
              <a:spcAft>
                <a:spcPts val="8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Mirčetić</a:t>
            </a:r>
            <a:r>
              <a:rPr lang="en-US" sz="1600" kern="100" dirty="0">
                <a:solidFill>
                  <a:schemeClr val="accent1"/>
                </a:solidFill>
                <a:effectLst/>
                <a:ea typeface="Aptos" panose="020B0004020202020204" pitchFamily="34" charset="0"/>
                <a:cs typeface="Times New Roman"/>
              </a:rPr>
              <a:t>, V., </a:t>
            </a:r>
            <a:r>
              <a:rPr lang="en-US" sz="1600" kern="100" dirty="0" err="1">
                <a:solidFill>
                  <a:schemeClr val="accent1"/>
                </a:solidFill>
                <a:effectLst/>
                <a:ea typeface="Aptos" panose="020B0004020202020204" pitchFamily="34" charset="0"/>
                <a:cs typeface="Times New Roman"/>
              </a:rPr>
              <a:t>Vukotić</a:t>
            </a:r>
            <a:r>
              <a:rPr lang="en-US" sz="1600" kern="100" dirty="0">
                <a:solidFill>
                  <a:schemeClr val="accent1"/>
                </a:solidFill>
                <a:effectLst/>
                <a:ea typeface="Aptos" panose="020B0004020202020204" pitchFamily="34" charset="0"/>
                <a:cs typeface="Times New Roman"/>
              </a:rPr>
              <a:t>, S., &amp; </a:t>
            </a:r>
            <a:r>
              <a:rPr lang="en-US" sz="1600" kern="100" dirty="0" err="1">
                <a:solidFill>
                  <a:schemeClr val="accent1"/>
                </a:solidFill>
                <a:effectLst/>
                <a:ea typeface="Aptos" panose="020B0004020202020204" pitchFamily="34" charset="0"/>
                <a:cs typeface="Times New Roman"/>
              </a:rPr>
              <a:t>Cvijanović</a:t>
            </a:r>
            <a:r>
              <a:rPr lang="en-US" sz="1600" kern="100" dirty="0">
                <a:solidFill>
                  <a:schemeClr val="accent1"/>
                </a:solidFill>
                <a:effectLst/>
                <a:ea typeface="Aptos" panose="020B0004020202020204" pitchFamily="34" charset="0"/>
                <a:cs typeface="Times New Roman"/>
              </a:rPr>
              <a:t>, D. (2019). The concept of business clusters and its impact on tourism business improvement. </a:t>
            </a:r>
            <a:r>
              <a:rPr lang="en-US" sz="1600" kern="100" dirty="0" err="1">
                <a:solidFill>
                  <a:schemeClr val="accent1"/>
                </a:solidFill>
                <a:effectLst/>
                <a:ea typeface="Aptos" panose="020B0004020202020204" pitchFamily="34" charset="0"/>
                <a:cs typeface="Times New Roman"/>
              </a:rPr>
              <a:t>Економика</a:t>
            </a:r>
            <a:r>
              <a:rPr lang="en-US" sz="1600" kern="100" dirty="0">
                <a:solidFill>
                  <a:schemeClr val="accent1"/>
                </a:solidFill>
                <a:effectLst/>
                <a:ea typeface="Aptos" panose="020B0004020202020204" pitchFamily="34" charset="0"/>
                <a:cs typeface="Times New Roman"/>
              </a:rPr>
              <a:t> </a:t>
            </a:r>
            <a:r>
              <a:rPr lang="en-US" sz="1600" kern="100" dirty="0" err="1">
                <a:solidFill>
                  <a:schemeClr val="accent1"/>
                </a:solidFill>
                <a:effectLst/>
                <a:ea typeface="Aptos" panose="020B0004020202020204" pitchFamily="34" charset="0"/>
                <a:cs typeface="Times New Roman"/>
              </a:rPr>
              <a:t>пољопривреде</a:t>
            </a:r>
            <a:r>
              <a:rPr lang="en-US" sz="1600" kern="100" dirty="0">
                <a:solidFill>
                  <a:schemeClr val="accent1"/>
                </a:solidFill>
                <a:effectLst/>
                <a:ea typeface="Aptos" panose="020B0004020202020204" pitchFamily="34" charset="0"/>
                <a:cs typeface="Times New Roman"/>
              </a:rPr>
              <a:t>, 66(3), 851-868.</a:t>
            </a: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Christensen, P., McIntyre, N., &amp; </a:t>
            </a:r>
            <a:r>
              <a:rPr lang="en-US" sz="1600" kern="100" dirty="0" err="1">
                <a:solidFill>
                  <a:schemeClr val="accent1"/>
                </a:solidFill>
                <a:effectLst/>
                <a:ea typeface="Aptos" panose="020B0004020202020204" pitchFamily="34" charset="0"/>
                <a:cs typeface="Times New Roman"/>
              </a:rPr>
              <a:t>Pikholz</a:t>
            </a:r>
            <a:r>
              <a:rPr lang="en-US" sz="1600" kern="100" dirty="0">
                <a:solidFill>
                  <a:schemeClr val="accent1"/>
                </a:solidFill>
                <a:effectLst/>
                <a:ea typeface="Aptos" panose="020B0004020202020204" pitchFamily="34" charset="0"/>
                <a:cs typeface="Times New Roman"/>
              </a:rPr>
              <a:t>, L. (2002). Bridging community </a:t>
            </a:r>
            <a:r>
              <a:rPr lang="en-US" sz="1600" kern="100" dirty="0" err="1">
                <a:solidFill>
                  <a:schemeClr val="accent1"/>
                </a:solidFill>
                <a:effectLst/>
                <a:ea typeface="Aptos" panose="020B0004020202020204" pitchFamily="34" charset="0"/>
                <a:cs typeface="Times New Roman"/>
              </a:rPr>
              <a:t>andeconomic</a:t>
            </a:r>
            <a:r>
              <a:rPr lang="en-US" sz="1600" kern="100" dirty="0">
                <a:solidFill>
                  <a:schemeClr val="accent1"/>
                </a:solidFill>
                <a:effectLst/>
                <a:ea typeface="Aptos" panose="020B0004020202020204" pitchFamily="34" charset="0"/>
                <a:cs typeface="Times New Roman"/>
              </a:rPr>
              <a:t> development - A strategy for using industry clusters to link </a:t>
            </a:r>
            <a:r>
              <a:rPr lang="en-US" sz="1600" kern="100" dirty="0" err="1">
                <a:solidFill>
                  <a:schemeClr val="accent1"/>
                </a:solidFill>
                <a:effectLst/>
                <a:ea typeface="Aptos" panose="020B0004020202020204" pitchFamily="34" charset="0"/>
                <a:cs typeface="Times New Roman"/>
              </a:rPr>
              <a:t>neighbourhoodsto</a:t>
            </a:r>
            <a:r>
              <a:rPr lang="en-US" sz="1600" kern="100" dirty="0">
                <a:solidFill>
                  <a:schemeClr val="accent1"/>
                </a:solidFill>
                <a:effectLst/>
                <a:ea typeface="Aptos" panose="020B0004020202020204" pitchFamily="34" charset="0"/>
                <a:cs typeface="Times New Roman"/>
              </a:rPr>
              <a:t> the regional economy. (1) (PDF) The concept of business clusters and its impact on tourism business improvement. </a:t>
            </a:r>
          </a:p>
        </p:txBody>
      </p:sp>
    </p:spTree>
    <p:extLst>
      <p:ext uri="{BB962C8B-B14F-4D97-AF65-F5344CB8AC3E}">
        <p14:creationId xmlns:p14="http://schemas.microsoft.com/office/powerpoint/2010/main" val="3557048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E48D-666A-4DBF-4F38-93E3B99CC50F}"/>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E0B0B30D-6DC5-DE28-622D-4D141CE1DE4A}"/>
              </a:ext>
            </a:extLst>
          </p:cNvPr>
          <p:cNvSpPr txBox="1"/>
          <p:nvPr/>
        </p:nvSpPr>
        <p:spPr>
          <a:xfrm>
            <a:off x="363822" y="890916"/>
            <a:ext cx="11464355" cy="5342873"/>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Haze, V., &amp; Ch, R. (2021). Cluster Business Models: Exploring Business Models in Global Innovation Clusters.</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Möhring</a:t>
            </a:r>
            <a:r>
              <a:rPr lang="en-US" sz="1600" kern="100" dirty="0">
                <a:solidFill>
                  <a:schemeClr val="accent1"/>
                </a:solidFill>
                <a:effectLst/>
                <a:ea typeface="Aptos" panose="020B0004020202020204" pitchFamily="34" charset="0"/>
                <a:cs typeface="Times New Roman"/>
              </a:rPr>
              <a:t>, J. (2005). Clusters: Definition and methodology. Business Clusters, 21.</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Anggraeni</a:t>
            </a:r>
            <a:r>
              <a:rPr lang="en-US" sz="1600" kern="100" dirty="0">
                <a:solidFill>
                  <a:schemeClr val="accent1"/>
                </a:solidFill>
                <a:effectLst/>
                <a:ea typeface="Aptos" panose="020B0004020202020204" pitchFamily="34" charset="0"/>
                <a:cs typeface="Times New Roman"/>
              </a:rPr>
              <a:t>, E., Den </a:t>
            </a:r>
            <a:r>
              <a:rPr lang="en-US" sz="1600" kern="100" dirty="0" err="1">
                <a:solidFill>
                  <a:schemeClr val="accent1"/>
                </a:solidFill>
                <a:effectLst/>
                <a:ea typeface="Aptos" panose="020B0004020202020204" pitchFamily="34" charset="0"/>
                <a:cs typeface="Times New Roman"/>
              </a:rPr>
              <a:t>Hartigh</a:t>
            </a:r>
            <a:r>
              <a:rPr lang="en-US" sz="1600" kern="100" dirty="0">
                <a:solidFill>
                  <a:schemeClr val="accent1"/>
                </a:solidFill>
                <a:effectLst/>
                <a:ea typeface="Aptos" panose="020B0004020202020204" pitchFamily="34" charset="0"/>
                <a:cs typeface="Times New Roman"/>
              </a:rPr>
              <a:t>, E., &amp; </a:t>
            </a:r>
            <a:r>
              <a:rPr lang="en-US" sz="1600" kern="100" dirty="0" err="1">
                <a:solidFill>
                  <a:schemeClr val="accent1"/>
                </a:solidFill>
                <a:effectLst/>
                <a:ea typeface="Aptos" panose="020B0004020202020204" pitchFamily="34" charset="0"/>
                <a:cs typeface="Times New Roman"/>
              </a:rPr>
              <a:t>Zegveld</a:t>
            </a:r>
            <a:r>
              <a:rPr lang="en-US" sz="1600" kern="100" dirty="0">
                <a:solidFill>
                  <a:schemeClr val="accent1"/>
                </a:solidFill>
                <a:effectLst/>
                <a:ea typeface="Aptos" panose="020B0004020202020204" pitchFamily="34" charset="0"/>
                <a:cs typeface="Times New Roman"/>
              </a:rPr>
              <a:t>, M. (2007, October). Business ecosystem as a perspective for studying the relations between firms and their business networks. In ECCON 2007 Annual meeting (pp. 1-28). The Netherlands: Bergen </a:t>
            </a:r>
            <a:r>
              <a:rPr lang="en-US" sz="1600" kern="100" dirty="0" err="1">
                <a:solidFill>
                  <a:schemeClr val="accent1"/>
                </a:solidFill>
                <a:effectLst/>
                <a:ea typeface="Aptos" panose="020B0004020202020204" pitchFamily="34" charset="0"/>
                <a:cs typeface="Times New Roman"/>
              </a:rPr>
              <a:t>aan</a:t>
            </a:r>
            <a:r>
              <a:rPr lang="en-US" sz="1600" kern="100" dirty="0">
                <a:solidFill>
                  <a:schemeClr val="accent1"/>
                </a:solidFill>
                <a:effectLst/>
                <a:ea typeface="Aptos" panose="020B0004020202020204" pitchFamily="34" charset="0"/>
                <a:cs typeface="Times New Roman"/>
              </a:rPr>
              <a:t> Zee.</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Heikkilä</a:t>
            </a:r>
            <a:r>
              <a:rPr lang="en-US" sz="1600" kern="100" dirty="0">
                <a:solidFill>
                  <a:schemeClr val="accent1"/>
                </a:solidFill>
                <a:effectLst/>
                <a:ea typeface="Aptos" panose="020B0004020202020204" pitchFamily="34" charset="0"/>
                <a:cs typeface="Times New Roman"/>
              </a:rPr>
              <a:t>, M., &amp; </a:t>
            </a:r>
            <a:r>
              <a:rPr lang="en-US" sz="1600" kern="100" dirty="0" err="1">
                <a:solidFill>
                  <a:schemeClr val="accent1"/>
                </a:solidFill>
                <a:effectLst/>
                <a:ea typeface="Aptos" panose="020B0004020202020204" pitchFamily="34" charset="0"/>
                <a:cs typeface="Times New Roman"/>
              </a:rPr>
              <a:t>Kuivaniemi</a:t>
            </a:r>
            <a:r>
              <a:rPr lang="en-US" sz="1600" kern="100" dirty="0">
                <a:solidFill>
                  <a:schemeClr val="accent1"/>
                </a:solidFill>
                <a:effectLst/>
                <a:ea typeface="Aptos" panose="020B0004020202020204" pitchFamily="34" charset="0"/>
                <a:cs typeface="Times New Roman"/>
              </a:rPr>
              <a:t>, L. (2012). Ecosystem under construction: An action research study on entrepreneurship in a business ecosystem. Technology innovation management review, (6).</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Deloitte (2023) Business ecosystems come of age,  online source: https://www2.deloitte.com/content/dam/insights/us/articles/platform-strategy-new-level-business-trends/DUP_1048-Business-ecosystems-come-of-age_MASTER_FINAL.pdf</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panose="02020603050405020304" pitchFamily="18" charset="0"/>
              </a:rPr>
              <a:t>Todeva</a:t>
            </a:r>
            <a:r>
              <a:rPr lang="en-US" sz="1600" kern="100" dirty="0">
                <a:solidFill>
                  <a:schemeClr val="accent1"/>
                </a:solidFill>
                <a:effectLst/>
                <a:ea typeface="Aptos" panose="020B0004020202020204" pitchFamily="34" charset="0"/>
                <a:cs typeface="Times New Roman" panose="02020603050405020304" pitchFamily="18" charset="0"/>
              </a:rPr>
              <a:t>, E. (2006) Business Networks: Strategy &amp; Structure, New York: Taylor &amp; Francis</a:t>
            </a: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panose="02020603050405020304" pitchFamily="18" charset="0"/>
              </a:rPr>
              <a:t>Todeva</a:t>
            </a:r>
            <a:r>
              <a:rPr lang="en-US" sz="1600" kern="100" dirty="0">
                <a:solidFill>
                  <a:schemeClr val="accent1"/>
                </a:solidFill>
                <a:effectLst/>
                <a:ea typeface="Aptos" panose="020B0004020202020204" pitchFamily="34" charset="0"/>
                <a:cs typeface="Times New Roman" panose="02020603050405020304" pitchFamily="18" charset="0"/>
              </a:rPr>
              <a:t>, E. (2011) Business Networks, online source:  https://www.researchgate.net/publication/228215998_Business_Networks</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Interreg Europe, (2022), «Digital Innovation Hub development» Online Source: https://programme2014-20.interreg-central.eu/Content.Node/4STEPS/4STEPS-D.T2.3.2-Digital-Innovation-Hub-development-CNA.pdf</a:t>
            </a: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80232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11B1-CEF6-5FA9-DC82-161B05F5D5D9}"/>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132EBCBA-12F5-11CA-2176-56C5BA63D369}"/>
              </a:ext>
            </a:extLst>
          </p:cNvPr>
          <p:cNvSpPr txBox="1"/>
          <p:nvPr/>
        </p:nvSpPr>
        <p:spPr>
          <a:xfrm>
            <a:off x="444128" y="865285"/>
            <a:ext cx="11464355" cy="5127429"/>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The Town of </a:t>
            </a:r>
            <a:r>
              <a:rPr lang="en-US" sz="1600" kern="100" dirty="0" err="1">
                <a:solidFill>
                  <a:schemeClr val="accent1"/>
                </a:solidFill>
                <a:effectLst/>
                <a:ea typeface="Aptos" panose="020B0004020202020204" pitchFamily="34" charset="0"/>
                <a:cs typeface="Times New Roman" panose="02020603050405020304" pitchFamily="18" charset="0"/>
              </a:rPr>
              <a:t>Gawler</a:t>
            </a:r>
            <a:r>
              <a:rPr lang="en-US" sz="1600" kern="100" dirty="0">
                <a:solidFill>
                  <a:schemeClr val="accent1"/>
                </a:solidFill>
                <a:effectLst/>
                <a:ea typeface="Aptos" panose="020B0004020202020204" pitchFamily="34" charset="0"/>
                <a:cs typeface="Times New Roman" panose="02020603050405020304" pitchFamily="18" charset="0"/>
              </a:rPr>
              <a:t> (2016) THE BUSINESS INNOVATION HUB a place for growing business and creating jobs in </a:t>
            </a:r>
            <a:r>
              <a:rPr lang="en-US" sz="1600" kern="100" dirty="0" err="1">
                <a:solidFill>
                  <a:schemeClr val="accent1"/>
                </a:solidFill>
                <a:effectLst/>
                <a:ea typeface="Aptos" panose="020B0004020202020204" pitchFamily="34" charset="0"/>
                <a:cs typeface="Times New Roman" panose="02020603050405020304" pitchFamily="18" charset="0"/>
              </a:rPr>
              <a:t>Gawler</a:t>
            </a:r>
            <a:r>
              <a:rPr lang="en-US" sz="1600" kern="100" dirty="0">
                <a:solidFill>
                  <a:schemeClr val="accent1"/>
                </a:solidFill>
                <a:effectLst/>
                <a:ea typeface="Aptos" panose="020B0004020202020204" pitchFamily="34" charset="0"/>
                <a:cs typeface="Times New Roman" panose="02020603050405020304" pitchFamily="18" charset="0"/>
              </a:rPr>
              <a:t> through digital business, online source: https://www.gawler.sa.gov.au/__data/assets/pdf_file/0024/219552/28-02-2017-council-agenda-item-15.3-attachments-confidential-revoked-22-05-2018.pdf</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Chowdhury, E. H., </a:t>
            </a:r>
            <a:r>
              <a:rPr lang="en-US" sz="1600" kern="100" dirty="0" err="1">
                <a:solidFill>
                  <a:schemeClr val="accent1"/>
                </a:solidFill>
                <a:effectLst/>
                <a:ea typeface="Aptos" panose="020B0004020202020204" pitchFamily="34" charset="0"/>
                <a:cs typeface="Times New Roman" panose="02020603050405020304" pitchFamily="18" charset="0"/>
              </a:rPr>
              <a:t>Fjellström</a:t>
            </a:r>
            <a:r>
              <a:rPr lang="en-US" sz="1600" kern="100" dirty="0">
                <a:solidFill>
                  <a:schemeClr val="accent1"/>
                </a:solidFill>
                <a:effectLst/>
                <a:ea typeface="Aptos" panose="020B0004020202020204" pitchFamily="34" charset="0"/>
                <a:cs typeface="Times New Roman" panose="02020603050405020304" pitchFamily="18" charset="0"/>
              </a:rPr>
              <a:t>, D., </a:t>
            </a:r>
            <a:r>
              <a:rPr lang="en-US" sz="1600" kern="100" dirty="0" err="1">
                <a:solidFill>
                  <a:schemeClr val="accent1"/>
                </a:solidFill>
                <a:effectLst/>
                <a:ea typeface="Aptos" panose="020B0004020202020204" pitchFamily="34" charset="0"/>
                <a:cs typeface="Times New Roman" panose="02020603050405020304" pitchFamily="18" charset="0"/>
              </a:rPr>
              <a:t>Osarenkhoe</a:t>
            </a:r>
            <a:r>
              <a:rPr lang="en-US" sz="1600" kern="100" dirty="0">
                <a:solidFill>
                  <a:schemeClr val="accent1"/>
                </a:solidFill>
                <a:effectLst/>
                <a:ea typeface="Aptos" panose="020B0004020202020204" pitchFamily="34" charset="0"/>
                <a:cs typeface="Times New Roman" panose="02020603050405020304" pitchFamily="18" charset="0"/>
              </a:rPr>
              <a:t>, A., </a:t>
            </a:r>
            <a:r>
              <a:rPr lang="en-US" sz="1600" kern="100" dirty="0" err="1">
                <a:solidFill>
                  <a:schemeClr val="accent1"/>
                </a:solidFill>
                <a:effectLst/>
                <a:ea typeface="Aptos" panose="020B0004020202020204" pitchFamily="34" charset="0"/>
                <a:cs typeface="Times New Roman" panose="02020603050405020304" pitchFamily="18" charset="0"/>
              </a:rPr>
              <a:t>Hannadige</a:t>
            </a:r>
            <a:r>
              <a:rPr lang="en-US" sz="1600" kern="100" dirty="0">
                <a:solidFill>
                  <a:schemeClr val="accent1"/>
                </a:solidFill>
                <a:effectLst/>
                <a:ea typeface="Aptos" panose="020B0004020202020204" pitchFamily="34" charset="0"/>
                <a:cs typeface="Times New Roman" panose="02020603050405020304" pitchFamily="18" charset="0"/>
              </a:rPr>
              <a:t>, S. V. S., &amp; Weerasinghe, D. K. C. (2023). The contribution of innovation hubs towards strengthening the regional development in Sweden. International Journal of Innovation and Technology Management, 20(02), 2350010.</a:t>
            </a:r>
            <a:endParaRPr lang="tr-TR"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The Town of </a:t>
            </a:r>
            <a:r>
              <a:rPr lang="en-US" sz="1600" kern="100" dirty="0" err="1">
                <a:solidFill>
                  <a:schemeClr val="accent1"/>
                </a:solidFill>
                <a:effectLst/>
                <a:ea typeface="Aptos" panose="020B0004020202020204" pitchFamily="34" charset="0"/>
                <a:cs typeface="Times New Roman"/>
              </a:rPr>
              <a:t>Gawler</a:t>
            </a:r>
            <a:r>
              <a:rPr lang="en-US" sz="1600" kern="100" dirty="0">
                <a:solidFill>
                  <a:schemeClr val="accent1"/>
                </a:solidFill>
                <a:effectLst/>
                <a:ea typeface="Aptos" panose="020B0004020202020204" pitchFamily="34" charset="0"/>
                <a:cs typeface="Times New Roman"/>
              </a:rPr>
              <a:t> (2016) THE BUSINESS INNOVATION HUB a place for growing business and creating jobs in </a:t>
            </a:r>
            <a:r>
              <a:rPr lang="en-US" sz="1600" kern="100" dirty="0" err="1">
                <a:solidFill>
                  <a:schemeClr val="accent1"/>
                </a:solidFill>
                <a:effectLst/>
                <a:ea typeface="Aptos" panose="020B0004020202020204" pitchFamily="34" charset="0"/>
                <a:cs typeface="Times New Roman"/>
              </a:rPr>
              <a:t>Gawler</a:t>
            </a:r>
            <a:r>
              <a:rPr lang="en-US" sz="1600" kern="100" dirty="0">
                <a:solidFill>
                  <a:schemeClr val="accent1"/>
                </a:solidFill>
                <a:effectLst/>
                <a:ea typeface="Aptos" panose="020B0004020202020204" pitchFamily="34" charset="0"/>
                <a:cs typeface="Times New Roman"/>
              </a:rPr>
              <a:t> through digital business, online source: </a:t>
            </a:r>
            <a:r>
              <a:rPr lang="en-US" sz="1600" kern="100" dirty="0">
                <a:solidFill>
                  <a:schemeClr val="accent1"/>
                </a:solidFill>
                <a:effectLst/>
                <a:ea typeface="Aptos" panose="020B0004020202020204" pitchFamily="34" charset="0"/>
                <a:cs typeface="Times New Roman"/>
                <a:hlinkClick r:id="rId2">
                  <a:extLst>
                    <a:ext uri="{A12FA001-AC4F-418D-AE19-62706E023703}">
                      <ahyp:hlinkClr xmlns:ahyp="http://schemas.microsoft.com/office/drawing/2018/hyperlinkcolor" val="tx"/>
                    </a:ext>
                  </a:extLst>
                </a:hlinkClick>
              </a:rPr>
              <a:t>https://www.gawler.sa.gov.au/__data/assets/pdf_file/0024/219552/28-02-2017-council-agenda-item-15.3-attachments-confidential-revoked-22-05-2018.pdf</a:t>
            </a:r>
            <a:r>
              <a:rPr lang="en-US" sz="1600" kern="100" dirty="0">
                <a:solidFill>
                  <a:schemeClr val="accent1"/>
                </a:solidFill>
                <a:ea typeface="Aptos" panose="020B0004020202020204" pitchFamily="34" charset="0"/>
                <a:cs typeface="Times New Roman"/>
              </a:rPr>
              <a:t> </a:t>
            </a:r>
            <a:endParaRPr lang="it-IT" sz="20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Chowdhury, E. H., </a:t>
            </a:r>
            <a:r>
              <a:rPr lang="en-US" sz="1600" kern="100" dirty="0" err="1">
                <a:solidFill>
                  <a:schemeClr val="accent1"/>
                </a:solidFill>
                <a:effectLst/>
                <a:ea typeface="Aptos" panose="020B0004020202020204" pitchFamily="34" charset="0"/>
                <a:cs typeface="Times New Roman"/>
              </a:rPr>
              <a:t>Fjellström</a:t>
            </a:r>
            <a:r>
              <a:rPr lang="en-US" sz="1600" kern="100" dirty="0">
                <a:solidFill>
                  <a:schemeClr val="accent1"/>
                </a:solidFill>
                <a:effectLst/>
                <a:ea typeface="Aptos" panose="020B0004020202020204" pitchFamily="34" charset="0"/>
                <a:cs typeface="Times New Roman"/>
              </a:rPr>
              <a:t>, D., </a:t>
            </a:r>
            <a:r>
              <a:rPr lang="en-US" sz="1600" kern="100" dirty="0" err="1">
                <a:solidFill>
                  <a:schemeClr val="accent1"/>
                </a:solidFill>
                <a:effectLst/>
                <a:ea typeface="Aptos" panose="020B0004020202020204" pitchFamily="34" charset="0"/>
                <a:cs typeface="Times New Roman"/>
              </a:rPr>
              <a:t>Osarenkhoe</a:t>
            </a:r>
            <a:r>
              <a:rPr lang="en-US" sz="1600" kern="100" dirty="0">
                <a:solidFill>
                  <a:schemeClr val="accent1"/>
                </a:solidFill>
                <a:effectLst/>
                <a:ea typeface="Aptos" panose="020B0004020202020204" pitchFamily="34" charset="0"/>
                <a:cs typeface="Times New Roman"/>
              </a:rPr>
              <a:t>, A., </a:t>
            </a:r>
            <a:r>
              <a:rPr lang="en-US" sz="1600" kern="100" dirty="0" err="1">
                <a:solidFill>
                  <a:schemeClr val="accent1"/>
                </a:solidFill>
                <a:effectLst/>
                <a:ea typeface="Aptos" panose="020B0004020202020204" pitchFamily="34" charset="0"/>
                <a:cs typeface="Times New Roman"/>
              </a:rPr>
              <a:t>Hannadige</a:t>
            </a:r>
            <a:r>
              <a:rPr lang="en-US" sz="1600" kern="100" dirty="0">
                <a:solidFill>
                  <a:schemeClr val="accent1"/>
                </a:solidFill>
                <a:effectLst/>
                <a:ea typeface="Aptos" panose="020B0004020202020204" pitchFamily="34" charset="0"/>
                <a:cs typeface="Times New Roman"/>
              </a:rPr>
              <a:t>, S. V. S., &amp; Weerasinghe, D. K. C. (2023). The contribution of innovation hubs towards strengthening the regional development in Sweden. International Journal of Innovation and Technology Management, 20(02), 2350010.</a:t>
            </a:r>
            <a:r>
              <a:rPr lang="en-US" sz="1600" kern="100" dirty="0">
                <a:solidFill>
                  <a:schemeClr val="accent1"/>
                </a:solidFill>
                <a:ea typeface="Aptos" panose="020B0004020202020204" pitchFamily="34" charset="0"/>
                <a:cs typeface="Times New Roman"/>
              </a:rPr>
              <a:t> </a:t>
            </a:r>
            <a:endParaRPr lang="en-US"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Interreg Europe, (2022), «Digital Innovation Hub development» Online Source: https://programme2014-20.interreg-central.eu/Content.Node/4STEPS/4STEPS-D.T2.3.2-Digital-Innovation-Hub-development-CNA.pdf</a:t>
            </a: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50967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5E05-DCC7-8F8A-EEA7-0AB05927EF05}"/>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05708795-847E-4D79-931B-4576E32FB3C8}"/>
              </a:ext>
            </a:extLst>
          </p:cNvPr>
          <p:cNvSpPr txBox="1"/>
          <p:nvPr/>
        </p:nvSpPr>
        <p:spPr>
          <a:xfrm>
            <a:off x="438995" y="832940"/>
            <a:ext cx="10834847" cy="4368375"/>
          </a:xfrm>
          <a:prstGeom prst="rect">
            <a:avLst/>
          </a:prstGeom>
          <a:noFill/>
        </p:spPr>
        <p:txBody>
          <a:bodyPr wrap="square" lIns="91440" tIns="45720" rIns="91440" bIns="45720" anchor="t">
            <a:spAutoFit/>
          </a:bodyPr>
          <a:lstStyle/>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ffectLst/>
                <a:ea typeface="Aptos" panose="020B0004020202020204" pitchFamily="34" charset="0"/>
                <a:cs typeface="Times New Roman"/>
              </a:rPr>
              <a:t>Grabowiecki</a:t>
            </a:r>
            <a:r>
              <a:rPr lang="en-US" sz="1600" kern="100" dirty="0">
                <a:solidFill>
                  <a:schemeClr val="accent1"/>
                </a:solidFill>
                <a:effectLst/>
                <a:ea typeface="Aptos" panose="020B0004020202020204" pitchFamily="34" charset="0"/>
                <a:cs typeface="Times New Roman"/>
              </a:rPr>
              <a:t>, J. (2006). Keiretsu groups: Their role in the Japanese economy and a reference point (or a paradigm) for other countries. (No Title).</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Dow, S., McGuire, J., &amp; Yoshikawa, T. (2011). Disaggregating the group effect: Vertical and horizontal keiretsu in changing economic times. Asia Pacific Journal of Management, 28, 299-323.</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Twomey, B. (2020). Understanding Japanese Keiretsu. Investopedia, LLC. New York, NY, USA. Available in:&lt; https://www. </a:t>
            </a:r>
            <a:r>
              <a:rPr lang="en-US" sz="1600" kern="100" dirty="0" err="1">
                <a:solidFill>
                  <a:schemeClr val="accent1"/>
                </a:solidFill>
                <a:effectLst/>
                <a:ea typeface="Aptos" panose="020B0004020202020204" pitchFamily="34" charset="0"/>
                <a:cs typeface="Times New Roman"/>
              </a:rPr>
              <a:t>investopedia</a:t>
            </a:r>
            <a:r>
              <a:rPr lang="en-US" sz="1600" kern="100" dirty="0">
                <a:solidFill>
                  <a:schemeClr val="accent1"/>
                </a:solidFill>
                <a:effectLst/>
                <a:ea typeface="Aptos" panose="020B0004020202020204" pitchFamily="34" charset="0"/>
                <a:cs typeface="Times New Roman"/>
              </a:rPr>
              <a:t>. com/articles/economics/09/</a:t>
            </a:r>
            <a:r>
              <a:rPr lang="en-US" sz="1600" kern="100" dirty="0" err="1">
                <a:solidFill>
                  <a:schemeClr val="accent1"/>
                </a:solidFill>
                <a:effectLst/>
                <a:ea typeface="Aptos" panose="020B0004020202020204" pitchFamily="34" charset="0"/>
                <a:cs typeface="Times New Roman"/>
              </a:rPr>
              <a:t>japanese</a:t>
            </a:r>
            <a:r>
              <a:rPr lang="en-US" sz="1600" kern="100" dirty="0">
                <a:solidFill>
                  <a:schemeClr val="accent1"/>
                </a:solidFill>
                <a:effectLst/>
                <a:ea typeface="Aptos" panose="020B0004020202020204" pitchFamily="34" charset="0"/>
                <a:cs typeface="Times New Roman"/>
              </a:rPr>
              <a:t>-keiretsu. asp&gt;. Accessed: </a:t>
            </a:r>
            <a:r>
              <a:rPr lang="en-US" sz="1600" kern="100" dirty="0" err="1">
                <a:solidFill>
                  <a:schemeClr val="accent1"/>
                </a:solidFill>
                <a:effectLst/>
                <a:ea typeface="Aptos" panose="020B0004020202020204" pitchFamily="34" charset="0"/>
                <a:cs typeface="Times New Roman"/>
              </a:rPr>
              <a:t>sep</a:t>
            </a:r>
            <a:r>
              <a:rPr lang="en-US" sz="1600" kern="100" dirty="0">
                <a:solidFill>
                  <a:schemeClr val="accent1"/>
                </a:solidFill>
                <a:effectLst/>
                <a:ea typeface="Aptos" panose="020B0004020202020204" pitchFamily="34" charset="0"/>
                <a:cs typeface="Times New Roman"/>
              </a:rPr>
              <a:t>, 21, 2020.</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Ranga, M., &amp; </a:t>
            </a:r>
            <a:r>
              <a:rPr lang="en-US" sz="1600" kern="100" dirty="0" err="1">
                <a:solidFill>
                  <a:schemeClr val="accent1"/>
                </a:solidFill>
                <a:cs typeface="Times New Roman"/>
              </a:rPr>
              <a:t>Etzkowitz</a:t>
            </a:r>
            <a:r>
              <a:rPr lang="en-US" sz="1600" kern="100" dirty="0">
                <a:solidFill>
                  <a:schemeClr val="accent1"/>
                </a:solidFill>
                <a:cs typeface="Times New Roman"/>
              </a:rPr>
              <a:t>, H. (2015). Triple Helix systems: an analytical framework for innovation policy and practice in the Knowledge Society. Entrepreneurship and knowledge exchange, 117-158.</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Lawton Smith, H., &amp; </a:t>
            </a:r>
            <a:r>
              <a:rPr lang="en-US" sz="1600" kern="100" dirty="0" err="1">
                <a:solidFill>
                  <a:schemeClr val="accent1"/>
                </a:solidFill>
                <a:cs typeface="Times New Roman"/>
              </a:rPr>
              <a:t>Leydesdorff</a:t>
            </a:r>
            <a:r>
              <a:rPr lang="en-US" sz="1600" kern="100" dirty="0">
                <a:solidFill>
                  <a:schemeClr val="accent1"/>
                </a:solidFill>
                <a:cs typeface="Times New Roman"/>
              </a:rPr>
              <a:t>, L. (2014). The Triple Helix in the context of global change: dynamics and challenges. Prometheus, 32(4), 321-336.</a:t>
            </a: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cs typeface="Times New Roman"/>
              </a:rPr>
              <a:t>Lindberg, M., Lindgren, M., &amp; </a:t>
            </a:r>
            <a:r>
              <a:rPr lang="en-US" sz="1600" kern="100" dirty="0" err="1">
                <a:solidFill>
                  <a:schemeClr val="accent1"/>
                </a:solidFill>
                <a:cs typeface="Times New Roman"/>
              </a:rPr>
              <a:t>Packendorff</a:t>
            </a:r>
            <a:r>
              <a:rPr lang="en-US" sz="1600" kern="100" dirty="0">
                <a:solidFill>
                  <a:schemeClr val="accent1"/>
                </a:solidFill>
                <a:cs typeface="Times New Roman"/>
              </a:rPr>
              <a:t>, J. (2014). Quadruple helix as a way to bridge the gender gap in entrepreneurship: the case of an innovation system project in the Baltic Sea Region. Journal of the Knowledge Economy, 5, 94-113.</a:t>
            </a:r>
            <a:endParaRPr lang="en-US" sz="2000" dirty="0">
              <a:solidFill>
                <a:schemeClr val="accent1"/>
              </a:solidFill>
              <a:cs typeface="Times New Roman"/>
            </a:endParaRPr>
          </a:p>
          <a:p>
            <a:pPr>
              <a:lnSpc>
                <a:spcPct val="115000"/>
              </a:lnSpc>
              <a:spcAft>
                <a:spcPts val="800"/>
              </a:spcAft>
            </a:pPr>
            <a:endParaRPr lang="en-US" sz="1400" kern="100" dirty="0">
              <a:solidFill>
                <a:schemeClr val="accent1"/>
              </a:solidFill>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408532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769961" y="180882"/>
            <a:ext cx="10515600" cy="1253414"/>
          </a:xfrm>
        </p:spPr>
        <p:txBody>
          <a:bodyPr/>
          <a:lstStyle/>
          <a:p>
            <a:r>
              <a:rPr lang="el-GR" b="1" dirty="0">
                <a:latin typeface="+mn-lt"/>
              </a:rPr>
              <a:t>Εταίροι </a:t>
            </a:r>
            <a:r>
              <a:rPr lang="en-US" b="1" dirty="0">
                <a:latin typeface="+mn-lt"/>
              </a:rPr>
              <a:t>FEM -Up</a:t>
            </a: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47E270B-DEA2-0421-B68E-768A0CA9A9B1}"/>
              </a:ext>
            </a:extLst>
          </p:cNvPr>
          <p:cNvSpPr txBox="1"/>
          <p:nvPr/>
        </p:nvSpPr>
        <p:spPr>
          <a:xfrm>
            <a:off x="1307132" y="2654143"/>
            <a:ext cx="9069735" cy="707886"/>
          </a:xfrm>
          <a:prstGeom prst="rect">
            <a:avLst/>
          </a:prstGeom>
          <a:noFill/>
        </p:spPr>
        <p:txBody>
          <a:bodyPr wrap="square" rtlCol="0">
            <a:spAutoFit/>
          </a:bodyPr>
          <a:lstStyle/>
          <a:p>
            <a:pPr algn="ctr"/>
            <a:r>
              <a:rPr lang="el-GR" sz="2000" dirty="0">
                <a:solidFill>
                  <a:schemeClr val="accent1"/>
                </a:solidFill>
              </a:rPr>
              <a:t>«Η Διαπραγμάτευση είναι η επίτευξη της καλύτερης δυνατής συμφωνίας με τον καλύτερο δυνατό τρόπο» Ανώνυμος</a:t>
            </a:r>
            <a:endParaRPr lang="tr-TR" sz="2000" dirty="0">
              <a:solidFill>
                <a:schemeClr val="accent1"/>
              </a:solidFill>
            </a:endParaRPr>
          </a:p>
        </p:txBody>
      </p:sp>
      <p:pic>
        <p:nvPicPr>
          <p:cNvPr id="4" name="Resim 3" descr="insan yüzü, karanlık, kişi, şahıs, kadın içeren bir resim&#10;&#10;Açıklama otomatik olarak oluşturuldu">
            <a:extLst>
              <a:ext uri="{FF2B5EF4-FFF2-40B4-BE49-F238E27FC236}">
                <a16:creationId xmlns:a16="http://schemas.microsoft.com/office/drawing/2014/main" id="{E03E8834-481B-A62A-E628-4B1DF7EE96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945" y="1955800"/>
            <a:ext cx="10210800" cy="5743575"/>
          </a:xfrm>
          <a:prstGeom prst="rect">
            <a:avLst/>
          </a:prstGeom>
        </p:spPr>
      </p:pic>
      <p:sp>
        <p:nvSpPr>
          <p:cNvPr id="6" name="Metin kutusu 5">
            <a:extLst>
              <a:ext uri="{FF2B5EF4-FFF2-40B4-BE49-F238E27FC236}">
                <a16:creationId xmlns:a16="http://schemas.microsoft.com/office/drawing/2014/main" id="{CBAA8127-125F-6729-1B9C-88FA828D5427}"/>
              </a:ext>
            </a:extLst>
          </p:cNvPr>
          <p:cNvSpPr txBox="1"/>
          <p:nvPr/>
        </p:nvSpPr>
        <p:spPr>
          <a:xfrm>
            <a:off x="6998758" y="6334667"/>
            <a:ext cx="2792941"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 Istockphoto.com</a:t>
            </a:r>
          </a:p>
        </p:txBody>
      </p:sp>
    </p:spTree>
    <p:extLst>
      <p:ext uri="{BB962C8B-B14F-4D97-AF65-F5344CB8AC3E}">
        <p14:creationId xmlns:p14="http://schemas.microsoft.com/office/powerpoint/2010/main" val="1457328946"/>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B1D32CD2-AC8A-8FEA-3B8F-C649978F6ACF}"/>
              </a:ext>
            </a:extLst>
          </p:cNvPr>
          <p:cNvSpPr txBox="1">
            <a:spLocks noGrp="1"/>
          </p:cNvSpPr>
          <p:nvPr>
            <p:ph type="title"/>
          </p:nvPr>
        </p:nvSpPr>
        <p:spPr>
          <a:xfrm>
            <a:off x="695868" y="-547655"/>
            <a:ext cx="10750296" cy="3259354"/>
          </a:xfrm>
          <a:prstGeom prst="rect">
            <a:avLst/>
          </a:prstGeom>
          <a:noFill/>
        </p:spPr>
        <p:txBody>
          <a:bodyPr wrap="square">
            <a:spAutoFit/>
          </a:bodyPr>
          <a:lstStyle/>
          <a:p>
            <a:br>
              <a:rPr lang="tr-TR" sz="3400" b="1" dirty="0"/>
            </a:br>
            <a:r>
              <a:rPr lang="el-GR" sz="3400" b="1" dirty="0"/>
              <a:t>Εισαγωγή στις βασικές έννοιες της διαπραγμάτευσης και των διαπραγματευτικών δεξιοτήτων</a:t>
            </a:r>
            <a:br>
              <a:rPr lang="tr-TR" sz="1800" b="1" dirty="0">
                <a:latin typeface="+mn-lt"/>
                <a:ea typeface="Noto Sans" panose="020B0502040504020204" pitchFamily="34" charset="0"/>
                <a:cs typeface="Noto Sans" panose="020B0502040504020204" pitchFamily="34" charset="0"/>
              </a:rPr>
            </a:br>
            <a:endParaRPr lang="tr-TR" sz="1600" b="1" dirty="0">
              <a:solidFill>
                <a:schemeClr val="accent1"/>
              </a:solidFill>
              <a:latin typeface="+mn-lt"/>
              <a:ea typeface="Noto Sans" panose="020B0502040504020204" pitchFamily="34" charset="0"/>
              <a:cs typeface="Noto Sans" panose="020B0502040504020204" pitchFamily="34" charset="0"/>
            </a:endParaRPr>
          </a:p>
          <a:p>
            <a:pPr algn="just">
              <a:lnSpc>
                <a:spcPct val="100000"/>
              </a:lnSpc>
              <a:spcBef>
                <a:spcPts val="600"/>
              </a:spcBef>
              <a:spcAft>
                <a:spcPts val="600"/>
              </a:spcAft>
            </a:pPr>
            <a:r>
              <a:rPr lang="el-GR" sz="1600" b="1" dirty="0">
                <a:solidFill>
                  <a:schemeClr val="accent1"/>
                </a:solidFill>
                <a:latin typeface="+mn-lt"/>
                <a:ea typeface="Noto Sans"/>
                <a:cs typeface="Noto Sans"/>
              </a:rPr>
              <a:t>Η διαπραγμάτευση </a:t>
            </a:r>
            <a:r>
              <a:rPr lang="el-GR" sz="1600" dirty="0">
                <a:solidFill>
                  <a:schemeClr val="accent1"/>
                </a:solidFill>
                <a:latin typeface="+mn-lt"/>
                <a:ea typeface="Noto Sans"/>
                <a:cs typeface="Noto Sans"/>
              </a:rPr>
              <a:t>είναι μια διαδικασία με την οποία οι άνθρωποι διευθετούν διαφορές και προβλήματα μεταξύ τους. Χρησιμοποιείται για την αποφυγή και τη συμφωνία σε κάθε είδους διαφορές και διαφωνίες, ενώ η </a:t>
            </a:r>
            <a:r>
              <a:rPr lang="el-GR" sz="1600" b="1" dirty="0">
                <a:solidFill>
                  <a:schemeClr val="accent1"/>
                </a:solidFill>
                <a:latin typeface="+mn-lt"/>
                <a:ea typeface="Noto Sans"/>
                <a:cs typeface="Noto Sans"/>
              </a:rPr>
              <a:t>διαχείριση των συγκρούσεων</a:t>
            </a:r>
            <a:r>
              <a:rPr lang="el-GR" sz="1600" dirty="0">
                <a:solidFill>
                  <a:schemeClr val="accent1"/>
                </a:solidFill>
                <a:latin typeface="+mn-lt"/>
                <a:ea typeface="Noto Sans"/>
                <a:cs typeface="Noto Sans"/>
              </a:rPr>
              <a:t> είναι οι στρατηγικές επίλυσης αυτών των εντοπισμένων διαφορών με θετικό τρόπο για τη διευθέτηση των διαφορών και των διαφωνιών μεταξύ των ανθρώπων.</a:t>
            </a:r>
            <a:endParaRPr lang="tr-TR" sz="1600" dirty="0">
              <a:solidFill>
                <a:schemeClr val="accent1"/>
              </a:solidFill>
              <a:highlight>
                <a:srgbClr val="FFFF00"/>
              </a:highlight>
              <a:latin typeface="+mn-lt"/>
              <a:ea typeface="Noto Sans"/>
              <a:cs typeface="Noto Sans"/>
            </a:endParaRPr>
          </a:p>
        </p:txBody>
      </p:sp>
      <p:sp>
        <p:nvSpPr>
          <p:cNvPr id="5" name="Metin kutusu 4">
            <a:extLst>
              <a:ext uri="{FF2B5EF4-FFF2-40B4-BE49-F238E27FC236}">
                <a16:creationId xmlns:a16="http://schemas.microsoft.com/office/drawing/2014/main" id="{A1B87E64-DC22-6E89-CA03-CBFB0B7C9BD2}"/>
              </a:ext>
            </a:extLst>
          </p:cNvPr>
          <p:cNvSpPr txBox="1"/>
          <p:nvPr/>
        </p:nvSpPr>
        <p:spPr>
          <a:xfrm>
            <a:off x="695868" y="2767017"/>
            <a:ext cx="6794823" cy="1477328"/>
          </a:xfrm>
          <a:prstGeom prst="rect">
            <a:avLst/>
          </a:prstGeom>
          <a:solidFill>
            <a:schemeClr val="bg1">
              <a:lumMod val="60000"/>
              <a:lumOff val="40000"/>
            </a:schemeClr>
          </a:solidFill>
          <a:ln>
            <a:noFill/>
          </a:ln>
        </p:spPr>
        <p:txBody>
          <a:bodyPr wrap="square">
            <a:spAutoFit/>
          </a:bodyPr>
          <a:lstStyle/>
          <a:p>
            <a:pPr>
              <a:spcBef>
                <a:spcPts val="600"/>
              </a:spcBef>
              <a:spcAft>
                <a:spcPts val="600"/>
              </a:spcAft>
            </a:pPr>
            <a:r>
              <a:rPr lang="el-GR" sz="1600" b="1" dirty="0">
                <a:solidFill>
                  <a:schemeClr val="accent1"/>
                </a:solidFill>
                <a:latin typeface="Raleway  "/>
                <a:ea typeface="Noto Sans" panose="020B0502040504020204" pitchFamily="34" charset="0"/>
                <a:cs typeface="Noto Sans" panose="020B0502040504020204" pitchFamily="34" charset="0"/>
              </a:rPr>
              <a:t>Η διαπραγμάτευση είναι:</a:t>
            </a:r>
            <a:endParaRPr lang="sl-SI" sz="1600" b="1" dirty="0">
              <a:solidFill>
                <a:schemeClr val="accent1"/>
              </a:solidFill>
              <a:latin typeface="Raleway  "/>
              <a:ea typeface="Noto Sans" panose="020B0502040504020204" pitchFamily="34" charset="0"/>
              <a:cs typeface="Noto Sans" panose="020B0502040504020204" pitchFamily="34" charset="0"/>
            </a:endParaRPr>
          </a:p>
          <a:p>
            <a:pPr>
              <a:spcBef>
                <a:spcPts val="600"/>
              </a:spcBef>
              <a:spcAft>
                <a:spcPts val="600"/>
              </a:spcAft>
            </a:pPr>
            <a:r>
              <a:rPr lang="el-GR" sz="1600" dirty="0">
                <a:solidFill>
                  <a:schemeClr val="accent1"/>
                </a:solidFill>
                <a:latin typeface="Raleway  "/>
                <a:ea typeface="Noto Sans" panose="020B0502040504020204" pitchFamily="34" charset="0"/>
                <a:cs typeface="Noto Sans" panose="020B0502040504020204" pitchFamily="34" charset="0"/>
              </a:rPr>
              <a:t>Μια διαδικασία επικοινωνίας με σκοπό την επίτευξη συγκεκριμένων στόχων... όπου τα μέρη που βρίσκονται σε σύγκρουση συμφωνούν να συνεργαστούν για να επιτύχουν ένα αποτέλεσμα... που ανταποκρίνεται στα συμφέροντά τους σε σχέση με τις καλύτερες εναλλακτικές τους.</a:t>
            </a:r>
            <a:endParaRPr lang="sl-SI" sz="1600" dirty="0">
              <a:solidFill>
                <a:schemeClr val="accent1"/>
              </a:solidFill>
              <a:latin typeface="Raleway  "/>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A927C1E-3136-7A55-E91A-8249C6B4D15E}"/>
              </a:ext>
            </a:extLst>
          </p:cNvPr>
          <p:cNvSpPr txBox="1"/>
          <p:nvPr/>
        </p:nvSpPr>
        <p:spPr>
          <a:xfrm>
            <a:off x="603504" y="4601202"/>
            <a:ext cx="7199376" cy="1877437"/>
          </a:xfrm>
          <a:prstGeom prst="rect">
            <a:avLst/>
          </a:prstGeom>
          <a:noFill/>
        </p:spPr>
        <p:txBody>
          <a:bodyPr wrap="square">
            <a:spAutoFit/>
          </a:bodyPr>
          <a:lstStyle/>
          <a:p>
            <a:pPr algn="just"/>
            <a:r>
              <a:rPr lang="el-GR" sz="1600" b="1" i="0" dirty="0">
                <a:solidFill>
                  <a:schemeClr val="accent1"/>
                </a:solidFill>
                <a:effectLst/>
                <a:ea typeface="Noto Sans" panose="020B0502040504020204" pitchFamily="34" charset="0"/>
                <a:cs typeface="Noto Sans" panose="020B0502040504020204" pitchFamily="34" charset="0"/>
              </a:rPr>
              <a:t>Σημαντικές δεξιότητες διαπραγμάτευσης</a:t>
            </a:r>
            <a:endParaRPr lang="tr-TR" sz="1600" b="1" i="0" dirty="0">
              <a:solidFill>
                <a:schemeClr val="accent1"/>
              </a:solidFill>
              <a:effectLst/>
              <a:ea typeface="Noto Sans" panose="020B0502040504020204" pitchFamily="34" charset="0"/>
              <a:cs typeface="Noto Sans" panose="020B0502040504020204" pitchFamily="34" charset="0"/>
            </a:endParaRPr>
          </a:p>
          <a:p>
            <a:pPr algn="just"/>
            <a:r>
              <a:rPr lang="tr-TR" sz="1600" i="1" dirty="0">
                <a:solidFill>
                  <a:srgbClr val="2D2D2D"/>
                </a:solidFill>
                <a:ea typeface="Noto Sans" panose="020B0502040504020204" pitchFamily="34" charset="0"/>
                <a:cs typeface="Noto Sans" panose="020B0502040504020204" pitchFamily="34" charset="0"/>
              </a:rPr>
              <a:t> </a:t>
            </a:r>
          </a:p>
          <a:p>
            <a:pPr algn="just"/>
            <a:r>
              <a:rPr lang="el-GR" sz="1600" dirty="0">
                <a:solidFill>
                  <a:srgbClr val="2D2D2D"/>
                </a:solidFill>
                <a:ea typeface="Noto Sans" panose="020B0502040504020204" pitchFamily="34" charset="0"/>
                <a:cs typeface="Noto Sans" panose="020B0502040504020204" pitchFamily="34" charset="0"/>
              </a:rPr>
              <a:t>Επικοινωνία, Ενεργητική ακρόαση, Συναισθηματική νοημοσύνη, Διαχείριση προσδοκιών, Υπομονή, Προσαρμοστικότητα, Πειθώ, Σχεδιασμός, Ακεραιότητα, Οικοδόμηση σχέσεων, Επίλυση προβλημάτων, Λήψη αποφάσεων </a:t>
            </a:r>
            <a:endParaRPr lang="tr-TR" sz="1600" dirty="0">
              <a:solidFill>
                <a:srgbClr val="2D2D2D"/>
              </a:solidFill>
              <a:ea typeface="Noto Sans" panose="020B0502040504020204" pitchFamily="34" charset="0"/>
              <a:cs typeface="Noto Sans" panose="020B0502040504020204" pitchFamily="34" charset="0"/>
            </a:endParaRPr>
          </a:p>
          <a:p>
            <a:br>
              <a:rPr lang="tr-TR" dirty="0"/>
            </a:br>
            <a:endParaRPr lang="tr-TR" dirty="0"/>
          </a:p>
        </p:txBody>
      </p:sp>
      <p:pic>
        <p:nvPicPr>
          <p:cNvPr id="3" name="Resim 2" descr="renklilik, grafik, kalp, yaratıcılık içeren bir resim&#10;&#10;Açıklama otomatik olarak oluşturuldu">
            <a:extLst>
              <a:ext uri="{FF2B5EF4-FFF2-40B4-BE49-F238E27FC236}">
                <a16:creationId xmlns:a16="http://schemas.microsoft.com/office/drawing/2014/main" id="{A49555D0-D754-8D1C-0588-B27BAC37E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4110" y="1615022"/>
            <a:ext cx="7199376" cy="4049649"/>
          </a:xfrm>
          <a:prstGeom prst="rect">
            <a:avLst/>
          </a:prstGeom>
        </p:spPr>
      </p:pic>
      <p:sp>
        <p:nvSpPr>
          <p:cNvPr id="8" name="Metin kutusu 7">
            <a:extLst>
              <a:ext uri="{FF2B5EF4-FFF2-40B4-BE49-F238E27FC236}">
                <a16:creationId xmlns:a16="http://schemas.microsoft.com/office/drawing/2014/main" id="{4126D578-E1D9-EAF2-6212-041C90027B41}"/>
              </a:ext>
            </a:extLst>
          </p:cNvPr>
          <p:cNvSpPr txBox="1"/>
          <p:nvPr/>
        </p:nvSpPr>
        <p:spPr>
          <a:xfrm>
            <a:off x="8525692" y="5678420"/>
            <a:ext cx="3326674"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 Istockphoto.com</a:t>
            </a:r>
          </a:p>
        </p:txBody>
      </p:sp>
    </p:spTree>
    <p:extLst>
      <p:ext uri="{BB962C8B-B14F-4D97-AF65-F5344CB8AC3E}">
        <p14:creationId xmlns:p14="http://schemas.microsoft.com/office/powerpoint/2010/main" val="19376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731119" y="1485390"/>
            <a:ext cx="10952285" cy="3887218"/>
          </a:xfrm>
          <a:prstGeom prst="rect">
            <a:avLst/>
          </a:prstGeom>
          <a:noFill/>
        </p:spPr>
        <p:txBody>
          <a:bodyPr wrap="square">
            <a:spAutoFit/>
          </a:bodyPr>
          <a:lstStyle/>
          <a:p>
            <a:r>
              <a:rPr lang="el-GR" sz="1600" b="1" dirty="0">
                <a:solidFill>
                  <a:schemeClr val="accent1"/>
                </a:solidFill>
                <a:latin typeface="Raleway "/>
                <a:ea typeface="Noto Sans"/>
                <a:cs typeface="Noto Sans"/>
              </a:rPr>
              <a:t>Η τιμή κράτησης </a:t>
            </a:r>
            <a:r>
              <a:rPr lang="el-GR" sz="1600" dirty="0">
                <a:solidFill>
                  <a:schemeClr val="accent1"/>
                </a:solidFill>
                <a:latin typeface="Raleway "/>
                <a:ea typeface="Noto Sans"/>
                <a:cs typeface="Noto Sans"/>
              </a:rPr>
              <a:t>είναι πάντα ένα αριθμητικό ποσό. Με απλά λόγια, η τιμή κράτησης είναι το χαμηλότερο ποσό που ένας πωλητής θα δεχτεί για μια συμφωνία και το μέγιστο ποσό που θα πληρώσει ένας αγοραστής. Αυτό είναι επίσης γνωστό ως το σημείο «αποχώρησης».</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l-GR" sz="1600" b="1" dirty="0">
                <a:solidFill>
                  <a:schemeClr val="accent1"/>
                </a:solidFill>
                <a:latin typeface="Raleway "/>
                <a:ea typeface="Noto Sans"/>
                <a:cs typeface="Noto Sans"/>
              </a:rPr>
              <a:t>Αξία-στόχο</a:t>
            </a:r>
            <a:r>
              <a:rPr lang="el-GR" sz="1600" dirty="0">
                <a:solidFill>
                  <a:schemeClr val="accent1"/>
                </a:solidFill>
                <a:latin typeface="Raleway "/>
                <a:ea typeface="Noto Sans"/>
                <a:cs typeface="Noto Sans"/>
              </a:rPr>
              <a:t>ς: Αυτό που θα θέλατε να επιτύχετε στο μέλλον.</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BATNA</a:t>
            </a:r>
            <a:r>
              <a:rPr lang="tr-TR" sz="1600" b="1" dirty="0">
                <a:solidFill>
                  <a:schemeClr val="accent1"/>
                </a:solidFill>
                <a:latin typeface="Raleway "/>
                <a:ea typeface="Noto Sans"/>
                <a:cs typeface="Noto Sans"/>
              </a:rPr>
              <a:t> </a:t>
            </a:r>
            <a:r>
              <a:rPr lang="tr-TR" sz="1600" dirty="0">
                <a:solidFill>
                  <a:schemeClr val="accent1"/>
                </a:solidFill>
                <a:latin typeface="Raleway "/>
                <a:ea typeface="Noto Sans"/>
                <a:cs typeface="Noto Sans"/>
              </a:rPr>
              <a:t>(</a:t>
            </a:r>
            <a:r>
              <a:rPr lang="en-US" sz="1600" b="1" dirty="0">
                <a:solidFill>
                  <a:schemeClr val="accent1"/>
                </a:solidFill>
                <a:latin typeface="Raleway "/>
                <a:ea typeface="Noto Sans"/>
                <a:cs typeface="Noto Sans"/>
              </a:rPr>
              <a:t>B</a:t>
            </a:r>
            <a:r>
              <a:rPr lang="en-US" sz="1600" dirty="0">
                <a:solidFill>
                  <a:schemeClr val="accent1"/>
                </a:solidFill>
                <a:latin typeface="Raleway "/>
                <a:ea typeface="Noto Sans"/>
                <a:cs typeface="Noto Sans"/>
              </a:rPr>
              <a:t>est </a:t>
            </a:r>
            <a:r>
              <a:rPr lang="en-US" sz="1600" b="1" dirty="0">
                <a:solidFill>
                  <a:schemeClr val="accent1"/>
                </a:solidFill>
                <a:latin typeface="Raleway "/>
                <a:ea typeface="Noto Sans"/>
                <a:cs typeface="Noto Sans"/>
              </a:rPr>
              <a:t>A</a:t>
            </a:r>
            <a:r>
              <a:rPr lang="en-US" sz="1600" dirty="0">
                <a:solidFill>
                  <a:schemeClr val="accent1"/>
                </a:solidFill>
                <a:latin typeface="Raleway "/>
                <a:ea typeface="Noto Sans"/>
                <a:cs typeface="Noto Sans"/>
              </a:rPr>
              <a:t>lternative </a:t>
            </a:r>
            <a:r>
              <a:rPr lang="en-US" sz="1600" b="1" dirty="0">
                <a:solidFill>
                  <a:schemeClr val="accent1"/>
                </a:solidFill>
                <a:latin typeface="Raleway "/>
                <a:ea typeface="Noto Sans"/>
                <a:cs typeface="Noto Sans"/>
              </a:rPr>
              <a:t>T</a:t>
            </a:r>
            <a:r>
              <a:rPr lang="en-US" sz="1600" dirty="0">
                <a:solidFill>
                  <a:schemeClr val="accent1"/>
                </a:solidFill>
                <a:latin typeface="Raleway "/>
                <a:ea typeface="Noto Sans"/>
                <a:cs typeface="Noto Sans"/>
              </a:rPr>
              <a:t>o a </a:t>
            </a:r>
            <a:r>
              <a:rPr lang="en-US" sz="1600" b="1" dirty="0">
                <a:solidFill>
                  <a:schemeClr val="accent1"/>
                </a:solidFill>
                <a:latin typeface="Raleway "/>
                <a:ea typeface="Noto Sans"/>
                <a:cs typeface="Noto Sans"/>
              </a:rPr>
              <a:t>N</a:t>
            </a:r>
            <a:r>
              <a:rPr lang="en-US" sz="1600" dirty="0">
                <a:solidFill>
                  <a:schemeClr val="accent1"/>
                </a:solidFill>
                <a:latin typeface="Raleway "/>
                <a:ea typeface="Noto Sans"/>
                <a:cs typeface="Noto Sans"/>
              </a:rPr>
              <a:t>egotiated </a:t>
            </a:r>
            <a:r>
              <a:rPr lang="en-US" sz="1600" b="1" dirty="0">
                <a:solidFill>
                  <a:schemeClr val="accent1"/>
                </a:solidFill>
                <a:latin typeface="Raleway "/>
                <a:ea typeface="Noto Sans"/>
                <a:cs typeface="Noto Sans"/>
              </a:rPr>
              <a:t>A</a:t>
            </a:r>
            <a:r>
              <a:rPr lang="en-US" sz="1600" dirty="0">
                <a:solidFill>
                  <a:schemeClr val="accent1"/>
                </a:solidFill>
                <a:latin typeface="Raleway "/>
                <a:ea typeface="Noto Sans"/>
                <a:cs typeface="Noto Sans"/>
              </a:rPr>
              <a:t>greement</a:t>
            </a:r>
            <a:r>
              <a:rPr lang="tr-TR" sz="1600" dirty="0">
                <a:solidFill>
                  <a:schemeClr val="accent1"/>
                </a:solidFill>
                <a:latin typeface="Raleway "/>
                <a:ea typeface="Noto Sans"/>
                <a:cs typeface="Noto Sans"/>
              </a:rPr>
              <a:t>)</a:t>
            </a:r>
            <a:r>
              <a:rPr lang="en-US" sz="1600" dirty="0">
                <a:solidFill>
                  <a:schemeClr val="accent1"/>
                </a:solidFill>
                <a:latin typeface="Raleway "/>
                <a:ea typeface="Noto Sans"/>
                <a:cs typeface="Noto Sans"/>
              </a:rPr>
              <a:t>.</a:t>
            </a:r>
            <a:r>
              <a:rPr lang="el-GR" sz="1600" dirty="0">
                <a:solidFill>
                  <a:schemeClr val="accent1"/>
                </a:solidFill>
                <a:latin typeface="Raleway "/>
                <a:ea typeface="Noto Sans"/>
                <a:cs typeface="Noto Sans"/>
              </a:rPr>
              <a:t> Είναι η καλύτερη επιλογή κατά την άποψη του ενός μέρους μιας διαπραγμάτευσης σε περίπτωση που οι συνομιλίες καταρρεύσουν.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l-GR" sz="1600" b="1" dirty="0">
                <a:solidFill>
                  <a:schemeClr val="accent1"/>
                </a:solidFill>
                <a:latin typeface="Raleway "/>
                <a:ea typeface="Noto Sans"/>
                <a:cs typeface="Noto Sans"/>
              </a:rPr>
              <a:t>ZOPA</a:t>
            </a:r>
            <a:r>
              <a:rPr lang="el-GR" sz="1600" dirty="0">
                <a:solidFill>
                  <a:schemeClr val="accent1"/>
                </a:solidFill>
                <a:latin typeface="Raleway "/>
                <a:ea typeface="Noto Sans"/>
                <a:cs typeface="Noto Sans"/>
              </a:rPr>
              <a:t> ή Ζώνη Πιθανής Συμφωνίας θεωρείται ένας τομέας όπου δύο ή περισσότερα διαπραγματευόμενα μέρη μπορούν να βρουν κοινό έδαφος.</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l-GR" sz="1600" b="1" dirty="0">
                <a:solidFill>
                  <a:schemeClr val="accent1"/>
                </a:solidFill>
                <a:latin typeface="Raleway "/>
                <a:ea typeface="Noto Sans"/>
                <a:cs typeface="Noto Sans"/>
              </a:rPr>
              <a:t>Η θετική ζώνη διαπραγμάτευσης </a:t>
            </a:r>
            <a:r>
              <a:rPr lang="el-GR" sz="1600" dirty="0">
                <a:solidFill>
                  <a:schemeClr val="accent1"/>
                </a:solidFill>
                <a:latin typeface="Raleway "/>
                <a:ea typeface="Noto Sans"/>
                <a:cs typeface="Noto Sans"/>
              </a:rPr>
              <a:t>είναι η περιοχή εντός της ZOPA όπου όλα τα μέρη της διαπραγμάτευσης είναι πρόθυμα να συμφωνήσουν. </a:t>
            </a:r>
            <a:br>
              <a:rPr lang="en-GB" sz="1600" dirty="0">
                <a:latin typeface="Raleway "/>
                <a:ea typeface="Noto Sans" panose="020B0502040504020204" pitchFamily="34" charset="0"/>
                <a:cs typeface="Noto Sans" panose="020B0502040504020204" pitchFamily="34" charset="0"/>
              </a:rPr>
            </a:br>
            <a:br>
              <a:rPr lang="en-GB" sz="1600" b="1" dirty="0">
                <a:latin typeface="Raleway "/>
                <a:ea typeface="Noto Sans" panose="020B0502040504020204" pitchFamily="34" charset="0"/>
                <a:cs typeface="Noto Sans" panose="020B0502040504020204" pitchFamily="34" charset="0"/>
              </a:rPr>
            </a:br>
            <a:r>
              <a:rPr lang="el-GR" sz="1600" b="1" dirty="0">
                <a:solidFill>
                  <a:schemeClr val="accent1"/>
                </a:solidFill>
                <a:latin typeface="Raleway "/>
                <a:ea typeface="Noto Sans"/>
                <a:cs typeface="Noto Sans"/>
              </a:rPr>
              <a:t>Η αρνητική ζώνη </a:t>
            </a:r>
            <a:r>
              <a:rPr lang="el-GR" sz="1600" dirty="0">
                <a:solidFill>
                  <a:schemeClr val="accent1"/>
                </a:solidFill>
                <a:latin typeface="Raleway "/>
                <a:ea typeface="Noto Sans"/>
                <a:cs typeface="Noto Sans"/>
              </a:rPr>
              <a:t>είναι ότι τα δύο μέρη συμφωνούν στην αρχή μιας διαπραγμάτευσης να μην επικαλύπτονται.</a:t>
            </a:r>
            <a:br>
              <a:rPr lang="tr-TR" sz="1800" dirty="0">
                <a:highlight>
                  <a:srgbClr val="FFFFFF"/>
                </a:highlight>
                <a:latin typeface="Raleway "/>
                <a:ea typeface="Noto Sans" panose="020B0502040504020204" pitchFamily="34" charset="0"/>
                <a:cs typeface="Noto Sans" panose="020B0502040504020204" pitchFamily="34" charset="0"/>
              </a:rPr>
            </a:br>
            <a:r>
              <a:rPr lang="tr-TR" sz="1800" b="1" dirty="0">
                <a:solidFill>
                  <a:schemeClr val="accent1"/>
                </a:solidFill>
                <a:highlight>
                  <a:srgbClr val="FFFFFF"/>
                </a:highlight>
                <a:latin typeface="Raleway "/>
                <a:ea typeface="Noto Sans"/>
                <a:cs typeface="Noto Sans"/>
              </a:rPr>
              <a:t> </a:t>
            </a:r>
            <a:endParaRPr lang="tr-TR" sz="1800" b="1" u="sng" dirty="0">
              <a:solidFill>
                <a:schemeClr val="accent1"/>
              </a:solidFill>
              <a:latin typeface="Raleway "/>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638755" y="831518"/>
            <a:ext cx="6080761" cy="369332"/>
          </a:xfrm>
          <a:prstGeom prst="rect">
            <a:avLst/>
          </a:prstGeom>
          <a:noFill/>
        </p:spPr>
        <p:txBody>
          <a:bodyPr wrap="square">
            <a:spAutoFit/>
          </a:bodyPr>
          <a:lstStyle/>
          <a:p>
            <a:pPr algn="just"/>
            <a:r>
              <a:rPr lang="el-GR"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Ποιοι είναι οι βασικοί όροι διαπραγμάτευσης;</a:t>
            </a:r>
            <a:endPar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3104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674913" y="819706"/>
            <a:ext cx="11103429" cy="5591659"/>
          </a:xfrm>
          <a:prstGeom prst="rect">
            <a:avLst/>
          </a:prstGeom>
          <a:noFill/>
        </p:spPr>
        <p:txBody>
          <a:bodyPr wrap="square">
            <a:spAutoFit/>
          </a:bodyPr>
          <a:lstStyle/>
          <a:p>
            <a:pPr lvl="0" defTabSz="457200">
              <a:lnSpc>
                <a:spcPct val="150000"/>
              </a:lnSpc>
              <a:spcBef>
                <a:spcPts val="600"/>
              </a:spcBef>
              <a:spcAft>
                <a:spcPts val="600"/>
              </a:spcAft>
            </a:pPr>
            <a:r>
              <a:rPr lang="el-GR" sz="1600" b="1" dirty="0">
                <a:solidFill>
                  <a:prstClr val="black"/>
                </a:solidFill>
                <a:latin typeface="Raleway "/>
                <a:ea typeface="Noto Sans" panose="020B0502040504020204" pitchFamily="34" charset="0"/>
                <a:cs typeface="Noto Sans" panose="020B0502040504020204" pitchFamily="34" charset="0"/>
              </a:rPr>
              <a:t>Ανταγωνίζομαι (κερδίζω - χάνεις) </a:t>
            </a:r>
            <a:r>
              <a:rPr lang="tr-TR" sz="1600" b="1" dirty="0">
                <a:solidFill>
                  <a:prstClr val="black"/>
                </a:solidFill>
                <a:latin typeface="Raleway "/>
                <a:ea typeface="Noto Sans" panose="020B0502040504020204" pitchFamily="34" charset="0"/>
                <a:cs typeface="Noto Sans" panose="020B0502040504020204" pitchFamily="34" charset="0"/>
              </a:rPr>
              <a:t>:  </a:t>
            </a:r>
            <a:r>
              <a:rPr lang="el-GR" sz="1600" dirty="0">
                <a:solidFill>
                  <a:prstClr val="black"/>
                </a:solidFill>
                <a:latin typeface="Raleway "/>
                <a:ea typeface="Noto Sans" panose="020B0502040504020204" pitchFamily="34" charset="0"/>
                <a:cs typeface="Noto Sans" panose="020B0502040504020204" pitchFamily="34" charset="0"/>
              </a:rPr>
              <a:t>Οι διαπραγματευτές ανταγωνιστικού στυλ επιδιώκουν τις δικές τους ανάγκες. Συχνά χρησιμοποιούν όποια δύναμη και τακτική μπορούν να συγκεντρώσουν, συμπεριλαμβανομένης της προσωπικότητας, της θέσης τους, των οικονομικών απειλών, της δύναμης του εμπορικού σήματος ή του μεγέθους ή του μεριδίου αγοράς.</a:t>
            </a:r>
            <a:br>
              <a:rPr lang="el-GR" sz="1600" dirty="0">
                <a:solidFill>
                  <a:prstClr val="black"/>
                </a:solidFill>
                <a:latin typeface="Raleway "/>
                <a:ea typeface="Noto Sans" panose="020B0502040504020204" pitchFamily="34" charset="0"/>
                <a:cs typeface="Noto Sans" panose="020B0502040504020204" pitchFamily="34" charset="0"/>
              </a:rPr>
            </a:br>
            <a:br>
              <a:rPr lang="en-US" sz="1600" dirty="0">
                <a:solidFill>
                  <a:prstClr val="black"/>
                </a:solidFill>
                <a:latin typeface="Raleway "/>
                <a:ea typeface="Noto Sans" panose="020B0502040504020204" pitchFamily="34" charset="0"/>
                <a:cs typeface="Noto Sans" panose="020B0502040504020204" pitchFamily="34" charset="0"/>
              </a:rPr>
            </a:br>
            <a:r>
              <a:rPr lang="el-GR" sz="1600" b="1" dirty="0">
                <a:solidFill>
                  <a:prstClr val="black"/>
                </a:solidFill>
                <a:latin typeface="Raleway "/>
                <a:ea typeface="Noto Sans" panose="020B0502040504020204" pitchFamily="34" charset="0"/>
                <a:cs typeface="Noto Sans" panose="020B0502040504020204" pitchFamily="34" charset="0"/>
              </a:rPr>
              <a:t>Προσαρμόζομαι (χάνω - κερδίζετε) </a:t>
            </a:r>
            <a:r>
              <a:rPr lang="tr-TR" sz="1600" b="1" dirty="0">
                <a:solidFill>
                  <a:prstClr val="black"/>
                </a:solidFill>
                <a:latin typeface="Raleway "/>
                <a:ea typeface="Noto Sans" panose="020B0502040504020204" pitchFamily="34" charset="0"/>
                <a:cs typeface="Noto Sans" panose="020B0502040504020204" pitchFamily="34" charset="0"/>
              </a:rPr>
              <a:t>: </a:t>
            </a:r>
            <a:r>
              <a:rPr lang="el-GR" sz="1600" dirty="0">
                <a:solidFill>
                  <a:prstClr val="black"/>
                </a:solidFill>
                <a:latin typeface="Raleway "/>
                <a:ea typeface="Noto Sans" panose="020B0502040504020204" pitchFamily="34" charset="0"/>
                <a:cs typeface="Noto Sans" panose="020B0502040504020204" pitchFamily="34" charset="0"/>
              </a:rPr>
              <a:t>Το αντίθετο του ανταγωνισμού. Για τους διαπραγματευτές με προσαρμοστικό στυλ, η σχέση είναι το παν. Τα προφίλ προσαρμογής πιστεύουν ότι ο δρόμος για να «κερδίσουμε τους ανθρώπους είναι να τους δώσουμε αυτό που θέλουν». </a:t>
            </a:r>
            <a:br>
              <a:rPr lang="el-GR" sz="1600" dirty="0">
                <a:solidFill>
                  <a:prstClr val="black"/>
                </a:solidFill>
                <a:latin typeface="Raleway "/>
                <a:ea typeface="Noto Sans" panose="020B0502040504020204" pitchFamily="34" charset="0"/>
                <a:cs typeface="Noto Sans" panose="020B0502040504020204" pitchFamily="34" charset="0"/>
              </a:rPr>
            </a:br>
            <a:br>
              <a:rPr lang="en-US" sz="1600" b="1" dirty="0">
                <a:solidFill>
                  <a:prstClr val="black"/>
                </a:solidFill>
                <a:latin typeface="Raleway "/>
                <a:ea typeface="Noto Sans" panose="020B0502040504020204" pitchFamily="34" charset="0"/>
                <a:cs typeface="Noto Sans" panose="020B0502040504020204" pitchFamily="34" charset="0"/>
              </a:rPr>
            </a:br>
            <a:r>
              <a:rPr lang="el-GR" sz="1600" b="1" dirty="0">
                <a:solidFill>
                  <a:prstClr val="black"/>
                </a:solidFill>
                <a:latin typeface="Raleway "/>
                <a:ea typeface="Noto Sans" panose="020B0502040504020204" pitchFamily="34" charset="0"/>
                <a:cs typeface="Noto Sans" panose="020B0502040504020204" pitchFamily="34" charset="0"/>
              </a:rPr>
              <a:t>Αποφυγή (χάνω - χάνεις) </a:t>
            </a:r>
            <a:r>
              <a:rPr lang="tr-TR" sz="1600" dirty="0">
                <a:solidFill>
                  <a:prstClr val="black"/>
                </a:solidFill>
                <a:latin typeface="Raleway "/>
                <a:ea typeface="Noto Sans" panose="020B0502040504020204" pitchFamily="34" charset="0"/>
                <a:cs typeface="Noto Sans" panose="020B0502040504020204" pitchFamily="34" charset="0"/>
              </a:rPr>
              <a:t>: </a:t>
            </a:r>
            <a:r>
              <a:rPr lang="el-GR" sz="1600" dirty="0">
                <a:solidFill>
                  <a:prstClr val="black"/>
                </a:solidFill>
                <a:latin typeface="Raleway "/>
                <a:ea typeface="Noto Sans" panose="020B0502040504020204" pitchFamily="34" charset="0"/>
                <a:cs typeface="Noto Sans" panose="020B0502040504020204" pitchFamily="34" charset="0"/>
              </a:rPr>
              <a:t>Αυτό αναφέρεται συχνότερα ως «παθητική επιθετικότητα». Οι άνθρωποι που χρησιμοποιούν συνήθως αυτό το στυλ αντιπαθούν πραγματικά τις συγκρούσεις. Αντί να μιλήσουν απευθείας μαζί σας για το θέμα, το στυλ αποφυγής μπορεί αντί να προσπαθήσουν να πάρουν εκδίκηση χωρίς να το γνωρίζετε. Το στυλ αποφυγής μπορεί να είναι μια τυπική αντίδραση σε διαπραγματευτές με υψηλή ανταγωνιστικότητα. Οι πωλητές θα καλούν συχνά λιγότερο συχνά τους αγοραστές υψηλού ανταγωνισμού (δηλαδή τους αγοραστές που αποφεύγουν τον ανταγωνισμό) - και μπορεί να επιλέξουν να επενδύσουν χρήματα μάρκετινγκ και να μοιραστούν τις καλύτερες ιδέες τους και τις προσφορές βραβείων με προφίλ που δεν αποφεύγουν.</a:t>
            </a:r>
            <a:endParaRPr lang="tr-TR" sz="16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271514" y="377487"/>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l-G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Στυλ διαπραγμάτευσης 1/2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4270580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2CD3-C706-D3D8-019E-831BB0FD8DE2}"/>
            </a:ext>
          </a:extLst>
        </p:cNvPr>
        <p:cNvGrpSpPr/>
        <p:nvPr/>
      </p:nvGrpSpPr>
      <p:grpSpPr>
        <a:xfrm>
          <a:off x="0" y="0"/>
          <a:ext cx="0" cy="0"/>
          <a:chOff x="0" y="0"/>
          <a:chExt cx="0" cy="0"/>
        </a:xfrm>
      </p:grpSpPr>
      <p:sp>
        <p:nvSpPr>
          <p:cNvPr id="3" name="Unvan 2">
            <a:extLst>
              <a:ext uri="{FF2B5EF4-FFF2-40B4-BE49-F238E27FC236}">
                <a16:creationId xmlns:a16="http://schemas.microsoft.com/office/drawing/2014/main" id="{C36C2346-FAAC-D802-7FCF-C87D341C76C3}"/>
              </a:ext>
            </a:extLst>
          </p:cNvPr>
          <p:cNvSpPr txBox="1">
            <a:spLocks noGrp="1"/>
          </p:cNvSpPr>
          <p:nvPr>
            <p:ph type="title"/>
          </p:nvPr>
        </p:nvSpPr>
        <p:spPr>
          <a:xfrm>
            <a:off x="484632" y="1283764"/>
            <a:ext cx="11420855" cy="4290470"/>
          </a:xfrm>
          <a:prstGeom prst="rect">
            <a:avLst/>
          </a:prstGeom>
          <a:noFill/>
        </p:spPr>
        <p:txBody>
          <a:bodyPr wrap="square">
            <a:spAutoFit/>
          </a:bodyPr>
          <a:lstStyle/>
          <a:p>
            <a:pPr lvl="0" defTabSz="457200">
              <a:lnSpc>
                <a:spcPct val="150000"/>
              </a:lnSpc>
              <a:spcBef>
                <a:spcPts val="600"/>
              </a:spcBef>
              <a:spcAft>
                <a:spcPts val="600"/>
              </a:spcAft>
            </a:pPr>
            <a:r>
              <a:rPr lang="el-GR" sz="1600" b="1" dirty="0">
                <a:solidFill>
                  <a:prstClr val="black"/>
                </a:solidFill>
                <a:latin typeface="Raleway "/>
                <a:ea typeface="Noto Sans" panose="020B0502040504020204" pitchFamily="34" charset="0"/>
                <a:cs typeface="Noto Sans" panose="020B0502040504020204" pitchFamily="34" charset="0"/>
              </a:rPr>
              <a:t>Συμβιβασμός (Χάνω / Κερδίζω μερικά - Χάνεις / Κερδίζεις μερικά) </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a:t>
            </a:r>
            <a:r>
              <a:rPr lang="el-GR" sz="1600" dirty="0">
                <a:solidFill>
                  <a:prstClr val="black"/>
                </a:solidFill>
                <a:latin typeface="Raleway "/>
                <a:ea typeface="Noto Sans" panose="020B0502040504020204" pitchFamily="34" charset="0"/>
                <a:cs typeface="Noto Sans" panose="020B0502040504020204" pitchFamily="34" charset="0"/>
              </a:rPr>
              <a:t>Ο συμβιβασμός είναι το στυλ που οι περισσότεροι άνθρωποι νομίζουν ότι είναι διαπραγμάτευση, ενώ στη μέση του δρόμου συνήθως είναι απλώς παζάρεμα. Ο συμβιβασμός συχνά περιλαμβάνει τη διαίρεση της διαφοράς, που συνήθως καταλήγει σε μια τελική θέση περίπου στη μέση μεταξύ των αρχικών θέσεων και των δύο μερών. </a:t>
            </a:r>
            <a:br>
              <a:rPr lang="sl-SI" sz="1600" dirty="0">
                <a:solidFill>
                  <a:prstClr val="black"/>
                </a:solidFill>
                <a:latin typeface="Raleway "/>
                <a:ea typeface="Noto Sans" panose="020B0502040504020204" pitchFamily="34" charset="0"/>
                <a:cs typeface="Noto Sans" panose="020B0502040504020204" pitchFamily="34" charset="0"/>
              </a:rPr>
            </a:br>
            <a:br>
              <a:rPr lang="tr-TR" sz="1600" dirty="0">
                <a:solidFill>
                  <a:prstClr val="black"/>
                </a:solidFill>
                <a:latin typeface="Raleway "/>
                <a:ea typeface="Noto Sans" panose="020B0502040504020204" pitchFamily="34" charset="0"/>
                <a:cs typeface="Noto Sans" panose="020B0502040504020204" pitchFamily="34" charset="0"/>
              </a:rPr>
            </a:br>
            <a:r>
              <a:rPr lang="el-GR" sz="1600" b="1" dirty="0">
                <a:solidFill>
                  <a:prstClr val="black"/>
                </a:solidFill>
                <a:latin typeface="Raleway "/>
                <a:ea typeface="Noto Sans" panose="020B0502040504020204" pitchFamily="34" charset="0"/>
                <a:cs typeface="Noto Sans" panose="020B0502040504020204" pitchFamily="34" charset="0"/>
              </a:rPr>
              <a:t>Συνεργασία (Κερδίζω - κερδίζεις) </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a:t>
            </a:r>
            <a:r>
              <a:rPr lang="el-GR" sz="1600" dirty="0">
                <a:solidFill>
                  <a:prstClr val="black"/>
                </a:solidFill>
                <a:latin typeface="Raleway "/>
                <a:ea typeface="Noto Sans" panose="020B0502040504020204" pitchFamily="34" charset="0"/>
                <a:cs typeface="Noto Sans" panose="020B0502040504020204" pitchFamily="34" charset="0"/>
              </a:rPr>
              <a:t>Οι περισσότεροι άνθρωποι συγχέουν το «</a:t>
            </a:r>
            <a:r>
              <a:rPr lang="el-GR" sz="1600" dirty="0" err="1">
                <a:solidFill>
                  <a:prstClr val="black"/>
                </a:solidFill>
                <a:latin typeface="Raleway "/>
                <a:ea typeface="Noto Sans" panose="020B0502040504020204" pitchFamily="34" charset="0"/>
                <a:cs typeface="Noto Sans" panose="020B0502040504020204" pitchFamily="34" charset="0"/>
              </a:rPr>
              <a:t>Win</a:t>
            </a:r>
            <a:r>
              <a:rPr lang="el-GR" sz="1600" dirty="0">
                <a:solidFill>
                  <a:prstClr val="black"/>
                </a:solidFill>
                <a:latin typeface="Raleway "/>
                <a:ea typeface="Noto Sans" panose="020B0502040504020204" pitchFamily="34" charset="0"/>
                <a:cs typeface="Noto Sans" panose="020B0502040504020204" pitchFamily="34" charset="0"/>
              </a:rPr>
              <a:t>/</a:t>
            </a:r>
            <a:r>
              <a:rPr lang="el-GR" sz="1600" dirty="0" err="1">
                <a:solidFill>
                  <a:prstClr val="black"/>
                </a:solidFill>
                <a:latin typeface="Raleway "/>
                <a:ea typeface="Noto Sans" panose="020B0502040504020204" pitchFamily="34" charset="0"/>
                <a:cs typeface="Noto Sans" panose="020B0502040504020204" pitchFamily="34" charset="0"/>
              </a:rPr>
              <a:t>Win</a:t>
            </a:r>
            <a:r>
              <a:rPr lang="el-GR" sz="1600" dirty="0">
                <a:solidFill>
                  <a:prstClr val="black"/>
                </a:solidFill>
                <a:latin typeface="Raleway "/>
                <a:ea typeface="Noto Sans" panose="020B0502040504020204" pitchFamily="34" charset="0"/>
                <a:cs typeface="Noto Sans" panose="020B0502040504020204" pitchFamily="34" charset="0"/>
              </a:rPr>
              <a:t>» ή το στυλ συνεργασίας με το στυλ συμβιβασμού. Αυτό σίγουρα δεν ισχύει. Το «</a:t>
            </a:r>
            <a:r>
              <a:rPr lang="el-GR" sz="1600" dirty="0" err="1">
                <a:solidFill>
                  <a:prstClr val="black"/>
                </a:solidFill>
                <a:latin typeface="Raleway "/>
                <a:ea typeface="Noto Sans" panose="020B0502040504020204" pitchFamily="34" charset="0"/>
                <a:cs typeface="Noto Sans" panose="020B0502040504020204" pitchFamily="34" charset="0"/>
              </a:rPr>
              <a:t>Win</a:t>
            </a:r>
            <a:r>
              <a:rPr lang="el-GR" sz="1600" dirty="0">
                <a:solidFill>
                  <a:prstClr val="black"/>
                </a:solidFill>
                <a:latin typeface="Raleway "/>
                <a:ea typeface="Noto Sans" panose="020B0502040504020204" pitchFamily="34" charset="0"/>
                <a:cs typeface="Noto Sans" panose="020B0502040504020204" pitchFamily="34" charset="0"/>
              </a:rPr>
              <a:t>/</a:t>
            </a:r>
            <a:r>
              <a:rPr lang="el-GR" sz="1600" dirty="0" err="1">
                <a:solidFill>
                  <a:prstClr val="black"/>
                </a:solidFill>
                <a:latin typeface="Raleway "/>
                <a:ea typeface="Noto Sans" panose="020B0502040504020204" pitchFamily="34" charset="0"/>
                <a:cs typeface="Noto Sans" panose="020B0502040504020204" pitchFamily="34" charset="0"/>
              </a:rPr>
              <a:t>Win</a:t>
            </a:r>
            <a:r>
              <a:rPr lang="el-GR" sz="1600" dirty="0">
                <a:solidFill>
                  <a:prstClr val="black"/>
                </a:solidFill>
                <a:latin typeface="Raleway "/>
                <a:ea typeface="Noto Sans" panose="020B0502040504020204" pitchFamily="34" charset="0"/>
                <a:cs typeface="Noto Sans" panose="020B0502040504020204" pitchFamily="34" charset="0"/>
              </a:rPr>
              <a:t>» έχει να κάνει με τη διασφάλιση της ικανοποίησης των αναγκών και των δύο μερών και της δημιουργίας όσο το δυνατόν μεγαλύτερης αμοιβαίας αξίας. Οι διαπραγματευτές του «</a:t>
            </a:r>
            <a:r>
              <a:rPr lang="el-GR" sz="1600" dirty="0" err="1">
                <a:solidFill>
                  <a:prstClr val="black"/>
                </a:solidFill>
                <a:latin typeface="Raleway "/>
                <a:ea typeface="Noto Sans" panose="020B0502040504020204" pitchFamily="34" charset="0"/>
                <a:cs typeface="Noto Sans" panose="020B0502040504020204" pitchFamily="34" charset="0"/>
              </a:rPr>
              <a:t>Win</a:t>
            </a:r>
            <a:r>
              <a:rPr lang="el-GR" sz="1600" dirty="0">
                <a:solidFill>
                  <a:prstClr val="black"/>
                </a:solidFill>
                <a:latin typeface="Raleway "/>
                <a:ea typeface="Noto Sans" panose="020B0502040504020204" pitchFamily="34" charset="0"/>
                <a:cs typeface="Noto Sans" panose="020B0502040504020204" pitchFamily="34" charset="0"/>
              </a:rPr>
              <a:t>/</a:t>
            </a:r>
            <a:r>
              <a:rPr lang="el-GR" sz="1600" dirty="0" err="1">
                <a:solidFill>
                  <a:prstClr val="black"/>
                </a:solidFill>
                <a:latin typeface="Raleway "/>
                <a:ea typeface="Noto Sans" panose="020B0502040504020204" pitchFamily="34" charset="0"/>
                <a:cs typeface="Noto Sans" panose="020B0502040504020204" pitchFamily="34" charset="0"/>
              </a:rPr>
              <a:t>Win</a:t>
            </a:r>
            <a:r>
              <a:rPr lang="el-GR" sz="1600" dirty="0">
                <a:solidFill>
                  <a:prstClr val="black"/>
                </a:solidFill>
                <a:latin typeface="Raleway "/>
                <a:ea typeface="Noto Sans" panose="020B0502040504020204" pitchFamily="34" charset="0"/>
                <a:cs typeface="Noto Sans" panose="020B0502040504020204" pitchFamily="34" charset="0"/>
              </a:rPr>
              <a:t>» συνήθως εξελίσσονται μέσω των άλλων προφίλ, εξελίσσονται σε ένα συνεργατικό στυλ διαπραγμάτευσης. </a:t>
            </a:r>
            <a:br>
              <a:rPr lang="tr-TR" sz="2000" dirty="0">
                <a:solidFill>
                  <a:schemeClr val="accent1"/>
                </a:solidFill>
                <a:latin typeface="+mn-lt"/>
                <a:ea typeface="Noto Sans" panose="020B0502040504020204" pitchFamily="34" charset="0"/>
                <a:cs typeface="Noto Sans" panose="020B0502040504020204" pitchFamily="34" charset="0"/>
              </a:rPr>
            </a:br>
            <a:r>
              <a:rPr lang="tr-TR" sz="2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 </a:t>
            </a:r>
            <a:br>
              <a:rPr lang="tr-TR" sz="200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br>
            <a:r>
              <a:rPr lang="tr-TR" sz="2000" b="1"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t> </a:t>
            </a:r>
            <a:endParaRPr lang="tr-TR" sz="20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Resim 3" descr="sanat içeren bir resim&#10;&#10;Açıklama otomatik olarak düşük güvenilirlik düzeyiyle oluşturuldu">
            <a:extLst>
              <a:ext uri="{FF2B5EF4-FFF2-40B4-BE49-F238E27FC236}">
                <a16:creationId xmlns:a16="http://schemas.microsoft.com/office/drawing/2014/main" id="{5B9C8908-6840-B8B6-5B58-32234D912C78}"/>
              </a:ext>
            </a:extLst>
          </p:cNvPr>
          <p:cNvPicPr>
            <a:picLocks noChangeAspect="1"/>
          </p:cNvPicPr>
          <p:nvPr/>
        </p:nvPicPr>
        <p:blipFill>
          <a:blip r:embed="rId2">
            <a:extLst>
              <a:ext uri="{28A0092B-C50C-407E-A947-70E740481C1C}">
                <a14:useLocalDpi xmlns:a14="http://schemas.microsoft.com/office/drawing/2010/main" val="0"/>
              </a:ext>
            </a:extLst>
          </a:blip>
          <a:srcRect l="29970" t="24995" r="27586" b="20917"/>
          <a:stretch/>
        </p:blipFill>
        <p:spPr>
          <a:xfrm>
            <a:off x="4372155" y="4611748"/>
            <a:ext cx="3262964" cy="2338939"/>
          </a:xfrm>
          <a:prstGeom prst="rect">
            <a:avLst/>
          </a:prstGeom>
        </p:spPr>
      </p:pic>
      <p:sp>
        <p:nvSpPr>
          <p:cNvPr id="7" name="Metin kutusu 6">
            <a:extLst>
              <a:ext uri="{FF2B5EF4-FFF2-40B4-BE49-F238E27FC236}">
                <a16:creationId xmlns:a16="http://schemas.microsoft.com/office/drawing/2014/main" id="{91DC1FC5-B3E0-8AB0-C1CE-D771F368ACB8}"/>
              </a:ext>
            </a:extLst>
          </p:cNvPr>
          <p:cNvSpPr txBox="1"/>
          <p:nvPr/>
        </p:nvSpPr>
        <p:spPr>
          <a:xfrm>
            <a:off x="5655821" y="6247266"/>
            <a:ext cx="5068388" cy="246221"/>
          </a:xfrm>
          <a:prstGeom prst="rect">
            <a:avLst/>
          </a:prstGeom>
          <a:noFill/>
        </p:spPr>
        <p:txBody>
          <a:bodyPr wrap="square">
            <a:spAutoFit/>
          </a:bodyPr>
          <a:lstStyle/>
          <a:p>
            <a:pPr algn="ctr"/>
            <a:r>
              <a:rPr lang="el-GR" sz="1000" dirty="0">
                <a:solidFill>
                  <a:schemeClr val="accent1"/>
                </a:solidFill>
              </a:rPr>
              <a:t>Πηγή εικόνας: </a:t>
            </a:r>
            <a:r>
              <a:rPr lang="tr-TR" sz="1000" dirty="0">
                <a:solidFill>
                  <a:schemeClr val="accent1"/>
                </a:solidFill>
              </a:rPr>
              <a:t>Istockphoto.com</a:t>
            </a:r>
          </a:p>
        </p:txBody>
      </p:sp>
      <p:sp>
        <p:nvSpPr>
          <p:cNvPr id="2" name="Metin kutusu 4">
            <a:extLst>
              <a:ext uri="{FF2B5EF4-FFF2-40B4-BE49-F238E27FC236}">
                <a16:creationId xmlns:a16="http://schemas.microsoft.com/office/drawing/2014/main" id="{5254BB69-0FEC-E24C-30B2-8C6013ED67FF}"/>
              </a:ext>
            </a:extLst>
          </p:cNvPr>
          <p:cNvSpPr txBox="1"/>
          <p:nvPr/>
        </p:nvSpPr>
        <p:spPr>
          <a:xfrm>
            <a:off x="484632" y="364513"/>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l-G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Στυλ διαπραγμάτευσης 2/2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1192520547"/>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7734BBF-9DA8-4192-88E9-F367A801B60C}"/>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E8BAA0A9-8593-42AF-A19C-07E55EA366BA}">
  <ds:schemaRefs>
    <ds:schemaRef ds:uri="http://schemas.microsoft.com/office/2006/documentManagement/types"/>
    <ds:schemaRef ds:uri="http://purl.org/dc/elements/1.1/"/>
    <ds:schemaRef ds:uri="http://purl.org/dc/terms/"/>
    <ds:schemaRef ds:uri="http://schemas.microsoft.com/office/infopath/2007/PartnerControls"/>
    <ds:schemaRef ds:uri="http://schemas.microsoft.com/sharepoint/v3"/>
    <ds:schemaRef ds:uri="http://www.w3.org/XML/1998/namespace"/>
    <ds:schemaRef ds:uri="http://schemas.openxmlformats.org/package/2006/metadata/core-properties"/>
    <ds:schemaRef ds:uri="http://schemas.microsoft.com/office/2006/metadata/properties"/>
    <ds:schemaRef ds:uri="670101ee-7326-488b-895d-07c329b793e7"/>
    <ds:schemaRef ds:uri="6278b8b1-e0cb-4b44-9900-b20ee6e41941"/>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6821</TotalTime>
  <Words>8443</Words>
  <Application>Microsoft Office PowerPoint</Application>
  <PresentationFormat>Widescreen</PresentationFormat>
  <Paragraphs>447</Paragraphs>
  <Slides>48</Slides>
  <Notes>3</Notes>
  <HiddenSlides>0</HiddenSlides>
  <MMClips>4</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48</vt:i4>
      </vt:variant>
    </vt:vector>
  </HeadingPairs>
  <TitlesOfParts>
    <vt:vector size="64" baseType="lpstr">
      <vt:lpstr>Aptos</vt:lpstr>
      <vt:lpstr>Arial</vt:lpstr>
      <vt:lpstr>Courier New</vt:lpstr>
      <vt:lpstr>Noto Sans</vt:lpstr>
      <vt:lpstr>Raleway</vt:lpstr>
      <vt:lpstr>Raleway </vt:lpstr>
      <vt:lpstr>Raleway  </vt:lpstr>
      <vt:lpstr>Raleway Medium</vt:lpstr>
      <vt:lpstr>Raleway SemiBold</vt:lpstr>
      <vt:lpstr>Segoe UI</vt:lpstr>
      <vt:lpstr>Times New Roman</vt:lpstr>
      <vt:lpstr>Trebuchet MS</vt:lpstr>
      <vt:lpstr>TT Firs Neue</vt:lpstr>
      <vt:lpstr>Wingdings</vt:lpstr>
      <vt:lpstr>Tema de Office</vt:lpstr>
      <vt:lpstr>Tema de Office</vt:lpstr>
      <vt:lpstr>Διαπραγμάτευση Δικτύωσης &amp; Στρατηγικές Συνεργασίες</vt:lpstr>
      <vt:lpstr>Στόχος αυτής της ενότητας</vt:lpstr>
      <vt:lpstr>Μαθησιακά αποτελέσματα της ενότητας</vt:lpstr>
      <vt:lpstr>1°: Στρατηγικές διαπραγμάτευσης για επιχειρηματική επιτυχία</vt:lpstr>
      <vt:lpstr>PowerPoint Presentation</vt:lpstr>
      <vt:lpstr> Εισαγωγή στις βασικές έννοιες της διαπραγμάτευσης και των διαπραγματευτικών δεξιοτήτων  Η διαπραγμάτευση είναι μια διαδικασία με την οποία οι άνθρωποι διευθετούν διαφορές και προβλήματα μεταξύ τους. Χρησιμοποιείται για την αποφυγή και τη συμφωνία σε κάθε είδους διαφορές και διαφωνίες, ενώ η διαχείριση των συγκρούσεων είναι οι στρατηγικές επίλυσης αυτών των εντοπισμένων διαφορών με θετικό τρόπο για τη διευθέτηση των διαφορών και των διαφωνιών μεταξύ των ανθρώπων.</vt:lpstr>
      <vt:lpstr>Η τιμή κράτησης είναι πάντα ένα αριθμητικό ποσό. Με απλά λόγια, η τιμή κράτησης είναι το χαμηλότερο ποσό που ένας πωλητής θα δεχτεί για μια συμφωνία και το μέγιστο ποσό που θα πληρώσει ένας αγοραστής. Αυτό είναι επίσης γνωστό ως το σημείο «αποχώρησης».  Αξία-στόχος: Αυτό που θα θέλατε να επιτύχετε στο μέλλον.  BATNA (Best Alternative To a Negotiated Agreement). Είναι η καλύτερη επιλογή κατά την άποψη του ενός μέρους μιας διαπραγμάτευσης σε περίπτωση που οι συνομιλίες καταρρεύσουν.   ZOPA ή Ζώνη Πιθανής Συμφωνίας θεωρείται ένας τομέας όπου δύο ή περισσότερα διαπραγματευόμενα μέρη μπορούν να βρουν κοινό έδαφος.  Η θετική ζώνη διαπραγμάτευσης είναι η περιοχή εντός της ZOPA όπου όλα τα μέρη της διαπραγμάτευσης είναι πρόθυμα να συμφωνήσουν.   Η αρνητική ζώνη είναι ότι τα δύο μέρη συμφωνούν στην αρχή μιας διαπραγμάτευσης να μην επικαλύπτονται.  </vt:lpstr>
      <vt:lpstr>Ανταγωνίζομαι (κερδίζω - χάνεις) :  Οι διαπραγματευτές ανταγωνιστικού στυλ επιδιώκουν τις δικές τους ανάγκες. Συχνά χρησιμοποιούν όποια δύναμη και τακτική μπορούν να συγκεντρώσουν, συμπεριλαμβανομένης της προσωπικότητας, της θέσης τους, των οικονομικών απειλών, της δύναμης του εμπορικού σήματος ή του μεγέθους ή του μεριδίου αγοράς.  Προσαρμόζομαι (χάνω - κερδίζετε) : Το αντίθετο του ανταγωνισμού. Για τους διαπραγματευτές με προσαρμοστικό στυλ, η σχέση είναι το παν. Τα προφίλ προσαρμογής πιστεύουν ότι ο δρόμος για να «κερδίσουμε τους ανθρώπους είναι να τους δώσουμε αυτό που θέλουν».   Αποφυγή (χάνω - χάνεις) : Αυτό αναφέρεται συχνότερα ως «παθητική επιθετικότητα». Οι άνθρωποι που χρησιμοποιούν συνήθως αυτό το στυλ αντιπαθούν πραγματικά τις συγκρούσεις. Αντί να μιλήσουν απευθείας μαζί σας για το θέμα, το στυλ αποφυγής μπορεί αντί να προσπαθήσουν να πάρουν εκδίκηση χωρίς να το γνωρίζετε. Το στυλ αποφυγής μπορεί να είναι μια τυπική αντίδραση σε διαπραγματευτές με υψηλή ανταγωνιστικότητα. Οι πωλητές θα καλούν συχνά λιγότερο συχνά τους αγοραστές υψηλού ανταγωνισμού (δηλαδή τους αγοραστές που αποφεύγουν τον ανταγωνισμό) - και μπορεί να επιλέξουν να επενδύσουν χρήματα μάρκετινγκ και να μοιραστούν τις καλύτερες ιδέες τους και τις προσφορές βραβείων με προφίλ που δεν αποφεύγουν.</vt:lpstr>
      <vt:lpstr>Συμβιβασμός (Χάνω / Κερδίζω μερικά - Χάνεις / Κερδίζεις μερικά) : Ο συμβιβασμός είναι το στυλ που οι περισσότεροι άνθρωποι νομίζουν ότι είναι διαπραγμάτευση, ενώ στη μέση του δρόμου συνήθως είναι απλώς παζάρεμα. Ο συμβιβασμός συχνά περιλαμβάνει τη διαίρεση της διαφοράς, που συνήθως καταλήγει σε μια τελική θέση περίπου στη μέση μεταξύ των αρχικών θέσεων και των δύο μερών.   Συνεργασία (Κερδίζω - κερδίζεις) : Οι περισσότεροι άνθρωποι συγχέουν το «Win/Win» ή το στυλ συνεργασίας με το στυλ συμβιβασμού. Αυτό σίγουρα δεν ισχύει. Το «Win/Win» έχει να κάνει με τη διασφάλιση της ικανοποίησης των αναγκών και των δύο μερών και της δημιουργίας όσο το δυνατόν μεγαλύτερης αμοιβαίας αξίας. Οι διαπραγματευτές του «Win/Win» συνήθως εξελίσσονται μέσω των άλλων προφίλ, εξελίσσονται σε ένα συνεργατικό στυλ διαπραγμάτευσης.     </vt:lpstr>
      <vt:lpstr>PowerPoint Presentation</vt:lpstr>
      <vt:lpstr>7 βήματα προετοιμασίας διαπραγματεύσεων  Προσδιορισμός των θέσεων.   Αναδυόμενα συμφέροντα.   Ανάπτυξη της δήλωσης του προβλήματος.   Καταιγισμός ιδεών για επιλογές.   Αξιολόγηση και επιλογή των καλύτερων επιλογών.   Καθορισμός αντικειμενικών κριτηρίων.   Προσδιορισμός της καλύτερης εναλλακτικής λύσης σε συμφωνία με διαπραγμάτευση (BATNA).</vt:lpstr>
      <vt:lpstr>PowerPoint Presentation</vt:lpstr>
      <vt:lpstr>PowerPoint Presentation</vt:lpstr>
      <vt:lpstr>PowerPoint Presentation</vt:lpstr>
      <vt:lpstr>PowerPoint Presentation</vt:lpstr>
      <vt:lpstr>2°: Οικοδόμηση και καλλιέργεια στρατηγικής εταιρικής σχέσης - 1/2</vt:lpstr>
      <vt:lpstr> Οικοδόμηση και καλλιέργεια στρατηγικών εταιρικών σχέσεων - 2/2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Συνεργασία και ομαδική εργασία για ανάπτυξη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Πηγές </vt:lpstr>
      <vt:lpstr>PowerPoint Presentation</vt:lpstr>
      <vt:lpstr>PowerPoint Presentation</vt:lpstr>
      <vt:lpstr>PowerPoint Presentation</vt:lpstr>
      <vt:lpstr>PowerPoint Presentation</vt:lpstr>
      <vt:lpstr>Εταίροι FEM -Up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137</cp:revision>
  <dcterms:created xsi:type="dcterms:W3CDTF">2023-12-21T13:42:43Z</dcterms:created>
  <dcterms:modified xsi:type="dcterms:W3CDTF">2025-01-24T09:57:53Z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