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3D_6251F30B.xml" ContentType="application/vnd.ms-powerpoint.comments+xml"/>
  <Override PartName="/ppt/comments/modernComment_13E_547DE0C7.xml" ContentType="application/vnd.ms-powerpoint.comments+xml"/>
  <Override PartName="/ppt/notesSlides/notesSlide7.xml" ContentType="application/vnd.openxmlformats-officedocument.presentationml.notesSlide+xml"/>
  <Override PartName="/ppt/comments/modernComment_141_1D105C0F.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42_6A5DF9FB.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5C_F49094D7.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47_8DFACE54.xml" ContentType="application/vnd.ms-powerpoint.comments+xml"/>
  <Override PartName="/ppt/notesSlides/notesSlide17.xml" ContentType="application/vnd.openxmlformats-officedocument.presentationml.notesSlide+xml"/>
  <Override PartName="/ppt/comments/modernComment_148_11768EBC.xml" ContentType="application/vnd.ms-powerpoint.comments+xml"/>
  <Override PartName="/ppt/comments/modernComment_149_AA2DFEB5.xml" ContentType="application/vnd.ms-powerpoint.comments+xml"/>
  <Override PartName="/ppt/comments/modernComment_14B_7292B626.xml" ContentType="application/vnd.ms-powerpoint.comments+xml"/>
  <Override PartName="/ppt/comments/modernComment_14C_68F5306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53_791000A6.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275"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CAC4A8-740B-E19E-13B7-0E266B405132}" v="43" dt="2025-07-20T13:09:38.034"/>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1"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omments/modernComment_13D_6251F30B.xml><?xml version="1.0" encoding="utf-8"?>
<p188:cmLst xmlns:a="http://schemas.openxmlformats.org/drawingml/2006/main" xmlns:r="http://schemas.openxmlformats.org/officeDocument/2006/relationships" xmlns:p188="http://schemas.microsoft.com/office/powerpoint/2018/8/main">
  <p188:cm id="{65BA1584-72FD-42BA-9923-C176F3A26EC3}" authorId="{3F3B801C-F34F-79B0-CD32-56E5F1816302}" created="2024-11-22T10:31:50.923">
    <ac:txMkLst xmlns:ac="http://schemas.microsoft.com/office/drawing/2013/main/command">
      <pc:docMk xmlns:pc="http://schemas.microsoft.com/office/powerpoint/2013/main/command"/>
      <pc:sldMk xmlns:pc="http://schemas.microsoft.com/office/powerpoint/2013/main/command" cId="1649537803" sldId="317"/>
      <ac:spMk id="4" creationId="{649B5E92-BE52-AD1C-DEB8-6AF4F5175264}"/>
      <ac:txMk cp="615" len="13">
        <ac:context len="629" hash="2988446919"/>
      </ac:txMk>
    </ac:txMkLst>
    <p188:pos x="3895725" y="2952750"/>
    <p188:txBody>
      <a:bodyPr/>
      <a:lstStyle/>
      <a:p>
        <a:r>
          <a:rPr lang="en-US"/>
          <a:t>Have this been explained?</a:t>
        </a:r>
      </a:p>
    </p188:txBody>
  </p188:cm>
</p188:cmLst>
</file>

<file path=ppt/comments/modernComment_13E_547DE0C7.xml><?xml version="1.0" encoding="utf-8"?>
<p188:cmLst xmlns:a="http://schemas.openxmlformats.org/drawingml/2006/main" xmlns:r="http://schemas.openxmlformats.org/officeDocument/2006/relationships" xmlns:p188="http://schemas.microsoft.com/office/powerpoint/2018/8/main">
  <p188:cm id="{3AE149D2-E654-4D14-885A-C05BD49444A3}" authorId="{3F3B801C-F34F-79B0-CD32-56E5F1816302}" created="2024-11-22T10:32:31.315">
    <pc:sldMkLst xmlns:pc="http://schemas.microsoft.com/office/powerpoint/2013/main/command">
      <pc:docMk/>
      <pc:sldMk cId="1417535687" sldId="318"/>
    </pc:sldMkLst>
    <p188:txBody>
      <a:bodyPr/>
      <a:lstStyle/>
      <a:p>
        <a:r>
          <a:rPr lang="en-US"/>
          <a:t>What as an image?
Explain the purpose</a:t>
        </a:r>
      </a:p>
    </p188:txBody>
  </p188:cm>
</p188:cmLst>
</file>

<file path=ppt/comments/modernComment_141_1D105C0F.xml><?xml version="1.0" encoding="utf-8"?>
<p188:cmLst xmlns:a="http://schemas.openxmlformats.org/drawingml/2006/main" xmlns:r="http://schemas.openxmlformats.org/officeDocument/2006/relationships" xmlns:p188="http://schemas.microsoft.com/office/powerpoint/2018/8/main">
  <p188:cm id="{284DB0C7-E57F-4F40-B648-C05A02A4E924}" authorId="{3F3B801C-F34F-79B0-CD32-56E5F1816302}" created="2024-11-22T10:34:27.850">
    <ac:deMkLst xmlns:ac="http://schemas.microsoft.com/office/drawing/2013/main/command">
      <pc:docMk xmlns:pc="http://schemas.microsoft.com/office/powerpoint/2013/main/command"/>
      <pc:sldMk xmlns:pc="http://schemas.microsoft.com/office/powerpoint/2013/main/command" cId="487611407" sldId="321"/>
      <ac:spMk id="4" creationId="{3A41AB80-C23A-26A1-7F3B-55FABFD7966B}"/>
    </ac:deMkLst>
    <p188:txBody>
      <a:bodyPr/>
      <a:lstStyle/>
      <a:p>
        <a:r>
          <a:rPr lang="en-US"/>
          <a:t>Is this properly explained?
Image? reference?
Image  with the arrow - explaination </a:t>
        </a:r>
      </a:p>
    </p188:txBody>
  </p188:cm>
</p188:cmLst>
</file>

<file path=ppt/comments/modernComment_142_6A5DF9FB.xml><?xml version="1.0" encoding="utf-8"?>
<p188:cmLst xmlns:a="http://schemas.openxmlformats.org/drawingml/2006/main" xmlns:r="http://schemas.openxmlformats.org/officeDocument/2006/relationships" xmlns:p188="http://schemas.microsoft.com/office/powerpoint/2018/8/main">
  <p188:cm id="{1507EE8A-DF56-483C-935E-0EFD229858CF}" authorId="{3F3B801C-F34F-79B0-CD32-56E5F1816302}" created="2024-11-22T10:34:47.444">
    <pc:sldMkLst xmlns:pc="http://schemas.microsoft.com/office/powerpoint/2013/main/command">
      <pc:docMk/>
      <pc:sldMk cId="1784543739" sldId="322"/>
    </pc:sldMkLst>
    <p188:txBody>
      <a:bodyPr/>
      <a:lstStyle/>
      <a:p>
        <a:r>
          <a:rPr lang="en-US"/>
          <a:t>IMages!</a:t>
        </a:r>
      </a:p>
    </p188:txBody>
  </p188:cm>
</p188:cmLst>
</file>

<file path=ppt/comments/modernComment_147_8DFACE54.xml><?xml version="1.0" encoding="utf-8"?>
<p188:cmLst xmlns:a="http://schemas.openxmlformats.org/drawingml/2006/main" xmlns:r="http://schemas.openxmlformats.org/officeDocument/2006/relationships" xmlns:p188="http://schemas.microsoft.com/office/powerpoint/2018/8/main">
  <p188:cm id="{3F80B9BF-B5DB-445E-A47C-EA1C0BA3F84C}" authorId="{C6924B3F-1C0E-E709-45BA-6C8D332A7CD5}" created="2024-12-16T10:56:40.076">
    <ac:deMkLst xmlns:ac="http://schemas.microsoft.com/office/drawing/2013/main/command">
      <pc:docMk xmlns:pc="http://schemas.microsoft.com/office/powerpoint/2013/main/command"/>
      <pc:sldMk xmlns:pc="http://schemas.microsoft.com/office/powerpoint/2013/main/command" cId="2382024276" sldId="327"/>
      <ac:spMk id="2" creationId="{3D8F9C47-19E7-B7D0-10C1-A6634393E679}"/>
    </ac:deMkLst>
    <p188:txBody>
      <a:bodyPr/>
      <a:lstStyle/>
      <a:p>
        <a:r>
          <a:rPr lang="sl-SI"/>
          <a:t>Please check if it is ok written/check grammar. Idea?</a:t>
        </a:r>
      </a:p>
    </p188:txBody>
  </p188:cm>
</p188:cmLst>
</file>

<file path=ppt/comments/modernComment_148_11768EBC.xml><?xml version="1.0" encoding="utf-8"?>
<p188:cmLst xmlns:a="http://schemas.openxmlformats.org/drawingml/2006/main" xmlns:r="http://schemas.openxmlformats.org/officeDocument/2006/relationships" xmlns:p188="http://schemas.microsoft.com/office/powerpoint/2018/8/main">
  <p188:cm id="{2CABCB60-7F19-4137-BC4B-6E3B2616C2B9}" authorId="{3F3B801C-F34F-79B0-CD32-56E5F1816302}" created="2024-11-22T10:39:14.023">
    <pc:sldMkLst xmlns:pc="http://schemas.microsoft.com/office/powerpoint/2013/main/command">
      <pc:docMk/>
      <pc:sldMk cId="292982460" sldId="328"/>
    </pc:sldMkLst>
    <p188:txBody>
      <a:bodyPr/>
      <a:lstStyle/>
      <a:p>
        <a:r>
          <a:rPr lang="en-US"/>
          <a:t>image?</a:t>
        </a:r>
      </a:p>
    </p188:txBody>
  </p188:cm>
  <p188:cm id="{317ED096-D3F3-43B6-AEB7-B057C388353D}" authorId="{C6924B3F-1C0E-E709-45BA-6C8D332A7CD5}" created="2024-12-16T10:57:34.764">
    <ac:deMkLst xmlns:ac="http://schemas.microsoft.com/office/drawing/2013/main/command">
      <pc:docMk xmlns:pc="http://schemas.microsoft.com/office/powerpoint/2013/main/command"/>
      <pc:sldMk xmlns:pc="http://schemas.microsoft.com/office/powerpoint/2013/main/command" cId="292982460" sldId="328"/>
      <ac:spMk id="6" creationId="{4D42410B-F289-91D1-5A3E-30879299C726}"/>
    </ac:deMkLst>
    <p188:txBody>
      <a:bodyPr/>
      <a:lstStyle/>
      <a:p>
        <a:r>
          <a:rPr lang="sl-SI"/>
          <a:t>Image source?</a:t>
        </a:r>
      </a:p>
    </p188:txBody>
  </p188:cm>
</p188:cmLst>
</file>

<file path=ppt/comments/modernComment_149_AA2DFEB5.xml><?xml version="1.0" encoding="utf-8"?>
<p188:cmLst xmlns:a="http://schemas.openxmlformats.org/drawingml/2006/main" xmlns:r="http://schemas.openxmlformats.org/officeDocument/2006/relationships" xmlns:p188="http://schemas.microsoft.com/office/powerpoint/2018/8/main">
  <p188:cm id="{52217CBA-F31E-49D9-A4E5-FBA003783EEE}" authorId="{3F3B801C-F34F-79B0-CD32-56E5F1816302}" created="2024-11-22T10:41:35.465">
    <pc:sldMkLst xmlns:pc="http://schemas.microsoft.com/office/powerpoint/2013/main/command">
      <pc:docMk/>
      <pc:sldMk cId="2855141045" sldId="329"/>
    </pc:sldMkLst>
    <p188:txBody>
      <a:bodyPr/>
      <a:lstStyle/>
      <a:p>
        <a:r>
          <a:rPr lang="en-US"/>
          <a:t>Image?</a:t>
        </a:r>
      </a:p>
    </p188:txBody>
  </p188:cm>
  <p188:cm id="{B7789F43-B050-4742-AD6A-59B68A358C2C}" authorId="{C6924B3F-1C0E-E709-45BA-6C8D332A7CD5}" created="2024-12-16T11:00:52.243">
    <ac:deMkLst xmlns:ac="http://schemas.microsoft.com/office/drawing/2013/main/command">
      <pc:docMk xmlns:pc="http://schemas.microsoft.com/office/powerpoint/2013/main/command"/>
      <pc:sldMk xmlns:pc="http://schemas.microsoft.com/office/powerpoint/2013/main/command" cId="2855141045" sldId="329"/>
      <ac:spMk id="10" creationId="{B0B99863-035F-DB6D-E8B2-5F77E783BF7E}"/>
    </ac:deMkLst>
    <p188:txBody>
      <a:bodyPr/>
      <a:lstStyle/>
      <a:p>
        <a:r>
          <a:rPr lang="sl-SI"/>
          <a:t>Image source?</a:t>
        </a:r>
      </a:p>
    </p188:txBody>
  </p188:cm>
</p188:cmLst>
</file>

<file path=ppt/comments/modernComment_14B_7292B626.xml><?xml version="1.0" encoding="utf-8"?>
<p188:cmLst xmlns:a="http://schemas.openxmlformats.org/drawingml/2006/main" xmlns:r="http://schemas.openxmlformats.org/officeDocument/2006/relationships" xmlns:p188="http://schemas.microsoft.com/office/powerpoint/2018/8/main">
  <p188:cm id="{C7DB4DA8-9D1F-46DA-A1FB-EF404387F814}" authorId="{3F3B801C-F34F-79B0-CD32-56E5F1816302}" created="2024-11-22T10:41:41.418">
    <pc:sldMkLst xmlns:pc="http://schemas.microsoft.com/office/powerpoint/2013/main/command">
      <pc:docMk/>
      <pc:sldMk cId="1922217510" sldId="331"/>
    </pc:sldMkLst>
    <p188:txBody>
      <a:bodyPr/>
      <a:lstStyle/>
      <a:p>
        <a:r>
          <a:rPr lang="en-US"/>
          <a:t>Image?</a:t>
        </a:r>
      </a:p>
    </p188:txBody>
  </p188:cm>
  <p188:cm id="{0BC4A015-977C-45DF-81D4-D69B026FF7ED}" authorId="{C6924B3F-1C0E-E709-45BA-6C8D332A7CD5}" created="2024-12-16T11:04:00.841">
    <pc:sldMkLst xmlns:pc="http://schemas.microsoft.com/office/powerpoint/2013/main/command">
      <pc:docMk/>
      <pc:sldMk cId="1922217510" sldId="331"/>
    </pc:sldMkLst>
    <p188:txBody>
      <a:bodyPr/>
      <a:lstStyle/>
      <a:p>
        <a:r>
          <a:rPr lang="sl-SI"/>
          <a:t>If it is possible, please remove the picture or write a source.</a:t>
        </a:r>
      </a:p>
    </p188:txBody>
  </p188:cm>
</p188:cmLst>
</file>

<file path=ppt/comments/modernComment_14C_68F53069.xml><?xml version="1.0" encoding="utf-8"?>
<p188:cmLst xmlns:a="http://schemas.openxmlformats.org/drawingml/2006/main" xmlns:r="http://schemas.openxmlformats.org/officeDocument/2006/relationships" xmlns:p188="http://schemas.microsoft.com/office/powerpoint/2018/8/main">
  <p188:cm id="{EB841649-1BBE-4693-9714-A3FA422A6CC7}" authorId="{3F3B801C-F34F-79B0-CD32-56E5F1816302}" created="2024-11-22T10:41:51.059">
    <pc:sldMkLst xmlns:pc="http://schemas.microsoft.com/office/powerpoint/2013/main/command">
      <pc:docMk/>
      <pc:sldMk cId="1760899177" sldId="332"/>
    </pc:sldMkLst>
    <p188:txBody>
      <a:bodyPr/>
      <a:lstStyle/>
      <a:p>
        <a:r>
          <a:rPr lang="en-US"/>
          <a:t>Image?</a:t>
        </a:r>
      </a:p>
    </p188:txBody>
  </p188:cm>
  <p188:cm id="{9851925C-82E3-4B62-AE48-33D3F667497E}" authorId="{C6924B3F-1C0E-E709-45BA-6C8D332A7CD5}" created="2024-12-16T11:04:47.645">
    <ac:txMkLst xmlns:ac="http://schemas.microsoft.com/office/drawing/2013/main/command">
      <pc:docMk xmlns:pc="http://schemas.microsoft.com/office/powerpoint/2013/main/command"/>
      <pc:sldMk xmlns:pc="http://schemas.microsoft.com/office/powerpoint/2013/main/command" cId="1760899177" sldId="332"/>
      <ac:spMk id="4" creationId="{AE5E0C18-4EE2-A2B1-1A45-5769BEB57D0E}"/>
      <ac:txMk cp="369" len="131">
        <ac:context len="647" hash="440052188"/>
      </ac:txMk>
    </ac:txMkLst>
    <p188:pos x="11203613" y="2530673"/>
    <p188:txBody>
      <a:bodyPr/>
      <a:lstStyle/>
      <a:p>
        <a:r>
          <a:rPr lang="sl-SI"/>
          <a:t>Image source?</a:t>
        </a:r>
      </a:p>
    </p188:txBody>
  </p188:cm>
</p188:cmLst>
</file>

<file path=ppt/comments/modernComment_153_791000A6.xml><?xml version="1.0" encoding="utf-8"?>
<p188:cmLst xmlns:a="http://schemas.openxmlformats.org/drawingml/2006/main" xmlns:r="http://schemas.openxmlformats.org/officeDocument/2006/relationships" xmlns:p188="http://schemas.microsoft.com/office/powerpoint/2018/8/main">
  <p188:cm id="{38D598B2-A261-4D4C-A576-B6AABC6AC5D8}" authorId="{3F3B801C-F34F-79B0-CD32-56E5F1816302}" created="2024-11-22T10:44:06.891">
    <pc:sldMkLst xmlns:pc="http://schemas.microsoft.com/office/powerpoint/2013/main/command">
      <pc:docMk/>
      <pc:sldMk cId="2031091878" sldId="339"/>
    </pc:sldMkLst>
    <p188:txBody>
      <a:bodyPr/>
      <a:lstStyle/>
      <a:p>
        <a:r>
          <a:rPr lang="en-US"/>
          <a:t>Formatting/layout is also a learning message? Why different?
Image?</a:t>
        </a:r>
      </a:p>
    </p188:txBody>
  </p188:cm>
</p188:cmLst>
</file>

<file path=ppt/comments/modernComment_15C_F49094D7.xml><?xml version="1.0" encoding="utf-8"?>
<p188:cmLst xmlns:a="http://schemas.openxmlformats.org/drawingml/2006/main" xmlns:r="http://schemas.openxmlformats.org/officeDocument/2006/relationships" xmlns:p188="http://schemas.microsoft.com/office/powerpoint/2018/8/main">
  <p188:cm id="{93D04112-EA1A-4C09-B165-98E4612619FA}" authorId="{C6924B3F-1C0E-E709-45BA-6C8D332A7CD5}" created="2024-12-16T10:54:13.153">
    <ac:deMkLst xmlns:ac="http://schemas.microsoft.com/office/drawing/2013/main/command">
      <pc:docMk xmlns:pc="http://schemas.microsoft.com/office/powerpoint/2013/main/command"/>
      <pc:sldMk xmlns:pc="http://schemas.microsoft.com/office/powerpoint/2013/main/command" cId="4103115991" sldId="348"/>
      <ac:spMk id="2" creationId="{E6618726-C47A-CB2D-C68F-C49CDFEA4A95}"/>
    </ac:deMkLst>
    <p188:txBody>
      <a:bodyPr/>
      <a:lstStyle/>
      <a:p>
        <a:r>
          <a:rPr lang="sl-SI"/>
          <a:t>Please reference it properly (I cannot, as it is posted as an image).</a:t>
        </a:r>
      </a:p>
    </p188:txBody>
  </p188:cm>
</p188:cmLst>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tr-TR" sz="1600" dirty="0" err="1">
              <a:solidFill>
                <a:schemeClr val="accent1"/>
              </a:solidFill>
              <a:latin typeface="+mn-lt"/>
            </a:rPr>
            <a:t>Who</a:t>
          </a:r>
          <a:r>
            <a:rPr lang="tr-TR" sz="1600" dirty="0">
              <a:solidFill>
                <a:schemeClr val="accent1"/>
              </a:solidFill>
              <a:latin typeface="+mn-lt"/>
            </a:rPr>
            <a:t> </a:t>
          </a:r>
          <a:r>
            <a:rPr lang="tr-TR" sz="1600" dirty="0" err="1">
              <a:solidFill>
                <a:schemeClr val="accent1"/>
              </a:solidFill>
              <a:latin typeface="+mn-lt"/>
            </a:rPr>
            <a:t>we</a:t>
          </a:r>
          <a:r>
            <a:rPr lang="tr-TR" sz="1600" dirty="0">
              <a:solidFill>
                <a:schemeClr val="accent1"/>
              </a:solidFill>
              <a:latin typeface="+mn-lt"/>
            </a:rPr>
            <a:t> </a:t>
          </a:r>
          <a:r>
            <a:rPr lang="tr-TR" sz="1600" dirty="0" err="1">
              <a:solidFill>
                <a:schemeClr val="accent1"/>
              </a:solidFill>
              <a:latin typeface="+mn-lt"/>
            </a:rPr>
            <a:t>are</a:t>
          </a:r>
          <a:r>
            <a:rPr lang="tr-TR" sz="1600" dirty="0">
              <a:solidFill>
                <a:schemeClr val="accent1"/>
              </a:solidFill>
              <a:latin typeface="+mn-lt"/>
            </a:rPr>
            <a:t>? </a:t>
          </a:r>
          <a:r>
            <a:rPr lang="tr-TR" sz="1600" dirty="0" err="1">
              <a:solidFill>
                <a:schemeClr val="accent1"/>
              </a:solidFill>
              <a:latin typeface="+mn-lt"/>
            </a:rPr>
            <a:t>and</a:t>
          </a:r>
          <a:r>
            <a:rPr lang="tr-TR" sz="1600" dirty="0">
              <a:solidFill>
                <a:schemeClr val="accent1"/>
              </a:solidFill>
              <a:latin typeface="+mn-lt"/>
            </a:rPr>
            <a:t> </a:t>
          </a:r>
          <a:r>
            <a:rPr lang="tr-TR" sz="1600" dirty="0" err="1">
              <a:solidFill>
                <a:schemeClr val="accent1"/>
              </a:solidFill>
              <a:latin typeface="+mn-lt"/>
            </a:rPr>
            <a:t>What</a:t>
          </a:r>
          <a:r>
            <a:rPr lang="tr-TR" sz="1600" dirty="0">
              <a:solidFill>
                <a:schemeClr val="accent1"/>
              </a:solidFill>
              <a:latin typeface="+mn-lt"/>
            </a:rPr>
            <a:t> </a:t>
          </a:r>
          <a:r>
            <a:rPr lang="tr-TR" sz="1600" dirty="0" err="1">
              <a:solidFill>
                <a:schemeClr val="accent1"/>
              </a:solidFill>
              <a:latin typeface="+mn-lt"/>
            </a:rPr>
            <a:t>we</a:t>
          </a:r>
          <a:r>
            <a:rPr lang="tr-TR" sz="1600" dirty="0">
              <a:solidFill>
                <a:schemeClr val="accent1"/>
              </a:solidFill>
              <a:latin typeface="+mn-lt"/>
            </a:rPr>
            <a:t> do?</a:t>
          </a: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tr-TR" sz="1600" dirty="0" err="1">
              <a:solidFill>
                <a:schemeClr val="accent1"/>
              </a:solidFill>
              <a:latin typeface="Raleway "/>
            </a:rPr>
            <a:t>Who</a:t>
          </a:r>
          <a:r>
            <a:rPr lang="tr-TR" sz="1600" dirty="0">
              <a:solidFill>
                <a:schemeClr val="accent1"/>
              </a:solidFill>
              <a:latin typeface="Raleway "/>
            </a:rPr>
            <a:t> </a:t>
          </a:r>
          <a:r>
            <a:rPr lang="tr-TR" sz="1600" dirty="0" err="1">
              <a:solidFill>
                <a:schemeClr val="accent1"/>
              </a:solidFill>
              <a:latin typeface="Raleway "/>
            </a:rPr>
            <a:t>they</a:t>
          </a:r>
          <a:r>
            <a:rPr lang="tr-TR" sz="1600" dirty="0">
              <a:solidFill>
                <a:schemeClr val="accent1"/>
              </a:solidFill>
              <a:latin typeface="Raleway "/>
            </a:rPr>
            <a:t> </a:t>
          </a:r>
          <a:r>
            <a:rPr lang="tr-TR" sz="1600" dirty="0" err="1">
              <a:solidFill>
                <a:schemeClr val="accent1"/>
              </a:solidFill>
              <a:latin typeface="Raleway "/>
            </a:rPr>
            <a:t>are</a:t>
          </a:r>
          <a:r>
            <a:rPr lang="tr-TR" sz="1600" dirty="0">
              <a:solidFill>
                <a:schemeClr val="accent1"/>
              </a:solidFill>
              <a:latin typeface="Raleway "/>
            </a:rPr>
            <a:t>? </a:t>
          </a:r>
          <a:r>
            <a:rPr lang="tr-TR" sz="1600" dirty="0" err="1">
              <a:solidFill>
                <a:schemeClr val="accent1"/>
              </a:solidFill>
              <a:latin typeface="Raleway "/>
            </a:rPr>
            <a:t>and</a:t>
          </a:r>
          <a:r>
            <a:rPr lang="tr-TR" sz="1600" dirty="0">
              <a:solidFill>
                <a:schemeClr val="accent1"/>
              </a:solidFill>
              <a:latin typeface="Raleway "/>
            </a:rPr>
            <a:t> </a:t>
          </a:r>
          <a:r>
            <a:rPr lang="tr-TR" sz="1600" dirty="0" err="1">
              <a:solidFill>
                <a:schemeClr val="accent1"/>
              </a:solidFill>
              <a:latin typeface="Raleway "/>
            </a:rPr>
            <a:t>What</a:t>
          </a:r>
          <a:r>
            <a:rPr lang="tr-TR" sz="1600" dirty="0">
              <a:solidFill>
                <a:schemeClr val="accent1"/>
              </a:solidFill>
              <a:latin typeface="Raleway "/>
            </a:rPr>
            <a:t> </a:t>
          </a:r>
          <a:r>
            <a:rPr lang="tr-TR" sz="1600" dirty="0" err="1">
              <a:solidFill>
                <a:schemeClr val="accent1"/>
              </a:solidFill>
              <a:latin typeface="Raleway "/>
            </a:rPr>
            <a:t>they</a:t>
          </a:r>
          <a:r>
            <a:rPr lang="tr-TR" sz="1600" dirty="0">
              <a:solidFill>
                <a:schemeClr val="accent1"/>
              </a:solidFill>
              <a:latin typeface="Raleway "/>
            </a:rPr>
            <a:t> </a:t>
          </a:r>
          <a:r>
            <a:rPr lang="tr-TR" sz="1600" dirty="0" err="1">
              <a:solidFill>
                <a:schemeClr val="accent1"/>
              </a:solidFill>
              <a:latin typeface="Raleway "/>
            </a:rPr>
            <a:t>want</a:t>
          </a:r>
          <a:r>
            <a:rPr lang="tr-TR" sz="1600" dirty="0">
              <a:solidFill>
                <a:schemeClr val="accent1"/>
              </a:solidFill>
              <a:latin typeface="Raleway "/>
            </a:rPr>
            <a:t>?</a:t>
          </a: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tr-TR" sz="1200">
              <a:solidFill>
                <a:schemeClr val="accent1"/>
              </a:solidFill>
            </a:rPr>
            <a:t>Defining the Idea</a:t>
          </a: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tr-TR" sz="1200">
              <a:solidFill>
                <a:schemeClr val="accent1"/>
              </a:solidFill>
            </a:rPr>
            <a:t>Concept Development</a:t>
          </a: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tr-TR" sz="1200">
              <a:solidFill>
                <a:schemeClr val="accent1"/>
              </a:solidFill>
            </a:rPr>
            <a:t>Testing</a:t>
          </a: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tr-TR" sz="1200">
              <a:solidFill>
                <a:schemeClr val="accent1"/>
              </a:solidFill>
            </a:rPr>
            <a:t>Creating Market Strategy</a:t>
          </a: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tr-TR" sz="1200">
              <a:solidFill>
                <a:schemeClr val="accent1"/>
              </a:solidFill>
            </a:rPr>
            <a:t>Market Entry and Commerciali</a:t>
          </a:r>
          <a:r>
            <a:rPr lang="en-US" sz="1200">
              <a:solidFill>
                <a:schemeClr val="accent1"/>
              </a:solidFill>
            </a:rPr>
            <a:t>s</a:t>
          </a:r>
          <a:r>
            <a:rPr lang="tr-TR" sz="1200">
              <a:solidFill>
                <a:schemeClr val="accent1"/>
              </a:solidFill>
            </a:rPr>
            <a:t>ation</a:t>
          </a: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custScaleY="155049">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mn-lt"/>
            </a:rPr>
            <a:t>Who</a:t>
          </a:r>
          <a:r>
            <a:rPr lang="tr-TR" sz="1600" kern="1200" dirty="0">
              <a:solidFill>
                <a:schemeClr val="accent1"/>
              </a:solidFill>
              <a:latin typeface="+mn-lt"/>
            </a:rPr>
            <a:t> </a:t>
          </a:r>
          <a:r>
            <a:rPr lang="tr-TR" sz="1600" kern="1200" dirty="0" err="1">
              <a:solidFill>
                <a:schemeClr val="accent1"/>
              </a:solidFill>
              <a:latin typeface="+mn-lt"/>
            </a:rPr>
            <a:t>we</a:t>
          </a:r>
          <a:r>
            <a:rPr lang="tr-TR" sz="1600" kern="1200" dirty="0">
              <a:solidFill>
                <a:schemeClr val="accent1"/>
              </a:solidFill>
              <a:latin typeface="+mn-lt"/>
            </a:rPr>
            <a:t> </a:t>
          </a:r>
          <a:r>
            <a:rPr lang="tr-TR" sz="1600" kern="1200" dirty="0" err="1">
              <a:solidFill>
                <a:schemeClr val="accent1"/>
              </a:solidFill>
              <a:latin typeface="+mn-lt"/>
            </a:rPr>
            <a:t>are</a:t>
          </a:r>
          <a:r>
            <a:rPr lang="tr-TR" sz="1600" kern="1200" dirty="0">
              <a:solidFill>
                <a:schemeClr val="accent1"/>
              </a:solidFill>
              <a:latin typeface="+mn-lt"/>
            </a:rPr>
            <a:t>? </a:t>
          </a:r>
          <a:r>
            <a:rPr lang="tr-TR" sz="1600" kern="1200" dirty="0" err="1">
              <a:solidFill>
                <a:schemeClr val="accent1"/>
              </a:solidFill>
              <a:latin typeface="+mn-lt"/>
            </a:rPr>
            <a:t>and</a:t>
          </a:r>
          <a:r>
            <a:rPr lang="tr-TR" sz="1600" kern="1200" dirty="0">
              <a:solidFill>
                <a:schemeClr val="accent1"/>
              </a:solidFill>
              <a:latin typeface="+mn-lt"/>
            </a:rPr>
            <a:t> </a:t>
          </a:r>
          <a:r>
            <a:rPr lang="tr-TR" sz="1600" kern="1200" dirty="0" err="1">
              <a:solidFill>
                <a:schemeClr val="accent1"/>
              </a:solidFill>
              <a:latin typeface="+mn-lt"/>
            </a:rPr>
            <a:t>What</a:t>
          </a:r>
          <a:r>
            <a:rPr lang="tr-TR" sz="1600" kern="1200" dirty="0">
              <a:solidFill>
                <a:schemeClr val="accent1"/>
              </a:solidFill>
              <a:latin typeface="+mn-lt"/>
            </a:rPr>
            <a:t> </a:t>
          </a:r>
          <a:r>
            <a:rPr lang="tr-TR" sz="1600" kern="1200" dirty="0" err="1">
              <a:solidFill>
                <a:schemeClr val="accent1"/>
              </a:solidFill>
              <a:latin typeface="+mn-lt"/>
            </a:rPr>
            <a:t>we</a:t>
          </a:r>
          <a:r>
            <a:rPr lang="tr-TR" sz="1600" kern="1200" dirty="0">
              <a:solidFill>
                <a:schemeClr val="accent1"/>
              </a:solidFill>
              <a:latin typeface="+mn-lt"/>
            </a:rPr>
            <a:t> do?</a:t>
          </a: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Raleway "/>
            </a:rPr>
            <a:t>Who</a:t>
          </a:r>
          <a:r>
            <a:rPr lang="tr-TR" sz="1600" kern="1200" dirty="0">
              <a:solidFill>
                <a:schemeClr val="accent1"/>
              </a:solidFill>
              <a:latin typeface="Raleway "/>
            </a:rPr>
            <a:t> </a:t>
          </a:r>
          <a:r>
            <a:rPr lang="tr-TR" sz="1600" kern="1200" dirty="0" err="1">
              <a:solidFill>
                <a:schemeClr val="accent1"/>
              </a:solidFill>
              <a:latin typeface="Raleway "/>
            </a:rPr>
            <a:t>they</a:t>
          </a:r>
          <a:r>
            <a:rPr lang="tr-TR" sz="1600" kern="1200" dirty="0">
              <a:solidFill>
                <a:schemeClr val="accent1"/>
              </a:solidFill>
              <a:latin typeface="Raleway "/>
            </a:rPr>
            <a:t> </a:t>
          </a:r>
          <a:r>
            <a:rPr lang="tr-TR" sz="1600" kern="1200" dirty="0" err="1">
              <a:solidFill>
                <a:schemeClr val="accent1"/>
              </a:solidFill>
              <a:latin typeface="Raleway "/>
            </a:rPr>
            <a:t>are</a:t>
          </a:r>
          <a:r>
            <a:rPr lang="tr-TR" sz="1600" kern="1200" dirty="0">
              <a:solidFill>
                <a:schemeClr val="accent1"/>
              </a:solidFill>
              <a:latin typeface="Raleway "/>
            </a:rPr>
            <a:t>? </a:t>
          </a:r>
          <a:r>
            <a:rPr lang="tr-TR" sz="1600" kern="1200" dirty="0" err="1">
              <a:solidFill>
                <a:schemeClr val="accent1"/>
              </a:solidFill>
              <a:latin typeface="Raleway "/>
            </a:rPr>
            <a:t>and</a:t>
          </a:r>
          <a:r>
            <a:rPr lang="tr-TR" sz="1600" kern="1200" dirty="0">
              <a:solidFill>
                <a:schemeClr val="accent1"/>
              </a:solidFill>
              <a:latin typeface="Raleway "/>
            </a:rPr>
            <a:t> </a:t>
          </a:r>
          <a:r>
            <a:rPr lang="tr-TR" sz="1600" kern="1200" dirty="0" err="1">
              <a:solidFill>
                <a:schemeClr val="accent1"/>
              </a:solidFill>
              <a:latin typeface="Raleway "/>
            </a:rPr>
            <a:t>What</a:t>
          </a:r>
          <a:r>
            <a:rPr lang="tr-TR" sz="1600" kern="1200" dirty="0">
              <a:solidFill>
                <a:schemeClr val="accent1"/>
              </a:solidFill>
              <a:latin typeface="Raleway "/>
            </a:rPr>
            <a:t> </a:t>
          </a:r>
          <a:r>
            <a:rPr lang="tr-TR" sz="1600" kern="1200" dirty="0" err="1">
              <a:solidFill>
                <a:schemeClr val="accent1"/>
              </a:solidFill>
              <a:latin typeface="Raleway "/>
            </a:rPr>
            <a:t>they</a:t>
          </a:r>
          <a:r>
            <a:rPr lang="tr-TR" sz="1600" kern="1200" dirty="0">
              <a:solidFill>
                <a:schemeClr val="accent1"/>
              </a:solidFill>
              <a:latin typeface="Raleway "/>
            </a:rPr>
            <a:t> </a:t>
          </a:r>
          <a:r>
            <a:rPr lang="tr-TR" sz="1600" kern="1200" dirty="0" err="1">
              <a:solidFill>
                <a:schemeClr val="accent1"/>
              </a:solidFill>
              <a:latin typeface="Raleway "/>
            </a:rPr>
            <a:t>want</a:t>
          </a:r>
          <a:r>
            <a:rPr lang="tr-TR" sz="1600" kern="1200" dirty="0">
              <a:solidFill>
                <a:schemeClr val="accent1"/>
              </a:solidFill>
              <a:latin typeface="Raleway "/>
            </a:rPr>
            <a:t>?</a:t>
          </a: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2582" y="779162"/>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a:solidFill>
                <a:schemeClr val="accent1"/>
              </a:solidFill>
            </a:rPr>
            <a:t>Defining the Idea</a:t>
          </a:r>
        </a:p>
      </dsp:txBody>
      <dsp:txXfrm>
        <a:off x="462284" y="779162"/>
        <a:ext cx="1379107" cy="919404"/>
      </dsp:txXfrm>
    </dsp:sp>
    <dsp:sp modelId="{11758354-EF22-4CB5-9B07-3E8D21D01681}">
      <dsp:nvSpPr>
        <dsp:cNvPr id="0" name=""/>
        <dsp:cNvSpPr/>
      </dsp:nvSpPr>
      <dsp:spPr>
        <a:xfrm>
          <a:off x="2071243" y="779162"/>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a:solidFill>
                <a:schemeClr val="accent1"/>
              </a:solidFill>
            </a:rPr>
            <a:t>Concept Development</a:t>
          </a:r>
        </a:p>
      </dsp:txBody>
      <dsp:txXfrm>
        <a:off x="2530945" y="779162"/>
        <a:ext cx="1379107" cy="919404"/>
      </dsp:txXfrm>
    </dsp:sp>
    <dsp:sp modelId="{29ADB8C2-E952-4673-881C-E90C2C187F5E}">
      <dsp:nvSpPr>
        <dsp:cNvPr id="0" name=""/>
        <dsp:cNvSpPr/>
      </dsp:nvSpPr>
      <dsp:spPr>
        <a:xfrm>
          <a:off x="4139903" y="526100"/>
          <a:ext cx="2298511" cy="1425527"/>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a:solidFill>
                <a:schemeClr val="accent1"/>
              </a:solidFill>
            </a:rPr>
            <a:t>Testing</a:t>
          </a:r>
        </a:p>
      </dsp:txBody>
      <dsp:txXfrm>
        <a:off x="4852667" y="526100"/>
        <a:ext cx="872984" cy="1425527"/>
      </dsp:txXfrm>
    </dsp:sp>
    <dsp:sp modelId="{95367C4E-46A8-4AF8-9E5E-0BF5942C845F}">
      <dsp:nvSpPr>
        <dsp:cNvPr id="0" name=""/>
        <dsp:cNvSpPr/>
      </dsp:nvSpPr>
      <dsp:spPr>
        <a:xfrm>
          <a:off x="6208564" y="779162"/>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a:solidFill>
                <a:schemeClr val="accent1"/>
              </a:solidFill>
            </a:rPr>
            <a:t>Creating Market Strategy</a:t>
          </a:r>
        </a:p>
      </dsp:txBody>
      <dsp:txXfrm>
        <a:off x="6668266" y="779162"/>
        <a:ext cx="1379107" cy="919404"/>
      </dsp:txXfrm>
    </dsp:sp>
    <dsp:sp modelId="{3947D3B8-5CFD-4192-AE01-0615E519303C}">
      <dsp:nvSpPr>
        <dsp:cNvPr id="0" name=""/>
        <dsp:cNvSpPr/>
      </dsp:nvSpPr>
      <dsp:spPr>
        <a:xfrm>
          <a:off x="8277224" y="779162"/>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a:solidFill>
                <a:schemeClr val="accent1"/>
              </a:solidFill>
            </a:rPr>
            <a:t>Market Entry and Commerciali</a:t>
          </a:r>
          <a:r>
            <a:rPr lang="en-US" sz="1200" kern="1200">
              <a:solidFill>
                <a:schemeClr val="accent1"/>
              </a:solidFill>
            </a:rPr>
            <a:t>s</a:t>
          </a:r>
          <a:r>
            <a:rPr lang="tr-TR" sz="1200" kern="1200">
              <a:solidFill>
                <a:schemeClr val="accent1"/>
              </a:solidFill>
            </a:rPr>
            <a:t>ation</a:t>
          </a:r>
        </a:p>
      </dsp:txBody>
      <dsp:txXfrm>
        <a:off x="8736926" y="779162"/>
        <a:ext cx="1379107" cy="919404"/>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t>23.07.2025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t>‹#›</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a:t>aims to raise awareness of students</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t>24</a:t>
            </a:fld>
            <a:endParaRPr lang="tr-TR"/>
          </a:p>
        </p:txBody>
      </p:sp>
    </p:spTree>
    <p:extLst>
      <p:ext uri="{BB962C8B-B14F-4D97-AF65-F5344CB8AC3E}">
        <p14:creationId xmlns:p14="http://schemas.microsoft.com/office/powerpoint/2010/main" val="12771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t>25</a:t>
            </a:fld>
            <a:endParaRPr lang="tr-TR"/>
          </a:p>
        </p:txBody>
      </p:sp>
    </p:spTree>
    <p:extLst>
      <p:ext uri="{BB962C8B-B14F-4D97-AF65-F5344CB8AC3E}">
        <p14:creationId xmlns:p14="http://schemas.microsoft.com/office/powerpoint/2010/main" val="24461369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3D_6251F30B.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microsoft.com/office/2018/10/relationships/comments" Target="../comments/modernComment_13E_547DE0C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141_1D105C0F.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142_6A5DF9FB.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embed/oE6VD23Kr0I?feature=oembed" TargetMode="Externa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15C_F49094D7.xml"/><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microsoft.com/office/2018/10/relationships/comments" Target="../comments/modernComment_147_8DFACE5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48_11768EBC.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web.stanford.edu/~mshanks/MichaelShanks/files/509554.pdf" TargetMode="External"/><Relationship Id="rId2" Type="http://schemas.openxmlformats.org/officeDocument/2006/relationships/slideLayout" Target="../slideLayouts/slideLayout7.xml"/><Relationship Id="rId1" Type="http://schemas.openxmlformats.org/officeDocument/2006/relationships/video" Target="https://www.youtube.com/embed/_WI3B54m6SU?feature=oembed" TargetMode="External"/><Relationship Id="rId4" Type="http://schemas.openxmlformats.org/officeDocument/2006/relationships/image" Target="../media/image29.jpeg"/></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microsoft.com/office/2018/10/relationships/comments" Target="../comments/modernComment_149_AA2DFEB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microsoft.com/office/2018/10/relationships/comments" Target="../comments/modernComment_14B_7292B6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microsoft.com/office/2018/10/relationships/comments" Target="../comments/modernComment_14C_68F5306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18/10/relationships/comments" Target="../comments/modernComment_153_791000A6.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www.canva.com/" TargetMode="External"/><Relationship Id="rId3"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7" Type="http://schemas.openxmlformats.org/officeDocument/2006/relationships/hyperlink" Target="https://www.hootsuite.com/" TargetMode="External"/><Relationship Id="rId2"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1" Type="http://schemas.openxmlformats.org/officeDocument/2006/relationships/slideLayout" Target="../slideLayouts/slideLayout7.xml"/><Relationship Id="rId6" Type="http://schemas.openxmlformats.org/officeDocument/2006/relationships/hyperlink" Target="https://buffer.com/" TargetMode="External"/><Relationship Id="rId5" Type="http://schemas.openxmlformats.org/officeDocument/2006/relationships/hyperlink" Target="https://www.automizely.com/dropshipping" TargetMode="External"/><Relationship Id="rId10" Type="http://schemas.openxmlformats.org/officeDocument/2006/relationships/hyperlink" Target="https://promo.com/" TargetMode="External"/><Relationship Id="rId4" Type="http://schemas.openxmlformats.org/officeDocument/2006/relationships/hyperlink" Target="https://www.klaviyo.com/" TargetMode="External"/><Relationship Id="rId9" Type="http://schemas.openxmlformats.org/officeDocument/2006/relationships/hyperlink" Target="https://buzzsumo.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9Z0Gx-87kiw?feature=oembed" TargetMode="External"/><Relationship Id="rId4" Type="http://schemas.openxmlformats.org/officeDocument/2006/relationships/image" Target="../media/image33.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2.xml"/><Relationship Id="rId1" Type="http://schemas.openxmlformats.org/officeDocument/2006/relationships/video" Target="https://www.youtube.com/embed/0kjRG6B_mpo?feature=oembed" TargetMode="External"/><Relationship Id="rId4" Type="http://schemas.openxmlformats.org/officeDocument/2006/relationships/image" Target="../media/image34.jpeg"/></Relationships>
</file>

<file path=ppt/slides/_rels/slide56.xml.rels><?xml version="1.0" encoding="UTF-8" standalone="yes"?>
<Relationships xmlns="http://schemas.openxmlformats.org/package/2006/relationships"><Relationship Id="rId3" Type="http://schemas.openxmlformats.org/officeDocument/2006/relationships/hyperlink" Target="https://www.academia.edu/11684158/RISK_MANAGEMENT_PLAN" TargetMode="External"/><Relationship Id="rId2" Type="http://schemas.openxmlformats.org/officeDocument/2006/relationships/hyperlink" Target="https://www.innovamarketinsights.com/trends/european-consumer-trends-generational-differences/"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wix.com/blog/marketing-tools?utm_source=chatgpt.com" TargetMode="External"/><Relationship Id="rId2" Type="http://schemas.openxmlformats.org/officeDocument/2006/relationships/hyperlink" Target="https://www.wix.com/blog/marketing-tools" TargetMode="External"/><Relationship Id="rId1" Type="http://schemas.openxmlformats.org/officeDocument/2006/relationships/slideLayout" Target="../slideLayouts/slideLayout2.xml"/><Relationship Id="rId6" Type="http://schemas.openxmlformats.org/officeDocument/2006/relationships/hyperlink" Target="https://uploads-ssl.webflow.com/6172cf205e7dc4a721a0670c/61a09871e4e3803b46f58bd3_Nielsen%20Admosphere%20ABCDE%20classification%20-%20specification%202021.pdf" TargetMode="External"/><Relationship Id="rId5" Type="http://schemas.openxmlformats.org/officeDocument/2006/relationships/hyperlink" Target="https://educons.edu.rs/wp-content/uploads/2020/05/2019A-Concise-Guide-To-Market-Research.pdf" TargetMode="External"/><Relationship Id="rId4" Type="http://schemas.openxmlformats.org/officeDocument/2006/relationships/hyperlink" Target="https://www.brandwatch.com/blog/market-research-methods/"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dirty="0"/>
              <a:t>Marketing Skills and Innovation Management  </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it-IT" sz="2000" b="0">
                <a:solidFill>
                  <a:schemeClr val="accent1"/>
                </a:solidFill>
              </a:rPr>
              <a:t>WELCOME TO THE UNIT</a:t>
            </a:r>
            <a:endParaRPr lang="it-IT">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356935" y="469988"/>
            <a:ext cx="11375704" cy="499945"/>
          </a:xfrm>
          <a:prstGeom prst="rect">
            <a:avLst/>
          </a:prstGeom>
          <a:noFill/>
        </p:spPr>
        <p:txBody>
          <a:bodyPr wrap="square" lIns="91440" tIns="45720" rIns="91440" bIns="45720" rtlCol="0" anchor="t">
            <a:spAutoFit/>
          </a:bodyPr>
          <a:lstStyle/>
          <a:p>
            <a:pPr>
              <a:lnSpc>
                <a:spcPct val="150000"/>
              </a:lnSpc>
            </a:pPr>
            <a:r>
              <a:rPr lang="en-US" sz="2000" b="1">
                <a:solidFill>
                  <a:schemeClr val="bg1"/>
                </a:solidFill>
              </a:rPr>
              <a:t>Analysis of the competitive structure of the market – 3/3</a:t>
            </a:r>
            <a:endParaRPr lang="tr-TR" sz="2000" b="1">
              <a:solidFill>
                <a:schemeClr val="bg1"/>
              </a:solidFill>
            </a:endParaRPr>
          </a:p>
        </p:txBody>
      </p:sp>
      <p:sp>
        <p:nvSpPr>
          <p:cNvPr id="4" name="Metin kutusu 3">
            <a:extLst>
              <a:ext uri="{FF2B5EF4-FFF2-40B4-BE49-F238E27FC236}">
                <a16:creationId xmlns:a16="http://schemas.microsoft.com/office/drawing/2014/main" id="{6B36DA5C-922D-1665-9B87-0EA4D5CD06E3}"/>
              </a:ext>
            </a:extLst>
          </p:cNvPr>
          <p:cNvSpPr txBox="1"/>
          <p:nvPr/>
        </p:nvSpPr>
        <p:spPr>
          <a:xfrm>
            <a:off x="356935" y="1506113"/>
            <a:ext cx="11032960" cy="2123658"/>
          </a:xfrm>
          <a:prstGeom prst="rect">
            <a:avLst/>
          </a:prstGeom>
          <a:noFill/>
        </p:spPr>
        <p:txBody>
          <a:bodyPr wrap="square">
            <a:spAutoFit/>
          </a:bodyPr>
          <a:lstStyle/>
          <a:p>
            <a:pPr algn="just" rtl="0" fontAlgn="base">
              <a:spcBef>
                <a:spcPts val="600"/>
              </a:spcBef>
              <a:spcAft>
                <a:spcPts val="600"/>
              </a:spcAft>
            </a:pPr>
            <a:r>
              <a:rPr lang="en-US" sz="1600" b="0" i="0" u="none" strike="noStrike" dirty="0">
                <a:solidFill>
                  <a:srgbClr val="000000"/>
                </a:solidFill>
                <a:effectLst/>
                <a:latin typeface="Raleway "/>
              </a:rPr>
              <a:t>SWOT analysis is an important and easily applicable type of analysis to use in our comparison with competitors. SWOT analysis is ideal for a business to see its own strengths and weaknesses and to assess opportunities and threats from the outside world.​</a:t>
            </a:r>
            <a:endParaRPr lang="en-US" sz="1600" dirty="0">
              <a:solidFill>
                <a:srgbClr val="000000"/>
              </a:solidFill>
              <a:latin typeface="Raleway "/>
            </a:endParaRPr>
          </a:p>
          <a:p>
            <a:pPr algn="just" rtl="0" fontAlgn="base">
              <a:spcBef>
                <a:spcPts val="600"/>
              </a:spcBef>
              <a:spcAft>
                <a:spcPts val="600"/>
              </a:spcAft>
            </a:pPr>
            <a:r>
              <a:rPr lang="en-US" sz="1600" b="1" i="0" dirty="0">
                <a:solidFill>
                  <a:srgbClr val="000000"/>
                </a:solidFill>
                <a:effectLst/>
                <a:latin typeface="Raleway "/>
              </a:rPr>
              <a:t>Internal Factors: </a:t>
            </a:r>
            <a:r>
              <a:rPr lang="en-US" sz="1600" b="0" i="0" dirty="0">
                <a:solidFill>
                  <a:srgbClr val="000000"/>
                </a:solidFill>
                <a:effectLst/>
                <a:latin typeface="Raleway "/>
              </a:rPr>
              <a:t>Internal factors are those that you or your </a:t>
            </a:r>
            <a:r>
              <a:rPr lang="en-US" sz="1600" b="0" i="0" dirty="0" err="1">
                <a:solidFill>
                  <a:srgbClr val="000000"/>
                </a:solidFill>
                <a:effectLst/>
                <a:latin typeface="Raleway "/>
              </a:rPr>
              <a:t>organisation</a:t>
            </a:r>
            <a:r>
              <a:rPr lang="en-US" sz="1600" b="0" i="0" dirty="0">
                <a:solidFill>
                  <a:srgbClr val="000000"/>
                </a:solidFill>
                <a:effectLst/>
                <a:latin typeface="Raleway "/>
              </a:rPr>
              <a:t> have control over. Strengths and Weaknesses are internal factors. ​</a:t>
            </a:r>
          </a:p>
          <a:p>
            <a:pPr algn="just" fontAlgn="base">
              <a:spcBef>
                <a:spcPts val="600"/>
              </a:spcBef>
              <a:spcAft>
                <a:spcPts val="600"/>
              </a:spcAft>
            </a:pPr>
            <a:r>
              <a:rPr lang="en-US" sz="1600" b="0" i="0" dirty="0">
                <a:solidFill>
                  <a:srgbClr val="000000"/>
                </a:solidFill>
                <a:effectLst/>
                <a:latin typeface="Raleway "/>
              </a:rPr>
              <a:t>​</a:t>
            </a:r>
            <a:r>
              <a:rPr lang="en-US" sz="1600" b="1" dirty="0">
                <a:solidFill>
                  <a:srgbClr val="000000"/>
                </a:solidFill>
                <a:latin typeface="Raleway "/>
              </a:rPr>
              <a:t>External Factors: </a:t>
            </a:r>
            <a:r>
              <a:rPr lang="en-US" sz="1600" dirty="0">
                <a:solidFill>
                  <a:srgbClr val="000000"/>
                </a:solidFill>
                <a:latin typeface="Raleway "/>
              </a:rPr>
              <a:t>External factors are those that you or your </a:t>
            </a:r>
            <a:r>
              <a:rPr lang="en-US" sz="1600" dirty="0" err="1">
                <a:solidFill>
                  <a:srgbClr val="000000"/>
                </a:solidFill>
                <a:latin typeface="Raleway "/>
              </a:rPr>
              <a:t>organisation</a:t>
            </a:r>
            <a:r>
              <a:rPr lang="en-US" sz="1600" dirty="0">
                <a:solidFill>
                  <a:srgbClr val="000000"/>
                </a:solidFill>
                <a:latin typeface="Raleway "/>
              </a:rPr>
              <a:t> have little or no control over. Opportunities and threats are external factors.</a:t>
            </a:r>
            <a:endParaRPr lang="en-US" sz="1600" i="0" dirty="0">
              <a:solidFill>
                <a:srgbClr val="000000"/>
              </a:solidFill>
              <a:effectLst/>
              <a:latin typeface="Raleway "/>
            </a:endParaRPr>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677108"/>
          </a:xfrm>
          <a:prstGeom prst="rect">
            <a:avLst/>
          </a:prstGeom>
          <a:noFill/>
        </p:spPr>
        <p:txBody>
          <a:bodyPr wrap="square" rtlCol="0">
            <a:spAutoFit/>
          </a:bodyPr>
          <a:lstStyle/>
          <a:p>
            <a:r>
              <a:rPr lang="sl-SI" sz="1000">
                <a:solidFill>
                  <a:schemeClr val="accent1"/>
                </a:solidFill>
              </a:rPr>
              <a:t>Source: </a:t>
            </a:r>
            <a:r>
              <a:rPr lang="en-US" sz="1000">
                <a:solidFill>
                  <a:schemeClr val="accent1"/>
                </a:solidFill>
                <a:latin typeface="Raleway "/>
                <a:ea typeface="Roboto"/>
                <a:cs typeface="Roboto"/>
              </a:rPr>
              <a:t>SWOT Analysis - What is SWOT? Definition, Examples and How to Do a SWOT Analysis</a:t>
            </a:r>
            <a:r>
              <a:rPr lang="sl-SI" sz="1000">
                <a:solidFill>
                  <a:schemeClr val="accent1"/>
                </a:solidFill>
                <a:latin typeface="Raleway "/>
              </a:rPr>
              <a:t> by SmartDraw</a:t>
            </a:r>
          </a:p>
          <a:p>
            <a:endParaRPr lang="sl-SI"/>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0"/>
            <a:ext cx="2766467"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a:solidFill>
                  <a:srgbClr val="131313"/>
                </a:solidFill>
              </a:rPr>
              <a:t> In this introductory video lesson on SWOT analysis, you'll learn what SWOT analysis is and how to do a SWOT analysis.</a:t>
            </a:r>
            <a:endParaRPr lang="en-GB" sz="120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2" y="4711915"/>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tr-TR" sz="1400" err="1">
                <a:solidFill>
                  <a:schemeClr val="accent1"/>
                </a:solidFill>
              </a:rPr>
              <a:t>The</a:t>
            </a:r>
            <a:r>
              <a:rPr lang="tr-TR" sz="1400">
                <a:solidFill>
                  <a:schemeClr val="accent1"/>
                </a:solidFill>
              </a:rPr>
              <a:t> </a:t>
            </a:r>
            <a:r>
              <a:rPr lang="tr-TR" sz="1400" err="1">
                <a:solidFill>
                  <a:schemeClr val="accent1"/>
                </a:solidFill>
              </a:rPr>
              <a:t>information</a:t>
            </a:r>
            <a:r>
              <a:rPr lang="tr-TR" sz="1400">
                <a:solidFill>
                  <a:schemeClr val="accent1"/>
                </a:solidFill>
              </a:rPr>
              <a:t> in </a:t>
            </a:r>
            <a:r>
              <a:rPr lang="tr-TR" sz="1400" err="1">
                <a:solidFill>
                  <a:schemeClr val="accent1"/>
                </a:solidFill>
              </a:rPr>
              <a:t>this</a:t>
            </a:r>
            <a:r>
              <a:rPr lang="tr-TR" sz="1400">
                <a:solidFill>
                  <a:schemeClr val="accent1"/>
                </a:solidFill>
              </a:rPr>
              <a:t> </a:t>
            </a:r>
            <a:r>
              <a:rPr lang="tr-TR" sz="1400" err="1">
                <a:solidFill>
                  <a:schemeClr val="accent1"/>
                </a:solidFill>
              </a:rPr>
              <a:t>section</a:t>
            </a:r>
            <a:r>
              <a:rPr lang="tr-TR" sz="1400">
                <a:solidFill>
                  <a:schemeClr val="accent1"/>
                </a:solidFill>
              </a:rPr>
              <a:t> </a:t>
            </a:r>
            <a:r>
              <a:rPr lang="tr-TR" sz="1400" err="1">
                <a:solidFill>
                  <a:schemeClr val="accent1"/>
                </a:solidFill>
              </a:rPr>
              <a:t>will</a:t>
            </a:r>
            <a:r>
              <a:rPr lang="tr-TR" sz="1400">
                <a:solidFill>
                  <a:schemeClr val="accent1"/>
                </a:solidFill>
              </a:rPr>
              <a:t> </a:t>
            </a:r>
            <a:r>
              <a:rPr lang="tr-TR" sz="1400" err="1">
                <a:solidFill>
                  <a:schemeClr val="accent1"/>
                </a:solidFill>
              </a:rPr>
              <a:t>address</a:t>
            </a:r>
            <a:r>
              <a:rPr lang="tr-TR" sz="1400">
                <a:solidFill>
                  <a:schemeClr val="accent1"/>
                </a:solidFill>
              </a:rPr>
              <a:t> </a:t>
            </a:r>
            <a:r>
              <a:rPr lang="tr-TR" sz="1400" err="1">
                <a:solidFill>
                  <a:schemeClr val="accent1"/>
                </a:solidFill>
              </a:rPr>
              <a:t>the</a:t>
            </a:r>
            <a:r>
              <a:rPr lang="tr-TR" sz="1400">
                <a:solidFill>
                  <a:schemeClr val="accent1"/>
                </a:solidFill>
              </a:rPr>
              <a:t> </a:t>
            </a:r>
            <a:r>
              <a:rPr lang="tr-TR" sz="1400" err="1">
                <a:solidFill>
                  <a:schemeClr val="accent1"/>
                </a:solidFill>
              </a:rPr>
              <a:t>use</a:t>
            </a:r>
            <a:r>
              <a:rPr lang="tr-TR" sz="1400">
                <a:solidFill>
                  <a:schemeClr val="accent1"/>
                </a:solidFill>
              </a:rPr>
              <a:t> of SWOT </a:t>
            </a:r>
            <a:r>
              <a:rPr lang="tr-TR" sz="1400" err="1">
                <a:solidFill>
                  <a:schemeClr val="accent1"/>
                </a:solidFill>
              </a:rPr>
              <a:t>analysis</a:t>
            </a:r>
            <a:r>
              <a:rPr lang="tr-TR" sz="1400">
                <a:solidFill>
                  <a:schemeClr val="accent1"/>
                </a:solidFill>
              </a:rPr>
              <a:t> in market </a:t>
            </a:r>
            <a:r>
              <a:rPr lang="tr-TR" sz="1400" err="1">
                <a:solidFill>
                  <a:schemeClr val="accent1"/>
                </a:solidFill>
              </a:rPr>
              <a:t>research</a:t>
            </a:r>
            <a:r>
              <a:rPr lang="tr-TR" sz="1400">
                <a:solidFill>
                  <a:schemeClr val="accent1"/>
                </a:solidFill>
              </a:rPr>
              <a:t>. For detailed informations about SWOT analysis, please review </a:t>
            </a:r>
            <a:r>
              <a:rPr lang="en-US" sz="1400">
                <a:solidFill>
                  <a:schemeClr val="accent1"/>
                </a:solidFill>
              </a:rPr>
              <a:t>the unit </a:t>
            </a:r>
            <a:r>
              <a:rPr lang="tr-TR" sz="1400" i="1">
                <a:solidFill>
                  <a:schemeClr val="accent1"/>
                </a:solidFill>
              </a:rPr>
              <a:t>Business Planning &amp; Strategy</a:t>
            </a:r>
            <a:r>
              <a:rPr lang="tr-TR" sz="1400">
                <a:solidFill>
                  <a:schemeClr val="accent1"/>
                </a:solidFill>
              </a:rPr>
              <a:t>.</a:t>
            </a:r>
          </a:p>
        </p:txBody>
      </p:sp>
      <p:pic>
        <p:nvPicPr>
          <p:cNvPr id="3" name="Çevrimiçi Medya 2" title="SWOT Analysis - What is SWOT? Definition, Examples and How to Do a SWOT Analysis">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87217"/>
            <a:ext cx="10610461" cy="499945"/>
          </a:xfrm>
          <a:prstGeom prst="rect">
            <a:avLst/>
          </a:prstGeom>
          <a:noFill/>
        </p:spPr>
        <p:txBody>
          <a:bodyPr wrap="square" lIns="91440" tIns="45720" rIns="91440" bIns="45720" rtlCol="0" anchor="t">
            <a:spAutoFit/>
          </a:bodyPr>
          <a:lstStyle/>
          <a:p>
            <a:pPr>
              <a:lnSpc>
                <a:spcPct val="150000"/>
              </a:lnSpc>
            </a:pPr>
            <a:r>
              <a:rPr lang="en-US" sz="2000" b="1" dirty="0">
                <a:solidFill>
                  <a:schemeClr val="bg1"/>
                </a:solidFill>
              </a:rPr>
              <a:t>Analysis of the </a:t>
            </a:r>
            <a:r>
              <a:rPr lang="sl-SI" sz="2000" b="1" dirty="0">
                <a:solidFill>
                  <a:schemeClr val="bg1"/>
                </a:solidFill>
              </a:rPr>
              <a:t>c</a:t>
            </a:r>
            <a:r>
              <a:rPr lang="en-US" sz="2000" b="1" dirty="0" err="1">
                <a:solidFill>
                  <a:schemeClr val="bg1"/>
                </a:solidFill>
              </a:rPr>
              <a:t>ompetitive</a:t>
            </a:r>
            <a:r>
              <a:rPr lang="en-US" sz="2000" b="1" dirty="0">
                <a:solidFill>
                  <a:schemeClr val="bg1"/>
                </a:solidFill>
              </a:rPr>
              <a:t> </a:t>
            </a:r>
            <a:r>
              <a:rPr lang="sl-SI" sz="2000" b="1" dirty="0">
                <a:solidFill>
                  <a:schemeClr val="bg1"/>
                </a:solidFill>
              </a:rPr>
              <a:t>s</a:t>
            </a:r>
            <a:r>
              <a:rPr lang="en-US" sz="2000" b="1" dirty="0" err="1">
                <a:solidFill>
                  <a:schemeClr val="bg1"/>
                </a:solidFill>
              </a:rPr>
              <a:t>tructure</a:t>
            </a:r>
            <a:r>
              <a:rPr lang="en-US" sz="2000" b="1" dirty="0">
                <a:solidFill>
                  <a:schemeClr val="bg1"/>
                </a:solidFill>
              </a:rPr>
              <a:t> of the </a:t>
            </a:r>
            <a:r>
              <a:rPr lang="sl-SI" sz="2000" b="1" dirty="0">
                <a:solidFill>
                  <a:schemeClr val="bg1"/>
                </a:solidFill>
              </a:rPr>
              <a:t>m</a:t>
            </a:r>
            <a:r>
              <a:rPr lang="en-US" sz="2000" b="1" dirty="0" err="1">
                <a:solidFill>
                  <a:schemeClr val="bg1"/>
                </a:solidFill>
              </a:rPr>
              <a:t>arket</a:t>
            </a:r>
            <a:r>
              <a:rPr lang="en-US" sz="2000" b="1" dirty="0">
                <a:solidFill>
                  <a:schemeClr val="bg1"/>
                </a:solidFill>
              </a:rPr>
              <a:t>:</a:t>
            </a:r>
            <a:r>
              <a:rPr lang="tr-TR" sz="2000" b="1" dirty="0">
                <a:solidFill>
                  <a:schemeClr val="bg1"/>
                </a:solidFill>
              </a:rPr>
              <a:t> Using SWOT </a:t>
            </a:r>
            <a:r>
              <a:rPr lang="sl-SI" sz="2000" b="1" dirty="0">
                <a:solidFill>
                  <a:schemeClr val="bg1"/>
                </a:solidFill>
              </a:rPr>
              <a:t>a</a:t>
            </a:r>
            <a:r>
              <a:rPr lang="tr-TR" sz="2000" b="1" dirty="0" err="1">
                <a:solidFill>
                  <a:schemeClr val="bg1"/>
                </a:solidFill>
              </a:rPr>
              <a:t>nalysis</a:t>
            </a:r>
            <a:r>
              <a:rPr lang="en-US" sz="2000" b="1" dirty="0">
                <a:solidFill>
                  <a:schemeClr val="bg1"/>
                </a:solidFill>
              </a:rPr>
              <a:t> – 1/2</a:t>
            </a:r>
          </a:p>
        </p:txBody>
      </p:sp>
      <p:sp>
        <p:nvSpPr>
          <p:cNvPr id="4" name="Metin kutusu 3">
            <a:extLst>
              <a:ext uri="{FF2B5EF4-FFF2-40B4-BE49-F238E27FC236}">
                <a16:creationId xmlns:a16="http://schemas.microsoft.com/office/drawing/2014/main" id="{8A02C4CC-9F42-4A7B-F56E-794AF47AB84E}"/>
              </a:ext>
            </a:extLst>
          </p:cNvPr>
          <p:cNvSpPr txBox="1"/>
          <p:nvPr/>
        </p:nvSpPr>
        <p:spPr>
          <a:xfrm>
            <a:off x="356935" y="1452043"/>
            <a:ext cx="11032960" cy="584775"/>
          </a:xfrm>
          <a:prstGeom prst="rect">
            <a:avLst/>
          </a:prstGeom>
          <a:noFill/>
        </p:spPr>
        <p:txBody>
          <a:bodyPr wrap="square" lIns="91440" tIns="45720" rIns="91440" bIns="45720" anchor="t">
            <a:spAutoFit/>
          </a:bodyPr>
          <a:lstStyle/>
          <a:p>
            <a:pPr algn="just" fontAlgn="base"/>
            <a:r>
              <a:rPr lang="en-US" sz="1600" dirty="0">
                <a:solidFill>
                  <a:srgbClr val="000000"/>
                </a:solidFill>
                <a:latin typeface="Raleway "/>
              </a:rPr>
              <a:t> It is important that the SWOT analysis is presented from an 'objective' and 'realistic' perspective. The following are sample variables that can be used in a sample SWOT analysis.</a:t>
            </a:r>
            <a:endParaRPr lang="en-US" sz="1600" b="0" i="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2846933"/>
          </a:xfrm>
          <a:prstGeom prst="rect">
            <a:avLst/>
          </a:prstGeom>
          <a:noFill/>
        </p:spPr>
        <p:txBody>
          <a:bodyPr wrap="square">
            <a:spAutoFit/>
          </a:bodyPr>
          <a:lstStyle/>
          <a:p>
            <a:pPr algn="just" rtl="0" fontAlgn="base"/>
            <a:r>
              <a:rPr lang="tr-TR" sz="1600" b="1" i="0" strike="noStrike" dirty="0" err="1">
                <a:solidFill>
                  <a:srgbClr val="000000"/>
                </a:solidFill>
                <a:effectLst/>
              </a:rPr>
              <a:t>Strengths</a:t>
            </a:r>
            <a:r>
              <a:rPr lang="tr-TR" sz="1600" b="1" i="0" strike="noStrike" dirty="0">
                <a:solidFill>
                  <a:srgbClr val="000000"/>
                </a:solidFill>
                <a:effectLst/>
              </a:rPr>
              <a:t>: </a:t>
            </a:r>
            <a:r>
              <a:rPr lang="en-US" sz="1600" b="0" i="0" dirty="0">
                <a:solidFill>
                  <a:srgbClr val="000000"/>
                </a:solidFill>
                <a:effectLst/>
              </a:rPr>
              <a:t>​</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Financial strengths. A robust balance sheet, good cash flow, and good credit rating.</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 Technological and production advantages (plant, machines, techniques, etc.)​</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 Customer service advantages in marketing, sales, and reputation.​</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 Talented, dedicated, and well-trained employees.</a:t>
            </a:r>
            <a:endParaRPr lang="en-US" sz="1600" b="0" i="0" dirty="0">
              <a:solidFill>
                <a:srgbClr val="000000"/>
              </a:solidFill>
              <a:effectLst/>
            </a:endParaRPr>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354491"/>
          </a:xfrm>
          <a:prstGeom prst="rect">
            <a:avLst/>
          </a:prstGeom>
          <a:noFill/>
        </p:spPr>
        <p:txBody>
          <a:bodyPr wrap="square">
            <a:spAutoFit/>
          </a:bodyPr>
          <a:lstStyle/>
          <a:p>
            <a:pPr algn="just" rtl="0" fontAlgn="base"/>
            <a:r>
              <a:rPr lang="en-US" sz="1600" b="1" i="0" strike="noStrike" dirty="0">
                <a:solidFill>
                  <a:srgbClr val="000000"/>
                </a:solidFill>
                <a:effectLst/>
              </a:rPr>
              <a:t>Weaknesses:​</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 Financial weaknesses, such as high debt ratios,​ </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Old or inflexible technology,​ </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Customer service weaknesses: long delivery times or poor customer communications.</a:t>
            </a:r>
            <a:endParaRPr lang="tr-TR" sz="1600" dirty="0">
              <a:solidFill>
                <a:srgbClr val="000000"/>
              </a:solidFill>
            </a:endParaRP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rPr>
              <a:t>​ Skills shortages or poor employee morale.</a:t>
            </a:r>
            <a:endParaRPr lang="en-US" sz="1600" b="0" i="0" dirty="0">
              <a:solidFill>
                <a:srgbClr val="000000"/>
              </a:solidFill>
              <a:effectLst/>
            </a:endParaRPr>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AE7A2D2-B4BA-81A9-42EA-441A8D0A90A1}"/>
              </a:ext>
            </a:extLst>
          </p:cNvPr>
          <p:cNvSpPr txBox="1"/>
          <p:nvPr/>
        </p:nvSpPr>
        <p:spPr>
          <a:xfrm>
            <a:off x="356935" y="718761"/>
            <a:ext cx="10610461" cy="499945"/>
          </a:xfrm>
          <a:prstGeom prst="rect">
            <a:avLst/>
          </a:prstGeom>
          <a:noFill/>
        </p:spPr>
        <p:txBody>
          <a:bodyPr wrap="square" lIns="91440" tIns="45720" rIns="91440" bIns="45720" rtlCol="0" anchor="t">
            <a:spAutoFit/>
          </a:bodyPr>
          <a:lstStyle/>
          <a:p>
            <a:pPr>
              <a:lnSpc>
                <a:spcPct val="150000"/>
              </a:lnSpc>
            </a:pPr>
            <a:r>
              <a:rPr lang="en-US" sz="2000" b="1">
                <a:solidFill>
                  <a:schemeClr val="bg1"/>
                </a:solidFill>
              </a:rPr>
              <a:t>Analysis of the </a:t>
            </a:r>
            <a:r>
              <a:rPr lang="sl-SI" sz="2000" b="1">
                <a:solidFill>
                  <a:schemeClr val="bg1"/>
                </a:solidFill>
              </a:rPr>
              <a:t>c</a:t>
            </a:r>
            <a:r>
              <a:rPr lang="en-US" sz="2000" b="1" err="1">
                <a:solidFill>
                  <a:schemeClr val="bg1"/>
                </a:solidFill>
              </a:rPr>
              <a:t>ompetitive</a:t>
            </a:r>
            <a:r>
              <a:rPr lang="en-US" sz="2000" b="1">
                <a:solidFill>
                  <a:schemeClr val="bg1"/>
                </a:solidFill>
              </a:rPr>
              <a:t> </a:t>
            </a:r>
            <a:r>
              <a:rPr lang="sl-SI" sz="2000" b="1">
                <a:solidFill>
                  <a:schemeClr val="bg1"/>
                </a:solidFill>
              </a:rPr>
              <a:t>s</a:t>
            </a:r>
            <a:r>
              <a:rPr lang="en-US" sz="2000" b="1" err="1">
                <a:solidFill>
                  <a:schemeClr val="bg1"/>
                </a:solidFill>
              </a:rPr>
              <a:t>tructure</a:t>
            </a:r>
            <a:r>
              <a:rPr lang="en-US" sz="2000" b="1">
                <a:solidFill>
                  <a:schemeClr val="bg1"/>
                </a:solidFill>
              </a:rPr>
              <a:t> of the </a:t>
            </a:r>
            <a:r>
              <a:rPr lang="sl-SI" sz="2000" b="1">
                <a:solidFill>
                  <a:schemeClr val="bg1"/>
                </a:solidFill>
              </a:rPr>
              <a:t>m</a:t>
            </a:r>
            <a:r>
              <a:rPr lang="en-US" sz="2000" b="1" err="1">
                <a:solidFill>
                  <a:schemeClr val="bg1"/>
                </a:solidFill>
              </a:rPr>
              <a:t>arket</a:t>
            </a:r>
            <a:r>
              <a:rPr lang="en-US" sz="2000" b="1">
                <a:solidFill>
                  <a:schemeClr val="bg1"/>
                </a:solidFill>
              </a:rPr>
              <a:t>:</a:t>
            </a:r>
            <a:r>
              <a:rPr lang="tr-TR" sz="2000" b="1">
                <a:solidFill>
                  <a:schemeClr val="bg1"/>
                </a:solidFill>
              </a:rPr>
              <a:t> </a:t>
            </a:r>
            <a:r>
              <a:rPr lang="en-US" sz="2000" b="1">
                <a:solidFill>
                  <a:schemeClr val="bg1"/>
                </a:solidFill>
              </a:rPr>
              <a:t>U</a:t>
            </a:r>
            <a:r>
              <a:rPr lang="tr-TR" sz="2000" b="1">
                <a:solidFill>
                  <a:schemeClr val="bg1"/>
                </a:solidFill>
              </a:rPr>
              <a:t>sing SWOT </a:t>
            </a:r>
            <a:r>
              <a:rPr lang="sl-SI" sz="2000" b="1">
                <a:solidFill>
                  <a:schemeClr val="bg1"/>
                </a:solidFill>
              </a:rPr>
              <a:t>a</a:t>
            </a:r>
            <a:r>
              <a:rPr lang="tr-TR" sz="2000" b="1">
                <a:solidFill>
                  <a:schemeClr val="bg1"/>
                </a:solidFill>
              </a:rPr>
              <a:t>nalysis</a:t>
            </a:r>
            <a:r>
              <a:rPr lang="en-US" sz="2000" b="1">
                <a:solidFill>
                  <a:schemeClr val="bg1"/>
                </a:solidFill>
              </a:rPr>
              <a:t> – 2/2</a:t>
            </a:r>
          </a:p>
        </p:txBody>
      </p:sp>
      <p:sp>
        <p:nvSpPr>
          <p:cNvPr id="7" name="Metin kutusu 6">
            <a:extLst>
              <a:ext uri="{FF2B5EF4-FFF2-40B4-BE49-F238E27FC236}">
                <a16:creationId xmlns:a16="http://schemas.microsoft.com/office/drawing/2014/main" id="{0EAF0D02-9EFE-0F4C-6731-87EE87176156}"/>
              </a:ext>
            </a:extLst>
          </p:cNvPr>
          <p:cNvSpPr txBox="1"/>
          <p:nvPr/>
        </p:nvSpPr>
        <p:spPr>
          <a:xfrm>
            <a:off x="356935" y="1821375"/>
            <a:ext cx="4664244" cy="2372829"/>
          </a:xfrm>
          <a:prstGeom prst="rect">
            <a:avLst/>
          </a:prstGeom>
          <a:noFill/>
        </p:spPr>
        <p:txBody>
          <a:bodyPr wrap="square" lIns="91440" tIns="45720" rIns="91440" bIns="45720" anchor="t">
            <a:spAutoFit/>
          </a:bodyPr>
          <a:lstStyle/>
          <a:p>
            <a:pPr algn="just" rtl="0" fontAlgn="base"/>
            <a:r>
              <a:rPr lang="tr-TR" sz="1600" b="1" i="0" strike="noStrike" dirty="0" err="1">
                <a:solidFill>
                  <a:srgbClr val="000000"/>
                </a:solidFill>
                <a:effectLst/>
                <a:latin typeface="Raleway "/>
              </a:rPr>
              <a:t>Opportunities</a:t>
            </a:r>
            <a:endParaRPr lang="sl-SI" sz="1600" b="1" i="0" strike="noStrike" dirty="0">
              <a:solidFill>
                <a:srgbClr val="000000"/>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Opportunities are external factors over which you have no control and are helpful.​</a:t>
            </a: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latin typeface="Raleway "/>
              </a:rPr>
              <a:t>Competitors withdrawing from the market, new social trends, technological </a:t>
            </a:r>
            <a:r>
              <a:rPr lang="en-US" sz="1600" dirty="0">
                <a:solidFill>
                  <a:srgbClr val="000000"/>
                </a:solidFill>
                <a:latin typeface="Raleway "/>
              </a:rPr>
              <a:t>innovations</a:t>
            </a:r>
            <a:r>
              <a:rPr lang="en-US" sz="1600" b="0" i="0" u="none" strike="noStrike" dirty="0">
                <a:solidFill>
                  <a:srgbClr val="000000"/>
                </a:solidFill>
                <a:effectLst/>
                <a:latin typeface="Raleway "/>
              </a:rPr>
              <a:t>. ​</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3524042"/>
          </a:xfrm>
          <a:prstGeom prst="rect">
            <a:avLst/>
          </a:prstGeom>
          <a:noFill/>
        </p:spPr>
        <p:txBody>
          <a:bodyPr wrap="square">
            <a:spAutoFit/>
          </a:bodyPr>
          <a:lstStyle/>
          <a:p>
            <a:pPr algn="just" rtl="0" fontAlgn="base"/>
            <a:r>
              <a:rPr lang="tr-TR" sz="1600" b="1" i="0" strike="noStrike" dirty="0" err="1">
                <a:solidFill>
                  <a:srgbClr val="000000"/>
                </a:solidFill>
                <a:effectLst/>
              </a:rPr>
              <a:t>Threats</a:t>
            </a:r>
            <a:endParaRPr lang="sl-SI" sz="1600" b="1" i="0" strike="noStrike" dirty="0">
              <a:solidFill>
                <a:srgbClr val="000000"/>
              </a:solidFill>
              <a:effectLst/>
            </a:endParaRPr>
          </a:p>
          <a:p>
            <a:pPr algn="just" fontAlgn="base">
              <a:lnSpc>
                <a:spcPct val="150000"/>
              </a:lnSpc>
              <a:spcBef>
                <a:spcPts val="600"/>
              </a:spcBef>
              <a:spcAft>
                <a:spcPts val="600"/>
              </a:spcAft>
            </a:pPr>
            <a:r>
              <a:rPr lang="en-US" sz="1600" dirty="0">
                <a:solidFill>
                  <a:srgbClr val="000000"/>
                </a:solidFill>
              </a:rPr>
              <a:t>Threats are external factors over which you have no control and are harmful.​</a:t>
            </a:r>
            <a:endParaRPr lang="tr-TR" sz="1600" dirty="0">
              <a:solidFill>
                <a:srgbClr val="000000"/>
              </a:solidFill>
            </a:endParaRPr>
          </a:p>
          <a:p>
            <a:pPr marL="285750" indent="-285750" algn="just" rtl="0" fontAlgn="base">
              <a:lnSpc>
                <a:spcPct val="150000"/>
              </a:lnSpc>
              <a:spcBef>
                <a:spcPts val="600"/>
              </a:spcBef>
              <a:spcAft>
                <a:spcPts val="600"/>
              </a:spcAft>
              <a:buFont typeface="Wingdings" panose="05000000000000000000" pitchFamily="2" charset="2"/>
              <a:buChar char="ü"/>
            </a:pPr>
            <a:r>
              <a:rPr lang="tr-TR" sz="1600" b="0" i="0" u="none" strike="noStrike" dirty="0">
                <a:solidFill>
                  <a:srgbClr val="000000"/>
                </a:solidFill>
                <a:effectLst/>
              </a:rPr>
              <a:t> </a:t>
            </a:r>
            <a:r>
              <a:rPr lang="en-US" sz="1600" dirty="0">
                <a:solidFill>
                  <a:srgbClr val="000000"/>
                </a:solidFill>
              </a:rPr>
              <a:t>Threats may also appear as tangible or intangible. A tangible threat may be a hostile takeover bid, restrictive legislation, or even theft. Intangible threats include, for example, loss of reputation or brand damaging factors.​</a:t>
            </a: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417009"/>
            <a:ext cx="10610461" cy="1292662"/>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5000"/>
                  </a:schemeClr>
                </a:solidFill>
              </a:rPr>
              <a:t>Market </a:t>
            </a:r>
            <a:r>
              <a:rPr lang="sl-SI" sz="3400" b="1" dirty="0">
                <a:solidFill>
                  <a:schemeClr val="accent3">
                    <a:lumMod val="75000"/>
                  </a:schemeClr>
                </a:solidFill>
              </a:rPr>
              <a:t>d</a:t>
            </a:r>
            <a:r>
              <a:rPr lang="en-US" sz="3400" b="1" dirty="0" err="1">
                <a:solidFill>
                  <a:schemeClr val="accent3">
                    <a:lumMod val="75000"/>
                  </a:schemeClr>
                </a:solidFill>
              </a:rPr>
              <a:t>ifferences</a:t>
            </a:r>
            <a:r>
              <a:rPr lang="tr-TR" sz="3400" b="1" dirty="0">
                <a:solidFill>
                  <a:schemeClr val="accent3">
                    <a:lumMod val="75000"/>
                  </a:schemeClr>
                </a:solidFill>
              </a:rPr>
              <a:t>: </a:t>
            </a:r>
            <a:r>
              <a:rPr lang="en-US" sz="3400" b="1" dirty="0">
                <a:solidFill>
                  <a:schemeClr val="accent3">
                    <a:lumMod val="75000"/>
                  </a:schemeClr>
                </a:solidFill>
              </a:rPr>
              <a:t>U</a:t>
            </a:r>
            <a:r>
              <a:rPr lang="tr-TR" sz="3400" b="1" dirty="0" err="1">
                <a:solidFill>
                  <a:schemeClr val="accent3">
                    <a:lumMod val="75000"/>
                  </a:schemeClr>
                </a:solidFill>
              </a:rPr>
              <a:t>sing</a:t>
            </a:r>
            <a:r>
              <a:rPr lang="tr-TR" sz="3400" b="1" dirty="0">
                <a:solidFill>
                  <a:schemeClr val="accent3">
                    <a:lumMod val="75000"/>
                  </a:schemeClr>
                </a:solidFill>
              </a:rPr>
              <a:t> PESTEL </a:t>
            </a:r>
            <a:r>
              <a:rPr lang="sl-SI" sz="3400" b="1" dirty="0">
                <a:solidFill>
                  <a:schemeClr val="accent3">
                    <a:lumMod val="75000"/>
                  </a:schemeClr>
                </a:solidFill>
              </a:rPr>
              <a:t>a</a:t>
            </a:r>
            <a:r>
              <a:rPr lang="tr-TR" sz="3400" b="1" dirty="0" err="1">
                <a:solidFill>
                  <a:schemeClr val="accent3">
                    <a:lumMod val="75000"/>
                  </a:schemeClr>
                </a:solidFill>
              </a:rPr>
              <a:t>nalysis</a:t>
            </a:r>
            <a:r>
              <a:rPr lang="en-US" sz="3400" b="1" dirty="0">
                <a:solidFill>
                  <a:schemeClr val="accent3">
                    <a:lumMod val="75000"/>
                  </a:schemeClr>
                </a:solidFill>
              </a:rPr>
              <a:t> – 1/2</a:t>
            </a:r>
            <a:r>
              <a:rPr lang="tr-TR" sz="3400" b="1" dirty="0">
                <a:solidFill>
                  <a:schemeClr val="accent3">
                    <a:lumMod val="75000"/>
                  </a:schemeClr>
                </a:solidFill>
              </a:rPr>
              <a:t> </a:t>
            </a:r>
          </a:p>
          <a:p>
            <a:pPr>
              <a:lnSpc>
                <a:spcPct val="150000"/>
              </a:lnSpc>
            </a:pPr>
            <a:r>
              <a:rPr lang="en-US" b="1" dirty="0" err="1">
                <a:solidFill>
                  <a:schemeClr val="bg1"/>
                </a:solidFill>
              </a:rPr>
              <a:t>Analysing</a:t>
            </a:r>
            <a:r>
              <a:rPr lang="en-US" b="1" dirty="0">
                <a:solidFill>
                  <a:schemeClr val="bg1"/>
                </a:solidFill>
              </a:rPr>
              <a:t> cultural, economic, and geographical differences​</a:t>
            </a:r>
            <a:endParaRPr lang="en-US" sz="2800" b="1"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1858031"/>
            <a:ext cx="11330568" cy="3970318"/>
          </a:xfrm>
          <a:prstGeom prst="rect">
            <a:avLst/>
          </a:prstGeom>
          <a:noFill/>
        </p:spPr>
        <p:txBody>
          <a:bodyPr wrap="square">
            <a:spAutoFit/>
          </a:bodyPr>
          <a:lstStyle/>
          <a:p>
            <a:pPr algn="just" fontAlgn="base">
              <a:lnSpc>
                <a:spcPct val="150000"/>
              </a:lnSpc>
              <a:spcBef>
                <a:spcPts val="600"/>
              </a:spcBef>
              <a:spcAft>
                <a:spcPts val="600"/>
              </a:spcAft>
            </a:pPr>
            <a:r>
              <a:rPr lang="en-US" sz="1600" dirty="0">
                <a:solidFill>
                  <a:srgbClr val="000000"/>
                </a:solidFill>
                <a:latin typeface="Raleway "/>
              </a:rPr>
              <a:t>PEST Analysis is a competitive analysis method used to understand and evaluate external influences such as political, economic, social, and technological factors. </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​​'PEST'  represents the first letters of political, economic, social, and technological factors.​</a:t>
            </a:r>
            <a:endParaRPr lang="tr-TR" sz="1600" dirty="0">
              <a:solidFill>
                <a:srgbClr val="000000"/>
              </a:solidFill>
              <a:latin typeface="Raleway "/>
            </a:endParaRPr>
          </a:p>
          <a:p>
            <a:pPr algn="just" fontAlgn="base">
              <a:lnSpc>
                <a:spcPct val="150000"/>
              </a:lnSpc>
              <a:spcBef>
                <a:spcPts val="600"/>
              </a:spcBef>
              <a:spcAft>
                <a:spcPts val="600"/>
              </a:spcAft>
            </a:pPr>
            <a:r>
              <a:rPr lang="tr-TR" sz="1600" dirty="0">
                <a:solidFill>
                  <a:srgbClr val="000000"/>
                </a:solidFill>
                <a:latin typeface="Raleway "/>
              </a:rPr>
              <a:t>1. </a:t>
            </a:r>
            <a:r>
              <a:rPr lang="en-US" sz="1600" b="1" dirty="0">
                <a:solidFill>
                  <a:srgbClr val="000000"/>
                </a:solidFill>
                <a:latin typeface="Raleway "/>
              </a:rPr>
              <a:t>Political Factors: </a:t>
            </a:r>
            <a:r>
              <a:rPr lang="en-US" sz="1600" dirty="0">
                <a:solidFill>
                  <a:srgbClr val="000000"/>
                </a:solidFill>
                <a:latin typeface="Raleway "/>
              </a:rPr>
              <a:t>government policies, tax policies, and </a:t>
            </a:r>
            <a:r>
              <a:rPr lang="en-US" sz="1600" dirty="0" err="1">
                <a:solidFill>
                  <a:srgbClr val="000000"/>
                </a:solidFill>
                <a:latin typeface="Raleway "/>
              </a:rPr>
              <a:t>labour</a:t>
            </a:r>
            <a:r>
              <a:rPr lang="en-US" sz="1600" dirty="0">
                <a:solidFill>
                  <a:srgbClr val="000000"/>
                </a:solidFill>
                <a:latin typeface="Raleway "/>
              </a:rPr>
              <a:t> policies. </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​2. </a:t>
            </a:r>
            <a:r>
              <a:rPr lang="en-US" sz="1600" b="1" dirty="0">
                <a:solidFill>
                  <a:srgbClr val="000000"/>
                </a:solidFill>
                <a:latin typeface="Raleway "/>
              </a:rPr>
              <a:t>Economic Factors: </a:t>
            </a:r>
            <a:r>
              <a:rPr lang="en-US" sz="1600" dirty="0">
                <a:solidFill>
                  <a:srgbClr val="000000"/>
                </a:solidFill>
                <a:latin typeface="Raleway "/>
              </a:rPr>
              <a:t>Interest rates, supply-demand balance, inflation, recession, and growth</a:t>
            </a:r>
            <a:r>
              <a:rPr lang="tr-TR" sz="1600" dirty="0">
                <a:solidFill>
                  <a:srgbClr val="000000"/>
                </a:solidFill>
                <a:latin typeface="Raleway "/>
              </a:rPr>
              <a:t>.</a:t>
            </a:r>
          </a:p>
          <a:p>
            <a:pPr algn="just" fontAlgn="base">
              <a:lnSpc>
                <a:spcPct val="150000"/>
              </a:lnSpc>
              <a:spcBef>
                <a:spcPts val="600"/>
              </a:spcBef>
              <a:spcAft>
                <a:spcPts val="600"/>
              </a:spcAft>
            </a:pPr>
            <a:r>
              <a:rPr lang="en-US" sz="1600" dirty="0">
                <a:solidFill>
                  <a:srgbClr val="000000"/>
                </a:solidFill>
                <a:latin typeface="Raleway "/>
              </a:rPr>
              <a:t>​3. </a:t>
            </a:r>
            <a:r>
              <a:rPr lang="en-US" sz="1600" b="1" dirty="0">
                <a:solidFill>
                  <a:srgbClr val="000000"/>
                </a:solidFill>
                <a:latin typeface="Raleway "/>
              </a:rPr>
              <a:t>Social Factors: </a:t>
            </a:r>
            <a:r>
              <a:rPr lang="en-US" sz="1600" dirty="0">
                <a:solidFill>
                  <a:srgbClr val="000000"/>
                </a:solidFill>
                <a:latin typeface="Raleway "/>
              </a:rPr>
              <a:t>Demographics of the target audience, age distribution, cultural trends, and lifestyle trends.​</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4. </a:t>
            </a:r>
            <a:r>
              <a:rPr lang="en-US" sz="1600" b="1" dirty="0">
                <a:solidFill>
                  <a:srgbClr val="000000"/>
                </a:solidFill>
                <a:latin typeface="Raleway "/>
              </a:rPr>
              <a:t>Technological Factors: </a:t>
            </a:r>
            <a:r>
              <a:rPr lang="en-US" sz="1600" dirty="0">
                <a:solidFill>
                  <a:srgbClr val="000000"/>
                </a:solidFill>
                <a:latin typeface="Raleway "/>
              </a:rPr>
              <a:t>The development and role of technologies used in the sector and technology trends.​</a:t>
            </a:r>
            <a:endParaRPr lang="tr-TR" sz="1600" dirty="0">
              <a:solidFill>
                <a:srgbClr val="000000"/>
              </a:solidFill>
              <a:latin typeface="Raleway "/>
            </a:endParaRPr>
          </a:p>
          <a:p>
            <a:pPr algn="just" fontAlgn="base">
              <a:lnSpc>
                <a:spcPct val="150000"/>
              </a:lnSpc>
              <a:spcBef>
                <a:spcPts val="600"/>
              </a:spcBef>
              <a:spcAft>
                <a:spcPts val="600"/>
              </a:spcAft>
            </a:pPr>
            <a:endParaRPr lang="tr-TR" sz="1600" b="0" i="0" u="none" strike="noStrike" dirty="0">
              <a:solidFill>
                <a:srgbClr val="000000"/>
              </a:solidFill>
              <a:effectLst/>
              <a:latin typeface="Raleway "/>
            </a:endParaRPr>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356935" y="1727442"/>
            <a:ext cx="11032960" cy="2492990"/>
          </a:xfrm>
          <a:prstGeom prst="rect">
            <a:avLst/>
          </a:prstGeom>
          <a:noFill/>
        </p:spPr>
        <p:txBody>
          <a:bodyPr wrap="square">
            <a:spAutoFit/>
          </a:bodyPr>
          <a:lstStyle/>
          <a:p>
            <a:pPr algn="just" fontAlgn="base">
              <a:lnSpc>
                <a:spcPct val="150000"/>
              </a:lnSpc>
              <a:spcBef>
                <a:spcPts val="600"/>
              </a:spcBef>
              <a:spcAft>
                <a:spcPts val="600"/>
              </a:spcAft>
            </a:pPr>
            <a:r>
              <a:rPr lang="tr-TR" b="1" i="0" u="none" strike="noStrike" dirty="0">
                <a:solidFill>
                  <a:srgbClr val="000000"/>
                </a:solidFill>
                <a:effectLst/>
                <a:latin typeface="Raleway "/>
              </a:rPr>
              <a:t> </a:t>
            </a:r>
            <a:r>
              <a:rPr lang="en-US" sz="1600" b="1" dirty="0">
                <a:solidFill>
                  <a:srgbClr val="000000"/>
                </a:solidFill>
                <a:latin typeface="Raleway "/>
              </a:rPr>
              <a:t>PEST</a:t>
            </a:r>
            <a:r>
              <a:rPr lang="en-US" sz="1600" dirty="0">
                <a:solidFill>
                  <a:srgbClr val="000000"/>
                </a:solidFill>
                <a:latin typeface="Raleway "/>
              </a:rPr>
              <a:t> analysis has recently evolved into</a:t>
            </a:r>
            <a:r>
              <a:rPr lang="en-US" sz="1600" b="1" dirty="0">
                <a:solidFill>
                  <a:srgbClr val="000000"/>
                </a:solidFill>
                <a:latin typeface="Raleway "/>
              </a:rPr>
              <a:t> PESTEL </a:t>
            </a:r>
            <a:r>
              <a:rPr lang="en-US" sz="1600" dirty="0">
                <a:solidFill>
                  <a:srgbClr val="000000"/>
                </a:solidFill>
                <a:latin typeface="Raleway "/>
              </a:rPr>
              <a:t>analysis. According to this, 'Environmental Factors' and 'Legal' factors have been gradually included in the analysis of market differences. Accordingly:​</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5. </a:t>
            </a:r>
            <a:r>
              <a:rPr lang="en-US" sz="1600" b="1" dirty="0">
                <a:solidFill>
                  <a:srgbClr val="000000"/>
                </a:solidFill>
                <a:latin typeface="Raleway "/>
              </a:rPr>
              <a:t>Legal Factors: </a:t>
            </a:r>
            <a:r>
              <a:rPr lang="en-US" sz="1600" dirty="0">
                <a:solidFill>
                  <a:srgbClr val="000000"/>
                </a:solidFill>
                <a:latin typeface="Raleway "/>
              </a:rPr>
              <a:t>Legal regulations affecting the sector​</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6. </a:t>
            </a:r>
            <a:r>
              <a:rPr lang="en-US" sz="1600" b="1" dirty="0">
                <a:solidFill>
                  <a:srgbClr val="000000"/>
                </a:solidFill>
                <a:latin typeface="Raleway "/>
              </a:rPr>
              <a:t>Environmental Factors: </a:t>
            </a:r>
            <a:r>
              <a:rPr lang="en-US" sz="1600" dirty="0">
                <a:solidFill>
                  <a:srgbClr val="000000"/>
                </a:solidFill>
                <a:latin typeface="Raleway "/>
              </a:rPr>
              <a:t>Environmental laws, climate and its effects, ecological structure and dynamics.</a:t>
            </a:r>
            <a:endParaRPr lang="tr-TR" sz="1600" dirty="0">
              <a:solidFill>
                <a:srgbClr val="000000"/>
              </a:solidFill>
              <a:latin typeface="Raleway "/>
            </a:endParaRPr>
          </a:p>
          <a:p>
            <a:pPr algn="just" fontAlgn="base">
              <a:lnSpc>
                <a:spcPct val="150000"/>
              </a:lnSpc>
              <a:spcBef>
                <a:spcPts val="600"/>
              </a:spcBef>
              <a:spcAft>
                <a:spcPts val="600"/>
              </a:spcAft>
            </a:pPr>
            <a:endParaRPr lang="tr-TR" b="0" i="0" u="none" strike="noStrike" dirty="0">
              <a:solidFill>
                <a:srgbClr val="000000"/>
              </a:solidFill>
              <a:effectLst/>
              <a:latin typeface="Raleway "/>
            </a:endParaRPr>
          </a:p>
        </p:txBody>
      </p:sp>
      <p:sp>
        <p:nvSpPr>
          <p:cNvPr id="3" name="Dikdörtgen 2">
            <a:extLst>
              <a:ext uri="{FF2B5EF4-FFF2-40B4-BE49-F238E27FC236}">
                <a16:creationId xmlns:a16="http://schemas.microsoft.com/office/drawing/2014/main" id="{BD67E5E8-1235-B907-8CF4-F44086AAAB27}"/>
              </a:ext>
            </a:extLst>
          </p:cNvPr>
          <p:cNvSpPr/>
          <p:nvPr/>
        </p:nvSpPr>
        <p:spPr>
          <a:xfrm>
            <a:off x="5982147" y="4642800"/>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a:solidFill>
                  <a:srgbClr val="3E424B"/>
                </a:solidFill>
                <a:latin typeface="Inter"/>
              </a:rPr>
              <a:t>PEST </a:t>
            </a:r>
            <a:endParaRPr lang="tr-TR" sz="4400"/>
          </a:p>
        </p:txBody>
      </p:sp>
      <p:sp>
        <p:nvSpPr>
          <p:cNvPr id="5" name="Sağ Ok 9">
            <a:extLst>
              <a:ext uri="{FF2B5EF4-FFF2-40B4-BE49-F238E27FC236}">
                <a16:creationId xmlns:a16="http://schemas.microsoft.com/office/drawing/2014/main" id="{763D2CAE-A823-0995-1F86-CE6249742E6A}"/>
              </a:ext>
            </a:extLst>
          </p:cNvPr>
          <p:cNvSpPr/>
          <p:nvPr/>
        </p:nvSpPr>
        <p:spPr>
          <a:xfrm>
            <a:off x="7492034" y="4542569"/>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tr-TR"/>
          </a:p>
        </p:txBody>
      </p:sp>
      <p:sp>
        <p:nvSpPr>
          <p:cNvPr id="6" name="Dikdörtgen 5">
            <a:extLst>
              <a:ext uri="{FF2B5EF4-FFF2-40B4-BE49-F238E27FC236}">
                <a16:creationId xmlns:a16="http://schemas.microsoft.com/office/drawing/2014/main" id="{13432ED7-1E6B-AB92-08C5-3C7AC0C64AE9}"/>
              </a:ext>
            </a:extLst>
          </p:cNvPr>
          <p:cNvSpPr/>
          <p:nvPr/>
        </p:nvSpPr>
        <p:spPr>
          <a:xfrm>
            <a:off x="8659935" y="4648256"/>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a:solidFill>
                  <a:srgbClr val="3E424B"/>
                </a:solidFill>
                <a:latin typeface="Inter"/>
              </a:rPr>
              <a:t>PESTEL</a:t>
            </a:r>
            <a:endParaRPr lang="tr-TR" sz="4400"/>
          </a:p>
        </p:txBody>
      </p:sp>
      <p:sp>
        <p:nvSpPr>
          <p:cNvPr id="7" name="Metin kutusu 6">
            <a:extLst>
              <a:ext uri="{FF2B5EF4-FFF2-40B4-BE49-F238E27FC236}">
                <a16:creationId xmlns:a16="http://schemas.microsoft.com/office/drawing/2014/main" id="{63C861A5-C6BA-0105-A8B5-2DA66B77B32A}"/>
              </a:ext>
            </a:extLst>
          </p:cNvPr>
          <p:cNvSpPr txBox="1"/>
          <p:nvPr/>
        </p:nvSpPr>
        <p:spPr>
          <a:xfrm>
            <a:off x="1026157" y="4491486"/>
            <a:ext cx="4636008" cy="954107"/>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tr-TR" sz="1400" dirty="0" err="1">
                <a:solidFill>
                  <a:schemeClr val="accent1"/>
                </a:solidFill>
              </a:rPr>
              <a:t>The</a:t>
            </a:r>
            <a:r>
              <a:rPr lang="tr-TR" sz="1400" dirty="0">
                <a:solidFill>
                  <a:schemeClr val="accent1"/>
                </a:solidFill>
              </a:rPr>
              <a:t> </a:t>
            </a:r>
            <a:r>
              <a:rPr lang="tr-TR" sz="1400" dirty="0" err="1">
                <a:solidFill>
                  <a:schemeClr val="accent1"/>
                </a:solidFill>
              </a:rPr>
              <a:t>information</a:t>
            </a:r>
            <a:r>
              <a:rPr lang="tr-TR" sz="1400" dirty="0">
                <a:solidFill>
                  <a:schemeClr val="accent1"/>
                </a:solidFill>
              </a:rPr>
              <a:t> in </a:t>
            </a:r>
            <a:r>
              <a:rPr lang="tr-TR" sz="1400" dirty="0" err="1">
                <a:solidFill>
                  <a:schemeClr val="accent1"/>
                </a:solidFill>
              </a:rPr>
              <a:t>this</a:t>
            </a:r>
            <a:r>
              <a:rPr lang="tr-TR" sz="1400" dirty="0">
                <a:solidFill>
                  <a:schemeClr val="accent1"/>
                </a:solidFill>
              </a:rPr>
              <a:t> </a:t>
            </a:r>
            <a:r>
              <a:rPr lang="tr-TR" sz="1400" dirty="0" err="1">
                <a:solidFill>
                  <a:schemeClr val="accent1"/>
                </a:solidFill>
              </a:rPr>
              <a:t>section</a:t>
            </a:r>
            <a:r>
              <a:rPr lang="tr-TR" sz="1400" dirty="0">
                <a:solidFill>
                  <a:schemeClr val="accent1"/>
                </a:solidFill>
              </a:rPr>
              <a:t> </a:t>
            </a:r>
            <a:r>
              <a:rPr lang="tr-TR" sz="1400" dirty="0" err="1">
                <a:solidFill>
                  <a:schemeClr val="accent1"/>
                </a:solidFill>
              </a:rPr>
              <a:t>will</a:t>
            </a:r>
            <a:r>
              <a:rPr lang="tr-TR" sz="1400" dirty="0">
                <a:solidFill>
                  <a:schemeClr val="accent1"/>
                </a:solidFill>
              </a:rPr>
              <a:t> </a:t>
            </a:r>
            <a:r>
              <a:rPr lang="tr-TR" sz="1400" dirty="0" err="1">
                <a:solidFill>
                  <a:schemeClr val="accent1"/>
                </a:solidFill>
              </a:rPr>
              <a:t>address</a:t>
            </a:r>
            <a:r>
              <a:rPr lang="tr-TR" sz="1400" dirty="0">
                <a:solidFill>
                  <a:schemeClr val="accent1"/>
                </a:solidFill>
              </a:rPr>
              <a:t> </a:t>
            </a:r>
            <a:r>
              <a:rPr lang="tr-TR" sz="1400" dirty="0" err="1">
                <a:solidFill>
                  <a:schemeClr val="accent1"/>
                </a:solidFill>
              </a:rPr>
              <a:t>the</a:t>
            </a:r>
            <a:r>
              <a:rPr lang="tr-TR" sz="1400" dirty="0">
                <a:solidFill>
                  <a:schemeClr val="accent1"/>
                </a:solidFill>
              </a:rPr>
              <a:t> </a:t>
            </a:r>
            <a:r>
              <a:rPr lang="tr-TR" sz="1400" dirty="0" err="1">
                <a:solidFill>
                  <a:schemeClr val="accent1"/>
                </a:solidFill>
              </a:rPr>
              <a:t>use</a:t>
            </a:r>
            <a:r>
              <a:rPr lang="tr-TR" sz="1400" dirty="0">
                <a:solidFill>
                  <a:schemeClr val="accent1"/>
                </a:solidFill>
              </a:rPr>
              <a:t> of PESTEL </a:t>
            </a:r>
            <a:r>
              <a:rPr lang="tr-TR" sz="1400" dirty="0" err="1">
                <a:solidFill>
                  <a:schemeClr val="accent1"/>
                </a:solidFill>
              </a:rPr>
              <a:t>analysis</a:t>
            </a:r>
            <a:r>
              <a:rPr lang="tr-TR" sz="1400" dirty="0">
                <a:solidFill>
                  <a:schemeClr val="accent1"/>
                </a:solidFill>
              </a:rPr>
              <a:t> in market </a:t>
            </a:r>
            <a:r>
              <a:rPr lang="tr-TR" sz="1400" dirty="0" err="1">
                <a:solidFill>
                  <a:schemeClr val="accent1"/>
                </a:solidFill>
              </a:rPr>
              <a:t>research</a:t>
            </a:r>
            <a:r>
              <a:rPr lang="tr-TR" sz="1400" dirty="0">
                <a:solidFill>
                  <a:schemeClr val="accent1"/>
                </a:solidFill>
              </a:rPr>
              <a:t>. </a:t>
            </a:r>
            <a:r>
              <a:rPr lang="tr-TR" sz="1400" dirty="0" err="1">
                <a:solidFill>
                  <a:schemeClr val="accent1"/>
                </a:solidFill>
              </a:rPr>
              <a:t>For</a:t>
            </a:r>
            <a:r>
              <a:rPr lang="tr-TR" sz="1400" dirty="0">
                <a:solidFill>
                  <a:schemeClr val="accent1"/>
                </a:solidFill>
              </a:rPr>
              <a:t> </a:t>
            </a:r>
            <a:r>
              <a:rPr lang="tr-TR" sz="1400" dirty="0" err="1">
                <a:solidFill>
                  <a:schemeClr val="accent1"/>
                </a:solidFill>
              </a:rPr>
              <a:t>detailed</a:t>
            </a:r>
            <a:r>
              <a:rPr lang="tr-TR" sz="1400" dirty="0">
                <a:solidFill>
                  <a:schemeClr val="accent1"/>
                </a:solidFill>
              </a:rPr>
              <a:t> </a:t>
            </a:r>
            <a:r>
              <a:rPr lang="tr-TR" sz="1400" dirty="0" err="1">
                <a:solidFill>
                  <a:schemeClr val="accent1"/>
                </a:solidFill>
              </a:rPr>
              <a:t>informations</a:t>
            </a:r>
            <a:r>
              <a:rPr lang="tr-TR" sz="1400" dirty="0">
                <a:solidFill>
                  <a:schemeClr val="accent1"/>
                </a:solidFill>
              </a:rPr>
              <a:t> </a:t>
            </a:r>
            <a:r>
              <a:rPr lang="tr-TR" sz="1400" dirty="0" err="1">
                <a:solidFill>
                  <a:schemeClr val="accent1"/>
                </a:solidFill>
              </a:rPr>
              <a:t>about</a:t>
            </a:r>
            <a:r>
              <a:rPr lang="tr-TR" sz="1400" dirty="0">
                <a:solidFill>
                  <a:schemeClr val="accent1"/>
                </a:solidFill>
              </a:rPr>
              <a:t> PESTEL </a:t>
            </a:r>
            <a:r>
              <a:rPr lang="tr-TR" sz="1400" dirty="0" err="1">
                <a:solidFill>
                  <a:schemeClr val="accent1"/>
                </a:solidFill>
              </a:rPr>
              <a:t>analysis</a:t>
            </a:r>
            <a:r>
              <a:rPr lang="tr-TR" sz="1400" dirty="0">
                <a:solidFill>
                  <a:schemeClr val="accent1"/>
                </a:solidFill>
              </a:rPr>
              <a:t>, </a:t>
            </a:r>
            <a:r>
              <a:rPr lang="tr-TR" sz="1400" dirty="0" err="1">
                <a:solidFill>
                  <a:schemeClr val="accent1"/>
                </a:solidFill>
              </a:rPr>
              <a:t>please</a:t>
            </a:r>
            <a:r>
              <a:rPr lang="tr-TR" sz="1400" dirty="0">
                <a:solidFill>
                  <a:schemeClr val="accent1"/>
                </a:solidFill>
              </a:rPr>
              <a:t> </a:t>
            </a:r>
            <a:r>
              <a:rPr lang="tr-TR" sz="1400" dirty="0" err="1">
                <a:solidFill>
                  <a:schemeClr val="accent1"/>
                </a:solidFill>
              </a:rPr>
              <a:t>review</a:t>
            </a:r>
            <a:r>
              <a:rPr lang="tr-TR" sz="1400" dirty="0">
                <a:solidFill>
                  <a:schemeClr val="accent1"/>
                </a:solidFill>
              </a:rPr>
              <a:t> </a:t>
            </a:r>
            <a:r>
              <a:rPr lang="en-US" sz="1400" dirty="0">
                <a:solidFill>
                  <a:schemeClr val="accent1"/>
                </a:solidFill>
              </a:rPr>
              <a:t>the unit </a:t>
            </a:r>
            <a:r>
              <a:rPr lang="tr-TR" sz="1400" i="1" dirty="0">
                <a:solidFill>
                  <a:schemeClr val="accent1"/>
                </a:solidFill>
              </a:rPr>
              <a:t>Business Planning &amp; </a:t>
            </a:r>
            <a:r>
              <a:rPr lang="tr-TR" sz="1400" i="1" dirty="0" err="1">
                <a:solidFill>
                  <a:schemeClr val="accent1"/>
                </a:solidFill>
              </a:rPr>
              <a:t>Strategy</a:t>
            </a:r>
            <a:r>
              <a:rPr lang="tr-TR" sz="1400" i="1" dirty="0">
                <a:solidFill>
                  <a:schemeClr val="accent1"/>
                </a:solidFill>
              </a:rPr>
              <a:t>.  </a:t>
            </a:r>
          </a:p>
        </p:txBody>
      </p:sp>
      <p:sp>
        <p:nvSpPr>
          <p:cNvPr id="8" name="CasellaDiTesto 1">
            <a:extLst>
              <a:ext uri="{FF2B5EF4-FFF2-40B4-BE49-F238E27FC236}">
                <a16:creationId xmlns:a16="http://schemas.microsoft.com/office/drawing/2014/main" id="{0D22DAF9-FEC3-6DBC-16D5-3DE0B71E42B3}"/>
              </a:ext>
            </a:extLst>
          </p:cNvPr>
          <p:cNvSpPr txBox="1"/>
          <p:nvPr/>
        </p:nvSpPr>
        <p:spPr>
          <a:xfrm>
            <a:off x="356935" y="288993"/>
            <a:ext cx="10610461" cy="124399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5000"/>
                  </a:schemeClr>
                </a:solidFill>
              </a:rPr>
              <a:t>Market </a:t>
            </a:r>
            <a:r>
              <a:rPr lang="sl-SI" sz="3400" b="1" dirty="0">
                <a:solidFill>
                  <a:schemeClr val="accent3">
                    <a:lumMod val="75000"/>
                  </a:schemeClr>
                </a:solidFill>
              </a:rPr>
              <a:t>d</a:t>
            </a:r>
            <a:r>
              <a:rPr lang="en-US" sz="3400" b="1" dirty="0" err="1">
                <a:solidFill>
                  <a:schemeClr val="accent3">
                    <a:lumMod val="75000"/>
                  </a:schemeClr>
                </a:solidFill>
              </a:rPr>
              <a:t>ifferences</a:t>
            </a:r>
            <a:r>
              <a:rPr lang="tr-TR" sz="3400" b="1" dirty="0">
                <a:solidFill>
                  <a:schemeClr val="accent3">
                    <a:lumMod val="75000"/>
                  </a:schemeClr>
                </a:solidFill>
              </a:rPr>
              <a:t>: </a:t>
            </a:r>
            <a:r>
              <a:rPr lang="en-US" sz="3400" b="1" dirty="0">
                <a:solidFill>
                  <a:schemeClr val="accent3">
                    <a:lumMod val="75000"/>
                  </a:schemeClr>
                </a:solidFill>
              </a:rPr>
              <a:t>U</a:t>
            </a:r>
            <a:r>
              <a:rPr lang="tr-TR" sz="3400" b="1" dirty="0" err="1">
                <a:solidFill>
                  <a:schemeClr val="accent3">
                    <a:lumMod val="75000"/>
                  </a:schemeClr>
                </a:solidFill>
              </a:rPr>
              <a:t>sing</a:t>
            </a:r>
            <a:r>
              <a:rPr lang="tr-TR" sz="3400" b="1" dirty="0">
                <a:solidFill>
                  <a:schemeClr val="accent3">
                    <a:lumMod val="75000"/>
                  </a:schemeClr>
                </a:solidFill>
              </a:rPr>
              <a:t> PESTEL </a:t>
            </a:r>
            <a:r>
              <a:rPr lang="sl-SI" sz="3400" b="1" dirty="0">
                <a:solidFill>
                  <a:schemeClr val="accent3">
                    <a:lumMod val="75000"/>
                  </a:schemeClr>
                </a:solidFill>
              </a:rPr>
              <a:t>a</a:t>
            </a:r>
            <a:r>
              <a:rPr lang="tr-TR" sz="3400" b="1" dirty="0" err="1">
                <a:solidFill>
                  <a:schemeClr val="accent3">
                    <a:lumMod val="75000"/>
                  </a:schemeClr>
                </a:solidFill>
              </a:rPr>
              <a:t>nalysis</a:t>
            </a:r>
            <a:r>
              <a:rPr lang="en-US" sz="3400" b="1" dirty="0">
                <a:solidFill>
                  <a:schemeClr val="accent3">
                    <a:lumMod val="75000"/>
                  </a:schemeClr>
                </a:solidFill>
              </a:rPr>
              <a:t> – 2/2</a:t>
            </a:r>
            <a:r>
              <a:rPr lang="tr-TR" sz="3400" b="1" dirty="0">
                <a:solidFill>
                  <a:schemeClr val="accent3">
                    <a:lumMod val="75000"/>
                  </a:schemeClr>
                </a:solidFill>
              </a:rPr>
              <a:t> </a:t>
            </a:r>
          </a:p>
          <a:p>
            <a:pPr>
              <a:lnSpc>
                <a:spcPct val="150000"/>
              </a:lnSpc>
            </a:pPr>
            <a:r>
              <a:rPr lang="en-US" b="1" dirty="0" err="1">
                <a:solidFill>
                  <a:schemeClr val="bg1"/>
                </a:solidFill>
              </a:rPr>
              <a:t>Analysing</a:t>
            </a:r>
            <a:r>
              <a:rPr lang="en-US" b="1" dirty="0">
                <a:solidFill>
                  <a:schemeClr val="bg1"/>
                </a:solidFill>
              </a:rPr>
              <a:t> cultural, economic, and geographical differences.</a:t>
            </a:r>
            <a:endParaRPr lang="en-US" sz="2800" b="1"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tr-TR" sz="1000">
                <a:solidFill>
                  <a:schemeClr val="accent1"/>
                </a:solidFill>
              </a:rPr>
              <a:t>Image </a:t>
            </a:r>
            <a:r>
              <a:rPr lang="tr-TR" sz="1000" err="1">
                <a:solidFill>
                  <a:schemeClr val="accent1"/>
                </a:solidFill>
              </a:rPr>
              <a:t>source</a:t>
            </a:r>
            <a:r>
              <a:rPr lang="tr-TR" sz="1000">
                <a:solidFill>
                  <a:schemeClr val="accent1"/>
                </a:solidFill>
              </a:rPr>
              <a:t>: 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56935" y="288993"/>
            <a:ext cx="10610461" cy="124399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Market </a:t>
            </a:r>
            <a:r>
              <a:rPr lang="sl-SI" sz="3400" b="1" dirty="0">
                <a:solidFill>
                  <a:schemeClr val="accent3">
                    <a:lumMod val="75000"/>
                  </a:schemeClr>
                </a:solidFill>
              </a:rPr>
              <a:t>s</a:t>
            </a:r>
            <a:r>
              <a:rPr lang="en-US" sz="3400" b="1" dirty="0" err="1">
                <a:solidFill>
                  <a:schemeClr val="accent3">
                    <a:lumMod val="75000"/>
                  </a:schemeClr>
                </a:solidFill>
              </a:rPr>
              <a:t>tructure</a:t>
            </a:r>
            <a:r>
              <a:rPr lang="en-US" sz="3400" b="1" dirty="0">
                <a:solidFill>
                  <a:schemeClr val="accent3">
                    <a:lumMod val="75000"/>
                  </a:schemeClr>
                </a:solidFill>
              </a:rPr>
              <a:t>​ - 1/2</a:t>
            </a:r>
            <a:endParaRPr lang="tr-TR" sz="3400" b="1" dirty="0">
              <a:solidFill>
                <a:schemeClr val="accent3">
                  <a:lumMod val="75000"/>
                </a:schemeClr>
              </a:solidFill>
            </a:endParaRPr>
          </a:p>
          <a:p>
            <a:pPr>
              <a:lnSpc>
                <a:spcPct val="150000"/>
              </a:lnSpc>
            </a:pPr>
            <a:r>
              <a:rPr lang="en-US" b="1" dirty="0" err="1">
                <a:solidFill>
                  <a:schemeClr val="bg1"/>
                </a:solidFill>
              </a:rPr>
              <a:t>Analy</a:t>
            </a:r>
            <a:r>
              <a:rPr lang="tr-TR" b="1" dirty="0">
                <a:solidFill>
                  <a:schemeClr val="bg1"/>
                </a:solidFill>
              </a:rPr>
              <a:t>s</a:t>
            </a:r>
            <a:r>
              <a:rPr lang="en-US" b="1" dirty="0" err="1">
                <a:solidFill>
                  <a:schemeClr val="bg1"/>
                </a:solidFill>
              </a:rPr>
              <a:t>ing</a:t>
            </a:r>
            <a:r>
              <a:rPr lang="en-US" b="1" dirty="0">
                <a:solidFill>
                  <a:schemeClr val="bg1"/>
                </a:solidFill>
              </a:rPr>
              <a:t> the structure of the market where products and services will be offered​</a:t>
            </a:r>
            <a:endParaRPr lang="en-US" sz="2800" b="1"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20943" y="1752304"/>
            <a:ext cx="6907465" cy="4293483"/>
          </a:xfrm>
          <a:prstGeom prst="rect">
            <a:avLst/>
          </a:prstGeom>
          <a:noFill/>
        </p:spPr>
        <p:txBody>
          <a:bodyPr wrap="square" lIns="91440" tIns="45720" rIns="91440" bIns="45720" anchor="t">
            <a:spAutoFit/>
          </a:bodyPr>
          <a:lstStyle/>
          <a:p>
            <a:pPr algn="just" fontAlgn="base">
              <a:spcBef>
                <a:spcPts val="600"/>
              </a:spcBef>
              <a:spcAft>
                <a:spcPts val="600"/>
              </a:spcAft>
            </a:pPr>
            <a:r>
              <a:rPr lang="en-US" sz="1600" b="0" i="0" u="none" strike="noStrike" dirty="0" err="1">
                <a:solidFill>
                  <a:srgbClr val="000000"/>
                </a:solidFill>
                <a:effectLst/>
                <a:latin typeface="Raleway "/>
              </a:rPr>
              <a:t>Analy</a:t>
            </a:r>
            <a:r>
              <a:rPr lang="tr-TR" sz="1600" b="0" i="0" u="none" strike="noStrike" dirty="0">
                <a:solidFill>
                  <a:srgbClr val="000000"/>
                </a:solidFill>
                <a:effectLst/>
                <a:latin typeface="Raleway "/>
              </a:rPr>
              <a:t>s</a:t>
            </a:r>
            <a:r>
              <a:rPr lang="en-US" sz="1600" b="0" i="0" u="none" strike="noStrike" dirty="0" err="1">
                <a:solidFill>
                  <a:srgbClr val="000000"/>
                </a:solidFill>
                <a:effectLst/>
                <a:latin typeface="Raleway "/>
              </a:rPr>
              <a:t>ing</a:t>
            </a:r>
            <a:r>
              <a:rPr lang="en-US" sz="1600" b="0" i="0" u="none" strike="noStrike" dirty="0">
                <a:solidFill>
                  <a:srgbClr val="000000"/>
                </a:solidFill>
                <a:effectLst/>
                <a:latin typeface="Raleway "/>
              </a:rPr>
              <a:t> the structure of the target market is the most important condition for market entry. </a:t>
            </a:r>
            <a:r>
              <a:rPr lang="en-US" sz="1600" dirty="0">
                <a:solidFill>
                  <a:srgbClr val="000000"/>
                </a:solidFill>
                <a:latin typeface="Raleway "/>
              </a:rPr>
              <a:t>The THA template on the right side helps make marketing analysis using specific criteria that allow individuals, companies, and teams to objectively compare choices and determine:</a:t>
            </a:r>
            <a:r>
              <a:rPr lang="tr-TR" sz="1600" b="0" i="0" u="none" strike="noStrike" dirty="0">
                <a:solidFill>
                  <a:srgbClr val="000000"/>
                </a:solidFill>
                <a:effectLst/>
                <a:latin typeface="Raleway "/>
              </a:rPr>
              <a:t> </a:t>
            </a:r>
            <a:endParaRPr lang="en-US" sz="1600" b="0" i="0" u="none" strike="noStrike" dirty="0">
              <a:solidFill>
                <a:srgbClr val="000000"/>
              </a:solidFill>
              <a:effectLst/>
              <a:latin typeface="Raleway "/>
            </a:endParaRPr>
          </a:p>
          <a:p>
            <a:pPr algn="just" rtl="0" fontAlgn="base">
              <a:spcBef>
                <a:spcPts val="600"/>
              </a:spcBef>
              <a:spcAft>
                <a:spcPts val="600"/>
              </a:spcAft>
            </a:pPr>
            <a:r>
              <a:rPr lang="en-US" sz="1600" b="1" i="0" u="none" strike="noStrike" dirty="0">
                <a:solidFill>
                  <a:srgbClr val="000000"/>
                </a:solidFill>
                <a:effectLst/>
                <a:latin typeface="Raleway "/>
              </a:rPr>
              <a:t>Which product / services are urgent and critical for target market?​</a:t>
            </a:r>
          </a:p>
          <a:p>
            <a:pPr algn="just" rtl="0" fontAlgn="base">
              <a:spcBef>
                <a:spcPts val="600"/>
              </a:spcBef>
              <a:spcAft>
                <a:spcPts val="600"/>
              </a:spcAft>
            </a:pPr>
            <a:endParaRPr lang="en-US" sz="1600" b="0" i="0" u="none" strike="noStrike" dirty="0">
              <a:solidFill>
                <a:srgbClr val="000000"/>
              </a:solidFill>
              <a:effectLst/>
              <a:latin typeface="Raleway "/>
            </a:endParaRPr>
          </a:p>
          <a:p>
            <a:pPr algn="just" fontAlgn="base">
              <a:spcBef>
                <a:spcPts val="600"/>
              </a:spcBef>
              <a:spcAft>
                <a:spcPts val="600"/>
              </a:spcAft>
            </a:pPr>
            <a:r>
              <a:rPr lang="en-US" sz="1600" b="0" i="0" u="none" strike="noStrike" dirty="0">
                <a:solidFill>
                  <a:srgbClr val="000000"/>
                </a:solidFill>
                <a:effectLst/>
                <a:latin typeface="Raleway "/>
              </a:rPr>
              <a:t>​</a:t>
            </a:r>
            <a:r>
              <a:rPr lang="en-US" sz="1600" b="1" dirty="0">
                <a:solidFill>
                  <a:srgbClr val="000000"/>
                </a:solidFill>
                <a:latin typeface="Raleway "/>
              </a:rPr>
              <a:t>This chart, which facilitates making choices for offering products and services to the target market, facilitates decision-making on the Effort/Cost and Benefit/Value axes. ​</a:t>
            </a:r>
            <a:endParaRPr lang="tr-TR" sz="1600" b="1" dirty="0">
              <a:solidFill>
                <a:srgbClr val="000000"/>
              </a:solidFill>
              <a:latin typeface="Raleway "/>
            </a:endParaRPr>
          </a:p>
          <a:p>
            <a:pPr algn="just" fontAlgn="base">
              <a:spcBef>
                <a:spcPts val="600"/>
              </a:spcBef>
              <a:spcAft>
                <a:spcPts val="600"/>
              </a:spcAft>
            </a:pPr>
            <a:r>
              <a:rPr lang="en-US" sz="1600" dirty="0">
                <a:solidFill>
                  <a:srgbClr val="000000"/>
                </a:solidFill>
                <a:latin typeface="Raleway "/>
              </a:rPr>
              <a:t>​This chart is an important guide in the implementation of the '</a:t>
            </a:r>
            <a:r>
              <a:rPr lang="en-US" sz="1600" dirty="0" err="1">
                <a:solidFill>
                  <a:srgbClr val="000000"/>
                </a:solidFill>
                <a:latin typeface="Raleway "/>
              </a:rPr>
              <a:t>localisation</a:t>
            </a:r>
            <a:r>
              <a:rPr lang="en-US" sz="1600" dirty="0">
                <a:solidFill>
                  <a:srgbClr val="000000"/>
                </a:solidFill>
                <a:latin typeface="Raleway "/>
              </a:rPr>
              <a:t>' strategy, especially when entering foreign market(s), and allows us to understand which products/services will be positioned in the target market.​</a:t>
            </a:r>
            <a:endParaRPr lang="en-US" b="0" i="0" u="none" strike="noStrike" dirty="0">
              <a:solidFill>
                <a:srgbClr val="000000"/>
              </a:solidFill>
              <a:effectLst/>
              <a:latin typeface="Raleway "/>
            </a:endParaRPr>
          </a:p>
          <a:p>
            <a:pPr algn="just" rtl="0" fontAlgn="base"/>
            <a:r>
              <a:rPr lang="en-US" b="0" i="0" u="none" strike="noStrike" dirty="0">
                <a:solidFill>
                  <a:srgbClr val="000000"/>
                </a:solidFill>
                <a:effectLst/>
                <a:latin typeface="Raleway "/>
              </a:rPr>
              <a:t>​</a:t>
            </a:r>
          </a:p>
          <a:p>
            <a:pPr algn="just" rtl="0" fontAlgn="base"/>
            <a:endParaRPr lang="en-US" b="0" i="0" u="none" strike="noStrike"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tr-TR" sz="1000" b="1">
                <a:solidFill>
                  <a:schemeClr val="accent1"/>
                </a:solidFill>
              </a:rPr>
              <a:t> </a:t>
            </a:r>
          </a:p>
          <a:p>
            <a:pPr algn="ctr"/>
            <a:r>
              <a:rPr lang="tr-TR" sz="1000">
                <a:solidFill>
                  <a:schemeClr val="accent1"/>
                </a:solidFill>
              </a:rPr>
              <a:t>Source:</a:t>
            </a:r>
            <a:r>
              <a:rPr lang="en-US" sz="1000">
                <a:solidFill>
                  <a:schemeClr val="accent1"/>
                </a:solidFill>
              </a:rPr>
              <a:t> FEM-Up</a:t>
            </a:r>
            <a:endParaRPr lang="tr-TR" sz="1000">
              <a:solidFill>
                <a:schemeClr val="accent1"/>
              </a:solidFill>
            </a:endParaRP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85215"/>
          </a:xfrm>
          <a:prstGeom prst="rect">
            <a:avLst/>
          </a:prstGeom>
          <a:noFill/>
        </p:spPr>
        <p:txBody>
          <a:bodyPr wrap="square" rtlCol="0">
            <a:spAutoFit/>
          </a:bodyPr>
          <a:lstStyle/>
          <a:p>
            <a:pPr>
              <a:lnSpc>
                <a:spcPct val="150000"/>
              </a:lnSpc>
            </a:pPr>
            <a:r>
              <a:rPr lang="en-US" sz="3400" b="1">
                <a:solidFill>
                  <a:schemeClr val="accent3">
                    <a:lumMod val="75000"/>
                  </a:schemeClr>
                </a:solidFill>
              </a:rPr>
              <a:t>Market structure – 2/2​</a:t>
            </a:r>
            <a:endParaRPr lang="tr-TR" sz="3400" b="1">
              <a:solidFill>
                <a:schemeClr val="accent3">
                  <a:lumMod val="75000"/>
                </a:schemeClr>
              </a:solidFill>
            </a:endParaRPr>
          </a:p>
        </p:txBody>
      </p:sp>
      <p:sp>
        <p:nvSpPr>
          <p:cNvPr id="4" name="Metin kutusu 3">
            <a:extLst>
              <a:ext uri="{FF2B5EF4-FFF2-40B4-BE49-F238E27FC236}">
                <a16:creationId xmlns:a16="http://schemas.microsoft.com/office/drawing/2014/main" id="{ABF9D194-D14A-61A4-BE45-5B3B2DDF0027}"/>
              </a:ext>
            </a:extLst>
          </p:cNvPr>
          <p:cNvSpPr txBox="1"/>
          <p:nvPr/>
        </p:nvSpPr>
        <p:spPr>
          <a:xfrm>
            <a:off x="434756" y="1233887"/>
            <a:ext cx="10761780" cy="1726498"/>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tr-TR" b="1" i="0" u="none" strike="noStrike" dirty="0">
                <a:solidFill>
                  <a:schemeClr val="bg1"/>
                </a:solidFill>
                <a:effectLst/>
                <a:latin typeface="Raleway "/>
              </a:rPr>
              <a:t>L</a:t>
            </a:r>
            <a:r>
              <a:rPr lang="en-US" b="1" i="0" u="none" strike="noStrike" dirty="0" err="1">
                <a:solidFill>
                  <a:schemeClr val="bg1"/>
                </a:solidFill>
                <a:effectLst/>
                <a:latin typeface="Raleway "/>
              </a:rPr>
              <a:t>ocali</a:t>
            </a:r>
            <a:r>
              <a:rPr lang="tr-TR" b="1" i="0" u="none" strike="noStrike" dirty="0">
                <a:solidFill>
                  <a:schemeClr val="bg1"/>
                </a:solidFill>
                <a:effectLst/>
                <a:latin typeface="Raleway "/>
              </a:rPr>
              <a:t>s</a:t>
            </a:r>
            <a:r>
              <a:rPr lang="en-US" b="1" i="0" u="none" strike="noStrike" dirty="0" err="1">
                <a:solidFill>
                  <a:schemeClr val="bg1"/>
                </a:solidFill>
                <a:effectLst/>
                <a:latin typeface="Raleway "/>
              </a:rPr>
              <a:t>ation</a:t>
            </a:r>
            <a:endParaRPr lang="en-US" b="1" i="0" u="none" strike="noStrike" dirty="0">
              <a:solidFill>
                <a:schemeClr val="bg1"/>
              </a:solidFill>
              <a:effectLst/>
              <a:latin typeface="Raleway "/>
            </a:endParaRPr>
          </a:p>
          <a:p>
            <a:pPr algn="just" rtl="0" fontAlgn="base">
              <a:lnSpc>
                <a:spcPct val="150000"/>
              </a:lnSpc>
              <a:spcBef>
                <a:spcPts val="600"/>
              </a:spcBef>
              <a:spcAft>
                <a:spcPts val="600"/>
              </a:spcAft>
            </a:pPr>
            <a:r>
              <a:rPr lang="en-US" sz="1600" b="0" i="0" u="none" strike="noStrike" dirty="0" err="1">
                <a:solidFill>
                  <a:srgbClr val="000000"/>
                </a:solidFill>
                <a:effectLst/>
                <a:latin typeface="Raleway "/>
              </a:rPr>
              <a:t>Locali</a:t>
            </a:r>
            <a:r>
              <a:rPr lang="tr-TR" sz="1600" b="0" i="0" u="none" strike="noStrike" dirty="0">
                <a:solidFill>
                  <a:srgbClr val="000000"/>
                </a:solidFill>
                <a:effectLst/>
                <a:latin typeface="Raleway "/>
              </a:rPr>
              <a:t>s</a:t>
            </a:r>
            <a:r>
              <a:rPr lang="en-US" sz="1600" b="0" i="0" u="none" strike="noStrike" dirty="0" err="1">
                <a:solidFill>
                  <a:srgbClr val="000000"/>
                </a:solidFill>
                <a:effectLst/>
                <a:latin typeface="Raleway "/>
              </a:rPr>
              <a:t>ation</a:t>
            </a:r>
            <a:r>
              <a:rPr lang="en-US" sz="1600" b="0" i="0" u="none" strike="noStrike" dirty="0">
                <a:solidFill>
                  <a:srgbClr val="000000"/>
                </a:solidFill>
                <a:effectLst/>
                <a:latin typeface="Raleway "/>
              </a:rPr>
              <a:t> is a strategy where companies enter the market by adapting their products and/or services to the language and culture of the target market. For example, the language used on the shopping website, the clothes of men and women in brand advertisements, the type of meat used in fast-moving consumer goods, etc.​</a:t>
            </a:r>
            <a:endParaRPr lang="en-US" sz="1600" b="0" i="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164183" y="6569007"/>
            <a:ext cx="6096000" cy="276999"/>
          </a:xfrm>
          <a:prstGeom prst="rect">
            <a:avLst/>
          </a:prstGeom>
          <a:noFill/>
        </p:spPr>
        <p:txBody>
          <a:bodyPr wrap="square">
            <a:spAutoFit/>
          </a:bodyPr>
          <a:lstStyle/>
          <a:p>
            <a:pPr algn="ctr"/>
            <a:r>
              <a:rPr lang="tr-TR" sz="1200">
                <a:solidFill>
                  <a:schemeClr val="accent1"/>
                </a:solidFill>
              </a:rPr>
              <a:t>Image </a:t>
            </a:r>
            <a:r>
              <a:rPr lang="tr-TR" sz="1200" err="1">
                <a:solidFill>
                  <a:schemeClr val="accent1"/>
                </a:solidFill>
              </a:rPr>
              <a:t>source</a:t>
            </a:r>
            <a:r>
              <a:rPr lang="tr-TR" sz="1200">
                <a:solidFill>
                  <a:schemeClr val="accent1"/>
                </a:solidFill>
              </a:rPr>
              <a:t>: 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8" y="260717"/>
            <a:ext cx="11507353" cy="1708160"/>
          </a:xfrm>
          <a:prstGeom prst="rect">
            <a:avLst/>
          </a:prstGeom>
          <a:noFill/>
        </p:spPr>
        <p:txBody>
          <a:bodyPr wrap="square" rtlCol="0">
            <a:spAutoFit/>
          </a:bodyPr>
          <a:lstStyle/>
          <a:p>
            <a:pPr>
              <a:lnSpc>
                <a:spcPct val="150000"/>
              </a:lnSpc>
            </a:pPr>
            <a:r>
              <a:rPr lang="en-US" sz="3400" b="1" dirty="0">
                <a:solidFill>
                  <a:schemeClr val="accent3">
                    <a:lumMod val="75000"/>
                  </a:schemeClr>
                </a:solidFill>
              </a:rPr>
              <a:t>Market </a:t>
            </a:r>
            <a:r>
              <a:rPr lang="sl-SI" sz="3400" b="1" dirty="0">
                <a:solidFill>
                  <a:schemeClr val="accent3">
                    <a:lumMod val="75000"/>
                  </a:schemeClr>
                </a:solidFill>
              </a:rPr>
              <a:t>s</a:t>
            </a:r>
            <a:r>
              <a:rPr lang="en-US" sz="3400" b="1" dirty="0" err="1">
                <a:solidFill>
                  <a:schemeClr val="accent3">
                    <a:lumMod val="75000"/>
                  </a:schemeClr>
                </a:solidFill>
              </a:rPr>
              <a:t>ize</a:t>
            </a:r>
            <a:r>
              <a:rPr lang="en-US" sz="3400" b="1" dirty="0">
                <a:solidFill>
                  <a:schemeClr val="accent3">
                    <a:lumMod val="75000"/>
                  </a:schemeClr>
                </a:solidFill>
              </a:rPr>
              <a:t> </a:t>
            </a:r>
            <a:r>
              <a:rPr lang="sl-SI" sz="3400" b="1" dirty="0">
                <a:solidFill>
                  <a:schemeClr val="accent3">
                    <a:lumMod val="75000"/>
                  </a:schemeClr>
                </a:solidFill>
              </a:rPr>
              <a:t>a</a:t>
            </a:r>
            <a:r>
              <a:rPr lang="en-US" sz="3400" b="1" dirty="0" err="1">
                <a:solidFill>
                  <a:schemeClr val="accent3">
                    <a:lumMod val="75000"/>
                  </a:schemeClr>
                </a:solidFill>
              </a:rPr>
              <a:t>nalysis</a:t>
            </a:r>
            <a:r>
              <a:rPr lang="en-US" sz="3400" b="1" dirty="0">
                <a:solidFill>
                  <a:schemeClr val="bg1"/>
                </a:solidFill>
              </a:rPr>
              <a:t>​ </a:t>
            </a:r>
            <a:r>
              <a:rPr lang="en-US" sz="3400" b="1" dirty="0">
                <a:solidFill>
                  <a:schemeClr val="accent3">
                    <a:lumMod val="75000"/>
                  </a:schemeClr>
                </a:solidFill>
              </a:rPr>
              <a:t>- 1/2</a:t>
            </a:r>
            <a:endParaRPr lang="tr-TR" sz="3400" b="1" dirty="0">
              <a:solidFill>
                <a:schemeClr val="accent3">
                  <a:lumMod val="75000"/>
                </a:schemeClr>
              </a:solidFill>
            </a:endParaRPr>
          </a:p>
          <a:p>
            <a:pPr>
              <a:lnSpc>
                <a:spcPct val="150000"/>
              </a:lnSpc>
            </a:pPr>
            <a:r>
              <a:rPr lang="en-US" b="1" dirty="0">
                <a:solidFill>
                  <a:schemeClr val="accent1"/>
                </a:solidFill>
              </a:rPr>
              <a:t>It is an approach to </a:t>
            </a:r>
            <a:r>
              <a:rPr lang="en-US" b="1" dirty="0" err="1">
                <a:solidFill>
                  <a:schemeClr val="accent1"/>
                </a:solidFill>
              </a:rPr>
              <a:t>analy</a:t>
            </a:r>
            <a:r>
              <a:rPr lang="tr-TR" b="1" dirty="0">
                <a:solidFill>
                  <a:schemeClr val="accent1"/>
                </a:solidFill>
              </a:rPr>
              <a:t>s</a:t>
            </a:r>
            <a:r>
              <a:rPr lang="en-US" b="1" dirty="0">
                <a:solidFill>
                  <a:schemeClr val="accent1"/>
                </a:solidFill>
              </a:rPr>
              <a:t>e the current size of the market and the place of our brand/product/service in this market.​</a:t>
            </a: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3139321"/>
          </a:xfrm>
          <a:prstGeom prst="rect">
            <a:avLst/>
          </a:prstGeom>
          <a:noFill/>
        </p:spPr>
        <p:txBody>
          <a:bodyPr wrap="square" lIns="91440" tIns="45720" rIns="91440" bIns="45720" anchor="t">
            <a:spAutoFit/>
          </a:bodyPr>
          <a:lstStyle/>
          <a:p>
            <a:pPr algn="just" rtl="0" fontAlgn="base">
              <a:spcBef>
                <a:spcPts val="600"/>
              </a:spcBef>
              <a:spcAft>
                <a:spcPts val="600"/>
              </a:spcAft>
            </a:pPr>
            <a:r>
              <a:rPr lang="tr-TR" sz="1600" b="0" i="0" u="none" strike="noStrike" dirty="0">
                <a:solidFill>
                  <a:srgbClr val="000000"/>
                </a:solidFill>
                <a:effectLst/>
                <a:latin typeface="Raleway "/>
              </a:rPr>
              <a:t>M</a:t>
            </a:r>
            <a:r>
              <a:rPr lang="en-US" sz="1600" b="0" i="0" u="none" strike="noStrike" dirty="0" err="1">
                <a:solidFill>
                  <a:srgbClr val="000000"/>
                </a:solidFill>
                <a:effectLst/>
                <a:latin typeface="Raleway "/>
              </a:rPr>
              <a:t>arket</a:t>
            </a:r>
            <a:r>
              <a:rPr lang="en-US" sz="1600" b="0" i="0" u="none" strike="noStrike" dirty="0">
                <a:solidFill>
                  <a:srgbClr val="000000"/>
                </a:solidFill>
                <a:effectLst/>
                <a:latin typeface="Raleway "/>
              </a:rPr>
              <a:t> share refers to the percentage of the company's total sales in the market over a certain period of time.​​</a:t>
            </a:r>
          </a:p>
          <a:p>
            <a:pPr algn="just" rtl="0" fontAlgn="base">
              <a:spcBef>
                <a:spcPts val="600"/>
              </a:spcBef>
              <a:spcAft>
                <a:spcPts val="600"/>
              </a:spcAft>
            </a:pPr>
            <a:r>
              <a:rPr lang="en-US" sz="1600" b="0" i="0" u="none" strike="noStrike" dirty="0">
                <a:solidFill>
                  <a:srgbClr val="000000"/>
                </a:solidFill>
                <a:effectLst/>
                <a:latin typeface="Raleway "/>
              </a:rPr>
              <a:t>Market share analysis is the analysis that determines the position of the product/service and your company in the market together with competitors. The basis of this approach, which can also be called an extension of competitor analysis, is the following: Which competitor(s) - and product/services - have how much market share? Market analysis helps to assess the company's growth strategy together with the market space of the product and service offered.​</a:t>
            </a:r>
            <a:endParaRPr lang="tr-TR" sz="1600" b="0" i="0" u="none" strike="noStrike" dirty="0">
              <a:solidFill>
                <a:srgbClr val="000000"/>
              </a:solidFill>
              <a:effectLst/>
              <a:latin typeface="Raleway "/>
            </a:endParaRPr>
          </a:p>
          <a:p>
            <a:pPr algn="just" rtl="0" fontAlgn="base">
              <a:spcBef>
                <a:spcPts val="600"/>
              </a:spcBef>
              <a:spcAft>
                <a:spcPts val="600"/>
              </a:spcAft>
            </a:pPr>
            <a:endParaRPr lang="tr-TR"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8" y="5131417"/>
            <a:ext cx="6435404" cy="584775"/>
          </a:xfrm>
          <a:prstGeom prst="rect">
            <a:avLst/>
          </a:prstGeom>
          <a:noFill/>
        </p:spPr>
        <p:txBody>
          <a:bodyPr wrap="square">
            <a:spAutoFit/>
          </a:bodyPr>
          <a:lstStyle/>
          <a:p>
            <a:pPr algn="just" rtl="0" fontAlgn="base"/>
            <a:r>
              <a:rPr lang="en-US" sz="1600" b="0" i="0">
                <a:solidFill>
                  <a:srgbClr val="000000"/>
                </a:solidFill>
                <a:effectLst/>
                <a:latin typeface="Raleway "/>
              </a:rPr>
              <a:t>Market share is calculated by dividing a company's sales by the total sales of the industry in a given period.​</a:t>
            </a:r>
            <a:endParaRPr lang="tr-TR" sz="1600" b="0" i="0">
              <a:solidFill>
                <a:srgbClr val="000000"/>
              </a:solidFill>
              <a:effectLst/>
              <a:latin typeface="Raleway "/>
            </a:endParaRPr>
          </a:p>
        </p:txBody>
      </p:sp>
      <p:sp>
        <p:nvSpPr>
          <p:cNvPr id="9" name="Metin kutusu 8">
            <a:extLst>
              <a:ext uri="{FF2B5EF4-FFF2-40B4-BE49-F238E27FC236}">
                <a16:creationId xmlns:a16="http://schemas.microsoft.com/office/drawing/2014/main" id="{9D4D0B79-229D-30D2-3E25-B24AD480A20A}"/>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300551"/>
            <a:ext cx="4861399" cy="2708434"/>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tr-TR" sz="1600" b="1" dirty="0" err="1">
                <a:solidFill>
                  <a:srgbClr val="000000"/>
                </a:solidFill>
                <a:latin typeface="Raleway "/>
              </a:rPr>
              <a:t>Exercise</a:t>
            </a:r>
            <a:r>
              <a:rPr lang="tr-TR" sz="1600" b="1" i="0" dirty="0">
                <a:solidFill>
                  <a:srgbClr val="000000"/>
                </a:solidFill>
                <a:effectLst/>
                <a:latin typeface="Raleway "/>
              </a:rPr>
              <a:t> 1</a:t>
            </a:r>
            <a:r>
              <a:rPr lang="en-US" sz="1600" b="1" i="0" dirty="0">
                <a:solidFill>
                  <a:srgbClr val="000000"/>
                </a:solidFill>
                <a:effectLst/>
                <a:latin typeface="Raleway "/>
              </a:rPr>
              <a:t>: </a:t>
            </a:r>
          </a:p>
          <a:p>
            <a:pPr algn="just" fontAlgn="base">
              <a:spcBef>
                <a:spcPts val="600"/>
              </a:spcBef>
              <a:spcAft>
                <a:spcPts val="600"/>
              </a:spcAft>
            </a:pPr>
            <a:r>
              <a:rPr lang="en-US" sz="1600" dirty="0">
                <a:solidFill>
                  <a:srgbClr val="000000"/>
                </a:solidFill>
                <a:latin typeface="Raleway "/>
              </a:rPr>
              <a:t>The total amount of deodorants sold for the year 2024 is 1,002,458 in the market of country X, where there are eight different deodorant brands. From our own inventory records, the number of deodorant sales of our brand for the year 2024 is 134,761. With this in mind, calculate the market share of your business model for 2024. What strategies would you use to increase this market share and how? Discuss this situation.</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3" y="5137354"/>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1600" b="1">
                <a:solidFill>
                  <a:schemeClr val="accent1"/>
                </a:solidFill>
              </a:rPr>
              <a:t>Market </a:t>
            </a:r>
            <a:r>
              <a:rPr lang="tr-TR" sz="1600" b="1" err="1">
                <a:solidFill>
                  <a:schemeClr val="accent1"/>
                </a:solidFill>
              </a:rPr>
              <a:t>Share</a:t>
            </a:r>
            <a:r>
              <a:rPr lang="tr-TR" sz="1600" b="1">
                <a:solidFill>
                  <a:schemeClr val="accent1"/>
                </a:solidFill>
              </a:rPr>
              <a:t> </a:t>
            </a:r>
            <a:r>
              <a:rPr lang="tr-TR" sz="1600">
                <a:solidFill>
                  <a:schemeClr val="accent1"/>
                </a:solidFill>
              </a:rPr>
              <a:t>= Total </a:t>
            </a:r>
            <a:r>
              <a:rPr lang="tr-TR" sz="1600" err="1">
                <a:solidFill>
                  <a:schemeClr val="accent1"/>
                </a:solidFill>
              </a:rPr>
              <a:t>Company</a:t>
            </a:r>
            <a:r>
              <a:rPr lang="tr-TR" sz="1600">
                <a:solidFill>
                  <a:schemeClr val="accent1"/>
                </a:solidFill>
              </a:rPr>
              <a:t> </a:t>
            </a:r>
            <a:r>
              <a:rPr lang="tr-TR" sz="1600" err="1">
                <a:solidFill>
                  <a:schemeClr val="accent1"/>
                </a:solidFill>
              </a:rPr>
              <a:t>Sales</a:t>
            </a:r>
            <a:r>
              <a:rPr lang="tr-TR" sz="1600">
                <a:solidFill>
                  <a:schemeClr val="accent1"/>
                </a:solidFill>
              </a:rPr>
              <a:t> / Total </a:t>
            </a:r>
            <a:r>
              <a:rPr lang="tr-TR" sz="1600" err="1">
                <a:solidFill>
                  <a:schemeClr val="accent1"/>
                </a:solidFill>
              </a:rPr>
              <a:t>Industry</a:t>
            </a:r>
            <a:r>
              <a:rPr lang="tr-TR" sz="1600">
                <a:solidFill>
                  <a:schemeClr val="accent1"/>
                </a:solidFill>
              </a:rPr>
              <a:t> </a:t>
            </a:r>
            <a:r>
              <a:rPr lang="tr-TR" sz="1600" err="1">
                <a:solidFill>
                  <a:schemeClr val="accent1"/>
                </a:solidFill>
              </a:rPr>
              <a:t>Sales</a:t>
            </a:r>
            <a:r>
              <a:rPr lang="tr-TR" sz="1600">
                <a:solidFill>
                  <a:schemeClr val="accent1"/>
                </a:solidFill>
              </a:rPr>
              <a:t> * 100</a:t>
            </a: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52043"/>
            <a:ext cx="7030454" cy="2862322"/>
          </a:xfrm>
          <a:prstGeom prst="rect">
            <a:avLst/>
          </a:prstGeom>
          <a:noFill/>
        </p:spPr>
        <p:txBody>
          <a:bodyPr wrap="square" lIns="91440" tIns="45720" rIns="91440" bIns="45720" anchor="t">
            <a:spAutoFit/>
          </a:bodyPr>
          <a:lstStyle/>
          <a:p>
            <a:pPr algn="just" fontAlgn="base">
              <a:spcBef>
                <a:spcPts val="600"/>
              </a:spcBef>
              <a:spcAft>
                <a:spcPts val="600"/>
              </a:spcAft>
            </a:pPr>
            <a:r>
              <a:rPr lang="en-US" sz="1600" dirty="0">
                <a:solidFill>
                  <a:srgbClr val="000000"/>
                </a:solidFill>
                <a:latin typeface="Raleway "/>
              </a:rPr>
              <a:t>Market penetration is another important term that is sometimes used instead of market size and sometimes in addition to market size.</a:t>
            </a:r>
            <a:endParaRPr lang="en-US" sz="1600" b="0" i="0" u="none" strike="noStrike" dirty="0">
              <a:solidFill>
                <a:srgbClr val="000000"/>
              </a:solidFill>
              <a:effectLst/>
              <a:latin typeface="Raleway "/>
            </a:endParaRPr>
          </a:p>
          <a:p>
            <a:pPr algn="just" rtl="0" fontAlgn="base">
              <a:spcBef>
                <a:spcPts val="600"/>
              </a:spcBef>
              <a:spcAft>
                <a:spcPts val="600"/>
              </a:spcAft>
            </a:pPr>
            <a:r>
              <a:rPr lang="en-US" sz="1600" b="0" i="0" u="none" strike="noStrike" dirty="0">
                <a:solidFill>
                  <a:srgbClr val="000000"/>
                </a:solidFill>
                <a:effectLst/>
                <a:latin typeface="Raleway "/>
              </a:rPr>
              <a:t>​Market penetration is a tool for evaluating an industry as a whole and determining the opportunities for companies to increase their market share or generate more revenue from sales.​</a:t>
            </a:r>
            <a:endParaRPr lang="tr-TR" sz="1600" b="0" i="0" u="none" strike="noStrike"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A company can calculate its market penetration rate by dividing the number of customers acquired by the size of the target market. In this way, it can track the percentage of success of its previous market strategies and improve its strategies. This is also important to develop measurable and transparent KPI targets.​</a:t>
            </a: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5" y="1428678"/>
            <a:ext cx="3882188" cy="3293209"/>
          </a:xfrm>
          <a:prstGeom prst="rect">
            <a:avLst/>
          </a:prstGeom>
          <a:noFill/>
        </p:spPr>
        <p:txBody>
          <a:bodyPr wrap="square">
            <a:spAutoFit/>
          </a:bodyPr>
          <a:lstStyle/>
          <a:p>
            <a:pPr algn="just" fontAlgn="base">
              <a:spcBef>
                <a:spcPts val="600"/>
              </a:spcBef>
              <a:spcAft>
                <a:spcPts val="600"/>
              </a:spcAft>
            </a:pPr>
            <a:r>
              <a:rPr lang="en-US" sz="1600" dirty="0">
                <a:solidFill>
                  <a:srgbClr val="000000"/>
                </a:solidFill>
                <a:latin typeface="Raleway "/>
              </a:rPr>
              <a:t>Increasing market penetration is associated with increasing overall customer acquisition. The strategy channels that can be pursued to retain existing customers and acquire new customers are:</a:t>
            </a:r>
            <a:r>
              <a:rPr lang="tr-TR" sz="1600" dirty="0">
                <a:solidFill>
                  <a:srgbClr val="000000"/>
                </a:solidFill>
                <a:latin typeface="Raleway "/>
              </a:rPr>
              <a:t> </a:t>
            </a:r>
            <a:r>
              <a:rPr lang="en-US" sz="1600" dirty="0">
                <a:solidFill>
                  <a:srgbClr val="000000"/>
                </a:solidFill>
                <a:latin typeface="Raleway "/>
              </a:rPr>
              <a:t>Deploying new technologies and innovations, strengthening marketing strategy (advertising, loyalty programs, price-cost policies, marketing channels, etc.), attracting talented employees, and building new collaborations and strategic partnerships.</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217EC80-CAF2-D848-22E2-F2C347B1E73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3285140F-DB12-547D-BB16-6A47982B1D51}"/>
              </a:ext>
            </a:extLst>
          </p:cNvPr>
          <p:cNvSpPr txBox="1"/>
          <p:nvPr/>
        </p:nvSpPr>
        <p:spPr>
          <a:xfrm>
            <a:off x="7928811" y="5183664"/>
            <a:ext cx="3777915" cy="523220"/>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en-US" sz="1400" b="0" u="none" strike="noStrike" dirty="0">
                <a:solidFill>
                  <a:srgbClr val="111111"/>
                </a:solidFill>
                <a:effectLst/>
              </a:rPr>
              <a:t>In your opinion, what are the other strategies for increasing market share</a:t>
            </a:r>
            <a:r>
              <a:rPr lang="tr-TR" sz="1400" b="0" u="none" strike="noStrike" dirty="0">
                <a:solidFill>
                  <a:srgbClr val="111111"/>
                </a:solidFill>
                <a:effectLst/>
              </a:rPr>
              <a:t> rate</a:t>
            </a:r>
            <a:r>
              <a:rPr lang="en-US" sz="1400" b="0" u="none" strike="noStrike" dirty="0">
                <a:solidFill>
                  <a:srgbClr val="111111"/>
                </a:solidFill>
                <a:effectLst/>
              </a:rPr>
              <a:t>?</a:t>
            </a:r>
            <a:r>
              <a:rPr lang="en-US" sz="1400" b="0" dirty="0">
                <a:solidFill>
                  <a:srgbClr val="000000"/>
                </a:solidFill>
                <a:effectLst/>
              </a:rPr>
              <a:t>​</a:t>
            </a:r>
            <a:endParaRPr lang="tr-TR" sz="140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4" y="5060553"/>
            <a:ext cx="609437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b="1">
                <a:solidFill>
                  <a:schemeClr val="accent1"/>
                </a:solidFill>
              </a:rPr>
              <a:t>Market </a:t>
            </a:r>
            <a:r>
              <a:rPr lang="tr-TR" b="1" err="1">
                <a:solidFill>
                  <a:schemeClr val="accent1"/>
                </a:solidFill>
              </a:rPr>
              <a:t>Penetration</a:t>
            </a:r>
            <a:r>
              <a:rPr lang="tr-TR" b="1">
                <a:solidFill>
                  <a:schemeClr val="accent1"/>
                </a:solidFill>
              </a:rPr>
              <a:t> Rate</a:t>
            </a:r>
            <a:r>
              <a:rPr lang="tr-TR">
                <a:solidFill>
                  <a:schemeClr val="accent1"/>
                </a:solidFill>
              </a:rPr>
              <a:t> = </a:t>
            </a:r>
            <a:r>
              <a:rPr lang="tr-TR" err="1">
                <a:solidFill>
                  <a:schemeClr val="accent1"/>
                </a:solidFill>
              </a:rPr>
              <a:t>Number</a:t>
            </a:r>
            <a:r>
              <a:rPr lang="tr-TR">
                <a:solidFill>
                  <a:schemeClr val="accent1"/>
                </a:solidFill>
              </a:rPr>
              <a:t> of </a:t>
            </a:r>
            <a:r>
              <a:rPr lang="tr-TR" err="1">
                <a:solidFill>
                  <a:schemeClr val="accent1"/>
                </a:solidFill>
              </a:rPr>
              <a:t>Customers</a:t>
            </a:r>
            <a:r>
              <a:rPr lang="tr-TR">
                <a:solidFill>
                  <a:schemeClr val="accent1"/>
                </a:solidFill>
              </a:rPr>
              <a:t>​ /    </a:t>
            </a:r>
            <a:r>
              <a:rPr lang="tr-TR" err="1">
                <a:solidFill>
                  <a:schemeClr val="accent1"/>
                </a:solidFill>
              </a:rPr>
              <a:t>Target</a:t>
            </a:r>
            <a:r>
              <a:rPr lang="tr-TR">
                <a:solidFill>
                  <a:schemeClr val="accent1"/>
                </a:solidFill>
              </a:rPr>
              <a:t> Size Market * 100</a:t>
            </a: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8521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Market </a:t>
            </a:r>
            <a:r>
              <a:rPr lang="sl-SI" sz="3400" b="1" dirty="0">
                <a:solidFill>
                  <a:schemeClr val="accent3">
                    <a:lumMod val="75000"/>
                  </a:schemeClr>
                </a:solidFill>
              </a:rPr>
              <a:t>s</a:t>
            </a:r>
            <a:r>
              <a:rPr lang="en-US" sz="3400" b="1" dirty="0" err="1">
                <a:solidFill>
                  <a:schemeClr val="accent3">
                    <a:lumMod val="75000"/>
                  </a:schemeClr>
                </a:solidFill>
              </a:rPr>
              <a:t>ize</a:t>
            </a:r>
            <a:r>
              <a:rPr lang="en-US" sz="3400" b="1" dirty="0">
                <a:solidFill>
                  <a:schemeClr val="accent3">
                    <a:lumMod val="75000"/>
                  </a:schemeClr>
                </a:solidFill>
              </a:rPr>
              <a:t> </a:t>
            </a:r>
            <a:r>
              <a:rPr lang="sl-SI" sz="3400" b="1" dirty="0">
                <a:solidFill>
                  <a:schemeClr val="accent3">
                    <a:lumMod val="75000"/>
                  </a:schemeClr>
                </a:solidFill>
              </a:rPr>
              <a:t>a</a:t>
            </a:r>
            <a:r>
              <a:rPr lang="en-US" sz="3400" b="1" dirty="0" err="1">
                <a:solidFill>
                  <a:schemeClr val="accent3">
                    <a:lumMod val="75000"/>
                  </a:schemeClr>
                </a:solidFill>
              </a:rPr>
              <a:t>nalysis</a:t>
            </a:r>
            <a:r>
              <a:rPr lang="en-US" sz="3400" b="1" dirty="0">
                <a:solidFill>
                  <a:schemeClr val="bg1"/>
                </a:solidFill>
              </a:rPr>
              <a:t>​ </a:t>
            </a:r>
            <a:r>
              <a:rPr lang="en-US" sz="3400" b="1" dirty="0">
                <a:solidFill>
                  <a:schemeClr val="accent3">
                    <a:lumMod val="75000"/>
                  </a:schemeClr>
                </a:solidFill>
              </a:rPr>
              <a:t>- 2/2</a:t>
            </a:r>
            <a:endParaRPr lang="tr-TR" sz="3400" b="1" dirty="0">
              <a:solidFill>
                <a:schemeClr val="accent3">
                  <a:lumMod val="75000"/>
                </a:schemeClr>
              </a:solidFill>
            </a:endParaRPr>
          </a:p>
        </p:txBody>
      </p:sp>
    </p:spTree>
    <p:extLst>
      <p:ext uri="{BB962C8B-B14F-4D97-AF65-F5344CB8AC3E}">
        <p14:creationId xmlns:p14="http://schemas.microsoft.com/office/powerpoint/2010/main" val="1649537803"/>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283779" y="333041"/>
            <a:ext cx="10083324" cy="833607"/>
          </a:xfrm>
        </p:spPr>
        <p:txBody>
          <a:bodyPr>
            <a:normAutofit/>
          </a:bodyPr>
          <a:lstStyle/>
          <a:p>
            <a:r>
              <a:rPr lang="en-US" sz="3400" dirty="0"/>
              <a:t>A</a:t>
            </a:r>
            <a:r>
              <a:rPr lang="sl-SI" sz="3400"/>
              <a:t>im of this unit</a:t>
            </a:r>
            <a:endParaRPr lang="en-US" sz="3400" dirty="0"/>
          </a:p>
        </p:txBody>
      </p:sp>
      <p:sp>
        <p:nvSpPr>
          <p:cNvPr id="5" name="Metin kutusu 4">
            <a:extLst>
              <a:ext uri="{FF2B5EF4-FFF2-40B4-BE49-F238E27FC236}">
                <a16:creationId xmlns:a16="http://schemas.microsoft.com/office/drawing/2014/main" id="{384F233A-4157-73C7-B3C5-3F182615ED08}"/>
              </a:ext>
            </a:extLst>
          </p:cNvPr>
          <p:cNvSpPr txBox="1"/>
          <p:nvPr/>
        </p:nvSpPr>
        <p:spPr>
          <a:xfrm>
            <a:off x="283779" y="1166648"/>
            <a:ext cx="11182375" cy="4216539"/>
          </a:xfrm>
          <a:prstGeom prst="rect">
            <a:avLst/>
          </a:prstGeom>
          <a:noFill/>
        </p:spPr>
        <p:txBody>
          <a:bodyPr wrap="square" lIns="91440" tIns="45720" rIns="91440" bIns="45720" anchor="t">
            <a:spAutoFit/>
          </a:bodyPr>
          <a:lstStyle/>
          <a:p>
            <a:pPr algn="just">
              <a:lnSpc>
                <a:spcPct val="150000"/>
              </a:lnSpc>
              <a:spcBef>
                <a:spcPts val="600"/>
              </a:spcBef>
            </a:pPr>
            <a:r>
              <a:rPr lang="sl-SI" sz="1800" b="1" dirty="0">
                <a:solidFill>
                  <a:srgbClr val="F3B75B"/>
                </a:solidFill>
              </a:rPr>
              <a:t>1.</a:t>
            </a:r>
            <a:r>
              <a:rPr lang="tr-TR" sz="1800" b="1" dirty="0">
                <a:solidFill>
                  <a:srgbClr val="F3B75B"/>
                </a:solidFill>
              </a:rPr>
              <a:t> </a:t>
            </a:r>
            <a:r>
              <a:rPr lang="sl-SI" sz="1600" b="1" dirty="0">
                <a:solidFill>
                  <a:srgbClr val="F3B75B"/>
                </a:solidFill>
              </a:rPr>
              <a:t>General </a:t>
            </a:r>
            <a:r>
              <a:rPr lang="tr-TR" sz="1600" b="1" dirty="0">
                <a:solidFill>
                  <a:srgbClr val="F3B75B"/>
                </a:solidFill>
              </a:rPr>
              <a:t>A</a:t>
            </a:r>
            <a:r>
              <a:rPr lang="sl-SI" sz="1600" b="1" dirty="0">
                <a:solidFill>
                  <a:srgbClr val="F3B75B"/>
                </a:solidFill>
              </a:rPr>
              <a:t>im:</a:t>
            </a:r>
            <a:r>
              <a:rPr lang="tr-TR" sz="1600" b="1" dirty="0">
                <a:solidFill>
                  <a:schemeClr val="bg1">
                    <a:lumMod val="75000"/>
                  </a:schemeClr>
                </a:solidFill>
              </a:rPr>
              <a:t> </a:t>
            </a:r>
            <a:endParaRPr lang="it-IT" sz="1600" dirty="0">
              <a:solidFill>
                <a:schemeClr val="bg1">
                  <a:lumMod val="75000"/>
                </a:schemeClr>
              </a:solidFill>
            </a:endParaRPr>
          </a:p>
          <a:p>
            <a:pPr algn="just">
              <a:lnSpc>
                <a:spcPct val="150000"/>
              </a:lnSpc>
              <a:spcBef>
                <a:spcPts val="600"/>
              </a:spcBef>
            </a:pPr>
            <a:r>
              <a:rPr lang="tr-TR" sz="900" b="0" i="0" u="none" strike="noStrike" dirty="0">
                <a:solidFill>
                  <a:srgbClr val="000000"/>
                </a:solidFill>
                <a:effectLst/>
              </a:rPr>
              <a:t> </a:t>
            </a:r>
            <a:r>
              <a:rPr lang="en-US" sz="1600" dirty="0">
                <a:solidFill>
                  <a:schemeClr val="accent1"/>
                </a:solidFill>
                <a:ea typeface="+mn-lt"/>
                <a:cs typeface="+mn-lt"/>
              </a:rPr>
              <a:t>With this unit, you will gain insights into </a:t>
            </a:r>
            <a:r>
              <a:rPr lang="en-US" sz="1600" b="1" dirty="0">
                <a:solidFill>
                  <a:schemeClr val="accent1"/>
                </a:solidFill>
                <a:ea typeface="+mn-lt"/>
                <a:cs typeface="+mn-lt"/>
              </a:rPr>
              <a:t>marketing management, market research, and innovative approaches. </a:t>
            </a:r>
            <a:r>
              <a:rPr lang="en-US" sz="1600" dirty="0">
                <a:solidFill>
                  <a:schemeClr val="accent1"/>
                </a:solidFill>
                <a:ea typeface="+mn-lt"/>
                <a:cs typeface="+mn-lt"/>
              </a:rPr>
              <a:t>Additionally, this unit will assist you in managing your marketing strategies and developing essential skills.</a:t>
            </a:r>
            <a:r>
              <a:rPr lang="tr-TR" sz="1600" dirty="0">
                <a:solidFill>
                  <a:schemeClr val="accent1"/>
                </a:solidFill>
                <a:ea typeface="+mn-lt"/>
                <a:cs typeface="+mn-lt"/>
              </a:rPr>
              <a:t> </a:t>
            </a:r>
          </a:p>
          <a:p>
            <a:pPr algn="just">
              <a:lnSpc>
                <a:spcPct val="150000"/>
              </a:lnSpc>
              <a:spcBef>
                <a:spcPts val="600"/>
              </a:spcBef>
            </a:pPr>
            <a:r>
              <a:rPr lang="en-US" sz="1600" dirty="0">
                <a:solidFill>
                  <a:schemeClr val="accent1"/>
                </a:solidFill>
                <a:ea typeface="+mn-lt"/>
                <a:cs typeface="+mn-lt"/>
              </a:rPr>
              <a:t>Throughout the unit, you will explore the process of identifying problems</a:t>
            </a:r>
            <a:r>
              <a:rPr lang="tr-TR" sz="1600" dirty="0">
                <a:solidFill>
                  <a:schemeClr val="accent1"/>
                </a:solidFill>
                <a:ea typeface="+mn-lt"/>
                <a:cs typeface="+mn-lt"/>
              </a:rPr>
              <a:t> </a:t>
            </a:r>
            <a:r>
              <a:rPr lang="tr-TR" sz="1600" dirty="0" err="1">
                <a:solidFill>
                  <a:schemeClr val="accent1"/>
                </a:solidFill>
                <a:ea typeface="+mn-lt"/>
                <a:cs typeface="+mn-lt"/>
              </a:rPr>
              <a:t>for</a:t>
            </a:r>
            <a:r>
              <a:rPr lang="tr-TR" sz="1600" dirty="0">
                <a:solidFill>
                  <a:schemeClr val="accent1"/>
                </a:solidFill>
                <a:ea typeface="+mn-lt"/>
                <a:cs typeface="+mn-lt"/>
              </a:rPr>
              <a:t> </a:t>
            </a:r>
            <a:r>
              <a:rPr lang="en-US" sz="1600" dirty="0">
                <a:solidFill>
                  <a:schemeClr val="accent1"/>
                </a:solidFill>
                <a:ea typeface="+mn-lt"/>
                <a:cs typeface="+mn-lt"/>
              </a:rPr>
              <a:t>developing products,</a:t>
            </a:r>
            <a:r>
              <a:rPr lang="tr-TR" sz="1600" dirty="0">
                <a:solidFill>
                  <a:schemeClr val="accent1"/>
                </a:solidFill>
                <a:ea typeface="+mn-lt"/>
                <a:cs typeface="+mn-lt"/>
              </a:rPr>
              <a:t> </a:t>
            </a:r>
            <a:r>
              <a:rPr lang="tr-TR" sz="1600" dirty="0" err="1">
                <a:solidFill>
                  <a:schemeClr val="accent1"/>
                </a:solidFill>
                <a:ea typeface="+mn-lt"/>
                <a:cs typeface="+mn-lt"/>
              </a:rPr>
              <a:t>where</a:t>
            </a:r>
            <a:r>
              <a:rPr lang="tr-TR" sz="1600" dirty="0">
                <a:solidFill>
                  <a:schemeClr val="accent1"/>
                </a:solidFill>
                <a:ea typeface="+mn-lt"/>
                <a:cs typeface="+mn-lt"/>
              </a:rPr>
              <a:t> </a:t>
            </a:r>
            <a:r>
              <a:rPr lang="tr-TR" sz="1600" dirty="0" err="1">
                <a:solidFill>
                  <a:schemeClr val="accent1"/>
                </a:solidFill>
                <a:ea typeface="+mn-lt"/>
                <a:cs typeface="+mn-lt"/>
              </a:rPr>
              <a:t>you</a:t>
            </a:r>
            <a:r>
              <a:rPr lang="tr-TR" sz="1600" dirty="0">
                <a:solidFill>
                  <a:schemeClr val="accent1"/>
                </a:solidFill>
                <a:ea typeface="+mn-lt"/>
                <a:cs typeface="+mn-lt"/>
              </a:rPr>
              <a:t> </a:t>
            </a:r>
            <a:r>
              <a:rPr lang="tr-TR" sz="1600" dirty="0" err="1">
                <a:solidFill>
                  <a:schemeClr val="accent1"/>
                </a:solidFill>
                <a:ea typeface="+mn-lt"/>
                <a:cs typeface="+mn-lt"/>
              </a:rPr>
              <a:t>will</a:t>
            </a:r>
            <a:r>
              <a:rPr lang="tr-TR" sz="1600" dirty="0">
                <a:solidFill>
                  <a:schemeClr val="accent1"/>
                </a:solidFill>
                <a:ea typeface="+mn-lt"/>
                <a:cs typeface="+mn-lt"/>
              </a:rPr>
              <a:t> </a:t>
            </a:r>
            <a:r>
              <a:rPr lang="tr-TR" sz="1600" dirty="0" err="1">
                <a:solidFill>
                  <a:schemeClr val="accent1"/>
                </a:solidFill>
                <a:ea typeface="+mn-lt"/>
                <a:cs typeface="+mn-lt"/>
              </a:rPr>
              <a:t>learn</a:t>
            </a:r>
            <a:r>
              <a:rPr lang="tr-TR" sz="1600" dirty="0">
                <a:solidFill>
                  <a:schemeClr val="accent1"/>
                </a:solidFill>
                <a:ea typeface="+mn-lt"/>
                <a:cs typeface="+mn-lt"/>
              </a:rPr>
              <a:t> how </a:t>
            </a:r>
            <a:r>
              <a:rPr lang="tr-TR" sz="1600" dirty="0" err="1">
                <a:solidFill>
                  <a:schemeClr val="accent1"/>
                </a:solidFill>
                <a:ea typeface="+mn-lt"/>
                <a:cs typeface="+mn-lt"/>
              </a:rPr>
              <a:t>to</a:t>
            </a:r>
            <a:r>
              <a:rPr lang="tr-TR" sz="1600" dirty="0">
                <a:solidFill>
                  <a:schemeClr val="accent1"/>
                </a:solidFill>
                <a:ea typeface="+mn-lt"/>
                <a:cs typeface="+mn-lt"/>
              </a:rPr>
              <a:t> </a:t>
            </a:r>
            <a:r>
              <a:rPr lang="en-US" sz="1600" dirty="0">
                <a:solidFill>
                  <a:schemeClr val="accent1"/>
                </a:solidFill>
                <a:ea typeface="+mn-lt"/>
                <a:cs typeface="+mn-lt"/>
              </a:rPr>
              <a:t> </a:t>
            </a:r>
            <a:r>
              <a:rPr lang="tr-TR" sz="1600" dirty="0" err="1">
                <a:solidFill>
                  <a:schemeClr val="accent1"/>
                </a:solidFill>
                <a:ea typeface="+mn-lt"/>
                <a:cs typeface="+mn-lt"/>
              </a:rPr>
              <a:t>recognise</a:t>
            </a:r>
            <a:r>
              <a:rPr lang="tr-TR" sz="1600" dirty="0">
                <a:solidFill>
                  <a:schemeClr val="accent1"/>
                </a:solidFill>
                <a:ea typeface="+mn-lt"/>
                <a:cs typeface="+mn-lt"/>
              </a:rPr>
              <a:t> </a:t>
            </a:r>
            <a:r>
              <a:rPr lang="en-US" sz="1600" dirty="0">
                <a:solidFill>
                  <a:schemeClr val="accent1"/>
                </a:solidFill>
                <a:ea typeface="+mn-lt"/>
                <a:cs typeface="+mn-lt"/>
              </a:rPr>
              <a:t>market needs and opportunities. This unit will guide you in shaping your marketing and innovation strategies. </a:t>
            </a:r>
            <a:r>
              <a:rPr lang="en-US" sz="1600" b="1" dirty="0">
                <a:solidFill>
                  <a:schemeClr val="accent1"/>
                </a:solidFill>
                <a:ea typeface="+mn-lt"/>
                <a:cs typeface="+mn-lt"/>
              </a:rPr>
              <a:t>It is divided into three sections</a:t>
            </a:r>
            <a:r>
              <a:rPr lang="en-US" sz="1600" dirty="0">
                <a:solidFill>
                  <a:schemeClr val="accent1"/>
                </a:solidFill>
                <a:ea typeface="+mn-lt"/>
                <a:cs typeface="+mn-lt"/>
              </a:rPr>
              <a:t>: </a:t>
            </a:r>
            <a:r>
              <a:rPr lang="tr-TR" sz="1600" dirty="0">
                <a:solidFill>
                  <a:schemeClr val="accent1"/>
                </a:solidFill>
                <a:ea typeface="+mn-lt"/>
                <a:cs typeface="+mn-lt"/>
              </a:rPr>
              <a:t> </a:t>
            </a:r>
            <a:r>
              <a:rPr lang="en-US" sz="1600" dirty="0">
                <a:solidFill>
                  <a:schemeClr val="accent1"/>
                </a:solidFill>
                <a:ea typeface="+mn-lt"/>
                <a:cs typeface="+mn-lt"/>
              </a:rPr>
              <a:t>From Problem to Product: </a:t>
            </a:r>
            <a:r>
              <a:rPr lang="tr-TR" sz="1600" dirty="0">
                <a:solidFill>
                  <a:schemeClr val="accent1"/>
                </a:solidFill>
                <a:ea typeface="+mn-lt"/>
                <a:cs typeface="+mn-lt"/>
              </a:rPr>
              <a:t>‘</a:t>
            </a:r>
            <a:r>
              <a:rPr lang="en-US" sz="1600" dirty="0">
                <a:solidFill>
                  <a:schemeClr val="accent1"/>
                </a:solidFill>
                <a:ea typeface="+mn-lt"/>
                <a:cs typeface="+mn-lt"/>
              </a:rPr>
              <a:t>Market </a:t>
            </a:r>
            <a:r>
              <a:rPr lang="tr-TR" sz="1600" dirty="0">
                <a:solidFill>
                  <a:schemeClr val="accent1"/>
                </a:solidFill>
                <a:ea typeface="+mn-lt"/>
                <a:cs typeface="+mn-lt"/>
              </a:rPr>
              <a:t>r</a:t>
            </a:r>
            <a:r>
              <a:rPr lang="en-US" sz="1600" dirty="0" err="1">
                <a:solidFill>
                  <a:schemeClr val="accent1"/>
                </a:solidFill>
                <a:ea typeface="+mn-lt"/>
                <a:cs typeface="+mn-lt"/>
              </a:rPr>
              <a:t>esearch</a:t>
            </a:r>
            <a:r>
              <a:rPr lang="en-US" sz="1600" dirty="0">
                <a:solidFill>
                  <a:schemeClr val="accent1"/>
                </a:solidFill>
                <a:ea typeface="+mn-lt"/>
                <a:cs typeface="+mn-lt"/>
              </a:rPr>
              <a:t> </a:t>
            </a:r>
            <a:r>
              <a:rPr lang="tr-TR" sz="1600" dirty="0">
                <a:solidFill>
                  <a:schemeClr val="accent1"/>
                </a:solidFill>
                <a:ea typeface="+mn-lt"/>
                <a:cs typeface="+mn-lt"/>
              </a:rPr>
              <a:t>&amp;</a:t>
            </a:r>
            <a:r>
              <a:rPr lang="en-US" sz="1600" dirty="0">
                <a:solidFill>
                  <a:schemeClr val="accent1"/>
                </a:solidFill>
                <a:ea typeface="+mn-lt"/>
                <a:cs typeface="+mn-lt"/>
              </a:rPr>
              <a:t> </a:t>
            </a:r>
            <a:r>
              <a:rPr lang="tr-TR" sz="1600" dirty="0">
                <a:solidFill>
                  <a:schemeClr val="accent1"/>
                </a:solidFill>
                <a:ea typeface="+mn-lt"/>
                <a:cs typeface="+mn-lt"/>
              </a:rPr>
              <a:t>o</a:t>
            </a:r>
            <a:r>
              <a:rPr lang="en-US" sz="1600" dirty="0" err="1">
                <a:solidFill>
                  <a:schemeClr val="accent1"/>
                </a:solidFill>
                <a:ea typeface="+mn-lt"/>
                <a:cs typeface="+mn-lt"/>
              </a:rPr>
              <a:t>pportunity</a:t>
            </a:r>
            <a:r>
              <a:rPr lang="en-US" sz="1600" dirty="0">
                <a:solidFill>
                  <a:schemeClr val="accent1"/>
                </a:solidFill>
                <a:ea typeface="+mn-lt"/>
                <a:cs typeface="+mn-lt"/>
              </a:rPr>
              <a:t> Identification,</a:t>
            </a:r>
            <a:r>
              <a:rPr lang="tr-TR" sz="1600" dirty="0">
                <a:solidFill>
                  <a:schemeClr val="accent1"/>
                </a:solidFill>
                <a:ea typeface="+mn-lt"/>
                <a:cs typeface="+mn-lt"/>
              </a:rPr>
              <a:t> </a:t>
            </a:r>
            <a:r>
              <a:rPr lang="en-US" sz="1600" dirty="0">
                <a:solidFill>
                  <a:schemeClr val="accent1"/>
                </a:solidFill>
                <a:ea typeface="+mn-lt"/>
                <a:cs typeface="+mn-lt"/>
              </a:rPr>
              <a:t> </a:t>
            </a:r>
            <a:r>
              <a:rPr lang="tr-TR" sz="1600" dirty="0">
                <a:solidFill>
                  <a:schemeClr val="accent1"/>
                </a:solidFill>
                <a:ea typeface="+mn-lt"/>
                <a:cs typeface="+mn-lt"/>
              </a:rPr>
              <a:t> </a:t>
            </a:r>
            <a:r>
              <a:rPr lang="en-US" sz="1600" dirty="0">
                <a:solidFill>
                  <a:schemeClr val="accent1"/>
                </a:solidFill>
                <a:ea typeface="+mn-lt"/>
                <a:cs typeface="+mn-lt"/>
              </a:rPr>
              <a:t>Innovation Powerhouse: Unleashing </a:t>
            </a:r>
            <a:r>
              <a:rPr lang="tr-TR" sz="1600" dirty="0">
                <a:solidFill>
                  <a:schemeClr val="accent1"/>
                </a:solidFill>
                <a:ea typeface="+mn-lt"/>
                <a:cs typeface="+mn-lt"/>
              </a:rPr>
              <a:t>c</a:t>
            </a:r>
            <a:r>
              <a:rPr lang="en-US" sz="1600" dirty="0" err="1">
                <a:solidFill>
                  <a:schemeClr val="accent1"/>
                </a:solidFill>
                <a:ea typeface="+mn-lt"/>
                <a:cs typeface="+mn-lt"/>
              </a:rPr>
              <a:t>reative</a:t>
            </a:r>
            <a:r>
              <a:rPr lang="en-US" sz="1600" dirty="0">
                <a:solidFill>
                  <a:schemeClr val="accent1"/>
                </a:solidFill>
                <a:ea typeface="+mn-lt"/>
                <a:cs typeface="+mn-lt"/>
              </a:rPr>
              <a:t> </a:t>
            </a:r>
            <a:r>
              <a:rPr lang="tr-TR" sz="1600" dirty="0">
                <a:solidFill>
                  <a:schemeClr val="accent1"/>
                </a:solidFill>
                <a:ea typeface="+mn-lt"/>
                <a:cs typeface="+mn-lt"/>
              </a:rPr>
              <a:t>i</a:t>
            </a:r>
            <a:r>
              <a:rPr lang="en-US" sz="1600" dirty="0" err="1">
                <a:solidFill>
                  <a:schemeClr val="accent1"/>
                </a:solidFill>
                <a:ea typeface="+mn-lt"/>
                <a:cs typeface="+mn-lt"/>
              </a:rPr>
              <a:t>deas</a:t>
            </a:r>
            <a:r>
              <a:rPr lang="en-US" sz="1600" dirty="0">
                <a:solidFill>
                  <a:schemeClr val="accent1"/>
                </a:solidFill>
                <a:ea typeface="+mn-lt"/>
                <a:cs typeface="+mn-lt"/>
              </a:rPr>
              <a:t>,</a:t>
            </a:r>
            <a:r>
              <a:rPr lang="tr-TR" sz="1600" dirty="0">
                <a:solidFill>
                  <a:schemeClr val="accent1"/>
                </a:solidFill>
                <a:ea typeface="+mn-lt"/>
                <a:cs typeface="+mn-lt"/>
              </a:rPr>
              <a:t> </a:t>
            </a:r>
            <a:r>
              <a:rPr lang="en-US" sz="1600" dirty="0">
                <a:solidFill>
                  <a:schemeClr val="accent1"/>
                </a:solidFill>
                <a:ea typeface="+mn-lt"/>
                <a:cs typeface="+mn-lt"/>
              </a:rPr>
              <a:t> and </a:t>
            </a:r>
            <a:r>
              <a:rPr lang="tr-TR" sz="1600" dirty="0">
                <a:solidFill>
                  <a:schemeClr val="accent1"/>
                </a:solidFill>
                <a:ea typeface="+mn-lt"/>
                <a:cs typeface="+mn-lt"/>
              </a:rPr>
              <a:t> </a:t>
            </a:r>
            <a:r>
              <a:rPr lang="en-US" sz="1600" dirty="0">
                <a:solidFill>
                  <a:schemeClr val="accent1"/>
                </a:solidFill>
                <a:ea typeface="+mn-lt"/>
                <a:cs typeface="+mn-lt"/>
              </a:rPr>
              <a:t>The Marketing Mix: Tools for </a:t>
            </a:r>
            <a:r>
              <a:rPr lang="tr-TR" sz="1600" dirty="0">
                <a:solidFill>
                  <a:schemeClr val="accent1"/>
                </a:solidFill>
                <a:ea typeface="+mn-lt"/>
                <a:cs typeface="+mn-lt"/>
              </a:rPr>
              <a:t>g</a:t>
            </a:r>
            <a:r>
              <a:rPr lang="en-US" sz="1600" dirty="0" err="1">
                <a:solidFill>
                  <a:schemeClr val="accent1"/>
                </a:solidFill>
                <a:ea typeface="+mn-lt"/>
                <a:cs typeface="+mn-lt"/>
              </a:rPr>
              <a:t>rowth</a:t>
            </a:r>
            <a:r>
              <a:rPr lang="en-US" sz="1600" dirty="0">
                <a:solidFill>
                  <a:schemeClr val="accent1"/>
                </a:solidFill>
                <a:ea typeface="+mn-lt"/>
                <a:cs typeface="+mn-lt"/>
              </a:rPr>
              <a:t>.</a:t>
            </a:r>
            <a:r>
              <a:rPr lang="tr-TR" sz="1600" dirty="0">
                <a:solidFill>
                  <a:schemeClr val="accent1"/>
                </a:solidFill>
                <a:ea typeface="+mn-lt"/>
                <a:cs typeface="+mn-lt"/>
              </a:rPr>
              <a:t> </a:t>
            </a:r>
          </a:p>
          <a:p>
            <a:pPr algn="just">
              <a:lnSpc>
                <a:spcPct val="150000"/>
              </a:lnSpc>
              <a:spcBef>
                <a:spcPts val="600"/>
              </a:spcBef>
            </a:pPr>
            <a:r>
              <a:rPr lang="sl-SI" sz="1600" b="1" dirty="0">
                <a:solidFill>
                  <a:srgbClr val="F3B75B"/>
                </a:solidFill>
              </a:rPr>
              <a:t>2. Duration of the unit: </a:t>
            </a:r>
            <a:r>
              <a:rPr lang="sl-SI" sz="1600" dirty="0">
                <a:solidFill>
                  <a:schemeClr val="accent1"/>
                </a:solidFill>
              </a:rPr>
              <a:t>1 week</a:t>
            </a:r>
          </a:p>
          <a:p>
            <a:pPr algn="just">
              <a:lnSpc>
                <a:spcPct val="150000"/>
              </a:lnSpc>
              <a:spcBef>
                <a:spcPts val="600"/>
              </a:spcBef>
            </a:pPr>
            <a:r>
              <a:rPr lang="sl-SI" sz="1600" b="1" dirty="0">
                <a:solidFill>
                  <a:srgbClr val="F3B75B"/>
                </a:solidFill>
              </a:rPr>
              <a:t>3. Estimated workload</a:t>
            </a:r>
            <a:r>
              <a:rPr lang="sl-SI" sz="1600" dirty="0">
                <a:solidFill>
                  <a:schemeClr val="accent1"/>
                </a:solidFill>
              </a:rPr>
              <a:t>: 7 hours</a:t>
            </a:r>
          </a:p>
          <a:p>
            <a:pPr algn="just">
              <a:lnSpc>
                <a:spcPct val="150000"/>
              </a:lnSpc>
              <a:spcBef>
                <a:spcPts val="600"/>
              </a:spcBef>
            </a:pPr>
            <a:r>
              <a:rPr lang="sl-SI" sz="1600" b="1" dirty="0">
                <a:solidFill>
                  <a:srgbClr val="F3B75B"/>
                </a:solidFill>
              </a:rPr>
              <a:t>4. Assesment method:  </a:t>
            </a:r>
            <a:r>
              <a:rPr lang="sl-SI" sz="1600" dirty="0">
                <a:solidFill>
                  <a:schemeClr val="accent1"/>
                </a:solidFill>
              </a:rPr>
              <a:t>M</a:t>
            </a:r>
            <a:r>
              <a:rPr lang="sl-SI" sz="1600" dirty="0">
                <a:solidFill>
                  <a:srgbClr val="1D1D1B"/>
                </a:solidFill>
              </a:rPr>
              <a:t>ultiple-choice</a:t>
            </a:r>
            <a:r>
              <a:rPr lang="sl-SI" sz="1600" dirty="0">
                <a:solidFill>
                  <a:schemeClr val="accent1"/>
                </a:solidFill>
              </a:rPr>
              <a:t> quiz</a:t>
            </a:r>
            <a:r>
              <a:rPr lang="tr-TR" sz="1600" dirty="0">
                <a:solidFill>
                  <a:schemeClr val="accent1"/>
                </a:solidFill>
              </a:rPr>
              <a:t> </a:t>
            </a:r>
            <a:r>
              <a:rPr lang="tr-TR" sz="1600" dirty="0" err="1">
                <a:solidFill>
                  <a:schemeClr val="accent1"/>
                </a:solidFill>
              </a:rPr>
              <a:t>after</a:t>
            </a:r>
            <a:r>
              <a:rPr lang="tr-TR" sz="1600" dirty="0">
                <a:solidFill>
                  <a:schemeClr val="accent1"/>
                </a:solidFill>
              </a:rPr>
              <a:t> </a:t>
            </a:r>
            <a:r>
              <a:rPr lang="tr-TR" sz="1600" dirty="0" err="1">
                <a:solidFill>
                  <a:schemeClr val="accent1"/>
                </a:solidFill>
              </a:rPr>
              <a:t>completion</a:t>
            </a:r>
            <a:r>
              <a:rPr lang="tr-TR" sz="1600" dirty="0">
                <a:solidFill>
                  <a:schemeClr val="accent1"/>
                </a:solidFill>
              </a:rPr>
              <a:t> of </a:t>
            </a:r>
            <a:r>
              <a:rPr lang="tr-TR" sz="1600" dirty="0" err="1">
                <a:solidFill>
                  <a:schemeClr val="accent1"/>
                </a:solidFill>
              </a:rPr>
              <a:t>the</a:t>
            </a:r>
            <a:r>
              <a:rPr lang="tr-TR" sz="1600" dirty="0">
                <a:solidFill>
                  <a:schemeClr val="accent1"/>
                </a:solidFill>
              </a:rPr>
              <a:t> </a:t>
            </a:r>
            <a:r>
              <a:rPr lang="tr-TR" sz="1600" dirty="0" err="1">
                <a:solidFill>
                  <a:schemeClr val="accent1"/>
                </a:solidFill>
              </a:rPr>
              <a:t>unit</a:t>
            </a:r>
            <a:endParaRPr lang="sl-SI" sz="160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4001095"/>
          </a:xfrm>
          <a:prstGeom prst="rect">
            <a:avLst/>
          </a:prstGeom>
          <a:noFill/>
        </p:spPr>
        <p:txBody>
          <a:bodyPr wrap="square" lIns="91440" tIns="45720" rIns="91440" bIns="45720" anchor="t">
            <a:spAutoFit/>
          </a:bodyPr>
          <a:lstStyle/>
          <a:p>
            <a:pPr algn="just" fontAlgn="base"/>
            <a:r>
              <a:rPr lang="tr-TR" sz="1600" b="1" err="1">
                <a:solidFill>
                  <a:srgbClr val="000000"/>
                </a:solidFill>
                <a:latin typeface="Raleway "/>
              </a:rPr>
              <a:t>Exercise</a:t>
            </a:r>
            <a:r>
              <a:rPr lang="tr-TR" sz="1600" b="1" i="0">
                <a:solidFill>
                  <a:srgbClr val="000000"/>
                </a:solidFill>
                <a:effectLst/>
                <a:latin typeface="Raleway "/>
              </a:rPr>
              <a:t> 2: </a:t>
            </a:r>
            <a:r>
              <a:rPr lang="en-US" sz="1600">
                <a:solidFill>
                  <a:schemeClr val="accent1"/>
                </a:solidFill>
              </a:rPr>
              <a:t>Let us take the example of four </a:t>
            </a:r>
            <a:r>
              <a:rPr lang="tr-TR" sz="1600" err="1">
                <a:solidFill>
                  <a:schemeClr val="accent1"/>
                </a:solidFill>
              </a:rPr>
              <a:t>different</a:t>
            </a:r>
            <a:r>
              <a:rPr lang="tr-TR" sz="1600">
                <a:solidFill>
                  <a:schemeClr val="accent1"/>
                </a:solidFill>
              </a:rPr>
              <a:t> c</a:t>
            </a:r>
            <a:r>
              <a:rPr lang="en-US" sz="1600" err="1">
                <a:solidFill>
                  <a:schemeClr val="accent1"/>
                </a:solidFill>
              </a:rPr>
              <a:t>ar</a:t>
            </a:r>
            <a:r>
              <a:rPr lang="en-US" sz="1600">
                <a:solidFill>
                  <a:schemeClr val="accent1"/>
                </a:solidFill>
              </a:rPr>
              <a:t> companies – Clio, Mini</a:t>
            </a:r>
            <a:r>
              <a:rPr lang="tr-TR" sz="1600">
                <a:solidFill>
                  <a:schemeClr val="accent1"/>
                </a:solidFill>
              </a:rPr>
              <a:t>,</a:t>
            </a:r>
            <a:r>
              <a:rPr lang="en-US" sz="1600">
                <a:solidFill>
                  <a:schemeClr val="accent1"/>
                </a:solidFill>
              </a:rPr>
              <a:t> Dacia, and Renault that form the entire industry</a:t>
            </a:r>
            <a:r>
              <a:rPr lang="en-US" sz="1600" b="1">
                <a:solidFill>
                  <a:schemeClr val="accent1"/>
                </a:solidFill>
              </a:rPr>
              <a:t>.</a:t>
            </a:r>
            <a:endParaRPr lang="tr-TR" sz="1600" b="1">
              <a:solidFill>
                <a:schemeClr val="accent1"/>
              </a:solidFill>
            </a:endParaRPr>
          </a:p>
          <a:p>
            <a:pPr algn="just" rtl="0" fontAlgn="base"/>
            <a:br>
              <a:rPr lang="en-US" sz="1600">
                <a:solidFill>
                  <a:schemeClr val="accent1"/>
                </a:solidFill>
              </a:rPr>
            </a:br>
            <a:r>
              <a:rPr lang="en-US" sz="1600">
                <a:solidFill>
                  <a:schemeClr val="accent1"/>
                </a:solidFill>
              </a:rPr>
              <a:t>During FY18, company A, company B, company C, and company D clocked total sales of $55 million, $75 million, $35 million, and $65 million respectively. </a:t>
            </a:r>
            <a:endParaRPr lang="tr-TR" sz="1600">
              <a:solidFill>
                <a:schemeClr val="accent1"/>
              </a:solidFill>
            </a:endParaRPr>
          </a:p>
          <a:p>
            <a:pPr algn="just" rtl="0" fontAlgn="base"/>
            <a:endParaRPr lang="tr-TR" sz="1600">
              <a:solidFill>
                <a:schemeClr val="accent1"/>
              </a:solidFill>
            </a:endParaRPr>
          </a:p>
          <a:p>
            <a:pPr algn="just" rtl="0" fontAlgn="base"/>
            <a:r>
              <a:rPr lang="en-US" sz="1600">
                <a:solidFill>
                  <a:schemeClr val="accent1"/>
                </a:solidFill>
              </a:rPr>
              <a:t>Let us calculate the market share of company B based on the available information.</a:t>
            </a:r>
            <a:endParaRPr lang="tr-TR" sz="1600">
              <a:solidFill>
                <a:schemeClr val="accent1"/>
              </a:solidFill>
            </a:endParaRPr>
          </a:p>
          <a:p>
            <a:pPr algn="just" rtl="0" fontAlgn="base"/>
            <a:endParaRPr lang="tr-TR" sz="1600">
              <a:solidFill>
                <a:schemeClr val="accent1"/>
              </a:solidFill>
            </a:endParaRPr>
          </a:p>
          <a:p>
            <a:pPr algn="just" rtl="0" fontAlgn="base"/>
            <a:endParaRPr lang="tr-TR">
              <a:solidFill>
                <a:schemeClr val="accent1"/>
              </a:solidFill>
            </a:endParaRPr>
          </a:p>
          <a:p>
            <a:pPr algn="just" rtl="0" fontAlgn="base"/>
            <a:endParaRPr lang="tr-TR">
              <a:solidFill>
                <a:schemeClr val="accent1"/>
              </a:solidFill>
            </a:endParaRPr>
          </a:p>
          <a:p>
            <a:pPr algn="just" rtl="0" fontAlgn="base"/>
            <a:endParaRPr lang="tr-TR">
              <a:solidFill>
                <a:schemeClr val="accent1"/>
              </a:solidFill>
            </a:endParaRPr>
          </a:p>
          <a:p>
            <a:pPr algn="just" rtl="0" fontAlgn="base"/>
            <a:endParaRPr lang="tr-TR">
              <a:solidFill>
                <a:schemeClr val="accent1"/>
              </a:solidFill>
            </a:endParaRPr>
          </a:p>
          <a:p>
            <a:pPr algn="just" rtl="0" fontAlgn="base"/>
            <a:endParaRPr lang="tr-TR">
              <a:solidFill>
                <a:schemeClr val="accent1"/>
              </a:solidFill>
            </a:endParaRPr>
          </a:p>
          <a:p>
            <a:pPr algn="just" rtl="0" fontAlgn="base"/>
            <a:endParaRPr lang="tr-TR">
              <a:solidFill>
                <a:schemeClr val="accent1"/>
              </a:solidFill>
            </a:endParaRPr>
          </a:p>
          <a:p>
            <a:pPr rtl="0" fontAlgn="base"/>
            <a:endParaRPr lang="en-US" b="0" i="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3130585870"/>
              </p:ext>
            </p:extLst>
          </p:nvPr>
        </p:nvGraphicFramePr>
        <p:xfrm>
          <a:off x="438064" y="2203311"/>
          <a:ext cx="5927132" cy="1315720"/>
        </p:xfrm>
        <a:graphic>
          <a:graphicData uri="http://schemas.openxmlformats.org/drawingml/2006/table">
            <a:tbl>
              <a:tblPr firstRow="1" bandRow="1">
                <a:tableStyleId>{5C22544A-7EE6-4342-B048-85BDC9FD1C3A}</a:tableStyleId>
              </a:tblPr>
              <a:tblGrid>
                <a:gridCol w="4059421">
                  <a:extLst>
                    <a:ext uri="{9D8B030D-6E8A-4147-A177-3AD203B41FA5}">
                      <a16:colId xmlns:a16="http://schemas.microsoft.com/office/drawing/2014/main" val="1107239545"/>
                    </a:ext>
                  </a:extLst>
                </a:gridCol>
                <a:gridCol w="1867711">
                  <a:extLst>
                    <a:ext uri="{9D8B030D-6E8A-4147-A177-3AD203B41FA5}">
                      <a16:colId xmlns:a16="http://schemas.microsoft.com/office/drawing/2014/main" val="151569678"/>
                    </a:ext>
                  </a:extLst>
                </a:gridCol>
              </a:tblGrid>
              <a:tr h="370840">
                <a:tc>
                  <a:txBody>
                    <a:bodyPr/>
                    <a:lstStyle/>
                    <a:p>
                      <a:r>
                        <a:rPr lang="tr-TR">
                          <a:solidFill>
                            <a:schemeClr val="bg1"/>
                          </a:solidFill>
                        </a:rPr>
                        <a:t>Particulars</a:t>
                      </a:r>
                    </a:p>
                  </a:txBody>
                  <a:tcPr anchor="ctr"/>
                </a:tc>
                <a:tc>
                  <a:txBody>
                    <a:bodyPr/>
                    <a:lstStyle/>
                    <a:p>
                      <a:r>
                        <a:rPr lang="tr-TR"/>
                        <a:t>Value (million)</a:t>
                      </a:r>
                    </a:p>
                  </a:txBody>
                  <a:tcPr anchor="ctr"/>
                </a:tc>
                <a:extLst>
                  <a:ext uri="{0D108BD9-81ED-4DB2-BD59-A6C34878D82A}">
                    <a16:rowId xmlns:a16="http://schemas.microsoft.com/office/drawing/2014/main" val="3994680878"/>
                  </a:ext>
                </a:extLst>
              </a:tr>
              <a:tr h="370840">
                <a:tc>
                  <a:txBody>
                    <a:bodyPr/>
                    <a:lstStyle/>
                    <a:p>
                      <a:r>
                        <a:rPr lang="en-US" sz="1400">
                          <a:solidFill>
                            <a:schemeClr val="accent1"/>
                          </a:solidFill>
                        </a:rPr>
                        <a:t>Total Sales of the Clio</a:t>
                      </a:r>
                      <a:endParaRPr lang="tr-TR" sz="1400">
                        <a:solidFill>
                          <a:schemeClr val="accent1"/>
                        </a:solidFill>
                      </a:endParaRPr>
                    </a:p>
                    <a:p>
                      <a:r>
                        <a:rPr lang="en-US" sz="1400">
                          <a:solidFill>
                            <a:schemeClr val="accent1"/>
                          </a:solidFill>
                        </a:rPr>
                        <a:t>Total Sales of the Mini Cooper</a:t>
                      </a:r>
                      <a:endParaRPr lang="tr-TR" sz="1400">
                        <a:solidFill>
                          <a:schemeClr val="accent1"/>
                        </a:solidFill>
                      </a:endParaRPr>
                    </a:p>
                    <a:p>
                      <a:r>
                        <a:rPr lang="en-US" sz="1400">
                          <a:solidFill>
                            <a:schemeClr val="accent1"/>
                          </a:solidFill>
                        </a:rPr>
                        <a:t>Total Sales of the Dacia</a:t>
                      </a:r>
                      <a:endParaRPr lang="tr-TR" sz="1400">
                        <a:solidFill>
                          <a:schemeClr val="accent1"/>
                        </a:solidFill>
                      </a:endParaRPr>
                    </a:p>
                    <a:p>
                      <a:r>
                        <a:rPr lang="en-US" sz="1400">
                          <a:solidFill>
                            <a:schemeClr val="accent1"/>
                          </a:solidFill>
                        </a:rPr>
                        <a:t>Total Sales of the Renault</a:t>
                      </a:r>
                      <a:endParaRPr lang="tr-TR" sz="1400">
                        <a:solidFill>
                          <a:schemeClr val="accent1"/>
                        </a:solidFill>
                      </a:endParaRPr>
                    </a:p>
                  </a:txBody>
                  <a:tcPr/>
                </a:tc>
                <a:tc>
                  <a:txBody>
                    <a:bodyPr/>
                    <a:lstStyle/>
                    <a:p>
                      <a:r>
                        <a:rPr lang="tr-TR" sz="1400">
                          <a:solidFill>
                            <a:schemeClr val="accent1"/>
                          </a:solidFill>
                        </a:rPr>
                        <a:t>$50</a:t>
                      </a:r>
                    </a:p>
                    <a:p>
                      <a:r>
                        <a:rPr lang="tr-TR" sz="1400">
                          <a:solidFill>
                            <a:schemeClr val="accent1"/>
                          </a:solidFill>
                        </a:rPr>
                        <a:t>$75</a:t>
                      </a:r>
                    </a:p>
                    <a:p>
                      <a:r>
                        <a:rPr lang="tr-TR" sz="1400">
                          <a:solidFill>
                            <a:schemeClr val="accent1"/>
                          </a:solidFill>
                        </a:rPr>
                        <a:t>$35</a:t>
                      </a:r>
                    </a:p>
                    <a:p>
                      <a:r>
                        <a:rPr lang="tr-TR" sz="140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451621" y="3547887"/>
            <a:ext cx="10380715" cy="3385542"/>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endParaRPr lang="en-US" sz="8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Market Share of Mini Cooper</a:t>
            </a:r>
          </a:p>
          <a:p>
            <a:pPr>
              <a:spcBef>
                <a:spcPts val="600"/>
              </a:spcBef>
              <a:spcAft>
                <a:spcPts val="600"/>
              </a:spcAft>
            </a:pPr>
            <a:r>
              <a:rPr lang="en-US" sz="1600" b="1" dirty="0">
                <a:solidFill>
                  <a:schemeClr val="accent1"/>
                </a:solidFill>
                <a:latin typeface="Raleway "/>
              </a:rPr>
              <a:t>Total Sales of the Market</a:t>
            </a:r>
            <a:r>
              <a:rPr lang="en-US" sz="1600" dirty="0">
                <a:solidFill>
                  <a:schemeClr val="accent1"/>
                </a:solidFill>
                <a:latin typeface="Raleway "/>
              </a:rPr>
              <a:t> is calculated using the formula given below:</a:t>
            </a:r>
            <a:endParaRPr lang="tr-TR" sz="1600" dirty="0">
              <a:solidFill>
                <a:schemeClr val="accent1"/>
              </a:solidFill>
              <a:latin typeface="Raleway "/>
            </a:endParaRPr>
          </a:p>
          <a:p>
            <a:pPr>
              <a:spcBef>
                <a:spcPts val="600"/>
              </a:spcBef>
              <a:spcAft>
                <a:spcPts val="600"/>
              </a:spcAft>
            </a:pPr>
            <a:r>
              <a:rPr lang="en-US" sz="1600" b="1" dirty="0">
                <a:solidFill>
                  <a:schemeClr val="accent1"/>
                </a:solidFill>
                <a:latin typeface="Raleway "/>
              </a:rPr>
              <a:t>Total Sales of the Market = Total Sales of Clio + Total Sales of Mini Cooper + Total Sales of Dacia + Total Sales of Renault</a:t>
            </a:r>
            <a:endParaRPr lang="tr-TR" sz="16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Total Sales of the Market = </a:t>
            </a:r>
            <a:r>
              <a:rPr lang="en-US" sz="1600" dirty="0">
                <a:solidFill>
                  <a:schemeClr val="accent1"/>
                </a:solidFill>
                <a:latin typeface="Raleway "/>
              </a:rPr>
              <a:t>$225 million</a:t>
            </a:r>
          </a:p>
          <a:p>
            <a:pPr rtl="0" fontAlgn="base">
              <a:spcBef>
                <a:spcPts val="600"/>
              </a:spcBef>
              <a:spcAft>
                <a:spcPts val="600"/>
              </a:spcAft>
            </a:pPr>
            <a:r>
              <a:rPr lang="en-US" sz="1600" dirty="0">
                <a:solidFill>
                  <a:schemeClr val="accent1"/>
                </a:solidFill>
                <a:latin typeface="Raleway "/>
              </a:rPr>
              <a:t>Market Share is calculated using the formula given below:</a:t>
            </a:r>
            <a:br>
              <a:rPr lang="en-US" sz="1600" dirty="0">
                <a:solidFill>
                  <a:schemeClr val="accent1"/>
                </a:solidFill>
                <a:latin typeface="Raleway "/>
              </a:rPr>
            </a:br>
            <a:r>
              <a:rPr lang="en-US" sz="1600" b="1" dirty="0">
                <a:solidFill>
                  <a:schemeClr val="accent1"/>
                </a:solidFill>
                <a:latin typeface="Raleway "/>
              </a:rPr>
              <a:t>Market Share = (Total Sales of the Company / Total Sales of the Market) × 100</a:t>
            </a:r>
            <a:endParaRPr lang="tr-TR" sz="1600" b="1" dirty="0">
              <a:solidFill>
                <a:schemeClr val="accent1"/>
              </a:solidFill>
              <a:latin typeface="Raleway "/>
            </a:endParaRPr>
          </a:p>
          <a:p>
            <a:pPr fontAlgn="base">
              <a:spcBef>
                <a:spcPts val="600"/>
              </a:spcBef>
              <a:spcAft>
                <a:spcPts val="600"/>
              </a:spcAft>
            </a:pPr>
            <a:r>
              <a:rPr lang="en-US" sz="1600" b="1" dirty="0">
                <a:solidFill>
                  <a:schemeClr val="accent1"/>
                </a:solidFill>
                <a:latin typeface="Raleway "/>
              </a:rPr>
              <a:t>Mini Cooper Market Share = </a:t>
            </a:r>
            <a:r>
              <a:rPr lang="en-US" sz="1600" dirty="0">
                <a:solidFill>
                  <a:schemeClr val="accent1"/>
                </a:solidFill>
                <a:latin typeface="Raleway "/>
              </a:rPr>
              <a:t>33.33%</a:t>
            </a:r>
          </a:p>
          <a:p>
            <a:pPr fontAlgn="base">
              <a:spcBef>
                <a:spcPts val="600"/>
              </a:spcBef>
              <a:spcAft>
                <a:spcPts val="600"/>
              </a:spcAft>
            </a:pPr>
            <a:endParaRPr lang="en-US" sz="800" b="0" i="0" dirty="0">
              <a:solidFill>
                <a:schemeClr val="accent1"/>
              </a:solidFill>
              <a:effectLst/>
              <a:latin typeface="Raleway "/>
            </a:endParaRP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3"/>
          <a:stretch>
            <a:fillRect/>
          </a:stretch>
        </p:blipFill>
        <p:spPr>
          <a:xfrm>
            <a:off x="9056594" y="4935302"/>
            <a:ext cx="2682688" cy="1634470"/>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8550107" y="6536349"/>
            <a:ext cx="3237689" cy="246221"/>
          </a:xfrm>
          <a:prstGeom prst="rect">
            <a:avLst/>
          </a:prstGeom>
          <a:noFill/>
        </p:spPr>
        <p:txBody>
          <a:bodyPr wrap="square" lIns="91440" tIns="45720" rIns="91440" bIns="45720" anchor="t">
            <a:spAutoFit/>
          </a:bodyPr>
          <a:lstStyle/>
          <a:p>
            <a:pPr algn="ctr"/>
            <a:r>
              <a:rPr lang="tr-TR" sz="1000">
                <a:solidFill>
                  <a:schemeClr val="accent1"/>
                </a:solidFill>
              </a:rPr>
              <a:t>Image </a:t>
            </a:r>
            <a:r>
              <a:rPr lang="tr-TR" sz="1000" err="1">
                <a:solidFill>
                  <a:schemeClr val="accent1"/>
                </a:solidFill>
              </a:rPr>
              <a:t>source</a:t>
            </a:r>
            <a:r>
              <a:rPr lang="tr-TR" sz="1000">
                <a:solidFill>
                  <a:schemeClr val="accent1"/>
                </a:solidFill>
              </a:rPr>
              <a:t>: Istockphoto.com</a:t>
            </a:r>
          </a:p>
        </p:txBody>
      </p:sp>
    </p:spTree>
    <p:extLst>
      <p:ext uri="{BB962C8B-B14F-4D97-AF65-F5344CB8AC3E}">
        <p14:creationId xmlns:p14="http://schemas.microsoft.com/office/powerpoint/2010/main" val="1417535687"/>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4" name="Metin kutusu 3">
            <a:extLst>
              <a:ext uri="{FF2B5EF4-FFF2-40B4-BE49-F238E27FC236}">
                <a16:creationId xmlns:a16="http://schemas.microsoft.com/office/drawing/2014/main" id="{40592994-B10A-0677-615F-40CB0022D90A}"/>
              </a:ext>
            </a:extLst>
          </p:cNvPr>
          <p:cNvSpPr txBox="1"/>
          <p:nvPr/>
        </p:nvSpPr>
        <p:spPr>
          <a:xfrm>
            <a:off x="578580" y="687399"/>
            <a:ext cx="8694218" cy="5078313"/>
          </a:xfrm>
          <a:prstGeom prst="rect">
            <a:avLst/>
          </a:prstGeom>
          <a:solidFill>
            <a:schemeClr val="bg1">
              <a:lumMod val="40000"/>
              <a:lumOff val="60000"/>
            </a:schemeClr>
          </a:solidFill>
        </p:spPr>
        <p:txBody>
          <a:bodyPr wrap="square" lIns="91440" tIns="45720" rIns="91440" bIns="45720" anchor="t">
            <a:spAutoFit/>
          </a:bodyPr>
          <a:lstStyle/>
          <a:p>
            <a:endParaRPr lang="en-US" sz="1400" b="1" i="0" dirty="0">
              <a:solidFill>
                <a:srgbClr val="000000"/>
              </a:solidFill>
              <a:effectLst/>
            </a:endParaRPr>
          </a:p>
          <a:p>
            <a:endParaRPr lang="tr-TR" sz="1400" b="1" i="0" dirty="0">
              <a:solidFill>
                <a:srgbClr val="000000"/>
              </a:solidFill>
              <a:effectLst/>
            </a:endParaRPr>
          </a:p>
          <a:p>
            <a:r>
              <a:rPr lang="tr-TR" sz="1400" b="1" i="0" dirty="0" err="1">
                <a:solidFill>
                  <a:srgbClr val="000000"/>
                </a:solidFill>
                <a:effectLst/>
              </a:rPr>
              <a:t>Exercise</a:t>
            </a:r>
            <a:r>
              <a:rPr lang="tr-TR" sz="1400" b="1" i="0" dirty="0">
                <a:solidFill>
                  <a:srgbClr val="000000"/>
                </a:solidFill>
                <a:effectLst/>
              </a:rPr>
              <a:t> 3: </a:t>
            </a:r>
            <a:r>
              <a:rPr lang="tr-TR" sz="1400" b="1" dirty="0" err="1">
                <a:solidFill>
                  <a:srgbClr val="000000"/>
                </a:solidFill>
              </a:rPr>
              <a:t>The</a:t>
            </a:r>
            <a:r>
              <a:rPr lang="tr-TR" sz="1400" b="1" dirty="0">
                <a:solidFill>
                  <a:srgbClr val="000000"/>
                </a:solidFill>
              </a:rPr>
              <a:t> g</a:t>
            </a:r>
            <a:r>
              <a:rPr lang="en-US" sz="1400" b="1" dirty="0" err="1">
                <a:solidFill>
                  <a:schemeClr val="accent1"/>
                </a:solidFill>
              </a:rPr>
              <a:t>lobal</a:t>
            </a:r>
            <a:r>
              <a:rPr lang="en-US" sz="1400" b="1" dirty="0">
                <a:solidFill>
                  <a:schemeClr val="accent1"/>
                </a:solidFill>
              </a:rPr>
              <a:t> detergent sales</a:t>
            </a:r>
            <a:r>
              <a:rPr lang="tr-TR" sz="1400" b="1" dirty="0">
                <a:solidFill>
                  <a:schemeClr val="accent1"/>
                </a:solidFill>
              </a:rPr>
              <a:t>  </a:t>
            </a:r>
            <a:br>
              <a:rPr lang="en-US" sz="1400" dirty="0">
                <a:solidFill>
                  <a:schemeClr val="accent1"/>
                </a:solidFill>
              </a:rPr>
            </a:br>
            <a:endParaRPr lang="tr-TR" sz="1400" dirty="0">
              <a:solidFill>
                <a:schemeClr val="accent1"/>
              </a:solidFill>
            </a:endParaRPr>
          </a:p>
          <a:p>
            <a:r>
              <a:rPr lang="en-US" sz="1400" dirty="0">
                <a:solidFill>
                  <a:schemeClr val="accent1"/>
                </a:solidFill>
              </a:rPr>
              <a:t>During Q4 2018, OMO and Ariel sold 64.5 million units and 70.8 million units respectively. According to sources, the total volume of detergent sales of the entire global market during the same period stood at 408.2 million units.</a:t>
            </a:r>
            <a:r>
              <a:rPr lang="tr-TR" sz="1400" dirty="0">
                <a:solidFill>
                  <a:schemeClr val="accent1"/>
                </a:solidFill>
              </a:rPr>
              <a:t> </a:t>
            </a:r>
            <a:r>
              <a:rPr lang="en-US" sz="1400" dirty="0">
                <a:solidFill>
                  <a:schemeClr val="accent1"/>
                </a:solidFill>
              </a:rPr>
              <a:t>Calculate the market share of OMO and Ariel based on the number of units sold.</a:t>
            </a:r>
            <a:r>
              <a:rPr lang="tr-TR" sz="1400" i="0" dirty="0">
                <a:solidFill>
                  <a:schemeClr val="accent1"/>
                </a:solidFill>
                <a:effectLst/>
              </a:rPr>
              <a:t>  </a:t>
            </a:r>
          </a:p>
          <a:p>
            <a:endParaRPr lang="tr-TR" sz="1400" dirty="0">
              <a:solidFill>
                <a:schemeClr val="accent1"/>
              </a:solidFill>
            </a:endParaRPr>
          </a:p>
          <a:p>
            <a:r>
              <a:rPr lang="en-US" sz="1400" b="1" dirty="0">
                <a:solidFill>
                  <a:schemeClr val="accent1"/>
                </a:solidFill>
              </a:rPr>
              <a:t>Market Share of OMO</a:t>
            </a:r>
          </a:p>
          <a:p>
            <a:r>
              <a:rPr lang="en-US" sz="1400" dirty="0">
                <a:solidFill>
                  <a:schemeClr val="accent1"/>
                </a:solidFill>
              </a:rPr>
              <a:t>Market Share is calculated using the formula given below:</a:t>
            </a:r>
            <a:endParaRPr lang="tr-TR" sz="1400" dirty="0">
              <a:solidFill>
                <a:schemeClr val="accent1"/>
              </a:solidFill>
            </a:endParaRPr>
          </a:p>
          <a:p>
            <a:br>
              <a:rPr lang="en-US" sz="1400" b="1" dirty="0">
                <a:solidFill>
                  <a:schemeClr val="accent1"/>
                </a:solidFill>
              </a:rPr>
            </a:br>
            <a:r>
              <a:rPr lang="en-US" sz="1400" b="1" dirty="0">
                <a:solidFill>
                  <a:schemeClr val="accent1"/>
                </a:solidFill>
              </a:rPr>
              <a:t>Market Share = (Total Number of Units Sold by the Company / Total Number of Units Sold in the Market) × 100</a:t>
            </a:r>
          </a:p>
          <a:p>
            <a:r>
              <a:rPr lang="en-US" sz="1400" b="1" dirty="0">
                <a:solidFill>
                  <a:schemeClr val="accent1"/>
                </a:solidFill>
              </a:rPr>
              <a:t>Market Share = 15.3%</a:t>
            </a:r>
            <a:endParaRPr lang="tr-TR" sz="1400" b="1" dirty="0">
              <a:solidFill>
                <a:schemeClr val="accent1"/>
              </a:solidFill>
            </a:endParaRPr>
          </a:p>
          <a:p>
            <a:endParaRPr lang="tr-TR" sz="1400" b="1" dirty="0">
              <a:solidFill>
                <a:schemeClr val="accent1"/>
              </a:solidFill>
            </a:endParaRPr>
          </a:p>
          <a:p>
            <a:r>
              <a:rPr lang="en-US" sz="1400" b="1" dirty="0">
                <a:solidFill>
                  <a:schemeClr val="accent1"/>
                </a:solidFill>
              </a:rPr>
              <a:t>Market Share of Ariel</a:t>
            </a:r>
          </a:p>
          <a:p>
            <a:r>
              <a:rPr lang="en-US" sz="1400" b="1" dirty="0">
                <a:solidFill>
                  <a:schemeClr val="accent1"/>
                </a:solidFill>
              </a:rPr>
              <a:t>Market Share </a:t>
            </a:r>
            <a:r>
              <a:rPr lang="en-US" sz="1400" dirty="0">
                <a:solidFill>
                  <a:schemeClr val="accent1"/>
                </a:solidFill>
              </a:rPr>
              <a:t>is calculated using the formula given below:</a:t>
            </a:r>
            <a:endParaRPr lang="tr-TR" sz="1400" dirty="0">
              <a:solidFill>
                <a:schemeClr val="accent1"/>
              </a:solidFill>
            </a:endParaRPr>
          </a:p>
          <a:p>
            <a:br>
              <a:rPr lang="en-US" sz="1400" b="1" dirty="0">
                <a:solidFill>
                  <a:schemeClr val="accent1"/>
                </a:solidFill>
              </a:rPr>
            </a:br>
            <a:r>
              <a:rPr lang="en-US" sz="1400" b="1" dirty="0">
                <a:solidFill>
                  <a:schemeClr val="accent1"/>
                </a:solidFill>
              </a:rPr>
              <a:t>Market Share = (Total Number of Units Sold by the Company / Total Number of Units Sold in the Market) × 100</a:t>
            </a:r>
          </a:p>
          <a:p>
            <a:r>
              <a:rPr lang="en-US" sz="1400" b="1" dirty="0">
                <a:solidFill>
                  <a:schemeClr val="accent1"/>
                </a:solidFill>
              </a:rPr>
              <a:t>Market Share = 17.6%</a:t>
            </a:r>
            <a:r>
              <a:rPr lang="tr-TR" sz="1400" b="1" dirty="0">
                <a:solidFill>
                  <a:schemeClr val="accent1"/>
                </a:solidFill>
              </a:rPr>
              <a:t>  </a:t>
            </a:r>
            <a:endParaRPr lang="en-US" sz="1400" b="1" dirty="0">
              <a:solidFill>
                <a:schemeClr val="accent1"/>
              </a:solidFill>
            </a:endParaRPr>
          </a:p>
          <a:p>
            <a:endParaRPr lang="en-US" sz="1400" b="1" dirty="0">
              <a:solidFill>
                <a:schemeClr val="accent1"/>
              </a:solidFill>
            </a:endParaRPr>
          </a:p>
          <a:p>
            <a:endParaRPr lang="tr-TR" sz="160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2"/>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tr-TR" sz="1400">
                <a:solidFill>
                  <a:schemeClr val="accent1"/>
                </a:solidFill>
              </a:rPr>
              <a:t>  </a:t>
            </a:r>
          </a:p>
          <a:p>
            <a:pPr algn="ctr"/>
            <a:r>
              <a:rPr lang="tr-TR" sz="1200">
                <a:solidFill>
                  <a:schemeClr val="accent1"/>
                </a:solidFill>
              </a:rPr>
              <a:t>Image </a:t>
            </a:r>
            <a:r>
              <a:rPr lang="tr-TR" sz="1200" err="1">
                <a:solidFill>
                  <a:schemeClr val="accent1"/>
                </a:solidFill>
              </a:rPr>
              <a:t>source</a:t>
            </a:r>
            <a:r>
              <a:rPr lang="tr-TR" sz="1200">
                <a:solidFill>
                  <a:schemeClr val="accent1"/>
                </a:solidFill>
              </a:rPr>
              <a:t>: Istockphoto.com</a:t>
            </a:r>
          </a:p>
        </p:txBody>
      </p:sp>
    </p:spTree>
    <p:extLst>
      <p:ext uri="{BB962C8B-B14F-4D97-AF65-F5344CB8AC3E}">
        <p14:creationId xmlns:p14="http://schemas.microsoft.com/office/powerpoint/2010/main" val="3470927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Target </a:t>
            </a:r>
            <a:r>
              <a:rPr lang="sl-SI" sz="3400" b="1" dirty="0">
                <a:solidFill>
                  <a:schemeClr val="accent3">
                    <a:lumMod val="76000"/>
                  </a:schemeClr>
                </a:solidFill>
              </a:rPr>
              <a:t>a</a:t>
            </a:r>
            <a:r>
              <a:rPr lang="en-US" sz="3400" b="1" dirty="0" err="1">
                <a:solidFill>
                  <a:schemeClr val="accent3">
                    <a:lumMod val="76000"/>
                  </a:schemeClr>
                </a:solidFill>
              </a:rPr>
              <a:t>udience</a:t>
            </a:r>
            <a:r>
              <a:rPr lang="en-US" sz="3400" b="1" dirty="0">
                <a:solidFill>
                  <a:schemeClr val="accent3">
                    <a:lumMod val="76000"/>
                  </a:schemeClr>
                </a:solidFill>
              </a:rPr>
              <a:t> </a:t>
            </a:r>
            <a:r>
              <a:rPr lang="sl-SI" sz="3400" b="1" dirty="0">
                <a:solidFill>
                  <a:schemeClr val="accent3">
                    <a:lumMod val="76000"/>
                  </a:schemeClr>
                </a:solidFill>
              </a:rPr>
              <a:t>a</a:t>
            </a:r>
            <a:r>
              <a:rPr lang="en-US" sz="3400" b="1" dirty="0" err="1">
                <a:solidFill>
                  <a:schemeClr val="accent3">
                    <a:lumMod val="76000"/>
                  </a:schemeClr>
                </a:solidFill>
              </a:rPr>
              <a:t>nalysis</a:t>
            </a:r>
            <a:endParaRPr lang="tr-TR" sz="3400" b="1" dirty="0">
              <a:solidFill>
                <a:schemeClr val="accent3">
                  <a:lumMod val="76000"/>
                </a:schemeClr>
              </a:solidFill>
            </a:endParaRPr>
          </a:p>
          <a:p>
            <a:pPr>
              <a:lnSpc>
                <a:spcPct val="150000"/>
              </a:lnSpc>
            </a:pPr>
            <a:r>
              <a:rPr lang="en-US" b="1" dirty="0" err="1">
                <a:solidFill>
                  <a:schemeClr val="bg1"/>
                </a:solidFill>
              </a:rPr>
              <a:t>Analy</a:t>
            </a:r>
            <a:r>
              <a:rPr lang="tr-TR" b="1" dirty="0">
                <a:solidFill>
                  <a:schemeClr val="bg1"/>
                </a:solidFill>
              </a:rPr>
              <a:t>s</a:t>
            </a:r>
            <a:r>
              <a:rPr lang="en-US" b="1" dirty="0" err="1">
                <a:solidFill>
                  <a:schemeClr val="bg1"/>
                </a:solidFill>
              </a:rPr>
              <a:t>ing</a:t>
            </a:r>
            <a:r>
              <a:rPr lang="en-US" b="1" dirty="0">
                <a:solidFill>
                  <a:schemeClr val="bg1"/>
                </a:solidFill>
              </a:rPr>
              <a:t> consumers and their changing expectations​</a:t>
            </a:r>
            <a:endParaRPr lang="en-US" sz="2800" b="1"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rtl="0" fontAlgn="base"/>
            <a:r>
              <a:rPr lang="en-US" sz="1600" b="0" i="0" u="none" strike="noStrike">
                <a:solidFill>
                  <a:srgbClr val="000000"/>
                </a:solidFill>
                <a:effectLst/>
                <a:latin typeface="Raleway "/>
              </a:rPr>
              <a:t>Target group </a:t>
            </a:r>
            <a:r>
              <a:rPr lang="en-US" sz="1600" i="0" u="none" strike="noStrike">
                <a:solidFill>
                  <a:srgbClr val="000000"/>
                </a:solidFill>
                <a:effectLst/>
                <a:latin typeface="Raleway "/>
              </a:rPr>
              <a:t>analysis</a:t>
            </a:r>
            <a:r>
              <a:rPr lang="en-US" sz="1600" b="0" i="0" u="none" strike="noStrike">
                <a:solidFill>
                  <a:srgbClr val="000000"/>
                </a:solidFill>
                <a:effectLst/>
                <a:latin typeface="Raleway "/>
              </a:rPr>
              <a:t> is used to divide the market into segments. The aim of market segmentation is to create more targeted groupings by dividing consumer segments based on different demographic characteristics. In terms of product, pricing, advertising and location, this allows the company to determine where, to whom, at what price and through which communication channel to target</a:t>
            </a:r>
            <a:r>
              <a:rPr lang="tr-TR" sz="1600" b="0" i="0" u="none" strike="noStrike">
                <a:solidFill>
                  <a:srgbClr val="000000"/>
                </a:solidFill>
                <a:effectLst/>
                <a:latin typeface="Raleway "/>
              </a:rPr>
              <a:t> </a:t>
            </a:r>
            <a:endParaRPr lang="en-US" sz="1600" b="0" i="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323987"/>
          </a:xfrm>
          <a:prstGeom prst="rect">
            <a:avLst/>
          </a:prstGeom>
          <a:noFill/>
        </p:spPr>
        <p:txBody>
          <a:bodyPr wrap="square">
            <a:spAutoFit/>
          </a:bodyPr>
          <a:lstStyle/>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Define the goal of your analysis: Clearly define what you want to achieve</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 Identify the target audience: Whose needs do we want to fulfill with our product or service?</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 Collect data: Gather information about the attitudes, </a:t>
            </a:r>
            <a:r>
              <a:rPr lang="en-US" sz="1600" dirty="0" err="1">
                <a:solidFill>
                  <a:srgbClr val="000000"/>
                </a:solidFill>
                <a:latin typeface="Raleway "/>
              </a:rPr>
              <a:t>behaviours</a:t>
            </a:r>
            <a:r>
              <a:rPr lang="en-US" sz="1600" dirty="0">
                <a:solidFill>
                  <a:srgbClr val="000000"/>
                </a:solidFill>
                <a:latin typeface="Raleway "/>
              </a:rPr>
              <a:t>, and trends of the target audience from various sources such as market research, customer data, social media analysis and online surveys. Who are they and how do they live?</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 </a:t>
            </a:r>
            <a:r>
              <a:rPr lang="en-US" sz="1600" dirty="0" err="1">
                <a:solidFill>
                  <a:srgbClr val="000000"/>
                </a:solidFill>
                <a:latin typeface="Raleway "/>
              </a:rPr>
              <a:t>Analyse</a:t>
            </a:r>
            <a:r>
              <a:rPr lang="en-US" sz="1600" dirty="0">
                <a:solidFill>
                  <a:srgbClr val="000000"/>
                </a:solidFill>
                <a:latin typeface="Raleway "/>
              </a:rPr>
              <a:t> the data: </a:t>
            </a:r>
            <a:r>
              <a:rPr lang="en-US" sz="1600" dirty="0" err="1">
                <a:solidFill>
                  <a:srgbClr val="000000"/>
                </a:solidFill>
                <a:latin typeface="Raleway "/>
              </a:rPr>
              <a:t>Analyse</a:t>
            </a:r>
            <a:r>
              <a:rPr lang="en-US" sz="1600" dirty="0">
                <a:solidFill>
                  <a:srgbClr val="000000"/>
                </a:solidFill>
                <a:latin typeface="Raleway "/>
              </a:rPr>
              <a:t> the collected data using qualitative and quantitative methods and make sure you provide "insights" and not just answers.</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 Create target audience profiles: Create profiles based on the demographics, income levels, attitudes, values, interests, etc., of your target group.</a:t>
            </a:r>
          </a:p>
          <a:p>
            <a:pPr marL="285750" indent="-285750" algn="just" fontAlgn="base">
              <a:spcBef>
                <a:spcPts val="600"/>
              </a:spcBef>
              <a:spcAft>
                <a:spcPts val="600"/>
              </a:spcAft>
              <a:buFont typeface="Wingdings" panose="05000000000000000000" pitchFamily="2" charset="2"/>
              <a:buChar char="ü"/>
            </a:pPr>
            <a:r>
              <a:rPr lang="en-US" sz="1600" dirty="0">
                <a:solidFill>
                  <a:srgbClr val="000000"/>
                </a:solidFill>
                <a:latin typeface="Raleway "/>
              </a:rPr>
              <a:t> Develop a strategy: Develop the most effective communication and promotion strategy specifically for each profile (ads, pricing and promotion policy, etc.).</a:t>
            </a:r>
            <a:endParaRPr lang="en-US" sz="1600" b="0" i="0" dirty="0">
              <a:solidFill>
                <a:srgbClr val="000000"/>
              </a:solidFill>
              <a:effectLst/>
              <a:latin typeface="Raleway "/>
            </a:endParaRPr>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499945"/>
          </a:xfrm>
          <a:prstGeom prst="rect">
            <a:avLst/>
          </a:prstGeom>
          <a:noFill/>
        </p:spPr>
        <p:txBody>
          <a:bodyPr wrap="square" rtlCol="0">
            <a:spAutoFit/>
          </a:bodyPr>
          <a:lstStyle/>
          <a:p>
            <a:pPr>
              <a:lnSpc>
                <a:spcPct val="150000"/>
              </a:lnSpc>
            </a:pPr>
            <a:r>
              <a:rPr lang="en-US" sz="2000" b="1">
                <a:solidFill>
                  <a:schemeClr val="bg1"/>
                </a:solidFill>
              </a:rPr>
              <a:t>An </a:t>
            </a:r>
            <a:r>
              <a:rPr lang="sl-SI" sz="2000" b="1">
                <a:solidFill>
                  <a:schemeClr val="bg1"/>
                </a:solidFill>
              </a:rPr>
              <a:t>e</a:t>
            </a:r>
            <a:r>
              <a:rPr lang="en-US" sz="2000" b="1" err="1">
                <a:solidFill>
                  <a:schemeClr val="bg1"/>
                </a:solidFill>
              </a:rPr>
              <a:t>xample</a:t>
            </a:r>
            <a:r>
              <a:rPr lang="en-US" sz="2000" b="1">
                <a:solidFill>
                  <a:schemeClr val="bg1"/>
                </a:solidFill>
              </a:rPr>
              <a:t> of </a:t>
            </a:r>
            <a:r>
              <a:rPr lang="sl-SI" sz="2000" b="1">
                <a:solidFill>
                  <a:schemeClr val="bg1"/>
                </a:solidFill>
              </a:rPr>
              <a:t>p</a:t>
            </a:r>
            <a:r>
              <a:rPr lang="en-US" sz="2000" b="1" err="1">
                <a:solidFill>
                  <a:schemeClr val="bg1"/>
                </a:solidFill>
              </a:rPr>
              <a:t>rofiling</a:t>
            </a:r>
            <a:r>
              <a:rPr lang="en-US" sz="2000" b="1">
                <a:solidFill>
                  <a:schemeClr val="bg1"/>
                </a:solidFill>
              </a:rPr>
              <a:t> </a:t>
            </a:r>
            <a:r>
              <a:rPr lang="sl-SI" sz="2000" b="1">
                <a:solidFill>
                  <a:schemeClr val="bg1"/>
                </a:solidFill>
              </a:rPr>
              <a:t>b</a:t>
            </a:r>
            <a:r>
              <a:rPr lang="en-US" sz="2000" b="1" err="1">
                <a:solidFill>
                  <a:schemeClr val="bg1"/>
                </a:solidFill>
              </a:rPr>
              <a:t>ased</a:t>
            </a:r>
            <a:r>
              <a:rPr lang="en-US" sz="2000" b="1">
                <a:solidFill>
                  <a:schemeClr val="bg1"/>
                </a:solidFill>
              </a:rPr>
              <a:t> on </a:t>
            </a:r>
            <a:r>
              <a:rPr lang="sl-SI" sz="2000" b="1">
                <a:solidFill>
                  <a:schemeClr val="bg1"/>
                </a:solidFill>
              </a:rPr>
              <a:t>i</a:t>
            </a:r>
            <a:r>
              <a:rPr lang="en-US" sz="2000" b="1" err="1">
                <a:solidFill>
                  <a:schemeClr val="bg1"/>
                </a:solidFill>
              </a:rPr>
              <a:t>ncome</a:t>
            </a:r>
            <a:r>
              <a:rPr lang="en-US" sz="2000" b="1">
                <a:solidFill>
                  <a:schemeClr val="bg1"/>
                </a:solidFill>
              </a:rPr>
              <a:t> </a:t>
            </a:r>
            <a:r>
              <a:rPr lang="sl-SI" sz="2000" b="1">
                <a:solidFill>
                  <a:schemeClr val="bg1"/>
                </a:solidFill>
              </a:rPr>
              <a:t>g</a:t>
            </a:r>
            <a:r>
              <a:rPr lang="en-US" sz="2000" b="1" err="1">
                <a:solidFill>
                  <a:schemeClr val="bg1"/>
                </a:solidFill>
              </a:rPr>
              <a:t>roup</a:t>
            </a:r>
            <a:r>
              <a:rPr lang="tr-TR" sz="2000" b="1">
                <a:solidFill>
                  <a:schemeClr val="bg1"/>
                </a:solidFill>
              </a:rPr>
              <a:t> 1/2</a:t>
            </a:r>
            <a:r>
              <a:rPr lang="en-US" sz="2000" b="1">
                <a:solidFill>
                  <a:schemeClr val="bg1">
                    <a:lumMod val="75000"/>
                  </a:schemeClr>
                </a:solidFill>
              </a:rPr>
              <a:t>​</a:t>
            </a: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1077218"/>
          </a:xfrm>
          <a:prstGeom prst="rect">
            <a:avLst/>
          </a:prstGeom>
          <a:noFill/>
        </p:spPr>
        <p:txBody>
          <a:bodyPr wrap="square" lIns="91440" tIns="45720" rIns="91440" bIns="45720" anchor="t">
            <a:spAutoFit/>
          </a:bodyPr>
          <a:lstStyle/>
          <a:p>
            <a:pPr algn="just" fontAlgn="base"/>
            <a:r>
              <a:rPr lang="en-US" sz="1600" b="1" i="0" u="none" strike="noStrike" dirty="0">
                <a:solidFill>
                  <a:srgbClr val="000000"/>
                </a:solidFill>
                <a:effectLst/>
                <a:latin typeface="Raleway "/>
              </a:rPr>
              <a:t>Income Group (</a:t>
            </a:r>
            <a:r>
              <a:rPr lang="en-US" sz="1600" b="1" dirty="0">
                <a:solidFill>
                  <a:srgbClr val="000000"/>
                </a:solidFill>
                <a:latin typeface="Raleway "/>
              </a:rPr>
              <a:t>Socio Economic</a:t>
            </a:r>
            <a:r>
              <a:rPr lang="en-US" sz="1600" b="1" i="0" u="none" strike="noStrike" dirty="0">
                <a:solidFill>
                  <a:srgbClr val="000000"/>
                </a:solidFill>
                <a:effectLst/>
                <a:latin typeface="Raleway "/>
              </a:rPr>
              <a:t> Status Based Groups): </a:t>
            </a:r>
            <a:r>
              <a:rPr lang="tr-TR" sz="1600" b="1" i="0" u="none" strike="noStrike" dirty="0">
                <a:solidFill>
                  <a:srgbClr val="000000"/>
                </a:solidFill>
                <a:effectLst/>
                <a:latin typeface="Raleway "/>
              </a:rPr>
              <a:t> </a:t>
            </a:r>
            <a:r>
              <a:rPr lang="en-US" sz="1600" dirty="0">
                <a:solidFill>
                  <a:srgbClr val="000000"/>
                </a:solidFill>
                <a:latin typeface="Raleway "/>
              </a:rPr>
              <a:t>S.E.S</a:t>
            </a:r>
            <a:r>
              <a:rPr lang="en-US" sz="1600" b="0" i="0" u="none" strike="noStrike" dirty="0">
                <a:solidFill>
                  <a:srgbClr val="000000"/>
                </a:solidFill>
                <a:effectLst/>
                <a:latin typeface="Raleway "/>
              </a:rPr>
              <a:t> groups are one of the most basic definitions used in market segmentation. Although it varies according to each country, S.E.S groups are divided into </a:t>
            </a:r>
            <a:r>
              <a:rPr lang="tr-TR" sz="1600" b="0" i="0" u="none" strike="noStrike" dirty="0">
                <a:solidFill>
                  <a:srgbClr val="000000"/>
                </a:solidFill>
                <a:effectLst/>
                <a:latin typeface="Raleway "/>
              </a:rPr>
              <a:t>5</a:t>
            </a:r>
            <a:r>
              <a:rPr lang="en-US" sz="1600" b="0" i="0" u="none" strike="noStrike" dirty="0">
                <a:solidFill>
                  <a:srgbClr val="000000"/>
                </a:solidFill>
                <a:effectLst/>
                <a:latin typeface="Raleway "/>
              </a:rPr>
              <a:t> main groups as </a:t>
            </a:r>
            <a:r>
              <a:rPr lang="en-US" sz="1600" b="1" i="1" u="none" strike="noStrike" dirty="0">
                <a:solidFill>
                  <a:srgbClr val="000000"/>
                </a:solidFill>
                <a:effectLst/>
                <a:latin typeface="Raleway "/>
              </a:rPr>
              <a:t>A, B, </a:t>
            </a:r>
            <a:r>
              <a:rPr lang="tr-TR" sz="1600" b="1" i="1" dirty="0">
                <a:solidFill>
                  <a:srgbClr val="000000"/>
                </a:solidFill>
                <a:latin typeface="Raleway "/>
              </a:rPr>
              <a:t>C</a:t>
            </a:r>
            <a:r>
              <a:rPr lang="tr-TR" sz="1600" b="1" i="1" u="none" strike="noStrike" dirty="0">
                <a:solidFill>
                  <a:srgbClr val="000000"/>
                </a:solidFill>
                <a:effectLst/>
                <a:latin typeface="Raleway "/>
              </a:rPr>
              <a:t>, </a:t>
            </a:r>
            <a:r>
              <a:rPr lang="en-US" sz="1600" b="1" i="1" u="none" strike="noStrike" dirty="0">
                <a:solidFill>
                  <a:srgbClr val="000000"/>
                </a:solidFill>
                <a:effectLst/>
                <a:latin typeface="Raleway "/>
              </a:rPr>
              <a:t>D</a:t>
            </a:r>
            <a:r>
              <a:rPr lang="en-US" sz="1600" i="0" u="none" strike="noStrike" dirty="0">
                <a:solidFill>
                  <a:srgbClr val="000000"/>
                </a:solidFill>
                <a:effectLst/>
                <a:latin typeface="Raleway "/>
              </a:rPr>
              <a:t> and </a:t>
            </a:r>
            <a:r>
              <a:rPr lang="en-US" sz="1600" b="1" i="1" u="none" strike="noStrike" dirty="0">
                <a:solidFill>
                  <a:srgbClr val="000000"/>
                </a:solidFill>
                <a:effectLst/>
                <a:latin typeface="Raleway "/>
              </a:rPr>
              <a:t>E</a:t>
            </a:r>
            <a:r>
              <a:rPr lang="en-US" sz="1600" b="1" i="0" u="none" strike="noStrike" dirty="0">
                <a:solidFill>
                  <a:srgbClr val="000000"/>
                </a:solidFill>
                <a:effectLst/>
                <a:latin typeface="Raleway "/>
              </a:rPr>
              <a:t>.​</a:t>
            </a:r>
            <a:endParaRPr lang="tr-TR" sz="1600" b="1" i="0" u="none" strike="noStrike" dirty="0">
              <a:solidFill>
                <a:srgbClr val="000000"/>
              </a:solidFill>
              <a:effectLst/>
              <a:latin typeface="Raleway "/>
            </a:endParaRPr>
          </a:p>
          <a:p>
            <a:pPr algn="just" fontAlgn="base"/>
            <a:endParaRPr lang="en-US" sz="1600" b="1" i="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rtl="0" fontAlgn="base"/>
            <a:r>
              <a:rPr lang="en-US" sz="1600" b="0" i="0" dirty="0">
                <a:solidFill>
                  <a:srgbClr val="000000"/>
                </a:solidFill>
                <a:effectLst/>
                <a:latin typeface="Raleway "/>
              </a:rPr>
              <a:t>While group A is the highest S.E.S group (highly educated, executive profile, etc.), group E characterizes individuals with characteristics such as low education and unemployed.​</a:t>
            </a:r>
            <a:endParaRPr lang="tr-TR"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en-US" sz="3200" b="0" i="0" u="none" strike="noStrike">
                <a:solidFill>
                  <a:srgbClr val="000000"/>
                </a:solidFill>
                <a:effectLst/>
                <a:latin typeface="Raleway "/>
              </a:rPr>
              <a:t> </a:t>
            </a:r>
            <a:r>
              <a:rPr lang="en-US" sz="3200" b="1" i="0" u="none" strike="noStrike">
                <a:solidFill>
                  <a:srgbClr val="000000"/>
                </a:solidFill>
                <a:effectLst/>
                <a:latin typeface="Raleway "/>
              </a:rPr>
              <a:t>A</a:t>
            </a:r>
            <a:r>
              <a:rPr lang="tr-TR" sz="3200" b="1" i="0" u="none" strike="noStrike">
                <a:solidFill>
                  <a:srgbClr val="000000"/>
                </a:solidFill>
                <a:effectLst/>
                <a:latin typeface="Raleway "/>
              </a:rPr>
              <a:t> </a:t>
            </a:r>
            <a:r>
              <a:rPr lang="tr-TR">
                <a:solidFill>
                  <a:srgbClr val="000000"/>
                </a:solidFill>
                <a:latin typeface="Raleway "/>
              </a:rPr>
              <a:t>-&gt; High Level S.E.S</a:t>
            </a:r>
            <a:endParaRPr lang="tr-TR" sz="280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en-US" sz="3200" b="0" i="0" u="none" strike="noStrike">
                <a:solidFill>
                  <a:srgbClr val="000000"/>
                </a:solidFill>
                <a:effectLst/>
                <a:latin typeface="Raleway "/>
              </a:rPr>
              <a:t> </a:t>
            </a:r>
            <a:r>
              <a:rPr lang="tr-TR" sz="3200" b="1">
                <a:solidFill>
                  <a:srgbClr val="000000"/>
                </a:solidFill>
                <a:latin typeface="Raleway "/>
              </a:rPr>
              <a:t>E </a:t>
            </a:r>
            <a:r>
              <a:rPr lang="tr-TR">
                <a:solidFill>
                  <a:srgbClr val="000000"/>
                </a:solidFill>
                <a:latin typeface="Raleway "/>
              </a:rPr>
              <a:t>-&gt; </a:t>
            </a:r>
            <a:r>
              <a:rPr lang="tr-TR" err="1">
                <a:solidFill>
                  <a:srgbClr val="000000"/>
                </a:solidFill>
                <a:latin typeface="Raleway "/>
              </a:rPr>
              <a:t>Low</a:t>
            </a:r>
            <a:r>
              <a:rPr lang="tr-TR">
                <a:solidFill>
                  <a:srgbClr val="000000"/>
                </a:solidFill>
                <a:latin typeface="Raleway "/>
              </a:rPr>
              <a:t> Level S.E.S</a:t>
            </a:r>
            <a:endParaRPr lang="tr-TR" sz="280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en-US" sz="1000">
                <a:solidFill>
                  <a:schemeClr val="accent1"/>
                </a:solidFill>
              </a:rPr>
              <a:t>Image s</a:t>
            </a:r>
            <a:r>
              <a:rPr lang="tr-TR" sz="1000">
                <a:solidFill>
                  <a:schemeClr val="accent1"/>
                </a:solidFill>
              </a:rPr>
              <a:t>ource.:  S.E.S Categories by: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4"/>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419099" y="279849"/>
            <a:ext cx="11741570" cy="499945"/>
          </a:xfrm>
          <a:prstGeom prst="rect">
            <a:avLst/>
          </a:prstGeom>
          <a:noFill/>
        </p:spPr>
        <p:txBody>
          <a:bodyPr wrap="square" rtlCol="0">
            <a:spAutoFit/>
          </a:bodyPr>
          <a:lstStyle/>
          <a:p>
            <a:pPr>
              <a:lnSpc>
                <a:spcPct val="150000"/>
              </a:lnSpc>
            </a:pPr>
            <a:r>
              <a:rPr lang="tr-TR" sz="2000" b="1">
                <a:solidFill>
                  <a:schemeClr val="bg1"/>
                </a:solidFill>
                <a:latin typeface="Raleway (Gövde)"/>
              </a:rPr>
              <a:t>S.E.S A</a:t>
            </a:r>
            <a:r>
              <a:rPr lang="en-US" sz="2000" b="1" err="1">
                <a:solidFill>
                  <a:schemeClr val="bg1"/>
                </a:solidFill>
                <a:latin typeface="Raleway (Gövde)"/>
              </a:rPr>
              <a:t>nalysis</a:t>
            </a:r>
            <a:r>
              <a:rPr lang="en-US" sz="2000" b="1">
                <a:solidFill>
                  <a:schemeClr val="bg1"/>
                </a:solidFill>
                <a:latin typeface="Raleway (Gövde)"/>
              </a:rPr>
              <a:t>:</a:t>
            </a:r>
            <a:r>
              <a:rPr lang="tr-TR" sz="2000" b="1">
                <a:solidFill>
                  <a:schemeClr val="bg1"/>
                </a:solidFill>
                <a:latin typeface="Raleway (Gövde)"/>
              </a:rPr>
              <a:t> Case of </a:t>
            </a:r>
            <a:r>
              <a:rPr lang="en-US" sz="2000" b="1">
                <a:solidFill>
                  <a:schemeClr val="bg1"/>
                </a:solidFill>
                <a:latin typeface="Raleway (Gövde)"/>
              </a:rPr>
              <a:t>Czech </a:t>
            </a:r>
            <a:r>
              <a:rPr lang="sl-SI" sz="2000" b="1">
                <a:solidFill>
                  <a:schemeClr val="bg1"/>
                </a:solidFill>
                <a:latin typeface="Raleway (Gövde)"/>
              </a:rPr>
              <a:t>h</a:t>
            </a:r>
            <a:r>
              <a:rPr lang="en-US" sz="2000" b="1" err="1">
                <a:solidFill>
                  <a:schemeClr val="bg1"/>
                </a:solidFill>
                <a:latin typeface="Raleway (Gövde)"/>
              </a:rPr>
              <a:t>ouseholds</a:t>
            </a:r>
            <a:r>
              <a:rPr lang="tr-TR" sz="2000" b="1">
                <a:solidFill>
                  <a:schemeClr val="bg1"/>
                </a:solidFill>
                <a:latin typeface="Raleway (Gövde)"/>
              </a:rPr>
              <a:t> </a:t>
            </a:r>
            <a:r>
              <a:rPr lang="en-US" b="1">
                <a:solidFill>
                  <a:schemeClr val="bg1">
                    <a:lumMod val="75000"/>
                  </a:schemeClr>
                </a:solidFill>
                <a:latin typeface="Raleway (Gövde)"/>
              </a:rPr>
              <a:t>​</a:t>
            </a:r>
            <a:endParaRPr lang="tr-TR" b="1">
              <a:solidFill>
                <a:schemeClr val="bg1">
                  <a:lumMod val="75000"/>
                </a:schemeClr>
              </a:solidFill>
              <a:latin typeface="Raleway (Gövde)"/>
            </a:endParaRPr>
          </a:p>
        </p:txBody>
      </p:sp>
      <p:sp>
        <p:nvSpPr>
          <p:cNvPr id="3" name="Metin kutusu 2">
            <a:extLst>
              <a:ext uri="{FF2B5EF4-FFF2-40B4-BE49-F238E27FC236}">
                <a16:creationId xmlns:a16="http://schemas.microsoft.com/office/drawing/2014/main" id="{7F378F9B-8E7F-927D-E78B-7975981A58AE}"/>
              </a:ext>
            </a:extLst>
          </p:cNvPr>
          <p:cNvSpPr txBox="1"/>
          <p:nvPr/>
        </p:nvSpPr>
        <p:spPr>
          <a:xfrm>
            <a:off x="501395" y="982623"/>
            <a:ext cx="11353801" cy="2985433"/>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dirty="0">
                <a:solidFill>
                  <a:schemeClr val="accent1"/>
                </a:solidFill>
              </a:rPr>
              <a:t>Group A – </a:t>
            </a:r>
            <a:r>
              <a:rPr lang="tr-TR" sz="1400" dirty="0">
                <a:solidFill>
                  <a:schemeClr val="accent1"/>
                </a:solidFill>
              </a:rPr>
              <a:t>P</a:t>
            </a:r>
            <a:r>
              <a:rPr lang="en-US" sz="1400" dirty="0" err="1">
                <a:solidFill>
                  <a:schemeClr val="accent1"/>
                </a:solidFill>
              </a:rPr>
              <a:t>eople</a:t>
            </a:r>
            <a:r>
              <a:rPr lang="en-US" sz="1400" dirty="0">
                <a:solidFill>
                  <a:schemeClr val="accent1"/>
                </a:solidFill>
              </a:rPr>
              <a:t> with the highest socio-economic status. 1/8 of the richest Czech households (and all their members) as per estimated income per capita: the minimum is 1.38 times higher than Czech population average, the average even 1.62 times higher. Absolute majority of heads are economically active, 82 % of them managers or entrepreneurs, at least with secondary school. The rest are professionals with university education. These households very well equipped.</a:t>
            </a:r>
            <a:endParaRPr lang="tr-TR" sz="1400" dirty="0">
              <a:solidFill>
                <a:schemeClr val="accent1"/>
              </a:solidFill>
            </a:endParaRPr>
          </a:p>
          <a:p>
            <a:pPr algn="just" rtl="0" fontAlgn="base">
              <a:spcBef>
                <a:spcPts val="600"/>
              </a:spcBef>
              <a:spcAft>
                <a:spcPts val="600"/>
              </a:spcAft>
            </a:pPr>
            <a:r>
              <a:rPr lang="tr-TR" sz="1400" b="1" dirty="0" err="1">
                <a:solidFill>
                  <a:schemeClr val="accent1"/>
                </a:solidFill>
              </a:rPr>
              <a:t>Group</a:t>
            </a:r>
            <a:r>
              <a:rPr lang="tr-TR" sz="1400" b="1" dirty="0">
                <a:solidFill>
                  <a:schemeClr val="accent1"/>
                </a:solidFill>
              </a:rPr>
              <a:t> B </a:t>
            </a:r>
            <a:r>
              <a:rPr lang="tr-TR" sz="1400" dirty="0">
                <a:solidFill>
                  <a:schemeClr val="accent1"/>
                </a:solidFill>
              </a:rPr>
              <a:t>–</a:t>
            </a:r>
            <a:r>
              <a:rPr lang="en-US" sz="1400" dirty="0">
                <a:solidFill>
                  <a:schemeClr val="accent1"/>
                </a:solidFill>
              </a:rPr>
              <a:t> 1/8 of households with the second highest social-economic status (score from 1.18 to 1.38 times the average). Life standard above average as per income per capita: 1.27 times higher than the Czech average household. Household heads are mostly employees without subordinates with university education or managers and entrepreneurs with secondary school education. </a:t>
            </a:r>
            <a:endParaRPr lang="tr-TR" sz="1400" dirty="0">
              <a:solidFill>
                <a:schemeClr val="accent1"/>
              </a:solidFill>
            </a:endParaRPr>
          </a:p>
          <a:p>
            <a:pPr algn="just" rtl="0" fontAlgn="base">
              <a:spcBef>
                <a:spcPts val="600"/>
              </a:spcBef>
              <a:spcAft>
                <a:spcPts val="600"/>
              </a:spcAft>
            </a:pPr>
            <a:r>
              <a:rPr lang="en-US" sz="1400" b="1" dirty="0">
                <a:solidFill>
                  <a:schemeClr val="accent1"/>
                </a:solidFill>
              </a:rPr>
              <a:t>Group C – </a:t>
            </a:r>
            <a:r>
              <a:rPr lang="en-US" sz="1400" dirty="0">
                <a:solidFill>
                  <a:schemeClr val="accent1"/>
                </a:solidFill>
              </a:rPr>
              <a:t>3/8 of households with average estimated income per capita - in range 0.87 – 1.18 times the average. According to the score C category is divided into 3 subcategories: C1 (slightly above average), C2 (average) and C3 (slightly under average). Typical profession of the head are clerical professions, technical professions and jobs in sales and services. Mostly they are employees without subordinates with (lower) secondary education. Households with an economically active head still prevail, about 1/8 is formed by well-educated and equipped households of pensioners.</a:t>
            </a:r>
            <a:endParaRPr lang="en-US" sz="1400" b="1" i="0" dirty="0">
              <a:solidFill>
                <a:schemeClr val="accent1"/>
              </a:solidFill>
              <a:effectLst/>
              <a:latin typeface="Raleway "/>
            </a:endParaRPr>
          </a:p>
        </p:txBody>
      </p:sp>
      <p:sp>
        <p:nvSpPr>
          <p:cNvPr id="4" name="Metin kutusu 2">
            <a:extLst>
              <a:ext uri="{FF2B5EF4-FFF2-40B4-BE49-F238E27FC236}">
                <a16:creationId xmlns:a16="http://schemas.microsoft.com/office/drawing/2014/main" id="{A54A159F-AB37-AED3-7189-CD4093475808}"/>
              </a:ext>
            </a:extLst>
          </p:cNvPr>
          <p:cNvSpPr txBox="1"/>
          <p:nvPr/>
        </p:nvSpPr>
        <p:spPr>
          <a:xfrm>
            <a:off x="501395" y="3968056"/>
            <a:ext cx="11353801" cy="1969770"/>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a:solidFill>
                  <a:schemeClr val="accent1"/>
                </a:solidFill>
                <a:latin typeface="Raleway "/>
              </a:rPr>
              <a:t>Group D </a:t>
            </a:r>
            <a:r>
              <a:rPr lang="en-US" sz="1400">
                <a:solidFill>
                  <a:schemeClr val="accent1"/>
                </a:solidFill>
                <a:latin typeface="Raleway "/>
              </a:rPr>
              <a:t>– 1/4 as per estimated income per capita under average households (income per capita is around 0.75 times the average). Here households with economically inactive head – retired ones already prevail (about 67 % of households). The economically active households’ heads are typically less qualified or unqualified workers with lower education. The group is further divided into two subcategories D1 and D2 according to the socio-economic level (each 1/8 households).</a:t>
            </a:r>
            <a:endParaRPr lang="tr-TR" sz="1400">
              <a:solidFill>
                <a:schemeClr val="accent1"/>
              </a:solidFill>
              <a:latin typeface="Raleway "/>
            </a:endParaRPr>
          </a:p>
          <a:p>
            <a:pPr algn="just" rtl="0" fontAlgn="base">
              <a:spcBef>
                <a:spcPts val="600"/>
              </a:spcBef>
              <a:spcAft>
                <a:spcPts val="600"/>
              </a:spcAft>
            </a:pPr>
            <a:r>
              <a:rPr lang="en-US" sz="1400" b="1">
                <a:solidFill>
                  <a:schemeClr val="accent1"/>
                </a:solidFill>
                <a:latin typeface="Raleway "/>
              </a:rPr>
              <a:t>Group E </a:t>
            </a:r>
            <a:r>
              <a:rPr lang="en-US" sz="1400">
                <a:solidFill>
                  <a:schemeClr val="accent1"/>
                </a:solidFill>
                <a:latin typeface="Raleway "/>
              </a:rPr>
              <a:t>– in this category there is 1/8 of the poorest households regarding the estimated income per capita; their income index is approximately 0.57 times lower than average. This category consists exclusively of households with economically inactive head. They are the poorest and less equipped pensioners or households of unemployed heads, housewives, persons on maternity leave or nonworking students.</a:t>
            </a:r>
            <a:endParaRPr lang="tr-TR" sz="1400" b="1" i="0">
              <a:solidFill>
                <a:schemeClr val="accent1"/>
              </a:solidFill>
              <a:effectLst/>
              <a:latin typeface="Raleway "/>
            </a:endParaRP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499945"/>
          </a:xfrm>
          <a:prstGeom prst="rect">
            <a:avLst/>
          </a:prstGeom>
          <a:noFill/>
        </p:spPr>
        <p:txBody>
          <a:bodyPr wrap="square" rtlCol="0">
            <a:spAutoFit/>
          </a:bodyPr>
          <a:lstStyle/>
          <a:p>
            <a:pPr>
              <a:lnSpc>
                <a:spcPct val="150000"/>
              </a:lnSpc>
            </a:pPr>
            <a:r>
              <a:rPr lang="tr-TR" sz="2000" b="1">
                <a:solidFill>
                  <a:schemeClr val="bg1">
                    <a:lumMod val="75000"/>
                  </a:schemeClr>
                </a:solidFill>
              </a:rPr>
              <a:t>Case S.E.S </a:t>
            </a:r>
            <a:r>
              <a:rPr lang="tr-TR" sz="2000" b="1" err="1">
                <a:solidFill>
                  <a:schemeClr val="bg1">
                    <a:lumMod val="75000"/>
                  </a:schemeClr>
                </a:solidFill>
              </a:rPr>
              <a:t>Profiles</a:t>
            </a:r>
            <a:r>
              <a:rPr lang="tr-TR" sz="2000" b="1">
                <a:solidFill>
                  <a:schemeClr val="bg1">
                    <a:lumMod val="75000"/>
                  </a:schemeClr>
                </a:solidFill>
              </a:rPr>
              <a:t>:</a:t>
            </a:r>
            <a:endParaRPr lang="en-US" sz="2000" b="1">
              <a:solidFill>
                <a:schemeClr val="bg1">
                  <a:lumMod val="75000"/>
                </a:schemeClr>
              </a:solidFill>
            </a:endParaRP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a:solidFill>
                  <a:schemeClr val="accent1"/>
                </a:solidFill>
              </a:rPr>
              <a:t>A S.E.S</a:t>
            </a:r>
          </a:p>
          <a:p>
            <a:pPr algn="just" fontAlgn="base"/>
            <a:endParaRPr lang="tr-TR" sz="1600">
              <a:solidFill>
                <a:schemeClr val="accent1"/>
              </a:solidFill>
            </a:endParaRPr>
          </a:p>
          <a:p>
            <a:pPr algn="just" fontAlgn="base"/>
            <a:r>
              <a:rPr lang="tr-TR" sz="1600" err="1">
                <a:solidFill>
                  <a:schemeClr val="accent1"/>
                </a:solidFill>
              </a:rPr>
              <a:t>Senior</a:t>
            </a:r>
            <a:r>
              <a:rPr lang="tr-TR" sz="1600">
                <a:solidFill>
                  <a:schemeClr val="accent1"/>
                </a:solidFill>
              </a:rPr>
              <a:t> </a:t>
            </a:r>
            <a:r>
              <a:rPr lang="tr-TR" sz="1600" err="1">
                <a:solidFill>
                  <a:schemeClr val="accent1"/>
                </a:solidFill>
              </a:rPr>
              <a:t>executive</a:t>
            </a:r>
            <a:endParaRPr lang="tr-TR" sz="1600">
              <a:solidFill>
                <a:schemeClr val="accent1"/>
              </a:solidFill>
            </a:endParaRPr>
          </a:p>
          <a:p>
            <a:pPr algn="just" fontAlgn="base"/>
            <a:r>
              <a:rPr lang="tr-TR" sz="1600">
                <a:solidFill>
                  <a:schemeClr val="accent1"/>
                </a:solidFill>
              </a:rPr>
              <a:t>Master </a:t>
            </a:r>
            <a:r>
              <a:rPr lang="tr-TR" sz="1600" err="1">
                <a:solidFill>
                  <a:schemeClr val="accent1"/>
                </a:solidFill>
              </a:rPr>
              <a:t>degree</a:t>
            </a:r>
            <a:r>
              <a:rPr lang="tr-TR" sz="1600">
                <a:solidFill>
                  <a:schemeClr val="accent1"/>
                </a:solidFill>
              </a:rPr>
              <a:t> </a:t>
            </a:r>
            <a:r>
              <a:rPr lang="tr-TR" sz="1600" err="1">
                <a:solidFill>
                  <a:schemeClr val="accent1"/>
                </a:solidFill>
              </a:rPr>
              <a:t>graduate</a:t>
            </a:r>
            <a:endParaRPr lang="tr-TR" sz="1600">
              <a:solidFill>
                <a:schemeClr val="accent1"/>
              </a:solidFill>
            </a:endParaRPr>
          </a:p>
          <a:p>
            <a:pPr algn="just" fontAlgn="base"/>
            <a:r>
              <a:rPr lang="tr-TR" sz="1600" err="1">
                <a:solidFill>
                  <a:schemeClr val="accent1"/>
                </a:solidFill>
              </a:rPr>
              <a:t>Actively</a:t>
            </a:r>
            <a:r>
              <a:rPr lang="tr-TR" sz="1600">
                <a:solidFill>
                  <a:schemeClr val="accent1"/>
                </a:solidFill>
              </a:rPr>
              <a:t> </a:t>
            </a:r>
            <a:r>
              <a:rPr lang="tr-TR" sz="1600" err="1">
                <a:solidFill>
                  <a:schemeClr val="accent1"/>
                </a:solidFill>
              </a:rPr>
              <a:t>working</a:t>
            </a:r>
            <a:endParaRPr lang="tr-TR" sz="1600">
              <a:solidFill>
                <a:schemeClr val="accent1"/>
              </a:solidFill>
            </a:endParaRPr>
          </a:p>
          <a:p>
            <a:pPr algn="just" fontAlgn="base"/>
            <a:r>
              <a:rPr lang="tr-TR" sz="1600">
                <a:solidFill>
                  <a:schemeClr val="accent1"/>
                </a:solidFill>
              </a:rPr>
              <a:t>High-</a:t>
            </a:r>
            <a:r>
              <a:rPr lang="tr-TR" sz="1600" err="1">
                <a:solidFill>
                  <a:schemeClr val="accent1"/>
                </a:solidFill>
              </a:rPr>
              <a:t>level</a:t>
            </a:r>
            <a:r>
              <a:rPr lang="tr-TR" sz="1600">
                <a:solidFill>
                  <a:schemeClr val="accent1"/>
                </a:solidFill>
              </a:rPr>
              <a:t> </a:t>
            </a:r>
            <a:r>
              <a:rPr lang="tr-TR" sz="1600" err="1">
                <a:solidFill>
                  <a:schemeClr val="accent1"/>
                </a:solidFill>
              </a:rPr>
              <a:t>salary</a:t>
            </a:r>
            <a:r>
              <a:rPr lang="tr-TR" sz="1600">
                <a:solidFill>
                  <a:schemeClr val="accent1"/>
                </a:solidFill>
              </a:rPr>
              <a:t> </a:t>
            </a:r>
            <a:r>
              <a:rPr lang="tr-TR" sz="1600" err="1">
                <a:solidFill>
                  <a:schemeClr val="accent1"/>
                </a:solidFill>
              </a:rPr>
              <a:t>income</a:t>
            </a:r>
            <a:endParaRPr lang="tr-TR" sz="1600">
              <a:solidFill>
                <a:schemeClr val="accent1"/>
              </a:solidFill>
            </a:endParaRPr>
          </a:p>
          <a:p>
            <a:pPr algn="just" fontAlgn="base"/>
            <a:r>
              <a:rPr lang="tr-TR" sz="1600">
                <a:solidFill>
                  <a:schemeClr val="accent1"/>
                </a:solidFill>
              </a:rPr>
              <a:t>B</a:t>
            </a:r>
            <a:r>
              <a:rPr lang="en-US" sz="1600" err="1">
                <a:solidFill>
                  <a:schemeClr val="accent1"/>
                </a:solidFill>
              </a:rPr>
              <a:t>est</a:t>
            </a:r>
            <a:r>
              <a:rPr lang="en-US" sz="1600">
                <a:solidFill>
                  <a:schemeClr val="accent1"/>
                </a:solidFill>
              </a:rPr>
              <a:t> quality of life</a:t>
            </a:r>
            <a:r>
              <a:rPr lang="tr-TR" sz="1600">
                <a:solidFill>
                  <a:schemeClr val="accent1"/>
                </a:solidFill>
              </a:rPr>
              <a:t> </a:t>
            </a:r>
            <a:endParaRPr lang="en-US" sz="1600" b="1" i="0">
              <a:solidFill>
                <a:srgbClr val="000000"/>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863" y="1846217"/>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2933" y="1612569"/>
            <a:ext cx="9740582" cy="5479078"/>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360230" y="1017647"/>
            <a:ext cx="357847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C S.E.S</a:t>
            </a:r>
          </a:p>
          <a:p>
            <a:pPr algn="just" fontAlgn="base"/>
            <a:endParaRPr lang="tr-TR" sz="1600" dirty="0">
              <a:solidFill>
                <a:schemeClr val="accent1"/>
              </a:solidFill>
            </a:endParaRPr>
          </a:p>
          <a:p>
            <a:pPr algn="just" fontAlgn="base"/>
            <a:r>
              <a:rPr lang="en-US" sz="1600" dirty="0">
                <a:solidFill>
                  <a:schemeClr val="accent1"/>
                </a:solidFill>
              </a:rPr>
              <a:t>University graduate</a:t>
            </a:r>
            <a:endParaRPr lang="tr-TR" sz="1600" dirty="0">
              <a:solidFill>
                <a:schemeClr val="accent1"/>
              </a:solidFill>
            </a:endParaRPr>
          </a:p>
          <a:p>
            <a:pPr algn="just" fontAlgn="base"/>
            <a:r>
              <a:rPr lang="en-US" sz="1600" dirty="0">
                <a:solidFill>
                  <a:schemeClr val="accent1"/>
                </a:solidFill>
              </a:rPr>
              <a:t>Marketing </a:t>
            </a:r>
            <a:r>
              <a:rPr lang="tr-TR" sz="1600" dirty="0" err="1">
                <a:solidFill>
                  <a:schemeClr val="accent1"/>
                </a:solidFill>
              </a:rPr>
              <a:t>assistant</a:t>
            </a:r>
            <a:endParaRPr lang="tr-TR" sz="1600" dirty="0">
              <a:solidFill>
                <a:schemeClr val="accent1"/>
              </a:solidFill>
            </a:endParaRPr>
          </a:p>
          <a:p>
            <a:pPr algn="just" fontAlgn="base"/>
            <a:r>
              <a:rPr lang="en-US" sz="1600" dirty="0">
                <a:solidFill>
                  <a:schemeClr val="accent1"/>
                </a:solidFill>
              </a:rPr>
              <a:t>He just started his career pathway</a:t>
            </a:r>
            <a:endParaRPr lang="tr-TR" sz="1600" dirty="0">
              <a:solidFill>
                <a:schemeClr val="accent1"/>
              </a:solidFill>
            </a:endParaRPr>
          </a:p>
          <a:p>
            <a:pPr algn="just" fontAlgn="base"/>
            <a:r>
              <a:rPr lang="en-US" sz="1600" dirty="0">
                <a:solidFill>
                  <a:schemeClr val="accent1"/>
                </a:solidFill>
              </a:rPr>
              <a:t>Mid-level salary</a:t>
            </a:r>
            <a:endParaRPr lang="tr-TR" sz="1600" dirty="0">
              <a:solidFill>
                <a:schemeClr val="accent1"/>
              </a:solidFill>
            </a:endParaRPr>
          </a:p>
          <a:p>
            <a:pPr algn="just" fontAlgn="base"/>
            <a:endParaRPr lang="en-US" sz="1600" b="1" i="0" dirty="0">
              <a:solidFill>
                <a:srgbClr val="000000"/>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584448" y="1017647"/>
            <a:ext cx="3234267"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B S.E.S</a:t>
            </a:r>
          </a:p>
          <a:p>
            <a:pPr algn="just" fontAlgn="base"/>
            <a:endParaRPr lang="tr-TR" sz="1600" dirty="0">
              <a:solidFill>
                <a:schemeClr val="accent1"/>
              </a:solidFill>
            </a:endParaRPr>
          </a:p>
          <a:p>
            <a:pPr algn="just" fontAlgn="base"/>
            <a:r>
              <a:rPr lang="en-US" sz="1600" dirty="0">
                <a:solidFill>
                  <a:schemeClr val="accent1"/>
                </a:solidFill>
              </a:rPr>
              <a:t>Non-managerial civil servants</a:t>
            </a:r>
            <a:r>
              <a:rPr lang="tr-TR" sz="1600" dirty="0">
                <a:solidFill>
                  <a:schemeClr val="accent1"/>
                </a:solidFill>
              </a:rPr>
              <a:t> </a:t>
            </a:r>
            <a:r>
              <a:rPr lang="en-US" sz="1600" dirty="0">
                <a:solidFill>
                  <a:schemeClr val="accent1"/>
                </a:solidFill>
              </a:rPr>
              <a:t>/ technical staff</a:t>
            </a:r>
            <a:endParaRPr lang="tr-TR" sz="1600" dirty="0">
              <a:solidFill>
                <a:schemeClr val="accent1"/>
              </a:solidFill>
            </a:endParaRPr>
          </a:p>
          <a:p>
            <a:pPr algn="just" fontAlgn="base"/>
            <a:r>
              <a:rPr lang="en-US" sz="1600" dirty="0">
                <a:solidFill>
                  <a:schemeClr val="accent1"/>
                </a:solidFill>
              </a:rPr>
              <a:t>University degree or equivalent</a:t>
            </a:r>
            <a:endParaRPr lang="tr-TR" sz="1600" dirty="0">
              <a:solidFill>
                <a:schemeClr val="accent1"/>
              </a:solidFill>
            </a:endParaRPr>
          </a:p>
          <a:p>
            <a:pPr algn="just" fontAlgn="base"/>
            <a:r>
              <a:rPr lang="en-US" sz="1600" dirty="0">
                <a:solidFill>
                  <a:schemeClr val="accent1"/>
                </a:solidFill>
              </a:rPr>
              <a:t>Mid-high level salary</a:t>
            </a:r>
            <a:endParaRPr lang="tr-TR" sz="1600" dirty="0">
              <a:solidFill>
                <a:schemeClr val="accent1"/>
              </a:solidFill>
            </a:endParaRPr>
          </a:p>
          <a:p>
            <a:pPr algn="just" fontAlgn="base"/>
            <a:r>
              <a:rPr lang="en-US" sz="1600" dirty="0">
                <a:solidFill>
                  <a:schemeClr val="accent1"/>
                </a:solidFill>
              </a:rPr>
              <a:t>Good standard of living</a:t>
            </a:r>
            <a:endParaRPr lang="en-US" sz="1600" b="1" i="0" dirty="0">
              <a:solidFill>
                <a:srgbClr val="000000"/>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348" y="1204364"/>
            <a:ext cx="9437547" cy="5308621"/>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tr-TR" sz="1000" err="1">
                <a:solidFill>
                  <a:schemeClr val="accent1"/>
                </a:solidFill>
              </a:rPr>
              <a:t>Images</a:t>
            </a:r>
            <a:r>
              <a:rPr lang="tr-TR" sz="1000">
                <a:solidFill>
                  <a:schemeClr val="accent1"/>
                </a:solidFill>
              </a:rPr>
              <a:t> </a:t>
            </a:r>
            <a:r>
              <a:rPr lang="tr-TR" sz="1000" err="1">
                <a:solidFill>
                  <a:schemeClr val="accent1"/>
                </a:solidFill>
              </a:rPr>
              <a:t>source</a:t>
            </a:r>
            <a:r>
              <a:rPr lang="tr-TR" sz="1000">
                <a:solidFill>
                  <a:schemeClr val="accent1"/>
                </a:solidFill>
              </a:rPr>
              <a:t>: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499945"/>
          </a:xfrm>
          <a:prstGeom prst="rect">
            <a:avLst/>
          </a:prstGeom>
          <a:noFill/>
        </p:spPr>
        <p:txBody>
          <a:bodyPr wrap="square" rtlCol="0">
            <a:spAutoFit/>
          </a:bodyPr>
          <a:lstStyle/>
          <a:p>
            <a:pPr>
              <a:lnSpc>
                <a:spcPct val="150000"/>
              </a:lnSpc>
            </a:pPr>
            <a:r>
              <a:rPr lang="tr-TR" sz="2000" b="1">
                <a:solidFill>
                  <a:schemeClr val="bg1">
                    <a:lumMod val="75000"/>
                  </a:schemeClr>
                </a:solidFill>
              </a:rPr>
              <a:t>Case S.E.S </a:t>
            </a:r>
            <a:r>
              <a:rPr lang="tr-TR" sz="2000" b="1" err="1">
                <a:solidFill>
                  <a:schemeClr val="bg1">
                    <a:lumMod val="75000"/>
                  </a:schemeClr>
                </a:solidFill>
              </a:rPr>
              <a:t>Profiles</a:t>
            </a:r>
            <a:r>
              <a:rPr lang="tr-TR" sz="2000" b="1">
                <a:solidFill>
                  <a:schemeClr val="bg1">
                    <a:lumMod val="75000"/>
                  </a:schemeClr>
                </a:solidFill>
              </a:rPr>
              <a:t>:</a:t>
            </a:r>
            <a:endParaRPr lang="en-US" sz="2000" b="1">
              <a:solidFill>
                <a:schemeClr val="bg1">
                  <a:lumMod val="75000"/>
                </a:schemeClr>
              </a:solidFill>
            </a:endParaRP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390106" y="952416"/>
            <a:ext cx="3234267"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a:solidFill>
                  <a:schemeClr val="accent1"/>
                </a:solidFill>
              </a:rPr>
              <a:t>D S.E.S</a:t>
            </a:r>
          </a:p>
          <a:p>
            <a:pPr algn="just" fontAlgn="base"/>
            <a:endParaRPr lang="tr-TR" sz="1600" b="1">
              <a:solidFill>
                <a:schemeClr val="accent1"/>
              </a:solidFill>
            </a:endParaRPr>
          </a:p>
          <a:p>
            <a:pPr algn="just" fontAlgn="base"/>
            <a:r>
              <a:rPr lang="en-US" sz="1600">
                <a:solidFill>
                  <a:schemeClr val="accent1"/>
                </a:solidFill>
              </a:rPr>
              <a:t>Low or medium level of education</a:t>
            </a:r>
            <a:endParaRPr lang="tr-TR" sz="1600">
              <a:solidFill>
                <a:schemeClr val="accent1"/>
              </a:solidFill>
            </a:endParaRPr>
          </a:p>
          <a:p>
            <a:pPr algn="just" fontAlgn="base"/>
            <a:r>
              <a:rPr lang="en-US" sz="1600">
                <a:solidFill>
                  <a:schemeClr val="accent1"/>
                </a:solidFill>
              </a:rPr>
              <a:t>In temporary or permanent employment</a:t>
            </a:r>
            <a:endParaRPr lang="tr-TR" sz="1600">
              <a:solidFill>
                <a:schemeClr val="accent1"/>
              </a:solidFill>
            </a:endParaRPr>
          </a:p>
          <a:p>
            <a:pPr algn="just" fontAlgn="base"/>
            <a:r>
              <a:rPr lang="en-US" sz="1600">
                <a:solidFill>
                  <a:schemeClr val="accent1"/>
                </a:solidFill>
              </a:rPr>
              <a:t>Low income</a:t>
            </a:r>
            <a:endParaRPr lang="tr-TR" sz="1600" b="1" i="0">
              <a:solidFill>
                <a:schemeClr val="accent1"/>
              </a:solidFill>
              <a:effectLst/>
              <a:latin typeface="Raleway "/>
            </a:endParaRPr>
          </a:p>
          <a:p>
            <a:pPr algn="just" fontAlgn="base"/>
            <a:endParaRPr lang="en-US" sz="1600" b="1" i="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7478391" y="952416"/>
            <a:ext cx="3008482"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a:solidFill>
                  <a:schemeClr val="accent1"/>
                </a:solidFill>
              </a:rPr>
              <a:t>E S.E.S</a:t>
            </a:r>
          </a:p>
          <a:p>
            <a:pPr algn="just" fontAlgn="base"/>
            <a:endParaRPr lang="tr-TR" sz="1600">
              <a:solidFill>
                <a:schemeClr val="accent1"/>
              </a:solidFill>
            </a:endParaRPr>
          </a:p>
          <a:p>
            <a:pPr algn="just" fontAlgn="base"/>
            <a:r>
              <a:rPr lang="en-US" sz="1600">
                <a:solidFill>
                  <a:schemeClr val="accent1"/>
                </a:solidFill>
              </a:rPr>
              <a:t>Secondary school</a:t>
            </a:r>
            <a:r>
              <a:rPr lang="tr-TR" sz="1600">
                <a:solidFill>
                  <a:schemeClr val="accent1"/>
                </a:solidFill>
              </a:rPr>
              <a:t> (</a:t>
            </a:r>
            <a:r>
              <a:rPr lang="tr-TR" sz="1600" err="1">
                <a:solidFill>
                  <a:schemeClr val="accent1"/>
                </a:solidFill>
              </a:rPr>
              <a:t>or</a:t>
            </a:r>
            <a:r>
              <a:rPr lang="tr-TR" sz="1600">
                <a:solidFill>
                  <a:schemeClr val="accent1"/>
                </a:solidFill>
              </a:rPr>
              <a:t> </a:t>
            </a:r>
            <a:r>
              <a:rPr lang="tr-TR" sz="1600" err="1">
                <a:solidFill>
                  <a:schemeClr val="accent1"/>
                </a:solidFill>
              </a:rPr>
              <a:t>even</a:t>
            </a:r>
            <a:r>
              <a:rPr lang="tr-TR" sz="1600">
                <a:solidFill>
                  <a:schemeClr val="accent1"/>
                </a:solidFill>
              </a:rPr>
              <a:t> </a:t>
            </a:r>
            <a:r>
              <a:rPr lang="tr-TR" sz="1600" err="1">
                <a:solidFill>
                  <a:schemeClr val="accent1"/>
                </a:solidFill>
              </a:rPr>
              <a:t>less</a:t>
            </a:r>
            <a:r>
              <a:rPr lang="tr-TR" sz="1600">
                <a:solidFill>
                  <a:schemeClr val="accent1"/>
                </a:solidFill>
              </a:rPr>
              <a:t>)</a:t>
            </a:r>
            <a:r>
              <a:rPr lang="en-US" sz="1600">
                <a:solidFill>
                  <a:schemeClr val="accent1"/>
                </a:solidFill>
              </a:rPr>
              <a:t> graduate</a:t>
            </a:r>
            <a:endParaRPr lang="tr-TR" sz="1600">
              <a:solidFill>
                <a:schemeClr val="accent1"/>
              </a:solidFill>
            </a:endParaRPr>
          </a:p>
          <a:p>
            <a:pPr algn="just" fontAlgn="base"/>
            <a:r>
              <a:rPr lang="en-US" sz="1600">
                <a:solidFill>
                  <a:schemeClr val="accent1"/>
                </a:solidFill>
              </a:rPr>
              <a:t>Unemployed</a:t>
            </a:r>
            <a:endParaRPr lang="tr-TR" sz="1600">
              <a:solidFill>
                <a:schemeClr val="accent1"/>
              </a:solidFill>
            </a:endParaRPr>
          </a:p>
          <a:p>
            <a:pPr algn="just" fontAlgn="base"/>
            <a:r>
              <a:rPr lang="en-US" sz="1600">
                <a:solidFill>
                  <a:schemeClr val="accent1"/>
                </a:solidFill>
              </a:rPr>
              <a:t>Poor living standards</a:t>
            </a:r>
            <a:endParaRPr lang="tr-TR" sz="1600">
              <a:solidFill>
                <a:schemeClr val="accent1"/>
              </a:solidFill>
            </a:endParaRPr>
          </a:p>
          <a:p>
            <a:pPr algn="just" fontAlgn="base"/>
            <a:endParaRPr lang="tr-TR" sz="1600" b="1" i="0">
              <a:solidFill>
                <a:schemeClr val="accent1"/>
              </a:solidFill>
              <a:effectLst/>
              <a:latin typeface="Raleway "/>
            </a:endParaRPr>
          </a:p>
          <a:p>
            <a:pPr algn="just" fontAlgn="base"/>
            <a:endParaRPr lang="en-US" sz="1600" b="1" i="0">
              <a:solidFill>
                <a:srgbClr val="000000"/>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9576" y="1247209"/>
            <a:ext cx="10066466" cy="5662387"/>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tr-TR" sz="1000" err="1">
                <a:solidFill>
                  <a:schemeClr val="accent1"/>
                </a:solidFill>
              </a:rPr>
              <a:t>Images</a:t>
            </a:r>
            <a:r>
              <a:rPr lang="tr-TR" sz="1000">
                <a:solidFill>
                  <a:schemeClr val="accent1"/>
                </a:solidFill>
              </a:rPr>
              <a:t> </a:t>
            </a:r>
            <a:r>
              <a:rPr lang="tr-TR" sz="1000" err="1">
                <a:solidFill>
                  <a:schemeClr val="accent1"/>
                </a:solidFill>
              </a:rPr>
              <a:t>source</a:t>
            </a:r>
            <a:r>
              <a:rPr lang="tr-TR" sz="1000">
                <a:solidFill>
                  <a:schemeClr val="accent1"/>
                </a:solidFill>
              </a:rPr>
              <a:t>: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9945"/>
          </a:xfrm>
          <a:prstGeom prst="rect">
            <a:avLst/>
          </a:prstGeom>
          <a:noFill/>
        </p:spPr>
        <p:txBody>
          <a:bodyPr wrap="square" rtlCol="0">
            <a:spAutoFit/>
          </a:bodyPr>
          <a:lstStyle/>
          <a:p>
            <a:pPr>
              <a:lnSpc>
                <a:spcPct val="150000"/>
              </a:lnSpc>
            </a:pPr>
            <a:r>
              <a:rPr lang="en-US" sz="2000" b="1">
                <a:solidFill>
                  <a:schemeClr val="bg1"/>
                </a:solidFill>
              </a:rPr>
              <a:t>An </a:t>
            </a:r>
            <a:r>
              <a:rPr lang="sl-SI" sz="2000" b="1">
                <a:solidFill>
                  <a:schemeClr val="bg1"/>
                </a:solidFill>
              </a:rPr>
              <a:t>e</a:t>
            </a:r>
            <a:r>
              <a:rPr lang="en-US" sz="2000" b="1" err="1">
                <a:solidFill>
                  <a:schemeClr val="bg1"/>
                </a:solidFill>
              </a:rPr>
              <a:t>xample</a:t>
            </a:r>
            <a:r>
              <a:rPr lang="en-US" sz="2000" b="1">
                <a:solidFill>
                  <a:schemeClr val="bg1"/>
                </a:solidFill>
              </a:rPr>
              <a:t> of </a:t>
            </a:r>
            <a:r>
              <a:rPr lang="sl-SI" sz="2000" b="1">
                <a:solidFill>
                  <a:schemeClr val="bg1"/>
                </a:solidFill>
              </a:rPr>
              <a:t>g</a:t>
            </a:r>
            <a:r>
              <a:rPr lang="en-US" sz="2000" b="1" err="1">
                <a:solidFill>
                  <a:schemeClr val="bg1"/>
                </a:solidFill>
              </a:rPr>
              <a:t>enerational</a:t>
            </a:r>
            <a:r>
              <a:rPr lang="en-US" sz="2000" b="1">
                <a:solidFill>
                  <a:schemeClr val="bg1"/>
                </a:solidFill>
              </a:rPr>
              <a:t> </a:t>
            </a:r>
            <a:r>
              <a:rPr lang="sl-SI" sz="2000" b="1">
                <a:solidFill>
                  <a:schemeClr val="bg1"/>
                </a:solidFill>
              </a:rPr>
              <a:t>p</a:t>
            </a:r>
            <a:r>
              <a:rPr lang="en-US" sz="2000" b="1" err="1">
                <a:solidFill>
                  <a:schemeClr val="bg1"/>
                </a:solidFill>
              </a:rPr>
              <a:t>rofiling</a:t>
            </a:r>
            <a:r>
              <a:rPr lang="tr-TR" sz="2000" b="1">
                <a:solidFill>
                  <a:schemeClr val="bg1"/>
                </a:solidFill>
              </a:rPr>
              <a:t> 2/2</a:t>
            </a:r>
            <a:r>
              <a:rPr lang="en-US" sz="2000" b="1">
                <a:solidFill>
                  <a:schemeClr val="bg1"/>
                </a:solidFill>
              </a:rPr>
              <a:t>​</a:t>
            </a: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214256"/>
            <a:ext cx="5261813" cy="6155531"/>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Generations are one of the most basic and important other groupings used in market segmentation. ​</a:t>
            </a:r>
          </a:p>
          <a:p>
            <a:pPr algn="just" rtl="0" fontAlgn="base">
              <a:spcBef>
                <a:spcPts val="600"/>
              </a:spcBef>
              <a:spcAft>
                <a:spcPts val="600"/>
              </a:spcAft>
            </a:pPr>
            <a:r>
              <a:rPr lang="en-US" sz="1600" b="0" i="0" dirty="0">
                <a:solidFill>
                  <a:srgbClr val="000000"/>
                </a:solidFill>
                <a:effectLst/>
                <a:latin typeface="Raleway "/>
              </a:rPr>
              <a:t>The purchasing </a:t>
            </a:r>
            <a:r>
              <a:rPr lang="en-US" sz="1600" b="0" i="0" dirty="0" err="1">
                <a:solidFill>
                  <a:srgbClr val="000000"/>
                </a:solidFill>
                <a:effectLst/>
                <a:latin typeface="Raleway "/>
              </a:rPr>
              <a:t>behavio</a:t>
            </a:r>
            <a:r>
              <a:rPr lang="tr-TR" sz="1600" b="0" i="0" dirty="0">
                <a:solidFill>
                  <a:srgbClr val="000000"/>
                </a:solidFill>
                <a:effectLst/>
                <a:latin typeface="Raleway "/>
              </a:rPr>
              <a:t>u</a:t>
            </a:r>
            <a:r>
              <a:rPr lang="en-US" sz="1600" b="0" i="0" dirty="0">
                <a:solidFill>
                  <a:srgbClr val="000000"/>
                </a:solidFill>
                <a:effectLst/>
                <a:latin typeface="Raleway "/>
              </a:rPr>
              <a:t>r of each generation differs significantly. This situation makes it essential to determine marketing strategies specific to generations. Although generational groups are defined in different age ranges, a sample grouping is shared below.​</a:t>
            </a:r>
          </a:p>
          <a:p>
            <a:pPr>
              <a:spcBef>
                <a:spcPts val="600"/>
              </a:spcBef>
              <a:spcAft>
                <a:spcPts val="600"/>
              </a:spcAft>
            </a:pPr>
            <a:r>
              <a:rPr lang="en-US" sz="1600" b="0" i="0" dirty="0">
                <a:solidFill>
                  <a:srgbClr val="000000"/>
                </a:solidFill>
                <a:effectLst/>
                <a:latin typeface="Raleway "/>
              </a:rPr>
              <a:t>​</a:t>
            </a:r>
            <a:r>
              <a:rPr lang="tr-TR" sz="1600" b="1" dirty="0" err="1">
                <a:solidFill>
                  <a:schemeClr val="accent1"/>
                </a:solidFill>
              </a:rPr>
              <a:t>Generation</a:t>
            </a:r>
            <a:r>
              <a:rPr lang="tr-TR" sz="1600" b="1" dirty="0">
                <a:solidFill>
                  <a:schemeClr val="accent1"/>
                </a:solidFill>
              </a:rPr>
              <a:t> Z: </a:t>
            </a:r>
            <a:r>
              <a:rPr lang="tr-TR" sz="1600" dirty="0" err="1">
                <a:solidFill>
                  <a:schemeClr val="accent1"/>
                </a:solidFill>
              </a:rPr>
              <a:t>Ages</a:t>
            </a:r>
            <a:r>
              <a:rPr lang="tr-TR" sz="1600" dirty="0">
                <a:solidFill>
                  <a:schemeClr val="accent1"/>
                </a:solidFill>
              </a:rPr>
              <a:t> 18-24</a:t>
            </a:r>
          </a:p>
          <a:p>
            <a:pPr>
              <a:spcBef>
                <a:spcPts val="600"/>
              </a:spcBef>
              <a:spcAft>
                <a:spcPts val="600"/>
              </a:spcAft>
            </a:pPr>
            <a:r>
              <a:rPr lang="tr-TR" sz="1600" b="1" dirty="0" err="1">
                <a:solidFill>
                  <a:schemeClr val="accent1"/>
                </a:solidFill>
              </a:rPr>
              <a:t>Millennials</a:t>
            </a:r>
            <a:r>
              <a:rPr lang="tr-TR" sz="1600" b="1" dirty="0">
                <a:solidFill>
                  <a:schemeClr val="accent1"/>
                </a:solidFill>
              </a:rPr>
              <a:t> – </a:t>
            </a:r>
            <a:r>
              <a:rPr lang="tr-TR" sz="1600" b="1" dirty="0" err="1">
                <a:solidFill>
                  <a:schemeClr val="accent1"/>
                </a:solidFill>
              </a:rPr>
              <a:t>Generation</a:t>
            </a:r>
            <a:r>
              <a:rPr lang="tr-TR" sz="1600" b="1" dirty="0">
                <a:solidFill>
                  <a:schemeClr val="accent1"/>
                </a:solidFill>
              </a:rPr>
              <a:t> Y</a:t>
            </a:r>
            <a:r>
              <a:rPr lang="tr-TR" sz="1600" dirty="0">
                <a:solidFill>
                  <a:schemeClr val="accent1"/>
                </a:solidFill>
              </a:rPr>
              <a:t>: </a:t>
            </a:r>
            <a:r>
              <a:rPr lang="tr-TR" sz="1600" dirty="0" err="1">
                <a:solidFill>
                  <a:schemeClr val="accent1"/>
                </a:solidFill>
              </a:rPr>
              <a:t>Ages</a:t>
            </a:r>
            <a:r>
              <a:rPr lang="tr-TR" sz="1600" dirty="0">
                <a:solidFill>
                  <a:schemeClr val="accent1"/>
                </a:solidFill>
              </a:rPr>
              <a:t> 25-40</a:t>
            </a:r>
          </a:p>
          <a:p>
            <a:pPr>
              <a:spcBef>
                <a:spcPts val="600"/>
              </a:spcBef>
              <a:spcAft>
                <a:spcPts val="600"/>
              </a:spcAft>
            </a:pPr>
            <a:r>
              <a:rPr lang="tr-TR" sz="1600" b="1" dirty="0" err="1">
                <a:solidFill>
                  <a:schemeClr val="accent1"/>
                </a:solidFill>
              </a:rPr>
              <a:t>Generation</a:t>
            </a:r>
            <a:r>
              <a:rPr lang="tr-TR" sz="1600" b="1" dirty="0">
                <a:solidFill>
                  <a:schemeClr val="accent1"/>
                </a:solidFill>
              </a:rPr>
              <a:t> X</a:t>
            </a:r>
            <a:r>
              <a:rPr lang="tr-TR" sz="1600" dirty="0">
                <a:solidFill>
                  <a:schemeClr val="accent1"/>
                </a:solidFill>
              </a:rPr>
              <a:t>: </a:t>
            </a:r>
            <a:r>
              <a:rPr lang="tr-TR" sz="1600" dirty="0" err="1">
                <a:solidFill>
                  <a:schemeClr val="accent1"/>
                </a:solidFill>
              </a:rPr>
              <a:t>Ages</a:t>
            </a:r>
            <a:r>
              <a:rPr lang="tr-TR" sz="1600" dirty="0">
                <a:solidFill>
                  <a:schemeClr val="accent1"/>
                </a:solidFill>
              </a:rPr>
              <a:t> 41-56</a:t>
            </a:r>
          </a:p>
          <a:p>
            <a:pPr>
              <a:spcBef>
                <a:spcPts val="600"/>
              </a:spcBef>
              <a:spcAft>
                <a:spcPts val="600"/>
              </a:spcAft>
            </a:pPr>
            <a:r>
              <a:rPr lang="tr-TR" sz="1600" b="1" dirty="0" err="1">
                <a:solidFill>
                  <a:schemeClr val="accent1"/>
                </a:solidFill>
              </a:rPr>
              <a:t>Baby</a:t>
            </a:r>
            <a:r>
              <a:rPr lang="tr-TR" sz="1600" b="1" dirty="0">
                <a:solidFill>
                  <a:schemeClr val="accent1"/>
                </a:solidFill>
              </a:rPr>
              <a:t> </a:t>
            </a:r>
            <a:r>
              <a:rPr lang="tr-TR" sz="1600" b="1" dirty="0" err="1">
                <a:solidFill>
                  <a:schemeClr val="accent1"/>
                </a:solidFill>
              </a:rPr>
              <a:t>Boomers</a:t>
            </a:r>
            <a:r>
              <a:rPr lang="tr-TR" sz="1600" b="1" dirty="0">
                <a:solidFill>
                  <a:schemeClr val="accent1"/>
                </a:solidFill>
              </a:rPr>
              <a:t>: </a:t>
            </a:r>
            <a:r>
              <a:rPr lang="tr-TR" sz="1600" dirty="0" err="1">
                <a:solidFill>
                  <a:schemeClr val="accent1"/>
                </a:solidFill>
              </a:rPr>
              <a:t>Ages</a:t>
            </a:r>
            <a:r>
              <a:rPr lang="tr-TR" sz="1600" dirty="0">
                <a:solidFill>
                  <a:schemeClr val="accent1"/>
                </a:solidFill>
              </a:rPr>
              <a:t> 57-74</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a:t>
            </a:r>
            <a:endParaRPr lang="tr-TR" sz="1400" b="0" i="0" dirty="0">
              <a:solidFill>
                <a:srgbClr val="000000"/>
              </a:solidFill>
              <a:effectLst/>
              <a:latin typeface="Raleway "/>
            </a:endParaRP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4"/>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tr-TR" sz="1000">
                <a:solidFill>
                  <a:schemeClr val="accent1"/>
                </a:solidFill>
              </a:rPr>
              <a:t>Image </a:t>
            </a:r>
            <a:r>
              <a:rPr lang="tr-TR" sz="1000" err="1">
                <a:solidFill>
                  <a:schemeClr val="accent1"/>
                </a:solidFill>
              </a:rPr>
              <a:t>source</a:t>
            </a:r>
            <a:r>
              <a:rPr lang="tr-TR" sz="1000">
                <a:solidFill>
                  <a:schemeClr val="accent1"/>
                </a:solidFill>
              </a:rPr>
              <a:t>: Istockphoto.com</a:t>
            </a:r>
          </a:p>
        </p:txBody>
      </p:sp>
    </p:spTree>
    <p:extLst>
      <p:ext uri="{BB962C8B-B14F-4D97-AF65-F5344CB8AC3E}">
        <p14:creationId xmlns:p14="http://schemas.microsoft.com/office/powerpoint/2010/main" val="1784543739"/>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err="1">
                <a:solidFill>
                  <a:schemeClr val="bg1">
                    <a:lumMod val="75000"/>
                  </a:schemeClr>
                </a:solidFill>
                <a:effectLst/>
                <a:latin typeface="Outfit"/>
              </a:rPr>
              <a:t>European</a:t>
            </a:r>
            <a:r>
              <a:rPr lang="tr-TR" sz="2000" b="1" i="0" u="none" strike="noStrike">
                <a:solidFill>
                  <a:schemeClr val="bg1">
                    <a:lumMod val="75000"/>
                  </a:schemeClr>
                </a:solidFill>
                <a:effectLst/>
                <a:latin typeface="Outfit"/>
              </a:rPr>
              <a:t> Consumer </a:t>
            </a:r>
            <a:r>
              <a:rPr lang="tr-TR" sz="2000" b="1" i="0" u="none" strike="noStrike" err="1">
                <a:solidFill>
                  <a:schemeClr val="bg1">
                    <a:lumMod val="75000"/>
                  </a:schemeClr>
                </a:solidFill>
                <a:effectLst/>
                <a:latin typeface="Outfit"/>
              </a:rPr>
              <a:t>Trends</a:t>
            </a:r>
            <a:r>
              <a:rPr lang="tr-TR" sz="2000" b="1" i="0" u="none" strike="noStrike">
                <a:solidFill>
                  <a:schemeClr val="bg1">
                    <a:lumMod val="75000"/>
                  </a:schemeClr>
                </a:solidFill>
                <a:effectLst/>
                <a:latin typeface="Outfit"/>
              </a:rPr>
              <a:t>: </a:t>
            </a:r>
            <a:r>
              <a:rPr lang="tr-TR" sz="2000" b="1" i="0" u="none" strike="noStrike" err="1">
                <a:solidFill>
                  <a:schemeClr val="bg1">
                    <a:lumMod val="75000"/>
                  </a:schemeClr>
                </a:solidFill>
                <a:effectLst/>
                <a:latin typeface="Outfit"/>
              </a:rPr>
              <a:t>Generational</a:t>
            </a:r>
            <a:r>
              <a:rPr lang="tr-TR" sz="2000" b="1" i="0" u="none" strike="noStrike">
                <a:solidFill>
                  <a:schemeClr val="bg1">
                    <a:lumMod val="75000"/>
                  </a:schemeClr>
                </a:solidFill>
                <a:effectLst/>
                <a:latin typeface="Outfit"/>
              </a:rPr>
              <a:t> </a:t>
            </a:r>
            <a:r>
              <a:rPr lang="tr-TR" sz="2000" b="1" i="0" u="none" strike="noStrike" err="1">
                <a:solidFill>
                  <a:schemeClr val="bg1">
                    <a:lumMod val="75000"/>
                  </a:schemeClr>
                </a:solidFill>
                <a:effectLst/>
                <a:latin typeface="Outfit"/>
              </a:rPr>
              <a:t>Differences</a:t>
            </a:r>
            <a:endParaRPr lang="tr-TR" sz="2000" b="1" i="0" u="none" strike="noStrike">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062103"/>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Generation Z </a:t>
            </a:r>
            <a:r>
              <a:rPr lang="en-US" sz="1600" b="0" i="0" dirty="0">
                <a:solidFill>
                  <a:srgbClr val="0D0740"/>
                </a:solidFill>
                <a:effectLst/>
              </a:rPr>
              <a:t>has a low annual disposable household income due to their limited work experience and single status. As they are in the early stages of their careers, their income is steadily rising. They prioritize physical exercise, skin care, energy and stamina. They are the most socially active generation and enjoy socializing at various locations. They heavily rely on digital platforms for connection and entertainment.</a:t>
            </a:r>
            <a:r>
              <a:rPr lang="en-US" sz="1600" b="0" i="0" dirty="0">
                <a:solidFill>
                  <a:srgbClr val="000000"/>
                </a:solidFill>
                <a:effectLst/>
              </a:rPr>
              <a:t>​</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2308324"/>
          </a:xfrm>
          <a:prstGeom prst="rect">
            <a:avLst/>
          </a:prstGeom>
          <a:noFill/>
        </p:spPr>
        <p:txBody>
          <a:bodyPr wrap="square">
            <a:spAutoFit/>
          </a:bodyPr>
          <a:lstStyle/>
          <a:p>
            <a:pPr algn="just" fontAlgn="base">
              <a:spcBef>
                <a:spcPts val="600"/>
              </a:spcBef>
              <a:spcAft>
                <a:spcPts val="600"/>
              </a:spcAft>
            </a:pPr>
            <a:r>
              <a:rPr lang="en-US" sz="1600" b="1" dirty="0">
                <a:solidFill>
                  <a:srgbClr val="0D0740"/>
                </a:solidFill>
              </a:rPr>
              <a:t> Millennials </a:t>
            </a:r>
            <a:r>
              <a:rPr lang="en-US" sz="1600" dirty="0">
                <a:solidFill>
                  <a:srgbClr val="0D0740"/>
                </a:solidFill>
              </a:rPr>
              <a:t>have the highest household disposable income due to their greater expertise and authority at work, and they mostly live with two people’s pay </a:t>
            </a:r>
            <a:r>
              <a:rPr lang="en-US" sz="1600" dirty="0" err="1">
                <a:solidFill>
                  <a:srgbClr val="0D0740"/>
                </a:solidFill>
              </a:rPr>
              <a:t>cheques</a:t>
            </a:r>
            <a:r>
              <a:rPr lang="en-US" sz="1600" dirty="0">
                <a:solidFill>
                  <a:srgbClr val="0D0740"/>
                </a:solidFill>
              </a:rPr>
              <a:t>. Like Gen Z, they focus on physical exercise and healthy eating but place more emphasis on heart health, energy and stamina, and skin care. Stress and anxiety are major concerns for this age group. They are a socially active group and use digital platforms to connect with others, entertain, and work.</a:t>
            </a:r>
            <a:endParaRPr lang="tr-TR" sz="1400" i="0" dirty="0">
              <a:solidFill>
                <a:srgbClr val="000000"/>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4471" y="1553792"/>
            <a:ext cx="8637529" cy="5424150"/>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tr-TR" sz="1050" err="1">
                <a:solidFill>
                  <a:schemeClr val="accent1"/>
                </a:solidFill>
              </a:rPr>
              <a:t>Images</a:t>
            </a:r>
            <a:r>
              <a:rPr lang="tr-TR" sz="1050">
                <a:solidFill>
                  <a:schemeClr val="accent1"/>
                </a:solidFill>
              </a:rPr>
              <a:t> </a:t>
            </a:r>
            <a:r>
              <a:rPr lang="tr-TR" sz="1050" err="1">
                <a:solidFill>
                  <a:schemeClr val="accent1"/>
                </a:solidFill>
              </a:rPr>
              <a:t>source</a:t>
            </a:r>
            <a:r>
              <a:rPr lang="tr-TR" sz="1050">
                <a:solidFill>
                  <a:schemeClr val="accent1"/>
                </a:solidFill>
              </a:rPr>
              <a:t>: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9405729-79F7-7947-9D18-39EDDD18EA96}"/>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err="1">
                <a:solidFill>
                  <a:schemeClr val="bg1">
                    <a:lumMod val="75000"/>
                  </a:schemeClr>
                </a:solidFill>
                <a:effectLst/>
                <a:latin typeface="Outfit"/>
              </a:rPr>
              <a:t>European</a:t>
            </a:r>
            <a:r>
              <a:rPr lang="tr-TR" sz="2000" b="1" i="0" u="none" strike="noStrike">
                <a:solidFill>
                  <a:schemeClr val="bg1">
                    <a:lumMod val="75000"/>
                  </a:schemeClr>
                </a:solidFill>
                <a:effectLst/>
                <a:latin typeface="Outfit"/>
              </a:rPr>
              <a:t> Consumer </a:t>
            </a:r>
            <a:r>
              <a:rPr lang="tr-TR" sz="2000" b="1" i="0" u="none" strike="noStrike" err="1">
                <a:solidFill>
                  <a:schemeClr val="bg1">
                    <a:lumMod val="75000"/>
                  </a:schemeClr>
                </a:solidFill>
                <a:effectLst/>
                <a:latin typeface="Outfit"/>
              </a:rPr>
              <a:t>Trends</a:t>
            </a:r>
            <a:r>
              <a:rPr lang="tr-TR" sz="2000" b="1" i="0" u="none" strike="noStrike">
                <a:solidFill>
                  <a:schemeClr val="bg1">
                    <a:lumMod val="75000"/>
                  </a:schemeClr>
                </a:solidFill>
                <a:effectLst/>
                <a:latin typeface="Outfit"/>
              </a:rPr>
              <a:t>: </a:t>
            </a:r>
            <a:r>
              <a:rPr lang="tr-TR" sz="2000" b="1" i="0" u="none" strike="noStrike" err="1">
                <a:solidFill>
                  <a:schemeClr val="bg1">
                    <a:lumMod val="75000"/>
                  </a:schemeClr>
                </a:solidFill>
                <a:effectLst/>
                <a:latin typeface="Outfit"/>
              </a:rPr>
              <a:t>Generational</a:t>
            </a:r>
            <a:r>
              <a:rPr lang="tr-TR" sz="2000" b="1" i="0" u="none" strike="noStrike">
                <a:solidFill>
                  <a:schemeClr val="bg1">
                    <a:lumMod val="75000"/>
                  </a:schemeClr>
                </a:solidFill>
                <a:effectLst/>
                <a:latin typeface="Outfit"/>
              </a:rPr>
              <a:t> </a:t>
            </a:r>
            <a:r>
              <a:rPr lang="tr-TR" sz="2000" b="1" i="0" u="none" strike="noStrike" err="1">
                <a:solidFill>
                  <a:schemeClr val="bg1">
                    <a:lumMod val="75000"/>
                  </a:schemeClr>
                </a:solidFill>
                <a:effectLst/>
                <a:latin typeface="Outfit"/>
              </a:rPr>
              <a:t>Differences</a:t>
            </a:r>
            <a:endParaRPr lang="tr-TR" sz="2000" b="1" i="0" u="none" strike="noStrike">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554545"/>
          </a:xfrm>
          <a:prstGeom prst="rect">
            <a:avLst/>
          </a:prstGeom>
          <a:noFill/>
        </p:spPr>
        <p:txBody>
          <a:bodyPr wrap="square">
            <a:spAutoFit/>
          </a:bodyPr>
          <a:lstStyle/>
          <a:p>
            <a:pPr algn="just"/>
            <a:r>
              <a:rPr lang="tr-TR" sz="1600" b="1" dirty="0">
                <a:solidFill>
                  <a:srgbClr val="0D0740"/>
                </a:solidFill>
              </a:rPr>
              <a:t> </a:t>
            </a:r>
            <a:r>
              <a:rPr lang="en-US" sz="1600" b="1" dirty="0">
                <a:solidFill>
                  <a:srgbClr val="0D0740"/>
                </a:solidFill>
              </a:rPr>
              <a:t>Generation X </a:t>
            </a:r>
            <a:r>
              <a:rPr lang="en-US" sz="1600" dirty="0">
                <a:solidFill>
                  <a:srgbClr val="0D0740"/>
                </a:solidFill>
              </a:rPr>
              <a:t>has relatively high household disposable income, living on two people’s pay </a:t>
            </a:r>
            <a:r>
              <a:rPr lang="en-US" sz="1600" dirty="0" err="1">
                <a:solidFill>
                  <a:srgbClr val="0D0740"/>
                </a:solidFill>
              </a:rPr>
              <a:t>cheques</a:t>
            </a:r>
            <a:r>
              <a:rPr lang="en-US" sz="1600" dirty="0">
                <a:solidFill>
                  <a:srgbClr val="0D0740"/>
                </a:solidFill>
              </a:rPr>
              <a:t>. Many have reached a career plateau, and their income has been unchanged over the past year. They are less physically active and </a:t>
            </a:r>
            <a:r>
              <a:rPr lang="en-US" sz="1600" dirty="0" err="1">
                <a:solidFill>
                  <a:srgbClr val="0D0740"/>
                </a:solidFill>
              </a:rPr>
              <a:t>prioritise</a:t>
            </a:r>
            <a:r>
              <a:rPr lang="en-US" sz="1600" dirty="0">
                <a:solidFill>
                  <a:srgbClr val="0D0740"/>
                </a:solidFill>
              </a:rPr>
              <a:t> heart health, bone, and joint health, as well as healthy ageing. Mental health concerns such as stress and anxiety are similar to Millennials. They prefer </a:t>
            </a:r>
            <a:r>
              <a:rPr lang="en-US" sz="1600" dirty="0" err="1">
                <a:solidFill>
                  <a:srgbClr val="0D0740"/>
                </a:solidFill>
              </a:rPr>
              <a:t>socialising</a:t>
            </a:r>
            <a:r>
              <a:rPr lang="en-US" sz="1600" dirty="0">
                <a:solidFill>
                  <a:srgbClr val="0D0740"/>
                </a:solidFill>
              </a:rPr>
              <a:t> at home and are experienced with technology. </a:t>
            </a:r>
            <a:endParaRPr lang="tr-TR" sz="1600" b="0" i="0" dirty="0">
              <a:solidFill>
                <a:srgbClr val="0D0740"/>
              </a:solidFill>
              <a:effectLst/>
            </a:endParaRPr>
          </a:p>
          <a:p>
            <a:pPr algn="just"/>
            <a:r>
              <a:rPr lang="tr-TR" sz="1600" dirty="0">
                <a:solidFill>
                  <a:srgbClr val="0D0740"/>
                </a:solidFill>
              </a:rPr>
              <a:t> </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2308324"/>
          </a:xfrm>
          <a:prstGeom prst="rect">
            <a:avLst/>
          </a:prstGeom>
          <a:noFill/>
        </p:spPr>
        <p:txBody>
          <a:bodyPr wrap="square">
            <a:spAutoFit/>
          </a:bodyPr>
          <a:lstStyle/>
          <a:p>
            <a:pPr algn="just" fontAlgn="base">
              <a:spcBef>
                <a:spcPts val="600"/>
              </a:spcBef>
              <a:spcAft>
                <a:spcPts val="600"/>
              </a:spcAft>
            </a:pPr>
            <a:r>
              <a:rPr lang="en-US" sz="1600" b="1" dirty="0">
                <a:solidFill>
                  <a:srgbClr val="0D0740"/>
                </a:solidFill>
              </a:rPr>
              <a:t>Boomers </a:t>
            </a:r>
            <a:r>
              <a:rPr lang="en-US" sz="1600" dirty="0">
                <a:solidFill>
                  <a:srgbClr val="0D0740"/>
                </a:solidFill>
              </a:rPr>
              <a:t>have low household disposable income. Most of them are retired with a steady income. They </a:t>
            </a:r>
            <a:r>
              <a:rPr lang="en-US" sz="1600" dirty="0" err="1">
                <a:solidFill>
                  <a:srgbClr val="0D0740"/>
                </a:solidFill>
              </a:rPr>
              <a:t>prioritise</a:t>
            </a:r>
            <a:r>
              <a:rPr lang="en-US" sz="1600" dirty="0">
                <a:solidFill>
                  <a:srgbClr val="0D0740"/>
                </a:solidFill>
              </a:rPr>
              <a:t> heart health, bone and joint health, and healthy ageing more than any other group. They are more concerned about their memory and mental agility. They are the least socially active and prefer to </a:t>
            </a:r>
            <a:r>
              <a:rPr lang="en-US" sz="1600" dirty="0" err="1">
                <a:solidFill>
                  <a:srgbClr val="0D0740"/>
                </a:solidFill>
              </a:rPr>
              <a:t>socialise</a:t>
            </a:r>
            <a:r>
              <a:rPr lang="en-US" sz="1600" dirty="0">
                <a:solidFill>
                  <a:srgbClr val="0D0740"/>
                </a:solidFill>
              </a:rPr>
              <a:t> at home. They are the least digitally acquainted group, yet more than half of them use digital technology to stay connected with others.</a:t>
            </a:r>
            <a:endParaRPr lang="tr-TR" sz="1400" i="0" dirty="0">
              <a:solidFill>
                <a:srgbClr val="000000"/>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754" y="797523"/>
            <a:ext cx="7005817" cy="6060478"/>
          </a:xfrm>
          <a:prstGeom prst="rect">
            <a:avLst/>
          </a:prstGeom>
        </p:spPr>
      </p:pic>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3494" y="151254"/>
            <a:ext cx="11897844" cy="6650509"/>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tr-TR" sz="1050" err="1">
                <a:solidFill>
                  <a:schemeClr val="accent1"/>
                </a:solidFill>
              </a:rPr>
              <a:t>Images</a:t>
            </a:r>
            <a:r>
              <a:rPr lang="tr-TR" sz="1050">
                <a:solidFill>
                  <a:schemeClr val="accent1"/>
                </a:solidFill>
              </a:rPr>
              <a:t> </a:t>
            </a:r>
            <a:r>
              <a:rPr lang="tr-TR" sz="1050" err="1">
                <a:solidFill>
                  <a:schemeClr val="accent1"/>
                </a:solidFill>
              </a:rPr>
              <a:t>source</a:t>
            </a:r>
            <a:r>
              <a:rPr lang="tr-TR" sz="1050">
                <a:solidFill>
                  <a:schemeClr val="accent1"/>
                </a:solidFill>
              </a:rPr>
              <a:t>: Istockphoto.com</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72533" y="326013"/>
            <a:ext cx="10187152" cy="705751"/>
          </a:xfrm>
        </p:spPr>
        <p:txBody>
          <a:bodyPr>
            <a:noAutofit/>
          </a:bodyPr>
          <a:lstStyle/>
          <a:p>
            <a:r>
              <a:rPr lang="sl-SI" sz="3400"/>
              <a:t>Learning outcomes of this unit</a:t>
            </a:r>
            <a:endParaRPr lang="en-US" sz="340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72533" y="1194619"/>
            <a:ext cx="6578599" cy="4984492"/>
          </a:xfrm>
        </p:spPr>
        <p:txBody>
          <a:bodyPr vert="horz" lIns="91440" tIns="45720" rIns="91440" bIns="45720" rtlCol="0" anchor="t">
            <a:normAutofit fontScale="25000" lnSpcReduction="20000"/>
          </a:bodyPr>
          <a:lstStyle/>
          <a:p>
            <a:pPr>
              <a:lnSpc>
                <a:spcPct val="160000"/>
              </a:lnSpc>
            </a:pPr>
            <a:r>
              <a:rPr lang="en-US" sz="6200" b="1" i="0" u="none" strike="noStrike" dirty="0">
                <a:solidFill>
                  <a:srgbClr val="F3B75B"/>
                </a:solidFill>
                <a:effectLst/>
              </a:rPr>
              <a:t>You will gain a deeper understanding of:</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What marketing management is and how to create a marketing management strategy</a:t>
            </a:r>
            <a:r>
              <a:rPr lang="tr-TR" sz="6400" b="0" dirty="0">
                <a:solidFill>
                  <a:srgbClr val="000000"/>
                </a:solidFill>
              </a:rPr>
              <a:t>.</a:t>
            </a:r>
            <a:endParaRPr lang="en-US" sz="6400" b="0" dirty="0">
              <a:solidFill>
                <a:srgbClr val="000000"/>
              </a:solidFill>
            </a:endParaRP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The 5Cs and 4Ps of marketing.</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Understand the PEST and PESTEL analyses.</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What the SWOT analysis is and how it is used for marketing strategy.</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How to create a product development strategy</a:t>
            </a:r>
            <a:r>
              <a:rPr lang="tr-TR" sz="6400" b="0" dirty="0">
                <a:solidFill>
                  <a:srgbClr val="000000"/>
                </a:solidFill>
              </a:rPr>
              <a:t>.</a:t>
            </a:r>
            <a:endParaRPr lang="en-US" sz="6400" b="0" dirty="0">
              <a:solidFill>
                <a:srgbClr val="000000"/>
              </a:solidFill>
            </a:endParaRP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How to calculate market size and market penetration rate.</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What innovation management is and the techniques of innovation management.</a:t>
            </a:r>
          </a:p>
          <a:p>
            <a:pPr marL="342900" indent="-342900" algn="just"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How the data analysis tool </a:t>
            </a:r>
            <a:r>
              <a:rPr lang="en-US" sz="6400" b="0" dirty="0" err="1">
                <a:solidFill>
                  <a:srgbClr val="000000"/>
                </a:solidFill>
              </a:rPr>
              <a:t>MaxQDA</a:t>
            </a:r>
            <a:r>
              <a:rPr lang="en-US" sz="6400" b="0" dirty="0">
                <a:solidFill>
                  <a:srgbClr val="000000"/>
                </a:solidFill>
              </a:rPr>
              <a:t> is used for market research and consumer research.</a:t>
            </a:r>
          </a:p>
          <a:p>
            <a:pPr>
              <a:lnSpc>
                <a:spcPct val="160000"/>
              </a:lnSpc>
            </a:pPr>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2169" y="1194619"/>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en-US" sz="6400" b="1" i="0" u="none" strike="noStrike" dirty="0">
                <a:solidFill>
                  <a:srgbClr val="F3B75B"/>
                </a:solidFill>
                <a:effectLst/>
              </a:rPr>
              <a:t>You will develop skills to:</a:t>
            </a:r>
          </a:p>
          <a:p>
            <a:pPr>
              <a:lnSpc>
                <a:spcPct val="170000"/>
              </a:lnSpc>
              <a:spcBef>
                <a:spcPts val="600"/>
              </a:spcBef>
              <a:spcAft>
                <a:spcPts val="600"/>
              </a:spcAft>
            </a:pPr>
            <a:endParaRPr lang="tr-TR" sz="3200" dirty="0">
              <a:solidFill>
                <a:srgbClr val="F3B75B"/>
              </a:solidFill>
            </a:endParaRP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Minimize market entry risks</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Know how to c</a:t>
            </a:r>
            <a:r>
              <a:rPr lang="en-US" sz="6400" b="0" i="0" u="none" strike="noStrike" dirty="0">
                <a:solidFill>
                  <a:srgbClr val="000000"/>
                </a:solidFill>
                <a:effectLst/>
              </a:rPr>
              <a:t>reate effective marketing strategies</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Know how to e</a:t>
            </a:r>
            <a:r>
              <a:rPr lang="en-US" sz="6400" b="0" i="0" u="none" strike="noStrike" dirty="0">
                <a:solidFill>
                  <a:srgbClr val="000000"/>
                </a:solidFill>
                <a:effectLst/>
              </a:rPr>
              <a:t>nhance product development processes</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Strengthen market research capabilities</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Know how to m</a:t>
            </a:r>
            <a:r>
              <a:rPr lang="en-US" sz="6400" b="0" i="0" u="none" strike="noStrike" dirty="0">
                <a:solidFill>
                  <a:srgbClr val="000000"/>
                </a:solidFill>
                <a:effectLst/>
              </a:rPr>
              <a:t>aster innovation management</a:t>
            </a:r>
            <a:r>
              <a:rPr lang="tr-TR" sz="6400" b="0" i="0" dirty="0">
                <a:solidFill>
                  <a:srgbClr val="000000"/>
                </a:solidFill>
                <a:effectLst/>
              </a:rPr>
              <a:t>​</a:t>
            </a:r>
            <a:endParaRPr lang="en-US"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203278"/>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Product </a:t>
            </a:r>
            <a:r>
              <a:rPr lang="sl-SI" sz="3400" b="1" dirty="0">
                <a:solidFill>
                  <a:schemeClr val="accent3">
                    <a:lumMod val="76000"/>
                  </a:schemeClr>
                </a:solidFill>
              </a:rPr>
              <a:t>d</a:t>
            </a:r>
            <a:r>
              <a:rPr lang="en-US" sz="3400" b="1" dirty="0" err="1">
                <a:solidFill>
                  <a:schemeClr val="accent3">
                    <a:lumMod val="76000"/>
                  </a:schemeClr>
                </a:solidFill>
              </a:rPr>
              <a:t>evelopment</a:t>
            </a:r>
            <a:r>
              <a:rPr lang="en-US" sz="3400" b="1" dirty="0">
                <a:solidFill>
                  <a:schemeClr val="accent3">
                    <a:lumMod val="76000"/>
                  </a:schemeClr>
                </a:solidFill>
              </a:rPr>
              <a:t> </a:t>
            </a:r>
            <a:r>
              <a:rPr lang="sl-SI" sz="3400" b="1" dirty="0">
                <a:solidFill>
                  <a:schemeClr val="accent3">
                    <a:lumMod val="76000"/>
                  </a:schemeClr>
                </a:solidFill>
              </a:rPr>
              <a:t>s</a:t>
            </a:r>
            <a:r>
              <a:rPr lang="en-US" sz="3400" b="1" dirty="0" err="1">
                <a:solidFill>
                  <a:schemeClr val="accent3">
                    <a:lumMod val="76000"/>
                  </a:schemeClr>
                </a:solidFill>
              </a:rPr>
              <a:t>trategy</a:t>
            </a:r>
            <a:r>
              <a:rPr lang="en-US" sz="3400" b="1" dirty="0">
                <a:solidFill>
                  <a:schemeClr val="accent3">
                    <a:lumMod val="76000"/>
                  </a:schemeClr>
                </a:solidFill>
              </a:rPr>
              <a:t>​</a:t>
            </a:r>
            <a:endParaRPr lang="tr-TR" sz="3400" b="1" dirty="0">
              <a:solidFill>
                <a:schemeClr val="accent3">
                  <a:lumMod val="76000"/>
                </a:schemeClr>
              </a:solidFill>
            </a:endParaRPr>
          </a:p>
          <a:p>
            <a:pPr>
              <a:lnSpc>
                <a:spcPct val="150000"/>
              </a:lnSpc>
            </a:pPr>
            <a:r>
              <a:rPr lang="tr-TR" sz="1600" b="1" dirty="0">
                <a:solidFill>
                  <a:schemeClr val="accent1"/>
                </a:solidFill>
              </a:rPr>
              <a:t> </a:t>
            </a:r>
            <a:endParaRPr lang="en-US" sz="2400" b="1" dirty="0">
              <a:solidFill>
                <a:schemeClr val="accent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830997"/>
          </a:xfrm>
          <a:prstGeom prst="rect">
            <a:avLst/>
          </a:prstGeom>
          <a:noFill/>
        </p:spPr>
        <p:txBody>
          <a:bodyPr wrap="square">
            <a:spAutoFit/>
          </a:bodyPr>
          <a:lstStyle/>
          <a:p>
            <a:pPr algn="just" fontAlgn="base">
              <a:spcBef>
                <a:spcPts val="600"/>
              </a:spcBef>
              <a:spcAft>
                <a:spcPts val="600"/>
              </a:spcAft>
            </a:pPr>
            <a:r>
              <a:rPr lang="en-US" sz="1600" dirty="0">
                <a:solidFill>
                  <a:srgbClr val="000000"/>
                </a:solidFill>
                <a:latin typeface="Raleway "/>
              </a:rPr>
              <a:t> The development of new products helps companies to diversify their target customer spectrum and expand into new market segments. For this reason, it is important to </a:t>
            </a:r>
            <a:r>
              <a:rPr lang="en-US" sz="1600" dirty="0" err="1">
                <a:solidFill>
                  <a:srgbClr val="000000"/>
                </a:solidFill>
                <a:latin typeface="Raleway "/>
              </a:rPr>
              <a:t>analyse</a:t>
            </a:r>
            <a:r>
              <a:rPr lang="en-US" sz="1600" dirty="0">
                <a:solidFill>
                  <a:srgbClr val="000000"/>
                </a:solidFill>
                <a:latin typeface="Raleway "/>
              </a:rPr>
              <a:t> consumer experiences well and understand consumer needs and expectations in order to launch a product.</a:t>
            </a:r>
            <a:endParaRPr lang="tr-TR" sz="1600" b="0" i="0" dirty="0">
              <a:solidFill>
                <a:srgbClr val="000000"/>
              </a:solidFill>
              <a:effectLst/>
              <a:latin typeface="Raleway "/>
            </a:endParaRP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sl-SI" sz="1000">
                <a:solidFill>
                  <a:schemeClr val="accent1"/>
                </a:solidFill>
              </a:rPr>
              <a:t>Source: </a:t>
            </a:r>
            <a:r>
              <a:rPr lang="sl-SI" sz="1000" i="1">
                <a:solidFill>
                  <a:schemeClr val="accent1"/>
                </a:solidFill>
                <a:latin typeface="Raleway "/>
                <a:ea typeface="Roboto"/>
                <a:cs typeface="Roboto"/>
              </a:rPr>
              <a:t>What is Product development? | New Product development by Educationleaves</a:t>
            </a:r>
            <a:endParaRPr lang="sl-SI" sz="100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a:solidFill>
                  <a:srgbClr val="131313"/>
                </a:solidFill>
              </a:rPr>
              <a:t>This video will help you learn "Product development or new product development."</a:t>
            </a:r>
            <a:endParaRPr lang="en-GB" sz="120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8" name="Çevrimiçi Medya 7" title="What is Product development? | New Product development">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52251"/>
            <a:ext cx="11741570" cy="499945"/>
          </a:xfrm>
          <a:prstGeom prst="rect">
            <a:avLst/>
          </a:prstGeom>
          <a:noFill/>
        </p:spPr>
        <p:txBody>
          <a:bodyPr wrap="square" rtlCol="0">
            <a:spAutoFit/>
          </a:bodyPr>
          <a:lstStyle/>
          <a:p>
            <a:pPr>
              <a:lnSpc>
                <a:spcPct val="150000"/>
              </a:lnSpc>
            </a:pPr>
            <a:r>
              <a:rPr lang="tr-TR" sz="2000" b="1">
                <a:solidFill>
                  <a:schemeClr val="bg1"/>
                </a:solidFill>
              </a:rPr>
              <a:t>Phases of </a:t>
            </a:r>
            <a:r>
              <a:rPr lang="en-US" sz="2000" b="1">
                <a:solidFill>
                  <a:schemeClr val="bg1"/>
                </a:solidFill>
              </a:rPr>
              <a:t>product development strategy​</a:t>
            </a:r>
            <a:r>
              <a:rPr lang="tr-TR" sz="2000" b="1">
                <a:solidFill>
                  <a:schemeClr val="bg1"/>
                </a:solidFill>
              </a:rPr>
              <a:t> </a:t>
            </a:r>
            <a:endParaRPr lang="en-US" sz="2000" b="1">
              <a:solidFill>
                <a:schemeClr val="bg1"/>
              </a:solidFill>
            </a:endParaRP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769989"/>
          </a:xfrm>
          <a:prstGeom prst="rect">
            <a:avLst/>
          </a:prstGeom>
          <a:noFill/>
        </p:spPr>
        <p:txBody>
          <a:bodyPr wrap="square">
            <a:spAutoFit/>
          </a:bodyPr>
          <a:lstStyle/>
          <a:p>
            <a:pPr algn="just" rtl="0" fontAlgn="base"/>
            <a:endParaRPr lang="en-US" sz="1600" b="0" i="0" dirty="0">
              <a:solidFill>
                <a:srgbClr val="000000"/>
              </a:solidFill>
              <a:effectLst/>
              <a:latin typeface="Raleway "/>
            </a:endParaRPr>
          </a:p>
          <a:p>
            <a:pPr algn="just" rtl="0" fontAlgn="base">
              <a:spcBef>
                <a:spcPts val="600"/>
              </a:spcBef>
              <a:spcAft>
                <a:spcPts val="600"/>
              </a:spcAft>
            </a:pPr>
            <a:r>
              <a:rPr lang="en-US" sz="1600" b="0" dirty="0">
                <a:solidFill>
                  <a:srgbClr val="000000"/>
                </a:solidFill>
                <a:effectLst/>
                <a:latin typeface="Raleway "/>
              </a:rPr>
              <a:t>The following steps are important in the development and launch of the product.​</a:t>
            </a:r>
          </a:p>
          <a:p>
            <a:pPr lvl="1" algn="just" fontAlgn="base">
              <a:spcBef>
                <a:spcPts val="600"/>
              </a:spcBef>
              <a:spcAft>
                <a:spcPts val="600"/>
              </a:spcAft>
            </a:pPr>
            <a:r>
              <a:rPr lang="en-US" sz="1600" b="1" dirty="0">
                <a:solidFill>
                  <a:srgbClr val="000000"/>
                </a:solidFill>
                <a:effectLst/>
                <a:latin typeface="Raleway "/>
              </a:rPr>
              <a:t>1. </a:t>
            </a:r>
            <a:r>
              <a:rPr lang="en-US" sz="1600" b="0" dirty="0">
                <a:solidFill>
                  <a:srgbClr val="000000"/>
                </a:solidFill>
                <a:effectLst/>
                <a:latin typeface="Raleway "/>
              </a:rPr>
              <a:t>What does the consumer want?​</a:t>
            </a:r>
          </a:p>
          <a:p>
            <a:pPr lvl="1" algn="just" fontAlgn="base">
              <a:spcBef>
                <a:spcPts val="600"/>
              </a:spcBef>
              <a:spcAft>
                <a:spcPts val="600"/>
              </a:spcAft>
            </a:pPr>
            <a:r>
              <a:rPr lang="en-US" sz="1600" b="1" dirty="0">
                <a:solidFill>
                  <a:srgbClr val="000000"/>
                </a:solidFill>
                <a:effectLst/>
                <a:latin typeface="Raleway "/>
              </a:rPr>
              <a:t>2. </a:t>
            </a:r>
            <a:r>
              <a:rPr lang="en-US" sz="1600" b="0" dirty="0">
                <a:solidFill>
                  <a:srgbClr val="000000"/>
                </a:solidFill>
                <a:effectLst/>
                <a:latin typeface="Raleway "/>
              </a:rPr>
              <a:t>How does our product respond to what consumers want?​</a:t>
            </a:r>
          </a:p>
          <a:p>
            <a:pPr lvl="1" algn="just" fontAlgn="base">
              <a:spcBef>
                <a:spcPts val="600"/>
              </a:spcBef>
              <a:spcAft>
                <a:spcPts val="600"/>
              </a:spcAft>
            </a:pPr>
            <a:r>
              <a:rPr lang="en-US" sz="1600" b="1" dirty="0">
                <a:solidFill>
                  <a:srgbClr val="000000"/>
                </a:solidFill>
                <a:effectLst/>
                <a:latin typeface="Raleway "/>
              </a:rPr>
              <a:t>3. </a:t>
            </a:r>
            <a:r>
              <a:rPr lang="en-US" sz="1600" b="0" dirty="0">
                <a:solidFill>
                  <a:srgbClr val="000000"/>
                </a:solidFill>
                <a:effectLst/>
                <a:latin typeface="Raleway "/>
              </a:rPr>
              <a:t>How does it compare to competitors?​</a:t>
            </a:r>
          </a:p>
          <a:p>
            <a:pPr lvl="1" algn="just" fontAlgn="base">
              <a:spcBef>
                <a:spcPts val="600"/>
              </a:spcBef>
              <a:spcAft>
                <a:spcPts val="600"/>
              </a:spcAft>
            </a:pPr>
            <a:r>
              <a:rPr lang="en-US" sz="1600" b="1" dirty="0">
                <a:solidFill>
                  <a:srgbClr val="000000"/>
                </a:solidFill>
                <a:effectLst/>
                <a:latin typeface="Raleway "/>
              </a:rPr>
              <a:t>4. </a:t>
            </a:r>
            <a:r>
              <a:rPr lang="en-US" sz="1600" b="0" dirty="0">
                <a:solidFill>
                  <a:srgbClr val="000000"/>
                </a:solidFill>
                <a:effectLst/>
                <a:latin typeface="Raleway "/>
              </a:rPr>
              <a:t>What values and features will differentiate your product from others?</a:t>
            </a:r>
          </a:p>
          <a:p>
            <a:pPr algn="just" rtl="0" fontAlgn="base"/>
            <a:endParaRPr lang="en-US" sz="1400" b="0" i="0" dirty="0">
              <a:solidFill>
                <a:srgbClr val="000000"/>
              </a:solidFill>
              <a:effectLst/>
              <a:latin typeface="Raleway "/>
            </a:endParaRPr>
          </a:p>
          <a:p>
            <a:pPr algn="just" rtl="0" fontAlgn="base"/>
            <a:r>
              <a:rPr lang="en-US" sz="1400" b="0" i="0" dirty="0">
                <a:solidFill>
                  <a:srgbClr val="000000"/>
                </a:solidFill>
                <a:effectLst/>
                <a:latin typeface="Raleway "/>
              </a:rPr>
              <a:t>​</a:t>
            </a:r>
            <a:endParaRPr lang="tr-TR" sz="1400" b="0" i="0" dirty="0">
              <a:solidFill>
                <a:srgbClr val="000000"/>
              </a:solidFill>
              <a:effectLst/>
              <a:latin typeface="Raleway "/>
            </a:endParaRP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tr-TR" sz="2000" b="1">
                <a:solidFill>
                  <a:schemeClr val="bg1"/>
                </a:solidFill>
              </a:rPr>
              <a:t>Phases of </a:t>
            </a:r>
            <a:r>
              <a:rPr lang="en-US" sz="2000" b="1">
                <a:solidFill>
                  <a:schemeClr val="bg1"/>
                </a:solidFill>
              </a:rPr>
              <a:t>product development strategy​</a:t>
            </a:r>
            <a:r>
              <a:rPr lang="tr-TR" sz="2000" b="1">
                <a:solidFill>
                  <a:schemeClr val="bg1"/>
                </a:solidFill>
              </a:rPr>
              <a:t> </a:t>
            </a:r>
            <a:endParaRPr lang="en-US" sz="2000" b="1">
              <a:solidFill>
                <a:schemeClr val="bg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862637"/>
            <a:ext cx="11159945" cy="3539430"/>
          </a:xfrm>
          <a:prstGeom prst="rect">
            <a:avLst/>
          </a:prstGeom>
          <a:noFill/>
        </p:spPr>
        <p:txBody>
          <a:bodyPr wrap="square">
            <a:spAutoFit/>
          </a:bodyPr>
          <a:lstStyle/>
          <a:p>
            <a:pPr algn="just" rtl="0" fontAlgn="base"/>
            <a:r>
              <a:rPr lang="tr-TR" sz="1600" b="1" dirty="0">
                <a:solidFill>
                  <a:schemeClr val="accent1"/>
                </a:solidFill>
              </a:rPr>
              <a:t> </a:t>
            </a:r>
            <a:r>
              <a:rPr lang="tr-TR" sz="1600" b="1" dirty="0" err="1">
                <a:solidFill>
                  <a:schemeClr val="accent1"/>
                </a:solidFill>
              </a:rPr>
              <a:t>Phase</a:t>
            </a:r>
            <a:r>
              <a:rPr lang="tr-TR" sz="1600" b="1" dirty="0">
                <a:solidFill>
                  <a:schemeClr val="accent1"/>
                </a:solidFill>
              </a:rPr>
              <a:t> 1. </a:t>
            </a:r>
            <a:r>
              <a:rPr lang="en-US" sz="1600" dirty="0">
                <a:solidFill>
                  <a:schemeClr val="accent1"/>
                </a:solidFill>
              </a:rPr>
              <a:t>Defining the idea in a product development strategy involves clarifying and refining a concept to ensure it aligns with market needs, business goals, and available resources.</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err="1">
                <a:solidFill>
                  <a:schemeClr val="accent1"/>
                </a:solidFill>
              </a:rPr>
              <a:t>Phase</a:t>
            </a:r>
            <a:r>
              <a:rPr lang="tr-TR" sz="1600" b="1" dirty="0">
                <a:solidFill>
                  <a:schemeClr val="accent1"/>
                </a:solidFill>
              </a:rPr>
              <a:t> 2. </a:t>
            </a:r>
            <a:r>
              <a:rPr lang="en-US" sz="1600" dirty="0">
                <a:solidFill>
                  <a:schemeClr val="accent1"/>
                </a:solidFill>
              </a:rPr>
              <a:t>Concept development is the process of refining an initial idea into a clear, detailed product concept that meets customer needs and aligns with business goals.</a:t>
            </a:r>
            <a:endParaRPr lang="tr-TR" sz="1600" dirty="0">
              <a:solidFill>
                <a:schemeClr val="accent1"/>
              </a:solidFill>
            </a:endParaRPr>
          </a:p>
          <a:p>
            <a:pPr algn="just" rtl="0" fontAlgn="base"/>
            <a:endParaRPr lang="tr-TR" sz="1600" dirty="0">
              <a:solidFill>
                <a:schemeClr val="accent1"/>
              </a:solidFill>
            </a:endParaRPr>
          </a:p>
          <a:p>
            <a:pPr algn="just" rtl="0" fontAlgn="base"/>
            <a:r>
              <a:rPr lang="tr-TR" sz="1600" b="1" dirty="0" err="1">
                <a:solidFill>
                  <a:schemeClr val="accent1"/>
                </a:solidFill>
              </a:rPr>
              <a:t>Phase</a:t>
            </a:r>
            <a:r>
              <a:rPr lang="tr-TR" sz="1600" b="1" dirty="0">
                <a:solidFill>
                  <a:schemeClr val="accent1"/>
                </a:solidFill>
              </a:rPr>
              <a:t> 3. </a:t>
            </a:r>
            <a:r>
              <a:rPr lang="en-US" sz="1600" dirty="0">
                <a:solidFill>
                  <a:schemeClr val="accent1"/>
                </a:solidFill>
              </a:rPr>
              <a:t>Testing is a critical phase in the product development lifecycle, ensuring that the concept, design, and functionality of a product meet both customer expectations and technical standards.</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err="1">
                <a:solidFill>
                  <a:schemeClr val="accent1"/>
                </a:solidFill>
              </a:rPr>
              <a:t>Phase</a:t>
            </a:r>
            <a:r>
              <a:rPr lang="tr-TR" sz="1600" b="1" dirty="0">
                <a:solidFill>
                  <a:schemeClr val="accent1"/>
                </a:solidFill>
              </a:rPr>
              <a:t> 4. </a:t>
            </a:r>
            <a:r>
              <a:rPr lang="en-US" sz="1600" b="0" i="0" dirty="0">
                <a:solidFill>
                  <a:schemeClr val="accent1"/>
                </a:solidFill>
                <a:effectLst/>
              </a:rPr>
              <a:t>A market strategy outlines how to position, promote, and distribute a product to achieve business goals and meet customer needs effectively.</a:t>
            </a:r>
            <a:endParaRPr lang="tr-TR" sz="1600" b="0" i="0" dirty="0">
              <a:solidFill>
                <a:schemeClr val="accent1"/>
              </a:solidFill>
              <a:effectLst/>
            </a:endParaRPr>
          </a:p>
          <a:p>
            <a:pPr algn="just" rtl="0" fontAlgn="base"/>
            <a:endParaRPr lang="tr-TR" sz="1600" dirty="0">
              <a:solidFill>
                <a:schemeClr val="accent1"/>
              </a:solidFill>
            </a:endParaRPr>
          </a:p>
          <a:p>
            <a:pPr algn="just" rtl="0" fontAlgn="base"/>
            <a:r>
              <a:rPr lang="tr-TR" sz="1600" b="1" dirty="0" err="1">
                <a:solidFill>
                  <a:schemeClr val="accent1"/>
                </a:solidFill>
              </a:rPr>
              <a:t>Phase</a:t>
            </a:r>
            <a:r>
              <a:rPr lang="tr-TR" sz="1600" b="1" dirty="0">
                <a:solidFill>
                  <a:schemeClr val="accent1"/>
                </a:solidFill>
              </a:rPr>
              <a:t> 5. </a:t>
            </a:r>
            <a:r>
              <a:rPr lang="en-US" sz="1600" dirty="0">
                <a:solidFill>
                  <a:schemeClr val="accent1"/>
                </a:solidFill>
              </a:rPr>
              <a:t>Market entry and </a:t>
            </a:r>
            <a:r>
              <a:rPr lang="en-US" sz="1600" dirty="0" err="1">
                <a:solidFill>
                  <a:schemeClr val="accent1"/>
                </a:solidFill>
              </a:rPr>
              <a:t>commerciali</a:t>
            </a:r>
            <a:r>
              <a:rPr lang="tr-TR" sz="1600" dirty="0">
                <a:solidFill>
                  <a:schemeClr val="accent1"/>
                </a:solidFill>
              </a:rPr>
              <a:t>s</a:t>
            </a:r>
            <a:r>
              <a:rPr lang="en-US" sz="1600" dirty="0" err="1">
                <a:solidFill>
                  <a:schemeClr val="accent1"/>
                </a:solidFill>
              </a:rPr>
              <a:t>ation</a:t>
            </a:r>
            <a:r>
              <a:rPr lang="en-US" sz="1600" dirty="0">
                <a:solidFill>
                  <a:schemeClr val="accent1"/>
                </a:solidFill>
              </a:rPr>
              <a:t> involve launching the product and ensuring its successful adoption in the market.</a:t>
            </a:r>
            <a:r>
              <a:rPr lang="tr-TR" sz="1600" dirty="0">
                <a:solidFill>
                  <a:schemeClr val="accent1"/>
                </a:solidFill>
              </a:rPr>
              <a:t>   </a:t>
            </a:r>
            <a:endParaRPr lang="en-US" sz="1600" b="0" i="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1938740425"/>
              </p:ext>
            </p:extLst>
          </p:nvPr>
        </p:nvGraphicFramePr>
        <p:xfrm>
          <a:off x="735532" y="4237703"/>
          <a:ext cx="10578319" cy="24777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3015860" y="6271995"/>
            <a:ext cx="5579533" cy="338554"/>
          </a:xfrm>
          <a:prstGeom prst="rect">
            <a:avLst/>
          </a:prstGeom>
          <a:solidFill>
            <a:schemeClr val="bg1">
              <a:lumMod val="60000"/>
              <a:lumOff val="40000"/>
            </a:schemeClr>
          </a:solidFill>
        </p:spPr>
        <p:txBody>
          <a:bodyPr wrap="square">
            <a:spAutoFit/>
          </a:bodyPr>
          <a:lstStyle/>
          <a:p>
            <a:pPr algn="ctr"/>
            <a:r>
              <a:rPr lang="tr-TR" sz="1600" dirty="0" err="1">
                <a:solidFill>
                  <a:schemeClr val="accent1"/>
                </a:solidFill>
              </a:rPr>
              <a:t>Phases</a:t>
            </a:r>
            <a:r>
              <a:rPr lang="tr-TR" sz="1600" dirty="0">
                <a:solidFill>
                  <a:schemeClr val="accent1"/>
                </a:solidFill>
              </a:rPr>
              <a:t> of p</a:t>
            </a:r>
            <a:r>
              <a:rPr lang="en-US" sz="1600" dirty="0" err="1">
                <a:solidFill>
                  <a:schemeClr val="accent1"/>
                </a:solidFill>
              </a:rPr>
              <a:t>roduct</a:t>
            </a:r>
            <a:r>
              <a:rPr lang="en-US" sz="1600" dirty="0">
                <a:solidFill>
                  <a:schemeClr val="accent1"/>
                </a:solidFill>
              </a:rPr>
              <a:t> development strategy​</a:t>
            </a:r>
          </a:p>
        </p:txBody>
      </p:sp>
    </p:spTree>
    <p:extLst>
      <p:ext uri="{BB962C8B-B14F-4D97-AF65-F5344CB8AC3E}">
        <p14:creationId xmlns:p14="http://schemas.microsoft.com/office/powerpoint/2010/main" val="4103115991"/>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877163"/>
          </a:xfrm>
          <a:prstGeom prst="rect">
            <a:avLst/>
          </a:prstGeom>
          <a:noFill/>
        </p:spPr>
        <p:txBody>
          <a:bodyPr wrap="square" lIns="91440" tIns="45720" rIns="91440" bIns="45720" rtlCol="0" anchor="t">
            <a:spAutoFit/>
          </a:bodyPr>
          <a:lstStyle/>
          <a:p>
            <a:pPr>
              <a:lnSpc>
                <a:spcPct val="150000"/>
              </a:lnSpc>
            </a:pPr>
            <a:r>
              <a:rPr lang="en-US" sz="3400" b="1" i="0" dirty="0">
                <a:solidFill>
                  <a:schemeClr val="accent3">
                    <a:lumMod val="75000"/>
                  </a:schemeClr>
                </a:solidFill>
                <a:effectLst/>
              </a:rPr>
              <a:t>How to create a product development strategy</a:t>
            </a:r>
            <a:r>
              <a:rPr lang="tr-TR" sz="3400" b="1" i="0" dirty="0">
                <a:solidFill>
                  <a:schemeClr val="accent3">
                    <a:lumMod val="75000"/>
                  </a:schemeClr>
                </a:solidFill>
                <a:effectLst/>
              </a:rPr>
              <a:t>?</a:t>
            </a:r>
            <a:endParaRPr lang="en-US" sz="3400" b="1" dirty="0">
              <a:solidFill>
                <a:schemeClr val="accent3">
                  <a:lumMod val="75000"/>
                </a:schemeClr>
              </a:solidFill>
            </a:endParaRPr>
          </a:p>
        </p:txBody>
      </p:sp>
      <p:sp>
        <p:nvSpPr>
          <p:cNvPr id="7" name="Metin kutusu 6">
            <a:extLst>
              <a:ext uri="{FF2B5EF4-FFF2-40B4-BE49-F238E27FC236}">
                <a16:creationId xmlns:a16="http://schemas.microsoft.com/office/drawing/2014/main" id="{C0921FCC-BCB8-2374-4FCA-DB1C8D8BB92E}"/>
              </a:ext>
            </a:extLst>
          </p:cNvPr>
          <p:cNvSpPr txBox="1"/>
          <p:nvPr/>
        </p:nvSpPr>
        <p:spPr>
          <a:xfrm>
            <a:off x="172779" y="1254901"/>
            <a:ext cx="11234865" cy="4278094"/>
          </a:xfrm>
          <a:prstGeom prst="rect">
            <a:avLst/>
          </a:prstGeom>
          <a:noFill/>
        </p:spPr>
        <p:txBody>
          <a:bodyPr wrap="square">
            <a:spAutoFit/>
          </a:bodyPr>
          <a:lstStyle/>
          <a:p>
            <a:pPr algn="just" rtl="0" fontAlgn="base"/>
            <a:r>
              <a:rPr lang="en-US" sz="1600" dirty="0">
                <a:solidFill>
                  <a:schemeClr val="accent1"/>
                </a:solidFill>
                <a:latin typeface="Raleway "/>
              </a:rPr>
              <a:t>The preparation </a:t>
            </a:r>
            <a:r>
              <a:rPr lang="en-US" sz="1600" dirty="0">
                <a:solidFill>
                  <a:srgbClr val="000000"/>
                </a:solidFill>
                <a:latin typeface="Raleway "/>
              </a:rPr>
              <a:t>of a product development strategy begins with the </a:t>
            </a:r>
            <a:r>
              <a:rPr lang="en-US" sz="1600" b="1" dirty="0">
                <a:solidFill>
                  <a:srgbClr val="000000"/>
                </a:solidFill>
                <a:latin typeface="Raleway "/>
              </a:rPr>
              <a:t>identification of consumer needs. </a:t>
            </a:r>
            <a:r>
              <a:rPr lang="en-US" sz="1600" dirty="0">
                <a:solidFill>
                  <a:srgbClr val="000000"/>
                </a:solidFill>
                <a:latin typeface="Raleway "/>
              </a:rPr>
              <a:t>In this context, the first step is to identify consumer needs by using various market research methods such as focus group meetings, interviews, consumer surveys, or social media analysis.​​</a:t>
            </a:r>
            <a:endParaRPr lang="tr-TR" sz="1600" dirty="0">
              <a:solidFill>
                <a:srgbClr val="000000"/>
              </a:solidFill>
              <a:latin typeface="Raleway "/>
            </a:endParaRPr>
          </a:p>
          <a:p>
            <a:pPr algn="just" fontAlgn="base"/>
            <a:endParaRPr lang="tr-TR" sz="1600" dirty="0">
              <a:solidFill>
                <a:srgbClr val="000000"/>
              </a:solidFill>
              <a:latin typeface="Raleway "/>
            </a:endParaRPr>
          </a:p>
          <a:p>
            <a:pPr algn="just" fontAlgn="base"/>
            <a:r>
              <a:rPr lang="en-US" sz="1600" dirty="0">
                <a:solidFill>
                  <a:srgbClr val="000000"/>
                </a:solidFill>
                <a:latin typeface="Raleway "/>
              </a:rPr>
              <a:t>The next important step is to </a:t>
            </a:r>
            <a:r>
              <a:rPr lang="en-US" sz="1600" b="1" dirty="0">
                <a:solidFill>
                  <a:srgbClr val="000000"/>
                </a:solidFill>
                <a:latin typeface="Raleway "/>
              </a:rPr>
              <a:t>develop a product/service that meets the identified needs</a:t>
            </a:r>
            <a:r>
              <a:rPr lang="en-US" sz="1600" dirty="0">
                <a:solidFill>
                  <a:srgbClr val="000000"/>
                </a:solidFill>
                <a:latin typeface="Raleway "/>
              </a:rPr>
              <a:t>. Who are the people who need this product? A realistic definition of the potential buyer range is important for marketing the product.​​</a:t>
            </a:r>
            <a:endParaRPr lang="tr-TR" sz="1600" dirty="0">
              <a:solidFill>
                <a:srgbClr val="000000"/>
              </a:solidFill>
              <a:latin typeface="Raleway "/>
            </a:endParaRPr>
          </a:p>
          <a:p>
            <a:pPr algn="just" fontAlgn="base"/>
            <a:endParaRPr lang="tr-TR" sz="1600" dirty="0">
              <a:solidFill>
                <a:srgbClr val="000000"/>
              </a:solidFill>
              <a:latin typeface="Raleway "/>
            </a:endParaRPr>
          </a:p>
          <a:p>
            <a:pPr algn="just" fontAlgn="base"/>
            <a:r>
              <a:rPr lang="en-US" sz="1600" dirty="0">
                <a:solidFill>
                  <a:srgbClr val="000000"/>
                </a:solidFill>
                <a:latin typeface="Raleway "/>
              </a:rPr>
              <a:t>The next step is to compare </a:t>
            </a:r>
            <a:r>
              <a:rPr lang="en-US" sz="1600" b="1" dirty="0">
                <a:solidFill>
                  <a:srgbClr val="000000"/>
                </a:solidFill>
                <a:latin typeface="Raleway "/>
              </a:rPr>
              <a:t>our product with the existing competitors in the market and review their salient features </a:t>
            </a:r>
            <a:r>
              <a:rPr lang="en-US" sz="1600" dirty="0">
                <a:solidFill>
                  <a:srgbClr val="000000"/>
                </a:solidFill>
                <a:latin typeface="Raleway "/>
              </a:rPr>
              <a:t>(benchmarking with other businesses in the market). This is where the SWOT analysis described in the previous section can be a good tool. Our strengths will be the elements that we </a:t>
            </a:r>
            <a:r>
              <a:rPr lang="en-US" sz="1600" dirty="0" err="1">
                <a:solidFill>
                  <a:srgbClr val="000000"/>
                </a:solidFill>
                <a:latin typeface="Raleway "/>
              </a:rPr>
              <a:t>emphasise</a:t>
            </a:r>
            <a:r>
              <a:rPr lang="en-US" sz="1600" dirty="0">
                <a:solidFill>
                  <a:srgbClr val="000000"/>
                </a:solidFill>
                <a:latin typeface="Raleway "/>
              </a:rPr>
              <a:t> in our marketing strategy, while our weaknesses will enable us to make decisions on how to deal with these negatives.​​</a:t>
            </a:r>
            <a:endParaRPr lang="tr-TR" sz="1600" dirty="0">
              <a:solidFill>
                <a:srgbClr val="000000"/>
              </a:solidFill>
              <a:latin typeface="Raleway "/>
            </a:endParaRPr>
          </a:p>
          <a:p>
            <a:pPr algn="just" fontAlgn="base"/>
            <a:endParaRPr lang="tr-TR" sz="1600" dirty="0">
              <a:solidFill>
                <a:srgbClr val="000000"/>
              </a:solidFill>
              <a:latin typeface="Raleway "/>
            </a:endParaRPr>
          </a:p>
          <a:p>
            <a:pPr algn="just" fontAlgn="base"/>
            <a:r>
              <a:rPr lang="en-US" sz="1600" dirty="0">
                <a:solidFill>
                  <a:srgbClr val="000000"/>
                </a:solidFill>
                <a:latin typeface="Raleway "/>
              </a:rPr>
              <a:t>After completing this process, the 'testing' phase begins. </a:t>
            </a:r>
            <a:r>
              <a:rPr lang="en-US" sz="1600" b="1" dirty="0">
                <a:solidFill>
                  <a:srgbClr val="000000"/>
                </a:solidFill>
                <a:latin typeface="Raleway "/>
              </a:rPr>
              <a:t>The testing phase can take the form of preparing prototypes of the product as well as preparing (digital or real) samples. </a:t>
            </a:r>
            <a:r>
              <a:rPr lang="en-US" sz="1600" dirty="0">
                <a:solidFill>
                  <a:srgbClr val="000000"/>
                </a:solidFill>
                <a:latin typeface="Raleway "/>
              </a:rPr>
              <a:t>The opinions of consumers on the samples received are in turn tested using qualitative and quantitative methods. Once all these phases have been completed, the marketing strategy can be prepared, and the market launch phase can be initiated.​​</a:t>
            </a:r>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a:t>
            </a:r>
            <a:endParaRPr lang="tr-TR" sz="1600" b="0" i="0" dirty="0">
              <a:solidFill>
                <a:srgbClr val="000000"/>
              </a:solidFill>
              <a:effectLst/>
              <a:latin typeface="Raleway "/>
            </a:endParaRP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430729"/>
            <a:ext cx="10515600" cy="959822"/>
          </a:xfrm>
        </p:spPr>
        <p:txBody>
          <a:bodyPr>
            <a:noAutofit/>
          </a:bodyPr>
          <a:lstStyle/>
          <a:p>
            <a:r>
              <a:rPr lang="tr-TR" sz="3400" b="1"/>
              <a:t>2</a:t>
            </a:r>
            <a:r>
              <a:rPr lang="en-US" sz="3400" b="1"/>
              <a:t>°:</a:t>
            </a:r>
            <a:r>
              <a:rPr lang="tr-TR" sz="3400" b="1"/>
              <a:t> </a:t>
            </a:r>
            <a:r>
              <a:rPr lang="en-US" sz="3400" b="1"/>
              <a:t>Innovation powerhouse: Unleashing creative ideas​</a:t>
            </a:r>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tr-TR" sz="2000" b="1" dirty="0">
                <a:solidFill>
                  <a:schemeClr val="bg1"/>
                </a:solidFill>
              </a:rPr>
              <a:t> Definition of </a:t>
            </a:r>
            <a:r>
              <a:rPr lang="tr-TR" sz="2000" b="1" dirty="0" err="1">
                <a:solidFill>
                  <a:schemeClr val="bg1"/>
                </a:solidFill>
              </a:rPr>
              <a:t>Innovation</a:t>
            </a:r>
            <a:r>
              <a:rPr lang="tr-TR" sz="2000" b="1" dirty="0">
                <a:solidFill>
                  <a:schemeClr val="bg1"/>
                </a:solidFill>
              </a:rPr>
              <a:t>: </a:t>
            </a:r>
            <a:r>
              <a:rPr lang="tr-TR" sz="2000" b="1" dirty="0" err="1">
                <a:solidFill>
                  <a:schemeClr val="bg1"/>
                </a:solidFill>
              </a:rPr>
              <a:t>Types</a:t>
            </a:r>
            <a:r>
              <a:rPr lang="tr-TR" sz="2000" b="1" dirty="0">
                <a:solidFill>
                  <a:schemeClr val="bg1"/>
                </a:solidFill>
              </a:rPr>
              <a:t>, </a:t>
            </a:r>
            <a:r>
              <a:rPr lang="tr-TR" sz="2000" b="1" dirty="0" err="1">
                <a:solidFill>
                  <a:schemeClr val="bg1"/>
                </a:solidFill>
              </a:rPr>
              <a:t>Examples</a:t>
            </a:r>
            <a:r>
              <a:rPr lang="tr-TR" sz="2000" b="1" dirty="0">
                <a:solidFill>
                  <a:schemeClr val="bg1"/>
                </a:solidFill>
              </a:rPr>
              <a:t> </a:t>
            </a:r>
            <a:r>
              <a:rPr lang="tr-TR" sz="2000" b="1" dirty="0" err="1">
                <a:solidFill>
                  <a:schemeClr val="bg1"/>
                </a:solidFill>
              </a:rPr>
              <a:t>and</a:t>
            </a:r>
            <a:r>
              <a:rPr lang="tr-TR" sz="2000" b="1" dirty="0">
                <a:solidFill>
                  <a:schemeClr val="bg1"/>
                </a:solidFill>
              </a:rPr>
              <a:t> </a:t>
            </a:r>
            <a:r>
              <a:rPr lang="tr-TR" sz="2000" b="1" dirty="0" err="1">
                <a:solidFill>
                  <a:schemeClr val="bg1"/>
                </a:solidFill>
              </a:rPr>
              <a:t>Process</a:t>
            </a:r>
            <a:r>
              <a:rPr lang="en-US" sz="2000" b="1" dirty="0">
                <a:solidFill>
                  <a:schemeClr val="bg1"/>
                </a:solidFill>
              </a:rPr>
              <a:t> </a:t>
            </a:r>
          </a:p>
          <a:p>
            <a:pPr>
              <a:lnSpc>
                <a:spcPct val="150000"/>
              </a:lnSpc>
            </a:pPr>
            <a:r>
              <a:rPr lang="tr-TR" sz="1600" b="1" dirty="0">
                <a:solidFill>
                  <a:schemeClr val="accent1"/>
                </a:solidFill>
              </a:rPr>
              <a:t> </a:t>
            </a:r>
            <a:endParaRPr lang="en-US" sz="1600" b="1" dirty="0">
              <a:solidFill>
                <a:schemeClr val="accent1"/>
              </a:solidFill>
            </a:endParaRP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9" y="2413604"/>
            <a:ext cx="10270958" cy="3323987"/>
          </a:xfrm>
          <a:prstGeom prst="rect">
            <a:avLst/>
          </a:prstGeom>
          <a:noFill/>
        </p:spPr>
        <p:txBody>
          <a:bodyPr wrap="square" lIns="91440" tIns="45720" rIns="91440" bIns="45720" anchor="t">
            <a:spAutoFit/>
          </a:bodyPr>
          <a:lstStyle/>
          <a:p>
            <a:pPr algn="just" fontAlgn="base"/>
            <a:r>
              <a:rPr lang="en-US" sz="1600" b="0" i="0" u="none" strike="noStrike" dirty="0">
                <a:solidFill>
                  <a:srgbClr val="000000"/>
                </a:solidFill>
                <a:effectLst/>
                <a:latin typeface="Raleway "/>
              </a:rPr>
              <a:t>This section is designed to cover </a:t>
            </a:r>
            <a:r>
              <a:rPr lang="en-US" sz="1600" b="1" i="0" u="none" strike="noStrike" dirty="0">
                <a:solidFill>
                  <a:srgbClr val="000000"/>
                </a:solidFill>
                <a:effectLst/>
                <a:latin typeface="Raleway "/>
              </a:rPr>
              <a:t>all aspects of </a:t>
            </a:r>
            <a:r>
              <a:rPr lang="tr-TR" sz="1600" b="1" dirty="0" err="1">
                <a:solidFill>
                  <a:srgbClr val="000000"/>
                </a:solidFill>
                <a:latin typeface="Raleway "/>
              </a:rPr>
              <a:t>unleashing</a:t>
            </a:r>
            <a:r>
              <a:rPr lang="tr-TR" sz="1600" b="1" i="0" u="none" strike="noStrike" dirty="0">
                <a:solidFill>
                  <a:srgbClr val="000000"/>
                </a:solidFill>
                <a:effectLst/>
                <a:latin typeface="Raleway "/>
              </a:rPr>
              <a:t> </a:t>
            </a:r>
            <a:r>
              <a:rPr lang="tr-TR" sz="1600" b="1" i="0" u="none" strike="noStrike" dirty="0" err="1">
                <a:solidFill>
                  <a:srgbClr val="000000"/>
                </a:solidFill>
                <a:effectLst/>
                <a:latin typeface="Raleway "/>
              </a:rPr>
              <a:t>creati</a:t>
            </a:r>
            <a:r>
              <a:rPr lang="tr-TR" sz="1600" b="1" dirty="0" err="1">
                <a:solidFill>
                  <a:srgbClr val="000000"/>
                </a:solidFill>
                <a:latin typeface="Raleway "/>
              </a:rPr>
              <a:t>ve</a:t>
            </a:r>
            <a:r>
              <a:rPr lang="tr-TR" sz="1600" b="1" dirty="0">
                <a:solidFill>
                  <a:srgbClr val="000000"/>
                </a:solidFill>
                <a:latin typeface="Raleway "/>
              </a:rPr>
              <a:t> </a:t>
            </a:r>
            <a:r>
              <a:rPr lang="tr-TR" sz="1600" b="1" dirty="0" err="1">
                <a:solidFill>
                  <a:srgbClr val="000000"/>
                </a:solidFill>
                <a:latin typeface="Raleway "/>
              </a:rPr>
              <a:t>ideas</a:t>
            </a:r>
            <a:r>
              <a:rPr lang="en-US" sz="1600" b="1" i="0" u="none" strike="noStrike" dirty="0">
                <a:solidFill>
                  <a:srgbClr val="000000"/>
                </a:solidFill>
                <a:effectLst/>
                <a:latin typeface="Raleway "/>
              </a:rPr>
              <a:t>. </a:t>
            </a:r>
            <a:r>
              <a:rPr lang="en-US" sz="1600" b="0" i="0" u="none" strike="noStrike" dirty="0">
                <a:solidFill>
                  <a:srgbClr val="000000"/>
                </a:solidFill>
                <a:effectLst/>
                <a:latin typeface="Raleway "/>
              </a:rPr>
              <a:t>Upon successful completion of the</a:t>
            </a:r>
            <a:r>
              <a:rPr lang="en-US" sz="1600" dirty="0">
                <a:solidFill>
                  <a:srgbClr val="000000"/>
                </a:solidFill>
                <a:latin typeface="Raleway "/>
              </a:rPr>
              <a:t> unit</a:t>
            </a:r>
            <a:r>
              <a:rPr lang="en-US" sz="1600" b="0" i="0" u="none" strike="noStrike" dirty="0">
                <a:solidFill>
                  <a:srgbClr val="000000"/>
                </a:solidFill>
                <a:effectLst/>
                <a:latin typeface="Raleway "/>
              </a:rPr>
              <a:t>, you will know about the practical and theoretical skills for marketing and innovation management needed in business.</a:t>
            </a:r>
            <a:r>
              <a:rPr lang="en-US" sz="1600" b="0" i="0" dirty="0">
                <a:solidFill>
                  <a:srgbClr val="000000"/>
                </a:solidFill>
                <a:effectLst/>
                <a:latin typeface="Raleway "/>
              </a:rPr>
              <a:t>​</a:t>
            </a:r>
            <a:endParaRPr lang="tr-TR" sz="1600" b="0" i="0" dirty="0">
              <a:solidFill>
                <a:srgbClr val="000000"/>
              </a:solidFill>
              <a:effectLst/>
              <a:latin typeface="Raleway "/>
            </a:endParaRPr>
          </a:p>
          <a:p>
            <a:pPr algn="just" fontAlgn="base"/>
            <a:endParaRPr lang="tr-TR" sz="1600" dirty="0">
              <a:solidFill>
                <a:srgbClr val="000000"/>
              </a:solidFill>
              <a:latin typeface="Raleway "/>
            </a:endParaRPr>
          </a:p>
          <a:p>
            <a:pPr algn="just" fontAlgn="base"/>
            <a:r>
              <a:rPr lang="en-US" sz="1600" b="0" i="0" dirty="0">
                <a:solidFill>
                  <a:srgbClr val="000000"/>
                </a:solidFill>
                <a:effectLst/>
                <a:latin typeface="Raleway "/>
              </a:rPr>
              <a:t>This section offers a comprehensive foundation in the methodologies and core principles essential to innovation management. It introduces you to a range of creative techniques, such as brainstorming, which encourages the free flow of ideas, and mind mapping, and helps visually </a:t>
            </a:r>
            <a:r>
              <a:rPr lang="en-US" sz="1600" b="0" i="0" dirty="0" err="1">
                <a:solidFill>
                  <a:srgbClr val="000000"/>
                </a:solidFill>
                <a:effectLst/>
                <a:latin typeface="Raleway "/>
              </a:rPr>
              <a:t>organi</a:t>
            </a:r>
            <a:r>
              <a:rPr lang="tr-TR" sz="1600" b="0" i="0" dirty="0">
                <a:solidFill>
                  <a:srgbClr val="000000"/>
                </a:solidFill>
                <a:effectLst/>
                <a:latin typeface="Raleway "/>
              </a:rPr>
              <a:t>s</a:t>
            </a:r>
            <a:r>
              <a:rPr lang="en-US" sz="1600" b="0" i="0" dirty="0">
                <a:solidFill>
                  <a:srgbClr val="000000"/>
                </a:solidFill>
                <a:effectLst/>
                <a:latin typeface="Raleway "/>
              </a:rPr>
              <a:t>e complex concepts and relationships. By exploring these methods, you will gain practical tools to generate and refine innovative ideas. A significant portion of the section is dedicated to the design thinking approach, a highly regarded framework within innovation management.</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endParaRPr lang="en-US" sz="1600" b="0" i="0" dirty="0">
              <a:solidFill>
                <a:srgbClr val="000000"/>
              </a:solidFill>
              <a:effectLst/>
              <a:latin typeface="Raleway "/>
            </a:endParaRPr>
          </a:p>
          <a:p>
            <a:pPr algn="just" rtl="0" fontAlgn="base"/>
            <a:r>
              <a:rPr lang="en-US" sz="1800" b="0" i="0" dirty="0">
                <a:solidFill>
                  <a:srgbClr val="000000"/>
                </a:solidFill>
                <a:effectLst/>
                <a:latin typeface="Raleway "/>
              </a:rPr>
              <a:t>​</a:t>
            </a: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a:solidFill>
                  <a:schemeClr val="bg2"/>
                </a:solidFill>
                <a:latin typeface="+mj-lt"/>
                <a:ea typeface="+mj-ea"/>
                <a:cs typeface="+mj-cs"/>
              </a:rPr>
              <a:t>Innovation </a:t>
            </a:r>
            <a:r>
              <a:rPr lang="sl-SI" sz="3400" b="1">
                <a:solidFill>
                  <a:schemeClr val="bg2"/>
                </a:solidFill>
                <a:latin typeface="+mj-lt"/>
                <a:ea typeface="+mj-ea"/>
                <a:cs typeface="+mj-cs"/>
              </a:rPr>
              <a:t>m</a:t>
            </a:r>
            <a:r>
              <a:rPr lang="tr-TR" sz="3400" b="1">
                <a:solidFill>
                  <a:schemeClr val="bg2"/>
                </a:solidFill>
                <a:latin typeface="+mj-lt"/>
                <a:ea typeface="+mj-ea"/>
                <a:cs typeface="+mj-cs"/>
              </a:rPr>
              <a:t>anagement</a:t>
            </a:r>
            <a:r>
              <a:rPr lang="en-US" sz="3400" b="1">
                <a:solidFill>
                  <a:schemeClr val="bg2"/>
                </a:solidFill>
                <a:latin typeface="+mj-lt"/>
                <a:ea typeface="+mj-ea"/>
                <a:cs typeface="+mj-cs"/>
              </a:rPr>
              <a:t> – 1/2</a:t>
            </a: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1" y="1233940"/>
            <a:ext cx="10270958" cy="4924425"/>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dirty="0">
                <a:solidFill>
                  <a:srgbClr val="000000"/>
                </a:solidFill>
                <a:effectLst/>
                <a:latin typeface="Raleway "/>
              </a:rPr>
              <a:t>The concept of innovation</a:t>
            </a:r>
            <a:r>
              <a:rPr lang="en-US" sz="1600" dirty="0">
                <a:solidFill>
                  <a:srgbClr val="000000"/>
                </a:solidFill>
                <a:latin typeface="Raleway "/>
              </a:rPr>
              <a:t> can be defined</a:t>
            </a:r>
            <a:r>
              <a:rPr lang="en-US" sz="1600" b="0" i="0" dirty="0">
                <a:solidFill>
                  <a:srgbClr val="000000"/>
                </a:solidFill>
                <a:effectLst/>
                <a:latin typeface="Raleway "/>
              </a:rPr>
              <a:t> as the result of the adaptation, development and creation of new ideas. </a:t>
            </a:r>
            <a:endParaRPr lang="tr-TR" sz="1600" b="0" i="0" dirty="0">
              <a:solidFill>
                <a:srgbClr val="000000"/>
              </a:solidFill>
              <a:effectLst/>
              <a:latin typeface="Raleway "/>
            </a:endParaRPr>
          </a:p>
          <a:p>
            <a:pPr algn="just" fontAlgn="base">
              <a:spcBef>
                <a:spcPts val="600"/>
              </a:spcBef>
              <a:spcAft>
                <a:spcPts val="600"/>
              </a:spcAft>
            </a:pPr>
            <a:r>
              <a:rPr lang="en-US" sz="1600" dirty="0">
                <a:solidFill>
                  <a:srgbClr val="000000"/>
                </a:solidFill>
                <a:latin typeface="Raleway "/>
              </a:rPr>
              <a:t>On the other hand, </a:t>
            </a:r>
            <a:r>
              <a:rPr lang="en-US" sz="1600" b="1" dirty="0">
                <a:solidFill>
                  <a:srgbClr val="000000"/>
                </a:solidFill>
                <a:latin typeface="Raleway "/>
              </a:rPr>
              <a:t>innovation is defined as the management of all activities that include thought creation, technology development, production, and marketing of a new or improved product, manufacturing process, or equipment. Innovation is an integral part of product life cycles that strengthen marketing </a:t>
            </a:r>
            <a:r>
              <a:rPr lang="en-US" sz="1600" b="1" dirty="0" err="1">
                <a:solidFill>
                  <a:srgbClr val="000000"/>
                </a:solidFill>
                <a:latin typeface="Raleway "/>
              </a:rPr>
              <a:t>dynamics.</a:t>
            </a:r>
            <a:r>
              <a:rPr lang="en-US" sz="1600" b="1" i="0" dirty="0" err="1">
                <a:solidFill>
                  <a:srgbClr val="000000"/>
                </a:solidFill>
                <a:effectLst/>
                <a:latin typeface="Raleway "/>
              </a:rPr>
              <a:t>The</a:t>
            </a:r>
            <a:r>
              <a:rPr lang="en-US" sz="1600" b="1" i="0" dirty="0">
                <a:solidFill>
                  <a:srgbClr val="000000"/>
                </a:solidFill>
                <a:effectLst/>
                <a:latin typeface="Raleway "/>
              </a:rPr>
              <a:t> number of life cycle stages can vary  6 different phases</a:t>
            </a:r>
            <a:r>
              <a:rPr lang="tr-TR" sz="1600" b="1" i="0" dirty="0">
                <a:solidFill>
                  <a:srgbClr val="000000"/>
                </a:solidFill>
                <a:effectLst/>
                <a:latin typeface="Raleway "/>
              </a:rPr>
              <a:t>:</a:t>
            </a:r>
            <a:endParaRPr lang="en-US" sz="1600" b="1" i="0" dirty="0">
              <a:solidFill>
                <a:srgbClr val="000000"/>
              </a:solidFill>
              <a:effectLst/>
              <a:latin typeface="Raleway "/>
            </a:endParaRP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​Product design ​</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Raw material extraction and processing;​</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Manufacturing of the product;​</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Packaging and distribution to the consumer;​</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Product use and maintenance;​</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End-of-life management: reuse, recycling and disposal.​</a:t>
            </a:r>
          </a:p>
          <a:p>
            <a:pPr algn="just" rtl="0" fontAlgn="base">
              <a:spcBef>
                <a:spcPts val="600"/>
              </a:spcBef>
              <a:spcAft>
                <a:spcPts val="600"/>
              </a:spcAft>
            </a:pPr>
            <a:endParaRPr lang="en-US"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a:t>
            </a: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248652" y="1322448"/>
            <a:ext cx="11197388" cy="923330"/>
          </a:xfrm>
          <a:prstGeom prst="rect">
            <a:avLst/>
          </a:prstGeom>
          <a:noFill/>
        </p:spPr>
        <p:txBody>
          <a:bodyPr wrap="square">
            <a:spAutoFit/>
          </a:bodyPr>
          <a:lstStyle/>
          <a:p>
            <a:pPr algn="just" fontAlgn="base">
              <a:spcBef>
                <a:spcPts val="600"/>
              </a:spcBef>
              <a:spcAft>
                <a:spcPts val="600"/>
              </a:spcAft>
            </a:pPr>
            <a:r>
              <a:rPr lang="en-US" dirty="0">
                <a:solidFill>
                  <a:srgbClr val="000000"/>
                </a:solidFill>
                <a:latin typeface="Raleway "/>
              </a:rPr>
              <a:t>The concept of innovation is an important variable used in all processes, such as the product design process, product manufacturing, packaging, and reuse of products. The following are some examples of the use of innovation (for sustainability) in product lifecycle processes:​</a:t>
            </a:r>
            <a:endParaRPr lang="tr-TR" b="0" i="0" dirty="0">
              <a:solidFill>
                <a:srgbClr val="000000"/>
              </a:solidFill>
              <a:effectLst/>
              <a:latin typeface="Raleway "/>
            </a:endParaRPr>
          </a:p>
        </p:txBody>
      </p:sp>
      <p:sp>
        <p:nvSpPr>
          <p:cNvPr id="8" name="Metin kutusu 7">
            <a:extLst>
              <a:ext uri="{FF2B5EF4-FFF2-40B4-BE49-F238E27FC236}">
                <a16:creationId xmlns:a16="http://schemas.microsoft.com/office/drawing/2014/main" id="{9FD88736-C141-3AEE-274A-A4AED04E39E7}"/>
              </a:ext>
            </a:extLst>
          </p:cNvPr>
          <p:cNvSpPr txBox="1"/>
          <p:nvPr/>
        </p:nvSpPr>
        <p:spPr>
          <a:xfrm>
            <a:off x="387711" y="2570447"/>
            <a:ext cx="5061284" cy="2062103"/>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ü"/>
            </a:pPr>
            <a:r>
              <a:rPr lang="en-US" dirty="0">
                <a:solidFill>
                  <a:schemeClr val="accent1"/>
                </a:solidFill>
              </a:rPr>
              <a:t>How can we make our product (e.g., t-shirt) more sustainable?​</a:t>
            </a:r>
          </a:p>
          <a:p>
            <a:pPr marL="285750" indent="-285750" algn="just">
              <a:spcBef>
                <a:spcPts val="600"/>
              </a:spcBef>
              <a:spcAft>
                <a:spcPts val="600"/>
              </a:spcAft>
              <a:buFont typeface="Wingdings" panose="05000000000000000000" pitchFamily="2" charset="2"/>
              <a:buChar char="ü"/>
            </a:pPr>
            <a:r>
              <a:rPr lang="en-US" dirty="0">
                <a:solidFill>
                  <a:schemeClr val="accent1"/>
                </a:solidFill>
              </a:rPr>
              <a:t>How can we make the manufacturing process more sustainable?</a:t>
            </a:r>
          </a:p>
          <a:p>
            <a:pPr marL="285750" indent="-285750">
              <a:spcBef>
                <a:spcPts val="600"/>
              </a:spcBef>
              <a:spcAft>
                <a:spcPts val="600"/>
              </a:spcAft>
              <a:buFont typeface="Wingdings" panose="05000000000000000000" pitchFamily="2" charset="2"/>
              <a:buChar char="ü"/>
            </a:pPr>
            <a:r>
              <a:rPr lang="en-US" dirty="0">
                <a:solidFill>
                  <a:schemeClr val="accent1"/>
                </a:solidFill>
              </a:rPr>
              <a:t>​How can we make product packaging more portable?​</a:t>
            </a: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38883"/>
          </a:xfrm>
          <a:prstGeom prst="rect">
            <a:avLst/>
          </a:prstGeom>
          <a:noFill/>
        </p:spPr>
        <p:txBody>
          <a:bodyPr wrap="square">
            <a:spAutoFit/>
          </a:bodyPr>
          <a:lstStyle/>
          <a:p>
            <a:pPr marL="285750" indent="-285750" algn="just">
              <a:spcBef>
                <a:spcPts val="600"/>
              </a:spcBef>
              <a:spcAft>
                <a:spcPts val="600"/>
              </a:spcAft>
              <a:buFont typeface="Wingdings" panose="05000000000000000000" pitchFamily="2" charset="2"/>
              <a:buChar char="ü"/>
            </a:pPr>
            <a:r>
              <a:rPr lang="en-US" dirty="0">
                <a:solidFill>
                  <a:schemeClr val="accent1"/>
                </a:solidFill>
              </a:rPr>
              <a:t>Use of recycled polyester​</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The use of nanotechnology in eco-production processes.​</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Use of biodegradable packaging</a:t>
            </a:r>
            <a:r>
              <a:rPr lang="en-US" sz="2000" dirty="0">
                <a:solidFill>
                  <a:schemeClr val="accent1"/>
                </a:solidFill>
              </a:rPr>
              <a:t>​</a:t>
            </a:r>
            <a:endParaRPr lang="en-US" dirty="0">
              <a:solidFill>
                <a:schemeClr val="accent1"/>
              </a:solidFill>
            </a:endParaRP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a:solidFill>
                  <a:schemeClr val="bg2"/>
                </a:solidFill>
                <a:latin typeface="+mj-lt"/>
                <a:ea typeface="+mj-ea"/>
                <a:cs typeface="+mj-cs"/>
              </a:rPr>
              <a:t>Innovation </a:t>
            </a:r>
            <a:r>
              <a:rPr lang="sl-SI" sz="3400" b="1">
                <a:solidFill>
                  <a:schemeClr val="bg2"/>
                </a:solidFill>
                <a:latin typeface="+mj-lt"/>
                <a:ea typeface="+mj-ea"/>
                <a:cs typeface="+mj-cs"/>
              </a:rPr>
              <a:t>m</a:t>
            </a:r>
            <a:r>
              <a:rPr lang="tr-TR" sz="3400" b="1">
                <a:solidFill>
                  <a:schemeClr val="bg2"/>
                </a:solidFill>
                <a:latin typeface="+mj-lt"/>
                <a:ea typeface="+mj-ea"/>
                <a:cs typeface="+mj-cs"/>
              </a:rPr>
              <a:t>anagement</a:t>
            </a:r>
            <a:r>
              <a:rPr lang="en-US" sz="3400" b="1">
                <a:solidFill>
                  <a:schemeClr val="bg2"/>
                </a:solidFill>
                <a:latin typeface="+mj-lt"/>
                <a:ea typeface="+mj-ea"/>
                <a:cs typeface="+mj-cs"/>
              </a:rPr>
              <a:t> – 2/2</a:t>
            </a: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85215"/>
          </a:xfrm>
          <a:prstGeom prst="rect">
            <a:avLst/>
          </a:prstGeom>
          <a:noFill/>
        </p:spPr>
        <p:txBody>
          <a:bodyPr wrap="square" lIns="91440" tIns="45720" rIns="91440" bIns="45720" rtlCol="0" anchor="t">
            <a:spAutoFit/>
          </a:bodyPr>
          <a:lstStyle/>
          <a:p>
            <a:pPr>
              <a:lnSpc>
                <a:spcPct val="150000"/>
              </a:lnSpc>
            </a:pPr>
            <a:r>
              <a:rPr lang="en-US" sz="3400" b="1">
                <a:solidFill>
                  <a:schemeClr val="accent3">
                    <a:lumMod val="76000"/>
                  </a:schemeClr>
                </a:solidFill>
              </a:rPr>
              <a:t>Fostering innovation</a:t>
            </a:r>
            <a:r>
              <a:rPr lang="en-US" sz="3400" b="1">
                <a:solidFill>
                  <a:schemeClr val="accent3">
                    <a:lumMod val="76000"/>
                  </a:schemeClr>
                </a:solidFill>
                <a:highlight>
                  <a:srgbClr val="FFFF00"/>
                </a:highlight>
              </a:rPr>
              <a:t>​</a:t>
            </a:r>
          </a:p>
        </p:txBody>
      </p:sp>
      <p:sp>
        <p:nvSpPr>
          <p:cNvPr id="4" name="Metin kutusu 3">
            <a:extLst>
              <a:ext uri="{FF2B5EF4-FFF2-40B4-BE49-F238E27FC236}">
                <a16:creationId xmlns:a16="http://schemas.microsoft.com/office/drawing/2014/main" id="{FF329864-F142-C397-6285-AE6922696919}"/>
              </a:ext>
            </a:extLst>
          </p:cNvPr>
          <p:cNvSpPr txBox="1"/>
          <p:nvPr/>
        </p:nvSpPr>
        <p:spPr>
          <a:xfrm>
            <a:off x="630615" y="1289923"/>
            <a:ext cx="10270958" cy="5016758"/>
          </a:xfrm>
          <a:prstGeom prst="rect">
            <a:avLst/>
          </a:prstGeom>
          <a:noFill/>
        </p:spPr>
        <p:txBody>
          <a:bodyPr wrap="square" lIns="91440" tIns="45720" rIns="91440" bIns="45720" anchor="t">
            <a:spAutoFit/>
          </a:bodyPr>
          <a:lstStyle/>
          <a:p>
            <a:pPr algn="just" rtl="0" fontAlgn="base"/>
            <a:r>
              <a:rPr lang="en-US" sz="1600" b="0" i="0" dirty="0">
                <a:solidFill>
                  <a:srgbClr val="000000"/>
                </a:solidFill>
                <a:effectLst/>
                <a:latin typeface="Raleway "/>
              </a:rPr>
              <a:t>Innovation is a key factor in 'getting better' for products and processes. Therefore, various methods are used to encourage innovation. </a:t>
            </a:r>
            <a:r>
              <a:rPr lang="en-US" sz="1600" b="1" i="0" dirty="0">
                <a:solidFill>
                  <a:srgbClr val="000000"/>
                </a:solidFill>
                <a:effectLst/>
                <a:latin typeface="Raleway "/>
              </a:rPr>
              <a:t>Below are some of the methodologies that can be used for innovation development methods</a:t>
            </a:r>
            <a:r>
              <a:rPr lang="tr-TR" sz="1600" b="1" i="0" dirty="0">
                <a:solidFill>
                  <a:srgbClr val="000000"/>
                </a:solidFill>
                <a:effectLst/>
                <a:latin typeface="Raleway "/>
              </a:rPr>
              <a:t>.</a:t>
            </a:r>
          </a:p>
          <a:p>
            <a:pPr lvl="1" algn="just" fontAlgn="base"/>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n-US" sz="1600" b="1" dirty="0">
                <a:solidFill>
                  <a:srgbClr val="000000"/>
                </a:solidFill>
                <a:latin typeface="Raleway "/>
              </a:rPr>
              <a:t>Brainstorming</a:t>
            </a:r>
            <a:r>
              <a:rPr lang="en-US" sz="1600" dirty="0">
                <a:solidFill>
                  <a:srgbClr val="000000"/>
                </a:solidFill>
                <a:latin typeface="Raleway "/>
              </a:rPr>
              <a:t> is a collective reflection method that allows from a working group to find one or many solutions to a given problem. It is based on the principle of the free association of ideas and the creative impulse of the participants. The goal of this method is to obtain a sequence of positive mutual associations through sustained discussion of all participants to generate a maximum of proposals whose judgement and evaluation will occur later.</a:t>
            </a:r>
            <a:endParaRPr lang="tr-TR" sz="1600" dirty="0">
              <a:solidFill>
                <a:srgbClr val="000000"/>
              </a:solidFill>
              <a:latin typeface="Raleway "/>
            </a:endParaRPr>
          </a:p>
          <a:p>
            <a:pPr lvl="1" algn="just" fontAlgn="base"/>
            <a:endParaRPr lang="tr-TR" sz="1600" dirty="0">
              <a:solidFill>
                <a:srgbClr val="000000"/>
              </a:solidFill>
              <a:latin typeface="Raleway "/>
            </a:endParaRPr>
          </a:p>
          <a:p>
            <a:pPr marL="742950" lvl="1" indent="-285750" algn="just" fontAlgn="base">
              <a:buFont typeface="Wingdings" panose="05000000000000000000" pitchFamily="2" charset="2"/>
              <a:buChar char="Ø"/>
            </a:pPr>
            <a:r>
              <a:rPr lang="en-US" sz="1600" dirty="0">
                <a:solidFill>
                  <a:srgbClr val="000000"/>
                </a:solidFill>
                <a:latin typeface="Raleway "/>
              </a:rPr>
              <a:t>​</a:t>
            </a:r>
            <a:r>
              <a:rPr lang="en-US" sz="1600" b="1" dirty="0">
                <a:solidFill>
                  <a:srgbClr val="000000"/>
                </a:solidFill>
                <a:latin typeface="Raleway "/>
              </a:rPr>
              <a:t>Suggestion Box: </a:t>
            </a:r>
            <a:r>
              <a:rPr lang="en-US" sz="1600" dirty="0">
                <a:solidFill>
                  <a:srgbClr val="000000"/>
                </a:solidFill>
                <a:latin typeface="Raleway "/>
              </a:rPr>
              <a:t>This method, inspired by the goal of continuous improvement of the Kaizen Japanese technique, allows any employee of the company, whatever his hierarchical level and his qualification, to communicate his thoughts and to make his new ideas known​. </a:t>
            </a:r>
            <a:endParaRPr lang="tr-TR" sz="1600" dirty="0">
              <a:solidFill>
                <a:srgbClr val="000000"/>
              </a:solidFill>
              <a:latin typeface="Raleway "/>
            </a:endParaRPr>
          </a:p>
          <a:p>
            <a:pPr lvl="1" algn="just" fontAlgn="base"/>
            <a:endParaRPr lang="tr-TR" sz="1600"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Mind Mapping </a:t>
            </a:r>
            <a:r>
              <a:rPr lang="en-US" sz="1600" b="0" i="0" dirty="0">
                <a:solidFill>
                  <a:srgbClr val="000000"/>
                </a:solidFill>
                <a:effectLst/>
                <a:latin typeface="Raleway "/>
              </a:rPr>
              <a:t>is a very powerful graphic technique because it unlocks the potential of the brain; it also helps to express emotions and strengthen memories. Mind mapping technique starts with a single thought, which then incurs more follow-up concepts. At the end, it connects all related thoughts and presents them together as a graph.​</a:t>
            </a:r>
            <a:endParaRPr lang="tr-TR" sz="1600" b="0" i="0" dirty="0">
              <a:solidFill>
                <a:srgbClr val="000000"/>
              </a:solidFill>
              <a:effectLst/>
              <a:latin typeface="Raleway "/>
            </a:endParaRPr>
          </a:p>
          <a:p>
            <a:pPr marL="742950" lvl="1" indent="-285750" algn="just" fontAlgn="base">
              <a:buFont typeface="Wingdings" panose="05000000000000000000" pitchFamily="2" charset="2"/>
              <a:buChar char="Ø"/>
            </a:pPr>
            <a:endParaRPr lang="tr-TR" sz="1600" dirty="0">
              <a:solidFill>
                <a:srgbClr val="000000"/>
              </a:solidFill>
              <a:latin typeface="Raleway "/>
            </a:endParaRPr>
          </a:p>
          <a:p>
            <a:pPr algn="just" rtl="0" fontAlgn="base"/>
            <a:r>
              <a:rPr lang="en-US" sz="1600" b="0" i="0" dirty="0">
                <a:solidFill>
                  <a:srgbClr val="000000"/>
                </a:solidFill>
                <a:effectLst/>
                <a:latin typeface="Raleway "/>
              </a:rPr>
              <a:t>​</a:t>
            </a: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5215"/>
          </a:xfrm>
          <a:prstGeom prst="rect">
            <a:avLst/>
          </a:prstGeom>
          <a:noFill/>
        </p:spPr>
        <p:txBody>
          <a:bodyPr wrap="square" lIns="91440" tIns="45720" rIns="91440" bIns="45720" rtlCol="0" anchor="t">
            <a:spAutoFit/>
          </a:bodyPr>
          <a:lstStyle/>
          <a:p>
            <a:pPr>
              <a:lnSpc>
                <a:spcPct val="150000"/>
              </a:lnSpc>
            </a:pPr>
            <a:r>
              <a:rPr lang="en-US" sz="3400" b="1">
                <a:solidFill>
                  <a:schemeClr val="accent3">
                    <a:lumMod val="76000"/>
                  </a:schemeClr>
                </a:solidFill>
              </a:rPr>
              <a:t> I</a:t>
            </a:r>
            <a:r>
              <a:rPr lang="sl-SI" sz="3400" b="1">
                <a:solidFill>
                  <a:schemeClr val="accent3">
                    <a:lumMod val="76000"/>
                  </a:schemeClr>
                </a:solidFill>
              </a:rPr>
              <a:t>dea life cycle approach</a:t>
            </a:r>
            <a:r>
              <a:rPr lang="en-US" sz="3400" b="1">
                <a:solidFill>
                  <a:schemeClr val="accent3">
                    <a:lumMod val="76000"/>
                  </a:schemeClr>
                </a:solidFill>
              </a:rPr>
              <a:t> ​</a:t>
            </a: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4616648"/>
          </a:xfrm>
          <a:prstGeom prst="rect">
            <a:avLst/>
          </a:prstGeom>
          <a:noFill/>
        </p:spPr>
        <p:txBody>
          <a:bodyPr wrap="square" lIns="91440" tIns="45720" rIns="91440" bIns="45720" anchor="t">
            <a:spAutoFit/>
          </a:bodyPr>
          <a:lstStyle/>
          <a:p>
            <a:pPr algn="just" fontAlgn="base">
              <a:spcBef>
                <a:spcPts val="600"/>
              </a:spcBef>
              <a:spcAft>
                <a:spcPts val="600"/>
              </a:spcAft>
            </a:pPr>
            <a:r>
              <a:rPr lang="en-US" sz="1600" dirty="0">
                <a:solidFill>
                  <a:srgbClr val="000000"/>
                </a:solidFill>
                <a:latin typeface="Raleway "/>
              </a:rPr>
              <a:t> Generating new ideas and encouraging innovation are important for market entry, market retention, and market success. Therefore, different product development and life cycle approaches have been produced over time. An idea management system is a software aided approach to manage innovation at its stages of evolution: </a:t>
            </a:r>
            <a:r>
              <a:rPr lang="en-US" sz="1600" b="1" dirty="0">
                <a:solidFill>
                  <a:srgbClr val="000000"/>
                </a:solidFill>
                <a:latin typeface="Raleway "/>
              </a:rPr>
              <a:t>idea generation, idea improvement, idea selection, idea implementation, and idea deployment.</a:t>
            </a:r>
            <a:endParaRPr lang="tr-TR" sz="1600" b="1"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Idea generation </a:t>
            </a:r>
            <a:r>
              <a:rPr lang="en-US" sz="1600" i="0" dirty="0">
                <a:solidFill>
                  <a:srgbClr val="000000"/>
                </a:solidFill>
                <a:effectLst/>
                <a:latin typeface="Raleway "/>
              </a:rPr>
              <a:t>is about reaching out to the community or a particular group of people and extracting the ideas from them.​</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​Idea improvement </a:t>
            </a:r>
            <a:r>
              <a:rPr lang="en-US" sz="1600" i="0" dirty="0">
                <a:solidFill>
                  <a:srgbClr val="000000"/>
                </a:solidFill>
                <a:effectLst/>
                <a:latin typeface="Raleway "/>
              </a:rPr>
              <a:t>is about enabling people to collaborate with each other to improve the ideas gathered.​</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​Idea selection a</a:t>
            </a:r>
            <a:r>
              <a:rPr lang="en-US" sz="1600" i="0" dirty="0">
                <a:solidFill>
                  <a:srgbClr val="000000"/>
                </a:solidFill>
                <a:effectLst/>
                <a:latin typeface="Raleway "/>
              </a:rPr>
              <a:t>ims to harness the high volume of data submitted by the crowds and choose the best ideas.​</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Idea implementation</a:t>
            </a:r>
            <a:r>
              <a:rPr lang="en-US" sz="1600" i="0" dirty="0">
                <a:solidFill>
                  <a:srgbClr val="000000"/>
                </a:solidFill>
                <a:effectLst/>
                <a:latin typeface="Raleway "/>
              </a:rPr>
              <a:t> starts at a point when an idea gets a positive review and is accepted to be put into production. The goal of this stage is to transform ideas into products or services.</a:t>
            </a:r>
            <a:r>
              <a:rPr lang="en-US" sz="1600" b="1" i="0"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Idea deployment</a:t>
            </a:r>
            <a:r>
              <a:rPr lang="en-US" sz="1600" i="0" dirty="0">
                <a:solidFill>
                  <a:srgbClr val="000000"/>
                </a:solidFill>
                <a:effectLst/>
                <a:latin typeface="Raleway "/>
              </a:rPr>
              <a:t> is the process that tracks the successfulness of ideas after they have been delivered to the target audience as products. ​</a:t>
            </a:r>
          </a:p>
          <a:p>
            <a:pPr lvl="1" algn="just" fontAlgn="base">
              <a:spcBef>
                <a:spcPts val="600"/>
              </a:spcBef>
              <a:spcAft>
                <a:spcPts val="600"/>
              </a:spcAft>
            </a:pPr>
            <a:endParaRPr lang="en-US" sz="1600" b="1" i="0" dirty="0">
              <a:solidFill>
                <a:srgbClr val="000000"/>
              </a:solidFill>
              <a:effectLst/>
              <a:latin typeface="Raleway "/>
            </a:endParaRPr>
          </a:p>
          <a:p>
            <a:pPr lvl="1" algn="just" fontAlgn="base">
              <a:spcBef>
                <a:spcPts val="600"/>
              </a:spcBef>
              <a:spcAft>
                <a:spcPts val="600"/>
              </a:spcAft>
            </a:pPr>
            <a:r>
              <a:rPr lang="en-US" sz="1600" b="1" i="0" dirty="0">
                <a:solidFill>
                  <a:srgbClr val="000000"/>
                </a:solidFill>
                <a:effectLst/>
                <a:latin typeface="Raleway "/>
              </a:rPr>
              <a:t>​</a:t>
            </a:r>
            <a:endParaRPr lang="en-US" sz="1600" b="0" i="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extLst>
    <p:ext uri="{6950BFC3-D8DA-4A85-94F7-54DA5524770B}">
      <p188:commentRel xmlns:p188="http://schemas.microsoft.com/office/powerpoint/2018/8/main" r:id="rId2"/>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13218" y="163812"/>
            <a:ext cx="11801998" cy="1138773"/>
          </a:xfrm>
          <a:prstGeom prst="rect">
            <a:avLst/>
          </a:prstGeom>
          <a:noFill/>
        </p:spPr>
        <p:txBody>
          <a:bodyPr wrap="square" lIns="91440" tIns="45720" rIns="91440" bIns="45720" rtlCol="0" anchor="t">
            <a:spAutoFit/>
          </a:bodyPr>
          <a:lstStyle/>
          <a:p>
            <a:r>
              <a:rPr lang="en-US" sz="3400" b="1">
                <a:solidFill>
                  <a:schemeClr val="accent3">
                    <a:lumMod val="76000"/>
                  </a:schemeClr>
                </a:solidFill>
              </a:rPr>
              <a:t>Innovative </a:t>
            </a:r>
            <a:r>
              <a:rPr lang="sl-SI" sz="3400" b="1">
                <a:solidFill>
                  <a:schemeClr val="accent3">
                    <a:lumMod val="76000"/>
                  </a:schemeClr>
                </a:solidFill>
              </a:rPr>
              <a:t>i</a:t>
            </a:r>
            <a:r>
              <a:rPr lang="en-US" sz="3400" b="1" err="1">
                <a:solidFill>
                  <a:schemeClr val="accent3">
                    <a:lumMod val="76000"/>
                  </a:schemeClr>
                </a:solidFill>
              </a:rPr>
              <a:t>dea</a:t>
            </a:r>
            <a:r>
              <a:rPr lang="en-US" sz="3400" b="1">
                <a:solidFill>
                  <a:schemeClr val="accent3">
                    <a:lumMod val="76000"/>
                  </a:schemeClr>
                </a:solidFill>
              </a:rPr>
              <a:t> and </a:t>
            </a:r>
            <a:r>
              <a:rPr lang="sl-SI" sz="3400" b="1">
                <a:solidFill>
                  <a:schemeClr val="accent3">
                    <a:lumMod val="76000"/>
                  </a:schemeClr>
                </a:solidFill>
              </a:rPr>
              <a:t>i</a:t>
            </a:r>
            <a:r>
              <a:rPr lang="en-US" sz="3400" b="1" err="1">
                <a:solidFill>
                  <a:schemeClr val="accent3">
                    <a:lumMod val="76000"/>
                  </a:schemeClr>
                </a:solidFill>
              </a:rPr>
              <a:t>nnovation</a:t>
            </a:r>
            <a:r>
              <a:rPr lang="en-US" sz="3400" b="1">
                <a:solidFill>
                  <a:schemeClr val="accent3">
                    <a:lumMod val="76000"/>
                  </a:schemeClr>
                </a:solidFill>
              </a:rPr>
              <a:t> </a:t>
            </a:r>
            <a:r>
              <a:rPr lang="sl-SI" sz="3400" b="1">
                <a:solidFill>
                  <a:schemeClr val="accent3">
                    <a:lumMod val="76000"/>
                  </a:schemeClr>
                </a:solidFill>
              </a:rPr>
              <a:t>d</a:t>
            </a:r>
            <a:r>
              <a:rPr lang="en-US" sz="3400" b="1" err="1">
                <a:solidFill>
                  <a:schemeClr val="accent3">
                    <a:lumMod val="76000"/>
                  </a:schemeClr>
                </a:solidFill>
              </a:rPr>
              <a:t>evelopment</a:t>
            </a:r>
            <a:r>
              <a:rPr lang="en-US" sz="3400" b="1">
                <a:solidFill>
                  <a:schemeClr val="accent3">
                    <a:lumMod val="76000"/>
                  </a:schemeClr>
                </a:solidFill>
              </a:rPr>
              <a:t> </a:t>
            </a:r>
            <a:r>
              <a:rPr lang="sl-SI" sz="3400" b="1">
                <a:solidFill>
                  <a:schemeClr val="accent3">
                    <a:lumMod val="76000"/>
                  </a:schemeClr>
                </a:solidFill>
              </a:rPr>
              <a:t>m</a:t>
            </a:r>
            <a:r>
              <a:rPr lang="en-US" sz="3400" b="1" err="1">
                <a:solidFill>
                  <a:schemeClr val="accent3">
                    <a:lumMod val="76000"/>
                  </a:schemeClr>
                </a:solidFill>
              </a:rPr>
              <a:t>ethodologies</a:t>
            </a:r>
            <a:r>
              <a:rPr lang="en-US" sz="3400" b="1">
                <a:solidFill>
                  <a:schemeClr val="accent3">
                    <a:lumMod val="76000"/>
                  </a:schemeClr>
                </a:solidFill>
              </a:rPr>
              <a:t>​</a:t>
            </a:r>
          </a:p>
        </p:txBody>
      </p:sp>
      <p:sp>
        <p:nvSpPr>
          <p:cNvPr id="4" name="Metin kutusu 3">
            <a:extLst>
              <a:ext uri="{FF2B5EF4-FFF2-40B4-BE49-F238E27FC236}">
                <a16:creationId xmlns:a16="http://schemas.microsoft.com/office/drawing/2014/main" id="{5952ADD2-30F5-3D6E-D264-AD3A96CE4A18}"/>
              </a:ext>
            </a:extLst>
          </p:cNvPr>
          <p:cNvSpPr txBox="1"/>
          <p:nvPr/>
        </p:nvSpPr>
        <p:spPr>
          <a:xfrm>
            <a:off x="371843" y="1483180"/>
            <a:ext cx="7206916" cy="4370427"/>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Hourglass Model ​</a:t>
            </a:r>
          </a:p>
          <a:p>
            <a:pPr algn="just" rtl="0" fontAlgn="base">
              <a:spcBef>
                <a:spcPts val="600"/>
              </a:spcBef>
              <a:spcAft>
                <a:spcPts val="600"/>
              </a:spcAft>
            </a:pPr>
            <a:r>
              <a:rPr lang="en-US" sz="1600" b="0" i="0" dirty="0">
                <a:solidFill>
                  <a:srgbClr val="000000"/>
                </a:solidFill>
                <a:effectLst/>
                <a:latin typeface="Raleway "/>
              </a:rPr>
              <a:t>There are five stages in </a:t>
            </a:r>
            <a:r>
              <a:rPr lang="en-US" sz="1600" b="0" i="0" dirty="0" err="1">
                <a:solidFill>
                  <a:srgbClr val="000000"/>
                </a:solidFill>
                <a:effectLst/>
                <a:latin typeface="Raleway "/>
              </a:rPr>
              <a:t>Gaspersz’s</a:t>
            </a:r>
            <a:r>
              <a:rPr lang="en-US" sz="1600" b="0" i="0" dirty="0">
                <a:solidFill>
                  <a:srgbClr val="000000"/>
                </a:solidFill>
                <a:effectLst/>
                <a:latin typeface="Raleway "/>
              </a:rPr>
              <a:t> Hourglass model for an idea to evolve.</a:t>
            </a:r>
            <a:r>
              <a:rPr lang="tr-TR" sz="1600" b="0" i="0" dirty="0">
                <a:solidFill>
                  <a:srgbClr val="000000"/>
                </a:solidFill>
                <a:effectLst/>
                <a:latin typeface="Raleway "/>
              </a:rPr>
              <a:t> </a:t>
            </a:r>
            <a:r>
              <a:rPr lang="en-US" sz="1600" b="0" i="0" dirty="0">
                <a:solidFill>
                  <a:srgbClr val="000000"/>
                </a:solidFill>
                <a:effectLst/>
                <a:latin typeface="Raleway "/>
              </a:rPr>
              <a:t>These are</a:t>
            </a:r>
            <a:r>
              <a:rPr lang="sl-SI" sz="1600" dirty="0">
                <a:solidFill>
                  <a:srgbClr val="000000"/>
                </a:solidFill>
                <a:latin typeface="Raleway "/>
              </a:rPr>
              <a:t>: </a:t>
            </a:r>
            <a:endParaRPr lang="en-US" sz="1600" b="0" i="0" dirty="0">
              <a:solidFill>
                <a:srgbClr val="000000"/>
              </a:solidFill>
              <a:effectLst/>
              <a:latin typeface="Raleway "/>
            </a:endParaRPr>
          </a:p>
          <a:p>
            <a:pPr lvl="1" algn="just" fontAlgn="base">
              <a:spcBef>
                <a:spcPts val="600"/>
              </a:spcBef>
              <a:spcAft>
                <a:spcPts val="600"/>
              </a:spcAft>
            </a:pPr>
            <a:r>
              <a:rPr lang="en-US" sz="1600" b="0" i="0" dirty="0">
                <a:solidFill>
                  <a:srgbClr val="000000"/>
                </a:solidFill>
                <a:effectLst/>
                <a:latin typeface="Raleway "/>
              </a:rPr>
              <a:t>1- Emergence of ideas ​</a:t>
            </a:r>
          </a:p>
          <a:p>
            <a:pPr lvl="1" algn="just" fontAlgn="base">
              <a:spcBef>
                <a:spcPts val="600"/>
              </a:spcBef>
              <a:spcAft>
                <a:spcPts val="600"/>
              </a:spcAft>
            </a:pPr>
            <a:r>
              <a:rPr lang="en-US" sz="1600" b="0" i="0" dirty="0">
                <a:solidFill>
                  <a:srgbClr val="000000"/>
                </a:solidFill>
                <a:effectLst/>
                <a:latin typeface="Raleway "/>
              </a:rPr>
              <a:t>2- Selection ​</a:t>
            </a:r>
          </a:p>
          <a:p>
            <a:pPr lvl="1" algn="just" fontAlgn="base">
              <a:spcBef>
                <a:spcPts val="600"/>
              </a:spcBef>
              <a:spcAft>
                <a:spcPts val="600"/>
              </a:spcAft>
            </a:pPr>
            <a:r>
              <a:rPr lang="en-US" sz="1600" b="0" i="0" dirty="0">
                <a:solidFill>
                  <a:srgbClr val="000000"/>
                </a:solidFill>
                <a:effectLst/>
                <a:latin typeface="Raleway "/>
              </a:rPr>
              <a:t>3- Evaluation ​</a:t>
            </a:r>
          </a:p>
          <a:p>
            <a:pPr lvl="1" algn="just" fontAlgn="base">
              <a:spcBef>
                <a:spcPts val="600"/>
              </a:spcBef>
              <a:spcAft>
                <a:spcPts val="600"/>
              </a:spcAft>
            </a:pPr>
            <a:r>
              <a:rPr lang="en-US" sz="1600" b="0" i="0" dirty="0">
                <a:solidFill>
                  <a:srgbClr val="000000"/>
                </a:solidFill>
                <a:effectLst/>
                <a:latin typeface="Raleway "/>
              </a:rPr>
              <a:t>4- Reinforcement​</a:t>
            </a:r>
          </a:p>
          <a:p>
            <a:pPr lvl="1" algn="just" fontAlgn="base">
              <a:spcBef>
                <a:spcPts val="600"/>
              </a:spcBef>
              <a:spcAft>
                <a:spcPts val="600"/>
              </a:spcAft>
            </a:pPr>
            <a:r>
              <a:rPr lang="en-US" sz="1600" b="0" i="0" dirty="0">
                <a:solidFill>
                  <a:srgbClr val="000000"/>
                </a:solidFill>
                <a:effectLst/>
                <a:latin typeface="Raleway "/>
              </a:rPr>
              <a:t> 5- Application​</a:t>
            </a:r>
            <a:endParaRPr lang="sl-SI"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According to this model; In the first stage, the ideas of the participants are collected and recorded, and when the second stage is passed, the collected ideas are handled according to the determined criteria. The successful ideas that emerged as a result of the evaluation are transferred to the third and last section and included in the implementation and </a:t>
            </a:r>
            <a:r>
              <a:rPr lang="en-US" sz="1600" b="0" i="0" dirty="0" err="1">
                <a:solidFill>
                  <a:srgbClr val="000000"/>
                </a:solidFill>
                <a:effectLst/>
                <a:latin typeface="Raleway "/>
              </a:rPr>
              <a:t>reali</a:t>
            </a:r>
            <a:r>
              <a:rPr lang="tr-TR" sz="1600" b="0" i="0" dirty="0">
                <a:solidFill>
                  <a:srgbClr val="000000"/>
                </a:solidFill>
                <a:effectLst/>
                <a:latin typeface="Raleway "/>
              </a:rPr>
              <a:t>s</a:t>
            </a:r>
            <a:r>
              <a:rPr lang="en-US" sz="1600" b="0" i="0" dirty="0" err="1">
                <a:solidFill>
                  <a:srgbClr val="000000"/>
                </a:solidFill>
                <a:effectLst/>
                <a:latin typeface="Raleway "/>
              </a:rPr>
              <a:t>ation</a:t>
            </a:r>
            <a:r>
              <a:rPr lang="en-US" sz="1600" b="0" i="0" dirty="0">
                <a:solidFill>
                  <a:srgbClr val="000000"/>
                </a:solidFill>
                <a:effectLst/>
                <a:latin typeface="Raleway "/>
              </a:rPr>
              <a:t> phase​</a:t>
            </a: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4"/>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7721886" y="5868793"/>
            <a:ext cx="3575208" cy="296107"/>
          </a:xfrm>
          <a:prstGeom prst="rect">
            <a:avLst/>
          </a:prstGeom>
          <a:noFill/>
        </p:spPr>
        <p:txBody>
          <a:bodyPr wrap="square" lIns="91440" tIns="45720" rIns="91440" bIns="45720" anchor="t">
            <a:spAutoFit/>
          </a:bodyPr>
          <a:lstStyle/>
          <a:p>
            <a:pPr>
              <a:lnSpc>
                <a:spcPct val="150000"/>
              </a:lnSpc>
            </a:pPr>
            <a:r>
              <a:rPr lang="tr-TR" sz="1000">
                <a:solidFill>
                  <a:schemeClr val="accent1"/>
                </a:solidFill>
              </a:rPr>
              <a:t>                        </a:t>
            </a:r>
            <a:r>
              <a:rPr lang="en-US" sz="1000">
                <a:solidFill>
                  <a:schemeClr val="accent1"/>
                </a:solidFill>
              </a:rPr>
              <a:t>Image source: </a:t>
            </a:r>
            <a:r>
              <a:rPr lang="tr-TR" sz="1000">
                <a:solidFill>
                  <a:schemeClr val="accent1"/>
                </a:solidFill>
              </a:rPr>
              <a:t>Hourglass Model by </a:t>
            </a:r>
            <a:r>
              <a:rPr lang="en-US" sz="1000" b="0" i="0" err="1">
                <a:solidFill>
                  <a:srgbClr val="000000"/>
                </a:solidFill>
                <a:effectLst/>
                <a:latin typeface="Raleway "/>
              </a:rPr>
              <a:t>Gaspersz</a:t>
            </a:r>
            <a:endParaRPr lang="tr-TR" sz="1000">
              <a:solidFill>
                <a:schemeClr val="accent1"/>
              </a:solidFill>
            </a:endParaRPr>
          </a:p>
        </p:txBody>
      </p:sp>
    </p:spTree>
    <p:extLst>
      <p:ext uri="{BB962C8B-B14F-4D97-AF65-F5344CB8AC3E}">
        <p14:creationId xmlns:p14="http://schemas.microsoft.com/office/powerpoint/2010/main" val="292982460"/>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Autofit/>
          </a:bodyPr>
          <a:lstStyle/>
          <a:p>
            <a:r>
              <a:rPr lang="en-US" sz="3400" b="1" dirty="0"/>
              <a:t>1°:</a:t>
            </a:r>
            <a:r>
              <a:rPr lang="tr-TR" sz="3400" b="1" dirty="0"/>
              <a:t> </a:t>
            </a:r>
            <a:r>
              <a:rPr lang="en-US" sz="3400" b="1" dirty="0"/>
              <a:t>From </a:t>
            </a:r>
            <a:r>
              <a:rPr lang="sl-SI" sz="3400" b="1" dirty="0"/>
              <a:t>p</a:t>
            </a:r>
            <a:r>
              <a:rPr lang="en-US" sz="3400" b="1" dirty="0" err="1"/>
              <a:t>roblem</a:t>
            </a:r>
            <a:r>
              <a:rPr lang="en-US" sz="3400" b="1" dirty="0"/>
              <a:t> to product: Market </a:t>
            </a:r>
            <a:r>
              <a:rPr lang="sl-SI" sz="3400" b="1" dirty="0"/>
              <a:t>r</a:t>
            </a:r>
            <a:r>
              <a:rPr lang="en-US" sz="3400" b="1" dirty="0" err="1"/>
              <a:t>esearch</a:t>
            </a:r>
            <a:r>
              <a:rPr lang="en-US" sz="3400" b="1" dirty="0"/>
              <a:t> &amp; </a:t>
            </a:r>
            <a:r>
              <a:rPr lang="sl-SI" sz="3400" b="1" dirty="0"/>
              <a:t>o</a:t>
            </a:r>
            <a:r>
              <a:rPr lang="en-US" sz="3400" b="1" dirty="0" err="1"/>
              <a:t>pportunity</a:t>
            </a:r>
            <a:r>
              <a:rPr lang="sl-SI" sz="3400" b="1" dirty="0"/>
              <a:t> i</a:t>
            </a:r>
            <a:r>
              <a:rPr lang="en-US" sz="3400" b="1" dirty="0" err="1"/>
              <a:t>dentification</a:t>
            </a:r>
            <a:r>
              <a:rPr lang="en-US" sz="3400" b="1" dirty="0"/>
              <a:t>​</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sl-SI" b="1">
                <a:solidFill>
                  <a:schemeClr val="bg1"/>
                </a:solidFill>
              </a:rPr>
              <a:t>Purpose </a:t>
            </a:r>
            <a:r>
              <a:rPr lang="en-US" b="1">
                <a:solidFill>
                  <a:schemeClr val="bg1"/>
                </a:solidFill>
              </a:rPr>
              <a:t>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2462213"/>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tr-TR" sz="1600" b="0" i="0" u="none" strike="noStrike" dirty="0">
                <a:solidFill>
                  <a:srgbClr val="000000"/>
                </a:solidFill>
                <a:effectLst/>
                <a:latin typeface="Raleway "/>
              </a:rPr>
              <a:t> </a:t>
            </a:r>
            <a:r>
              <a:rPr lang="en-US" sz="1600" dirty="0">
                <a:solidFill>
                  <a:srgbClr val="000000"/>
                </a:solidFill>
                <a:latin typeface="Raleway "/>
              </a:rPr>
              <a:t>This section is designed to cover </a:t>
            </a:r>
            <a:r>
              <a:rPr lang="en-US" sz="1600" b="1" dirty="0">
                <a:solidFill>
                  <a:srgbClr val="000000"/>
                </a:solidFill>
                <a:latin typeface="Raleway "/>
              </a:rPr>
              <a:t>all aspects of marketing and innovation management. </a:t>
            </a:r>
            <a:r>
              <a:rPr lang="en-US" sz="1600" dirty="0">
                <a:solidFill>
                  <a:srgbClr val="000000"/>
                </a:solidFill>
                <a:latin typeface="Raleway "/>
              </a:rPr>
              <a:t>Upon successful completion of the unit, you will know about the practical and theoretical skills needed for marketing and innovation management in business.​​</a:t>
            </a:r>
            <a:endParaRPr lang="tr-TR" sz="1600" dirty="0">
              <a:solidFill>
                <a:srgbClr val="000000"/>
              </a:solidFill>
              <a:latin typeface="Raleway "/>
            </a:endParaRPr>
          </a:p>
          <a:p>
            <a:pPr algn="just" fontAlgn="base">
              <a:lnSpc>
                <a:spcPct val="150000"/>
              </a:lnSpc>
              <a:spcBef>
                <a:spcPts val="600"/>
              </a:spcBef>
              <a:spcAft>
                <a:spcPts val="600"/>
              </a:spcAft>
            </a:pPr>
            <a:r>
              <a:rPr lang="en-US" sz="1600" dirty="0">
                <a:solidFill>
                  <a:srgbClr val="000000"/>
                </a:solidFill>
                <a:latin typeface="Raleway "/>
              </a:rPr>
              <a:t>The theoretical part of this section covers the basic principles of marketing management, including customer relationship management in the field of innovation management, market research, and product development in the context of marketing skills.</a:t>
            </a:r>
            <a:endParaRPr lang="en-US" sz="1600" b="0" i="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​- 1/7</a:t>
            </a: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1" y="1682618"/>
            <a:ext cx="6420254" cy="4093428"/>
          </a:xfrm>
          <a:prstGeom prst="rect">
            <a:avLst/>
          </a:prstGeom>
          <a:noFill/>
        </p:spPr>
        <p:txBody>
          <a:bodyPr wrap="square">
            <a:spAutoFit/>
          </a:bodyPr>
          <a:lstStyle/>
          <a:p>
            <a:pPr algn="just">
              <a:spcBef>
                <a:spcPts val="600"/>
              </a:spcBef>
              <a:spcAft>
                <a:spcPts val="600"/>
              </a:spcAft>
            </a:pPr>
            <a:r>
              <a:rPr lang="en-US" sz="1600" b="1" dirty="0">
                <a:solidFill>
                  <a:schemeClr val="bg1"/>
                </a:solidFill>
              </a:rPr>
              <a:t>Design </a:t>
            </a:r>
            <a:r>
              <a:rPr lang="sl-SI" sz="1600" b="1" dirty="0">
                <a:solidFill>
                  <a:schemeClr val="bg1"/>
                </a:solidFill>
              </a:rPr>
              <a:t>t</a:t>
            </a:r>
            <a:r>
              <a:rPr lang="en-US" sz="1600" b="1" dirty="0" err="1">
                <a:solidFill>
                  <a:schemeClr val="bg1"/>
                </a:solidFill>
              </a:rPr>
              <a:t>hinking</a:t>
            </a:r>
            <a:r>
              <a:rPr lang="en-US" sz="1600" b="1" dirty="0">
                <a:solidFill>
                  <a:schemeClr val="bg1"/>
                </a:solidFill>
              </a:rPr>
              <a:t> for </a:t>
            </a:r>
            <a:r>
              <a:rPr lang="sl-SI" sz="1600" b="1" dirty="0">
                <a:solidFill>
                  <a:schemeClr val="bg1"/>
                </a:solidFill>
              </a:rPr>
              <a:t>m</a:t>
            </a:r>
            <a:r>
              <a:rPr lang="en-US" sz="1600" b="1" dirty="0" err="1">
                <a:solidFill>
                  <a:schemeClr val="bg1"/>
                </a:solidFill>
              </a:rPr>
              <a:t>arketing</a:t>
            </a:r>
            <a:r>
              <a:rPr lang="en-US" sz="1600" dirty="0">
                <a:solidFill>
                  <a:schemeClr val="bg1"/>
                </a:solidFill>
              </a:rPr>
              <a:t> </a:t>
            </a:r>
            <a:r>
              <a:rPr lang="en-US" sz="1600" dirty="0">
                <a:solidFill>
                  <a:schemeClr val="accent1"/>
                </a:solidFill>
              </a:rPr>
              <a:t>is an approach that applies the principles of design thinking—a human-</a:t>
            </a:r>
            <a:r>
              <a:rPr lang="en-US" sz="1600" dirty="0" err="1">
                <a:solidFill>
                  <a:schemeClr val="accent1"/>
                </a:solidFill>
              </a:rPr>
              <a:t>centred</a:t>
            </a:r>
            <a:r>
              <a:rPr lang="en-US" sz="1600" dirty="0">
                <a:solidFill>
                  <a:schemeClr val="accent1"/>
                </a:solidFill>
              </a:rPr>
              <a:t>, iterative process—to solve marketing challenges and create value for customers. It focuses on deeply understanding customer needs, experimenting with solutions, and fostering innovation.</a:t>
            </a:r>
            <a:endParaRPr lang="tr-TR" sz="1600" dirty="0">
              <a:solidFill>
                <a:schemeClr val="accent1"/>
              </a:solidFill>
            </a:endParaRPr>
          </a:p>
          <a:p>
            <a:pPr algn="just">
              <a:spcBef>
                <a:spcPts val="600"/>
              </a:spcBef>
              <a:spcAft>
                <a:spcPts val="600"/>
              </a:spcAft>
            </a:pPr>
            <a:r>
              <a:rPr lang="en-US" sz="1600" dirty="0">
                <a:solidFill>
                  <a:schemeClr val="accent1"/>
                </a:solidFill>
              </a:rPr>
              <a:t>Traditional marketing often focuses on selling products or services by pushing messages to target audiences. In contrast, design thinking shifts the focus to understanding and solving the real problems customers face. This approach creates marketing campaigns that not only resonate deeply but also build stronger relationships and long-term loyalty. For this reason, design thinking is a critical tool for both marketing and innovation.</a:t>
            </a:r>
            <a:endParaRPr lang="tr-TR" sz="1600" dirty="0">
              <a:solidFill>
                <a:schemeClr val="accent1"/>
              </a:solidFill>
            </a:endParaRPr>
          </a:p>
          <a:p>
            <a:pPr algn="just">
              <a:spcBef>
                <a:spcPts val="600"/>
              </a:spcBef>
              <a:spcAft>
                <a:spcPts val="600"/>
              </a:spcAft>
            </a:pPr>
            <a:r>
              <a:rPr lang="en-US" sz="1600" dirty="0">
                <a:solidFill>
                  <a:schemeClr val="accent1"/>
                </a:solidFill>
              </a:rPr>
              <a:t>With the help of the guide</a:t>
            </a:r>
            <a:r>
              <a:rPr lang="tr-TR" sz="1600" dirty="0">
                <a:solidFill>
                  <a:schemeClr val="accent1"/>
                </a:solidFill>
              </a:rPr>
              <a:t>,</a:t>
            </a:r>
            <a:r>
              <a:rPr lang="en-US" sz="1600" dirty="0">
                <a:solidFill>
                  <a:schemeClr val="accent1"/>
                </a:solidFill>
              </a:rPr>
              <a:t> </a:t>
            </a:r>
            <a:r>
              <a:rPr lang="en-US" sz="1600" dirty="0">
                <a:solidFill>
                  <a:schemeClr val="bg1"/>
                </a:solidFill>
                <a:hlinkClick r:id="rId3"/>
              </a:rPr>
              <a:t>An Introduction to Design Thinking PROCESS GUIDE</a:t>
            </a:r>
            <a:r>
              <a:rPr lang="en-US" sz="1600" dirty="0">
                <a:solidFill>
                  <a:schemeClr val="bg1"/>
                </a:solidFill>
              </a:rPr>
              <a:t> </a:t>
            </a:r>
            <a:r>
              <a:rPr lang="en-US" sz="1600" dirty="0">
                <a:solidFill>
                  <a:schemeClr val="accent1"/>
                </a:solidFill>
              </a:rPr>
              <a:t>you will learn how to apply design thinking step by step.</a:t>
            </a:r>
          </a:p>
        </p:txBody>
      </p:sp>
      <p:sp>
        <p:nvSpPr>
          <p:cNvPr id="3" name="TextBox 2">
            <a:extLst>
              <a:ext uri="{FF2B5EF4-FFF2-40B4-BE49-F238E27FC236}">
                <a16:creationId xmlns:a16="http://schemas.microsoft.com/office/drawing/2014/main" id="{4E89A360-A28B-7B7D-BDC8-2EAA2BECF58E}"/>
              </a:ext>
            </a:extLst>
          </p:cNvPr>
          <p:cNvSpPr txBox="1"/>
          <p:nvPr/>
        </p:nvSpPr>
        <p:spPr>
          <a:xfrm>
            <a:off x="7315137" y="5005401"/>
            <a:ext cx="3736975" cy="677108"/>
          </a:xfrm>
          <a:prstGeom prst="rect">
            <a:avLst/>
          </a:prstGeom>
          <a:noFill/>
        </p:spPr>
        <p:txBody>
          <a:bodyPr wrap="square" rtlCol="0">
            <a:spAutoFit/>
          </a:bodyPr>
          <a:lstStyle/>
          <a:p>
            <a:r>
              <a:rPr lang="sl-SI" sz="1000" i="1">
                <a:solidFill>
                  <a:schemeClr val="accent1"/>
                </a:solidFill>
              </a:rPr>
              <a:t>Source: </a:t>
            </a:r>
            <a:r>
              <a:rPr lang="en-US" sz="1000" i="1">
                <a:solidFill>
                  <a:schemeClr val="accent1"/>
                </a:solidFill>
                <a:effectLst/>
                <a:latin typeface="Raleway "/>
              </a:rPr>
              <a:t>The Explainer: What Is Design Thinking?</a:t>
            </a:r>
            <a:r>
              <a:rPr lang="sl-SI" sz="1000" i="1">
                <a:solidFill>
                  <a:schemeClr val="accent1"/>
                </a:solidFill>
                <a:effectLst/>
                <a:latin typeface="Raleway "/>
              </a:rPr>
              <a:t> </a:t>
            </a:r>
            <a:r>
              <a:rPr lang="sl-SI" sz="1000" i="1">
                <a:solidFill>
                  <a:schemeClr val="accent1"/>
                </a:solidFill>
                <a:latin typeface="Raleway "/>
              </a:rPr>
              <a:t>b</a:t>
            </a:r>
            <a:r>
              <a:rPr lang="sl-SI" sz="1000" i="1">
                <a:solidFill>
                  <a:schemeClr val="accent1"/>
                </a:solidFill>
                <a:effectLst/>
                <a:latin typeface="Raleway "/>
              </a:rPr>
              <a:t>y Harvard Business Review</a:t>
            </a:r>
            <a:endParaRPr lang="en-US" sz="1000" i="1">
              <a:solidFill>
                <a:schemeClr val="accent1"/>
              </a:solidFill>
              <a:effectLst/>
              <a:latin typeface="Raleway "/>
            </a:endParaRPr>
          </a:p>
          <a:p>
            <a:endParaRPr lang="sl-SI"/>
          </a:p>
        </p:txBody>
      </p:sp>
      <p:pic>
        <p:nvPicPr>
          <p:cNvPr id="4" name="Çevrimiçi Medya 3" title="The Explainer: What Is Design Thinking?">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4"/>
          <a:stretch>
            <a:fillRect/>
          </a:stretch>
        </p:blipFill>
        <p:spPr>
          <a:xfrm>
            <a:off x="7233795"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1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483372" y="5334902"/>
            <a:ext cx="3418826" cy="418448"/>
          </a:xfrm>
          <a:prstGeom prst="rect">
            <a:avLst/>
          </a:prstGeom>
          <a:noFill/>
        </p:spPr>
        <p:txBody>
          <a:bodyPr wrap="square">
            <a:spAutoFit/>
          </a:bodyPr>
          <a:lstStyle/>
          <a:p>
            <a:pPr>
              <a:lnSpc>
                <a:spcPct val="150000"/>
              </a:lnSpc>
            </a:pPr>
            <a:r>
              <a:rPr lang="tr-TR" sz="1600" b="1" err="1">
                <a:solidFill>
                  <a:schemeClr val="accent1"/>
                </a:solidFill>
              </a:rPr>
              <a:t>Five</a:t>
            </a:r>
            <a:r>
              <a:rPr lang="tr-TR" sz="1600" b="1">
                <a:solidFill>
                  <a:schemeClr val="accent1"/>
                </a:solidFill>
              </a:rPr>
              <a:t> </a:t>
            </a:r>
            <a:r>
              <a:rPr lang="tr-TR" sz="1600" b="1" err="1">
                <a:solidFill>
                  <a:schemeClr val="accent1"/>
                </a:solidFill>
              </a:rPr>
              <a:t>Steps</a:t>
            </a:r>
            <a:r>
              <a:rPr lang="tr-TR" sz="1600" b="1">
                <a:solidFill>
                  <a:schemeClr val="accent1"/>
                </a:solidFill>
              </a:rPr>
              <a:t> of Design </a:t>
            </a:r>
            <a:r>
              <a:rPr lang="tr-TR" sz="1600" b="1" err="1">
                <a:solidFill>
                  <a:schemeClr val="accent1"/>
                </a:solidFill>
              </a:rPr>
              <a:t>Thinking</a:t>
            </a:r>
            <a:endParaRPr lang="tr-TR" sz="1600" b="1">
              <a:solidFill>
                <a:schemeClr val="accent1"/>
              </a:solidFill>
            </a:endParaRP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749048" cy="3416320"/>
          </a:xfrm>
          <a:prstGeom prst="rect">
            <a:avLst/>
          </a:prstGeom>
          <a:noFill/>
        </p:spPr>
        <p:txBody>
          <a:bodyPr wrap="square">
            <a:spAutoFit/>
          </a:bodyPr>
          <a:lstStyle/>
          <a:p>
            <a:pPr algn="just">
              <a:spcBef>
                <a:spcPts val="600"/>
              </a:spcBef>
              <a:spcAft>
                <a:spcPts val="600"/>
              </a:spcAft>
            </a:pPr>
            <a:r>
              <a:rPr lang="en-US" sz="1600" b="1" dirty="0" err="1">
                <a:solidFill>
                  <a:schemeClr val="accent1"/>
                </a:solidFill>
                <a:effectLst/>
              </a:rPr>
              <a:t>Empathi</a:t>
            </a:r>
            <a:r>
              <a:rPr lang="tr-TR" sz="1600" b="1" dirty="0">
                <a:solidFill>
                  <a:schemeClr val="accent1"/>
                </a:solidFill>
                <a:effectLst/>
              </a:rPr>
              <a:t>s</a:t>
            </a:r>
            <a:r>
              <a:rPr lang="en-US" sz="1600" b="1" dirty="0">
                <a:solidFill>
                  <a:schemeClr val="accent1"/>
                </a:solidFill>
                <a:effectLst/>
              </a:rPr>
              <a:t>e: </a:t>
            </a:r>
            <a:r>
              <a:rPr lang="en-US" sz="1600" b="0" dirty="0">
                <a:solidFill>
                  <a:schemeClr val="accent1"/>
                </a:solidFill>
                <a:effectLst/>
              </a:rPr>
              <a:t>the first phase of design thinking, where you gain real insight into users and their needs.</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Define: </a:t>
            </a:r>
            <a:r>
              <a:rPr lang="en-US" sz="1600" b="0" dirty="0">
                <a:solidFill>
                  <a:schemeClr val="accent1"/>
                </a:solidFill>
                <a:effectLst/>
              </a:rPr>
              <a:t>the second phase of design thinking, where you define the problem statement in a human-</a:t>
            </a:r>
            <a:r>
              <a:rPr lang="en-US" sz="1600" b="0" dirty="0" err="1">
                <a:solidFill>
                  <a:schemeClr val="accent1"/>
                </a:solidFill>
                <a:effectLst/>
              </a:rPr>
              <a:t>centred</a:t>
            </a:r>
            <a:r>
              <a:rPr lang="en-US" sz="1600" b="0" dirty="0">
                <a:solidFill>
                  <a:schemeClr val="accent1"/>
                </a:solidFill>
                <a:effectLst/>
              </a:rPr>
              <a:t> manner.</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Ideate: </a:t>
            </a:r>
            <a:r>
              <a:rPr lang="en-US" sz="1600" b="0" dirty="0">
                <a:solidFill>
                  <a:schemeClr val="accent1"/>
                </a:solidFill>
                <a:effectLst/>
              </a:rPr>
              <a:t>the third phase of design thinking, where you identify innovative solutions to the problem statement you’ve created.</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Prototype: </a:t>
            </a:r>
            <a:r>
              <a:rPr lang="en-US" sz="1600" b="0" dirty="0">
                <a:solidFill>
                  <a:schemeClr val="accent1"/>
                </a:solidFill>
                <a:effectLst/>
              </a:rPr>
              <a:t>the fourth phase of design thinking, where you identify the best possible solution.</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latin typeface="Raleway "/>
              </a:rPr>
              <a:t>Test: </a:t>
            </a:r>
            <a:r>
              <a:rPr lang="en-US" sz="1600" b="0" dirty="0">
                <a:solidFill>
                  <a:schemeClr val="accent1"/>
                </a:solidFill>
                <a:effectLst/>
                <a:latin typeface="Raleway "/>
              </a:rPr>
              <a:t>the fifth and final phase of the design thinking process, where you test solutions to derive a deep understanding of the product and its users.</a:t>
            </a:r>
            <a:endParaRPr lang="tr-TR"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244597" y="5717738"/>
            <a:ext cx="3657601" cy="246221"/>
          </a:xfrm>
          <a:prstGeom prst="rect">
            <a:avLst/>
          </a:prstGeom>
          <a:noFill/>
        </p:spPr>
        <p:txBody>
          <a:bodyPr wrap="square">
            <a:spAutoFit/>
          </a:bodyPr>
          <a:lstStyle/>
          <a:p>
            <a:pPr algn="ctr"/>
            <a:r>
              <a:rPr lang="en-US" sz="1000">
                <a:solidFill>
                  <a:schemeClr val="accent1"/>
                </a:solidFill>
              </a:rPr>
              <a:t>Image s</a:t>
            </a:r>
            <a:r>
              <a:rPr lang="tr-TR" sz="1000">
                <a:solidFill>
                  <a:schemeClr val="accent1"/>
                </a:solidFill>
              </a:rPr>
              <a:t>ource: Istockphoto.com</a:t>
            </a:r>
          </a:p>
        </p:txBody>
      </p:sp>
      <p:sp>
        <p:nvSpPr>
          <p:cNvPr id="3" name="CasellaDiTesto 1">
            <a:extLst>
              <a:ext uri="{FF2B5EF4-FFF2-40B4-BE49-F238E27FC236}">
                <a16:creationId xmlns:a16="http://schemas.microsoft.com/office/drawing/2014/main" id="{ADE1D8A1-9791-FDE7-BE86-84F8CE457050}"/>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​- 2/7</a:t>
            </a:r>
          </a:p>
        </p:txBody>
      </p:sp>
    </p:spTree>
    <p:extLst>
      <p:ext uri="{BB962C8B-B14F-4D97-AF65-F5344CB8AC3E}">
        <p14:creationId xmlns:p14="http://schemas.microsoft.com/office/powerpoint/2010/main" val="2855141045"/>
      </p:ext>
    </p:extLst>
  </p:cSld>
  <p:clrMapOvr>
    <a:masterClrMapping/>
  </p:clrMapOvr>
  <p:extLst>
    <p:ext uri="{6950BFC3-D8DA-4A85-94F7-54DA5524770B}">
      <p188:commentRel xmlns:p188="http://schemas.microsoft.com/office/powerpoint/2018/8/main" r:id="rId2"/>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63689" y="1442419"/>
            <a:ext cx="8254896" cy="3123932"/>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PHASE 1: EMPATHY​</a:t>
            </a:r>
            <a:endParaRPr lang="tr-TR" sz="1600" b="1" i="0" dirty="0">
              <a:solidFill>
                <a:schemeClr val="bg1"/>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This process is an effort to understand users' physical and emotional needs, why they use it, how they think, and what it means. ​</a:t>
            </a:r>
          </a:p>
          <a:p>
            <a:pPr algn="just" rtl="0" fontAlgn="base">
              <a:spcBef>
                <a:spcPts val="600"/>
              </a:spcBef>
              <a:spcAft>
                <a:spcPts val="600"/>
              </a:spcAft>
            </a:pPr>
            <a:r>
              <a:rPr lang="en-US" sz="1400" b="0" i="0" dirty="0">
                <a:solidFill>
                  <a:srgbClr val="000000"/>
                </a:solidFill>
                <a:effectLst/>
                <a:latin typeface="Raleway "/>
              </a:rPr>
              <a:t>​How should the empathy steps be?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Don't Judge (✓)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Curious (✓)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Optimistic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respectful (✓)</a:t>
            </a:r>
            <a:endParaRPr lang="tr-TR" sz="1400" b="0" i="1" dirty="0">
              <a:solidFill>
                <a:srgbClr val="000000"/>
              </a:solidFill>
              <a:effectLst/>
              <a:latin typeface="Raleway "/>
            </a:endParaRPr>
          </a:p>
          <a:p>
            <a:pPr algn="just" rtl="0" fontAlgn="base"/>
            <a:endParaRPr lang="tr-TR"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644217" y="4271902"/>
            <a:ext cx="11064622" cy="1877437"/>
          </a:xfrm>
          <a:prstGeom prst="rect">
            <a:avLst/>
          </a:prstGeom>
          <a:noFill/>
        </p:spPr>
        <p:txBody>
          <a:bodyPr wrap="square">
            <a:spAutoFit/>
          </a:bodyPr>
          <a:lstStyle/>
          <a:p>
            <a:pPr algn="just" rtl="0" fontAlgn="base">
              <a:spcBef>
                <a:spcPts val="600"/>
              </a:spcBef>
              <a:spcAft>
                <a:spcPts val="600"/>
              </a:spcAft>
            </a:pPr>
            <a:r>
              <a:rPr lang="en-US" sz="1400" b="0" i="0" dirty="0">
                <a:solidFill>
                  <a:srgbClr val="000000"/>
                </a:solidFill>
                <a:effectLst/>
                <a:latin typeface="Raleway "/>
              </a:rPr>
              <a:t>The step to implement a good EMPATHY step is the following: Put yourself in the user's (customer's) shoes and think about the user experience. Then list your findings on a diagram.​</a:t>
            </a:r>
            <a:endParaRPr lang="tr-TR"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What would you like?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What would be better if it changed? ...​</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Post-it notes, user journey maps, mind maps</a:t>
            </a:r>
            <a:r>
              <a:rPr lang="tr-TR" sz="1400" b="0" i="0" dirty="0">
                <a:solidFill>
                  <a:srgbClr val="000000"/>
                </a:solidFill>
                <a:effectLst/>
                <a:latin typeface="Raleway "/>
              </a:rPr>
              <a:t>,</a:t>
            </a:r>
            <a:r>
              <a:rPr lang="en-US" sz="1400" b="0" i="0" dirty="0">
                <a:solidFill>
                  <a:srgbClr val="000000"/>
                </a:solidFill>
                <a:effectLst/>
                <a:latin typeface="Raleway "/>
              </a:rPr>
              <a:t> or Venn diagrams make it easier to </a:t>
            </a:r>
            <a:r>
              <a:rPr lang="en-US" sz="1400" b="0" i="0" dirty="0" err="1">
                <a:solidFill>
                  <a:srgbClr val="000000"/>
                </a:solidFill>
                <a:effectLst/>
                <a:latin typeface="Raleway "/>
              </a:rPr>
              <a:t>visuali</a:t>
            </a:r>
            <a:r>
              <a:rPr lang="tr-TR" sz="1400" b="0" i="0" dirty="0">
                <a:solidFill>
                  <a:srgbClr val="000000"/>
                </a:solidFill>
                <a:effectLst/>
                <a:latin typeface="Raleway "/>
              </a:rPr>
              <a:t>s</a:t>
            </a:r>
            <a:r>
              <a:rPr lang="en-US" sz="1400" b="0" i="0" dirty="0">
                <a:solidFill>
                  <a:srgbClr val="000000"/>
                </a:solidFill>
                <a:effectLst/>
                <a:latin typeface="Raleway "/>
              </a:rPr>
              <a:t>e by spreading all the information that comes to mind on a plane and reflecting the information as a diagram.</a:t>
            </a:r>
            <a:r>
              <a:rPr lang="en-US" sz="1600" b="0" i="0" dirty="0">
                <a:solidFill>
                  <a:srgbClr val="000000"/>
                </a:solidFill>
                <a:effectLst/>
                <a:latin typeface="Raleway "/>
              </a:rPr>
              <a:t>​</a:t>
            </a:r>
          </a:p>
        </p:txBody>
      </p:sp>
      <p:sp>
        <p:nvSpPr>
          <p:cNvPr id="3" name="CasellaDiTesto 1">
            <a:extLst>
              <a:ext uri="{FF2B5EF4-FFF2-40B4-BE49-F238E27FC236}">
                <a16:creationId xmlns:a16="http://schemas.microsoft.com/office/drawing/2014/main" id="{F7C2127E-D8EF-BAF4-886D-CAFD87EAB7E3}"/>
              </a:ext>
            </a:extLst>
          </p:cNvPr>
          <p:cNvSpPr txBox="1"/>
          <p:nvPr/>
        </p:nvSpPr>
        <p:spPr>
          <a:xfrm>
            <a:off x="522179" y="165568"/>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​- 3/7</a:t>
            </a: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469114" y="1527394"/>
            <a:ext cx="11514563" cy="3539430"/>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PHASE 2: IDENTIFICATION​</a:t>
            </a:r>
            <a:r>
              <a:rPr lang="tr-TR" sz="1400" b="1" i="0" dirty="0">
                <a:solidFill>
                  <a:schemeClr val="bg1"/>
                </a:solidFill>
                <a:effectLst/>
                <a:latin typeface="Raleway "/>
              </a:rPr>
              <a:t> PHASE</a:t>
            </a:r>
            <a:endParaRPr lang="tr-TR" sz="1400" b="1" dirty="0">
              <a:solidFill>
                <a:schemeClr val="bg1"/>
              </a:solidFill>
              <a:latin typeface="Raleway "/>
            </a:endParaRPr>
          </a:p>
          <a:p>
            <a:pPr algn="just" fontAlgn="base">
              <a:spcBef>
                <a:spcPts val="600"/>
              </a:spcBef>
              <a:spcAft>
                <a:spcPts val="600"/>
              </a:spcAft>
            </a:pPr>
            <a:r>
              <a:rPr lang="en-US" sz="1400" dirty="0">
                <a:solidFill>
                  <a:srgbClr val="000000"/>
                </a:solidFill>
                <a:latin typeface="Raleway "/>
              </a:rPr>
              <a:t>In this step, it is the stage where the product/need/service is defined in line with the information collected from the users. It is the section where the information collected during the empathy step is absorbed and </a:t>
            </a:r>
            <a:r>
              <a:rPr lang="en-US" sz="1400" dirty="0" err="1">
                <a:solidFill>
                  <a:srgbClr val="000000"/>
                </a:solidFill>
                <a:latin typeface="Raleway "/>
              </a:rPr>
              <a:t>summarised</a:t>
            </a:r>
            <a:r>
              <a:rPr lang="en-US" sz="1400" dirty="0">
                <a:solidFill>
                  <a:srgbClr val="000000"/>
                </a:solidFill>
                <a:latin typeface="Raleway "/>
              </a:rPr>
              <a:t>.</a:t>
            </a:r>
            <a:r>
              <a:rPr lang="en-US" sz="1400" b="0" i="1" dirty="0">
                <a:solidFill>
                  <a:srgbClr val="000000"/>
                </a:solidFill>
                <a:effectLst/>
                <a:latin typeface="Raleway "/>
              </a:rPr>
              <a:t>​Making sense of the experience (✓)​</a:t>
            </a:r>
          </a:p>
          <a:p>
            <a:pPr marL="742950" lvl="1" indent="-285750" algn="just" fontAlgn="base">
              <a:spcBef>
                <a:spcPts val="600"/>
              </a:spcBef>
              <a:spcAft>
                <a:spcPts val="600"/>
              </a:spcAft>
              <a:buFont typeface="Arial" panose="020B0604020202020204" pitchFamily="34" charset="0"/>
              <a:buChar char="•"/>
            </a:pPr>
            <a:r>
              <a:rPr lang="en-US" sz="1400" i="1" dirty="0">
                <a:solidFill>
                  <a:srgbClr val="000000"/>
                </a:solidFill>
                <a:latin typeface="Raleway "/>
              </a:rPr>
              <a:t>Defining the user (creating a persona to define the target group) (</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Reveal user needs (✓)</a:t>
            </a:r>
            <a:endParaRPr lang="sl-SI" sz="1400" b="0" i="1" dirty="0">
              <a:solidFill>
                <a:srgbClr val="000000"/>
              </a:solidFill>
              <a:effectLst/>
              <a:latin typeface="Raleway "/>
            </a:endParaRPr>
          </a:p>
          <a:p>
            <a:pPr algn="just" fontAlgn="base">
              <a:spcBef>
                <a:spcPts val="600"/>
              </a:spcBef>
              <a:spcAft>
                <a:spcPts val="600"/>
              </a:spcAft>
            </a:pPr>
            <a:r>
              <a:rPr lang="en-US" sz="1400" dirty="0">
                <a:solidFill>
                  <a:srgbClr val="000000"/>
                </a:solidFill>
                <a:latin typeface="Raleway "/>
              </a:rPr>
              <a:t>The step to implement a positive DEFINITION step is the following: Framing the problem using the findings from the empathy step and inspiring the team members.​​</a:t>
            </a:r>
            <a:endParaRPr lang="en-US" sz="1400" b="0" i="0" dirty="0">
              <a:solidFill>
                <a:srgbClr val="000000"/>
              </a:solidFill>
              <a:effectLst/>
              <a:latin typeface="Raleway "/>
            </a:endParaRPr>
          </a:p>
          <a:p>
            <a:pPr marL="742950" lvl="1" indent="-285750" algn="just" fontAlgn="base">
              <a:spcBef>
                <a:spcPts val="600"/>
              </a:spcBef>
              <a:spcAft>
                <a:spcPts val="600"/>
              </a:spcAft>
              <a:buFont typeface="Arial" panose="020B0604020202020204" pitchFamily="34" charset="0"/>
              <a:buChar char="•"/>
            </a:pPr>
            <a:r>
              <a:rPr lang="en-US" sz="1400" b="0" i="0" dirty="0">
                <a:solidFill>
                  <a:srgbClr val="000000"/>
                </a:solidFill>
                <a:effectLst/>
                <a:latin typeface="Raleway "/>
              </a:rPr>
              <a:t>​</a:t>
            </a:r>
            <a:r>
              <a:rPr lang="en-US" sz="1400" b="0" i="1" dirty="0">
                <a:solidFill>
                  <a:srgbClr val="000000"/>
                </a:solidFill>
                <a:effectLst/>
                <a:latin typeface="Raleway "/>
              </a:rPr>
              <a:t>Who are our users and how do we define them?​</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What do they like (or dislike)</a:t>
            </a:r>
            <a:endParaRPr lang="tr-TR" sz="1400" dirty="0">
              <a:solidFill>
                <a:srgbClr val="000000"/>
              </a:solidFill>
              <a:latin typeface="Raleway "/>
            </a:endParaRPr>
          </a:p>
          <a:p>
            <a:pPr algn="just" fontAlgn="base">
              <a:spcBef>
                <a:spcPts val="600"/>
              </a:spcBef>
              <a:spcAft>
                <a:spcPts val="600"/>
              </a:spcAft>
            </a:pPr>
            <a:r>
              <a:rPr lang="en-US" sz="1400" dirty="0">
                <a:solidFill>
                  <a:srgbClr val="000000"/>
                </a:solidFill>
                <a:latin typeface="Raleway "/>
              </a:rPr>
              <a:t>In the definition phase, brainstorming, crossing boundaries, and looking at the big picture by considering the problem in multiple dimensions facilitate the process. Make sure to identify the problem that is not only visible but also lies in the details.​</a:t>
            </a:r>
            <a:endParaRPr lang="en-US" sz="14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FD588E7F-AAC1-9569-3911-B05B9B5643A1}"/>
              </a:ext>
            </a:extLst>
          </p:cNvPr>
          <p:cNvSpPr txBox="1"/>
          <p:nvPr/>
        </p:nvSpPr>
        <p:spPr>
          <a:xfrm>
            <a:off x="405106" y="132589"/>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​- 4/7</a:t>
            </a:r>
          </a:p>
        </p:txBody>
      </p:sp>
    </p:spTree>
    <p:extLst>
      <p:ext uri="{BB962C8B-B14F-4D97-AF65-F5344CB8AC3E}">
        <p14:creationId xmlns:p14="http://schemas.microsoft.com/office/powerpoint/2010/main" val="1013525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278094"/>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PHASE 3: GENERATING IDEAS​</a:t>
            </a:r>
            <a:endParaRPr lang="tr-TR" sz="1400" b="1" dirty="0">
              <a:solidFill>
                <a:schemeClr val="bg1"/>
              </a:solidFill>
              <a:latin typeface="Raleway "/>
            </a:endParaRPr>
          </a:p>
          <a:p>
            <a:pPr algn="just" fontAlgn="base">
              <a:spcBef>
                <a:spcPts val="600"/>
              </a:spcBef>
              <a:spcAft>
                <a:spcPts val="600"/>
              </a:spcAft>
            </a:pPr>
            <a:r>
              <a:rPr lang="en-US" sz="1400" dirty="0">
                <a:solidFill>
                  <a:srgbClr val="000000"/>
                </a:solidFill>
                <a:latin typeface="Raleway "/>
              </a:rPr>
              <a:t>The idea generation step is the creation of prototypes and mockups of your product and the development of 'ideas' so that we can develop innovative solutions for your customers. This phase, which represents the solution-oriented 'concretization' of the defined thoughts and requirements, enables the development of alternative ideas/solutions.</a:t>
            </a:r>
            <a:endParaRPr lang="tr-TR" sz="1400" dirty="0">
              <a:solidFill>
                <a:srgbClr val="000000"/>
              </a:solidFill>
              <a:latin typeface="Raleway "/>
            </a:endParaRPr>
          </a:p>
          <a:p>
            <a:pPr algn="just" fontAlgn="base">
              <a:spcBef>
                <a:spcPts val="600"/>
              </a:spcBef>
              <a:spcAft>
                <a:spcPts val="600"/>
              </a:spcAft>
            </a:pPr>
            <a:r>
              <a:rPr lang="tr-TR" sz="1400" dirty="0" err="1">
                <a:solidFill>
                  <a:srgbClr val="000000"/>
                </a:solidFill>
                <a:latin typeface="Raleway "/>
              </a:rPr>
              <a:t>Suggestions</a:t>
            </a:r>
            <a:r>
              <a:rPr lang="tr-TR" sz="1400" dirty="0">
                <a:solidFill>
                  <a:srgbClr val="000000"/>
                </a:solidFill>
                <a:latin typeface="Raleway "/>
              </a:rPr>
              <a:t> </a:t>
            </a:r>
            <a:r>
              <a:rPr lang="tr-TR" sz="1400" dirty="0" err="1">
                <a:solidFill>
                  <a:srgbClr val="000000"/>
                </a:solidFill>
                <a:latin typeface="Raleway "/>
              </a:rPr>
              <a:t>for</a:t>
            </a:r>
            <a:r>
              <a:rPr lang="tr-TR" sz="1400" dirty="0">
                <a:solidFill>
                  <a:srgbClr val="000000"/>
                </a:solidFill>
                <a:latin typeface="Raleway "/>
              </a:rPr>
              <a:t> DT </a:t>
            </a:r>
            <a:r>
              <a:rPr lang="tr-TR" sz="1400" dirty="0" err="1">
                <a:solidFill>
                  <a:srgbClr val="000000"/>
                </a:solidFill>
                <a:latin typeface="Raleway "/>
              </a:rPr>
              <a:t>implementers</a:t>
            </a:r>
            <a:r>
              <a:rPr lang="tr-TR" sz="1400" dirty="0">
                <a:solidFill>
                  <a:srgbClr val="000000"/>
                </a:solidFill>
                <a:latin typeface="Raleway "/>
              </a:rPr>
              <a:t>:</a:t>
            </a:r>
            <a:endParaRPr lang="sl-SI"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open to different ideas (✓)​</a:t>
            </a:r>
          </a:p>
          <a:p>
            <a:pPr marL="742950" lvl="1" indent="-285750" algn="just" fontAlgn="base">
              <a:spcBef>
                <a:spcPts val="600"/>
              </a:spcBef>
              <a:spcAft>
                <a:spcPts val="600"/>
              </a:spcAft>
              <a:buFont typeface="Arial" panose="020B0604020202020204" pitchFamily="34" charset="0"/>
              <a:buChar char="•"/>
            </a:pPr>
            <a:r>
              <a:rPr lang="tr-TR" sz="1400" b="0" i="1" dirty="0">
                <a:solidFill>
                  <a:srgbClr val="000000"/>
                </a:solidFill>
                <a:effectLst/>
                <a:latin typeface="Raleway "/>
              </a:rPr>
              <a:t>D</a:t>
            </a:r>
            <a:r>
              <a:rPr lang="en-US" sz="1400" b="0" i="1" dirty="0">
                <a:solidFill>
                  <a:srgbClr val="000000"/>
                </a:solidFill>
                <a:effectLst/>
                <a:latin typeface="Raleway "/>
              </a:rPr>
              <a:t>o not Restrict (</a:t>
            </a:r>
            <a:r>
              <a:rPr lang="tr-TR" sz="1400" b="0" i="1" dirty="0">
                <a:solidFill>
                  <a:srgbClr val="000000"/>
                </a:solidFill>
                <a:effectLst/>
                <a:latin typeface="Raleway "/>
              </a:rPr>
              <a:t>X</a:t>
            </a:r>
            <a:r>
              <a:rPr lang="en-US" sz="1400" b="0" i="1" dirty="0">
                <a:solidFill>
                  <a:srgbClr val="000000"/>
                </a:solidFill>
                <a:effectLst/>
                <a:latin typeface="Raleway "/>
              </a:rPr>
              <a:t>) ​</a:t>
            </a:r>
          </a:p>
          <a:p>
            <a:pPr marL="742950" lvl="1" indent="-285750" algn="just" fontAlgn="base">
              <a:spcBef>
                <a:spcPts val="600"/>
              </a:spcBef>
              <a:spcAft>
                <a:spcPts val="600"/>
              </a:spcAft>
              <a:buFont typeface="Arial" panose="020B0604020202020204" pitchFamily="34" charset="0"/>
              <a:buChar char="•"/>
            </a:pPr>
            <a:r>
              <a:rPr lang="tr-TR" sz="1400" i="1" dirty="0">
                <a:solidFill>
                  <a:srgbClr val="000000"/>
                </a:solidFill>
                <a:latin typeface="Raleway "/>
              </a:rPr>
              <a:t>D</a:t>
            </a:r>
            <a:r>
              <a:rPr lang="en-US" sz="1400" b="0" i="1" dirty="0">
                <a:solidFill>
                  <a:srgbClr val="000000"/>
                </a:solidFill>
                <a:effectLst/>
                <a:latin typeface="Raleway "/>
              </a:rPr>
              <a:t>o not Judge (</a:t>
            </a:r>
            <a:r>
              <a:rPr lang="tr-TR" sz="1400" b="0" i="1" dirty="0">
                <a:solidFill>
                  <a:srgbClr val="000000"/>
                </a:solidFill>
                <a:effectLst/>
                <a:latin typeface="Raleway "/>
              </a:rPr>
              <a:t>X</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flexible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Be open to diversity (✓)</a:t>
            </a:r>
            <a:endParaRPr lang="sl-SI" sz="1400" b="0" i="1" dirty="0">
              <a:solidFill>
                <a:srgbClr val="000000"/>
              </a:solidFill>
              <a:effectLst/>
              <a:latin typeface="Raleway "/>
            </a:endParaRPr>
          </a:p>
          <a:p>
            <a:pPr algn="just" fontAlgn="base">
              <a:spcBef>
                <a:spcPts val="600"/>
              </a:spcBef>
              <a:spcAft>
                <a:spcPts val="600"/>
              </a:spcAft>
            </a:pPr>
            <a:r>
              <a:rPr lang="en-US" sz="1400" dirty="0">
                <a:solidFill>
                  <a:srgbClr val="000000"/>
                </a:solidFill>
                <a:latin typeface="Raleway "/>
              </a:rPr>
              <a:t>This phase is important for the creation of unexpected and creative products. Support your team in developing innovative ideas.​The ideation step is not about defining the shape and characteristics of the final product. It is about creating a range of alternative products that we can choose from on the way to the final product.</a:t>
            </a:r>
            <a:r>
              <a:rPr lang="en-US" sz="1400" b="0" i="0" dirty="0">
                <a:solidFill>
                  <a:srgbClr val="000000"/>
                </a:solidFill>
                <a:effectLst/>
                <a:latin typeface="Raleway "/>
              </a:rPr>
              <a:t>​</a:t>
            </a:r>
          </a:p>
        </p:txBody>
      </p:sp>
      <p:sp>
        <p:nvSpPr>
          <p:cNvPr id="2" name="CasellaDiTesto 1">
            <a:extLst>
              <a:ext uri="{FF2B5EF4-FFF2-40B4-BE49-F238E27FC236}">
                <a16:creationId xmlns:a16="http://schemas.microsoft.com/office/drawing/2014/main" id="{E6F63338-FFB2-DAB7-17A5-BFA09680429F}"/>
              </a:ext>
            </a:extLst>
          </p:cNvPr>
          <p:cNvSpPr txBox="1"/>
          <p:nvPr/>
        </p:nvSpPr>
        <p:spPr>
          <a:xfrm>
            <a:off x="441651" y="336518"/>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​- 5/7</a:t>
            </a:r>
          </a:p>
        </p:txBody>
      </p:sp>
    </p:spTree>
    <p:extLst>
      <p:ext uri="{BB962C8B-B14F-4D97-AF65-F5344CB8AC3E}">
        <p14:creationId xmlns:p14="http://schemas.microsoft.com/office/powerpoint/2010/main" val="1922217510"/>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460955" y="1743101"/>
            <a:ext cx="11206378" cy="2062103"/>
          </a:xfrm>
          <a:prstGeom prst="rect">
            <a:avLst/>
          </a:prstGeom>
          <a:noFill/>
        </p:spPr>
        <p:txBody>
          <a:bodyPr wrap="square">
            <a:spAutoFit/>
          </a:bodyPr>
          <a:lstStyle/>
          <a:p>
            <a:pPr algn="just" rtl="0" fontAlgn="base">
              <a:spcBef>
                <a:spcPts val="600"/>
              </a:spcBef>
              <a:spcAft>
                <a:spcPts val="600"/>
              </a:spcAft>
            </a:pPr>
            <a:r>
              <a:rPr lang="en-US" sz="1400" b="1" i="0" dirty="0">
                <a:solidFill>
                  <a:schemeClr val="bg1"/>
                </a:solidFill>
                <a:effectLst/>
                <a:latin typeface="Raleway "/>
              </a:rPr>
              <a:t>PHASE 4: PROTOTYPING​</a:t>
            </a:r>
            <a:endParaRPr lang="tr-TR" sz="1400" b="1" i="0" dirty="0">
              <a:solidFill>
                <a:schemeClr val="bg1"/>
              </a:solidFill>
              <a:effectLst/>
              <a:latin typeface="Raleway "/>
            </a:endParaRPr>
          </a:p>
          <a:p>
            <a:pPr algn="just" fontAlgn="base">
              <a:spcBef>
                <a:spcPts val="600"/>
              </a:spcBef>
              <a:spcAft>
                <a:spcPts val="600"/>
              </a:spcAft>
            </a:pPr>
            <a:r>
              <a:rPr lang="en-US" sz="1400" dirty="0">
                <a:solidFill>
                  <a:srgbClr val="000000"/>
                </a:solidFill>
                <a:latin typeface="Raleway "/>
              </a:rPr>
              <a:t>The idea generation step is the creation of prototypes and mockups of your product and the development of 'ideas' so that we can develop innovative solutions for your customers. This phase, which represents the solution-orientated '</a:t>
            </a:r>
            <a:r>
              <a:rPr lang="en-US" sz="1400" dirty="0" err="1">
                <a:solidFill>
                  <a:srgbClr val="000000"/>
                </a:solidFill>
                <a:latin typeface="Raleway "/>
              </a:rPr>
              <a:t>concretisation</a:t>
            </a:r>
            <a:r>
              <a:rPr lang="en-US" sz="1400" dirty="0">
                <a:solidFill>
                  <a:srgbClr val="000000"/>
                </a:solidFill>
                <a:latin typeface="Raleway "/>
              </a:rPr>
              <a:t>' of the defined thoughts and requirements, enables the development of alternative ideas/solutions.</a:t>
            </a:r>
            <a:endParaRPr lang="tr-TR" sz="1400" dirty="0">
              <a:solidFill>
                <a:srgbClr val="000000"/>
              </a:solidFill>
              <a:latin typeface="Raleway "/>
            </a:endParaRPr>
          </a:p>
          <a:p>
            <a:pPr algn="just" fontAlgn="base">
              <a:spcBef>
                <a:spcPts val="600"/>
              </a:spcBef>
              <a:spcAft>
                <a:spcPts val="600"/>
              </a:spcAft>
            </a:pPr>
            <a:r>
              <a:rPr lang="en-US" sz="1400" b="1" dirty="0">
                <a:solidFill>
                  <a:srgbClr val="000000"/>
                </a:solidFill>
                <a:latin typeface="Raleway "/>
              </a:rPr>
              <a:t>​​This phase foresees the product's shape and appearance before it moves into the production phase.</a:t>
            </a:r>
            <a:r>
              <a:rPr lang="en-US" sz="1400" b="0" i="0" dirty="0">
                <a:solidFill>
                  <a:srgbClr val="000000"/>
                </a:solidFill>
                <a:effectLst/>
                <a:latin typeface="Raleway "/>
              </a:rPr>
              <a:t>​</a:t>
            </a:r>
            <a:r>
              <a:rPr lang="tr-TR" sz="1400" b="0" i="0" dirty="0">
                <a:solidFill>
                  <a:srgbClr val="000000"/>
                </a:solidFill>
                <a:effectLst/>
                <a:latin typeface="Raleway "/>
              </a:rPr>
              <a:t> </a:t>
            </a:r>
          </a:p>
          <a:p>
            <a:pPr algn="just" fontAlgn="base">
              <a:spcBef>
                <a:spcPts val="600"/>
              </a:spcBef>
              <a:spcAft>
                <a:spcPts val="600"/>
              </a:spcAft>
            </a:pPr>
            <a:r>
              <a:rPr lang="en-US" sz="1400" dirty="0">
                <a:solidFill>
                  <a:srgbClr val="000000"/>
                </a:solidFill>
                <a:latin typeface="Raleway "/>
              </a:rPr>
              <a:t>A prototype can be anything that the user can interact with. For example, an assembled tool, a mock-up, or an example drawn on paper or digitally.​</a:t>
            </a:r>
            <a:endParaRPr lang="en-US" sz="1600" b="0" i="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n-US" sz="1000">
                <a:solidFill>
                  <a:schemeClr val="accent1"/>
                </a:solidFill>
              </a:rPr>
              <a:t>Image source: </a:t>
            </a:r>
            <a:r>
              <a:rPr lang="tr-TR" sz="1000">
                <a:solidFill>
                  <a:schemeClr val="accent1"/>
                </a:solidFill>
              </a:rPr>
              <a:t>Istockphoto.com</a:t>
            </a:r>
          </a:p>
        </p:txBody>
      </p:sp>
      <p:sp>
        <p:nvSpPr>
          <p:cNvPr id="2" name="CasellaDiTesto 1">
            <a:extLst>
              <a:ext uri="{FF2B5EF4-FFF2-40B4-BE49-F238E27FC236}">
                <a16:creationId xmlns:a16="http://schemas.microsoft.com/office/drawing/2014/main" id="{A0432A06-8C0B-B3F0-073A-728AB0345400}"/>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​- 6/7</a:t>
            </a:r>
          </a:p>
        </p:txBody>
      </p:sp>
    </p:spTree>
    <p:extLst>
      <p:ext uri="{BB962C8B-B14F-4D97-AF65-F5344CB8AC3E}">
        <p14:creationId xmlns:p14="http://schemas.microsoft.com/office/powerpoint/2010/main" val="1760899177"/>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409795" y="1668780"/>
            <a:ext cx="11206378" cy="4339650"/>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PHASE 5:  TESTING​</a:t>
            </a:r>
            <a:endParaRPr lang="tr-TR" sz="1400" b="1" dirty="0">
              <a:solidFill>
                <a:schemeClr val="bg1"/>
              </a:solidFill>
              <a:latin typeface="Raleway "/>
            </a:endParaRPr>
          </a:p>
          <a:p>
            <a:pPr algn="just" rtl="0" fontAlgn="base">
              <a:spcBef>
                <a:spcPts val="600"/>
              </a:spcBef>
              <a:spcAft>
                <a:spcPts val="600"/>
              </a:spcAft>
            </a:pPr>
            <a:r>
              <a:rPr lang="tr-TR" sz="1400" b="0" i="0" dirty="0" err="1">
                <a:solidFill>
                  <a:srgbClr val="000000"/>
                </a:solidFill>
                <a:effectLst/>
                <a:latin typeface="Raleway "/>
              </a:rPr>
              <a:t>The</a:t>
            </a:r>
            <a:r>
              <a:rPr lang="tr-TR" sz="1400" b="0" i="0" dirty="0">
                <a:solidFill>
                  <a:srgbClr val="000000"/>
                </a:solidFill>
                <a:effectLst/>
                <a:latin typeface="Raleway "/>
              </a:rPr>
              <a:t> t</a:t>
            </a:r>
            <a:r>
              <a:rPr lang="en-US" sz="1400" b="0" i="0" dirty="0" err="1">
                <a:solidFill>
                  <a:srgbClr val="000000"/>
                </a:solidFill>
                <a:effectLst/>
                <a:latin typeface="Raleway "/>
              </a:rPr>
              <a:t>esting</a:t>
            </a:r>
            <a:r>
              <a:rPr lang="en-US" sz="1400" b="0" i="0" dirty="0">
                <a:solidFill>
                  <a:srgbClr val="000000"/>
                </a:solidFill>
                <a:effectLst/>
                <a:latin typeface="Raleway "/>
              </a:rPr>
              <a:t> step is </a:t>
            </a:r>
            <a:r>
              <a:rPr lang="en-US" sz="1400" b="1" i="0" dirty="0">
                <a:solidFill>
                  <a:srgbClr val="000000"/>
                </a:solidFill>
                <a:effectLst/>
                <a:latin typeface="Raleway "/>
              </a:rPr>
              <a:t>about getting feedback from users on the prototypes and understanding how suitable the sample designs are for customers and end users.​</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The aim of the test phase is to use the sample product/prototype in the real world. An example of this is the use of the produced sample desk lamp in the reader's daily life when reading a book. However, with increasing </a:t>
            </a:r>
            <a:r>
              <a:rPr lang="en-US" sz="1400" b="0" i="0" dirty="0" err="1">
                <a:solidFill>
                  <a:srgbClr val="000000"/>
                </a:solidFill>
                <a:effectLst/>
                <a:latin typeface="Raleway "/>
              </a:rPr>
              <a:t>digitali</a:t>
            </a:r>
            <a:r>
              <a:rPr lang="tr-TR" sz="1400" b="0" i="0" dirty="0">
                <a:solidFill>
                  <a:srgbClr val="000000"/>
                </a:solidFill>
                <a:effectLst/>
                <a:latin typeface="Raleway "/>
              </a:rPr>
              <a:t>s</a:t>
            </a:r>
            <a:r>
              <a:rPr lang="en-US" sz="1400" b="0" i="0" dirty="0" err="1">
                <a:solidFill>
                  <a:srgbClr val="000000"/>
                </a:solidFill>
                <a:effectLst/>
                <a:latin typeface="Raleway "/>
              </a:rPr>
              <a:t>ation</a:t>
            </a:r>
            <a:r>
              <a:rPr lang="en-US" sz="1400" b="0" i="0" dirty="0">
                <a:solidFill>
                  <a:srgbClr val="000000"/>
                </a:solidFill>
                <a:effectLst/>
                <a:latin typeface="Raleway "/>
              </a:rPr>
              <a:t>, it is also very effective to experience products through programs such as simulation and </a:t>
            </a:r>
            <a:r>
              <a:rPr lang="tr-TR" sz="1400" b="0" i="0" dirty="0" err="1">
                <a:solidFill>
                  <a:srgbClr val="000000"/>
                </a:solidFill>
                <a:effectLst/>
                <a:latin typeface="Raleway "/>
              </a:rPr>
              <a:t>virtual</a:t>
            </a:r>
            <a:r>
              <a:rPr lang="tr-TR" sz="1400" b="0" i="0" dirty="0">
                <a:solidFill>
                  <a:srgbClr val="000000"/>
                </a:solidFill>
                <a:effectLst/>
                <a:latin typeface="Raleway "/>
              </a:rPr>
              <a:t> </a:t>
            </a:r>
            <a:r>
              <a:rPr lang="tr-TR" sz="1400" b="0" i="0" dirty="0" err="1">
                <a:solidFill>
                  <a:srgbClr val="000000"/>
                </a:solidFill>
                <a:effectLst/>
                <a:latin typeface="Raleway "/>
              </a:rPr>
              <a:t>reality</a:t>
            </a:r>
            <a:r>
              <a:rPr lang="tr-TR" sz="1400" b="0" i="0" dirty="0">
                <a:solidFill>
                  <a:srgbClr val="000000"/>
                </a:solidFill>
                <a:effectLst/>
                <a:latin typeface="Raleway "/>
              </a:rPr>
              <a:t>/</a:t>
            </a:r>
            <a:r>
              <a:rPr lang="tr-TR" sz="1400" b="0" i="0" dirty="0" err="1">
                <a:solidFill>
                  <a:srgbClr val="000000"/>
                </a:solidFill>
                <a:effectLst/>
                <a:latin typeface="Raleway "/>
              </a:rPr>
              <a:t>augmented</a:t>
            </a:r>
            <a:r>
              <a:rPr lang="tr-TR" sz="1400" b="0" i="0" dirty="0">
                <a:solidFill>
                  <a:srgbClr val="000000"/>
                </a:solidFill>
                <a:effectLst/>
                <a:latin typeface="Raleway "/>
              </a:rPr>
              <a:t> </a:t>
            </a:r>
            <a:r>
              <a:rPr lang="tr-TR" sz="1400" b="0" i="0" dirty="0" err="1">
                <a:solidFill>
                  <a:srgbClr val="000000"/>
                </a:solidFill>
                <a:effectLst/>
                <a:latin typeface="Raleway "/>
              </a:rPr>
              <a:t>reality</a:t>
            </a:r>
            <a:r>
              <a:rPr lang="tr-TR" sz="1400" b="0" i="0" dirty="0">
                <a:solidFill>
                  <a:srgbClr val="000000"/>
                </a:solidFill>
                <a:effectLst/>
                <a:latin typeface="Raleway "/>
              </a:rPr>
              <a:t>.</a:t>
            </a:r>
            <a:endParaRPr lang="tr-TR" sz="1400" dirty="0">
              <a:solidFill>
                <a:srgbClr val="000000"/>
              </a:solidFill>
              <a:latin typeface="Raleway "/>
            </a:endParaRPr>
          </a:p>
          <a:p>
            <a:pPr algn="just" fontAlgn="base">
              <a:spcBef>
                <a:spcPts val="600"/>
              </a:spcBef>
              <a:spcAft>
                <a:spcPts val="600"/>
              </a:spcAft>
            </a:pPr>
            <a:r>
              <a:rPr lang="en-US" sz="1400" b="1" i="0" dirty="0">
                <a:solidFill>
                  <a:srgbClr val="000000"/>
                </a:solidFill>
                <a:effectLst/>
                <a:latin typeface="Raleway "/>
              </a:rPr>
              <a:t>The test phase makes it possible to make final revisions to the product based on feedback from end users. </a:t>
            </a:r>
            <a:r>
              <a:rPr lang="en-US" sz="1400" b="1" dirty="0">
                <a:solidFill>
                  <a:srgbClr val="000000"/>
                </a:solidFill>
                <a:latin typeface="Raleway "/>
              </a:rPr>
              <a:t>This process covers the following topics:</a:t>
            </a:r>
            <a:endParaRPr lang="tr-TR" sz="1400" b="1" i="0"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​Conducting user surveys about the </a:t>
            </a:r>
            <a:r>
              <a:rPr lang="en-US" sz="1400" i="1" dirty="0">
                <a:solidFill>
                  <a:srgbClr val="000000"/>
                </a:solidFill>
                <a:effectLst/>
                <a:latin typeface="Raleway "/>
              </a:rPr>
              <a:t>product,</a:t>
            </a:r>
            <a:r>
              <a:rPr lang="tr-TR" sz="1400" i="1" dirty="0">
                <a:solidFill>
                  <a:srgbClr val="000000"/>
                </a:solidFill>
                <a:effectLst/>
                <a:latin typeface="Raleway "/>
              </a:rPr>
              <a:t> </a:t>
            </a:r>
            <a:r>
              <a:rPr lang="tr-TR" sz="1400" b="1" i="1" dirty="0">
                <a:solidFill>
                  <a:srgbClr val="000000"/>
                </a:solidFill>
                <a:effectLst/>
                <a:latin typeface="Raleway "/>
              </a:rPr>
              <a:t>(</a:t>
            </a:r>
            <a:r>
              <a:rPr lang="tr-TR" sz="1400" b="1" i="1" dirty="0" err="1">
                <a:solidFill>
                  <a:srgbClr val="000000"/>
                </a:solidFill>
                <a:effectLst/>
                <a:latin typeface="Raleway "/>
              </a:rPr>
              <a:t>qualitative</a:t>
            </a:r>
            <a:r>
              <a:rPr lang="tr-TR" sz="1400" b="1" i="1" dirty="0">
                <a:solidFill>
                  <a:srgbClr val="000000"/>
                </a:solidFill>
                <a:effectLst/>
                <a:latin typeface="Raleway "/>
              </a:rPr>
              <a:t> </a:t>
            </a:r>
            <a:r>
              <a:rPr lang="tr-TR" sz="1400" b="1" i="1" dirty="0" err="1">
                <a:solidFill>
                  <a:srgbClr val="000000"/>
                </a:solidFill>
                <a:effectLst/>
                <a:latin typeface="Raleway "/>
              </a:rPr>
              <a:t>and</a:t>
            </a:r>
            <a:r>
              <a:rPr lang="tr-TR" sz="1400" b="1" i="1" dirty="0">
                <a:solidFill>
                  <a:srgbClr val="000000"/>
                </a:solidFill>
                <a:effectLst/>
                <a:latin typeface="Raleway "/>
              </a:rPr>
              <a:t> </a:t>
            </a:r>
            <a:r>
              <a:rPr lang="tr-TR" sz="1400" b="1" i="1" dirty="0" err="1">
                <a:solidFill>
                  <a:srgbClr val="000000"/>
                </a:solidFill>
                <a:latin typeface="Raleway "/>
              </a:rPr>
              <a:t>quantitative</a:t>
            </a:r>
            <a:r>
              <a:rPr lang="tr-TR" sz="1400" b="1" i="1" dirty="0">
                <a:solidFill>
                  <a:srgbClr val="000000"/>
                </a:solidFill>
                <a:latin typeface="Raleway "/>
              </a:rPr>
              <a:t>)</a:t>
            </a:r>
            <a:endParaRPr lang="en-US" sz="1400" b="1" i="1"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Reflecting on the experience of using the product in daily life routines by </a:t>
            </a:r>
            <a:r>
              <a:rPr lang="en-US" sz="1400" b="1" i="1" dirty="0">
                <a:solidFill>
                  <a:srgbClr val="000000"/>
                </a:solidFill>
                <a:effectLst/>
                <a:latin typeface="Raleway "/>
              </a:rPr>
              <a:t>keeping a diary,</a:t>
            </a:r>
            <a:r>
              <a:rPr lang="en-US" sz="1400" b="0" i="1"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Understanding opinions about the product through interviews and surveys,​</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Collecting user feedback by mailing or filling out online templates.</a:t>
            </a:r>
            <a:endParaRPr lang="sl-SI" sz="1400" b="0" i="1" dirty="0">
              <a:solidFill>
                <a:srgbClr val="000000"/>
              </a:solidFill>
              <a:effectLst/>
              <a:latin typeface="Raleway "/>
            </a:endParaRPr>
          </a:p>
          <a:p>
            <a:pPr algn="just" fontAlgn="base">
              <a:spcBef>
                <a:spcPts val="600"/>
              </a:spcBef>
              <a:spcAft>
                <a:spcPts val="600"/>
              </a:spcAft>
            </a:pPr>
            <a:r>
              <a:rPr lang="en-US" sz="1400" b="0" i="0" dirty="0">
                <a:solidFill>
                  <a:srgbClr val="000000"/>
                </a:solidFill>
                <a:effectLst/>
                <a:latin typeface="Raleway "/>
              </a:rPr>
              <a:t>The basis of a good design process is revision.</a:t>
            </a:r>
            <a:r>
              <a:rPr lang="tr-TR" sz="1400" b="0" i="0" dirty="0">
                <a:solidFill>
                  <a:srgbClr val="000000"/>
                </a:solidFill>
                <a:effectLst/>
                <a:latin typeface="Raleway "/>
              </a:rPr>
              <a:t> </a:t>
            </a:r>
            <a:r>
              <a:rPr lang="en-US" sz="1400" dirty="0">
                <a:solidFill>
                  <a:srgbClr val="000000"/>
                </a:solidFill>
                <a:latin typeface="Raleway "/>
              </a:rPr>
              <a:t>Therefore, testing user experiences with the product/service improves the quality of your product development and your success in the market.</a:t>
            </a:r>
            <a:endParaRPr lang="en-US" sz="1400" b="0" i="0" dirty="0">
              <a:solidFill>
                <a:srgbClr val="000000"/>
              </a:solidFill>
              <a:effectLst/>
              <a:latin typeface="Raleway "/>
            </a:endParaRPr>
          </a:p>
        </p:txBody>
      </p:sp>
      <p:sp>
        <p:nvSpPr>
          <p:cNvPr id="2" name="CasellaDiTesto 1">
            <a:extLst>
              <a:ext uri="{FF2B5EF4-FFF2-40B4-BE49-F238E27FC236}">
                <a16:creationId xmlns:a16="http://schemas.microsoft.com/office/drawing/2014/main" id="{DCAFA7A2-148F-8360-61E0-C8EDC2C990DC}"/>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a:solidFill>
                  <a:schemeClr val="accent3">
                    <a:lumMod val="75000"/>
                  </a:schemeClr>
                </a:solidFill>
              </a:rPr>
              <a:t>Design </a:t>
            </a:r>
            <a:r>
              <a:rPr lang="sl-SI" sz="3400" b="1">
                <a:solidFill>
                  <a:schemeClr val="accent3">
                    <a:lumMod val="75000"/>
                  </a:schemeClr>
                </a:solidFill>
              </a:rPr>
              <a:t>t</a:t>
            </a:r>
            <a:r>
              <a:rPr lang="en-US" sz="3400" b="1" err="1">
                <a:solidFill>
                  <a:schemeClr val="accent3">
                    <a:lumMod val="75000"/>
                  </a:schemeClr>
                </a:solidFill>
              </a:rPr>
              <a:t>hinking</a:t>
            </a:r>
            <a:r>
              <a:rPr lang="en-US" sz="3400" b="1">
                <a:solidFill>
                  <a:schemeClr val="accent3">
                    <a:lumMod val="75000"/>
                  </a:schemeClr>
                </a:solidFill>
              </a:rPr>
              <a:t> </a:t>
            </a:r>
            <a:r>
              <a:rPr lang="sl-SI" sz="3400" b="1">
                <a:solidFill>
                  <a:schemeClr val="accent3">
                    <a:lumMod val="75000"/>
                  </a:schemeClr>
                </a:solidFill>
              </a:rPr>
              <a:t>a</a:t>
            </a:r>
            <a:r>
              <a:rPr lang="en-US" sz="3400" b="1" err="1">
                <a:solidFill>
                  <a:schemeClr val="accent3">
                    <a:lumMod val="75000"/>
                  </a:schemeClr>
                </a:solidFill>
              </a:rPr>
              <a:t>pproach</a:t>
            </a:r>
            <a:r>
              <a:rPr lang="en-US" sz="3400" b="1">
                <a:solidFill>
                  <a:schemeClr val="accent3">
                    <a:lumMod val="75000"/>
                  </a:schemeClr>
                </a:solidFill>
              </a:rPr>
              <a:t> and its </a:t>
            </a:r>
            <a:r>
              <a:rPr lang="sl-SI" sz="3400" b="1">
                <a:solidFill>
                  <a:schemeClr val="accent3">
                    <a:lumMod val="75000"/>
                  </a:schemeClr>
                </a:solidFill>
              </a:rPr>
              <a:t>a</a:t>
            </a:r>
            <a:r>
              <a:rPr lang="en-US" sz="3400" b="1" err="1">
                <a:solidFill>
                  <a:schemeClr val="accent3">
                    <a:lumMod val="75000"/>
                  </a:schemeClr>
                </a:solidFill>
              </a:rPr>
              <a:t>pplication</a:t>
            </a:r>
            <a:r>
              <a:rPr lang="tr-TR" sz="3400" b="1">
                <a:solidFill>
                  <a:schemeClr val="accent3">
                    <a:lumMod val="75000"/>
                  </a:schemeClr>
                </a:solidFill>
              </a:rPr>
              <a:t> for</a:t>
            </a:r>
            <a:endParaRPr lang="en-US" sz="3400" b="1">
              <a:solidFill>
                <a:schemeClr val="accent3">
                  <a:lumMod val="75000"/>
                </a:schemeClr>
              </a:solidFill>
            </a:endParaRPr>
          </a:p>
          <a:p>
            <a:r>
              <a:rPr lang="sl-SI" sz="3400" b="1">
                <a:solidFill>
                  <a:schemeClr val="accent3">
                    <a:lumMod val="75000"/>
                  </a:schemeClr>
                </a:solidFill>
              </a:rPr>
              <a:t>i</a:t>
            </a:r>
            <a:r>
              <a:rPr lang="tr-TR" sz="3400" b="1" err="1">
                <a:solidFill>
                  <a:schemeClr val="accent3">
                    <a:lumMod val="75000"/>
                  </a:schemeClr>
                </a:solidFill>
              </a:rPr>
              <a:t>nnovation</a:t>
            </a:r>
            <a:r>
              <a:rPr lang="tr-TR" sz="3400" b="1">
                <a:solidFill>
                  <a:schemeClr val="accent3">
                    <a:lumMod val="75000"/>
                  </a:schemeClr>
                </a:solidFill>
              </a:rPr>
              <a:t> </a:t>
            </a:r>
            <a:r>
              <a:rPr lang="sl-SI" sz="3400" b="1">
                <a:solidFill>
                  <a:schemeClr val="accent3">
                    <a:lumMod val="75000"/>
                  </a:schemeClr>
                </a:solidFill>
              </a:rPr>
              <a:t>m</a:t>
            </a:r>
            <a:r>
              <a:rPr lang="tr-TR" sz="3400" b="1">
                <a:solidFill>
                  <a:schemeClr val="accent3">
                    <a:lumMod val="75000"/>
                  </a:schemeClr>
                </a:solidFill>
              </a:rPr>
              <a:t>anagement </a:t>
            </a:r>
            <a:r>
              <a:rPr lang="en-US" sz="3400" b="1">
                <a:solidFill>
                  <a:schemeClr val="accent3">
                    <a:lumMod val="75000"/>
                  </a:schemeClr>
                </a:solidFill>
              </a:rPr>
              <a:t>​- 7/7</a:t>
            </a: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278161"/>
            <a:ext cx="10515600" cy="369332"/>
          </a:xfrm>
          <a:prstGeom prst="rect">
            <a:avLst/>
          </a:prstGeom>
          <a:noFill/>
        </p:spPr>
        <p:txBody>
          <a:bodyPr wrap="square" rtlCol="0">
            <a:spAutoFit/>
          </a:bodyPr>
          <a:lstStyle/>
          <a:p>
            <a:r>
              <a:rPr lang="tr-TR" sz="2000" b="1">
                <a:solidFill>
                  <a:schemeClr val="accent3">
                    <a:lumMod val="75000"/>
                  </a:schemeClr>
                </a:solidFill>
                <a:latin typeface="+mn-lt"/>
              </a:rPr>
              <a:t>Design </a:t>
            </a:r>
            <a:r>
              <a:rPr lang="en-US" sz="2000" b="1">
                <a:solidFill>
                  <a:schemeClr val="accent3">
                    <a:lumMod val="75000"/>
                  </a:schemeClr>
                </a:solidFill>
                <a:latin typeface="+mn-lt"/>
              </a:rPr>
              <a:t>t</a:t>
            </a:r>
            <a:r>
              <a:rPr lang="tr-TR" sz="2000" b="1">
                <a:solidFill>
                  <a:schemeClr val="accent3">
                    <a:lumMod val="75000"/>
                  </a:schemeClr>
                </a:solidFill>
                <a:latin typeface="+mn-lt"/>
              </a:rPr>
              <a:t>hinking </a:t>
            </a:r>
            <a:r>
              <a:rPr lang="en-US" sz="2000" b="1">
                <a:solidFill>
                  <a:schemeClr val="accent3">
                    <a:lumMod val="75000"/>
                  </a:schemeClr>
                </a:solidFill>
                <a:latin typeface="+mn-lt"/>
              </a:rPr>
              <a:t>c</a:t>
            </a:r>
            <a:r>
              <a:rPr lang="tr-TR" sz="2000" b="1">
                <a:solidFill>
                  <a:schemeClr val="accent3">
                    <a:lumMod val="75000"/>
                  </a:schemeClr>
                </a:solidFill>
                <a:latin typeface="+mn-lt"/>
              </a:rPr>
              <a:t>anvas </a:t>
            </a:r>
            <a:r>
              <a:rPr lang="en-US" sz="2000" b="1">
                <a:solidFill>
                  <a:schemeClr val="accent3">
                    <a:lumMod val="75000"/>
                  </a:schemeClr>
                </a:solidFill>
                <a:latin typeface="+mn-lt"/>
              </a:rPr>
              <a:t>m</a:t>
            </a:r>
            <a:r>
              <a:rPr lang="tr-TR" sz="2000" b="1">
                <a:solidFill>
                  <a:schemeClr val="accent3">
                    <a:lumMod val="75000"/>
                  </a:schemeClr>
                </a:solidFill>
                <a:latin typeface="+mn-lt"/>
              </a:rPr>
              <a:t>odel</a:t>
            </a: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en-US" sz="1000">
                <a:solidFill>
                  <a:schemeClr val="accent1"/>
                </a:solidFill>
              </a:rPr>
              <a:t>Image s</a:t>
            </a:r>
            <a:r>
              <a:rPr lang="tr-TR" sz="1000">
                <a:solidFill>
                  <a:schemeClr val="accent1"/>
                </a:solidFill>
              </a:rPr>
              <a:t>ource: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tr-TR" sz="2000" b="1">
                <a:solidFill>
                  <a:schemeClr val="bg1">
                    <a:lumMod val="75000"/>
                  </a:schemeClr>
                </a:solidFill>
                <a:latin typeface="+mn-lt"/>
              </a:rPr>
              <a:t>How </a:t>
            </a:r>
            <a:r>
              <a:rPr lang="tr-TR" sz="2000" b="1" err="1">
                <a:solidFill>
                  <a:schemeClr val="bg1">
                    <a:lumMod val="75000"/>
                  </a:schemeClr>
                </a:solidFill>
                <a:latin typeface="+mn-lt"/>
              </a:rPr>
              <a:t>the</a:t>
            </a:r>
            <a:r>
              <a:rPr lang="tr-TR" sz="2000" b="1">
                <a:solidFill>
                  <a:schemeClr val="bg1">
                    <a:lumMod val="75000"/>
                  </a:schemeClr>
                </a:solidFill>
                <a:latin typeface="+mn-lt"/>
              </a:rPr>
              <a:t> </a:t>
            </a:r>
            <a:r>
              <a:rPr lang="tr-TR" sz="2000" b="1" err="1">
                <a:solidFill>
                  <a:schemeClr val="bg1">
                    <a:lumMod val="75000"/>
                  </a:schemeClr>
                </a:solidFill>
                <a:latin typeface="+mn-lt"/>
              </a:rPr>
              <a:t>use</a:t>
            </a:r>
            <a:r>
              <a:rPr lang="tr-TR" sz="2000" b="1">
                <a:solidFill>
                  <a:schemeClr val="bg1">
                    <a:lumMod val="75000"/>
                  </a:schemeClr>
                </a:solidFill>
                <a:latin typeface="+mn-lt"/>
              </a:rPr>
              <a:t> </a:t>
            </a:r>
            <a:r>
              <a:rPr lang="tr-TR" sz="2000" b="1" err="1">
                <a:solidFill>
                  <a:schemeClr val="bg1">
                    <a:lumMod val="75000"/>
                  </a:schemeClr>
                </a:solidFill>
                <a:latin typeface="+mn-lt"/>
              </a:rPr>
              <a:t>design</a:t>
            </a:r>
            <a:r>
              <a:rPr lang="tr-TR" sz="2000" b="1">
                <a:solidFill>
                  <a:schemeClr val="bg1">
                    <a:lumMod val="75000"/>
                  </a:schemeClr>
                </a:solidFill>
                <a:latin typeface="+mn-lt"/>
              </a:rPr>
              <a:t> </a:t>
            </a:r>
            <a:r>
              <a:rPr lang="en-US" sz="2000" b="1">
                <a:solidFill>
                  <a:schemeClr val="bg1">
                    <a:lumMod val="75000"/>
                  </a:schemeClr>
                </a:solidFill>
                <a:latin typeface="+mn-lt"/>
              </a:rPr>
              <a:t>t</a:t>
            </a:r>
            <a:r>
              <a:rPr lang="tr-TR" sz="2000" b="1">
                <a:solidFill>
                  <a:schemeClr val="bg1">
                    <a:lumMod val="75000"/>
                  </a:schemeClr>
                </a:solidFill>
                <a:latin typeface="+mn-lt"/>
              </a:rPr>
              <a:t>hinking </a:t>
            </a:r>
            <a:r>
              <a:rPr lang="en-US" sz="2000" b="1">
                <a:solidFill>
                  <a:schemeClr val="bg1">
                    <a:lumMod val="75000"/>
                  </a:schemeClr>
                </a:solidFill>
                <a:latin typeface="+mn-lt"/>
              </a:rPr>
              <a:t>c</a:t>
            </a:r>
            <a:r>
              <a:rPr lang="tr-TR" sz="2000" b="1">
                <a:solidFill>
                  <a:schemeClr val="bg1">
                    <a:lumMod val="75000"/>
                  </a:schemeClr>
                </a:solidFill>
                <a:latin typeface="+mn-lt"/>
              </a:rPr>
              <a:t>anvas </a:t>
            </a:r>
            <a:r>
              <a:rPr lang="en-US" sz="2000" b="1">
                <a:solidFill>
                  <a:schemeClr val="bg1">
                    <a:lumMod val="75000"/>
                  </a:schemeClr>
                </a:solidFill>
                <a:latin typeface="+mn-lt"/>
              </a:rPr>
              <a:t>m</a:t>
            </a:r>
            <a:r>
              <a:rPr lang="tr-TR" sz="2000" b="1">
                <a:solidFill>
                  <a:schemeClr val="bg1">
                    <a:lumMod val="75000"/>
                  </a:schemeClr>
                </a:solidFill>
                <a:latin typeface="+mn-lt"/>
              </a:rPr>
              <a:t>odel</a:t>
            </a: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807703"/>
            <a:ext cx="5192874" cy="4647426"/>
          </a:xfrm>
          <a:prstGeom prst="rect">
            <a:avLst/>
          </a:prstGeom>
          <a:noFill/>
        </p:spPr>
        <p:txBody>
          <a:bodyPr wrap="square">
            <a:spAutoFit/>
          </a:bodyPr>
          <a:lstStyle/>
          <a:p>
            <a:pPr algn="just"/>
            <a:r>
              <a:rPr lang="en-US" sz="1400" b="1" dirty="0">
                <a:solidFill>
                  <a:schemeClr val="bg1">
                    <a:lumMod val="75000"/>
                  </a:schemeClr>
                </a:solidFill>
              </a:rPr>
              <a:t>1. People</a:t>
            </a:r>
          </a:p>
          <a:p>
            <a:pPr algn="just">
              <a:buFont typeface="Arial" panose="020B0604020202020204" pitchFamily="34" charset="0"/>
              <a:buChar char="•"/>
            </a:pPr>
            <a:r>
              <a:rPr lang="en-US" sz="1400" b="1" dirty="0">
                <a:solidFill>
                  <a:schemeClr val="accent1"/>
                </a:solidFill>
              </a:rPr>
              <a:t>Question:</a:t>
            </a:r>
            <a:r>
              <a:rPr lang="en-US" sz="1400" dirty="0">
                <a:solidFill>
                  <a:schemeClr val="accent1"/>
                </a:solidFill>
              </a:rPr>
              <a:t> Who do we need to involve?</a:t>
            </a:r>
          </a:p>
          <a:p>
            <a:pPr algn="just">
              <a:buFont typeface="Arial" panose="020B0604020202020204" pitchFamily="34" charset="0"/>
              <a:buChar char="•"/>
            </a:pPr>
            <a:r>
              <a:rPr lang="en-US" sz="1400" b="1" dirty="0">
                <a:solidFill>
                  <a:schemeClr val="accent1"/>
                </a:solidFill>
              </a:rPr>
              <a:t>Purpose:</a:t>
            </a:r>
            <a:r>
              <a:rPr lang="en-US" sz="1400" dirty="0">
                <a:solidFill>
                  <a:schemeClr val="accent1"/>
                </a:solidFill>
              </a:rPr>
              <a:t> Identify the stakeholders, collaborators, or team members crucial for the project.</a:t>
            </a:r>
          </a:p>
          <a:p>
            <a:pPr algn="just">
              <a:buFont typeface="Arial" panose="020B0604020202020204" pitchFamily="34" charset="0"/>
              <a:buChar char="•"/>
            </a:pPr>
            <a:r>
              <a:rPr lang="en-US" sz="1400" b="1" dirty="0">
                <a:solidFill>
                  <a:schemeClr val="accent1"/>
                </a:solidFill>
              </a:rPr>
              <a:t>Examples:</a:t>
            </a:r>
            <a:r>
              <a:rPr lang="en-US" sz="1400" dirty="0">
                <a:solidFill>
                  <a:schemeClr val="accent1"/>
                </a:solidFill>
              </a:rPr>
              <a:t> Project team, partners, beneficiaries, funders, or experts.</a:t>
            </a:r>
            <a:endParaRPr lang="tr-TR" sz="1400" dirty="0">
              <a:solidFill>
                <a:schemeClr val="accent1"/>
              </a:solidFill>
            </a:endParaRP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2. Challenges</a:t>
            </a:r>
          </a:p>
          <a:p>
            <a:pPr algn="just">
              <a:buFont typeface="Arial" panose="020B0604020202020204" pitchFamily="34" charset="0"/>
              <a:buChar char="•"/>
            </a:pPr>
            <a:r>
              <a:rPr lang="en-US" sz="1400" b="1" dirty="0">
                <a:solidFill>
                  <a:schemeClr val="accent1"/>
                </a:solidFill>
              </a:rPr>
              <a:t>Question:</a:t>
            </a:r>
            <a:r>
              <a:rPr lang="en-US" sz="1400" dirty="0">
                <a:solidFill>
                  <a:schemeClr val="accent1"/>
                </a:solidFill>
              </a:rPr>
              <a:t> What will we need to do?</a:t>
            </a:r>
          </a:p>
          <a:p>
            <a:pPr algn="just">
              <a:buFont typeface="Arial" panose="020B0604020202020204" pitchFamily="34" charset="0"/>
              <a:buChar char="•"/>
            </a:pPr>
            <a:r>
              <a:rPr lang="en-US" sz="1400" b="1" dirty="0">
                <a:solidFill>
                  <a:schemeClr val="accent1"/>
                </a:solidFill>
              </a:rPr>
              <a:t>Purpose:</a:t>
            </a:r>
            <a:r>
              <a:rPr lang="en-US" sz="1400" dirty="0">
                <a:solidFill>
                  <a:schemeClr val="accent1"/>
                </a:solidFill>
              </a:rPr>
              <a:t> List potential obstacles or tasks required to ensure project success.</a:t>
            </a:r>
          </a:p>
          <a:p>
            <a:pPr algn="just">
              <a:buFont typeface="Arial" panose="020B0604020202020204" pitchFamily="34" charset="0"/>
              <a:buChar char="•"/>
            </a:pPr>
            <a:r>
              <a:rPr lang="en-US" sz="1400" b="1" dirty="0">
                <a:solidFill>
                  <a:schemeClr val="accent1"/>
                </a:solidFill>
              </a:rPr>
              <a:t>Examples:</a:t>
            </a:r>
            <a:r>
              <a:rPr lang="en-US" sz="1400" dirty="0">
                <a:solidFill>
                  <a:schemeClr val="accent1"/>
                </a:solidFill>
              </a:rPr>
              <a:t> Securing resources, overcoming technical difficulties, or addressing regulatory issues.</a:t>
            </a: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3. Storytelling</a:t>
            </a:r>
          </a:p>
          <a:p>
            <a:pPr algn="just">
              <a:buFont typeface="Arial" panose="020B0604020202020204" pitchFamily="34" charset="0"/>
              <a:buChar char="•"/>
            </a:pPr>
            <a:r>
              <a:rPr lang="en-US" sz="1400" b="1" dirty="0">
                <a:solidFill>
                  <a:schemeClr val="accent1"/>
                </a:solidFill>
              </a:rPr>
              <a:t>Question:</a:t>
            </a:r>
            <a:r>
              <a:rPr lang="en-US" sz="1400" dirty="0">
                <a:solidFill>
                  <a:schemeClr val="accent1"/>
                </a:solidFill>
              </a:rPr>
              <a:t> During the project, how will we communicate?</a:t>
            </a:r>
          </a:p>
          <a:p>
            <a:pPr algn="just">
              <a:buFont typeface="Arial" panose="020B0604020202020204" pitchFamily="34" charset="0"/>
              <a:buChar char="•"/>
            </a:pPr>
            <a:r>
              <a:rPr lang="en-US" sz="1400" b="1" dirty="0">
                <a:solidFill>
                  <a:schemeClr val="accent1"/>
                </a:solidFill>
              </a:rPr>
              <a:t>Purpose:</a:t>
            </a:r>
            <a:r>
              <a:rPr lang="en-US" sz="1400" dirty="0">
                <a:solidFill>
                  <a:schemeClr val="accent1"/>
                </a:solidFill>
              </a:rPr>
              <a:t> Develop a communication strategy to share progress, engage stakeholders, and promote the project.</a:t>
            </a:r>
          </a:p>
          <a:p>
            <a:pPr algn="just">
              <a:buFont typeface="Arial" panose="020B0604020202020204" pitchFamily="34" charset="0"/>
              <a:buChar char="•"/>
            </a:pPr>
            <a:r>
              <a:rPr lang="en-US" sz="1400" b="1" dirty="0">
                <a:solidFill>
                  <a:schemeClr val="accent1"/>
                </a:solidFill>
              </a:rPr>
              <a:t>Examples:</a:t>
            </a:r>
            <a:r>
              <a:rPr lang="en-US" sz="1400" dirty="0">
                <a:solidFill>
                  <a:schemeClr val="accent1"/>
                </a:solidFill>
              </a:rPr>
              <a:t> Social media updates, newsletters, reports, or presentations.</a:t>
            </a:r>
          </a:p>
          <a:p>
            <a:pPr algn="just">
              <a:buFont typeface="Arial" panose="020B0604020202020204" pitchFamily="34" charset="0"/>
              <a:buChar char="•"/>
            </a:pPr>
            <a:endParaRPr lang="en-US" sz="160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33926" y="819539"/>
            <a:ext cx="5556941" cy="4647426"/>
          </a:xfrm>
          <a:prstGeom prst="rect">
            <a:avLst/>
          </a:prstGeom>
          <a:noFill/>
        </p:spPr>
        <p:txBody>
          <a:bodyPr wrap="square">
            <a:spAutoFit/>
          </a:bodyPr>
          <a:lstStyle/>
          <a:p>
            <a:r>
              <a:rPr lang="tr-TR" sz="1400" b="1" dirty="0">
                <a:solidFill>
                  <a:schemeClr val="bg1">
                    <a:lumMod val="75000"/>
                  </a:schemeClr>
                </a:solidFill>
              </a:rPr>
              <a:t>4. </a:t>
            </a:r>
            <a:r>
              <a:rPr lang="en-US" sz="1400" b="1" dirty="0">
                <a:solidFill>
                  <a:schemeClr val="bg1">
                    <a:lumMod val="75000"/>
                  </a:schemeClr>
                </a:solidFill>
              </a:rPr>
              <a:t>Problem</a:t>
            </a:r>
          </a:p>
          <a:p>
            <a:pPr>
              <a:buFont typeface="Arial" panose="020B0604020202020204" pitchFamily="34" charset="0"/>
              <a:buChar char="•"/>
            </a:pPr>
            <a:r>
              <a:rPr lang="en-US" sz="1400" b="1" dirty="0">
                <a:solidFill>
                  <a:schemeClr val="accent1"/>
                </a:solidFill>
              </a:rPr>
              <a:t>Question:</a:t>
            </a:r>
            <a:r>
              <a:rPr lang="en-US" sz="1400" dirty="0">
                <a:solidFill>
                  <a:schemeClr val="accent1"/>
                </a:solidFill>
              </a:rPr>
              <a:t> What problems will be addressed?</a:t>
            </a:r>
          </a:p>
          <a:p>
            <a:pPr>
              <a:buFont typeface="Arial" panose="020B0604020202020204" pitchFamily="34" charset="0"/>
              <a:buChar char="•"/>
            </a:pPr>
            <a:r>
              <a:rPr lang="en-US" sz="1400" b="1" dirty="0">
                <a:solidFill>
                  <a:schemeClr val="accent1"/>
                </a:solidFill>
              </a:rPr>
              <a:t>Purpose:</a:t>
            </a:r>
            <a:r>
              <a:rPr lang="en-US" sz="1400" dirty="0">
                <a:solidFill>
                  <a:schemeClr val="accent1"/>
                </a:solidFill>
              </a:rPr>
              <a:t> Define the core issue or need that the project aims to solve.</a:t>
            </a:r>
          </a:p>
          <a:p>
            <a:pPr>
              <a:buFont typeface="Arial" panose="020B0604020202020204" pitchFamily="34" charset="0"/>
              <a:buChar char="•"/>
            </a:pPr>
            <a:r>
              <a:rPr lang="en-US" sz="1400" b="1" dirty="0">
                <a:solidFill>
                  <a:schemeClr val="accent1"/>
                </a:solidFill>
              </a:rPr>
              <a:t>Examples:</a:t>
            </a:r>
            <a:r>
              <a:rPr lang="en-US" sz="1400" dirty="0">
                <a:solidFill>
                  <a:schemeClr val="accent1"/>
                </a:solidFill>
              </a:rPr>
              <a:t> Environmental challenges, skill gaps, lack of infrastructure, or social inequalities.</a:t>
            </a:r>
          </a:p>
          <a:p>
            <a:pPr algn="just"/>
            <a:endParaRPr lang="tr-TR" sz="1400" dirty="0">
              <a:solidFill>
                <a:schemeClr val="accent1"/>
              </a:solidFill>
            </a:endParaRPr>
          </a:p>
          <a:p>
            <a:r>
              <a:rPr lang="en-US" sz="1400" b="1" dirty="0">
                <a:solidFill>
                  <a:schemeClr val="bg1">
                    <a:lumMod val="75000"/>
                  </a:schemeClr>
                </a:solidFill>
              </a:rPr>
              <a:t>5. Solution</a:t>
            </a:r>
          </a:p>
          <a:p>
            <a:pPr>
              <a:buFont typeface="Arial" panose="020B0604020202020204" pitchFamily="34" charset="0"/>
              <a:buChar char="•"/>
            </a:pPr>
            <a:r>
              <a:rPr lang="en-US" sz="1400" b="1" dirty="0">
                <a:solidFill>
                  <a:schemeClr val="accent1"/>
                </a:solidFill>
              </a:rPr>
              <a:t>Question:</a:t>
            </a:r>
            <a:r>
              <a:rPr lang="en-US" sz="1400" dirty="0">
                <a:solidFill>
                  <a:schemeClr val="accent1"/>
                </a:solidFill>
              </a:rPr>
              <a:t> What solutions do we intend to develop?</a:t>
            </a:r>
          </a:p>
          <a:p>
            <a:pPr>
              <a:buFont typeface="Arial" panose="020B0604020202020204" pitchFamily="34" charset="0"/>
              <a:buChar char="•"/>
            </a:pPr>
            <a:r>
              <a:rPr lang="en-US" sz="1400" b="1" dirty="0">
                <a:solidFill>
                  <a:schemeClr val="accent1"/>
                </a:solidFill>
              </a:rPr>
              <a:t>Purpose:</a:t>
            </a:r>
            <a:r>
              <a:rPr lang="en-US" sz="1400" dirty="0">
                <a:solidFill>
                  <a:schemeClr val="accent1"/>
                </a:solidFill>
              </a:rPr>
              <a:t> Outline the proposed approaches or innovations to solve the identified problem.</a:t>
            </a:r>
          </a:p>
          <a:p>
            <a:pPr>
              <a:buFont typeface="Arial" panose="020B0604020202020204" pitchFamily="34" charset="0"/>
              <a:buChar char="•"/>
            </a:pPr>
            <a:r>
              <a:rPr lang="en-US" sz="1400" b="1" dirty="0">
                <a:solidFill>
                  <a:schemeClr val="accent1"/>
                </a:solidFill>
              </a:rPr>
              <a:t>Examples:</a:t>
            </a:r>
            <a:r>
              <a:rPr lang="en-US" sz="1400" dirty="0">
                <a:solidFill>
                  <a:schemeClr val="accent1"/>
                </a:solidFill>
              </a:rPr>
              <a:t> New technologies, educational programs, or community interventions.</a:t>
            </a:r>
          </a:p>
          <a:p>
            <a:pPr algn="just"/>
            <a:endParaRPr lang="tr-TR" sz="1400" dirty="0">
              <a:solidFill>
                <a:schemeClr val="accent1"/>
              </a:solidFill>
            </a:endParaRPr>
          </a:p>
          <a:p>
            <a:r>
              <a:rPr lang="en-US" sz="1400" b="1" dirty="0">
                <a:solidFill>
                  <a:schemeClr val="bg1">
                    <a:lumMod val="75000"/>
                  </a:schemeClr>
                </a:solidFill>
              </a:rPr>
              <a:t>6. Management</a:t>
            </a:r>
          </a:p>
          <a:p>
            <a:pPr>
              <a:buFont typeface="Arial" panose="020B0604020202020204" pitchFamily="34" charset="0"/>
              <a:buChar char="•"/>
            </a:pPr>
            <a:r>
              <a:rPr lang="en-US" sz="1400" b="1" dirty="0">
                <a:solidFill>
                  <a:schemeClr val="accent1"/>
                </a:solidFill>
              </a:rPr>
              <a:t>Question:</a:t>
            </a:r>
            <a:r>
              <a:rPr lang="en-US" sz="1400" dirty="0">
                <a:solidFill>
                  <a:schemeClr val="accent1"/>
                </a:solidFill>
              </a:rPr>
              <a:t> How will we monitor progress and deliver the project?</a:t>
            </a:r>
          </a:p>
          <a:p>
            <a:pPr>
              <a:buFont typeface="Arial" panose="020B0604020202020204" pitchFamily="34" charset="0"/>
              <a:buChar char="•"/>
            </a:pPr>
            <a:r>
              <a:rPr lang="en-US" sz="1400" b="1" dirty="0">
                <a:solidFill>
                  <a:schemeClr val="accent1"/>
                </a:solidFill>
              </a:rPr>
              <a:t>Purpose:</a:t>
            </a:r>
            <a:r>
              <a:rPr lang="en-US" sz="1400" dirty="0">
                <a:solidFill>
                  <a:schemeClr val="accent1"/>
                </a:solidFill>
              </a:rPr>
              <a:t> Plan systems for tracking milestones, ensuring accountability, and managing resources.</a:t>
            </a:r>
          </a:p>
          <a:p>
            <a:pPr>
              <a:buFont typeface="Arial" panose="020B0604020202020204" pitchFamily="34" charset="0"/>
              <a:buChar char="•"/>
            </a:pPr>
            <a:r>
              <a:rPr lang="en-US" sz="1400" b="1" dirty="0">
                <a:solidFill>
                  <a:schemeClr val="accent1"/>
                </a:solidFill>
              </a:rPr>
              <a:t>Examples:</a:t>
            </a:r>
            <a:r>
              <a:rPr lang="en-US" sz="1400" dirty="0">
                <a:solidFill>
                  <a:schemeClr val="accent1"/>
                </a:solidFill>
              </a:rPr>
              <a:t> Agile workflows, progress reports, or project management tools.</a:t>
            </a:r>
          </a:p>
          <a:p>
            <a:pPr algn="just"/>
            <a:endParaRPr lang="en-US" sz="160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604139"/>
            <a:ext cx="10515600" cy="369332"/>
          </a:xfrm>
          <a:prstGeom prst="rect">
            <a:avLst/>
          </a:prstGeom>
          <a:noFill/>
        </p:spPr>
        <p:txBody>
          <a:bodyPr wrap="square" rtlCol="0">
            <a:spAutoFit/>
          </a:bodyPr>
          <a:lstStyle/>
          <a:p>
            <a:r>
              <a:rPr lang="tr-TR" sz="2000" b="1">
                <a:solidFill>
                  <a:schemeClr val="bg1">
                    <a:lumMod val="75000"/>
                  </a:schemeClr>
                </a:solidFill>
                <a:latin typeface="+mn-lt"/>
              </a:rPr>
              <a:t>How </a:t>
            </a:r>
            <a:r>
              <a:rPr lang="tr-TR" sz="2000" b="1" err="1">
                <a:solidFill>
                  <a:schemeClr val="bg1">
                    <a:lumMod val="75000"/>
                  </a:schemeClr>
                </a:solidFill>
                <a:latin typeface="+mn-lt"/>
              </a:rPr>
              <a:t>the</a:t>
            </a:r>
            <a:r>
              <a:rPr lang="tr-TR" sz="2000" b="1">
                <a:solidFill>
                  <a:schemeClr val="bg1">
                    <a:lumMod val="75000"/>
                  </a:schemeClr>
                </a:solidFill>
                <a:latin typeface="+mn-lt"/>
              </a:rPr>
              <a:t> </a:t>
            </a:r>
            <a:r>
              <a:rPr lang="tr-TR" sz="2000" b="1" err="1">
                <a:solidFill>
                  <a:schemeClr val="bg1">
                    <a:lumMod val="75000"/>
                  </a:schemeClr>
                </a:solidFill>
                <a:latin typeface="+mn-lt"/>
              </a:rPr>
              <a:t>use</a:t>
            </a:r>
            <a:r>
              <a:rPr lang="tr-TR" sz="2000" b="1">
                <a:solidFill>
                  <a:schemeClr val="bg1">
                    <a:lumMod val="75000"/>
                  </a:schemeClr>
                </a:solidFill>
                <a:latin typeface="+mn-lt"/>
              </a:rPr>
              <a:t> </a:t>
            </a:r>
            <a:r>
              <a:rPr lang="tr-TR" sz="2000" b="1" err="1">
                <a:solidFill>
                  <a:schemeClr val="bg1">
                    <a:lumMod val="75000"/>
                  </a:schemeClr>
                </a:solidFill>
                <a:latin typeface="+mn-lt"/>
              </a:rPr>
              <a:t>design</a:t>
            </a:r>
            <a:r>
              <a:rPr lang="tr-TR" sz="2000" b="1">
                <a:solidFill>
                  <a:schemeClr val="bg1">
                    <a:lumMod val="75000"/>
                  </a:schemeClr>
                </a:solidFill>
                <a:latin typeface="+mn-lt"/>
              </a:rPr>
              <a:t> </a:t>
            </a:r>
            <a:r>
              <a:rPr lang="en-US" sz="2000" b="1">
                <a:solidFill>
                  <a:schemeClr val="bg1">
                    <a:lumMod val="75000"/>
                  </a:schemeClr>
                </a:solidFill>
                <a:latin typeface="+mn-lt"/>
              </a:rPr>
              <a:t>t</a:t>
            </a:r>
            <a:r>
              <a:rPr lang="tr-TR" sz="2000" b="1">
                <a:solidFill>
                  <a:schemeClr val="bg1">
                    <a:lumMod val="75000"/>
                  </a:schemeClr>
                </a:solidFill>
                <a:latin typeface="+mn-lt"/>
              </a:rPr>
              <a:t>hinking </a:t>
            </a:r>
            <a:r>
              <a:rPr lang="en-US" sz="2000" b="1">
                <a:solidFill>
                  <a:schemeClr val="bg1">
                    <a:lumMod val="75000"/>
                  </a:schemeClr>
                </a:solidFill>
                <a:latin typeface="+mn-lt"/>
              </a:rPr>
              <a:t>c</a:t>
            </a:r>
            <a:r>
              <a:rPr lang="tr-TR" sz="2000" b="1">
                <a:solidFill>
                  <a:schemeClr val="bg1">
                    <a:lumMod val="75000"/>
                  </a:schemeClr>
                </a:solidFill>
                <a:latin typeface="+mn-lt"/>
              </a:rPr>
              <a:t>anvas </a:t>
            </a:r>
            <a:r>
              <a:rPr lang="en-US" sz="2000" b="1">
                <a:solidFill>
                  <a:schemeClr val="bg1">
                    <a:lumMod val="75000"/>
                  </a:schemeClr>
                </a:solidFill>
                <a:latin typeface="+mn-lt"/>
              </a:rPr>
              <a:t>m</a:t>
            </a:r>
            <a:r>
              <a:rPr lang="tr-TR" sz="2000" b="1">
                <a:solidFill>
                  <a:schemeClr val="bg1">
                    <a:lumMod val="75000"/>
                  </a:schemeClr>
                </a:solidFill>
                <a:latin typeface="+mn-lt"/>
              </a:rPr>
              <a:t>odel</a:t>
            </a: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3354765"/>
          </a:xfrm>
          <a:prstGeom prst="rect">
            <a:avLst/>
          </a:prstGeom>
          <a:noFill/>
        </p:spPr>
        <p:txBody>
          <a:bodyPr wrap="square">
            <a:spAutoFit/>
          </a:bodyPr>
          <a:lstStyle/>
          <a:p>
            <a:r>
              <a:rPr lang="en-US" sz="1400" b="1" dirty="0">
                <a:solidFill>
                  <a:schemeClr val="bg1">
                    <a:lumMod val="75000"/>
                  </a:schemeClr>
                </a:solidFill>
              </a:rPr>
              <a:t>7. Vision</a:t>
            </a:r>
          </a:p>
          <a:p>
            <a:pPr>
              <a:buFont typeface="Arial" panose="020B0604020202020204" pitchFamily="34" charset="0"/>
              <a:buChar char="•"/>
            </a:pPr>
            <a:r>
              <a:rPr lang="en-US" sz="1400" b="1" dirty="0">
                <a:solidFill>
                  <a:schemeClr val="accent1"/>
                </a:solidFill>
              </a:rPr>
              <a:t>Question:</a:t>
            </a:r>
            <a:r>
              <a:rPr lang="en-US" sz="1400" dirty="0">
                <a:solidFill>
                  <a:schemeClr val="accent1"/>
                </a:solidFill>
              </a:rPr>
              <a:t> What will the future hold for us?</a:t>
            </a:r>
          </a:p>
          <a:p>
            <a:pPr>
              <a:buFont typeface="Arial" panose="020B0604020202020204" pitchFamily="34" charset="0"/>
              <a:buChar char="•"/>
            </a:pPr>
            <a:r>
              <a:rPr lang="en-US" sz="1400" b="1" dirty="0">
                <a:solidFill>
                  <a:schemeClr val="accent1"/>
                </a:solidFill>
              </a:rPr>
              <a:t>Purpose:</a:t>
            </a:r>
            <a:r>
              <a:rPr lang="en-US" sz="1400" dirty="0">
                <a:solidFill>
                  <a:schemeClr val="accent1"/>
                </a:solidFill>
              </a:rPr>
              <a:t> Define the long-term goals and aspirations of the project.</a:t>
            </a:r>
          </a:p>
          <a:p>
            <a:pPr>
              <a:buFont typeface="Arial" panose="020B0604020202020204" pitchFamily="34" charset="0"/>
              <a:buChar char="•"/>
            </a:pPr>
            <a:r>
              <a:rPr lang="en-US" sz="1400" b="1" dirty="0">
                <a:solidFill>
                  <a:schemeClr val="accent1"/>
                </a:solidFill>
              </a:rPr>
              <a:t>Examples:</a:t>
            </a:r>
            <a:r>
              <a:rPr lang="en-US" sz="1400" dirty="0">
                <a:solidFill>
                  <a:schemeClr val="accent1"/>
                </a:solidFill>
              </a:rPr>
              <a:t> A sustainable business model, improved quality of life, or industry transformation.</a:t>
            </a:r>
          </a:p>
          <a:p>
            <a:pPr algn="just"/>
            <a:endParaRPr lang="tr-TR" sz="1600" dirty="0">
              <a:solidFill>
                <a:schemeClr val="accent1"/>
              </a:solidFill>
            </a:endParaRPr>
          </a:p>
          <a:p>
            <a:r>
              <a:rPr lang="en-US" sz="1600" b="1" dirty="0">
                <a:solidFill>
                  <a:schemeClr val="bg1">
                    <a:lumMod val="75000"/>
                  </a:schemeClr>
                </a:solidFill>
              </a:rPr>
              <a:t>8. Impact</a:t>
            </a:r>
          </a:p>
          <a:p>
            <a:pPr>
              <a:buFont typeface="Arial" panose="020B0604020202020204" pitchFamily="34" charset="0"/>
              <a:buChar char="•"/>
            </a:pPr>
            <a:r>
              <a:rPr lang="en-US" sz="1600" b="1" dirty="0">
                <a:solidFill>
                  <a:schemeClr val="accent1"/>
                </a:solidFill>
              </a:rPr>
              <a:t>Question:</a:t>
            </a:r>
            <a:r>
              <a:rPr lang="en-US" sz="1600" dirty="0">
                <a:solidFill>
                  <a:schemeClr val="accent1"/>
                </a:solidFill>
              </a:rPr>
              <a:t> How will we make a difference?</a:t>
            </a:r>
          </a:p>
          <a:p>
            <a:pPr>
              <a:buFont typeface="Arial" panose="020B0604020202020204" pitchFamily="34" charset="0"/>
              <a:buChar char="•"/>
            </a:pPr>
            <a:r>
              <a:rPr lang="en-US" sz="1600" b="1" dirty="0">
                <a:solidFill>
                  <a:schemeClr val="accent1"/>
                </a:solidFill>
              </a:rPr>
              <a:t>Purpose:</a:t>
            </a:r>
            <a:r>
              <a:rPr lang="en-US" sz="1600" dirty="0">
                <a:solidFill>
                  <a:schemeClr val="accent1"/>
                </a:solidFill>
              </a:rPr>
              <a:t> Highlight the measurable outcomes and broader impact of the project.</a:t>
            </a:r>
          </a:p>
          <a:p>
            <a:pPr>
              <a:buFont typeface="Arial" panose="020B0604020202020204" pitchFamily="34" charset="0"/>
              <a:buChar char="•"/>
            </a:pPr>
            <a:r>
              <a:rPr lang="en-US" sz="1600" b="1" dirty="0">
                <a:solidFill>
                  <a:schemeClr val="accent1"/>
                </a:solidFill>
              </a:rPr>
              <a:t>Examples:</a:t>
            </a:r>
            <a:r>
              <a:rPr lang="en-US" sz="1600" dirty="0">
                <a:solidFill>
                  <a:schemeClr val="accent1"/>
                </a:solidFill>
              </a:rPr>
              <a:t> Increased awareness, improved community resilience, or reduced emissions.</a:t>
            </a:r>
          </a:p>
          <a:p>
            <a:pPr algn="just"/>
            <a:endParaRPr lang="en-US" sz="160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en-US" sz="1100">
                <a:solidFill>
                  <a:schemeClr val="accent1"/>
                </a:solidFill>
              </a:rPr>
              <a:t>Image s</a:t>
            </a:r>
            <a:r>
              <a:rPr lang="tr-TR" sz="1100" err="1">
                <a:solidFill>
                  <a:schemeClr val="accent1"/>
                </a:solidFill>
              </a:rPr>
              <a:t>ource</a:t>
            </a:r>
            <a:r>
              <a:rPr lang="tr-TR" sz="1100">
                <a:solidFill>
                  <a:schemeClr val="accent1"/>
                </a:solidFill>
              </a:rPr>
              <a:t>: Istockphoto.com</a:t>
            </a: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Introduction to the basic principles of marketing: Marketing 4</a:t>
            </a:r>
            <a:r>
              <a:rPr lang="tr-TR" sz="3400" b="1" dirty="0">
                <a:solidFill>
                  <a:schemeClr val="accent3">
                    <a:lumMod val="75000"/>
                  </a:schemeClr>
                </a:solidFill>
              </a:rPr>
              <a:t>P</a:t>
            </a:r>
            <a:r>
              <a:rPr lang="en-US" sz="3400" b="1" dirty="0">
                <a:solidFill>
                  <a:schemeClr val="accent3">
                    <a:lumMod val="75000"/>
                  </a:schemeClr>
                </a:solidFill>
              </a:rPr>
              <a:t> and 5C​ - 1/2</a:t>
            </a:r>
            <a:endParaRPr lang="en-US" sz="3400" b="1" dirty="0">
              <a:solidFill>
                <a:schemeClr val="accent3">
                  <a:lumMod val="75000"/>
                </a:schemeClr>
              </a:solidFill>
              <a:highlight>
                <a:srgbClr val="FFFF00"/>
              </a:highlight>
            </a:endParaRPr>
          </a:p>
        </p:txBody>
      </p:sp>
      <p:sp>
        <p:nvSpPr>
          <p:cNvPr id="4" name="Metin kutusu 3">
            <a:extLst>
              <a:ext uri="{FF2B5EF4-FFF2-40B4-BE49-F238E27FC236}">
                <a16:creationId xmlns:a16="http://schemas.microsoft.com/office/drawing/2014/main" id="{B96F0223-B88D-11CB-85C6-9F47C423A384}"/>
              </a:ext>
            </a:extLst>
          </p:cNvPr>
          <p:cNvSpPr txBox="1"/>
          <p:nvPr/>
        </p:nvSpPr>
        <p:spPr>
          <a:xfrm>
            <a:off x="209790" y="1893329"/>
            <a:ext cx="4929477" cy="3293209"/>
          </a:xfrm>
          <a:prstGeom prst="rect">
            <a:avLst/>
          </a:prstGeom>
          <a:noFill/>
        </p:spPr>
        <p:txBody>
          <a:bodyPr wrap="square">
            <a:spAutoFit/>
          </a:bodyPr>
          <a:lstStyle/>
          <a:p>
            <a:pPr marL="285750" indent="-285750" algn="just" rtl="0" fontAlgn="base">
              <a:buFont typeface="Arial" panose="020B0604020202020204" pitchFamily="34" charset="0"/>
              <a:buChar char="•"/>
            </a:pPr>
            <a:endParaRPr lang="tr-TR" sz="1600" b="0" i="0" dirty="0">
              <a:solidFill>
                <a:srgbClr val="000000"/>
              </a:solidFill>
              <a:effectLst/>
              <a:latin typeface="Raleway "/>
            </a:endParaRPr>
          </a:p>
          <a:p>
            <a:pPr marL="285750" indent="-285750" algn="just" fontAlgn="base">
              <a:buFont typeface="Arial" panose="020B0604020202020204" pitchFamily="34" charset="0"/>
              <a:buChar char="•"/>
            </a:pPr>
            <a:r>
              <a:rPr lang="en-US" sz="1600" dirty="0">
                <a:solidFill>
                  <a:srgbClr val="000000"/>
                </a:solidFill>
                <a:latin typeface="Raleway "/>
              </a:rPr>
              <a:t>The concepts of 4P and 5C provide a brief explanation of the basic principles of marketing.</a:t>
            </a:r>
            <a:endParaRPr lang="tr-TR" sz="1600" dirty="0">
              <a:solidFill>
                <a:srgbClr val="000000"/>
              </a:solidFill>
              <a:latin typeface="Raleway "/>
            </a:endParaRPr>
          </a:p>
          <a:p>
            <a:pPr marL="285750" indent="-285750" algn="just" fontAlgn="base">
              <a:buFont typeface="Arial" panose="020B0604020202020204" pitchFamily="34" charset="0"/>
              <a:buChar char="•"/>
            </a:pPr>
            <a:endParaRPr lang="tr-TR" sz="1600" dirty="0">
              <a:solidFill>
                <a:srgbClr val="000000"/>
              </a:solidFill>
              <a:latin typeface="Raleway "/>
            </a:endParaRPr>
          </a:p>
          <a:p>
            <a:pPr marL="285750" indent="-285750" algn="just" fontAlgn="base">
              <a:buFont typeface="Arial" panose="020B0604020202020204" pitchFamily="34" charset="0"/>
              <a:buChar char="•"/>
            </a:pPr>
            <a:r>
              <a:rPr lang="en-US" sz="1600" dirty="0">
                <a:solidFill>
                  <a:srgbClr val="000000"/>
                </a:solidFill>
                <a:latin typeface="Raleway "/>
              </a:rPr>
              <a:t>4P is defined as product, price, place, and promotion;</a:t>
            </a:r>
            <a:endParaRPr lang="tr-TR" sz="1600" dirty="0">
              <a:solidFill>
                <a:srgbClr val="000000"/>
              </a:solidFill>
              <a:latin typeface="Raleway "/>
            </a:endParaRPr>
          </a:p>
          <a:p>
            <a:pPr marL="285750" indent="-285750" algn="just" fontAlgn="base">
              <a:buFont typeface="Arial" panose="020B0604020202020204" pitchFamily="34" charset="0"/>
              <a:buChar char="•"/>
            </a:pPr>
            <a:endParaRPr lang="tr-TR" sz="1600" dirty="0">
              <a:solidFill>
                <a:srgbClr val="000000"/>
              </a:solidFill>
              <a:latin typeface="Raleway "/>
            </a:endParaRPr>
          </a:p>
          <a:p>
            <a:pPr marL="285750" indent="-285750" algn="just" fontAlgn="base">
              <a:buFont typeface="Arial" panose="020B0604020202020204" pitchFamily="34" charset="0"/>
              <a:buChar char="•"/>
            </a:pPr>
            <a:r>
              <a:rPr lang="en-US" sz="1600" dirty="0">
                <a:solidFill>
                  <a:srgbClr val="000000"/>
                </a:solidFill>
                <a:latin typeface="Raleway "/>
              </a:rPr>
              <a:t>The 5Cs are customer, company skills, competition, collaborators, and context.</a:t>
            </a:r>
            <a:endParaRPr lang="tr-TR" sz="1600" dirty="0">
              <a:solidFill>
                <a:srgbClr val="000000"/>
              </a:solidFill>
              <a:latin typeface="Raleway "/>
            </a:endParaRPr>
          </a:p>
          <a:p>
            <a:pPr marL="285750" indent="-285750" algn="just" fontAlgn="base">
              <a:buFont typeface="Arial" panose="020B0604020202020204" pitchFamily="34" charset="0"/>
              <a:buChar char="•"/>
            </a:pPr>
            <a:endParaRPr lang="tr-TR" sz="1600" dirty="0">
              <a:solidFill>
                <a:srgbClr val="000000"/>
              </a:solidFill>
              <a:latin typeface="Raleway "/>
            </a:endParaRPr>
          </a:p>
          <a:p>
            <a:pPr marL="285750" indent="-285750" algn="just" fontAlgn="base">
              <a:buFont typeface="Arial" panose="020B0604020202020204" pitchFamily="34" charset="0"/>
              <a:buChar char="•"/>
            </a:pPr>
            <a:r>
              <a:rPr lang="en-US" sz="1600" dirty="0">
                <a:solidFill>
                  <a:srgbClr val="000000"/>
                </a:solidFill>
                <a:latin typeface="Raleway "/>
              </a:rPr>
              <a:t>​On the next slide, the keywords used to explain the associated concepts are </a:t>
            </a:r>
            <a:r>
              <a:rPr lang="en-US" sz="1600" dirty="0" err="1">
                <a:solidFill>
                  <a:srgbClr val="000000"/>
                </a:solidFill>
                <a:latin typeface="Raleway "/>
              </a:rPr>
              <a:t>summarised</a:t>
            </a:r>
            <a:r>
              <a:rPr lang="en-US" sz="1600" dirty="0">
                <a:solidFill>
                  <a:srgbClr val="000000"/>
                </a:solidFill>
                <a:latin typeface="Raleway "/>
              </a:rPr>
              <a:t> in the table.</a:t>
            </a:r>
            <a:endParaRPr lang="en-US" sz="1600" b="0" i="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182289" y="5846569"/>
            <a:ext cx="3499945" cy="246221"/>
          </a:xfrm>
          <a:prstGeom prst="rect">
            <a:avLst/>
          </a:prstGeom>
          <a:noFill/>
        </p:spPr>
        <p:txBody>
          <a:bodyPr wrap="square" rtlCol="0">
            <a:spAutoFit/>
          </a:bodyPr>
          <a:lstStyle/>
          <a:p>
            <a:r>
              <a:rPr lang="sl-SI" sz="1000">
                <a:solidFill>
                  <a:schemeClr val="accent1"/>
                </a:solidFill>
              </a:rPr>
              <a:t>Source: Introduction to Marketing by Study.com</a:t>
            </a: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813009"/>
            <a:ext cx="3759838"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a:solidFill>
                <a:srgbClr val="131313"/>
              </a:solidFill>
              <a:effectLst/>
            </a:endParaRPr>
          </a:p>
          <a:p>
            <a:pPr algn="ctr"/>
            <a:r>
              <a:rPr lang="en-US" sz="1200" b="0" i="0">
                <a:solidFill>
                  <a:srgbClr val="131313"/>
                </a:solidFill>
                <a:effectLst/>
              </a:rPr>
              <a:t>In this introductory video lesson on marketing, you'll learn what marketing is, how it's used to reach consumers and why it's important to businesses. You'll also see how exchange is related to marketing. </a:t>
            </a:r>
            <a:br>
              <a:rPr lang="en-US" sz="1200"/>
            </a:br>
            <a:endParaRPr lang="en-GB" sz="1200">
              <a:solidFill>
                <a:schemeClr val="accent1"/>
              </a:solidFill>
            </a:endParaRPr>
          </a:p>
        </p:txBody>
      </p:sp>
      <p:pic>
        <p:nvPicPr>
          <p:cNvPr id="8" name="Çevrimiçi Medya 7" title="Introduction to Marketing">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a:bodyPr>
          <a:lstStyle/>
          <a:p>
            <a:r>
              <a:rPr lang="tr-TR" sz="3400" b="1">
                <a:latin typeface="+mn-lt"/>
              </a:rPr>
              <a:t>3</a:t>
            </a:r>
            <a:r>
              <a:rPr lang="en-US" sz="3400" b="1">
                <a:latin typeface="+mn-lt"/>
              </a:rPr>
              <a:t>°:</a:t>
            </a:r>
            <a:r>
              <a:rPr lang="tr-TR" sz="3400" b="1">
                <a:latin typeface="+mn-lt"/>
              </a:rPr>
              <a:t> </a:t>
            </a:r>
            <a:r>
              <a:rPr lang="en-US" sz="3400" b="1">
                <a:latin typeface="+mn-lt"/>
              </a:rPr>
              <a:t>The </a:t>
            </a:r>
            <a:r>
              <a:rPr lang="sl-SI" sz="3400" b="1">
                <a:latin typeface="+mn-lt"/>
              </a:rPr>
              <a:t>m</a:t>
            </a:r>
            <a:r>
              <a:rPr lang="en-US" sz="3400" b="1" err="1">
                <a:latin typeface="+mn-lt"/>
              </a:rPr>
              <a:t>arketing</a:t>
            </a:r>
            <a:r>
              <a:rPr lang="en-US" sz="3400" b="1">
                <a:latin typeface="+mn-lt"/>
              </a:rPr>
              <a:t> </a:t>
            </a:r>
            <a:r>
              <a:rPr lang="sl-SI" sz="3400" b="1">
                <a:latin typeface="+mn-lt"/>
              </a:rPr>
              <a:t>m</a:t>
            </a:r>
            <a:r>
              <a:rPr lang="en-US" sz="3400" b="1">
                <a:latin typeface="+mn-lt"/>
              </a:rPr>
              <a:t>ix: </a:t>
            </a:r>
            <a:r>
              <a:rPr lang="sl-SI" sz="3400" b="1">
                <a:latin typeface="+mn-lt"/>
              </a:rPr>
              <a:t>T</a:t>
            </a:r>
            <a:r>
              <a:rPr lang="en-US" sz="3400" b="1" err="1">
                <a:latin typeface="+mn-lt"/>
              </a:rPr>
              <a:t>ools</a:t>
            </a:r>
            <a:r>
              <a:rPr lang="en-US" sz="3400" b="1">
                <a:latin typeface="+mn-lt"/>
              </a:rPr>
              <a:t> for growth​</a:t>
            </a: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tr-TR" b="1">
                <a:solidFill>
                  <a:schemeClr val="bg1"/>
                </a:solidFill>
              </a:rPr>
              <a:t> </a:t>
            </a:r>
            <a:endParaRPr lang="en-US" sz="2000" b="1">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2877711"/>
          </a:xfrm>
          <a:prstGeom prst="rect">
            <a:avLst/>
          </a:prstGeom>
          <a:noFill/>
        </p:spPr>
        <p:txBody>
          <a:bodyPr wrap="square" lIns="91440" tIns="45720" rIns="91440" bIns="45720" anchor="t">
            <a:spAutoFit/>
          </a:bodyPr>
          <a:lstStyle/>
          <a:p>
            <a:pPr>
              <a:lnSpc>
                <a:spcPct val="150000"/>
              </a:lnSpc>
              <a:spcBef>
                <a:spcPts val="600"/>
              </a:spcBef>
              <a:spcAft>
                <a:spcPts val="600"/>
              </a:spcAft>
            </a:pPr>
            <a:r>
              <a:rPr lang="en-US" sz="1600" dirty="0">
                <a:solidFill>
                  <a:schemeClr val="accent1"/>
                </a:solidFill>
              </a:rPr>
              <a:t> This unit is designed to cover </a:t>
            </a:r>
            <a:r>
              <a:rPr lang="en-US" sz="1600" b="1" dirty="0">
                <a:solidFill>
                  <a:schemeClr val="accent1"/>
                </a:solidFill>
              </a:rPr>
              <a:t>all aspects of marketing tools. </a:t>
            </a:r>
            <a:r>
              <a:rPr lang="en-US" sz="1600" dirty="0">
                <a:solidFill>
                  <a:schemeClr val="accent1"/>
                </a:solidFill>
              </a:rPr>
              <a:t>Upon successful completion of the module, you will get to know some important practical skills for marketing tools.</a:t>
            </a:r>
            <a:endParaRPr lang="tr-TR" sz="1600" dirty="0">
              <a:solidFill>
                <a:schemeClr val="accent1"/>
              </a:solidFill>
            </a:endParaRPr>
          </a:p>
          <a:p>
            <a:pPr>
              <a:lnSpc>
                <a:spcPct val="150000"/>
              </a:lnSpc>
              <a:spcBef>
                <a:spcPts val="600"/>
              </a:spcBef>
              <a:spcAft>
                <a:spcPts val="600"/>
              </a:spcAft>
            </a:pPr>
            <a:r>
              <a:rPr lang="en-US" sz="1600" dirty="0">
                <a:solidFill>
                  <a:schemeClr val="accent1"/>
                </a:solidFill>
              </a:rPr>
              <a:t>This unit covers the application of </a:t>
            </a:r>
            <a:r>
              <a:rPr lang="en-US" sz="1600" b="1" dirty="0">
                <a:solidFill>
                  <a:schemeClr val="accent1"/>
                </a:solidFill>
              </a:rPr>
              <a:t>MAXQDA, </a:t>
            </a:r>
            <a:r>
              <a:rPr lang="en-US" sz="1600" dirty="0">
                <a:solidFill>
                  <a:schemeClr val="accent1"/>
                </a:solidFill>
              </a:rPr>
              <a:t>a key qualitative data analysis software widely used in market research. </a:t>
            </a:r>
            <a:r>
              <a:rPr lang="en-US" sz="1600" b="1" dirty="0">
                <a:solidFill>
                  <a:schemeClr val="accent1"/>
                </a:solidFill>
              </a:rPr>
              <a:t>MAXQDA </a:t>
            </a:r>
            <a:r>
              <a:rPr lang="en-US" sz="1600" dirty="0">
                <a:solidFill>
                  <a:schemeClr val="accent1"/>
                </a:solidFill>
              </a:rPr>
              <a:t>is instrumental in </a:t>
            </a:r>
            <a:r>
              <a:rPr lang="en-US" sz="1600" dirty="0" err="1">
                <a:solidFill>
                  <a:schemeClr val="accent1"/>
                </a:solidFill>
              </a:rPr>
              <a:t>analysing</a:t>
            </a:r>
            <a:r>
              <a:rPr lang="en-US" sz="1600" dirty="0">
                <a:solidFill>
                  <a:schemeClr val="accent1"/>
                </a:solidFill>
              </a:rPr>
              <a:t> and interpreting qualitative data, especially for gaining insights into consumer </a:t>
            </a:r>
            <a:r>
              <a:rPr lang="en-US" sz="1600" dirty="0" err="1">
                <a:solidFill>
                  <a:schemeClr val="accent1"/>
                </a:solidFill>
              </a:rPr>
              <a:t>behaviour</a:t>
            </a:r>
            <a:r>
              <a:rPr lang="en-US" sz="1600" dirty="0">
                <a:solidFill>
                  <a:schemeClr val="accent1"/>
                </a:solidFill>
              </a:rPr>
              <a:t> and assessing brand perception. You will learn how to use this powerful tool to systematically measure and understand consumer insights, allowing for more nuanced and informed strategic decision-making in marketing and branding contexts.</a:t>
            </a:r>
            <a:r>
              <a:rPr lang="en-US" dirty="0"/>
              <a:t>​</a:t>
            </a: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17960" y="304482"/>
            <a:ext cx="10610461" cy="785215"/>
          </a:xfrm>
          <a:prstGeom prst="rect">
            <a:avLst/>
          </a:prstGeom>
          <a:noFill/>
        </p:spPr>
        <p:txBody>
          <a:bodyPr wrap="square" lIns="91440" tIns="45720" rIns="91440" bIns="45720" rtlCol="0" anchor="t">
            <a:spAutoFit/>
          </a:bodyPr>
          <a:lstStyle/>
          <a:p>
            <a:pPr>
              <a:lnSpc>
                <a:spcPct val="150000"/>
              </a:lnSpc>
            </a:pPr>
            <a:r>
              <a:rPr lang="en-US" sz="3400" b="1">
                <a:solidFill>
                  <a:schemeClr val="accent3">
                    <a:lumMod val="76000"/>
                  </a:schemeClr>
                </a:solidFill>
              </a:rPr>
              <a:t>Introduction to marketing tools​</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291851" y="1260924"/>
            <a:ext cx="10610461" cy="3477875"/>
          </a:xfrm>
          <a:prstGeom prst="rect">
            <a:avLst/>
          </a:prstGeom>
          <a:noFill/>
        </p:spPr>
        <p:txBody>
          <a:bodyPr wrap="square">
            <a:spAutoFit/>
          </a:bodyPr>
          <a:lstStyle/>
          <a:p>
            <a:pPr algn="just" fontAlgn="base">
              <a:lnSpc>
                <a:spcPct val="150000"/>
              </a:lnSpc>
              <a:spcBef>
                <a:spcPts val="600"/>
              </a:spcBef>
            </a:pPr>
            <a:r>
              <a:rPr lang="en-US" sz="1600" dirty="0">
                <a:solidFill>
                  <a:srgbClr val="000000"/>
                </a:solidFill>
                <a:latin typeface="Raleway "/>
              </a:rPr>
              <a:t> Marketing tools are effective instruments for bringing your products and services to the end consumer. Marketing tools can be used for various purposes, e.g., to increase the selling power of your product or service, to </a:t>
            </a:r>
            <a:r>
              <a:rPr lang="en-US" sz="1600" dirty="0" err="1">
                <a:solidFill>
                  <a:srgbClr val="000000"/>
                </a:solidFill>
                <a:latin typeface="Raleway "/>
              </a:rPr>
              <a:t>analyse</a:t>
            </a:r>
            <a:r>
              <a:rPr lang="en-US" sz="1600" dirty="0">
                <a:solidFill>
                  <a:srgbClr val="000000"/>
                </a:solidFill>
                <a:latin typeface="Raleway "/>
              </a:rPr>
              <a:t> consumer information, or to increase market share.​</a:t>
            </a:r>
            <a:endParaRPr lang="en-US" sz="1600" b="1" i="0" dirty="0">
              <a:solidFill>
                <a:srgbClr val="000000"/>
              </a:solidFill>
              <a:effectLst/>
              <a:latin typeface="Raleway "/>
            </a:endParaRPr>
          </a:p>
          <a:p>
            <a:pPr algn="just" rtl="0" fontAlgn="base">
              <a:lnSpc>
                <a:spcPct val="150000"/>
              </a:lnSpc>
              <a:spcBef>
                <a:spcPts val="600"/>
              </a:spcBef>
            </a:pPr>
            <a:r>
              <a:rPr lang="en-US" sz="1600" b="1" i="0" dirty="0">
                <a:solidFill>
                  <a:srgbClr val="000000"/>
                </a:solidFill>
                <a:effectLst/>
                <a:latin typeface="Raleway "/>
              </a:rPr>
              <a:t>Some recently popular marketing tools methods and sample approaches are listed below.​</a:t>
            </a:r>
            <a:endParaRPr lang="tr-TR" sz="1600" b="1" i="0" dirty="0">
              <a:solidFill>
                <a:srgbClr val="000000"/>
              </a:solidFill>
              <a:effectLst/>
              <a:latin typeface="Raleway "/>
            </a:endParaRP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Direct Marketing Methods: Tele Marketing, E-Mail Marketing, SMS-Marketing, Live Chat...​</a:t>
            </a: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Social Media and Content Marketing:  SEO &amp; SEM approach (adverts, pop-ups, blogging etc...)​</a:t>
            </a:r>
            <a:r>
              <a:rPr lang="tr-TR" sz="1600" b="0" i="0" dirty="0">
                <a:solidFill>
                  <a:srgbClr val="000000"/>
                </a:solidFill>
                <a:effectLst/>
                <a:latin typeface="Raleway "/>
              </a:rPr>
              <a:t> </a:t>
            </a:r>
            <a:endParaRPr lang="en-US" sz="1600" b="0" i="0" dirty="0">
              <a:solidFill>
                <a:srgbClr val="000000"/>
              </a:solidFill>
              <a:effectLst/>
              <a:latin typeface="Raleway "/>
            </a:endParaRP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Marketing with Perception Management: Influencer Marketing</a:t>
            </a:r>
            <a:r>
              <a:rPr lang="tr-TR" sz="1600" b="0" i="0" dirty="0">
                <a:solidFill>
                  <a:srgbClr val="000000"/>
                </a:solidFill>
                <a:effectLst/>
                <a:latin typeface="Raleway "/>
              </a:rPr>
              <a:t>.</a:t>
            </a:r>
            <a:endParaRPr lang="en-US" sz="1800" b="0" i="0" dirty="0">
              <a:solidFill>
                <a:srgbClr val="000000"/>
              </a:solidFill>
              <a:effectLst/>
              <a:latin typeface="Raleway "/>
            </a:endParaRPr>
          </a:p>
          <a:p>
            <a:pPr algn="just" rtl="0" fontAlgn="base">
              <a:lnSpc>
                <a:spcPct val="150000"/>
              </a:lnSpc>
              <a:spcBef>
                <a:spcPts val="600"/>
              </a:spcBef>
            </a:pPr>
            <a:r>
              <a:rPr lang="en-US" sz="1800" b="0" i="0" dirty="0">
                <a:solidFill>
                  <a:srgbClr val="000000"/>
                </a:solidFill>
                <a:effectLst/>
                <a:latin typeface="Raleway "/>
              </a:rPr>
              <a:t>​</a:t>
            </a:r>
          </a:p>
        </p:txBody>
      </p:sp>
    </p:spTree>
    <p:extLst>
      <p:ext uri="{BB962C8B-B14F-4D97-AF65-F5344CB8AC3E}">
        <p14:creationId xmlns:p14="http://schemas.microsoft.com/office/powerpoint/2010/main" val="2031091878"/>
      </p:ext>
    </p:extLst>
  </p:cSld>
  <p:clrMapOvr>
    <a:masterClrMapping/>
  </p:clrMapOvr>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483268" y="1080461"/>
            <a:ext cx="11225464" cy="4770537"/>
          </a:xfrm>
          <a:prstGeom prst="rect">
            <a:avLst/>
          </a:prstGeom>
          <a:noFill/>
        </p:spPr>
        <p:txBody>
          <a:bodyPr wrap="square" lIns="91440" tIns="45720" rIns="91440" bIns="45720" anchor="t">
            <a:spAutoFit/>
          </a:bodyPr>
          <a:lstStyle/>
          <a:p>
            <a:pPr algn="just" rtl="0" fontAlgn="base"/>
            <a:r>
              <a:rPr lang="en-US" sz="1600" b="1" i="0" dirty="0">
                <a:solidFill>
                  <a:schemeClr val="accent1"/>
                </a:solidFill>
                <a:effectLst/>
                <a:latin typeface="Raleway "/>
              </a:rPr>
              <a:t>Direct marketing methods </a:t>
            </a:r>
            <a:r>
              <a:rPr lang="en-US" sz="1600" b="0" i="0" dirty="0">
                <a:solidFill>
                  <a:srgbClr val="000000"/>
                </a:solidFill>
                <a:effectLst/>
                <a:latin typeface="Raleway "/>
              </a:rPr>
              <a:t>are used to increase sales and customer loyalty, build brand loyalty, find new customers, promote products or services, or communicate important information by reaching the consumer directly.​</a:t>
            </a:r>
          </a:p>
          <a:p>
            <a:pPr algn="just" rtl="0" fontAlgn="base"/>
            <a:r>
              <a:rPr lang="en-US" sz="1600" b="0" i="0" dirty="0">
                <a:solidFill>
                  <a:srgbClr val="000000"/>
                </a:solidFill>
                <a:effectLst/>
                <a:latin typeface="Raleway "/>
              </a:rPr>
              <a:t>​</a:t>
            </a:r>
          </a:p>
          <a:p>
            <a:pPr algn="just" fontAlgn="base"/>
            <a:r>
              <a:rPr lang="en-US" sz="1600" dirty="0">
                <a:solidFill>
                  <a:srgbClr val="000000"/>
                </a:solidFill>
                <a:latin typeface="Raleway "/>
              </a:rPr>
              <a:t>It means capturing the target audience through different digital channels such as e-mail, SMS, or phone calls and live chat, or through face-to-face communication such as street stands and participation in fairs. Periodic repetition of these fast-</a:t>
            </a:r>
            <a:r>
              <a:rPr lang="en-US" sz="1600" dirty="0" err="1">
                <a:solidFill>
                  <a:srgbClr val="000000"/>
                </a:solidFill>
                <a:latin typeface="Raleway "/>
              </a:rPr>
              <a:t>finalised</a:t>
            </a:r>
            <a:r>
              <a:rPr lang="en-US" sz="1600" dirty="0">
                <a:solidFill>
                  <a:srgbClr val="000000"/>
                </a:solidFill>
                <a:latin typeface="Raleway "/>
              </a:rPr>
              <a:t> marketing methods is a method that has been preferred for many years, especially for 'hot sales’.​​</a:t>
            </a:r>
            <a:endParaRPr lang="tr-TR" sz="1600" dirty="0">
              <a:solidFill>
                <a:srgbClr val="000000"/>
              </a:solidFill>
              <a:latin typeface="Raleway "/>
            </a:endParaRPr>
          </a:p>
          <a:p>
            <a:pPr algn="just" fontAlgn="base"/>
            <a:endParaRPr lang="tr-TR" sz="1600" dirty="0">
              <a:solidFill>
                <a:srgbClr val="000000"/>
              </a:solidFill>
              <a:latin typeface="Raleway "/>
            </a:endParaRPr>
          </a:p>
          <a:p>
            <a:pPr lvl="1" algn="just" fontAlgn="base"/>
            <a:r>
              <a:rPr lang="en-US" sz="1600" dirty="0">
                <a:solidFill>
                  <a:schemeClr val="bg1"/>
                </a:solidFill>
                <a:latin typeface="Raleway "/>
                <a:hlinkClick r:id="rId2">
                  <a:extLst>
                    <a:ext uri="{A12FA001-AC4F-418D-AE19-62706E023703}">
                      <ahyp:hlinkClr xmlns:ahyp="http://schemas.microsoft.com/office/drawing/2018/hyperlinkcolor" val="tx"/>
                    </a:ext>
                  </a:extLst>
                </a:hlinkClick>
              </a:rPr>
              <a:t>Shopify Email</a:t>
            </a:r>
            <a:r>
              <a:rPr lang="en-US" sz="1600" dirty="0">
                <a:solidFill>
                  <a:schemeClr val="bg1"/>
                </a:solidFill>
                <a:latin typeface="Raleway "/>
              </a:rPr>
              <a:t>, </a:t>
            </a:r>
            <a:r>
              <a:rPr lang="en-US" sz="1600" dirty="0" err="1">
                <a:solidFill>
                  <a:schemeClr val="bg1"/>
                </a:solidFill>
                <a:latin typeface="Raleway "/>
                <a:hlinkClick r:id="rId3">
                  <a:extLst>
                    <a:ext uri="{A12FA001-AC4F-418D-AE19-62706E023703}">
                      <ahyp:hlinkClr xmlns:ahyp="http://schemas.microsoft.com/office/drawing/2018/hyperlinkcolor" val="tx"/>
                    </a:ext>
                  </a:extLst>
                </a:hlinkClick>
              </a:rPr>
              <a:t>Mailchimp</a:t>
            </a:r>
            <a:r>
              <a:rPr lang="en-US" sz="1600" dirty="0">
                <a:solidFill>
                  <a:schemeClr val="bg1"/>
                </a:solidFill>
                <a:latin typeface="Raleway "/>
              </a:rPr>
              <a:t>, </a:t>
            </a:r>
            <a:r>
              <a:rPr lang="en-US" sz="1600" dirty="0" err="1">
                <a:solidFill>
                  <a:schemeClr val="bg1"/>
                </a:solidFill>
                <a:latin typeface="Raleway "/>
                <a:hlinkClick r:id="rId4">
                  <a:extLst>
                    <a:ext uri="{A12FA001-AC4F-418D-AE19-62706E023703}">
                      <ahyp:hlinkClr xmlns:ahyp="http://schemas.microsoft.com/office/drawing/2018/hyperlinkcolor" val="tx"/>
                    </a:ext>
                  </a:extLst>
                </a:hlinkClick>
              </a:rPr>
              <a:t>Klaviyo</a:t>
            </a:r>
            <a:r>
              <a:rPr lang="en-US" sz="1600" dirty="0">
                <a:solidFill>
                  <a:schemeClr val="bg1"/>
                </a:solidFill>
                <a:latin typeface="Raleway "/>
              </a:rPr>
              <a:t> and </a:t>
            </a:r>
            <a:r>
              <a:rPr lang="en-US" sz="1600" dirty="0" err="1">
                <a:solidFill>
                  <a:schemeClr val="bg1"/>
                </a:solidFill>
                <a:latin typeface="Raleway "/>
                <a:hlinkClick r:id="rId5">
                  <a:extLst>
                    <a:ext uri="{A12FA001-AC4F-418D-AE19-62706E023703}">
                      <ahyp:hlinkClr xmlns:ahyp="http://schemas.microsoft.com/office/drawing/2018/hyperlinkcolor" val="tx"/>
                    </a:ext>
                  </a:extLst>
                </a:hlinkClick>
              </a:rPr>
              <a:t>Automizely</a:t>
            </a:r>
            <a:r>
              <a:rPr lang="en-US" sz="1600" dirty="0">
                <a:solidFill>
                  <a:schemeClr val="bg1"/>
                </a:solidFill>
                <a:latin typeface="Raleway "/>
              </a:rPr>
              <a:t> </a:t>
            </a:r>
            <a:r>
              <a:rPr lang="en-US" sz="1600" dirty="0">
                <a:solidFill>
                  <a:srgbClr val="000000"/>
                </a:solidFill>
                <a:latin typeface="Raleway "/>
              </a:rPr>
              <a:t>are examples and effective tools you can use for e-mail marketing. ​</a:t>
            </a:r>
            <a:endParaRPr lang="tr-TR" sz="1600" dirty="0">
              <a:solidFill>
                <a:srgbClr val="000000"/>
              </a:solidFill>
              <a:latin typeface="Raleway "/>
            </a:endParaRPr>
          </a:p>
          <a:p>
            <a:pPr algn="just" rtl="0" fontAlgn="base"/>
            <a:endParaRPr lang="tr-TR" sz="1600" dirty="0">
              <a:solidFill>
                <a:srgbClr val="000000"/>
              </a:solidFill>
              <a:latin typeface="Raleway "/>
            </a:endParaRPr>
          </a:p>
          <a:p>
            <a:pPr algn="just" rtl="0" fontAlgn="base"/>
            <a:r>
              <a:rPr lang="en-US" sz="1600" dirty="0">
                <a:solidFill>
                  <a:srgbClr val="000000"/>
                </a:solidFill>
                <a:latin typeface="Raleway "/>
              </a:rPr>
              <a:t>​</a:t>
            </a:r>
            <a:r>
              <a:rPr lang="en-US" sz="1600" b="1" dirty="0">
                <a:solidFill>
                  <a:srgbClr val="000000"/>
                </a:solidFill>
                <a:latin typeface="Raleway "/>
              </a:rPr>
              <a:t>Social media and content marketing methods </a:t>
            </a:r>
            <a:r>
              <a:rPr lang="en-US" sz="1600" dirty="0">
                <a:solidFill>
                  <a:srgbClr val="000000"/>
                </a:solidFill>
                <a:latin typeface="Raleway "/>
              </a:rPr>
              <a:t>are the creation of new content (video, photo, text, etc.) and associating this content with products and/or independently promoting the features of products with consumers through social media channels (Instagram, </a:t>
            </a:r>
            <a:r>
              <a:rPr lang="en-US" sz="1600" dirty="0" err="1">
                <a:solidFill>
                  <a:srgbClr val="000000"/>
                </a:solidFill>
                <a:latin typeface="Raleway "/>
              </a:rPr>
              <a:t>TikTok</a:t>
            </a:r>
            <a:r>
              <a:rPr lang="en-US" sz="1600" dirty="0">
                <a:solidFill>
                  <a:srgbClr val="000000"/>
                </a:solidFill>
                <a:latin typeface="Raleway "/>
              </a:rPr>
              <a:t>, etc.). Today, this approach, which is also used together with "influencer marketing," has become popular, especially with the increasing use of </a:t>
            </a:r>
            <a:r>
              <a:rPr lang="en-US" sz="1600" dirty="0" err="1">
                <a:solidFill>
                  <a:srgbClr val="000000"/>
                </a:solidFill>
                <a:latin typeface="Raleway "/>
              </a:rPr>
              <a:t>digitalisation</a:t>
            </a:r>
            <a:r>
              <a:rPr lang="en-US" sz="1600" dirty="0">
                <a:solidFill>
                  <a:srgbClr val="000000"/>
                </a:solidFill>
                <a:latin typeface="Raleway "/>
              </a:rPr>
              <a:t> and social media. ​</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lvl="1" algn="just" fontAlgn="base"/>
            <a:r>
              <a:rPr lang="en-US" sz="1600" i="0" dirty="0">
                <a:solidFill>
                  <a:schemeClr val="bg1"/>
                </a:solidFill>
                <a:effectLst/>
                <a:latin typeface="Raleway "/>
                <a:hlinkClick r:id="rId6">
                  <a:extLst>
                    <a:ext uri="{A12FA001-AC4F-418D-AE19-62706E023703}">
                      <ahyp:hlinkClr xmlns:ahyp="http://schemas.microsoft.com/office/drawing/2018/hyperlinkcolor" val="tx"/>
                    </a:ext>
                  </a:extLst>
                </a:hlinkClick>
              </a:rPr>
              <a:t>Buffer</a:t>
            </a:r>
            <a:r>
              <a:rPr lang="en-US" sz="1600" i="0" dirty="0">
                <a:solidFill>
                  <a:srgbClr val="000000"/>
                </a:solidFill>
                <a:effectLst/>
                <a:latin typeface="Raleway "/>
              </a:rPr>
              <a:t>, </a:t>
            </a:r>
            <a:r>
              <a:rPr lang="en-US" sz="1600" i="0" dirty="0" err="1">
                <a:solidFill>
                  <a:schemeClr val="bg1"/>
                </a:solidFill>
                <a:effectLst/>
                <a:latin typeface="Raleway "/>
                <a:hlinkClick r:id="rId7">
                  <a:extLst>
                    <a:ext uri="{A12FA001-AC4F-418D-AE19-62706E023703}">
                      <ahyp:hlinkClr xmlns:ahyp="http://schemas.microsoft.com/office/drawing/2018/hyperlinkcolor" val="tx"/>
                    </a:ext>
                  </a:extLst>
                </a:hlinkClick>
              </a:rPr>
              <a:t>Hootsuite</a:t>
            </a:r>
            <a:r>
              <a:rPr lang="en-US" sz="1600" i="0" dirty="0">
                <a:solidFill>
                  <a:srgbClr val="000000"/>
                </a:solidFill>
                <a:effectLst/>
                <a:latin typeface="Raleway "/>
              </a:rPr>
              <a:t>, </a:t>
            </a:r>
            <a:r>
              <a:rPr lang="en-US" sz="1600" i="0" dirty="0" err="1">
                <a:solidFill>
                  <a:schemeClr val="bg1"/>
                </a:solidFill>
                <a:effectLst/>
                <a:latin typeface="Raleway "/>
                <a:hlinkClick r:id="rId8">
                  <a:extLst>
                    <a:ext uri="{A12FA001-AC4F-418D-AE19-62706E023703}">
                      <ahyp:hlinkClr xmlns:ahyp="http://schemas.microsoft.com/office/drawing/2018/hyperlinkcolor" val="tx"/>
                    </a:ext>
                  </a:extLst>
                </a:hlinkClick>
              </a:rPr>
              <a:t>Canva</a:t>
            </a:r>
            <a:r>
              <a:rPr lang="en-US" sz="1600" i="0" dirty="0">
                <a:solidFill>
                  <a:srgbClr val="000000"/>
                </a:solidFill>
                <a:effectLst/>
                <a:latin typeface="Raleway "/>
              </a:rPr>
              <a:t>, </a:t>
            </a:r>
            <a:r>
              <a:rPr lang="en-US" sz="1600" i="0" dirty="0" err="1">
                <a:solidFill>
                  <a:schemeClr val="bg1"/>
                </a:solidFill>
                <a:effectLst/>
                <a:latin typeface="Raleway "/>
                <a:hlinkClick r:id="rId9">
                  <a:extLst>
                    <a:ext uri="{A12FA001-AC4F-418D-AE19-62706E023703}">
                      <ahyp:hlinkClr xmlns:ahyp="http://schemas.microsoft.com/office/drawing/2018/hyperlinkcolor" val="tx"/>
                    </a:ext>
                  </a:extLst>
                </a:hlinkClick>
              </a:rPr>
              <a:t>BuzzSumo</a:t>
            </a:r>
            <a:r>
              <a:rPr lang="en-US" sz="1600" i="0" dirty="0">
                <a:solidFill>
                  <a:srgbClr val="000000"/>
                </a:solidFill>
                <a:effectLst/>
                <a:latin typeface="Raleway "/>
              </a:rPr>
              <a:t> and </a:t>
            </a:r>
            <a:r>
              <a:rPr lang="en-US" sz="1600" i="0" dirty="0">
                <a:solidFill>
                  <a:schemeClr val="bg1"/>
                </a:solidFill>
                <a:effectLst/>
                <a:latin typeface="Raleway "/>
                <a:hlinkClick r:id="rId10">
                  <a:extLst>
                    <a:ext uri="{A12FA001-AC4F-418D-AE19-62706E023703}">
                      <ahyp:hlinkClr xmlns:ahyp="http://schemas.microsoft.com/office/drawing/2018/hyperlinkcolor" val="tx"/>
                    </a:ext>
                  </a:extLst>
                </a:hlinkClick>
              </a:rPr>
              <a:t>Promo</a:t>
            </a:r>
            <a:r>
              <a:rPr lang="en-US" sz="1600" i="0" dirty="0">
                <a:solidFill>
                  <a:srgbClr val="000000"/>
                </a:solidFill>
                <a:effectLst/>
                <a:latin typeface="Raleway "/>
              </a:rPr>
              <a:t> </a:t>
            </a:r>
            <a:r>
              <a:rPr lang="en-US" sz="1600" b="0" i="0" dirty="0">
                <a:solidFill>
                  <a:srgbClr val="000000"/>
                </a:solidFill>
                <a:effectLst/>
                <a:latin typeface="Raleway "/>
              </a:rPr>
              <a:t>are examples and effective tools you can use for these marketing methods. ​</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r>
              <a:rPr lang="en-US" sz="1600" b="0" i="0" dirty="0">
                <a:solidFill>
                  <a:srgbClr val="000000"/>
                </a:solidFill>
                <a:effectLst/>
                <a:latin typeface="Raleway "/>
              </a:rPr>
              <a:t>While SEO focuses on long-term organic visibility and </a:t>
            </a:r>
            <a:r>
              <a:rPr lang="en-US" sz="1600" b="0" i="0" dirty="0" err="1">
                <a:solidFill>
                  <a:srgbClr val="000000"/>
                </a:solidFill>
                <a:effectLst/>
                <a:latin typeface="Raleway "/>
              </a:rPr>
              <a:t>optimising</a:t>
            </a:r>
            <a:r>
              <a:rPr lang="en-US" sz="1600" b="0" i="0" dirty="0">
                <a:solidFill>
                  <a:srgbClr val="000000"/>
                </a:solidFill>
                <a:effectLst/>
                <a:latin typeface="Raleway "/>
              </a:rPr>
              <a:t> the content and structure of a website, SEM contributes to the ultimate goal of consumer visibility of products and services through digital advertising.​</a:t>
            </a: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483268" y="119755"/>
            <a:ext cx="10610461" cy="785215"/>
          </a:xfrm>
          <a:prstGeom prst="rect">
            <a:avLst/>
          </a:prstGeom>
          <a:noFill/>
        </p:spPr>
        <p:txBody>
          <a:bodyPr wrap="square" lIns="91440" tIns="45720" rIns="91440" bIns="45720" rtlCol="0" anchor="t">
            <a:spAutoFit/>
          </a:bodyPr>
          <a:lstStyle/>
          <a:p>
            <a:pPr>
              <a:lnSpc>
                <a:spcPct val="150000"/>
              </a:lnSpc>
            </a:pPr>
            <a:r>
              <a:rPr lang="en-US" sz="3400" b="1">
                <a:solidFill>
                  <a:schemeClr val="accent3">
                    <a:lumMod val="76000"/>
                  </a:schemeClr>
                </a:solidFill>
              </a:rPr>
              <a:t>Marketing tools – 1/3​</a:t>
            </a: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345743" y="1723656"/>
            <a:ext cx="10983673" cy="2308324"/>
          </a:xfrm>
          <a:prstGeom prst="rect">
            <a:avLst/>
          </a:prstGeom>
          <a:noFill/>
        </p:spPr>
        <p:txBody>
          <a:bodyPr wrap="square">
            <a:spAutoFit/>
          </a:bodyPr>
          <a:lstStyle/>
          <a:p>
            <a:pPr algn="just" rtl="0" fontAlgn="base"/>
            <a:r>
              <a:rPr lang="en-US" sz="1600" b="1" i="0" dirty="0">
                <a:solidFill>
                  <a:srgbClr val="000000"/>
                </a:solidFill>
                <a:effectLst/>
                <a:latin typeface="Raleway "/>
              </a:rPr>
              <a:t>Marketing with Perception Management</a:t>
            </a:r>
            <a:r>
              <a:rPr lang="en-US" sz="1600" b="0" i="0" dirty="0">
                <a:solidFill>
                  <a:srgbClr val="000000"/>
                </a:solidFill>
                <a:effectLst/>
                <a:latin typeface="Raleway "/>
              </a:rPr>
              <a:t>: Influencer Marketing perception management is one of the effective marketing methods used recently. This approach, which focuses on accelerating the consumer experience, focuses on the use of internet influencers who experience the product and service and transfer their ideas to the consumer as a channel. This transfer can sometimes be done through posts shared on social media platforms such as Instagram, product trial video broadcasts, or through content development.​</a:t>
            </a:r>
            <a:endParaRPr lang="tr-TR" sz="1600" b="0" i="0" dirty="0">
              <a:solidFill>
                <a:srgbClr val="000000"/>
              </a:solidFill>
              <a:effectLst/>
              <a:latin typeface="Raleway "/>
            </a:endParaRPr>
          </a:p>
          <a:p>
            <a:pPr algn="just" rtl="0" fontAlgn="base"/>
            <a:endParaRPr lang="tr-TR" sz="1600" dirty="0">
              <a:solidFill>
                <a:schemeClr val="bg1"/>
              </a:solidFill>
              <a:latin typeface="Raleway "/>
            </a:endParaRPr>
          </a:p>
          <a:p>
            <a:pPr algn="just" rtl="0" fontAlgn="base"/>
            <a:r>
              <a:rPr lang="en-US" sz="1600" i="0" dirty="0">
                <a:solidFill>
                  <a:schemeClr val="bg1"/>
                </a:solidFill>
                <a:effectLst/>
                <a:latin typeface="Raleway "/>
                <a:hlinkClick r:id="rId3">
                  <a:extLst>
                    <a:ext uri="{A12FA001-AC4F-418D-AE19-62706E023703}">
                      <ahyp:hlinkClr xmlns:ahyp="http://schemas.microsoft.com/office/drawing/2018/hyperlinkcolor" val="tx"/>
                    </a:ext>
                  </a:extLst>
                </a:hlinkClick>
              </a:rPr>
              <a:t>Shopify </a:t>
            </a:r>
            <a:r>
              <a:rPr lang="en-US" sz="1600" i="0" dirty="0" err="1">
                <a:solidFill>
                  <a:schemeClr val="bg1"/>
                </a:solidFill>
                <a:effectLst/>
                <a:latin typeface="Raleway "/>
                <a:hlinkClick r:id="rId3">
                  <a:extLst>
                    <a:ext uri="{A12FA001-AC4F-418D-AE19-62706E023703}">
                      <ahyp:hlinkClr xmlns:ahyp="http://schemas.microsoft.com/office/drawing/2018/hyperlinkcolor" val="tx"/>
                    </a:ext>
                  </a:extLst>
                </a:hlinkClick>
              </a:rPr>
              <a:t>Collabs</a:t>
            </a:r>
            <a:r>
              <a:rPr lang="en-US" sz="1600" i="0" dirty="0">
                <a:solidFill>
                  <a:schemeClr val="bg1"/>
                </a:solidFill>
                <a:effectLst/>
                <a:latin typeface="Raleway "/>
                <a:hlinkClick r:id="rId3">
                  <a:extLst>
                    <a:ext uri="{A12FA001-AC4F-418D-AE19-62706E023703}">
                      <ahyp:hlinkClr xmlns:ahyp="http://schemas.microsoft.com/office/drawing/2018/hyperlinkcolor" val="tx"/>
                    </a:ext>
                  </a:extLst>
                </a:hlinkClick>
              </a:rPr>
              <a:t> </a:t>
            </a:r>
            <a:r>
              <a:rPr lang="en-US" sz="1600" b="0" i="0" dirty="0">
                <a:solidFill>
                  <a:srgbClr val="000000"/>
                </a:solidFill>
                <a:effectLst/>
                <a:latin typeface="Raleway "/>
              </a:rPr>
              <a:t>is now one of the free and effective platforms to find content creators to introduce your products to a new audience.​</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p:txBody>
      </p:sp>
      <p:sp>
        <p:nvSpPr>
          <p:cNvPr id="8" name="CasellaDiTesto 1">
            <a:extLst>
              <a:ext uri="{FF2B5EF4-FFF2-40B4-BE49-F238E27FC236}">
                <a16:creationId xmlns:a16="http://schemas.microsoft.com/office/drawing/2014/main" id="{EA22D9DC-7AEB-FD33-9128-A1686F06A107}"/>
              </a:ext>
            </a:extLst>
          </p:cNvPr>
          <p:cNvSpPr txBox="1"/>
          <p:nvPr/>
        </p:nvSpPr>
        <p:spPr>
          <a:xfrm>
            <a:off x="410116" y="485515"/>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Marketing tools – 2/3​</a:t>
            </a: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1198426"/>
            <a:ext cx="11406686" cy="2800767"/>
          </a:xfrm>
          <a:prstGeom prst="rect">
            <a:avLst/>
          </a:prstGeom>
          <a:noFill/>
        </p:spPr>
        <p:txBody>
          <a:bodyPr wrap="square">
            <a:spAutoFit/>
          </a:bodyPr>
          <a:lstStyle/>
          <a:p>
            <a:pPr algn="just" rtl="0" fontAlgn="base"/>
            <a:endParaRPr lang="tr-TR" sz="1600" dirty="0">
              <a:solidFill>
                <a:schemeClr val="accent1"/>
              </a:solidFill>
              <a:latin typeface="Raleway "/>
            </a:endParaRPr>
          </a:p>
          <a:p>
            <a:pPr algn="just" fontAlgn="base"/>
            <a:r>
              <a:rPr lang="en-US" sz="1600" b="1" dirty="0">
                <a:solidFill>
                  <a:schemeClr val="accent1"/>
                </a:solidFill>
                <a:latin typeface="Raleway "/>
              </a:rPr>
              <a:t>Step-by-step consumer (campaign) perception analysis with </a:t>
            </a:r>
            <a:r>
              <a:rPr lang="en-US" sz="1600" b="1" dirty="0" err="1">
                <a:solidFill>
                  <a:schemeClr val="accent1"/>
                </a:solidFill>
                <a:latin typeface="Raleway "/>
              </a:rPr>
              <a:t>MaxQDA</a:t>
            </a:r>
            <a:endParaRPr lang="tr-TR" sz="1600" b="1" dirty="0">
              <a:solidFill>
                <a:schemeClr val="accent1"/>
              </a:solidFill>
              <a:latin typeface="Raleway "/>
            </a:endParaRPr>
          </a:p>
          <a:p>
            <a:pPr algn="just" fontAlgn="base"/>
            <a:endParaRPr lang="tr-TR" sz="1600" b="1" dirty="0">
              <a:solidFill>
                <a:srgbClr val="000000"/>
              </a:solidFill>
              <a:latin typeface="Raleway "/>
            </a:endParaRPr>
          </a:p>
          <a:p>
            <a:pPr algn="just" rtl="0" fontAlgn="base"/>
            <a:r>
              <a:rPr lang="en-US" sz="1600" i="0" dirty="0" err="1">
                <a:solidFill>
                  <a:srgbClr val="000000"/>
                </a:solidFill>
                <a:effectLst/>
                <a:latin typeface="Raleway "/>
              </a:rPr>
              <a:t>MaxQDA</a:t>
            </a:r>
            <a:r>
              <a:rPr lang="en-US" sz="1600" i="0" dirty="0">
                <a:solidFill>
                  <a:srgbClr val="000000"/>
                </a:solidFill>
                <a:effectLst/>
                <a:latin typeface="Raleway "/>
              </a:rPr>
              <a:t> is a research software used for qualitative research methods. It is a widely used tool for </a:t>
            </a:r>
            <a:r>
              <a:rPr lang="en-US" sz="1600" i="0" dirty="0" err="1">
                <a:solidFill>
                  <a:srgbClr val="000000"/>
                </a:solidFill>
                <a:effectLst/>
                <a:latin typeface="Raleway "/>
              </a:rPr>
              <a:t>analysing</a:t>
            </a:r>
            <a:r>
              <a:rPr lang="en-US" sz="1600" i="0" dirty="0">
                <a:solidFill>
                  <a:srgbClr val="000000"/>
                </a:solidFill>
                <a:effectLst/>
                <a:latin typeface="Raleway "/>
              </a:rPr>
              <a:t> dialogues and photographs/visuals obtained using field research such as in-depth interviews, focus group meetings, ethnographic research.​</a:t>
            </a:r>
            <a:r>
              <a:rPr lang="tr-TR" sz="1600" i="0" dirty="0">
                <a:solidFill>
                  <a:srgbClr val="000000"/>
                </a:solidFill>
                <a:effectLst/>
                <a:latin typeface="Raleway "/>
              </a:rPr>
              <a:t> </a:t>
            </a:r>
            <a:r>
              <a:rPr lang="en-US" sz="1600" i="0" dirty="0">
                <a:solidFill>
                  <a:srgbClr val="000000"/>
                </a:solidFill>
                <a:effectLst/>
                <a:latin typeface="Raleway "/>
              </a:rPr>
              <a:t>In addition, </a:t>
            </a:r>
            <a:r>
              <a:rPr lang="en-US" sz="1600" i="0" dirty="0" err="1">
                <a:solidFill>
                  <a:srgbClr val="000000"/>
                </a:solidFill>
                <a:effectLst/>
                <a:latin typeface="Raleway "/>
              </a:rPr>
              <a:t>MaxQDA</a:t>
            </a:r>
            <a:r>
              <a:rPr lang="en-US" sz="1600" i="0" dirty="0">
                <a:solidFill>
                  <a:srgbClr val="000000"/>
                </a:solidFill>
                <a:effectLst/>
                <a:latin typeface="Raleway "/>
              </a:rPr>
              <a:t> is a fast, practical and very easy tool to provide consumer insights through social media thanks to its social media analysis plugin. ​</a:t>
            </a:r>
            <a:r>
              <a:rPr lang="tr-TR" sz="1600" i="0" dirty="0">
                <a:solidFill>
                  <a:srgbClr val="000000"/>
                </a:solidFill>
                <a:effectLst/>
                <a:latin typeface="Raleway "/>
              </a:rPr>
              <a:t> </a:t>
            </a:r>
            <a:r>
              <a:rPr lang="en-US" sz="1600" i="0" dirty="0">
                <a:solidFill>
                  <a:srgbClr val="000000"/>
                </a:solidFill>
                <a:effectLst/>
                <a:latin typeface="Raleway "/>
              </a:rPr>
              <a:t>​In this section, we will </a:t>
            </a:r>
            <a:r>
              <a:rPr lang="en-US" sz="1600" i="0" dirty="0" err="1">
                <a:solidFill>
                  <a:srgbClr val="000000"/>
                </a:solidFill>
                <a:effectLst/>
                <a:latin typeface="Raleway "/>
              </a:rPr>
              <a:t>analyse</a:t>
            </a:r>
            <a:r>
              <a:rPr lang="en-US" sz="1600" i="0" dirty="0">
                <a:solidFill>
                  <a:srgbClr val="000000"/>
                </a:solidFill>
                <a:effectLst/>
                <a:latin typeface="Raleway "/>
              </a:rPr>
              <a:t> the impact of the campaign prepared by brand X on the consumer using #</a:t>
            </a:r>
            <a:r>
              <a:rPr lang="en-US" sz="1600" i="0" dirty="0" err="1">
                <a:solidFill>
                  <a:srgbClr val="000000"/>
                </a:solidFill>
                <a:effectLst/>
                <a:latin typeface="Raleway "/>
              </a:rPr>
              <a:t>hashtage</a:t>
            </a:r>
            <a:r>
              <a:rPr lang="en-US" sz="1600" i="0" dirty="0">
                <a:solidFill>
                  <a:srgbClr val="000000"/>
                </a:solidFill>
                <a:effectLst/>
                <a:latin typeface="Raleway "/>
              </a:rPr>
              <a:t> using </a:t>
            </a:r>
            <a:r>
              <a:rPr lang="en-US" sz="1600" i="0" dirty="0" err="1">
                <a:solidFill>
                  <a:srgbClr val="000000"/>
                </a:solidFill>
                <a:effectLst/>
                <a:latin typeface="Raleway "/>
              </a:rPr>
              <a:t>MaxQDA</a:t>
            </a:r>
            <a:r>
              <a:rPr lang="en-US" sz="1600" i="0" dirty="0">
                <a:solidFill>
                  <a:srgbClr val="000000"/>
                </a:solidFill>
                <a:effectLst/>
                <a:latin typeface="Raleway "/>
              </a:rPr>
              <a:t>. ​</a:t>
            </a:r>
            <a:endParaRPr lang="tr-TR" sz="160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r>
              <a:rPr lang="en-US" sz="1600" dirty="0">
                <a:solidFill>
                  <a:srgbClr val="000000"/>
                </a:solidFill>
                <a:latin typeface="Raleway "/>
              </a:rPr>
              <a:t>​​The operations performed in campaign analysis can be adapted and used for different purposes, such as product and service opinions and competitor analysis, such as 'What is being said about competitor brands on social media?​</a:t>
            </a:r>
            <a:endParaRPr lang="en-US" sz="1600" i="0" dirty="0">
              <a:solidFill>
                <a:srgbClr val="000000"/>
              </a:solidFill>
              <a:effectLst/>
              <a:latin typeface="Raleway "/>
            </a:endParaRPr>
          </a:p>
        </p:txBody>
      </p:sp>
      <p:sp>
        <p:nvSpPr>
          <p:cNvPr id="5" name="TextBox 4">
            <a:extLst>
              <a:ext uri="{FF2B5EF4-FFF2-40B4-BE49-F238E27FC236}">
                <a16:creationId xmlns:a16="http://schemas.microsoft.com/office/drawing/2014/main" id="{BDFF7D00-FEE4-5745-6BA5-750401559E7D}"/>
              </a:ext>
            </a:extLst>
          </p:cNvPr>
          <p:cNvSpPr txBox="1"/>
          <p:nvPr/>
        </p:nvSpPr>
        <p:spPr>
          <a:xfrm>
            <a:off x="7974966" y="6002395"/>
            <a:ext cx="3878412" cy="553998"/>
          </a:xfrm>
          <a:prstGeom prst="rect">
            <a:avLst/>
          </a:prstGeom>
          <a:noFill/>
        </p:spPr>
        <p:txBody>
          <a:bodyPr wrap="square" rtlCol="0">
            <a:spAutoFit/>
          </a:bodyPr>
          <a:lstStyle/>
          <a:p>
            <a:r>
              <a:rPr lang="en-US" sz="1000" dirty="0">
                <a:solidFill>
                  <a:schemeClr val="accent1"/>
                </a:solidFill>
              </a:rPr>
              <a:t>Source: Research Session: Investigating Factors Influencing Audience Attention in Ramadan Advertising by MAXQDA Official Channel</a:t>
            </a:r>
          </a:p>
        </p:txBody>
      </p:sp>
      <p:sp>
        <p:nvSpPr>
          <p:cNvPr id="3" name="CasellaDiTesto 1">
            <a:extLst>
              <a:ext uri="{FF2B5EF4-FFF2-40B4-BE49-F238E27FC236}">
                <a16:creationId xmlns:a16="http://schemas.microsoft.com/office/drawing/2014/main" id="{717FD411-5AA7-3C66-E6FE-2BB7A6F1ED57}"/>
              </a:ext>
            </a:extLst>
          </p:cNvPr>
          <p:cNvSpPr txBox="1"/>
          <p:nvPr/>
        </p:nvSpPr>
        <p:spPr>
          <a:xfrm>
            <a:off x="446692" y="212043"/>
            <a:ext cx="10610461" cy="785215"/>
          </a:xfrm>
          <a:prstGeom prst="rect">
            <a:avLst/>
          </a:prstGeom>
          <a:noFill/>
        </p:spPr>
        <p:txBody>
          <a:bodyPr wrap="square" lIns="91440" tIns="45720" rIns="91440" bIns="45720" rtlCol="0" anchor="t">
            <a:spAutoFit/>
          </a:bodyPr>
          <a:lstStyle/>
          <a:p>
            <a:pPr>
              <a:lnSpc>
                <a:spcPct val="150000"/>
              </a:lnSpc>
            </a:pPr>
            <a:r>
              <a:rPr lang="en-US" sz="3400" b="1">
                <a:solidFill>
                  <a:schemeClr val="accent3">
                    <a:lumMod val="76000"/>
                  </a:schemeClr>
                </a:solidFill>
              </a:rPr>
              <a:t>Marketing tools – 3/3​</a:t>
            </a: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4014795" y="4385298"/>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r>
              <a:rPr lang="en-US" sz="1400" dirty="0">
                <a:solidFill>
                  <a:schemeClr val="accent1"/>
                </a:solidFill>
              </a:rPr>
              <a:t>In this study you will understand with more depth audience attention toward advertisements during Ramadan, combining qualitative interviews with quantitative eye-tracking data with using </a:t>
            </a:r>
            <a:r>
              <a:rPr lang="en-US" sz="1400" dirty="0" err="1">
                <a:solidFill>
                  <a:schemeClr val="accent1"/>
                </a:solidFill>
              </a:rPr>
              <a:t>MaxQDA</a:t>
            </a:r>
            <a:r>
              <a:rPr lang="en-US" sz="1400" dirty="0">
                <a:solidFill>
                  <a:schemeClr val="accent1"/>
                </a:solidFill>
              </a:rPr>
              <a:t>.</a:t>
            </a:r>
            <a:endParaRPr lang="tr-TR" sz="140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7563147" y="5378770"/>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6" name="Çevrimiçi Medya 5" title="Research Session: Investigating Factors Influencing Audience Attention in Ramadan Advertising">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a:stretch>
            <a:fillRect/>
          </a:stretch>
        </p:blipFill>
        <p:spPr>
          <a:xfrm>
            <a:off x="8136700" y="4385298"/>
            <a:ext cx="3299335" cy="1507991"/>
          </a:xfrm>
          <a:prstGeom prst="rect">
            <a:avLst/>
          </a:prstGeom>
        </p:spPr>
      </p:pic>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290641" y="407949"/>
            <a:ext cx="10590719"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a:solidFill>
                  <a:srgbClr val="0E9094"/>
                </a:solidFill>
                <a:cs typeface="Segoe UI"/>
              </a:rPr>
              <a:t>AI tool for practical applications: </a:t>
            </a:r>
            <a:r>
              <a:rPr lang="tr-TR" sz="3400" b="1">
                <a:solidFill>
                  <a:srgbClr val="0E9094"/>
                </a:solidFill>
                <a:latin typeface="RALEWAY BOLD"/>
                <a:cs typeface="Segoe UI"/>
              </a:rPr>
              <a:t>COPYSMITH</a:t>
            </a:r>
            <a:endParaRPr lang="it-IT" sz="3400" b="1">
              <a:latin typeface="RALEWAY BOLD"/>
            </a:endParaRP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108236" y="4429705"/>
            <a:ext cx="3692861" cy="103667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just"/>
            <a:r>
              <a:rPr lang="en-US" sz="1400" i="0" dirty="0">
                <a:solidFill>
                  <a:srgbClr val="0F0F0F"/>
                </a:solidFill>
                <a:effectLst/>
              </a:rPr>
              <a:t>In this video, you will learn the basics of creating engaging content and snag a few tips on how to troubleshoot when the AI doesn't quite hit the mark.</a:t>
            </a:r>
            <a:br>
              <a:rPr lang="en-US" sz="1400" dirty="0"/>
            </a:br>
            <a:endParaRPr lang="tr-TR" sz="140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2BFDF8EF-9A8B-9618-0A0F-FB978E406434}"/>
              </a:ext>
            </a:extLst>
          </p:cNvPr>
          <p:cNvSpPr txBox="1"/>
          <p:nvPr/>
        </p:nvSpPr>
        <p:spPr>
          <a:xfrm>
            <a:off x="290641" y="1354857"/>
            <a:ext cx="7664109" cy="830997"/>
          </a:xfrm>
          <a:prstGeom prst="rect">
            <a:avLst/>
          </a:prstGeom>
          <a:noFill/>
        </p:spPr>
        <p:txBody>
          <a:bodyPr wrap="square">
            <a:spAutoFit/>
          </a:bodyPr>
          <a:lstStyle/>
          <a:p>
            <a:pPr algn="just">
              <a:buNone/>
            </a:pPr>
            <a:r>
              <a:rPr lang="en-US" sz="1600" dirty="0" err="1">
                <a:solidFill>
                  <a:schemeClr val="accent1"/>
                </a:solidFill>
                <a:ea typeface="+mn-lt"/>
                <a:cs typeface="+mn-lt"/>
                <a:hlinkClick r:id="rId3"/>
              </a:rPr>
              <a:t>Copysmith</a:t>
            </a:r>
            <a:r>
              <a:rPr lang="en-US" sz="1600" b="0" dirty="0">
                <a:solidFill>
                  <a:schemeClr val="accent1"/>
                </a:solidFill>
                <a:ea typeface="+mn-lt"/>
                <a:cs typeface="+mn-lt"/>
              </a:rPr>
              <a:t> </a:t>
            </a:r>
            <a:r>
              <a:rPr lang="en-US" sz="1600" dirty="0">
                <a:solidFill>
                  <a:schemeClr val="accent1"/>
                </a:solidFill>
                <a:ea typeface="+mn-lt"/>
                <a:cs typeface="+mn-lt"/>
              </a:rPr>
              <a:t>is an AI-powered platform that helps content teams quickly create high-quality content across various channels. It automates many aspects of content creation and </a:t>
            </a:r>
            <a:r>
              <a:rPr lang="en-US" sz="1600" dirty="0" err="1">
                <a:solidFill>
                  <a:schemeClr val="accent1"/>
                </a:solidFill>
                <a:ea typeface="+mn-lt"/>
                <a:cs typeface="+mn-lt"/>
              </a:rPr>
              <a:t>optimisation</a:t>
            </a:r>
            <a:r>
              <a:rPr lang="en-US" sz="1600" dirty="0">
                <a:solidFill>
                  <a:schemeClr val="accent1"/>
                </a:solidFill>
                <a:ea typeface="+mn-lt"/>
                <a:cs typeface="+mn-lt"/>
              </a:rPr>
              <a:t>, ensuring efficiency and brand consistency.</a:t>
            </a:r>
            <a:endParaRPr lang="tr-TR" sz="1600" b="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184490" y="2600740"/>
            <a:ext cx="7511458" cy="2800767"/>
          </a:xfrm>
          <a:prstGeom prst="rect">
            <a:avLst/>
          </a:prstGeom>
          <a:noFill/>
        </p:spPr>
        <p:txBody>
          <a:bodyPr wrap="square">
            <a:spAutoFit/>
          </a:bodyPr>
          <a:lstStyle/>
          <a:p>
            <a:pPr marL="285750" indent="-285750" algn="just">
              <a:buFont typeface="Wingdings" panose="05000000000000000000" pitchFamily="2" charset="2"/>
              <a:buChar char="ü"/>
            </a:pPr>
            <a:r>
              <a:rPr lang="en-US" sz="1600" b="1" dirty="0">
                <a:solidFill>
                  <a:schemeClr val="accent1"/>
                </a:solidFill>
                <a:ea typeface="+mn-lt"/>
                <a:cs typeface="+mn-lt"/>
              </a:rPr>
              <a:t>Boost Efficiency: </a:t>
            </a:r>
            <a:r>
              <a:rPr lang="en-US" sz="1600" b="0" dirty="0">
                <a:solidFill>
                  <a:schemeClr val="accent1"/>
                </a:solidFill>
                <a:ea typeface="+mn-lt"/>
                <a:cs typeface="+mn-lt"/>
              </a:rPr>
              <a:t>Let the AI generate content drafts, saving time for more creative tasks.</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Ensure Brand Consistency: </a:t>
            </a:r>
            <a:r>
              <a:rPr lang="en-US" sz="1600" b="0" dirty="0">
                <a:solidFill>
                  <a:schemeClr val="accent1"/>
                </a:solidFill>
                <a:ea typeface="+mn-lt"/>
                <a:cs typeface="+mn-lt"/>
              </a:rPr>
              <a:t>Customize outputs to match your brand’s voice.</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Optimize for SEO: </a:t>
            </a:r>
            <a:r>
              <a:rPr lang="en-US" sz="1600" b="0" dirty="0">
                <a:solidFill>
                  <a:schemeClr val="accent1"/>
                </a:solidFill>
                <a:ea typeface="+mn-lt"/>
                <a:cs typeface="+mn-lt"/>
              </a:rPr>
              <a:t>Use built-in SEO features to improve search rankings and engagement.</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Repurpose Content:</a:t>
            </a:r>
            <a:r>
              <a:rPr lang="en-US" sz="1600" b="0" dirty="0">
                <a:solidFill>
                  <a:schemeClr val="accent1"/>
                </a:solidFill>
                <a:ea typeface="+mn-lt"/>
                <a:cs typeface="+mn-lt"/>
              </a:rPr>
              <a:t> Quickly adapt existing content for different formats.</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Spark Creativity: </a:t>
            </a:r>
            <a:r>
              <a:rPr lang="en-US" sz="1600" b="0" dirty="0">
                <a:solidFill>
                  <a:schemeClr val="accent1"/>
                </a:solidFill>
                <a:ea typeface="+mn-lt"/>
                <a:cs typeface="+mn-lt"/>
              </a:rPr>
              <a:t>Use these tools for fresh ideas, headlines, and creative prompts.</a:t>
            </a:r>
            <a:endParaRPr lang="en-US" sz="1600" dirty="0">
              <a:solidFill>
                <a:schemeClr val="accent1"/>
              </a:solidFill>
            </a:endParaRPr>
          </a:p>
          <a:p>
            <a:pPr marL="285750" indent="-285750" algn="just">
              <a:buFont typeface="Wingdings" panose="05000000000000000000" pitchFamily="2" charset="2"/>
              <a:buChar char="ü"/>
            </a:pPr>
            <a:r>
              <a:rPr lang="en-US" sz="1600" b="0" dirty="0">
                <a:solidFill>
                  <a:schemeClr val="accent1"/>
                </a:solidFill>
                <a:ea typeface="+mn-lt"/>
                <a:cs typeface="+mn-lt"/>
              </a:rPr>
              <a:t>These platforms streamline workflows and enhance productivity, helping you create content faster and more effectively.</a:t>
            </a:r>
            <a:endParaRPr lang="en-US" sz="1600" dirty="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213554" y="3407003"/>
            <a:ext cx="3385888" cy="677108"/>
          </a:xfrm>
          <a:prstGeom prst="rect">
            <a:avLst/>
          </a:prstGeom>
          <a:noFill/>
        </p:spPr>
        <p:txBody>
          <a:bodyPr wrap="square" rtlCol="0">
            <a:spAutoFit/>
          </a:bodyPr>
          <a:lstStyle/>
          <a:p>
            <a:r>
              <a:rPr lang="en-US" sz="1000">
                <a:solidFill>
                  <a:schemeClr val="accent1"/>
                </a:solidFill>
              </a:rPr>
              <a:t>Source: </a:t>
            </a:r>
            <a:r>
              <a:rPr kumimoji="0" lang="en-SI" altLang="en-SI" sz="1000" i="0" u="none" strike="noStrike" cap="none" normalizeH="0" baseline="0" err="1">
                <a:ln>
                  <a:noFill/>
                </a:ln>
                <a:solidFill>
                  <a:schemeClr val="accent1"/>
                </a:solidFill>
                <a:effectLst/>
              </a:rPr>
              <a:t>Copysmith</a:t>
            </a:r>
            <a:r>
              <a:rPr kumimoji="0" lang="en-SI" altLang="en-SI" sz="1000" i="0" u="none" strike="noStrike" cap="none" normalizeH="0" baseline="0">
                <a:ln>
                  <a:noFill/>
                </a:ln>
                <a:solidFill>
                  <a:schemeClr val="accent1"/>
                </a:solidFill>
                <a:effectLst/>
              </a:rPr>
              <a:t> Onboarding: Content Creation Basics</a:t>
            </a:r>
            <a:r>
              <a:rPr kumimoji="0" lang="en-US" altLang="en-SI" sz="1000" i="0" u="none" strike="noStrike" cap="none" normalizeH="0" baseline="0">
                <a:ln>
                  <a:noFill/>
                </a:ln>
                <a:solidFill>
                  <a:schemeClr val="accent1"/>
                </a:solidFill>
                <a:effectLst/>
              </a:rPr>
              <a:t> by </a:t>
            </a:r>
            <a:r>
              <a:rPr kumimoji="0" lang="en-US" altLang="en-SI" sz="1000" i="0" u="none" strike="noStrike" cap="none" normalizeH="0" baseline="0" err="1">
                <a:ln>
                  <a:noFill/>
                </a:ln>
                <a:solidFill>
                  <a:schemeClr val="accent1"/>
                </a:solidFill>
                <a:effectLst/>
              </a:rPr>
              <a:t>Copysmith</a:t>
            </a:r>
            <a:r>
              <a:rPr kumimoji="0" lang="en-US" altLang="en-SI" sz="1000" i="0" u="none" strike="noStrike" cap="none" normalizeH="0" baseline="0">
                <a:ln>
                  <a:noFill/>
                </a:ln>
                <a:solidFill>
                  <a:schemeClr val="accent1"/>
                </a:solidFill>
                <a:effectLst/>
              </a:rPr>
              <a:t> AI</a:t>
            </a:r>
            <a:endParaRPr kumimoji="0" lang="en-SI" altLang="en-SI" sz="1000" i="0" u="none" strike="noStrike" cap="none" normalizeH="0" baseline="0">
              <a:ln>
                <a:noFill/>
              </a:ln>
              <a:solidFill>
                <a:schemeClr val="accent1"/>
              </a:solidFill>
              <a:effectLst/>
            </a:endParaRPr>
          </a:p>
          <a:p>
            <a:r>
              <a:rPr lang="en-US"/>
              <a:t> </a:t>
            </a:r>
            <a:endParaRPr lang="en-SI"/>
          </a:p>
        </p:txBody>
      </p:sp>
      <p:pic>
        <p:nvPicPr>
          <p:cNvPr id="7" name="Çevrimiçi Medya 6" title="Copysmith Onboarding: Content Creation Basics">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a:stretch>
            <a:fillRect/>
          </a:stretch>
        </p:blipFill>
        <p:spPr>
          <a:xfrm>
            <a:off x="8189213" y="1372706"/>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Autofit/>
          </a:bodyPr>
          <a:lstStyle/>
          <a:p>
            <a:r>
              <a:rPr lang="en-US" sz="2800" dirty="0"/>
              <a:t>SOURCES USED TO CREATE THIS UNIT</a:t>
            </a:r>
            <a:br>
              <a:rPr lang="en-US" sz="2800" dirty="0"/>
            </a:br>
            <a:endParaRPr lang="it-IT" sz="28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679580" y="1184989"/>
            <a:ext cx="9054173" cy="596341"/>
          </a:xfrm>
        </p:spPr>
        <p:txBody>
          <a:bodyPr vert="horz" lIns="91440" tIns="45720" rIns="91440" bIns="45720" rtlCol="0" anchor="t">
            <a:normAutofit fontScale="25000" lnSpcReduction="20000"/>
          </a:bodyPr>
          <a:lstStyle/>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Damanpour</a:t>
            </a:r>
            <a:r>
              <a:rPr lang="en-US" sz="6400" b="0" dirty="0">
                <a:solidFill>
                  <a:srgbClr val="1D1D1B"/>
                </a:solidFill>
              </a:rPr>
              <a:t>, F., &amp; Aravind, D. (2012). Organizational structure and innovation revisited: From organic to ambidextrous structure. In Handbook of organizational creativity (pp. 483-513). Academic Press.</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El Bassiti, L., &amp; </a:t>
            </a:r>
            <a:r>
              <a:rPr lang="en-US" sz="6400" b="0" dirty="0" err="1">
                <a:solidFill>
                  <a:srgbClr val="1D1D1B"/>
                </a:solidFill>
              </a:rPr>
              <a:t>Ajhoun</a:t>
            </a:r>
            <a:r>
              <a:rPr lang="en-US" sz="6400" b="0" dirty="0">
                <a:solidFill>
                  <a:srgbClr val="1D1D1B"/>
                </a:solidFill>
              </a:rPr>
              <a:t>, R. (2013). Toward an innovation management framework: A life-cycle model with an idea management focus. International Journal of Innovation, Management and Technology, 4(6), 551.</a:t>
            </a:r>
            <a:r>
              <a:rPr lang="tr-TR" sz="6400" b="0" dirty="0">
                <a:solidFill>
                  <a:srgbClr val="1D1D1B"/>
                </a:solidFill>
              </a:rPr>
              <a:t> </a:t>
            </a:r>
            <a:endParaRPr lang="it-IT" sz="6400" dirty="0"/>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Trott, P. (2008). Innovation management and new product development. Pearson education.</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Westerski</a:t>
            </a:r>
            <a:r>
              <a:rPr lang="en-US" sz="6400" b="0" dirty="0">
                <a:solidFill>
                  <a:srgbClr val="1D1D1B"/>
                </a:solidFill>
              </a:rPr>
              <a:t>, A., Iglesias, C. A., &amp; Nagle, T. (2011). The road from community ideas to </a:t>
            </a:r>
            <a:r>
              <a:rPr lang="en-US" sz="6400" b="0" dirty="0" err="1">
                <a:solidFill>
                  <a:srgbClr val="1D1D1B"/>
                </a:solidFill>
              </a:rPr>
              <a:t>organisational</a:t>
            </a:r>
            <a:r>
              <a:rPr lang="en-US" sz="6400" b="0" dirty="0">
                <a:solidFill>
                  <a:srgbClr val="1D1D1B"/>
                </a:solidFill>
              </a:rPr>
              <a:t> innovation: a life cycle survey of idea management systems. International Journal of Web Based Communities, 7(4), 493-506.</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chemeClr val="accent1"/>
                </a:solidFill>
              </a:rPr>
              <a:t>Innova Market Insights. (n.d.). </a:t>
            </a:r>
            <a:r>
              <a:rPr lang="en-US" sz="6400" b="0" i="1" dirty="0">
                <a:solidFill>
                  <a:schemeClr val="accent1"/>
                </a:solidFill>
              </a:rPr>
              <a:t>European consumer trends: Generational differences</a:t>
            </a:r>
            <a:r>
              <a:rPr lang="en-US" sz="6400" b="0" dirty="0">
                <a:solidFill>
                  <a:schemeClr val="accent1"/>
                </a:solidFill>
              </a:rPr>
              <a:t>. </a:t>
            </a:r>
            <a:r>
              <a:rPr lang="en-US" sz="6400" b="0" dirty="0">
                <a:solidFill>
                  <a:schemeClr val="accent1"/>
                </a:solidFill>
                <a:hlinkClick r:id="rId2">
                  <a:extLst>
                    <a:ext uri="{A12FA001-AC4F-418D-AE19-62706E023703}">
                      <ahyp:hlinkClr xmlns:ahyp="http://schemas.microsoft.com/office/drawing/2018/hyperlinkcolor" val="tx"/>
                    </a:ext>
                  </a:extLst>
                </a:hlinkClick>
              </a:rPr>
              <a:t>https://www.innovamarketinsights.com/trends/european-consumer-trends-generational-differences/</a:t>
            </a:r>
            <a:endParaRPr lang="tr-TR" sz="6400" b="0" u="sng" dirty="0">
              <a:solidFill>
                <a:schemeClr val="accent1"/>
              </a:solidFill>
              <a:hlinkClick r:id="rId3">
                <a:extLst>
                  <a:ext uri="{A12FA001-AC4F-418D-AE19-62706E023703}">
                    <ahyp:hlinkClr xmlns:ahyp="http://schemas.microsoft.com/office/drawing/2018/hyperlinkcolor" val="tx"/>
                  </a:ext>
                </a:extLst>
              </a:hlinkClick>
            </a:endParaRPr>
          </a:p>
          <a:p>
            <a:pPr marL="0" indent="0">
              <a:lnSpc>
                <a:spcPct val="150000"/>
              </a:lnSpc>
              <a:buNone/>
            </a:pPr>
            <a:endParaRPr lang="it-IT" sz="9600" u="sng" dirty="0">
              <a:solidFill>
                <a:schemeClr val="bg1">
                  <a:lumMod val="75000"/>
                </a:schemeClr>
              </a:solidFill>
              <a:hlinkClick r:id="rId3">
                <a:extLst>
                  <a:ext uri="{A12FA001-AC4F-418D-AE19-62706E023703}">
                    <ahyp:hlinkClr xmlns:ahyp="http://schemas.microsoft.com/office/drawing/2018/hyperlinkcolor" val="tx"/>
                  </a:ext>
                </a:extLst>
              </a:hlinkClick>
            </a:endParaRPr>
          </a:p>
          <a:p>
            <a:pPr marL="0" indent="0">
              <a:lnSpc>
                <a:spcPct val="150000"/>
              </a:lnSpc>
              <a:buNone/>
            </a:pPr>
            <a:endParaRPr kumimoji="0" lang="it-IT" sz="2400" b="0" i="0" u="sng"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endParaRPr lang="it-IT" sz="2100" u="sng" dirty="0">
              <a:solidFill>
                <a:schemeClr val="bg1">
                  <a:lumMod val="75000"/>
                </a:schemeClr>
              </a:solidFill>
              <a:hlinkClick r:id="rId3">
                <a:extLst>
                  <a:ext uri="{A12FA001-AC4F-418D-AE19-62706E023703}">
                    <ahyp:hlinkClr xmlns:ahyp="http://schemas.microsoft.com/office/drawing/2018/hyperlinkcolor" val="tx"/>
                  </a:ext>
                </a:extLst>
              </a:hlinkClick>
            </a:endParaRPr>
          </a:p>
          <a:p>
            <a:pPr marL="0" indent="0">
              <a:lnSpc>
                <a:spcPct val="150000"/>
              </a:lnSpc>
              <a:buNone/>
            </a:pPr>
            <a:r>
              <a:rPr lang="it-IT" sz="16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718111" y="425407"/>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it-IT" sz="3600"/>
              <a:t>MORE TO EXPLORE </a:t>
            </a:r>
          </a:p>
        </p:txBody>
      </p:sp>
      <p:sp>
        <p:nvSpPr>
          <p:cNvPr id="3" name="Metin kutusu 2">
            <a:extLst>
              <a:ext uri="{FF2B5EF4-FFF2-40B4-BE49-F238E27FC236}">
                <a16:creationId xmlns:a16="http://schemas.microsoft.com/office/drawing/2014/main" id="{C575140B-095A-5F61-6654-D6140B80A37B}"/>
              </a:ext>
            </a:extLst>
          </p:cNvPr>
          <p:cNvSpPr txBox="1"/>
          <p:nvPr/>
        </p:nvSpPr>
        <p:spPr>
          <a:xfrm>
            <a:off x="787720" y="1283822"/>
            <a:ext cx="11060722" cy="5324535"/>
          </a:xfrm>
          <a:prstGeom prst="rect">
            <a:avLst/>
          </a:prstGeom>
          <a:noFill/>
        </p:spPr>
        <p:txBody>
          <a:bodyPr wrap="square">
            <a:spAutoFit/>
          </a:bodyPr>
          <a:lstStyle/>
          <a:p>
            <a:r>
              <a:rPr lang="en-US" sz="1600" dirty="0" err="1">
                <a:solidFill>
                  <a:schemeClr val="accent1"/>
                </a:solidFill>
              </a:rPr>
              <a:t>Sernoff</a:t>
            </a:r>
            <a:r>
              <a:rPr lang="en-US" sz="1600" dirty="0">
                <a:solidFill>
                  <a:schemeClr val="accent1"/>
                </a:solidFill>
              </a:rPr>
              <a:t>, L. (2024). </a:t>
            </a:r>
            <a:r>
              <a:rPr lang="en-US" sz="1600" i="1" dirty="0">
                <a:solidFill>
                  <a:schemeClr val="accent1"/>
                </a:solidFill>
              </a:rPr>
              <a:t>35+ marketing tools that will make your business run smoother</a:t>
            </a:r>
            <a:r>
              <a:rPr lang="en-US" sz="1600" dirty="0">
                <a:solidFill>
                  <a:schemeClr val="accent1"/>
                </a:solidFill>
              </a:rPr>
              <a:t>. Wix Blog. </a:t>
            </a:r>
            <a:r>
              <a:rPr lang="en-US" sz="1600" dirty="0">
                <a:solidFill>
                  <a:schemeClr val="accent1"/>
                </a:solidFill>
                <a:hlinkClick r:id="rId2">
                  <a:extLst>
                    <a:ext uri="{A12FA001-AC4F-418D-AE19-62706E023703}">
                      <ahyp:hlinkClr xmlns:ahyp="http://schemas.microsoft.com/office/drawing/2018/hyperlinkcolor" val="tx"/>
                    </a:ext>
                  </a:extLst>
                </a:hlinkClick>
              </a:rPr>
              <a:t>https://www.wix.com/blog/marketing-tools</a:t>
            </a:r>
            <a:r>
              <a:rPr lang="en-US" sz="1600" dirty="0">
                <a:solidFill>
                  <a:schemeClr val="accent1"/>
                </a:solidFill>
              </a:rPr>
              <a:t> </a:t>
            </a:r>
            <a:r>
              <a:rPr lang="en-US" sz="1600" dirty="0">
                <a:solidFill>
                  <a:schemeClr val="accent1"/>
                </a:solidFill>
                <a:hlinkClick r:id="rId3">
                  <a:extLst>
                    <a:ext uri="{A12FA001-AC4F-418D-AE19-62706E023703}">
                      <ahyp:hlinkClr xmlns:ahyp="http://schemas.microsoft.com/office/drawing/2018/hyperlinkcolor" val="tx"/>
                    </a:ext>
                  </a:extLst>
                </a:hlinkClick>
              </a:rPr>
              <a:t>w</a:t>
            </a:r>
            <a:endParaRPr lang="tr-TR" sz="1600" dirty="0">
              <a:solidFill>
                <a:schemeClr val="accent1"/>
              </a:solidFill>
            </a:endParaRPr>
          </a:p>
          <a:p>
            <a:endParaRPr lang="tr-TR" sz="1600" dirty="0">
              <a:solidFill>
                <a:schemeClr val="accent1"/>
              </a:solidFill>
            </a:endParaRPr>
          </a:p>
          <a:p>
            <a:r>
              <a:rPr lang="en-US" sz="1600" i="1" dirty="0">
                <a:solidFill>
                  <a:schemeClr val="accent1"/>
                </a:solidFill>
              </a:rPr>
              <a:t>10 essential methods for effective consumer and market research</a:t>
            </a:r>
            <a:r>
              <a:rPr lang="en-US" sz="1600" dirty="0">
                <a:solidFill>
                  <a:schemeClr val="accent1"/>
                </a:solidFill>
              </a:rPr>
              <a:t>. </a:t>
            </a:r>
            <a:r>
              <a:rPr lang="en-US" sz="1600" dirty="0" err="1">
                <a:solidFill>
                  <a:schemeClr val="accent1"/>
                </a:solidFill>
              </a:rPr>
              <a:t>Brandwatch</a:t>
            </a:r>
            <a:r>
              <a:rPr lang="en-US" sz="1600" dirty="0">
                <a:solidFill>
                  <a:schemeClr val="accent1"/>
                </a:solidFill>
              </a:rPr>
              <a:t> Blog. </a:t>
            </a:r>
            <a:r>
              <a:rPr lang="en-US" sz="1600" dirty="0">
                <a:solidFill>
                  <a:srgbClr val="F49100"/>
                </a:solidFill>
                <a:hlinkClick r:id="rId4">
                  <a:extLst>
                    <a:ext uri="{A12FA001-AC4F-418D-AE19-62706E023703}">
                      <ahyp:hlinkClr xmlns:ahyp="http://schemas.microsoft.com/office/drawing/2018/hyperlinkcolor" val="tx"/>
                    </a:ext>
                  </a:extLst>
                </a:hlinkClick>
              </a:rPr>
              <a:t>https://www.brandwatch.com/blog/market-research-methods</a:t>
            </a:r>
            <a:r>
              <a:rPr lang="en-US" sz="1600" dirty="0">
                <a:solidFill>
                  <a:schemeClr val="accent1"/>
                </a:solidFill>
                <a:hlinkClick r:id="rId4">
                  <a:extLst>
                    <a:ext uri="{A12FA001-AC4F-418D-AE19-62706E023703}">
                      <ahyp:hlinkClr xmlns:ahyp="http://schemas.microsoft.com/office/drawing/2018/hyperlinkcolor" val="tx"/>
                    </a:ext>
                  </a:extLst>
                </a:hlinkClick>
              </a:rPr>
              <a:t>/</a:t>
            </a:r>
            <a:endParaRPr lang="tr-TR" sz="1600" dirty="0">
              <a:solidFill>
                <a:schemeClr val="accent1"/>
              </a:solidFill>
            </a:endParaRPr>
          </a:p>
          <a:p>
            <a:endParaRPr lang="tr-TR" sz="1600" dirty="0">
              <a:solidFill>
                <a:schemeClr val="accent1"/>
              </a:solidFill>
            </a:endParaRPr>
          </a:p>
          <a:p>
            <a:r>
              <a:rPr lang="en-US" sz="1600" dirty="0">
                <a:solidFill>
                  <a:schemeClr val="accent1"/>
                </a:solidFill>
              </a:rPr>
              <a:t>Sarstedt, M., &amp; Mooi, E. (2019). </a:t>
            </a:r>
            <a:r>
              <a:rPr lang="en-US" sz="1600" i="1" dirty="0">
                <a:solidFill>
                  <a:schemeClr val="accent1"/>
                </a:solidFill>
              </a:rPr>
              <a:t>A concise guide to market research: The process, data, and methods using IBM SPSS Statistics</a:t>
            </a:r>
            <a:r>
              <a:rPr lang="en-US" sz="1600" dirty="0">
                <a:solidFill>
                  <a:schemeClr val="accent1"/>
                </a:solidFill>
              </a:rPr>
              <a:t> (3rd ed.). Springer-Verlag. </a:t>
            </a:r>
            <a:r>
              <a:rPr lang="en-US" sz="1600" dirty="0">
                <a:solidFill>
                  <a:srgbClr val="F49100"/>
                </a:solidFill>
                <a:hlinkClick r:id="rId5">
                  <a:extLst>
                    <a:ext uri="{A12FA001-AC4F-418D-AE19-62706E023703}">
                      <ahyp:hlinkClr xmlns:ahyp="http://schemas.microsoft.com/office/drawing/2018/hyperlinkcolor" val="tx"/>
                    </a:ext>
                  </a:extLst>
                </a:hlinkClick>
              </a:rPr>
              <a:t>https://educons.edu.rs/wp-content/uploads/2020/05/2019A-Concise-Guide-To-Market-Research.</a:t>
            </a:r>
            <a:r>
              <a:rPr lang="en-US" sz="1600" dirty="0">
                <a:solidFill>
                  <a:schemeClr val="accent1"/>
                </a:solidFill>
                <a:hlinkClick r:id="rId5">
                  <a:extLst>
                    <a:ext uri="{A12FA001-AC4F-418D-AE19-62706E023703}">
                      <ahyp:hlinkClr xmlns:ahyp="http://schemas.microsoft.com/office/drawing/2018/hyperlinkcolor" val="tx"/>
                    </a:ext>
                  </a:extLst>
                </a:hlinkClick>
              </a:rPr>
              <a:t>pdf</a:t>
            </a:r>
            <a:endParaRPr lang="tr-TR" sz="1600" dirty="0">
              <a:solidFill>
                <a:schemeClr val="accent1"/>
              </a:solidFill>
            </a:endParaRPr>
          </a:p>
          <a:p>
            <a:endParaRPr lang="tr-TR" sz="1600" dirty="0">
              <a:solidFill>
                <a:schemeClr val="accent1"/>
              </a:solidFill>
            </a:endParaRPr>
          </a:p>
          <a:p>
            <a:r>
              <a:rPr lang="tr-TR" sz="1600" dirty="0">
                <a:solidFill>
                  <a:schemeClr val="accent1"/>
                </a:solidFill>
              </a:rPr>
              <a:t>Nielsen </a:t>
            </a:r>
            <a:r>
              <a:rPr lang="tr-TR" sz="1600" dirty="0" err="1">
                <a:solidFill>
                  <a:schemeClr val="accent1"/>
                </a:solidFill>
              </a:rPr>
              <a:t>Admosphere</a:t>
            </a:r>
            <a:r>
              <a:rPr lang="tr-TR" sz="1600" dirty="0">
                <a:solidFill>
                  <a:schemeClr val="accent1"/>
                </a:solidFill>
              </a:rPr>
              <a:t>. (2020). </a:t>
            </a:r>
            <a:r>
              <a:rPr lang="tr-TR" sz="1600" i="1" dirty="0">
                <a:solidFill>
                  <a:schemeClr val="accent1"/>
                </a:solidFill>
              </a:rPr>
              <a:t>ABCDE </a:t>
            </a:r>
            <a:r>
              <a:rPr lang="tr-TR" sz="1600" i="1" dirty="0" err="1">
                <a:solidFill>
                  <a:schemeClr val="accent1"/>
                </a:solidFill>
              </a:rPr>
              <a:t>socio‑economic</a:t>
            </a:r>
            <a:r>
              <a:rPr lang="tr-TR" sz="1600" i="1" dirty="0">
                <a:solidFill>
                  <a:schemeClr val="accent1"/>
                </a:solidFill>
              </a:rPr>
              <a:t> </a:t>
            </a:r>
            <a:r>
              <a:rPr lang="tr-TR" sz="1600" i="1" dirty="0" err="1">
                <a:solidFill>
                  <a:schemeClr val="accent1"/>
                </a:solidFill>
              </a:rPr>
              <a:t>classification</a:t>
            </a:r>
            <a:r>
              <a:rPr lang="tr-TR" sz="1600" i="1" dirty="0">
                <a:solidFill>
                  <a:schemeClr val="accent1"/>
                </a:solidFill>
              </a:rPr>
              <a:t> – </a:t>
            </a:r>
            <a:r>
              <a:rPr lang="tr-TR" sz="1600" i="1" dirty="0" err="1">
                <a:solidFill>
                  <a:schemeClr val="accent1"/>
                </a:solidFill>
              </a:rPr>
              <a:t>Specification</a:t>
            </a:r>
            <a:r>
              <a:rPr lang="tr-TR" sz="1600" i="1" dirty="0">
                <a:solidFill>
                  <a:schemeClr val="accent1"/>
                </a:solidFill>
              </a:rPr>
              <a:t> </a:t>
            </a:r>
            <a:r>
              <a:rPr lang="tr-TR" sz="1600" i="1" dirty="0" err="1">
                <a:solidFill>
                  <a:schemeClr val="accent1"/>
                </a:solidFill>
              </a:rPr>
              <a:t>for</a:t>
            </a:r>
            <a:r>
              <a:rPr lang="tr-TR" sz="1600" i="1" dirty="0">
                <a:solidFill>
                  <a:schemeClr val="accent1"/>
                </a:solidFill>
              </a:rPr>
              <a:t> </a:t>
            </a:r>
            <a:r>
              <a:rPr lang="tr-TR" sz="1600" i="1" dirty="0" err="1">
                <a:solidFill>
                  <a:schemeClr val="accent1"/>
                </a:solidFill>
              </a:rPr>
              <a:t>year</a:t>
            </a:r>
            <a:r>
              <a:rPr lang="tr-TR" sz="1600" i="1" dirty="0">
                <a:solidFill>
                  <a:schemeClr val="accent1"/>
                </a:solidFill>
              </a:rPr>
              <a:t> 2021</a:t>
            </a:r>
            <a:r>
              <a:rPr lang="tr-TR" sz="1600" dirty="0">
                <a:solidFill>
                  <a:schemeClr val="accent1"/>
                </a:solidFill>
              </a:rPr>
              <a:t> [PDF]. Nielsen </a:t>
            </a:r>
            <a:r>
              <a:rPr lang="tr-TR" sz="1600" dirty="0" err="1">
                <a:solidFill>
                  <a:schemeClr val="accent1"/>
                </a:solidFill>
              </a:rPr>
              <a:t>Admosphere</a:t>
            </a:r>
            <a:r>
              <a:rPr lang="tr-TR" sz="1600" dirty="0">
                <a:solidFill>
                  <a:schemeClr val="accent1"/>
                </a:solidFill>
              </a:rPr>
              <a:t>. </a:t>
            </a:r>
            <a:r>
              <a:rPr lang="tr-TR" sz="1600" dirty="0">
                <a:solidFill>
                  <a:srgbClr val="F49100"/>
                </a:solidFill>
                <a:hlinkClick r:id="rId6">
                  <a:extLst>
                    <a:ext uri="{A12FA001-AC4F-418D-AE19-62706E023703}">
                      <ahyp:hlinkClr xmlns:ahyp="http://schemas.microsoft.com/office/drawing/2018/hyperlinkcolor" val="tx"/>
                    </a:ext>
                  </a:extLst>
                </a:hlinkClick>
              </a:rPr>
              <a:t>https://uploads-ssl.webflow.com/6172cf205e7dc4a721a0670c/61a09871e4e3803b46f58bd3_Nielsen%20Admosphere%20ABCDE%20classification%20-%20specification%202021.</a:t>
            </a:r>
            <a:r>
              <a:rPr lang="tr-TR" sz="1600" dirty="0">
                <a:solidFill>
                  <a:schemeClr val="accent1"/>
                </a:solidFill>
                <a:hlinkClick r:id="rId6">
                  <a:extLst>
                    <a:ext uri="{A12FA001-AC4F-418D-AE19-62706E023703}">
                      <ahyp:hlinkClr xmlns:ahyp="http://schemas.microsoft.com/office/drawing/2018/hyperlinkcolor" val="tx"/>
                    </a:ext>
                  </a:extLst>
                </a:hlinkClick>
              </a:rPr>
              <a:t>pdf</a:t>
            </a:r>
            <a:endParaRPr lang="tr-TR" sz="1600" dirty="0">
              <a:solidFill>
                <a:schemeClr val="accent1"/>
              </a:solidFill>
            </a:endParaRPr>
          </a:p>
          <a:p>
            <a:endParaRPr lang="tr-TR" sz="1600" dirty="0">
              <a:solidFill>
                <a:schemeClr val="accent1"/>
              </a:solidFill>
            </a:endParaRPr>
          </a:p>
          <a:p>
            <a:r>
              <a:rPr lang="en-US" sz="1600" dirty="0">
                <a:solidFill>
                  <a:schemeClr val="accent1"/>
                </a:solidFill>
              </a:rPr>
              <a:t>Moving Forward Small Business. (2021). </a:t>
            </a:r>
            <a:r>
              <a:rPr lang="en-US" sz="1600" i="1" dirty="0">
                <a:solidFill>
                  <a:schemeClr val="accent1"/>
                </a:solidFill>
              </a:rPr>
              <a:t>The ultimate list of market research tools</a:t>
            </a:r>
            <a:r>
              <a:rPr lang="en-US" sz="1600" dirty="0">
                <a:solidFill>
                  <a:schemeClr val="accent1"/>
                </a:solidFill>
              </a:rPr>
              <a:t> [PDF]. Moving Forward Small Business.</a:t>
            </a:r>
            <a:r>
              <a:rPr lang="tr-TR" sz="1600" dirty="0">
                <a:solidFill>
                  <a:schemeClr val="accent1"/>
                </a:solidFill>
              </a:rPr>
              <a:t> </a:t>
            </a:r>
            <a:r>
              <a:rPr lang="en-US" sz="1600" dirty="0">
                <a:solidFill>
                  <a:schemeClr val="accent1"/>
                </a:solidFill>
              </a:rPr>
              <a:t>https://www.movingforwardsmallbusiness.com/wp‑content/uploads/2021/12/The‑Ultimate‑List‑Of‑Market‑Research‑Tools.pdf</a:t>
            </a:r>
            <a:endParaRPr lang="tr-TR" sz="1600" dirty="0">
              <a:solidFill>
                <a:schemeClr val="accent1"/>
              </a:solidFill>
            </a:endParaRPr>
          </a:p>
          <a:p>
            <a:r>
              <a:rPr lang="tr-TR" dirty="0">
                <a:solidFill>
                  <a:schemeClr val="accent1"/>
                </a:solidFill>
              </a:rPr>
              <a:t> </a:t>
            </a:r>
          </a:p>
          <a:p>
            <a:endParaRPr lang="tr-TR"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a:p>
        </p:txBody>
      </p:sp>
      <p:sp>
        <p:nvSpPr>
          <p:cNvPr id="4" name="Metin kutusu 3">
            <a:extLst>
              <a:ext uri="{FF2B5EF4-FFF2-40B4-BE49-F238E27FC236}">
                <a16:creationId xmlns:a16="http://schemas.microsoft.com/office/drawing/2014/main" id="{FB674EE7-15B2-90B0-7F1A-1D308798153D}"/>
              </a:ext>
            </a:extLst>
          </p:cNvPr>
          <p:cNvSpPr txBox="1"/>
          <p:nvPr/>
        </p:nvSpPr>
        <p:spPr>
          <a:xfrm>
            <a:off x="6249178" y="3059668"/>
            <a:ext cx="4723622" cy="954107"/>
          </a:xfrm>
          <a:prstGeom prst="rect">
            <a:avLst/>
          </a:prstGeom>
          <a:noFill/>
        </p:spPr>
        <p:txBody>
          <a:bodyPr wrap="square">
            <a:spAutoFit/>
          </a:bodyPr>
          <a:lstStyle/>
          <a:p>
            <a:r>
              <a:rPr lang="en-US" sz="2800" b="1" dirty="0">
                <a:solidFill>
                  <a:schemeClr val="bg1">
                    <a:lumMod val="75000"/>
                  </a:schemeClr>
                </a:solidFill>
              </a:rPr>
              <a:t>Thank you for completing this Unit!</a:t>
            </a:r>
            <a:endParaRPr lang="tr-TR" sz="2800" b="1" dirty="0">
              <a:solidFill>
                <a:schemeClr val="bg1">
                  <a:lumMod val="75000"/>
                </a:schemeClr>
              </a:solidFill>
            </a:endParaRPr>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501987" y="2612633"/>
            <a:ext cx="3730753" cy="3385542"/>
          </a:xfrm>
          <a:prstGeom prst="rect">
            <a:avLst/>
          </a:prstGeom>
          <a:solidFill>
            <a:schemeClr val="bg1">
              <a:lumMod val="60000"/>
              <a:lumOff val="40000"/>
            </a:schemeClr>
          </a:solidFill>
        </p:spPr>
        <p:txBody>
          <a:bodyPr wrap="square">
            <a:spAutoFit/>
          </a:bodyPr>
          <a:lstStyle/>
          <a:p>
            <a:pPr rtl="0" fontAlgn="base">
              <a:spcBef>
                <a:spcPts val="600"/>
              </a:spcBef>
              <a:spcAft>
                <a:spcPts val="600"/>
              </a:spcAft>
            </a:pPr>
            <a:r>
              <a:rPr lang="en-US" sz="1400" dirty="0">
                <a:solidFill>
                  <a:srgbClr val="000000"/>
                </a:solidFill>
                <a:latin typeface="Raleway "/>
              </a:rPr>
              <a:t>The</a:t>
            </a:r>
            <a:r>
              <a:rPr lang="tr-TR" sz="1400" dirty="0">
                <a:solidFill>
                  <a:srgbClr val="000000"/>
                </a:solidFill>
                <a:latin typeface="Raleway "/>
              </a:rPr>
              <a:t> </a:t>
            </a:r>
            <a:r>
              <a:rPr lang="tr-TR" sz="1400" b="1" dirty="0">
                <a:solidFill>
                  <a:srgbClr val="000000"/>
                </a:solidFill>
                <a:latin typeface="Raleway "/>
              </a:rPr>
              <a:t>  </a:t>
            </a:r>
            <a:r>
              <a:rPr lang="en-US" sz="1400" dirty="0">
                <a:solidFill>
                  <a:srgbClr val="000000"/>
                </a:solidFill>
                <a:latin typeface="Raleway "/>
              </a:rPr>
              <a:t>tables </a:t>
            </a:r>
            <a:r>
              <a:rPr lang="tr-TR" sz="1400" dirty="0">
                <a:solidFill>
                  <a:srgbClr val="000000"/>
                </a:solidFill>
                <a:latin typeface="Raleway "/>
              </a:rPr>
              <a:t>on </a:t>
            </a:r>
            <a:r>
              <a:rPr lang="tr-TR" sz="1400" dirty="0" err="1">
                <a:solidFill>
                  <a:srgbClr val="000000"/>
                </a:solidFill>
                <a:latin typeface="Raleway "/>
              </a:rPr>
              <a:t>the</a:t>
            </a:r>
            <a:r>
              <a:rPr lang="tr-TR" sz="1400" dirty="0">
                <a:solidFill>
                  <a:srgbClr val="000000"/>
                </a:solidFill>
                <a:latin typeface="Raleway "/>
              </a:rPr>
              <a:t> </a:t>
            </a:r>
            <a:r>
              <a:rPr lang="tr-TR" sz="1400" dirty="0" err="1">
                <a:solidFill>
                  <a:srgbClr val="000000"/>
                </a:solidFill>
                <a:latin typeface="Raleway "/>
              </a:rPr>
              <a:t>side</a:t>
            </a:r>
            <a:r>
              <a:rPr lang="tr-TR" sz="1400" dirty="0">
                <a:solidFill>
                  <a:srgbClr val="000000"/>
                </a:solidFill>
                <a:latin typeface="Raleway "/>
              </a:rPr>
              <a:t> </a:t>
            </a:r>
            <a:r>
              <a:rPr lang="en-US" sz="1400" dirty="0" err="1">
                <a:solidFill>
                  <a:srgbClr val="000000"/>
                </a:solidFill>
                <a:latin typeface="Raleway "/>
              </a:rPr>
              <a:t>summarise</a:t>
            </a:r>
            <a:r>
              <a:rPr lang="en-US" sz="1400" dirty="0">
                <a:solidFill>
                  <a:srgbClr val="000000"/>
                </a:solidFill>
                <a:latin typeface="Raleway "/>
              </a:rPr>
              <a:t> the keywords used to explain the associated concepts</a:t>
            </a:r>
            <a:r>
              <a:rPr lang="tr-TR" sz="1400" dirty="0">
                <a:solidFill>
                  <a:srgbClr val="000000"/>
                </a:solidFill>
                <a:latin typeface="Raleway "/>
              </a:rPr>
              <a:t>:</a:t>
            </a:r>
          </a:p>
          <a:p>
            <a:pPr fontAlgn="base">
              <a:spcBef>
                <a:spcPts val="600"/>
              </a:spcBef>
              <a:spcAft>
                <a:spcPts val="600"/>
              </a:spcAft>
            </a:pPr>
            <a:r>
              <a:rPr lang="en-US" sz="1400" dirty="0">
                <a:solidFill>
                  <a:srgbClr val="000000"/>
                </a:solidFill>
                <a:latin typeface="Raleway "/>
              </a:rPr>
              <a:t>The </a:t>
            </a:r>
            <a:r>
              <a:rPr lang="en-US" sz="1400" b="1" dirty="0">
                <a:solidFill>
                  <a:srgbClr val="000000"/>
                </a:solidFill>
                <a:latin typeface="Raleway "/>
              </a:rPr>
              <a:t>5C analysis </a:t>
            </a:r>
            <a:r>
              <a:rPr lang="en-US" sz="1400" dirty="0">
                <a:solidFill>
                  <a:srgbClr val="000000"/>
                </a:solidFill>
                <a:latin typeface="Raleway "/>
              </a:rPr>
              <a:t>is a marketing process in which a company analyses all aspects of its market and identifies its strategic elements.</a:t>
            </a:r>
            <a:endParaRPr lang="tr-TR" sz="1400" dirty="0">
              <a:solidFill>
                <a:srgbClr val="000000"/>
              </a:solidFill>
              <a:latin typeface="Raleway "/>
            </a:endParaRPr>
          </a:p>
          <a:p>
            <a:pPr fontAlgn="base">
              <a:spcBef>
                <a:spcPts val="600"/>
              </a:spcBef>
              <a:spcAft>
                <a:spcPts val="600"/>
              </a:spcAft>
            </a:pPr>
            <a:r>
              <a:rPr lang="en-US" sz="1400" dirty="0">
                <a:solidFill>
                  <a:srgbClr val="000000"/>
                </a:solidFill>
                <a:latin typeface="Raleway "/>
              </a:rPr>
              <a:t>The 5C analysis plays a role in designing the elements of the product and service to be launched. At the end of the 5Cs, the 4Ps emerge. </a:t>
            </a:r>
            <a:endParaRPr lang="tr-TR" sz="1400" dirty="0">
              <a:solidFill>
                <a:srgbClr val="000000"/>
              </a:solidFill>
              <a:latin typeface="Raleway "/>
            </a:endParaRPr>
          </a:p>
          <a:p>
            <a:pPr fontAlgn="base">
              <a:spcBef>
                <a:spcPts val="600"/>
              </a:spcBef>
              <a:spcAft>
                <a:spcPts val="600"/>
              </a:spcAft>
            </a:pPr>
            <a:r>
              <a:rPr lang="en-US" sz="1400" dirty="0">
                <a:solidFill>
                  <a:srgbClr val="000000"/>
                </a:solidFill>
                <a:latin typeface="Raleway "/>
              </a:rPr>
              <a:t>For this reason, marketing researchers plan marketing processes using the 5C -&gt; 4P approach.</a:t>
            </a:r>
            <a:endParaRPr lang="tr-TR" sz="1400" b="0" i="0" dirty="0">
              <a:solidFill>
                <a:srgbClr val="000000"/>
              </a:solidFill>
              <a:effectLst/>
              <a:latin typeface="Raleway "/>
            </a:endParaRP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tr-TR" altLang="tr-TR"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1555099994"/>
              </p:ext>
            </p:extLst>
          </p:nvPr>
        </p:nvGraphicFramePr>
        <p:xfrm>
          <a:off x="5455152" y="1342950"/>
          <a:ext cx="6524427" cy="2873415"/>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194033">
                  <a:extLst>
                    <a:ext uri="{9D8B030D-6E8A-4147-A177-3AD203B41FA5}">
                      <a16:colId xmlns:a16="http://schemas.microsoft.com/office/drawing/2014/main" val="2084499351"/>
                    </a:ext>
                  </a:extLst>
                </a:gridCol>
                <a:gridCol w="1495438">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tr-TR" sz="1400" kern="0">
                          <a:solidFill>
                            <a:schemeClr val="accent1"/>
                          </a:solidFill>
                          <a:effectLst/>
                        </a:rPr>
                        <a:t>Comp</a:t>
                      </a:r>
                      <a:r>
                        <a:rPr lang="en-US" sz="1400" kern="0">
                          <a:solidFill>
                            <a:schemeClr val="accent1"/>
                          </a:solidFill>
                          <a:effectLst/>
                        </a:rPr>
                        <a:t>o</a:t>
                      </a:r>
                      <a:r>
                        <a:rPr lang="tr-TR" sz="1400" kern="0">
                          <a:solidFill>
                            <a:schemeClr val="accent1"/>
                          </a:solidFill>
                          <a:effectLst/>
                        </a:rPr>
                        <a:t>nents of Marketing 5 C5​</a:t>
                      </a:r>
                      <a:endParaRPr lang="tr-TR" sz="14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tr-TR" sz="1200" kern="0" err="1">
                          <a:solidFill>
                            <a:schemeClr val="accent1"/>
                          </a:solidFill>
                          <a:effectLst/>
                        </a:rPr>
                        <a:t>Customer</a:t>
                      </a:r>
                      <a:r>
                        <a:rPr lang="tr-TR" sz="1200" kern="0">
                          <a:solidFill>
                            <a:schemeClr val="accent1"/>
                          </a:solidFill>
                          <a:effectLst/>
                        </a:rPr>
                        <a:t>​</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err="1">
                          <a:solidFill>
                            <a:schemeClr val="accent1"/>
                          </a:solidFill>
                          <a:effectLst/>
                        </a:rPr>
                        <a:t>Company</a:t>
                      </a:r>
                      <a:r>
                        <a:rPr lang="tr-TR" sz="1200" b="1" kern="0">
                          <a:solidFill>
                            <a:schemeClr val="accent1"/>
                          </a:solidFill>
                          <a:effectLst/>
                        </a:rPr>
                        <a:t> </a:t>
                      </a:r>
                      <a:r>
                        <a:rPr lang="tr-TR" sz="1200" b="1" kern="0" err="1">
                          <a:solidFill>
                            <a:schemeClr val="accent1"/>
                          </a:solidFill>
                          <a:effectLst/>
                        </a:rPr>
                        <a:t>Skills</a:t>
                      </a:r>
                      <a:r>
                        <a:rPr lang="tr-TR" sz="1200" b="1" kern="0">
                          <a:solidFill>
                            <a:schemeClr val="accent1"/>
                          </a:solidFill>
                          <a:effectLst/>
                        </a:rPr>
                        <a:t>​</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err="1">
                          <a:solidFill>
                            <a:schemeClr val="accent1"/>
                          </a:solidFill>
                          <a:effectLst/>
                        </a:rPr>
                        <a:t>Competition</a:t>
                      </a:r>
                      <a:r>
                        <a:rPr lang="tr-TR" sz="1200" b="1" kern="0">
                          <a:solidFill>
                            <a:schemeClr val="accent1"/>
                          </a:solidFill>
                          <a:effectLst/>
                        </a:rPr>
                        <a:t>​</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a:solidFill>
                            <a:schemeClr val="accent1"/>
                          </a:solidFill>
                          <a:effectLst/>
                        </a:rPr>
                        <a:t>Collaborators​</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a:solidFill>
                            <a:schemeClr val="accent1"/>
                          </a:solidFill>
                          <a:effectLst/>
                        </a:rPr>
                        <a:t>Context​</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tr-TR" sz="1200" b="0" kern="0" err="1">
                          <a:solidFill>
                            <a:schemeClr val="accent1"/>
                          </a:solidFill>
                          <a:effectLst/>
                        </a:rPr>
                        <a:t>Customer</a:t>
                      </a:r>
                      <a:r>
                        <a:rPr lang="tr-TR" sz="1200" b="0" kern="0">
                          <a:solidFill>
                            <a:schemeClr val="accent1"/>
                          </a:solidFill>
                          <a:effectLst/>
                        </a:rPr>
                        <a:t> </a:t>
                      </a:r>
                      <a:r>
                        <a:rPr lang="tr-TR" sz="1200" b="0" kern="0" err="1">
                          <a:solidFill>
                            <a:schemeClr val="accent1"/>
                          </a:solidFill>
                          <a:effectLst/>
                        </a:rPr>
                        <a:t>Needs</a:t>
                      </a:r>
                      <a:r>
                        <a:rPr lang="tr-TR" sz="1200" b="0" kern="0">
                          <a:solidFill>
                            <a:schemeClr val="accent1"/>
                          </a:solidFill>
                          <a:effectLst/>
                        </a:rPr>
                        <a:t>​</a:t>
                      </a:r>
                      <a:endParaRPr lang="tr-TR" sz="1800" b="0" kern="100">
                        <a:solidFill>
                          <a:schemeClr val="accent1"/>
                        </a:solidFill>
                        <a:effectLst/>
                      </a:endParaRPr>
                    </a:p>
                    <a:p>
                      <a:pPr algn="ctr" fontAlgn="base">
                        <a:lnSpc>
                          <a:spcPct val="115000"/>
                        </a:lnSpc>
                        <a:spcAft>
                          <a:spcPts val="800"/>
                        </a:spcAft>
                      </a:pPr>
                      <a:r>
                        <a:rPr lang="tr-TR" sz="1200" b="0" kern="0" err="1">
                          <a:solidFill>
                            <a:schemeClr val="accent1"/>
                          </a:solidFill>
                          <a:effectLst/>
                        </a:rPr>
                        <a:t>Segmentation</a:t>
                      </a:r>
                      <a:endParaRPr lang="tr-TR" sz="1800" b="0" kern="100">
                        <a:solidFill>
                          <a:schemeClr val="accent1"/>
                        </a:solidFill>
                        <a:effectLst/>
                      </a:endParaRPr>
                    </a:p>
                    <a:p>
                      <a:pPr algn="ctr" fontAlgn="base">
                        <a:lnSpc>
                          <a:spcPct val="115000"/>
                        </a:lnSpc>
                        <a:spcAft>
                          <a:spcPts val="800"/>
                        </a:spcAft>
                      </a:pPr>
                      <a:r>
                        <a:rPr lang="tr-TR" sz="1200" b="0" kern="0">
                          <a:solidFill>
                            <a:schemeClr val="accent1"/>
                          </a:solidFill>
                          <a:effectLst/>
                        </a:rPr>
                        <a:t>Consumer </a:t>
                      </a:r>
                      <a:r>
                        <a:rPr lang="tr-TR" sz="1200" b="0" kern="0" err="1">
                          <a:solidFill>
                            <a:schemeClr val="accent1"/>
                          </a:solidFill>
                          <a:effectLst/>
                        </a:rPr>
                        <a:t>Behavior</a:t>
                      </a:r>
                      <a:r>
                        <a:rPr lang="tr-TR" sz="1200" b="0" kern="0">
                          <a:solidFill>
                            <a:schemeClr val="accent1"/>
                          </a:solidFill>
                          <a:effectLst/>
                        </a:rPr>
                        <a:t>​</a:t>
                      </a:r>
                      <a:endParaRPr lang="tr-TR" sz="1800" b="0" kern="100">
                        <a:solidFill>
                          <a:schemeClr val="accent1"/>
                        </a:solidFill>
                        <a:effectLst/>
                      </a:endParaRPr>
                    </a:p>
                    <a:p>
                      <a:pPr algn="ctr" fontAlgn="base">
                        <a:lnSpc>
                          <a:spcPct val="115000"/>
                        </a:lnSpc>
                        <a:spcAft>
                          <a:spcPts val="800"/>
                        </a:spcAft>
                      </a:pPr>
                      <a:r>
                        <a:rPr lang="tr-TR" sz="1200" b="0" kern="0">
                          <a:solidFill>
                            <a:schemeClr val="accent1"/>
                          </a:solidFill>
                          <a:effectLst/>
                        </a:rPr>
                        <a:t>Consumer </a:t>
                      </a:r>
                      <a:r>
                        <a:rPr lang="tr-TR" sz="1200" b="0" kern="0" err="1">
                          <a:solidFill>
                            <a:schemeClr val="accent1"/>
                          </a:solidFill>
                          <a:effectLst/>
                        </a:rPr>
                        <a:t>Loyalty</a:t>
                      </a:r>
                      <a:r>
                        <a:rPr lang="tr-TR" sz="1200" b="0" kern="0">
                          <a:solidFill>
                            <a:schemeClr val="accent1"/>
                          </a:solidFill>
                          <a:effectLst/>
                        </a:rPr>
                        <a:t> </a:t>
                      </a:r>
                      <a:r>
                        <a:rPr lang="tr-TR" sz="1200" kern="0">
                          <a:solidFill>
                            <a:schemeClr val="accent1"/>
                          </a:solidFill>
                          <a:effectLst/>
                        </a:rPr>
                        <a:t>​</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dirty="0">
                          <a:solidFill>
                            <a:schemeClr val="accent1"/>
                          </a:solidFill>
                          <a:effectLst/>
                        </a:rPr>
                        <a:t>Branding​</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Corporate </a:t>
                      </a:r>
                      <a:r>
                        <a:rPr lang="tr-TR" sz="1200" kern="0" dirty="0">
                          <a:solidFill>
                            <a:schemeClr val="accent1"/>
                          </a:solidFill>
                          <a:effectLst/>
                        </a:rPr>
                        <a:t>I</a:t>
                      </a:r>
                      <a:r>
                        <a:rPr lang="en-US" sz="1200" kern="0" dirty="0" err="1">
                          <a:solidFill>
                            <a:schemeClr val="accent1"/>
                          </a:solidFill>
                          <a:effectLst/>
                        </a:rPr>
                        <a:t>dentity</a:t>
                      </a:r>
                      <a:r>
                        <a:rPr lang="en-US" sz="1200" kern="0" dirty="0">
                          <a:solidFill>
                            <a:schemeClr val="accent1"/>
                          </a:solidFill>
                          <a:effectLst/>
                        </a:rPr>
                        <a:t> (logo, slogan, etc.)​</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Financial </a:t>
                      </a:r>
                      <a:r>
                        <a:rPr lang="tr-TR" sz="1200" kern="0" dirty="0">
                          <a:solidFill>
                            <a:schemeClr val="accent1"/>
                          </a:solidFill>
                          <a:effectLst/>
                        </a:rPr>
                        <a:t>S</a:t>
                      </a:r>
                      <a:r>
                        <a:rPr lang="en-US" sz="1200" kern="0" dirty="0" err="1">
                          <a:solidFill>
                            <a:schemeClr val="accent1"/>
                          </a:solidFill>
                          <a:effectLst/>
                        </a:rPr>
                        <a:t>trength</a:t>
                      </a:r>
                      <a:r>
                        <a:rPr lang="en-US" sz="1200" kern="0" dirty="0">
                          <a:solidFill>
                            <a:schemeClr val="accent1"/>
                          </a:solidFill>
                          <a:effectLst/>
                        </a:rPr>
                        <a:t>​</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Organizational </a:t>
                      </a:r>
                      <a:r>
                        <a:rPr lang="tr-TR" sz="1200" kern="0" dirty="0">
                          <a:solidFill>
                            <a:schemeClr val="accent1"/>
                          </a:solidFill>
                          <a:effectLst/>
                        </a:rPr>
                        <a:t>C</a:t>
                      </a:r>
                      <a:r>
                        <a:rPr lang="en-US" sz="1200" kern="0" dirty="0" err="1">
                          <a:solidFill>
                            <a:schemeClr val="accent1"/>
                          </a:solidFill>
                          <a:effectLst/>
                        </a:rPr>
                        <a:t>apacity</a:t>
                      </a:r>
                      <a:r>
                        <a:rPr lang="en-US" sz="1200" kern="0" dirty="0">
                          <a:solidFill>
                            <a:schemeClr val="accent1"/>
                          </a:solidFill>
                          <a:effectLst/>
                        </a:rPr>
                        <a:t> (managerial, HR, etc.)</a:t>
                      </a:r>
                      <a:r>
                        <a:rPr lang="tr-TR" sz="1200" kern="0" dirty="0">
                          <a:solidFill>
                            <a:schemeClr val="accent1"/>
                          </a:solidFill>
                          <a:effectLst/>
                        </a:rPr>
                        <a:t> ​</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err="1">
                          <a:solidFill>
                            <a:schemeClr val="accent1"/>
                          </a:solidFill>
                          <a:effectLst/>
                        </a:rPr>
                        <a:t>Competitors</a:t>
                      </a:r>
                      <a:r>
                        <a:rPr lang="tr-TR" sz="1200" kern="0">
                          <a:solidFill>
                            <a:schemeClr val="accent1"/>
                          </a:solidFill>
                          <a:effectLst/>
                        </a:rPr>
                        <a:t>​</a:t>
                      </a:r>
                      <a:endParaRPr lang="tr-TR" sz="1800" kern="100">
                        <a:solidFill>
                          <a:schemeClr val="accent1"/>
                        </a:solidFill>
                        <a:effectLst/>
                      </a:endParaRPr>
                    </a:p>
                    <a:p>
                      <a:pPr algn="ctr" fontAlgn="base">
                        <a:lnSpc>
                          <a:spcPct val="115000"/>
                        </a:lnSpc>
                        <a:spcAft>
                          <a:spcPts val="800"/>
                        </a:spcAft>
                      </a:pPr>
                      <a:r>
                        <a:rPr lang="tr-TR" sz="1200" kern="0">
                          <a:solidFill>
                            <a:schemeClr val="accent1"/>
                          </a:solidFill>
                          <a:effectLst/>
                        </a:rPr>
                        <a:t>Market ​</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a:solidFill>
                            <a:schemeClr val="accent1"/>
                          </a:solidFill>
                          <a:effectLst/>
                        </a:rPr>
                        <a:t>Stakeholders​</a:t>
                      </a:r>
                      <a:endParaRPr lang="tr-TR" sz="1800" kern="100">
                        <a:solidFill>
                          <a:schemeClr val="accent1"/>
                        </a:solidFill>
                        <a:effectLst/>
                      </a:endParaRPr>
                    </a:p>
                    <a:p>
                      <a:pPr algn="ctr" fontAlgn="base">
                        <a:lnSpc>
                          <a:spcPct val="115000"/>
                        </a:lnSpc>
                        <a:spcAft>
                          <a:spcPts val="800"/>
                        </a:spcAft>
                      </a:pPr>
                      <a:r>
                        <a:rPr lang="en-US" sz="1200" kern="0">
                          <a:solidFill>
                            <a:schemeClr val="accent1"/>
                          </a:solidFill>
                          <a:effectLst/>
                        </a:rPr>
                        <a:t>Supply chain ​</a:t>
                      </a:r>
                      <a:endParaRPr lang="tr-TR" sz="1800" kern="100">
                        <a:solidFill>
                          <a:schemeClr val="accent1"/>
                        </a:solidFill>
                        <a:effectLst/>
                      </a:endParaRPr>
                    </a:p>
                    <a:p>
                      <a:pPr algn="ctr" fontAlgn="base">
                        <a:lnSpc>
                          <a:spcPct val="115000"/>
                        </a:lnSpc>
                        <a:spcAft>
                          <a:spcPts val="800"/>
                        </a:spcAft>
                      </a:pPr>
                      <a:r>
                        <a:rPr lang="en-US" sz="1200" kern="0">
                          <a:solidFill>
                            <a:schemeClr val="accent1"/>
                          </a:solidFill>
                          <a:effectLst/>
                        </a:rPr>
                        <a:t>Customers​</a:t>
                      </a:r>
                      <a:endParaRPr lang="tr-TR" sz="1800" kern="100">
                        <a:solidFill>
                          <a:schemeClr val="accent1"/>
                        </a:solidFill>
                        <a:effectLst/>
                      </a:endParaRPr>
                    </a:p>
                    <a:p>
                      <a:pPr algn="ctr" fontAlgn="base">
                        <a:lnSpc>
                          <a:spcPct val="115000"/>
                        </a:lnSpc>
                        <a:spcAft>
                          <a:spcPts val="800"/>
                        </a:spcAft>
                      </a:pPr>
                      <a:r>
                        <a:rPr lang="en-US" sz="1200" kern="0">
                          <a:solidFill>
                            <a:schemeClr val="accent1"/>
                          </a:solidFill>
                          <a:effectLst/>
                        </a:rPr>
                        <a:t>Subsidiaries</a:t>
                      </a:r>
                      <a:r>
                        <a:rPr lang="tr-TR" sz="1200" kern="0">
                          <a:solidFill>
                            <a:schemeClr val="accent1"/>
                          </a:solidFill>
                          <a:effectLst/>
                        </a:rPr>
                        <a:t> ​</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dirty="0" err="1">
                          <a:solidFill>
                            <a:schemeClr val="accent1"/>
                          </a:solidFill>
                          <a:effectLst/>
                        </a:rPr>
                        <a:t>Culture</a:t>
                      </a:r>
                      <a:r>
                        <a:rPr lang="tr-TR" sz="1200" kern="0" dirty="0">
                          <a:solidFill>
                            <a:schemeClr val="accent1"/>
                          </a:solidFill>
                          <a:effectLst/>
                        </a:rPr>
                        <a:t>​</a:t>
                      </a:r>
                      <a:endParaRPr lang="tr-TR" sz="1800" kern="100" dirty="0">
                        <a:solidFill>
                          <a:schemeClr val="accent1"/>
                        </a:solidFill>
                        <a:effectLst/>
                      </a:endParaRPr>
                    </a:p>
                    <a:p>
                      <a:pPr algn="ctr" fontAlgn="base">
                        <a:lnSpc>
                          <a:spcPct val="115000"/>
                        </a:lnSpc>
                        <a:spcAft>
                          <a:spcPts val="800"/>
                        </a:spcAft>
                      </a:pPr>
                      <a:r>
                        <a:rPr lang="tr-TR" sz="1200" kern="0" dirty="0" err="1">
                          <a:solidFill>
                            <a:schemeClr val="accent1"/>
                          </a:solidFill>
                          <a:effectLst/>
                        </a:rPr>
                        <a:t>Norms</a:t>
                      </a:r>
                      <a:r>
                        <a:rPr lang="tr-TR" sz="1200" kern="0" dirty="0">
                          <a:solidFill>
                            <a:schemeClr val="accent1"/>
                          </a:solidFill>
                          <a:effectLst/>
                        </a:rPr>
                        <a:t>​</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Legal </a:t>
                      </a:r>
                      <a:r>
                        <a:rPr lang="tr-TR" sz="1200" kern="0" dirty="0" err="1">
                          <a:solidFill>
                            <a:schemeClr val="accent1"/>
                          </a:solidFill>
                          <a:effectLst/>
                        </a:rPr>
                        <a:t>Regulations</a:t>
                      </a:r>
                      <a:r>
                        <a:rPr lang="tr-TR" sz="1200" kern="0" dirty="0">
                          <a:solidFill>
                            <a:schemeClr val="accent1"/>
                          </a:solidFill>
                          <a:effectLst/>
                        </a:rPr>
                        <a:t>​</a:t>
                      </a:r>
                      <a:endParaRPr lang="tr-TR" sz="1800" kern="100" dirty="0">
                        <a:solidFill>
                          <a:schemeClr val="accent1"/>
                        </a:solidFill>
                        <a:effectLst/>
                      </a:endParaRPr>
                    </a:p>
                    <a:p>
                      <a:pPr algn="ctr" fontAlgn="base">
                        <a:lnSpc>
                          <a:spcPct val="115000"/>
                        </a:lnSpc>
                        <a:spcAft>
                          <a:spcPts val="800"/>
                        </a:spcAft>
                      </a:pPr>
                      <a:r>
                        <a:rPr lang="tr-TR" sz="1200" kern="0" dirty="0" err="1">
                          <a:solidFill>
                            <a:schemeClr val="accent1"/>
                          </a:solidFill>
                          <a:effectLst/>
                        </a:rPr>
                        <a:t>Socio-economic</a:t>
                      </a:r>
                      <a:r>
                        <a:rPr lang="tr-TR" sz="1200" kern="0" dirty="0">
                          <a:solidFill>
                            <a:schemeClr val="accent1"/>
                          </a:solidFill>
                          <a:effectLst/>
                        </a:rPr>
                        <a:t> </a:t>
                      </a:r>
                      <a:r>
                        <a:rPr lang="tr-TR" sz="1200" kern="0" dirty="0" err="1">
                          <a:solidFill>
                            <a:schemeClr val="accent1"/>
                          </a:solidFill>
                          <a:effectLst/>
                        </a:rPr>
                        <a:t>structure</a:t>
                      </a:r>
                      <a:r>
                        <a:rPr lang="tr-TR" sz="1200" kern="0" dirty="0">
                          <a:solidFill>
                            <a:schemeClr val="accent1"/>
                          </a:solidFill>
                          <a:effectLst/>
                        </a:rPr>
                        <a:t>  ​</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3373502933"/>
              </p:ext>
            </p:extLst>
          </p:nvPr>
        </p:nvGraphicFramePr>
        <p:xfrm>
          <a:off x="5455151" y="4433217"/>
          <a:ext cx="6524428" cy="2057401"/>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289820">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tr-TR" sz="1400" kern="0">
                          <a:solidFill>
                            <a:schemeClr val="accent1"/>
                          </a:solidFill>
                          <a:effectLst/>
                          <a:latin typeface="+mn-lt"/>
                        </a:rPr>
                        <a:t>Comp</a:t>
                      </a:r>
                      <a:r>
                        <a:rPr lang="en-US" sz="1400" kern="0">
                          <a:solidFill>
                            <a:schemeClr val="accent1"/>
                          </a:solidFill>
                          <a:effectLst/>
                          <a:latin typeface="+mn-lt"/>
                        </a:rPr>
                        <a:t>on</a:t>
                      </a:r>
                      <a:r>
                        <a:rPr lang="tr-TR" sz="1400" kern="0">
                          <a:solidFill>
                            <a:schemeClr val="accent1"/>
                          </a:solidFill>
                          <a:effectLst/>
                          <a:latin typeface="+mn-lt"/>
                        </a:rPr>
                        <a:t>ents of Marketing 4 P</a:t>
                      </a:r>
                      <a:endParaRPr lang="tr-TR" sz="1400" kern="10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tr-TR" sz="1200" b="1" kern="100">
                          <a:solidFill>
                            <a:schemeClr val="accent1"/>
                          </a:solidFill>
                          <a:effectLst/>
                        </a:rPr>
                        <a:t>Product​</a:t>
                      </a:r>
                      <a:endParaRPr lang="tr-TR" sz="12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err="1">
                          <a:solidFill>
                            <a:schemeClr val="accent1"/>
                          </a:solidFill>
                          <a:effectLst/>
                        </a:rPr>
                        <a:t>Promotion</a:t>
                      </a:r>
                      <a:r>
                        <a:rPr lang="tr-TR" sz="1200" b="1" kern="100">
                          <a:solidFill>
                            <a:schemeClr val="accent1"/>
                          </a:solidFill>
                          <a:effectLst/>
                        </a:rPr>
                        <a:t>​</a:t>
                      </a:r>
                      <a:endParaRPr lang="tr-TR" sz="12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err="1">
                          <a:solidFill>
                            <a:schemeClr val="accent1"/>
                          </a:solidFill>
                          <a:effectLst/>
                        </a:rPr>
                        <a:t>Price</a:t>
                      </a:r>
                      <a:r>
                        <a:rPr lang="tr-TR" sz="1200" b="1" kern="100">
                          <a:solidFill>
                            <a:schemeClr val="accent1"/>
                          </a:solidFill>
                          <a:effectLst/>
                        </a:rPr>
                        <a:t>​</a:t>
                      </a:r>
                      <a:endParaRPr lang="tr-TR" sz="12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err="1">
                          <a:solidFill>
                            <a:schemeClr val="accent1"/>
                          </a:solidFill>
                          <a:effectLst/>
                        </a:rPr>
                        <a:t>Place</a:t>
                      </a:r>
                      <a:r>
                        <a:rPr lang="tr-TR" sz="1200" b="1" kern="100">
                          <a:solidFill>
                            <a:schemeClr val="accent1"/>
                          </a:solidFill>
                          <a:effectLst/>
                        </a:rPr>
                        <a:t>​</a:t>
                      </a:r>
                      <a:endParaRPr lang="tr-TR" sz="12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tr-TR" sz="1200" b="0" kern="100" err="1">
                          <a:solidFill>
                            <a:schemeClr val="accent1"/>
                          </a:solidFill>
                          <a:effectLst/>
                        </a:rPr>
                        <a:t>Features</a:t>
                      </a:r>
                      <a:endParaRPr lang="tr-TR" sz="1200" b="0" kern="100">
                        <a:solidFill>
                          <a:schemeClr val="accent1"/>
                        </a:solidFill>
                        <a:effectLst/>
                      </a:endParaRPr>
                    </a:p>
                    <a:p>
                      <a:pPr algn="ctr">
                        <a:lnSpc>
                          <a:spcPct val="115000"/>
                        </a:lnSpc>
                        <a:spcAft>
                          <a:spcPts val="800"/>
                        </a:spcAft>
                      </a:pPr>
                      <a:r>
                        <a:rPr lang="tr-TR" sz="1200" b="0" kern="100" err="1">
                          <a:solidFill>
                            <a:schemeClr val="accent1"/>
                          </a:solidFill>
                          <a:effectLst/>
                        </a:rPr>
                        <a:t>Quality</a:t>
                      </a:r>
                      <a:endParaRPr lang="tr-TR" sz="1200" b="0" kern="100">
                        <a:solidFill>
                          <a:schemeClr val="accent1"/>
                        </a:solidFill>
                        <a:effectLst/>
                      </a:endParaRPr>
                    </a:p>
                    <a:p>
                      <a:pPr algn="ctr">
                        <a:lnSpc>
                          <a:spcPct val="115000"/>
                        </a:lnSpc>
                        <a:spcAft>
                          <a:spcPts val="800"/>
                        </a:spcAft>
                      </a:pPr>
                      <a:r>
                        <a:rPr lang="tr-TR" sz="1200" b="0" kern="100">
                          <a:solidFill>
                            <a:schemeClr val="accent1"/>
                          </a:solidFill>
                          <a:effectLst/>
                        </a:rPr>
                        <a:t>Service</a:t>
                      </a:r>
                    </a:p>
                    <a:p>
                      <a:pPr algn="ctr">
                        <a:lnSpc>
                          <a:spcPct val="115000"/>
                        </a:lnSpc>
                        <a:spcAft>
                          <a:spcPts val="800"/>
                        </a:spcAft>
                      </a:pPr>
                      <a:r>
                        <a:rPr lang="tr-TR" sz="1200" b="0" kern="100" err="1">
                          <a:solidFill>
                            <a:schemeClr val="accent1"/>
                          </a:solidFill>
                          <a:effectLst/>
                        </a:rPr>
                        <a:t>Support</a:t>
                      </a:r>
                      <a:r>
                        <a:rPr lang="tr-TR" sz="1200" b="0" kern="100">
                          <a:solidFill>
                            <a:schemeClr val="accent1"/>
                          </a:solidFill>
                          <a:effectLst/>
                        </a:rPr>
                        <a:t> </a:t>
                      </a:r>
                      <a:r>
                        <a:rPr lang="en-US" sz="1200" b="0" kern="100">
                          <a:solidFill>
                            <a:schemeClr val="accent1"/>
                          </a:solidFill>
                          <a:effectLst/>
                        </a:rPr>
                        <a:t>​</a:t>
                      </a:r>
                      <a:endParaRPr lang="tr-TR" sz="1200" b="0" kern="100">
                        <a:solidFill>
                          <a:schemeClr val="accent1"/>
                        </a:solidFill>
                        <a:effectLst/>
                      </a:endParaRPr>
                    </a:p>
                    <a:p>
                      <a:pPr algn="ctr">
                        <a:lnSpc>
                          <a:spcPct val="115000"/>
                        </a:lnSpc>
                        <a:spcAft>
                          <a:spcPts val="800"/>
                        </a:spcAft>
                      </a:pPr>
                      <a:r>
                        <a:rPr lang="tr-TR" sz="1200" b="0" kern="100">
                          <a:solidFill>
                            <a:schemeClr val="accent1"/>
                          </a:solidFill>
                          <a:effectLst/>
                        </a:rPr>
                        <a:t>Product line</a:t>
                      </a:r>
                    </a:p>
                  </a:txBody>
                  <a:tcPr marL="9525" marR="9525" marT="9525" marB="9525"/>
                </a:tc>
                <a:tc>
                  <a:txBody>
                    <a:bodyPr/>
                    <a:lstStyle/>
                    <a:p>
                      <a:pPr algn="ctr">
                        <a:lnSpc>
                          <a:spcPct val="115000"/>
                        </a:lnSpc>
                        <a:spcAft>
                          <a:spcPts val="800"/>
                        </a:spcAft>
                      </a:pPr>
                      <a:r>
                        <a:rPr lang="tr-TR" sz="1200" kern="100" dirty="0" err="1">
                          <a:solidFill>
                            <a:schemeClr val="accent1"/>
                          </a:solidFill>
                          <a:effectLst/>
                        </a:rPr>
                        <a:t>Advertasing</a:t>
                      </a:r>
                      <a:r>
                        <a:rPr lang="tr-TR" sz="1200" kern="100" dirty="0">
                          <a:solidFill>
                            <a:schemeClr val="accent1"/>
                          </a:solidFill>
                          <a:effectLst/>
                        </a:rPr>
                        <a:t>, </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err="1">
                          <a:solidFill>
                            <a:schemeClr val="accent1"/>
                          </a:solidFill>
                          <a:effectLst/>
                        </a:rPr>
                        <a:t>Promotional</a:t>
                      </a:r>
                      <a:r>
                        <a:rPr lang="tr-TR" sz="1200" kern="100" dirty="0">
                          <a:solidFill>
                            <a:schemeClr val="accent1"/>
                          </a:solidFill>
                          <a:effectLst/>
                        </a:rPr>
                        <a:t> </a:t>
                      </a:r>
                      <a:r>
                        <a:rPr lang="tr-TR" sz="1200" kern="100" dirty="0" err="1">
                          <a:solidFill>
                            <a:schemeClr val="accent1"/>
                          </a:solidFill>
                          <a:effectLst/>
                        </a:rPr>
                        <a:t>Materials</a:t>
                      </a:r>
                      <a:r>
                        <a:rPr lang="tr-TR" sz="1200" kern="100" dirty="0">
                          <a:solidFill>
                            <a:schemeClr val="accent1"/>
                          </a:solidFill>
                          <a:effectLst/>
                        </a:rPr>
                        <a:t>,</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err="1">
                          <a:solidFill>
                            <a:schemeClr val="accent1"/>
                          </a:solidFill>
                          <a:effectLst/>
                        </a:rPr>
                        <a:t>Campaigns</a:t>
                      </a:r>
                      <a:r>
                        <a:rPr lang="tr-TR" sz="1200" kern="100" dirty="0">
                          <a:solidFill>
                            <a:schemeClr val="accent1"/>
                          </a:solidFill>
                          <a:effectLst/>
                        </a:rPr>
                        <a:t>​</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kern="100">
                          <a:solidFill>
                            <a:schemeClr val="accent1"/>
                          </a:solidFill>
                          <a:effectLst/>
                        </a:rPr>
                        <a:t>List price </a:t>
                      </a:r>
                      <a:r>
                        <a:rPr lang="en-US" sz="1200" kern="100">
                          <a:solidFill>
                            <a:schemeClr val="accent1"/>
                          </a:solidFill>
                          <a:effectLst/>
                        </a:rPr>
                        <a:t>​</a:t>
                      </a:r>
                      <a:endParaRPr lang="tr-TR" sz="1200" kern="100">
                        <a:solidFill>
                          <a:schemeClr val="accent1"/>
                        </a:solidFill>
                        <a:effectLst/>
                      </a:endParaRPr>
                    </a:p>
                    <a:p>
                      <a:pPr algn="ctr">
                        <a:lnSpc>
                          <a:spcPct val="115000"/>
                        </a:lnSpc>
                        <a:spcAft>
                          <a:spcPts val="800"/>
                        </a:spcAft>
                      </a:pPr>
                      <a:r>
                        <a:rPr lang="tr-TR" sz="1200" kern="100">
                          <a:solidFill>
                            <a:schemeClr val="accent1"/>
                          </a:solidFill>
                          <a:effectLst/>
                        </a:rPr>
                        <a:t>Discount</a:t>
                      </a:r>
                      <a:r>
                        <a:rPr lang="en-US" sz="1200" kern="100">
                          <a:solidFill>
                            <a:schemeClr val="accent1"/>
                          </a:solidFill>
                          <a:effectLst/>
                        </a:rPr>
                        <a:t>​</a:t>
                      </a:r>
                      <a:endParaRPr lang="tr-TR" sz="1200" kern="100">
                        <a:solidFill>
                          <a:schemeClr val="accent1"/>
                        </a:solidFill>
                        <a:effectLst/>
                      </a:endParaRPr>
                    </a:p>
                    <a:p>
                      <a:pPr algn="ctr">
                        <a:lnSpc>
                          <a:spcPct val="115000"/>
                        </a:lnSpc>
                        <a:spcAft>
                          <a:spcPts val="800"/>
                        </a:spcAft>
                      </a:pPr>
                      <a:r>
                        <a:rPr lang="tr-TR" sz="1200" kern="100">
                          <a:solidFill>
                            <a:schemeClr val="accent1"/>
                          </a:solidFill>
                          <a:effectLst/>
                        </a:rPr>
                        <a:t>Deals</a:t>
                      </a:r>
                      <a:r>
                        <a:rPr lang="en-US" sz="1200" kern="100">
                          <a:solidFill>
                            <a:schemeClr val="accent1"/>
                          </a:solidFill>
                          <a:effectLst/>
                        </a:rPr>
                        <a:t>​</a:t>
                      </a:r>
                      <a:endParaRPr lang="tr-TR" sz="12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kern="100" dirty="0" err="1">
                          <a:solidFill>
                            <a:schemeClr val="accent1"/>
                          </a:solidFill>
                          <a:effectLst/>
                        </a:rPr>
                        <a:t>Channels</a:t>
                      </a:r>
                      <a:r>
                        <a:rPr lang="tr-TR" sz="1200" kern="100" dirty="0">
                          <a:solidFill>
                            <a:schemeClr val="accent1"/>
                          </a:solidFill>
                          <a:effectLst/>
                        </a:rPr>
                        <a:t> of </a:t>
                      </a:r>
                      <a:br>
                        <a:rPr lang="en-US" sz="1200" kern="100" dirty="0">
                          <a:solidFill>
                            <a:schemeClr val="accent1"/>
                          </a:solidFill>
                          <a:effectLst/>
                        </a:rPr>
                      </a:br>
                      <a:r>
                        <a:rPr lang="tr-TR" sz="1200" kern="100" dirty="0">
                          <a:solidFill>
                            <a:schemeClr val="accent1"/>
                          </a:solidFill>
                          <a:effectLst/>
                        </a:rPr>
                        <a:t>Distribution​</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6" name="CasellaDiTesto 1">
            <a:extLst>
              <a:ext uri="{FF2B5EF4-FFF2-40B4-BE49-F238E27FC236}">
                <a16:creationId xmlns:a16="http://schemas.microsoft.com/office/drawing/2014/main" id="{34D5B8AC-5DE4-BCC5-D3CC-90B2F9487F07}"/>
              </a:ext>
            </a:extLst>
          </p:cNvPr>
          <p:cNvSpPr txBox="1"/>
          <p:nvPr/>
        </p:nvSpPr>
        <p:spPr>
          <a:xfrm>
            <a:off x="209790"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Introduction to the basic principles of marketing: Marketing 4</a:t>
            </a:r>
            <a:r>
              <a:rPr lang="tr-TR" sz="3400" b="1" dirty="0">
                <a:solidFill>
                  <a:schemeClr val="accent3">
                    <a:lumMod val="75000"/>
                  </a:schemeClr>
                </a:solidFill>
              </a:rPr>
              <a:t>P</a:t>
            </a:r>
            <a:r>
              <a:rPr lang="en-US" sz="3400" b="1" dirty="0">
                <a:solidFill>
                  <a:schemeClr val="accent3">
                    <a:lumMod val="75000"/>
                  </a:schemeClr>
                </a:solidFill>
              </a:rPr>
              <a:t> and 5C​ - 2/2</a:t>
            </a:r>
            <a:endParaRPr lang="en-US" sz="3400" b="1" dirty="0">
              <a:solidFill>
                <a:schemeClr val="accent3">
                  <a:lumMod val="75000"/>
                </a:schemeClr>
              </a:solidFill>
              <a:highlight>
                <a:srgbClr val="FFFF00"/>
              </a:highlight>
            </a:endParaRP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356935" y="304662"/>
            <a:ext cx="10610461" cy="785215"/>
          </a:xfrm>
          <a:prstGeom prst="rect">
            <a:avLst/>
          </a:prstGeom>
          <a:noFill/>
        </p:spPr>
        <p:txBody>
          <a:bodyPr wrap="square" lIns="91440" tIns="45720" rIns="91440" bIns="45720" rtlCol="0" anchor="t">
            <a:spAutoFit/>
          </a:bodyPr>
          <a:lstStyle/>
          <a:p>
            <a:pPr>
              <a:lnSpc>
                <a:spcPct val="150000"/>
              </a:lnSpc>
            </a:pPr>
            <a:r>
              <a:rPr lang="tr-TR" sz="3400" b="1">
                <a:solidFill>
                  <a:schemeClr val="accent3">
                    <a:lumMod val="76000"/>
                  </a:schemeClr>
                </a:solidFill>
              </a:rPr>
              <a:t>Market </a:t>
            </a:r>
            <a:r>
              <a:rPr lang="tr-TR" sz="3400" b="1" err="1">
                <a:solidFill>
                  <a:schemeClr val="accent3">
                    <a:lumMod val="76000"/>
                  </a:schemeClr>
                </a:solidFill>
              </a:rPr>
              <a:t>Research</a:t>
            </a:r>
            <a:endParaRPr lang="en-US" sz="3400" b="1">
              <a:solidFill>
                <a:schemeClr val="accent3">
                  <a:lumMod val="76000"/>
                </a:schemeClr>
              </a:solidFill>
              <a:highlight>
                <a:srgbClr val="FFFF00"/>
              </a:highlight>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5" y="1275536"/>
            <a:ext cx="11032960" cy="2800767"/>
          </a:xfrm>
          <a:prstGeom prst="rect">
            <a:avLst/>
          </a:prstGeom>
          <a:noFill/>
        </p:spPr>
        <p:txBody>
          <a:bodyPr wrap="square">
            <a:spAutoFit/>
          </a:bodyPr>
          <a:lstStyle/>
          <a:p>
            <a:pPr algn="just" fontAlgn="base"/>
            <a:r>
              <a:rPr lang="en-US" sz="1600" dirty="0">
                <a:solidFill>
                  <a:srgbClr val="000000"/>
                </a:solidFill>
                <a:latin typeface="Raleway "/>
              </a:rPr>
              <a:t> The aim of businesses is to identify a target market where they can sell their products and the potential customers in that market to </a:t>
            </a:r>
            <a:r>
              <a:rPr lang="en-US" sz="1600" dirty="0" err="1">
                <a:solidFill>
                  <a:srgbClr val="000000"/>
                </a:solidFill>
                <a:latin typeface="Raleway "/>
              </a:rPr>
              <a:t>maximise</a:t>
            </a:r>
            <a:r>
              <a:rPr lang="en-US" sz="1600" dirty="0">
                <a:solidFill>
                  <a:srgbClr val="000000"/>
                </a:solidFill>
                <a:latin typeface="Raleway "/>
              </a:rPr>
              <a:t> profits. </a:t>
            </a:r>
            <a:endParaRPr lang="tr-TR" sz="1600" dirty="0">
              <a:solidFill>
                <a:srgbClr val="000000"/>
              </a:solidFill>
              <a:latin typeface="Raleway "/>
            </a:endParaRPr>
          </a:p>
          <a:p>
            <a:pPr algn="just" fontAlgn="base"/>
            <a:endParaRPr lang="tr-TR" sz="1600" dirty="0">
              <a:solidFill>
                <a:srgbClr val="000000"/>
              </a:solidFill>
              <a:latin typeface="Raleway "/>
            </a:endParaRPr>
          </a:p>
          <a:p>
            <a:pPr algn="just" fontAlgn="base"/>
            <a:r>
              <a:rPr lang="en-US" sz="1600" dirty="0">
                <a:solidFill>
                  <a:srgbClr val="000000"/>
                </a:solidFill>
                <a:latin typeface="Raleway "/>
              </a:rPr>
              <a:t>Businesses often conduct desk research to gather specific information about their target market. ​With the information collected at the desk, it is aimed to obtain information about the following topics about the target market:​</a:t>
            </a:r>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Competitive structure,</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Market size, </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Cultural, economic and geographical differences, </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Evaluate consumer expectations and needs and make comparisons, </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To reveal the structure of the market selected as a target. </a:t>
            </a:r>
            <a:r>
              <a:rPr lang="en-US" sz="1600" b="0" i="0" dirty="0">
                <a:solidFill>
                  <a:srgbClr val="000000"/>
                </a:solidFill>
                <a:effectLst/>
                <a:latin typeface="Raleway "/>
              </a:rPr>
              <a:t>​</a:t>
            </a:r>
          </a:p>
          <a:p>
            <a:pPr algn="just" rtl="0" fontAlgn="base"/>
            <a:r>
              <a:rPr lang="en-US" sz="1600" b="0" i="0" u="none" strike="noStrike" dirty="0">
                <a:solidFill>
                  <a:srgbClr val="000000"/>
                </a:solidFill>
                <a:effectLst/>
                <a:latin typeface="Raleway "/>
              </a:rPr>
              <a:t>​</a:t>
            </a:r>
            <a:endParaRPr lang="en-US" sz="1600" b="0" i="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3915504170"/>
              </p:ext>
            </p:extLst>
          </p:nvPr>
        </p:nvGraphicFramePr>
        <p:xfrm>
          <a:off x="3006779" y="4781360"/>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14976" y="6340442"/>
            <a:ext cx="6094378" cy="338554"/>
          </a:xfrm>
          <a:prstGeom prst="rect">
            <a:avLst/>
          </a:prstGeom>
          <a:solidFill>
            <a:schemeClr val="bg1">
              <a:lumMod val="60000"/>
              <a:lumOff val="40000"/>
            </a:schemeClr>
          </a:solidFill>
        </p:spPr>
        <p:txBody>
          <a:bodyPr wrap="square">
            <a:spAutoFit/>
          </a:bodyPr>
          <a:lstStyle/>
          <a:p>
            <a:pPr algn="ctr"/>
            <a:r>
              <a:rPr lang="en-US" sz="1600" dirty="0">
                <a:solidFill>
                  <a:schemeClr val="accent1"/>
                </a:solidFill>
              </a:rPr>
              <a:t>Top 2 questions in competitor research</a:t>
            </a: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504883"/>
            <a:ext cx="11478130" cy="1341778"/>
          </a:xfrm>
          <a:prstGeom prst="rect">
            <a:avLst/>
          </a:prstGeom>
          <a:noFill/>
        </p:spPr>
        <p:txBody>
          <a:bodyPr wrap="square" rtlCol="0">
            <a:spAutoFit/>
          </a:bodyPr>
          <a:lstStyle/>
          <a:p>
            <a:pPr>
              <a:lnSpc>
                <a:spcPct val="150000"/>
              </a:lnSpc>
            </a:pPr>
            <a:r>
              <a:rPr lang="en-US" sz="2000" b="1" dirty="0">
                <a:solidFill>
                  <a:schemeClr val="bg1"/>
                </a:solidFill>
              </a:rPr>
              <a:t>Analysis of the </a:t>
            </a:r>
            <a:r>
              <a:rPr lang="sl-SI" sz="2000" b="1" dirty="0">
                <a:solidFill>
                  <a:schemeClr val="bg1"/>
                </a:solidFill>
              </a:rPr>
              <a:t>c</a:t>
            </a:r>
            <a:r>
              <a:rPr lang="en-US" sz="2000" b="1" dirty="0" err="1">
                <a:solidFill>
                  <a:schemeClr val="bg1"/>
                </a:solidFill>
              </a:rPr>
              <a:t>ompetitive</a:t>
            </a:r>
            <a:r>
              <a:rPr lang="en-US" sz="2000" b="1" dirty="0">
                <a:solidFill>
                  <a:schemeClr val="bg1"/>
                </a:solidFill>
              </a:rPr>
              <a:t> </a:t>
            </a:r>
            <a:r>
              <a:rPr lang="sl-SI" sz="2000" b="1" dirty="0">
                <a:solidFill>
                  <a:schemeClr val="bg1"/>
                </a:solidFill>
              </a:rPr>
              <a:t>s</a:t>
            </a:r>
            <a:r>
              <a:rPr lang="en-US" sz="2000" b="1" dirty="0" err="1">
                <a:solidFill>
                  <a:schemeClr val="bg1"/>
                </a:solidFill>
              </a:rPr>
              <a:t>tructure</a:t>
            </a:r>
            <a:r>
              <a:rPr lang="en-US" sz="2000" b="1" dirty="0">
                <a:solidFill>
                  <a:schemeClr val="bg1"/>
                </a:solidFill>
              </a:rPr>
              <a:t> of the </a:t>
            </a:r>
            <a:r>
              <a:rPr lang="sl-SI" sz="2000" b="1" dirty="0">
                <a:solidFill>
                  <a:schemeClr val="bg1"/>
                </a:solidFill>
              </a:rPr>
              <a:t>m</a:t>
            </a:r>
            <a:r>
              <a:rPr lang="en-US" sz="2000" b="1" dirty="0" err="1">
                <a:solidFill>
                  <a:schemeClr val="bg1"/>
                </a:solidFill>
              </a:rPr>
              <a:t>arket</a:t>
            </a:r>
            <a:r>
              <a:rPr lang="en-US" sz="2000" b="1" dirty="0">
                <a:solidFill>
                  <a:schemeClr val="bg1"/>
                </a:solidFill>
              </a:rPr>
              <a:t>  - 1/3</a:t>
            </a:r>
          </a:p>
          <a:p>
            <a:pPr>
              <a:lnSpc>
                <a:spcPct val="150000"/>
              </a:lnSpc>
            </a:pPr>
            <a:endParaRPr lang="en-US" sz="2000" b="1" dirty="0">
              <a:solidFill>
                <a:schemeClr val="bg1"/>
              </a:solidFill>
            </a:endParaRPr>
          </a:p>
          <a:p>
            <a:pPr>
              <a:lnSpc>
                <a:spcPct val="150000"/>
              </a:lnSpc>
            </a:pPr>
            <a:r>
              <a:rPr lang="en-US" sz="1600" b="1" dirty="0">
                <a:solidFill>
                  <a:schemeClr val="accent1"/>
                </a:solidFill>
              </a:rPr>
              <a:t>Who is in the market? Who are our competitors? What are they doing? How do they do it?​</a:t>
            </a: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028115"/>
            <a:ext cx="11032960" cy="4142544"/>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Competitor analysis is a process that starts with the identification of competitors in the sector and continues with the research of competitor products, sales and marketing strategies. Competitor analysis has two main components. ​​</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Direct Competitors: </a:t>
            </a:r>
            <a:r>
              <a:rPr lang="en-US" sz="1600" b="0" i="0" u="none" strike="noStrike" dirty="0">
                <a:solidFill>
                  <a:srgbClr val="000000"/>
                </a:solidFill>
                <a:effectLst/>
                <a:latin typeface="Raleway "/>
              </a:rPr>
              <a:t>Companies in the same or similar product/service segment.​</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Indirect Competitors: </a:t>
            </a:r>
            <a:r>
              <a:rPr lang="en-US" sz="1600" b="0" i="0" u="none" strike="noStrike" dirty="0">
                <a:solidFill>
                  <a:srgbClr val="000000"/>
                </a:solidFill>
                <a:effectLst/>
                <a:latin typeface="Raleway "/>
              </a:rPr>
              <a:t>Companies that are in different segments but will indirectly affect customer preferences.​</a:t>
            </a: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439231" y="1413063"/>
            <a:ext cx="11032960" cy="3477875"/>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The information obtained in this process enables businesses to make more effective decisions about their future strategic moves.​​</a:t>
            </a:r>
          </a:p>
          <a:p>
            <a:pPr algn="just" rtl="0" fontAlgn="base"/>
            <a:endParaRPr lang="en-US" sz="1600" b="0" i="0"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Which channels do they use?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Which strategies do they use and how?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What kind of customer base do they focus on?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How are their price policies?​</a:t>
            </a:r>
          </a:p>
          <a:p>
            <a:pPr algn="just" rtl="0" fontAlgn="base"/>
            <a:endParaRPr lang="en-US" sz="1600" b="0" i="0" u="none" strike="noStrike" dirty="0">
              <a:solidFill>
                <a:srgbClr val="000000"/>
              </a:solidFill>
              <a:effectLst/>
              <a:latin typeface="Raleway "/>
            </a:endParaRPr>
          </a:p>
          <a:p>
            <a:pPr algn="just" fontAlgn="base"/>
            <a:r>
              <a:rPr lang="en-US" sz="1600" dirty="0">
                <a:solidFill>
                  <a:srgbClr val="000000"/>
                </a:solidFill>
                <a:latin typeface="Raleway "/>
              </a:rPr>
              <a:t> You can </a:t>
            </a:r>
            <a:r>
              <a:rPr lang="en-US" sz="1600" dirty="0" err="1">
                <a:solidFill>
                  <a:srgbClr val="000000"/>
                </a:solidFill>
                <a:latin typeface="Raleway "/>
              </a:rPr>
              <a:t>analyse</a:t>
            </a:r>
            <a:r>
              <a:rPr lang="en-US" sz="1600" dirty="0">
                <a:solidFill>
                  <a:srgbClr val="000000"/>
                </a:solidFill>
                <a:latin typeface="Raleway "/>
              </a:rPr>
              <a:t> competitors in the sector by multiplying questions, such as: These questions will give you guiding insights into the positioning of your products and services.​​</a:t>
            </a:r>
            <a:endParaRPr lang="en-US" sz="2000" b="0" i="0" u="none" strike="noStrike" dirty="0">
              <a:solidFill>
                <a:srgbClr val="000000"/>
              </a:solidFill>
              <a:effectLst/>
              <a:latin typeface="Raleway "/>
            </a:endParaRPr>
          </a:p>
          <a:p>
            <a:pPr algn="just" rtl="0" fontAlgn="base"/>
            <a:endParaRPr lang="en-US" sz="12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BBF3DC20-D661-C1C7-8175-770D2F223546}"/>
              </a:ext>
            </a:extLst>
          </p:cNvPr>
          <p:cNvSpPr txBox="1"/>
          <p:nvPr/>
        </p:nvSpPr>
        <p:spPr>
          <a:xfrm>
            <a:off x="439231" y="361965"/>
            <a:ext cx="10610461" cy="1341778"/>
          </a:xfrm>
          <a:prstGeom prst="rect">
            <a:avLst/>
          </a:prstGeom>
          <a:noFill/>
        </p:spPr>
        <p:txBody>
          <a:bodyPr wrap="square" rtlCol="0">
            <a:spAutoFit/>
          </a:bodyPr>
          <a:lstStyle/>
          <a:p>
            <a:pPr>
              <a:lnSpc>
                <a:spcPct val="150000"/>
              </a:lnSpc>
            </a:pPr>
            <a:r>
              <a:rPr lang="en-US" sz="2000" b="1">
                <a:solidFill>
                  <a:schemeClr val="bg1"/>
                </a:solidFill>
              </a:rPr>
              <a:t>Analysis of the </a:t>
            </a:r>
            <a:r>
              <a:rPr lang="sl-SI" sz="2000" b="1">
                <a:solidFill>
                  <a:schemeClr val="bg1"/>
                </a:solidFill>
              </a:rPr>
              <a:t>c</a:t>
            </a:r>
            <a:r>
              <a:rPr lang="en-US" sz="2000" b="1" err="1">
                <a:solidFill>
                  <a:schemeClr val="bg1"/>
                </a:solidFill>
              </a:rPr>
              <a:t>ompetitive</a:t>
            </a:r>
            <a:r>
              <a:rPr lang="en-US" sz="2000" b="1">
                <a:solidFill>
                  <a:schemeClr val="bg1"/>
                </a:solidFill>
              </a:rPr>
              <a:t> </a:t>
            </a:r>
            <a:r>
              <a:rPr lang="sl-SI" sz="2000" b="1">
                <a:solidFill>
                  <a:schemeClr val="bg1"/>
                </a:solidFill>
              </a:rPr>
              <a:t>s</a:t>
            </a:r>
            <a:r>
              <a:rPr lang="en-US" sz="2000" b="1" err="1">
                <a:solidFill>
                  <a:schemeClr val="bg1"/>
                </a:solidFill>
              </a:rPr>
              <a:t>tructure</a:t>
            </a:r>
            <a:r>
              <a:rPr lang="en-US" sz="2000" b="1">
                <a:solidFill>
                  <a:schemeClr val="bg1"/>
                </a:solidFill>
              </a:rPr>
              <a:t> of the </a:t>
            </a:r>
            <a:r>
              <a:rPr lang="sl-SI" sz="2000" b="1">
                <a:solidFill>
                  <a:schemeClr val="bg1"/>
                </a:solidFill>
              </a:rPr>
              <a:t>m</a:t>
            </a:r>
            <a:r>
              <a:rPr lang="en-US" sz="2000" b="1" err="1">
                <a:solidFill>
                  <a:schemeClr val="bg1"/>
                </a:solidFill>
              </a:rPr>
              <a:t>arket</a:t>
            </a:r>
            <a:r>
              <a:rPr lang="en-US" sz="2000" b="1">
                <a:solidFill>
                  <a:schemeClr val="bg1"/>
                </a:solidFill>
              </a:rPr>
              <a:t> – 2/3</a:t>
            </a:r>
          </a:p>
          <a:p>
            <a:pPr>
              <a:lnSpc>
                <a:spcPct val="150000"/>
              </a:lnSpc>
            </a:pPr>
            <a:endParaRPr lang="en-US" sz="2000" b="1">
              <a:solidFill>
                <a:schemeClr val="bg1"/>
              </a:solidFill>
            </a:endParaRPr>
          </a:p>
          <a:p>
            <a:pPr>
              <a:lnSpc>
                <a:spcPct val="150000"/>
              </a:lnSpc>
            </a:pPr>
            <a:endParaRPr lang="en-US" sz="1600" b="1">
              <a:solidFill>
                <a:schemeClr val="accent1"/>
              </a:solidFill>
            </a:endParaRP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Belge" ma:contentTypeID="0x01010028B3D6815C772C4D81C6B76302BCB0B9" ma:contentTypeVersion="15" ma:contentTypeDescription="Yeni belge oluşturun." ma:contentTypeScope="" ma:versionID="eabb9b74ee44d4d2714879eef60795cd">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2c0a4b302a1d2965d45bf8c95ce2ee4b"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Resim Etiketleri"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Paylaşılanla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Ayrıntıları ile Paylaşıldı"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çerik Türü"/>
        <xsd:element ref="dc:title" minOccurs="0" maxOccurs="1" ma:index="4" ma:displayName="Başlı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B725EF41-F294-4262-8076-F31B2534087F}"/>
</file>

<file path=customXml/itemProps3.xml><?xml version="1.0" encoding="utf-8"?>
<ds:datastoreItem xmlns:ds="http://schemas.openxmlformats.org/officeDocument/2006/customXml" ds:itemID="{E8BAA0A9-8593-42AF-A19C-07E55EA366BA}">
  <ds:schemaRefs>
    <ds:schemaRef ds:uri="http://schemas.microsoft.com/office/2006/documentManagement/types"/>
    <ds:schemaRef ds:uri="http://purl.org/dc/terms/"/>
    <ds:schemaRef ds:uri="http://schemas.microsoft.com/office/2006/metadata/properties"/>
    <ds:schemaRef ds:uri="http://www.w3.org/XML/1998/namespace"/>
    <ds:schemaRef ds:uri="http://schemas.microsoft.com/office/infopath/2007/PartnerControls"/>
    <ds:schemaRef ds:uri="984ff08c-af25-4174-ad80-e934fe4fddf1"/>
    <ds:schemaRef ds:uri="26a10de0-e0bd-466a-87c8-f0d3f8c6fbe9"/>
    <ds:schemaRef ds:uri="http://schemas.openxmlformats.org/package/2006/metadata/core-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1450</TotalTime>
  <Words>8795</Words>
  <Application>Microsoft Office PowerPoint</Application>
  <PresentationFormat>Geniş ekran</PresentationFormat>
  <Paragraphs>616</Paragraphs>
  <Slides>58</Slides>
  <Notes>21</Notes>
  <HiddenSlides>0</HiddenSlides>
  <MMClips>6</MMClips>
  <ScaleCrop>false</ScaleCrop>
  <HeadingPairs>
    <vt:vector size="6" baseType="variant">
      <vt:variant>
        <vt:lpstr>Kullanılan Yazı Tipleri</vt:lpstr>
      </vt:variant>
      <vt:variant>
        <vt:i4>15</vt:i4>
      </vt:variant>
      <vt:variant>
        <vt:lpstr>Tema</vt:lpstr>
      </vt:variant>
      <vt:variant>
        <vt:i4>2</vt:i4>
      </vt:variant>
      <vt:variant>
        <vt:lpstr>Slayt Başlıkları</vt:lpstr>
      </vt:variant>
      <vt:variant>
        <vt:i4>58</vt:i4>
      </vt:variant>
    </vt:vector>
  </HeadingPairs>
  <TitlesOfParts>
    <vt:vector size="75" baseType="lpstr">
      <vt:lpstr>Aptos</vt:lpstr>
      <vt:lpstr>Arial</vt:lpstr>
      <vt:lpstr>Courier New</vt:lpstr>
      <vt:lpstr>Inter</vt:lpstr>
      <vt:lpstr>Outfit</vt:lpstr>
      <vt:lpstr>Raleway</vt:lpstr>
      <vt:lpstr>Raleway </vt:lpstr>
      <vt:lpstr>Raleway (Gövde)</vt:lpstr>
      <vt:lpstr>RALEWAY BOLD</vt:lpstr>
      <vt:lpstr>Raleway Medium</vt:lpstr>
      <vt:lpstr>Raleway SemiBold</vt:lpstr>
      <vt:lpstr>Segoe UI</vt:lpstr>
      <vt:lpstr>Times New Roman</vt:lpstr>
      <vt:lpstr>TT Firs Neue</vt:lpstr>
      <vt:lpstr>Wingdings</vt:lpstr>
      <vt:lpstr>Tema de Office</vt:lpstr>
      <vt:lpstr>Tema de Office</vt:lpstr>
      <vt:lpstr>Marketing Skills and Innovation Management  </vt:lpstr>
      <vt:lpstr>Aim of this unit</vt:lpstr>
      <vt:lpstr>Learning outcomes of this unit</vt:lpstr>
      <vt:lpstr>1°: From problem to product: Market research &amp; opportunity identification​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2°: Innovation powerhouse: Unleashing creative ideas​</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Design thinking canvas model</vt:lpstr>
      <vt:lpstr>How the use design thinking canvas model</vt:lpstr>
      <vt:lpstr>How the use design thinking canvas model</vt:lpstr>
      <vt:lpstr>3°: The marketing mix: Tools for growth​</vt:lpstr>
      <vt:lpstr>PowerPoint Sunusu</vt:lpstr>
      <vt:lpstr>PowerPoint Sunusu</vt:lpstr>
      <vt:lpstr>PowerPoint Sunusu</vt:lpstr>
      <vt:lpstr>PowerPoint Sunusu</vt:lpstr>
      <vt:lpstr>PowerPoint Sunusu</vt:lpstr>
      <vt:lpstr>SOURCES USED TO CREATE THIS UNIT </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Ezgi Ünal</cp:lastModifiedBy>
  <cp:revision>67</cp:revision>
  <dcterms:created xsi:type="dcterms:W3CDTF">2023-12-21T13:42:43Z</dcterms:created>
  <dcterms:modified xsi:type="dcterms:W3CDTF">2025-07-23T16:32:57Z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