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Lst>
  <p:sldIdLst>
    <p:sldId id="321" r:id="rId5"/>
    <p:sldId id="305" r:id="rId6"/>
    <p:sldId id="302" r:id="rId7"/>
    <p:sldId id="265" r:id="rId8"/>
    <p:sldId id="264" r:id="rId9"/>
    <p:sldId id="258" r:id="rId10"/>
    <p:sldId id="268" r:id="rId11"/>
    <p:sldId id="269" r:id="rId12"/>
    <p:sldId id="270" r:id="rId13"/>
    <p:sldId id="316" r:id="rId14"/>
    <p:sldId id="271" r:id="rId15"/>
    <p:sldId id="272" r:id="rId16"/>
    <p:sldId id="306" r:id="rId17"/>
    <p:sldId id="273" r:id="rId18"/>
    <p:sldId id="274" r:id="rId19"/>
    <p:sldId id="276" r:id="rId20"/>
    <p:sldId id="257" r:id="rId21"/>
    <p:sldId id="278" r:id="rId22"/>
    <p:sldId id="266" r:id="rId23"/>
    <p:sldId id="279" r:id="rId24"/>
    <p:sldId id="280" r:id="rId25"/>
    <p:sldId id="281" r:id="rId26"/>
    <p:sldId id="282" r:id="rId27"/>
    <p:sldId id="283" r:id="rId28"/>
    <p:sldId id="284" r:id="rId29"/>
    <p:sldId id="285" r:id="rId30"/>
    <p:sldId id="286" r:id="rId31"/>
    <p:sldId id="313" r:id="rId32"/>
    <p:sldId id="314" r:id="rId33"/>
    <p:sldId id="287" r:id="rId34"/>
    <p:sldId id="289" r:id="rId35"/>
    <p:sldId id="290" r:id="rId36"/>
    <p:sldId id="291" r:id="rId37"/>
    <p:sldId id="292" r:id="rId38"/>
    <p:sldId id="293" r:id="rId39"/>
    <p:sldId id="294" r:id="rId40"/>
    <p:sldId id="295" r:id="rId41"/>
    <p:sldId id="323" r:id="rId42"/>
    <p:sldId id="298" r:id="rId43"/>
    <p:sldId id="299" r:id="rId44"/>
    <p:sldId id="320" r:id="rId45"/>
    <p:sldId id="311" r:id="rId46"/>
    <p:sldId id="322" r:id="rId47"/>
    <p:sldId id="308" r:id="rId48"/>
    <p:sldId id="309" r:id="rId49"/>
    <p:sldId id="324" r:id="rId50"/>
    <p:sldId id="310" r:id="rId51"/>
    <p:sldId id="307" r:id="rId52"/>
    <p:sldId id="263"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6924B3F-1C0E-E709-45BA-6C8D332A7CD5}" name="Martina Plantak"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5A22AE-247F-407E-B85F-B04AB6AD3A8A}" v="100" dt="2025-07-22T18:51:34.5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microsoft.com/office/2016/11/relationships/changesInfo" Target="changesInfos/changesInfo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a Plantak, DOBA" userId="S::martina.plantak@doba.si::de674679-c024-4d92-9c12-6923d982c1a5" providerId="AD" clId="Web-{E9DA5954-04F6-0C3F-CB83-A757EB0D09B8}"/>
    <pc:docChg chg="modSld">
      <pc:chgData name="Martina Plantak, DOBA" userId="S::martina.plantak@doba.si::de674679-c024-4d92-9c12-6923d982c1a5" providerId="AD" clId="Web-{E9DA5954-04F6-0C3F-CB83-A757EB0D09B8}" dt="2024-12-10T11:59:57.209" v="0" actId="20577"/>
      <pc:docMkLst>
        <pc:docMk/>
      </pc:docMkLst>
      <pc:sldChg chg="modSp">
        <pc:chgData name="Martina Plantak, DOBA" userId="S::martina.plantak@doba.si::de674679-c024-4d92-9c12-6923d982c1a5" providerId="AD" clId="Web-{E9DA5954-04F6-0C3F-CB83-A757EB0D09B8}" dt="2024-12-10T11:59:57.209" v="0" actId="20577"/>
        <pc:sldMkLst>
          <pc:docMk/>
          <pc:sldMk cId="2949865065" sldId="321"/>
        </pc:sldMkLst>
      </pc:sldChg>
    </pc:docChg>
  </pc:docChgLst>
  <pc:docChgLst>
    <pc:chgData name="Martina Plantak, DOBA" userId="S::martina.plantak@doba.si::de674679-c024-4d92-9c12-6923d982c1a5" providerId="AD" clId="Web-{7A591C27-C5AE-AEA9-A06F-EBF41002A610}"/>
    <pc:docChg chg="modSld">
      <pc:chgData name="Martina Plantak, DOBA" userId="S::martina.plantak@doba.si::de674679-c024-4d92-9c12-6923d982c1a5" providerId="AD" clId="Web-{7A591C27-C5AE-AEA9-A06F-EBF41002A610}" dt="2025-02-17T07:36:34.633" v="0" actId="1076"/>
      <pc:docMkLst>
        <pc:docMk/>
      </pc:docMkLst>
      <pc:sldChg chg="modSp">
        <pc:chgData name="Martina Plantak, DOBA" userId="S::martina.plantak@doba.si::de674679-c024-4d92-9c12-6923d982c1a5" providerId="AD" clId="Web-{7A591C27-C5AE-AEA9-A06F-EBF41002A610}" dt="2025-02-17T07:36:34.633" v="0" actId="1076"/>
        <pc:sldMkLst>
          <pc:docMk/>
          <pc:sldMk cId="1857735462" sldId="273"/>
        </pc:sldMkLst>
      </pc:sldChg>
    </pc:docChg>
  </pc:docChgLst>
  <pc:docChgLst>
    <pc:chgData name="Martina Plantak, DOBA" userId="S::martina.plantak@doba.si::de674679-c024-4d92-9c12-6923d982c1a5" providerId="AD" clId="Web-{804D56A2-5BC0-E42E-CE37-6FCFC53DB4A9}"/>
    <pc:docChg chg="modSld">
      <pc:chgData name="Martina Plantak, DOBA" userId="S::martina.plantak@doba.si::de674679-c024-4d92-9c12-6923d982c1a5" providerId="AD" clId="Web-{804D56A2-5BC0-E42E-CE37-6FCFC53DB4A9}" dt="2024-12-13T13:05:36.864" v="3" actId="20577"/>
      <pc:docMkLst>
        <pc:docMk/>
      </pc:docMkLst>
      <pc:sldChg chg="modSp">
        <pc:chgData name="Martina Plantak, DOBA" userId="S::martina.plantak@doba.si::de674679-c024-4d92-9c12-6923d982c1a5" providerId="AD" clId="Web-{804D56A2-5BC0-E42E-CE37-6FCFC53DB4A9}" dt="2024-12-13T13:05:36.864" v="3" actId="20577"/>
        <pc:sldMkLst>
          <pc:docMk/>
          <pc:sldMk cId="1043091233" sldId="305"/>
        </pc:sldMkLst>
      </pc:sldChg>
    </pc:docChg>
  </pc:docChgLst>
  <pc:docChgLst>
    <pc:chgData name="Martina Plantak, DOBA" userId="S::martina.plantak@doba.si::de674679-c024-4d92-9c12-6923d982c1a5" providerId="AD" clId="Web-{08A392C0-F687-CDE8-719C-4FC927835C53}"/>
    <pc:docChg chg="modSld">
      <pc:chgData name="Martina Plantak, DOBA" userId="S::martina.plantak@doba.si::de674679-c024-4d92-9c12-6923d982c1a5" providerId="AD" clId="Web-{08A392C0-F687-CDE8-719C-4FC927835C53}" dt="2024-12-04T09:43:17.271" v="1" actId="20577"/>
      <pc:docMkLst>
        <pc:docMk/>
      </pc:docMkLst>
      <pc:sldChg chg="modSp">
        <pc:chgData name="Martina Plantak, DOBA" userId="S::martina.plantak@doba.si::de674679-c024-4d92-9c12-6923d982c1a5" providerId="AD" clId="Web-{08A392C0-F687-CDE8-719C-4FC927835C53}" dt="2024-12-04T09:43:17.271" v="1" actId="20577"/>
        <pc:sldMkLst>
          <pc:docMk/>
          <pc:sldMk cId="1656642555" sldId="293"/>
        </pc:sldMkLst>
      </pc:sldChg>
    </pc:docChg>
  </pc:docChgLst>
  <pc:docChgLst>
    <pc:chgData name="Martina Plantak, DOBA" userId="S::martina.plantak@doba.si::de674679-c024-4d92-9c12-6923d982c1a5" providerId="AD" clId="Web-{EF517237-F19F-8364-2C39-D9819AACB944}"/>
    <pc:docChg chg="modSld">
      <pc:chgData name="Martina Plantak, DOBA" userId="S::martina.plantak@doba.si::de674679-c024-4d92-9c12-6923d982c1a5" providerId="AD" clId="Web-{EF517237-F19F-8364-2C39-D9819AACB944}" dt="2024-12-18T11:34:19.166" v="7" actId="20577"/>
      <pc:docMkLst>
        <pc:docMk/>
      </pc:docMkLst>
      <pc:sldChg chg="addSp modSp">
        <pc:chgData name="Martina Plantak, DOBA" userId="S::martina.plantak@doba.si::de674679-c024-4d92-9c12-6923d982c1a5" providerId="AD" clId="Web-{EF517237-F19F-8364-2C39-D9819AACB944}" dt="2024-12-18T11:34:01.400" v="3" actId="14100"/>
        <pc:sldMkLst>
          <pc:docMk/>
          <pc:sldMk cId="361623514" sldId="263"/>
        </pc:sldMkLst>
      </pc:sldChg>
      <pc:sldChg chg="modSp">
        <pc:chgData name="Martina Plantak, DOBA" userId="S::martina.plantak@doba.si::de674679-c024-4d92-9c12-6923d982c1a5" providerId="AD" clId="Web-{EF517237-F19F-8364-2C39-D9819AACB944}" dt="2024-12-18T11:34:19.166" v="7" actId="20577"/>
        <pc:sldMkLst>
          <pc:docMk/>
          <pc:sldMk cId="1043091233" sldId="305"/>
        </pc:sldMkLst>
      </pc:sldChg>
    </pc:docChg>
  </pc:docChgLst>
  <pc:docChgLst>
    <pc:chgData name="Martina Plantak, DOBA" userId="S::martina.plantak@doba.si::de674679-c024-4d92-9c12-6923d982c1a5" providerId="AD" clId="Web-{AE0A22CA-9062-B46D-4511-A4B528815DF7}"/>
    <pc:docChg chg="addSld modSld">
      <pc:chgData name="Martina Plantak, DOBA" userId="S::martina.plantak@doba.si::de674679-c024-4d92-9c12-6923d982c1a5" providerId="AD" clId="Web-{AE0A22CA-9062-B46D-4511-A4B528815DF7}" dt="2024-11-07T09:16:51.850" v="80" actId="20577"/>
      <pc:docMkLst>
        <pc:docMk/>
      </pc:docMkLst>
      <pc:sldChg chg="modSp">
        <pc:chgData name="Martina Plantak, DOBA" userId="S::martina.plantak@doba.si::de674679-c024-4d92-9c12-6923d982c1a5" providerId="AD" clId="Web-{AE0A22CA-9062-B46D-4511-A4B528815DF7}" dt="2024-11-07T09:16:00.880" v="42" actId="20577"/>
        <pc:sldMkLst>
          <pc:docMk/>
          <pc:sldMk cId="1821673080" sldId="307"/>
        </pc:sldMkLst>
      </pc:sldChg>
      <pc:sldChg chg="addSp modSp new">
        <pc:chgData name="Martina Plantak, DOBA" userId="S::martina.plantak@doba.si::de674679-c024-4d92-9c12-6923d982c1a5" providerId="AD" clId="Web-{AE0A22CA-9062-B46D-4511-A4B528815DF7}" dt="2024-11-07T09:16:51.850" v="80" actId="20577"/>
        <pc:sldMkLst>
          <pc:docMk/>
          <pc:sldMk cId="1871302768" sldId="320"/>
        </pc:sldMkLst>
      </pc:sldChg>
    </pc:docChg>
  </pc:docChgLst>
  <pc:docChgLst>
    <pc:chgData name="Mateja Geder, DOBA" userId="S::mateja.geder@doba.si::ccfd40d0-487c-4fcf-87d0-5a1ee1eda87d" providerId="AD" clId="Web-{4F5A22AE-247F-407E-B85F-B04AB6AD3A8A}"/>
    <pc:docChg chg="modSld">
      <pc:chgData name="Mateja Geder, DOBA" userId="S::mateja.geder@doba.si::ccfd40d0-487c-4fcf-87d0-5a1ee1eda87d" providerId="AD" clId="Web-{4F5A22AE-247F-407E-B85F-B04AB6AD3A8A}" dt="2025-07-22T18:51:34.587" v="90" actId="20577"/>
      <pc:docMkLst>
        <pc:docMk/>
      </pc:docMkLst>
      <pc:sldChg chg="modSp">
        <pc:chgData name="Mateja Geder, DOBA" userId="S::mateja.geder@doba.si::ccfd40d0-487c-4fcf-87d0-5a1ee1eda87d" providerId="AD" clId="Web-{4F5A22AE-247F-407E-B85F-B04AB6AD3A8A}" dt="2025-07-22T18:41:34.220" v="6" actId="1076"/>
        <pc:sldMkLst>
          <pc:docMk/>
          <pc:sldMk cId="2591287154" sldId="258"/>
        </pc:sldMkLst>
        <pc:spChg chg="mod">
          <ac:chgData name="Mateja Geder, DOBA" userId="S::mateja.geder@doba.si::ccfd40d0-487c-4fcf-87d0-5a1ee1eda87d" providerId="AD" clId="Web-{4F5A22AE-247F-407E-B85F-B04AB6AD3A8A}" dt="2025-07-22T18:41:34.220" v="6" actId="1076"/>
          <ac:spMkLst>
            <pc:docMk/>
            <pc:sldMk cId="2591287154" sldId="258"/>
            <ac:spMk id="4" creationId="{EDDEB2B8-67A4-DBB2-B33B-FA3A94AEE46E}"/>
          </ac:spMkLst>
        </pc:spChg>
      </pc:sldChg>
      <pc:sldChg chg="modSp">
        <pc:chgData name="Mateja Geder, DOBA" userId="S::mateja.geder@doba.si::ccfd40d0-487c-4fcf-87d0-5a1ee1eda87d" providerId="AD" clId="Web-{4F5A22AE-247F-407E-B85F-B04AB6AD3A8A}" dt="2025-07-22T18:51:34.587" v="90" actId="20577"/>
        <pc:sldMkLst>
          <pc:docMk/>
          <pc:sldMk cId="361623514" sldId="263"/>
        </pc:sldMkLst>
        <pc:spChg chg="mod">
          <ac:chgData name="Mateja Geder, DOBA" userId="S::mateja.geder@doba.si::ccfd40d0-487c-4fcf-87d0-5a1ee1eda87d" providerId="AD" clId="Web-{4F5A22AE-247F-407E-B85F-B04AB6AD3A8A}" dt="2025-07-22T18:51:34.587" v="90" actId="20577"/>
          <ac:spMkLst>
            <pc:docMk/>
            <pc:sldMk cId="361623514" sldId="263"/>
            <ac:spMk id="2" creationId="{2E09A337-4389-DDC8-4481-B97C4412326B}"/>
          </ac:spMkLst>
        </pc:spChg>
      </pc:sldChg>
      <pc:sldChg chg="modSp">
        <pc:chgData name="Mateja Geder, DOBA" userId="S::mateja.geder@doba.si::ccfd40d0-487c-4fcf-87d0-5a1ee1eda87d" providerId="AD" clId="Web-{4F5A22AE-247F-407E-B85F-B04AB6AD3A8A}" dt="2025-07-22T18:41:19.751" v="5" actId="1076"/>
        <pc:sldMkLst>
          <pc:docMk/>
          <pc:sldMk cId="1872930087" sldId="265"/>
        </pc:sldMkLst>
        <pc:spChg chg="mod">
          <ac:chgData name="Mateja Geder, DOBA" userId="S::mateja.geder@doba.si::ccfd40d0-487c-4fcf-87d0-5a1ee1eda87d" providerId="AD" clId="Web-{4F5A22AE-247F-407E-B85F-B04AB6AD3A8A}" dt="2025-07-22T18:41:19.751" v="5" actId="1076"/>
          <ac:spMkLst>
            <pc:docMk/>
            <pc:sldMk cId="1872930087" sldId="265"/>
            <ac:spMk id="6" creationId="{98413A7E-E5AC-2443-4375-8D55C28842AB}"/>
          </ac:spMkLst>
        </pc:spChg>
      </pc:sldChg>
      <pc:sldChg chg="modSp">
        <pc:chgData name="Mateja Geder, DOBA" userId="S::mateja.geder@doba.si::ccfd40d0-487c-4fcf-87d0-5a1ee1eda87d" providerId="AD" clId="Web-{4F5A22AE-247F-407E-B85F-B04AB6AD3A8A}" dt="2025-07-22T18:41:44.736" v="7" actId="1076"/>
        <pc:sldMkLst>
          <pc:docMk/>
          <pc:sldMk cId="429506596" sldId="268"/>
        </pc:sldMkLst>
        <pc:spChg chg="mod">
          <ac:chgData name="Mateja Geder, DOBA" userId="S::mateja.geder@doba.si::ccfd40d0-487c-4fcf-87d0-5a1ee1eda87d" providerId="AD" clId="Web-{4F5A22AE-247F-407E-B85F-B04AB6AD3A8A}" dt="2025-07-22T18:41:44.736" v="7" actId="1076"/>
          <ac:spMkLst>
            <pc:docMk/>
            <pc:sldMk cId="429506596" sldId="268"/>
            <ac:spMk id="2" creationId="{C8155FAB-CCD9-2A5E-D9AD-593FC4B38096}"/>
          </ac:spMkLst>
        </pc:spChg>
      </pc:sldChg>
      <pc:sldChg chg="modSp">
        <pc:chgData name="Mateja Geder, DOBA" userId="S::mateja.geder@doba.si::ccfd40d0-487c-4fcf-87d0-5a1ee1eda87d" providerId="AD" clId="Web-{4F5A22AE-247F-407E-B85F-B04AB6AD3A8A}" dt="2025-07-22T18:41:53.815" v="8" actId="1076"/>
        <pc:sldMkLst>
          <pc:docMk/>
          <pc:sldMk cId="80106433" sldId="269"/>
        </pc:sldMkLst>
        <pc:spChg chg="mod">
          <ac:chgData name="Mateja Geder, DOBA" userId="S::mateja.geder@doba.si::ccfd40d0-487c-4fcf-87d0-5a1ee1eda87d" providerId="AD" clId="Web-{4F5A22AE-247F-407E-B85F-B04AB6AD3A8A}" dt="2025-07-22T18:41:53.815" v="8" actId="1076"/>
          <ac:spMkLst>
            <pc:docMk/>
            <pc:sldMk cId="80106433" sldId="269"/>
            <ac:spMk id="2" creationId="{3E1C32D9-03AD-2642-8106-4B08126EE3FA}"/>
          </ac:spMkLst>
        </pc:spChg>
      </pc:sldChg>
      <pc:sldChg chg="modSp">
        <pc:chgData name="Mateja Geder, DOBA" userId="S::mateja.geder@doba.si::ccfd40d0-487c-4fcf-87d0-5a1ee1eda87d" providerId="AD" clId="Web-{4F5A22AE-247F-407E-B85F-B04AB6AD3A8A}" dt="2025-07-22T18:42:54.411" v="9" actId="1076"/>
        <pc:sldMkLst>
          <pc:docMk/>
          <pc:sldMk cId="4161256290" sldId="283"/>
        </pc:sldMkLst>
        <pc:spChg chg="mod">
          <ac:chgData name="Mateja Geder, DOBA" userId="S::mateja.geder@doba.si::ccfd40d0-487c-4fcf-87d0-5a1ee1eda87d" providerId="AD" clId="Web-{4F5A22AE-247F-407E-B85F-B04AB6AD3A8A}" dt="2025-07-22T18:42:54.411" v="9" actId="1076"/>
          <ac:spMkLst>
            <pc:docMk/>
            <pc:sldMk cId="4161256290" sldId="283"/>
            <ac:spMk id="3" creationId="{B6149B67-32C3-9E6E-FD97-C49BFB14A439}"/>
          </ac:spMkLst>
        </pc:spChg>
      </pc:sldChg>
      <pc:sldChg chg="modSp">
        <pc:chgData name="Mateja Geder, DOBA" userId="S::mateja.geder@doba.si::ccfd40d0-487c-4fcf-87d0-5a1ee1eda87d" providerId="AD" clId="Web-{4F5A22AE-247F-407E-B85F-B04AB6AD3A8A}" dt="2025-07-22T18:43:08.911" v="10" actId="1076"/>
        <pc:sldMkLst>
          <pc:docMk/>
          <pc:sldMk cId="1848216580" sldId="285"/>
        </pc:sldMkLst>
        <pc:spChg chg="mod">
          <ac:chgData name="Mateja Geder, DOBA" userId="S::mateja.geder@doba.si::ccfd40d0-487c-4fcf-87d0-5a1ee1eda87d" providerId="AD" clId="Web-{4F5A22AE-247F-407E-B85F-B04AB6AD3A8A}" dt="2025-07-22T18:43:08.911" v="10" actId="1076"/>
          <ac:spMkLst>
            <pc:docMk/>
            <pc:sldMk cId="1848216580" sldId="285"/>
            <ac:spMk id="2" creationId="{27D134E4-72C5-FD78-3B02-B1F4C15A6315}"/>
          </ac:spMkLst>
        </pc:spChg>
      </pc:sldChg>
      <pc:sldChg chg="modSp">
        <pc:chgData name="Mateja Geder, DOBA" userId="S::mateja.geder@doba.si::ccfd40d0-487c-4fcf-87d0-5a1ee1eda87d" providerId="AD" clId="Web-{4F5A22AE-247F-407E-B85F-B04AB6AD3A8A}" dt="2025-07-22T18:43:32.350" v="12" actId="1076"/>
        <pc:sldMkLst>
          <pc:docMk/>
          <pc:sldMk cId="745022857" sldId="286"/>
        </pc:sldMkLst>
        <pc:spChg chg="mod">
          <ac:chgData name="Mateja Geder, DOBA" userId="S::mateja.geder@doba.si::ccfd40d0-487c-4fcf-87d0-5a1ee1eda87d" providerId="AD" clId="Web-{4F5A22AE-247F-407E-B85F-B04AB6AD3A8A}" dt="2025-07-22T18:43:32.350" v="12" actId="1076"/>
          <ac:spMkLst>
            <pc:docMk/>
            <pc:sldMk cId="745022857" sldId="286"/>
            <ac:spMk id="2" creationId="{0634E71F-EF5D-5F4F-D828-2AFA0031722C}"/>
          </ac:spMkLst>
        </pc:spChg>
      </pc:sldChg>
      <pc:sldChg chg="modSp">
        <pc:chgData name="Mateja Geder, DOBA" userId="S::mateja.geder@doba.si::ccfd40d0-487c-4fcf-87d0-5a1ee1eda87d" providerId="AD" clId="Web-{4F5A22AE-247F-407E-B85F-B04AB6AD3A8A}" dt="2025-07-22T18:44:26.883" v="16" actId="20577"/>
        <pc:sldMkLst>
          <pc:docMk/>
          <pc:sldMk cId="1585165906" sldId="289"/>
        </pc:sldMkLst>
        <pc:spChg chg="mod">
          <ac:chgData name="Mateja Geder, DOBA" userId="S::mateja.geder@doba.si::ccfd40d0-487c-4fcf-87d0-5a1ee1eda87d" providerId="AD" clId="Web-{4F5A22AE-247F-407E-B85F-B04AB6AD3A8A}" dt="2025-07-22T18:44:23.586" v="15" actId="20577"/>
          <ac:spMkLst>
            <pc:docMk/>
            <pc:sldMk cId="1585165906" sldId="289"/>
            <ac:spMk id="2" creationId="{4EDCD456-0677-DD05-EA3D-DF729FCD613E}"/>
          </ac:spMkLst>
        </pc:spChg>
        <pc:spChg chg="mod">
          <ac:chgData name="Mateja Geder, DOBA" userId="S::mateja.geder@doba.si::ccfd40d0-487c-4fcf-87d0-5a1ee1eda87d" providerId="AD" clId="Web-{4F5A22AE-247F-407E-B85F-B04AB6AD3A8A}" dt="2025-07-22T18:44:26.883" v="16" actId="20577"/>
          <ac:spMkLst>
            <pc:docMk/>
            <pc:sldMk cId="1585165906" sldId="289"/>
            <ac:spMk id="3" creationId="{044EF4A3-90D7-807D-7803-DB7D0029F335}"/>
          </ac:spMkLst>
        </pc:spChg>
      </pc:sldChg>
      <pc:sldChg chg="modSp">
        <pc:chgData name="Mateja Geder, DOBA" userId="S::mateja.geder@doba.si::ccfd40d0-487c-4fcf-87d0-5a1ee1eda87d" providerId="AD" clId="Web-{4F5A22AE-247F-407E-B85F-B04AB6AD3A8A}" dt="2025-07-22T18:44:39.430" v="18" actId="20577"/>
        <pc:sldMkLst>
          <pc:docMk/>
          <pc:sldMk cId="1470527444" sldId="290"/>
        </pc:sldMkLst>
        <pc:spChg chg="mod">
          <ac:chgData name="Mateja Geder, DOBA" userId="S::mateja.geder@doba.si::ccfd40d0-487c-4fcf-87d0-5a1ee1eda87d" providerId="AD" clId="Web-{4F5A22AE-247F-407E-B85F-B04AB6AD3A8A}" dt="2025-07-22T18:44:39.430" v="18" actId="20577"/>
          <ac:spMkLst>
            <pc:docMk/>
            <pc:sldMk cId="1470527444" sldId="290"/>
            <ac:spMk id="6" creationId="{94EA4371-AF17-A5F0-1169-C316AD042329}"/>
          </ac:spMkLst>
        </pc:spChg>
      </pc:sldChg>
      <pc:sldChg chg="modSp">
        <pc:chgData name="Mateja Geder, DOBA" userId="S::mateja.geder@doba.si::ccfd40d0-487c-4fcf-87d0-5a1ee1eda87d" providerId="AD" clId="Web-{4F5A22AE-247F-407E-B85F-B04AB6AD3A8A}" dt="2025-07-22T18:44:54.728" v="22" actId="1076"/>
        <pc:sldMkLst>
          <pc:docMk/>
          <pc:sldMk cId="2514813835" sldId="291"/>
        </pc:sldMkLst>
        <pc:spChg chg="mod">
          <ac:chgData name="Mateja Geder, DOBA" userId="S::mateja.geder@doba.si::ccfd40d0-487c-4fcf-87d0-5a1ee1eda87d" providerId="AD" clId="Web-{4F5A22AE-247F-407E-B85F-B04AB6AD3A8A}" dt="2025-07-22T18:44:54.728" v="22" actId="1076"/>
          <ac:spMkLst>
            <pc:docMk/>
            <pc:sldMk cId="2514813835" sldId="291"/>
            <ac:spMk id="3" creationId="{8D0089E8-9EEB-047C-855D-C0D6B24BE56F}"/>
          </ac:spMkLst>
        </pc:spChg>
      </pc:sldChg>
      <pc:sldChg chg="modSp">
        <pc:chgData name="Mateja Geder, DOBA" userId="S::mateja.geder@doba.si::ccfd40d0-487c-4fcf-87d0-5a1ee1eda87d" providerId="AD" clId="Web-{4F5A22AE-247F-407E-B85F-B04AB6AD3A8A}" dt="2025-07-22T18:45:27.495" v="25" actId="20577"/>
        <pc:sldMkLst>
          <pc:docMk/>
          <pc:sldMk cId="1527222958" sldId="292"/>
        </pc:sldMkLst>
        <pc:spChg chg="mod">
          <ac:chgData name="Mateja Geder, DOBA" userId="S::mateja.geder@doba.si::ccfd40d0-487c-4fcf-87d0-5a1ee1eda87d" providerId="AD" clId="Web-{4F5A22AE-247F-407E-B85F-B04AB6AD3A8A}" dt="2025-07-22T18:45:27.495" v="25" actId="20577"/>
          <ac:spMkLst>
            <pc:docMk/>
            <pc:sldMk cId="1527222958" sldId="292"/>
            <ac:spMk id="3" creationId="{F16DC9DC-53A7-E585-8A12-1C5962753DAB}"/>
          </ac:spMkLst>
        </pc:spChg>
      </pc:sldChg>
      <pc:sldChg chg="modSp">
        <pc:chgData name="Mateja Geder, DOBA" userId="S::mateja.geder@doba.si::ccfd40d0-487c-4fcf-87d0-5a1ee1eda87d" providerId="AD" clId="Web-{4F5A22AE-247F-407E-B85F-B04AB6AD3A8A}" dt="2025-07-22T18:45:39.636" v="27" actId="20577"/>
        <pc:sldMkLst>
          <pc:docMk/>
          <pc:sldMk cId="1656642555" sldId="293"/>
        </pc:sldMkLst>
        <pc:spChg chg="mod">
          <ac:chgData name="Mateja Geder, DOBA" userId="S::mateja.geder@doba.si::ccfd40d0-487c-4fcf-87d0-5a1ee1eda87d" providerId="AD" clId="Web-{4F5A22AE-247F-407E-B85F-B04AB6AD3A8A}" dt="2025-07-22T18:45:39.636" v="27" actId="20577"/>
          <ac:spMkLst>
            <pc:docMk/>
            <pc:sldMk cId="1656642555" sldId="293"/>
            <ac:spMk id="3" creationId="{A08CE639-6763-C893-A815-B3EDEF78199C}"/>
          </ac:spMkLst>
        </pc:spChg>
      </pc:sldChg>
      <pc:sldChg chg="modSp">
        <pc:chgData name="Mateja Geder, DOBA" userId="S::mateja.geder@doba.si::ccfd40d0-487c-4fcf-87d0-5a1ee1eda87d" providerId="AD" clId="Web-{4F5A22AE-247F-407E-B85F-B04AB6AD3A8A}" dt="2025-07-22T18:46:03.371" v="32" actId="1076"/>
        <pc:sldMkLst>
          <pc:docMk/>
          <pc:sldMk cId="2525822979" sldId="294"/>
        </pc:sldMkLst>
        <pc:spChg chg="mod">
          <ac:chgData name="Mateja Geder, DOBA" userId="S::mateja.geder@doba.si::ccfd40d0-487c-4fcf-87d0-5a1ee1eda87d" providerId="AD" clId="Web-{4F5A22AE-247F-407E-B85F-B04AB6AD3A8A}" dt="2025-07-22T18:45:58.043" v="31" actId="1076"/>
          <ac:spMkLst>
            <pc:docMk/>
            <pc:sldMk cId="2525822979" sldId="294"/>
            <ac:spMk id="2" creationId="{6B8767AF-E202-2A2E-E552-F88DF3462395}"/>
          </ac:spMkLst>
        </pc:spChg>
        <pc:spChg chg="mod">
          <ac:chgData name="Mateja Geder, DOBA" userId="S::mateja.geder@doba.si::ccfd40d0-487c-4fcf-87d0-5a1ee1eda87d" providerId="AD" clId="Web-{4F5A22AE-247F-407E-B85F-B04AB6AD3A8A}" dt="2025-07-22T18:46:03.371" v="32" actId="1076"/>
          <ac:spMkLst>
            <pc:docMk/>
            <pc:sldMk cId="2525822979" sldId="294"/>
            <ac:spMk id="3" creationId="{B8846555-F1E8-D0BB-2D63-0063F1C1C7F6}"/>
          </ac:spMkLst>
        </pc:spChg>
      </pc:sldChg>
      <pc:sldChg chg="modSp">
        <pc:chgData name="Mateja Geder, DOBA" userId="S::mateja.geder@doba.si::ccfd40d0-487c-4fcf-87d0-5a1ee1eda87d" providerId="AD" clId="Web-{4F5A22AE-247F-407E-B85F-B04AB6AD3A8A}" dt="2025-07-22T18:46:52.515" v="34" actId="20577"/>
        <pc:sldMkLst>
          <pc:docMk/>
          <pc:sldMk cId="3814413335" sldId="295"/>
        </pc:sldMkLst>
        <pc:spChg chg="mod">
          <ac:chgData name="Mateja Geder, DOBA" userId="S::mateja.geder@doba.si::ccfd40d0-487c-4fcf-87d0-5a1ee1eda87d" providerId="AD" clId="Web-{4F5A22AE-247F-407E-B85F-B04AB6AD3A8A}" dt="2025-07-22T18:46:52.515" v="34" actId="20577"/>
          <ac:spMkLst>
            <pc:docMk/>
            <pc:sldMk cId="3814413335" sldId="295"/>
            <ac:spMk id="3" creationId="{E5A35B3F-A959-83E8-D119-09B64E4A1B26}"/>
          </ac:spMkLst>
        </pc:spChg>
      </pc:sldChg>
      <pc:sldChg chg="modSp">
        <pc:chgData name="Mateja Geder, DOBA" userId="S::mateja.geder@doba.si::ccfd40d0-487c-4fcf-87d0-5a1ee1eda87d" providerId="AD" clId="Web-{4F5A22AE-247F-407E-B85F-B04AB6AD3A8A}" dt="2025-07-22T18:47:15.608" v="37" actId="1076"/>
        <pc:sldMkLst>
          <pc:docMk/>
          <pc:sldMk cId="329927129" sldId="299"/>
        </pc:sldMkLst>
        <pc:spChg chg="mod">
          <ac:chgData name="Mateja Geder, DOBA" userId="S::mateja.geder@doba.si::ccfd40d0-487c-4fcf-87d0-5a1ee1eda87d" providerId="AD" clId="Web-{4F5A22AE-247F-407E-B85F-B04AB6AD3A8A}" dt="2025-07-22T18:47:15.608" v="37" actId="1076"/>
          <ac:spMkLst>
            <pc:docMk/>
            <pc:sldMk cId="329927129" sldId="299"/>
            <ac:spMk id="2" creationId="{671631A1-251A-74D3-57DE-66B5DC8DCD92}"/>
          </ac:spMkLst>
        </pc:spChg>
      </pc:sldChg>
      <pc:sldChg chg="modSp">
        <pc:chgData name="Mateja Geder, DOBA" userId="S::mateja.geder@doba.si::ccfd40d0-487c-4fcf-87d0-5a1ee1eda87d" providerId="AD" clId="Web-{4F5A22AE-247F-407E-B85F-B04AB6AD3A8A}" dt="2025-07-22T18:41:05.141" v="4" actId="20577"/>
        <pc:sldMkLst>
          <pc:docMk/>
          <pc:sldMk cId="1043091233" sldId="305"/>
        </pc:sldMkLst>
        <pc:spChg chg="mod">
          <ac:chgData name="Mateja Geder, DOBA" userId="S::mateja.geder@doba.si::ccfd40d0-487c-4fcf-87d0-5a1ee1eda87d" providerId="AD" clId="Web-{4F5A22AE-247F-407E-B85F-B04AB6AD3A8A}" dt="2025-07-22T18:40:45.797" v="0" actId="1076"/>
          <ac:spMkLst>
            <pc:docMk/>
            <pc:sldMk cId="1043091233" sldId="305"/>
            <ac:spMk id="2" creationId="{5F785082-F47E-1F39-01A3-1B5F21801EB5}"/>
          </ac:spMkLst>
        </pc:spChg>
        <pc:spChg chg="mod">
          <ac:chgData name="Mateja Geder, DOBA" userId="S::mateja.geder@doba.si::ccfd40d0-487c-4fcf-87d0-5a1ee1eda87d" providerId="AD" clId="Web-{4F5A22AE-247F-407E-B85F-B04AB6AD3A8A}" dt="2025-07-22T18:41:05.141" v="4" actId="20577"/>
          <ac:spMkLst>
            <pc:docMk/>
            <pc:sldMk cId="1043091233" sldId="305"/>
            <ac:spMk id="3" creationId="{848F65B3-814F-8187-24CB-70D06104D414}"/>
          </ac:spMkLst>
        </pc:spChg>
      </pc:sldChg>
      <pc:sldChg chg="modSp">
        <pc:chgData name="Mateja Geder, DOBA" userId="S::mateja.geder@doba.si::ccfd40d0-487c-4fcf-87d0-5a1ee1eda87d" providerId="AD" clId="Web-{4F5A22AE-247F-407E-B85F-B04AB6AD3A8A}" dt="2025-07-22T18:51:14.430" v="87" actId="20577"/>
        <pc:sldMkLst>
          <pc:docMk/>
          <pc:sldMk cId="1821673080" sldId="307"/>
        </pc:sldMkLst>
        <pc:spChg chg="mod">
          <ac:chgData name="Mateja Geder, DOBA" userId="S::mateja.geder@doba.si::ccfd40d0-487c-4fcf-87d0-5a1ee1eda87d" providerId="AD" clId="Web-{4F5A22AE-247F-407E-B85F-B04AB6AD3A8A}" dt="2025-07-22T18:51:14.430" v="87" actId="20577"/>
          <ac:spMkLst>
            <pc:docMk/>
            <pc:sldMk cId="1821673080" sldId="307"/>
            <ac:spMk id="3" creationId="{807B0497-91CD-1A34-8D17-EC644DEC2FC5}"/>
          </ac:spMkLst>
        </pc:spChg>
      </pc:sldChg>
      <pc:sldChg chg="modSp">
        <pc:chgData name="Mateja Geder, DOBA" userId="S::mateja.geder@doba.si::ccfd40d0-487c-4fcf-87d0-5a1ee1eda87d" providerId="AD" clId="Web-{4F5A22AE-247F-407E-B85F-B04AB6AD3A8A}" dt="2025-07-22T18:48:53.268" v="69" actId="20577"/>
        <pc:sldMkLst>
          <pc:docMk/>
          <pc:sldMk cId="3119389221" sldId="308"/>
        </pc:sldMkLst>
        <pc:spChg chg="mod">
          <ac:chgData name="Mateja Geder, DOBA" userId="S::mateja.geder@doba.si::ccfd40d0-487c-4fcf-87d0-5a1ee1eda87d" providerId="AD" clId="Web-{4F5A22AE-247F-407E-B85F-B04AB6AD3A8A}" dt="2025-07-22T18:48:53.268" v="69" actId="20577"/>
          <ac:spMkLst>
            <pc:docMk/>
            <pc:sldMk cId="3119389221" sldId="308"/>
            <ac:spMk id="3" creationId="{AB797823-5999-9D6B-38B3-975575D2B263}"/>
          </ac:spMkLst>
        </pc:spChg>
      </pc:sldChg>
      <pc:sldChg chg="modSp">
        <pc:chgData name="Mateja Geder, DOBA" userId="S::mateja.geder@doba.si::ccfd40d0-487c-4fcf-87d0-5a1ee1eda87d" providerId="AD" clId="Web-{4F5A22AE-247F-407E-B85F-B04AB6AD3A8A}" dt="2025-07-22T18:49:47.989" v="74" actId="20577"/>
        <pc:sldMkLst>
          <pc:docMk/>
          <pc:sldMk cId="1580078791" sldId="309"/>
        </pc:sldMkLst>
        <pc:spChg chg="mod">
          <ac:chgData name="Mateja Geder, DOBA" userId="S::mateja.geder@doba.si::ccfd40d0-487c-4fcf-87d0-5a1ee1eda87d" providerId="AD" clId="Web-{4F5A22AE-247F-407E-B85F-B04AB6AD3A8A}" dt="2025-07-22T18:49:47.989" v="74" actId="20577"/>
          <ac:spMkLst>
            <pc:docMk/>
            <pc:sldMk cId="1580078791" sldId="309"/>
            <ac:spMk id="3" creationId="{DB24CFCA-BF07-305C-DE4C-C3DD795BF6BF}"/>
          </ac:spMkLst>
        </pc:spChg>
      </pc:sldChg>
      <pc:sldChg chg="modSp">
        <pc:chgData name="Mateja Geder, DOBA" userId="S::mateja.geder@doba.si::ccfd40d0-487c-4fcf-87d0-5a1ee1eda87d" providerId="AD" clId="Web-{4F5A22AE-247F-407E-B85F-B04AB6AD3A8A}" dt="2025-07-22T18:51:03.898" v="85" actId="20577"/>
        <pc:sldMkLst>
          <pc:docMk/>
          <pc:sldMk cId="1074941690" sldId="310"/>
        </pc:sldMkLst>
        <pc:spChg chg="mod">
          <ac:chgData name="Mateja Geder, DOBA" userId="S::mateja.geder@doba.si::ccfd40d0-487c-4fcf-87d0-5a1ee1eda87d" providerId="AD" clId="Web-{4F5A22AE-247F-407E-B85F-B04AB6AD3A8A}" dt="2025-07-22T18:51:03.898" v="85" actId="20577"/>
          <ac:spMkLst>
            <pc:docMk/>
            <pc:sldMk cId="1074941690" sldId="310"/>
            <ac:spMk id="3" creationId="{655ED667-68A9-A727-2D40-34BB96890A06}"/>
          </ac:spMkLst>
        </pc:spChg>
      </pc:sldChg>
      <pc:sldChg chg="modSp">
        <pc:chgData name="Mateja Geder, DOBA" userId="S::mateja.geder@doba.si::ccfd40d0-487c-4fcf-87d0-5a1ee1eda87d" providerId="AD" clId="Web-{4F5A22AE-247F-407E-B85F-B04AB6AD3A8A}" dt="2025-07-22T18:43:27.537" v="11" actId="1076"/>
        <pc:sldMkLst>
          <pc:docMk/>
          <pc:sldMk cId="883705601" sldId="313"/>
        </pc:sldMkLst>
        <pc:spChg chg="mod">
          <ac:chgData name="Mateja Geder, DOBA" userId="S::mateja.geder@doba.si::ccfd40d0-487c-4fcf-87d0-5a1ee1eda87d" providerId="AD" clId="Web-{4F5A22AE-247F-407E-B85F-B04AB6AD3A8A}" dt="2025-07-22T18:43:27.537" v="11" actId="1076"/>
          <ac:spMkLst>
            <pc:docMk/>
            <pc:sldMk cId="883705601" sldId="313"/>
            <ac:spMk id="3" creationId="{F65B38E3-22B9-D983-BE60-39BB5D7D3D5D}"/>
          </ac:spMkLst>
        </pc:spChg>
      </pc:sldChg>
      <pc:sldChg chg="modSp">
        <pc:chgData name="Mateja Geder, DOBA" userId="S::mateja.geder@doba.si::ccfd40d0-487c-4fcf-87d0-5a1ee1eda87d" providerId="AD" clId="Web-{4F5A22AE-247F-407E-B85F-B04AB6AD3A8A}" dt="2025-07-22T18:47:26.405" v="38" actId="1076"/>
        <pc:sldMkLst>
          <pc:docMk/>
          <pc:sldMk cId="1871302768" sldId="320"/>
        </pc:sldMkLst>
        <pc:spChg chg="mod">
          <ac:chgData name="Mateja Geder, DOBA" userId="S::mateja.geder@doba.si::ccfd40d0-487c-4fcf-87d0-5a1ee1eda87d" providerId="AD" clId="Web-{4F5A22AE-247F-407E-B85F-B04AB6AD3A8A}" dt="2025-07-22T18:47:26.405" v="38" actId="1076"/>
          <ac:spMkLst>
            <pc:docMk/>
            <pc:sldMk cId="1871302768" sldId="320"/>
            <ac:spMk id="3" creationId="{F51CD8E8-B720-B082-C74D-4A665406288B}"/>
          </ac:spMkLst>
        </pc:spChg>
      </pc:sldChg>
      <pc:sldChg chg="modSp">
        <pc:chgData name="Mateja Geder, DOBA" userId="S::mateja.geder@doba.si::ccfd40d0-487c-4fcf-87d0-5a1ee1eda87d" providerId="AD" clId="Web-{4F5A22AE-247F-407E-B85F-B04AB6AD3A8A}" dt="2025-07-22T18:48:56.784" v="71" actId="20577"/>
        <pc:sldMkLst>
          <pc:docMk/>
          <pc:sldMk cId="2891599450" sldId="322"/>
        </pc:sldMkLst>
        <pc:spChg chg="mod">
          <ac:chgData name="Mateja Geder, DOBA" userId="S::mateja.geder@doba.si::ccfd40d0-487c-4fcf-87d0-5a1ee1eda87d" providerId="AD" clId="Web-{4F5A22AE-247F-407E-B85F-B04AB6AD3A8A}" dt="2025-07-22T18:48:56.784" v="71" actId="20577"/>
          <ac:spMkLst>
            <pc:docMk/>
            <pc:sldMk cId="2891599450" sldId="322"/>
            <ac:spMk id="3" creationId="{ABA843DD-1DCA-1E34-05C5-8043B7B0C44E}"/>
          </ac:spMkLst>
        </pc:spChg>
        <pc:spChg chg="mod">
          <ac:chgData name="Mateja Geder, DOBA" userId="S::mateja.geder@doba.si::ccfd40d0-487c-4fcf-87d0-5a1ee1eda87d" providerId="AD" clId="Web-{4F5A22AE-247F-407E-B85F-B04AB6AD3A8A}" dt="2025-07-22T18:47:49.344" v="43" actId="20577"/>
          <ac:spMkLst>
            <pc:docMk/>
            <pc:sldMk cId="2891599450" sldId="322"/>
            <ac:spMk id="9" creationId="{57FDE1B0-0999-D588-3678-14748739C199}"/>
          </ac:spMkLst>
        </pc:spChg>
      </pc:sldChg>
      <pc:sldChg chg="modSp">
        <pc:chgData name="Mateja Geder, DOBA" userId="S::mateja.geder@doba.si::ccfd40d0-487c-4fcf-87d0-5a1ee1eda87d" providerId="AD" clId="Web-{4F5A22AE-247F-407E-B85F-B04AB6AD3A8A}" dt="2025-07-22T18:50:45.069" v="80" actId="20577"/>
        <pc:sldMkLst>
          <pc:docMk/>
          <pc:sldMk cId="720677027" sldId="324"/>
        </pc:sldMkLst>
        <pc:spChg chg="mod">
          <ac:chgData name="Mateja Geder, DOBA" userId="S::mateja.geder@doba.si::ccfd40d0-487c-4fcf-87d0-5a1ee1eda87d" providerId="AD" clId="Web-{4F5A22AE-247F-407E-B85F-B04AB6AD3A8A}" dt="2025-07-22T18:50:45.069" v="80" actId="20577"/>
          <ac:spMkLst>
            <pc:docMk/>
            <pc:sldMk cId="720677027" sldId="324"/>
            <ac:spMk id="3" creationId="{095471F3-41DF-46B7-4A7F-228A3B69BCD6}"/>
          </ac:spMkLst>
        </pc:spChg>
      </pc:sldChg>
    </pc:docChg>
  </pc:docChgLst>
  <pc:docChgLst>
    <pc:chgData name="Martina Plantak, DOBA" userId="S::martina.plantak@doba.si::de674679-c024-4d92-9c12-6923d982c1a5" providerId="AD" clId="Web-{28E24B25-3623-06A5-174C-F1E1FDE07F0E}"/>
    <pc:docChg chg="modSld">
      <pc:chgData name="Martina Plantak, DOBA" userId="S::martina.plantak@doba.si::de674679-c024-4d92-9c12-6923d982c1a5" providerId="AD" clId="Web-{28E24B25-3623-06A5-174C-F1E1FDE07F0E}" dt="2024-12-11T13:53:29.655" v="120" actId="20577"/>
      <pc:docMkLst>
        <pc:docMk/>
      </pc:docMkLst>
      <pc:sldChg chg="modSp">
        <pc:chgData name="Martina Plantak, DOBA" userId="S::martina.plantak@doba.si::de674679-c024-4d92-9c12-6923d982c1a5" providerId="AD" clId="Web-{28E24B25-3623-06A5-174C-F1E1FDE07F0E}" dt="2024-12-11T13:53:29.655" v="120" actId="20577"/>
        <pc:sldMkLst>
          <pc:docMk/>
          <pc:sldMk cId="4166417723" sldId="302"/>
        </pc:sldMkLst>
      </pc:sldChg>
      <pc:sldChg chg="modSp">
        <pc:chgData name="Martina Plantak, DOBA" userId="S::martina.plantak@doba.si::de674679-c024-4d92-9c12-6923d982c1a5" providerId="AD" clId="Web-{28E24B25-3623-06A5-174C-F1E1FDE07F0E}" dt="2024-12-11T13:52:12.653" v="113" actId="20577"/>
        <pc:sldMkLst>
          <pc:docMk/>
          <pc:sldMk cId="1043091233" sldId="305"/>
        </pc:sldMkLst>
      </pc:sldChg>
      <pc:sldChg chg="modSp">
        <pc:chgData name="Martina Plantak, DOBA" userId="S::martina.plantak@doba.si::de674679-c024-4d92-9c12-6923d982c1a5" providerId="AD" clId="Web-{28E24B25-3623-06A5-174C-F1E1FDE07F0E}" dt="2024-12-11T13:41:12.615" v="1" actId="20577"/>
        <pc:sldMkLst>
          <pc:docMk/>
          <pc:sldMk cId="2949865065" sldId="321"/>
        </pc:sldMkLst>
      </pc:sldChg>
    </pc:docChg>
  </pc:docChgLst>
  <pc:docChgLst>
    <pc:chgData name="Martina Plantak, DOBA" userId="S::martina.plantak@doba.si::de674679-c024-4d92-9c12-6923d982c1a5" providerId="AD" clId="Web-{0082D68C-FA21-89D7-3BDA-83C97EAD68EF}"/>
    <pc:docChg chg="addSld delSld modSld">
      <pc:chgData name="Martina Plantak, DOBA" userId="S::martina.plantak@doba.si::de674679-c024-4d92-9c12-6923d982c1a5" providerId="AD" clId="Web-{0082D68C-FA21-89D7-3BDA-83C97EAD68EF}" dt="2024-12-12T13:14:00.158" v="502" actId="20577"/>
      <pc:docMkLst>
        <pc:docMk/>
      </pc:docMkLst>
      <pc:sldChg chg="modSp">
        <pc:chgData name="Martina Plantak, DOBA" userId="S::martina.plantak@doba.si::de674679-c024-4d92-9c12-6923d982c1a5" providerId="AD" clId="Web-{0082D68C-FA21-89D7-3BDA-83C97EAD68EF}" dt="2024-12-12T12:42:16.332" v="321" actId="1076"/>
        <pc:sldMkLst>
          <pc:docMk/>
          <pc:sldMk cId="1177726443" sldId="257"/>
        </pc:sldMkLst>
      </pc:sldChg>
      <pc:sldChg chg="modSp">
        <pc:chgData name="Martina Plantak, DOBA" userId="S::martina.plantak@doba.si::de674679-c024-4d92-9c12-6923d982c1a5" providerId="AD" clId="Web-{0082D68C-FA21-89D7-3BDA-83C97EAD68EF}" dt="2024-12-12T12:47:10.826" v="406" actId="20577"/>
        <pc:sldMkLst>
          <pc:docMk/>
          <pc:sldMk cId="2591287154" sldId="258"/>
        </pc:sldMkLst>
      </pc:sldChg>
      <pc:sldChg chg="modSp">
        <pc:chgData name="Martina Plantak, DOBA" userId="S::martina.plantak@doba.si::de674679-c024-4d92-9c12-6923d982c1a5" providerId="AD" clId="Web-{0082D68C-FA21-89D7-3BDA-83C97EAD68EF}" dt="2024-12-12T12:46:51.231" v="397" actId="20577"/>
        <pc:sldMkLst>
          <pc:docMk/>
          <pc:sldMk cId="670520092" sldId="264"/>
        </pc:sldMkLst>
      </pc:sldChg>
      <pc:sldChg chg="modSp">
        <pc:chgData name="Martina Plantak, DOBA" userId="S::martina.plantak@doba.si::de674679-c024-4d92-9c12-6923d982c1a5" providerId="AD" clId="Web-{0082D68C-FA21-89D7-3BDA-83C97EAD68EF}" dt="2024-12-12T12:43:04.537" v="333" actId="20577"/>
        <pc:sldMkLst>
          <pc:docMk/>
          <pc:sldMk cId="2127734137" sldId="266"/>
        </pc:sldMkLst>
      </pc:sldChg>
      <pc:sldChg chg="modSp">
        <pc:chgData name="Martina Plantak, DOBA" userId="S::martina.plantak@doba.si::de674679-c024-4d92-9c12-6923d982c1a5" providerId="AD" clId="Web-{0082D68C-FA21-89D7-3BDA-83C97EAD68EF}" dt="2024-12-12T12:42:57.990" v="331" actId="20577"/>
        <pc:sldMkLst>
          <pc:docMk/>
          <pc:sldMk cId="2569460042" sldId="276"/>
        </pc:sldMkLst>
      </pc:sldChg>
      <pc:sldChg chg="modSp">
        <pc:chgData name="Martina Plantak, DOBA" userId="S::martina.plantak@doba.si::de674679-c024-4d92-9c12-6923d982c1a5" providerId="AD" clId="Web-{0082D68C-FA21-89D7-3BDA-83C97EAD68EF}" dt="2024-12-12T12:43:07.130" v="334" actId="20577"/>
        <pc:sldMkLst>
          <pc:docMk/>
          <pc:sldMk cId="2431607839" sldId="279"/>
        </pc:sldMkLst>
      </pc:sldChg>
      <pc:sldChg chg="modSp">
        <pc:chgData name="Martina Plantak, DOBA" userId="S::martina.plantak@doba.si::de674679-c024-4d92-9c12-6923d982c1a5" providerId="AD" clId="Web-{0082D68C-FA21-89D7-3BDA-83C97EAD68EF}" dt="2024-12-12T12:43:16.428" v="339" actId="20577"/>
        <pc:sldMkLst>
          <pc:docMk/>
          <pc:sldMk cId="1742084195" sldId="280"/>
        </pc:sldMkLst>
      </pc:sldChg>
      <pc:sldChg chg="modSp">
        <pc:chgData name="Martina Plantak, DOBA" userId="S::martina.plantak@doba.si::de674679-c024-4d92-9c12-6923d982c1a5" providerId="AD" clId="Web-{0082D68C-FA21-89D7-3BDA-83C97EAD68EF}" dt="2024-12-12T12:43:22.928" v="342" actId="20577"/>
        <pc:sldMkLst>
          <pc:docMk/>
          <pc:sldMk cId="1086837417" sldId="282"/>
        </pc:sldMkLst>
      </pc:sldChg>
      <pc:sldChg chg="modSp">
        <pc:chgData name="Martina Plantak, DOBA" userId="S::martina.plantak@doba.si::de674679-c024-4d92-9c12-6923d982c1a5" providerId="AD" clId="Web-{0082D68C-FA21-89D7-3BDA-83C97EAD68EF}" dt="2024-12-12T12:43:35.569" v="345" actId="20577"/>
        <pc:sldMkLst>
          <pc:docMk/>
          <pc:sldMk cId="4161256290" sldId="283"/>
        </pc:sldMkLst>
      </pc:sldChg>
      <pc:sldChg chg="modSp">
        <pc:chgData name="Martina Plantak, DOBA" userId="S::martina.plantak@doba.si::de674679-c024-4d92-9c12-6923d982c1a5" providerId="AD" clId="Web-{0082D68C-FA21-89D7-3BDA-83C97EAD68EF}" dt="2024-12-12T12:56:21.187" v="500" actId="20577"/>
        <pc:sldMkLst>
          <pc:docMk/>
          <pc:sldMk cId="1916635044" sldId="284"/>
        </pc:sldMkLst>
      </pc:sldChg>
      <pc:sldChg chg="addSp delSp modSp">
        <pc:chgData name="Martina Plantak, DOBA" userId="S::martina.plantak@doba.si::de674679-c024-4d92-9c12-6923d982c1a5" providerId="AD" clId="Web-{0082D68C-FA21-89D7-3BDA-83C97EAD68EF}" dt="2024-12-12T12:53:52.417" v="496" actId="20577"/>
        <pc:sldMkLst>
          <pc:docMk/>
          <pc:sldMk cId="1848216580" sldId="285"/>
        </pc:sldMkLst>
      </pc:sldChg>
      <pc:sldChg chg="addSp delSp modSp">
        <pc:chgData name="Martina Plantak, DOBA" userId="S::martina.plantak@doba.si::de674679-c024-4d92-9c12-6923d982c1a5" providerId="AD" clId="Web-{0082D68C-FA21-89D7-3BDA-83C97EAD68EF}" dt="2024-12-12T12:50:24.957" v="460" actId="1076"/>
        <pc:sldMkLst>
          <pc:docMk/>
          <pc:sldMk cId="745022857" sldId="286"/>
        </pc:sldMkLst>
      </pc:sldChg>
      <pc:sldChg chg="modSp">
        <pc:chgData name="Martina Plantak, DOBA" userId="S::martina.plantak@doba.si::de674679-c024-4d92-9c12-6923d982c1a5" providerId="AD" clId="Web-{0082D68C-FA21-89D7-3BDA-83C97EAD68EF}" dt="2024-12-12T12:50:36.707" v="461" actId="20577"/>
        <pc:sldMkLst>
          <pc:docMk/>
          <pc:sldMk cId="1585165906" sldId="289"/>
        </pc:sldMkLst>
      </pc:sldChg>
      <pc:sldChg chg="addSp modSp">
        <pc:chgData name="Martina Plantak, DOBA" userId="S::martina.plantak@doba.si::de674679-c024-4d92-9c12-6923d982c1a5" providerId="AD" clId="Web-{0082D68C-FA21-89D7-3BDA-83C97EAD68EF}" dt="2024-12-12T12:19:28.241" v="84" actId="1076"/>
        <pc:sldMkLst>
          <pc:docMk/>
          <pc:sldMk cId="1470527444" sldId="290"/>
        </pc:sldMkLst>
      </pc:sldChg>
      <pc:sldChg chg="delSp modSp">
        <pc:chgData name="Martina Plantak, DOBA" userId="S::martina.plantak@doba.si::de674679-c024-4d92-9c12-6923d982c1a5" providerId="AD" clId="Web-{0082D68C-FA21-89D7-3BDA-83C97EAD68EF}" dt="2024-12-12T12:19:50.117" v="90" actId="20577"/>
        <pc:sldMkLst>
          <pc:docMk/>
          <pc:sldMk cId="2514813835" sldId="291"/>
        </pc:sldMkLst>
      </pc:sldChg>
      <pc:sldChg chg="addSp modSp">
        <pc:chgData name="Martina Plantak, DOBA" userId="S::martina.plantak@doba.si::de674679-c024-4d92-9c12-6923d982c1a5" providerId="AD" clId="Web-{0082D68C-FA21-89D7-3BDA-83C97EAD68EF}" dt="2024-12-12T12:22:52.232" v="110" actId="1076"/>
        <pc:sldMkLst>
          <pc:docMk/>
          <pc:sldMk cId="1527222958" sldId="292"/>
        </pc:sldMkLst>
      </pc:sldChg>
      <pc:sldChg chg="delSp modSp">
        <pc:chgData name="Martina Plantak, DOBA" userId="S::martina.plantak@doba.si::de674679-c024-4d92-9c12-6923d982c1a5" providerId="AD" clId="Web-{0082D68C-FA21-89D7-3BDA-83C97EAD68EF}" dt="2024-12-12T12:51:05.521" v="468" actId="20577"/>
        <pc:sldMkLst>
          <pc:docMk/>
          <pc:sldMk cId="1656642555" sldId="293"/>
        </pc:sldMkLst>
      </pc:sldChg>
      <pc:sldChg chg="addSp modSp">
        <pc:chgData name="Martina Plantak, DOBA" userId="S::martina.plantak@doba.si::de674679-c024-4d92-9c12-6923d982c1a5" providerId="AD" clId="Web-{0082D68C-FA21-89D7-3BDA-83C97EAD68EF}" dt="2024-12-12T12:51:19.209" v="473" actId="20577"/>
        <pc:sldMkLst>
          <pc:docMk/>
          <pc:sldMk cId="2525822979" sldId="294"/>
        </pc:sldMkLst>
      </pc:sldChg>
      <pc:sldChg chg="modSp">
        <pc:chgData name="Martina Plantak, DOBA" userId="S::martina.plantak@doba.si::de674679-c024-4d92-9c12-6923d982c1a5" providerId="AD" clId="Web-{0082D68C-FA21-89D7-3BDA-83C97EAD68EF}" dt="2024-12-12T12:51:31.537" v="476" actId="20577"/>
        <pc:sldMkLst>
          <pc:docMk/>
          <pc:sldMk cId="3814413335" sldId="295"/>
        </pc:sldMkLst>
      </pc:sldChg>
      <pc:sldChg chg="modSp del">
        <pc:chgData name="Martina Plantak, DOBA" userId="S::martina.plantak@doba.si::de674679-c024-4d92-9c12-6923d982c1a5" providerId="AD" clId="Web-{0082D68C-FA21-89D7-3BDA-83C97EAD68EF}" dt="2024-12-12T12:35:04.974" v="221"/>
        <pc:sldMkLst>
          <pc:docMk/>
          <pc:sldMk cId="2224271585" sldId="296"/>
        </pc:sldMkLst>
      </pc:sldChg>
      <pc:sldChg chg="del">
        <pc:chgData name="Martina Plantak, DOBA" userId="S::martina.plantak@doba.si::de674679-c024-4d92-9c12-6923d982c1a5" providerId="AD" clId="Web-{0082D68C-FA21-89D7-3BDA-83C97EAD68EF}" dt="2024-12-12T12:35:07.396" v="222"/>
        <pc:sldMkLst>
          <pc:docMk/>
          <pc:sldMk cId="323250459" sldId="297"/>
        </pc:sldMkLst>
      </pc:sldChg>
      <pc:sldChg chg="modSp">
        <pc:chgData name="Martina Plantak, DOBA" userId="S::martina.plantak@doba.si::de674679-c024-4d92-9c12-6923d982c1a5" providerId="AD" clId="Web-{0082D68C-FA21-89D7-3BDA-83C97EAD68EF}" dt="2024-12-12T12:36:23.118" v="236" actId="20577"/>
        <pc:sldMkLst>
          <pc:docMk/>
          <pc:sldMk cId="236877325" sldId="298"/>
        </pc:sldMkLst>
      </pc:sldChg>
      <pc:sldChg chg="modSp">
        <pc:chgData name="Martina Plantak, DOBA" userId="S::martina.plantak@doba.si::de674679-c024-4d92-9c12-6923d982c1a5" providerId="AD" clId="Web-{0082D68C-FA21-89D7-3BDA-83C97EAD68EF}" dt="2024-12-12T12:52:51.946" v="484" actId="20577"/>
        <pc:sldMkLst>
          <pc:docMk/>
          <pc:sldMk cId="329927129" sldId="299"/>
        </pc:sldMkLst>
      </pc:sldChg>
      <pc:sldChg chg="modSp">
        <pc:chgData name="Martina Plantak, DOBA" userId="S::martina.plantak@doba.si::de674679-c024-4d92-9c12-6923d982c1a5" providerId="AD" clId="Web-{0082D68C-FA21-89D7-3BDA-83C97EAD68EF}" dt="2024-12-12T13:14:00.158" v="502" actId="20577"/>
        <pc:sldMkLst>
          <pc:docMk/>
          <pc:sldMk cId="1043091233" sldId="305"/>
        </pc:sldMkLst>
      </pc:sldChg>
      <pc:sldChg chg="modSp">
        <pc:chgData name="Martina Plantak, DOBA" userId="S::martina.plantak@doba.si::de674679-c024-4d92-9c12-6923d982c1a5" providerId="AD" clId="Web-{0082D68C-FA21-89D7-3BDA-83C97EAD68EF}" dt="2024-12-12T12:41:24.783" v="315" actId="20577"/>
        <pc:sldMkLst>
          <pc:docMk/>
          <pc:sldMk cId="1821673080" sldId="307"/>
        </pc:sldMkLst>
      </pc:sldChg>
      <pc:sldChg chg="modSp">
        <pc:chgData name="Martina Plantak, DOBA" userId="S::martina.plantak@doba.si::de674679-c024-4d92-9c12-6923d982c1a5" providerId="AD" clId="Web-{0082D68C-FA21-89D7-3BDA-83C97EAD68EF}" dt="2024-12-12T12:39:51.562" v="295" actId="20577"/>
        <pc:sldMkLst>
          <pc:docMk/>
          <pc:sldMk cId="3119389221" sldId="308"/>
        </pc:sldMkLst>
      </pc:sldChg>
      <pc:sldChg chg="modSp">
        <pc:chgData name="Martina Plantak, DOBA" userId="S::martina.plantak@doba.si::de674679-c024-4d92-9c12-6923d982c1a5" providerId="AD" clId="Web-{0082D68C-FA21-89D7-3BDA-83C97EAD68EF}" dt="2024-12-12T12:40:45.126" v="304" actId="20577"/>
        <pc:sldMkLst>
          <pc:docMk/>
          <pc:sldMk cId="1580078791" sldId="309"/>
        </pc:sldMkLst>
      </pc:sldChg>
      <pc:sldChg chg="modSp">
        <pc:chgData name="Martina Plantak, DOBA" userId="S::martina.plantak@doba.si::de674679-c024-4d92-9c12-6923d982c1a5" providerId="AD" clId="Web-{0082D68C-FA21-89D7-3BDA-83C97EAD68EF}" dt="2024-12-12T12:40:26.625" v="301" actId="20577"/>
        <pc:sldMkLst>
          <pc:docMk/>
          <pc:sldMk cId="1074941690" sldId="310"/>
        </pc:sldMkLst>
      </pc:sldChg>
      <pc:sldChg chg="modSp del">
        <pc:chgData name="Martina Plantak, DOBA" userId="S::martina.plantak@doba.si::de674679-c024-4d92-9c12-6923d982c1a5" providerId="AD" clId="Web-{0082D68C-FA21-89D7-3BDA-83C97EAD68EF}" dt="2024-12-12T12:41:26.502" v="316"/>
        <pc:sldMkLst>
          <pc:docMk/>
          <pc:sldMk cId="3532600841" sldId="312"/>
        </pc:sldMkLst>
      </pc:sldChg>
      <pc:sldChg chg="modSp">
        <pc:chgData name="Martina Plantak, DOBA" userId="S::martina.plantak@doba.si::de674679-c024-4d92-9c12-6923d982c1a5" providerId="AD" clId="Web-{0082D68C-FA21-89D7-3BDA-83C97EAD68EF}" dt="2024-12-12T12:44:40.977" v="372" actId="20577"/>
        <pc:sldMkLst>
          <pc:docMk/>
          <pc:sldMk cId="883705601" sldId="313"/>
        </pc:sldMkLst>
      </pc:sldChg>
      <pc:sldChg chg="modSp">
        <pc:chgData name="Martina Plantak, DOBA" userId="S::martina.plantak@doba.si::de674679-c024-4d92-9c12-6923d982c1a5" providerId="AD" clId="Web-{0082D68C-FA21-89D7-3BDA-83C97EAD68EF}" dt="2024-12-12T12:44:23.102" v="363" actId="20577"/>
        <pc:sldMkLst>
          <pc:docMk/>
          <pc:sldMk cId="4112041344" sldId="314"/>
        </pc:sldMkLst>
      </pc:sldChg>
      <pc:sldChg chg="del">
        <pc:chgData name="Martina Plantak, DOBA" userId="S::martina.plantak@doba.si::de674679-c024-4d92-9c12-6923d982c1a5" providerId="AD" clId="Web-{0082D68C-FA21-89D7-3BDA-83C97EAD68EF}" dt="2024-12-12T12:18:09.239" v="68"/>
        <pc:sldMkLst>
          <pc:docMk/>
          <pc:sldMk cId="3000644252" sldId="315"/>
        </pc:sldMkLst>
      </pc:sldChg>
      <pc:sldChg chg="modSp">
        <pc:chgData name="Martina Plantak, DOBA" userId="S::martina.plantak@doba.si::de674679-c024-4d92-9c12-6923d982c1a5" providerId="AD" clId="Web-{0082D68C-FA21-89D7-3BDA-83C97EAD68EF}" dt="2024-12-12T12:39:35.358" v="262" actId="20577"/>
        <pc:sldMkLst>
          <pc:docMk/>
          <pc:sldMk cId="2891599450" sldId="322"/>
        </pc:sldMkLst>
      </pc:sldChg>
      <pc:sldChg chg="modSp new">
        <pc:chgData name="Martina Plantak, DOBA" userId="S::martina.plantak@doba.si::de674679-c024-4d92-9c12-6923d982c1a5" providerId="AD" clId="Web-{0082D68C-FA21-89D7-3BDA-83C97EAD68EF}" dt="2024-12-12T12:52:16.648" v="480" actId="14100"/>
        <pc:sldMkLst>
          <pc:docMk/>
          <pc:sldMk cId="1516698667" sldId="323"/>
        </pc:sldMkLst>
      </pc:sldChg>
      <pc:sldChg chg="new del">
        <pc:chgData name="Martina Plantak, DOBA" userId="S::martina.plantak@doba.si::de674679-c024-4d92-9c12-6923d982c1a5" providerId="AD" clId="Web-{0082D68C-FA21-89D7-3BDA-83C97EAD68EF}" dt="2024-12-12T12:49:45.768" v="434"/>
        <pc:sldMkLst>
          <pc:docMk/>
          <pc:sldMk cId="735658250" sldId="324"/>
        </pc:sldMkLst>
      </pc:sldChg>
    </pc:docChg>
  </pc:docChgLst>
  <pc:docChgLst>
    <pc:chgData name="Martina Plantak, DOBA" userId="S::martina.plantak@doba.si::de674679-c024-4d92-9c12-6923d982c1a5" providerId="AD" clId="Web-{0C73AAFC-8D2C-FD11-EBFF-AFBC17B9E68E}"/>
    <pc:docChg chg="modSld">
      <pc:chgData name="Martina Plantak, DOBA" userId="S::martina.plantak@doba.si::de674679-c024-4d92-9c12-6923d982c1a5" providerId="AD" clId="Web-{0C73AAFC-8D2C-FD11-EBFF-AFBC17B9E68E}" dt="2024-11-11T15:32:38.784" v="29" actId="20577"/>
      <pc:docMkLst>
        <pc:docMk/>
      </pc:docMkLst>
      <pc:sldChg chg="modSp">
        <pc:chgData name="Martina Plantak, DOBA" userId="S::martina.plantak@doba.si::de674679-c024-4d92-9c12-6923d982c1a5" providerId="AD" clId="Web-{0C73AAFC-8D2C-FD11-EBFF-AFBC17B9E68E}" dt="2024-11-11T15:32:38.784" v="29" actId="20577"/>
        <pc:sldMkLst>
          <pc:docMk/>
          <pc:sldMk cId="4166417723" sldId="302"/>
        </pc:sldMkLst>
      </pc:sldChg>
    </pc:docChg>
  </pc:docChgLst>
  <pc:docChgLst>
    <pc:chgData name="Martina Plantak, DOBA" userId="S::martina.plantak@doba.si::de674679-c024-4d92-9c12-6923d982c1a5" providerId="AD" clId="Web-{CBEEC015-B6CB-46FC-EC85-955212AC3E35}"/>
    <pc:docChg chg="modSld">
      <pc:chgData name="Martina Plantak, DOBA" userId="S::martina.plantak@doba.si::de674679-c024-4d92-9c12-6923d982c1a5" providerId="AD" clId="Web-{CBEEC015-B6CB-46FC-EC85-955212AC3E35}" dt="2024-12-11T15:00:10.437" v="776" actId="20577"/>
      <pc:docMkLst>
        <pc:docMk/>
      </pc:docMkLst>
      <pc:sldChg chg="addSp modSp">
        <pc:chgData name="Martina Plantak, DOBA" userId="S::martina.plantak@doba.si::de674679-c024-4d92-9c12-6923d982c1a5" providerId="AD" clId="Web-{CBEEC015-B6CB-46FC-EC85-955212AC3E35}" dt="2024-12-11T14:32:29.965" v="438" actId="1076"/>
        <pc:sldMkLst>
          <pc:docMk/>
          <pc:sldMk cId="1177726443" sldId="257"/>
        </pc:sldMkLst>
      </pc:sldChg>
      <pc:sldChg chg="modSp">
        <pc:chgData name="Martina Plantak, DOBA" userId="S::martina.plantak@doba.si::de674679-c024-4d92-9c12-6923d982c1a5" providerId="AD" clId="Web-{CBEEC015-B6CB-46FC-EC85-955212AC3E35}" dt="2024-12-11T14:10:35.363" v="208" actId="20577"/>
        <pc:sldMkLst>
          <pc:docMk/>
          <pc:sldMk cId="2591287154" sldId="258"/>
        </pc:sldMkLst>
      </pc:sldChg>
      <pc:sldChg chg="modSp">
        <pc:chgData name="Martina Plantak, DOBA" userId="S::martina.plantak@doba.si::de674679-c024-4d92-9c12-6923d982c1a5" providerId="AD" clId="Web-{CBEEC015-B6CB-46FC-EC85-955212AC3E35}" dt="2024-12-11T14:09:44.284" v="198" actId="20577"/>
        <pc:sldMkLst>
          <pc:docMk/>
          <pc:sldMk cId="670520092" sldId="264"/>
        </pc:sldMkLst>
      </pc:sldChg>
      <pc:sldChg chg="addSp delSp modSp">
        <pc:chgData name="Martina Plantak, DOBA" userId="S::martina.plantak@doba.si::de674679-c024-4d92-9c12-6923d982c1a5" providerId="AD" clId="Web-{CBEEC015-B6CB-46FC-EC85-955212AC3E35}" dt="2024-12-11T14:09:19.611" v="188" actId="20577"/>
        <pc:sldMkLst>
          <pc:docMk/>
          <pc:sldMk cId="1872930087" sldId="265"/>
        </pc:sldMkLst>
      </pc:sldChg>
      <pc:sldChg chg="modSp">
        <pc:chgData name="Martina Plantak, DOBA" userId="S::martina.plantak@doba.si::de674679-c024-4d92-9c12-6923d982c1a5" providerId="AD" clId="Web-{CBEEC015-B6CB-46FC-EC85-955212AC3E35}" dt="2024-12-11T14:37:12.661" v="506" actId="20577"/>
        <pc:sldMkLst>
          <pc:docMk/>
          <pc:sldMk cId="2127734137" sldId="266"/>
        </pc:sldMkLst>
      </pc:sldChg>
      <pc:sldChg chg="modSp">
        <pc:chgData name="Martina Plantak, DOBA" userId="S::martina.plantak@doba.si::de674679-c024-4d92-9c12-6923d982c1a5" providerId="AD" clId="Web-{CBEEC015-B6CB-46FC-EC85-955212AC3E35}" dt="2024-12-11T14:16:02.404" v="284" actId="20577"/>
        <pc:sldMkLst>
          <pc:docMk/>
          <pc:sldMk cId="429506596" sldId="268"/>
        </pc:sldMkLst>
      </pc:sldChg>
      <pc:sldChg chg="modSp">
        <pc:chgData name="Martina Plantak, DOBA" userId="S::martina.plantak@doba.si::de674679-c024-4d92-9c12-6923d982c1a5" providerId="AD" clId="Web-{CBEEC015-B6CB-46FC-EC85-955212AC3E35}" dt="2024-12-11T14:15:58.686" v="283" actId="20577"/>
        <pc:sldMkLst>
          <pc:docMk/>
          <pc:sldMk cId="80106433" sldId="269"/>
        </pc:sldMkLst>
      </pc:sldChg>
      <pc:sldChg chg="delSp modSp">
        <pc:chgData name="Martina Plantak, DOBA" userId="S::martina.plantak@doba.si::de674679-c024-4d92-9c12-6923d982c1a5" providerId="AD" clId="Web-{CBEEC015-B6CB-46FC-EC85-955212AC3E35}" dt="2024-12-11T14:15:09.918" v="276" actId="1076"/>
        <pc:sldMkLst>
          <pc:docMk/>
          <pc:sldMk cId="3112084314" sldId="270"/>
        </pc:sldMkLst>
      </pc:sldChg>
      <pc:sldChg chg="modSp">
        <pc:chgData name="Martina Plantak, DOBA" userId="S::martina.plantak@doba.si::de674679-c024-4d92-9c12-6923d982c1a5" providerId="AD" clId="Web-{CBEEC015-B6CB-46FC-EC85-955212AC3E35}" dt="2024-12-11T14:19:41.927" v="326" actId="20577"/>
        <pc:sldMkLst>
          <pc:docMk/>
          <pc:sldMk cId="1934961006" sldId="271"/>
        </pc:sldMkLst>
      </pc:sldChg>
      <pc:sldChg chg="addSp modSp">
        <pc:chgData name="Martina Plantak, DOBA" userId="S::martina.plantak@doba.si::de674679-c024-4d92-9c12-6923d982c1a5" providerId="AD" clId="Web-{CBEEC015-B6CB-46FC-EC85-955212AC3E35}" dt="2024-12-11T14:20:53.601" v="342" actId="1076"/>
        <pc:sldMkLst>
          <pc:docMk/>
          <pc:sldMk cId="333219362" sldId="272"/>
        </pc:sldMkLst>
      </pc:sldChg>
      <pc:sldChg chg="modSp">
        <pc:chgData name="Martina Plantak, DOBA" userId="S::martina.plantak@doba.si::de674679-c024-4d92-9c12-6923d982c1a5" providerId="AD" clId="Web-{CBEEC015-B6CB-46FC-EC85-955212AC3E35}" dt="2024-12-11T14:29:39.804" v="404" actId="1076"/>
        <pc:sldMkLst>
          <pc:docMk/>
          <pc:sldMk cId="1857735462" sldId="273"/>
        </pc:sldMkLst>
      </pc:sldChg>
      <pc:sldChg chg="modSp">
        <pc:chgData name="Martina Plantak, DOBA" userId="S::martina.plantak@doba.si::de674679-c024-4d92-9c12-6923d982c1a5" providerId="AD" clId="Web-{CBEEC015-B6CB-46FC-EC85-955212AC3E35}" dt="2024-12-11T14:30:48.681" v="418" actId="20577"/>
        <pc:sldMkLst>
          <pc:docMk/>
          <pc:sldMk cId="2688777988" sldId="274"/>
        </pc:sldMkLst>
      </pc:sldChg>
      <pc:sldChg chg="modSp">
        <pc:chgData name="Martina Plantak, DOBA" userId="S::martina.plantak@doba.si::de674679-c024-4d92-9c12-6923d982c1a5" providerId="AD" clId="Web-{CBEEC015-B6CB-46FC-EC85-955212AC3E35}" dt="2024-12-11T14:31:12.197" v="420" actId="20577"/>
        <pc:sldMkLst>
          <pc:docMk/>
          <pc:sldMk cId="2569460042" sldId="276"/>
        </pc:sldMkLst>
      </pc:sldChg>
      <pc:sldChg chg="modSp">
        <pc:chgData name="Martina Plantak, DOBA" userId="S::martina.plantak@doba.si::de674679-c024-4d92-9c12-6923d982c1a5" providerId="AD" clId="Web-{CBEEC015-B6CB-46FC-EC85-955212AC3E35}" dt="2024-12-11T14:33:48.311" v="456" actId="20577"/>
        <pc:sldMkLst>
          <pc:docMk/>
          <pc:sldMk cId="4118808171" sldId="278"/>
        </pc:sldMkLst>
      </pc:sldChg>
      <pc:sldChg chg="modSp">
        <pc:chgData name="Martina Plantak, DOBA" userId="S::martina.plantak@doba.si::de674679-c024-4d92-9c12-6923d982c1a5" providerId="AD" clId="Web-{CBEEC015-B6CB-46FC-EC85-955212AC3E35}" dt="2024-12-11T14:42:18.092" v="557" actId="1076"/>
        <pc:sldMkLst>
          <pc:docMk/>
          <pc:sldMk cId="2431607839" sldId="279"/>
        </pc:sldMkLst>
      </pc:sldChg>
      <pc:sldChg chg="addSp modSp">
        <pc:chgData name="Martina Plantak, DOBA" userId="S::martina.plantak@doba.si::de674679-c024-4d92-9c12-6923d982c1a5" providerId="AD" clId="Web-{CBEEC015-B6CB-46FC-EC85-955212AC3E35}" dt="2024-12-11T14:43:31.688" v="572" actId="1076"/>
        <pc:sldMkLst>
          <pc:docMk/>
          <pc:sldMk cId="1742084195" sldId="280"/>
        </pc:sldMkLst>
      </pc:sldChg>
      <pc:sldChg chg="modSp">
        <pc:chgData name="Martina Plantak, DOBA" userId="S::martina.plantak@doba.si::de674679-c024-4d92-9c12-6923d982c1a5" providerId="AD" clId="Web-{CBEEC015-B6CB-46FC-EC85-955212AC3E35}" dt="2024-12-11T14:44:54.238" v="585" actId="20577"/>
        <pc:sldMkLst>
          <pc:docMk/>
          <pc:sldMk cId="1561430925" sldId="281"/>
        </pc:sldMkLst>
      </pc:sldChg>
      <pc:sldChg chg="addSp modSp">
        <pc:chgData name="Martina Plantak, DOBA" userId="S::martina.plantak@doba.si::de674679-c024-4d92-9c12-6923d982c1a5" providerId="AD" clId="Web-{CBEEC015-B6CB-46FC-EC85-955212AC3E35}" dt="2024-12-11T14:47:16.211" v="612" actId="1076"/>
        <pc:sldMkLst>
          <pc:docMk/>
          <pc:sldMk cId="1086837417" sldId="282"/>
        </pc:sldMkLst>
      </pc:sldChg>
      <pc:sldChg chg="modSp">
        <pc:chgData name="Martina Plantak, DOBA" userId="S::martina.plantak@doba.si::de674679-c024-4d92-9c12-6923d982c1a5" providerId="AD" clId="Web-{CBEEC015-B6CB-46FC-EC85-955212AC3E35}" dt="2024-12-11T14:47:52.993" v="621" actId="1076"/>
        <pc:sldMkLst>
          <pc:docMk/>
          <pc:sldMk cId="4161256290" sldId="283"/>
        </pc:sldMkLst>
      </pc:sldChg>
      <pc:sldChg chg="modSp">
        <pc:chgData name="Martina Plantak, DOBA" userId="S::martina.plantak@doba.si::de674679-c024-4d92-9c12-6923d982c1a5" providerId="AD" clId="Web-{CBEEC015-B6CB-46FC-EC85-955212AC3E35}" dt="2024-12-11T14:50:08.372" v="649" actId="1076"/>
        <pc:sldMkLst>
          <pc:docMk/>
          <pc:sldMk cId="1916635044" sldId="284"/>
        </pc:sldMkLst>
      </pc:sldChg>
      <pc:sldChg chg="delSp">
        <pc:chgData name="Martina Plantak, DOBA" userId="S::martina.plantak@doba.si::de674679-c024-4d92-9c12-6923d982c1a5" providerId="AD" clId="Web-{CBEEC015-B6CB-46FC-EC85-955212AC3E35}" dt="2024-12-11T14:51:52.766" v="650"/>
        <pc:sldMkLst>
          <pc:docMk/>
          <pc:sldMk cId="236877325" sldId="298"/>
        </pc:sldMkLst>
      </pc:sldChg>
      <pc:sldChg chg="modSp">
        <pc:chgData name="Martina Plantak, DOBA" userId="S::martina.plantak@doba.si::de674679-c024-4d92-9c12-6923d982c1a5" providerId="AD" clId="Web-{CBEEC015-B6CB-46FC-EC85-955212AC3E35}" dt="2024-12-11T14:52:10.610" v="652" actId="20577"/>
        <pc:sldMkLst>
          <pc:docMk/>
          <pc:sldMk cId="329927129" sldId="299"/>
        </pc:sldMkLst>
      </pc:sldChg>
      <pc:sldChg chg="modSp">
        <pc:chgData name="Martina Plantak, DOBA" userId="S::martina.plantak@doba.si::de674679-c024-4d92-9c12-6923d982c1a5" providerId="AD" clId="Web-{CBEEC015-B6CB-46FC-EC85-955212AC3E35}" dt="2024-12-11T14:00:03.610" v="68" actId="20577"/>
        <pc:sldMkLst>
          <pc:docMk/>
          <pc:sldMk cId="4166417723" sldId="302"/>
        </pc:sldMkLst>
      </pc:sldChg>
      <pc:sldChg chg="modSp">
        <pc:chgData name="Martina Plantak, DOBA" userId="S::martina.plantak@doba.si::de674679-c024-4d92-9c12-6923d982c1a5" providerId="AD" clId="Web-{CBEEC015-B6CB-46FC-EC85-955212AC3E35}" dt="2024-12-11T14:00:43.221" v="73" actId="20577"/>
        <pc:sldMkLst>
          <pc:docMk/>
          <pc:sldMk cId="1043091233" sldId="305"/>
        </pc:sldMkLst>
      </pc:sldChg>
      <pc:sldChg chg="modSp">
        <pc:chgData name="Martina Plantak, DOBA" userId="S::martina.plantak@doba.si::de674679-c024-4d92-9c12-6923d982c1a5" providerId="AD" clId="Web-{CBEEC015-B6CB-46FC-EC85-955212AC3E35}" dt="2024-12-11T14:24:49.858" v="386" actId="1076"/>
        <pc:sldMkLst>
          <pc:docMk/>
          <pc:sldMk cId="3351224895" sldId="306"/>
        </pc:sldMkLst>
      </pc:sldChg>
      <pc:sldChg chg="modSp">
        <pc:chgData name="Martina Plantak, DOBA" userId="S::martina.plantak@doba.si::de674679-c024-4d92-9c12-6923d982c1a5" providerId="AD" clId="Web-{CBEEC015-B6CB-46FC-EC85-955212AC3E35}" dt="2024-12-11T15:00:10.437" v="776" actId="20577"/>
        <pc:sldMkLst>
          <pc:docMk/>
          <pc:sldMk cId="1821673080" sldId="307"/>
        </pc:sldMkLst>
      </pc:sldChg>
      <pc:sldChg chg="modSp">
        <pc:chgData name="Martina Plantak, DOBA" userId="S::martina.plantak@doba.si::de674679-c024-4d92-9c12-6923d982c1a5" providerId="AD" clId="Web-{CBEEC015-B6CB-46FC-EC85-955212AC3E35}" dt="2024-12-11T14:59:16.248" v="749" actId="20577"/>
        <pc:sldMkLst>
          <pc:docMk/>
          <pc:sldMk cId="3119389221" sldId="308"/>
        </pc:sldMkLst>
      </pc:sldChg>
      <pc:sldChg chg="modSp">
        <pc:chgData name="Martina Plantak, DOBA" userId="S::martina.plantak@doba.si::de674679-c024-4d92-9c12-6923d982c1a5" providerId="AD" clId="Web-{CBEEC015-B6CB-46FC-EC85-955212AC3E35}" dt="2024-12-11T14:59:26.076" v="754" actId="20577"/>
        <pc:sldMkLst>
          <pc:docMk/>
          <pc:sldMk cId="1580078791" sldId="309"/>
        </pc:sldMkLst>
      </pc:sldChg>
      <pc:sldChg chg="modSp">
        <pc:chgData name="Martina Plantak, DOBA" userId="S::martina.plantak@doba.si::de674679-c024-4d92-9c12-6923d982c1a5" providerId="AD" clId="Web-{CBEEC015-B6CB-46FC-EC85-955212AC3E35}" dt="2024-12-11T14:59:38.780" v="759" actId="20577"/>
        <pc:sldMkLst>
          <pc:docMk/>
          <pc:sldMk cId="1074941690" sldId="310"/>
        </pc:sldMkLst>
      </pc:sldChg>
      <pc:sldChg chg="modSp">
        <pc:chgData name="Martina Plantak, DOBA" userId="S::martina.plantak@doba.si::de674679-c024-4d92-9c12-6923d982c1a5" providerId="AD" clId="Web-{CBEEC015-B6CB-46FC-EC85-955212AC3E35}" dt="2024-12-11T14:17:59.283" v="304" actId="20577"/>
        <pc:sldMkLst>
          <pc:docMk/>
          <pc:sldMk cId="2802272491" sldId="316"/>
        </pc:sldMkLst>
      </pc:sldChg>
      <pc:sldChg chg="modSp">
        <pc:chgData name="Martina Plantak, DOBA" userId="S::martina.plantak@doba.si::de674679-c024-4d92-9c12-6923d982c1a5" providerId="AD" clId="Web-{CBEEC015-B6CB-46FC-EC85-955212AC3E35}" dt="2024-12-11T14:53:05.237" v="662" actId="1076"/>
        <pc:sldMkLst>
          <pc:docMk/>
          <pc:sldMk cId="1871302768" sldId="320"/>
        </pc:sldMkLst>
      </pc:sldChg>
      <pc:sldChg chg="addSp modSp">
        <pc:chgData name="Martina Plantak, DOBA" userId="S::martina.plantak@doba.si::de674679-c024-4d92-9c12-6923d982c1a5" providerId="AD" clId="Web-{CBEEC015-B6CB-46FC-EC85-955212AC3E35}" dt="2024-12-11T14:58:50.747" v="740" actId="1076"/>
        <pc:sldMkLst>
          <pc:docMk/>
          <pc:sldMk cId="2891599450" sldId="322"/>
        </pc:sldMkLst>
      </pc:sldChg>
    </pc:docChg>
  </pc:docChgLst>
  <pc:docChgLst>
    <pc:chgData name="epo_35" userId="S::epo_35_jogroup.eu#ext#@dobasi.onmicrosoft.com::edd5f0fd-77c0-4369-83c5-84439aafe912" providerId="AD" clId="Web-{FD2AF0AB-5A49-3030-2648-2BC7DE1B390B}"/>
    <pc:docChg chg="modSld">
      <pc:chgData name="epo_35" userId="S::epo_35_jogroup.eu#ext#@dobasi.onmicrosoft.com::edd5f0fd-77c0-4369-83c5-84439aafe912" providerId="AD" clId="Web-{FD2AF0AB-5A49-3030-2648-2BC7DE1B390B}" dt="2024-11-08T14:02:54.041" v="17" actId="20577"/>
      <pc:docMkLst>
        <pc:docMk/>
      </pc:docMkLst>
      <pc:sldChg chg="modSp">
        <pc:chgData name="epo_35" userId="S::epo_35_jogroup.eu#ext#@dobasi.onmicrosoft.com::edd5f0fd-77c0-4369-83c5-84439aafe912" providerId="AD" clId="Web-{FD2AF0AB-5A49-3030-2648-2BC7DE1B390B}" dt="2024-11-08T14:02:16.774" v="13" actId="20577"/>
        <pc:sldMkLst>
          <pc:docMk/>
          <pc:sldMk cId="1872930087" sldId="265"/>
        </pc:sldMkLst>
      </pc:sldChg>
      <pc:sldChg chg="modSp">
        <pc:chgData name="epo_35" userId="S::epo_35_jogroup.eu#ext#@dobasi.onmicrosoft.com::edd5f0fd-77c0-4369-83c5-84439aafe912" providerId="AD" clId="Web-{FD2AF0AB-5A49-3030-2648-2BC7DE1B390B}" dt="2024-11-08T14:02:36.041" v="15" actId="20577"/>
        <pc:sldMkLst>
          <pc:docMk/>
          <pc:sldMk cId="2569460042" sldId="276"/>
        </pc:sldMkLst>
      </pc:sldChg>
      <pc:sldChg chg="modSp">
        <pc:chgData name="epo_35" userId="S::epo_35_jogroup.eu#ext#@dobasi.onmicrosoft.com::edd5f0fd-77c0-4369-83c5-84439aafe912" providerId="AD" clId="Web-{FD2AF0AB-5A49-3030-2648-2BC7DE1B390B}" dt="2024-11-08T14:02:54.041" v="17" actId="20577"/>
        <pc:sldMkLst>
          <pc:docMk/>
          <pc:sldMk cId="1585165906" sldId="289"/>
        </pc:sldMkLst>
      </pc:sldChg>
      <pc:sldChg chg="addSp modSp">
        <pc:chgData name="epo_35" userId="S::epo_35_jogroup.eu#ext#@dobasi.onmicrosoft.com::edd5f0fd-77c0-4369-83c5-84439aafe912" providerId="AD" clId="Web-{FD2AF0AB-5A49-3030-2648-2BC7DE1B390B}" dt="2024-11-08T14:01:27.007" v="1" actId="1076"/>
        <pc:sldMkLst>
          <pc:docMk/>
          <pc:sldMk cId="2949865065" sldId="321"/>
        </pc:sldMkLst>
      </pc:sldChg>
    </pc:docChg>
  </pc:docChgLst>
  <pc:docChgLst>
    <pc:chgData name="Martina Plantak, DOBA" userId="S::martina.plantak@doba.si::de674679-c024-4d92-9c12-6923d982c1a5" providerId="AD" clId="Web-{DE706A19-0CE6-A779-02A4-40699FBD82BA}"/>
    <pc:docChg chg="modSld">
      <pc:chgData name="Martina Plantak, DOBA" userId="S::martina.plantak@doba.si::de674679-c024-4d92-9c12-6923d982c1a5" providerId="AD" clId="Web-{DE706A19-0CE6-A779-02A4-40699FBD82BA}" dt="2024-11-11T15:31:59.548" v="7" actId="20577"/>
      <pc:docMkLst>
        <pc:docMk/>
      </pc:docMkLst>
      <pc:sldChg chg="modSp">
        <pc:chgData name="Martina Plantak, DOBA" userId="S::martina.plantak@doba.si::de674679-c024-4d92-9c12-6923d982c1a5" providerId="AD" clId="Web-{DE706A19-0CE6-A779-02A4-40699FBD82BA}" dt="2024-11-11T15:31:59.548" v="7" actId="20577"/>
        <pc:sldMkLst>
          <pc:docMk/>
          <pc:sldMk cId="4166417723" sldId="302"/>
        </pc:sldMkLst>
      </pc:sldChg>
    </pc:docChg>
  </pc:docChgLst>
  <pc:docChgLst>
    <pc:chgData name="Laure Raso" userId="S::laure.raso_ceeim.es#ext#@dobasi.onmicrosoft.com::a0348273-907d-44af-8ef9-d345f2f0590b" providerId="AD" clId="Web-{6CC68340-56F8-C4C4-68BA-2260DA5464A4}"/>
    <pc:docChg chg="modSld">
      <pc:chgData name="Laure Raso" userId="S::laure.raso_ceeim.es#ext#@dobasi.onmicrosoft.com::a0348273-907d-44af-8ef9-d345f2f0590b" providerId="AD" clId="Web-{6CC68340-56F8-C4C4-68BA-2260DA5464A4}" dt="2025-01-20T15:44:34.293" v="1" actId="20577"/>
      <pc:docMkLst>
        <pc:docMk/>
      </pc:docMkLst>
      <pc:sldChg chg="modSp">
        <pc:chgData name="Laure Raso" userId="S::laure.raso_ceeim.es#ext#@dobasi.onmicrosoft.com::a0348273-907d-44af-8ef9-d345f2f0590b" providerId="AD" clId="Web-{6CC68340-56F8-C4C4-68BA-2260DA5464A4}" dt="2025-01-20T15:44:34.293" v="1" actId="20577"/>
        <pc:sldMkLst>
          <pc:docMk/>
          <pc:sldMk cId="2525822979" sldId="294"/>
        </pc:sldMkLst>
      </pc:sldChg>
    </pc:docChg>
  </pc:docChgLst>
  <pc:docChgLst>
    <pc:chgData name="Martina Plantak, DOBA" userId="S::martina.plantak@doba.si::de674679-c024-4d92-9c12-6923d982c1a5" providerId="AD" clId="Web-{8D3A7CC3-E975-AD67-9143-04BC62BF9452}"/>
    <pc:docChg chg="modSld">
      <pc:chgData name="Martina Plantak, DOBA" userId="S::martina.plantak@doba.si::de674679-c024-4d92-9c12-6923d982c1a5" providerId="AD" clId="Web-{8D3A7CC3-E975-AD67-9143-04BC62BF9452}" dt="2024-12-16T11:09:00.074" v="1" actId="20577"/>
      <pc:docMkLst>
        <pc:docMk/>
      </pc:docMkLst>
      <pc:sldChg chg="modSp">
        <pc:chgData name="Martina Plantak, DOBA" userId="S::martina.plantak@doba.si::de674679-c024-4d92-9c12-6923d982c1a5" providerId="AD" clId="Web-{8D3A7CC3-E975-AD67-9143-04BC62BF9452}" dt="2024-12-16T11:09:00.074" v="1" actId="20577"/>
        <pc:sldMkLst>
          <pc:docMk/>
          <pc:sldMk cId="1821673080" sldId="307"/>
        </pc:sldMkLst>
      </pc:sldChg>
    </pc:docChg>
  </pc:docChgLst>
  <pc:docChgLst>
    <pc:chgData name="Martina Plantak, DOBA" userId="S::martina.plantak@doba.si::de674679-c024-4d92-9c12-6923d982c1a5" providerId="AD" clId="Web-{233A05B9-B05E-6B66-D22E-B3121275D8FB}"/>
    <pc:docChg chg="modSld">
      <pc:chgData name="Martina Plantak, DOBA" userId="S::martina.plantak@doba.si::de674679-c024-4d92-9c12-6923d982c1a5" providerId="AD" clId="Web-{233A05B9-B05E-6B66-D22E-B3121275D8FB}" dt="2024-11-28T13:59:05.950" v="41" actId="20577"/>
      <pc:docMkLst>
        <pc:docMk/>
      </pc:docMkLst>
      <pc:sldChg chg="modSp">
        <pc:chgData name="Martina Plantak, DOBA" userId="S::martina.plantak@doba.si::de674679-c024-4d92-9c12-6923d982c1a5" providerId="AD" clId="Web-{233A05B9-B05E-6B66-D22E-B3121275D8FB}" dt="2024-11-28T13:59:05.950" v="41" actId="20577"/>
        <pc:sldMkLst>
          <pc:docMk/>
          <pc:sldMk cId="1043091233" sldId="305"/>
        </pc:sldMkLst>
      </pc:sldChg>
    </pc:docChg>
  </pc:docChgLst>
  <pc:docChgLst>
    <pc:chgData name="Martina Plantak, DOBA" userId="S::martina.plantak@doba.si::de674679-c024-4d92-9c12-6923d982c1a5" providerId="AD" clId="Web-{0ADEC8E9-621C-BB55-5606-AF943652986D}"/>
    <pc:docChg chg="modSld">
      <pc:chgData name="Martina Plantak, DOBA" userId="S::martina.plantak@doba.si::de674679-c024-4d92-9c12-6923d982c1a5" providerId="AD" clId="Web-{0ADEC8E9-621C-BB55-5606-AF943652986D}" dt="2024-12-10T08:39:50.229" v="45" actId="20577"/>
      <pc:docMkLst>
        <pc:docMk/>
      </pc:docMkLst>
      <pc:sldChg chg="modSp">
        <pc:chgData name="Martina Plantak, DOBA" userId="S::martina.plantak@doba.si::de674679-c024-4d92-9c12-6923d982c1a5" providerId="AD" clId="Web-{0ADEC8E9-621C-BB55-5606-AF943652986D}" dt="2024-12-10T08:32:43.590" v="17"/>
        <pc:sldMkLst>
          <pc:docMk/>
          <pc:sldMk cId="2591287154" sldId="258"/>
        </pc:sldMkLst>
      </pc:sldChg>
      <pc:sldChg chg="modSp">
        <pc:chgData name="Martina Plantak, DOBA" userId="S::martina.plantak@doba.si::de674679-c024-4d92-9c12-6923d982c1a5" providerId="AD" clId="Web-{0ADEC8E9-621C-BB55-5606-AF943652986D}" dt="2024-12-10T08:32:00.854" v="10" actId="20577"/>
        <pc:sldMkLst>
          <pc:docMk/>
          <pc:sldMk cId="1872930087" sldId="265"/>
        </pc:sldMkLst>
      </pc:sldChg>
      <pc:sldChg chg="modSp">
        <pc:chgData name="Martina Plantak, DOBA" userId="S::martina.plantak@doba.si::de674679-c024-4d92-9c12-6923d982c1a5" providerId="AD" clId="Web-{0ADEC8E9-621C-BB55-5606-AF943652986D}" dt="2024-12-10T08:38:51.102" v="36" actId="20577"/>
        <pc:sldMkLst>
          <pc:docMk/>
          <pc:sldMk cId="2127734137" sldId="266"/>
        </pc:sldMkLst>
      </pc:sldChg>
      <pc:sldChg chg="addSp delSp modSp">
        <pc:chgData name="Martina Plantak, DOBA" userId="S::martina.plantak@doba.si::de674679-c024-4d92-9c12-6923d982c1a5" providerId="AD" clId="Web-{0ADEC8E9-621C-BB55-5606-AF943652986D}" dt="2024-12-10T08:34:04.592" v="29"/>
        <pc:sldMkLst>
          <pc:docMk/>
          <pc:sldMk cId="429506596" sldId="268"/>
        </pc:sldMkLst>
      </pc:sldChg>
      <pc:sldChg chg="modSp">
        <pc:chgData name="Martina Plantak, DOBA" userId="S::martina.plantak@doba.si::de674679-c024-4d92-9c12-6923d982c1a5" providerId="AD" clId="Web-{0ADEC8E9-621C-BB55-5606-AF943652986D}" dt="2024-12-10T08:34:18.390" v="31" actId="20577"/>
        <pc:sldMkLst>
          <pc:docMk/>
          <pc:sldMk cId="80106433" sldId="269"/>
        </pc:sldMkLst>
      </pc:sldChg>
      <pc:sldChg chg="modSp">
        <pc:chgData name="Martina Plantak, DOBA" userId="S::martina.plantak@doba.si::de674679-c024-4d92-9c12-6923d982c1a5" providerId="AD" clId="Web-{0ADEC8E9-621C-BB55-5606-AF943652986D}" dt="2024-12-10T08:34:35.859" v="32" actId="1076"/>
        <pc:sldMkLst>
          <pc:docMk/>
          <pc:sldMk cId="3112084314" sldId="270"/>
        </pc:sldMkLst>
      </pc:sldChg>
      <pc:sldChg chg="modSp">
        <pc:chgData name="Martina Plantak, DOBA" userId="S::martina.plantak@doba.si::de674679-c024-4d92-9c12-6923d982c1a5" providerId="AD" clId="Web-{0ADEC8E9-621C-BB55-5606-AF943652986D}" dt="2024-12-10T08:35:45.190" v="34" actId="20577"/>
        <pc:sldMkLst>
          <pc:docMk/>
          <pc:sldMk cId="1934961006" sldId="271"/>
        </pc:sldMkLst>
      </pc:sldChg>
      <pc:sldChg chg="modSp">
        <pc:chgData name="Martina Plantak, DOBA" userId="S::martina.plantak@doba.si::de674679-c024-4d92-9c12-6923d982c1a5" providerId="AD" clId="Web-{0ADEC8E9-621C-BB55-5606-AF943652986D}" dt="2024-12-10T08:39:50.229" v="45" actId="20577"/>
        <pc:sldMkLst>
          <pc:docMk/>
          <pc:sldMk cId="2431607839" sldId="279"/>
        </pc:sldMkLst>
      </pc:sldChg>
      <pc:sldChg chg="modSp">
        <pc:chgData name="Martina Plantak, DOBA" userId="S::martina.plantak@doba.si::de674679-c024-4d92-9c12-6923d982c1a5" providerId="AD" clId="Web-{0ADEC8E9-621C-BB55-5606-AF943652986D}" dt="2024-12-10T08:31:36.291" v="7" actId="20577"/>
        <pc:sldMkLst>
          <pc:docMk/>
          <pc:sldMk cId="4166417723" sldId="302"/>
        </pc:sldMkLst>
      </pc:sldChg>
    </pc:docChg>
  </pc:docChgLst>
  <pc:docChgLst>
    <pc:chgData name="Martina Plantak, DOBA" userId="S::martina.plantak@doba.si::de674679-c024-4d92-9c12-6923d982c1a5" providerId="AD" clId="Web-{9C139F99-90B5-994A-8BED-1D230A540458}"/>
    <pc:docChg chg="addSld modSld">
      <pc:chgData name="Martina Plantak, DOBA" userId="S::martina.plantak@doba.si::de674679-c024-4d92-9c12-6923d982c1a5" providerId="AD" clId="Web-{9C139F99-90B5-994A-8BED-1D230A540458}" dt="2025-07-18T08:33:02.171" v="39" actId="20577"/>
      <pc:docMkLst>
        <pc:docMk/>
      </pc:docMkLst>
      <pc:sldChg chg="modSp">
        <pc:chgData name="Martina Plantak, DOBA" userId="S::martina.plantak@doba.si::de674679-c024-4d92-9c12-6923d982c1a5" providerId="AD" clId="Web-{9C139F99-90B5-994A-8BED-1D230A540458}" dt="2025-07-18T08:33:02.171" v="39" actId="20577"/>
        <pc:sldMkLst>
          <pc:docMk/>
          <pc:sldMk cId="1821673080" sldId="307"/>
        </pc:sldMkLst>
        <pc:spChg chg="mod">
          <ac:chgData name="Martina Plantak, DOBA" userId="S::martina.plantak@doba.si::de674679-c024-4d92-9c12-6923d982c1a5" providerId="AD" clId="Web-{9C139F99-90B5-994A-8BED-1D230A540458}" dt="2025-07-18T08:33:02.171" v="39" actId="20577"/>
          <ac:spMkLst>
            <pc:docMk/>
            <pc:sldMk cId="1821673080" sldId="307"/>
            <ac:spMk id="3" creationId="{807B0497-91CD-1A34-8D17-EC644DEC2FC5}"/>
          </ac:spMkLst>
        </pc:spChg>
      </pc:sldChg>
      <pc:sldChg chg="modSp">
        <pc:chgData name="Martina Plantak, DOBA" userId="S::martina.plantak@doba.si::de674679-c024-4d92-9c12-6923d982c1a5" providerId="AD" clId="Web-{9C139F99-90B5-994A-8BED-1D230A540458}" dt="2025-07-18T08:30:50.963" v="11" actId="20577"/>
        <pc:sldMkLst>
          <pc:docMk/>
          <pc:sldMk cId="1580078791" sldId="309"/>
        </pc:sldMkLst>
        <pc:spChg chg="mod">
          <ac:chgData name="Martina Plantak, DOBA" userId="S::martina.plantak@doba.si::de674679-c024-4d92-9c12-6923d982c1a5" providerId="AD" clId="Web-{9C139F99-90B5-994A-8BED-1D230A540458}" dt="2025-07-18T08:30:50.963" v="11" actId="20577"/>
          <ac:spMkLst>
            <pc:docMk/>
            <pc:sldMk cId="1580078791" sldId="309"/>
            <ac:spMk id="3" creationId="{DB24CFCA-BF07-305C-DE4C-C3DD795BF6BF}"/>
          </ac:spMkLst>
        </pc:spChg>
      </pc:sldChg>
      <pc:sldChg chg="modSp">
        <pc:chgData name="Martina Plantak, DOBA" userId="S::martina.plantak@doba.si::de674679-c024-4d92-9c12-6923d982c1a5" providerId="AD" clId="Web-{9C139F99-90B5-994A-8BED-1D230A540458}" dt="2025-07-18T08:31:43.403" v="26" actId="20577"/>
        <pc:sldMkLst>
          <pc:docMk/>
          <pc:sldMk cId="1074941690" sldId="310"/>
        </pc:sldMkLst>
        <pc:spChg chg="mod">
          <ac:chgData name="Martina Plantak, DOBA" userId="S::martina.plantak@doba.si::de674679-c024-4d92-9c12-6923d982c1a5" providerId="AD" clId="Web-{9C139F99-90B5-994A-8BED-1D230A540458}" dt="2025-07-18T08:31:43.403" v="26" actId="20577"/>
          <ac:spMkLst>
            <pc:docMk/>
            <pc:sldMk cId="1074941690" sldId="310"/>
            <ac:spMk id="3" creationId="{655ED667-68A9-A727-2D40-34BB96890A06}"/>
          </ac:spMkLst>
        </pc:spChg>
      </pc:sldChg>
      <pc:sldChg chg="delSp modSp new">
        <pc:chgData name="Martina Plantak, DOBA" userId="S::martina.plantak@doba.si::de674679-c024-4d92-9c12-6923d982c1a5" providerId="AD" clId="Web-{9C139F99-90B5-994A-8BED-1D230A540458}" dt="2025-07-18T08:31:25.183" v="17" actId="20577"/>
        <pc:sldMkLst>
          <pc:docMk/>
          <pc:sldMk cId="720677027" sldId="324"/>
        </pc:sldMkLst>
        <pc:spChg chg="mod">
          <ac:chgData name="Martina Plantak, DOBA" userId="S::martina.plantak@doba.si::de674679-c024-4d92-9c12-6923d982c1a5" providerId="AD" clId="Web-{9C139F99-90B5-994A-8BED-1D230A540458}" dt="2025-07-18T08:31:25.183" v="17" actId="20577"/>
          <ac:spMkLst>
            <pc:docMk/>
            <pc:sldMk cId="720677027" sldId="324"/>
            <ac:spMk id="3" creationId="{095471F3-41DF-46B7-4A7F-228A3B69BCD6}"/>
          </ac:spMkLst>
        </pc:spChg>
      </pc:sldChg>
    </pc:docChg>
  </pc:docChgLst>
  <pc:docChgLst>
    <pc:chgData name="epo_35" userId="S::epo_35_jogroup.eu#ext#@dobasi.onmicrosoft.com::edd5f0fd-77c0-4369-83c5-84439aafe912" providerId="AD" clId="Web-{6CD4A4A5-D619-25BA-17B1-D4D55D560F0F}"/>
    <pc:docChg chg="modSld sldOrd">
      <pc:chgData name="epo_35" userId="S::epo_35_jogroup.eu#ext#@dobasi.onmicrosoft.com::edd5f0fd-77c0-4369-83c5-84439aafe912" providerId="AD" clId="Web-{6CD4A4A5-D619-25BA-17B1-D4D55D560F0F}" dt="2024-11-12T11:55:47.176" v="38" actId="20577"/>
      <pc:docMkLst>
        <pc:docMk/>
      </pc:docMkLst>
      <pc:sldChg chg="modSp">
        <pc:chgData name="epo_35" userId="S::epo_35_jogroup.eu#ext#@dobasi.onmicrosoft.com::edd5f0fd-77c0-4369-83c5-84439aafe912" providerId="AD" clId="Web-{6CD4A4A5-D619-25BA-17B1-D4D55D560F0F}" dt="2024-11-12T11:55:47.176" v="38" actId="20577"/>
        <pc:sldMkLst>
          <pc:docMk/>
          <pc:sldMk cId="4166417723" sldId="302"/>
        </pc:sldMkLst>
      </pc:sldChg>
      <pc:sldChg chg="ord">
        <pc:chgData name="epo_35" userId="S::epo_35_jogroup.eu#ext#@dobasi.onmicrosoft.com::edd5f0fd-77c0-4369-83c5-84439aafe912" providerId="AD" clId="Web-{6CD4A4A5-D619-25BA-17B1-D4D55D560F0F}" dt="2024-11-12T11:24:57.055" v="1"/>
        <pc:sldMkLst>
          <pc:docMk/>
          <pc:sldMk cId="1821673080" sldId="307"/>
        </pc:sldMkLst>
      </pc:sldChg>
      <pc:sldChg chg="modSp">
        <pc:chgData name="epo_35" userId="S::epo_35_jogroup.eu#ext#@dobasi.onmicrosoft.com::edd5f0fd-77c0-4369-83c5-84439aafe912" providerId="AD" clId="Web-{6CD4A4A5-D619-25BA-17B1-D4D55D560F0F}" dt="2024-11-12T10:30:30.447" v="0" actId="1076"/>
        <pc:sldMkLst>
          <pc:docMk/>
          <pc:sldMk cId="2949865065" sldId="321"/>
        </pc:sldMkLst>
      </pc:sldChg>
      <pc:sldChg chg="modSp">
        <pc:chgData name="epo_35" userId="S::epo_35_jogroup.eu#ext#@dobasi.onmicrosoft.com::edd5f0fd-77c0-4369-83c5-84439aafe912" providerId="AD" clId="Web-{6CD4A4A5-D619-25BA-17B1-D4D55D560F0F}" dt="2024-11-12T11:45:13.692" v="32" actId="20577"/>
        <pc:sldMkLst>
          <pc:docMk/>
          <pc:sldMk cId="2891599450" sldId="322"/>
        </pc:sldMkLst>
      </pc:sldChg>
    </pc:docChg>
  </pc:docChgLst>
  <pc:docChgLst>
    <pc:chgData name="Martina Plantak, DOBA" userId="S::martina.plantak@doba.si::de674679-c024-4d92-9c12-6923d982c1a5" providerId="AD" clId="Web-{36259148-E29B-59E0-0A1E-0B72A0A58F66}"/>
    <pc:docChg chg="modSld">
      <pc:chgData name="Martina Plantak, DOBA" userId="S::martina.plantak@doba.si::de674679-c024-4d92-9c12-6923d982c1a5" providerId="AD" clId="Web-{36259148-E29B-59E0-0A1E-0B72A0A58F66}" dt="2024-12-19T14:05:55.489" v="117" actId="20577"/>
      <pc:docMkLst>
        <pc:docMk/>
      </pc:docMkLst>
      <pc:sldChg chg="modSp">
        <pc:chgData name="Martina Plantak, DOBA" userId="S::martina.plantak@doba.si::de674679-c024-4d92-9c12-6923d982c1a5" providerId="AD" clId="Web-{36259148-E29B-59E0-0A1E-0B72A0A58F66}" dt="2024-12-19T10:18:30.332" v="46" actId="1076"/>
        <pc:sldMkLst>
          <pc:docMk/>
          <pc:sldMk cId="1872930087" sldId="265"/>
        </pc:sldMkLst>
      </pc:sldChg>
      <pc:sldChg chg="modSp">
        <pc:chgData name="Martina Plantak, DOBA" userId="S::martina.plantak@doba.si::de674679-c024-4d92-9c12-6923d982c1a5" providerId="AD" clId="Web-{36259148-E29B-59E0-0A1E-0B72A0A58F66}" dt="2024-12-19T10:19:25.302" v="49" actId="20577"/>
        <pc:sldMkLst>
          <pc:docMk/>
          <pc:sldMk cId="429506596" sldId="268"/>
        </pc:sldMkLst>
      </pc:sldChg>
      <pc:sldChg chg="modSp">
        <pc:chgData name="Martina Plantak, DOBA" userId="S::martina.plantak@doba.si::de674679-c024-4d92-9c12-6923d982c1a5" providerId="AD" clId="Web-{36259148-E29B-59E0-0A1E-0B72A0A58F66}" dt="2024-12-19T10:20:47.648" v="54" actId="1076"/>
        <pc:sldMkLst>
          <pc:docMk/>
          <pc:sldMk cId="1934961006" sldId="271"/>
        </pc:sldMkLst>
      </pc:sldChg>
      <pc:sldChg chg="modSp">
        <pc:chgData name="Martina Plantak, DOBA" userId="S::martina.plantak@doba.si::de674679-c024-4d92-9c12-6923d982c1a5" providerId="AD" clId="Web-{36259148-E29B-59E0-0A1E-0B72A0A58F66}" dt="2024-12-19T10:22:30.370" v="56" actId="20577"/>
        <pc:sldMkLst>
          <pc:docMk/>
          <pc:sldMk cId="4118808171" sldId="278"/>
        </pc:sldMkLst>
      </pc:sldChg>
      <pc:sldChg chg="modSp">
        <pc:chgData name="Martina Plantak, DOBA" userId="S::martina.plantak@doba.si::de674679-c024-4d92-9c12-6923d982c1a5" providerId="AD" clId="Web-{36259148-E29B-59E0-0A1E-0B72A0A58F66}" dt="2024-12-19T10:23:06.559" v="59" actId="20577"/>
        <pc:sldMkLst>
          <pc:docMk/>
          <pc:sldMk cId="1561430925" sldId="281"/>
        </pc:sldMkLst>
      </pc:sldChg>
      <pc:sldChg chg="addSp delSp modSp">
        <pc:chgData name="Martina Plantak, DOBA" userId="S::martina.plantak@doba.si::de674679-c024-4d92-9c12-6923d982c1a5" providerId="AD" clId="Web-{36259148-E29B-59E0-0A1E-0B72A0A58F66}" dt="2024-12-19T10:31:45.450" v="80" actId="20577"/>
        <pc:sldMkLst>
          <pc:docMk/>
          <pc:sldMk cId="4246760670" sldId="287"/>
        </pc:sldMkLst>
      </pc:sldChg>
      <pc:sldChg chg="modSp">
        <pc:chgData name="Martina Plantak, DOBA" userId="S::martina.plantak@doba.si::de674679-c024-4d92-9c12-6923d982c1a5" providerId="AD" clId="Web-{36259148-E29B-59E0-0A1E-0B72A0A58F66}" dt="2024-12-19T14:04:36.486" v="82" actId="20577"/>
        <pc:sldMkLst>
          <pc:docMk/>
          <pc:sldMk cId="329927129" sldId="299"/>
        </pc:sldMkLst>
      </pc:sldChg>
      <pc:sldChg chg="modSp">
        <pc:chgData name="Martina Plantak, DOBA" userId="S::martina.plantak@doba.si::de674679-c024-4d92-9c12-6923d982c1a5" providerId="AD" clId="Web-{36259148-E29B-59E0-0A1E-0B72A0A58F66}" dt="2024-12-19T10:17:48.799" v="42" actId="20577"/>
        <pc:sldMkLst>
          <pc:docMk/>
          <pc:sldMk cId="1043091233" sldId="305"/>
        </pc:sldMkLst>
      </pc:sldChg>
      <pc:sldChg chg="modSp">
        <pc:chgData name="Martina Plantak, DOBA" userId="S::martina.plantak@doba.si::de674679-c024-4d92-9c12-6923d982c1a5" providerId="AD" clId="Web-{36259148-E29B-59E0-0A1E-0B72A0A58F66}" dt="2024-12-19T10:26:47.316" v="64" actId="20577"/>
        <pc:sldMkLst>
          <pc:docMk/>
          <pc:sldMk cId="883705601" sldId="313"/>
        </pc:sldMkLst>
      </pc:sldChg>
      <pc:sldChg chg="modSp">
        <pc:chgData name="Martina Plantak, DOBA" userId="S::martina.plantak@doba.si::de674679-c024-4d92-9c12-6923d982c1a5" providerId="AD" clId="Web-{36259148-E29B-59E0-0A1E-0B72A0A58F66}" dt="2024-12-19T10:20:41.461" v="53" actId="20577"/>
        <pc:sldMkLst>
          <pc:docMk/>
          <pc:sldMk cId="2802272491" sldId="316"/>
        </pc:sldMkLst>
      </pc:sldChg>
      <pc:sldChg chg="addSp delSp modSp">
        <pc:chgData name="Martina Plantak, DOBA" userId="S::martina.plantak@doba.si::de674679-c024-4d92-9c12-6923d982c1a5" providerId="AD" clId="Web-{36259148-E29B-59E0-0A1E-0B72A0A58F66}" dt="2024-12-19T14:05:55.489" v="117" actId="20577"/>
        <pc:sldMkLst>
          <pc:docMk/>
          <pc:sldMk cId="1871302768" sldId="320"/>
        </pc:sldMkLst>
      </pc:sldChg>
      <pc:sldChg chg="addSp delSp modSp">
        <pc:chgData name="Martina Plantak, DOBA" userId="S::martina.plantak@doba.si::de674679-c024-4d92-9c12-6923d982c1a5" providerId="AD" clId="Web-{36259148-E29B-59E0-0A1E-0B72A0A58F66}" dt="2024-12-19T10:16:58.766" v="39" actId="1076"/>
        <pc:sldMkLst>
          <pc:docMk/>
          <pc:sldMk cId="2891599450" sldId="322"/>
        </pc:sldMkLst>
      </pc:sldChg>
    </pc:docChg>
  </pc:docChgLst>
  <pc:docChgLst>
    <pc:chgData name="Martina Plantak, DOBA" userId="S::martina.plantak@doba.si::de674679-c024-4d92-9c12-6923d982c1a5" providerId="AD" clId="Web-{DA8F115C-AAA5-62E1-4485-94FCF4C0BC51}"/>
    <pc:docChg chg="modSld">
      <pc:chgData name="Martina Plantak, DOBA" userId="S::martina.plantak@doba.si::de674679-c024-4d92-9c12-6923d982c1a5" providerId="AD" clId="Web-{DA8F115C-AAA5-62E1-4485-94FCF4C0BC51}" dt="2024-11-11T15:21:12.039" v="23" actId="20577"/>
      <pc:docMkLst>
        <pc:docMk/>
      </pc:docMkLst>
      <pc:sldChg chg="modSp">
        <pc:chgData name="Martina Plantak, DOBA" userId="S::martina.plantak@doba.si::de674679-c024-4d92-9c12-6923d982c1a5" providerId="AD" clId="Web-{DA8F115C-AAA5-62E1-4485-94FCF4C0BC51}" dt="2024-11-11T15:21:08.179" v="19" actId="20577"/>
        <pc:sldMkLst>
          <pc:docMk/>
          <pc:sldMk cId="1821673080" sldId="307"/>
        </pc:sldMkLst>
      </pc:sldChg>
      <pc:sldChg chg="modSp">
        <pc:chgData name="Martina Plantak, DOBA" userId="S::martina.plantak@doba.si::de674679-c024-4d92-9c12-6923d982c1a5" providerId="AD" clId="Web-{DA8F115C-AAA5-62E1-4485-94FCF4C0BC51}" dt="2024-11-11T15:21:12.039" v="23" actId="20577"/>
        <pc:sldMkLst>
          <pc:docMk/>
          <pc:sldMk cId="3119389221" sldId="308"/>
        </pc:sldMkLst>
      </pc:sldChg>
      <pc:sldChg chg="modSp">
        <pc:chgData name="Martina Plantak, DOBA" userId="S::martina.plantak@doba.si::de674679-c024-4d92-9c12-6923d982c1a5" providerId="AD" clId="Web-{DA8F115C-AAA5-62E1-4485-94FCF4C0BC51}" dt="2024-11-11T15:20:54.428" v="7" actId="20577"/>
        <pc:sldMkLst>
          <pc:docMk/>
          <pc:sldMk cId="1580078791" sldId="309"/>
        </pc:sldMkLst>
      </pc:sldChg>
      <pc:sldChg chg="modSp">
        <pc:chgData name="Martina Plantak, DOBA" userId="S::martina.plantak@doba.si::de674679-c024-4d92-9c12-6923d982c1a5" providerId="AD" clId="Web-{DA8F115C-AAA5-62E1-4485-94FCF4C0BC51}" dt="2024-11-11T15:20:48.272" v="3" actId="20577"/>
        <pc:sldMkLst>
          <pc:docMk/>
          <pc:sldMk cId="1074941690" sldId="310"/>
        </pc:sldMkLst>
      </pc:sldChg>
    </pc:docChg>
  </pc:docChgLst>
  <pc:docChgLst>
    <pc:chgData name="Martina Plantak, DOBA" userId="S::martina.plantak@doba.si::de674679-c024-4d92-9c12-6923d982c1a5" providerId="AD" clId="Web-{EB606DC3-968A-1F39-3DAB-7AE0E57EC6D6}"/>
    <pc:docChg chg="modSld">
      <pc:chgData name="Martina Plantak, DOBA" userId="S::martina.plantak@doba.si::de674679-c024-4d92-9c12-6923d982c1a5" providerId="AD" clId="Web-{EB606DC3-968A-1F39-3DAB-7AE0E57EC6D6}" dt="2024-12-19T09:01:13.372" v="9" actId="20577"/>
      <pc:docMkLst>
        <pc:docMk/>
      </pc:docMkLst>
      <pc:sldChg chg="modSp">
        <pc:chgData name="Martina Plantak, DOBA" userId="S::martina.plantak@doba.si::de674679-c024-4d92-9c12-6923d982c1a5" providerId="AD" clId="Web-{EB606DC3-968A-1F39-3DAB-7AE0E57EC6D6}" dt="2024-12-19T08:58:32.320" v="0" actId="1076"/>
        <pc:sldMkLst>
          <pc:docMk/>
          <pc:sldMk cId="80106433" sldId="269"/>
        </pc:sldMkLst>
      </pc:sldChg>
      <pc:sldChg chg="modSp">
        <pc:chgData name="Martina Plantak, DOBA" userId="S::martina.plantak@doba.si::de674679-c024-4d92-9c12-6923d982c1a5" providerId="AD" clId="Web-{EB606DC3-968A-1F39-3DAB-7AE0E57EC6D6}" dt="2024-12-19T08:58:42.164" v="1" actId="1076"/>
        <pc:sldMkLst>
          <pc:docMk/>
          <pc:sldMk cId="1934961006" sldId="271"/>
        </pc:sldMkLst>
      </pc:sldChg>
      <pc:sldChg chg="modSp">
        <pc:chgData name="Martina Plantak, DOBA" userId="S::martina.plantak@doba.si::de674679-c024-4d92-9c12-6923d982c1a5" providerId="AD" clId="Web-{EB606DC3-968A-1F39-3DAB-7AE0E57EC6D6}" dt="2024-12-19T08:59:01.915" v="2" actId="1076"/>
        <pc:sldMkLst>
          <pc:docMk/>
          <pc:sldMk cId="4161256290" sldId="283"/>
        </pc:sldMkLst>
      </pc:sldChg>
      <pc:sldChg chg="modSp">
        <pc:chgData name="Martina Plantak, DOBA" userId="S::martina.plantak@doba.si::de674679-c024-4d92-9c12-6923d982c1a5" providerId="AD" clId="Web-{EB606DC3-968A-1F39-3DAB-7AE0E57EC6D6}" dt="2024-12-19T08:59:42.182" v="4" actId="20577"/>
        <pc:sldMkLst>
          <pc:docMk/>
          <pc:sldMk cId="1916635044" sldId="284"/>
        </pc:sldMkLst>
      </pc:sldChg>
      <pc:sldChg chg="modSp">
        <pc:chgData name="Martina Plantak, DOBA" userId="S::martina.plantak@doba.si::de674679-c024-4d92-9c12-6923d982c1a5" providerId="AD" clId="Web-{EB606DC3-968A-1F39-3DAB-7AE0E57EC6D6}" dt="2024-12-19T08:59:57.854" v="5" actId="14100"/>
        <pc:sldMkLst>
          <pc:docMk/>
          <pc:sldMk cId="1848216580" sldId="285"/>
        </pc:sldMkLst>
      </pc:sldChg>
      <pc:sldChg chg="modSp">
        <pc:chgData name="Martina Plantak, DOBA" userId="S::martina.plantak@doba.si::de674679-c024-4d92-9c12-6923d982c1a5" providerId="AD" clId="Web-{EB606DC3-968A-1F39-3DAB-7AE0E57EC6D6}" dt="2024-12-19T09:00:37.840" v="6" actId="1076"/>
        <pc:sldMkLst>
          <pc:docMk/>
          <pc:sldMk cId="1527222958" sldId="292"/>
        </pc:sldMkLst>
      </pc:sldChg>
      <pc:sldChg chg="modSp">
        <pc:chgData name="Martina Plantak, DOBA" userId="S::martina.plantak@doba.si::de674679-c024-4d92-9c12-6923d982c1a5" providerId="AD" clId="Web-{EB606DC3-968A-1F39-3DAB-7AE0E57EC6D6}" dt="2024-12-19T09:00:46.824" v="7" actId="1076"/>
        <pc:sldMkLst>
          <pc:docMk/>
          <pc:sldMk cId="2525822979" sldId="294"/>
        </pc:sldMkLst>
      </pc:sldChg>
      <pc:sldChg chg="modSp">
        <pc:chgData name="Martina Plantak, DOBA" userId="S::martina.plantak@doba.si::de674679-c024-4d92-9c12-6923d982c1a5" providerId="AD" clId="Web-{EB606DC3-968A-1F39-3DAB-7AE0E57EC6D6}" dt="2024-12-19T09:00:59.325" v="8" actId="1076"/>
        <pc:sldMkLst>
          <pc:docMk/>
          <pc:sldMk cId="3814413335" sldId="295"/>
        </pc:sldMkLst>
      </pc:sldChg>
      <pc:sldChg chg="modSp">
        <pc:chgData name="Martina Plantak, DOBA" userId="S::martina.plantak@doba.si::de674679-c024-4d92-9c12-6923d982c1a5" providerId="AD" clId="Web-{EB606DC3-968A-1F39-3DAB-7AE0E57EC6D6}" dt="2024-12-19T09:01:13.372" v="9" actId="20577"/>
        <pc:sldMkLst>
          <pc:docMk/>
          <pc:sldMk cId="2891599450" sldId="322"/>
        </pc:sldMkLst>
      </pc:sldChg>
    </pc:docChg>
  </pc:docChgLst>
  <pc:docChgLst>
    <pc:chgData name="epo_35" userId="S::epo_35_jogroup.eu#ext#@dobasi.onmicrosoft.com::edd5f0fd-77c0-4369-83c5-84439aafe912" providerId="AD" clId="Web-{A49A15E3-0D57-DE88-5926-2DEC971C9EA9}"/>
    <pc:docChg chg="addSld delSld modSld sldOrd addMainMaster modMainMaster">
      <pc:chgData name="epo_35" userId="S::epo_35_jogroup.eu#ext#@dobasi.onmicrosoft.com::edd5f0fd-77c0-4369-83c5-84439aafe912" providerId="AD" clId="Web-{A49A15E3-0D57-DE88-5926-2DEC971C9EA9}" dt="2024-11-07T14:56:23.962" v="383"/>
      <pc:docMkLst>
        <pc:docMk/>
      </pc:docMkLst>
      <pc:sldChg chg="add del">
        <pc:chgData name="epo_35" userId="S::epo_35_jogroup.eu#ext#@dobasi.onmicrosoft.com::edd5f0fd-77c0-4369-83c5-84439aafe912" providerId="AD" clId="Web-{A49A15E3-0D57-DE88-5926-2DEC971C9EA9}" dt="2024-11-07T12:23:21.914" v="15"/>
        <pc:sldMkLst>
          <pc:docMk/>
          <pc:sldMk cId="1326018968" sldId="256"/>
        </pc:sldMkLst>
      </pc:sldChg>
      <pc:sldChg chg="modSp">
        <pc:chgData name="epo_35" userId="S::epo_35_jogroup.eu#ext#@dobasi.onmicrosoft.com::edd5f0fd-77c0-4369-83c5-84439aafe912" providerId="AD" clId="Web-{A49A15E3-0D57-DE88-5926-2DEC971C9EA9}" dt="2024-11-07T12:23:20.758" v="14" actId="20577"/>
        <pc:sldMkLst>
          <pc:docMk/>
          <pc:sldMk cId="1872930087" sldId="265"/>
        </pc:sldMkLst>
      </pc:sldChg>
      <pc:sldChg chg="modSp">
        <pc:chgData name="epo_35" userId="S::epo_35_jogroup.eu#ext#@dobasi.onmicrosoft.com::edd5f0fd-77c0-4369-83c5-84439aafe912" providerId="AD" clId="Web-{A49A15E3-0D57-DE88-5926-2DEC971C9EA9}" dt="2024-11-07T14:19:32.215" v="108" actId="20577"/>
        <pc:sldMkLst>
          <pc:docMk/>
          <pc:sldMk cId="1857735462" sldId="273"/>
        </pc:sldMkLst>
      </pc:sldChg>
      <pc:sldChg chg="del">
        <pc:chgData name="epo_35" userId="S::epo_35_jogroup.eu#ext#@dobasi.onmicrosoft.com::edd5f0fd-77c0-4369-83c5-84439aafe912" providerId="AD" clId="Web-{A49A15E3-0D57-DE88-5926-2DEC971C9EA9}" dt="2024-11-07T12:24:11.369" v="16"/>
        <pc:sldMkLst>
          <pc:docMk/>
          <pc:sldMk cId="909986486" sldId="275"/>
        </pc:sldMkLst>
      </pc:sldChg>
      <pc:sldChg chg="modSp">
        <pc:chgData name="epo_35" userId="S::epo_35_jogroup.eu#ext#@dobasi.onmicrosoft.com::edd5f0fd-77c0-4369-83c5-84439aafe912" providerId="AD" clId="Web-{A49A15E3-0D57-DE88-5926-2DEC971C9EA9}" dt="2024-11-07T12:24:33.213" v="22" actId="20577"/>
        <pc:sldMkLst>
          <pc:docMk/>
          <pc:sldMk cId="2569460042" sldId="276"/>
        </pc:sldMkLst>
      </pc:sldChg>
      <pc:sldChg chg="del">
        <pc:chgData name="epo_35" userId="S::epo_35_jogroup.eu#ext#@dobasi.onmicrosoft.com::edd5f0fd-77c0-4369-83c5-84439aafe912" providerId="AD" clId="Web-{A49A15E3-0D57-DE88-5926-2DEC971C9EA9}" dt="2024-11-07T14:29:29.672" v="137"/>
        <pc:sldMkLst>
          <pc:docMk/>
          <pc:sldMk cId="1858717053" sldId="277"/>
        </pc:sldMkLst>
      </pc:sldChg>
      <pc:sldChg chg="del">
        <pc:chgData name="epo_35" userId="S::epo_35_jogroup.eu#ext#@dobasi.onmicrosoft.com::edd5f0fd-77c0-4369-83c5-84439aafe912" providerId="AD" clId="Web-{A49A15E3-0D57-DE88-5926-2DEC971C9EA9}" dt="2024-11-07T14:21:13.672" v="117"/>
        <pc:sldMkLst>
          <pc:docMk/>
          <pc:sldMk cId="2263878390" sldId="288"/>
        </pc:sldMkLst>
      </pc:sldChg>
      <pc:sldChg chg="modSp">
        <pc:chgData name="epo_35" userId="S::epo_35_jogroup.eu#ext#@dobasi.onmicrosoft.com::edd5f0fd-77c0-4369-83c5-84439aafe912" providerId="AD" clId="Web-{A49A15E3-0D57-DE88-5926-2DEC971C9EA9}" dt="2024-11-07T14:21:12.375" v="116" actId="20577"/>
        <pc:sldMkLst>
          <pc:docMk/>
          <pc:sldMk cId="1585165906" sldId="289"/>
        </pc:sldMkLst>
      </pc:sldChg>
      <pc:sldChg chg="del">
        <pc:chgData name="epo_35" userId="S::epo_35_jogroup.eu#ext#@dobasi.onmicrosoft.com::edd5f0fd-77c0-4369-83c5-84439aafe912" providerId="AD" clId="Web-{A49A15E3-0D57-DE88-5926-2DEC971C9EA9}" dt="2024-11-07T14:29:14.172" v="135"/>
        <pc:sldMkLst>
          <pc:docMk/>
          <pc:sldMk cId="3309613717" sldId="301"/>
        </pc:sldMkLst>
      </pc:sldChg>
      <pc:sldChg chg="modSp">
        <pc:chgData name="epo_35" userId="S::epo_35_jogroup.eu#ext#@dobasi.onmicrosoft.com::edd5f0fd-77c0-4369-83c5-84439aafe912" providerId="AD" clId="Web-{A49A15E3-0D57-DE88-5926-2DEC971C9EA9}" dt="2024-11-07T14:55:32.912" v="381" actId="20577"/>
        <pc:sldMkLst>
          <pc:docMk/>
          <pc:sldMk cId="4166417723" sldId="302"/>
        </pc:sldMkLst>
      </pc:sldChg>
      <pc:sldChg chg="del">
        <pc:chgData name="epo_35" userId="S::epo_35_jogroup.eu#ext#@dobasi.onmicrosoft.com::edd5f0fd-77c0-4369-83c5-84439aafe912" providerId="AD" clId="Web-{A49A15E3-0D57-DE88-5926-2DEC971C9EA9}" dt="2024-11-07T12:31:08.567" v="33"/>
        <pc:sldMkLst>
          <pc:docMk/>
          <pc:sldMk cId="2978648541" sldId="303"/>
        </pc:sldMkLst>
      </pc:sldChg>
      <pc:sldChg chg="add del">
        <pc:chgData name="epo_35" userId="S::epo_35_jogroup.eu#ext#@dobasi.onmicrosoft.com::edd5f0fd-77c0-4369-83c5-84439aafe912" providerId="AD" clId="Web-{A49A15E3-0D57-DE88-5926-2DEC971C9EA9}" dt="2024-11-07T12:31:32.052" v="34"/>
        <pc:sldMkLst>
          <pc:docMk/>
          <pc:sldMk cId="879302129" sldId="317"/>
        </pc:sldMkLst>
      </pc:sldChg>
      <pc:sldChg chg="addSp delSp modSp del">
        <pc:chgData name="epo_35" userId="S::epo_35_jogroup.eu#ext#@dobasi.onmicrosoft.com::edd5f0fd-77c0-4369-83c5-84439aafe912" providerId="AD" clId="Web-{A49A15E3-0D57-DE88-5926-2DEC971C9EA9}" dt="2024-11-07T14:56:11.508" v="382"/>
        <pc:sldMkLst>
          <pc:docMk/>
          <pc:sldMk cId="2891599450" sldId="319"/>
        </pc:sldMkLst>
      </pc:sldChg>
      <pc:sldChg chg="modSp add del ord">
        <pc:chgData name="epo_35" userId="S::epo_35_jogroup.eu#ext#@dobasi.onmicrosoft.com::edd5f0fd-77c0-4369-83c5-84439aafe912" providerId="AD" clId="Web-{A49A15E3-0D57-DE88-5926-2DEC971C9EA9}" dt="2024-11-07T12:31:06.302" v="32" actId="20577"/>
        <pc:sldMkLst>
          <pc:docMk/>
          <pc:sldMk cId="2949865065" sldId="321"/>
        </pc:sldMkLst>
      </pc:sldChg>
      <pc:sldChg chg="addSp delSp modSp add del ord">
        <pc:chgData name="epo_35" userId="S::epo_35_jogroup.eu#ext#@dobasi.onmicrosoft.com::edd5f0fd-77c0-4369-83c5-84439aafe912" providerId="AD" clId="Web-{A49A15E3-0D57-DE88-5926-2DEC971C9EA9}" dt="2024-11-07T14:23:58.255" v="134"/>
        <pc:sldMkLst>
          <pc:docMk/>
          <pc:sldMk cId="1742645539" sldId="322"/>
        </pc:sldMkLst>
      </pc:sldChg>
      <pc:sldChg chg="add">
        <pc:chgData name="epo_35" userId="S::epo_35_jogroup.eu#ext#@dobasi.onmicrosoft.com::edd5f0fd-77c0-4369-83c5-84439aafe912" providerId="AD" clId="Web-{A49A15E3-0D57-DE88-5926-2DEC971C9EA9}" dt="2024-11-07T14:56:23.962" v="383"/>
        <pc:sldMkLst>
          <pc:docMk/>
          <pc:sldMk cId="2891599450" sldId="322"/>
        </pc:sldMkLst>
      </pc:sldChg>
      <pc:sldChg chg="add del">
        <pc:chgData name="epo_35" userId="S::epo_35_jogroup.eu#ext#@dobasi.onmicrosoft.com::edd5f0fd-77c0-4369-83c5-84439aafe912" providerId="AD" clId="Web-{A49A15E3-0D57-DE88-5926-2DEC971C9EA9}" dt="2024-11-07T14:55:25.099" v="378"/>
        <pc:sldMkLst>
          <pc:docMk/>
          <pc:sldMk cId="3309613717" sldId="322"/>
        </pc:sldMkLst>
      </pc:sldChg>
      <pc:sldChg chg="add del">
        <pc:chgData name="epo_35" userId="S::epo_35_jogroup.eu#ext#@dobasi.onmicrosoft.com::edd5f0fd-77c0-4369-83c5-84439aafe912" providerId="AD" clId="Web-{A49A15E3-0D57-DE88-5926-2DEC971C9EA9}" dt="2024-11-07T14:55:22.911" v="377"/>
        <pc:sldMkLst>
          <pc:docMk/>
          <pc:sldMk cId="1858717053" sldId="323"/>
        </pc:sldMkLst>
      </pc:sldChg>
      <pc:sldMasterChg chg="add addSldLayout">
        <pc:chgData name="epo_35" userId="S::epo_35_jogroup.eu#ext#@dobasi.onmicrosoft.com::edd5f0fd-77c0-4369-83c5-84439aafe912" providerId="AD" clId="Web-{A49A15E3-0D57-DE88-5926-2DEC971C9EA9}" dt="2024-11-07T14:10:20.510" v="35"/>
        <pc:sldMasterMkLst>
          <pc:docMk/>
          <pc:sldMasterMk cId="473381627" sldId="2147483648"/>
        </pc:sldMasterMkLst>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4083876374" sldId="2147483650"/>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1146665792" sldId="2147483651"/>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712206059" sldId="2147483652"/>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924328958" sldId="2147483653"/>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2519551229" sldId="2147483654"/>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1649292427" sldId="2147483655"/>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1594727233" sldId="2147483656"/>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9725946" sldId="2147483657"/>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2240058968" sldId="2147483658"/>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3110644882" sldId="2147483687"/>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2971093977" sldId="2147483688"/>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2949243406" sldId="2147483689"/>
          </pc:sldLayoutMkLst>
        </pc:sldLayoutChg>
        <pc:sldLayoutChg chg="add">
          <pc:chgData name="epo_35" userId="S::epo_35_jogroup.eu#ext#@dobasi.onmicrosoft.com::edd5f0fd-77c0-4369-83c5-84439aafe912" providerId="AD" clId="Web-{A49A15E3-0D57-DE88-5926-2DEC971C9EA9}" dt="2024-11-07T14:10:20.510" v="35"/>
          <pc:sldLayoutMkLst>
            <pc:docMk/>
            <pc:sldMasterMk cId="473381627" sldId="2147483648"/>
            <pc:sldLayoutMk cId="43774978" sldId="2147483690"/>
          </pc:sldLayoutMkLst>
        </pc:sldLayoutChg>
      </pc:sldMasterChg>
      <pc:sldMasterChg chg="addSldLayout modSldLayout">
        <pc:chgData name="epo_35" userId="S::epo_35_jogroup.eu#ext#@dobasi.onmicrosoft.com::edd5f0fd-77c0-4369-83c5-84439aafe912" providerId="AD" clId="Web-{A49A15E3-0D57-DE88-5926-2DEC971C9EA9}" dt="2024-11-07T12:30:49.348" v="29"/>
        <pc:sldMasterMkLst>
          <pc:docMk/>
          <pc:sldMasterMk cId="606130494" sldId="2147483662"/>
        </pc:sldMasterMkLst>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3110644882" sldId="2147483663"/>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4083876374" sldId="2147483664"/>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1146665792" sldId="2147483665"/>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712206059" sldId="2147483666"/>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924328958" sldId="2147483667"/>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2519551229" sldId="2147483668"/>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2949243406" sldId="2147483669"/>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1649292427" sldId="2147483670"/>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1594727233" sldId="2147483671"/>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9725946" sldId="2147483672"/>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2240058968" sldId="2147483673"/>
          </pc:sldLayoutMkLst>
        </pc:sldLayoutChg>
        <pc:sldLayoutChg chg="add">
          <pc:chgData name="epo_35" userId="S::epo_35_jogroup.eu#ext#@dobasi.onmicrosoft.com::edd5f0fd-77c0-4369-83c5-84439aafe912" providerId="AD" clId="Web-{A49A15E3-0D57-DE88-5926-2DEC971C9EA9}" dt="2024-11-07T12:30:49.348" v="29"/>
          <pc:sldLayoutMkLst>
            <pc:docMk/>
            <pc:sldMasterMk cId="606130494" sldId="2147483662"/>
            <pc:sldLayoutMk cId="43774978" sldId="2147483674"/>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2748239847" sldId="2147483675"/>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1971752085" sldId="2147483676"/>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2288538567" sldId="2147483677"/>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3842187891" sldId="2147483678"/>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3704592855" sldId="2147483679"/>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2907188079" sldId="2147483680"/>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2721217847" sldId="2147483681"/>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3735594078" sldId="2147483682"/>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4060015279" sldId="2147483683"/>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2321178746" sldId="2147483684"/>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1441456313" sldId="2147483685"/>
          </pc:sldLayoutMkLst>
        </pc:sldLayoutChg>
        <pc:sldLayoutChg chg="replId">
          <pc:chgData name="epo_35" userId="S::epo_35_jogroup.eu#ext#@dobasi.onmicrosoft.com::edd5f0fd-77c0-4369-83c5-84439aafe912" providerId="AD" clId="Web-{A49A15E3-0D57-DE88-5926-2DEC971C9EA9}" dt="2024-11-07T12:30:49.348" v="29"/>
          <pc:sldLayoutMkLst>
            <pc:docMk/>
            <pc:sldMasterMk cId="606130494" sldId="2147483662"/>
            <pc:sldLayoutMk cId="3168667788" sldId="2147483686"/>
          </pc:sldLayoutMkLst>
        </pc:sldLayoutChg>
      </pc:sldMasterChg>
    </pc:docChg>
  </pc:docChgLst>
  <pc:docChgLst>
    <pc:chgData name="epo_35" userId="S::epo_35_jogroup.eu#ext#@dobasi.onmicrosoft.com::edd5f0fd-77c0-4369-83c5-84439aafe912" providerId="AD" clId="Web-{00B51728-098E-6BAB-58CB-4F8576B8DC69}"/>
    <pc:docChg chg="modSld">
      <pc:chgData name="epo_35" userId="S::epo_35_jogroup.eu#ext#@dobasi.onmicrosoft.com::edd5f0fd-77c0-4369-83c5-84439aafe912" providerId="AD" clId="Web-{00B51728-098E-6BAB-58CB-4F8576B8DC69}" dt="2024-11-08T13:48:58.660" v="0"/>
      <pc:docMkLst>
        <pc:docMk/>
      </pc:docMkLst>
      <pc:sldChg chg="delSp">
        <pc:chgData name="epo_35" userId="S::epo_35_jogroup.eu#ext#@dobasi.onmicrosoft.com::edd5f0fd-77c0-4369-83c5-84439aafe912" providerId="AD" clId="Web-{00B51728-098E-6BAB-58CB-4F8576B8DC69}" dt="2024-11-08T13:48:58.660" v="0"/>
        <pc:sldMkLst>
          <pc:docMk/>
          <pc:sldMk cId="2949865065" sldId="321"/>
        </pc:sldMkLst>
      </pc:sldChg>
    </pc:docChg>
  </pc:docChgLst>
  <pc:docChgLst>
    <pc:chgData name="Martina Plantak, DOBA" userId="S::martina.plantak@doba.si::de674679-c024-4d92-9c12-6923d982c1a5" providerId="AD" clId="Web-{947A2C1D-5600-1ABA-FFCC-08697655F670}"/>
    <pc:docChg chg="modSld">
      <pc:chgData name="Martina Plantak, DOBA" userId="S::martina.plantak@doba.si::de674679-c024-4d92-9c12-6923d982c1a5" providerId="AD" clId="Web-{947A2C1D-5600-1ABA-FFCC-08697655F670}" dt="2024-12-10T13:15:14.963" v="38" actId="20577"/>
      <pc:docMkLst>
        <pc:docMk/>
      </pc:docMkLst>
      <pc:sldChg chg="modSp">
        <pc:chgData name="Martina Plantak, DOBA" userId="S::martina.plantak@doba.si::de674679-c024-4d92-9c12-6923d982c1a5" providerId="AD" clId="Web-{947A2C1D-5600-1ABA-FFCC-08697655F670}" dt="2024-12-10T13:00:28.165" v="0" actId="20577"/>
        <pc:sldMkLst>
          <pc:docMk/>
          <pc:sldMk cId="2224271585" sldId="296"/>
        </pc:sldMkLst>
      </pc:sldChg>
      <pc:sldChg chg="modSp">
        <pc:chgData name="Martina Plantak, DOBA" userId="S::martina.plantak@doba.si::de674679-c024-4d92-9c12-6923d982c1a5" providerId="AD" clId="Web-{947A2C1D-5600-1ABA-FFCC-08697655F670}" dt="2024-12-10T13:15:14.963" v="38" actId="20577"/>
        <pc:sldMkLst>
          <pc:docMk/>
          <pc:sldMk cId="1074941690" sldId="310"/>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4F9EF1-2BA6-4CA2-92C3-CA0430A1AF40}"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sl-SI"/>
        </a:p>
      </dgm:t>
    </dgm:pt>
    <dgm:pt modelId="{F9CC2ACF-5636-475C-B567-818D82C98FD0}">
      <dgm:prSet phldrT="[Text]"/>
      <dgm:spPr/>
      <dgm:t>
        <a:bodyPr/>
        <a:lstStyle/>
        <a:p>
          <a:r>
            <a:rPr lang="sl-SI" err="1"/>
            <a:t>Fun</a:t>
          </a:r>
          <a:endParaRPr lang="sl-SI"/>
        </a:p>
      </dgm:t>
    </dgm:pt>
    <dgm:pt modelId="{BD8B9493-406A-4799-A706-3965874E3641}" type="parTrans" cxnId="{94B0C85A-0AAB-4C78-A0E0-C43E7AD60811}">
      <dgm:prSet/>
      <dgm:spPr/>
      <dgm:t>
        <a:bodyPr/>
        <a:lstStyle/>
        <a:p>
          <a:endParaRPr lang="sl-SI"/>
        </a:p>
      </dgm:t>
    </dgm:pt>
    <dgm:pt modelId="{DE8FFD07-CC5C-4028-BFB1-972087E04548}" type="sibTrans" cxnId="{94B0C85A-0AAB-4C78-A0E0-C43E7AD60811}">
      <dgm:prSet/>
      <dgm:spPr/>
      <dgm:t>
        <a:bodyPr/>
        <a:lstStyle/>
        <a:p>
          <a:endParaRPr lang="sl-SI"/>
        </a:p>
      </dgm:t>
    </dgm:pt>
    <dgm:pt modelId="{33AE1019-6290-49F7-8AF3-C014653BBADF}">
      <dgm:prSet phldrT="[Text]"/>
      <dgm:spPr/>
      <dgm:t>
        <a:bodyPr/>
        <a:lstStyle/>
        <a:p>
          <a:r>
            <a:rPr lang="sl-SI" err="1"/>
            <a:t>Facts</a:t>
          </a:r>
          <a:endParaRPr lang="sl-SI"/>
        </a:p>
      </dgm:t>
    </dgm:pt>
    <dgm:pt modelId="{BD0166EC-00FF-4E24-BC76-B0E4A6B44954}" type="parTrans" cxnId="{89CA3E2E-7779-41A6-8776-86F2D80FBEEE}">
      <dgm:prSet/>
      <dgm:spPr/>
      <dgm:t>
        <a:bodyPr/>
        <a:lstStyle/>
        <a:p>
          <a:endParaRPr lang="sl-SI"/>
        </a:p>
      </dgm:t>
    </dgm:pt>
    <dgm:pt modelId="{F2048284-B741-49EA-8D0B-14338DD71C04}" type="sibTrans" cxnId="{89CA3E2E-7779-41A6-8776-86F2D80FBEEE}">
      <dgm:prSet/>
      <dgm:spPr/>
      <dgm:t>
        <a:bodyPr/>
        <a:lstStyle/>
        <a:p>
          <a:endParaRPr lang="sl-SI"/>
        </a:p>
      </dgm:t>
    </dgm:pt>
    <dgm:pt modelId="{288B0FFB-6715-4036-A062-97A8C3B0DDF8}" type="pres">
      <dgm:prSet presAssocID="{AD4F9EF1-2BA6-4CA2-92C3-CA0430A1AF40}" presName="diagram" presStyleCnt="0">
        <dgm:presLayoutVars>
          <dgm:dir/>
          <dgm:resizeHandles val="exact"/>
        </dgm:presLayoutVars>
      </dgm:prSet>
      <dgm:spPr/>
    </dgm:pt>
    <dgm:pt modelId="{353461C6-DBB8-43C5-88FC-6126AB54FE2A}" type="pres">
      <dgm:prSet presAssocID="{F9CC2ACF-5636-475C-B567-818D82C98FD0}" presName="arrow" presStyleLbl="node1" presStyleIdx="0" presStyleCnt="2">
        <dgm:presLayoutVars>
          <dgm:bulletEnabled val="1"/>
        </dgm:presLayoutVars>
      </dgm:prSet>
      <dgm:spPr/>
    </dgm:pt>
    <dgm:pt modelId="{DE86D978-85CE-454B-8B50-4305B2A40402}" type="pres">
      <dgm:prSet presAssocID="{33AE1019-6290-49F7-8AF3-C014653BBADF}" presName="arrow" presStyleLbl="node1" presStyleIdx="1" presStyleCnt="2">
        <dgm:presLayoutVars>
          <dgm:bulletEnabled val="1"/>
        </dgm:presLayoutVars>
      </dgm:prSet>
      <dgm:spPr/>
    </dgm:pt>
  </dgm:ptLst>
  <dgm:cxnLst>
    <dgm:cxn modelId="{89CA3E2E-7779-41A6-8776-86F2D80FBEEE}" srcId="{AD4F9EF1-2BA6-4CA2-92C3-CA0430A1AF40}" destId="{33AE1019-6290-49F7-8AF3-C014653BBADF}" srcOrd="1" destOrd="0" parTransId="{BD0166EC-00FF-4E24-BC76-B0E4A6B44954}" sibTransId="{F2048284-B741-49EA-8D0B-14338DD71C04}"/>
    <dgm:cxn modelId="{D8A62D56-3E5C-43C6-B6E8-18CC29E1E2B6}" type="presOf" srcId="{AD4F9EF1-2BA6-4CA2-92C3-CA0430A1AF40}" destId="{288B0FFB-6715-4036-A062-97A8C3B0DDF8}" srcOrd="0" destOrd="0" presId="urn:microsoft.com/office/officeart/2005/8/layout/arrow5"/>
    <dgm:cxn modelId="{94B0C85A-0AAB-4C78-A0E0-C43E7AD60811}" srcId="{AD4F9EF1-2BA6-4CA2-92C3-CA0430A1AF40}" destId="{F9CC2ACF-5636-475C-B567-818D82C98FD0}" srcOrd="0" destOrd="0" parTransId="{BD8B9493-406A-4799-A706-3965874E3641}" sibTransId="{DE8FFD07-CC5C-4028-BFB1-972087E04548}"/>
    <dgm:cxn modelId="{630E33AA-44B8-48C6-9C1D-7839D584D060}" type="presOf" srcId="{33AE1019-6290-49F7-8AF3-C014653BBADF}" destId="{DE86D978-85CE-454B-8B50-4305B2A40402}" srcOrd="0" destOrd="0" presId="urn:microsoft.com/office/officeart/2005/8/layout/arrow5"/>
    <dgm:cxn modelId="{E68F63B2-F13D-4488-BD7D-C27DC0898940}" type="presOf" srcId="{F9CC2ACF-5636-475C-B567-818D82C98FD0}" destId="{353461C6-DBB8-43C5-88FC-6126AB54FE2A}" srcOrd="0" destOrd="0" presId="urn:microsoft.com/office/officeart/2005/8/layout/arrow5"/>
    <dgm:cxn modelId="{CBF72697-9DC4-4A6E-ACD6-703E52C68289}" type="presParOf" srcId="{288B0FFB-6715-4036-A062-97A8C3B0DDF8}" destId="{353461C6-DBB8-43C5-88FC-6126AB54FE2A}" srcOrd="0" destOrd="0" presId="urn:microsoft.com/office/officeart/2005/8/layout/arrow5"/>
    <dgm:cxn modelId="{759B0B83-9BFB-4E64-B9DC-71A9CE796F1D}" type="presParOf" srcId="{288B0FFB-6715-4036-A062-97A8C3B0DDF8}" destId="{DE86D978-85CE-454B-8B50-4305B2A40402}"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3461C6-DBB8-43C5-88FC-6126AB54FE2A}">
      <dsp:nvSpPr>
        <dsp:cNvPr id="0" name=""/>
        <dsp:cNvSpPr/>
      </dsp:nvSpPr>
      <dsp:spPr>
        <a:xfrm rot="16200000">
          <a:off x="87" y="789753"/>
          <a:ext cx="997955" cy="997955"/>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sl-SI" sz="1700" kern="1200" err="1"/>
            <a:t>Fun</a:t>
          </a:r>
          <a:endParaRPr lang="sl-SI" sz="1700" kern="1200"/>
        </a:p>
      </dsp:txBody>
      <dsp:txXfrm rot="5400000">
        <a:off x="87" y="1039242"/>
        <a:ext cx="823313" cy="498977"/>
      </dsp:txXfrm>
    </dsp:sp>
    <dsp:sp modelId="{DE86D978-85CE-454B-8B50-4305B2A40402}">
      <dsp:nvSpPr>
        <dsp:cNvPr id="0" name=""/>
        <dsp:cNvSpPr/>
      </dsp:nvSpPr>
      <dsp:spPr>
        <a:xfrm rot="5400000">
          <a:off x="1098176" y="789753"/>
          <a:ext cx="997955" cy="997955"/>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sl-SI" sz="1700" kern="1200" err="1"/>
            <a:t>Facts</a:t>
          </a:r>
          <a:endParaRPr lang="sl-SI" sz="1700" kern="1200"/>
        </a:p>
      </dsp:txBody>
      <dsp:txXfrm rot="-5400000">
        <a:off x="1272818" y="1039242"/>
        <a:ext cx="823313" cy="498977"/>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n-GB"/>
              <a:t>Click to edit Master title style</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r>
              <a:rPr lang="en-GB"/>
              <a:t>Click icon to add picture</a:t>
            </a:r>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pic>
        <p:nvPicPr>
          <p:cNvPr id="3" name="Imagen 8">
            <a:extLst>
              <a:ext uri="{FF2B5EF4-FFF2-40B4-BE49-F238E27FC236}">
                <a16:creationId xmlns:a16="http://schemas.microsoft.com/office/drawing/2014/main" id="{03EC8EDD-1A34-6962-BC46-D3D460E80C4F}"/>
              </a:ext>
            </a:extLst>
          </p:cNvPr>
          <p:cNvPicPr>
            <a:picLocks noChangeAspect="1"/>
          </p:cNvPicPr>
          <p:nvPr userDrawn="1"/>
        </p:nvPicPr>
        <p:blipFill rotWithShape="1">
          <a:blip r:embed="rId4">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pic>
        <p:nvPicPr>
          <p:cNvPr id="5" name="Imagen 6" descr="Texto, Logotipo&#10;&#10;Descripción generada automáticamente">
            <a:extLst>
              <a:ext uri="{FF2B5EF4-FFF2-40B4-BE49-F238E27FC236}">
                <a16:creationId xmlns:a16="http://schemas.microsoft.com/office/drawing/2014/main" id="{942BEA9D-22F9-BCCA-6252-C3CA3CAED31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pic>
        <p:nvPicPr>
          <p:cNvPr id="6" name="Imagen 9" descr="Texto&#10;&#10;Descripción generada automáticamente">
            <a:extLst>
              <a:ext uri="{FF2B5EF4-FFF2-40B4-BE49-F238E27FC236}">
                <a16:creationId xmlns:a16="http://schemas.microsoft.com/office/drawing/2014/main" id="{41A8ECB5-AE79-5CAF-7778-1909AC48B5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2748239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n-GB"/>
              <a:t>Click to edit Master text styles</a:t>
            </a:r>
          </a:p>
          <a:p>
            <a:pPr lvl="1"/>
            <a:r>
              <a:rPr lang="en-GB"/>
              <a:t>Second level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B144AD8-F9D0-A2C5-80AD-612D266AC1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971752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n-GB"/>
              <a:t>Click to edit Master title style</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858E56E-28B0-9EC2-4380-7FD80F625B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88538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D6E25C91-38BF-74DC-BAE3-28BF7AF41C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842187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7" name="Imagen 9" descr="Texto, Logotipo&#10;&#10;Descripción generada automáticamente">
            <a:extLst>
              <a:ext uri="{FF2B5EF4-FFF2-40B4-BE49-F238E27FC236}">
                <a16:creationId xmlns:a16="http://schemas.microsoft.com/office/drawing/2014/main" id="{B42FC0A1-93EC-1F95-593C-208DA1D4412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045928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n-GB"/>
              <a:t>Click to edit Master title style</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3" name="Imagen 5" descr="Texto, Logotipo&#10;&#10;Descripción generada automáticamente">
            <a:extLst>
              <a:ext uri="{FF2B5EF4-FFF2-40B4-BE49-F238E27FC236}">
                <a16:creationId xmlns:a16="http://schemas.microsoft.com/office/drawing/2014/main" id="{307819E8-5D14-1654-901E-4AF72A16DA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907188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n-GB"/>
              <a:t>Click to edit Master title style</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r>
              <a:rPr lang="en-GB"/>
              <a:t>Click icon to add chart</a:t>
            </a:r>
            <a:endParaRPr lang="en-US"/>
          </a:p>
        </p:txBody>
      </p:sp>
    </p:spTree>
    <p:extLst>
      <p:ext uri="{BB962C8B-B14F-4D97-AF65-F5344CB8AC3E}">
        <p14:creationId xmlns:p14="http://schemas.microsoft.com/office/powerpoint/2010/main" val="2721217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2" name="Imagen 4" descr="Texto, Logotipo&#10;&#10;Descripción generada automáticamente">
            <a:extLst>
              <a:ext uri="{FF2B5EF4-FFF2-40B4-BE49-F238E27FC236}">
                <a16:creationId xmlns:a16="http://schemas.microsoft.com/office/drawing/2014/main" id="{35CCBA0C-BC5B-7E26-F909-009A923327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355940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CEA8934D-1E0F-084E-A3FE-7D295DD4A8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60015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B008D60F-DDCD-8EF6-340E-78B0CFA587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321178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n-GB"/>
              <a:t>Click to edit Master title style</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3B7F8B1B-8185-9730-579C-79AC208F226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441456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pic>
        <p:nvPicPr>
          <p:cNvPr id="4" name="Imagen 2" descr="Interfaz de usuario gráfica&#10;&#10;Descripción generada automáticamente">
            <a:extLst>
              <a:ext uri="{FF2B5EF4-FFF2-40B4-BE49-F238E27FC236}">
                <a16:creationId xmlns:a16="http://schemas.microsoft.com/office/drawing/2014/main" id="{817FAAC6-B868-AFAA-D49F-A84A050CAF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7" name="Segnaposto testo 9">
            <a:extLst>
              <a:ext uri="{FF2B5EF4-FFF2-40B4-BE49-F238E27FC236}">
                <a16:creationId xmlns:a16="http://schemas.microsoft.com/office/drawing/2014/main" id="{4685CA93-1C3A-D32A-FD9D-BE3CEB884FED}"/>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8" name="Imagen 5" descr="Texto, Logotipo&#10;&#10;Descripción generada automáticamente">
            <a:extLst>
              <a:ext uri="{FF2B5EF4-FFF2-40B4-BE49-F238E27FC236}">
                <a16:creationId xmlns:a16="http://schemas.microsoft.com/office/drawing/2014/main" id="{58CCEBD8-A4ED-0369-A362-0CB2BCC5D8C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10" name="Conector recto 7">
            <a:extLst>
              <a:ext uri="{FF2B5EF4-FFF2-40B4-BE49-F238E27FC236}">
                <a16:creationId xmlns:a16="http://schemas.microsoft.com/office/drawing/2014/main" id="{B803E3AE-33A8-780F-F382-DD6741445586}"/>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11" name="Imagen 8" descr="Texto&#10;&#10;Descripción generada automáticamente">
            <a:extLst>
              <a:ext uri="{FF2B5EF4-FFF2-40B4-BE49-F238E27FC236}">
                <a16:creationId xmlns:a16="http://schemas.microsoft.com/office/drawing/2014/main" id="{9AD6EA38-C2B1-E968-F994-BDF95FA43A3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31686677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60613049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49" r:id="rId25"/>
    <p:sldLayoutId id="2147483661" r:id="rId26"/>
    <p:sldLayoutId id="2147483660" r:id="rId27"/>
    <p:sldLayoutId id="2147483659" r:id="rId28"/>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4.xml"/><Relationship Id="rId1" Type="http://schemas.openxmlformats.org/officeDocument/2006/relationships/video" Target="https://www.youtube.com/embed/J_1F8GoLOI8?list=PLKbmcnUUQMlmMt9bnq6CruylRotpL8YOY"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package" Target="../embeddings/Microsoft_Word_Document_1ADDB865.docx"/><Relationship Id="rId1" Type="http://schemas.openxmlformats.org/officeDocument/2006/relationships/slideLayout" Target="../slideLayouts/slideLayout14.xml"/><Relationship Id="rId5" Type="http://schemas.openxmlformats.org/officeDocument/2006/relationships/image" Target="../media/image10.emf"/><Relationship Id="rId4" Type="http://schemas.openxmlformats.org/officeDocument/2006/relationships/package" Target="../embeddings/Microsoft_Word_Document_35B65C64.docx"/></Relationships>
</file>

<file path=ppt/slides/_rels/slide15.xml.rels><?xml version="1.0" encoding="UTF-8" standalone="yes"?>
<Relationships xmlns="http://schemas.openxmlformats.org/package/2006/relationships"><Relationship Id="rId3" Type="http://schemas.openxmlformats.org/officeDocument/2006/relationships/hyperlink" Target="https://quizlet.com/150158727/chapter-1-financial-statements-flash-cards/" TargetMode="External"/><Relationship Id="rId2" Type="http://schemas.openxmlformats.org/officeDocument/2006/relationships/slideLayout" Target="../slideLayouts/slideLayout14.xml"/><Relationship Id="rId1" Type="http://schemas.openxmlformats.org/officeDocument/2006/relationships/video" Target="https://www.youtube.com/embed/_F6a0ddbjtI?feature=oembed" TargetMode="External"/><Relationship Id="rId5" Type="http://schemas.openxmlformats.org/officeDocument/2006/relationships/image" Target="../media/image12.jpe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6.xml"/><Relationship Id="rId1" Type="http://schemas.openxmlformats.org/officeDocument/2006/relationships/video" Target="https://www.youtube.com/embed/-V0tYq3nCm8?feature=oembed"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toryburchfoundation.org/fellows/" TargetMode="External"/><Relationship Id="rId2" Type="http://schemas.openxmlformats.org/officeDocument/2006/relationships/hyperlink" Target="https://girlboss.com/blogs/read/small-business-grants-for-women" TargetMode="External"/><Relationship Id="rId1" Type="http://schemas.openxmlformats.org/officeDocument/2006/relationships/slideLayout" Target="../slideLayouts/slideLayout14.xml"/><Relationship Id="rId5" Type="http://schemas.openxmlformats.org/officeDocument/2006/relationships/image" Target="../media/image15.png"/><Relationship Id="rId4" Type="http://schemas.openxmlformats.org/officeDocument/2006/relationships/hyperlink" Target="https://www.iamsogal.co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hyperlink" Target="https://www.eif.org/index.htm" TargetMode="External"/><Relationship Id="rId2" Type="http://schemas.openxmlformats.org/officeDocument/2006/relationships/hyperlink" Target="https://www.eib.org/en/publications/online/all/eib-group-support-for-eu-businesses?gad_source=1&amp;gclid=Cj0KCQjwhb60BhClARIsABGGtw8RlTswPAsX-2gFRngAfVqFeLjfEuiWWF3tNXp512WnzwkpYlHVmtMaAvlkEALw_wcB" TargetMode="External"/><Relationship Id="rId1" Type="http://schemas.openxmlformats.org/officeDocument/2006/relationships/slideLayout" Target="../slideLayouts/slideLayout14.xml"/><Relationship Id="rId5" Type="http://schemas.openxmlformats.org/officeDocument/2006/relationships/image" Target="../media/image16.png"/><Relationship Id="rId4" Type="http://schemas.openxmlformats.org/officeDocument/2006/relationships/hyperlink" Target="https://ebrdwomeninbusiness.com/"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hyperlink" Target="https://www.indiegogo.com/" TargetMode="External"/><Relationship Id="rId2" Type="http://schemas.openxmlformats.org/officeDocument/2006/relationships/hyperlink" Target="https://www.kickstarter.com/" TargetMode="External"/><Relationship Id="rId1" Type="http://schemas.openxmlformats.org/officeDocument/2006/relationships/slideLayout" Target="../slideLayouts/slideLayout14.xml"/><Relationship Id="rId6" Type="http://schemas.openxmlformats.org/officeDocument/2006/relationships/hyperlink" Target="https://fundly.com/" TargetMode="External"/><Relationship Id="rId5" Type="http://schemas.openxmlformats.org/officeDocument/2006/relationships/hyperlink" Target="https://www.patreon.com/en-GB" TargetMode="External"/><Relationship Id="rId4" Type="http://schemas.openxmlformats.org/officeDocument/2006/relationships/hyperlink" Target="https://www.gofundme.com/en-gb"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angelcapitalassociation.org/" TargetMode="External"/><Relationship Id="rId2" Type="http://schemas.openxmlformats.org/officeDocument/2006/relationships/slideLayout" Target="../slideLayouts/slideLayout16.xml"/><Relationship Id="rId1" Type="http://schemas.openxmlformats.org/officeDocument/2006/relationships/video" Target="https://www.youtube.com/embed/Cb-6XRAcoEU?feature=oembed" TargetMode="External"/><Relationship Id="rId6" Type="http://schemas.openxmlformats.org/officeDocument/2006/relationships/image" Target="../media/image17.jpeg"/><Relationship Id="rId5" Type="http://schemas.openxmlformats.org/officeDocument/2006/relationships/hyperlink" Target="https://www.angellist.com/" TargetMode="External"/><Relationship Id="rId4" Type="http://schemas.openxmlformats.org/officeDocument/2006/relationships/hyperlink" Target="https://goldenseeds.com/"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arx.deals/products/database/?utm_term=cb%20insight&amp;utm_campaign=Arx+Website+traffic-Search-1&amp;utm_source=adwords&amp;utm_medium=ppc&amp;hsa_acc=6721829586&amp;hsa_cam=21111440281&amp;hsa_grp=160033359276&amp;hsa_ad=693973414955&amp;hsa_src=g&amp;hsa_tgt=kwd-1740552563000&amp;hsa_kw=cb%20insight&amp;hsa_mt=b&amp;hsa_net=adwords&amp;hsa_ver=3&amp;gad_source=1&amp;gclid=Cj0KCQiAsOq6BhDuARIsAGQ4-zhGD0sdY5LxQNft03QPdmpsUC8Qyf2myRQ4DrZs3cysoOrhYdiNtJEaAgR8EALw_wcB" TargetMode="External"/><Relationship Id="rId2" Type="http://schemas.openxmlformats.org/officeDocument/2006/relationships/slideLayout" Target="../slideLayouts/slideLayout16.xml"/><Relationship Id="rId1" Type="http://schemas.openxmlformats.org/officeDocument/2006/relationships/video" Target="https://www.youtube.com/embed/a4aUX5u90oA?feature=oembed" TargetMode="External"/><Relationship Id="rId4" Type="http://schemas.openxmlformats.org/officeDocument/2006/relationships/image" Target="../media/image18.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hyperlink" Target="https://take.quiz-maker.com/QDOGZ1JH3" TargetMode="External"/><Relationship Id="rId2" Type="http://schemas.openxmlformats.org/officeDocument/2006/relationships/slideLayout" Target="../slideLayouts/slideLayout14.xml"/><Relationship Id="rId1" Type="http://schemas.openxmlformats.org/officeDocument/2006/relationships/video" Target="https://www.youtube.com/embed/MYVL1XHeB74?feature=oembed" TargetMode="External"/><Relationship Id="rId6" Type="http://schemas.openxmlformats.org/officeDocument/2006/relationships/image" Target="../media/image19.jpeg"/><Relationship Id="rId5" Type="http://schemas.openxmlformats.org/officeDocument/2006/relationships/image" Target="../media/image11.png"/><Relationship Id="rId4" Type="http://schemas.openxmlformats.org/officeDocument/2006/relationships/hyperlink" Target="https://study.com/academy/practice/quiz-worksheet-funding-opportunities-for-entrepreneurs.html"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1.xml.rels><?xml version="1.0" encoding="UTF-8" standalone="yes"?>
<Relationships xmlns="http://schemas.openxmlformats.org/package/2006/relationships"><Relationship Id="rId3" Type="http://schemas.openxmlformats.org/officeDocument/2006/relationships/hyperlink" Target="https://www.cognism.com/" TargetMode="External"/><Relationship Id="rId2" Type="http://schemas.openxmlformats.org/officeDocument/2006/relationships/slideLayout" Target="../slideLayouts/slideLayout14.xml"/><Relationship Id="rId1" Type="http://schemas.openxmlformats.org/officeDocument/2006/relationships/video" Target="https://www.youtube.com/embed/4YG5NhxbN-w?feature=oembed" TargetMode="External"/><Relationship Id="rId4" Type="http://schemas.openxmlformats.org/officeDocument/2006/relationships/image" Target="../media/image23.jpeg"/></Relationships>
</file>

<file path=ppt/slides/_rels/slide42.xml.rels><?xml version="1.0" encoding="UTF-8" standalone="yes"?>
<Relationships xmlns="http://schemas.openxmlformats.org/package/2006/relationships"><Relationship Id="rId3" Type="http://schemas.openxmlformats.org/officeDocument/2006/relationships/hyperlink" Target="https://take.quiz-maker.com/QDOGZ1JH3" TargetMode="External"/><Relationship Id="rId2" Type="http://schemas.openxmlformats.org/officeDocument/2006/relationships/slideLayout" Target="../slideLayouts/slideLayout14.xml"/><Relationship Id="rId1" Type="http://schemas.openxmlformats.org/officeDocument/2006/relationships/video" Target="https://www.youtube.com/embed/r-iETptU7JY?feature=oembed" TargetMode="External"/><Relationship Id="rId6" Type="http://schemas.openxmlformats.org/officeDocument/2006/relationships/image" Target="../media/image24.jpeg"/><Relationship Id="rId5" Type="http://schemas.openxmlformats.org/officeDocument/2006/relationships/image" Target="../media/image11.png"/><Relationship Id="rId4" Type="http://schemas.openxmlformats.org/officeDocument/2006/relationships/hyperlink" Target="https://www.allied.vc/investor-readiness-quiz"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venturusai.com/" TargetMode="External"/><Relationship Id="rId2" Type="http://schemas.openxmlformats.org/officeDocument/2006/relationships/slideLayout" Target="../slideLayouts/slideLayout2.xml"/><Relationship Id="rId1" Type="http://schemas.openxmlformats.org/officeDocument/2006/relationships/video" Target="https://www.youtube.com/embed/J127cQ7isr4?feature=oembed" TargetMode="External"/><Relationship Id="rId4" Type="http://schemas.openxmlformats.org/officeDocument/2006/relationships/image" Target="../media/image25.jpeg"/></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J127cQ7isr4" TargetMode="External"/><Relationship Id="rId2" Type="http://schemas.openxmlformats.org/officeDocument/2006/relationships/hyperlink" Target="https://www.youtube.com/watch?v=Aq4Yvj4Ky7E" TargetMode="Externa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hyperlink" Target="https://www.youtube.com/watch?v=a4aUX5u90oA" TargetMode="External"/><Relationship Id="rId2" Type="http://schemas.openxmlformats.org/officeDocument/2006/relationships/hyperlink" Target="https://www.youtube.com/watch?v=MYVL1XHeB74" TargetMode="Externa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hyperlink" Target="https://www.youtube.com/watch?v=Aq4Yvj4Ky7E"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www.youtube.com/watch?v=J127cQ7isr4" TargetMode="External"/><Relationship Id="rId2" Type="http://schemas.openxmlformats.org/officeDocument/2006/relationships/hyperlink" Target="https://www.youtube.com/watch?v=r-iETptU7JY" TargetMode="Externa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8" Type="http://schemas.openxmlformats.org/officeDocument/2006/relationships/hyperlink" Target="https://www.youtube.com/watch?v=zBUhQPPS9AY" TargetMode="External"/><Relationship Id="rId13" Type="http://schemas.openxmlformats.org/officeDocument/2006/relationships/hyperlink" Target="https://www.youtube.com/watch?v=4YG5NhxbN-w" TargetMode="External"/><Relationship Id="rId3" Type="http://schemas.openxmlformats.org/officeDocument/2006/relationships/hyperlink" Target="https://www.youtube.com/watch?v=hMBN6yTIDb0" TargetMode="External"/><Relationship Id="rId7" Type="http://schemas.openxmlformats.org/officeDocument/2006/relationships/hyperlink" Target="https://www.youtube.com/watch?v=677ZtSMr4-4" TargetMode="External"/><Relationship Id="rId12" Type="http://schemas.openxmlformats.org/officeDocument/2006/relationships/hyperlink" Target="https://www.youtube.com/watch?v=l0hVIH3EnlQ"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14.xml"/><Relationship Id="rId6" Type="http://schemas.openxmlformats.org/officeDocument/2006/relationships/hyperlink" Target="https://blog.salesflare.com/top-podcasts-startup-founders" TargetMode="External"/><Relationship Id="rId11" Type="http://schemas.openxmlformats.org/officeDocument/2006/relationships/hyperlink" Target="https://www.youtube.com/watch?v=tzWew_wPatA" TargetMode="External"/><Relationship Id="rId5" Type="http://schemas.openxmlformats.org/officeDocument/2006/relationships/hyperlink" Target="https://www.youtube.com/watch?v=NquuY41FrrA" TargetMode="External"/><Relationship Id="rId10" Type="http://schemas.openxmlformats.org/officeDocument/2006/relationships/hyperlink" Target="https://www.youtube.com/watch?v=jYWF64Um7pw" TargetMode="External"/><Relationship Id="rId4" Type="http://schemas.openxmlformats.org/officeDocument/2006/relationships/hyperlink" Target="https://www.youtube.com/watch?v=7q6sAPAV7F4" TargetMode="External"/><Relationship Id="rId9" Type="http://schemas.openxmlformats.org/officeDocument/2006/relationships/hyperlink" Target="https://www.youtube.com/watch?v=ohkJcGssNtA"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sl-SI" err="1"/>
              <a:t>Financial</a:t>
            </a:r>
            <a:r>
              <a:rPr lang="sl-SI"/>
              <a:t> Management </a:t>
            </a:r>
            <a:r>
              <a:rPr lang="sl-SI" err="1"/>
              <a:t>and</a:t>
            </a:r>
            <a:r>
              <a:rPr lang="sl-SI"/>
              <a:t> </a:t>
            </a:r>
            <a:r>
              <a:rPr lang="sl-SI" err="1"/>
              <a:t>Funding</a:t>
            </a:r>
            <a:endParaRPr lang="it-IT" err="1"/>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5489380" y="3429501"/>
            <a:ext cx="4259262" cy="1658937"/>
          </a:xfrm>
        </p:spPr>
        <p:txBody>
          <a:bodyPr/>
          <a:lstStyle/>
          <a:p>
            <a:r>
              <a:rPr lang="it-IT" sz="2000" b="0" dirty="0">
                <a:solidFill>
                  <a:schemeClr val="accent1"/>
                </a:solidFill>
              </a:rPr>
              <a:t>WELCOME TO THE UNIT </a:t>
            </a:r>
            <a:endParaRPr lang="it-IT"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9136674" y="2995894"/>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l-SI" dirty="0"/>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775570" y="333811"/>
            <a:ext cx="9263332" cy="825320"/>
          </a:xfrm>
        </p:spPr>
        <p:txBody>
          <a:bodyPr>
            <a:normAutofit/>
          </a:bodyPr>
          <a:lstStyle/>
          <a:p>
            <a:r>
              <a:rPr lang="en-US" sz="3400" dirty="0"/>
              <a:t>Statement of Changes in Equity</a:t>
            </a:r>
            <a:endParaRPr lang="sl-SI" sz="3400" dirty="0"/>
          </a:p>
        </p:txBody>
      </p:sp>
      <p:sp>
        <p:nvSpPr>
          <p:cNvPr id="3" name="Content Placeholder 2">
            <a:extLst>
              <a:ext uri="{FF2B5EF4-FFF2-40B4-BE49-F238E27FC236}">
                <a16:creationId xmlns:a16="http://schemas.microsoft.com/office/drawing/2014/main" id="{8C378B27-6FB7-07F4-A022-B7666568599B}"/>
              </a:ext>
            </a:extLst>
          </p:cNvPr>
          <p:cNvSpPr>
            <a:spLocks noGrp="1"/>
          </p:cNvSpPr>
          <p:nvPr>
            <p:ph idx="1"/>
          </p:nvPr>
        </p:nvSpPr>
        <p:spPr>
          <a:xfrm>
            <a:off x="779056" y="1156452"/>
            <a:ext cx="10689566" cy="4874374"/>
          </a:xfrm>
        </p:spPr>
        <p:txBody>
          <a:bodyPr vert="horz" lIns="91440" tIns="45720" rIns="91440" bIns="45720" rtlCol="0" anchor="t">
            <a:normAutofit fontScale="92500" lnSpcReduction="20000"/>
          </a:bodyPr>
          <a:lstStyle/>
          <a:p>
            <a:pPr marL="0" indent="0" algn="l">
              <a:lnSpc>
                <a:spcPct val="160000"/>
              </a:lnSpc>
              <a:spcBef>
                <a:spcPts val="0"/>
              </a:spcBef>
              <a:buNone/>
            </a:pPr>
            <a:r>
              <a:rPr lang="sl-SI" sz="1600" dirty="0" err="1"/>
              <a:t>Definition</a:t>
            </a:r>
            <a:r>
              <a:rPr lang="sl-SI" sz="1600" dirty="0"/>
              <a:t>: </a:t>
            </a:r>
            <a:r>
              <a:rPr lang="sl-SI" sz="1600" b="0" dirty="0" err="1">
                <a:solidFill>
                  <a:schemeClr val="accent1"/>
                </a:solidFill>
              </a:rPr>
              <a:t>Statement</a:t>
            </a:r>
            <a:r>
              <a:rPr lang="sl-SI" sz="1600" b="0" dirty="0">
                <a:solidFill>
                  <a:schemeClr val="accent1"/>
                </a:solidFill>
              </a:rPr>
              <a:t> </a:t>
            </a:r>
            <a:r>
              <a:rPr lang="sl-SI" sz="1600" b="0" dirty="0" err="1">
                <a:solidFill>
                  <a:schemeClr val="accent1"/>
                </a:solidFill>
              </a:rPr>
              <a:t>of</a:t>
            </a:r>
            <a:r>
              <a:rPr lang="sl-SI" sz="1600" b="0" dirty="0">
                <a:solidFill>
                  <a:schemeClr val="accent1"/>
                </a:solidFill>
              </a:rPr>
              <a:t> </a:t>
            </a:r>
            <a:r>
              <a:rPr lang="sl-SI" sz="1600" b="0" dirty="0" err="1">
                <a:solidFill>
                  <a:schemeClr val="accent1"/>
                </a:solidFill>
              </a:rPr>
              <a:t>Change</a:t>
            </a:r>
            <a:r>
              <a:rPr lang="sl-SI" sz="1600" b="0" dirty="0">
                <a:solidFill>
                  <a:schemeClr val="accent1"/>
                </a:solidFill>
              </a:rPr>
              <a:t> in </a:t>
            </a:r>
            <a:r>
              <a:rPr lang="sl-SI" sz="1600" b="0" dirty="0" err="1">
                <a:solidFill>
                  <a:schemeClr val="accent1"/>
                </a:solidFill>
              </a:rPr>
              <a:t>Equity</a:t>
            </a:r>
            <a:r>
              <a:rPr lang="sl-SI" sz="1600" b="0" dirty="0">
                <a:solidFill>
                  <a:schemeClr val="accent1"/>
                </a:solidFill>
              </a:rPr>
              <a:t> </a:t>
            </a:r>
            <a:r>
              <a:rPr lang="sl-SI" sz="1600" b="0" dirty="0" err="1">
                <a:solidFill>
                  <a:schemeClr val="accent1"/>
                </a:solidFill>
              </a:rPr>
              <a:t>helps</a:t>
            </a:r>
            <a:r>
              <a:rPr lang="sl-SI" sz="1600" b="0" dirty="0">
                <a:solidFill>
                  <a:schemeClr val="accent1"/>
                </a:solidFill>
              </a:rPr>
              <a:t> to </a:t>
            </a:r>
            <a:r>
              <a:rPr lang="sl-SI" sz="1600" b="0" dirty="0" err="1">
                <a:solidFill>
                  <a:schemeClr val="accent1"/>
                </a:solidFill>
              </a:rPr>
              <a:t>understand</a:t>
            </a:r>
            <a:r>
              <a:rPr lang="sl-SI" sz="1600" b="0" dirty="0">
                <a:solidFill>
                  <a:schemeClr val="accent1"/>
                </a:solidFill>
              </a:rPr>
              <a:t> </a:t>
            </a:r>
            <a:r>
              <a:rPr lang="sl-SI" sz="1600" b="0" dirty="0" err="1">
                <a:solidFill>
                  <a:schemeClr val="accent1"/>
                </a:solidFill>
              </a:rPr>
              <a:t>changes</a:t>
            </a:r>
            <a:r>
              <a:rPr lang="sl-SI" sz="1600" b="0" dirty="0">
                <a:solidFill>
                  <a:schemeClr val="accent1"/>
                </a:solidFill>
              </a:rPr>
              <a:t> in </a:t>
            </a:r>
            <a:r>
              <a:rPr lang="sl-SI" sz="1600" b="0" dirty="0" err="1">
                <a:solidFill>
                  <a:schemeClr val="accent1"/>
                </a:solidFill>
              </a:rPr>
              <a:t>financial</a:t>
            </a:r>
            <a:r>
              <a:rPr lang="sl-SI" sz="1600" b="0" dirty="0">
                <a:solidFill>
                  <a:schemeClr val="accent1"/>
                </a:solidFill>
              </a:rPr>
              <a:t> </a:t>
            </a:r>
            <a:r>
              <a:rPr lang="sl-SI" sz="1600" b="0" dirty="0" err="1">
                <a:solidFill>
                  <a:schemeClr val="accent1"/>
                </a:solidFill>
              </a:rPr>
              <a:t>health</a:t>
            </a:r>
            <a:r>
              <a:rPr lang="sl-SI" sz="1600" b="0" dirty="0">
                <a:solidFill>
                  <a:schemeClr val="accent1"/>
                </a:solidFill>
              </a:rPr>
              <a:t> </a:t>
            </a:r>
            <a:r>
              <a:rPr lang="sl-SI" sz="1600" b="0" dirty="0" err="1">
                <a:solidFill>
                  <a:schemeClr val="accent1"/>
                </a:solidFill>
              </a:rPr>
              <a:t>and</a:t>
            </a:r>
            <a:r>
              <a:rPr lang="sl-SI" sz="1600" b="0" dirty="0">
                <a:solidFill>
                  <a:schemeClr val="accent1"/>
                </a:solidFill>
              </a:rPr>
              <a:t> </a:t>
            </a:r>
            <a:r>
              <a:rPr lang="sl-SI" sz="1600" b="0" dirty="0" err="1">
                <a:solidFill>
                  <a:schemeClr val="accent1"/>
                </a:solidFill>
              </a:rPr>
              <a:t>capital</a:t>
            </a:r>
            <a:r>
              <a:rPr lang="sl-SI" sz="1600" b="0" dirty="0">
                <a:solidFill>
                  <a:schemeClr val="accent1"/>
                </a:solidFill>
              </a:rPr>
              <a:t> </a:t>
            </a:r>
            <a:r>
              <a:rPr lang="sl-SI" sz="1600" b="0" dirty="0" err="1">
                <a:solidFill>
                  <a:schemeClr val="accent1"/>
                </a:solidFill>
              </a:rPr>
              <a:t>structure</a:t>
            </a:r>
            <a:r>
              <a:rPr lang="sl-SI" sz="1600" b="0" dirty="0">
                <a:solidFill>
                  <a:schemeClr val="accent1"/>
                </a:solidFill>
              </a:rPr>
              <a:t>. It </a:t>
            </a:r>
            <a:r>
              <a:rPr lang="sl-SI" sz="1600" b="0" dirty="0" err="1">
                <a:solidFill>
                  <a:schemeClr val="accent1"/>
                </a:solidFill>
              </a:rPr>
              <a:t>also</a:t>
            </a:r>
            <a:r>
              <a:rPr lang="sl-SI" sz="1600" b="0" dirty="0">
                <a:solidFill>
                  <a:schemeClr val="accent1"/>
                </a:solidFill>
              </a:rPr>
              <a:t> </a:t>
            </a:r>
            <a:r>
              <a:rPr lang="sl-SI" sz="1600" b="0" dirty="0" err="1">
                <a:solidFill>
                  <a:schemeClr val="accent1"/>
                </a:solidFill>
              </a:rPr>
              <a:t>provides</a:t>
            </a:r>
            <a:r>
              <a:rPr lang="sl-SI" sz="1600" b="0" dirty="0">
                <a:solidFill>
                  <a:schemeClr val="accent1"/>
                </a:solidFill>
              </a:rPr>
              <a:t> </a:t>
            </a:r>
            <a:r>
              <a:rPr lang="sl-SI" sz="1600" b="0" dirty="0" err="1">
                <a:solidFill>
                  <a:schemeClr val="accent1"/>
                </a:solidFill>
              </a:rPr>
              <a:t>insights</a:t>
            </a:r>
            <a:r>
              <a:rPr lang="sl-SI" sz="1600" b="0" dirty="0">
                <a:solidFill>
                  <a:schemeClr val="accent1"/>
                </a:solidFill>
              </a:rPr>
              <a:t> </a:t>
            </a:r>
            <a:r>
              <a:rPr lang="sl-SI" sz="1600" b="0" dirty="0" err="1">
                <a:solidFill>
                  <a:schemeClr val="accent1"/>
                </a:solidFill>
              </a:rPr>
              <a:t>into</a:t>
            </a:r>
            <a:r>
              <a:rPr lang="sl-SI" sz="1600" b="0" dirty="0">
                <a:solidFill>
                  <a:schemeClr val="accent1"/>
                </a:solidFill>
              </a:rPr>
              <a:t> </a:t>
            </a:r>
            <a:r>
              <a:rPr lang="sl-SI" sz="1600" b="0" dirty="0" err="1">
                <a:solidFill>
                  <a:schemeClr val="accent1"/>
                </a:solidFill>
              </a:rPr>
              <a:t>management‘s</a:t>
            </a:r>
            <a:r>
              <a:rPr lang="sl-SI" sz="1600" b="0" dirty="0">
                <a:solidFill>
                  <a:schemeClr val="accent1"/>
                </a:solidFill>
              </a:rPr>
              <a:t> </a:t>
            </a:r>
            <a:r>
              <a:rPr lang="sl-SI" sz="1600" b="0" dirty="0" err="1">
                <a:solidFill>
                  <a:schemeClr val="accent1"/>
                </a:solidFill>
              </a:rPr>
              <a:t>decisions</a:t>
            </a:r>
            <a:r>
              <a:rPr lang="sl-SI" sz="1600" b="0" dirty="0">
                <a:solidFill>
                  <a:schemeClr val="accent1"/>
                </a:solidFill>
              </a:rPr>
              <a:t> </a:t>
            </a:r>
            <a:r>
              <a:rPr lang="sl-SI" sz="1600" b="0" dirty="0" err="1">
                <a:solidFill>
                  <a:schemeClr val="accent1"/>
                </a:solidFill>
              </a:rPr>
              <a:t>regarding</a:t>
            </a:r>
            <a:r>
              <a:rPr lang="sl-SI" sz="1600" b="0" dirty="0">
                <a:solidFill>
                  <a:schemeClr val="accent1"/>
                </a:solidFill>
              </a:rPr>
              <a:t> </a:t>
            </a:r>
            <a:r>
              <a:rPr lang="sl-SI" sz="1600" b="0" dirty="0" err="1">
                <a:solidFill>
                  <a:schemeClr val="accent1"/>
                </a:solidFill>
              </a:rPr>
              <a:t>equity</a:t>
            </a:r>
            <a:r>
              <a:rPr lang="sl-SI" sz="1600" b="0" dirty="0">
                <a:solidFill>
                  <a:schemeClr val="accent1"/>
                </a:solidFill>
              </a:rPr>
              <a:t> </a:t>
            </a:r>
            <a:r>
              <a:rPr lang="sl-SI" sz="1600" b="0" dirty="0" err="1">
                <a:solidFill>
                  <a:schemeClr val="accent1"/>
                </a:solidFill>
              </a:rPr>
              <a:t>capital</a:t>
            </a:r>
            <a:r>
              <a:rPr lang="sl-SI" sz="1600" b="0" dirty="0">
                <a:solidFill>
                  <a:schemeClr val="accent1"/>
                </a:solidFill>
              </a:rPr>
              <a:t>. It o</a:t>
            </a:r>
            <a:r>
              <a:rPr lang="en-US" sz="1600" b="0" dirty="0" err="1">
                <a:solidFill>
                  <a:schemeClr val="accent1"/>
                </a:solidFill>
              </a:rPr>
              <a:t>utlines</a:t>
            </a:r>
            <a:r>
              <a:rPr lang="en-US" sz="1600" b="0" dirty="0">
                <a:solidFill>
                  <a:schemeClr val="accent1"/>
                </a:solidFill>
              </a:rPr>
              <a:t> changes in a company's equity accounts over a specific period</a:t>
            </a:r>
            <a:r>
              <a:rPr lang="sl-SI" sz="1600" b="0" dirty="0">
                <a:solidFill>
                  <a:schemeClr val="accent1"/>
                </a:solidFill>
              </a:rPr>
              <a:t>, </a:t>
            </a:r>
            <a:r>
              <a:rPr lang="sl-SI" sz="1600" b="0" dirty="0" err="1">
                <a:solidFill>
                  <a:schemeClr val="accent1"/>
                </a:solidFill>
              </a:rPr>
              <a:t>and</a:t>
            </a:r>
            <a:r>
              <a:rPr lang="sl-SI" sz="1600" b="0" dirty="0">
                <a:solidFill>
                  <a:schemeClr val="accent1"/>
                </a:solidFill>
              </a:rPr>
              <a:t> p</a:t>
            </a:r>
            <a:r>
              <a:rPr lang="en-US" sz="1600" b="0" dirty="0" err="1">
                <a:solidFill>
                  <a:schemeClr val="accent1"/>
                </a:solidFill>
              </a:rPr>
              <a:t>rovides</a:t>
            </a:r>
            <a:r>
              <a:rPr lang="en-US" sz="1600" b="0" dirty="0">
                <a:solidFill>
                  <a:schemeClr val="accent1"/>
                </a:solidFill>
              </a:rPr>
              <a:t> information about sources and uses of equity capital</a:t>
            </a:r>
            <a:r>
              <a:rPr lang="sl-SI" sz="1600" b="0" dirty="0">
                <a:solidFill>
                  <a:schemeClr val="accent1"/>
                </a:solidFill>
              </a:rPr>
              <a:t>. In </a:t>
            </a:r>
            <a:r>
              <a:rPr lang="sl-SI" sz="1600" b="0" dirty="0" err="1">
                <a:solidFill>
                  <a:schemeClr val="accent1"/>
                </a:solidFill>
              </a:rPr>
              <a:t>this</a:t>
            </a:r>
            <a:r>
              <a:rPr lang="sl-SI" sz="1600" b="0" dirty="0">
                <a:solidFill>
                  <a:schemeClr val="accent1"/>
                </a:solidFill>
              </a:rPr>
              <a:t> </a:t>
            </a:r>
            <a:r>
              <a:rPr lang="sl-SI" sz="1600" b="0" dirty="0" err="1">
                <a:solidFill>
                  <a:schemeClr val="accent1"/>
                </a:solidFill>
              </a:rPr>
              <a:t>way</a:t>
            </a:r>
            <a:r>
              <a:rPr lang="sl-SI" sz="1600" b="0" dirty="0">
                <a:solidFill>
                  <a:schemeClr val="accent1"/>
                </a:solidFill>
              </a:rPr>
              <a:t>, </a:t>
            </a:r>
            <a:r>
              <a:rPr lang="sl-SI" sz="1600" b="0" dirty="0" err="1">
                <a:solidFill>
                  <a:schemeClr val="accent1"/>
                </a:solidFill>
              </a:rPr>
              <a:t>users</a:t>
            </a:r>
            <a:r>
              <a:rPr lang="sl-SI" sz="1600" b="0" dirty="0">
                <a:solidFill>
                  <a:schemeClr val="accent1"/>
                </a:solidFill>
              </a:rPr>
              <a:t> </a:t>
            </a:r>
            <a:r>
              <a:rPr lang="sl-SI" sz="1600" b="0" dirty="0" err="1">
                <a:solidFill>
                  <a:schemeClr val="accent1"/>
                </a:solidFill>
              </a:rPr>
              <a:t>can</a:t>
            </a:r>
            <a:r>
              <a:rPr lang="sl-SI" sz="1600" b="0" dirty="0">
                <a:solidFill>
                  <a:schemeClr val="accent1"/>
                </a:solidFill>
              </a:rPr>
              <a:t> </a:t>
            </a:r>
            <a:r>
              <a:rPr lang="sl-SI" sz="1600" b="0" dirty="0" err="1">
                <a:solidFill>
                  <a:schemeClr val="accent1"/>
                </a:solidFill>
              </a:rPr>
              <a:t>understand</a:t>
            </a:r>
            <a:r>
              <a:rPr lang="sl-SI" sz="1600" b="0" dirty="0">
                <a:solidFill>
                  <a:schemeClr val="accent1"/>
                </a:solidFill>
              </a:rPr>
              <a:t> how </a:t>
            </a:r>
            <a:r>
              <a:rPr lang="en-US" sz="1600" b="0" dirty="0">
                <a:solidFill>
                  <a:schemeClr val="accent1"/>
                </a:solidFill>
              </a:rPr>
              <a:t>equity has changed during the reporting period</a:t>
            </a:r>
            <a:r>
              <a:rPr lang="sl-SI" sz="1600" b="0" dirty="0">
                <a:solidFill>
                  <a:schemeClr val="accent1"/>
                </a:solidFill>
              </a:rPr>
              <a:t>.</a:t>
            </a:r>
            <a:endParaRPr lang="sl-SI">
              <a:solidFill>
                <a:schemeClr val="accent1"/>
              </a:solidFill>
            </a:endParaRPr>
          </a:p>
          <a:p>
            <a:pPr marL="0" indent="0">
              <a:lnSpc>
                <a:spcPct val="150000"/>
              </a:lnSpc>
              <a:buNone/>
            </a:pPr>
            <a:r>
              <a:rPr lang="en-US" sz="1600" dirty="0"/>
              <a:t>Components:</a:t>
            </a:r>
          </a:p>
          <a:p>
            <a:pPr marL="628650" lvl="1" indent="-171450">
              <a:lnSpc>
                <a:spcPct val="150000"/>
              </a:lnSpc>
              <a:buChar char="•"/>
            </a:pPr>
            <a:r>
              <a:rPr lang="en-US" sz="1600" dirty="0">
                <a:solidFill>
                  <a:schemeClr val="accent1"/>
                </a:solidFill>
                <a:latin typeface="Raleway Medium"/>
              </a:rPr>
              <a:t>Beginning balance: </a:t>
            </a:r>
            <a:r>
              <a:rPr lang="en-US" sz="1600" b="0" dirty="0">
                <a:solidFill>
                  <a:schemeClr val="accent1"/>
                </a:solidFill>
                <a:latin typeface="Raleway Medium"/>
              </a:rPr>
              <a:t>Total equity at the start of the period</a:t>
            </a:r>
          </a:p>
          <a:p>
            <a:pPr marL="628650" lvl="1" indent="-171450">
              <a:lnSpc>
                <a:spcPct val="150000"/>
              </a:lnSpc>
              <a:buChar char="•"/>
            </a:pPr>
            <a:r>
              <a:rPr lang="en-US" sz="1600" dirty="0">
                <a:solidFill>
                  <a:schemeClr val="accent1"/>
                </a:solidFill>
                <a:latin typeface="Raleway Medium"/>
              </a:rPr>
              <a:t>Net income or net loss</a:t>
            </a:r>
            <a:r>
              <a:rPr lang="en-US" sz="1600" b="0" dirty="0">
                <a:solidFill>
                  <a:schemeClr val="accent1"/>
                </a:solidFill>
                <a:latin typeface="Raleway Medium"/>
              </a:rPr>
              <a:t>: Profit or loss generated during the period</a:t>
            </a:r>
          </a:p>
          <a:p>
            <a:pPr marL="628650" lvl="1" indent="-171450">
              <a:lnSpc>
                <a:spcPct val="150000"/>
              </a:lnSpc>
              <a:buChar char="•"/>
            </a:pPr>
            <a:r>
              <a:rPr lang="en-US" sz="1600" dirty="0">
                <a:solidFill>
                  <a:schemeClr val="accent1"/>
                </a:solidFill>
                <a:latin typeface="Raleway Medium"/>
              </a:rPr>
              <a:t>Dividends: </a:t>
            </a:r>
            <a:r>
              <a:rPr lang="en-US" sz="1600" b="0" dirty="0">
                <a:solidFill>
                  <a:schemeClr val="accent1"/>
                </a:solidFill>
                <a:latin typeface="Raleway Medium"/>
              </a:rPr>
              <a:t>Cash or stock dividends paid to shareholders</a:t>
            </a:r>
          </a:p>
          <a:p>
            <a:pPr marL="628650" lvl="1" indent="-171450">
              <a:lnSpc>
                <a:spcPct val="150000"/>
              </a:lnSpc>
              <a:buChar char="•"/>
            </a:pPr>
            <a:r>
              <a:rPr lang="en-US" sz="1600" dirty="0">
                <a:solidFill>
                  <a:schemeClr val="accent1"/>
                </a:solidFill>
                <a:latin typeface="Raleway Medium"/>
              </a:rPr>
              <a:t>Issuance of shares: </a:t>
            </a:r>
            <a:r>
              <a:rPr lang="en-US" sz="1600" b="0" dirty="0">
                <a:solidFill>
                  <a:schemeClr val="accent1"/>
                </a:solidFill>
                <a:latin typeface="Raleway Medium"/>
              </a:rPr>
              <a:t>New shares issued through offerings or placements</a:t>
            </a:r>
          </a:p>
          <a:p>
            <a:pPr marL="628650" lvl="1" indent="-171450">
              <a:lnSpc>
                <a:spcPct val="150000"/>
              </a:lnSpc>
              <a:buChar char="•"/>
            </a:pPr>
            <a:r>
              <a:rPr lang="en-US" sz="1600" dirty="0">
                <a:solidFill>
                  <a:schemeClr val="accent1"/>
                </a:solidFill>
                <a:latin typeface="Raleway Medium"/>
              </a:rPr>
              <a:t>Treasury stock transactions: </a:t>
            </a:r>
            <a:r>
              <a:rPr lang="en-US" sz="1600" b="0" dirty="0">
                <a:solidFill>
                  <a:schemeClr val="accent1"/>
                </a:solidFill>
                <a:latin typeface="Raleway Medium"/>
              </a:rPr>
              <a:t>Purchases or sales of the company's own shares</a:t>
            </a:r>
          </a:p>
          <a:p>
            <a:pPr marL="628650" lvl="1" indent="-171450">
              <a:lnSpc>
                <a:spcPct val="150000"/>
              </a:lnSpc>
              <a:buChar char="•"/>
            </a:pPr>
            <a:r>
              <a:rPr lang="en-US" sz="1600" dirty="0">
                <a:solidFill>
                  <a:schemeClr val="accent1"/>
                </a:solidFill>
                <a:latin typeface="Raleway Medium"/>
              </a:rPr>
              <a:t>Other comprehensive income or loss: </a:t>
            </a:r>
            <a:r>
              <a:rPr lang="en-US" sz="1600" b="0" dirty="0">
                <a:solidFill>
                  <a:schemeClr val="accent1"/>
                </a:solidFill>
                <a:latin typeface="Raleway Medium"/>
              </a:rPr>
              <a:t>Gains or losses recorded directly in equity</a:t>
            </a:r>
          </a:p>
          <a:p>
            <a:pPr marL="628650" lvl="1" indent="-171450">
              <a:lnSpc>
                <a:spcPct val="150000"/>
              </a:lnSpc>
              <a:buChar char="•"/>
            </a:pPr>
            <a:r>
              <a:rPr lang="en-US" sz="1600" dirty="0">
                <a:solidFill>
                  <a:schemeClr val="accent1"/>
                </a:solidFill>
                <a:latin typeface="Raleway Medium"/>
              </a:rPr>
              <a:t>Other changes: </a:t>
            </a:r>
            <a:r>
              <a:rPr lang="en-US" sz="1600" b="0" dirty="0">
                <a:solidFill>
                  <a:schemeClr val="accent1"/>
                </a:solidFill>
                <a:latin typeface="Raleway Medium"/>
              </a:rPr>
              <a:t>Any other changes in equity accounts</a:t>
            </a:r>
          </a:p>
          <a:p>
            <a:pPr marL="628650" lvl="1" indent="-171450">
              <a:lnSpc>
                <a:spcPct val="150000"/>
              </a:lnSpc>
              <a:buChar char="•"/>
            </a:pPr>
            <a:r>
              <a:rPr lang="en-US" sz="1600" dirty="0">
                <a:solidFill>
                  <a:schemeClr val="accent1"/>
                </a:solidFill>
                <a:latin typeface="Raleway Medium"/>
              </a:rPr>
              <a:t>Ending balance: </a:t>
            </a:r>
            <a:r>
              <a:rPr lang="en-US" sz="1600" b="0" dirty="0">
                <a:solidFill>
                  <a:schemeClr val="accent1"/>
                </a:solidFill>
                <a:latin typeface="Raleway Medium"/>
              </a:rPr>
              <a:t>Total equity at the end of the period</a:t>
            </a:r>
            <a:endParaRPr lang="sl-SI" sz="1600" b="0" dirty="0">
              <a:solidFill>
                <a:schemeClr val="accent1"/>
              </a:solidFill>
              <a:latin typeface="Raleway Medium"/>
            </a:endParaRPr>
          </a:p>
          <a:p>
            <a:pPr lvl="1">
              <a:buFont typeface="Arial" panose="020B0604020202020204" pitchFamily="34" charset="0"/>
              <a:buChar char="•"/>
            </a:pPr>
            <a:endParaRPr lang="sl-SI" sz="1000" b="0">
              <a:solidFill>
                <a:schemeClr val="accent1"/>
              </a:solidFill>
            </a:endParaRPr>
          </a:p>
          <a:p>
            <a:pPr lvl="1">
              <a:buFont typeface="Arial" panose="020B0604020202020204" pitchFamily="34" charset="0"/>
              <a:buChar char="•"/>
            </a:pPr>
            <a:endParaRPr lang="sl-SI" sz="1000" b="0">
              <a:solidFill>
                <a:schemeClr val="accent1"/>
              </a:solidFill>
            </a:endParaRPr>
          </a:p>
        </p:txBody>
      </p:sp>
    </p:spTree>
    <p:extLst>
      <p:ext uri="{BB962C8B-B14F-4D97-AF65-F5344CB8AC3E}">
        <p14:creationId xmlns:p14="http://schemas.microsoft.com/office/powerpoint/2010/main" val="2802272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51DF3-1C2D-9C07-3FF9-AB34F1412598}"/>
              </a:ext>
            </a:extLst>
          </p:cNvPr>
          <p:cNvSpPr>
            <a:spLocks noGrp="1"/>
          </p:cNvSpPr>
          <p:nvPr>
            <p:ph type="title"/>
          </p:nvPr>
        </p:nvSpPr>
        <p:spPr>
          <a:xfrm>
            <a:off x="741744" y="152923"/>
            <a:ext cx="10515600" cy="1325563"/>
          </a:xfrm>
        </p:spPr>
        <p:txBody>
          <a:bodyPr>
            <a:normAutofit/>
          </a:bodyPr>
          <a:lstStyle/>
          <a:p>
            <a:r>
              <a:rPr lang="sl-SI" sz="3400" dirty="0" err="1"/>
              <a:t>Reading</a:t>
            </a:r>
            <a:r>
              <a:rPr lang="sl-SI" sz="3400" dirty="0"/>
              <a:t> </a:t>
            </a:r>
            <a:r>
              <a:rPr lang="sl-SI" sz="3400" dirty="0" err="1"/>
              <a:t>and</a:t>
            </a:r>
            <a:r>
              <a:rPr lang="sl-SI" sz="3400" dirty="0"/>
              <a:t> </a:t>
            </a:r>
            <a:r>
              <a:rPr lang="sl-SI" sz="3400" dirty="0" err="1"/>
              <a:t>interpreting</a:t>
            </a:r>
            <a:r>
              <a:rPr lang="sl-SI" sz="3400" dirty="0"/>
              <a:t> </a:t>
            </a:r>
            <a:r>
              <a:rPr lang="sl-SI" sz="3400" dirty="0" err="1"/>
              <a:t>financial</a:t>
            </a:r>
            <a:r>
              <a:rPr lang="sl-SI" sz="3400" dirty="0"/>
              <a:t> </a:t>
            </a:r>
            <a:r>
              <a:rPr lang="sl-SI" sz="3400" dirty="0" err="1"/>
              <a:t>statements</a:t>
            </a:r>
          </a:p>
        </p:txBody>
      </p:sp>
      <p:sp>
        <p:nvSpPr>
          <p:cNvPr id="3" name="Content Placeholder 2">
            <a:extLst>
              <a:ext uri="{FF2B5EF4-FFF2-40B4-BE49-F238E27FC236}">
                <a16:creationId xmlns:a16="http://schemas.microsoft.com/office/drawing/2014/main" id="{3F4D8EE6-CFA6-F64D-8CC5-D910013B982E}"/>
              </a:ext>
            </a:extLst>
          </p:cNvPr>
          <p:cNvSpPr>
            <a:spLocks noGrp="1"/>
          </p:cNvSpPr>
          <p:nvPr>
            <p:ph idx="1"/>
          </p:nvPr>
        </p:nvSpPr>
        <p:spPr>
          <a:xfrm>
            <a:off x="741744" y="1401220"/>
            <a:ext cx="10515600" cy="4351338"/>
          </a:xfrm>
        </p:spPr>
        <p:txBody>
          <a:bodyPr vert="horz" lIns="91440" tIns="45720" rIns="91440" bIns="45720" rtlCol="0" anchor="t">
            <a:normAutofit/>
          </a:bodyPr>
          <a:lstStyle/>
          <a:p>
            <a:pPr marL="0" indent="0">
              <a:lnSpc>
                <a:spcPct val="160000"/>
              </a:lnSpc>
              <a:buNone/>
            </a:pPr>
            <a:r>
              <a:rPr lang="en-US" sz="2000" dirty="0"/>
              <a:t>Analysis Techniques:</a:t>
            </a:r>
            <a:endParaRPr lang="sl-SI" sz="2000" dirty="0"/>
          </a:p>
          <a:p>
            <a:pPr>
              <a:lnSpc>
                <a:spcPct val="150000"/>
              </a:lnSpc>
              <a:spcBef>
                <a:spcPts val="0"/>
              </a:spcBef>
            </a:pPr>
            <a:endParaRPr lang="en-US" sz="800" dirty="0">
              <a:solidFill>
                <a:schemeClr val="accent1"/>
              </a:solidFill>
            </a:endParaRPr>
          </a:p>
          <a:p>
            <a:pPr>
              <a:lnSpc>
                <a:spcPct val="150000"/>
              </a:lnSpc>
              <a:spcBef>
                <a:spcPts val="0"/>
              </a:spcBef>
            </a:pPr>
            <a:r>
              <a:rPr lang="en-US" sz="2000" dirty="0">
                <a:solidFill>
                  <a:schemeClr val="accent1"/>
                </a:solidFill>
              </a:rPr>
              <a:t>Horizontal Analysis: </a:t>
            </a:r>
            <a:r>
              <a:rPr lang="en-US" sz="2000" b="0" dirty="0">
                <a:solidFill>
                  <a:schemeClr val="accent1"/>
                </a:solidFill>
              </a:rPr>
              <a:t>Comparing financial data across multiple periods to identify trends and growth patterns.</a:t>
            </a:r>
            <a:endParaRPr lang="en-US" dirty="0">
              <a:solidFill>
                <a:schemeClr val="accent1"/>
              </a:solidFill>
            </a:endParaRPr>
          </a:p>
          <a:p>
            <a:pPr>
              <a:lnSpc>
                <a:spcPct val="150000"/>
              </a:lnSpc>
              <a:spcBef>
                <a:spcPts val="0"/>
              </a:spcBef>
            </a:pPr>
            <a:endParaRPr lang="en-US" sz="800" b="0" dirty="0">
              <a:solidFill>
                <a:schemeClr val="accent1"/>
              </a:solidFill>
            </a:endParaRPr>
          </a:p>
          <a:p>
            <a:pPr>
              <a:lnSpc>
                <a:spcPct val="150000"/>
              </a:lnSpc>
              <a:spcBef>
                <a:spcPts val="0"/>
              </a:spcBef>
            </a:pPr>
            <a:r>
              <a:rPr lang="en-US" sz="2000" dirty="0">
                <a:solidFill>
                  <a:schemeClr val="accent1"/>
                </a:solidFill>
              </a:rPr>
              <a:t>Vertical Analysis: </a:t>
            </a:r>
            <a:r>
              <a:rPr lang="en-US" sz="2000" b="0" dirty="0">
                <a:solidFill>
                  <a:schemeClr val="accent1"/>
                </a:solidFill>
              </a:rPr>
              <a:t>Evaluating financial statement items as a percentage of a base amount (e.g., total assets for balance sheet items, net sales for income statement items).</a:t>
            </a:r>
          </a:p>
          <a:p>
            <a:pPr>
              <a:lnSpc>
                <a:spcPct val="150000"/>
              </a:lnSpc>
              <a:spcBef>
                <a:spcPts val="0"/>
              </a:spcBef>
            </a:pPr>
            <a:endParaRPr lang="en-US" sz="800" b="0" dirty="0">
              <a:solidFill>
                <a:schemeClr val="accent1"/>
              </a:solidFill>
            </a:endParaRPr>
          </a:p>
          <a:p>
            <a:pPr>
              <a:lnSpc>
                <a:spcPct val="150000"/>
              </a:lnSpc>
              <a:spcBef>
                <a:spcPts val="0"/>
              </a:spcBef>
            </a:pPr>
            <a:r>
              <a:rPr lang="en-US" sz="2000" dirty="0">
                <a:solidFill>
                  <a:schemeClr val="accent1"/>
                </a:solidFill>
              </a:rPr>
              <a:t>Ratio Analysis: </a:t>
            </a:r>
            <a:r>
              <a:rPr lang="en-US" sz="2000" b="0" dirty="0">
                <a:solidFill>
                  <a:schemeClr val="accent1"/>
                </a:solidFill>
              </a:rPr>
              <a:t>Using financial ratios to assess the financial health, performance, and efficiency of a company.</a:t>
            </a:r>
          </a:p>
          <a:p>
            <a:endParaRPr lang="sl-SI"/>
          </a:p>
        </p:txBody>
      </p:sp>
    </p:spTree>
    <p:extLst>
      <p:ext uri="{BB962C8B-B14F-4D97-AF65-F5344CB8AC3E}">
        <p14:creationId xmlns:p14="http://schemas.microsoft.com/office/powerpoint/2010/main" val="193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p:txBody>
          <a:bodyPr/>
          <a:lstStyle/>
          <a:p>
            <a:r>
              <a:rPr lang="sl-SI" dirty="0" err="1"/>
              <a:t>Common</a:t>
            </a:r>
            <a:r>
              <a:rPr lang="sl-SI" dirty="0"/>
              <a:t> </a:t>
            </a:r>
            <a:r>
              <a:rPr lang="sl-SI" dirty="0" err="1"/>
              <a:t>terminology</a:t>
            </a:r>
          </a:p>
        </p:txBody>
      </p:sp>
      <p:sp>
        <p:nvSpPr>
          <p:cNvPr id="3" name="Content Placeholder 2">
            <a:extLst>
              <a:ext uri="{FF2B5EF4-FFF2-40B4-BE49-F238E27FC236}">
                <a16:creationId xmlns:a16="http://schemas.microsoft.com/office/drawing/2014/main" id="{9E798A23-95E4-8B36-D4D2-338D427D7B1E}"/>
              </a:ext>
            </a:extLst>
          </p:cNvPr>
          <p:cNvSpPr>
            <a:spLocks noGrp="1"/>
          </p:cNvSpPr>
          <p:nvPr>
            <p:ph idx="1"/>
          </p:nvPr>
        </p:nvSpPr>
        <p:spPr/>
        <p:txBody>
          <a:bodyPr vert="horz" lIns="91440" tIns="45720" rIns="91440" bIns="45720" rtlCol="0" anchor="t">
            <a:normAutofit/>
          </a:bodyPr>
          <a:lstStyle/>
          <a:p>
            <a:pPr marL="0" indent="0">
              <a:buNone/>
            </a:pPr>
            <a:r>
              <a:rPr lang="sl-SI" sz="1800" kern="150" err="1">
                <a:effectLst/>
                <a:latin typeface="Aptos"/>
                <a:ea typeface="Aptos" panose="020B0004020202020204" pitchFamily="34" charset="0"/>
                <a:cs typeface="Times New Roman"/>
              </a:rPr>
              <a:t>Glossary</a:t>
            </a:r>
            <a:r>
              <a:rPr lang="sl-SI" sz="1800" kern="150" dirty="0">
                <a:effectLst/>
                <a:latin typeface="Aptos"/>
                <a:ea typeface="Aptos" panose="020B0004020202020204" pitchFamily="34" charset="0"/>
                <a:cs typeface="Times New Roman"/>
              </a:rPr>
              <a:t>:</a:t>
            </a:r>
          </a:p>
          <a:p>
            <a:pPr marL="285750" indent="-285750">
              <a:buFont typeface="Arial" panose="020B0604020202020204" pitchFamily="34" charset="0"/>
              <a:buChar char="•"/>
            </a:pPr>
            <a:r>
              <a:rPr lang="sl-SI" sz="1800" b="1" kern="150" dirty="0">
                <a:solidFill>
                  <a:schemeClr val="accent1"/>
                </a:solidFill>
                <a:effectLst/>
                <a:latin typeface="Aptos"/>
                <a:ea typeface="Aptos" panose="020B0004020202020204" pitchFamily="34" charset="0"/>
                <a:cs typeface="Times New Roman"/>
              </a:rPr>
              <a:t>EBITDA:</a:t>
            </a:r>
            <a:r>
              <a:rPr lang="sl-SI" sz="180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Earnings</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Before</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Interest</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Taxes</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Depreciation</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and</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Amortization</a:t>
            </a:r>
            <a:r>
              <a:rPr lang="sl-SI" sz="1800" b="0" kern="150" dirty="0">
                <a:solidFill>
                  <a:schemeClr val="accent1"/>
                </a:solidFill>
                <a:effectLst/>
                <a:latin typeface="Aptos"/>
                <a:ea typeface="Aptos" panose="020B0004020202020204" pitchFamily="34" charset="0"/>
                <a:cs typeface="Times New Roman"/>
              </a:rPr>
              <a:t>.</a:t>
            </a:r>
          </a:p>
          <a:p>
            <a:pPr marL="285750" indent="-285750">
              <a:buFont typeface="Arial" panose="020B0604020202020204" pitchFamily="34" charset="0"/>
              <a:buChar char="•"/>
            </a:pPr>
            <a:r>
              <a:rPr lang="sl-SI" sz="1800" b="1" kern="150" dirty="0" err="1">
                <a:solidFill>
                  <a:schemeClr val="accent1"/>
                </a:solidFill>
                <a:effectLst/>
                <a:latin typeface="Aptos"/>
                <a:ea typeface="Aptos" panose="020B0004020202020204" pitchFamily="34" charset="0"/>
                <a:cs typeface="Times New Roman"/>
              </a:rPr>
              <a:t>Depreciation</a:t>
            </a:r>
            <a:r>
              <a:rPr lang="sl-SI" sz="1800" b="1" kern="150" dirty="0">
                <a:solidFill>
                  <a:schemeClr val="accent1"/>
                </a:solidFill>
                <a:effectLst/>
                <a:latin typeface="Aptos"/>
                <a:ea typeface="Aptos" panose="020B0004020202020204" pitchFamily="34" charset="0"/>
                <a:cs typeface="Times New Roman"/>
              </a:rPr>
              <a:t>:</a:t>
            </a:r>
            <a:r>
              <a:rPr lang="sl-SI" sz="180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Allocation</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of</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the</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cost</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of</a:t>
            </a:r>
            <a:r>
              <a:rPr lang="sl-SI" sz="1800" b="0" kern="150" dirty="0">
                <a:solidFill>
                  <a:schemeClr val="accent1"/>
                </a:solidFill>
                <a:effectLst/>
                <a:latin typeface="Aptos"/>
                <a:ea typeface="Aptos" panose="020B0004020202020204" pitchFamily="34" charset="0"/>
                <a:cs typeface="Times New Roman"/>
              </a:rPr>
              <a:t> a </a:t>
            </a:r>
            <a:r>
              <a:rPr lang="sl-SI" sz="1800" b="0" kern="150" dirty="0" err="1">
                <a:solidFill>
                  <a:schemeClr val="accent1"/>
                </a:solidFill>
                <a:effectLst/>
                <a:latin typeface="Aptos"/>
                <a:ea typeface="Aptos" panose="020B0004020202020204" pitchFamily="34" charset="0"/>
                <a:cs typeface="Times New Roman"/>
              </a:rPr>
              <a:t>tangible</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asset</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over</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its</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useful</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life</a:t>
            </a:r>
            <a:r>
              <a:rPr lang="sl-SI" sz="1800" b="0" kern="150" dirty="0">
                <a:solidFill>
                  <a:schemeClr val="accent1"/>
                </a:solidFill>
                <a:effectLst/>
                <a:latin typeface="Aptos"/>
                <a:ea typeface="Aptos" panose="020B0004020202020204" pitchFamily="34" charset="0"/>
                <a:cs typeface="Times New Roman"/>
              </a:rPr>
              <a:t>.</a:t>
            </a:r>
            <a:endParaRPr lang="sl-SI" sz="1800" b="0" kern="150" dirty="0">
              <a:solidFill>
                <a:schemeClr val="accent1"/>
              </a:solidFill>
              <a:latin typeface="Aptos"/>
              <a:ea typeface="Aptos" panose="020B0004020202020204" pitchFamily="34" charset="0"/>
              <a:cs typeface="Times New Roman"/>
            </a:endParaRPr>
          </a:p>
          <a:p>
            <a:pPr marL="285750" indent="-285750">
              <a:buFont typeface="Arial" panose="020B0604020202020204" pitchFamily="34" charset="0"/>
              <a:buChar char="•"/>
            </a:pPr>
            <a:r>
              <a:rPr lang="sl-SI" sz="1800" b="1" kern="150" dirty="0" err="1">
                <a:solidFill>
                  <a:schemeClr val="accent1"/>
                </a:solidFill>
                <a:effectLst/>
                <a:latin typeface="Aptos"/>
                <a:ea typeface="Aptos" panose="020B0004020202020204" pitchFamily="34" charset="0"/>
                <a:cs typeface="Times New Roman"/>
              </a:rPr>
              <a:t>Amortization</a:t>
            </a:r>
            <a:r>
              <a:rPr lang="sl-SI" sz="1800" b="1" kern="150" dirty="0">
                <a:solidFill>
                  <a:schemeClr val="accent1"/>
                </a:solidFill>
                <a:effectLst/>
                <a:latin typeface="Aptos"/>
                <a:ea typeface="Aptos" panose="020B0004020202020204" pitchFamily="34" charset="0"/>
                <a:cs typeface="Times New Roman"/>
              </a:rPr>
              <a:t>:</a:t>
            </a:r>
            <a:r>
              <a:rPr lang="sl-SI" sz="180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Similar</a:t>
            </a:r>
            <a:r>
              <a:rPr lang="sl-SI" sz="1800" b="0" kern="150" dirty="0">
                <a:solidFill>
                  <a:schemeClr val="accent1"/>
                </a:solidFill>
                <a:effectLst/>
                <a:latin typeface="Aptos"/>
                <a:ea typeface="Aptos" panose="020B0004020202020204" pitchFamily="34" charset="0"/>
                <a:cs typeface="Times New Roman"/>
              </a:rPr>
              <a:t> to </a:t>
            </a:r>
            <a:r>
              <a:rPr lang="sl-SI" sz="1800" b="0" kern="150" dirty="0" err="1">
                <a:solidFill>
                  <a:schemeClr val="accent1"/>
                </a:solidFill>
                <a:effectLst/>
                <a:latin typeface="Aptos"/>
                <a:ea typeface="Aptos" panose="020B0004020202020204" pitchFamily="34" charset="0"/>
                <a:cs typeface="Times New Roman"/>
              </a:rPr>
              <a:t>depreciation</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but</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for</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intangible</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assets</a:t>
            </a:r>
            <a:r>
              <a:rPr lang="sl-SI" sz="1800" b="0" kern="150" dirty="0">
                <a:solidFill>
                  <a:schemeClr val="accent1"/>
                </a:solidFill>
                <a:effectLst/>
                <a:latin typeface="Aptos"/>
                <a:ea typeface="Aptos" panose="020B0004020202020204" pitchFamily="34" charset="0"/>
                <a:cs typeface="Times New Roman"/>
              </a:rPr>
              <a:t>.</a:t>
            </a:r>
            <a:endParaRPr lang="sl-SI" sz="1800" b="0" kern="150" dirty="0">
              <a:solidFill>
                <a:schemeClr val="accent1"/>
              </a:solidFill>
              <a:latin typeface="Aptos"/>
              <a:ea typeface="Aptos" panose="020B0004020202020204" pitchFamily="34" charset="0"/>
              <a:cs typeface="Times New Roman"/>
            </a:endParaRPr>
          </a:p>
          <a:p>
            <a:pPr marL="285750" indent="-285750">
              <a:buFont typeface="Arial" panose="020B0604020202020204" pitchFamily="34" charset="0"/>
              <a:buChar char="•"/>
            </a:pPr>
            <a:r>
              <a:rPr lang="sl-SI" sz="1800" b="1" kern="150" dirty="0" err="1">
                <a:solidFill>
                  <a:schemeClr val="accent1"/>
                </a:solidFill>
                <a:effectLst/>
                <a:latin typeface="Aptos"/>
                <a:ea typeface="Aptos" panose="020B0004020202020204" pitchFamily="34" charset="0"/>
                <a:cs typeface="Times New Roman"/>
              </a:rPr>
              <a:t>Working</a:t>
            </a:r>
            <a:r>
              <a:rPr lang="sl-SI" sz="1800" b="1" kern="150" dirty="0">
                <a:solidFill>
                  <a:schemeClr val="accent1"/>
                </a:solidFill>
                <a:effectLst/>
                <a:latin typeface="Aptos"/>
                <a:ea typeface="Aptos" panose="020B0004020202020204" pitchFamily="34" charset="0"/>
                <a:cs typeface="Times New Roman"/>
              </a:rPr>
              <a:t> </a:t>
            </a:r>
            <a:r>
              <a:rPr lang="sl-SI" sz="1800" b="1" kern="150" dirty="0" err="1">
                <a:solidFill>
                  <a:schemeClr val="accent1"/>
                </a:solidFill>
                <a:effectLst/>
                <a:latin typeface="Aptos"/>
                <a:ea typeface="Aptos" panose="020B0004020202020204" pitchFamily="34" charset="0"/>
                <a:cs typeface="Times New Roman"/>
              </a:rPr>
              <a:t>Capital</a:t>
            </a:r>
            <a:r>
              <a:rPr lang="sl-SI" sz="1800" b="1" kern="150" dirty="0">
                <a:solidFill>
                  <a:schemeClr val="accent1"/>
                </a:solidFill>
                <a:effectLst/>
                <a:latin typeface="Aptos"/>
                <a:ea typeface="Aptos" panose="020B0004020202020204" pitchFamily="34" charset="0"/>
                <a:cs typeface="Times New Roman"/>
              </a:rPr>
              <a:t>:</a:t>
            </a:r>
            <a:r>
              <a:rPr lang="sl-SI" sz="180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Current</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Assets</a:t>
            </a:r>
            <a:r>
              <a:rPr lang="sl-SI" sz="1800" b="0" kern="150" dirty="0">
                <a:solidFill>
                  <a:schemeClr val="accent1"/>
                </a:solidFill>
                <a:effectLst/>
                <a:latin typeface="Aptos"/>
                <a:ea typeface="Aptos" panose="020B0004020202020204" pitchFamily="34" charset="0"/>
                <a:cs typeface="Times New Roman"/>
              </a:rPr>
              <a:t> - </a:t>
            </a:r>
            <a:r>
              <a:rPr lang="sl-SI" sz="1800" b="0" kern="150" dirty="0" err="1">
                <a:solidFill>
                  <a:schemeClr val="accent1"/>
                </a:solidFill>
                <a:effectLst/>
                <a:latin typeface="Aptos"/>
                <a:ea typeface="Aptos" panose="020B0004020202020204" pitchFamily="34" charset="0"/>
                <a:cs typeface="Times New Roman"/>
              </a:rPr>
              <a:t>Current</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Liabilities</a:t>
            </a:r>
            <a:r>
              <a:rPr lang="sl-SI" sz="1800" b="0" kern="150" dirty="0">
                <a:solidFill>
                  <a:schemeClr val="accent1"/>
                </a:solidFill>
                <a:effectLst/>
                <a:latin typeface="Aptos"/>
                <a:ea typeface="Aptos" panose="020B0004020202020204" pitchFamily="34" charset="0"/>
                <a:cs typeface="Times New Roman"/>
              </a:rPr>
              <a:t>.</a:t>
            </a:r>
          </a:p>
          <a:p>
            <a:pPr marL="0" indent="0">
              <a:buNone/>
            </a:pPr>
            <a:br>
              <a:rPr lang="sl-SI" sz="1800" kern="150" dirty="0">
                <a:effectLst/>
                <a:latin typeface="Aptos" panose="020B0004020202020204" pitchFamily="34" charset="0"/>
                <a:ea typeface="Aptos" panose="020B0004020202020204" pitchFamily="34" charset="0"/>
                <a:cs typeface="Times New Roman" panose="02020603050405020304" pitchFamily="18" charset="0"/>
              </a:rPr>
            </a:br>
            <a:r>
              <a:rPr lang="sl-SI" sz="1800" kern="150" dirty="0" err="1">
                <a:effectLst/>
                <a:latin typeface="Aptos"/>
                <a:ea typeface="Aptos" panose="020B0004020202020204" pitchFamily="34" charset="0"/>
                <a:cs typeface="Times New Roman"/>
              </a:rPr>
              <a:t>Accounting</a:t>
            </a:r>
            <a:r>
              <a:rPr lang="sl-SI" sz="1800" kern="150" dirty="0">
                <a:effectLst/>
                <a:latin typeface="Aptos"/>
                <a:ea typeface="Aptos" panose="020B0004020202020204" pitchFamily="34" charset="0"/>
                <a:cs typeface="Times New Roman"/>
              </a:rPr>
              <a:t> </a:t>
            </a:r>
            <a:r>
              <a:rPr lang="sl-SI" sz="1800" kern="150" dirty="0" err="1">
                <a:effectLst/>
                <a:latin typeface="Aptos"/>
                <a:ea typeface="Aptos" panose="020B0004020202020204" pitchFamily="34" charset="0"/>
                <a:cs typeface="Times New Roman"/>
              </a:rPr>
              <a:t>Principles</a:t>
            </a:r>
            <a:r>
              <a:rPr lang="sl-SI" sz="1800" kern="150" dirty="0">
                <a:latin typeface="Aptos"/>
                <a:ea typeface="Aptos" panose="020B0004020202020204" pitchFamily="34" charset="0"/>
                <a:cs typeface="Times New Roman"/>
              </a:rPr>
              <a:t>:</a:t>
            </a:r>
          </a:p>
          <a:p>
            <a:pPr marL="285750" indent="-285750">
              <a:buFont typeface="Arial" panose="020B0604020202020204" pitchFamily="34" charset="0"/>
              <a:buChar char="•"/>
            </a:pPr>
            <a:r>
              <a:rPr lang="sl-SI" sz="1800" kern="150" dirty="0">
                <a:solidFill>
                  <a:schemeClr val="accent1"/>
                </a:solidFill>
                <a:effectLst/>
                <a:latin typeface="Aptos"/>
                <a:ea typeface="Aptos" panose="020B0004020202020204" pitchFamily="34" charset="0"/>
                <a:cs typeface="Times New Roman"/>
              </a:rPr>
              <a:t>GAAP: </a:t>
            </a:r>
            <a:r>
              <a:rPr lang="sl-SI" sz="1800" b="0" kern="150" dirty="0" err="1">
                <a:solidFill>
                  <a:schemeClr val="accent1"/>
                </a:solidFill>
                <a:effectLst/>
                <a:latin typeface="Aptos"/>
                <a:ea typeface="Aptos" panose="020B0004020202020204" pitchFamily="34" charset="0"/>
                <a:cs typeface="Times New Roman"/>
              </a:rPr>
              <a:t>Generally</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Accepted</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Accounting</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Principles</a:t>
            </a:r>
            <a:r>
              <a:rPr lang="sl-SI" sz="1800" b="0" kern="150" dirty="0">
                <a:solidFill>
                  <a:schemeClr val="accent1"/>
                </a:solidFill>
                <a:effectLst/>
                <a:latin typeface="Aptos"/>
                <a:ea typeface="Aptos" panose="020B0004020202020204" pitchFamily="34" charset="0"/>
                <a:cs typeface="Times New Roman"/>
              </a:rPr>
              <a:t>.</a:t>
            </a:r>
            <a:endParaRPr lang="sl-SI" sz="1800" b="0" kern="150" dirty="0">
              <a:solidFill>
                <a:schemeClr val="accent1"/>
              </a:solidFill>
              <a:latin typeface="Aptos"/>
              <a:ea typeface="Aptos" panose="020B0004020202020204" pitchFamily="34" charset="0"/>
              <a:cs typeface="Times New Roman"/>
            </a:endParaRPr>
          </a:p>
          <a:p>
            <a:pPr marL="285750" indent="-285750">
              <a:buFont typeface="Arial" panose="020B0604020202020204" pitchFamily="34" charset="0"/>
              <a:buChar char="•"/>
            </a:pPr>
            <a:r>
              <a:rPr lang="sl-SI" sz="1800" kern="150" dirty="0">
                <a:solidFill>
                  <a:schemeClr val="accent1"/>
                </a:solidFill>
                <a:effectLst/>
                <a:latin typeface="Aptos"/>
                <a:ea typeface="Aptos" panose="020B0004020202020204" pitchFamily="34" charset="0"/>
                <a:cs typeface="Times New Roman"/>
              </a:rPr>
              <a:t>IFRS: </a:t>
            </a:r>
            <a:r>
              <a:rPr lang="sl-SI" sz="1800" b="0" kern="150" dirty="0" err="1">
                <a:solidFill>
                  <a:schemeClr val="accent1"/>
                </a:solidFill>
                <a:effectLst/>
                <a:latin typeface="Aptos"/>
                <a:ea typeface="Aptos" panose="020B0004020202020204" pitchFamily="34" charset="0"/>
                <a:cs typeface="Times New Roman"/>
              </a:rPr>
              <a:t>International</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Financial</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Reporting</a:t>
            </a:r>
            <a:r>
              <a:rPr lang="sl-SI" sz="1800" b="0" kern="150" dirty="0">
                <a:solidFill>
                  <a:schemeClr val="accent1"/>
                </a:solidFill>
                <a:effectLst/>
                <a:latin typeface="Aptos"/>
                <a:ea typeface="Aptos" panose="020B0004020202020204" pitchFamily="34" charset="0"/>
                <a:cs typeface="Times New Roman"/>
              </a:rPr>
              <a:t> </a:t>
            </a:r>
            <a:r>
              <a:rPr lang="sl-SI" sz="1800" b="0" kern="150" dirty="0" err="1">
                <a:solidFill>
                  <a:schemeClr val="accent1"/>
                </a:solidFill>
                <a:effectLst/>
                <a:latin typeface="Aptos"/>
                <a:ea typeface="Aptos" panose="020B0004020202020204" pitchFamily="34" charset="0"/>
                <a:cs typeface="Times New Roman"/>
              </a:rPr>
              <a:t>Standards</a:t>
            </a:r>
            <a:r>
              <a:rPr lang="sl-SI" sz="1800" b="0" kern="150" dirty="0">
                <a:solidFill>
                  <a:schemeClr val="accent1"/>
                </a:solidFill>
                <a:effectLst/>
                <a:latin typeface="Aptos"/>
                <a:ea typeface="Aptos" panose="020B0004020202020204" pitchFamily="34" charset="0"/>
                <a:cs typeface="Times New Roman"/>
              </a:rPr>
              <a:t>.</a:t>
            </a:r>
          </a:p>
          <a:p>
            <a:pPr marL="0" indent="0">
              <a:buNone/>
            </a:pPr>
            <a:endParaRPr lang="sl-SI"/>
          </a:p>
        </p:txBody>
      </p:sp>
      <p:pic>
        <p:nvPicPr>
          <p:cNvPr id="6" name="Picture 5" descr="A cartoon character with a thumbs up">
            <a:extLst>
              <a:ext uri="{FF2B5EF4-FFF2-40B4-BE49-F238E27FC236}">
                <a16:creationId xmlns:a16="http://schemas.microsoft.com/office/drawing/2014/main" id="{65ECC383-6E03-71B4-FF77-15C8C4F556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8586" y="3309480"/>
            <a:ext cx="2677363" cy="26773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PoljeZBesedilom 3">
            <a:extLst>
              <a:ext uri="{FF2B5EF4-FFF2-40B4-BE49-F238E27FC236}">
                <a16:creationId xmlns:a16="http://schemas.microsoft.com/office/drawing/2014/main" id="{998C6FA1-4D9D-3AF6-AFEB-DCE37507EC56}"/>
              </a:ext>
            </a:extLst>
          </p:cNvPr>
          <p:cNvSpPr txBox="1"/>
          <p:nvPr/>
        </p:nvSpPr>
        <p:spPr>
          <a:xfrm>
            <a:off x="6446728" y="5987441"/>
            <a:ext cx="197076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1"/>
                </a:solidFill>
              </a:rPr>
              <a:t>Image source: AI generated</a:t>
            </a:r>
          </a:p>
        </p:txBody>
      </p:sp>
    </p:spTree>
    <p:extLst>
      <p:ext uri="{BB962C8B-B14F-4D97-AF65-F5344CB8AC3E}">
        <p14:creationId xmlns:p14="http://schemas.microsoft.com/office/powerpoint/2010/main" val="333219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838200" y="365125"/>
            <a:ext cx="8970034" cy="583781"/>
          </a:xfrm>
        </p:spPr>
        <p:txBody>
          <a:bodyPr>
            <a:normAutofit fontScale="90000"/>
          </a:bodyPr>
          <a:lstStyle/>
          <a:p>
            <a:r>
              <a:rPr lang="sl-SI" err="1"/>
              <a:t>Assignment</a:t>
            </a:r>
            <a:r>
              <a:rPr lang="sl-SI" sz="4000" b="0">
                <a:solidFill>
                  <a:schemeClr val="accent1"/>
                </a:solidFill>
              </a:rPr>
              <a:t> </a:t>
            </a:r>
            <a:r>
              <a:rPr lang="sl-SI"/>
              <a:t>1° </a:t>
            </a:r>
          </a:p>
        </p:txBody>
      </p:sp>
      <p:sp>
        <p:nvSpPr>
          <p:cNvPr id="3" name="Content Placeholder 2">
            <a:extLst>
              <a:ext uri="{FF2B5EF4-FFF2-40B4-BE49-F238E27FC236}">
                <a16:creationId xmlns:a16="http://schemas.microsoft.com/office/drawing/2014/main" id="{0B4E8C6F-D22E-EC89-E903-5BB75B69BA0F}"/>
              </a:ext>
            </a:extLst>
          </p:cNvPr>
          <p:cNvSpPr>
            <a:spLocks noGrp="1"/>
          </p:cNvSpPr>
          <p:nvPr>
            <p:ph idx="1"/>
          </p:nvPr>
        </p:nvSpPr>
        <p:spPr>
          <a:xfrm>
            <a:off x="838200" y="948906"/>
            <a:ext cx="10515600" cy="5228057"/>
          </a:xfrm>
        </p:spPr>
        <p:txBody>
          <a:bodyPr vert="horz" lIns="91440" tIns="45720" rIns="91440" bIns="45720" rtlCol="0" anchor="t">
            <a:normAutofit/>
          </a:bodyPr>
          <a:lstStyle/>
          <a:p>
            <a:pPr>
              <a:lnSpc>
                <a:spcPct val="150000"/>
              </a:lnSpc>
            </a:pPr>
            <a:r>
              <a:rPr lang="en-US" sz="1800" b="0" dirty="0">
                <a:solidFill>
                  <a:schemeClr val="accent1"/>
                </a:solidFill>
              </a:rPr>
              <a:t>Check the video below which provides a comprehensive overview of various case studies, offering real-world examples to help you learn essential financial analysis skills. You will dive deep into the analysis of balance sheets, income statements, and cash flow statements, gaining practical knowledge that can be directly applied in your professional endeavors.</a:t>
            </a:r>
          </a:p>
          <a:p>
            <a:pPr marL="0" indent="0">
              <a:lnSpc>
                <a:spcPct val="150000"/>
              </a:lnSpc>
              <a:buNone/>
            </a:pPr>
            <a:r>
              <a:rPr lang="en-US" sz="1800" b="0" dirty="0">
                <a:solidFill>
                  <a:schemeClr val="accent1"/>
                </a:solidFill>
              </a:rPr>
              <a:t>By exploring these detailed case studies, you will develop a strong understanding of how to interpret and utilize financial statements effectively. The wealth of real-world examples will serve as a valuable reference, enabling you to navigate complex financial scenarios</a:t>
            </a:r>
            <a:r>
              <a:rPr lang="sl-SI" sz="1800" b="0" dirty="0">
                <a:solidFill>
                  <a:schemeClr val="accent1"/>
                </a:solidFill>
              </a:rPr>
              <a:t>.</a:t>
            </a:r>
          </a:p>
          <a:p>
            <a:pPr marL="0" indent="0">
              <a:buNone/>
            </a:pPr>
            <a:endParaRPr lang="sl-SI" sz="2000" b="0">
              <a:solidFill>
                <a:schemeClr val="accent1"/>
              </a:solidFill>
            </a:endParaRPr>
          </a:p>
          <a:p>
            <a:pPr marL="0" indent="0">
              <a:buNone/>
            </a:pPr>
            <a:endParaRPr lang="sl-SI" sz="2000" b="0">
              <a:solidFill>
                <a:schemeClr val="accent1"/>
              </a:solidFill>
            </a:endParaRPr>
          </a:p>
        </p:txBody>
      </p:sp>
      <p:pic>
        <p:nvPicPr>
          <p:cNvPr id="4" name="Online Media 3" title="Balance sheet analysis">
            <a:hlinkClick r:id="" action="ppaction://media"/>
            <a:extLst>
              <a:ext uri="{FF2B5EF4-FFF2-40B4-BE49-F238E27FC236}">
                <a16:creationId xmlns:a16="http://schemas.microsoft.com/office/drawing/2014/main" id="{99F65907-F2BF-91AF-3C94-A6CC49022A38}"/>
              </a:ext>
            </a:extLst>
          </p:cNvPr>
          <p:cNvPicPr>
            <a:picLocks noRot="1" noChangeAspect="1"/>
          </p:cNvPicPr>
          <p:nvPr>
            <a:videoFile r:link="rId1"/>
          </p:nvPr>
        </p:nvPicPr>
        <p:blipFill>
          <a:blip r:embed="rId3"/>
          <a:stretch>
            <a:fillRect/>
          </a:stretch>
        </p:blipFill>
        <p:spPr>
          <a:xfrm>
            <a:off x="7660330" y="4287016"/>
            <a:ext cx="3358950" cy="1897811"/>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5" name="TextBox 4">
            <a:extLst>
              <a:ext uri="{FF2B5EF4-FFF2-40B4-BE49-F238E27FC236}">
                <a16:creationId xmlns:a16="http://schemas.microsoft.com/office/drawing/2014/main" id="{E64A677B-E678-607D-57E5-2F1D843FC8CD}"/>
              </a:ext>
            </a:extLst>
          </p:cNvPr>
          <p:cNvSpPr txBox="1"/>
          <p:nvPr/>
        </p:nvSpPr>
        <p:spPr>
          <a:xfrm>
            <a:off x="3989516" y="6063648"/>
            <a:ext cx="3449108" cy="246221"/>
          </a:xfrm>
          <a:prstGeom prst="rect">
            <a:avLst/>
          </a:prstGeom>
          <a:noFill/>
        </p:spPr>
        <p:txBody>
          <a:bodyPr wrap="square" lIns="91440" tIns="45720" rIns="91440" bIns="45720" rtlCol="0" anchor="t">
            <a:spAutoFit/>
          </a:bodyPr>
          <a:lstStyle/>
          <a:p>
            <a:r>
              <a:rPr lang="sl-SI" sz="1000" err="1">
                <a:solidFill>
                  <a:schemeClr val="accent1"/>
                </a:solidFill>
              </a:rPr>
              <a:t>Source</a:t>
            </a:r>
            <a:r>
              <a:rPr lang="sl-SI" sz="1000" dirty="0">
                <a:solidFill>
                  <a:schemeClr val="accent1"/>
                </a:solidFill>
              </a:rPr>
              <a:t>: Balance </a:t>
            </a:r>
            <a:r>
              <a:rPr lang="sl-SI" sz="1000" err="1">
                <a:solidFill>
                  <a:schemeClr val="accent1"/>
                </a:solidFill>
              </a:rPr>
              <a:t>Sheet</a:t>
            </a:r>
            <a:r>
              <a:rPr lang="sl-SI" sz="1000" dirty="0">
                <a:solidFill>
                  <a:schemeClr val="accent1"/>
                </a:solidFill>
              </a:rPr>
              <a:t> </a:t>
            </a:r>
            <a:r>
              <a:rPr lang="sl-SI" sz="1000" err="1">
                <a:solidFill>
                  <a:schemeClr val="accent1"/>
                </a:solidFill>
              </a:rPr>
              <a:t>Analysis</a:t>
            </a:r>
            <a:r>
              <a:rPr lang="sl-SI" sz="1000" dirty="0">
                <a:solidFill>
                  <a:schemeClr val="accent1"/>
                </a:solidFill>
              </a:rPr>
              <a:t> </a:t>
            </a:r>
            <a:r>
              <a:rPr lang="sl-SI" sz="1000" err="1">
                <a:solidFill>
                  <a:schemeClr val="accent1"/>
                </a:solidFill>
              </a:rPr>
              <a:t>by</a:t>
            </a:r>
            <a:r>
              <a:rPr lang="sl-SI" sz="1000" dirty="0">
                <a:solidFill>
                  <a:schemeClr val="accent1"/>
                </a:solidFill>
              </a:rPr>
              <a:t> </a:t>
            </a:r>
            <a:r>
              <a:rPr lang="sl-SI" sz="1000" err="1">
                <a:solidFill>
                  <a:schemeClr val="accent1"/>
                </a:solidFill>
              </a:rPr>
              <a:t>Financial</a:t>
            </a:r>
            <a:r>
              <a:rPr lang="sl-SI" sz="1000" dirty="0">
                <a:solidFill>
                  <a:schemeClr val="accent1"/>
                </a:solidFill>
              </a:rPr>
              <a:t> </a:t>
            </a:r>
            <a:r>
              <a:rPr lang="sl-SI" sz="1000" err="1">
                <a:solidFill>
                  <a:schemeClr val="accent1"/>
                </a:solidFill>
              </a:rPr>
              <a:t>Storyteller</a:t>
            </a:r>
            <a:endParaRPr lang="sl-SI" sz="1000">
              <a:solidFill>
                <a:schemeClr val="accent1"/>
              </a:solidFill>
            </a:endParaRPr>
          </a:p>
        </p:txBody>
      </p:sp>
    </p:spTree>
    <p:extLst>
      <p:ext uri="{BB962C8B-B14F-4D97-AF65-F5344CB8AC3E}">
        <p14:creationId xmlns:p14="http://schemas.microsoft.com/office/powerpoint/2010/main" val="3351224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57BD5-A04E-39B7-E7B8-4F483FF9497D}"/>
              </a:ext>
            </a:extLst>
          </p:cNvPr>
          <p:cNvSpPr>
            <a:spLocks noGrp="1"/>
          </p:cNvSpPr>
          <p:nvPr>
            <p:ph type="title"/>
          </p:nvPr>
        </p:nvSpPr>
        <p:spPr>
          <a:xfrm>
            <a:off x="660748" y="365126"/>
            <a:ext cx="9555178" cy="766558"/>
          </a:xfrm>
        </p:spPr>
        <p:txBody>
          <a:bodyPr/>
          <a:lstStyle/>
          <a:p>
            <a:r>
              <a:rPr lang="sl-SI" sz="3400" err="1"/>
              <a:t>Assignment</a:t>
            </a:r>
            <a:r>
              <a:rPr lang="sl-SI" sz="3400" dirty="0"/>
              <a:t> 2</a:t>
            </a:r>
            <a:r>
              <a:rPr lang="it-IT" sz="3400" dirty="0"/>
              <a:t>° </a:t>
            </a:r>
            <a:endParaRPr lang="sl-SI" sz="3400" dirty="0"/>
          </a:p>
        </p:txBody>
      </p:sp>
      <p:sp>
        <p:nvSpPr>
          <p:cNvPr id="3" name="Content Placeholder 2">
            <a:extLst>
              <a:ext uri="{FF2B5EF4-FFF2-40B4-BE49-F238E27FC236}">
                <a16:creationId xmlns:a16="http://schemas.microsoft.com/office/drawing/2014/main" id="{55AACEEC-1117-103A-BFFF-F823EF3D0AF3}"/>
              </a:ext>
            </a:extLst>
          </p:cNvPr>
          <p:cNvSpPr>
            <a:spLocks noGrp="1"/>
          </p:cNvSpPr>
          <p:nvPr>
            <p:ph idx="1"/>
          </p:nvPr>
        </p:nvSpPr>
        <p:spPr>
          <a:xfrm>
            <a:off x="690729" y="1236170"/>
            <a:ext cx="10819646" cy="4909478"/>
          </a:xfrm>
        </p:spPr>
        <p:txBody>
          <a:bodyPr vert="horz" lIns="91440" tIns="45720" rIns="91440" bIns="45720" rtlCol="0" anchor="t">
            <a:normAutofit/>
          </a:bodyPr>
          <a:lstStyle/>
          <a:p>
            <a:pPr marL="0" indent="0">
              <a:lnSpc>
                <a:spcPct val="160000"/>
              </a:lnSpc>
              <a:buNone/>
            </a:pPr>
            <a:r>
              <a:rPr lang="en-US" sz="2000" b="0" dirty="0">
                <a:solidFill>
                  <a:schemeClr val="accent1"/>
                </a:solidFill>
              </a:rPr>
              <a:t>The documents contain a case study to learn about financial statements, and solutions with the analysis process.</a:t>
            </a:r>
          </a:p>
          <a:p>
            <a:pPr marL="0" indent="0">
              <a:lnSpc>
                <a:spcPct val="160000"/>
              </a:lnSpc>
              <a:buNone/>
            </a:pPr>
            <a:r>
              <a:rPr lang="en-US" sz="2000" b="0" dirty="0">
                <a:solidFill>
                  <a:schemeClr val="accent1"/>
                </a:solidFill>
              </a:rPr>
              <a:t>The </a:t>
            </a:r>
            <a:r>
              <a:rPr lang="sl-SI" sz="2000" b="0" err="1">
                <a:solidFill>
                  <a:schemeClr val="accent1"/>
                </a:solidFill>
              </a:rPr>
              <a:t>assignment</a:t>
            </a:r>
            <a:r>
              <a:rPr lang="sl-SI" sz="2000" b="0" dirty="0">
                <a:solidFill>
                  <a:schemeClr val="accent1"/>
                </a:solidFill>
              </a:rPr>
              <a:t> </a:t>
            </a:r>
            <a:r>
              <a:rPr lang="en-US" sz="2000" b="0" dirty="0">
                <a:solidFill>
                  <a:schemeClr val="accent1"/>
                </a:solidFill>
              </a:rPr>
              <a:t>provides a real-world scenario to apply your knowledge. The second document guides you through solving the </a:t>
            </a:r>
            <a:r>
              <a:rPr lang="sl-SI" sz="2000" b="0" err="1">
                <a:solidFill>
                  <a:schemeClr val="accent1"/>
                </a:solidFill>
              </a:rPr>
              <a:t>assignment</a:t>
            </a:r>
            <a:r>
              <a:rPr lang="sl-SI" sz="2000" b="0" dirty="0">
                <a:solidFill>
                  <a:schemeClr val="accent1"/>
                </a:solidFill>
              </a:rPr>
              <a:t>. </a:t>
            </a:r>
            <a:r>
              <a:rPr lang="en-US" sz="2000" b="0" dirty="0">
                <a:solidFill>
                  <a:schemeClr val="accent1"/>
                </a:solidFill>
              </a:rPr>
              <a:t>Using these resources will deepen your understanding of financial statements and prepare you for practical financial analysis.</a:t>
            </a:r>
            <a:endParaRPr lang="sl-SI" sz="2000" b="0" dirty="0">
              <a:solidFill>
                <a:schemeClr val="accent1"/>
              </a:solidFill>
            </a:endParaRPr>
          </a:p>
          <a:p>
            <a:pPr marL="0" indent="0">
              <a:buNone/>
            </a:pPr>
            <a:endParaRPr lang="sl-SI" b="0">
              <a:solidFill>
                <a:schemeClr val="accent1"/>
              </a:solidFill>
            </a:endParaRPr>
          </a:p>
          <a:p>
            <a:r>
              <a:rPr lang="en-US" sz="2000" dirty="0">
                <a:solidFill>
                  <a:schemeClr val="accent1"/>
                </a:solidFill>
              </a:rPr>
              <a:t>Smith's Bakery and Cafe Balance Sheet</a:t>
            </a:r>
            <a:endParaRPr lang="sl-SI" sz="2000">
              <a:solidFill>
                <a:schemeClr val="accent1"/>
              </a:solidFill>
            </a:endParaRPr>
          </a:p>
          <a:p>
            <a:endParaRPr lang="en-US" sz="2000" dirty="0" err="1">
              <a:solidFill>
                <a:schemeClr val="accent1"/>
              </a:solidFill>
            </a:endParaRPr>
          </a:p>
          <a:p>
            <a:r>
              <a:rPr lang="en-US" sz="2000" dirty="0">
                <a:solidFill>
                  <a:schemeClr val="accent1"/>
                </a:solidFill>
              </a:rPr>
              <a:t>Smith's Bakery and Cafe Balance Sheet</a:t>
            </a:r>
            <a:r>
              <a:rPr lang="sl-SI" sz="2000" dirty="0">
                <a:solidFill>
                  <a:schemeClr val="accent1"/>
                </a:solidFill>
              </a:rPr>
              <a:t> </a:t>
            </a:r>
            <a:r>
              <a:rPr lang="sl-SI" sz="2000" dirty="0" err="1">
                <a:solidFill>
                  <a:schemeClr val="accent1"/>
                </a:solidFill>
              </a:rPr>
              <a:t>Answers</a:t>
            </a:r>
            <a:endParaRPr lang="en-US" sz="2000" dirty="0">
              <a:solidFill>
                <a:schemeClr val="accent1"/>
              </a:solidFill>
            </a:endParaRPr>
          </a:p>
          <a:p>
            <a:pPr marL="0" indent="0">
              <a:buNone/>
            </a:pPr>
            <a:r>
              <a:rPr lang="en-US" b="0" dirty="0">
                <a:solidFill>
                  <a:schemeClr val="accent1"/>
                </a:solidFill>
              </a:rPr>
              <a:t> </a:t>
            </a:r>
            <a:endParaRPr lang="sl-SI" b="0" dirty="0">
              <a:solidFill>
                <a:schemeClr val="accent1"/>
              </a:solidFill>
            </a:endParaRPr>
          </a:p>
          <a:p>
            <a:pPr marL="0" indent="0">
              <a:buNone/>
            </a:pPr>
            <a:endParaRPr lang="sl-SI" b="0">
              <a:solidFill>
                <a:schemeClr val="accent1"/>
              </a:solidFill>
            </a:endParaRPr>
          </a:p>
        </p:txBody>
      </p:sp>
      <p:graphicFrame>
        <p:nvGraphicFramePr>
          <p:cNvPr id="4" name="Object 3">
            <a:extLst>
              <a:ext uri="{FF2B5EF4-FFF2-40B4-BE49-F238E27FC236}">
                <a16:creationId xmlns:a16="http://schemas.microsoft.com/office/drawing/2014/main" id="{669F29F2-7C7A-D7AD-DC40-DAD94C5344BE}"/>
              </a:ext>
            </a:extLst>
          </p:cNvPr>
          <p:cNvGraphicFramePr>
            <a:graphicFrameLocks noChangeAspect="1"/>
          </p:cNvGraphicFramePr>
          <p:nvPr>
            <p:extLst>
              <p:ext uri="{D42A27DB-BD31-4B8C-83A1-F6EECF244321}">
                <p14:modId xmlns:p14="http://schemas.microsoft.com/office/powerpoint/2010/main" val="277518634"/>
              </p:ext>
            </p:extLst>
          </p:nvPr>
        </p:nvGraphicFramePr>
        <p:xfrm>
          <a:off x="5807469" y="4079804"/>
          <a:ext cx="914400" cy="771525"/>
        </p:xfrm>
        <a:graphic>
          <a:graphicData uri="http://schemas.openxmlformats.org/presentationml/2006/ole">
            <mc:AlternateContent xmlns:mc="http://schemas.openxmlformats.org/markup-compatibility/2006">
              <mc:Choice xmlns:v="urn:schemas-microsoft-com:vml" Requires="v">
                <p:oleObj name="Document" showAsIcon="1" r:id="rId2" imgW="914400" imgH="771525" progId="Word.Document.12">
                  <p:embed/>
                </p:oleObj>
              </mc:Choice>
              <mc:Fallback>
                <p:oleObj name="Document" showAsIcon="1" r:id="rId2" imgW="914400" imgH="771525" progId="Word.Document.12">
                  <p:embed/>
                  <p:pic>
                    <p:nvPicPr>
                      <p:cNvPr id="4" name="Object 3">
                        <a:extLst>
                          <a:ext uri="{FF2B5EF4-FFF2-40B4-BE49-F238E27FC236}">
                            <a16:creationId xmlns:a16="http://schemas.microsoft.com/office/drawing/2014/main" id="{669F29F2-7C7A-D7AD-DC40-DAD94C5344BE}"/>
                          </a:ext>
                        </a:extLst>
                      </p:cNvPr>
                      <p:cNvPicPr/>
                      <p:nvPr/>
                    </p:nvPicPr>
                    <p:blipFill>
                      <a:blip r:embed="rId3"/>
                      <a:stretch>
                        <a:fillRect/>
                      </a:stretch>
                    </p:blipFill>
                    <p:spPr>
                      <a:xfrm>
                        <a:off x="5807469" y="4079804"/>
                        <a:ext cx="914400" cy="77152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C783A325-EF6A-B1C4-23AE-A8A2ED000822}"/>
              </a:ext>
            </a:extLst>
          </p:cNvPr>
          <p:cNvGraphicFramePr>
            <a:graphicFrameLocks noChangeAspect="1"/>
          </p:cNvGraphicFramePr>
          <p:nvPr>
            <p:extLst>
              <p:ext uri="{D42A27DB-BD31-4B8C-83A1-F6EECF244321}">
                <p14:modId xmlns:p14="http://schemas.microsoft.com/office/powerpoint/2010/main" val="3045579500"/>
              </p:ext>
            </p:extLst>
          </p:nvPr>
        </p:nvGraphicFramePr>
        <p:xfrm>
          <a:off x="7160242" y="4965685"/>
          <a:ext cx="914400" cy="771525"/>
        </p:xfrm>
        <a:graphic>
          <a:graphicData uri="http://schemas.openxmlformats.org/presentationml/2006/ole">
            <mc:AlternateContent xmlns:mc="http://schemas.openxmlformats.org/markup-compatibility/2006">
              <mc:Choice xmlns:v="urn:schemas-microsoft-com:vml" Requires="v">
                <p:oleObj name="Document" showAsIcon="1" r:id="rId4" imgW="914400" imgH="771525" progId="Word.Document.12">
                  <p:embed/>
                </p:oleObj>
              </mc:Choice>
              <mc:Fallback>
                <p:oleObj name="Document" showAsIcon="1" r:id="rId4" imgW="914400" imgH="771525" progId="Word.Document.12">
                  <p:embed/>
                  <p:pic>
                    <p:nvPicPr>
                      <p:cNvPr id="5" name="Object 4">
                        <a:extLst>
                          <a:ext uri="{FF2B5EF4-FFF2-40B4-BE49-F238E27FC236}">
                            <a16:creationId xmlns:a16="http://schemas.microsoft.com/office/drawing/2014/main" id="{C783A325-EF6A-B1C4-23AE-A8A2ED000822}"/>
                          </a:ext>
                        </a:extLst>
                      </p:cNvPr>
                      <p:cNvPicPr/>
                      <p:nvPr/>
                    </p:nvPicPr>
                    <p:blipFill>
                      <a:blip r:embed="rId5"/>
                      <a:stretch>
                        <a:fillRect/>
                      </a:stretch>
                    </p:blipFill>
                    <p:spPr>
                      <a:xfrm>
                        <a:off x="7160242" y="4965685"/>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1857735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C4DC10-B9AA-67D8-DFB9-A5181750B82B}"/>
              </a:ext>
            </a:extLst>
          </p:cNvPr>
          <p:cNvSpPr>
            <a:spLocks noGrp="1"/>
          </p:cNvSpPr>
          <p:nvPr>
            <p:ph idx="1"/>
          </p:nvPr>
        </p:nvSpPr>
        <p:spPr>
          <a:xfrm>
            <a:off x="293298" y="155275"/>
            <a:ext cx="11637034" cy="6642340"/>
          </a:xfrm>
        </p:spPr>
        <p:txBody>
          <a:bodyPr/>
          <a:lstStyle/>
          <a:p>
            <a:pPr marL="0" indent="0" algn="ctr">
              <a:lnSpc>
                <a:spcPct val="150000"/>
              </a:lnSpc>
              <a:buNone/>
            </a:pPr>
            <a:endParaRPr lang="sl-SI" sz="2000">
              <a:solidFill>
                <a:schemeClr val="bg1">
                  <a:lumMod val="75000"/>
                </a:schemeClr>
              </a:solidFill>
            </a:endParaRPr>
          </a:p>
          <a:p>
            <a:pPr marL="0" indent="0" algn="ctr">
              <a:lnSpc>
                <a:spcPct val="150000"/>
              </a:lnSpc>
              <a:buNone/>
            </a:pPr>
            <a:r>
              <a:rPr lang="en-US" sz="2000">
                <a:solidFill>
                  <a:schemeClr val="bg2"/>
                </a:solidFill>
              </a:rPr>
              <a:t>How much have you learned about financial statements?</a:t>
            </a:r>
          </a:p>
          <a:p>
            <a:pPr marL="0" indent="0" algn="ctr">
              <a:lnSpc>
                <a:spcPct val="150000"/>
              </a:lnSpc>
              <a:buNone/>
            </a:pPr>
            <a:r>
              <a:rPr lang="en-US" sz="2000">
                <a:solidFill>
                  <a:schemeClr val="bg2"/>
                </a:solidFill>
              </a:rPr>
              <a:t>Take this quiz to find out!</a:t>
            </a:r>
          </a:p>
          <a:p>
            <a:pPr marL="0" indent="0" algn="ctr">
              <a:lnSpc>
                <a:spcPct val="150000"/>
              </a:lnSpc>
              <a:buNone/>
            </a:pPr>
            <a:r>
              <a:rPr lang="en-US" sz="2000">
                <a:solidFill>
                  <a:schemeClr val="bg2"/>
                </a:solidFill>
                <a:hlinkClick r:id="rId3"/>
              </a:rPr>
              <a:t>How much do you know about financial statements? </a:t>
            </a:r>
            <a:endParaRPr lang="en-US" sz="2000">
              <a:solidFill>
                <a:schemeClr val="bg2"/>
              </a:solidFill>
            </a:endParaRPr>
          </a:p>
          <a:p>
            <a:pPr marL="0" indent="0" algn="ctr">
              <a:lnSpc>
                <a:spcPct val="150000"/>
              </a:lnSpc>
              <a:buNone/>
            </a:pPr>
            <a:endParaRPr lang="sl-SI" sz="2000">
              <a:solidFill>
                <a:schemeClr val="bg2"/>
              </a:solidFill>
            </a:endParaRPr>
          </a:p>
          <a:p>
            <a:pPr marL="0" indent="0" algn="ctr">
              <a:lnSpc>
                <a:spcPct val="150000"/>
              </a:lnSpc>
              <a:buNone/>
            </a:pPr>
            <a:r>
              <a:rPr lang="sl-SI" sz="2000" err="1">
                <a:solidFill>
                  <a:schemeClr val="bg2"/>
                </a:solidFill>
              </a:rPr>
              <a:t>Discover</a:t>
            </a:r>
            <a:r>
              <a:rPr lang="sl-SI" sz="2000">
                <a:solidFill>
                  <a:schemeClr val="bg2"/>
                </a:solidFill>
              </a:rPr>
              <a:t> </a:t>
            </a:r>
            <a:r>
              <a:rPr lang="sl-SI" sz="2000" err="1">
                <a:solidFill>
                  <a:schemeClr val="bg2"/>
                </a:solidFill>
              </a:rPr>
              <a:t>even</a:t>
            </a:r>
            <a:r>
              <a:rPr lang="sl-SI" sz="2000">
                <a:solidFill>
                  <a:schemeClr val="bg2"/>
                </a:solidFill>
              </a:rPr>
              <a:t> more </a:t>
            </a:r>
            <a:r>
              <a:rPr lang="sl-SI" sz="2000" err="1">
                <a:solidFill>
                  <a:schemeClr val="bg2"/>
                </a:solidFill>
              </a:rPr>
              <a:t>by</a:t>
            </a:r>
            <a:r>
              <a:rPr lang="sl-SI" sz="2000">
                <a:solidFill>
                  <a:schemeClr val="bg2"/>
                </a:solidFill>
              </a:rPr>
              <a:t> </a:t>
            </a:r>
            <a:r>
              <a:rPr lang="sl-SI" sz="2000" err="1">
                <a:solidFill>
                  <a:schemeClr val="bg2"/>
                </a:solidFill>
              </a:rPr>
              <a:t>watching</a:t>
            </a:r>
            <a:r>
              <a:rPr lang="sl-SI" sz="2000">
                <a:solidFill>
                  <a:schemeClr val="bg2"/>
                </a:solidFill>
              </a:rPr>
              <a:t> </a:t>
            </a:r>
            <a:r>
              <a:rPr lang="sl-SI" sz="2000" err="1">
                <a:solidFill>
                  <a:schemeClr val="bg2"/>
                </a:solidFill>
              </a:rPr>
              <a:t>this</a:t>
            </a:r>
            <a:r>
              <a:rPr lang="sl-SI" sz="2000">
                <a:solidFill>
                  <a:schemeClr val="bg2"/>
                </a:solidFill>
              </a:rPr>
              <a:t> video!</a:t>
            </a:r>
          </a:p>
          <a:p>
            <a:pPr marL="0" indent="0" algn="ctr">
              <a:lnSpc>
                <a:spcPct val="150000"/>
              </a:lnSpc>
              <a:buNone/>
            </a:pPr>
            <a:endParaRPr lang="sl-SI" sz="2000">
              <a:solidFill>
                <a:schemeClr val="bg2"/>
              </a:solidFill>
            </a:endParaRPr>
          </a:p>
        </p:txBody>
      </p:sp>
      <p:pic>
        <p:nvPicPr>
          <p:cNvPr id="5" name="Picture 4">
            <a:extLst>
              <a:ext uri="{FF2B5EF4-FFF2-40B4-BE49-F238E27FC236}">
                <a16:creationId xmlns:a16="http://schemas.microsoft.com/office/drawing/2014/main" id="{F1723B32-CACB-974F-F632-3CBA0690B0C2}"/>
              </a:ext>
            </a:extLst>
          </p:cNvPr>
          <p:cNvPicPr>
            <a:picLocks noChangeAspect="1"/>
          </p:cNvPicPr>
          <p:nvPr/>
        </p:nvPicPr>
        <p:blipFill>
          <a:blip r:embed="rId4"/>
          <a:stretch>
            <a:fillRect/>
          </a:stretch>
        </p:blipFill>
        <p:spPr>
          <a:xfrm>
            <a:off x="5571806" y="2475638"/>
            <a:ext cx="585267" cy="664522"/>
          </a:xfrm>
          <a:prstGeom prst="rect">
            <a:avLst/>
          </a:prstGeom>
        </p:spPr>
      </p:pic>
      <p:sp>
        <p:nvSpPr>
          <p:cNvPr id="7" name="TextBox 6">
            <a:extLst>
              <a:ext uri="{FF2B5EF4-FFF2-40B4-BE49-F238E27FC236}">
                <a16:creationId xmlns:a16="http://schemas.microsoft.com/office/drawing/2014/main" id="{ABDDD0A4-3CCF-B876-BEA7-C1FF7D888EC2}"/>
              </a:ext>
            </a:extLst>
          </p:cNvPr>
          <p:cNvSpPr txBox="1"/>
          <p:nvPr/>
        </p:nvSpPr>
        <p:spPr>
          <a:xfrm>
            <a:off x="8194661" y="6026634"/>
            <a:ext cx="3510951" cy="400110"/>
          </a:xfrm>
          <a:prstGeom prst="rect">
            <a:avLst/>
          </a:prstGeom>
          <a:noFill/>
          <a:ln>
            <a:noFill/>
          </a:ln>
        </p:spPr>
        <p:txBody>
          <a:bodyPr wrap="square" lIns="91440" tIns="45720" rIns="91440" bIns="45720" rtlCol="0" anchor="t">
            <a:spAutoFit/>
          </a:bodyPr>
          <a:lstStyle/>
          <a:p>
            <a:r>
              <a:rPr lang="en-US" sz="1000" dirty="0">
                <a:solidFill>
                  <a:schemeClr val="accent1"/>
                </a:solidFill>
              </a:rPr>
              <a:t>Source: The KEY to Understanding Financial Statements</a:t>
            </a:r>
            <a:r>
              <a:rPr lang="sl-SI" sz="1000" dirty="0">
                <a:solidFill>
                  <a:schemeClr val="accent1"/>
                </a:solidFill>
              </a:rPr>
              <a:t> </a:t>
            </a:r>
            <a:r>
              <a:rPr lang="sl-SI" sz="1000" dirty="0" err="1">
                <a:solidFill>
                  <a:schemeClr val="accent1"/>
                </a:solidFill>
              </a:rPr>
              <a:t>by</a:t>
            </a:r>
            <a:r>
              <a:rPr lang="sl-SI" sz="1000" dirty="0">
                <a:solidFill>
                  <a:schemeClr val="accent1"/>
                </a:solidFill>
              </a:rPr>
              <a:t> </a:t>
            </a:r>
            <a:r>
              <a:rPr lang="sl-SI" sz="1000" dirty="0" err="1">
                <a:solidFill>
                  <a:schemeClr val="accent1"/>
                </a:solidFill>
              </a:rPr>
              <a:t>Accounting</a:t>
            </a:r>
            <a:r>
              <a:rPr lang="sl-SI" sz="1000" dirty="0">
                <a:solidFill>
                  <a:schemeClr val="accent1"/>
                </a:solidFill>
              </a:rPr>
              <a:t> </a:t>
            </a:r>
            <a:r>
              <a:rPr lang="sl-SI" sz="1000" dirty="0" err="1">
                <a:solidFill>
                  <a:schemeClr val="accent1"/>
                </a:solidFill>
              </a:rPr>
              <a:t>Stuff</a:t>
            </a:r>
            <a:r>
              <a:rPr lang="sl-SI" sz="1000" dirty="0">
                <a:solidFill>
                  <a:schemeClr val="accent1"/>
                </a:solidFill>
              </a:rPr>
              <a:t> </a:t>
            </a:r>
          </a:p>
        </p:txBody>
      </p:sp>
      <p:pic>
        <p:nvPicPr>
          <p:cNvPr id="8" name="Online Media 7" title="The KEY to Understanding Financial Statements">
            <a:hlinkClick r:id="" action="ppaction://media"/>
            <a:extLst>
              <a:ext uri="{FF2B5EF4-FFF2-40B4-BE49-F238E27FC236}">
                <a16:creationId xmlns:a16="http://schemas.microsoft.com/office/drawing/2014/main" id="{D1A82E65-1398-1D07-2FA7-8E59AEB0ED3E}"/>
              </a:ext>
            </a:extLst>
          </p:cNvPr>
          <p:cNvPicPr>
            <a:picLocks noRot="1" noChangeAspect="1"/>
          </p:cNvPicPr>
          <p:nvPr>
            <a:videoFile r:link="rId1"/>
          </p:nvPr>
        </p:nvPicPr>
        <p:blipFill>
          <a:blip r:embed="rId5"/>
          <a:stretch>
            <a:fillRect/>
          </a:stretch>
        </p:blipFill>
        <p:spPr>
          <a:xfrm>
            <a:off x="3628677" y="3899139"/>
            <a:ext cx="4488779" cy="2536166"/>
          </a:xfrm>
          <a:prstGeom prst="rect">
            <a:avLst/>
          </a:prstGeom>
        </p:spPr>
      </p:pic>
    </p:spTree>
    <p:extLst>
      <p:ext uri="{BB962C8B-B14F-4D97-AF65-F5344CB8AC3E}">
        <p14:creationId xmlns:p14="http://schemas.microsoft.com/office/powerpoint/2010/main" val="2688777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fontScale="90000"/>
          </a:bodyPr>
          <a:lstStyle/>
          <a:p>
            <a:r>
              <a:rPr lang="en-US" dirty="0"/>
              <a:t>2°: Exploring funding options for your business </a:t>
            </a:r>
            <a:endParaRPr lang="sl-SI" dirty="0"/>
          </a:p>
        </p:txBody>
      </p:sp>
      <p:sp>
        <p:nvSpPr>
          <p:cNvPr id="3" name="Content Placeholder 2">
            <a:extLst>
              <a:ext uri="{FF2B5EF4-FFF2-40B4-BE49-F238E27FC236}">
                <a16:creationId xmlns:a16="http://schemas.microsoft.com/office/drawing/2014/main" id="{0FB5BC36-5DF4-60A0-00BE-0482D3A31808}"/>
              </a:ext>
            </a:extLst>
          </p:cNvPr>
          <p:cNvSpPr>
            <a:spLocks noGrp="1"/>
          </p:cNvSpPr>
          <p:nvPr>
            <p:ph idx="1"/>
          </p:nvPr>
        </p:nvSpPr>
        <p:spPr>
          <a:xfrm>
            <a:off x="838200" y="1533351"/>
            <a:ext cx="10515600" cy="4351338"/>
          </a:xfrm>
        </p:spPr>
        <p:txBody>
          <a:bodyPr vert="horz" lIns="91440" tIns="45720" rIns="91440" bIns="45720" rtlCol="0" anchor="t">
            <a:normAutofit/>
          </a:bodyPr>
          <a:lstStyle/>
          <a:p>
            <a:pPr marL="0" indent="0">
              <a:lnSpc>
                <a:spcPct val="150000"/>
              </a:lnSpc>
              <a:buNone/>
            </a:pPr>
            <a:r>
              <a:rPr lang="en-US" sz="2000" b="0" dirty="0">
                <a:solidFill>
                  <a:schemeClr val="accent1"/>
                </a:solidFill>
              </a:rPr>
              <a:t>Welcome, everyone! Today, we embark on an exciting journey to explore the various funding options available to fuel your business ambitions. Whether you're launching a startup or expanding an established company, understanding your financing choices is crucial for sustainable growth and success. Let's dive in and discover the best pathways to secure the capital you need to take your business to the next level.</a:t>
            </a:r>
            <a:endParaRPr lang="sl-SI" sz="2000" b="0" dirty="0">
              <a:solidFill>
                <a:schemeClr val="accent1"/>
              </a:solidFill>
            </a:endParaRPr>
          </a:p>
        </p:txBody>
      </p:sp>
    </p:spTree>
    <p:extLst>
      <p:ext uri="{BB962C8B-B14F-4D97-AF65-F5344CB8AC3E}">
        <p14:creationId xmlns:p14="http://schemas.microsoft.com/office/powerpoint/2010/main" val="2569460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560716" y="365125"/>
            <a:ext cx="9937631" cy="678671"/>
          </a:xfrm>
        </p:spPr>
        <p:txBody>
          <a:bodyPr>
            <a:normAutofit/>
          </a:bodyPr>
          <a:lstStyle/>
          <a:p>
            <a:r>
              <a:rPr lang="sl-SI" sz="3400" err="1"/>
              <a:t>Introduction</a:t>
            </a:r>
            <a:endParaRPr lang="en-US" sz="3400"/>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560716" y="1207698"/>
            <a:ext cx="10793083" cy="4969265"/>
          </a:xfrm>
        </p:spPr>
        <p:txBody>
          <a:bodyPr vert="horz" lIns="91440" tIns="45720" rIns="91440" bIns="45720" rtlCol="0" anchor="t">
            <a:normAutofit/>
          </a:bodyPr>
          <a:lstStyle/>
          <a:p>
            <a:pPr marL="0" indent="0">
              <a:lnSpc>
                <a:spcPct val="150000"/>
              </a:lnSpc>
              <a:spcBef>
                <a:spcPts val="0"/>
              </a:spcBef>
              <a:buNone/>
            </a:pPr>
            <a:r>
              <a:rPr lang="en-US" sz="2000" b="0" dirty="0">
                <a:solidFill>
                  <a:schemeClr val="accent1"/>
                </a:solidFill>
              </a:rPr>
              <a:t>Women entrepreneurs have access to a variety of funding options to start and grow their businesses. These options include grants, loans, and investments from angel investors. This learning material will explore these funding sources in detail, providing insights into their benefits, application processes, and practical tips for securing funding.</a:t>
            </a:r>
            <a:endParaRPr lang="sl-SI" sz="2000" b="0" dirty="0">
              <a:solidFill>
                <a:schemeClr val="accent1"/>
              </a:solidFill>
            </a:endParaRPr>
          </a:p>
          <a:p>
            <a:pPr marL="0" indent="0">
              <a:buNone/>
            </a:pPr>
            <a:endParaRPr lang="sl-SI" sz="1800" b="0">
              <a:solidFill>
                <a:schemeClr val="accent1"/>
              </a:solidFill>
            </a:endParaRPr>
          </a:p>
          <a:p>
            <a:pPr marL="0" indent="0">
              <a:buNone/>
            </a:pPr>
            <a:endParaRPr lang="es-ES" sz="1800" b="0">
              <a:solidFill>
                <a:schemeClr val="accent1"/>
              </a:solidFill>
            </a:endParaRPr>
          </a:p>
        </p:txBody>
      </p:sp>
      <p:pic>
        <p:nvPicPr>
          <p:cNvPr id="4" name="Picture 3">
            <a:extLst>
              <a:ext uri="{FF2B5EF4-FFF2-40B4-BE49-F238E27FC236}">
                <a16:creationId xmlns:a16="http://schemas.microsoft.com/office/drawing/2014/main" id="{3FB8B997-8888-DA4A-F92A-90CE9DB2CF01}"/>
              </a:ext>
            </a:extLst>
          </p:cNvPr>
          <p:cNvPicPr>
            <a:picLocks noChangeAspect="1"/>
          </p:cNvPicPr>
          <p:nvPr/>
        </p:nvPicPr>
        <p:blipFill>
          <a:blip r:embed="rId2"/>
          <a:stretch>
            <a:fillRect/>
          </a:stretch>
        </p:blipFill>
        <p:spPr>
          <a:xfrm>
            <a:off x="7970082" y="3282240"/>
            <a:ext cx="3383281" cy="4575793"/>
          </a:xfrm>
          <a:prstGeom prst="rect">
            <a:avLst/>
          </a:prstGeom>
        </p:spPr>
      </p:pic>
      <p:sp>
        <p:nvSpPr>
          <p:cNvPr id="5" name="PoljeZBesedilom 4">
            <a:extLst>
              <a:ext uri="{FF2B5EF4-FFF2-40B4-BE49-F238E27FC236}">
                <a16:creationId xmlns:a16="http://schemas.microsoft.com/office/drawing/2014/main" id="{46BCFB63-F797-2E37-475F-6DE90E1FA74B}"/>
              </a:ext>
            </a:extLst>
          </p:cNvPr>
          <p:cNvSpPr txBox="1"/>
          <p:nvPr/>
        </p:nvSpPr>
        <p:spPr>
          <a:xfrm>
            <a:off x="6425853" y="6175331"/>
            <a:ext cx="194988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1"/>
                </a:solidFill>
              </a:rPr>
              <a:t>Image source: AI generated</a:t>
            </a:r>
          </a:p>
        </p:txBody>
      </p:sp>
    </p:spTree>
    <p:extLst>
      <p:ext uri="{BB962C8B-B14F-4D97-AF65-F5344CB8AC3E}">
        <p14:creationId xmlns:p14="http://schemas.microsoft.com/office/powerpoint/2010/main" val="1177726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p:txBody>
          <a:bodyPr>
            <a:normAutofit/>
          </a:bodyPr>
          <a:lstStyle/>
          <a:p>
            <a:r>
              <a:rPr lang="sl-SI" sz="3400" err="1"/>
              <a:t>Grants</a:t>
            </a:r>
            <a:endParaRPr lang="sl-SI" sz="3400"/>
          </a:p>
        </p:txBody>
      </p:sp>
      <p:sp>
        <p:nvSpPr>
          <p:cNvPr id="3" name="Content Placeholder 2">
            <a:extLst>
              <a:ext uri="{FF2B5EF4-FFF2-40B4-BE49-F238E27FC236}">
                <a16:creationId xmlns:a16="http://schemas.microsoft.com/office/drawing/2014/main" id="{58ECA702-DD41-C71F-9C25-EB7B1DBB0698}"/>
              </a:ext>
            </a:extLst>
          </p:cNvPr>
          <p:cNvSpPr>
            <a:spLocks noGrp="1"/>
          </p:cNvSpPr>
          <p:nvPr>
            <p:ph idx="1"/>
          </p:nvPr>
        </p:nvSpPr>
        <p:spPr>
          <a:xfrm>
            <a:off x="838200" y="1509623"/>
            <a:ext cx="10515600" cy="4667340"/>
          </a:xfrm>
        </p:spPr>
        <p:txBody>
          <a:bodyPr vert="horz" lIns="91440" tIns="45720" rIns="91440" bIns="45720" rtlCol="0" anchor="t">
            <a:normAutofit lnSpcReduction="10000"/>
          </a:bodyPr>
          <a:lstStyle/>
          <a:p>
            <a:pPr marL="0" indent="0">
              <a:lnSpc>
                <a:spcPct val="150000"/>
              </a:lnSpc>
              <a:buNone/>
            </a:pPr>
            <a:r>
              <a:rPr lang="en-US" sz="1800" b="0" dirty="0">
                <a:solidFill>
                  <a:schemeClr val="accent1"/>
                </a:solidFill>
              </a:rPr>
              <a:t>Grants are funds provided by governments, non-profits, and private organizations that do not need to be repaid. They are designed to support specific projects or purposes, such as innovation, social impact, or economic development.</a:t>
            </a:r>
          </a:p>
          <a:p>
            <a:pPr marL="0" indent="0">
              <a:lnSpc>
                <a:spcPct val="150000"/>
              </a:lnSpc>
              <a:buNone/>
            </a:pPr>
            <a:r>
              <a:rPr lang="en-US" sz="2000" dirty="0"/>
              <a:t>Key Types of Grants:</a:t>
            </a:r>
          </a:p>
          <a:p>
            <a:pPr>
              <a:lnSpc>
                <a:spcPct val="150000"/>
              </a:lnSpc>
            </a:pPr>
            <a:r>
              <a:rPr lang="en-US" sz="1800" dirty="0">
                <a:solidFill>
                  <a:schemeClr val="accent1"/>
                </a:solidFill>
              </a:rPr>
              <a:t>Government Grants: </a:t>
            </a:r>
            <a:r>
              <a:rPr lang="en-US" sz="1800" b="0" dirty="0">
                <a:solidFill>
                  <a:schemeClr val="accent1"/>
                </a:solidFill>
              </a:rPr>
              <a:t>Offered by federal, state, and local governments to support economic growth and innovation. </a:t>
            </a:r>
            <a:endParaRPr lang="sl-SI" sz="1800" b="0" dirty="0">
              <a:solidFill>
                <a:schemeClr val="accent1"/>
              </a:solidFill>
            </a:endParaRPr>
          </a:p>
          <a:p>
            <a:pPr>
              <a:lnSpc>
                <a:spcPct val="150000"/>
              </a:lnSpc>
            </a:pPr>
            <a:r>
              <a:rPr lang="en-US" sz="1800" dirty="0">
                <a:solidFill>
                  <a:schemeClr val="accent1"/>
                </a:solidFill>
              </a:rPr>
              <a:t>Non-Profit Grants: </a:t>
            </a:r>
            <a:r>
              <a:rPr lang="en-US" sz="1800" b="0" dirty="0">
                <a:solidFill>
                  <a:schemeClr val="accent1"/>
                </a:solidFill>
              </a:rPr>
              <a:t>Provided by non-profit organizations to support causes aligned with their mission. </a:t>
            </a:r>
            <a:endParaRPr lang="sl-SI" sz="1800" b="0" dirty="0">
              <a:solidFill>
                <a:schemeClr val="accent1"/>
              </a:solidFill>
            </a:endParaRPr>
          </a:p>
          <a:p>
            <a:pPr>
              <a:lnSpc>
                <a:spcPct val="150000"/>
              </a:lnSpc>
            </a:pPr>
            <a:r>
              <a:rPr lang="en-US" sz="1800" dirty="0">
                <a:solidFill>
                  <a:schemeClr val="accent1"/>
                </a:solidFill>
              </a:rPr>
              <a:t>Corporate Grants: </a:t>
            </a:r>
            <a:r>
              <a:rPr lang="en-US" sz="1800" b="0" dirty="0">
                <a:solidFill>
                  <a:schemeClr val="accent1"/>
                </a:solidFill>
              </a:rPr>
              <a:t>Offered by corporations as part of their corporate social responsibility (CSR) initiatives. </a:t>
            </a:r>
            <a:endParaRPr lang="sl-SI" sz="1800" dirty="0">
              <a:solidFill>
                <a:schemeClr val="accent1"/>
              </a:solidFill>
            </a:endParaRPr>
          </a:p>
        </p:txBody>
      </p:sp>
    </p:spTree>
    <p:extLst>
      <p:ext uri="{BB962C8B-B14F-4D97-AF65-F5344CB8AC3E}">
        <p14:creationId xmlns:p14="http://schemas.microsoft.com/office/powerpoint/2010/main" val="4118808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79953" y="-217"/>
            <a:ext cx="10515600" cy="1325563"/>
          </a:xfrm>
        </p:spPr>
        <p:txBody>
          <a:bodyPr/>
          <a:lstStyle/>
          <a:p>
            <a:r>
              <a:rPr lang="sl-SI" sz="3400" dirty="0" err="1"/>
              <a:t>Application</a:t>
            </a:r>
            <a:r>
              <a:rPr lang="sl-SI" sz="3400" dirty="0"/>
              <a:t> </a:t>
            </a:r>
            <a:r>
              <a:rPr lang="sl-SI" sz="3400" dirty="0" err="1"/>
              <a:t>process</a:t>
            </a:r>
          </a:p>
        </p:txBody>
      </p:sp>
      <p:sp>
        <p:nvSpPr>
          <p:cNvPr id="3" name="Content Placeholder 2">
            <a:extLst>
              <a:ext uri="{FF2B5EF4-FFF2-40B4-BE49-F238E27FC236}">
                <a16:creationId xmlns:a16="http://schemas.microsoft.com/office/drawing/2014/main" id="{8C562E8A-A28E-B3C3-6331-FC76A427A98C}"/>
              </a:ext>
            </a:extLst>
          </p:cNvPr>
          <p:cNvSpPr>
            <a:spLocks noGrp="1"/>
          </p:cNvSpPr>
          <p:nvPr>
            <p:ph idx="1"/>
          </p:nvPr>
        </p:nvSpPr>
        <p:spPr>
          <a:xfrm>
            <a:off x="838200" y="1324584"/>
            <a:ext cx="10588668" cy="4674927"/>
          </a:xfrm>
        </p:spPr>
        <p:txBody>
          <a:bodyPr vert="horz" lIns="91440" tIns="45720" rIns="91440" bIns="45720" rtlCol="0" anchor="t">
            <a:noAutofit/>
          </a:bodyPr>
          <a:lstStyle/>
          <a:p>
            <a:pPr marL="0" indent="0">
              <a:lnSpc>
                <a:spcPct val="170000"/>
              </a:lnSpc>
              <a:buNone/>
            </a:pPr>
            <a:r>
              <a:rPr lang="sl-SI" sz="2000" dirty="0"/>
              <a:t>How to i</a:t>
            </a:r>
            <a:r>
              <a:rPr lang="en-US" sz="2000" err="1"/>
              <a:t>dentify</a:t>
            </a:r>
            <a:r>
              <a:rPr lang="en-US" sz="2000" dirty="0"/>
              <a:t> grants that match your business needs and eligibility criteria</a:t>
            </a:r>
            <a:r>
              <a:rPr lang="sl-SI" sz="2000" dirty="0"/>
              <a:t>:</a:t>
            </a:r>
            <a:endParaRPr lang="en-US" sz="2000" dirty="0"/>
          </a:p>
          <a:p>
            <a:pPr marL="457200" indent="-457200">
              <a:lnSpc>
                <a:spcPct val="170000"/>
              </a:lnSpc>
              <a:buFont typeface="Arial" panose="020B0604020202020204" pitchFamily="34" charset="0"/>
              <a:buChar char="•"/>
            </a:pPr>
            <a:r>
              <a:rPr lang="en-US" sz="1600" dirty="0">
                <a:solidFill>
                  <a:schemeClr val="accent1"/>
                </a:solidFill>
              </a:rPr>
              <a:t>Sources: </a:t>
            </a:r>
            <a:r>
              <a:rPr lang="en-US" sz="1600" b="0" dirty="0">
                <a:solidFill>
                  <a:schemeClr val="accent1"/>
                </a:solidFill>
              </a:rPr>
              <a:t>Use online databases, government websites, and non-profit organizations to find available grants. </a:t>
            </a:r>
          </a:p>
          <a:p>
            <a:pPr marL="457200" indent="-457200">
              <a:lnSpc>
                <a:spcPct val="170000"/>
              </a:lnSpc>
              <a:buFont typeface="Arial" panose="020B0604020202020204" pitchFamily="34" charset="0"/>
              <a:buChar char="•"/>
            </a:pPr>
            <a:r>
              <a:rPr lang="en-US" sz="1600" dirty="0">
                <a:solidFill>
                  <a:schemeClr val="accent1"/>
                </a:solidFill>
              </a:rPr>
              <a:t>Eligibility Criteria: </a:t>
            </a:r>
            <a:r>
              <a:rPr lang="en-US" sz="1600" b="0" dirty="0">
                <a:solidFill>
                  <a:schemeClr val="accent1"/>
                </a:solidFill>
              </a:rPr>
              <a:t>Carefully read through each grant’s eligibility requirements to ensure your business qualifies. Criteria may include the type of business, the purpose of the grant, geographical location, and specific industry sectors.</a:t>
            </a:r>
          </a:p>
          <a:p>
            <a:pPr marL="457200" indent="-457200">
              <a:lnSpc>
                <a:spcPct val="170000"/>
              </a:lnSpc>
              <a:buFont typeface="Arial" panose="020B0604020202020204" pitchFamily="34" charset="0"/>
              <a:buChar char="•"/>
            </a:pPr>
            <a:r>
              <a:rPr lang="sl-SI" sz="1600" err="1">
                <a:solidFill>
                  <a:schemeClr val="accent1"/>
                </a:solidFill>
              </a:rPr>
              <a:t>Create</a:t>
            </a:r>
            <a:r>
              <a:rPr lang="sl-SI" sz="1600" dirty="0">
                <a:solidFill>
                  <a:schemeClr val="accent1"/>
                </a:solidFill>
              </a:rPr>
              <a:t> a List: </a:t>
            </a:r>
            <a:r>
              <a:rPr lang="en-US" sz="1600" b="0" dirty="0">
                <a:solidFill>
                  <a:schemeClr val="accent1"/>
                </a:solidFill>
              </a:rPr>
              <a:t>Compile a list of potential grants that match your business needs. Include important details such as application deadlines, required documents, and specific criteria.</a:t>
            </a:r>
            <a:endParaRPr lang="sl-SI" sz="1600" b="0">
              <a:solidFill>
                <a:schemeClr val="accent1"/>
              </a:solidFill>
            </a:endParaRPr>
          </a:p>
          <a:p>
            <a:pPr marL="457200" indent="-457200">
              <a:lnSpc>
                <a:spcPct val="170000"/>
              </a:lnSpc>
              <a:buFont typeface="Arial" panose="020B0604020202020204" pitchFamily="34" charset="0"/>
              <a:buChar char="•"/>
            </a:pPr>
            <a:r>
              <a:rPr lang="en-US" sz="1600" dirty="0">
                <a:solidFill>
                  <a:schemeClr val="accent1"/>
                </a:solidFill>
              </a:rPr>
              <a:t>Reach Out: </a:t>
            </a:r>
            <a:r>
              <a:rPr lang="en-US" sz="1600" b="0" dirty="0">
                <a:solidFill>
                  <a:schemeClr val="accent1"/>
                </a:solidFill>
              </a:rPr>
              <a:t>If possible, contact the grant provider for more information or clarification on the grant’s objectives and requirements. Building a relationship early can be beneficial.</a:t>
            </a:r>
          </a:p>
          <a:p>
            <a:endParaRPr lang="sl-SI" sz="1600" dirty="0"/>
          </a:p>
        </p:txBody>
      </p:sp>
    </p:spTree>
    <p:extLst>
      <p:ext uri="{BB962C8B-B14F-4D97-AF65-F5344CB8AC3E}">
        <p14:creationId xmlns:p14="http://schemas.microsoft.com/office/powerpoint/2010/main" val="2127734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85082-F47E-1F39-01A3-1B5F21801EB5}"/>
              </a:ext>
            </a:extLst>
          </p:cNvPr>
          <p:cNvSpPr>
            <a:spLocks noGrp="1"/>
          </p:cNvSpPr>
          <p:nvPr>
            <p:ph type="title"/>
          </p:nvPr>
        </p:nvSpPr>
        <p:spPr>
          <a:xfrm>
            <a:off x="395583" y="141173"/>
            <a:ext cx="10179170" cy="568894"/>
          </a:xfrm>
        </p:spPr>
        <p:txBody>
          <a:bodyPr>
            <a:normAutofit fontScale="90000"/>
          </a:bodyPr>
          <a:lstStyle/>
          <a:p>
            <a:r>
              <a:rPr lang="sl-SI" dirty="0" err="1"/>
              <a:t>Aim</a:t>
            </a:r>
            <a:r>
              <a:rPr lang="sl-SI" dirty="0"/>
              <a:t> </a:t>
            </a:r>
            <a:r>
              <a:rPr lang="sl-SI" dirty="0" err="1"/>
              <a:t>of</a:t>
            </a:r>
            <a:r>
              <a:rPr lang="sl-SI" dirty="0"/>
              <a:t> </a:t>
            </a:r>
            <a:r>
              <a:rPr lang="sl-SI" dirty="0" err="1"/>
              <a:t>this</a:t>
            </a:r>
            <a:r>
              <a:rPr lang="sl-SI" dirty="0"/>
              <a:t> </a:t>
            </a:r>
            <a:r>
              <a:rPr lang="sl-SI" dirty="0" err="1"/>
              <a:t>unit</a:t>
            </a:r>
          </a:p>
        </p:txBody>
      </p:sp>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301926" y="802256"/>
            <a:ext cx="11353800" cy="5409212"/>
          </a:xfrm>
        </p:spPr>
        <p:txBody>
          <a:bodyPr vert="horz" lIns="91440" tIns="45720" rIns="91440" bIns="45720" rtlCol="0" anchor="t">
            <a:noAutofit/>
          </a:bodyPr>
          <a:lstStyle/>
          <a:p>
            <a:pPr>
              <a:lnSpc>
                <a:spcPct val="150000"/>
              </a:lnSpc>
            </a:pPr>
            <a:r>
              <a:rPr lang="sl-SI" sz="1800" dirty="0"/>
              <a:t>General </a:t>
            </a:r>
            <a:r>
              <a:rPr lang="sl-SI" sz="1800" err="1"/>
              <a:t>aim</a:t>
            </a:r>
            <a:r>
              <a:rPr lang="sl-SI" sz="1800" dirty="0"/>
              <a:t>:</a:t>
            </a:r>
          </a:p>
          <a:p>
            <a:pPr>
              <a:lnSpc>
                <a:spcPct val="150000"/>
              </a:lnSpc>
            </a:pPr>
            <a:r>
              <a:rPr lang="sl-SI" sz="1800" b="0" err="1">
                <a:solidFill>
                  <a:schemeClr val="accent1"/>
                </a:solidFill>
              </a:rPr>
              <a:t>Within</a:t>
            </a:r>
            <a:r>
              <a:rPr lang="sl-SI" sz="1800" b="0" dirty="0">
                <a:solidFill>
                  <a:schemeClr val="accent1"/>
                </a:solidFill>
              </a:rPr>
              <a:t> </a:t>
            </a:r>
            <a:r>
              <a:rPr lang="sl-SI" sz="1800" b="0" err="1">
                <a:solidFill>
                  <a:schemeClr val="accent1"/>
                </a:solidFill>
              </a:rPr>
              <a:t>this</a:t>
            </a:r>
            <a:r>
              <a:rPr lang="sl-SI" sz="1800" b="0" dirty="0">
                <a:solidFill>
                  <a:schemeClr val="accent1"/>
                </a:solidFill>
              </a:rPr>
              <a:t> </a:t>
            </a:r>
            <a:r>
              <a:rPr lang="sl-SI" sz="1800" b="0" err="1">
                <a:solidFill>
                  <a:schemeClr val="accent1"/>
                </a:solidFill>
              </a:rPr>
              <a:t>unit</a:t>
            </a:r>
            <a:r>
              <a:rPr lang="sl-SI" sz="1800" b="0" dirty="0">
                <a:solidFill>
                  <a:schemeClr val="accent1"/>
                </a:solidFill>
              </a:rPr>
              <a:t>, </a:t>
            </a:r>
            <a:r>
              <a:rPr lang="sl-SI" sz="1800" b="0" err="1">
                <a:solidFill>
                  <a:schemeClr val="accent1"/>
                </a:solidFill>
              </a:rPr>
              <a:t>you</a:t>
            </a:r>
            <a:r>
              <a:rPr lang="sl-SI" sz="1800" b="0" dirty="0">
                <a:solidFill>
                  <a:schemeClr val="accent1"/>
                </a:solidFill>
              </a:rPr>
              <a:t> </a:t>
            </a:r>
            <a:r>
              <a:rPr lang="sl-SI" sz="1800" b="0" err="1">
                <a:solidFill>
                  <a:schemeClr val="accent1"/>
                </a:solidFill>
              </a:rPr>
              <a:t>will</a:t>
            </a:r>
            <a:r>
              <a:rPr lang="sl-SI" sz="1800" b="0" dirty="0">
                <a:solidFill>
                  <a:schemeClr val="accent1"/>
                </a:solidFill>
              </a:rPr>
              <a:t>  l</a:t>
            </a:r>
            <a:r>
              <a:rPr lang="en-US" sz="1800" b="0" dirty="0">
                <a:solidFill>
                  <a:schemeClr val="accent1"/>
                </a:solidFill>
              </a:rPr>
              <a:t>earn to understand and interpret </a:t>
            </a:r>
            <a:r>
              <a:rPr lang="en-US" sz="1800" dirty="0">
                <a:solidFill>
                  <a:schemeClr val="accent1"/>
                </a:solidFill>
              </a:rPr>
              <a:t>financial statements and key financial metrics</a:t>
            </a:r>
            <a:r>
              <a:rPr lang="en-US" sz="1800" b="0" dirty="0">
                <a:solidFill>
                  <a:schemeClr val="accent1"/>
                </a:solidFill>
              </a:rPr>
              <a:t>, which are essential for assessing the </a:t>
            </a:r>
            <a:r>
              <a:rPr lang="en-US" sz="1800" dirty="0">
                <a:solidFill>
                  <a:schemeClr val="accent1"/>
                </a:solidFill>
              </a:rPr>
              <a:t>financial health </a:t>
            </a:r>
            <a:r>
              <a:rPr lang="en-US" sz="1800" b="0" dirty="0">
                <a:solidFill>
                  <a:schemeClr val="accent1"/>
                </a:solidFill>
              </a:rPr>
              <a:t>of your business.</a:t>
            </a:r>
            <a:r>
              <a:rPr lang="sl-SI" sz="1800" b="0" dirty="0">
                <a:solidFill>
                  <a:schemeClr val="accent1"/>
                </a:solidFill>
              </a:rPr>
              <a:t> </a:t>
            </a:r>
            <a:r>
              <a:rPr lang="sl-SI" sz="1800" b="0" err="1">
                <a:solidFill>
                  <a:schemeClr val="accent1"/>
                </a:solidFill>
              </a:rPr>
              <a:t>You</a:t>
            </a:r>
            <a:r>
              <a:rPr lang="sl-SI" sz="1800" b="0" dirty="0">
                <a:solidFill>
                  <a:schemeClr val="accent1"/>
                </a:solidFill>
              </a:rPr>
              <a:t> </a:t>
            </a:r>
            <a:r>
              <a:rPr lang="sl-SI" sz="1800" b="0" err="1">
                <a:solidFill>
                  <a:schemeClr val="accent1"/>
                </a:solidFill>
              </a:rPr>
              <a:t>will</a:t>
            </a:r>
            <a:r>
              <a:rPr lang="en-US" sz="1800" b="0" dirty="0">
                <a:solidFill>
                  <a:schemeClr val="accent1"/>
                </a:solidFill>
              </a:rPr>
              <a:t> </a:t>
            </a:r>
            <a:r>
              <a:rPr lang="sl-SI" sz="1800" b="0" dirty="0">
                <a:solidFill>
                  <a:schemeClr val="accent1"/>
                </a:solidFill>
              </a:rPr>
              <a:t>e</a:t>
            </a:r>
            <a:r>
              <a:rPr lang="en-US" sz="1800" b="0" err="1">
                <a:solidFill>
                  <a:schemeClr val="accent1"/>
                </a:solidFill>
              </a:rPr>
              <a:t>xplore</a:t>
            </a:r>
            <a:r>
              <a:rPr lang="en-US" sz="1800" b="0" dirty="0">
                <a:solidFill>
                  <a:schemeClr val="accent1"/>
                </a:solidFill>
              </a:rPr>
              <a:t> various funding options available for women entrepreneurs, including </a:t>
            </a:r>
            <a:r>
              <a:rPr lang="en-US" sz="1800" dirty="0">
                <a:solidFill>
                  <a:schemeClr val="accent1"/>
                </a:solidFill>
              </a:rPr>
              <a:t>grants, loans, crowdfunding, and venture capital</a:t>
            </a:r>
            <a:r>
              <a:rPr lang="en-US" sz="1800" b="0" dirty="0">
                <a:solidFill>
                  <a:schemeClr val="accent1"/>
                </a:solidFill>
              </a:rPr>
              <a:t>. </a:t>
            </a:r>
            <a:r>
              <a:rPr lang="sl-SI" sz="1800" b="0" err="1">
                <a:solidFill>
                  <a:schemeClr val="accent1"/>
                </a:solidFill>
              </a:rPr>
              <a:t>You</a:t>
            </a:r>
            <a:r>
              <a:rPr lang="sl-SI" sz="1800" b="0" dirty="0">
                <a:solidFill>
                  <a:schemeClr val="accent1"/>
                </a:solidFill>
              </a:rPr>
              <a:t> </a:t>
            </a:r>
            <a:r>
              <a:rPr lang="sl-SI" sz="1800" b="0" err="1">
                <a:solidFill>
                  <a:schemeClr val="accent1"/>
                </a:solidFill>
              </a:rPr>
              <a:t>will</a:t>
            </a:r>
            <a:r>
              <a:rPr lang="sl-SI" sz="1800" b="0" dirty="0">
                <a:solidFill>
                  <a:schemeClr val="accent1"/>
                </a:solidFill>
              </a:rPr>
              <a:t> </a:t>
            </a:r>
            <a:r>
              <a:rPr lang="sl-SI" sz="1800" b="0" err="1">
                <a:solidFill>
                  <a:schemeClr val="accent1"/>
                </a:solidFill>
              </a:rPr>
              <a:t>also</a:t>
            </a:r>
            <a:r>
              <a:rPr lang="sl-SI" sz="1800" b="0" dirty="0">
                <a:solidFill>
                  <a:schemeClr val="accent1"/>
                </a:solidFill>
              </a:rPr>
              <a:t> g</a:t>
            </a:r>
            <a:r>
              <a:rPr lang="en-US" sz="1800" b="0" err="1">
                <a:solidFill>
                  <a:schemeClr val="accent1"/>
                </a:solidFill>
              </a:rPr>
              <a:t>ain</a:t>
            </a:r>
            <a:r>
              <a:rPr lang="en-US" sz="1800" b="0" dirty="0">
                <a:solidFill>
                  <a:schemeClr val="accent1"/>
                </a:solidFill>
              </a:rPr>
              <a:t> insights into how to effectively </a:t>
            </a:r>
            <a:r>
              <a:rPr lang="en-US" sz="1800" dirty="0">
                <a:solidFill>
                  <a:schemeClr val="accent1"/>
                </a:solidFill>
              </a:rPr>
              <a:t>pitch to investors</a:t>
            </a:r>
            <a:r>
              <a:rPr lang="en-US" sz="1800" b="0" dirty="0">
                <a:solidFill>
                  <a:schemeClr val="accent1"/>
                </a:solidFill>
              </a:rPr>
              <a:t>, including crafting compelling pitches and understanding what investors look for in a business.</a:t>
            </a:r>
            <a:r>
              <a:rPr lang="sl-SI" sz="1800" b="0" dirty="0">
                <a:solidFill>
                  <a:schemeClr val="accent1"/>
                </a:solidFill>
              </a:rPr>
              <a:t> </a:t>
            </a:r>
            <a:r>
              <a:rPr lang="en-US" sz="1800" b="0" dirty="0">
                <a:solidFill>
                  <a:schemeClr val="accent1"/>
                </a:solidFill>
              </a:rPr>
              <a:t>Throughout the presentation, you will find references to </a:t>
            </a:r>
            <a:r>
              <a:rPr lang="en-US" sz="1800" dirty="0">
                <a:solidFill>
                  <a:schemeClr val="accent1"/>
                </a:solidFill>
              </a:rPr>
              <a:t>supplementary videos </a:t>
            </a:r>
            <a:r>
              <a:rPr lang="en-US" sz="1800" b="0" dirty="0">
                <a:solidFill>
                  <a:schemeClr val="accent1"/>
                </a:solidFill>
              </a:rPr>
              <a:t>that provide more in-depth explanations on specific topics to enhance your understanding and offer a deeper dive into the subject matter.</a:t>
            </a:r>
            <a:endParaRPr lang="sl-SI" sz="1800" b="0" dirty="0">
              <a:solidFill>
                <a:schemeClr val="accent1"/>
              </a:solidFill>
            </a:endParaRPr>
          </a:p>
          <a:p>
            <a:pPr>
              <a:lnSpc>
                <a:spcPct val="150000"/>
              </a:lnSpc>
            </a:pPr>
            <a:r>
              <a:rPr lang="sl-SI" sz="1800" err="1"/>
              <a:t>Duration</a:t>
            </a:r>
            <a:r>
              <a:rPr lang="sl-SI" sz="1800" dirty="0"/>
              <a:t> </a:t>
            </a:r>
            <a:r>
              <a:rPr lang="sl-SI" sz="1800" err="1"/>
              <a:t>of</a:t>
            </a:r>
            <a:r>
              <a:rPr lang="sl-SI" sz="1800" dirty="0"/>
              <a:t> </a:t>
            </a:r>
            <a:r>
              <a:rPr lang="sl-SI" sz="1800" err="1"/>
              <a:t>the</a:t>
            </a:r>
            <a:r>
              <a:rPr lang="sl-SI" sz="1800" dirty="0"/>
              <a:t> </a:t>
            </a:r>
            <a:r>
              <a:rPr lang="sl-SI" sz="1800" err="1"/>
              <a:t>unit</a:t>
            </a:r>
            <a:r>
              <a:rPr lang="sl-SI" sz="1800" dirty="0"/>
              <a:t>: </a:t>
            </a:r>
            <a:r>
              <a:rPr lang="sl-SI" sz="1800" b="0" dirty="0">
                <a:solidFill>
                  <a:schemeClr val="accent1"/>
                </a:solidFill>
              </a:rPr>
              <a:t>One </a:t>
            </a:r>
            <a:r>
              <a:rPr lang="sl-SI" sz="1800" b="0" err="1">
                <a:solidFill>
                  <a:schemeClr val="accent1"/>
                </a:solidFill>
              </a:rPr>
              <a:t>week</a:t>
            </a:r>
            <a:endParaRPr lang="sl-SI" sz="1800" b="0">
              <a:solidFill>
                <a:schemeClr val="accent1"/>
              </a:solidFill>
            </a:endParaRPr>
          </a:p>
          <a:p>
            <a:pPr>
              <a:lnSpc>
                <a:spcPct val="150000"/>
              </a:lnSpc>
            </a:pPr>
            <a:r>
              <a:rPr lang="sl-SI" sz="1800" err="1"/>
              <a:t>Estimated</a:t>
            </a:r>
            <a:r>
              <a:rPr lang="sl-SI" sz="1800" dirty="0"/>
              <a:t> </a:t>
            </a:r>
            <a:r>
              <a:rPr lang="sl-SI" sz="1800" err="1"/>
              <a:t>workload</a:t>
            </a:r>
            <a:r>
              <a:rPr lang="sl-SI" sz="1800" dirty="0"/>
              <a:t>:</a:t>
            </a:r>
            <a:r>
              <a:rPr lang="sl-SI" sz="1800" b="0" dirty="0">
                <a:solidFill>
                  <a:schemeClr val="accent1"/>
                </a:solidFill>
              </a:rPr>
              <a:t> 7 </a:t>
            </a:r>
            <a:r>
              <a:rPr lang="sl-SI" sz="1800" b="0" err="1">
                <a:solidFill>
                  <a:schemeClr val="accent1"/>
                </a:solidFill>
              </a:rPr>
              <a:t>hours</a:t>
            </a:r>
            <a:endParaRPr lang="sl-SI" sz="1800" b="0">
              <a:solidFill>
                <a:schemeClr val="accent1"/>
              </a:solidFill>
            </a:endParaRPr>
          </a:p>
          <a:p>
            <a:pPr marL="0" indent="0">
              <a:lnSpc>
                <a:spcPct val="150000"/>
              </a:lnSpc>
              <a:buNone/>
            </a:pPr>
            <a:r>
              <a:rPr lang="sl-SI" sz="1800" err="1"/>
              <a:t>Assesment</a:t>
            </a:r>
            <a:r>
              <a:rPr lang="sl-SI" sz="1800" dirty="0"/>
              <a:t> </a:t>
            </a:r>
            <a:r>
              <a:rPr lang="sl-SI" sz="1800" err="1"/>
              <a:t>method</a:t>
            </a:r>
            <a:r>
              <a:rPr lang="sl-SI" sz="1800" dirty="0"/>
              <a:t>: </a:t>
            </a:r>
            <a:r>
              <a:rPr lang="sl-SI" sz="1800" b="0" err="1">
                <a:solidFill>
                  <a:schemeClr val="accent1"/>
                </a:solidFill>
              </a:rPr>
              <a:t>Assignments</a:t>
            </a:r>
            <a:r>
              <a:rPr lang="sl-SI" sz="1800" b="0" dirty="0">
                <a:solidFill>
                  <a:schemeClr val="accent1"/>
                </a:solidFill>
              </a:rPr>
              <a:t> </a:t>
            </a:r>
            <a:r>
              <a:rPr lang="sl-SI" sz="1800" b="0" err="1">
                <a:solidFill>
                  <a:schemeClr val="accent1"/>
                </a:solidFill>
              </a:rPr>
              <a:t>and</a:t>
            </a:r>
            <a:r>
              <a:rPr lang="sl-SI" sz="1800" b="0" dirty="0">
                <a:solidFill>
                  <a:schemeClr val="accent1"/>
                </a:solidFill>
              </a:rPr>
              <a:t> multiple-</a:t>
            </a:r>
            <a:r>
              <a:rPr lang="sl-SI" sz="1800" b="0" err="1">
                <a:solidFill>
                  <a:schemeClr val="accent1"/>
                </a:solidFill>
              </a:rPr>
              <a:t>choice</a:t>
            </a:r>
            <a:r>
              <a:rPr lang="sl-SI" sz="1800" b="0" dirty="0">
                <a:solidFill>
                  <a:schemeClr val="accent1"/>
                </a:solidFill>
              </a:rPr>
              <a:t> </a:t>
            </a:r>
            <a:r>
              <a:rPr lang="sl-SI" sz="1800" b="0" err="1">
                <a:solidFill>
                  <a:schemeClr val="accent1"/>
                </a:solidFill>
              </a:rPr>
              <a:t>quizzes</a:t>
            </a:r>
            <a:endParaRPr lang="sl-SI" sz="1800" b="0">
              <a:solidFill>
                <a:schemeClr val="accent1"/>
              </a:solidFill>
            </a:endParaRPr>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838200" y="292057"/>
            <a:ext cx="9047672" cy="575154"/>
          </a:xfrm>
        </p:spPr>
        <p:txBody>
          <a:bodyPr>
            <a:normAutofit fontScale="90000"/>
          </a:bodyPr>
          <a:lstStyle/>
          <a:p>
            <a:r>
              <a:rPr lang="sl-SI" dirty="0" err="1"/>
              <a:t>Prepare</a:t>
            </a:r>
            <a:r>
              <a:rPr lang="sl-SI" dirty="0"/>
              <a:t> </a:t>
            </a:r>
            <a:r>
              <a:rPr lang="sl-SI" dirty="0" err="1"/>
              <a:t>proposal</a:t>
            </a:r>
            <a:endParaRPr lang="en-US" dirty="0" err="1"/>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838062" y="1050427"/>
            <a:ext cx="5098231" cy="5126536"/>
          </a:xfrm>
        </p:spPr>
        <p:txBody>
          <a:bodyPr vert="horz" lIns="91440" tIns="45720" rIns="91440" bIns="45720" rtlCol="0" anchor="t">
            <a:normAutofit/>
          </a:bodyPr>
          <a:lstStyle/>
          <a:p>
            <a:pPr>
              <a:lnSpc>
                <a:spcPct val="100000"/>
              </a:lnSpc>
              <a:spcBef>
                <a:spcPts val="600"/>
              </a:spcBef>
              <a:spcAft>
                <a:spcPts val="600"/>
              </a:spcAft>
            </a:pPr>
            <a:r>
              <a:rPr lang="en-US" sz="1600" dirty="0"/>
              <a:t>Business Plan:</a:t>
            </a:r>
            <a:br>
              <a:rPr lang="en-US" sz="1600" dirty="0">
                <a:solidFill>
                  <a:srgbClr val="F3B75B"/>
                </a:solidFill>
              </a:rPr>
            </a:br>
            <a:br>
              <a:rPr lang="en-US" sz="1600" dirty="0"/>
            </a:br>
            <a:r>
              <a:rPr lang="en-US" sz="1400" dirty="0">
                <a:solidFill>
                  <a:schemeClr val="accent1"/>
                </a:solidFill>
              </a:rPr>
              <a:t>Executive Summary: </a:t>
            </a:r>
            <a:r>
              <a:rPr lang="en-US" sz="1400" b="0" dirty="0">
                <a:solidFill>
                  <a:schemeClr val="accent1"/>
                </a:solidFill>
              </a:rPr>
              <a:t>Provide a concise overview of your business, including the mission, vision, and objectives.</a:t>
            </a:r>
            <a:br>
              <a:rPr lang="en-US" sz="1400" b="0" dirty="0"/>
            </a:br>
            <a:endParaRPr lang="en-US" sz="800" b="0">
              <a:solidFill>
                <a:schemeClr val="accent1"/>
              </a:solidFill>
            </a:endParaRPr>
          </a:p>
          <a:p>
            <a:pPr>
              <a:lnSpc>
                <a:spcPct val="100000"/>
              </a:lnSpc>
              <a:spcBef>
                <a:spcPts val="600"/>
              </a:spcBef>
              <a:spcAft>
                <a:spcPts val="600"/>
              </a:spcAft>
            </a:pPr>
            <a:r>
              <a:rPr lang="en-US" sz="1400" dirty="0">
                <a:solidFill>
                  <a:schemeClr val="accent1"/>
                </a:solidFill>
              </a:rPr>
              <a:t>Detailed Plan: </a:t>
            </a:r>
            <a:r>
              <a:rPr lang="en-US" sz="1400" b="0" dirty="0">
                <a:solidFill>
                  <a:schemeClr val="accent1"/>
                </a:solidFill>
              </a:rPr>
              <a:t>Include sections on market analysis, organizational structure, products/services, marketing strategy, and financial projections.</a:t>
            </a:r>
            <a:endParaRPr lang="sl-SI" sz="1400">
              <a:solidFill>
                <a:schemeClr val="accent1"/>
              </a:solidFill>
            </a:endParaRPr>
          </a:p>
          <a:p>
            <a:endParaRPr lang="sl-SI" sz="1600" dirty="0"/>
          </a:p>
          <a:p>
            <a:endParaRPr lang="sl-SI"/>
          </a:p>
          <a:p>
            <a:endParaRPr lang="sl-SI"/>
          </a:p>
          <a:p>
            <a:endParaRPr lang="en-US"/>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5942557" y="1053187"/>
            <a:ext cx="5862869" cy="5314427"/>
          </a:xfrm>
        </p:spPr>
        <p:txBody>
          <a:bodyPr vert="horz" lIns="91440" tIns="45720" rIns="91440" bIns="45720" rtlCol="0" anchor="t">
            <a:noAutofit/>
          </a:bodyPr>
          <a:lstStyle/>
          <a:p>
            <a:pPr>
              <a:lnSpc>
                <a:spcPct val="120000"/>
              </a:lnSpc>
              <a:spcBef>
                <a:spcPts val="600"/>
              </a:spcBef>
              <a:spcAft>
                <a:spcPts val="600"/>
              </a:spcAft>
            </a:pPr>
            <a:r>
              <a:rPr lang="en-US" sz="1600" dirty="0"/>
              <a:t>Grant Proposal:</a:t>
            </a:r>
          </a:p>
          <a:p>
            <a:pPr>
              <a:lnSpc>
                <a:spcPct val="120000"/>
              </a:lnSpc>
              <a:spcBef>
                <a:spcPts val="600"/>
              </a:spcBef>
              <a:spcAft>
                <a:spcPts val="600"/>
              </a:spcAft>
            </a:pPr>
            <a:r>
              <a:rPr lang="en-US" sz="1400" dirty="0">
                <a:solidFill>
                  <a:schemeClr val="accent1"/>
                </a:solidFill>
              </a:rPr>
              <a:t>Statement of Need: </a:t>
            </a:r>
            <a:r>
              <a:rPr lang="en-US" sz="1400" b="0" dirty="0">
                <a:solidFill>
                  <a:schemeClr val="accent1"/>
                </a:solidFill>
              </a:rPr>
              <a:t>Clearly articulate the problem your business addresses and why it is important. Provide data and evidence to support your case.</a:t>
            </a:r>
            <a:endParaRPr lang="en-US" sz="1400" dirty="0">
              <a:solidFill>
                <a:schemeClr val="accent1"/>
              </a:solidFill>
            </a:endParaRPr>
          </a:p>
          <a:p>
            <a:pPr>
              <a:lnSpc>
                <a:spcPct val="120000"/>
              </a:lnSpc>
              <a:spcBef>
                <a:spcPts val="600"/>
              </a:spcBef>
              <a:spcAft>
                <a:spcPts val="600"/>
              </a:spcAft>
            </a:pPr>
            <a:r>
              <a:rPr lang="en-US" sz="1400" dirty="0">
                <a:solidFill>
                  <a:schemeClr val="accent1"/>
                </a:solidFill>
              </a:rPr>
              <a:t>Project Goals and Objectives: </a:t>
            </a:r>
            <a:r>
              <a:rPr lang="en-US" sz="1400" b="0" dirty="0">
                <a:solidFill>
                  <a:schemeClr val="accent1"/>
                </a:solidFill>
              </a:rPr>
              <a:t>Define what you aim to achieve with the grant funds. Ensure these goals are specific, measurable, achievable, relevant, and time-bound (SMART).</a:t>
            </a:r>
          </a:p>
          <a:p>
            <a:pPr>
              <a:lnSpc>
                <a:spcPct val="120000"/>
              </a:lnSpc>
              <a:spcBef>
                <a:spcPts val="600"/>
              </a:spcBef>
              <a:spcAft>
                <a:spcPts val="600"/>
              </a:spcAft>
            </a:pPr>
            <a:r>
              <a:rPr lang="en-US" sz="1400" dirty="0">
                <a:solidFill>
                  <a:schemeClr val="accent1"/>
                </a:solidFill>
              </a:rPr>
              <a:t>Project Description: </a:t>
            </a:r>
            <a:r>
              <a:rPr lang="en-US" sz="1400" b="0" dirty="0">
                <a:solidFill>
                  <a:schemeClr val="accent1"/>
                </a:solidFill>
              </a:rPr>
              <a:t>Describe the project in detail, including the activities, resources needed, and the timeline. Explain how the project will be implemented and who will be responsible for each task.</a:t>
            </a:r>
          </a:p>
          <a:p>
            <a:pPr>
              <a:lnSpc>
                <a:spcPct val="120000"/>
              </a:lnSpc>
              <a:spcBef>
                <a:spcPts val="600"/>
              </a:spcBef>
              <a:spcAft>
                <a:spcPts val="600"/>
              </a:spcAft>
            </a:pPr>
            <a:r>
              <a:rPr lang="en-US" sz="1400" dirty="0">
                <a:solidFill>
                  <a:schemeClr val="accent1"/>
                </a:solidFill>
              </a:rPr>
              <a:t>Budget: </a:t>
            </a:r>
            <a:r>
              <a:rPr lang="en-US" sz="1400" b="0" dirty="0">
                <a:solidFill>
                  <a:schemeClr val="accent1"/>
                </a:solidFill>
              </a:rPr>
              <a:t>Provide a detailed budget that outlines how the grant funds will be used. Include all costs related to the project, such as personnel, equipment, materials, and overheads.</a:t>
            </a:r>
          </a:p>
          <a:p>
            <a:pPr>
              <a:lnSpc>
                <a:spcPct val="120000"/>
              </a:lnSpc>
              <a:spcBef>
                <a:spcPts val="600"/>
              </a:spcBef>
              <a:spcAft>
                <a:spcPts val="600"/>
              </a:spcAft>
            </a:pPr>
            <a:r>
              <a:rPr lang="en-US" sz="1400" dirty="0">
                <a:solidFill>
                  <a:schemeClr val="accent1"/>
                </a:solidFill>
              </a:rPr>
              <a:t>Impact: </a:t>
            </a:r>
            <a:r>
              <a:rPr lang="en-US" sz="1400" b="0" dirty="0">
                <a:solidFill>
                  <a:schemeClr val="accent1"/>
                </a:solidFill>
              </a:rPr>
              <a:t>Highlight the expected social or economic impact of your project. Explain how it will benefit the community, create jobs, or address specific societal issues.</a:t>
            </a:r>
          </a:p>
          <a:p>
            <a:endParaRPr lang="en-US"/>
          </a:p>
        </p:txBody>
      </p:sp>
      <p:pic>
        <p:nvPicPr>
          <p:cNvPr id="3" name="Online Media 2" title="How To Write A Grant Proposal Step-by-Step 2024 | Things Have Changed!">
            <a:hlinkClick r:id="" action="ppaction://media"/>
            <a:extLst>
              <a:ext uri="{FF2B5EF4-FFF2-40B4-BE49-F238E27FC236}">
                <a16:creationId xmlns:a16="http://schemas.microsoft.com/office/drawing/2014/main" id="{82DBDB86-353B-449C-8C52-47ED4BE79061}"/>
              </a:ext>
            </a:extLst>
          </p:cNvPr>
          <p:cNvPicPr>
            <a:picLocks noRot="1" noChangeAspect="1"/>
          </p:cNvPicPr>
          <p:nvPr>
            <a:videoFile r:link="rId1"/>
          </p:nvPr>
        </p:nvPicPr>
        <p:blipFill>
          <a:blip r:embed="rId3"/>
          <a:stretch>
            <a:fillRect/>
          </a:stretch>
        </p:blipFill>
        <p:spPr>
          <a:xfrm>
            <a:off x="839784" y="3215386"/>
            <a:ext cx="2882832" cy="1628804"/>
          </a:xfrm>
          <a:prstGeom prst="rect">
            <a:avLst/>
          </a:prstGeom>
          <a:solidFill>
            <a:srgbClr val="000000"/>
          </a:solidFill>
          <a:ln w="177800" cap="flat">
            <a:solidFill>
              <a:srgbClr val="0D0D0D"/>
            </a:solidFill>
            <a:miter lim="800000"/>
          </a:ln>
          <a:effectLst>
            <a:outerShdw blurRad="190500" dist="215900" dir="3000000" algn="tr" rotWithShape="0">
              <a:srgbClr val="000000">
                <a:alpha val="20000"/>
              </a:srgbClr>
            </a:outerShdw>
          </a:effectLst>
          <a:scene3d>
            <a:camera prst="perspectiveContrastingLeftFacing" fov="3300000">
              <a:rot lat="0" lon="1200000" rev="0"/>
            </a:camera>
            <a:lightRig rig="balanced" dir="t">
              <a:rot lat="0" lon="0" rev="4200000"/>
            </a:lightRig>
          </a:scene3d>
          <a:sp3d extrusionH="635000" prstMaterial="metal">
            <a:bevelT w="190500" h="12700" prst="slope"/>
            <a:extrusionClr>
              <a:srgbClr val="010000"/>
            </a:extrusionClr>
            <a:contourClr>
              <a:srgbClr val="000000"/>
            </a:contourClr>
          </a:sp3d>
        </p:spPr>
      </p:pic>
      <p:sp>
        <p:nvSpPr>
          <p:cNvPr id="2" name="TextBox 1">
            <a:extLst>
              <a:ext uri="{FF2B5EF4-FFF2-40B4-BE49-F238E27FC236}">
                <a16:creationId xmlns:a16="http://schemas.microsoft.com/office/drawing/2014/main" id="{D836C602-9387-E21C-6718-1BE9CC2576EE}"/>
              </a:ext>
            </a:extLst>
          </p:cNvPr>
          <p:cNvSpPr txBox="1"/>
          <p:nvPr/>
        </p:nvSpPr>
        <p:spPr>
          <a:xfrm>
            <a:off x="843826" y="5090668"/>
            <a:ext cx="3145523" cy="40011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91440" tIns="45720" rIns="91440" bIns="45720" rtlCol="0" anchor="t">
            <a:spAutoFit/>
          </a:bodyPr>
          <a:lstStyle/>
          <a:p>
            <a:r>
              <a:rPr lang="sl-SI" sz="1000" dirty="0" err="1">
                <a:solidFill>
                  <a:schemeClr val="accent1"/>
                </a:solidFill>
              </a:rPr>
              <a:t>Source</a:t>
            </a:r>
            <a:r>
              <a:rPr lang="sl-SI" sz="1000" dirty="0">
                <a:solidFill>
                  <a:schemeClr val="accent1"/>
                </a:solidFill>
              </a:rPr>
              <a:t>: How to </a:t>
            </a:r>
            <a:r>
              <a:rPr lang="sl-SI" sz="1000" dirty="0" err="1">
                <a:solidFill>
                  <a:schemeClr val="accent1"/>
                </a:solidFill>
              </a:rPr>
              <a:t>write</a:t>
            </a:r>
            <a:r>
              <a:rPr lang="sl-SI" sz="1000" dirty="0">
                <a:solidFill>
                  <a:schemeClr val="accent1"/>
                </a:solidFill>
              </a:rPr>
              <a:t> a </a:t>
            </a:r>
            <a:r>
              <a:rPr lang="sl-SI" sz="1000" dirty="0" err="1">
                <a:solidFill>
                  <a:schemeClr val="accent1"/>
                </a:solidFill>
              </a:rPr>
              <a:t>grant</a:t>
            </a:r>
            <a:r>
              <a:rPr lang="sl-SI" sz="1000" dirty="0">
                <a:solidFill>
                  <a:schemeClr val="accent1"/>
                </a:solidFill>
              </a:rPr>
              <a:t> </a:t>
            </a:r>
            <a:r>
              <a:rPr lang="sl-SI" sz="1000" dirty="0" err="1">
                <a:solidFill>
                  <a:schemeClr val="accent1"/>
                </a:solidFill>
              </a:rPr>
              <a:t>proposal</a:t>
            </a:r>
            <a:r>
              <a:rPr lang="sl-SI" sz="1000" dirty="0">
                <a:solidFill>
                  <a:schemeClr val="accent1"/>
                </a:solidFill>
              </a:rPr>
              <a:t> step </a:t>
            </a:r>
            <a:r>
              <a:rPr lang="sl-SI" sz="1000" dirty="0" err="1">
                <a:solidFill>
                  <a:schemeClr val="accent1"/>
                </a:solidFill>
              </a:rPr>
              <a:t>by</a:t>
            </a:r>
            <a:r>
              <a:rPr lang="sl-SI" sz="1000" dirty="0">
                <a:solidFill>
                  <a:schemeClr val="accent1"/>
                </a:solidFill>
              </a:rPr>
              <a:t> step – </a:t>
            </a:r>
            <a:r>
              <a:rPr lang="sl-SI" sz="1000" dirty="0" err="1">
                <a:solidFill>
                  <a:schemeClr val="accent1"/>
                </a:solidFill>
              </a:rPr>
              <a:t>by</a:t>
            </a:r>
            <a:r>
              <a:rPr lang="sl-SI" sz="1000" dirty="0">
                <a:solidFill>
                  <a:schemeClr val="accent1"/>
                </a:solidFill>
              </a:rPr>
              <a:t> </a:t>
            </a:r>
            <a:r>
              <a:rPr lang="sl-SI" sz="1000" dirty="0" err="1">
                <a:solidFill>
                  <a:schemeClr val="accent1"/>
                </a:solidFill>
              </a:rPr>
              <a:t>MrGrantMoney</a:t>
            </a:r>
            <a:r>
              <a:rPr lang="sl-SI" sz="1000" dirty="0">
                <a:solidFill>
                  <a:schemeClr val="accent1"/>
                </a:solidFill>
              </a:rPr>
              <a:t>  </a:t>
            </a:r>
          </a:p>
        </p:txBody>
      </p:sp>
    </p:spTree>
    <p:extLst>
      <p:ext uri="{BB962C8B-B14F-4D97-AF65-F5344CB8AC3E}">
        <p14:creationId xmlns:p14="http://schemas.microsoft.com/office/powerpoint/2010/main" val="2431607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89351" y="135482"/>
            <a:ext cx="10003971" cy="627652"/>
          </a:xfrm>
        </p:spPr>
        <p:txBody>
          <a:bodyPr>
            <a:normAutofit/>
          </a:bodyPr>
          <a:lstStyle/>
          <a:p>
            <a:r>
              <a:rPr lang="sl-SI" sz="3400" dirty="0"/>
              <a:t>Grant </a:t>
            </a:r>
            <a:r>
              <a:rPr lang="sl-SI" sz="3400" dirty="0" err="1"/>
              <a:t>foundations</a:t>
            </a:r>
            <a:r>
              <a:rPr lang="sl-SI" sz="3400" dirty="0"/>
              <a:t> </a:t>
            </a:r>
            <a:r>
              <a:rPr lang="sl-SI" sz="3400" dirty="0" err="1"/>
              <a:t>aimed</a:t>
            </a:r>
            <a:r>
              <a:rPr lang="sl-SI" sz="3400" dirty="0"/>
              <a:t> </a:t>
            </a:r>
            <a:r>
              <a:rPr lang="sl-SI" sz="3400" dirty="0" err="1"/>
              <a:t>for</a:t>
            </a:r>
            <a:r>
              <a:rPr lang="sl-SI" sz="3400" dirty="0"/>
              <a:t> </a:t>
            </a:r>
            <a:r>
              <a:rPr lang="sl-SI" sz="3400" dirty="0" err="1"/>
              <a:t>women</a:t>
            </a:r>
          </a:p>
        </p:txBody>
      </p:sp>
      <p:sp>
        <p:nvSpPr>
          <p:cNvPr id="4" name="TextBox 3">
            <a:extLst>
              <a:ext uri="{FF2B5EF4-FFF2-40B4-BE49-F238E27FC236}">
                <a16:creationId xmlns:a16="http://schemas.microsoft.com/office/drawing/2014/main" id="{92E2D763-CA8A-C0A5-244B-C5D523C19A2D}"/>
              </a:ext>
            </a:extLst>
          </p:cNvPr>
          <p:cNvSpPr txBox="1"/>
          <p:nvPr/>
        </p:nvSpPr>
        <p:spPr>
          <a:xfrm>
            <a:off x="506709" y="1010255"/>
            <a:ext cx="6630015" cy="5078313"/>
          </a:xfrm>
          <a:prstGeom prst="rect">
            <a:avLst/>
          </a:prstGeom>
          <a:solidFill>
            <a:schemeClr val="bg1"/>
          </a:solidFill>
        </p:spPr>
        <p:txBody>
          <a:bodyPr wrap="square" lIns="91440" tIns="45720" rIns="91440" bIns="45720" rtlCol="0" anchor="t">
            <a:spAutoFit/>
          </a:bodyPr>
          <a:lstStyle/>
          <a:p>
            <a:r>
              <a:rPr lang="sl-SI" sz="1200" b="1" dirty="0">
                <a:solidFill>
                  <a:schemeClr val="accent1"/>
                </a:solidFill>
                <a:hlinkClick r:id="rId2">
                  <a:extLst>
                    <a:ext uri="{A12FA001-AC4F-418D-AE19-62706E023703}">
                      <ahyp:hlinkClr xmlns:ahyp="http://schemas.microsoft.com/office/drawing/2018/hyperlinkcolor" val="tx"/>
                    </a:ext>
                  </a:extLst>
                </a:hlinkClick>
              </a:rPr>
              <a:t>The Girlboss Foundation Grant</a:t>
            </a:r>
            <a:endParaRPr lang="sl-SI" sz="1200" b="1" dirty="0">
              <a:solidFill>
                <a:schemeClr val="accent1"/>
              </a:solidFill>
            </a:endParaRPr>
          </a:p>
          <a:p>
            <a:endParaRPr lang="sl-SI" sz="1200" b="1">
              <a:solidFill>
                <a:schemeClr val="accent1"/>
              </a:solidFill>
            </a:endParaRPr>
          </a:p>
          <a:p>
            <a:pPr marL="285750" indent="-285750">
              <a:buFont typeface="Arial" panose="020B0604020202020204" pitchFamily="34" charset="0"/>
              <a:buChar char="•"/>
            </a:pPr>
            <a:r>
              <a:rPr lang="en-US" sz="1200" dirty="0">
                <a:solidFill>
                  <a:schemeClr val="accent1"/>
                </a:solidFill>
              </a:rPr>
              <a:t>$15,000 grant awarded twice a year</a:t>
            </a:r>
          </a:p>
          <a:p>
            <a:pPr marL="285750" indent="-285750">
              <a:buFont typeface="Arial" panose="020B0604020202020204" pitchFamily="34" charset="0"/>
              <a:buChar char="•"/>
            </a:pPr>
            <a:r>
              <a:rPr lang="en-US" sz="1200" dirty="0">
                <a:solidFill>
                  <a:schemeClr val="accent1"/>
                </a:solidFill>
              </a:rPr>
              <a:t>Open to female and female-identifying individuals aged 18-35</a:t>
            </a:r>
          </a:p>
          <a:p>
            <a:pPr marL="285750" indent="-285750">
              <a:buFont typeface="Arial" panose="020B0604020202020204" pitchFamily="34" charset="0"/>
              <a:buChar char="•"/>
            </a:pPr>
            <a:r>
              <a:rPr lang="en-US" sz="1200" dirty="0">
                <a:solidFill>
                  <a:schemeClr val="accent1"/>
                </a:solidFill>
              </a:rPr>
              <a:t>Supports creative, innovative business ideas in design, fashion, music, and arts</a:t>
            </a:r>
          </a:p>
          <a:p>
            <a:pPr marL="285750" indent="-285750">
              <a:buFont typeface="Arial" panose="020B0604020202020204" pitchFamily="34" charset="0"/>
              <a:buChar char="•"/>
            </a:pPr>
            <a:r>
              <a:rPr lang="en-US" sz="1200" dirty="0">
                <a:solidFill>
                  <a:schemeClr val="accent1"/>
                </a:solidFill>
              </a:rPr>
              <a:t>Provides financial support, mentorship, exposure, and access to Girlboss community</a:t>
            </a:r>
          </a:p>
          <a:p>
            <a:pPr marL="285750" indent="-285750">
              <a:buFont typeface="Arial" panose="020B0604020202020204" pitchFamily="34" charset="0"/>
              <a:buChar char="•"/>
            </a:pPr>
            <a:r>
              <a:rPr lang="en-US" sz="1200" dirty="0">
                <a:solidFill>
                  <a:schemeClr val="accent1"/>
                </a:solidFill>
              </a:rPr>
              <a:t>Application requires business plan, financial projections, and pitch video</a:t>
            </a:r>
          </a:p>
          <a:p>
            <a:pPr marL="285750" indent="-285750">
              <a:buFont typeface="Arial" panose="020B0604020202020204" pitchFamily="34" charset="0"/>
              <a:buChar char="•"/>
            </a:pPr>
            <a:r>
              <a:rPr lang="en-US" sz="1200" dirty="0">
                <a:solidFill>
                  <a:schemeClr val="accent1"/>
                </a:solidFill>
              </a:rPr>
              <a:t>Valuable experience for aspiring entrepreneurs</a:t>
            </a:r>
            <a:endParaRPr lang="sl-SI" sz="1200" dirty="0">
              <a:solidFill>
                <a:schemeClr val="accent1"/>
              </a:solidFill>
            </a:endParaRPr>
          </a:p>
          <a:p>
            <a:pPr marL="285750" indent="-285750">
              <a:buFont typeface="Arial" panose="020B0604020202020204" pitchFamily="34" charset="0"/>
              <a:buChar char="•"/>
            </a:pPr>
            <a:endParaRPr lang="sl-SI" sz="1200">
              <a:solidFill>
                <a:schemeClr val="accent1"/>
              </a:solidFill>
            </a:endParaRPr>
          </a:p>
          <a:p>
            <a:r>
              <a:rPr lang="en-US" sz="1200" b="1" dirty="0">
                <a:solidFill>
                  <a:schemeClr val="accent1"/>
                </a:solidFill>
                <a:hlinkClick r:id="rId3">
                  <a:extLst>
                    <a:ext uri="{A12FA001-AC4F-418D-AE19-62706E023703}">
                      <ahyp:hlinkClr xmlns:ahyp="http://schemas.microsoft.com/office/drawing/2018/hyperlinkcolor" val="tx"/>
                    </a:ext>
                  </a:extLst>
                </a:hlinkClick>
              </a:rPr>
              <a:t>Tory Burch Foundation Fellows Program</a:t>
            </a:r>
            <a:endParaRPr lang="sl-SI" sz="1200" b="1" dirty="0">
              <a:solidFill>
                <a:schemeClr val="accent1"/>
              </a:solidFill>
            </a:endParaRPr>
          </a:p>
          <a:p>
            <a:pPr marL="171450" indent="-171450">
              <a:buFont typeface="Arial" panose="020B0604020202020204" pitchFamily="34" charset="0"/>
              <a:buChar char="•"/>
            </a:pPr>
            <a:r>
              <a:rPr lang="en-US" sz="1200" dirty="0">
                <a:solidFill>
                  <a:schemeClr val="accent1"/>
                </a:solidFill>
              </a:rPr>
              <a:t>Yearlong program for women entrepreneurs</a:t>
            </a:r>
          </a:p>
          <a:p>
            <a:pPr marL="171450" indent="-171450">
              <a:buFont typeface="Arial" panose="020B0604020202020204" pitchFamily="34" charset="0"/>
              <a:buChar char="•"/>
            </a:pPr>
            <a:r>
              <a:rPr lang="en-US" sz="1200" dirty="0">
                <a:solidFill>
                  <a:schemeClr val="accent1"/>
                </a:solidFill>
              </a:rPr>
              <a:t>Provides education, mentorship, and network access</a:t>
            </a:r>
          </a:p>
          <a:p>
            <a:pPr marL="171450" indent="-171450">
              <a:buFont typeface="Arial" panose="020B0604020202020204" pitchFamily="34" charset="0"/>
              <a:buChar char="•"/>
            </a:pPr>
            <a:r>
              <a:rPr lang="en-US" sz="1200" dirty="0">
                <a:solidFill>
                  <a:schemeClr val="accent1"/>
                </a:solidFill>
              </a:rPr>
              <a:t>No direct funding, but includes:</a:t>
            </a:r>
          </a:p>
          <a:p>
            <a:pPr marL="171450" indent="-171450">
              <a:buFont typeface="Arial" panose="020B0604020202020204" pitchFamily="34" charset="0"/>
              <a:buChar char="•"/>
            </a:pPr>
            <a:r>
              <a:rPr lang="en-US" sz="1200" dirty="0">
                <a:solidFill>
                  <a:schemeClr val="accent1"/>
                </a:solidFill>
              </a:rPr>
              <a:t>All-expenses-paid NYC summit</a:t>
            </a:r>
          </a:p>
          <a:p>
            <a:pPr marL="171450" indent="-171450">
              <a:buFont typeface="Arial" panose="020B0604020202020204" pitchFamily="34" charset="0"/>
              <a:buChar char="•"/>
            </a:pPr>
            <a:r>
              <a:rPr lang="en-US" sz="1200" dirty="0">
                <a:solidFill>
                  <a:schemeClr val="accent1"/>
                </a:solidFill>
              </a:rPr>
              <a:t>Ongoing virtual support</a:t>
            </a:r>
          </a:p>
          <a:p>
            <a:pPr marL="171450" indent="-171450">
              <a:buFont typeface="Arial" panose="020B0604020202020204" pitchFamily="34" charset="0"/>
              <a:buChar char="•"/>
            </a:pPr>
            <a:r>
              <a:rPr lang="en-US" sz="1200" dirty="0">
                <a:solidFill>
                  <a:schemeClr val="accent1"/>
                </a:solidFill>
              </a:rPr>
              <a:t>Woman aged 21-45</a:t>
            </a:r>
          </a:p>
          <a:p>
            <a:pPr marL="171450" indent="-171450">
              <a:buFont typeface="Arial" panose="020B0604020202020204" pitchFamily="34" charset="0"/>
              <a:buChar char="•"/>
            </a:pPr>
            <a:r>
              <a:rPr lang="en-US" sz="1200" dirty="0">
                <a:solidFill>
                  <a:schemeClr val="accent1"/>
                </a:solidFill>
              </a:rPr>
              <a:t>Founded for-profit business ≥1 year old</a:t>
            </a:r>
          </a:p>
          <a:p>
            <a:pPr marL="171450" indent="-171450">
              <a:buFont typeface="Arial" panose="020B0604020202020204" pitchFamily="34" charset="0"/>
              <a:buChar char="•"/>
            </a:pPr>
            <a:r>
              <a:rPr lang="en-US" sz="1200" dirty="0">
                <a:solidFill>
                  <a:schemeClr val="accent1"/>
                </a:solidFill>
              </a:rPr>
              <a:t>Social impact focus</a:t>
            </a:r>
            <a:endParaRPr lang="sl-SI" sz="1200" dirty="0">
              <a:solidFill>
                <a:schemeClr val="accent1"/>
              </a:solidFill>
            </a:endParaRPr>
          </a:p>
          <a:p>
            <a:endParaRPr lang="sl-SI" sz="1200">
              <a:solidFill>
                <a:schemeClr val="accent1"/>
              </a:solidFill>
            </a:endParaRPr>
          </a:p>
          <a:p>
            <a:r>
              <a:rPr lang="sl-SI" sz="1200" b="1" dirty="0">
                <a:solidFill>
                  <a:schemeClr val="accent1"/>
                </a:solidFill>
                <a:hlinkClick r:id="rId4">
                  <a:extLst>
                    <a:ext uri="{A12FA001-AC4F-418D-AE19-62706E023703}">
                      <ahyp:hlinkClr xmlns:ahyp="http://schemas.microsoft.com/office/drawing/2018/hyperlinkcolor" val="tx"/>
                    </a:ext>
                  </a:extLst>
                </a:hlinkClick>
              </a:rPr>
              <a:t>The SoGal Startup Grant</a:t>
            </a:r>
            <a:endParaRPr lang="sl-SI" sz="1200" dirty="0">
              <a:solidFill>
                <a:schemeClr val="accent1"/>
              </a:solidFill>
            </a:endParaRPr>
          </a:p>
          <a:p>
            <a:pPr marL="171450" indent="-171450">
              <a:buFont typeface="Arial" panose="020B0604020202020204" pitchFamily="34" charset="0"/>
              <a:buChar char="•"/>
            </a:pPr>
            <a:r>
              <a:rPr lang="en-US" sz="1200" dirty="0">
                <a:solidFill>
                  <a:schemeClr val="accent1"/>
                </a:solidFill>
              </a:rPr>
              <a:t>$10,000 grants awarded to Black and Latina women entrepreneurs</a:t>
            </a:r>
          </a:p>
          <a:p>
            <a:pPr marL="171450" indent="-171450">
              <a:buFont typeface="Arial" panose="020B0604020202020204" pitchFamily="34" charset="0"/>
              <a:buChar char="•"/>
            </a:pPr>
            <a:r>
              <a:rPr lang="en-US" sz="1200" dirty="0">
                <a:solidFill>
                  <a:schemeClr val="accent1"/>
                </a:solidFill>
              </a:rPr>
              <a:t>Applicants must be founder/co-founder of early-stage startup (&lt; 3 years old)</a:t>
            </a:r>
          </a:p>
          <a:p>
            <a:pPr marL="171450" indent="-171450">
              <a:buFont typeface="Arial" panose="020B0604020202020204" pitchFamily="34" charset="0"/>
              <a:buChar char="•"/>
            </a:pPr>
            <a:r>
              <a:rPr lang="en-US" sz="1200" dirty="0">
                <a:solidFill>
                  <a:schemeClr val="accent1"/>
                </a:solidFill>
              </a:rPr>
              <a:t>Demonstrate traction, scalability, and commitment to diversity/inclusion</a:t>
            </a:r>
          </a:p>
          <a:p>
            <a:pPr marL="171450" indent="-171450">
              <a:buFont typeface="Arial" panose="020B0604020202020204" pitchFamily="34" charset="0"/>
              <a:buChar char="•"/>
            </a:pPr>
            <a:r>
              <a:rPr lang="en-US" sz="1200" dirty="0">
                <a:solidFill>
                  <a:schemeClr val="accent1"/>
                </a:solidFill>
              </a:rPr>
              <a:t>Recipients gain access to </a:t>
            </a:r>
            <a:r>
              <a:rPr lang="en-US" sz="1200" dirty="0" err="1">
                <a:solidFill>
                  <a:schemeClr val="accent1"/>
                </a:solidFill>
              </a:rPr>
              <a:t>SoGal</a:t>
            </a:r>
            <a:r>
              <a:rPr lang="en-US" sz="1200" dirty="0">
                <a:solidFill>
                  <a:schemeClr val="accent1"/>
                </a:solidFill>
              </a:rPr>
              <a:t> investor network and community</a:t>
            </a:r>
          </a:p>
          <a:p>
            <a:pPr marL="171450" indent="-171450">
              <a:buFont typeface="Arial" panose="020B0604020202020204" pitchFamily="34" charset="0"/>
              <a:buChar char="•"/>
            </a:pPr>
            <a:r>
              <a:rPr lang="en-US" sz="1200" dirty="0">
                <a:solidFill>
                  <a:schemeClr val="accent1"/>
                </a:solidFill>
              </a:rPr>
              <a:t>Opportunities for mentorship and further funding</a:t>
            </a:r>
          </a:p>
          <a:p>
            <a:pPr marL="171450" indent="-171450">
              <a:buFont typeface="Arial" panose="020B0604020202020204" pitchFamily="34" charset="0"/>
              <a:buChar char="•"/>
            </a:pPr>
            <a:r>
              <a:rPr lang="en-US" sz="1200" dirty="0">
                <a:solidFill>
                  <a:schemeClr val="accent1"/>
                </a:solidFill>
              </a:rPr>
              <a:t>Aims to empower diverse founders and disrupt homogeneous entrepreneurship</a:t>
            </a:r>
            <a:endParaRPr lang="sl-SI" sz="1200" dirty="0">
              <a:solidFill>
                <a:schemeClr val="accent1"/>
              </a:solidFill>
            </a:endParaRPr>
          </a:p>
        </p:txBody>
      </p:sp>
      <p:pic>
        <p:nvPicPr>
          <p:cNvPr id="6" name="Picture 5" descr="A group of women sitting at tables with laptops and papers">
            <a:extLst>
              <a:ext uri="{FF2B5EF4-FFF2-40B4-BE49-F238E27FC236}">
                <a16:creationId xmlns:a16="http://schemas.microsoft.com/office/drawing/2014/main" id="{5A7388A3-261F-DB7C-08B8-3631EB5BA2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13369" y="1645919"/>
            <a:ext cx="3541730" cy="308283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3" name="PoljeZBesedilom 2">
            <a:extLst>
              <a:ext uri="{FF2B5EF4-FFF2-40B4-BE49-F238E27FC236}">
                <a16:creationId xmlns:a16="http://schemas.microsoft.com/office/drawing/2014/main" id="{E0E91549-C986-C994-0CCC-FCF2CFCF8380}"/>
              </a:ext>
            </a:extLst>
          </p:cNvPr>
          <p:cNvSpPr txBox="1"/>
          <p:nvPr/>
        </p:nvSpPr>
        <p:spPr>
          <a:xfrm>
            <a:off x="8315194" y="4880976"/>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1"/>
                </a:solidFill>
              </a:rPr>
              <a:t>Image source: AI generated</a:t>
            </a:r>
          </a:p>
        </p:txBody>
      </p:sp>
    </p:spTree>
    <p:extLst>
      <p:ext uri="{BB962C8B-B14F-4D97-AF65-F5344CB8AC3E}">
        <p14:creationId xmlns:p14="http://schemas.microsoft.com/office/powerpoint/2010/main" val="1742084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838200" y="365126"/>
            <a:ext cx="9323717" cy="730430"/>
          </a:xfrm>
        </p:spPr>
        <p:txBody>
          <a:bodyPr/>
          <a:lstStyle/>
          <a:p>
            <a:r>
              <a:rPr lang="sl-SI" err="1"/>
              <a:t>Loans</a:t>
            </a:r>
            <a:endParaRPr lang="sl-SI"/>
          </a:p>
        </p:txBody>
      </p:sp>
      <p:sp>
        <p:nvSpPr>
          <p:cNvPr id="3" name="Content Placeholder 2">
            <a:extLst>
              <a:ext uri="{FF2B5EF4-FFF2-40B4-BE49-F238E27FC236}">
                <a16:creationId xmlns:a16="http://schemas.microsoft.com/office/drawing/2014/main" id="{0E11CB80-D588-ED55-A4DD-E680748B569C}"/>
              </a:ext>
            </a:extLst>
          </p:cNvPr>
          <p:cNvSpPr>
            <a:spLocks noGrp="1"/>
          </p:cNvSpPr>
          <p:nvPr>
            <p:ph idx="1"/>
          </p:nvPr>
        </p:nvSpPr>
        <p:spPr>
          <a:xfrm>
            <a:off x="748687" y="1298532"/>
            <a:ext cx="10897387" cy="4805363"/>
          </a:xfrm>
        </p:spPr>
        <p:txBody>
          <a:bodyPr vert="horz" lIns="91440" tIns="45720" rIns="91440" bIns="45720" rtlCol="0" anchor="t">
            <a:noAutofit/>
          </a:bodyPr>
          <a:lstStyle/>
          <a:p>
            <a:pPr marL="0" indent="0">
              <a:lnSpc>
                <a:spcPct val="150000"/>
              </a:lnSpc>
              <a:spcBef>
                <a:spcPts val="0"/>
              </a:spcBef>
              <a:buNone/>
            </a:pPr>
            <a:r>
              <a:rPr lang="en-US" sz="1600" b="0" dirty="0">
                <a:solidFill>
                  <a:schemeClr val="accent1"/>
                </a:solidFill>
              </a:rPr>
              <a:t>Loans are funds borrowed from banks, credit unions, or online lenders that must be repaid with interest over a specified period. They provide a reliable source of capital for businesses to cover startup costs, expand operations, or manage cash flow.</a:t>
            </a:r>
            <a:endParaRPr lang="sl-SI" sz="1600" b="0" dirty="0">
              <a:solidFill>
                <a:schemeClr val="accent1"/>
              </a:solidFill>
            </a:endParaRPr>
          </a:p>
          <a:p>
            <a:pPr marL="0" indent="0">
              <a:lnSpc>
                <a:spcPct val="150000"/>
              </a:lnSpc>
              <a:spcBef>
                <a:spcPts val="0"/>
              </a:spcBef>
              <a:buNone/>
            </a:pPr>
            <a:r>
              <a:rPr lang="en-US" sz="1600" dirty="0"/>
              <a:t>Key Types of Loans:</a:t>
            </a:r>
            <a:endParaRPr lang="en-US" sz="1600" dirty="0">
              <a:solidFill>
                <a:schemeClr val="accent1"/>
              </a:solidFill>
            </a:endParaRPr>
          </a:p>
          <a:p>
            <a:pPr marL="628650" indent="-285750">
              <a:lnSpc>
                <a:spcPct val="100000"/>
              </a:lnSpc>
              <a:spcBef>
                <a:spcPts val="600"/>
              </a:spcBef>
              <a:spcAft>
                <a:spcPts val="600"/>
              </a:spcAft>
              <a:buChar char="•"/>
            </a:pPr>
            <a:r>
              <a:rPr lang="en-US" sz="1400" dirty="0">
                <a:solidFill>
                  <a:schemeClr val="accent1"/>
                </a:solidFill>
              </a:rPr>
              <a:t>Small Business Administration (SBA) Loans: </a:t>
            </a:r>
            <a:r>
              <a:rPr lang="en-US" sz="1400" b="0" dirty="0">
                <a:solidFill>
                  <a:schemeClr val="accent1"/>
                </a:solidFill>
              </a:rPr>
              <a:t>Government-backed loans with favorable terms, such as the SBA 7(a) loan program.</a:t>
            </a:r>
          </a:p>
          <a:p>
            <a:pPr marL="628650" indent="-285750">
              <a:lnSpc>
                <a:spcPct val="100000"/>
              </a:lnSpc>
              <a:spcBef>
                <a:spcPts val="600"/>
              </a:spcBef>
              <a:spcAft>
                <a:spcPts val="600"/>
              </a:spcAft>
              <a:buChar char="•"/>
            </a:pPr>
            <a:r>
              <a:rPr lang="en-US" sz="1400" dirty="0">
                <a:solidFill>
                  <a:schemeClr val="accent1"/>
                </a:solidFill>
              </a:rPr>
              <a:t>Microloans: </a:t>
            </a:r>
            <a:r>
              <a:rPr lang="en-US" sz="1400" b="0" dirty="0">
                <a:solidFill>
                  <a:schemeClr val="accent1"/>
                </a:solidFill>
              </a:rPr>
              <a:t>Small, short-term loans often provided by non-profits or community lenders, typically for amounts up to $50,000.</a:t>
            </a:r>
          </a:p>
          <a:p>
            <a:pPr marL="628650" indent="-285750">
              <a:lnSpc>
                <a:spcPct val="100000"/>
              </a:lnSpc>
              <a:spcBef>
                <a:spcPts val="600"/>
              </a:spcBef>
              <a:spcAft>
                <a:spcPts val="600"/>
              </a:spcAft>
              <a:buChar char="•"/>
            </a:pPr>
            <a:r>
              <a:rPr lang="en-US" sz="1400" dirty="0">
                <a:solidFill>
                  <a:schemeClr val="accent1"/>
                </a:solidFill>
              </a:rPr>
              <a:t>Traditional Bank Loans: </a:t>
            </a:r>
            <a:r>
              <a:rPr lang="en-US" sz="1400" b="0" dirty="0">
                <a:solidFill>
                  <a:schemeClr val="accent1"/>
                </a:solidFill>
              </a:rPr>
              <a:t>Loans offered by banks and financial institutions, which may require collateral and a strong credit history.</a:t>
            </a:r>
          </a:p>
          <a:p>
            <a:pPr marL="628650" indent="-285750">
              <a:lnSpc>
                <a:spcPct val="100000"/>
              </a:lnSpc>
              <a:spcBef>
                <a:spcPts val="600"/>
              </a:spcBef>
              <a:spcAft>
                <a:spcPts val="600"/>
              </a:spcAft>
              <a:buChar char="•"/>
            </a:pPr>
            <a:r>
              <a:rPr lang="en-US" sz="1400" dirty="0">
                <a:solidFill>
                  <a:schemeClr val="accent1"/>
                </a:solidFill>
              </a:rPr>
              <a:t>Convertible Notes: </a:t>
            </a:r>
            <a:r>
              <a:rPr lang="en-US" sz="1400" b="0" dirty="0">
                <a:solidFill>
                  <a:schemeClr val="accent1"/>
                </a:solidFill>
              </a:rPr>
              <a:t>Popular debt financing tool that can later be converted into equity. Convertible notes typically involve an interest rate, a discount on future valuation, and a valuation cap to protect early investors</a:t>
            </a:r>
          </a:p>
          <a:p>
            <a:pPr marL="628650" indent="-285750">
              <a:lnSpc>
                <a:spcPct val="100000"/>
              </a:lnSpc>
              <a:spcBef>
                <a:spcPts val="600"/>
              </a:spcBef>
              <a:spcAft>
                <a:spcPts val="600"/>
              </a:spcAft>
              <a:buChar char="•"/>
            </a:pPr>
            <a:r>
              <a:rPr lang="en-US" sz="1400" dirty="0">
                <a:solidFill>
                  <a:schemeClr val="accent1"/>
                </a:solidFill>
              </a:rPr>
              <a:t>Venture Debt: </a:t>
            </a:r>
            <a:r>
              <a:rPr lang="en-US" sz="1400" b="0" dirty="0">
                <a:solidFill>
                  <a:schemeClr val="accent1"/>
                </a:solidFill>
              </a:rPr>
              <a:t>Venture debt can be tied to accounts receivable, equipment, or rights to purchase equity in a default, making it a flexible option for healthy startups looking to extend the time between equity funding rounds. It is an effective way to raise working and growth capital without diluting ownership, typically provided by specialist entities and banks that understand the dynamics of startups.</a:t>
            </a:r>
          </a:p>
          <a:p>
            <a:pPr marL="0" indent="0">
              <a:lnSpc>
                <a:spcPct val="140000"/>
              </a:lnSpc>
              <a:buNone/>
            </a:pPr>
            <a:endParaRPr lang="en-US" sz="1400" b="0" dirty="0">
              <a:solidFill>
                <a:schemeClr val="accent1"/>
              </a:solidFill>
            </a:endParaRPr>
          </a:p>
          <a:p>
            <a:endParaRPr lang="sl-SI"/>
          </a:p>
        </p:txBody>
      </p:sp>
    </p:spTree>
    <p:extLst>
      <p:ext uri="{BB962C8B-B14F-4D97-AF65-F5344CB8AC3E}">
        <p14:creationId xmlns:p14="http://schemas.microsoft.com/office/powerpoint/2010/main" val="156143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anim calcmode="lin" valueType="num">
                                      <p:cBhvr>
                                        <p:cTn id="3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875929" y="377631"/>
            <a:ext cx="9196250" cy="574765"/>
          </a:xfrm>
        </p:spPr>
        <p:txBody>
          <a:bodyPr>
            <a:normAutofit/>
          </a:bodyPr>
          <a:lstStyle/>
          <a:p>
            <a:r>
              <a:rPr lang="en-US" sz="3400" dirty="0"/>
              <a:t>Loans for women entrepreneurs in the EU</a:t>
            </a:r>
            <a:endParaRPr lang="sl-SI" sz="3400" dirty="0"/>
          </a:p>
        </p:txBody>
      </p:sp>
      <p:sp>
        <p:nvSpPr>
          <p:cNvPr id="6" name="TextBox 5">
            <a:extLst>
              <a:ext uri="{FF2B5EF4-FFF2-40B4-BE49-F238E27FC236}">
                <a16:creationId xmlns:a16="http://schemas.microsoft.com/office/drawing/2014/main" id="{3FCFD30C-4DA4-351D-4F96-A60F41DB7782}"/>
              </a:ext>
            </a:extLst>
          </p:cNvPr>
          <p:cNvSpPr txBox="1"/>
          <p:nvPr/>
        </p:nvSpPr>
        <p:spPr>
          <a:xfrm>
            <a:off x="875929" y="1119410"/>
            <a:ext cx="6949439" cy="4985980"/>
          </a:xfrm>
          <a:prstGeom prst="rect">
            <a:avLst/>
          </a:prstGeom>
          <a:solidFill>
            <a:schemeClr val="bg1"/>
          </a:solidFill>
        </p:spPr>
        <p:txBody>
          <a:bodyPr wrap="square" lIns="91440" tIns="45720" rIns="91440" bIns="45720" rtlCol="0" anchor="t">
            <a:spAutoFit/>
          </a:bodyPr>
          <a:lstStyle/>
          <a:p>
            <a:r>
              <a:rPr lang="en-US" sz="1200" b="1" dirty="0">
                <a:solidFill>
                  <a:schemeClr val="accent1"/>
                </a:solidFill>
                <a:hlinkClick r:id="rId2">
                  <a:extLst>
                    <a:ext uri="{A12FA001-AC4F-418D-AE19-62706E023703}">
                      <ahyp:hlinkClr xmlns:ahyp="http://schemas.microsoft.com/office/drawing/2018/hyperlinkcolor" val="tx"/>
                    </a:ext>
                  </a:extLst>
                </a:hlinkClick>
              </a:rPr>
              <a:t>European Investment Bank (EIB)</a:t>
            </a:r>
            <a:r>
              <a:rPr lang="sl-SI" sz="1200" b="1" dirty="0">
                <a:solidFill>
                  <a:schemeClr val="accent1"/>
                </a:solidFill>
                <a:hlinkClick r:id="rId2">
                  <a:extLst>
                    <a:ext uri="{A12FA001-AC4F-418D-AE19-62706E023703}">
                      <ahyp:hlinkClr xmlns:ahyp="http://schemas.microsoft.com/office/drawing/2018/hyperlinkcolor" val="tx"/>
                    </a:ext>
                  </a:extLst>
                </a:hlinkClick>
              </a:rPr>
              <a:t>:</a:t>
            </a:r>
            <a:endParaRPr lang="en-US" sz="1200" b="1" dirty="0">
              <a:solidFill>
                <a:schemeClr val="accent1"/>
              </a:solidFill>
            </a:endParaRPr>
          </a:p>
          <a:p>
            <a:pPr marL="285750" indent="-285750">
              <a:buFont typeface="Arial" panose="020B0604020202020204" pitchFamily="34" charset="0"/>
              <a:buChar char="•"/>
            </a:pPr>
            <a:r>
              <a:rPr lang="en-US" sz="1200" dirty="0">
                <a:solidFill>
                  <a:schemeClr val="accent1"/>
                </a:solidFill>
              </a:rPr>
              <a:t>The EIB provides financing to financial intermediaries who then on-lend to women-led SMEs and mid-caps.</a:t>
            </a:r>
          </a:p>
          <a:p>
            <a:pPr marL="285750" indent="-285750">
              <a:buFont typeface="Arial" panose="020B0604020202020204" pitchFamily="34" charset="0"/>
              <a:buChar char="•"/>
            </a:pPr>
            <a:r>
              <a:rPr lang="en-US" sz="1200" dirty="0">
                <a:solidFill>
                  <a:schemeClr val="accent1"/>
                </a:solidFill>
              </a:rPr>
              <a:t>Loans are available for a wide range of purposes including working capital, investment, and innovation.</a:t>
            </a:r>
            <a:endParaRPr lang="sl-SI" sz="1200" dirty="0">
              <a:solidFill>
                <a:schemeClr val="accent1"/>
              </a:solidFill>
            </a:endParaRPr>
          </a:p>
          <a:p>
            <a:pPr marL="285750" indent="-285750">
              <a:buFont typeface="Arial" panose="020B0604020202020204" pitchFamily="34" charset="0"/>
              <a:buChar char="•"/>
            </a:pPr>
            <a:endParaRPr lang="sl-SI" sz="1200">
              <a:solidFill>
                <a:schemeClr val="accent1"/>
              </a:solidFill>
            </a:endParaRPr>
          </a:p>
          <a:p>
            <a:r>
              <a:rPr lang="en-US" sz="1200" b="1" dirty="0">
                <a:solidFill>
                  <a:schemeClr val="accent1"/>
                </a:solidFill>
                <a:hlinkClick r:id="rId3">
                  <a:extLst>
                    <a:ext uri="{A12FA001-AC4F-418D-AE19-62706E023703}">
                      <ahyp:hlinkClr xmlns:ahyp="http://schemas.microsoft.com/office/drawing/2018/hyperlinkcolor" val="tx"/>
                    </a:ext>
                  </a:extLst>
                </a:hlinkClick>
              </a:rPr>
              <a:t>European Investment Fund (EIF)</a:t>
            </a:r>
            <a:endParaRPr lang="en-US" sz="1200" b="1" dirty="0">
              <a:solidFill>
                <a:schemeClr val="accent1"/>
              </a:solidFill>
            </a:endParaRPr>
          </a:p>
          <a:p>
            <a:pPr marL="285750" indent="-285750">
              <a:buFont typeface="Arial" panose="020B0604020202020204" pitchFamily="34" charset="0"/>
              <a:buChar char="•"/>
            </a:pPr>
            <a:r>
              <a:rPr lang="en-US" sz="1200" dirty="0">
                <a:solidFill>
                  <a:schemeClr val="accent1"/>
                </a:solidFill>
              </a:rPr>
              <a:t>The EIF manages guarantee and equity instruments that enable financial intermediaries to provide more debt financing to women entrepreneurs.</a:t>
            </a:r>
          </a:p>
          <a:p>
            <a:pPr marL="285750" indent="-285750">
              <a:buFont typeface="Arial" panose="020B0604020202020204" pitchFamily="34" charset="0"/>
              <a:buChar char="•"/>
            </a:pPr>
            <a:r>
              <a:rPr lang="en-US" sz="1200" dirty="0">
                <a:solidFill>
                  <a:schemeClr val="accent1"/>
                </a:solidFill>
              </a:rPr>
              <a:t>Programs include COSME Loan Guarantee Facility and </a:t>
            </a:r>
            <a:r>
              <a:rPr lang="en-US" sz="1200" dirty="0" err="1">
                <a:solidFill>
                  <a:schemeClr val="accent1"/>
                </a:solidFill>
              </a:rPr>
              <a:t>InnovFin</a:t>
            </a:r>
            <a:r>
              <a:rPr lang="en-US" sz="1200" dirty="0">
                <a:solidFill>
                  <a:schemeClr val="accent1"/>
                </a:solidFill>
              </a:rPr>
              <a:t> SME Guarantee.</a:t>
            </a:r>
            <a:endParaRPr lang="sl-SI" sz="1200" dirty="0">
              <a:solidFill>
                <a:schemeClr val="accent1"/>
              </a:solidFill>
            </a:endParaRPr>
          </a:p>
          <a:p>
            <a:pPr marL="285750" indent="-285750">
              <a:buFont typeface="Arial" panose="020B0604020202020204" pitchFamily="34" charset="0"/>
              <a:buChar char="•"/>
            </a:pPr>
            <a:endParaRPr lang="sl-SI" sz="1200">
              <a:solidFill>
                <a:schemeClr val="accent1"/>
              </a:solidFill>
            </a:endParaRPr>
          </a:p>
          <a:p>
            <a:r>
              <a:rPr lang="en-US" sz="1200" b="1" dirty="0">
                <a:solidFill>
                  <a:schemeClr val="accent1"/>
                </a:solidFill>
                <a:hlinkClick r:id="rId4">
                  <a:extLst>
                    <a:ext uri="{A12FA001-AC4F-418D-AE19-62706E023703}">
                      <ahyp:hlinkClr xmlns:ahyp="http://schemas.microsoft.com/office/drawing/2018/hyperlinkcolor" val="tx"/>
                    </a:ext>
                  </a:extLst>
                </a:hlinkClick>
              </a:rPr>
              <a:t>Women in Business Program (EBRD)</a:t>
            </a:r>
            <a:endParaRPr lang="sl-SI" sz="1200" b="1" dirty="0">
              <a:solidFill>
                <a:schemeClr val="accent1"/>
              </a:solidFill>
            </a:endParaRPr>
          </a:p>
          <a:p>
            <a:pPr marL="171450" indent="-171450">
              <a:buFont typeface="Arial" panose="020B0604020202020204" pitchFamily="34" charset="0"/>
              <a:buChar char="•"/>
            </a:pPr>
            <a:r>
              <a:rPr lang="en-US" sz="1200" dirty="0">
                <a:solidFill>
                  <a:schemeClr val="accent1"/>
                </a:solidFill>
              </a:rPr>
              <a:t>Launched by the European Bank for Reconstruction and Development, this program provides financing and advice to women-led SMEs in Eastern Europe and Central Asia.</a:t>
            </a:r>
          </a:p>
          <a:p>
            <a:pPr marL="171450" indent="-171450">
              <a:buFont typeface="Arial" panose="020B0604020202020204" pitchFamily="34" charset="0"/>
              <a:buChar char="•"/>
            </a:pPr>
            <a:r>
              <a:rPr lang="en-US" sz="1200" dirty="0">
                <a:solidFill>
                  <a:schemeClr val="accent1"/>
                </a:solidFill>
              </a:rPr>
              <a:t>Loans are available through local partner banks and microfinance institutions.</a:t>
            </a:r>
            <a:endParaRPr lang="sl-SI" sz="1200" dirty="0">
              <a:solidFill>
                <a:schemeClr val="accent1"/>
              </a:solidFill>
            </a:endParaRPr>
          </a:p>
          <a:p>
            <a:endParaRPr lang="sl-SI">
              <a:solidFill>
                <a:schemeClr val="accent1"/>
              </a:solidFill>
            </a:endParaRPr>
          </a:p>
          <a:p>
            <a:r>
              <a:rPr lang="sl-SI" sz="1200" b="1" dirty="0" err="1">
                <a:solidFill>
                  <a:schemeClr val="accent1"/>
                </a:solidFill>
              </a:rPr>
              <a:t>Microfinance</a:t>
            </a:r>
            <a:r>
              <a:rPr lang="sl-SI" sz="1200" b="1" dirty="0">
                <a:solidFill>
                  <a:schemeClr val="accent1"/>
                </a:solidFill>
              </a:rPr>
              <a:t> </a:t>
            </a:r>
            <a:r>
              <a:rPr lang="sl-SI" sz="1200" b="1" dirty="0" err="1">
                <a:solidFill>
                  <a:schemeClr val="accent1"/>
                </a:solidFill>
              </a:rPr>
              <a:t>Institutions</a:t>
            </a:r>
            <a:endParaRPr lang="sl-SI" sz="1200" b="1" dirty="0">
              <a:solidFill>
                <a:schemeClr val="accent1"/>
              </a:solidFill>
            </a:endParaRPr>
          </a:p>
          <a:p>
            <a:pPr marL="171450" indent="-171450">
              <a:buFont typeface="Arial" panose="020B0604020202020204" pitchFamily="34" charset="0"/>
              <a:buChar char="•"/>
            </a:pPr>
            <a:r>
              <a:rPr lang="en-US" sz="1200" dirty="0">
                <a:solidFill>
                  <a:schemeClr val="accent1"/>
                </a:solidFill>
              </a:rPr>
              <a:t>Organizations like Microfinance Ireland, </a:t>
            </a:r>
            <a:r>
              <a:rPr lang="en-US" sz="1200" dirty="0" err="1">
                <a:solidFill>
                  <a:schemeClr val="accent1"/>
                </a:solidFill>
              </a:rPr>
              <a:t>Qredits</a:t>
            </a:r>
            <a:r>
              <a:rPr lang="en-US" sz="1200" dirty="0">
                <a:solidFill>
                  <a:schemeClr val="accent1"/>
                </a:solidFill>
              </a:rPr>
              <a:t> in the Netherlands, and Adie in France offer small loans to women entrepreneurs, often with flexible collateral requirements.</a:t>
            </a:r>
          </a:p>
          <a:p>
            <a:pPr marL="171450" indent="-171450">
              <a:buFont typeface="Arial" panose="020B0604020202020204" pitchFamily="34" charset="0"/>
              <a:buChar char="•"/>
            </a:pPr>
            <a:r>
              <a:rPr lang="en-US" sz="1200" dirty="0">
                <a:solidFill>
                  <a:schemeClr val="accent1"/>
                </a:solidFill>
              </a:rPr>
              <a:t>Loan amounts typically range from €2,500 to €25,000.</a:t>
            </a:r>
            <a:endParaRPr lang="sl-SI" sz="1200" dirty="0">
              <a:solidFill>
                <a:schemeClr val="accent1"/>
              </a:solidFill>
            </a:endParaRPr>
          </a:p>
          <a:p>
            <a:endParaRPr lang="sl-SI" sz="1200" b="1">
              <a:solidFill>
                <a:schemeClr val="accent1"/>
              </a:solidFill>
            </a:endParaRPr>
          </a:p>
          <a:p>
            <a:r>
              <a:rPr lang="sl-SI" sz="1200" b="1" dirty="0" err="1">
                <a:solidFill>
                  <a:schemeClr val="accent1"/>
                </a:solidFill>
              </a:rPr>
              <a:t>National</a:t>
            </a:r>
            <a:r>
              <a:rPr lang="sl-SI" sz="1200" b="1" dirty="0">
                <a:solidFill>
                  <a:schemeClr val="accent1"/>
                </a:solidFill>
              </a:rPr>
              <a:t> </a:t>
            </a:r>
            <a:r>
              <a:rPr lang="sl-SI" sz="1200" b="1" dirty="0" err="1">
                <a:solidFill>
                  <a:schemeClr val="accent1"/>
                </a:solidFill>
              </a:rPr>
              <a:t>Promotional</a:t>
            </a:r>
            <a:r>
              <a:rPr lang="sl-SI" sz="1200" b="1" dirty="0">
                <a:solidFill>
                  <a:schemeClr val="accent1"/>
                </a:solidFill>
              </a:rPr>
              <a:t> </a:t>
            </a:r>
            <a:r>
              <a:rPr lang="sl-SI" sz="1200" b="1" dirty="0" err="1">
                <a:solidFill>
                  <a:schemeClr val="accent1"/>
                </a:solidFill>
              </a:rPr>
              <a:t>Banks</a:t>
            </a:r>
            <a:endParaRPr lang="sl-SI" sz="1200" dirty="0">
              <a:solidFill>
                <a:schemeClr val="accent1"/>
              </a:solidFill>
            </a:endParaRPr>
          </a:p>
          <a:p>
            <a:pPr marL="171450" indent="-171450">
              <a:buFont typeface="Arial" panose="020B0604020202020204" pitchFamily="34" charset="0"/>
              <a:buChar char="•"/>
            </a:pPr>
            <a:r>
              <a:rPr lang="en-US" sz="1200" dirty="0">
                <a:solidFill>
                  <a:schemeClr val="accent1"/>
                </a:solidFill>
              </a:rPr>
              <a:t>Many EU member states have national development banks that provide financing and support for women-led businesses.</a:t>
            </a:r>
          </a:p>
          <a:p>
            <a:pPr marL="171450" indent="-171450">
              <a:buFont typeface="Arial" panose="020B0604020202020204" pitchFamily="34" charset="0"/>
              <a:buChar char="•"/>
            </a:pPr>
            <a:r>
              <a:rPr lang="en-US" sz="1200" dirty="0">
                <a:solidFill>
                  <a:schemeClr val="accent1"/>
                </a:solidFill>
              </a:rPr>
              <a:t>Examples include KfW in Germany, ICO in Spain, and </a:t>
            </a:r>
            <a:r>
              <a:rPr lang="en-US" sz="1200" err="1">
                <a:solidFill>
                  <a:schemeClr val="accent1"/>
                </a:solidFill>
              </a:rPr>
              <a:t>Bpifrance</a:t>
            </a:r>
            <a:r>
              <a:rPr lang="en-US" sz="1200" dirty="0">
                <a:solidFill>
                  <a:schemeClr val="accent1"/>
                </a:solidFill>
              </a:rPr>
              <a:t> in France.</a:t>
            </a:r>
          </a:p>
          <a:p>
            <a:endParaRPr lang="en-US" sz="1200" dirty="0">
              <a:solidFill>
                <a:schemeClr val="accent1"/>
              </a:solidFill>
            </a:endParaRPr>
          </a:p>
        </p:txBody>
      </p:sp>
      <p:pic>
        <p:nvPicPr>
          <p:cNvPr id="8" name="Picture 7" descr="A group of people sitting at tables with laptops&#10;&#10;Description automatically generated">
            <a:extLst>
              <a:ext uri="{FF2B5EF4-FFF2-40B4-BE49-F238E27FC236}">
                <a16:creationId xmlns:a16="http://schemas.microsoft.com/office/drawing/2014/main" id="{93604F68-0D12-E90C-A6D4-8F7B7A5A21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72398" y="2716179"/>
            <a:ext cx="3703320" cy="21161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 name="PoljeZBesedilom 2">
            <a:extLst>
              <a:ext uri="{FF2B5EF4-FFF2-40B4-BE49-F238E27FC236}">
                <a16:creationId xmlns:a16="http://schemas.microsoft.com/office/drawing/2014/main" id="{2141166E-B03D-608F-A321-7D5233091A18}"/>
              </a:ext>
            </a:extLst>
          </p:cNvPr>
          <p:cNvSpPr txBox="1"/>
          <p:nvPr/>
        </p:nvSpPr>
        <p:spPr>
          <a:xfrm>
            <a:off x="8002044" y="5778674"/>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1"/>
                </a:solidFill>
              </a:rPr>
              <a:t>Image source: AI generated</a:t>
            </a:r>
          </a:p>
        </p:txBody>
      </p:sp>
    </p:spTree>
    <p:extLst>
      <p:ext uri="{BB962C8B-B14F-4D97-AF65-F5344CB8AC3E}">
        <p14:creationId xmlns:p14="http://schemas.microsoft.com/office/powerpoint/2010/main" val="10868374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625997" y="75758"/>
            <a:ext cx="10515600" cy="1325563"/>
          </a:xfrm>
        </p:spPr>
        <p:txBody>
          <a:bodyPr>
            <a:normAutofit/>
          </a:bodyPr>
          <a:lstStyle/>
          <a:p>
            <a:r>
              <a:rPr lang="en-US" sz="3400" dirty="0"/>
              <a:t>Crowdfunding: Turning dreams into reality</a:t>
            </a:r>
            <a:endParaRPr lang="sl-SI" sz="3400" dirty="0"/>
          </a:p>
        </p:txBody>
      </p:sp>
      <p:sp>
        <p:nvSpPr>
          <p:cNvPr id="3" name="Content Placeholder 2">
            <a:extLst>
              <a:ext uri="{FF2B5EF4-FFF2-40B4-BE49-F238E27FC236}">
                <a16:creationId xmlns:a16="http://schemas.microsoft.com/office/drawing/2014/main" id="{B6149B67-32C3-9E6E-FD97-C49BFB14A439}"/>
              </a:ext>
            </a:extLst>
          </p:cNvPr>
          <p:cNvSpPr>
            <a:spLocks noGrp="1"/>
          </p:cNvSpPr>
          <p:nvPr>
            <p:ph idx="1"/>
          </p:nvPr>
        </p:nvSpPr>
        <p:spPr>
          <a:xfrm>
            <a:off x="627743" y="1481159"/>
            <a:ext cx="10515600" cy="4351338"/>
          </a:xfrm>
        </p:spPr>
        <p:txBody>
          <a:bodyPr vert="horz" lIns="91440" tIns="45720" rIns="91440" bIns="45720" rtlCol="0" anchor="t">
            <a:normAutofit/>
          </a:bodyPr>
          <a:lstStyle/>
          <a:p>
            <a:pPr marL="0" indent="0">
              <a:lnSpc>
                <a:spcPct val="150000"/>
              </a:lnSpc>
              <a:buNone/>
            </a:pPr>
            <a:r>
              <a:rPr lang="sl-SI" sz="1600" err="1"/>
              <a:t>Definition</a:t>
            </a:r>
            <a:r>
              <a:rPr lang="sl-SI" sz="1600" dirty="0"/>
              <a:t> </a:t>
            </a:r>
            <a:r>
              <a:rPr lang="sl-SI" sz="1600" err="1"/>
              <a:t>and</a:t>
            </a:r>
            <a:r>
              <a:rPr lang="sl-SI" sz="1600" dirty="0"/>
              <a:t> </a:t>
            </a:r>
            <a:r>
              <a:rPr lang="sl-SI" sz="1600" err="1"/>
              <a:t>Purpose</a:t>
            </a:r>
            <a:r>
              <a:rPr lang="sl-SI" sz="1600" dirty="0"/>
              <a:t>:</a:t>
            </a:r>
            <a:r>
              <a:rPr lang="sl-SI" sz="1600" dirty="0">
                <a:solidFill>
                  <a:schemeClr val="accent1"/>
                </a:solidFill>
              </a:rPr>
              <a:t> </a:t>
            </a:r>
            <a:r>
              <a:rPr lang="en-US" sz="1600" b="0" dirty="0">
                <a:solidFill>
                  <a:schemeClr val="accent1"/>
                </a:solidFill>
              </a:rPr>
              <a:t>Crowdfunding is the practice of funding a project or venture by raising small amounts of money from a large number of people, typically via the Internet.</a:t>
            </a:r>
            <a:r>
              <a:rPr lang="sl-SI" sz="1600" b="0" dirty="0">
                <a:solidFill>
                  <a:schemeClr val="accent1"/>
                </a:solidFill>
              </a:rPr>
              <a:t> </a:t>
            </a:r>
            <a:r>
              <a:rPr lang="en-US" sz="1600" b="0" dirty="0">
                <a:solidFill>
                  <a:schemeClr val="accent1"/>
                </a:solidFill>
              </a:rPr>
              <a:t>It allows individuals with great ideas to connect with a global audience and gather the funds needed to bring their projects to life.</a:t>
            </a:r>
            <a:endParaRPr lang="sl-SI" sz="1600" b="0" dirty="0">
              <a:solidFill>
                <a:schemeClr val="accent1"/>
              </a:solidFill>
            </a:endParaRPr>
          </a:p>
          <a:p>
            <a:pPr>
              <a:lnSpc>
                <a:spcPct val="150000"/>
              </a:lnSpc>
            </a:pPr>
            <a:endParaRPr lang="en-US" sz="1600"/>
          </a:p>
          <a:p>
            <a:pPr marL="0" indent="0">
              <a:lnSpc>
                <a:spcPct val="150000"/>
              </a:lnSpc>
              <a:buNone/>
            </a:pPr>
            <a:r>
              <a:rPr lang="en-US" sz="1600" dirty="0"/>
              <a:t>Benefits of Crowdfunding</a:t>
            </a:r>
            <a:r>
              <a:rPr lang="sl-SI" sz="1600" dirty="0"/>
              <a:t>:</a:t>
            </a:r>
            <a:endParaRPr lang="en-US" sz="1600" dirty="0"/>
          </a:p>
          <a:p>
            <a:pPr marL="285750" indent="-285750">
              <a:lnSpc>
                <a:spcPct val="150000"/>
              </a:lnSpc>
              <a:buFont typeface="Arial" panose="020B0604020202020204" pitchFamily="34" charset="0"/>
              <a:buChar char="•"/>
            </a:pPr>
            <a:r>
              <a:rPr lang="en-US" sz="1600" b="0" dirty="0">
                <a:solidFill>
                  <a:schemeClr val="accent1"/>
                </a:solidFill>
              </a:rPr>
              <a:t>Access to a large pool of potential backers</a:t>
            </a:r>
          </a:p>
          <a:p>
            <a:pPr marL="285750" indent="-285750">
              <a:lnSpc>
                <a:spcPct val="150000"/>
              </a:lnSpc>
              <a:buFont typeface="Arial" panose="020B0604020202020204" pitchFamily="34" charset="0"/>
              <a:buChar char="•"/>
            </a:pPr>
            <a:r>
              <a:rPr lang="en-US" sz="1600" b="0" dirty="0">
                <a:solidFill>
                  <a:schemeClr val="accent1"/>
                </a:solidFill>
              </a:rPr>
              <a:t>Ability to gauge interest and market demand for your idea</a:t>
            </a:r>
          </a:p>
          <a:p>
            <a:pPr marL="285750" indent="-285750">
              <a:lnSpc>
                <a:spcPct val="150000"/>
              </a:lnSpc>
              <a:buFont typeface="Arial" panose="020B0604020202020204" pitchFamily="34" charset="0"/>
              <a:buChar char="•"/>
            </a:pPr>
            <a:r>
              <a:rPr lang="en-US" sz="1600" b="0" dirty="0">
                <a:solidFill>
                  <a:schemeClr val="accent1"/>
                </a:solidFill>
              </a:rPr>
              <a:t>Opportunity to build a community around your project</a:t>
            </a:r>
          </a:p>
          <a:p>
            <a:pPr marL="285750" indent="-285750">
              <a:lnSpc>
                <a:spcPct val="150000"/>
              </a:lnSpc>
              <a:buFont typeface="Arial" panose="020B0604020202020204" pitchFamily="34" charset="0"/>
              <a:buChar char="•"/>
            </a:pPr>
            <a:r>
              <a:rPr lang="en-US" sz="1600" b="0" dirty="0">
                <a:solidFill>
                  <a:schemeClr val="accent1"/>
                </a:solidFill>
              </a:rPr>
              <a:t>Potential for media exposure and publicity</a:t>
            </a:r>
            <a:endParaRPr lang="sl-SI" sz="1600" b="0" dirty="0">
              <a:solidFill>
                <a:schemeClr val="accent1"/>
              </a:solidFill>
            </a:endParaRPr>
          </a:p>
        </p:txBody>
      </p:sp>
      <p:sp>
        <p:nvSpPr>
          <p:cNvPr id="5" name="TextBox 4">
            <a:extLst>
              <a:ext uri="{FF2B5EF4-FFF2-40B4-BE49-F238E27FC236}">
                <a16:creationId xmlns:a16="http://schemas.microsoft.com/office/drawing/2014/main" id="{499684BE-7FA4-25B9-A92A-5DA0AAF3F733}"/>
              </a:ext>
            </a:extLst>
          </p:cNvPr>
          <p:cNvSpPr txBox="1"/>
          <p:nvPr/>
        </p:nvSpPr>
        <p:spPr>
          <a:xfrm>
            <a:off x="7206463" y="2977998"/>
            <a:ext cx="4151600" cy="2855269"/>
          </a:xfrm>
          <a:prstGeom prst="rect">
            <a:avLst/>
          </a:prstGeom>
          <a:solidFill>
            <a:schemeClr val="bg1"/>
          </a:solidFill>
        </p:spPr>
        <p:txBody>
          <a:bodyPr wrap="square" rtlCol="0">
            <a:spAutoFit/>
          </a:bodyPr>
          <a:lstStyle/>
          <a:p>
            <a:r>
              <a:rPr lang="en-US" sz="1400" b="1">
                <a:solidFill>
                  <a:schemeClr val="accent1"/>
                </a:solidFill>
              </a:rPr>
              <a:t>Types of Crowdfunding</a:t>
            </a:r>
            <a:r>
              <a:rPr lang="sl-SI" sz="1400" b="1">
                <a:solidFill>
                  <a:schemeClr val="accent1"/>
                </a:solidFill>
              </a:rPr>
              <a:t>:</a:t>
            </a:r>
            <a:endParaRPr lang="en-US" sz="1400" b="1">
              <a:solidFill>
                <a:schemeClr val="accent1"/>
              </a:solidFill>
            </a:endParaRPr>
          </a:p>
          <a:p>
            <a:pPr marL="285750" indent="-285750">
              <a:lnSpc>
                <a:spcPct val="150000"/>
              </a:lnSpc>
              <a:buFont typeface="Arial" panose="020B0604020202020204" pitchFamily="34" charset="0"/>
              <a:buChar char="•"/>
            </a:pPr>
            <a:r>
              <a:rPr lang="en-US" sz="1400" b="1">
                <a:solidFill>
                  <a:schemeClr val="accent1"/>
                </a:solidFill>
              </a:rPr>
              <a:t>Reward-based: </a:t>
            </a:r>
            <a:r>
              <a:rPr lang="en-US" sz="1400">
                <a:solidFill>
                  <a:schemeClr val="accent1"/>
                </a:solidFill>
              </a:rPr>
              <a:t>Backers receive a reward or perk in exchange for their contribution.</a:t>
            </a:r>
          </a:p>
          <a:p>
            <a:pPr marL="285750" indent="-285750">
              <a:lnSpc>
                <a:spcPct val="150000"/>
              </a:lnSpc>
              <a:buFont typeface="Arial" panose="020B0604020202020204" pitchFamily="34" charset="0"/>
              <a:buChar char="•"/>
            </a:pPr>
            <a:r>
              <a:rPr lang="en-US" sz="1400" b="1">
                <a:solidFill>
                  <a:schemeClr val="accent1"/>
                </a:solidFill>
              </a:rPr>
              <a:t>Equity-based</a:t>
            </a:r>
            <a:r>
              <a:rPr lang="en-US" sz="1400">
                <a:solidFill>
                  <a:schemeClr val="accent1"/>
                </a:solidFill>
              </a:rPr>
              <a:t>: Backers receive shares or equity in the company or project.</a:t>
            </a:r>
          </a:p>
          <a:p>
            <a:pPr marL="285750" indent="-285750">
              <a:lnSpc>
                <a:spcPct val="150000"/>
              </a:lnSpc>
              <a:buFont typeface="Arial" panose="020B0604020202020204" pitchFamily="34" charset="0"/>
              <a:buChar char="•"/>
            </a:pPr>
            <a:r>
              <a:rPr lang="en-US" sz="1400" b="1">
                <a:solidFill>
                  <a:schemeClr val="accent1"/>
                </a:solidFill>
              </a:rPr>
              <a:t>Donation-based: </a:t>
            </a:r>
            <a:r>
              <a:rPr lang="en-US" sz="1400">
                <a:solidFill>
                  <a:schemeClr val="accent1"/>
                </a:solidFill>
              </a:rPr>
              <a:t>Backers contribute to a cause without expecting anything in return.</a:t>
            </a:r>
          </a:p>
          <a:p>
            <a:pPr marL="285750" indent="-285750">
              <a:lnSpc>
                <a:spcPct val="150000"/>
              </a:lnSpc>
              <a:buFont typeface="Arial" panose="020B0604020202020204" pitchFamily="34" charset="0"/>
              <a:buChar char="•"/>
            </a:pPr>
            <a:r>
              <a:rPr lang="en-US" sz="1400" b="1">
                <a:solidFill>
                  <a:schemeClr val="accent1"/>
                </a:solidFill>
              </a:rPr>
              <a:t>Lending-based: </a:t>
            </a:r>
            <a:r>
              <a:rPr lang="en-US" sz="1400">
                <a:solidFill>
                  <a:schemeClr val="accent1"/>
                </a:solidFill>
              </a:rPr>
              <a:t>Backers provide loans that are repaid with interest.</a:t>
            </a:r>
            <a:endParaRPr lang="sl-SI" sz="1400">
              <a:solidFill>
                <a:schemeClr val="accent1"/>
              </a:solidFill>
            </a:endParaRPr>
          </a:p>
        </p:txBody>
      </p:sp>
    </p:spTree>
    <p:extLst>
      <p:ext uri="{BB962C8B-B14F-4D97-AF65-F5344CB8AC3E}">
        <p14:creationId xmlns:p14="http://schemas.microsoft.com/office/powerpoint/2010/main" val="4161256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744255" y="-217"/>
            <a:ext cx="10515600" cy="1325563"/>
          </a:xfrm>
        </p:spPr>
        <p:txBody>
          <a:bodyPr/>
          <a:lstStyle/>
          <a:p>
            <a:r>
              <a:rPr lang="en-US" sz="3400" dirty="0"/>
              <a:t>Tips for a successful campaign</a:t>
            </a:r>
            <a:r>
              <a:rPr lang="sl-SI" sz="3400" dirty="0"/>
              <a:t> </a:t>
            </a:r>
          </a:p>
        </p:txBody>
      </p:sp>
      <p:sp>
        <p:nvSpPr>
          <p:cNvPr id="3" name="Content Placeholder 2">
            <a:extLst>
              <a:ext uri="{FF2B5EF4-FFF2-40B4-BE49-F238E27FC236}">
                <a16:creationId xmlns:a16="http://schemas.microsoft.com/office/drawing/2014/main" id="{5A1FC7DE-0825-412E-8D32-E9594149B661}"/>
              </a:ext>
            </a:extLst>
          </p:cNvPr>
          <p:cNvSpPr>
            <a:spLocks noGrp="1"/>
          </p:cNvSpPr>
          <p:nvPr>
            <p:ph idx="1"/>
          </p:nvPr>
        </p:nvSpPr>
        <p:spPr>
          <a:xfrm>
            <a:off x="792421" y="1136111"/>
            <a:ext cx="10613571" cy="4592003"/>
          </a:xfrm>
        </p:spPr>
        <p:txBody>
          <a:bodyPr vert="horz" lIns="91440" tIns="45720" rIns="91440" bIns="45720" rtlCol="0" anchor="t">
            <a:normAutofit/>
          </a:bodyPr>
          <a:lstStyle/>
          <a:p>
            <a:r>
              <a:rPr lang="en-US" sz="1400" dirty="0">
                <a:solidFill>
                  <a:schemeClr val="accent1"/>
                </a:solidFill>
              </a:rPr>
              <a:t>Create a compelling video: </a:t>
            </a:r>
            <a:r>
              <a:rPr lang="en-US" sz="1400" b="0" dirty="0">
                <a:solidFill>
                  <a:schemeClr val="accent1"/>
                </a:solidFill>
              </a:rPr>
              <a:t>Showcase your idea and passion.</a:t>
            </a:r>
          </a:p>
          <a:p>
            <a:r>
              <a:rPr lang="en-US" sz="1400" dirty="0">
                <a:solidFill>
                  <a:schemeClr val="accent1"/>
                </a:solidFill>
              </a:rPr>
              <a:t>Offer attractive rewards: </a:t>
            </a:r>
            <a:r>
              <a:rPr lang="en-US" sz="1400" b="0" dirty="0">
                <a:solidFill>
                  <a:schemeClr val="accent1"/>
                </a:solidFill>
              </a:rPr>
              <a:t>Tailor rewards to different backer levels.</a:t>
            </a:r>
          </a:p>
          <a:p>
            <a:r>
              <a:rPr lang="en-US" sz="1400" dirty="0">
                <a:solidFill>
                  <a:schemeClr val="accent1"/>
                </a:solidFill>
              </a:rPr>
              <a:t>Engage with your backers: </a:t>
            </a:r>
            <a:r>
              <a:rPr lang="en-US" sz="1400" b="0" dirty="0">
                <a:solidFill>
                  <a:schemeClr val="accent1"/>
                </a:solidFill>
              </a:rPr>
              <a:t>Keep them updated and involved.</a:t>
            </a:r>
          </a:p>
          <a:p>
            <a:r>
              <a:rPr lang="en-US" sz="1400" dirty="0">
                <a:solidFill>
                  <a:schemeClr val="accent1"/>
                </a:solidFill>
              </a:rPr>
              <a:t>Promote your campaign: </a:t>
            </a:r>
            <a:r>
              <a:rPr lang="en-US" sz="1400" b="0" dirty="0">
                <a:solidFill>
                  <a:schemeClr val="accent1"/>
                </a:solidFill>
              </a:rPr>
              <a:t>Utilize social media and influencers.</a:t>
            </a:r>
          </a:p>
          <a:p>
            <a:r>
              <a:rPr lang="en-US" sz="1400" dirty="0">
                <a:solidFill>
                  <a:schemeClr val="accent1"/>
                </a:solidFill>
              </a:rPr>
              <a:t>Have a solid plan: </a:t>
            </a:r>
            <a:r>
              <a:rPr lang="en-US" sz="1400" b="0" dirty="0">
                <a:solidFill>
                  <a:schemeClr val="accent1"/>
                </a:solidFill>
              </a:rPr>
              <a:t>Ensure you can deliver on your promises.</a:t>
            </a:r>
            <a:endParaRPr lang="sl-SI" sz="1400" b="0" dirty="0">
              <a:solidFill>
                <a:schemeClr val="accent1"/>
              </a:solidFill>
            </a:endParaRPr>
          </a:p>
          <a:p>
            <a:endParaRPr lang="sl-SI" sz="1200" b="0">
              <a:solidFill>
                <a:schemeClr val="accent1"/>
              </a:solidFill>
            </a:endParaRPr>
          </a:p>
          <a:p>
            <a:endParaRPr lang="sl-SI" sz="1200" b="0">
              <a:solidFill>
                <a:schemeClr val="accent1"/>
              </a:solidFill>
            </a:endParaRPr>
          </a:p>
          <a:p>
            <a:endParaRPr lang="sl-SI" sz="1200" b="0">
              <a:solidFill>
                <a:schemeClr val="accent1"/>
              </a:solidFill>
            </a:endParaRPr>
          </a:p>
        </p:txBody>
      </p:sp>
      <p:sp>
        <p:nvSpPr>
          <p:cNvPr id="5" name="TextBox 4">
            <a:extLst>
              <a:ext uri="{FF2B5EF4-FFF2-40B4-BE49-F238E27FC236}">
                <a16:creationId xmlns:a16="http://schemas.microsoft.com/office/drawing/2014/main" id="{136965A9-2F09-7EA7-9B46-B0275FE3C821}"/>
              </a:ext>
            </a:extLst>
          </p:cNvPr>
          <p:cNvSpPr txBox="1"/>
          <p:nvPr/>
        </p:nvSpPr>
        <p:spPr>
          <a:xfrm>
            <a:off x="792421" y="2865597"/>
            <a:ext cx="10944763" cy="3154710"/>
          </a:xfrm>
          <a:prstGeom prst="rect">
            <a:avLst/>
          </a:prstGeom>
          <a:ln/>
        </p:spPr>
        <p:style>
          <a:lnRef idx="2">
            <a:schemeClr val="accent1"/>
          </a:lnRef>
          <a:fillRef idx="1">
            <a:schemeClr val="lt1"/>
          </a:fillRef>
          <a:effectRef idx="0">
            <a:schemeClr val="accent1"/>
          </a:effectRef>
          <a:fontRef idx="minor">
            <a:schemeClr val="dk1"/>
          </a:fontRef>
        </p:style>
        <p:txBody>
          <a:bodyPr wrap="square" lIns="91440" tIns="45720" rIns="91440" bIns="45720" rtlCol="0" anchor="t">
            <a:spAutoFit/>
          </a:bodyPr>
          <a:lstStyle/>
          <a:p>
            <a:r>
              <a:rPr lang="en-US" sz="1400" b="1" dirty="0">
                <a:solidFill>
                  <a:schemeClr val="accent1"/>
                </a:solidFill>
              </a:rPr>
              <a:t>Top Crowdfunding Sites</a:t>
            </a:r>
            <a:r>
              <a:rPr lang="sl-SI" sz="1400" b="1" dirty="0">
                <a:solidFill>
                  <a:schemeClr val="accent1"/>
                </a:solidFill>
              </a:rPr>
              <a:t>:</a:t>
            </a:r>
          </a:p>
          <a:p>
            <a:pPr>
              <a:spcBef>
                <a:spcPts val="600"/>
              </a:spcBef>
              <a:spcAft>
                <a:spcPts val="600"/>
              </a:spcAft>
            </a:pPr>
            <a:r>
              <a:rPr lang="en-US" sz="1400" b="1" dirty="0">
                <a:solidFill>
                  <a:schemeClr val="accent1"/>
                </a:solidFill>
                <a:hlinkClick r:id="rId2">
                  <a:extLst>
                    <a:ext uri="{A12FA001-AC4F-418D-AE19-62706E023703}">
                      <ahyp:hlinkClr xmlns:ahyp="http://schemas.microsoft.com/office/drawing/2018/hyperlinkcolor" val="tx"/>
                    </a:ext>
                  </a:extLst>
                </a:hlinkClick>
              </a:rPr>
              <a:t>Kickstarter</a:t>
            </a:r>
            <a:r>
              <a:rPr lang="en-US" sz="1400" b="1" dirty="0">
                <a:solidFill>
                  <a:schemeClr val="accent1"/>
                </a:solidFill>
              </a:rPr>
              <a:t>: </a:t>
            </a:r>
            <a:r>
              <a:rPr lang="en-US" sz="1400" dirty="0">
                <a:solidFill>
                  <a:schemeClr val="accent1"/>
                </a:solidFill>
              </a:rPr>
              <a:t>Founded in 2009, Kickstarter is one of the most well-known crowdfunding platforms. It has helped raise over $6 billion for creative projects and has a success rate of 36%.</a:t>
            </a:r>
          </a:p>
          <a:p>
            <a:pPr>
              <a:spcBef>
                <a:spcPts val="600"/>
              </a:spcBef>
              <a:spcAft>
                <a:spcPts val="600"/>
              </a:spcAft>
            </a:pPr>
            <a:r>
              <a:rPr lang="en-US" sz="1400" b="1" dirty="0">
                <a:solidFill>
                  <a:schemeClr val="accent1"/>
                </a:solidFill>
                <a:hlinkClick r:id="rId3">
                  <a:extLst>
                    <a:ext uri="{A12FA001-AC4F-418D-AE19-62706E023703}">
                      <ahyp:hlinkClr xmlns:ahyp="http://schemas.microsoft.com/office/drawing/2018/hyperlinkcolor" val="tx"/>
                    </a:ext>
                  </a:extLst>
                </a:hlinkClick>
              </a:rPr>
              <a:t>Indiegogo</a:t>
            </a:r>
            <a:r>
              <a:rPr lang="en-US" sz="1400" b="1" dirty="0">
                <a:solidFill>
                  <a:schemeClr val="accent1"/>
                </a:solidFill>
              </a:rPr>
              <a:t>: </a:t>
            </a:r>
            <a:r>
              <a:rPr lang="en-US" sz="1400" dirty="0">
                <a:solidFill>
                  <a:schemeClr val="accent1"/>
                </a:solidFill>
              </a:rPr>
              <a:t>Launched in 2008, Indiegogo was one of the first crowdfunding platforms. It allows funding for both equity and rewards-based campaigns.</a:t>
            </a:r>
          </a:p>
          <a:p>
            <a:pPr>
              <a:spcBef>
                <a:spcPts val="600"/>
              </a:spcBef>
              <a:spcAft>
                <a:spcPts val="600"/>
              </a:spcAft>
            </a:pPr>
            <a:r>
              <a:rPr lang="en-US" sz="1400" b="1" dirty="0">
                <a:solidFill>
                  <a:schemeClr val="accent1"/>
                </a:solidFill>
                <a:hlinkClick r:id="rId4">
                  <a:extLst>
                    <a:ext uri="{A12FA001-AC4F-418D-AE19-62706E023703}">
                      <ahyp:hlinkClr xmlns:ahyp="http://schemas.microsoft.com/office/drawing/2018/hyperlinkcolor" val="tx"/>
                    </a:ext>
                  </a:extLst>
                </a:hlinkClick>
              </a:rPr>
              <a:t>GoFundMe</a:t>
            </a:r>
            <a:r>
              <a:rPr lang="en-US" sz="1400" b="1" dirty="0">
                <a:solidFill>
                  <a:schemeClr val="accent1"/>
                </a:solidFill>
              </a:rPr>
              <a:t>: </a:t>
            </a:r>
            <a:r>
              <a:rPr lang="en-US" sz="1400" dirty="0">
                <a:solidFill>
                  <a:schemeClr val="accent1"/>
                </a:solidFill>
              </a:rPr>
              <a:t>GoFundMe is a popular site for personal fundraising. Over $15 billion has been raised on the platform by more than 100 million donors worldwide.</a:t>
            </a:r>
          </a:p>
          <a:p>
            <a:pPr>
              <a:spcBef>
                <a:spcPts val="600"/>
              </a:spcBef>
              <a:spcAft>
                <a:spcPts val="600"/>
              </a:spcAft>
            </a:pPr>
            <a:r>
              <a:rPr lang="en-US" sz="1400" b="1" dirty="0">
                <a:solidFill>
                  <a:schemeClr val="accent1"/>
                </a:solidFill>
                <a:hlinkClick r:id="rId5">
                  <a:extLst>
                    <a:ext uri="{A12FA001-AC4F-418D-AE19-62706E023703}">
                      <ahyp:hlinkClr xmlns:ahyp="http://schemas.microsoft.com/office/drawing/2018/hyperlinkcolor" val="tx"/>
                    </a:ext>
                  </a:extLst>
                </a:hlinkClick>
              </a:rPr>
              <a:t>Patreon</a:t>
            </a:r>
            <a:r>
              <a:rPr lang="en-US" sz="1400" b="1" dirty="0">
                <a:solidFill>
                  <a:schemeClr val="accent1"/>
                </a:solidFill>
              </a:rPr>
              <a:t>: </a:t>
            </a:r>
            <a:r>
              <a:rPr lang="en-US" sz="1400" dirty="0">
                <a:solidFill>
                  <a:schemeClr val="accent1"/>
                </a:solidFill>
              </a:rPr>
              <a:t>Patreon is a membership platform that provides tools for creators to run a subscription content service. Creators earn an average of $15,000 per month.</a:t>
            </a:r>
          </a:p>
          <a:p>
            <a:pPr>
              <a:spcBef>
                <a:spcPts val="600"/>
              </a:spcBef>
              <a:spcAft>
                <a:spcPts val="600"/>
              </a:spcAft>
            </a:pPr>
            <a:r>
              <a:rPr lang="en-US" sz="1400" b="1" dirty="0">
                <a:solidFill>
                  <a:schemeClr val="accent1"/>
                </a:solidFill>
                <a:hlinkClick r:id="rId6">
                  <a:extLst>
                    <a:ext uri="{A12FA001-AC4F-418D-AE19-62706E023703}">
                      <ahyp:hlinkClr xmlns:ahyp="http://schemas.microsoft.com/office/drawing/2018/hyperlinkcolor" val="tx"/>
                    </a:ext>
                  </a:extLst>
                </a:hlinkClick>
              </a:rPr>
              <a:t>Fundly</a:t>
            </a:r>
            <a:r>
              <a:rPr lang="en-US" sz="1400" b="1">
                <a:solidFill>
                  <a:schemeClr val="accent1"/>
                </a:solidFill>
              </a:rPr>
              <a:t>: </a:t>
            </a:r>
            <a:r>
              <a:rPr lang="en-US" sz="1400" err="1">
                <a:solidFill>
                  <a:schemeClr val="accent1"/>
                </a:solidFill>
              </a:rPr>
              <a:t>Fundly</a:t>
            </a:r>
            <a:r>
              <a:rPr lang="en-US" sz="1400">
                <a:solidFill>
                  <a:schemeClr val="accent1"/>
                </a:solidFill>
              </a:rPr>
              <a:t> has no platform fees, only a 2.9% + $0.30 payment processing fee. It allows fundraising for a wide range of causes including nonprofits, individuals, and political campaign</a:t>
            </a:r>
            <a:r>
              <a:rPr lang="sl-SI" sz="1400">
                <a:solidFill>
                  <a:schemeClr val="accent1"/>
                </a:solidFill>
              </a:rPr>
              <a:t>.</a:t>
            </a:r>
          </a:p>
        </p:txBody>
      </p:sp>
    </p:spTree>
    <p:extLst>
      <p:ext uri="{BB962C8B-B14F-4D97-AF65-F5344CB8AC3E}">
        <p14:creationId xmlns:p14="http://schemas.microsoft.com/office/powerpoint/2010/main" val="191663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671286" y="336096"/>
            <a:ext cx="9837107" cy="636632"/>
          </a:xfrm>
        </p:spPr>
        <p:txBody>
          <a:bodyPr/>
          <a:lstStyle/>
          <a:p>
            <a:r>
              <a:rPr lang="sl-SI" sz="3400" dirty="0"/>
              <a:t>Angel </a:t>
            </a:r>
            <a:r>
              <a:rPr lang="sl-SI" sz="3400" dirty="0" err="1"/>
              <a:t>Investors</a:t>
            </a:r>
            <a:r>
              <a:rPr lang="sl-SI" sz="3400" dirty="0"/>
              <a:t> </a:t>
            </a:r>
          </a:p>
        </p:txBody>
      </p:sp>
      <p:sp>
        <p:nvSpPr>
          <p:cNvPr id="4" name="Content Placeholder 3">
            <a:extLst>
              <a:ext uri="{FF2B5EF4-FFF2-40B4-BE49-F238E27FC236}">
                <a16:creationId xmlns:a16="http://schemas.microsoft.com/office/drawing/2014/main" id="{E78CEAE0-2FAF-160A-EFF1-916D41241DBA}"/>
              </a:ext>
            </a:extLst>
          </p:cNvPr>
          <p:cNvSpPr>
            <a:spLocks noGrp="1"/>
          </p:cNvSpPr>
          <p:nvPr>
            <p:ph sz="half" idx="2"/>
          </p:nvPr>
        </p:nvSpPr>
        <p:spPr>
          <a:xfrm>
            <a:off x="6296667" y="808612"/>
            <a:ext cx="5234585" cy="4543721"/>
          </a:xfrm>
        </p:spPr>
        <p:txBody>
          <a:bodyPr vert="horz" lIns="91440" tIns="45720" rIns="91440" bIns="45720" rtlCol="0" anchor="t">
            <a:noAutofit/>
          </a:bodyPr>
          <a:lstStyle/>
          <a:p>
            <a:pPr>
              <a:lnSpc>
                <a:spcPct val="100000"/>
              </a:lnSpc>
              <a:spcBef>
                <a:spcPts val="600"/>
              </a:spcBef>
              <a:spcAft>
                <a:spcPts val="600"/>
              </a:spcAft>
            </a:pPr>
            <a:r>
              <a:rPr lang="en-US" sz="1600" dirty="0">
                <a:solidFill>
                  <a:schemeClr val="accent1"/>
                </a:solidFill>
              </a:rPr>
              <a:t>Key Characteristics of Angel Investors:</a:t>
            </a:r>
            <a:endParaRPr lang="sl-SI" sz="1600">
              <a:solidFill>
                <a:schemeClr val="accent1"/>
              </a:solidFill>
            </a:endParaRPr>
          </a:p>
          <a:p>
            <a:pPr marL="457200">
              <a:lnSpc>
                <a:spcPct val="100000"/>
              </a:lnSpc>
              <a:spcBef>
                <a:spcPts val="600"/>
              </a:spcBef>
              <a:spcAft>
                <a:spcPts val="600"/>
              </a:spcAft>
              <a:buFont typeface="Arial" panose="020B0604020202020204" pitchFamily="34" charset="0"/>
              <a:buChar char="•"/>
            </a:pPr>
            <a:r>
              <a:rPr lang="en-US" sz="1600" dirty="0">
                <a:solidFill>
                  <a:schemeClr val="accent1"/>
                </a:solidFill>
              </a:rPr>
              <a:t>Investment Amounts: </a:t>
            </a:r>
            <a:r>
              <a:rPr lang="en-US" sz="1600" b="0" dirty="0">
                <a:solidFill>
                  <a:schemeClr val="accent1"/>
                </a:solidFill>
              </a:rPr>
              <a:t>Typically range from $25,000 to $500,000.</a:t>
            </a:r>
          </a:p>
          <a:p>
            <a:pPr marL="457200">
              <a:lnSpc>
                <a:spcPct val="100000"/>
              </a:lnSpc>
              <a:spcBef>
                <a:spcPts val="600"/>
              </a:spcBef>
              <a:spcAft>
                <a:spcPts val="600"/>
              </a:spcAft>
              <a:buFont typeface="Arial" panose="020B0604020202020204" pitchFamily="34" charset="0"/>
              <a:buChar char="•"/>
            </a:pPr>
            <a:r>
              <a:rPr lang="en-US" sz="1600" dirty="0">
                <a:solidFill>
                  <a:schemeClr val="accent1"/>
                </a:solidFill>
              </a:rPr>
              <a:t>Involvement: </a:t>
            </a:r>
            <a:r>
              <a:rPr lang="en-US" sz="1600" b="0" dirty="0">
                <a:solidFill>
                  <a:schemeClr val="accent1"/>
                </a:solidFill>
              </a:rPr>
              <a:t>Often actively involved in the business, providing advice and guidance.</a:t>
            </a:r>
          </a:p>
          <a:p>
            <a:pPr marL="457200">
              <a:lnSpc>
                <a:spcPct val="100000"/>
              </a:lnSpc>
              <a:spcBef>
                <a:spcPts val="600"/>
              </a:spcBef>
              <a:spcAft>
                <a:spcPts val="600"/>
              </a:spcAft>
              <a:buFont typeface="Arial" panose="020B0604020202020204" pitchFamily="34" charset="0"/>
              <a:buChar char="•"/>
            </a:pPr>
            <a:r>
              <a:rPr lang="en-US" sz="1600" dirty="0">
                <a:solidFill>
                  <a:schemeClr val="accent1"/>
                </a:solidFill>
              </a:rPr>
              <a:t>Risk Tolerance: </a:t>
            </a:r>
            <a:r>
              <a:rPr lang="en-US" sz="1600" b="0" dirty="0">
                <a:solidFill>
                  <a:schemeClr val="accent1"/>
                </a:solidFill>
              </a:rPr>
              <a:t>Willing to take higher risks compared to traditional lenders in exchange for potentially high returns.</a:t>
            </a:r>
          </a:p>
          <a:p>
            <a:pPr marL="457200">
              <a:lnSpc>
                <a:spcPct val="100000"/>
              </a:lnSpc>
              <a:spcBef>
                <a:spcPts val="600"/>
              </a:spcBef>
              <a:spcAft>
                <a:spcPts val="600"/>
              </a:spcAft>
            </a:pPr>
            <a:endParaRPr lang="en-US" sz="1600" b="0" dirty="0">
              <a:solidFill>
                <a:schemeClr val="accent1"/>
              </a:solidFill>
            </a:endParaRPr>
          </a:p>
          <a:p>
            <a:pPr>
              <a:lnSpc>
                <a:spcPct val="100000"/>
              </a:lnSpc>
              <a:spcBef>
                <a:spcPts val="600"/>
              </a:spcBef>
              <a:spcAft>
                <a:spcPts val="600"/>
              </a:spcAft>
            </a:pPr>
            <a:r>
              <a:rPr lang="en-US" sz="1600" dirty="0">
                <a:solidFill>
                  <a:schemeClr val="accent1"/>
                </a:solidFill>
              </a:rPr>
              <a:t>Finding Angel Investors:</a:t>
            </a:r>
          </a:p>
          <a:p>
            <a:pPr marL="457200">
              <a:lnSpc>
                <a:spcPct val="100000"/>
              </a:lnSpc>
              <a:spcBef>
                <a:spcPts val="600"/>
              </a:spcBef>
              <a:spcAft>
                <a:spcPts val="600"/>
              </a:spcAft>
              <a:buFont typeface="Arial" panose="020B0604020202020204" pitchFamily="34" charset="0"/>
              <a:buChar char="•"/>
            </a:pPr>
            <a:r>
              <a:rPr lang="en-US" sz="1600" dirty="0">
                <a:solidFill>
                  <a:schemeClr val="accent1"/>
                </a:solidFill>
              </a:rPr>
              <a:t>Networking: </a:t>
            </a:r>
            <a:r>
              <a:rPr lang="en-US" sz="1600" b="0" dirty="0">
                <a:solidFill>
                  <a:schemeClr val="accent1"/>
                </a:solidFill>
              </a:rPr>
              <a:t>Attend industry events, pitch competitions, and startup incubators to meet potential investors.</a:t>
            </a:r>
          </a:p>
          <a:p>
            <a:pPr marL="457200">
              <a:lnSpc>
                <a:spcPct val="100000"/>
              </a:lnSpc>
              <a:spcBef>
                <a:spcPts val="600"/>
              </a:spcBef>
              <a:spcAft>
                <a:spcPts val="600"/>
              </a:spcAft>
              <a:buFont typeface="Arial" panose="020B0604020202020204" pitchFamily="34" charset="0"/>
              <a:buChar char="•"/>
            </a:pPr>
            <a:r>
              <a:rPr lang="en-US" sz="1600" dirty="0">
                <a:solidFill>
                  <a:schemeClr val="accent1"/>
                </a:solidFill>
              </a:rPr>
              <a:t>Angel Groups: </a:t>
            </a:r>
            <a:r>
              <a:rPr lang="en-US" sz="1600" b="0" dirty="0">
                <a:solidFill>
                  <a:schemeClr val="accent1"/>
                </a:solidFill>
              </a:rPr>
              <a:t>Join local or national angel investor networks, such as </a:t>
            </a:r>
            <a:r>
              <a:rPr lang="en-US" sz="1600" b="0" dirty="0">
                <a:solidFill>
                  <a:schemeClr val="accent1"/>
                </a:solidFill>
                <a:hlinkClick r:id="rId3">
                  <a:extLst>
                    <a:ext uri="{A12FA001-AC4F-418D-AE19-62706E023703}">
                      <ahyp:hlinkClr xmlns:ahyp="http://schemas.microsoft.com/office/drawing/2018/hyperlinkcolor" val="tx"/>
                    </a:ext>
                  </a:extLst>
                </a:hlinkClick>
              </a:rPr>
              <a:t>Angel Capital Association</a:t>
            </a:r>
            <a:r>
              <a:rPr lang="en-US" sz="1600" b="0" dirty="0">
                <a:solidFill>
                  <a:schemeClr val="accent1"/>
                </a:solidFill>
              </a:rPr>
              <a:t> or </a:t>
            </a:r>
            <a:r>
              <a:rPr lang="en-US" sz="1600" b="0" dirty="0">
                <a:solidFill>
                  <a:schemeClr val="accent1"/>
                </a:solidFill>
                <a:hlinkClick r:id="rId4">
                  <a:extLst>
                    <a:ext uri="{A12FA001-AC4F-418D-AE19-62706E023703}">
                      <ahyp:hlinkClr xmlns:ahyp="http://schemas.microsoft.com/office/drawing/2018/hyperlinkcolor" val="tx"/>
                    </a:ext>
                  </a:extLst>
                </a:hlinkClick>
              </a:rPr>
              <a:t>Golden Seeds</a:t>
            </a:r>
            <a:r>
              <a:rPr lang="en-US" sz="1600" b="0" dirty="0">
                <a:solidFill>
                  <a:schemeClr val="accent1"/>
                </a:solidFill>
              </a:rPr>
              <a:t>, which focus on funding women-led businesses.</a:t>
            </a:r>
          </a:p>
          <a:p>
            <a:pPr marL="457200">
              <a:lnSpc>
                <a:spcPct val="100000"/>
              </a:lnSpc>
              <a:spcBef>
                <a:spcPts val="600"/>
              </a:spcBef>
              <a:spcAft>
                <a:spcPts val="600"/>
              </a:spcAft>
              <a:buFont typeface="Arial" panose="020B0604020202020204" pitchFamily="34" charset="0"/>
              <a:buChar char="•"/>
            </a:pPr>
            <a:r>
              <a:rPr lang="en-US" sz="1600" dirty="0">
                <a:solidFill>
                  <a:schemeClr val="accent1"/>
                </a:solidFill>
              </a:rPr>
              <a:t>Online Platforms: </a:t>
            </a:r>
            <a:r>
              <a:rPr lang="en-US" sz="1600" b="0" dirty="0">
                <a:solidFill>
                  <a:schemeClr val="accent1"/>
                </a:solidFill>
              </a:rPr>
              <a:t>Use crowdfunding platforms like </a:t>
            </a:r>
            <a:r>
              <a:rPr lang="en-US" sz="1600" b="0" dirty="0">
                <a:solidFill>
                  <a:schemeClr val="accent1"/>
                </a:solidFill>
                <a:hlinkClick r:id="rId5">
                  <a:extLst>
                    <a:ext uri="{A12FA001-AC4F-418D-AE19-62706E023703}">
                      <ahyp:hlinkClr xmlns:ahyp="http://schemas.microsoft.com/office/drawing/2018/hyperlinkcolor" val="tx"/>
                    </a:ext>
                  </a:extLst>
                </a:hlinkClick>
              </a:rPr>
              <a:t>AngelList</a:t>
            </a:r>
            <a:r>
              <a:rPr lang="en-US" sz="1600" b="0" dirty="0">
                <a:solidFill>
                  <a:schemeClr val="accent1"/>
                </a:solidFill>
              </a:rPr>
              <a:t> to connect with angel investors.</a:t>
            </a:r>
          </a:p>
          <a:p>
            <a:endParaRPr lang="sl-SI"/>
          </a:p>
        </p:txBody>
      </p:sp>
      <p:pic>
        <p:nvPicPr>
          <p:cNvPr id="7" name="Online Media 6" title="What is an Angel Investor?">
            <a:hlinkClick r:id="" action="ppaction://media"/>
            <a:extLst>
              <a:ext uri="{FF2B5EF4-FFF2-40B4-BE49-F238E27FC236}">
                <a16:creationId xmlns:a16="http://schemas.microsoft.com/office/drawing/2014/main" id="{A44EB168-9509-B122-5F20-B471BE21F2A9}"/>
              </a:ext>
            </a:extLst>
          </p:cNvPr>
          <p:cNvPicPr>
            <a:picLocks noRot="1" noChangeAspect="1"/>
          </p:cNvPicPr>
          <p:nvPr>
            <a:videoFile r:link="rId1"/>
          </p:nvPr>
        </p:nvPicPr>
        <p:blipFill>
          <a:blip r:embed="rId6"/>
          <a:stretch>
            <a:fillRect/>
          </a:stretch>
        </p:blipFill>
        <p:spPr>
          <a:xfrm>
            <a:off x="1070974" y="3094236"/>
            <a:ext cx="3620332" cy="204585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PoljeZBesedilom 8">
            <a:extLst>
              <a:ext uri="{FF2B5EF4-FFF2-40B4-BE49-F238E27FC236}">
                <a16:creationId xmlns:a16="http://schemas.microsoft.com/office/drawing/2014/main" id="{221326A7-9EC3-DB01-8B24-52E0E5BB0E81}"/>
              </a:ext>
            </a:extLst>
          </p:cNvPr>
          <p:cNvSpPr txBox="1"/>
          <p:nvPr/>
        </p:nvSpPr>
        <p:spPr>
          <a:xfrm>
            <a:off x="668054" y="1169095"/>
            <a:ext cx="4498932"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sl-SI" sz="1600" b="1" dirty="0">
                <a:solidFill>
                  <a:schemeClr val="accent1"/>
                </a:solidFill>
                <a:ea typeface="+mn-lt"/>
                <a:cs typeface="+mn-lt"/>
              </a:rPr>
              <a:t>Angel </a:t>
            </a:r>
            <a:r>
              <a:rPr lang="sl-SI" sz="1600" b="1" err="1">
                <a:solidFill>
                  <a:schemeClr val="accent1"/>
                </a:solidFill>
                <a:ea typeface="+mn-lt"/>
                <a:cs typeface="+mn-lt"/>
              </a:rPr>
              <a:t>investors</a:t>
            </a:r>
            <a:r>
              <a:rPr lang="sl-SI" sz="1600" dirty="0">
                <a:solidFill>
                  <a:schemeClr val="accent1"/>
                </a:solidFill>
                <a:ea typeface="+mn-lt"/>
                <a:cs typeface="+mn-lt"/>
              </a:rPr>
              <a:t> are </a:t>
            </a:r>
            <a:r>
              <a:rPr lang="sl-SI" sz="1600" err="1">
                <a:solidFill>
                  <a:schemeClr val="accent1"/>
                </a:solidFill>
                <a:ea typeface="+mn-lt"/>
                <a:cs typeface="+mn-lt"/>
              </a:rPr>
              <a:t>private</a:t>
            </a:r>
            <a:r>
              <a:rPr lang="sl-SI" sz="1600" dirty="0">
                <a:solidFill>
                  <a:schemeClr val="accent1"/>
                </a:solidFill>
                <a:ea typeface="+mn-lt"/>
                <a:cs typeface="+mn-lt"/>
              </a:rPr>
              <a:t> </a:t>
            </a:r>
            <a:r>
              <a:rPr lang="sl-SI" sz="1600" err="1">
                <a:solidFill>
                  <a:schemeClr val="accent1"/>
                </a:solidFill>
                <a:ea typeface="+mn-lt"/>
                <a:cs typeface="+mn-lt"/>
              </a:rPr>
              <a:t>individuals</a:t>
            </a:r>
            <a:r>
              <a:rPr lang="sl-SI" sz="1600" dirty="0">
                <a:solidFill>
                  <a:schemeClr val="accent1"/>
                </a:solidFill>
                <a:ea typeface="+mn-lt"/>
                <a:cs typeface="+mn-lt"/>
              </a:rPr>
              <a:t> </a:t>
            </a:r>
            <a:r>
              <a:rPr lang="sl-SI" sz="1600" err="1">
                <a:solidFill>
                  <a:schemeClr val="accent1"/>
                </a:solidFill>
                <a:ea typeface="+mn-lt"/>
                <a:cs typeface="+mn-lt"/>
              </a:rPr>
              <a:t>who</a:t>
            </a:r>
            <a:r>
              <a:rPr lang="sl-SI" sz="1600" dirty="0">
                <a:solidFill>
                  <a:schemeClr val="accent1"/>
                </a:solidFill>
                <a:ea typeface="+mn-lt"/>
                <a:cs typeface="+mn-lt"/>
              </a:rPr>
              <a:t> </a:t>
            </a:r>
            <a:r>
              <a:rPr lang="sl-SI" sz="1600" err="1">
                <a:solidFill>
                  <a:schemeClr val="accent1"/>
                </a:solidFill>
                <a:ea typeface="+mn-lt"/>
                <a:cs typeface="+mn-lt"/>
              </a:rPr>
              <a:t>invest</a:t>
            </a:r>
            <a:r>
              <a:rPr lang="sl-SI" sz="1600" dirty="0">
                <a:solidFill>
                  <a:schemeClr val="accent1"/>
                </a:solidFill>
                <a:ea typeface="+mn-lt"/>
                <a:cs typeface="+mn-lt"/>
              </a:rPr>
              <a:t> </a:t>
            </a:r>
            <a:r>
              <a:rPr lang="sl-SI" sz="1600" err="1">
                <a:solidFill>
                  <a:schemeClr val="accent1"/>
                </a:solidFill>
                <a:ea typeface="+mn-lt"/>
                <a:cs typeface="+mn-lt"/>
              </a:rPr>
              <a:t>their</a:t>
            </a:r>
            <a:r>
              <a:rPr lang="sl-SI" sz="1600" dirty="0">
                <a:solidFill>
                  <a:schemeClr val="accent1"/>
                </a:solidFill>
                <a:ea typeface="+mn-lt"/>
                <a:cs typeface="+mn-lt"/>
              </a:rPr>
              <a:t> </a:t>
            </a:r>
            <a:r>
              <a:rPr lang="sl-SI" sz="1600" err="1">
                <a:solidFill>
                  <a:schemeClr val="accent1"/>
                </a:solidFill>
                <a:ea typeface="+mn-lt"/>
                <a:cs typeface="+mn-lt"/>
              </a:rPr>
              <a:t>own</a:t>
            </a:r>
            <a:r>
              <a:rPr lang="sl-SI" sz="1600" dirty="0">
                <a:solidFill>
                  <a:schemeClr val="accent1"/>
                </a:solidFill>
                <a:ea typeface="+mn-lt"/>
                <a:cs typeface="+mn-lt"/>
              </a:rPr>
              <a:t> </a:t>
            </a:r>
            <a:r>
              <a:rPr lang="sl-SI" sz="1600" err="1">
                <a:solidFill>
                  <a:schemeClr val="accent1"/>
                </a:solidFill>
                <a:ea typeface="+mn-lt"/>
                <a:cs typeface="+mn-lt"/>
              </a:rPr>
              <a:t>money</a:t>
            </a:r>
            <a:r>
              <a:rPr lang="sl-SI" sz="1600" dirty="0">
                <a:solidFill>
                  <a:schemeClr val="accent1"/>
                </a:solidFill>
                <a:ea typeface="+mn-lt"/>
                <a:cs typeface="+mn-lt"/>
              </a:rPr>
              <a:t> in </a:t>
            </a:r>
            <a:r>
              <a:rPr lang="sl-SI" sz="1600" err="1">
                <a:solidFill>
                  <a:schemeClr val="accent1"/>
                </a:solidFill>
                <a:ea typeface="+mn-lt"/>
                <a:cs typeface="+mn-lt"/>
              </a:rPr>
              <a:t>startups</a:t>
            </a:r>
            <a:r>
              <a:rPr lang="sl-SI" sz="1600" dirty="0">
                <a:solidFill>
                  <a:schemeClr val="accent1"/>
                </a:solidFill>
                <a:ea typeface="+mn-lt"/>
                <a:cs typeface="+mn-lt"/>
              </a:rPr>
              <a:t> </a:t>
            </a:r>
            <a:r>
              <a:rPr lang="sl-SI" sz="1600" err="1">
                <a:solidFill>
                  <a:schemeClr val="accent1"/>
                </a:solidFill>
                <a:ea typeface="+mn-lt"/>
                <a:cs typeface="+mn-lt"/>
              </a:rPr>
              <a:t>or</a:t>
            </a:r>
            <a:r>
              <a:rPr lang="sl-SI" sz="1600" dirty="0">
                <a:solidFill>
                  <a:schemeClr val="accent1"/>
                </a:solidFill>
                <a:ea typeface="+mn-lt"/>
                <a:cs typeface="+mn-lt"/>
              </a:rPr>
              <a:t> </a:t>
            </a:r>
            <a:r>
              <a:rPr lang="sl-SI" sz="1600" err="1">
                <a:solidFill>
                  <a:schemeClr val="accent1"/>
                </a:solidFill>
                <a:ea typeface="+mn-lt"/>
                <a:cs typeface="+mn-lt"/>
              </a:rPr>
              <a:t>early-stage</a:t>
            </a:r>
            <a:r>
              <a:rPr lang="sl-SI" sz="1600" dirty="0">
                <a:solidFill>
                  <a:schemeClr val="accent1"/>
                </a:solidFill>
                <a:ea typeface="+mn-lt"/>
                <a:cs typeface="+mn-lt"/>
              </a:rPr>
              <a:t> </a:t>
            </a:r>
            <a:r>
              <a:rPr lang="sl-SI" sz="1600" err="1">
                <a:solidFill>
                  <a:schemeClr val="accent1"/>
                </a:solidFill>
                <a:ea typeface="+mn-lt"/>
                <a:cs typeface="+mn-lt"/>
              </a:rPr>
              <a:t>businesses</a:t>
            </a:r>
            <a:r>
              <a:rPr lang="sl-SI" sz="1600" dirty="0">
                <a:solidFill>
                  <a:schemeClr val="accent1"/>
                </a:solidFill>
                <a:ea typeface="+mn-lt"/>
                <a:cs typeface="+mn-lt"/>
              </a:rPr>
              <a:t>, </a:t>
            </a:r>
            <a:r>
              <a:rPr lang="sl-SI" sz="1600" err="1">
                <a:solidFill>
                  <a:schemeClr val="accent1"/>
                </a:solidFill>
                <a:ea typeface="+mn-lt"/>
                <a:cs typeface="+mn-lt"/>
              </a:rPr>
              <a:t>typically</a:t>
            </a:r>
            <a:r>
              <a:rPr lang="sl-SI" sz="1600" dirty="0">
                <a:solidFill>
                  <a:schemeClr val="accent1"/>
                </a:solidFill>
                <a:ea typeface="+mn-lt"/>
                <a:cs typeface="+mn-lt"/>
              </a:rPr>
              <a:t> in </a:t>
            </a:r>
            <a:r>
              <a:rPr lang="sl-SI" sz="1600" err="1">
                <a:solidFill>
                  <a:schemeClr val="accent1"/>
                </a:solidFill>
                <a:ea typeface="+mn-lt"/>
                <a:cs typeface="+mn-lt"/>
              </a:rPr>
              <a:t>return</a:t>
            </a:r>
            <a:r>
              <a:rPr lang="sl-SI" sz="1600" dirty="0">
                <a:solidFill>
                  <a:schemeClr val="accent1"/>
                </a:solidFill>
                <a:ea typeface="+mn-lt"/>
                <a:cs typeface="+mn-lt"/>
              </a:rPr>
              <a:t> </a:t>
            </a:r>
            <a:r>
              <a:rPr lang="sl-SI" sz="1600" err="1">
                <a:solidFill>
                  <a:schemeClr val="accent1"/>
                </a:solidFill>
                <a:ea typeface="+mn-lt"/>
                <a:cs typeface="+mn-lt"/>
              </a:rPr>
              <a:t>for</a:t>
            </a:r>
            <a:r>
              <a:rPr lang="sl-SI" sz="1600" dirty="0">
                <a:solidFill>
                  <a:schemeClr val="accent1"/>
                </a:solidFill>
                <a:ea typeface="+mn-lt"/>
                <a:cs typeface="+mn-lt"/>
              </a:rPr>
              <a:t> </a:t>
            </a:r>
            <a:r>
              <a:rPr lang="sl-SI" sz="1600" err="1">
                <a:solidFill>
                  <a:schemeClr val="accent1"/>
                </a:solidFill>
                <a:ea typeface="+mn-lt"/>
                <a:cs typeface="+mn-lt"/>
              </a:rPr>
              <a:t>ownership</a:t>
            </a:r>
            <a:r>
              <a:rPr lang="sl-SI" sz="1600" dirty="0">
                <a:solidFill>
                  <a:schemeClr val="accent1"/>
                </a:solidFill>
                <a:ea typeface="+mn-lt"/>
                <a:cs typeface="+mn-lt"/>
              </a:rPr>
              <a:t> </a:t>
            </a:r>
            <a:r>
              <a:rPr lang="sl-SI" sz="1600" err="1">
                <a:solidFill>
                  <a:schemeClr val="accent1"/>
                </a:solidFill>
                <a:ea typeface="+mn-lt"/>
                <a:cs typeface="+mn-lt"/>
              </a:rPr>
              <a:t>equity</a:t>
            </a:r>
            <a:r>
              <a:rPr lang="sl-SI" sz="1600" dirty="0">
                <a:solidFill>
                  <a:schemeClr val="accent1"/>
                </a:solidFill>
                <a:ea typeface="+mn-lt"/>
                <a:cs typeface="+mn-lt"/>
              </a:rPr>
              <a:t> </a:t>
            </a:r>
            <a:r>
              <a:rPr lang="sl-SI" sz="1600" err="1">
                <a:solidFill>
                  <a:schemeClr val="accent1"/>
                </a:solidFill>
                <a:ea typeface="+mn-lt"/>
                <a:cs typeface="+mn-lt"/>
              </a:rPr>
              <a:t>or</a:t>
            </a:r>
            <a:r>
              <a:rPr lang="sl-SI" sz="1600" dirty="0">
                <a:solidFill>
                  <a:schemeClr val="accent1"/>
                </a:solidFill>
                <a:ea typeface="+mn-lt"/>
                <a:cs typeface="+mn-lt"/>
              </a:rPr>
              <a:t> </a:t>
            </a:r>
            <a:r>
              <a:rPr lang="sl-SI" sz="1600" err="1">
                <a:solidFill>
                  <a:schemeClr val="accent1"/>
                </a:solidFill>
                <a:ea typeface="+mn-lt"/>
                <a:cs typeface="+mn-lt"/>
              </a:rPr>
              <a:t>convertible</a:t>
            </a:r>
            <a:r>
              <a:rPr lang="sl-SI" sz="1600" dirty="0">
                <a:solidFill>
                  <a:schemeClr val="accent1"/>
                </a:solidFill>
                <a:ea typeface="+mn-lt"/>
                <a:cs typeface="+mn-lt"/>
              </a:rPr>
              <a:t> </a:t>
            </a:r>
            <a:r>
              <a:rPr lang="sl-SI" sz="1600" err="1">
                <a:solidFill>
                  <a:schemeClr val="accent1"/>
                </a:solidFill>
                <a:ea typeface="+mn-lt"/>
                <a:cs typeface="+mn-lt"/>
              </a:rPr>
              <a:t>debt</a:t>
            </a:r>
            <a:r>
              <a:rPr lang="sl-SI" sz="1600" dirty="0">
                <a:solidFill>
                  <a:schemeClr val="accent1"/>
                </a:solidFill>
                <a:ea typeface="+mn-lt"/>
                <a:cs typeface="+mn-lt"/>
              </a:rPr>
              <a:t>, </a:t>
            </a:r>
            <a:r>
              <a:rPr lang="sl-SI" sz="1600" err="1">
                <a:solidFill>
                  <a:schemeClr val="accent1"/>
                </a:solidFill>
                <a:ea typeface="+mn-lt"/>
                <a:cs typeface="+mn-lt"/>
              </a:rPr>
              <a:t>often</a:t>
            </a:r>
            <a:r>
              <a:rPr lang="sl-SI" sz="1600" dirty="0">
                <a:solidFill>
                  <a:schemeClr val="accent1"/>
                </a:solidFill>
                <a:ea typeface="+mn-lt"/>
                <a:cs typeface="+mn-lt"/>
              </a:rPr>
              <a:t> </a:t>
            </a:r>
            <a:r>
              <a:rPr lang="sl-SI" sz="1600" err="1">
                <a:solidFill>
                  <a:schemeClr val="accent1"/>
                </a:solidFill>
                <a:ea typeface="+mn-lt"/>
                <a:cs typeface="+mn-lt"/>
              </a:rPr>
              <a:t>contributing</a:t>
            </a:r>
            <a:r>
              <a:rPr lang="sl-SI" sz="1600" dirty="0">
                <a:solidFill>
                  <a:schemeClr val="accent1"/>
                </a:solidFill>
                <a:ea typeface="+mn-lt"/>
                <a:cs typeface="+mn-lt"/>
              </a:rPr>
              <a:t> </a:t>
            </a:r>
            <a:r>
              <a:rPr lang="sl-SI" sz="1600" err="1">
                <a:solidFill>
                  <a:schemeClr val="accent1"/>
                </a:solidFill>
                <a:ea typeface="+mn-lt"/>
                <a:cs typeface="+mn-lt"/>
              </a:rPr>
              <a:t>experience</a:t>
            </a:r>
            <a:r>
              <a:rPr lang="sl-SI" sz="1600" dirty="0">
                <a:solidFill>
                  <a:schemeClr val="accent1"/>
                </a:solidFill>
                <a:ea typeface="+mn-lt"/>
                <a:cs typeface="+mn-lt"/>
              </a:rPr>
              <a:t> </a:t>
            </a:r>
            <a:r>
              <a:rPr lang="sl-SI" sz="1600" err="1">
                <a:solidFill>
                  <a:schemeClr val="accent1"/>
                </a:solidFill>
                <a:ea typeface="+mn-lt"/>
                <a:cs typeface="+mn-lt"/>
              </a:rPr>
              <a:t>and</a:t>
            </a:r>
            <a:r>
              <a:rPr lang="sl-SI" sz="1600" dirty="0">
                <a:solidFill>
                  <a:schemeClr val="accent1"/>
                </a:solidFill>
                <a:ea typeface="+mn-lt"/>
                <a:cs typeface="+mn-lt"/>
              </a:rPr>
              <a:t> </a:t>
            </a:r>
            <a:r>
              <a:rPr lang="sl-SI" sz="1600" err="1">
                <a:solidFill>
                  <a:schemeClr val="accent1"/>
                </a:solidFill>
                <a:ea typeface="+mn-lt"/>
                <a:cs typeface="+mn-lt"/>
              </a:rPr>
              <a:t>connections</a:t>
            </a:r>
            <a:r>
              <a:rPr lang="sl-SI" sz="1600" dirty="0">
                <a:solidFill>
                  <a:schemeClr val="accent1"/>
                </a:solidFill>
                <a:ea typeface="+mn-lt"/>
                <a:cs typeface="+mn-lt"/>
              </a:rPr>
              <a:t> to </a:t>
            </a:r>
            <a:r>
              <a:rPr lang="sl-SI" sz="1600" err="1">
                <a:solidFill>
                  <a:schemeClr val="accent1"/>
                </a:solidFill>
                <a:ea typeface="+mn-lt"/>
                <a:cs typeface="+mn-lt"/>
              </a:rPr>
              <a:t>support</a:t>
            </a:r>
            <a:r>
              <a:rPr lang="sl-SI" sz="1600" dirty="0">
                <a:solidFill>
                  <a:schemeClr val="accent1"/>
                </a:solidFill>
                <a:ea typeface="+mn-lt"/>
                <a:cs typeface="+mn-lt"/>
              </a:rPr>
              <a:t> </a:t>
            </a:r>
            <a:r>
              <a:rPr lang="sl-SI" sz="1600" err="1">
                <a:solidFill>
                  <a:schemeClr val="accent1"/>
                </a:solidFill>
                <a:ea typeface="+mn-lt"/>
                <a:cs typeface="+mn-lt"/>
              </a:rPr>
              <a:t>growth</a:t>
            </a:r>
            <a:r>
              <a:rPr lang="sl-SI" sz="1600" dirty="0">
                <a:solidFill>
                  <a:schemeClr val="accent1"/>
                </a:solidFill>
                <a:ea typeface="+mn-lt"/>
                <a:cs typeface="+mn-lt"/>
              </a:rPr>
              <a:t>.</a:t>
            </a:r>
            <a:endParaRPr lang="sl-SI" sz="1600" dirty="0">
              <a:solidFill>
                <a:schemeClr val="accent1"/>
              </a:solidFill>
            </a:endParaRPr>
          </a:p>
        </p:txBody>
      </p:sp>
      <p:sp>
        <p:nvSpPr>
          <p:cNvPr id="10" name="PoljeZBesedilom 9">
            <a:extLst>
              <a:ext uri="{FF2B5EF4-FFF2-40B4-BE49-F238E27FC236}">
                <a16:creationId xmlns:a16="http://schemas.microsoft.com/office/drawing/2014/main" id="{97698832-009F-B767-3739-AB735511B5FF}"/>
              </a:ext>
            </a:extLst>
          </p:cNvPr>
          <p:cNvSpPr txBox="1"/>
          <p:nvPr/>
        </p:nvSpPr>
        <p:spPr>
          <a:xfrm>
            <a:off x="1544877" y="5521890"/>
            <a:ext cx="225468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err="1">
                <a:solidFill>
                  <a:schemeClr val="accent1"/>
                </a:solidFill>
              </a:rPr>
              <a:t>Source</a:t>
            </a:r>
            <a:r>
              <a:rPr lang="sl-SI" sz="1000">
                <a:solidFill>
                  <a:schemeClr val="accent1"/>
                </a:solidFill>
              </a:rPr>
              <a:t>: </a:t>
            </a:r>
            <a:r>
              <a:rPr lang="sl-SI" sz="1000" err="1">
                <a:solidFill>
                  <a:schemeClr val="accent1"/>
                </a:solidFill>
              </a:rPr>
              <a:t>What</a:t>
            </a:r>
            <a:r>
              <a:rPr lang="sl-SI" sz="1000">
                <a:solidFill>
                  <a:schemeClr val="accent1"/>
                </a:solidFill>
              </a:rPr>
              <a:t> is </a:t>
            </a:r>
            <a:r>
              <a:rPr lang="sl-SI" sz="1000" err="1">
                <a:solidFill>
                  <a:schemeClr val="accent1"/>
                </a:solidFill>
              </a:rPr>
              <a:t>an</a:t>
            </a:r>
            <a:r>
              <a:rPr lang="sl-SI" sz="1000">
                <a:solidFill>
                  <a:schemeClr val="accent1"/>
                </a:solidFill>
              </a:rPr>
              <a:t> Angel </a:t>
            </a:r>
            <a:r>
              <a:rPr lang="sl-SI" sz="1000" err="1">
                <a:solidFill>
                  <a:schemeClr val="accent1"/>
                </a:solidFill>
              </a:rPr>
              <a:t>Investor</a:t>
            </a:r>
            <a:r>
              <a:rPr lang="sl-SI" sz="1000">
                <a:solidFill>
                  <a:schemeClr val="accent1"/>
                </a:solidFill>
              </a:rPr>
              <a:t>? </a:t>
            </a:r>
            <a:r>
              <a:rPr lang="sl-SI" sz="1000" err="1">
                <a:solidFill>
                  <a:schemeClr val="accent1"/>
                </a:solidFill>
              </a:rPr>
              <a:t>By</a:t>
            </a:r>
            <a:r>
              <a:rPr lang="sl-SI" sz="1000" dirty="0">
                <a:solidFill>
                  <a:schemeClr val="accent1"/>
                </a:solidFill>
              </a:rPr>
              <a:t> </a:t>
            </a:r>
            <a:r>
              <a:rPr lang="sl-SI" sz="1000" err="1">
                <a:solidFill>
                  <a:schemeClr val="accent1"/>
                </a:solidFill>
              </a:rPr>
              <a:t>Investors</a:t>
            </a:r>
            <a:r>
              <a:rPr lang="sl-SI" sz="1000" dirty="0">
                <a:solidFill>
                  <a:schemeClr val="accent1"/>
                </a:solidFill>
              </a:rPr>
              <a:t> </a:t>
            </a:r>
            <a:r>
              <a:rPr lang="sl-SI" sz="1000" err="1">
                <a:solidFill>
                  <a:schemeClr val="accent1"/>
                </a:solidFill>
              </a:rPr>
              <a:t>Trading</a:t>
            </a:r>
            <a:r>
              <a:rPr lang="sl-SI" sz="1000" dirty="0">
                <a:solidFill>
                  <a:schemeClr val="accent1"/>
                </a:solidFill>
              </a:rPr>
              <a:t> </a:t>
            </a:r>
            <a:r>
              <a:rPr lang="sl-SI" sz="1000" err="1">
                <a:solidFill>
                  <a:schemeClr val="accent1"/>
                </a:solidFill>
              </a:rPr>
              <a:t>Academy</a:t>
            </a:r>
            <a:endParaRPr lang="sl-SI" sz="1000" dirty="0" err="1">
              <a:solidFill>
                <a:schemeClr val="accent1"/>
              </a:solidFill>
            </a:endParaRPr>
          </a:p>
        </p:txBody>
      </p:sp>
    </p:spTree>
    <p:extLst>
      <p:ext uri="{BB962C8B-B14F-4D97-AF65-F5344CB8AC3E}">
        <p14:creationId xmlns:p14="http://schemas.microsoft.com/office/powerpoint/2010/main" val="184821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449464" y="213820"/>
            <a:ext cx="8952781" cy="549275"/>
          </a:xfrm>
        </p:spPr>
        <p:txBody>
          <a:bodyPr>
            <a:normAutofit fontScale="90000"/>
          </a:bodyPr>
          <a:lstStyle/>
          <a:p>
            <a:r>
              <a:rPr lang="sl-SI" err="1"/>
              <a:t>Venture</a:t>
            </a:r>
            <a:r>
              <a:rPr lang="sl-SI"/>
              <a:t> </a:t>
            </a:r>
            <a:r>
              <a:rPr lang="sl-SI" err="1"/>
              <a:t>Capital</a:t>
            </a:r>
            <a:r>
              <a:rPr lang="sl-SI"/>
              <a:t> </a:t>
            </a:r>
            <a:r>
              <a:rPr lang="sl-SI" err="1"/>
              <a:t>Startups</a:t>
            </a:r>
            <a:endParaRPr lang="sl-SI"/>
          </a:p>
        </p:txBody>
      </p:sp>
      <p:sp>
        <p:nvSpPr>
          <p:cNvPr id="3" name="Content Placeholder 2">
            <a:extLst>
              <a:ext uri="{FF2B5EF4-FFF2-40B4-BE49-F238E27FC236}">
                <a16:creationId xmlns:a16="http://schemas.microsoft.com/office/drawing/2014/main" id="{51B12A4E-23CD-8EE2-DF09-EC4038938689}"/>
              </a:ext>
            </a:extLst>
          </p:cNvPr>
          <p:cNvSpPr>
            <a:spLocks noGrp="1"/>
          </p:cNvSpPr>
          <p:nvPr>
            <p:ph sz="half" idx="1"/>
          </p:nvPr>
        </p:nvSpPr>
        <p:spPr>
          <a:xfrm>
            <a:off x="451450" y="871268"/>
            <a:ext cx="4595004" cy="2760453"/>
          </a:xfrm>
        </p:spPr>
        <p:txBody>
          <a:bodyPr>
            <a:noAutofit/>
          </a:bodyPr>
          <a:lstStyle/>
          <a:p>
            <a:pPr>
              <a:lnSpc>
                <a:spcPct val="150000"/>
              </a:lnSpc>
            </a:pPr>
            <a:r>
              <a:rPr lang="en-US" sz="1400">
                <a:solidFill>
                  <a:schemeClr val="accent1"/>
                </a:solidFill>
              </a:rPr>
              <a:t>Venture capital (VC) </a:t>
            </a:r>
            <a:r>
              <a:rPr lang="en-US" sz="1400" b="0">
                <a:solidFill>
                  <a:schemeClr val="accent1"/>
                </a:solidFill>
              </a:rPr>
              <a:t>is a type of private equity financing that is provided by venture capital firms to startups and early-stage companies with high growth potential. It is one of the most sought-after types of capital by entrepreneurs due to its potential to provide substantial funding and strategic support.</a:t>
            </a:r>
            <a:endParaRPr lang="sl-SI" sz="1400" b="0">
              <a:solidFill>
                <a:schemeClr val="accent1"/>
              </a:solidFill>
            </a:endParaRPr>
          </a:p>
        </p:txBody>
      </p:sp>
      <p:sp>
        <p:nvSpPr>
          <p:cNvPr id="4" name="Content Placeholder 3">
            <a:extLst>
              <a:ext uri="{FF2B5EF4-FFF2-40B4-BE49-F238E27FC236}">
                <a16:creationId xmlns:a16="http://schemas.microsoft.com/office/drawing/2014/main" id="{4034434A-B149-B830-7C3D-A01EBC7F330E}"/>
              </a:ext>
            </a:extLst>
          </p:cNvPr>
          <p:cNvSpPr>
            <a:spLocks noGrp="1"/>
          </p:cNvSpPr>
          <p:nvPr>
            <p:ph sz="half" idx="2"/>
          </p:nvPr>
        </p:nvSpPr>
        <p:spPr>
          <a:xfrm>
            <a:off x="5693435" y="767751"/>
            <a:ext cx="6047116" cy="5840083"/>
          </a:xfrm>
        </p:spPr>
        <p:txBody>
          <a:bodyPr vert="horz" lIns="91440" tIns="45720" rIns="91440" bIns="45720" rtlCol="0" anchor="t">
            <a:normAutofit/>
          </a:bodyPr>
          <a:lstStyle/>
          <a:p>
            <a:pPr>
              <a:spcBef>
                <a:spcPts val="600"/>
              </a:spcBef>
              <a:spcAft>
                <a:spcPts val="600"/>
              </a:spcAft>
            </a:pPr>
            <a:r>
              <a:rPr lang="en-US" sz="1400" dirty="0">
                <a:solidFill>
                  <a:schemeClr val="accent1"/>
                </a:solidFill>
                <a:ea typeface="+mn-lt"/>
                <a:cs typeface="+mn-lt"/>
              </a:rPr>
              <a:t>Key Features of Venture Capital:</a:t>
            </a:r>
            <a:endParaRPr lang="sl-SI" sz="1400" dirty="0">
              <a:solidFill>
                <a:schemeClr val="accent1"/>
              </a:solidFill>
            </a:endParaRPr>
          </a:p>
          <a:p>
            <a:pPr marL="285750">
              <a:spcBef>
                <a:spcPts val="600"/>
              </a:spcBef>
              <a:spcAft>
                <a:spcPts val="600"/>
              </a:spcAft>
              <a:buFont typeface="Arial"/>
              <a:buChar char="•"/>
            </a:pPr>
            <a:r>
              <a:rPr lang="en-US" sz="1400" dirty="0">
                <a:solidFill>
                  <a:schemeClr val="accent1"/>
                </a:solidFill>
                <a:ea typeface="+mn-lt"/>
                <a:cs typeface="+mn-lt"/>
              </a:rPr>
              <a:t>High Risk, High Reward:</a:t>
            </a:r>
            <a:r>
              <a:rPr lang="en-US" sz="1400" b="0" dirty="0">
                <a:solidFill>
                  <a:schemeClr val="accent1"/>
                </a:solidFill>
                <a:ea typeface="+mn-lt"/>
                <a:cs typeface="+mn-lt"/>
              </a:rPr>
              <a:t> VCs target startups with potential for 10x returns, despite high failure rates.</a:t>
            </a:r>
            <a:endParaRPr lang="en-US" sz="1400" dirty="0">
              <a:solidFill>
                <a:schemeClr val="accent1"/>
              </a:solidFill>
            </a:endParaRPr>
          </a:p>
          <a:p>
            <a:pPr marL="285750">
              <a:spcBef>
                <a:spcPts val="600"/>
              </a:spcBef>
              <a:spcAft>
                <a:spcPts val="600"/>
              </a:spcAft>
              <a:buFont typeface="Arial"/>
              <a:buChar char="•"/>
            </a:pPr>
            <a:r>
              <a:rPr lang="en-US" sz="1400" dirty="0">
                <a:solidFill>
                  <a:schemeClr val="accent1"/>
                </a:solidFill>
                <a:ea typeface="+mn-lt"/>
                <a:cs typeface="+mn-lt"/>
              </a:rPr>
              <a:t>Equity Stake:</a:t>
            </a:r>
            <a:r>
              <a:rPr lang="en-US" sz="1400" b="0" dirty="0">
                <a:solidFill>
                  <a:schemeClr val="accent1"/>
                </a:solidFill>
                <a:ea typeface="+mn-lt"/>
                <a:cs typeface="+mn-lt"/>
              </a:rPr>
              <a:t> Investments typically involve 15%-45% equity ownership.</a:t>
            </a:r>
            <a:endParaRPr lang="en-US" sz="1400" dirty="0">
              <a:solidFill>
                <a:schemeClr val="accent1"/>
              </a:solidFill>
            </a:endParaRPr>
          </a:p>
          <a:p>
            <a:pPr marL="285750">
              <a:spcBef>
                <a:spcPts val="600"/>
              </a:spcBef>
              <a:spcAft>
                <a:spcPts val="600"/>
              </a:spcAft>
              <a:buFont typeface="Arial"/>
              <a:buChar char="•"/>
            </a:pPr>
            <a:r>
              <a:rPr lang="en-US" sz="1400" dirty="0">
                <a:solidFill>
                  <a:schemeClr val="accent1"/>
                </a:solidFill>
                <a:ea typeface="+mn-lt"/>
                <a:cs typeface="+mn-lt"/>
              </a:rPr>
              <a:t>Board Involvement:</a:t>
            </a:r>
            <a:r>
              <a:rPr lang="en-US" sz="1400" b="0" dirty="0">
                <a:solidFill>
                  <a:schemeClr val="accent1"/>
                </a:solidFill>
                <a:ea typeface="+mn-lt"/>
                <a:cs typeface="+mn-lt"/>
              </a:rPr>
              <a:t> VCs often secure board seats or observer roles for decision-making input.</a:t>
            </a:r>
            <a:endParaRPr lang="en-US" sz="1400">
              <a:solidFill>
                <a:schemeClr val="accent1"/>
              </a:solidFill>
            </a:endParaRPr>
          </a:p>
          <a:p>
            <a:pPr marL="285750">
              <a:spcBef>
                <a:spcPts val="600"/>
              </a:spcBef>
              <a:spcAft>
                <a:spcPts val="600"/>
              </a:spcAft>
            </a:pPr>
            <a:endParaRPr lang="en-US" sz="1400" b="0" dirty="0">
              <a:solidFill>
                <a:schemeClr val="accent1"/>
              </a:solidFill>
              <a:ea typeface="+mn-lt"/>
              <a:cs typeface="+mn-lt"/>
            </a:endParaRPr>
          </a:p>
          <a:p>
            <a:pPr>
              <a:spcBef>
                <a:spcPts val="600"/>
              </a:spcBef>
              <a:spcAft>
                <a:spcPts val="600"/>
              </a:spcAft>
            </a:pPr>
            <a:r>
              <a:rPr lang="en-US" sz="1400" dirty="0">
                <a:solidFill>
                  <a:schemeClr val="accent1"/>
                </a:solidFill>
                <a:ea typeface="+mn-lt"/>
                <a:cs typeface="+mn-lt"/>
              </a:rPr>
              <a:t>Steps to Secure Venture Capital:</a:t>
            </a:r>
            <a:endParaRPr lang="en-US" sz="1400" dirty="0">
              <a:solidFill>
                <a:schemeClr val="accent1"/>
              </a:solidFill>
            </a:endParaRPr>
          </a:p>
          <a:p>
            <a:pPr marL="285750">
              <a:spcBef>
                <a:spcPts val="600"/>
              </a:spcBef>
              <a:spcAft>
                <a:spcPts val="600"/>
              </a:spcAft>
              <a:buFont typeface="Arial"/>
              <a:buChar char="•"/>
            </a:pPr>
            <a:r>
              <a:rPr lang="en-US" sz="1400" dirty="0">
                <a:solidFill>
                  <a:schemeClr val="accent1"/>
                </a:solidFill>
                <a:ea typeface="+mn-lt"/>
                <a:cs typeface="+mn-lt"/>
              </a:rPr>
              <a:t>Find Investors:</a:t>
            </a:r>
            <a:r>
              <a:rPr lang="en-US" sz="1400" b="0" dirty="0">
                <a:solidFill>
                  <a:schemeClr val="accent1"/>
                </a:solidFill>
                <a:ea typeface="+mn-lt"/>
                <a:cs typeface="+mn-lt"/>
              </a:rPr>
              <a:t> Use platforms like </a:t>
            </a:r>
            <a:r>
              <a:rPr lang="en-US" sz="1400" b="0" dirty="0">
                <a:solidFill>
                  <a:schemeClr val="accent1"/>
                </a:solidFill>
                <a:ea typeface="+mn-lt"/>
                <a:cs typeface="+mn-lt"/>
                <a:hlinkClick r:id="rId3">
                  <a:extLst>
                    <a:ext uri="{A12FA001-AC4F-418D-AE19-62706E023703}">
                      <ahyp:hlinkClr xmlns:ahyp="http://schemas.microsoft.com/office/drawing/2018/hyperlinkcolor" val="tx"/>
                    </a:ext>
                  </a:extLst>
                </a:hlinkClick>
              </a:rPr>
              <a:t>CB Insights</a:t>
            </a:r>
            <a:r>
              <a:rPr lang="en-US" sz="1400" b="0" dirty="0">
                <a:solidFill>
                  <a:schemeClr val="accent1"/>
                </a:solidFill>
                <a:ea typeface="+mn-lt"/>
                <a:cs typeface="+mn-lt"/>
              </a:rPr>
              <a:t> to identify industry-specific VCs.</a:t>
            </a:r>
            <a:endParaRPr lang="en-US" sz="1400" dirty="0">
              <a:solidFill>
                <a:schemeClr val="accent1"/>
              </a:solidFill>
            </a:endParaRPr>
          </a:p>
          <a:p>
            <a:pPr marL="285750">
              <a:spcBef>
                <a:spcPts val="600"/>
              </a:spcBef>
              <a:spcAft>
                <a:spcPts val="600"/>
              </a:spcAft>
              <a:buFont typeface="Arial"/>
              <a:buChar char="•"/>
            </a:pPr>
            <a:r>
              <a:rPr lang="en-US" sz="1400" dirty="0">
                <a:solidFill>
                  <a:schemeClr val="accent1"/>
                </a:solidFill>
                <a:ea typeface="+mn-lt"/>
                <a:cs typeface="+mn-lt"/>
              </a:rPr>
              <a:t>Leverage Introductions:</a:t>
            </a:r>
            <a:r>
              <a:rPr lang="en-US" sz="1400" b="0" dirty="0">
                <a:solidFill>
                  <a:schemeClr val="accent1"/>
                </a:solidFill>
                <a:ea typeface="+mn-lt"/>
                <a:cs typeface="+mn-lt"/>
              </a:rPr>
              <a:t> Secure referrals from successful entrepreneurs known to the VC.</a:t>
            </a:r>
            <a:endParaRPr lang="en-US" sz="1400" dirty="0">
              <a:solidFill>
                <a:schemeClr val="accent1"/>
              </a:solidFill>
            </a:endParaRPr>
          </a:p>
          <a:p>
            <a:pPr marL="285750">
              <a:spcBef>
                <a:spcPts val="600"/>
              </a:spcBef>
              <a:spcAft>
                <a:spcPts val="600"/>
              </a:spcAft>
              <a:buFont typeface="Arial"/>
              <a:buChar char="•"/>
            </a:pPr>
            <a:r>
              <a:rPr lang="en-US" sz="1400" dirty="0">
                <a:solidFill>
                  <a:schemeClr val="accent1"/>
                </a:solidFill>
                <a:ea typeface="+mn-lt"/>
                <a:cs typeface="+mn-lt"/>
              </a:rPr>
              <a:t>Initial Contact:</a:t>
            </a:r>
            <a:r>
              <a:rPr lang="en-US" sz="1400" b="0" dirty="0">
                <a:solidFill>
                  <a:schemeClr val="accent1"/>
                </a:solidFill>
                <a:ea typeface="+mn-lt"/>
                <a:cs typeface="+mn-lt"/>
              </a:rPr>
              <a:t> Start with a partner call and present a strong pitch.</a:t>
            </a:r>
            <a:endParaRPr lang="en-US" sz="1400" dirty="0">
              <a:solidFill>
                <a:schemeClr val="accent1"/>
              </a:solidFill>
            </a:endParaRPr>
          </a:p>
          <a:p>
            <a:pPr marL="285750">
              <a:spcBef>
                <a:spcPts val="600"/>
              </a:spcBef>
              <a:spcAft>
                <a:spcPts val="600"/>
              </a:spcAft>
              <a:buFont typeface="Arial"/>
              <a:buChar char="•"/>
            </a:pPr>
            <a:r>
              <a:rPr lang="en-US" sz="1400" dirty="0">
                <a:solidFill>
                  <a:schemeClr val="accent1"/>
                </a:solidFill>
                <a:ea typeface="+mn-lt"/>
                <a:cs typeface="+mn-lt"/>
              </a:rPr>
              <a:t>Pitch Meetings:</a:t>
            </a:r>
            <a:r>
              <a:rPr lang="en-US" sz="1400" b="0" dirty="0">
                <a:solidFill>
                  <a:schemeClr val="accent1"/>
                </a:solidFill>
                <a:ea typeface="+mn-lt"/>
                <a:cs typeface="+mn-lt"/>
              </a:rPr>
              <a:t> Share a detailed presentation and discuss your business in depth.</a:t>
            </a:r>
            <a:endParaRPr lang="en-US" sz="1400" dirty="0">
              <a:solidFill>
                <a:schemeClr val="accent1"/>
              </a:solidFill>
            </a:endParaRPr>
          </a:p>
          <a:p>
            <a:pPr marL="285750">
              <a:spcBef>
                <a:spcPts val="600"/>
              </a:spcBef>
              <a:spcAft>
                <a:spcPts val="600"/>
              </a:spcAft>
              <a:buFont typeface="Arial"/>
              <a:buChar char="•"/>
            </a:pPr>
            <a:r>
              <a:rPr lang="en-US" sz="1400" dirty="0">
                <a:solidFill>
                  <a:schemeClr val="accent1"/>
                </a:solidFill>
                <a:ea typeface="+mn-lt"/>
                <a:cs typeface="+mn-lt"/>
              </a:rPr>
              <a:t>Term Sheet &amp; Due Diligence:</a:t>
            </a:r>
            <a:r>
              <a:rPr lang="en-US" sz="1400" b="0" dirty="0">
                <a:solidFill>
                  <a:schemeClr val="accent1"/>
                </a:solidFill>
                <a:ea typeface="+mn-lt"/>
                <a:cs typeface="+mn-lt"/>
              </a:rPr>
              <a:t> Receive a term sheet and undergo a 1–3-month due diligence process.</a:t>
            </a:r>
            <a:endParaRPr lang="en-US" sz="1400" dirty="0">
              <a:solidFill>
                <a:schemeClr val="accent1"/>
              </a:solidFill>
            </a:endParaRPr>
          </a:p>
          <a:p>
            <a:pPr>
              <a:lnSpc>
                <a:spcPct val="170000"/>
              </a:lnSpc>
            </a:pPr>
            <a:endParaRPr lang="en-US" sz="3400" dirty="0">
              <a:solidFill>
                <a:schemeClr val="accent1"/>
              </a:solidFill>
            </a:endParaRPr>
          </a:p>
          <a:p>
            <a:endParaRPr lang="sl-SI"/>
          </a:p>
        </p:txBody>
      </p:sp>
      <p:pic>
        <p:nvPicPr>
          <p:cNvPr id="5" name="Online Media 4" title="If You Know Nothing About Venture Capital, Watch This First | Forbes">
            <a:hlinkClick r:id="" action="ppaction://media"/>
            <a:extLst>
              <a:ext uri="{FF2B5EF4-FFF2-40B4-BE49-F238E27FC236}">
                <a16:creationId xmlns:a16="http://schemas.microsoft.com/office/drawing/2014/main" id="{9645FECB-BD4A-2A14-6CD3-784AE75F509B}"/>
              </a:ext>
            </a:extLst>
          </p:cNvPr>
          <p:cNvPicPr>
            <a:picLocks noRot="1" noChangeAspect="1"/>
          </p:cNvPicPr>
          <p:nvPr>
            <a:videoFile r:link="rId1"/>
          </p:nvPr>
        </p:nvPicPr>
        <p:blipFill>
          <a:blip r:embed="rId4"/>
          <a:stretch>
            <a:fillRect/>
          </a:stretch>
        </p:blipFill>
        <p:spPr>
          <a:xfrm>
            <a:off x="578256" y="3052382"/>
            <a:ext cx="3679579" cy="2078967"/>
          </a:xfrm>
          <a:prstGeom prst="roundRect">
            <a:avLst>
              <a:gd name="adj" fmla="val 1485"/>
            </a:avLst>
          </a:prstGeom>
          <a:ln>
            <a:noFill/>
          </a:ln>
          <a:effectLst>
            <a:outerShdw blurRad="241300" dist="50800" dir="17400000" sy="23000" kx="-1200000" algn="bl" rotWithShape="0">
              <a:srgbClr val="000000">
                <a:alpha val="16000"/>
              </a:srgbClr>
            </a:outerShdw>
          </a:effectLst>
          <a:scene3d>
            <a:camera prst="perspectiveLeft" fov="2700000">
              <a:rot lat="0" lon="1200000" rev="0"/>
            </a:camera>
            <a:lightRig rig="balanced" dir="t"/>
          </a:scene3d>
          <a:sp3d contourW="12700">
            <a:contourClr>
              <a:srgbClr val="7F7F7F"/>
            </a:contourClr>
          </a:sp3d>
        </p:spPr>
      </p:pic>
      <p:sp>
        <p:nvSpPr>
          <p:cNvPr id="7" name="PoljeZBesedilom 6">
            <a:extLst>
              <a:ext uri="{FF2B5EF4-FFF2-40B4-BE49-F238E27FC236}">
                <a16:creationId xmlns:a16="http://schemas.microsoft.com/office/drawing/2014/main" id="{D499A2CD-BE6A-2DEB-FDDC-50F772E44D9B}"/>
              </a:ext>
            </a:extLst>
          </p:cNvPr>
          <p:cNvSpPr txBox="1"/>
          <p:nvPr/>
        </p:nvSpPr>
        <p:spPr>
          <a:xfrm>
            <a:off x="1200411" y="5292247"/>
            <a:ext cx="2432136"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err="1">
                <a:solidFill>
                  <a:schemeClr val="accent1"/>
                </a:solidFill>
              </a:rPr>
              <a:t>Source</a:t>
            </a:r>
            <a:r>
              <a:rPr lang="sl-SI" sz="1000" dirty="0">
                <a:solidFill>
                  <a:schemeClr val="accent1"/>
                </a:solidFill>
              </a:rPr>
              <a:t>: </a:t>
            </a:r>
            <a:r>
              <a:rPr lang="sl-SI" sz="1000" err="1">
                <a:solidFill>
                  <a:schemeClr val="accent1"/>
                </a:solidFill>
              </a:rPr>
              <a:t>If</a:t>
            </a:r>
            <a:r>
              <a:rPr lang="sl-SI" sz="1000" dirty="0">
                <a:solidFill>
                  <a:schemeClr val="accent1"/>
                </a:solidFill>
              </a:rPr>
              <a:t> </a:t>
            </a:r>
            <a:r>
              <a:rPr lang="sl-SI" sz="1000" err="1">
                <a:solidFill>
                  <a:schemeClr val="accent1"/>
                </a:solidFill>
              </a:rPr>
              <a:t>You</a:t>
            </a:r>
            <a:r>
              <a:rPr lang="sl-SI" sz="1000" dirty="0">
                <a:solidFill>
                  <a:schemeClr val="accent1"/>
                </a:solidFill>
              </a:rPr>
              <a:t> Know </a:t>
            </a:r>
            <a:r>
              <a:rPr lang="sl-SI" sz="1000" err="1">
                <a:solidFill>
                  <a:schemeClr val="accent1"/>
                </a:solidFill>
              </a:rPr>
              <a:t>Nothing</a:t>
            </a:r>
            <a:r>
              <a:rPr lang="sl-SI" sz="1000" dirty="0">
                <a:solidFill>
                  <a:schemeClr val="accent1"/>
                </a:solidFill>
              </a:rPr>
              <a:t> </a:t>
            </a:r>
            <a:r>
              <a:rPr lang="sl-SI" sz="1000" err="1">
                <a:solidFill>
                  <a:schemeClr val="accent1"/>
                </a:solidFill>
              </a:rPr>
              <a:t>About</a:t>
            </a:r>
            <a:r>
              <a:rPr lang="sl-SI" sz="1000" dirty="0">
                <a:solidFill>
                  <a:schemeClr val="accent1"/>
                </a:solidFill>
              </a:rPr>
              <a:t> </a:t>
            </a:r>
            <a:r>
              <a:rPr lang="sl-SI" sz="1000" err="1">
                <a:solidFill>
                  <a:schemeClr val="accent1"/>
                </a:solidFill>
              </a:rPr>
              <a:t>Venture</a:t>
            </a:r>
            <a:r>
              <a:rPr lang="sl-SI" sz="1000" dirty="0">
                <a:solidFill>
                  <a:schemeClr val="accent1"/>
                </a:solidFill>
              </a:rPr>
              <a:t> </a:t>
            </a:r>
            <a:r>
              <a:rPr lang="sl-SI" sz="1000" err="1">
                <a:solidFill>
                  <a:schemeClr val="accent1"/>
                </a:solidFill>
              </a:rPr>
              <a:t>Capital</a:t>
            </a:r>
            <a:r>
              <a:rPr lang="sl-SI" sz="1000" dirty="0">
                <a:solidFill>
                  <a:schemeClr val="accent1"/>
                </a:solidFill>
              </a:rPr>
              <a:t>, </a:t>
            </a:r>
            <a:r>
              <a:rPr lang="sl-SI" sz="1000" err="1">
                <a:solidFill>
                  <a:schemeClr val="accent1"/>
                </a:solidFill>
              </a:rPr>
              <a:t>Watch</a:t>
            </a:r>
            <a:r>
              <a:rPr lang="sl-SI" sz="1000" dirty="0">
                <a:solidFill>
                  <a:schemeClr val="accent1"/>
                </a:solidFill>
              </a:rPr>
              <a:t> </a:t>
            </a:r>
            <a:r>
              <a:rPr lang="sl-SI" sz="1000" err="1">
                <a:solidFill>
                  <a:schemeClr val="accent1"/>
                </a:solidFill>
              </a:rPr>
              <a:t>This</a:t>
            </a:r>
            <a:r>
              <a:rPr lang="sl-SI" sz="1000" dirty="0">
                <a:solidFill>
                  <a:schemeClr val="accent1"/>
                </a:solidFill>
              </a:rPr>
              <a:t> First – </a:t>
            </a:r>
            <a:r>
              <a:rPr lang="sl-SI" sz="1000" err="1">
                <a:solidFill>
                  <a:schemeClr val="accent1"/>
                </a:solidFill>
              </a:rPr>
              <a:t>by</a:t>
            </a:r>
            <a:r>
              <a:rPr lang="sl-SI" sz="1000" dirty="0">
                <a:solidFill>
                  <a:schemeClr val="accent1"/>
                </a:solidFill>
              </a:rPr>
              <a:t> </a:t>
            </a:r>
            <a:r>
              <a:rPr lang="sl-SI" sz="1000" err="1">
                <a:solidFill>
                  <a:schemeClr val="accent1"/>
                </a:solidFill>
              </a:rPr>
              <a:t>Forbes</a:t>
            </a:r>
            <a:endParaRPr lang="sl-SI" sz="1000">
              <a:solidFill>
                <a:schemeClr val="accent1"/>
              </a:solidFill>
            </a:endParaRPr>
          </a:p>
        </p:txBody>
      </p:sp>
    </p:spTree>
    <p:extLst>
      <p:ext uri="{BB962C8B-B14F-4D97-AF65-F5344CB8AC3E}">
        <p14:creationId xmlns:p14="http://schemas.microsoft.com/office/powerpoint/2010/main" val="745022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74453" y="365125"/>
            <a:ext cx="9756475" cy="592407"/>
          </a:xfrm>
        </p:spPr>
        <p:txBody>
          <a:bodyPr>
            <a:noAutofit/>
          </a:bodyPr>
          <a:lstStyle/>
          <a:p>
            <a:r>
              <a:rPr lang="en-US" sz="3400" dirty="0"/>
              <a:t>Legal and regulatory considerations when seeking funding</a:t>
            </a:r>
            <a:endParaRPr lang="sl-SI" sz="3400" dirty="0"/>
          </a:p>
        </p:txBody>
      </p:sp>
      <p:sp>
        <p:nvSpPr>
          <p:cNvPr id="3" name="Content Placeholder 2">
            <a:extLst>
              <a:ext uri="{FF2B5EF4-FFF2-40B4-BE49-F238E27FC236}">
                <a16:creationId xmlns:a16="http://schemas.microsoft.com/office/drawing/2014/main" id="{F65B38E3-22B9-D983-BE60-39BB5D7D3D5D}"/>
              </a:ext>
            </a:extLst>
          </p:cNvPr>
          <p:cNvSpPr>
            <a:spLocks noGrp="1"/>
          </p:cNvSpPr>
          <p:nvPr>
            <p:ph idx="1"/>
          </p:nvPr>
        </p:nvSpPr>
        <p:spPr>
          <a:xfrm>
            <a:off x="475207" y="1475490"/>
            <a:ext cx="10939732" cy="4883001"/>
          </a:xfrm>
        </p:spPr>
        <p:txBody>
          <a:bodyPr vert="horz" lIns="91440" tIns="45720" rIns="91440" bIns="45720" rtlCol="0" anchor="t">
            <a:normAutofit/>
          </a:bodyPr>
          <a:lstStyle/>
          <a:p>
            <a:pPr marL="0" indent="0">
              <a:lnSpc>
                <a:spcPct val="100000"/>
              </a:lnSpc>
              <a:spcBef>
                <a:spcPts val="600"/>
              </a:spcBef>
              <a:spcAft>
                <a:spcPts val="600"/>
              </a:spcAft>
              <a:buNone/>
            </a:pPr>
            <a:r>
              <a:rPr lang="en-US" sz="1600" dirty="0">
                <a:solidFill>
                  <a:schemeClr val="accent1"/>
                </a:solidFill>
              </a:rPr>
              <a:t>Compliance with securities laws</a:t>
            </a:r>
            <a:endParaRPr lang="sl-SI" sz="1600" dirty="0">
              <a:solidFill>
                <a:schemeClr val="accent1"/>
              </a:solidFill>
            </a:endParaRPr>
          </a:p>
          <a:p>
            <a:pPr marL="457200">
              <a:lnSpc>
                <a:spcPct val="100000"/>
              </a:lnSpc>
              <a:spcBef>
                <a:spcPts val="600"/>
              </a:spcBef>
              <a:spcAft>
                <a:spcPts val="600"/>
              </a:spcAft>
              <a:buFont typeface="Arial" panose="020B0604020202020204" pitchFamily="34" charset="0"/>
              <a:buChar char="•"/>
            </a:pPr>
            <a:r>
              <a:rPr lang="en-US" sz="1600" b="0" dirty="0">
                <a:solidFill>
                  <a:schemeClr val="accent1"/>
                </a:solidFill>
              </a:rPr>
              <a:t> Ensure compliance with relevant securities laws and regulations when raising capital</a:t>
            </a:r>
          </a:p>
          <a:p>
            <a:pPr marL="457200">
              <a:lnSpc>
                <a:spcPct val="100000"/>
              </a:lnSpc>
              <a:spcBef>
                <a:spcPts val="600"/>
              </a:spcBef>
              <a:spcAft>
                <a:spcPts val="600"/>
              </a:spcAft>
              <a:buFont typeface="Arial" panose="020B0604020202020204" pitchFamily="34" charset="0"/>
              <a:buChar char="•"/>
            </a:pPr>
            <a:r>
              <a:rPr lang="en-US" sz="1600" b="0" dirty="0">
                <a:solidFill>
                  <a:schemeClr val="accent1"/>
                </a:solidFill>
              </a:rPr>
              <a:t> Work with legal counsel to navigate complex regulatory landscape and avoid penalties</a:t>
            </a:r>
          </a:p>
          <a:p>
            <a:pPr marL="457200">
              <a:lnSpc>
                <a:spcPct val="100000"/>
              </a:lnSpc>
              <a:spcBef>
                <a:spcPts val="600"/>
              </a:spcBef>
              <a:spcAft>
                <a:spcPts val="600"/>
              </a:spcAft>
            </a:pPr>
            <a:endParaRPr lang="en-US" sz="1600" b="0" dirty="0">
              <a:solidFill>
                <a:schemeClr val="accent1"/>
              </a:solidFill>
            </a:endParaRPr>
          </a:p>
          <a:p>
            <a:pPr marL="0" indent="0">
              <a:lnSpc>
                <a:spcPct val="100000"/>
              </a:lnSpc>
              <a:spcBef>
                <a:spcPts val="600"/>
              </a:spcBef>
              <a:spcAft>
                <a:spcPts val="600"/>
              </a:spcAft>
              <a:buNone/>
            </a:pPr>
            <a:r>
              <a:rPr lang="en-US" sz="1600" dirty="0">
                <a:solidFill>
                  <a:schemeClr val="accent1"/>
                </a:solidFill>
              </a:rPr>
              <a:t>Investor accreditation</a:t>
            </a:r>
          </a:p>
          <a:p>
            <a:pPr marL="457200">
              <a:lnSpc>
                <a:spcPct val="100000"/>
              </a:lnSpc>
              <a:spcBef>
                <a:spcPts val="600"/>
              </a:spcBef>
              <a:spcAft>
                <a:spcPts val="600"/>
              </a:spcAft>
              <a:buFont typeface="Arial" panose="020B0604020202020204" pitchFamily="34" charset="0"/>
              <a:buChar char="•"/>
            </a:pPr>
            <a:r>
              <a:rPr lang="en-US" sz="1600" b="0" dirty="0">
                <a:solidFill>
                  <a:schemeClr val="accent1"/>
                </a:solidFill>
              </a:rPr>
              <a:t> Verify investor accreditation status to comply with securities regulations</a:t>
            </a:r>
          </a:p>
          <a:p>
            <a:pPr marL="457200">
              <a:lnSpc>
                <a:spcPct val="100000"/>
              </a:lnSpc>
              <a:spcBef>
                <a:spcPts val="600"/>
              </a:spcBef>
              <a:spcAft>
                <a:spcPts val="600"/>
              </a:spcAft>
            </a:pPr>
            <a:endParaRPr lang="en-US" sz="1600" b="0" dirty="0">
              <a:solidFill>
                <a:schemeClr val="accent1"/>
              </a:solidFill>
            </a:endParaRPr>
          </a:p>
          <a:p>
            <a:pPr marL="0" indent="0">
              <a:lnSpc>
                <a:spcPct val="100000"/>
              </a:lnSpc>
              <a:spcBef>
                <a:spcPts val="600"/>
              </a:spcBef>
              <a:spcAft>
                <a:spcPts val="600"/>
              </a:spcAft>
              <a:buNone/>
            </a:pPr>
            <a:r>
              <a:rPr lang="en-US" sz="1600" dirty="0">
                <a:solidFill>
                  <a:schemeClr val="accent1"/>
                </a:solidFill>
              </a:rPr>
              <a:t>Equity vs. debt financing</a:t>
            </a:r>
          </a:p>
          <a:p>
            <a:pPr marL="457200">
              <a:lnSpc>
                <a:spcPct val="100000"/>
              </a:lnSpc>
              <a:spcBef>
                <a:spcPts val="600"/>
              </a:spcBef>
              <a:spcAft>
                <a:spcPts val="600"/>
              </a:spcAft>
              <a:buFont typeface="Arial" panose="020B0604020202020204" pitchFamily="34" charset="0"/>
              <a:buChar char="•"/>
            </a:pPr>
            <a:r>
              <a:rPr lang="en-US" sz="1600" b="0" dirty="0">
                <a:solidFill>
                  <a:schemeClr val="accent1"/>
                </a:solidFill>
              </a:rPr>
              <a:t> Carefully consider legal and tax implications of equity financing vs. debt financing</a:t>
            </a:r>
          </a:p>
          <a:p>
            <a:pPr marL="457200">
              <a:lnSpc>
                <a:spcPct val="100000"/>
              </a:lnSpc>
              <a:spcBef>
                <a:spcPts val="600"/>
              </a:spcBef>
              <a:spcAft>
                <a:spcPts val="600"/>
              </a:spcAft>
              <a:buFont typeface="Arial" panose="020B0604020202020204" pitchFamily="34" charset="0"/>
              <a:buChar char="•"/>
            </a:pPr>
            <a:r>
              <a:rPr lang="en-US" sz="1600" b="0" dirty="0">
                <a:solidFill>
                  <a:schemeClr val="accent1"/>
                </a:solidFill>
              </a:rPr>
              <a:t> Each option comes with contractual obligations, governance structures, regulatory requirements</a:t>
            </a:r>
          </a:p>
          <a:p>
            <a:pPr marL="0" indent="0">
              <a:buNone/>
            </a:pPr>
            <a:endParaRPr lang="sl-SI"/>
          </a:p>
        </p:txBody>
      </p:sp>
    </p:spTree>
    <p:extLst>
      <p:ext uri="{BB962C8B-B14F-4D97-AF65-F5344CB8AC3E}">
        <p14:creationId xmlns:p14="http://schemas.microsoft.com/office/powerpoint/2010/main" val="8837056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B03CC-256A-808E-AE44-8425AF0386A0}"/>
              </a:ext>
            </a:extLst>
          </p:cNvPr>
          <p:cNvSpPr>
            <a:spLocks noGrp="1"/>
          </p:cNvSpPr>
          <p:nvPr>
            <p:ph type="title"/>
          </p:nvPr>
        </p:nvSpPr>
        <p:spPr>
          <a:xfrm>
            <a:off x="445895" y="239866"/>
            <a:ext cx="9264770" cy="463010"/>
          </a:xfrm>
        </p:spPr>
        <p:txBody>
          <a:bodyPr>
            <a:noAutofit/>
          </a:bodyPr>
          <a:lstStyle/>
          <a:p>
            <a:r>
              <a:rPr lang="en-US" sz="3400" dirty="0"/>
              <a:t>Ongoing compliance and IP protection</a:t>
            </a:r>
            <a:endParaRPr lang="sl-SI" sz="3400" dirty="0"/>
          </a:p>
        </p:txBody>
      </p:sp>
      <p:sp>
        <p:nvSpPr>
          <p:cNvPr id="3" name="Content Placeholder 2">
            <a:extLst>
              <a:ext uri="{FF2B5EF4-FFF2-40B4-BE49-F238E27FC236}">
                <a16:creationId xmlns:a16="http://schemas.microsoft.com/office/drawing/2014/main" id="{75A014C8-A708-E936-732B-6EF43D5D1502}"/>
              </a:ext>
            </a:extLst>
          </p:cNvPr>
          <p:cNvSpPr>
            <a:spLocks noGrp="1"/>
          </p:cNvSpPr>
          <p:nvPr>
            <p:ph idx="1"/>
          </p:nvPr>
        </p:nvSpPr>
        <p:spPr>
          <a:xfrm>
            <a:off x="445895" y="864533"/>
            <a:ext cx="10793083" cy="5124540"/>
          </a:xfrm>
        </p:spPr>
        <p:txBody>
          <a:bodyPr vert="horz" lIns="91440" tIns="45720" rIns="91440" bIns="45720" rtlCol="0" anchor="t">
            <a:noAutofit/>
          </a:bodyPr>
          <a:lstStyle/>
          <a:p>
            <a:pPr marL="0" indent="0">
              <a:lnSpc>
                <a:spcPct val="160000"/>
              </a:lnSpc>
              <a:buNone/>
            </a:pPr>
            <a:r>
              <a:rPr lang="en-US" sz="1600" dirty="0">
                <a:solidFill>
                  <a:schemeClr val="accent1"/>
                </a:solidFill>
              </a:rPr>
              <a:t>Crowdfunding regulations</a:t>
            </a:r>
          </a:p>
          <a:p>
            <a:pPr marL="457200" indent="-457200">
              <a:lnSpc>
                <a:spcPct val="160000"/>
              </a:lnSpc>
              <a:buFont typeface="Arial" panose="020B0604020202020204" pitchFamily="34" charset="0"/>
              <a:buChar char="•"/>
            </a:pPr>
            <a:r>
              <a:rPr lang="en-US" sz="1600" b="0" dirty="0">
                <a:solidFill>
                  <a:schemeClr val="accent1"/>
                </a:solidFill>
              </a:rPr>
              <a:t>Equity crowdfunding platforms subject to SEC and FINRA rules around disclosures, investor limits, funding portal requirements</a:t>
            </a:r>
          </a:p>
          <a:p>
            <a:pPr marL="457200" indent="-457200">
              <a:lnSpc>
                <a:spcPct val="160000"/>
              </a:lnSpc>
              <a:buFont typeface="Arial" panose="020B0604020202020204" pitchFamily="34" charset="0"/>
              <a:buChar char="•"/>
            </a:pPr>
            <a:r>
              <a:rPr lang="en-US" sz="1600" b="0" dirty="0">
                <a:solidFill>
                  <a:schemeClr val="accent1"/>
                </a:solidFill>
              </a:rPr>
              <a:t>Ensure full compliance with evolving crowdfunding regulations</a:t>
            </a:r>
          </a:p>
          <a:p>
            <a:pPr marL="0" indent="0">
              <a:lnSpc>
                <a:spcPct val="160000"/>
              </a:lnSpc>
              <a:buNone/>
            </a:pPr>
            <a:r>
              <a:rPr lang="en-US" sz="1600" dirty="0">
                <a:solidFill>
                  <a:schemeClr val="accent1"/>
                </a:solidFill>
              </a:rPr>
              <a:t>Intellectual property protection</a:t>
            </a:r>
          </a:p>
          <a:p>
            <a:pPr marL="457200" indent="-457200">
              <a:lnSpc>
                <a:spcPct val="160000"/>
              </a:lnSpc>
              <a:buFont typeface="Arial" panose="020B0604020202020204" pitchFamily="34" charset="0"/>
              <a:buChar char="•"/>
            </a:pPr>
            <a:r>
              <a:rPr lang="en-US" sz="1600" b="0" dirty="0">
                <a:solidFill>
                  <a:schemeClr val="accent1"/>
                </a:solidFill>
              </a:rPr>
              <a:t>Secure patents, trademarks, IP rights before seeking funding to prevent idea theft</a:t>
            </a:r>
          </a:p>
          <a:p>
            <a:pPr marL="457200" indent="-457200">
              <a:lnSpc>
                <a:spcPct val="160000"/>
              </a:lnSpc>
              <a:buFont typeface="Arial" panose="020B0604020202020204" pitchFamily="34" charset="0"/>
              <a:buChar char="•"/>
            </a:pPr>
            <a:r>
              <a:rPr lang="en-US" sz="1600" b="0" dirty="0">
                <a:solidFill>
                  <a:schemeClr val="accent1"/>
                </a:solidFill>
              </a:rPr>
              <a:t>Investors want assurance of proper IP protection</a:t>
            </a:r>
          </a:p>
          <a:p>
            <a:pPr marL="0" indent="0">
              <a:lnSpc>
                <a:spcPct val="160000"/>
              </a:lnSpc>
              <a:buNone/>
            </a:pPr>
            <a:r>
              <a:rPr lang="en-US" sz="1600" dirty="0">
                <a:solidFill>
                  <a:schemeClr val="accent1"/>
                </a:solidFill>
              </a:rPr>
              <a:t>Ongoing compliance</a:t>
            </a:r>
          </a:p>
          <a:p>
            <a:pPr marL="457200" indent="-457200">
              <a:lnSpc>
                <a:spcPct val="160000"/>
              </a:lnSpc>
              <a:buFont typeface="Arial" panose="020B0604020202020204" pitchFamily="34" charset="0"/>
              <a:buChar char="•"/>
            </a:pPr>
            <a:r>
              <a:rPr lang="en-US" sz="1600" b="0" dirty="0">
                <a:solidFill>
                  <a:schemeClr val="accent1"/>
                </a:solidFill>
              </a:rPr>
              <a:t>Accepting investment triggers additional legal obligations like reporting requirements, board structures, exit provisions</a:t>
            </a:r>
          </a:p>
          <a:p>
            <a:pPr marL="457200" indent="-457200">
              <a:lnSpc>
                <a:spcPct val="160000"/>
              </a:lnSpc>
              <a:buFont typeface="Arial" panose="020B0604020202020204" pitchFamily="34" charset="0"/>
              <a:buChar char="•"/>
            </a:pPr>
            <a:r>
              <a:rPr lang="en-US" sz="1600" b="0" dirty="0">
                <a:solidFill>
                  <a:schemeClr val="accent1"/>
                </a:solidFill>
              </a:rPr>
              <a:t>Plan and budget for ongoing compliance costs as company scales</a:t>
            </a:r>
          </a:p>
          <a:p>
            <a:pPr>
              <a:lnSpc>
                <a:spcPct val="160000"/>
              </a:lnSpc>
            </a:pPr>
            <a:endParaRPr lang="sl-SI"/>
          </a:p>
        </p:txBody>
      </p:sp>
    </p:spTree>
    <p:extLst>
      <p:ext uri="{BB962C8B-B14F-4D97-AF65-F5344CB8AC3E}">
        <p14:creationId xmlns:p14="http://schemas.microsoft.com/office/powerpoint/2010/main" val="4112041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36A5-4C97-4904-E6A7-0BBC84A7A131}"/>
              </a:ext>
            </a:extLst>
          </p:cNvPr>
          <p:cNvSpPr>
            <a:spLocks noGrp="1"/>
          </p:cNvSpPr>
          <p:nvPr>
            <p:ph type="title"/>
          </p:nvPr>
        </p:nvSpPr>
        <p:spPr>
          <a:xfrm>
            <a:off x="838200" y="-1407"/>
            <a:ext cx="10515600" cy="1325563"/>
          </a:xfrm>
        </p:spPr>
        <p:txBody>
          <a:bodyPr/>
          <a:lstStyle/>
          <a:p>
            <a:r>
              <a:rPr lang="sl-SI" sz="3400" dirty="0" err="1"/>
              <a:t>Learning</a:t>
            </a:r>
            <a:r>
              <a:rPr lang="sl-SI" sz="3600" dirty="0"/>
              <a:t> </a:t>
            </a:r>
            <a:r>
              <a:rPr lang="sl-SI" sz="3600" dirty="0" err="1"/>
              <a:t>outcomes</a:t>
            </a:r>
            <a:r>
              <a:rPr lang="sl-SI" sz="3600" dirty="0"/>
              <a:t> </a:t>
            </a:r>
            <a:r>
              <a:rPr lang="sl-SI" sz="3600" dirty="0" err="1"/>
              <a:t>of</a:t>
            </a:r>
            <a:r>
              <a:rPr lang="sl-SI" sz="3600" dirty="0"/>
              <a:t> </a:t>
            </a:r>
            <a:r>
              <a:rPr lang="sl-SI" sz="3600" dirty="0" err="1"/>
              <a:t>this</a:t>
            </a:r>
            <a:r>
              <a:rPr lang="sl-SI" sz="3600" dirty="0"/>
              <a:t> </a:t>
            </a:r>
            <a:r>
              <a:rPr lang="sl-SI" sz="3600" dirty="0" err="1"/>
              <a:t>unit</a:t>
            </a:r>
            <a:endParaRPr lang="sl-SI" sz="3600" dirty="0"/>
          </a:p>
        </p:txBody>
      </p:sp>
      <p:sp>
        <p:nvSpPr>
          <p:cNvPr id="3" name="Content Placeholder 2">
            <a:extLst>
              <a:ext uri="{FF2B5EF4-FFF2-40B4-BE49-F238E27FC236}">
                <a16:creationId xmlns:a16="http://schemas.microsoft.com/office/drawing/2014/main" id="{58CC4DFE-FA74-B79B-E692-0BF2D4BF1F25}"/>
              </a:ext>
            </a:extLst>
          </p:cNvPr>
          <p:cNvSpPr>
            <a:spLocks noGrp="1"/>
          </p:cNvSpPr>
          <p:nvPr>
            <p:ph sz="half" idx="1"/>
          </p:nvPr>
        </p:nvSpPr>
        <p:spPr>
          <a:xfrm>
            <a:off x="838200" y="1324056"/>
            <a:ext cx="5364865" cy="4515312"/>
          </a:xfrm>
        </p:spPr>
        <p:txBody>
          <a:bodyPr vert="horz" lIns="91440" tIns="45720" rIns="91440" bIns="45720" rtlCol="0" anchor="t">
            <a:noAutofit/>
          </a:bodyPr>
          <a:lstStyle/>
          <a:p>
            <a:pPr>
              <a:lnSpc>
                <a:spcPct val="100000"/>
              </a:lnSpc>
              <a:spcBef>
                <a:spcPts val="600"/>
              </a:spcBef>
              <a:spcAft>
                <a:spcPts val="600"/>
              </a:spcAft>
            </a:pPr>
            <a:r>
              <a:rPr lang="en-US" sz="1600" dirty="0"/>
              <a:t>You will gain a deeper understanding of:</a:t>
            </a:r>
          </a:p>
          <a:p>
            <a:pPr marL="742950" indent="-285750">
              <a:lnSpc>
                <a:spcPct val="100000"/>
              </a:lnSpc>
              <a:spcBef>
                <a:spcPts val="600"/>
              </a:spcBef>
              <a:spcAft>
                <a:spcPts val="600"/>
              </a:spcAft>
              <a:buChar char="•"/>
            </a:pPr>
            <a:r>
              <a:rPr lang="en-US" sz="1600" b="0" dirty="0">
                <a:solidFill>
                  <a:schemeClr val="accent1"/>
                </a:solidFill>
              </a:rPr>
              <a:t>The purpose and importance of financial statements.</a:t>
            </a:r>
            <a:endParaRPr lang="en-US" sz="1600">
              <a:solidFill>
                <a:schemeClr val="accent1"/>
              </a:solidFill>
            </a:endParaRPr>
          </a:p>
          <a:p>
            <a:pPr marL="742950" indent="-285750">
              <a:lnSpc>
                <a:spcPct val="100000"/>
              </a:lnSpc>
              <a:spcBef>
                <a:spcPts val="600"/>
              </a:spcBef>
              <a:spcAft>
                <a:spcPts val="600"/>
              </a:spcAft>
              <a:buChar char="•"/>
            </a:pPr>
            <a:r>
              <a:rPr lang="en-US" sz="1600" b="0" dirty="0">
                <a:solidFill>
                  <a:schemeClr val="accent1"/>
                </a:solidFill>
              </a:rPr>
              <a:t>Types of financial statements: Balance Sheet, Income Statement, Cash Flow Statement.</a:t>
            </a:r>
            <a:endParaRPr lang="en-US" sz="1600">
              <a:solidFill>
                <a:schemeClr val="accent1"/>
              </a:solidFill>
            </a:endParaRPr>
          </a:p>
          <a:p>
            <a:pPr marL="742950" indent="-285750">
              <a:lnSpc>
                <a:spcPct val="100000"/>
              </a:lnSpc>
              <a:spcBef>
                <a:spcPts val="600"/>
              </a:spcBef>
              <a:spcAft>
                <a:spcPts val="600"/>
              </a:spcAft>
              <a:buChar char="•"/>
            </a:pPr>
            <a:r>
              <a:rPr lang="en-US" sz="1600" b="0" dirty="0">
                <a:solidFill>
                  <a:schemeClr val="accent1"/>
                </a:solidFill>
              </a:rPr>
              <a:t>Key components of financial statements.</a:t>
            </a:r>
            <a:endParaRPr lang="en-US" sz="1600">
              <a:solidFill>
                <a:schemeClr val="accent1"/>
              </a:solidFill>
            </a:endParaRPr>
          </a:p>
          <a:p>
            <a:pPr marL="742950" indent="-285750">
              <a:lnSpc>
                <a:spcPct val="100000"/>
              </a:lnSpc>
              <a:spcBef>
                <a:spcPts val="600"/>
              </a:spcBef>
              <a:spcAft>
                <a:spcPts val="600"/>
              </a:spcAft>
              <a:buChar char="•"/>
            </a:pPr>
            <a:r>
              <a:rPr lang="en-US" sz="1600" b="0" dirty="0">
                <a:solidFill>
                  <a:schemeClr val="accent1"/>
                </a:solidFill>
              </a:rPr>
              <a:t>Users of financial statements (internal and external).</a:t>
            </a:r>
            <a:endParaRPr lang="en-US" sz="1600">
              <a:solidFill>
                <a:schemeClr val="accent1"/>
              </a:solidFill>
            </a:endParaRPr>
          </a:p>
          <a:p>
            <a:pPr marL="742950" indent="-285750">
              <a:lnSpc>
                <a:spcPct val="100000"/>
              </a:lnSpc>
              <a:spcBef>
                <a:spcPts val="600"/>
              </a:spcBef>
              <a:spcAft>
                <a:spcPts val="600"/>
              </a:spcAft>
              <a:buChar char="•"/>
            </a:pPr>
            <a:r>
              <a:rPr lang="en-US" sz="1600" b="0" dirty="0">
                <a:solidFill>
                  <a:schemeClr val="accent1"/>
                </a:solidFill>
              </a:rPr>
              <a:t>Common financial terminology (e.g., EBITDA, depreciation).</a:t>
            </a:r>
            <a:endParaRPr lang="en-US" sz="1600">
              <a:solidFill>
                <a:schemeClr val="accent1"/>
              </a:solidFill>
            </a:endParaRPr>
          </a:p>
          <a:p>
            <a:pPr marL="742950" indent="-285750">
              <a:lnSpc>
                <a:spcPct val="100000"/>
              </a:lnSpc>
              <a:spcBef>
                <a:spcPts val="600"/>
              </a:spcBef>
              <a:spcAft>
                <a:spcPts val="600"/>
              </a:spcAft>
              <a:buChar char="•"/>
            </a:pPr>
            <a:r>
              <a:rPr lang="en-US" sz="1600" b="0" dirty="0">
                <a:solidFill>
                  <a:schemeClr val="accent1"/>
                </a:solidFill>
              </a:rPr>
              <a:t>Basic accounting principle.</a:t>
            </a:r>
            <a:endParaRPr lang="en-US" sz="1600">
              <a:solidFill>
                <a:schemeClr val="accent1"/>
              </a:solidFill>
            </a:endParaRPr>
          </a:p>
        </p:txBody>
      </p:sp>
      <p:sp>
        <p:nvSpPr>
          <p:cNvPr id="4" name="Content Placeholder 3">
            <a:extLst>
              <a:ext uri="{FF2B5EF4-FFF2-40B4-BE49-F238E27FC236}">
                <a16:creationId xmlns:a16="http://schemas.microsoft.com/office/drawing/2014/main" id="{7757D623-C89F-78AA-B237-4E366A8DB51C}"/>
              </a:ext>
            </a:extLst>
          </p:cNvPr>
          <p:cNvSpPr>
            <a:spLocks noGrp="1"/>
          </p:cNvSpPr>
          <p:nvPr>
            <p:ph sz="half" idx="2"/>
          </p:nvPr>
        </p:nvSpPr>
        <p:spPr>
          <a:xfrm>
            <a:off x="6509053" y="1324055"/>
            <a:ext cx="5445368" cy="4507645"/>
          </a:xfrm>
        </p:spPr>
        <p:txBody>
          <a:bodyPr vert="horz" lIns="91440" tIns="45720" rIns="91440" bIns="45720" rtlCol="0" anchor="t">
            <a:normAutofit/>
          </a:bodyPr>
          <a:lstStyle/>
          <a:p>
            <a:pPr>
              <a:lnSpc>
                <a:spcPct val="120000"/>
              </a:lnSpc>
              <a:spcBef>
                <a:spcPts val="600"/>
              </a:spcBef>
              <a:spcAft>
                <a:spcPts val="600"/>
              </a:spcAft>
            </a:pPr>
            <a:r>
              <a:rPr lang="en-US" sz="1600" dirty="0"/>
              <a:t>You will develop skills to:</a:t>
            </a:r>
            <a:endParaRPr lang="sl-SI" sz="1600"/>
          </a:p>
          <a:p>
            <a:pPr marL="742950" indent="-285750">
              <a:lnSpc>
                <a:spcPct val="120000"/>
              </a:lnSpc>
              <a:spcBef>
                <a:spcPts val="600"/>
              </a:spcBef>
              <a:spcAft>
                <a:spcPts val="600"/>
              </a:spcAft>
              <a:buChar char="•"/>
            </a:pPr>
            <a:r>
              <a:rPr lang="en-US" sz="1600" b="0" dirty="0">
                <a:solidFill>
                  <a:schemeClr val="accent1"/>
                </a:solidFill>
              </a:rPr>
              <a:t>Read and interpret Balance Sheets, Income Statements, and Cash Flow Statements.</a:t>
            </a:r>
            <a:endParaRPr lang="sl-SI" sz="1600" b="0">
              <a:solidFill>
                <a:schemeClr val="accent1"/>
              </a:solidFill>
            </a:endParaRPr>
          </a:p>
          <a:p>
            <a:pPr marL="742950" indent="-285750">
              <a:lnSpc>
                <a:spcPct val="120000"/>
              </a:lnSpc>
              <a:spcBef>
                <a:spcPts val="600"/>
              </a:spcBef>
              <a:spcAft>
                <a:spcPts val="600"/>
              </a:spcAft>
              <a:buChar char="•"/>
            </a:pPr>
            <a:r>
              <a:rPr lang="en-US" sz="1600" b="0" dirty="0">
                <a:solidFill>
                  <a:schemeClr val="accent1"/>
                </a:solidFill>
              </a:rPr>
              <a:t>Perform horizontal and vertical analysis of financial statements.</a:t>
            </a:r>
            <a:endParaRPr lang="sl-SI" sz="1600" b="0">
              <a:solidFill>
                <a:schemeClr val="accent1"/>
              </a:solidFill>
            </a:endParaRPr>
          </a:p>
          <a:p>
            <a:pPr marL="742950" indent="-285750">
              <a:lnSpc>
                <a:spcPct val="120000"/>
              </a:lnSpc>
              <a:spcBef>
                <a:spcPts val="600"/>
              </a:spcBef>
              <a:spcAft>
                <a:spcPts val="600"/>
              </a:spcAft>
              <a:buChar char="•"/>
            </a:pPr>
            <a:r>
              <a:rPr lang="en-US" sz="1600" b="0" dirty="0">
                <a:solidFill>
                  <a:schemeClr val="accent1"/>
                </a:solidFill>
              </a:rPr>
              <a:t>Understand key financial metrics and ratios.</a:t>
            </a:r>
            <a:endParaRPr lang="sl-SI" sz="1600" b="0">
              <a:solidFill>
                <a:schemeClr val="accent1"/>
              </a:solidFill>
            </a:endParaRPr>
          </a:p>
          <a:p>
            <a:pPr marL="742950" indent="-285750">
              <a:lnSpc>
                <a:spcPct val="120000"/>
              </a:lnSpc>
              <a:spcBef>
                <a:spcPts val="600"/>
              </a:spcBef>
              <a:spcAft>
                <a:spcPts val="600"/>
              </a:spcAft>
              <a:buChar char="•"/>
            </a:pPr>
            <a:r>
              <a:rPr lang="en-US" sz="1600" b="0" dirty="0">
                <a:solidFill>
                  <a:schemeClr val="accent1"/>
                </a:solidFill>
              </a:rPr>
              <a:t>Understand the impact of financial decisions on business strategy.</a:t>
            </a:r>
          </a:p>
          <a:p>
            <a:pPr marL="457200" indent="-457200">
              <a:lnSpc>
                <a:spcPct val="170000"/>
              </a:lnSpc>
              <a:buFont typeface="Arial" panose="020B0604020202020204" pitchFamily="34" charset="0"/>
              <a:buChar char="•"/>
            </a:pPr>
            <a:endParaRPr lang="en-US" sz="3400" b="0">
              <a:solidFill>
                <a:schemeClr val="accent1"/>
              </a:solidFill>
            </a:endParaRPr>
          </a:p>
        </p:txBody>
      </p:sp>
    </p:spTree>
    <p:extLst>
      <p:ext uri="{BB962C8B-B14F-4D97-AF65-F5344CB8AC3E}">
        <p14:creationId xmlns:p14="http://schemas.microsoft.com/office/powerpoint/2010/main" val="41664177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AE5AC1-97F1-FD0D-1F17-DA8305571DBC}"/>
              </a:ext>
            </a:extLst>
          </p:cNvPr>
          <p:cNvSpPr>
            <a:spLocks noGrp="1"/>
          </p:cNvSpPr>
          <p:nvPr>
            <p:ph idx="1"/>
          </p:nvPr>
        </p:nvSpPr>
        <p:spPr>
          <a:xfrm>
            <a:off x="383177" y="121920"/>
            <a:ext cx="10970623" cy="6055043"/>
          </a:xfrm>
        </p:spPr>
        <p:txBody>
          <a:bodyPr/>
          <a:lstStyle/>
          <a:p>
            <a:pPr marL="0" indent="0">
              <a:buNone/>
            </a:pPr>
            <a:endParaRPr lang="sl-SI">
              <a:hlinkClick r:id="rId3"/>
            </a:endParaRPr>
          </a:p>
          <a:p>
            <a:pPr marL="0" indent="0" algn="ctr">
              <a:lnSpc>
                <a:spcPct val="150000"/>
              </a:lnSpc>
              <a:buNone/>
            </a:pPr>
            <a:r>
              <a:rPr lang="sl-SI" sz="2000">
                <a:solidFill>
                  <a:schemeClr val="bg2"/>
                </a:solidFill>
                <a:hlinkClick r:id="rId3">
                  <a:extLst>
                    <a:ext uri="{A12FA001-AC4F-418D-AE19-62706E023703}">
                      <ahyp:hlinkClr xmlns:ahyp="http://schemas.microsoft.com/office/drawing/2018/hyperlinkcolor" val="tx"/>
                    </a:ext>
                  </a:extLst>
                </a:hlinkClick>
              </a:rPr>
              <a:t>How </a:t>
            </a:r>
            <a:r>
              <a:rPr lang="sl-SI" sz="2000" err="1">
                <a:solidFill>
                  <a:schemeClr val="bg2"/>
                </a:solidFill>
                <a:hlinkClick r:id="rId3">
                  <a:extLst>
                    <a:ext uri="{A12FA001-AC4F-418D-AE19-62706E023703}">
                      <ahyp:hlinkClr xmlns:ahyp="http://schemas.microsoft.com/office/drawing/2018/hyperlinkcolor" val="tx"/>
                    </a:ext>
                  </a:extLst>
                </a:hlinkClick>
              </a:rPr>
              <a:t>much</a:t>
            </a:r>
            <a:r>
              <a:rPr lang="sl-SI" sz="2000">
                <a:solidFill>
                  <a:schemeClr val="bg2"/>
                </a:solidFill>
                <a:hlinkClick r:id="rId3">
                  <a:extLst>
                    <a:ext uri="{A12FA001-AC4F-418D-AE19-62706E023703}">
                      <ahyp:hlinkClr xmlns:ahyp="http://schemas.microsoft.com/office/drawing/2018/hyperlinkcolor" val="tx"/>
                    </a:ext>
                  </a:extLst>
                </a:hlinkClick>
              </a:rPr>
              <a:t> </a:t>
            </a:r>
            <a:r>
              <a:rPr lang="sl-SI" sz="2000" err="1">
                <a:solidFill>
                  <a:schemeClr val="bg2"/>
                </a:solidFill>
                <a:hlinkClick r:id="rId3">
                  <a:extLst>
                    <a:ext uri="{A12FA001-AC4F-418D-AE19-62706E023703}">
                      <ahyp:hlinkClr xmlns:ahyp="http://schemas.microsoft.com/office/drawing/2018/hyperlinkcolor" val="tx"/>
                    </a:ext>
                  </a:extLst>
                </a:hlinkClick>
              </a:rPr>
              <a:t>have</a:t>
            </a:r>
            <a:r>
              <a:rPr lang="sl-SI" sz="2000">
                <a:solidFill>
                  <a:schemeClr val="bg2"/>
                </a:solidFill>
                <a:hlinkClick r:id="rId3">
                  <a:extLst>
                    <a:ext uri="{A12FA001-AC4F-418D-AE19-62706E023703}">
                      <ahyp:hlinkClr xmlns:ahyp="http://schemas.microsoft.com/office/drawing/2018/hyperlinkcolor" val="tx"/>
                    </a:ext>
                  </a:extLst>
                </a:hlinkClick>
              </a:rPr>
              <a:t> </a:t>
            </a:r>
            <a:r>
              <a:rPr lang="sl-SI" sz="2000" err="1">
                <a:solidFill>
                  <a:schemeClr val="bg2"/>
                </a:solidFill>
                <a:hlinkClick r:id="rId3">
                  <a:extLst>
                    <a:ext uri="{A12FA001-AC4F-418D-AE19-62706E023703}">
                      <ahyp:hlinkClr xmlns:ahyp="http://schemas.microsoft.com/office/drawing/2018/hyperlinkcolor" val="tx"/>
                    </a:ext>
                  </a:extLst>
                </a:hlinkClick>
              </a:rPr>
              <a:t>you</a:t>
            </a:r>
            <a:r>
              <a:rPr lang="sl-SI" sz="2000">
                <a:solidFill>
                  <a:schemeClr val="bg2"/>
                </a:solidFill>
                <a:hlinkClick r:id="rId3">
                  <a:extLst>
                    <a:ext uri="{A12FA001-AC4F-418D-AE19-62706E023703}">
                      <ahyp:hlinkClr xmlns:ahyp="http://schemas.microsoft.com/office/drawing/2018/hyperlinkcolor" val="tx"/>
                    </a:ext>
                  </a:extLst>
                </a:hlinkClick>
              </a:rPr>
              <a:t> </a:t>
            </a:r>
            <a:r>
              <a:rPr lang="sl-SI" sz="2000" err="1">
                <a:solidFill>
                  <a:schemeClr val="bg2"/>
                </a:solidFill>
                <a:hlinkClick r:id="rId3">
                  <a:extLst>
                    <a:ext uri="{A12FA001-AC4F-418D-AE19-62706E023703}">
                      <ahyp:hlinkClr xmlns:ahyp="http://schemas.microsoft.com/office/drawing/2018/hyperlinkcolor" val="tx"/>
                    </a:ext>
                  </a:extLst>
                </a:hlinkClick>
              </a:rPr>
              <a:t>learned</a:t>
            </a:r>
            <a:r>
              <a:rPr lang="sl-SI" sz="2000">
                <a:solidFill>
                  <a:schemeClr val="bg2"/>
                </a:solidFill>
                <a:hlinkClick r:id="rId3">
                  <a:extLst>
                    <a:ext uri="{A12FA001-AC4F-418D-AE19-62706E023703}">
                      <ahyp:hlinkClr xmlns:ahyp="http://schemas.microsoft.com/office/drawing/2018/hyperlinkcolor" val="tx"/>
                    </a:ext>
                  </a:extLst>
                </a:hlinkClick>
              </a:rPr>
              <a:t> </a:t>
            </a:r>
            <a:r>
              <a:rPr lang="sl-SI" sz="2000" err="1">
                <a:solidFill>
                  <a:schemeClr val="bg2"/>
                </a:solidFill>
                <a:hlinkClick r:id="rId3">
                  <a:extLst>
                    <a:ext uri="{A12FA001-AC4F-418D-AE19-62706E023703}">
                      <ahyp:hlinkClr xmlns:ahyp="http://schemas.microsoft.com/office/drawing/2018/hyperlinkcolor" val="tx"/>
                    </a:ext>
                  </a:extLst>
                </a:hlinkClick>
              </a:rPr>
              <a:t>about</a:t>
            </a:r>
            <a:r>
              <a:rPr lang="sl-SI" sz="2000">
                <a:solidFill>
                  <a:schemeClr val="bg2"/>
                </a:solidFill>
                <a:hlinkClick r:id="rId3">
                  <a:extLst>
                    <a:ext uri="{A12FA001-AC4F-418D-AE19-62706E023703}">
                      <ahyp:hlinkClr xmlns:ahyp="http://schemas.microsoft.com/office/drawing/2018/hyperlinkcolor" val="tx"/>
                    </a:ext>
                  </a:extLst>
                </a:hlinkClick>
              </a:rPr>
              <a:t> </a:t>
            </a:r>
            <a:r>
              <a:rPr lang="sl-SI" sz="2000" err="1">
                <a:solidFill>
                  <a:schemeClr val="bg2"/>
                </a:solidFill>
                <a:hlinkClick r:id="rId3">
                  <a:extLst>
                    <a:ext uri="{A12FA001-AC4F-418D-AE19-62706E023703}">
                      <ahyp:hlinkClr xmlns:ahyp="http://schemas.microsoft.com/office/drawing/2018/hyperlinkcolor" val="tx"/>
                    </a:ext>
                  </a:extLst>
                </a:hlinkClick>
              </a:rPr>
              <a:t>funding</a:t>
            </a:r>
            <a:r>
              <a:rPr lang="sl-SI" sz="2000">
                <a:solidFill>
                  <a:schemeClr val="bg2"/>
                </a:solidFill>
                <a:hlinkClick r:id="rId3">
                  <a:extLst>
                    <a:ext uri="{A12FA001-AC4F-418D-AE19-62706E023703}">
                      <ahyp:hlinkClr xmlns:ahyp="http://schemas.microsoft.com/office/drawing/2018/hyperlinkcolor" val="tx"/>
                    </a:ext>
                  </a:extLst>
                </a:hlinkClick>
              </a:rPr>
              <a:t> </a:t>
            </a:r>
            <a:r>
              <a:rPr lang="sl-SI" sz="2000" err="1">
                <a:solidFill>
                  <a:schemeClr val="bg2"/>
                </a:solidFill>
                <a:hlinkClick r:id="rId3">
                  <a:extLst>
                    <a:ext uri="{A12FA001-AC4F-418D-AE19-62706E023703}">
                      <ahyp:hlinkClr xmlns:ahyp="http://schemas.microsoft.com/office/drawing/2018/hyperlinkcolor" val="tx"/>
                    </a:ext>
                  </a:extLst>
                </a:hlinkClick>
              </a:rPr>
              <a:t>options</a:t>
            </a:r>
            <a:r>
              <a:rPr lang="sl-SI" sz="2000">
                <a:solidFill>
                  <a:schemeClr val="bg2"/>
                </a:solidFill>
                <a:hlinkClick r:id="rId3">
                  <a:extLst>
                    <a:ext uri="{A12FA001-AC4F-418D-AE19-62706E023703}">
                      <ahyp:hlinkClr xmlns:ahyp="http://schemas.microsoft.com/office/drawing/2018/hyperlinkcolor" val="tx"/>
                    </a:ext>
                  </a:extLst>
                </a:hlinkClick>
              </a:rPr>
              <a:t> </a:t>
            </a:r>
            <a:r>
              <a:rPr lang="sl-SI" sz="2000" err="1">
                <a:solidFill>
                  <a:schemeClr val="bg2"/>
                </a:solidFill>
                <a:hlinkClick r:id="rId3">
                  <a:extLst>
                    <a:ext uri="{A12FA001-AC4F-418D-AE19-62706E023703}">
                      <ahyp:hlinkClr xmlns:ahyp="http://schemas.microsoft.com/office/drawing/2018/hyperlinkcolor" val="tx"/>
                    </a:ext>
                  </a:extLst>
                </a:hlinkClick>
              </a:rPr>
              <a:t>for</a:t>
            </a:r>
            <a:r>
              <a:rPr lang="sl-SI" sz="2000">
                <a:solidFill>
                  <a:schemeClr val="bg2"/>
                </a:solidFill>
                <a:hlinkClick r:id="" action="ppaction://noaction">
                  <a:extLst>
                    <a:ext uri="{A12FA001-AC4F-418D-AE19-62706E023703}">
                      <ahyp:hlinkClr xmlns:ahyp="http://schemas.microsoft.com/office/drawing/2018/hyperlinkcolor" val="tx"/>
                    </a:ext>
                  </a:extLst>
                </a:hlinkClick>
              </a:rPr>
              <a:t> business?</a:t>
            </a:r>
          </a:p>
          <a:p>
            <a:pPr marL="0" indent="0" algn="ctr">
              <a:lnSpc>
                <a:spcPct val="150000"/>
              </a:lnSpc>
              <a:buNone/>
            </a:pPr>
            <a:r>
              <a:rPr lang="sl-SI" sz="2000">
                <a:solidFill>
                  <a:schemeClr val="bg2"/>
                </a:solidFill>
                <a:hlinkClick r:id="" action="ppaction://noaction">
                  <a:extLst>
                    <a:ext uri="{A12FA001-AC4F-418D-AE19-62706E023703}">
                      <ahyp:hlinkClr xmlns:ahyp="http://schemas.microsoft.com/office/drawing/2018/hyperlinkcolor" val="tx"/>
                    </a:ext>
                  </a:extLst>
                </a:hlinkClick>
              </a:rPr>
              <a:t>Take </a:t>
            </a:r>
            <a:r>
              <a:rPr lang="sl-SI" sz="2000" err="1">
                <a:solidFill>
                  <a:schemeClr val="bg2"/>
                </a:solidFill>
                <a:hlinkClick r:id="rId3">
                  <a:extLst>
                    <a:ext uri="{A12FA001-AC4F-418D-AE19-62706E023703}">
                      <ahyp:hlinkClr xmlns:ahyp="http://schemas.microsoft.com/office/drawing/2018/hyperlinkcolor" val="tx"/>
                    </a:ext>
                  </a:extLst>
                </a:hlinkClick>
              </a:rPr>
              <a:t>this</a:t>
            </a:r>
            <a:r>
              <a:rPr lang="sl-SI" sz="2000">
                <a:solidFill>
                  <a:schemeClr val="bg2"/>
                </a:solidFill>
                <a:hlinkClick r:id="rId3">
                  <a:extLst>
                    <a:ext uri="{A12FA001-AC4F-418D-AE19-62706E023703}">
                      <ahyp:hlinkClr xmlns:ahyp="http://schemas.microsoft.com/office/drawing/2018/hyperlinkcolor" val="tx"/>
                    </a:ext>
                  </a:extLst>
                </a:hlinkClick>
              </a:rPr>
              <a:t> </a:t>
            </a:r>
            <a:r>
              <a:rPr lang="sl-SI" sz="2000" err="1">
                <a:solidFill>
                  <a:schemeClr val="bg2"/>
                </a:solidFill>
                <a:hlinkClick r:id="rId3">
                  <a:extLst>
                    <a:ext uri="{A12FA001-AC4F-418D-AE19-62706E023703}">
                      <ahyp:hlinkClr xmlns:ahyp="http://schemas.microsoft.com/office/drawing/2018/hyperlinkcolor" val="tx"/>
                    </a:ext>
                  </a:extLst>
                </a:hlinkClick>
              </a:rPr>
              <a:t>quiz</a:t>
            </a:r>
            <a:r>
              <a:rPr lang="sl-SI" sz="2000">
                <a:solidFill>
                  <a:schemeClr val="bg2"/>
                </a:solidFill>
                <a:hlinkClick r:id="rId3">
                  <a:extLst>
                    <a:ext uri="{A12FA001-AC4F-418D-AE19-62706E023703}">
                      <ahyp:hlinkClr xmlns:ahyp="http://schemas.microsoft.com/office/drawing/2018/hyperlinkcolor" val="tx"/>
                    </a:ext>
                  </a:extLst>
                </a:hlinkClick>
              </a:rPr>
              <a:t> to </a:t>
            </a:r>
            <a:r>
              <a:rPr lang="sl-SI" sz="2000" err="1">
                <a:solidFill>
                  <a:schemeClr val="bg2"/>
                </a:solidFill>
                <a:hlinkClick r:id="rId3">
                  <a:extLst>
                    <a:ext uri="{A12FA001-AC4F-418D-AE19-62706E023703}">
                      <ahyp:hlinkClr xmlns:ahyp="http://schemas.microsoft.com/office/drawing/2018/hyperlinkcolor" val="tx"/>
                    </a:ext>
                  </a:extLst>
                </a:hlinkClick>
              </a:rPr>
              <a:t>find</a:t>
            </a:r>
            <a:r>
              <a:rPr lang="sl-SI" sz="2000">
                <a:solidFill>
                  <a:schemeClr val="bg2"/>
                </a:solidFill>
                <a:hlinkClick r:id="rId3">
                  <a:extLst>
                    <a:ext uri="{A12FA001-AC4F-418D-AE19-62706E023703}">
                      <ahyp:hlinkClr xmlns:ahyp="http://schemas.microsoft.com/office/drawing/2018/hyperlinkcolor" val="tx"/>
                    </a:ext>
                  </a:extLst>
                </a:hlinkClick>
              </a:rPr>
              <a:t> out!</a:t>
            </a:r>
          </a:p>
          <a:p>
            <a:pPr marL="0" indent="0">
              <a:buNone/>
            </a:pPr>
            <a:endParaRPr lang="sl-SI">
              <a:hlinkClick r:id="rId3"/>
            </a:endParaRPr>
          </a:p>
          <a:p>
            <a:pPr marL="0" indent="0">
              <a:buNone/>
            </a:pPr>
            <a:r>
              <a:rPr lang="sl-SI" sz="2000"/>
              <a:t>		 </a:t>
            </a:r>
            <a:r>
              <a:rPr lang="sl-SI" sz="2000">
                <a:hlinkClick r:id="rId4"/>
              </a:rPr>
              <a:t>How </a:t>
            </a:r>
            <a:r>
              <a:rPr lang="sl-SI" sz="2000" err="1">
                <a:hlinkClick r:id="rId4"/>
              </a:rPr>
              <a:t>much</a:t>
            </a:r>
            <a:r>
              <a:rPr lang="sl-SI" sz="2000">
                <a:hlinkClick r:id="rId4"/>
              </a:rPr>
              <a:t> do </a:t>
            </a:r>
            <a:r>
              <a:rPr lang="sl-SI" sz="2000" err="1">
                <a:hlinkClick r:id="rId4"/>
              </a:rPr>
              <a:t>you</a:t>
            </a:r>
            <a:r>
              <a:rPr lang="sl-SI" sz="2000">
                <a:hlinkClick r:id="rId4"/>
              </a:rPr>
              <a:t> know </a:t>
            </a:r>
            <a:r>
              <a:rPr lang="sl-SI" sz="2000" err="1">
                <a:hlinkClick r:id="rId4"/>
              </a:rPr>
              <a:t>about</a:t>
            </a:r>
            <a:r>
              <a:rPr lang="sl-SI" sz="2000">
                <a:hlinkClick r:id="rId4"/>
              </a:rPr>
              <a:t> </a:t>
            </a:r>
            <a:r>
              <a:rPr lang="sl-SI" sz="2000" err="1">
                <a:hlinkClick r:id="rId4"/>
              </a:rPr>
              <a:t>funding</a:t>
            </a:r>
            <a:r>
              <a:rPr lang="sl-SI" sz="2000">
                <a:hlinkClick r:id="rId4"/>
              </a:rPr>
              <a:t> </a:t>
            </a:r>
            <a:r>
              <a:rPr lang="sl-SI" sz="2000" err="1">
                <a:hlinkClick r:id="rId4"/>
              </a:rPr>
              <a:t>options</a:t>
            </a:r>
            <a:r>
              <a:rPr lang="sl-SI" sz="2000">
                <a:hlinkClick r:id="rId4"/>
              </a:rPr>
              <a:t> </a:t>
            </a:r>
            <a:r>
              <a:rPr lang="sl-SI" sz="2000" err="1">
                <a:hlinkClick r:id="rId4"/>
              </a:rPr>
              <a:t>for</a:t>
            </a:r>
            <a:r>
              <a:rPr lang="sl-SI" sz="2000">
                <a:hlinkClick r:id="rId4"/>
              </a:rPr>
              <a:t> business? </a:t>
            </a:r>
            <a:endParaRPr lang="sl-SI" sz="2000"/>
          </a:p>
          <a:p>
            <a:pPr marL="0" indent="0">
              <a:buNone/>
            </a:pPr>
            <a:endParaRPr lang="sl-SI" sz="2000"/>
          </a:p>
          <a:p>
            <a:pPr marL="0" indent="0">
              <a:buNone/>
            </a:pPr>
            <a:r>
              <a:rPr lang="sl-SI" sz="2000"/>
              <a:t>					</a:t>
            </a:r>
          </a:p>
          <a:p>
            <a:pPr marL="0" indent="0">
              <a:buNone/>
            </a:pPr>
            <a:endParaRPr lang="sl-SI" sz="2000"/>
          </a:p>
          <a:p>
            <a:pPr marL="0" indent="0">
              <a:buNone/>
            </a:pPr>
            <a:r>
              <a:rPr lang="sl-SI" sz="2000"/>
              <a:t>			     </a:t>
            </a:r>
            <a:r>
              <a:rPr lang="sl-SI" sz="2000" err="1">
                <a:solidFill>
                  <a:schemeClr val="bg2"/>
                </a:solidFill>
              </a:rPr>
              <a:t>Discover</a:t>
            </a:r>
            <a:r>
              <a:rPr lang="sl-SI" sz="2000">
                <a:solidFill>
                  <a:schemeClr val="bg2"/>
                </a:solidFill>
              </a:rPr>
              <a:t> </a:t>
            </a:r>
            <a:r>
              <a:rPr lang="sl-SI" sz="2000" err="1">
                <a:solidFill>
                  <a:schemeClr val="bg2"/>
                </a:solidFill>
              </a:rPr>
              <a:t>even</a:t>
            </a:r>
            <a:r>
              <a:rPr lang="sl-SI" sz="2000">
                <a:solidFill>
                  <a:schemeClr val="bg2"/>
                </a:solidFill>
              </a:rPr>
              <a:t> more </a:t>
            </a:r>
            <a:r>
              <a:rPr lang="sl-SI" sz="2000" err="1">
                <a:solidFill>
                  <a:schemeClr val="bg2"/>
                </a:solidFill>
              </a:rPr>
              <a:t>by</a:t>
            </a:r>
            <a:r>
              <a:rPr lang="sl-SI" sz="2000">
                <a:solidFill>
                  <a:schemeClr val="bg2"/>
                </a:solidFill>
              </a:rPr>
              <a:t> </a:t>
            </a:r>
            <a:r>
              <a:rPr lang="sl-SI" sz="2000" err="1">
                <a:solidFill>
                  <a:schemeClr val="bg2"/>
                </a:solidFill>
              </a:rPr>
              <a:t>watching</a:t>
            </a:r>
            <a:r>
              <a:rPr lang="sl-SI" sz="2000">
                <a:solidFill>
                  <a:schemeClr val="bg2"/>
                </a:solidFill>
              </a:rPr>
              <a:t> </a:t>
            </a:r>
            <a:r>
              <a:rPr lang="sl-SI" sz="2000" err="1">
                <a:solidFill>
                  <a:schemeClr val="bg2"/>
                </a:solidFill>
              </a:rPr>
              <a:t>this</a:t>
            </a:r>
            <a:r>
              <a:rPr lang="sl-SI" sz="2000">
                <a:solidFill>
                  <a:schemeClr val="bg2"/>
                </a:solidFill>
              </a:rPr>
              <a:t> video!</a:t>
            </a:r>
          </a:p>
          <a:p>
            <a:pPr marL="0" indent="0">
              <a:buNone/>
            </a:pPr>
            <a:endParaRPr lang="sl-SI" sz="2000">
              <a:solidFill>
                <a:schemeClr val="bg2"/>
              </a:solidFill>
            </a:endParaRPr>
          </a:p>
          <a:p>
            <a:pPr marL="0" indent="0">
              <a:buNone/>
            </a:pPr>
            <a:endParaRPr lang="sl-SI" sz="2000">
              <a:solidFill>
                <a:schemeClr val="bg2"/>
              </a:solidFill>
            </a:endParaRPr>
          </a:p>
        </p:txBody>
      </p:sp>
      <p:pic>
        <p:nvPicPr>
          <p:cNvPr id="4" name="Picture 3">
            <a:extLst>
              <a:ext uri="{FF2B5EF4-FFF2-40B4-BE49-F238E27FC236}">
                <a16:creationId xmlns:a16="http://schemas.microsoft.com/office/drawing/2014/main" id="{EFA814DC-C7F2-666A-C526-D2C9BA41FA7E}"/>
              </a:ext>
            </a:extLst>
          </p:cNvPr>
          <p:cNvPicPr>
            <a:picLocks noChangeAspect="1"/>
          </p:cNvPicPr>
          <p:nvPr/>
        </p:nvPicPr>
        <p:blipFill>
          <a:blip r:embed="rId5"/>
          <a:stretch>
            <a:fillRect/>
          </a:stretch>
        </p:blipFill>
        <p:spPr>
          <a:xfrm>
            <a:off x="5585652" y="2844190"/>
            <a:ext cx="585267" cy="664522"/>
          </a:xfrm>
          <a:prstGeom prst="rect">
            <a:avLst/>
          </a:prstGeom>
        </p:spPr>
      </p:pic>
      <p:pic>
        <p:nvPicPr>
          <p:cNvPr id="5" name="Online Media 4" title="Financing Options for Small Businesses: Crash Course Entrepreneurship #16">
            <a:hlinkClick r:id="" action="ppaction://media"/>
            <a:extLst>
              <a:ext uri="{FF2B5EF4-FFF2-40B4-BE49-F238E27FC236}">
                <a16:creationId xmlns:a16="http://schemas.microsoft.com/office/drawing/2014/main" id="{12412C1A-41C2-2376-E202-0D5FD1E825F0}"/>
              </a:ext>
            </a:extLst>
          </p:cNvPr>
          <p:cNvPicPr>
            <a:picLocks noRot="1" noChangeAspect="1"/>
          </p:cNvPicPr>
          <p:nvPr>
            <a:videoFile r:link="rId1"/>
          </p:nvPr>
        </p:nvPicPr>
        <p:blipFill>
          <a:blip r:embed="rId6"/>
          <a:stretch>
            <a:fillRect/>
          </a:stretch>
        </p:blipFill>
        <p:spPr>
          <a:xfrm>
            <a:off x="4093890" y="4502331"/>
            <a:ext cx="3845635" cy="2172789"/>
          </a:xfrm>
          <a:prstGeom prst="rect">
            <a:avLst/>
          </a:prstGeom>
        </p:spPr>
      </p:pic>
      <p:sp>
        <p:nvSpPr>
          <p:cNvPr id="2" name="PoljeZBesedilom 1">
            <a:extLst>
              <a:ext uri="{FF2B5EF4-FFF2-40B4-BE49-F238E27FC236}">
                <a16:creationId xmlns:a16="http://schemas.microsoft.com/office/drawing/2014/main" id="{34A336EF-5AE7-9C16-E626-C584CCD69581}"/>
              </a:ext>
            </a:extLst>
          </p:cNvPr>
          <p:cNvSpPr txBox="1"/>
          <p:nvPr/>
        </p:nvSpPr>
        <p:spPr>
          <a:xfrm>
            <a:off x="8025378" y="6171975"/>
            <a:ext cx="377868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err="1">
                <a:solidFill>
                  <a:schemeClr val="accent1"/>
                </a:solidFill>
              </a:rPr>
              <a:t>Source</a:t>
            </a:r>
            <a:r>
              <a:rPr lang="sl-SI" sz="1000" dirty="0">
                <a:solidFill>
                  <a:schemeClr val="accent1"/>
                </a:solidFill>
              </a:rPr>
              <a:t>: </a:t>
            </a:r>
            <a:r>
              <a:rPr lang="en-US" sz="1000" dirty="0">
                <a:solidFill>
                  <a:schemeClr val="accent1"/>
                </a:solidFill>
              </a:rPr>
              <a:t>Financing Options for Small Businesses: Crash Course Entrepreneurship #16</a:t>
            </a:r>
            <a:r>
              <a:rPr lang="sl-SI" sz="1000" dirty="0">
                <a:solidFill>
                  <a:schemeClr val="accent1"/>
                </a:solidFill>
              </a:rPr>
              <a:t> </a:t>
            </a:r>
            <a:r>
              <a:rPr lang="sl-SI" sz="1000" dirty="0" err="1">
                <a:solidFill>
                  <a:schemeClr val="accent1"/>
                </a:solidFill>
              </a:rPr>
              <a:t>by</a:t>
            </a:r>
            <a:r>
              <a:rPr lang="sl-SI" sz="1000" dirty="0">
                <a:solidFill>
                  <a:schemeClr val="accent1"/>
                </a:solidFill>
              </a:rPr>
              <a:t> </a:t>
            </a:r>
            <a:r>
              <a:rPr lang="sl-SI" sz="1000" dirty="0" err="1">
                <a:solidFill>
                  <a:schemeClr val="accent1"/>
                </a:solidFill>
              </a:rPr>
              <a:t>Crash</a:t>
            </a:r>
            <a:r>
              <a:rPr lang="sl-SI" sz="1000" dirty="0">
                <a:solidFill>
                  <a:schemeClr val="accent1"/>
                </a:solidFill>
              </a:rPr>
              <a:t> </a:t>
            </a:r>
            <a:r>
              <a:rPr lang="sl-SI" sz="1000" dirty="0" err="1">
                <a:solidFill>
                  <a:schemeClr val="accent1"/>
                </a:solidFill>
              </a:rPr>
              <a:t>Course</a:t>
            </a:r>
          </a:p>
        </p:txBody>
      </p:sp>
    </p:spTree>
    <p:extLst>
      <p:ext uri="{BB962C8B-B14F-4D97-AF65-F5344CB8AC3E}">
        <p14:creationId xmlns:p14="http://schemas.microsoft.com/office/powerpoint/2010/main" val="4246760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CD456-0677-DD05-EA3D-DF729FCD613E}"/>
              </a:ext>
            </a:extLst>
          </p:cNvPr>
          <p:cNvSpPr>
            <a:spLocks noGrp="1"/>
          </p:cNvSpPr>
          <p:nvPr>
            <p:ph type="title"/>
          </p:nvPr>
        </p:nvSpPr>
        <p:spPr/>
        <p:txBody>
          <a:bodyPr/>
          <a:lstStyle/>
          <a:p>
            <a:r>
              <a:rPr lang="sl-SI" sz="3400" dirty="0"/>
              <a:t>3°: </a:t>
            </a:r>
            <a:r>
              <a:rPr lang="sl-SI" sz="3400" err="1"/>
              <a:t>Mastering</a:t>
            </a:r>
            <a:r>
              <a:rPr lang="sl-SI" sz="3400" dirty="0"/>
              <a:t> </a:t>
            </a:r>
            <a:r>
              <a:rPr lang="sl-SI" sz="3400" err="1"/>
              <a:t>the</a:t>
            </a:r>
            <a:r>
              <a:rPr lang="sl-SI" sz="3400" dirty="0"/>
              <a:t> </a:t>
            </a:r>
            <a:r>
              <a:rPr lang="sl-SI" sz="3400" err="1"/>
              <a:t>pitch</a:t>
            </a:r>
            <a:endParaRPr lang="sl-SI" sz="3400"/>
          </a:p>
        </p:txBody>
      </p:sp>
      <p:sp>
        <p:nvSpPr>
          <p:cNvPr id="3" name="Content Placeholder 2">
            <a:extLst>
              <a:ext uri="{FF2B5EF4-FFF2-40B4-BE49-F238E27FC236}">
                <a16:creationId xmlns:a16="http://schemas.microsoft.com/office/drawing/2014/main" id="{044EF4A3-90D7-807D-7803-DB7D0029F335}"/>
              </a:ext>
            </a:extLst>
          </p:cNvPr>
          <p:cNvSpPr>
            <a:spLocks noGrp="1"/>
          </p:cNvSpPr>
          <p:nvPr>
            <p:ph idx="1"/>
          </p:nvPr>
        </p:nvSpPr>
        <p:spPr/>
        <p:txBody>
          <a:bodyPr vert="horz" lIns="91440" tIns="45720" rIns="91440" bIns="45720" rtlCol="0" anchor="t">
            <a:normAutofit/>
          </a:bodyPr>
          <a:lstStyle/>
          <a:p>
            <a:pPr marL="0" indent="0">
              <a:lnSpc>
                <a:spcPct val="150000"/>
              </a:lnSpc>
              <a:buNone/>
            </a:pPr>
            <a:r>
              <a:rPr lang="en-US" sz="2000" b="0" dirty="0">
                <a:solidFill>
                  <a:schemeClr val="accent1"/>
                </a:solidFill>
              </a:rPr>
              <a:t>Welcome to the third unit</a:t>
            </a:r>
            <a:r>
              <a:rPr lang="sl-SI" sz="2000" b="0" dirty="0">
                <a:solidFill>
                  <a:schemeClr val="accent1"/>
                </a:solidFill>
              </a:rPr>
              <a:t>: </a:t>
            </a:r>
            <a:r>
              <a:rPr lang="en-US" sz="2000" b="0" dirty="0">
                <a:solidFill>
                  <a:schemeClr val="accent1"/>
                </a:solidFill>
              </a:rPr>
              <a:t>"Mastering the Pitch." In this unit, we'll equip you with the skills to effectively present your business ideas, captivate your audience, and confidently seek support from investors, partners, and customers. Let's dive into the art of crafting and delivering a compelling pitch!</a:t>
            </a:r>
            <a:endParaRPr lang="sl-SI" sz="2000" b="0" dirty="0">
              <a:solidFill>
                <a:schemeClr val="accent1"/>
              </a:solidFill>
            </a:endParaRPr>
          </a:p>
        </p:txBody>
      </p:sp>
    </p:spTree>
    <p:extLst>
      <p:ext uri="{BB962C8B-B14F-4D97-AF65-F5344CB8AC3E}">
        <p14:creationId xmlns:p14="http://schemas.microsoft.com/office/powerpoint/2010/main" val="15851659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7128B-E648-0577-7876-9987E8DE1714}"/>
              </a:ext>
            </a:extLst>
          </p:cNvPr>
          <p:cNvSpPr>
            <a:spLocks noGrp="1"/>
          </p:cNvSpPr>
          <p:nvPr>
            <p:ph type="title"/>
          </p:nvPr>
        </p:nvSpPr>
        <p:spPr/>
        <p:txBody>
          <a:bodyPr>
            <a:normAutofit/>
          </a:bodyPr>
          <a:lstStyle/>
          <a:p>
            <a:r>
              <a:rPr lang="sl-SI" sz="3400" dirty="0" err="1"/>
              <a:t>Introduction</a:t>
            </a:r>
            <a:endParaRPr lang="sl-SI"/>
          </a:p>
        </p:txBody>
      </p:sp>
      <p:sp>
        <p:nvSpPr>
          <p:cNvPr id="6" name="Content Placeholder 5">
            <a:extLst>
              <a:ext uri="{FF2B5EF4-FFF2-40B4-BE49-F238E27FC236}">
                <a16:creationId xmlns:a16="http://schemas.microsoft.com/office/drawing/2014/main" id="{94EA4371-AF17-A5F0-1169-C316AD042329}"/>
              </a:ext>
            </a:extLst>
          </p:cNvPr>
          <p:cNvSpPr>
            <a:spLocks noGrp="1"/>
          </p:cNvSpPr>
          <p:nvPr>
            <p:ph idx="1"/>
          </p:nvPr>
        </p:nvSpPr>
        <p:spPr>
          <a:xfrm>
            <a:off x="838200" y="1824042"/>
            <a:ext cx="6563264" cy="4352921"/>
          </a:xfrm>
        </p:spPr>
        <p:txBody>
          <a:bodyPr vert="horz" lIns="91440" tIns="45720" rIns="91440" bIns="45720" rtlCol="0" anchor="t">
            <a:normAutofit/>
          </a:bodyPr>
          <a:lstStyle/>
          <a:p>
            <a:pPr marL="0" indent="0">
              <a:lnSpc>
                <a:spcPct val="150000"/>
              </a:lnSpc>
              <a:buNone/>
            </a:pPr>
            <a:r>
              <a:rPr lang="en-US" sz="1800" b="0" dirty="0">
                <a:solidFill>
                  <a:schemeClr val="accent1"/>
                </a:solidFill>
              </a:rPr>
              <a:t>Pitching is the act of presenting a business idea, product, or service to potential investors, customers, or partners in a concise and compelling way. The goal of a pitch is to capture the audience's attention, communicate the key value proposition, and persuade them to take action, whether that's providing funding, making a purchase, or forming a partnership.</a:t>
            </a:r>
            <a:endParaRPr lang="sl-SI" sz="1800" b="0" dirty="0">
              <a:solidFill>
                <a:schemeClr val="accent1"/>
              </a:solidFill>
            </a:endParaRPr>
          </a:p>
        </p:txBody>
      </p:sp>
      <p:pic>
        <p:nvPicPr>
          <p:cNvPr id="7" name="Picture 6">
            <a:extLst>
              <a:ext uri="{FF2B5EF4-FFF2-40B4-BE49-F238E27FC236}">
                <a16:creationId xmlns:a16="http://schemas.microsoft.com/office/drawing/2014/main" id="{0739E738-DC73-E54F-5324-118F50A89812}"/>
              </a:ext>
            </a:extLst>
          </p:cNvPr>
          <p:cNvPicPr>
            <a:picLocks noChangeAspect="1"/>
          </p:cNvPicPr>
          <p:nvPr/>
        </p:nvPicPr>
        <p:blipFill>
          <a:blip r:embed="rId2"/>
          <a:stretch>
            <a:fillRect/>
          </a:stretch>
        </p:blipFill>
        <p:spPr>
          <a:xfrm>
            <a:off x="7516754" y="1963773"/>
            <a:ext cx="4352921" cy="4352921"/>
          </a:xfrm>
          <a:prstGeom prst="rect">
            <a:avLst/>
          </a:prstGeom>
        </p:spPr>
      </p:pic>
      <p:sp>
        <p:nvSpPr>
          <p:cNvPr id="3" name="PoljeZBesedilom 2">
            <a:extLst>
              <a:ext uri="{FF2B5EF4-FFF2-40B4-BE49-F238E27FC236}">
                <a16:creationId xmlns:a16="http://schemas.microsoft.com/office/drawing/2014/main" id="{5E3CE666-8C11-9446-A61C-08D2AF756D8D}"/>
              </a:ext>
            </a:extLst>
          </p:cNvPr>
          <p:cNvSpPr txBox="1"/>
          <p:nvPr/>
        </p:nvSpPr>
        <p:spPr>
          <a:xfrm>
            <a:off x="6018756" y="5726482"/>
            <a:ext cx="214821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1"/>
                </a:solidFill>
              </a:rPr>
              <a:t>Image source: AI generated</a:t>
            </a:r>
          </a:p>
        </p:txBody>
      </p:sp>
    </p:spTree>
    <p:extLst>
      <p:ext uri="{BB962C8B-B14F-4D97-AF65-F5344CB8AC3E}">
        <p14:creationId xmlns:p14="http://schemas.microsoft.com/office/powerpoint/2010/main" val="14705274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p:txBody>
          <a:bodyPr/>
          <a:lstStyle/>
          <a:p>
            <a:r>
              <a:rPr lang="sl-SI" sz="3400" err="1"/>
              <a:t>Preparing</a:t>
            </a:r>
            <a:r>
              <a:rPr lang="sl-SI" sz="3400" dirty="0"/>
              <a:t> </a:t>
            </a:r>
            <a:r>
              <a:rPr lang="sl-SI" sz="3400" err="1"/>
              <a:t>your</a:t>
            </a:r>
            <a:r>
              <a:rPr lang="sl-SI" sz="3400" dirty="0"/>
              <a:t> </a:t>
            </a:r>
            <a:r>
              <a:rPr lang="sl-SI" sz="3400" err="1"/>
              <a:t>pitch</a:t>
            </a:r>
            <a:endParaRPr lang="en-US" sz="3400"/>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939800" y="1513568"/>
            <a:ext cx="10515600" cy="4351338"/>
          </a:xfrm>
        </p:spPr>
        <p:txBody>
          <a:bodyPr vert="horz" lIns="91440" tIns="45720" rIns="91440" bIns="45720" rtlCol="0" anchor="t">
            <a:noAutofit/>
          </a:bodyPr>
          <a:lstStyle/>
          <a:p>
            <a:pPr>
              <a:lnSpc>
                <a:spcPct val="160000"/>
              </a:lnSpc>
            </a:pPr>
            <a:r>
              <a:rPr lang="en-US" sz="1800" b="0" dirty="0">
                <a:solidFill>
                  <a:schemeClr val="accent1"/>
                </a:solidFill>
              </a:rPr>
              <a:t>In order to prepare a </a:t>
            </a:r>
            <a:r>
              <a:rPr lang="en-US" sz="1800" dirty="0">
                <a:solidFill>
                  <a:schemeClr val="accent1"/>
                </a:solidFill>
              </a:rPr>
              <a:t>successful pitch </a:t>
            </a:r>
            <a:r>
              <a:rPr lang="en-US" sz="1800" b="0" dirty="0">
                <a:solidFill>
                  <a:schemeClr val="accent1"/>
                </a:solidFill>
              </a:rPr>
              <a:t>for your potential investor, here are the </a:t>
            </a:r>
            <a:r>
              <a:rPr lang="en-US" sz="1800" dirty="0">
                <a:solidFill>
                  <a:schemeClr val="accent1"/>
                </a:solidFill>
              </a:rPr>
              <a:t>essentials</a:t>
            </a:r>
            <a:r>
              <a:rPr lang="en-US" sz="1800" b="0" dirty="0">
                <a:solidFill>
                  <a:schemeClr val="accent1"/>
                </a:solidFill>
              </a:rPr>
              <a:t> you will need for winning a pitch. Let us firstly briefly explain what is investor pitching. </a:t>
            </a:r>
          </a:p>
          <a:p>
            <a:pPr>
              <a:lnSpc>
                <a:spcPct val="160000"/>
              </a:lnSpc>
            </a:pPr>
            <a:r>
              <a:rPr lang="en-US" sz="1800" dirty="0">
                <a:solidFill>
                  <a:schemeClr val="accent1"/>
                </a:solidFill>
              </a:rPr>
              <a:t>Investor pitching </a:t>
            </a:r>
            <a:r>
              <a:rPr lang="en-US" sz="1800" b="0" dirty="0">
                <a:solidFill>
                  <a:schemeClr val="accent1"/>
                </a:solidFill>
              </a:rPr>
              <a:t>is the process of </a:t>
            </a:r>
            <a:r>
              <a:rPr lang="en-US" sz="1800" dirty="0">
                <a:solidFill>
                  <a:schemeClr val="accent1"/>
                </a:solidFill>
              </a:rPr>
              <a:t>presenting a business idea or startup </a:t>
            </a:r>
            <a:r>
              <a:rPr lang="en-US" sz="1800" b="0" dirty="0">
                <a:solidFill>
                  <a:schemeClr val="accent1"/>
                </a:solidFill>
              </a:rPr>
              <a:t>to potential investors with the goal of securing funding. This involves creating and delivering a compelling presentation, often called a </a:t>
            </a:r>
            <a:r>
              <a:rPr lang="en-US" sz="1800" dirty="0">
                <a:solidFill>
                  <a:schemeClr val="accent1"/>
                </a:solidFill>
              </a:rPr>
              <a:t>pitch deck</a:t>
            </a:r>
            <a:r>
              <a:rPr lang="en-US" sz="1800" b="0" dirty="0">
                <a:solidFill>
                  <a:schemeClr val="accent1"/>
                </a:solidFill>
              </a:rPr>
              <a:t>, that outlines the business's value proposition, market opportunity, business model, financial projections, and the unique advantages of the product or service. The aim is to persuade investors that the business is a worthwhile investment and to obtain the necessary </a:t>
            </a:r>
            <a:r>
              <a:rPr lang="en-US" sz="1800" dirty="0">
                <a:solidFill>
                  <a:schemeClr val="accent1"/>
                </a:solidFill>
              </a:rPr>
              <a:t>financial support </a:t>
            </a:r>
            <a:r>
              <a:rPr lang="en-US" sz="1800" b="0" dirty="0">
                <a:solidFill>
                  <a:schemeClr val="accent1"/>
                </a:solidFill>
              </a:rPr>
              <a:t>to grow and scale the company. Effective investor pitching combines clear communication, compelling storytelling, and solid data to make a persuasive case for investment.</a:t>
            </a:r>
          </a:p>
          <a:p>
            <a:endParaRPr lang="en-US"/>
          </a:p>
        </p:txBody>
      </p:sp>
    </p:spTree>
    <p:extLst>
      <p:ext uri="{BB962C8B-B14F-4D97-AF65-F5344CB8AC3E}">
        <p14:creationId xmlns:p14="http://schemas.microsoft.com/office/powerpoint/2010/main" val="25148138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029BF-C689-DF67-2173-9CD4A65243A1}"/>
              </a:ext>
            </a:extLst>
          </p:cNvPr>
          <p:cNvSpPr>
            <a:spLocks noGrp="1"/>
          </p:cNvSpPr>
          <p:nvPr>
            <p:ph type="title"/>
          </p:nvPr>
        </p:nvSpPr>
        <p:spPr>
          <a:xfrm>
            <a:off x="635643" y="365125"/>
            <a:ext cx="9582509" cy="670045"/>
          </a:xfrm>
        </p:spPr>
        <p:txBody>
          <a:bodyPr/>
          <a:lstStyle/>
          <a:p>
            <a:r>
              <a:rPr lang="sl-SI" sz="3400" dirty="0"/>
              <a:t>Elevator </a:t>
            </a:r>
            <a:r>
              <a:rPr lang="sl-SI" sz="3400" err="1"/>
              <a:t>pitch</a:t>
            </a:r>
            <a:endParaRPr lang="sl-SI" sz="3400"/>
          </a:p>
        </p:txBody>
      </p:sp>
      <p:sp>
        <p:nvSpPr>
          <p:cNvPr id="3" name="Content Placeholder 2">
            <a:extLst>
              <a:ext uri="{FF2B5EF4-FFF2-40B4-BE49-F238E27FC236}">
                <a16:creationId xmlns:a16="http://schemas.microsoft.com/office/drawing/2014/main" id="{F16DC9DC-53A7-E585-8A12-1C5962753DAB}"/>
              </a:ext>
            </a:extLst>
          </p:cNvPr>
          <p:cNvSpPr>
            <a:spLocks noGrp="1"/>
          </p:cNvSpPr>
          <p:nvPr>
            <p:ph idx="1"/>
          </p:nvPr>
        </p:nvSpPr>
        <p:spPr>
          <a:xfrm>
            <a:off x="636558" y="1354347"/>
            <a:ext cx="10717242" cy="4822616"/>
          </a:xfrm>
        </p:spPr>
        <p:txBody>
          <a:bodyPr vert="horz" lIns="91440" tIns="45720" rIns="91440" bIns="45720" rtlCol="0" anchor="t">
            <a:normAutofit/>
          </a:bodyPr>
          <a:lstStyle/>
          <a:p>
            <a:pPr marL="0" indent="0">
              <a:lnSpc>
                <a:spcPct val="100000"/>
              </a:lnSpc>
              <a:spcBef>
                <a:spcPts val="600"/>
              </a:spcBef>
              <a:spcAft>
                <a:spcPts val="600"/>
              </a:spcAft>
              <a:buNone/>
            </a:pPr>
            <a:r>
              <a:rPr lang="sl-SI" sz="1800" err="1"/>
              <a:t>Definition</a:t>
            </a:r>
            <a:r>
              <a:rPr lang="sl-SI" sz="1800" dirty="0"/>
              <a:t> </a:t>
            </a:r>
            <a:r>
              <a:rPr lang="sl-SI" sz="1800" err="1"/>
              <a:t>and</a:t>
            </a:r>
            <a:r>
              <a:rPr lang="sl-SI" sz="1800" dirty="0"/>
              <a:t> </a:t>
            </a:r>
            <a:r>
              <a:rPr lang="sl-SI" sz="1800" err="1"/>
              <a:t>purpose</a:t>
            </a:r>
            <a:r>
              <a:rPr lang="sl-SI" sz="1800" dirty="0"/>
              <a:t>:</a:t>
            </a:r>
            <a:r>
              <a:rPr lang="sl-SI" sz="1800" dirty="0">
                <a:solidFill>
                  <a:schemeClr val="accent1"/>
                </a:solidFill>
              </a:rPr>
              <a:t> </a:t>
            </a:r>
            <a:r>
              <a:rPr lang="sl-SI" sz="1800" b="0" kern="150" err="1">
                <a:solidFill>
                  <a:schemeClr val="accent1"/>
                </a:solidFill>
                <a:effectLst/>
                <a:latin typeface="Raleway"/>
                <a:ea typeface="Aptos" panose="020B0004020202020204" pitchFamily="34" charset="0"/>
                <a:cs typeface="Times New Roman"/>
              </a:rPr>
              <a:t>The</a:t>
            </a:r>
            <a:r>
              <a:rPr lang="sl-SI" sz="1800" b="0" kern="150" dirty="0">
                <a:solidFill>
                  <a:schemeClr val="accent1"/>
                </a:solidFill>
                <a:effectLst/>
                <a:latin typeface="Raleway"/>
                <a:ea typeface="Aptos" panose="020B0004020202020204" pitchFamily="34" charset="0"/>
                <a:cs typeface="Times New Roman"/>
              </a:rPr>
              <a:t> elevator </a:t>
            </a:r>
            <a:r>
              <a:rPr lang="sl-SI" sz="1800" b="0" kern="150" err="1">
                <a:solidFill>
                  <a:schemeClr val="accent1"/>
                </a:solidFill>
                <a:effectLst/>
                <a:latin typeface="Raleway"/>
                <a:ea typeface="Aptos" panose="020B0004020202020204" pitchFamily="34" charset="0"/>
                <a:cs typeface="Times New Roman"/>
              </a:rPr>
              <a:t>pitch</a:t>
            </a:r>
            <a:r>
              <a:rPr lang="sl-SI" sz="1800" b="0" kern="150" dirty="0">
                <a:solidFill>
                  <a:schemeClr val="accent1"/>
                </a:solidFill>
                <a:effectLst/>
                <a:latin typeface="Raleway"/>
                <a:ea typeface="Aptos" panose="020B0004020202020204" pitchFamily="34" charset="0"/>
                <a:cs typeface="Times New Roman"/>
              </a:rPr>
              <a:t> is a </a:t>
            </a:r>
            <a:r>
              <a:rPr lang="sl-SI" sz="1800" b="0" kern="150" err="1">
                <a:solidFill>
                  <a:schemeClr val="accent1"/>
                </a:solidFill>
                <a:effectLst/>
                <a:latin typeface="Raleway"/>
                <a:ea typeface="Aptos" panose="020B0004020202020204" pitchFamily="34" charset="0"/>
                <a:cs typeface="Times New Roman"/>
              </a:rPr>
              <a:t>concise</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and</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persuasive</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speech</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that</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you</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use</a:t>
            </a:r>
            <a:r>
              <a:rPr lang="sl-SI" sz="1800" b="0" kern="150" dirty="0">
                <a:solidFill>
                  <a:schemeClr val="accent1"/>
                </a:solidFill>
                <a:effectLst/>
                <a:latin typeface="Raleway"/>
                <a:ea typeface="Aptos" panose="020B0004020202020204" pitchFamily="34" charset="0"/>
                <a:cs typeface="Times New Roman"/>
              </a:rPr>
              <a:t> to </a:t>
            </a:r>
            <a:r>
              <a:rPr lang="sl-SI" sz="1800" b="0" kern="150" err="1">
                <a:solidFill>
                  <a:schemeClr val="accent1"/>
                </a:solidFill>
                <a:effectLst/>
                <a:latin typeface="Raleway"/>
                <a:ea typeface="Aptos" panose="020B0004020202020204" pitchFamily="34" charset="0"/>
                <a:cs typeface="Times New Roman"/>
              </a:rPr>
              <a:t>spark</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interest</a:t>
            </a:r>
            <a:r>
              <a:rPr lang="sl-SI" sz="1800" b="0" kern="150" dirty="0">
                <a:solidFill>
                  <a:schemeClr val="accent1"/>
                </a:solidFill>
                <a:effectLst/>
                <a:latin typeface="Raleway"/>
                <a:ea typeface="Aptos" panose="020B0004020202020204" pitchFamily="34" charset="0"/>
                <a:cs typeface="Times New Roman"/>
              </a:rPr>
              <a:t> in </a:t>
            </a:r>
            <a:r>
              <a:rPr lang="sl-SI" sz="1800" b="0" kern="150" err="1">
                <a:solidFill>
                  <a:schemeClr val="accent1"/>
                </a:solidFill>
                <a:effectLst/>
                <a:latin typeface="Raleway"/>
                <a:ea typeface="Aptos" panose="020B0004020202020204" pitchFamily="34" charset="0"/>
                <a:cs typeface="Times New Roman"/>
              </a:rPr>
              <a:t>your</a:t>
            </a:r>
            <a:r>
              <a:rPr lang="sl-SI" sz="1800" b="0" kern="150" dirty="0">
                <a:solidFill>
                  <a:schemeClr val="accent1"/>
                </a:solidFill>
                <a:effectLst/>
                <a:latin typeface="Raleway"/>
                <a:ea typeface="Aptos" panose="020B0004020202020204" pitchFamily="34" charset="0"/>
                <a:cs typeface="Times New Roman"/>
              </a:rPr>
              <a:t> business. It </a:t>
            </a:r>
            <a:r>
              <a:rPr lang="sl-SI" sz="1800" b="0" kern="150" err="1">
                <a:solidFill>
                  <a:schemeClr val="accent1"/>
                </a:solidFill>
                <a:effectLst/>
                <a:latin typeface="Raleway"/>
                <a:ea typeface="Aptos" panose="020B0004020202020204" pitchFamily="34" charset="0"/>
                <a:cs typeface="Times New Roman"/>
              </a:rPr>
              <a:t>should</a:t>
            </a:r>
            <a:r>
              <a:rPr lang="sl-SI" sz="1800" b="0" kern="150" dirty="0">
                <a:solidFill>
                  <a:schemeClr val="accent1"/>
                </a:solidFill>
                <a:effectLst/>
                <a:latin typeface="Raleway"/>
                <a:ea typeface="Aptos" panose="020B0004020202020204" pitchFamily="34" charset="0"/>
                <a:cs typeface="Times New Roman"/>
              </a:rPr>
              <a:t> be </a:t>
            </a:r>
            <a:r>
              <a:rPr lang="sl-SI" sz="1800" b="0" kern="150" err="1">
                <a:solidFill>
                  <a:schemeClr val="accent1"/>
                </a:solidFill>
                <a:effectLst/>
                <a:latin typeface="Raleway"/>
                <a:ea typeface="Aptos" panose="020B0004020202020204" pitchFamily="34" charset="0"/>
                <a:cs typeface="Times New Roman"/>
              </a:rPr>
              <a:t>short</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enough</a:t>
            </a:r>
            <a:r>
              <a:rPr lang="sl-SI" sz="1800" b="0" kern="150" dirty="0">
                <a:solidFill>
                  <a:schemeClr val="accent1"/>
                </a:solidFill>
                <a:effectLst/>
                <a:latin typeface="Raleway"/>
                <a:ea typeface="Aptos" panose="020B0004020202020204" pitchFamily="34" charset="0"/>
                <a:cs typeface="Times New Roman"/>
              </a:rPr>
              <a:t> to </a:t>
            </a:r>
            <a:r>
              <a:rPr lang="sl-SI" sz="1800" b="0" kern="150" err="1">
                <a:solidFill>
                  <a:schemeClr val="accent1"/>
                </a:solidFill>
                <a:effectLst/>
                <a:latin typeface="Raleway"/>
                <a:ea typeface="Aptos" panose="020B0004020202020204" pitchFamily="34" charset="0"/>
                <a:cs typeface="Times New Roman"/>
              </a:rPr>
              <a:t>deliver</a:t>
            </a:r>
            <a:r>
              <a:rPr lang="sl-SI" sz="1800" b="0" kern="150" dirty="0">
                <a:solidFill>
                  <a:schemeClr val="accent1"/>
                </a:solidFill>
                <a:effectLst/>
                <a:latin typeface="Raleway"/>
                <a:ea typeface="Aptos" panose="020B0004020202020204" pitchFamily="34" charset="0"/>
                <a:cs typeface="Times New Roman"/>
              </a:rPr>
              <a:t> in </a:t>
            </a:r>
            <a:r>
              <a:rPr lang="sl-SI" sz="1800" b="0" kern="150" err="1">
                <a:solidFill>
                  <a:schemeClr val="accent1"/>
                </a:solidFill>
                <a:effectLst/>
                <a:latin typeface="Raleway"/>
                <a:ea typeface="Aptos" panose="020B0004020202020204" pitchFamily="34" charset="0"/>
                <a:cs typeface="Times New Roman"/>
              </a:rPr>
              <a:t>an</a:t>
            </a:r>
            <a:r>
              <a:rPr lang="sl-SI" sz="1800" b="0" kern="150" dirty="0">
                <a:solidFill>
                  <a:schemeClr val="accent1"/>
                </a:solidFill>
                <a:effectLst/>
                <a:latin typeface="Raleway"/>
                <a:ea typeface="Aptos" panose="020B0004020202020204" pitchFamily="34" charset="0"/>
                <a:cs typeface="Times New Roman"/>
              </a:rPr>
              <a:t> elevator ride, </a:t>
            </a:r>
            <a:r>
              <a:rPr lang="sl-SI" sz="1800" b="0" kern="150" err="1">
                <a:solidFill>
                  <a:schemeClr val="accent1"/>
                </a:solidFill>
                <a:effectLst/>
                <a:latin typeface="Raleway"/>
                <a:ea typeface="Aptos" panose="020B0004020202020204" pitchFamily="34" charset="0"/>
                <a:cs typeface="Times New Roman"/>
              </a:rPr>
              <a:t>typically</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around</a:t>
            </a:r>
            <a:r>
              <a:rPr lang="sl-SI" sz="1800" b="0" kern="150" dirty="0">
                <a:solidFill>
                  <a:schemeClr val="accent1"/>
                </a:solidFill>
                <a:effectLst/>
                <a:latin typeface="Raleway"/>
                <a:ea typeface="Aptos" panose="020B0004020202020204" pitchFamily="34" charset="0"/>
                <a:cs typeface="Times New Roman"/>
              </a:rPr>
              <a:t> 30 </a:t>
            </a:r>
            <a:r>
              <a:rPr lang="sl-SI" sz="1800" b="0" kern="150" err="1">
                <a:solidFill>
                  <a:schemeClr val="accent1"/>
                </a:solidFill>
                <a:effectLst/>
                <a:latin typeface="Raleway"/>
                <a:ea typeface="Aptos" panose="020B0004020202020204" pitchFamily="34" charset="0"/>
                <a:cs typeface="Times New Roman"/>
              </a:rPr>
              <a:t>seconds</a:t>
            </a:r>
            <a:r>
              <a:rPr lang="sl-SI" sz="1800" b="0" kern="150" dirty="0">
                <a:solidFill>
                  <a:schemeClr val="accent1"/>
                </a:solidFill>
                <a:effectLst/>
                <a:latin typeface="Raleway"/>
                <a:ea typeface="Aptos" panose="020B0004020202020204" pitchFamily="34" charset="0"/>
                <a:cs typeface="Times New Roman"/>
              </a:rPr>
              <a:t> to 2 </a:t>
            </a:r>
            <a:r>
              <a:rPr lang="sl-SI" sz="1800" b="0" kern="150" err="1">
                <a:solidFill>
                  <a:schemeClr val="accent1"/>
                </a:solidFill>
                <a:effectLst/>
                <a:latin typeface="Raleway"/>
                <a:ea typeface="Aptos" panose="020B0004020202020204" pitchFamily="34" charset="0"/>
                <a:cs typeface="Times New Roman"/>
              </a:rPr>
              <a:t>minutes</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The</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goal</a:t>
            </a:r>
            <a:r>
              <a:rPr lang="sl-SI" sz="1800" b="0" kern="150" dirty="0">
                <a:solidFill>
                  <a:schemeClr val="accent1"/>
                </a:solidFill>
                <a:effectLst/>
                <a:latin typeface="Raleway"/>
                <a:ea typeface="Aptos" panose="020B0004020202020204" pitchFamily="34" charset="0"/>
                <a:cs typeface="Times New Roman"/>
              </a:rPr>
              <a:t> is to </a:t>
            </a:r>
            <a:r>
              <a:rPr lang="sl-SI" sz="1800" b="0" kern="150" err="1">
                <a:solidFill>
                  <a:schemeClr val="accent1"/>
                </a:solidFill>
                <a:effectLst/>
                <a:latin typeface="Raleway"/>
                <a:ea typeface="Aptos" panose="020B0004020202020204" pitchFamily="34" charset="0"/>
                <a:cs typeface="Times New Roman"/>
              </a:rPr>
              <a:t>quickly</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communicate</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the</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essence</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of</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your</a:t>
            </a:r>
            <a:r>
              <a:rPr lang="sl-SI" sz="1800" b="0" kern="150" dirty="0">
                <a:solidFill>
                  <a:schemeClr val="accent1"/>
                </a:solidFill>
                <a:effectLst/>
                <a:latin typeface="Raleway"/>
                <a:ea typeface="Aptos" panose="020B0004020202020204" pitchFamily="34" charset="0"/>
                <a:cs typeface="Times New Roman"/>
              </a:rPr>
              <a:t> business in a </a:t>
            </a:r>
            <a:r>
              <a:rPr lang="sl-SI" sz="1800" b="0" kern="150" err="1">
                <a:solidFill>
                  <a:schemeClr val="accent1"/>
                </a:solidFill>
                <a:effectLst/>
                <a:latin typeface="Raleway"/>
                <a:ea typeface="Aptos" panose="020B0004020202020204" pitchFamily="34" charset="0"/>
                <a:cs typeface="Times New Roman"/>
              </a:rPr>
              <a:t>way</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that</a:t>
            </a:r>
            <a:r>
              <a:rPr lang="sl-SI" sz="1800" b="0" kern="150" dirty="0">
                <a:solidFill>
                  <a:schemeClr val="accent1"/>
                </a:solidFill>
                <a:effectLst/>
                <a:latin typeface="Raleway"/>
                <a:ea typeface="Aptos" panose="020B0004020202020204" pitchFamily="34" charset="0"/>
                <a:cs typeface="Times New Roman"/>
              </a:rPr>
              <a:t> is </a:t>
            </a:r>
            <a:r>
              <a:rPr lang="sl-SI" sz="1800" b="0" kern="150" err="1">
                <a:solidFill>
                  <a:schemeClr val="accent1"/>
                </a:solidFill>
                <a:effectLst/>
                <a:latin typeface="Raleway"/>
                <a:ea typeface="Aptos" panose="020B0004020202020204" pitchFamily="34" charset="0"/>
                <a:cs typeface="Times New Roman"/>
              </a:rPr>
              <a:t>engaging</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and</a:t>
            </a:r>
            <a:r>
              <a:rPr lang="sl-SI" sz="1800" b="0" kern="150" dirty="0">
                <a:solidFill>
                  <a:schemeClr val="accent1"/>
                </a:solidFill>
                <a:effectLst/>
                <a:latin typeface="Raleway"/>
                <a:ea typeface="Aptos" panose="020B0004020202020204" pitchFamily="34" charset="0"/>
                <a:cs typeface="Times New Roman"/>
              </a:rPr>
              <a:t> </a:t>
            </a:r>
            <a:r>
              <a:rPr lang="sl-SI" sz="1800" b="0" kern="150" err="1">
                <a:solidFill>
                  <a:schemeClr val="accent1"/>
                </a:solidFill>
                <a:effectLst/>
                <a:latin typeface="Raleway"/>
                <a:ea typeface="Aptos" panose="020B0004020202020204" pitchFamily="34" charset="0"/>
                <a:cs typeface="Times New Roman"/>
              </a:rPr>
              <a:t>memorable</a:t>
            </a:r>
            <a:r>
              <a:rPr lang="sl-SI" sz="1800" b="0" kern="150" dirty="0">
                <a:solidFill>
                  <a:schemeClr val="accent1"/>
                </a:solidFill>
                <a:effectLst/>
                <a:latin typeface="Raleway"/>
                <a:ea typeface="Aptos" panose="020B0004020202020204" pitchFamily="34" charset="0"/>
                <a:cs typeface="Times New Roman"/>
              </a:rPr>
              <a:t>.</a:t>
            </a:r>
            <a:endParaRPr lang="sl-SI" sz="1800" dirty="0">
              <a:solidFill>
                <a:schemeClr val="accent1"/>
              </a:solidFill>
              <a:latin typeface="Raleway"/>
            </a:endParaRPr>
          </a:p>
          <a:p>
            <a:pPr marL="0" indent="0">
              <a:lnSpc>
                <a:spcPct val="100000"/>
              </a:lnSpc>
              <a:spcBef>
                <a:spcPts val="600"/>
              </a:spcBef>
              <a:spcAft>
                <a:spcPts val="600"/>
              </a:spcAft>
              <a:buNone/>
            </a:pPr>
            <a:endParaRPr lang="sl-SI" sz="1800" b="0" kern="150" dirty="0">
              <a:solidFill>
                <a:schemeClr val="accent1"/>
              </a:solidFill>
              <a:latin typeface="Raleway"/>
              <a:ea typeface="Aptos" panose="020B0004020202020204" pitchFamily="34" charset="0"/>
              <a:cs typeface="Times New Roman" panose="02020603050405020304" pitchFamily="18" charset="0"/>
            </a:endParaRPr>
          </a:p>
          <a:p>
            <a:pPr marL="0" indent="0">
              <a:lnSpc>
                <a:spcPct val="100000"/>
              </a:lnSpc>
              <a:spcBef>
                <a:spcPts val="600"/>
              </a:spcBef>
              <a:spcAft>
                <a:spcPts val="600"/>
              </a:spcAft>
              <a:buNone/>
            </a:pPr>
            <a:r>
              <a:rPr lang="en-US" sz="1800" kern="150" dirty="0">
                <a:solidFill>
                  <a:schemeClr val="accent1"/>
                </a:solidFill>
                <a:effectLst/>
                <a:latin typeface="Raleway"/>
                <a:ea typeface="Aptos" panose="020B0004020202020204" pitchFamily="34" charset="0"/>
                <a:cs typeface="Times New Roman"/>
              </a:rPr>
              <a:t>Purpose of the Elevator Pitch:</a:t>
            </a:r>
            <a:endParaRPr lang="en-US" sz="1800" kern="150">
              <a:solidFill>
                <a:schemeClr val="accent1"/>
              </a:solidFill>
              <a:effectLst/>
              <a:latin typeface="Raleway"/>
              <a:ea typeface="Aptos" panose="020B0004020202020204" pitchFamily="34" charset="0"/>
              <a:cs typeface="Times New Roman"/>
            </a:endParaRPr>
          </a:p>
          <a:p>
            <a:pPr marL="0" indent="0">
              <a:lnSpc>
                <a:spcPct val="100000"/>
              </a:lnSpc>
              <a:spcBef>
                <a:spcPts val="600"/>
              </a:spcBef>
              <a:spcAft>
                <a:spcPts val="600"/>
              </a:spcAft>
              <a:buNone/>
            </a:pPr>
            <a:r>
              <a:rPr lang="en-US" sz="1800" b="0" kern="150" dirty="0">
                <a:solidFill>
                  <a:schemeClr val="accent1"/>
                </a:solidFill>
                <a:effectLst/>
                <a:latin typeface="Raleway"/>
                <a:ea typeface="Aptos" panose="020B0004020202020204" pitchFamily="34" charset="0"/>
                <a:cs typeface="Times New Roman"/>
              </a:rPr>
              <a:t>•Captures attention quickly</a:t>
            </a:r>
          </a:p>
          <a:p>
            <a:pPr marL="0" indent="0">
              <a:lnSpc>
                <a:spcPct val="100000"/>
              </a:lnSpc>
              <a:spcBef>
                <a:spcPts val="600"/>
              </a:spcBef>
              <a:spcAft>
                <a:spcPts val="600"/>
              </a:spcAft>
              <a:buNone/>
            </a:pPr>
            <a:r>
              <a:rPr lang="en-US" sz="1800" b="0" kern="150" dirty="0">
                <a:solidFill>
                  <a:schemeClr val="accent1"/>
                </a:solidFill>
                <a:effectLst/>
                <a:latin typeface="Raleway"/>
                <a:ea typeface="Aptos" panose="020B0004020202020204" pitchFamily="34" charset="0"/>
                <a:cs typeface="Times New Roman"/>
              </a:rPr>
              <a:t>•Provides a clear and compelling overview of your business</a:t>
            </a:r>
          </a:p>
          <a:p>
            <a:pPr marL="0" indent="0">
              <a:lnSpc>
                <a:spcPct val="100000"/>
              </a:lnSpc>
              <a:spcBef>
                <a:spcPts val="600"/>
              </a:spcBef>
              <a:spcAft>
                <a:spcPts val="600"/>
              </a:spcAft>
              <a:buNone/>
            </a:pPr>
            <a:r>
              <a:rPr lang="en-US" sz="1800" b="0" kern="150" dirty="0">
                <a:solidFill>
                  <a:schemeClr val="accent1"/>
                </a:solidFill>
                <a:effectLst/>
                <a:latin typeface="Raleway"/>
                <a:ea typeface="Aptos" panose="020B0004020202020204" pitchFamily="34" charset="0"/>
                <a:cs typeface="Times New Roman"/>
              </a:rPr>
              <a:t>•Sets the stage for a deeper conversation</a:t>
            </a:r>
          </a:p>
          <a:p>
            <a:pPr marL="0" indent="0">
              <a:buNone/>
            </a:pPr>
            <a:endParaRPr lang="sl-SI" sz="1400" b="0" kern="15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sl-SI"/>
          </a:p>
        </p:txBody>
      </p:sp>
      <p:pic>
        <p:nvPicPr>
          <p:cNvPr id="5" name="Picture 4" descr="A cartoon of a person in an elevator">
            <a:extLst>
              <a:ext uri="{FF2B5EF4-FFF2-40B4-BE49-F238E27FC236}">
                <a16:creationId xmlns:a16="http://schemas.microsoft.com/office/drawing/2014/main" id="{38B89CBA-3550-AEE4-40C5-203DAB018C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4143" y="4028307"/>
            <a:ext cx="4077956" cy="23287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4" name="PoljeZBesedilom 3">
            <a:extLst>
              <a:ext uri="{FF2B5EF4-FFF2-40B4-BE49-F238E27FC236}">
                <a16:creationId xmlns:a16="http://schemas.microsoft.com/office/drawing/2014/main" id="{255CB580-3E41-92AB-3F11-A0F21216E08D}"/>
              </a:ext>
            </a:extLst>
          </p:cNvPr>
          <p:cNvSpPr txBox="1"/>
          <p:nvPr/>
        </p:nvSpPr>
        <p:spPr>
          <a:xfrm>
            <a:off x="4985359" y="5935249"/>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1"/>
                </a:solidFill>
              </a:rPr>
              <a:t>Image source: AI generated</a:t>
            </a:r>
          </a:p>
        </p:txBody>
      </p:sp>
    </p:spTree>
    <p:extLst>
      <p:ext uri="{BB962C8B-B14F-4D97-AF65-F5344CB8AC3E}">
        <p14:creationId xmlns:p14="http://schemas.microsoft.com/office/powerpoint/2010/main" val="1527222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8CE639-6763-C893-A815-B3EDEF78199C}"/>
              </a:ext>
            </a:extLst>
          </p:cNvPr>
          <p:cNvSpPr>
            <a:spLocks noGrp="1"/>
          </p:cNvSpPr>
          <p:nvPr>
            <p:ph idx="1"/>
          </p:nvPr>
        </p:nvSpPr>
        <p:spPr>
          <a:xfrm>
            <a:off x="629728" y="301925"/>
            <a:ext cx="10724072" cy="5875038"/>
          </a:xfrm>
        </p:spPr>
        <p:txBody>
          <a:bodyPr vert="horz" lIns="91440" tIns="45720" rIns="91440" bIns="45720" rtlCol="0" anchor="t">
            <a:normAutofit/>
          </a:bodyPr>
          <a:lstStyle/>
          <a:p>
            <a:pPr marL="0" indent="0">
              <a:buNone/>
            </a:pPr>
            <a:r>
              <a:rPr lang="en-US" sz="3400" b="0" dirty="0">
                <a:solidFill>
                  <a:schemeClr val="bg2"/>
                </a:solidFill>
                <a:latin typeface="+mj-lt"/>
                <a:ea typeface="+mj-ea"/>
                <a:cs typeface="+mj-cs"/>
              </a:rPr>
              <a:t>Six quick tips for mastering the elevator pitch!</a:t>
            </a:r>
            <a:endParaRPr lang="sl-SI" sz="3400" b="0" dirty="0">
              <a:solidFill>
                <a:schemeClr val="bg2"/>
              </a:solidFill>
              <a:latin typeface="+mj-lt"/>
              <a:ea typeface="+mj-ea"/>
              <a:cs typeface="+mj-cs"/>
            </a:endParaRPr>
          </a:p>
          <a:p>
            <a:pPr marL="0" indent="0">
              <a:buNone/>
            </a:pPr>
            <a:endParaRPr lang="en-US">
              <a:solidFill>
                <a:schemeClr val="accent1"/>
              </a:solidFill>
            </a:endParaRPr>
          </a:p>
          <a:p>
            <a:pPr marL="457200" indent="-457200">
              <a:lnSpc>
                <a:spcPct val="150000"/>
              </a:lnSpc>
              <a:buAutoNum type="arabicPeriod"/>
            </a:pPr>
            <a:r>
              <a:rPr lang="en-US" sz="2000" b="0" dirty="0">
                <a:solidFill>
                  <a:schemeClr val="accent1"/>
                </a:solidFill>
              </a:rPr>
              <a:t>Role-play your pitch</a:t>
            </a:r>
            <a:r>
              <a:rPr lang="sl-SI" sz="2000" b="0" dirty="0">
                <a:solidFill>
                  <a:schemeClr val="accent1"/>
                </a:solidFill>
              </a:rPr>
              <a:t> </a:t>
            </a:r>
            <a:r>
              <a:rPr lang="en-US" sz="2000" b="0" dirty="0">
                <a:solidFill>
                  <a:schemeClr val="accent1"/>
                </a:solidFill>
              </a:rPr>
              <a:t>with team members, friends, and family</a:t>
            </a:r>
          </a:p>
          <a:p>
            <a:pPr marL="457200" indent="-457200">
              <a:lnSpc>
                <a:spcPct val="150000"/>
              </a:lnSpc>
              <a:buAutoNum type="arabicPeriod"/>
            </a:pPr>
            <a:r>
              <a:rPr lang="en-US" sz="2000" b="0" dirty="0">
                <a:solidFill>
                  <a:schemeClr val="accent1"/>
                </a:solidFill>
              </a:rPr>
              <a:t>Record yourself and tweak it</a:t>
            </a:r>
          </a:p>
          <a:p>
            <a:pPr marL="457200" indent="-457200">
              <a:lnSpc>
                <a:spcPct val="150000"/>
              </a:lnSpc>
              <a:buAutoNum type="arabicPeriod"/>
            </a:pPr>
            <a:r>
              <a:rPr lang="en-US" sz="2000" b="0" dirty="0">
                <a:solidFill>
                  <a:schemeClr val="accent1"/>
                </a:solidFill>
              </a:rPr>
              <a:t>Go listen to other pitches and note what works or doesn’t work</a:t>
            </a:r>
          </a:p>
          <a:p>
            <a:pPr marL="457200" indent="-457200">
              <a:lnSpc>
                <a:spcPct val="150000"/>
              </a:lnSpc>
              <a:buAutoNum type="arabicPeriod"/>
            </a:pPr>
            <a:r>
              <a:rPr lang="en-US" sz="2000" b="0" dirty="0">
                <a:solidFill>
                  <a:schemeClr val="accent1"/>
                </a:solidFill>
              </a:rPr>
              <a:t>Check out elevator pitch competitions (some offer up to $10,000 prizes)</a:t>
            </a:r>
          </a:p>
          <a:p>
            <a:pPr marL="457200" indent="-457200">
              <a:lnSpc>
                <a:spcPct val="150000"/>
              </a:lnSpc>
              <a:buAutoNum type="arabicPeriod"/>
            </a:pPr>
            <a:r>
              <a:rPr lang="en-US" sz="2000" b="0" dirty="0">
                <a:solidFill>
                  <a:schemeClr val="accent1"/>
                </a:solidFill>
              </a:rPr>
              <a:t>Document it in your mobile phone, so you won’t</a:t>
            </a:r>
            <a:r>
              <a:rPr lang="sl-SI" sz="2000" b="0" dirty="0">
                <a:solidFill>
                  <a:schemeClr val="accent1"/>
                </a:solidFill>
              </a:rPr>
              <a:t> </a:t>
            </a:r>
            <a:r>
              <a:rPr lang="en-US" sz="2000" b="0" dirty="0">
                <a:solidFill>
                  <a:schemeClr val="accent1"/>
                </a:solidFill>
              </a:rPr>
              <a:t>be at a loss for words</a:t>
            </a:r>
            <a:endParaRPr lang="sl-SI" sz="2000" b="0" dirty="0">
              <a:solidFill>
                <a:schemeClr val="accent1"/>
              </a:solidFill>
            </a:endParaRPr>
          </a:p>
          <a:p>
            <a:pPr marL="457200" indent="-457200">
              <a:lnSpc>
                <a:spcPct val="150000"/>
              </a:lnSpc>
              <a:buAutoNum type="arabicPeriod"/>
            </a:pPr>
            <a:r>
              <a:rPr lang="en-US" sz="2000" b="0" dirty="0">
                <a:solidFill>
                  <a:schemeClr val="accent1"/>
                </a:solidFill>
              </a:rPr>
              <a:t>Practice, practice, practice until it becomes natural</a:t>
            </a:r>
          </a:p>
          <a:p>
            <a:endParaRPr lang="sl-SI"/>
          </a:p>
        </p:txBody>
      </p:sp>
    </p:spTree>
    <p:extLst>
      <p:ext uri="{BB962C8B-B14F-4D97-AF65-F5344CB8AC3E}">
        <p14:creationId xmlns:p14="http://schemas.microsoft.com/office/powerpoint/2010/main" val="16566425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000"/>
                                        <p:tgtEl>
                                          <p:spTgt spid="3">
                                            <p:txEl>
                                              <p:pRg st="6" end="6"/>
                                            </p:txEl>
                                          </p:spTgt>
                                        </p:tgtEl>
                                      </p:cBhvr>
                                    </p:animEffect>
                                    <p:anim calcmode="lin" valueType="num">
                                      <p:cBhvr>
                                        <p:cTn id="2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1000"/>
                                        <p:tgtEl>
                                          <p:spTgt spid="3">
                                            <p:txEl>
                                              <p:pRg st="7" end="7"/>
                                            </p:txEl>
                                          </p:spTgt>
                                        </p:tgtEl>
                                      </p:cBhvr>
                                    </p:animEffect>
                                    <p:anim calcmode="lin" valueType="num">
                                      <p:cBhvr>
                                        <p:cTn id="3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767AF-E202-2A2E-E552-F88DF3462395}"/>
              </a:ext>
            </a:extLst>
          </p:cNvPr>
          <p:cNvSpPr>
            <a:spLocks noGrp="1"/>
          </p:cNvSpPr>
          <p:nvPr>
            <p:ph type="title"/>
          </p:nvPr>
        </p:nvSpPr>
        <p:spPr>
          <a:xfrm>
            <a:off x="674225" y="248919"/>
            <a:ext cx="10515600" cy="1325563"/>
          </a:xfrm>
        </p:spPr>
        <p:txBody>
          <a:bodyPr/>
          <a:lstStyle/>
          <a:p>
            <a:r>
              <a:rPr lang="sl-SI" sz="3400" dirty="0" err="1"/>
              <a:t>Pitch</a:t>
            </a:r>
            <a:r>
              <a:rPr lang="sl-SI" sz="3400" dirty="0"/>
              <a:t> </a:t>
            </a:r>
            <a:r>
              <a:rPr lang="sl-SI" sz="3400" dirty="0" err="1"/>
              <a:t>Deck</a:t>
            </a:r>
          </a:p>
        </p:txBody>
      </p:sp>
      <p:sp>
        <p:nvSpPr>
          <p:cNvPr id="3" name="Content Placeholder 2">
            <a:extLst>
              <a:ext uri="{FF2B5EF4-FFF2-40B4-BE49-F238E27FC236}">
                <a16:creationId xmlns:a16="http://schemas.microsoft.com/office/drawing/2014/main" id="{B8846555-F1E8-D0BB-2D63-0063F1C1C7F6}"/>
              </a:ext>
            </a:extLst>
          </p:cNvPr>
          <p:cNvSpPr>
            <a:spLocks noGrp="1"/>
          </p:cNvSpPr>
          <p:nvPr>
            <p:ph idx="1"/>
          </p:nvPr>
        </p:nvSpPr>
        <p:spPr>
          <a:xfrm>
            <a:off x="671186" y="1393675"/>
            <a:ext cx="10515600" cy="4351338"/>
          </a:xfrm>
        </p:spPr>
        <p:txBody>
          <a:bodyPr vert="horz" lIns="91440" tIns="45720" rIns="91440" bIns="45720" rtlCol="0" anchor="t">
            <a:noAutofit/>
          </a:bodyPr>
          <a:lstStyle/>
          <a:p>
            <a:pPr marL="0" indent="0">
              <a:lnSpc>
                <a:spcPct val="100000"/>
              </a:lnSpc>
              <a:spcBef>
                <a:spcPts val="600"/>
              </a:spcBef>
              <a:spcAft>
                <a:spcPts val="600"/>
              </a:spcAft>
              <a:buNone/>
            </a:pPr>
            <a:r>
              <a:rPr lang="sl-SI" sz="1800" err="1"/>
              <a:t>Definition</a:t>
            </a:r>
            <a:r>
              <a:rPr lang="sl-SI" sz="1800" dirty="0"/>
              <a:t> </a:t>
            </a:r>
            <a:r>
              <a:rPr lang="sl-SI" sz="1800" err="1"/>
              <a:t>and</a:t>
            </a:r>
            <a:r>
              <a:rPr lang="sl-SI" sz="1800" dirty="0"/>
              <a:t> </a:t>
            </a:r>
            <a:r>
              <a:rPr lang="sl-SI" sz="1800" err="1"/>
              <a:t>purpose</a:t>
            </a:r>
            <a:r>
              <a:rPr lang="sl-SI" sz="1800" dirty="0"/>
              <a:t>:</a:t>
            </a:r>
            <a:r>
              <a:rPr lang="sl-SI" sz="1800" dirty="0">
                <a:solidFill>
                  <a:schemeClr val="accent1"/>
                </a:solidFill>
              </a:rPr>
              <a:t> </a:t>
            </a:r>
            <a:r>
              <a:rPr lang="en-US" sz="1800" b="0" dirty="0">
                <a:solidFill>
                  <a:schemeClr val="accent1"/>
                </a:solidFill>
              </a:rPr>
              <a:t>A pitch deck is a concise, visually engaging presentation that entrepreneurs use to pitch their business idea to potential investors. It serves as a powerful tool to capture attention, convey key information, and secure funding for your venture.</a:t>
            </a:r>
            <a:endParaRPr lang="sl-SI" sz="1800" b="0" dirty="0">
              <a:solidFill>
                <a:schemeClr val="accent1"/>
              </a:solidFill>
            </a:endParaRPr>
          </a:p>
          <a:p>
            <a:pPr marL="0" indent="0">
              <a:lnSpc>
                <a:spcPct val="100000"/>
              </a:lnSpc>
              <a:spcBef>
                <a:spcPts val="600"/>
              </a:spcBef>
              <a:spcAft>
                <a:spcPts val="600"/>
              </a:spcAft>
              <a:buNone/>
            </a:pPr>
            <a:endParaRPr lang="sl-SI" sz="1800" b="0" dirty="0">
              <a:solidFill>
                <a:schemeClr val="accent1"/>
              </a:solidFill>
            </a:endParaRPr>
          </a:p>
          <a:p>
            <a:pPr marL="0" indent="0">
              <a:lnSpc>
                <a:spcPct val="100000"/>
              </a:lnSpc>
              <a:spcBef>
                <a:spcPts val="600"/>
              </a:spcBef>
              <a:spcAft>
                <a:spcPts val="600"/>
              </a:spcAft>
              <a:buNone/>
            </a:pPr>
            <a:r>
              <a:rPr lang="en-US" sz="1800" dirty="0">
                <a:solidFill>
                  <a:schemeClr val="accent1"/>
                </a:solidFill>
              </a:rPr>
              <a:t>An effective pitch deck typically includes:</a:t>
            </a:r>
          </a:p>
          <a:p>
            <a:pPr marL="285750">
              <a:lnSpc>
                <a:spcPct val="100000"/>
              </a:lnSpc>
              <a:spcBef>
                <a:spcPts val="600"/>
              </a:spcBef>
              <a:spcAft>
                <a:spcPts val="600"/>
              </a:spcAft>
              <a:buFont typeface="Arial" panose="020B0604020202020204" pitchFamily="34" charset="0"/>
              <a:buChar char="•"/>
            </a:pPr>
            <a:r>
              <a:rPr lang="en-US" sz="1800" b="0" dirty="0">
                <a:solidFill>
                  <a:schemeClr val="accent1"/>
                </a:solidFill>
              </a:rPr>
              <a:t>A compelling problem statement and value proposition</a:t>
            </a:r>
          </a:p>
          <a:p>
            <a:pPr marL="285750">
              <a:lnSpc>
                <a:spcPct val="100000"/>
              </a:lnSpc>
              <a:spcBef>
                <a:spcPts val="600"/>
              </a:spcBef>
              <a:spcAft>
                <a:spcPts val="600"/>
              </a:spcAft>
              <a:buFont typeface="Arial" panose="020B0604020202020204" pitchFamily="34" charset="0"/>
              <a:buChar char="•"/>
            </a:pPr>
            <a:r>
              <a:rPr lang="en-US" sz="1800" b="0" dirty="0">
                <a:solidFill>
                  <a:schemeClr val="accent1"/>
                </a:solidFill>
              </a:rPr>
              <a:t>A description of your unique solution and product features</a:t>
            </a:r>
          </a:p>
          <a:p>
            <a:pPr marL="285750">
              <a:lnSpc>
                <a:spcPct val="100000"/>
              </a:lnSpc>
              <a:spcBef>
                <a:spcPts val="600"/>
              </a:spcBef>
              <a:spcAft>
                <a:spcPts val="600"/>
              </a:spcAft>
              <a:buFont typeface="Arial" panose="020B0604020202020204" pitchFamily="34" charset="0"/>
              <a:buChar char="•"/>
            </a:pPr>
            <a:r>
              <a:rPr lang="en-US" sz="1800" b="0" dirty="0">
                <a:solidFill>
                  <a:schemeClr val="accent1"/>
                </a:solidFill>
              </a:rPr>
              <a:t>Market opportunity and target audience analysis</a:t>
            </a:r>
          </a:p>
          <a:p>
            <a:pPr marL="285750">
              <a:lnSpc>
                <a:spcPct val="100000"/>
              </a:lnSpc>
              <a:spcBef>
                <a:spcPts val="600"/>
              </a:spcBef>
              <a:spcAft>
                <a:spcPts val="600"/>
              </a:spcAft>
              <a:buFont typeface="Arial" panose="020B0604020202020204" pitchFamily="34" charset="0"/>
              <a:buChar char="•"/>
            </a:pPr>
            <a:r>
              <a:rPr lang="en-US" sz="1800" b="0" dirty="0">
                <a:solidFill>
                  <a:schemeClr val="accent1"/>
                </a:solidFill>
              </a:rPr>
              <a:t>Business model and revenue streams</a:t>
            </a:r>
          </a:p>
          <a:p>
            <a:pPr marL="285750">
              <a:lnSpc>
                <a:spcPct val="100000"/>
              </a:lnSpc>
              <a:spcBef>
                <a:spcPts val="600"/>
              </a:spcBef>
              <a:spcAft>
                <a:spcPts val="600"/>
              </a:spcAft>
              <a:buFont typeface="Arial" panose="020B0604020202020204" pitchFamily="34" charset="0"/>
              <a:buChar char="•"/>
            </a:pPr>
            <a:r>
              <a:rPr lang="en-US" sz="1800" b="0" dirty="0">
                <a:solidFill>
                  <a:schemeClr val="accent1"/>
                </a:solidFill>
              </a:rPr>
              <a:t>Traction, milestones, and future plans</a:t>
            </a:r>
          </a:p>
          <a:p>
            <a:pPr marL="285750">
              <a:lnSpc>
                <a:spcPct val="100000"/>
              </a:lnSpc>
              <a:spcBef>
                <a:spcPts val="600"/>
              </a:spcBef>
              <a:spcAft>
                <a:spcPts val="600"/>
              </a:spcAft>
              <a:buFont typeface="Arial" panose="020B0604020202020204" pitchFamily="34" charset="0"/>
              <a:buChar char="•"/>
            </a:pPr>
            <a:r>
              <a:rPr lang="en-US" sz="1800" b="0" dirty="0">
                <a:solidFill>
                  <a:schemeClr val="accent1"/>
                </a:solidFill>
              </a:rPr>
              <a:t>Financial projections and funding requirements</a:t>
            </a:r>
          </a:p>
          <a:p>
            <a:pPr marL="285750">
              <a:lnSpc>
                <a:spcPct val="100000"/>
              </a:lnSpc>
              <a:spcBef>
                <a:spcPts val="600"/>
              </a:spcBef>
              <a:spcAft>
                <a:spcPts val="600"/>
              </a:spcAft>
              <a:buFont typeface="Arial" panose="020B0604020202020204" pitchFamily="34" charset="0"/>
              <a:buChar char="•"/>
            </a:pPr>
            <a:r>
              <a:rPr lang="en-US" sz="1800" b="0" dirty="0">
                <a:solidFill>
                  <a:schemeClr val="accent1"/>
                </a:solidFill>
              </a:rPr>
              <a:t>Team background and qualifications</a:t>
            </a:r>
            <a:endParaRPr lang="sl-SI" sz="1800" b="0" dirty="0">
              <a:solidFill>
                <a:schemeClr val="accent1"/>
              </a:solidFill>
            </a:endParaRPr>
          </a:p>
        </p:txBody>
      </p:sp>
      <p:pic>
        <p:nvPicPr>
          <p:cNvPr id="5" name="Picture 4" descr="A group of women sitting around a table&#10;&#10;Description automatically generated">
            <a:extLst>
              <a:ext uri="{FF2B5EF4-FFF2-40B4-BE49-F238E27FC236}">
                <a16:creationId xmlns:a16="http://schemas.microsoft.com/office/drawing/2014/main" id="{07A666DB-A799-E07B-87A8-9B38D94469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2452" y="4170063"/>
            <a:ext cx="4429192" cy="25309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PoljeZBesedilom 3">
            <a:extLst>
              <a:ext uri="{FF2B5EF4-FFF2-40B4-BE49-F238E27FC236}">
                <a16:creationId xmlns:a16="http://schemas.microsoft.com/office/drawing/2014/main" id="{585C8560-CF26-A0AC-D40F-8AEB1A57BBFC}"/>
              </a:ext>
            </a:extLst>
          </p:cNvPr>
          <p:cNvSpPr txBox="1"/>
          <p:nvPr/>
        </p:nvSpPr>
        <p:spPr>
          <a:xfrm>
            <a:off x="4734838" y="6311030"/>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chemeClr val="accent1"/>
                </a:solidFill>
              </a:rPr>
              <a:t>Image source: AI generated</a:t>
            </a:r>
          </a:p>
        </p:txBody>
      </p:sp>
    </p:spTree>
    <p:extLst>
      <p:ext uri="{BB962C8B-B14F-4D97-AF65-F5344CB8AC3E}">
        <p14:creationId xmlns:p14="http://schemas.microsoft.com/office/powerpoint/2010/main" val="2525822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 calcmode="lin" valueType="num">
                                      <p:cBhvr additive="base">
                                        <p:cTn id="1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 calcmode="lin" valueType="num">
                                      <p:cBhvr additive="base">
                                        <p:cTn id="2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 calcmode="lin" valueType="num">
                                      <p:cBhvr additive="base">
                                        <p:cTn id="2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 calcmode="lin" valueType="num">
                                      <p:cBhvr additive="base">
                                        <p:cTn id="3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58687-496C-EB26-1780-546CA542E392}"/>
              </a:ext>
            </a:extLst>
          </p:cNvPr>
          <p:cNvSpPr>
            <a:spLocks noGrp="1"/>
          </p:cNvSpPr>
          <p:nvPr>
            <p:ph type="title"/>
          </p:nvPr>
        </p:nvSpPr>
        <p:spPr>
          <a:xfrm>
            <a:off x="452377" y="355480"/>
            <a:ext cx="9340970" cy="454384"/>
          </a:xfrm>
        </p:spPr>
        <p:txBody>
          <a:bodyPr vert="horz" lIns="91440" tIns="45720" rIns="91440" bIns="45720" rtlCol="0" anchor="ctr">
            <a:noAutofit/>
          </a:bodyPr>
          <a:lstStyle/>
          <a:p>
            <a:r>
              <a:rPr lang="sl-SI" sz="3400" dirty="0" err="1"/>
              <a:t>Structure</a:t>
            </a:r>
            <a:r>
              <a:rPr lang="sl-SI" sz="3400" dirty="0"/>
              <a:t> </a:t>
            </a:r>
            <a:r>
              <a:rPr lang="sl-SI" sz="3400" dirty="0" err="1"/>
              <a:t>of</a:t>
            </a:r>
            <a:r>
              <a:rPr lang="sl-SI" sz="3400" dirty="0"/>
              <a:t> </a:t>
            </a:r>
            <a:r>
              <a:rPr lang="sl-SI" sz="3400" dirty="0" err="1"/>
              <a:t>Pitch</a:t>
            </a:r>
            <a:r>
              <a:rPr lang="sl-SI" sz="3400" dirty="0"/>
              <a:t> </a:t>
            </a:r>
            <a:r>
              <a:rPr lang="sl-SI" sz="3400" dirty="0" err="1"/>
              <a:t>Deck</a:t>
            </a:r>
            <a:endParaRPr lang="sl-SI" sz="3400" dirty="0"/>
          </a:p>
        </p:txBody>
      </p:sp>
      <p:sp>
        <p:nvSpPr>
          <p:cNvPr id="3" name="Content Placeholder 2">
            <a:extLst>
              <a:ext uri="{FF2B5EF4-FFF2-40B4-BE49-F238E27FC236}">
                <a16:creationId xmlns:a16="http://schemas.microsoft.com/office/drawing/2014/main" id="{E5A35B3F-A959-83E8-D119-09B64E4A1B26}"/>
              </a:ext>
            </a:extLst>
          </p:cNvPr>
          <p:cNvSpPr>
            <a:spLocks noGrp="1"/>
          </p:cNvSpPr>
          <p:nvPr>
            <p:ph idx="1"/>
          </p:nvPr>
        </p:nvSpPr>
        <p:spPr>
          <a:xfrm>
            <a:off x="451764" y="929408"/>
            <a:ext cx="10870721" cy="5184925"/>
          </a:xfrm>
          <a:noFill/>
        </p:spPr>
        <p:txBody>
          <a:bodyPr vert="horz" lIns="91440" tIns="45720" rIns="91440" bIns="45720" rtlCol="0" anchor="t">
            <a:noAutofit/>
          </a:bodyPr>
          <a:lstStyle/>
          <a:p>
            <a:pPr>
              <a:lnSpc>
                <a:spcPct val="150000"/>
              </a:lnSpc>
              <a:spcBef>
                <a:spcPts val="600"/>
              </a:spcBef>
              <a:spcAft>
                <a:spcPts val="600"/>
              </a:spcAft>
            </a:pPr>
            <a:r>
              <a:rPr lang="en-US" sz="1600" dirty="0">
                <a:ea typeface="+mn-lt"/>
                <a:cs typeface="+mn-lt"/>
              </a:rPr>
              <a:t>Introduction:</a:t>
            </a:r>
            <a:br>
              <a:rPr lang="en-US" sz="1600" dirty="0">
                <a:ea typeface="+mn-lt"/>
                <a:cs typeface="+mn-lt"/>
              </a:rPr>
            </a:br>
            <a:r>
              <a:rPr lang="en-US" sz="1600" dirty="0">
                <a:solidFill>
                  <a:schemeClr val="accent1"/>
                </a:solidFill>
                <a:ea typeface="+mn-lt"/>
                <a:cs typeface="+mn-lt"/>
              </a:rPr>
              <a:t>Begin with a powerful story or a provocative question to draw your audience in and underscore the problem your product addresses. For instance, </a:t>
            </a:r>
            <a:r>
              <a:rPr lang="en-US" sz="1600" b="0" i="1" dirty="0">
                <a:solidFill>
                  <a:schemeClr val="accent1"/>
                </a:solidFill>
                <a:ea typeface="+mn-lt"/>
                <a:cs typeface="+mn-lt"/>
              </a:rPr>
              <a:t>"Imagine a world where every home is powered by clean, renewable energy—how close are we to achieving this vision?"</a:t>
            </a:r>
            <a:r>
              <a:rPr lang="en-US" sz="1600" b="0" dirty="0">
                <a:solidFill>
                  <a:schemeClr val="accent1"/>
                </a:solidFill>
                <a:ea typeface="+mn-lt"/>
                <a:cs typeface="+mn-lt"/>
              </a:rPr>
              <a:t> This sets the stage to present your solution and its impact.</a:t>
            </a:r>
            <a:endParaRPr lang="sl-SI" sz="1600">
              <a:solidFill>
                <a:schemeClr val="accent1"/>
              </a:solidFill>
            </a:endParaRPr>
          </a:p>
          <a:p>
            <a:pPr>
              <a:lnSpc>
                <a:spcPct val="150000"/>
              </a:lnSpc>
              <a:spcBef>
                <a:spcPts val="600"/>
              </a:spcBef>
              <a:spcAft>
                <a:spcPts val="600"/>
              </a:spcAft>
            </a:pPr>
            <a:r>
              <a:rPr lang="en-US" sz="1600" dirty="0">
                <a:ea typeface="+mn-lt"/>
                <a:cs typeface="+mn-lt"/>
              </a:rPr>
              <a:t>Problem:</a:t>
            </a:r>
            <a:br>
              <a:rPr lang="en-US" sz="1600" dirty="0">
                <a:ea typeface="+mn-lt"/>
                <a:cs typeface="+mn-lt"/>
              </a:rPr>
            </a:br>
            <a:r>
              <a:rPr lang="en-US" sz="1600" dirty="0">
                <a:solidFill>
                  <a:schemeClr val="accent1"/>
                </a:solidFill>
                <a:ea typeface="+mn-lt"/>
                <a:cs typeface="+mn-lt"/>
              </a:rPr>
              <a:t>Clearly define the issue your product tackles, supported by impactful data to convey its scale and urgency. For example, </a:t>
            </a:r>
            <a:r>
              <a:rPr lang="en-US" sz="1600" b="0" i="1" dirty="0">
                <a:solidFill>
                  <a:schemeClr val="accent1"/>
                </a:solidFill>
                <a:ea typeface="+mn-lt"/>
                <a:cs typeface="+mn-lt"/>
              </a:rPr>
              <a:t>"Over 1 billion people worldwide still lack access to clean water,"</a:t>
            </a:r>
            <a:r>
              <a:rPr lang="en-US" sz="1600" b="0" dirty="0">
                <a:solidFill>
                  <a:schemeClr val="accent1"/>
                </a:solidFill>
                <a:ea typeface="+mn-lt"/>
                <a:cs typeface="+mn-lt"/>
              </a:rPr>
              <a:t> emphasizing the critical nature of the challenge.</a:t>
            </a:r>
            <a:endParaRPr lang="en-US" sz="1600">
              <a:solidFill>
                <a:schemeClr val="accent1"/>
              </a:solidFill>
            </a:endParaRPr>
          </a:p>
          <a:p>
            <a:pPr>
              <a:lnSpc>
                <a:spcPct val="150000"/>
              </a:lnSpc>
              <a:spcBef>
                <a:spcPts val="600"/>
              </a:spcBef>
              <a:spcAft>
                <a:spcPts val="600"/>
              </a:spcAft>
            </a:pPr>
            <a:r>
              <a:rPr lang="en-US" sz="1600" dirty="0">
                <a:ea typeface="+mn-lt"/>
                <a:cs typeface="+mn-lt"/>
              </a:rPr>
              <a:t>Solution:</a:t>
            </a:r>
            <a:br>
              <a:rPr lang="en-US" sz="1600" dirty="0">
                <a:ea typeface="+mn-lt"/>
                <a:cs typeface="+mn-lt"/>
              </a:rPr>
            </a:br>
            <a:r>
              <a:rPr lang="en-US" sz="1600" dirty="0">
                <a:solidFill>
                  <a:schemeClr val="accent1"/>
                </a:solidFill>
                <a:ea typeface="+mn-lt"/>
                <a:cs typeface="+mn-lt"/>
              </a:rPr>
              <a:t>Showcase how your product effectively addresses the problem, emphasizing its unique features and benefits. For instance, </a:t>
            </a:r>
            <a:r>
              <a:rPr lang="en-US" sz="1600" b="0" i="1" dirty="0">
                <a:solidFill>
                  <a:schemeClr val="accent1"/>
                </a:solidFill>
                <a:ea typeface="+mn-lt"/>
                <a:cs typeface="+mn-lt"/>
              </a:rPr>
              <a:t>"Our portable water purifier uses advanced filtration technology to deliver safe drinking water in minutes, offering a practical and immediate solution."</a:t>
            </a:r>
            <a:endParaRPr lang="en-US" sz="1600">
              <a:solidFill>
                <a:schemeClr val="accent1"/>
              </a:solidFill>
            </a:endParaRPr>
          </a:p>
          <a:p>
            <a:pPr>
              <a:lnSpc>
                <a:spcPct val="150000"/>
              </a:lnSpc>
              <a:spcBef>
                <a:spcPts val="600"/>
              </a:spcBef>
              <a:spcAft>
                <a:spcPts val="600"/>
              </a:spcAft>
            </a:pPr>
            <a:endParaRPr lang="en-US" sz="1600" dirty="0">
              <a:solidFill>
                <a:schemeClr val="accent1"/>
              </a:solidFill>
            </a:endParaRPr>
          </a:p>
          <a:p>
            <a:endParaRPr lang="en-US" sz="1600" dirty="0">
              <a:solidFill>
                <a:schemeClr val="accent1"/>
              </a:solidFill>
            </a:endParaRPr>
          </a:p>
          <a:p>
            <a:pPr>
              <a:lnSpc>
                <a:spcPct val="100000"/>
              </a:lnSpc>
              <a:spcBef>
                <a:spcPts val="600"/>
              </a:spcBef>
              <a:spcAft>
                <a:spcPts val="600"/>
              </a:spcAft>
            </a:pPr>
            <a:endParaRPr lang="en-US" sz="1600" dirty="0">
              <a:solidFill>
                <a:schemeClr val="accent1"/>
              </a:solidFill>
            </a:endParaRPr>
          </a:p>
          <a:p>
            <a:pPr>
              <a:lnSpc>
                <a:spcPct val="100000"/>
              </a:lnSpc>
              <a:spcBef>
                <a:spcPts val="600"/>
              </a:spcBef>
              <a:spcAft>
                <a:spcPts val="600"/>
              </a:spcAft>
            </a:pPr>
            <a:endParaRPr lang="en-US" sz="3200" dirty="0">
              <a:solidFill>
                <a:srgbClr val="1D1D1B"/>
              </a:solidFill>
            </a:endParaRPr>
          </a:p>
          <a:p>
            <a:pPr>
              <a:lnSpc>
                <a:spcPct val="170000"/>
              </a:lnSpc>
            </a:pPr>
            <a:endParaRPr lang="en-US"/>
          </a:p>
          <a:p>
            <a:pPr>
              <a:lnSpc>
                <a:spcPct val="170000"/>
              </a:lnSpc>
            </a:pPr>
            <a:endParaRPr lang="sl-SI"/>
          </a:p>
        </p:txBody>
      </p:sp>
    </p:spTree>
    <p:extLst>
      <p:ext uri="{BB962C8B-B14F-4D97-AF65-F5344CB8AC3E}">
        <p14:creationId xmlns:p14="http://schemas.microsoft.com/office/powerpoint/2010/main" val="381441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387B7B7-8BBD-A076-D5D5-CB013AE4A2B0}"/>
              </a:ext>
            </a:extLst>
          </p:cNvPr>
          <p:cNvSpPr>
            <a:spLocks noGrp="1"/>
          </p:cNvSpPr>
          <p:nvPr>
            <p:ph type="title"/>
          </p:nvPr>
        </p:nvSpPr>
        <p:spPr>
          <a:xfrm>
            <a:off x="483296" y="250303"/>
            <a:ext cx="9565710" cy="636632"/>
          </a:xfrm>
        </p:spPr>
        <p:txBody>
          <a:bodyPr/>
          <a:lstStyle/>
          <a:p>
            <a:r>
              <a:rPr lang="sl-SI" sz="3400" dirty="0" err="1"/>
              <a:t>Structure</a:t>
            </a:r>
            <a:r>
              <a:rPr lang="sl-SI" sz="3400" dirty="0"/>
              <a:t> </a:t>
            </a:r>
            <a:r>
              <a:rPr lang="sl-SI" sz="3400" dirty="0" err="1"/>
              <a:t>of</a:t>
            </a:r>
            <a:r>
              <a:rPr lang="sl-SI" sz="3400" dirty="0"/>
              <a:t> </a:t>
            </a:r>
            <a:r>
              <a:rPr lang="sl-SI" sz="3400" dirty="0" err="1"/>
              <a:t>Pitch</a:t>
            </a:r>
            <a:r>
              <a:rPr lang="sl-SI" sz="3400" dirty="0"/>
              <a:t> </a:t>
            </a:r>
            <a:r>
              <a:rPr lang="sl-SI" sz="3400" dirty="0" err="1"/>
              <a:t>Deck</a:t>
            </a:r>
            <a:endParaRPr lang="sl-SI" dirty="0" err="1"/>
          </a:p>
        </p:txBody>
      </p:sp>
      <p:sp>
        <p:nvSpPr>
          <p:cNvPr id="3" name="Označba mesta vsebine 2">
            <a:extLst>
              <a:ext uri="{FF2B5EF4-FFF2-40B4-BE49-F238E27FC236}">
                <a16:creationId xmlns:a16="http://schemas.microsoft.com/office/drawing/2014/main" id="{16B7109B-1971-746A-20C5-B1E2B0ECD86D}"/>
              </a:ext>
            </a:extLst>
          </p:cNvPr>
          <p:cNvSpPr>
            <a:spLocks noGrp="1"/>
          </p:cNvSpPr>
          <p:nvPr>
            <p:ph idx="1"/>
          </p:nvPr>
        </p:nvSpPr>
        <p:spPr>
          <a:xfrm>
            <a:off x="483296" y="1011436"/>
            <a:ext cx="10891380" cy="5019390"/>
          </a:xfrm>
        </p:spPr>
        <p:txBody>
          <a:bodyPr vert="horz" lIns="91440" tIns="45720" rIns="91440" bIns="45720" rtlCol="0" anchor="t">
            <a:normAutofit lnSpcReduction="10000"/>
          </a:bodyPr>
          <a:lstStyle/>
          <a:p>
            <a:pPr>
              <a:lnSpc>
                <a:spcPct val="120000"/>
              </a:lnSpc>
              <a:spcBef>
                <a:spcPts val="600"/>
              </a:spcBef>
              <a:spcAft>
                <a:spcPts val="600"/>
              </a:spcAft>
            </a:pPr>
            <a:r>
              <a:rPr lang="en-US" sz="1600" dirty="0">
                <a:ea typeface="+mn-lt"/>
                <a:cs typeface="+mn-lt"/>
              </a:rPr>
              <a:t>Business Model:</a:t>
            </a:r>
            <a:endParaRPr lang="sl-SI" sz="1600" dirty="0"/>
          </a:p>
          <a:p>
            <a:pPr>
              <a:lnSpc>
                <a:spcPct val="120000"/>
              </a:lnSpc>
              <a:spcBef>
                <a:spcPts val="600"/>
              </a:spcBef>
              <a:spcAft>
                <a:spcPts val="600"/>
              </a:spcAft>
            </a:pPr>
            <a:r>
              <a:rPr lang="en-US" sz="1600" dirty="0">
                <a:solidFill>
                  <a:schemeClr val="accent1"/>
                </a:solidFill>
                <a:ea typeface="+mn-lt"/>
                <a:cs typeface="+mn-lt"/>
              </a:rPr>
              <a:t>Clearly outline your revenue streams, such as subscription plans.</a:t>
            </a:r>
            <a:r>
              <a:rPr lang="en-US" sz="1600" b="0" dirty="0">
                <a:solidFill>
                  <a:schemeClr val="accent1"/>
                </a:solidFill>
                <a:ea typeface="+mn-lt"/>
                <a:cs typeface="+mn-lt"/>
              </a:rPr>
              <a:t> For example, </a:t>
            </a:r>
            <a:r>
              <a:rPr lang="en-US" sz="1600" b="0" i="1" dirty="0">
                <a:solidFill>
                  <a:schemeClr val="accent1"/>
                </a:solidFill>
                <a:ea typeface="+mn-lt"/>
                <a:cs typeface="+mn-lt"/>
              </a:rPr>
              <a:t>"We generate recurring revenue through monthly and annual subscription options, ensuring predictable income and customer retention."</a:t>
            </a:r>
            <a:endParaRPr lang="en-US" sz="1600">
              <a:solidFill>
                <a:schemeClr val="accent1"/>
              </a:solidFill>
            </a:endParaRPr>
          </a:p>
          <a:p>
            <a:pPr>
              <a:lnSpc>
                <a:spcPct val="120000"/>
              </a:lnSpc>
              <a:spcBef>
                <a:spcPts val="600"/>
              </a:spcBef>
              <a:spcAft>
                <a:spcPts val="600"/>
              </a:spcAft>
            </a:pPr>
            <a:r>
              <a:rPr lang="en-US" sz="1600" dirty="0">
                <a:ea typeface="+mn-lt"/>
                <a:cs typeface="+mn-lt"/>
              </a:rPr>
              <a:t>Traction:</a:t>
            </a:r>
            <a:endParaRPr lang="en-US" sz="1600"/>
          </a:p>
          <a:p>
            <a:pPr>
              <a:lnSpc>
                <a:spcPct val="120000"/>
              </a:lnSpc>
              <a:spcBef>
                <a:spcPts val="600"/>
              </a:spcBef>
              <a:spcAft>
                <a:spcPts val="600"/>
              </a:spcAft>
            </a:pPr>
            <a:r>
              <a:rPr lang="en-US" sz="1600" dirty="0">
                <a:solidFill>
                  <a:schemeClr val="accent1"/>
                </a:solidFill>
                <a:ea typeface="+mn-lt"/>
                <a:cs typeface="+mn-lt"/>
              </a:rPr>
              <a:t>Demonstrate strong market demand with tangible metrics. For instance, </a:t>
            </a:r>
            <a:r>
              <a:rPr lang="en-US" sz="1600" b="0" i="1" dirty="0">
                <a:solidFill>
                  <a:schemeClr val="accent1"/>
                </a:solidFill>
                <a:ea typeface="+mn-lt"/>
                <a:cs typeface="+mn-lt"/>
              </a:rPr>
              <a:t>"We have sold over 10,000 units in just six months and established partnerships with major retailers, validating our product's market fit and distribution strategy."</a:t>
            </a:r>
            <a:endParaRPr lang="en-US" sz="1600" dirty="0">
              <a:solidFill>
                <a:schemeClr val="accent1"/>
              </a:solidFill>
            </a:endParaRPr>
          </a:p>
          <a:p>
            <a:pPr>
              <a:lnSpc>
                <a:spcPct val="120000"/>
              </a:lnSpc>
              <a:spcBef>
                <a:spcPts val="600"/>
              </a:spcBef>
              <a:spcAft>
                <a:spcPts val="600"/>
              </a:spcAft>
            </a:pPr>
            <a:r>
              <a:rPr lang="en-US" sz="1600" dirty="0">
                <a:ea typeface="+mn-lt"/>
                <a:cs typeface="+mn-lt"/>
              </a:rPr>
              <a:t>Competition:</a:t>
            </a:r>
            <a:endParaRPr lang="en-US" sz="1600"/>
          </a:p>
          <a:p>
            <a:pPr>
              <a:lnSpc>
                <a:spcPct val="120000"/>
              </a:lnSpc>
              <a:spcBef>
                <a:spcPts val="600"/>
              </a:spcBef>
              <a:spcAft>
                <a:spcPts val="600"/>
              </a:spcAft>
            </a:pPr>
            <a:r>
              <a:rPr lang="en-US" sz="1600" dirty="0">
                <a:solidFill>
                  <a:schemeClr val="accent1"/>
                </a:solidFill>
                <a:ea typeface="+mn-lt"/>
                <a:cs typeface="+mn-lt"/>
              </a:rPr>
              <a:t>Identify key competitors and emphasize your unique selling points</a:t>
            </a:r>
            <a:r>
              <a:rPr lang="en-US" sz="1600" b="0" dirty="0">
                <a:solidFill>
                  <a:schemeClr val="accent1"/>
                </a:solidFill>
                <a:ea typeface="+mn-lt"/>
                <a:cs typeface="+mn-lt"/>
              </a:rPr>
              <a:t>. For example, </a:t>
            </a:r>
            <a:r>
              <a:rPr lang="en-US" sz="1600" b="0" i="1" dirty="0">
                <a:solidFill>
                  <a:schemeClr val="accent1"/>
                </a:solidFill>
                <a:ea typeface="+mn-lt"/>
                <a:cs typeface="+mn-lt"/>
              </a:rPr>
              <a:t>"Unlike traditional purifiers, our lightweight, portable design is tailored for on-the-go use, making it stand out in the market."</a:t>
            </a:r>
            <a:endParaRPr lang="en-US" sz="1600" dirty="0">
              <a:solidFill>
                <a:schemeClr val="accent1"/>
              </a:solidFill>
            </a:endParaRPr>
          </a:p>
          <a:p>
            <a:pPr>
              <a:lnSpc>
                <a:spcPct val="120000"/>
              </a:lnSpc>
              <a:spcBef>
                <a:spcPts val="600"/>
              </a:spcBef>
              <a:spcAft>
                <a:spcPts val="600"/>
              </a:spcAft>
            </a:pPr>
            <a:r>
              <a:rPr lang="en-US" sz="1600" dirty="0">
                <a:ea typeface="+mn-lt"/>
                <a:cs typeface="+mn-lt"/>
              </a:rPr>
              <a:t>Financials:</a:t>
            </a:r>
            <a:endParaRPr lang="en-US" sz="1600"/>
          </a:p>
          <a:p>
            <a:pPr>
              <a:lnSpc>
                <a:spcPct val="120000"/>
              </a:lnSpc>
              <a:spcBef>
                <a:spcPts val="600"/>
              </a:spcBef>
              <a:spcAft>
                <a:spcPts val="600"/>
              </a:spcAft>
            </a:pPr>
            <a:r>
              <a:rPr lang="en-US" sz="1600" dirty="0">
                <a:solidFill>
                  <a:schemeClr val="accent1"/>
                </a:solidFill>
                <a:ea typeface="+mn-lt"/>
                <a:cs typeface="+mn-lt"/>
              </a:rPr>
              <a:t>Provide clear financial projections and metrics.</a:t>
            </a:r>
            <a:r>
              <a:rPr lang="en-US" sz="1600" b="0" dirty="0">
                <a:solidFill>
                  <a:schemeClr val="accent1"/>
                </a:solidFill>
                <a:ea typeface="+mn-lt"/>
                <a:cs typeface="+mn-lt"/>
              </a:rPr>
              <a:t> For example, </a:t>
            </a:r>
            <a:r>
              <a:rPr lang="en-US" sz="1600" b="0" i="1" dirty="0">
                <a:solidFill>
                  <a:schemeClr val="accent1"/>
                </a:solidFill>
                <a:ea typeface="+mn-lt"/>
                <a:cs typeface="+mn-lt"/>
              </a:rPr>
              <a:t>"We project $2M in revenue within the first year with a 60% gross margin, supported by a low customer acquisition cost (CAC), ensuring sustainable growth and profitability."</a:t>
            </a:r>
            <a:endParaRPr lang="en-US" dirty="0">
              <a:solidFill>
                <a:schemeClr val="accent1"/>
              </a:solidFill>
            </a:endParaRPr>
          </a:p>
          <a:p>
            <a:pPr>
              <a:lnSpc>
                <a:spcPct val="100000"/>
              </a:lnSpc>
              <a:spcBef>
                <a:spcPts val="600"/>
              </a:spcBef>
              <a:spcAft>
                <a:spcPts val="600"/>
              </a:spcAft>
            </a:pPr>
            <a:endParaRPr lang="en-US" sz="1600" dirty="0">
              <a:solidFill>
                <a:schemeClr val="accent1"/>
              </a:solidFill>
            </a:endParaRPr>
          </a:p>
        </p:txBody>
      </p:sp>
    </p:spTree>
    <p:extLst>
      <p:ext uri="{BB962C8B-B14F-4D97-AF65-F5344CB8AC3E}">
        <p14:creationId xmlns:p14="http://schemas.microsoft.com/office/powerpoint/2010/main" val="15166986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97689-493D-1624-7929-C678760FE14B}"/>
              </a:ext>
            </a:extLst>
          </p:cNvPr>
          <p:cNvSpPr>
            <a:spLocks noGrp="1"/>
          </p:cNvSpPr>
          <p:nvPr>
            <p:ph type="title"/>
          </p:nvPr>
        </p:nvSpPr>
        <p:spPr>
          <a:xfrm>
            <a:off x="838200" y="365125"/>
            <a:ext cx="10091468" cy="799441"/>
          </a:xfrm>
        </p:spPr>
        <p:txBody>
          <a:bodyPr/>
          <a:lstStyle/>
          <a:p>
            <a:r>
              <a:rPr lang="sl-SI" sz="3400" err="1"/>
              <a:t>Key</a:t>
            </a:r>
            <a:r>
              <a:rPr lang="sl-SI" sz="3400" dirty="0"/>
              <a:t> </a:t>
            </a:r>
            <a:r>
              <a:rPr lang="sl-SI" sz="3400" err="1"/>
              <a:t>information</a:t>
            </a:r>
            <a:r>
              <a:rPr lang="sl-SI" sz="3400" dirty="0"/>
              <a:t> to </a:t>
            </a:r>
            <a:r>
              <a:rPr lang="sl-SI" sz="3400" err="1"/>
              <a:t>include</a:t>
            </a:r>
            <a:endParaRPr lang="sl-SI" sz="3400"/>
          </a:p>
        </p:txBody>
      </p:sp>
      <p:sp>
        <p:nvSpPr>
          <p:cNvPr id="3" name="Content Placeholder 2">
            <a:extLst>
              <a:ext uri="{FF2B5EF4-FFF2-40B4-BE49-F238E27FC236}">
                <a16:creationId xmlns:a16="http://schemas.microsoft.com/office/drawing/2014/main" id="{4DA98FB8-37FB-02E6-6D6A-D1FDDA591FFB}"/>
              </a:ext>
            </a:extLst>
          </p:cNvPr>
          <p:cNvSpPr>
            <a:spLocks noGrp="1"/>
          </p:cNvSpPr>
          <p:nvPr>
            <p:ph idx="1"/>
          </p:nvPr>
        </p:nvSpPr>
        <p:spPr>
          <a:xfrm>
            <a:off x="838200" y="1423358"/>
            <a:ext cx="10515600" cy="4753605"/>
          </a:xfrm>
        </p:spPr>
        <p:txBody>
          <a:bodyPr vert="horz" lIns="91440" tIns="45720" rIns="91440" bIns="45720" rtlCol="0" anchor="t">
            <a:normAutofit fontScale="92500"/>
          </a:bodyPr>
          <a:lstStyle/>
          <a:p>
            <a:pPr marL="0" indent="0">
              <a:lnSpc>
                <a:spcPct val="150000"/>
              </a:lnSpc>
              <a:spcBef>
                <a:spcPts val="600"/>
              </a:spcBef>
              <a:spcAft>
                <a:spcPts val="600"/>
              </a:spcAft>
              <a:buNone/>
            </a:pPr>
            <a:r>
              <a:rPr lang="en-US" sz="1800" dirty="0">
                <a:solidFill>
                  <a:schemeClr val="accent1"/>
                </a:solidFill>
              </a:rPr>
              <a:t>Vision and Mission: </a:t>
            </a:r>
            <a:r>
              <a:rPr lang="en-US" sz="1800" b="0" dirty="0">
                <a:solidFill>
                  <a:schemeClr val="accent1"/>
                </a:solidFill>
              </a:rPr>
              <a:t>Clearly state the </a:t>
            </a:r>
            <a:r>
              <a:rPr lang="en-US" sz="1800" dirty="0">
                <a:solidFill>
                  <a:schemeClr val="accent1"/>
                </a:solidFill>
              </a:rPr>
              <a:t>long-term vision and mission </a:t>
            </a:r>
            <a:r>
              <a:rPr lang="en-US" sz="1800" b="0" dirty="0">
                <a:solidFill>
                  <a:schemeClr val="accent1"/>
                </a:solidFill>
              </a:rPr>
              <a:t>of your company.</a:t>
            </a:r>
            <a:endParaRPr lang="sl-SI" sz="1800" b="0">
              <a:solidFill>
                <a:schemeClr val="accent1"/>
              </a:solidFill>
            </a:endParaRPr>
          </a:p>
          <a:p>
            <a:pPr marL="457200">
              <a:lnSpc>
                <a:spcPct val="150000"/>
              </a:lnSpc>
              <a:spcBef>
                <a:spcPts val="600"/>
              </a:spcBef>
              <a:spcAft>
                <a:spcPts val="600"/>
              </a:spcAft>
              <a:buFont typeface="Arial" panose="020B0604020202020204" pitchFamily="34" charset="0"/>
              <a:buChar char="•"/>
            </a:pPr>
            <a:r>
              <a:rPr lang="en-US" sz="1800" b="0" i="1" dirty="0">
                <a:solidFill>
                  <a:schemeClr val="accent1"/>
                </a:solidFill>
              </a:rPr>
              <a:t>Example: "Our mission is to make clean water accessible to everyone, everywhere."</a:t>
            </a:r>
          </a:p>
          <a:p>
            <a:pPr marL="0" indent="0">
              <a:lnSpc>
                <a:spcPct val="150000"/>
              </a:lnSpc>
              <a:spcBef>
                <a:spcPts val="600"/>
              </a:spcBef>
              <a:spcAft>
                <a:spcPts val="600"/>
              </a:spcAft>
              <a:buNone/>
            </a:pPr>
            <a:r>
              <a:rPr lang="en-US" sz="1800" dirty="0">
                <a:solidFill>
                  <a:schemeClr val="accent1"/>
                </a:solidFill>
              </a:rPr>
              <a:t>Unique Value Proposition: </a:t>
            </a:r>
            <a:r>
              <a:rPr lang="en-US" sz="1800" b="0" dirty="0">
                <a:solidFill>
                  <a:schemeClr val="accent1"/>
                </a:solidFill>
              </a:rPr>
              <a:t>Highlight what </a:t>
            </a:r>
            <a:r>
              <a:rPr lang="en-US" sz="1800" dirty="0">
                <a:solidFill>
                  <a:schemeClr val="accent1"/>
                </a:solidFill>
              </a:rPr>
              <a:t>sets your product apart </a:t>
            </a:r>
            <a:r>
              <a:rPr lang="en-US" sz="1800" b="0" dirty="0">
                <a:solidFill>
                  <a:schemeClr val="accent1"/>
                </a:solidFill>
              </a:rPr>
              <a:t>from the competition.</a:t>
            </a:r>
            <a:endParaRPr lang="sl-SI" sz="1800" b="0">
              <a:solidFill>
                <a:schemeClr val="accent1"/>
              </a:solidFill>
            </a:endParaRPr>
          </a:p>
          <a:p>
            <a:pPr marL="457200">
              <a:lnSpc>
                <a:spcPct val="150000"/>
              </a:lnSpc>
              <a:spcBef>
                <a:spcPts val="600"/>
              </a:spcBef>
              <a:spcAft>
                <a:spcPts val="600"/>
              </a:spcAft>
              <a:buFont typeface="Arial" panose="020B0604020202020204" pitchFamily="34" charset="0"/>
              <a:buChar char="•"/>
            </a:pPr>
            <a:r>
              <a:rPr lang="en-US" sz="1800" b="0" i="1" dirty="0">
                <a:solidFill>
                  <a:schemeClr val="accent1"/>
                </a:solidFill>
              </a:rPr>
              <a:t>Example: "Our purifier is the only one that uses nanotechnology for superior filtration."</a:t>
            </a:r>
          </a:p>
          <a:p>
            <a:pPr marL="0" indent="0">
              <a:lnSpc>
                <a:spcPct val="150000"/>
              </a:lnSpc>
              <a:spcBef>
                <a:spcPts val="600"/>
              </a:spcBef>
              <a:spcAft>
                <a:spcPts val="600"/>
              </a:spcAft>
              <a:buNone/>
            </a:pPr>
            <a:r>
              <a:rPr lang="en-US" sz="1800" dirty="0">
                <a:solidFill>
                  <a:schemeClr val="accent1"/>
                </a:solidFill>
              </a:rPr>
              <a:t>Market Analysis and Customer Insights: </a:t>
            </a:r>
            <a:r>
              <a:rPr lang="en-US" sz="1800" b="0" dirty="0">
                <a:solidFill>
                  <a:schemeClr val="accent1"/>
                </a:solidFill>
              </a:rPr>
              <a:t>Provide insights into </a:t>
            </a:r>
            <a:r>
              <a:rPr lang="en-US" sz="1800" dirty="0">
                <a:solidFill>
                  <a:schemeClr val="accent1"/>
                </a:solidFill>
              </a:rPr>
              <a:t>market trends and customer needs</a:t>
            </a:r>
            <a:r>
              <a:rPr lang="en-US" sz="1800" b="0" dirty="0">
                <a:solidFill>
                  <a:schemeClr val="accent1"/>
                </a:solidFill>
              </a:rPr>
              <a:t>.</a:t>
            </a:r>
            <a:endParaRPr lang="sl-SI" sz="1800" b="0">
              <a:solidFill>
                <a:schemeClr val="accent1"/>
              </a:solidFill>
            </a:endParaRPr>
          </a:p>
          <a:p>
            <a:pPr marL="457200">
              <a:lnSpc>
                <a:spcPct val="150000"/>
              </a:lnSpc>
              <a:spcBef>
                <a:spcPts val="600"/>
              </a:spcBef>
              <a:spcAft>
                <a:spcPts val="600"/>
              </a:spcAft>
              <a:buFont typeface="Arial" panose="020B0604020202020204" pitchFamily="34" charset="0"/>
              <a:buChar char="•"/>
            </a:pPr>
            <a:r>
              <a:rPr lang="en-US" sz="1800" b="0" i="1" dirty="0">
                <a:solidFill>
                  <a:schemeClr val="accent1"/>
                </a:solidFill>
              </a:rPr>
              <a:t>Example: "Market research shows a growing demand for portable, user-friendly water purifiers.„</a:t>
            </a:r>
            <a:endParaRPr lang="sl-SI" sz="1800" b="0" i="1">
              <a:solidFill>
                <a:schemeClr val="accent1"/>
              </a:solidFill>
            </a:endParaRPr>
          </a:p>
          <a:p>
            <a:pPr marL="0" indent="0">
              <a:lnSpc>
                <a:spcPct val="150000"/>
              </a:lnSpc>
              <a:spcBef>
                <a:spcPts val="600"/>
              </a:spcBef>
              <a:spcAft>
                <a:spcPts val="600"/>
              </a:spcAft>
              <a:buNone/>
            </a:pPr>
            <a:r>
              <a:rPr lang="en-US" sz="1800" dirty="0">
                <a:solidFill>
                  <a:schemeClr val="accent1"/>
                </a:solidFill>
              </a:rPr>
              <a:t>Go-to-Market Strategy: </a:t>
            </a:r>
            <a:r>
              <a:rPr lang="en-US" sz="1800" b="0" dirty="0">
                <a:solidFill>
                  <a:schemeClr val="accent1"/>
                </a:solidFill>
              </a:rPr>
              <a:t>Explain your plan for </a:t>
            </a:r>
            <a:r>
              <a:rPr lang="en-US" sz="1800" dirty="0">
                <a:solidFill>
                  <a:schemeClr val="accent1"/>
                </a:solidFill>
              </a:rPr>
              <a:t>reaching and acquiring customers</a:t>
            </a:r>
            <a:r>
              <a:rPr lang="en-US" sz="1800" b="0" dirty="0">
                <a:solidFill>
                  <a:schemeClr val="accent1"/>
                </a:solidFill>
              </a:rPr>
              <a:t>.</a:t>
            </a:r>
            <a:endParaRPr lang="sl-SI" sz="1800" b="0">
              <a:solidFill>
                <a:schemeClr val="accent1"/>
              </a:solidFill>
            </a:endParaRPr>
          </a:p>
          <a:p>
            <a:pPr marL="457200">
              <a:lnSpc>
                <a:spcPct val="150000"/>
              </a:lnSpc>
              <a:spcBef>
                <a:spcPts val="600"/>
              </a:spcBef>
              <a:spcAft>
                <a:spcPts val="600"/>
              </a:spcAft>
              <a:buFont typeface="Arial" panose="020B0604020202020204" pitchFamily="34" charset="0"/>
              <a:buChar char="•"/>
            </a:pPr>
            <a:r>
              <a:rPr lang="en-US" sz="1800" b="0" i="1" dirty="0">
                <a:solidFill>
                  <a:schemeClr val="accent1"/>
                </a:solidFill>
              </a:rPr>
              <a:t>Example: "We will use a combination of online marketing, influencer partnerships, and retail distribution to reach our target market."</a:t>
            </a:r>
          </a:p>
          <a:p>
            <a:endParaRPr lang="sl-SI"/>
          </a:p>
        </p:txBody>
      </p:sp>
    </p:spTree>
    <p:extLst>
      <p:ext uri="{BB962C8B-B14F-4D97-AF65-F5344CB8AC3E}">
        <p14:creationId xmlns:p14="http://schemas.microsoft.com/office/powerpoint/2010/main" val="236877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847FD-A1DB-D188-688B-B991579E0DCE}"/>
              </a:ext>
            </a:extLst>
          </p:cNvPr>
          <p:cNvSpPr>
            <a:spLocks noGrp="1"/>
          </p:cNvSpPr>
          <p:nvPr>
            <p:ph type="title"/>
          </p:nvPr>
        </p:nvSpPr>
        <p:spPr/>
        <p:txBody>
          <a:bodyPr/>
          <a:lstStyle/>
          <a:p>
            <a:r>
              <a:rPr lang="sl-SI" sz="3400" dirty="0"/>
              <a:t>1°: </a:t>
            </a:r>
            <a:r>
              <a:rPr lang="sl-SI" sz="3400" dirty="0" err="1"/>
              <a:t>Understanding</a:t>
            </a:r>
            <a:r>
              <a:rPr lang="sl-SI" sz="3400" dirty="0"/>
              <a:t> </a:t>
            </a:r>
            <a:r>
              <a:rPr lang="sl-SI" sz="3400" dirty="0" err="1"/>
              <a:t>financial</a:t>
            </a:r>
            <a:r>
              <a:rPr lang="sl-SI" sz="3400" dirty="0"/>
              <a:t> </a:t>
            </a:r>
            <a:r>
              <a:rPr lang="sl-SI" sz="3400" dirty="0" err="1"/>
              <a:t>statements</a:t>
            </a:r>
            <a:r>
              <a:rPr lang="sl-SI" sz="3400" dirty="0"/>
              <a:t> </a:t>
            </a:r>
            <a:r>
              <a:rPr lang="sl-SI" sz="3400" dirty="0" err="1"/>
              <a:t>and</a:t>
            </a:r>
            <a:r>
              <a:rPr lang="sl-SI" sz="3400" dirty="0"/>
              <a:t> </a:t>
            </a:r>
            <a:r>
              <a:rPr lang="sl-SI" sz="3400" dirty="0" err="1"/>
              <a:t>their</a:t>
            </a:r>
            <a:r>
              <a:rPr lang="sl-SI" sz="3400" dirty="0"/>
              <a:t> </a:t>
            </a:r>
            <a:r>
              <a:rPr lang="sl-SI" sz="3400" dirty="0" err="1"/>
              <a:t>analysis</a:t>
            </a:r>
            <a:endParaRPr lang="sl-SI" sz="3400" dirty="0"/>
          </a:p>
        </p:txBody>
      </p:sp>
      <p:sp>
        <p:nvSpPr>
          <p:cNvPr id="3" name="Content Placeholder 2">
            <a:extLst>
              <a:ext uri="{FF2B5EF4-FFF2-40B4-BE49-F238E27FC236}">
                <a16:creationId xmlns:a16="http://schemas.microsoft.com/office/drawing/2014/main" id="{59605655-373A-DED5-DBE3-3EF440CA7C6E}"/>
              </a:ext>
            </a:extLst>
          </p:cNvPr>
          <p:cNvSpPr>
            <a:spLocks noGrp="1"/>
          </p:cNvSpPr>
          <p:nvPr>
            <p:ph idx="1"/>
          </p:nvPr>
        </p:nvSpPr>
        <p:spPr/>
        <p:txBody>
          <a:bodyPr vert="horz" lIns="91440" tIns="45720" rIns="91440" bIns="45720" rtlCol="0" anchor="t">
            <a:normAutofit/>
          </a:bodyPr>
          <a:lstStyle/>
          <a:p>
            <a:pPr marL="0" indent="0">
              <a:buNone/>
            </a:pPr>
            <a:endParaRPr lang="sl-SI" sz="1600" dirty="0"/>
          </a:p>
          <a:p>
            <a:pPr lvl="1"/>
            <a:r>
              <a:rPr lang="en-US" sz="1600" dirty="0">
                <a:solidFill>
                  <a:schemeClr val="accent1"/>
                </a:solidFill>
                <a:latin typeface="Raleway Medium"/>
              </a:rPr>
              <a:t>Financial statements </a:t>
            </a:r>
            <a:r>
              <a:rPr lang="en-US" sz="1600" b="0" dirty="0">
                <a:solidFill>
                  <a:schemeClr val="accent1"/>
                </a:solidFill>
                <a:latin typeface="Raleway Medium"/>
              </a:rPr>
              <a:t>are formal records of the financial activities and position of a business, person, or other entity. They provide a summary of the financial health of an entity and are used for various purposes by different stakeholders.</a:t>
            </a:r>
            <a:endParaRPr lang="sl-SI" sz="1600" b="0">
              <a:solidFill>
                <a:schemeClr val="accent1"/>
              </a:solidFill>
              <a:latin typeface="Raleway Medium"/>
            </a:endParaRPr>
          </a:p>
          <a:p>
            <a:pPr lvl="1">
              <a:lnSpc>
                <a:spcPct val="150000"/>
              </a:lnSpc>
            </a:pPr>
            <a:endParaRPr lang="sl-SI" dirty="0">
              <a:solidFill>
                <a:srgbClr val="F85741"/>
              </a:solidFill>
              <a:latin typeface="Raleway Medium"/>
            </a:endParaRPr>
          </a:p>
          <a:p>
            <a:pPr lvl="1">
              <a:lnSpc>
                <a:spcPct val="150000"/>
              </a:lnSpc>
            </a:pPr>
            <a:r>
              <a:rPr lang="en-US" sz="1600" b="0" dirty="0">
                <a:solidFill>
                  <a:schemeClr val="accent1"/>
                </a:solidFill>
                <a:latin typeface="Raleway Medium"/>
              </a:rPr>
              <a:t> </a:t>
            </a:r>
            <a:endParaRPr lang="sl-SI" sz="1600" b="0" dirty="0">
              <a:solidFill>
                <a:schemeClr val="accent1"/>
              </a:solidFill>
              <a:latin typeface="Raleway Medium"/>
            </a:endParaRPr>
          </a:p>
          <a:p>
            <a:pPr lvl="1">
              <a:lnSpc>
                <a:spcPct val="150000"/>
              </a:lnSpc>
            </a:pPr>
            <a:endParaRPr lang="en-US" sz="1600" b="0" dirty="0">
              <a:solidFill>
                <a:schemeClr val="accent1"/>
              </a:solidFill>
              <a:latin typeface="Raleway Medium"/>
            </a:endParaRPr>
          </a:p>
          <a:p>
            <a:pPr lvl="1">
              <a:lnSpc>
                <a:spcPct val="150000"/>
              </a:lnSpc>
            </a:pPr>
            <a:r>
              <a:rPr lang="en-US" sz="1600" b="0" dirty="0">
                <a:solidFill>
                  <a:schemeClr val="accent1"/>
                </a:solidFill>
                <a:latin typeface="Raleway Medium"/>
              </a:rPr>
              <a:t>           </a:t>
            </a:r>
          </a:p>
          <a:p>
            <a:pPr lvl="1">
              <a:lnSpc>
                <a:spcPct val="150000"/>
              </a:lnSpc>
            </a:pPr>
            <a:r>
              <a:rPr lang="en-US" sz="1600" b="0" dirty="0">
                <a:solidFill>
                  <a:schemeClr val="accent1"/>
                </a:solidFill>
                <a:latin typeface="Raleway Medium"/>
              </a:rPr>
              <a:t>   </a:t>
            </a:r>
          </a:p>
          <a:p>
            <a:pPr lvl="1"/>
            <a:endParaRPr lang="sl-SI"/>
          </a:p>
        </p:txBody>
      </p:sp>
      <p:pic>
        <p:nvPicPr>
          <p:cNvPr id="5" name="Picture 4" descr="A group of women sitting at a table with laptops and papers&#10;&#10;Description automatically generated">
            <a:extLst>
              <a:ext uri="{FF2B5EF4-FFF2-40B4-BE49-F238E27FC236}">
                <a16:creationId xmlns:a16="http://schemas.microsoft.com/office/drawing/2014/main" id="{3B568571-A732-BF01-454A-647087EA2D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4800" y="3204714"/>
            <a:ext cx="3429000" cy="341935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Oval 6">
            <a:extLst>
              <a:ext uri="{FF2B5EF4-FFF2-40B4-BE49-F238E27FC236}">
                <a16:creationId xmlns:a16="http://schemas.microsoft.com/office/drawing/2014/main" id="{11F4FC62-2B36-E42B-6A42-B81E9F58FB71}"/>
              </a:ext>
            </a:extLst>
          </p:cNvPr>
          <p:cNvSpPr/>
          <p:nvPr/>
        </p:nvSpPr>
        <p:spPr>
          <a:xfrm>
            <a:off x="8842075" y="4727275"/>
            <a:ext cx="914400" cy="914400"/>
          </a:xfrm>
          <a:prstGeom prst="ellipse">
            <a:avLst/>
          </a:prstGeom>
          <a:effectLst>
            <a:softEdge rad="1270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6" name="PoljeZBesedilom 5">
            <a:extLst>
              <a:ext uri="{FF2B5EF4-FFF2-40B4-BE49-F238E27FC236}">
                <a16:creationId xmlns:a16="http://schemas.microsoft.com/office/drawing/2014/main" id="{98413A7E-E5AC-2443-4375-8D55C28842AB}"/>
              </a:ext>
            </a:extLst>
          </p:cNvPr>
          <p:cNvSpPr txBox="1"/>
          <p:nvPr/>
        </p:nvSpPr>
        <p:spPr>
          <a:xfrm>
            <a:off x="1374867" y="3431197"/>
            <a:ext cx="4524036" cy="1169551"/>
          </a:xfrm>
          <a:prstGeom prst="rect">
            <a:avLst/>
          </a:prstGeom>
          <a:solidFill>
            <a:schemeClr val="bg1"/>
          </a:solidFill>
          <a:ln>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500"/>
              </a:spcBef>
            </a:pPr>
            <a:r>
              <a:rPr lang="sl-SI" sz="1400" b="1" dirty="0" err="1">
                <a:solidFill>
                  <a:schemeClr val="accent1"/>
                </a:solidFill>
                <a:latin typeface="Raleway Medium"/>
              </a:rPr>
              <a:t>Fun</a:t>
            </a:r>
            <a:r>
              <a:rPr lang="sl-SI" sz="1400" b="1" dirty="0">
                <a:solidFill>
                  <a:schemeClr val="accent1"/>
                </a:solidFill>
                <a:latin typeface="Raleway Medium"/>
              </a:rPr>
              <a:t> </a:t>
            </a:r>
            <a:r>
              <a:rPr lang="sl-SI" sz="1400" b="1" dirty="0" err="1">
                <a:solidFill>
                  <a:schemeClr val="accent1"/>
                </a:solidFill>
                <a:latin typeface="Raleway Medium"/>
              </a:rPr>
              <a:t>fact</a:t>
            </a:r>
            <a:r>
              <a:rPr lang="sl-SI" sz="1400" b="1" dirty="0">
                <a:solidFill>
                  <a:schemeClr val="accent1"/>
                </a:solidFill>
                <a:latin typeface="Raleway Medium"/>
              </a:rPr>
              <a:t>: </a:t>
            </a:r>
            <a:r>
              <a:rPr lang="en-US" sz="1400" dirty="0">
                <a:solidFill>
                  <a:schemeClr val="accent1"/>
                </a:solidFill>
                <a:latin typeface="Raleway Medium"/>
              </a:rPr>
              <a:t>Financial statements are often referred to as the "scoreboard" of a business. Just like a scoreboard in a sports game,</a:t>
            </a:r>
            <a:r>
              <a:rPr lang="sl-SI" sz="1400" dirty="0">
                <a:solidFill>
                  <a:schemeClr val="accent1"/>
                </a:solidFill>
                <a:latin typeface="Raleway Medium"/>
              </a:rPr>
              <a:t> t</a:t>
            </a:r>
            <a:r>
              <a:rPr lang="en-US" sz="1400" dirty="0">
                <a:solidFill>
                  <a:schemeClr val="accent1"/>
                </a:solidFill>
                <a:latin typeface="Raleway Medium"/>
              </a:rPr>
              <a:t>hey provide a snapshot of a company's financial performance and position at a given point in time.</a:t>
            </a:r>
            <a:endParaRPr lang="sl-SI">
              <a:solidFill>
                <a:schemeClr val="accent1"/>
              </a:solidFill>
            </a:endParaRPr>
          </a:p>
        </p:txBody>
      </p:sp>
      <p:sp>
        <p:nvSpPr>
          <p:cNvPr id="8" name="PoljeZBesedilom 7">
            <a:extLst>
              <a:ext uri="{FF2B5EF4-FFF2-40B4-BE49-F238E27FC236}">
                <a16:creationId xmlns:a16="http://schemas.microsoft.com/office/drawing/2014/main" id="{6B37DD44-CA69-DC5A-20EC-6F5C25302CB1}"/>
              </a:ext>
            </a:extLst>
          </p:cNvPr>
          <p:cNvSpPr txBox="1"/>
          <p:nvPr/>
        </p:nvSpPr>
        <p:spPr>
          <a:xfrm>
            <a:off x="6731684" y="6247555"/>
            <a:ext cx="2197998" cy="246221"/>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Image </a:t>
            </a:r>
            <a:r>
              <a:rPr lang="sl-SI" sz="1000" dirty="0" err="1">
                <a:solidFill>
                  <a:schemeClr val="accent1"/>
                </a:solidFill>
              </a:rPr>
              <a:t>source</a:t>
            </a:r>
            <a:r>
              <a:rPr lang="sl-SI" sz="1000" dirty="0">
                <a:solidFill>
                  <a:schemeClr val="accent1"/>
                </a:solidFill>
              </a:rPr>
              <a:t>: AI </a:t>
            </a:r>
            <a:r>
              <a:rPr lang="sl-SI" sz="1000" dirty="0" err="1">
                <a:solidFill>
                  <a:schemeClr val="accent1"/>
                </a:solidFill>
              </a:rPr>
              <a:t>generated</a:t>
            </a:r>
            <a:endParaRPr lang="sl-SI" sz="1000" dirty="0">
              <a:solidFill>
                <a:schemeClr val="accent1"/>
              </a:solidFill>
            </a:endParaRPr>
          </a:p>
        </p:txBody>
      </p:sp>
    </p:spTree>
    <p:extLst>
      <p:ext uri="{BB962C8B-B14F-4D97-AF65-F5344CB8AC3E}">
        <p14:creationId xmlns:p14="http://schemas.microsoft.com/office/powerpoint/2010/main" val="1872930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631A1-251A-74D3-57DE-66B5DC8DCD92}"/>
              </a:ext>
            </a:extLst>
          </p:cNvPr>
          <p:cNvSpPr>
            <a:spLocks noGrp="1"/>
          </p:cNvSpPr>
          <p:nvPr>
            <p:ph type="title"/>
          </p:nvPr>
        </p:nvSpPr>
        <p:spPr>
          <a:xfrm>
            <a:off x="700314" y="336097"/>
            <a:ext cx="7814094" cy="419878"/>
          </a:xfrm>
        </p:spPr>
        <p:txBody>
          <a:bodyPr>
            <a:normAutofit fontScale="90000"/>
          </a:bodyPr>
          <a:lstStyle/>
          <a:p>
            <a:r>
              <a:rPr lang="sl-SI" err="1"/>
              <a:t>Fun</a:t>
            </a:r>
            <a:r>
              <a:rPr lang="sl-SI" dirty="0"/>
              <a:t> </a:t>
            </a:r>
            <a:r>
              <a:rPr lang="sl-SI" err="1"/>
              <a:t>facts</a:t>
            </a:r>
            <a:r>
              <a:rPr lang="sl-SI" dirty="0"/>
              <a:t> </a:t>
            </a:r>
            <a:r>
              <a:rPr lang="sl-SI" err="1"/>
              <a:t>about</a:t>
            </a:r>
            <a:r>
              <a:rPr lang="sl-SI" dirty="0"/>
              <a:t> </a:t>
            </a:r>
            <a:r>
              <a:rPr lang="sl-SI" err="1"/>
              <a:t>pitching</a:t>
            </a:r>
            <a:endParaRPr lang="sl-SI"/>
          </a:p>
        </p:txBody>
      </p:sp>
      <p:sp>
        <p:nvSpPr>
          <p:cNvPr id="3" name="Content Placeholder 2">
            <a:extLst>
              <a:ext uri="{FF2B5EF4-FFF2-40B4-BE49-F238E27FC236}">
                <a16:creationId xmlns:a16="http://schemas.microsoft.com/office/drawing/2014/main" id="{1FFF5FEC-5FB2-BE52-49F4-AB7DF8C1238B}"/>
              </a:ext>
            </a:extLst>
          </p:cNvPr>
          <p:cNvSpPr>
            <a:spLocks noGrp="1"/>
          </p:cNvSpPr>
          <p:nvPr>
            <p:ph idx="1"/>
          </p:nvPr>
        </p:nvSpPr>
        <p:spPr>
          <a:xfrm>
            <a:off x="698741" y="1328468"/>
            <a:ext cx="5106836" cy="3994029"/>
          </a:xfrm>
          <a:solidFill>
            <a:schemeClr val="bg1"/>
          </a:solidFill>
        </p:spPr>
        <p:txBody>
          <a:bodyPr vert="horz" lIns="91440" tIns="45720" rIns="91440" bIns="45720" rtlCol="0" anchor="t">
            <a:normAutofit fontScale="92500" lnSpcReduction="10000"/>
          </a:bodyPr>
          <a:lstStyle/>
          <a:p>
            <a:pPr marL="285750" indent="-285750">
              <a:lnSpc>
                <a:spcPct val="150000"/>
              </a:lnSpc>
              <a:buFont typeface="Arial" panose="020B0604020202020204" pitchFamily="34" charset="0"/>
              <a:buChar char="•"/>
            </a:pPr>
            <a:r>
              <a:rPr lang="en-US" sz="1400" b="0" dirty="0">
                <a:solidFill>
                  <a:schemeClr val="accent1"/>
                </a:solidFill>
              </a:rPr>
              <a:t>The term "</a:t>
            </a:r>
            <a:r>
              <a:rPr lang="en-US" sz="1400" dirty="0">
                <a:solidFill>
                  <a:schemeClr val="accent1"/>
                </a:solidFill>
              </a:rPr>
              <a:t>pitch deck</a:t>
            </a:r>
            <a:r>
              <a:rPr lang="en-US" sz="1400" b="0" dirty="0">
                <a:solidFill>
                  <a:schemeClr val="accent1"/>
                </a:solidFill>
              </a:rPr>
              <a:t>" comes from the combination of the "acetate decks" used in old-school projectors and the verb "to pitch" - referring to delivering a business presentation.</a:t>
            </a:r>
            <a:endParaRPr lang="sl-SI" sz="1400" b="0" dirty="0">
              <a:solidFill>
                <a:schemeClr val="accent1"/>
              </a:solidFill>
            </a:endParaRPr>
          </a:p>
          <a:p>
            <a:pPr marL="285750" indent="-285750">
              <a:lnSpc>
                <a:spcPct val="150000"/>
              </a:lnSpc>
              <a:buFont typeface="Arial" panose="020B0604020202020204" pitchFamily="34" charset="0"/>
              <a:buChar char="•"/>
            </a:pPr>
            <a:r>
              <a:rPr lang="en-US" sz="1400" dirty="0">
                <a:solidFill>
                  <a:schemeClr val="accent1"/>
                </a:solidFill>
              </a:rPr>
              <a:t>Uber's Clever Pitch: </a:t>
            </a:r>
            <a:r>
              <a:rPr lang="en-US" sz="1400" b="0" dirty="0">
                <a:solidFill>
                  <a:schemeClr val="accent1"/>
                </a:solidFill>
              </a:rPr>
              <a:t>Uber used simple, everyday language and jargon-free terminology in their pitch deck, making their value proposition clear and undeniable to investors.</a:t>
            </a:r>
            <a:endParaRPr lang="sl-SI" sz="1400" b="0" dirty="0">
              <a:solidFill>
                <a:schemeClr val="accent1"/>
              </a:solidFill>
            </a:endParaRPr>
          </a:p>
          <a:p>
            <a:pPr marL="285750" indent="-285750">
              <a:lnSpc>
                <a:spcPct val="150000"/>
              </a:lnSpc>
              <a:buFont typeface="Arial" panose="020B0604020202020204" pitchFamily="34" charset="0"/>
              <a:buChar char="•"/>
            </a:pPr>
            <a:r>
              <a:rPr lang="en-US" sz="1400" b="0" dirty="0">
                <a:solidFill>
                  <a:schemeClr val="accent1"/>
                </a:solidFill>
              </a:rPr>
              <a:t>The pitch deck software </a:t>
            </a:r>
            <a:r>
              <a:rPr lang="en-US" sz="1400" err="1">
                <a:solidFill>
                  <a:schemeClr val="accent1"/>
                </a:solidFill>
              </a:rPr>
              <a:t>Slidebean</a:t>
            </a:r>
            <a:r>
              <a:rPr lang="en-US" sz="1400" dirty="0">
                <a:solidFill>
                  <a:schemeClr val="accent1"/>
                </a:solidFill>
              </a:rPr>
              <a:t> </a:t>
            </a:r>
            <a:r>
              <a:rPr lang="en-US" sz="1400" b="0" dirty="0">
                <a:solidFill>
                  <a:schemeClr val="accent1"/>
                </a:solidFill>
              </a:rPr>
              <a:t>has a feature that allows entrepreneurs to see how their deck is performing and being viewed by investors.</a:t>
            </a:r>
            <a:endParaRPr lang="sl-SI" sz="1400" b="0" dirty="0">
              <a:solidFill>
                <a:schemeClr val="accent1"/>
              </a:solidFill>
            </a:endParaRPr>
          </a:p>
          <a:p>
            <a:pPr marL="285750" indent="-285750">
              <a:lnSpc>
                <a:spcPct val="150000"/>
              </a:lnSpc>
              <a:buFont typeface="Arial" panose="020B0604020202020204" pitchFamily="34" charset="0"/>
              <a:buChar char="•"/>
            </a:pPr>
            <a:r>
              <a:rPr lang="en-US" sz="1400" b="0" dirty="0">
                <a:solidFill>
                  <a:schemeClr val="accent1"/>
                </a:solidFill>
              </a:rPr>
              <a:t>On average, investors only spend </a:t>
            </a:r>
            <a:r>
              <a:rPr lang="en-US" sz="1400" dirty="0">
                <a:solidFill>
                  <a:schemeClr val="accent1"/>
                </a:solidFill>
              </a:rPr>
              <a:t>less than 4 minutes </a:t>
            </a:r>
            <a:r>
              <a:rPr lang="en-US" sz="1400" b="0" dirty="0">
                <a:solidFill>
                  <a:schemeClr val="accent1"/>
                </a:solidFill>
              </a:rPr>
              <a:t>reviewing a full pitch deck, despite entrepreneurs spending dozens of hours crafting it.</a:t>
            </a:r>
            <a:endParaRPr lang="sl-SI" sz="1400" b="0" dirty="0">
              <a:solidFill>
                <a:schemeClr val="accent1"/>
              </a:solidFill>
            </a:endParaRPr>
          </a:p>
        </p:txBody>
      </p:sp>
      <p:sp>
        <p:nvSpPr>
          <p:cNvPr id="4" name="TextBox 3">
            <a:extLst>
              <a:ext uri="{FF2B5EF4-FFF2-40B4-BE49-F238E27FC236}">
                <a16:creationId xmlns:a16="http://schemas.microsoft.com/office/drawing/2014/main" id="{2A08E18A-9596-46FF-71C0-64F78757A8CF}"/>
              </a:ext>
            </a:extLst>
          </p:cNvPr>
          <p:cNvSpPr txBox="1"/>
          <p:nvPr/>
        </p:nvSpPr>
        <p:spPr>
          <a:xfrm>
            <a:off x="7901796" y="1259175"/>
            <a:ext cx="3856008" cy="4524315"/>
          </a:xfrm>
          <a:prstGeom prst="rect">
            <a:avLst/>
          </a:prstGeom>
          <a:solidFill>
            <a:schemeClr val="bg1"/>
          </a:solidFill>
        </p:spPr>
        <p:txBody>
          <a:bodyPr wrap="square" rtlCol="0">
            <a:spAutoFit/>
          </a:bodyPr>
          <a:lstStyle/>
          <a:p>
            <a:pPr marL="171450" indent="-171450">
              <a:buFont typeface="Arial" panose="020B0604020202020204" pitchFamily="34" charset="0"/>
              <a:buChar char="•"/>
            </a:pPr>
            <a:r>
              <a:rPr lang="en-US" sz="1200">
                <a:solidFill>
                  <a:schemeClr val="accent1"/>
                </a:solidFill>
              </a:rPr>
              <a:t>Women entrepreneurs pitch </a:t>
            </a:r>
            <a:r>
              <a:rPr lang="en-US" sz="1200" b="1">
                <a:solidFill>
                  <a:schemeClr val="accent1"/>
                </a:solidFill>
              </a:rPr>
              <a:t>20-30% </a:t>
            </a:r>
            <a:r>
              <a:rPr lang="en-US" sz="1200">
                <a:solidFill>
                  <a:schemeClr val="accent1"/>
                </a:solidFill>
              </a:rPr>
              <a:t>less often than men, but their startups perform </a:t>
            </a:r>
            <a:r>
              <a:rPr lang="en-US" sz="1200" b="1">
                <a:solidFill>
                  <a:schemeClr val="accent1"/>
                </a:solidFill>
              </a:rPr>
              <a:t>63% better </a:t>
            </a:r>
            <a:r>
              <a:rPr lang="en-US" sz="1200">
                <a:solidFill>
                  <a:schemeClr val="accent1"/>
                </a:solidFill>
              </a:rPr>
              <a:t>when they do pitch</a:t>
            </a:r>
            <a:endParaRPr lang="sl-SI" sz="1200">
              <a:solidFill>
                <a:schemeClr val="accent1"/>
              </a:solidFill>
            </a:endParaRPr>
          </a:p>
          <a:p>
            <a:pPr marL="171450" indent="-171450">
              <a:buFont typeface="Arial" panose="020B0604020202020204" pitchFamily="34" charset="0"/>
              <a:buChar char="•"/>
            </a:pPr>
            <a:endParaRPr lang="sl-SI" sz="1200">
              <a:solidFill>
                <a:schemeClr val="accent1"/>
              </a:solidFill>
            </a:endParaRPr>
          </a:p>
          <a:p>
            <a:pPr marL="171450" indent="-171450">
              <a:buFont typeface="Arial" panose="020B0604020202020204" pitchFamily="34" charset="0"/>
              <a:buChar char="•"/>
            </a:pPr>
            <a:r>
              <a:rPr lang="en-US" sz="1200">
                <a:solidFill>
                  <a:schemeClr val="accent1"/>
                </a:solidFill>
              </a:rPr>
              <a:t>Startups founded by women are more capital-efficient, generating </a:t>
            </a:r>
            <a:r>
              <a:rPr lang="en-US" sz="1200" b="1">
                <a:solidFill>
                  <a:schemeClr val="accent1"/>
                </a:solidFill>
              </a:rPr>
              <a:t>78 cents in revenue for every dollar raised </a:t>
            </a:r>
            <a:r>
              <a:rPr lang="en-US" sz="1200">
                <a:solidFill>
                  <a:schemeClr val="accent1"/>
                </a:solidFill>
              </a:rPr>
              <a:t>compared to 31 cents for men</a:t>
            </a:r>
            <a:endParaRPr lang="sl-SI" sz="1200">
              <a:solidFill>
                <a:schemeClr val="accent1"/>
              </a:solidFill>
            </a:endParaRPr>
          </a:p>
          <a:p>
            <a:pPr marL="171450" indent="-171450">
              <a:buFont typeface="Arial" panose="020B0604020202020204" pitchFamily="34" charset="0"/>
              <a:buChar char="•"/>
            </a:pPr>
            <a:endParaRPr lang="sl-SI" sz="1200">
              <a:solidFill>
                <a:schemeClr val="accent1"/>
              </a:solidFill>
            </a:endParaRPr>
          </a:p>
          <a:p>
            <a:pPr marL="171450" indent="-171450">
              <a:buFont typeface="Arial" panose="020B0604020202020204" pitchFamily="34" charset="0"/>
              <a:buChar char="•"/>
            </a:pPr>
            <a:r>
              <a:rPr lang="en-US" sz="1200">
                <a:solidFill>
                  <a:schemeClr val="accent1"/>
                </a:solidFill>
              </a:rPr>
              <a:t>Businesses founded by women are more likely to have a social impact mission, with </a:t>
            </a:r>
            <a:r>
              <a:rPr lang="en-US" sz="1200" b="1">
                <a:solidFill>
                  <a:schemeClr val="accent1"/>
                </a:solidFill>
              </a:rPr>
              <a:t>82% prioritizing sustainability over economic goals</a:t>
            </a:r>
            <a:endParaRPr lang="sl-SI" sz="1200" b="1">
              <a:solidFill>
                <a:schemeClr val="accent1"/>
              </a:solidFill>
            </a:endParaRPr>
          </a:p>
          <a:p>
            <a:pPr marL="171450" indent="-171450">
              <a:buFont typeface="Arial" panose="020B0604020202020204" pitchFamily="34" charset="0"/>
              <a:buChar char="•"/>
            </a:pPr>
            <a:endParaRPr lang="sl-SI" sz="1200">
              <a:solidFill>
                <a:schemeClr val="accent1"/>
              </a:solidFill>
            </a:endParaRPr>
          </a:p>
          <a:p>
            <a:pPr marL="171450" indent="-171450">
              <a:buFont typeface="Arial" panose="020B0604020202020204" pitchFamily="34" charset="0"/>
              <a:buChar char="•"/>
            </a:pPr>
            <a:r>
              <a:rPr lang="en-US" sz="1200">
                <a:solidFill>
                  <a:schemeClr val="accent1"/>
                </a:solidFill>
              </a:rPr>
              <a:t>Women entrepreneurs are more likely to be solopreneurs, with </a:t>
            </a:r>
            <a:r>
              <a:rPr lang="en-US" sz="1200" b="1">
                <a:solidFill>
                  <a:schemeClr val="accent1"/>
                </a:solidFill>
              </a:rPr>
              <a:t>1.47 women solopreneurs </a:t>
            </a:r>
            <a:r>
              <a:rPr lang="en-US" sz="1200">
                <a:solidFill>
                  <a:schemeClr val="accent1"/>
                </a:solidFill>
              </a:rPr>
              <a:t>for every 1 man globally</a:t>
            </a:r>
            <a:endParaRPr lang="sl-SI" sz="1200">
              <a:solidFill>
                <a:schemeClr val="accent1"/>
              </a:solidFill>
            </a:endParaRPr>
          </a:p>
          <a:p>
            <a:pPr marL="171450" indent="-171450">
              <a:buFont typeface="Arial" panose="020B0604020202020204" pitchFamily="34" charset="0"/>
              <a:buChar char="•"/>
            </a:pPr>
            <a:endParaRPr lang="sl-SI" sz="1200">
              <a:solidFill>
                <a:schemeClr val="accent1"/>
              </a:solidFill>
            </a:endParaRPr>
          </a:p>
          <a:p>
            <a:pPr marL="171450" indent="-171450">
              <a:buFont typeface="Arial" panose="020B0604020202020204" pitchFamily="34" charset="0"/>
              <a:buChar char="•"/>
            </a:pPr>
            <a:r>
              <a:rPr lang="en-US" sz="1200">
                <a:solidFill>
                  <a:schemeClr val="accent1"/>
                </a:solidFill>
              </a:rPr>
              <a:t>Women are more likely to use crowdfunding, with </a:t>
            </a:r>
            <a:r>
              <a:rPr lang="en-US" sz="1200" b="1">
                <a:solidFill>
                  <a:schemeClr val="accent1"/>
                </a:solidFill>
              </a:rPr>
              <a:t>47% of crowdfunding dollars going to women-led startups</a:t>
            </a:r>
            <a:endParaRPr lang="sl-SI" sz="1200" b="1">
              <a:solidFill>
                <a:schemeClr val="accent1"/>
              </a:solidFill>
            </a:endParaRPr>
          </a:p>
          <a:p>
            <a:pPr marL="171450" indent="-171450">
              <a:buFont typeface="Arial" panose="020B0604020202020204" pitchFamily="34" charset="0"/>
              <a:buChar char="•"/>
            </a:pPr>
            <a:endParaRPr lang="sl-SI" sz="1200">
              <a:solidFill>
                <a:schemeClr val="accent1"/>
              </a:solidFill>
            </a:endParaRPr>
          </a:p>
          <a:p>
            <a:pPr marL="171450" indent="-171450">
              <a:buFont typeface="Arial" panose="020B0604020202020204" pitchFamily="34" charset="0"/>
              <a:buChar char="•"/>
            </a:pPr>
            <a:r>
              <a:rPr lang="en-US" sz="1200">
                <a:solidFill>
                  <a:schemeClr val="accent1"/>
                </a:solidFill>
              </a:rPr>
              <a:t>In one study, investors rated pitches by men as more persuasive and promising, even when the pitches were the same as those made by women</a:t>
            </a:r>
            <a:endParaRPr lang="sl-SI" sz="1200">
              <a:solidFill>
                <a:schemeClr val="accent1"/>
              </a:solidFill>
            </a:endParaRPr>
          </a:p>
        </p:txBody>
      </p:sp>
      <p:graphicFrame>
        <p:nvGraphicFramePr>
          <p:cNvPr id="6" name="Diagram 5">
            <a:extLst>
              <a:ext uri="{FF2B5EF4-FFF2-40B4-BE49-F238E27FC236}">
                <a16:creationId xmlns:a16="http://schemas.microsoft.com/office/drawing/2014/main" id="{F18F483C-0640-F50C-F737-BE29EE90460A}"/>
              </a:ext>
            </a:extLst>
          </p:cNvPr>
          <p:cNvGraphicFramePr/>
          <p:nvPr/>
        </p:nvGraphicFramePr>
        <p:xfrm>
          <a:off x="5805577" y="2020417"/>
          <a:ext cx="2096219" cy="25774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99271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C570D3F-3AE8-E4B9-0485-EA8BE9F8A0D6}"/>
              </a:ext>
            </a:extLst>
          </p:cNvPr>
          <p:cNvSpPr>
            <a:spLocks noGrp="1"/>
          </p:cNvSpPr>
          <p:nvPr>
            <p:ph type="title"/>
          </p:nvPr>
        </p:nvSpPr>
        <p:spPr>
          <a:xfrm>
            <a:off x="838200" y="365125"/>
            <a:ext cx="8678450" cy="532248"/>
          </a:xfrm>
        </p:spPr>
        <p:txBody>
          <a:bodyPr>
            <a:normAutofit fontScale="90000"/>
          </a:bodyPr>
          <a:lstStyle/>
          <a:p>
            <a:r>
              <a:rPr lang="sl-SI" err="1"/>
              <a:t>Useful</a:t>
            </a:r>
            <a:r>
              <a:rPr lang="sl-SI"/>
              <a:t> </a:t>
            </a:r>
            <a:r>
              <a:rPr lang="sl-SI" err="1"/>
              <a:t>tools</a:t>
            </a:r>
            <a:r>
              <a:rPr lang="sl-SI"/>
              <a:t> </a:t>
            </a:r>
            <a:r>
              <a:rPr lang="sl-SI" err="1"/>
              <a:t>for</a:t>
            </a:r>
            <a:r>
              <a:rPr lang="sl-SI"/>
              <a:t> </a:t>
            </a:r>
            <a:r>
              <a:rPr lang="sl-SI" err="1"/>
              <a:t>pitching</a:t>
            </a:r>
            <a:r>
              <a:rPr lang="sl-SI"/>
              <a:t> </a:t>
            </a:r>
            <a:r>
              <a:rPr lang="sl-SI" err="1"/>
              <a:t>and</a:t>
            </a:r>
            <a:r>
              <a:rPr lang="sl-SI"/>
              <a:t> </a:t>
            </a:r>
            <a:r>
              <a:rPr lang="sl-SI" err="1"/>
              <a:t>sales</a:t>
            </a:r>
          </a:p>
        </p:txBody>
      </p:sp>
      <p:sp>
        <p:nvSpPr>
          <p:cNvPr id="3" name="Označba mesta vsebine 2">
            <a:extLst>
              <a:ext uri="{FF2B5EF4-FFF2-40B4-BE49-F238E27FC236}">
                <a16:creationId xmlns:a16="http://schemas.microsoft.com/office/drawing/2014/main" id="{F51CD8E8-B720-B082-C74D-4A665406288B}"/>
              </a:ext>
            </a:extLst>
          </p:cNvPr>
          <p:cNvSpPr>
            <a:spLocks noGrp="1"/>
          </p:cNvSpPr>
          <p:nvPr>
            <p:ph idx="1"/>
          </p:nvPr>
        </p:nvSpPr>
        <p:spPr>
          <a:xfrm>
            <a:off x="836909" y="1157968"/>
            <a:ext cx="10922695" cy="5186406"/>
          </a:xfrm>
        </p:spPr>
        <p:txBody>
          <a:bodyPr vert="horz" lIns="91440" tIns="45720" rIns="91440" bIns="45720" rtlCol="0" anchor="t">
            <a:normAutofit/>
          </a:bodyPr>
          <a:lstStyle/>
          <a:p>
            <a:pPr>
              <a:lnSpc>
                <a:spcPct val="150000"/>
              </a:lnSpc>
            </a:pPr>
            <a:r>
              <a:rPr lang="sl-SI" sz="1800" dirty="0">
                <a:hlinkClick r:id="rId3"/>
              </a:rPr>
              <a:t>Cognism</a:t>
            </a:r>
            <a:r>
              <a:rPr lang="sl-SI" sz="1800" dirty="0"/>
              <a:t> </a:t>
            </a:r>
            <a:r>
              <a:rPr lang="sl-SI" sz="1800" b="0" err="1">
                <a:solidFill>
                  <a:schemeClr val="accent1"/>
                </a:solidFill>
                <a:ea typeface="+mn-lt"/>
                <a:cs typeface="+mn-lt"/>
              </a:rPr>
              <a:t>provides</a:t>
            </a:r>
            <a:r>
              <a:rPr lang="sl-SI" sz="1800" b="0" dirty="0">
                <a:solidFill>
                  <a:schemeClr val="accent1"/>
                </a:solidFill>
                <a:ea typeface="+mn-lt"/>
                <a:cs typeface="+mn-lt"/>
              </a:rPr>
              <a:t> </a:t>
            </a:r>
            <a:r>
              <a:rPr lang="sl-SI" sz="1800" b="0" err="1">
                <a:solidFill>
                  <a:schemeClr val="accent1"/>
                </a:solidFill>
                <a:ea typeface="+mn-lt"/>
                <a:cs typeface="+mn-lt"/>
              </a:rPr>
              <a:t>highly</a:t>
            </a:r>
            <a:r>
              <a:rPr lang="sl-SI" sz="1800" b="0" dirty="0">
                <a:solidFill>
                  <a:schemeClr val="accent1"/>
                </a:solidFill>
                <a:ea typeface="+mn-lt"/>
                <a:cs typeface="+mn-lt"/>
              </a:rPr>
              <a:t> </a:t>
            </a:r>
            <a:r>
              <a:rPr lang="sl-SI" sz="1800" b="0" err="1">
                <a:solidFill>
                  <a:schemeClr val="accent1"/>
                </a:solidFill>
                <a:ea typeface="+mn-lt"/>
                <a:cs typeface="+mn-lt"/>
              </a:rPr>
              <a:t>accurate</a:t>
            </a:r>
            <a:r>
              <a:rPr lang="sl-SI" sz="1800" b="0" dirty="0">
                <a:solidFill>
                  <a:schemeClr val="accent1"/>
                </a:solidFill>
                <a:ea typeface="+mn-lt"/>
                <a:cs typeface="+mn-lt"/>
              </a:rPr>
              <a:t>, GDPR-</a:t>
            </a:r>
            <a:r>
              <a:rPr lang="sl-SI" sz="1800" b="0" err="1">
                <a:solidFill>
                  <a:schemeClr val="accent1"/>
                </a:solidFill>
                <a:ea typeface="+mn-lt"/>
                <a:cs typeface="+mn-lt"/>
              </a:rPr>
              <a:t>compliant</a:t>
            </a:r>
            <a:r>
              <a:rPr lang="sl-SI" sz="1800" b="0" dirty="0">
                <a:solidFill>
                  <a:schemeClr val="accent1"/>
                </a:solidFill>
                <a:ea typeface="+mn-lt"/>
                <a:cs typeface="+mn-lt"/>
              </a:rPr>
              <a:t> B2B </a:t>
            </a:r>
            <a:r>
              <a:rPr lang="sl-SI" sz="1800" b="0" err="1">
                <a:solidFill>
                  <a:schemeClr val="accent1"/>
                </a:solidFill>
                <a:ea typeface="+mn-lt"/>
                <a:cs typeface="+mn-lt"/>
              </a:rPr>
              <a:t>contact</a:t>
            </a:r>
            <a:r>
              <a:rPr lang="sl-SI" sz="1800" b="0" dirty="0">
                <a:solidFill>
                  <a:schemeClr val="accent1"/>
                </a:solidFill>
                <a:ea typeface="+mn-lt"/>
                <a:cs typeface="+mn-lt"/>
              </a:rPr>
              <a:t> data, </a:t>
            </a:r>
            <a:r>
              <a:rPr lang="sl-SI" sz="1800" b="0" err="1">
                <a:solidFill>
                  <a:schemeClr val="accent1"/>
                </a:solidFill>
                <a:ea typeface="+mn-lt"/>
                <a:cs typeface="+mn-lt"/>
              </a:rPr>
              <a:t>helping</a:t>
            </a:r>
            <a:r>
              <a:rPr lang="sl-SI" sz="1800" b="0" dirty="0">
                <a:solidFill>
                  <a:schemeClr val="accent1"/>
                </a:solidFill>
                <a:ea typeface="+mn-lt"/>
                <a:cs typeface="+mn-lt"/>
              </a:rPr>
              <a:t> </a:t>
            </a:r>
            <a:r>
              <a:rPr lang="sl-SI" sz="1800" b="0" err="1">
                <a:solidFill>
                  <a:schemeClr val="accent1"/>
                </a:solidFill>
                <a:ea typeface="+mn-lt"/>
                <a:cs typeface="+mn-lt"/>
              </a:rPr>
              <a:t>sales</a:t>
            </a:r>
            <a:r>
              <a:rPr lang="sl-SI" sz="1800" b="0" dirty="0">
                <a:solidFill>
                  <a:schemeClr val="accent1"/>
                </a:solidFill>
                <a:ea typeface="+mn-lt"/>
                <a:cs typeface="+mn-lt"/>
              </a:rPr>
              <a:t> </a:t>
            </a:r>
            <a:r>
              <a:rPr lang="sl-SI" sz="1800" b="0" err="1">
                <a:solidFill>
                  <a:schemeClr val="accent1"/>
                </a:solidFill>
                <a:ea typeface="+mn-lt"/>
                <a:cs typeface="+mn-lt"/>
              </a:rPr>
              <a:t>and</a:t>
            </a:r>
            <a:r>
              <a:rPr lang="sl-SI" sz="1800" b="0" dirty="0">
                <a:solidFill>
                  <a:schemeClr val="accent1"/>
                </a:solidFill>
                <a:ea typeface="+mn-lt"/>
                <a:cs typeface="+mn-lt"/>
              </a:rPr>
              <a:t> marketing </a:t>
            </a:r>
            <a:r>
              <a:rPr lang="sl-SI" sz="1800" b="0" err="1">
                <a:solidFill>
                  <a:schemeClr val="accent1"/>
                </a:solidFill>
                <a:ea typeface="+mn-lt"/>
                <a:cs typeface="+mn-lt"/>
              </a:rPr>
              <a:t>teams</a:t>
            </a:r>
            <a:r>
              <a:rPr lang="sl-SI" sz="1800" b="0" dirty="0">
                <a:solidFill>
                  <a:schemeClr val="accent1"/>
                </a:solidFill>
                <a:ea typeface="+mn-lt"/>
                <a:cs typeface="+mn-lt"/>
              </a:rPr>
              <a:t> </a:t>
            </a:r>
            <a:r>
              <a:rPr lang="sl-SI" sz="1800" b="0" err="1">
                <a:solidFill>
                  <a:schemeClr val="accent1"/>
                </a:solidFill>
                <a:ea typeface="+mn-lt"/>
                <a:cs typeface="+mn-lt"/>
              </a:rPr>
              <a:t>target</a:t>
            </a:r>
            <a:r>
              <a:rPr lang="sl-SI" sz="1800" b="0" dirty="0">
                <a:solidFill>
                  <a:schemeClr val="accent1"/>
                </a:solidFill>
                <a:ea typeface="+mn-lt"/>
                <a:cs typeface="+mn-lt"/>
              </a:rPr>
              <a:t> </a:t>
            </a:r>
            <a:r>
              <a:rPr lang="sl-SI" sz="1800" b="0" err="1">
                <a:solidFill>
                  <a:schemeClr val="accent1"/>
                </a:solidFill>
                <a:ea typeface="+mn-lt"/>
                <a:cs typeface="+mn-lt"/>
              </a:rPr>
              <a:t>the</a:t>
            </a:r>
            <a:r>
              <a:rPr lang="sl-SI" sz="1800" b="0" dirty="0">
                <a:solidFill>
                  <a:schemeClr val="accent1"/>
                </a:solidFill>
                <a:ea typeface="+mn-lt"/>
                <a:cs typeface="+mn-lt"/>
              </a:rPr>
              <a:t> </a:t>
            </a:r>
            <a:r>
              <a:rPr lang="sl-SI" sz="1800" b="0" err="1">
                <a:solidFill>
                  <a:schemeClr val="accent1"/>
                </a:solidFill>
                <a:ea typeface="+mn-lt"/>
                <a:cs typeface="+mn-lt"/>
              </a:rPr>
              <a:t>right</a:t>
            </a:r>
            <a:r>
              <a:rPr lang="sl-SI" sz="1800" b="0" dirty="0">
                <a:solidFill>
                  <a:schemeClr val="accent1"/>
                </a:solidFill>
                <a:ea typeface="+mn-lt"/>
                <a:cs typeface="+mn-lt"/>
              </a:rPr>
              <a:t> </a:t>
            </a:r>
            <a:r>
              <a:rPr lang="sl-SI" sz="1800" b="0" err="1">
                <a:solidFill>
                  <a:schemeClr val="accent1"/>
                </a:solidFill>
                <a:ea typeface="+mn-lt"/>
                <a:cs typeface="+mn-lt"/>
              </a:rPr>
              <a:t>decision-makers</a:t>
            </a:r>
            <a:r>
              <a:rPr lang="sl-SI" sz="1800" b="0" dirty="0">
                <a:solidFill>
                  <a:schemeClr val="accent1"/>
                </a:solidFill>
                <a:ea typeface="+mn-lt"/>
                <a:cs typeface="+mn-lt"/>
              </a:rPr>
              <a:t> </a:t>
            </a:r>
            <a:r>
              <a:rPr lang="sl-SI" sz="1800" b="0" err="1">
                <a:solidFill>
                  <a:schemeClr val="accent1"/>
                </a:solidFill>
                <a:ea typeface="+mn-lt"/>
                <a:cs typeface="+mn-lt"/>
              </a:rPr>
              <a:t>effectively</a:t>
            </a:r>
            <a:r>
              <a:rPr lang="sl-SI" sz="1800" b="0" dirty="0">
                <a:solidFill>
                  <a:schemeClr val="accent1"/>
                </a:solidFill>
                <a:ea typeface="+mn-lt"/>
                <a:cs typeface="+mn-lt"/>
              </a:rPr>
              <a:t>. </a:t>
            </a:r>
            <a:r>
              <a:rPr lang="sl-SI" sz="1800" b="0" err="1">
                <a:solidFill>
                  <a:schemeClr val="accent1"/>
                </a:solidFill>
                <a:ea typeface="+mn-lt"/>
                <a:cs typeface="+mn-lt"/>
              </a:rPr>
              <a:t>With</a:t>
            </a:r>
            <a:r>
              <a:rPr lang="sl-SI" sz="1800" b="0" dirty="0">
                <a:solidFill>
                  <a:schemeClr val="accent1"/>
                </a:solidFill>
                <a:ea typeface="+mn-lt"/>
                <a:cs typeface="+mn-lt"/>
              </a:rPr>
              <a:t> </a:t>
            </a:r>
            <a:r>
              <a:rPr lang="sl-SI" sz="1800" b="0" err="1">
                <a:solidFill>
                  <a:schemeClr val="accent1"/>
                </a:solidFill>
                <a:ea typeface="+mn-lt"/>
                <a:cs typeface="+mn-lt"/>
              </a:rPr>
              <a:t>advanced</a:t>
            </a:r>
            <a:r>
              <a:rPr lang="sl-SI" sz="1800" b="0" dirty="0">
                <a:solidFill>
                  <a:schemeClr val="accent1"/>
                </a:solidFill>
                <a:ea typeface="+mn-lt"/>
                <a:cs typeface="+mn-lt"/>
              </a:rPr>
              <a:t> </a:t>
            </a:r>
            <a:r>
              <a:rPr lang="sl-SI" sz="1800" b="0" err="1">
                <a:solidFill>
                  <a:schemeClr val="accent1"/>
                </a:solidFill>
                <a:ea typeface="+mn-lt"/>
                <a:cs typeface="+mn-lt"/>
              </a:rPr>
              <a:t>filtering</a:t>
            </a:r>
            <a:r>
              <a:rPr lang="sl-SI" sz="1800" b="0" dirty="0">
                <a:solidFill>
                  <a:schemeClr val="accent1"/>
                </a:solidFill>
                <a:ea typeface="+mn-lt"/>
                <a:cs typeface="+mn-lt"/>
              </a:rPr>
              <a:t> </a:t>
            </a:r>
            <a:r>
              <a:rPr lang="sl-SI" sz="1800" b="0" err="1">
                <a:solidFill>
                  <a:schemeClr val="accent1"/>
                </a:solidFill>
                <a:ea typeface="+mn-lt"/>
                <a:cs typeface="+mn-lt"/>
              </a:rPr>
              <a:t>options</a:t>
            </a:r>
            <a:r>
              <a:rPr lang="sl-SI" sz="1800" b="0" dirty="0">
                <a:solidFill>
                  <a:schemeClr val="accent1"/>
                </a:solidFill>
                <a:ea typeface="+mn-lt"/>
                <a:cs typeface="+mn-lt"/>
              </a:rPr>
              <a:t>, </a:t>
            </a:r>
            <a:r>
              <a:rPr lang="sl-SI" sz="1800" b="0" err="1">
                <a:solidFill>
                  <a:schemeClr val="accent1"/>
                </a:solidFill>
                <a:ea typeface="+mn-lt"/>
                <a:cs typeface="+mn-lt"/>
              </a:rPr>
              <a:t>phone-verified</a:t>
            </a:r>
            <a:r>
              <a:rPr lang="sl-SI" sz="1800" b="0" dirty="0">
                <a:solidFill>
                  <a:schemeClr val="accent1"/>
                </a:solidFill>
                <a:ea typeface="+mn-lt"/>
                <a:cs typeface="+mn-lt"/>
              </a:rPr>
              <a:t> </a:t>
            </a:r>
            <a:r>
              <a:rPr lang="sl-SI" sz="1800" b="0" err="1">
                <a:solidFill>
                  <a:schemeClr val="accent1"/>
                </a:solidFill>
                <a:ea typeface="+mn-lt"/>
                <a:cs typeface="+mn-lt"/>
              </a:rPr>
              <a:t>contacts</a:t>
            </a:r>
            <a:r>
              <a:rPr lang="sl-SI" sz="1800" b="0" dirty="0">
                <a:solidFill>
                  <a:schemeClr val="accent1"/>
                </a:solidFill>
                <a:ea typeface="+mn-lt"/>
                <a:cs typeface="+mn-lt"/>
              </a:rPr>
              <a:t>, </a:t>
            </a:r>
            <a:r>
              <a:rPr lang="sl-SI" sz="1800" b="0" err="1">
                <a:solidFill>
                  <a:schemeClr val="accent1"/>
                </a:solidFill>
                <a:ea typeface="+mn-lt"/>
                <a:cs typeface="+mn-lt"/>
              </a:rPr>
              <a:t>and</a:t>
            </a:r>
            <a:r>
              <a:rPr lang="sl-SI" sz="1800" b="0" dirty="0">
                <a:solidFill>
                  <a:schemeClr val="accent1"/>
                </a:solidFill>
                <a:ea typeface="+mn-lt"/>
                <a:cs typeface="+mn-lt"/>
              </a:rPr>
              <a:t> </a:t>
            </a:r>
            <a:r>
              <a:rPr lang="sl-SI" sz="1800" b="0" err="1">
                <a:solidFill>
                  <a:schemeClr val="accent1"/>
                </a:solidFill>
                <a:ea typeface="+mn-lt"/>
                <a:cs typeface="+mn-lt"/>
              </a:rPr>
              <a:t>seamless</a:t>
            </a:r>
            <a:r>
              <a:rPr lang="sl-SI" sz="1800" b="0" dirty="0">
                <a:solidFill>
                  <a:schemeClr val="accent1"/>
                </a:solidFill>
                <a:ea typeface="+mn-lt"/>
                <a:cs typeface="+mn-lt"/>
              </a:rPr>
              <a:t> CRM </a:t>
            </a:r>
            <a:r>
              <a:rPr lang="sl-SI" sz="1800" b="0" err="1">
                <a:solidFill>
                  <a:schemeClr val="accent1"/>
                </a:solidFill>
                <a:ea typeface="+mn-lt"/>
                <a:cs typeface="+mn-lt"/>
              </a:rPr>
              <a:t>integration</a:t>
            </a:r>
            <a:r>
              <a:rPr lang="sl-SI" sz="1800" b="0" dirty="0">
                <a:solidFill>
                  <a:schemeClr val="accent1"/>
                </a:solidFill>
                <a:ea typeface="+mn-lt"/>
                <a:cs typeface="+mn-lt"/>
              </a:rPr>
              <a:t>, </a:t>
            </a:r>
            <a:r>
              <a:rPr lang="sl-SI" sz="1800" b="0" err="1">
                <a:solidFill>
                  <a:schemeClr val="accent1"/>
                </a:solidFill>
                <a:ea typeface="+mn-lt"/>
                <a:cs typeface="+mn-lt"/>
              </a:rPr>
              <a:t>Cognism</a:t>
            </a:r>
            <a:r>
              <a:rPr lang="sl-SI" sz="1800" b="0" dirty="0">
                <a:solidFill>
                  <a:schemeClr val="accent1"/>
                </a:solidFill>
                <a:ea typeface="+mn-lt"/>
                <a:cs typeface="+mn-lt"/>
              </a:rPr>
              <a:t> </a:t>
            </a:r>
            <a:r>
              <a:rPr lang="sl-SI" sz="1800" b="0" err="1">
                <a:solidFill>
                  <a:schemeClr val="accent1"/>
                </a:solidFill>
                <a:ea typeface="+mn-lt"/>
                <a:cs typeface="+mn-lt"/>
              </a:rPr>
              <a:t>allows</a:t>
            </a:r>
            <a:r>
              <a:rPr lang="sl-SI" sz="1800" b="0" dirty="0">
                <a:solidFill>
                  <a:schemeClr val="accent1"/>
                </a:solidFill>
                <a:ea typeface="+mn-lt"/>
                <a:cs typeface="+mn-lt"/>
              </a:rPr>
              <a:t> </a:t>
            </a:r>
            <a:r>
              <a:rPr lang="sl-SI" sz="1800" b="0" err="1">
                <a:solidFill>
                  <a:schemeClr val="accent1"/>
                </a:solidFill>
                <a:ea typeface="+mn-lt"/>
                <a:cs typeface="+mn-lt"/>
              </a:rPr>
              <a:t>businesses</a:t>
            </a:r>
            <a:r>
              <a:rPr lang="sl-SI" sz="1800" b="0" dirty="0">
                <a:solidFill>
                  <a:schemeClr val="accent1"/>
                </a:solidFill>
                <a:ea typeface="+mn-lt"/>
                <a:cs typeface="+mn-lt"/>
              </a:rPr>
              <a:t> to </a:t>
            </a:r>
            <a:r>
              <a:rPr lang="sl-SI" sz="1800" b="0" err="1">
                <a:solidFill>
                  <a:schemeClr val="accent1"/>
                </a:solidFill>
                <a:ea typeface="+mn-lt"/>
                <a:cs typeface="+mn-lt"/>
              </a:rPr>
              <a:t>streamline</a:t>
            </a:r>
            <a:r>
              <a:rPr lang="sl-SI" sz="1800" b="0" dirty="0">
                <a:solidFill>
                  <a:schemeClr val="accent1"/>
                </a:solidFill>
                <a:ea typeface="+mn-lt"/>
                <a:cs typeface="+mn-lt"/>
              </a:rPr>
              <a:t> </a:t>
            </a:r>
            <a:r>
              <a:rPr lang="sl-SI" sz="1800" b="0" err="1">
                <a:solidFill>
                  <a:schemeClr val="accent1"/>
                </a:solidFill>
                <a:ea typeface="+mn-lt"/>
                <a:cs typeface="+mn-lt"/>
              </a:rPr>
              <a:t>lead</a:t>
            </a:r>
            <a:r>
              <a:rPr lang="sl-SI" sz="1800" b="0" dirty="0">
                <a:solidFill>
                  <a:schemeClr val="accent1"/>
                </a:solidFill>
                <a:ea typeface="+mn-lt"/>
                <a:cs typeface="+mn-lt"/>
              </a:rPr>
              <a:t> </a:t>
            </a:r>
            <a:r>
              <a:rPr lang="sl-SI" sz="1800" b="0" err="1">
                <a:solidFill>
                  <a:schemeClr val="accent1"/>
                </a:solidFill>
                <a:ea typeface="+mn-lt"/>
                <a:cs typeface="+mn-lt"/>
              </a:rPr>
              <a:t>generation</a:t>
            </a:r>
            <a:r>
              <a:rPr lang="sl-SI" sz="1800" b="0" dirty="0">
                <a:solidFill>
                  <a:schemeClr val="accent1"/>
                </a:solidFill>
                <a:ea typeface="+mn-lt"/>
                <a:cs typeface="+mn-lt"/>
              </a:rPr>
              <a:t>, </a:t>
            </a:r>
            <a:r>
              <a:rPr lang="sl-SI" sz="1800" b="0" err="1">
                <a:solidFill>
                  <a:schemeClr val="accent1"/>
                </a:solidFill>
                <a:ea typeface="+mn-lt"/>
                <a:cs typeface="+mn-lt"/>
              </a:rPr>
              <a:t>improve</a:t>
            </a:r>
            <a:r>
              <a:rPr lang="sl-SI" sz="1800" b="0" dirty="0">
                <a:solidFill>
                  <a:schemeClr val="accent1"/>
                </a:solidFill>
                <a:ea typeface="+mn-lt"/>
                <a:cs typeface="+mn-lt"/>
              </a:rPr>
              <a:t> </a:t>
            </a:r>
            <a:r>
              <a:rPr lang="sl-SI" sz="1800" b="0" err="1">
                <a:solidFill>
                  <a:schemeClr val="accent1"/>
                </a:solidFill>
                <a:ea typeface="+mn-lt"/>
                <a:cs typeface="+mn-lt"/>
              </a:rPr>
              <a:t>outreach</a:t>
            </a:r>
            <a:r>
              <a:rPr lang="sl-SI" sz="1800" b="0" dirty="0">
                <a:solidFill>
                  <a:schemeClr val="accent1"/>
                </a:solidFill>
                <a:ea typeface="+mn-lt"/>
                <a:cs typeface="+mn-lt"/>
              </a:rPr>
              <a:t> </a:t>
            </a:r>
            <a:r>
              <a:rPr lang="sl-SI" sz="1800" b="0" err="1">
                <a:solidFill>
                  <a:schemeClr val="accent1"/>
                </a:solidFill>
                <a:ea typeface="+mn-lt"/>
                <a:cs typeface="+mn-lt"/>
              </a:rPr>
              <a:t>quality</a:t>
            </a:r>
            <a:r>
              <a:rPr lang="sl-SI" sz="1800" b="0" dirty="0">
                <a:solidFill>
                  <a:schemeClr val="accent1"/>
                </a:solidFill>
                <a:ea typeface="+mn-lt"/>
                <a:cs typeface="+mn-lt"/>
              </a:rPr>
              <a:t>, </a:t>
            </a:r>
            <a:r>
              <a:rPr lang="sl-SI" sz="1800" b="0" err="1">
                <a:solidFill>
                  <a:schemeClr val="accent1"/>
                </a:solidFill>
                <a:ea typeface="+mn-lt"/>
                <a:cs typeface="+mn-lt"/>
              </a:rPr>
              <a:t>and</a:t>
            </a:r>
            <a:r>
              <a:rPr lang="sl-SI" sz="1800" b="0" dirty="0">
                <a:solidFill>
                  <a:schemeClr val="accent1"/>
                </a:solidFill>
                <a:ea typeface="+mn-lt"/>
                <a:cs typeface="+mn-lt"/>
              </a:rPr>
              <a:t> </a:t>
            </a:r>
            <a:r>
              <a:rPr lang="sl-SI" sz="1800" b="0" err="1">
                <a:solidFill>
                  <a:schemeClr val="accent1"/>
                </a:solidFill>
                <a:ea typeface="+mn-lt"/>
                <a:cs typeface="+mn-lt"/>
              </a:rPr>
              <a:t>increase</a:t>
            </a:r>
            <a:r>
              <a:rPr lang="sl-SI" sz="1800" b="0" dirty="0">
                <a:solidFill>
                  <a:schemeClr val="accent1"/>
                </a:solidFill>
                <a:ea typeface="+mn-lt"/>
                <a:cs typeface="+mn-lt"/>
              </a:rPr>
              <a:t> </a:t>
            </a:r>
            <a:r>
              <a:rPr lang="sl-SI" sz="1800" b="0" err="1">
                <a:solidFill>
                  <a:schemeClr val="accent1"/>
                </a:solidFill>
                <a:ea typeface="+mn-lt"/>
                <a:cs typeface="+mn-lt"/>
              </a:rPr>
              <a:t>engagement</a:t>
            </a:r>
            <a:r>
              <a:rPr lang="sl-SI" sz="1800" b="0" dirty="0">
                <a:solidFill>
                  <a:schemeClr val="accent1"/>
                </a:solidFill>
                <a:ea typeface="+mn-lt"/>
                <a:cs typeface="+mn-lt"/>
              </a:rPr>
              <a:t> </a:t>
            </a:r>
            <a:r>
              <a:rPr lang="sl-SI" sz="1800" b="0" err="1">
                <a:solidFill>
                  <a:schemeClr val="accent1"/>
                </a:solidFill>
                <a:ea typeface="+mn-lt"/>
                <a:cs typeface="+mn-lt"/>
              </a:rPr>
              <a:t>with</a:t>
            </a:r>
            <a:r>
              <a:rPr lang="sl-SI" sz="1800" b="0" dirty="0">
                <a:solidFill>
                  <a:schemeClr val="accent1"/>
                </a:solidFill>
                <a:ea typeface="+mn-lt"/>
                <a:cs typeface="+mn-lt"/>
              </a:rPr>
              <a:t> </a:t>
            </a:r>
            <a:r>
              <a:rPr lang="sl-SI" sz="1800" b="0" err="1">
                <a:solidFill>
                  <a:schemeClr val="accent1"/>
                </a:solidFill>
                <a:ea typeface="+mn-lt"/>
                <a:cs typeface="+mn-lt"/>
              </a:rPr>
              <a:t>verified</a:t>
            </a:r>
            <a:r>
              <a:rPr lang="sl-SI" sz="1800" b="0" dirty="0">
                <a:solidFill>
                  <a:schemeClr val="accent1"/>
                </a:solidFill>
                <a:ea typeface="+mn-lt"/>
                <a:cs typeface="+mn-lt"/>
              </a:rPr>
              <a:t>, </a:t>
            </a:r>
            <a:r>
              <a:rPr lang="sl-SI" sz="1800" b="0" err="1">
                <a:solidFill>
                  <a:schemeClr val="accent1"/>
                </a:solidFill>
                <a:ea typeface="+mn-lt"/>
                <a:cs typeface="+mn-lt"/>
              </a:rPr>
              <a:t>relevant</a:t>
            </a:r>
            <a:r>
              <a:rPr lang="sl-SI" sz="1800" b="0" dirty="0">
                <a:solidFill>
                  <a:schemeClr val="accent1"/>
                </a:solidFill>
                <a:ea typeface="+mn-lt"/>
                <a:cs typeface="+mn-lt"/>
              </a:rPr>
              <a:t> </a:t>
            </a:r>
            <a:r>
              <a:rPr lang="sl-SI" sz="1800" b="0" err="1">
                <a:solidFill>
                  <a:schemeClr val="accent1"/>
                </a:solidFill>
                <a:ea typeface="+mn-lt"/>
                <a:cs typeface="+mn-lt"/>
              </a:rPr>
              <a:t>prospects</a:t>
            </a:r>
            <a:r>
              <a:rPr lang="sl-SI" sz="1800" b="0" dirty="0">
                <a:solidFill>
                  <a:schemeClr val="accent1"/>
                </a:solidFill>
                <a:ea typeface="+mn-lt"/>
                <a:cs typeface="+mn-lt"/>
              </a:rPr>
              <a:t>.  </a:t>
            </a:r>
            <a:endParaRPr lang="sl-SI" sz="1800" b="0" dirty="0">
              <a:solidFill>
                <a:schemeClr val="accent1"/>
              </a:solidFill>
            </a:endParaRPr>
          </a:p>
        </p:txBody>
      </p:sp>
      <p:pic>
        <p:nvPicPr>
          <p:cNvPr id="4" name="Predstavnost v spletu 3" title="How to use Cognism for Sales">
            <a:hlinkClick r:id="" action="ppaction://media"/>
            <a:extLst>
              <a:ext uri="{FF2B5EF4-FFF2-40B4-BE49-F238E27FC236}">
                <a16:creationId xmlns:a16="http://schemas.microsoft.com/office/drawing/2014/main" id="{98B7E616-374E-F31A-1C0B-D9F2CB077F9A}"/>
              </a:ext>
            </a:extLst>
          </p:cNvPr>
          <p:cNvPicPr>
            <a:picLocks noRot="1" noChangeAspect="1"/>
          </p:cNvPicPr>
          <p:nvPr>
            <a:videoFile r:link="rId1"/>
          </p:nvPr>
        </p:nvPicPr>
        <p:blipFill>
          <a:blip r:embed="rId4"/>
          <a:stretch>
            <a:fillRect/>
          </a:stretch>
        </p:blipFill>
        <p:spPr>
          <a:xfrm>
            <a:off x="6658932" y="3191007"/>
            <a:ext cx="4115780" cy="2323578"/>
          </a:xfrm>
          <a:prstGeom prst="rect">
            <a:avLst/>
          </a:prstGeom>
        </p:spPr>
      </p:pic>
      <p:sp>
        <p:nvSpPr>
          <p:cNvPr id="6" name="PoljeZBesedilom 5">
            <a:extLst>
              <a:ext uri="{FF2B5EF4-FFF2-40B4-BE49-F238E27FC236}">
                <a16:creationId xmlns:a16="http://schemas.microsoft.com/office/drawing/2014/main" id="{47ED437F-FC05-A027-E56C-A11AA833BF86}"/>
              </a:ext>
            </a:extLst>
          </p:cNvPr>
          <p:cNvSpPr txBox="1"/>
          <p:nvPr/>
        </p:nvSpPr>
        <p:spPr>
          <a:xfrm>
            <a:off x="6657160" y="5601169"/>
            <a:ext cx="403964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err="1">
                <a:solidFill>
                  <a:schemeClr val="accent1"/>
                </a:solidFill>
              </a:rPr>
              <a:t>Source</a:t>
            </a:r>
            <a:r>
              <a:rPr lang="sl-SI" sz="1000" dirty="0">
                <a:solidFill>
                  <a:schemeClr val="accent1"/>
                </a:solidFill>
              </a:rPr>
              <a:t>: </a:t>
            </a:r>
            <a:r>
              <a:rPr lang="sl-SI" sz="1000" dirty="0">
                <a:solidFill>
                  <a:schemeClr val="accent1"/>
                </a:solidFill>
                <a:latin typeface="Raleway"/>
                <a:ea typeface="Roboto"/>
                <a:cs typeface="Roboto"/>
              </a:rPr>
              <a:t>How to </a:t>
            </a:r>
            <a:r>
              <a:rPr lang="sl-SI" sz="1000" err="1">
                <a:solidFill>
                  <a:schemeClr val="accent1"/>
                </a:solidFill>
                <a:latin typeface="Raleway"/>
                <a:ea typeface="Roboto"/>
                <a:cs typeface="Roboto"/>
              </a:rPr>
              <a:t>use</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Cognism</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for</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Sales</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by</a:t>
            </a:r>
            <a:r>
              <a:rPr lang="sl-SI" sz="1000" dirty="0">
                <a:solidFill>
                  <a:schemeClr val="accent1"/>
                </a:solidFill>
                <a:latin typeface="Raleway"/>
                <a:ea typeface="Roboto"/>
                <a:cs typeface="Roboto"/>
              </a:rPr>
              <a:t> </a:t>
            </a:r>
            <a:r>
              <a:rPr lang="sl-SI" sz="1000" err="1">
                <a:solidFill>
                  <a:schemeClr val="accent1"/>
                </a:solidFill>
                <a:latin typeface="Raleway"/>
                <a:ea typeface="Roboto"/>
                <a:cs typeface="Roboto"/>
              </a:rPr>
              <a:t>Cognism</a:t>
            </a:r>
            <a:endParaRPr lang="sl-SI" sz="1000" err="1">
              <a:solidFill>
                <a:schemeClr val="accent1"/>
              </a:solidFill>
              <a:latin typeface="Raleway"/>
            </a:endParaRPr>
          </a:p>
          <a:p>
            <a:endParaRPr lang="sl-SI" dirty="0"/>
          </a:p>
        </p:txBody>
      </p:sp>
    </p:spTree>
    <p:extLst>
      <p:ext uri="{BB962C8B-B14F-4D97-AF65-F5344CB8AC3E}">
        <p14:creationId xmlns:p14="http://schemas.microsoft.com/office/powerpoint/2010/main" val="1871302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AE5AC1-97F1-FD0D-1F17-DA8305571DBC}"/>
              </a:ext>
            </a:extLst>
          </p:cNvPr>
          <p:cNvSpPr>
            <a:spLocks noGrp="1"/>
          </p:cNvSpPr>
          <p:nvPr>
            <p:ph idx="1"/>
          </p:nvPr>
        </p:nvSpPr>
        <p:spPr>
          <a:xfrm>
            <a:off x="383177" y="121920"/>
            <a:ext cx="10970623" cy="6055043"/>
          </a:xfrm>
        </p:spPr>
        <p:txBody>
          <a:bodyPr/>
          <a:lstStyle/>
          <a:p>
            <a:pPr marL="0" indent="0">
              <a:buNone/>
            </a:pPr>
            <a:endParaRPr lang="sl-SI">
              <a:hlinkClick r:id="rId3"/>
            </a:endParaRPr>
          </a:p>
          <a:p>
            <a:pPr marL="0" indent="0" algn="ctr">
              <a:lnSpc>
                <a:spcPct val="150000"/>
              </a:lnSpc>
              <a:buNone/>
            </a:pPr>
            <a:r>
              <a:rPr lang="sl-SI" sz="2000">
                <a:solidFill>
                  <a:schemeClr val="bg2"/>
                </a:solidFill>
                <a:hlinkClick r:id="rId3">
                  <a:extLst>
                    <a:ext uri="{A12FA001-AC4F-418D-AE19-62706E023703}">
                      <ahyp:hlinkClr xmlns:ahyp="http://schemas.microsoft.com/office/drawing/2018/hyperlinkcolor" val="tx"/>
                    </a:ext>
                  </a:extLst>
                </a:hlinkClick>
              </a:rPr>
              <a:t>How </a:t>
            </a:r>
            <a:r>
              <a:rPr lang="sl-SI" sz="2000" err="1">
                <a:solidFill>
                  <a:schemeClr val="bg2"/>
                </a:solidFill>
                <a:hlinkClick r:id="rId3">
                  <a:extLst>
                    <a:ext uri="{A12FA001-AC4F-418D-AE19-62706E023703}">
                      <ahyp:hlinkClr xmlns:ahyp="http://schemas.microsoft.com/office/drawing/2018/hyperlinkcolor" val="tx"/>
                    </a:ext>
                  </a:extLst>
                </a:hlinkClick>
              </a:rPr>
              <a:t>much</a:t>
            </a:r>
            <a:r>
              <a:rPr lang="sl-SI" sz="2000">
                <a:solidFill>
                  <a:schemeClr val="bg2"/>
                </a:solidFill>
                <a:hlinkClick r:id="rId3">
                  <a:extLst>
                    <a:ext uri="{A12FA001-AC4F-418D-AE19-62706E023703}">
                      <ahyp:hlinkClr xmlns:ahyp="http://schemas.microsoft.com/office/drawing/2018/hyperlinkcolor" val="tx"/>
                    </a:ext>
                  </a:extLst>
                </a:hlinkClick>
              </a:rPr>
              <a:t> </a:t>
            </a:r>
            <a:r>
              <a:rPr lang="sl-SI" sz="2000" err="1">
                <a:solidFill>
                  <a:schemeClr val="bg2"/>
                </a:solidFill>
                <a:hlinkClick r:id="rId3">
                  <a:extLst>
                    <a:ext uri="{A12FA001-AC4F-418D-AE19-62706E023703}">
                      <ahyp:hlinkClr xmlns:ahyp="http://schemas.microsoft.com/office/drawing/2018/hyperlinkcolor" val="tx"/>
                    </a:ext>
                  </a:extLst>
                </a:hlinkClick>
              </a:rPr>
              <a:t>have</a:t>
            </a:r>
            <a:r>
              <a:rPr lang="sl-SI" sz="2000">
                <a:solidFill>
                  <a:schemeClr val="bg2"/>
                </a:solidFill>
                <a:hlinkClick r:id="rId3">
                  <a:extLst>
                    <a:ext uri="{A12FA001-AC4F-418D-AE19-62706E023703}">
                      <ahyp:hlinkClr xmlns:ahyp="http://schemas.microsoft.com/office/drawing/2018/hyperlinkcolor" val="tx"/>
                    </a:ext>
                  </a:extLst>
                </a:hlinkClick>
              </a:rPr>
              <a:t> </a:t>
            </a:r>
            <a:r>
              <a:rPr lang="sl-SI" sz="2000" err="1">
                <a:solidFill>
                  <a:schemeClr val="bg2"/>
                </a:solidFill>
                <a:hlinkClick r:id="rId3">
                  <a:extLst>
                    <a:ext uri="{A12FA001-AC4F-418D-AE19-62706E023703}">
                      <ahyp:hlinkClr xmlns:ahyp="http://schemas.microsoft.com/office/drawing/2018/hyperlinkcolor" val="tx"/>
                    </a:ext>
                  </a:extLst>
                </a:hlinkClick>
              </a:rPr>
              <a:t>you</a:t>
            </a:r>
            <a:r>
              <a:rPr lang="sl-SI" sz="2000">
                <a:solidFill>
                  <a:schemeClr val="bg2"/>
                </a:solidFill>
                <a:hlinkClick r:id="rId3">
                  <a:extLst>
                    <a:ext uri="{A12FA001-AC4F-418D-AE19-62706E023703}">
                      <ahyp:hlinkClr xmlns:ahyp="http://schemas.microsoft.com/office/drawing/2018/hyperlinkcolor" val="tx"/>
                    </a:ext>
                  </a:extLst>
                </a:hlinkClick>
              </a:rPr>
              <a:t> </a:t>
            </a:r>
            <a:r>
              <a:rPr lang="sl-SI" sz="2000" err="1">
                <a:solidFill>
                  <a:schemeClr val="bg2"/>
                </a:solidFill>
                <a:hlinkClick r:id="rId3">
                  <a:extLst>
                    <a:ext uri="{A12FA001-AC4F-418D-AE19-62706E023703}">
                      <ahyp:hlinkClr xmlns:ahyp="http://schemas.microsoft.com/office/drawing/2018/hyperlinkcolor" val="tx"/>
                    </a:ext>
                  </a:extLst>
                </a:hlinkClick>
              </a:rPr>
              <a:t>learned</a:t>
            </a:r>
            <a:r>
              <a:rPr lang="sl-SI" sz="2000">
                <a:solidFill>
                  <a:schemeClr val="bg2"/>
                </a:solidFill>
                <a:hlinkClick r:id="rId3">
                  <a:extLst>
                    <a:ext uri="{A12FA001-AC4F-418D-AE19-62706E023703}">
                      <ahyp:hlinkClr xmlns:ahyp="http://schemas.microsoft.com/office/drawing/2018/hyperlinkcolor" val="tx"/>
                    </a:ext>
                  </a:extLst>
                </a:hlinkClick>
              </a:rPr>
              <a:t> </a:t>
            </a:r>
            <a:r>
              <a:rPr lang="sl-SI" sz="2000" err="1">
                <a:solidFill>
                  <a:schemeClr val="bg2"/>
                </a:solidFill>
                <a:hlinkClick r:id="rId3">
                  <a:extLst>
                    <a:ext uri="{A12FA001-AC4F-418D-AE19-62706E023703}">
                      <ahyp:hlinkClr xmlns:ahyp="http://schemas.microsoft.com/office/drawing/2018/hyperlinkcolor" val="tx"/>
                    </a:ext>
                  </a:extLst>
                </a:hlinkClick>
              </a:rPr>
              <a:t>about</a:t>
            </a:r>
            <a:r>
              <a:rPr lang="sl-SI" sz="2000">
                <a:solidFill>
                  <a:schemeClr val="bg2"/>
                </a:solidFill>
              </a:rPr>
              <a:t> </a:t>
            </a:r>
            <a:r>
              <a:rPr lang="sl-SI" sz="2000" err="1">
                <a:solidFill>
                  <a:schemeClr val="bg2"/>
                </a:solidFill>
              </a:rPr>
              <a:t>investor</a:t>
            </a:r>
            <a:r>
              <a:rPr lang="sl-SI" sz="2000">
                <a:solidFill>
                  <a:schemeClr val="bg2"/>
                </a:solidFill>
              </a:rPr>
              <a:t> </a:t>
            </a:r>
            <a:r>
              <a:rPr lang="sl-SI" sz="2000" err="1">
                <a:solidFill>
                  <a:schemeClr val="bg2"/>
                </a:solidFill>
              </a:rPr>
              <a:t>pitching</a:t>
            </a:r>
            <a:r>
              <a:rPr lang="sl-SI" sz="2000">
                <a:solidFill>
                  <a:schemeClr val="bg2"/>
                </a:solidFill>
                <a:hlinkClick r:id="" action="ppaction://noaction">
                  <a:extLst>
                    <a:ext uri="{A12FA001-AC4F-418D-AE19-62706E023703}">
                      <ahyp:hlinkClr xmlns:ahyp="http://schemas.microsoft.com/office/drawing/2018/hyperlinkcolor" val="tx"/>
                    </a:ext>
                  </a:extLst>
                </a:hlinkClick>
              </a:rPr>
              <a:t>?</a:t>
            </a:r>
          </a:p>
          <a:p>
            <a:pPr marL="0" indent="0" algn="ctr">
              <a:lnSpc>
                <a:spcPct val="150000"/>
              </a:lnSpc>
              <a:buNone/>
            </a:pPr>
            <a:r>
              <a:rPr lang="sl-SI" sz="2000">
                <a:solidFill>
                  <a:schemeClr val="bg2"/>
                </a:solidFill>
                <a:hlinkClick r:id="" action="ppaction://noaction">
                  <a:extLst>
                    <a:ext uri="{A12FA001-AC4F-418D-AE19-62706E023703}">
                      <ahyp:hlinkClr xmlns:ahyp="http://schemas.microsoft.com/office/drawing/2018/hyperlinkcolor" val="tx"/>
                    </a:ext>
                  </a:extLst>
                </a:hlinkClick>
              </a:rPr>
              <a:t>Take </a:t>
            </a:r>
            <a:r>
              <a:rPr lang="sl-SI" sz="2000" err="1">
                <a:solidFill>
                  <a:schemeClr val="bg2"/>
                </a:solidFill>
                <a:hlinkClick r:id="rId3">
                  <a:extLst>
                    <a:ext uri="{A12FA001-AC4F-418D-AE19-62706E023703}">
                      <ahyp:hlinkClr xmlns:ahyp="http://schemas.microsoft.com/office/drawing/2018/hyperlinkcolor" val="tx"/>
                    </a:ext>
                  </a:extLst>
                </a:hlinkClick>
              </a:rPr>
              <a:t>this</a:t>
            </a:r>
            <a:r>
              <a:rPr lang="sl-SI" sz="2000">
                <a:solidFill>
                  <a:schemeClr val="bg2"/>
                </a:solidFill>
                <a:hlinkClick r:id="rId3">
                  <a:extLst>
                    <a:ext uri="{A12FA001-AC4F-418D-AE19-62706E023703}">
                      <ahyp:hlinkClr xmlns:ahyp="http://schemas.microsoft.com/office/drawing/2018/hyperlinkcolor" val="tx"/>
                    </a:ext>
                  </a:extLst>
                </a:hlinkClick>
              </a:rPr>
              <a:t> </a:t>
            </a:r>
            <a:r>
              <a:rPr lang="sl-SI" sz="2000" err="1">
                <a:solidFill>
                  <a:schemeClr val="bg2"/>
                </a:solidFill>
                <a:hlinkClick r:id="rId3">
                  <a:extLst>
                    <a:ext uri="{A12FA001-AC4F-418D-AE19-62706E023703}">
                      <ahyp:hlinkClr xmlns:ahyp="http://schemas.microsoft.com/office/drawing/2018/hyperlinkcolor" val="tx"/>
                    </a:ext>
                  </a:extLst>
                </a:hlinkClick>
              </a:rPr>
              <a:t>quiz</a:t>
            </a:r>
            <a:r>
              <a:rPr lang="sl-SI" sz="2000">
                <a:solidFill>
                  <a:schemeClr val="bg2"/>
                </a:solidFill>
                <a:hlinkClick r:id="rId3">
                  <a:extLst>
                    <a:ext uri="{A12FA001-AC4F-418D-AE19-62706E023703}">
                      <ahyp:hlinkClr xmlns:ahyp="http://schemas.microsoft.com/office/drawing/2018/hyperlinkcolor" val="tx"/>
                    </a:ext>
                  </a:extLst>
                </a:hlinkClick>
              </a:rPr>
              <a:t> to </a:t>
            </a:r>
            <a:r>
              <a:rPr lang="sl-SI" sz="2000" err="1">
                <a:solidFill>
                  <a:schemeClr val="bg2"/>
                </a:solidFill>
                <a:hlinkClick r:id="rId3">
                  <a:extLst>
                    <a:ext uri="{A12FA001-AC4F-418D-AE19-62706E023703}">
                      <ahyp:hlinkClr xmlns:ahyp="http://schemas.microsoft.com/office/drawing/2018/hyperlinkcolor" val="tx"/>
                    </a:ext>
                  </a:extLst>
                </a:hlinkClick>
              </a:rPr>
              <a:t>find</a:t>
            </a:r>
            <a:r>
              <a:rPr lang="sl-SI" sz="2000">
                <a:solidFill>
                  <a:schemeClr val="bg2"/>
                </a:solidFill>
                <a:hlinkClick r:id="rId3">
                  <a:extLst>
                    <a:ext uri="{A12FA001-AC4F-418D-AE19-62706E023703}">
                      <ahyp:hlinkClr xmlns:ahyp="http://schemas.microsoft.com/office/drawing/2018/hyperlinkcolor" val="tx"/>
                    </a:ext>
                  </a:extLst>
                </a:hlinkClick>
              </a:rPr>
              <a:t> out!</a:t>
            </a:r>
          </a:p>
          <a:p>
            <a:pPr marL="0" indent="0">
              <a:buNone/>
            </a:pPr>
            <a:endParaRPr lang="sl-SI">
              <a:hlinkClick r:id="rId3"/>
            </a:endParaRPr>
          </a:p>
          <a:p>
            <a:pPr marL="0" indent="0">
              <a:buNone/>
            </a:pPr>
            <a:r>
              <a:rPr lang="sl-SI" sz="2000"/>
              <a:t>			</a:t>
            </a:r>
            <a:r>
              <a:rPr lang="en-US" sz="2000">
                <a:hlinkClick r:id="rId4"/>
              </a:rPr>
              <a:t>Investor Readiness Quiz for Pre-Seed Startups</a:t>
            </a:r>
            <a:endParaRPr lang="sl-SI" sz="2000"/>
          </a:p>
          <a:p>
            <a:pPr marL="0" indent="0">
              <a:buNone/>
            </a:pPr>
            <a:r>
              <a:rPr lang="sl-SI" sz="2000"/>
              <a:t>					</a:t>
            </a:r>
          </a:p>
          <a:p>
            <a:pPr marL="0" indent="0">
              <a:buNone/>
            </a:pPr>
            <a:endParaRPr lang="sl-SI" sz="2000"/>
          </a:p>
          <a:p>
            <a:pPr marL="0" indent="0">
              <a:buNone/>
            </a:pPr>
            <a:r>
              <a:rPr lang="sl-SI" sz="2000"/>
              <a:t>			     </a:t>
            </a:r>
            <a:r>
              <a:rPr lang="sl-SI" sz="2000" err="1">
                <a:solidFill>
                  <a:schemeClr val="bg2"/>
                </a:solidFill>
              </a:rPr>
              <a:t>Discover</a:t>
            </a:r>
            <a:r>
              <a:rPr lang="sl-SI" sz="2000">
                <a:solidFill>
                  <a:schemeClr val="bg2"/>
                </a:solidFill>
              </a:rPr>
              <a:t> </a:t>
            </a:r>
            <a:r>
              <a:rPr lang="sl-SI" sz="2000" err="1">
                <a:solidFill>
                  <a:schemeClr val="bg2"/>
                </a:solidFill>
              </a:rPr>
              <a:t>even</a:t>
            </a:r>
            <a:r>
              <a:rPr lang="sl-SI" sz="2000">
                <a:solidFill>
                  <a:schemeClr val="bg2"/>
                </a:solidFill>
              </a:rPr>
              <a:t> more </a:t>
            </a:r>
            <a:r>
              <a:rPr lang="sl-SI" sz="2000" err="1">
                <a:solidFill>
                  <a:schemeClr val="bg2"/>
                </a:solidFill>
              </a:rPr>
              <a:t>by</a:t>
            </a:r>
            <a:r>
              <a:rPr lang="sl-SI" sz="2000">
                <a:solidFill>
                  <a:schemeClr val="bg2"/>
                </a:solidFill>
              </a:rPr>
              <a:t> </a:t>
            </a:r>
            <a:r>
              <a:rPr lang="sl-SI" sz="2000" err="1">
                <a:solidFill>
                  <a:schemeClr val="bg2"/>
                </a:solidFill>
              </a:rPr>
              <a:t>watching</a:t>
            </a:r>
            <a:r>
              <a:rPr lang="sl-SI" sz="2000">
                <a:solidFill>
                  <a:schemeClr val="bg2"/>
                </a:solidFill>
              </a:rPr>
              <a:t> </a:t>
            </a:r>
            <a:r>
              <a:rPr lang="sl-SI" sz="2000" err="1">
                <a:solidFill>
                  <a:schemeClr val="bg2"/>
                </a:solidFill>
              </a:rPr>
              <a:t>this</a:t>
            </a:r>
            <a:r>
              <a:rPr lang="sl-SI" sz="2000">
                <a:solidFill>
                  <a:schemeClr val="bg2"/>
                </a:solidFill>
              </a:rPr>
              <a:t> video!</a:t>
            </a:r>
          </a:p>
          <a:p>
            <a:pPr marL="0" indent="0">
              <a:buNone/>
            </a:pPr>
            <a:endParaRPr lang="sl-SI" sz="2000">
              <a:solidFill>
                <a:schemeClr val="bg2"/>
              </a:solidFill>
            </a:endParaRPr>
          </a:p>
          <a:p>
            <a:pPr marL="0" indent="0">
              <a:buNone/>
            </a:pPr>
            <a:endParaRPr lang="sl-SI" sz="2000">
              <a:solidFill>
                <a:schemeClr val="bg2"/>
              </a:solidFill>
            </a:endParaRPr>
          </a:p>
        </p:txBody>
      </p:sp>
      <p:pic>
        <p:nvPicPr>
          <p:cNvPr id="4" name="Picture 3">
            <a:extLst>
              <a:ext uri="{FF2B5EF4-FFF2-40B4-BE49-F238E27FC236}">
                <a16:creationId xmlns:a16="http://schemas.microsoft.com/office/drawing/2014/main" id="{EFA814DC-C7F2-666A-C526-D2C9BA41FA7E}"/>
              </a:ext>
            </a:extLst>
          </p:cNvPr>
          <p:cNvPicPr>
            <a:picLocks noChangeAspect="1"/>
          </p:cNvPicPr>
          <p:nvPr/>
        </p:nvPicPr>
        <p:blipFill>
          <a:blip r:embed="rId5"/>
          <a:stretch>
            <a:fillRect/>
          </a:stretch>
        </p:blipFill>
        <p:spPr>
          <a:xfrm>
            <a:off x="5585652" y="2844190"/>
            <a:ext cx="585267" cy="664522"/>
          </a:xfrm>
          <a:prstGeom prst="rect">
            <a:avLst/>
          </a:prstGeom>
        </p:spPr>
      </p:pic>
      <p:sp>
        <p:nvSpPr>
          <p:cNvPr id="6" name="TextBox 5">
            <a:extLst>
              <a:ext uri="{FF2B5EF4-FFF2-40B4-BE49-F238E27FC236}">
                <a16:creationId xmlns:a16="http://schemas.microsoft.com/office/drawing/2014/main" id="{B2B7098C-65C3-93A5-8C2A-601A6958FF19}"/>
              </a:ext>
            </a:extLst>
          </p:cNvPr>
          <p:cNvSpPr txBox="1"/>
          <p:nvPr/>
        </p:nvSpPr>
        <p:spPr>
          <a:xfrm>
            <a:off x="8203474" y="5373189"/>
            <a:ext cx="3309257" cy="415498"/>
          </a:xfrm>
          <a:prstGeom prst="rect">
            <a:avLst/>
          </a:prstGeom>
          <a:solidFill>
            <a:schemeClr val="bg1"/>
          </a:solidFill>
        </p:spPr>
        <p:txBody>
          <a:bodyPr wrap="square" rtlCol="0">
            <a:spAutoFit/>
          </a:bodyPr>
          <a:lstStyle/>
          <a:p>
            <a:r>
              <a:rPr lang="sl-SI" sz="1050" err="1">
                <a:solidFill>
                  <a:schemeClr val="accent1"/>
                </a:solidFill>
              </a:rPr>
              <a:t>The</a:t>
            </a:r>
            <a:r>
              <a:rPr lang="sl-SI" sz="1050">
                <a:solidFill>
                  <a:schemeClr val="accent1"/>
                </a:solidFill>
              </a:rPr>
              <a:t> Elevator </a:t>
            </a:r>
            <a:r>
              <a:rPr lang="sl-SI" sz="1050" err="1">
                <a:solidFill>
                  <a:schemeClr val="accent1"/>
                </a:solidFill>
              </a:rPr>
              <a:t>Pitch</a:t>
            </a:r>
            <a:r>
              <a:rPr lang="sl-SI" sz="1050">
                <a:solidFill>
                  <a:schemeClr val="accent1"/>
                </a:solidFill>
              </a:rPr>
              <a:t> – </a:t>
            </a:r>
            <a:r>
              <a:rPr lang="sl-SI" sz="1050" err="1">
                <a:solidFill>
                  <a:schemeClr val="accent1"/>
                </a:solidFill>
              </a:rPr>
              <a:t>Best</a:t>
            </a:r>
            <a:r>
              <a:rPr lang="sl-SI" sz="1050">
                <a:solidFill>
                  <a:schemeClr val="accent1"/>
                </a:solidFill>
              </a:rPr>
              <a:t> </a:t>
            </a:r>
            <a:r>
              <a:rPr lang="sl-SI" sz="1050" err="1">
                <a:solidFill>
                  <a:schemeClr val="accent1"/>
                </a:solidFill>
              </a:rPr>
              <a:t>Examples</a:t>
            </a:r>
            <a:r>
              <a:rPr lang="sl-SI" sz="1050">
                <a:solidFill>
                  <a:schemeClr val="accent1"/>
                </a:solidFill>
              </a:rPr>
              <a:t> </a:t>
            </a:r>
            <a:r>
              <a:rPr lang="sl-SI" sz="1050" err="1">
                <a:solidFill>
                  <a:schemeClr val="accent1"/>
                </a:solidFill>
              </a:rPr>
              <a:t>and</a:t>
            </a:r>
            <a:r>
              <a:rPr lang="sl-SI" sz="1050">
                <a:solidFill>
                  <a:schemeClr val="accent1"/>
                </a:solidFill>
              </a:rPr>
              <a:t> </a:t>
            </a:r>
            <a:r>
              <a:rPr lang="sl-SI" sz="1050" err="1">
                <a:solidFill>
                  <a:schemeClr val="accent1"/>
                </a:solidFill>
              </a:rPr>
              <a:t>Templates</a:t>
            </a:r>
            <a:r>
              <a:rPr lang="sl-SI" sz="1050">
                <a:solidFill>
                  <a:schemeClr val="accent1"/>
                </a:solidFill>
              </a:rPr>
              <a:t> </a:t>
            </a:r>
            <a:r>
              <a:rPr lang="sl-SI" sz="1050" err="1">
                <a:solidFill>
                  <a:schemeClr val="accent1"/>
                </a:solidFill>
              </a:rPr>
              <a:t>by</a:t>
            </a:r>
            <a:r>
              <a:rPr lang="sl-SI" sz="1050">
                <a:solidFill>
                  <a:schemeClr val="accent1"/>
                </a:solidFill>
              </a:rPr>
              <a:t> Patrick </a:t>
            </a:r>
            <a:r>
              <a:rPr lang="sl-SI" sz="1050" err="1">
                <a:solidFill>
                  <a:schemeClr val="accent1"/>
                </a:solidFill>
              </a:rPr>
              <a:t>Dang</a:t>
            </a:r>
            <a:r>
              <a:rPr lang="sl-SI" sz="1050">
                <a:solidFill>
                  <a:schemeClr val="accent1"/>
                </a:solidFill>
              </a:rPr>
              <a:t> on </a:t>
            </a:r>
            <a:r>
              <a:rPr lang="sl-SI" sz="1050" err="1">
                <a:solidFill>
                  <a:schemeClr val="accent1"/>
                </a:solidFill>
              </a:rPr>
              <a:t>Youtube</a:t>
            </a:r>
            <a:endParaRPr lang="sl-SI" sz="1050">
              <a:solidFill>
                <a:schemeClr val="accent1"/>
              </a:solidFill>
            </a:endParaRPr>
          </a:p>
        </p:txBody>
      </p:sp>
      <p:pic>
        <p:nvPicPr>
          <p:cNvPr id="2" name="Online Media 1" title="The Perfect Elevator Pitch - Best Examples and Templates">
            <a:hlinkClick r:id="" action="ppaction://media"/>
            <a:extLst>
              <a:ext uri="{FF2B5EF4-FFF2-40B4-BE49-F238E27FC236}">
                <a16:creationId xmlns:a16="http://schemas.microsoft.com/office/drawing/2014/main" id="{ADB14D91-DB2B-A019-F31C-4F48F546A47A}"/>
              </a:ext>
            </a:extLst>
          </p:cNvPr>
          <p:cNvPicPr>
            <a:picLocks noRot="1" noChangeAspect="1"/>
          </p:cNvPicPr>
          <p:nvPr>
            <a:videoFile r:link="rId1"/>
          </p:nvPr>
        </p:nvPicPr>
        <p:blipFill>
          <a:blip r:embed="rId6"/>
          <a:stretch>
            <a:fillRect/>
          </a:stretch>
        </p:blipFill>
        <p:spPr>
          <a:xfrm>
            <a:off x="3677907" y="4019909"/>
            <a:ext cx="4366636" cy="2467155"/>
          </a:xfrm>
          <a:prstGeom prst="rect">
            <a:avLst/>
          </a:prstGeom>
        </p:spPr>
      </p:pic>
    </p:spTree>
    <p:extLst>
      <p:ext uri="{BB962C8B-B14F-4D97-AF65-F5344CB8AC3E}">
        <p14:creationId xmlns:p14="http://schemas.microsoft.com/office/powerpoint/2010/main" val="80343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A843DD-1DCA-1E34-05C5-8043B7B0C44E}"/>
              </a:ext>
            </a:extLst>
          </p:cNvPr>
          <p:cNvSpPr>
            <a:spLocks noGrp="1"/>
          </p:cNvSpPr>
          <p:nvPr>
            <p:ph idx="1"/>
          </p:nvPr>
        </p:nvSpPr>
        <p:spPr>
          <a:xfrm>
            <a:off x="740229" y="1618043"/>
            <a:ext cx="10972800" cy="5056259"/>
          </a:xfrm>
        </p:spPr>
        <p:txBody>
          <a:bodyPr vert="horz" lIns="91440" tIns="45720" rIns="91440" bIns="45720" rtlCol="0" anchor="t">
            <a:normAutofit/>
          </a:bodyPr>
          <a:lstStyle/>
          <a:p>
            <a:pPr fontAlgn="base">
              <a:lnSpc>
                <a:spcPct val="100000"/>
              </a:lnSpc>
              <a:spcBef>
                <a:spcPts val="600"/>
              </a:spcBef>
              <a:spcAft>
                <a:spcPts val="600"/>
              </a:spcAft>
            </a:pPr>
            <a:r>
              <a:rPr lang="en-US" sz="1800" dirty="0">
                <a:solidFill>
                  <a:srgbClr val="1D1D1B"/>
                </a:solidFill>
                <a:latin typeface="Raleway"/>
                <a:hlinkClick r:id="rId3"/>
              </a:rPr>
              <a:t>Venturus AI</a:t>
            </a:r>
            <a:r>
              <a:rPr lang="en-US" sz="1800" dirty="0">
                <a:solidFill>
                  <a:srgbClr val="1D1D1B"/>
                </a:solidFill>
                <a:latin typeface="Raleway"/>
              </a:rPr>
              <a:t> </a:t>
            </a:r>
            <a:r>
              <a:rPr lang="en-US" sz="1800" b="0" dirty="0">
                <a:solidFill>
                  <a:srgbClr val="1D1D1B"/>
                </a:solidFill>
                <a:ea typeface="+mn-lt"/>
                <a:cs typeface="+mn-lt"/>
              </a:rPr>
              <a:t>is a machine learning platform that streamlines financial analysis, automates risk detection, and identifies growth opportunities, enabling precise decisions. Its intuitive design and customizable dashboards enhance efficiency for finance teams.</a:t>
            </a:r>
            <a:endParaRPr lang="en-US" sz="1800" b="0">
              <a:solidFill>
                <a:srgbClr val="1D1D1B"/>
              </a:solidFill>
              <a:latin typeface="Raleway"/>
            </a:endParaRPr>
          </a:p>
          <a:p>
            <a:pPr>
              <a:lnSpc>
                <a:spcPct val="100000"/>
              </a:lnSpc>
              <a:spcBef>
                <a:spcPts val="600"/>
              </a:spcBef>
              <a:spcAft>
                <a:spcPts val="600"/>
              </a:spcAft>
            </a:pPr>
            <a:r>
              <a:rPr lang="en-US" sz="1800" dirty="0">
                <a:solidFill>
                  <a:srgbClr val="1D1D1B"/>
                </a:solidFill>
                <a:ea typeface="+mn-lt"/>
                <a:cs typeface="+mn-lt"/>
              </a:rPr>
              <a:t>Tips for Success:</a:t>
            </a:r>
            <a:endParaRPr lang="en-US" sz="1800"/>
          </a:p>
          <a:p>
            <a:pPr marL="285750">
              <a:lnSpc>
                <a:spcPct val="100000"/>
              </a:lnSpc>
              <a:spcBef>
                <a:spcPts val="600"/>
              </a:spcBef>
              <a:spcAft>
                <a:spcPts val="600"/>
              </a:spcAft>
              <a:buChar char="•"/>
            </a:pPr>
            <a:r>
              <a:rPr lang="en-US" sz="1800" b="0" dirty="0">
                <a:solidFill>
                  <a:srgbClr val="1D1D1B"/>
                </a:solidFill>
                <a:ea typeface="+mn-lt"/>
                <a:cs typeface="+mn-lt"/>
              </a:rPr>
              <a:t>Set clear goals and KPIs.</a:t>
            </a:r>
            <a:endParaRPr lang="en-US" sz="1800"/>
          </a:p>
          <a:p>
            <a:pPr marL="285750">
              <a:lnSpc>
                <a:spcPct val="100000"/>
              </a:lnSpc>
              <a:spcBef>
                <a:spcPts val="600"/>
              </a:spcBef>
              <a:spcAft>
                <a:spcPts val="600"/>
              </a:spcAft>
              <a:buChar char="•"/>
            </a:pPr>
            <a:r>
              <a:rPr lang="en-US" sz="1800" b="0" dirty="0">
                <a:solidFill>
                  <a:srgbClr val="1D1D1B"/>
                </a:solidFill>
                <a:ea typeface="+mn-lt"/>
                <a:cs typeface="+mn-lt"/>
              </a:rPr>
              <a:t>Use data insights for informed decisions.</a:t>
            </a:r>
            <a:endParaRPr lang="en-US" sz="1800"/>
          </a:p>
          <a:p>
            <a:pPr marL="285750">
              <a:lnSpc>
                <a:spcPct val="100000"/>
              </a:lnSpc>
              <a:spcBef>
                <a:spcPts val="600"/>
              </a:spcBef>
              <a:spcAft>
                <a:spcPts val="600"/>
              </a:spcAft>
              <a:buChar char="•"/>
            </a:pPr>
            <a:r>
              <a:rPr lang="en-US" sz="1800" b="0" dirty="0">
                <a:solidFill>
                  <a:srgbClr val="1D1D1B"/>
                </a:solidFill>
                <a:ea typeface="+mn-lt"/>
                <a:cs typeface="+mn-lt"/>
              </a:rPr>
              <a:t>Create interactive dashboards.</a:t>
            </a:r>
            <a:endParaRPr lang="en-US" sz="1800"/>
          </a:p>
          <a:p>
            <a:pPr marL="285750">
              <a:lnSpc>
                <a:spcPct val="100000"/>
              </a:lnSpc>
              <a:spcBef>
                <a:spcPts val="600"/>
              </a:spcBef>
              <a:spcAft>
                <a:spcPts val="600"/>
              </a:spcAft>
              <a:buChar char="•"/>
            </a:pPr>
            <a:r>
              <a:rPr lang="en-US" sz="1800" b="0" dirty="0">
                <a:solidFill>
                  <a:srgbClr val="1D1D1B"/>
                </a:solidFill>
                <a:ea typeface="+mn-lt"/>
                <a:cs typeface="+mn-lt"/>
              </a:rPr>
              <a:t>Foster collaboration and team involvement.</a:t>
            </a:r>
            <a:endParaRPr lang="en-US" sz="1800"/>
          </a:p>
          <a:p>
            <a:pPr marL="285750">
              <a:lnSpc>
                <a:spcPct val="100000"/>
              </a:lnSpc>
              <a:spcBef>
                <a:spcPts val="600"/>
              </a:spcBef>
              <a:spcAft>
                <a:spcPts val="600"/>
              </a:spcAft>
              <a:buChar char="•"/>
            </a:pPr>
            <a:r>
              <a:rPr lang="en-US" sz="1800" b="0" dirty="0">
                <a:solidFill>
                  <a:srgbClr val="1D1D1B"/>
                </a:solidFill>
                <a:ea typeface="+mn-lt"/>
                <a:cs typeface="+mn-lt"/>
              </a:rPr>
              <a:t>Monitor KPIs and adjust strategies.</a:t>
            </a:r>
            <a:endParaRPr lang="en-US" sz="1800"/>
          </a:p>
          <a:p>
            <a:pPr marL="285750">
              <a:lnSpc>
                <a:spcPct val="100000"/>
              </a:lnSpc>
              <a:spcBef>
                <a:spcPts val="600"/>
              </a:spcBef>
              <a:spcAft>
                <a:spcPts val="600"/>
              </a:spcAft>
              <a:buChar char="•"/>
            </a:pPr>
            <a:r>
              <a:rPr lang="en-US" sz="1800" b="0" dirty="0">
                <a:solidFill>
                  <a:srgbClr val="1D1D1B"/>
                </a:solidFill>
                <a:ea typeface="+mn-lt"/>
                <a:cs typeface="+mn-lt"/>
              </a:rPr>
              <a:t>Encourage continuous feedback.</a:t>
            </a:r>
            <a:endParaRPr lang="en-US" sz="1800"/>
          </a:p>
          <a:p>
            <a:pPr>
              <a:lnSpc>
                <a:spcPct val="160000"/>
              </a:lnSpc>
            </a:pPr>
            <a:endParaRPr lang="en-US" sz="1800" i="0" dirty="0">
              <a:solidFill>
                <a:srgbClr val="1D1D1B"/>
              </a:solidFill>
              <a:effectLst/>
              <a:latin typeface="Raleway"/>
            </a:endParaRPr>
          </a:p>
          <a:p>
            <a:r>
              <a:rPr lang="sl-SI" b="0" dirty="0">
                <a:ea typeface="+mn-lt"/>
                <a:cs typeface="+mn-lt"/>
              </a:rPr>
              <a:t>I   </a:t>
            </a:r>
            <a:endParaRPr lang="sl-SI" b="0"/>
          </a:p>
        </p:txBody>
      </p:sp>
      <p:pic>
        <p:nvPicPr>
          <p:cNvPr id="4" name="Online Media 3" title="Free AI marketing tool for HIGH-PROFIT business plans in seconds!">
            <a:hlinkClick r:id="" action="ppaction://media"/>
            <a:extLst>
              <a:ext uri="{FF2B5EF4-FFF2-40B4-BE49-F238E27FC236}">
                <a16:creationId xmlns:a16="http://schemas.microsoft.com/office/drawing/2014/main" id="{63FB23DD-A3DB-DB56-3801-9129A8C5685B}"/>
              </a:ext>
            </a:extLst>
          </p:cNvPr>
          <p:cNvPicPr>
            <a:picLocks noRot="1" noChangeAspect="1"/>
          </p:cNvPicPr>
          <p:nvPr>
            <a:videoFile r:link="rId1"/>
          </p:nvPr>
        </p:nvPicPr>
        <p:blipFill>
          <a:blip r:embed="rId4"/>
          <a:stretch>
            <a:fillRect/>
          </a:stretch>
        </p:blipFill>
        <p:spPr>
          <a:xfrm>
            <a:off x="8715928" y="3066091"/>
            <a:ext cx="2734549" cy="1807505"/>
          </a:xfrm>
          <a:prstGeom prst="rect">
            <a:avLst/>
          </a:prstGeom>
        </p:spPr>
      </p:pic>
      <p:sp>
        <p:nvSpPr>
          <p:cNvPr id="6" name="Rectangle: Rounded Corners 5">
            <a:extLst>
              <a:ext uri="{FF2B5EF4-FFF2-40B4-BE49-F238E27FC236}">
                <a16:creationId xmlns:a16="http://schemas.microsoft.com/office/drawing/2014/main" id="{40AAB66C-06DC-0AE8-C8F9-113C0AC957D7}"/>
              </a:ext>
            </a:extLst>
          </p:cNvPr>
          <p:cNvSpPr/>
          <p:nvPr/>
        </p:nvSpPr>
        <p:spPr>
          <a:xfrm>
            <a:off x="8581958" y="2438182"/>
            <a:ext cx="3000103" cy="461554"/>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sl-SI" sz="1000" dirty="0">
                <a:solidFill>
                  <a:schemeClr val="accent1"/>
                </a:solidFill>
              </a:rPr>
              <a:t>Tip: </a:t>
            </a:r>
            <a:r>
              <a:rPr lang="sl-SI" sz="1000" err="1">
                <a:solidFill>
                  <a:schemeClr val="accent1"/>
                </a:solidFill>
              </a:rPr>
              <a:t>Watch</a:t>
            </a:r>
            <a:r>
              <a:rPr lang="sl-SI" sz="1000" dirty="0">
                <a:solidFill>
                  <a:schemeClr val="accent1"/>
                </a:solidFill>
              </a:rPr>
              <a:t> </a:t>
            </a:r>
            <a:r>
              <a:rPr lang="sl-SI" sz="1000" err="1">
                <a:solidFill>
                  <a:schemeClr val="accent1"/>
                </a:solidFill>
              </a:rPr>
              <a:t>this</a:t>
            </a:r>
            <a:r>
              <a:rPr lang="sl-SI" sz="1000" dirty="0">
                <a:solidFill>
                  <a:schemeClr val="accent1"/>
                </a:solidFill>
              </a:rPr>
              <a:t> video to </a:t>
            </a:r>
            <a:r>
              <a:rPr lang="sl-SI" sz="1000" err="1">
                <a:solidFill>
                  <a:schemeClr val="accent1"/>
                </a:solidFill>
              </a:rPr>
              <a:t>learn</a:t>
            </a:r>
            <a:r>
              <a:rPr lang="sl-SI" sz="1000" dirty="0">
                <a:solidFill>
                  <a:schemeClr val="accent1"/>
                </a:solidFill>
              </a:rPr>
              <a:t> more </a:t>
            </a:r>
            <a:r>
              <a:rPr lang="sl-SI" sz="1000" err="1">
                <a:solidFill>
                  <a:schemeClr val="accent1"/>
                </a:solidFill>
              </a:rPr>
              <a:t>about</a:t>
            </a:r>
            <a:r>
              <a:rPr lang="sl-SI" sz="1000" dirty="0">
                <a:solidFill>
                  <a:schemeClr val="accent1"/>
                </a:solidFill>
              </a:rPr>
              <a:t> </a:t>
            </a:r>
            <a:r>
              <a:rPr lang="sl-SI" sz="1000" err="1">
                <a:solidFill>
                  <a:schemeClr val="accent1"/>
                </a:solidFill>
              </a:rPr>
              <a:t>Venturus</a:t>
            </a:r>
            <a:r>
              <a:rPr lang="sl-SI" sz="1000" dirty="0">
                <a:solidFill>
                  <a:schemeClr val="accent1"/>
                </a:solidFill>
              </a:rPr>
              <a:t> AI</a:t>
            </a:r>
            <a:endParaRPr lang="sl-SI"/>
          </a:p>
        </p:txBody>
      </p:sp>
      <p:sp>
        <p:nvSpPr>
          <p:cNvPr id="9" name="CasellaDiTesto 8">
            <a:extLst>
              <a:ext uri="{FF2B5EF4-FFF2-40B4-BE49-F238E27FC236}">
                <a16:creationId xmlns:a16="http://schemas.microsoft.com/office/drawing/2014/main" id="{57FDE1B0-0999-D588-3678-14748739C199}"/>
              </a:ext>
            </a:extLst>
          </p:cNvPr>
          <p:cNvSpPr txBox="1"/>
          <p:nvPr/>
        </p:nvSpPr>
        <p:spPr>
          <a:xfrm>
            <a:off x="582774" y="299995"/>
            <a:ext cx="10670595"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400" dirty="0">
                <a:solidFill>
                  <a:srgbClr val="0E9094"/>
                </a:solidFill>
                <a:latin typeface="Raleway SemiBold"/>
                <a:cs typeface="Segoe UI"/>
              </a:rPr>
              <a:t>AI and other Tools for Practical Applications: </a:t>
            </a:r>
            <a:r>
              <a:rPr lang="en-US" sz="3400" err="1">
                <a:solidFill>
                  <a:srgbClr val="0E9094"/>
                </a:solidFill>
                <a:latin typeface="Raleway SemiBold"/>
                <a:cs typeface="Segoe UI"/>
              </a:rPr>
              <a:t>VenturusAI</a:t>
            </a:r>
            <a:endParaRPr lang="sl-SI">
              <a:latin typeface="Raleway SemiBold"/>
            </a:endParaRPr>
          </a:p>
        </p:txBody>
      </p:sp>
      <p:sp>
        <p:nvSpPr>
          <p:cNvPr id="5" name="PoljeZBesedilom 4">
            <a:extLst>
              <a:ext uri="{FF2B5EF4-FFF2-40B4-BE49-F238E27FC236}">
                <a16:creationId xmlns:a16="http://schemas.microsoft.com/office/drawing/2014/main" id="{11435A27-96BF-300A-7F49-D080201AC8AB}"/>
              </a:ext>
            </a:extLst>
          </p:cNvPr>
          <p:cNvSpPr txBox="1"/>
          <p:nvPr/>
        </p:nvSpPr>
        <p:spPr>
          <a:xfrm>
            <a:off x="8000801" y="4971167"/>
            <a:ext cx="4498005" cy="6771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err="1">
                <a:solidFill>
                  <a:schemeClr val="accent1"/>
                </a:solidFill>
              </a:rPr>
              <a:t>Source</a:t>
            </a:r>
            <a:r>
              <a:rPr lang="sl-SI" sz="1000">
                <a:solidFill>
                  <a:schemeClr val="accent1"/>
                </a:solidFill>
              </a:rPr>
              <a:t>: </a:t>
            </a:r>
            <a:r>
              <a:rPr lang="sl-SI" sz="1000">
                <a:solidFill>
                  <a:schemeClr val="accent1"/>
                </a:solidFill>
                <a:latin typeface="Raleway"/>
                <a:ea typeface="Roboto"/>
                <a:cs typeface="Roboto"/>
              </a:rPr>
              <a:t>Free AI marketing tool for HIGH-PROFIT business plans in seconds!</a:t>
            </a:r>
            <a:endParaRPr lang="sl-SI" sz="1000">
              <a:solidFill>
                <a:schemeClr val="accent1"/>
              </a:solidFill>
              <a:latin typeface="Raleway"/>
            </a:endParaRPr>
          </a:p>
          <a:p>
            <a:pPr algn="l"/>
            <a:endParaRPr lang="sl-SI" dirty="0"/>
          </a:p>
        </p:txBody>
      </p:sp>
    </p:spTree>
    <p:extLst>
      <p:ext uri="{BB962C8B-B14F-4D97-AF65-F5344CB8AC3E}">
        <p14:creationId xmlns:p14="http://schemas.microsoft.com/office/powerpoint/2010/main" val="2891599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679580" y="447869"/>
            <a:ext cx="10414518" cy="737120"/>
          </a:xfrm>
        </p:spPr>
        <p:txBody>
          <a:bodyPr>
            <a:normAutofit fontScale="90000"/>
          </a:bodyPr>
          <a:lstStyle/>
          <a:p>
            <a:r>
              <a:rPr lang="en-US" dirty="0"/>
              <a:t>Sources used to create this unit</a:t>
            </a:r>
            <a:br>
              <a:rPr lang="en-US" dirty="0"/>
            </a:br>
            <a:endParaRPr lang="it-IT"/>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787659" y="951722"/>
            <a:ext cx="10515600" cy="5617029"/>
          </a:xfrm>
        </p:spPr>
        <p:txBody>
          <a:bodyPr vert="horz" lIns="91440" tIns="45720" rIns="91440" bIns="45720" rtlCol="0" anchor="t">
            <a:normAutofit lnSpcReduction="10000"/>
          </a:bodyPr>
          <a:lstStyle/>
          <a:p>
            <a:pPr>
              <a:lnSpc>
                <a:spcPct val="150000"/>
              </a:lnSpc>
            </a:pPr>
            <a:r>
              <a:rPr lang="it-IT" sz="2000" u="sng" dirty="0" err="1">
                <a:solidFill>
                  <a:schemeClr val="bg1">
                    <a:lumMod val="75000"/>
                  </a:schemeClr>
                </a:solidFill>
              </a:rPr>
              <a:t>Section</a:t>
            </a:r>
            <a:r>
              <a:rPr lang="it-IT" sz="2000" u="sng" dirty="0">
                <a:solidFill>
                  <a:schemeClr val="bg1">
                    <a:lumMod val="75000"/>
                  </a:schemeClr>
                </a:solidFill>
              </a:rPr>
              <a:t> 1</a:t>
            </a:r>
          </a:p>
          <a:p>
            <a:pPr marL="285750" indent="-285750">
              <a:lnSpc>
                <a:spcPct val="150000"/>
              </a:lnSpc>
              <a:buFont typeface="Courier New" panose="02070309020205020404" pitchFamily="49" charset="0"/>
              <a:buChar char="o"/>
            </a:pPr>
            <a:r>
              <a:rPr lang="en-US" sz="1600" b="0" dirty="0">
                <a:solidFill>
                  <a:schemeClr val="accent1"/>
                </a:solidFill>
              </a:rPr>
              <a:t>Accounting Stuff. (2021, September 8). The KEY to Understanding Financial Statements [Video]. YouTube. https://www.youtube.com/watch?v=zTmKJDjXKxA</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Cremades, A. (2016). The art of startup fundraising: pitching investors, negotiating the deal, and everything else entrepreneurs need to know. John Wiley &amp; Sons.</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Financial Storyteller. (2022, March 30). Balance Sheet Analysis [Video]. YouTube. </a:t>
            </a:r>
            <a:r>
              <a:rPr lang="en-US" sz="1600" b="0" dirty="0">
                <a:solidFill>
                  <a:schemeClr val="accent1"/>
                </a:solidFill>
                <a:hlinkClick r:id="rId2">
                  <a:extLst>
                    <a:ext uri="{A12FA001-AC4F-418D-AE19-62706E023703}">
                      <ahyp:hlinkClr xmlns:ahyp="http://schemas.microsoft.com/office/drawing/2018/hyperlinkcolor" val="tx"/>
                    </a:ext>
                  </a:extLst>
                </a:hlinkClick>
              </a:rPr>
              <a:t>https://www.youtube.com/watch?v=Aq4Yvj4Ky7E</a:t>
            </a:r>
            <a:endParaRPr lang="en-US" sz="1600" b="0" dirty="0">
              <a:solidFill>
                <a:schemeClr val="accent1"/>
              </a:solidFill>
            </a:endParaRPr>
          </a:p>
          <a:p>
            <a:pPr marL="285750" indent="-285750">
              <a:lnSpc>
                <a:spcPct val="150000"/>
              </a:lnSpc>
              <a:buFont typeface="Courier New" panose="02070309020205020404" pitchFamily="49" charset="0"/>
              <a:buChar char="o"/>
            </a:pPr>
            <a:r>
              <a:rPr lang="en-US" sz="1600" b="0" dirty="0" err="1">
                <a:solidFill>
                  <a:schemeClr val="accent1"/>
                </a:solidFill>
              </a:rPr>
              <a:t>Ittelson</a:t>
            </a:r>
            <a:r>
              <a:rPr lang="en-US" sz="1600" b="0" dirty="0">
                <a:solidFill>
                  <a:schemeClr val="accent1"/>
                </a:solidFill>
              </a:rPr>
              <a:t>, T. (2009). Financial statements, revised and expanded edition: A step-by-step guide to understanding and creatin Laitinen, E. K. (2017). Profitability ratios in the early stages of a startup. The Journal of Entrepreneurial Finance, 19(2), 1-28.g financial reports. Red Wheel/Weiser.</a:t>
            </a:r>
          </a:p>
          <a:p>
            <a:pPr marL="285750" indent="-285750">
              <a:lnSpc>
                <a:spcPct val="150000"/>
              </a:lnSpc>
              <a:buFont typeface="Courier New" panose="02070309020205020404" pitchFamily="49" charset="0"/>
              <a:buChar char="o"/>
            </a:pPr>
            <a:r>
              <a:rPr lang="en-US" sz="1600" b="0" dirty="0">
                <a:solidFill>
                  <a:schemeClr val="accent1"/>
                </a:solidFill>
              </a:rPr>
              <a:t>Subramanyam, K. R. (2014). Financial statement analysis. McGraw-Hill.</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TEDx Talks. (2019, May 1). Why we need gender equality in workplaces | Courtney Powell | </a:t>
            </a:r>
            <a:r>
              <a:rPr lang="en-US" sz="1600" b="0" dirty="0" err="1">
                <a:solidFill>
                  <a:schemeClr val="accent1"/>
                </a:solidFill>
              </a:rPr>
              <a:t>TEDxUTAustin</a:t>
            </a:r>
            <a:r>
              <a:rPr lang="en-US" sz="1600" b="0" dirty="0">
                <a:solidFill>
                  <a:schemeClr val="accent1"/>
                </a:solidFill>
              </a:rPr>
              <a:t> [Video]. YouTube. </a:t>
            </a:r>
            <a:r>
              <a:rPr lang="en-US" sz="1600" b="0" dirty="0">
                <a:solidFill>
                  <a:schemeClr val="accent1"/>
                </a:solidFill>
                <a:hlinkClick r:id="rId3">
                  <a:extLst>
                    <a:ext uri="{A12FA001-AC4F-418D-AE19-62706E023703}">
                      <ahyp:hlinkClr xmlns:ahyp="http://schemas.microsoft.com/office/drawing/2018/hyperlinkcolor" val="tx"/>
                    </a:ext>
                  </a:extLst>
                </a:hlinkClick>
              </a:rPr>
              <a:t>https</a:t>
            </a:r>
            <a:r>
              <a:rPr lang="en-US" sz="1600" b="0" dirty="0">
                <a:solidFill>
                  <a:schemeClr val="accent1"/>
                </a:solidFill>
                <a:hlinkClick r:id="rId3">
                  <a:extLst>
                    <a:ext uri="{A12FA001-AC4F-418D-AE19-62706E023703}">
                      <ahyp:hlinkClr xmlns:ahyp="http://schemas.microsoft.com/office/drawing/2018/hyperlinkcolor" val="tx"/>
                    </a:ext>
                  </a:extLst>
                </a:hlinkClick>
              </a:rPr>
              <a:t>://www.youtube.com/watch?v=J127cQ7isr4</a:t>
            </a:r>
            <a:endParaRPr lang="en-US" sz="1600" b="0" dirty="0">
              <a:solidFill>
                <a:schemeClr val="accent1"/>
              </a:solidFill>
            </a:endParaRPr>
          </a:p>
          <a:p>
            <a:pPr marL="0" indent="0">
              <a:lnSpc>
                <a:spcPct val="150000"/>
              </a:lnSpc>
              <a:buNone/>
            </a:pPr>
            <a:endParaRPr lang="it-IT" sz="1600" b="0">
              <a:solidFill>
                <a:schemeClr val="accent1"/>
              </a:solidFill>
            </a:endParaRPr>
          </a:p>
          <a:p>
            <a:pPr marL="285750" indent="-285750">
              <a:lnSpc>
                <a:spcPct val="150000"/>
              </a:lnSpc>
              <a:buFont typeface="Courier New" panose="02070309020205020404" pitchFamily="49" charset="0"/>
              <a:buChar char="o"/>
            </a:pPr>
            <a:endParaRPr lang="it-IT" sz="1600" b="0">
              <a:solidFill>
                <a:schemeClr val="accent1"/>
              </a:solidFill>
            </a:endParaRPr>
          </a:p>
          <a:p>
            <a:pPr marL="285750" indent="-285750">
              <a:lnSpc>
                <a:spcPct val="150000"/>
              </a:lnSpc>
              <a:buFont typeface="Courier New" panose="02070309020205020404" pitchFamily="49" charset="0"/>
              <a:buChar char="o"/>
            </a:pPr>
            <a:endParaRPr lang="it-IT" sz="1600" b="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838200" y="251926"/>
            <a:ext cx="10515600" cy="6363477"/>
          </a:xfrm>
        </p:spPr>
        <p:txBody>
          <a:bodyPr vert="horz" lIns="91440" tIns="45720" rIns="91440" bIns="45720" rtlCol="0" anchor="t">
            <a:noAutofit/>
          </a:bodyPr>
          <a:lstStyle/>
          <a:p>
            <a:pPr>
              <a:lnSpc>
                <a:spcPct val="150000"/>
              </a:lnSpc>
              <a:defRPr/>
            </a:pPr>
            <a:r>
              <a:rPr lang="it-IT" sz="1600" err="1"/>
              <a:t>Section</a:t>
            </a:r>
            <a:r>
              <a:rPr lang="it-IT" sz="1600" dirty="0"/>
              <a:t> 2</a:t>
            </a:r>
            <a:endParaRPr lang="en-US" sz="1600"/>
          </a:p>
          <a:p>
            <a:pPr marL="342900" indent="-342900">
              <a:lnSpc>
                <a:spcPct val="170000"/>
              </a:lnSpc>
              <a:buFont typeface="Courier New" panose="020B0604020202020204" pitchFamily="34" charset="0"/>
              <a:buChar char="o"/>
              <a:defRPr/>
            </a:pPr>
            <a:r>
              <a:rPr lang="en-US" sz="1600" b="0" dirty="0" err="1">
                <a:solidFill>
                  <a:srgbClr val="1D1D1B"/>
                </a:solidFill>
              </a:rPr>
              <a:t>CrashCourse</a:t>
            </a:r>
            <a:r>
              <a:rPr lang="en-US" sz="1600" b="0" dirty="0">
                <a:solidFill>
                  <a:srgbClr val="1D1D1B"/>
                </a:solidFill>
              </a:rPr>
              <a:t>. (2019, December 4). Financing Options for Small Businesses: Crash Course Entrepreneurship #16 [Video]. YouTube. </a:t>
            </a:r>
            <a:r>
              <a:rPr lang="en-US" sz="1600" b="0" dirty="0">
                <a:solidFill>
                  <a:srgbClr val="1D1D1B"/>
                </a:solidFill>
                <a:hlinkClick r:id="rId2"/>
              </a:rPr>
              <a:t>https://www.youtube.com/watch?v=MYVL1XHeB74</a:t>
            </a:r>
            <a:endParaRPr lang="en-US" sz="1600" b="0" dirty="0">
              <a:solidFill>
                <a:srgbClr val="1D1D1B"/>
              </a:solidFill>
            </a:endParaRPr>
          </a:p>
          <a:p>
            <a:pPr marL="342900" indent="-342900">
              <a:lnSpc>
                <a:spcPct val="170000"/>
              </a:lnSpc>
              <a:buFont typeface="Courier New" panose="020B0604020202020204" pitchFamily="34" charset="0"/>
              <a:buChar char="o"/>
              <a:defRPr/>
            </a:pPr>
            <a:r>
              <a:rPr lang="en-US" sz="1600" b="0" dirty="0">
                <a:solidFill>
                  <a:srgbClr val="1D1D1B"/>
                </a:solidFill>
              </a:rPr>
              <a:t>Cremades, A. (2016). The art of startup fundraising: pitching investors, negotiating the deal, and everything else entrepreneurs need to know. John Wiley &amp; Sons.</a:t>
            </a:r>
            <a:endParaRPr lang="it-IT" sz="1600" dirty="0"/>
          </a:p>
          <a:p>
            <a:pPr marL="342900" indent="-342900">
              <a:lnSpc>
                <a:spcPct val="170000"/>
              </a:lnSpc>
              <a:buFont typeface="Courier New" panose="020B0604020202020204" pitchFamily="34" charset="0"/>
              <a:buChar char="o"/>
              <a:defRPr/>
            </a:pPr>
            <a:r>
              <a:rPr lang="en-US" sz="1600" b="0" dirty="0">
                <a:solidFill>
                  <a:srgbClr val="1D1D1B"/>
                </a:solidFill>
              </a:rPr>
              <a:t>Forbes. (2016, March 23). If You Know Nothing About Venture Capital, Watch This First | Forbes [Video]. YouTube. </a:t>
            </a:r>
            <a:r>
              <a:rPr lang="en-US" sz="1600" b="0" dirty="0">
                <a:solidFill>
                  <a:srgbClr val="1D1D1B"/>
                </a:solidFill>
                <a:hlinkClick r:id="rId3"/>
              </a:rPr>
              <a:t>https://www.youtube.com/watch?v=a4aUX5u90oA</a:t>
            </a:r>
            <a:endParaRPr lang="en-US" sz="1600" b="0" dirty="0">
              <a:solidFill>
                <a:srgbClr val="1D1D1B"/>
              </a:solidFill>
            </a:endParaRPr>
          </a:p>
          <a:p>
            <a:pPr marL="342900" indent="-342900">
              <a:lnSpc>
                <a:spcPct val="170000"/>
              </a:lnSpc>
              <a:buFont typeface="Courier New" panose="020B0604020202020204" pitchFamily="34" charset="0"/>
              <a:buChar char="o"/>
              <a:defRPr/>
            </a:pPr>
            <a:r>
              <a:rPr lang="en-US" sz="1600" b="0" dirty="0">
                <a:solidFill>
                  <a:srgbClr val="1D1D1B"/>
                </a:solidFill>
              </a:rPr>
              <a:t>Investors Trading Academy. (2022, January 16). What is an Angel Investor? [Video]. YouTube. https://www.youtube.com/watch?v=Cb-6XRAcoEU</a:t>
            </a:r>
            <a:endParaRPr lang="it-IT" sz="1600" dirty="0"/>
          </a:p>
          <a:p>
            <a:pPr marL="342900" indent="-342900">
              <a:lnSpc>
                <a:spcPct val="170000"/>
              </a:lnSpc>
              <a:buFont typeface="Courier New" panose="020B0604020202020204" pitchFamily="34" charset="0"/>
              <a:buChar char="o"/>
              <a:defRPr/>
            </a:pPr>
            <a:r>
              <a:rPr lang="en-US" sz="1600" b="0" dirty="0">
                <a:solidFill>
                  <a:srgbClr val="1D1D1B"/>
                </a:solidFill>
              </a:rPr>
              <a:t>Kuti, M., &amp; Madarász, G. (2014). Crowdfunding. Public Finance Quarterly= </a:t>
            </a:r>
            <a:r>
              <a:rPr lang="en-US" sz="1600" b="0" err="1">
                <a:solidFill>
                  <a:srgbClr val="1D1D1B"/>
                </a:solidFill>
              </a:rPr>
              <a:t>Pénzügyi</a:t>
            </a:r>
            <a:r>
              <a:rPr lang="en-US" sz="1600" b="0" dirty="0">
                <a:solidFill>
                  <a:srgbClr val="1D1D1B"/>
                </a:solidFill>
              </a:rPr>
              <a:t> </a:t>
            </a:r>
            <a:r>
              <a:rPr lang="en-US" sz="1600" b="0" err="1">
                <a:solidFill>
                  <a:srgbClr val="1D1D1B"/>
                </a:solidFill>
              </a:rPr>
              <a:t>Szemle</a:t>
            </a:r>
            <a:r>
              <a:rPr lang="en-US" sz="1600" b="0" dirty="0">
                <a:solidFill>
                  <a:srgbClr val="1D1D1B"/>
                </a:solidFill>
              </a:rPr>
              <a:t>, 59(3), 355-366.</a:t>
            </a:r>
            <a:endParaRPr lang="en-US" sz="1600"/>
          </a:p>
        </p:txBody>
      </p:sp>
    </p:spTree>
    <p:extLst>
      <p:ext uri="{BB962C8B-B14F-4D97-AF65-F5344CB8AC3E}">
        <p14:creationId xmlns:p14="http://schemas.microsoft.com/office/powerpoint/2010/main" val="15800787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5471F3-41DF-46B7-4A7F-228A3B69BCD6}"/>
              </a:ext>
            </a:extLst>
          </p:cNvPr>
          <p:cNvSpPr>
            <a:spLocks noGrp="1"/>
          </p:cNvSpPr>
          <p:nvPr>
            <p:ph idx="1"/>
          </p:nvPr>
        </p:nvSpPr>
        <p:spPr>
          <a:xfrm>
            <a:off x="651295" y="603550"/>
            <a:ext cx="10702505" cy="5573413"/>
          </a:xfrm>
        </p:spPr>
        <p:txBody>
          <a:bodyPr vert="horz" lIns="91440" tIns="45720" rIns="91440" bIns="45720" rtlCol="0" anchor="t">
            <a:normAutofit/>
          </a:bodyPr>
          <a:lstStyle/>
          <a:p>
            <a:pPr>
              <a:lnSpc>
                <a:spcPct val="170000"/>
              </a:lnSpc>
            </a:pPr>
            <a:endParaRPr lang="en-US" sz="1600" b="0" dirty="0">
              <a:solidFill>
                <a:srgbClr val="1D1D1B"/>
              </a:solidFill>
            </a:endParaRPr>
          </a:p>
          <a:p>
            <a:pPr marL="285750" indent="-285750">
              <a:lnSpc>
                <a:spcPct val="170000"/>
              </a:lnSpc>
              <a:buFont typeface="Courier New" panose="020B0604020202020204" pitchFamily="34" charset="0"/>
              <a:buChar char="o"/>
            </a:pPr>
            <a:r>
              <a:rPr lang="en-US" sz="1600" b="0" dirty="0">
                <a:solidFill>
                  <a:srgbClr val="1D1D1B"/>
                </a:solidFill>
              </a:rPr>
              <a:t>Masters, B., &amp; Thiel, P. (2014). Zero to one: notes on start ups, or how to build the future. Random House.</a:t>
            </a:r>
            <a:endParaRPr lang="en-US" sz="1600" b="0" dirty="0">
              <a:solidFill>
                <a:srgbClr val="DACDAC"/>
              </a:solidFill>
            </a:endParaRPr>
          </a:p>
          <a:p>
            <a:pPr marL="285750" indent="-285750">
              <a:lnSpc>
                <a:spcPct val="170000"/>
              </a:lnSpc>
              <a:buFont typeface="Courier New" panose="020B0604020202020204" pitchFamily="34" charset="0"/>
              <a:buChar char="o"/>
            </a:pPr>
            <a:r>
              <a:rPr lang="en-US" sz="1600" b="0" err="1">
                <a:solidFill>
                  <a:srgbClr val="1D1D1B"/>
                </a:solidFill>
              </a:rPr>
              <a:t>MrGrantMoney</a:t>
            </a:r>
            <a:r>
              <a:rPr lang="en-US" sz="1600" b="0" dirty="0">
                <a:solidFill>
                  <a:srgbClr val="1D1D1B"/>
                </a:solidFill>
              </a:rPr>
              <a:t>. (2022, February 15). How to write a grant proposal step by step [Video]. YouTube. </a:t>
            </a:r>
            <a:r>
              <a:rPr lang="en-US" sz="1600" b="0" dirty="0">
                <a:solidFill>
                  <a:srgbClr val="DACDAC"/>
                </a:solidFill>
                <a:hlinkClick r:id="rId2"/>
              </a:rPr>
              <a:t>https://www.youtube.com/watch?v=Aq4Yvj4Ky7E</a:t>
            </a:r>
            <a:endParaRPr lang="en-US" sz="1600" b="0">
              <a:solidFill>
                <a:srgbClr val="DACDAC"/>
              </a:solidFill>
            </a:endParaRPr>
          </a:p>
          <a:p>
            <a:pPr marL="285750" indent="-285750">
              <a:lnSpc>
                <a:spcPct val="170000"/>
              </a:lnSpc>
              <a:buFont typeface="Courier New" panose="020B0604020202020204" pitchFamily="34" charset="0"/>
              <a:buChar char="o"/>
            </a:pPr>
            <a:r>
              <a:rPr lang="en-US" sz="1600" b="0" dirty="0">
                <a:solidFill>
                  <a:srgbClr val="1D1D1B"/>
                </a:solidFill>
              </a:rPr>
              <a:t>Singh, B. (2016). The Lean Startup: How Today's Entrepreneurs Use Continuous Innovation to Create Radically Successful Businesses.</a:t>
            </a:r>
            <a:endParaRPr lang="en-US" sz="1600" b="0">
              <a:solidFill>
                <a:srgbClr val="DACDAC"/>
              </a:solidFill>
            </a:endParaRPr>
          </a:p>
          <a:p>
            <a:pPr marL="285750" indent="-285750">
              <a:lnSpc>
                <a:spcPct val="170000"/>
              </a:lnSpc>
              <a:buFont typeface="Courier New" panose="020B0604020202020204" pitchFamily="34" charset="0"/>
              <a:buChar char="o"/>
            </a:pPr>
            <a:r>
              <a:rPr lang="en-US" sz="1600" b="0" dirty="0" err="1">
                <a:solidFill>
                  <a:srgbClr val="1D1D1B"/>
                </a:solidFill>
              </a:rPr>
              <a:t>Reuvid</a:t>
            </a:r>
            <a:r>
              <a:rPr lang="en-US" sz="1600" b="0" dirty="0">
                <a:solidFill>
                  <a:srgbClr val="1D1D1B"/>
                </a:solidFill>
              </a:rPr>
              <a:t>, J. (2006). Start up &amp; run your own business: the first steps, funding &amp; going for growth. Kogan Page Publishers.</a:t>
            </a:r>
            <a:endParaRPr lang="en-US" sz="1600" dirty="0"/>
          </a:p>
        </p:txBody>
      </p:sp>
    </p:spTree>
    <p:extLst>
      <p:ext uri="{BB962C8B-B14F-4D97-AF65-F5344CB8AC3E}">
        <p14:creationId xmlns:p14="http://schemas.microsoft.com/office/powerpoint/2010/main" val="7206770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5ED667-68A9-A727-2D40-34BB96890A06}"/>
              </a:ext>
            </a:extLst>
          </p:cNvPr>
          <p:cNvSpPr>
            <a:spLocks noGrp="1"/>
          </p:cNvSpPr>
          <p:nvPr>
            <p:ph idx="1"/>
          </p:nvPr>
        </p:nvSpPr>
        <p:spPr>
          <a:xfrm>
            <a:off x="267419" y="181155"/>
            <a:ext cx="11086381" cy="5995808"/>
          </a:xfrm>
        </p:spPr>
        <p:txBody>
          <a:bodyPr vert="horz" lIns="91440" tIns="45720" rIns="91440" bIns="45720" rtlCol="0" anchor="t">
            <a:normAutofit/>
          </a:bodyPr>
          <a:lstStyle/>
          <a:p>
            <a:r>
              <a:rPr lang="sl-SI" sz="2000" dirty="0" err="1">
                <a:solidFill>
                  <a:srgbClr val="F3B75B"/>
                </a:solidFill>
                <a:latin typeface="Raleway"/>
              </a:rPr>
              <a:t>Section</a:t>
            </a:r>
            <a:r>
              <a:rPr lang="sl-SI" sz="2000" dirty="0">
                <a:solidFill>
                  <a:srgbClr val="F3B75B"/>
                </a:solidFill>
                <a:latin typeface="Raleway"/>
              </a:rPr>
              <a:t> 3</a:t>
            </a:r>
            <a:endParaRPr lang="sl-SI" sz="2000" u="sng">
              <a:solidFill>
                <a:srgbClr val="F3B75B"/>
              </a:solidFill>
              <a:latin typeface="Raleway"/>
            </a:endParaRPr>
          </a:p>
          <a:p>
            <a:pPr marL="285750" indent="-285750">
              <a:lnSpc>
                <a:spcPct val="150000"/>
              </a:lnSpc>
              <a:buFont typeface="Courier New" panose="020B0604020202020204" pitchFamily="34" charset="0"/>
              <a:buChar char="o"/>
            </a:pPr>
            <a:r>
              <a:rPr lang="en-US" sz="1600" b="0" dirty="0">
                <a:solidFill>
                  <a:srgbClr val="1D1D1B"/>
                </a:solidFill>
                <a:latin typeface="Raleway"/>
              </a:rPr>
              <a:t>Baehr, E., &amp; Loomis, E. (2015). Get Backed: Craft Your Story, Build the Perfect Pitch Deck, and Launch the Venture of Your Dreams. Harvard Business Review Press.</a:t>
            </a:r>
            <a:endParaRPr lang="en-US" sz="1600"/>
          </a:p>
          <a:p>
            <a:pPr marL="285750" indent="-285750">
              <a:lnSpc>
                <a:spcPct val="150000"/>
              </a:lnSpc>
              <a:buFont typeface="Courier New" panose="020B0604020202020204" pitchFamily="34" charset="0"/>
              <a:buChar char="o"/>
            </a:pPr>
            <a:r>
              <a:rPr lang="en-US" sz="1600" b="0" dirty="0">
                <a:solidFill>
                  <a:srgbClr val="1D1D1B"/>
                </a:solidFill>
                <a:latin typeface="Raleway"/>
              </a:rPr>
              <a:t>Cremades, A. (2016). The art of startup fundraising: pitching investors, negotiating the deal, and everything else entrepreneurs need to know. John Wiley &amp; Sons.</a:t>
            </a:r>
          </a:p>
          <a:p>
            <a:pPr marL="285750" indent="-285750">
              <a:lnSpc>
                <a:spcPct val="150000"/>
              </a:lnSpc>
              <a:buFont typeface="Courier New" panose="020B0604020202020204" pitchFamily="34" charset="0"/>
              <a:buChar char="o"/>
            </a:pPr>
            <a:r>
              <a:rPr lang="en-US" sz="1600" b="0" dirty="0">
                <a:solidFill>
                  <a:srgbClr val="1D1D1B"/>
                </a:solidFill>
                <a:latin typeface="Raleway"/>
              </a:rPr>
              <a:t>Coughter, P. (2016). The art of the pitch: Persuasion and presentation skills that win business. Springer.</a:t>
            </a:r>
            <a:endParaRPr lang="sl-SI" sz="1600" b="0">
              <a:solidFill>
                <a:srgbClr val="1D1D1B"/>
              </a:solidFill>
              <a:latin typeface="Raleway"/>
            </a:endParaRPr>
          </a:p>
          <a:p>
            <a:pPr marL="285750" indent="-285750">
              <a:lnSpc>
                <a:spcPct val="150000"/>
              </a:lnSpc>
              <a:buFont typeface="Courier New" panose="020B0604020202020204" pitchFamily="34" charset="0"/>
              <a:buChar char="o"/>
            </a:pPr>
            <a:r>
              <a:rPr lang="en-US" sz="1600" b="0" dirty="0">
                <a:solidFill>
                  <a:srgbClr val="1D1D1B"/>
                </a:solidFill>
                <a:latin typeface="Raleway"/>
              </a:rPr>
              <a:t>Dang, P. (2022, January 16). The Perfect Elevator Pitch - Best Examples and Templates [Video]. YouTube. </a:t>
            </a:r>
            <a:r>
              <a:rPr lang="en-US" sz="1600" b="0" dirty="0">
                <a:solidFill>
                  <a:srgbClr val="1D1D1B"/>
                </a:solidFill>
                <a:latin typeface="Raleway"/>
                <a:hlinkClick r:id="rId2"/>
              </a:rPr>
              <a:t>https://www.youtube.com/watch?v=r-iETptU7JY</a:t>
            </a:r>
            <a:endParaRPr lang="en-US" sz="1600" b="0" dirty="0">
              <a:solidFill>
                <a:srgbClr val="1D1D1B"/>
              </a:solidFill>
              <a:latin typeface="Raleway"/>
            </a:endParaRPr>
          </a:p>
          <a:p>
            <a:pPr marL="285750" indent="-285750">
              <a:lnSpc>
                <a:spcPct val="150000"/>
              </a:lnSpc>
              <a:buFont typeface="Courier New" panose="020B0604020202020204" pitchFamily="34" charset="0"/>
              <a:buChar char="o"/>
            </a:pPr>
            <a:r>
              <a:rPr lang="en-US" sz="1600" b="0" dirty="0">
                <a:solidFill>
                  <a:srgbClr val="1D1D1B"/>
                </a:solidFill>
                <a:latin typeface="Raleway"/>
              </a:rPr>
              <a:t>Draper III, W. H. (2011). The startup game: inside the partnership between venture capitalists and entrepreneurs. St. Martin's Press.</a:t>
            </a:r>
          </a:p>
          <a:p>
            <a:pPr marL="285750" indent="-285750">
              <a:lnSpc>
                <a:spcPct val="150000"/>
              </a:lnSpc>
              <a:buFont typeface="Courier New" panose="020B0604020202020204" pitchFamily="34" charset="0"/>
              <a:buChar char="o"/>
            </a:pPr>
            <a:r>
              <a:rPr lang="en-US" sz="1600" b="0" dirty="0">
                <a:solidFill>
                  <a:srgbClr val="1D1D1B"/>
                </a:solidFill>
              </a:rPr>
              <a:t>The Starting Idea. (7. April 2023, ). Free AI marketing tool for HIGH-PROFIT business plans in seconds! [Video]. YouTube. </a:t>
            </a:r>
            <a:r>
              <a:rPr lang="en-US" sz="1600" b="0" dirty="0">
                <a:solidFill>
                  <a:srgbClr val="1D1D1B"/>
                </a:solidFill>
                <a:hlinkClick r:id="rId3"/>
              </a:rPr>
              <a:t>https://www.youtube.com/watch?v=J127cQ7isr4</a:t>
            </a:r>
            <a:endParaRPr lang="en-US" sz="1600" b="0" dirty="0">
              <a:solidFill>
                <a:srgbClr val="1D1D1B"/>
              </a:solidFill>
            </a:endParaRPr>
          </a:p>
          <a:p>
            <a:pPr marL="171450" indent="-171450">
              <a:lnSpc>
                <a:spcPct val="150000"/>
              </a:lnSpc>
              <a:buFont typeface="Courier New" panose="02070309020205020404" pitchFamily="49" charset="0"/>
              <a:buChar char="o"/>
            </a:pPr>
            <a:endParaRPr lang="en-US" sz="1200" b="0" u="sng" dirty="0">
              <a:solidFill>
                <a:srgbClr val="1D1D1B"/>
              </a:solidFill>
            </a:endParaRPr>
          </a:p>
          <a:p>
            <a:pPr marL="0" indent="0">
              <a:lnSpc>
                <a:spcPct val="150000"/>
              </a:lnSpc>
              <a:buNone/>
            </a:pPr>
            <a:endParaRPr lang="sl-SI"/>
          </a:p>
          <a:p>
            <a:endParaRPr lang="sl-SI"/>
          </a:p>
          <a:p>
            <a:endParaRPr lang="sl-SI"/>
          </a:p>
        </p:txBody>
      </p:sp>
    </p:spTree>
    <p:extLst>
      <p:ext uri="{BB962C8B-B14F-4D97-AF65-F5344CB8AC3E}">
        <p14:creationId xmlns:p14="http://schemas.microsoft.com/office/powerpoint/2010/main" val="10749416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597159" y="74645"/>
            <a:ext cx="10058400" cy="858415"/>
          </a:xfrm>
        </p:spPr>
        <p:txBody>
          <a:bodyPr>
            <a:normAutofit/>
          </a:bodyPr>
          <a:lstStyle/>
          <a:p>
            <a:r>
              <a:rPr lang="it-IT" sz="3400" dirty="0"/>
              <a:t>More to </a:t>
            </a:r>
            <a:r>
              <a:rPr lang="it-IT" sz="3400" err="1"/>
              <a:t>explore</a:t>
            </a:r>
            <a:endParaRPr lang="it-IT" sz="3400"/>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597159" y="774441"/>
            <a:ext cx="10756641" cy="6008914"/>
          </a:xfrm>
        </p:spPr>
        <p:txBody>
          <a:bodyPr vert="horz" lIns="91440" tIns="45720" rIns="91440" bIns="45720" rtlCol="0" anchor="t">
            <a:normAutofit/>
          </a:bodyPr>
          <a:lstStyle/>
          <a:p>
            <a:pPr marL="0" indent="0">
              <a:lnSpc>
                <a:spcPct val="100000"/>
              </a:lnSpc>
              <a:buNone/>
            </a:pPr>
            <a:endParaRPr lang="sl-SI" sz="1600" u="sng">
              <a:solidFill>
                <a:schemeClr val="bg1">
                  <a:lumMod val="75000"/>
                </a:schemeClr>
              </a:solidFill>
              <a:hlinkClick r:id="rId2">
                <a:extLst>
                  <a:ext uri="{A12FA001-AC4F-418D-AE19-62706E023703}">
                    <ahyp:hlinkClr xmlns:ahyp="http://schemas.microsoft.com/office/drawing/2018/hyperlinkcolor" val="tx"/>
                  </a:ext>
                </a:extLst>
              </a:hlinkClick>
            </a:endParaRPr>
          </a:p>
          <a:p>
            <a:pPr>
              <a:lnSpc>
                <a:spcPct val="100000"/>
              </a:lnSpc>
            </a:pPr>
            <a:r>
              <a:rPr lang="it-IT" sz="1600" dirty="0" err="1">
                <a:solidFill>
                  <a:schemeClr val="bg1">
                    <a:lumMod val="75000"/>
                  </a:schemeClr>
                </a:solidFill>
              </a:rPr>
              <a:t>Section</a:t>
            </a:r>
            <a:r>
              <a:rPr lang="it-IT" sz="1600" dirty="0">
                <a:solidFill>
                  <a:schemeClr val="bg1">
                    <a:lumMod val="75000"/>
                  </a:schemeClr>
                </a:solidFill>
              </a:rPr>
              <a:t> 1</a:t>
            </a:r>
          </a:p>
          <a:p>
            <a:pPr marL="285750" indent="-285750">
              <a:lnSpc>
                <a:spcPct val="100000"/>
              </a:lnSpc>
              <a:buFont typeface="Courier New" panose="02070309020205020404" pitchFamily="49" charset="0"/>
              <a:buChar char="o"/>
              <a:defRPr/>
            </a:pPr>
            <a:r>
              <a:rPr lang="en-US" sz="1200" b="0" dirty="0">
                <a:solidFill>
                  <a:srgbClr val="1D1D1B"/>
                </a:solidFill>
                <a:latin typeface="Raleway"/>
              </a:rPr>
              <a:t>Cash Flow Statement Basics Explained</a:t>
            </a:r>
            <a:r>
              <a:rPr lang="sl-SI" sz="1200" b="0" dirty="0">
                <a:solidFill>
                  <a:srgbClr val="1D1D1B"/>
                </a:solidFill>
                <a:latin typeface="Raleway"/>
              </a:rPr>
              <a:t>: </a:t>
            </a:r>
            <a:r>
              <a:rPr lang="sl-SI" sz="1200" b="0" dirty="0">
                <a:solidFill>
                  <a:srgbClr val="1D1D1B"/>
                </a:solidFill>
                <a:latin typeface="Raleway"/>
                <a:hlinkClick r:id="rId3"/>
              </a:rPr>
              <a:t>https://www.youtube.com/watch?v=hMBN6yTIDb0</a:t>
            </a:r>
            <a:endParaRPr lang="sl-SI" sz="1200" b="0" dirty="0">
              <a:solidFill>
                <a:srgbClr val="1D1D1B"/>
              </a:solidFill>
              <a:latin typeface="Raleway"/>
            </a:endParaRPr>
          </a:p>
          <a:p>
            <a:pPr marL="285750" indent="-285750">
              <a:lnSpc>
                <a:spcPct val="100000"/>
              </a:lnSpc>
              <a:buFont typeface="Courier New" panose="02070309020205020404" pitchFamily="49" charset="0"/>
              <a:buChar char="o"/>
              <a:defRPr/>
            </a:pPr>
            <a:r>
              <a:rPr lang="en-US" sz="1200" b="0" dirty="0">
                <a:solidFill>
                  <a:srgbClr val="1D1D1B"/>
                </a:solidFill>
                <a:latin typeface="Raleway"/>
              </a:rPr>
              <a:t>Financial</a:t>
            </a:r>
            <a:r>
              <a:rPr kumimoji="0" lang="en-US" sz="1200" b="0" i="0" u="none" strike="noStrike" kern="1200" cap="none" spc="0" normalizeH="0" baseline="0" noProof="0" dirty="0">
                <a:ln>
                  <a:noFill/>
                </a:ln>
                <a:solidFill>
                  <a:srgbClr val="1D1D1B"/>
                </a:solidFill>
                <a:effectLst/>
                <a:uLnTx/>
                <a:uFillTx/>
                <a:latin typeface="Raleway"/>
                <a:ea typeface="+mn-ea"/>
                <a:cs typeface="+mn-cs"/>
              </a:rPr>
              <a:t> Projections for Your STARTUP</a:t>
            </a:r>
            <a:r>
              <a:rPr kumimoji="0" lang="sl-SI" sz="1200" b="0" i="0" u="none" strike="noStrike" kern="1200" cap="none" spc="0" normalizeH="0" baseline="0" noProof="0" dirty="0">
                <a:ln>
                  <a:noFill/>
                </a:ln>
                <a:solidFill>
                  <a:srgbClr val="1D1D1B"/>
                </a:solidFill>
                <a:effectLst/>
                <a:uLnTx/>
                <a:uFillTx/>
                <a:latin typeface="Raleway"/>
                <a:ea typeface="+mn-ea"/>
                <a:cs typeface="+mn-cs"/>
              </a:rPr>
              <a:t>: </a:t>
            </a:r>
            <a:r>
              <a:rPr kumimoji="0" lang="sl-SI" sz="1200" b="0" i="0" u="none" strike="noStrike" kern="1200" cap="none" spc="0" normalizeH="0" baseline="0" noProof="0" dirty="0">
                <a:ln>
                  <a:noFill/>
                </a:ln>
                <a:solidFill>
                  <a:srgbClr val="1D1D1B"/>
                </a:solidFill>
                <a:effectLst/>
                <a:uLnTx/>
                <a:uFillTx/>
                <a:latin typeface="Raleway"/>
                <a:ea typeface="+mn-ea"/>
                <a:cs typeface="+mn-cs"/>
                <a:hlinkClick r:id="rId4"/>
              </a:rPr>
              <a:t>https://www.youtube.com/watch?v=7q6sAPAV7F4</a:t>
            </a:r>
            <a:endParaRPr lang="sl-SI" sz="1200" b="0" i="0" u="none" strike="noStrike" kern="1200" cap="none" spc="0" normalizeH="0" baseline="0" noProof="0" dirty="0">
              <a:ln>
                <a:noFill/>
              </a:ln>
              <a:solidFill>
                <a:srgbClr val="1D1D1B"/>
              </a:solidFill>
              <a:effectLst/>
              <a:uLnTx/>
              <a:uFillTx/>
              <a:latin typeface="Raleway"/>
            </a:endParaRPr>
          </a:p>
          <a:p>
            <a:pPr marL="285750" marR="0" lvl="0" indent="-285750" algn="l" defTabSz="914400" rtl="0" eaLnBrk="1" fontAlgn="auto" latinLnBrk="0" hangingPunct="1">
              <a:lnSpc>
                <a:spcPct val="100000"/>
              </a:lnSpc>
              <a:spcBef>
                <a:spcPts val="1000"/>
              </a:spcBef>
              <a:spcAft>
                <a:spcPts val="0"/>
              </a:spcAft>
              <a:buClrTx/>
              <a:buSzTx/>
              <a:buFont typeface="Courier New" panose="02070309020205020404" pitchFamily="49" charset="0"/>
              <a:buChar char="o"/>
              <a:tabLst/>
              <a:defRPr/>
            </a:pPr>
            <a:r>
              <a:rPr kumimoji="0" lang="en-US" sz="1200" b="0" i="0" u="none" strike="noStrike" kern="1200" cap="none" spc="0" normalizeH="0" baseline="0" noProof="0" dirty="0">
                <a:ln>
                  <a:noFill/>
                </a:ln>
                <a:solidFill>
                  <a:srgbClr val="1D1D1B"/>
                </a:solidFill>
                <a:effectLst/>
                <a:uLnTx/>
                <a:uFillTx/>
                <a:latin typeface="Raleway"/>
                <a:ea typeface="+mn-ea"/>
                <a:cs typeface="+mn-cs"/>
              </a:rPr>
              <a:t>How to create Financial Statements from scratch! A step-by-step guide!</a:t>
            </a:r>
            <a:r>
              <a:rPr kumimoji="0" lang="sl-SI" sz="1200" b="0" i="0" u="none" strike="noStrike" kern="1200" cap="none" spc="0" normalizeH="0" baseline="0" noProof="0" dirty="0">
                <a:ln>
                  <a:noFill/>
                </a:ln>
                <a:solidFill>
                  <a:srgbClr val="1D1D1B"/>
                </a:solidFill>
                <a:effectLst/>
                <a:uLnTx/>
                <a:uFillTx/>
                <a:latin typeface="Raleway"/>
                <a:ea typeface="+mn-ea"/>
                <a:cs typeface="+mn-cs"/>
              </a:rPr>
              <a:t>: </a:t>
            </a:r>
            <a:r>
              <a:rPr kumimoji="0" lang="sl-SI" sz="1200" b="0" i="0" u="none" strike="noStrike" kern="1200" cap="none" spc="0" normalizeH="0" baseline="0" noProof="0" dirty="0">
                <a:ln>
                  <a:noFill/>
                </a:ln>
                <a:solidFill>
                  <a:srgbClr val="1D1D1B"/>
                </a:solidFill>
                <a:effectLst/>
                <a:uLnTx/>
                <a:uFillTx/>
                <a:latin typeface="Raleway"/>
                <a:ea typeface="+mn-ea"/>
                <a:cs typeface="+mn-cs"/>
                <a:hlinkClick r:id="rId5"/>
              </a:rPr>
              <a:t>https://www.youtube.com/watch?v=NquuY41FrrA</a:t>
            </a:r>
            <a:endParaRPr kumimoji="0" lang="sl-SI" sz="1200" b="0" i="0" u="none" strike="noStrike" kern="1200" cap="none" spc="0" normalizeH="0" baseline="0" noProof="0" dirty="0">
              <a:ln>
                <a:noFill/>
              </a:ln>
              <a:solidFill>
                <a:srgbClr val="1D1D1B"/>
              </a:solidFill>
              <a:effectLst/>
              <a:uLnTx/>
              <a:uFillTx/>
              <a:latin typeface="Raleway"/>
              <a:ea typeface="+mn-ea"/>
              <a:cs typeface="+mn-cs"/>
            </a:endParaRPr>
          </a:p>
          <a:p>
            <a:pPr marL="285750" indent="-285750">
              <a:lnSpc>
                <a:spcPct val="100000"/>
              </a:lnSpc>
              <a:buFont typeface="Courier New" panose="02070309020205020404" pitchFamily="49" charset="0"/>
              <a:buChar char="o"/>
            </a:pPr>
            <a:r>
              <a:rPr lang="en-US" sz="1200" b="0" dirty="0" err="1">
                <a:solidFill>
                  <a:srgbClr val="1D1D1B"/>
                </a:solidFill>
                <a:latin typeface="Raleway"/>
              </a:rPr>
              <a:t>Salesflare</a:t>
            </a:r>
            <a:r>
              <a:rPr lang="en-US" sz="1200" b="0" dirty="0">
                <a:solidFill>
                  <a:srgbClr val="1D1D1B"/>
                </a:solidFill>
                <a:latin typeface="Raleway"/>
              </a:rPr>
              <a:t>. (2024). Top Podcasts for Startup Founders. Retrieved from </a:t>
            </a:r>
            <a:r>
              <a:rPr lang="en-US" sz="1200" b="0" dirty="0">
                <a:solidFill>
                  <a:srgbClr val="1D1D1B"/>
                </a:solidFill>
                <a:latin typeface="Raleway"/>
                <a:hlinkClick r:id="rId6">
                  <a:extLst>
                    <a:ext uri="{A12FA001-AC4F-418D-AE19-62706E023703}">
                      <ahyp:hlinkClr xmlns:ahyp="http://schemas.microsoft.com/office/drawing/2018/hyperlinkcolor" val="tx"/>
                    </a:ext>
                  </a:extLst>
                </a:hlinkClick>
              </a:rPr>
              <a:t>https://blog.salesflare.com/top-podcasts-startup-founders</a:t>
            </a:r>
            <a:endParaRPr lang="sl-SI" sz="1200" b="0" dirty="0">
              <a:solidFill>
                <a:srgbClr val="1D1D1B"/>
              </a:solidFill>
              <a:latin typeface="Raleway"/>
            </a:endParaRPr>
          </a:p>
          <a:p>
            <a:pPr>
              <a:lnSpc>
                <a:spcPct val="100000"/>
              </a:lnSpc>
            </a:pPr>
            <a:r>
              <a:rPr lang="it-IT" sz="1600" dirty="0" err="1">
                <a:solidFill>
                  <a:schemeClr val="bg1">
                    <a:lumMod val="75000"/>
                  </a:schemeClr>
                </a:solidFill>
              </a:rPr>
              <a:t>Section</a:t>
            </a:r>
            <a:r>
              <a:rPr lang="it-IT" sz="1600" dirty="0">
                <a:solidFill>
                  <a:schemeClr val="bg1">
                    <a:lumMod val="75000"/>
                  </a:schemeClr>
                </a:solidFill>
              </a:rPr>
              <a:t> 2</a:t>
            </a:r>
            <a:endParaRPr lang="sl-SI" dirty="0">
              <a:solidFill>
                <a:schemeClr val="bg1">
                  <a:lumMod val="75000"/>
                </a:schemeClr>
              </a:solidFill>
            </a:endParaRPr>
          </a:p>
          <a:p>
            <a:pPr marL="285750" indent="-285750">
              <a:lnSpc>
                <a:spcPct val="100000"/>
              </a:lnSpc>
              <a:buFont typeface="Courier New,monospace" panose="02070309020205020404" pitchFamily="49" charset="0"/>
              <a:buChar char="o"/>
            </a:pPr>
            <a:r>
              <a:rPr lang="en-US" sz="1200" b="0" dirty="0">
                <a:solidFill>
                  <a:schemeClr val="accent1"/>
                </a:solidFill>
              </a:rPr>
              <a:t>Startup Funding Explained: Everything You Need to Know</a:t>
            </a:r>
            <a:r>
              <a:rPr lang="sl-SI" sz="1200" b="0" dirty="0">
                <a:solidFill>
                  <a:schemeClr val="accent1"/>
                </a:solidFill>
              </a:rPr>
              <a:t>: </a:t>
            </a:r>
            <a:r>
              <a:rPr lang="sl-SI" sz="1200" b="0" dirty="0">
                <a:solidFill>
                  <a:schemeClr val="accent1"/>
                </a:solidFill>
                <a:hlinkClick r:id="rId7">
                  <a:extLst>
                    <a:ext uri="{A12FA001-AC4F-418D-AE19-62706E023703}">
                      <ahyp:hlinkClr xmlns:ahyp="http://schemas.microsoft.com/office/drawing/2018/hyperlinkcolor" val="tx"/>
                    </a:ext>
                  </a:extLst>
                </a:hlinkClick>
              </a:rPr>
              <a:t>https://www.youtube.com/watch?v=677ZtSMr4-4</a:t>
            </a:r>
            <a:endParaRPr lang="sl-SI" sz="1200" b="0">
              <a:solidFill>
                <a:srgbClr val="DACDAC"/>
              </a:solidFill>
            </a:endParaRPr>
          </a:p>
          <a:p>
            <a:pPr marL="285750" indent="-285750">
              <a:lnSpc>
                <a:spcPct val="100000"/>
              </a:lnSpc>
              <a:buFont typeface="Courier New,monospace" panose="02070309020205020404" pitchFamily="49" charset="0"/>
              <a:buChar char="o"/>
            </a:pPr>
            <a:r>
              <a:rPr lang="en-US" sz="1200" b="0" dirty="0">
                <a:solidFill>
                  <a:schemeClr val="accent1"/>
                </a:solidFill>
              </a:rPr>
              <a:t>How Startup Fundraising Works | Startup School</a:t>
            </a:r>
            <a:r>
              <a:rPr lang="sl-SI" sz="1200" b="0" dirty="0">
                <a:solidFill>
                  <a:schemeClr val="accent1"/>
                </a:solidFill>
              </a:rPr>
              <a:t>: </a:t>
            </a:r>
            <a:r>
              <a:rPr lang="sl-SI" sz="1200" b="0" dirty="0">
                <a:solidFill>
                  <a:schemeClr val="accent1"/>
                </a:solidFill>
                <a:hlinkClick r:id="rId8">
                  <a:extLst>
                    <a:ext uri="{A12FA001-AC4F-418D-AE19-62706E023703}">
                      <ahyp:hlinkClr xmlns:ahyp="http://schemas.microsoft.com/office/drawing/2018/hyperlinkcolor" val="tx"/>
                    </a:ext>
                  </a:extLst>
                </a:hlinkClick>
              </a:rPr>
              <a:t>https://www.youtube.com/watch?v=zBUhQPPS9AY</a:t>
            </a:r>
            <a:endParaRPr lang="en-US"/>
          </a:p>
          <a:p>
            <a:pPr marL="285750" indent="-285750">
              <a:lnSpc>
                <a:spcPct val="100000"/>
              </a:lnSpc>
              <a:buFont typeface="Courier New" panose="02070309020205020404" pitchFamily="49" charset="0"/>
              <a:buChar char="o"/>
            </a:pPr>
            <a:r>
              <a:rPr lang="en-US" sz="1200" b="0" dirty="0">
                <a:solidFill>
                  <a:schemeClr val="accent1"/>
                </a:solidFill>
              </a:rPr>
              <a:t>Top Business Grants for Women + SBA Awards $2.7 Million in Grants for Women</a:t>
            </a:r>
            <a:r>
              <a:rPr lang="sl-SI" sz="1200" b="0" dirty="0">
                <a:solidFill>
                  <a:schemeClr val="accent1"/>
                </a:solidFill>
              </a:rPr>
              <a:t>: </a:t>
            </a:r>
            <a:r>
              <a:rPr lang="sl-SI" sz="1200" b="0" dirty="0">
                <a:solidFill>
                  <a:schemeClr val="accent1"/>
                </a:solidFill>
                <a:hlinkClick r:id="rId9">
                  <a:extLst>
                    <a:ext uri="{A12FA001-AC4F-418D-AE19-62706E023703}">
                      <ahyp:hlinkClr xmlns:ahyp="http://schemas.microsoft.com/office/drawing/2018/hyperlinkcolor" val="tx"/>
                    </a:ext>
                  </a:extLst>
                </a:hlinkClick>
              </a:rPr>
              <a:t>https://www.youtube.com/watch?v=ohkJcGssNtA</a:t>
            </a:r>
            <a:endParaRPr lang="sl-SI" sz="1200" b="0" dirty="0">
              <a:solidFill>
                <a:schemeClr val="accent1"/>
              </a:solidFill>
            </a:endParaRPr>
          </a:p>
          <a:p>
            <a:pPr>
              <a:lnSpc>
                <a:spcPct val="100000"/>
              </a:lnSpc>
            </a:pPr>
            <a:r>
              <a:rPr lang="it-IT" sz="1600" dirty="0" err="1">
                <a:solidFill>
                  <a:schemeClr val="bg1">
                    <a:lumMod val="75000"/>
                  </a:schemeClr>
                </a:solidFill>
              </a:rPr>
              <a:t>Section</a:t>
            </a:r>
            <a:r>
              <a:rPr lang="it-IT" sz="1600" dirty="0">
                <a:solidFill>
                  <a:schemeClr val="bg1">
                    <a:lumMod val="75000"/>
                  </a:schemeClr>
                </a:solidFill>
              </a:rPr>
              <a:t> 3</a:t>
            </a:r>
            <a:endParaRPr lang="sl-SI" dirty="0">
              <a:solidFill>
                <a:schemeClr val="bg1">
                  <a:lumMod val="75000"/>
                </a:schemeClr>
              </a:solidFill>
            </a:endParaRPr>
          </a:p>
          <a:p>
            <a:pPr marL="285750" indent="-285750">
              <a:lnSpc>
                <a:spcPct val="100000"/>
              </a:lnSpc>
              <a:buFont typeface="Courier New" panose="02070309020205020404" pitchFamily="49" charset="0"/>
              <a:buChar char="o"/>
            </a:pPr>
            <a:r>
              <a:rPr lang="en-US" sz="1200" b="0" dirty="0">
                <a:solidFill>
                  <a:schemeClr val="accent1"/>
                </a:solidFill>
              </a:rPr>
              <a:t>What investors ACTUALLY want to see in your PITCH DECK.</a:t>
            </a:r>
            <a:r>
              <a:rPr lang="sl-SI" sz="1200" b="0" dirty="0">
                <a:solidFill>
                  <a:schemeClr val="accent1"/>
                </a:solidFill>
              </a:rPr>
              <a:t>: </a:t>
            </a:r>
            <a:r>
              <a:rPr lang="sl-SI" sz="1200" b="0" dirty="0">
                <a:solidFill>
                  <a:schemeClr val="accent1"/>
                </a:solidFill>
                <a:hlinkClick r:id="rId10">
                  <a:extLst>
                    <a:ext uri="{A12FA001-AC4F-418D-AE19-62706E023703}">
                      <ahyp:hlinkClr xmlns:ahyp="http://schemas.microsoft.com/office/drawing/2018/hyperlinkcolor" val="tx"/>
                    </a:ext>
                  </a:extLst>
                </a:hlinkClick>
              </a:rPr>
              <a:t>https://www.youtube.com/watch?v=jYWF64Um7pw</a:t>
            </a:r>
            <a:endParaRPr lang="sl-SI" sz="1200" b="0" dirty="0">
              <a:solidFill>
                <a:schemeClr val="accent1"/>
              </a:solidFill>
            </a:endParaRPr>
          </a:p>
          <a:p>
            <a:pPr marL="285750" indent="-285750">
              <a:lnSpc>
                <a:spcPct val="100000"/>
              </a:lnSpc>
              <a:buFont typeface="Courier New" panose="02070309020205020404" pitchFamily="49" charset="0"/>
              <a:buChar char="o"/>
            </a:pPr>
            <a:r>
              <a:rPr lang="en-US" sz="1200" b="0" dirty="0">
                <a:solidFill>
                  <a:schemeClr val="accent1"/>
                </a:solidFill>
              </a:rPr>
              <a:t>What You Should Never Say To An Investor</a:t>
            </a:r>
            <a:r>
              <a:rPr lang="sl-SI" sz="1200" b="0" dirty="0">
                <a:solidFill>
                  <a:schemeClr val="accent1"/>
                </a:solidFill>
              </a:rPr>
              <a:t>: </a:t>
            </a:r>
            <a:r>
              <a:rPr lang="sl-SI" sz="1200" b="0" dirty="0">
                <a:solidFill>
                  <a:schemeClr val="accent1"/>
                </a:solidFill>
                <a:hlinkClick r:id="rId11">
                  <a:extLst>
                    <a:ext uri="{A12FA001-AC4F-418D-AE19-62706E023703}">
                      <ahyp:hlinkClr xmlns:ahyp="http://schemas.microsoft.com/office/drawing/2018/hyperlinkcolor" val="tx"/>
                    </a:ext>
                  </a:extLst>
                </a:hlinkClick>
              </a:rPr>
              <a:t>https://www.youtube.com/watch?v=tzWew_wPatA</a:t>
            </a:r>
            <a:endParaRPr lang="sl-SI" sz="1200" b="0" dirty="0">
              <a:solidFill>
                <a:schemeClr val="accent1"/>
              </a:solidFill>
            </a:endParaRPr>
          </a:p>
          <a:p>
            <a:pPr marL="285750" indent="-285750">
              <a:lnSpc>
                <a:spcPct val="100000"/>
              </a:lnSpc>
              <a:buFont typeface="Courier New" panose="02070309020205020404" pitchFamily="49" charset="0"/>
              <a:buChar char="o"/>
            </a:pPr>
            <a:r>
              <a:rPr lang="en-US" sz="1200" b="0" dirty="0">
                <a:solidFill>
                  <a:schemeClr val="accent1"/>
                </a:solidFill>
              </a:rPr>
              <a:t>The Secret to Successfully Pitching an Idea | The Way We Work, a TED series</a:t>
            </a:r>
            <a:r>
              <a:rPr lang="sl-SI" sz="1200" b="0" dirty="0">
                <a:solidFill>
                  <a:schemeClr val="accent1"/>
                </a:solidFill>
              </a:rPr>
              <a:t>: </a:t>
            </a:r>
            <a:r>
              <a:rPr lang="sl-SI" sz="1200" b="0" dirty="0">
                <a:solidFill>
                  <a:schemeClr val="accent1"/>
                </a:solidFill>
                <a:hlinkClick r:id="rId12">
                  <a:extLst>
                    <a:ext uri="{A12FA001-AC4F-418D-AE19-62706E023703}">
                      <ahyp:hlinkClr xmlns:ahyp="http://schemas.microsoft.com/office/drawing/2018/hyperlinkcolor" val="tx"/>
                    </a:ext>
                  </a:extLst>
                </a:hlinkClick>
              </a:rPr>
              <a:t>https://www.youtube.com/watch?v=l0hVIH3EnlQ</a:t>
            </a:r>
          </a:p>
          <a:p>
            <a:pPr marL="285750" indent="-285750">
              <a:lnSpc>
                <a:spcPct val="100000"/>
              </a:lnSpc>
              <a:buFont typeface="Courier New" panose="02070309020205020404" pitchFamily="49" charset="0"/>
              <a:buChar char="o"/>
            </a:pPr>
            <a:r>
              <a:rPr lang="sl-SI" sz="1200" b="0" dirty="0">
                <a:solidFill>
                  <a:schemeClr val="accent1"/>
                </a:solidFill>
                <a:ea typeface="+mn-lt"/>
                <a:cs typeface="+mn-lt"/>
              </a:rPr>
              <a:t>YouTube. (2022, </a:t>
            </a:r>
            <a:r>
              <a:rPr lang="sl-SI" sz="1200" b="0" dirty="0" err="1">
                <a:solidFill>
                  <a:schemeClr val="accent1"/>
                </a:solidFill>
                <a:ea typeface="+mn-lt"/>
                <a:cs typeface="+mn-lt"/>
              </a:rPr>
              <a:t>June</a:t>
            </a:r>
            <a:r>
              <a:rPr lang="sl-SI" sz="1200" b="0" dirty="0">
                <a:solidFill>
                  <a:schemeClr val="accent1"/>
                </a:solidFill>
                <a:ea typeface="+mn-lt"/>
                <a:cs typeface="+mn-lt"/>
              </a:rPr>
              <a:t> 10). </a:t>
            </a:r>
            <a:r>
              <a:rPr lang="sl-SI" sz="1200" b="0" i="1" dirty="0" err="1">
                <a:solidFill>
                  <a:schemeClr val="accent1"/>
                </a:solidFill>
                <a:ea typeface="+mn-lt"/>
                <a:cs typeface="+mn-lt"/>
              </a:rPr>
              <a:t>Cognism</a:t>
            </a:r>
            <a:r>
              <a:rPr lang="sl-SI" sz="1200" b="0" i="1" dirty="0">
                <a:solidFill>
                  <a:schemeClr val="accent1"/>
                </a:solidFill>
                <a:ea typeface="+mn-lt"/>
                <a:cs typeface="+mn-lt"/>
              </a:rPr>
              <a:t> </a:t>
            </a:r>
            <a:r>
              <a:rPr lang="sl-SI" sz="1200" b="0" i="1" dirty="0" err="1">
                <a:solidFill>
                  <a:schemeClr val="accent1"/>
                </a:solidFill>
                <a:ea typeface="+mn-lt"/>
                <a:cs typeface="+mn-lt"/>
              </a:rPr>
              <a:t>explainer</a:t>
            </a:r>
            <a:r>
              <a:rPr lang="sl-SI" sz="1200" b="0" i="1" dirty="0">
                <a:solidFill>
                  <a:schemeClr val="accent1"/>
                </a:solidFill>
                <a:ea typeface="+mn-lt"/>
                <a:cs typeface="+mn-lt"/>
              </a:rPr>
              <a:t> video | </a:t>
            </a:r>
            <a:r>
              <a:rPr lang="sl-SI" sz="1200" b="0" i="1" dirty="0" err="1">
                <a:solidFill>
                  <a:schemeClr val="accent1"/>
                </a:solidFill>
                <a:ea typeface="+mn-lt"/>
                <a:cs typeface="+mn-lt"/>
              </a:rPr>
              <a:t>The</a:t>
            </a:r>
            <a:r>
              <a:rPr lang="sl-SI" sz="1200" b="0" i="1" dirty="0">
                <a:solidFill>
                  <a:schemeClr val="accent1"/>
                </a:solidFill>
                <a:ea typeface="+mn-lt"/>
                <a:cs typeface="+mn-lt"/>
              </a:rPr>
              <a:t> global leader in B2B data </a:t>
            </a:r>
            <a:r>
              <a:rPr lang="sl-SI" sz="1200" b="0" i="1" dirty="0" err="1">
                <a:solidFill>
                  <a:schemeClr val="accent1"/>
                </a:solidFill>
                <a:ea typeface="+mn-lt"/>
                <a:cs typeface="+mn-lt"/>
              </a:rPr>
              <a:t>and</a:t>
            </a:r>
            <a:r>
              <a:rPr lang="sl-SI" sz="1200" b="0" i="1" dirty="0">
                <a:solidFill>
                  <a:schemeClr val="accent1"/>
                </a:solidFill>
                <a:ea typeface="+mn-lt"/>
                <a:cs typeface="+mn-lt"/>
              </a:rPr>
              <a:t> </a:t>
            </a:r>
            <a:r>
              <a:rPr lang="sl-SI" sz="1200" b="0" i="1" dirty="0" err="1">
                <a:solidFill>
                  <a:schemeClr val="accent1"/>
                </a:solidFill>
                <a:ea typeface="+mn-lt"/>
                <a:cs typeface="+mn-lt"/>
              </a:rPr>
              <a:t>sales</a:t>
            </a:r>
            <a:r>
              <a:rPr lang="sl-SI" sz="1200" b="0" i="1" dirty="0">
                <a:solidFill>
                  <a:schemeClr val="accent1"/>
                </a:solidFill>
                <a:ea typeface="+mn-lt"/>
                <a:cs typeface="+mn-lt"/>
              </a:rPr>
              <a:t> </a:t>
            </a:r>
            <a:r>
              <a:rPr lang="sl-SI" sz="1200" b="0" i="1" dirty="0" err="1">
                <a:solidFill>
                  <a:schemeClr val="accent1"/>
                </a:solidFill>
                <a:ea typeface="+mn-lt"/>
                <a:cs typeface="+mn-lt"/>
              </a:rPr>
              <a:t>intelligence</a:t>
            </a:r>
            <a:r>
              <a:rPr lang="sl-SI" sz="1200" b="0" i="1" dirty="0">
                <a:solidFill>
                  <a:schemeClr val="accent1"/>
                </a:solidFill>
                <a:ea typeface="+mn-lt"/>
                <a:cs typeface="+mn-lt"/>
              </a:rPr>
              <a:t>.</a:t>
            </a:r>
            <a:r>
              <a:rPr lang="sl-SI" sz="1200" b="0" dirty="0">
                <a:solidFill>
                  <a:schemeClr val="accent1"/>
                </a:solidFill>
                <a:ea typeface="+mn-lt"/>
                <a:cs typeface="+mn-lt"/>
              </a:rPr>
              <a:t> YouTube. </a:t>
            </a:r>
            <a:r>
              <a:rPr lang="sl-SI" sz="1200" b="0" dirty="0">
                <a:solidFill>
                  <a:schemeClr val="accent1"/>
                </a:solidFill>
                <a:ea typeface="+mn-lt"/>
                <a:cs typeface="+mn-lt"/>
                <a:hlinkClick r:id="rId13">
                  <a:extLst>
                    <a:ext uri="{A12FA001-AC4F-418D-AE19-62706E023703}">
                      <ahyp:hlinkClr xmlns:ahyp="http://schemas.microsoft.com/office/drawing/2018/hyperlinkcolor" val="tx"/>
                    </a:ext>
                  </a:extLst>
                </a:hlinkClick>
              </a:rPr>
              <a:t>https://www.youtube.com/watch?v=4YG5NhxbN-w</a:t>
            </a:r>
            <a:endParaRPr lang="sl-SI" sz="1200" b="0" dirty="0">
              <a:solidFill>
                <a:schemeClr val="accent1"/>
              </a:solidFill>
              <a:ea typeface="+mn-lt"/>
              <a:cs typeface="+mn-lt"/>
            </a:endParaRPr>
          </a:p>
        </p:txBody>
      </p:sp>
    </p:spTree>
    <p:extLst>
      <p:ext uri="{BB962C8B-B14F-4D97-AF65-F5344CB8AC3E}">
        <p14:creationId xmlns:p14="http://schemas.microsoft.com/office/powerpoint/2010/main" val="18216730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endParaRPr lang="en-US"/>
          </a:p>
        </p:txBody>
      </p:sp>
      <p:sp>
        <p:nvSpPr>
          <p:cNvPr id="2" name="PoljeZBesedilom 1">
            <a:extLst>
              <a:ext uri="{FF2B5EF4-FFF2-40B4-BE49-F238E27FC236}">
                <a16:creationId xmlns:a16="http://schemas.microsoft.com/office/drawing/2014/main" id="{2E09A337-4389-DDC8-4481-B97C4412326B}"/>
              </a:ext>
            </a:extLst>
          </p:cNvPr>
          <p:cNvSpPr txBox="1"/>
          <p:nvPr/>
        </p:nvSpPr>
        <p:spPr>
          <a:xfrm>
            <a:off x="6856071" y="2399818"/>
            <a:ext cx="4363655"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F3B75B"/>
                </a:solidFill>
              </a:rPr>
              <a:t>Thank you for Completing this Unit!</a:t>
            </a:r>
            <a:endParaRPr lang="sl-SI" dirty="0"/>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p:txBody>
          <a:bodyPr/>
          <a:lstStyle/>
          <a:p>
            <a:r>
              <a:rPr lang="sl-SI" sz="3400" dirty="0" err="1"/>
              <a:t>Types</a:t>
            </a:r>
            <a:r>
              <a:rPr lang="sl-SI" sz="3400" dirty="0"/>
              <a:t> </a:t>
            </a:r>
            <a:r>
              <a:rPr lang="sl-SI" sz="3400" dirty="0" err="1"/>
              <a:t>of</a:t>
            </a:r>
            <a:r>
              <a:rPr lang="sl-SI" sz="3400" dirty="0"/>
              <a:t> </a:t>
            </a:r>
            <a:r>
              <a:rPr lang="sl-SI" sz="3400" dirty="0" err="1"/>
              <a:t>financial</a:t>
            </a:r>
            <a:r>
              <a:rPr lang="sl-SI" sz="3400" dirty="0"/>
              <a:t> </a:t>
            </a:r>
            <a:r>
              <a:rPr lang="sl-SI" sz="3400" dirty="0" err="1"/>
              <a:t>statements</a:t>
            </a:r>
          </a:p>
        </p:txBody>
      </p:sp>
      <p:sp>
        <p:nvSpPr>
          <p:cNvPr id="3" name="Content Placeholder 2">
            <a:extLst>
              <a:ext uri="{FF2B5EF4-FFF2-40B4-BE49-F238E27FC236}">
                <a16:creationId xmlns:a16="http://schemas.microsoft.com/office/drawing/2014/main" id="{6995334A-7F79-1023-57DC-0B0113C967A3}"/>
              </a:ext>
            </a:extLst>
          </p:cNvPr>
          <p:cNvSpPr>
            <a:spLocks noGrp="1"/>
          </p:cNvSpPr>
          <p:nvPr>
            <p:ph idx="1"/>
          </p:nvPr>
        </p:nvSpPr>
        <p:spPr/>
        <p:txBody>
          <a:bodyPr vert="horz" lIns="91440" tIns="45720" rIns="91440" bIns="45720" rtlCol="0" anchor="t">
            <a:normAutofit/>
          </a:bodyPr>
          <a:lstStyle/>
          <a:p>
            <a:r>
              <a:rPr lang="en-US" sz="2000" dirty="0">
                <a:solidFill>
                  <a:schemeClr val="accent1"/>
                </a:solidFill>
              </a:rPr>
              <a:t>Balance Sheet: </a:t>
            </a:r>
            <a:r>
              <a:rPr lang="en-US" sz="2000" b="0" dirty="0">
                <a:solidFill>
                  <a:schemeClr val="accent1"/>
                </a:solidFill>
              </a:rPr>
              <a:t>Provides a snapshot of a company's financial position at a specific point in time, detailing assets, liabilities, and shareholders' equity.</a:t>
            </a:r>
          </a:p>
          <a:p>
            <a:endParaRPr lang="en-US" sz="2000" dirty="0">
              <a:solidFill>
                <a:schemeClr val="accent1"/>
              </a:solidFill>
            </a:endParaRPr>
          </a:p>
          <a:p>
            <a:r>
              <a:rPr lang="en-US" sz="2000" dirty="0">
                <a:solidFill>
                  <a:schemeClr val="accent1"/>
                </a:solidFill>
              </a:rPr>
              <a:t>Income Statement: </a:t>
            </a:r>
            <a:r>
              <a:rPr lang="en-US" sz="2000" b="0" dirty="0">
                <a:solidFill>
                  <a:schemeClr val="accent1"/>
                </a:solidFill>
              </a:rPr>
              <a:t>Shows the company’s financial performance over a specific period, including revenues, expenses, and profits or losses.</a:t>
            </a:r>
          </a:p>
          <a:p>
            <a:endParaRPr lang="en-US" sz="2000" dirty="0">
              <a:solidFill>
                <a:schemeClr val="accent1"/>
              </a:solidFill>
            </a:endParaRPr>
          </a:p>
          <a:p>
            <a:r>
              <a:rPr lang="en-US" sz="2000" dirty="0">
                <a:solidFill>
                  <a:schemeClr val="accent1"/>
                </a:solidFill>
              </a:rPr>
              <a:t>Cash Flow Statement: </a:t>
            </a:r>
            <a:r>
              <a:rPr lang="en-US" sz="2000" b="0" dirty="0">
                <a:solidFill>
                  <a:schemeClr val="accent1"/>
                </a:solidFill>
              </a:rPr>
              <a:t>Reports the cash generated and used during a specific time period in operating, investing, and financing activities.</a:t>
            </a:r>
          </a:p>
          <a:p>
            <a:endParaRPr lang="en-US" sz="2000" dirty="0">
              <a:solidFill>
                <a:schemeClr val="accent1"/>
              </a:solidFill>
            </a:endParaRPr>
          </a:p>
          <a:p>
            <a:r>
              <a:rPr lang="en-US" sz="2000" dirty="0">
                <a:solidFill>
                  <a:schemeClr val="accent1"/>
                </a:solidFill>
              </a:rPr>
              <a:t>Statement of Changes in Equity: </a:t>
            </a:r>
            <a:r>
              <a:rPr lang="en-US" sz="2000" b="0" dirty="0">
                <a:solidFill>
                  <a:schemeClr val="accent1"/>
                </a:solidFill>
              </a:rPr>
              <a:t>Reflects changes in the owners' equity over a period.</a:t>
            </a:r>
          </a:p>
          <a:p>
            <a:pPr marL="0" indent="0">
              <a:buNone/>
            </a:pPr>
            <a:endParaRPr lang="sl-SI" sz="2000" dirty="0"/>
          </a:p>
        </p:txBody>
      </p:sp>
    </p:spTree>
    <p:extLst>
      <p:ext uri="{BB962C8B-B14F-4D97-AF65-F5344CB8AC3E}">
        <p14:creationId xmlns:p14="http://schemas.microsoft.com/office/powerpoint/2010/main" val="670520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431800" y="205468"/>
            <a:ext cx="10515600" cy="1325563"/>
          </a:xfrm>
        </p:spPr>
        <p:txBody>
          <a:bodyPr/>
          <a:lstStyle/>
          <a:p>
            <a:r>
              <a:rPr lang="sl-SI" dirty="0" err="1"/>
              <a:t>Who</a:t>
            </a:r>
            <a:r>
              <a:rPr lang="sl-SI" dirty="0"/>
              <a:t> are </a:t>
            </a:r>
            <a:r>
              <a:rPr lang="sl-SI" dirty="0" err="1"/>
              <a:t>the</a:t>
            </a:r>
            <a:r>
              <a:rPr lang="sl-SI" dirty="0"/>
              <a:t> </a:t>
            </a:r>
            <a:r>
              <a:rPr lang="sl-SI" dirty="0" err="1"/>
              <a:t>users</a:t>
            </a:r>
            <a:r>
              <a:rPr lang="sl-SI" dirty="0"/>
              <a:t> </a:t>
            </a:r>
            <a:r>
              <a:rPr lang="sl-SI" dirty="0" err="1"/>
              <a:t>of</a:t>
            </a:r>
            <a:r>
              <a:rPr lang="sl-SI" dirty="0"/>
              <a:t> </a:t>
            </a:r>
            <a:r>
              <a:rPr lang="sl-SI" dirty="0" err="1"/>
              <a:t>financial</a:t>
            </a:r>
            <a:r>
              <a:rPr lang="sl-SI" dirty="0"/>
              <a:t> </a:t>
            </a:r>
            <a:r>
              <a:rPr lang="sl-SI" dirty="0" err="1"/>
              <a:t>statements</a:t>
            </a:r>
            <a:r>
              <a:rPr lang="sl-SI" dirty="0"/>
              <a:t>?</a:t>
            </a:r>
            <a:endParaRPr lang="en-US"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311989" y="1690688"/>
            <a:ext cx="5181600" cy="4954737"/>
          </a:xfrm>
        </p:spPr>
        <p:txBody>
          <a:bodyPr vert="horz" lIns="91440" tIns="45720" rIns="91440" bIns="45720" rtlCol="0" anchor="t">
            <a:normAutofit/>
          </a:bodyPr>
          <a:lstStyle/>
          <a:p>
            <a:r>
              <a:rPr lang="sl-SI" sz="2000" dirty="0" err="1">
                <a:solidFill>
                  <a:schemeClr val="accent1"/>
                </a:solidFill>
              </a:rPr>
              <a:t>Internal</a:t>
            </a:r>
            <a:r>
              <a:rPr lang="sl-SI" sz="2000" dirty="0">
                <a:solidFill>
                  <a:schemeClr val="accent1"/>
                </a:solidFill>
              </a:rPr>
              <a:t> </a:t>
            </a:r>
            <a:r>
              <a:rPr lang="sl-SI" sz="2000" dirty="0" err="1">
                <a:solidFill>
                  <a:schemeClr val="accent1"/>
                </a:solidFill>
              </a:rPr>
              <a:t>users</a:t>
            </a:r>
          </a:p>
          <a:p>
            <a:pPr marL="800100" indent="-342900">
              <a:lnSpc>
                <a:spcPct val="150000"/>
              </a:lnSpc>
              <a:buFont typeface="Arial" panose="020B0604020202020204" pitchFamily="34" charset="0"/>
              <a:buChar char="•"/>
            </a:pPr>
            <a:r>
              <a:rPr lang="en-US" sz="2000" dirty="0">
                <a:solidFill>
                  <a:schemeClr val="accent1"/>
                </a:solidFill>
              </a:rPr>
              <a:t>Management: </a:t>
            </a:r>
            <a:r>
              <a:rPr lang="en-US" sz="2000" b="0" dirty="0">
                <a:solidFill>
                  <a:schemeClr val="accent1"/>
                </a:solidFill>
              </a:rPr>
              <a:t>For decision-making and strategy.</a:t>
            </a:r>
          </a:p>
          <a:p>
            <a:pPr marL="800100" indent="-342900">
              <a:lnSpc>
                <a:spcPct val="150000"/>
              </a:lnSpc>
              <a:buFont typeface="Arial" panose="020B0604020202020204" pitchFamily="34" charset="0"/>
              <a:buChar char="•"/>
            </a:pPr>
            <a:r>
              <a:rPr lang="en-US" sz="2000" dirty="0">
                <a:solidFill>
                  <a:schemeClr val="accent1"/>
                </a:solidFill>
              </a:rPr>
              <a:t>Employees: </a:t>
            </a:r>
            <a:r>
              <a:rPr lang="en-US" sz="2000" b="0" dirty="0">
                <a:solidFill>
                  <a:schemeClr val="accent1"/>
                </a:solidFill>
              </a:rPr>
              <a:t>To understand the company's performance and stability.</a:t>
            </a:r>
          </a:p>
          <a:p>
            <a:pPr>
              <a:lnSpc>
                <a:spcPct val="150000"/>
              </a:lnSpc>
            </a:pPr>
            <a:endParaRPr lang="en-US"/>
          </a:p>
          <a:p>
            <a:endParaRPr lang="sl-SI"/>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525884" y="1690586"/>
            <a:ext cx="4827915" cy="4954737"/>
          </a:xfrm>
        </p:spPr>
        <p:txBody>
          <a:bodyPr vert="horz" lIns="91440" tIns="45720" rIns="91440" bIns="45720" rtlCol="0" anchor="t">
            <a:normAutofit/>
          </a:bodyPr>
          <a:lstStyle/>
          <a:p>
            <a:r>
              <a:rPr lang="en-US" sz="2000" dirty="0">
                <a:solidFill>
                  <a:schemeClr val="accent1"/>
                </a:solidFill>
              </a:rPr>
              <a:t>External users</a:t>
            </a:r>
            <a:endParaRPr lang="en-US" sz="2000" b="0" dirty="0">
              <a:solidFill>
                <a:schemeClr val="accent1"/>
              </a:solidFill>
              <a:latin typeface="+mj-lt"/>
              <a:ea typeface="+mj-ea"/>
              <a:cs typeface="+mj-cs"/>
            </a:endParaRPr>
          </a:p>
          <a:p>
            <a:pPr marL="342900" indent="-342900">
              <a:lnSpc>
                <a:spcPct val="150000"/>
              </a:lnSpc>
              <a:buFont typeface="Arial" panose="020B0604020202020204" pitchFamily="34" charset="0"/>
              <a:buChar char="•"/>
            </a:pPr>
            <a:r>
              <a:rPr lang="en-US" sz="2000" dirty="0">
                <a:solidFill>
                  <a:schemeClr val="accent1"/>
                </a:solidFill>
              </a:rPr>
              <a:t>Investors: </a:t>
            </a:r>
            <a:r>
              <a:rPr lang="en-US" sz="2000" b="0" dirty="0">
                <a:solidFill>
                  <a:schemeClr val="accent1"/>
                </a:solidFill>
              </a:rPr>
              <a:t>To make informed decisions about buying, holding, or selling shares.</a:t>
            </a:r>
          </a:p>
          <a:p>
            <a:pPr marL="342900" indent="-342900">
              <a:lnSpc>
                <a:spcPct val="150000"/>
              </a:lnSpc>
              <a:buFont typeface="Arial" panose="020B0604020202020204" pitchFamily="34" charset="0"/>
              <a:buChar char="•"/>
            </a:pPr>
            <a:r>
              <a:rPr lang="en-US" sz="2000" dirty="0">
                <a:solidFill>
                  <a:schemeClr val="accent1"/>
                </a:solidFill>
              </a:rPr>
              <a:t>Creditors: </a:t>
            </a:r>
            <a:r>
              <a:rPr lang="en-US" sz="2000" b="0" dirty="0">
                <a:solidFill>
                  <a:schemeClr val="accent1"/>
                </a:solidFill>
              </a:rPr>
              <a:t>To evaluate the creditworthiness of the business.</a:t>
            </a:r>
            <a:r>
              <a:rPr lang="sl-SI" sz="2000" b="0" dirty="0">
                <a:solidFill>
                  <a:schemeClr val="accent1"/>
                </a:solidFill>
              </a:rPr>
              <a:t> </a:t>
            </a:r>
            <a:endParaRPr lang="en-US" sz="2000" b="0" dirty="0">
              <a:solidFill>
                <a:schemeClr val="accent1"/>
              </a:solidFill>
            </a:endParaRPr>
          </a:p>
          <a:p>
            <a:pPr marL="342900" indent="-342900">
              <a:lnSpc>
                <a:spcPct val="150000"/>
              </a:lnSpc>
              <a:buFont typeface="Arial" panose="020B0604020202020204" pitchFamily="34" charset="0"/>
              <a:buChar char="•"/>
            </a:pPr>
            <a:r>
              <a:rPr lang="en-US" sz="2000" dirty="0">
                <a:solidFill>
                  <a:schemeClr val="accent1"/>
                </a:solidFill>
              </a:rPr>
              <a:t>Regulatory agencies: </a:t>
            </a:r>
            <a:r>
              <a:rPr lang="en-US" sz="2000" b="0" dirty="0">
                <a:solidFill>
                  <a:schemeClr val="accent1"/>
                </a:solidFill>
              </a:rPr>
              <a:t>To ensure compliance with financial reporting standards.</a:t>
            </a:r>
          </a:p>
          <a:p>
            <a:endParaRPr lang="en-US" sz="2000" dirty="0">
              <a:solidFill>
                <a:schemeClr val="accent1"/>
              </a:solidFill>
              <a:latin typeface="+mj-lt"/>
              <a:ea typeface="+mj-ea"/>
              <a:cs typeface="+mj-cs"/>
            </a:endParaRPr>
          </a:p>
        </p:txBody>
      </p:sp>
    </p:spTree>
    <p:extLst>
      <p:ext uri="{BB962C8B-B14F-4D97-AF65-F5344CB8AC3E}">
        <p14:creationId xmlns:p14="http://schemas.microsoft.com/office/powerpoint/2010/main" val="2591287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55FAB-CCD9-2A5E-D9AD-593FC4B38096}"/>
              </a:ext>
            </a:extLst>
          </p:cNvPr>
          <p:cNvSpPr>
            <a:spLocks noGrp="1"/>
          </p:cNvSpPr>
          <p:nvPr>
            <p:ph type="title"/>
          </p:nvPr>
        </p:nvSpPr>
        <p:spPr>
          <a:xfrm>
            <a:off x="644646" y="230088"/>
            <a:ext cx="9608389" cy="859826"/>
          </a:xfrm>
        </p:spPr>
        <p:txBody>
          <a:bodyPr/>
          <a:lstStyle/>
          <a:p>
            <a:r>
              <a:rPr lang="sl-SI" sz="3400" dirty="0"/>
              <a:t>Balance </a:t>
            </a:r>
            <a:r>
              <a:rPr lang="sl-SI" sz="3400" dirty="0" err="1"/>
              <a:t>Sheet</a:t>
            </a:r>
          </a:p>
        </p:txBody>
      </p:sp>
      <p:sp>
        <p:nvSpPr>
          <p:cNvPr id="3" name="Content Placeholder 2">
            <a:extLst>
              <a:ext uri="{FF2B5EF4-FFF2-40B4-BE49-F238E27FC236}">
                <a16:creationId xmlns:a16="http://schemas.microsoft.com/office/drawing/2014/main" id="{AAA2F7DD-461E-6FA9-E8CA-2CB05904D583}"/>
              </a:ext>
            </a:extLst>
          </p:cNvPr>
          <p:cNvSpPr>
            <a:spLocks noGrp="1"/>
          </p:cNvSpPr>
          <p:nvPr>
            <p:ph idx="1"/>
          </p:nvPr>
        </p:nvSpPr>
        <p:spPr>
          <a:xfrm>
            <a:off x="646981" y="1414732"/>
            <a:ext cx="10706819" cy="4762231"/>
          </a:xfrm>
        </p:spPr>
        <p:txBody>
          <a:bodyPr vert="horz" lIns="91440" tIns="45720" rIns="91440" bIns="45720" rtlCol="0" anchor="t">
            <a:normAutofit fontScale="85000" lnSpcReduction="10000"/>
          </a:bodyPr>
          <a:lstStyle/>
          <a:p>
            <a:pPr marL="0" indent="0">
              <a:lnSpc>
                <a:spcPct val="110000"/>
              </a:lnSpc>
              <a:spcBef>
                <a:spcPts val="600"/>
              </a:spcBef>
              <a:spcAft>
                <a:spcPts val="600"/>
              </a:spcAft>
              <a:buNone/>
            </a:pPr>
            <a:r>
              <a:rPr lang="en-US" sz="1900" dirty="0"/>
              <a:t>Definition: </a:t>
            </a:r>
            <a:r>
              <a:rPr lang="en-US" sz="1600" b="0" dirty="0">
                <a:solidFill>
                  <a:schemeClr val="accent1"/>
                </a:solidFill>
              </a:rPr>
              <a:t>A financial statement that reports a company's assets, liabilities, and shareholders' equity at a specific point in time.</a:t>
            </a:r>
            <a:endParaRPr lang="en-US" sz="1600" dirty="0">
              <a:solidFill>
                <a:schemeClr val="accent1"/>
              </a:solidFill>
            </a:endParaRPr>
          </a:p>
          <a:p>
            <a:pPr marL="457200" indent="-457200">
              <a:lnSpc>
                <a:spcPct val="150000"/>
              </a:lnSpc>
              <a:buAutoNum type="arabicPeriod"/>
            </a:pPr>
            <a:r>
              <a:rPr lang="sl-SI" sz="2200" dirty="0" err="1">
                <a:solidFill>
                  <a:schemeClr val="accent1"/>
                </a:solidFill>
              </a:rPr>
              <a:t>Assets</a:t>
            </a:r>
            <a:r>
              <a:rPr lang="en-US" sz="2200" dirty="0">
                <a:solidFill>
                  <a:schemeClr val="accent1"/>
                </a:solidFill>
              </a:rPr>
              <a:t>:</a:t>
            </a:r>
            <a:endParaRPr lang="en-US" dirty="0">
              <a:solidFill>
                <a:schemeClr val="accent1"/>
              </a:solidFill>
            </a:endParaRPr>
          </a:p>
          <a:p>
            <a:pPr marL="800100" lvl="1" indent="-342900">
              <a:lnSpc>
                <a:spcPct val="150000"/>
              </a:lnSpc>
              <a:buChar char="•"/>
            </a:pPr>
            <a:r>
              <a:rPr lang="en-US" sz="1600" dirty="0">
                <a:solidFill>
                  <a:srgbClr val="F85741"/>
                </a:solidFill>
                <a:latin typeface="Raleway Medium"/>
              </a:rPr>
              <a:t>Current Assets</a:t>
            </a:r>
            <a:r>
              <a:rPr lang="sl-SI" sz="1600" dirty="0">
                <a:solidFill>
                  <a:srgbClr val="F85741"/>
                </a:solidFill>
                <a:latin typeface="Raleway Medium"/>
              </a:rPr>
              <a:t>: </a:t>
            </a:r>
            <a:r>
              <a:rPr lang="sl-SI" sz="1600" b="0" dirty="0" err="1">
                <a:solidFill>
                  <a:schemeClr val="accent1"/>
                </a:solidFill>
                <a:latin typeface="Raleway Medium"/>
              </a:rPr>
              <a:t>Cash</a:t>
            </a:r>
            <a:r>
              <a:rPr lang="sl-SI" sz="1600" b="0" dirty="0">
                <a:solidFill>
                  <a:schemeClr val="accent1"/>
                </a:solidFill>
                <a:latin typeface="Raleway Medium"/>
              </a:rPr>
              <a:t> </a:t>
            </a:r>
            <a:r>
              <a:rPr lang="sl-SI" sz="1600" b="0" dirty="0" err="1">
                <a:solidFill>
                  <a:schemeClr val="accent1"/>
                </a:solidFill>
                <a:latin typeface="Raleway Medium"/>
              </a:rPr>
              <a:t>and</a:t>
            </a:r>
            <a:r>
              <a:rPr lang="sl-SI" sz="1600" b="0" dirty="0">
                <a:solidFill>
                  <a:schemeClr val="accent1"/>
                </a:solidFill>
                <a:latin typeface="Raleway Medium"/>
              </a:rPr>
              <a:t> </a:t>
            </a:r>
            <a:r>
              <a:rPr lang="sl-SI" sz="1600" b="0" dirty="0" err="1">
                <a:solidFill>
                  <a:schemeClr val="accent1"/>
                </a:solidFill>
                <a:latin typeface="Raleway Medium"/>
              </a:rPr>
              <a:t>other</a:t>
            </a:r>
            <a:r>
              <a:rPr lang="sl-SI" sz="1600" b="0" dirty="0">
                <a:solidFill>
                  <a:schemeClr val="accent1"/>
                </a:solidFill>
                <a:latin typeface="Raleway Medium"/>
              </a:rPr>
              <a:t> </a:t>
            </a:r>
            <a:r>
              <a:rPr lang="sl-SI" sz="1600" b="0" dirty="0" err="1">
                <a:solidFill>
                  <a:schemeClr val="accent1"/>
                </a:solidFill>
                <a:latin typeface="Raleway Medium"/>
              </a:rPr>
              <a:t>assets</a:t>
            </a:r>
            <a:r>
              <a:rPr lang="sl-SI" sz="1600" b="0" dirty="0">
                <a:solidFill>
                  <a:schemeClr val="accent1"/>
                </a:solidFill>
                <a:latin typeface="Raleway Medium"/>
              </a:rPr>
              <a:t> </a:t>
            </a:r>
            <a:r>
              <a:rPr lang="sl-SI" sz="1600" b="0" dirty="0" err="1">
                <a:solidFill>
                  <a:schemeClr val="accent1"/>
                </a:solidFill>
                <a:latin typeface="Raleway Medium"/>
              </a:rPr>
              <a:t>expected</a:t>
            </a:r>
            <a:r>
              <a:rPr lang="sl-SI" sz="1600" b="0" dirty="0">
                <a:solidFill>
                  <a:schemeClr val="accent1"/>
                </a:solidFill>
                <a:latin typeface="Raleway Medium"/>
              </a:rPr>
              <a:t> to be </a:t>
            </a:r>
            <a:r>
              <a:rPr lang="sl-SI" sz="1600" b="0" dirty="0" err="1">
                <a:solidFill>
                  <a:schemeClr val="accent1"/>
                </a:solidFill>
                <a:latin typeface="Raleway Medium"/>
              </a:rPr>
              <a:t>converted</a:t>
            </a:r>
            <a:r>
              <a:rPr lang="sl-SI" sz="1600" b="0" dirty="0">
                <a:solidFill>
                  <a:schemeClr val="accent1"/>
                </a:solidFill>
                <a:latin typeface="Raleway Medium"/>
              </a:rPr>
              <a:t> </a:t>
            </a:r>
            <a:r>
              <a:rPr lang="sl-SI" sz="1600" b="0" dirty="0" err="1">
                <a:solidFill>
                  <a:schemeClr val="accent1"/>
                </a:solidFill>
                <a:latin typeface="Raleway Medium"/>
              </a:rPr>
              <a:t>into</a:t>
            </a:r>
            <a:r>
              <a:rPr lang="sl-SI" sz="1600" b="0" dirty="0">
                <a:solidFill>
                  <a:schemeClr val="accent1"/>
                </a:solidFill>
                <a:latin typeface="Raleway Medium"/>
              </a:rPr>
              <a:t> </a:t>
            </a:r>
            <a:r>
              <a:rPr lang="sl-SI" sz="1600" b="0" dirty="0" err="1">
                <a:solidFill>
                  <a:schemeClr val="accent1"/>
                </a:solidFill>
                <a:latin typeface="Raleway Medium"/>
              </a:rPr>
              <a:t>cash</a:t>
            </a:r>
            <a:r>
              <a:rPr lang="sl-SI" sz="1600" b="0" dirty="0">
                <a:solidFill>
                  <a:schemeClr val="accent1"/>
                </a:solidFill>
                <a:latin typeface="Raleway Medium"/>
              </a:rPr>
              <a:t> </a:t>
            </a:r>
            <a:r>
              <a:rPr lang="sl-SI" sz="1600" b="0" dirty="0" err="1">
                <a:solidFill>
                  <a:schemeClr val="accent1"/>
                </a:solidFill>
                <a:latin typeface="Raleway Medium"/>
              </a:rPr>
              <a:t>within</a:t>
            </a:r>
            <a:r>
              <a:rPr lang="sl-SI" sz="1600" b="0" dirty="0">
                <a:solidFill>
                  <a:schemeClr val="accent1"/>
                </a:solidFill>
                <a:latin typeface="Raleway Medium"/>
              </a:rPr>
              <a:t> a </a:t>
            </a:r>
            <a:r>
              <a:rPr lang="sl-SI" sz="1600" b="0" dirty="0" err="1">
                <a:solidFill>
                  <a:schemeClr val="accent1"/>
                </a:solidFill>
                <a:latin typeface="Raleway Medium"/>
              </a:rPr>
              <a:t>year</a:t>
            </a:r>
            <a:r>
              <a:rPr lang="sl-SI" sz="1600" b="0" dirty="0">
                <a:solidFill>
                  <a:schemeClr val="accent1"/>
                </a:solidFill>
                <a:latin typeface="Raleway Medium"/>
              </a:rPr>
              <a:t> (</a:t>
            </a:r>
            <a:r>
              <a:rPr lang="sl-SI" sz="1600" b="0" dirty="0" err="1">
                <a:solidFill>
                  <a:schemeClr val="accent1"/>
                </a:solidFill>
                <a:latin typeface="Raleway Medium"/>
              </a:rPr>
              <a:t>e.g</a:t>
            </a:r>
            <a:r>
              <a:rPr lang="sl-SI" sz="1600" b="0" dirty="0">
                <a:solidFill>
                  <a:schemeClr val="accent1"/>
                </a:solidFill>
                <a:latin typeface="Raleway Medium"/>
              </a:rPr>
              <a:t>., </a:t>
            </a:r>
            <a:r>
              <a:rPr lang="sl-SI" sz="1600" b="0" dirty="0" err="1">
                <a:solidFill>
                  <a:schemeClr val="accent1"/>
                </a:solidFill>
                <a:latin typeface="Raleway Medium"/>
              </a:rPr>
              <a:t>inventory</a:t>
            </a:r>
            <a:r>
              <a:rPr lang="sl-SI" sz="1600" b="0" dirty="0">
                <a:solidFill>
                  <a:schemeClr val="accent1"/>
                </a:solidFill>
                <a:latin typeface="Raleway Medium"/>
              </a:rPr>
              <a:t>, </a:t>
            </a:r>
            <a:r>
              <a:rPr lang="sl-SI" sz="1600" b="0" dirty="0" err="1">
                <a:solidFill>
                  <a:schemeClr val="accent1"/>
                </a:solidFill>
                <a:latin typeface="Raleway Medium"/>
              </a:rPr>
              <a:t>accounts</a:t>
            </a:r>
            <a:r>
              <a:rPr lang="sl-SI" sz="1600" b="0" dirty="0">
                <a:solidFill>
                  <a:schemeClr val="accent1"/>
                </a:solidFill>
                <a:latin typeface="Raleway Medium"/>
              </a:rPr>
              <a:t> </a:t>
            </a:r>
            <a:r>
              <a:rPr lang="sl-SI" sz="1600" b="0" dirty="0" err="1">
                <a:solidFill>
                  <a:schemeClr val="accent1"/>
                </a:solidFill>
                <a:latin typeface="Raleway Medium"/>
              </a:rPr>
              <a:t>receivable</a:t>
            </a:r>
            <a:r>
              <a:rPr lang="sl-SI" sz="1600" b="0" dirty="0">
                <a:solidFill>
                  <a:schemeClr val="accent1"/>
                </a:solidFill>
                <a:latin typeface="Raleway Medium"/>
              </a:rPr>
              <a:t>)</a:t>
            </a:r>
          </a:p>
          <a:p>
            <a:pPr marL="800100" lvl="1" indent="-342900">
              <a:lnSpc>
                <a:spcPct val="150000"/>
              </a:lnSpc>
              <a:buFont typeface="Arial" panose="020B0604020202020204" pitchFamily="34" charset="0"/>
              <a:buChar char="•"/>
            </a:pPr>
            <a:r>
              <a:rPr lang="en-US" sz="1600" dirty="0">
                <a:solidFill>
                  <a:srgbClr val="F85741"/>
                </a:solidFill>
                <a:latin typeface="Raleway Medium"/>
              </a:rPr>
              <a:t>Non-Current Assets</a:t>
            </a:r>
            <a:r>
              <a:rPr lang="sl-SI" sz="1600" dirty="0">
                <a:solidFill>
                  <a:srgbClr val="F85741"/>
                </a:solidFill>
                <a:latin typeface="Raleway Medium"/>
              </a:rPr>
              <a:t>:</a:t>
            </a:r>
            <a:r>
              <a:rPr lang="sl-SI" sz="1600" b="0" dirty="0">
                <a:solidFill>
                  <a:srgbClr val="F85741"/>
                </a:solidFill>
                <a:latin typeface="Raleway Medium"/>
              </a:rPr>
              <a:t> </a:t>
            </a:r>
            <a:r>
              <a:rPr lang="en-US" sz="1600" b="0" dirty="0">
                <a:solidFill>
                  <a:schemeClr val="accent1"/>
                </a:solidFill>
                <a:latin typeface="Raleway Medium"/>
              </a:rPr>
              <a:t>Long-term investments not easily converted into cash within a year (e.g., property, equipment)</a:t>
            </a:r>
            <a:endParaRPr lang="sl-SI" sz="1600">
              <a:solidFill>
                <a:schemeClr val="accent1"/>
              </a:solidFill>
              <a:latin typeface="Raleway"/>
            </a:endParaRPr>
          </a:p>
          <a:p>
            <a:pPr indent="-342900">
              <a:lnSpc>
                <a:spcPct val="150000"/>
              </a:lnSpc>
            </a:pPr>
            <a:r>
              <a:rPr lang="sl-SI" dirty="0">
                <a:solidFill>
                  <a:schemeClr val="accent1"/>
                </a:solidFill>
                <a:latin typeface="Raleway"/>
              </a:rPr>
              <a:t>2.    </a:t>
            </a:r>
            <a:r>
              <a:rPr lang="en-US" dirty="0">
                <a:solidFill>
                  <a:schemeClr val="accent1"/>
                </a:solidFill>
                <a:latin typeface="Raleway"/>
              </a:rPr>
              <a:t>Liabilities: </a:t>
            </a:r>
            <a:endParaRPr lang="sl-SI" dirty="0">
              <a:solidFill>
                <a:schemeClr val="accent1"/>
              </a:solidFill>
              <a:latin typeface="Raleway"/>
            </a:endParaRPr>
          </a:p>
          <a:p>
            <a:pPr marL="800100" lvl="1" indent="-342900">
              <a:lnSpc>
                <a:spcPct val="150000"/>
              </a:lnSpc>
              <a:buFont typeface="Arial" panose="020B0604020202020204" pitchFamily="34" charset="0"/>
              <a:buChar char="•"/>
            </a:pPr>
            <a:r>
              <a:rPr lang="en-US" sz="1600" dirty="0">
                <a:latin typeface="Raleway Medium"/>
              </a:rPr>
              <a:t>Current Liabilities</a:t>
            </a:r>
            <a:r>
              <a:rPr lang="sl-SI" sz="1600" dirty="0">
                <a:latin typeface="Raleway Medium"/>
              </a:rPr>
              <a:t>: </a:t>
            </a:r>
            <a:r>
              <a:rPr lang="en-US" sz="1600" b="0" dirty="0">
                <a:solidFill>
                  <a:schemeClr val="accent1"/>
                </a:solidFill>
                <a:latin typeface="Raleway Medium"/>
              </a:rPr>
              <a:t>Obligations the company needs to pay within a year (e.g., accounts payable, short-term debt).</a:t>
            </a:r>
            <a:endParaRPr lang="sl-SI" sz="1600" b="0">
              <a:solidFill>
                <a:schemeClr val="accent1"/>
              </a:solidFill>
              <a:latin typeface="Raleway Medium"/>
            </a:endParaRPr>
          </a:p>
          <a:p>
            <a:pPr marL="800100" lvl="1" indent="-342900">
              <a:lnSpc>
                <a:spcPct val="150000"/>
              </a:lnSpc>
              <a:buFont typeface="Arial" panose="020B0604020202020204" pitchFamily="34" charset="0"/>
              <a:buChar char="•"/>
            </a:pPr>
            <a:r>
              <a:rPr lang="en-US" sz="1600" dirty="0">
                <a:latin typeface="Raleway Medium"/>
              </a:rPr>
              <a:t>Non-Current Liabilities</a:t>
            </a:r>
            <a:r>
              <a:rPr lang="sl-SI" sz="1600" dirty="0">
                <a:latin typeface="Raleway Medium"/>
              </a:rPr>
              <a:t>: </a:t>
            </a:r>
            <a:r>
              <a:rPr lang="en-US" sz="1600" b="0" dirty="0">
                <a:solidFill>
                  <a:schemeClr val="accent1"/>
                </a:solidFill>
                <a:latin typeface="Raleway Medium"/>
              </a:rPr>
              <a:t>Long-term financial obligations (e.g., long-term loans, bonds payable).</a:t>
            </a:r>
          </a:p>
          <a:p>
            <a:pPr>
              <a:lnSpc>
                <a:spcPct val="150000"/>
              </a:lnSpc>
            </a:pPr>
            <a:r>
              <a:rPr lang="sl-SI" sz="2200" dirty="0">
                <a:solidFill>
                  <a:schemeClr val="accent1"/>
                </a:solidFill>
              </a:rPr>
              <a:t>3.    </a:t>
            </a:r>
            <a:r>
              <a:rPr lang="en-US" sz="2200" dirty="0">
                <a:solidFill>
                  <a:schemeClr val="accent1"/>
                </a:solidFill>
              </a:rPr>
              <a:t>Shareholders’ Equity: </a:t>
            </a:r>
            <a:r>
              <a:rPr lang="en-US" sz="1600" b="0" dirty="0">
                <a:solidFill>
                  <a:schemeClr val="accent1"/>
                </a:solidFill>
                <a:latin typeface="Raleway Medium"/>
              </a:rPr>
              <a:t>Common stock, retained earnings, and additional paid-in capital</a:t>
            </a:r>
          </a:p>
          <a:p>
            <a:pPr marL="0" indent="0">
              <a:buNone/>
            </a:pPr>
            <a:endParaRPr lang="en-US"/>
          </a:p>
          <a:p>
            <a:pPr marL="0" indent="0">
              <a:buNone/>
            </a:pPr>
            <a:r>
              <a:rPr lang="en-US" sz="1900" dirty="0">
                <a:solidFill>
                  <a:schemeClr val="tx2"/>
                </a:solidFill>
              </a:rPr>
              <a:t>Formula: Assets = Liabilities + Shareholders’ Equity</a:t>
            </a:r>
          </a:p>
          <a:p>
            <a:endParaRPr lang="sl-SI"/>
          </a:p>
        </p:txBody>
      </p:sp>
    </p:spTree>
    <p:extLst>
      <p:ext uri="{BB962C8B-B14F-4D97-AF65-F5344CB8AC3E}">
        <p14:creationId xmlns:p14="http://schemas.microsoft.com/office/powerpoint/2010/main" val="429506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Effect transition="in" filter="wipe(down)">
                                      <p:cBhvr>
                                        <p:cTn id="7" dur="580">
                                          <p:stCondLst>
                                            <p:cond delay="0"/>
                                          </p:stCondLst>
                                        </p:cTn>
                                        <p:tgtEl>
                                          <p:spTgt spid="3">
                                            <p:txEl>
                                              <p:pRg st="9" end="9"/>
                                            </p:txEl>
                                          </p:spTgt>
                                        </p:tgtEl>
                                      </p:cBhvr>
                                    </p:animEffect>
                                    <p:anim calcmode="lin" valueType="num">
                                      <p:cBhvr>
                                        <p:cTn id="8"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9" end="9"/>
                                            </p:txEl>
                                          </p:spTgt>
                                        </p:tgtEl>
                                      </p:cBhvr>
                                      <p:to x="100000" y="60000"/>
                                    </p:animScale>
                                    <p:animScale>
                                      <p:cBhvr>
                                        <p:cTn id="14" dur="166" decel="50000">
                                          <p:stCondLst>
                                            <p:cond delay="676"/>
                                          </p:stCondLst>
                                        </p:cTn>
                                        <p:tgtEl>
                                          <p:spTgt spid="3">
                                            <p:txEl>
                                              <p:pRg st="9" end="9"/>
                                            </p:txEl>
                                          </p:spTgt>
                                        </p:tgtEl>
                                      </p:cBhvr>
                                      <p:to x="100000" y="100000"/>
                                    </p:animScale>
                                    <p:animScale>
                                      <p:cBhvr>
                                        <p:cTn id="15" dur="26">
                                          <p:stCondLst>
                                            <p:cond delay="1312"/>
                                          </p:stCondLst>
                                        </p:cTn>
                                        <p:tgtEl>
                                          <p:spTgt spid="3">
                                            <p:txEl>
                                              <p:pRg st="9" end="9"/>
                                            </p:txEl>
                                          </p:spTgt>
                                        </p:tgtEl>
                                      </p:cBhvr>
                                      <p:to x="100000" y="80000"/>
                                    </p:animScale>
                                    <p:animScale>
                                      <p:cBhvr>
                                        <p:cTn id="16" dur="166" decel="50000">
                                          <p:stCondLst>
                                            <p:cond delay="1338"/>
                                          </p:stCondLst>
                                        </p:cTn>
                                        <p:tgtEl>
                                          <p:spTgt spid="3">
                                            <p:txEl>
                                              <p:pRg st="9" end="9"/>
                                            </p:txEl>
                                          </p:spTgt>
                                        </p:tgtEl>
                                      </p:cBhvr>
                                      <p:to x="100000" y="100000"/>
                                    </p:animScale>
                                    <p:animScale>
                                      <p:cBhvr>
                                        <p:cTn id="17" dur="26">
                                          <p:stCondLst>
                                            <p:cond delay="1642"/>
                                          </p:stCondLst>
                                        </p:cTn>
                                        <p:tgtEl>
                                          <p:spTgt spid="3">
                                            <p:txEl>
                                              <p:pRg st="9" end="9"/>
                                            </p:txEl>
                                          </p:spTgt>
                                        </p:tgtEl>
                                      </p:cBhvr>
                                      <p:to x="100000" y="90000"/>
                                    </p:animScale>
                                    <p:animScale>
                                      <p:cBhvr>
                                        <p:cTn id="18" dur="166" decel="50000">
                                          <p:stCondLst>
                                            <p:cond delay="1668"/>
                                          </p:stCondLst>
                                        </p:cTn>
                                        <p:tgtEl>
                                          <p:spTgt spid="3">
                                            <p:txEl>
                                              <p:pRg st="9" end="9"/>
                                            </p:txEl>
                                          </p:spTgt>
                                        </p:tgtEl>
                                      </p:cBhvr>
                                      <p:to x="100000" y="100000"/>
                                    </p:animScale>
                                    <p:animScale>
                                      <p:cBhvr>
                                        <p:cTn id="19" dur="26">
                                          <p:stCondLst>
                                            <p:cond delay="1808"/>
                                          </p:stCondLst>
                                        </p:cTn>
                                        <p:tgtEl>
                                          <p:spTgt spid="3">
                                            <p:txEl>
                                              <p:pRg st="9" end="9"/>
                                            </p:txEl>
                                          </p:spTgt>
                                        </p:tgtEl>
                                      </p:cBhvr>
                                      <p:to x="100000" y="95000"/>
                                    </p:animScale>
                                    <p:animScale>
                                      <p:cBhvr>
                                        <p:cTn id="20" dur="166" decel="50000">
                                          <p:stCondLst>
                                            <p:cond delay="1834"/>
                                          </p:stCondLst>
                                        </p:cTn>
                                        <p:tgtEl>
                                          <p:spTgt spid="3">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836822" y="385243"/>
            <a:ext cx="10515600" cy="1325563"/>
          </a:xfrm>
        </p:spPr>
        <p:txBody>
          <a:bodyPr/>
          <a:lstStyle/>
          <a:p>
            <a:r>
              <a:rPr lang="sl-SI" sz="3400" dirty="0" err="1"/>
              <a:t>Income</a:t>
            </a:r>
            <a:r>
              <a:rPr lang="sl-SI" sz="3400" dirty="0"/>
              <a:t> </a:t>
            </a:r>
            <a:r>
              <a:rPr lang="sl-SI" sz="3400" dirty="0" err="1"/>
              <a:t>Statement</a:t>
            </a:r>
          </a:p>
        </p:txBody>
      </p:sp>
      <p:sp>
        <p:nvSpPr>
          <p:cNvPr id="3" name="Content Placeholder 2">
            <a:extLst>
              <a:ext uri="{FF2B5EF4-FFF2-40B4-BE49-F238E27FC236}">
                <a16:creationId xmlns:a16="http://schemas.microsoft.com/office/drawing/2014/main" id="{CA10C921-5AC7-5D1E-B3B8-6A18777A3461}"/>
              </a:ext>
            </a:extLst>
          </p:cNvPr>
          <p:cNvSpPr>
            <a:spLocks noGrp="1"/>
          </p:cNvSpPr>
          <p:nvPr>
            <p:ph idx="1"/>
          </p:nvPr>
        </p:nvSpPr>
        <p:spPr/>
        <p:txBody>
          <a:bodyPr vert="horz" lIns="91440" tIns="45720" rIns="91440" bIns="45720" rtlCol="0" anchor="t">
            <a:noAutofit/>
          </a:bodyPr>
          <a:lstStyle/>
          <a:p>
            <a:pPr marL="0" indent="0">
              <a:lnSpc>
                <a:spcPct val="160000"/>
              </a:lnSpc>
              <a:buNone/>
            </a:pPr>
            <a:r>
              <a:rPr lang="en-US" sz="1600" dirty="0"/>
              <a:t>Definition: </a:t>
            </a:r>
            <a:r>
              <a:rPr lang="en-US" sz="1600" b="0" dirty="0">
                <a:solidFill>
                  <a:schemeClr val="accent1"/>
                </a:solidFill>
              </a:rPr>
              <a:t>A financial statement that shows a company's revenues and expenses over a specific period, culminating in net profit or loss. It provides insights into the company’s operational efficiency.</a:t>
            </a:r>
            <a:endParaRPr lang="sl-SI" sz="1600" b="0" dirty="0">
              <a:solidFill>
                <a:schemeClr val="accent1"/>
              </a:solidFill>
            </a:endParaRPr>
          </a:p>
          <a:p>
            <a:pPr marL="685800" indent="-342900">
              <a:lnSpc>
                <a:spcPct val="160000"/>
              </a:lnSpc>
              <a:buChar char="•"/>
            </a:pPr>
            <a:r>
              <a:rPr lang="en-US" sz="1600" dirty="0">
                <a:solidFill>
                  <a:schemeClr val="accent1"/>
                </a:solidFill>
              </a:rPr>
              <a:t>Revenues/Sales: </a:t>
            </a:r>
            <a:r>
              <a:rPr lang="en-US" sz="1600" b="0" dirty="0">
                <a:solidFill>
                  <a:schemeClr val="accent1"/>
                </a:solidFill>
              </a:rPr>
              <a:t>Total income generated from selling goods or services.</a:t>
            </a:r>
          </a:p>
          <a:p>
            <a:pPr marL="685800" indent="-342900">
              <a:lnSpc>
                <a:spcPct val="160000"/>
              </a:lnSpc>
              <a:buChar char="•"/>
            </a:pPr>
            <a:r>
              <a:rPr lang="en-US" sz="1600" dirty="0">
                <a:solidFill>
                  <a:schemeClr val="accent1"/>
                </a:solidFill>
              </a:rPr>
              <a:t>Cost of Goods Sold (COGS): </a:t>
            </a:r>
            <a:r>
              <a:rPr lang="en-US" sz="1600" b="0" dirty="0">
                <a:solidFill>
                  <a:schemeClr val="accent1"/>
                </a:solidFill>
              </a:rPr>
              <a:t>Direct costs attributable to the production of the goods sold.</a:t>
            </a:r>
          </a:p>
          <a:p>
            <a:pPr marL="685800" indent="-342900">
              <a:lnSpc>
                <a:spcPct val="160000"/>
              </a:lnSpc>
              <a:buChar char="•"/>
            </a:pPr>
            <a:r>
              <a:rPr lang="en-US" sz="1600" dirty="0">
                <a:solidFill>
                  <a:schemeClr val="accent1"/>
                </a:solidFill>
              </a:rPr>
              <a:t>Gross Profit: </a:t>
            </a:r>
            <a:r>
              <a:rPr lang="en-US" sz="1600" b="0" dirty="0">
                <a:solidFill>
                  <a:schemeClr val="accent1"/>
                </a:solidFill>
              </a:rPr>
              <a:t>Revenues minus COGS.</a:t>
            </a:r>
          </a:p>
          <a:p>
            <a:pPr marL="685800" indent="-342900">
              <a:lnSpc>
                <a:spcPct val="160000"/>
              </a:lnSpc>
              <a:buChar char="•"/>
            </a:pPr>
            <a:r>
              <a:rPr lang="en-US" sz="1600" dirty="0">
                <a:solidFill>
                  <a:schemeClr val="accent1"/>
                </a:solidFill>
              </a:rPr>
              <a:t>Operating Expenses: </a:t>
            </a:r>
            <a:r>
              <a:rPr lang="en-US" sz="1600" b="0" dirty="0">
                <a:solidFill>
                  <a:schemeClr val="accent1"/>
                </a:solidFill>
              </a:rPr>
              <a:t>Expenses incurred during regular business operations (e.g., salaries, rent, utilities).</a:t>
            </a:r>
          </a:p>
          <a:p>
            <a:pPr marL="685800" indent="-342900">
              <a:lnSpc>
                <a:spcPct val="160000"/>
              </a:lnSpc>
              <a:buChar char="•"/>
            </a:pPr>
            <a:r>
              <a:rPr lang="en-US" sz="1600" dirty="0">
                <a:solidFill>
                  <a:schemeClr val="accent1"/>
                </a:solidFill>
              </a:rPr>
              <a:t>Operating Income: </a:t>
            </a:r>
            <a:r>
              <a:rPr lang="en-US" sz="1600" b="0" dirty="0">
                <a:solidFill>
                  <a:schemeClr val="accent1"/>
                </a:solidFill>
              </a:rPr>
              <a:t>Gross profit minus operating expenses.</a:t>
            </a:r>
          </a:p>
          <a:p>
            <a:pPr marL="685800" indent="-342900">
              <a:lnSpc>
                <a:spcPct val="160000"/>
              </a:lnSpc>
              <a:buChar char="•"/>
            </a:pPr>
            <a:r>
              <a:rPr lang="en-US" sz="1600" dirty="0">
                <a:solidFill>
                  <a:schemeClr val="accent1"/>
                </a:solidFill>
              </a:rPr>
              <a:t>Net Profit/Loss: </a:t>
            </a:r>
            <a:r>
              <a:rPr lang="en-US" sz="1600" b="0" dirty="0">
                <a:solidFill>
                  <a:schemeClr val="accent1"/>
                </a:solidFill>
              </a:rPr>
              <a:t>The final profit or loss after all expenses have been deducted from revenues.</a:t>
            </a:r>
          </a:p>
          <a:p>
            <a:pPr marL="0" indent="0">
              <a:buNone/>
            </a:pPr>
            <a:endParaRPr lang="sl-SI" sz="2200" b="0">
              <a:solidFill>
                <a:schemeClr val="accent1"/>
              </a:solidFill>
            </a:endParaRPr>
          </a:p>
        </p:txBody>
      </p:sp>
    </p:spTree>
    <p:extLst>
      <p:ext uri="{BB962C8B-B14F-4D97-AF65-F5344CB8AC3E}">
        <p14:creationId xmlns:p14="http://schemas.microsoft.com/office/powerpoint/2010/main" val="80106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932145" y="-217"/>
            <a:ext cx="10515600" cy="1325563"/>
          </a:xfrm>
        </p:spPr>
        <p:txBody>
          <a:bodyPr/>
          <a:lstStyle/>
          <a:p>
            <a:r>
              <a:rPr lang="sl-SI" sz="3400" dirty="0" err="1"/>
              <a:t>Cash</a:t>
            </a:r>
            <a:r>
              <a:rPr lang="sl-SI" sz="3400" dirty="0"/>
              <a:t> </a:t>
            </a:r>
            <a:r>
              <a:rPr lang="sl-SI" sz="3400" dirty="0" err="1"/>
              <a:t>Flow</a:t>
            </a:r>
            <a:r>
              <a:rPr lang="sl-SI" sz="3400" dirty="0"/>
              <a:t> </a:t>
            </a:r>
            <a:r>
              <a:rPr lang="sl-SI" sz="3400" dirty="0" err="1"/>
              <a:t>Statement</a:t>
            </a:r>
            <a:endParaRPr lang="sl-SI" sz="3400" dirty="0"/>
          </a:p>
        </p:txBody>
      </p:sp>
      <p:sp>
        <p:nvSpPr>
          <p:cNvPr id="3" name="Content Placeholder 2">
            <a:extLst>
              <a:ext uri="{FF2B5EF4-FFF2-40B4-BE49-F238E27FC236}">
                <a16:creationId xmlns:a16="http://schemas.microsoft.com/office/drawing/2014/main" id="{27445BE8-5632-3E37-AC86-4F4C598EB205}"/>
              </a:ext>
            </a:extLst>
          </p:cNvPr>
          <p:cNvSpPr>
            <a:spLocks noGrp="1"/>
          </p:cNvSpPr>
          <p:nvPr>
            <p:ph idx="1"/>
          </p:nvPr>
        </p:nvSpPr>
        <p:spPr>
          <a:xfrm>
            <a:off x="945970" y="1571127"/>
            <a:ext cx="10515600" cy="4351338"/>
          </a:xfrm>
        </p:spPr>
        <p:txBody>
          <a:bodyPr vert="horz" lIns="91440" tIns="45720" rIns="91440" bIns="45720" rtlCol="0" anchor="t">
            <a:normAutofit/>
          </a:bodyPr>
          <a:lstStyle/>
          <a:p>
            <a:pPr marL="0" indent="0">
              <a:lnSpc>
                <a:spcPct val="160000"/>
              </a:lnSpc>
              <a:buNone/>
            </a:pPr>
            <a:r>
              <a:rPr lang="en-US" sz="1600" dirty="0"/>
              <a:t>Definition: </a:t>
            </a:r>
            <a:r>
              <a:rPr lang="en-US" sz="1600" b="0" dirty="0">
                <a:solidFill>
                  <a:schemeClr val="accent1"/>
                </a:solidFill>
              </a:rPr>
              <a:t>A financial statement that provides aggregate data regarding all cash inflows and outflows a company receives from its operating, investing, and financing activities during a specific period.</a:t>
            </a:r>
          </a:p>
          <a:p>
            <a:pPr marL="0" indent="0">
              <a:lnSpc>
                <a:spcPct val="160000"/>
              </a:lnSpc>
              <a:buNone/>
            </a:pPr>
            <a:r>
              <a:rPr lang="en-US" sz="1600" dirty="0"/>
              <a:t>Components:</a:t>
            </a:r>
          </a:p>
          <a:p>
            <a:pPr marL="457200" indent="-457200">
              <a:lnSpc>
                <a:spcPct val="160000"/>
              </a:lnSpc>
              <a:buFont typeface="Arial" panose="020B0604020202020204" pitchFamily="34" charset="0"/>
              <a:buChar char="•"/>
            </a:pPr>
            <a:r>
              <a:rPr lang="en-US" sz="1600" dirty="0">
                <a:solidFill>
                  <a:schemeClr val="accent1"/>
                </a:solidFill>
              </a:rPr>
              <a:t>Operating Activities: </a:t>
            </a:r>
            <a:r>
              <a:rPr lang="en-US" sz="1600" b="0" dirty="0">
                <a:solidFill>
                  <a:schemeClr val="accent1"/>
                </a:solidFill>
              </a:rPr>
              <a:t>Cash flows from primary business activities, such as sales of goods and services.</a:t>
            </a:r>
          </a:p>
          <a:p>
            <a:pPr marL="457200" indent="-457200">
              <a:lnSpc>
                <a:spcPct val="160000"/>
              </a:lnSpc>
              <a:buFont typeface="Arial" panose="020B0604020202020204" pitchFamily="34" charset="0"/>
              <a:buChar char="•"/>
            </a:pPr>
            <a:r>
              <a:rPr lang="en-US" sz="1600" dirty="0">
                <a:solidFill>
                  <a:schemeClr val="accent1"/>
                </a:solidFill>
              </a:rPr>
              <a:t>Investing Activities: </a:t>
            </a:r>
            <a:r>
              <a:rPr lang="en-US" sz="1600" b="0" dirty="0">
                <a:solidFill>
                  <a:schemeClr val="accent1"/>
                </a:solidFill>
              </a:rPr>
              <a:t>Cash flows from the purchase and sale of long-term assets and investments.</a:t>
            </a:r>
          </a:p>
          <a:p>
            <a:pPr marL="457200" indent="-457200">
              <a:lnSpc>
                <a:spcPct val="160000"/>
              </a:lnSpc>
              <a:buFont typeface="Arial" panose="020B0604020202020204" pitchFamily="34" charset="0"/>
              <a:buChar char="•"/>
            </a:pPr>
            <a:r>
              <a:rPr lang="en-US" sz="1600" dirty="0">
                <a:solidFill>
                  <a:schemeClr val="accent1"/>
                </a:solidFill>
              </a:rPr>
              <a:t>Financing Activities: </a:t>
            </a:r>
            <a:r>
              <a:rPr lang="en-US" sz="1600" b="0" dirty="0">
                <a:solidFill>
                  <a:schemeClr val="accent1"/>
                </a:solidFill>
              </a:rPr>
              <a:t>Cash flows related to borrowing and repaying bank loans, issuing and buying back shares, and paying dividends.</a:t>
            </a:r>
            <a:endParaRPr lang="sl-SI" sz="1600" b="0" dirty="0">
              <a:solidFill>
                <a:schemeClr val="accent1"/>
              </a:solidFill>
            </a:endParaRPr>
          </a:p>
          <a:p>
            <a:pPr marL="457200" indent="-457200">
              <a:lnSpc>
                <a:spcPct val="160000"/>
              </a:lnSpc>
              <a:buFont typeface="Arial" panose="020B0604020202020204" pitchFamily="34" charset="0"/>
              <a:buChar char="•"/>
            </a:pPr>
            <a:r>
              <a:rPr lang="en-US" sz="1600" dirty="0">
                <a:solidFill>
                  <a:schemeClr val="accent1"/>
                </a:solidFill>
              </a:rPr>
              <a:t>Importance:</a:t>
            </a:r>
            <a:r>
              <a:rPr lang="sl-SI" sz="1600" dirty="0">
                <a:solidFill>
                  <a:schemeClr val="accent1"/>
                </a:solidFill>
              </a:rPr>
              <a:t> </a:t>
            </a:r>
            <a:r>
              <a:rPr lang="en-US" sz="1600" b="0" dirty="0">
                <a:solidFill>
                  <a:schemeClr val="accent1"/>
                </a:solidFill>
              </a:rPr>
              <a:t>Shows </a:t>
            </a:r>
            <a:r>
              <a:rPr lang="en-US" sz="1600" dirty="0">
                <a:solidFill>
                  <a:schemeClr val="accent1"/>
                </a:solidFill>
              </a:rPr>
              <a:t>liquidity</a:t>
            </a:r>
            <a:r>
              <a:rPr lang="en-US" sz="1600" b="0" dirty="0">
                <a:solidFill>
                  <a:schemeClr val="accent1"/>
                </a:solidFill>
              </a:rPr>
              <a:t> and </a:t>
            </a:r>
            <a:r>
              <a:rPr lang="en-US" sz="1600" dirty="0">
                <a:solidFill>
                  <a:schemeClr val="accent1"/>
                </a:solidFill>
              </a:rPr>
              <a:t>solvency </a:t>
            </a:r>
            <a:r>
              <a:rPr lang="en-US" sz="1600" b="0" dirty="0">
                <a:solidFill>
                  <a:schemeClr val="accent1"/>
                </a:solidFill>
              </a:rPr>
              <a:t>and helps in assessing the company's financial health and ability to generate cash.</a:t>
            </a:r>
          </a:p>
          <a:p>
            <a:endParaRPr lang="sl-SI" sz="1600" dirty="0"/>
          </a:p>
        </p:txBody>
      </p:sp>
    </p:spTree>
    <p:extLst>
      <p:ext uri="{BB962C8B-B14F-4D97-AF65-F5344CB8AC3E}">
        <p14:creationId xmlns:p14="http://schemas.microsoft.com/office/powerpoint/2010/main" val="3112084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3.xml><?xml version="1.0" encoding="utf-8"?>
<ds:datastoreItem xmlns:ds="http://schemas.openxmlformats.org/officeDocument/2006/customXml" ds:itemID="{157B88BF-F085-4BA0-ADB1-9AE2E8F53374}">
  <ds:schemaRefs>
    <ds:schemaRef ds:uri="26a10de0-e0bd-466a-87c8-f0d3f8c6fbe9"/>
    <ds:schemaRef ds:uri="984ff08c-af25-4174-ad80-e934fe4fddf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FEM-Up_Template_PPT (1) (3)</Template>
  <Application>Microsoft Office PowerPoint</Application>
  <PresentationFormat>Širokozaslonsko</PresentationFormat>
  <Slides>49</Slides>
  <Notes>0</Notes>
  <HiddenSlides>0</HiddenSlides>
  <ScaleCrop>false</ScaleCrop>
  <HeadingPairs>
    <vt:vector size="4" baseType="variant">
      <vt:variant>
        <vt:lpstr>Tema</vt:lpstr>
      </vt:variant>
      <vt:variant>
        <vt:i4>1</vt:i4>
      </vt:variant>
      <vt:variant>
        <vt:lpstr>Naslovi diapozitivov</vt:lpstr>
      </vt:variant>
      <vt:variant>
        <vt:i4>49</vt:i4>
      </vt:variant>
    </vt:vector>
  </HeadingPairs>
  <TitlesOfParts>
    <vt:vector size="50" baseType="lpstr">
      <vt:lpstr>Tema de Office</vt:lpstr>
      <vt:lpstr>Financial Management and Funding</vt:lpstr>
      <vt:lpstr>Aim of this unit</vt:lpstr>
      <vt:lpstr>Learning outcomes of this unit</vt:lpstr>
      <vt:lpstr>1°: Understanding financial statements and their analysis</vt:lpstr>
      <vt:lpstr>Types of financial statements</vt:lpstr>
      <vt:lpstr>Who are the users of financial statements?</vt:lpstr>
      <vt:lpstr>Balance Sheet</vt:lpstr>
      <vt:lpstr>Income Statement</vt:lpstr>
      <vt:lpstr>Cash Flow Statement</vt:lpstr>
      <vt:lpstr>Statement of Changes in Equity</vt:lpstr>
      <vt:lpstr>Reading and interpreting financial statements</vt:lpstr>
      <vt:lpstr>Common terminology</vt:lpstr>
      <vt:lpstr>Assignment 1° </vt:lpstr>
      <vt:lpstr>Assignment 2° </vt:lpstr>
      <vt:lpstr>PowerPointova predstavitev</vt:lpstr>
      <vt:lpstr>2°: Exploring funding options for your business </vt:lpstr>
      <vt:lpstr>Introduction</vt:lpstr>
      <vt:lpstr>Grants</vt:lpstr>
      <vt:lpstr>Application process</vt:lpstr>
      <vt:lpstr>Prepare proposal</vt:lpstr>
      <vt:lpstr>Grant foundations aimed for women</vt:lpstr>
      <vt:lpstr>Loans</vt:lpstr>
      <vt:lpstr>Loans for women entrepreneurs in the EU</vt:lpstr>
      <vt:lpstr>Crowdfunding: Turning dreams into reality</vt:lpstr>
      <vt:lpstr>Tips for a successful campaign </vt:lpstr>
      <vt:lpstr>Angel Investors </vt:lpstr>
      <vt:lpstr>Venture Capital Startups</vt:lpstr>
      <vt:lpstr>Legal and regulatory considerations when seeking funding</vt:lpstr>
      <vt:lpstr>Ongoing compliance and IP protection</vt:lpstr>
      <vt:lpstr>PowerPointova predstavitev</vt:lpstr>
      <vt:lpstr>3°: Mastering the pitch</vt:lpstr>
      <vt:lpstr>Introduction</vt:lpstr>
      <vt:lpstr>Preparing your pitch</vt:lpstr>
      <vt:lpstr>Elevator pitch</vt:lpstr>
      <vt:lpstr>PowerPointova predstavitev</vt:lpstr>
      <vt:lpstr>Pitch Deck</vt:lpstr>
      <vt:lpstr>Structure of Pitch Deck</vt:lpstr>
      <vt:lpstr>Structure of Pitch Deck</vt:lpstr>
      <vt:lpstr>Key information to include</vt:lpstr>
      <vt:lpstr>Fun facts about pitching</vt:lpstr>
      <vt:lpstr>Useful tools for pitching and sales</vt:lpstr>
      <vt:lpstr>PowerPointova predstavitev</vt:lpstr>
      <vt:lpstr>PowerPointova predstavitev</vt:lpstr>
      <vt:lpstr>Sources used to create this unit </vt:lpstr>
      <vt:lpstr>PowerPointova predstavitev</vt:lpstr>
      <vt:lpstr>PowerPointova predstavitev</vt:lpstr>
      <vt:lpstr>PowerPointova predstavitev</vt:lpstr>
      <vt:lpstr>More to explore</vt:lpstr>
      <vt:lpstr>PowerPointova predstavitev</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revision>858</cp:revision>
  <dcterms:created xsi:type="dcterms:W3CDTF">2023-12-21T13:42:43Z</dcterms:created>
  <dcterms:modified xsi:type="dcterms:W3CDTF">2025-07-22T18:51:36Z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