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comments/modernComment_13B_BAF48DA3.xml" ContentType="application/vnd.ms-powerpoint.comments+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338" r:id="rId22"/>
    <p:sldId id="272" r:id="rId23"/>
    <p:sldId id="335" r:id="rId24"/>
    <p:sldId id="337" r:id="rId25"/>
    <p:sldId id="336" r:id="rId26"/>
    <p:sldId id="306" r:id="rId27"/>
    <p:sldId id="397" r:id="rId28"/>
    <p:sldId id="319" r:id="rId29"/>
    <p:sldId id="322" r:id="rId30"/>
    <p:sldId id="323" r:id="rId31"/>
    <p:sldId id="276" r:id="rId32"/>
    <p:sldId id="340" r:id="rId33"/>
    <p:sldId id="278" r:id="rId34"/>
    <p:sldId id="266" r:id="rId35"/>
    <p:sldId id="396"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72" r:id="rId82"/>
    <p:sldId id="314"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92" r:id="rId99"/>
    <p:sldId id="393" r:id="rId100"/>
    <p:sldId id="394" r:id="rId101"/>
    <p:sldId id="395" r:id="rId102"/>
    <p:sldId id="307" r:id="rId103"/>
    <p:sldId id="263"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76BA19-5E84-7124-4FD3-C963DDDDF802}" name="Theodora Makri" initials="TM" userId="S::tmakri_ied.eu#ext#@dobasi.onmicrosoft.com::b4231701-344d-4f2c-a0fa-4bf1dff300cf" providerId="AD"/>
  <p188:author id="{C6924B3F-1C0E-E709-45BA-6C8D332A7CD5}" name="Martina Plantak" initials="MP" userId="S::martina.plantak@doba.si::de674679-c024-4d92-9c12-6923d982c1a5" providerId="AD"/>
  <p188:author id="{5BF946B3-5E71-ACB1-1BFD-164363E8187F}" name="Theodora Makri" initials="TM" userId="S::tmakri@ied.eu::3c478f8c-1e23-448c-bd7f-b2780b75f27b" providerId="AD"/>
  <p188:author id="{06A24CCB-A096-C8C6-9025-1AB1E94BF830}" name="Laure Raso" initials="LR" userId="S::laure.raso_ceeim.es#ext#@dobasi.onmicrosoft.com::a0348273-907d-44af-8ef9-d345f2f059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94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665EC9-3021-4EFB-B4F7-B9AC9B68A948}" v="948" dt="2025-07-22T16:22:03.433"/>
    <p1510:client id="{ADEF4B1B-F246-4F02-8F7A-441114C5BC7F}" v="19" dt="2025-07-23T06:22:59.1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microsoft.com/office/2018/10/relationships/authors" Target="authors.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eja Geder, DOBA" userId="S::mateja.geder@doba.si::ccfd40d0-487c-4fcf-87d0-5a1ee1eda87d" providerId="AD" clId="Web-{ADEF4B1B-F246-4F02-8F7A-441114C5BC7F}"/>
    <pc:docChg chg="addSld delSld modSld">
      <pc:chgData name="Mateja Geder, DOBA" userId="S::mateja.geder@doba.si::ccfd40d0-487c-4fcf-87d0-5a1ee1eda87d" providerId="AD" clId="Web-{ADEF4B1B-F246-4F02-8F7A-441114C5BC7F}" dt="2025-07-23T06:22:59.102" v="20" actId="1076"/>
      <pc:docMkLst>
        <pc:docMk/>
      </pc:docMkLst>
      <pc:sldChg chg="modSp">
        <pc:chgData name="Mateja Geder, DOBA" userId="S::mateja.geder@doba.si::ccfd40d0-487c-4fcf-87d0-5a1ee1eda87d" providerId="AD" clId="Web-{ADEF4B1B-F246-4F02-8F7A-441114C5BC7F}" dt="2025-07-23T06:16:44.638" v="11" actId="20577"/>
        <pc:sldMkLst>
          <pc:docMk/>
          <pc:sldMk cId="3351224895" sldId="306"/>
        </pc:sldMkLst>
        <pc:spChg chg="mod">
          <ac:chgData name="Mateja Geder, DOBA" userId="S::mateja.geder@doba.si::ccfd40d0-487c-4fcf-87d0-5a1ee1eda87d" providerId="AD" clId="Web-{ADEF4B1B-F246-4F02-8F7A-441114C5BC7F}" dt="2025-07-23T06:16:44.638" v="11" actId="20577"/>
          <ac:spMkLst>
            <pc:docMk/>
            <pc:sldMk cId="3351224895" sldId="306"/>
            <ac:spMk id="2" creationId="{4669D572-E4E7-87D0-84A9-E06E08D7DDB7}"/>
          </ac:spMkLst>
        </pc:spChg>
      </pc:sldChg>
      <pc:sldChg chg="del">
        <pc:chgData name="Mateja Geder, DOBA" userId="S::mateja.geder@doba.si::ccfd40d0-487c-4fcf-87d0-5a1ee1eda87d" providerId="AD" clId="Web-{ADEF4B1B-F246-4F02-8F7A-441114C5BC7F}" dt="2025-07-23T06:03:22.942" v="9"/>
        <pc:sldMkLst>
          <pc:docMk/>
          <pc:sldMk cId="373080266" sldId="339"/>
        </pc:sldMkLst>
      </pc:sldChg>
      <pc:sldChg chg="del">
        <pc:chgData name="Mateja Geder, DOBA" userId="S::mateja.geder@doba.si::ccfd40d0-487c-4fcf-87d0-5a1ee1eda87d" providerId="AD" clId="Web-{ADEF4B1B-F246-4F02-8F7A-441114C5BC7F}" dt="2025-07-23T06:00:16.264" v="1"/>
        <pc:sldMkLst>
          <pc:docMk/>
          <pc:sldMk cId="1454889874" sldId="341"/>
        </pc:sldMkLst>
      </pc:sldChg>
      <pc:sldChg chg="modSp">
        <pc:chgData name="Mateja Geder, DOBA" userId="S::mateja.geder@doba.si::ccfd40d0-487c-4fcf-87d0-5a1ee1eda87d" providerId="AD" clId="Web-{ADEF4B1B-F246-4F02-8F7A-441114C5BC7F}" dt="2025-07-23T06:21:08.068" v="14" actId="1076"/>
        <pc:sldMkLst>
          <pc:docMk/>
          <pc:sldMk cId="1736048481" sldId="389"/>
        </pc:sldMkLst>
        <pc:spChg chg="mod">
          <ac:chgData name="Mateja Geder, DOBA" userId="S::mateja.geder@doba.si::ccfd40d0-487c-4fcf-87d0-5a1ee1eda87d" providerId="AD" clId="Web-{ADEF4B1B-F246-4F02-8F7A-441114C5BC7F}" dt="2025-07-23T06:21:08.068" v="14" actId="1076"/>
          <ac:spMkLst>
            <pc:docMk/>
            <pc:sldMk cId="1736048481" sldId="389"/>
            <ac:spMk id="3" creationId="{9955876F-3A7C-C304-136F-F229F9400674}"/>
          </ac:spMkLst>
        </pc:spChg>
      </pc:sldChg>
      <pc:sldChg chg="modSp">
        <pc:chgData name="Mateja Geder, DOBA" userId="S::mateja.geder@doba.si::ccfd40d0-487c-4fcf-87d0-5a1ee1eda87d" providerId="AD" clId="Web-{ADEF4B1B-F246-4F02-8F7A-441114C5BC7F}" dt="2025-07-23T06:22:42.180" v="16" actId="1076"/>
        <pc:sldMkLst>
          <pc:docMk/>
          <pc:sldMk cId="2834199333" sldId="392"/>
        </pc:sldMkLst>
        <pc:spChg chg="mod">
          <ac:chgData name="Mateja Geder, DOBA" userId="S::mateja.geder@doba.si::ccfd40d0-487c-4fcf-87d0-5a1ee1eda87d" providerId="AD" clId="Web-{ADEF4B1B-F246-4F02-8F7A-441114C5BC7F}" dt="2025-07-23T06:22:42.180" v="16" actId="1076"/>
          <ac:spMkLst>
            <pc:docMk/>
            <pc:sldMk cId="2834199333" sldId="392"/>
            <ac:spMk id="2" creationId="{D1FA6C79-B804-ABC5-686B-1894D0168E33}"/>
          </ac:spMkLst>
        </pc:spChg>
        <pc:spChg chg="mod">
          <ac:chgData name="Mateja Geder, DOBA" userId="S::mateja.geder@doba.si::ccfd40d0-487c-4fcf-87d0-5a1ee1eda87d" providerId="AD" clId="Web-{ADEF4B1B-F246-4F02-8F7A-441114C5BC7F}" dt="2025-07-23T06:22:37.055" v="15" actId="1076"/>
          <ac:spMkLst>
            <pc:docMk/>
            <pc:sldMk cId="2834199333" sldId="392"/>
            <ac:spMk id="3" creationId="{AB797823-5999-9D6B-38B3-975575D2B263}"/>
          </ac:spMkLst>
        </pc:spChg>
      </pc:sldChg>
      <pc:sldChg chg="modSp">
        <pc:chgData name="Mateja Geder, DOBA" userId="S::mateja.geder@doba.si::ccfd40d0-487c-4fcf-87d0-5a1ee1eda87d" providerId="AD" clId="Web-{ADEF4B1B-F246-4F02-8F7A-441114C5BC7F}" dt="2025-07-23T06:22:59.102" v="20" actId="1076"/>
        <pc:sldMkLst>
          <pc:docMk/>
          <pc:sldMk cId="3887716632" sldId="393"/>
        </pc:sldMkLst>
        <pc:spChg chg="mod">
          <ac:chgData name="Mateja Geder, DOBA" userId="S::mateja.geder@doba.si::ccfd40d0-487c-4fcf-87d0-5a1ee1eda87d" providerId="AD" clId="Web-{ADEF4B1B-F246-4F02-8F7A-441114C5BC7F}" dt="2025-07-23T06:22:59.102" v="20" actId="1076"/>
          <ac:spMkLst>
            <pc:docMk/>
            <pc:sldMk cId="3887716632" sldId="393"/>
            <ac:spMk id="3" creationId="{DB24CFCA-BF07-305C-DE4C-C3DD795BF6BF}"/>
          </ac:spMkLst>
        </pc:spChg>
      </pc:sldChg>
      <pc:sldChg chg="modSp add">
        <pc:chgData name="Mateja Geder, DOBA" userId="S::mateja.geder@doba.si::ccfd40d0-487c-4fcf-87d0-5a1ee1eda87d" providerId="AD" clId="Web-{ADEF4B1B-F246-4F02-8F7A-441114C5BC7F}" dt="2025-07-23T06:17:52.046" v="13" actId="20577"/>
        <pc:sldMkLst>
          <pc:docMk/>
          <pc:sldMk cId="79688639" sldId="396"/>
        </pc:sldMkLst>
        <pc:graphicFrameChg chg="modGraphic">
          <ac:chgData name="Mateja Geder, DOBA" userId="S::mateja.geder@doba.si::ccfd40d0-487c-4fcf-87d0-5a1ee1eda87d" providerId="AD" clId="Web-{ADEF4B1B-F246-4F02-8F7A-441114C5BC7F}" dt="2025-07-23T06:17:52.046" v="13" actId="20577"/>
          <ac:graphicFrameMkLst>
            <pc:docMk/>
            <pc:sldMk cId="79688639" sldId="396"/>
            <ac:graphicFrameMk id="3" creationId="{001F1AB3-D3E8-64A0-5566-ADE46FBCFEE0}"/>
          </ac:graphicFrameMkLst>
        </pc:graphicFrameChg>
      </pc:sldChg>
      <pc:sldChg chg="add">
        <pc:chgData name="Mateja Geder, DOBA" userId="S::mateja.geder@doba.si::ccfd40d0-487c-4fcf-87d0-5a1ee1eda87d" providerId="AD" clId="Web-{ADEF4B1B-F246-4F02-8F7A-441114C5BC7F}" dt="2025-07-23T06:03:07.269" v="8"/>
        <pc:sldMkLst>
          <pc:docMk/>
          <pc:sldMk cId="2656290560" sldId="397"/>
        </pc:sldMkLst>
      </pc:sldChg>
    </pc:docChg>
  </pc:docChgLst>
  <pc:docChgLst>
    <pc:chgData name="Martina Plantak, DOBA" userId="S::martina.plantak@doba.si::de674679-c024-4d92-9c12-6923d982c1a5" providerId="AD" clId="Web-{08892EA8-FEAB-5D17-78B2-74984280473F}"/>
    <pc:docChg chg="addSld delSld modSld">
      <pc:chgData name="Martina Plantak, DOBA" userId="S::martina.plantak@doba.si::de674679-c024-4d92-9c12-6923d982c1a5" providerId="AD" clId="Web-{08892EA8-FEAB-5D17-78B2-74984280473F}" dt="2025-07-18T07:39:20.647" v="76" actId="20577"/>
      <pc:docMkLst>
        <pc:docMk/>
      </pc:docMkLst>
      <pc:sldChg chg="modSp">
        <pc:chgData name="Martina Plantak, DOBA" userId="S::martina.plantak@doba.si::de674679-c024-4d92-9c12-6923d982c1a5" providerId="AD" clId="Web-{08892EA8-FEAB-5D17-78B2-74984280473F}" dt="2025-07-18T07:39:20.647" v="76" actId="20577"/>
        <pc:sldMkLst>
          <pc:docMk/>
          <pc:sldMk cId="1821673080" sldId="307"/>
        </pc:sldMkLst>
        <pc:spChg chg="mod">
          <ac:chgData name="Martina Plantak, DOBA" userId="S::martina.plantak@doba.si::de674679-c024-4d92-9c12-6923d982c1a5" providerId="AD" clId="Web-{08892EA8-FEAB-5D17-78B2-74984280473F}" dt="2025-07-18T07:39:20.647" v="76" actId="20577"/>
          <ac:spMkLst>
            <pc:docMk/>
            <pc:sldMk cId="1821673080" sldId="307"/>
            <ac:spMk id="3" creationId="{807B0497-91CD-1A34-8D17-EC644DEC2FC5}"/>
          </ac:spMkLst>
        </pc:spChg>
      </pc:sldChg>
      <pc:sldChg chg="addSp delSp modSp del">
        <pc:chgData name="Martina Plantak, DOBA" userId="S::martina.plantak@doba.si::de674679-c024-4d92-9c12-6923d982c1a5" providerId="AD" clId="Web-{08892EA8-FEAB-5D17-78B2-74984280473F}" dt="2025-07-18T07:36:06.679" v="58"/>
        <pc:sldMkLst>
          <pc:docMk/>
          <pc:sldMk cId="3119389221" sldId="308"/>
        </pc:sldMkLst>
      </pc:sldChg>
      <pc:sldChg chg="del">
        <pc:chgData name="Martina Plantak, DOBA" userId="S::martina.plantak@doba.si::de674679-c024-4d92-9c12-6923d982c1a5" providerId="AD" clId="Web-{08892EA8-FEAB-5D17-78B2-74984280473F}" dt="2025-07-18T07:38:34.503" v="65"/>
        <pc:sldMkLst>
          <pc:docMk/>
          <pc:sldMk cId="1580078791" sldId="309"/>
        </pc:sldMkLst>
      </pc:sldChg>
      <pc:sldChg chg="modSp">
        <pc:chgData name="Martina Plantak, DOBA" userId="S::martina.plantak@doba.si::de674679-c024-4d92-9c12-6923d982c1a5" providerId="AD" clId="Web-{08892EA8-FEAB-5D17-78B2-74984280473F}" dt="2025-07-18T07:27:41.001" v="2" actId="20577"/>
        <pc:sldMkLst>
          <pc:docMk/>
          <pc:sldMk cId="1358983678" sldId="323"/>
        </pc:sldMkLst>
        <pc:spChg chg="mod">
          <ac:chgData name="Martina Plantak, DOBA" userId="S::martina.plantak@doba.si::de674679-c024-4d92-9c12-6923d982c1a5" providerId="AD" clId="Web-{08892EA8-FEAB-5D17-78B2-74984280473F}" dt="2025-07-18T07:27:41.001" v="2" actId="20577"/>
          <ac:spMkLst>
            <pc:docMk/>
            <pc:sldMk cId="1358983678" sldId="323"/>
            <ac:spMk id="4" creationId="{F77762F5-DE89-DB90-CFED-91195031ECDC}"/>
          </ac:spMkLst>
        </pc:spChg>
      </pc:sldChg>
      <pc:sldChg chg="del">
        <pc:chgData name="Martina Plantak, DOBA" userId="S::martina.plantak@doba.si::de674679-c024-4d92-9c12-6923d982c1a5" providerId="AD" clId="Web-{08892EA8-FEAB-5D17-78B2-74984280473F}" dt="2025-07-18T07:38:35.518" v="66"/>
        <pc:sldMkLst>
          <pc:docMk/>
          <pc:sldMk cId="73049143" sldId="355"/>
        </pc:sldMkLst>
      </pc:sldChg>
      <pc:sldChg chg="del">
        <pc:chgData name="Martina Plantak, DOBA" userId="S::martina.plantak@doba.si::de674679-c024-4d92-9c12-6923d982c1a5" providerId="AD" clId="Web-{08892EA8-FEAB-5D17-78B2-74984280473F}" dt="2025-07-18T07:38:39.628" v="67"/>
        <pc:sldMkLst>
          <pc:docMk/>
          <pc:sldMk cId="3958424005" sldId="391"/>
        </pc:sldMkLst>
      </pc:sldChg>
      <pc:sldChg chg="modSp new del">
        <pc:chgData name="Martina Plantak, DOBA" userId="S::martina.plantak@doba.si::de674679-c024-4d92-9c12-6923d982c1a5" providerId="AD" clId="Web-{08892EA8-FEAB-5D17-78B2-74984280473F}" dt="2025-07-18T07:28:10.785" v="6"/>
        <pc:sldMkLst>
          <pc:docMk/>
          <pc:sldMk cId="2031560743" sldId="392"/>
        </pc:sldMkLst>
      </pc:sldChg>
      <pc:sldChg chg="add">
        <pc:chgData name="Martina Plantak, DOBA" userId="S::martina.plantak@doba.si::de674679-c024-4d92-9c12-6923d982c1a5" providerId="AD" clId="Web-{08892EA8-FEAB-5D17-78B2-74984280473F}" dt="2025-07-18T07:33:57.060" v="10"/>
        <pc:sldMkLst>
          <pc:docMk/>
          <pc:sldMk cId="2834199333" sldId="392"/>
        </pc:sldMkLst>
      </pc:sldChg>
      <pc:sldChg chg="addSp delSp modSp add">
        <pc:chgData name="Martina Plantak, DOBA" userId="S::martina.plantak@doba.si::de674679-c024-4d92-9c12-6923d982c1a5" providerId="AD" clId="Web-{08892EA8-FEAB-5D17-78B2-74984280473F}" dt="2025-07-18T07:36:36.384" v="62"/>
        <pc:sldMkLst>
          <pc:docMk/>
          <pc:sldMk cId="3887716632" sldId="393"/>
        </pc:sldMkLst>
        <pc:spChg chg="mod">
          <ac:chgData name="Martina Plantak, DOBA" userId="S::martina.plantak@doba.si::de674679-c024-4d92-9c12-6923d982c1a5" providerId="AD" clId="Web-{08892EA8-FEAB-5D17-78B2-74984280473F}" dt="2025-07-18T07:34:52.408" v="15" actId="20577"/>
          <ac:spMkLst>
            <pc:docMk/>
            <pc:sldMk cId="3887716632" sldId="393"/>
            <ac:spMk id="3" creationId="{DB24CFCA-BF07-305C-DE4C-C3DD795BF6BF}"/>
          </ac:spMkLst>
        </pc:spChg>
      </pc:sldChg>
      <pc:sldChg chg="add">
        <pc:chgData name="Martina Plantak, DOBA" userId="S::martina.plantak@doba.si::de674679-c024-4d92-9c12-6923d982c1a5" providerId="AD" clId="Web-{08892EA8-FEAB-5D17-78B2-74984280473F}" dt="2025-07-18T07:36:52.839" v="63"/>
        <pc:sldMkLst>
          <pc:docMk/>
          <pc:sldMk cId="46559481" sldId="394"/>
        </pc:sldMkLst>
      </pc:sldChg>
      <pc:sldChg chg="add">
        <pc:chgData name="Martina Plantak, DOBA" userId="S::martina.plantak@doba.si::de674679-c024-4d92-9c12-6923d982c1a5" providerId="AD" clId="Web-{08892EA8-FEAB-5D17-78B2-74984280473F}" dt="2025-07-18T07:37:07.527" v="64"/>
        <pc:sldMkLst>
          <pc:docMk/>
          <pc:sldMk cId="2270119132" sldId="395"/>
        </pc:sldMkLst>
      </pc:sldChg>
    </pc:docChg>
  </pc:docChgLst>
  <pc:docChgLst>
    <pc:chgData name="Mateja Geder, DOBA" userId="S::mateja.geder@doba.si::ccfd40d0-487c-4fcf-87d0-5a1ee1eda87d" providerId="AD" clId="Web-{03665EC9-3021-4EFB-B4F7-B9AC9B68A948}"/>
    <pc:docChg chg="modSld sldOrd">
      <pc:chgData name="Mateja Geder, DOBA" userId="S::mateja.geder@doba.si::ccfd40d0-487c-4fcf-87d0-5a1ee1eda87d" providerId="AD" clId="Web-{03665EC9-3021-4EFB-B4F7-B9AC9B68A948}" dt="2025-07-22T16:22:03.433" v="695" actId="20577"/>
      <pc:docMkLst>
        <pc:docMk/>
      </pc:docMkLst>
      <pc:sldChg chg="modSp">
        <pc:chgData name="Mateja Geder, DOBA" userId="S::mateja.geder@doba.si::ccfd40d0-487c-4fcf-87d0-5a1ee1eda87d" providerId="AD" clId="Web-{03665EC9-3021-4EFB-B4F7-B9AC9B68A948}" dt="2025-07-22T15:08:58.511" v="173" actId="20577"/>
        <pc:sldMkLst>
          <pc:docMk/>
          <pc:sldMk cId="2591287154" sldId="258"/>
        </pc:sldMkLst>
        <pc:spChg chg="mod">
          <ac:chgData name="Mateja Geder, DOBA" userId="S::mateja.geder@doba.si::ccfd40d0-487c-4fcf-87d0-5a1ee1eda87d" providerId="AD" clId="Web-{03665EC9-3021-4EFB-B4F7-B9AC9B68A948}" dt="2025-07-22T15:08:58.511" v="173" actId="20577"/>
          <ac:spMkLst>
            <pc:docMk/>
            <pc:sldMk cId="2591287154" sldId="258"/>
            <ac:spMk id="3" creationId="{ABCFBDA1-935D-F3CF-8763-8EA7C7CD1741}"/>
          </ac:spMkLst>
        </pc:spChg>
      </pc:sldChg>
      <pc:sldChg chg="modSp">
        <pc:chgData name="Mateja Geder, DOBA" userId="S::mateja.geder@doba.si::ccfd40d0-487c-4fcf-87d0-5a1ee1eda87d" providerId="AD" clId="Web-{03665EC9-3021-4EFB-B4F7-B9AC9B68A948}" dt="2025-07-22T15:08:18.384" v="171" actId="20577"/>
        <pc:sldMkLst>
          <pc:docMk/>
          <pc:sldMk cId="1872930087" sldId="265"/>
        </pc:sldMkLst>
        <pc:spChg chg="mod">
          <ac:chgData name="Mateja Geder, DOBA" userId="S::mateja.geder@doba.si::ccfd40d0-487c-4fcf-87d0-5a1ee1eda87d" providerId="AD" clId="Web-{03665EC9-3021-4EFB-B4F7-B9AC9B68A948}" dt="2025-07-22T15:06:09.926" v="64" actId="20577"/>
          <ac:spMkLst>
            <pc:docMk/>
            <pc:sldMk cId="1872930087" sldId="265"/>
            <ac:spMk id="9" creationId="{CDFE7A6D-2270-F74C-C3A7-51A6FE57905E}"/>
          </ac:spMkLst>
        </pc:spChg>
        <pc:spChg chg="mod">
          <ac:chgData name="Mateja Geder, DOBA" userId="S::mateja.geder@doba.si::ccfd40d0-487c-4fcf-87d0-5a1ee1eda87d" providerId="AD" clId="Web-{03665EC9-3021-4EFB-B4F7-B9AC9B68A948}" dt="2025-07-22T15:08:18.384" v="171" actId="20577"/>
          <ac:spMkLst>
            <pc:docMk/>
            <pc:sldMk cId="1872930087" sldId="265"/>
            <ac:spMk id="12" creationId="{D0D34DB8-7181-9ED2-CC77-353411D9CF0E}"/>
          </ac:spMkLst>
        </pc:spChg>
      </pc:sldChg>
      <pc:sldChg chg="ord">
        <pc:chgData name="Mateja Geder, DOBA" userId="S::mateja.geder@doba.si::ccfd40d0-487c-4fcf-87d0-5a1ee1eda87d" providerId="AD" clId="Web-{03665EC9-3021-4EFB-B4F7-B9AC9B68A948}" dt="2025-07-22T15:23:52.579" v="244"/>
        <pc:sldMkLst>
          <pc:docMk/>
          <pc:sldMk cId="333219362" sldId="272"/>
        </pc:sldMkLst>
      </pc:sldChg>
      <pc:sldChg chg="modSp">
        <pc:chgData name="Mateja Geder, DOBA" userId="S::mateja.geder@doba.si::ccfd40d0-487c-4fcf-87d0-5a1ee1eda87d" providerId="AD" clId="Web-{03665EC9-3021-4EFB-B4F7-B9AC9B68A948}" dt="2025-07-22T15:25:50.255" v="286" actId="20577"/>
        <pc:sldMkLst>
          <pc:docMk/>
          <pc:sldMk cId="2569460042" sldId="276"/>
        </pc:sldMkLst>
        <pc:spChg chg="mod">
          <ac:chgData name="Mateja Geder, DOBA" userId="S::mateja.geder@doba.si::ccfd40d0-487c-4fcf-87d0-5a1ee1eda87d" providerId="AD" clId="Web-{03665EC9-3021-4EFB-B4F7-B9AC9B68A948}" dt="2025-07-22T15:25:50.255" v="286" actId="20577"/>
          <ac:spMkLst>
            <pc:docMk/>
            <pc:sldMk cId="2569460042" sldId="276"/>
            <ac:spMk id="4" creationId="{991746B0-A470-2360-955A-462D67A08011}"/>
          </ac:spMkLst>
        </pc:spChg>
      </pc:sldChg>
      <pc:sldChg chg="modSp">
        <pc:chgData name="Mateja Geder, DOBA" userId="S::mateja.geder@doba.si::ccfd40d0-487c-4fcf-87d0-5a1ee1eda87d" providerId="AD" clId="Web-{03665EC9-3021-4EFB-B4F7-B9AC9B68A948}" dt="2025-07-22T15:03:40.670" v="2" actId="20577"/>
        <pc:sldMkLst>
          <pc:docMk/>
          <pc:sldMk cId="1043091233" sldId="305"/>
        </pc:sldMkLst>
        <pc:spChg chg="mod">
          <ac:chgData name="Mateja Geder, DOBA" userId="S::mateja.geder@doba.si::ccfd40d0-487c-4fcf-87d0-5a1ee1eda87d" providerId="AD" clId="Web-{03665EC9-3021-4EFB-B4F7-B9AC9B68A948}" dt="2025-07-22T15:03:06.169" v="0" actId="1076"/>
          <ac:spMkLst>
            <pc:docMk/>
            <pc:sldMk cId="1043091233" sldId="305"/>
            <ac:spMk id="2" creationId="{5F785082-F47E-1F39-01A3-1B5F21801EB5}"/>
          </ac:spMkLst>
        </pc:spChg>
        <pc:spChg chg="mod">
          <ac:chgData name="Mateja Geder, DOBA" userId="S::mateja.geder@doba.si::ccfd40d0-487c-4fcf-87d0-5a1ee1eda87d" providerId="AD" clId="Web-{03665EC9-3021-4EFB-B4F7-B9AC9B68A948}" dt="2025-07-22T15:03:40.670" v="2" actId="20577"/>
          <ac:spMkLst>
            <pc:docMk/>
            <pc:sldMk cId="1043091233" sldId="305"/>
            <ac:spMk id="3" creationId="{848F65B3-814F-8187-24CB-70D06104D414}"/>
          </ac:spMkLst>
        </pc:spChg>
      </pc:sldChg>
      <pc:sldChg chg="modSp">
        <pc:chgData name="Mateja Geder, DOBA" userId="S::mateja.geder@doba.si::ccfd40d0-487c-4fcf-87d0-5a1ee1eda87d" providerId="AD" clId="Web-{03665EC9-3021-4EFB-B4F7-B9AC9B68A948}" dt="2025-07-22T16:22:03.433" v="695" actId="20577"/>
        <pc:sldMkLst>
          <pc:docMk/>
          <pc:sldMk cId="1821673080" sldId="307"/>
        </pc:sldMkLst>
        <pc:spChg chg="mod">
          <ac:chgData name="Mateja Geder, DOBA" userId="S::mateja.geder@doba.si::ccfd40d0-487c-4fcf-87d0-5a1ee1eda87d" providerId="AD" clId="Web-{03665EC9-3021-4EFB-B4F7-B9AC9B68A948}" dt="2025-07-22T16:22:03.433" v="695" actId="20577"/>
          <ac:spMkLst>
            <pc:docMk/>
            <pc:sldMk cId="1821673080" sldId="307"/>
            <ac:spMk id="3" creationId="{807B0497-91CD-1A34-8D17-EC644DEC2FC5}"/>
          </ac:spMkLst>
        </pc:spChg>
      </pc:sldChg>
      <pc:sldChg chg="modSp ord">
        <pc:chgData name="Mateja Geder, DOBA" userId="S::mateja.geder@doba.si::ccfd40d0-487c-4fcf-87d0-5a1ee1eda87d" providerId="AD" clId="Web-{03665EC9-3021-4EFB-B4F7-B9AC9B68A948}" dt="2025-07-22T16:14:46.729" v="482"/>
        <pc:sldMkLst>
          <pc:docMk/>
          <pc:sldMk cId="3765282971" sldId="314"/>
        </pc:sldMkLst>
        <pc:spChg chg="mod">
          <ac:chgData name="Mateja Geder, DOBA" userId="S::mateja.geder@doba.si::ccfd40d0-487c-4fcf-87d0-5a1ee1eda87d" providerId="AD" clId="Web-{03665EC9-3021-4EFB-B4F7-B9AC9B68A948}" dt="2025-07-22T16:14:35.572" v="481" actId="20577"/>
          <ac:spMkLst>
            <pc:docMk/>
            <pc:sldMk cId="3765282971" sldId="314"/>
            <ac:spMk id="3" creationId="{1A1D1599-2A56-1FE2-D4D6-B6C532677C51}"/>
          </ac:spMkLst>
        </pc:spChg>
      </pc:sldChg>
      <pc:sldChg chg="modSp">
        <pc:chgData name="Mateja Geder, DOBA" userId="S::mateja.geder@doba.si::ccfd40d0-487c-4fcf-87d0-5a1ee1eda87d" providerId="AD" clId="Web-{03665EC9-3021-4EFB-B4F7-B9AC9B68A948}" dt="2025-07-22T16:17:13.312" v="495" actId="20577"/>
        <pc:sldMkLst>
          <pc:docMk/>
          <pc:sldMk cId="3136589219" sldId="315"/>
        </pc:sldMkLst>
        <pc:spChg chg="mod">
          <ac:chgData name="Mateja Geder, DOBA" userId="S::mateja.geder@doba.si::ccfd40d0-487c-4fcf-87d0-5a1ee1eda87d" providerId="AD" clId="Web-{03665EC9-3021-4EFB-B4F7-B9AC9B68A948}" dt="2025-07-22T16:17:13.312" v="495" actId="20577"/>
          <ac:spMkLst>
            <pc:docMk/>
            <pc:sldMk cId="3136589219" sldId="315"/>
            <ac:spMk id="3" creationId="{1A1D1599-2A56-1FE2-D4D6-B6C532677C51}"/>
          </ac:spMkLst>
        </pc:spChg>
      </pc:sldChg>
      <pc:sldChg chg="modSp">
        <pc:chgData name="Mateja Geder, DOBA" userId="S::mateja.geder@doba.si::ccfd40d0-487c-4fcf-87d0-5a1ee1eda87d" providerId="AD" clId="Web-{03665EC9-3021-4EFB-B4F7-B9AC9B68A948}" dt="2025-07-22T15:14:09.008" v="186" actId="1076"/>
        <pc:sldMkLst>
          <pc:docMk/>
          <pc:sldMk cId="2802272491" sldId="316"/>
        </pc:sldMkLst>
        <pc:spChg chg="mod">
          <ac:chgData name="Mateja Geder, DOBA" userId="S::mateja.geder@doba.si::ccfd40d0-487c-4fcf-87d0-5a1ee1eda87d" providerId="AD" clId="Web-{03665EC9-3021-4EFB-B4F7-B9AC9B68A948}" dt="2025-07-22T15:13:24.162" v="182" actId="20577"/>
          <ac:spMkLst>
            <pc:docMk/>
            <pc:sldMk cId="2802272491" sldId="316"/>
            <ac:spMk id="7" creationId="{48805AD3-4963-11F8-1056-EE0BF4F4D018}"/>
          </ac:spMkLst>
        </pc:spChg>
        <pc:grpChg chg="mod">
          <ac:chgData name="Mateja Geder, DOBA" userId="S::mateja.geder@doba.si::ccfd40d0-487c-4fcf-87d0-5a1ee1eda87d" providerId="AD" clId="Web-{03665EC9-3021-4EFB-B4F7-B9AC9B68A948}" dt="2025-07-22T15:14:09.008" v="186" actId="1076"/>
          <ac:grpSpMkLst>
            <pc:docMk/>
            <pc:sldMk cId="2802272491" sldId="316"/>
            <ac:grpSpMk id="9" creationId="{F814DD31-F89A-CBC6-BBEC-7B2A1D4DB381}"/>
          </ac:grpSpMkLst>
        </pc:grpChg>
      </pc:sldChg>
      <pc:sldChg chg="modSp">
        <pc:chgData name="Mateja Geder, DOBA" userId="S::mateja.geder@doba.si::ccfd40d0-487c-4fcf-87d0-5a1ee1eda87d" providerId="AD" clId="Web-{03665EC9-3021-4EFB-B4F7-B9AC9B68A948}" dt="2025-07-22T16:08:53.715" v="380" actId="20577"/>
        <pc:sldMkLst>
          <pc:docMk/>
          <pc:sldMk cId="2000040867" sldId="317"/>
        </pc:sldMkLst>
        <pc:spChg chg="mod">
          <ac:chgData name="Mateja Geder, DOBA" userId="S::mateja.geder@doba.si::ccfd40d0-487c-4fcf-87d0-5a1ee1eda87d" providerId="AD" clId="Web-{03665EC9-3021-4EFB-B4F7-B9AC9B68A948}" dt="2025-07-22T16:08:53.715" v="380" actId="20577"/>
          <ac:spMkLst>
            <pc:docMk/>
            <pc:sldMk cId="2000040867" sldId="317"/>
            <ac:spMk id="6" creationId="{6748F89E-FE8C-6AF7-50E1-2C88851F39B8}"/>
          </ac:spMkLst>
        </pc:spChg>
      </pc:sldChg>
      <pc:sldChg chg="modSp">
        <pc:chgData name="Mateja Geder, DOBA" userId="S::mateja.geder@doba.si::ccfd40d0-487c-4fcf-87d0-5a1ee1eda87d" providerId="AD" clId="Web-{03665EC9-3021-4EFB-B4F7-B9AC9B68A948}" dt="2025-07-22T15:24:07.673" v="248" actId="20577"/>
        <pc:sldMkLst>
          <pc:docMk/>
          <pc:sldMk cId="2664040053" sldId="322"/>
        </pc:sldMkLst>
        <pc:spChg chg="mod">
          <ac:chgData name="Mateja Geder, DOBA" userId="S::mateja.geder@doba.si::ccfd40d0-487c-4fcf-87d0-5a1ee1eda87d" providerId="AD" clId="Web-{03665EC9-3021-4EFB-B4F7-B9AC9B68A948}" dt="2025-07-22T15:24:07.673" v="248" actId="20577"/>
          <ac:spMkLst>
            <pc:docMk/>
            <pc:sldMk cId="2664040053" sldId="322"/>
            <ac:spMk id="3" creationId="{A80610A9-CB8A-30D7-9AF5-6CF8EABDCA18}"/>
          </ac:spMkLst>
        </pc:spChg>
      </pc:sldChg>
      <pc:sldChg chg="modSp">
        <pc:chgData name="Mateja Geder, DOBA" userId="S::mateja.geder@doba.si::ccfd40d0-487c-4fcf-87d0-5a1ee1eda87d" providerId="AD" clId="Web-{03665EC9-3021-4EFB-B4F7-B9AC9B68A948}" dt="2025-07-22T15:25:22.801" v="282" actId="20577"/>
        <pc:sldMkLst>
          <pc:docMk/>
          <pc:sldMk cId="1358983678" sldId="323"/>
        </pc:sldMkLst>
        <pc:spChg chg="mod">
          <ac:chgData name="Mateja Geder, DOBA" userId="S::mateja.geder@doba.si::ccfd40d0-487c-4fcf-87d0-5a1ee1eda87d" providerId="AD" clId="Web-{03665EC9-3021-4EFB-B4F7-B9AC9B68A948}" dt="2025-07-22T15:25:22.801" v="282" actId="20577"/>
          <ac:spMkLst>
            <pc:docMk/>
            <pc:sldMk cId="1358983678" sldId="323"/>
            <ac:spMk id="4" creationId="{F77762F5-DE89-DB90-CFED-91195031ECDC}"/>
          </ac:spMkLst>
        </pc:spChg>
        <pc:spChg chg="mod">
          <ac:chgData name="Mateja Geder, DOBA" userId="S::mateja.geder@doba.si::ccfd40d0-487c-4fcf-87d0-5a1ee1eda87d" providerId="AD" clId="Web-{03665EC9-3021-4EFB-B4F7-B9AC9B68A948}" dt="2025-07-22T15:24:41.534" v="255" actId="20577"/>
          <ac:spMkLst>
            <pc:docMk/>
            <pc:sldMk cId="1358983678" sldId="323"/>
            <ac:spMk id="8" creationId="{FF6D46AD-61A7-4852-40D8-0F114846A8A9}"/>
          </ac:spMkLst>
        </pc:spChg>
      </pc:sldChg>
      <pc:sldChg chg="modSp">
        <pc:chgData name="Mateja Geder, DOBA" userId="S::mateja.geder@doba.si::ccfd40d0-487c-4fcf-87d0-5a1ee1eda87d" providerId="AD" clId="Web-{03665EC9-3021-4EFB-B4F7-B9AC9B68A948}" dt="2025-07-22T16:11:04.282" v="427" actId="20577"/>
        <pc:sldMkLst>
          <pc:docMk/>
          <pc:sldMk cId="1710182749" sldId="324"/>
        </pc:sldMkLst>
        <pc:spChg chg="mod">
          <ac:chgData name="Mateja Geder, DOBA" userId="S::mateja.geder@doba.si::ccfd40d0-487c-4fcf-87d0-5a1ee1eda87d" providerId="AD" clId="Web-{03665EC9-3021-4EFB-B4F7-B9AC9B68A948}" dt="2025-07-22T16:10:54.079" v="414" actId="20577"/>
          <ac:spMkLst>
            <pc:docMk/>
            <pc:sldMk cId="1710182749" sldId="324"/>
            <ac:spMk id="3" creationId="{1A1D1599-2A56-1FE2-D4D6-B6C532677C51}"/>
          </ac:spMkLst>
        </pc:spChg>
        <pc:spChg chg="mod">
          <ac:chgData name="Mateja Geder, DOBA" userId="S::mateja.geder@doba.si::ccfd40d0-487c-4fcf-87d0-5a1ee1eda87d" providerId="AD" clId="Web-{03665EC9-3021-4EFB-B4F7-B9AC9B68A948}" dt="2025-07-22T16:11:04.282" v="427" actId="20577"/>
          <ac:spMkLst>
            <pc:docMk/>
            <pc:sldMk cId="1710182749" sldId="324"/>
            <ac:spMk id="4" creationId="{19254139-C428-C452-D24C-837407434794}"/>
          </ac:spMkLst>
        </pc:spChg>
        <pc:spChg chg="mod">
          <ac:chgData name="Mateja Geder, DOBA" userId="S::mateja.geder@doba.si::ccfd40d0-487c-4fcf-87d0-5a1ee1eda87d" providerId="AD" clId="Web-{03665EC9-3021-4EFB-B4F7-B9AC9B68A948}" dt="2025-07-22T16:10:45.547" v="412" actId="20577"/>
          <ac:spMkLst>
            <pc:docMk/>
            <pc:sldMk cId="1710182749" sldId="324"/>
            <ac:spMk id="6" creationId="{BB3F5BDE-1B4E-FF52-7710-E3CD30D34B1D}"/>
          </ac:spMkLst>
        </pc:spChg>
      </pc:sldChg>
      <pc:sldChg chg="modSp">
        <pc:chgData name="Mateja Geder, DOBA" userId="S::mateja.geder@doba.si::ccfd40d0-487c-4fcf-87d0-5a1ee1eda87d" providerId="AD" clId="Web-{03665EC9-3021-4EFB-B4F7-B9AC9B68A948}" dt="2025-07-22T15:14:48.103" v="190" actId="20577"/>
        <pc:sldMkLst>
          <pc:docMk/>
          <pc:sldMk cId="3054435788" sldId="334"/>
        </pc:sldMkLst>
        <pc:spChg chg="mod">
          <ac:chgData name="Mateja Geder, DOBA" userId="S::mateja.geder@doba.si::ccfd40d0-487c-4fcf-87d0-5a1ee1eda87d" providerId="AD" clId="Web-{03665EC9-3021-4EFB-B4F7-B9AC9B68A948}" dt="2025-07-22T15:14:48.103" v="190" actId="20577"/>
          <ac:spMkLst>
            <pc:docMk/>
            <pc:sldMk cId="3054435788" sldId="334"/>
            <ac:spMk id="19" creationId="{39289B66-EAA3-25CF-62A6-ACB5D926393B}"/>
          </ac:spMkLst>
        </pc:spChg>
      </pc:sldChg>
      <pc:sldChg chg="modSp">
        <pc:chgData name="Mateja Geder, DOBA" userId="S::mateja.geder@doba.si::ccfd40d0-487c-4fcf-87d0-5a1ee1eda87d" providerId="AD" clId="Web-{03665EC9-3021-4EFB-B4F7-B9AC9B68A948}" dt="2025-07-22T15:16:48.374" v="191" actId="1076"/>
        <pc:sldMkLst>
          <pc:docMk/>
          <pc:sldMk cId="3742452315" sldId="335"/>
        </pc:sldMkLst>
        <pc:graphicFrameChg chg="mod">
          <ac:chgData name="Mateja Geder, DOBA" userId="S::mateja.geder@doba.si::ccfd40d0-487c-4fcf-87d0-5a1ee1eda87d" providerId="AD" clId="Web-{03665EC9-3021-4EFB-B4F7-B9AC9B68A948}" dt="2025-07-22T15:16:48.374" v="191" actId="1076"/>
          <ac:graphicFrameMkLst>
            <pc:docMk/>
            <pc:sldMk cId="3742452315" sldId="335"/>
            <ac:graphicFrameMk id="3" creationId="{83C75698-314C-A6B5-276F-E8332DFD43F5}"/>
          </ac:graphicFrameMkLst>
        </pc:graphicFrameChg>
      </pc:sldChg>
      <pc:sldChg chg="modSp">
        <pc:chgData name="Mateja Geder, DOBA" userId="S::mateja.geder@doba.si::ccfd40d0-487c-4fcf-87d0-5a1ee1eda87d" providerId="AD" clId="Web-{03665EC9-3021-4EFB-B4F7-B9AC9B68A948}" dt="2025-07-22T15:18:36.909" v="212" actId="20577"/>
        <pc:sldMkLst>
          <pc:docMk/>
          <pc:sldMk cId="982736669" sldId="336"/>
        </pc:sldMkLst>
        <pc:spChg chg="mod">
          <ac:chgData name="Mateja Geder, DOBA" userId="S::mateja.geder@doba.si::ccfd40d0-487c-4fcf-87d0-5a1ee1eda87d" providerId="AD" clId="Web-{03665EC9-3021-4EFB-B4F7-B9AC9B68A948}" dt="2025-07-22T15:18:05.408" v="205" actId="20577"/>
          <ac:spMkLst>
            <pc:docMk/>
            <pc:sldMk cId="982736669" sldId="336"/>
            <ac:spMk id="17" creationId="{DC0328B1-22F3-2D8A-06DA-4C09ABF69155}"/>
          </ac:spMkLst>
        </pc:spChg>
        <pc:spChg chg="mod">
          <ac:chgData name="Mateja Geder, DOBA" userId="S::mateja.geder@doba.si::ccfd40d0-487c-4fcf-87d0-5a1ee1eda87d" providerId="AD" clId="Web-{03665EC9-3021-4EFB-B4F7-B9AC9B68A948}" dt="2025-07-22T15:18:36.909" v="212" actId="20577"/>
          <ac:spMkLst>
            <pc:docMk/>
            <pc:sldMk cId="982736669" sldId="336"/>
            <ac:spMk id="25" creationId="{D7AF6026-C82F-3218-86A3-69794A194B7A}"/>
          </ac:spMkLst>
        </pc:spChg>
      </pc:sldChg>
      <pc:sldChg chg="ord">
        <pc:chgData name="Mateja Geder, DOBA" userId="S::mateja.geder@doba.si::ccfd40d0-487c-4fcf-87d0-5a1ee1eda87d" providerId="AD" clId="Web-{03665EC9-3021-4EFB-B4F7-B9AC9B68A948}" dt="2025-07-22T15:19:09.942" v="213"/>
        <pc:sldMkLst>
          <pc:docMk/>
          <pc:sldMk cId="3093494678" sldId="338"/>
        </pc:sldMkLst>
      </pc:sldChg>
      <pc:sldChg chg="modSp">
        <pc:chgData name="Mateja Geder, DOBA" userId="S::mateja.geder@doba.si::ccfd40d0-487c-4fcf-87d0-5a1ee1eda87d" providerId="AD" clId="Web-{03665EC9-3021-4EFB-B4F7-B9AC9B68A948}" dt="2025-07-22T15:22:18.622" v="233" actId="20577"/>
        <pc:sldMkLst>
          <pc:docMk/>
          <pc:sldMk cId="373080266" sldId="339"/>
        </pc:sldMkLst>
        <pc:graphicFrameChg chg="modGraphic">
          <ac:chgData name="Mateja Geder, DOBA" userId="S::mateja.geder@doba.si::ccfd40d0-487c-4fcf-87d0-5a1ee1eda87d" providerId="AD" clId="Web-{03665EC9-3021-4EFB-B4F7-B9AC9B68A948}" dt="2025-07-22T15:22:18.622" v="233" actId="20577"/>
          <ac:graphicFrameMkLst>
            <pc:docMk/>
            <pc:sldMk cId="373080266" sldId="339"/>
            <ac:graphicFrameMk id="4" creationId="{76857339-2B0B-6F19-CFA7-DADDE579EC44}"/>
          </ac:graphicFrameMkLst>
        </pc:graphicFrameChg>
      </pc:sldChg>
      <pc:sldChg chg="modSp">
        <pc:chgData name="Mateja Geder, DOBA" userId="S::mateja.geder@doba.si::ccfd40d0-487c-4fcf-87d0-5a1ee1eda87d" providerId="AD" clId="Web-{03665EC9-3021-4EFB-B4F7-B9AC9B68A948}" dt="2025-07-22T15:27:57.463" v="298" actId="20577"/>
        <pc:sldMkLst>
          <pc:docMk/>
          <pc:sldMk cId="1454889874" sldId="341"/>
        </pc:sldMkLst>
        <pc:graphicFrameChg chg="modGraphic">
          <ac:chgData name="Mateja Geder, DOBA" userId="S::mateja.geder@doba.si::ccfd40d0-487c-4fcf-87d0-5a1ee1eda87d" providerId="AD" clId="Web-{03665EC9-3021-4EFB-B4F7-B9AC9B68A948}" dt="2025-07-22T15:27:57.463" v="298" actId="20577"/>
          <ac:graphicFrameMkLst>
            <pc:docMk/>
            <pc:sldMk cId="1454889874" sldId="341"/>
            <ac:graphicFrameMk id="3" creationId="{001F1AB3-D3E8-64A0-5566-ADE46FBCFEE0}"/>
          </ac:graphicFrameMkLst>
        </pc:graphicFrameChg>
      </pc:sldChg>
      <pc:sldChg chg="modSp">
        <pc:chgData name="Mateja Geder, DOBA" userId="S::mateja.geder@doba.si::ccfd40d0-487c-4fcf-87d0-5a1ee1eda87d" providerId="AD" clId="Web-{03665EC9-3021-4EFB-B4F7-B9AC9B68A948}" dt="2025-07-22T16:05:30.691" v="307" actId="1076"/>
        <pc:sldMkLst>
          <pc:docMk/>
          <pc:sldMk cId="3918589148" sldId="350"/>
        </pc:sldMkLst>
        <pc:spChg chg="mod">
          <ac:chgData name="Mateja Geder, DOBA" userId="S::mateja.geder@doba.si::ccfd40d0-487c-4fcf-87d0-5a1ee1eda87d" providerId="AD" clId="Web-{03665EC9-3021-4EFB-B4F7-B9AC9B68A948}" dt="2025-07-22T16:05:22.378" v="303" actId="20577"/>
          <ac:spMkLst>
            <pc:docMk/>
            <pc:sldMk cId="3918589148" sldId="350"/>
            <ac:spMk id="5" creationId="{EE50636A-2CEE-7876-2374-980627B57096}"/>
          </ac:spMkLst>
        </pc:spChg>
        <pc:spChg chg="mod">
          <ac:chgData name="Mateja Geder, DOBA" userId="S::mateja.geder@doba.si::ccfd40d0-487c-4fcf-87d0-5a1ee1eda87d" providerId="AD" clId="Web-{03665EC9-3021-4EFB-B4F7-B9AC9B68A948}" dt="2025-07-22T16:05:30.691" v="307" actId="1076"/>
          <ac:spMkLst>
            <pc:docMk/>
            <pc:sldMk cId="3918589148" sldId="350"/>
            <ac:spMk id="8" creationId="{4E413E0B-8457-1782-5AF9-10CC97E4F919}"/>
          </ac:spMkLst>
        </pc:spChg>
      </pc:sldChg>
      <pc:sldChg chg="modSp">
        <pc:chgData name="Mateja Geder, DOBA" userId="S::mateja.geder@doba.si::ccfd40d0-487c-4fcf-87d0-5a1ee1eda87d" providerId="AD" clId="Web-{03665EC9-3021-4EFB-B4F7-B9AC9B68A948}" dt="2025-07-22T16:05:54.926" v="315" actId="20577"/>
        <pc:sldMkLst>
          <pc:docMk/>
          <pc:sldMk cId="334922813" sldId="351"/>
        </pc:sldMkLst>
        <pc:spChg chg="mod">
          <ac:chgData name="Mateja Geder, DOBA" userId="S::mateja.geder@doba.si::ccfd40d0-487c-4fcf-87d0-5a1ee1eda87d" providerId="AD" clId="Web-{03665EC9-3021-4EFB-B4F7-B9AC9B68A948}" dt="2025-07-22T16:05:51.129" v="314" actId="20577"/>
          <ac:spMkLst>
            <pc:docMk/>
            <pc:sldMk cId="334922813" sldId="351"/>
            <ac:spMk id="5" creationId="{EE50636A-2CEE-7876-2374-980627B57096}"/>
          </ac:spMkLst>
        </pc:spChg>
        <pc:spChg chg="mod">
          <ac:chgData name="Mateja Geder, DOBA" userId="S::mateja.geder@doba.si::ccfd40d0-487c-4fcf-87d0-5a1ee1eda87d" providerId="AD" clId="Web-{03665EC9-3021-4EFB-B4F7-B9AC9B68A948}" dt="2025-07-22T16:05:54.926" v="315" actId="20577"/>
          <ac:spMkLst>
            <pc:docMk/>
            <pc:sldMk cId="334922813" sldId="351"/>
            <ac:spMk id="8" creationId="{4E413E0B-8457-1782-5AF9-10CC97E4F919}"/>
          </ac:spMkLst>
        </pc:spChg>
      </pc:sldChg>
      <pc:sldChg chg="modSp">
        <pc:chgData name="Mateja Geder, DOBA" userId="S::mateja.geder@doba.si::ccfd40d0-487c-4fcf-87d0-5a1ee1eda87d" providerId="AD" clId="Web-{03665EC9-3021-4EFB-B4F7-B9AC9B68A948}" dt="2025-07-22T16:06:17.974" v="330" actId="20577"/>
        <pc:sldMkLst>
          <pc:docMk/>
          <pc:sldMk cId="759121878" sldId="352"/>
        </pc:sldMkLst>
        <pc:spChg chg="mod">
          <ac:chgData name="Mateja Geder, DOBA" userId="S::mateja.geder@doba.si::ccfd40d0-487c-4fcf-87d0-5a1ee1eda87d" providerId="AD" clId="Web-{03665EC9-3021-4EFB-B4F7-B9AC9B68A948}" dt="2025-07-22T16:06:17.974" v="330" actId="20577"/>
          <ac:spMkLst>
            <pc:docMk/>
            <pc:sldMk cId="759121878" sldId="352"/>
            <ac:spMk id="3" creationId="{A80610A9-CB8A-30D7-9AF5-6CF8EABDCA18}"/>
          </ac:spMkLst>
        </pc:spChg>
      </pc:sldChg>
      <pc:sldChg chg="modSp">
        <pc:chgData name="Mateja Geder, DOBA" userId="S::mateja.geder@doba.si::ccfd40d0-487c-4fcf-87d0-5a1ee1eda87d" providerId="AD" clId="Web-{03665EC9-3021-4EFB-B4F7-B9AC9B68A948}" dt="2025-07-22T16:07:10.867" v="358" actId="20577"/>
        <pc:sldMkLst>
          <pc:docMk/>
          <pc:sldMk cId="4271581968" sldId="353"/>
        </pc:sldMkLst>
        <pc:spChg chg="mod">
          <ac:chgData name="Mateja Geder, DOBA" userId="S::mateja.geder@doba.si::ccfd40d0-487c-4fcf-87d0-5a1ee1eda87d" providerId="AD" clId="Web-{03665EC9-3021-4EFB-B4F7-B9AC9B68A948}" dt="2025-07-22T16:07:10.867" v="358" actId="20577"/>
          <ac:spMkLst>
            <pc:docMk/>
            <pc:sldMk cId="4271581968" sldId="353"/>
            <ac:spMk id="4" creationId="{F77762F5-DE89-DB90-CFED-91195031ECDC}"/>
          </ac:spMkLst>
        </pc:spChg>
      </pc:sldChg>
      <pc:sldChg chg="modSp">
        <pc:chgData name="Mateja Geder, DOBA" userId="S::mateja.geder@doba.si::ccfd40d0-487c-4fcf-87d0-5a1ee1eda87d" providerId="AD" clId="Web-{03665EC9-3021-4EFB-B4F7-B9AC9B68A948}" dt="2025-07-22T16:07:46.040" v="360" actId="20577"/>
        <pc:sldMkLst>
          <pc:docMk/>
          <pc:sldMk cId="1498264318" sldId="360"/>
        </pc:sldMkLst>
        <pc:spChg chg="mod">
          <ac:chgData name="Mateja Geder, DOBA" userId="S::mateja.geder@doba.si::ccfd40d0-487c-4fcf-87d0-5a1ee1eda87d" providerId="AD" clId="Web-{03665EC9-3021-4EFB-B4F7-B9AC9B68A948}" dt="2025-07-22T16:07:46.040" v="360" actId="20577"/>
          <ac:spMkLst>
            <pc:docMk/>
            <pc:sldMk cId="1498264318" sldId="360"/>
            <ac:spMk id="4" creationId="{5A7EE942-A1DB-2989-FC06-F547969431C6}"/>
          </ac:spMkLst>
        </pc:spChg>
      </pc:sldChg>
      <pc:sldChg chg="modSp">
        <pc:chgData name="Mateja Geder, DOBA" userId="S::mateja.geder@doba.si::ccfd40d0-487c-4fcf-87d0-5a1ee1eda87d" providerId="AD" clId="Web-{03665EC9-3021-4EFB-B4F7-B9AC9B68A948}" dt="2025-07-22T16:11:52.894" v="433" actId="20577"/>
        <pc:sldMkLst>
          <pc:docMk/>
          <pc:sldMk cId="3859828150" sldId="365"/>
        </pc:sldMkLst>
        <pc:spChg chg="mod">
          <ac:chgData name="Mateja Geder, DOBA" userId="S::mateja.geder@doba.si::ccfd40d0-487c-4fcf-87d0-5a1ee1eda87d" providerId="AD" clId="Web-{03665EC9-3021-4EFB-B4F7-B9AC9B68A948}" dt="2025-07-22T16:11:52.894" v="433" actId="20577"/>
          <ac:spMkLst>
            <pc:docMk/>
            <pc:sldMk cId="3859828150" sldId="365"/>
            <ac:spMk id="3" creationId="{1A1D1599-2A56-1FE2-D4D6-B6C532677C51}"/>
          </ac:spMkLst>
        </pc:spChg>
      </pc:sldChg>
      <pc:sldChg chg="modSp">
        <pc:chgData name="Mateja Geder, DOBA" userId="S::mateja.geder@doba.si::ccfd40d0-487c-4fcf-87d0-5a1ee1eda87d" providerId="AD" clId="Web-{03665EC9-3021-4EFB-B4F7-B9AC9B68A948}" dt="2025-07-22T16:12:10.785" v="450" actId="20577"/>
        <pc:sldMkLst>
          <pc:docMk/>
          <pc:sldMk cId="2994565017" sldId="366"/>
        </pc:sldMkLst>
        <pc:spChg chg="mod">
          <ac:chgData name="Mateja Geder, DOBA" userId="S::mateja.geder@doba.si::ccfd40d0-487c-4fcf-87d0-5a1ee1eda87d" providerId="AD" clId="Web-{03665EC9-3021-4EFB-B4F7-B9AC9B68A948}" dt="2025-07-22T16:12:10.785" v="450" actId="20577"/>
          <ac:spMkLst>
            <pc:docMk/>
            <pc:sldMk cId="2994565017" sldId="366"/>
            <ac:spMk id="3" creationId="{1A1D1599-2A56-1FE2-D4D6-B6C532677C51}"/>
          </ac:spMkLst>
        </pc:spChg>
        <pc:spChg chg="mod">
          <ac:chgData name="Mateja Geder, DOBA" userId="S::mateja.geder@doba.si::ccfd40d0-487c-4fcf-87d0-5a1ee1eda87d" providerId="AD" clId="Web-{03665EC9-3021-4EFB-B4F7-B9AC9B68A948}" dt="2025-07-22T16:12:04.410" v="440" actId="20577"/>
          <ac:spMkLst>
            <pc:docMk/>
            <pc:sldMk cId="2994565017" sldId="366"/>
            <ac:spMk id="6" creationId="{DCA1EFDF-462C-34D5-96C5-03D61DFE5E7B}"/>
          </ac:spMkLst>
        </pc:spChg>
      </pc:sldChg>
      <pc:sldChg chg="modSp">
        <pc:chgData name="Mateja Geder, DOBA" userId="S::mateja.geder@doba.si::ccfd40d0-487c-4fcf-87d0-5a1ee1eda87d" providerId="AD" clId="Web-{03665EC9-3021-4EFB-B4F7-B9AC9B68A948}" dt="2025-07-22T16:13:14.881" v="464" actId="20577"/>
        <pc:sldMkLst>
          <pc:docMk/>
          <pc:sldMk cId="3821415945" sldId="367"/>
        </pc:sldMkLst>
        <pc:spChg chg="mod">
          <ac:chgData name="Mateja Geder, DOBA" userId="S::mateja.geder@doba.si::ccfd40d0-487c-4fcf-87d0-5a1ee1eda87d" providerId="AD" clId="Web-{03665EC9-3021-4EFB-B4F7-B9AC9B68A948}" dt="2025-07-22T16:13:14.881" v="464" actId="20577"/>
          <ac:spMkLst>
            <pc:docMk/>
            <pc:sldMk cId="3821415945" sldId="367"/>
            <ac:spMk id="3" creationId="{1A1D1599-2A56-1FE2-D4D6-B6C532677C51}"/>
          </ac:spMkLst>
        </pc:spChg>
      </pc:sldChg>
      <pc:sldChg chg="addSp delSp modSp">
        <pc:chgData name="Mateja Geder, DOBA" userId="S::mateja.geder@doba.si::ccfd40d0-487c-4fcf-87d0-5a1ee1eda87d" providerId="AD" clId="Web-{03665EC9-3021-4EFB-B4F7-B9AC9B68A948}" dt="2025-07-22T16:13:48.758" v="473" actId="20577"/>
        <pc:sldMkLst>
          <pc:docMk/>
          <pc:sldMk cId="3597053772" sldId="369"/>
        </pc:sldMkLst>
        <pc:spChg chg="mod">
          <ac:chgData name="Mateja Geder, DOBA" userId="S::mateja.geder@doba.si::ccfd40d0-487c-4fcf-87d0-5a1ee1eda87d" providerId="AD" clId="Web-{03665EC9-3021-4EFB-B4F7-B9AC9B68A948}" dt="2025-07-22T16:13:48.758" v="473" actId="20577"/>
          <ac:spMkLst>
            <pc:docMk/>
            <pc:sldMk cId="3597053772" sldId="369"/>
            <ac:spMk id="3" creationId="{1A1D1599-2A56-1FE2-D4D6-B6C532677C51}"/>
          </ac:spMkLst>
        </pc:spChg>
        <pc:spChg chg="add del">
          <ac:chgData name="Mateja Geder, DOBA" userId="S::mateja.geder@doba.si::ccfd40d0-487c-4fcf-87d0-5a1ee1eda87d" providerId="AD" clId="Web-{03665EC9-3021-4EFB-B4F7-B9AC9B68A948}" dt="2025-07-22T16:13:12.537" v="461"/>
          <ac:spMkLst>
            <pc:docMk/>
            <pc:sldMk cId="3597053772" sldId="369"/>
            <ac:spMk id="4" creationId="{8D282AE7-A993-A5C7-1831-B74247C0E3B2}"/>
          </ac:spMkLst>
        </pc:spChg>
      </pc:sldChg>
      <pc:sldChg chg="modSp">
        <pc:chgData name="Mateja Geder, DOBA" userId="S::mateja.geder@doba.si::ccfd40d0-487c-4fcf-87d0-5a1ee1eda87d" providerId="AD" clId="Web-{03665EC9-3021-4EFB-B4F7-B9AC9B68A948}" dt="2025-07-22T16:14:17.306" v="476" actId="20577"/>
        <pc:sldMkLst>
          <pc:docMk/>
          <pc:sldMk cId="1702797708" sldId="371"/>
        </pc:sldMkLst>
        <pc:spChg chg="mod">
          <ac:chgData name="Mateja Geder, DOBA" userId="S::mateja.geder@doba.si::ccfd40d0-487c-4fcf-87d0-5a1ee1eda87d" providerId="AD" clId="Web-{03665EC9-3021-4EFB-B4F7-B9AC9B68A948}" dt="2025-07-22T16:14:17.306" v="476" actId="20577"/>
          <ac:spMkLst>
            <pc:docMk/>
            <pc:sldMk cId="1702797708" sldId="371"/>
            <ac:spMk id="5" creationId="{EA885ED3-BA24-4FDC-3FB5-D32CEFB3E277}"/>
          </ac:spMkLst>
        </pc:spChg>
      </pc:sldChg>
      <pc:sldChg chg="modSp">
        <pc:chgData name="Mateja Geder, DOBA" userId="S::mateja.geder@doba.si::ccfd40d0-487c-4fcf-87d0-5a1ee1eda87d" providerId="AD" clId="Web-{03665EC9-3021-4EFB-B4F7-B9AC9B68A948}" dt="2025-07-22T16:17:37.204" v="506" actId="20577"/>
        <pc:sldMkLst>
          <pc:docMk/>
          <pc:sldMk cId="22602257" sldId="375"/>
        </pc:sldMkLst>
        <pc:spChg chg="mod">
          <ac:chgData name="Mateja Geder, DOBA" userId="S::mateja.geder@doba.si::ccfd40d0-487c-4fcf-87d0-5a1ee1eda87d" providerId="AD" clId="Web-{03665EC9-3021-4EFB-B4F7-B9AC9B68A948}" dt="2025-07-22T16:17:37.204" v="506" actId="20577"/>
          <ac:spMkLst>
            <pc:docMk/>
            <pc:sldMk cId="22602257" sldId="375"/>
            <ac:spMk id="3" creationId="{1A1D1599-2A56-1FE2-D4D6-B6C532677C51}"/>
          </ac:spMkLst>
        </pc:spChg>
      </pc:sldChg>
      <pc:sldChg chg="modSp">
        <pc:chgData name="Mateja Geder, DOBA" userId="S::mateja.geder@doba.si::ccfd40d0-487c-4fcf-87d0-5a1ee1eda87d" providerId="AD" clId="Web-{03665EC9-3021-4EFB-B4F7-B9AC9B68A948}" dt="2025-07-22T16:17:51.017" v="524" actId="20577"/>
        <pc:sldMkLst>
          <pc:docMk/>
          <pc:sldMk cId="3007952599" sldId="378"/>
        </pc:sldMkLst>
        <pc:spChg chg="mod">
          <ac:chgData name="Mateja Geder, DOBA" userId="S::mateja.geder@doba.si::ccfd40d0-487c-4fcf-87d0-5a1ee1eda87d" providerId="AD" clId="Web-{03665EC9-3021-4EFB-B4F7-B9AC9B68A948}" dt="2025-07-22T16:17:51.017" v="524" actId="20577"/>
          <ac:spMkLst>
            <pc:docMk/>
            <pc:sldMk cId="3007952599" sldId="378"/>
            <ac:spMk id="9" creationId="{A7194359-2A38-6AB8-DDEA-761F5FD01125}"/>
          </ac:spMkLst>
        </pc:spChg>
      </pc:sldChg>
      <pc:sldChg chg="modSp">
        <pc:chgData name="Mateja Geder, DOBA" userId="S::mateja.geder@doba.si::ccfd40d0-487c-4fcf-87d0-5a1ee1eda87d" providerId="AD" clId="Web-{03665EC9-3021-4EFB-B4F7-B9AC9B68A948}" dt="2025-07-22T16:18:20.424" v="533" actId="20577"/>
        <pc:sldMkLst>
          <pc:docMk/>
          <pc:sldMk cId="3837303408" sldId="380"/>
        </pc:sldMkLst>
        <pc:spChg chg="mod">
          <ac:chgData name="Mateja Geder, DOBA" userId="S::mateja.geder@doba.si::ccfd40d0-487c-4fcf-87d0-5a1ee1eda87d" providerId="AD" clId="Web-{03665EC9-3021-4EFB-B4F7-B9AC9B68A948}" dt="2025-07-22T16:18:20.424" v="533" actId="20577"/>
          <ac:spMkLst>
            <pc:docMk/>
            <pc:sldMk cId="3837303408" sldId="380"/>
            <ac:spMk id="3" creationId="{1A1D1599-2A56-1FE2-D4D6-B6C532677C51}"/>
          </ac:spMkLst>
        </pc:spChg>
      </pc:sldChg>
      <pc:sldChg chg="modSp">
        <pc:chgData name="Mateja Geder, DOBA" userId="S::mateja.geder@doba.si::ccfd40d0-487c-4fcf-87d0-5a1ee1eda87d" providerId="AD" clId="Web-{03665EC9-3021-4EFB-B4F7-B9AC9B68A948}" dt="2025-07-22T16:08:14.119" v="365" actId="20577"/>
        <pc:sldMkLst>
          <pc:docMk/>
          <pc:sldMk cId="509749941" sldId="383"/>
        </pc:sldMkLst>
        <pc:spChg chg="mod">
          <ac:chgData name="Mateja Geder, DOBA" userId="S::mateja.geder@doba.si::ccfd40d0-487c-4fcf-87d0-5a1ee1eda87d" providerId="AD" clId="Web-{03665EC9-3021-4EFB-B4F7-B9AC9B68A948}" dt="2025-07-22T16:08:14.119" v="365" actId="20577"/>
          <ac:spMkLst>
            <pc:docMk/>
            <pc:sldMk cId="509749941" sldId="383"/>
            <ac:spMk id="4" creationId="{F79BBDEC-294B-774B-D1D4-4D8C765657D2}"/>
          </ac:spMkLst>
        </pc:spChg>
        <pc:spChg chg="mod">
          <ac:chgData name="Mateja Geder, DOBA" userId="S::mateja.geder@doba.si::ccfd40d0-487c-4fcf-87d0-5a1ee1eda87d" providerId="AD" clId="Web-{03665EC9-3021-4EFB-B4F7-B9AC9B68A948}" dt="2025-07-22T15:05:57.379" v="57" actId="20577"/>
          <ac:spMkLst>
            <pc:docMk/>
            <pc:sldMk cId="509749941" sldId="383"/>
            <ac:spMk id="5" creationId="{B68DA772-5673-2F1D-7C1A-8371EAE6D91C}"/>
          </ac:spMkLst>
        </pc:spChg>
      </pc:sldChg>
      <pc:sldChg chg="modSp">
        <pc:chgData name="Mateja Geder, DOBA" userId="S::mateja.geder@doba.si::ccfd40d0-487c-4fcf-87d0-5a1ee1eda87d" providerId="AD" clId="Web-{03665EC9-3021-4EFB-B4F7-B9AC9B68A948}" dt="2025-07-22T16:15:14.745" v="493" actId="20577"/>
        <pc:sldMkLst>
          <pc:docMk/>
          <pc:sldMk cId="184509768" sldId="384"/>
        </pc:sldMkLst>
        <pc:spChg chg="mod">
          <ac:chgData name="Mateja Geder, DOBA" userId="S::mateja.geder@doba.si::ccfd40d0-487c-4fcf-87d0-5a1ee1eda87d" providerId="AD" clId="Web-{03665EC9-3021-4EFB-B4F7-B9AC9B68A948}" dt="2025-07-22T16:15:14.745" v="493" actId="20577"/>
          <ac:spMkLst>
            <pc:docMk/>
            <pc:sldMk cId="184509768" sldId="384"/>
            <ac:spMk id="15" creationId="{FD3AA94D-A2C9-D59B-9504-42C4EA844F57}"/>
          </ac:spMkLst>
        </pc:spChg>
      </pc:sldChg>
      <pc:sldChg chg="modSp modCm">
        <pc:chgData name="Mateja Geder, DOBA" userId="S::mateja.geder@doba.si::ccfd40d0-487c-4fcf-87d0-5a1ee1eda87d" providerId="AD" clId="Web-{03665EC9-3021-4EFB-B4F7-B9AC9B68A948}" dt="2025-07-22T16:09:38.216" v="392" actId="20577"/>
        <pc:sldMkLst>
          <pc:docMk/>
          <pc:sldMk cId="1736048481" sldId="389"/>
        </pc:sldMkLst>
        <pc:spChg chg="mod">
          <ac:chgData name="Mateja Geder, DOBA" userId="S::mateja.geder@doba.si::ccfd40d0-487c-4fcf-87d0-5a1ee1eda87d" providerId="AD" clId="Web-{03665EC9-3021-4EFB-B4F7-B9AC9B68A948}" dt="2025-07-22T16:09:38.216" v="392" actId="20577"/>
          <ac:spMkLst>
            <pc:docMk/>
            <pc:sldMk cId="1736048481" sldId="389"/>
            <ac:spMk id="10" creationId="{9C737523-5BBD-6373-8A7B-7E49215BE65D}"/>
          </ac:spMkLst>
        </pc:spChg>
        <pc:extLst>
          <p:ext xmlns:p="http://schemas.openxmlformats.org/presentationml/2006/main" uri="{D6D511B9-2390-475A-947B-AFAB55BFBCF1}">
            <pc226:cmChg xmlns:pc226="http://schemas.microsoft.com/office/powerpoint/2022/06/main/command" chg="mod">
              <pc226:chgData name="Mateja Geder, DOBA" userId="S::mateja.geder@doba.si::ccfd40d0-487c-4fcf-87d0-5a1ee1eda87d" providerId="AD" clId="Web-{03665EC9-3021-4EFB-B4F7-B9AC9B68A948}" dt="2025-07-22T16:09:14.747" v="381" actId="20577"/>
              <pc2:cmMkLst xmlns:pc2="http://schemas.microsoft.com/office/powerpoint/2019/9/main/command">
                <pc:docMk/>
                <pc:sldMk cId="1736048481" sldId="389"/>
                <pc2:cmMk id="{F8970732-DF44-47A5-91C0-3D62831EEFA2}"/>
              </pc2:cmMkLst>
            </pc226:cmChg>
          </p:ext>
        </pc:extLst>
      </pc:sldChg>
      <pc:sldChg chg="modSp">
        <pc:chgData name="Mateja Geder, DOBA" userId="S::mateja.geder@doba.si::ccfd40d0-487c-4fcf-87d0-5a1ee1eda87d" providerId="AD" clId="Web-{03665EC9-3021-4EFB-B4F7-B9AC9B68A948}" dt="2025-07-22T16:21:13.744" v="687" actId="20577"/>
        <pc:sldMkLst>
          <pc:docMk/>
          <pc:sldMk cId="2834199333" sldId="392"/>
        </pc:sldMkLst>
        <pc:spChg chg="mod">
          <ac:chgData name="Mateja Geder, DOBA" userId="S::mateja.geder@doba.si::ccfd40d0-487c-4fcf-87d0-5a1ee1eda87d" providerId="AD" clId="Web-{03665EC9-3021-4EFB-B4F7-B9AC9B68A948}" dt="2025-07-22T16:21:13.744" v="687" actId="20577"/>
          <ac:spMkLst>
            <pc:docMk/>
            <pc:sldMk cId="2834199333" sldId="392"/>
            <ac:spMk id="3" creationId="{AB797823-5999-9D6B-38B3-975575D2B263}"/>
          </ac:spMkLst>
        </pc:spChg>
      </pc:sldChg>
      <pc:sldChg chg="modSp">
        <pc:chgData name="Mateja Geder, DOBA" userId="S::mateja.geder@doba.si::ccfd40d0-487c-4fcf-87d0-5a1ee1eda87d" providerId="AD" clId="Web-{03665EC9-3021-4EFB-B4F7-B9AC9B68A948}" dt="2025-07-22T16:20:43.508" v="662" actId="20577"/>
        <pc:sldMkLst>
          <pc:docMk/>
          <pc:sldMk cId="3887716632" sldId="393"/>
        </pc:sldMkLst>
        <pc:spChg chg="mod">
          <ac:chgData name="Mateja Geder, DOBA" userId="S::mateja.geder@doba.si::ccfd40d0-487c-4fcf-87d0-5a1ee1eda87d" providerId="AD" clId="Web-{03665EC9-3021-4EFB-B4F7-B9AC9B68A948}" dt="2025-07-22T16:20:43.508" v="662" actId="20577"/>
          <ac:spMkLst>
            <pc:docMk/>
            <pc:sldMk cId="3887716632" sldId="393"/>
            <ac:spMk id="3" creationId="{DB24CFCA-BF07-305C-DE4C-C3DD795BF6BF}"/>
          </ac:spMkLst>
        </pc:spChg>
      </pc:sldChg>
    </pc:docChg>
  </pc:docChgLst>
</pc:chgInfo>
</file>

<file path=ppt/comments/modernComment_13B_BAF48DA3.xml><?xml version="1.0" encoding="utf-8"?>
<p188:cmLst xmlns:a="http://schemas.openxmlformats.org/drawingml/2006/main" xmlns:r="http://schemas.openxmlformats.org/officeDocument/2006/relationships" xmlns:p188="http://schemas.microsoft.com/office/powerpoint/2018/8/main">
  <p188:cm id="{28768B11-0537-4475-8093-5F3C81841ED5}" authorId="{BE76BA19-5E84-7124-4FD3-C963DDDDF802}" created="2024-11-20T11:03:50.115">
    <ac:txMkLst xmlns:ac="http://schemas.microsoft.com/office/drawing/2013/main/command">
      <pc:docMk xmlns:pc="http://schemas.microsoft.com/office/powerpoint/2013/main/command"/>
      <pc:sldMk xmlns:pc="http://schemas.microsoft.com/office/powerpoint/2013/main/command" cId="3136589219" sldId="315"/>
      <ac:spMk id="6" creationId="{546AC3C6-7B02-955F-136C-850953026E7F}"/>
      <ac:txMk cp="24">
        <ac:context len="64" hash="1176517554"/>
      </ac:txMk>
    </ac:txMkLst>
    <p188:pos x="7882758" y="297793"/>
    <p188:replyLst>
      <p188:reply id="{5073DD60-38C1-410A-B31A-8ACA5366A3BA}" authorId="{06A24CCB-A096-C8C6-9025-1AB1E94BF830}" created="2024-11-21T10:19:37.039">
        <p188:txBody>
          <a:bodyPr/>
          <a:lstStyle/>
          <a:p>
            <a:r>
              <a:rPr lang="es-ES"/>
              <a:t>ok revised</a:t>
            </a:r>
          </a:p>
        </p188:txBody>
      </p188:reply>
    </p188:replyLst>
    <p188:txBody>
      <a:bodyPr/>
      <a:lstStyle/>
      <a:p>
        <a:r>
          <a:rPr lang="en-US"/>
          <a:t>I would make this theoretical, not assignment</a:t>
        </a:r>
      </a:p>
    </p188:txBody>
  </p188:cm>
</p188:cmLst>
</file>

<file path=ppt/diagrams/_rels/data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sl-SI" sz="1600" b="1" noProof="0">
              <a:solidFill>
                <a:schemeClr val="accent1"/>
              </a:solidFill>
            </a:rPr>
            <a:t>- Zvezda vodnica: </a:t>
          </a:r>
          <a:r>
            <a:rPr lang="sl-SI" sz="1600" b="0" noProof="0">
              <a:solidFill>
                <a:schemeClr val="accent1"/>
              </a:solidFill>
            </a:rPr>
            <a:t>zagotavlja jasno usmeritev in dolgoročne težnje.
- </a:t>
          </a:r>
          <a:r>
            <a:rPr lang="sl-SI" sz="1600" b="1" noProof="0">
              <a:solidFill>
                <a:schemeClr val="accent1"/>
              </a:solidFill>
            </a:rPr>
            <a:t>Spodbuja inovacije</a:t>
          </a:r>
          <a:r>
            <a:rPr lang="sl-SI" sz="1600" b="0" noProof="0">
              <a:solidFill>
                <a:schemeClr val="accent1"/>
              </a:solidFill>
            </a:rPr>
            <a:t>: spodbuja zaposlene, da se uskladijo s prihodnjimi cilji podjetja ter spodbuja ustvarjalnost in inovativnost</a:t>
          </a:r>
          <a:r>
            <a:rPr lang="sl-SI" sz="1600" b="1" noProof="0">
              <a:solidFill>
                <a:schemeClr val="accent1"/>
              </a:solidFill>
            </a:rPr>
            <a:t>.</a:t>
          </a:r>
          <a:endParaRPr lang="sl-SI" sz="1600" noProof="0">
            <a:solidFill>
              <a:schemeClr val="accent1"/>
            </a:solidFill>
          </a:endParaRPr>
        </a:p>
      </dgm:t>
    </dgm:pt>
    <dgm:pt modelId="{33D90505-DC77-46F7-A8EF-67D0164AD228}" type="parTrans" cxnId="{0B7482FD-6A83-40FB-AB02-A87BD5076A01}">
      <dgm:prSet/>
      <dgm:spPr/>
      <dgm:t>
        <a:bodyPr/>
        <a:lstStyle/>
        <a:p>
          <a:endParaRPr lang="en-GB"/>
        </a:p>
      </dgm:t>
    </dgm:pt>
    <dgm:pt modelId="{EB2FB6D0-6F0C-448E-9E89-075C8A1E545B}" type="sibTrans" cxnId="{0B7482FD-6A83-40FB-AB02-A87BD5076A01}">
      <dgm:prSet/>
      <dgm:spPr/>
      <dgm:t>
        <a:bodyPr/>
        <a:lstStyle/>
        <a:p>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sl-SI" sz="1600" b="1" noProof="0">
              <a:solidFill>
                <a:schemeClr val="accent1"/>
              </a:solidFill>
            </a:rPr>
            <a:t>- Določa namen: </a:t>
          </a:r>
          <a:r>
            <a:rPr lang="sl-SI" sz="1600" b="0" noProof="0">
              <a:solidFill>
                <a:schemeClr val="accent1"/>
              </a:solidFill>
            </a:rPr>
            <a:t>pojasnjuje osnovni namen podjetja in edinstveno </a:t>
          </a:r>
          <a:r>
            <a:rPr lang="en-US" sz="1600" b="0" noProof="0" err="1">
              <a:solidFill>
                <a:schemeClr val="accent1"/>
              </a:solidFill>
            </a:rPr>
            <a:t>ponujeno</a:t>
          </a:r>
          <a:r>
            <a:rPr lang="sl-SI" sz="1600" b="0" noProof="0">
              <a:solidFill>
                <a:schemeClr val="accent1"/>
              </a:solidFill>
            </a:rPr>
            <a:t> vrednost</a:t>
          </a:r>
          <a:r>
            <a:rPr lang="sl-SI" sz="1600" b="1" noProof="0">
              <a:solidFill>
                <a:schemeClr val="accent1"/>
              </a:solidFill>
            </a:rPr>
            <a:t>.                    
- Usmerja strateške odločitve:</a:t>
          </a:r>
          <a:r>
            <a:rPr lang="sl-SI" sz="1600" b="0" noProof="0">
              <a:solidFill>
                <a:schemeClr val="accent1"/>
              </a:solidFill>
            </a:rPr>
            <a:t> zagotavlja, da so vse dejavnosti usklajene z namenom in cilji podjetja.</a:t>
          </a:r>
        </a:p>
      </dgm:t>
    </dgm:pt>
    <dgm:pt modelId="{113C0241-B405-492C-B6D9-3F9973A1DC97}" type="sibTrans" cxnId="{B6CA5718-0518-47BB-93A2-DAE10FE81502}">
      <dgm:prSet/>
      <dgm:spPr/>
      <dgm:t>
        <a:bodyPr/>
        <a:lstStyle/>
        <a:p>
          <a:endParaRPr lang="en-GB"/>
        </a:p>
      </dgm:t>
    </dgm:pt>
    <dgm:pt modelId="{DCB14929-319C-43A1-897D-F679819658C8}" type="parTrans" cxnId="{B6CA5718-0518-47BB-93A2-DAE10FE81502}">
      <dgm:prSet/>
      <dgm:spPr/>
      <dgm:t>
        <a:bodyPr/>
        <a:lstStyle/>
        <a:p>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sl-SI" sz="1600" b="1" noProof="0">
              <a:solidFill>
                <a:schemeClr val="accent1"/>
              </a:solidFill>
            </a:rPr>
            <a:t>- Temelji kulture: </a:t>
          </a:r>
          <a:r>
            <a:rPr lang="sl-SI" sz="1600" b="0" noProof="0">
              <a:solidFill>
                <a:schemeClr val="accent1"/>
              </a:solidFill>
            </a:rPr>
            <a:t>oblikujejo vedenje, norme in kulturo podjetja</a:t>
          </a:r>
          <a:r>
            <a:rPr lang="sl-SI" sz="1600" b="1" noProof="0">
              <a:solidFill>
                <a:schemeClr val="accent1"/>
              </a:solidFill>
            </a:rPr>
            <a:t>. 
- Omogočajo sprejemanje odločitev: </a:t>
          </a:r>
          <a:r>
            <a:rPr lang="sl-SI" sz="1600" b="0" noProof="0">
              <a:solidFill>
                <a:schemeClr val="accent1"/>
              </a:solidFill>
            </a:rPr>
            <a:t>delujejo kot kompas za zaposlene, usmerjajo dejanja in spodbujajo enoten pristop.</a:t>
          </a:r>
        </a:p>
      </dgm:t>
    </dgm:pt>
    <dgm:pt modelId="{C7AD25C7-6041-4ACD-8D04-3D8FF3C0E7F2}" type="sibTrans" cxnId="{5E467C8C-609A-403D-A191-A652787C7D8F}">
      <dgm:prSet/>
      <dgm:spPr/>
      <dgm:t>
        <a:bodyPr/>
        <a:lstStyle/>
        <a:p>
          <a:endParaRPr lang="en-GB"/>
        </a:p>
      </dgm:t>
    </dgm:pt>
    <dgm:pt modelId="{821C34B9-F92C-4B25-9782-CDC69B955A38}" type="parTrans" cxnId="{5E467C8C-609A-403D-A191-A652787C7D8F}">
      <dgm:prSet/>
      <dgm:spPr/>
      <dgm:t>
        <a:bodyPr/>
        <a:lstStyle/>
        <a:p>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dgm:pt>
    <dgm:pt modelId="{C7986DB5-2361-4484-91A5-9D6D2DD95C08}" type="pres">
      <dgm:prSet presAssocID="{FEAFF39C-A626-4CE5-87C2-45E81F7F36D5}" presName="text1" presStyleLbl="revTx" presStyleIdx="0" presStyleCnt="3" custScaleX="275969" custScaleY="149540"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dgm:pt>
    <dgm:pt modelId="{6A49EFCD-5C91-4170-897D-7B53CB2A6A39}" type="pres">
      <dgm:prSet presAssocID="{FEAFF39C-A626-4CE5-87C2-45E81F7F36D5}" presName="d1" presStyleLbl="callout" presStyleIdx="1" presStyleCnt="6" custScaleX="80802" custScaleY="53199" custLinFactNeighborX="-22004" custLinFactNeighborY="-4444"/>
      <dgm:spPr/>
    </dgm:pt>
    <dgm:pt modelId="{98A1FB4D-0C21-40F2-BF63-1D95F4F9CA55}" type="pres">
      <dgm:prSet presAssocID="{5915EE0B-D535-4F06-A96B-7127795B4987}" presName="circle2" presStyleLbl="lnNode1" presStyleIdx="1" presStyleCnt="3" custLinFactNeighborX="-20428" custLinFactNeighborY="-21705"/>
      <dgm:spPr/>
    </dgm:pt>
    <dgm:pt modelId="{6800B3B7-91E4-427D-BBF2-81B75B5993DC}" type="pres">
      <dgm:prSet presAssocID="{5915EE0B-D535-4F06-A96B-7127795B4987}" presName="text2" presStyleLbl="revTx" presStyleIdx="1" presStyleCnt="3" custScaleX="277098" custScaleY="122975"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995830" custLinFactNeighborX="-100000" custLinFactNeighborY="-1000000"/>
      <dgm:spPr/>
    </dgm:pt>
    <dgm:pt modelId="{A42EFCC9-9580-426F-A06E-E68ECF091EF7}" type="pres">
      <dgm:prSet presAssocID="{5915EE0B-D535-4F06-A96B-7127795B4987}" presName="d2" presStyleLbl="callout" presStyleIdx="3" presStyleCnt="6" custScaleX="80515" custScaleY="37194" custLinFactNeighborX="-27765" custLinFactNeighborY="6928"/>
      <dgm:spPr/>
    </dgm:pt>
    <dgm:pt modelId="{824FAF25-6ADD-4825-A244-38481BC5766C}" type="pres">
      <dgm:prSet presAssocID="{F9FA36CD-9FC7-4AE5-B153-555CD3F9B15D}" presName="circle3" presStyleLbl="lnNode1" presStyleIdx="2" presStyleCnt="3" custLinFactNeighborX="-10707" custLinFactNeighborY="-13375"/>
      <dgm:spPr/>
    </dgm:pt>
    <dgm:pt modelId="{D9474A0F-80F2-4F5C-AD6E-BF33AC2F842D}" type="pres">
      <dgm:prSet presAssocID="{F9FA36CD-9FC7-4AE5-B153-555CD3F9B15D}" presName="text3" presStyleLbl="revTx" presStyleIdx="2" presStyleCnt="3" custScaleX="275818" custScaleY="140922" custLinFactY="1677" custLinFactNeighborX="5816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dgm:pt>
  </dgm:ptLst>
  <dgm:cxnLst>
    <dgm:cxn modelId="{A2387A06-446D-4644-A6DB-9E763C4DA7BF}" type="presOf" srcId="{BAA772A9-08F2-42E4-9256-5BECA72799BE}" destId="{281253A9-A884-4E22-A83B-E1D6156A0D23}" srcOrd="0" destOrd="0" presId="urn:microsoft.com/office/officeart/2005/8/layout/target1"/>
    <dgm:cxn modelId="{1BE85108-CCD6-4689-B7C4-7DBEF207AC22}" type="presOf" srcId="{F9FA36CD-9FC7-4AE5-B153-555CD3F9B15D}" destId="{D9474A0F-80F2-4F5C-AD6E-BF33AC2F842D}" srcOrd="0" destOrd="0" presId="urn:microsoft.com/office/officeart/2005/8/layout/target1"/>
    <dgm:cxn modelId="{B6CA5718-0518-47BB-93A2-DAE10FE81502}" srcId="{BAA772A9-08F2-42E4-9256-5BECA72799BE}" destId="{5915EE0B-D535-4F06-A96B-7127795B4987}" srcOrd="1" destOrd="0" parTransId="{DCB14929-319C-43A1-897D-F679819658C8}" sibTransId="{113C0241-B405-492C-B6D9-3F9973A1DC97}"/>
    <dgm:cxn modelId="{2EAA2180-9840-4247-9D1B-2C16AC1863DB}" type="presOf" srcId="{FEAFF39C-A626-4CE5-87C2-45E81F7F36D5}" destId="{C7986DB5-2361-4484-91A5-9D6D2DD95C08}" srcOrd="0" destOrd="0" presId="urn:microsoft.com/office/officeart/2005/8/layout/target1"/>
    <dgm:cxn modelId="{5E467C8C-609A-403D-A191-A652787C7D8F}" srcId="{BAA772A9-08F2-42E4-9256-5BECA72799BE}" destId="{F9FA36CD-9FC7-4AE5-B153-555CD3F9B15D}" srcOrd="2" destOrd="0" parTransId="{821C34B9-F92C-4B25-9782-CDC69B955A38}" sibTransId="{C7AD25C7-6041-4ACD-8D04-3D8FF3C0E7F2}"/>
    <dgm:cxn modelId="{DB813CFB-C312-4B35-87EE-B418F4BAF876}" type="presOf" srcId="{5915EE0B-D535-4F06-A96B-7127795B4987}" destId="{6800B3B7-91E4-427D-BBF2-81B75B5993DC}" srcOrd="0" destOrd="0" presId="urn:microsoft.com/office/officeart/2005/8/layout/target1"/>
    <dgm:cxn modelId="{0B7482FD-6A83-40FB-AB02-A87BD5076A01}" srcId="{BAA772A9-08F2-42E4-9256-5BECA72799BE}" destId="{FEAFF39C-A626-4CE5-87C2-45E81F7F36D5}" srcOrd="0" destOrd="0" parTransId="{33D90505-DC77-46F7-A8EF-67D0164AD228}" sibTransId="{EB2FB6D0-6F0C-448E-9E89-075C8A1E545B}"/>
    <dgm:cxn modelId="{C6AFCE26-E9AC-48F2-AE97-342780198B80}" type="presParOf" srcId="{281253A9-A884-4E22-A83B-E1D6156A0D23}" destId="{4A880148-9A95-4F00-BEB1-32463401DC1A}" srcOrd="0" destOrd="0" presId="urn:microsoft.com/office/officeart/2005/8/layout/target1"/>
    <dgm:cxn modelId="{46A01D4C-220B-4EE5-A65F-C908BD970415}" type="presParOf" srcId="{281253A9-A884-4E22-A83B-E1D6156A0D23}" destId="{C7986DB5-2361-4484-91A5-9D6D2DD95C08}" srcOrd="1" destOrd="0" presId="urn:microsoft.com/office/officeart/2005/8/layout/target1"/>
    <dgm:cxn modelId="{3E7E183B-F6A6-4EA5-B1E2-D4C645B3A408}" type="presParOf" srcId="{281253A9-A884-4E22-A83B-E1D6156A0D23}" destId="{A2191F67-55DA-4EB8-9E66-00FF2A7559FB}" srcOrd="2" destOrd="0" presId="urn:microsoft.com/office/officeart/2005/8/layout/target1"/>
    <dgm:cxn modelId="{9803B407-F198-4FD3-804C-FDDB92145000}" type="presParOf" srcId="{281253A9-A884-4E22-A83B-E1D6156A0D23}" destId="{6A49EFCD-5C91-4170-897D-7B53CB2A6A39}" srcOrd="3" destOrd="0" presId="urn:microsoft.com/office/officeart/2005/8/layout/target1"/>
    <dgm:cxn modelId="{F264FE25-C26D-4D9D-9A7C-4A680D8C7824}" type="presParOf" srcId="{281253A9-A884-4E22-A83B-E1D6156A0D23}" destId="{98A1FB4D-0C21-40F2-BF63-1D95F4F9CA55}" srcOrd="4" destOrd="0" presId="urn:microsoft.com/office/officeart/2005/8/layout/target1"/>
    <dgm:cxn modelId="{FC3E393E-E5F6-41F6-9E2B-DAD985C3F241}" type="presParOf" srcId="{281253A9-A884-4E22-A83B-E1D6156A0D23}" destId="{6800B3B7-91E4-427D-BBF2-81B75B5993DC}" srcOrd="5" destOrd="0" presId="urn:microsoft.com/office/officeart/2005/8/layout/target1"/>
    <dgm:cxn modelId="{1DB8EBA5-C558-41AE-AAF9-E0710C9EA02A}" type="presParOf" srcId="{281253A9-A884-4E22-A83B-E1D6156A0D23}" destId="{F2147B87-F632-4CC9-ADE7-DB332B26FD4A}" srcOrd="6" destOrd="0" presId="urn:microsoft.com/office/officeart/2005/8/layout/target1"/>
    <dgm:cxn modelId="{ABC4988A-3A0D-4D2F-BACE-08C0D1D2C471}" type="presParOf" srcId="{281253A9-A884-4E22-A83B-E1D6156A0D23}" destId="{A42EFCC9-9580-426F-A06E-E68ECF091EF7}" srcOrd="7" destOrd="0" presId="urn:microsoft.com/office/officeart/2005/8/layout/target1"/>
    <dgm:cxn modelId="{242A5AEC-6AB3-496C-A4DA-2E675034F11F}" type="presParOf" srcId="{281253A9-A884-4E22-A83B-E1D6156A0D23}" destId="{824FAF25-6ADD-4825-A244-38481BC5766C}" srcOrd="8" destOrd="0" presId="urn:microsoft.com/office/officeart/2005/8/layout/target1"/>
    <dgm:cxn modelId="{8DB11BAE-BB82-453F-91D8-A037EF61BDC7}" type="presParOf" srcId="{281253A9-A884-4E22-A83B-E1D6156A0D23}" destId="{D9474A0F-80F2-4F5C-AD6E-BF33AC2F842D}" srcOrd="9" destOrd="0" presId="urn:microsoft.com/office/officeart/2005/8/layout/target1"/>
    <dgm:cxn modelId="{9975E52D-CBAC-4309-9ED8-826F61084614}" type="presParOf" srcId="{281253A9-A884-4E22-A83B-E1D6156A0D23}" destId="{96EF363A-0C5F-43D1-B266-6BF6683B209B}" srcOrd="10" destOrd="0" presId="urn:microsoft.com/office/officeart/2005/8/layout/target1"/>
    <dgm:cxn modelId="{62812001-4E14-4783-8031-1F2C37D4EECF}"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F7D27D1B-AFC2-4317-98B7-93304174B166}">
      <dgm:prSet phldrT="[Text]"/>
      <dgm:spPr/>
      <dgm:t>
        <a:bodyPr/>
        <a:lstStyle/>
        <a:p>
          <a:r>
            <a:rPr lang="en-US" b="1" dirty="0" err="1"/>
            <a:t>Vizionarsko</a:t>
          </a:r>
          <a:r>
            <a:rPr lang="en-US" b="1" dirty="0"/>
            <a:t> </a:t>
          </a:r>
          <a:r>
            <a:rPr lang="en-US" b="1" dirty="0" err="1"/>
            <a:t>vodstvo</a:t>
          </a:r>
          <a:r>
            <a:rPr lang="en-US" b="1" dirty="0"/>
            <a:t>:</a:t>
          </a:r>
          <a:endParaRPr lang="en-GB" dirty="0"/>
        </a:p>
      </dgm:t>
    </dgm:pt>
    <dgm:pt modelId="{E60F3EFF-0220-49D6-863E-3BB4EEAAA00B}" type="parTrans" cxnId="{7CC12B0A-EE88-4B3E-A945-9B729DF76E08}">
      <dgm:prSet/>
      <dgm:spPr/>
      <dgm:t>
        <a:bodyPr/>
        <a:lstStyle/>
        <a:p>
          <a:endParaRPr lang="en-GB"/>
        </a:p>
      </dgm:t>
    </dgm:pt>
    <dgm:pt modelId="{9480489C-572E-4A67-9B55-D1576DEB7C68}" type="sibTrans" cxnId="{7CC12B0A-EE88-4B3E-A945-9B729DF76E08}">
      <dgm:prSet/>
      <dgm:spPr/>
      <dgm:t>
        <a:bodyPr/>
        <a:lstStyle/>
        <a:p>
          <a:endParaRPr lang="en-GB"/>
        </a:p>
      </dgm:t>
    </dgm:pt>
    <dgm:pt modelId="{EB725E8E-C139-4677-A2A0-5F7F69E36587}">
      <dgm:prSet/>
      <dgm:spPr/>
      <dgm:t>
        <a:bodyPr/>
        <a:lstStyle/>
        <a:p>
          <a:pPr>
            <a:buFont typeface="Arial" panose="020B0604020202020204" pitchFamily="34" charset="0"/>
            <a:buChar char="•"/>
          </a:pPr>
          <a:r>
            <a:rPr lang="en-US" dirty="0" err="1">
              <a:solidFill>
                <a:schemeClr val="accent1"/>
              </a:solidFill>
            </a:rPr>
            <a:t>Voditelji</a:t>
          </a:r>
          <a:r>
            <a:rPr lang="en-US" dirty="0">
              <a:solidFill>
                <a:schemeClr val="accent1"/>
              </a:solidFill>
            </a:rPr>
            <a:t> </a:t>
          </a:r>
          <a:r>
            <a:rPr lang="en-US" dirty="0" err="1">
              <a:solidFill>
                <a:schemeClr val="accent1"/>
              </a:solidFill>
            </a:rPr>
            <a:t>postavljajo</a:t>
          </a:r>
          <a:r>
            <a:rPr lang="en-US" dirty="0">
              <a:solidFill>
                <a:schemeClr val="accent1"/>
              </a:solidFill>
            </a:rPr>
            <a:t> </a:t>
          </a:r>
          <a:r>
            <a:rPr lang="en-US" dirty="0" err="1">
              <a:solidFill>
                <a:schemeClr val="accent1"/>
              </a:solidFill>
            </a:rPr>
            <a:t>jasno</a:t>
          </a:r>
          <a:r>
            <a:rPr lang="en-US" dirty="0">
              <a:solidFill>
                <a:schemeClr val="accent1"/>
              </a:solidFill>
            </a:rPr>
            <a:t> </a:t>
          </a:r>
          <a:r>
            <a:rPr lang="en-US" dirty="0" err="1">
              <a:solidFill>
                <a:schemeClr val="accent1"/>
              </a:solidFill>
            </a:rPr>
            <a:t>vizijo</a:t>
          </a:r>
          <a:r>
            <a:rPr lang="en-US" dirty="0">
              <a:solidFill>
                <a:schemeClr val="accent1"/>
              </a:solidFill>
            </a:rPr>
            <a:t> in </a:t>
          </a:r>
          <a:r>
            <a:rPr lang="en-US" dirty="0" err="1">
              <a:solidFill>
                <a:schemeClr val="accent1"/>
              </a:solidFill>
            </a:rPr>
            <a:t>navdihujejo</a:t>
          </a:r>
          <a:r>
            <a:rPr lang="en-US" dirty="0">
              <a:solidFill>
                <a:schemeClr val="accent1"/>
              </a:solidFill>
            </a:rPr>
            <a:t> </a:t>
          </a:r>
          <a:r>
            <a:rPr lang="en-US" dirty="0" err="1">
              <a:solidFill>
                <a:schemeClr val="accent1"/>
              </a:solidFill>
            </a:rPr>
            <a:t>inovacije</a:t>
          </a:r>
          <a:r>
            <a:rPr lang="en-US" dirty="0">
              <a:solidFill>
                <a:schemeClr val="accent1"/>
              </a:solidFill>
            </a:rPr>
            <a:t>.
</a:t>
          </a:r>
          <a:r>
            <a:rPr lang="en-US" dirty="0" err="1">
              <a:solidFill>
                <a:schemeClr val="accent1"/>
              </a:solidFill>
            </a:rPr>
            <a:t>Uskladite</a:t>
          </a:r>
          <a:r>
            <a:rPr lang="en-US" dirty="0">
              <a:solidFill>
                <a:schemeClr val="accent1"/>
              </a:solidFill>
            </a:rPr>
            <a:t> </a:t>
          </a:r>
          <a:r>
            <a:rPr lang="en-US" dirty="0" err="1">
              <a:solidFill>
                <a:schemeClr val="accent1"/>
              </a:solidFill>
            </a:rPr>
            <a:t>poslanstvo</a:t>
          </a:r>
          <a:r>
            <a:rPr lang="en-US" dirty="0">
              <a:solidFill>
                <a:schemeClr val="accent1"/>
              </a:solidFill>
            </a:rPr>
            <a:t> </a:t>
          </a:r>
          <a:r>
            <a:rPr lang="en-US" dirty="0" err="1">
              <a:solidFill>
                <a:schemeClr val="accent1"/>
              </a:solidFill>
            </a:rPr>
            <a:t>organizacije</a:t>
          </a:r>
          <a:endParaRPr lang="en-US" dirty="0">
            <a:solidFill>
              <a:schemeClr val="accent1"/>
            </a:solidFill>
          </a:endParaRPr>
        </a:p>
      </dgm:t>
    </dgm:pt>
    <dgm:pt modelId="{6A6750C2-C847-4CCA-B2FE-4D2AF5673638}" type="parTrans" cxnId="{36C3989D-9F8D-400D-83B3-DA64782A4085}">
      <dgm:prSet/>
      <dgm:spPr/>
      <dgm:t>
        <a:bodyPr/>
        <a:lstStyle/>
        <a:p>
          <a:endParaRPr lang="en-GB"/>
        </a:p>
      </dgm:t>
    </dgm:pt>
    <dgm:pt modelId="{F17433D6-F757-44A2-AB7B-D1B82A11E4C1}" type="sibTrans" cxnId="{36C3989D-9F8D-400D-83B3-DA64782A4085}">
      <dgm:prSet/>
      <dgm:spPr/>
      <dgm:t>
        <a:bodyPr/>
        <a:lstStyle/>
        <a:p>
          <a:endParaRPr lang="en-GB"/>
        </a:p>
      </dgm:t>
    </dgm:pt>
    <dgm:pt modelId="{7ECA5518-7067-46A1-853D-41483618EDA7}">
      <dgm:prSet/>
      <dgm:spPr/>
      <dgm:t>
        <a:bodyPr/>
        <a:lstStyle/>
        <a:p>
          <a:pPr>
            <a:buFont typeface="Arial" panose="020B0604020202020204" pitchFamily="34" charset="0"/>
            <a:buChar char="•"/>
          </a:pPr>
          <a:r>
            <a:rPr lang="en-US" dirty="0" err="1">
              <a:solidFill>
                <a:schemeClr val="accent1"/>
              </a:solidFill>
            </a:rPr>
            <a:t>Voditelji</a:t>
          </a:r>
          <a:r>
            <a:rPr lang="en-US" dirty="0">
              <a:solidFill>
                <a:schemeClr val="accent1"/>
              </a:solidFill>
            </a:rPr>
            <a:t> </a:t>
          </a:r>
          <a:r>
            <a:rPr lang="en-US" dirty="0" err="1">
              <a:solidFill>
                <a:schemeClr val="accent1"/>
              </a:solidFill>
            </a:rPr>
            <a:t>postavljajo</a:t>
          </a:r>
          <a:r>
            <a:rPr lang="en-US" dirty="0">
              <a:solidFill>
                <a:schemeClr val="accent1"/>
              </a:solidFill>
            </a:rPr>
            <a:t> </a:t>
          </a:r>
          <a:r>
            <a:rPr lang="en-US" dirty="0" err="1">
              <a:solidFill>
                <a:schemeClr val="accent1"/>
              </a:solidFill>
            </a:rPr>
            <a:t>jasno</a:t>
          </a:r>
          <a:r>
            <a:rPr lang="en-US" dirty="0">
              <a:solidFill>
                <a:schemeClr val="accent1"/>
              </a:solidFill>
            </a:rPr>
            <a:t> </a:t>
          </a:r>
          <a:r>
            <a:rPr lang="en-US" dirty="0" err="1">
              <a:solidFill>
                <a:schemeClr val="accent1"/>
              </a:solidFill>
            </a:rPr>
            <a:t>vizijo</a:t>
          </a:r>
          <a:r>
            <a:rPr lang="en-US" dirty="0">
              <a:solidFill>
                <a:schemeClr val="accent1"/>
              </a:solidFill>
            </a:rPr>
            <a:t> in </a:t>
          </a:r>
          <a:r>
            <a:rPr lang="en-US" dirty="0" err="1">
              <a:solidFill>
                <a:schemeClr val="accent1"/>
              </a:solidFill>
            </a:rPr>
            <a:t>navdihujejo</a:t>
          </a:r>
          <a:r>
            <a:rPr lang="en-US" dirty="0">
              <a:solidFill>
                <a:schemeClr val="accent1"/>
              </a:solidFill>
            </a:rPr>
            <a:t> </a:t>
          </a:r>
          <a:r>
            <a:rPr lang="en-US" dirty="0" err="1">
              <a:solidFill>
                <a:schemeClr val="accent1"/>
              </a:solidFill>
            </a:rPr>
            <a:t>inovacije</a:t>
          </a:r>
          <a:r>
            <a:rPr lang="en-US" dirty="0">
              <a:solidFill>
                <a:schemeClr val="accent1"/>
              </a:solidFill>
            </a:rPr>
            <a:t>.
</a:t>
          </a:r>
          <a:r>
            <a:rPr lang="en-US" dirty="0" err="1">
              <a:solidFill>
                <a:schemeClr val="accent1"/>
              </a:solidFill>
            </a:rPr>
            <a:t>Uskladite</a:t>
          </a:r>
          <a:r>
            <a:rPr lang="en-US" dirty="0">
              <a:solidFill>
                <a:schemeClr val="accent1"/>
              </a:solidFill>
            </a:rPr>
            <a:t> </a:t>
          </a:r>
          <a:r>
            <a:rPr lang="en-US" dirty="0" err="1">
              <a:solidFill>
                <a:schemeClr val="accent1"/>
              </a:solidFill>
            </a:rPr>
            <a:t>poslanstvo</a:t>
          </a:r>
          <a:r>
            <a:rPr lang="en-US" dirty="0">
              <a:solidFill>
                <a:schemeClr val="accent1"/>
              </a:solidFill>
            </a:rPr>
            <a:t> </a:t>
          </a:r>
          <a:r>
            <a:rPr lang="en-US" dirty="0" err="1">
              <a:solidFill>
                <a:schemeClr val="accent1"/>
              </a:solidFill>
            </a:rPr>
            <a:t>organizacije</a:t>
          </a:r>
          <a:endParaRPr lang="en-US" dirty="0">
            <a:solidFill>
              <a:schemeClr val="accent1"/>
            </a:solidFill>
          </a:endParaRPr>
        </a:p>
      </dgm:t>
    </dgm:pt>
    <dgm:pt modelId="{4D90584D-6D11-4B5A-A27C-79EEC394B929}" type="parTrans" cxnId="{181F8534-E59B-4E8E-9CAC-30347347BD3C}">
      <dgm:prSet/>
      <dgm:spPr/>
      <dgm:t>
        <a:bodyPr/>
        <a:lstStyle/>
        <a:p>
          <a:endParaRPr lang="en-GB"/>
        </a:p>
      </dgm:t>
    </dgm:pt>
    <dgm:pt modelId="{85B04299-975F-4DEA-ACA7-0FBA823ACB31}" type="sibTrans" cxnId="{181F8534-E59B-4E8E-9CAC-30347347BD3C}">
      <dgm:prSet/>
      <dgm:spPr/>
      <dgm:t>
        <a:bodyPr/>
        <a:lstStyle/>
        <a:p>
          <a:endParaRPr lang="en-GB"/>
        </a:p>
      </dgm:t>
    </dgm:pt>
    <dgm:pt modelId="{0CFBD8FB-F85D-4417-A7BC-70797C546F47}">
      <dgm:prSet/>
      <dgm:spPr/>
      <dgm:t>
        <a:bodyPr/>
        <a:lstStyle/>
        <a:p>
          <a:r>
            <a:rPr lang="en-US" b="1" dirty="0" err="1"/>
            <a:t>Opolnomočenje</a:t>
          </a:r>
          <a:r>
            <a:rPr lang="en-US" b="1" dirty="0"/>
            <a:t> in </a:t>
          </a:r>
          <a:r>
            <a:rPr lang="en-US" b="1" dirty="0" err="1"/>
            <a:t>avtonomija</a:t>
          </a:r>
          <a:r>
            <a:rPr lang="en-US" b="1" dirty="0"/>
            <a:t>:</a:t>
          </a:r>
          <a:endParaRPr lang="en-US" dirty="0"/>
        </a:p>
      </dgm:t>
    </dgm:pt>
    <dgm:pt modelId="{490386F2-3AF2-4550-A5E1-E48A17AEEAB3}" type="parTrans" cxnId="{D1C52E30-3537-4815-B96C-A987A1EA647C}">
      <dgm:prSet/>
      <dgm:spPr/>
      <dgm:t>
        <a:bodyPr/>
        <a:lstStyle/>
        <a:p>
          <a:endParaRPr lang="en-GB"/>
        </a:p>
      </dgm:t>
    </dgm:pt>
    <dgm:pt modelId="{17027E95-7DD2-4DF6-BDE7-1C3BC7A5A1D1}" type="sibTrans" cxnId="{D1C52E30-3537-4815-B96C-A987A1EA647C}">
      <dgm:prSet/>
      <dgm:spPr/>
      <dgm:t>
        <a:bodyPr/>
        <a:lstStyle/>
        <a:p>
          <a:endParaRPr lang="en-GB"/>
        </a:p>
      </dgm:t>
    </dgm:pt>
    <dgm:pt modelId="{E16BADA7-F25C-47BD-9EE8-0A03527DF582}">
      <dgm:prSet/>
      <dgm:spPr/>
      <dgm:t>
        <a:bodyPr/>
        <a:lstStyle/>
        <a:p>
          <a:pPr>
            <a:buFont typeface="Arial" panose="020B0604020202020204" pitchFamily="34" charset="0"/>
            <a:buChar char="•"/>
          </a:pPr>
          <a:r>
            <a:rPr lang="en-US" dirty="0" err="1">
              <a:solidFill>
                <a:schemeClr val="accent1"/>
              </a:solidFill>
            </a:rPr>
            <a:t>Zaposlenim</a:t>
          </a:r>
          <a:r>
            <a:rPr lang="en-US" dirty="0">
              <a:solidFill>
                <a:schemeClr val="accent1"/>
              </a:solidFill>
            </a:rPr>
            <a:t> </a:t>
          </a:r>
          <a:r>
            <a:rPr lang="en-US" dirty="0" err="1">
              <a:solidFill>
                <a:schemeClr val="accent1"/>
              </a:solidFill>
            </a:rPr>
            <a:t>omogočite</a:t>
          </a:r>
          <a:r>
            <a:rPr lang="en-US" dirty="0">
              <a:solidFill>
                <a:schemeClr val="accent1"/>
              </a:solidFill>
            </a:rPr>
            <a:t> </a:t>
          </a:r>
          <a:r>
            <a:rPr lang="en-US" dirty="0" err="1">
              <a:solidFill>
                <a:schemeClr val="accent1"/>
              </a:solidFill>
            </a:rPr>
            <a:t>avtonomijo</a:t>
          </a:r>
          <a:r>
            <a:rPr lang="en-US" dirty="0">
              <a:solidFill>
                <a:schemeClr val="accent1"/>
              </a:solidFill>
            </a:rPr>
            <a:t> </a:t>
          </a:r>
          <a:r>
            <a:rPr lang="en-US" dirty="0" err="1">
              <a:solidFill>
                <a:schemeClr val="accent1"/>
              </a:solidFill>
            </a:rPr>
            <a:t>pri</a:t>
          </a:r>
          <a:r>
            <a:rPr lang="en-US" dirty="0">
              <a:solidFill>
                <a:schemeClr val="accent1"/>
              </a:solidFill>
            </a:rPr>
            <a:t> </a:t>
          </a:r>
          <a:r>
            <a:rPr lang="en-US" dirty="0" err="1">
              <a:solidFill>
                <a:schemeClr val="accent1"/>
              </a:solidFill>
            </a:rPr>
            <a:t>raziskovanju</a:t>
          </a:r>
          <a:r>
            <a:rPr lang="en-US" dirty="0">
              <a:solidFill>
                <a:schemeClr val="accent1"/>
              </a:solidFill>
            </a:rPr>
            <a:t> </a:t>
          </a:r>
          <a:r>
            <a:rPr lang="en-US" dirty="0" err="1">
              <a:solidFill>
                <a:schemeClr val="accent1"/>
              </a:solidFill>
            </a:rPr>
            <a:t>novih</a:t>
          </a:r>
          <a:r>
            <a:rPr lang="en-US" dirty="0">
              <a:solidFill>
                <a:schemeClr val="accent1"/>
              </a:solidFill>
            </a:rPr>
            <a:t> </a:t>
          </a:r>
          <a:r>
            <a:rPr lang="en-US" dirty="0" err="1">
              <a:solidFill>
                <a:schemeClr val="accent1"/>
              </a:solidFill>
            </a:rPr>
            <a:t>idej</a:t>
          </a:r>
          <a:r>
            <a:rPr lang="en-US" dirty="0">
              <a:solidFill>
                <a:schemeClr val="accent1"/>
              </a:solidFill>
            </a:rPr>
            <a:t>.
</a:t>
          </a:r>
          <a:r>
            <a:rPr lang="en-US" dirty="0" err="1">
              <a:solidFill>
                <a:schemeClr val="accent1"/>
              </a:solidFill>
            </a:rPr>
            <a:t>Zaupajte</a:t>
          </a:r>
          <a:r>
            <a:rPr lang="en-US" dirty="0">
              <a:solidFill>
                <a:schemeClr val="accent1"/>
              </a:solidFill>
            </a:rPr>
            <a:t> </a:t>
          </a:r>
          <a:r>
            <a:rPr lang="en-US" dirty="0" err="1">
              <a:solidFill>
                <a:schemeClr val="accent1"/>
              </a:solidFill>
            </a:rPr>
            <a:t>članom</a:t>
          </a:r>
          <a:r>
            <a:rPr lang="en-US" dirty="0">
              <a:solidFill>
                <a:schemeClr val="accent1"/>
              </a:solidFill>
            </a:rPr>
            <a:t> </a:t>
          </a:r>
          <a:r>
            <a:rPr lang="en-US" dirty="0" err="1">
              <a:solidFill>
                <a:schemeClr val="accent1"/>
              </a:solidFill>
            </a:rPr>
            <a:t>ekipe</a:t>
          </a:r>
          <a:r>
            <a:rPr lang="en-US" dirty="0">
              <a:solidFill>
                <a:schemeClr val="accent1"/>
              </a:solidFill>
            </a:rPr>
            <a:t>, da </a:t>
          </a:r>
          <a:r>
            <a:rPr lang="en-US" dirty="0" err="1">
              <a:solidFill>
                <a:schemeClr val="accent1"/>
              </a:solidFill>
            </a:rPr>
            <a:t>bodo</a:t>
          </a:r>
          <a:r>
            <a:rPr lang="en-US" dirty="0">
              <a:solidFill>
                <a:schemeClr val="accent1"/>
              </a:solidFill>
            </a:rPr>
            <a:t> </a:t>
          </a:r>
          <a:r>
            <a:rPr lang="en-US" dirty="0" err="1">
              <a:solidFill>
                <a:schemeClr val="accent1"/>
              </a:solidFill>
            </a:rPr>
            <a:t>sprejemali</a:t>
          </a:r>
          <a:r>
            <a:rPr lang="en-US" dirty="0">
              <a:solidFill>
                <a:schemeClr val="accent1"/>
              </a:solidFill>
            </a:rPr>
            <a:t> </a:t>
          </a:r>
          <a:r>
            <a:rPr lang="en-US" dirty="0" err="1">
              <a:solidFill>
                <a:schemeClr val="accent1"/>
              </a:solidFill>
            </a:rPr>
            <a:t>odločitve</a:t>
          </a:r>
          <a:r>
            <a:rPr lang="en-US" dirty="0">
              <a:solidFill>
                <a:schemeClr val="accent1"/>
              </a:solidFill>
            </a:rPr>
            <a:t> in </a:t>
          </a:r>
          <a:r>
            <a:rPr lang="en-US" dirty="0" err="1">
              <a:solidFill>
                <a:schemeClr val="accent1"/>
              </a:solidFill>
            </a:rPr>
            <a:t>prevzeli</a:t>
          </a:r>
          <a:r>
            <a:rPr lang="en-US" dirty="0">
              <a:solidFill>
                <a:schemeClr val="accent1"/>
              </a:solidFill>
            </a:rPr>
            <a:t> </a:t>
          </a:r>
          <a:r>
            <a:rPr lang="en-US" dirty="0" err="1">
              <a:solidFill>
                <a:schemeClr val="accent1"/>
              </a:solidFill>
            </a:rPr>
            <a:t>pobudo</a:t>
          </a:r>
          <a:r>
            <a:rPr lang="en-US" dirty="0">
              <a:solidFill>
                <a:schemeClr val="accent1"/>
              </a:solidFill>
            </a:rPr>
            <a:t>.</a:t>
          </a:r>
        </a:p>
      </dgm:t>
    </dgm:pt>
    <dgm:pt modelId="{510017D3-80D6-4640-834D-9237B56C5EFB}" type="parTrans" cxnId="{78382D65-3E41-4437-BC38-F8530286CBF3}">
      <dgm:prSet/>
      <dgm:spPr/>
      <dgm:t>
        <a:bodyPr/>
        <a:lstStyle/>
        <a:p>
          <a:endParaRPr lang="en-GB"/>
        </a:p>
      </dgm:t>
    </dgm:pt>
    <dgm:pt modelId="{35BCC1D3-7F0B-4633-A3A5-6C47551073F2}" type="sibTrans" cxnId="{78382D65-3E41-4437-BC38-F8530286CBF3}">
      <dgm:prSet/>
      <dgm:spPr/>
      <dgm:t>
        <a:bodyPr/>
        <a:lstStyle/>
        <a:p>
          <a:endParaRPr lang="en-GB"/>
        </a:p>
      </dgm:t>
    </dgm:pt>
    <dgm:pt modelId="{3FC17AE7-8D6E-4C65-9A82-4EBD80C20603}">
      <dgm:prSet/>
      <dgm:spPr/>
      <dgm:t>
        <a:bodyPr/>
        <a:lstStyle/>
        <a:p>
          <a:pPr>
            <a:buFont typeface="Arial" panose="020B0604020202020204" pitchFamily="34" charset="0"/>
            <a:buChar char="•"/>
          </a:pPr>
          <a:r>
            <a:rPr lang="en-US" dirty="0" err="1">
              <a:solidFill>
                <a:schemeClr val="accent1"/>
              </a:solidFill>
            </a:rPr>
            <a:t>Zaposlenim</a:t>
          </a:r>
          <a:r>
            <a:rPr lang="en-US" dirty="0">
              <a:solidFill>
                <a:schemeClr val="accent1"/>
              </a:solidFill>
            </a:rPr>
            <a:t> </a:t>
          </a:r>
          <a:r>
            <a:rPr lang="en-US" dirty="0" err="1">
              <a:solidFill>
                <a:schemeClr val="accent1"/>
              </a:solidFill>
            </a:rPr>
            <a:t>omogočite</a:t>
          </a:r>
          <a:r>
            <a:rPr lang="en-US" dirty="0">
              <a:solidFill>
                <a:schemeClr val="accent1"/>
              </a:solidFill>
            </a:rPr>
            <a:t> </a:t>
          </a:r>
          <a:r>
            <a:rPr lang="en-US" dirty="0" err="1">
              <a:solidFill>
                <a:schemeClr val="accent1"/>
              </a:solidFill>
            </a:rPr>
            <a:t>avtonomijo</a:t>
          </a:r>
          <a:r>
            <a:rPr lang="en-US" dirty="0">
              <a:solidFill>
                <a:schemeClr val="accent1"/>
              </a:solidFill>
            </a:rPr>
            <a:t> </a:t>
          </a:r>
          <a:r>
            <a:rPr lang="en-US" dirty="0" err="1">
              <a:solidFill>
                <a:schemeClr val="accent1"/>
              </a:solidFill>
            </a:rPr>
            <a:t>pri</a:t>
          </a:r>
          <a:r>
            <a:rPr lang="en-US" dirty="0">
              <a:solidFill>
                <a:schemeClr val="accent1"/>
              </a:solidFill>
            </a:rPr>
            <a:t> </a:t>
          </a:r>
          <a:r>
            <a:rPr lang="en-US" dirty="0" err="1">
              <a:solidFill>
                <a:schemeClr val="accent1"/>
              </a:solidFill>
            </a:rPr>
            <a:t>raziskovanju</a:t>
          </a:r>
          <a:r>
            <a:rPr lang="en-US" dirty="0">
              <a:solidFill>
                <a:schemeClr val="accent1"/>
              </a:solidFill>
            </a:rPr>
            <a:t> </a:t>
          </a:r>
          <a:r>
            <a:rPr lang="en-US" dirty="0" err="1">
              <a:solidFill>
                <a:schemeClr val="accent1"/>
              </a:solidFill>
            </a:rPr>
            <a:t>novih</a:t>
          </a:r>
          <a:r>
            <a:rPr lang="en-US" dirty="0">
              <a:solidFill>
                <a:schemeClr val="accent1"/>
              </a:solidFill>
            </a:rPr>
            <a:t> </a:t>
          </a:r>
          <a:r>
            <a:rPr lang="en-US" dirty="0" err="1">
              <a:solidFill>
                <a:schemeClr val="accent1"/>
              </a:solidFill>
            </a:rPr>
            <a:t>idej</a:t>
          </a:r>
          <a:r>
            <a:rPr lang="en-US" dirty="0">
              <a:solidFill>
                <a:schemeClr val="accent1"/>
              </a:solidFill>
            </a:rPr>
            <a:t>.
</a:t>
          </a:r>
          <a:r>
            <a:rPr lang="en-US" dirty="0" err="1">
              <a:solidFill>
                <a:schemeClr val="accent1"/>
              </a:solidFill>
            </a:rPr>
            <a:t>Zaupajte</a:t>
          </a:r>
          <a:r>
            <a:rPr lang="en-US" dirty="0">
              <a:solidFill>
                <a:schemeClr val="accent1"/>
              </a:solidFill>
            </a:rPr>
            <a:t> </a:t>
          </a:r>
          <a:r>
            <a:rPr lang="en-US" dirty="0" err="1">
              <a:solidFill>
                <a:schemeClr val="accent1"/>
              </a:solidFill>
            </a:rPr>
            <a:t>članom</a:t>
          </a:r>
          <a:r>
            <a:rPr lang="en-US" dirty="0">
              <a:solidFill>
                <a:schemeClr val="accent1"/>
              </a:solidFill>
            </a:rPr>
            <a:t> </a:t>
          </a:r>
          <a:r>
            <a:rPr lang="en-US" dirty="0" err="1">
              <a:solidFill>
                <a:schemeClr val="accent1"/>
              </a:solidFill>
            </a:rPr>
            <a:t>ekipe</a:t>
          </a:r>
          <a:r>
            <a:rPr lang="en-US" dirty="0">
              <a:solidFill>
                <a:schemeClr val="accent1"/>
              </a:solidFill>
            </a:rPr>
            <a:t>, da </a:t>
          </a:r>
          <a:r>
            <a:rPr lang="en-US" dirty="0" err="1">
              <a:solidFill>
                <a:schemeClr val="accent1"/>
              </a:solidFill>
            </a:rPr>
            <a:t>bodo</a:t>
          </a:r>
          <a:r>
            <a:rPr lang="en-US" dirty="0">
              <a:solidFill>
                <a:schemeClr val="accent1"/>
              </a:solidFill>
            </a:rPr>
            <a:t> </a:t>
          </a:r>
          <a:r>
            <a:rPr lang="en-US" dirty="0" err="1">
              <a:solidFill>
                <a:schemeClr val="accent1"/>
              </a:solidFill>
            </a:rPr>
            <a:t>sprejemali</a:t>
          </a:r>
          <a:r>
            <a:rPr lang="en-US" dirty="0">
              <a:solidFill>
                <a:schemeClr val="accent1"/>
              </a:solidFill>
            </a:rPr>
            <a:t> </a:t>
          </a:r>
          <a:r>
            <a:rPr lang="en-US" dirty="0" err="1">
              <a:solidFill>
                <a:schemeClr val="accent1"/>
              </a:solidFill>
            </a:rPr>
            <a:t>odločitve</a:t>
          </a:r>
          <a:r>
            <a:rPr lang="en-US" dirty="0">
              <a:solidFill>
                <a:schemeClr val="accent1"/>
              </a:solidFill>
            </a:rPr>
            <a:t> in </a:t>
          </a:r>
          <a:r>
            <a:rPr lang="en-US" dirty="0" err="1">
              <a:solidFill>
                <a:schemeClr val="accent1"/>
              </a:solidFill>
            </a:rPr>
            <a:t>prevzeli</a:t>
          </a:r>
          <a:r>
            <a:rPr lang="en-US" dirty="0">
              <a:solidFill>
                <a:schemeClr val="accent1"/>
              </a:solidFill>
            </a:rPr>
            <a:t> </a:t>
          </a:r>
          <a:r>
            <a:rPr lang="en-US" dirty="0" err="1">
              <a:solidFill>
                <a:schemeClr val="accent1"/>
              </a:solidFill>
            </a:rPr>
            <a:t>pobudo</a:t>
          </a:r>
          <a:r>
            <a:rPr lang="en-US" dirty="0">
              <a:solidFill>
                <a:schemeClr val="accent1"/>
              </a:solidFill>
            </a:rPr>
            <a:t>.</a:t>
          </a:r>
        </a:p>
      </dgm:t>
    </dgm:pt>
    <dgm:pt modelId="{374702FD-3AD2-4E27-926B-BC170633F2DE}" type="parTrans" cxnId="{C2478955-836B-4B0D-BCC5-B94652E1EDF3}">
      <dgm:prSet/>
      <dgm:spPr/>
      <dgm:t>
        <a:bodyPr/>
        <a:lstStyle/>
        <a:p>
          <a:endParaRPr lang="en-GB"/>
        </a:p>
      </dgm:t>
    </dgm:pt>
    <dgm:pt modelId="{7E12BC1F-F570-4129-97E3-D768E939DFD6}" type="sibTrans" cxnId="{C2478955-836B-4B0D-BCC5-B94652E1EDF3}">
      <dgm:prSet/>
      <dgm:spPr/>
      <dgm:t>
        <a:bodyPr/>
        <a:lstStyle/>
        <a:p>
          <a:endParaRPr lang="en-GB"/>
        </a:p>
      </dgm:t>
    </dgm:pt>
    <dgm:pt modelId="{8C623087-F347-491D-A936-900301B1C4A0}">
      <dgm:prSet/>
      <dgm:spPr/>
      <dgm:t>
        <a:bodyPr/>
        <a:lstStyle/>
        <a:p>
          <a:r>
            <a:rPr lang="en-US" b="1" dirty="0" err="1"/>
            <a:t>Modeliranje</a:t>
          </a:r>
          <a:r>
            <a:rPr lang="en-US" b="1" dirty="0"/>
            <a:t> </a:t>
          </a:r>
          <a:r>
            <a:rPr lang="en-US" b="1" dirty="0" err="1"/>
            <a:t>inovativnega</a:t>
          </a:r>
          <a:r>
            <a:rPr lang="en-US" b="1" dirty="0"/>
            <a:t> </a:t>
          </a:r>
          <a:r>
            <a:rPr lang="en-US" b="1" dirty="0" err="1"/>
            <a:t>vedenja</a:t>
          </a:r>
          <a:r>
            <a:rPr lang="en-US" b="1" dirty="0"/>
            <a:t>:</a:t>
          </a:r>
          <a:endParaRPr lang="en-US" dirty="0"/>
        </a:p>
      </dgm:t>
    </dgm:pt>
    <dgm:pt modelId="{27E50061-4487-403A-BD37-2EBBD20ECACC}" type="parTrans" cxnId="{C2932777-6BA3-4233-AE06-1452EF129B71}">
      <dgm:prSet/>
      <dgm:spPr/>
      <dgm:t>
        <a:bodyPr/>
        <a:lstStyle/>
        <a:p>
          <a:endParaRPr lang="en-GB"/>
        </a:p>
      </dgm:t>
    </dgm:pt>
    <dgm:pt modelId="{4ECD1C8A-5630-4C64-8546-B8EEC59F28C7}" type="sibTrans" cxnId="{C2932777-6BA3-4233-AE06-1452EF129B71}">
      <dgm:prSet/>
      <dgm:spPr/>
      <dgm:t>
        <a:bodyPr/>
        <a:lstStyle/>
        <a:p>
          <a:endParaRPr lang="en-GB"/>
        </a:p>
      </dgm:t>
    </dgm:pt>
    <dgm:pt modelId="{9F6D1D16-2A22-4140-9AF8-516B04064B8D}">
      <dgm:prSet/>
      <dgm:spPr/>
      <dgm:t>
        <a:bodyPr/>
        <a:lstStyle/>
        <a:p>
          <a:pPr>
            <a:buFont typeface="Arial" panose="020B0604020202020204" pitchFamily="34" charset="0"/>
            <a:buChar char="•"/>
          </a:pPr>
          <a:r>
            <a:rPr lang="en-US" dirty="0" err="1">
              <a:solidFill>
                <a:schemeClr val="accent1"/>
              </a:solidFill>
            </a:rPr>
            <a:t>Voditelji</a:t>
          </a:r>
          <a:r>
            <a:rPr lang="en-US" dirty="0">
              <a:solidFill>
                <a:schemeClr val="accent1"/>
              </a:solidFill>
            </a:rPr>
            <a:t> bi </a:t>
          </a:r>
          <a:r>
            <a:rPr lang="en-US" dirty="0" err="1">
              <a:solidFill>
                <a:schemeClr val="accent1"/>
              </a:solidFill>
            </a:rPr>
            <a:t>morali</a:t>
          </a:r>
          <a:r>
            <a:rPr lang="en-US" dirty="0">
              <a:solidFill>
                <a:schemeClr val="accent1"/>
              </a:solidFill>
            </a:rPr>
            <a:t> </a:t>
          </a:r>
          <a:r>
            <a:rPr lang="en-US" dirty="0" err="1">
              <a:solidFill>
                <a:schemeClr val="accent1"/>
              </a:solidFill>
            </a:rPr>
            <a:t>utelešati</a:t>
          </a:r>
          <a:r>
            <a:rPr lang="en-US" dirty="0">
              <a:solidFill>
                <a:schemeClr val="accent1"/>
              </a:solidFill>
            </a:rPr>
            <a:t> </a:t>
          </a:r>
          <a:r>
            <a:rPr lang="en-US" dirty="0" err="1">
              <a:solidFill>
                <a:schemeClr val="accent1"/>
              </a:solidFill>
            </a:rPr>
            <a:t>inovativno</a:t>
          </a:r>
          <a:r>
            <a:rPr lang="en-US" dirty="0">
              <a:solidFill>
                <a:schemeClr val="accent1"/>
              </a:solidFill>
            </a:rPr>
            <a:t> </a:t>
          </a:r>
          <a:r>
            <a:rPr lang="en-US" dirty="0" err="1">
              <a:solidFill>
                <a:schemeClr val="accent1"/>
              </a:solidFill>
            </a:rPr>
            <a:t>razmišljanje</a:t>
          </a:r>
          <a:r>
            <a:rPr lang="en-US" dirty="0">
              <a:solidFill>
                <a:schemeClr val="accent1"/>
              </a:solidFill>
            </a:rPr>
            <a:t> in </a:t>
          </a:r>
          <a:r>
            <a:rPr lang="en-US" dirty="0" err="1">
              <a:solidFill>
                <a:schemeClr val="accent1"/>
              </a:solidFill>
            </a:rPr>
            <a:t>prakse</a:t>
          </a:r>
          <a:r>
            <a:rPr lang="en-US" dirty="0">
              <a:solidFill>
                <a:schemeClr val="accent1"/>
              </a:solidFill>
            </a:rPr>
            <a:t>.
</a:t>
          </a:r>
          <a:r>
            <a:rPr lang="en-US" dirty="0" err="1">
              <a:solidFill>
                <a:schemeClr val="accent1"/>
              </a:solidFill>
            </a:rPr>
            <a:t>Spodbujajte</a:t>
          </a:r>
          <a:r>
            <a:rPr lang="en-US" dirty="0">
              <a:solidFill>
                <a:schemeClr val="accent1"/>
              </a:solidFill>
            </a:rPr>
            <a:t> </a:t>
          </a:r>
          <a:r>
            <a:rPr lang="en-US" dirty="0" err="1">
              <a:solidFill>
                <a:schemeClr val="accent1"/>
              </a:solidFill>
            </a:rPr>
            <a:t>nenehno</a:t>
          </a:r>
          <a:r>
            <a:rPr lang="en-US" dirty="0">
              <a:solidFill>
                <a:schemeClr val="accent1"/>
              </a:solidFill>
            </a:rPr>
            <a:t> </a:t>
          </a:r>
          <a:r>
            <a:rPr lang="en-US" dirty="0" err="1">
              <a:solidFill>
                <a:schemeClr val="accent1"/>
              </a:solidFill>
            </a:rPr>
            <a:t>učenje</a:t>
          </a:r>
          <a:r>
            <a:rPr lang="en-US" dirty="0">
              <a:solidFill>
                <a:schemeClr val="accent1"/>
              </a:solidFill>
            </a:rPr>
            <a:t> in </a:t>
          </a:r>
          <a:r>
            <a:rPr lang="en-US" dirty="0" err="1">
              <a:solidFill>
                <a:schemeClr val="accent1"/>
              </a:solidFill>
            </a:rPr>
            <a:t>prilagodljivost</a:t>
          </a:r>
          <a:r>
            <a:rPr lang="en-US" dirty="0">
              <a:solidFill>
                <a:schemeClr val="accent1"/>
              </a:solidFill>
            </a:rPr>
            <a:t>.</a:t>
          </a:r>
        </a:p>
      </dgm:t>
    </dgm:pt>
    <dgm:pt modelId="{4B3E1B9B-E4A1-473D-8FD9-C103DBE6CDE0}" type="parTrans" cxnId="{777E031F-570D-4180-ACCE-9C2F3DC49F2D}">
      <dgm:prSet/>
      <dgm:spPr/>
      <dgm:t>
        <a:bodyPr/>
        <a:lstStyle/>
        <a:p>
          <a:endParaRPr lang="en-GB"/>
        </a:p>
      </dgm:t>
    </dgm:pt>
    <dgm:pt modelId="{542E9B39-06EA-4A02-81B0-B4C49E9BE8AE}" type="sibTrans" cxnId="{777E031F-570D-4180-ACCE-9C2F3DC49F2D}">
      <dgm:prSet/>
      <dgm:spPr/>
      <dgm:t>
        <a:bodyPr/>
        <a:lstStyle/>
        <a:p>
          <a:endParaRPr lang="en-GB"/>
        </a:p>
      </dgm:t>
    </dgm:pt>
    <dgm:pt modelId="{BE41D8D1-7B9A-4574-9D0E-B29A49A06910}">
      <dgm:prSet/>
      <dgm:spPr/>
      <dgm:t>
        <a:bodyPr/>
        <a:lstStyle/>
        <a:p>
          <a:pPr>
            <a:buFont typeface="Arial" panose="020B0604020202020204" pitchFamily="34" charset="0"/>
            <a:buChar char="•"/>
          </a:pPr>
          <a:r>
            <a:rPr lang="en-US" dirty="0" err="1">
              <a:solidFill>
                <a:schemeClr val="accent1"/>
              </a:solidFill>
            </a:rPr>
            <a:t>Voditelji</a:t>
          </a:r>
          <a:r>
            <a:rPr lang="en-US" dirty="0">
              <a:solidFill>
                <a:schemeClr val="accent1"/>
              </a:solidFill>
            </a:rPr>
            <a:t> bi </a:t>
          </a:r>
          <a:r>
            <a:rPr lang="en-US" dirty="0" err="1">
              <a:solidFill>
                <a:schemeClr val="accent1"/>
              </a:solidFill>
            </a:rPr>
            <a:t>morali</a:t>
          </a:r>
          <a:r>
            <a:rPr lang="en-US" dirty="0">
              <a:solidFill>
                <a:schemeClr val="accent1"/>
              </a:solidFill>
            </a:rPr>
            <a:t> </a:t>
          </a:r>
          <a:r>
            <a:rPr lang="en-US" dirty="0" err="1">
              <a:solidFill>
                <a:schemeClr val="accent1"/>
              </a:solidFill>
            </a:rPr>
            <a:t>utelešati</a:t>
          </a:r>
          <a:r>
            <a:rPr lang="en-US" dirty="0">
              <a:solidFill>
                <a:schemeClr val="accent1"/>
              </a:solidFill>
            </a:rPr>
            <a:t> </a:t>
          </a:r>
          <a:r>
            <a:rPr lang="en-US" dirty="0" err="1">
              <a:solidFill>
                <a:schemeClr val="accent1"/>
              </a:solidFill>
            </a:rPr>
            <a:t>inovativno</a:t>
          </a:r>
          <a:r>
            <a:rPr lang="en-US" dirty="0">
              <a:solidFill>
                <a:schemeClr val="accent1"/>
              </a:solidFill>
            </a:rPr>
            <a:t> </a:t>
          </a:r>
          <a:r>
            <a:rPr lang="en-US" dirty="0" err="1">
              <a:solidFill>
                <a:schemeClr val="accent1"/>
              </a:solidFill>
            </a:rPr>
            <a:t>razmišljanje</a:t>
          </a:r>
          <a:r>
            <a:rPr lang="en-US" dirty="0">
              <a:solidFill>
                <a:schemeClr val="accent1"/>
              </a:solidFill>
            </a:rPr>
            <a:t> in </a:t>
          </a:r>
          <a:r>
            <a:rPr lang="en-US" dirty="0" err="1">
              <a:solidFill>
                <a:schemeClr val="accent1"/>
              </a:solidFill>
            </a:rPr>
            <a:t>prakse</a:t>
          </a:r>
          <a:r>
            <a:rPr lang="en-US" dirty="0">
              <a:solidFill>
                <a:schemeClr val="accent1"/>
              </a:solidFill>
            </a:rPr>
            <a:t>.
</a:t>
          </a:r>
          <a:r>
            <a:rPr lang="en-US" dirty="0" err="1">
              <a:solidFill>
                <a:schemeClr val="accent1"/>
              </a:solidFill>
            </a:rPr>
            <a:t>Spodbujajte</a:t>
          </a:r>
          <a:r>
            <a:rPr lang="en-US" dirty="0">
              <a:solidFill>
                <a:schemeClr val="accent1"/>
              </a:solidFill>
            </a:rPr>
            <a:t> </a:t>
          </a:r>
          <a:r>
            <a:rPr lang="en-US" dirty="0" err="1">
              <a:solidFill>
                <a:schemeClr val="accent1"/>
              </a:solidFill>
            </a:rPr>
            <a:t>nenehno</a:t>
          </a:r>
          <a:r>
            <a:rPr lang="en-US" dirty="0">
              <a:solidFill>
                <a:schemeClr val="accent1"/>
              </a:solidFill>
            </a:rPr>
            <a:t> </a:t>
          </a:r>
          <a:r>
            <a:rPr lang="en-US" dirty="0" err="1">
              <a:solidFill>
                <a:schemeClr val="accent1"/>
              </a:solidFill>
            </a:rPr>
            <a:t>učenje</a:t>
          </a:r>
          <a:r>
            <a:rPr lang="en-US" dirty="0">
              <a:solidFill>
                <a:schemeClr val="accent1"/>
              </a:solidFill>
            </a:rPr>
            <a:t> in </a:t>
          </a:r>
          <a:r>
            <a:rPr lang="en-US" dirty="0" err="1">
              <a:solidFill>
                <a:schemeClr val="accent1"/>
              </a:solidFill>
            </a:rPr>
            <a:t>prilagodljivost</a:t>
          </a:r>
          <a:r>
            <a:rPr lang="en-US" dirty="0">
              <a:solidFill>
                <a:schemeClr val="accent1"/>
              </a:solidFill>
            </a:rPr>
            <a:t>.</a:t>
          </a:r>
        </a:p>
      </dgm:t>
    </dgm:pt>
    <dgm:pt modelId="{7F84F462-FF2E-4865-B7A2-B171CAB9ED65}" type="parTrans" cxnId="{E48D7A8F-7556-48D9-B88A-E06A9DCCF464}">
      <dgm:prSet/>
      <dgm:spPr/>
      <dgm:t>
        <a:bodyPr/>
        <a:lstStyle/>
        <a:p>
          <a:endParaRPr lang="en-GB"/>
        </a:p>
      </dgm:t>
    </dgm:pt>
    <dgm:pt modelId="{05AAF3E2-0544-4D53-A6AE-E6C28C1EBE5D}" type="sibTrans" cxnId="{E48D7A8F-7556-48D9-B88A-E06A9DCCF464}">
      <dgm:prSet/>
      <dgm:spPr/>
      <dgm:t>
        <a:bodyPr/>
        <a:lstStyle/>
        <a:p>
          <a:endParaRPr lang="en-GB"/>
        </a:p>
      </dgm:t>
    </dgm:pt>
    <dgm:pt modelId="{50D8CD32-7E4E-4D76-A6FB-5D3E4A465FE1}">
      <dgm:prSet/>
      <dgm:spPr/>
      <dgm:t>
        <a:bodyPr/>
        <a:lstStyle/>
        <a:p>
          <a:r>
            <a:rPr lang="en-US" b="1" dirty="0" err="1"/>
            <a:t>Učinkovita</a:t>
          </a:r>
          <a:r>
            <a:rPr lang="en-US" b="1" dirty="0"/>
            <a:t> </a:t>
          </a:r>
          <a:r>
            <a:rPr lang="en-US" b="1" dirty="0" err="1"/>
            <a:t>komunikacija</a:t>
          </a:r>
          <a:r>
            <a:rPr lang="en-US" b="1" dirty="0"/>
            <a:t>:</a:t>
          </a:r>
          <a:endParaRPr lang="en-US" dirty="0"/>
        </a:p>
      </dgm:t>
    </dgm:pt>
    <dgm:pt modelId="{C3F79079-55E0-411B-BFC8-84C702C42A9D}" type="parTrans" cxnId="{E4654DFB-8E90-4C78-8086-39534A6AD334}">
      <dgm:prSet/>
      <dgm:spPr/>
      <dgm:t>
        <a:bodyPr/>
        <a:lstStyle/>
        <a:p>
          <a:endParaRPr lang="en-GB"/>
        </a:p>
      </dgm:t>
    </dgm:pt>
    <dgm:pt modelId="{ADE75543-F0E0-404C-98DB-A974CC9E2462}" type="sibTrans" cxnId="{E4654DFB-8E90-4C78-8086-39534A6AD334}">
      <dgm:prSet/>
      <dgm:spPr/>
      <dgm:t>
        <a:bodyPr/>
        <a:lstStyle/>
        <a:p>
          <a:endParaRPr lang="en-GB"/>
        </a:p>
      </dgm:t>
    </dgm:pt>
    <dgm:pt modelId="{C8BD9038-43D3-4F51-9E57-1A4EAE008965}">
      <dgm:prSet/>
      <dgm:spPr/>
      <dgm:t>
        <a:bodyPr/>
        <a:lstStyle/>
        <a:p>
          <a:pPr>
            <a:buFont typeface="Arial" panose="020B0604020202020204" pitchFamily="34" charset="0"/>
            <a:buChar char="•"/>
          </a:pPr>
          <a:r>
            <a:rPr lang="en-US" dirty="0" err="1">
              <a:solidFill>
                <a:schemeClr val="accent1"/>
              </a:solidFill>
            </a:rPr>
            <a:t>Jasno</a:t>
          </a:r>
          <a:r>
            <a:rPr lang="en-US" dirty="0">
              <a:solidFill>
                <a:schemeClr val="accent1"/>
              </a:solidFill>
            </a:rPr>
            <a:t> </a:t>
          </a:r>
          <a:r>
            <a:rPr lang="en-US" dirty="0" err="1">
              <a:solidFill>
                <a:schemeClr val="accent1"/>
              </a:solidFill>
            </a:rPr>
            <a:t>sporočite</a:t>
          </a:r>
          <a:r>
            <a:rPr lang="en-US" dirty="0">
              <a:solidFill>
                <a:schemeClr val="accent1"/>
              </a:solidFill>
            </a:rPr>
            <a:t> </a:t>
          </a:r>
          <a:r>
            <a:rPr lang="en-US" dirty="0" err="1">
              <a:solidFill>
                <a:schemeClr val="accent1"/>
              </a:solidFill>
            </a:rPr>
            <a:t>pomen</a:t>
          </a:r>
          <a:r>
            <a:rPr lang="en-US" dirty="0">
              <a:solidFill>
                <a:schemeClr val="accent1"/>
              </a:solidFill>
            </a:rPr>
            <a:t> </a:t>
          </a:r>
          <a:r>
            <a:rPr lang="en-US" dirty="0" err="1">
              <a:solidFill>
                <a:schemeClr val="accent1"/>
              </a:solidFill>
            </a:rPr>
            <a:t>inovacij</a:t>
          </a:r>
          <a:r>
            <a:rPr lang="en-US" dirty="0">
              <a:solidFill>
                <a:schemeClr val="accent1"/>
              </a:solidFill>
            </a:rPr>
            <a:t>.
</a:t>
          </a:r>
          <a:r>
            <a:rPr lang="en-US" dirty="0" err="1">
              <a:solidFill>
                <a:schemeClr val="accent1"/>
              </a:solidFill>
            </a:rPr>
            <a:t>Zagotavljajte</a:t>
          </a:r>
          <a:r>
            <a:rPr lang="en-US" dirty="0">
              <a:solidFill>
                <a:schemeClr val="accent1"/>
              </a:solidFill>
            </a:rPr>
            <a:t> </a:t>
          </a:r>
          <a:r>
            <a:rPr lang="en-US" dirty="0" err="1">
              <a:solidFill>
                <a:schemeClr val="accent1"/>
              </a:solidFill>
            </a:rPr>
            <a:t>redne</a:t>
          </a:r>
          <a:r>
            <a:rPr lang="en-US" dirty="0">
              <a:solidFill>
                <a:schemeClr val="accent1"/>
              </a:solidFill>
            </a:rPr>
            <a:t> </a:t>
          </a:r>
          <a:r>
            <a:rPr lang="en-US" dirty="0" err="1">
              <a:solidFill>
                <a:schemeClr val="accent1"/>
              </a:solidFill>
            </a:rPr>
            <a:t>posodobitve</a:t>
          </a:r>
          <a:r>
            <a:rPr lang="en-US" dirty="0">
              <a:solidFill>
                <a:schemeClr val="accent1"/>
              </a:solidFill>
            </a:rPr>
            <a:t> in </a:t>
          </a:r>
          <a:r>
            <a:rPr lang="en-US" dirty="0" err="1">
              <a:solidFill>
                <a:schemeClr val="accent1"/>
              </a:solidFill>
            </a:rPr>
            <a:t>povratne</a:t>
          </a:r>
          <a:r>
            <a:rPr lang="en-US" dirty="0">
              <a:solidFill>
                <a:schemeClr val="accent1"/>
              </a:solidFill>
            </a:rPr>
            <a:t> </a:t>
          </a:r>
          <a:r>
            <a:rPr lang="en-US" dirty="0" err="1">
              <a:solidFill>
                <a:schemeClr val="accent1"/>
              </a:solidFill>
            </a:rPr>
            <a:t>informacije</a:t>
          </a:r>
          <a:r>
            <a:rPr lang="en-US" dirty="0">
              <a:solidFill>
                <a:schemeClr val="accent1"/>
              </a:solidFill>
            </a:rPr>
            <a:t> o </a:t>
          </a:r>
          <a:r>
            <a:rPr lang="en-US" dirty="0" err="1">
              <a:solidFill>
                <a:schemeClr val="accent1"/>
              </a:solidFill>
            </a:rPr>
            <a:t>prizadevanjih</a:t>
          </a:r>
          <a:r>
            <a:rPr lang="en-US" dirty="0">
              <a:solidFill>
                <a:schemeClr val="accent1"/>
              </a:solidFill>
            </a:rPr>
            <a:t> za </a:t>
          </a:r>
          <a:r>
            <a:rPr lang="en-US" dirty="0" err="1">
              <a:solidFill>
                <a:schemeClr val="accent1"/>
              </a:solidFill>
            </a:rPr>
            <a:t>inovacije</a:t>
          </a:r>
          <a:r>
            <a:rPr lang="en-US" dirty="0">
              <a:solidFill>
                <a:schemeClr val="accent1"/>
              </a:solidFill>
            </a:rPr>
            <a:t>.</a:t>
          </a:r>
        </a:p>
      </dgm:t>
    </dgm:pt>
    <dgm:pt modelId="{1BEC9E93-098D-4AEE-96C4-B99C1B495D9B}" type="parTrans" cxnId="{62AAC4E9-61BB-46B7-A224-88CF4D8C76CB}">
      <dgm:prSet/>
      <dgm:spPr/>
      <dgm:t>
        <a:bodyPr/>
        <a:lstStyle/>
        <a:p>
          <a:endParaRPr lang="en-GB"/>
        </a:p>
      </dgm:t>
    </dgm:pt>
    <dgm:pt modelId="{3FB0B0A1-380F-4A3D-9638-2D994150B4AD}" type="sibTrans" cxnId="{62AAC4E9-61BB-46B7-A224-88CF4D8C76CB}">
      <dgm:prSet/>
      <dgm:spPr/>
      <dgm:t>
        <a:bodyPr/>
        <a:lstStyle/>
        <a:p>
          <a:endParaRPr lang="en-GB"/>
        </a:p>
      </dgm:t>
    </dgm:pt>
    <dgm:pt modelId="{9F9D93E4-D4CF-48C6-87E7-C51EA8826DD7}">
      <dgm:prSet/>
      <dgm:spPr/>
      <dgm:t>
        <a:bodyPr/>
        <a:lstStyle/>
        <a:p>
          <a:pPr>
            <a:buFont typeface="Arial" panose="020B0604020202020204" pitchFamily="34" charset="0"/>
            <a:buChar char="•"/>
          </a:pPr>
          <a:r>
            <a:rPr lang="en-US" dirty="0" err="1">
              <a:solidFill>
                <a:schemeClr val="accent1"/>
              </a:solidFill>
            </a:rPr>
            <a:t>Jasno</a:t>
          </a:r>
          <a:r>
            <a:rPr lang="en-US" dirty="0">
              <a:solidFill>
                <a:schemeClr val="accent1"/>
              </a:solidFill>
            </a:rPr>
            <a:t> </a:t>
          </a:r>
          <a:r>
            <a:rPr lang="en-US" dirty="0" err="1">
              <a:solidFill>
                <a:schemeClr val="accent1"/>
              </a:solidFill>
            </a:rPr>
            <a:t>sporočite</a:t>
          </a:r>
          <a:r>
            <a:rPr lang="en-US" dirty="0">
              <a:solidFill>
                <a:schemeClr val="accent1"/>
              </a:solidFill>
            </a:rPr>
            <a:t> </a:t>
          </a:r>
          <a:r>
            <a:rPr lang="en-US" dirty="0" err="1">
              <a:solidFill>
                <a:schemeClr val="accent1"/>
              </a:solidFill>
            </a:rPr>
            <a:t>pomen</a:t>
          </a:r>
          <a:r>
            <a:rPr lang="en-US" dirty="0">
              <a:solidFill>
                <a:schemeClr val="accent1"/>
              </a:solidFill>
            </a:rPr>
            <a:t> </a:t>
          </a:r>
          <a:r>
            <a:rPr lang="en-US" dirty="0" err="1">
              <a:solidFill>
                <a:schemeClr val="accent1"/>
              </a:solidFill>
            </a:rPr>
            <a:t>inovacij</a:t>
          </a:r>
          <a:r>
            <a:rPr lang="en-US" dirty="0">
              <a:solidFill>
                <a:schemeClr val="accent1"/>
              </a:solidFill>
            </a:rPr>
            <a:t>.
</a:t>
          </a:r>
          <a:r>
            <a:rPr lang="en-US" dirty="0" err="1">
              <a:solidFill>
                <a:schemeClr val="accent1"/>
              </a:solidFill>
            </a:rPr>
            <a:t>Zagotavljajte</a:t>
          </a:r>
          <a:r>
            <a:rPr lang="en-US" dirty="0">
              <a:solidFill>
                <a:schemeClr val="accent1"/>
              </a:solidFill>
            </a:rPr>
            <a:t> </a:t>
          </a:r>
          <a:r>
            <a:rPr lang="en-US" dirty="0" err="1">
              <a:solidFill>
                <a:schemeClr val="accent1"/>
              </a:solidFill>
            </a:rPr>
            <a:t>redne</a:t>
          </a:r>
          <a:r>
            <a:rPr lang="en-US" dirty="0">
              <a:solidFill>
                <a:schemeClr val="accent1"/>
              </a:solidFill>
            </a:rPr>
            <a:t> </a:t>
          </a:r>
          <a:r>
            <a:rPr lang="en-US" dirty="0" err="1">
              <a:solidFill>
                <a:schemeClr val="accent1"/>
              </a:solidFill>
            </a:rPr>
            <a:t>posodobitve</a:t>
          </a:r>
          <a:r>
            <a:rPr lang="en-US" dirty="0">
              <a:solidFill>
                <a:schemeClr val="accent1"/>
              </a:solidFill>
            </a:rPr>
            <a:t> in </a:t>
          </a:r>
          <a:r>
            <a:rPr lang="en-US" dirty="0" err="1">
              <a:solidFill>
                <a:schemeClr val="accent1"/>
              </a:solidFill>
            </a:rPr>
            <a:t>povratne</a:t>
          </a:r>
          <a:r>
            <a:rPr lang="en-US" dirty="0">
              <a:solidFill>
                <a:schemeClr val="accent1"/>
              </a:solidFill>
            </a:rPr>
            <a:t> </a:t>
          </a:r>
          <a:r>
            <a:rPr lang="en-US" dirty="0" err="1">
              <a:solidFill>
                <a:schemeClr val="accent1"/>
              </a:solidFill>
            </a:rPr>
            <a:t>informacije</a:t>
          </a:r>
          <a:r>
            <a:rPr lang="en-US" dirty="0">
              <a:solidFill>
                <a:schemeClr val="accent1"/>
              </a:solidFill>
            </a:rPr>
            <a:t> o </a:t>
          </a:r>
          <a:r>
            <a:rPr lang="en-US" dirty="0" err="1">
              <a:solidFill>
                <a:schemeClr val="accent1"/>
              </a:solidFill>
            </a:rPr>
            <a:t>prizadevanjih</a:t>
          </a:r>
          <a:r>
            <a:rPr lang="en-US" dirty="0">
              <a:solidFill>
                <a:schemeClr val="accent1"/>
              </a:solidFill>
            </a:rPr>
            <a:t> za </a:t>
          </a:r>
          <a:r>
            <a:rPr lang="en-US" dirty="0" err="1">
              <a:solidFill>
                <a:schemeClr val="accent1"/>
              </a:solidFill>
            </a:rPr>
            <a:t>inovacije</a:t>
          </a:r>
          <a:r>
            <a:rPr lang="en-US" dirty="0">
              <a:solidFill>
                <a:schemeClr val="accent1"/>
              </a:solidFill>
            </a:rPr>
            <a:t>.</a:t>
          </a:r>
        </a:p>
      </dgm:t>
    </dgm:pt>
    <dgm:pt modelId="{6CBFEDD5-8994-4EFD-BA88-CD84AEC9A708}" type="parTrans" cxnId="{2EE0F21A-81C4-4157-AF1C-54A6B7A96387}">
      <dgm:prSet/>
      <dgm:spPr/>
      <dgm:t>
        <a:bodyPr/>
        <a:lstStyle/>
        <a:p>
          <a:endParaRPr lang="en-GB"/>
        </a:p>
      </dgm:t>
    </dgm:pt>
    <dgm:pt modelId="{D25471FB-1BF8-48BA-9FDD-EEAA3CD5C0E0}" type="sibTrans" cxnId="{2EE0F21A-81C4-4157-AF1C-54A6B7A96387}">
      <dgm:prSet/>
      <dgm:spPr/>
      <dgm:t>
        <a:bodyPr/>
        <a:lstStyle/>
        <a:p>
          <a:endParaRPr lang="en-GB"/>
        </a:p>
      </dgm:t>
    </dgm:pt>
    <dgm:pt modelId="{87752A11-FC2C-4C03-BA07-D194E069F645}">
      <dgm:prSet/>
      <dgm:spPr/>
      <dgm:t>
        <a:bodyPr/>
        <a:lstStyle/>
        <a:p>
          <a:r>
            <a:rPr lang="en-US" b="1" dirty="0" err="1"/>
            <a:t>Dodeljevanje</a:t>
          </a:r>
          <a:r>
            <a:rPr lang="en-US" b="1" dirty="0"/>
            <a:t> </a:t>
          </a:r>
          <a:r>
            <a:rPr lang="en-US" b="1" dirty="0" err="1"/>
            <a:t>virov</a:t>
          </a:r>
          <a:r>
            <a:rPr lang="en-US" dirty="0"/>
            <a:t>:</a:t>
          </a:r>
        </a:p>
      </dgm:t>
    </dgm:pt>
    <dgm:pt modelId="{BEFEEF58-6B15-4EB0-88A2-6FBB48493E2F}" type="parTrans" cxnId="{D84E84F1-9E8A-42A0-93AF-AB9664D1D3C9}">
      <dgm:prSet/>
      <dgm:spPr/>
      <dgm:t>
        <a:bodyPr/>
        <a:lstStyle/>
        <a:p>
          <a:endParaRPr lang="en-GB"/>
        </a:p>
      </dgm:t>
    </dgm:pt>
    <dgm:pt modelId="{804059D9-E6AA-4CCA-9706-2A3066CFA397}" type="sibTrans" cxnId="{D84E84F1-9E8A-42A0-93AF-AB9664D1D3C9}">
      <dgm:prSet/>
      <dgm:spPr/>
      <dgm:t>
        <a:bodyPr/>
        <a:lstStyle/>
        <a:p>
          <a:endParaRPr lang="en-GB"/>
        </a:p>
      </dgm:t>
    </dgm:pt>
    <dgm:pt modelId="{A3FD524A-BA8D-4A66-8B43-A4F45478C625}">
      <dgm:prSet/>
      <dgm:spPr/>
      <dgm:t>
        <a:bodyPr/>
        <a:lstStyle/>
        <a:p>
          <a:pPr>
            <a:buFont typeface="Arial" panose="020B0604020202020204" pitchFamily="34" charset="0"/>
            <a:buChar char="•"/>
          </a:pPr>
          <a:r>
            <a:rPr lang="en-US" dirty="0" err="1">
              <a:solidFill>
                <a:schemeClr val="accent1"/>
              </a:solidFill>
            </a:rPr>
            <a:t>Zagotovite</a:t>
          </a:r>
          <a:r>
            <a:rPr lang="en-US" dirty="0">
              <a:solidFill>
                <a:schemeClr val="accent1"/>
              </a:solidFill>
            </a:rPr>
            <a:t>, da so </a:t>
          </a:r>
          <a:r>
            <a:rPr lang="en-US" dirty="0" err="1">
              <a:solidFill>
                <a:schemeClr val="accent1"/>
              </a:solidFill>
            </a:rPr>
            <a:t>na</a:t>
          </a:r>
          <a:r>
            <a:rPr lang="en-US" dirty="0">
              <a:solidFill>
                <a:schemeClr val="accent1"/>
              </a:solidFill>
            </a:rPr>
            <a:t> </a:t>
          </a:r>
          <a:r>
            <a:rPr lang="en-US" dirty="0" err="1">
              <a:solidFill>
                <a:schemeClr val="accent1"/>
              </a:solidFill>
            </a:rPr>
            <a:t>voljo</a:t>
          </a:r>
          <a:r>
            <a:rPr lang="en-US" dirty="0">
              <a:solidFill>
                <a:schemeClr val="accent1"/>
              </a:solidFill>
            </a:rPr>
            <a:t> </a:t>
          </a:r>
          <a:r>
            <a:rPr lang="en-US" dirty="0" err="1">
              <a:solidFill>
                <a:schemeClr val="accent1"/>
              </a:solidFill>
            </a:rPr>
            <a:t>zadostna</a:t>
          </a:r>
          <a:r>
            <a:rPr lang="en-US" dirty="0">
              <a:solidFill>
                <a:schemeClr val="accent1"/>
              </a:solidFill>
            </a:rPr>
            <a:t> </a:t>
          </a:r>
          <a:r>
            <a:rPr lang="en-US" dirty="0" err="1">
              <a:solidFill>
                <a:schemeClr val="accent1"/>
              </a:solidFill>
            </a:rPr>
            <a:t>sredstva</a:t>
          </a:r>
          <a:r>
            <a:rPr lang="en-US" dirty="0">
              <a:solidFill>
                <a:schemeClr val="accent1"/>
              </a:solidFill>
            </a:rPr>
            <a:t> za </a:t>
          </a:r>
          <a:r>
            <a:rPr lang="en-US" dirty="0" err="1">
              <a:solidFill>
                <a:schemeClr val="accent1"/>
              </a:solidFill>
            </a:rPr>
            <a:t>inovacijske</a:t>
          </a:r>
          <a:r>
            <a:rPr lang="en-US" dirty="0">
              <a:solidFill>
                <a:schemeClr val="accent1"/>
              </a:solidFill>
            </a:rPr>
            <a:t> </a:t>
          </a:r>
          <a:r>
            <a:rPr lang="en-US" dirty="0" err="1">
              <a:solidFill>
                <a:schemeClr val="accent1"/>
              </a:solidFill>
            </a:rPr>
            <a:t>projekte</a:t>
          </a:r>
          <a:r>
            <a:rPr lang="en-US" dirty="0">
              <a:solidFill>
                <a:schemeClr val="accent1"/>
              </a:solidFill>
            </a:rPr>
            <a:t>.
</a:t>
          </a:r>
          <a:r>
            <a:rPr lang="en-US" dirty="0" err="1">
              <a:solidFill>
                <a:schemeClr val="accent1"/>
              </a:solidFill>
            </a:rPr>
            <a:t>Podpora</a:t>
          </a:r>
          <a:r>
            <a:rPr lang="en-US" dirty="0">
              <a:solidFill>
                <a:schemeClr val="accent1"/>
              </a:solidFill>
            </a:rPr>
            <a:t> in</a:t>
          </a:r>
        </a:p>
      </dgm:t>
    </dgm:pt>
    <dgm:pt modelId="{2782E694-4930-4A34-84C9-A2097D9DFC77}" type="parTrans" cxnId="{40257902-F6C3-4ADA-B46F-FC3600DA6364}">
      <dgm:prSet/>
      <dgm:spPr/>
      <dgm:t>
        <a:bodyPr/>
        <a:lstStyle/>
        <a:p>
          <a:endParaRPr lang="en-GB"/>
        </a:p>
      </dgm:t>
    </dgm:pt>
    <dgm:pt modelId="{191A7D01-7C22-48E3-8E8F-1A0F7CEEA8C1}" type="sibTrans" cxnId="{40257902-F6C3-4ADA-B46F-FC3600DA6364}">
      <dgm:prSet/>
      <dgm:spPr/>
      <dgm:t>
        <a:bodyPr/>
        <a:lstStyle/>
        <a:p>
          <a:endParaRPr lang="en-GB"/>
        </a:p>
      </dgm:t>
    </dgm:pt>
    <dgm:pt modelId="{C0077389-4DC9-4909-A665-E0E9EBAC1844}">
      <dgm:prSet/>
      <dgm:spPr/>
      <dgm:t>
        <a:bodyPr/>
        <a:lstStyle/>
        <a:p>
          <a:pPr>
            <a:buFont typeface="Arial" panose="020B0604020202020204" pitchFamily="34" charset="0"/>
            <a:buChar char="•"/>
          </a:pPr>
          <a:r>
            <a:rPr lang="en-US" dirty="0" err="1">
              <a:solidFill>
                <a:schemeClr val="accent1"/>
              </a:solidFill>
            </a:rPr>
            <a:t>Zagotovite</a:t>
          </a:r>
          <a:r>
            <a:rPr lang="en-US" dirty="0">
              <a:solidFill>
                <a:schemeClr val="accent1"/>
              </a:solidFill>
            </a:rPr>
            <a:t>, da so </a:t>
          </a:r>
          <a:r>
            <a:rPr lang="en-US" dirty="0" err="1">
              <a:solidFill>
                <a:schemeClr val="accent1"/>
              </a:solidFill>
            </a:rPr>
            <a:t>na</a:t>
          </a:r>
          <a:r>
            <a:rPr lang="en-US" dirty="0">
              <a:solidFill>
                <a:schemeClr val="accent1"/>
              </a:solidFill>
            </a:rPr>
            <a:t> </a:t>
          </a:r>
          <a:r>
            <a:rPr lang="en-US" dirty="0" err="1">
              <a:solidFill>
                <a:schemeClr val="accent1"/>
              </a:solidFill>
            </a:rPr>
            <a:t>voljo</a:t>
          </a:r>
          <a:r>
            <a:rPr lang="en-US" dirty="0">
              <a:solidFill>
                <a:schemeClr val="accent1"/>
              </a:solidFill>
            </a:rPr>
            <a:t> </a:t>
          </a:r>
          <a:r>
            <a:rPr lang="en-US" dirty="0" err="1">
              <a:solidFill>
                <a:schemeClr val="accent1"/>
              </a:solidFill>
            </a:rPr>
            <a:t>zadostna</a:t>
          </a:r>
          <a:r>
            <a:rPr lang="en-US" dirty="0">
              <a:solidFill>
                <a:schemeClr val="accent1"/>
              </a:solidFill>
            </a:rPr>
            <a:t> </a:t>
          </a:r>
          <a:r>
            <a:rPr lang="en-US" dirty="0" err="1">
              <a:solidFill>
                <a:schemeClr val="accent1"/>
              </a:solidFill>
            </a:rPr>
            <a:t>sredstva</a:t>
          </a:r>
          <a:r>
            <a:rPr lang="en-US" dirty="0">
              <a:solidFill>
                <a:schemeClr val="accent1"/>
              </a:solidFill>
            </a:rPr>
            <a:t> za </a:t>
          </a:r>
          <a:r>
            <a:rPr lang="en-US" dirty="0" err="1">
              <a:solidFill>
                <a:schemeClr val="accent1"/>
              </a:solidFill>
            </a:rPr>
            <a:t>inovacijske</a:t>
          </a:r>
          <a:r>
            <a:rPr lang="en-US" dirty="0">
              <a:solidFill>
                <a:schemeClr val="accent1"/>
              </a:solidFill>
            </a:rPr>
            <a:t> </a:t>
          </a:r>
          <a:r>
            <a:rPr lang="en-US" dirty="0" err="1">
              <a:solidFill>
                <a:schemeClr val="accent1"/>
              </a:solidFill>
            </a:rPr>
            <a:t>projekte</a:t>
          </a:r>
          <a:r>
            <a:rPr lang="en-US" dirty="0">
              <a:solidFill>
                <a:schemeClr val="accent1"/>
              </a:solidFill>
            </a:rPr>
            <a:t>.
</a:t>
          </a:r>
          <a:r>
            <a:rPr lang="en-US" dirty="0" err="1">
              <a:solidFill>
                <a:schemeClr val="accent1"/>
              </a:solidFill>
            </a:rPr>
            <a:t>Podpora</a:t>
          </a:r>
          <a:r>
            <a:rPr lang="en-US" dirty="0">
              <a:solidFill>
                <a:schemeClr val="accent1"/>
              </a:solidFill>
            </a:rPr>
            <a:t> in</a:t>
          </a:r>
        </a:p>
      </dgm:t>
    </dgm:pt>
    <dgm:pt modelId="{87B34CCE-3BAD-42B9-BB87-1ECD200CFA22}" type="parTrans" cxnId="{25CE0BCA-7E80-4295-B281-423376844FF6}">
      <dgm:prSet/>
      <dgm:spPr/>
      <dgm:t>
        <a:bodyPr/>
        <a:lstStyle/>
        <a:p>
          <a:endParaRPr lang="en-GB"/>
        </a:p>
      </dgm:t>
    </dgm:pt>
    <dgm:pt modelId="{6E144973-B4D5-47CD-8B58-ACD5C60C0EB3}" type="sibTrans" cxnId="{25CE0BCA-7E80-4295-B281-423376844FF6}">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40257902-F6C3-4ADA-B46F-FC3600DA6364}" srcId="{87752A11-FC2C-4C03-BA07-D194E069F645}" destId="{A3FD524A-BA8D-4A66-8B43-A4F45478C625}" srcOrd="0" destOrd="0" parTransId="{2782E694-4930-4A34-84C9-A2097D9DFC77}" sibTransId="{191A7D01-7C22-48E3-8E8F-1A0F7CEEA8C1}"/>
    <dgm:cxn modelId="{E7035705-16C2-47C5-A670-2FA6CAB8F872}" type="presOf" srcId="{7ECA5518-7067-46A1-853D-41483618EDA7}" destId="{96F946EB-8173-4EDD-BBBB-85986A4470CF}" srcOrd="0" destOrd="1" presId="urn:microsoft.com/office/officeart/2005/8/layout/hProcess4"/>
    <dgm:cxn modelId="{7CC12B0A-EE88-4B3E-A945-9B729DF76E08}" srcId="{494941AD-03AC-4D4F-96F4-750AC3C94F7E}" destId="{F7D27D1B-AFC2-4317-98B7-93304174B166}" srcOrd="0" destOrd="0" parTransId="{E60F3EFF-0220-49D6-863E-3BB4EEAAA00B}" sibTransId="{9480489C-572E-4A67-9B55-D1576DEB7C68}"/>
    <dgm:cxn modelId="{2D070011-C7BD-4693-99AA-FFE3734A082B}" type="presOf" srcId="{EB725E8E-C139-4677-A2A0-5F7F69E36587}" destId="{5F28B6B5-CE78-4092-876A-99670FB0E9BD}" srcOrd="1" destOrd="0" presId="urn:microsoft.com/office/officeart/2005/8/layout/hProcess4"/>
    <dgm:cxn modelId="{2EE0F21A-81C4-4157-AF1C-54A6B7A96387}" srcId="{50D8CD32-7E4E-4D76-A6FB-5D3E4A465FE1}" destId="{9F9D93E4-D4CF-48C6-87E7-C51EA8826DD7}" srcOrd="1" destOrd="0" parTransId="{6CBFEDD5-8994-4EFD-BA88-CD84AEC9A708}" sibTransId="{D25471FB-1BF8-48BA-9FDD-EEAA3CD5C0E0}"/>
    <dgm:cxn modelId="{777E031F-570D-4180-ACCE-9C2F3DC49F2D}" srcId="{8C623087-F347-491D-A936-900301B1C4A0}" destId="{9F6D1D16-2A22-4140-9AF8-516B04064B8D}" srcOrd="0" destOrd="0" parTransId="{4B3E1B9B-E4A1-473D-8FD9-C103DBE6CDE0}" sibTransId="{542E9B39-06EA-4A02-81B0-B4C49E9BE8AE}"/>
    <dgm:cxn modelId="{EBC23220-81F6-474F-8749-A329F2ACA47D}" type="presOf" srcId="{C0077389-4DC9-4909-A665-E0E9EBAC1844}" destId="{1BAB2332-8B0D-4D00-9DAE-E57DFC3A9CD7}" srcOrd="0" destOrd="1" presId="urn:microsoft.com/office/officeart/2005/8/layout/hProcess4"/>
    <dgm:cxn modelId="{ECCBBB20-44B6-462B-B945-D7D4477A2214}" type="presOf" srcId="{17027E95-7DD2-4DF6-BDE7-1C3BC7A5A1D1}" destId="{2A3E3185-76D1-454C-A962-C3590B84505C}" srcOrd="0" destOrd="0" presId="urn:microsoft.com/office/officeart/2005/8/layout/hProcess4"/>
    <dgm:cxn modelId="{9BED0928-6CB9-4E24-A6E1-5BE1432F4CE3}" type="presOf" srcId="{87752A11-FC2C-4C03-BA07-D194E069F645}" destId="{B3AB3E52-98B0-4CB8-8E81-1F1CFBF81EF0}" srcOrd="0" destOrd="0" presId="urn:microsoft.com/office/officeart/2005/8/layout/hProcess4"/>
    <dgm:cxn modelId="{F32F5A2E-7FEE-4CBC-ABE4-36B2CDA52E23}" type="presOf" srcId="{E16BADA7-F25C-47BD-9EE8-0A03527DF582}" destId="{438DA9A9-FAAD-4387-AAB6-0965AFEAB954}" srcOrd="0" destOrd="0" presId="urn:microsoft.com/office/officeart/2005/8/layout/hProcess4"/>
    <dgm:cxn modelId="{D1C52E30-3537-4815-B96C-A987A1EA647C}" srcId="{494941AD-03AC-4D4F-96F4-750AC3C94F7E}" destId="{0CFBD8FB-F85D-4417-A7BC-70797C546F47}" srcOrd="1" destOrd="0" parTransId="{490386F2-3AF2-4550-A5E1-E48A17AEEAB3}" sibTransId="{17027E95-7DD2-4DF6-BDE7-1C3BC7A5A1D1}"/>
    <dgm:cxn modelId="{181F8534-E59B-4E8E-9CAC-30347347BD3C}" srcId="{F7D27D1B-AFC2-4317-98B7-93304174B166}" destId="{7ECA5518-7067-46A1-853D-41483618EDA7}" srcOrd="1" destOrd="0" parTransId="{4D90584D-6D11-4B5A-A27C-79EEC394B929}" sibTransId="{85B04299-975F-4DEA-ACA7-0FBA823ACB31}"/>
    <dgm:cxn modelId="{AFBDB735-19FB-4044-8B50-A3F1C8361A04}" type="presOf" srcId="{E16BADA7-F25C-47BD-9EE8-0A03527DF582}" destId="{5E3F9E0D-F14B-418E-8836-D510390B23DA}" srcOrd="1" destOrd="0" presId="urn:microsoft.com/office/officeart/2005/8/layout/hProcess4"/>
    <dgm:cxn modelId="{EBF41B3D-D098-4A35-930C-C35237558F72}" type="presOf" srcId="{9F9D93E4-D4CF-48C6-87E7-C51EA8826DD7}" destId="{663FDEAD-333C-4969-A7FD-7C8D259699FC}" srcOrd="0" destOrd="1" presId="urn:microsoft.com/office/officeart/2005/8/layout/hProcess4"/>
    <dgm:cxn modelId="{CBF26E41-B03E-4420-878A-FBAED4A74CD9}" type="presOf" srcId="{A3FD524A-BA8D-4A66-8B43-A4F45478C625}" destId="{D224262A-81E9-4438-8445-0F516362B382}" srcOrd="1" destOrd="0" presId="urn:microsoft.com/office/officeart/2005/8/layout/hProcess4"/>
    <dgm:cxn modelId="{7991E044-F52C-4401-A64C-6057ADCA648F}" type="presOf" srcId="{4ECD1C8A-5630-4C64-8546-B8EEC59F28C7}" destId="{B4F162AB-2C92-4794-8D74-8EE11B51B0E0}" srcOrd="0" destOrd="0" presId="urn:microsoft.com/office/officeart/2005/8/layout/hProcess4"/>
    <dgm:cxn modelId="{78382D65-3E41-4437-BC38-F8530286CBF3}" srcId="{0CFBD8FB-F85D-4417-A7BC-70797C546F47}" destId="{E16BADA7-F25C-47BD-9EE8-0A03527DF582}" srcOrd="0" destOrd="0" parTransId="{510017D3-80D6-4640-834D-9237B56C5EFB}" sibTransId="{35BCC1D3-7F0B-4633-A3A5-6C47551073F2}"/>
    <dgm:cxn modelId="{7D465D46-F565-47EA-BD97-DA7D08A5F7A4}" type="presOf" srcId="{9F9D93E4-D4CF-48C6-87E7-C51EA8826DD7}" destId="{43402535-B43C-435C-9178-1E08075B4F8A}" srcOrd="1" destOrd="1" presId="urn:microsoft.com/office/officeart/2005/8/layout/hProcess4"/>
    <dgm:cxn modelId="{C2478955-836B-4B0D-BCC5-B94652E1EDF3}" srcId="{0CFBD8FB-F85D-4417-A7BC-70797C546F47}" destId="{3FC17AE7-8D6E-4C65-9A82-4EBD80C20603}" srcOrd="1" destOrd="0" parTransId="{374702FD-3AD2-4E27-926B-BC170633F2DE}" sibTransId="{7E12BC1F-F570-4129-97E3-D768E939DFD6}"/>
    <dgm:cxn modelId="{C2932777-6BA3-4233-AE06-1452EF129B71}" srcId="{494941AD-03AC-4D4F-96F4-750AC3C94F7E}" destId="{8C623087-F347-491D-A936-900301B1C4A0}" srcOrd="2" destOrd="0" parTransId="{27E50061-4487-403A-BD37-2EBBD20ECACC}" sibTransId="{4ECD1C8A-5630-4C64-8546-B8EEC59F28C7}"/>
    <dgm:cxn modelId="{75FA3F81-2985-460D-8B0C-F47191D6C77E}" type="presOf" srcId="{9F6D1D16-2A22-4140-9AF8-516B04064B8D}" destId="{63233BA4-D0BE-4718-8355-FA73D949DB38}" srcOrd="0" destOrd="0" presId="urn:microsoft.com/office/officeart/2005/8/layout/hProcess4"/>
    <dgm:cxn modelId="{E48D7A8F-7556-48D9-B88A-E06A9DCCF464}" srcId="{8C623087-F347-491D-A936-900301B1C4A0}" destId="{BE41D8D1-7B9A-4574-9D0E-B29A49A06910}" srcOrd="1" destOrd="0" parTransId="{7F84F462-FF2E-4865-B7A2-B171CAB9ED65}" sibTransId="{05AAF3E2-0544-4D53-A6AE-E6C28C1EBE5D}"/>
    <dgm:cxn modelId="{EB624C91-4097-405C-80F8-7FE3D310F45C}" type="presOf" srcId="{3FC17AE7-8D6E-4C65-9A82-4EBD80C20603}" destId="{5E3F9E0D-F14B-418E-8836-D510390B23DA}" srcOrd="1" destOrd="1" presId="urn:microsoft.com/office/officeart/2005/8/layout/hProcess4"/>
    <dgm:cxn modelId="{ED240694-86A2-4545-8FE7-15DE7D3FC432}" type="presOf" srcId="{50D8CD32-7E4E-4D76-A6FB-5D3E4A465FE1}" destId="{55AC40C0-D74D-42FD-82BD-3FEB16582E2C}" srcOrd="0" destOrd="0" presId="urn:microsoft.com/office/officeart/2005/8/layout/hProcess4"/>
    <dgm:cxn modelId="{36C3989D-9F8D-400D-83B3-DA64782A4085}" srcId="{F7D27D1B-AFC2-4317-98B7-93304174B166}" destId="{EB725E8E-C139-4677-A2A0-5F7F69E36587}" srcOrd="0" destOrd="0" parTransId="{6A6750C2-C847-4CCA-B2FE-4D2AF5673638}" sibTransId="{F17433D6-F757-44A2-AB7B-D1B82A11E4C1}"/>
    <dgm:cxn modelId="{AD0FEF9E-75B5-4DB2-9623-D04A6B914CB0}" type="presOf" srcId="{C8BD9038-43D3-4F51-9E57-1A4EAE008965}" destId="{663FDEAD-333C-4969-A7FD-7C8D259699FC}" srcOrd="0" destOrd="0" presId="urn:microsoft.com/office/officeart/2005/8/layout/hProcess4"/>
    <dgm:cxn modelId="{7C94C3A0-E3E7-4023-931D-455F3E57104B}" type="presOf" srcId="{7ECA5518-7067-46A1-853D-41483618EDA7}" destId="{5F28B6B5-CE78-4092-876A-99670FB0E9BD}" srcOrd="1" destOrd="1" presId="urn:microsoft.com/office/officeart/2005/8/layout/hProcess4"/>
    <dgm:cxn modelId="{86A1EDAB-6E53-4F30-A603-FDBDF3037847}" type="presOf" srcId="{494941AD-03AC-4D4F-96F4-750AC3C94F7E}" destId="{28176959-2FD4-4C9A-907D-AD4C9DBFA5CC}" srcOrd="0" destOrd="0" presId="urn:microsoft.com/office/officeart/2005/8/layout/hProcess4"/>
    <dgm:cxn modelId="{EAEEC8B7-22AD-4224-A7A1-5394FB1DA66F}" type="presOf" srcId="{EB725E8E-C139-4677-A2A0-5F7F69E36587}" destId="{96F946EB-8173-4EDD-BBBB-85986A4470CF}" srcOrd="0" destOrd="0" presId="urn:microsoft.com/office/officeart/2005/8/layout/hProcess4"/>
    <dgm:cxn modelId="{A0DDFEBD-C5E2-4F7E-BC4B-E06B7F409EEB}" type="presOf" srcId="{F7D27D1B-AFC2-4317-98B7-93304174B166}" destId="{AA355942-0B02-4403-B0C5-D8F1A76559CE}" srcOrd="0" destOrd="0" presId="urn:microsoft.com/office/officeart/2005/8/layout/hProcess4"/>
    <dgm:cxn modelId="{E2C446C7-4D1D-4C6B-BEF8-FB01D8513ECD}" type="presOf" srcId="{ADE75543-F0E0-404C-98DB-A974CC9E2462}" destId="{745315D6-E2C3-4244-8FDD-34DE8A84EC11}" srcOrd="0" destOrd="0" presId="urn:microsoft.com/office/officeart/2005/8/layout/hProcess4"/>
    <dgm:cxn modelId="{B4D3B7C7-5A50-40CA-9A8A-D3DEE31D6306}" type="presOf" srcId="{C0077389-4DC9-4909-A665-E0E9EBAC1844}" destId="{D224262A-81E9-4438-8445-0F516362B382}" srcOrd="1" destOrd="1" presId="urn:microsoft.com/office/officeart/2005/8/layout/hProcess4"/>
    <dgm:cxn modelId="{25CE0BCA-7E80-4295-B281-423376844FF6}" srcId="{87752A11-FC2C-4C03-BA07-D194E069F645}" destId="{C0077389-4DC9-4909-A665-E0E9EBAC1844}" srcOrd="1" destOrd="0" parTransId="{87B34CCE-3BAD-42B9-BB87-1ECD200CFA22}" sibTransId="{6E144973-B4D5-47CD-8B58-ACD5C60C0EB3}"/>
    <dgm:cxn modelId="{43863CCB-32B1-44D3-B70B-FC5A9708BB14}" type="presOf" srcId="{9F6D1D16-2A22-4140-9AF8-516B04064B8D}" destId="{3A6DDFFF-4B93-4032-ACA6-0DEF496DC74D}" srcOrd="1" destOrd="0" presId="urn:microsoft.com/office/officeart/2005/8/layout/hProcess4"/>
    <dgm:cxn modelId="{453C16CC-3536-4890-A407-F2D23B155BBE}" type="presOf" srcId="{A3FD524A-BA8D-4A66-8B43-A4F45478C625}" destId="{1BAB2332-8B0D-4D00-9DAE-E57DFC3A9CD7}" srcOrd="0" destOrd="0" presId="urn:microsoft.com/office/officeart/2005/8/layout/hProcess4"/>
    <dgm:cxn modelId="{166FAFCE-4A76-4D68-B646-6766ACF8608D}" type="presOf" srcId="{C8BD9038-43D3-4F51-9E57-1A4EAE008965}" destId="{43402535-B43C-435C-9178-1E08075B4F8A}" srcOrd="1" destOrd="0" presId="urn:microsoft.com/office/officeart/2005/8/layout/hProcess4"/>
    <dgm:cxn modelId="{49FB20DA-4CEE-46A6-B1FB-6D9A249FD37B}" type="presOf" srcId="{0CFBD8FB-F85D-4417-A7BC-70797C546F47}" destId="{DFC6C3CC-4292-4E7A-8DF5-4C92D7678DDB}" srcOrd="0" destOrd="0" presId="urn:microsoft.com/office/officeart/2005/8/layout/hProcess4"/>
    <dgm:cxn modelId="{EA7FA9E0-E8B7-4093-BD44-733B76E38EF5}" type="presOf" srcId="{9480489C-572E-4A67-9B55-D1576DEB7C68}" destId="{E3075CD7-6DF0-484D-A207-0F9C6CD40E52}" srcOrd="0" destOrd="0" presId="urn:microsoft.com/office/officeart/2005/8/layout/hProcess4"/>
    <dgm:cxn modelId="{62AAC4E9-61BB-46B7-A224-88CF4D8C76CB}" srcId="{50D8CD32-7E4E-4D76-A6FB-5D3E4A465FE1}" destId="{C8BD9038-43D3-4F51-9E57-1A4EAE008965}" srcOrd="0" destOrd="0" parTransId="{1BEC9E93-098D-4AEE-96C4-B99C1B495D9B}" sibTransId="{3FB0B0A1-380F-4A3D-9638-2D994150B4AD}"/>
    <dgm:cxn modelId="{E3E693EF-8E2A-49AF-BA62-294F3A457B03}" type="presOf" srcId="{3FC17AE7-8D6E-4C65-9A82-4EBD80C20603}" destId="{438DA9A9-FAAD-4387-AAB6-0965AFEAB954}" srcOrd="0" destOrd="1" presId="urn:microsoft.com/office/officeart/2005/8/layout/hProcess4"/>
    <dgm:cxn modelId="{D84E84F1-9E8A-42A0-93AF-AB9664D1D3C9}" srcId="{494941AD-03AC-4D4F-96F4-750AC3C94F7E}" destId="{87752A11-FC2C-4C03-BA07-D194E069F645}" srcOrd="4" destOrd="0" parTransId="{BEFEEF58-6B15-4EB0-88A2-6FBB48493E2F}" sibTransId="{804059D9-E6AA-4CCA-9706-2A3066CFA397}"/>
    <dgm:cxn modelId="{B6D322F4-1382-419A-BC86-E5A79324C864}" type="presOf" srcId="{8C623087-F347-491D-A936-900301B1C4A0}" destId="{7043CCD5-AD47-4CD1-BFBB-70A641F16382}" srcOrd="0" destOrd="0" presId="urn:microsoft.com/office/officeart/2005/8/layout/hProcess4"/>
    <dgm:cxn modelId="{D84F31F6-605C-4BC9-9830-44032CFD5E99}" type="presOf" srcId="{BE41D8D1-7B9A-4574-9D0E-B29A49A06910}" destId="{3A6DDFFF-4B93-4032-ACA6-0DEF496DC74D}" srcOrd="1" destOrd="1" presId="urn:microsoft.com/office/officeart/2005/8/layout/hProcess4"/>
    <dgm:cxn modelId="{0C5B76F9-F1AD-4DDB-8151-9F2F583721B3}" type="presOf" srcId="{BE41D8D1-7B9A-4574-9D0E-B29A49A06910}" destId="{63233BA4-D0BE-4718-8355-FA73D949DB38}" srcOrd="0" destOrd="1" presId="urn:microsoft.com/office/officeart/2005/8/layout/hProcess4"/>
    <dgm:cxn modelId="{E4654DFB-8E90-4C78-8086-39534A6AD334}" srcId="{494941AD-03AC-4D4F-96F4-750AC3C94F7E}" destId="{50D8CD32-7E4E-4D76-A6FB-5D3E4A465FE1}" srcOrd="3" destOrd="0" parTransId="{C3F79079-55E0-411B-BFC8-84C702C42A9D}" sibTransId="{ADE75543-F0E0-404C-98DB-A974CC9E2462}"/>
    <dgm:cxn modelId="{E072430C-EE68-4FA3-A95B-A8D1B427D4EF}" type="presParOf" srcId="{28176959-2FD4-4C9A-907D-AD4C9DBFA5CC}" destId="{C0ED4EB1-DE87-4CA8-A2FA-5FEC19393A5F}" srcOrd="0" destOrd="0" presId="urn:microsoft.com/office/officeart/2005/8/layout/hProcess4"/>
    <dgm:cxn modelId="{8AA480AD-50F4-4CD8-BF29-9CA5F913D53F}" type="presParOf" srcId="{28176959-2FD4-4C9A-907D-AD4C9DBFA5CC}" destId="{EE9F1DE8-8CD1-4710-AFA9-31D21EAE17F3}" srcOrd="1" destOrd="0" presId="urn:microsoft.com/office/officeart/2005/8/layout/hProcess4"/>
    <dgm:cxn modelId="{5FA56037-2326-408C-BA30-418C93148A9F}" type="presParOf" srcId="{28176959-2FD4-4C9A-907D-AD4C9DBFA5CC}" destId="{C9E1C6BB-D773-4D39-A080-0828BFCDB2B5}" srcOrd="2" destOrd="0" presId="urn:microsoft.com/office/officeart/2005/8/layout/hProcess4"/>
    <dgm:cxn modelId="{9E5E98BD-05DE-4D9C-9EF8-196A17B31D62}" type="presParOf" srcId="{C9E1C6BB-D773-4D39-A080-0828BFCDB2B5}" destId="{E718E01B-1A66-4B46-AE7E-3D737D9862CD}" srcOrd="0" destOrd="0" presId="urn:microsoft.com/office/officeart/2005/8/layout/hProcess4"/>
    <dgm:cxn modelId="{97A97BC2-EBAE-4BBE-90C9-3FE858B2EC1E}" type="presParOf" srcId="{E718E01B-1A66-4B46-AE7E-3D737D9862CD}" destId="{1835C92C-84E8-4FF1-A429-4784D393533E}" srcOrd="0" destOrd="0" presId="urn:microsoft.com/office/officeart/2005/8/layout/hProcess4"/>
    <dgm:cxn modelId="{E2F77CFB-672D-48F5-9ED1-23467FB4D5A3}" type="presParOf" srcId="{E718E01B-1A66-4B46-AE7E-3D737D9862CD}" destId="{96F946EB-8173-4EDD-BBBB-85986A4470CF}" srcOrd="1" destOrd="0" presId="urn:microsoft.com/office/officeart/2005/8/layout/hProcess4"/>
    <dgm:cxn modelId="{32A98A03-E6B9-4C6F-9F36-13A57E8F6FB8}" type="presParOf" srcId="{E718E01B-1A66-4B46-AE7E-3D737D9862CD}" destId="{5F28B6B5-CE78-4092-876A-99670FB0E9BD}" srcOrd="2" destOrd="0" presId="urn:microsoft.com/office/officeart/2005/8/layout/hProcess4"/>
    <dgm:cxn modelId="{94EA7559-9DFD-499D-A837-DD2AB2567E9A}" type="presParOf" srcId="{E718E01B-1A66-4B46-AE7E-3D737D9862CD}" destId="{AA355942-0B02-4403-B0C5-D8F1A76559CE}" srcOrd="3" destOrd="0" presId="urn:microsoft.com/office/officeart/2005/8/layout/hProcess4"/>
    <dgm:cxn modelId="{12323098-E61E-48E5-92D4-C3872F88018C}" type="presParOf" srcId="{E718E01B-1A66-4B46-AE7E-3D737D9862CD}" destId="{23C06D0F-7C42-4726-B127-DF7720DBF0A8}" srcOrd="4" destOrd="0" presId="urn:microsoft.com/office/officeart/2005/8/layout/hProcess4"/>
    <dgm:cxn modelId="{C3841EBE-21B4-440F-B31D-E94A7C93920F}" type="presParOf" srcId="{C9E1C6BB-D773-4D39-A080-0828BFCDB2B5}" destId="{E3075CD7-6DF0-484D-A207-0F9C6CD40E52}" srcOrd="1" destOrd="0" presId="urn:microsoft.com/office/officeart/2005/8/layout/hProcess4"/>
    <dgm:cxn modelId="{AB9D818A-02E9-4AA2-AD63-664EBAA249A0}" type="presParOf" srcId="{C9E1C6BB-D773-4D39-A080-0828BFCDB2B5}" destId="{3A3D420E-4249-495B-BF94-BB2FA69BFE93}" srcOrd="2" destOrd="0" presId="urn:microsoft.com/office/officeart/2005/8/layout/hProcess4"/>
    <dgm:cxn modelId="{995B33F5-603D-4ACF-8E88-465237A4C08D}" type="presParOf" srcId="{3A3D420E-4249-495B-BF94-BB2FA69BFE93}" destId="{6FA46692-905B-4753-97DA-9892CCF3F188}" srcOrd="0" destOrd="0" presId="urn:microsoft.com/office/officeart/2005/8/layout/hProcess4"/>
    <dgm:cxn modelId="{458E3633-72DE-41F2-A818-FC4F4D0C0A55}" type="presParOf" srcId="{3A3D420E-4249-495B-BF94-BB2FA69BFE93}" destId="{438DA9A9-FAAD-4387-AAB6-0965AFEAB954}" srcOrd="1" destOrd="0" presId="urn:microsoft.com/office/officeart/2005/8/layout/hProcess4"/>
    <dgm:cxn modelId="{E79D224E-22E0-4BD3-B7A2-75126128F63B}" type="presParOf" srcId="{3A3D420E-4249-495B-BF94-BB2FA69BFE93}" destId="{5E3F9E0D-F14B-418E-8836-D510390B23DA}" srcOrd="2" destOrd="0" presId="urn:microsoft.com/office/officeart/2005/8/layout/hProcess4"/>
    <dgm:cxn modelId="{212EC23A-94CB-46E2-BF6E-F49DE1DE63BB}" type="presParOf" srcId="{3A3D420E-4249-495B-BF94-BB2FA69BFE93}" destId="{DFC6C3CC-4292-4E7A-8DF5-4C92D7678DDB}" srcOrd="3" destOrd="0" presId="urn:microsoft.com/office/officeart/2005/8/layout/hProcess4"/>
    <dgm:cxn modelId="{35513C5F-EB68-4F05-BFD0-086C1E2F2C47}" type="presParOf" srcId="{3A3D420E-4249-495B-BF94-BB2FA69BFE93}" destId="{B0F10D7F-FB82-4594-91AF-BD58B5AD2572}" srcOrd="4" destOrd="0" presId="urn:microsoft.com/office/officeart/2005/8/layout/hProcess4"/>
    <dgm:cxn modelId="{7ECE79AC-6999-4EC3-B2F2-448673F8C909}" type="presParOf" srcId="{C9E1C6BB-D773-4D39-A080-0828BFCDB2B5}" destId="{2A3E3185-76D1-454C-A962-C3590B84505C}" srcOrd="3" destOrd="0" presId="urn:microsoft.com/office/officeart/2005/8/layout/hProcess4"/>
    <dgm:cxn modelId="{82075BE8-A759-4B6A-8946-8C6FC657D85F}" type="presParOf" srcId="{C9E1C6BB-D773-4D39-A080-0828BFCDB2B5}" destId="{0AF6D1CD-A4B7-4AFC-A88B-D7A986384684}" srcOrd="4" destOrd="0" presId="urn:microsoft.com/office/officeart/2005/8/layout/hProcess4"/>
    <dgm:cxn modelId="{9BFD0E94-B315-4AAD-9FAC-B1D4D27FC4DA}" type="presParOf" srcId="{0AF6D1CD-A4B7-4AFC-A88B-D7A986384684}" destId="{1C2E0A3E-BB11-4634-9E9D-B18AA2C1E08F}" srcOrd="0" destOrd="0" presId="urn:microsoft.com/office/officeart/2005/8/layout/hProcess4"/>
    <dgm:cxn modelId="{7B5EBDEA-B528-4F6B-A043-2D685A3739D0}" type="presParOf" srcId="{0AF6D1CD-A4B7-4AFC-A88B-D7A986384684}" destId="{63233BA4-D0BE-4718-8355-FA73D949DB38}" srcOrd="1" destOrd="0" presId="urn:microsoft.com/office/officeart/2005/8/layout/hProcess4"/>
    <dgm:cxn modelId="{F83BA677-9918-4CF3-B874-92680A72D6FD}" type="presParOf" srcId="{0AF6D1CD-A4B7-4AFC-A88B-D7A986384684}" destId="{3A6DDFFF-4B93-4032-ACA6-0DEF496DC74D}" srcOrd="2" destOrd="0" presId="urn:microsoft.com/office/officeart/2005/8/layout/hProcess4"/>
    <dgm:cxn modelId="{3FF211AA-F103-48A8-B782-E415046CD3F8}" type="presParOf" srcId="{0AF6D1CD-A4B7-4AFC-A88B-D7A986384684}" destId="{7043CCD5-AD47-4CD1-BFBB-70A641F16382}" srcOrd="3" destOrd="0" presId="urn:microsoft.com/office/officeart/2005/8/layout/hProcess4"/>
    <dgm:cxn modelId="{2013C519-7448-4229-8396-D46CCFEF368C}" type="presParOf" srcId="{0AF6D1CD-A4B7-4AFC-A88B-D7A986384684}" destId="{77448A1B-D5C0-4ACB-A6CA-67A35E12926A}" srcOrd="4" destOrd="0" presId="urn:microsoft.com/office/officeart/2005/8/layout/hProcess4"/>
    <dgm:cxn modelId="{2E6263B0-FD81-48C6-8934-72F648116F72}" type="presParOf" srcId="{C9E1C6BB-D773-4D39-A080-0828BFCDB2B5}" destId="{B4F162AB-2C92-4794-8D74-8EE11B51B0E0}" srcOrd="5" destOrd="0" presId="urn:microsoft.com/office/officeart/2005/8/layout/hProcess4"/>
    <dgm:cxn modelId="{781A2ACF-7268-4F1A-9716-CE4036C7B753}" type="presParOf" srcId="{C9E1C6BB-D773-4D39-A080-0828BFCDB2B5}" destId="{8815BDE2-C055-466E-AC51-7153EBD3C16D}" srcOrd="6" destOrd="0" presId="urn:microsoft.com/office/officeart/2005/8/layout/hProcess4"/>
    <dgm:cxn modelId="{93F272F3-4E85-4A41-AF9E-F65EF0CA1DC6}" type="presParOf" srcId="{8815BDE2-C055-466E-AC51-7153EBD3C16D}" destId="{B98B5539-A647-4169-B774-84E9A5975382}" srcOrd="0" destOrd="0" presId="urn:microsoft.com/office/officeart/2005/8/layout/hProcess4"/>
    <dgm:cxn modelId="{FD8AE3B2-47FC-4466-9F88-34DDC5853C20}" type="presParOf" srcId="{8815BDE2-C055-466E-AC51-7153EBD3C16D}" destId="{663FDEAD-333C-4969-A7FD-7C8D259699FC}" srcOrd="1" destOrd="0" presId="urn:microsoft.com/office/officeart/2005/8/layout/hProcess4"/>
    <dgm:cxn modelId="{31D34D23-A314-4C52-8533-8A3F915799B1}" type="presParOf" srcId="{8815BDE2-C055-466E-AC51-7153EBD3C16D}" destId="{43402535-B43C-435C-9178-1E08075B4F8A}" srcOrd="2" destOrd="0" presId="urn:microsoft.com/office/officeart/2005/8/layout/hProcess4"/>
    <dgm:cxn modelId="{6FFE1BD7-2316-44AA-BCB2-9107A35FD1D8}" type="presParOf" srcId="{8815BDE2-C055-466E-AC51-7153EBD3C16D}" destId="{55AC40C0-D74D-42FD-82BD-3FEB16582E2C}" srcOrd="3" destOrd="0" presId="urn:microsoft.com/office/officeart/2005/8/layout/hProcess4"/>
    <dgm:cxn modelId="{D4146A07-8C62-45CC-86E8-17EA09007D88}" type="presParOf" srcId="{8815BDE2-C055-466E-AC51-7153EBD3C16D}" destId="{A4ADA37F-1092-4926-BD7D-E63A5E0309BA}" srcOrd="4" destOrd="0" presId="urn:microsoft.com/office/officeart/2005/8/layout/hProcess4"/>
    <dgm:cxn modelId="{D475EAA2-0108-448D-9B8F-519121826878}" type="presParOf" srcId="{C9E1C6BB-D773-4D39-A080-0828BFCDB2B5}" destId="{745315D6-E2C3-4244-8FDD-34DE8A84EC11}" srcOrd="7" destOrd="0" presId="urn:microsoft.com/office/officeart/2005/8/layout/hProcess4"/>
    <dgm:cxn modelId="{447539E8-94B0-4BC7-8532-E0B7CC20969E}" type="presParOf" srcId="{C9E1C6BB-D773-4D39-A080-0828BFCDB2B5}" destId="{2A6B373F-E776-43AB-A154-23811526ADC6}" srcOrd="8" destOrd="0" presId="urn:microsoft.com/office/officeart/2005/8/layout/hProcess4"/>
    <dgm:cxn modelId="{B385B756-038C-4D3E-9A8A-6CA5DD80CB94}" type="presParOf" srcId="{2A6B373F-E776-43AB-A154-23811526ADC6}" destId="{1F074ACB-B619-4E9A-9AA1-0144AF7BB091}" srcOrd="0" destOrd="0" presId="urn:microsoft.com/office/officeart/2005/8/layout/hProcess4"/>
    <dgm:cxn modelId="{0BC39D09-D5C5-41A4-AFF3-FB3A9F9CAC21}" type="presParOf" srcId="{2A6B373F-E776-43AB-A154-23811526ADC6}" destId="{1BAB2332-8B0D-4D00-9DAE-E57DFC3A9CD7}" srcOrd="1" destOrd="0" presId="urn:microsoft.com/office/officeart/2005/8/layout/hProcess4"/>
    <dgm:cxn modelId="{C9F7C144-2E32-4CAE-9F8E-AEDF31D8DCBE}" type="presParOf" srcId="{2A6B373F-E776-43AB-A154-23811526ADC6}" destId="{D224262A-81E9-4438-8445-0F516362B382}" srcOrd="2" destOrd="0" presId="urn:microsoft.com/office/officeart/2005/8/layout/hProcess4"/>
    <dgm:cxn modelId="{0C76F7EB-35E4-4CDC-8222-6FE77C80BFDE}" type="presParOf" srcId="{2A6B373F-E776-43AB-A154-23811526ADC6}" destId="{B3AB3E52-98B0-4CB8-8E81-1F1CFBF81EF0}" srcOrd="3" destOrd="0" presId="urn:microsoft.com/office/officeart/2005/8/layout/hProcess4"/>
    <dgm:cxn modelId="{C65E6F60-13DF-4E10-8348-5456C3E1E922}"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C5024EDF-8421-4FA2-BC08-FAF6E2352B63}">
      <dgm:prSet custT="1"/>
      <dgm:spPr/>
      <dgm:t>
        <a:bodyPr/>
        <a:lstStyle/>
        <a:p>
          <a:r>
            <a:rPr lang="en-US" sz="4000" b="1" dirty="0" err="1"/>
            <a:t>Vrste</a:t>
          </a:r>
          <a:endParaRPr lang="en-GB" sz="4000" dirty="0"/>
        </a:p>
      </dgm:t>
    </dgm:pt>
    <dgm:pt modelId="{AD02AF29-9A2D-4678-9F1F-ED99980887F9}" type="parTrans" cxnId="{E7C31D20-8202-485C-BB39-B0388E30DF77}">
      <dgm:prSet/>
      <dgm:spPr/>
      <dgm:t>
        <a:bodyPr/>
        <a:lstStyle/>
        <a:p>
          <a:endParaRPr lang="en-GB"/>
        </a:p>
      </dgm:t>
    </dgm:pt>
    <dgm:pt modelId="{A49301F3-D9E1-4B3C-8DFC-66D913687E80}" type="sibTrans" cxnId="{E7C31D20-8202-485C-BB39-B0388E30DF77}">
      <dgm:prSet/>
      <dgm:spPr/>
      <dgm:t>
        <a:bodyPr/>
        <a:lstStyle/>
        <a:p>
          <a:endParaRPr lang="en-GB"/>
        </a:p>
      </dgm:t>
    </dgm:pt>
    <dgm:pt modelId="{46766BD0-D677-4E3D-93FF-A226353EC480}">
      <dgm:prSet custT="1"/>
      <dgm:spPr/>
      <dgm:t>
        <a:bodyPr/>
        <a:lstStyle/>
        <a:p>
          <a:pPr>
            <a:buFont typeface="Arial" panose="020B0604020202020204" pitchFamily="34" charset="0"/>
            <a:buChar char="•"/>
          </a:pPr>
          <a:r>
            <a:rPr lang="en-US" sz="1600" b="1" dirty="0" err="1">
              <a:solidFill>
                <a:schemeClr val="accent1"/>
              </a:solidFill>
            </a:rPr>
            <a:t>Množični</a:t>
          </a:r>
          <a:r>
            <a:rPr lang="en-US" sz="1600" b="1" dirty="0">
              <a:solidFill>
                <a:schemeClr val="accent1"/>
              </a:solidFill>
            </a:rPr>
            <a:t> </a:t>
          </a:r>
          <a:r>
            <a:rPr lang="en-US" sz="1600" b="1" dirty="0" err="1">
              <a:solidFill>
                <a:schemeClr val="accent1"/>
              </a:solidFill>
            </a:rPr>
            <a:t>trg</a:t>
          </a:r>
          <a:r>
            <a:rPr lang="en-US" sz="1600" dirty="0">
              <a:solidFill>
                <a:schemeClr val="accent1"/>
              </a:solidFill>
            </a:rPr>
            <a:t>:</a:t>
          </a:r>
        </a:p>
      </dgm:t>
    </dgm:pt>
    <dgm:pt modelId="{A1E027D2-143E-48B8-B6D7-F1F7A26CF3BB}" type="parTrans" cxnId="{FC61D08E-2D34-4D93-B65B-EAC89781BA62}">
      <dgm:prSet/>
      <dgm:spPr/>
      <dgm:t>
        <a:bodyPr/>
        <a:lstStyle/>
        <a:p>
          <a:endParaRPr lang="en-GB"/>
        </a:p>
      </dgm:t>
    </dgm:pt>
    <dgm:pt modelId="{0B0FBEC8-A12C-4ADA-9979-6CFF330751B6}" type="sibTrans" cxnId="{FC61D08E-2D34-4D93-B65B-EAC89781BA62}">
      <dgm:prSet/>
      <dgm:spPr/>
      <dgm:t>
        <a:bodyPr/>
        <a:lstStyle/>
        <a:p>
          <a:endParaRPr lang="en-GB"/>
        </a:p>
      </dgm:t>
    </dgm:pt>
    <dgm:pt modelId="{33391998-59BF-402F-A438-37709E358A9A}">
      <dgm:prSet custT="1"/>
      <dgm:spPr/>
      <dgm:t>
        <a:bodyPr/>
        <a:lstStyle/>
        <a:p>
          <a:pPr>
            <a:buFont typeface="Arial" panose="020B0604020202020204" pitchFamily="34" charset="0"/>
            <a:buChar char="•"/>
          </a:pPr>
          <a:r>
            <a:rPr lang="en-US" sz="1600" b="1" dirty="0">
              <a:solidFill>
                <a:schemeClr val="accent1"/>
              </a:solidFill>
              <a:latin typeface="Raleway SemiBold"/>
            </a:rPr>
            <a:t>Raznoliki</a:t>
          </a:r>
          <a:r>
            <a:rPr lang="en-US" sz="1600" dirty="0">
              <a:solidFill>
                <a:schemeClr val="accent1"/>
              </a:solidFill>
            </a:rPr>
            <a:t>:</a:t>
          </a:r>
        </a:p>
      </dgm:t>
    </dgm:pt>
    <dgm:pt modelId="{67F6871B-8219-4F0E-BDD6-DE6163DDF2A2}" type="parTrans" cxnId="{F61F9B02-72C3-4232-9F35-8487218A20C8}">
      <dgm:prSet/>
      <dgm:spPr/>
      <dgm:t>
        <a:bodyPr/>
        <a:lstStyle/>
        <a:p>
          <a:endParaRPr lang="en-GB"/>
        </a:p>
      </dgm:t>
    </dgm:pt>
    <dgm:pt modelId="{ED7A5D0F-AEF8-4E5B-AD58-7D53660EB1BC}" type="sibTrans" cxnId="{F61F9B02-72C3-4232-9F35-8487218A20C8}">
      <dgm:prSet/>
      <dgm:spPr/>
      <dgm:t>
        <a:bodyPr/>
        <a:lstStyle/>
        <a:p>
          <a:endParaRPr lang="en-GB"/>
        </a:p>
      </dgm:t>
    </dgm:pt>
    <dgm:pt modelId="{0CBF0402-6E5A-4EF7-AFC6-22B1FD11A397}">
      <dgm:prSet custT="1"/>
      <dgm:spPr/>
      <dgm:t>
        <a:bodyPr/>
        <a:lstStyle/>
        <a:p>
          <a:pPr>
            <a:buFont typeface="Arial" panose="020B0604020202020204" pitchFamily="34" charset="0"/>
            <a:buChar char="•"/>
          </a:pPr>
          <a:r>
            <a:rPr lang="en-US" sz="1600" b="1" dirty="0" err="1">
              <a:solidFill>
                <a:schemeClr val="accent1"/>
              </a:solidFill>
            </a:rPr>
            <a:t>Večstranske</a:t>
          </a:r>
          <a:r>
            <a:rPr lang="en-US" sz="1600" b="1" dirty="0">
              <a:solidFill>
                <a:schemeClr val="accent1"/>
              </a:solidFill>
            </a:rPr>
            <a:t> </a:t>
          </a:r>
          <a:r>
            <a:rPr lang="en-US" sz="1600" b="1" dirty="0" err="1">
              <a:solidFill>
                <a:schemeClr val="accent1"/>
              </a:solidFill>
            </a:rPr>
            <a:t>platforme</a:t>
          </a:r>
          <a:r>
            <a:rPr lang="en-US" sz="1600" dirty="0">
              <a:solidFill>
                <a:schemeClr val="accent1"/>
              </a:solidFill>
            </a:rPr>
            <a:t>:</a:t>
          </a:r>
        </a:p>
      </dgm:t>
    </dgm:pt>
    <dgm:pt modelId="{6825533C-5B11-4C2C-A897-8B7F21BCBBCC}" type="parTrans" cxnId="{922FD7D6-C944-469C-AEE3-C257A455C0FA}">
      <dgm:prSet/>
      <dgm:spPr/>
      <dgm:t>
        <a:bodyPr/>
        <a:lstStyle/>
        <a:p>
          <a:endParaRPr lang="en-GB"/>
        </a:p>
      </dgm:t>
    </dgm:pt>
    <dgm:pt modelId="{80E6AE7F-D97D-486D-84BB-C97136B405BA}" type="sibTrans" cxnId="{922FD7D6-C944-469C-AEE3-C257A455C0FA}">
      <dgm:prSet/>
      <dgm:spPr/>
      <dgm:t>
        <a:bodyPr/>
        <a:lstStyle/>
        <a:p>
          <a:endParaRPr lang="en-GB"/>
        </a:p>
      </dgm:t>
    </dgm:pt>
    <dgm:pt modelId="{83EC1906-C56F-45BB-B4FE-2FC0E5C83B1E}">
      <dgm:prSet custT="1"/>
      <dgm:spPr/>
      <dgm:t>
        <a:bodyPr/>
        <a:lstStyle/>
        <a:p>
          <a:pPr>
            <a:buFont typeface="Arial" panose="020B0604020202020204" pitchFamily="34" charset="0"/>
            <a:buChar char="•"/>
          </a:pPr>
          <a:r>
            <a:rPr lang="en-US" sz="1600" b="1" dirty="0" err="1">
              <a:solidFill>
                <a:schemeClr val="accent1"/>
              </a:solidFill>
            </a:rPr>
            <a:t>Nišni</a:t>
          </a:r>
          <a:r>
            <a:rPr lang="en-US" sz="1600" b="1" dirty="0">
              <a:solidFill>
                <a:schemeClr val="accent1"/>
              </a:solidFill>
            </a:rPr>
            <a:t> </a:t>
          </a:r>
          <a:r>
            <a:rPr lang="en-US" sz="1600" b="1" dirty="0" err="1">
              <a:solidFill>
                <a:schemeClr val="accent1"/>
              </a:solidFill>
            </a:rPr>
            <a:t>trg</a:t>
          </a:r>
          <a:r>
            <a:rPr lang="en-US" sz="1600" dirty="0">
              <a:solidFill>
                <a:schemeClr val="accent1"/>
              </a:solidFill>
            </a:rPr>
            <a:t>:</a:t>
          </a:r>
        </a:p>
      </dgm:t>
    </dgm:pt>
    <dgm:pt modelId="{6831D1C3-1049-411C-9D1B-CFDABD0DF9EA}" type="parTrans" cxnId="{CB43B3FA-82A4-475A-9F0F-453BFBFC1877}">
      <dgm:prSet/>
      <dgm:spPr/>
      <dgm:t>
        <a:bodyPr/>
        <a:lstStyle/>
        <a:p>
          <a:endParaRPr lang="en-GB"/>
        </a:p>
      </dgm:t>
    </dgm:pt>
    <dgm:pt modelId="{98FB9462-7FA4-4D0D-AF5E-89E3515DF867}" type="sibTrans" cxnId="{CB43B3FA-82A4-475A-9F0F-453BFBFC1877}">
      <dgm:prSet/>
      <dgm:spPr/>
      <dgm:t>
        <a:bodyPr/>
        <a:lstStyle/>
        <a:p>
          <a:endParaRPr lang="en-GB"/>
        </a:p>
      </dgm:t>
    </dgm:pt>
    <dgm:pt modelId="{3B6302D0-8EB9-4095-8E51-C2FF53DA911F}">
      <dgm:prSet custT="1"/>
      <dgm:spPr/>
      <dgm:t>
        <a:bodyPr/>
        <a:lstStyle/>
        <a:p>
          <a:pPr>
            <a:buFont typeface="Arial" panose="020B0604020202020204" pitchFamily="34" charset="0"/>
            <a:buNone/>
          </a:pPr>
          <a:r>
            <a:rPr lang="en-US" sz="1600" dirty="0">
              <a:solidFill>
                <a:schemeClr val="accent1"/>
              </a:solidFill>
            </a:rPr>
            <a:t>   Cilja </a:t>
          </a:r>
          <a:r>
            <a:rPr lang="en-US" sz="1600" dirty="0" err="1">
              <a:solidFill>
                <a:schemeClr val="accent1"/>
              </a:solidFill>
            </a:rPr>
            <a:t>na</a:t>
          </a:r>
          <a:r>
            <a:rPr lang="en-US" sz="1600" dirty="0">
              <a:solidFill>
                <a:schemeClr val="accent1"/>
              </a:solidFill>
            </a:rPr>
            <a:t> </a:t>
          </a:r>
          <a:r>
            <a:rPr lang="en-US" sz="1600" dirty="0" err="1">
              <a:solidFill>
                <a:schemeClr val="accent1"/>
              </a:solidFill>
            </a:rPr>
            <a:t>široko</a:t>
          </a:r>
          <a:r>
            <a:rPr lang="en-US" sz="1600" dirty="0">
              <a:solidFill>
                <a:schemeClr val="accent1"/>
              </a:solidFill>
            </a:rPr>
            <a:t>, </a:t>
          </a:r>
          <a:r>
            <a:rPr lang="en-US" sz="1600" dirty="0" err="1">
              <a:solidFill>
                <a:schemeClr val="accent1"/>
              </a:solidFill>
            </a:rPr>
            <a:t>nediferencirano</a:t>
          </a:r>
          <a:r>
            <a:rPr lang="en-US" sz="1600" dirty="0">
              <a:solidFill>
                <a:schemeClr val="accent1"/>
              </a:solidFill>
            </a:rPr>
            <a:t> </a:t>
          </a:r>
          <a:r>
            <a:rPr lang="en-US" sz="1600" dirty="0" err="1">
              <a:solidFill>
                <a:schemeClr val="accent1"/>
              </a:solidFill>
            </a:rPr>
            <a:t>občinstvo</a:t>
          </a:r>
          <a:r>
            <a:rPr lang="en-US" sz="1600" dirty="0">
              <a:solidFill>
                <a:schemeClr val="accent1"/>
              </a:solidFill>
            </a:rPr>
            <a:t>. </a:t>
          </a:r>
          <a:r>
            <a:rPr lang="en-US" sz="1600" dirty="0" err="1">
              <a:solidFill>
                <a:schemeClr val="accent1"/>
              </a:solidFill>
            </a:rPr>
            <a:t>Pogosta</a:t>
          </a:r>
          <a:r>
            <a:rPr lang="en-US" sz="1600" dirty="0">
              <a:solidFill>
                <a:schemeClr val="accent1"/>
              </a:solidFill>
            </a:rPr>
            <a:t> </a:t>
          </a:r>
          <a:r>
            <a:rPr lang="en-US" sz="1600" dirty="0" err="1">
              <a:solidFill>
                <a:schemeClr val="accent1"/>
              </a:solidFill>
            </a:rPr>
            <a:t>uporaba</a:t>
          </a:r>
          <a:r>
            <a:rPr lang="en-US" sz="1600" dirty="0">
              <a:solidFill>
                <a:schemeClr val="accent1"/>
              </a:solidFill>
            </a:rPr>
            <a:t> v </a:t>
          </a:r>
          <a:r>
            <a:rPr lang="en-US" sz="1600" dirty="0" err="1">
              <a:solidFill>
                <a:schemeClr val="accent1"/>
              </a:solidFill>
            </a:rPr>
            <a:t>potrošniški</a:t>
          </a:r>
          <a:r>
            <a:rPr lang="en-US" sz="1600" dirty="0">
              <a:solidFill>
                <a:schemeClr val="accent1"/>
              </a:solidFill>
            </a:rPr>
            <a:t> </a:t>
          </a:r>
          <a:r>
            <a:rPr lang="en-US" sz="1600" dirty="0" err="1">
              <a:solidFill>
                <a:schemeClr val="accent1"/>
              </a:solidFill>
            </a:rPr>
            <a:t>elektroniki</a:t>
          </a:r>
          <a:r>
            <a:rPr lang="en-US" sz="1600" dirty="0">
              <a:solidFill>
                <a:schemeClr val="accent1"/>
              </a:solidFill>
            </a:rPr>
            <a:t> in </a:t>
          </a:r>
          <a:r>
            <a:rPr lang="en-US" sz="1600" dirty="0" err="1">
              <a:solidFill>
                <a:schemeClr val="accent1"/>
              </a:solidFill>
            </a:rPr>
            <a:t>gospodinjskih</a:t>
          </a:r>
          <a:r>
            <a:rPr lang="en-US" sz="1600" dirty="0">
              <a:solidFill>
                <a:schemeClr val="accent1"/>
              </a:solidFill>
            </a:rPr>
            <a:t> </a:t>
          </a:r>
          <a:r>
            <a:rPr lang="en-US" sz="1600" dirty="0" err="1">
              <a:solidFill>
                <a:schemeClr val="accent1"/>
              </a:solidFill>
            </a:rPr>
            <a:t>izdelkih</a:t>
          </a:r>
          <a:r>
            <a:rPr lang="en-US" sz="1600" dirty="0">
              <a:solidFill>
                <a:schemeClr val="accent1"/>
              </a:solidFill>
            </a:rPr>
            <a:t>.</a:t>
          </a:r>
        </a:p>
      </dgm:t>
    </dgm:pt>
    <dgm:pt modelId="{61F6FB52-A055-4FAB-AABB-A145F99C8EAC}" type="parTrans" cxnId="{C567E9F0-1821-4CC1-9191-5177D5AEBB33}">
      <dgm:prSet/>
      <dgm:spPr/>
      <dgm:t>
        <a:bodyPr/>
        <a:lstStyle/>
        <a:p>
          <a:endParaRPr lang="en-GB"/>
        </a:p>
      </dgm:t>
    </dgm:pt>
    <dgm:pt modelId="{537C48AE-A096-43C9-83A3-504D1EF725B2}" type="sibTrans" cxnId="{C567E9F0-1821-4CC1-9191-5177D5AEBB33}">
      <dgm:prSet/>
      <dgm:spPr/>
      <dgm:t>
        <a:bodyPr/>
        <a:lstStyle/>
        <a:p>
          <a:endParaRPr lang="en-GB"/>
        </a:p>
      </dgm:t>
    </dgm:pt>
    <dgm:pt modelId="{872EFA88-BF1D-45D7-AB96-40975C749313}">
      <dgm:prSet custT="1"/>
      <dgm:spPr/>
      <dgm:t>
        <a:bodyPr/>
        <a:lstStyle/>
        <a:p>
          <a:pPr>
            <a:buFont typeface="Arial" panose="020B0604020202020204" pitchFamily="34" charset="0"/>
            <a:buChar char="•"/>
          </a:pPr>
          <a:r>
            <a:rPr lang="en-US" sz="1600" b="1" dirty="0">
              <a:solidFill>
                <a:schemeClr val="accent1"/>
              </a:solidFill>
              <a:latin typeface="Raleway SemiBold"/>
            </a:rPr>
            <a:t>Segmentirani</a:t>
          </a:r>
          <a:r>
            <a:rPr lang="en-US" sz="1600" dirty="0">
              <a:solidFill>
                <a:schemeClr val="accent1"/>
              </a:solidFill>
            </a:rPr>
            <a:t>:</a:t>
          </a:r>
        </a:p>
      </dgm:t>
    </dgm:pt>
    <dgm:pt modelId="{E09B54E7-EEEA-4154-909E-28B734470980}" type="parTrans" cxnId="{0ABB707F-C7C2-4FE7-B9ED-9FB08EDE299E}">
      <dgm:prSet/>
      <dgm:spPr/>
      <dgm:t>
        <a:bodyPr/>
        <a:lstStyle/>
        <a:p>
          <a:endParaRPr lang="en-GB"/>
        </a:p>
      </dgm:t>
    </dgm:pt>
    <dgm:pt modelId="{ADF5DF00-589E-4092-956C-BECAC7E9EB58}" type="sibTrans" cxnId="{0ABB707F-C7C2-4FE7-B9ED-9FB08EDE299E}">
      <dgm:prSet/>
      <dgm:spPr/>
      <dgm:t>
        <a:bodyPr/>
        <a:lstStyle/>
        <a:p>
          <a:endParaRPr lang="en-GB"/>
        </a:p>
      </dgm:t>
    </dgm:pt>
    <dgm:pt modelId="{AD322F07-260B-4161-A8A4-45B2625E9EE8}">
      <dgm:prSet custT="1"/>
      <dgm:spPr/>
      <dgm:t>
        <a:bodyPr/>
        <a:lstStyle/>
        <a:p>
          <a:pPr>
            <a:buFont typeface="Arial" panose="020B0604020202020204" pitchFamily="34" charset="0"/>
            <a:buNone/>
          </a:pPr>
          <a:r>
            <a:rPr lang="en-US" sz="1600" dirty="0">
              <a:solidFill>
                <a:schemeClr val="accent1"/>
              </a:solidFill>
            </a:rPr>
            <a:t>   </a:t>
          </a:r>
          <a:r>
            <a:rPr lang="en-US" sz="1600" dirty="0" err="1">
              <a:solidFill>
                <a:schemeClr val="accent1"/>
              </a:solidFill>
            </a:rPr>
            <a:t>Osredotoča</a:t>
          </a:r>
          <a:r>
            <a:rPr lang="en-US" sz="1600" dirty="0">
              <a:solidFill>
                <a:schemeClr val="accent1"/>
              </a:solidFill>
            </a:rPr>
            <a:t> se </a:t>
          </a:r>
          <a:r>
            <a:rPr lang="en-US" sz="1600" dirty="0" err="1">
              <a:solidFill>
                <a:schemeClr val="accent1"/>
              </a:solidFill>
            </a:rPr>
            <a:t>na</a:t>
          </a:r>
          <a:r>
            <a:rPr lang="en-US" sz="1600" dirty="0">
              <a:solidFill>
                <a:schemeClr val="accent1"/>
              </a:solidFill>
            </a:rPr>
            <a:t> </a:t>
          </a:r>
          <a:r>
            <a:rPr lang="en-US" sz="1600" dirty="0" err="1">
              <a:solidFill>
                <a:schemeClr val="accent1"/>
              </a:solidFill>
            </a:rPr>
            <a:t>ozek</a:t>
          </a:r>
          <a:r>
            <a:rPr lang="en-US" sz="1600" dirty="0">
              <a:solidFill>
                <a:schemeClr val="accent1"/>
              </a:solidFill>
            </a:rPr>
            <a:t>, </a:t>
          </a:r>
          <a:r>
            <a:rPr lang="en-US" sz="1600" dirty="0" err="1">
              <a:solidFill>
                <a:schemeClr val="accent1"/>
              </a:solidFill>
            </a:rPr>
            <a:t>specializiran</a:t>
          </a:r>
          <a:r>
            <a:rPr lang="en-US" sz="1600" dirty="0">
              <a:solidFill>
                <a:schemeClr val="accent1"/>
              </a:solidFill>
            </a:rPr>
            <a:t> segment z </a:t>
          </a:r>
          <a:r>
            <a:rPr lang="en-US" sz="1600" dirty="0" err="1">
              <a:solidFill>
                <a:schemeClr val="accent1"/>
              </a:solidFill>
            </a:rPr>
            <a:t>edinstvenimi</a:t>
          </a:r>
          <a:r>
            <a:rPr lang="en-US" sz="1600" dirty="0">
              <a:solidFill>
                <a:schemeClr val="accent1"/>
              </a:solidFill>
            </a:rPr>
            <a:t> </a:t>
          </a:r>
          <a:r>
            <a:rPr lang="en-US" sz="1600" dirty="0" err="1">
              <a:solidFill>
                <a:schemeClr val="accent1"/>
              </a:solidFill>
            </a:rPr>
            <a:t>potrebami</a:t>
          </a:r>
          <a:r>
            <a:rPr lang="en-US" sz="1600" dirty="0">
              <a:solidFill>
                <a:schemeClr val="accent1"/>
              </a:solidFill>
            </a:rPr>
            <a:t>. </a:t>
          </a:r>
          <a:r>
            <a:rPr lang="en-US" sz="1600" dirty="0" err="1">
              <a:solidFill>
                <a:schemeClr val="accent1"/>
              </a:solidFill>
            </a:rPr>
            <a:t>Primeri</a:t>
          </a:r>
          <a:r>
            <a:rPr lang="en-US" sz="1600" dirty="0">
              <a:solidFill>
                <a:schemeClr val="accent1"/>
              </a:solidFill>
            </a:rPr>
            <a:t> </a:t>
          </a:r>
          <a:r>
            <a:rPr lang="en-US" sz="1600" dirty="0" err="1">
              <a:solidFill>
                <a:schemeClr val="accent1"/>
              </a:solidFill>
            </a:rPr>
            <a:t>vključujejo</a:t>
          </a:r>
          <a:r>
            <a:rPr lang="en-US" sz="1600" dirty="0">
              <a:solidFill>
                <a:schemeClr val="accent1"/>
              </a:solidFill>
            </a:rPr>
            <a:t> </a:t>
          </a:r>
          <a:r>
            <a:rPr lang="en-US" sz="1600" dirty="0" err="1">
              <a:solidFill>
                <a:schemeClr val="accent1"/>
              </a:solidFill>
            </a:rPr>
            <a:t>luksuzno</a:t>
          </a:r>
          <a:r>
            <a:rPr lang="en-US" sz="1600" dirty="0">
              <a:solidFill>
                <a:schemeClr val="accent1"/>
              </a:solidFill>
            </a:rPr>
            <a:t> </a:t>
          </a:r>
          <a:r>
            <a:rPr lang="en-US" sz="1600" dirty="0" err="1">
              <a:solidFill>
                <a:schemeClr val="accent1"/>
              </a:solidFill>
            </a:rPr>
            <a:t>blago</a:t>
          </a:r>
          <a:r>
            <a:rPr lang="en-US" sz="1600" dirty="0">
              <a:solidFill>
                <a:schemeClr val="accent1"/>
              </a:solidFill>
            </a:rPr>
            <a:t> </a:t>
          </a:r>
          <a:r>
            <a:rPr lang="en-US" sz="1600" dirty="0" err="1">
              <a:solidFill>
                <a:schemeClr val="accent1"/>
              </a:solidFill>
            </a:rPr>
            <a:t>ali</a:t>
          </a:r>
          <a:r>
            <a:rPr lang="en-US" sz="1600" dirty="0">
              <a:solidFill>
                <a:schemeClr val="accent1"/>
              </a:solidFill>
            </a:rPr>
            <a:t> </a:t>
          </a:r>
          <a:r>
            <a:rPr lang="en-US" sz="1600" dirty="0" err="1">
              <a:solidFill>
                <a:schemeClr val="accent1"/>
              </a:solidFill>
            </a:rPr>
            <a:t>posebne</a:t>
          </a:r>
          <a:r>
            <a:rPr lang="en-US" sz="1600" dirty="0">
              <a:solidFill>
                <a:schemeClr val="accent1"/>
              </a:solidFill>
            </a:rPr>
            <a:t> </a:t>
          </a:r>
          <a:r>
            <a:rPr lang="en-US" sz="1600" dirty="0" err="1">
              <a:solidFill>
                <a:schemeClr val="accent1"/>
              </a:solidFill>
            </a:rPr>
            <a:t>prehrambene</a:t>
          </a:r>
          <a:r>
            <a:rPr lang="en-US" sz="1600" dirty="0">
              <a:solidFill>
                <a:schemeClr val="accent1"/>
              </a:solidFill>
            </a:rPr>
            <a:t> </a:t>
          </a:r>
          <a:r>
            <a:rPr lang="en-US" sz="1600" dirty="0" err="1">
              <a:solidFill>
                <a:schemeClr val="accent1"/>
              </a:solidFill>
            </a:rPr>
            <a:t>izdelke</a:t>
          </a:r>
          <a:r>
            <a:rPr lang="en-US" sz="1600" dirty="0">
              <a:solidFill>
                <a:schemeClr val="accent1"/>
              </a:solidFill>
            </a:rPr>
            <a:t>.</a:t>
          </a:r>
        </a:p>
      </dgm:t>
    </dgm:pt>
    <dgm:pt modelId="{F3C4484B-22DE-4B1C-AA38-F87EEDE7A403}" type="parTrans" cxnId="{46D6D07F-454B-4584-B0D8-D8157AD7E35F}">
      <dgm:prSet/>
      <dgm:spPr/>
      <dgm:t>
        <a:bodyPr/>
        <a:lstStyle/>
        <a:p>
          <a:endParaRPr lang="en-GB"/>
        </a:p>
      </dgm:t>
    </dgm:pt>
    <dgm:pt modelId="{942A9718-7BFC-417C-9D09-79E671C5DFB2}" type="sibTrans" cxnId="{46D6D07F-454B-4584-B0D8-D8157AD7E35F}">
      <dgm:prSet/>
      <dgm:spPr/>
      <dgm:t>
        <a:bodyPr/>
        <a:lstStyle/>
        <a:p>
          <a:endParaRPr lang="en-GB"/>
        </a:p>
      </dgm:t>
    </dgm:pt>
    <dgm:pt modelId="{73EE5988-DD67-45B6-9F8E-A568AFC4DAB6}">
      <dgm:prSet custT="1"/>
      <dgm:spPr/>
      <dgm:t>
        <a:bodyPr/>
        <a:lstStyle/>
        <a:p>
          <a:pPr>
            <a:buFont typeface="Arial" panose="020B0604020202020204" pitchFamily="34" charset="0"/>
            <a:buNone/>
          </a:pPr>
          <a:r>
            <a:rPr lang="en-US" sz="1600" dirty="0">
              <a:solidFill>
                <a:schemeClr val="accent1"/>
              </a:solidFill>
            </a:rPr>
            <a:t>    </a:t>
          </a:r>
          <a:r>
            <a:rPr lang="en-US" sz="1600" dirty="0" err="1">
              <a:solidFill>
                <a:schemeClr val="accent1"/>
              </a:solidFill>
            </a:rPr>
            <a:t>Služi</a:t>
          </a:r>
          <a:r>
            <a:rPr lang="en-US" sz="1600" dirty="0">
              <a:solidFill>
                <a:schemeClr val="accent1"/>
              </a:solidFill>
            </a:rPr>
            <a:t> </a:t>
          </a:r>
          <a:r>
            <a:rPr lang="en-US" sz="1600" dirty="0" err="1">
              <a:solidFill>
                <a:schemeClr val="accent1"/>
              </a:solidFill>
            </a:rPr>
            <a:t>nepovezanim</a:t>
          </a:r>
          <a:r>
            <a:rPr lang="en-US" sz="1600" dirty="0">
              <a:solidFill>
                <a:schemeClr val="accent1"/>
              </a:solidFill>
            </a:rPr>
            <a:t> </a:t>
          </a:r>
          <a:r>
            <a:rPr lang="en-US" sz="1600" dirty="0" err="1">
              <a:solidFill>
                <a:schemeClr val="accent1"/>
              </a:solidFill>
            </a:rPr>
            <a:t>segmentom</a:t>
          </a:r>
          <a:r>
            <a:rPr lang="en-US" sz="1600" dirty="0">
              <a:solidFill>
                <a:schemeClr val="accent1"/>
              </a:solidFill>
            </a:rPr>
            <a:t> </a:t>
          </a:r>
          <a:r>
            <a:rPr lang="en-US" sz="1600" dirty="0" err="1">
              <a:solidFill>
                <a:schemeClr val="accent1"/>
              </a:solidFill>
            </a:rPr>
            <a:t>strank</a:t>
          </a:r>
          <a:r>
            <a:rPr lang="en-US" sz="1600" dirty="0">
              <a:solidFill>
                <a:schemeClr val="accent1"/>
              </a:solidFill>
            </a:rPr>
            <a:t> z </a:t>
          </a:r>
          <a:r>
            <a:rPr lang="en-US" sz="1600" dirty="0" err="1">
              <a:solidFill>
                <a:schemeClr val="accent1"/>
              </a:solidFill>
            </a:rPr>
            <a:t>različnimi</a:t>
          </a:r>
          <a:r>
            <a:rPr lang="en-US" sz="1600" dirty="0">
              <a:solidFill>
                <a:schemeClr val="accent1"/>
              </a:solidFill>
            </a:rPr>
            <a:t> </a:t>
          </a:r>
          <a:r>
            <a:rPr lang="en-US" sz="1600" dirty="0" err="1">
              <a:solidFill>
                <a:schemeClr val="accent1"/>
              </a:solidFill>
            </a:rPr>
            <a:t>potrebami</a:t>
          </a:r>
          <a:r>
            <a:rPr lang="en-US" sz="1600" dirty="0">
              <a:solidFill>
                <a:schemeClr val="accent1"/>
              </a:solidFill>
            </a:rPr>
            <a:t>, </a:t>
          </a:r>
          <a:r>
            <a:rPr lang="en-US" sz="1600" dirty="0" err="1">
              <a:solidFill>
                <a:schemeClr val="accent1"/>
              </a:solidFill>
            </a:rPr>
            <a:t>kot</a:t>
          </a:r>
          <a:r>
            <a:rPr lang="en-US" sz="1600" dirty="0">
              <a:solidFill>
                <a:schemeClr val="accent1"/>
              </a:solidFill>
            </a:rPr>
            <a:t> je </a:t>
          </a:r>
          <a:r>
            <a:rPr lang="en-US" sz="1600" dirty="0" err="1">
              <a:solidFill>
                <a:schemeClr val="accent1"/>
              </a:solidFill>
            </a:rPr>
            <a:t>podjetje</a:t>
          </a:r>
          <a:r>
            <a:rPr lang="en-US" sz="1600" dirty="0">
              <a:solidFill>
                <a:schemeClr val="accent1"/>
              </a:solidFill>
            </a:rPr>
            <a:t>, ki </a:t>
          </a:r>
          <a:r>
            <a:rPr lang="en-US" sz="1600" dirty="0" err="1">
              <a:solidFill>
                <a:schemeClr val="accent1"/>
              </a:solidFill>
            </a:rPr>
            <a:t>ponuja</a:t>
          </a:r>
          <a:r>
            <a:rPr lang="en-US" sz="1600" dirty="0">
              <a:solidFill>
                <a:schemeClr val="accent1"/>
              </a:solidFill>
            </a:rPr>
            <a:t> </a:t>
          </a:r>
          <a:r>
            <a:rPr lang="en-US" sz="1600" dirty="0" err="1">
              <a:solidFill>
                <a:schemeClr val="accent1"/>
              </a:solidFill>
            </a:rPr>
            <a:t>osebne</a:t>
          </a:r>
          <a:r>
            <a:rPr lang="en-US" sz="1600" dirty="0">
              <a:solidFill>
                <a:schemeClr val="accent1"/>
              </a:solidFill>
            </a:rPr>
            <a:t> in </a:t>
          </a:r>
          <a:r>
            <a:rPr lang="en-US" sz="1600" dirty="0" err="1">
              <a:solidFill>
                <a:schemeClr val="accent1"/>
              </a:solidFill>
            </a:rPr>
            <a:t>korporativne</a:t>
          </a:r>
          <a:r>
            <a:rPr lang="en-US" sz="1600" dirty="0">
              <a:solidFill>
                <a:schemeClr val="accent1"/>
              </a:solidFill>
            </a:rPr>
            <a:t> </a:t>
          </a:r>
          <a:r>
            <a:rPr lang="en-US" sz="1600" dirty="0" err="1">
              <a:solidFill>
                <a:schemeClr val="accent1"/>
              </a:solidFill>
            </a:rPr>
            <a:t>finančne</a:t>
          </a:r>
          <a:r>
            <a:rPr lang="en-US" sz="1600" dirty="0">
              <a:solidFill>
                <a:schemeClr val="accent1"/>
              </a:solidFill>
            </a:rPr>
            <a:t> </a:t>
          </a:r>
          <a:r>
            <a:rPr lang="en-US" sz="1600" dirty="0" err="1">
              <a:solidFill>
                <a:schemeClr val="accent1"/>
              </a:solidFill>
            </a:rPr>
            <a:t>storitve</a:t>
          </a:r>
          <a:r>
            <a:rPr lang="en-US" sz="1600" dirty="0">
              <a:solidFill>
                <a:schemeClr val="accent1"/>
              </a:solidFill>
            </a:rPr>
            <a:t>.</a:t>
          </a:r>
        </a:p>
      </dgm:t>
    </dgm:pt>
    <dgm:pt modelId="{011B6142-6AF2-4C53-A8BE-4678F67EAE77}" type="parTrans" cxnId="{E9F1C659-4391-4397-8785-F76C0E02EB97}">
      <dgm:prSet/>
      <dgm:spPr/>
      <dgm:t>
        <a:bodyPr/>
        <a:lstStyle/>
        <a:p>
          <a:endParaRPr lang="en-GB"/>
        </a:p>
      </dgm:t>
    </dgm:pt>
    <dgm:pt modelId="{300C12B5-3276-4786-A812-ADABD530DD47}" type="sibTrans" cxnId="{E9F1C659-4391-4397-8785-F76C0E02EB97}">
      <dgm:prSet/>
      <dgm:spPr/>
      <dgm:t>
        <a:bodyPr/>
        <a:lstStyle/>
        <a:p>
          <a:endParaRPr lang="en-GB"/>
        </a:p>
      </dgm:t>
    </dgm:pt>
    <dgm:pt modelId="{1B52FF17-B797-46DE-BFE3-BAE736E344D6}">
      <dgm:prSet custT="1"/>
      <dgm:spPr/>
      <dgm:t>
        <a:bodyPr/>
        <a:lstStyle/>
        <a:p>
          <a:pPr rtl="0">
            <a:buFont typeface="Arial" panose="020B0604020202020204" pitchFamily="34" charset="0"/>
            <a:buNone/>
          </a:pPr>
          <a:r>
            <a:rPr lang="en-US" sz="1600" dirty="0">
              <a:solidFill>
                <a:schemeClr val="accent1"/>
              </a:solidFill>
            </a:rPr>
            <a:t>   </a:t>
          </a:r>
          <a:r>
            <a:rPr lang="en-US" sz="1600" dirty="0" err="1">
              <a:solidFill>
                <a:schemeClr val="accent1"/>
              </a:solidFill>
              <a:latin typeface="Raleway SemiBold"/>
            </a:rPr>
            <a:t>Skrbijo</a:t>
          </a:r>
          <a:r>
            <a:rPr lang="en-US" sz="1600" dirty="0">
              <a:solidFill>
                <a:schemeClr val="accent1"/>
              </a:solidFill>
              <a:latin typeface="Raleway SemiBold"/>
            </a:rPr>
            <a:t> za</a:t>
          </a:r>
          <a:r>
            <a:rPr lang="en-US" sz="1600" dirty="0">
              <a:solidFill>
                <a:schemeClr val="accent1"/>
              </a:solidFill>
            </a:rPr>
            <a:t> </a:t>
          </a:r>
          <a:r>
            <a:rPr lang="en-US" sz="1600" dirty="0" err="1">
              <a:solidFill>
                <a:schemeClr val="accent1"/>
              </a:solidFill>
            </a:rPr>
            <a:t>medsebojno</a:t>
          </a:r>
          <a:r>
            <a:rPr lang="en-US" sz="1600" dirty="0">
              <a:solidFill>
                <a:schemeClr val="accent1"/>
              </a:solidFill>
            </a:rPr>
            <a:t> </a:t>
          </a:r>
          <a:r>
            <a:rPr lang="en-US" sz="1600" dirty="0" err="1">
              <a:solidFill>
                <a:schemeClr val="accent1"/>
              </a:solidFill>
            </a:rPr>
            <a:t>odvisne</a:t>
          </a:r>
          <a:r>
            <a:rPr lang="en-US" sz="1600" dirty="0">
              <a:solidFill>
                <a:schemeClr val="accent1"/>
              </a:solidFill>
            </a:rPr>
            <a:t> </a:t>
          </a:r>
          <a:r>
            <a:rPr lang="en-US" sz="1600" dirty="0" err="1">
              <a:solidFill>
                <a:schemeClr val="accent1"/>
              </a:solidFill>
            </a:rPr>
            <a:t>segmente</a:t>
          </a:r>
          <a:r>
            <a:rPr lang="en-US" sz="1600" dirty="0">
              <a:solidFill>
                <a:schemeClr val="accent1"/>
              </a:solidFill>
            </a:rPr>
            <a:t>, </a:t>
          </a:r>
          <a:r>
            <a:rPr lang="en-US" sz="1600" dirty="0" err="1">
              <a:solidFill>
                <a:schemeClr val="accent1"/>
              </a:solidFill>
            </a:rPr>
            <a:t>kot</a:t>
          </a:r>
          <a:r>
            <a:rPr lang="en-US" sz="1600" dirty="0">
              <a:solidFill>
                <a:schemeClr val="accent1"/>
              </a:solidFill>
            </a:rPr>
            <a:t> so </a:t>
          </a:r>
          <a:r>
            <a:rPr lang="en-US" sz="1600" dirty="0" err="1">
              <a:solidFill>
                <a:schemeClr val="accent1"/>
              </a:solidFill>
            </a:rPr>
            <a:t>izdajatelji</a:t>
          </a:r>
          <a:r>
            <a:rPr lang="en-US" sz="1600" dirty="0">
              <a:solidFill>
                <a:schemeClr val="accent1"/>
              </a:solidFill>
            </a:rPr>
            <a:t> </a:t>
          </a:r>
          <a:r>
            <a:rPr lang="en-US" sz="1600" dirty="0" err="1">
              <a:solidFill>
                <a:schemeClr val="accent1"/>
              </a:solidFill>
            </a:rPr>
            <a:t>kreditnih</a:t>
          </a:r>
          <a:r>
            <a:rPr lang="en-US" sz="1600" dirty="0">
              <a:solidFill>
                <a:schemeClr val="accent1"/>
              </a:solidFill>
            </a:rPr>
            <a:t> </a:t>
          </a:r>
          <a:r>
            <a:rPr lang="en-US" sz="1600" dirty="0" err="1">
              <a:solidFill>
                <a:schemeClr val="accent1"/>
              </a:solidFill>
            </a:rPr>
            <a:t>kartic</a:t>
          </a:r>
          <a:r>
            <a:rPr lang="en-US" sz="1600" dirty="0">
              <a:solidFill>
                <a:schemeClr val="accent1"/>
              </a:solidFill>
            </a:rPr>
            <a:t>, ki </a:t>
          </a:r>
          <a:r>
            <a:rPr lang="en-US" sz="1600" dirty="0" err="1">
              <a:solidFill>
                <a:schemeClr val="accent1"/>
              </a:solidFill>
            </a:rPr>
            <a:t>služijo</a:t>
          </a:r>
          <a:r>
            <a:rPr lang="en-US" sz="1600" dirty="0">
              <a:solidFill>
                <a:schemeClr val="accent1"/>
              </a:solidFill>
            </a:rPr>
            <a:t> </a:t>
          </a:r>
          <a:r>
            <a:rPr lang="en-US" sz="1600" dirty="0" err="1">
              <a:solidFill>
                <a:schemeClr val="accent1"/>
              </a:solidFill>
            </a:rPr>
            <a:t>imetnikom</a:t>
          </a:r>
          <a:r>
            <a:rPr lang="en-US" sz="1600" dirty="0">
              <a:solidFill>
                <a:schemeClr val="accent1"/>
              </a:solidFill>
            </a:rPr>
            <a:t> </a:t>
          </a:r>
          <a:r>
            <a:rPr lang="en-US" sz="1600" dirty="0" err="1">
              <a:solidFill>
                <a:schemeClr val="accent1"/>
              </a:solidFill>
            </a:rPr>
            <a:t>kartic</a:t>
          </a:r>
          <a:r>
            <a:rPr lang="en-US" sz="1600" dirty="0">
              <a:solidFill>
                <a:schemeClr val="accent1"/>
              </a:solidFill>
            </a:rPr>
            <a:t> in </a:t>
          </a:r>
          <a:r>
            <a:rPr lang="en-US" sz="1600" dirty="0" err="1">
              <a:solidFill>
                <a:schemeClr val="accent1"/>
              </a:solidFill>
            </a:rPr>
            <a:t>trgovcem</a:t>
          </a:r>
          <a:r>
            <a:rPr lang="en-US" sz="1600" dirty="0">
              <a:solidFill>
                <a:schemeClr val="accent1"/>
              </a:solidFill>
            </a:rPr>
            <a:t>.</a:t>
          </a:r>
        </a:p>
      </dgm:t>
    </dgm:pt>
    <dgm:pt modelId="{BF3D8909-0C8A-4837-8584-52765603CFB7}" type="parTrans" cxnId="{72CF57A8-F184-42BD-ADFC-FA77F66EA970}">
      <dgm:prSet/>
      <dgm:spPr/>
      <dgm:t>
        <a:bodyPr/>
        <a:lstStyle/>
        <a:p>
          <a:endParaRPr lang="en-GB"/>
        </a:p>
      </dgm:t>
    </dgm:pt>
    <dgm:pt modelId="{37D70268-D8F4-4D86-9E86-8C8446D8E626}" type="sibTrans" cxnId="{72CF57A8-F184-42BD-ADFC-FA77F66EA970}">
      <dgm:prSet/>
      <dgm:spPr/>
      <dgm:t>
        <a:bodyPr/>
        <a:lstStyle/>
        <a:p>
          <a:endParaRPr lang="en-GB"/>
        </a:p>
      </dgm:t>
    </dgm:pt>
    <dgm:pt modelId="{AB507BC1-8C19-4AFA-8150-602DF2954E7F}">
      <dgm:prSet custT="1"/>
      <dgm:spPr/>
      <dgm:t>
        <a:bodyPr/>
        <a:lstStyle/>
        <a:p>
          <a:pPr>
            <a:buFont typeface="Arial" panose="020B0604020202020204" pitchFamily="34" charset="0"/>
            <a:buChar char="•"/>
          </a:pPr>
          <a:endParaRPr lang="en-US" sz="1600">
            <a:solidFill>
              <a:schemeClr val="accent1"/>
            </a:solidFill>
          </a:endParaRPr>
        </a:p>
      </dgm:t>
    </dgm:pt>
    <dgm:pt modelId="{D3B8F1BC-7AB3-4B79-A141-65BD082A797A}" type="parTrans" cxnId="{1AF6D5C3-C319-42F2-A689-21319B666457}">
      <dgm:prSet/>
      <dgm:spPr/>
      <dgm:t>
        <a:bodyPr/>
        <a:lstStyle/>
        <a:p>
          <a:endParaRPr lang="en-GB"/>
        </a:p>
      </dgm:t>
    </dgm:pt>
    <dgm:pt modelId="{5D42FE2C-A3C0-4ADE-8A06-627C56DBF102}" type="sibTrans" cxnId="{1AF6D5C3-C319-42F2-A689-21319B666457}">
      <dgm:prSet/>
      <dgm:spPr/>
      <dgm:t>
        <a:bodyPr/>
        <a:lstStyle/>
        <a:p>
          <a:endParaRPr lang="en-GB"/>
        </a:p>
      </dgm:t>
    </dgm:pt>
    <dgm:pt modelId="{F3E13FAB-CDE9-4233-955A-7776743E07DB}">
      <dgm:prSet custT="1"/>
      <dgm:spPr/>
      <dgm:t>
        <a:bodyPr/>
        <a:lstStyle/>
        <a:p>
          <a:pPr>
            <a:buFont typeface="Arial" panose="020B0604020202020204" pitchFamily="34" charset="0"/>
            <a:buNone/>
          </a:pPr>
          <a:endParaRPr lang="en-US" sz="1600">
            <a:solidFill>
              <a:schemeClr val="accent1"/>
            </a:solidFill>
          </a:endParaRPr>
        </a:p>
      </dgm:t>
    </dgm:pt>
    <dgm:pt modelId="{D9D655AA-C07C-4539-9E38-CA58B7C4C6F5}" type="parTrans" cxnId="{A7D92E1F-4A07-4221-BA61-D66BDCD93ED9}">
      <dgm:prSet/>
      <dgm:spPr/>
      <dgm:t>
        <a:bodyPr/>
        <a:lstStyle/>
        <a:p>
          <a:endParaRPr lang="en-GB"/>
        </a:p>
      </dgm:t>
    </dgm:pt>
    <dgm:pt modelId="{12DE6BEB-44A5-4468-8401-28A301FA8F66}" type="sibTrans" cxnId="{A7D92E1F-4A07-4221-BA61-D66BDCD93ED9}">
      <dgm:prSet/>
      <dgm:spPr/>
      <dgm:t>
        <a:bodyPr/>
        <a:lstStyle/>
        <a:p>
          <a:endParaRPr lang="en-GB"/>
        </a:p>
      </dgm:t>
    </dgm:pt>
    <dgm:pt modelId="{55CA9A25-45C0-4708-96A5-B0B993943EDF}">
      <dgm:prSet custT="1"/>
      <dgm:spPr/>
      <dgm:t>
        <a:bodyPr/>
        <a:lstStyle/>
        <a:p>
          <a:pPr rtl="0">
            <a:buFont typeface="Arial" panose="020B0604020202020204" pitchFamily="34" charset="0"/>
            <a:buNone/>
          </a:pPr>
          <a:r>
            <a:rPr lang="en-US" sz="1600" dirty="0">
              <a:solidFill>
                <a:schemeClr val="accent1"/>
              </a:solidFill>
              <a:latin typeface="Raleway SemiBold"/>
            </a:rPr>
            <a:t> </a:t>
          </a:r>
          <a:r>
            <a:rPr lang="en-US" sz="1600" dirty="0" err="1">
              <a:solidFill>
                <a:schemeClr val="accent1"/>
              </a:solidFill>
            </a:rPr>
            <a:t>Razlikuje</a:t>
          </a:r>
          <a:r>
            <a:rPr lang="en-US" sz="1600" dirty="0">
              <a:solidFill>
                <a:schemeClr val="accent1"/>
              </a:solidFill>
            </a:rPr>
            <a:t> med </a:t>
          </a:r>
          <a:r>
            <a:rPr lang="en-US" sz="1600" dirty="0" err="1">
              <a:solidFill>
                <a:schemeClr val="accent1"/>
              </a:solidFill>
            </a:rPr>
            <a:t>nekoliko</a:t>
          </a:r>
          <a:r>
            <a:rPr lang="en-US" sz="1600" dirty="0">
              <a:solidFill>
                <a:schemeClr val="accent1"/>
              </a:solidFill>
            </a:rPr>
            <a:t> </a:t>
          </a:r>
          <a:r>
            <a:rPr lang="en-US" sz="1600" dirty="0" err="1">
              <a:solidFill>
                <a:schemeClr val="accent1"/>
              </a:solidFill>
            </a:rPr>
            <a:t>različnimi</a:t>
          </a:r>
          <a:r>
            <a:rPr lang="en-US" sz="1600" dirty="0">
              <a:solidFill>
                <a:schemeClr val="accent1"/>
              </a:solidFill>
            </a:rPr>
            <a:t> </a:t>
          </a:r>
          <a:r>
            <a:rPr lang="en-US" sz="1600" dirty="0" err="1">
              <a:solidFill>
                <a:schemeClr val="accent1"/>
              </a:solidFill>
            </a:rPr>
            <a:t>potrebami</a:t>
          </a:r>
          <a:r>
            <a:rPr lang="en-US" sz="1600" dirty="0">
              <a:solidFill>
                <a:schemeClr val="accent1"/>
              </a:solidFill>
            </a:rPr>
            <a:t> </a:t>
          </a:r>
          <a:r>
            <a:rPr lang="en-US" sz="1600" dirty="0" err="1">
              <a:solidFill>
                <a:schemeClr val="accent1"/>
              </a:solidFill>
            </a:rPr>
            <a:t>na</a:t>
          </a:r>
          <a:r>
            <a:rPr lang="en-US" sz="1600" dirty="0">
              <a:solidFill>
                <a:schemeClr val="accent1"/>
              </a:solidFill>
            </a:rPr>
            <a:t> </a:t>
          </a:r>
          <a:r>
            <a:rPr lang="en-US" sz="1600" dirty="0" err="1">
              <a:solidFill>
                <a:schemeClr val="accent1"/>
              </a:solidFill>
            </a:rPr>
            <a:t>širših</a:t>
          </a:r>
          <a:r>
            <a:rPr lang="en-US" sz="1600" dirty="0">
              <a:solidFill>
                <a:schemeClr val="accent1"/>
              </a:solidFill>
            </a:rPr>
            <a:t> </a:t>
          </a:r>
          <a:r>
            <a:rPr lang="en-US" sz="1600" dirty="0" err="1">
              <a:solidFill>
                <a:schemeClr val="accent1"/>
              </a:solidFill>
            </a:rPr>
            <a:t>trgih</a:t>
          </a:r>
          <a:r>
            <a:rPr lang="en-US" sz="1600" dirty="0">
              <a:solidFill>
                <a:schemeClr val="accent1"/>
              </a:solidFill>
            </a:rPr>
            <a:t>, </a:t>
          </a:r>
          <a:r>
            <a:rPr lang="en-US" sz="1600" dirty="0" err="1">
              <a:solidFill>
                <a:schemeClr val="accent1"/>
              </a:solidFill>
            </a:rPr>
            <a:t>kot</a:t>
          </a:r>
          <a:r>
            <a:rPr lang="en-US" sz="1600" dirty="0">
              <a:solidFill>
                <a:schemeClr val="accent1"/>
              </a:solidFill>
            </a:rPr>
            <a:t> je </a:t>
          </a:r>
          <a:r>
            <a:rPr lang="en-US" sz="1600" dirty="0" err="1">
              <a:solidFill>
                <a:schemeClr val="accent1"/>
              </a:solidFill>
            </a:rPr>
            <a:t>ponudba</a:t>
          </a:r>
          <a:r>
            <a:rPr lang="en-US" sz="1600" dirty="0">
              <a:solidFill>
                <a:schemeClr val="accent1"/>
              </a:solidFill>
            </a:rPr>
            <a:t> </a:t>
          </a:r>
          <a:r>
            <a:rPr lang="en-US" sz="1600" dirty="0" err="1">
              <a:solidFill>
                <a:schemeClr val="accent1"/>
              </a:solidFill>
            </a:rPr>
            <a:t>različnih</a:t>
          </a:r>
          <a:r>
            <a:rPr lang="en-US" sz="1600" dirty="0">
              <a:solidFill>
                <a:schemeClr val="accent1"/>
              </a:solidFill>
            </a:rPr>
            <a:t> </a:t>
          </a:r>
          <a:r>
            <a:rPr lang="en-US" sz="1600" dirty="0" err="1">
              <a:solidFill>
                <a:schemeClr val="accent1"/>
              </a:solidFill>
            </a:rPr>
            <a:t>bančnih</a:t>
          </a:r>
          <a:r>
            <a:rPr lang="en-US" sz="1600" dirty="0">
              <a:solidFill>
                <a:schemeClr val="accent1"/>
              </a:solidFill>
            </a:rPr>
            <a:t> </a:t>
          </a:r>
          <a:r>
            <a:rPr lang="en-US" sz="1600" dirty="0" err="1">
              <a:solidFill>
                <a:schemeClr val="accent1"/>
              </a:solidFill>
            </a:rPr>
            <a:t>storitev</a:t>
          </a:r>
          <a:r>
            <a:rPr lang="en-US" sz="1600" dirty="0">
              <a:solidFill>
                <a:schemeClr val="accent1"/>
              </a:solidFill>
            </a:rPr>
            <a:t> za </a:t>
          </a:r>
          <a:r>
            <a:rPr lang="en-US" sz="1600" dirty="0" err="1">
              <a:solidFill>
                <a:schemeClr val="accent1"/>
              </a:solidFill>
            </a:rPr>
            <a:t>različne</a:t>
          </a:r>
          <a:r>
            <a:rPr lang="en-US" sz="1600" dirty="0">
              <a:solidFill>
                <a:schemeClr val="accent1"/>
              </a:solidFill>
            </a:rPr>
            <a:t> </a:t>
          </a:r>
          <a:r>
            <a:rPr lang="en-US" sz="1600" dirty="0" err="1">
              <a:solidFill>
                <a:schemeClr val="accent1"/>
              </a:solidFill>
            </a:rPr>
            <a:t>ravni</a:t>
          </a:r>
          <a:r>
            <a:rPr lang="en-US" sz="1600" dirty="0">
              <a:solidFill>
                <a:schemeClr val="accent1"/>
              </a:solidFill>
            </a:rPr>
            <a:t> </a:t>
          </a:r>
          <a:r>
            <a:rPr lang="en-US" sz="1600" dirty="0" err="1">
              <a:solidFill>
                <a:schemeClr val="accent1"/>
              </a:solidFill>
            </a:rPr>
            <a:t>dohodka</a:t>
          </a:r>
          <a:r>
            <a:rPr lang="en-US" sz="1600" dirty="0">
              <a:solidFill>
                <a:schemeClr val="accent1"/>
              </a:solidFill>
            </a:rPr>
            <a:t>.</a:t>
          </a:r>
        </a:p>
      </dgm:t>
    </dgm:pt>
    <dgm:pt modelId="{7703C151-4443-48C1-89A6-1C0AF983DB4F}" type="parTrans" cxnId="{17B0BBD2-A85B-44F7-A747-C94A0E4F84E2}">
      <dgm:prSet/>
      <dgm:spPr/>
      <dgm:t>
        <a:bodyPr/>
        <a:lstStyle/>
        <a:p>
          <a:endParaRPr lang="en-GB"/>
        </a:p>
      </dgm:t>
    </dgm:pt>
    <dgm:pt modelId="{AD79B1E1-ECB3-4080-A85C-A33A74018661}" type="sibTrans" cxnId="{17B0BBD2-A85B-44F7-A747-C94A0E4F84E2}">
      <dgm:prSet/>
      <dgm:spPr/>
      <dgm:t>
        <a:bodyPr/>
        <a:lstStyle/>
        <a:p>
          <a:endParaRPr lang="en-GB"/>
        </a:p>
      </dgm:t>
    </dgm:pt>
    <dgm:pt modelId="{AAE20895-9D69-4FC6-A0BE-8F3719AF025F}">
      <dgm:prSet custT="1"/>
      <dgm:spPr/>
      <dgm:t>
        <a:bodyPr/>
        <a:lstStyle/>
        <a:p>
          <a:pPr>
            <a:buFont typeface="Arial" panose="020B0604020202020204" pitchFamily="34" charset="0"/>
            <a:buNone/>
          </a:pPr>
          <a:endParaRPr lang="en-US" sz="1600">
            <a:solidFill>
              <a:schemeClr val="accent1"/>
            </a:solidFill>
          </a:endParaRPr>
        </a:p>
      </dgm:t>
    </dgm:pt>
    <dgm:pt modelId="{B6E8DCDB-73E0-4E1D-9A72-360CF4380561}" type="parTrans" cxnId="{CE93E9F7-73AD-4EDC-B193-DC70D636C541}">
      <dgm:prSet/>
      <dgm:spPr/>
      <dgm:t>
        <a:bodyPr/>
        <a:lstStyle/>
        <a:p>
          <a:endParaRPr lang="en-GB"/>
        </a:p>
      </dgm:t>
    </dgm:pt>
    <dgm:pt modelId="{9C3717A2-CC87-4FDF-BF53-9541618CDFC8}" type="sibTrans" cxnId="{CE93E9F7-73AD-4EDC-B193-DC70D636C541}">
      <dgm:prSet/>
      <dgm:spPr/>
      <dgm:t>
        <a:bodyPr/>
        <a:lstStyle/>
        <a:p>
          <a:endParaRPr lang="en-GB"/>
        </a:p>
      </dgm:t>
    </dgm:pt>
    <dgm:pt modelId="{063FF7CA-00FE-469A-883C-3BF2E12D107F}">
      <dgm:prSet custT="1"/>
      <dgm:spPr/>
      <dgm:t>
        <a:bodyPr/>
        <a:lstStyle/>
        <a:p>
          <a:pPr>
            <a:buFont typeface="Arial" panose="020B0604020202020204" pitchFamily="34" charset="0"/>
            <a:buNone/>
          </a:pPr>
          <a:endParaRPr lang="en-US" sz="1600">
            <a:solidFill>
              <a:schemeClr val="accent1"/>
            </a:solidFill>
          </a:endParaRPr>
        </a:p>
      </dgm:t>
    </dgm:pt>
    <dgm:pt modelId="{F0F0AADC-647F-4798-A3F0-B74977C52246}" type="parTrans" cxnId="{EE331520-E483-49C6-8D07-E151E82ED81D}">
      <dgm:prSet/>
      <dgm:spPr/>
      <dgm:t>
        <a:bodyPr/>
        <a:lstStyle/>
        <a:p>
          <a:endParaRPr lang="en-GB"/>
        </a:p>
      </dgm:t>
    </dgm:pt>
    <dgm:pt modelId="{7A2E94F5-9D44-48FD-9629-FF8807A489A1}" type="sibTrans" cxnId="{EE331520-E483-49C6-8D07-E151E82ED81D}">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47734" custLinFactNeighborY="1471">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D2A87401-F50E-4F23-B5AB-B67F3707186E}" type="presOf" srcId="{55CA9A25-45C0-4708-96A5-B0B993943EDF}" destId="{A9614270-DA90-455A-AC93-2EBE5B5E80E8}" srcOrd="0" destOrd="7" presId="urn:microsoft.com/office/officeart/2005/8/layout/chevron2"/>
    <dgm:cxn modelId="{F61F9B02-72C3-4232-9F35-8487218A20C8}" srcId="{C5024EDF-8421-4FA2-BC08-FAF6E2352B63}" destId="{33391998-59BF-402F-A438-37709E358A9A}" srcOrd="8" destOrd="0" parTransId="{67F6871B-8219-4F0E-BDD6-DE6163DDF2A2}" sibTransId="{ED7A5D0F-AEF8-4E5B-AD58-7D53660EB1BC}"/>
    <dgm:cxn modelId="{8C6C200E-0DEB-442D-846F-17FBA70FD383}" type="presOf" srcId="{33391998-59BF-402F-A438-37709E358A9A}" destId="{A9614270-DA90-455A-AC93-2EBE5B5E80E8}" srcOrd="0" destOrd="9" presId="urn:microsoft.com/office/officeart/2005/8/layout/chevron2"/>
    <dgm:cxn modelId="{15B70219-31CF-4221-89A6-1D5F750D8101}" type="presOf" srcId="{46766BD0-D677-4E3D-93FF-A226353EC480}" destId="{A9614270-DA90-455A-AC93-2EBE5B5E80E8}" srcOrd="0" destOrd="0" presId="urn:microsoft.com/office/officeart/2005/8/layout/chevron2"/>
    <dgm:cxn modelId="{C6B54D1A-0F97-4822-B87F-320057C75407}" type="presOf" srcId="{7E4D1018-8EFC-4128-BC0C-F812BB8C83FD}" destId="{0904BA1C-4811-4F95-AB29-F4591371A89C}" srcOrd="0" destOrd="0" presId="urn:microsoft.com/office/officeart/2005/8/layout/chevron2"/>
    <dgm:cxn modelId="{A7D92E1F-4A07-4221-BA61-D66BDCD93ED9}" srcId="{C5024EDF-8421-4FA2-BC08-FAF6E2352B63}" destId="{F3E13FAB-CDE9-4233-955A-7776743E07DB}" srcOrd="5" destOrd="0" parTransId="{D9D655AA-C07C-4539-9E38-CA58B7C4C6F5}" sibTransId="{12DE6BEB-44A5-4468-8401-28A301FA8F66}"/>
    <dgm:cxn modelId="{EE331520-E483-49C6-8D07-E151E82ED81D}" srcId="{C5024EDF-8421-4FA2-BC08-FAF6E2352B63}" destId="{063FF7CA-00FE-469A-883C-3BF2E12D107F}" srcOrd="10" destOrd="0" parTransId="{F0F0AADC-647F-4798-A3F0-B74977C52246}" sibTransId="{7A2E94F5-9D44-48FD-9629-FF8807A489A1}"/>
    <dgm:cxn modelId="{E7C31D20-8202-485C-BB39-B0388E30DF77}" srcId="{7E4D1018-8EFC-4128-BC0C-F812BB8C83FD}" destId="{C5024EDF-8421-4FA2-BC08-FAF6E2352B63}" srcOrd="0" destOrd="0" parTransId="{AD02AF29-9A2D-4678-9F1F-ED99980887F9}" sibTransId="{A49301F3-D9E1-4B3C-8DFC-66D913687E80}"/>
    <dgm:cxn modelId="{15AD4F37-6321-4137-A90D-B487D6F7B9EB}" type="presOf" srcId="{063FF7CA-00FE-469A-883C-3BF2E12D107F}" destId="{A9614270-DA90-455A-AC93-2EBE5B5E80E8}" srcOrd="0" destOrd="11" presId="urn:microsoft.com/office/officeart/2005/8/layout/chevron2"/>
    <dgm:cxn modelId="{57DDE942-1F4B-4152-86B2-ABC59A7B0FE5}" type="presOf" srcId="{F3E13FAB-CDE9-4233-955A-7776743E07DB}" destId="{A9614270-DA90-455A-AC93-2EBE5B5E80E8}" srcOrd="0" destOrd="5" presId="urn:microsoft.com/office/officeart/2005/8/layout/chevron2"/>
    <dgm:cxn modelId="{780AA864-BB4D-4EC2-AB35-9674675098B1}" type="presOf" srcId="{3B6302D0-8EB9-4095-8E51-C2FF53DA911F}" destId="{A9614270-DA90-455A-AC93-2EBE5B5E80E8}" srcOrd="0" destOrd="1" presId="urn:microsoft.com/office/officeart/2005/8/layout/chevron2"/>
    <dgm:cxn modelId="{73D8E256-E651-46A2-A7C7-03DD55E484C0}" type="presOf" srcId="{AD322F07-260B-4161-A8A4-45B2625E9EE8}" destId="{A9614270-DA90-455A-AC93-2EBE5B5E80E8}" srcOrd="0" destOrd="4" presId="urn:microsoft.com/office/officeart/2005/8/layout/chevron2"/>
    <dgm:cxn modelId="{E9F1C659-4391-4397-8785-F76C0E02EB97}" srcId="{C5024EDF-8421-4FA2-BC08-FAF6E2352B63}" destId="{73EE5988-DD67-45B6-9F8E-A568AFC4DAB6}" srcOrd="9" destOrd="0" parTransId="{011B6142-6AF2-4C53-A8BE-4678F67EAE77}" sibTransId="{300C12B5-3276-4786-A812-ADABD530DD47}"/>
    <dgm:cxn modelId="{0ABB707F-C7C2-4FE7-B9ED-9FB08EDE299E}" srcId="{F3E13FAB-CDE9-4233-955A-7776743E07DB}" destId="{872EFA88-BF1D-45D7-AB96-40975C749313}" srcOrd="0" destOrd="0" parTransId="{E09B54E7-EEEA-4154-909E-28B734470980}" sibTransId="{ADF5DF00-589E-4092-956C-BECAC7E9EB58}"/>
    <dgm:cxn modelId="{46D6D07F-454B-4584-B0D8-D8157AD7E35F}" srcId="{C5024EDF-8421-4FA2-BC08-FAF6E2352B63}" destId="{AD322F07-260B-4161-A8A4-45B2625E9EE8}" srcOrd="4" destOrd="0" parTransId="{F3C4484B-22DE-4B1C-AA38-F87EEDE7A403}" sibTransId="{942A9718-7BFC-417C-9D09-79E671C5DFB2}"/>
    <dgm:cxn modelId="{6F1FBE80-E700-4946-9D07-E7CB1DE1F46D}" type="presOf" srcId="{83EC1906-C56F-45BB-B4FE-2FC0E5C83B1E}" destId="{A9614270-DA90-455A-AC93-2EBE5B5E80E8}" srcOrd="0" destOrd="3" presId="urn:microsoft.com/office/officeart/2005/8/layout/chevron2"/>
    <dgm:cxn modelId="{B9FB9888-0A2E-49E4-945A-16CE5A96862A}" type="presOf" srcId="{C5024EDF-8421-4FA2-BC08-FAF6E2352B63}" destId="{87A4CE8F-8E2D-4E2E-BF43-DA1E11153BA2}" srcOrd="0" destOrd="0" presId="urn:microsoft.com/office/officeart/2005/8/layout/chevron2"/>
    <dgm:cxn modelId="{FC61D08E-2D34-4D93-B65B-EAC89781BA62}" srcId="{C5024EDF-8421-4FA2-BC08-FAF6E2352B63}" destId="{46766BD0-D677-4E3D-93FF-A226353EC480}" srcOrd="0" destOrd="0" parTransId="{A1E027D2-143E-48B8-B6D7-F1F7A26CF3BB}" sibTransId="{0B0FBEC8-A12C-4ADA-9979-6CFF330751B6}"/>
    <dgm:cxn modelId="{547B0399-AE35-422E-94F9-0164BE785DEE}" type="presOf" srcId="{0CBF0402-6E5A-4EF7-AFC6-22B1FD11A397}" destId="{A9614270-DA90-455A-AC93-2EBE5B5E80E8}" srcOrd="0" destOrd="12" presId="urn:microsoft.com/office/officeart/2005/8/layout/chevron2"/>
    <dgm:cxn modelId="{C1C4B5A5-36E2-4C49-BF6B-1B53633494C4}" type="presOf" srcId="{872EFA88-BF1D-45D7-AB96-40975C749313}" destId="{A9614270-DA90-455A-AC93-2EBE5B5E80E8}" srcOrd="0" destOrd="6" presId="urn:microsoft.com/office/officeart/2005/8/layout/chevron2"/>
    <dgm:cxn modelId="{700B69A8-9111-4CBC-9773-719293EE063C}" type="presOf" srcId="{73EE5988-DD67-45B6-9F8E-A568AFC4DAB6}" destId="{A9614270-DA90-455A-AC93-2EBE5B5E80E8}" srcOrd="0" destOrd="10" presId="urn:microsoft.com/office/officeart/2005/8/layout/chevron2"/>
    <dgm:cxn modelId="{72CF57A8-F184-42BD-ADFC-FA77F66EA970}" srcId="{C5024EDF-8421-4FA2-BC08-FAF6E2352B63}" destId="{1B52FF17-B797-46DE-BFE3-BAE736E344D6}" srcOrd="12" destOrd="0" parTransId="{BF3D8909-0C8A-4837-8584-52765603CFB7}" sibTransId="{37D70268-D8F4-4D86-9E86-8C8446D8E626}"/>
    <dgm:cxn modelId="{1EF2E6B8-4147-4746-A285-04398AFC2FD6}" type="presOf" srcId="{AAE20895-9D69-4FC6-A0BE-8F3719AF025F}" destId="{A9614270-DA90-455A-AC93-2EBE5B5E80E8}" srcOrd="0" destOrd="8" presId="urn:microsoft.com/office/officeart/2005/8/layout/chevron2"/>
    <dgm:cxn modelId="{E67B03BD-8ABE-48EF-BB8C-9B0A79E084B6}" type="presOf" srcId="{1B52FF17-B797-46DE-BFE3-BAE736E344D6}" destId="{A9614270-DA90-455A-AC93-2EBE5B5E80E8}" srcOrd="0" destOrd="13" presId="urn:microsoft.com/office/officeart/2005/8/layout/chevron2"/>
    <dgm:cxn modelId="{1AF6D5C3-C319-42F2-A689-21319B666457}" srcId="{C5024EDF-8421-4FA2-BC08-FAF6E2352B63}" destId="{AB507BC1-8C19-4AFA-8150-602DF2954E7F}" srcOrd="2" destOrd="0" parTransId="{D3B8F1BC-7AB3-4B79-A141-65BD082A797A}" sibTransId="{5D42FE2C-A3C0-4ADE-8A06-627C56DBF102}"/>
    <dgm:cxn modelId="{17B0BBD2-A85B-44F7-A747-C94A0E4F84E2}" srcId="{C5024EDF-8421-4FA2-BC08-FAF6E2352B63}" destId="{55CA9A25-45C0-4708-96A5-B0B993943EDF}" srcOrd="6" destOrd="0" parTransId="{7703C151-4443-48C1-89A6-1C0AF983DB4F}" sibTransId="{AD79B1E1-ECB3-4080-A85C-A33A74018661}"/>
    <dgm:cxn modelId="{922FD7D6-C944-469C-AEE3-C257A455C0FA}" srcId="{C5024EDF-8421-4FA2-BC08-FAF6E2352B63}" destId="{0CBF0402-6E5A-4EF7-AFC6-22B1FD11A397}" srcOrd="11" destOrd="0" parTransId="{6825533C-5B11-4C2C-A897-8B7F21BCBBCC}" sibTransId="{80E6AE7F-D97D-486D-84BB-C97136B405BA}"/>
    <dgm:cxn modelId="{D1AEC9E1-4731-42C6-83E1-82193AA389B8}" type="presOf" srcId="{AB507BC1-8C19-4AFA-8150-602DF2954E7F}" destId="{A9614270-DA90-455A-AC93-2EBE5B5E80E8}" srcOrd="0" destOrd="2" presId="urn:microsoft.com/office/officeart/2005/8/layout/chevron2"/>
    <dgm:cxn modelId="{C567E9F0-1821-4CC1-9191-5177D5AEBB33}" srcId="{C5024EDF-8421-4FA2-BC08-FAF6E2352B63}" destId="{3B6302D0-8EB9-4095-8E51-C2FF53DA911F}" srcOrd="1" destOrd="0" parTransId="{61F6FB52-A055-4FAB-AABB-A145F99C8EAC}" sibTransId="{537C48AE-A096-43C9-83A3-504D1EF725B2}"/>
    <dgm:cxn modelId="{CE93E9F7-73AD-4EDC-B193-DC70D636C541}" srcId="{C5024EDF-8421-4FA2-BC08-FAF6E2352B63}" destId="{AAE20895-9D69-4FC6-A0BE-8F3719AF025F}" srcOrd="7" destOrd="0" parTransId="{B6E8DCDB-73E0-4E1D-9A72-360CF4380561}" sibTransId="{9C3717A2-CC87-4FDF-BF53-9541618CDFC8}"/>
    <dgm:cxn modelId="{CB43B3FA-82A4-475A-9F0F-453BFBFC1877}" srcId="{C5024EDF-8421-4FA2-BC08-FAF6E2352B63}" destId="{83EC1906-C56F-45BB-B4FE-2FC0E5C83B1E}" srcOrd="3" destOrd="0" parTransId="{6831D1C3-1049-411C-9D1B-CFDABD0DF9EA}" sibTransId="{98FB9462-7FA4-4D0D-AF5E-89E3515DF867}"/>
    <dgm:cxn modelId="{5AD662E3-BC6F-4CAD-8FE5-27903E895D30}" type="presParOf" srcId="{0904BA1C-4811-4F95-AB29-F4591371A89C}" destId="{F54BB0B1-B4DA-4E20-AB13-6520E1322A95}" srcOrd="0" destOrd="0" presId="urn:microsoft.com/office/officeart/2005/8/layout/chevron2"/>
    <dgm:cxn modelId="{3FC68C77-3F63-4CDE-B127-3E92B8493399}" type="presParOf" srcId="{F54BB0B1-B4DA-4E20-AB13-6520E1322A95}" destId="{87A4CE8F-8E2D-4E2E-BF43-DA1E11153BA2}" srcOrd="0" destOrd="0" presId="urn:microsoft.com/office/officeart/2005/8/layout/chevron2"/>
    <dgm:cxn modelId="{1384745E-2818-496D-AF3E-BF4756B6D127}"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AD91167-CB7E-487F-B36B-AE428F492961}">
      <dgm:prSet phldrT="[Text]" custT="1"/>
      <dgm:spPr/>
      <dgm:t>
        <a:bodyPr/>
        <a:lstStyle/>
        <a:p>
          <a:pPr>
            <a:lnSpc>
              <a:spcPct val="150000"/>
            </a:lnSpc>
          </a:pPr>
          <a:r>
            <a:rPr lang="sl-SI" sz="1600" b="1" noProof="0">
              <a:solidFill>
                <a:schemeClr val="bg1"/>
              </a:solidFill>
            </a:rPr>
            <a:t>Novost:</a:t>
          </a:r>
          <a:endParaRPr lang="sl-SI" sz="1600" noProof="0">
            <a:solidFill>
              <a:schemeClr val="bg1"/>
            </a:solidFill>
          </a:endParaRPr>
        </a:p>
      </dgm:t>
    </dgm:pt>
    <dgm:pt modelId="{2DF2F4A2-10B8-4DBA-9127-26725B1E5623}" type="parTrans" cxnId="{385FD0AE-308C-43FC-B2B4-DA7E730A2EB7}">
      <dgm:prSet/>
      <dgm:spPr/>
      <dgm:t>
        <a:bodyPr/>
        <a:lstStyle/>
        <a:p>
          <a:pPr>
            <a:lnSpc>
              <a:spcPct val="150000"/>
            </a:lnSpc>
          </a:pPr>
          <a:endParaRPr lang="en-GB" sz="1600"/>
        </a:p>
      </dgm:t>
    </dgm:pt>
    <dgm:pt modelId="{4526708D-B0BE-4B75-A55A-C4909067CF84}" type="sibTrans" cxnId="{385FD0AE-308C-43FC-B2B4-DA7E730A2EB7}">
      <dgm:prSet/>
      <dgm:spPr/>
      <dgm:t>
        <a:bodyPr/>
        <a:lstStyle/>
        <a:p>
          <a:pPr>
            <a:lnSpc>
              <a:spcPct val="150000"/>
            </a:lnSpc>
          </a:pPr>
          <a:endParaRPr lang="en-GB" sz="1600"/>
        </a:p>
      </dgm:t>
    </dgm:pt>
    <dgm:pt modelId="{C10F624A-315E-41F4-B796-8A7A42D52A1A}">
      <dgm:prSet custT="1"/>
      <dgm:spPr/>
      <dgm:t>
        <a:bodyPr/>
        <a:lstStyle/>
        <a:p>
          <a:pPr>
            <a:lnSpc>
              <a:spcPct val="150000"/>
            </a:lnSpc>
          </a:pPr>
          <a:r>
            <a:rPr lang="sl-SI" sz="1600" b="1" noProof="0">
              <a:solidFill>
                <a:schemeClr val="bg1"/>
              </a:solidFill>
            </a:rPr>
            <a:t>Izvedba:</a:t>
          </a:r>
          <a:endParaRPr lang="sl-SI" sz="1600" noProof="0">
            <a:solidFill>
              <a:schemeClr val="bg1"/>
            </a:solidFill>
          </a:endParaRPr>
        </a:p>
      </dgm:t>
    </dgm:pt>
    <dgm:pt modelId="{85BBF235-DF42-4B96-9F5E-85FD016453B4}" type="parTrans" cxnId="{1CF066C6-B4B7-49D8-8F4B-23B093F87F71}">
      <dgm:prSet/>
      <dgm:spPr/>
      <dgm:t>
        <a:bodyPr/>
        <a:lstStyle/>
        <a:p>
          <a:pPr>
            <a:lnSpc>
              <a:spcPct val="150000"/>
            </a:lnSpc>
          </a:pPr>
          <a:endParaRPr lang="en-GB" sz="1600"/>
        </a:p>
      </dgm:t>
    </dgm:pt>
    <dgm:pt modelId="{D418C95E-1F0F-47A5-B7AE-24BC1E394A18}" type="sibTrans" cxnId="{1CF066C6-B4B7-49D8-8F4B-23B093F87F71}">
      <dgm:prSet/>
      <dgm:spPr/>
      <dgm:t>
        <a:bodyPr/>
        <a:lstStyle/>
        <a:p>
          <a:pPr>
            <a:lnSpc>
              <a:spcPct val="150000"/>
            </a:lnSpc>
          </a:pPr>
          <a:endParaRPr lang="en-GB" sz="1600"/>
        </a:p>
      </dgm:t>
    </dgm:pt>
    <dgm:pt modelId="{A2013BB9-0550-4DFE-884D-D7DF6026AFDB}">
      <dgm:prSet custT="1"/>
      <dgm:spPr/>
      <dgm:t>
        <a:bodyPr/>
        <a:lstStyle/>
        <a:p>
          <a:pPr>
            <a:lnSpc>
              <a:spcPct val="150000"/>
            </a:lnSpc>
          </a:pPr>
          <a:r>
            <a:rPr lang="sl-SI" sz="1600" b="1" noProof="0">
              <a:solidFill>
                <a:schemeClr val="bg1"/>
              </a:solidFill>
            </a:rPr>
            <a:t>Prilagoditev:</a:t>
          </a:r>
          <a:endParaRPr lang="sl-SI" sz="1600" noProof="0">
            <a:solidFill>
              <a:schemeClr val="bg1"/>
            </a:solidFill>
          </a:endParaRPr>
        </a:p>
      </dgm:t>
    </dgm:pt>
    <dgm:pt modelId="{F4083728-A82F-42BE-9360-1799B9480791}" type="parTrans" cxnId="{CBD1707A-3710-4AA6-9A72-00A4D59F5D5D}">
      <dgm:prSet/>
      <dgm:spPr/>
      <dgm:t>
        <a:bodyPr/>
        <a:lstStyle/>
        <a:p>
          <a:pPr>
            <a:lnSpc>
              <a:spcPct val="150000"/>
            </a:lnSpc>
          </a:pPr>
          <a:endParaRPr lang="en-GB" sz="1600"/>
        </a:p>
      </dgm:t>
    </dgm:pt>
    <dgm:pt modelId="{C934514F-5E52-4E9D-B6DA-0D4F9157F954}" type="sibTrans" cxnId="{CBD1707A-3710-4AA6-9A72-00A4D59F5D5D}">
      <dgm:prSet/>
      <dgm:spPr/>
      <dgm:t>
        <a:bodyPr/>
        <a:lstStyle/>
        <a:p>
          <a:pPr>
            <a:lnSpc>
              <a:spcPct val="150000"/>
            </a:lnSpc>
          </a:pPr>
          <a:endParaRPr lang="en-GB" sz="1600"/>
        </a:p>
      </dgm:t>
    </dgm:pt>
    <dgm:pt modelId="{61DDA8C3-F54F-4FEE-9407-E2AC60072BD1}">
      <dgm:prSet custT="1"/>
      <dgm:spPr/>
      <dgm:t>
        <a:bodyPr/>
        <a:lstStyle/>
        <a:p>
          <a:pPr>
            <a:lnSpc>
              <a:spcPct val="150000"/>
            </a:lnSpc>
          </a:pPr>
          <a:r>
            <a:rPr lang="sl-SI" sz="1600" b="1" noProof="0">
              <a:solidFill>
                <a:schemeClr val="bg1"/>
              </a:solidFill>
            </a:rPr>
            <a:t>Opravljanje dela:</a:t>
          </a:r>
          <a:endParaRPr lang="sl-SI" sz="1600" noProof="0">
            <a:solidFill>
              <a:schemeClr val="bg1"/>
            </a:solidFill>
          </a:endParaRPr>
        </a:p>
      </dgm:t>
    </dgm:pt>
    <dgm:pt modelId="{41351061-58C0-409F-BBA7-2CEA395A842C}" type="parTrans" cxnId="{B3DF43F6-4573-4339-8B2F-5E7651A07040}">
      <dgm:prSet/>
      <dgm:spPr/>
      <dgm:t>
        <a:bodyPr/>
        <a:lstStyle/>
        <a:p>
          <a:pPr>
            <a:lnSpc>
              <a:spcPct val="150000"/>
            </a:lnSpc>
          </a:pPr>
          <a:endParaRPr lang="en-GB" sz="1600"/>
        </a:p>
      </dgm:t>
    </dgm:pt>
    <dgm:pt modelId="{900DC88D-1A1B-4D2D-A1A7-9E2765FE620E}" type="sibTrans" cxnId="{B3DF43F6-4573-4339-8B2F-5E7651A07040}">
      <dgm:prSet/>
      <dgm:spPr/>
      <dgm:t>
        <a:bodyPr/>
        <a:lstStyle/>
        <a:p>
          <a:pPr>
            <a:lnSpc>
              <a:spcPct val="150000"/>
            </a:lnSpc>
          </a:pPr>
          <a:endParaRPr lang="en-GB" sz="1600"/>
        </a:p>
      </dgm:t>
    </dgm:pt>
    <dgm:pt modelId="{D0DE0028-7D5D-460B-92F6-8EE2D87076D6}">
      <dgm:prSet custT="1"/>
      <dgm:spPr/>
      <dgm:t>
        <a:bodyPr/>
        <a:lstStyle/>
        <a:p>
          <a:pPr>
            <a:lnSpc>
              <a:spcPct val="150000"/>
            </a:lnSpc>
          </a:pPr>
          <a:r>
            <a:rPr lang="sl-SI" sz="1600" b="1" noProof="0">
              <a:solidFill>
                <a:schemeClr val="bg1"/>
              </a:solidFill>
            </a:rPr>
            <a:t>Oblika:</a:t>
          </a:r>
          <a:endParaRPr lang="sl-SI" sz="1600" noProof="0">
            <a:solidFill>
              <a:schemeClr val="bg1"/>
            </a:solidFill>
          </a:endParaRPr>
        </a:p>
      </dgm:t>
    </dgm:pt>
    <dgm:pt modelId="{794E0E25-4A69-4BF5-9E5F-B58A659F7B32}" type="parTrans" cxnId="{97343B70-D645-4615-AC3C-61B9E4FC1BD0}">
      <dgm:prSet/>
      <dgm:spPr/>
      <dgm:t>
        <a:bodyPr/>
        <a:lstStyle/>
        <a:p>
          <a:pPr>
            <a:lnSpc>
              <a:spcPct val="150000"/>
            </a:lnSpc>
          </a:pPr>
          <a:endParaRPr lang="en-GB" sz="1600"/>
        </a:p>
      </dgm:t>
    </dgm:pt>
    <dgm:pt modelId="{3A979AA6-49C5-4250-AC0D-0DDBBD9F2349}" type="sibTrans" cxnId="{97343B70-D645-4615-AC3C-61B9E4FC1BD0}">
      <dgm:prSet/>
      <dgm:spPr/>
      <dgm:t>
        <a:bodyPr/>
        <a:lstStyle/>
        <a:p>
          <a:pPr>
            <a:lnSpc>
              <a:spcPct val="150000"/>
            </a:lnSpc>
          </a:pPr>
          <a:endParaRPr lang="en-GB" sz="1600"/>
        </a:p>
      </dgm:t>
    </dgm:pt>
    <dgm:pt modelId="{D0E87CA5-C316-4DCF-8519-AD9FCF7F021A}">
      <dgm:prSet phldrT="[Text]" custT="1"/>
      <dgm:spPr/>
      <dgm:t>
        <a:bodyPr/>
        <a:lstStyle/>
        <a:p>
          <a:pPr>
            <a:lnSpc>
              <a:spcPct val="150000"/>
            </a:lnSpc>
          </a:pPr>
          <a:r>
            <a:rPr lang="sl-SI" sz="1600" noProof="0">
              <a:solidFill>
                <a:schemeClr val="accent1"/>
              </a:solidFill>
            </a:rPr>
            <a:t>Uvedba popolnoma novih izdelkov ali inovacij, ki prej niso obstajale in ki so privlačne za zgodnje uporabnike.</a:t>
          </a:r>
        </a:p>
      </dgm:t>
    </dgm:pt>
    <dgm:pt modelId="{18B8100D-A780-4813-81CC-5D9F6EE01CDD}" type="parTrans" cxnId="{09448989-ED0E-40FA-849C-D185FBB98159}">
      <dgm:prSet/>
      <dgm:spPr/>
      <dgm:t>
        <a:bodyPr/>
        <a:lstStyle/>
        <a:p>
          <a:pPr>
            <a:lnSpc>
              <a:spcPct val="150000"/>
            </a:lnSpc>
          </a:pPr>
          <a:endParaRPr lang="en-GB" sz="1600"/>
        </a:p>
      </dgm:t>
    </dgm:pt>
    <dgm:pt modelId="{60B3CB16-584E-4C77-BAD8-3195A3C33067}" type="sibTrans" cxnId="{09448989-ED0E-40FA-849C-D185FBB98159}">
      <dgm:prSet/>
      <dgm:spPr/>
      <dgm:t>
        <a:bodyPr/>
        <a:lstStyle/>
        <a:p>
          <a:pPr>
            <a:lnSpc>
              <a:spcPct val="150000"/>
            </a:lnSpc>
          </a:pPr>
          <a:endParaRPr lang="en-GB" sz="1600"/>
        </a:p>
      </dgm:t>
    </dgm:pt>
    <dgm:pt modelId="{5AB61E8A-D8DB-4498-B459-7397C1552569}">
      <dgm:prSet custT="1"/>
      <dgm:spPr/>
      <dgm:t>
        <a:bodyPr/>
        <a:lstStyle/>
        <a:p>
          <a:pPr>
            <a:lnSpc>
              <a:spcPct val="150000"/>
            </a:lnSpc>
          </a:pPr>
          <a:r>
            <a:rPr lang="sl-SI" sz="1600" noProof="0">
              <a:solidFill>
                <a:schemeClr val="accent1"/>
              </a:solidFill>
            </a:rPr>
            <a:t>Izboljšanje učinkovitosti ali kakovosti obstoječih izdelkov, ki privabijo stranke, ki iščejo boljše rešitve.</a:t>
          </a:r>
        </a:p>
      </dgm:t>
    </dgm:pt>
    <dgm:pt modelId="{40175183-A3AC-450A-8AA0-2A1EA5ABD92E}" type="parTrans" cxnId="{49771581-DA95-444A-92C9-31A9F7EC2C4A}">
      <dgm:prSet/>
      <dgm:spPr/>
      <dgm:t>
        <a:bodyPr/>
        <a:lstStyle/>
        <a:p>
          <a:pPr>
            <a:lnSpc>
              <a:spcPct val="150000"/>
            </a:lnSpc>
          </a:pPr>
          <a:endParaRPr lang="en-GB" sz="1600"/>
        </a:p>
      </dgm:t>
    </dgm:pt>
    <dgm:pt modelId="{D792610A-60E3-4B9D-8537-407405CD1383}" type="sibTrans" cxnId="{49771581-DA95-444A-92C9-31A9F7EC2C4A}">
      <dgm:prSet/>
      <dgm:spPr/>
      <dgm:t>
        <a:bodyPr/>
        <a:lstStyle/>
        <a:p>
          <a:pPr>
            <a:lnSpc>
              <a:spcPct val="150000"/>
            </a:lnSpc>
          </a:pPr>
          <a:endParaRPr lang="en-GB" sz="1600"/>
        </a:p>
      </dgm:t>
    </dgm:pt>
    <dgm:pt modelId="{C8976CDA-C60B-4B1D-915F-36EA18A36F7D}">
      <dgm:prSet custT="1"/>
      <dgm:spPr/>
      <dgm:t>
        <a:bodyPr/>
        <a:lstStyle/>
        <a:p>
          <a:pPr>
            <a:lnSpc>
              <a:spcPct val="150000"/>
            </a:lnSpc>
          </a:pPr>
          <a:r>
            <a:rPr lang="sl-SI" sz="1600" noProof="0">
              <a:solidFill>
                <a:schemeClr val="accent1"/>
              </a:solidFill>
            </a:rPr>
            <a:t>Ponudba </a:t>
          </a:r>
          <a:r>
            <a:rPr lang="sl-SI" sz="1600" noProof="0" err="1">
              <a:solidFill>
                <a:schemeClr val="accent1"/>
              </a:solidFill>
            </a:rPr>
            <a:t>personaliziranih</a:t>
          </a:r>
          <a:r>
            <a:rPr lang="sl-SI" sz="1600" noProof="0">
              <a:solidFill>
                <a:schemeClr val="accent1"/>
              </a:solidFill>
            </a:rPr>
            <a:t> izdelkov ali storitev, prilagojenih specifičnim potrebam strank, s čimer se ustvari bolj osebna uporabniška izkušnja.</a:t>
          </a:r>
        </a:p>
      </dgm:t>
    </dgm:pt>
    <dgm:pt modelId="{9769CFC8-2EF1-4656-B4AC-29F8DE99FAB9}" type="parTrans" cxnId="{71FE2DCE-9FBA-4768-B0B0-2F85D2945E34}">
      <dgm:prSet/>
      <dgm:spPr/>
      <dgm:t>
        <a:bodyPr/>
        <a:lstStyle/>
        <a:p>
          <a:pPr>
            <a:lnSpc>
              <a:spcPct val="150000"/>
            </a:lnSpc>
          </a:pPr>
          <a:endParaRPr lang="en-GB" sz="1600"/>
        </a:p>
      </dgm:t>
    </dgm:pt>
    <dgm:pt modelId="{7A33CDC5-B3AB-418E-9BBB-2AD64A5263C6}" type="sibTrans" cxnId="{71FE2DCE-9FBA-4768-B0B0-2F85D2945E34}">
      <dgm:prSet/>
      <dgm:spPr/>
      <dgm:t>
        <a:bodyPr/>
        <a:lstStyle/>
        <a:p>
          <a:pPr>
            <a:lnSpc>
              <a:spcPct val="150000"/>
            </a:lnSpc>
          </a:pPr>
          <a:endParaRPr lang="en-GB" sz="1600"/>
        </a:p>
      </dgm:t>
    </dgm:pt>
    <dgm:pt modelId="{73863697-EDDB-4159-B9DD-BE71BCCCD96B}">
      <dgm:prSet custT="1"/>
      <dgm:spPr/>
      <dgm:t>
        <a:bodyPr/>
        <a:lstStyle/>
        <a:p>
          <a:pPr>
            <a:lnSpc>
              <a:spcPct val="150000"/>
            </a:lnSpc>
          </a:pPr>
          <a:r>
            <a:rPr lang="sl-SI" sz="1600" noProof="0">
              <a:solidFill>
                <a:schemeClr val="accent1"/>
              </a:solidFill>
            </a:rPr>
            <a:t>Rešitve, ki strankam pomagajo pri učinkovitejšem ali uspešnejšem opravljanju določenih nalog.</a:t>
          </a:r>
        </a:p>
      </dgm:t>
    </dgm:pt>
    <dgm:pt modelId="{A729C9F9-E385-4F0D-BAF0-2ADADC22A727}" type="parTrans" cxnId="{141A418A-D510-42A3-81EA-1880823CF14A}">
      <dgm:prSet/>
      <dgm:spPr/>
      <dgm:t>
        <a:bodyPr/>
        <a:lstStyle/>
        <a:p>
          <a:pPr>
            <a:lnSpc>
              <a:spcPct val="150000"/>
            </a:lnSpc>
          </a:pPr>
          <a:endParaRPr lang="en-GB" sz="1600"/>
        </a:p>
      </dgm:t>
    </dgm:pt>
    <dgm:pt modelId="{305C692F-6AE1-4665-8170-0B7D6A83173C}" type="sibTrans" cxnId="{141A418A-D510-42A3-81EA-1880823CF14A}">
      <dgm:prSet/>
      <dgm:spPr/>
      <dgm:t>
        <a:bodyPr/>
        <a:lstStyle/>
        <a:p>
          <a:pPr>
            <a:lnSpc>
              <a:spcPct val="150000"/>
            </a:lnSpc>
          </a:pPr>
          <a:endParaRPr lang="en-GB" sz="1600"/>
        </a:p>
      </dgm:t>
    </dgm:pt>
    <dgm:pt modelId="{D8593557-4B87-45B1-AAE5-642EC6A1687C}">
      <dgm:prSet custT="1"/>
      <dgm:spPr/>
      <dgm:t>
        <a:bodyPr/>
        <a:lstStyle/>
        <a:p>
          <a:pPr>
            <a:lnSpc>
              <a:spcPct val="150000"/>
            </a:lnSpc>
          </a:pPr>
          <a:r>
            <a:rPr lang="sl-SI" sz="1600" noProof="0">
              <a:solidFill>
                <a:schemeClr val="accent1"/>
              </a:solidFill>
            </a:rPr>
            <a:t>Estetsko prijetni ali funkcionalno dovršeni oblikovalski elementi, zaradi katerih se izdelek razlikuje od ostalih.</a:t>
          </a:r>
        </a:p>
      </dgm:t>
    </dgm:pt>
    <dgm:pt modelId="{C7EA5BA2-220A-414C-99F7-063C048E9DA7}" type="parTrans" cxnId="{6D023506-F14B-4455-8A0C-8464688BA2E4}">
      <dgm:prSet/>
      <dgm:spPr/>
      <dgm:t>
        <a:bodyPr/>
        <a:lstStyle/>
        <a:p>
          <a:pPr>
            <a:lnSpc>
              <a:spcPct val="150000"/>
            </a:lnSpc>
          </a:pPr>
          <a:endParaRPr lang="en-GB" sz="1600"/>
        </a:p>
      </dgm:t>
    </dgm:pt>
    <dgm:pt modelId="{B7B29FBC-4B87-4CEB-AA93-5C098A848420}" type="sibTrans" cxnId="{6D023506-F14B-4455-8A0C-8464688BA2E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dgm:pt>
  </dgm:ptLst>
  <dgm:cxnLst>
    <dgm:cxn modelId="{6FDA0305-47F0-478E-9C4B-DD4587396051}" type="presOf" srcId="{D0E87CA5-C316-4DCF-8519-AD9FCF7F021A}" destId="{8B310812-77F5-41F9-A7F5-9B488FF25462}" srcOrd="0" destOrd="0" presId="urn:microsoft.com/office/officeart/2011/layout/TabList"/>
    <dgm:cxn modelId="{6D023506-F14B-4455-8A0C-8464688BA2E4}" srcId="{D0DE0028-7D5D-460B-92F6-8EE2D87076D6}" destId="{D8593557-4B87-45B1-AAE5-642EC6A1687C}" srcOrd="0" destOrd="0" parTransId="{C7EA5BA2-220A-414C-99F7-063C048E9DA7}" sibTransId="{B7B29FBC-4B87-4CEB-AA93-5C098A848420}"/>
    <dgm:cxn modelId="{82D0F40E-2D63-4749-8042-393D71920E23}" type="presOf" srcId="{1AD91167-CB7E-487F-B36B-AE428F492961}" destId="{81F8082C-B172-4F72-8057-3A7C41A5CC40}" srcOrd="0" destOrd="0" presId="urn:microsoft.com/office/officeart/2011/layout/TabList"/>
    <dgm:cxn modelId="{E3EE6E4C-3452-41F3-BC60-BA82B4185C05}" type="presOf" srcId="{73863697-EDDB-4159-B9DD-BE71BCCCD96B}" destId="{1F384DE9-9EF4-4989-9AB7-4B53C9C3F0DE}" srcOrd="0" destOrd="0" presId="urn:microsoft.com/office/officeart/2011/layout/TabList"/>
    <dgm:cxn modelId="{97343B70-D645-4615-AC3C-61B9E4FC1BD0}" srcId="{32284DBD-8BE3-4B68-B22E-AB0CEC481679}" destId="{D0DE0028-7D5D-460B-92F6-8EE2D87076D6}" srcOrd="4" destOrd="0" parTransId="{794E0E25-4A69-4BF5-9E5F-B58A659F7B32}" sibTransId="{3A979AA6-49C5-4250-AC0D-0DDBBD9F2349}"/>
    <dgm:cxn modelId="{3B219F57-A5BC-4825-BD88-C0F82D1FD497}" type="presOf" srcId="{D8593557-4B87-45B1-AAE5-642EC6A1687C}" destId="{D54A36B3-3C10-4019-B25E-96BD6DF04980}" srcOrd="0" destOrd="0" presId="urn:microsoft.com/office/officeart/2011/layout/TabList"/>
    <dgm:cxn modelId="{732E3C78-78B1-46E7-ABC8-560DE2FAE800}" type="presOf" srcId="{D0DE0028-7D5D-460B-92F6-8EE2D87076D6}" destId="{6F69C0CB-D836-4DB0-8D88-C6E799EE345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CBD1707A-3710-4AA6-9A72-00A4D59F5D5D}" srcId="{32284DBD-8BE3-4B68-B22E-AB0CEC481679}" destId="{A2013BB9-0550-4DFE-884D-D7DF6026AFDB}" srcOrd="2" destOrd="0" parTransId="{F4083728-A82F-42BE-9360-1799B9480791}" sibTransId="{C934514F-5E52-4E9D-B6DA-0D4F9157F954}"/>
    <dgm:cxn modelId="{5B787B7B-96E5-4E18-8906-B2783FFDB117}" type="presOf" srcId="{A2013BB9-0550-4DFE-884D-D7DF6026AFDB}" destId="{B1809A7C-F5DF-4BF1-9A7B-8F347D402867}" srcOrd="0" destOrd="0" presId="urn:microsoft.com/office/officeart/2011/layout/TabList"/>
    <dgm:cxn modelId="{7CCF7480-D1CD-43F3-AC15-5614698E9993}" type="presOf" srcId="{C10F624A-315E-41F4-B796-8A7A42D52A1A}" destId="{938E9394-7124-4311-95F4-0F6088E68D46}" srcOrd="0" destOrd="0" presId="urn:microsoft.com/office/officeart/2011/layout/TabList"/>
    <dgm:cxn modelId="{49771581-DA95-444A-92C9-31A9F7EC2C4A}" srcId="{C10F624A-315E-41F4-B796-8A7A42D52A1A}" destId="{5AB61E8A-D8DB-4498-B459-7397C1552569}" srcOrd="0" destOrd="0" parTransId="{40175183-A3AC-450A-8AA0-2A1EA5ABD92E}" sibTransId="{D792610A-60E3-4B9D-8537-407405CD1383}"/>
    <dgm:cxn modelId="{09448989-ED0E-40FA-849C-D185FBB98159}" srcId="{1AD91167-CB7E-487F-B36B-AE428F492961}" destId="{D0E87CA5-C316-4DCF-8519-AD9FCF7F021A}" srcOrd="0" destOrd="0" parTransId="{18B8100D-A780-4813-81CC-5D9F6EE01CDD}" sibTransId="{60B3CB16-584E-4C77-BAD8-3195A3C33067}"/>
    <dgm:cxn modelId="{141A418A-D510-42A3-81EA-1880823CF14A}" srcId="{61DDA8C3-F54F-4FEE-9407-E2AC60072BD1}" destId="{73863697-EDDB-4159-B9DD-BE71BCCCD96B}" srcOrd="0" destOrd="0" parTransId="{A729C9F9-E385-4F0D-BAF0-2ADADC22A727}" sibTransId="{305C692F-6AE1-4665-8170-0B7D6A83173C}"/>
    <dgm:cxn modelId="{1F3AED99-F35D-4A52-AA78-00EB5E91777A}" type="presOf" srcId="{C8976CDA-C60B-4B1D-915F-36EA18A36F7D}" destId="{2591555B-A691-464F-BBC5-F3A5AF6DEFA0}" srcOrd="0" destOrd="0" presId="urn:microsoft.com/office/officeart/2011/layout/TabList"/>
    <dgm:cxn modelId="{2FCF1DA3-A35C-4694-9B0B-E3D0B021C830}" type="presOf" srcId="{5AB61E8A-D8DB-4498-B459-7397C1552569}" destId="{C409B313-2044-4AA7-BF56-A4A111BF3AF4}" srcOrd="0" destOrd="0" presId="urn:microsoft.com/office/officeart/2011/layout/TabList"/>
    <dgm:cxn modelId="{385FD0AE-308C-43FC-B2B4-DA7E730A2EB7}" srcId="{32284DBD-8BE3-4B68-B22E-AB0CEC481679}" destId="{1AD91167-CB7E-487F-B36B-AE428F492961}" srcOrd="0" destOrd="0" parTransId="{2DF2F4A2-10B8-4DBA-9127-26725B1E5623}" sibTransId="{4526708D-B0BE-4B75-A55A-C4909067CF84}"/>
    <dgm:cxn modelId="{49487FAF-4C4A-4F5C-AAFF-324D84CFCDA5}" type="presOf" srcId="{61DDA8C3-F54F-4FEE-9407-E2AC60072BD1}" destId="{480EB8C6-69C6-4772-B098-089AE747F852}" srcOrd="0" destOrd="0" presId="urn:microsoft.com/office/officeart/2011/layout/TabList"/>
    <dgm:cxn modelId="{1CF066C6-B4B7-49D8-8F4B-23B093F87F71}" srcId="{32284DBD-8BE3-4B68-B22E-AB0CEC481679}" destId="{C10F624A-315E-41F4-B796-8A7A42D52A1A}" srcOrd="1" destOrd="0" parTransId="{85BBF235-DF42-4B96-9F5E-85FD016453B4}" sibTransId="{D418C95E-1F0F-47A5-B7AE-24BC1E394A18}"/>
    <dgm:cxn modelId="{71FE2DCE-9FBA-4768-B0B0-2F85D2945E34}" srcId="{A2013BB9-0550-4DFE-884D-D7DF6026AFDB}" destId="{C8976CDA-C60B-4B1D-915F-36EA18A36F7D}" srcOrd="0" destOrd="0" parTransId="{9769CFC8-2EF1-4656-B4AC-29F8DE99FAB9}" sibTransId="{7A33CDC5-B3AB-418E-9BBB-2AD64A5263C6}"/>
    <dgm:cxn modelId="{B3DF43F6-4573-4339-8B2F-5E7651A07040}" srcId="{32284DBD-8BE3-4B68-B22E-AB0CEC481679}" destId="{61DDA8C3-F54F-4FEE-9407-E2AC60072BD1}" srcOrd="3" destOrd="0" parTransId="{41351061-58C0-409F-BBA7-2CEA395A842C}" sibTransId="{900DC88D-1A1B-4D2D-A1A7-9E2765FE620E}"/>
    <dgm:cxn modelId="{7D3A617F-F013-4C0A-9DF9-0E74FD54A7F6}" type="presParOf" srcId="{65B57ABF-9655-4DBB-B193-B028E4FCE53B}" destId="{55B86A11-CCCF-4FF0-83C4-0A85D90A8020}" srcOrd="0" destOrd="0" presId="urn:microsoft.com/office/officeart/2011/layout/TabList"/>
    <dgm:cxn modelId="{64C374DE-D386-4909-9624-C8F65A3983FC}" type="presParOf" srcId="{55B86A11-CCCF-4FF0-83C4-0A85D90A8020}" destId="{8B310812-77F5-41F9-A7F5-9B488FF25462}" srcOrd="0" destOrd="0" presId="urn:microsoft.com/office/officeart/2011/layout/TabList"/>
    <dgm:cxn modelId="{5A2AAB22-A65C-4FFF-9F1D-FC739542B4F8}" type="presParOf" srcId="{55B86A11-CCCF-4FF0-83C4-0A85D90A8020}" destId="{81F8082C-B172-4F72-8057-3A7C41A5CC40}" srcOrd="1" destOrd="0" presId="urn:microsoft.com/office/officeart/2011/layout/TabList"/>
    <dgm:cxn modelId="{7A79CD67-C382-493C-B91C-45C079B3EA40}" type="presParOf" srcId="{55B86A11-CCCF-4FF0-83C4-0A85D90A8020}" destId="{2E889975-75C0-4C10-9F0B-8A56D22A5C1F}" srcOrd="2" destOrd="0" presId="urn:microsoft.com/office/officeart/2011/layout/TabList"/>
    <dgm:cxn modelId="{FB04891C-2EAD-4488-8FA5-D1987FDAD940}" type="presParOf" srcId="{65B57ABF-9655-4DBB-B193-B028E4FCE53B}" destId="{F39C6985-0B89-431F-8A39-5C7973F6ED2B}" srcOrd="1" destOrd="0" presId="urn:microsoft.com/office/officeart/2011/layout/TabList"/>
    <dgm:cxn modelId="{BDFCB4CA-4CF8-4C43-A57E-69A17CC242E5}" type="presParOf" srcId="{65B57ABF-9655-4DBB-B193-B028E4FCE53B}" destId="{B4DFD586-B4D1-4BED-B8ED-2526F5B70BAF}" srcOrd="2" destOrd="0" presId="urn:microsoft.com/office/officeart/2011/layout/TabList"/>
    <dgm:cxn modelId="{4A74146F-98F0-45FE-91BF-944943531DFA}" type="presParOf" srcId="{B4DFD586-B4D1-4BED-B8ED-2526F5B70BAF}" destId="{C409B313-2044-4AA7-BF56-A4A111BF3AF4}" srcOrd="0" destOrd="0" presId="urn:microsoft.com/office/officeart/2011/layout/TabList"/>
    <dgm:cxn modelId="{4AD33B21-95D2-4905-A711-C412F162F24C}" type="presParOf" srcId="{B4DFD586-B4D1-4BED-B8ED-2526F5B70BAF}" destId="{938E9394-7124-4311-95F4-0F6088E68D46}" srcOrd="1" destOrd="0" presId="urn:microsoft.com/office/officeart/2011/layout/TabList"/>
    <dgm:cxn modelId="{88F6B8FE-1DDE-46C1-B241-6DA017B84D63}" type="presParOf" srcId="{B4DFD586-B4D1-4BED-B8ED-2526F5B70BAF}" destId="{20B46A75-35D4-48F3-A5C3-5011C6FB042B}" srcOrd="2" destOrd="0" presId="urn:microsoft.com/office/officeart/2011/layout/TabList"/>
    <dgm:cxn modelId="{322AD8D7-4663-46FC-8767-8721CCFD61FA}" type="presParOf" srcId="{65B57ABF-9655-4DBB-B193-B028E4FCE53B}" destId="{08E1D5B7-B152-4347-AD7A-2F4F2E49995F}" srcOrd="3" destOrd="0" presId="urn:microsoft.com/office/officeart/2011/layout/TabList"/>
    <dgm:cxn modelId="{52A6A3F3-20E1-4FC3-8D2D-B6569DD25A46}" type="presParOf" srcId="{65B57ABF-9655-4DBB-B193-B028E4FCE53B}" destId="{933ADC64-B66B-494D-9A90-0736B36CB460}" srcOrd="4" destOrd="0" presId="urn:microsoft.com/office/officeart/2011/layout/TabList"/>
    <dgm:cxn modelId="{AB4F9BD3-B74A-4CE7-8CC8-D07EFBEA07FF}" type="presParOf" srcId="{933ADC64-B66B-494D-9A90-0736B36CB460}" destId="{2591555B-A691-464F-BBC5-F3A5AF6DEFA0}" srcOrd="0" destOrd="0" presId="urn:microsoft.com/office/officeart/2011/layout/TabList"/>
    <dgm:cxn modelId="{41A1463D-2294-4316-B9AC-045D245C949C}" type="presParOf" srcId="{933ADC64-B66B-494D-9A90-0736B36CB460}" destId="{B1809A7C-F5DF-4BF1-9A7B-8F347D402867}" srcOrd="1" destOrd="0" presId="urn:microsoft.com/office/officeart/2011/layout/TabList"/>
    <dgm:cxn modelId="{13D0F369-1F0F-49E1-8B30-DEE25BB0269A}" type="presParOf" srcId="{933ADC64-B66B-494D-9A90-0736B36CB460}" destId="{FF674D37-54F5-4A45-86E1-E342798B03D1}" srcOrd="2" destOrd="0" presId="urn:microsoft.com/office/officeart/2011/layout/TabList"/>
    <dgm:cxn modelId="{54480A77-0451-4FA7-92BA-829BF195F7CF}" type="presParOf" srcId="{65B57ABF-9655-4DBB-B193-B028E4FCE53B}" destId="{61B99C34-4F8F-47FB-8283-FD128204658B}" srcOrd="5" destOrd="0" presId="urn:microsoft.com/office/officeart/2011/layout/TabList"/>
    <dgm:cxn modelId="{1516C817-ECF0-43A1-BB01-B7C6F98BC239}" type="presParOf" srcId="{65B57ABF-9655-4DBB-B193-B028E4FCE53B}" destId="{A16BD59D-D39C-499E-9EC8-7ADAB5428D43}" srcOrd="6" destOrd="0" presId="urn:microsoft.com/office/officeart/2011/layout/TabList"/>
    <dgm:cxn modelId="{F21231EC-2663-4E39-81EB-279B808C4238}" type="presParOf" srcId="{A16BD59D-D39C-499E-9EC8-7ADAB5428D43}" destId="{1F384DE9-9EF4-4989-9AB7-4B53C9C3F0DE}" srcOrd="0" destOrd="0" presId="urn:microsoft.com/office/officeart/2011/layout/TabList"/>
    <dgm:cxn modelId="{E7EBBDEA-7208-40B2-B137-A9561E2B635A}" type="presParOf" srcId="{A16BD59D-D39C-499E-9EC8-7ADAB5428D43}" destId="{480EB8C6-69C6-4772-B098-089AE747F852}" srcOrd="1" destOrd="0" presId="urn:microsoft.com/office/officeart/2011/layout/TabList"/>
    <dgm:cxn modelId="{FE8866A5-E2A7-40F3-B387-7F53554019B5}" type="presParOf" srcId="{A16BD59D-D39C-499E-9EC8-7ADAB5428D43}" destId="{574DD445-E71F-4D42-87C7-E4FACABDFDCD}" srcOrd="2" destOrd="0" presId="urn:microsoft.com/office/officeart/2011/layout/TabList"/>
    <dgm:cxn modelId="{5AE4395D-3CBF-454C-87BC-9880F05A47C1}" type="presParOf" srcId="{65B57ABF-9655-4DBB-B193-B028E4FCE53B}" destId="{DEAE1EDF-5DA0-473D-970A-C144B9699CEB}" srcOrd="7" destOrd="0" presId="urn:microsoft.com/office/officeart/2011/layout/TabList"/>
    <dgm:cxn modelId="{4D76F3CC-D28F-496B-8F98-679CE8BC1F7C}" type="presParOf" srcId="{65B57ABF-9655-4DBB-B193-B028E4FCE53B}" destId="{7A42A5C6-DA3F-4607-B36B-42D97F38646F}" srcOrd="8" destOrd="0" presId="urn:microsoft.com/office/officeart/2011/layout/TabList"/>
    <dgm:cxn modelId="{330D6C07-63AA-494A-9E64-DD7657A46BC3}" type="presParOf" srcId="{7A42A5C6-DA3F-4607-B36B-42D97F38646F}" destId="{D54A36B3-3C10-4019-B25E-96BD6DF04980}" srcOrd="0" destOrd="0" presId="urn:microsoft.com/office/officeart/2011/layout/TabList"/>
    <dgm:cxn modelId="{9B474F85-5C44-4F9A-A264-F7CB2150F655}" type="presParOf" srcId="{7A42A5C6-DA3F-4607-B36B-42D97F38646F}" destId="{6F69C0CB-D836-4DB0-8D88-C6E799EE3451}" srcOrd="1" destOrd="0" presId="urn:microsoft.com/office/officeart/2011/layout/TabList"/>
    <dgm:cxn modelId="{148527BE-C80C-4285-8C62-7402B700A810}"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9688A69-7893-45BD-AA5A-5213F4B7E5AD}">
      <dgm:prSet custT="1"/>
      <dgm:spPr/>
      <dgm:t>
        <a:bodyPr/>
        <a:lstStyle/>
        <a:p>
          <a:pPr>
            <a:lnSpc>
              <a:spcPct val="150000"/>
            </a:lnSpc>
          </a:pPr>
          <a:r>
            <a:rPr lang="sl-SI" sz="1600" b="1" noProof="0">
              <a:solidFill>
                <a:schemeClr val="bg1"/>
              </a:solidFill>
            </a:rPr>
            <a:t>Blagovna znamka / status:</a:t>
          </a:r>
          <a:endParaRPr lang="sl-SI" sz="1600" noProof="0">
            <a:solidFill>
              <a:schemeClr val="bg1"/>
            </a:solidFill>
          </a:endParaRPr>
        </a:p>
      </dgm:t>
    </dgm:pt>
    <dgm:pt modelId="{A5664505-F683-4FAC-A028-AE6C3688561F}" type="parTrans" cxnId="{7B16606D-E388-42C3-AD5E-10925440EFAE}">
      <dgm:prSet/>
      <dgm:spPr/>
      <dgm:t>
        <a:bodyPr/>
        <a:lstStyle/>
        <a:p>
          <a:pPr>
            <a:lnSpc>
              <a:spcPct val="150000"/>
            </a:lnSpc>
          </a:pPr>
          <a:endParaRPr lang="en-GB" sz="1600"/>
        </a:p>
      </dgm:t>
    </dgm:pt>
    <dgm:pt modelId="{3CAF0102-31B4-4590-B9C7-2049414334E4}" type="sibTrans" cxnId="{7B16606D-E388-42C3-AD5E-10925440EFAE}">
      <dgm:prSet/>
      <dgm:spPr/>
      <dgm:t>
        <a:bodyPr/>
        <a:lstStyle/>
        <a:p>
          <a:pPr>
            <a:lnSpc>
              <a:spcPct val="150000"/>
            </a:lnSpc>
          </a:pPr>
          <a:endParaRPr lang="en-GB" sz="1600"/>
        </a:p>
      </dgm:t>
    </dgm:pt>
    <dgm:pt modelId="{3C68E89C-1170-444D-9587-25163B7EE803}">
      <dgm:prSet custT="1"/>
      <dgm:spPr/>
      <dgm:t>
        <a:bodyPr/>
        <a:lstStyle/>
        <a:p>
          <a:pPr>
            <a:lnSpc>
              <a:spcPct val="150000"/>
            </a:lnSpc>
          </a:pPr>
          <a:r>
            <a:rPr lang="sl-SI" sz="1600" b="1" noProof="0">
              <a:solidFill>
                <a:schemeClr val="bg1"/>
              </a:solidFill>
            </a:rPr>
            <a:t>Cena:</a:t>
          </a:r>
          <a:endParaRPr lang="sl-SI" sz="1600" noProof="0">
            <a:solidFill>
              <a:schemeClr val="bg1"/>
            </a:solidFill>
          </a:endParaRPr>
        </a:p>
      </dgm:t>
    </dgm:pt>
    <dgm:pt modelId="{DB645381-6AF2-4E81-848D-DE95306F2C64}" type="parTrans" cxnId="{24EE7F42-F181-4A5A-864B-583D655F5508}">
      <dgm:prSet/>
      <dgm:spPr/>
      <dgm:t>
        <a:bodyPr/>
        <a:lstStyle/>
        <a:p>
          <a:pPr>
            <a:lnSpc>
              <a:spcPct val="150000"/>
            </a:lnSpc>
          </a:pPr>
          <a:endParaRPr lang="en-GB" sz="1600"/>
        </a:p>
      </dgm:t>
    </dgm:pt>
    <dgm:pt modelId="{1E988B3E-03AE-456C-ABF6-064F43379E1B}" type="sibTrans" cxnId="{24EE7F42-F181-4A5A-864B-583D655F5508}">
      <dgm:prSet/>
      <dgm:spPr/>
      <dgm:t>
        <a:bodyPr/>
        <a:lstStyle/>
        <a:p>
          <a:pPr>
            <a:lnSpc>
              <a:spcPct val="150000"/>
            </a:lnSpc>
          </a:pPr>
          <a:endParaRPr lang="en-GB" sz="1600"/>
        </a:p>
      </dgm:t>
    </dgm:pt>
    <dgm:pt modelId="{3AF56005-ED95-4052-8530-D36176A06391}">
      <dgm:prSet custT="1"/>
      <dgm:spPr/>
      <dgm:t>
        <a:bodyPr/>
        <a:lstStyle/>
        <a:p>
          <a:pPr>
            <a:lnSpc>
              <a:spcPct val="150000"/>
            </a:lnSpc>
          </a:pPr>
          <a:r>
            <a:rPr lang="sl-SI" sz="1600" b="1" noProof="0">
              <a:solidFill>
                <a:schemeClr val="bg1"/>
              </a:solidFill>
            </a:rPr>
            <a:t>Znižanje stroškov:</a:t>
          </a:r>
          <a:endParaRPr lang="sl-SI" sz="1600" noProof="0">
            <a:solidFill>
              <a:schemeClr val="bg1"/>
            </a:solidFill>
          </a:endParaRPr>
        </a:p>
      </dgm:t>
    </dgm:pt>
    <dgm:pt modelId="{72DE084A-5085-49AB-A891-841334BC98B1}" type="parTrans" cxnId="{DCA4CCB4-AACD-410F-A01E-A7CAA1663842}">
      <dgm:prSet/>
      <dgm:spPr/>
      <dgm:t>
        <a:bodyPr/>
        <a:lstStyle/>
        <a:p>
          <a:pPr>
            <a:lnSpc>
              <a:spcPct val="150000"/>
            </a:lnSpc>
          </a:pPr>
          <a:endParaRPr lang="en-GB" sz="1600"/>
        </a:p>
      </dgm:t>
    </dgm:pt>
    <dgm:pt modelId="{6C5039E5-9362-4675-862D-837F8B2B750A}" type="sibTrans" cxnId="{DCA4CCB4-AACD-410F-A01E-A7CAA1663842}">
      <dgm:prSet/>
      <dgm:spPr/>
      <dgm:t>
        <a:bodyPr/>
        <a:lstStyle/>
        <a:p>
          <a:pPr>
            <a:lnSpc>
              <a:spcPct val="150000"/>
            </a:lnSpc>
          </a:pPr>
          <a:endParaRPr lang="en-GB" sz="1600"/>
        </a:p>
      </dgm:t>
    </dgm:pt>
    <dgm:pt modelId="{B64A18CC-73E1-441A-8757-9F487466EDE7}">
      <dgm:prSet custT="1"/>
      <dgm:spPr/>
      <dgm:t>
        <a:bodyPr/>
        <a:lstStyle/>
        <a:p>
          <a:pPr>
            <a:lnSpc>
              <a:spcPct val="150000"/>
            </a:lnSpc>
          </a:pPr>
          <a:r>
            <a:rPr lang="sl-SI" sz="1600" b="1" noProof="0">
              <a:solidFill>
                <a:schemeClr val="bg1"/>
              </a:solidFill>
            </a:rPr>
            <a:t>Zmanjšanje tveganja:</a:t>
          </a:r>
          <a:endParaRPr lang="sl-SI" sz="1600" noProof="0">
            <a:solidFill>
              <a:schemeClr val="bg1"/>
            </a:solidFill>
          </a:endParaRPr>
        </a:p>
      </dgm:t>
    </dgm:pt>
    <dgm:pt modelId="{D76CF6DB-C8AC-4097-A4B9-5C596FD4C1EB}" type="parTrans" cxnId="{1129DD9D-0039-470B-BB14-3CF521AEF1AB}">
      <dgm:prSet/>
      <dgm:spPr/>
      <dgm:t>
        <a:bodyPr/>
        <a:lstStyle/>
        <a:p>
          <a:pPr>
            <a:lnSpc>
              <a:spcPct val="150000"/>
            </a:lnSpc>
          </a:pPr>
          <a:endParaRPr lang="en-GB" sz="1600"/>
        </a:p>
      </dgm:t>
    </dgm:pt>
    <dgm:pt modelId="{52B5EDB0-E2E1-4184-A410-EE52D1FD893A}" type="sibTrans" cxnId="{1129DD9D-0039-470B-BB14-3CF521AEF1AB}">
      <dgm:prSet/>
      <dgm:spPr/>
      <dgm:t>
        <a:bodyPr/>
        <a:lstStyle/>
        <a:p>
          <a:pPr>
            <a:lnSpc>
              <a:spcPct val="150000"/>
            </a:lnSpc>
          </a:pPr>
          <a:endParaRPr lang="en-GB" sz="1600"/>
        </a:p>
      </dgm:t>
    </dgm:pt>
    <dgm:pt modelId="{30E682E1-C8BC-42C8-9FE7-35A1FB93BF18}">
      <dgm:prSet custT="1"/>
      <dgm:spPr/>
      <dgm:t>
        <a:bodyPr/>
        <a:lstStyle/>
        <a:p>
          <a:pPr>
            <a:lnSpc>
              <a:spcPct val="150000"/>
            </a:lnSpc>
          </a:pPr>
          <a:r>
            <a:rPr lang="sl-SI" sz="1600" b="1" noProof="0">
              <a:solidFill>
                <a:schemeClr val="bg1"/>
              </a:solidFill>
            </a:rPr>
            <a:t>Priročnost/uporabnost</a:t>
          </a:r>
          <a:r>
            <a:rPr lang="en-US" sz="1600" b="1" noProof="0">
              <a:solidFill>
                <a:schemeClr val="bg1"/>
              </a:solidFill>
            </a:rPr>
            <a:t>:</a:t>
          </a:r>
          <a:endParaRPr lang="sl-SI" sz="1600" noProof="0">
            <a:solidFill>
              <a:schemeClr val="bg1"/>
            </a:solidFill>
          </a:endParaRPr>
        </a:p>
      </dgm:t>
    </dgm:pt>
    <dgm:pt modelId="{877A3DF6-B832-4EE3-857C-7F0263E8530B}" type="parTrans" cxnId="{94BFF9CE-92B0-422B-BBE5-6CB4466064B2}">
      <dgm:prSet/>
      <dgm:spPr/>
      <dgm:t>
        <a:bodyPr/>
        <a:lstStyle/>
        <a:p>
          <a:pPr>
            <a:lnSpc>
              <a:spcPct val="150000"/>
            </a:lnSpc>
          </a:pPr>
          <a:endParaRPr lang="en-GB" sz="1600"/>
        </a:p>
      </dgm:t>
    </dgm:pt>
    <dgm:pt modelId="{836F99B1-0C49-43A5-8E2A-259E3A612F47}" type="sibTrans" cxnId="{94BFF9CE-92B0-422B-BBE5-6CB4466064B2}">
      <dgm:prSet/>
      <dgm:spPr/>
      <dgm:t>
        <a:bodyPr/>
        <a:lstStyle/>
        <a:p>
          <a:pPr>
            <a:lnSpc>
              <a:spcPct val="150000"/>
            </a:lnSpc>
          </a:pPr>
          <a:endParaRPr lang="en-GB" sz="1600"/>
        </a:p>
      </dgm:t>
    </dgm:pt>
    <dgm:pt modelId="{C1A8FDC7-3048-42B3-8D25-6DC96C128C1D}">
      <dgm:prSet custT="1"/>
      <dgm:spPr/>
      <dgm:t>
        <a:bodyPr/>
        <a:lstStyle/>
        <a:p>
          <a:pPr>
            <a:lnSpc>
              <a:spcPct val="150000"/>
            </a:lnSpc>
          </a:pPr>
          <a:r>
            <a:rPr lang="sl-SI" sz="1600" noProof="0">
              <a:solidFill>
                <a:schemeClr val="accent1"/>
              </a:solidFill>
            </a:rPr>
            <a:t>Izkoriščanje ugleda ali statusa blagovne znamke za nagovarjanje strank, ki iščejo priznanje ali prestiž.</a:t>
          </a:r>
        </a:p>
      </dgm:t>
    </dgm:pt>
    <dgm:pt modelId="{18A33691-FAA4-4D57-B28B-F8E8E022B8EB}" type="parTrans" cxnId="{5CFC66BB-2A9D-46D3-A8EA-AA1C32B69356}">
      <dgm:prSet/>
      <dgm:spPr/>
      <dgm:t>
        <a:bodyPr/>
        <a:lstStyle/>
        <a:p>
          <a:pPr>
            <a:lnSpc>
              <a:spcPct val="150000"/>
            </a:lnSpc>
          </a:pPr>
          <a:endParaRPr lang="en-GB" sz="1600"/>
        </a:p>
      </dgm:t>
    </dgm:pt>
    <dgm:pt modelId="{1F2785DC-AF02-41DB-8DC0-7C39A09911A4}" type="sibTrans" cxnId="{5CFC66BB-2A9D-46D3-A8EA-AA1C32B69356}">
      <dgm:prSet/>
      <dgm:spPr/>
      <dgm:t>
        <a:bodyPr/>
        <a:lstStyle/>
        <a:p>
          <a:pPr>
            <a:lnSpc>
              <a:spcPct val="150000"/>
            </a:lnSpc>
          </a:pPr>
          <a:endParaRPr lang="en-GB" sz="1600"/>
        </a:p>
      </dgm:t>
    </dgm:pt>
    <dgm:pt modelId="{2D14D293-EC56-47DF-BD7F-9DFAB1F4C649}">
      <dgm:prSet custT="1"/>
      <dgm:spPr/>
      <dgm:t>
        <a:bodyPr/>
        <a:lstStyle/>
        <a:p>
          <a:pPr>
            <a:lnSpc>
              <a:spcPct val="150000"/>
            </a:lnSpc>
          </a:pPr>
          <a:r>
            <a:rPr lang="sl-SI" sz="1600" noProof="0">
              <a:solidFill>
                <a:schemeClr val="accent1"/>
              </a:solidFill>
            </a:rPr>
            <a:t>Zagotavljanje stroškovno učinkovitih rešitev, ki so privlačne za proračunsko ozaveščene stranke.</a:t>
          </a:r>
        </a:p>
      </dgm:t>
    </dgm:pt>
    <dgm:pt modelId="{3CDE5E15-EA9D-413D-A1A4-2B7A3574A4F4}" type="parTrans" cxnId="{44C84371-D2F2-4050-8805-B368F9C671FD}">
      <dgm:prSet/>
      <dgm:spPr/>
      <dgm:t>
        <a:bodyPr/>
        <a:lstStyle/>
        <a:p>
          <a:pPr>
            <a:lnSpc>
              <a:spcPct val="150000"/>
            </a:lnSpc>
          </a:pPr>
          <a:endParaRPr lang="en-GB" sz="1600"/>
        </a:p>
      </dgm:t>
    </dgm:pt>
    <dgm:pt modelId="{5418A853-13E8-4BF3-94BB-60F758C7CC7C}" type="sibTrans" cxnId="{44C84371-D2F2-4050-8805-B368F9C671FD}">
      <dgm:prSet/>
      <dgm:spPr/>
      <dgm:t>
        <a:bodyPr/>
        <a:lstStyle/>
        <a:p>
          <a:pPr>
            <a:lnSpc>
              <a:spcPct val="150000"/>
            </a:lnSpc>
          </a:pPr>
          <a:endParaRPr lang="en-GB" sz="1600"/>
        </a:p>
      </dgm:t>
    </dgm:pt>
    <dgm:pt modelId="{61203D35-3BC7-46DD-AB6A-AC44ED036FDC}">
      <dgm:prSet custT="1"/>
      <dgm:spPr/>
      <dgm:t>
        <a:bodyPr/>
        <a:lstStyle/>
        <a:p>
          <a:pPr>
            <a:lnSpc>
              <a:spcPct val="150000"/>
            </a:lnSpc>
          </a:pPr>
          <a:r>
            <a:rPr lang="sl-SI" sz="1600" noProof="0">
              <a:solidFill>
                <a:schemeClr val="accent1"/>
              </a:solidFill>
            </a:rPr>
            <a:t>Pomoč strankam pri varčevanju, bodisi z učinkovitejšimi izdelki bodisi z zmanjšanjem s tem povezanih stroškov.</a:t>
          </a:r>
        </a:p>
      </dgm:t>
    </dgm:pt>
    <dgm:pt modelId="{BA88E12D-04AC-4A1F-A82E-B7EB1C263DFC}" type="parTrans" cxnId="{CC8D1538-80EF-47D8-B708-32F3839355B5}">
      <dgm:prSet/>
      <dgm:spPr/>
      <dgm:t>
        <a:bodyPr/>
        <a:lstStyle/>
        <a:p>
          <a:pPr>
            <a:lnSpc>
              <a:spcPct val="150000"/>
            </a:lnSpc>
          </a:pPr>
          <a:endParaRPr lang="en-GB" sz="1600"/>
        </a:p>
      </dgm:t>
    </dgm:pt>
    <dgm:pt modelId="{AAEAC984-9E1D-436B-8188-F9ECC3270F89}" type="sibTrans" cxnId="{CC8D1538-80EF-47D8-B708-32F3839355B5}">
      <dgm:prSet/>
      <dgm:spPr/>
      <dgm:t>
        <a:bodyPr/>
        <a:lstStyle/>
        <a:p>
          <a:pPr>
            <a:lnSpc>
              <a:spcPct val="150000"/>
            </a:lnSpc>
          </a:pPr>
          <a:endParaRPr lang="en-GB" sz="1600"/>
        </a:p>
      </dgm:t>
    </dgm:pt>
    <dgm:pt modelId="{AFB235FD-8C4C-4099-B194-C1DE67ECC329}">
      <dgm:prSet custT="1"/>
      <dgm:spPr/>
      <dgm:t>
        <a:bodyPr/>
        <a:lstStyle/>
        <a:p>
          <a:pPr>
            <a:lnSpc>
              <a:spcPct val="150000"/>
            </a:lnSpc>
          </a:pPr>
          <a:r>
            <a:rPr lang="sl-SI" sz="1600" noProof="0">
              <a:solidFill>
                <a:schemeClr val="accent1"/>
              </a:solidFill>
            </a:rPr>
            <a:t>Zmanjšanje morebitnih tveganj ali negotovosti, povezanih z nakupom ali uporabo izdelka.</a:t>
          </a:r>
        </a:p>
      </dgm:t>
    </dgm:pt>
    <dgm:pt modelId="{78CF791D-C775-4D6D-89AA-79504C16342C}" type="parTrans" cxnId="{827AE063-F14B-4BED-B2A9-B0CA6EFFD36C}">
      <dgm:prSet/>
      <dgm:spPr/>
      <dgm:t>
        <a:bodyPr/>
        <a:lstStyle/>
        <a:p>
          <a:pPr>
            <a:lnSpc>
              <a:spcPct val="150000"/>
            </a:lnSpc>
          </a:pPr>
          <a:endParaRPr lang="en-GB" sz="1600"/>
        </a:p>
      </dgm:t>
    </dgm:pt>
    <dgm:pt modelId="{A670829A-B7C0-413A-9C13-C8A6E9A12E97}" type="sibTrans" cxnId="{827AE063-F14B-4BED-B2A9-B0CA6EFFD36C}">
      <dgm:prSet/>
      <dgm:spPr/>
      <dgm:t>
        <a:bodyPr/>
        <a:lstStyle/>
        <a:p>
          <a:pPr>
            <a:lnSpc>
              <a:spcPct val="150000"/>
            </a:lnSpc>
          </a:pPr>
          <a:endParaRPr lang="en-GB" sz="1600"/>
        </a:p>
      </dgm:t>
    </dgm:pt>
    <dgm:pt modelId="{618E8396-27AC-4E0C-B8B8-A42C00351B33}">
      <dgm:prSet custT="1"/>
      <dgm:spPr/>
      <dgm:t>
        <a:bodyPr/>
        <a:lstStyle/>
        <a:p>
          <a:pPr>
            <a:lnSpc>
              <a:spcPct val="150000"/>
            </a:lnSpc>
          </a:pPr>
          <a:r>
            <a:rPr lang="sl-SI" sz="1600" noProof="0">
              <a:solidFill>
                <a:schemeClr val="accent1"/>
              </a:solidFill>
            </a:rPr>
            <a:t>Enostavna uporaba ali dostopnost izdelkov, kar povečuje udobje strank.</a:t>
          </a:r>
        </a:p>
      </dgm:t>
    </dgm:pt>
    <dgm:pt modelId="{17A85BDE-6BD0-43D9-B42C-5BCD4956DDC5}" type="parTrans" cxnId="{4C944299-6ED3-4B7E-BE57-A771E0993D84}">
      <dgm:prSet/>
      <dgm:spPr/>
      <dgm:t>
        <a:bodyPr/>
        <a:lstStyle/>
        <a:p>
          <a:pPr>
            <a:lnSpc>
              <a:spcPct val="150000"/>
            </a:lnSpc>
          </a:pPr>
          <a:endParaRPr lang="en-GB" sz="1600"/>
        </a:p>
      </dgm:t>
    </dgm:pt>
    <dgm:pt modelId="{446E2C4A-FFD9-40C5-B066-D9E4E436332C}" type="sibTrans" cxnId="{4C944299-6ED3-4B7E-BE57-A771E0993D8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custScaleX="97074">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custScaleX="10531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custScaleX="97074">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custScaleX="103791">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custScaleX="97597">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custScaleX="104163">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custScaleX="97753">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custScaleX="103863">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custScaleX="97492">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custScaleX="104163">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dgm:pt>
  </dgm:ptLst>
  <dgm:cxnLst>
    <dgm:cxn modelId="{D84B1011-8F9B-4CB0-BF0B-80F8DBC80FFC}" type="presOf" srcId="{19688A69-7893-45BD-AA5A-5213F4B7E5AD}" destId="{6D516ED4-7D0B-4DC7-8085-8B811A400EBD}" srcOrd="0" destOrd="0" presId="urn:microsoft.com/office/officeart/2011/layout/TabList"/>
    <dgm:cxn modelId="{A79D441C-A815-40E8-987A-421849156C43}" type="presOf" srcId="{61203D35-3BC7-46DD-AB6A-AC44ED036FDC}" destId="{250DF056-2A40-4B60-9121-43D235E89FD1}" srcOrd="0" destOrd="0" presId="urn:microsoft.com/office/officeart/2011/layout/TabList"/>
    <dgm:cxn modelId="{251C0B31-D493-4AE2-8264-1CB642A2499D}" type="presOf" srcId="{618E8396-27AC-4E0C-B8B8-A42C00351B33}" destId="{3EE1F81F-F33E-4D15-8446-98BC778AC4F8}" srcOrd="0" destOrd="0" presId="urn:microsoft.com/office/officeart/2011/layout/TabList"/>
    <dgm:cxn modelId="{CC8D1538-80EF-47D8-B708-32F3839355B5}" srcId="{3AF56005-ED95-4052-8530-D36176A06391}" destId="{61203D35-3BC7-46DD-AB6A-AC44ED036FDC}" srcOrd="0" destOrd="0" parTransId="{BA88E12D-04AC-4A1F-A82E-B7EB1C263DFC}" sibTransId="{AAEAC984-9E1D-436B-8188-F9ECC3270F89}"/>
    <dgm:cxn modelId="{24EE7F42-F181-4A5A-864B-583D655F5508}" srcId="{32284DBD-8BE3-4B68-B22E-AB0CEC481679}" destId="{3C68E89C-1170-444D-9587-25163B7EE803}" srcOrd="1" destOrd="0" parTransId="{DB645381-6AF2-4E81-848D-DE95306F2C64}" sibTransId="{1E988B3E-03AE-456C-ABF6-064F43379E1B}"/>
    <dgm:cxn modelId="{827AE063-F14B-4BED-B2A9-B0CA6EFFD36C}" srcId="{B64A18CC-73E1-441A-8757-9F487466EDE7}" destId="{AFB235FD-8C4C-4099-B194-C1DE67ECC329}" srcOrd="0" destOrd="0" parTransId="{78CF791D-C775-4D6D-89AA-79504C16342C}" sibTransId="{A670829A-B7C0-413A-9C13-C8A6E9A12E97}"/>
    <dgm:cxn modelId="{DE50D948-6AC6-454C-A891-29719DA97A66}" type="presOf" srcId="{3C68E89C-1170-444D-9587-25163B7EE803}" destId="{3862384A-28C9-4B45-A8B8-B867AD7E4C6F}" srcOrd="0" destOrd="0" presId="urn:microsoft.com/office/officeart/2011/layout/TabList"/>
    <dgm:cxn modelId="{1CAD5D49-18AD-4867-A620-5907C2F3085B}" type="presOf" srcId="{AFB235FD-8C4C-4099-B194-C1DE67ECC329}" destId="{8898CF35-E6A7-4CE2-879D-429A564E2F5D}" srcOrd="0" destOrd="0" presId="urn:microsoft.com/office/officeart/2011/layout/TabList"/>
    <dgm:cxn modelId="{7B16606D-E388-42C3-AD5E-10925440EFAE}" srcId="{32284DBD-8BE3-4B68-B22E-AB0CEC481679}" destId="{19688A69-7893-45BD-AA5A-5213F4B7E5AD}" srcOrd="0" destOrd="0" parTransId="{A5664505-F683-4FAC-A028-AE6C3688561F}" sibTransId="{3CAF0102-31B4-4590-B9C7-2049414334E4}"/>
    <dgm:cxn modelId="{44C84371-D2F2-4050-8805-B368F9C671FD}" srcId="{3C68E89C-1170-444D-9587-25163B7EE803}" destId="{2D14D293-EC56-47DF-BD7F-9DFAB1F4C649}" srcOrd="0" destOrd="0" parTransId="{3CDE5E15-EA9D-413D-A1A4-2B7A3574A4F4}" sibTransId="{5418A853-13E8-4BF3-94BB-60F758C7CC7C}"/>
    <dgm:cxn modelId="{DDD94471-DD06-47D0-9FFF-94E06ECFC19A}" type="presOf" srcId="{2D14D293-EC56-47DF-BD7F-9DFAB1F4C649}" destId="{4B3EB407-58C4-4DC9-B813-025E98E576E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4C944299-6ED3-4B7E-BE57-A771E0993D84}" srcId="{30E682E1-C8BC-42C8-9FE7-35A1FB93BF18}" destId="{618E8396-27AC-4E0C-B8B8-A42C00351B33}" srcOrd="0" destOrd="0" parTransId="{17A85BDE-6BD0-43D9-B42C-5BCD4956DDC5}" sibTransId="{446E2C4A-FFD9-40C5-B066-D9E4E436332C}"/>
    <dgm:cxn modelId="{1129DD9D-0039-470B-BB14-3CF521AEF1AB}" srcId="{32284DBD-8BE3-4B68-B22E-AB0CEC481679}" destId="{B64A18CC-73E1-441A-8757-9F487466EDE7}" srcOrd="3" destOrd="0" parTransId="{D76CF6DB-C8AC-4097-A4B9-5C596FD4C1EB}" sibTransId="{52B5EDB0-E2E1-4184-A410-EE52D1FD893A}"/>
    <dgm:cxn modelId="{1A9271AE-30C8-4D33-A910-E36F83DD5B10}" type="presOf" srcId="{C1A8FDC7-3048-42B3-8D25-6DC96C128C1D}" destId="{12D16AE1-D568-4B25-B82A-97447C8DF8B9}" srcOrd="0" destOrd="0" presId="urn:microsoft.com/office/officeart/2011/layout/TabList"/>
    <dgm:cxn modelId="{DCA4CCB4-AACD-410F-A01E-A7CAA1663842}" srcId="{32284DBD-8BE3-4B68-B22E-AB0CEC481679}" destId="{3AF56005-ED95-4052-8530-D36176A06391}" srcOrd="2" destOrd="0" parTransId="{72DE084A-5085-49AB-A891-841334BC98B1}" sibTransId="{6C5039E5-9362-4675-862D-837F8B2B750A}"/>
    <dgm:cxn modelId="{64D3CCBA-94D0-44A9-BC3D-CE09C12754E7}" type="presOf" srcId="{30E682E1-C8BC-42C8-9FE7-35A1FB93BF18}" destId="{5CF54CC3-F17E-4685-94B4-A85FBFED4B9C}" srcOrd="0" destOrd="0" presId="urn:microsoft.com/office/officeart/2011/layout/TabList"/>
    <dgm:cxn modelId="{5CFC66BB-2A9D-46D3-A8EA-AA1C32B69356}" srcId="{19688A69-7893-45BD-AA5A-5213F4B7E5AD}" destId="{C1A8FDC7-3048-42B3-8D25-6DC96C128C1D}" srcOrd="0" destOrd="0" parTransId="{18A33691-FAA4-4D57-B28B-F8E8E022B8EB}" sibTransId="{1F2785DC-AF02-41DB-8DC0-7C39A09911A4}"/>
    <dgm:cxn modelId="{BA6B0BCB-FF95-4786-AB3E-152EB7208161}" type="presOf" srcId="{3AF56005-ED95-4052-8530-D36176A06391}" destId="{C780A0CE-35D7-42D2-96A3-616BFA44ED84}" srcOrd="0" destOrd="0" presId="urn:microsoft.com/office/officeart/2011/layout/TabList"/>
    <dgm:cxn modelId="{94BFF9CE-92B0-422B-BBE5-6CB4466064B2}" srcId="{32284DBD-8BE3-4B68-B22E-AB0CEC481679}" destId="{30E682E1-C8BC-42C8-9FE7-35A1FB93BF18}" srcOrd="4" destOrd="0" parTransId="{877A3DF6-B832-4EE3-857C-7F0263E8530B}" sibTransId="{836F99B1-0C49-43A5-8E2A-259E3A612F47}"/>
    <dgm:cxn modelId="{B77788D6-0F86-4B58-B9FE-FE589976D034}" type="presOf" srcId="{B64A18CC-73E1-441A-8757-9F487466EDE7}" destId="{A261BD2F-2414-41D6-99FA-CB470D28F209}" srcOrd="0" destOrd="0" presId="urn:microsoft.com/office/officeart/2011/layout/TabList"/>
    <dgm:cxn modelId="{B95658A2-3214-4882-9A87-3B4BB163CA37}" type="presParOf" srcId="{65B57ABF-9655-4DBB-B193-B028E4FCE53B}" destId="{44A8A731-A0FF-42F5-940F-2F4C32513190}" srcOrd="0" destOrd="0" presId="urn:microsoft.com/office/officeart/2011/layout/TabList"/>
    <dgm:cxn modelId="{4D73F7AA-B701-4E78-979A-7E43EF1E65CC}" type="presParOf" srcId="{44A8A731-A0FF-42F5-940F-2F4C32513190}" destId="{12D16AE1-D568-4B25-B82A-97447C8DF8B9}" srcOrd="0" destOrd="0" presId="urn:microsoft.com/office/officeart/2011/layout/TabList"/>
    <dgm:cxn modelId="{6BC2CF21-751C-41EA-9723-0352F094389A}" type="presParOf" srcId="{44A8A731-A0FF-42F5-940F-2F4C32513190}" destId="{6D516ED4-7D0B-4DC7-8085-8B811A400EBD}" srcOrd="1" destOrd="0" presId="urn:microsoft.com/office/officeart/2011/layout/TabList"/>
    <dgm:cxn modelId="{7FDD5F16-EC20-41EB-89E3-214F9BF58738}" type="presParOf" srcId="{44A8A731-A0FF-42F5-940F-2F4C32513190}" destId="{3D1316B9-D4A9-4C15-A1E0-17753BB476B7}" srcOrd="2" destOrd="0" presId="urn:microsoft.com/office/officeart/2011/layout/TabList"/>
    <dgm:cxn modelId="{62558256-3928-4C4C-A0B9-9B5CDDC0961F}" type="presParOf" srcId="{65B57ABF-9655-4DBB-B193-B028E4FCE53B}" destId="{99D0A7F4-1F01-4115-B163-A15F58E57183}" srcOrd="1" destOrd="0" presId="urn:microsoft.com/office/officeart/2011/layout/TabList"/>
    <dgm:cxn modelId="{B349DF54-ADB2-4D72-B404-DCBCE9D17D4B}" type="presParOf" srcId="{65B57ABF-9655-4DBB-B193-B028E4FCE53B}" destId="{147B4CC4-F788-4AEA-959F-9B96B3D1579D}" srcOrd="2" destOrd="0" presId="urn:microsoft.com/office/officeart/2011/layout/TabList"/>
    <dgm:cxn modelId="{EBA4BA67-98A2-4F19-AE86-8202DFE70106}" type="presParOf" srcId="{147B4CC4-F788-4AEA-959F-9B96B3D1579D}" destId="{4B3EB407-58C4-4DC9-B813-025E98E576E1}" srcOrd="0" destOrd="0" presId="urn:microsoft.com/office/officeart/2011/layout/TabList"/>
    <dgm:cxn modelId="{86D14ADE-FFCB-4048-A736-F3E981D07506}" type="presParOf" srcId="{147B4CC4-F788-4AEA-959F-9B96B3D1579D}" destId="{3862384A-28C9-4B45-A8B8-B867AD7E4C6F}" srcOrd="1" destOrd="0" presId="urn:microsoft.com/office/officeart/2011/layout/TabList"/>
    <dgm:cxn modelId="{25E2C317-A690-4F00-ABDE-B6DC93862740}" type="presParOf" srcId="{147B4CC4-F788-4AEA-959F-9B96B3D1579D}" destId="{B26FB248-2B40-4169-BA8F-D6B11F4B02B7}" srcOrd="2" destOrd="0" presId="urn:microsoft.com/office/officeart/2011/layout/TabList"/>
    <dgm:cxn modelId="{64291DF8-4B9B-48F0-B5EB-BD589BC76FC1}" type="presParOf" srcId="{65B57ABF-9655-4DBB-B193-B028E4FCE53B}" destId="{E8595DE5-EED3-428E-ABFB-97885C5D54F8}" srcOrd="3" destOrd="0" presId="urn:microsoft.com/office/officeart/2011/layout/TabList"/>
    <dgm:cxn modelId="{6C4655DD-6D13-435C-A9FD-490A1AD46986}" type="presParOf" srcId="{65B57ABF-9655-4DBB-B193-B028E4FCE53B}" destId="{5EFCA05F-0BB4-4D2E-97E3-1E043C047EF2}" srcOrd="4" destOrd="0" presId="urn:microsoft.com/office/officeart/2011/layout/TabList"/>
    <dgm:cxn modelId="{DB54DECE-BA3C-49C8-830F-95408588B47F}" type="presParOf" srcId="{5EFCA05F-0BB4-4D2E-97E3-1E043C047EF2}" destId="{250DF056-2A40-4B60-9121-43D235E89FD1}" srcOrd="0" destOrd="0" presId="urn:microsoft.com/office/officeart/2011/layout/TabList"/>
    <dgm:cxn modelId="{73846AD0-AAA1-4F51-8775-B8F93F6A85C2}" type="presParOf" srcId="{5EFCA05F-0BB4-4D2E-97E3-1E043C047EF2}" destId="{C780A0CE-35D7-42D2-96A3-616BFA44ED84}" srcOrd="1" destOrd="0" presId="urn:microsoft.com/office/officeart/2011/layout/TabList"/>
    <dgm:cxn modelId="{89E601B2-C65E-4EB4-ABF3-650A77D4FB49}" type="presParOf" srcId="{5EFCA05F-0BB4-4D2E-97E3-1E043C047EF2}" destId="{B627F55D-D781-41AD-8881-68C89DA0DDE5}" srcOrd="2" destOrd="0" presId="urn:microsoft.com/office/officeart/2011/layout/TabList"/>
    <dgm:cxn modelId="{1D176A62-BFE1-4592-B910-792E65E222FC}" type="presParOf" srcId="{65B57ABF-9655-4DBB-B193-B028E4FCE53B}" destId="{69FF9FF6-19D7-4AE2-B5DB-08FA77E454B8}" srcOrd="5" destOrd="0" presId="urn:microsoft.com/office/officeart/2011/layout/TabList"/>
    <dgm:cxn modelId="{1261B5E5-83ED-40DF-A6DC-F902400F65A2}" type="presParOf" srcId="{65B57ABF-9655-4DBB-B193-B028E4FCE53B}" destId="{C624F4F4-9083-4DFD-A858-27FFDADAEC15}" srcOrd="6" destOrd="0" presId="urn:microsoft.com/office/officeart/2011/layout/TabList"/>
    <dgm:cxn modelId="{6654DF35-0D47-41BB-AE6E-C4EAA9052792}" type="presParOf" srcId="{C624F4F4-9083-4DFD-A858-27FFDADAEC15}" destId="{8898CF35-E6A7-4CE2-879D-429A564E2F5D}" srcOrd="0" destOrd="0" presId="urn:microsoft.com/office/officeart/2011/layout/TabList"/>
    <dgm:cxn modelId="{669127B2-F291-48D2-96B3-20B138B01E9F}" type="presParOf" srcId="{C624F4F4-9083-4DFD-A858-27FFDADAEC15}" destId="{A261BD2F-2414-41D6-99FA-CB470D28F209}" srcOrd="1" destOrd="0" presId="urn:microsoft.com/office/officeart/2011/layout/TabList"/>
    <dgm:cxn modelId="{B4F07C6C-FE1A-4017-8AEB-0552BFEE61F9}" type="presParOf" srcId="{C624F4F4-9083-4DFD-A858-27FFDADAEC15}" destId="{110AC849-F754-44C8-BB1F-8C72D174CDE2}" srcOrd="2" destOrd="0" presId="urn:microsoft.com/office/officeart/2011/layout/TabList"/>
    <dgm:cxn modelId="{233FBAFA-6A31-45C1-8B1A-104C332E2DE0}" type="presParOf" srcId="{65B57ABF-9655-4DBB-B193-B028E4FCE53B}" destId="{BB70A438-BA69-432B-9384-F9467E6208D8}" srcOrd="7" destOrd="0" presId="urn:microsoft.com/office/officeart/2011/layout/TabList"/>
    <dgm:cxn modelId="{677F023E-777D-410D-8A95-3292E240EED4}" type="presParOf" srcId="{65B57ABF-9655-4DBB-B193-B028E4FCE53B}" destId="{170741E2-F44E-4282-9057-1617BCF11D15}" srcOrd="8" destOrd="0" presId="urn:microsoft.com/office/officeart/2011/layout/TabList"/>
    <dgm:cxn modelId="{4D701BE4-E510-4AD0-AB0F-C6FBF4DF082E}" type="presParOf" srcId="{170741E2-F44E-4282-9057-1617BCF11D15}" destId="{3EE1F81F-F33E-4D15-8446-98BC778AC4F8}" srcOrd="0" destOrd="0" presId="urn:microsoft.com/office/officeart/2011/layout/TabList"/>
    <dgm:cxn modelId="{2C001C29-5DE1-4891-B0E5-C1C7085940D9}" type="presParOf" srcId="{170741E2-F44E-4282-9057-1617BCF11D15}" destId="{5CF54CC3-F17E-4685-94B4-A85FBFED4B9C}" srcOrd="1" destOrd="0" presId="urn:microsoft.com/office/officeart/2011/layout/TabList"/>
    <dgm:cxn modelId="{DCD5943C-8730-45BE-8CA3-D494A9FDA144}"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4FC50E6-6378-4D92-8791-11E02220556A}">
      <dgm:prSet phldrT="[Text]" custT="1"/>
      <dgm:spPr/>
      <dgm:t>
        <a:bodyPr/>
        <a:lstStyle/>
        <a:p>
          <a:r>
            <a:rPr lang="sl-SI" sz="2000" noProof="0"/>
            <a:t>Funkcije:</a:t>
          </a:r>
        </a:p>
      </dgm:t>
    </dgm:pt>
    <dgm:pt modelId="{75F69DEE-77D1-4344-A6EC-C458DEEB17B5}" type="parTrans" cxnId="{06E5F708-E96B-42B2-BCAE-82A8E6EDDEE0}">
      <dgm:prSet/>
      <dgm:spPr/>
      <dgm:t>
        <a:bodyPr/>
        <a:lstStyle/>
        <a:p>
          <a:endParaRPr lang="en-GB" sz="4000"/>
        </a:p>
      </dgm:t>
    </dgm:pt>
    <dgm:pt modelId="{D0EB93EA-E314-4B8F-879B-E96456267612}" type="sibTrans" cxnId="{06E5F708-E96B-42B2-BCAE-82A8E6EDDEE0}">
      <dgm:prSet/>
      <dgm:spPr/>
      <dgm:t>
        <a:bodyPr/>
        <a:lstStyle/>
        <a:p>
          <a:endParaRPr lang="en-GB" sz="4000"/>
        </a:p>
      </dgm:t>
    </dgm:pt>
    <dgm:pt modelId="{A085FB2E-5ECE-4BCB-AD34-05AB17CD8BF1}">
      <dgm:prSet phldrT="[Text]" custT="1"/>
      <dgm:spPr/>
      <dgm:t>
        <a:bodyPr/>
        <a:lstStyle/>
        <a:p>
          <a:r>
            <a:rPr lang="sl-SI" sz="1200" b="1" noProof="0"/>
            <a:t>Zavest:</a:t>
          </a:r>
          <a:endParaRPr lang="sl-SI" sz="1200" noProof="0"/>
        </a:p>
      </dgm:t>
    </dgm:pt>
    <dgm:pt modelId="{D0CFB051-7B63-438D-9F14-76A1B1D5A8F7}" type="parTrans" cxnId="{2DDE1648-27B1-49F1-B074-5C0E6FAB9054}">
      <dgm:prSet/>
      <dgm:spPr/>
      <dgm:t>
        <a:bodyPr/>
        <a:lstStyle/>
        <a:p>
          <a:endParaRPr lang="en-GB" sz="4000"/>
        </a:p>
      </dgm:t>
    </dgm:pt>
    <dgm:pt modelId="{ADFDC5EB-C601-4820-9E23-35B696DE5365}" type="sibTrans" cxnId="{2DDE1648-27B1-49F1-B074-5C0E6FAB9054}">
      <dgm:prSet/>
      <dgm:spPr/>
      <dgm:t>
        <a:bodyPr/>
        <a:lstStyle/>
        <a:p>
          <a:endParaRPr lang="en-GB" sz="4000"/>
        </a:p>
      </dgm:t>
    </dgm:pt>
    <dgm:pt modelId="{90C3FCAE-0FF7-470C-A677-B64CB84E06DA}">
      <dgm:prSet phldrT="[Text]" custT="1"/>
      <dgm:spPr/>
      <dgm:t>
        <a:bodyPr/>
        <a:lstStyle/>
        <a:p>
          <a:r>
            <a:rPr lang="sl-SI" sz="1200" b="1" noProof="0"/>
            <a:t>Ovrednotenje:</a:t>
          </a:r>
          <a:endParaRPr lang="sl-SI" sz="1200" noProof="0"/>
        </a:p>
      </dgm:t>
    </dgm:pt>
    <dgm:pt modelId="{16070514-63E7-48D5-8682-1663FD55506C}" type="parTrans" cxnId="{2A59B586-D50C-441A-925C-A76163BF8581}">
      <dgm:prSet/>
      <dgm:spPr/>
      <dgm:t>
        <a:bodyPr/>
        <a:lstStyle/>
        <a:p>
          <a:endParaRPr lang="en-GB" sz="4000"/>
        </a:p>
      </dgm:t>
    </dgm:pt>
    <dgm:pt modelId="{50F47B39-D9B5-491F-98BE-DF0D3F716768}" type="sibTrans" cxnId="{2A59B586-D50C-441A-925C-A76163BF8581}">
      <dgm:prSet/>
      <dgm:spPr/>
      <dgm:t>
        <a:bodyPr/>
        <a:lstStyle/>
        <a:p>
          <a:endParaRPr lang="en-GB" sz="4000"/>
        </a:p>
      </dgm:t>
    </dgm:pt>
    <dgm:pt modelId="{D2C92459-6878-42F3-B01F-FCE16A4B1D4A}">
      <dgm:prSet phldrT="[Text]" custT="1"/>
      <dgm:spPr/>
      <dgm:t>
        <a:bodyPr/>
        <a:lstStyle/>
        <a:p>
          <a:r>
            <a:rPr lang="sl-SI" sz="1200" b="1" noProof="0"/>
            <a:t>Nakup:</a:t>
          </a:r>
          <a:endParaRPr lang="sl-SI" sz="1200" noProof="0"/>
        </a:p>
      </dgm:t>
    </dgm:pt>
    <dgm:pt modelId="{FD7E3983-4F1A-47DE-865F-61CA220739C3}" type="parTrans" cxnId="{B409E351-F9A7-4C40-AA5E-776A0A5C7E32}">
      <dgm:prSet/>
      <dgm:spPr/>
      <dgm:t>
        <a:bodyPr/>
        <a:lstStyle/>
        <a:p>
          <a:endParaRPr lang="en-GB" sz="4000"/>
        </a:p>
      </dgm:t>
    </dgm:pt>
    <dgm:pt modelId="{436DE9B2-FE39-41EB-A000-ED970E8EEE09}" type="sibTrans" cxnId="{B409E351-F9A7-4C40-AA5E-776A0A5C7E32}">
      <dgm:prSet/>
      <dgm:spPr/>
      <dgm:t>
        <a:bodyPr/>
        <a:lstStyle/>
        <a:p>
          <a:endParaRPr lang="en-GB" sz="4000"/>
        </a:p>
      </dgm:t>
    </dgm:pt>
    <dgm:pt modelId="{07D65068-14B8-471E-A1F4-3CAE5931C748}">
      <dgm:prSet phldrT="[Text]" custT="1"/>
      <dgm:spPr/>
      <dgm:t>
        <a:bodyPr/>
        <a:lstStyle/>
        <a:p>
          <a:r>
            <a:rPr lang="sl-SI" sz="1200" b="1" noProof="0"/>
            <a:t>Dobava:</a:t>
          </a:r>
          <a:endParaRPr lang="sl-SI" sz="1200" noProof="0"/>
        </a:p>
      </dgm:t>
    </dgm:pt>
    <dgm:pt modelId="{7A5765D4-A2ED-4F4F-969F-5C245302C39D}" type="parTrans" cxnId="{FD177FE1-AC45-4B65-B60F-1371399BB818}">
      <dgm:prSet/>
      <dgm:spPr/>
      <dgm:t>
        <a:bodyPr/>
        <a:lstStyle/>
        <a:p>
          <a:endParaRPr lang="en-GB" sz="4000"/>
        </a:p>
      </dgm:t>
    </dgm:pt>
    <dgm:pt modelId="{E2BD37B8-E862-4DF8-A05B-6A8DD834F0D6}" type="sibTrans" cxnId="{FD177FE1-AC45-4B65-B60F-1371399BB818}">
      <dgm:prSet/>
      <dgm:spPr/>
      <dgm:t>
        <a:bodyPr/>
        <a:lstStyle/>
        <a:p>
          <a:endParaRPr lang="en-GB" sz="4000"/>
        </a:p>
      </dgm:t>
    </dgm:pt>
    <dgm:pt modelId="{D42015AF-C6E9-446C-82D9-46508ADC3BE4}">
      <dgm:prSet phldrT="[Text]" custT="1"/>
      <dgm:spPr/>
      <dgm:t>
        <a:bodyPr/>
        <a:lstStyle/>
        <a:p>
          <a:r>
            <a:rPr lang="sl-SI" sz="1200" b="1" noProof="0"/>
            <a:t>Poprodajne storitve:</a:t>
          </a:r>
          <a:endParaRPr lang="sl-SI" sz="1200" noProof="0"/>
        </a:p>
      </dgm:t>
    </dgm:pt>
    <dgm:pt modelId="{A45DF76B-987E-4D71-BC0D-A4DDFF790674}" type="parTrans" cxnId="{35461E01-2C0A-4109-9570-EBE8AA3BE938}">
      <dgm:prSet/>
      <dgm:spPr/>
      <dgm:t>
        <a:bodyPr/>
        <a:lstStyle/>
        <a:p>
          <a:endParaRPr lang="en-GB" sz="4000"/>
        </a:p>
      </dgm:t>
    </dgm:pt>
    <dgm:pt modelId="{88E5FCF6-32E0-4EF9-AE6E-293A2F6E3BC8}" type="sibTrans" cxnId="{35461E01-2C0A-4109-9570-EBE8AA3BE938}">
      <dgm:prSet/>
      <dgm:spPr/>
      <dgm:t>
        <a:bodyPr/>
        <a:lstStyle/>
        <a:p>
          <a:endParaRPr lang="en-GB" sz="4000"/>
        </a:p>
      </dgm:t>
    </dgm:pt>
    <dgm:pt modelId="{3F985E11-CBF0-4097-A590-B6E02E030FDB}">
      <dgm:prSet phldrT="[Text]" custT="1"/>
      <dgm:spPr/>
      <dgm:t>
        <a:bodyPr/>
        <a:lstStyle/>
        <a:p>
          <a:r>
            <a:rPr lang="sl-SI" sz="1050" b="0" noProof="0"/>
            <a:t>Ustvarjanje ozaveščenosti o izdelku ali storitvi z oglaševalskimi in marketinškimi kampanjami.</a:t>
          </a:r>
        </a:p>
      </dgm:t>
    </dgm:pt>
    <dgm:pt modelId="{67E7135E-E8F5-4265-A247-6E20B8CC4F94}" type="parTrans" cxnId="{CE76AB71-0F2C-4015-B5D7-1EA74CD02EC5}">
      <dgm:prSet/>
      <dgm:spPr/>
      <dgm:t>
        <a:bodyPr/>
        <a:lstStyle/>
        <a:p>
          <a:endParaRPr lang="en-GB" sz="4000"/>
        </a:p>
      </dgm:t>
    </dgm:pt>
    <dgm:pt modelId="{8AC10C46-063F-45B9-A646-98688191DF52}" type="sibTrans" cxnId="{CE76AB71-0F2C-4015-B5D7-1EA74CD02EC5}">
      <dgm:prSet/>
      <dgm:spPr/>
      <dgm:t>
        <a:bodyPr/>
        <a:lstStyle/>
        <a:p>
          <a:endParaRPr lang="en-GB" sz="4000"/>
        </a:p>
      </dgm:t>
    </dgm:pt>
    <dgm:pt modelId="{4A90346E-A916-4923-BF20-D2F76B72218B}">
      <dgm:prSet phldrT="[Text]" custT="1"/>
      <dgm:spPr/>
      <dgm:t>
        <a:bodyPr/>
        <a:lstStyle/>
        <a:p>
          <a:r>
            <a:rPr lang="sl-SI" sz="1050" b="0" noProof="0"/>
            <a:t>Pomoč potencialnim strankam pri ocenjevanju ponujene vrednosti s predstavitvami, pregledi in primerjavami.</a:t>
          </a:r>
        </a:p>
      </dgm:t>
    </dgm:pt>
    <dgm:pt modelId="{C243646A-80AC-4E82-82E3-9EAF463AB97C}" type="parTrans" cxnId="{A286F1EE-546F-47DB-AE52-B8E09289B5A7}">
      <dgm:prSet/>
      <dgm:spPr/>
      <dgm:t>
        <a:bodyPr/>
        <a:lstStyle/>
        <a:p>
          <a:endParaRPr lang="en-GB" sz="4000"/>
        </a:p>
      </dgm:t>
    </dgm:pt>
    <dgm:pt modelId="{32248FF7-BDC3-4155-8E1D-A1757E60F10D}" type="sibTrans" cxnId="{A286F1EE-546F-47DB-AE52-B8E09289B5A7}">
      <dgm:prSet/>
      <dgm:spPr/>
      <dgm:t>
        <a:bodyPr/>
        <a:lstStyle/>
        <a:p>
          <a:endParaRPr lang="en-GB" sz="4000"/>
        </a:p>
      </dgm:t>
    </dgm:pt>
    <dgm:pt modelId="{4C74E4E0-E271-4648-976D-2BAC811BCEA0}">
      <dgm:prSet phldrT="[Text]" custT="1"/>
      <dgm:spPr/>
      <dgm:t>
        <a:bodyPr/>
        <a:lstStyle/>
        <a:p>
          <a:r>
            <a:rPr lang="sl-SI" sz="1050" b="0" noProof="0"/>
            <a:t>Olajšanje nakupnega procesa, bodisi prek e-trgovine, maloprodajnih trgovin ali neposredne prodaje.</a:t>
          </a:r>
        </a:p>
      </dgm:t>
    </dgm:pt>
    <dgm:pt modelId="{293F94A5-6317-4503-935B-E6DEB6E8C130}" type="parTrans" cxnId="{DBAAF27E-5B57-4ABF-AB96-37C7046B012E}">
      <dgm:prSet/>
      <dgm:spPr/>
      <dgm:t>
        <a:bodyPr/>
        <a:lstStyle/>
        <a:p>
          <a:endParaRPr lang="en-GB" sz="4000"/>
        </a:p>
      </dgm:t>
    </dgm:pt>
    <dgm:pt modelId="{BB80DF90-AA54-41E9-A1E2-74CF6538707E}" type="sibTrans" cxnId="{DBAAF27E-5B57-4ABF-AB96-37C7046B012E}">
      <dgm:prSet/>
      <dgm:spPr/>
      <dgm:t>
        <a:bodyPr/>
        <a:lstStyle/>
        <a:p>
          <a:endParaRPr lang="en-GB" sz="4000"/>
        </a:p>
      </dgm:t>
    </dgm:pt>
    <dgm:pt modelId="{DBE19A73-FC4E-4AF3-8C35-B9CCC0D8BA78}">
      <dgm:prSet phldrT="[Text]" custT="1"/>
      <dgm:spPr/>
      <dgm:t>
        <a:bodyPr/>
        <a:lstStyle/>
        <a:p>
          <a:r>
            <a:rPr lang="sl-SI" sz="1050" b="0" noProof="0"/>
            <a:t>Zagotavljanje, da izdelek prispe do stranke, vključno z logističnimi procesi in izpolnjevanjem.</a:t>
          </a:r>
        </a:p>
      </dgm:t>
    </dgm:pt>
    <dgm:pt modelId="{BF4EA4AD-6002-4DCF-9923-207F5DBE2877}" type="parTrans" cxnId="{0CE111FE-8ED6-44E9-8B79-2E1A5FC33596}">
      <dgm:prSet/>
      <dgm:spPr/>
      <dgm:t>
        <a:bodyPr/>
        <a:lstStyle/>
        <a:p>
          <a:endParaRPr lang="en-GB" sz="4000"/>
        </a:p>
      </dgm:t>
    </dgm:pt>
    <dgm:pt modelId="{691F81F0-0BAF-4D93-8729-525D970AA96D}" type="sibTrans" cxnId="{0CE111FE-8ED6-44E9-8B79-2E1A5FC33596}">
      <dgm:prSet/>
      <dgm:spPr/>
      <dgm:t>
        <a:bodyPr/>
        <a:lstStyle/>
        <a:p>
          <a:endParaRPr lang="en-GB" sz="4000"/>
        </a:p>
      </dgm:t>
    </dgm:pt>
    <dgm:pt modelId="{E88910A7-E3E4-4DB8-BD37-C4C912723858}">
      <dgm:prSet phldrT="[Text]" custT="1"/>
      <dgm:spPr/>
      <dgm:t>
        <a:bodyPr/>
        <a:lstStyle/>
        <a:p>
          <a:r>
            <a:rPr lang="sl-SI" sz="1050" b="0" noProof="0"/>
            <a:t>Zagotavljanje podpore strankam in storitev po nakupu, kot so garancije, popravila ali storitve za stranke.</a:t>
          </a:r>
        </a:p>
      </dgm:t>
    </dgm:pt>
    <dgm:pt modelId="{C9B867B9-98FE-4062-B5BE-B2ADC89291A5}" type="parTrans" cxnId="{80C6DCC5-F5CC-49AA-AFA6-45AA7274F1BB}">
      <dgm:prSet/>
      <dgm:spPr/>
      <dgm:t>
        <a:bodyPr/>
        <a:lstStyle/>
        <a:p>
          <a:endParaRPr lang="en-GB" sz="4000"/>
        </a:p>
      </dgm:t>
    </dgm:pt>
    <dgm:pt modelId="{97C2D188-C3B4-470E-9E97-AAF57D944BC0}" type="sibTrans" cxnId="{80C6DCC5-F5CC-49AA-AFA6-45AA7274F1BB}">
      <dgm:prSet/>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35461E01-2C0A-4109-9570-EBE8AA3BE938}" srcId="{F4FC50E6-6378-4D92-8791-11E02220556A}" destId="{D42015AF-C6E9-446C-82D9-46508ADC3BE4}" srcOrd="4" destOrd="0" parTransId="{A45DF76B-987E-4D71-BC0D-A4DDFF790674}" sibTransId="{88E5FCF6-32E0-4EF9-AE6E-293A2F6E3BC8}"/>
    <dgm:cxn modelId="{06E5F708-E96B-42B2-BCAE-82A8E6EDDEE0}" srcId="{53B0A802-F60F-4434-8EF4-A45B43AB88BA}" destId="{F4FC50E6-6378-4D92-8791-11E02220556A}" srcOrd="0" destOrd="0" parTransId="{75F69DEE-77D1-4344-A6EC-C458DEEB17B5}" sibTransId="{D0EB93EA-E314-4B8F-879B-E96456267612}"/>
    <dgm:cxn modelId="{25763E0B-E27B-4EB4-BB37-FF9DD750AF4D}" type="presOf" srcId="{90C3FCAE-0FF7-470C-A677-B64CB84E06DA}" destId="{BD220BAB-8218-45EF-9AED-DA12774C3B60}" srcOrd="0" destOrd="0" presId="urn:microsoft.com/office/officeart/2011/layout/HexagonRadial"/>
    <dgm:cxn modelId="{6D6BDD16-C570-4549-8052-CE438FF243BD}" type="presOf" srcId="{D2C92459-6878-42F3-B01F-FCE16A4B1D4A}" destId="{441B7DAB-1FD9-410C-98E0-C5C38A704C94}" srcOrd="0" destOrd="0" presId="urn:microsoft.com/office/officeart/2011/layout/HexagonRadial"/>
    <dgm:cxn modelId="{99278840-2228-43C5-AD81-AE409099B51F}" type="presOf" srcId="{07D65068-14B8-471E-A1F4-3CAE5931C748}" destId="{4D448A9D-E23B-4156-BD5B-00B371247B9A}" srcOrd="0" destOrd="0" presId="urn:microsoft.com/office/officeart/2011/layout/HexagonRadial"/>
    <dgm:cxn modelId="{2DDE1648-27B1-49F1-B074-5C0E6FAB9054}" srcId="{F4FC50E6-6378-4D92-8791-11E02220556A}" destId="{A085FB2E-5ECE-4BCB-AD34-05AB17CD8BF1}" srcOrd="0" destOrd="0" parTransId="{D0CFB051-7B63-438D-9F14-76A1B1D5A8F7}" sibTransId="{ADFDC5EB-C601-4820-9E23-35B696DE5365}"/>
    <dgm:cxn modelId="{CE76AB71-0F2C-4015-B5D7-1EA74CD02EC5}" srcId="{A085FB2E-5ECE-4BCB-AD34-05AB17CD8BF1}" destId="{3F985E11-CBF0-4097-A590-B6E02E030FDB}" srcOrd="0" destOrd="0" parTransId="{67E7135E-E8F5-4265-A247-6E20B8CC4F94}" sibTransId="{8AC10C46-063F-45B9-A646-98688191DF52}"/>
    <dgm:cxn modelId="{B409E351-F9A7-4C40-AA5E-776A0A5C7E32}" srcId="{F4FC50E6-6378-4D92-8791-11E02220556A}" destId="{D2C92459-6878-42F3-B01F-FCE16A4B1D4A}" srcOrd="2" destOrd="0" parTransId="{FD7E3983-4F1A-47DE-865F-61CA220739C3}" sibTransId="{436DE9B2-FE39-41EB-A000-ED970E8EEE09}"/>
    <dgm:cxn modelId="{DBAAF27E-5B57-4ABF-AB96-37C7046B012E}" srcId="{D2C92459-6878-42F3-B01F-FCE16A4B1D4A}" destId="{4C74E4E0-E271-4648-976D-2BAC811BCEA0}" srcOrd="0" destOrd="0" parTransId="{293F94A5-6317-4503-935B-E6DEB6E8C130}" sibTransId="{BB80DF90-AA54-41E9-A1E2-74CF6538707E}"/>
    <dgm:cxn modelId="{2A59B586-D50C-441A-925C-A76163BF8581}" srcId="{F4FC50E6-6378-4D92-8791-11E02220556A}" destId="{90C3FCAE-0FF7-470C-A677-B64CB84E06DA}" srcOrd="1" destOrd="0" parTransId="{16070514-63E7-48D5-8682-1663FD55506C}" sibTransId="{50F47B39-D9B5-491F-98BE-DF0D3F716768}"/>
    <dgm:cxn modelId="{ADA27396-D094-442D-B4CA-C7FD4444D04A}" type="presOf" srcId="{53B0A802-F60F-4434-8EF4-A45B43AB88BA}" destId="{4A57D5FC-69A7-4458-88E4-4A52F5A1BFD0}" srcOrd="0" destOrd="0" presId="urn:microsoft.com/office/officeart/2011/layout/HexagonRadial"/>
    <dgm:cxn modelId="{3DBA1A9B-6C54-4935-9935-7B83C724683B}" type="presOf" srcId="{3F985E11-CBF0-4097-A590-B6E02E030FDB}" destId="{7AB6AFC1-7F3E-4365-9510-A6010238FF31}" srcOrd="0" destOrd="1" presId="urn:microsoft.com/office/officeart/2011/layout/HexagonRadial"/>
    <dgm:cxn modelId="{6288839F-C54E-4578-A29A-274D52792C70}" type="presOf" srcId="{A085FB2E-5ECE-4BCB-AD34-05AB17CD8BF1}" destId="{7AB6AFC1-7F3E-4365-9510-A6010238FF31}" srcOrd="0" destOrd="0" presId="urn:microsoft.com/office/officeart/2011/layout/HexagonRadial"/>
    <dgm:cxn modelId="{6B8895A0-78F5-442A-B804-17CE79D01904}" type="presOf" srcId="{F4FC50E6-6378-4D92-8791-11E02220556A}" destId="{0D3ADB18-D204-4695-87EA-B65B268A4B82}" srcOrd="0" destOrd="0" presId="urn:microsoft.com/office/officeart/2011/layout/HexagonRadial"/>
    <dgm:cxn modelId="{80013CB5-35F6-4A89-B4D7-8F84CE599BC9}" type="presOf" srcId="{DBE19A73-FC4E-4AF3-8C35-B9CCC0D8BA78}" destId="{4D448A9D-E23B-4156-BD5B-00B371247B9A}" srcOrd="0" destOrd="1" presId="urn:microsoft.com/office/officeart/2011/layout/HexagonRadial"/>
    <dgm:cxn modelId="{E5A53EBA-41D1-439A-AF85-1544773FCF29}" type="presOf" srcId="{E88910A7-E3E4-4DB8-BD37-C4C912723858}" destId="{98F4C660-DC97-43D8-A3AD-48FCA1250E82}" srcOrd="0" destOrd="1" presId="urn:microsoft.com/office/officeart/2011/layout/HexagonRadial"/>
    <dgm:cxn modelId="{80C6DCC5-F5CC-49AA-AFA6-45AA7274F1BB}" srcId="{D42015AF-C6E9-446C-82D9-46508ADC3BE4}" destId="{E88910A7-E3E4-4DB8-BD37-C4C912723858}" srcOrd="0" destOrd="0" parTransId="{C9B867B9-98FE-4062-B5BE-B2ADC89291A5}" sibTransId="{97C2D188-C3B4-470E-9E97-AAF57D944BC0}"/>
    <dgm:cxn modelId="{645AFBD3-73EF-42A6-B734-EC4310914B39}" type="presOf" srcId="{4A90346E-A916-4923-BF20-D2F76B72218B}" destId="{BD220BAB-8218-45EF-9AED-DA12774C3B60}" srcOrd="0" destOrd="1" presId="urn:microsoft.com/office/officeart/2011/layout/HexagonRadial"/>
    <dgm:cxn modelId="{AFDE38DC-C6E3-43FD-B41E-77BF500C879C}" type="presOf" srcId="{4C74E4E0-E271-4648-976D-2BAC811BCEA0}" destId="{441B7DAB-1FD9-410C-98E0-C5C38A704C94}" srcOrd="0" destOrd="1" presId="urn:microsoft.com/office/officeart/2011/layout/HexagonRadial"/>
    <dgm:cxn modelId="{FD177FE1-AC45-4B65-B60F-1371399BB818}" srcId="{F4FC50E6-6378-4D92-8791-11E02220556A}" destId="{07D65068-14B8-471E-A1F4-3CAE5931C748}" srcOrd="3" destOrd="0" parTransId="{7A5765D4-A2ED-4F4F-969F-5C245302C39D}" sibTransId="{E2BD37B8-E862-4DF8-A05B-6A8DD834F0D6}"/>
    <dgm:cxn modelId="{A286F1EE-546F-47DB-AE52-B8E09289B5A7}" srcId="{90C3FCAE-0FF7-470C-A677-B64CB84E06DA}" destId="{4A90346E-A916-4923-BF20-D2F76B72218B}" srcOrd="0" destOrd="0" parTransId="{C243646A-80AC-4E82-82E3-9EAF463AB97C}" sibTransId="{32248FF7-BDC3-4155-8E1D-A1757E60F10D}"/>
    <dgm:cxn modelId="{40B1AFEF-25F0-4879-AF62-51CA40207559}" type="presOf" srcId="{D42015AF-C6E9-446C-82D9-46508ADC3BE4}" destId="{98F4C660-DC97-43D8-A3AD-48FCA1250E82}" srcOrd="0" destOrd="0" presId="urn:microsoft.com/office/officeart/2011/layout/HexagonRadial"/>
    <dgm:cxn modelId="{0CE111FE-8ED6-44E9-8B79-2E1A5FC33596}" srcId="{07D65068-14B8-471E-A1F4-3CAE5931C748}" destId="{DBE19A73-FC4E-4AF3-8C35-B9CCC0D8BA78}" srcOrd="0" destOrd="0" parTransId="{BF4EA4AD-6002-4DCF-9923-207F5DBE2877}" sibTransId="{691F81F0-0BAF-4D93-8729-525D970AA96D}"/>
    <dgm:cxn modelId="{F1FFE05C-4EF5-4D63-9ACF-0C07041DEFC1}" type="presParOf" srcId="{4A57D5FC-69A7-4458-88E4-4A52F5A1BFD0}" destId="{0D3ADB18-D204-4695-87EA-B65B268A4B82}" srcOrd="0" destOrd="0" presId="urn:microsoft.com/office/officeart/2011/layout/HexagonRadial"/>
    <dgm:cxn modelId="{F79D47C1-97E7-4851-B954-FD46AD518B57}" type="presParOf" srcId="{4A57D5FC-69A7-4458-88E4-4A52F5A1BFD0}" destId="{DF09AB77-25B6-4897-95BD-ADB86DA78181}" srcOrd="1" destOrd="0" presId="urn:microsoft.com/office/officeart/2011/layout/HexagonRadial"/>
    <dgm:cxn modelId="{9A0D6C40-57A0-4D28-A9A9-07020E68DE33}" type="presParOf" srcId="{DF09AB77-25B6-4897-95BD-ADB86DA78181}" destId="{21EAAA94-ED65-4139-8E5A-B4ACD1A5897A}" srcOrd="0" destOrd="0" presId="urn:microsoft.com/office/officeart/2011/layout/HexagonRadial"/>
    <dgm:cxn modelId="{38985CB1-D6C5-40AF-91B3-AEE842F888CE}" type="presParOf" srcId="{4A57D5FC-69A7-4458-88E4-4A52F5A1BFD0}" destId="{7AB6AFC1-7F3E-4365-9510-A6010238FF31}" srcOrd="2" destOrd="0" presId="urn:microsoft.com/office/officeart/2011/layout/HexagonRadial"/>
    <dgm:cxn modelId="{933AD680-146A-4334-AB18-C50D73D9954F}" type="presParOf" srcId="{4A57D5FC-69A7-4458-88E4-4A52F5A1BFD0}" destId="{935619AF-FD60-4E07-B5D3-42EFEEA292E2}" srcOrd="3" destOrd="0" presId="urn:microsoft.com/office/officeart/2011/layout/HexagonRadial"/>
    <dgm:cxn modelId="{1DE95833-6054-4021-AFF4-05080EE1841C}" type="presParOf" srcId="{935619AF-FD60-4E07-B5D3-42EFEEA292E2}" destId="{F0525994-9ED3-4265-A594-71986B359B11}" srcOrd="0" destOrd="0" presId="urn:microsoft.com/office/officeart/2011/layout/HexagonRadial"/>
    <dgm:cxn modelId="{D4AD192B-F31D-4550-AB9B-E010914B6665}" type="presParOf" srcId="{4A57D5FC-69A7-4458-88E4-4A52F5A1BFD0}" destId="{BD220BAB-8218-45EF-9AED-DA12774C3B60}" srcOrd="4" destOrd="0" presId="urn:microsoft.com/office/officeart/2011/layout/HexagonRadial"/>
    <dgm:cxn modelId="{96D5EC29-35D5-4286-85A7-0F158FA84160}" type="presParOf" srcId="{4A57D5FC-69A7-4458-88E4-4A52F5A1BFD0}" destId="{9470E2E0-A0E5-4620-83E8-EE042F34E746}" srcOrd="5" destOrd="0" presId="urn:microsoft.com/office/officeart/2011/layout/HexagonRadial"/>
    <dgm:cxn modelId="{43BDBFA0-C192-4C4E-B150-A60026B770CA}" type="presParOf" srcId="{9470E2E0-A0E5-4620-83E8-EE042F34E746}" destId="{0089CD56-2B86-4113-BCFA-A39E46918A3C}" srcOrd="0" destOrd="0" presId="urn:microsoft.com/office/officeart/2011/layout/HexagonRadial"/>
    <dgm:cxn modelId="{CEF4EEA4-97DC-4881-B525-2283BBA4BCB1}" type="presParOf" srcId="{4A57D5FC-69A7-4458-88E4-4A52F5A1BFD0}" destId="{441B7DAB-1FD9-410C-98E0-C5C38A704C94}" srcOrd="6" destOrd="0" presId="urn:microsoft.com/office/officeart/2011/layout/HexagonRadial"/>
    <dgm:cxn modelId="{3BDF8591-C397-4AD9-9CA0-1996B39016C5}" type="presParOf" srcId="{4A57D5FC-69A7-4458-88E4-4A52F5A1BFD0}" destId="{295665C4-F9E2-4C33-B428-1EC368CC8B8E}" srcOrd="7" destOrd="0" presId="urn:microsoft.com/office/officeart/2011/layout/HexagonRadial"/>
    <dgm:cxn modelId="{AAEAF3FD-530A-4F29-9C52-6E9ACB1B4291}" type="presParOf" srcId="{295665C4-F9E2-4C33-B428-1EC368CC8B8E}" destId="{C1D637D4-D2F4-4531-94BA-F347F54944F2}" srcOrd="0" destOrd="0" presId="urn:microsoft.com/office/officeart/2011/layout/HexagonRadial"/>
    <dgm:cxn modelId="{F27396F0-5EEA-4471-AA0A-6AA12CB83913}" type="presParOf" srcId="{4A57D5FC-69A7-4458-88E4-4A52F5A1BFD0}" destId="{4D448A9D-E23B-4156-BD5B-00B371247B9A}" srcOrd="8" destOrd="0" presId="urn:microsoft.com/office/officeart/2011/layout/HexagonRadial"/>
    <dgm:cxn modelId="{910AE179-6522-4943-8DAA-027895B4338B}" type="presParOf" srcId="{4A57D5FC-69A7-4458-88E4-4A52F5A1BFD0}" destId="{9B01A751-BBAF-4F93-9781-C679C9DC82E7}" srcOrd="9" destOrd="0" presId="urn:microsoft.com/office/officeart/2011/layout/HexagonRadial"/>
    <dgm:cxn modelId="{F2FC1EC5-293C-4E6C-AC0A-881CF3F847B2}" type="presParOf" srcId="{9B01A751-BBAF-4F93-9781-C679C9DC82E7}" destId="{7ED13AD5-9AA1-4A52-8290-D944B2F01CCC}" srcOrd="0" destOrd="0" presId="urn:microsoft.com/office/officeart/2011/layout/HexagonRadial"/>
    <dgm:cxn modelId="{18037F37-F239-4FB8-8C56-BB0D64CF98A8}"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DD1A4D57-0CA0-462D-8691-BCFF0B278F05}">
      <dgm:prSet phldrT="[Text]" custT="1"/>
      <dgm:spPr/>
      <dgm:t>
        <a:bodyPr/>
        <a:lstStyle/>
        <a:p>
          <a:pPr>
            <a:lnSpc>
              <a:spcPct val="100000"/>
            </a:lnSpc>
          </a:pPr>
          <a:r>
            <a:rPr lang="sl-SI" sz="1600" b="1" noProof="0">
              <a:solidFill>
                <a:schemeClr val="accent1"/>
              </a:solidFill>
            </a:rPr>
            <a:t>Transakcijski:</a:t>
          </a:r>
          <a:endParaRPr lang="sl-SI" sz="1600" noProof="0">
            <a:solidFill>
              <a:schemeClr val="accent1"/>
            </a:solidFill>
          </a:endParaRPr>
        </a:p>
      </dgm:t>
    </dgm:pt>
    <dgm:pt modelId="{B24CD753-2FFB-46E9-A7DA-83AF4EF5403F}" type="parTrans" cxnId="{0EFCB1AB-09A7-48C8-A5A5-B6AD33D640EB}">
      <dgm:prSet/>
      <dgm:spPr/>
      <dgm:t>
        <a:bodyPr/>
        <a:lstStyle/>
        <a:p>
          <a:pPr>
            <a:lnSpc>
              <a:spcPct val="150000"/>
            </a:lnSpc>
          </a:pPr>
          <a:endParaRPr lang="en-GB" sz="1600">
            <a:solidFill>
              <a:schemeClr val="accent1"/>
            </a:solidFill>
          </a:endParaRPr>
        </a:p>
      </dgm:t>
    </dgm:pt>
    <dgm:pt modelId="{D38ABF84-DC1B-4667-BB75-1AC7DC581FD8}" type="sibTrans" cxnId="{0EFCB1AB-09A7-48C8-A5A5-B6AD33D640EB}">
      <dgm:prSet/>
      <dgm:spPr/>
      <dgm:t>
        <a:bodyPr/>
        <a:lstStyle/>
        <a:p>
          <a:pPr>
            <a:lnSpc>
              <a:spcPct val="150000"/>
            </a:lnSpc>
          </a:pPr>
          <a:endParaRPr lang="en-GB" sz="1600">
            <a:solidFill>
              <a:schemeClr val="accent1"/>
            </a:solidFill>
          </a:endParaRPr>
        </a:p>
      </dgm:t>
    </dgm:pt>
    <dgm:pt modelId="{57D25025-07C1-4895-93E7-8C4086008CFB}">
      <dgm:prSet custT="1"/>
      <dgm:spPr/>
      <dgm:t>
        <a:bodyPr/>
        <a:lstStyle/>
        <a:p>
          <a:pPr>
            <a:lnSpc>
              <a:spcPct val="100000"/>
            </a:lnSpc>
          </a:pPr>
          <a:r>
            <a:rPr lang="sl-SI" sz="1600" b="1" noProof="0">
              <a:solidFill>
                <a:schemeClr val="accent1"/>
              </a:solidFill>
            </a:rPr>
            <a:t>Dolgoročni:</a:t>
          </a:r>
          <a:endParaRPr lang="sl-SI" sz="1600" noProof="0">
            <a:solidFill>
              <a:schemeClr val="accent1"/>
            </a:solidFill>
          </a:endParaRPr>
        </a:p>
      </dgm:t>
    </dgm:pt>
    <dgm:pt modelId="{1D5FF610-FF75-4B0C-BAC8-86F81A20071F}" type="parTrans" cxnId="{92D70348-9435-4BA3-B908-0DB48E526256}">
      <dgm:prSet/>
      <dgm:spPr/>
      <dgm:t>
        <a:bodyPr/>
        <a:lstStyle/>
        <a:p>
          <a:pPr>
            <a:lnSpc>
              <a:spcPct val="150000"/>
            </a:lnSpc>
          </a:pPr>
          <a:endParaRPr lang="en-GB" sz="1600">
            <a:solidFill>
              <a:schemeClr val="accent1"/>
            </a:solidFill>
          </a:endParaRPr>
        </a:p>
      </dgm:t>
    </dgm:pt>
    <dgm:pt modelId="{A09EE456-622A-4385-A963-985269526855}" type="sibTrans" cxnId="{92D70348-9435-4BA3-B908-0DB48E526256}">
      <dgm:prSet/>
      <dgm:spPr/>
      <dgm:t>
        <a:bodyPr/>
        <a:lstStyle/>
        <a:p>
          <a:pPr>
            <a:lnSpc>
              <a:spcPct val="150000"/>
            </a:lnSpc>
          </a:pPr>
          <a:endParaRPr lang="en-GB" sz="1600">
            <a:solidFill>
              <a:schemeClr val="accent1"/>
            </a:solidFill>
          </a:endParaRPr>
        </a:p>
      </dgm:t>
    </dgm:pt>
    <dgm:pt modelId="{F22FB792-AF9D-43A5-9BC7-3594EF3F94E8}">
      <dgm:prSet custT="1"/>
      <dgm:spPr/>
      <dgm:t>
        <a:bodyPr/>
        <a:lstStyle/>
        <a:p>
          <a:pPr>
            <a:lnSpc>
              <a:spcPct val="100000"/>
            </a:lnSpc>
          </a:pPr>
          <a:r>
            <a:rPr lang="sl-SI" sz="1600" b="1" noProof="0">
              <a:solidFill>
                <a:schemeClr val="accent1"/>
              </a:solidFill>
            </a:rPr>
            <a:t>Osebna pomoč:</a:t>
          </a:r>
          <a:endParaRPr lang="sl-SI" sz="1600" noProof="0">
            <a:solidFill>
              <a:schemeClr val="accent1"/>
            </a:solidFill>
          </a:endParaRPr>
        </a:p>
      </dgm:t>
    </dgm:pt>
    <dgm:pt modelId="{2779C4B2-09D1-4139-9103-092F0D873F56}" type="parTrans" cxnId="{8AD3A464-0411-4C17-B88B-08B0CA5EA655}">
      <dgm:prSet/>
      <dgm:spPr/>
      <dgm:t>
        <a:bodyPr/>
        <a:lstStyle/>
        <a:p>
          <a:pPr>
            <a:lnSpc>
              <a:spcPct val="150000"/>
            </a:lnSpc>
          </a:pPr>
          <a:endParaRPr lang="en-GB" sz="1600">
            <a:solidFill>
              <a:schemeClr val="accent1"/>
            </a:solidFill>
          </a:endParaRPr>
        </a:p>
      </dgm:t>
    </dgm:pt>
    <dgm:pt modelId="{E5A553BB-F1AA-4C11-863E-4A9EEBC7B712}" type="sibTrans" cxnId="{8AD3A464-0411-4C17-B88B-08B0CA5EA655}">
      <dgm:prSet/>
      <dgm:spPr/>
      <dgm:t>
        <a:bodyPr/>
        <a:lstStyle/>
        <a:p>
          <a:pPr>
            <a:lnSpc>
              <a:spcPct val="150000"/>
            </a:lnSpc>
          </a:pPr>
          <a:endParaRPr lang="en-GB" sz="1600">
            <a:solidFill>
              <a:schemeClr val="accent1"/>
            </a:solidFill>
          </a:endParaRPr>
        </a:p>
      </dgm:t>
    </dgm:pt>
    <dgm:pt modelId="{C2831739-AB99-4646-A852-B4CABC3C6731}">
      <dgm:prSet phldrT="[Text]" custT="1"/>
      <dgm:spPr/>
      <dgm:t>
        <a:bodyPr/>
        <a:lstStyle/>
        <a:p>
          <a:pPr>
            <a:lnSpc>
              <a:spcPct val="100000"/>
            </a:lnSpc>
          </a:pPr>
          <a:r>
            <a:rPr lang="sl-SI" sz="1600" b="0" noProof="0">
              <a:solidFill>
                <a:schemeClr val="accent1"/>
              </a:solidFill>
            </a:rPr>
            <a:t>Enkratne interakcije brez stalnega sodelovanja, ki so značilne za nakupe </a:t>
          </a:r>
          <a:r>
            <a:rPr lang="pl-PL" sz="1600" b="0" noProof="0">
              <a:solidFill>
                <a:schemeClr val="accent1"/>
              </a:solidFill>
            </a:rPr>
            <a:t>z nizko stopnjo vpletenosti.</a:t>
          </a:r>
          <a:endParaRPr lang="sl-SI" sz="1600" b="0" noProof="0">
            <a:solidFill>
              <a:schemeClr val="accent1"/>
            </a:solidFill>
          </a:endParaRPr>
        </a:p>
      </dgm:t>
    </dgm:pt>
    <dgm:pt modelId="{ACD8B7B6-2AFA-4320-B398-A0B21F3F7FEC}" type="parTrans" cxnId="{8EB0B577-C7AB-4CC6-8626-C5B01A45109A}">
      <dgm:prSet/>
      <dgm:spPr/>
      <dgm:t>
        <a:bodyPr/>
        <a:lstStyle/>
        <a:p>
          <a:pPr>
            <a:lnSpc>
              <a:spcPct val="100000"/>
            </a:lnSpc>
          </a:pPr>
          <a:endParaRPr lang="en-GB" sz="1600">
            <a:solidFill>
              <a:schemeClr val="accent1"/>
            </a:solidFill>
          </a:endParaRPr>
        </a:p>
      </dgm:t>
    </dgm:pt>
    <dgm:pt modelId="{2F4CCE82-E857-4EB4-BEA1-895C1ACD548D}" type="sibTrans" cxnId="{8EB0B577-C7AB-4CC6-8626-C5B01A45109A}">
      <dgm:prSet/>
      <dgm:spPr/>
      <dgm:t>
        <a:bodyPr/>
        <a:lstStyle/>
        <a:p>
          <a:pPr>
            <a:lnSpc>
              <a:spcPct val="150000"/>
            </a:lnSpc>
          </a:pPr>
          <a:endParaRPr lang="en-GB" sz="1600">
            <a:solidFill>
              <a:schemeClr val="accent1"/>
            </a:solidFill>
          </a:endParaRPr>
        </a:p>
      </dgm:t>
    </dgm:pt>
    <dgm:pt modelId="{7A3E81EB-2C04-4CF9-9875-835E1B217640}">
      <dgm:prSet custT="1"/>
      <dgm:spPr/>
      <dgm:t>
        <a:bodyPr/>
        <a:lstStyle/>
        <a:p>
          <a:pPr>
            <a:lnSpc>
              <a:spcPct val="100000"/>
            </a:lnSpc>
          </a:pPr>
          <a:r>
            <a:rPr lang="sl-SI" sz="1600" b="0" noProof="0">
              <a:solidFill>
                <a:schemeClr val="accent1"/>
              </a:solidFill>
            </a:rPr>
            <a:t>Stalne interakcije, ki spodbujajo zvestobo in ponavljajoče se posle, kar je običajno pri naročniških modelih ali programih zvestobe.</a:t>
          </a:r>
        </a:p>
      </dgm:t>
    </dgm:pt>
    <dgm:pt modelId="{95552DA2-7E50-4450-A132-639DAC45B31D}" type="parTrans" cxnId="{07A48758-3AD3-49EC-BD5A-A5A991BA5DC3}">
      <dgm:prSet/>
      <dgm:spPr/>
      <dgm:t>
        <a:bodyPr/>
        <a:lstStyle/>
        <a:p>
          <a:pPr>
            <a:lnSpc>
              <a:spcPct val="100000"/>
            </a:lnSpc>
          </a:pPr>
          <a:endParaRPr lang="en-GB" sz="1600">
            <a:solidFill>
              <a:schemeClr val="accent1"/>
            </a:solidFill>
          </a:endParaRPr>
        </a:p>
      </dgm:t>
    </dgm:pt>
    <dgm:pt modelId="{9816E7F3-FCB7-423B-9529-71F971E6968A}" type="sibTrans" cxnId="{07A48758-3AD3-49EC-BD5A-A5A991BA5DC3}">
      <dgm:prSet/>
      <dgm:spPr/>
      <dgm:t>
        <a:bodyPr/>
        <a:lstStyle/>
        <a:p>
          <a:pPr>
            <a:lnSpc>
              <a:spcPct val="150000"/>
            </a:lnSpc>
          </a:pPr>
          <a:endParaRPr lang="en-GB" sz="1600">
            <a:solidFill>
              <a:schemeClr val="accent1"/>
            </a:solidFill>
          </a:endParaRPr>
        </a:p>
      </dgm:t>
    </dgm:pt>
    <dgm:pt modelId="{7C8B50AD-72AD-4522-8394-6F4EA4D0E255}">
      <dgm:prSet custT="1"/>
      <dgm:spPr/>
      <dgm:t>
        <a:bodyPr/>
        <a:lstStyle/>
        <a:p>
          <a:pPr>
            <a:lnSpc>
              <a:spcPct val="100000"/>
            </a:lnSpc>
          </a:pPr>
          <a:r>
            <a:rPr lang="sl-SI" sz="1600" b="0" noProof="0">
              <a:solidFill>
                <a:schemeClr val="accent1"/>
              </a:solidFill>
            </a:rPr>
            <a:t> Neposredna interakcija med predstavniki službe za pomoč strankam in strankami, ki ponuja prilagojene nasvete ali podporo.</a:t>
          </a:r>
        </a:p>
      </dgm:t>
    </dgm:pt>
    <dgm:pt modelId="{11941317-D6C0-47CD-91D1-CBD12BCBBF4D}" type="parTrans" cxnId="{F93B4A05-DF21-4885-9388-18560ECB24DE}">
      <dgm:prSet/>
      <dgm:spPr/>
      <dgm:t>
        <a:bodyPr/>
        <a:lstStyle/>
        <a:p>
          <a:pPr>
            <a:lnSpc>
              <a:spcPct val="100000"/>
            </a:lnSpc>
          </a:pPr>
          <a:endParaRPr lang="en-GB" sz="1600">
            <a:solidFill>
              <a:schemeClr val="accent1"/>
            </a:solidFill>
          </a:endParaRPr>
        </a:p>
      </dgm:t>
    </dgm:pt>
    <dgm:pt modelId="{1191880E-C14F-4159-B195-9F65BCF09C78}" type="sibTrans" cxnId="{F93B4A05-DF21-4885-9388-18560ECB24DE}">
      <dgm:prSet/>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E2B1A800-7EDB-4848-9090-253003F23B1F}" type="presOf" srcId="{DD1A4D57-0CA0-462D-8691-BCFF0B278F05}" destId="{FF9AFABD-CF5A-4E93-91FA-D809CB40A04B}" srcOrd="0" destOrd="0" presId="urn:microsoft.com/office/officeart/2005/8/layout/hierarchy1"/>
    <dgm:cxn modelId="{F93B4A05-DF21-4885-9388-18560ECB24DE}" srcId="{F22FB792-AF9D-43A5-9BC7-3594EF3F94E8}" destId="{7C8B50AD-72AD-4522-8394-6F4EA4D0E255}" srcOrd="0" destOrd="0" parTransId="{11941317-D6C0-47CD-91D1-CBD12BCBBF4D}" sibTransId="{1191880E-C14F-4159-B195-9F65BCF09C78}"/>
    <dgm:cxn modelId="{0A73B108-EE01-4749-BE85-23C37B567288}" type="presOf" srcId="{7C8B50AD-72AD-4522-8394-6F4EA4D0E255}" destId="{00D98E9C-C739-4D78-BC79-B5F659897CF2}" srcOrd="0" destOrd="0" presId="urn:microsoft.com/office/officeart/2005/8/layout/hierarchy1"/>
    <dgm:cxn modelId="{6C844A1A-8A60-4808-A9B3-7C3E9E68C281}" type="presOf" srcId="{F22FB792-AF9D-43A5-9BC7-3594EF3F94E8}" destId="{84094B34-F62F-4117-9CA3-1CC6C70F082E}" srcOrd="0" destOrd="0" presId="urn:microsoft.com/office/officeart/2005/8/layout/hierarchy1"/>
    <dgm:cxn modelId="{D2E5A21D-B54E-492E-999C-1FF81C493AC4}" type="presOf" srcId="{C2831739-AB99-4646-A852-B4CABC3C6731}" destId="{C7DE44B0-CED1-46D5-A8D6-E5E370487C90}" srcOrd="0" destOrd="0" presId="urn:microsoft.com/office/officeart/2005/8/layout/hierarchy1"/>
    <dgm:cxn modelId="{55CBBA2C-0C54-4695-B1BA-1EC386307960}" type="presOf" srcId="{95552DA2-7E50-4450-A132-639DAC45B31D}" destId="{3F3970A4-5E26-463D-B8C7-8511C27DF0D9}" srcOrd="0" destOrd="0" presId="urn:microsoft.com/office/officeart/2005/8/layout/hierarchy1"/>
    <dgm:cxn modelId="{6D68823E-3619-4C0C-8BB3-138D6B25BA24}" type="presOf" srcId="{11941317-D6C0-47CD-91D1-CBD12BCBBF4D}" destId="{FB1F54E5-CDF8-4871-A780-6543BC6BD8A7}"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8AD3A464-0411-4C17-B88B-08B0CA5EA655}" srcId="{A5B8A035-087F-4982-A46F-8C9C567CC7C3}" destId="{F22FB792-AF9D-43A5-9BC7-3594EF3F94E8}" srcOrd="2" destOrd="0" parTransId="{2779C4B2-09D1-4139-9103-092F0D873F56}" sibTransId="{E5A553BB-F1AA-4C11-863E-4A9EEBC7B712}"/>
    <dgm:cxn modelId="{92D70348-9435-4BA3-B908-0DB48E526256}" srcId="{A5B8A035-087F-4982-A46F-8C9C567CC7C3}" destId="{57D25025-07C1-4895-93E7-8C4086008CFB}" srcOrd="1" destOrd="0" parTransId="{1D5FF610-FF75-4B0C-BAC8-86F81A20071F}" sibTransId="{A09EE456-622A-4385-A963-985269526855}"/>
    <dgm:cxn modelId="{94719A77-1604-434B-B163-E259368D8040}" type="presOf" srcId="{57D25025-07C1-4895-93E7-8C4086008CFB}" destId="{F0433D51-EFCC-404C-8E3B-01E10BE4E740}" srcOrd="0" destOrd="0" presId="urn:microsoft.com/office/officeart/2005/8/layout/hierarchy1"/>
    <dgm:cxn modelId="{8EB0B577-C7AB-4CC6-8626-C5B01A45109A}" srcId="{DD1A4D57-0CA0-462D-8691-BCFF0B278F05}" destId="{C2831739-AB99-4646-A852-B4CABC3C6731}" srcOrd="0" destOrd="0" parTransId="{ACD8B7B6-2AFA-4320-B398-A0B21F3F7FEC}" sibTransId="{2F4CCE82-E857-4EB4-BEA1-895C1ACD548D}"/>
    <dgm:cxn modelId="{07A48758-3AD3-49EC-BD5A-A5A991BA5DC3}" srcId="{57D25025-07C1-4895-93E7-8C4086008CFB}" destId="{7A3E81EB-2C04-4CF9-9875-835E1B217640}" srcOrd="0" destOrd="0" parTransId="{95552DA2-7E50-4450-A132-639DAC45B31D}" sibTransId="{9816E7F3-FCB7-423B-9529-71F971E6968A}"/>
    <dgm:cxn modelId="{0EFCB1AB-09A7-48C8-A5A5-B6AD33D640EB}" srcId="{A5B8A035-087F-4982-A46F-8C9C567CC7C3}" destId="{DD1A4D57-0CA0-462D-8691-BCFF0B278F05}" srcOrd="0" destOrd="0" parTransId="{B24CD753-2FFB-46E9-A7DA-83AF4EF5403F}" sibTransId="{D38ABF84-DC1B-4667-BB75-1AC7DC581FD8}"/>
    <dgm:cxn modelId="{F4B06EC6-3D65-4B00-A338-DB8FC1F0003D}" type="presOf" srcId="{ACD8B7B6-2AFA-4320-B398-A0B21F3F7FEC}" destId="{EB778A77-F776-4F2E-82AB-E05FB7F65133}" srcOrd="0" destOrd="0" presId="urn:microsoft.com/office/officeart/2005/8/layout/hierarchy1"/>
    <dgm:cxn modelId="{7B61E1E9-5E58-4953-9805-BD6EF352CEC4}" type="presOf" srcId="{7A3E81EB-2C04-4CF9-9875-835E1B217640}" destId="{A981087B-E2B4-458B-8130-CEC435F6EF25}" srcOrd="0" destOrd="0" presId="urn:microsoft.com/office/officeart/2005/8/layout/hierarchy1"/>
    <dgm:cxn modelId="{4789576B-FAA1-480B-B1CF-E66D117A9BFC}" type="presParOf" srcId="{C4F4B237-E616-4AE1-84E4-C63F72F498B6}" destId="{5B6F03F6-3067-4923-9D00-287B1D5C8145}" srcOrd="0" destOrd="0" presId="urn:microsoft.com/office/officeart/2005/8/layout/hierarchy1"/>
    <dgm:cxn modelId="{78864C51-D17E-46BC-AD48-6082176DB65A}" type="presParOf" srcId="{5B6F03F6-3067-4923-9D00-287B1D5C8145}" destId="{D0A04CB6-B39C-4D26-93CE-813E644E2461}" srcOrd="0" destOrd="0" presId="urn:microsoft.com/office/officeart/2005/8/layout/hierarchy1"/>
    <dgm:cxn modelId="{B3B29AD2-E5FB-492C-86FA-2EBEC0CCA9D4}" type="presParOf" srcId="{D0A04CB6-B39C-4D26-93CE-813E644E2461}" destId="{2FF8F238-3FA8-44DE-91E9-FAF4FBEDD0C8}" srcOrd="0" destOrd="0" presId="urn:microsoft.com/office/officeart/2005/8/layout/hierarchy1"/>
    <dgm:cxn modelId="{A80922FC-08B4-4934-AD95-75C3F751BA94}" type="presParOf" srcId="{D0A04CB6-B39C-4D26-93CE-813E644E2461}" destId="{FF9AFABD-CF5A-4E93-91FA-D809CB40A04B}" srcOrd="1" destOrd="0" presId="urn:microsoft.com/office/officeart/2005/8/layout/hierarchy1"/>
    <dgm:cxn modelId="{42A8556D-8F1E-4EFB-9573-7DB32D606CD6}" type="presParOf" srcId="{5B6F03F6-3067-4923-9D00-287B1D5C8145}" destId="{3CC35B74-A6FB-4330-B75A-FE3860B45F30}" srcOrd="1" destOrd="0" presId="urn:microsoft.com/office/officeart/2005/8/layout/hierarchy1"/>
    <dgm:cxn modelId="{F95573D8-4015-4BC0-A69C-3B52D5335906}" type="presParOf" srcId="{3CC35B74-A6FB-4330-B75A-FE3860B45F30}" destId="{EB778A77-F776-4F2E-82AB-E05FB7F65133}" srcOrd="0" destOrd="0" presId="urn:microsoft.com/office/officeart/2005/8/layout/hierarchy1"/>
    <dgm:cxn modelId="{E77F7EBF-6EC6-46CB-8856-FCC8D3891E18}" type="presParOf" srcId="{3CC35B74-A6FB-4330-B75A-FE3860B45F30}" destId="{388B7A01-FBEE-495B-B141-047B931C5D43}" srcOrd="1" destOrd="0" presId="urn:microsoft.com/office/officeart/2005/8/layout/hierarchy1"/>
    <dgm:cxn modelId="{0D2C2758-3369-4A5D-9703-C703278FC657}" type="presParOf" srcId="{388B7A01-FBEE-495B-B141-047B931C5D43}" destId="{1A7628AC-E576-46C3-ACE2-3D33CF227141}" srcOrd="0" destOrd="0" presId="urn:microsoft.com/office/officeart/2005/8/layout/hierarchy1"/>
    <dgm:cxn modelId="{6086AD04-AF5F-4CF5-A9E6-A67B2A75D4CF}" type="presParOf" srcId="{1A7628AC-E576-46C3-ACE2-3D33CF227141}" destId="{E8BC7441-67EB-4429-A048-16FB94273AB4}" srcOrd="0" destOrd="0" presId="urn:microsoft.com/office/officeart/2005/8/layout/hierarchy1"/>
    <dgm:cxn modelId="{206C06F0-6446-431E-B41E-7858F8FF6EA1}" type="presParOf" srcId="{1A7628AC-E576-46C3-ACE2-3D33CF227141}" destId="{C7DE44B0-CED1-46D5-A8D6-E5E370487C90}" srcOrd="1" destOrd="0" presId="urn:microsoft.com/office/officeart/2005/8/layout/hierarchy1"/>
    <dgm:cxn modelId="{0491ABD0-E8F3-4578-95F5-D92F62A029FA}" type="presParOf" srcId="{388B7A01-FBEE-495B-B141-047B931C5D43}" destId="{63401E56-8A24-46D0-9592-544550DB32FF}" srcOrd="1" destOrd="0" presId="urn:microsoft.com/office/officeart/2005/8/layout/hierarchy1"/>
    <dgm:cxn modelId="{B1002EA9-4442-41CA-AF11-F87477D177D3}" type="presParOf" srcId="{C4F4B237-E616-4AE1-84E4-C63F72F498B6}" destId="{A82550C1-33E6-445B-B5CE-E849573EA0F7}" srcOrd="1" destOrd="0" presId="urn:microsoft.com/office/officeart/2005/8/layout/hierarchy1"/>
    <dgm:cxn modelId="{8852C353-3BB7-4B56-82DD-9BF3A83286D3}" type="presParOf" srcId="{A82550C1-33E6-445B-B5CE-E849573EA0F7}" destId="{5E73EDB3-F52B-4C32-B6A9-4ACE164F9B2A}" srcOrd="0" destOrd="0" presId="urn:microsoft.com/office/officeart/2005/8/layout/hierarchy1"/>
    <dgm:cxn modelId="{D2E8A588-498E-4BFC-8B91-28470211847A}" type="presParOf" srcId="{5E73EDB3-F52B-4C32-B6A9-4ACE164F9B2A}" destId="{19238666-00F7-4EEF-9F84-D42956874FD2}" srcOrd="0" destOrd="0" presId="urn:microsoft.com/office/officeart/2005/8/layout/hierarchy1"/>
    <dgm:cxn modelId="{F3A40F60-503E-4B9D-8890-0A5EA8384983}" type="presParOf" srcId="{5E73EDB3-F52B-4C32-B6A9-4ACE164F9B2A}" destId="{F0433D51-EFCC-404C-8E3B-01E10BE4E740}" srcOrd="1" destOrd="0" presId="urn:microsoft.com/office/officeart/2005/8/layout/hierarchy1"/>
    <dgm:cxn modelId="{30835E0A-7D26-4081-AD6E-9517AB519AD0}" type="presParOf" srcId="{A82550C1-33E6-445B-B5CE-E849573EA0F7}" destId="{B9FC1632-B910-4077-9E75-0AE99DE9502B}" srcOrd="1" destOrd="0" presId="urn:microsoft.com/office/officeart/2005/8/layout/hierarchy1"/>
    <dgm:cxn modelId="{09F8A7EB-C668-43A5-A54F-B256DC21CE70}" type="presParOf" srcId="{B9FC1632-B910-4077-9E75-0AE99DE9502B}" destId="{3F3970A4-5E26-463D-B8C7-8511C27DF0D9}" srcOrd="0" destOrd="0" presId="urn:microsoft.com/office/officeart/2005/8/layout/hierarchy1"/>
    <dgm:cxn modelId="{16DCE755-49A9-41BC-BAD9-E4101A59347A}" type="presParOf" srcId="{B9FC1632-B910-4077-9E75-0AE99DE9502B}" destId="{21E70C8E-0F1B-4486-8B13-B1A0C30EB248}" srcOrd="1" destOrd="0" presId="urn:microsoft.com/office/officeart/2005/8/layout/hierarchy1"/>
    <dgm:cxn modelId="{8B9DE242-F9E3-40F3-90D6-A2BD51E8AF73}" type="presParOf" srcId="{21E70C8E-0F1B-4486-8B13-B1A0C30EB248}" destId="{271FA516-6976-4C38-A436-BD4D55298C5D}" srcOrd="0" destOrd="0" presId="urn:microsoft.com/office/officeart/2005/8/layout/hierarchy1"/>
    <dgm:cxn modelId="{9ABAB04F-7BA8-4D3E-A566-DA2C09608ECC}" type="presParOf" srcId="{271FA516-6976-4C38-A436-BD4D55298C5D}" destId="{D0C80679-9107-4945-8B73-CF5C0259283C}" srcOrd="0" destOrd="0" presId="urn:microsoft.com/office/officeart/2005/8/layout/hierarchy1"/>
    <dgm:cxn modelId="{33647DCA-7C46-448A-9134-E92EF921D0E0}" type="presParOf" srcId="{271FA516-6976-4C38-A436-BD4D55298C5D}" destId="{A981087B-E2B4-458B-8130-CEC435F6EF25}" srcOrd="1" destOrd="0" presId="urn:microsoft.com/office/officeart/2005/8/layout/hierarchy1"/>
    <dgm:cxn modelId="{67637761-9DDB-4290-8A72-786EF3BCA542}" type="presParOf" srcId="{21E70C8E-0F1B-4486-8B13-B1A0C30EB248}" destId="{E0E9FADC-4E9F-4774-9E82-B1D57C6658DC}" srcOrd="1" destOrd="0" presId="urn:microsoft.com/office/officeart/2005/8/layout/hierarchy1"/>
    <dgm:cxn modelId="{FE3367F0-654D-4105-B30D-1EA3859B71EB}" type="presParOf" srcId="{C4F4B237-E616-4AE1-84E4-C63F72F498B6}" destId="{672F5DE7-1CD2-4B51-B441-9F91383B1A2E}" srcOrd="2" destOrd="0" presId="urn:microsoft.com/office/officeart/2005/8/layout/hierarchy1"/>
    <dgm:cxn modelId="{1BB335A3-E445-42A1-9069-0835D9CB63CF}" type="presParOf" srcId="{672F5DE7-1CD2-4B51-B441-9F91383B1A2E}" destId="{95BD4351-6525-48EF-9149-582191F48613}" srcOrd="0" destOrd="0" presId="urn:microsoft.com/office/officeart/2005/8/layout/hierarchy1"/>
    <dgm:cxn modelId="{7B70951A-F626-422E-ADE2-964A7B6B2C5E}" type="presParOf" srcId="{95BD4351-6525-48EF-9149-582191F48613}" destId="{77E07542-A1C2-4A8F-97C0-3B6B8485AC4D}" srcOrd="0" destOrd="0" presId="urn:microsoft.com/office/officeart/2005/8/layout/hierarchy1"/>
    <dgm:cxn modelId="{02B144E7-F117-4FD6-AE4B-D4CAB7CB4D11}" type="presParOf" srcId="{95BD4351-6525-48EF-9149-582191F48613}" destId="{84094B34-F62F-4117-9CA3-1CC6C70F082E}" srcOrd="1" destOrd="0" presId="urn:microsoft.com/office/officeart/2005/8/layout/hierarchy1"/>
    <dgm:cxn modelId="{281DCFE5-C761-4DAB-BB52-F8535A68C44D}" type="presParOf" srcId="{672F5DE7-1CD2-4B51-B441-9F91383B1A2E}" destId="{92A16610-D8A8-4809-95D9-42F96B9179AD}" srcOrd="1" destOrd="0" presId="urn:microsoft.com/office/officeart/2005/8/layout/hierarchy1"/>
    <dgm:cxn modelId="{8E5B359A-6566-4742-B33E-B3E36EFCE069}" type="presParOf" srcId="{92A16610-D8A8-4809-95D9-42F96B9179AD}" destId="{FB1F54E5-CDF8-4871-A780-6543BC6BD8A7}" srcOrd="0" destOrd="0" presId="urn:microsoft.com/office/officeart/2005/8/layout/hierarchy1"/>
    <dgm:cxn modelId="{9A3A9107-DB97-4885-85DE-97B3489C871F}" type="presParOf" srcId="{92A16610-D8A8-4809-95D9-42F96B9179AD}" destId="{C3598A74-B4A2-43E5-9778-8F54787359B9}" srcOrd="1" destOrd="0" presId="urn:microsoft.com/office/officeart/2005/8/layout/hierarchy1"/>
    <dgm:cxn modelId="{D834CCFC-6F2E-4F30-ACE7-9948D5B07D2E}" type="presParOf" srcId="{C3598A74-B4A2-43E5-9778-8F54787359B9}" destId="{665678A9-3470-4A3C-B30F-E7C8008D41F3}" srcOrd="0" destOrd="0" presId="urn:microsoft.com/office/officeart/2005/8/layout/hierarchy1"/>
    <dgm:cxn modelId="{40B154C9-D72A-4571-B7D2-14427C13E824}" type="presParOf" srcId="{665678A9-3470-4A3C-B30F-E7C8008D41F3}" destId="{C65ACE7A-863A-4AE4-8E13-554955628458}" srcOrd="0" destOrd="0" presId="urn:microsoft.com/office/officeart/2005/8/layout/hierarchy1"/>
    <dgm:cxn modelId="{47C2F004-6AB1-4DE6-92B4-CA30EE0AF45A}" type="presParOf" srcId="{665678A9-3470-4A3C-B30F-E7C8008D41F3}" destId="{00D98E9C-C739-4D78-BC79-B5F659897CF2}" srcOrd="1" destOrd="0" presId="urn:microsoft.com/office/officeart/2005/8/layout/hierarchy1"/>
    <dgm:cxn modelId="{517886B7-7CAC-4628-83C4-17BBF3CC9FA1}" type="presParOf" srcId="{C3598A74-B4A2-43E5-9778-8F54787359B9}" destId="{2C0B41EA-27AF-43CA-917D-BFE3A712CD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9C8F9BC0-DC7C-43A2-8F71-B9EA379037EF}">
      <dgm:prSet custT="1"/>
      <dgm:spPr/>
      <dgm:t>
        <a:bodyPr/>
        <a:lstStyle/>
        <a:p>
          <a:r>
            <a:rPr lang="sl-SI" sz="1600" b="1" noProof="0">
              <a:solidFill>
                <a:schemeClr val="accent1"/>
              </a:solidFill>
            </a:rPr>
            <a:t>Samopostrežni:</a:t>
          </a:r>
          <a:endParaRPr lang="sl-SI" sz="1600" noProof="0">
            <a:solidFill>
              <a:schemeClr val="accent1"/>
            </a:solidFill>
          </a:endParaRPr>
        </a:p>
      </dgm:t>
    </dgm:pt>
    <dgm:pt modelId="{6ED39A9C-6BCC-4045-A2CF-184DCC801C47}" type="parTrans" cxnId="{71161592-E68D-4B00-A7C5-2DCA78B9FBAA}">
      <dgm:prSet/>
      <dgm:spPr/>
      <dgm:t>
        <a:bodyPr/>
        <a:lstStyle/>
        <a:p>
          <a:endParaRPr lang="en-GB" sz="1600">
            <a:solidFill>
              <a:schemeClr val="accent1"/>
            </a:solidFill>
          </a:endParaRPr>
        </a:p>
      </dgm:t>
    </dgm:pt>
    <dgm:pt modelId="{D20BA46F-C799-4DD6-8D30-44C55964FE69}" type="sibTrans" cxnId="{71161592-E68D-4B00-A7C5-2DCA78B9FBAA}">
      <dgm:prSet/>
      <dgm:spPr/>
      <dgm:t>
        <a:bodyPr/>
        <a:lstStyle/>
        <a:p>
          <a:endParaRPr lang="en-GB" sz="1600">
            <a:solidFill>
              <a:schemeClr val="accent1"/>
            </a:solidFill>
          </a:endParaRPr>
        </a:p>
      </dgm:t>
    </dgm:pt>
    <dgm:pt modelId="{D49906CA-64DB-40BF-964B-7952F845EDB9}">
      <dgm:prSet custT="1"/>
      <dgm:spPr/>
      <dgm:t>
        <a:bodyPr/>
        <a:lstStyle/>
        <a:p>
          <a:r>
            <a:rPr lang="sl-SI" sz="1600" b="1" noProof="0">
              <a:solidFill>
                <a:schemeClr val="accent1"/>
              </a:solidFill>
            </a:rPr>
            <a:t>Avtomatizirane storitve:</a:t>
          </a:r>
          <a:endParaRPr lang="sl-SI" sz="1600" noProof="0">
            <a:solidFill>
              <a:schemeClr val="accent1"/>
            </a:solidFill>
          </a:endParaRPr>
        </a:p>
      </dgm:t>
    </dgm:pt>
    <dgm:pt modelId="{CF4B6DA0-69D1-470A-8657-FC38076CC4AB}" type="parTrans" cxnId="{0CAA6085-80EC-4E6F-A86A-4EB2967ACC74}">
      <dgm:prSet/>
      <dgm:spPr/>
      <dgm:t>
        <a:bodyPr/>
        <a:lstStyle/>
        <a:p>
          <a:endParaRPr lang="en-GB" sz="1600">
            <a:solidFill>
              <a:schemeClr val="accent1"/>
            </a:solidFill>
          </a:endParaRPr>
        </a:p>
      </dgm:t>
    </dgm:pt>
    <dgm:pt modelId="{B36B5CC8-0ABB-4EEC-9A5F-89A3D445C59A}" type="sibTrans" cxnId="{0CAA6085-80EC-4E6F-A86A-4EB2967ACC74}">
      <dgm:prSet/>
      <dgm:spPr/>
      <dgm:t>
        <a:bodyPr/>
        <a:lstStyle/>
        <a:p>
          <a:endParaRPr lang="en-GB" sz="1600">
            <a:solidFill>
              <a:schemeClr val="accent1"/>
            </a:solidFill>
          </a:endParaRPr>
        </a:p>
      </dgm:t>
    </dgm:pt>
    <dgm:pt modelId="{1C2CAC59-136D-411A-910F-CF1CFB9414B1}">
      <dgm:prSet custT="1"/>
      <dgm:spPr/>
      <dgm:t>
        <a:bodyPr/>
        <a:lstStyle/>
        <a:p>
          <a:r>
            <a:rPr lang="sl-SI" sz="1600" b="1" noProof="0">
              <a:solidFill>
                <a:schemeClr val="accent1"/>
              </a:solidFill>
            </a:rPr>
            <a:t>Skupnosti:</a:t>
          </a:r>
          <a:endParaRPr lang="sl-SI" sz="1600" noProof="0">
            <a:solidFill>
              <a:schemeClr val="accent1"/>
            </a:solidFill>
          </a:endParaRPr>
        </a:p>
      </dgm:t>
    </dgm:pt>
    <dgm:pt modelId="{69DAE49B-7C93-4D6E-94D9-E0B0A279CCBC}" type="parTrans" cxnId="{37A80B22-FB6B-4E4F-854E-E132DF2C2D6A}">
      <dgm:prSet/>
      <dgm:spPr/>
      <dgm:t>
        <a:bodyPr/>
        <a:lstStyle/>
        <a:p>
          <a:endParaRPr lang="en-GB" sz="1600">
            <a:solidFill>
              <a:schemeClr val="accent1"/>
            </a:solidFill>
          </a:endParaRPr>
        </a:p>
      </dgm:t>
    </dgm:pt>
    <dgm:pt modelId="{82A2D693-07B6-4BF7-A64B-6969BD683DE1}" type="sibTrans" cxnId="{37A80B22-FB6B-4E4F-854E-E132DF2C2D6A}">
      <dgm:prSet/>
      <dgm:spPr/>
      <dgm:t>
        <a:bodyPr/>
        <a:lstStyle/>
        <a:p>
          <a:endParaRPr lang="en-GB" sz="1600">
            <a:solidFill>
              <a:schemeClr val="accent1"/>
            </a:solidFill>
          </a:endParaRPr>
        </a:p>
      </dgm:t>
    </dgm:pt>
    <dgm:pt modelId="{ED1AFD5F-F046-4B04-B06A-C7BD87791869}">
      <dgm:prSet custT="1"/>
      <dgm:spPr/>
      <dgm:t>
        <a:bodyPr/>
        <a:lstStyle/>
        <a:p>
          <a:r>
            <a:rPr lang="sl-SI" sz="1600" b="0" noProof="0">
              <a:solidFill>
                <a:schemeClr val="accent1"/>
              </a:solidFill>
            </a:rPr>
            <a:t>Zagotavljanje orodij in virov, s katerimi si lahko stranke postrežejo same, kot so spletne rubrike pogostih vprašanj ali samopostrežne blagajne.</a:t>
          </a:r>
        </a:p>
      </dgm:t>
    </dgm:pt>
    <dgm:pt modelId="{DE4CE6B9-1C1B-4EEB-9A55-BC16E4CEC2F4}" type="parTrans" cxnId="{B1DB5850-C61C-483B-8349-41C7BFC69D18}">
      <dgm:prSet/>
      <dgm:spPr/>
      <dgm:t>
        <a:bodyPr/>
        <a:lstStyle/>
        <a:p>
          <a:endParaRPr lang="en-GB" sz="1600">
            <a:solidFill>
              <a:schemeClr val="accent1"/>
            </a:solidFill>
          </a:endParaRPr>
        </a:p>
      </dgm:t>
    </dgm:pt>
    <dgm:pt modelId="{A85703CF-700B-430A-AAFD-611BE1F0ADE3}" type="sibTrans" cxnId="{B1DB5850-C61C-483B-8349-41C7BFC69D18}">
      <dgm:prSet/>
      <dgm:spPr/>
      <dgm:t>
        <a:bodyPr/>
        <a:lstStyle/>
        <a:p>
          <a:endParaRPr lang="en-GB" sz="1600">
            <a:solidFill>
              <a:schemeClr val="accent1"/>
            </a:solidFill>
          </a:endParaRPr>
        </a:p>
      </dgm:t>
    </dgm:pt>
    <dgm:pt modelId="{864F4AC1-02C5-41BE-A7DD-0923C775294D}">
      <dgm:prSet custT="1"/>
      <dgm:spPr/>
      <dgm:t>
        <a:bodyPr/>
        <a:lstStyle/>
        <a:p>
          <a:r>
            <a:rPr lang="sl-SI" sz="1600" b="0" noProof="0">
              <a:solidFill>
                <a:schemeClr val="accent1"/>
              </a:solidFill>
            </a:rPr>
            <a:t>Uporaba tehnologije za interakcijo s strankami, kot so avtomatizirana e-poštna sporočila, </a:t>
          </a:r>
          <a:r>
            <a:rPr lang="sl-SI" sz="1600" b="0" noProof="0" err="1">
              <a:solidFill>
                <a:schemeClr val="accent1"/>
              </a:solidFill>
            </a:rPr>
            <a:t>klepetalni</a:t>
          </a:r>
          <a:r>
            <a:rPr lang="sl-SI" sz="1600" b="0" noProof="0">
              <a:solidFill>
                <a:schemeClr val="accent1"/>
              </a:solidFill>
            </a:rPr>
            <a:t> roboti ali mehanizmi za priporočila.</a:t>
          </a:r>
        </a:p>
      </dgm:t>
    </dgm:pt>
    <dgm:pt modelId="{427C2B12-8940-4879-A89F-9B426F7C9697}" type="parTrans" cxnId="{C43D00E4-FBED-4240-B653-6715BED0A137}">
      <dgm:prSet/>
      <dgm:spPr/>
      <dgm:t>
        <a:bodyPr/>
        <a:lstStyle/>
        <a:p>
          <a:endParaRPr lang="en-GB" sz="1600">
            <a:solidFill>
              <a:schemeClr val="accent1"/>
            </a:solidFill>
          </a:endParaRPr>
        </a:p>
      </dgm:t>
    </dgm:pt>
    <dgm:pt modelId="{2715D495-A20A-41B1-9A83-1935A31B4CF0}" type="sibTrans" cxnId="{C43D00E4-FBED-4240-B653-6715BED0A137}">
      <dgm:prSet/>
      <dgm:spPr/>
      <dgm:t>
        <a:bodyPr/>
        <a:lstStyle/>
        <a:p>
          <a:endParaRPr lang="en-GB" sz="1600">
            <a:solidFill>
              <a:schemeClr val="accent1"/>
            </a:solidFill>
          </a:endParaRPr>
        </a:p>
      </dgm:t>
    </dgm:pt>
    <dgm:pt modelId="{016B297C-6010-4B51-83B0-DC06E960585E}">
      <dgm:prSet custT="1"/>
      <dgm:spPr/>
      <dgm:t>
        <a:bodyPr/>
        <a:lstStyle/>
        <a:p>
          <a:r>
            <a:rPr lang="sl-SI" sz="1600" b="0" noProof="0">
              <a:solidFill>
                <a:schemeClr val="accent1"/>
              </a:solidFill>
            </a:rPr>
            <a:t>Ustvarjanje forumov ali skupin, kjer lahko stranke komunicirajo med seboj in z blagovno znamko, kar je pogosto značilno za blagovne znamke življenjskega sloga ali tehnološke izdelke.</a:t>
          </a:r>
        </a:p>
      </dgm:t>
    </dgm:pt>
    <dgm:pt modelId="{6742F846-26CA-4234-9330-DED6ED96CE67}" type="parTrans" cxnId="{38D4D616-7C75-4907-9102-35836D95F02C}">
      <dgm:prSet/>
      <dgm:spPr/>
      <dgm:t>
        <a:bodyPr/>
        <a:lstStyle/>
        <a:p>
          <a:endParaRPr lang="en-GB" sz="1600">
            <a:solidFill>
              <a:schemeClr val="accent1"/>
            </a:solidFill>
          </a:endParaRPr>
        </a:p>
      </dgm:t>
    </dgm:pt>
    <dgm:pt modelId="{A1A2AA1A-82CA-4839-8446-8EEA81A27F99}" type="sibTrans" cxnId="{38D4D616-7C75-4907-9102-35836D95F02C}">
      <dgm:prSet/>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0D995D09-9777-450F-80B9-3E673E807009}" type="presOf" srcId="{016B297C-6010-4B51-83B0-DC06E960585E}" destId="{0EF3FD14-9F56-4655-8C3C-3A87389716A3}" srcOrd="0" destOrd="0" presId="urn:microsoft.com/office/officeart/2005/8/layout/hierarchy1"/>
    <dgm:cxn modelId="{38D4D616-7C75-4907-9102-35836D95F02C}" srcId="{1C2CAC59-136D-411A-910F-CF1CFB9414B1}" destId="{016B297C-6010-4B51-83B0-DC06E960585E}" srcOrd="0" destOrd="0" parTransId="{6742F846-26CA-4234-9330-DED6ED96CE67}" sibTransId="{A1A2AA1A-82CA-4839-8446-8EEA81A27F99}"/>
    <dgm:cxn modelId="{37A80B22-FB6B-4E4F-854E-E132DF2C2D6A}" srcId="{A5B8A035-087F-4982-A46F-8C9C567CC7C3}" destId="{1C2CAC59-136D-411A-910F-CF1CFB9414B1}" srcOrd="2" destOrd="0" parTransId="{69DAE49B-7C93-4D6E-94D9-E0B0A279CCBC}" sibTransId="{82A2D693-07B6-4BF7-A64B-6969BD683DE1}"/>
    <dgm:cxn modelId="{5961682D-93E9-4B6D-8C06-FB399552B861}" type="presOf" srcId="{DE4CE6B9-1C1B-4EEB-9A55-BC16E4CEC2F4}" destId="{0EFA2D89-6EDA-48CE-95F1-112F6E2A4F6E}" srcOrd="0" destOrd="0" presId="urn:microsoft.com/office/officeart/2005/8/layout/hierarchy1"/>
    <dgm:cxn modelId="{4035A540-C266-436A-9445-3CB6FA89D5B0}" type="presOf" srcId="{864F4AC1-02C5-41BE-A7DD-0923C775294D}" destId="{7AF3EACB-EF86-47FF-A01D-4CF28A3ED5B4}"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501C3967-376D-4C94-9879-F6BF9B88511C}" type="presOf" srcId="{ED1AFD5F-F046-4B04-B06A-C7BD87791869}" destId="{77E91423-E4A8-4A6F-847E-E4BF5B9CDA4C}" srcOrd="0" destOrd="0" presId="urn:microsoft.com/office/officeart/2005/8/layout/hierarchy1"/>
    <dgm:cxn modelId="{B1DB5850-C61C-483B-8349-41C7BFC69D18}" srcId="{9C8F9BC0-DC7C-43A2-8F71-B9EA379037EF}" destId="{ED1AFD5F-F046-4B04-B06A-C7BD87791869}" srcOrd="0" destOrd="0" parTransId="{DE4CE6B9-1C1B-4EEB-9A55-BC16E4CEC2F4}" sibTransId="{A85703CF-700B-430A-AAFD-611BE1F0ADE3}"/>
    <dgm:cxn modelId="{F9FD9052-C0DC-4F12-B0BC-CF6FB00074DA}" type="presOf" srcId="{1C2CAC59-136D-411A-910F-CF1CFB9414B1}" destId="{9E445D99-2388-41AC-ABB0-1DE36BDAED43}" srcOrd="0" destOrd="0" presId="urn:microsoft.com/office/officeart/2005/8/layout/hierarchy1"/>
    <dgm:cxn modelId="{09F06655-476C-4C13-BCF7-5BD6FB705BAA}" type="presOf" srcId="{9C8F9BC0-DC7C-43A2-8F71-B9EA379037EF}" destId="{DC0A8FE9-EFD2-4ECA-83B3-0E38A5E4D162}" srcOrd="0" destOrd="0" presId="urn:microsoft.com/office/officeart/2005/8/layout/hierarchy1"/>
    <dgm:cxn modelId="{0CAA6085-80EC-4E6F-A86A-4EB2967ACC74}" srcId="{A5B8A035-087F-4982-A46F-8C9C567CC7C3}" destId="{D49906CA-64DB-40BF-964B-7952F845EDB9}" srcOrd="1" destOrd="0" parTransId="{CF4B6DA0-69D1-470A-8657-FC38076CC4AB}" sibTransId="{B36B5CC8-0ABB-4EEC-9A5F-89A3D445C59A}"/>
    <dgm:cxn modelId="{71161592-E68D-4B00-A7C5-2DCA78B9FBAA}" srcId="{A5B8A035-087F-4982-A46F-8C9C567CC7C3}" destId="{9C8F9BC0-DC7C-43A2-8F71-B9EA379037EF}" srcOrd="0" destOrd="0" parTransId="{6ED39A9C-6BCC-4045-A2CF-184DCC801C47}" sibTransId="{D20BA46F-C799-4DD6-8D30-44C55964FE69}"/>
    <dgm:cxn modelId="{E11175C9-B8F5-4E8F-B906-FD10FA5A52DA}" type="presOf" srcId="{6742F846-26CA-4234-9330-DED6ED96CE67}" destId="{21F5490D-13E8-4452-9880-93B6F435A5DD}" srcOrd="0" destOrd="0" presId="urn:microsoft.com/office/officeart/2005/8/layout/hierarchy1"/>
    <dgm:cxn modelId="{C43D00E4-FBED-4240-B653-6715BED0A137}" srcId="{D49906CA-64DB-40BF-964B-7952F845EDB9}" destId="{864F4AC1-02C5-41BE-A7DD-0923C775294D}" srcOrd="0" destOrd="0" parTransId="{427C2B12-8940-4879-A89F-9B426F7C9697}" sibTransId="{2715D495-A20A-41B1-9A83-1935A31B4CF0}"/>
    <dgm:cxn modelId="{807444F8-4761-419B-B06F-BE50264D7214}" type="presOf" srcId="{D49906CA-64DB-40BF-964B-7952F845EDB9}" destId="{B3DCEB63-BD3C-4751-8EE5-72FD77FBE4A6}" srcOrd="0" destOrd="0" presId="urn:microsoft.com/office/officeart/2005/8/layout/hierarchy1"/>
    <dgm:cxn modelId="{8A79E9FC-BDC7-45C7-B462-4E1BE70910EB}" type="presOf" srcId="{427C2B12-8940-4879-A89F-9B426F7C9697}" destId="{0D067FFB-7995-4CA0-B421-536E82FA4B88}" srcOrd="0" destOrd="0" presId="urn:microsoft.com/office/officeart/2005/8/layout/hierarchy1"/>
    <dgm:cxn modelId="{3C44E236-0F37-4806-8B86-BDC409FDE1E3}" type="presParOf" srcId="{C4F4B237-E616-4AE1-84E4-C63F72F498B6}" destId="{7A78BDD6-118F-4565-97AF-E643B865203D}" srcOrd="0" destOrd="0" presId="urn:microsoft.com/office/officeart/2005/8/layout/hierarchy1"/>
    <dgm:cxn modelId="{54D89343-23F9-4569-B25E-D0E0AFD7DFEF}" type="presParOf" srcId="{7A78BDD6-118F-4565-97AF-E643B865203D}" destId="{C60AEA52-4535-48BA-98C2-37B28F8B90C6}" srcOrd="0" destOrd="0" presId="urn:microsoft.com/office/officeart/2005/8/layout/hierarchy1"/>
    <dgm:cxn modelId="{8ABC808A-AF13-4AC6-9350-9FEB5C145F6C}" type="presParOf" srcId="{C60AEA52-4535-48BA-98C2-37B28F8B90C6}" destId="{12733ADD-76A9-47A2-BBE1-640F9415D1E5}" srcOrd="0" destOrd="0" presId="urn:microsoft.com/office/officeart/2005/8/layout/hierarchy1"/>
    <dgm:cxn modelId="{02F2C3C4-C4E7-40C0-A2AC-7FA137CA089B}" type="presParOf" srcId="{C60AEA52-4535-48BA-98C2-37B28F8B90C6}" destId="{DC0A8FE9-EFD2-4ECA-83B3-0E38A5E4D162}" srcOrd="1" destOrd="0" presId="urn:microsoft.com/office/officeart/2005/8/layout/hierarchy1"/>
    <dgm:cxn modelId="{AADBBF35-4BFF-4945-B124-6B1138611488}" type="presParOf" srcId="{7A78BDD6-118F-4565-97AF-E643B865203D}" destId="{0C1E8500-237D-4E94-9FC4-F4FD541B4BD9}" srcOrd="1" destOrd="0" presId="urn:microsoft.com/office/officeart/2005/8/layout/hierarchy1"/>
    <dgm:cxn modelId="{CB786BB2-913B-42F4-B3BC-22AFDAAC04FC}" type="presParOf" srcId="{0C1E8500-237D-4E94-9FC4-F4FD541B4BD9}" destId="{0EFA2D89-6EDA-48CE-95F1-112F6E2A4F6E}" srcOrd="0" destOrd="0" presId="urn:microsoft.com/office/officeart/2005/8/layout/hierarchy1"/>
    <dgm:cxn modelId="{C53F53AB-F954-455F-9772-BEB5FFB6FDDD}" type="presParOf" srcId="{0C1E8500-237D-4E94-9FC4-F4FD541B4BD9}" destId="{72F25B0D-E006-491D-9F52-A1FF20F56CBE}" srcOrd="1" destOrd="0" presId="urn:microsoft.com/office/officeart/2005/8/layout/hierarchy1"/>
    <dgm:cxn modelId="{4EB56679-4CA8-452D-B893-21A1A448EA9A}" type="presParOf" srcId="{72F25B0D-E006-491D-9F52-A1FF20F56CBE}" destId="{16902310-6A6C-47C1-BB06-78E73D6E0919}" srcOrd="0" destOrd="0" presId="urn:microsoft.com/office/officeart/2005/8/layout/hierarchy1"/>
    <dgm:cxn modelId="{04B663C7-7AFB-4FD8-B3DF-65A2E8113C30}" type="presParOf" srcId="{16902310-6A6C-47C1-BB06-78E73D6E0919}" destId="{5DD12423-E131-428E-BCCC-98B9E3835EDF}" srcOrd="0" destOrd="0" presId="urn:microsoft.com/office/officeart/2005/8/layout/hierarchy1"/>
    <dgm:cxn modelId="{C74AABBB-F075-4AE9-AE94-92D42F0E7993}" type="presParOf" srcId="{16902310-6A6C-47C1-BB06-78E73D6E0919}" destId="{77E91423-E4A8-4A6F-847E-E4BF5B9CDA4C}" srcOrd="1" destOrd="0" presId="urn:microsoft.com/office/officeart/2005/8/layout/hierarchy1"/>
    <dgm:cxn modelId="{20AA4106-5681-4F98-8154-E0075C74529C}" type="presParOf" srcId="{72F25B0D-E006-491D-9F52-A1FF20F56CBE}" destId="{7F596910-74EA-4038-B562-74678585645D}" srcOrd="1" destOrd="0" presId="urn:microsoft.com/office/officeart/2005/8/layout/hierarchy1"/>
    <dgm:cxn modelId="{BD080180-3D27-4A79-9C6E-130BA67B102D}" type="presParOf" srcId="{C4F4B237-E616-4AE1-84E4-C63F72F498B6}" destId="{D4B35228-A598-4A42-B4AB-46982D3F5DB1}" srcOrd="1" destOrd="0" presId="urn:microsoft.com/office/officeart/2005/8/layout/hierarchy1"/>
    <dgm:cxn modelId="{462F7FD1-423D-401B-87E3-6FACFD00E030}" type="presParOf" srcId="{D4B35228-A598-4A42-B4AB-46982D3F5DB1}" destId="{D6C461A9-0AB0-4C6C-9D91-2BFF0B665DC4}" srcOrd="0" destOrd="0" presId="urn:microsoft.com/office/officeart/2005/8/layout/hierarchy1"/>
    <dgm:cxn modelId="{782C695A-2A5C-431C-965B-AC8CCE4BE0E0}" type="presParOf" srcId="{D6C461A9-0AB0-4C6C-9D91-2BFF0B665DC4}" destId="{442789F9-7D62-4AFF-AF70-CAE800B85DE1}" srcOrd="0" destOrd="0" presId="urn:microsoft.com/office/officeart/2005/8/layout/hierarchy1"/>
    <dgm:cxn modelId="{279ACE29-E4BD-4185-9461-52389735CF34}" type="presParOf" srcId="{D6C461A9-0AB0-4C6C-9D91-2BFF0B665DC4}" destId="{B3DCEB63-BD3C-4751-8EE5-72FD77FBE4A6}" srcOrd="1" destOrd="0" presId="urn:microsoft.com/office/officeart/2005/8/layout/hierarchy1"/>
    <dgm:cxn modelId="{45A3C1F0-DF3C-4CF6-9CB3-91152CB51210}" type="presParOf" srcId="{D4B35228-A598-4A42-B4AB-46982D3F5DB1}" destId="{5AFE5BDF-0FAE-44C8-BE38-0F4E701A4567}" srcOrd="1" destOrd="0" presId="urn:microsoft.com/office/officeart/2005/8/layout/hierarchy1"/>
    <dgm:cxn modelId="{58893567-CDAE-4345-BB0A-ACBE19E19656}" type="presParOf" srcId="{5AFE5BDF-0FAE-44C8-BE38-0F4E701A4567}" destId="{0D067FFB-7995-4CA0-B421-536E82FA4B88}" srcOrd="0" destOrd="0" presId="urn:microsoft.com/office/officeart/2005/8/layout/hierarchy1"/>
    <dgm:cxn modelId="{524AF8ED-86E8-40DC-AA07-86BEB97DCFFD}" type="presParOf" srcId="{5AFE5BDF-0FAE-44C8-BE38-0F4E701A4567}" destId="{379BA52F-A198-45A5-B796-E3C683ABE9C4}" srcOrd="1" destOrd="0" presId="urn:microsoft.com/office/officeart/2005/8/layout/hierarchy1"/>
    <dgm:cxn modelId="{8F1B50B5-CFB3-43A1-9D06-3C0DAD5630D3}" type="presParOf" srcId="{379BA52F-A198-45A5-B796-E3C683ABE9C4}" destId="{2EB74DD5-C210-4596-9224-972258AE3D0B}" srcOrd="0" destOrd="0" presId="urn:microsoft.com/office/officeart/2005/8/layout/hierarchy1"/>
    <dgm:cxn modelId="{67423FDF-908D-4A30-B72D-83B9C04CDD7A}" type="presParOf" srcId="{2EB74DD5-C210-4596-9224-972258AE3D0B}" destId="{F55D5A0B-AF5F-4B44-A43B-4EF807341768}" srcOrd="0" destOrd="0" presId="urn:microsoft.com/office/officeart/2005/8/layout/hierarchy1"/>
    <dgm:cxn modelId="{E7580AC1-466E-4205-A24E-FF3A1E2B42BC}" type="presParOf" srcId="{2EB74DD5-C210-4596-9224-972258AE3D0B}" destId="{7AF3EACB-EF86-47FF-A01D-4CF28A3ED5B4}" srcOrd="1" destOrd="0" presId="urn:microsoft.com/office/officeart/2005/8/layout/hierarchy1"/>
    <dgm:cxn modelId="{B0C091F1-191E-4F42-980E-AF2EF1EC4287}" type="presParOf" srcId="{379BA52F-A198-45A5-B796-E3C683ABE9C4}" destId="{5F0D4060-1F65-4AD8-8941-E22DA43B637A}" srcOrd="1" destOrd="0" presId="urn:microsoft.com/office/officeart/2005/8/layout/hierarchy1"/>
    <dgm:cxn modelId="{C5F6E3E6-A4EB-42F8-A85C-5F68EC989871}" type="presParOf" srcId="{C4F4B237-E616-4AE1-84E4-C63F72F498B6}" destId="{2CA262E5-28C4-464F-8907-41CE833643D3}" srcOrd="2" destOrd="0" presId="urn:microsoft.com/office/officeart/2005/8/layout/hierarchy1"/>
    <dgm:cxn modelId="{E1C82EFD-746E-4EDF-A4B4-8C53FA17F4F3}" type="presParOf" srcId="{2CA262E5-28C4-464F-8907-41CE833643D3}" destId="{EB1FE7B0-E9BF-4B62-884C-B50E7432E214}" srcOrd="0" destOrd="0" presId="urn:microsoft.com/office/officeart/2005/8/layout/hierarchy1"/>
    <dgm:cxn modelId="{566AAE7F-359E-46D7-9887-60633556C7A9}" type="presParOf" srcId="{EB1FE7B0-E9BF-4B62-884C-B50E7432E214}" destId="{8CE22AFE-ADB2-4F8D-8B6B-892DBB193B30}" srcOrd="0" destOrd="0" presId="urn:microsoft.com/office/officeart/2005/8/layout/hierarchy1"/>
    <dgm:cxn modelId="{B0337B8A-5D15-45D8-B872-4B8B64B71C0F}" type="presParOf" srcId="{EB1FE7B0-E9BF-4B62-884C-B50E7432E214}" destId="{9E445D99-2388-41AC-ABB0-1DE36BDAED43}" srcOrd="1" destOrd="0" presId="urn:microsoft.com/office/officeart/2005/8/layout/hierarchy1"/>
    <dgm:cxn modelId="{00D1E50A-D061-4FB1-A09C-2CEA36FE1F17}" type="presParOf" srcId="{2CA262E5-28C4-464F-8907-41CE833643D3}" destId="{DBC84347-1D72-49F5-9E3C-7631E064ABF6}" srcOrd="1" destOrd="0" presId="urn:microsoft.com/office/officeart/2005/8/layout/hierarchy1"/>
    <dgm:cxn modelId="{849DA3C6-F530-4B49-A93E-43B5C4F97F02}" type="presParOf" srcId="{DBC84347-1D72-49F5-9E3C-7631E064ABF6}" destId="{21F5490D-13E8-4452-9880-93B6F435A5DD}" srcOrd="0" destOrd="0" presId="urn:microsoft.com/office/officeart/2005/8/layout/hierarchy1"/>
    <dgm:cxn modelId="{02360C16-D2B1-4B39-A491-12DA7A150D05}" type="presParOf" srcId="{DBC84347-1D72-49F5-9E3C-7631E064ABF6}" destId="{B2528D54-0500-4ABA-B523-0289F6F80102}" srcOrd="1" destOrd="0" presId="urn:microsoft.com/office/officeart/2005/8/layout/hierarchy1"/>
    <dgm:cxn modelId="{07A9C60F-341B-4C4C-8627-18E696A12C01}" type="presParOf" srcId="{B2528D54-0500-4ABA-B523-0289F6F80102}" destId="{4B156BDC-E665-47EC-AC1B-5D52BCF0E980}" srcOrd="0" destOrd="0" presId="urn:microsoft.com/office/officeart/2005/8/layout/hierarchy1"/>
    <dgm:cxn modelId="{127BDA20-E363-4581-8C69-A4A46D1F25B4}" type="presParOf" srcId="{4B156BDC-E665-47EC-AC1B-5D52BCF0E980}" destId="{D72FA7D3-08A2-4A3A-A4C7-9A734A214251}" srcOrd="0" destOrd="0" presId="urn:microsoft.com/office/officeart/2005/8/layout/hierarchy1"/>
    <dgm:cxn modelId="{A96DE359-895A-4072-8D33-E33E89EFBED4}" type="presParOf" srcId="{4B156BDC-E665-47EC-AC1B-5D52BCF0E980}" destId="{0EF3FD14-9F56-4655-8C3C-3A87389716A3}" srcOrd="1" destOrd="0" presId="urn:microsoft.com/office/officeart/2005/8/layout/hierarchy1"/>
    <dgm:cxn modelId="{367A694A-554F-4178-9B09-7E676B96046F}" type="presParOf" srcId="{B2528D54-0500-4ABA-B523-0289F6F80102}" destId="{7EAB070F-BEE6-42A5-8272-EBBD743625A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BEA1AD0-11CC-42AD-B010-47EC857EF025}">
      <dgm:prSet phldrT="[Text]" custT="1"/>
      <dgm:spPr/>
      <dgm:t>
        <a:bodyPr/>
        <a:lstStyle/>
        <a:p>
          <a:r>
            <a:rPr lang="sl-SI" sz="1600" noProof="0">
              <a:solidFill>
                <a:schemeClr val="bg1"/>
              </a:solidFill>
            </a:rPr>
            <a:t>Prodaja premoženja:</a:t>
          </a:r>
        </a:p>
      </dgm:t>
    </dgm:pt>
    <dgm:pt modelId="{DBD71EAF-78BC-4574-BFE9-EC8EE42DA075}" type="parTrans" cxnId="{07EEEFC0-DED4-4C32-883F-F4E89ED28955}">
      <dgm:prSet/>
      <dgm:spPr/>
      <dgm:t>
        <a:bodyPr/>
        <a:lstStyle/>
        <a:p>
          <a:endParaRPr lang="en-GB" sz="1600"/>
        </a:p>
      </dgm:t>
    </dgm:pt>
    <dgm:pt modelId="{0E88A4FE-28A0-4924-B742-9460A33EBECF}" type="sibTrans" cxnId="{07EEEFC0-DED4-4C32-883F-F4E89ED28955}">
      <dgm:prSet/>
      <dgm:spPr/>
      <dgm:t>
        <a:bodyPr/>
        <a:lstStyle/>
        <a:p>
          <a:endParaRPr lang="en-GB" sz="1600"/>
        </a:p>
      </dgm:t>
    </dgm:pt>
    <dgm:pt modelId="{B6F2F7BE-A368-4442-8136-EB9F2018B325}">
      <dgm:prSet custT="1"/>
      <dgm:spPr/>
      <dgm:t>
        <a:bodyPr/>
        <a:lstStyle/>
        <a:p>
          <a:r>
            <a:rPr lang="sl-SI" sz="1600" noProof="0">
              <a:solidFill>
                <a:schemeClr val="bg1"/>
              </a:solidFill>
            </a:rPr>
            <a:t>Pristojbina za uporabo:</a:t>
          </a:r>
        </a:p>
      </dgm:t>
    </dgm:pt>
    <dgm:pt modelId="{CB89BCA5-CA80-4A9C-886B-AEC294802AAD}" type="parTrans" cxnId="{C2EC4CD5-13F1-4EAA-92AF-6FCE04AD69B5}">
      <dgm:prSet/>
      <dgm:spPr/>
      <dgm:t>
        <a:bodyPr/>
        <a:lstStyle/>
        <a:p>
          <a:endParaRPr lang="en-GB" sz="1600"/>
        </a:p>
      </dgm:t>
    </dgm:pt>
    <dgm:pt modelId="{973668DC-1A8F-4091-89CB-0D1C86797732}" type="sibTrans" cxnId="{C2EC4CD5-13F1-4EAA-92AF-6FCE04AD69B5}">
      <dgm:prSet/>
      <dgm:spPr/>
      <dgm:t>
        <a:bodyPr/>
        <a:lstStyle/>
        <a:p>
          <a:endParaRPr lang="en-GB" sz="1600"/>
        </a:p>
      </dgm:t>
    </dgm:pt>
    <dgm:pt modelId="{3F345393-9CE9-4F78-89C3-CD3E04B52CF8}">
      <dgm:prSet custT="1"/>
      <dgm:spPr/>
      <dgm:t>
        <a:bodyPr/>
        <a:lstStyle/>
        <a:p>
          <a:r>
            <a:rPr lang="sl-SI" sz="1600" noProof="0">
              <a:solidFill>
                <a:schemeClr val="bg1"/>
              </a:solidFill>
            </a:rPr>
            <a:t>Naročnine:</a:t>
          </a:r>
        </a:p>
      </dgm:t>
    </dgm:pt>
    <dgm:pt modelId="{0487E063-640A-4EC0-9E90-9B44ED3F7C0C}" type="parTrans" cxnId="{C23FFC8D-D65B-4C4C-8CC6-055DAAEC9CE9}">
      <dgm:prSet/>
      <dgm:spPr/>
      <dgm:t>
        <a:bodyPr/>
        <a:lstStyle/>
        <a:p>
          <a:endParaRPr lang="en-GB" sz="1600"/>
        </a:p>
      </dgm:t>
    </dgm:pt>
    <dgm:pt modelId="{6AA98073-D173-4FC4-BEE8-25A9A89EA75F}" type="sibTrans" cxnId="{C23FFC8D-D65B-4C4C-8CC6-055DAAEC9CE9}">
      <dgm:prSet/>
      <dgm:spPr/>
      <dgm:t>
        <a:bodyPr/>
        <a:lstStyle/>
        <a:p>
          <a:endParaRPr lang="en-GB" sz="1600"/>
        </a:p>
      </dgm:t>
    </dgm:pt>
    <dgm:pt modelId="{B8F09916-EB06-4650-85F2-CFD5EFCB6D6F}">
      <dgm:prSet custT="1"/>
      <dgm:spPr/>
      <dgm:t>
        <a:bodyPr/>
        <a:lstStyle/>
        <a:p>
          <a:r>
            <a:rPr lang="sl-SI" sz="1600" noProof="0">
              <a:solidFill>
                <a:schemeClr val="bg1"/>
              </a:solidFill>
            </a:rPr>
            <a:t>Posojanje/najem/</a:t>
          </a:r>
          <a:r>
            <a:rPr lang="sl-SI" sz="1600" noProof="0" err="1">
              <a:solidFill>
                <a:schemeClr val="bg1"/>
              </a:solidFill>
            </a:rPr>
            <a:t>lizing</a:t>
          </a:r>
          <a:r>
            <a:rPr lang="sl-SI" sz="1600" noProof="0">
              <a:solidFill>
                <a:schemeClr val="bg1"/>
              </a:solidFill>
            </a:rPr>
            <a:t>:</a:t>
          </a:r>
        </a:p>
      </dgm:t>
    </dgm:pt>
    <dgm:pt modelId="{4C0277F6-8C0F-4A07-9725-1D4F58439517}" type="parTrans" cxnId="{6B7EF011-58DE-4DE7-9533-2299948FBF5E}">
      <dgm:prSet/>
      <dgm:spPr/>
      <dgm:t>
        <a:bodyPr/>
        <a:lstStyle/>
        <a:p>
          <a:endParaRPr lang="en-GB" sz="1600"/>
        </a:p>
      </dgm:t>
    </dgm:pt>
    <dgm:pt modelId="{8A12A6B8-8EF5-4238-AB29-045D79220A1B}" type="sibTrans" cxnId="{6B7EF011-58DE-4DE7-9533-2299948FBF5E}">
      <dgm:prSet/>
      <dgm:spPr/>
      <dgm:t>
        <a:bodyPr/>
        <a:lstStyle/>
        <a:p>
          <a:endParaRPr lang="en-GB" sz="1600"/>
        </a:p>
      </dgm:t>
    </dgm:pt>
    <dgm:pt modelId="{28B2A55C-ACA7-41CE-B30E-5C288A96864F}">
      <dgm:prSet phldrT="[Text]" custT="1"/>
      <dgm:spPr/>
      <dgm:t>
        <a:bodyPr/>
        <a:lstStyle/>
        <a:p>
          <a:r>
            <a:rPr lang="sl-SI" sz="1600" noProof="0">
              <a:solidFill>
                <a:schemeClr val="accent1"/>
              </a:solidFill>
            </a:rPr>
            <a:t>Prodaja lastninskih pravic do fizičnega izdelka (npr. prodaja na drobno).</a:t>
          </a:r>
        </a:p>
      </dgm:t>
    </dgm:pt>
    <dgm:pt modelId="{F5AE6169-CDD1-46C4-9D6F-1ADE8557ABA7}" type="parTrans" cxnId="{C6F69636-9B59-47F2-A78C-3D06AC718BE5}">
      <dgm:prSet/>
      <dgm:spPr/>
      <dgm:t>
        <a:bodyPr/>
        <a:lstStyle/>
        <a:p>
          <a:endParaRPr lang="en-GB" sz="1600"/>
        </a:p>
      </dgm:t>
    </dgm:pt>
    <dgm:pt modelId="{A144E062-3004-4D0F-B6E1-C7AC67986E8F}" type="sibTrans" cxnId="{C6F69636-9B59-47F2-A78C-3D06AC718BE5}">
      <dgm:prSet/>
      <dgm:spPr/>
      <dgm:t>
        <a:bodyPr/>
        <a:lstStyle/>
        <a:p>
          <a:endParaRPr lang="en-GB" sz="1600"/>
        </a:p>
      </dgm:t>
    </dgm:pt>
    <dgm:pt modelId="{6A04526B-AC26-432B-8B1E-98B28B39E903}">
      <dgm:prSet custT="1"/>
      <dgm:spPr/>
      <dgm:t>
        <a:bodyPr/>
        <a:lstStyle/>
        <a:p>
          <a:r>
            <a:rPr lang="sl-SI" sz="1600" noProof="0">
              <a:solidFill>
                <a:schemeClr val="accent1"/>
              </a:solidFill>
            </a:rPr>
            <a:t>Zaračunavanje strankam za uporabo določene storitve (npr. telekomunikacijske storitve).</a:t>
          </a:r>
        </a:p>
      </dgm:t>
    </dgm:pt>
    <dgm:pt modelId="{B9B20F4F-BEA6-4A5B-BCAB-B05071F1055D}" type="parTrans" cxnId="{573F02D0-CC11-434C-8B99-689C68CFE43C}">
      <dgm:prSet/>
      <dgm:spPr/>
      <dgm:t>
        <a:bodyPr/>
        <a:lstStyle/>
        <a:p>
          <a:endParaRPr lang="en-GB" sz="1600"/>
        </a:p>
      </dgm:t>
    </dgm:pt>
    <dgm:pt modelId="{9B7ED4A9-65CD-4311-A9E7-340AA3F7A57D}" type="sibTrans" cxnId="{573F02D0-CC11-434C-8B99-689C68CFE43C}">
      <dgm:prSet/>
      <dgm:spPr/>
      <dgm:t>
        <a:bodyPr/>
        <a:lstStyle/>
        <a:p>
          <a:endParaRPr lang="en-GB" sz="1600"/>
        </a:p>
      </dgm:t>
    </dgm:pt>
    <dgm:pt modelId="{1C97392A-02DD-48F5-B79D-5D620730E555}">
      <dgm:prSet custT="1"/>
      <dgm:spPr/>
      <dgm:t>
        <a:bodyPr/>
        <a:lstStyle/>
        <a:p>
          <a:r>
            <a:rPr lang="sl-SI" sz="1600" noProof="0">
              <a:solidFill>
                <a:schemeClr val="accent1"/>
              </a:solidFill>
            </a:rPr>
            <a:t>Redna plačila za stalen dostop do izdelka ali storitve (npr. storitve pretakanja).</a:t>
          </a:r>
        </a:p>
      </dgm:t>
    </dgm:pt>
    <dgm:pt modelId="{CEEFAB33-CB71-4393-B991-4E3D97C408EC}" type="parTrans" cxnId="{805EDFD5-0B5B-43C1-B23A-CE5EB8D8CD3A}">
      <dgm:prSet/>
      <dgm:spPr/>
      <dgm:t>
        <a:bodyPr/>
        <a:lstStyle/>
        <a:p>
          <a:endParaRPr lang="en-GB" sz="1600"/>
        </a:p>
      </dgm:t>
    </dgm:pt>
    <dgm:pt modelId="{C91A8215-D9A3-43E3-81B8-6FC40396C670}" type="sibTrans" cxnId="{805EDFD5-0B5B-43C1-B23A-CE5EB8D8CD3A}">
      <dgm:prSet/>
      <dgm:spPr/>
      <dgm:t>
        <a:bodyPr/>
        <a:lstStyle/>
        <a:p>
          <a:endParaRPr lang="en-GB" sz="1600"/>
        </a:p>
      </dgm:t>
    </dgm:pt>
    <dgm:pt modelId="{7E6317B5-32AF-4A43-81A6-B8AFD2795B5A}">
      <dgm:prSet custT="1"/>
      <dgm:spPr/>
      <dgm:t>
        <a:bodyPr/>
        <a:lstStyle/>
        <a:p>
          <a:r>
            <a:rPr lang="sl-SI" sz="1600" noProof="0">
              <a:solidFill>
                <a:schemeClr val="accent1"/>
              </a:solidFill>
            </a:rPr>
            <a:t>Začasna odobritev dostopa strankam do izdelka za plačilo (npr. najem opreme).</a:t>
          </a:r>
        </a:p>
      </dgm:t>
    </dgm:pt>
    <dgm:pt modelId="{0D35FAF5-94C8-4FCF-8B08-22FDCF859C43}" type="parTrans" cxnId="{24C425C2-9419-4699-B198-F03B9FCC6239}">
      <dgm:prSet/>
      <dgm:spPr/>
      <dgm:t>
        <a:bodyPr/>
        <a:lstStyle/>
        <a:p>
          <a:endParaRPr lang="en-GB" sz="1600"/>
        </a:p>
      </dgm:t>
    </dgm:pt>
    <dgm:pt modelId="{C863630C-B97E-4B36-85D6-3F3A8D297B92}" type="sibTrans" cxnId="{24C425C2-9419-4699-B198-F03B9FCC6239}">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custLinFactNeighborX="358" custLinFactNeighborY="-12829">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6B7EF011-58DE-4DE7-9533-2299948FBF5E}" srcId="{DDB6069C-6A5D-4833-B2AC-56044A6B77EA}" destId="{B8F09916-EB06-4650-85F2-CFD5EFCB6D6F}" srcOrd="3" destOrd="0" parTransId="{4C0277F6-8C0F-4A07-9725-1D4F58439517}" sibTransId="{8A12A6B8-8EF5-4238-AB29-045D79220A1B}"/>
    <dgm:cxn modelId="{27812A2E-B1C9-4D8A-8F00-E0937D480BCC}" type="presOf" srcId="{B8F09916-EB06-4650-85F2-CFD5EFCB6D6F}" destId="{CAF84CF4-0216-4788-A10D-972A14DDAA0E}" srcOrd="1"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C6F69636-9B59-47F2-A78C-3D06AC718BE5}" srcId="{3BEA1AD0-11CC-42AD-B010-47EC857EF025}" destId="{28B2A55C-ACA7-41CE-B30E-5C288A96864F}" srcOrd="0" destOrd="0" parTransId="{F5AE6169-CDD1-46C4-9D6F-1ADE8557ABA7}" sibTransId="{A144E062-3004-4D0F-B6E1-C7AC67986E8F}"/>
    <dgm:cxn modelId="{9F7FFA5F-CF8B-4F92-874A-1EBA82E133CC}" type="presOf" srcId="{B8F09916-EB06-4650-85F2-CFD5EFCB6D6F}" destId="{1FA1FB49-06B3-4D6D-B1DB-7CBE73DD17B0}" srcOrd="0" destOrd="0" presId="urn:microsoft.com/office/officeart/2005/8/layout/list1"/>
    <dgm:cxn modelId="{76EB9142-9DB9-4934-80BF-9FD90370062E}" type="presOf" srcId="{3F345393-9CE9-4F78-89C3-CD3E04B52CF8}" destId="{C9A576D1-B125-443F-8778-D7FE617750B6}" srcOrd="0" destOrd="0" presId="urn:microsoft.com/office/officeart/2005/8/layout/list1"/>
    <dgm:cxn modelId="{96D7226B-4B0D-4E27-A043-EE51217F4C0C}" type="presOf" srcId="{3BEA1AD0-11CC-42AD-B010-47EC857EF025}" destId="{B62FCFC5-5EA9-48F7-83FB-B568A14F0C15}" srcOrd="1" destOrd="0" presId="urn:microsoft.com/office/officeart/2005/8/layout/list1"/>
    <dgm:cxn modelId="{B85F8852-FBA7-45FF-B0D8-5A0842299807}" type="presOf" srcId="{6A04526B-AC26-432B-8B1E-98B28B39E903}" destId="{72FBDE6C-0788-45D1-937D-BFC4B1BAC63E}" srcOrd="0" destOrd="0" presId="urn:microsoft.com/office/officeart/2005/8/layout/list1"/>
    <dgm:cxn modelId="{055EF080-BB93-4982-846A-B17C2E15854A}" type="presOf" srcId="{3BEA1AD0-11CC-42AD-B010-47EC857EF025}" destId="{962A3B00-4B8D-43C4-8466-627865735D06}" srcOrd="0" destOrd="0" presId="urn:microsoft.com/office/officeart/2005/8/layout/list1"/>
    <dgm:cxn modelId="{097A798A-8CF5-4A0E-A137-ACB87C1D6060}" type="presOf" srcId="{1C97392A-02DD-48F5-B79D-5D620730E555}" destId="{394CCC9B-A33C-4ABE-8CB5-4B072D07ADDA}" srcOrd="0" destOrd="0" presId="urn:microsoft.com/office/officeart/2005/8/layout/list1"/>
    <dgm:cxn modelId="{C23FFC8D-D65B-4C4C-8CC6-055DAAEC9CE9}" srcId="{DDB6069C-6A5D-4833-B2AC-56044A6B77EA}" destId="{3F345393-9CE9-4F78-89C3-CD3E04B52CF8}" srcOrd="2" destOrd="0" parTransId="{0487E063-640A-4EC0-9E90-9B44ED3F7C0C}" sibTransId="{6AA98073-D173-4FC4-BEE8-25A9A89EA75F}"/>
    <dgm:cxn modelId="{EC947B8E-67BA-438B-AB14-A45A07E11645}" type="presOf" srcId="{3F345393-9CE9-4F78-89C3-CD3E04B52CF8}" destId="{894EDDC2-D6AD-4C88-A538-2CA0DD3993B2}" srcOrd="1" destOrd="0" presId="urn:microsoft.com/office/officeart/2005/8/layout/list1"/>
    <dgm:cxn modelId="{0BDF7C8F-80D8-4B7B-87EE-CC2348D2EE06}" type="presOf" srcId="{28B2A55C-ACA7-41CE-B30E-5C288A96864F}" destId="{94F53A70-75A3-4BDE-BCEF-45CBEACC1A6D}" srcOrd="0" destOrd="0" presId="urn:microsoft.com/office/officeart/2005/8/layout/list1"/>
    <dgm:cxn modelId="{32F048A4-1002-41F7-96F6-1FB0E0177541}" type="presOf" srcId="{B6F2F7BE-A368-4442-8136-EB9F2018B325}" destId="{75B3B7A3-D1F6-47A7-B804-C92DFA3AFD3F}" srcOrd="0" destOrd="0" presId="urn:microsoft.com/office/officeart/2005/8/layout/list1"/>
    <dgm:cxn modelId="{E17172A9-B9FE-4188-AFD3-988A4892027A}" type="presOf" srcId="{7E6317B5-32AF-4A43-81A6-B8AFD2795B5A}" destId="{47D8DE49-BABC-44BD-8204-8DC40C22B156}" srcOrd="0" destOrd="0" presId="urn:microsoft.com/office/officeart/2005/8/layout/list1"/>
    <dgm:cxn modelId="{07EEEFC0-DED4-4C32-883F-F4E89ED28955}" srcId="{DDB6069C-6A5D-4833-B2AC-56044A6B77EA}" destId="{3BEA1AD0-11CC-42AD-B010-47EC857EF025}" srcOrd="0" destOrd="0" parTransId="{DBD71EAF-78BC-4574-BFE9-EC8EE42DA075}" sibTransId="{0E88A4FE-28A0-4924-B742-9460A33EBECF}"/>
    <dgm:cxn modelId="{24C425C2-9419-4699-B198-F03B9FCC6239}" srcId="{B8F09916-EB06-4650-85F2-CFD5EFCB6D6F}" destId="{7E6317B5-32AF-4A43-81A6-B8AFD2795B5A}" srcOrd="0" destOrd="0" parTransId="{0D35FAF5-94C8-4FCF-8B08-22FDCF859C43}" sibTransId="{C863630C-B97E-4B36-85D6-3F3A8D297B92}"/>
    <dgm:cxn modelId="{573F02D0-CC11-434C-8B99-689C68CFE43C}" srcId="{B6F2F7BE-A368-4442-8136-EB9F2018B325}" destId="{6A04526B-AC26-432B-8B1E-98B28B39E903}" srcOrd="0" destOrd="0" parTransId="{B9B20F4F-BEA6-4A5B-BCAB-B05071F1055D}" sibTransId="{9B7ED4A9-65CD-4311-A9E7-340AA3F7A57D}"/>
    <dgm:cxn modelId="{C2EC4CD5-13F1-4EAA-92AF-6FCE04AD69B5}" srcId="{DDB6069C-6A5D-4833-B2AC-56044A6B77EA}" destId="{B6F2F7BE-A368-4442-8136-EB9F2018B325}" srcOrd="1" destOrd="0" parTransId="{CB89BCA5-CA80-4A9C-886B-AEC294802AAD}" sibTransId="{973668DC-1A8F-4091-89CB-0D1C86797732}"/>
    <dgm:cxn modelId="{805EDFD5-0B5B-43C1-B23A-CE5EB8D8CD3A}" srcId="{3F345393-9CE9-4F78-89C3-CD3E04B52CF8}" destId="{1C97392A-02DD-48F5-B79D-5D620730E555}" srcOrd="0" destOrd="0" parTransId="{CEEFAB33-CB71-4393-B991-4E3D97C408EC}" sibTransId="{C91A8215-D9A3-43E3-81B8-6FC40396C670}"/>
    <dgm:cxn modelId="{655ED1DA-B57D-4338-A49D-84510CE2B1A6}" type="presOf" srcId="{B6F2F7BE-A368-4442-8136-EB9F2018B325}" destId="{E522136B-6423-4C8B-9752-E340DCE99111}" srcOrd="1" destOrd="0" presId="urn:microsoft.com/office/officeart/2005/8/layout/list1"/>
    <dgm:cxn modelId="{EAA17065-834B-47C4-9B92-BB8DA16BF6E1}" type="presParOf" srcId="{01A2E0E8-071A-4A94-BDE4-EA5794D02134}" destId="{44109BAF-3DC9-4A21-967C-4735B0E40C4E}" srcOrd="0" destOrd="0" presId="urn:microsoft.com/office/officeart/2005/8/layout/list1"/>
    <dgm:cxn modelId="{578D29D0-1A32-4AD0-9E06-21DC7FB39D34}" type="presParOf" srcId="{44109BAF-3DC9-4A21-967C-4735B0E40C4E}" destId="{962A3B00-4B8D-43C4-8466-627865735D06}" srcOrd="0" destOrd="0" presId="urn:microsoft.com/office/officeart/2005/8/layout/list1"/>
    <dgm:cxn modelId="{DE5FA90D-98E6-4289-9D3A-1A7C9BD379B9}" type="presParOf" srcId="{44109BAF-3DC9-4A21-967C-4735B0E40C4E}" destId="{B62FCFC5-5EA9-48F7-83FB-B568A14F0C15}" srcOrd="1" destOrd="0" presId="urn:microsoft.com/office/officeart/2005/8/layout/list1"/>
    <dgm:cxn modelId="{A2F71483-B8B4-4F85-9D3E-8F0A8BBCC780}" type="presParOf" srcId="{01A2E0E8-071A-4A94-BDE4-EA5794D02134}" destId="{DABE49E3-80E1-4F5F-80BA-BF2A893B7AD6}" srcOrd="1" destOrd="0" presId="urn:microsoft.com/office/officeart/2005/8/layout/list1"/>
    <dgm:cxn modelId="{72395A10-FB63-45B2-BB74-6B56E7B9370B}" type="presParOf" srcId="{01A2E0E8-071A-4A94-BDE4-EA5794D02134}" destId="{94F53A70-75A3-4BDE-BCEF-45CBEACC1A6D}" srcOrd="2" destOrd="0" presId="urn:microsoft.com/office/officeart/2005/8/layout/list1"/>
    <dgm:cxn modelId="{859925D7-79DC-4EB6-9A19-E2FB7F3193BC}" type="presParOf" srcId="{01A2E0E8-071A-4A94-BDE4-EA5794D02134}" destId="{FDA1AF0D-900A-47CD-8005-FE51DE40F12A}" srcOrd="3" destOrd="0" presId="urn:microsoft.com/office/officeart/2005/8/layout/list1"/>
    <dgm:cxn modelId="{82DD5132-6281-4E77-A9B7-2CCC2BEB4E11}" type="presParOf" srcId="{01A2E0E8-071A-4A94-BDE4-EA5794D02134}" destId="{656452C6-76F0-4AFB-AB40-473EA0FD4698}" srcOrd="4" destOrd="0" presId="urn:microsoft.com/office/officeart/2005/8/layout/list1"/>
    <dgm:cxn modelId="{1E66A8B5-D933-4671-BDBD-30E64E8A576E}" type="presParOf" srcId="{656452C6-76F0-4AFB-AB40-473EA0FD4698}" destId="{75B3B7A3-D1F6-47A7-B804-C92DFA3AFD3F}" srcOrd="0" destOrd="0" presId="urn:microsoft.com/office/officeart/2005/8/layout/list1"/>
    <dgm:cxn modelId="{6217828C-D3C0-41E1-859F-39944B2D8071}" type="presParOf" srcId="{656452C6-76F0-4AFB-AB40-473EA0FD4698}" destId="{E522136B-6423-4C8B-9752-E340DCE99111}" srcOrd="1" destOrd="0" presId="urn:microsoft.com/office/officeart/2005/8/layout/list1"/>
    <dgm:cxn modelId="{72FE8810-D551-4D3D-B90F-61383D976D29}" type="presParOf" srcId="{01A2E0E8-071A-4A94-BDE4-EA5794D02134}" destId="{3CA20DEA-3C6F-444E-BF52-63A0141617BE}" srcOrd="5" destOrd="0" presId="urn:microsoft.com/office/officeart/2005/8/layout/list1"/>
    <dgm:cxn modelId="{C6361832-0126-484A-8242-6DE31048104F}" type="presParOf" srcId="{01A2E0E8-071A-4A94-BDE4-EA5794D02134}" destId="{72FBDE6C-0788-45D1-937D-BFC4B1BAC63E}" srcOrd="6" destOrd="0" presId="urn:microsoft.com/office/officeart/2005/8/layout/list1"/>
    <dgm:cxn modelId="{9F1F3821-4E97-436B-A3ED-B842F82D6F45}" type="presParOf" srcId="{01A2E0E8-071A-4A94-BDE4-EA5794D02134}" destId="{C8873728-9CF6-4B81-8790-D3BFFF0AD20B}" srcOrd="7" destOrd="0" presId="urn:microsoft.com/office/officeart/2005/8/layout/list1"/>
    <dgm:cxn modelId="{AB39AF23-3604-426F-B8E3-A5B08C582EBE}" type="presParOf" srcId="{01A2E0E8-071A-4A94-BDE4-EA5794D02134}" destId="{00C5DDD1-A2D5-4DD9-80B8-3EAFD038A794}" srcOrd="8" destOrd="0" presId="urn:microsoft.com/office/officeart/2005/8/layout/list1"/>
    <dgm:cxn modelId="{5FD89F7C-523E-49E4-B14C-961BC685BB7B}" type="presParOf" srcId="{00C5DDD1-A2D5-4DD9-80B8-3EAFD038A794}" destId="{C9A576D1-B125-443F-8778-D7FE617750B6}" srcOrd="0" destOrd="0" presId="urn:microsoft.com/office/officeart/2005/8/layout/list1"/>
    <dgm:cxn modelId="{F5256813-0861-4289-9081-DB411107BCE5}" type="presParOf" srcId="{00C5DDD1-A2D5-4DD9-80B8-3EAFD038A794}" destId="{894EDDC2-D6AD-4C88-A538-2CA0DD3993B2}" srcOrd="1" destOrd="0" presId="urn:microsoft.com/office/officeart/2005/8/layout/list1"/>
    <dgm:cxn modelId="{5C9CE310-034B-4645-BEDD-574CD6606B3E}" type="presParOf" srcId="{01A2E0E8-071A-4A94-BDE4-EA5794D02134}" destId="{D50EC4CD-6DDB-436C-ADE3-50D2CD782069}" srcOrd="9" destOrd="0" presId="urn:microsoft.com/office/officeart/2005/8/layout/list1"/>
    <dgm:cxn modelId="{9AA1F11D-D005-4DA7-B390-30531EE5716E}" type="presParOf" srcId="{01A2E0E8-071A-4A94-BDE4-EA5794D02134}" destId="{394CCC9B-A33C-4ABE-8CB5-4B072D07ADDA}" srcOrd="10" destOrd="0" presId="urn:microsoft.com/office/officeart/2005/8/layout/list1"/>
    <dgm:cxn modelId="{075C3F50-ACEC-4ACC-A546-EE0BFFBD9558}" type="presParOf" srcId="{01A2E0E8-071A-4A94-BDE4-EA5794D02134}" destId="{FDE21089-4442-47D0-AAC6-4EB888FC9B0A}" srcOrd="11" destOrd="0" presId="urn:microsoft.com/office/officeart/2005/8/layout/list1"/>
    <dgm:cxn modelId="{635BFD6C-8864-4232-A39D-6757647106F0}" type="presParOf" srcId="{01A2E0E8-071A-4A94-BDE4-EA5794D02134}" destId="{B1B9CC74-5415-45C9-A6DC-774472D6A016}" srcOrd="12" destOrd="0" presId="urn:microsoft.com/office/officeart/2005/8/layout/list1"/>
    <dgm:cxn modelId="{EA14C7A9-DBE4-423B-9ABA-6C365E48D6C3}" type="presParOf" srcId="{B1B9CC74-5415-45C9-A6DC-774472D6A016}" destId="{1FA1FB49-06B3-4D6D-B1DB-7CBE73DD17B0}" srcOrd="0" destOrd="0" presId="urn:microsoft.com/office/officeart/2005/8/layout/list1"/>
    <dgm:cxn modelId="{6AB70915-85AF-499C-8615-0FC19FFEC200}" type="presParOf" srcId="{B1B9CC74-5415-45C9-A6DC-774472D6A016}" destId="{CAF84CF4-0216-4788-A10D-972A14DDAA0E}" srcOrd="1" destOrd="0" presId="urn:microsoft.com/office/officeart/2005/8/layout/list1"/>
    <dgm:cxn modelId="{43E84C23-1468-4D71-B0FF-D804B170632A}" type="presParOf" srcId="{01A2E0E8-071A-4A94-BDE4-EA5794D02134}" destId="{CEA40F18-DD38-46AC-B242-6AFA5A462560}" srcOrd="13" destOrd="0" presId="urn:microsoft.com/office/officeart/2005/8/layout/list1"/>
    <dgm:cxn modelId="{1FCC0F9D-A1A1-4544-86F8-1B757DF469A1}"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6A357B1-C615-41B1-8A4D-40D736C24FE3}">
      <dgm:prSet custT="1"/>
      <dgm:spPr/>
      <dgm:t>
        <a:bodyPr/>
        <a:lstStyle/>
        <a:p>
          <a:r>
            <a:rPr lang="sl-SI" sz="1600" noProof="0">
              <a:solidFill>
                <a:schemeClr val="bg1"/>
              </a:solidFill>
            </a:rPr>
            <a:t>Licenciranje:</a:t>
          </a:r>
        </a:p>
      </dgm:t>
    </dgm:pt>
    <dgm:pt modelId="{C099A975-947B-44A5-AF41-FAE0C084017A}" type="parTrans" cxnId="{3A97585C-FDBF-4791-8117-F9F7B621EA11}">
      <dgm:prSet/>
      <dgm:spPr/>
      <dgm:t>
        <a:bodyPr/>
        <a:lstStyle/>
        <a:p>
          <a:endParaRPr lang="en-GB" sz="1600"/>
        </a:p>
      </dgm:t>
    </dgm:pt>
    <dgm:pt modelId="{B715B258-8E4E-46D9-9869-6DD49E2672A8}" type="sibTrans" cxnId="{3A97585C-FDBF-4791-8117-F9F7B621EA11}">
      <dgm:prSet/>
      <dgm:spPr/>
      <dgm:t>
        <a:bodyPr/>
        <a:lstStyle/>
        <a:p>
          <a:endParaRPr lang="en-GB" sz="1600"/>
        </a:p>
      </dgm:t>
    </dgm:pt>
    <dgm:pt modelId="{00D4990A-A758-4FD3-99AE-14FBA4603CCA}">
      <dgm:prSet custT="1"/>
      <dgm:spPr/>
      <dgm:t>
        <a:bodyPr/>
        <a:lstStyle/>
        <a:p>
          <a:r>
            <a:rPr lang="sl-SI" sz="1600" noProof="0">
              <a:solidFill>
                <a:schemeClr val="bg1"/>
              </a:solidFill>
            </a:rPr>
            <a:t>Posredniške provizije:</a:t>
          </a:r>
        </a:p>
      </dgm:t>
    </dgm:pt>
    <dgm:pt modelId="{5ACFF5C8-D202-46DF-ABDC-3E4ED9DE6FE5}" type="parTrans" cxnId="{175B3D46-2C5F-4222-BE7B-A2349B409C62}">
      <dgm:prSet/>
      <dgm:spPr/>
      <dgm:t>
        <a:bodyPr/>
        <a:lstStyle/>
        <a:p>
          <a:endParaRPr lang="en-GB" sz="1600"/>
        </a:p>
      </dgm:t>
    </dgm:pt>
    <dgm:pt modelId="{E5DF9C75-7AF9-497B-A731-0027653A2F80}" type="sibTrans" cxnId="{175B3D46-2C5F-4222-BE7B-A2349B409C62}">
      <dgm:prSet/>
      <dgm:spPr/>
      <dgm:t>
        <a:bodyPr/>
        <a:lstStyle/>
        <a:p>
          <a:endParaRPr lang="en-GB" sz="1600"/>
        </a:p>
      </dgm:t>
    </dgm:pt>
    <dgm:pt modelId="{417CB4EF-64AC-4B67-AC21-CDB97754879A}">
      <dgm:prSet custT="1"/>
      <dgm:spPr/>
      <dgm:t>
        <a:bodyPr/>
        <a:lstStyle/>
        <a:p>
          <a:r>
            <a:rPr lang="sl-SI" sz="1600" noProof="0">
              <a:solidFill>
                <a:schemeClr val="bg1"/>
              </a:solidFill>
            </a:rPr>
            <a:t>Oglaševanje:</a:t>
          </a:r>
        </a:p>
      </dgm:t>
    </dgm:pt>
    <dgm:pt modelId="{0B50923E-E02E-4846-822B-52DB5AED8482}" type="parTrans" cxnId="{6F4431C3-2BC4-433E-B2AC-37EB2F950CE9}">
      <dgm:prSet/>
      <dgm:spPr/>
      <dgm:t>
        <a:bodyPr/>
        <a:lstStyle/>
        <a:p>
          <a:endParaRPr lang="en-GB" sz="1600"/>
        </a:p>
      </dgm:t>
    </dgm:pt>
    <dgm:pt modelId="{B1AB61DC-4943-4013-BB09-315AA9F62BDD}" type="sibTrans" cxnId="{6F4431C3-2BC4-433E-B2AC-37EB2F950CE9}">
      <dgm:prSet/>
      <dgm:spPr/>
      <dgm:t>
        <a:bodyPr/>
        <a:lstStyle/>
        <a:p>
          <a:endParaRPr lang="en-GB" sz="1600"/>
        </a:p>
      </dgm:t>
    </dgm:pt>
    <dgm:pt modelId="{1E93947F-EA1A-4DE9-87EA-0B46E743DADF}">
      <dgm:prSet custT="1"/>
      <dgm:spPr/>
      <dgm:t>
        <a:bodyPr/>
        <a:lstStyle/>
        <a:p>
          <a:r>
            <a:rPr lang="sl-SI" sz="1600" noProof="0">
              <a:solidFill>
                <a:schemeClr val="accent1"/>
              </a:solidFill>
            </a:rPr>
            <a:t>Odobritev dovoljenja za uporabo intelektualne lastnine v zameno za plačilo (npr. licence za programsko opremo).</a:t>
          </a:r>
        </a:p>
      </dgm:t>
    </dgm:pt>
    <dgm:pt modelId="{0487D96A-0624-488A-9C33-3C1C3591EE50}" type="parTrans" cxnId="{99C6A1D1-E641-4831-9EB2-A5BA237AEB0C}">
      <dgm:prSet/>
      <dgm:spPr/>
      <dgm:t>
        <a:bodyPr/>
        <a:lstStyle/>
        <a:p>
          <a:endParaRPr lang="en-GB" sz="1600"/>
        </a:p>
      </dgm:t>
    </dgm:pt>
    <dgm:pt modelId="{F28B2801-4705-4E45-8F70-453F46ADD945}" type="sibTrans" cxnId="{99C6A1D1-E641-4831-9EB2-A5BA237AEB0C}">
      <dgm:prSet/>
      <dgm:spPr/>
      <dgm:t>
        <a:bodyPr/>
        <a:lstStyle/>
        <a:p>
          <a:endParaRPr lang="en-GB" sz="1600"/>
        </a:p>
      </dgm:t>
    </dgm:pt>
    <dgm:pt modelId="{4943F69D-BFB8-4ECF-AB51-A92C5DF041C3}">
      <dgm:prSet custT="1"/>
      <dgm:spPr/>
      <dgm:t>
        <a:bodyPr/>
        <a:lstStyle/>
        <a:p>
          <a:r>
            <a:rPr lang="sl-SI" sz="1600" noProof="0">
              <a:solidFill>
                <a:schemeClr val="accent1"/>
              </a:solidFill>
            </a:rPr>
            <a:t>Prihodki od posredniških storitev med dvema strankama (npr. nepremičninske provizije).</a:t>
          </a:r>
        </a:p>
      </dgm:t>
    </dgm:pt>
    <dgm:pt modelId="{696E4F07-2633-4AE5-ADC2-A5222DE5F7CC}" type="parTrans" cxnId="{EABAEFF6-D07E-4EC3-8AA6-2842D6DEB950}">
      <dgm:prSet/>
      <dgm:spPr/>
      <dgm:t>
        <a:bodyPr/>
        <a:lstStyle/>
        <a:p>
          <a:endParaRPr lang="en-GB" sz="1600"/>
        </a:p>
      </dgm:t>
    </dgm:pt>
    <dgm:pt modelId="{2D4C6536-F183-4686-BA0A-85B697678C03}" type="sibTrans" cxnId="{EABAEFF6-D07E-4EC3-8AA6-2842D6DEB950}">
      <dgm:prSet/>
      <dgm:spPr/>
      <dgm:t>
        <a:bodyPr/>
        <a:lstStyle/>
        <a:p>
          <a:endParaRPr lang="en-GB" sz="1600"/>
        </a:p>
      </dgm:t>
    </dgm:pt>
    <dgm:pt modelId="{9359FCA9-2C59-4FA8-BE54-8A976C0A4BE0}">
      <dgm:prSet custT="1"/>
      <dgm:spPr/>
      <dgm:t>
        <a:bodyPr/>
        <a:lstStyle/>
        <a:p>
          <a:r>
            <a:rPr lang="sl-SI" sz="1600" noProof="0">
              <a:solidFill>
                <a:schemeClr val="accent1"/>
              </a:solidFill>
            </a:rPr>
            <a:t>Prihodki iz oglaševanja izdelka, storitve ali blagovne znamke (npr. spletni oglasi)</a:t>
          </a:r>
        </a:p>
      </dgm:t>
    </dgm:pt>
    <dgm:pt modelId="{6FB795CF-8788-472B-BFCF-CC2763ACAE27}" type="parTrans" cxnId="{A3E2BA3B-8D90-4E1D-AB18-A41384BC8762}">
      <dgm:prSet/>
      <dgm:spPr/>
      <dgm:t>
        <a:bodyPr/>
        <a:lstStyle/>
        <a:p>
          <a:endParaRPr lang="en-GB" sz="1600"/>
        </a:p>
      </dgm:t>
    </dgm:pt>
    <dgm:pt modelId="{0B6C4150-D4BA-4954-96A1-16BEE75B8E91}" type="sibTrans" cxnId="{A3E2BA3B-8D90-4E1D-AB18-A41384BC8762}">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custLinFactNeighborX="23518" custLinFactNeighborY="-1208">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2D499D0A-F2E5-4139-B917-280D1F474252}" type="presOf" srcId="{1E93947F-EA1A-4DE9-87EA-0B46E743DADF}" destId="{32681FD0-87D1-4380-A6CE-BDB50B075381}" srcOrd="0"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A3E2BA3B-8D90-4E1D-AB18-A41384BC8762}" srcId="{417CB4EF-64AC-4B67-AC21-CDB97754879A}" destId="{9359FCA9-2C59-4FA8-BE54-8A976C0A4BE0}" srcOrd="0" destOrd="0" parTransId="{6FB795CF-8788-472B-BFCF-CC2763ACAE27}" sibTransId="{0B6C4150-D4BA-4954-96A1-16BEE75B8E91}"/>
    <dgm:cxn modelId="{3A97585C-FDBF-4791-8117-F9F7B621EA11}" srcId="{DDB6069C-6A5D-4833-B2AC-56044A6B77EA}" destId="{D6A357B1-C615-41B1-8A4D-40D736C24FE3}" srcOrd="0" destOrd="0" parTransId="{C099A975-947B-44A5-AF41-FAE0C084017A}" sibTransId="{B715B258-8E4E-46D9-9869-6DD49E2672A8}"/>
    <dgm:cxn modelId="{2E917861-30F5-4D63-BE8A-D060E7D40642}" type="presOf" srcId="{417CB4EF-64AC-4B67-AC21-CDB97754879A}" destId="{EC6E9218-6571-44F5-B35B-6C8D724F6034}" srcOrd="1" destOrd="0" presId="urn:microsoft.com/office/officeart/2005/8/layout/list1"/>
    <dgm:cxn modelId="{175B3D46-2C5F-4222-BE7B-A2349B409C62}" srcId="{DDB6069C-6A5D-4833-B2AC-56044A6B77EA}" destId="{00D4990A-A758-4FD3-99AE-14FBA4603CCA}" srcOrd="1" destOrd="0" parTransId="{5ACFF5C8-D202-46DF-ABDC-3E4ED9DE6FE5}" sibTransId="{E5DF9C75-7AF9-497B-A731-0027653A2F80}"/>
    <dgm:cxn modelId="{A568057B-789B-44C5-B92E-B03069576763}" type="presOf" srcId="{9359FCA9-2C59-4FA8-BE54-8A976C0A4BE0}" destId="{0C1458AA-710D-4558-8D12-151763BB4C3F}" srcOrd="0" destOrd="0" presId="urn:microsoft.com/office/officeart/2005/8/layout/list1"/>
    <dgm:cxn modelId="{78BC737B-23E5-4DC4-AA2C-CF0A8FAED910}" type="presOf" srcId="{D6A357B1-C615-41B1-8A4D-40D736C24FE3}" destId="{FB0751F6-E598-49AA-A483-693195910548}" srcOrd="0" destOrd="0" presId="urn:microsoft.com/office/officeart/2005/8/layout/list1"/>
    <dgm:cxn modelId="{6F4431C3-2BC4-433E-B2AC-37EB2F950CE9}" srcId="{DDB6069C-6A5D-4833-B2AC-56044A6B77EA}" destId="{417CB4EF-64AC-4B67-AC21-CDB97754879A}" srcOrd="2" destOrd="0" parTransId="{0B50923E-E02E-4846-822B-52DB5AED8482}" sibTransId="{B1AB61DC-4943-4013-BB09-315AA9F62BDD}"/>
    <dgm:cxn modelId="{292FBDC6-8F19-40DA-991F-90E71551BA3E}" type="presOf" srcId="{4943F69D-BFB8-4ECF-AB51-A92C5DF041C3}" destId="{99EA2A13-F44C-4D79-96D3-281A1CE31158}" srcOrd="0" destOrd="0" presId="urn:microsoft.com/office/officeart/2005/8/layout/list1"/>
    <dgm:cxn modelId="{D0C306D1-49AB-4512-9BF2-68EE99892585}" type="presOf" srcId="{00D4990A-A758-4FD3-99AE-14FBA4603CCA}" destId="{8247FDE0-F0B0-4978-BA7C-AC48A4DBF58F}" srcOrd="1" destOrd="0" presId="urn:microsoft.com/office/officeart/2005/8/layout/list1"/>
    <dgm:cxn modelId="{99C6A1D1-E641-4831-9EB2-A5BA237AEB0C}" srcId="{D6A357B1-C615-41B1-8A4D-40D736C24FE3}" destId="{1E93947F-EA1A-4DE9-87EA-0B46E743DADF}" srcOrd="0" destOrd="0" parTransId="{0487D96A-0624-488A-9C33-3C1C3591EE50}" sibTransId="{F28B2801-4705-4E45-8F70-453F46ADD945}"/>
    <dgm:cxn modelId="{BA6020D3-CD7A-42A9-810C-7FE035363AAD}" type="presOf" srcId="{D6A357B1-C615-41B1-8A4D-40D736C24FE3}" destId="{C6914186-86F6-4DD6-9D41-F9E80B776DF4}" srcOrd="1" destOrd="0" presId="urn:microsoft.com/office/officeart/2005/8/layout/list1"/>
    <dgm:cxn modelId="{FDCDB6D3-288C-4871-91B0-B0A0813E4C81}" type="presOf" srcId="{417CB4EF-64AC-4B67-AC21-CDB97754879A}" destId="{BFE6D247-9CAA-4A6A-8777-5FB3DC70B689}" srcOrd="0" destOrd="0" presId="urn:microsoft.com/office/officeart/2005/8/layout/list1"/>
    <dgm:cxn modelId="{EAAF7CE9-45C9-490D-A359-135117A44EF3}" type="presOf" srcId="{00D4990A-A758-4FD3-99AE-14FBA4603CCA}" destId="{114085B4-32BE-43C5-B81E-C0D7DCE72655}" srcOrd="0" destOrd="0" presId="urn:microsoft.com/office/officeart/2005/8/layout/list1"/>
    <dgm:cxn modelId="{EABAEFF6-D07E-4EC3-8AA6-2842D6DEB950}" srcId="{00D4990A-A758-4FD3-99AE-14FBA4603CCA}" destId="{4943F69D-BFB8-4ECF-AB51-A92C5DF041C3}" srcOrd="0" destOrd="0" parTransId="{696E4F07-2633-4AE5-ADC2-A5222DE5F7CC}" sibTransId="{2D4C6536-F183-4686-BA0A-85B697678C03}"/>
    <dgm:cxn modelId="{EEE1C753-933C-41DD-8AAC-2F07A1750225}" type="presParOf" srcId="{01A2E0E8-071A-4A94-BDE4-EA5794D02134}" destId="{4CB8161E-8E2B-41A3-8165-DDF29D14B519}" srcOrd="0" destOrd="0" presId="urn:microsoft.com/office/officeart/2005/8/layout/list1"/>
    <dgm:cxn modelId="{46C36155-9E46-457E-BFEF-F8B062408024}" type="presParOf" srcId="{4CB8161E-8E2B-41A3-8165-DDF29D14B519}" destId="{FB0751F6-E598-49AA-A483-693195910548}" srcOrd="0" destOrd="0" presId="urn:microsoft.com/office/officeart/2005/8/layout/list1"/>
    <dgm:cxn modelId="{0F318FBF-8D2A-4A2B-ACA5-CF67256D4FC4}" type="presParOf" srcId="{4CB8161E-8E2B-41A3-8165-DDF29D14B519}" destId="{C6914186-86F6-4DD6-9D41-F9E80B776DF4}" srcOrd="1" destOrd="0" presId="urn:microsoft.com/office/officeart/2005/8/layout/list1"/>
    <dgm:cxn modelId="{25A5B63E-5B95-4B42-A1EB-F0FCCAD908EC}" type="presParOf" srcId="{01A2E0E8-071A-4A94-BDE4-EA5794D02134}" destId="{04AC797A-4D20-48FF-8399-C496DF6E4E18}" srcOrd="1" destOrd="0" presId="urn:microsoft.com/office/officeart/2005/8/layout/list1"/>
    <dgm:cxn modelId="{DAF3A573-6E13-4037-B8BF-E4C2EADDB7CE}" type="presParOf" srcId="{01A2E0E8-071A-4A94-BDE4-EA5794D02134}" destId="{32681FD0-87D1-4380-A6CE-BDB50B075381}" srcOrd="2" destOrd="0" presId="urn:microsoft.com/office/officeart/2005/8/layout/list1"/>
    <dgm:cxn modelId="{24E91DA8-B97F-4232-8713-4DF0A3E7945D}" type="presParOf" srcId="{01A2E0E8-071A-4A94-BDE4-EA5794D02134}" destId="{2C82D688-5327-4C6B-9B37-4CFD0000FB85}" srcOrd="3" destOrd="0" presId="urn:microsoft.com/office/officeart/2005/8/layout/list1"/>
    <dgm:cxn modelId="{8A529B5D-9093-47D9-9672-15DEAA23B51F}" type="presParOf" srcId="{01A2E0E8-071A-4A94-BDE4-EA5794D02134}" destId="{F89D9098-D9AC-4D42-80F1-86AA44EF1817}" srcOrd="4" destOrd="0" presId="urn:microsoft.com/office/officeart/2005/8/layout/list1"/>
    <dgm:cxn modelId="{C08061F7-D73C-4A91-B946-8D6590C40EDB}" type="presParOf" srcId="{F89D9098-D9AC-4D42-80F1-86AA44EF1817}" destId="{114085B4-32BE-43C5-B81E-C0D7DCE72655}" srcOrd="0" destOrd="0" presId="urn:microsoft.com/office/officeart/2005/8/layout/list1"/>
    <dgm:cxn modelId="{88EA7B9E-BB3B-4146-8B40-87A27C68DCD0}" type="presParOf" srcId="{F89D9098-D9AC-4D42-80F1-86AA44EF1817}" destId="{8247FDE0-F0B0-4978-BA7C-AC48A4DBF58F}" srcOrd="1" destOrd="0" presId="urn:microsoft.com/office/officeart/2005/8/layout/list1"/>
    <dgm:cxn modelId="{8890545F-1910-4F01-B836-683FDFBB6F77}" type="presParOf" srcId="{01A2E0E8-071A-4A94-BDE4-EA5794D02134}" destId="{6A3BBD7A-7E93-4340-85BA-F1ED2388ED46}" srcOrd="5" destOrd="0" presId="urn:microsoft.com/office/officeart/2005/8/layout/list1"/>
    <dgm:cxn modelId="{2B60CA98-1941-4CFA-9FB2-F6C77722E277}" type="presParOf" srcId="{01A2E0E8-071A-4A94-BDE4-EA5794D02134}" destId="{99EA2A13-F44C-4D79-96D3-281A1CE31158}" srcOrd="6" destOrd="0" presId="urn:microsoft.com/office/officeart/2005/8/layout/list1"/>
    <dgm:cxn modelId="{053C4498-9997-40C1-AFB1-8CA4F937C820}" type="presParOf" srcId="{01A2E0E8-071A-4A94-BDE4-EA5794D02134}" destId="{A0880500-A4DD-4DAD-B16F-4BF63A04B1D7}" srcOrd="7" destOrd="0" presId="urn:microsoft.com/office/officeart/2005/8/layout/list1"/>
    <dgm:cxn modelId="{0F83073A-E36F-4FA5-9264-87F32059AAF0}" type="presParOf" srcId="{01A2E0E8-071A-4A94-BDE4-EA5794D02134}" destId="{EB3A9004-5691-499B-8C01-52B6D62E64C1}" srcOrd="8" destOrd="0" presId="urn:microsoft.com/office/officeart/2005/8/layout/list1"/>
    <dgm:cxn modelId="{2C7D3C94-A497-4052-B233-EE5080524A1D}" type="presParOf" srcId="{EB3A9004-5691-499B-8C01-52B6D62E64C1}" destId="{BFE6D247-9CAA-4A6A-8777-5FB3DC70B689}" srcOrd="0" destOrd="0" presId="urn:microsoft.com/office/officeart/2005/8/layout/list1"/>
    <dgm:cxn modelId="{6C0A1971-401E-48DC-9040-D8DF2606A0F1}" type="presParOf" srcId="{EB3A9004-5691-499B-8C01-52B6D62E64C1}" destId="{EC6E9218-6571-44F5-B35B-6C8D724F6034}" srcOrd="1" destOrd="0" presId="urn:microsoft.com/office/officeart/2005/8/layout/list1"/>
    <dgm:cxn modelId="{35C4B745-C9E2-4EAB-940F-9A0DBB56C604}" type="presParOf" srcId="{01A2E0E8-071A-4A94-BDE4-EA5794D02134}" destId="{FFEE0A69-EA1F-4EB0-8DA1-0C906C8CAAE2}" srcOrd="9" destOrd="0" presId="urn:microsoft.com/office/officeart/2005/8/layout/list1"/>
    <dgm:cxn modelId="{6AB5D916-546B-4982-8E97-39AB7C3F01E3}"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3" loCatId="list" qsTypeId="urn:microsoft.com/office/officeart/2005/8/quickstyle/simple1" qsCatId="simple" csTypeId="urn:microsoft.com/office/officeart/2005/8/colors/accent1_2" csCatId="accent1" phldr="1"/>
      <dgm:spPr/>
      <dgm:t>
        <a:bodyPr/>
        <a:lstStyle/>
        <a:p>
          <a:endParaRPr lang="en-GB"/>
        </a:p>
      </dgm:t>
    </dgm:pt>
    <dgm:pt modelId="{04B1EDD5-44E5-4884-A184-549A71FEA58A}">
      <dgm:prSet phldrT="[Text]" custT="1"/>
      <dgm:spPr/>
      <dgm:t>
        <a:bodyPr/>
        <a:lstStyle/>
        <a:p>
          <a:pPr>
            <a:lnSpc>
              <a:spcPct val="150000"/>
            </a:lnSpc>
          </a:pPr>
          <a:r>
            <a:rPr lang="sl-SI" sz="1600" b="1" noProof="0"/>
            <a:t>Fizični viri</a:t>
          </a:r>
          <a:r>
            <a:rPr lang="sl-SI" sz="1600" noProof="0"/>
            <a:t>:</a:t>
          </a:r>
        </a:p>
      </dgm:t>
    </dgm:pt>
    <dgm:pt modelId="{F53D425E-8A20-4061-A578-069AC8C3F5B3}" type="parTrans" cxnId="{1668906B-84AB-43CB-84B9-ED5C3B064185}">
      <dgm:prSet/>
      <dgm:spPr/>
      <dgm:t>
        <a:bodyPr/>
        <a:lstStyle/>
        <a:p>
          <a:pPr>
            <a:lnSpc>
              <a:spcPct val="150000"/>
            </a:lnSpc>
          </a:pPr>
          <a:endParaRPr lang="en-GB" sz="1600"/>
        </a:p>
      </dgm:t>
    </dgm:pt>
    <dgm:pt modelId="{4DC3608D-5EF1-4FC1-A3D7-1A4DDF14CD85}" type="sibTrans" cxnId="{1668906B-84AB-43CB-84B9-ED5C3B064185}">
      <dgm:prSet/>
      <dgm:spPr/>
      <dgm:t>
        <a:bodyPr/>
        <a:lstStyle/>
        <a:p>
          <a:pPr>
            <a:lnSpc>
              <a:spcPct val="150000"/>
            </a:lnSpc>
          </a:pPr>
          <a:endParaRPr lang="en-GB" sz="1600"/>
        </a:p>
      </dgm:t>
    </dgm:pt>
    <dgm:pt modelId="{20D50601-E5C9-4E03-9CF2-223EB121C829}">
      <dgm:prSet custT="1"/>
      <dgm:spPr/>
      <dgm:t>
        <a:bodyPr/>
        <a:lstStyle/>
        <a:p>
          <a:pPr>
            <a:lnSpc>
              <a:spcPct val="150000"/>
            </a:lnSpc>
          </a:pPr>
          <a:r>
            <a:rPr lang="sl-SI" sz="1600" b="1" noProof="0"/>
            <a:t>Intelektualni viri</a:t>
          </a:r>
          <a:r>
            <a:rPr lang="sl-SI" sz="1600" noProof="0"/>
            <a:t>:</a:t>
          </a:r>
        </a:p>
      </dgm:t>
    </dgm:pt>
    <dgm:pt modelId="{8B88404C-25AB-4B0B-9C49-6A230960D958}" type="parTrans" cxnId="{357F002C-9D95-4DCD-94D2-41F6C07F1982}">
      <dgm:prSet/>
      <dgm:spPr/>
      <dgm:t>
        <a:bodyPr/>
        <a:lstStyle/>
        <a:p>
          <a:pPr>
            <a:lnSpc>
              <a:spcPct val="150000"/>
            </a:lnSpc>
          </a:pPr>
          <a:endParaRPr lang="en-GB" sz="1600"/>
        </a:p>
      </dgm:t>
    </dgm:pt>
    <dgm:pt modelId="{6931AB34-FCA6-41FC-921B-F535D29CD04C}" type="sibTrans" cxnId="{357F002C-9D95-4DCD-94D2-41F6C07F1982}">
      <dgm:prSet/>
      <dgm:spPr/>
      <dgm:t>
        <a:bodyPr/>
        <a:lstStyle/>
        <a:p>
          <a:pPr>
            <a:lnSpc>
              <a:spcPct val="150000"/>
            </a:lnSpc>
          </a:pPr>
          <a:endParaRPr lang="en-GB" sz="1600"/>
        </a:p>
      </dgm:t>
    </dgm:pt>
    <dgm:pt modelId="{ADE8EA09-5DE2-4967-9D03-E703334111CB}">
      <dgm:prSet custT="1"/>
      <dgm:spPr/>
      <dgm:t>
        <a:bodyPr/>
        <a:lstStyle/>
        <a:p>
          <a:pPr>
            <a:lnSpc>
              <a:spcPct val="150000"/>
            </a:lnSpc>
          </a:pPr>
          <a:r>
            <a:rPr lang="sl-SI" sz="1600" b="1" noProof="0"/>
            <a:t>Človeški viri</a:t>
          </a:r>
          <a:r>
            <a:rPr lang="sl-SI" sz="1600" noProof="0"/>
            <a:t>:</a:t>
          </a:r>
        </a:p>
      </dgm:t>
    </dgm:pt>
    <dgm:pt modelId="{FBA95B4B-F823-4380-AA9A-CC581A13DE76}" type="parTrans" cxnId="{97ECBEBF-B0CE-4B15-8482-C835E715CCE2}">
      <dgm:prSet/>
      <dgm:spPr/>
      <dgm:t>
        <a:bodyPr/>
        <a:lstStyle/>
        <a:p>
          <a:pPr>
            <a:lnSpc>
              <a:spcPct val="150000"/>
            </a:lnSpc>
          </a:pPr>
          <a:endParaRPr lang="en-GB" sz="1600"/>
        </a:p>
      </dgm:t>
    </dgm:pt>
    <dgm:pt modelId="{08E3EA6B-919E-496E-82C8-88BD73AAF1B1}" type="sibTrans" cxnId="{97ECBEBF-B0CE-4B15-8482-C835E715CCE2}">
      <dgm:prSet/>
      <dgm:spPr/>
      <dgm:t>
        <a:bodyPr/>
        <a:lstStyle/>
        <a:p>
          <a:pPr>
            <a:lnSpc>
              <a:spcPct val="150000"/>
            </a:lnSpc>
          </a:pPr>
          <a:endParaRPr lang="en-GB" sz="1600"/>
        </a:p>
      </dgm:t>
    </dgm:pt>
    <dgm:pt modelId="{4CA45F1C-EC45-4F2D-A6E9-8269F36B0237}">
      <dgm:prSet custT="1"/>
      <dgm:spPr/>
      <dgm:t>
        <a:bodyPr/>
        <a:lstStyle/>
        <a:p>
          <a:pPr>
            <a:lnSpc>
              <a:spcPct val="150000"/>
            </a:lnSpc>
          </a:pPr>
          <a:r>
            <a:rPr lang="sl-SI" sz="1600" b="1" noProof="0"/>
            <a:t>Finančna sredstva</a:t>
          </a:r>
          <a:r>
            <a:rPr lang="sl-SI" sz="1600" noProof="0"/>
            <a:t>:</a:t>
          </a:r>
        </a:p>
      </dgm:t>
    </dgm:pt>
    <dgm:pt modelId="{15DA04D0-0E80-4BB6-BD1B-27BDBA015F84}" type="parTrans" cxnId="{D872784A-1413-418D-9DB3-C7E9BDDDCAF7}">
      <dgm:prSet/>
      <dgm:spPr/>
      <dgm:t>
        <a:bodyPr/>
        <a:lstStyle/>
        <a:p>
          <a:pPr>
            <a:lnSpc>
              <a:spcPct val="150000"/>
            </a:lnSpc>
          </a:pPr>
          <a:endParaRPr lang="en-GB" sz="1600"/>
        </a:p>
      </dgm:t>
    </dgm:pt>
    <dgm:pt modelId="{1B6E5A5C-1498-40A3-BAF3-7091E47E8A80}" type="sibTrans" cxnId="{D872784A-1413-418D-9DB3-C7E9BDDDCAF7}">
      <dgm:prSet/>
      <dgm:spPr/>
      <dgm:t>
        <a:bodyPr/>
        <a:lstStyle/>
        <a:p>
          <a:pPr>
            <a:lnSpc>
              <a:spcPct val="150000"/>
            </a:lnSpc>
          </a:pPr>
          <a:endParaRPr lang="en-GB" sz="1600"/>
        </a:p>
      </dgm:t>
    </dgm:pt>
    <dgm:pt modelId="{0A6F59DD-04C5-4BF9-AC06-553D0C5E73A4}">
      <dgm:prSet phldrT="[Text]" custT="1"/>
      <dgm:spPr/>
      <dgm:t>
        <a:bodyPr/>
        <a:lstStyle/>
        <a:p>
          <a:pPr>
            <a:lnSpc>
              <a:spcPct val="150000"/>
            </a:lnSpc>
          </a:pPr>
          <a:r>
            <a:rPr lang="sl-SI" sz="1600" noProof="0"/>
            <a:t>Opredmetena sredstva, kot so zgradbe, vozila, stroji in distribucijska omrežja.</a:t>
          </a:r>
        </a:p>
      </dgm:t>
    </dgm:pt>
    <dgm:pt modelId="{889A9F67-D2A8-45FB-B569-C563CE978662}" type="parTrans" cxnId="{F632189C-BD86-46D0-8B62-AB07E5CE81A3}">
      <dgm:prSet/>
      <dgm:spPr/>
      <dgm:t>
        <a:bodyPr/>
        <a:lstStyle/>
        <a:p>
          <a:pPr>
            <a:lnSpc>
              <a:spcPct val="150000"/>
            </a:lnSpc>
          </a:pPr>
          <a:endParaRPr lang="en-GB" sz="1600"/>
        </a:p>
      </dgm:t>
    </dgm:pt>
    <dgm:pt modelId="{B41E3124-DCD2-434A-A3A2-F4313996D03F}" type="sibTrans" cxnId="{F632189C-BD86-46D0-8B62-AB07E5CE81A3}">
      <dgm:prSet/>
      <dgm:spPr/>
      <dgm:t>
        <a:bodyPr/>
        <a:lstStyle/>
        <a:p>
          <a:pPr>
            <a:lnSpc>
              <a:spcPct val="150000"/>
            </a:lnSpc>
          </a:pPr>
          <a:endParaRPr lang="en-GB" sz="1600"/>
        </a:p>
      </dgm:t>
    </dgm:pt>
    <dgm:pt modelId="{E4E6F3D4-F4CE-4D14-B0C6-704C6345A6C5}">
      <dgm:prSet custT="1"/>
      <dgm:spPr/>
      <dgm:t>
        <a:bodyPr/>
        <a:lstStyle/>
        <a:p>
          <a:pPr>
            <a:lnSpc>
              <a:spcPct val="150000"/>
            </a:lnSpc>
          </a:pPr>
          <a:r>
            <a:rPr lang="sl-SI" sz="1600" noProof="0"/>
            <a:t>Neopredmetena sredstva, kot so blagovne znamke, lastniško znanje, patenti in avtorske pravice.</a:t>
          </a:r>
        </a:p>
      </dgm:t>
    </dgm:pt>
    <dgm:pt modelId="{4D462197-076F-4674-96B9-946DF53CCBD8}" type="parTrans" cxnId="{470E03E4-6829-4EBC-8FAF-89ACF11B4359}">
      <dgm:prSet/>
      <dgm:spPr/>
      <dgm:t>
        <a:bodyPr/>
        <a:lstStyle/>
        <a:p>
          <a:pPr>
            <a:lnSpc>
              <a:spcPct val="150000"/>
            </a:lnSpc>
          </a:pPr>
          <a:endParaRPr lang="en-GB" sz="1600"/>
        </a:p>
      </dgm:t>
    </dgm:pt>
    <dgm:pt modelId="{A636FC08-1D0B-4E71-9C9E-4E09E1D52407}" type="sibTrans" cxnId="{470E03E4-6829-4EBC-8FAF-89ACF11B4359}">
      <dgm:prSet/>
      <dgm:spPr/>
      <dgm:t>
        <a:bodyPr/>
        <a:lstStyle/>
        <a:p>
          <a:pPr>
            <a:lnSpc>
              <a:spcPct val="150000"/>
            </a:lnSpc>
          </a:pPr>
          <a:endParaRPr lang="en-GB" sz="1600"/>
        </a:p>
      </dgm:t>
    </dgm:pt>
    <dgm:pt modelId="{CFF1FE19-AFC3-4462-BBF0-57E02276FAC7}">
      <dgm:prSet custT="1"/>
      <dgm:spPr/>
      <dgm:t>
        <a:bodyPr/>
        <a:lstStyle/>
        <a:p>
          <a:pPr>
            <a:lnSpc>
              <a:spcPct val="150000"/>
            </a:lnSpc>
          </a:pPr>
          <a:r>
            <a:rPr lang="sl-SI" sz="1600" noProof="0"/>
            <a:t>Zaposleni s posebnimi veščinami in strokovnim znanjem, ki so ključnega pomena za poslovanje.</a:t>
          </a:r>
        </a:p>
      </dgm:t>
    </dgm:pt>
    <dgm:pt modelId="{687F04CD-5963-4E15-8791-DFA3E91EB8AA}" type="parTrans" cxnId="{285B6C1A-3993-403F-8E19-0A5DC30210E9}">
      <dgm:prSet/>
      <dgm:spPr/>
      <dgm:t>
        <a:bodyPr/>
        <a:lstStyle/>
        <a:p>
          <a:pPr>
            <a:lnSpc>
              <a:spcPct val="150000"/>
            </a:lnSpc>
          </a:pPr>
          <a:endParaRPr lang="en-GB" sz="1600"/>
        </a:p>
      </dgm:t>
    </dgm:pt>
    <dgm:pt modelId="{70CC00E2-71F2-4E8E-92AB-49EE763077B2}" type="sibTrans" cxnId="{285B6C1A-3993-403F-8E19-0A5DC30210E9}">
      <dgm:prSet/>
      <dgm:spPr/>
      <dgm:t>
        <a:bodyPr/>
        <a:lstStyle/>
        <a:p>
          <a:pPr>
            <a:lnSpc>
              <a:spcPct val="150000"/>
            </a:lnSpc>
          </a:pPr>
          <a:endParaRPr lang="en-GB" sz="1600"/>
        </a:p>
      </dgm:t>
    </dgm:pt>
    <dgm:pt modelId="{A72BB3C0-5F37-4D69-B8EB-BBA54B84F722}">
      <dgm:prSet custT="1"/>
      <dgm:spPr/>
      <dgm:t>
        <a:bodyPr/>
        <a:lstStyle/>
        <a:p>
          <a:pPr>
            <a:lnSpc>
              <a:spcPct val="150000"/>
            </a:lnSpc>
          </a:pPr>
          <a:r>
            <a:rPr lang="sl-SI" sz="1600" noProof="0"/>
            <a:t>Skladi in finančni instrumenti, ki podpirajo poslovne dejavnosti.</a:t>
          </a:r>
        </a:p>
      </dgm:t>
    </dgm:pt>
    <dgm:pt modelId="{4A7A2022-6DD6-4DF5-8033-5EF039A9F667}" type="parTrans" cxnId="{6875CC4C-12F8-4E8B-8906-53B7E4DF83A7}">
      <dgm:prSet/>
      <dgm:spPr/>
      <dgm:t>
        <a:bodyPr/>
        <a:lstStyle/>
        <a:p>
          <a:pPr>
            <a:lnSpc>
              <a:spcPct val="150000"/>
            </a:lnSpc>
          </a:pPr>
          <a:endParaRPr lang="en-GB" sz="1600"/>
        </a:p>
      </dgm:t>
    </dgm:pt>
    <dgm:pt modelId="{F4E80630-CB7E-4286-A525-7E6A0F98DE5A}" type="sibTrans" cxnId="{6875CC4C-12F8-4E8B-8906-53B7E4DF83A7}">
      <dgm:prSet/>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EDD52706-E4BB-4CEF-8630-CDE5499BADB7}" type="presOf" srcId="{ADE8EA09-5DE2-4967-9D03-E703334111CB}" destId="{96A41C53-17B7-412F-8D75-A6FD21343975}" srcOrd="0" destOrd="0" presId="urn:microsoft.com/office/officeart/2005/8/layout/default#3"/>
    <dgm:cxn modelId="{285B6C1A-3993-403F-8E19-0A5DC30210E9}" srcId="{ADE8EA09-5DE2-4967-9D03-E703334111CB}" destId="{CFF1FE19-AFC3-4462-BBF0-57E02276FAC7}" srcOrd="0" destOrd="0" parTransId="{687F04CD-5963-4E15-8791-DFA3E91EB8AA}" sibTransId="{70CC00E2-71F2-4E8E-92AB-49EE763077B2}"/>
    <dgm:cxn modelId="{0BA7E11B-9388-447F-8306-39334466C3E7}" type="presOf" srcId="{0A6F59DD-04C5-4BF9-AC06-553D0C5E73A4}" destId="{8F66DEAA-2E80-4DC4-AA6A-1EDC347526C1}" srcOrd="0" destOrd="1" presId="urn:microsoft.com/office/officeart/2005/8/layout/default#3"/>
    <dgm:cxn modelId="{357F002C-9D95-4DCD-94D2-41F6C07F1982}" srcId="{62C9E19A-992C-4066-B23A-233387524B10}" destId="{20D50601-E5C9-4E03-9CF2-223EB121C829}" srcOrd="1" destOrd="0" parTransId="{8B88404C-25AB-4B0B-9C49-6A230960D958}" sibTransId="{6931AB34-FCA6-41FC-921B-F535D29CD04C}"/>
    <dgm:cxn modelId="{D872784A-1413-418D-9DB3-C7E9BDDDCAF7}" srcId="{62C9E19A-992C-4066-B23A-233387524B10}" destId="{4CA45F1C-EC45-4F2D-A6E9-8269F36B0237}" srcOrd="3" destOrd="0" parTransId="{15DA04D0-0E80-4BB6-BD1B-27BDBA015F84}" sibTransId="{1B6E5A5C-1498-40A3-BAF3-7091E47E8A80}"/>
    <dgm:cxn modelId="{1668906B-84AB-43CB-84B9-ED5C3B064185}" srcId="{62C9E19A-992C-4066-B23A-233387524B10}" destId="{04B1EDD5-44E5-4884-A184-549A71FEA58A}" srcOrd="0" destOrd="0" parTransId="{F53D425E-8A20-4061-A578-069AC8C3F5B3}" sibTransId="{4DC3608D-5EF1-4FC1-A3D7-1A4DDF14CD85}"/>
    <dgm:cxn modelId="{6875CC4C-12F8-4E8B-8906-53B7E4DF83A7}" srcId="{4CA45F1C-EC45-4F2D-A6E9-8269F36B0237}" destId="{A72BB3C0-5F37-4D69-B8EB-BBA54B84F722}" srcOrd="0" destOrd="0" parTransId="{4A7A2022-6DD6-4DF5-8033-5EF039A9F667}" sibTransId="{F4E80630-CB7E-4286-A525-7E6A0F98DE5A}"/>
    <dgm:cxn modelId="{EA720C6E-BAB0-44CE-828F-81C5D7BD6F48}" type="presOf" srcId="{A72BB3C0-5F37-4D69-B8EB-BBA54B84F722}" destId="{89121286-D67C-4E4A-83E5-64A2909E32CE}" srcOrd="0" destOrd="1" presId="urn:microsoft.com/office/officeart/2005/8/layout/default#3"/>
    <dgm:cxn modelId="{54DA5D70-9EFB-4608-9313-15E124CC8F74}" type="presOf" srcId="{4CA45F1C-EC45-4F2D-A6E9-8269F36B0237}" destId="{89121286-D67C-4E4A-83E5-64A2909E32CE}" srcOrd="0" destOrd="0" presId="urn:microsoft.com/office/officeart/2005/8/layout/default#3"/>
    <dgm:cxn modelId="{DF8C448C-C9A2-4867-99C0-8EF5F2E329DA}" type="presOf" srcId="{E4E6F3D4-F4CE-4D14-B0C6-704C6345A6C5}" destId="{F52C6C01-93BF-44D5-B32D-39C7B83B4391}" srcOrd="0" destOrd="1" presId="urn:microsoft.com/office/officeart/2005/8/layout/default#3"/>
    <dgm:cxn modelId="{02889691-CBAC-4A37-BFDF-D42407FF342B}" type="presOf" srcId="{CFF1FE19-AFC3-4462-BBF0-57E02276FAC7}" destId="{96A41C53-17B7-412F-8D75-A6FD21343975}" srcOrd="0" destOrd="1" presId="urn:microsoft.com/office/officeart/2005/8/layout/default#3"/>
    <dgm:cxn modelId="{F632189C-BD86-46D0-8B62-AB07E5CE81A3}" srcId="{04B1EDD5-44E5-4884-A184-549A71FEA58A}" destId="{0A6F59DD-04C5-4BF9-AC06-553D0C5E73A4}" srcOrd="0" destOrd="0" parTransId="{889A9F67-D2A8-45FB-B569-C563CE978662}" sibTransId="{B41E3124-DCD2-434A-A3A2-F4313996D03F}"/>
    <dgm:cxn modelId="{279192A7-415B-4189-8ED5-941161C94800}" type="presOf" srcId="{62C9E19A-992C-4066-B23A-233387524B10}" destId="{B535EE2B-5B16-40DA-9843-1ABEA7C6B259}" srcOrd="0" destOrd="0" presId="urn:microsoft.com/office/officeart/2005/8/layout/default#3"/>
    <dgm:cxn modelId="{97ECBEBF-B0CE-4B15-8482-C835E715CCE2}" srcId="{62C9E19A-992C-4066-B23A-233387524B10}" destId="{ADE8EA09-5DE2-4967-9D03-E703334111CB}" srcOrd="2" destOrd="0" parTransId="{FBA95B4B-F823-4380-AA9A-CC581A13DE76}" sibTransId="{08E3EA6B-919E-496E-82C8-88BD73AAF1B1}"/>
    <dgm:cxn modelId="{999BE7CA-12F0-44F0-A485-0FE2F953B20D}" type="presOf" srcId="{04B1EDD5-44E5-4884-A184-549A71FEA58A}" destId="{8F66DEAA-2E80-4DC4-AA6A-1EDC347526C1}" srcOrd="0" destOrd="0" presId="urn:microsoft.com/office/officeart/2005/8/layout/default#3"/>
    <dgm:cxn modelId="{470E03E4-6829-4EBC-8FAF-89ACF11B4359}" srcId="{20D50601-E5C9-4E03-9CF2-223EB121C829}" destId="{E4E6F3D4-F4CE-4D14-B0C6-704C6345A6C5}" srcOrd="0" destOrd="0" parTransId="{4D462197-076F-4674-96B9-946DF53CCBD8}" sibTransId="{A636FC08-1D0B-4E71-9C9E-4E09E1D52407}"/>
    <dgm:cxn modelId="{851B80E8-02D1-4665-AD29-E9A64DE8692E}" type="presOf" srcId="{20D50601-E5C9-4E03-9CF2-223EB121C829}" destId="{F52C6C01-93BF-44D5-B32D-39C7B83B4391}" srcOrd="0" destOrd="0" presId="urn:microsoft.com/office/officeart/2005/8/layout/default#3"/>
    <dgm:cxn modelId="{93B51FB5-57DD-4249-916A-0C631535F1D8}" type="presParOf" srcId="{B535EE2B-5B16-40DA-9843-1ABEA7C6B259}" destId="{8F66DEAA-2E80-4DC4-AA6A-1EDC347526C1}" srcOrd="0" destOrd="0" presId="urn:microsoft.com/office/officeart/2005/8/layout/default#3"/>
    <dgm:cxn modelId="{A81BC865-27B9-46DB-9D8E-A69CEAB91A9E}" type="presParOf" srcId="{B535EE2B-5B16-40DA-9843-1ABEA7C6B259}" destId="{9478D779-90BC-41BC-83E9-CD83CF58C180}" srcOrd="1" destOrd="0" presId="urn:microsoft.com/office/officeart/2005/8/layout/default#3"/>
    <dgm:cxn modelId="{005E1E78-BE9F-4AB7-80B0-BBD162B5C430}" type="presParOf" srcId="{B535EE2B-5B16-40DA-9843-1ABEA7C6B259}" destId="{F52C6C01-93BF-44D5-B32D-39C7B83B4391}" srcOrd="2" destOrd="0" presId="urn:microsoft.com/office/officeart/2005/8/layout/default#3"/>
    <dgm:cxn modelId="{D327EE7E-6895-4D70-826B-3F541D137248}" type="presParOf" srcId="{B535EE2B-5B16-40DA-9843-1ABEA7C6B259}" destId="{7FB3236B-B9D0-47F8-A249-122FBF4B8698}" srcOrd="3" destOrd="0" presId="urn:microsoft.com/office/officeart/2005/8/layout/default#3"/>
    <dgm:cxn modelId="{4ACC542E-4E25-44F2-A508-C1DD32BB931F}" type="presParOf" srcId="{B535EE2B-5B16-40DA-9843-1ABEA7C6B259}" destId="{96A41C53-17B7-412F-8D75-A6FD21343975}" srcOrd="4" destOrd="0" presId="urn:microsoft.com/office/officeart/2005/8/layout/default#3"/>
    <dgm:cxn modelId="{ACB069EE-CE3F-4DB0-8542-526204C82AE8}" type="presParOf" srcId="{B535EE2B-5B16-40DA-9843-1ABEA7C6B259}" destId="{DFE95403-38A0-4BE5-AADE-2367D9CDAA0B}" srcOrd="5" destOrd="0" presId="urn:microsoft.com/office/officeart/2005/8/layout/default#3"/>
    <dgm:cxn modelId="{FF2E8347-5CDB-4E53-BF26-7A074B35D585}" type="presParOf" srcId="{B535EE2B-5B16-40DA-9843-1ABEA7C6B259}" destId="{89121286-D67C-4E4A-83E5-64A2909E32CE}" srcOrd="6" destOrd="0" presId="urn:microsoft.com/office/officeart/2005/8/layout/defaul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5BA45FF5-B956-4389-A555-E0EF3B82ADE5}">
      <dgm:prSet phldrT="[Text]" custT="1"/>
      <dgm:spPr/>
      <dgm:t>
        <a:bodyPr/>
        <a:lstStyle/>
        <a:p>
          <a:pPr algn="l">
            <a:lnSpc>
              <a:spcPct val="150000"/>
            </a:lnSpc>
          </a:pPr>
          <a:endParaRPr lang="sl-SI" sz="1600" b="1" noProof="0">
            <a:solidFill>
              <a:schemeClr val="bg2"/>
            </a:solidFill>
          </a:endParaRPr>
        </a:p>
        <a:p>
          <a:pPr algn="l">
            <a:lnSpc>
              <a:spcPct val="150000"/>
            </a:lnSpc>
          </a:pPr>
          <a:endParaRPr lang="sl-SI" sz="1600" b="1" noProof="0">
            <a:solidFill>
              <a:schemeClr val="bg2"/>
            </a:solidFill>
          </a:endParaRPr>
        </a:p>
        <a:p>
          <a:pPr algn="l">
            <a:lnSpc>
              <a:spcPct val="150000"/>
            </a:lnSpc>
          </a:pPr>
          <a:endParaRPr lang="sl-SI" sz="1600" b="1" noProof="0">
            <a:solidFill>
              <a:schemeClr val="bg1"/>
            </a:solidFill>
          </a:endParaRPr>
        </a:p>
        <a:p>
          <a:pPr algn="l">
            <a:lnSpc>
              <a:spcPct val="150000"/>
            </a:lnSpc>
          </a:pPr>
          <a:r>
            <a:rPr lang="sl-SI" sz="1600" b="1" noProof="0">
              <a:solidFill>
                <a:schemeClr val="bg1"/>
              </a:solidFill>
            </a:rPr>
            <a:t>POMEN 
UJEMANJA
S KULTURO PODJETJA</a:t>
          </a:r>
        </a:p>
      </dgm:t>
    </dgm:pt>
    <dgm:pt modelId="{3C541D9E-160D-4017-BADC-65C3EC5BDF01}" type="parTrans" cxnId="{6A73A147-11E0-46DB-85D6-307DFC7A8614}">
      <dgm:prSet/>
      <dgm:spPr/>
      <dgm:t>
        <a:bodyPr/>
        <a:lstStyle/>
        <a:p>
          <a:pPr>
            <a:lnSpc>
              <a:spcPct val="150000"/>
            </a:lnSpc>
          </a:pPr>
          <a:endParaRPr lang="en-GB" sz="1600">
            <a:solidFill>
              <a:schemeClr val="accent1"/>
            </a:solidFill>
          </a:endParaRPr>
        </a:p>
      </dgm:t>
    </dgm:pt>
    <dgm:pt modelId="{4E15E8CA-D728-4ABF-971D-4404036272B8}" type="sibTrans" cxnId="{6A73A147-11E0-46DB-85D6-307DFC7A8614}">
      <dgm:prSet/>
      <dgm:spPr/>
      <dgm:t>
        <a:bodyPr/>
        <a:lstStyle/>
        <a:p>
          <a:pPr>
            <a:lnSpc>
              <a:spcPct val="150000"/>
            </a:lnSpc>
          </a:pPr>
          <a:endParaRPr lang="en-GB" sz="1600">
            <a:solidFill>
              <a:schemeClr val="accent1"/>
            </a:solidFill>
          </a:endParaRPr>
        </a:p>
      </dgm:t>
    </dgm:pt>
    <dgm:pt modelId="{2B8921F2-4773-4FAD-BB72-D40536B310FD}">
      <dgm:prSet phldrT="[Text]" custT="1"/>
      <dgm:spPr/>
      <dgm:t>
        <a:bodyPr/>
        <a:lstStyle/>
        <a:p>
          <a:pPr>
            <a:lnSpc>
              <a:spcPct val="150000"/>
            </a:lnSpc>
          </a:pPr>
          <a:r>
            <a:rPr lang="sl-SI" sz="1600" b="1" noProof="0">
              <a:solidFill>
                <a:schemeClr val="accent1"/>
              </a:solidFill>
            </a:rPr>
            <a:t>Doslednost</a:t>
          </a:r>
        </a:p>
      </dgm:t>
    </dgm:pt>
    <dgm:pt modelId="{865596DF-0AD7-44C9-85C0-8AADE75691AB}" type="parTrans" cxnId="{3FF59A1A-8D82-43BF-AFA6-AA431B330638}">
      <dgm:prSet/>
      <dgm:spPr/>
      <dgm:t>
        <a:bodyPr/>
        <a:lstStyle/>
        <a:p>
          <a:pPr>
            <a:lnSpc>
              <a:spcPct val="150000"/>
            </a:lnSpc>
          </a:pPr>
          <a:endParaRPr lang="en-GB" sz="1600">
            <a:solidFill>
              <a:schemeClr val="accent1"/>
            </a:solidFill>
          </a:endParaRPr>
        </a:p>
      </dgm:t>
    </dgm:pt>
    <dgm:pt modelId="{45A0842E-11E5-4AFF-A6FE-A7A252E419C3}" type="sibTrans" cxnId="{3FF59A1A-8D82-43BF-AFA6-AA431B330638}">
      <dgm:prSet/>
      <dgm:spPr/>
      <dgm:t>
        <a:bodyPr/>
        <a:lstStyle/>
        <a:p>
          <a:pPr>
            <a:lnSpc>
              <a:spcPct val="150000"/>
            </a:lnSpc>
          </a:pPr>
          <a:endParaRPr lang="en-GB" sz="1600">
            <a:solidFill>
              <a:schemeClr val="accent1"/>
            </a:solidFill>
          </a:endParaRPr>
        </a:p>
      </dgm:t>
    </dgm:pt>
    <dgm:pt modelId="{5A1DF3AE-A074-43E7-A03F-A2FB4EE63848}">
      <dgm:prSet phldrT="[Text]" custT="1"/>
      <dgm:spPr/>
      <dgm:t>
        <a:bodyPr/>
        <a:lstStyle/>
        <a:p>
          <a:pPr>
            <a:lnSpc>
              <a:spcPct val="150000"/>
            </a:lnSpc>
          </a:pPr>
          <a:r>
            <a:rPr lang="sl-SI" sz="1600" noProof="0">
              <a:solidFill>
                <a:schemeClr val="accent1"/>
              </a:solidFill>
            </a:rPr>
            <a:t>Zagotavlja, da so vizija, poslanstvo in vrednote vključeni v vsakodnevno delovanje in procese odločanja.</a:t>
          </a:r>
        </a:p>
      </dgm:t>
    </dgm:pt>
    <dgm:pt modelId="{7A37C26A-B3C1-4A81-B2C0-540DBC45CB6D}" type="parTrans" cxnId="{BEA689F2-FEAF-40B8-B97D-DDD52902C4AB}">
      <dgm:prSet/>
      <dgm:spPr/>
      <dgm:t>
        <a:bodyPr/>
        <a:lstStyle/>
        <a:p>
          <a:pPr>
            <a:lnSpc>
              <a:spcPct val="150000"/>
            </a:lnSpc>
          </a:pPr>
          <a:endParaRPr lang="en-GB" sz="1600">
            <a:solidFill>
              <a:schemeClr val="accent1"/>
            </a:solidFill>
          </a:endParaRPr>
        </a:p>
      </dgm:t>
    </dgm:pt>
    <dgm:pt modelId="{0AEAE1DD-9004-423C-B534-654D9A7F0D02}" type="sibTrans" cxnId="{BEA689F2-FEAF-40B8-B97D-DDD52902C4AB}">
      <dgm:prSet/>
      <dgm:spPr/>
      <dgm:t>
        <a:bodyPr/>
        <a:lstStyle/>
        <a:p>
          <a:pPr>
            <a:lnSpc>
              <a:spcPct val="150000"/>
            </a:lnSpc>
          </a:pPr>
          <a:endParaRPr lang="en-GB" sz="1600">
            <a:solidFill>
              <a:schemeClr val="accent1"/>
            </a:solidFill>
          </a:endParaRPr>
        </a:p>
      </dgm:t>
    </dgm:pt>
    <dgm:pt modelId="{39852070-5D96-4447-8DFB-FACC7CB4AD3E}">
      <dgm:prSet phldrT="[Text]" custT="1"/>
      <dgm:spPr/>
      <dgm:t>
        <a:bodyPr/>
        <a:lstStyle/>
        <a:p>
          <a:pPr>
            <a:lnSpc>
              <a:spcPct val="150000"/>
            </a:lnSpc>
          </a:pPr>
          <a:r>
            <a:rPr lang="sl-SI" sz="1600" b="1" noProof="0">
              <a:solidFill>
                <a:schemeClr val="accent1"/>
              </a:solidFill>
            </a:rPr>
            <a:t>Zavzetost zaposlenih</a:t>
          </a:r>
        </a:p>
      </dgm:t>
    </dgm:pt>
    <dgm:pt modelId="{30EFA6CD-1C25-421F-BCA0-5003098BDB77}" type="parTrans" cxnId="{16CD2ACC-0EF4-4DD6-AC82-A2FD7B06481E}">
      <dgm:prSet/>
      <dgm:spPr/>
      <dgm:t>
        <a:bodyPr/>
        <a:lstStyle/>
        <a:p>
          <a:pPr>
            <a:lnSpc>
              <a:spcPct val="150000"/>
            </a:lnSpc>
          </a:pPr>
          <a:endParaRPr lang="en-GB" sz="1600">
            <a:solidFill>
              <a:schemeClr val="accent1"/>
            </a:solidFill>
          </a:endParaRPr>
        </a:p>
      </dgm:t>
    </dgm:pt>
    <dgm:pt modelId="{9DDE6876-E36C-4F09-B398-9B55D623C4F1}" type="sibTrans" cxnId="{16CD2ACC-0EF4-4DD6-AC82-A2FD7B06481E}">
      <dgm:prSet/>
      <dgm:spPr/>
      <dgm:t>
        <a:bodyPr/>
        <a:lstStyle/>
        <a:p>
          <a:pPr>
            <a:lnSpc>
              <a:spcPct val="150000"/>
            </a:lnSpc>
          </a:pPr>
          <a:endParaRPr lang="en-GB" sz="1600">
            <a:solidFill>
              <a:schemeClr val="accent1"/>
            </a:solidFill>
          </a:endParaRPr>
        </a:p>
      </dgm:t>
    </dgm:pt>
    <dgm:pt modelId="{CF35FAFF-8C7D-43CE-9922-FB21BE753564}">
      <dgm:prSet phldrT="[Text]" custT="1"/>
      <dgm:spPr/>
      <dgm:t>
        <a:bodyPr/>
        <a:lstStyle/>
        <a:p>
          <a:pPr>
            <a:lnSpc>
              <a:spcPct val="150000"/>
            </a:lnSpc>
          </a:pPr>
          <a:r>
            <a:rPr lang="sl-SI" sz="1600" noProof="0">
              <a:solidFill>
                <a:schemeClr val="accent1"/>
              </a:solidFill>
            </a:rPr>
            <a:t>Jasna in dosledna usklajenost ustvarja močan občutek smisla med zaposlenimi, kar povečuje motivacijo in inovativnost.</a:t>
          </a:r>
        </a:p>
      </dgm:t>
    </dgm:pt>
    <dgm:pt modelId="{CA4D67F9-5075-410F-9FA8-4A1A72BE42C6}" type="parTrans" cxnId="{0C829B99-903C-42F0-82CE-27C092A82967}">
      <dgm:prSet/>
      <dgm:spPr/>
      <dgm:t>
        <a:bodyPr/>
        <a:lstStyle/>
        <a:p>
          <a:pPr>
            <a:lnSpc>
              <a:spcPct val="150000"/>
            </a:lnSpc>
          </a:pPr>
          <a:endParaRPr lang="en-GB" sz="1600">
            <a:solidFill>
              <a:schemeClr val="accent1"/>
            </a:solidFill>
          </a:endParaRPr>
        </a:p>
      </dgm:t>
    </dgm:pt>
    <dgm:pt modelId="{739579D1-120C-4DC7-ADB1-4EB629C11146}" type="sibTrans" cxnId="{0C829B99-903C-42F0-82CE-27C092A82967}">
      <dgm:prSet/>
      <dgm:spPr/>
      <dgm:t>
        <a:bodyPr/>
        <a:lstStyle/>
        <a:p>
          <a:pPr>
            <a:lnSpc>
              <a:spcPct val="150000"/>
            </a:lnSpc>
          </a:pPr>
          <a:endParaRPr lang="en-GB" sz="1600">
            <a:solidFill>
              <a:schemeClr val="accent1"/>
            </a:solidFill>
          </a:endParaRPr>
        </a:p>
      </dgm:t>
    </dgm:pt>
    <dgm:pt modelId="{0B720355-0E6B-40EE-A669-472B23058DF7}">
      <dgm:prSet phldrT="[Text]" custT="1"/>
      <dgm:spPr/>
      <dgm:t>
        <a:bodyPr/>
        <a:lstStyle/>
        <a:p>
          <a:pPr>
            <a:lnSpc>
              <a:spcPct val="150000"/>
            </a:lnSpc>
          </a:pPr>
          <a:r>
            <a:rPr lang="sl-SI" sz="1600" b="1" noProof="0">
              <a:solidFill>
                <a:schemeClr val="accent1"/>
              </a:solidFill>
            </a:rPr>
            <a:t>Identiteta blagovne znamke in zaupanje</a:t>
          </a:r>
        </a:p>
      </dgm:t>
    </dgm:pt>
    <dgm:pt modelId="{E8ABC4C4-E779-4C7D-A687-EE5DB89EDE7F}" type="parTrans" cxnId="{F04B4A47-27E2-4D0D-BD14-B550A292939D}">
      <dgm:prSet/>
      <dgm:spPr/>
      <dgm:t>
        <a:bodyPr/>
        <a:lstStyle/>
        <a:p>
          <a:pPr>
            <a:lnSpc>
              <a:spcPct val="150000"/>
            </a:lnSpc>
          </a:pPr>
          <a:endParaRPr lang="en-GB" sz="1600">
            <a:solidFill>
              <a:schemeClr val="accent1"/>
            </a:solidFill>
          </a:endParaRPr>
        </a:p>
      </dgm:t>
    </dgm:pt>
    <dgm:pt modelId="{1794551B-05B5-41EC-9260-2CB461EC8543}" type="sibTrans" cxnId="{F04B4A47-27E2-4D0D-BD14-B550A292939D}">
      <dgm:prSet/>
      <dgm:spPr/>
      <dgm:t>
        <a:bodyPr/>
        <a:lstStyle/>
        <a:p>
          <a:pPr>
            <a:lnSpc>
              <a:spcPct val="150000"/>
            </a:lnSpc>
          </a:pPr>
          <a:endParaRPr lang="en-GB" sz="1600">
            <a:solidFill>
              <a:schemeClr val="accent1"/>
            </a:solidFill>
          </a:endParaRPr>
        </a:p>
      </dgm:t>
    </dgm:pt>
    <dgm:pt modelId="{1CCDA4CC-FF2D-4A5B-8249-0C9798223A47}">
      <dgm:prSet phldrT="[Text]" custT="1"/>
      <dgm:spPr/>
      <dgm:t>
        <a:bodyPr/>
        <a:lstStyle/>
        <a:p>
          <a:pPr>
            <a:lnSpc>
              <a:spcPct val="150000"/>
            </a:lnSpc>
          </a:pPr>
          <a:r>
            <a:rPr lang="sl-SI" sz="1600" noProof="0">
              <a:solidFill>
                <a:schemeClr val="accent1"/>
              </a:solidFill>
            </a:rPr>
            <a:t>Pomaga vzpostaviti močno in zaupanja vredno identiteto blagovne znamke z usklajevanjem notranjih in zunanjih sporočil.</a:t>
          </a:r>
        </a:p>
      </dgm:t>
    </dgm:pt>
    <dgm:pt modelId="{CF2C7E15-1A16-4CF6-8528-81C446E13EAD}" type="parTrans" cxnId="{B9277752-10C6-4F1C-920E-DE16ED3B7283}">
      <dgm:prSet/>
      <dgm:spPr/>
      <dgm:t>
        <a:bodyPr/>
        <a:lstStyle/>
        <a:p>
          <a:pPr>
            <a:lnSpc>
              <a:spcPct val="150000"/>
            </a:lnSpc>
          </a:pPr>
          <a:endParaRPr lang="en-GB" sz="1600">
            <a:solidFill>
              <a:schemeClr val="accent1"/>
            </a:solidFill>
          </a:endParaRPr>
        </a:p>
      </dgm:t>
    </dgm:pt>
    <dgm:pt modelId="{BD664D45-FF11-496A-83FC-B8350BBD2164}" type="sibTrans" cxnId="{B9277752-10C6-4F1C-920E-DE16ED3B7283}">
      <dgm:prSet/>
      <dgm:spPr/>
      <dgm:t>
        <a:bodyPr/>
        <a:lstStyle/>
        <a:p>
          <a:pPr>
            <a:lnSpc>
              <a:spcPct val="150000"/>
            </a:lnSpc>
          </a:pPr>
          <a:endParaRPr lang="en-GB" sz="1600">
            <a:solidFill>
              <a:schemeClr val="accent1"/>
            </a:solidFill>
          </a:endParaRPr>
        </a:p>
      </dgm:t>
    </dgm:pt>
    <dgm:pt modelId="{802848E0-0863-4EBD-A935-8033F4467556}">
      <dgm:prSet phldrT="[Text]" custT="1"/>
      <dgm:spPr/>
      <dgm:t>
        <a:bodyPr/>
        <a:lstStyle/>
        <a:p>
          <a:pPr>
            <a:lnSpc>
              <a:spcPct val="150000"/>
            </a:lnSpc>
          </a:pPr>
          <a:r>
            <a:rPr lang="sl-SI" sz="1600" b="1" noProof="0">
              <a:solidFill>
                <a:schemeClr val="accent1"/>
              </a:solidFill>
            </a:rPr>
            <a:t>Prilagodljivost</a:t>
          </a:r>
        </a:p>
      </dgm:t>
    </dgm:pt>
    <dgm:pt modelId="{95160D90-7B04-4FAF-9F76-9189228CA47D}" type="parTrans" cxnId="{15B1D854-F879-4123-BCA6-E788522DEFE7}">
      <dgm:prSet/>
      <dgm:spPr/>
      <dgm:t>
        <a:bodyPr/>
        <a:lstStyle/>
        <a:p>
          <a:pPr>
            <a:lnSpc>
              <a:spcPct val="150000"/>
            </a:lnSpc>
          </a:pPr>
          <a:endParaRPr lang="en-GB" sz="1600">
            <a:solidFill>
              <a:schemeClr val="accent1"/>
            </a:solidFill>
          </a:endParaRPr>
        </a:p>
      </dgm:t>
    </dgm:pt>
    <dgm:pt modelId="{8EECCFF6-214E-459F-95CD-FBC12CAC40A2}" type="sibTrans" cxnId="{15B1D854-F879-4123-BCA6-E788522DEFE7}">
      <dgm:prSet/>
      <dgm:spPr/>
      <dgm:t>
        <a:bodyPr/>
        <a:lstStyle/>
        <a:p>
          <a:pPr>
            <a:lnSpc>
              <a:spcPct val="150000"/>
            </a:lnSpc>
          </a:pPr>
          <a:endParaRPr lang="en-GB" sz="1600">
            <a:solidFill>
              <a:schemeClr val="accent1"/>
            </a:solidFill>
          </a:endParaRPr>
        </a:p>
      </dgm:t>
    </dgm:pt>
    <dgm:pt modelId="{543D638E-7348-4E64-AB2A-2FE661EEA924}">
      <dgm:prSet phldrT="[Text]" custT="1"/>
      <dgm:spPr/>
      <dgm:t>
        <a:bodyPr/>
        <a:lstStyle/>
        <a:p>
          <a:pPr>
            <a:lnSpc>
              <a:spcPct val="150000"/>
            </a:lnSpc>
          </a:pPr>
          <a:r>
            <a:rPr lang="sl-SI" sz="1600" noProof="0">
              <a:solidFill>
                <a:schemeClr val="accent1"/>
              </a:solidFill>
            </a:rPr>
            <a:t>Omogoča, da se podjetje lažje prilagaja spremembam na trgu, hkrati pa ostaja zvesto svojim temeljnim načelom.</a:t>
          </a:r>
        </a:p>
      </dgm:t>
    </dgm:pt>
    <dgm:pt modelId="{FB501B95-349F-4C40-A04E-F1EA48E5AB6C}" type="parTrans" cxnId="{8ED1DD24-C3DC-4D2E-8D7F-433B0E081456}">
      <dgm:prSet/>
      <dgm:spPr/>
      <dgm:t>
        <a:bodyPr/>
        <a:lstStyle/>
        <a:p>
          <a:pPr>
            <a:lnSpc>
              <a:spcPct val="150000"/>
            </a:lnSpc>
          </a:pPr>
          <a:endParaRPr lang="en-GB" sz="1600">
            <a:solidFill>
              <a:schemeClr val="accent1"/>
            </a:solidFill>
          </a:endParaRPr>
        </a:p>
      </dgm:t>
    </dgm:pt>
    <dgm:pt modelId="{748276F3-3D4D-4689-9780-D4EF8D6D45FC}" type="sibTrans" cxnId="{8ED1DD24-C3DC-4D2E-8D7F-433B0E081456}">
      <dgm:prSet/>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92782" custLinFactNeighborX="2746" custLinFactNeighborY="-251"/>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LinFactNeighborX="605" custLinFactNeighborY="2669"/>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ln>
          <a:solidFill>
            <a:schemeClr val="accent1"/>
          </a:solidFill>
        </a:ln>
      </dgm:spPr>
    </dgm:pt>
    <dgm:pt modelId="{4811FE70-5525-4C09-9788-B5F19C273B99}" type="pres">
      <dgm:prSet presAssocID="{802848E0-0863-4EBD-A935-8033F4467556}" presName="vertSpace2b" presStyleCnt="0"/>
      <dgm:spPr/>
    </dgm:pt>
  </dgm:ptLst>
  <dgm:cxnLst>
    <dgm:cxn modelId="{3FF59A1A-8D82-43BF-AFA6-AA431B330638}" srcId="{5BA45FF5-B956-4389-A555-E0EF3B82ADE5}" destId="{2B8921F2-4773-4FAD-BB72-D40536B310FD}" srcOrd="0" destOrd="0" parTransId="{865596DF-0AD7-44C9-85C0-8AADE75691AB}" sibTransId="{45A0842E-11E5-4AFF-A6FE-A7A252E419C3}"/>
    <dgm:cxn modelId="{AA71B01A-CBE9-4F7D-AF9F-31552AE02C6C}" type="presOf" srcId="{5A1DF3AE-A074-43E7-A03F-A2FB4EE63848}" destId="{24A63FC7-31BF-483C-B80D-B9F138616F35}" srcOrd="0" destOrd="0" presId="urn:microsoft.com/office/officeart/2008/layout/LinedList"/>
    <dgm:cxn modelId="{8ED1DD24-C3DC-4D2E-8D7F-433B0E081456}" srcId="{802848E0-0863-4EBD-A935-8033F4467556}" destId="{543D638E-7348-4E64-AB2A-2FE661EEA924}" srcOrd="0" destOrd="0" parTransId="{FB501B95-349F-4C40-A04E-F1EA48E5AB6C}" sibTransId="{748276F3-3D4D-4689-9780-D4EF8D6D45FC}"/>
    <dgm:cxn modelId="{1C7D0A63-D870-45FB-BE6C-28282F469883}" type="presOf" srcId="{1CCDA4CC-FF2D-4A5B-8249-0C9798223A47}" destId="{AF10BDD0-E1E9-4560-B17A-AF5CCDB29E63}" srcOrd="0" destOrd="0" presId="urn:microsoft.com/office/officeart/2008/layout/LinedList"/>
    <dgm:cxn modelId="{F04B4A47-27E2-4D0D-BD14-B550A292939D}" srcId="{5BA45FF5-B956-4389-A555-E0EF3B82ADE5}" destId="{0B720355-0E6B-40EE-A669-472B23058DF7}" srcOrd="2" destOrd="0" parTransId="{E8ABC4C4-E779-4C7D-A687-EE5DB89EDE7F}" sibTransId="{1794551B-05B5-41EC-9260-2CB461EC8543}"/>
    <dgm:cxn modelId="{6A73A147-11E0-46DB-85D6-307DFC7A8614}" srcId="{823DBF97-3396-4A75-9275-893F119C553C}" destId="{5BA45FF5-B956-4389-A555-E0EF3B82ADE5}" srcOrd="0" destOrd="0" parTransId="{3C541D9E-160D-4017-BADC-65C3EC5BDF01}" sibTransId="{4E15E8CA-D728-4ABF-971D-4404036272B8}"/>
    <dgm:cxn modelId="{5C8F834E-4667-419D-88EE-24010D3B6684}" type="presOf" srcId="{0B720355-0E6B-40EE-A669-472B23058DF7}" destId="{A510337F-681A-4BE4-A76A-FF2AEA8DB347}" srcOrd="0" destOrd="0" presId="urn:microsoft.com/office/officeart/2008/layout/LinedList"/>
    <dgm:cxn modelId="{B9277752-10C6-4F1C-920E-DE16ED3B7283}" srcId="{0B720355-0E6B-40EE-A669-472B23058DF7}" destId="{1CCDA4CC-FF2D-4A5B-8249-0C9798223A47}" srcOrd="0" destOrd="0" parTransId="{CF2C7E15-1A16-4CF6-8528-81C446E13EAD}" sibTransId="{BD664D45-FF11-496A-83FC-B8350BBD2164}"/>
    <dgm:cxn modelId="{76D44C54-661B-4F9B-87EC-D395B9822D67}" type="presOf" srcId="{802848E0-0863-4EBD-A935-8033F4467556}" destId="{1AF0208B-5DA2-40C7-B3BF-2D3C18C69915}" srcOrd="0" destOrd="0" presId="urn:microsoft.com/office/officeart/2008/layout/LinedList"/>
    <dgm:cxn modelId="{15B1D854-F879-4123-BCA6-E788522DEFE7}" srcId="{5BA45FF5-B956-4389-A555-E0EF3B82ADE5}" destId="{802848E0-0863-4EBD-A935-8033F4467556}" srcOrd="3" destOrd="0" parTransId="{95160D90-7B04-4FAF-9F76-9189228CA47D}" sibTransId="{8EECCFF6-214E-459F-95CD-FBC12CAC40A2}"/>
    <dgm:cxn modelId="{98665184-D226-40E4-9F6D-776742DC5232}" type="presOf" srcId="{CF35FAFF-8C7D-43CE-9922-FB21BE753564}" destId="{79ED3B64-B252-410B-ADA7-9F83C00D5B6D}" srcOrd="0" destOrd="0" presId="urn:microsoft.com/office/officeart/2008/layout/LinedList"/>
    <dgm:cxn modelId="{CAE9718C-8799-4B9D-BFB8-230D7BA3268D}" type="presOf" srcId="{543D638E-7348-4E64-AB2A-2FE661EEA924}" destId="{3BB96538-C14E-43D2-9707-A4CAF526CEBB}" srcOrd="0" destOrd="0" presId="urn:microsoft.com/office/officeart/2008/layout/LinedList"/>
    <dgm:cxn modelId="{0C829B99-903C-42F0-82CE-27C092A82967}" srcId="{39852070-5D96-4447-8DFB-FACC7CB4AD3E}" destId="{CF35FAFF-8C7D-43CE-9922-FB21BE753564}" srcOrd="0" destOrd="0" parTransId="{CA4D67F9-5075-410F-9FA8-4A1A72BE42C6}" sibTransId="{739579D1-120C-4DC7-ADB1-4EB629C11146}"/>
    <dgm:cxn modelId="{16CD2ACC-0EF4-4DD6-AC82-A2FD7B06481E}" srcId="{5BA45FF5-B956-4389-A555-E0EF3B82ADE5}" destId="{39852070-5D96-4447-8DFB-FACC7CB4AD3E}" srcOrd="1" destOrd="0" parTransId="{30EFA6CD-1C25-421F-BCA0-5003098BDB77}" sibTransId="{9DDE6876-E36C-4F09-B398-9B55D623C4F1}"/>
    <dgm:cxn modelId="{E6D799CD-C73B-4DD6-AE31-6ED7E9C4A83C}" type="presOf" srcId="{39852070-5D96-4447-8DFB-FACC7CB4AD3E}" destId="{25FFE280-4F29-4DF1-8387-B57F035A9BBF}" srcOrd="0" destOrd="0" presId="urn:microsoft.com/office/officeart/2008/layout/LinedList"/>
    <dgm:cxn modelId="{99E8BACF-6E48-44AE-B76D-1758EE1780AF}" type="presOf" srcId="{5BA45FF5-B956-4389-A555-E0EF3B82ADE5}" destId="{5A795F0C-AF7B-4F64-A9B4-1FF97C559B27}" srcOrd="0" destOrd="0" presId="urn:microsoft.com/office/officeart/2008/layout/LinedList"/>
    <dgm:cxn modelId="{92E609EC-6168-415B-A840-E5BB835A8E48}" type="presOf" srcId="{823DBF97-3396-4A75-9275-893F119C553C}" destId="{CBCC89D4-698C-4035-9792-E72EA3504947}" srcOrd="0" destOrd="0" presId="urn:microsoft.com/office/officeart/2008/layout/LinedList"/>
    <dgm:cxn modelId="{BEA689F2-FEAF-40B8-B97D-DDD52902C4AB}" srcId="{2B8921F2-4773-4FAD-BB72-D40536B310FD}" destId="{5A1DF3AE-A074-43E7-A03F-A2FB4EE63848}" srcOrd="0" destOrd="0" parTransId="{7A37C26A-B3C1-4A81-B2C0-540DBC45CB6D}" sibTransId="{0AEAE1DD-9004-423C-B534-654D9A7F0D02}"/>
    <dgm:cxn modelId="{76A4F2F9-0F11-4766-8682-B842838672CD}" type="presOf" srcId="{2B8921F2-4773-4FAD-BB72-D40536B310FD}" destId="{573442EF-0A2A-4708-92BC-8D6F7FD8E529}" srcOrd="0" destOrd="0" presId="urn:microsoft.com/office/officeart/2008/layout/LinedList"/>
    <dgm:cxn modelId="{94782EBE-B78D-4CE8-A48E-E4068943D8E9}" type="presParOf" srcId="{CBCC89D4-698C-4035-9792-E72EA3504947}" destId="{25101FC3-44F8-4C16-8C85-B0655F317D69}" srcOrd="0" destOrd="0" presId="urn:microsoft.com/office/officeart/2008/layout/LinedList"/>
    <dgm:cxn modelId="{2B44CFB1-7FE9-4F71-8433-34CBFC70F068}" type="presParOf" srcId="{CBCC89D4-698C-4035-9792-E72EA3504947}" destId="{F1C81FBB-E947-45EB-86FC-B542B197228A}" srcOrd="1" destOrd="0" presId="urn:microsoft.com/office/officeart/2008/layout/LinedList"/>
    <dgm:cxn modelId="{90451ECF-8965-4624-ACAD-8CDBBB86A621}" type="presParOf" srcId="{F1C81FBB-E947-45EB-86FC-B542B197228A}" destId="{5A795F0C-AF7B-4F64-A9B4-1FF97C559B27}" srcOrd="0" destOrd="0" presId="urn:microsoft.com/office/officeart/2008/layout/LinedList"/>
    <dgm:cxn modelId="{9B069D6A-F84F-48FC-BBCA-4D0ED48BCD66}" type="presParOf" srcId="{F1C81FBB-E947-45EB-86FC-B542B197228A}" destId="{12A6CC42-FD08-4850-879B-E734F6653C47}" srcOrd="1" destOrd="0" presId="urn:microsoft.com/office/officeart/2008/layout/LinedList"/>
    <dgm:cxn modelId="{EDDAD330-7880-46C6-BDE1-9ECB5623F621}" type="presParOf" srcId="{12A6CC42-FD08-4850-879B-E734F6653C47}" destId="{E500BD8E-A21B-4AA2-9976-D5CBD5AB655C}" srcOrd="0" destOrd="0" presId="urn:microsoft.com/office/officeart/2008/layout/LinedList"/>
    <dgm:cxn modelId="{42410510-A854-4520-ACBB-69DD8D7F643D}" type="presParOf" srcId="{12A6CC42-FD08-4850-879B-E734F6653C47}" destId="{21D82A30-02CD-49BF-9910-071FFF33E355}" srcOrd="1" destOrd="0" presId="urn:microsoft.com/office/officeart/2008/layout/LinedList"/>
    <dgm:cxn modelId="{3FBBD214-4DA8-4F06-BA27-47A3AE992E62}" type="presParOf" srcId="{21D82A30-02CD-49BF-9910-071FFF33E355}" destId="{2FF70352-13D5-46A1-BD43-7CA453427A17}" srcOrd="0" destOrd="0" presId="urn:microsoft.com/office/officeart/2008/layout/LinedList"/>
    <dgm:cxn modelId="{677F694A-144A-4AFC-A2DD-D953F0A7C1F6}" type="presParOf" srcId="{21D82A30-02CD-49BF-9910-071FFF33E355}" destId="{573442EF-0A2A-4708-92BC-8D6F7FD8E529}" srcOrd="1" destOrd="0" presId="urn:microsoft.com/office/officeart/2008/layout/LinedList"/>
    <dgm:cxn modelId="{464D8C10-B399-4A76-A16F-7509F3D53807}" type="presParOf" srcId="{21D82A30-02CD-49BF-9910-071FFF33E355}" destId="{BC2CEECB-A61C-4D16-A6DC-CC8E758724E3}" srcOrd="2" destOrd="0" presId="urn:microsoft.com/office/officeart/2008/layout/LinedList"/>
    <dgm:cxn modelId="{0EB38FB2-13F5-4E1E-9935-FAB1B809E042}" type="presParOf" srcId="{BC2CEECB-A61C-4D16-A6DC-CC8E758724E3}" destId="{F81F8F68-C8E0-4128-92A9-1640AAF7A2E5}" srcOrd="0" destOrd="0" presId="urn:microsoft.com/office/officeart/2008/layout/LinedList"/>
    <dgm:cxn modelId="{2A2F91CA-6315-4A3D-A838-EA86A9C17FF8}" type="presParOf" srcId="{F81F8F68-C8E0-4128-92A9-1640AAF7A2E5}" destId="{9A03A11A-8F61-45FF-92EA-91097AC6EEA4}" srcOrd="0" destOrd="0" presId="urn:microsoft.com/office/officeart/2008/layout/LinedList"/>
    <dgm:cxn modelId="{0E35FF90-CA83-49FA-9BCF-EE293DF35FEC}" type="presParOf" srcId="{F81F8F68-C8E0-4128-92A9-1640AAF7A2E5}" destId="{24A63FC7-31BF-483C-B80D-B9F138616F35}" srcOrd="1" destOrd="0" presId="urn:microsoft.com/office/officeart/2008/layout/LinedList"/>
    <dgm:cxn modelId="{EF1B5F7F-DC50-4FFB-8F64-B26658CAD7B5}" type="presParOf" srcId="{F81F8F68-C8E0-4128-92A9-1640AAF7A2E5}" destId="{22EEEC81-BBB1-44D7-9AAC-31BCA90F00BC}" srcOrd="2" destOrd="0" presId="urn:microsoft.com/office/officeart/2008/layout/LinedList"/>
    <dgm:cxn modelId="{1B6F78D5-BE64-4F4B-BBEF-5D83CEF57CE3}" type="presParOf" srcId="{12A6CC42-FD08-4850-879B-E734F6653C47}" destId="{1D73DC33-0006-45B6-B28D-39FEFA821553}" srcOrd="2" destOrd="0" presId="urn:microsoft.com/office/officeart/2008/layout/LinedList"/>
    <dgm:cxn modelId="{77E282B2-852D-4E8D-A665-E8E87C7C6651}" type="presParOf" srcId="{12A6CC42-FD08-4850-879B-E734F6653C47}" destId="{40AA7508-8B64-4373-AE20-085D9454A9AA}" srcOrd="3" destOrd="0" presId="urn:microsoft.com/office/officeart/2008/layout/LinedList"/>
    <dgm:cxn modelId="{DC3EB412-AA91-42BD-BC69-BF6A0F555CCC}" type="presParOf" srcId="{12A6CC42-FD08-4850-879B-E734F6653C47}" destId="{D9C742AF-0E78-4B0D-A34B-D2A26F035F63}" srcOrd="4" destOrd="0" presId="urn:microsoft.com/office/officeart/2008/layout/LinedList"/>
    <dgm:cxn modelId="{C84F287A-202E-4B13-99B5-AA9B821AA8D7}" type="presParOf" srcId="{D9C742AF-0E78-4B0D-A34B-D2A26F035F63}" destId="{E41E31F2-F70A-4428-8874-9FDBD4DF6513}" srcOrd="0" destOrd="0" presId="urn:microsoft.com/office/officeart/2008/layout/LinedList"/>
    <dgm:cxn modelId="{A8F731CB-8735-496E-8B90-3C267620B840}" type="presParOf" srcId="{D9C742AF-0E78-4B0D-A34B-D2A26F035F63}" destId="{25FFE280-4F29-4DF1-8387-B57F035A9BBF}" srcOrd="1" destOrd="0" presId="urn:microsoft.com/office/officeart/2008/layout/LinedList"/>
    <dgm:cxn modelId="{C8075C1D-0EA3-48B2-9C3D-A7D9F14B6280}" type="presParOf" srcId="{D9C742AF-0E78-4B0D-A34B-D2A26F035F63}" destId="{5E79C138-5B9E-4D54-A5B9-A7A43C52E840}" srcOrd="2" destOrd="0" presId="urn:microsoft.com/office/officeart/2008/layout/LinedList"/>
    <dgm:cxn modelId="{4C270226-F603-4B00-BE87-2311FFF46B4B}" type="presParOf" srcId="{5E79C138-5B9E-4D54-A5B9-A7A43C52E840}" destId="{8FD9EDB2-F5D9-4412-82B6-EA3013DF6B9A}" srcOrd="0" destOrd="0" presId="urn:microsoft.com/office/officeart/2008/layout/LinedList"/>
    <dgm:cxn modelId="{8EE24849-0AB9-46C6-ADEB-A99F7398FA29}" type="presParOf" srcId="{8FD9EDB2-F5D9-4412-82B6-EA3013DF6B9A}" destId="{C81367EA-B74C-401D-8051-150DBFAB34C2}" srcOrd="0" destOrd="0" presId="urn:microsoft.com/office/officeart/2008/layout/LinedList"/>
    <dgm:cxn modelId="{BED2F692-2971-4542-A138-BA91D7A68615}" type="presParOf" srcId="{8FD9EDB2-F5D9-4412-82B6-EA3013DF6B9A}" destId="{79ED3B64-B252-410B-ADA7-9F83C00D5B6D}" srcOrd="1" destOrd="0" presId="urn:microsoft.com/office/officeart/2008/layout/LinedList"/>
    <dgm:cxn modelId="{17399BAF-D1BE-4D6F-96A1-C47DF9F681B3}" type="presParOf" srcId="{8FD9EDB2-F5D9-4412-82B6-EA3013DF6B9A}" destId="{6093F222-F3DE-402A-9682-10823B4681E7}" srcOrd="2" destOrd="0" presId="urn:microsoft.com/office/officeart/2008/layout/LinedList"/>
    <dgm:cxn modelId="{65928E5D-D8E3-4A53-9948-A3D7100D980B}" type="presParOf" srcId="{12A6CC42-FD08-4850-879B-E734F6653C47}" destId="{748C2743-62AC-4126-850D-653549A05FCC}" srcOrd="5" destOrd="0" presId="urn:microsoft.com/office/officeart/2008/layout/LinedList"/>
    <dgm:cxn modelId="{999A7A99-2FCB-448D-95FB-995B48C93790}" type="presParOf" srcId="{12A6CC42-FD08-4850-879B-E734F6653C47}" destId="{A84FFD2E-AFA8-47D9-9A47-69676A292627}" srcOrd="6" destOrd="0" presId="urn:microsoft.com/office/officeart/2008/layout/LinedList"/>
    <dgm:cxn modelId="{A724DC13-465F-4C60-8FEA-A65D6916F102}" type="presParOf" srcId="{12A6CC42-FD08-4850-879B-E734F6653C47}" destId="{EFAF91B5-A7FE-4E6E-B5C7-EF7BB0B16608}" srcOrd="7" destOrd="0" presId="urn:microsoft.com/office/officeart/2008/layout/LinedList"/>
    <dgm:cxn modelId="{E62B9992-CFDA-4B24-91DB-43E9E6B92855}" type="presParOf" srcId="{EFAF91B5-A7FE-4E6E-B5C7-EF7BB0B16608}" destId="{189871FD-B3E4-4916-A9B2-2175BD23E091}" srcOrd="0" destOrd="0" presId="urn:microsoft.com/office/officeart/2008/layout/LinedList"/>
    <dgm:cxn modelId="{CA085428-1B16-4DA3-A9BB-E1BBBC29B6E2}" type="presParOf" srcId="{EFAF91B5-A7FE-4E6E-B5C7-EF7BB0B16608}" destId="{A510337F-681A-4BE4-A76A-FF2AEA8DB347}" srcOrd="1" destOrd="0" presId="urn:microsoft.com/office/officeart/2008/layout/LinedList"/>
    <dgm:cxn modelId="{91A05B91-CA08-4EDC-8F18-B27B4222D7F7}" type="presParOf" srcId="{EFAF91B5-A7FE-4E6E-B5C7-EF7BB0B16608}" destId="{9C98501E-D5CA-4A42-8E75-EC73ABF21C9E}" srcOrd="2" destOrd="0" presId="urn:microsoft.com/office/officeart/2008/layout/LinedList"/>
    <dgm:cxn modelId="{796C13A9-7930-49B6-865B-0C3EC6A01168}" type="presParOf" srcId="{9C98501E-D5CA-4A42-8E75-EC73ABF21C9E}" destId="{5828E3E4-0215-4A97-84A1-2CD2874F5550}" srcOrd="0" destOrd="0" presId="urn:microsoft.com/office/officeart/2008/layout/LinedList"/>
    <dgm:cxn modelId="{D539053A-81DC-43C0-AD27-7A7D9F32B270}" type="presParOf" srcId="{5828E3E4-0215-4A97-84A1-2CD2874F5550}" destId="{32F8F3D3-442F-4343-8A91-A2CA771335E1}" srcOrd="0" destOrd="0" presId="urn:microsoft.com/office/officeart/2008/layout/LinedList"/>
    <dgm:cxn modelId="{25D80875-1BEE-4663-9A81-89185F4CB5AA}" type="presParOf" srcId="{5828E3E4-0215-4A97-84A1-2CD2874F5550}" destId="{AF10BDD0-E1E9-4560-B17A-AF5CCDB29E63}" srcOrd="1" destOrd="0" presId="urn:microsoft.com/office/officeart/2008/layout/LinedList"/>
    <dgm:cxn modelId="{BEA460D6-A860-4183-A9FB-7F247DC4D952}" type="presParOf" srcId="{5828E3E4-0215-4A97-84A1-2CD2874F5550}" destId="{8CFF84C7-BDC2-4342-9718-9E5A30E97BB9}" srcOrd="2" destOrd="0" presId="urn:microsoft.com/office/officeart/2008/layout/LinedList"/>
    <dgm:cxn modelId="{820F1C18-74E4-4395-8459-1FCB7356D5B5}" type="presParOf" srcId="{12A6CC42-FD08-4850-879B-E734F6653C47}" destId="{1257CC65-AA98-41B8-A8E4-EE1B4F362038}" srcOrd="8" destOrd="0" presId="urn:microsoft.com/office/officeart/2008/layout/LinedList"/>
    <dgm:cxn modelId="{05F714DB-ADC5-4144-BF32-3C72639DDE9F}" type="presParOf" srcId="{12A6CC42-FD08-4850-879B-E734F6653C47}" destId="{5D06F49F-156D-49A8-A532-48BCB0BA83E4}" srcOrd="9" destOrd="0" presId="urn:microsoft.com/office/officeart/2008/layout/LinedList"/>
    <dgm:cxn modelId="{99173701-10D5-408B-B9DB-01254ACF2D5B}" type="presParOf" srcId="{12A6CC42-FD08-4850-879B-E734F6653C47}" destId="{27ABD2C0-FC8A-4E35-8F7B-40E9B115A659}" srcOrd="10" destOrd="0" presId="urn:microsoft.com/office/officeart/2008/layout/LinedList"/>
    <dgm:cxn modelId="{7F686D81-A878-4D76-A9CE-9CD539661DBA}" type="presParOf" srcId="{27ABD2C0-FC8A-4E35-8F7B-40E9B115A659}" destId="{675749D7-F968-4A54-A91C-D622F09A438A}" srcOrd="0" destOrd="0" presId="urn:microsoft.com/office/officeart/2008/layout/LinedList"/>
    <dgm:cxn modelId="{B21346BC-B40D-4C65-826C-4923578F9A6D}" type="presParOf" srcId="{27ABD2C0-FC8A-4E35-8F7B-40E9B115A659}" destId="{1AF0208B-5DA2-40C7-B3BF-2D3C18C69915}" srcOrd="1" destOrd="0" presId="urn:microsoft.com/office/officeart/2008/layout/LinedList"/>
    <dgm:cxn modelId="{BAEDD5F2-7D9D-416D-B0D3-CC888E7E039B}" type="presParOf" srcId="{27ABD2C0-FC8A-4E35-8F7B-40E9B115A659}" destId="{3F1CDA3A-FCCF-4FF7-A871-5D17884B52D9}" srcOrd="2" destOrd="0" presId="urn:microsoft.com/office/officeart/2008/layout/LinedList"/>
    <dgm:cxn modelId="{2FA2E4C7-0537-4208-83F1-55CB76680472}" type="presParOf" srcId="{3F1CDA3A-FCCF-4FF7-A871-5D17884B52D9}" destId="{BCBB0DF1-AB60-49B5-A63D-E24F596B1318}" srcOrd="0" destOrd="0" presId="urn:microsoft.com/office/officeart/2008/layout/LinedList"/>
    <dgm:cxn modelId="{ABC59D63-08A9-4E11-AF10-1BE59E52EBFD}" type="presParOf" srcId="{BCBB0DF1-AB60-49B5-A63D-E24F596B1318}" destId="{B97288C8-DC75-436D-9368-34C2AC8A911B}" srcOrd="0" destOrd="0" presId="urn:microsoft.com/office/officeart/2008/layout/LinedList"/>
    <dgm:cxn modelId="{999FBB6E-03FD-45D8-9FDF-CEB03B262AAD}" type="presParOf" srcId="{BCBB0DF1-AB60-49B5-A63D-E24F596B1318}" destId="{3BB96538-C14E-43D2-9707-A4CAF526CEBB}" srcOrd="1" destOrd="0" presId="urn:microsoft.com/office/officeart/2008/layout/LinedList"/>
    <dgm:cxn modelId="{457DAB4B-5009-461A-A8DD-6B2AA5C59ACC}" type="presParOf" srcId="{BCBB0DF1-AB60-49B5-A63D-E24F596B1318}" destId="{6637AE6E-B681-406C-A224-DC13F93A706B}" srcOrd="2" destOrd="0" presId="urn:microsoft.com/office/officeart/2008/layout/LinedList"/>
    <dgm:cxn modelId="{90D2AE77-6CFC-4C8E-86CD-03B4FEC867B5}" type="presParOf" srcId="{12A6CC42-FD08-4850-879B-E734F6653C47}" destId="{8295BC59-B715-40E2-8B30-B7EC151FDDA7}" srcOrd="11" destOrd="0" presId="urn:microsoft.com/office/officeart/2008/layout/LinedList"/>
    <dgm:cxn modelId="{2FA72C67-2E89-4711-ABE0-0B0147985136}"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4810CB4D-95C3-4112-B626-783ADB481DB1}">
      <dgm:prSet phldrT="[Text]" custT="1"/>
      <dgm:spPr/>
      <dgm:t>
        <a:bodyPr/>
        <a:lstStyle/>
        <a:p>
          <a:pPr>
            <a:lnSpc>
              <a:spcPct val="150000"/>
            </a:lnSpc>
          </a:pPr>
          <a:r>
            <a:rPr lang="sl-SI" sz="1600" b="1" noProof="0"/>
            <a:t>Proizvodnja:</a:t>
          </a:r>
          <a:endParaRPr lang="sl-SI" sz="1600" noProof="0"/>
        </a:p>
      </dgm:t>
    </dgm:pt>
    <dgm:pt modelId="{3143389F-02B5-4C66-96F7-5E882F67CDC0}" type="parTrans" cxnId="{F34A4955-1860-4B5E-86E3-62D7DC3DF583}">
      <dgm:prSet/>
      <dgm:spPr/>
      <dgm:t>
        <a:bodyPr/>
        <a:lstStyle/>
        <a:p>
          <a:pPr>
            <a:lnSpc>
              <a:spcPct val="150000"/>
            </a:lnSpc>
          </a:pPr>
          <a:endParaRPr lang="en-GB" sz="1600"/>
        </a:p>
      </dgm:t>
    </dgm:pt>
    <dgm:pt modelId="{C59CEEC9-1F8C-44CD-B1D4-33B006E3B96A}" type="sibTrans" cxnId="{F34A4955-1860-4B5E-86E3-62D7DC3DF583}">
      <dgm:prSet/>
      <dgm:spPr/>
      <dgm:t>
        <a:bodyPr/>
        <a:lstStyle/>
        <a:p>
          <a:pPr>
            <a:lnSpc>
              <a:spcPct val="150000"/>
            </a:lnSpc>
          </a:pPr>
          <a:endParaRPr lang="en-GB" sz="1600"/>
        </a:p>
      </dgm:t>
    </dgm:pt>
    <dgm:pt modelId="{906247B0-1F67-46D5-A14A-5671F2ED56E0}">
      <dgm:prSet custT="1"/>
      <dgm:spPr/>
      <dgm:t>
        <a:bodyPr/>
        <a:lstStyle/>
        <a:p>
          <a:pPr>
            <a:lnSpc>
              <a:spcPct val="150000"/>
            </a:lnSpc>
          </a:pPr>
          <a:r>
            <a:rPr lang="sl-SI" sz="1600" b="1" noProof="0"/>
            <a:t>Reševanje težav:</a:t>
          </a:r>
          <a:endParaRPr lang="sl-SI" sz="1600" noProof="0"/>
        </a:p>
      </dgm:t>
    </dgm:pt>
    <dgm:pt modelId="{8248825A-8273-40FD-BEC0-3BD9D8CCAF58}" type="parTrans" cxnId="{33148B27-8087-4261-8443-55898596EC89}">
      <dgm:prSet/>
      <dgm:spPr/>
      <dgm:t>
        <a:bodyPr/>
        <a:lstStyle/>
        <a:p>
          <a:pPr>
            <a:lnSpc>
              <a:spcPct val="150000"/>
            </a:lnSpc>
          </a:pPr>
          <a:endParaRPr lang="en-GB" sz="1600"/>
        </a:p>
      </dgm:t>
    </dgm:pt>
    <dgm:pt modelId="{CAA99381-0DB5-4B9F-895F-8E857437679C}" type="sibTrans" cxnId="{33148B27-8087-4261-8443-55898596EC89}">
      <dgm:prSet/>
      <dgm:spPr/>
      <dgm:t>
        <a:bodyPr/>
        <a:lstStyle/>
        <a:p>
          <a:pPr>
            <a:lnSpc>
              <a:spcPct val="150000"/>
            </a:lnSpc>
          </a:pPr>
          <a:endParaRPr lang="en-GB" sz="1600"/>
        </a:p>
      </dgm:t>
    </dgm:pt>
    <dgm:pt modelId="{20DC37E9-33C4-410A-B3C9-247410630F08}">
      <dgm:prSet custT="1"/>
      <dgm:spPr/>
      <dgm:t>
        <a:bodyPr/>
        <a:lstStyle/>
        <a:p>
          <a:pPr>
            <a:lnSpc>
              <a:spcPct val="150000"/>
            </a:lnSpc>
          </a:pPr>
          <a:r>
            <a:rPr lang="sl-SI" sz="1600" b="1" noProof="0"/>
            <a:t>Platforma/omrežje:</a:t>
          </a:r>
          <a:endParaRPr lang="sl-SI" sz="1600" noProof="0"/>
        </a:p>
      </dgm:t>
    </dgm:pt>
    <dgm:pt modelId="{0C18E9DF-EE12-4E9D-A8CA-53C5175351A1}" type="parTrans" cxnId="{2F063116-08BC-4E79-8A4E-D20305A28CD9}">
      <dgm:prSet/>
      <dgm:spPr/>
      <dgm:t>
        <a:bodyPr/>
        <a:lstStyle/>
        <a:p>
          <a:pPr>
            <a:lnSpc>
              <a:spcPct val="150000"/>
            </a:lnSpc>
          </a:pPr>
          <a:endParaRPr lang="en-GB" sz="1600"/>
        </a:p>
      </dgm:t>
    </dgm:pt>
    <dgm:pt modelId="{937AD3E1-E25B-4F5D-A392-6D4B5684B0B1}" type="sibTrans" cxnId="{2F063116-08BC-4E79-8A4E-D20305A28CD9}">
      <dgm:prSet/>
      <dgm:spPr/>
      <dgm:t>
        <a:bodyPr/>
        <a:lstStyle/>
        <a:p>
          <a:pPr>
            <a:lnSpc>
              <a:spcPct val="150000"/>
            </a:lnSpc>
          </a:pPr>
          <a:endParaRPr lang="en-GB" sz="1600"/>
        </a:p>
      </dgm:t>
    </dgm:pt>
    <dgm:pt modelId="{57B22D21-4387-4CE4-B96A-EE01BF10EACB}">
      <dgm:prSet phldrT="[Text]" custT="1"/>
      <dgm:spPr/>
      <dgm:t>
        <a:bodyPr/>
        <a:lstStyle/>
        <a:p>
          <a:pPr>
            <a:lnSpc>
              <a:spcPct val="150000"/>
            </a:lnSpc>
          </a:pPr>
          <a:r>
            <a:rPr lang="sl-SI" sz="1600" b="0" noProof="0">
              <a:solidFill>
                <a:schemeClr val="accent1"/>
              </a:solidFill>
            </a:rPr>
            <a:t>Oblikovanje, izdelava in dobava izdelka v večjih količinah ali vrhunske kakovosti.</a:t>
          </a:r>
        </a:p>
      </dgm:t>
    </dgm:pt>
    <dgm:pt modelId="{3B819931-23B6-456B-8839-8BB5221F59F9}" type="parTrans" cxnId="{B3FDAD2B-B37C-4DC2-9792-23FCED2132F2}">
      <dgm:prSet/>
      <dgm:spPr/>
      <dgm:t>
        <a:bodyPr/>
        <a:lstStyle/>
        <a:p>
          <a:pPr>
            <a:lnSpc>
              <a:spcPct val="150000"/>
            </a:lnSpc>
          </a:pPr>
          <a:endParaRPr lang="en-GB" sz="1600"/>
        </a:p>
      </dgm:t>
    </dgm:pt>
    <dgm:pt modelId="{A340E4CA-E982-4EA1-8B6D-1B08FD6C3C09}" type="sibTrans" cxnId="{B3FDAD2B-B37C-4DC2-9792-23FCED2132F2}">
      <dgm:prSet/>
      <dgm:spPr/>
      <dgm:t>
        <a:bodyPr/>
        <a:lstStyle/>
        <a:p>
          <a:pPr>
            <a:lnSpc>
              <a:spcPct val="150000"/>
            </a:lnSpc>
          </a:pPr>
          <a:endParaRPr lang="en-GB" sz="1600"/>
        </a:p>
      </dgm:t>
    </dgm:pt>
    <dgm:pt modelId="{C7C9379C-785B-404C-BBB6-51F7B9EF21F2}">
      <dgm:prSet custT="1"/>
      <dgm:spPr/>
      <dgm:t>
        <a:bodyPr/>
        <a:lstStyle/>
        <a:p>
          <a:pPr>
            <a:lnSpc>
              <a:spcPct val="150000"/>
            </a:lnSpc>
          </a:pPr>
          <a:r>
            <a:rPr lang="sl-SI" sz="1600" b="0" noProof="0">
              <a:solidFill>
                <a:schemeClr val="accent1"/>
              </a:solidFill>
            </a:rPr>
            <a:t>Ponujanje novih rešitev za posamezne težave strank s storitvami, kot je svetovanje.</a:t>
          </a:r>
        </a:p>
      </dgm:t>
    </dgm:pt>
    <dgm:pt modelId="{87BCD4D9-B21B-4248-A08B-6F292F8AEA66}" type="parTrans" cxnId="{6731A979-EEE1-4E4E-BB1B-7B42697C8F9D}">
      <dgm:prSet/>
      <dgm:spPr/>
      <dgm:t>
        <a:bodyPr/>
        <a:lstStyle/>
        <a:p>
          <a:pPr>
            <a:lnSpc>
              <a:spcPct val="150000"/>
            </a:lnSpc>
          </a:pPr>
          <a:endParaRPr lang="en-GB" sz="1600"/>
        </a:p>
      </dgm:t>
    </dgm:pt>
    <dgm:pt modelId="{0C645723-8F6E-4438-830E-7A06BE30610A}" type="sibTrans" cxnId="{6731A979-EEE1-4E4E-BB1B-7B42697C8F9D}">
      <dgm:prSet/>
      <dgm:spPr/>
      <dgm:t>
        <a:bodyPr/>
        <a:lstStyle/>
        <a:p>
          <a:pPr>
            <a:lnSpc>
              <a:spcPct val="150000"/>
            </a:lnSpc>
          </a:pPr>
          <a:endParaRPr lang="en-GB" sz="1600"/>
        </a:p>
      </dgm:t>
    </dgm:pt>
    <dgm:pt modelId="{033118DE-508D-4892-8D35-AA5F8CA9F1EC}">
      <dgm:prSet custT="1"/>
      <dgm:spPr/>
      <dgm:t>
        <a:bodyPr/>
        <a:lstStyle/>
        <a:p>
          <a:pPr>
            <a:lnSpc>
              <a:spcPct val="150000"/>
            </a:lnSpc>
          </a:pPr>
          <a:r>
            <a:rPr lang="sl-SI" sz="1600" b="0" noProof="0">
              <a:solidFill>
                <a:schemeClr val="accent1"/>
              </a:solidFill>
            </a:rPr>
            <a:t>Gradnja in vzdrževanje platform, ki olajšajo interakcije in transakcije s strankami.</a:t>
          </a:r>
        </a:p>
      </dgm:t>
    </dgm:pt>
    <dgm:pt modelId="{1766F2D4-D44E-4D52-B40C-550840514358}" type="parTrans" cxnId="{19C68D48-8E87-4573-8BA4-C52E74EBC3B7}">
      <dgm:prSet/>
      <dgm:spPr/>
      <dgm:t>
        <a:bodyPr/>
        <a:lstStyle/>
        <a:p>
          <a:pPr>
            <a:lnSpc>
              <a:spcPct val="150000"/>
            </a:lnSpc>
          </a:pPr>
          <a:endParaRPr lang="en-GB" sz="1600"/>
        </a:p>
      </dgm:t>
    </dgm:pt>
    <dgm:pt modelId="{A6D428A0-ED76-4602-A0FE-ECBCFA640BE3}" type="sibTrans" cxnId="{19C68D48-8E87-4573-8BA4-C52E74EBC3B7}">
      <dgm:prSet/>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13766">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13766">
        <dgm:presLayoutVars>
          <dgm:bulletEnabled val="1"/>
        </dgm:presLayoutVars>
      </dgm:prSet>
      <dgm:spPr/>
    </dgm:pt>
  </dgm:ptLst>
  <dgm:cxnLst>
    <dgm:cxn modelId="{B9388801-F16B-48A1-8277-DD817DC07D0A}" type="presOf" srcId="{87BCD4D9-B21B-4248-A08B-6F292F8AEA66}" destId="{42476BF7-D9C0-4210-AEC8-23089F5A56C1}" srcOrd="0" destOrd="0" presId="urn:microsoft.com/office/officeart/2005/8/layout/hierarchy3"/>
    <dgm:cxn modelId="{389D8B02-A27C-444B-B789-3158B1ADDAAA}" type="presOf" srcId="{57B22D21-4387-4CE4-B96A-EE01BF10EACB}" destId="{0DA09CB7-2F40-46F3-BEB6-043F46EFA31C}" srcOrd="0" destOrd="0" presId="urn:microsoft.com/office/officeart/2005/8/layout/hierarchy3"/>
    <dgm:cxn modelId="{2F063116-08BC-4E79-8A4E-D20305A28CD9}" srcId="{62DCD483-ED49-4C43-AFCA-44794FCDCFBD}" destId="{20DC37E9-33C4-410A-B3C9-247410630F08}" srcOrd="2" destOrd="0" parTransId="{0C18E9DF-EE12-4E9D-A8CA-53C5175351A1}" sibTransId="{937AD3E1-E25B-4F5D-A392-6D4B5684B0B1}"/>
    <dgm:cxn modelId="{0A1ACC1B-A387-4E23-94A0-227C1EC97BB6}" type="presOf" srcId="{906247B0-1F67-46D5-A14A-5671F2ED56E0}" destId="{FB6C0509-677E-47B7-BD29-62307D1E4F28}" srcOrd="1" destOrd="0" presId="urn:microsoft.com/office/officeart/2005/8/layout/hierarchy3"/>
    <dgm:cxn modelId="{33148B27-8087-4261-8443-55898596EC89}" srcId="{62DCD483-ED49-4C43-AFCA-44794FCDCFBD}" destId="{906247B0-1F67-46D5-A14A-5671F2ED56E0}" srcOrd="1" destOrd="0" parTransId="{8248825A-8273-40FD-BEC0-3BD9D8CCAF58}" sibTransId="{CAA99381-0DB5-4B9F-895F-8E857437679C}"/>
    <dgm:cxn modelId="{B3FDAD2B-B37C-4DC2-9792-23FCED2132F2}" srcId="{4810CB4D-95C3-4112-B626-783ADB481DB1}" destId="{57B22D21-4387-4CE4-B96A-EE01BF10EACB}" srcOrd="0" destOrd="0" parTransId="{3B819931-23B6-456B-8839-8BB5221F59F9}" sibTransId="{A340E4CA-E982-4EA1-8B6D-1B08FD6C3C09}"/>
    <dgm:cxn modelId="{41932235-D6B9-4A4B-96E5-A4D361D1CE24}" type="presOf" srcId="{4810CB4D-95C3-4112-B626-783ADB481DB1}" destId="{06AFE81E-A69D-417C-8B7B-1DA31EC05743}" srcOrd="0" destOrd="0" presId="urn:microsoft.com/office/officeart/2005/8/layout/hierarchy3"/>
    <dgm:cxn modelId="{44F35938-383F-40AA-A9ED-C7E18F1074F1}" type="presOf" srcId="{4810CB4D-95C3-4112-B626-783ADB481DB1}" destId="{5BDD1F48-7DB3-46AE-85F7-1F0DE4E4E541}" srcOrd="1" destOrd="0" presId="urn:microsoft.com/office/officeart/2005/8/layout/hierarchy3"/>
    <dgm:cxn modelId="{19C68D48-8E87-4573-8BA4-C52E74EBC3B7}" srcId="{20DC37E9-33C4-410A-B3C9-247410630F08}" destId="{033118DE-508D-4892-8D35-AA5F8CA9F1EC}" srcOrd="0" destOrd="0" parTransId="{1766F2D4-D44E-4D52-B40C-550840514358}" sibTransId="{A6D428A0-ED76-4602-A0FE-ECBCFA640BE3}"/>
    <dgm:cxn modelId="{EDA7364B-8981-456F-A04B-867D4CDADD0D}" type="presOf" srcId="{C7C9379C-785B-404C-BBB6-51F7B9EF21F2}" destId="{1E75A1A6-7596-4574-8E1E-87F56076F1E9}" srcOrd="0" destOrd="0" presId="urn:microsoft.com/office/officeart/2005/8/layout/hierarchy3"/>
    <dgm:cxn modelId="{F34A4955-1860-4B5E-86E3-62D7DC3DF583}" srcId="{62DCD483-ED49-4C43-AFCA-44794FCDCFBD}" destId="{4810CB4D-95C3-4112-B626-783ADB481DB1}" srcOrd="0" destOrd="0" parTransId="{3143389F-02B5-4C66-96F7-5E882F67CDC0}" sibTransId="{C59CEEC9-1F8C-44CD-B1D4-33B006E3B96A}"/>
    <dgm:cxn modelId="{6731A979-EEE1-4E4E-BB1B-7B42697C8F9D}" srcId="{906247B0-1F67-46D5-A14A-5671F2ED56E0}" destId="{C7C9379C-785B-404C-BBB6-51F7B9EF21F2}" srcOrd="0" destOrd="0" parTransId="{87BCD4D9-B21B-4248-A08B-6F292F8AEA66}" sibTransId="{0C645723-8F6E-4438-830E-7A06BE30610A}"/>
    <dgm:cxn modelId="{59F8707E-40B7-4E22-B72D-4AE4F2EE8CF1}" type="presOf" srcId="{1766F2D4-D44E-4D52-B40C-550840514358}" destId="{AB23DCDE-556E-4AE3-B126-12889BDFCB98}" srcOrd="0" destOrd="0" presId="urn:microsoft.com/office/officeart/2005/8/layout/hierarchy3"/>
    <dgm:cxn modelId="{5C8DE084-2A52-412B-9846-D0DBA810FA92}" type="presOf" srcId="{62DCD483-ED49-4C43-AFCA-44794FCDCFBD}" destId="{B6B7D2E4-8803-4B8E-A319-E79D117E0956}" srcOrd="0" destOrd="0" presId="urn:microsoft.com/office/officeart/2005/8/layout/hierarchy3"/>
    <dgm:cxn modelId="{B3DF649F-1231-4613-A25F-C8340E295661}" type="presOf" srcId="{033118DE-508D-4892-8D35-AA5F8CA9F1EC}" destId="{185A912E-0413-4D8F-AD09-DDC4483714FA}" srcOrd="0" destOrd="0" presId="urn:microsoft.com/office/officeart/2005/8/layout/hierarchy3"/>
    <dgm:cxn modelId="{94E85CC2-259B-444D-A704-DF522D39F900}" type="presOf" srcId="{3B819931-23B6-456B-8839-8BB5221F59F9}" destId="{B82B9BDE-C552-45BC-9B2B-7E0EED0062CF}" srcOrd="0" destOrd="0" presId="urn:microsoft.com/office/officeart/2005/8/layout/hierarchy3"/>
    <dgm:cxn modelId="{160A1CD6-64FF-44B4-A7DE-B8E86AEC50A9}" type="presOf" srcId="{20DC37E9-33C4-410A-B3C9-247410630F08}" destId="{DF351E0C-41E1-4A39-8FB6-AA8613BE4860}" srcOrd="1" destOrd="0" presId="urn:microsoft.com/office/officeart/2005/8/layout/hierarchy3"/>
    <dgm:cxn modelId="{806EB3F4-3632-464C-A7FB-BC2706A0D6CD}" type="presOf" srcId="{20DC37E9-33C4-410A-B3C9-247410630F08}" destId="{DD2983CA-F783-47AA-8FF2-89D0311B0544}" srcOrd="0" destOrd="0" presId="urn:microsoft.com/office/officeart/2005/8/layout/hierarchy3"/>
    <dgm:cxn modelId="{B7995DF6-AEE7-42D6-B57F-40E016E11244}" type="presOf" srcId="{906247B0-1F67-46D5-A14A-5671F2ED56E0}" destId="{64B38F9D-604A-4A03-AE6A-13E69A0871E4}" srcOrd="0" destOrd="0" presId="urn:microsoft.com/office/officeart/2005/8/layout/hierarchy3"/>
    <dgm:cxn modelId="{CFA2AAE4-B5B0-40E8-920A-169B491A8FB5}" type="presParOf" srcId="{B6B7D2E4-8803-4B8E-A319-E79D117E0956}" destId="{E3A122CF-33D0-4397-8027-FB0CD8B9FB09}" srcOrd="0" destOrd="0" presId="urn:microsoft.com/office/officeart/2005/8/layout/hierarchy3"/>
    <dgm:cxn modelId="{C49FC2DA-89A1-45E8-9398-34B25EA3860E}" type="presParOf" srcId="{E3A122CF-33D0-4397-8027-FB0CD8B9FB09}" destId="{59670F0D-5EBE-40F9-8FB4-9880D90E7631}" srcOrd="0" destOrd="0" presId="urn:microsoft.com/office/officeart/2005/8/layout/hierarchy3"/>
    <dgm:cxn modelId="{EA244F65-3DFE-4752-94C1-DAD2853FE8CE}" type="presParOf" srcId="{59670F0D-5EBE-40F9-8FB4-9880D90E7631}" destId="{06AFE81E-A69D-417C-8B7B-1DA31EC05743}" srcOrd="0" destOrd="0" presId="urn:microsoft.com/office/officeart/2005/8/layout/hierarchy3"/>
    <dgm:cxn modelId="{ABBEC62C-B756-403A-A2C9-853346E3DC60}" type="presParOf" srcId="{59670F0D-5EBE-40F9-8FB4-9880D90E7631}" destId="{5BDD1F48-7DB3-46AE-85F7-1F0DE4E4E541}" srcOrd="1" destOrd="0" presId="urn:microsoft.com/office/officeart/2005/8/layout/hierarchy3"/>
    <dgm:cxn modelId="{52002B0C-422D-4EB7-9EA1-FB52E64C9CCE}" type="presParOf" srcId="{E3A122CF-33D0-4397-8027-FB0CD8B9FB09}" destId="{899BF0C0-59B1-4885-A71D-F704D9914278}" srcOrd="1" destOrd="0" presId="urn:microsoft.com/office/officeart/2005/8/layout/hierarchy3"/>
    <dgm:cxn modelId="{0F7C1814-3CD1-454C-B67C-9216DF683A10}" type="presParOf" srcId="{899BF0C0-59B1-4885-A71D-F704D9914278}" destId="{B82B9BDE-C552-45BC-9B2B-7E0EED0062CF}" srcOrd="0" destOrd="0" presId="urn:microsoft.com/office/officeart/2005/8/layout/hierarchy3"/>
    <dgm:cxn modelId="{AB5ABA70-8E6B-4B00-AFB0-CA5DA03CB27D}" type="presParOf" srcId="{899BF0C0-59B1-4885-A71D-F704D9914278}" destId="{0DA09CB7-2F40-46F3-BEB6-043F46EFA31C}" srcOrd="1" destOrd="0" presId="urn:microsoft.com/office/officeart/2005/8/layout/hierarchy3"/>
    <dgm:cxn modelId="{86F31D4B-EFD7-422D-8B3A-16E169548C23}" type="presParOf" srcId="{B6B7D2E4-8803-4B8E-A319-E79D117E0956}" destId="{44FA5793-61B7-4A0F-AEC3-8307E8B43B7F}" srcOrd="1" destOrd="0" presId="urn:microsoft.com/office/officeart/2005/8/layout/hierarchy3"/>
    <dgm:cxn modelId="{7EB6DE5B-E075-4521-A709-2FBC2408EFC9}" type="presParOf" srcId="{44FA5793-61B7-4A0F-AEC3-8307E8B43B7F}" destId="{4CB0D845-61D7-41B3-AE03-C0F9581E50C3}" srcOrd="0" destOrd="0" presId="urn:microsoft.com/office/officeart/2005/8/layout/hierarchy3"/>
    <dgm:cxn modelId="{5755B2EF-2ACD-4F9C-B997-1DBDB93154FE}" type="presParOf" srcId="{4CB0D845-61D7-41B3-AE03-C0F9581E50C3}" destId="{64B38F9D-604A-4A03-AE6A-13E69A0871E4}" srcOrd="0" destOrd="0" presId="urn:microsoft.com/office/officeart/2005/8/layout/hierarchy3"/>
    <dgm:cxn modelId="{013A5DA7-8ACE-41D5-850E-E12C8C3E0651}" type="presParOf" srcId="{4CB0D845-61D7-41B3-AE03-C0F9581E50C3}" destId="{FB6C0509-677E-47B7-BD29-62307D1E4F28}" srcOrd="1" destOrd="0" presId="urn:microsoft.com/office/officeart/2005/8/layout/hierarchy3"/>
    <dgm:cxn modelId="{0AD9CD3B-233C-4952-94E6-7A4AB076BAE0}" type="presParOf" srcId="{44FA5793-61B7-4A0F-AEC3-8307E8B43B7F}" destId="{24EF900A-20D1-42E8-9ED0-21D901432CDF}" srcOrd="1" destOrd="0" presId="urn:microsoft.com/office/officeart/2005/8/layout/hierarchy3"/>
    <dgm:cxn modelId="{79AB9C31-28C4-4038-BC9B-FE22EE3DC9CF}" type="presParOf" srcId="{24EF900A-20D1-42E8-9ED0-21D901432CDF}" destId="{42476BF7-D9C0-4210-AEC8-23089F5A56C1}" srcOrd="0" destOrd="0" presId="urn:microsoft.com/office/officeart/2005/8/layout/hierarchy3"/>
    <dgm:cxn modelId="{94E04C62-8EA3-42A9-85C5-5269680B8C52}" type="presParOf" srcId="{24EF900A-20D1-42E8-9ED0-21D901432CDF}" destId="{1E75A1A6-7596-4574-8E1E-87F56076F1E9}" srcOrd="1" destOrd="0" presId="urn:microsoft.com/office/officeart/2005/8/layout/hierarchy3"/>
    <dgm:cxn modelId="{7A7E8B09-1EE9-4744-8F00-DFBBE31A8311}" type="presParOf" srcId="{B6B7D2E4-8803-4B8E-A319-E79D117E0956}" destId="{53CA0A64-4A98-41AE-8783-7AB1E0E020CD}" srcOrd="2" destOrd="0" presId="urn:microsoft.com/office/officeart/2005/8/layout/hierarchy3"/>
    <dgm:cxn modelId="{16C83825-1D1C-43F1-9918-BCB4C8127234}" type="presParOf" srcId="{53CA0A64-4A98-41AE-8783-7AB1E0E020CD}" destId="{417D0784-69C6-416F-A6EE-F23B32888474}" srcOrd="0" destOrd="0" presId="urn:microsoft.com/office/officeart/2005/8/layout/hierarchy3"/>
    <dgm:cxn modelId="{30212419-A1CA-498E-9FDC-8042933420D5}" type="presParOf" srcId="{417D0784-69C6-416F-A6EE-F23B32888474}" destId="{DD2983CA-F783-47AA-8FF2-89D0311B0544}" srcOrd="0" destOrd="0" presId="urn:microsoft.com/office/officeart/2005/8/layout/hierarchy3"/>
    <dgm:cxn modelId="{95476E85-2918-4A2E-8FF0-49F03B59FC47}" type="presParOf" srcId="{417D0784-69C6-416F-A6EE-F23B32888474}" destId="{DF351E0C-41E1-4A39-8FB6-AA8613BE4860}" srcOrd="1" destOrd="0" presId="urn:microsoft.com/office/officeart/2005/8/layout/hierarchy3"/>
    <dgm:cxn modelId="{F2AB28ED-30BE-42D7-8382-584721B52300}" type="presParOf" srcId="{53CA0A64-4A98-41AE-8783-7AB1E0E020CD}" destId="{4DE23F5A-A28C-490C-8AC4-6F576DA16460}" srcOrd="1" destOrd="0" presId="urn:microsoft.com/office/officeart/2005/8/layout/hierarchy3"/>
    <dgm:cxn modelId="{8E9F04DE-75EF-4CC5-B88A-E34A527E3802}" type="presParOf" srcId="{4DE23F5A-A28C-490C-8AC4-6F576DA16460}" destId="{AB23DCDE-556E-4AE3-B126-12889BDFCB98}" srcOrd="0" destOrd="0" presId="urn:microsoft.com/office/officeart/2005/8/layout/hierarchy3"/>
    <dgm:cxn modelId="{E437A5C7-EF8A-41BD-95D1-3DED95697AF2}"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9C79CB29-8DD3-4ABF-9AB1-6AC2DAEAE837}">
      <dgm:prSet phldrT="[Text]" custT="1"/>
      <dgm:spPr/>
      <dgm:t>
        <a:bodyPr/>
        <a:lstStyle/>
        <a:p>
          <a:pPr>
            <a:lnSpc>
              <a:spcPct val="150000"/>
            </a:lnSpc>
          </a:pPr>
          <a:r>
            <a:rPr lang="sl-SI" sz="1600" b="1" noProof="0"/>
            <a:t>Strateška zavezništva</a:t>
          </a:r>
          <a:r>
            <a:rPr lang="sl-SI" sz="1600" noProof="0"/>
            <a:t>:</a:t>
          </a:r>
        </a:p>
      </dgm:t>
    </dgm:pt>
    <dgm:pt modelId="{0EDDC50B-0D49-453F-BFDD-0175DB3C3A1E}" type="parTrans" cxnId="{9D8F8961-FC83-4A32-8F88-9C3FB00A78B0}">
      <dgm:prSet/>
      <dgm:spPr/>
      <dgm:t>
        <a:bodyPr/>
        <a:lstStyle/>
        <a:p>
          <a:pPr>
            <a:lnSpc>
              <a:spcPct val="150000"/>
            </a:lnSpc>
          </a:pPr>
          <a:endParaRPr lang="en-GB" sz="1600"/>
        </a:p>
      </dgm:t>
    </dgm:pt>
    <dgm:pt modelId="{4A0F6B83-3D1F-4F8C-B10A-0245E7AFAC1C}" type="sibTrans" cxnId="{9D8F8961-FC83-4A32-8F88-9C3FB00A78B0}">
      <dgm:prSet/>
      <dgm:spPr/>
      <dgm:t>
        <a:bodyPr/>
        <a:lstStyle/>
        <a:p>
          <a:pPr>
            <a:lnSpc>
              <a:spcPct val="150000"/>
            </a:lnSpc>
          </a:pPr>
          <a:endParaRPr lang="en-GB" sz="1600"/>
        </a:p>
      </dgm:t>
    </dgm:pt>
    <dgm:pt modelId="{0EC005FA-DC08-44D1-85B9-6F5B32006F00}">
      <dgm:prSet custT="1"/>
      <dgm:spPr/>
      <dgm:t>
        <a:bodyPr/>
        <a:lstStyle/>
        <a:p>
          <a:pPr>
            <a:lnSpc>
              <a:spcPct val="150000"/>
            </a:lnSpc>
          </a:pPr>
          <a:r>
            <a:rPr lang="sl-SI" sz="1600" b="1" noProof="0">
              <a:latin typeface="Raleway SemiBold"/>
            </a:rPr>
            <a:t>Tekmovanje:</a:t>
          </a:r>
          <a:endParaRPr lang="sl-SI" sz="1600" noProof="0"/>
        </a:p>
      </dgm:t>
    </dgm:pt>
    <dgm:pt modelId="{A43ED5CF-3BE8-416C-AD5C-024FC8314B66}" type="parTrans" cxnId="{6FB29F13-D4E4-497B-8754-EDFDE63D1236}">
      <dgm:prSet/>
      <dgm:spPr/>
      <dgm:t>
        <a:bodyPr/>
        <a:lstStyle/>
        <a:p>
          <a:pPr>
            <a:lnSpc>
              <a:spcPct val="150000"/>
            </a:lnSpc>
          </a:pPr>
          <a:endParaRPr lang="en-GB" sz="1600"/>
        </a:p>
      </dgm:t>
    </dgm:pt>
    <dgm:pt modelId="{ADCAB4F3-5A61-4C83-A739-B62A40BFB289}" type="sibTrans" cxnId="{6FB29F13-D4E4-497B-8754-EDFDE63D1236}">
      <dgm:prSet/>
      <dgm:spPr/>
      <dgm:t>
        <a:bodyPr/>
        <a:lstStyle/>
        <a:p>
          <a:pPr>
            <a:lnSpc>
              <a:spcPct val="150000"/>
            </a:lnSpc>
          </a:pPr>
          <a:endParaRPr lang="en-GB" sz="1600"/>
        </a:p>
      </dgm:t>
    </dgm:pt>
    <dgm:pt modelId="{B1C79374-91CA-415A-831C-20EB35098FC7}">
      <dgm:prSet custT="1"/>
      <dgm:spPr/>
      <dgm:t>
        <a:bodyPr/>
        <a:lstStyle/>
        <a:p>
          <a:pPr>
            <a:lnSpc>
              <a:spcPct val="150000"/>
            </a:lnSpc>
          </a:pPr>
          <a:r>
            <a:rPr lang="sl-SI" sz="1600" b="1" noProof="0"/>
            <a:t>Skupna podjetja:</a:t>
          </a:r>
          <a:endParaRPr lang="sl-SI" sz="1600" noProof="0"/>
        </a:p>
      </dgm:t>
    </dgm:pt>
    <dgm:pt modelId="{3CCD5D18-1B48-416E-BAE2-C1C383C131BD}" type="parTrans" cxnId="{809A8E99-FA1C-420D-B0BC-65A30DBCC724}">
      <dgm:prSet/>
      <dgm:spPr/>
      <dgm:t>
        <a:bodyPr/>
        <a:lstStyle/>
        <a:p>
          <a:pPr>
            <a:lnSpc>
              <a:spcPct val="150000"/>
            </a:lnSpc>
          </a:pPr>
          <a:endParaRPr lang="en-GB" sz="1600"/>
        </a:p>
      </dgm:t>
    </dgm:pt>
    <dgm:pt modelId="{A51C1044-0C55-4195-B9AB-43BE6B984F0A}" type="sibTrans" cxnId="{809A8E99-FA1C-420D-B0BC-65A30DBCC724}">
      <dgm:prSet/>
      <dgm:spPr/>
      <dgm:t>
        <a:bodyPr/>
        <a:lstStyle/>
        <a:p>
          <a:pPr>
            <a:lnSpc>
              <a:spcPct val="150000"/>
            </a:lnSpc>
          </a:pPr>
          <a:endParaRPr lang="en-GB" sz="1600"/>
        </a:p>
      </dgm:t>
    </dgm:pt>
    <dgm:pt modelId="{4DBBCB8D-5726-44DD-A444-9BA2537026D8}">
      <dgm:prSet custT="1"/>
      <dgm:spPr/>
      <dgm:t>
        <a:bodyPr/>
        <a:lstStyle/>
        <a:p>
          <a:pPr>
            <a:lnSpc>
              <a:spcPct val="150000"/>
            </a:lnSpc>
          </a:pPr>
          <a:r>
            <a:rPr lang="sl-SI" sz="1600" b="1" noProof="0"/>
            <a:t>Odnosi med kupcem in dobaviteljem</a:t>
          </a:r>
          <a:r>
            <a:rPr lang="sl-SI" sz="1600" noProof="0"/>
            <a:t>:</a:t>
          </a:r>
        </a:p>
      </dgm:t>
    </dgm:pt>
    <dgm:pt modelId="{2A458409-827D-4FE3-95B7-A16E58B0F257}" type="parTrans" cxnId="{45803E66-701A-4176-AB7C-58145F5EA97B}">
      <dgm:prSet/>
      <dgm:spPr/>
      <dgm:t>
        <a:bodyPr/>
        <a:lstStyle/>
        <a:p>
          <a:pPr>
            <a:lnSpc>
              <a:spcPct val="150000"/>
            </a:lnSpc>
          </a:pPr>
          <a:endParaRPr lang="en-GB" sz="1600"/>
        </a:p>
      </dgm:t>
    </dgm:pt>
    <dgm:pt modelId="{2A55D4DB-12BE-4697-8D1A-FBC78289C7F9}" type="sibTrans" cxnId="{45803E66-701A-4176-AB7C-58145F5EA97B}">
      <dgm:prSet/>
      <dgm:spPr/>
      <dgm:t>
        <a:bodyPr/>
        <a:lstStyle/>
        <a:p>
          <a:pPr>
            <a:lnSpc>
              <a:spcPct val="150000"/>
            </a:lnSpc>
          </a:pPr>
          <a:endParaRPr lang="en-GB" sz="1600"/>
        </a:p>
      </dgm:t>
    </dgm:pt>
    <dgm:pt modelId="{AF8C1833-112E-48FC-BBB8-56A1EA409DD1}">
      <dgm:prSet phldrT="[Text]" custT="1"/>
      <dgm:spPr/>
      <dgm:t>
        <a:bodyPr/>
        <a:lstStyle/>
        <a:p>
          <a:pPr algn="l">
            <a:lnSpc>
              <a:spcPct val="130000"/>
            </a:lnSpc>
          </a:pPr>
          <a:r>
            <a:rPr lang="sl-SI" sz="1600" noProof="0">
              <a:solidFill>
                <a:schemeClr val="accent1"/>
              </a:solidFill>
            </a:rPr>
            <a:t>Podjetja, ki med seboj niso konkurenčna, sodelujejo pri doseganju vzajemnih koristi, kot so skupno trženje ali skupna prizadevanja na področju raziskav in razvoja.</a:t>
          </a:r>
        </a:p>
      </dgm:t>
    </dgm:pt>
    <dgm:pt modelId="{5BDA08B2-390A-44BC-8212-012A89CAD04B}" type="parTrans" cxnId="{029B5305-CA2C-4A6B-8EA5-055BF11E4745}">
      <dgm:prSet/>
      <dgm:spPr/>
      <dgm:t>
        <a:bodyPr/>
        <a:lstStyle/>
        <a:p>
          <a:pPr>
            <a:lnSpc>
              <a:spcPct val="150000"/>
            </a:lnSpc>
          </a:pPr>
          <a:endParaRPr lang="en-GB" sz="1600"/>
        </a:p>
      </dgm:t>
    </dgm:pt>
    <dgm:pt modelId="{2B9295D6-CAF7-40B8-AFA3-227E8E991654}" type="sibTrans" cxnId="{029B5305-CA2C-4A6B-8EA5-055BF11E4745}">
      <dgm:prSet/>
      <dgm:spPr/>
      <dgm:t>
        <a:bodyPr/>
        <a:lstStyle/>
        <a:p>
          <a:pPr>
            <a:lnSpc>
              <a:spcPct val="150000"/>
            </a:lnSpc>
          </a:pPr>
          <a:endParaRPr lang="en-GB" sz="1600"/>
        </a:p>
      </dgm:t>
    </dgm:pt>
    <dgm:pt modelId="{FE4EF5D4-D2BC-48F1-8A60-DEF04D10B2BD}">
      <dgm:prSet custT="1"/>
      <dgm:spPr/>
      <dgm:t>
        <a:bodyPr/>
        <a:lstStyle/>
        <a:p>
          <a:pPr algn="l">
            <a:lnSpc>
              <a:spcPct val="150000"/>
            </a:lnSpc>
          </a:pPr>
          <a:r>
            <a:rPr lang="sl-SI" sz="1600" noProof="0">
              <a:solidFill>
                <a:schemeClr val="accent1"/>
              </a:solidFill>
            </a:rPr>
            <a:t>Konkurenti sodelujejo pri projektih, ki zagotavljajo obojestranske koristi, kot je določanje standardov panoge ali izmenjava tehnologije.</a:t>
          </a:r>
        </a:p>
      </dgm:t>
    </dgm:pt>
    <dgm:pt modelId="{A5A04827-F5DC-4603-ACF6-AD5B5206F681}" type="parTrans" cxnId="{DFF49343-FC8D-4273-A60E-5D005C29F600}">
      <dgm:prSet/>
      <dgm:spPr/>
      <dgm:t>
        <a:bodyPr/>
        <a:lstStyle/>
        <a:p>
          <a:pPr>
            <a:lnSpc>
              <a:spcPct val="150000"/>
            </a:lnSpc>
          </a:pPr>
          <a:endParaRPr lang="en-GB" sz="1600"/>
        </a:p>
      </dgm:t>
    </dgm:pt>
    <dgm:pt modelId="{1CB9A00E-A9F8-4642-88F9-F86749D11ECA}" type="sibTrans" cxnId="{DFF49343-FC8D-4273-A60E-5D005C29F600}">
      <dgm:prSet/>
      <dgm:spPr/>
      <dgm:t>
        <a:bodyPr/>
        <a:lstStyle/>
        <a:p>
          <a:pPr>
            <a:lnSpc>
              <a:spcPct val="150000"/>
            </a:lnSpc>
          </a:pPr>
          <a:endParaRPr lang="en-GB" sz="1600"/>
        </a:p>
      </dgm:t>
    </dgm:pt>
    <dgm:pt modelId="{9CE28B6A-63EA-4F7C-A0E5-05FD9931ED52}">
      <dgm:prSet custT="1"/>
      <dgm:spPr/>
      <dgm:t>
        <a:bodyPr/>
        <a:lstStyle/>
        <a:p>
          <a:pPr algn="l">
            <a:lnSpc>
              <a:spcPct val="150000"/>
            </a:lnSpc>
          </a:pPr>
          <a:r>
            <a:rPr lang="sl-SI" sz="1600" noProof="0">
              <a:solidFill>
                <a:schemeClr val="accent1"/>
              </a:solidFill>
            </a:rPr>
            <a:t>Dve ali več strank ustvari nov poslovni subjekt, ki si deli vire in tveganja za iskanje novih priložnosti.</a:t>
          </a:r>
        </a:p>
      </dgm:t>
    </dgm:pt>
    <dgm:pt modelId="{474C1323-6D17-4E89-8F3F-83340F21947E}" type="parTrans" cxnId="{38CEA59D-A05D-47D4-AA06-C032B8DB2C28}">
      <dgm:prSet/>
      <dgm:spPr/>
      <dgm:t>
        <a:bodyPr/>
        <a:lstStyle/>
        <a:p>
          <a:pPr>
            <a:lnSpc>
              <a:spcPct val="150000"/>
            </a:lnSpc>
          </a:pPr>
          <a:endParaRPr lang="en-GB" sz="1600"/>
        </a:p>
      </dgm:t>
    </dgm:pt>
    <dgm:pt modelId="{F5086A2B-6F51-46B8-9EF9-F83648EB1272}" type="sibTrans" cxnId="{38CEA59D-A05D-47D4-AA06-C032B8DB2C28}">
      <dgm:prSet/>
      <dgm:spPr/>
      <dgm:t>
        <a:bodyPr/>
        <a:lstStyle/>
        <a:p>
          <a:pPr>
            <a:lnSpc>
              <a:spcPct val="150000"/>
            </a:lnSpc>
          </a:pPr>
          <a:endParaRPr lang="en-GB" sz="1600"/>
        </a:p>
      </dgm:t>
    </dgm:pt>
    <dgm:pt modelId="{5498FE55-839F-4895-A282-C596A2AB8A92}">
      <dgm:prSet custT="1"/>
      <dgm:spPr/>
      <dgm:t>
        <a:bodyPr/>
        <a:lstStyle/>
        <a:p>
          <a:pPr algn="l">
            <a:lnSpc>
              <a:spcPct val="150000"/>
            </a:lnSpc>
          </a:pPr>
          <a:r>
            <a:rPr lang="sl-SI" sz="1600" noProof="0">
              <a:solidFill>
                <a:schemeClr val="accent1"/>
              </a:solidFill>
            </a:rPr>
            <a:t>Partnerstva z dobavitelji za zagotavljanje stalne oskrbe z osnovnim blagom in storitvami, ki pogosto vključujejo dolgoročne pogodbe in pogajanja.</a:t>
          </a:r>
        </a:p>
      </dgm:t>
    </dgm:pt>
    <dgm:pt modelId="{16076B7C-6D55-4E96-A16F-9A84C86FB2AD}" type="parTrans" cxnId="{E758F9B0-2B73-4D62-B132-C2A62A910C4C}">
      <dgm:prSet/>
      <dgm:spPr/>
      <dgm:t>
        <a:bodyPr/>
        <a:lstStyle/>
        <a:p>
          <a:pPr>
            <a:lnSpc>
              <a:spcPct val="150000"/>
            </a:lnSpc>
          </a:pPr>
          <a:endParaRPr lang="en-GB" sz="1600"/>
        </a:p>
      </dgm:t>
    </dgm:pt>
    <dgm:pt modelId="{261AB8B5-353B-4222-BDA4-A57CDEC19EF2}" type="sibTrans" cxnId="{E758F9B0-2B73-4D62-B132-C2A62A910C4C}">
      <dgm:prSet/>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dgm:presLayoutVars>
          <dgm:bulletEnabled val="1"/>
        </dgm:presLayoutVars>
      </dgm:prSet>
      <dgm:spPr/>
    </dgm:pt>
  </dgm:ptLst>
  <dgm:cxnLst>
    <dgm:cxn modelId="{029B5305-CA2C-4A6B-8EA5-055BF11E4745}" srcId="{9C79CB29-8DD3-4ABF-9AB1-6AC2DAEAE837}" destId="{AF8C1833-112E-48FC-BBB8-56A1EA409DD1}" srcOrd="0" destOrd="0" parTransId="{5BDA08B2-390A-44BC-8212-012A89CAD04B}" sibTransId="{2B9295D6-CAF7-40B8-AFA3-227E8E991654}"/>
    <dgm:cxn modelId="{B7905507-1501-4CFB-996B-FDE0FCA0AF87}" type="presOf" srcId="{0EC005FA-DC08-44D1-85B9-6F5B32006F00}" destId="{9F455813-D37E-4E31-9143-21F48594A140}" srcOrd="0" destOrd="0" presId="urn:microsoft.com/office/officeart/2005/8/layout/hList1"/>
    <dgm:cxn modelId="{105AF610-1B8C-4C29-A279-70A1B1CAED68}" type="presOf" srcId="{FE4EF5D4-D2BC-48F1-8A60-DEF04D10B2BD}" destId="{768BAD7E-129D-4A6B-B1BA-E3371ECAA5B2}" srcOrd="0" destOrd="0" presId="urn:microsoft.com/office/officeart/2005/8/layout/hList1"/>
    <dgm:cxn modelId="{6FB29F13-D4E4-497B-8754-EDFDE63D1236}" srcId="{48851560-A627-4B97-8643-1D753504926E}" destId="{0EC005FA-DC08-44D1-85B9-6F5B32006F00}" srcOrd="1" destOrd="0" parTransId="{A43ED5CF-3BE8-416C-AD5C-024FC8314B66}" sibTransId="{ADCAB4F3-5A61-4C83-A739-B62A40BFB289}"/>
    <dgm:cxn modelId="{018B4622-E16F-46BF-8022-DD548031CAB6}" type="presOf" srcId="{48851560-A627-4B97-8643-1D753504926E}" destId="{0BE714A6-8B0F-4301-AEA9-6DDE5B43DEC9}" srcOrd="0" destOrd="0" presId="urn:microsoft.com/office/officeart/2005/8/layout/hList1"/>
    <dgm:cxn modelId="{5FFB5C3D-35B1-4A00-868B-A0CFA66F50FA}" type="presOf" srcId="{4DBBCB8D-5726-44DD-A444-9BA2537026D8}" destId="{854B1733-A049-453F-ABF3-27C90BB00677}" srcOrd="0" destOrd="0" presId="urn:microsoft.com/office/officeart/2005/8/layout/hList1"/>
    <dgm:cxn modelId="{9D8F8961-FC83-4A32-8F88-9C3FB00A78B0}" srcId="{48851560-A627-4B97-8643-1D753504926E}" destId="{9C79CB29-8DD3-4ABF-9AB1-6AC2DAEAE837}" srcOrd="0" destOrd="0" parTransId="{0EDDC50B-0D49-453F-BFDD-0175DB3C3A1E}" sibTransId="{4A0F6B83-3D1F-4F8C-B10A-0245E7AFAC1C}"/>
    <dgm:cxn modelId="{DFF49343-FC8D-4273-A60E-5D005C29F600}" srcId="{0EC005FA-DC08-44D1-85B9-6F5B32006F00}" destId="{FE4EF5D4-D2BC-48F1-8A60-DEF04D10B2BD}" srcOrd="0" destOrd="0" parTransId="{A5A04827-F5DC-4603-ACF6-AD5B5206F681}" sibTransId="{1CB9A00E-A9F8-4642-88F9-F86749D11ECA}"/>
    <dgm:cxn modelId="{45803E66-701A-4176-AB7C-58145F5EA97B}" srcId="{48851560-A627-4B97-8643-1D753504926E}" destId="{4DBBCB8D-5726-44DD-A444-9BA2537026D8}" srcOrd="3" destOrd="0" parTransId="{2A458409-827D-4FE3-95B7-A16E58B0F257}" sibTransId="{2A55D4DB-12BE-4697-8D1A-FBC78289C7F9}"/>
    <dgm:cxn modelId="{27773054-57C2-4C2D-B78E-F144C695A7CF}" type="presOf" srcId="{9CE28B6A-63EA-4F7C-A0E5-05FD9931ED52}" destId="{53718599-0751-48A0-AB75-575F2BA4672C}" srcOrd="0" destOrd="0" presId="urn:microsoft.com/office/officeart/2005/8/layout/hList1"/>
    <dgm:cxn modelId="{3EA45354-D23D-458D-9323-3F467C9CF5D2}" type="presOf" srcId="{9C79CB29-8DD3-4ABF-9AB1-6AC2DAEAE837}" destId="{FE3B1537-1369-4F6D-AA4E-46E1BA7F3015}" srcOrd="0" destOrd="0" presId="urn:microsoft.com/office/officeart/2005/8/layout/hList1"/>
    <dgm:cxn modelId="{7B9E3478-57DE-4F26-8E43-65B1CE6739B1}" type="presOf" srcId="{5498FE55-839F-4895-A282-C596A2AB8A92}" destId="{507CDC8A-0F69-477A-A506-1D7F72E52B78}" srcOrd="0" destOrd="0" presId="urn:microsoft.com/office/officeart/2005/8/layout/hList1"/>
    <dgm:cxn modelId="{7D0C667F-3B5E-40A8-B020-EB53316431DB}" type="presOf" srcId="{AF8C1833-112E-48FC-BBB8-56A1EA409DD1}" destId="{D7B1BD6C-7FE9-4718-96A4-7BC9176E5012}" srcOrd="0" destOrd="0" presId="urn:microsoft.com/office/officeart/2005/8/layout/hList1"/>
    <dgm:cxn modelId="{809A8E99-FA1C-420D-B0BC-65A30DBCC724}" srcId="{48851560-A627-4B97-8643-1D753504926E}" destId="{B1C79374-91CA-415A-831C-20EB35098FC7}" srcOrd="2" destOrd="0" parTransId="{3CCD5D18-1B48-416E-BAE2-C1C383C131BD}" sibTransId="{A51C1044-0C55-4195-B9AB-43BE6B984F0A}"/>
    <dgm:cxn modelId="{38CEA59D-A05D-47D4-AA06-C032B8DB2C28}" srcId="{B1C79374-91CA-415A-831C-20EB35098FC7}" destId="{9CE28B6A-63EA-4F7C-A0E5-05FD9931ED52}" srcOrd="0" destOrd="0" parTransId="{474C1323-6D17-4E89-8F3F-83340F21947E}" sibTransId="{F5086A2B-6F51-46B8-9EF9-F83648EB1272}"/>
    <dgm:cxn modelId="{15314DAF-3786-40E9-A5F4-7CFF1A1D0380}" type="presOf" srcId="{B1C79374-91CA-415A-831C-20EB35098FC7}" destId="{B04A6231-8DD1-4BD2-B065-0A9A1E9FB12B}" srcOrd="0" destOrd="0" presId="urn:microsoft.com/office/officeart/2005/8/layout/hList1"/>
    <dgm:cxn modelId="{E758F9B0-2B73-4D62-B132-C2A62A910C4C}" srcId="{4DBBCB8D-5726-44DD-A444-9BA2537026D8}" destId="{5498FE55-839F-4895-A282-C596A2AB8A92}" srcOrd="0" destOrd="0" parTransId="{16076B7C-6D55-4E96-A16F-9A84C86FB2AD}" sibTransId="{261AB8B5-353B-4222-BDA4-A57CDEC19EF2}"/>
    <dgm:cxn modelId="{1C551B87-3514-4723-986D-0B4B1AFB5B51}" type="presParOf" srcId="{0BE714A6-8B0F-4301-AEA9-6DDE5B43DEC9}" destId="{482659EA-EC21-4291-AE33-3F2AD251D274}" srcOrd="0" destOrd="0" presId="urn:microsoft.com/office/officeart/2005/8/layout/hList1"/>
    <dgm:cxn modelId="{EB244D1A-30DD-4245-ACB2-9FCD60D2F32A}" type="presParOf" srcId="{482659EA-EC21-4291-AE33-3F2AD251D274}" destId="{FE3B1537-1369-4F6D-AA4E-46E1BA7F3015}" srcOrd="0" destOrd="0" presId="urn:microsoft.com/office/officeart/2005/8/layout/hList1"/>
    <dgm:cxn modelId="{18F2498A-9B66-4305-94F0-9AF353422E4B}" type="presParOf" srcId="{482659EA-EC21-4291-AE33-3F2AD251D274}" destId="{D7B1BD6C-7FE9-4718-96A4-7BC9176E5012}" srcOrd="1" destOrd="0" presId="urn:microsoft.com/office/officeart/2005/8/layout/hList1"/>
    <dgm:cxn modelId="{27EE438D-C8EF-4136-9065-B57AEF2262D7}" type="presParOf" srcId="{0BE714A6-8B0F-4301-AEA9-6DDE5B43DEC9}" destId="{3A518744-43CC-452E-8039-6C48488EDBC1}" srcOrd="1" destOrd="0" presId="urn:microsoft.com/office/officeart/2005/8/layout/hList1"/>
    <dgm:cxn modelId="{720C9FF6-B86B-455A-B78E-D30C130D04A7}" type="presParOf" srcId="{0BE714A6-8B0F-4301-AEA9-6DDE5B43DEC9}" destId="{4E1D5536-5F9C-43A8-8808-104478C65578}" srcOrd="2" destOrd="0" presId="urn:microsoft.com/office/officeart/2005/8/layout/hList1"/>
    <dgm:cxn modelId="{7F754F45-0F46-46FC-A627-5D86FC5441BF}" type="presParOf" srcId="{4E1D5536-5F9C-43A8-8808-104478C65578}" destId="{9F455813-D37E-4E31-9143-21F48594A140}" srcOrd="0" destOrd="0" presId="urn:microsoft.com/office/officeart/2005/8/layout/hList1"/>
    <dgm:cxn modelId="{C4761E45-9B60-4843-9207-AD5A1898A1B0}" type="presParOf" srcId="{4E1D5536-5F9C-43A8-8808-104478C65578}" destId="{768BAD7E-129D-4A6B-B1BA-E3371ECAA5B2}" srcOrd="1" destOrd="0" presId="urn:microsoft.com/office/officeart/2005/8/layout/hList1"/>
    <dgm:cxn modelId="{8CC81C3A-15A4-4A83-ACFF-707E96DA3D37}" type="presParOf" srcId="{0BE714A6-8B0F-4301-AEA9-6DDE5B43DEC9}" destId="{B48AC65A-8D96-499E-BBCE-D8973BE7C803}" srcOrd="3" destOrd="0" presId="urn:microsoft.com/office/officeart/2005/8/layout/hList1"/>
    <dgm:cxn modelId="{DB1F67FF-9DF5-450E-8D05-C8F58D6545F1}" type="presParOf" srcId="{0BE714A6-8B0F-4301-AEA9-6DDE5B43DEC9}" destId="{68A93F2E-86C0-4515-86A5-ED3DEC991DCF}" srcOrd="4" destOrd="0" presId="urn:microsoft.com/office/officeart/2005/8/layout/hList1"/>
    <dgm:cxn modelId="{B51B5C01-73F7-48F6-ADE3-97ED0D5AC087}" type="presParOf" srcId="{68A93F2E-86C0-4515-86A5-ED3DEC991DCF}" destId="{B04A6231-8DD1-4BD2-B065-0A9A1E9FB12B}" srcOrd="0" destOrd="0" presId="urn:microsoft.com/office/officeart/2005/8/layout/hList1"/>
    <dgm:cxn modelId="{906472DD-DBB3-4C87-AA1F-AF1E41D7A03E}" type="presParOf" srcId="{68A93F2E-86C0-4515-86A5-ED3DEC991DCF}" destId="{53718599-0751-48A0-AB75-575F2BA4672C}" srcOrd="1" destOrd="0" presId="urn:microsoft.com/office/officeart/2005/8/layout/hList1"/>
    <dgm:cxn modelId="{F8188FAF-94B3-4562-A38B-229641494889}" type="presParOf" srcId="{0BE714A6-8B0F-4301-AEA9-6DDE5B43DEC9}" destId="{5A912740-A937-430D-B06E-D3E01B30EA4E}" srcOrd="5" destOrd="0" presId="urn:microsoft.com/office/officeart/2005/8/layout/hList1"/>
    <dgm:cxn modelId="{38EAAD5B-8459-4992-AE6A-206797039FAA}" type="presParOf" srcId="{0BE714A6-8B0F-4301-AEA9-6DDE5B43DEC9}" destId="{E6F95944-E0F2-4C65-9A27-AE6043401350}" srcOrd="6" destOrd="0" presId="urn:microsoft.com/office/officeart/2005/8/layout/hList1"/>
    <dgm:cxn modelId="{EB67FEDA-0561-4893-B02D-C6FE8ACD4D69}" type="presParOf" srcId="{E6F95944-E0F2-4C65-9A27-AE6043401350}" destId="{854B1733-A049-453F-ABF3-27C90BB00677}" srcOrd="0" destOrd="0" presId="urn:microsoft.com/office/officeart/2005/8/layout/hList1"/>
    <dgm:cxn modelId="{1860EFEC-ECEE-492B-828C-2E14917826E5}"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722A443F-A1F5-4F32-BE38-D32868899F49}">
      <dgm:prSet phldrT="[Text]" custT="1"/>
      <dgm:spPr/>
      <dgm:t>
        <a:bodyPr/>
        <a:lstStyle/>
        <a:p>
          <a:pPr algn="l">
            <a:lnSpc>
              <a:spcPct val="150000"/>
            </a:lnSpc>
            <a:buFont typeface="Arial" panose="020B0604020202020204" pitchFamily="34" charset="0"/>
            <a:buChar char="•"/>
          </a:pPr>
          <a:r>
            <a:rPr lang="sl-SI" sz="1600" b="1" noProof="0">
              <a:solidFill>
                <a:schemeClr val="accent1"/>
              </a:solidFill>
            </a:rPr>
            <a:t>Fiksni stroški:</a:t>
          </a:r>
          <a:endParaRPr lang="sl-SI" sz="1600" noProof="0">
            <a:solidFill>
              <a:schemeClr val="accent1"/>
            </a:solidFill>
          </a:endParaRPr>
        </a:p>
      </dgm:t>
    </dgm:pt>
    <dgm:pt modelId="{98BED04D-CA6C-4A2B-862F-9F33FC31487C}" type="parTrans" cxnId="{5CB00686-8CC7-4DB2-8380-616F77ACCF5C}">
      <dgm:prSet/>
      <dgm:spPr/>
      <dgm:t>
        <a:bodyPr/>
        <a:lstStyle/>
        <a:p>
          <a:pPr algn="just">
            <a:lnSpc>
              <a:spcPct val="150000"/>
            </a:lnSpc>
          </a:pPr>
          <a:endParaRPr lang="en-GB" sz="1600">
            <a:solidFill>
              <a:schemeClr val="accent1"/>
            </a:solidFill>
          </a:endParaRPr>
        </a:p>
      </dgm:t>
    </dgm:pt>
    <dgm:pt modelId="{9CFFAAD0-C9CC-410B-85D3-91C59D598A32}" type="sibTrans" cxnId="{5CB00686-8CC7-4DB2-8380-616F77ACCF5C}">
      <dgm:prSet/>
      <dgm:spPr/>
      <dgm:t>
        <a:bodyPr/>
        <a:lstStyle/>
        <a:p>
          <a:pPr algn="just">
            <a:lnSpc>
              <a:spcPct val="150000"/>
            </a:lnSpc>
          </a:pPr>
          <a:endParaRPr lang="en-GB" sz="1600">
            <a:solidFill>
              <a:schemeClr val="accent1"/>
            </a:solidFill>
          </a:endParaRPr>
        </a:p>
      </dgm:t>
    </dgm:pt>
    <dgm:pt modelId="{DC50B3CB-94BF-4829-98B4-80236871AFB0}">
      <dgm:prSet custT="1"/>
      <dgm:spPr/>
      <dgm:t>
        <a:bodyPr/>
        <a:lstStyle/>
        <a:p>
          <a:pPr algn="l">
            <a:lnSpc>
              <a:spcPct val="150000"/>
            </a:lnSpc>
            <a:buFont typeface="Arial" panose="020B0604020202020204" pitchFamily="34" charset="0"/>
            <a:buChar char="•"/>
          </a:pPr>
          <a:r>
            <a:rPr lang="sl-SI" sz="1600" b="1" noProof="0">
              <a:solidFill>
                <a:schemeClr val="accent1"/>
              </a:solidFill>
            </a:rPr>
            <a:t>Spremenljivi stroški</a:t>
          </a:r>
          <a:r>
            <a:rPr lang="sl-SI" sz="1600" noProof="0">
              <a:solidFill>
                <a:schemeClr val="accent1"/>
              </a:solidFill>
            </a:rPr>
            <a:t>:</a:t>
          </a:r>
        </a:p>
      </dgm:t>
    </dgm:pt>
    <dgm:pt modelId="{0EC3C062-6FA0-4087-A61D-7AE17A5A807B}" type="parTrans" cxnId="{67DE8641-AFD4-49B7-A834-21C30944BC0B}">
      <dgm:prSet/>
      <dgm:spPr/>
      <dgm:t>
        <a:bodyPr/>
        <a:lstStyle/>
        <a:p>
          <a:pPr algn="just">
            <a:lnSpc>
              <a:spcPct val="150000"/>
            </a:lnSpc>
          </a:pPr>
          <a:endParaRPr lang="en-GB" sz="1600">
            <a:solidFill>
              <a:schemeClr val="accent1"/>
            </a:solidFill>
          </a:endParaRPr>
        </a:p>
      </dgm:t>
    </dgm:pt>
    <dgm:pt modelId="{D324C38A-DFCC-4CDC-90D9-2E805DC92507}" type="sibTrans" cxnId="{67DE8641-AFD4-49B7-A834-21C30944BC0B}">
      <dgm:prSet/>
      <dgm:spPr/>
      <dgm:t>
        <a:bodyPr/>
        <a:lstStyle/>
        <a:p>
          <a:pPr algn="just">
            <a:lnSpc>
              <a:spcPct val="150000"/>
            </a:lnSpc>
          </a:pPr>
          <a:endParaRPr lang="en-GB" sz="1600">
            <a:solidFill>
              <a:schemeClr val="accent1"/>
            </a:solidFill>
          </a:endParaRPr>
        </a:p>
      </dgm:t>
    </dgm:pt>
    <dgm:pt modelId="{C829EC75-AEFF-4766-A17C-7396295F45A7}">
      <dgm:prSet custT="1"/>
      <dgm:spPr/>
      <dgm:t>
        <a:bodyPr/>
        <a:lstStyle/>
        <a:p>
          <a:pPr algn="l">
            <a:lnSpc>
              <a:spcPct val="150000"/>
            </a:lnSpc>
            <a:buFont typeface="Arial" panose="020B0604020202020204" pitchFamily="34" charset="0"/>
            <a:buNone/>
          </a:pPr>
          <a:r>
            <a:rPr lang="sl-SI" sz="1600" b="1" noProof="0">
              <a:solidFill>
                <a:schemeClr val="accent1"/>
              </a:solidFill>
            </a:rPr>
            <a:t>Ekonomije obsega</a:t>
          </a:r>
          <a:r>
            <a:rPr lang="sl-SI" sz="1600" noProof="0">
              <a:solidFill>
                <a:schemeClr val="accent1"/>
              </a:solidFill>
            </a:rPr>
            <a:t>:</a:t>
          </a:r>
        </a:p>
      </dgm:t>
    </dgm:pt>
    <dgm:pt modelId="{725B560B-F66E-4238-AA26-2A4677CC1116}" type="parTrans" cxnId="{3AD258AD-AC11-439C-95FF-6D57EA7B8115}">
      <dgm:prSet/>
      <dgm:spPr/>
      <dgm:t>
        <a:bodyPr/>
        <a:lstStyle/>
        <a:p>
          <a:pPr algn="just">
            <a:lnSpc>
              <a:spcPct val="150000"/>
            </a:lnSpc>
          </a:pPr>
          <a:endParaRPr lang="en-GB" sz="1600">
            <a:solidFill>
              <a:schemeClr val="accent1"/>
            </a:solidFill>
          </a:endParaRPr>
        </a:p>
      </dgm:t>
    </dgm:pt>
    <dgm:pt modelId="{1E8413FA-190F-4601-AC79-9CCA5F368363}" type="sibTrans" cxnId="{3AD258AD-AC11-439C-95FF-6D57EA7B8115}">
      <dgm:prSet/>
      <dgm:spPr/>
      <dgm:t>
        <a:bodyPr/>
        <a:lstStyle/>
        <a:p>
          <a:pPr algn="just">
            <a:lnSpc>
              <a:spcPct val="150000"/>
            </a:lnSpc>
          </a:pPr>
          <a:endParaRPr lang="en-GB" sz="1600">
            <a:solidFill>
              <a:schemeClr val="accent1"/>
            </a:solidFill>
          </a:endParaRPr>
        </a:p>
      </dgm:t>
    </dgm:pt>
    <dgm:pt modelId="{0BA1733C-B470-4DEB-A345-2A9A0DD81EDC}">
      <dgm:prSet custT="1"/>
      <dgm:spPr/>
      <dgm:t>
        <a:bodyPr/>
        <a:lstStyle/>
        <a:p>
          <a:pPr algn="l">
            <a:lnSpc>
              <a:spcPct val="100000"/>
            </a:lnSpc>
            <a:buFont typeface="Arial" panose="020B0604020202020204" pitchFamily="34" charset="0"/>
            <a:buChar char="•"/>
          </a:pPr>
          <a:r>
            <a:rPr lang="sl-SI" sz="1600" b="1" noProof="0">
              <a:solidFill>
                <a:schemeClr val="accent1"/>
              </a:solidFill>
            </a:rPr>
            <a:t>Ekonomije povezanosti</a:t>
          </a:r>
          <a:r>
            <a:rPr lang="sl-SI" sz="1600" noProof="0">
              <a:solidFill>
                <a:schemeClr val="accent1"/>
              </a:solidFill>
            </a:rPr>
            <a:t>:</a:t>
          </a:r>
        </a:p>
      </dgm:t>
    </dgm:pt>
    <dgm:pt modelId="{8CB60846-3D8C-42C2-9CEA-F732EED892A3}" type="parTrans" cxnId="{86A9D328-1CE0-49A6-BD2A-D1A51F93AD32}">
      <dgm:prSet/>
      <dgm:spPr/>
      <dgm:t>
        <a:bodyPr/>
        <a:lstStyle/>
        <a:p>
          <a:pPr algn="just">
            <a:lnSpc>
              <a:spcPct val="150000"/>
            </a:lnSpc>
          </a:pPr>
          <a:endParaRPr lang="en-GB" sz="1600">
            <a:solidFill>
              <a:schemeClr val="accent1"/>
            </a:solidFill>
          </a:endParaRPr>
        </a:p>
      </dgm:t>
    </dgm:pt>
    <dgm:pt modelId="{DB591BAC-3E25-42A3-9417-E43530435C17}" type="sibTrans" cxnId="{86A9D328-1CE0-49A6-BD2A-D1A51F93AD32}">
      <dgm:prSet/>
      <dgm:spPr/>
      <dgm:t>
        <a:bodyPr/>
        <a:lstStyle/>
        <a:p>
          <a:pPr algn="just">
            <a:lnSpc>
              <a:spcPct val="150000"/>
            </a:lnSpc>
          </a:pPr>
          <a:endParaRPr lang="en-GB" sz="1600">
            <a:solidFill>
              <a:schemeClr val="accent1"/>
            </a:solidFill>
          </a:endParaRPr>
        </a:p>
      </dgm:t>
    </dgm:pt>
    <dgm:pt modelId="{8A8BB604-B3A5-44BD-BD6C-65555ADF6822}">
      <dgm:prSet phldrT="[Text]" custT="1"/>
      <dgm:spPr/>
      <dgm:t>
        <a:bodyPr/>
        <a:lstStyle/>
        <a:p>
          <a:pPr algn="l">
            <a:lnSpc>
              <a:spcPct val="100000"/>
            </a:lnSpc>
            <a:buFont typeface="Arial" panose="020B0604020202020204" pitchFamily="34" charset="0"/>
            <a:buChar char="•"/>
          </a:pPr>
          <a:r>
            <a:rPr lang="sl-SI" sz="1600" noProof="0">
              <a:solidFill>
                <a:schemeClr val="accent1"/>
              </a:solidFill>
            </a:rPr>
            <a:t>Stroški, ki se ne spreminjajo s stopnjo proizvodnje, kot so najemnina, plače in zavarovanje. Ti stroški so predvidljivi in se ponavljajo, kar zagotavlja stabilnost pri finančnem načrtovanju.</a:t>
          </a:r>
        </a:p>
      </dgm:t>
    </dgm:pt>
    <dgm:pt modelId="{DBFB64C4-E4DC-4BBA-9A0B-1A4EBDAA8627}" type="parTrans" cxnId="{32095119-6C8E-48F2-AF7F-95D70C13564A}">
      <dgm:prSet/>
      <dgm:spPr/>
      <dgm:t>
        <a:bodyPr/>
        <a:lstStyle/>
        <a:p>
          <a:pPr algn="just">
            <a:lnSpc>
              <a:spcPct val="150000"/>
            </a:lnSpc>
          </a:pPr>
          <a:endParaRPr lang="en-GB" sz="1600">
            <a:solidFill>
              <a:schemeClr val="accent1"/>
            </a:solidFill>
          </a:endParaRPr>
        </a:p>
      </dgm:t>
    </dgm:pt>
    <dgm:pt modelId="{73490A80-0A83-4497-88C3-AE7BFF401160}" type="sibTrans" cxnId="{32095119-6C8E-48F2-AF7F-95D70C13564A}">
      <dgm:prSet/>
      <dgm:spPr/>
      <dgm:t>
        <a:bodyPr/>
        <a:lstStyle/>
        <a:p>
          <a:pPr algn="just">
            <a:lnSpc>
              <a:spcPct val="150000"/>
            </a:lnSpc>
          </a:pPr>
          <a:endParaRPr lang="en-GB" sz="1600">
            <a:solidFill>
              <a:schemeClr val="accent1"/>
            </a:solidFill>
          </a:endParaRPr>
        </a:p>
      </dgm:t>
    </dgm:pt>
    <dgm:pt modelId="{793FAFF7-023C-4DBA-BC52-AB2E1B3EA007}">
      <dgm:prSet custT="1"/>
      <dgm:spPr/>
      <dgm:t>
        <a:bodyPr/>
        <a:lstStyle/>
        <a:p>
          <a:pPr algn="l">
            <a:lnSpc>
              <a:spcPct val="100000"/>
            </a:lnSpc>
            <a:buFont typeface="Arial" panose="020B0604020202020204" pitchFamily="34" charset="0"/>
            <a:buChar char="•"/>
          </a:pPr>
          <a:r>
            <a:rPr lang="sl-SI" sz="1600" noProof="0">
              <a:solidFill>
                <a:schemeClr val="accent1"/>
              </a:solidFill>
            </a:rPr>
            <a:t>Stroški, ki se spreminjajo glede na obseg proizvodnje, vključno s surovinami, stroški komunalnih storitev in stroški pošiljanja. Ti stroški so neposredno povezani z obsegom dejavnosti.</a:t>
          </a:r>
        </a:p>
      </dgm:t>
    </dgm:pt>
    <dgm:pt modelId="{8052D661-0B23-47AF-9D57-9ED5823AC7BF}" type="parTrans" cxnId="{77989F36-45DD-4E9B-980C-308CE2222826}">
      <dgm:prSet/>
      <dgm:spPr/>
      <dgm:t>
        <a:bodyPr/>
        <a:lstStyle/>
        <a:p>
          <a:pPr algn="just">
            <a:lnSpc>
              <a:spcPct val="150000"/>
            </a:lnSpc>
          </a:pPr>
          <a:endParaRPr lang="en-GB" sz="1600">
            <a:solidFill>
              <a:schemeClr val="accent1"/>
            </a:solidFill>
          </a:endParaRPr>
        </a:p>
      </dgm:t>
    </dgm:pt>
    <dgm:pt modelId="{D2852895-A4A2-4891-8E88-B46D0BC3DD31}" type="sibTrans" cxnId="{77989F36-45DD-4E9B-980C-308CE2222826}">
      <dgm:prSet/>
      <dgm:spPr/>
      <dgm:t>
        <a:bodyPr/>
        <a:lstStyle/>
        <a:p>
          <a:pPr algn="just">
            <a:lnSpc>
              <a:spcPct val="150000"/>
            </a:lnSpc>
          </a:pPr>
          <a:endParaRPr lang="en-GB" sz="1600">
            <a:solidFill>
              <a:schemeClr val="accent1"/>
            </a:solidFill>
          </a:endParaRPr>
        </a:p>
      </dgm:t>
    </dgm:pt>
    <dgm:pt modelId="{AA7721AF-1D42-4F18-8AF7-A0949225F7D4}">
      <dgm:prSet custT="1"/>
      <dgm:spPr/>
      <dgm:t>
        <a:bodyPr/>
        <a:lstStyle/>
        <a:p>
          <a:pPr algn="l">
            <a:lnSpc>
              <a:spcPct val="100000"/>
            </a:lnSpc>
            <a:buFont typeface="Arial" panose="020B0604020202020204" pitchFamily="34" charset="0"/>
            <a:buChar char="•"/>
          </a:pPr>
          <a:r>
            <a:rPr lang="sl-SI" sz="1600" noProof="0">
              <a:solidFill>
                <a:schemeClr val="accent1"/>
              </a:solidFill>
            </a:rPr>
            <a:t>Stroškovne prednosti, ki jih podjetje doseže, ko poveča proizvodnjo, kar ima za posledico nižje stroške na enoto. To je pogosto posledica učinkovitosti proizvodnje, nabave na veliko ali porazdelitve režijskih stroškov na več enot.</a:t>
          </a:r>
        </a:p>
      </dgm:t>
    </dgm:pt>
    <dgm:pt modelId="{34BFF018-C7E2-421D-A49C-30DD5A30F685}" type="parTrans" cxnId="{0CCE59B8-F6CB-4BEF-B918-488BE8FE6A66}">
      <dgm:prSet/>
      <dgm:spPr/>
      <dgm:t>
        <a:bodyPr/>
        <a:lstStyle/>
        <a:p>
          <a:pPr algn="just">
            <a:lnSpc>
              <a:spcPct val="150000"/>
            </a:lnSpc>
          </a:pPr>
          <a:endParaRPr lang="en-GB" sz="1600">
            <a:solidFill>
              <a:schemeClr val="accent1"/>
            </a:solidFill>
          </a:endParaRPr>
        </a:p>
      </dgm:t>
    </dgm:pt>
    <dgm:pt modelId="{C2FE57DD-BCD8-4FDC-8866-C2E923BAB984}" type="sibTrans" cxnId="{0CCE59B8-F6CB-4BEF-B918-488BE8FE6A66}">
      <dgm:prSet/>
      <dgm:spPr/>
      <dgm:t>
        <a:bodyPr/>
        <a:lstStyle/>
        <a:p>
          <a:pPr algn="just">
            <a:lnSpc>
              <a:spcPct val="150000"/>
            </a:lnSpc>
          </a:pPr>
          <a:endParaRPr lang="en-GB" sz="1600">
            <a:solidFill>
              <a:schemeClr val="accent1"/>
            </a:solidFill>
          </a:endParaRPr>
        </a:p>
      </dgm:t>
    </dgm:pt>
    <dgm:pt modelId="{F4A8055E-FF7B-4160-BAD1-D027A53369C1}">
      <dgm:prSet custT="1"/>
      <dgm:spPr/>
      <dgm:t>
        <a:bodyPr/>
        <a:lstStyle/>
        <a:p>
          <a:pPr algn="l">
            <a:lnSpc>
              <a:spcPct val="100000"/>
            </a:lnSpc>
            <a:buFont typeface="Arial" panose="020B0604020202020204" pitchFamily="34" charset="0"/>
            <a:buChar char="•"/>
          </a:pPr>
          <a:r>
            <a:rPr lang="sl-SI" sz="1600" noProof="0">
              <a:solidFill>
                <a:schemeClr val="accent1"/>
              </a:solidFill>
            </a:rPr>
            <a:t> Stroškovne prednosti, ki jih podjetje doseže s ponudbo različnih izdelkov ali storitev, ki si delijo vire, kar zmanjša skupne stroške na izdelek.</a:t>
          </a:r>
        </a:p>
      </dgm:t>
    </dgm:pt>
    <dgm:pt modelId="{898A781C-F4A5-487C-AD09-E0E1F1BFF0CB}" type="parTrans" cxnId="{072C5008-E749-4C65-8F9C-092D0821F62A}">
      <dgm:prSet/>
      <dgm:spPr/>
      <dgm:t>
        <a:bodyPr/>
        <a:lstStyle/>
        <a:p>
          <a:pPr algn="just">
            <a:lnSpc>
              <a:spcPct val="150000"/>
            </a:lnSpc>
          </a:pPr>
          <a:endParaRPr lang="en-GB" sz="1600">
            <a:solidFill>
              <a:schemeClr val="accent1"/>
            </a:solidFill>
          </a:endParaRPr>
        </a:p>
      </dgm:t>
    </dgm:pt>
    <dgm:pt modelId="{6D4AE8A8-C873-4BB5-80F1-7138418140AE}" type="sibTrans" cxnId="{072C5008-E749-4C65-8F9C-092D0821F62A}">
      <dgm:prSet/>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dgm:pt>
    <dgm:pt modelId="{A714D4E2-69AF-4BB3-9CDC-C8BFBEAEDA4F}" type="pres">
      <dgm:prSet presAssocID="{722A443F-A1F5-4F32-BE38-D32868899F49}" presName="Accent" presStyleLbl="alignNode1" presStyleIdx="0" presStyleCnt="4"/>
      <dgm:spPr/>
    </dgm:pt>
    <dgm:pt modelId="{CA5EF971-9B76-433E-8DC0-B04279FFF28D}" type="pres">
      <dgm:prSet presAssocID="{722A443F-A1F5-4F32-BE38-D32868899F49}" presName="Child" presStyleLbl="revTx" presStyleIdx="0" presStyleCnt="8" custLinFactNeighborX="2240" custLinFactNeighborY="2204">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dgm:pt>
    <dgm:pt modelId="{B3851879-1A16-4116-9AD6-59CBFFF63516}" type="pres">
      <dgm:prSet presAssocID="{DC50B3CB-94BF-4829-98B4-80236871AFB0}" presName="Accent" presStyleLbl="alignNode1" presStyleIdx="1" presStyleCnt="4"/>
      <dgm:spPr/>
    </dgm:pt>
    <dgm:pt modelId="{44356D85-44C1-468E-820D-74F22FC3CBEB}" type="pres">
      <dgm:prSet presAssocID="{DC50B3CB-94BF-4829-98B4-80236871AFB0}" presName="Child" presStyleLbl="revTx" presStyleIdx="2" presStyleCnt="8" custLinFactNeighborX="3521" custLinFactNeighborY="2519">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dgm:pt>
    <dgm:pt modelId="{780F7988-4799-46DA-ACC9-DB21EC394C9B}" type="pres">
      <dgm:prSet presAssocID="{C829EC75-AEFF-4766-A17C-7396295F45A7}" presName="Accent" presStyleLbl="alignNode1" presStyleIdx="2" presStyleCnt="4"/>
      <dgm:spPr/>
    </dgm:pt>
    <dgm:pt modelId="{7EB9338A-6270-418E-B18C-CF439F605092}" type="pres">
      <dgm:prSet presAssocID="{C829EC75-AEFF-4766-A17C-7396295F45A7}" presName="Child" presStyleLbl="revTx" presStyleIdx="4" presStyleCnt="8" custLinFactNeighborY="4094">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dgm:pt>
    <dgm:pt modelId="{7B5DA4EF-B65F-4584-A6B3-B5D3D1C5E464}" type="pres">
      <dgm:prSet presAssocID="{0BA1733C-B470-4DEB-A345-2A9A0DD81EDC}" presName="Accent" presStyleLbl="alignNode1" presStyleIdx="3" presStyleCnt="4"/>
      <dgm:spPr/>
    </dgm:pt>
    <dgm:pt modelId="{CDE0C98F-C9A5-4CB2-8A94-27E2FC22240F}" type="pres">
      <dgm:prSet presAssocID="{0BA1733C-B470-4DEB-A345-2A9A0DD81EDC}" presName="Child" presStyleLbl="revTx" presStyleIdx="6" presStyleCnt="8" custLinFactNeighborX="-448" custLinFactNeighborY="1260">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custLinFactNeighborX="-448" custLinFactNeighborY="2650">
        <dgm:presLayoutVars>
          <dgm:chMax val="1"/>
          <dgm:chPref val="1"/>
          <dgm:bulletEnabled val="1"/>
        </dgm:presLayoutVars>
      </dgm:prSet>
      <dgm:spPr/>
    </dgm:pt>
  </dgm:ptLst>
  <dgm:cxnLst>
    <dgm:cxn modelId="{072C5008-E749-4C65-8F9C-092D0821F62A}" srcId="{0BA1733C-B470-4DEB-A345-2A9A0DD81EDC}" destId="{F4A8055E-FF7B-4160-BAD1-D027A53369C1}" srcOrd="0" destOrd="0" parTransId="{898A781C-F4A5-487C-AD09-E0E1F1BFF0CB}" sibTransId="{6D4AE8A8-C873-4BB5-80F1-7138418140AE}"/>
    <dgm:cxn modelId="{32095119-6C8E-48F2-AF7F-95D70C13564A}" srcId="{722A443F-A1F5-4F32-BE38-D32868899F49}" destId="{8A8BB604-B3A5-44BD-BD6C-65555ADF6822}" srcOrd="0" destOrd="0" parTransId="{DBFB64C4-E4DC-4BBA-9A0B-1A4EBDAA8627}" sibTransId="{73490A80-0A83-4497-88C3-AE7BFF401160}"/>
    <dgm:cxn modelId="{86A9D328-1CE0-49A6-BD2A-D1A51F93AD32}" srcId="{636ECF92-398D-4023-97B6-1FBC3430DCB4}" destId="{0BA1733C-B470-4DEB-A345-2A9A0DD81EDC}" srcOrd="3" destOrd="0" parTransId="{8CB60846-3D8C-42C2-9CEA-F732EED892A3}" sibTransId="{DB591BAC-3E25-42A3-9417-E43530435C17}"/>
    <dgm:cxn modelId="{7D92D129-4FBB-46F8-AB75-1B57E2D1CCCB}" type="presOf" srcId="{AA7721AF-1D42-4F18-8AF7-A0949225F7D4}" destId="{7EB9338A-6270-418E-B18C-CF439F605092}" srcOrd="0" destOrd="0" presId="urn:microsoft.com/office/officeart/2008/layout/IncreasingCircleProcess"/>
    <dgm:cxn modelId="{5476572D-0230-4FCC-A38A-75480B405B48}" type="presOf" srcId="{C829EC75-AEFF-4766-A17C-7396295F45A7}" destId="{3A338092-171E-4B4A-A42F-33C278EDD45C}" srcOrd="0" destOrd="0" presId="urn:microsoft.com/office/officeart/2008/layout/IncreasingCircleProcess"/>
    <dgm:cxn modelId="{77989F36-45DD-4E9B-980C-308CE2222826}" srcId="{DC50B3CB-94BF-4829-98B4-80236871AFB0}" destId="{793FAFF7-023C-4DBA-BC52-AB2E1B3EA007}" srcOrd="0" destOrd="0" parTransId="{8052D661-0B23-47AF-9D57-9ED5823AC7BF}" sibTransId="{D2852895-A4A2-4891-8E88-B46D0BC3DD31}"/>
    <dgm:cxn modelId="{9F52DE5E-EF06-4D19-A6CB-BA08F952BB9E}" type="presOf" srcId="{8A8BB604-B3A5-44BD-BD6C-65555ADF6822}" destId="{CA5EF971-9B76-433E-8DC0-B04279FFF28D}" srcOrd="0" destOrd="0" presId="urn:microsoft.com/office/officeart/2008/layout/IncreasingCircleProcess"/>
    <dgm:cxn modelId="{67DE8641-AFD4-49B7-A834-21C30944BC0B}" srcId="{636ECF92-398D-4023-97B6-1FBC3430DCB4}" destId="{DC50B3CB-94BF-4829-98B4-80236871AFB0}" srcOrd="1" destOrd="0" parTransId="{0EC3C062-6FA0-4087-A61D-7AE17A5A807B}" sibTransId="{D324C38A-DFCC-4CDC-90D9-2E805DC92507}"/>
    <dgm:cxn modelId="{A15B7050-BA54-4C8D-94D9-87B89B2D2FAF}" type="presOf" srcId="{F4A8055E-FF7B-4160-BAD1-D027A53369C1}" destId="{CDE0C98F-C9A5-4CB2-8A94-27E2FC22240F}" srcOrd="0" destOrd="0" presId="urn:microsoft.com/office/officeart/2008/layout/IncreasingCircleProcess"/>
    <dgm:cxn modelId="{93699A5A-716A-4756-B063-96C2380CA942}" type="presOf" srcId="{793FAFF7-023C-4DBA-BC52-AB2E1B3EA007}" destId="{44356D85-44C1-468E-820D-74F22FC3CBEB}" srcOrd="0" destOrd="0" presId="urn:microsoft.com/office/officeart/2008/layout/IncreasingCircleProcess"/>
    <dgm:cxn modelId="{F0D6F67E-3E01-4F90-A487-5F1E2AEF348F}" type="presOf" srcId="{636ECF92-398D-4023-97B6-1FBC3430DCB4}" destId="{50EB5F14-069D-4948-953C-F8338F61810F}" srcOrd="0" destOrd="0" presId="urn:microsoft.com/office/officeart/2008/layout/IncreasingCircleProcess"/>
    <dgm:cxn modelId="{5CB00686-8CC7-4DB2-8380-616F77ACCF5C}" srcId="{636ECF92-398D-4023-97B6-1FBC3430DCB4}" destId="{722A443F-A1F5-4F32-BE38-D32868899F49}" srcOrd="0" destOrd="0" parTransId="{98BED04D-CA6C-4A2B-862F-9F33FC31487C}" sibTransId="{9CFFAAD0-C9CC-410B-85D3-91C59D598A32}"/>
    <dgm:cxn modelId="{B88599A2-6905-4E4B-9062-B7725234BBF2}" type="presOf" srcId="{722A443F-A1F5-4F32-BE38-D32868899F49}" destId="{8DCFE669-267F-49A5-98CB-A9877CF3D1AC}" srcOrd="0" destOrd="0" presId="urn:microsoft.com/office/officeart/2008/layout/IncreasingCircleProcess"/>
    <dgm:cxn modelId="{3AD258AD-AC11-439C-95FF-6D57EA7B8115}" srcId="{636ECF92-398D-4023-97B6-1FBC3430DCB4}" destId="{C829EC75-AEFF-4766-A17C-7396295F45A7}" srcOrd="2" destOrd="0" parTransId="{725B560B-F66E-4238-AA26-2A4677CC1116}" sibTransId="{1E8413FA-190F-4601-AC79-9CCA5F368363}"/>
    <dgm:cxn modelId="{0CCE59B8-F6CB-4BEF-B918-488BE8FE6A66}" srcId="{C829EC75-AEFF-4766-A17C-7396295F45A7}" destId="{AA7721AF-1D42-4F18-8AF7-A0949225F7D4}" srcOrd="0" destOrd="0" parTransId="{34BFF018-C7E2-421D-A49C-30DD5A30F685}" sibTransId="{C2FE57DD-BCD8-4FDC-8866-C2E923BAB984}"/>
    <dgm:cxn modelId="{AA8C12E6-292F-42AB-8750-C0B4E5930141}" type="presOf" srcId="{0BA1733C-B470-4DEB-A345-2A9A0DD81EDC}" destId="{608CFB1C-EBAC-4AA2-A23A-353B22A6F8FD}" srcOrd="0" destOrd="0" presId="urn:microsoft.com/office/officeart/2008/layout/IncreasingCircleProcess"/>
    <dgm:cxn modelId="{B34796FA-DEA1-436A-8681-DE7131087098}" type="presOf" srcId="{DC50B3CB-94BF-4829-98B4-80236871AFB0}" destId="{39464305-3B2F-4F1C-8562-C58B7189439B}" srcOrd="0" destOrd="0" presId="urn:microsoft.com/office/officeart/2008/layout/IncreasingCircleProcess"/>
    <dgm:cxn modelId="{701DF90B-AFA5-4CF8-93FD-FA235C5B652C}" type="presParOf" srcId="{50EB5F14-069D-4948-953C-F8338F61810F}" destId="{AAA397A6-3DEB-499E-B6BF-EB493DD9F465}" srcOrd="0" destOrd="0" presId="urn:microsoft.com/office/officeart/2008/layout/IncreasingCircleProcess"/>
    <dgm:cxn modelId="{48573DBB-40CE-4642-B0CD-D388E1805DD4}" type="presParOf" srcId="{AAA397A6-3DEB-499E-B6BF-EB493DD9F465}" destId="{B55052B8-6082-4DD8-9A67-5E1AC9A714BE}" srcOrd="0" destOrd="0" presId="urn:microsoft.com/office/officeart/2008/layout/IncreasingCircleProcess"/>
    <dgm:cxn modelId="{4220C827-832E-48C2-A37C-58E6DD9A129F}" type="presParOf" srcId="{AAA397A6-3DEB-499E-B6BF-EB493DD9F465}" destId="{A714D4E2-69AF-4BB3-9CDC-C8BFBEAEDA4F}" srcOrd="1" destOrd="0" presId="urn:microsoft.com/office/officeart/2008/layout/IncreasingCircleProcess"/>
    <dgm:cxn modelId="{F1AB8ACD-8BFF-4A30-95C4-FE99021B88B3}" type="presParOf" srcId="{AAA397A6-3DEB-499E-B6BF-EB493DD9F465}" destId="{CA5EF971-9B76-433E-8DC0-B04279FFF28D}" srcOrd="2" destOrd="0" presId="urn:microsoft.com/office/officeart/2008/layout/IncreasingCircleProcess"/>
    <dgm:cxn modelId="{AE6D09F2-1FAF-40F2-B8C4-AD869A7DA41D}" type="presParOf" srcId="{AAA397A6-3DEB-499E-B6BF-EB493DD9F465}" destId="{8DCFE669-267F-49A5-98CB-A9877CF3D1AC}" srcOrd="3" destOrd="0" presId="urn:microsoft.com/office/officeart/2008/layout/IncreasingCircleProcess"/>
    <dgm:cxn modelId="{AA764A6D-0308-40D5-B06C-D1329480B652}" type="presParOf" srcId="{50EB5F14-069D-4948-953C-F8338F61810F}" destId="{044D8B18-6D96-4727-95EF-8F5082FD62F4}" srcOrd="1" destOrd="0" presId="urn:microsoft.com/office/officeart/2008/layout/IncreasingCircleProcess"/>
    <dgm:cxn modelId="{147ED89B-9DD9-4963-BBEE-844463A1D9E3}" type="presParOf" srcId="{50EB5F14-069D-4948-953C-F8338F61810F}" destId="{33021A35-5C17-4A17-A36B-41A6D619F1F1}" srcOrd="2" destOrd="0" presId="urn:microsoft.com/office/officeart/2008/layout/IncreasingCircleProcess"/>
    <dgm:cxn modelId="{41A81858-6E68-4D47-B667-DECB587BC93F}" type="presParOf" srcId="{33021A35-5C17-4A17-A36B-41A6D619F1F1}" destId="{0ACBB80F-1715-4FE3-9A34-B1918E88DF5C}" srcOrd="0" destOrd="0" presId="urn:microsoft.com/office/officeart/2008/layout/IncreasingCircleProcess"/>
    <dgm:cxn modelId="{D839521A-70E5-4E68-B607-FBE4FFFE98D6}" type="presParOf" srcId="{33021A35-5C17-4A17-A36B-41A6D619F1F1}" destId="{B3851879-1A16-4116-9AD6-59CBFFF63516}" srcOrd="1" destOrd="0" presId="urn:microsoft.com/office/officeart/2008/layout/IncreasingCircleProcess"/>
    <dgm:cxn modelId="{2F80EE1D-7208-4A36-95E6-7BAFD8910A72}" type="presParOf" srcId="{33021A35-5C17-4A17-A36B-41A6D619F1F1}" destId="{44356D85-44C1-468E-820D-74F22FC3CBEB}" srcOrd="2" destOrd="0" presId="urn:microsoft.com/office/officeart/2008/layout/IncreasingCircleProcess"/>
    <dgm:cxn modelId="{87E916AB-07EB-44D4-B396-972584E669C8}" type="presParOf" srcId="{33021A35-5C17-4A17-A36B-41A6D619F1F1}" destId="{39464305-3B2F-4F1C-8562-C58B7189439B}" srcOrd="3" destOrd="0" presId="urn:microsoft.com/office/officeart/2008/layout/IncreasingCircleProcess"/>
    <dgm:cxn modelId="{69A463FC-9F46-4422-8877-52D512679A2A}" type="presParOf" srcId="{50EB5F14-069D-4948-953C-F8338F61810F}" destId="{A546CEF3-9B64-4DCD-9341-D39A185E920A}" srcOrd="3" destOrd="0" presId="urn:microsoft.com/office/officeart/2008/layout/IncreasingCircleProcess"/>
    <dgm:cxn modelId="{FB6B6BBA-CDCD-45C0-8F3E-4E551C4809AB}" type="presParOf" srcId="{50EB5F14-069D-4948-953C-F8338F61810F}" destId="{8C2A8C85-BBAE-42E6-B102-E798270B563D}" srcOrd="4" destOrd="0" presId="urn:microsoft.com/office/officeart/2008/layout/IncreasingCircleProcess"/>
    <dgm:cxn modelId="{AFD2711F-CBA7-4DC9-9F74-B2407A96139A}" type="presParOf" srcId="{8C2A8C85-BBAE-42E6-B102-E798270B563D}" destId="{913FA436-5C06-48F9-9350-C679FC61BD13}" srcOrd="0" destOrd="0" presId="urn:microsoft.com/office/officeart/2008/layout/IncreasingCircleProcess"/>
    <dgm:cxn modelId="{7FB70CE2-79ED-42BA-B793-45DB716FCEE4}" type="presParOf" srcId="{8C2A8C85-BBAE-42E6-B102-E798270B563D}" destId="{780F7988-4799-46DA-ACC9-DB21EC394C9B}" srcOrd="1" destOrd="0" presId="urn:microsoft.com/office/officeart/2008/layout/IncreasingCircleProcess"/>
    <dgm:cxn modelId="{81BE949A-3B49-4479-8A0E-280243B0F005}" type="presParOf" srcId="{8C2A8C85-BBAE-42E6-B102-E798270B563D}" destId="{7EB9338A-6270-418E-B18C-CF439F605092}" srcOrd="2" destOrd="0" presId="urn:microsoft.com/office/officeart/2008/layout/IncreasingCircleProcess"/>
    <dgm:cxn modelId="{35B959ED-8CC9-47AD-9DA1-BC8294476254}" type="presParOf" srcId="{8C2A8C85-BBAE-42E6-B102-E798270B563D}" destId="{3A338092-171E-4B4A-A42F-33C278EDD45C}" srcOrd="3" destOrd="0" presId="urn:microsoft.com/office/officeart/2008/layout/IncreasingCircleProcess"/>
    <dgm:cxn modelId="{4A6316A2-4806-40B8-BCAA-0D25D7B4E74D}" type="presParOf" srcId="{50EB5F14-069D-4948-953C-F8338F61810F}" destId="{7E75FBE7-D0D3-4BB6-A409-DD7204173A36}" srcOrd="5" destOrd="0" presId="urn:microsoft.com/office/officeart/2008/layout/IncreasingCircleProcess"/>
    <dgm:cxn modelId="{4CD182D7-5F90-46A8-8F9D-14115F0C5974}" type="presParOf" srcId="{50EB5F14-069D-4948-953C-F8338F61810F}" destId="{081C1671-635F-4DD1-BCC5-E9780F0D4C96}" srcOrd="6" destOrd="0" presId="urn:microsoft.com/office/officeart/2008/layout/IncreasingCircleProcess"/>
    <dgm:cxn modelId="{95EE29D9-A812-461B-BCDD-12A3569FDE96}" type="presParOf" srcId="{081C1671-635F-4DD1-BCC5-E9780F0D4C96}" destId="{49BB1871-0047-4066-9AC3-3BB0372082BB}" srcOrd="0" destOrd="0" presId="urn:microsoft.com/office/officeart/2008/layout/IncreasingCircleProcess"/>
    <dgm:cxn modelId="{6728A993-C786-49D4-AD13-E8246063B72A}" type="presParOf" srcId="{081C1671-635F-4DD1-BCC5-E9780F0D4C96}" destId="{7B5DA4EF-B65F-4584-A6B3-B5D3D1C5E464}" srcOrd="1" destOrd="0" presId="urn:microsoft.com/office/officeart/2008/layout/IncreasingCircleProcess"/>
    <dgm:cxn modelId="{9FA7752D-924C-4A2E-8436-E9A8450CA98F}" type="presParOf" srcId="{081C1671-635F-4DD1-BCC5-E9780F0D4C96}" destId="{CDE0C98F-C9A5-4CB2-8A94-27E2FC22240F}" srcOrd="2" destOrd="0" presId="urn:microsoft.com/office/officeart/2008/layout/IncreasingCircleProcess"/>
    <dgm:cxn modelId="{2F45CF11-E57B-45BD-BCF6-1CE7E7806C22}" type="presParOf" srcId="{081C1671-635F-4DD1-BCC5-E9780F0D4C96}" destId="{608CFB1C-EBAC-4AA2-A23A-353B22A6F8FD}"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29C47E52-0105-497D-831F-2EFF8A8C9BDF}">
      <dgm:prSet custT="1"/>
      <dgm:spPr>
        <a:ln>
          <a:solidFill>
            <a:schemeClr val="tx1"/>
          </a:solidFill>
        </a:ln>
      </dgm:spPr>
      <dgm:t>
        <a:bodyPr/>
        <a:lstStyle/>
        <a:p>
          <a:pPr>
            <a:lnSpc>
              <a:spcPct val="150000"/>
            </a:lnSpc>
          </a:pPr>
          <a:r>
            <a:rPr lang="sl-SI" sz="1600" b="1" noProof="0">
              <a:solidFill>
                <a:schemeClr val="tx1">
                  <a:lumMod val="20000"/>
                  <a:lumOff val="80000"/>
                </a:schemeClr>
              </a:solidFill>
            </a:rPr>
            <a:t>Potrjeno platno poslovnega modela</a:t>
          </a:r>
        </a:p>
      </dgm:t>
    </dgm:pt>
    <dgm:pt modelId="{C2612830-3989-4299-B67C-E5D799C84A16}" type="parTrans" cxnId="{AA00A9C0-1027-4692-84B3-F4196BED1718}">
      <dgm:prSet/>
      <dgm:spPr/>
      <dgm:t>
        <a:bodyPr/>
        <a:lstStyle/>
        <a:p>
          <a:pPr>
            <a:lnSpc>
              <a:spcPct val="150000"/>
            </a:lnSpc>
          </a:pPr>
          <a:endParaRPr lang="en-US" sz="1600"/>
        </a:p>
      </dgm:t>
    </dgm:pt>
    <dgm:pt modelId="{82D3502D-A789-4867-897C-299BFBA3A278}" type="sibTrans" cxnId="{AA00A9C0-1027-4692-84B3-F4196BED1718}">
      <dgm:prSet/>
      <dgm:spPr/>
      <dgm:t>
        <a:bodyPr/>
        <a:lstStyle/>
        <a:p>
          <a:pPr>
            <a:lnSpc>
              <a:spcPct val="150000"/>
            </a:lnSpc>
          </a:pPr>
          <a:endParaRPr lang="en-US" sz="1600"/>
        </a:p>
      </dgm:t>
    </dgm:pt>
    <dgm:pt modelId="{06279DE0-F1D7-40F4-B882-4B8C7B1281D0}">
      <dgm:prSet custT="1"/>
      <dgm:spPr>
        <a:ln>
          <a:solidFill>
            <a:schemeClr val="tx1"/>
          </a:solidFill>
        </a:ln>
      </dgm:spPr>
      <dgm:t>
        <a:bodyPr/>
        <a:lstStyle/>
        <a:p>
          <a:pPr>
            <a:lnSpc>
              <a:spcPct val="150000"/>
            </a:lnSpc>
          </a:pPr>
          <a:r>
            <a:rPr lang="es-ES" sz="1600"/>
            <a:t> </a:t>
          </a:r>
          <a:endParaRPr lang="en-US" sz="1600"/>
        </a:p>
      </dgm:t>
    </dgm:pt>
    <dgm:pt modelId="{5B40BD13-B73C-4B60-809B-54A72F55FC9B}" type="parTrans" cxnId="{C68A8612-35C9-4AF6-B7BE-847DDD7461E0}">
      <dgm:prSet/>
      <dgm:spPr/>
      <dgm:t>
        <a:bodyPr/>
        <a:lstStyle/>
        <a:p>
          <a:pPr>
            <a:lnSpc>
              <a:spcPct val="150000"/>
            </a:lnSpc>
          </a:pPr>
          <a:endParaRPr lang="en-US" sz="1600"/>
        </a:p>
      </dgm:t>
    </dgm:pt>
    <dgm:pt modelId="{3E0FA598-6D56-48EB-AE8F-A7BB47718DAC}" type="sibTrans" cxnId="{C68A8612-35C9-4AF6-B7BE-847DDD7461E0}">
      <dgm:prSet/>
      <dgm:spPr/>
      <dgm:t>
        <a:bodyPr/>
        <a:lstStyle/>
        <a:p>
          <a:pPr>
            <a:lnSpc>
              <a:spcPct val="150000"/>
            </a:lnSpc>
          </a:pPr>
          <a:endParaRPr lang="en-US" sz="1600"/>
        </a:p>
      </dgm:t>
    </dgm:pt>
    <dgm:pt modelId="{02D59D22-202D-46CF-B615-541E8C58CECC}">
      <dgm:prSet custT="1"/>
      <dgm:spPr>
        <a:ln>
          <a:solidFill>
            <a:schemeClr val="tx1"/>
          </a:solidFill>
        </a:ln>
      </dgm:spPr>
      <dgm:t>
        <a:bodyPr/>
        <a:lstStyle/>
        <a:p>
          <a:pPr>
            <a:lnSpc>
              <a:spcPct val="150000"/>
            </a:lnSpc>
          </a:pPr>
          <a:r>
            <a:rPr lang="sl-SI" sz="1600" b="1" noProof="0">
              <a:solidFill>
                <a:schemeClr val="tx1">
                  <a:lumMod val="20000"/>
                  <a:lumOff val="80000"/>
                </a:schemeClr>
              </a:solidFill>
            </a:rPr>
            <a:t>Strateški načrt</a:t>
          </a:r>
        </a:p>
      </dgm:t>
    </dgm:pt>
    <dgm:pt modelId="{FD9E9141-8096-4C81-8D97-C743E8711420}" type="parTrans" cxnId="{A088D188-011E-4E9E-8A16-21FA698FDA54}">
      <dgm:prSet/>
      <dgm:spPr/>
      <dgm:t>
        <a:bodyPr/>
        <a:lstStyle/>
        <a:p>
          <a:pPr>
            <a:lnSpc>
              <a:spcPct val="150000"/>
            </a:lnSpc>
          </a:pPr>
          <a:endParaRPr lang="en-US" sz="1600"/>
        </a:p>
      </dgm:t>
    </dgm:pt>
    <dgm:pt modelId="{AB359F0D-4CB5-42FE-8485-C42369C5E1A8}" type="sibTrans" cxnId="{A088D188-011E-4E9E-8A16-21FA698FDA54}">
      <dgm:prSet/>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C68A8612-35C9-4AF6-B7BE-847DDD7461E0}" srcId="{2B9AFDC9-17ED-47A2-8A32-B9CF3A2574D4}" destId="{06279DE0-F1D7-40F4-B882-4B8C7B1281D0}" srcOrd="1" destOrd="0" parTransId="{5B40BD13-B73C-4B60-809B-54A72F55FC9B}" sibTransId="{3E0FA598-6D56-48EB-AE8F-A7BB47718DAC}"/>
    <dgm:cxn modelId="{1F0B8532-C18F-49E6-9B52-2DDB3138D22D}" type="presOf" srcId="{2B9AFDC9-17ED-47A2-8A32-B9CF3A2574D4}" destId="{5C97F708-F03E-4255-A51C-C1640672FF67}" srcOrd="0" destOrd="0" presId="urn:microsoft.com/office/officeart/2005/8/layout/hierarchy1"/>
    <dgm:cxn modelId="{C54BFC38-27DA-46A2-9CBA-726B3AAE6101}" type="presOf" srcId="{06279DE0-F1D7-40F4-B882-4B8C7B1281D0}" destId="{A6F2A897-A2D1-40CB-B729-22FBB81553FE}" srcOrd="0" destOrd="0" presId="urn:microsoft.com/office/officeart/2005/8/layout/hierarchy1"/>
    <dgm:cxn modelId="{A088D188-011E-4E9E-8A16-21FA698FDA54}" srcId="{2B9AFDC9-17ED-47A2-8A32-B9CF3A2574D4}" destId="{02D59D22-202D-46CF-B615-541E8C58CECC}" srcOrd="2" destOrd="0" parTransId="{FD9E9141-8096-4C81-8D97-C743E8711420}" sibTransId="{AB359F0D-4CB5-42FE-8485-C42369C5E1A8}"/>
    <dgm:cxn modelId="{AA00A9C0-1027-4692-84B3-F4196BED1718}" srcId="{2B9AFDC9-17ED-47A2-8A32-B9CF3A2574D4}" destId="{29C47E52-0105-497D-831F-2EFF8A8C9BDF}" srcOrd="0" destOrd="0" parTransId="{C2612830-3989-4299-B67C-E5D799C84A16}" sibTransId="{82D3502D-A789-4867-897C-299BFBA3A278}"/>
    <dgm:cxn modelId="{6928D7E3-F57C-4F24-9FC4-E4BC50BD5659}" type="presOf" srcId="{29C47E52-0105-497D-831F-2EFF8A8C9BDF}" destId="{71E14E7F-97D7-4362-8FE6-589267249C79}" srcOrd="0" destOrd="0" presId="urn:microsoft.com/office/officeart/2005/8/layout/hierarchy1"/>
    <dgm:cxn modelId="{8B7CBEE6-5546-440A-8C2F-DE8172DC7278}" type="presOf" srcId="{02D59D22-202D-46CF-B615-541E8C58CECC}" destId="{BDF19859-05AA-4A13-938C-88388B8D402E}" srcOrd="0" destOrd="0" presId="urn:microsoft.com/office/officeart/2005/8/layout/hierarchy1"/>
    <dgm:cxn modelId="{19DA331A-69C6-43CA-B2D8-8F7B088EDC82}" type="presParOf" srcId="{5C97F708-F03E-4255-A51C-C1640672FF67}" destId="{243DF27C-E47B-4871-AAAB-A5E85731623C}" srcOrd="0" destOrd="0" presId="urn:microsoft.com/office/officeart/2005/8/layout/hierarchy1"/>
    <dgm:cxn modelId="{1C0EEC8E-B78B-4935-9DDA-F31ACC331ACF}" type="presParOf" srcId="{243DF27C-E47B-4871-AAAB-A5E85731623C}" destId="{E990B17A-0CD9-40A2-AD4C-310838D23E5D}" srcOrd="0" destOrd="0" presId="urn:microsoft.com/office/officeart/2005/8/layout/hierarchy1"/>
    <dgm:cxn modelId="{57D10820-E611-4C13-B95C-1EAB572A198A}" type="presParOf" srcId="{E990B17A-0CD9-40A2-AD4C-310838D23E5D}" destId="{4A80E5C6-C868-4EEF-AF92-C722989664C9}" srcOrd="0" destOrd="0" presId="urn:microsoft.com/office/officeart/2005/8/layout/hierarchy1"/>
    <dgm:cxn modelId="{A790825C-5BC1-4AA1-8F8A-13920A64C038}" type="presParOf" srcId="{E990B17A-0CD9-40A2-AD4C-310838D23E5D}" destId="{71E14E7F-97D7-4362-8FE6-589267249C79}" srcOrd="1" destOrd="0" presId="urn:microsoft.com/office/officeart/2005/8/layout/hierarchy1"/>
    <dgm:cxn modelId="{70F59AE4-279C-48B4-B260-5B5BE5753DCB}" type="presParOf" srcId="{243DF27C-E47B-4871-AAAB-A5E85731623C}" destId="{6177D7DA-C34D-4018-BAAA-06B6EFCBBB6A}" srcOrd="1" destOrd="0" presId="urn:microsoft.com/office/officeart/2005/8/layout/hierarchy1"/>
    <dgm:cxn modelId="{C4D943DC-2514-4CCE-8D6B-356501C1B22F}" type="presParOf" srcId="{5C97F708-F03E-4255-A51C-C1640672FF67}" destId="{5AC88134-B0B7-4B0B-AC89-2D4D46111CFB}" srcOrd="1" destOrd="0" presId="urn:microsoft.com/office/officeart/2005/8/layout/hierarchy1"/>
    <dgm:cxn modelId="{0B695DD4-AB43-46DE-9AC6-A1B02AB23994}" type="presParOf" srcId="{5AC88134-B0B7-4B0B-AC89-2D4D46111CFB}" destId="{2E92906A-B592-4EF1-83E8-6C11BFFB17CB}" srcOrd="0" destOrd="0" presId="urn:microsoft.com/office/officeart/2005/8/layout/hierarchy1"/>
    <dgm:cxn modelId="{48C66C8F-AA08-4A50-B290-497AAF98ABFB}" type="presParOf" srcId="{2E92906A-B592-4EF1-83E8-6C11BFFB17CB}" destId="{69011871-1702-4351-BC0E-004919A74363}" srcOrd="0" destOrd="0" presId="urn:microsoft.com/office/officeart/2005/8/layout/hierarchy1"/>
    <dgm:cxn modelId="{4C2839C1-8EF8-41A5-9BA4-D45F1528F118}" type="presParOf" srcId="{2E92906A-B592-4EF1-83E8-6C11BFFB17CB}" destId="{A6F2A897-A2D1-40CB-B729-22FBB81553FE}" srcOrd="1" destOrd="0" presId="urn:microsoft.com/office/officeart/2005/8/layout/hierarchy1"/>
    <dgm:cxn modelId="{2D2BFF18-E625-4651-BF8F-7599E31444A8}" type="presParOf" srcId="{5AC88134-B0B7-4B0B-AC89-2D4D46111CFB}" destId="{AE762FF1-ED9D-4AC0-BD08-AEE660BFDCC7}" srcOrd="1" destOrd="0" presId="urn:microsoft.com/office/officeart/2005/8/layout/hierarchy1"/>
    <dgm:cxn modelId="{6892EBBC-2C0E-4FAD-A110-BAF665143C7F}" type="presParOf" srcId="{5C97F708-F03E-4255-A51C-C1640672FF67}" destId="{21AFDC96-0E20-4FED-83F5-65AE3FD24963}" srcOrd="2" destOrd="0" presId="urn:microsoft.com/office/officeart/2005/8/layout/hierarchy1"/>
    <dgm:cxn modelId="{285F596A-D725-4DA5-9170-B5DD373DF617}" type="presParOf" srcId="{21AFDC96-0E20-4FED-83F5-65AE3FD24963}" destId="{573F49B8-C22A-4E0C-BCC2-32B003677A96}" srcOrd="0" destOrd="0" presId="urn:microsoft.com/office/officeart/2005/8/layout/hierarchy1"/>
    <dgm:cxn modelId="{67FBB59A-D803-45D2-BDFF-CADDF04A7C10}" type="presParOf" srcId="{573F49B8-C22A-4E0C-BCC2-32B003677A96}" destId="{2BA44185-4570-4C32-9759-E87D3F148DA7}" srcOrd="0" destOrd="0" presId="urn:microsoft.com/office/officeart/2005/8/layout/hierarchy1"/>
    <dgm:cxn modelId="{21159D9D-8F38-46CD-85A9-B4D9F360BDBA}" type="presParOf" srcId="{573F49B8-C22A-4E0C-BCC2-32B003677A96}" destId="{BDF19859-05AA-4A13-938C-88388B8D402E}" srcOrd="1" destOrd="0" presId="urn:microsoft.com/office/officeart/2005/8/layout/hierarchy1"/>
    <dgm:cxn modelId="{F70E073D-2BFB-43FC-9685-0BCB5A6E5147}"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3" loCatId="list" qsTypeId="urn:microsoft.com/office/officeart/2005/8/quickstyle/simple1" qsCatId="simple" csTypeId="urn:microsoft.com/office/officeart/2005/8/colors/accent1_2" csCatId="accent1" phldr="1"/>
      <dgm:spPr/>
    </dgm:pt>
    <dgm:pt modelId="{A4ABA2C9-C218-4758-B6F2-AD5EED61CC31}">
      <dgm:prSet phldrT="[Text]" custT="1"/>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a:solidFill>
              <a:srgbClr val="FFFFFF"/>
            </a:solidFill>
          </a:endParaRPr>
        </a:p>
      </dgm:t>
    </dgm:pt>
    <dgm:pt modelId="{094C4D9F-E3CB-4F4A-9C6C-096CF4248F53}" type="parTrans" cxnId="{9A000B4B-17BC-43D0-8137-F0928086C99D}">
      <dgm:prSet/>
      <dgm:spPr/>
      <dgm:t>
        <a:bodyPr/>
        <a:lstStyle/>
        <a:p>
          <a:endParaRPr lang="en-GB" sz="1800">
            <a:solidFill>
              <a:srgbClr val="FFFFFF"/>
            </a:solidFill>
          </a:endParaRPr>
        </a:p>
      </dgm:t>
    </dgm:pt>
    <dgm:pt modelId="{AB12D96F-839B-4362-B5FD-51366C507CCD}" type="sibTrans" cxnId="{9A000B4B-17BC-43D0-8137-F0928086C99D}">
      <dgm:prSet/>
      <dgm:spPr/>
      <dgm:t>
        <a:bodyPr/>
        <a:lstStyle/>
        <a:p>
          <a:endParaRPr lang="en-GB" sz="1800">
            <a:solidFill>
              <a:srgbClr val="FFFFFF"/>
            </a:solidFill>
          </a:endParaRPr>
        </a:p>
      </dgm:t>
    </dgm:pt>
    <dgm:pt modelId="{48FC0E36-62B7-40DB-9794-4A1AA2BBCD4A}">
      <dgm:prSet phldrT="[Text]" custT="1"/>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a:solidFill>
              <a:srgbClr val="FFFFFF"/>
            </a:solidFill>
          </a:endParaRPr>
        </a:p>
      </dgm:t>
    </dgm:pt>
    <dgm:pt modelId="{BFC3B71F-8E2A-42C7-B3ED-C3663067DEBE}" type="parTrans" cxnId="{7D68D195-B298-434C-8BF1-465D10DD223A}">
      <dgm:prSet/>
      <dgm:spPr/>
      <dgm:t>
        <a:bodyPr/>
        <a:lstStyle/>
        <a:p>
          <a:endParaRPr lang="en-GB" sz="1800">
            <a:solidFill>
              <a:srgbClr val="FFFFFF"/>
            </a:solidFill>
          </a:endParaRPr>
        </a:p>
      </dgm:t>
    </dgm:pt>
    <dgm:pt modelId="{6BA13E83-B9DF-48CC-8487-A3F226B4C569}" type="sibTrans" cxnId="{7D68D195-B298-434C-8BF1-465D10DD223A}">
      <dgm:prSet/>
      <dgm:spPr/>
      <dgm:t>
        <a:bodyPr/>
        <a:lstStyle/>
        <a:p>
          <a:endParaRPr lang="en-GB" sz="1800">
            <a:solidFill>
              <a:srgbClr val="FFFFFF"/>
            </a:solidFill>
          </a:endParaRPr>
        </a:p>
      </dgm:t>
    </dgm:pt>
    <dgm:pt modelId="{5C1B8781-71C0-44C3-B70C-85D9D0F32B77}">
      <dgm:prSet phldrT="[Text]" custT="1"/>
      <dgm:spPr/>
      <dgm:t>
        <a:bodyPr/>
        <a:lstStyle/>
        <a:p>
          <a:r>
            <a:rPr kumimoji="0" lang="en-GB" sz="1800" b="1" i="0" u="none" strike="noStrike"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a:solidFill>
              <a:srgbClr val="FFFFFF"/>
            </a:solidFill>
          </a:endParaRPr>
        </a:p>
      </dgm:t>
    </dgm:pt>
    <dgm:pt modelId="{3F4914FF-A998-4416-902D-536A78D44ABA}" type="parTrans" cxnId="{453E3AB7-74DB-4CEA-AF60-11F02042D8E9}">
      <dgm:prSet/>
      <dgm:spPr/>
      <dgm:t>
        <a:bodyPr/>
        <a:lstStyle/>
        <a:p>
          <a:endParaRPr lang="en-GB" sz="1800">
            <a:solidFill>
              <a:srgbClr val="FFFFFF"/>
            </a:solidFill>
          </a:endParaRPr>
        </a:p>
      </dgm:t>
    </dgm:pt>
    <dgm:pt modelId="{8F23D9FC-C9B7-45A2-89B7-B3969F35616A}" type="sibTrans" cxnId="{453E3AB7-74DB-4CEA-AF60-11F02042D8E9}">
      <dgm:prSet/>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nSpc>
              <a:spcPct val="150000"/>
            </a:lnSpc>
            <a:buClrTx/>
            <a:buSzTx/>
            <a:buFontTx/>
            <a:buNone/>
          </a:pPr>
          <a:r>
            <a:rPr kumimoji="0" lang="sl-SI" sz="1600" b="0" i="1" u="none" strike="noStrike" cap="none" spc="0" normalizeH="0" baseline="0" noProof="0">
              <a:ln>
                <a:noFill/>
              </a:ln>
              <a:solidFill>
                <a:schemeClr val="accent1"/>
              </a:solidFill>
              <a:effectLst/>
              <a:uLnTx/>
              <a:uFillTx/>
              <a:latin typeface="Raleway"/>
              <a:ea typeface="+mn-ea"/>
              <a:cs typeface="+mn-cs"/>
            </a:rPr>
            <a:t>“Ustvariti kulturno platformo, kjer se lahko profesionalni ustvarjalci osvobodijo omejitev svojega medija”</a:t>
          </a:r>
          <a:endParaRPr lang="sl-SI" sz="1600" noProof="0">
            <a:solidFill>
              <a:schemeClr val="accent1"/>
            </a:solidFill>
          </a:endParaRPr>
        </a:p>
      </dgm:t>
    </dgm:pt>
    <dgm:pt modelId="{8ABEEC34-58E3-4E2D-8A7C-7C61E8125D03}" type="parTrans" cxnId="{23646966-D887-42F9-8A69-33D5EBFAE2E0}">
      <dgm:prSet/>
      <dgm:spPr/>
      <dgm:t>
        <a:bodyPr/>
        <a:lstStyle/>
        <a:p>
          <a:endParaRPr lang="en-GB" sz="1800">
            <a:solidFill>
              <a:srgbClr val="FFFFFF"/>
            </a:solidFill>
          </a:endParaRPr>
        </a:p>
      </dgm:t>
    </dgm:pt>
    <dgm:pt modelId="{7563A55F-3122-4A5D-9FDD-74F8FA16713C}" type="sibTrans" cxnId="{23646966-D887-42F9-8A69-33D5EBFAE2E0}">
      <dgm:prSet/>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sl-SI" sz="1600" i="1" noProof="0">
              <a:solidFill>
                <a:schemeClr val="accent1"/>
              </a:solidFill>
            </a:rPr>
            <a:t>   “Ustvariti boljše vsakdanje življenje za številne ljudi.”</a:t>
          </a:r>
          <a:endParaRPr lang="sl-SI" sz="1600" noProof="0">
            <a:solidFill>
              <a:schemeClr val="accent1"/>
            </a:solidFill>
          </a:endParaRPr>
        </a:p>
      </dgm:t>
    </dgm:pt>
    <dgm:pt modelId="{B1AF2791-DF8D-44C6-B153-8B19CD88DD03}" type="parTrans" cxnId="{DBB560FB-E518-4924-B586-C79B01866946}">
      <dgm:prSet/>
      <dgm:spPr/>
      <dgm:t>
        <a:bodyPr/>
        <a:lstStyle/>
        <a:p>
          <a:endParaRPr lang="en-GB" sz="1800">
            <a:solidFill>
              <a:srgbClr val="FFFFFF"/>
            </a:solidFill>
          </a:endParaRPr>
        </a:p>
      </dgm:t>
    </dgm:pt>
    <dgm:pt modelId="{6FAB0D85-758A-4B64-8174-EB41D3B6A139}" type="sibTrans" cxnId="{DBB560FB-E518-4924-B586-C79B01866946}">
      <dgm:prSet/>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sl-SI" sz="1600" i="1" noProof="0">
              <a:solidFill>
                <a:schemeClr val="accent1"/>
              </a:solidFill>
            </a:rPr>
            <a:t>“Biti vodilni svetovi ponudnik inovativnih tehnoloških rešitev, ki spodbujajo napredek in izboljšujejo kakovost življenja ljudi po vsem svetu.”</a:t>
          </a:r>
          <a:endParaRPr lang="sl-SI" sz="1600" noProof="0">
            <a:solidFill>
              <a:schemeClr val="accent1"/>
            </a:solidFill>
          </a:endParaRPr>
        </a:p>
      </dgm:t>
    </dgm:pt>
    <dgm:pt modelId="{64BF9FF4-037C-4D27-AC61-18A46CC11A46}" type="parTrans" cxnId="{E75EDE69-053A-4932-A94B-F92FF70A1E25}">
      <dgm:prSet/>
      <dgm:spPr/>
      <dgm:t>
        <a:bodyPr/>
        <a:lstStyle/>
        <a:p>
          <a:endParaRPr lang="en-GB" sz="1800">
            <a:solidFill>
              <a:srgbClr val="FFFFFF"/>
            </a:solidFill>
          </a:endParaRPr>
        </a:p>
      </dgm:t>
    </dgm:pt>
    <dgm:pt modelId="{11377030-EA0A-4D7E-87D4-56C65CF3AF28}" type="sibTrans" cxnId="{E75EDE69-053A-4932-A94B-F92FF70A1E25}">
      <dgm:prSet/>
      <dgm:spPr/>
      <dgm:t>
        <a:bodyPr/>
        <a:lstStyle/>
        <a:p>
          <a:endParaRPr lang="en-GB" sz="1800">
            <a:solidFill>
              <a:srgbClr val="FFFFFF"/>
            </a:solidFill>
          </a:endParaRPr>
        </a:p>
      </dgm:t>
    </dgm:pt>
    <dgm:pt modelId="{25DD2829-6B3C-487E-A801-08F8CF974C9E}">
      <dgm:prSet phldrT="[Text]" custT="1"/>
      <dgm:spPr>
        <a:solidFill>
          <a:schemeClr val="bg1"/>
        </a:solidFill>
        <a:ln>
          <a:noFill/>
        </a:ln>
      </dgm:spPr>
      <dgm:t>
        <a:bodyPr/>
        <a:lstStyle/>
        <a:p>
          <a:pPr>
            <a:lnSpc>
              <a:spcPct val="150000"/>
            </a:lnSpc>
            <a:buNone/>
          </a:pPr>
          <a:endParaRPr lang="sl-SI" sz="1600" noProof="0">
            <a:solidFill>
              <a:schemeClr val="accent1"/>
            </a:solidFill>
          </a:endParaRPr>
        </a:p>
      </dgm:t>
    </dgm:pt>
    <dgm:pt modelId="{47FB5507-482B-4571-BABE-899DC2B9094A}" type="parTrans" cxnId="{097DE5FE-9521-4C17-A57A-48C0F2496CF2}">
      <dgm:prSet/>
      <dgm:spPr/>
      <dgm:t>
        <a:bodyPr/>
        <a:lstStyle/>
        <a:p>
          <a:endParaRPr lang="en-GB"/>
        </a:p>
      </dgm:t>
    </dgm:pt>
    <dgm:pt modelId="{1DF59CB4-DAA2-4198-9C8D-A28D6838ED19}" type="sibTrans" cxnId="{097DE5FE-9521-4C17-A57A-48C0F2496CF2}">
      <dgm:prSet/>
      <dgm:spPr/>
      <dgm:t>
        <a:bodyPr/>
        <a:lstStyle/>
        <a:p>
          <a:endParaRPr lang="en-GB"/>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F04D6D0B-D77D-4821-AC7D-D1D103922C4E}" type="presOf" srcId="{A4ABA2C9-C218-4758-B6F2-AD5EED61CC31}" destId="{0C18075D-269F-4432-8705-1203C061C17B}" srcOrd="0" destOrd="0" presId="urn:microsoft.com/office/officeart/2005/8/layout/hList2#3"/>
    <dgm:cxn modelId="{7B6EDB20-BE55-4224-A0BA-5E2672B74DD9}" type="presOf" srcId="{534A72D6-231A-4DA0-872A-91DA5BDB0B3F}" destId="{1C60D586-C2B8-45B5-86E0-988663F86237}" srcOrd="0" destOrd="0" presId="urn:microsoft.com/office/officeart/2005/8/layout/hList2#3"/>
    <dgm:cxn modelId="{F04EFD32-4331-44AE-A4AD-7E3AD9669EB0}" type="presOf" srcId="{5C1B8781-71C0-44C3-B70C-85D9D0F32B77}" destId="{13772CFE-EE21-4598-853A-9B2EF6FCB4B8}" srcOrd="0" destOrd="0" presId="urn:microsoft.com/office/officeart/2005/8/layout/hList2#3"/>
    <dgm:cxn modelId="{DFE1B234-F39B-4B85-9464-282D6DE50E49}" type="presOf" srcId="{F71BE276-8A3D-4C4C-9ED3-10C0F08EFFA1}" destId="{4DC15E70-DF3F-4B70-AEC1-6B9754CA0D3A}" srcOrd="0" destOrd="0" presId="urn:microsoft.com/office/officeart/2005/8/layout/hList2#3"/>
    <dgm:cxn modelId="{23646966-D887-42F9-8A69-33D5EBFAE2E0}" srcId="{A4ABA2C9-C218-4758-B6F2-AD5EED61CC31}" destId="{7523EC35-9D95-4DC0-9781-7DCF73899EF4}" srcOrd="0" destOrd="0" parTransId="{8ABEEC34-58E3-4E2D-8A7C-7C61E8125D03}" sibTransId="{7563A55F-3122-4A5D-9FDD-74F8FA16713C}"/>
    <dgm:cxn modelId="{C4B4FA67-B432-4E9B-B078-8B74A09EA857}" type="presOf" srcId="{7523EC35-9D95-4DC0-9781-7DCF73899EF4}" destId="{C817AA52-779E-4C59-A1A2-AC4550444C02}" srcOrd="0" destOrd="0" presId="urn:microsoft.com/office/officeart/2005/8/layout/hList2#3"/>
    <dgm:cxn modelId="{E75EDE69-053A-4932-A94B-F92FF70A1E25}" srcId="{5C1B8781-71C0-44C3-B70C-85D9D0F32B77}" destId="{534A72D6-231A-4DA0-872A-91DA5BDB0B3F}" srcOrd="0" destOrd="0" parTransId="{64BF9FF4-037C-4D27-AC61-18A46CC11A46}" sibTransId="{11377030-EA0A-4D7E-87D4-56C65CF3AF28}"/>
    <dgm:cxn modelId="{9A000B4B-17BC-43D0-8137-F0928086C99D}" srcId="{F71BE276-8A3D-4C4C-9ED3-10C0F08EFFA1}" destId="{A4ABA2C9-C218-4758-B6F2-AD5EED61CC31}" srcOrd="0" destOrd="0" parTransId="{094C4D9F-E3CB-4F4A-9C6C-096CF4248F53}" sibTransId="{AB12D96F-839B-4362-B5FD-51366C507CCD}"/>
    <dgm:cxn modelId="{53DB5B52-1D2D-4CCA-A49A-FCC988BB2C08}" type="presOf" srcId="{B421BE47-2AC4-46F2-8467-B1DC5DAB22A0}" destId="{447F3CD8-57F2-4497-8D66-CA35ECF8CE52}" srcOrd="0" destOrd="1" presId="urn:microsoft.com/office/officeart/2005/8/layout/hList2#3"/>
    <dgm:cxn modelId="{7D68D195-B298-434C-8BF1-465D10DD223A}" srcId="{F71BE276-8A3D-4C4C-9ED3-10C0F08EFFA1}" destId="{48FC0E36-62B7-40DB-9794-4A1AA2BBCD4A}" srcOrd="1" destOrd="0" parTransId="{BFC3B71F-8E2A-42C7-B3ED-C3663067DEBE}" sibTransId="{6BA13E83-B9DF-48CC-8487-A3F226B4C569}"/>
    <dgm:cxn modelId="{7001D7A6-341E-4B0F-865E-D2E6BB55EC45}" type="presOf" srcId="{48FC0E36-62B7-40DB-9794-4A1AA2BBCD4A}" destId="{29DC348D-BC85-4F45-B9B5-948A3931BEDB}" srcOrd="0" destOrd="0" presId="urn:microsoft.com/office/officeart/2005/8/layout/hList2#3"/>
    <dgm:cxn modelId="{453E3AB7-74DB-4CEA-AF60-11F02042D8E9}" srcId="{F71BE276-8A3D-4C4C-9ED3-10C0F08EFFA1}" destId="{5C1B8781-71C0-44C3-B70C-85D9D0F32B77}" srcOrd="2" destOrd="0" parTransId="{3F4914FF-A998-4416-902D-536A78D44ABA}" sibTransId="{8F23D9FC-C9B7-45A2-89B7-B3969F35616A}"/>
    <dgm:cxn modelId="{36C153F1-4E95-420A-8744-895E557176CD}" type="presOf" srcId="{25DD2829-6B3C-487E-A801-08F8CF974C9E}" destId="{447F3CD8-57F2-4497-8D66-CA35ECF8CE52}" srcOrd="0" destOrd="0" presId="urn:microsoft.com/office/officeart/2005/8/layout/hList2#3"/>
    <dgm:cxn modelId="{DBB560FB-E518-4924-B586-C79B01866946}" srcId="{48FC0E36-62B7-40DB-9794-4A1AA2BBCD4A}" destId="{B421BE47-2AC4-46F2-8467-B1DC5DAB22A0}" srcOrd="1" destOrd="0" parTransId="{B1AF2791-DF8D-44C6-B153-8B19CD88DD03}" sibTransId="{6FAB0D85-758A-4B64-8174-EB41D3B6A139}"/>
    <dgm:cxn modelId="{097DE5FE-9521-4C17-A57A-48C0F2496CF2}" srcId="{48FC0E36-62B7-40DB-9794-4A1AA2BBCD4A}" destId="{25DD2829-6B3C-487E-A801-08F8CF974C9E}" srcOrd="0" destOrd="0" parTransId="{47FB5507-482B-4571-BABE-899DC2B9094A}" sibTransId="{1DF59CB4-DAA2-4198-9C8D-A28D6838ED19}"/>
    <dgm:cxn modelId="{FB31199E-FAAC-4B6F-838D-9BF1AC75748C}" type="presParOf" srcId="{4DC15E70-DF3F-4B70-AEC1-6B9754CA0D3A}" destId="{C39C254D-C5F4-4CC3-B791-5854F00C987C}" srcOrd="0" destOrd="0" presId="urn:microsoft.com/office/officeart/2005/8/layout/hList2#3"/>
    <dgm:cxn modelId="{55C62DB3-4920-41CD-AB85-4E6DD589DA59}" type="presParOf" srcId="{C39C254D-C5F4-4CC3-B791-5854F00C987C}" destId="{44C0422D-9934-410C-B04E-C32F953E3C79}" srcOrd="0" destOrd="0" presId="urn:microsoft.com/office/officeart/2005/8/layout/hList2#3"/>
    <dgm:cxn modelId="{CE4A891F-9222-482C-AC64-E594BABB2CEE}" type="presParOf" srcId="{C39C254D-C5F4-4CC3-B791-5854F00C987C}" destId="{C817AA52-779E-4C59-A1A2-AC4550444C02}" srcOrd="1" destOrd="0" presId="urn:microsoft.com/office/officeart/2005/8/layout/hList2#3"/>
    <dgm:cxn modelId="{29FFE213-D6F7-46F0-A338-B0A685E19DC8}" type="presParOf" srcId="{C39C254D-C5F4-4CC3-B791-5854F00C987C}" destId="{0C18075D-269F-4432-8705-1203C061C17B}" srcOrd="2" destOrd="0" presId="urn:microsoft.com/office/officeart/2005/8/layout/hList2#3"/>
    <dgm:cxn modelId="{2E198C78-3C06-4CF6-B08E-616636E56634}" type="presParOf" srcId="{4DC15E70-DF3F-4B70-AEC1-6B9754CA0D3A}" destId="{817E1929-7440-4563-BDF3-1249B177C2AD}" srcOrd="1" destOrd="0" presId="urn:microsoft.com/office/officeart/2005/8/layout/hList2#3"/>
    <dgm:cxn modelId="{68495BB1-E555-44DA-976C-6E8246B54D9A}" type="presParOf" srcId="{4DC15E70-DF3F-4B70-AEC1-6B9754CA0D3A}" destId="{A32BB31A-8A35-45FF-8BB4-79A16BB9B62D}" srcOrd="2" destOrd="0" presId="urn:microsoft.com/office/officeart/2005/8/layout/hList2#3"/>
    <dgm:cxn modelId="{E1D99336-6044-4D96-895A-2417CFA9CA43}" type="presParOf" srcId="{A32BB31A-8A35-45FF-8BB4-79A16BB9B62D}" destId="{9C709BC1-AA67-40F0-9CBC-24A0D656572D}" srcOrd="0" destOrd="0" presId="urn:microsoft.com/office/officeart/2005/8/layout/hList2#3"/>
    <dgm:cxn modelId="{5DF57FA5-338B-4CE4-A363-CCCA9C4C95A8}" type="presParOf" srcId="{A32BB31A-8A35-45FF-8BB4-79A16BB9B62D}" destId="{447F3CD8-57F2-4497-8D66-CA35ECF8CE52}" srcOrd="1" destOrd="0" presId="urn:microsoft.com/office/officeart/2005/8/layout/hList2#3"/>
    <dgm:cxn modelId="{48E1A56A-A12C-4CBE-B34A-ACA7F9C38210}" type="presParOf" srcId="{A32BB31A-8A35-45FF-8BB4-79A16BB9B62D}" destId="{29DC348D-BC85-4F45-B9B5-948A3931BEDB}" srcOrd="2" destOrd="0" presId="urn:microsoft.com/office/officeart/2005/8/layout/hList2#3"/>
    <dgm:cxn modelId="{EC1073DE-AD93-4690-8E74-1F8C7DDE06EC}" type="presParOf" srcId="{4DC15E70-DF3F-4B70-AEC1-6B9754CA0D3A}" destId="{7D61CAEF-8A08-4406-BFF1-15580D62C60B}" srcOrd="3" destOrd="0" presId="urn:microsoft.com/office/officeart/2005/8/layout/hList2#3"/>
    <dgm:cxn modelId="{145F786B-D29B-41CA-BA2C-BFC5AE5783D5}" type="presParOf" srcId="{4DC15E70-DF3F-4B70-AEC1-6B9754CA0D3A}" destId="{443EE211-FBEA-48DB-9E1B-747CC4B7DD1B}" srcOrd="4" destOrd="0" presId="urn:microsoft.com/office/officeart/2005/8/layout/hList2#3"/>
    <dgm:cxn modelId="{23B8A6F2-FC73-421A-8BB1-B25FBF4A5AFC}" type="presParOf" srcId="{443EE211-FBEA-48DB-9E1B-747CC4B7DD1B}" destId="{83673E96-4240-477F-A294-5AC42A71BE74}" srcOrd="0" destOrd="0" presId="urn:microsoft.com/office/officeart/2005/8/layout/hList2#3"/>
    <dgm:cxn modelId="{717DFCF8-A4AC-4912-B3DF-32CCF5528472}" type="presParOf" srcId="{443EE211-FBEA-48DB-9E1B-747CC4B7DD1B}" destId="{1C60D586-C2B8-45B5-86E0-988663F86237}" srcOrd="1" destOrd="0" presId="urn:microsoft.com/office/officeart/2005/8/layout/hList2#3"/>
    <dgm:cxn modelId="{5C56B3A5-BBF2-41BB-9E2A-0DB8CDE3B381}" type="presParOf" srcId="{443EE211-FBEA-48DB-9E1B-747CC4B7DD1B}" destId="{13772CFE-EE21-4598-853A-9B2EF6FCB4B8}" srcOrd="2" destOrd="0" presId="urn:microsoft.com/office/officeart/2005/8/layout/hList2#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C7F7E0AF-C80E-4272-BD66-99D3284CDCB5}">
      <dgm:prSet phldrT="[Text]"/>
      <dgm:spPr/>
      <dgm:t>
        <a:bodyPr/>
        <a:lstStyle/>
        <a:p>
          <a:r>
            <a:rPr lang="sl-SI" noProof="0">
              <a:solidFill>
                <a:schemeClr val="accent1"/>
              </a:solidFill>
            </a:rPr>
            <a:t>Pojasnite izid:</a:t>
          </a:r>
        </a:p>
      </dgm:t>
    </dgm:pt>
    <dgm:pt modelId="{3CD87F1F-1C5A-4EC6-97DF-31761406F4B2}" type="parTrans" cxnId="{ED309BF4-9618-4840-808F-E65A635979AF}">
      <dgm:prSet/>
      <dgm:spPr/>
      <dgm:t>
        <a:bodyPr/>
        <a:lstStyle/>
        <a:p>
          <a:endParaRPr lang="en-GB"/>
        </a:p>
      </dgm:t>
    </dgm:pt>
    <dgm:pt modelId="{098DBC77-CA9C-42A7-832B-79AF8C502FB8}" type="sibTrans" cxnId="{ED309BF4-9618-4840-808F-E65A635979AF}">
      <dgm:prSet/>
      <dgm:spPr/>
      <dgm:t>
        <a:bodyPr/>
        <a:lstStyle/>
        <a:p>
          <a:endParaRPr lang="en-GB"/>
        </a:p>
      </dgm:t>
    </dgm:pt>
    <dgm:pt modelId="{C731A887-A4F6-4FE8-BBDC-DC4642635BB1}">
      <dgm:prSet/>
      <dgm:spPr/>
      <dgm:t>
        <a:bodyPr/>
        <a:lstStyle/>
        <a:p>
          <a:r>
            <a:rPr lang="sl-SI" noProof="0">
              <a:solidFill>
                <a:schemeClr val="accent1"/>
              </a:solidFill>
            </a:rPr>
            <a:t>Določite svojo edinstveno prodajno prednost (</a:t>
          </a:r>
          <a:r>
            <a:rPr lang="sl-SI" noProof="0" err="1">
              <a:solidFill>
                <a:schemeClr val="accent1"/>
              </a:solidFill>
            </a:rPr>
            <a:t>USP</a:t>
          </a:r>
          <a:r>
            <a:rPr lang="sl-SI" noProof="0">
              <a:solidFill>
                <a:schemeClr val="accent1"/>
              </a:solidFill>
            </a:rPr>
            <a:t>):</a:t>
          </a:r>
        </a:p>
      </dgm:t>
    </dgm:pt>
    <dgm:pt modelId="{1C609964-1CC7-4DCE-8512-448D7E617D9E}" type="parTrans" cxnId="{544A92D2-29B5-4920-BC5F-4452D7D24036}">
      <dgm:prSet/>
      <dgm:spPr/>
      <dgm:t>
        <a:bodyPr/>
        <a:lstStyle/>
        <a:p>
          <a:endParaRPr lang="en-GB"/>
        </a:p>
      </dgm:t>
    </dgm:pt>
    <dgm:pt modelId="{67B59E0C-D837-4932-95CF-7630E42F434D}" type="sibTrans" cxnId="{544A92D2-29B5-4920-BC5F-4452D7D24036}">
      <dgm:prSet/>
      <dgm:spPr/>
      <dgm:t>
        <a:bodyPr/>
        <a:lstStyle/>
        <a:p>
          <a:endParaRPr lang="en-GB"/>
        </a:p>
      </dgm:t>
    </dgm:pt>
    <dgm:pt modelId="{0194A8F6-E620-4FDE-B334-EB99CB8C8FA4}">
      <dgm:prSet/>
      <dgm:spPr/>
      <dgm:t>
        <a:bodyPr/>
        <a:lstStyle/>
        <a:p>
          <a:r>
            <a:rPr lang="sl-SI" noProof="0">
              <a:solidFill>
                <a:schemeClr val="accent1"/>
              </a:solidFill>
            </a:rPr>
            <a:t>Kvantificirajte vizijo:</a:t>
          </a:r>
        </a:p>
      </dgm:t>
    </dgm:pt>
    <dgm:pt modelId="{DBCAE40B-E895-439C-993B-50EA99A05EB0}" type="parTrans" cxnId="{C5570B1A-6AD5-4477-8548-3746832F5518}">
      <dgm:prSet/>
      <dgm:spPr/>
      <dgm:t>
        <a:bodyPr/>
        <a:lstStyle/>
        <a:p>
          <a:endParaRPr lang="en-GB"/>
        </a:p>
      </dgm:t>
    </dgm:pt>
    <dgm:pt modelId="{74342F68-935D-4B89-BECE-3CD2A4D48699}" type="sibTrans" cxnId="{C5570B1A-6AD5-4477-8548-3746832F5518}">
      <dgm:prSet/>
      <dgm:spPr/>
      <dgm:t>
        <a:bodyPr/>
        <a:lstStyle/>
        <a:p>
          <a:endParaRPr lang="en-GB"/>
        </a:p>
      </dgm:t>
    </dgm:pt>
    <dgm:pt modelId="{0481CDBA-A1DB-42C9-82EF-855424FCCE35}">
      <dgm:prSet/>
      <dgm:spPr/>
      <dgm:t>
        <a:bodyPr/>
        <a:lstStyle/>
        <a:p>
          <a:r>
            <a:rPr lang="sl-SI" noProof="0">
              <a:solidFill>
                <a:schemeClr val="accent1"/>
              </a:solidFill>
            </a:rPr>
            <a:t>Vzpostavite človeško povezavo:</a:t>
          </a:r>
        </a:p>
      </dgm:t>
    </dgm:pt>
    <dgm:pt modelId="{EA437AAD-D6C1-40C4-A6AE-7458A4EADF23}" type="parTrans" cxnId="{2B27C445-B260-424D-BDE9-6F819A713E5B}">
      <dgm:prSet/>
      <dgm:spPr/>
      <dgm:t>
        <a:bodyPr/>
        <a:lstStyle/>
        <a:p>
          <a:endParaRPr lang="en-GB"/>
        </a:p>
      </dgm:t>
    </dgm:pt>
    <dgm:pt modelId="{2DB3767D-01E5-4BC5-B604-059D994207C3}" type="sibTrans" cxnId="{2B27C445-B260-424D-BDE9-6F819A713E5B}">
      <dgm:prSet/>
      <dgm:spPr/>
      <dgm:t>
        <a:bodyPr/>
        <a:lstStyle/>
        <a:p>
          <a:endParaRPr lang="en-GB"/>
        </a:p>
      </dgm:t>
    </dgm:pt>
    <dgm:pt modelId="{E583A289-24E4-4698-9F6F-5FBDF9C39C0C}">
      <dgm:prSet/>
      <dgm:spPr/>
      <dgm:t>
        <a:bodyPr/>
        <a:lstStyle/>
        <a:p>
          <a:r>
            <a:rPr lang="sl-SI" noProof="0">
              <a:solidFill>
                <a:schemeClr val="accent1"/>
              </a:solidFill>
            </a:rPr>
            <a:t>Bodite kratki in jasni:</a:t>
          </a:r>
        </a:p>
      </dgm:t>
    </dgm:pt>
    <dgm:pt modelId="{E9599B0C-9233-49AF-B158-31052C195AC2}" type="parTrans" cxnId="{D0FF99B7-9065-4516-907E-651E63D80177}">
      <dgm:prSet/>
      <dgm:spPr/>
      <dgm:t>
        <a:bodyPr/>
        <a:lstStyle/>
        <a:p>
          <a:endParaRPr lang="en-GB"/>
        </a:p>
      </dgm:t>
    </dgm:pt>
    <dgm:pt modelId="{5BBBD2B7-C02A-48AC-A424-D3C1AAAADFAF}" type="sibTrans" cxnId="{D0FF99B7-9065-4516-907E-651E63D80177}">
      <dgm:prSet/>
      <dgm:spPr/>
      <dgm:t>
        <a:bodyPr/>
        <a:lstStyle/>
        <a:p>
          <a:endParaRPr lang="en-GB"/>
        </a:p>
      </dgm:t>
    </dgm:pt>
    <dgm:pt modelId="{4A3374C4-A07A-43E4-9929-8BFFF8F2D963}">
      <dgm:prSet phldrT="[Text]" custT="1"/>
      <dgm:spPr/>
      <dgm:t>
        <a:bodyPr/>
        <a:lstStyle/>
        <a:p>
          <a:pPr>
            <a:lnSpc>
              <a:spcPct val="150000"/>
            </a:lnSpc>
          </a:pPr>
          <a:r>
            <a:rPr lang="sl-SI" sz="1600" noProof="0">
              <a:solidFill>
                <a:schemeClr val="accent1"/>
              </a:solidFill>
            </a:rPr>
            <a:t>Opredelite, kaj želi vaša organizacija doseči. </a:t>
          </a:r>
        </a:p>
      </dgm:t>
    </dgm:pt>
    <dgm:pt modelId="{8C1064BE-5F71-4E5F-A070-07DA2CD12D39}" type="parTrans" cxnId="{56CB1AE4-73DE-47F7-BD52-3470B10C3E99}">
      <dgm:prSet/>
      <dgm:spPr/>
      <dgm:t>
        <a:bodyPr/>
        <a:lstStyle/>
        <a:p>
          <a:endParaRPr lang="en-GB"/>
        </a:p>
      </dgm:t>
    </dgm:pt>
    <dgm:pt modelId="{955573CE-28D5-4242-AF51-E9B5A014BA0C}" type="sibTrans" cxnId="{56CB1AE4-73DE-47F7-BD52-3470B10C3E99}">
      <dgm:prSet/>
      <dgm:spPr/>
      <dgm:t>
        <a:bodyPr/>
        <a:lstStyle/>
        <a:p>
          <a:endParaRPr lang="en-GB"/>
        </a:p>
      </dgm:t>
    </dgm:pt>
    <dgm:pt modelId="{60882E40-B0DC-42A9-B1A1-D99F7E5C9023}">
      <dgm:prSet custT="1"/>
      <dgm:spPr/>
      <dgm:t>
        <a:bodyPr/>
        <a:lstStyle/>
        <a:p>
          <a:pPr>
            <a:lnSpc>
              <a:spcPct val="150000"/>
            </a:lnSpc>
          </a:pPr>
          <a:r>
            <a:rPr lang="sl-SI" sz="1600" noProof="0">
              <a:solidFill>
                <a:schemeClr val="accent1"/>
              </a:solidFill>
            </a:rPr>
            <a:t>Poudarite tisto, po čemer se vaša organizacija razlikuje od drugih. </a:t>
          </a:r>
        </a:p>
      </dgm:t>
    </dgm:pt>
    <dgm:pt modelId="{CB937A46-2982-4F48-A88F-F35961C98AAC}" type="parTrans" cxnId="{D350705E-C31F-409A-946E-1BE7875CA615}">
      <dgm:prSet/>
      <dgm:spPr/>
      <dgm:t>
        <a:bodyPr/>
        <a:lstStyle/>
        <a:p>
          <a:endParaRPr lang="en-GB"/>
        </a:p>
      </dgm:t>
    </dgm:pt>
    <dgm:pt modelId="{DC734CBF-F41A-48E6-9DD6-3F62DC28E11F}" type="sibTrans" cxnId="{D350705E-C31F-409A-946E-1BE7875CA615}">
      <dgm:prSet/>
      <dgm:spPr/>
      <dgm:t>
        <a:bodyPr/>
        <a:lstStyle/>
        <a:p>
          <a:endParaRPr lang="en-GB"/>
        </a:p>
      </dgm:t>
    </dgm:pt>
    <dgm:pt modelId="{D0D12024-82E8-4472-B835-8EEA1A6ACB5A}">
      <dgm:prSet custT="1"/>
      <dgm:spPr/>
      <dgm:t>
        <a:bodyPr/>
        <a:lstStyle/>
        <a:p>
          <a:pPr>
            <a:lnSpc>
              <a:spcPct val="150000"/>
            </a:lnSpc>
          </a:pPr>
          <a:r>
            <a:rPr lang="sl-SI" sz="1600" noProof="0">
              <a:solidFill>
                <a:schemeClr val="accent1"/>
              </a:solidFill>
            </a:rPr>
            <a:t>Osredotočite se na dolgoročno, </a:t>
          </a:r>
          <a:r>
            <a:rPr lang="en-US" sz="1600" noProof="0" err="1">
              <a:solidFill>
                <a:schemeClr val="accent1"/>
              </a:solidFill>
            </a:rPr>
            <a:t>idealno</a:t>
          </a:r>
          <a:r>
            <a:rPr lang="en-US" sz="1600" noProof="0">
              <a:solidFill>
                <a:schemeClr val="accent1"/>
              </a:solidFill>
            </a:rPr>
            <a:t> </a:t>
          </a:r>
          <a:r>
            <a:rPr lang="sl-SI" sz="1600" noProof="0">
              <a:solidFill>
                <a:schemeClr val="accent1"/>
              </a:solidFill>
            </a:rPr>
            <a:t>stanje, ki zagotavlja smer, ne da bi omejevali prihodnje možnosti.</a:t>
          </a:r>
        </a:p>
      </dgm:t>
    </dgm:pt>
    <dgm:pt modelId="{3C395ED2-AB43-4ECE-A5D0-5C0EEB193F18}" type="parTrans" cxnId="{798FF2F1-B7F6-46FD-A9D5-E283A9B2600C}">
      <dgm:prSet/>
      <dgm:spPr/>
      <dgm:t>
        <a:bodyPr/>
        <a:lstStyle/>
        <a:p>
          <a:endParaRPr lang="en-GB"/>
        </a:p>
      </dgm:t>
    </dgm:pt>
    <dgm:pt modelId="{79FB241B-592D-4C1D-B223-B32C5A1C8248}" type="sibTrans" cxnId="{798FF2F1-B7F6-46FD-A9D5-E283A9B2600C}">
      <dgm:prSet/>
      <dgm:spPr/>
      <dgm:t>
        <a:bodyPr/>
        <a:lstStyle/>
        <a:p>
          <a:endParaRPr lang="en-GB"/>
        </a:p>
      </dgm:t>
    </dgm:pt>
    <dgm:pt modelId="{7CA598BF-77E1-4FC2-8438-4DD13504DC70}">
      <dgm:prSet custT="1"/>
      <dgm:spPr/>
      <dgm:t>
        <a:bodyPr/>
        <a:lstStyle/>
        <a:p>
          <a:pPr>
            <a:lnSpc>
              <a:spcPct val="150000"/>
            </a:lnSpc>
          </a:pPr>
          <a:r>
            <a:rPr lang="sl-SI" sz="1600" noProof="0">
              <a:solidFill>
                <a:schemeClr val="accent1"/>
              </a:solidFill>
            </a:rPr>
            <a:t> Vključite elemente, ki na osebni ravni nagovarjajo tako zaposlene kot deležnike. </a:t>
          </a:r>
        </a:p>
      </dgm:t>
    </dgm:pt>
    <dgm:pt modelId="{A0308A13-FC6B-4F65-8D7C-65369E27AB07}" type="parTrans" cxnId="{8B4F881E-2D3F-482E-859B-4A3E93CED810}">
      <dgm:prSet/>
      <dgm:spPr/>
      <dgm:t>
        <a:bodyPr/>
        <a:lstStyle/>
        <a:p>
          <a:endParaRPr lang="en-GB"/>
        </a:p>
      </dgm:t>
    </dgm:pt>
    <dgm:pt modelId="{157704FE-F59E-4E6B-8A4C-849D8B6FCCFB}" type="sibTrans" cxnId="{8B4F881E-2D3F-482E-859B-4A3E93CED810}">
      <dgm:prSet/>
      <dgm:spPr/>
      <dgm:t>
        <a:bodyPr/>
        <a:lstStyle/>
        <a:p>
          <a:endParaRPr lang="en-GB"/>
        </a:p>
      </dgm:t>
    </dgm:pt>
    <dgm:pt modelId="{B1F04609-14BC-40EB-94C0-7196C4FD37D2}">
      <dgm:prSet custT="1"/>
      <dgm:spPr/>
      <dgm:t>
        <a:bodyPr/>
        <a:lstStyle/>
        <a:p>
          <a:pPr>
            <a:lnSpc>
              <a:spcPct val="150000"/>
            </a:lnSpc>
          </a:pPr>
          <a:r>
            <a:rPr lang="sl-SI" sz="1600" noProof="0">
              <a:solidFill>
                <a:schemeClr val="accent1"/>
              </a:solidFill>
            </a:rPr>
            <a:t> Poskrbite, da bo izjava o viziji kratka, lahko razumljiva in brez žargona.</a:t>
          </a:r>
        </a:p>
      </dgm:t>
    </dgm:pt>
    <dgm:pt modelId="{9575B469-9540-4824-B4F4-17C39D5D1E25}" type="parTrans" cxnId="{7E6908E0-2AF7-40C1-8F44-4A1F82A73EA9}">
      <dgm:prSet/>
      <dgm:spPr/>
      <dgm:t>
        <a:bodyPr/>
        <a:lstStyle/>
        <a:p>
          <a:endParaRPr lang="en-GB"/>
        </a:p>
      </dgm:t>
    </dgm:pt>
    <dgm:pt modelId="{87BB75A9-EE35-49FA-B1E1-5937D8757130}" type="sibTrans" cxnId="{7E6908E0-2AF7-40C1-8F44-4A1F82A73EA9}">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ScaleY="170454"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dgm:pt>
    <dgm:pt modelId="{08ADDD79-E3F3-4703-B743-6B77A8DA6A7D}" type="pres">
      <dgm:prSet presAssocID="{C7F7E0AF-C80E-4272-BD66-99D3284CDCB5}" presName="c2" presStyleLbl="node1" presStyleIdx="1" presStyleCnt="19"/>
      <dgm:spPr/>
    </dgm:pt>
    <dgm:pt modelId="{5DF012A8-4AF2-4422-B278-C528B11A0F4E}" type="pres">
      <dgm:prSet presAssocID="{C7F7E0AF-C80E-4272-BD66-99D3284CDCB5}" presName="c3" presStyleLbl="node1" presStyleIdx="2" presStyleCnt="19"/>
      <dgm:spPr/>
    </dgm:pt>
    <dgm:pt modelId="{E33DC940-92C5-4BB5-AFF6-22B165349627}" type="pres">
      <dgm:prSet presAssocID="{C7F7E0AF-C80E-4272-BD66-99D3284CDCB5}" presName="c4" presStyleLbl="node1" presStyleIdx="3" presStyleCnt="19"/>
      <dgm:spPr/>
    </dgm:pt>
    <dgm:pt modelId="{C6446AA4-490C-4D96-9175-A3D6DFE25A8F}" type="pres">
      <dgm:prSet presAssocID="{C7F7E0AF-C80E-4272-BD66-99D3284CDCB5}" presName="c5" presStyleLbl="node1" presStyleIdx="4" presStyleCnt="19"/>
      <dgm:spPr/>
    </dgm:pt>
    <dgm:pt modelId="{859FC568-32B4-4169-937B-29F8F96D4A34}" type="pres">
      <dgm:prSet presAssocID="{C7F7E0AF-C80E-4272-BD66-99D3284CDCB5}" presName="c6" presStyleLbl="node1" presStyleIdx="5" presStyleCnt="19"/>
      <dgm:spPr/>
    </dgm:pt>
    <dgm:pt modelId="{FB71C84C-8C63-4C6F-978C-0721DD477F24}" type="pres">
      <dgm:prSet presAssocID="{C7F7E0AF-C80E-4272-BD66-99D3284CDCB5}" presName="c7" presStyleLbl="node1" presStyleIdx="6" presStyleCnt="19"/>
      <dgm:spPr/>
    </dgm:pt>
    <dgm:pt modelId="{ED0CEF82-49BE-4AB7-BC85-A76C6EF43A59}" type="pres">
      <dgm:prSet presAssocID="{C7F7E0AF-C80E-4272-BD66-99D3284CDCB5}" presName="c8" presStyleLbl="node1" presStyleIdx="7" presStyleCnt="19"/>
      <dgm:spPr/>
    </dgm:pt>
    <dgm:pt modelId="{1E4877ED-7F8A-4627-84FF-CE5AE74E4CEB}" type="pres">
      <dgm:prSet presAssocID="{C7F7E0AF-C80E-4272-BD66-99D3284CDCB5}" presName="c9" presStyleLbl="node1" presStyleIdx="8" presStyleCnt="19"/>
      <dgm:spPr/>
    </dgm:pt>
    <dgm:pt modelId="{2DB251A0-A9C4-446D-B6BC-40955714817A}" type="pres">
      <dgm:prSet presAssocID="{C7F7E0AF-C80E-4272-BD66-99D3284CDCB5}" presName="c10" presStyleLbl="node1" presStyleIdx="9" presStyleCnt="19"/>
      <dgm:spPr/>
    </dgm:pt>
    <dgm:pt modelId="{B207FCB8-AA8D-45B5-9D88-17E83753D0AE}" type="pres">
      <dgm:prSet presAssocID="{C7F7E0AF-C80E-4272-BD66-99D3284CDCB5}" presName="c11" presStyleLbl="node1" presStyleIdx="10" presStyleCnt="19"/>
      <dgm:spPr/>
    </dgm:pt>
    <dgm:pt modelId="{2A057B8F-B853-49FF-8ECB-482770A79CA9}" type="pres">
      <dgm:prSet presAssocID="{C7F7E0AF-C80E-4272-BD66-99D3284CDCB5}" presName="c12" presStyleLbl="node1" presStyleIdx="11" presStyleCnt="19"/>
      <dgm:spPr/>
    </dgm:pt>
    <dgm:pt modelId="{BFC4B3AC-6C43-49CC-AEFD-90853B43838A}" type="pres">
      <dgm:prSet presAssocID="{C7F7E0AF-C80E-4272-BD66-99D3284CDCB5}" presName="c13" presStyleLbl="node1" presStyleIdx="12" presStyleCnt="19"/>
      <dgm:spPr/>
    </dgm:pt>
    <dgm:pt modelId="{E9163149-8C9C-4798-9E36-0AB53FE5B07A}" type="pres">
      <dgm:prSet presAssocID="{C7F7E0AF-C80E-4272-BD66-99D3284CDCB5}" presName="c14" presStyleLbl="node1" presStyleIdx="13" presStyleCnt="19"/>
      <dgm:spPr/>
    </dgm:pt>
    <dgm:pt modelId="{3E27F996-178E-442C-825F-84A189643E75}" type="pres">
      <dgm:prSet presAssocID="{C7F7E0AF-C80E-4272-BD66-99D3284CDCB5}" presName="c15" presStyleLbl="node1" presStyleIdx="14" presStyleCnt="19"/>
      <dgm:spPr/>
    </dgm:pt>
    <dgm:pt modelId="{02446B14-FB23-423E-80A6-1F9E6F082C0A}" type="pres">
      <dgm:prSet presAssocID="{C7F7E0AF-C80E-4272-BD66-99D3284CDCB5}" presName="c16" presStyleLbl="node1" presStyleIdx="15" presStyleCnt="19"/>
      <dgm:spPr/>
    </dgm:pt>
    <dgm:pt modelId="{15E02C24-DCCF-4E32-A9A8-8919A615C8D7}" type="pres">
      <dgm:prSet presAssocID="{C7F7E0AF-C80E-4272-BD66-99D3284CDCB5}" presName="c17" presStyleLbl="node1" presStyleIdx="16" presStyleCnt="19"/>
      <dgm:spPr/>
    </dgm:pt>
    <dgm:pt modelId="{B3585DCD-19AF-48F2-A3C9-167F1A264ECD}" type="pres">
      <dgm:prSet presAssocID="{C7F7E0AF-C80E-4272-BD66-99D3284CDCB5}" presName="c18" presStyleLbl="node1" presStyleIdx="17" presStyleCnt="19"/>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ScaleY="182298"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09647" custScaleY="207462"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14665" custScaleY="185233"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ScaleY="169763" custLinFactNeighborX="-3636" custLinFactNeighborY="48170">
        <dgm:presLayoutVars>
          <dgm:bulletEnabled val="1"/>
        </dgm:presLayoutVars>
      </dgm:prSet>
      <dgm:spPr/>
    </dgm:pt>
    <dgm:pt modelId="{78AC6114-34EE-46B3-86D3-5F732B85502E}" type="pres">
      <dgm:prSet presAssocID="{E583A289-24E4-4698-9F6F-5FBDF9C39C0C}" presName="spN" presStyleCnt="0"/>
      <dgm:spPr/>
    </dgm:pt>
  </dgm:ptLst>
  <dgm:cxnLst>
    <dgm:cxn modelId="{9A878900-B8FF-414F-8DE4-0ED4FC64F642}" type="presOf" srcId="{32186EDA-663B-4D23-A691-A8539A3B4231}" destId="{E03053B3-751D-4665-B37D-FB4E2907F901}" srcOrd="0" destOrd="0" presId="urn:microsoft.com/office/officeart/2009/3/layout/RandomtoResultProcess"/>
    <dgm:cxn modelId="{C5570B1A-6AD5-4477-8548-3746832F5518}" srcId="{32186EDA-663B-4D23-A691-A8539A3B4231}" destId="{0194A8F6-E620-4FDE-B334-EB99CB8C8FA4}" srcOrd="2" destOrd="0" parTransId="{DBCAE40B-E895-439C-993B-50EA99A05EB0}" sibTransId="{74342F68-935D-4B89-BECE-3CD2A4D48699}"/>
    <dgm:cxn modelId="{8B4F881E-2D3F-482E-859B-4A3E93CED810}" srcId="{0481CDBA-A1DB-42C9-82EF-855424FCCE35}" destId="{7CA598BF-77E1-4FC2-8438-4DD13504DC70}" srcOrd="0" destOrd="0" parTransId="{A0308A13-FC6B-4F65-8D7C-65369E27AB07}" sibTransId="{157704FE-F59E-4E6B-8A4C-849D8B6FCCFB}"/>
    <dgm:cxn modelId="{8D37C130-2B92-4984-9130-6085C4273BAB}" type="presOf" srcId="{C7F7E0AF-C80E-4272-BD66-99D3284CDCB5}" destId="{B9EB9B74-B08B-4DE0-9FBE-926CB3F1F06B}" srcOrd="0" destOrd="0" presId="urn:microsoft.com/office/officeart/2009/3/layout/RandomtoResultProcess"/>
    <dgm:cxn modelId="{DE118B35-E941-40DF-8DBA-B12FFDA2EB29}" type="presOf" srcId="{D0D12024-82E8-4472-B835-8EEA1A6ACB5A}" destId="{F993D2A7-3106-4EF0-BE67-E1DE8E5B387B}" srcOrd="0" destOrd="0" presId="urn:microsoft.com/office/officeart/2009/3/layout/RandomtoResultProcess"/>
    <dgm:cxn modelId="{C760435B-A5B8-4CD7-9005-A78273CBB0D8}" type="presOf" srcId="{0481CDBA-A1DB-42C9-82EF-855424FCCE35}" destId="{A02D966A-092A-4F9A-86A7-53570FA7EA16}" srcOrd="0" destOrd="0" presId="urn:microsoft.com/office/officeart/2009/3/layout/RandomtoResultProcess"/>
    <dgm:cxn modelId="{D350705E-C31F-409A-946E-1BE7875CA615}" srcId="{C731A887-A4F6-4FE8-BBDC-DC4642635BB1}" destId="{60882E40-B0DC-42A9-B1A1-D99F7E5C9023}" srcOrd="0" destOrd="0" parTransId="{CB937A46-2982-4F48-A88F-F35961C98AAC}" sibTransId="{DC734CBF-F41A-48E6-9DD6-3F62DC28E11F}"/>
    <dgm:cxn modelId="{2B27C445-B260-424D-BDE9-6F819A713E5B}" srcId="{32186EDA-663B-4D23-A691-A8539A3B4231}" destId="{0481CDBA-A1DB-42C9-82EF-855424FCCE35}" srcOrd="3" destOrd="0" parTransId="{EA437AAD-D6C1-40C4-A6AE-7458A4EADF23}" sibTransId="{2DB3767D-01E5-4BC5-B604-059D994207C3}"/>
    <dgm:cxn modelId="{CBC29D4B-1074-4455-B043-FC87427A9EBF}" type="presOf" srcId="{0194A8F6-E620-4FDE-B334-EB99CB8C8FA4}" destId="{F20C0483-999E-4D6E-926C-44127F34A314}" srcOrd="0" destOrd="0" presId="urn:microsoft.com/office/officeart/2009/3/layout/RandomtoResultProcess"/>
    <dgm:cxn modelId="{F914424F-7038-424E-9A4C-20119C6AC40F}" type="presOf" srcId="{C731A887-A4F6-4FE8-BBDC-DC4642635BB1}" destId="{19C40639-AACC-4221-91CB-F46C1070D11B}" srcOrd="0" destOrd="0" presId="urn:microsoft.com/office/officeart/2009/3/layout/RandomtoResultProcess"/>
    <dgm:cxn modelId="{61459E59-F992-430E-B5E5-648BE9C51D81}" type="presOf" srcId="{B1F04609-14BC-40EB-94C0-7196C4FD37D2}" destId="{A601F32C-61D9-4FDF-8C36-3CF766E18662}" srcOrd="0" destOrd="0" presId="urn:microsoft.com/office/officeart/2009/3/layout/RandomtoResultProcess"/>
    <dgm:cxn modelId="{CFBECAAD-FEA0-4881-B258-ADB79B13682E}" type="presOf" srcId="{7CA598BF-77E1-4FC2-8438-4DD13504DC70}" destId="{B7FEB9B2-AFC2-4669-85B0-C9F2CFA46855}" srcOrd="0" destOrd="0" presId="urn:microsoft.com/office/officeart/2009/3/layout/RandomtoResultProcess"/>
    <dgm:cxn modelId="{D0FF99B7-9065-4516-907E-651E63D80177}" srcId="{32186EDA-663B-4D23-A691-A8539A3B4231}" destId="{E583A289-24E4-4698-9F6F-5FBDF9C39C0C}" srcOrd="4" destOrd="0" parTransId="{E9599B0C-9233-49AF-B158-31052C195AC2}" sibTransId="{5BBBD2B7-C02A-48AC-A424-D3C1AAAADFAF}"/>
    <dgm:cxn modelId="{9F1D7CCD-497B-4C6F-832B-B56F3FFAF495}" type="presOf" srcId="{60882E40-B0DC-42A9-B1A1-D99F7E5C9023}" destId="{C9A0A4E1-82D8-470C-A97B-710E2175AED7}" srcOrd="0" destOrd="0" presId="urn:microsoft.com/office/officeart/2009/3/layout/RandomtoResultProcess"/>
    <dgm:cxn modelId="{544A92D2-29B5-4920-BC5F-4452D7D24036}" srcId="{32186EDA-663B-4D23-A691-A8539A3B4231}" destId="{C731A887-A4F6-4FE8-BBDC-DC4642635BB1}" srcOrd="1" destOrd="0" parTransId="{1C609964-1CC7-4DCE-8512-448D7E617D9E}" sibTransId="{67B59E0C-D837-4932-95CF-7630E42F434D}"/>
    <dgm:cxn modelId="{F32050D6-3FFF-44A7-87D8-4038069F1518}" type="presOf" srcId="{4A3374C4-A07A-43E4-9929-8BFFF8F2D963}" destId="{EA2AEAC7-CDA0-41F3-960B-219B543B0C12}" srcOrd="0" destOrd="0" presId="urn:microsoft.com/office/officeart/2009/3/layout/RandomtoResultProcess"/>
    <dgm:cxn modelId="{7E6908E0-2AF7-40C1-8F44-4A1F82A73EA9}" srcId="{E583A289-24E4-4698-9F6F-5FBDF9C39C0C}" destId="{B1F04609-14BC-40EB-94C0-7196C4FD37D2}" srcOrd="0" destOrd="0" parTransId="{9575B469-9540-4824-B4F4-17C39D5D1E25}" sibTransId="{87BB75A9-EE35-49FA-B1E1-5937D8757130}"/>
    <dgm:cxn modelId="{56CB1AE4-73DE-47F7-BD52-3470B10C3E99}" srcId="{C7F7E0AF-C80E-4272-BD66-99D3284CDCB5}" destId="{4A3374C4-A07A-43E4-9929-8BFFF8F2D963}" srcOrd="0" destOrd="0" parTransId="{8C1064BE-5F71-4E5F-A070-07DA2CD12D39}" sibTransId="{955573CE-28D5-4242-AF51-E9B5A014BA0C}"/>
    <dgm:cxn modelId="{798FF2F1-B7F6-46FD-A9D5-E283A9B2600C}" srcId="{0194A8F6-E620-4FDE-B334-EB99CB8C8FA4}" destId="{D0D12024-82E8-4472-B835-8EEA1A6ACB5A}" srcOrd="0" destOrd="0" parTransId="{3C395ED2-AB43-4ECE-A5D0-5C0EEB193F18}" sibTransId="{79FB241B-592D-4C1D-B223-B32C5A1C8248}"/>
    <dgm:cxn modelId="{ED309BF4-9618-4840-808F-E65A635979AF}" srcId="{32186EDA-663B-4D23-A691-A8539A3B4231}" destId="{C7F7E0AF-C80E-4272-BD66-99D3284CDCB5}" srcOrd="0" destOrd="0" parTransId="{3CD87F1F-1C5A-4EC6-97DF-31761406F4B2}" sibTransId="{098DBC77-CA9C-42A7-832B-79AF8C502FB8}"/>
    <dgm:cxn modelId="{6F435CFA-B26B-4294-859B-E9561A3ED539}" type="presOf" srcId="{E583A289-24E4-4698-9F6F-5FBDF9C39C0C}" destId="{735A0262-39D1-499B-B45B-02C67E5072BA}" srcOrd="0" destOrd="0" presId="urn:microsoft.com/office/officeart/2009/3/layout/RandomtoResultProcess"/>
    <dgm:cxn modelId="{4503BAFA-4711-49C6-814C-AEDAC950CFEB}" type="presParOf" srcId="{E03053B3-751D-4665-B37D-FB4E2907F901}" destId="{D79063E2-B1F6-40D8-AEE9-846D525A8B00}" srcOrd="0" destOrd="0" presId="urn:microsoft.com/office/officeart/2009/3/layout/RandomtoResultProcess"/>
    <dgm:cxn modelId="{B129A4C7-7BB5-4057-9B5B-444491D474AD}" type="presParOf" srcId="{D79063E2-B1F6-40D8-AEE9-846D525A8B00}" destId="{B9EB9B74-B08B-4DE0-9FBE-926CB3F1F06B}" srcOrd="0" destOrd="0" presId="urn:microsoft.com/office/officeart/2009/3/layout/RandomtoResultProcess"/>
    <dgm:cxn modelId="{19BFE132-64A1-40D6-AD76-1B8A7D269794}" type="presParOf" srcId="{D79063E2-B1F6-40D8-AEE9-846D525A8B00}" destId="{EA2AEAC7-CDA0-41F3-960B-219B543B0C12}" srcOrd="1" destOrd="0" presId="urn:microsoft.com/office/officeart/2009/3/layout/RandomtoResultProcess"/>
    <dgm:cxn modelId="{AD97EEA8-5758-402D-BB98-0EBE1551EEE8}" type="presParOf" srcId="{D79063E2-B1F6-40D8-AEE9-846D525A8B00}" destId="{256A25B9-CC6D-4C2C-AA9A-8EFE61C9AFA0}" srcOrd="2" destOrd="0" presId="urn:microsoft.com/office/officeart/2009/3/layout/RandomtoResultProcess"/>
    <dgm:cxn modelId="{41A5DB05-86B7-4E07-8B3E-6665664C2EA8}" type="presParOf" srcId="{D79063E2-B1F6-40D8-AEE9-846D525A8B00}" destId="{08ADDD79-E3F3-4703-B743-6B77A8DA6A7D}" srcOrd="3" destOrd="0" presId="urn:microsoft.com/office/officeart/2009/3/layout/RandomtoResultProcess"/>
    <dgm:cxn modelId="{2B8604BC-3506-4C78-9BCB-F46832E6A064}" type="presParOf" srcId="{D79063E2-B1F6-40D8-AEE9-846D525A8B00}" destId="{5DF012A8-4AF2-4422-B278-C528B11A0F4E}" srcOrd="4" destOrd="0" presId="urn:microsoft.com/office/officeart/2009/3/layout/RandomtoResultProcess"/>
    <dgm:cxn modelId="{A3C6B160-4349-4DF3-82A5-8EE5862C1E89}" type="presParOf" srcId="{D79063E2-B1F6-40D8-AEE9-846D525A8B00}" destId="{E33DC940-92C5-4BB5-AFF6-22B165349627}" srcOrd="5" destOrd="0" presId="urn:microsoft.com/office/officeart/2009/3/layout/RandomtoResultProcess"/>
    <dgm:cxn modelId="{836F32AD-2D16-4B7A-91D8-7038D46BA72B}" type="presParOf" srcId="{D79063E2-B1F6-40D8-AEE9-846D525A8B00}" destId="{C6446AA4-490C-4D96-9175-A3D6DFE25A8F}" srcOrd="6" destOrd="0" presId="urn:microsoft.com/office/officeart/2009/3/layout/RandomtoResultProcess"/>
    <dgm:cxn modelId="{68A1D9DE-DFBF-40C8-91F6-E11BC59D0AB6}" type="presParOf" srcId="{D79063E2-B1F6-40D8-AEE9-846D525A8B00}" destId="{859FC568-32B4-4169-937B-29F8F96D4A34}" srcOrd="7" destOrd="0" presId="urn:microsoft.com/office/officeart/2009/3/layout/RandomtoResultProcess"/>
    <dgm:cxn modelId="{459589A2-FFE6-4540-9DE1-EB1909F8F925}" type="presParOf" srcId="{D79063E2-B1F6-40D8-AEE9-846D525A8B00}" destId="{FB71C84C-8C63-4C6F-978C-0721DD477F24}" srcOrd="8" destOrd="0" presId="urn:microsoft.com/office/officeart/2009/3/layout/RandomtoResultProcess"/>
    <dgm:cxn modelId="{C36BB776-0285-43DD-BDE9-B5CADEA9B6D9}" type="presParOf" srcId="{D79063E2-B1F6-40D8-AEE9-846D525A8B00}" destId="{ED0CEF82-49BE-4AB7-BC85-A76C6EF43A59}" srcOrd="9" destOrd="0" presId="urn:microsoft.com/office/officeart/2009/3/layout/RandomtoResultProcess"/>
    <dgm:cxn modelId="{D5E4E768-01F0-4861-A14D-34DDE16B6AB4}" type="presParOf" srcId="{D79063E2-B1F6-40D8-AEE9-846D525A8B00}" destId="{1E4877ED-7F8A-4627-84FF-CE5AE74E4CEB}" srcOrd="10" destOrd="0" presId="urn:microsoft.com/office/officeart/2009/3/layout/RandomtoResultProcess"/>
    <dgm:cxn modelId="{23E4FA23-377E-4F76-8746-31D1A5470756}" type="presParOf" srcId="{D79063E2-B1F6-40D8-AEE9-846D525A8B00}" destId="{2DB251A0-A9C4-446D-B6BC-40955714817A}" srcOrd="11" destOrd="0" presId="urn:microsoft.com/office/officeart/2009/3/layout/RandomtoResultProcess"/>
    <dgm:cxn modelId="{3F5A47F6-A826-4EA3-8CD4-E4A4D7F93FED}" type="presParOf" srcId="{D79063E2-B1F6-40D8-AEE9-846D525A8B00}" destId="{B207FCB8-AA8D-45B5-9D88-17E83753D0AE}" srcOrd="12" destOrd="0" presId="urn:microsoft.com/office/officeart/2009/3/layout/RandomtoResultProcess"/>
    <dgm:cxn modelId="{C204552F-491F-4811-B101-2409988586BF}" type="presParOf" srcId="{D79063E2-B1F6-40D8-AEE9-846D525A8B00}" destId="{2A057B8F-B853-49FF-8ECB-482770A79CA9}" srcOrd="13" destOrd="0" presId="urn:microsoft.com/office/officeart/2009/3/layout/RandomtoResultProcess"/>
    <dgm:cxn modelId="{97A9574A-5CFD-4507-A4E2-31D5D9190FCA}" type="presParOf" srcId="{D79063E2-B1F6-40D8-AEE9-846D525A8B00}" destId="{BFC4B3AC-6C43-49CC-AEFD-90853B43838A}" srcOrd="14" destOrd="0" presId="urn:microsoft.com/office/officeart/2009/3/layout/RandomtoResultProcess"/>
    <dgm:cxn modelId="{6CC8567D-7079-49CE-9EA9-85B922D625CF}" type="presParOf" srcId="{D79063E2-B1F6-40D8-AEE9-846D525A8B00}" destId="{E9163149-8C9C-4798-9E36-0AB53FE5B07A}" srcOrd="15" destOrd="0" presId="urn:microsoft.com/office/officeart/2009/3/layout/RandomtoResultProcess"/>
    <dgm:cxn modelId="{795571D8-297F-4A15-9D13-17B0C306EBA6}" type="presParOf" srcId="{D79063E2-B1F6-40D8-AEE9-846D525A8B00}" destId="{3E27F996-178E-442C-825F-84A189643E75}" srcOrd="16" destOrd="0" presId="urn:microsoft.com/office/officeart/2009/3/layout/RandomtoResultProcess"/>
    <dgm:cxn modelId="{5EF9A566-7E69-4891-876C-71FDDB28E32B}" type="presParOf" srcId="{D79063E2-B1F6-40D8-AEE9-846D525A8B00}" destId="{02446B14-FB23-423E-80A6-1F9E6F082C0A}" srcOrd="17" destOrd="0" presId="urn:microsoft.com/office/officeart/2009/3/layout/RandomtoResultProcess"/>
    <dgm:cxn modelId="{BBA44B46-4869-4A59-AF3A-BA33B76FDE65}" type="presParOf" srcId="{D79063E2-B1F6-40D8-AEE9-846D525A8B00}" destId="{15E02C24-DCCF-4E32-A9A8-8919A615C8D7}" srcOrd="18" destOrd="0" presId="urn:microsoft.com/office/officeart/2009/3/layout/RandomtoResultProcess"/>
    <dgm:cxn modelId="{BC765589-D23A-4C7B-9936-2EC3DA46FCA0}" type="presParOf" srcId="{D79063E2-B1F6-40D8-AEE9-846D525A8B00}" destId="{B3585DCD-19AF-48F2-A3C9-167F1A264ECD}" srcOrd="19" destOrd="0" presId="urn:microsoft.com/office/officeart/2009/3/layout/RandomtoResultProcess"/>
    <dgm:cxn modelId="{5872704D-AD62-4DA8-9332-2BBBC383D0BF}" type="presParOf" srcId="{E03053B3-751D-4665-B37D-FB4E2907F901}" destId="{A66F8E41-18A6-4D9C-8F38-3AE86216F1F3}" srcOrd="1" destOrd="0" presId="urn:microsoft.com/office/officeart/2009/3/layout/RandomtoResultProcess"/>
    <dgm:cxn modelId="{A61B944A-AA1D-4013-9078-401B6D3446A5}" type="presParOf" srcId="{A66F8E41-18A6-4D9C-8F38-3AE86216F1F3}" destId="{EB995218-F6CD-4EC4-88E7-459C049C7C52}" srcOrd="0" destOrd="0" presId="urn:microsoft.com/office/officeart/2009/3/layout/RandomtoResultProcess"/>
    <dgm:cxn modelId="{982FA01B-DC58-426D-A2EB-0E284956A88E}" type="presParOf" srcId="{A66F8E41-18A6-4D9C-8F38-3AE86216F1F3}" destId="{0B6E4803-CF7A-454A-8B74-DB6F27CF71FA}" srcOrd="1" destOrd="0" presId="urn:microsoft.com/office/officeart/2009/3/layout/RandomtoResultProcess"/>
    <dgm:cxn modelId="{993223C9-77C3-4806-B5E2-997CFA1E12A6}" type="presParOf" srcId="{E03053B3-751D-4665-B37D-FB4E2907F901}" destId="{7FD4D0F5-3859-45C5-A013-0C2DC4D6F94B}" srcOrd="2" destOrd="0" presId="urn:microsoft.com/office/officeart/2009/3/layout/RandomtoResultProcess"/>
    <dgm:cxn modelId="{0631E5BB-24FD-4D85-B20E-266D4CC5DE48}" type="presParOf" srcId="{7FD4D0F5-3859-45C5-A013-0C2DC4D6F94B}" destId="{19C40639-AACC-4221-91CB-F46C1070D11B}" srcOrd="0" destOrd="0" presId="urn:microsoft.com/office/officeart/2009/3/layout/RandomtoResultProcess"/>
    <dgm:cxn modelId="{418334CB-2B5D-4646-8BB0-F6E0F414643E}" type="presParOf" srcId="{7FD4D0F5-3859-45C5-A013-0C2DC4D6F94B}" destId="{C9A0A4E1-82D8-470C-A97B-710E2175AED7}" srcOrd="1" destOrd="0" presId="urn:microsoft.com/office/officeart/2009/3/layout/RandomtoResultProcess"/>
    <dgm:cxn modelId="{C05569D5-C051-4B2C-B59E-8C948AB178F9}" type="presParOf" srcId="{7FD4D0F5-3859-45C5-A013-0C2DC4D6F94B}" destId="{3F753B25-064E-453A-ADC4-9AE59887C55F}" srcOrd="2" destOrd="0" presId="urn:microsoft.com/office/officeart/2009/3/layout/RandomtoResultProcess"/>
    <dgm:cxn modelId="{DDD70237-640E-4259-80AE-E10CD8CC299F}" type="presParOf" srcId="{E03053B3-751D-4665-B37D-FB4E2907F901}" destId="{88A155F2-0340-4DCE-889B-4CD8122DD9E0}" srcOrd="3" destOrd="0" presId="urn:microsoft.com/office/officeart/2009/3/layout/RandomtoResultProcess"/>
    <dgm:cxn modelId="{700144CF-1BF2-498E-881F-7EA741649D4C}" type="presParOf" srcId="{88A155F2-0340-4DCE-889B-4CD8122DD9E0}" destId="{25A05587-4F63-4C5E-9AAC-891D47C8D454}" srcOrd="0" destOrd="0" presId="urn:microsoft.com/office/officeart/2009/3/layout/RandomtoResultProcess"/>
    <dgm:cxn modelId="{EE9A2EF3-32DD-4AE7-BA2C-7D4D43AFA5B0}" type="presParOf" srcId="{88A155F2-0340-4DCE-889B-4CD8122DD9E0}" destId="{858B6433-8051-4B5C-829F-E47023CB381E}" srcOrd="1" destOrd="0" presId="urn:microsoft.com/office/officeart/2009/3/layout/RandomtoResultProcess"/>
    <dgm:cxn modelId="{4A0FE9B2-8A42-4760-A02E-879E7951AFFE}" type="presParOf" srcId="{E03053B3-751D-4665-B37D-FB4E2907F901}" destId="{1DDDC7A5-C432-43E5-82CE-C75D519479D9}" srcOrd="4" destOrd="0" presId="urn:microsoft.com/office/officeart/2009/3/layout/RandomtoResultProcess"/>
    <dgm:cxn modelId="{B3FD56FB-0BB9-4940-BD70-CA0EAC3B1D53}" type="presParOf" srcId="{1DDDC7A5-C432-43E5-82CE-C75D519479D9}" destId="{F20C0483-999E-4D6E-926C-44127F34A314}" srcOrd="0" destOrd="0" presId="urn:microsoft.com/office/officeart/2009/3/layout/RandomtoResultProcess"/>
    <dgm:cxn modelId="{A4015151-A6E3-474C-9996-20D1E288BCCE}" type="presParOf" srcId="{1DDDC7A5-C432-43E5-82CE-C75D519479D9}" destId="{F993D2A7-3106-4EF0-BE67-E1DE8E5B387B}" srcOrd="1" destOrd="0" presId="urn:microsoft.com/office/officeart/2009/3/layout/RandomtoResultProcess"/>
    <dgm:cxn modelId="{3EFDE61D-917F-4AFA-9DB6-509BC750E0D3}" type="presParOf" srcId="{1DDDC7A5-C432-43E5-82CE-C75D519479D9}" destId="{84B903A7-3BD3-468F-8C86-797FA7113571}" srcOrd="2" destOrd="0" presId="urn:microsoft.com/office/officeart/2009/3/layout/RandomtoResultProcess"/>
    <dgm:cxn modelId="{397CA918-F149-4488-9AE1-33BDC9C7DF2D}" type="presParOf" srcId="{E03053B3-751D-4665-B37D-FB4E2907F901}" destId="{F34613C1-D3D2-42F3-82A0-507C8746AB79}" srcOrd="5" destOrd="0" presId="urn:microsoft.com/office/officeart/2009/3/layout/RandomtoResultProcess"/>
    <dgm:cxn modelId="{6F9A9BD1-A933-4D0B-A5A4-03834AC32BFE}" type="presParOf" srcId="{F34613C1-D3D2-42F3-82A0-507C8746AB79}" destId="{B3567D4E-3640-4F0F-B9BB-391E680A5594}" srcOrd="0" destOrd="0" presId="urn:microsoft.com/office/officeart/2009/3/layout/RandomtoResultProcess"/>
    <dgm:cxn modelId="{7180449C-7DC1-4BA1-BEC4-33BBC5B370EE}" type="presParOf" srcId="{F34613C1-D3D2-42F3-82A0-507C8746AB79}" destId="{E80D2673-B0D4-4BBB-A2D5-2829270020D8}" srcOrd="1" destOrd="0" presId="urn:microsoft.com/office/officeart/2009/3/layout/RandomtoResultProcess"/>
    <dgm:cxn modelId="{0334F545-E056-4047-BD42-8611D517E5D3}" type="presParOf" srcId="{E03053B3-751D-4665-B37D-FB4E2907F901}" destId="{606BBBCB-6EBB-485B-B1A6-204F17D36CC6}" srcOrd="6" destOrd="0" presId="urn:microsoft.com/office/officeart/2009/3/layout/RandomtoResultProcess"/>
    <dgm:cxn modelId="{1A370E64-B726-4C94-85C2-B9356D3AACF7}" type="presParOf" srcId="{606BBBCB-6EBB-485B-B1A6-204F17D36CC6}" destId="{A02D966A-092A-4F9A-86A7-53570FA7EA16}" srcOrd="0" destOrd="0" presId="urn:microsoft.com/office/officeart/2009/3/layout/RandomtoResultProcess"/>
    <dgm:cxn modelId="{9B5C9088-DE99-41F2-BA78-8BA760DEB2B4}" type="presParOf" srcId="{606BBBCB-6EBB-485B-B1A6-204F17D36CC6}" destId="{B7FEB9B2-AFC2-4669-85B0-C9F2CFA46855}" srcOrd="1" destOrd="0" presId="urn:microsoft.com/office/officeart/2009/3/layout/RandomtoResultProcess"/>
    <dgm:cxn modelId="{4BEE04E0-CF1E-4F0C-B503-BC2D2F4D6905}" type="presParOf" srcId="{606BBBCB-6EBB-485B-B1A6-204F17D36CC6}" destId="{E2DF47C6-AC5C-486F-94BE-51744B3BD50E}" srcOrd="2" destOrd="0" presId="urn:microsoft.com/office/officeart/2009/3/layout/RandomtoResultProcess"/>
    <dgm:cxn modelId="{763ED1B4-7D1F-4AD6-9BCE-CC8277AB791A}" type="presParOf" srcId="{E03053B3-751D-4665-B37D-FB4E2907F901}" destId="{EC3E809C-B761-4122-82CA-34A0C85FC6A1}" srcOrd="7" destOrd="0" presId="urn:microsoft.com/office/officeart/2009/3/layout/RandomtoResultProcess"/>
    <dgm:cxn modelId="{CCDDE9D4-DE73-43EA-9417-9771C96048E7}" type="presParOf" srcId="{EC3E809C-B761-4122-82CA-34A0C85FC6A1}" destId="{A0156234-A76D-49B3-840D-430B1DDC1EBC}" srcOrd="0" destOrd="0" presId="urn:microsoft.com/office/officeart/2009/3/layout/RandomtoResultProcess"/>
    <dgm:cxn modelId="{7C38A486-E23A-47C4-B981-6B490DE12988}" type="presParOf" srcId="{EC3E809C-B761-4122-82CA-34A0C85FC6A1}" destId="{620BBAEB-500C-4D00-AAEA-2A99239870A2}" srcOrd="1" destOrd="0" presId="urn:microsoft.com/office/officeart/2009/3/layout/RandomtoResultProcess"/>
    <dgm:cxn modelId="{573551C1-DE8C-4CD5-97C0-77AFA82C34DF}" type="presParOf" srcId="{E03053B3-751D-4665-B37D-FB4E2907F901}" destId="{6233ED2B-BF30-4622-A87C-5CE5488638C1}" srcOrd="8" destOrd="0" presId="urn:microsoft.com/office/officeart/2009/3/layout/RandomtoResultProcess"/>
    <dgm:cxn modelId="{CA90BA64-9CDB-4426-A82D-FD5B884E7B68}" type="presParOf" srcId="{6233ED2B-BF30-4622-A87C-5CE5488638C1}" destId="{735A0262-39D1-499B-B45B-02C67E5072BA}" srcOrd="0" destOrd="0" presId="urn:microsoft.com/office/officeart/2009/3/layout/RandomtoResultProcess"/>
    <dgm:cxn modelId="{9FFFCDBD-A1BE-44E6-B965-1376DD9D16AB}" type="presParOf" srcId="{6233ED2B-BF30-4622-A87C-5CE5488638C1}" destId="{A601F32C-61D9-4FDF-8C36-3CF766E18662}" srcOrd="1" destOrd="0" presId="urn:microsoft.com/office/officeart/2009/3/layout/RandomtoResultProcess"/>
    <dgm:cxn modelId="{F6C27903-3504-486E-BB84-DD5B7BF8DFFB}"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None/>
          </a:pPr>
          <a:r>
            <a:rPr lang="sl-SI" sz="1600" b="1" noProof="0">
              <a:solidFill>
                <a:schemeClr val="bg1"/>
              </a:solidFill>
            </a:rPr>
            <a:t>Pojasnite namen</a:t>
          </a:r>
          <a:r>
            <a:rPr lang="sl-SI" sz="1600" noProof="0">
              <a:solidFill>
                <a:schemeClr val="bg1"/>
              </a:solidFill>
            </a:rPr>
            <a:t>: jasno opredelite glavni razlog za obstoj organizacije.</a:t>
          </a:r>
        </a:p>
      </dgm:t>
    </dgm:pt>
    <dgm:pt modelId="{05EF237F-7F20-4775-97E5-A9B11481B0C3}" type="parTrans" cxnId="{72E08F91-C464-4027-A7E9-21F3297499E9}">
      <dgm:prSet/>
      <dgm:spPr/>
      <dgm:t>
        <a:bodyPr/>
        <a:lstStyle/>
        <a:p>
          <a:endParaRPr lang="en-GB" sz="2800"/>
        </a:p>
      </dgm:t>
    </dgm:pt>
    <dgm:pt modelId="{FD5F722A-D9F6-4D6F-8809-3511A505A953}" type="sibTrans" cxnId="{72E08F91-C464-4027-A7E9-21F3297499E9}">
      <dgm:prSet/>
      <dgm:spPr/>
      <dgm:t>
        <a:bodyPr/>
        <a:lstStyle/>
        <a:p>
          <a:endParaRPr lang="en-GB" sz="2800"/>
        </a:p>
      </dgm:t>
    </dgm:pt>
    <dgm:pt modelId="{BEF4481E-19A6-49C0-9EA2-BB8335C0BDE2}">
      <dgm:prSet custT="1"/>
      <dgm:spPr/>
      <dgm:t>
        <a:bodyPr/>
        <a:lstStyle/>
        <a:p>
          <a:r>
            <a:rPr lang="sl-SI" sz="1600" b="1" noProof="0">
              <a:solidFill>
                <a:schemeClr val="bg1"/>
              </a:solidFill>
            </a:rPr>
            <a:t>Usmerjajte strategijo</a:t>
          </a:r>
          <a:r>
            <a:rPr lang="sl-SI" sz="1600" noProof="0">
              <a:solidFill>
                <a:schemeClr val="bg1"/>
              </a:solidFill>
            </a:rPr>
            <a:t>: zagotovite podlago za strateške odločitve in načrtovanje.</a:t>
          </a:r>
        </a:p>
      </dgm:t>
    </dgm:pt>
    <dgm:pt modelId="{C64DF209-F8DF-499E-8A0D-F4C0FA78DA42}" type="parTrans" cxnId="{21EDE281-90DA-4B1A-8574-183F91804E74}">
      <dgm:prSet/>
      <dgm:spPr/>
      <dgm:t>
        <a:bodyPr/>
        <a:lstStyle/>
        <a:p>
          <a:endParaRPr lang="en-GB" sz="2800"/>
        </a:p>
      </dgm:t>
    </dgm:pt>
    <dgm:pt modelId="{201E5583-BB06-4503-95DA-7F4CF7BF894A}" type="sibTrans" cxnId="{21EDE281-90DA-4B1A-8574-183F91804E74}">
      <dgm:prSet/>
      <dgm:spPr/>
      <dgm:t>
        <a:bodyPr/>
        <a:lstStyle/>
        <a:p>
          <a:endParaRPr lang="en-GB" sz="2800"/>
        </a:p>
      </dgm:t>
    </dgm:pt>
    <dgm:pt modelId="{D74F78B2-721D-42DF-8B8E-D98CFBF4E54C}">
      <dgm:prSet custT="1"/>
      <dgm:spPr/>
      <dgm:t>
        <a:bodyPr/>
        <a:lstStyle/>
        <a:p>
          <a:r>
            <a:rPr lang="sl-SI" sz="1600" b="1" noProof="0">
              <a:solidFill>
                <a:schemeClr val="bg1"/>
              </a:solidFill>
            </a:rPr>
            <a:t>Navdihnite in vključite</a:t>
          </a:r>
          <a:r>
            <a:rPr lang="sl-SI" sz="1600" noProof="0">
              <a:solidFill>
                <a:schemeClr val="bg1"/>
              </a:solidFill>
            </a:rPr>
            <a:t>: motivirajte zaposlene in se povežite z deležniki.</a:t>
          </a:r>
        </a:p>
      </dgm:t>
    </dgm:pt>
    <dgm:pt modelId="{9BDA989E-9150-4BBD-BA48-E1DD0E4DF261}" type="parTrans" cxnId="{A6A1D388-48A2-4226-AD9E-E861736C7584}">
      <dgm:prSet/>
      <dgm:spPr/>
      <dgm:t>
        <a:bodyPr/>
        <a:lstStyle/>
        <a:p>
          <a:endParaRPr lang="en-GB" sz="2800"/>
        </a:p>
      </dgm:t>
    </dgm:pt>
    <dgm:pt modelId="{CD7B0BEB-8229-46F0-BDCE-CEA8A5B8852A}" type="sibTrans" cxnId="{A6A1D388-48A2-4226-AD9E-E861736C7584}">
      <dgm:prSet/>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custLinFactNeighborX="-7945" custLinFactNeighborY="-7719">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dgm:pt>
  </dgm:ptLst>
  <dgm:cxnLst>
    <dgm:cxn modelId="{FBC1470E-A4B8-43B0-BCC7-8AB255C6AC6B}" type="presOf" srcId="{D74F78B2-721D-42DF-8B8E-D98CFBF4E54C}" destId="{A8B383D5-CCA9-46D5-842A-18AB1B2FA77D}" srcOrd="0" destOrd="0" presId="urn:microsoft.com/office/officeart/2005/8/layout/list1"/>
    <dgm:cxn modelId="{69574F13-BE76-42B9-8036-65BE78CB55EA}" type="presOf" srcId="{BEF4481E-19A6-49C0-9EA2-BB8335C0BDE2}" destId="{EAAF8FC3-F4D1-4FB1-819C-8D9A528715A6}" srcOrd="1" destOrd="0" presId="urn:microsoft.com/office/officeart/2005/8/layout/list1"/>
    <dgm:cxn modelId="{B4664F49-2C8A-437D-97CE-D20D1F1BFD3A}" type="presOf" srcId="{D74F78B2-721D-42DF-8B8E-D98CFBF4E54C}" destId="{1A5466D9-5BE1-4B8A-ACA6-5B6269D6DB2E}" srcOrd="1" destOrd="0" presId="urn:microsoft.com/office/officeart/2005/8/layout/list1"/>
    <dgm:cxn modelId="{2470B180-1875-4FEA-B865-1A516F65B2F6}" type="presOf" srcId="{C37865CB-321B-493A-ABB2-BD03E3F76EB1}" destId="{DCA740BE-2AB4-430F-8DCA-5A517E3284F2}" srcOrd="0" destOrd="0" presId="urn:microsoft.com/office/officeart/2005/8/layout/list1"/>
    <dgm:cxn modelId="{21EDE281-90DA-4B1A-8574-183F91804E74}" srcId="{C40FD4BF-3FD7-4943-94B3-89D6E67D318D}" destId="{BEF4481E-19A6-49C0-9EA2-BB8335C0BDE2}" srcOrd="1" destOrd="0" parTransId="{C64DF209-F8DF-499E-8A0D-F4C0FA78DA42}" sibTransId="{201E5583-BB06-4503-95DA-7F4CF7BF894A}"/>
    <dgm:cxn modelId="{A6A1D388-48A2-4226-AD9E-E861736C7584}" srcId="{C40FD4BF-3FD7-4943-94B3-89D6E67D318D}" destId="{D74F78B2-721D-42DF-8B8E-D98CFBF4E54C}" srcOrd="2" destOrd="0" parTransId="{9BDA989E-9150-4BBD-BA48-E1DD0E4DF261}" sibTransId="{CD7B0BEB-8229-46F0-BDCE-CEA8A5B8852A}"/>
    <dgm:cxn modelId="{72E08F91-C464-4027-A7E9-21F3297499E9}" srcId="{C40FD4BF-3FD7-4943-94B3-89D6E67D318D}" destId="{C37865CB-321B-493A-ABB2-BD03E3F76EB1}" srcOrd="0" destOrd="0" parTransId="{05EF237F-7F20-4775-97E5-A9B11481B0C3}" sibTransId="{FD5F722A-D9F6-4D6F-8809-3511A505A953}"/>
    <dgm:cxn modelId="{9C6DB19E-A85F-4E94-A5E0-94D11CB1568A}" type="presOf" srcId="{BEF4481E-19A6-49C0-9EA2-BB8335C0BDE2}" destId="{FB02B466-9732-47A6-8647-DA2854343A40}" srcOrd="0"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EE313C18-4F1F-49D4-8AD2-649B561563E9}" type="presParOf" srcId="{35A281BC-3D43-4233-8C77-87B4C6F244FC}" destId="{A68B37FD-ECE3-4BF1-AC9C-497935651881}" srcOrd="4" destOrd="0" presId="urn:microsoft.com/office/officeart/2005/8/layout/list1"/>
    <dgm:cxn modelId="{2C6600FD-2ADE-4EBB-AC9C-91BF693832F1}" type="presParOf" srcId="{A68B37FD-ECE3-4BF1-AC9C-497935651881}" destId="{FB02B466-9732-47A6-8647-DA2854343A40}" srcOrd="0" destOrd="0" presId="urn:microsoft.com/office/officeart/2005/8/layout/list1"/>
    <dgm:cxn modelId="{DBA21F23-A104-4049-9858-8807B2D76704}" type="presParOf" srcId="{A68B37FD-ECE3-4BF1-AC9C-497935651881}" destId="{EAAF8FC3-F4D1-4FB1-819C-8D9A528715A6}" srcOrd="1" destOrd="0" presId="urn:microsoft.com/office/officeart/2005/8/layout/list1"/>
    <dgm:cxn modelId="{7F222FA8-840B-49EE-8BAD-C4770A07F8DA}" type="presParOf" srcId="{35A281BC-3D43-4233-8C77-87B4C6F244FC}" destId="{CD1C1BB3-FB2B-4DF8-B3FF-5F52967E0CC8}" srcOrd="5" destOrd="0" presId="urn:microsoft.com/office/officeart/2005/8/layout/list1"/>
    <dgm:cxn modelId="{1E7F8154-DBC3-4396-AB08-4CC6BE860650}" type="presParOf" srcId="{35A281BC-3D43-4233-8C77-87B4C6F244FC}" destId="{B1FFF257-9330-4404-BB77-7745D3E40271}" srcOrd="6" destOrd="0" presId="urn:microsoft.com/office/officeart/2005/8/layout/list1"/>
    <dgm:cxn modelId="{089C38A4-1B92-435A-8875-110623B9F5D3}" type="presParOf" srcId="{35A281BC-3D43-4233-8C77-87B4C6F244FC}" destId="{C8B22A19-9C6A-45C6-898D-36437B59E3EC}" srcOrd="7" destOrd="0" presId="urn:microsoft.com/office/officeart/2005/8/layout/list1"/>
    <dgm:cxn modelId="{78324D65-6AEC-4004-8C57-84B0B01C1F1D}" type="presParOf" srcId="{35A281BC-3D43-4233-8C77-87B4C6F244FC}" destId="{BD4EF540-A865-4A8D-818A-7ED19E9A3E58}" srcOrd="8" destOrd="0" presId="urn:microsoft.com/office/officeart/2005/8/layout/list1"/>
    <dgm:cxn modelId="{1C4B296B-00B0-4674-BC92-23398AA86B9C}" type="presParOf" srcId="{BD4EF540-A865-4A8D-818A-7ED19E9A3E58}" destId="{A8B383D5-CCA9-46D5-842A-18AB1B2FA77D}" srcOrd="0" destOrd="0" presId="urn:microsoft.com/office/officeart/2005/8/layout/list1"/>
    <dgm:cxn modelId="{74F9D7B3-48CC-4547-BB65-CC98B16485D2}" type="presParOf" srcId="{BD4EF540-A865-4A8D-818A-7ED19E9A3E58}" destId="{1A5466D9-5BE1-4B8A-ACA6-5B6269D6DB2E}" srcOrd="1" destOrd="0" presId="urn:microsoft.com/office/officeart/2005/8/layout/list1"/>
    <dgm:cxn modelId="{91E5C3D8-848D-41DB-8E74-E59ECCC21EBA}" type="presParOf" srcId="{35A281BC-3D43-4233-8C77-87B4C6F244FC}" destId="{DF349C90-2F1E-4D79-A83D-FB234A3550DE}" srcOrd="9" destOrd="0" presId="urn:microsoft.com/office/officeart/2005/8/layout/list1"/>
    <dgm:cxn modelId="{62CE5B26-ED80-46AE-8102-94EA82B638C2}"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sl-SI" sz="1600" b="1" noProof="0">
              <a:solidFill>
                <a:schemeClr val="bg1"/>
              </a:solidFill>
            </a:rPr>
            <a:t>Osnovni namen: j</a:t>
          </a:r>
          <a:r>
            <a:rPr lang="sl-SI" sz="1600" noProof="0">
              <a:solidFill>
                <a:schemeClr val="bg1"/>
              </a:solidFill>
            </a:rPr>
            <a:t>asna in jedrnata izjava o glavnih dejavnostih organizacije.</a:t>
          </a:r>
        </a:p>
      </dgm:t>
    </dgm:pt>
    <dgm:pt modelId="{05EF237F-7F20-4775-97E5-A9B11481B0C3}" type="parTrans" cxnId="{72E08F91-C464-4027-A7E9-21F3297499E9}">
      <dgm:prSet/>
      <dgm:spPr/>
      <dgm:t>
        <a:bodyPr/>
        <a:lstStyle/>
        <a:p>
          <a:endParaRPr lang="en-GB" sz="1600"/>
        </a:p>
      </dgm:t>
    </dgm:pt>
    <dgm:pt modelId="{FD5F722A-D9F6-4D6F-8809-3511A505A953}" type="sibTrans" cxnId="{72E08F91-C464-4027-A7E9-21F3297499E9}">
      <dgm:prSet/>
      <dgm:spPr/>
      <dgm:t>
        <a:bodyPr/>
        <a:lstStyle/>
        <a:p>
          <a:endParaRPr lang="en-GB" sz="1600"/>
        </a:p>
      </dgm:t>
    </dgm:pt>
    <dgm:pt modelId="{184C2AB8-40B1-43A6-ADFC-C27174339550}">
      <dgm:prSet custT="1"/>
      <dgm:spPr/>
      <dgm:t>
        <a:bodyPr/>
        <a:lstStyle/>
        <a:p>
          <a:pPr>
            <a:buFont typeface="Arial" panose="020B0604020202020204" pitchFamily="34" charset="0"/>
            <a:buChar char="•"/>
          </a:pPr>
          <a:r>
            <a:rPr lang="sl-SI" sz="1600" b="1" noProof="0">
              <a:solidFill>
                <a:schemeClr val="bg1"/>
              </a:solidFill>
            </a:rPr>
            <a:t>Ciljne skupine: </a:t>
          </a:r>
          <a:r>
            <a:rPr lang="sl-SI" sz="1600" b="0" noProof="0">
              <a:solidFill>
                <a:schemeClr val="bg1"/>
              </a:solidFill>
            </a:rPr>
            <a:t>navedite ključne skupine ali skupnosti, na katere želi organizacija vplivati.</a:t>
          </a:r>
        </a:p>
      </dgm:t>
    </dgm:pt>
    <dgm:pt modelId="{9EE07785-1405-4613-93C9-1D8400D11EE7}" type="parTrans" cxnId="{96BA33A7-E174-4EEE-BEA7-481BE1D85CB1}">
      <dgm:prSet/>
      <dgm:spPr/>
      <dgm:t>
        <a:bodyPr/>
        <a:lstStyle/>
        <a:p>
          <a:endParaRPr lang="en-GB" sz="1600"/>
        </a:p>
      </dgm:t>
    </dgm:pt>
    <dgm:pt modelId="{8BCB11E0-AF28-45BE-A736-1FB89F700D4B}" type="sibTrans" cxnId="{96BA33A7-E174-4EEE-BEA7-481BE1D85CB1}">
      <dgm:prSet/>
      <dgm:spPr/>
      <dgm:t>
        <a:bodyPr/>
        <a:lstStyle/>
        <a:p>
          <a:endParaRPr lang="en-GB" sz="1600"/>
        </a:p>
      </dgm:t>
    </dgm:pt>
    <dgm:pt modelId="{F613D946-8B13-483A-9335-7D374975132B}">
      <dgm:prSet custT="1"/>
      <dgm:spPr/>
      <dgm:t>
        <a:bodyPr/>
        <a:lstStyle/>
        <a:p>
          <a:pPr>
            <a:buFont typeface="Arial" panose="020B0604020202020204" pitchFamily="34" charset="0"/>
            <a:buChar char="•"/>
          </a:pPr>
          <a:r>
            <a:rPr lang="sl-SI" sz="1600" b="1" noProof="0">
              <a:solidFill>
                <a:schemeClr val="bg1"/>
              </a:solidFill>
            </a:rPr>
            <a:t>Temeljne vrednote: </a:t>
          </a:r>
          <a:r>
            <a:rPr lang="sl-SI" sz="1600" b="0" noProof="0">
              <a:solidFill>
                <a:schemeClr val="bg1"/>
              </a:solidFill>
            </a:rPr>
            <a:t>o</a:t>
          </a:r>
          <a:r>
            <a:rPr lang="sl-SI" sz="1600" noProof="0">
              <a:solidFill>
                <a:schemeClr val="bg1"/>
              </a:solidFill>
            </a:rPr>
            <a:t>dražajo temeljna prepričanja in vrednote, ki vodijo organizacijo.</a:t>
          </a:r>
        </a:p>
      </dgm:t>
    </dgm:pt>
    <dgm:pt modelId="{9CDAFDFB-487D-42D5-9720-EB8EF6746395}" type="parTrans" cxnId="{FA03B46E-78B3-4631-88D2-B73A0B9DD81D}">
      <dgm:prSet/>
      <dgm:spPr/>
      <dgm:t>
        <a:bodyPr/>
        <a:lstStyle/>
        <a:p>
          <a:endParaRPr lang="en-GB" sz="1600"/>
        </a:p>
      </dgm:t>
    </dgm:pt>
    <dgm:pt modelId="{2B6EA430-5E2A-42E3-99DD-8A7801DE9635}" type="sibTrans" cxnId="{FA03B46E-78B3-4631-88D2-B73A0B9DD81D}">
      <dgm:prSet/>
      <dgm:spPr/>
      <dgm:t>
        <a:bodyPr/>
        <a:lstStyle/>
        <a:p>
          <a:endParaRPr lang="en-GB" sz="1600"/>
        </a:p>
      </dgm:t>
    </dgm:pt>
    <dgm:pt modelId="{D8FBC526-ED02-40EF-B11A-B5B91805133B}">
      <dgm:prSet custT="1"/>
      <dgm:spPr/>
      <dgm:t>
        <a:bodyPr/>
        <a:lstStyle/>
        <a:p>
          <a:pPr>
            <a:buFont typeface="Arial" panose="020B0604020202020204" pitchFamily="34" charset="0"/>
            <a:buChar char="•"/>
          </a:pPr>
          <a:r>
            <a:rPr lang="sl-SI" sz="1600" b="1" noProof="0">
              <a:solidFill>
                <a:schemeClr val="bg1"/>
              </a:solidFill>
            </a:rPr>
            <a:t>Edinstvena prodajna prednost (</a:t>
          </a:r>
          <a:r>
            <a:rPr lang="sl-SI" sz="1600" b="1" noProof="0" err="1">
              <a:solidFill>
                <a:schemeClr val="bg1"/>
              </a:solidFill>
            </a:rPr>
            <a:t>USP</a:t>
          </a:r>
          <a:r>
            <a:rPr lang="sl-SI" sz="1600" b="1" noProof="0">
              <a:solidFill>
                <a:schemeClr val="bg1"/>
              </a:solidFill>
            </a:rPr>
            <a:t>): </a:t>
          </a:r>
          <a:r>
            <a:rPr lang="sl-SI" sz="1600" b="0" noProof="0">
              <a:solidFill>
                <a:schemeClr val="bg1"/>
              </a:solidFill>
            </a:rPr>
            <a:t>p</a:t>
          </a:r>
          <a:r>
            <a:rPr lang="sl-SI" sz="1600" noProof="0">
              <a:solidFill>
                <a:schemeClr val="bg1"/>
              </a:solidFill>
            </a:rPr>
            <a:t>oudarite različne vidike, po katerih se organizacija razlikuje od konkurence.</a:t>
          </a:r>
        </a:p>
      </dgm:t>
    </dgm:pt>
    <dgm:pt modelId="{F7DD1D95-1DC6-41D1-87DE-5BDF4DEE7B1C}" type="parTrans" cxnId="{89092D09-EA9C-468A-AD12-557BA78EB095}">
      <dgm:prSet/>
      <dgm:spPr/>
      <dgm:t>
        <a:bodyPr/>
        <a:lstStyle/>
        <a:p>
          <a:endParaRPr lang="en-GB" sz="1600"/>
        </a:p>
      </dgm:t>
    </dgm:pt>
    <dgm:pt modelId="{8C5CEC96-14A0-45E9-8B2A-2ED089AF8A63}" type="sibTrans" cxnId="{89092D09-EA9C-468A-AD12-557BA78EB095}">
      <dgm:prSet/>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custLinFactNeighborX="4737" custLinFactNeighborY="3287">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dgm:pt>
  </dgm:ptLst>
  <dgm:cxnLst>
    <dgm:cxn modelId="{E6A11009-558D-44EA-80A7-ECD4FF08506C}" type="presOf" srcId="{D8FBC526-ED02-40EF-B11A-B5B91805133B}" destId="{D445C47E-AAAD-4D3C-ABEB-F86753FFA391}" srcOrd="1" destOrd="0" presId="urn:microsoft.com/office/officeart/2005/8/layout/list1"/>
    <dgm:cxn modelId="{89092D09-EA9C-468A-AD12-557BA78EB095}" srcId="{C40FD4BF-3FD7-4943-94B3-89D6E67D318D}" destId="{D8FBC526-ED02-40EF-B11A-B5B91805133B}" srcOrd="3" destOrd="0" parTransId="{F7DD1D95-1DC6-41D1-87DE-5BDF4DEE7B1C}" sibTransId="{8C5CEC96-14A0-45E9-8B2A-2ED089AF8A63}"/>
    <dgm:cxn modelId="{A1213830-898D-4F6F-9A6C-6409CB1C3ECB}" type="presOf" srcId="{184C2AB8-40B1-43A6-ADFC-C27174339550}" destId="{8B33A644-A13E-4507-AA90-87B57298D712}" srcOrd="1" destOrd="0" presId="urn:microsoft.com/office/officeart/2005/8/layout/list1"/>
    <dgm:cxn modelId="{DB4E4A47-FEAE-4ECD-9661-6F6C008A0688}" type="presOf" srcId="{D8FBC526-ED02-40EF-B11A-B5B91805133B}" destId="{61A67748-EE0D-4BB1-876D-B3FA3F54A468}" srcOrd="0" destOrd="0" presId="urn:microsoft.com/office/officeart/2005/8/layout/list1"/>
    <dgm:cxn modelId="{FA03B46E-78B3-4631-88D2-B73A0B9DD81D}" srcId="{C40FD4BF-3FD7-4943-94B3-89D6E67D318D}" destId="{F613D946-8B13-483A-9335-7D374975132B}" srcOrd="2" destOrd="0" parTransId="{9CDAFDFB-487D-42D5-9720-EB8EF6746395}" sibTransId="{2B6EA430-5E2A-42E3-99DD-8A7801DE9635}"/>
    <dgm:cxn modelId="{2470B180-1875-4FEA-B865-1A516F65B2F6}" type="presOf" srcId="{C37865CB-321B-493A-ABB2-BD03E3F76EB1}" destId="{DCA740BE-2AB4-430F-8DCA-5A517E3284F2}" srcOrd="0" destOrd="0" presId="urn:microsoft.com/office/officeart/2005/8/layout/list1"/>
    <dgm:cxn modelId="{72E08F91-C464-4027-A7E9-21F3297499E9}" srcId="{C40FD4BF-3FD7-4943-94B3-89D6E67D318D}" destId="{C37865CB-321B-493A-ABB2-BD03E3F76EB1}" srcOrd="0" destOrd="0" parTransId="{05EF237F-7F20-4775-97E5-A9B11481B0C3}" sibTransId="{FD5F722A-D9F6-4D6F-8809-3511A505A953}"/>
    <dgm:cxn modelId="{96BA33A7-E174-4EEE-BEA7-481BE1D85CB1}" srcId="{C40FD4BF-3FD7-4943-94B3-89D6E67D318D}" destId="{184C2AB8-40B1-43A6-ADFC-C27174339550}" srcOrd="1" destOrd="0" parTransId="{9EE07785-1405-4613-93C9-1D8400D11EE7}" sibTransId="{8BCB11E0-AF28-45BE-A736-1FB89F700D4B}"/>
    <dgm:cxn modelId="{113F9FC7-7CE7-4FA7-85FC-30A815DF362B}" type="presOf" srcId="{F613D946-8B13-483A-9335-7D374975132B}" destId="{52B0798E-79C5-4AAE-9F12-7B5D403F0048}" srcOrd="0" destOrd="0" presId="urn:microsoft.com/office/officeart/2005/8/layout/list1"/>
    <dgm:cxn modelId="{C143F5D3-FC08-4B87-9CD5-6D24C5C16D17}" type="presOf" srcId="{F613D946-8B13-483A-9335-7D374975132B}" destId="{6A0DBB76-E8F8-4276-8BC4-306E3713C681}" srcOrd="1"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D566A5F4-C6DB-4DE2-A857-D3A713DB121D}" type="presOf" srcId="{184C2AB8-40B1-43A6-ADFC-C27174339550}" destId="{B1565A6B-B743-424C-B529-0F2441DCEE0E}"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F3DA4DD4-6225-4F9F-A27B-7973AF0E1DE0}" type="presParOf" srcId="{35A281BC-3D43-4233-8C77-87B4C6F244FC}" destId="{6F0AD266-BB21-4CFD-B030-D1D7BCBC239D}" srcOrd="4" destOrd="0" presId="urn:microsoft.com/office/officeart/2005/8/layout/list1"/>
    <dgm:cxn modelId="{CCFB756B-4E5D-4952-9AC9-2F817F966738}" type="presParOf" srcId="{6F0AD266-BB21-4CFD-B030-D1D7BCBC239D}" destId="{B1565A6B-B743-424C-B529-0F2441DCEE0E}" srcOrd="0" destOrd="0" presId="urn:microsoft.com/office/officeart/2005/8/layout/list1"/>
    <dgm:cxn modelId="{26B8DFE8-554E-4126-B861-48F898387D97}" type="presParOf" srcId="{6F0AD266-BB21-4CFD-B030-D1D7BCBC239D}" destId="{8B33A644-A13E-4507-AA90-87B57298D712}" srcOrd="1" destOrd="0" presId="urn:microsoft.com/office/officeart/2005/8/layout/list1"/>
    <dgm:cxn modelId="{EFFE4319-FE88-4049-BE2F-1C55B5E92F9F}" type="presParOf" srcId="{35A281BC-3D43-4233-8C77-87B4C6F244FC}" destId="{AF7589F0-2B6E-4E70-ABA6-6E5FFF22D927}" srcOrd="5" destOrd="0" presId="urn:microsoft.com/office/officeart/2005/8/layout/list1"/>
    <dgm:cxn modelId="{82D44B23-1C0D-41D7-8984-A8E424D32FF5}" type="presParOf" srcId="{35A281BC-3D43-4233-8C77-87B4C6F244FC}" destId="{486ABB32-FB6E-42DE-9508-7C7132E8ED64}" srcOrd="6" destOrd="0" presId="urn:microsoft.com/office/officeart/2005/8/layout/list1"/>
    <dgm:cxn modelId="{087A0E01-1150-40E1-B3A1-2D627C2BB598}" type="presParOf" srcId="{35A281BC-3D43-4233-8C77-87B4C6F244FC}" destId="{EBA56B12-7083-4B0D-8975-F0A36767C695}" srcOrd="7" destOrd="0" presId="urn:microsoft.com/office/officeart/2005/8/layout/list1"/>
    <dgm:cxn modelId="{EFF5F6F5-64B7-453B-9CB6-5ADFE509323A}" type="presParOf" srcId="{35A281BC-3D43-4233-8C77-87B4C6F244FC}" destId="{1EF97622-F1D6-4250-9989-08C48CD8A743}" srcOrd="8" destOrd="0" presId="urn:microsoft.com/office/officeart/2005/8/layout/list1"/>
    <dgm:cxn modelId="{AFD540C2-7866-4016-8C29-CA7FD3CD4FC1}" type="presParOf" srcId="{1EF97622-F1D6-4250-9989-08C48CD8A743}" destId="{52B0798E-79C5-4AAE-9F12-7B5D403F0048}" srcOrd="0" destOrd="0" presId="urn:microsoft.com/office/officeart/2005/8/layout/list1"/>
    <dgm:cxn modelId="{462E9AEB-691A-4E03-9B7C-F40FD8EE5AC5}" type="presParOf" srcId="{1EF97622-F1D6-4250-9989-08C48CD8A743}" destId="{6A0DBB76-E8F8-4276-8BC4-306E3713C681}" srcOrd="1" destOrd="0" presId="urn:microsoft.com/office/officeart/2005/8/layout/list1"/>
    <dgm:cxn modelId="{B84B9145-128C-4DE2-B459-9FFB1C4A2B3A}" type="presParOf" srcId="{35A281BC-3D43-4233-8C77-87B4C6F244FC}" destId="{06B607F2-7FA8-469C-9B01-8DA66B0CD913}" srcOrd="9" destOrd="0" presId="urn:microsoft.com/office/officeart/2005/8/layout/list1"/>
    <dgm:cxn modelId="{920BB4FF-EB95-41A3-8483-DB0F985BD168}" type="presParOf" srcId="{35A281BC-3D43-4233-8C77-87B4C6F244FC}" destId="{503B4C29-E76D-44A7-92B2-DB239032B5B7}" srcOrd="10" destOrd="0" presId="urn:microsoft.com/office/officeart/2005/8/layout/list1"/>
    <dgm:cxn modelId="{88D53C7D-6889-4D79-BF3F-492F29C81AED}" type="presParOf" srcId="{35A281BC-3D43-4233-8C77-87B4C6F244FC}" destId="{7C076D18-8C6E-4B52-923E-79BF6277D942}" srcOrd="11" destOrd="0" presId="urn:microsoft.com/office/officeart/2005/8/layout/list1"/>
    <dgm:cxn modelId="{D7DB1564-312A-4792-B648-B7365C5E3B0B}" type="presParOf" srcId="{35A281BC-3D43-4233-8C77-87B4C6F244FC}" destId="{417991B6-B37B-421B-AD33-BFEDA1C2BEA8}" srcOrd="12" destOrd="0" presId="urn:microsoft.com/office/officeart/2005/8/layout/list1"/>
    <dgm:cxn modelId="{6B4D6302-1836-4314-B15E-FF2CAE9CF66C}" type="presParOf" srcId="{417991B6-B37B-421B-AD33-BFEDA1C2BEA8}" destId="{61A67748-EE0D-4BB1-876D-B3FA3F54A468}" srcOrd="0" destOrd="0" presId="urn:microsoft.com/office/officeart/2005/8/layout/list1"/>
    <dgm:cxn modelId="{CC349E6C-4E99-4C30-A122-52A2D32EB31B}" type="presParOf" srcId="{417991B6-B37B-421B-AD33-BFEDA1C2BEA8}" destId="{D445C47E-AAAD-4D3C-ABEB-F86753FFA391}" srcOrd="1" destOrd="0" presId="urn:microsoft.com/office/officeart/2005/8/layout/list1"/>
    <dgm:cxn modelId="{801A79CB-A95E-4B73-9CAA-BD58F9DA0408}" type="presParOf" srcId="{35A281BC-3D43-4233-8C77-87B4C6F244FC}" destId="{5F5D9454-6BEE-4FA9-9EEC-A7FE80E236F8}" srcOrd="13" destOrd="0" presId="urn:microsoft.com/office/officeart/2005/8/layout/list1"/>
    <dgm:cxn modelId="{C01CFFAA-A9FC-4694-97C8-927F8F68FC45}"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pt>
    <dgm:pt modelId="{B15AC8F4-AA71-417E-B1C0-E67EED70D69D}">
      <dgm:prSet phldrT="[Text]" custT="1"/>
      <dgm:spPr/>
      <dgm:t>
        <a:bodyPr/>
        <a:lstStyle/>
        <a:p>
          <a:r>
            <a:rPr lang="sl-SI" sz="1400" b="1" noProof="0">
              <a:solidFill>
                <a:schemeClr val="accent1"/>
              </a:solidFill>
            </a:rPr>
            <a:t>Zberite raznoliko ekipo</a:t>
          </a:r>
          <a:endParaRPr lang="sl-SI" sz="1400" noProof="0">
            <a:solidFill>
              <a:schemeClr val="accent1"/>
            </a:solidFill>
          </a:endParaRPr>
        </a:p>
      </dgm:t>
    </dgm:pt>
    <dgm:pt modelId="{1557AF42-1962-46E6-85F8-CDE46928CAE2}" type="parTrans" cxnId="{3518330A-A3B8-48D1-A0CE-6759ECD3DD04}">
      <dgm:prSet/>
      <dgm:spPr/>
      <dgm:t>
        <a:bodyPr/>
        <a:lstStyle/>
        <a:p>
          <a:endParaRPr lang="en-GB" sz="3600">
            <a:solidFill>
              <a:schemeClr val="accent1"/>
            </a:solidFill>
          </a:endParaRPr>
        </a:p>
      </dgm:t>
    </dgm:pt>
    <dgm:pt modelId="{17338640-FF7E-45D2-97AE-3C864D68DB3A}" type="sibTrans" cxnId="{3518330A-A3B8-48D1-A0CE-6759ECD3DD04}">
      <dgm:prSet custT="1"/>
      <dgm:spPr/>
      <dgm:t>
        <a:bodyPr/>
        <a:lstStyle/>
        <a:p>
          <a:endParaRPr lang="en-GB" sz="1400">
            <a:solidFill>
              <a:schemeClr val="accent1"/>
            </a:solidFill>
          </a:endParaRPr>
        </a:p>
      </dgm:t>
    </dgm:pt>
    <dgm:pt modelId="{DC4DAC46-2C02-4D2F-A1A4-1427D72B3548}">
      <dgm:prSet custT="1"/>
      <dgm:spPr/>
      <dgm:t>
        <a:bodyPr/>
        <a:lstStyle/>
        <a:p>
          <a:pPr>
            <a:buFont typeface="Arial" panose="020B0604020202020204" pitchFamily="34" charset="0"/>
            <a:buChar char="•"/>
          </a:pPr>
          <a:r>
            <a:rPr lang="sl-SI" sz="1400" noProof="0">
              <a:solidFill>
                <a:schemeClr val="accent1"/>
              </a:solidFill>
            </a:rPr>
            <a:t>Vključite člane iz različnih oddelkov in ravni, da zagotovite celovito perspektivo.</a:t>
          </a:r>
        </a:p>
      </dgm:t>
    </dgm:pt>
    <dgm:pt modelId="{426791DF-6D83-4485-A2F6-792C6E3E1D92}" type="parTrans" cxnId="{BED3851C-313D-448A-AB92-E9502F7A0CE3}">
      <dgm:prSet/>
      <dgm:spPr/>
      <dgm:t>
        <a:bodyPr/>
        <a:lstStyle/>
        <a:p>
          <a:endParaRPr lang="en-GB" sz="3600">
            <a:solidFill>
              <a:schemeClr val="accent1"/>
            </a:solidFill>
          </a:endParaRPr>
        </a:p>
      </dgm:t>
    </dgm:pt>
    <dgm:pt modelId="{9FA5CB6B-29E5-436F-801D-810653C1CB43}" type="sibTrans" cxnId="{BED3851C-313D-448A-AB92-E9502F7A0CE3}">
      <dgm:prSet/>
      <dgm:spPr/>
      <dgm:t>
        <a:bodyPr/>
        <a:lstStyle/>
        <a:p>
          <a:endParaRPr lang="en-GB" sz="3600">
            <a:solidFill>
              <a:schemeClr val="accent1"/>
            </a:solidFill>
          </a:endParaRPr>
        </a:p>
      </dgm:t>
    </dgm:pt>
    <dgm:pt modelId="{EBBFC700-0D2A-49FB-ACB2-374F27E1EF58}">
      <dgm:prSet custT="1"/>
      <dgm:spPr/>
      <dgm:t>
        <a:bodyPr/>
        <a:lstStyle/>
        <a:p>
          <a:r>
            <a:rPr lang="sl-SI" sz="1400" b="1" noProof="0">
              <a:solidFill>
                <a:schemeClr val="accent1"/>
              </a:solidFill>
            </a:rPr>
            <a:t>Razmislite o namenu podjetja</a:t>
          </a:r>
          <a:endParaRPr lang="sl-SI" sz="1400" noProof="0">
            <a:solidFill>
              <a:schemeClr val="accent1"/>
            </a:solidFill>
          </a:endParaRPr>
        </a:p>
      </dgm:t>
    </dgm:pt>
    <dgm:pt modelId="{9D3274C4-E6F8-473E-9103-89A2059DCD16}" type="parTrans" cxnId="{294CC042-5A11-48F0-A819-4368FBCA1C8C}">
      <dgm:prSet/>
      <dgm:spPr/>
      <dgm:t>
        <a:bodyPr/>
        <a:lstStyle/>
        <a:p>
          <a:endParaRPr lang="en-GB" sz="3600">
            <a:solidFill>
              <a:schemeClr val="accent1"/>
            </a:solidFill>
          </a:endParaRPr>
        </a:p>
      </dgm:t>
    </dgm:pt>
    <dgm:pt modelId="{15E4F67D-B9F6-4245-A5F7-714EB0452089}" type="sibTrans" cxnId="{294CC042-5A11-48F0-A819-4368FBCA1C8C}">
      <dgm:prSet custT="1"/>
      <dgm:spPr/>
      <dgm:t>
        <a:bodyPr/>
        <a:lstStyle/>
        <a:p>
          <a:endParaRPr lang="en-GB" sz="1400">
            <a:solidFill>
              <a:schemeClr val="accent1"/>
            </a:solidFill>
          </a:endParaRPr>
        </a:p>
      </dgm:t>
    </dgm:pt>
    <dgm:pt modelId="{5294A21A-03EF-46F6-96EC-6145D3CCE60C}">
      <dgm:prSet custT="1"/>
      <dgm:spPr/>
      <dgm:t>
        <a:bodyPr/>
        <a:lstStyle/>
        <a:p>
          <a:pPr>
            <a:buFont typeface="Arial" panose="020B0604020202020204" pitchFamily="34" charset="0"/>
            <a:buChar char="•"/>
          </a:pPr>
          <a:r>
            <a:rPr lang="sl-SI" sz="1400" noProof="0">
              <a:solidFill>
                <a:schemeClr val="accent1"/>
              </a:solidFill>
            </a:rPr>
            <a:t>Pogovorite se o poslanstvu podjetja in vplivu, ki ga želi imeti na stranke, zaposlene in deležnike.</a:t>
          </a:r>
        </a:p>
      </dgm:t>
    </dgm:pt>
    <dgm:pt modelId="{A76D67D6-2F62-48D9-8FD2-2AFF953DD86C}" type="parTrans" cxnId="{DF2F689E-32E7-446D-AEEE-12AB1AB38633}">
      <dgm:prSet/>
      <dgm:spPr/>
      <dgm:t>
        <a:bodyPr/>
        <a:lstStyle/>
        <a:p>
          <a:endParaRPr lang="en-GB" sz="3600">
            <a:solidFill>
              <a:schemeClr val="accent1"/>
            </a:solidFill>
          </a:endParaRPr>
        </a:p>
      </dgm:t>
    </dgm:pt>
    <dgm:pt modelId="{3798D3FD-9B00-41B7-BDE2-D2D62BCFAC78}" type="sibTrans" cxnId="{DF2F689E-32E7-446D-AEEE-12AB1AB38633}">
      <dgm:prSet/>
      <dgm:spPr/>
      <dgm:t>
        <a:bodyPr/>
        <a:lstStyle/>
        <a:p>
          <a:endParaRPr lang="en-GB" sz="3600">
            <a:solidFill>
              <a:schemeClr val="accent1"/>
            </a:solidFill>
          </a:endParaRPr>
        </a:p>
      </dgm:t>
    </dgm:pt>
    <dgm:pt modelId="{F68BA882-D357-4F48-9446-59D18B3C510B}">
      <dgm:prSet custT="1"/>
      <dgm:spPr/>
      <dgm:t>
        <a:bodyPr/>
        <a:lstStyle/>
        <a:p>
          <a:r>
            <a:rPr lang="sl-SI" sz="1400" b="1" noProof="0">
              <a:solidFill>
                <a:schemeClr val="accent1"/>
              </a:solidFill>
            </a:rPr>
            <a:t>Analizirajte obstoječa vedenja in prakse</a:t>
          </a:r>
          <a:endParaRPr lang="sl-SI" sz="1400" noProof="0">
            <a:solidFill>
              <a:schemeClr val="accent1"/>
            </a:solidFill>
          </a:endParaRPr>
        </a:p>
      </dgm:t>
    </dgm:pt>
    <dgm:pt modelId="{CBAD79FE-4C80-49FA-AEBA-D164463BF19A}" type="parTrans" cxnId="{7620DDE3-FB29-4405-9528-9FB28C6562D2}">
      <dgm:prSet/>
      <dgm:spPr/>
      <dgm:t>
        <a:bodyPr/>
        <a:lstStyle/>
        <a:p>
          <a:endParaRPr lang="en-GB" sz="3600">
            <a:solidFill>
              <a:schemeClr val="accent1"/>
            </a:solidFill>
          </a:endParaRPr>
        </a:p>
      </dgm:t>
    </dgm:pt>
    <dgm:pt modelId="{F3DA338A-36AE-4036-A167-77B55CDAF049}" type="sibTrans" cxnId="{7620DDE3-FB29-4405-9528-9FB28C6562D2}">
      <dgm:prSet custT="1"/>
      <dgm:spPr/>
      <dgm:t>
        <a:bodyPr/>
        <a:lstStyle/>
        <a:p>
          <a:endParaRPr lang="en-GB" sz="1400">
            <a:solidFill>
              <a:schemeClr val="accent1"/>
            </a:solidFill>
          </a:endParaRPr>
        </a:p>
      </dgm:t>
    </dgm:pt>
    <dgm:pt modelId="{29B59A5F-F3AE-4AB5-BE46-CE8EDD8B8E4B}">
      <dgm:prSet custT="1"/>
      <dgm:spPr/>
      <dgm:t>
        <a:bodyPr/>
        <a:lstStyle/>
        <a:p>
          <a:pPr>
            <a:buFont typeface="Arial" panose="020B0604020202020204" pitchFamily="34" charset="0"/>
            <a:buChar char="•"/>
          </a:pPr>
          <a:r>
            <a:rPr lang="sl-SI" sz="1400" noProof="0">
              <a:solidFill>
                <a:schemeClr val="accent1"/>
              </a:solidFill>
            </a:rPr>
            <a:t>Prepoznajte trenutno vedenje in prakse, ki prispevajo k uspehu podjetja.</a:t>
          </a:r>
        </a:p>
      </dgm:t>
    </dgm:pt>
    <dgm:pt modelId="{E8E38385-FE81-46AA-B672-A5A8DF944AF9}" type="parTrans" cxnId="{A1E31062-8EA6-45D9-BDFB-E69197A47E39}">
      <dgm:prSet/>
      <dgm:spPr/>
      <dgm:t>
        <a:bodyPr/>
        <a:lstStyle/>
        <a:p>
          <a:endParaRPr lang="en-GB" sz="3600">
            <a:solidFill>
              <a:schemeClr val="accent1"/>
            </a:solidFill>
          </a:endParaRPr>
        </a:p>
      </dgm:t>
    </dgm:pt>
    <dgm:pt modelId="{BC67982A-F2D4-45B2-85D2-556BCD93FFA6}" type="sibTrans" cxnId="{A1E31062-8EA6-45D9-BDFB-E69197A47E39}">
      <dgm:prSet/>
      <dgm:spPr/>
      <dgm:t>
        <a:bodyPr/>
        <a:lstStyle/>
        <a:p>
          <a:endParaRPr lang="en-GB" sz="3600">
            <a:solidFill>
              <a:schemeClr val="accent1"/>
            </a:solidFill>
          </a:endParaRPr>
        </a:p>
      </dgm:t>
    </dgm:pt>
    <dgm:pt modelId="{9A0820A0-CC87-4B62-8595-BEF349D7776F}">
      <dgm:prSet custT="1"/>
      <dgm:spPr/>
      <dgm:t>
        <a:bodyPr/>
        <a:lstStyle/>
        <a:p>
          <a:r>
            <a:rPr lang="sl-SI" sz="1400" b="1" noProof="0">
              <a:solidFill>
                <a:schemeClr val="accent1"/>
              </a:solidFill>
            </a:rPr>
            <a:t>Spontano nizanje zamisli o vrednotah (</a:t>
          </a:r>
          <a:r>
            <a:rPr lang="sl-SI" sz="1400" b="1" noProof="0" err="1">
              <a:solidFill>
                <a:schemeClr val="accent1"/>
              </a:solidFill>
            </a:rPr>
            <a:t>brainstorming</a:t>
          </a:r>
          <a:r>
            <a:rPr lang="sl-SI" sz="1400" b="1" noProof="0">
              <a:solidFill>
                <a:schemeClr val="accent1"/>
              </a:solidFill>
            </a:rPr>
            <a:t>)</a:t>
          </a:r>
          <a:endParaRPr lang="sl-SI" sz="1400" noProof="0">
            <a:solidFill>
              <a:schemeClr val="accent1"/>
            </a:solidFill>
          </a:endParaRPr>
        </a:p>
      </dgm:t>
    </dgm:pt>
    <dgm:pt modelId="{D1415850-72B9-4903-B289-3C7FAE9260BF}" type="parTrans" cxnId="{007A111A-B922-4817-A4C9-82A2C70D3A0E}">
      <dgm:prSet/>
      <dgm:spPr/>
      <dgm:t>
        <a:bodyPr/>
        <a:lstStyle/>
        <a:p>
          <a:endParaRPr lang="en-GB" sz="3600">
            <a:solidFill>
              <a:schemeClr val="accent1"/>
            </a:solidFill>
          </a:endParaRPr>
        </a:p>
      </dgm:t>
    </dgm:pt>
    <dgm:pt modelId="{F2699DB4-403E-4864-8C87-31EE05A030AB}" type="sibTrans" cxnId="{007A111A-B922-4817-A4C9-82A2C70D3A0E}">
      <dgm:prSet custT="1"/>
      <dgm:spPr/>
      <dgm:t>
        <a:bodyPr/>
        <a:lstStyle/>
        <a:p>
          <a:endParaRPr lang="en-GB" sz="1400">
            <a:solidFill>
              <a:schemeClr val="accent1"/>
            </a:solidFill>
          </a:endParaRPr>
        </a:p>
      </dgm:t>
    </dgm:pt>
    <dgm:pt modelId="{3398F105-D94F-447B-B3EE-CFF43F9E96CA}">
      <dgm:prSet custT="1"/>
      <dgm:spPr/>
      <dgm:t>
        <a:bodyPr/>
        <a:lstStyle/>
        <a:p>
          <a:pPr>
            <a:buFont typeface="Arial" panose="020B0604020202020204" pitchFamily="34" charset="0"/>
            <a:buChar char="•"/>
          </a:pPr>
          <a:r>
            <a:rPr lang="sl-SI" sz="1400" noProof="0">
              <a:solidFill>
                <a:schemeClr val="accent1"/>
              </a:solidFill>
            </a:rPr>
            <a:t>Spodbujajte člane ekipe, da predlagajo vrednote, za katere menijo, da so ključnega pomena za uspeh podjetja.</a:t>
          </a:r>
        </a:p>
      </dgm:t>
    </dgm:pt>
    <dgm:pt modelId="{93C17BF1-9ECC-4371-BAC2-852207013538}" type="parTrans" cxnId="{4399106B-7DCE-4448-9F75-793FAC131C0E}">
      <dgm:prSet/>
      <dgm:spPr/>
      <dgm:t>
        <a:bodyPr/>
        <a:lstStyle/>
        <a:p>
          <a:endParaRPr lang="en-GB" sz="3600">
            <a:solidFill>
              <a:schemeClr val="accent1"/>
            </a:solidFill>
          </a:endParaRPr>
        </a:p>
      </dgm:t>
    </dgm:pt>
    <dgm:pt modelId="{6346BC19-C872-48CD-A0B5-31869F8A3C49}" type="sibTrans" cxnId="{4399106B-7DCE-4448-9F75-793FAC131C0E}">
      <dgm:prSet/>
      <dgm:spPr/>
      <dgm:t>
        <a:bodyPr/>
        <a:lstStyle/>
        <a:p>
          <a:endParaRPr lang="en-GB" sz="3600">
            <a:solidFill>
              <a:schemeClr val="accent1"/>
            </a:solidFill>
          </a:endParaRPr>
        </a:p>
      </dgm:t>
    </dgm:pt>
    <dgm:pt modelId="{94FE1B45-E8A7-4945-98A5-AA13F898C8F0}">
      <dgm:prSet custT="1"/>
      <dgm:spPr/>
      <dgm:t>
        <a:bodyPr/>
        <a:lstStyle/>
        <a:p>
          <a:r>
            <a:rPr lang="sl-SI" sz="1400" b="1" noProof="0">
              <a:solidFill>
                <a:schemeClr val="accent1"/>
              </a:solidFill>
            </a:rPr>
            <a:t>Zožite seznam</a:t>
          </a:r>
          <a:endParaRPr lang="sl-SI" sz="1400" noProof="0">
            <a:solidFill>
              <a:schemeClr val="accent1"/>
            </a:solidFill>
          </a:endParaRPr>
        </a:p>
      </dgm:t>
    </dgm:pt>
    <dgm:pt modelId="{2FD6F714-690A-41B5-92E9-EAEFC2CE4E5B}" type="parTrans" cxnId="{9912A616-9A7E-44EC-A60E-AD66EBAC48AE}">
      <dgm:prSet/>
      <dgm:spPr/>
      <dgm:t>
        <a:bodyPr/>
        <a:lstStyle/>
        <a:p>
          <a:endParaRPr lang="en-GB" sz="3600">
            <a:solidFill>
              <a:schemeClr val="accent1"/>
            </a:solidFill>
          </a:endParaRPr>
        </a:p>
      </dgm:t>
    </dgm:pt>
    <dgm:pt modelId="{C5C2704F-7329-41E0-96BC-F16EC9DA6CA7}" type="sibTrans" cxnId="{9912A616-9A7E-44EC-A60E-AD66EBAC48AE}">
      <dgm:prSet custT="1"/>
      <dgm:spPr/>
      <dgm:t>
        <a:bodyPr/>
        <a:lstStyle/>
        <a:p>
          <a:endParaRPr lang="en-GB" sz="1400">
            <a:solidFill>
              <a:schemeClr val="accent1"/>
            </a:solidFill>
          </a:endParaRPr>
        </a:p>
      </dgm:t>
    </dgm:pt>
    <dgm:pt modelId="{39A898F4-990F-4CB8-8225-6B014F7BEF0D}">
      <dgm:prSet custT="1"/>
      <dgm:spPr/>
      <dgm:t>
        <a:bodyPr/>
        <a:lstStyle/>
        <a:p>
          <a:pPr>
            <a:buFont typeface="Arial" panose="020B0604020202020204" pitchFamily="34" charset="0"/>
            <a:buChar char="•"/>
          </a:pPr>
          <a:r>
            <a:rPr lang="sl-SI" sz="1400" noProof="0">
              <a:solidFill>
                <a:schemeClr val="accent1"/>
              </a:solidFill>
            </a:rPr>
            <a:t>Ocenite in razvrstite predlagane vrednote ter se osredotočite na 5-10 temeljnih vrednot.</a:t>
          </a:r>
        </a:p>
      </dgm:t>
    </dgm:pt>
    <dgm:pt modelId="{7CA427E3-7D8A-4393-A61F-90BFAA8088C0}" type="parTrans" cxnId="{FFE89254-6484-4A3F-92E2-83A9BEFE8218}">
      <dgm:prSet/>
      <dgm:spPr/>
      <dgm:t>
        <a:bodyPr/>
        <a:lstStyle/>
        <a:p>
          <a:endParaRPr lang="en-GB" sz="3600">
            <a:solidFill>
              <a:schemeClr val="accent1"/>
            </a:solidFill>
          </a:endParaRPr>
        </a:p>
      </dgm:t>
    </dgm:pt>
    <dgm:pt modelId="{7FD67F2D-7156-429A-8783-8EA006D1A20F}" type="sibTrans" cxnId="{FFE89254-6484-4A3F-92E2-83A9BEFE8218}">
      <dgm:prSet/>
      <dgm:spPr/>
      <dgm:t>
        <a:bodyPr/>
        <a:lstStyle/>
        <a:p>
          <a:endParaRPr lang="en-GB" sz="3600">
            <a:solidFill>
              <a:schemeClr val="accent1"/>
            </a:solidFill>
          </a:endParaRPr>
        </a:p>
      </dgm:t>
    </dgm:pt>
    <dgm:pt modelId="{68B612C1-4D39-43E4-B621-545AADF8E7AD}">
      <dgm:prSet custT="1"/>
      <dgm:spPr/>
      <dgm:t>
        <a:bodyPr/>
        <a:lstStyle/>
        <a:p>
          <a:r>
            <a:rPr lang="sl-SI" sz="1400" b="1" noProof="0">
              <a:solidFill>
                <a:schemeClr val="accent1"/>
              </a:solidFill>
            </a:rPr>
            <a:t>Opredelite vsako vrednoto</a:t>
          </a:r>
          <a:endParaRPr lang="sl-SI" sz="1400" noProof="0">
            <a:solidFill>
              <a:schemeClr val="accent1"/>
            </a:solidFill>
          </a:endParaRPr>
        </a:p>
      </dgm:t>
    </dgm:pt>
    <dgm:pt modelId="{F2A0A091-A05B-4557-9569-68011627BCCD}" type="parTrans" cxnId="{AFB03608-A913-4747-A616-2CB002175270}">
      <dgm:prSet/>
      <dgm:spPr/>
      <dgm:t>
        <a:bodyPr/>
        <a:lstStyle/>
        <a:p>
          <a:endParaRPr lang="en-GB" sz="3600">
            <a:solidFill>
              <a:schemeClr val="accent1"/>
            </a:solidFill>
          </a:endParaRPr>
        </a:p>
      </dgm:t>
    </dgm:pt>
    <dgm:pt modelId="{13DCA131-7459-4C9B-BA37-46DDB40476C3}" type="sibTrans" cxnId="{AFB03608-A913-4747-A616-2CB002175270}">
      <dgm:prSet custT="1"/>
      <dgm:spPr/>
      <dgm:t>
        <a:bodyPr/>
        <a:lstStyle/>
        <a:p>
          <a:endParaRPr lang="en-GB" sz="1400">
            <a:solidFill>
              <a:schemeClr val="accent1"/>
            </a:solidFill>
          </a:endParaRPr>
        </a:p>
      </dgm:t>
    </dgm:pt>
    <dgm:pt modelId="{E30D8523-D01D-42AD-A3D1-C492123452D3}">
      <dgm:prSet custT="1"/>
      <dgm:spPr/>
      <dgm:t>
        <a:bodyPr/>
        <a:lstStyle/>
        <a:p>
          <a:pPr>
            <a:buFont typeface="Arial" panose="020B0604020202020204" pitchFamily="34" charset="0"/>
            <a:buChar char="•"/>
          </a:pPr>
          <a:r>
            <a:rPr lang="sl-SI" sz="1400" noProof="0">
              <a:solidFill>
                <a:schemeClr val="accent1"/>
              </a:solidFill>
            </a:rPr>
            <a:t>Podajte jasne definicije in zagotovite dosledno razumevanje v celotni organizaciji.</a:t>
          </a:r>
        </a:p>
      </dgm:t>
    </dgm:pt>
    <dgm:pt modelId="{40BAFBB6-7C5F-4883-A4E4-03AEC89396F8}" type="parTrans" cxnId="{60407DF0-2631-4B9B-88C0-06EC3D4EACD8}">
      <dgm:prSet/>
      <dgm:spPr/>
      <dgm:t>
        <a:bodyPr/>
        <a:lstStyle/>
        <a:p>
          <a:endParaRPr lang="en-GB" sz="3600">
            <a:solidFill>
              <a:schemeClr val="accent1"/>
            </a:solidFill>
          </a:endParaRPr>
        </a:p>
      </dgm:t>
    </dgm:pt>
    <dgm:pt modelId="{F9E16A7F-1967-4A28-A89E-5BAF6A905551}" type="sibTrans" cxnId="{60407DF0-2631-4B9B-88C0-06EC3D4EACD8}">
      <dgm:prSet/>
      <dgm:spPr/>
      <dgm:t>
        <a:bodyPr/>
        <a:lstStyle/>
        <a:p>
          <a:endParaRPr lang="en-GB" sz="3600">
            <a:solidFill>
              <a:schemeClr val="accent1"/>
            </a:solidFill>
          </a:endParaRPr>
        </a:p>
      </dgm:t>
    </dgm:pt>
    <dgm:pt modelId="{3766C8FB-AC38-4048-A681-10AF0285A710}">
      <dgm:prSet custT="1"/>
      <dgm:spPr/>
      <dgm:t>
        <a:bodyPr/>
        <a:lstStyle/>
        <a:p>
          <a:r>
            <a:rPr lang="sl-SI" sz="1400" b="1" noProof="0">
              <a:solidFill>
                <a:schemeClr val="accent1"/>
              </a:solidFill>
            </a:rPr>
            <a:t>Določite prednostne vrednote</a:t>
          </a:r>
          <a:endParaRPr lang="sl-SI" sz="1400" noProof="0">
            <a:solidFill>
              <a:schemeClr val="accent1"/>
            </a:solidFill>
          </a:endParaRPr>
        </a:p>
      </dgm:t>
    </dgm:pt>
    <dgm:pt modelId="{37EDE4C5-0F85-4C0E-9AE4-7973E2FB81A4}" type="parTrans" cxnId="{5115A294-F3B0-4E55-A9EA-DE1DA03AC878}">
      <dgm:prSet/>
      <dgm:spPr/>
      <dgm:t>
        <a:bodyPr/>
        <a:lstStyle/>
        <a:p>
          <a:endParaRPr lang="en-GB" sz="3600">
            <a:solidFill>
              <a:schemeClr val="accent1"/>
            </a:solidFill>
          </a:endParaRPr>
        </a:p>
      </dgm:t>
    </dgm:pt>
    <dgm:pt modelId="{08B1760F-7F03-46BE-B90C-EF8ACA742D44}" type="sibTrans" cxnId="{5115A294-F3B0-4E55-A9EA-DE1DA03AC878}">
      <dgm:prSet custT="1"/>
      <dgm:spPr/>
      <dgm:t>
        <a:bodyPr/>
        <a:lstStyle/>
        <a:p>
          <a:endParaRPr lang="en-GB" sz="1400">
            <a:solidFill>
              <a:schemeClr val="accent1"/>
            </a:solidFill>
          </a:endParaRPr>
        </a:p>
      </dgm:t>
    </dgm:pt>
    <dgm:pt modelId="{1ABEC166-8B53-4711-9090-6AFCAC22CFE4}">
      <dgm:prSet custT="1"/>
      <dgm:spPr/>
      <dgm:t>
        <a:bodyPr/>
        <a:lstStyle/>
        <a:p>
          <a:pPr>
            <a:buFont typeface="Arial" panose="020B0604020202020204" pitchFamily="34" charset="0"/>
            <a:buChar char="•"/>
          </a:pPr>
          <a:r>
            <a:rPr lang="sl-SI" sz="1400" noProof="0">
              <a:solidFill>
                <a:schemeClr val="accent1"/>
              </a:solidFill>
            </a:rPr>
            <a:t>Razvrstite temeljne vrednote in pojasnite, katere so najpomembnejše pri sprejemanju odločitev.</a:t>
          </a:r>
        </a:p>
      </dgm:t>
    </dgm:pt>
    <dgm:pt modelId="{EAE90D47-936D-47CB-B5FC-1736DF283456}" type="parTrans" cxnId="{15F5CECA-0546-4467-A905-C3FF60CC7AAB}">
      <dgm:prSet/>
      <dgm:spPr/>
      <dgm:t>
        <a:bodyPr/>
        <a:lstStyle/>
        <a:p>
          <a:endParaRPr lang="en-GB" sz="3600">
            <a:solidFill>
              <a:schemeClr val="accent1"/>
            </a:solidFill>
          </a:endParaRPr>
        </a:p>
      </dgm:t>
    </dgm:pt>
    <dgm:pt modelId="{2D83B866-CE78-47D8-9050-91497C6AA7E3}" type="sibTrans" cxnId="{15F5CECA-0546-4467-A905-C3FF60CC7AAB}">
      <dgm:prSet/>
      <dgm:spPr/>
      <dgm:t>
        <a:bodyPr/>
        <a:lstStyle/>
        <a:p>
          <a:endParaRPr lang="en-GB" sz="3600">
            <a:solidFill>
              <a:schemeClr val="accent1"/>
            </a:solidFill>
          </a:endParaRPr>
        </a:p>
      </dgm:t>
    </dgm:pt>
    <dgm:pt modelId="{2E7FF14C-9934-4E7D-9406-3AF21CE17320}">
      <dgm:prSet custT="1"/>
      <dgm:spPr/>
      <dgm:t>
        <a:bodyPr/>
        <a:lstStyle/>
        <a:p>
          <a:r>
            <a:rPr lang="sl-SI" sz="1400" b="1" noProof="0">
              <a:solidFill>
                <a:schemeClr val="accent1"/>
              </a:solidFill>
            </a:rPr>
            <a:t>Preizkusite vrednote</a:t>
          </a:r>
          <a:endParaRPr lang="sl-SI" sz="1400" noProof="0">
            <a:solidFill>
              <a:schemeClr val="accent1"/>
            </a:solidFill>
          </a:endParaRPr>
        </a:p>
      </dgm:t>
    </dgm:pt>
    <dgm:pt modelId="{415ECD8B-3049-4355-B09E-01362DDD4A00}" type="parTrans" cxnId="{E7B37A19-456D-46A0-8304-B59DF5D06412}">
      <dgm:prSet/>
      <dgm:spPr/>
      <dgm:t>
        <a:bodyPr/>
        <a:lstStyle/>
        <a:p>
          <a:endParaRPr lang="en-GB" sz="3600">
            <a:solidFill>
              <a:schemeClr val="accent1"/>
            </a:solidFill>
          </a:endParaRPr>
        </a:p>
      </dgm:t>
    </dgm:pt>
    <dgm:pt modelId="{ED5F211E-AAD6-413F-8AF4-2037370F2227}" type="sibTrans" cxnId="{E7B37A19-456D-46A0-8304-B59DF5D06412}">
      <dgm:prSet custT="1"/>
      <dgm:spPr/>
      <dgm:t>
        <a:bodyPr/>
        <a:lstStyle/>
        <a:p>
          <a:endParaRPr lang="en-GB" sz="1400">
            <a:solidFill>
              <a:schemeClr val="accent1"/>
            </a:solidFill>
          </a:endParaRPr>
        </a:p>
      </dgm:t>
    </dgm:pt>
    <dgm:pt modelId="{D41AA828-DF79-4469-8203-EAA82A4DA242}">
      <dgm:prSet custT="1"/>
      <dgm:spPr/>
      <dgm:t>
        <a:bodyPr/>
        <a:lstStyle/>
        <a:p>
          <a:pPr>
            <a:buFont typeface="Arial" panose="020B0604020202020204" pitchFamily="34" charset="0"/>
            <a:buChar char="•"/>
          </a:pPr>
          <a:r>
            <a:rPr lang="sl-SI" sz="1400" noProof="0">
              <a:solidFill>
                <a:schemeClr val="accent1"/>
              </a:solidFill>
            </a:rPr>
            <a:t>Predlagane vrednote uskladite z dejanskimi scenariji in odločitvami v podjetju.</a:t>
          </a:r>
        </a:p>
      </dgm:t>
    </dgm:pt>
    <dgm:pt modelId="{32997B43-F948-4C6D-9EBC-6A310B304FE7}" type="parTrans" cxnId="{4A500D9F-82CA-4912-B54F-297BC9FD098E}">
      <dgm:prSet/>
      <dgm:spPr/>
      <dgm:t>
        <a:bodyPr/>
        <a:lstStyle/>
        <a:p>
          <a:endParaRPr lang="en-GB" sz="3600">
            <a:solidFill>
              <a:schemeClr val="accent1"/>
            </a:solidFill>
          </a:endParaRPr>
        </a:p>
      </dgm:t>
    </dgm:pt>
    <dgm:pt modelId="{6E19CEF5-CB78-4583-BBE2-8E54D83D0594}" type="sibTrans" cxnId="{4A500D9F-82CA-4912-B54F-297BC9FD098E}">
      <dgm:prSet/>
      <dgm:spPr/>
      <dgm:t>
        <a:bodyPr/>
        <a:lstStyle/>
        <a:p>
          <a:endParaRPr lang="en-GB" sz="3600">
            <a:solidFill>
              <a:schemeClr val="accent1"/>
            </a:solidFill>
          </a:endParaRPr>
        </a:p>
      </dgm:t>
    </dgm:pt>
    <dgm:pt modelId="{1CB4D289-D62F-4FB4-A24C-589AEF9C6047}">
      <dgm:prSet custT="1"/>
      <dgm:spPr/>
      <dgm:t>
        <a:bodyPr/>
        <a:lstStyle/>
        <a:p>
          <a:r>
            <a:rPr lang="sl-SI" sz="1400" b="1" noProof="0">
              <a:solidFill>
                <a:schemeClr val="accent1"/>
              </a:solidFill>
            </a:rPr>
            <a:t>Sporočite vrednote</a:t>
          </a:r>
          <a:endParaRPr lang="sl-SI" sz="1400" noProof="0">
            <a:solidFill>
              <a:schemeClr val="accent1"/>
            </a:solidFill>
          </a:endParaRPr>
        </a:p>
      </dgm:t>
    </dgm:pt>
    <dgm:pt modelId="{E3AB309D-7768-4209-BDFF-B2B7536E075B}" type="parTrans" cxnId="{2AE52804-BF0A-4D50-81C8-3EA59ADCCD45}">
      <dgm:prSet/>
      <dgm:spPr/>
      <dgm:t>
        <a:bodyPr/>
        <a:lstStyle/>
        <a:p>
          <a:endParaRPr lang="en-GB" sz="3600">
            <a:solidFill>
              <a:schemeClr val="accent1"/>
            </a:solidFill>
          </a:endParaRPr>
        </a:p>
      </dgm:t>
    </dgm:pt>
    <dgm:pt modelId="{6D671F37-2A21-466D-823B-702DAD39A6C2}" type="sibTrans" cxnId="{2AE52804-BF0A-4D50-81C8-3EA59ADCCD45}">
      <dgm:prSet custT="1"/>
      <dgm:spPr/>
      <dgm:t>
        <a:bodyPr/>
        <a:lstStyle/>
        <a:p>
          <a:endParaRPr lang="en-GB" sz="1400">
            <a:solidFill>
              <a:schemeClr val="accent1"/>
            </a:solidFill>
          </a:endParaRPr>
        </a:p>
      </dgm:t>
    </dgm:pt>
    <dgm:pt modelId="{45C8FAA8-2692-47B5-B6AA-1852B4B8D4C4}">
      <dgm:prSet custT="1"/>
      <dgm:spPr/>
      <dgm:t>
        <a:bodyPr/>
        <a:lstStyle/>
        <a:p>
          <a:pPr>
            <a:buFont typeface="Arial" panose="020B0604020202020204" pitchFamily="34" charset="0"/>
            <a:buChar char="•"/>
          </a:pPr>
          <a:r>
            <a:rPr lang="sl-SI" sz="1400" noProof="0">
              <a:solidFill>
                <a:schemeClr val="accent1"/>
              </a:solidFill>
            </a:rPr>
            <a:t>Delite temeljne vrednote z vsemi zaposlenimi in deležniki ter zagotovite njihovo usklajenost.</a:t>
          </a:r>
        </a:p>
      </dgm:t>
    </dgm:pt>
    <dgm:pt modelId="{72AB4770-73EF-4A21-BCE0-EEA9917BFFC4}" type="parTrans" cxnId="{D7AF1D3F-F81D-496A-978C-669D3CA32DC6}">
      <dgm:prSet/>
      <dgm:spPr/>
      <dgm:t>
        <a:bodyPr/>
        <a:lstStyle/>
        <a:p>
          <a:endParaRPr lang="en-GB" sz="3600">
            <a:solidFill>
              <a:schemeClr val="accent1"/>
            </a:solidFill>
          </a:endParaRPr>
        </a:p>
      </dgm:t>
    </dgm:pt>
    <dgm:pt modelId="{90986E56-B817-48AE-8090-6D4F55843B7A}" type="sibTrans" cxnId="{D7AF1D3F-F81D-496A-978C-669D3CA32DC6}">
      <dgm:prSet/>
      <dgm:spPr/>
      <dgm:t>
        <a:bodyPr/>
        <a:lstStyle/>
        <a:p>
          <a:endParaRPr lang="en-GB" sz="3600">
            <a:solidFill>
              <a:schemeClr val="accent1"/>
            </a:solidFill>
          </a:endParaRPr>
        </a:p>
      </dgm:t>
    </dgm:pt>
    <dgm:pt modelId="{FC5AB18D-0723-49A5-ACB3-B32A358DB3D1}">
      <dgm:prSet custT="1"/>
      <dgm:spPr/>
      <dgm:t>
        <a:bodyPr/>
        <a:lstStyle/>
        <a:p>
          <a:r>
            <a:rPr lang="sl-SI" sz="1400" b="1" noProof="0">
              <a:solidFill>
                <a:schemeClr val="accent1"/>
              </a:solidFill>
            </a:rPr>
            <a:t>Vključite in okrepite vrednote</a:t>
          </a:r>
          <a:endParaRPr lang="sl-SI" sz="1400" noProof="0">
            <a:solidFill>
              <a:schemeClr val="accent1"/>
            </a:solidFill>
          </a:endParaRPr>
        </a:p>
      </dgm:t>
    </dgm:pt>
    <dgm:pt modelId="{B882D035-5115-4D7B-9245-E1C2628F234F}" type="parTrans" cxnId="{1AA40669-CC40-422A-9CF3-370A344395A6}">
      <dgm:prSet/>
      <dgm:spPr/>
      <dgm:t>
        <a:bodyPr/>
        <a:lstStyle/>
        <a:p>
          <a:endParaRPr lang="en-GB" sz="3600">
            <a:solidFill>
              <a:schemeClr val="accent1"/>
            </a:solidFill>
          </a:endParaRPr>
        </a:p>
      </dgm:t>
    </dgm:pt>
    <dgm:pt modelId="{770AC2A6-84F4-4BD2-93B6-78ACA169F8A4}" type="sibTrans" cxnId="{1AA40669-CC40-422A-9CF3-370A344395A6}">
      <dgm:prSet/>
      <dgm:spPr/>
      <dgm:t>
        <a:bodyPr/>
        <a:lstStyle/>
        <a:p>
          <a:endParaRPr lang="en-GB" sz="3600">
            <a:solidFill>
              <a:schemeClr val="accent1"/>
            </a:solidFill>
          </a:endParaRPr>
        </a:p>
      </dgm:t>
    </dgm:pt>
    <dgm:pt modelId="{A9A34A10-D2F0-4E03-A36A-EF6EA66A804F}">
      <dgm:prSet custT="1"/>
      <dgm:spPr/>
      <dgm:t>
        <a:bodyPr/>
        <a:lstStyle/>
        <a:p>
          <a:pPr>
            <a:buFont typeface="Arial" panose="020B0604020202020204" pitchFamily="34" charset="0"/>
            <a:buChar char="•"/>
          </a:pPr>
          <a:r>
            <a:rPr lang="sl-SI" sz="1400" noProof="0">
              <a:solidFill>
                <a:schemeClr val="accent1"/>
              </a:solidFill>
            </a:rPr>
            <a:t>Vključite temeljne vrednote v zaposlovanje, usposabljanje, ocenjevanje uspešnosti in vsakodnevno delovanje.</a:t>
          </a:r>
        </a:p>
      </dgm:t>
    </dgm:pt>
    <dgm:pt modelId="{40CF5399-B794-4EAE-B10A-0C7A38618444}" type="parTrans" cxnId="{FFE89BAE-5A43-45E8-B790-4902E0D50241}">
      <dgm:prSet/>
      <dgm:spPr/>
      <dgm:t>
        <a:bodyPr/>
        <a:lstStyle/>
        <a:p>
          <a:endParaRPr lang="en-GB" sz="3600">
            <a:solidFill>
              <a:schemeClr val="accent1"/>
            </a:solidFill>
          </a:endParaRPr>
        </a:p>
      </dgm:t>
    </dgm:pt>
    <dgm:pt modelId="{24F768C2-1E0E-4138-98C0-929A3D346A2B}" type="sibTrans" cxnId="{FFE89BAE-5A43-45E8-B790-4902E0D50241}">
      <dgm:prSet/>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dgm:presLayoutVars>
          <dgm:bulletEnabled val="1"/>
        </dgm:presLayoutVars>
      </dgm:prSet>
      <dgm:spPr/>
    </dgm:pt>
  </dgm:ptLst>
  <dgm:cxnLst>
    <dgm:cxn modelId="{2AE52804-BF0A-4D50-81C8-3EA59ADCCD45}" srcId="{BB52D931-31EB-46E0-9841-F9C714186E46}" destId="{1CB4D289-D62F-4FB4-A24C-589AEF9C6047}" srcOrd="8" destOrd="0" parTransId="{E3AB309D-7768-4209-BDFF-B2B7536E075B}" sibTransId="{6D671F37-2A21-466D-823B-702DAD39A6C2}"/>
    <dgm:cxn modelId="{AFB03608-A913-4747-A616-2CB002175270}" srcId="{BB52D931-31EB-46E0-9841-F9C714186E46}" destId="{68B612C1-4D39-43E4-B621-545AADF8E7AD}" srcOrd="5" destOrd="0" parTransId="{F2A0A091-A05B-4557-9569-68011627BCCD}" sibTransId="{13DCA131-7459-4C9B-BA37-46DDB40476C3}"/>
    <dgm:cxn modelId="{3518330A-A3B8-48D1-A0CE-6759ECD3DD04}" srcId="{BB52D931-31EB-46E0-9841-F9C714186E46}" destId="{B15AC8F4-AA71-417E-B1C0-E67EED70D69D}" srcOrd="0" destOrd="0" parTransId="{1557AF42-1962-46E6-85F8-CDE46928CAE2}" sibTransId="{17338640-FF7E-45D2-97AE-3C864D68DB3A}"/>
    <dgm:cxn modelId="{AF380611-1114-434F-A320-DE5187D472DF}" type="presOf" srcId="{5294A21A-03EF-46F6-96EC-6145D3CCE60C}" destId="{8FD900FE-2B18-4DF1-859C-0D7F719CD4BD}" srcOrd="0" destOrd="1" presId="urn:microsoft.com/office/officeart/2005/8/layout/bProcess3"/>
    <dgm:cxn modelId="{17446E16-70CF-4989-936F-CFC03A0EF20F}" type="presOf" srcId="{29B59A5F-F3AE-4AB5-BE46-CE8EDD8B8E4B}" destId="{BFCB015F-9098-4C57-912A-BEDD6D33F6D8}" srcOrd="0" destOrd="1" presId="urn:microsoft.com/office/officeart/2005/8/layout/bProcess3"/>
    <dgm:cxn modelId="{9912A616-9A7E-44EC-A60E-AD66EBAC48AE}" srcId="{BB52D931-31EB-46E0-9841-F9C714186E46}" destId="{94FE1B45-E8A7-4945-98A5-AA13F898C8F0}" srcOrd="4" destOrd="0" parTransId="{2FD6F714-690A-41B5-92E9-EAEFC2CE4E5B}" sibTransId="{C5C2704F-7329-41E0-96BC-F16EC9DA6CA7}"/>
    <dgm:cxn modelId="{AFA81D17-DAE9-4CE5-A7E1-27C24F846935}" type="presOf" srcId="{9A0820A0-CC87-4B62-8595-BEF349D7776F}" destId="{21B06F22-2E58-4937-9712-ED93548ACE6C}" srcOrd="0" destOrd="0" presId="urn:microsoft.com/office/officeart/2005/8/layout/bProcess3"/>
    <dgm:cxn modelId="{E7B37A19-456D-46A0-8304-B59DF5D06412}" srcId="{BB52D931-31EB-46E0-9841-F9C714186E46}" destId="{2E7FF14C-9934-4E7D-9406-3AF21CE17320}" srcOrd="7" destOrd="0" parTransId="{415ECD8B-3049-4355-B09E-01362DDD4A00}" sibTransId="{ED5F211E-AAD6-413F-8AF4-2037370F2227}"/>
    <dgm:cxn modelId="{007A111A-B922-4817-A4C9-82A2C70D3A0E}" srcId="{BB52D931-31EB-46E0-9841-F9C714186E46}" destId="{9A0820A0-CC87-4B62-8595-BEF349D7776F}" srcOrd="3" destOrd="0" parTransId="{D1415850-72B9-4903-B289-3C7FAE9260BF}" sibTransId="{F2699DB4-403E-4864-8C87-31EE05A030AB}"/>
    <dgm:cxn modelId="{BED3851C-313D-448A-AB92-E9502F7A0CE3}" srcId="{B15AC8F4-AA71-417E-B1C0-E67EED70D69D}" destId="{DC4DAC46-2C02-4D2F-A1A4-1427D72B3548}" srcOrd="0" destOrd="0" parTransId="{426791DF-6D83-4485-A2F6-792C6E3E1D92}" sibTransId="{9FA5CB6B-29E5-436F-801D-810653C1CB43}"/>
    <dgm:cxn modelId="{E203BF1C-2A1D-407B-B074-484BF8AFCE48}" type="presOf" srcId="{B15AC8F4-AA71-417E-B1C0-E67EED70D69D}" destId="{705CB258-389C-47D8-AAA6-AF72B1B70AB0}" srcOrd="0" destOrd="0" presId="urn:microsoft.com/office/officeart/2005/8/layout/bProcess3"/>
    <dgm:cxn modelId="{9F92AF1F-3715-42D1-8062-417497AF711E}" type="presOf" srcId="{39A898F4-990F-4CB8-8225-6B014F7BEF0D}" destId="{1FBA04AC-487D-4CF9-A4B8-B87040062B28}" srcOrd="0" destOrd="1" presId="urn:microsoft.com/office/officeart/2005/8/layout/bProcess3"/>
    <dgm:cxn modelId="{2D10A427-B807-4A98-9E04-9E82DED7D371}" type="presOf" srcId="{F68BA882-D357-4F48-9446-59D18B3C510B}" destId="{BFCB015F-9098-4C57-912A-BEDD6D33F6D8}" srcOrd="0" destOrd="0" presId="urn:microsoft.com/office/officeart/2005/8/layout/bProcess3"/>
    <dgm:cxn modelId="{1F854F2D-C919-430A-9119-AC1C8355C6C3}" type="presOf" srcId="{13DCA131-7459-4C9B-BA37-46DDB40476C3}" destId="{E9BA90D7-E9D6-4B77-9FBA-C0397925F03F}" srcOrd="1" destOrd="0" presId="urn:microsoft.com/office/officeart/2005/8/layout/bProcess3"/>
    <dgm:cxn modelId="{C8CAD62D-1E79-4086-A8C6-D49E8A518060}" type="presOf" srcId="{D41AA828-DF79-4469-8203-EAA82A4DA242}" destId="{DDE4483C-D601-4E80-96C7-8A6D0387A3D2}" srcOrd="0" destOrd="1" presId="urn:microsoft.com/office/officeart/2005/8/layout/bProcess3"/>
    <dgm:cxn modelId="{D7AF1D3F-F81D-496A-978C-669D3CA32DC6}" srcId="{1CB4D289-D62F-4FB4-A24C-589AEF9C6047}" destId="{45C8FAA8-2692-47B5-B6AA-1852B4B8D4C4}" srcOrd="0" destOrd="0" parTransId="{72AB4770-73EF-4A21-BCE0-EEA9917BFFC4}" sibTransId="{90986E56-B817-48AE-8090-6D4F55843B7A}"/>
    <dgm:cxn modelId="{F89B4761-1E2F-4B9B-A379-6F9438DDFCC1}" type="presOf" srcId="{3766C8FB-AC38-4048-A681-10AF0285A710}" destId="{46E6C23F-1EB2-4613-9196-88AD6E57FB3A}" srcOrd="0" destOrd="0" presId="urn:microsoft.com/office/officeart/2005/8/layout/bProcess3"/>
    <dgm:cxn modelId="{A1E31062-8EA6-45D9-BDFB-E69197A47E39}" srcId="{F68BA882-D357-4F48-9446-59D18B3C510B}" destId="{29B59A5F-F3AE-4AB5-BE46-CE8EDD8B8E4B}" srcOrd="0" destOrd="0" parTransId="{E8E38385-FE81-46AA-B672-A5A8DF944AF9}" sibTransId="{BC67982A-F2D4-45B2-85D2-556BCD93FFA6}"/>
    <dgm:cxn modelId="{294CC042-5A11-48F0-A819-4368FBCA1C8C}" srcId="{BB52D931-31EB-46E0-9841-F9C714186E46}" destId="{EBBFC700-0D2A-49FB-ACB2-374F27E1EF58}" srcOrd="1" destOrd="0" parTransId="{9D3274C4-E6F8-473E-9103-89A2059DCD16}" sibTransId="{15E4F67D-B9F6-4245-A5F7-714EB0452089}"/>
    <dgm:cxn modelId="{1AA40669-CC40-422A-9CF3-370A344395A6}" srcId="{BB52D931-31EB-46E0-9841-F9C714186E46}" destId="{FC5AB18D-0723-49A5-ACB3-B32A358DB3D1}" srcOrd="9" destOrd="0" parTransId="{B882D035-5115-4D7B-9245-E1C2628F234F}" sibTransId="{770AC2A6-84F4-4BD2-93B6-78ACA169F8A4}"/>
    <dgm:cxn modelId="{4399106B-7DCE-4448-9F75-793FAC131C0E}" srcId="{9A0820A0-CC87-4B62-8595-BEF349D7776F}" destId="{3398F105-D94F-447B-B3EE-CFF43F9E96CA}" srcOrd="0" destOrd="0" parTransId="{93C17BF1-9ECC-4371-BAC2-852207013538}" sibTransId="{6346BC19-C872-48CD-A0B5-31869F8A3C49}"/>
    <dgm:cxn modelId="{7D67DF6F-4525-4E39-9D3F-256A562F4C87}" type="presOf" srcId="{A9A34A10-D2F0-4E03-A36A-EF6EA66A804F}" destId="{50BB51F1-DBF0-4449-9E28-059E06C43A69}" srcOrd="0" destOrd="1" presId="urn:microsoft.com/office/officeart/2005/8/layout/bProcess3"/>
    <dgm:cxn modelId="{FFE89254-6484-4A3F-92E2-83A9BEFE8218}" srcId="{94FE1B45-E8A7-4945-98A5-AA13F898C8F0}" destId="{39A898F4-990F-4CB8-8225-6B014F7BEF0D}" srcOrd="0" destOrd="0" parTransId="{7CA427E3-7D8A-4393-A61F-90BFAA8088C0}" sibTransId="{7FD67F2D-7156-429A-8783-8EA006D1A20F}"/>
    <dgm:cxn modelId="{2558787E-B1AB-4D87-9622-3F8BCF025E9B}" type="presOf" srcId="{C5C2704F-7329-41E0-96BC-F16EC9DA6CA7}" destId="{E81FC1DB-B365-49C8-9B8E-C497184C4AFC}" srcOrd="0" destOrd="0" presId="urn:microsoft.com/office/officeart/2005/8/layout/bProcess3"/>
    <dgm:cxn modelId="{26832C81-443F-4949-AA71-5082B392BAAA}" type="presOf" srcId="{C5C2704F-7329-41E0-96BC-F16EC9DA6CA7}" destId="{5ABD65E6-8451-44D4-B65F-B0615DF928B9}" srcOrd="1" destOrd="0" presId="urn:microsoft.com/office/officeart/2005/8/layout/bProcess3"/>
    <dgm:cxn modelId="{6E74C984-C434-4FCA-BF51-34300A52CF3E}" type="presOf" srcId="{1ABEC166-8B53-4711-9090-6AFCAC22CFE4}" destId="{46E6C23F-1EB2-4613-9196-88AD6E57FB3A}" srcOrd="0" destOrd="1" presId="urn:microsoft.com/office/officeart/2005/8/layout/bProcess3"/>
    <dgm:cxn modelId="{23F37188-C01F-4A22-B049-DB5FA98F7E83}" type="presOf" srcId="{3398F105-D94F-447B-B3EE-CFF43F9E96CA}" destId="{21B06F22-2E58-4937-9712-ED93548ACE6C}" srcOrd="0" destOrd="1" presId="urn:microsoft.com/office/officeart/2005/8/layout/bProcess3"/>
    <dgm:cxn modelId="{2778A688-0C0D-4DE1-8286-A6A6BC919893}" type="presOf" srcId="{2E7FF14C-9934-4E7D-9406-3AF21CE17320}" destId="{DDE4483C-D601-4E80-96C7-8A6D0387A3D2}" srcOrd="0" destOrd="0" presId="urn:microsoft.com/office/officeart/2005/8/layout/bProcess3"/>
    <dgm:cxn modelId="{7806C08A-30B4-4D5D-808A-71F61381EB86}" type="presOf" srcId="{15E4F67D-B9F6-4245-A5F7-714EB0452089}" destId="{A74355F3-356F-4208-B5A9-23F81F08197E}" srcOrd="1" destOrd="0" presId="urn:microsoft.com/office/officeart/2005/8/layout/bProcess3"/>
    <dgm:cxn modelId="{3867888E-8B27-48D1-B7CD-6FD609C09C93}" type="presOf" srcId="{EBBFC700-0D2A-49FB-ACB2-374F27E1EF58}" destId="{8FD900FE-2B18-4DF1-859C-0D7F719CD4BD}" srcOrd="0" destOrd="0" presId="urn:microsoft.com/office/officeart/2005/8/layout/bProcess3"/>
    <dgm:cxn modelId="{5115A294-F3B0-4E55-A9EA-DE1DA03AC878}" srcId="{BB52D931-31EB-46E0-9841-F9C714186E46}" destId="{3766C8FB-AC38-4048-A681-10AF0285A710}" srcOrd="6" destOrd="0" parTransId="{37EDE4C5-0F85-4C0E-9AE4-7973E2FB81A4}" sibTransId="{08B1760F-7F03-46BE-B90C-EF8ACA742D44}"/>
    <dgm:cxn modelId="{DFBB189C-9128-4A00-92A4-A7790F9404B8}" type="presOf" srcId="{17338640-FF7E-45D2-97AE-3C864D68DB3A}" destId="{C88EC3F2-4EA9-4AE3-8779-2B99131969AC}" srcOrd="0" destOrd="0" presId="urn:microsoft.com/office/officeart/2005/8/layout/bProcess3"/>
    <dgm:cxn modelId="{DF2F689E-32E7-446D-AEEE-12AB1AB38633}" srcId="{EBBFC700-0D2A-49FB-ACB2-374F27E1EF58}" destId="{5294A21A-03EF-46F6-96EC-6145D3CCE60C}" srcOrd="0" destOrd="0" parTransId="{A76D67D6-2F62-48D9-8FD2-2AFF953DD86C}" sibTransId="{3798D3FD-9B00-41B7-BDE2-D2D62BCFAC78}"/>
    <dgm:cxn modelId="{4A500D9F-82CA-4912-B54F-297BC9FD098E}" srcId="{2E7FF14C-9934-4E7D-9406-3AF21CE17320}" destId="{D41AA828-DF79-4469-8203-EAA82A4DA242}" srcOrd="0" destOrd="0" parTransId="{32997B43-F948-4C6D-9EBC-6A310B304FE7}" sibTransId="{6E19CEF5-CB78-4583-BBE2-8E54D83D0594}"/>
    <dgm:cxn modelId="{D052F9A5-D590-4F5D-A85D-ACCBF41B1590}" type="presOf" srcId="{13DCA131-7459-4C9B-BA37-46DDB40476C3}" destId="{718DEA6C-351A-4339-B465-C87ECCCAEB2D}" srcOrd="0" destOrd="0" presId="urn:microsoft.com/office/officeart/2005/8/layout/bProcess3"/>
    <dgm:cxn modelId="{13E2EDAC-DA61-4AA5-BE52-044282CC3F61}" type="presOf" srcId="{45C8FAA8-2692-47B5-B6AA-1852B4B8D4C4}" destId="{B412ABD8-27D5-4A60-A2DA-AD18F119B10B}" srcOrd="0" destOrd="1" presId="urn:microsoft.com/office/officeart/2005/8/layout/bProcess3"/>
    <dgm:cxn modelId="{FFE89BAE-5A43-45E8-B790-4902E0D50241}" srcId="{FC5AB18D-0723-49A5-ACB3-B32A358DB3D1}" destId="{A9A34A10-D2F0-4E03-A36A-EF6EA66A804F}" srcOrd="0" destOrd="0" parTransId="{40CF5399-B794-4EAE-B10A-0C7A38618444}" sibTransId="{24F768C2-1E0E-4138-98C0-929A3D346A2B}"/>
    <dgm:cxn modelId="{DE2967AF-F683-45F4-B3F7-0D7C58557D7D}" type="presOf" srcId="{ED5F211E-AAD6-413F-8AF4-2037370F2227}" destId="{9FFC3B7B-78BE-44C8-AFE9-0BB5819AEF12}" srcOrd="1" destOrd="0" presId="urn:microsoft.com/office/officeart/2005/8/layout/bProcess3"/>
    <dgm:cxn modelId="{CE3345B1-5499-4888-AE02-10087C1502E4}" type="presOf" srcId="{94FE1B45-E8A7-4945-98A5-AA13F898C8F0}" destId="{1FBA04AC-487D-4CF9-A4B8-B87040062B28}" srcOrd="0" destOrd="0" presId="urn:microsoft.com/office/officeart/2005/8/layout/bProcess3"/>
    <dgm:cxn modelId="{A5F0FDB3-A8C3-4880-A6F1-03E1E8B02422}" type="presOf" srcId="{ED5F211E-AAD6-413F-8AF4-2037370F2227}" destId="{2FA3A4FC-3A6B-4F08-9D56-98B43D665F55}" srcOrd="0" destOrd="0" presId="urn:microsoft.com/office/officeart/2005/8/layout/bProcess3"/>
    <dgm:cxn modelId="{B99273B4-64C2-4BC2-8C70-6D7982242F69}" type="presOf" srcId="{1CB4D289-D62F-4FB4-A24C-589AEF9C6047}" destId="{B412ABD8-27D5-4A60-A2DA-AD18F119B10B}" srcOrd="0" destOrd="0" presId="urn:microsoft.com/office/officeart/2005/8/layout/bProcess3"/>
    <dgm:cxn modelId="{1D4810BC-A776-4143-A40B-92794385E531}" type="presOf" srcId="{68B612C1-4D39-43E4-B621-545AADF8E7AD}" destId="{CD56BEA9-6809-49D5-8FCA-EA812725FCDA}" srcOrd="0" destOrd="0" presId="urn:microsoft.com/office/officeart/2005/8/layout/bProcess3"/>
    <dgm:cxn modelId="{15F5CECA-0546-4467-A905-C3FF60CC7AAB}" srcId="{3766C8FB-AC38-4048-A681-10AF0285A710}" destId="{1ABEC166-8B53-4711-9090-6AFCAC22CFE4}" srcOrd="0" destOrd="0" parTransId="{EAE90D47-936D-47CB-B5FC-1736DF283456}" sibTransId="{2D83B866-CE78-47D8-9050-91497C6AA7E3}"/>
    <dgm:cxn modelId="{15E478CB-7A87-4028-9E59-45E9C6B0705E}" type="presOf" srcId="{08B1760F-7F03-46BE-B90C-EF8ACA742D44}" destId="{3EF83485-6926-4E61-9509-980598F0149C}" srcOrd="1" destOrd="0" presId="urn:microsoft.com/office/officeart/2005/8/layout/bProcess3"/>
    <dgm:cxn modelId="{E725F4CB-22A2-4B82-9495-79558DA00462}" type="presOf" srcId="{F2699DB4-403E-4864-8C87-31EE05A030AB}" destId="{92519146-6918-4FAB-9F43-339DBC23BE38}" srcOrd="1" destOrd="0" presId="urn:microsoft.com/office/officeart/2005/8/layout/bProcess3"/>
    <dgm:cxn modelId="{15D3D2CF-9AF1-44A4-8952-D01684CA564F}" type="presOf" srcId="{F2699DB4-403E-4864-8C87-31EE05A030AB}" destId="{642EE449-5E14-4C08-BCBB-7B8D8AE3D34F}" srcOrd="0" destOrd="0" presId="urn:microsoft.com/office/officeart/2005/8/layout/bProcess3"/>
    <dgm:cxn modelId="{1B4243D3-207A-4532-88B2-296578D7FC9B}" type="presOf" srcId="{17338640-FF7E-45D2-97AE-3C864D68DB3A}" destId="{501EB926-81FF-42F2-9371-DEEBF6626A71}" srcOrd="1" destOrd="0" presId="urn:microsoft.com/office/officeart/2005/8/layout/bProcess3"/>
    <dgm:cxn modelId="{B8A502D6-9E70-4DC4-9BB5-21413B5952EF}" type="presOf" srcId="{FC5AB18D-0723-49A5-ACB3-B32A358DB3D1}" destId="{50BB51F1-DBF0-4449-9E28-059E06C43A69}" srcOrd="0" destOrd="0" presId="urn:microsoft.com/office/officeart/2005/8/layout/bProcess3"/>
    <dgm:cxn modelId="{3FB1B1DD-6346-46A1-8A62-B2A677B17326}" type="presOf" srcId="{F3DA338A-36AE-4036-A167-77B55CDAF049}" destId="{F7A180FF-AC00-4A14-9E1C-8F2F8EB2E495}" srcOrd="1" destOrd="0" presId="urn:microsoft.com/office/officeart/2005/8/layout/bProcess3"/>
    <dgm:cxn modelId="{7620DDE3-FB29-4405-9528-9FB28C6562D2}" srcId="{BB52D931-31EB-46E0-9841-F9C714186E46}" destId="{F68BA882-D357-4F48-9446-59D18B3C510B}" srcOrd="2" destOrd="0" parTransId="{CBAD79FE-4C80-49FA-AEBA-D164463BF19A}" sibTransId="{F3DA338A-36AE-4036-A167-77B55CDAF049}"/>
    <dgm:cxn modelId="{738C3AE4-C027-4516-B247-E2ED87A0609E}" type="presOf" srcId="{15E4F67D-B9F6-4245-A5F7-714EB0452089}" destId="{556715B3-A0AF-4B80-A946-B09F8EF8B98D}" srcOrd="0" destOrd="0" presId="urn:microsoft.com/office/officeart/2005/8/layout/bProcess3"/>
    <dgm:cxn modelId="{DAC0B7E6-AA79-4D76-A12C-BCC7E0B08D53}" type="presOf" srcId="{6D671F37-2A21-466D-823B-702DAD39A6C2}" destId="{648B8BCF-1BF6-472D-90D2-CD305F4AB7F4}" srcOrd="0" destOrd="0" presId="urn:microsoft.com/office/officeart/2005/8/layout/bProcess3"/>
    <dgm:cxn modelId="{4EEF98E9-3B4C-4E11-A8A5-BD1B2719B2FB}" type="presOf" srcId="{08B1760F-7F03-46BE-B90C-EF8ACA742D44}" destId="{30775FE0-C3D0-468A-8BB5-D50EA6EB569C}" srcOrd="0" destOrd="0" presId="urn:microsoft.com/office/officeart/2005/8/layout/bProcess3"/>
    <dgm:cxn modelId="{275BA2ED-F1BA-4F90-A17E-AB0DA44405C9}" type="presOf" srcId="{6D671F37-2A21-466D-823B-702DAD39A6C2}" destId="{4810CE36-2160-429D-B37E-FCE3F2377F38}" srcOrd="1" destOrd="0" presId="urn:microsoft.com/office/officeart/2005/8/layout/bProcess3"/>
    <dgm:cxn modelId="{93EF62EF-64A2-4FE8-BA4F-140B26A20930}" type="presOf" srcId="{F3DA338A-36AE-4036-A167-77B55CDAF049}" destId="{D88B76B6-4462-4A2F-9DC4-306FA659FAC4}" srcOrd="0" destOrd="0" presId="urn:microsoft.com/office/officeart/2005/8/layout/bProcess3"/>
    <dgm:cxn modelId="{60407DF0-2631-4B9B-88C0-06EC3D4EACD8}" srcId="{68B612C1-4D39-43E4-B621-545AADF8E7AD}" destId="{E30D8523-D01D-42AD-A3D1-C492123452D3}" srcOrd="0" destOrd="0" parTransId="{40BAFBB6-7C5F-4883-A4E4-03AEC89396F8}" sibTransId="{F9E16A7F-1967-4A28-A89E-5BAF6A905551}"/>
    <dgm:cxn modelId="{5A8FECF6-46FD-43BC-BE5B-8086CFFE5F76}" type="presOf" srcId="{DC4DAC46-2C02-4D2F-A1A4-1427D72B3548}" destId="{705CB258-389C-47D8-AAA6-AF72B1B70AB0}" srcOrd="0" destOrd="1" presId="urn:microsoft.com/office/officeart/2005/8/layout/bProcess3"/>
    <dgm:cxn modelId="{9D233FF7-DF19-457F-BEA8-B9F54F0A247B}" type="presOf" srcId="{E30D8523-D01D-42AD-A3D1-C492123452D3}" destId="{CD56BEA9-6809-49D5-8FCA-EA812725FCDA}" srcOrd="0" destOrd="1" presId="urn:microsoft.com/office/officeart/2005/8/layout/bProcess3"/>
    <dgm:cxn modelId="{C94770FF-3120-41C2-A69F-666A5E619913}" type="presOf" srcId="{BB52D931-31EB-46E0-9841-F9C714186E46}" destId="{716C11CE-2137-4A1A-BE97-C819E126D372}" srcOrd="0" destOrd="0" presId="urn:microsoft.com/office/officeart/2005/8/layout/bProcess3"/>
    <dgm:cxn modelId="{9B1EC0D1-F511-4BB9-AD18-F3BA2584E70C}" type="presParOf" srcId="{716C11CE-2137-4A1A-BE97-C819E126D372}" destId="{705CB258-389C-47D8-AAA6-AF72B1B70AB0}" srcOrd="0" destOrd="0" presId="urn:microsoft.com/office/officeart/2005/8/layout/bProcess3"/>
    <dgm:cxn modelId="{F8B4B69D-24BC-4166-8B4D-D75E384CB8F4}" type="presParOf" srcId="{716C11CE-2137-4A1A-BE97-C819E126D372}" destId="{C88EC3F2-4EA9-4AE3-8779-2B99131969AC}" srcOrd="1" destOrd="0" presId="urn:microsoft.com/office/officeart/2005/8/layout/bProcess3"/>
    <dgm:cxn modelId="{61C13242-11D9-4276-AE65-39E3D792DB0A}" type="presParOf" srcId="{C88EC3F2-4EA9-4AE3-8779-2B99131969AC}" destId="{501EB926-81FF-42F2-9371-DEEBF6626A71}" srcOrd="0" destOrd="0" presId="urn:microsoft.com/office/officeart/2005/8/layout/bProcess3"/>
    <dgm:cxn modelId="{F80836E4-0A2B-4CBC-B884-9E343BFE0DFD}" type="presParOf" srcId="{716C11CE-2137-4A1A-BE97-C819E126D372}" destId="{8FD900FE-2B18-4DF1-859C-0D7F719CD4BD}" srcOrd="2" destOrd="0" presId="urn:microsoft.com/office/officeart/2005/8/layout/bProcess3"/>
    <dgm:cxn modelId="{8BCD91D4-11C5-4423-A6BA-BF42432FFCB7}" type="presParOf" srcId="{716C11CE-2137-4A1A-BE97-C819E126D372}" destId="{556715B3-A0AF-4B80-A946-B09F8EF8B98D}" srcOrd="3" destOrd="0" presId="urn:microsoft.com/office/officeart/2005/8/layout/bProcess3"/>
    <dgm:cxn modelId="{CE6DB2EC-B9B7-4296-BFC8-5E0C71A77F36}" type="presParOf" srcId="{556715B3-A0AF-4B80-A946-B09F8EF8B98D}" destId="{A74355F3-356F-4208-B5A9-23F81F08197E}" srcOrd="0" destOrd="0" presId="urn:microsoft.com/office/officeart/2005/8/layout/bProcess3"/>
    <dgm:cxn modelId="{24656CC8-044E-4998-B3E2-52FB2C0FDDFD}" type="presParOf" srcId="{716C11CE-2137-4A1A-BE97-C819E126D372}" destId="{BFCB015F-9098-4C57-912A-BEDD6D33F6D8}" srcOrd="4" destOrd="0" presId="urn:microsoft.com/office/officeart/2005/8/layout/bProcess3"/>
    <dgm:cxn modelId="{B6C7108A-6278-4DE8-B778-AA6BC7130E67}" type="presParOf" srcId="{716C11CE-2137-4A1A-BE97-C819E126D372}" destId="{D88B76B6-4462-4A2F-9DC4-306FA659FAC4}" srcOrd="5" destOrd="0" presId="urn:microsoft.com/office/officeart/2005/8/layout/bProcess3"/>
    <dgm:cxn modelId="{E319019D-B7A8-4537-851F-41B494D92B00}" type="presParOf" srcId="{D88B76B6-4462-4A2F-9DC4-306FA659FAC4}" destId="{F7A180FF-AC00-4A14-9E1C-8F2F8EB2E495}" srcOrd="0" destOrd="0" presId="urn:microsoft.com/office/officeart/2005/8/layout/bProcess3"/>
    <dgm:cxn modelId="{705CD5D7-BEC4-4A8C-8FDE-06D939B019D4}" type="presParOf" srcId="{716C11CE-2137-4A1A-BE97-C819E126D372}" destId="{21B06F22-2E58-4937-9712-ED93548ACE6C}" srcOrd="6" destOrd="0" presId="urn:microsoft.com/office/officeart/2005/8/layout/bProcess3"/>
    <dgm:cxn modelId="{94735A0A-B397-4B58-B16C-9FEDA00D8B97}" type="presParOf" srcId="{716C11CE-2137-4A1A-BE97-C819E126D372}" destId="{642EE449-5E14-4C08-BCBB-7B8D8AE3D34F}" srcOrd="7" destOrd="0" presId="urn:microsoft.com/office/officeart/2005/8/layout/bProcess3"/>
    <dgm:cxn modelId="{E464B36D-E8E9-45A8-BB96-13C00C16CE02}" type="presParOf" srcId="{642EE449-5E14-4C08-BCBB-7B8D8AE3D34F}" destId="{92519146-6918-4FAB-9F43-339DBC23BE38}" srcOrd="0" destOrd="0" presId="urn:microsoft.com/office/officeart/2005/8/layout/bProcess3"/>
    <dgm:cxn modelId="{8AE821E5-AA0F-436B-BC9C-584BB68AA925}" type="presParOf" srcId="{716C11CE-2137-4A1A-BE97-C819E126D372}" destId="{1FBA04AC-487D-4CF9-A4B8-B87040062B28}" srcOrd="8" destOrd="0" presId="urn:microsoft.com/office/officeart/2005/8/layout/bProcess3"/>
    <dgm:cxn modelId="{2A1688B2-C873-4090-A5CB-359EE92903C9}" type="presParOf" srcId="{716C11CE-2137-4A1A-BE97-C819E126D372}" destId="{E81FC1DB-B365-49C8-9B8E-C497184C4AFC}" srcOrd="9" destOrd="0" presId="urn:microsoft.com/office/officeart/2005/8/layout/bProcess3"/>
    <dgm:cxn modelId="{6E43D4FE-6364-4748-88FA-48B3C83CF6D3}" type="presParOf" srcId="{E81FC1DB-B365-49C8-9B8E-C497184C4AFC}" destId="{5ABD65E6-8451-44D4-B65F-B0615DF928B9}" srcOrd="0" destOrd="0" presId="urn:microsoft.com/office/officeart/2005/8/layout/bProcess3"/>
    <dgm:cxn modelId="{4E4B4C03-5B1E-44EF-B4E1-F137F3C22A12}" type="presParOf" srcId="{716C11CE-2137-4A1A-BE97-C819E126D372}" destId="{CD56BEA9-6809-49D5-8FCA-EA812725FCDA}" srcOrd="10" destOrd="0" presId="urn:microsoft.com/office/officeart/2005/8/layout/bProcess3"/>
    <dgm:cxn modelId="{8873FAA1-AFF0-4C85-8938-31774EABE442}" type="presParOf" srcId="{716C11CE-2137-4A1A-BE97-C819E126D372}" destId="{718DEA6C-351A-4339-B465-C87ECCCAEB2D}" srcOrd="11" destOrd="0" presId="urn:microsoft.com/office/officeart/2005/8/layout/bProcess3"/>
    <dgm:cxn modelId="{6FB92E77-F9A4-49CE-B960-A02A87D16D8A}" type="presParOf" srcId="{718DEA6C-351A-4339-B465-C87ECCCAEB2D}" destId="{E9BA90D7-E9D6-4B77-9FBA-C0397925F03F}" srcOrd="0" destOrd="0" presId="urn:microsoft.com/office/officeart/2005/8/layout/bProcess3"/>
    <dgm:cxn modelId="{7503CCEB-979D-48E7-8BC7-B9861EC16E9E}" type="presParOf" srcId="{716C11CE-2137-4A1A-BE97-C819E126D372}" destId="{46E6C23F-1EB2-4613-9196-88AD6E57FB3A}" srcOrd="12" destOrd="0" presId="urn:microsoft.com/office/officeart/2005/8/layout/bProcess3"/>
    <dgm:cxn modelId="{B037F191-D2DA-4492-8652-59579B22DB21}" type="presParOf" srcId="{716C11CE-2137-4A1A-BE97-C819E126D372}" destId="{30775FE0-C3D0-468A-8BB5-D50EA6EB569C}" srcOrd="13" destOrd="0" presId="urn:microsoft.com/office/officeart/2005/8/layout/bProcess3"/>
    <dgm:cxn modelId="{4FCEAFC5-01C0-477F-BC6A-122E80DA01B3}" type="presParOf" srcId="{30775FE0-C3D0-468A-8BB5-D50EA6EB569C}" destId="{3EF83485-6926-4E61-9509-980598F0149C}" srcOrd="0" destOrd="0" presId="urn:microsoft.com/office/officeart/2005/8/layout/bProcess3"/>
    <dgm:cxn modelId="{FAF66CA9-494E-4A83-B114-E13BEDB10FD4}" type="presParOf" srcId="{716C11CE-2137-4A1A-BE97-C819E126D372}" destId="{DDE4483C-D601-4E80-96C7-8A6D0387A3D2}" srcOrd="14" destOrd="0" presId="urn:microsoft.com/office/officeart/2005/8/layout/bProcess3"/>
    <dgm:cxn modelId="{2DEF6F22-0BAB-4723-B640-94F91B41F876}" type="presParOf" srcId="{716C11CE-2137-4A1A-BE97-C819E126D372}" destId="{2FA3A4FC-3A6B-4F08-9D56-98B43D665F55}" srcOrd="15" destOrd="0" presId="urn:microsoft.com/office/officeart/2005/8/layout/bProcess3"/>
    <dgm:cxn modelId="{DA4EC48D-9915-4483-BC26-2CE8405C4A85}" type="presParOf" srcId="{2FA3A4FC-3A6B-4F08-9D56-98B43D665F55}" destId="{9FFC3B7B-78BE-44C8-AFE9-0BB5819AEF12}" srcOrd="0" destOrd="0" presId="urn:microsoft.com/office/officeart/2005/8/layout/bProcess3"/>
    <dgm:cxn modelId="{E432C085-7C77-49A2-9E9F-8969A24529D1}" type="presParOf" srcId="{716C11CE-2137-4A1A-BE97-C819E126D372}" destId="{B412ABD8-27D5-4A60-A2DA-AD18F119B10B}" srcOrd="16" destOrd="0" presId="urn:microsoft.com/office/officeart/2005/8/layout/bProcess3"/>
    <dgm:cxn modelId="{78DA5E04-2DA6-487A-80E8-CDB639D082C9}" type="presParOf" srcId="{716C11CE-2137-4A1A-BE97-C819E126D372}" destId="{648B8BCF-1BF6-472D-90D2-CD305F4AB7F4}" srcOrd="17" destOrd="0" presId="urn:microsoft.com/office/officeart/2005/8/layout/bProcess3"/>
    <dgm:cxn modelId="{87A7B0F6-E605-4BDA-8731-EEAF736B476F}" type="presParOf" srcId="{648B8BCF-1BF6-472D-90D2-CD305F4AB7F4}" destId="{4810CE36-2160-429D-B37E-FCE3F2377F38}" srcOrd="0" destOrd="0" presId="urn:microsoft.com/office/officeart/2005/8/layout/bProcess3"/>
    <dgm:cxn modelId="{7C41D948-619D-42C6-87C3-72B0938B630F}"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1E86CC07-6A3C-4CDD-89F2-71A02A9A6DA7}">
      <dgm:prSet phldrT="[Text]" custT="1"/>
      <dgm:spPr/>
      <dgm:t>
        <a:bodyPr/>
        <a:lstStyle/>
        <a:p>
          <a:pPr algn="ctr">
            <a:lnSpc>
              <a:spcPct val="100000"/>
            </a:lnSpc>
          </a:pPr>
          <a:r>
            <a:rPr lang="sl-SI" sz="1600" b="1" noProof="0">
              <a:solidFill>
                <a:schemeClr val="accent1"/>
              </a:solidFill>
            </a:rPr>
            <a:t>Postavite jasne inovacijske cilje</a:t>
          </a:r>
          <a:r>
            <a:rPr lang="sl-SI" sz="1600" noProof="0">
              <a:solidFill>
                <a:schemeClr val="accent1"/>
              </a:solidFill>
            </a:rPr>
            <a:t>:</a:t>
          </a:r>
        </a:p>
      </dgm:t>
    </dgm:pt>
    <dgm:pt modelId="{E3154DD1-2A23-4793-9004-B266E05E86CE}" type="parTrans" cxnId="{F684BA3A-792F-4316-9CC8-EC3883EEEB84}">
      <dgm:prSet/>
      <dgm:spPr/>
      <dgm:t>
        <a:bodyPr/>
        <a:lstStyle/>
        <a:p>
          <a:pPr>
            <a:lnSpc>
              <a:spcPct val="150000"/>
            </a:lnSpc>
          </a:pPr>
          <a:endParaRPr lang="en-GB" sz="4400">
            <a:solidFill>
              <a:schemeClr val="accent1"/>
            </a:solidFill>
          </a:endParaRPr>
        </a:p>
      </dgm:t>
    </dgm:pt>
    <dgm:pt modelId="{6FCD8624-61EB-4E36-80BE-6203196ECA94}" type="sibTrans" cxnId="{F684BA3A-792F-4316-9CC8-EC3883EEEB84}">
      <dgm:prSet/>
      <dgm:spPr/>
      <dgm:t>
        <a:bodyPr/>
        <a:lstStyle/>
        <a:p>
          <a:pPr>
            <a:lnSpc>
              <a:spcPct val="150000"/>
            </a:lnSpc>
          </a:pPr>
          <a:endParaRPr lang="en-GB" sz="4400">
            <a:solidFill>
              <a:schemeClr val="accent1"/>
            </a:solidFill>
          </a:endParaRPr>
        </a:p>
      </dgm:t>
    </dgm:pt>
    <dgm:pt modelId="{8FC67AAE-25C2-45B9-B071-05228FD1040A}">
      <dgm:prSet custT="1"/>
      <dgm:spPr/>
      <dgm:t>
        <a:bodyPr/>
        <a:lstStyle/>
        <a:p>
          <a:pPr>
            <a:lnSpc>
              <a:spcPct val="100000"/>
            </a:lnSpc>
            <a:buFont typeface="Arial" panose="020B0604020202020204" pitchFamily="34" charset="0"/>
            <a:buChar char="•"/>
          </a:pPr>
          <a:r>
            <a:rPr lang="sl-SI" sz="1200" noProof="0">
              <a:solidFill>
                <a:schemeClr val="accent1"/>
              </a:solidFill>
            </a:rPr>
            <a:t>Opredelite in sporočajte specifične inovacijske cilje.</a:t>
          </a:r>
        </a:p>
      </dgm:t>
    </dgm:pt>
    <dgm:pt modelId="{9DD4E5B8-8486-4514-A79D-F76F75E46AB1}" type="parTrans" cxnId="{1BA387E9-0119-407F-A3F8-1CE5DF265D21}">
      <dgm:prSet/>
      <dgm:spPr/>
      <dgm:t>
        <a:bodyPr/>
        <a:lstStyle/>
        <a:p>
          <a:pPr>
            <a:lnSpc>
              <a:spcPct val="150000"/>
            </a:lnSpc>
          </a:pPr>
          <a:endParaRPr lang="en-GB" sz="4400">
            <a:solidFill>
              <a:schemeClr val="accent1"/>
            </a:solidFill>
          </a:endParaRPr>
        </a:p>
      </dgm:t>
    </dgm:pt>
    <dgm:pt modelId="{AF98BE1D-1A7E-4AC3-ABFB-F1BCF06A19EB}" type="sibTrans" cxnId="{1BA387E9-0119-407F-A3F8-1CE5DF265D21}">
      <dgm:prSet/>
      <dgm:spPr/>
      <dgm:t>
        <a:bodyPr/>
        <a:lstStyle/>
        <a:p>
          <a:pPr>
            <a:lnSpc>
              <a:spcPct val="150000"/>
            </a:lnSpc>
          </a:pPr>
          <a:endParaRPr lang="en-GB" sz="4400">
            <a:solidFill>
              <a:schemeClr val="accent1"/>
            </a:solidFill>
          </a:endParaRPr>
        </a:p>
      </dgm:t>
    </dgm:pt>
    <dgm:pt modelId="{179AA0DD-C672-43AB-B514-9AA64E0105AD}">
      <dgm:prSet custT="1"/>
      <dgm:spPr/>
      <dgm:t>
        <a:bodyPr/>
        <a:lstStyle/>
        <a:p>
          <a:pPr>
            <a:lnSpc>
              <a:spcPct val="100000"/>
            </a:lnSpc>
            <a:buFont typeface="Arial" panose="020B0604020202020204" pitchFamily="34" charset="0"/>
            <a:buChar char="•"/>
          </a:pPr>
          <a:r>
            <a:rPr lang="sl-SI" sz="1200" noProof="0">
              <a:solidFill>
                <a:schemeClr val="accent1"/>
              </a:solidFill>
            </a:rPr>
            <a:t>Uskladite se s splošnimi poslovnimi cilji.</a:t>
          </a:r>
        </a:p>
      </dgm:t>
    </dgm:pt>
    <dgm:pt modelId="{EBE7A29F-3831-472F-81A1-45C86C622992}" type="parTrans" cxnId="{93DC5910-AB9F-44FD-A764-EBEA91DB631A}">
      <dgm:prSet/>
      <dgm:spPr/>
      <dgm:t>
        <a:bodyPr/>
        <a:lstStyle/>
        <a:p>
          <a:pPr>
            <a:lnSpc>
              <a:spcPct val="150000"/>
            </a:lnSpc>
          </a:pPr>
          <a:endParaRPr lang="en-GB" sz="4400">
            <a:solidFill>
              <a:schemeClr val="accent1"/>
            </a:solidFill>
          </a:endParaRPr>
        </a:p>
      </dgm:t>
    </dgm:pt>
    <dgm:pt modelId="{702096A0-B1BE-4B5B-99FA-7186E687F7BE}" type="sibTrans" cxnId="{93DC5910-AB9F-44FD-A764-EBEA91DB631A}">
      <dgm:prSet/>
      <dgm:spPr/>
      <dgm:t>
        <a:bodyPr/>
        <a:lstStyle/>
        <a:p>
          <a:pPr>
            <a:lnSpc>
              <a:spcPct val="150000"/>
            </a:lnSpc>
          </a:pPr>
          <a:endParaRPr lang="en-GB" sz="4400">
            <a:solidFill>
              <a:schemeClr val="accent1"/>
            </a:solidFill>
          </a:endParaRPr>
        </a:p>
      </dgm:t>
    </dgm:pt>
    <dgm:pt modelId="{115667CB-8AE2-4B13-8503-746DF8DC8AA4}">
      <dgm:prSet custT="1"/>
      <dgm:spPr/>
      <dgm:t>
        <a:bodyPr/>
        <a:lstStyle/>
        <a:p>
          <a:pPr algn="ctr">
            <a:lnSpc>
              <a:spcPct val="100000"/>
            </a:lnSpc>
          </a:pPr>
          <a:r>
            <a:rPr lang="sl-SI" sz="1600" b="1" noProof="0">
              <a:solidFill>
                <a:schemeClr val="accent1"/>
              </a:solidFill>
            </a:rPr>
            <a:t>Spodbujajte </a:t>
          </a:r>
          <a:r>
            <a:rPr lang="sl-SI" sz="1600" b="1" noProof="0" err="1">
              <a:solidFill>
                <a:schemeClr val="accent1"/>
              </a:solidFill>
            </a:rPr>
            <a:t>večfunkcijsko</a:t>
          </a:r>
          <a:r>
            <a:rPr lang="sl-SI" sz="1600" b="1" noProof="0">
              <a:solidFill>
                <a:schemeClr val="accent1"/>
              </a:solidFill>
            </a:rPr>
            <a:t> sodelovanje</a:t>
          </a:r>
          <a:r>
            <a:rPr lang="sl-SI" sz="1600" noProof="0">
              <a:solidFill>
                <a:schemeClr val="accent1"/>
              </a:solidFill>
            </a:rPr>
            <a:t>:</a:t>
          </a:r>
        </a:p>
      </dgm:t>
    </dgm:pt>
    <dgm:pt modelId="{6F7F0843-737E-46A2-A477-0DE79BC5037A}" type="parTrans" cxnId="{4B7EF58F-E593-46B7-8B9B-C103F5161C1F}">
      <dgm:prSet/>
      <dgm:spPr/>
      <dgm:t>
        <a:bodyPr/>
        <a:lstStyle/>
        <a:p>
          <a:pPr>
            <a:lnSpc>
              <a:spcPct val="150000"/>
            </a:lnSpc>
          </a:pPr>
          <a:endParaRPr lang="en-GB" sz="4400">
            <a:solidFill>
              <a:schemeClr val="accent1"/>
            </a:solidFill>
          </a:endParaRPr>
        </a:p>
      </dgm:t>
    </dgm:pt>
    <dgm:pt modelId="{63CF2906-464E-4B7D-A037-D196AA1BA466}" type="sibTrans" cxnId="{4B7EF58F-E593-46B7-8B9B-C103F5161C1F}">
      <dgm:prSet/>
      <dgm:spPr/>
      <dgm:t>
        <a:bodyPr/>
        <a:lstStyle/>
        <a:p>
          <a:pPr>
            <a:lnSpc>
              <a:spcPct val="150000"/>
            </a:lnSpc>
          </a:pPr>
          <a:endParaRPr lang="en-GB" sz="4400">
            <a:solidFill>
              <a:schemeClr val="accent1"/>
            </a:solidFill>
          </a:endParaRPr>
        </a:p>
      </dgm:t>
    </dgm:pt>
    <dgm:pt modelId="{D2D038DE-E308-45EB-8747-8A157A12D58A}">
      <dgm:prSet custT="1"/>
      <dgm:spPr/>
      <dgm:t>
        <a:bodyPr/>
        <a:lstStyle/>
        <a:p>
          <a:pPr>
            <a:lnSpc>
              <a:spcPct val="100000"/>
            </a:lnSpc>
            <a:buFont typeface="Arial" panose="020B0604020202020204" pitchFamily="34" charset="0"/>
            <a:buChar char="•"/>
          </a:pPr>
          <a:r>
            <a:rPr lang="sl-SI" sz="1200" noProof="0">
              <a:solidFill>
                <a:schemeClr val="accent1"/>
              </a:solidFill>
            </a:rPr>
            <a:t>Odpravite pregrade med oddelki.</a:t>
          </a:r>
        </a:p>
      </dgm:t>
    </dgm:pt>
    <dgm:pt modelId="{58E51C4F-F77E-43D7-8CFA-871BFBC47559}" type="parTrans" cxnId="{07B44992-2D0E-4944-8DE8-5BC12E669E89}">
      <dgm:prSet/>
      <dgm:spPr/>
      <dgm:t>
        <a:bodyPr/>
        <a:lstStyle/>
        <a:p>
          <a:pPr>
            <a:lnSpc>
              <a:spcPct val="150000"/>
            </a:lnSpc>
          </a:pPr>
          <a:endParaRPr lang="en-GB" sz="4400">
            <a:solidFill>
              <a:schemeClr val="accent1"/>
            </a:solidFill>
          </a:endParaRPr>
        </a:p>
      </dgm:t>
    </dgm:pt>
    <dgm:pt modelId="{A63D8AF0-B400-4654-98C4-200F7525CC47}" type="sibTrans" cxnId="{07B44992-2D0E-4944-8DE8-5BC12E669E89}">
      <dgm:prSet/>
      <dgm:spPr/>
      <dgm:t>
        <a:bodyPr/>
        <a:lstStyle/>
        <a:p>
          <a:pPr>
            <a:lnSpc>
              <a:spcPct val="150000"/>
            </a:lnSpc>
          </a:pPr>
          <a:endParaRPr lang="en-GB" sz="4400">
            <a:solidFill>
              <a:schemeClr val="accent1"/>
            </a:solidFill>
          </a:endParaRPr>
        </a:p>
      </dgm:t>
    </dgm:pt>
    <dgm:pt modelId="{13E875FC-1309-446D-91E7-4D00B59E8066}">
      <dgm:prSet custT="1"/>
      <dgm:spPr/>
      <dgm:t>
        <a:bodyPr/>
        <a:lstStyle/>
        <a:p>
          <a:pPr>
            <a:lnSpc>
              <a:spcPct val="100000"/>
            </a:lnSpc>
            <a:buFont typeface="Arial" panose="020B0604020202020204" pitchFamily="34" charset="0"/>
            <a:buChar char="•"/>
          </a:pPr>
          <a:r>
            <a:rPr lang="sl-SI" sz="1200" noProof="0">
              <a:solidFill>
                <a:schemeClr val="accent1"/>
              </a:solidFill>
            </a:rPr>
            <a:t>Spodbujajte timsko delo in različne p</a:t>
          </a:r>
          <a:r>
            <a:rPr lang="en-US" sz="1200" noProof="0" err="1">
              <a:solidFill>
                <a:schemeClr val="accent1"/>
              </a:solidFill>
            </a:rPr>
            <a:t>oglede</a:t>
          </a:r>
          <a:r>
            <a:rPr lang="sl-SI" sz="1200" noProof="0">
              <a:solidFill>
                <a:schemeClr val="accent1"/>
              </a:solidFill>
            </a:rPr>
            <a:t>.</a:t>
          </a:r>
        </a:p>
      </dgm:t>
    </dgm:pt>
    <dgm:pt modelId="{2BDE8F5B-6BC5-41F1-ACAF-BF26F50581DF}" type="parTrans" cxnId="{BC54A6C5-74C3-48A2-B729-711D253822BD}">
      <dgm:prSet/>
      <dgm:spPr/>
      <dgm:t>
        <a:bodyPr/>
        <a:lstStyle/>
        <a:p>
          <a:pPr>
            <a:lnSpc>
              <a:spcPct val="150000"/>
            </a:lnSpc>
          </a:pPr>
          <a:endParaRPr lang="en-GB" sz="4400">
            <a:solidFill>
              <a:schemeClr val="accent1"/>
            </a:solidFill>
          </a:endParaRPr>
        </a:p>
      </dgm:t>
    </dgm:pt>
    <dgm:pt modelId="{47145565-C81B-4E8A-BEED-307FEEFA6F4F}" type="sibTrans" cxnId="{BC54A6C5-74C3-48A2-B729-711D253822BD}">
      <dgm:prSet/>
      <dgm:spPr/>
      <dgm:t>
        <a:bodyPr/>
        <a:lstStyle/>
        <a:p>
          <a:pPr>
            <a:lnSpc>
              <a:spcPct val="150000"/>
            </a:lnSpc>
          </a:pPr>
          <a:endParaRPr lang="en-GB" sz="4400">
            <a:solidFill>
              <a:schemeClr val="accent1"/>
            </a:solidFill>
          </a:endParaRPr>
        </a:p>
      </dgm:t>
    </dgm:pt>
    <dgm:pt modelId="{559DC25F-EF9F-47A9-93F9-3EE264AB224C}">
      <dgm:prSet custT="1"/>
      <dgm:spPr/>
      <dgm:t>
        <a:bodyPr/>
        <a:lstStyle/>
        <a:p>
          <a:pPr algn="ctr">
            <a:lnSpc>
              <a:spcPct val="100000"/>
            </a:lnSpc>
          </a:pPr>
          <a:r>
            <a:rPr lang="sl-SI" sz="1600" b="1" noProof="0">
              <a:solidFill>
                <a:schemeClr val="accent1"/>
              </a:solidFill>
            </a:rPr>
            <a:t>Nagradite in prepoznajte inovacije</a:t>
          </a:r>
          <a:r>
            <a:rPr lang="sl-SI" sz="1600" noProof="0">
              <a:solidFill>
                <a:schemeClr val="accent1"/>
              </a:solidFill>
            </a:rPr>
            <a:t>:</a:t>
          </a:r>
        </a:p>
      </dgm:t>
    </dgm:pt>
    <dgm:pt modelId="{B5A4531E-8ECE-410F-BC25-F1ABEC7E6B29}" type="parTrans" cxnId="{0AA348A1-CE04-48AB-9204-49A826388447}">
      <dgm:prSet/>
      <dgm:spPr/>
      <dgm:t>
        <a:bodyPr/>
        <a:lstStyle/>
        <a:p>
          <a:pPr>
            <a:lnSpc>
              <a:spcPct val="150000"/>
            </a:lnSpc>
          </a:pPr>
          <a:endParaRPr lang="en-GB" sz="4400">
            <a:solidFill>
              <a:schemeClr val="accent1"/>
            </a:solidFill>
          </a:endParaRPr>
        </a:p>
      </dgm:t>
    </dgm:pt>
    <dgm:pt modelId="{90C4C706-8502-4275-BDA7-B19E4F817282}" type="sibTrans" cxnId="{0AA348A1-CE04-48AB-9204-49A826388447}">
      <dgm:prSet/>
      <dgm:spPr/>
      <dgm:t>
        <a:bodyPr/>
        <a:lstStyle/>
        <a:p>
          <a:pPr>
            <a:lnSpc>
              <a:spcPct val="150000"/>
            </a:lnSpc>
          </a:pPr>
          <a:endParaRPr lang="en-GB" sz="4400">
            <a:solidFill>
              <a:schemeClr val="accent1"/>
            </a:solidFill>
          </a:endParaRPr>
        </a:p>
      </dgm:t>
    </dgm:pt>
    <dgm:pt modelId="{11427F67-95F7-4F63-AB02-D81E47507959}">
      <dgm:prSet custT="1"/>
      <dgm:spPr/>
      <dgm:t>
        <a:bodyPr/>
        <a:lstStyle/>
        <a:p>
          <a:pPr>
            <a:lnSpc>
              <a:spcPct val="100000"/>
            </a:lnSpc>
            <a:buFont typeface="Arial" panose="020B0604020202020204" pitchFamily="34" charset="0"/>
            <a:buChar char="•"/>
          </a:pPr>
          <a:r>
            <a:rPr lang="sl-SI" sz="1200" noProof="0">
              <a:solidFill>
                <a:schemeClr val="accent1"/>
              </a:solidFill>
            </a:rPr>
            <a:t>Uvedite sistem prepoznavanja inovativnih idej.</a:t>
          </a:r>
        </a:p>
      </dgm:t>
    </dgm:pt>
    <dgm:pt modelId="{6259CCA0-DFA5-46A0-B6AC-E2D4402A4142}" type="parTrans" cxnId="{4DC42618-6F6D-4B6F-9DCC-1007BB96AE1E}">
      <dgm:prSet/>
      <dgm:spPr/>
      <dgm:t>
        <a:bodyPr/>
        <a:lstStyle/>
        <a:p>
          <a:pPr>
            <a:lnSpc>
              <a:spcPct val="150000"/>
            </a:lnSpc>
          </a:pPr>
          <a:endParaRPr lang="en-GB" sz="4400">
            <a:solidFill>
              <a:schemeClr val="accent1"/>
            </a:solidFill>
          </a:endParaRPr>
        </a:p>
      </dgm:t>
    </dgm:pt>
    <dgm:pt modelId="{A97387D4-ECFB-4F3F-B8E1-F5FD61AE9D69}" type="sibTrans" cxnId="{4DC42618-6F6D-4B6F-9DCC-1007BB96AE1E}">
      <dgm:prSet/>
      <dgm:spPr/>
      <dgm:t>
        <a:bodyPr/>
        <a:lstStyle/>
        <a:p>
          <a:pPr>
            <a:lnSpc>
              <a:spcPct val="150000"/>
            </a:lnSpc>
          </a:pPr>
          <a:endParaRPr lang="en-GB" sz="4400">
            <a:solidFill>
              <a:schemeClr val="accent1"/>
            </a:solidFill>
          </a:endParaRPr>
        </a:p>
      </dgm:t>
    </dgm:pt>
    <dgm:pt modelId="{2C040BE9-6D06-4D06-AF5E-CFC8ED9DDC06}">
      <dgm:prSet custT="1"/>
      <dgm:spPr/>
      <dgm:t>
        <a:bodyPr/>
        <a:lstStyle/>
        <a:p>
          <a:pPr>
            <a:lnSpc>
              <a:spcPct val="100000"/>
            </a:lnSpc>
            <a:buFont typeface="Arial" panose="020B0604020202020204" pitchFamily="34" charset="0"/>
            <a:buChar char="•"/>
          </a:pPr>
          <a:r>
            <a:rPr lang="sl-SI" sz="1200" noProof="0">
              <a:solidFill>
                <a:schemeClr val="accent1"/>
              </a:solidFill>
            </a:rPr>
            <a:t>Praznujte uspehe in se učite iz neuspehov.</a:t>
          </a:r>
        </a:p>
      </dgm:t>
    </dgm:pt>
    <dgm:pt modelId="{95F6B950-A3DE-4390-852C-12FF65A6358D}" type="parTrans" cxnId="{6408424A-8E64-4893-8224-6540DCC8A882}">
      <dgm:prSet/>
      <dgm:spPr/>
      <dgm:t>
        <a:bodyPr/>
        <a:lstStyle/>
        <a:p>
          <a:pPr>
            <a:lnSpc>
              <a:spcPct val="150000"/>
            </a:lnSpc>
          </a:pPr>
          <a:endParaRPr lang="en-GB" sz="4400">
            <a:solidFill>
              <a:schemeClr val="accent1"/>
            </a:solidFill>
          </a:endParaRPr>
        </a:p>
      </dgm:t>
    </dgm:pt>
    <dgm:pt modelId="{07A0E455-18D9-4582-AEA4-A857708C73CD}" type="sibTrans" cxnId="{6408424A-8E64-4893-8224-6540DCC8A882}">
      <dgm:prSet/>
      <dgm:spPr/>
      <dgm:t>
        <a:bodyPr/>
        <a:lstStyle/>
        <a:p>
          <a:pPr>
            <a:lnSpc>
              <a:spcPct val="150000"/>
            </a:lnSpc>
          </a:pPr>
          <a:endParaRPr lang="en-GB" sz="4400">
            <a:solidFill>
              <a:schemeClr val="accent1"/>
            </a:solidFill>
          </a:endParaRPr>
        </a:p>
      </dgm:t>
    </dgm:pt>
    <dgm:pt modelId="{FA238F79-715A-4423-9CD0-5E70EB746E81}">
      <dgm:prSet custT="1"/>
      <dgm:spPr/>
      <dgm:t>
        <a:bodyPr/>
        <a:lstStyle/>
        <a:p>
          <a:pPr algn="ctr">
            <a:lnSpc>
              <a:spcPct val="100000"/>
            </a:lnSpc>
          </a:pPr>
          <a:r>
            <a:rPr lang="sl-SI" sz="1600" b="1" noProof="0">
              <a:solidFill>
                <a:schemeClr val="accent1"/>
              </a:solidFill>
            </a:rPr>
            <a:t>Zagotovite vire in usposabljanje</a:t>
          </a:r>
          <a:r>
            <a:rPr lang="sl-SI" sz="1600" noProof="0">
              <a:solidFill>
                <a:schemeClr val="accent1"/>
              </a:solidFill>
            </a:rPr>
            <a:t>:</a:t>
          </a:r>
        </a:p>
      </dgm:t>
    </dgm:pt>
    <dgm:pt modelId="{1B8CF92B-DF49-41BF-9AE9-DE87D6F2275D}" type="parTrans" cxnId="{9ADBE9E4-1FD9-4025-8773-8DD89EF851E7}">
      <dgm:prSet/>
      <dgm:spPr/>
      <dgm:t>
        <a:bodyPr/>
        <a:lstStyle/>
        <a:p>
          <a:pPr>
            <a:lnSpc>
              <a:spcPct val="150000"/>
            </a:lnSpc>
          </a:pPr>
          <a:endParaRPr lang="en-GB" sz="4400">
            <a:solidFill>
              <a:schemeClr val="accent1"/>
            </a:solidFill>
          </a:endParaRPr>
        </a:p>
      </dgm:t>
    </dgm:pt>
    <dgm:pt modelId="{6968DC73-6E53-4FF9-8D50-C4508AA733C7}" type="sibTrans" cxnId="{9ADBE9E4-1FD9-4025-8773-8DD89EF851E7}">
      <dgm:prSet/>
      <dgm:spPr/>
      <dgm:t>
        <a:bodyPr/>
        <a:lstStyle/>
        <a:p>
          <a:pPr>
            <a:lnSpc>
              <a:spcPct val="150000"/>
            </a:lnSpc>
          </a:pPr>
          <a:endParaRPr lang="en-GB" sz="4400">
            <a:solidFill>
              <a:schemeClr val="accent1"/>
            </a:solidFill>
          </a:endParaRPr>
        </a:p>
      </dgm:t>
    </dgm:pt>
    <dgm:pt modelId="{07EF4F57-F205-4E75-BD3D-0C42DB9BD26E}">
      <dgm:prSet custT="1"/>
      <dgm:spPr/>
      <dgm:t>
        <a:bodyPr/>
        <a:lstStyle/>
        <a:p>
          <a:pPr>
            <a:lnSpc>
              <a:spcPct val="100000"/>
            </a:lnSpc>
            <a:buFont typeface="Arial" panose="020B0604020202020204" pitchFamily="34" charset="0"/>
            <a:buChar char="•"/>
          </a:pPr>
          <a:r>
            <a:rPr lang="sl-SI" sz="1200" noProof="0">
              <a:solidFill>
                <a:schemeClr val="accent1"/>
              </a:solidFill>
            </a:rPr>
            <a:t>Ponudite orodja in usposabljanje za ustvarjalnost in inovativnost.</a:t>
          </a:r>
        </a:p>
      </dgm:t>
    </dgm:pt>
    <dgm:pt modelId="{16FA2BCC-62C8-4FB4-8D78-8ACD48C1B5F4}" type="parTrans" cxnId="{28CF5EDE-D6CA-43C4-8ACB-A80085A3628D}">
      <dgm:prSet/>
      <dgm:spPr/>
      <dgm:t>
        <a:bodyPr/>
        <a:lstStyle/>
        <a:p>
          <a:pPr>
            <a:lnSpc>
              <a:spcPct val="150000"/>
            </a:lnSpc>
          </a:pPr>
          <a:endParaRPr lang="en-GB" sz="4400">
            <a:solidFill>
              <a:schemeClr val="accent1"/>
            </a:solidFill>
          </a:endParaRPr>
        </a:p>
      </dgm:t>
    </dgm:pt>
    <dgm:pt modelId="{C91C5286-DA8B-458C-AEBF-FD70543099DA}" type="sibTrans" cxnId="{28CF5EDE-D6CA-43C4-8ACB-A80085A3628D}">
      <dgm:prSet/>
      <dgm:spPr/>
      <dgm:t>
        <a:bodyPr/>
        <a:lstStyle/>
        <a:p>
          <a:pPr>
            <a:lnSpc>
              <a:spcPct val="150000"/>
            </a:lnSpc>
          </a:pPr>
          <a:endParaRPr lang="en-GB" sz="4400">
            <a:solidFill>
              <a:schemeClr val="accent1"/>
            </a:solidFill>
          </a:endParaRPr>
        </a:p>
      </dgm:t>
    </dgm:pt>
    <dgm:pt modelId="{4AEDA98E-39E8-41A2-AF45-3C607C003A1C}">
      <dgm:prSet custT="1"/>
      <dgm:spPr/>
      <dgm:t>
        <a:bodyPr/>
        <a:lstStyle/>
        <a:p>
          <a:pPr>
            <a:lnSpc>
              <a:spcPct val="100000"/>
            </a:lnSpc>
            <a:buFont typeface="Arial" panose="020B0604020202020204" pitchFamily="34" charset="0"/>
            <a:buChar char="•"/>
          </a:pPr>
          <a:r>
            <a:rPr lang="sl-SI" sz="1200" noProof="0">
              <a:solidFill>
                <a:schemeClr val="accent1"/>
              </a:solidFill>
            </a:rPr>
            <a:t>Podprite stranske projekte in omogočite čas za raziskovanje.</a:t>
          </a:r>
        </a:p>
      </dgm:t>
    </dgm:pt>
    <dgm:pt modelId="{988E2F6E-EC9F-4BF6-B7AC-6F62AB551B72}" type="parTrans" cxnId="{9B284F31-DA0B-43B1-9194-9A0269D38994}">
      <dgm:prSet/>
      <dgm:spPr/>
      <dgm:t>
        <a:bodyPr/>
        <a:lstStyle/>
        <a:p>
          <a:pPr>
            <a:lnSpc>
              <a:spcPct val="150000"/>
            </a:lnSpc>
          </a:pPr>
          <a:endParaRPr lang="en-GB" sz="4400">
            <a:solidFill>
              <a:schemeClr val="accent1"/>
            </a:solidFill>
          </a:endParaRPr>
        </a:p>
      </dgm:t>
    </dgm:pt>
    <dgm:pt modelId="{39EC496E-6E8D-4AC8-9764-213442FFBADD}" type="sibTrans" cxnId="{9B284F31-DA0B-43B1-9194-9A0269D38994}">
      <dgm:prSet/>
      <dgm:spPr/>
      <dgm:t>
        <a:bodyPr/>
        <a:lstStyle/>
        <a:p>
          <a:pPr>
            <a:lnSpc>
              <a:spcPct val="150000"/>
            </a:lnSpc>
          </a:pPr>
          <a:endParaRPr lang="en-GB" sz="4400">
            <a:solidFill>
              <a:schemeClr val="accent1"/>
            </a:solidFill>
          </a:endParaRPr>
        </a:p>
      </dgm:t>
    </dgm:pt>
    <dgm:pt modelId="{CB01F38F-A992-4298-925F-D5D04FACE615}">
      <dgm:prSet custT="1"/>
      <dgm:spPr/>
      <dgm:t>
        <a:bodyPr/>
        <a:lstStyle/>
        <a:p>
          <a:pPr algn="ctr">
            <a:lnSpc>
              <a:spcPct val="100000"/>
            </a:lnSpc>
          </a:pPr>
          <a:r>
            <a:rPr lang="sl-SI" sz="1600" b="1" noProof="0">
              <a:solidFill>
                <a:schemeClr val="accent1"/>
              </a:solidFill>
            </a:rPr>
            <a:t>Spodbujajte varno okolje za prevzemanje tveganj</a:t>
          </a:r>
          <a:r>
            <a:rPr lang="sl-SI" sz="1600" noProof="0">
              <a:solidFill>
                <a:schemeClr val="accent1"/>
              </a:solidFill>
            </a:rPr>
            <a:t>:</a:t>
          </a:r>
        </a:p>
      </dgm:t>
    </dgm:pt>
    <dgm:pt modelId="{DC85AF97-0A80-491E-9EB9-499B4A8609E7}" type="parTrans" cxnId="{00B7856E-4AA3-406D-AF9C-65FDEA53A654}">
      <dgm:prSet/>
      <dgm:spPr/>
      <dgm:t>
        <a:bodyPr/>
        <a:lstStyle/>
        <a:p>
          <a:pPr>
            <a:lnSpc>
              <a:spcPct val="150000"/>
            </a:lnSpc>
          </a:pPr>
          <a:endParaRPr lang="en-GB" sz="4400">
            <a:solidFill>
              <a:schemeClr val="accent1"/>
            </a:solidFill>
          </a:endParaRPr>
        </a:p>
      </dgm:t>
    </dgm:pt>
    <dgm:pt modelId="{F8F0EDDD-B057-4793-80C5-B8944D7AFB01}" type="sibTrans" cxnId="{00B7856E-4AA3-406D-AF9C-65FDEA53A654}">
      <dgm:prSet/>
      <dgm:spPr/>
      <dgm:t>
        <a:bodyPr/>
        <a:lstStyle/>
        <a:p>
          <a:pPr>
            <a:lnSpc>
              <a:spcPct val="150000"/>
            </a:lnSpc>
          </a:pPr>
          <a:endParaRPr lang="en-GB" sz="4400">
            <a:solidFill>
              <a:schemeClr val="accent1"/>
            </a:solidFill>
          </a:endParaRPr>
        </a:p>
      </dgm:t>
    </dgm:pt>
    <dgm:pt modelId="{8D17AA8B-78B2-49F4-B041-B9096AB3BDDC}">
      <dgm:prSet custT="1"/>
      <dgm:spPr/>
      <dgm:t>
        <a:bodyPr/>
        <a:lstStyle/>
        <a:p>
          <a:pPr>
            <a:lnSpc>
              <a:spcPct val="100000"/>
            </a:lnSpc>
            <a:buFont typeface="Arial" panose="020B0604020202020204" pitchFamily="34" charset="0"/>
            <a:buChar char="•"/>
          </a:pPr>
          <a:r>
            <a:rPr lang="sl-SI" sz="1200" noProof="0">
              <a:solidFill>
                <a:schemeClr val="accent1"/>
              </a:solidFill>
            </a:rPr>
            <a:t>Spodbujajte zaposlene, da delijo zamisli brez strahu pred kritiko.</a:t>
          </a:r>
        </a:p>
      </dgm:t>
    </dgm:pt>
    <dgm:pt modelId="{A6D5E1C6-A65A-403E-9789-B5DC34F5D2B6}" type="parTrans" cxnId="{EB2FD0A0-CE80-4A83-B753-F5C5E9111530}">
      <dgm:prSet/>
      <dgm:spPr/>
      <dgm:t>
        <a:bodyPr/>
        <a:lstStyle/>
        <a:p>
          <a:pPr>
            <a:lnSpc>
              <a:spcPct val="150000"/>
            </a:lnSpc>
          </a:pPr>
          <a:endParaRPr lang="en-GB" sz="4400">
            <a:solidFill>
              <a:schemeClr val="accent1"/>
            </a:solidFill>
          </a:endParaRPr>
        </a:p>
      </dgm:t>
    </dgm:pt>
    <dgm:pt modelId="{DE02D4DF-A156-4B14-A4F9-C56E9938E2E8}" type="sibTrans" cxnId="{EB2FD0A0-CE80-4A83-B753-F5C5E9111530}">
      <dgm:prSet/>
      <dgm:spPr/>
      <dgm:t>
        <a:bodyPr/>
        <a:lstStyle/>
        <a:p>
          <a:pPr>
            <a:lnSpc>
              <a:spcPct val="150000"/>
            </a:lnSpc>
          </a:pPr>
          <a:endParaRPr lang="en-GB" sz="4400">
            <a:solidFill>
              <a:schemeClr val="accent1"/>
            </a:solidFill>
          </a:endParaRPr>
        </a:p>
      </dgm:t>
    </dgm:pt>
    <dgm:pt modelId="{376C9920-D8E3-4B62-B6BD-2A444EE75D82}">
      <dgm:prSet custT="1"/>
      <dgm:spPr/>
      <dgm:t>
        <a:bodyPr/>
        <a:lstStyle/>
        <a:p>
          <a:pPr>
            <a:lnSpc>
              <a:spcPct val="100000"/>
            </a:lnSpc>
            <a:buFont typeface="Arial" panose="020B0604020202020204" pitchFamily="34" charset="0"/>
            <a:buChar char="•"/>
          </a:pPr>
          <a:r>
            <a:rPr lang="sl-SI" sz="1200" noProof="0">
              <a:solidFill>
                <a:schemeClr val="accent1"/>
              </a:solidFill>
            </a:rPr>
            <a:t>Ustvarite psihološko varno delovno mesto.</a:t>
          </a:r>
        </a:p>
      </dgm:t>
    </dgm:pt>
    <dgm:pt modelId="{56851DF1-5ABE-4E0A-933F-4F3FE2F31DC2}" type="parTrans" cxnId="{2A2BD31C-894D-4572-A97F-E2FE84A7F8D2}">
      <dgm:prSet/>
      <dgm:spPr/>
      <dgm:t>
        <a:bodyPr/>
        <a:lstStyle/>
        <a:p>
          <a:pPr>
            <a:lnSpc>
              <a:spcPct val="150000"/>
            </a:lnSpc>
          </a:pPr>
          <a:endParaRPr lang="en-GB" sz="4400">
            <a:solidFill>
              <a:schemeClr val="accent1"/>
            </a:solidFill>
          </a:endParaRPr>
        </a:p>
      </dgm:t>
    </dgm:pt>
    <dgm:pt modelId="{15D4C912-113A-4ACA-BD3C-30C81964E7D0}" type="sibTrans" cxnId="{2A2BD31C-894D-4572-A97F-E2FE84A7F8D2}">
      <dgm:prSet/>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dgm:pt>
    <dgm:pt modelId="{C4CC83A0-8E7C-4B17-8D1F-623A069888CD}" type="pres">
      <dgm:prSet presAssocID="{1E86CC07-6A3C-4CDD-89F2-71A02A9A6DA7}" presName="Parent" presStyleLbl="revTx" presStyleIdx="0" presStyleCnt="15" custScaleY="186630" custLinFactY="35824" custLinFactNeighborX="4103"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dgm:pt>
    <dgm:pt modelId="{31EEFCD2-DF54-49C8-81D6-7CCC7AEC17AF}" type="pres">
      <dgm:prSet presAssocID="{115667CB-8AE2-4B13-8503-746DF8DC8AA4}" presName="Parent" presStyleLbl="revTx" presStyleIdx="3" presStyleCnt="15" custScaleY="186630" custLinFactY="18760" custLinFactNeighborX="683" custLinFactNeighborY="1000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dgm:pt>
    <dgm:pt modelId="{F1DD44A8-2A12-4762-8949-97A5BCD26361}" type="pres">
      <dgm:prSet presAssocID="{559DC25F-EF9F-47A9-93F9-3EE264AB224C}" presName="Parent" presStyleLbl="revTx" presStyleIdx="6" presStyleCnt="15" custScaleY="186630" custLinFactY="32126"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dgm:pt>
    <dgm:pt modelId="{8A960745-D56D-4954-B9B2-B82F9A8FE6BE}" type="pres">
      <dgm:prSet presAssocID="{FA238F79-715A-4423-9CD0-5E70EB746E81}" presName="Parent" presStyleLbl="revTx" presStyleIdx="9" presStyleCnt="15" custScaleY="186630" custLinFactY="22579" custLinFactNeighborX="1087"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25467" custLinFactNeighborX="13220" custLinFactNeighborY="300000"/>
      <dgm:spPr/>
    </dgm:pt>
    <dgm:pt modelId="{F80859D3-441C-4C62-909A-96B9C72C6136}" type="pres">
      <dgm:prSet presAssocID="{4AEDA98E-39E8-41A2-AF45-3C607C003A1C}" presName="Child" presStyleLbl="revTx" presStyleIdx="11" presStyleCnt="15" custScaleY="186630" custLinFactY="100000" custLinFactNeighborX="-783" custLinFactNeighborY="199843">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dgm:pt>
    <dgm:pt modelId="{86EF2FDD-8965-433A-93D7-FC15E4CAF5A0}" type="pres">
      <dgm:prSet presAssocID="{CB01F38F-A992-4298-925F-D5D04FACE615}" presName="Parent" presStyleLbl="revTx" presStyleIdx="12" presStyleCnt="15" custScaleY="186630" custLinFactY="20669" custLinFactNeighborX="250" custLinFactNeighborY="100000">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225467" custLinFactNeighborX="13220" custLinFactNeighborY="300000"/>
      <dgm:spPr/>
    </dgm:pt>
    <dgm:pt modelId="{9A97A18F-F61D-4A76-8F63-AFF0477DF0EA}" type="pres">
      <dgm:prSet presAssocID="{376C9920-D8E3-4B62-B6BD-2A444EE75D82}" presName="Child" presStyleLbl="revTx" presStyleIdx="14" presStyleCnt="15" custScaleY="186630" custLinFactY="100000" custLinFactNeighborX="1044" custLinFactNeighborY="125426">
        <dgm:presLayoutVars>
          <dgm:chMax val="0"/>
          <dgm:chPref val="0"/>
          <dgm:bulletEnabled val="1"/>
        </dgm:presLayoutVars>
      </dgm:prSet>
      <dgm:spPr/>
    </dgm:pt>
  </dgm:ptLst>
  <dgm:cxnLst>
    <dgm:cxn modelId="{93DC5910-AB9F-44FD-A764-EBEA91DB631A}" srcId="{1E86CC07-6A3C-4CDD-89F2-71A02A9A6DA7}" destId="{179AA0DD-C672-43AB-B514-9AA64E0105AD}" srcOrd="1" destOrd="0" parTransId="{EBE7A29F-3831-472F-81A1-45C86C622992}" sibTransId="{702096A0-B1BE-4B5B-99FA-7186E687F7BE}"/>
    <dgm:cxn modelId="{4DC42618-6F6D-4B6F-9DCC-1007BB96AE1E}" srcId="{559DC25F-EF9F-47A9-93F9-3EE264AB224C}" destId="{11427F67-95F7-4F63-AB02-D81E47507959}" srcOrd="0" destOrd="0" parTransId="{6259CCA0-DFA5-46A0-B6AC-E2D4402A4142}" sibTransId="{A97387D4-ECFB-4F3F-B8E1-F5FD61AE9D69}"/>
    <dgm:cxn modelId="{2A2BD31C-894D-4572-A97F-E2FE84A7F8D2}" srcId="{CB01F38F-A992-4298-925F-D5D04FACE615}" destId="{376C9920-D8E3-4B62-B6BD-2A444EE75D82}" srcOrd="1" destOrd="0" parTransId="{56851DF1-5ABE-4E0A-933F-4F3FE2F31DC2}" sibTransId="{15D4C912-113A-4ACA-BD3C-30C81964E7D0}"/>
    <dgm:cxn modelId="{C9FBF41C-3254-44D4-B6B6-24921364B67F}" type="presOf" srcId="{11427F67-95F7-4F63-AB02-D81E47507959}" destId="{3F273555-FB23-4996-8881-08F87CB0E1B4}" srcOrd="0" destOrd="0" presId="urn:microsoft.com/office/officeart/2008/layout/SquareAccentList"/>
    <dgm:cxn modelId="{A5AC281F-961A-4176-8990-6991334F36A7}" type="presOf" srcId="{179AA0DD-C672-43AB-B514-9AA64E0105AD}" destId="{D18D9847-9BBA-415F-AA3C-EC5AD9529DDA}" srcOrd="0" destOrd="0" presId="urn:microsoft.com/office/officeart/2008/layout/SquareAccentList"/>
    <dgm:cxn modelId="{9B284F31-DA0B-43B1-9194-9A0269D38994}" srcId="{FA238F79-715A-4423-9CD0-5E70EB746E81}" destId="{4AEDA98E-39E8-41A2-AF45-3C607C003A1C}" srcOrd="1" destOrd="0" parTransId="{988E2F6E-EC9F-4BF6-B7AC-6F62AB551B72}" sibTransId="{39EC496E-6E8D-4AC8-9764-213442FFBADD}"/>
    <dgm:cxn modelId="{F684BA3A-792F-4316-9CC8-EC3883EEEB84}" srcId="{B1038568-F6E6-45AD-8B12-841E47ED7915}" destId="{1E86CC07-6A3C-4CDD-89F2-71A02A9A6DA7}" srcOrd="0" destOrd="0" parTransId="{E3154DD1-2A23-4793-9004-B266E05E86CE}" sibTransId="{6FCD8624-61EB-4E36-80BE-6203196ECA94}"/>
    <dgm:cxn modelId="{6408424A-8E64-4893-8224-6540DCC8A882}" srcId="{559DC25F-EF9F-47A9-93F9-3EE264AB224C}" destId="{2C040BE9-6D06-4D06-AF5E-CFC8ED9DDC06}" srcOrd="1" destOrd="0" parTransId="{95F6B950-A3DE-4390-852C-12FF65A6358D}" sibTransId="{07A0E455-18D9-4582-AEA4-A857708C73CD}"/>
    <dgm:cxn modelId="{00B7856E-4AA3-406D-AF9C-65FDEA53A654}" srcId="{B1038568-F6E6-45AD-8B12-841E47ED7915}" destId="{CB01F38F-A992-4298-925F-D5D04FACE615}" srcOrd="4" destOrd="0" parTransId="{DC85AF97-0A80-491E-9EB9-499B4A8609E7}" sibTransId="{F8F0EDDD-B057-4793-80C5-B8944D7AFB01}"/>
    <dgm:cxn modelId="{F468AC56-C8C4-4C6D-87B0-3299D0B7E230}" type="presOf" srcId="{13E875FC-1309-446D-91E7-4D00B59E8066}" destId="{659FC8A2-9A53-4B18-B749-A3E5BC29456C}" srcOrd="0" destOrd="0" presId="urn:microsoft.com/office/officeart/2008/layout/SquareAccentList"/>
    <dgm:cxn modelId="{91327E59-7BDE-46B2-B530-9DCB57634A2C}" type="presOf" srcId="{07EF4F57-F205-4E75-BD3D-0C42DB9BD26E}" destId="{8BF2EAA1-E4DD-4C14-9579-F7439C9BB6DF}" srcOrd="0" destOrd="0" presId="urn:microsoft.com/office/officeart/2008/layout/SquareAccentList"/>
    <dgm:cxn modelId="{7EAD967A-B3EA-4F6F-A9D2-FF597600F15A}" type="presOf" srcId="{8D17AA8B-78B2-49F4-B041-B9096AB3BDDC}" destId="{0D0AE373-111A-4455-B9D9-B6C630736BF6}" srcOrd="0" destOrd="0" presId="urn:microsoft.com/office/officeart/2008/layout/SquareAccentList"/>
    <dgm:cxn modelId="{6857357D-D2E1-4C23-BA1A-41E64DA575D4}" type="presOf" srcId="{2C040BE9-6D06-4D06-AF5E-CFC8ED9DDC06}" destId="{9129FDDE-2EE5-466F-92AA-68EE8F7836D9}" srcOrd="0" destOrd="0" presId="urn:microsoft.com/office/officeart/2008/layout/SquareAccentList"/>
    <dgm:cxn modelId="{4B7EF58F-E593-46B7-8B9B-C103F5161C1F}" srcId="{B1038568-F6E6-45AD-8B12-841E47ED7915}" destId="{115667CB-8AE2-4B13-8503-746DF8DC8AA4}" srcOrd="1" destOrd="0" parTransId="{6F7F0843-737E-46A2-A477-0DE79BC5037A}" sibTransId="{63CF2906-464E-4B7D-A037-D196AA1BA466}"/>
    <dgm:cxn modelId="{07B44992-2D0E-4944-8DE8-5BC12E669E89}" srcId="{115667CB-8AE2-4B13-8503-746DF8DC8AA4}" destId="{D2D038DE-E308-45EB-8747-8A157A12D58A}" srcOrd="0" destOrd="0" parTransId="{58E51C4F-F77E-43D7-8CFA-871BFBC47559}" sibTransId="{A63D8AF0-B400-4654-98C4-200F7525CC47}"/>
    <dgm:cxn modelId="{D28B2695-E74B-405F-8EE8-1C8FF11EFC08}" type="presOf" srcId="{CB01F38F-A992-4298-925F-D5D04FACE615}" destId="{86EF2FDD-8965-433A-93D7-FC15E4CAF5A0}" srcOrd="0" destOrd="0" presId="urn:microsoft.com/office/officeart/2008/layout/SquareAccentList"/>
    <dgm:cxn modelId="{EB2FD0A0-CE80-4A83-B753-F5C5E9111530}" srcId="{CB01F38F-A992-4298-925F-D5D04FACE615}" destId="{8D17AA8B-78B2-49F4-B041-B9096AB3BDDC}" srcOrd="0" destOrd="0" parTransId="{A6D5E1C6-A65A-403E-9789-B5DC34F5D2B6}" sibTransId="{DE02D4DF-A156-4B14-A4F9-C56E9938E2E8}"/>
    <dgm:cxn modelId="{0AA348A1-CE04-48AB-9204-49A826388447}" srcId="{B1038568-F6E6-45AD-8B12-841E47ED7915}" destId="{559DC25F-EF9F-47A9-93F9-3EE264AB224C}" srcOrd="2" destOrd="0" parTransId="{B5A4531E-8ECE-410F-BC25-F1ABEC7E6B29}" sibTransId="{90C4C706-8502-4275-BDA7-B19E4F817282}"/>
    <dgm:cxn modelId="{C7EC21B6-7A69-430F-8A66-7EFFA5388E88}" type="presOf" srcId="{115667CB-8AE2-4B13-8503-746DF8DC8AA4}" destId="{31EEFCD2-DF54-49C8-81D6-7CCC7AEC17AF}" srcOrd="0" destOrd="0" presId="urn:microsoft.com/office/officeart/2008/layout/SquareAccentList"/>
    <dgm:cxn modelId="{45B173C0-A61C-49DF-82EF-B02C3AEB6BF8}" type="presOf" srcId="{376C9920-D8E3-4B62-B6BD-2A444EE75D82}" destId="{9A97A18F-F61D-4A76-8F63-AFF0477DF0EA}" srcOrd="0" destOrd="0" presId="urn:microsoft.com/office/officeart/2008/layout/SquareAccentList"/>
    <dgm:cxn modelId="{BC54A6C5-74C3-48A2-B729-711D253822BD}" srcId="{115667CB-8AE2-4B13-8503-746DF8DC8AA4}" destId="{13E875FC-1309-446D-91E7-4D00B59E8066}" srcOrd="1" destOrd="0" parTransId="{2BDE8F5B-6BC5-41F1-ACAF-BF26F50581DF}" sibTransId="{47145565-C81B-4E8A-BEED-307FEEFA6F4F}"/>
    <dgm:cxn modelId="{556C29C7-DF48-4605-AC5C-5500947A2EC4}" type="presOf" srcId="{4AEDA98E-39E8-41A2-AF45-3C607C003A1C}" destId="{F80859D3-441C-4C62-909A-96B9C72C6136}" srcOrd="0" destOrd="0" presId="urn:microsoft.com/office/officeart/2008/layout/SquareAccentList"/>
    <dgm:cxn modelId="{4BDD99D4-819B-4669-A8B6-D74C4F568B7E}" type="presOf" srcId="{B1038568-F6E6-45AD-8B12-841E47ED7915}" destId="{EBA2D720-BFF4-4C2A-B8A4-C5888EE42D5A}" srcOrd="0" destOrd="0" presId="urn:microsoft.com/office/officeart/2008/layout/SquareAccentList"/>
    <dgm:cxn modelId="{28CF5EDE-D6CA-43C4-8ACB-A80085A3628D}" srcId="{FA238F79-715A-4423-9CD0-5E70EB746E81}" destId="{07EF4F57-F205-4E75-BD3D-0C42DB9BD26E}" srcOrd="0" destOrd="0" parTransId="{16FA2BCC-62C8-4FB4-8D78-8ACD48C1B5F4}" sibTransId="{C91C5286-DA8B-458C-AEBF-FD70543099DA}"/>
    <dgm:cxn modelId="{9ADBE9E4-1FD9-4025-8773-8DD89EF851E7}" srcId="{B1038568-F6E6-45AD-8B12-841E47ED7915}" destId="{FA238F79-715A-4423-9CD0-5E70EB746E81}" srcOrd="3" destOrd="0" parTransId="{1B8CF92B-DF49-41BF-9AE9-DE87D6F2275D}" sibTransId="{6968DC73-6E53-4FF9-8D50-C4508AA733C7}"/>
    <dgm:cxn modelId="{D1BD1FE9-AF87-4D75-8615-130DAF7A33D3}" type="presOf" srcId="{D2D038DE-E308-45EB-8747-8A157A12D58A}" destId="{80464C16-59F1-4805-B414-5666CFDD9CC6}" srcOrd="0" destOrd="0" presId="urn:microsoft.com/office/officeart/2008/layout/SquareAccentList"/>
    <dgm:cxn modelId="{1BA387E9-0119-407F-A3F8-1CE5DF265D21}" srcId="{1E86CC07-6A3C-4CDD-89F2-71A02A9A6DA7}" destId="{8FC67AAE-25C2-45B9-B071-05228FD1040A}" srcOrd="0" destOrd="0" parTransId="{9DD4E5B8-8486-4514-A79D-F76F75E46AB1}" sibTransId="{AF98BE1D-1A7E-4AC3-ABFB-F1BCF06A19EB}"/>
    <dgm:cxn modelId="{518F7CEA-73CF-4086-8030-A1A23FA8F187}" type="presOf" srcId="{1E86CC07-6A3C-4CDD-89F2-71A02A9A6DA7}" destId="{C4CC83A0-8E7C-4B17-8D1F-623A069888CD}" srcOrd="0" destOrd="0" presId="urn:microsoft.com/office/officeart/2008/layout/SquareAccentList"/>
    <dgm:cxn modelId="{B05FD4F0-6885-46DA-9CAF-79E4BDAA24FB}" type="presOf" srcId="{8FC67AAE-25C2-45B9-B071-05228FD1040A}" destId="{0EFAE48F-E864-4A2C-A825-993E05AD6527}" srcOrd="0" destOrd="0" presId="urn:microsoft.com/office/officeart/2008/layout/SquareAccentList"/>
    <dgm:cxn modelId="{F9432BF3-1227-4B53-A2F6-2DB1A9D58D1F}" type="presOf" srcId="{559DC25F-EF9F-47A9-93F9-3EE264AB224C}" destId="{F1DD44A8-2A12-4762-8949-97A5BCD26361}" srcOrd="0" destOrd="0" presId="urn:microsoft.com/office/officeart/2008/layout/SquareAccentList"/>
    <dgm:cxn modelId="{91FB5CF6-94FB-43BA-9F05-5E19168DD9AC}" type="presOf" srcId="{FA238F79-715A-4423-9CD0-5E70EB746E81}" destId="{8A960745-D56D-4954-B9B2-B82F9A8FE6BE}" srcOrd="0" destOrd="0" presId="urn:microsoft.com/office/officeart/2008/layout/SquareAccentList"/>
    <dgm:cxn modelId="{14B11B50-6FD0-4722-9560-863BEBF9C6C1}" type="presParOf" srcId="{EBA2D720-BFF4-4C2A-B8A4-C5888EE42D5A}" destId="{0653A4AA-9294-4604-845A-5A924BC96CB1}" srcOrd="0" destOrd="0" presId="urn:microsoft.com/office/officeart/2008/layout/SquareAccentList"/>
    <dgm:cxn modelId="{01894369-4EC0-47C2-886A-DEB3171460C7}" type="presParOf" srcId="{0653A4AA-9294-4604-845A-5A924BC96CB1}" destId="{A5D3457C-AF1F-4259-A830-0586A4864E1E}" srcOrd="0" destOrd="0" presId="urn:microsoft.com/office/officeart/2008/layout/SquareAccentList"/>
    <dgm:cxn modelId="{FE0BADF3-91C6-45FA-AAB7-A485B34B3194}" type="presParOf" srcId="{A5D3457C-AF1F-4259-A830-0586A4864E1E}" destId="{F4C7420F-DAA8-44E1-8386-CF0849858075}" srcOrd="0" destOrd="0" presId="urn:microsoft.com/office/officeart/2008/layout/SquareAccentList"/>
    <dgm:cxn modelId="{00CB13EA-B90C-4FF8-9E2C-0A9242BA90BA}" type="presParOf" srcId="{A5D3457C-AF1F-4259-A830-0586A4864E1E}" destId="{7B21838E-9A5D-4D8D-8AE7-0CA0A8D83690}" srcOrd="1" destOrd="0" presId="urn:microsoft.com/office/officeart/2008/layout/SquareAccentList"/>
    <dgm:cxn modelId="{26C08DE9-0DF9-4EC4-8FCE-F10E2419192F}" type="presParOf" srcId="{A5D3457C-AF1F-4259-A830-0586A4864E1E}" destId="{C4CC83A0-8E7C-4B17-8D1F-623A069888CD}" srcOrd="2" destOrd="0" presId="urn:microsoft.com/office/officeart/2008/layout/SquareAccentList"/>
    <dgm:cxn modelId="{360A1A45-7882-4AE2-866A-561EC37563B1}" type="presParOf" srcId="{0653A4AA-9294-4604-845A-5A924BC96CB1}" destId="{201B51BA-2113-4708-AF83-9F072FE75790}" srcOrd="1" destOrd="0" presId="urn:microsoft.com/office/officeart/2008/layout/SquareAccentList"/>
    <dgm:cxn modelId="{6AAE221C-FBE9-49F7-BE65-E26A80C14E2C}" type="presParOf" srcId="{201B51BA-2113-4708-AF83-9F072FE75790}" destId="{43AF15E4-4E50-489C-B0F8-6AD9E0FB42A2}" srcOrd="0" destOrd="0" presId="urn:microsoft.com/office/officeart/2008/layout/SquareAccentList"/>
    <dgm:cxn modelId="{2A92CC21-19B7-4106-8C5F-B91EC6A0885A}" type="presParOf" srcId="{43AF15E4-4E50-489C-B0F8-6AD9E0FB42A2}" destId="{E584CE55-6749-4CA1-A4C0-9242F00CA24E}" srcOrd="0" destOrd="0" presId="urn:microsoft.com/office/officeart/2008/layout/SquareAccentList"/>
    <dgm:cxn modelId="{3484142C-027A-4500-A03B-AE77B001DC16}" type="presParOf" srcId="{43AF15E4-4E50-489C-B0F8-6AD9E0FB42A2}" destId="{0EFAE48F-E864-4A2C-A825-993E05AD6527}" srcOrd="1" destOrd="0" presId="urn:microsoft.com/office/officeart/2008/layout/SquareAccentList"/>
    <dgm:cxn modelId="{5539624A-2555-422B-AA3D-6DF1B7D3BDEB}" type="presParOf" srcId="{201B51BA-2113-4708-AF83-9F072FE75790}" destId="{A65BE435-1BA4-453E-8868-55F924E3315C}" srcOrd="1" destOrd="0" presId="urn:microsoft.com/office/officeart/2008/layout/SquareAccentList"/>
    <dgm:cxn modelId="{EBF41E23-103D-4220-A88D-5517D2FD1A8F}" type="presParOf" srcId="{A65BE435-1BA4-453E-8868-55F924E3315C}" destId="{017E756B-873F-4FCA-95BB-39A34266EACD}" srcOrd="0" destOrd="0" presId="urn:microsoft.com/office/officeart/2008/layout/SquareAccentList"/>
    <dgm:cxn modelId="{04605B39-910C-4B5E-AD76-B6D8BF1EB6A6}" type="presParOf" srcId="{A65BE435-1BA4-453E-8868-55F924E3315C}" destId="{D18D9847-9BBA-415F-AA3C-EC5AD9529DDA}" srcOrd="1" destOrd="0" presId="urn:microsoft.com/office/officeart/2008/layout/SquareAccentList"/>
    <dgm:cxn modelId="{20BF5958-AC62-4E5D-B3C5-9EA1D50E0A78}" type="presParOf" srcId="{EBA2D720-BFF4-4C2A-B8A4-C5888EE42D5A}" destId="{319F825F-B821-49BC-9062-FEF1B817AB1B}" srcOrd="1" destOrd="0" presId="urn:microsoft.com/office/officeart/2008/layout/SquareAccentList"/>
    <dgm:cxn modelId="{D8DD40F3-49CE-42A0-B3FA-1FBA06D9B50A}" type="presParOf" srcId="{319F825F-B821-49BC-9062-FEF1B817AB1B}" destId="{D9AE8AA3-6403-4758-A058-54F5031350FD}" srcOrd="0" destOrd="0" presId="urn:microsoft.com/office/officeart/2008/layout/SquareAccentList"/>
    <dgm:cxn modelId="{1FC0BAE0-C10D-4927-A2BC-BF8E1F01C684}" type="presParOf" srcId="{D9AE8AA3-6403-4758-A058-54F5031350FD}" destId="{190260F4-3CEB-4BAD-A943-3FF2FEAAA78A}" srcOrd="0" destOrd="0" presId="urn:microsoft.com/office/officeart/2008/layout/SquareAccentList"/>
    <dgm:cxn modelId="{DB9C70F7-DB3F-4D90-BD8B-1F538BE51757}" type="presParOf" srcId="{D9AE8AA3-6403-4758-A058-54F5031350FD}" destId="{6FC2D693-A5AF-4D3F-9D01-EC8A7B397B5B}" srcOrd="1" destOrd="0" presId="urn:microsoft.com/office/officeart/2008/layout/SquareAccentList"/>
    <dgm:cxn modelId="{4AEC81DA-68DD-4A6C-BD17-D154B2202E1C}" type="presParOf" srcId="{D9AE8AA3-6403-4758-A058-54F5031350FD}" destId="{31EEFCD2-DF54-49C8-81D6-7CCC7AEC17AF}" srcOrd="2" destOrd="0" presId="urn:microsoft.com/office/officeart/2008/layout/SquareAccentList"/>
    <dgm:cxn modelId="{B0545753-569E-4EAB-8A83-A94A4651F0F3}" type="presParOf" srcId="{319F825F-B821-49BC-9062-FEF1B817AB1B}" destId="{C993B78E-BE7F-41CD-B1D1-D711ADBE8063}" srcOrd="1" destOrd="0" presId="urn:microsoft.com/office/officeart/2008/layout/SquareAccentList"/>
    <dgm:cxn modelId="{E27C8011-499C-46C0-8C26-8048A630A7B8}" type="presParOf" srcId="{C993B78E-BE7F-41CD-B1D1-D711ADBE8063}" destId="{5E80C1D9-835B-406C-B224-0A61D3FED1EB}" srcOrd="0" destOrd="0" presId="urn:microsoft.com/office/officeart/2008/layout/SquareAccentList"/>
    <dgm:cxn modelId="{B4D3776C-8DB4-4963-B946-8AA31E6715F4}" type="presParOf" srcId="{5E80C1D9-835B-406C-B224-0A61D3FED1EB}" destId="{F07450FA-3BC7-4783-9FE5-6241F1B23E6A}" srcOrd="0" destOrd="0" presId="urn:microsoft.com/office/officeart/2008/layout/SquareAccentList"/>
    <dgm:cxn modelId="{4EB72E55-D620-455A-B909-DA11C75B6D82}" type="presParOf" srcId="{5E80C1D9-835B-406C-B224-0A61D3FED1EB}" destId="{80464C16-59F1-4805-B414-5666CFDD9CC6}" srcOrd="1" destOrd="0" presId="urn:microsoft.com/office/officeart/2008/layout/SquareAccentList"/>
    <dgm:cxn modelId="{9AF14FB4-01BD-4503-B788-85962D0F968E}" type="presParOf" srcId="{C993B78E-BE7F-41CD-B1D1-D711ADBE8063}" destId="{671B178C-F9D6-4F27-AE5B-C9103C72A7C9}" srcOrd="1" destOrd="0" presId="urn:microsoft.com/office/officeart/2008/layout/SquareAccentList"/>
    <dgm:cxn modelId="{63DC853A-81F8-4F4D-BD9B-AD3E8B8CA5D6}" type="presParOf" srcId="{671B178C-F9D6-4F27-AE5B-C9103C72A7C9}" destId="{BAF3E2B2-C0A0-4A90-BF8B-99B489EC46BC}" srcOrd="0" destOrd="0" presId="urn:microsoft.com/office/officeart/2008/layout/SquareAccentList"/>
    <dgm:cxn modelId="{2EEA9C1A-CAA3-413B-ABF7-81B61BEC3EE6}" type="presParOf" srcId="{671B178C-F9D6-4F27-AE5B-C9103C72A7C9}" destId="{659FC8A2-9A53-4B18-B749-A3E5BC29456C}" srcOrd="1" destOrd="0" presId="urn:microsoft.com/office/officeart/2008/layout/SquareAccentList"/>
    <dgm:cxn modelId="{F2BAE3E6-B8F6-45DC-9522-C47CE13048C4}" type="presParOf" srcId="{EBA2D720-BFF4-4C2A-B8A4-C5888EE42D5A}" destId="{174700D6-F9F9-4E94-9C92-A536E4460741}" srcOrd="2" destOrd="0" presId="urn:microsoft.com/office/officeart/2008/layout/SquareAccentList"/>
    <dgm:cxn modelId="{46AF8D79-74F6-4F9E-A9FA-7767C82FF441}" type="presParOf" srcId="{174700D6-F9F9-4E94-9C92-A536E4460741}" destId="{ADECC3E1-9C7E-4E14-95B0-1899EB55AF83}" srcOrd="0" destOrd="0" presId="urn:microsoft.com/office/officeart/2008/layout/SquareAccentList"/>
    <dgm:cxn modelId="{21109E2A-0844-46BF-B87F-B8444CACA804}" type="presParOf" srcId="{ADECC3E1-9C7E-4E14-95B0-1899EB55AF83}" destId="{757D3954-4385-428D-B413-D8EE16E0C59F}" srcOrd="0" destOrd="0" presId="urn:microsoft.com/office/officeart/2008/layout/SquareAccentList"/>
    <dgm:cxn modelId="{20E9AA46-8B89-49CE-B97B-73BCC5F09417}" type="presParOf" srcId="{ADECC3E1-9C7E-4E14-95B0-1899EB55AF83}" destId="{F506CC4B-5B54-4540-85AB-0D0DF172F0A2}" srcOrd="1" destOrd="0" presId="urn:microsoft.com/office/officeart/2008/layout/SquareAccentList"/>
    <dgm:cxn modelId="{772B4FBA-6215-4FBB-ABD2-F86C6F3658F2}" type="presParOf" srcId="{ADECC3E1-9C7E-4E14-95B0-1899EB55AF83}" destId="{F1DD44A8-2A12-4762-8949-97A5BCD26361}" srcOrd="2" destOrd="0" presId="urn:microsoft.com/office/officeart/2008/layout/SquareAccentList"/>
    <dgm:cxn modelId="{89AB020C-7422-41BB-A991-6151A0F5E22E}" type="presParOf" srcId="{174700D6-F9F9-4E94-9C92-A536E4460741}" destId="{ADC955C3-A2D3-4EB6-B397-907B5BB53F59}" srcOrd="1" destOrd="0" presId="urn:microsoft.com/office/officeart/2008/layout/SquareAccentList"/>
    <dgm:cxn modelId="{B066DC1C-FFC3-4A27-BC95-1BA2940D280C}" type="presParOf" srcId="{ADC955C3-A2D3-4EB6-B397-907B5BB53F59}" destId="{415F4E5B-94BE-4E3B-81DE-360E43D3180C}" srcOrd="0" destOrd="0" presId="urn:microsoft.com/office/officeart/2008/layout/SquareAccentList"/>
    <dgm:cxn modelId="{6C6259A8-8246-43BF-AC91-38D388A98331}" type="presParOf" srcId="{415F4E5B-94BE-4E3B-81DE-360E43D3180C}" destId="{A3B2A2C6-2E7B-45C3-AB0C-D7F7FC6289B6}" srcOrd="0" destOrd="0" presId="urn:microsoft.com/office/officeart/2008/layout/SquareAccentList"/>
    <dgm:cxn modelId="{3BB389E4-E8B5-4480-9E80-A9F6DB237C57}" type="presParOf" srcId="{415F4E5B-94BE-4E3B-81DE-360E43D3180C}" destId="{3F273555-FB23-4996-8881-08F87CB0E1B4}" srcOrd="1" destOrd="0" presId="urn:microsoft.com/office/officeart/2008/layout/SquareAccentList"/>
    <dgm:cxn modelId="{12A37D5F-DA8F-4A86-A472-5105ED528582}" type="presParOf" srcId="{ADC955C3-A2D3-4EB6-B397-907B5BB53F59}" destId="{1F106E4F-072E-41E7-A9EA-109E66C99904}" srcOrd="1" destOrd="0" presId="urn:microsoft.com/office/officeart/2008/layout/SquareAccentList"/>
    <dgm:cxn modelId="{427BC4EF-79D4-4B47-B610-8A2168FB0277}" type="presParOf" srcId="{1F106E4F-072E-41E7-A9EA-109E66C99904}" destId="{1BB3700C-4AAC-4986-8BCA-607D4131ED58}" srcOrd="0" destOrd="0" presId="urn:microsoft.com/office/officeart/2008/layout/SquareAccentList"/>
    <dgm:cxn modelId="{1E2E070F-4E69-40AE-B715-8FFCC22BCB43}" type="presParOf" srcId="{1F106E4F-072E-41E7-A9EA-109E66C99904}" destId="{9129FDDE-2EE5-466F-92AA-68EE8F7836D9}" srcOrd="1" destOrd="0" presId="urn:microsoft.com/office/officeart/2008/layout/SquareAccentList"/>
    <dgm:cxn modelId="{D4356325-471D-480A-ACA0-2A43B624AB64}" type="presParOf" srcId="{EBA2D720-BFF4-4C2A-B8A4-C5888EE42D5A}" destId="{0B4635AA-D89F-4182-B217-3D73CB79BAEC}" srcOrd="3" destOrd="0" presId="urn:microsoft.com/office/officeart/2008/layout/SquareAccentList"/>
    <dgm:cxn modelId="{82DC37B3-93ED-4E48-BD56-8556BD88951B}" type="presParOf" srcId="{0B4635AA-D89F-4182-B217-3D73CB79BAEC}" destId="{426CE555-8CB6-44EC-8EC1-A391A4F72222}" srcOrd="0" destOrd="0" presId="urn:microsoft.com/office/officeart/2008/layout/SquareAccentList"/>
    <dgm:cxn modelId="{E71991B7-E3FB-4591-BC0B-87197E2973D1}" type="presParOf" srcId="{426CE555-8CB6-44EC-8EC1-A391A4F72222}" destId="{ECD801AC-D940-4433-BA37-411529D9F1BC}" srcOrd="0" destOrd="0" presId="urn:microsoft.com/office/officeart/2008/layout/SquareAccentList"/>
    <dgm:cxn modelId="{4B6ED5F2-43EF-48EA-8213-DF9D84ED4494}" type="presParOf" srcId="{426CE555-8CB6-44EC-8EC1-A391A4F72222}" destId="{B2FEDD4E-4980-4C53-9B5D-6406A8B415A3}" srcOrd="1" destOrd="0" presId="urn:microsoft.com/office/officeart/2008/layout/SquareAccentList"/>
    <dgm:cxn modelId="{6C0B6CB4-D305-490C-969D-828DE07FF895}" type="presParOf" srcId="{426CE555-8CB6-44EC-8EC1-A391A4F72222}" destId="{8A960745-D56D-4954-B9B2-B82F9A8FE6BE}" srcOrd="2" destOrd="0" presId="urn:microsoft.com/office/officeart/2008/layout/SquareAccentList"/>
    <dgm:cxn modelId="{46A15F39-D87F-44DA-8E8F-B5AD13F3C7B9}" type="presParOf" srcId="{0B4635AA-D89F-4182-B217-3D73CB79BAEC}" destId="{F72A383D-5F71-4450-9678-E8DF11C821E9}" srcOrd="1" destOrd="0" presId="urn:microsoft.com/office/officeart/2008/layout/SquareAccentList"/>
    <dgm:cxn modelId="{FD52AB98-B78C-477E-811C-2511F362C623}" type="presParOf" srcId="{F72A383D-5F71-4450-9678-E8DF11C821E9}" destId="{A63138BA-1A6C-4698-B560-D25A8C0F8161}" srcOrd="0" destOrd="0" presId="urn:microsoft.com/office/officeart/2008/layout/SquareAccentList"/>
    <dgm:cxn modelId="{58A9805D-A96E-4D26-827A-EA8BBA9EEE7F}" type="presParOf" srcId="{A63138BA-1A6C-4698-B560-D25A8C0F8161}" destId="{843FC66A-5A9C-44EB-B983-B2CC2619E47E}" srcOrd="0" destOrd="0" presId="urn:microsoft.com/office/officeart/2008/layout/SquareAccentList"/>
    <dgm:cxn modelId="{F78857B1-0258-4F7C-9775-CABB2A3B42F3}" type="presParOf" srcId="{A63138BA-1A6C-4698-B560-D25A8C0F8161}" destId="{8BF2EAA1-E4DD-4C14-9579-F7439C9BB6DF}" srcOrd="1" destOrd="0" presId="urn:microsoft.com/office/officeart/2008/layout/SquareAccentList"/>
    <dgm:cxn modelId="{2A7F05AC-33BD-4CA5-BFF6-2932FFE3B145}" type="presParOf" srcId="{F72A383D-5F71-4450-9678-E8DF11C821E9}" destId="{22E45555-7C3B-41D3-B7C1-170514071145}" srcOrd="1" destOrd="0" presId="urn:microsoft.com/office/officeart/2008/layout/SquareAccentList"/>
    <dgm:cxn modelId="{36CCC6FC-C04C-46D6-8408-9C3D42D55DFF}" type="presParOf" srcId="{22E45555-7C3B-41D3-B7C1-170514071145}" destId="{64D1ADC7-0BEC-4B98-9970-C1B1632EB4FD}" srcOrd="0" destOrd="0" presId="urn:microsoft.com/office/officeart/2008/layout/SquareAccentList"/>
    <dgm:cxn modelId="{CE5F7335-E2F3-41CE-B205-C548B07CFE02}" type="presParOf" srcId="{22E45555-7C3B-41D3-B7C1-170514071145}" destId="{F80859D3-441C-4C62-909A-96B9C72C6136}" srcOrd="1" destOrd="0" presId="urn:microsoft.com/office/officeart/2008/layout/SquareAccentList"/>
    <dgm:cxn modelId="{B881B28C-9261-429A-803C-7FE830051C1F}" type="presParOf" srcId="{EBA2D720-BFF4-4C2A-B8A4-C5888EE42D5A}" destId="{3BF11B02-AC14-45AA-B814-D114ABED4B37}" srcOrd="4" destOrd="0" presId="urn:microsoft.com/office/officeart/2008/layout/SquareAccentList"/>
    <dgm:cxn modelId="{FD9EDE9D-7469-48B7-842A-2543BCBC558E}" type="presParOf" srcId="{3BF11B02-AC14-45AA-B814-D114ABED4B37}" destId="{117A52C4-06E0-4D74-B144-5697708C32E8}" srcOrd="0" destOrd="0" presId="urn:microsoft.com/office/officeart/2008/layout/SquareAccentList"/>
    <dgm:cxn modelId="{D6578D96-CD6E-44A1-90CE-E6395D162E80}" type="presParOf" srcId="{117A52C4-06E0-4D74-B144-5697708C32E8}" destId="{BF7BEAC4-C6E1-4873-80F0-5D2EC8E84EB5}" srcOrd="0" destOrd="0" presId="urn:microsoft.com/office/officeart/2008/layout/SquareAccentList"/>
    <dgm:cxn modelId="{661D47A5-2535-4A7A-97B3-4854A9D92F6C}" type="presParOf" srcId="{117A52C4-06E0-4D74-B144-5697708C32E8}" destId="{4AAE53E2-5D26-4185-916A-19276B81CFA9}" srcOrd="1" destOrd="0" presId="urn:microsoft.com/office/officeart/2008/layout/SquareAccentList"/>
    <dgm:cxn modelId="{ECFB97B8-207C-4DB3-9434-5331F0066E12}" type="presParOf" srcId="{117A52C4-06E0-4D74-B144-5697708C32E8}" destId="{86EF2FDD-8965-433A-93D7-FC15E4CAF5A0}" srcOrd="2" destOrd="0" presId="urn:microsoft.com/office/officeart/2008/layout/SquareAccentList"/>
    <dgm:cxn modelId="{8FDB92BA-9940-444F-98B0-F4C056AF857B}" type="presParOf" srcId="{3BF11B02-AC14-45AA-B814-D114ABED4B37}" destId="{A220BC2B-9B57-4BB6-8609-92EDDB7A55B0}" srcOrd="1" destOrd="0" presId="urn:microsoft.com/office/officeart/2008/layout/SquareAccentList"/>
    <dgm:cxn modelId="{105462BD-F362-4B79-B1D8-1573869C36B4}" type="presParOf" srcId="{A220BC2B-9B57-4BB6-8609-92EDDB7A55B0}" destId="{F0C3E65C-11EE-41EF-A703-8F08FC170322}" srcOrd="0" destOrd="0" presId="urn:microsoft.com/office/officeart/2008/layout/SquareAccentList"/>
    <dgm:cxn modelId="{FD69E041-8A4C-40B3-BA61-DB7250DBA219}" type="presParOf" srcId="{F0C3E65C-11EE-41EF-A703-8F08FC170322}" destId="{DE4E8A87-CC3A-4BBF-B7A2-340098A479AC}" srcOrd="0" destOrd="0" presId="urn:microsoft.com/office/officeart/2008/layout/SquareAccentList"/>
    <dgm:cxn modelId="{9C770E35-35F5-4F32-A725-E58E7AFB0F94}" type="presParOf" srcId="{F0C3E65C-11EE-41EF-A703-8F08FC170322}" destId="{0D0AE373-111A-4455-B9D9-B6C630736BF6}" srcOrd="1" destOrd="0" presId="urn:microsoft.com/office/officeart/2008/layout/SquareAccentList"/>
    <dgm:cxn modelId="{7A4B97E3-E238-43FB-8407-5559894D412A}" type="presParOf" srcId="{A220BC2B-9B57-4BB6-8609-92EDDB7A55B0}" destId="{1D1A133E-3E3D-46FC-889D-048E2532367B}" srcOrd="1" destOrd="0" presId="urn:microsoft.com/office/officeart/2008/layout/SquareAccentList"/>
    <dgm:cxn modelId="{8D385981-2E6D-4E4C-B77C-2A89CE2274AA}" type="presParOf" srcId="{1D1A133E-3E3D-46FC-889D-048E2532367B}" destId="{41883235-B01A-4B70-B8A7-FD767556942B}" srcOrd="0" destOrd="0" presId="urn:microsoft.com/office/officeart/2008/layout/SquareAccentList"/>
    <dgm:cxn modelId="{B8D1F5CC-DEF7-4A4F-87E1-D67209FFF5D8}" type="presParOf" srcId="{1D1A133E-3E3D-46FC-889D-048E2532367B}" destId="{9A97A18F-F61D-4A76-8F63-AFF0477DF0E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29719E4-05B7-4FE4-A47C-D07C49965D02}">
      <dgm:prSet custT="1"/>
      <dgm:spPr/>
      <dgm:t>
        <a:bodyPr/>
        <a:lstStyle/>
        <a:p>
          <a:pPr>
            <a:lnSpc>
              <a:spcPct val="100000"/>
            </a:lnSpc>
            <a:buFont typeface="Arial" panose="020B0604020202020204" pitchFamily="34" charset="0"/>
            <a:buChar char="•"/>
          </a:pPr>
          <a:r>
            <a:rPr lang="sl-SI" sz="1600" b="1" noProof="0">
              <a:solidFill>
                <a:schemeClr val="accent1"/>
              </a:solidFill>
            </a:rPr>
            <a:t>Vizija</a:t>
          </a:r>
          <a:endParaRPr lang="sl-SI" sz="1600" noProof="0">
            <a:solidFill>
              <a:schemeClr val="accent1"/>
            </a:solidFill>
          </a:endParaRPr>
        </a:p>
      </dgm:t>
    </dgm:pt>
    <dgm:pt modelId="{A7212BF1-2D83-4123-84E7-8B82DA3A6F58}" type="parTrans" cxnId="{C75F9AC0-0701-40BA-B27A-15A5178D31DA}">
      <dgm:prSet/>
      <dgm:spPr/>
      <dgm:t>
        <a:bodyPr/>
        <a:lstStyle/>
        <a:p>
          <a:pPr>
            <a:lnSpc>
              <a:spcPct val="100000"/>
            </a:lnSpc>
          </a:pPr>
          <a:endParaRPr lang="en-GB" sz="1600">
            <a:solidFill>
              <a:schemeClr val="accent1"/>
            </a:solidFill>
          </a:endParaRPr>
        </a:p>
      </dgm:t>
    </dgm:pt>
    <dgm:pt modelId="{6A659226-A579-4FD6-BCE0-0D57010D687D}" type="sibTrans" cxnId="{C75F9AC0-0701-40BA-B27A-15A5178D31DA}">
      <dgm:prSet/>
      <dgm:spPr/>
      <dgm:t>
        <a:bodyPr/>
        <a:lstStyle/>
        <a:p>
          <a:pPr>
            <a:lnSpc>
              <a:spcPct val="100000"/>
            </a:lnSpc>
          </a:pPr>
          <a:endParaRPr lang="en-GB" sz="1600">
            <a:solidFill>
              <a:schemeClr val="accent1"/>
            </a:solidFill>
          </a:endParaRPr>
        </a:p>
      </dgm:t>
    </dgm:pt>
    <dgm:pt modelId="{1FFF29D9-BAC4-4941-BC46-2AEEB16288F1}">
      <dgm:prSet custT="1"/>
      <dgm:spPr/>
      <dgm:t>
        <a:bodyPr/>
        <a:lstStyle/>
        <a:p>
          <a:pPr>
            <a:lnSpc>
              <a:spcPct val="100000"/>
            </a:lnSpc>
            <a:buFont typeface="Arial" panose="020B0604020202020204" pitchFamily="34" charset="0"/>
            <a:buChar char="•"/>
          </a:pPr>
          <a:r>
            <a:rPr lang="sl-SI" sz="1600" b="1" noProof="0">
              <a:solidFill>
                <a:schemeClr val="accent1"/>
              </a:solidFill>
            </a:rPr>
            <a:t>Namen</a:t>
          </a:r>
          <a:r>
            <a:rPr lang="sl-SI" sz="1600" noProof="0">
              <a:solidFill>
                <a:schemeClr val="accent1"/>
              </a:solidFill>
            </a:rPr>
            <a:t>: določa želeno prihodnje stanje podjetja.</a:t>
          </a:r>
        </a:p>
      </dgm:t>
    </dgm:pt>
    <dgm:pt modelId="{F0833BA8-29F4-464B-9AE1-9686DBEB8DE4}" type="parTrans" cxnId="{F23E2188-940D-471E-A9FB-2220127DF980}">
      <dgm:prSet/>
      <dgm:spPr/>
      <dgm:t>
        <a:bodyPr/>
        <a:lstStyle/>
        <a:p>
          <a:pPr>
            <a:lnSpc>
              <a:spcPct val="100000"/>
            </a:lnSpc>
          </a:pPr>
          <a:endParaRPr lang="en-GB" sz="1600">
            <a:solidFill>
              <a:schemeClr val="accent1"/>
            </a:solidFill>
          </a:endParaRPr>
        </a:p>
      </dgm:t>
    </dgm:pt>
    <dgm:pt modelId="{AEDF892C-7D2A-4D3B-9EAD-296CC2A14FA0}" type="sibTrans" cxnId="{F23E2188-940D-471E-A9FB-2220127DF980}">
      <dgm:prSet/>
      <dgm:spPr/>
      <dgm:t>
        <a:bodyPr/>
        <a:lstStyle/>
        <a:p>
          <a:pPr>
            <a:lnSpc>
              <a:spcPct val="100000"/>
            </a:lnSpc>
          </a:pPr>
          <a:endParaRPr lang="en-GB" sz="1600">
            <a:solidFill>
              <a:schemeClr val="accent1"/>
            </a:solidFill>
          </a:endParaRPr>
        </a:p>
      </dgm:t>
    </dgm:pt>
    <dgm:pt modelId="{03F65FE8-9F9E-40C3-9327-9CA3C8850735}">
      <dgm:prSet custT="1"/>
      <dgm:spPr/>
      <dgm:t>
        <a:bodyPr/>
        <a:lstStyle/>
        <a:p>
          <a:pPr>
            <a:lnSpc>
              <a:spcPct val="100000"/>
            </a:lnSpc>
            <a:buFont typeface="Arial" panose="020B0604020202020204" pitchFamily="34" charset="0"/>
            <a:buChar char="•"/>
          </a:pPr>
          <a:r>
            <a:rPr lang="sl-SI" sz="1600" b="1" noProof="0">
              <a:solidFill>
                <a:schemeClr val="accent1"/>
              </a:solidFill>
            </a:rPr>
            <a:t>Vloga pri usklajevanju</a:t>
          </a:r>
          <a:r>
            <a:rPr lang="sl-SI" sz="1600" noProof="0">
              <a:solidFill>
                <a:schemeClr val="accent1"/>
              </a:solidFill>
            </a:rPr>
            <a:t>: deluje kot dolgoročno vodilo za vse strategije in pobude.</a:t>
          </a:r>
        </a:p>
      </dgm:t>
    </dgm:pt>
    <dgm:pt modelId="{276291D0-A4EB-4ADD-9254-A26E65586C29}" type="parTrans" cxnId="{B01B5C45-78B9-47A2-A892-534269BD95E9}">
      <dgm:prSet/>
      <dgm:spPr/>
      <dgm:t>
        <a:bodyPr/>
        <a:lstStyle/>
        <a:p>
          <a:pPr>
            <a:lnSpc>
              <a:spcPct val="100000"/>
            </a:lnSpc>
          </a:pPr>
          <a:endParaRPr lang="en-GB" sz="1600">
            <a:solidFill>
              <a:schemeClr val="accent1"/>
            </a:solidFill>
          </a:endParaRPr>
        </a:p>
      </dgm:t>
    </dgm:pt>
    <dgm:pt modelId="{22C201CA-8668-499F-8A13-45EB405E0C44}" type="sibTrans" cxnId="{B01B5C45-78B9-47A2-A892-534269BD95E9}">
      <dgm:prSet/>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sl-SI" sz="1600" b="1" noProof="0">
              <a:solidFill>
                <a:schemeClr val="accent1"/>
              </a:solidFill>
            </a:rPr>
            <a:t>Poslanstvo</a:t>
          </a:r>
          <a:endParaRPr lang="sl-SI" sz="1600" noProof="0">
            <a:solidFill>
              <a:schemeClr val="accent1"/>
            </a:solidFill>
          </a:endParaRPr>
        </a:p>
      </dgm:t>
    </dgm:pt>
    <dgm:pt modelId="{ED010C48-02B2-4771-ACEB-A573C7358D30}" type="parTrans" cxnId="{06496B98-C7B7-418E-A1F2-B3CE39F266C8}">
      <dgm:prSet/>
      <dgm:spPr/>
      <dgm:t>
        <a:bodyPr/>
        <a:lstStyle/>
        <a:p>
          <a:pPr>
            <a:lnSpc>
              <a:spcPct val="100000"/>
            </a:lnSpc>
          </a:pPr>
          <a:endParaRPr lang="en-GB" sz="1600">
            <a:solidFill>
              <a:schemeClr val="accent1"/>
            </a:solidFill>
          </a:endParaRPr>
        </a:p>
      </dgm:t>
    </dgm:pt>
    <dgm:pt modelId="{BB9CC51E-38E0-40CC-8C78-CDD00F8B3E2E}" type="sibTrans" cxnId="{06496B98-C7B7-418E-A1F2-B3CE39F266C8}">
      <dgm:prSet/>
      <dgm:spPr/>
      <dgm:t>
        <a:bodyPr/>
        <a:lstStyle/>
        <a:p>
          <a:pPr>
            <a:lnSpc>
              <a:spcPct val="100000"/>
            </a:lnSpc>
          </a:pPr>
          <a:endParaRPr lang="en-GB" sz="1600">
            <a:solidFill>
              <a:schemeClr val="accent1"/>
            </a:solidFill>
          </a:endParaRPr>
        </a:p>
      </dgm:t>
    </dgm:pt>
    <dgm:pt modelId="{DFEE00AD-41D5-4297-A31B-82EC56B5F9AC}">
      <dgm:prSet custT="1"/>
      <dgm:spPr/>
      <dgm:t>
        <a:bodyPr/>
        <a:lstStyle/>
        <a:p>
          <a:pPr>
            <a:lnSpc>
              <a:spcPct val="100000"/>
            </a:lnSpc>
            <a:buFont typeface="Arial" panose="020B0604020202020204" pitchFamily="34" charset="0"/>
            <a:buChar char="•"/>
          </a:pPr>
          <a:r>
            <a:rPr lang="sl-SI" sz="1600" b="1" noProof="0">
              <a:solidFill>
                <a:schemeClr val="accent1"/>
              </a:solidFill>
            </a:rPr>
            <a:t>Namen:</a:t>
          </a:r>
          <a:r>
            <a:rPr lang="sl-SI" sz="1600" noProof="0">
              <a:solidFill>
                <a:schemeClr val="accent1"/>
              </a:solidFill>
            </a:rPr>
            <a:t> opredeljuje osnovni namen in delovanje podjetja.</a:t>
          </a:r>
        </a:p>
      </dgm:t>
    </dgm:pt>
    <dgm:pt modelId="{F1283409-652F-40B3-A16C-E4BB944A1000}" type="parTrans" cxnId="{2A28466E-A395-4214-BEFB-D315E66D2979}">
      <dgm:prSet/>
      <dgm:spPr/>
      <dgm:t>
        <a:bodyPr/>
        <a:lstStyle/>
        <a:p>
          <a:pPr>
            <a:lnSpc>
              <a:spcPct val="100000"/>
            </a:lnSpc>
          </a:pPr>
          <a:endParaRPr lang="en-GB" sz="1600">
            <a:solidFill>
              <a:schemeClr val="accent1"/>
            </a:solidFill>
          </a:endParaRPr>
        </a:p>
      </dgm:t>
    </dgm:pt>
    <dgm:pt modelId="{C9C51FA9-B715-40C8-A301-F75CCA6B6A16}" type="sibTrans" cxnId="{2A28466E-A395-4214-BEFB-D315E66D2979}">
      <dgm:prSet/>
      <dgm:spPr/>
      <dgm:t>
        <a:bodyPr/>
        <a:lstStyle/>
        <a:p>
          <a:pPr>
            <a:lnSpc>
              <a:spcPct val="100000"/>
            </a:lnSpc>
          </a:pPr>
          <a:endParaRPr lang="en-GB" sz="1600">
            <a:solidFill>
              <a:schemeClr val="accent1"/>
            </a:solidFill>
          </a:endParaRPr>
        </a:p>
      </dgm:t>
    </dgm:pt>
    <dgm:pt modelId="{20D45F3B-D7B6-4DA2-BFB8-450F53C478F9}">
      <dgm:prSet custT="1"/>
      <dgm:spPr/>
      <dgm:t>
        <a:bodyPr/>
        <a:lstStyle/>
        <a:p>
          <a:pPr>
            <a:lnSpc>
              <a:spcPct val="100000"/>
            </a:lnSpc>
            <a:buFont typeface="Arial" panose="020B0604020202020204" pitchFamily="34" charset="0"/>
            <a:buChar char="•"/>
          </a:pPr>
          <a:r>
            <a:rPr lang="sl-SI" sz="1600" b="1" noProof="0">
              <a:solidFill>
                <a:schemeClr val="accent1"/>
              </a:solidFill>
            </a:rPr>
            <a:t>Vloga pri usklajevanju</a:t>
          </a:r>
          <a:r>
            <a:rPr lang="sl-SI" sz="1600" noProof="0">
              <a:solidFill>
                <a:schemeClr val="accent1"/>
              </a:solidFill>
            </a:rPr>
            <a:t>: zagotavlja načrt za doseganje vizije, ki podrobno opisuje, kako podjetje služi svojim deležnikom.</a:t>
          </a:r>
        </a:p>
      </dgm:t>
    </dgm:pt>
    <dgm:pt modelId="{59FE55D8-AE9A-4880-91DE-5EE47FF7F1A4}" type="parTrans" cxnId="{6D79898F-06C3-408B-8AC7-3DBC33179531}">
      <dgm:prSet/>
      <dgm:spPr/>
      <dgm:t>
        <a:bodyPr/>
        <a:lstStyle/>
        <a:p>
          <a:pPr>
            <a:lnSpc>
              <a:spcPct val="100000"/>
            </a:lnSpc>
          </a:pPr>
          <a:endParaRPr lang="en-GB" sz="1600">
            <a:solidFill>
              <a:schemeClr val="accent1"/>
            </a:solidFill>
          </a:endParaRPr>
        </a:p>
      </dgm:t>
    </dgm:pt>
    <dgm:pt modelId="{3216F29F-B7BA-4591-B46F-EA3011F70F4F}" type="sibTrans" cxnId="{6D79898F-06C3-408B-8AC7-3DBC33179531}">
      <dgm:prSet/>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sl-SI" sz="1600" b="1" noProof="0">
              <a:solidFill>
                <a:schemeClr val="accent1"/>
              </a:solidFill>
            </a:rPr>
            <a:t>Vrednote</a:t>
          </a:r>
          <a:endParaRPr lang="sl-SI" sz="1600" noProof="0">
            <a:solidFill>
              <a:schemeClr val="accent1"/>
            </a:solidFill>
          </a:endParaRPr>
        </a:p>
      </dgm:t>
    </dgm:pt>
    <dgm:pt modelId="{4C5ABE6A-96D5-4494-9BDC-253135661CFE}" type="parTrans" cxnId="{C0D7217E-D67E-4949-AB87-D1B63130DE6D}">
      <dgm:prSet/>
      <dgm:spPr/>
      <dgm:t>
        <a:bodyPr/>
        <a:lstStyle/>
        <a:p>
          <a:pPr>
            <a:lnSpc>
              <a:spcPct val="100000"/>
            </a:lnSpc>
          </a:pPr>
          <a:endParaRPr lang="en-GB" sz="1600">
            <a:solidFill>
              <a:schemeClr val="accent1"/>
            </a:solidFill>
          </a:endParaRPr>
        </a:p>
      </dgm:t>
    </dgm:pt>
    <dgm:pt modelId="{6B224DAC-7313-4B94-91CD-1CB0BE8158AF}" type="sibTrans" cxnId="{C0D7217E-D67E-4949-AB87-D1B63130DE6D}">
      <dgm:prSet/>
      <dgm:spPr/>
      <dgm:t>
        <a:bodyPr/>
        <a:lstStyle/>
        <a:p>
          <a:pPr>
            <a:lnSpc>
              <a:spcPct val="100000"/>
            </a:lnSpc>
          </a:pPr>
          <a:endParaRPr lang="en-GB" sz="1600">
            <a:solidFill>
              <a:schemeClr val="accent1"/>
            </a:solidFill>
          </a:endParaRPr>
        </a:p>
      </dgm:t>
    </dgm:pt>
    <dgm:pt modelId="{36F2E0DF-045A-49E6-A8FC-A843C65926E4}">
      <dgm:prSet custT="1"/>
      <dgm:spPr/>
      <dgm:t>
        <a:bodyPr/>
        <a:lstStyle/>
        <a:p>
          <a:pPr>
            <a:lnSpc>
              <a:spcPct val="100000"/>
            </a:lnSpc>
            <a:buFont typeface="Arial" panose="020B0604020202020204" pitchFamily="34" charset="0"/>
            <a:buChar char="•"/>
          </a:pPr>
          <a:r>
            <a:rPr lang="sl-SI" sz="1600" b="1" noProof="0">
              <a:solidFill>
                <a:schemeClr val="accent1"/>
              </a:solidFill>
            </a:rPr>
            <a:t>Namen</a:t>
          </a:r>
          <a:r>
            <a:rPr lang="sl-SI" sz="1600" noProof="0">
              <a:solidFill>
                <a:schemeClr val="accent1"/>
              </a:solidFill>
            </a:rPr>
            <a:t>: vzpostavlja etične in kulturne temelje podjetja.</a:t>
          </a:r>
        </a:p>
      </dgm:t>
    </dgm:pt>
    <dgm:pt modelId="{46884E5D-F36A-4A51-8429-871D91EF474B}" type="parTrans" cxnId="{5E4A7704-E463-490A-9CCF-1CF0FB35D8FE}">
      <dgm:prSet/>
      <dgm:spPr/>
      <dgm:t>
        <a:bodyPr/>
        <a:lstStyle/>
        <a:p>
          <a:pPr>
            <a:lnSpc>
              <a:spcPct val="100000"/>
            </a:lnSpc>
          </a:pPr>
          <a:endParaRPr lang="en-GB" sz="1600">
            <a:solidFill>
              <a:schemeClr val="accent1"/>
            </a:solidFill>
          </a:endParaRPr>
        </a:p>
      </dgm:t>
    </dgm:pt>
    <dgm:pt modelId="{6C595C81-E67A-4362-A90F-703613EF2F9D}" type="sibTrans" cxnId="{5E4A7704-E463-490A-9CCF-1CF0FB35D8FE}">
      <dgm:prSet/>
      <dgm:spPr/>
      <dgm:t>
        <a:bodyPr/>
        <a:lstStyle/>
        <a:p>
          <a:pPr>
            <a:lnSpc>
              <a:spcPct val="100000"/>
            </a:lnSpc>
          </a:pPr>
          <a:endParaRPr lang="en-GB" sz="1600">
            <a:solidFill>
              <a:schemeClr val="accent1"/>
            </a:solidFill>
          </a:endParaRPr>
        </a:p>
      </dgm:t>
    </dgm:pt>
    <dgm:pt modelId="{A59139E8-90D2-4737-A268-43AD582817A0}">
      <dgm:prSet custT="1"/>
      <dgm:spPr/>
      <dgm:t>
        <a:bodyPr/>
        <a:lstStyle/>
        <a:p>
          <a:pPr>
            <a:lnSpc>
              <a:spcPct val="100000"/>
            </a:lnSpc>
            <a:buFont typeface="Arial" panose="020B0604020202020204" pitchFamily="34" charset="0"/>
            <a:buChar char="•"/>
          </a:pPr>
          <a:r>
            <a:rPr lang="sl-SI" sz="1600" b="1" noProof="0">
              <a:solidFill>
                <a:schemeClr val="accent1"/>
              </a:solidFill>
            </a:rPr>
            <a:t>Vloga pri usklajevanju</a:t>
          </a:r>
          <a:r>
            <a:rPr lang="sl-SI" sz="1600" noProof="0">
              <a:solidFill>
                <a:schemeClr val="accent1"/>
              </a:solidFill>
            </a:rPr>
            <a:t>: zagotavlja, da vsa dejanja in odločitve temeljijo na temeljnih prepričanjih in načelih podjetja.</a:t>
          </a:r>
        </a:p>
      </dgm:t>
    </dgm:pt>
    <dgm:pt modelId="{EDC005EF-3B4E-45DD-8C9D-DD6D1F82E9F2}" type="parTrans" cxnId="{21699039-B0A0-477A-8078-3265822BBCB9}">
      <dgm:prSet/>
      <dgm:spPr/>
      <dgm:t>
        <a:bodyPr/>
        <a:lstStyle/>
        <a:p>
          <a:pPr>
            <a:lnSpc>
              <a:spcPct val="100000"/>
            </a:lnSpc>
          </a:pPr>
          <a:endParaRPr lang="en-GB" sz="1600">
            <a:solidFill>
              <a:schemeClr val="accent1"/>
            </a:solidFill>
          </a:endParaRPr>
        </a:p>
      </dgm:t>
    </dgm:pt>
    <dgm:pt modelId="{6A9A36DA-D32F-4EC3-B73D-BADC53652F52}" type="sibTrans" cxnId="{21699039-B0A0-477A-8078-3265822BBCB9}">
      <dgm:prSet/>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custLinFactNeighborX="180" custLinFactNeighborY="-1712"/>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5E4A7704-E463-490A-9CCF-1CF0FB35D8FE}" srcId="{476AE7B5-04CA-450E-9B2E-F841E60A61C6}" destId="{36F2E0DF-045A-49E6-A8FC-A843C65926E4}" srcOrd="0" destOrd="0" parTransId="{46884E5D-F36A-4A51-8429-871D91EF474B}" sibTransId="{6C595C81-E67A-4362-A90F-703613EF2F9D}"/>
    <dgm:cxn modelId="{90541D10-80A7-4C80-898C-3BEF0AAB39B0}" type="presOf" srcId="{F6338F26-3E20-4ACC-AB2E-22FD708D6D2E}" destId="{630049BF-761F-4031-923E-0327123BA999}" srcOrd="1" destOrd="0" presId="urn:microsoft.com/office/officeart/2005/8/layout/target3"/>
    <dgm:cxn modelId="{43D62417-ACE2-4350-8A44-D7DF0E51FD39}" type="presOf" srcId="{36F2E0DF-045A-49E6-A8FC-A843C65926E4}" destId="{D516B3FA-90E0-4D86-A2E5-B58FD98A6432}" srcOrd="0" destOrd="0" presId="urn:microsoft.com/office/officeart/2005/8/layout/target3"/>
    <dgm:cxn modelId="{672F481E-49EB-4CB5-8537-F568D2458F2C}" type="presOf" srcId="{476AE7B5-04CA-450E-9B2E-F841E60A61C6}" destId="{041E5EF4-ADB6-431A-AF0F-DA360A4F4441}" srcOrd="1" destOrd="0" presId="urn:microsoft.com/office/officeart/2005/8/layout/target3"/>
    <dgm:cxn modelId="{21699039-B0A0-477A-8078-3265822BBCB9}" srcId="{476AE7B5-04CA-450E-9B2E-F841E60A61C6}" destId="{A59139E8-90D2-4737-A268-43AD582817A0}" srcOrd="1" destOrd="0" parTransId="{EDC005EF-3B4E-45DD-8C9D-DD6D1F82E9F2}" sibTransId="{6A9A36DA-D32F-4EC3-B73D-BADC53652F52}"/>
    <dgm:cxn modelId="{EDA71163-F2A5-4F9A-975B-E30C23C5C5C0}" type="presOf" srcId="{A59139E8-90D2-4737-A268-43AD582817A0}" destId="{D516B3FA-90E0-4D86-A2E5-B58FD98A6432}" srcOrd="0" destOrd="1" presId="urn:microsoft.com/office/officeart/2005/8/layout/target3"/>
    <dgm:cxn modelId="{B01B5C45-78B9-47A2-A892-534269BD95E9}" srcId="{A29719E4-05B7-4FE4-A47C-D07C49965D02}" destId="{03F65FE8-9F9E-40C3-9327-9CA3C8850735}" srcOrd="1" destOrd="0" parTransId="{276291D0-A4EB-4ADD-9254-A26E65586C29}" sibTransId="{22C201CA-8668-499F-8A13-45EB405E0C44}"/>
    <dgm:cxn modelId="{425F166A-F4B7-4F6B-B64D-EB74C8BF7FDA}" type="presOf" srcId="{62D714C5-5F82-4050-924C-92769633C1CA}" destId="{05544116-E0F8-4D9E-AE89-688933632042}" srcOrd="0" destOrd="0" presId="urn:microsoft.com/office/officeart/2005/8/layout/target3"/>
    <dgm:cxn modelId="{0C402D6A-742A-48DE-A487-42DE79106D8C}" type="presOf" srcId="{F6338F26-3E20-4ACC-AB2E-22FD708D6D2E}" destId="{90CBC7EE-6A80-45E4-AB4F-3769F4AE7909}" srcOrd="0" destOrd="0" presId="urn:microsoft.com/office/officeart/2005/8/layout/target3"/>
    <dgm:cxn modelId="{2A28466E-A395-4214-BEFB-D315E66D2979}" srcId="{F6338F26-3E20-4ACC-AB2E-22FD708D6D2E}" destId="{DFEE00AD-41D5-4297-A31B-82EC56B5F9AC}" srcOrd="0" destOrd="0" parTransId="{F1283409-652F-40B3-A16C-E4BB944A1000}" sibTransId="{C9C51FA9-B715-40C8-A301-F75CCA6B6A16}"/>
    <dgm:cxn modelId="{937C8B4F-4A6C-4308-9422-EB5A5CADD8C9}" type="presOf" srcId="{476AE7B5-04CA-450E-9B2E-F841E60A61C6}" destId="{A68E526F-4404-4D4E-A0CF-A39CC1535C66}" srcOrd="0" destOrd="0" presId="urn:microsoft.com/office/officeart/2005/8/layout/target3"/>
    <dgm:cxn modelId="{C0D7217E-D67E-4949-AB87-D1B63130DE6D}" srcId="{62D714C5-5F82-4050-924C-92769633C1CA}" destId="{476AE7B5-04CA-450E-9B2E-F841E60A61C6}" srcOrd="2" destOrd="0" parTransId="{4C5ABE6A-96D5-4494-9BDC-253135661CFE}" sibTransId="{6B224DAC-7313-4B94-91CD-1CB0BE8158AF}"/>
    <dgm:cxn modelId="{F23E2188-940D-471E-A9FB-2220127DF980}" srcId="{A29719E4-05B7-4FE4-A47C-D07C49965D02}" destId="{1FFF29D9-BAC4-4941-BC46-2AEEB16288F1}" srcOrd="0" destOrd="0" parTransId="{F0833BA8-29F4-464B-9AE1-9686DBEB8DE4}" sibTransId="{AEDF892C-7D2A-4D3B-9EAD-296CC2A14FA0}"/>
    <dgm:cxn modelId="{6D79898F-06C3-408B-8AC7-3DBC33179531}" srcId="{F6338F26-3E20-4ACC-AB2E-22FD708D6D2E}" destId="{20D45F3B-D7B6-4DA2-BFB8-450F53C478F9}" srcOrd="1" destOrd="0" parTransId="{59FE55D8-AE9A-4880-91DE-5EE47FF7F1A4}" sibTransId="{3216F29F-B7BA-4591-B46F-EA3011F70F4F}"/>
    <dgm:cxn modelId="{439A7E94-5704-4B47-9970-233352442854}" type="presOf" srcId="{1FFF29D9-BAC4-4941-BC46-2AEEB16288F1}" destId="{8DEB5127-1D81-4A4A-AE3D-5953B0BA7A93}" srcOrd="0" destOrd="0" presId="urn:microsoft.com/office/officeart/2005/8/layout/target3"/>
    <dgm:cxn modelId="{06496B98-C7B7-418E-A1F2-B3CE39F266C8}" srcId="{62D714C5-5F82-4050-924C-92769633C1CA}" destId="{F6338F26-3E20-4ACC-AB2E-22FD708D6D2E}" srcOrd="1" destOrd="0" parTransId="{ED010C48-02B2-4771-ACEB-A573C7358D30}" sibTransId="{BB9CC51E-38E0-40CC-8C78-CDD00F8B3E2E}"/>
    <dgm:cxn modelId="{8FDBC7A0-731B-4FDF-AC2C-A51616747035}" type="presOf" srcId="{20D45F3B-D7B6-4DA2-BFB8-450F53C478F9}" destId="{E5F127EB-48C1-4954-A8EC-C9B6408B4DE9}" srcOrd="0" destOrd="1" presId="urn:microsoft.com/office/officeart/2005/8/layout/target3"/>
    <dgm:cxn modelId="{C75F9AC0-0701-40BA-B27A-15A5178D31DA}" srcId="{62D714C5-5F82-4050-924C-92769633C1CA}" destId="{A29719E4-05B7-4FE4-A47C-D07C49965D02}" srcOrd="0" destOrd="0" parTransId="{A7212BF1-2D83-4123-84E7-8B82DA3A6F58}" sibTransId="{6A659226-A579-4FD6-BCE0-0D57010D687D}"/>
    <dgm:cxn modelId="{44404CC5-6AF2-4CA6-A995-1A7B56871947}" type="presOf" srcId="{A29719E4-05B7-4FE4-A47C-D07C49965D02}" destId="{07B8D01B-7A67-46AC-8F72-19AE2234B703}" srcOrd="1" destOrd="0" presId="urn:microsoft.com/office/officeart/2005/8/layout/target3"/>
    <dgm:cxn modelId="{3B0DC9D2-74EB-4FB7-B638-1AB40CC46A3B}" type="presOf" srcId="{03F65FE8-9F9E-40C3-9327-9CA3C8850735}" destId="{8DEB5127-1D81-4A4A-AE3D-5953B0BA7A93}" srcOrd="0" destOrd="1" presId="urn:microsoft.com/office/officeart/2005/8/layout/target3"/>
    <dgm:cxn modelId="{30981AD7-E447-49B9-8465-DF28C6365493}" type="presOf" srcId="{A29719E4-05B7-4FE4-A47C-D07C49965D02}" destId="{CB4B5E58-C65B-4F6A-BDEB-CAE9670831E5}" srcOrd="0" destOrd="0" presId="urn:microsoft.com/office/officeart/2005/8/layout/target3"/>
    <dgm:cxn modelId="{354C13E3-A3F8-4624-BA9F-A897F678411E}" type="presOf" srcId="{DFEE00AD-41D5-4297-A31B-82EC56B5F9AC}" destId="{E5F127EB-48C1-4954-A8EC-C9B6408B4DE9}" srcOrd="0" destOrd="0" presId="urn:microsoft.com/office/officeart/2005/8/layout/target3"/>
    <dgm:cxn modelId="{F99F7C36-68D8-40C0-AF88-853F01957682}" type="presParOf" srcId="{05544116-E0F8-4D9E-AE89-688933632042}" destId="{BFAEBAB4-41B1-4116-8E75-72C8EFBA6C5C}" srcOrd="0" destOrd="0" presId="urn:microsoft.com/office/officeart/2005/8/layout/target3"/>
    <dgm:cxn modelId="{7E8899AB-C839-4E1F-BD71-C6C7426A96CA}" type="presParOf" srcId="{05544116-E0F8-4D9E-AE89-688933632042}" destId="{74BC0415-A364-45F8-B1C4-2052F6780C52}" srcOrd="1" destOrd="0" presId="urn:microsoft.com/office/officeart/2005/8/layout/target3"/>
    <dgm:cxn modelId="{4904389B-EA01-4EA7-ACBD-23C5E7181EFF}" type="presParOf" srcId="{05544116-E0F8-4D9E-AE89-688933632042}" destId="{CB4B5E58-C65B-4F6A-BDEB-CAE9670831E5}" srcOrd="2" destOrd="0" presId="urn:microsoft.com/office/officeart/2005/8/layout/target3"/>
    <dgm:cxn modelId="{736EB305-D474-45B8-B6BB-C11F5FE5BC0E}" type="presParOf" srcId="{05544116-E0F8-4D9E-AE89-688933632042}" destId="{D85B6618-4D7A-4E24-8951-FFF63DEAB624}" srcOrd="3" destOrd="0" presId="urn:microsoft.com/office/officeart/2005/8/layout/target3"/>
    <dgm:cxn modelId="{B10493E9-ACB1-4236-92AE-5BEFC235AACB}" type="presParOf" srcId="{05544116-E0F8-4D9E-AE89-688933632042}" destId="{C9A0D5CA-BDE6-4A8E-813E-9F25E46AD326}" srcOrd="4" destOrd="0" presId="urn:microsoft.com/office/officeart/2005/8/layout/target3"/>
    <dgm:cxn modelId="{526E5E2A-B38F-4E66-97A4-58C400EECBB6}" type="presParOf" srcId="{05544116-E0F8-4D9E-AE89-688933632042}" destId="{90CBC7EE-6A80-45E4-AB4F-3769F4AE7909}" srcOrd="5" destOrd="0" presId="urn:microsoft.com/office/officeart/2005/8/layout/target3"/>
    <dgm:cxn modelId="{D9BD1C91-09D9-4E4F-A022-5E143C6A3A51}" type="presParOf" srcId="{05544116-E0F8-4D9E-AE89-688933632042}" destId="{EFE2E27C-5332-4575-919C-85F3444D05D4}" srcOrd="6" destOrd="0" presId="urn:microsoft.com/office/officeart/2005/8/layout/target3"/>
    <dgm:cxn modelId="{B396153E-28CC-4693-8CEE-12C4F20B3674}" type="presParOf" srcId="{05544116-E0F8-4D9E-AE89-688933632042}" destId="{24F77769-5533-4B94-B49D-E61BBE1A0D2B}" srcOrd="7" destOrd="0" presId="urn:microsoft.com/office/officeart/2005/8/layout/target3"/>
    <dgm:cxn modelId="{0FF3F742-1204-4B89-9CFB-CD3B1CE1878B}" type="presParOf" srcId="{05544116-E0F8-4D9E-AE89-688933632042}" destId="{A68E526F-4404-4D4E-A0CF-A39CC1535C66}" srcOrd="8" destOrd="0" presId="urn:microsoft.com/office/officeart/2005/8/layout/target3"/>
    <dgm:cxn modelId="{619375F8-B4BA-4892-BA62-018CC051E0C5}" type="presParOf" srcId="{05544116-E0F8-4D9E-AE89-688933632042}" destId="{07B8D01B-7A67-46AC-8F72-19AE2234B703}" srcOrd="9" destOrd="0" presId="urn:microsoft.com/office/officeart/2005/8/layout/target3"/>
    <dgm:cxn modelId="{36BE8BD0-D680-4C73-8448-385F256079EC}" type="presParOf" srcId="{05544116-E0F8-4D9E-AE89-688933632042}" destId="{8DEB5127-1D81-4A4A-AE3D-5953B0BA7A93}" srcOrd="10" destOrd="0" presId="urn:microsoft.com/office/officeart/2005/8/layout/target3"/>
    <dgm:cxn modelId="{28215799-9763-4897-87F2-2AAD3DB1204A}" type="presParOf" srcId="{05544116-E0F8-4D9E-AE89-688933632042}" destId="{630049BF-761F-4031-923E-0327123BA999}" srcOrd="11" destOrd="0" presId="urn:microsoft.com/office/officeart/2005/8/layout/target3"/>
    <dgm:cxn modelId="{1B47C054-D3BB-4F38-A45B-F0208D89652D}" type="presParOf" srcId="{05544116-E0F8-4D9E-AE89-688933632042}" destId="{E5F127EB-48C1-4954-A8EC-C9B6408B4DE9}" srcOrd="12" destOrd="0" presId="urn:microsoft.com/office/officeart/2005/8/layout/target3"/>
    <dgm:cxn modelId="{AFECF93E-54AC-445B-9DC3-C10D287BCD4D}" type="presParOf" srcId="{05544116-E0F8-4D9E-AE89-688933632042}" destId="{041E5EF4-ADB6-431A-AF0F-DA360A4F4441}" srcOrd="13" destOrd="0" presId="urn:microsoft.com/office/officeart/2005/8/layout/target3"/>
    <dgm:cxn modelId="{FEC90914-06D8-4C84-8B97-49192A66529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169924" y="1037237"/>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981834" y="1932837"/>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889245" y="2824414"/>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6082474" y="3247"/>
          <a:ext cx="6072076" cy="191933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 Zvezda vodnica: </a:t>
          </a:r>
          <a:r>
            <a:rPr lang="sl-SI" sz="1600" b="0" kern="1200" noProof="0">
              <a:solidFill>
                <a:schemeClr val="accent1"/>
              </a:solidFill>
            </a:rPr>
            <a:t>zagotavlja jasno usmeritev in dolgoročne težnje.
- </a:t>
          </a:r>
          <a:r>
            <a:rPr lang="sl-SI" sz="1600" b="1" kern="1200" noProof="0">
              <a:solidFill>
                <a:schemeClr val="accent1"/>
              </a:solidFill>
            </a:rPr>
            <a:t>Spodbuja inovacije</a:t>
          </a:r>
          <a:r>
            <a:rPr lang="sl-SI" sz="1600" b="0" kern="1200" noProof="0">
              <a:solidFill>
                <a:schemeClr val="accent1"/>
              </a:solidFill>
            </a:rPr>
            <a:t>: spodbuja zaposlene, da se uskladijo s prihodnjimi cilji podjetja ter spodbuja ustvarjalnost in inovativnost</a:t>
          </a:r>
          <a:r>
            <a:rPr lang="sl-SI" sz="1600" b="1" kern="1200" noProof="0">
              <a:solidFill>
                <a:schemeClr val="accent1"/>
              </a:solidFill>
            </a:rPr>
            <a:t>.</a:t>
          </a:r>
          <a:endParaRPr lang="sl-SI" sz="1600" kern="1200" noProof="0">
            <a:solidFill>
              <a:schemeClr val="accent1"/>
            </a:solidFill>
          </a:endParaRPr>
        </a:p>
      </dsp:txBody>
      <dsp:txXfrm>
        <a:off x="6082474" y="3247"/>
        <a:ext cx="6072076" cy="1919336"/>
      </dsp:txXfrm>
    </dsp:sp>
    <dsp:sp modelId="{A2191F67-55DA-4EB8-9E66-00FF2A7559FB}">
      <dsp:nvSpPr>
        <dsp:cNvPr id="0" name=""/>
        <dsp:cNvSpPr/>
      </dsp:nvSpPr>
      <dsp:spPr>
        <a:xfrm>
          <a:off x="5548236" y="296757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703531" y="1217226"/>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6106182" y="2055675"/>
          <a:ext cx="6096918" cy="157837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 Določa namen: </a:t>
          </a:r>
          <a:r>
            <a:rPr lang="sl-SI" sz="1600" b="0" kern="1200" noProof="0">
              <a:solidFill>
                <a:schemeClr val="accent1"/>
              </a:solidFill>
            </a:rPr>
            <a:t>pojasnjuje osnovni namen podjetja in edinstveno </a:t>
          </a:r>
          <a:r>
            <a:rPr lang="en-US" sz="1600" b="0" kern="1200" noProof="0" err="1">
              <a:solidFill>
                <a:schemeClr val="accent1"/>
              </a:solidFill>
            </a:rPr>
            <a:t>ponujeno</a:t>
          </a:r>
          <a:r>
            <a:rPr lang="sl-SI" sz="1600" b="0" kern="1200" noProof="0">
              <a:solidFill>
                <a:schemeClr val="accent1"/>
              </a:solidFill>
            </a:rPr>
            <a:t> vrednost</a:t>
          </a:r>
          <a:r>
            <a:rPr lang="sl-SI" sz="1600" b="1" kern="1200" noProof="0">
              <a:solidFill>
                <a:schemeClr val="accent1"/>
              </a:solidFill>
            </a:rPr>
            <a:t>.                    
- Usmerja strateške odločitve:</a:t>
          </a:r>
          <a:r>
            <a:rPr lang="sl-SI" sz="1600" b="0" kern="1200" noProof="0">
              <a:solidFill>
                <a:schemeClr val="accent1"/>
              </a:solidFill>
            </a:rPr>
            <a:t> zagotavlja, da so vse dejavnosti usklajene z namenom in cilji podjetja.</a:t>
          </a:r>
        </a:p>
      </dsp:txBody>
      <dsp:txXfrm>
        <a:off x="6106182" y="2055675"/>
        <a:ext cx="6096918" cy="1578376"/>
      </dsp:txXfrm>
    </dsp:sp>
    <dsp:sp modelId="{F2147B87-F632-4CC9-ADE7-DB332B26FD4A}">
      <dsp:nvSpPr>
        <dsp:cNvPr id="0" name=""/>
        <dsp:cNvSpPr/>
      </dsp:nvSpPr>
      <dsp:spPr>
        <a:xfrm>
          <a:off x="5440544" y="1365702"/>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423057" y="2720368"/>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6120682" y="3768350"/>
          <a:ext cx="6068754" cy="1808725"/>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 Temelji kulture: </a:t>
          </a:r>
          <a:r>
            <a:rPr lang="sl-SI" sz="1600" b="0" kern="1200" noProof="0">
              <a:solidFill>
                <a:schemeClr val="accent1"/>
              </a:solidFill>
            </a:rPr>
            <a:t>oblikujejo vedenje, norme in kulturo podjetja</a:t>
          </a:r>
          <a:r>
            <a:rPr lang="sl-SI" sz="1600" b="1" kern="1200" noProof="0">
              <a:solidFill>
                <a:schemeClr val="accent1"/>
              </a:solidFill>
            </a:rPr>
            <a:t>. 
- Omogočajo sprejemanje odločitev: </a:t>
          </a:r>
          <a:r>
            <a:rPr lang="sl-SI" sz="1600" b="0" kern="1200" noProof="0">
              <a:solidFill>
                <a:schemeClr val="accent1"/>
              </a:solidFill>
            </a:rPr>
            <a:t>delujejo kot kompas za zaposlene, usmerjajo dejanja in spodbujajo enoten pristop.</a:t>
          </a:r>
        </a:p>
      </dsp:txBody>
      <dsp:txXfrm>
        <a:off x="6120682" y="3768350"/>
        <a:ext cx="6068754" cy="1808725"/>
      </dsp:txXfrm>
    </dsp:sp>
    <dsp:sp modelId="{96EF363A-0C5F-43D1-B266-6BF6683B209B}">
      <dsp:nvSpPr>
        <dsp:cNvPr id="0" name=""/>
        <dsp:cNvSpPr/>
      </dsp:nvSpPr>
      <dsp:spPr>
        <a:xfrm>
          <a:off x="5588369" y="4867446"/>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797477" y="4076604"/>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4620" y="1957385"/>
          <a:ext cx="1840810" cy="1518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Voditelji</a:t>
          </a:r>
          <a:r>
            <a:rPr lang="en-US" sz="700" kern="1200" dirty="0">
              <a:solidFill>
                <a:schemeClr val="accent1"/>
              </a:solidFill>
            </a:rPr>
            <a:t> </a:t>
          </a:r>
          <a:r>
            <a:rPr lang="en-US" sz="700" kern="1200" dirty="0" err="1">
              <a:solidFill>
                <a:schemeClr val="accent1"/>
              </a:solidFill>
            </a:rPr>
            <a:t>postavljajo</a:t>
          </a:r>
          <a:r>
            <a:rPr lang="en-US" sz="700" kern="1200" dirty="0">
              <a:solidFill>
                <a:schemeClr val="accent1"/>
              </a:solidFill>
            </a:rPr>
            <a:t> </a:t>
          </a:r>
          <a:r>
            <a:rPr lang="en-US" sz="700" kern="1200" dirty="0" err="1">
              <a:solidFill>
                <a:schemeClr val="accent1"/>
              </a:solidFill>
            </a:rPr>
            <a:t>jasno</a:t>
          </a:r>
          <a:r>
            <a:rPr lang="en-US" sz="700" kern="1200" dirty="0">
              <a:solidFill>
                <a:schemeClr val="accent1"/>
              </a:solidFill>
            </a:rPr>
            <a:t> </a:t>
          </a:r>
          <a:r>
            <a:rPr lang="en-US" sz="700" kern="1200" dirty="0" err="1">
              <a:solidFill>
                <a:schemeClr val="accent1"/>
              </a:solidFill>
            </a:rPr>
            <a:t>vizijo</a:t>
          </a:r>
          <a:r>
            <a:rPr lang="en-US" sz="700" kern="1200" dirty="0">
              <a:solidFill>
                <a:schemeClr val="accent1"/>
              </a:solidFill>
            </a:rPr>
            <a:t> in </a:t>
          </a:r>
          <a:r>
            <a:rPr lang="en-US" sz="700" kern="1200" dirty="0" err="1">
              <a:solidFill>
                <a:schemeClr val="accent1"/>
              </a:solidFill>
            </a:rPr>
            <a:t>navdihujejo</a:t>
          </a:r>
          <a:r>
            <a:rPr lang="en-US" sz="700" kern="1200" dirty="0">
              <a:solidFill>
                <a:schemeClr val="accent1"/>
              </a:solidFill>
            </a:rPr>
            <a:t> </a:t>
          </a:r>
          <a:r>
            <a:rPr lang="en-US" sz="700" kern="1200" dirty="0" err="1">
              <a:solidFill>
                <a:schemeClr val="accent1"/>
              </a:solidFill>
            </a:rPr>
            <a:t>inovacije</a:t>
          </a:r>
          <a:r>
            <a:rPr lang="en-US" sz="700" kern="1200" dirty="0">
              <a:solidFill>
                <a:schemeClr val="accent1"/>
              </a:solidFill>
            </a:rPr>
            <a:t>.
</a:t>
          </a:r>
          <a:r>
            <a:rPr lang="en-US" sz="700" kern="1200" dirty="0" err="1">
              <a:solidFill>
                <a:schemeClr val="accent1"/>
              </a:solidFill>
            </a:rPr>
            <a:t>Uskladite</a:t>
          </a:r>
          <a:r>
            <a:rPr lang="en-US" sz="700" kern="1200" dirty="0">
              <a:solidFill>
                <a:schemeClr val="accent1"/>
              </a:solidFill>
            </a:rPr>
            <a:t> </a:t>
          </a:r>
          <a:r>
            <a:rPr lang="en-US" sz="700" kern="1200" dirty="0" err="1">
              <a:solidFill>
                <a:schemeClr val="accent1"/>
              </a:solidFill>
            </a:rPr>
            <a:t>poslanstvo</a:t>
          </a:r>
          <a:r>
            <a:rPr lang="en-US" sz="700" kern="1200" dirty="0">
              <a:solidFill>
                <a:schemeClr val="accent1"/>
              </a:solidFill>
            </a:rPr>
            <a:t> </a:t>
          </a:r>
          <a:r>
            <a:rPr lang="en-US" sz="700" kern="1200" dirty="0" err="1">
              <a:solidFill>
                <a:schemeClr val="accent1"/>
              </a:solidFill>
            </a:rPr>
            <a:t>organizacije</a:t>
          </a:r>
          <a:endParaRPr lang="en-US" sz="700" kern="1200" dirty="0">
            <a:solidFill>
              <a:schemeClr val="accent1"/>
            </a:solidFill>
          </a:endParaRPr>
        </a:p>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Voditelji</a:t>
          </a:r>
          <a:r>
            <a:rPr lang="en-US" sz="700" kern="1200" dirty="0">
              <a:solidFill>
                <a:schemeClr val="accent1"/>
              </a:solidFill>
            </a:rPr>
            <a:t> </a:t>
          </a:r>
          <a:r>
            <a:rPr lang="en-US" sz="700" kern="1200" dirty="0" err="1">
              <a:solidFill>
                <a:schemeClr val="accent1"/>
              </a:solidFill>
            </a:rPr>
            <a:t>postavljajo</a:t>
          </a:r>
          <a:r>
            <a:rPr lang="en-US" sz="700" kern="1200" dirty="0">
              <a:solidFill>
                <a:schemeClr val="accent1"/>
              </a:solidFill>
            </a:rPr>
            <a:t> </a:t>
          </a:r>
          <a:r>
            <a:rPr lang="en-US" sz="700" kern="1200" dirty="0" err="1">
              <a:solidFill>
                <a:schemeClr val="accent1"/>
              </a:solidFill>
            </a:rPr>
            <a:t>jasno</a:t>
          </a:r>
          <a:r>
            <a:rPr lang="en-US" sz="700" kern="1200" dirty="0">
              <a:solidFill>
                <a:schemeClr val="accent1"/>
              </a:solidFill>
            </a:rPr>
            <a:t> </a:t>
          </a:r>
          <a:r>
            <a:rPr lang="en-US" sz="700" kern="1200" dirty="0" err="1">
              <a:solidFill>
                <a:schemeClr val="accent1"/>
              </a:solidFill>
            </a:rPr>
            <a:t>vizijo</a:t>
          </a:r>
          <a:r>
            <a:rPr lang="en-US" sz="700" kern="1200" dirty="0">
              <a:solidFill>
                <a:schemeClr val="accent1"/>
              </a:solidFill>
            </a:rPr>
            <a:t> in </a:t>
          </a:r>
          <a:r>
            <a:rPr lang="en-US" sz="700" kern="1200" dirty="0" err="1">
              <a:solidFill>
                <a:schemeClr val="accent1"/>
              </a:solidFill>
            </a:rPr>
            <a:t>navdihujejo</a:t>
          </a:r>
          <a:r>
            <a:rPr lang="en-US" sz="700" kern="1200" dirty="0">
              <a:solidFill>
                <a:schemeClr val="accent1"/>
              </a:solidFill>
            </a:rPr>
            <a:t> </a:t>
          </a:r>
          <a:r>
            <a:rPr lang="en-US" sz="700" kern="1200" dirty="0" err="1">
              <a:solidFill>
                <a:schemeClr val="accent1"/>
              </a:solidFill>
            </a:rPr>
            <a:t>inovacije</a:t>
          </a:r>
          <a:r>
            <a:rPr lang="en-US" sz="700" kern="1200" dirty="0">
              <a:solidFill>
                <a:schemeClr val="accent1"/>
              </a:solidFill>
            </a:rPr>
            <a:t>.
</a:t>
          </a:r>
          <a:r>
            <a:rPr lang="en-US" sz="700" kern="1200" dirty="0" err="1">
              <a:solidFill>
                <a:schemeClr val="accent1"/>
              </a:solidFill>
            </a:rPr>
            <a:t>Uskladite</a:t>
          </a:r>
          <a:r>
            <a:rPr lang="en-US" sz="700" kern="1200" dirty="0">
              <a:solidFill>
                <a:schemeClr val="accent1"/>
              </a:solidFill>
            </a:rPr>
            <a:t> </a:t>
          </a:r>
          <a:r>
            <a:rPr lang="en-US" sz="700" kern="1200" dirty="0" err="1">
              <a:solidFill>
                <a:schemeClr val="accent1"/>
              </a:solidFill>
            </a:rPr>
            <a:t>poslanstvo</a:t>
          </a:r>
          <a:r>
            <a:rPr lang="en-US" sz="700" kern="1200" dirty="0">
              <a:solidFill>
                <a:schemeClr val="accent1"/>
              </a:solidFill>
            </a:rPr>
            <a:t> </a:t>
          </a:r>
          <a:r>
            <a:rPr lang="en-US" sz="700" kern="1200" dirty="0" err="1">
              <a:solidFill>
                <a:schemeClr val="accent1"/>
              </a:solidFill>
            </a:rPr>
            <a:t>organizacije</a:t>
          </a:r>
          <a:endParaRPr lang="en-US" sz="700" kern="1200" dirty="0">
            <a:solidFill>
              <a:schemeClr val="accent1"/>
            </a:solidFill>
          </a:endParaRPr>
        </a:p>
      </dsp:txBody>
      <dsp:txXfrm>
        <a:off x="39560" y="1992325"/>
        <a:ext cx="1770930" cy="1123057"/>
      </dsp:txXfrm>
    </dsp:sp>
    <dsp:sp modelId="{E3075CD7-6DF0-484D-A207-0F9C6CD40E52}">
      <dsp:nvSpPr>
        <dsp:cNvPr id="0" name=""/>
        <dsp:cNvSpPr/>
      </dsp:nvSpPr>
      <dsp:spPr>
        <a:xfrm>
          <a:off x="1031686" y="2292340"/>
          <a:ext cx="2069446" cy="2069446"/>
        </a:xfrm>
        <a:prstGeom prst="leftCircularArrow">
          <a:avLst>
            <a:gd name="adj1" fmla="val 3343"/>
            <a:gd name="adj2" fmla="val 413280"/>
            <a:gd name="adj3" fmla="val 2188791"/>
            <a:gd name="adj4" fmla="val 9024489"/>
            <a:gd name="adj5" fmla="val 390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13689" y="3150322"/>
          <a:ext cx="1636276" cy="65069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Vizionarsko</a:t>
          </a:r>
          <a:r>
            <a:rPr lang="en-US" sz="1400" b="1" kern="1200" dirty="0"/>
            <a:t> </a:t>
          </a:r>
          <a:r>
            <a:rPr lang="en-US" sz="1400" b="1" kern="1200" dirty="0" err="1"/>
            <a:t>vodstvo</a:t>
          </a:r>
          <a:r>
            <a:rPr lang="en-US" sz="1400" b="1" kern="1200" dirty="0"/>
            <a:t>:</a:t>
          </a:r>
          <a:endParaRPr lang="en-GB" sz="1400" kern="1200" dirty="0"/>
        </a:p>
      </dsp:txBody>
      <dsp:txXfrm>
        <a:off x="432747" y="3169380"/>
        <a:ext cx="1598160" cy="612577"/>
      </dsp:txXfrm>
    </dsp:sp>
    <dsp:sp modelId="{438DA9A9-FAAD-4387-AAB6-0965AFEAB954}">
      <dsp:nvSpPr>
        <dsp:cNvPr id="0" name=""/>
        <dsp:cNvSpPr/>
      </dsp:nvSpPr>
      <dsp:spPr>
        <a:xfrm>
          <a:off x="2379429" y="1957385"/>
          <a:ext cx="1840810" cy="1518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Zaposlenim</a:t>
          </a:r>
          <a:r>
            <a:rPr lang="en-US" sz="700" kern="1200" dirty="0">
              <a:solidFill>
                <a:schemeClr val="accent1"/>
              </a:solidFill>
            </a:rPr>
            <a:t> </a:t>
          </a:r>
          <a:r>
            <a:rPr lang="en-US" sz="700" kern="1200" dirty="0" err="1">
              <a:solidFill>
                <a:schemeClr val="accent1"/>
              </a:solidFill>
            </a:rPr>
            <a:t>omogočite</a:t>
          </a:r>
          <a:r>
            <a:rPr lang="en-US" sz="700" kern="1200" dirty="0">
              <a:solidFill>
                <a:schemeClr val="accent1"/>
              </a:solidFill>
            </a:rPr>
            <a:t> </a:t>
          </a:r>
          <a:r>
            <a:rPr lang="en-US" sz="700" kern="1200" dirty="0" err="1">
              <a:solidFill>
                <a:schemeClr val="accent1"/>
              </a:solidFill>
            </a:rPr>
            <a:t>avtonomijo</a:t>
          </a:r>
          <a:r>
            <a:rPr lang="en-US" sz="700" kern="1200" dirty="0">
              <a:solidFill>
                <a:schemeClr val="accent1"/>
              </a:solidFill>
            </a:rPr>
            <a:t> </a:t>
          </a:r>
          <a:r>
            <a:rPr lang="en-US" sz="700" kern="1200" dirty="0" err="1">
              <a:solidFill>
                <a:schemeClr val="accent1"/>
              </a:solidFill>
            </a:rPr>
            <a:t>pri</a:t>
          </a:r>
          <a:r>
            <a:rPr lang="en-US" sz="700" kern="1200" dirty="0">
              <a:solidFill>
                <a:schemeClr val="accent1"/>
              </a:solidFill>
            </a:rPr>
            <a:t> </a:t>
          </a:r>
          <a:r>
            <a:rPr lang="en-US" sz="700" kern="1200" dirty="0" err="1">
              <a:solidFill>
                <a:schemeClr val="accent1"/>
              </a:solidFill>
            </a:rPr>
            <a:t>raziskovanju</a:t>
          </a:r>
          <a:r>
            <a:rPr lang="en-US" sz="700" kern="1200" dirty="0">
              <a:solidFill>
                <a:schemeClr val="accent1"/>
              </a:solidFill>
            </a:rPr>
            <a:t> </a:t>
          </a:r>
          <a:r>
            <a:rPr lang="en-US" sz="700" kern="1200" dirty="0" err="1">
              <a:solidFill>
                <a:schemeClr val="accent1"/>
              </a:solidFill>
            </a:rPr>
            <a:t>novih</a:t>
          </a:r>
          <a:r>
            <a:rPr lang="en-US" sz="700" kern="1200" dirty="0">
              <a:solidFill>
                <a:schemeClr val="accent1"/>
              </a:solidFill>
            </a:rPr>
            <a:t> </a:t>
          </a:r>
          <a:r>
            <a:rPr lang="en-US" sz="700" kern="1200" dirty="0" err="1">
              <a:solidFill>
                <a:schemeClr val="accent1"/>
              </a:solidFill>
            </a:rPr>
            <a:t>idej</a:t>
          </a:r>
          <a:r>
            <a:rPr lang="en-US" sz="700" kern="1200" dirty="0">
              <a:solidFill>
                <a:schemeClr val="accent1"/>
              </a:solidFill>
            </a:rPr>
            <a:t>.
</a:t>
          </a:r>
          <a:r>
            <a:rPr lang="en-US" sz="700" kern="1200" dirty="0" err="1">
              <a:solidFill>
                <a:schemeClr val="accent1"/>
              </a:solidFill>
            </a:rPr>
            <a:t>Zaupajte</a:t>
          </a:r>
          <a:r>
            <a:rPr lang="en-US" sz="700" kern="1200" dirty="0">
              <a:solidFill>
                <a:schemeClr val="accent1"/>
              </a:solidFill>
            </a:rPr>
            <a:t> </a:t>
          </a:r>
          <a:r>
            <a:rPr lang="en-US" sz="700" kern="1200" dirty="0" err="1">
              <a:solidFill>
                <a:schemeClr val="accent1"/>
              </a:solidFill>
            </a:rPr>
            <a:t>članom</a:t>
          </a:r>
          <a:r>
            <a:rPr lang="en-US" sz="700" kern="1200" dirty="0">
              <a:solidFill>
                <a:schemeClr val="accent1"/>
              </a:solidFill>
            </a:rPr>
            <a:t> </a:t>
          </a:r>
          <a:r>
            <a:rPr lang="en-US" sz="700" kern="1200" dirty="0" err="1">
              <a:solidFill>
                <a:schemeClr val="accent1"/>
              </a:solidFill>
            </a:rPr>
            <a:t>ekipe</a:t>
          </a:r>
          <a:r>
            <a:rPr lang="en-US" sz="700" kern="1200" dirty="0">
              <a:solidFill>
                <a:schemeClr val="accent1"/>
              </a:solidFill>
            </a:rPr>
            <a:t>, da </a:t>
          </a:r>
          <a:r>
            <a:rPr lang="en-US" sz="700" kern="1200" dirty="0" err="1">
              <a:solidFill>
                <a:schemeClr val="accent1"/>
              </a:solidFill>
            </a:rPr>
            <a:t>bodo</a:t>
          </a:r>
          <a:r>
            <a:rPr lang="en-US" sz="700" kern="1200" dirty="0">
              <a:solidFill>
                <a:schemeClr val="accent1"/>
              </a:solidFill>
            </a:rPr>
            <a:t> </a:t>
          </a:r>
          <a:r>
            <a:rPr lang="en-US" sz="700" kern="1200" dirty="0" err="1">
              <a:solidFill>
                <a:schemeClr val="accent1"/>
              </a:solidFill>
            </a:rPr>
            <a:t>sprejemali</a:t>
          </a:r>
          <a:r>
            <a:rPr lang="en-US" sz="700" kern="1200" dirty="0">
              <a:solidFill>
                <a:schemeClr val="accent1"/>
              </a:solidFill>
            </a:rPr>
            <a:t> </a:t>
          </a:r>
          <a:r>
            <a:rPr lang="en-US" sz="700" kern="1200" dirty="0" err="1">
              <a:solidFill>
                <a:schemeClr val="accent1"/>
              </a:solidFill>
            </a:rPr>
            <a:t>odločitve</a:t>
          </a:r>
          <a:r>
            <a:rPr lang="en-US" sz="700" kern="1200" dirty="0">
              <a:solidFill>
                <a:schemeClr val="accent1"/>
              </a:solidFill>
            </a:rPr>
            <a:t> in </a:t>
          </a:r>
          <a:r>
            <a:rPr lang="en-US" sz="700" kern="1200" dirty="0" err="1">
              <a:solidFill>
                <a:schemeClr val="accent1"/>
              </a:solidFill>
            </a:rPr>
            <a:t>prevzeli</a:t>
          </a:r>
          <a:r>
            <a:rPr lang="en-US" sz="700" kern="1200" dirty="0">
              <a:solidFill>
                <a:schemeClr val="accent1"/>
              </a:solidFill>
            </a:rPr>
            <a:t> </a:t>
          </a:r>
          <a:r>
            <a:rPr lang="en-US" sz="700" kern="1200" dirty="0" err="1">
              <a:solidFill>
                <a:schemeClr val="accent1"/>
              </a:solidFill>
            </a:rPr>
            <a:t>pobudo</a:t>
          </a:r>
          <a:r>
            <a:rPr lang="en-US" sz="700" kern="1200" dirty="0">
              <a:solidFill>
                <a:schemeClr val="accent1"/>
              </a:solidFill>
            </a:rPr>
            <a:t>.</a:t>
          </a:r>
        </a:p>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Zaposlenim</a:t>
          </a:r>
          <a:r>
            <a:rPr lang="en-US" sz="700" kern="1200" dirty="0">
              <a:solidFill>
                <a:schemeClr val="accent1"/>
              </a:solidFill>
            </a:rPr>
            <a:t> </a:t>
          </a:r>
          <a:r>
            <a:rPr lang="en-US" sz="700" kern="1200" dirty="0" err="1">
              <a:solidFill>
                <a:schemeClr val="accent1"/>
              </a:solidFill>
            </a:rPr>
            <a:t>omogočite</a:t>
          </a:r>
          <a:r>
            <a:rPr lang="en-US" sz="700" kern="1200" dirty="0">
              <a:solidFill>
                <a:schemeClr val="accent1"/>
              </a:solidFill>
            </a:rPr>
            <a:t> </a:t>
          </a:r>
          <a:r>
            <a:rPr lang="en-US" sz="700" kern="1200" dirty="0" err="1">
              <a:solidFill>
                <a:schemeClr val="accent1"/>
              </a:solidFill>
            </a:rPr>
            <a:t>avtonomijo</a:t>
          </a:r>
          <a:r>
            <a:rPr lang="en-US" sz="700" kern="1200" dirty="0">
              <a:solidFill>
                <a:schemeClr val="accent1"/>
              </a:solidFill>
            </a:rPr>
            <a:t> </a:t>
          </a:r>
          <a:r>
            <a:rPr lang="en-US" sz="700" kern="1200" dirty="0" err="1">
              <a:solidFill>
                <a:schemeClr val="accent1"/>
              </a:solidFill>
            </a:rPr>
            <a:t>pri</a:t>
          </a:r>
          <a:r>
            <a:rPr lang="en-US" sz="700" kern="1200" dirty="0">
              <a:solidFill>
                <a:schemeClr val="accent1"/>
              </a:solidFill>
            </a:rPr>
            <a:t> </a:t>
          </a:r>
          <a:r>
            <a:rPr lang="en-US" sz="700" kern="1200" dirty="0" err="1">
              <a:solidFill>
                <a:schemeClr val="accent1"/>
              </a:solidFill>
            </a:rPr>
            <a:t>raziskovanju</a:t>
          </a:r>
          <a:r>
            <a:rPr lang="en-US" sz="700" kern="1200" dirty="0">
              <a:solidFill>
                <a:schemeClr val="accent1"/>
              </a:solidFill>
            </a:rPr>
            <a:t> </a:t>
          </a:r>
          <a:r>
            <a:rPr lang="en-US" sz="700" kern="1200" dirty="0" err="1">
              <a:solidFill>
                <a:schemeClr val="accent1"/>
              </a:solidFill>
            </a:rPr>
            <a:t>novih</a:t>
          </a:r>
          <a:r>
            <a:rPr lang="en-US" sz="700" kern="1200" dirty="0">
              <a:solidFill>
                <a:schemeClr val="accent1"/>
              </a:solidFill>
            </a:rPr>
            <a:t> </a:t>
          </a:r>
          <a:r>
            <a:rPr lang="en-US" sz="700" kern="1200" dirty="0" err="1">
              <a:solidFill>
                <a:schemeClr val="accent1"/>
              </a:solidFill>
            </a:rPr>
            <a:t>idej</a:t>
          </a:r>
          <a:r>
            <a:rPr lang="en-US" sz="700" kern="1200" dirty="0">
              <a:solidFill>
                <a:schemeClr val="accent1"/>
              </a:solidFill>
            </a:rPr>
            <a:t>.
</a:t>
          </a:r>
          <a:r>
            <a:rPr lang="en-US" sz="700" kern="1200" dirty="0" err="1">
              <a:solidFill>
                <a:schemeClr val="accent1"/>
              </a:solidFill>
            </a:rPr>
            <a:t>Zaupajte</a:t>
          </a:r>
          <a:r>
            <a:rPr lang="en-US" sz="700" kern="1200" dirty="0">
              <a:solidFill>
                <a:schemeClr val="accent1"/>
              </a:solidFill>
            </a:rPr>
            <a:t> </a:t>
          </a:r>
          <a:r>
            <a:rPr lang="en-US" sz="700" kern="1200" dirty="0" err="1">
              <a:solidFill>
                <a:schemeClr val="accent1"/>
              </a:solidFill>
            </a:rPr>
            <a:t>članom</a:t>
          </a:r>
          <a:r>
            <a:rPr lang="en-US" sz="700" kern="1200" dirty="0">
              <a:solidFill>
                <a:schemeClr val="accent1"/>
              </a:solidFill>
            </a:rPr>
            <a:t> </a:t>
          </a:r>
          <a:r>
            <a:rPr lang="en-US" sz="700" kern="1200" dirty="0" err="1">
              <a:solidFill>
                <a:schemeClr val="accent1"/>
              </a:solidFill>
            </a:rPr>
            <a:t>ekipe</a:t>
          </a:r>
          <a:r>
            <a:rPr lang="en-US" sz="700" kern="1200" dirty="0">
              <a:solidFill>
                <a:schemeClr val="accent1"/>
              </a:solidFill>
            </a:rPr>
            <a:t>, da </a:t>
          </a:r>
          <a:r>
            <a:rPr lang="en-US" sz="700" kern="1200" dirty="0" err="1">
              <a:solidFill>
                <a:schemeClr val="accent1"/>
              </a:solidFill>
            </a:rPr>
            <a:t>bodo</a:t>
          </a:r>
          <a:r>
            <a:rPr lang="en-US" sz="700" kern="1200" dirty="0">
              <a:solidFill>
                <a:schemeClr val="accent1"/>
              </a:solidFill>
            </a:rPr>
            <a:t> </a:t>
          </a:r>
          <a:r>
            <a:rPr lang="en-US" sz="700" kern="1200" dirty="0" err="1">
              <a:solidFill>
                <a:schemeClr val="accent1"/>
              </a:solidFill>
            </a:rPr>
            <a:t>sprejemali</a:t>
          </a:r>
          <a:r>
            <a:rPr lang="en-US" sz="700" kern="1200" dirty="0">
              <a:solidFill>
                <a:schemeClr val="accent1"/>
              </a:solidFill>
            </a:rPr>
            <a:t> </a:t>
          </a:r>
          <a:r>
            <a:rPr lang="en-US" sz="700" kern="1200" dirty="0" err="1">
              <a:solidFill>
                <a:schemeClr val="accent1"/>
              </a:solidFill>
            </a:rPr>
            <a:t>odločitve</a:t>
          </a:r>
          <a:r>
            <a:rPr lang="en-US" sz="700" kern="1200" dirty="0">
              <a:solidFill>
                <a:schemeClr val="accent1"/>
              </a:solidFill>
            </a:rPr>
            <a:t> in </a:t>
          </a:r>
          <a:r>
            <a:rPr lang="en-US" sz="700" kern="1200" dirty="0" err="1">
              <a:solidFill>
                <a:schemeClr val="accent1"/>
              </a:solidFill>
            </a:rPr>
            <a:t>prevzeli</a:t>
          </a:r>
          <a:r>
            <a:rPr lang="en-US" sz="700" kern="1200" dirty="0">
              <a:solidFill>
                <a:schemeClr val="accent1"/>
              </a:solidFill>
            </a:rPr>
            <a:t> </a:t>
          </a:r>
          <a:r>
            <a:rPr lang="en-US" sz="700" kern="1200" dirty="0" err="1">
              <a:solidFill>
                <a:schemeClr val="accent1"/>
              </a:solidFill>
            </a:rPr>
            <a:t>pobudo</a:t>
          </a:r>
          <a:r>
            <a:rPr lang="en-US" sz="700" kern="1200" dirty="0">
              <a:solidFill>
                <a:schemeClr val="accent1"/>
              </a:solidFill>
            </a:rPr>
            <a:t>.</a:t>
          </a:r>
        </a:p>
      </dsp:txBody>
      <dsp:txXfrm>
        <a:off x="2414369" y="2317671"/>
        <a:ext cx="1770930" cy="1123057"/>
      </dsp:txXfrm>
    </dsp:sp>
    <dsp:sp modelId="{2A3E3185-76D1-454C-A962-C3590B84505C}">
      <dsp:nvSpPr>
        <dsp:cNvPr id="0" name=""/>
        <dsp:cNvSpPr/>
      </dsp:nvSpPr>
      <dsp:spPr>
        <a:xfrm>
          <a:off x="3391156" y="1011736"/>
          <a:ext cx="2304661" cy="2304661"/>
        </a:xfrm>
        <a:prstGeom prst="circularArrow">
          <a:avLst>
            <a:gd name="adj1" fmla="val 3002"/>
            <a:gd name="adj2" fmla="val 368121"/>
            <a:gd name="adj3" fmla="val 19456369"/>
            <a:gd name="adj4" fmla="val 12575511"/>
            <a:gd name="adj5" fmla="val 350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8499" y="1632038"/>
          <a:ext cx="1636276" cy="65069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Opolnomočenje</a:t>
          </a:r>
          <a:r>
            <a:rPr lang="en-US" sz="1400" b="1" kern="1200" dirty="0"/>
            <a:t> in </a:t>
          </a:r>
          <a:r>
            <a:rPr lang="en-US" sz="1400" b="1" kern="1200" dirty="0" err="1"/>
            <a:t>avtonomija</a:t>
          </a:r>
          <a:r>
            <a:rPr lang="en-US" sz="1400" b="1" kern="1200" dirty="0"/>
            <a:t>:</a:t>
          </a:r>
          <a:endParaRPr lang="en-US" sz="1400" kern="1200" dirty="0"/>
        </a:p>
      </dsp:txBody>
      <dsp:txXfrm>
        <a:off x="2807557" y="1651096"/>
        <a:ext cx="1598160" cy="612577"/>
      </dsp:txXfrm>
    </dsp:sp>
    <dsp:sp modelId="{63233BA4-D0BE-4718-8355-FA73D949DB38}">
      <dsp:nvSpPr>
        <dsp:cNvPr id="0" name=""/>
        <dsp:cNvSpPr/>
      </dsp:nvSpPr>
      <dsp:spPr>
        <a:xfrm>
          <a:off x="4754239" y="1957385"/>
          <a:ext cx="1840810" cy="1518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Voditelji</a:t>
          </a:r>
          <a:r>
            <a:rPr lang="en-US" sz="700" kern="1200" dirty="0">
              <a:solidFill>
                <a:schemeClr val="accent1"/>
              </a:solidFill>
            </a:rPr>
            <a:t> bi </a:t>
          </a:r>
          <a:r>
            <a:rPr lang="en-US" sz="700" kern="1200" dirty="0" err="1">
              <a:solidFill>
                <a:schemeClr val="accent1"/>
              </a:solidFill>
            </a:rPr>
            <a:t>morali</a:t>
          </a:r>
          <a:r>
            <a:rPr lang="en-US" sz="700" kern="1200" dirty="0">
              <a:solidFill>
                <a:schemeClr val="accent1"/>
              </a:solidFill>
            </a:rPr>
            <a:t> </a:t>
          </a:r>
          <a:r>
            <a:rPr lang="en-US" sz="700" kern="1200" dirty="0" err="1">
              <a:solidFill>
                <a:schemeClr val="accent1"/>
              </a:solidFill>
            </a:rPr>
            <a:t>utelešati</a:t>
          </a:r>
          <a:r>
            <a:rPr lang="en-US" sz="700" kern="1200" dirty="0">
              <a:solidFill>
                <a:schemeClr val="accent1"/>
              </a:solidFill>
            </a:rPr>
            <a:t> </a:t>
          </a:r>
          <a:r>
            <a:rPr lang="en-US" sz="700" kern="1200" dirty="0" err="1">
              <a:solidFill>
                <a:schemeClr val="accent1"/>
              </a:solidFill>
            </a:rPr>
            <a:t>inovativno</a:t>
          </a:r>
          <a:r>
            <a:rPr lang="en-US" sz="700" kern="1200" dirty="0">
              <a:solidFill>
                <a:schemeClr val="accent1"/>
              </a:solidFill>
            </a:rPr>
            <a:t> </a:t>
          </a:r>
          <a:r>
            <a:rPr lang="en-US" sz="700" kern="1200" dirty="0" err="1">
              <a:solidFill>
                <a:schemeClr val="accent1"/>
              </a:solidFill>
            </a:rPr>
            <a:t>razmišljanje</a:t>
          </a:r>
          <a:r>
            <a:rPr lang="en-US" sz="700" kern="1200" dirty="0">
              <a:solidFill>
                <a:schemeClr val="accent1"/>
              </a:solidFill>
            </a:rPr>
            <a:t> in </a:t>
          </a:r>
          <a:r>
            <a:rPr lang="en-US" sz="700" kern="1200" dirty="0" err="1">
              <a:solidFill>
                <a:schemeClr val="accent1"/>
              </a:solidFill>
            </a:rPr>
            <a:t>prakse</a:t>
          </a:r>
          <a:r>
            <a:rPr lang="en-US" sz="700" kern="1200" dirty="0">
              <a:solidFill>
                <a:schemeClr val="accent1"/>
              </a:solidFill>
            </a:rPr>
            <a:t>.
</a:t>
          </a:r>
          <a:r>
            <a:rPr lang="en-US" sz="700" kern="1200" dirty="0" err="1">
              <a:solidFill>
                <a:schemeClr val="accent1"/>
              </a:solidFill>
            </a:rPr>
            <a:t>Spodbujajte</a:t>
          </a:r>
          <a:r>
            <a:rPr lang="en-US" sz="700" kern="1200" dirty="0">
              <a:solidFill>
                <a:schemeClr val="accent1"/>
              </a:solidFill>
            </a:rPr>
            <a:t> </a:t>
          </a:r>
          <a:r>
            <a:rPr lang="en-US" sz="700" kern="1200" dirty="0" err="1">
              <a:solidFill>
                <a:schemeClr val="accent1"/>
              </a:solidFill>
            </a:rPr>
            <a:t>nenehno</a:t>
          </a:r>
          <a:r>
            <a:rPr lang="en-US" sz="700" kern="1200" dirty="0">
              <a:solidFill>
                <a:schemeClr val="accent1"/>
              </a:solidFill>
            </a:rPr>
            <a:t> </a:t>
          </a:r>
          <a:r>
            <a:rPr lang="en-US" sz="700" kern="1200" dirty="0" err="1">
              <a:solidFill>
                <a:schemeClr val="accent1"/>
              </a:solidFill>
            </a:rPr>
            <a:t>učenje</a:t>
          </a:r>
          <a:r>
            <a:rPr lang="en-US" sz="700" kern="1200" dirty="0">
              <a:solidFill>
                <a:schemeClr val="accent1"/>
              </a:solidFill>
            </a:rPr>
            <a:t> in </a:t>
          </a:r>
          <a:r>
            <a:rPr lang="en-US" sz="700" kern="1200" dirty="0" err="1">
              <a:solidFill>
                <a:schemeClr val="accent1"/>
              </a:solidFill>
            </a:rPr>
            <a:t>prilagodljivost</a:t>
          </a:r>
          <a:r>
            <a:rPr lang="en-US" sz="700" kern="1200" dirty="0">
              <a:solidFill>
                <a:schemeClr val="accent1"/>
              </a:solidFill>
            </a:rPr>
            <a:t>.</a:t>
          </a:r>
        </a:p>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Voditelji</a:t>
          </a:r>
          <a:r>
            <a:rPr lang="en-US" sz="700" kern="1200" dirty="0">
              <a:solidFill>
                <a:schemeClr val="accent1"/>
              </a:solidFill>
            </a:rPr>
            <a:t> bi </a:t>
          </a:r>
          <a:r>
            <a:rPr lang="en-US" sz="700" kern="1200" dirty="0" err="1">
              <a:solidFill>
                <a:schemeClr val="accent1"/>
              </a:solidFill>
            </a:rPr>
            <a:t>morali</a:t>
          </a:r>
          <a:r>
            <a:rPr lang="en-US" sz="700" kern="1200" dirty="0">
              <a:solidFill>
                <a:schemeClr val="accent1"/>
              </a:solidFill>
            </a:rPr>
            <a:t> </a:t>
          </a:r>
          <a:r>
            <a:rPr lang="en-US" sz="700" kern="1200" dirty="0" err="1">
              <a:solidFill>
                <a:schemeClr val="accent1"/>
              </a:solidFill>
            </a:rPr>
            <a:t>utelešati</a:t>
          </a:r>
          <a:r>
            <a:rPr lang="en-US" sz="700" kern="1200" dirty="0">
              <a:solidFill>
                <a:schemeClr val="accent1"/>
              </a:solidFill>
            </a:rPr>
            <a:t> </a:t>
          </a:r>
          <a:r>
            <a:rPr lang="en-US" sz="700" kern="1200" dirty="0" err="1">
              <a:solidFill>
                <a:schemeClr val="accent1"/>
              </a:solidFill>
            </a:rPr>
            <a:t>inovativno</a:t>
          </a:r>
          <a:r>
            <a:rPr lang="en-US" sz="700" kern="1200" dirty="0">
              <a:solidFill>
                <a:schemeClr val="accent1"/>
              </a:solidFill>
            </a:rPr>
            <a:t> </a:t>
          </a:r>
          <a:r>
            <a:rPr lang="en-US" sz="700" kern="1200" dirty="0" err="1">
              <a:solidFill>
                <a:schemeClr val="accent1"/>
              </a:solidFill>
            </a:rPr>
            <a:t>razmišljanje</a:t>
          </a:r>
          <a:r>
            <a:rPr lang="en-US" sz="700" kern="1200" dirty="0">
              <a:solidFill>
                <a:schemeClr val="accent1"/>
              </a:solidFill>
            </a:rPr>
            <a:t> in </a:t>
          </a:r>
          <a:r>
            <a:rPr lang="en-US" sz="700" kern="1200" dirty="0" err="1">
              <a:solidFill>
                <a:schemeClr val="accent1"/>
              </a:solidFill>
            </a:rPr>
            <a:t>prakse</a:t>
          </a:r>
          <a:r>
            <a:rPr lang="en-US" sz="700" kern="1200" dirty="0">
              <a:solidFill>
                <a:schemeClr val="accent1"/>
              </a:solidFill>
            </a:rPr>
            <a:t>.
</a:t>
          </a:r>
          <a:r>
            <a:rPr lang="en-US" sz="700" kern="1200" dirty="0" err="1">
              <a:solidFill>
                <a:schemeClr val="accent1"/>
              </a:solidFill>
            </a:rPr>
            <a:t>Spodbujajte</a:t>
          </a:r>
          <a:r>
            <a:rPr lang="en-US" sz="700" kern="1200" dirty="0">
              <a:solidFill>
                <a:schemeClr val="accent1"/>
              </a:solidFill>
            </a:rPr>
            <a:t> </a:t>
          </a:r>
          <a:r>
            <a:rPr lang="en-US" sz="700" kern="1200" dirty="0" err="1">
              <a:solidFill>
                <a:schemeClr val="accent1"/>
              </a:solidFill>
            </a:rPr>
            <a:t>nenehno</a:t>
          </a:r>
          <a:r>
            <a:rPr lang="en-US" sz="700" kern="1200" dirty="0">
              <a:solidFill>
                <a:schemeClr val="accent1"/>
              </a:solidFill>
            </a:rPr>
            <a:t> </a:t>
          </a:r>
          <a:r>
            <a:rPr lang="en-US" sz="700" kern="1200" dirty="0" err="1">
              <a:solidFill>
                <a:schemeClr val="accent1"/>
              </a:solidFill>
            </a:rPr>
            <a:t>učenje</a:t>
          </a:r>
          <a:r>
            <a:rPr lang="en-US" sz="700" kern="1200" dirty="0">
              <a:solidFill>
                <a:schemeClr val="accent1"/>
              </a:solidFill>
            </a:rPr>
            <a:t> in </a:t>
          </a:r>
          <a:r>
            <a:rPr lang="en-US" sz="700" kern="1200" dirty="0" err="1">
              <a:solidFill>
                <a:schemeClr val="accent1"/>
              </a:solidFill>
            </a:rPr>
            <a:t>prilagodljivost</a:t>
          </a:r>
          <a:r>
            <a:rPr lang="en-US" sz="700" kern="1200" dirty="0">
              <a:solidFill>
                <a:schemeClr val="accent1"/>
              </a:solidFill>
            </a:rPr>
            <a:t>.</a:t>
          </a:r>
        </a:p>
      </dsp:txBody>
      <dsp:txXfrm>
        <a:off x="4789179" y="1992325"/>
        <a:ext cx="1770930" cy="1123057"/>
      </dsp:txXfrm>
    </dsp:sp>
    <dsp:sp modelId="{B4F162AB-2C92-4794-8D74-8EE11B51B0E0}">
      <dsp:nvSpPr>
        <dsp:cNvPr id="0" name=""/>
        <dsp:cNvSpPr/>
      </dsp:nvSpPr>
      <dsp:spPr>
        <a:xfrm>
          <a:off x="5781306" y="2292340"/>
          <a:ext cx="2069446" cy="2069446"/>
        </a:xfrm>
        <a:prstGeom prst="leftCircularArrow">
          <a:avLst>
            <a:gd name="adj1" fmla="val 3343"/>
            <a:gd name="adj2" fmla="val 413280"/>
            <a:gd name="adj3" fmla="val 2188791"/>
            <a:gd name="adj4" fmla="val 9024489"/>
            <a:gd name="adj5" fmla="val 390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63308" y="3150322"/>
          <a:ext cx="1636276" cy="65069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Modeliranje</a:t>
          </a:r>
          <a:r>
            <a:rPr lang="en-US" sz="1400" b="1" kern="1200" dirty="0"/>
            <a:t> </a:t>
          </a:r>
          <a:r>
            <a:rPr lang="en-US" sz="1400" b="1" kern="1200" dirty="0" err="1"/>
            <a:t>inovativnega</a:t>
          </a:r>
          <a:r>
            <a:rPr lang="en-US" sz="1400" b="1" kern="1200" dirty="0"/>
            <a:t> </a:t>
          </a:r>
          <a:r>
            <a:rPr lang="en-US" sz="1400" b="1" kern="1200" dirty="0" err="1"/>
            <a:t>vedenja</a:t>
          </a:r>
          <a:r>
            <a:rPr lang="en-US" sz="1400" b="1" kern="1200" dirty="0"/>
            <a:t>:</a:t>
          </a:r>
          <a:endParaRPr lang="en-US" sz="1400" kern="1200" dirty="0"/>
        </a:p>
      </dsp:txBody>
      <dsp:txXfrm>
        <a:off x="5182366" y="3169380"/>
        <a:ext cx="1598160" cy="612577"/>
      </dsp:txXfrm>
    </dsp:sp>
    <dsp:sp modelId="{663FDEAD-333C-4969-A7FD-7C8D259699FC}">
      <dsp:nvSpPr>
        <dsp:cNvPr id="0" name=""/>
        <dsp:cNvSpPr/>
      </dsp:nvSpPr>
      <dsp:spPr>
        <a:xfrm>
          <a:off x="7129049" y="1957385"/>
          <a:ext cx="1840810" cy="1518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Jasno</a:t>
          </a:r>
          <a:r>
            <a:rPr lang="en-US" sz="700" kern="1200" dirty="0">
              <a:solidFill>
                <a:schemeClr val="accent1"/>
              </a:solidFill>
            </a:rPr>
            <a:t> </a:t>
          </a:r>
          <a:r>
            <a:rPr lang="en-US" sz="700" kern="1200" dirty="0" err="1">
              <a:solidFill>
                <a:schemeClr val="accent1"/>
              </a:solidFill>
            </a:rPr>
            <a:t>sporočite</a:t>
          </a:r>
          <a:r>
            <a:rPr lang="en-US" sz="700" kern="1200" dirty="0">
              <a:solidFill>
                <a:schemeClr val="accent1"/>
              </a:solidFill>
            </a:rPr>
            <a:t> </a:t>
          </a:r>
          <a:r>
            <a:rPr lang="en-US" sz="700" kern="1200" dirty="0" err="1">
              <a:solidFill>
                <a:schemeClr val="accent1"/>
              </a:solidFill>
            </a:rPr>
            <a:t>pomen</a:t>
          </a:r>
          <a:r>
            <a:rPr lang="en-US" sz="700" kern="1200" dirty="0">
              <a:solidFill>
                <a:schemeClr val="accent1"/>
              </a:solidFill>
            </a:rPr>
            <a:t> </a:t>
          </a:r>
          <a:r>
            <a:rPr lang="en-US" sz="700" kern="1200" dirty="0" err="1">
              <a:solidFill>
                <a:schemeClr val="accent1"/>
              </a:solidFill>
            </a:rPr>
            <a:t>inovacij</a:t>
          </a:r>
          <a:r>
            <a:rPr lang="en-US" sz="700" kern="1200" dirty="0">
              <a:solidFill>
                <a:schemeClr val="accent1"/>
              </a:solidFill>
            </a:rPr>
            <a:t>.
</a:t>
          </a:r>
          <a:r>
            <a:rPr lang="en-US" sz="700" kern="1200" dirty="0" err="1">
              <a:solidFill>
                <a:schemeClr val="accent1"/>
              </a:solidFill>
            </a:rPr>
            <a:t>Zagotavljajte</a:t>
          </a:r>
          <a:r>
            <a:rPr lang="en-US" sz="700" kern="1200" dirty="0">
              <a:solidFill>
                <a:schemeClr val="accent1"/>
              </a:solidFill>
            </a:rPr>
            <a:t> </a:t>
          </a:r>
          <a:r>
            <a:rPr lang="en-US" sz="700" kern="1200" dirty="0" err="1">
              <a:solidFill>
                <a:schemeClr val="accent1"/>
              </a:solidFill>
            </a:rPr>
            <a:t>redne</a:t>
          </a:r>
          <a:r>
            <a:rPr lang="en-US" sz="700" kern="1200" dirty="0">
              <a:solidFill>
                <a:schemeClr val="accent1"/>
              </a:solidFill>
            </a:rPr>
            <a:t> </a:t>
          </a:r>
          <a:r>
            <a:rPr lang="en-US" sz="700" kern="1200" dirty="0" err="1">
              <a:solidFill>
                <a:schemeClr val="accent1"/>
              </a:solidFill>
            </a:rPr>
            <a:t>posodobitve</a:t>
          </a:r>
          <a:r>
            <a:rPr lang="en-US" sz="700" kern="1200" dirty="0">
              <a:solidFill>
                <a:schemeClr val="accent1"/>
              </a:solidFill>
            </a:rPr>
            <a:t> in </a:t>
          </a:r>
          <a:r>
            <a:rPr lang="en-US" sz="700" kern="1200" dirty="0" err="1">
              <a:solidFill>
                <a:schemeClr val="accent1"/>
              </a:solidFill>
            </a:rPr>
            <a:t>povratne</a:t>
          </a:r>
          <a:r>
            <a:rPr lang="en-US" sz="700" kern="1200" dirty="0">
              <a:solidFill>
                <a:schemeClr val="accent1"/>
              </a:solidFill>
            </a:rPr>
            <a:t> </a:t>
          </a:r>
          <a:r>
            <a:rPr lang="en-US" sz="700" kern="1200" dirty="0" err="1">
              <a:solidFill>
                <a:schemeClr val="accent1"/>
              </a:solidFill>
            </a:rPr>
            <a:t>informacije</a:t>
          </a:r>
          <a:r>
            <a:rPr lang="en-US" sz="700" kern="1200" dirty="0">
              <a:solidFill>
                <a:schemeClr val="accent1"/>
              </a:solidFill>
            </a:rPr>
            <a:t> o </a:t>
          </a:r>
          <a:r>
            <a:rPr lang="en-US" sz="700" kern="1200" dirty="0" err="1">
              <a:solidFill>
                <a:schemeClr val="accent1"/>
              </a:solidFill>
            </a:rPr>
            <a:t>prizadevanjih</a:t>
          </a:r>
          <a:r>
            <a:rPr lang="en-US" sz="700" kern="1200" dirty="0">
              <a:solidFill>
                <a:schemeClr val="accent1"/>
              </a:solidFill>
            </a:rPr>
            <a:t> za </a:t>
          </a:r>
          <a:r>
            <a:rPr lang="en-US" sz="700" kern="1200" dirty="0" err="1">
              <a:solidFill>
                <a:schemeClr val="accent1"/>
              </a:solidFill>
            </a:rPr>
            <a:t>inovacije</a:t>
          </a:r>
          <a:r>
            <a:rPr lang="en-US" sz="700" kern="1200" dirty="0">
              <a:solidFill>
                <a:schemeClr val="accent1"/>
              </a:solidFill>
            </a:rPr>
            <a:t>.</a:t>
          </a:r>
        </a:p>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Jasno</a:t>
          </a:r>
          <a:r>
            <a:rPr lang="en-US" sz="700" kern="1200" dirty="0">
              <a:solidFill>
                <a:schemeClr val="accent1"/>
              </a:solidFill>
            </a:rPr>
            <a:t> </a:t>
          </a:r>
          <a:r>
            <a:rPr lang="en-US" sz="700" kern="1200" dirty="0" err="1">
              <a:solidFill>
                <a:schemeClr val="accent1"/>
              </a:solidFill>
            </a:rPr>
            <a:t>sporočite</a:t>
          </a:r>
          <a:r>
            <a:rPr lang="en-US" sz="700" kern="1200" dirty="0">
              <a:solidFill>
                <a:schemeClr val="accent1"/>
              </a:solidFill>
            </a:rPr>
            <a:t> </a:t>
          </a:r>
          <a:r>
            <a:rPr lang="en-US" sz="700" kern="1200" dirty="0" err="1">
              <a:solidFill>
                <a:schemeClr val="accent1"/>
              </a:solidFill>
            </a:rPr>
            <a:t>pomen</a:t>
          </a:r>
          <a:r>
            <a:rPr lang="en-US" sz="700" kern="1200" dirty="0">
              <a:solidFill>
                <a:schemeClr val="accent1"/>
              </a:solidFill>
            </a:rPr>
            <a:t> </a:t>
          </a:r>
          <a:r>
            <a:rPr lang="en-US" sz="700" kern="1200" dirty="0" err="1">
              <a:solidFill>
                <a:schemeClr val="accent1"/>
              </a:solidFill>
            </a:rPr>
            <a:t>inovacij</a:t>
          </a:r>
          <a:r>
            <a:rPr lang="en-US" sz="700" kern="1200" dirty="0">
              <a:solidFill>
                <a:schemeClr val="accent1"/>
              </a:solidFill>
            </a:rPr>
            <a:t>.
</a:t>
          </a:r>
          <a:r>
            <a:rPr lang="en-US" sz="700" kern="1200" dirty="0" err="1">
              <a:solidFill>
                <a:schemeClr val="accent1"/>
              </a:solidFill>
            </a:rPr>
            <a:t>Zagotavljajte</a:t>
          </a:r>
          <a:r>
            <a:rPr lang="en-US" sz="700" kern="1200" dirty="0">
              <a:solidFill>
                <a:schemeClr val="accent1"/>
              </a:solidFill>
            </a:rPr>
            <a:t> </a:t>
          </a:r>
          <a:r>
            <a:rPr lang="en-US" sz="700" kern="1200" dirty="0" err="1">
              <a:solidFill>
                <a:schemeClr val="accent1"/>
              </a:solidFill>
            </a:rPr>
            <a:t>redne</a:t>
          </a:r>
          <a:r>
            <a:rPr lang="en-US" sz="700" kern="1200" dirty="0">
              <a:solidFill>
                <a:schemeClr val="accent1"/>
              </a:solidFill>
            </a:rPr>
            <a:t> </a:t>
          </a:r>
          <a:r>
            <a:rPr lang="en-US" sz="700" kern="1200" dirty="0" err="1">
              <a:solidFill>
                <a:schemeClr val="accent1"/>
              </a:solidFill>
            </a:rPr>
            <a:t>posodobitve</a:t>
          </a:r>
          <a:r>
            <a:rPr lang="en-US" sz="700" kern="1200" dirty="0">
              <a:solidFill>
                <a:schemeClr val="accent1"/>
              </a:solidFill>
            </a:rPr>
            <a:t> in </a:t>
          </a:r>
          <a:r>
            <a:rPr lang="en-US" sz="700" kern="1200" dirty="0" err="1">
              <a:solidFill>
                <a:schemeClr val="accent1"/>
              </a:solidFill>
            </a:rPr>
            <a:t>povratne</a:t>
          </a:r>
          <a:r>
            <a:rPr lang="en-US" sz="700" kern="1200" dirty="0">
              <a:solidFill>
                <a:schemeClr val="accent1"/>
              </a:solidFill>
            </a:rPr>
            <a:t> </a:t>
          </a:r>
          <a:r>
            <a:rPr lang="en-US" sz="700" kern="1200" dirty="0" err="1">
              <a:solidFill>
                <a:schemeClr val="accent1"/>
              </a:solidFill>
            </a:rPr>
            <a:t>informacije</a:t>
          </a:r>
          <a:r>
            <a:rPr lang="en-US" sz="700" kern="1200" dirty="0">
              <a:solidFill>
                <a:schemeClr val="accent1"/>
              </a:solidFill>
            </a:rPr>
            <a:t> o </a:t>
          </a:r>
          <a:r>
            <a:rPr lang="en-US" sz="700" kern="1200" dirty="0" err="1">
              <a:solidFill>
                <a:schemeClr val="accent1"/>
              </a:solidFill>
            </a:rPr>
            <a:t>prizadevanjih</a:t>
          </a:r>
          <a:r>
            <a:rPr lang="en-US" sz="700" kern="1200" dirty="0">
              <a:solidFill>
                <a:schemeClr val="accent1"/>
              </a:solidFill>
            </a:rPr>
            <a:t> za </a:t>
          </a:r>
          <a:r>
            <a:rPr lang="en-US" sz="700" kern="1200" dirty="0" err="1">
              <a:solidFill>
                <a:schemeClr val="accent1"/>
              </a:solidFill>
            </a:rPr>
            <a:t>inovacije</a:t>
          </a:r>
          <a:r>
            <a:rPr lang="en-US" sz="700" kern="1200" dirty="0">
              <a:solidFill>
                <a:schemeClr val="accent1"/>
              </a:solidFill>
            </a:rPr>
            <a:t>.</a:t>
          </a:r>
        </a:p>
      </dsp:txBody>
      <dsp:txXfrm>
        <a:off x="7163989" y="2317671"/>
        <a:ext cx="1770930" cy="1123057"/>
      </dsp:txXfrm>
    </dsp:sp>
    <dsp:sp modelId="{745315D6-E2C3-4244-8FDD-34DE8A84EC11}">
      <dsp:nvSpPr>
        <dsp:cNvPr id="0" name=""/>
        <dsp:cNvSpPr/>
      </dsp:nvSpPr>
      <dsp:spPr>
        <a:xfrm>
          <a:off x="8140776" y="1011736"/>
          <a:ext cx="2304661" cy="2304661"/>
        </a:xfrm>
        <a:prstGeom prst="circularArrow">
          <a:avLst>
            <a:gd name="adj1" fmla="val 3002"/>
            <a:gd name="adj2" fmla="val 368121"/>
            <a:gd name="adj3" fmla="val 19456369"/>
            <a:gd name="adj4" fmla="val 12575511"/>
            <a:gd name="adj5" fmla="val 350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38118" y="1632038"/>
          <a:ext cx="1636276" cy="65069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Učinkovita</a:t>
          </a:r>
          <a:r>
            <a:rPr lang="en-US" sz="1400" b="1" kern="1200" dirty="0"/>
            <a:t> </a:t>
          </a:r>
          <a:r>
            <a:rPr lang="en-US" sz="1400" b="1" kern="1200" dirty="0" err="1"/>
            <a:t>komunikacija</a:t>
          </a:r>
          <a:r>
            <a:rPr lang="en-US" sz="1400" b="1" kern="1200" dirty="0"/>
            <a:t>:</a:t>
          </a:r>
          <a:endParaRPr lang="en-US" sz="1400" kern="1200" dirty="0"/>
        </a:p>
      </dsp:txBody>
      <dsp:txXfrm>
        <a:off x="7557176" y="1651096"/>
        <a:ext cx="1598160" cy="612577"/>
      </dsp:txXfrm>
    </dsp:sp>
    <dsp:sp modelId="{1BAB2332-8B0D-4D00-9DAE-E57DFC3A9CD7}">
      <dsp:nvSpPr>
        <dsp:cNvPr id="0" name=""/>
        <dsp:cNvSpPr/>
      </dsp:nvSpPr>
      <dsp:spPr>
        <a:xfrm>
          <a:off x="9503859" y="1957385"/>
          <a:ext cx="1840810" cy="151828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t" anchorCtr="0">
          <a:noAutofit/>
        </a:bodyPr>
        <a:lstStyle/>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Zagotovite</a:t>
          </a:r>
          <a:r>
            <a:rPr lang="en-US" sz="700" kern="1200" dirty="0">
              <a:solidFill>
                <a:schemeClr val="accent1"/>
              </a:solidFill>
            </a:rPr>
            <a:t>, da so </a:t>
          </a:r>
          <a:r>
            <a:rPr lang="en-US" sz="700" kern="1200" dirty="0" err="1">
              <a:solidFill>
                <a:schemeClr val="accent1"/>
              </a:solidFill>
            </a:rPr>
            <a:t>na</a:t>
          </a:r>
          <a:r>
            <a:rPr lang="en-US" sz="700" kern="1200" dirty="0">
              <a:solidFill>
                <a:schemeClr val="accent1"/>
              </a:solidFill>
            </a:rPr>
            <a:t> </a:t>
          </a:r>
          <a:r>
            <a:rPr lang="en-US" sz="700" kern="1200" dirty="0" err="1">
              <a:solidFill>
                <a:schemeClr val="accent1"/>
              </a:solidFill>
            </a:rPr>
            <a:t>voljo</a:t>
          </a:r>
          <a:r>
            <a:rPr lang="en-US" sz="700" kern="1200" dirty="0">
              <a:solidFill>
                <a:schemeClr val="accent1"/>
              </a:solidFill>
            </a:rPr>
            <a:t> </a:t>
          </a:r>
          <a:r>
            <a:rPr lang="en-US" sz="700" kern="1200" dirty="0" err="1">
              <a:solidFill>
                <a:schemeClr val="accent1"/>
              </a:solidFill>
            </a:rPr>
            <a:t>zadostna</a:t>
          </a:r>
          <a:r>
            <a:rPr lang="en-US" sz="700" kern="1200" dirty="0">
              <a:solidFill>
                <a:schemeClr val="accent1"/>
              </a:solidFill>
            </a:rPr>
            <a:t> </a:t>
          </a:r>
          <a:r>
            <a:rPr lang="en-US" sz="700" kern="1200" dirty="0" err="1">
              <a:solidFill>
                <a:schemeClr val="accent1"/>
              </a:solidFill>
            </a:rPr>
            <a:t>sredstva</a:t>
          </a:r>
          <a:r>
            <a:rPr lang="en-US" sz="700" kern="1200" dirty="0">
              <a:solidFill>
                <a:schemeClr val="accent1"/>
              </a:solidFill>
            </a:rPr>
            <a:t> za </a:t>
          </a:r>
          <a:r>
            <a:rPr lang="en-US" sz="700" kern="1200" dirty="0" err="1">
              <a:solidFill>
                <a:schemeClr val="accent1"/>
              </a:solidFill>
            </a:rPr>
            <a:t>inovacijske</a:t>
          </a:r>
          <a:r>
            <a:rPr lang="en-US" sz="700" kern="1200" dirty="0">
              <a:solidFill>
                <a:schemeClr val="accent1"/>
              </a:solidFill>
            </a:rPr>
            <a:t> </a:t>
          </a:r>
          <a:r>
            <a:rPr lang="en-US" sz="700" kern="1200" dirty="0" err="1">
              <a:solidFill>
                <a:schemeClr val="accent1"/>
              </a:solidFill>
            </a:rPr>
            <a:t>projekte</a:t>
          </a:r>
          <a:r>
            <a:rPr lang="en-US" sz="700" kern="1200" dirty="0">
              <a:solidFill>
                <a:schemeClr val="accent1"/>
              </a:solidFill>
            </a:rPr>
            <a:t>.
</a:t>
          </a:r>
          <a:r>
            <a:rPr lang="en-US" sz="700" kern="1200" dirty="0" err="1">
              <a:solidFill>
                <a:schemeClr val="accent1"/>
              </a:solidFill>
            </a:rPr>
            <a:t>Podpora</a:t>
          </a:r>
          <a:r>
            <a:rPr lang="en-US" sz="700" kern="1200" dirty="0">
              <a:solidFill>
                <a:schemeClr val="accent1"/>
              </a:solidFill>
            </a:rPr>
            <a:t> in</a:t>
          </a:r>
        </a:p>
        <a:p>
          <a:pPr marL="57150" lvl="1" indent="-57150" algn="l" defTabSz="311150">
            <a:lnSpc>
              <a:spcPct val="90000"/>
            </a:lnSpc>
            <a:spcBef>
              <a:spcPct val="0"/>
            </a:spcBef>
            <a:spcAft>
              <a:spcPct val="15000"/>
            </a:spcAft>
            <a:buFont typeface="Arial" panose="020B0604020202020204" pitchFamily="34" charset="0"/>
            <a:buChar char="•"/>
          </a:pPr>
          <a:r>
            <a:rPr lang="en-US" sz="700" kern="1200" dirty="0" err="1">
              <a:solidFill>
                <a:schemeClr val="accent1"/>
              </a:solidFill>
            </a:rPr>
            <a:t>Zagotovite</a:t>
          </a:r>
          <a:r>
            <a:rPr lang="en-US" sz="700" kern="1200" dirty="0">
              <a:solidFill>
                <a:schemeClr val="accent1"/>
              </a:solidFill>
            </a:rPr>
            <a:t>, da so </a:t>
          </a:r>
          <a:r>
            <a:rPr lang="en-US" sz="700" kern="1200" dirty="0" err="1">
              <a:solidFill>
                <a:schemeClr val="accent1"/>
              </a:solidFill>
            </a:rPr>
            <a:t>na</a:t>
          </a:r>
          <a:r>
            <a:rPr lang="en-US" sz="700" kern="1200" dirty="0">
              <a:solidFill>
                <a:schemeClr val="accent1"/>
              </a:solidFill>
            </a:rPr>
            <a:t> </a:t>
          </a:r>
          <a:r>
            <a:rPr lang="en-US" sz="700" kern="1200" dirty="0" err="1">
              <a:solidFill>
                <a:schemeClr val="accent1"/>
              </a:solidFill>
            </a:rPr>
            <a:t>voljo</a:t>
          </a:r>
          <a:r>
            <a:rPr lang="en-US" sz="700" kern="1200" dirty="0">
              <a:solidFill>
                <a:schemeClr val="accent1"/>
              </a:solidFill>
            </a:rPr>
            <a:t> </a:t>
          </a:r>
          <a:r>
            <a:rPr lang="en-US" sz="700" kern="1200" dirty="0" err="1">
              <a:solidFill>
                <a:schemeClr val="accent1"/>
              </a:solidFill>
            </a:rPr>
            <a:t>zadostna</a:t>
          </a:r>
          <a:r>
            <a:rPr lang="en-US" sz="700" kern="1200" dirty="0">
              <a:solidFill>
                <a:schemeClr val="accent1"/>
              </a:solidFill>
            </a:rPr>
            <a:t> </a:t>
          </a:r>
          <a:r>
            <a:rPr lang="en-US" sz="700" kern="1200" dirty="0" err="1">
              <a:solidFill>
                <a:schemeClr val="accent1"/>
              </a:solidFill>
            </a:rPr>
            <a:t>sredstva</a:t>
          </a:r>
          <a:r>
            <a:rPr lang="en-US" sz="700" kern="1200" dirty="0">
              <a:solidFill>
                <a:schemeClr val="accent1"/>
              </a:solidFill>
            </a:rPr>
            <a:t> za </a:t>
          </a:r>
          <a:r>
            <a:rPr lang="en-US" sz="700" kern="1200" dirty="0" err="1">
              <a:solidFill>
                <a:schemeClr val="accent1"/>
              </a:solidFill>
            </a:rPr>
            <a:t>inovacijske</a:t>
          </a:r>
          <a:r>
            <a:rPr lang="en-US" sz="700" kern="1200" dirty="0">
              <a:solidFill>
                <a:schemeClr val="accent1"/>
              </a:solidFill>
            </a:rPr>
            <a:t> </a:t>
          </a:r>
          <a:r>
            <a:rPr lang="en-US" sz="700" kern="1200" dirty="0" err="1">
              <a:solidFill>
                <a:schemeClr val="accent1"/>
              </a:solidFill>
            </a:rPr>
            <a:t>projekte</a:t>
          </a:r>
          <a:r>
            <a:rPr lang="en-US" sz="700" kern="1200" dirty="0">
              <a:solidFill>
                <a:schemeClr val="accent1"/>
              </a:solidFill>
            </a:rPr>
            <a:t>.
</a:t>
          </a:r>
          <a:r>
            <a:rPr lang="en-US" sz="700" kern="1200" dirty="0" err="1">
              <a:solidFill>
                <a:schemeClr val="accent1"/>
              </a:solidFill>
            </a:rPr>
            <a:t>Podpora</a:t>
          </a:r>
          <a:r>
            <a:rPr lang="en-US" sz="700" kern="1200" dirty="0">
              <a:solidFill>
                <a:schemeClr val="accent1"/>
              </a:solidFill>
            </a:rPr>
            <a:t> in</a:t>
          </a:r>
        </a:p>
      </dsp:txBody>
      <dsp:txXfrm>
        <a:off x="9538799" y="1992325"/>
        <a:ext cx="1770930" cy="1123057"/>
      </dsp:txXfrm>
    </dsp:sp>
    <dsp:sp modelId="{B3AB3E52-98B0-4CB8-8E81-1F1CFBF81EF0}">
      <dsp:nvSpPr>
        <dsp:cNvPr id="0" name=""/>
        <dsp:cNvSpPr/>
      </dsp:nvSpPr>
      <dsp:spPr>
        <a:xfrm>
          <a:off x="9912928" y="3150322"/>
          <a:ext cx="1636276" cy="65069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err="1"/>
            <a:t>Dodeljevanje</a:t>
          </a:r>
          <a:r>
            <a:rPr lang="en-US" sz="1400" b="1" kern="1200" dirty="0"/>
            <a:t> </a:t>
          </a:r>
          <a:r>
            <a:rPr lang="en-US" sz="1400" b="1" kern="1200" dirty="0" err="1"/>
            <a:t>virov</a:t>
          </a:r>
          <a:r>
            <a:rPr lang="en-US" sz="1400" kern="1200" dirty="0"/>
            <a:t>:</a:t>
          </a:r>
        </a:p>
      </dsp:txBody>
      <dsp:txXfrm>
        <a:off x="9931986" y="3169380"/>
        <a:ext cx="1598160" cy="61257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805835"/>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dirty="0" err="1"/>
            <a:t>Vrste</a:t>
          </a:r>
          <a:endParaRPr lang="en-GB" sz="4000" kern="1200" dirty="0"/>
        </a:p>
      </dsp:txBody>
      <dsp:txXfrm rot="-5400000">
        <a:off x="-144574" y="2548402"/>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kern="1200" dirty="0" err="1">
              <a:solidFill>
                <a:schemeClr val="accent1"/>
              </a:solidFill>
            </a:rPr>
            <a:t>Množični</a:t>
          </a:r>
          <a:r>
            <a:rPr lang="en-US" sz="1600" b="1" kern="1200" dirty="0">
              <a:solidFill>
                <a:schemeClr val="accent1"/>
              </a:solidFill>
            </a:rPr>
            <a:t> </a:t>
          </a:r>
          <a:r>
            <a:rPr lang="en-US" sz="1600" b="1" kern="1200" dirty="0" err="1">
              <a:solidFill>
                <a:schemeClr val="accent1"/>
              </a:solidFill>
            </a:rPr>
            <a:t>trg</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dirty="0">
              <a:solidFill>
                <a:schemeClr val="accent1"/>
              </a:solidFill>
            </a:rPr>
            <a:t>   Cilja </a:t>
          </a:r>
          <a:r>
            <a:rPr lang="en-US" sz="1600" kern="1200" dirty="0" err="1">
              <a:solidFill>
                <a:schemeClr val="accent1"/>
              </a:solidFill>
            </a:rPr>
            <a:t>na</a:t>
          </a:r>
          <a:r>
            <a:rPr lang="en-US" sz="1600" kern="1200" dirty="0">
              <a:solidFill>
                <a:schemeClr val="accent1"/>
              </a:solidFill>
            </a:rPr>
            <a:t> </a:t>
          </a:r>
          <a:r>
            <a:rPr lang="en-US" sz="1600" kern="1200" dirty="0" err="1">
              <a:solidFill>
                <a:schemeClr val="accent1"/>
              </a:solidFill>
            </a:rPr>
            <a:t>široko</a:t>
          </a:r>
          <a:r>
            <a:rPr lang="en-US" sz="1600" kern="1200" dirty="0">
              <a:solidFill>
                <a:schemeClr val="accent1"/>
              </a:solidFill>
            </a:rPr>
            <a:t>, </a:t>
          </a:r>
          <a:r>
            <a:rPr lang="en-US" sz="1600" kern="1200" dirty="0" err="1">
              <a:solidFill>
                <a:schemeClr val="accent1"/>
              </a:solidFill>
            </a:rPr>
            <a:t>nediferencirano</a:t>
          </a:r>
          <a:r>
            <a:rPr lang="en-US" sz="1600" kern="1200" dirty="0">
              <a:solidFill>
                <a:schemeClr val="accent1"/>
              </a:solidFill>
            </a:rPr>
            <a:t> </a:t>
          </a:r>
          <a:r>
            <a:rPr lang="en-US" sz="1600" kern="1200" dirty="0" err="1">
              <a:solidFill>
                <a:schemeClr val="accent1"/>
              </a:solidFill>
            </a:rPr>
            <a:t>občinstvo</a:t>
          </a:r>
          <a:r>
            <a:rPr lang="en-US" sz="1600" kern="1200" dirty="0">
              <a:solidFill>
                <a:schemeClr val="accent1"/>
              </a:solidFill>
            </a:rPr>
            <a:t>. </a:t>
          </a:r>
          <a:r>
            <a:rPr lang="en-US" sz="1600" kern="1200" dirty="0" err="1">
              <a:solidFill>
                <a:schemeClr val="accent1"/>
              </a:solidFill>
            </a:rPr>
            <a:t>Pogosta</a:t>
          </a:r>
          <a:r>
            <a:rPr lang="en-US" sz="1600" kern="1200" dirty="0">
              <a:solidFill>
                <a:schemeClr val="accent1"/>
              </a:solidFill>
            </a:rPr>
            <a:t> </a:t>
          </a:r>
          <a:r>
            <a:rPr lang="en-US" sz="1600" kern="1200" dirty="0" err="1">
              <a:solidFill>
                <a:schemeClr val="accent1"/>
              </a:solidFill>
            </a:rPr>
            <a:t>uporaba</a:t>
          </a:r>
          <a:r>
            <a:rPr lang="en-US" sz="1600" kern="1200" dirty="0">
              <a:solidFill>
                <a:schemeClr val="accent1"/>
              </a:solidFill>
            </a:rPr>
            <a:t> v </a:t>
          </a:r>
          <a:r>
            <a:rPr lang="en-US" sz="1600" kern="1200" dirty="0" err="1">
              <a:solidFill>
                <a:schemeClr val="accent1"/>
              </a:solidFill>
            </a:rPr>
            <a:t>potrošniški</a:t>
          </a:r>
          <a:r>
            <a:rPr lang="en-US" sz="1600" kern="1200" dirty="0">
              <a:solidFill>
                <a:schemeClr val="accent1"/>
              </a:solidFill>
            </a:rPr>
            <a:t> </a:t>
          </a:r>
          <a:r>
            <a:rPr lang="en-US" sz="1600" kern="1200" dirty="0" err="1">
              <a:solidFill>
                <a:schemeClr val="accent1"/>
              </a:solidFill>
            </a:rPr>
            <a:t>elektroniki</a:t>
          </a:r>
          <a:r>
            <a:rPr lang="en-US" sz="1600" kern="1200" dirty="0">
              <a:solidFill>
                <a:schemeClr val="accent1"/>
              </a:solidFill>
            </a:rPr>
            <a:t> in </a:t>
          </a:r>
          <a:r>
            <a:rPr lang="en-US" sz="1600" kern="1200" dirty="0" err="1">
              <a:solidFill>
                <a:schemeClr val="accent1"/>
              </a:solidFill>
            </a:rPr>
            <a:t>gospodinjskih</a:t>
          </a:r>
          <a:r>
            <a:rPr lang="en-US" sz="1600" kern="1200" dirty="0">
              <a:solidFill>
                <a:schemeClr val="accent1"/>
              </a:solidFill>
            </a:rPr>
            <a:t> </a:t>
          </a:r>
          <a:r>
            <a:rPr lang="en-US" sz="1600" kern="1200" dirty="0" err="1">
              <a:solidFill>
                <a:schemeClr val="accent1"/>
              </a:solidFill>
            </a:rPr>
            <a:t>izdelkih</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Char char="•"/>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dirty="0" err="1">
              <a:solidFill>
                <a:schemeClr val="accent1"/>
              </a:solidFill>
            </a:rPr>
            <a:t>Nišni</a:t>
          </a:r>
          <a:r>
            <a:rPr lang="en-US" sz="1600" b="1" kern="1200" dirty="0">
              <a:solidFill>
                <a:schemeClr val="accent1"/>
              </a:solidFill>
            </a:rPr>
            <a:t> </a:t>
          </a:r>
          <a:r>
            <a:rPr lang="en-US" sz="1600" b="1" kern="1200" dirty="0" err="1">
              <a:solidFill>
                <a:schemeClr val="accent1"/>
              </a:solidFill>
            </a:rPr>
            <a:t>trg</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dirty="0">
              <a:solidFill>
                <a:schemeClr val="accent1"/>
              </a:solidFill>
            </a:rPr>
            <a:t>   </a:t>
          </a:r>
          <a:r>
            <a:rPr lang="en-US" sz="1600" kern="1200" dirty="0" err="1">
              <a:solidFill>
                <a:schemeClr val="accent1"/>
              </a:solidFill>
            </a:rPr>
            <a:t>Osredotoča</a:t>
          </a:r>
          <a:r>
            <a:rPr lang="en-US" sz="1600" kern="1200" dirty="0">
              <a:solidFill>
                <a:schemeClr val="accent1"/>
              </a:solidFill>
            </a:rPr>
            <a:t> se </a:t>
          </a:r>
          <a:r>
            <a:rPr lang="en-US" sz="1600" kern="1200" dirty="0" err="1">
              <a:solidFill>
                <a:schemeClr val="accent1"/>
              </a:solidFill>
            </a:rPr>
            <a:t>na</a:t>
          </a:r>
          <a:r>
            <a:rPr lang="en-US" sz="1600" kern="1200" dirty="0">
              <a:solidFill>
                <a:schemeClr val="accent1"/>
              </a:solidFill>
            </a:rPr>
            <a:t> </a:t>
          </a:r>
          <a:r>
            <a:rPr lang="en-US" sz="1600" kern="1200" dirty="0" err="1">
              <a:solidFill>
                <a:schemeClr val="accent1"/>
              </a:solidFill>
            </a:rPr>
            <a:t>ozek</a:t>
          </a:r>
          <a:r>
            <a:rPr lang="en-US" sz="1600" kern="1200" dirty="0">
              <a:solidFill>
                <a:schemeClr val="accent1"/>
              </a:solidFill>
            </a:rPr>
            <a:t>, </a:t>
          </a:r>
          <a:r>
            <a:rPr lang="en-US" sz="1600" kern="1200" dirty="0" err="1">
              <a:solidFill>
                <a:schemeClr val="accent1"/>
              </a:solidFill>
            </a:rPr>
            <a:t>specializiran</a:t>
          </a:r>
          <a:r>
            <a:rPr lang="en-US" sz="1600" kern="1200" dirty="0">
              <a:solidFill>
                <a:schemeClr val="accent1"/>
              </a:solidFill>
            </a:rPr>
            <a:t> segment z </a:t>
          </a:r>
          <a:r>
            <a:rPr lang="en-US" sz="1600" kern="1200" dirty="0" err="1">
              <a:solidFill>
                <a:schemeClr val="accent1"/>
              </a:solidFill>
            </a:rPr>
            <a:t>edinstvenimi</a:t>
          </a:r>
          <a:r>
            <a:rPr lang="en-US" sz="1600" kern="1200" dirty="0">
              <a:solidFill>
                <a:schemeClr val="accent1"/>
              </a:solidFill>
            </a:rPr>
            <a:t> </a:t>
          </a:r>
          <a:r>
            <a:rPr lang="en-US" sz="1600" kern="1200" dirty="0" err="1">
              <a:solidFill>
                <a:schemeClr val="accent1"/>
              </a:solidFill>
            </a:rPr>
            <a:t>potrebami</a:t>
          </a:r>
          <a:r>
            <a:rPr lang="en-US" sz="1600" kern="1200" dirty="0">
              <a:solidFill>
                <a:schemeClr val="accent1"/>
              </a:solidFill>
            </a:rPr>
            <a:t>. </a:t>
          </a:r>
          <a:r>
            <a:rPr lang="en-US" sz="1600" kern="1200" dirty="0" err="1">
              <a:solidFill>
                <a:schemeClr val="accent1"/>
              </a:solidFill>
            </a:rPr>
            <a:t>Primeri</a:t>
          </a:r>
          <a:r>
            <a:rPr lang="en-US" sz="1600" kern="1200" dirty="0">
              <a:solidFill>
                <a:schemeClr val="accent1"/>
              </a:solidFill>
            </a:rPr>
            <a:t> </a:t>
          </a:r>
          <a:r>
            <a:rPr lang="en-US" sz="1600" kern="1200" dirty="0" err="1">
              <a:solidFill>
                <a:schemeClr val="accent1"/>
              </a:solidFill>
            </a:rPr>
            <a:t>vključujejo</a:t>
          </a:r>
          <a:r>
            <a:rPr lang="en-US" sz="1600" kern="1200" dirty="0">
              <a:solidFill>
                <a:schemeClr val="accent1"/>
              </a:solidFill>
            </a:rPr>
            <a:t> </a:t>
          </a:r>
          <a:r>
            <a:rPr lang="en-US" sz="1600" kern="1200" dirty="0" err="1">
              <a:solidFill>
                <a:schemeClr val="accent1"/>
              </a:solidFill>
            </a:rPr>
            <a:t>luksuzno</a:t>
          </a:r>
          <a:r>
            <a:rPr lang="en-US" sz="1600" kern="1200" dirty="0">
              <a:solidFill>
                <a:schemeClr val="accent1"/>
              </a:solidFill>
            </a:rPr>
            <a:t> </a:t>
          </a:r>
          <a:r>
            <a:rPr lang="en-US" sz="1600" kern="1200" dirty="0" err="1">
              <a:solidFill>
                <a:schemeClr val="accent1"/>
              </a:solidFill>
            </a:rPr>
            <a:t>blago</a:t>
          </a:r>
          <a:r>
            <a:rPr lang="en-US" sz="1600" kern="1200" dirty="0">
              <a:solidFill>
                <a:schemeClr val="accent1"/>
              </a:solidFill>
            </a:rPr>
            <a:t> </a:t>
          </a:r>
          <a:r>
            <a:rPr lang="en-US" sz="1600" kern="1200" dirty="0" err="1">
              <a:solidFill>
                <a:schemeClr val="accent1"/>
              </a:solidFill>
            </a:rPr>
            <a:t>ali</a:t>
          </a:r>
          <a:r>
            <a:rPr lang="en-US" sz="1600" kern="1200" dirty="0">
              <a:solidFill>
                <a:schemeClr val="accent1"/>
              </a:solidFill>
            </a:rPr>
            <a:t> </a:t>
          </a:r>
          <a:r>
            <a:rPr lang="en-US" sz="1600" kern="1200" dirty="0" err="1">
              <a:solidFill>
                <a:schemeClr val="accent1"/>
              </a:solidFill>
            </a:rPr>
            <a:t>posebne</a:t>
          </a:r>
          <a:r>
            <a:rPr lang="en-US" sz="1600" kern="1200" dirty="0">
              <a:solidFill>
                <a:schemeClr val="accent1"/>
              </a:solidFill>
            </a:rPr>
            <a:t> </a:t>
          </a:r>
          <a:r>
            <a:rPr lang="en-US" sz="1600" kern="1200" dirty="0" err="1">
              <a:solidFill>
                <a:schemeClr val="accent1"/>
              </a:solidFill>
            </a:rPr>
            <a:t>prehrambene</a:t>
          </a:r>
          <a:r>
            <a:rPr lang="en-US" sz="1600" kern="1200" dirty="0">
              <a:solidFill>
                <a:schemeClr val="accent1"/>
              </a:solidFill>
            </a:rPr>
            <a:t> </a:t>
          </a:r>
          <a:r>
            <a:rPr lang="en-US" sz="1600" kern="1200" dirty="0" err="1">
              <a:solidFill>
                <a:schemeClr val="accent1"/>
              </a:solidFill>
            </a:rPr>
            <a:t>izdelke</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n-US" sz="1600" b="1" kern="1200" dirty="0">
              <a:solidFill>
                <a:schemeClr val="accent1"/>
              </a:solidFill>
              <a:latin typeface="Raleway SemiBold"/>
            </a:rPr>
            <a:t>Segmentirani</a:t>
          </a:r>
          <a:r>
            <a:rPr lang="en-US" sz="1600" kern="1200" dirty="0">
              <a:solidFill>
                <a:schemeClr val="accent1"/>
              </a:solidFill>
            </a:rPr>
            <a:t>:</a:t>
          </a:r>
        </a:p>
        <a:p>
          <a:pPr marL="171450" lvl="1" indent="-171450" algn="l" defTabSz="711200" rtl="0">
            <a:lnSpc>
              <a:spcPct val="90000"/>
            </a:lnSpc>
            <a:spcBef>
              <a:spcPct val="0"/>
            </a:spcBef>
            <a:spcAft>
              <a:spcPct val="15000"/>
            </a:spcAft>
            <a:buFont typeface="Arial" panose="020B0604020202020204" pitchFamily="34" charset="0"/>
            <a:buNone/>
          </a:pPr>
          <a:r>
            <a:rPr lang="en-US" sz="1600" kern="1200" dirty="0">
              <a:solidFill>
                <a:schemeClr val="accent1"/>
              </a:solidFill>
              <a:latin typeface="Raleway SemiBold"/>
            </a:rPr>
            <a:t> </a:t>
          </a:r>
          <a:r>
            <a:rPr lang="en-US" sz="1600" kern="1200" dirty="0" err="1">
              <a:solidFill>
                <a:schemeClr val="accent1"/>
              </a:solidFill>
            </a:rPr>
            <a:t>Razlikuje</a:t>
          </a:r>
          <a:r>
            <a:rPr lang="en-US" sz="1600" kern="1200" dirty="0">
              <a:solidFill>
                <a:schemeClr val="accent1"/>
              </a:solidFill>
            </a:rPr>
            <a:t> med </a:t>
          </a:r>
          <a:r>
            <a:rPr lang="en-US" sz="1600" kern="1200" dirty="0" err="1">
              <a:solidFill>
                <a:schemeClr val="accent1"/>
              </a:solidFill>
            </a:rPr>
            <a:t>nekoliko</a:t>
          </a:r>
          <a:r>
            <a:rPr lang="en-US" sz="1600" kern="1200" dirty="0">
              <a:solidFill>
                <a:schemeClr val="accent1"/>
              </a:solidFill>
            </a:rPr>
            <a:t> </a:t>
          </a:r>
          <a:r>
            <a:rPr lang="en-US" sz="1600" kern="1200" dirty="0" err="1">
              <a:solidFill>
                <a:schemeClr val="accent1"/>
              </a:solidFill>
            </a:rPr>
            <a:t>različnimi</a:t>
          </a:r>
          <a:r>
            <a:rPr lang="en-US" sz="1600" kern="1200" dirty="0">
              <a:solidFill>
                <a:schemeClr val="accent1"/>
              </a:solidFill>
            </a:rPr>
            <a:t> </a:t>
          </a:r>
          <a:r>
            <a:rPr lang="en-US" sz="1600" kern="1200" dirty="0" err="1">
              <a:solidFill>
                <a:schemeClr val="accent1"/>
              </a:solidFill>
            </a:rPr>
            <a:t>potrebami</a:t>
          </a:r>
          <a:r>
            <a:rPr lang="en-US" sz="1600" kern="1200" dirty="0">
              <a:solidFill>
                <a:schemeClr val="accent1"/>
              </a:solidFill>
            </a:rPr>
            <a:t> </a:t>
          </a:r>
          <a:r>
            <a:rPr lang="en-US" sz="1600" kern="1200" dirty="0" err="1">
              <a:solidFill>
                <a:schemeClr val="accent1"/>
              </a:solidFill>
            </a:rPr>
            <a:t>na</a:t>
          </a:r>
          <a:r>
            <a:rPr lang="en-US" sz="1600" kern="1200" dirty="0">
              <a:solidFill>
                <a:schemeClr val="accent1"/>
              </a:solidFill>
            </a:rPr>
            <a:t> </a:t>
          </a:r>
          <a:r>
            <a:rPr lang="en-US" sz="1600" kern="1200" dirty="0" err="1">
              <a:solidFill>
                <a:schemeClr val="accent1"/>
              </a:solidFill>
            </a:rPr>
            <a:t>širših</a:t>
          </a:r>
          <a:r>
            <a:rPr lang="en-US" sz="1600" kern="1200" dirty="0">
              <a:solidFill>
                <a:schemeClr val="accent1"/>
              </a:solidFill>
            </a:rPr>
            <a:t> </a:t>
          </a:r>
          <a:r>
            <a:rPr lang="en-US" sz="1600" kern="1200" dirty="0" err="1">
              <a:solidFill>
                <a:schemeClr val="accent1"/>
              </a:solidFill>
            </a:rPr>
            <a:t>trgih</a:t>
          </a:r>
          <a:r>
            <a:rPr lang="en-US" sz="1600" kern="1200" dirty="0">
              <a:solidFill>
                <a:schemeClr val="accent1"/>
              </a:solidFill>
            </a:rPr>
            <a:t>, </a:t>
          </a:r>
          <a:r>
            <a:rPr lang="en-US" sz="1600" kern="1200" dirty="0" err="1">
              <a:solidFill>
                <a:schemeClr val="accent1"/>
              </a:solidFill>
            </a:rPr>
            <a:t>kot</a:t>
          </a:r>
          <a:r>
            <a:rPr lang="en-US" sz="1600" kern="1200" dirty="0">
              <a:solidFill>
                <a:schemeClr val="accent1"/>
              </a:solidFill>
            </a:rPr>
            <a:t> je </a:t>
          </a:r>
          <a:r>
            <a:rPr lang="en-US" sz="1600" kern="1200" dirty="0" err="1">
              <a:solidFill>
                <a:schemeClr val="accent1"/>
              </a:solidFill>
            </a:rPr>
            <a:t>ponudba</a:t>
          </a:r>
          <a:r>
            <a:rPr lang="en-US" sz="1600" kern="1200" dirty="0">
              <a:solidFill>
                <a:schemeClr val="accent1"/>
              </a:solidFill>
            </a:rPr>
            <a:t> </a:t>
          </a:r>
          <a:r>
            <a:rPr lang="en-US" sz="1600" kern="1200" dirty="0" err="1">
              <a:solidFill>
                <a:schemeClr val="accent1"/>
              </a:solidFill>
            </a:rPr>
            <a:t>različnih</a:t>
          </a:r>
          <a:r>
            <a:rPr lang="en-US" sz="1600" kern="1200" dirty="0">
              <a:solidFill>
                <a:schemeClr val="accent1"/>
              </a:solidFill>
            </a:rPr>
            <a:t> </a:t>
          </a:r>
          <a:r>
            <a:rPr lang="en-US" sz="1600" kern="1200" dirty="0" err="1">
              <a:solidFill>
                <a:schemeClr val="accent1"/>
              </a:solidFill>
            </a:rPr>
            <a:t>bančnih</a:t>
          </a:r>
          <a:r>
            <a:rPr lang="en-US" sz="1600" kern="1200" dirty="0">
              <a:solidFill>
                <a:schemeClr val="accent1"/>
              </a:solidFill>
            </a:rPr>
            <a:t> </a:t>
          </a:r>
          <a:r>
            <a:rPr lang="en-US" sz="1600" kern="1200" dirty="0" err="1">
              <a:solidFill>
                <a:schemeClr val="accent1"/>
              </a:solidFill>
            </a:rPr>
            <a:t>storitev</a:t>
          </a:r>
          <a:r>
            <a:rPr lang="en-US" sz="1600" kern="1200" dirty="0">
              <a:solidFill>
                <a:schemeClr val="accent1"/>
              </a:solidFill>
            </a:rPr>
            <a:t> za </a:t>
          </a:r>
          <a:r>
            <a:rPr lang="en-US" sz="1600" kern="1200" dirty="0" err="1">
              <a:solidFill>
                <a:schemeClr val="accent1"/>
              </a:solidFill>
            </a:rPr>
            <a:t>različne</a:t>
          </a:r>
          <a:r>
            <a:rPr lang="en-US" sz="1600" kern="1200" dirty="0">
              <a:solidFill>
                <a:schemeClr val="accent1"/>
              </a:solidFill>
            </a:rPr>
            <a:t> </a:t>
          </a:r>
          <a:r>
            <a:rPr lang="en-US" sz="1600" kern="1200" dirty="0" err="1">
              <a:solidFill>
                <a:schemeClr val="accent1"/>
              </a:solidFill>
            </a:rPr>
            <a:t>ravni</a:t>
          </a:r>
          <a:r>
            <a:rPr lang="en-US" sz="1600" kern="1200" dirty="0">
              <a:solidFill>
                <a:schemeClr val="accent1"/>
              </a:solidFill>
            </a:rPr>
            <a:t> </a:t>
          </a:r>
          <a:r>
            <a:rPr lang="en-US" sz="1600" kern="1200" dirty="0" err="1">
              <a:solidFill>
                <a:schemeClr val="accent1"/>
              </a:solidFill>
            </a:rPr>
            <a:t>dohodka</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dirty="0">
              <a:solidFill>
                <a:schemeClr val="accent1"/>
              </a:solidFill>
              <a:latin typeface="Raleway SemiBold"/>
            </a:rPr>
            <a:t>Raznoliki</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dirty="0">
              <a:solidFill>
                <a:schemeClr val="accent1"/>
              </a:solidFill>
            </a:rPr>
            <a:t>    </a:t>
          </a:r>
          <a:r>
            <a:rPr lang="en-US" sz="1600" kern="1200" dirty="0" err="1">
              <a:solidFill>
                <a:schemeClr val="accent1"/>
              </a:solidFill>
            </a:rPr>
            <a:t>Služi</a:t>
          </a:r>
          <a:r>
            <a:rPr lang="en-US" sz="1600" kern="1200" dirty="0">
              <a:solidFill>
                <a:schemeClr val="accent1"/>
              </a:solidFill>
            </a:rPr>
            <a:t> </a:t>
          </a:r>
          <a:r>
            <a:rPr lang="en-US" sz="1600" kern="1200" dirty="0" err="1">
              <a:solidFill>
                <a:schemeClr val="accent1"/>
              </a:solidFill>
            </a:rPr>
            <a:t>nepovezanim</a:t>
          </a:r>
          <a:r>
            <a:rPr lang="en-US" sz="1600" kern="1200" dirty="0">
              <a:solidFill>
                <a:schemeClr val="accent1"/>
              </a:solidFill>
            </a:rPr>
            <a:t> </a:t>
          </a:r>
          <a:r>
            <a:rPr lang="en-US" sz="1600" kern="1200" dirty="0" err="1">
              <a:solidFill>
                <a:schemeClr val="accent1"/>
              </a:solidFill>
            </a:rPr>
            <a:t>segmentom</a:t>
          </a:r>
          <a:r>
            <a:rPr lang="en-US" sz="1600" kern="1200" dirty="0">
              <a:solidFill>
                <a:schemeClr val="accent1"/>
              </a:solidFill>
            </a:rPr>
            <a:t> </a:t>
          </a:r>
          <a:r>
            <a:rPr lang="en-US" sz="1600" kern="1200" dirty="0" err="1">
              <a:solidFill>
                <a:schemeClr val="accent1"/>
              </a:solidFill>
            </a:rPr>
            <a:t>strank</a:t>
          </a:r>
          <a:r>
            <a:rPr lang="en-US" sz="1600" kern="1200" dirty="0">
              <a:solidFill>
                <a:schemeClr val="accent1"/>
              </a:solidFill>
            </a:rPr>
            <a:t> z </a:t>
          </a:r>
          <a:r>
            <a:rPr lang="en-US" sz="1600" kern="1200" dirty="0" err="1">
              <a:solidFill>
                <a:schemeClr val="accent1"/>
              </a:solidFill>
            </a:rPr>
            <a:t>različnimi</a:t>
          </a:r>
          <a:r>
            <a:rPr lang="en-US" sz="1600" kern="1200" dirty="0">
              <a:solidFill>
                <a:schemeClr val="accent1"/>
              </a:solidFill>
            </a:rPr>
            <a:t> </a:t>
          </a:r>
          <a:r>
            <a:rPr lang="en-US" sz="1600" kern="1200" dirty="0" err="1">
              <a:solidFill>
                <a:schemeClr val="accent1"/>
              </a:solidFill>
            </a:rPr>
            <a:t>potrebami</a:t>
          </a:r>
          <a:r>
            <a:rPr lang="en-US" sz="1600" kern="1200" dirty="0">
              <a:solidFill>
                <a:schemeClr val="accent1"/>
              </a:solidFill>
            </a:rPr>
            <a:t>, </a:t>
          </a:r>
          <a:r>
            <a:rPr lang="en-US" sz="1600" kern="1200" dirty="0" err="1">
              <a:solidFill>
                <a:schemeClr val="accent1"/>
              </a:solidFill>
            </a:rPr>
            <a:t>kot</a:t>
          </a:r>
          <a:r>
            <a:rPr lang="en-US" sz="1600" kern="1200" dirty="0">
              <a:solidFill>
                <a:schemeClr val="accent1"/>
              </a:solidFill>
            </a:rPr>
            <a:t> je </a:t>
          </a:r>
          <a:r>
            <a:rPr lang="en-US" sz="1600" kern="1200" dirty="0" err="1">
              <a:solidFill>
                <a:schemeClr val="accent1"/>
              </a:solidFill>
            </a:rPr>
            <a:t>podjetje</a:t>
          </a:r>
          <a:r>
            <a:rPr lang="en-US" sz="1600" kern="1200" dirty="0">
              <a:solidFill>
                <a:schemeClr val="accent1"/>
              </a:solidFill>
            </a:rPr>
            <a:t>, ki </a:t>
          </a:r>
          <a:r>
            <a:rPr lang="en-US" sz="1600" kern="1200" dirty="0" err="1">
              <a:solidFill>
                <a:schemeClr val="accent1"/>
              </a:solidFill>
            </a:rPr>
            <a:t>ponuja</a:t>
          </a:r>
          <a:r>
            <a:rPr lang="en-US" sz="1600" kern="1200" dirty="0">
              <a:solidFill>
                <a:schemeClr val="accent1"/>
              </a:solidFill>
            </a:rPr>
            <a:t> </a:t>
          </a:r>
          <a:r>
            <a:rPr lang="en-US" sz="1600" kern="1200" dirty="0" err="1">
              <a:solidFill>
                <a:schemeClr val="accent1"/>
              </a:solidFill>
            </a:rPr>
            <a:t>osebne</a:t>
          </a:r>
          <a:r>
            <a:rPr lang="en-US" sz="1600" kern="1200" dirty="0">
              <a:solidFill>
                <a:schemeClr val="accent1"/>
              </a:solidFill>
            </a:rPr>
            <a:t> in </a:t>
          </a:r>
          <a:r>
            <a:rPr lang="en-US" sz="1600" kern="1200" dirty="0" err="1">
              <a:solidFill>
                <a:schemeClr val="accent1"/>
              </a:solidFill>
            </a:rPr>
            <a:t>korporativne</a:t>
          </a:r>
          <a:r>
            <a:rPr lang="en-US" sz="1600" kern="1200" dirty="0">
              <a:solidFill>
                <a:schemeClr val="accent1"/>
              </a:solidFill>
            </a:rPr>
            <a:t> </a:t>
          </a:r>
          <a:r>
            <a:rPr lang="en-US" sz="1600" kern="1200" dirty="0" err="1">
              <a:solidFill>
                <a:schemeClr val="accent1"/>
              </a:solidFill>
            </a:rPr>
            <a:t>finančne</a:t>
          </a:r>
          <a:r>
            <a:rPr lang="en-US" sz="1600" kern="1200" dirty="0">
              <a:solidFill>
                <a:schemeClr val="accent1"/>
              </a:solidFill>
            </a:rPr>
            <a:t> </a:t>
          </a:r>
          <a:r>
            <a:rPr lang="en-US" sz="1600" kern="1200" dirty="0" err="1">
              <a:solidFill>
                <a:schemeClr val="accent1"/>
              </a:solidFill>
            </a:rPr>
            <a:t>storitve</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dirty="0" err="1">
              <a:solidFill>
                <a:schemeClr val="accent1"/>
              </a:solidFill>
            </a:rPr>
            <a:t>Večstranske</a:t>
          </a:r>
          <a:r>
            <a:rPr lang="en-US" sz="1600" b="1" kern="1200" dirty="0">
              <a:solidFill>
                <a:schemeClr val="accent1"/>
              </a:solidFill>
            </a:rPr>
            <a:t> </a:t>
          </a:r>
          <a:r>
            <a:rPr lang="en-US" sz="1600" b="1" kern="1200" dirty="0" err="1">
              <a:solidFill>
                <a:schemeClr val="accent1"/>
              </a:solidFill>
            </a:rPr>
            <a:t>platforme</a:t>
          </a:r>
          <a:r>
            <a:rPr lang="en-US" sz="1600" kern="1200" dirty="0">
              <a:solidFill>
                <a:schemeClr val="accent1"/>
              </a:solidFill>
            </a:rPr>
            <a:t>:</a:t>
          </a:r>
        </a:p>
        <a:p>
          <a:pPr marL="171450" lvl="1" indent="-171450" algn="l" defTabSz="711200" rtl="0">
            <a:lnSpc>
              <a:spcPct val="90000"/>
            </a:lnSpc>
            <a:spcBef>
              <a:spcPct val="0"/>
            </a:spcBef>
            <a:spcAft>
              <a:spcPct val="15000"/>
            </a:spcAft>
            <a:buFont typeface="Arial" panose="020B0604020202020204" pitchFamily="34" charset="0"/>
            <a:buNone/>
          </a:pPr>
          <a:r>
            <a:rPr lang="en-US" sz="1600" kern="1200" dirty="0">
              <a:solidFill>
                <a:schemeClr val="accent1"/>
              </a:solidFill>
            </a:rPr>
            <a:t>   </a:t>
          </a:r>
          <a:r>
            <a:rPr lang="en-US" sz="1600" kern="1200" dirty="0" err="1">
              <a:solidFill>
                <a:schemeClr val="accent1"/>
              </a:solidFill>
              <a:latin typeface="Raleway SemiBold"/>
            </a:rPr>
            <a:t>Skrbijo</a:t>
          </a:r>
          <a:r>
            <a:rPr lang="en-US" sz="1600" kern="1200" dirty="0">
              <a:solidFill>
                <a:schemeClr val="accent1"/>
              </a:solidFill>
              <a:latin typeface="Raleway SemiBold"/>
            </a:rPr>
            <a:t> za</a:t>
          </a:r>
          <a:r>
            <a:rPr lang="en-US" sz="1600" kern="1200" dirty="0">
              <a:solidFill>
                <a:schemeClr val="accent1"/>
              </a:solidFill>
            </a:rPr>
            <a:t> </a:t>
          </a:r>
          <a:r>
            <a:rPr lang="en-US" sz="1600" kern="1200" dirty="0" err="1">
              <a:solidFill>
                <a:schemeClr val="accent1"/>
              </a:solidFill>
            </a:rPr>
            <a:t>medsebojno</a:t>
          </a:r>
          <a:r>
            <a:rPr lang="en-US" sz="1600" kern="1200" dirty="0">
              <a:solidFill>
                <a:schemeClr val="accent1"/>
              </a:solidFill>
            </a:rPr>
            <a:t> </a:t>
          </a:r>
          <a:r>
            <a:rPr lang="en-US" sz="1600" kern="1200" dirty="0" err="1">
              <a:solidFill>
                <a:schemeClr val="accent1"/>
              </a:solidFill>
            </a:rPr>
            <a:t>odvisne</a:t>
          </a:r>
          <a:r>
            <a:rPr lang="en-US" sz="1600" kern="1200" dirty="0">
              <a:solidFill>
                <a:schemeClr val="accent1"/>
              </a:solidFill>
            </a:rPr>
            <a:t> </a:t>
          </a:r>
          <a:r>
            <a:rPr lang="en-US" sz="1600" kern="1200" dirty="0" err="1">
              <a:solidFill>
                <a:schemeClr val="accent1"/>
              </a:solidFill>
            </a:rPr>
            <a:t>segmente</a:t>
          </a:r>
          <a:r>
            <a:rPr lang="en-US" sz="1600" kern="1200" dirty="0">
              <a:solidFill>
                <a:schemeClr val="accent1"/>
              </a:solidFill>
            </a:rPr>
            <a:t>, </a:t>
          </a:r>
          <a:r>
            <a:rPr lang="en-US" sz="1600" kern="1200" dirty="0" err="1">
              <a:solidFill>
                <a:schemeClr val="accent1"/>
              </a:solidFill>
            </a:rPr>
            <a:t>kot</a:t>
          </a:r>
          <a:r>
            <a:rPr lang="en-US" sz="1600" kern="1200" dirty="0">
              <a:solidFill>
                <a:schemeClr val="accent1"/>
              </a:solidFill>
            </a:rPr>
            <a:t> so </a:t>
          </a:r>
          <a:r>
            <a:rPr lang="en-US" sz="1600" kern="1200" dirty="0" err="1">
              <a:solidFill>
                <a:schemeClr val="accent1"/>
              </a:solidFill>
            </a:rPr>
            <a:t>izdajatelji</a:t>
          </a:r>
          <a:r>
            <a:rPr lang="en-US" sz="1600" kern="1200" dirty="0">
              <a:solidFill>
                <a:schemeClr val="accent1"/>
              </a:solidFill>
            </a:rPr>
            <a:t> </a:t>
          </a:r>
          <a:r>
            <a:rPr lang="en-US" sz="1600" kern="1200" dirty="0" err="1">
              <a:solidFill>
                <a:schemeClr val="accent1"/>
              </a:solidFill>
            </a:rPr>
            <a:t>kreditnih</a:t>
          </a:r>
          <a:r>
            <a:rPr lang="en-US" sz="1600" kern="1200" dirty="0">
              <a:solidFill>
                <a:schemeClr val="accent1"/>
              </a:solidFill>
            </a:rPr>
            <a:t> </a:t>
          </a:r>
          <a:r>
            <a:rPr lang="en-US" sz="1600" kern="1200" dirty="0" err="1">
              <a:solidFill>
                <a:schemeClr val="accent1"/>
              </a:solidFill>
            </a:rPr>
            <a:t>kartic</a:t>
          </a:r>
          <a:r>
            <a:rPr lang="en-US" sz="1600" kern="1200" dirty="0">
              <a:solidFill>
                <a:schemeClr val="accent1"/>
              </a:solidFill>
            </a:rPr>
            <a:t>, ki </a:t>
          </a:r>
          <a:r>
            <a:rPr lang="en-US" sz="1600" kern="1200" dirty="0" err="1">
              <a:solidFill>
                <a:schemeClr val="accent1"/>
              </a:solidFill>
            </a:rPr>
            <a:t>služijo</a:t>
          </a:r>
          <a:r>
            <a:rPr lang="en-US" sz="1600" kern="1200" dirty="0">
              <a:solidFill>
                <a:schemeClr val="accent1"/>
              </a:solidFill>
            </a:rPr>
            <a:t> </a:t>
          </a:r>
          <a:r>
            <a:rPr lang="en-US" sz="1600" kern="1200" dirty="0" err="1">
              <a:solidFill>
                <a:schemeClr val="accent1"/>
              </a:solidFill>
            </a:rPr>
            <a:t>imetnikom</a:t>
          </a:r>
          <a:r>
            <a:rPr lang="en-US" sz="1600" kern="1200" dirty="0">
              <a:solidFill>
                <a:schemeClr val="accent1"/>
              </a:solidFill>
            </a:rPr>
            <a:t> </a:t>
          </a:r>
          <a:r>
            <a:rPr lang="en-US" sz="1600" kern="1200" dirty="0" err="1">
              <a:solidFill>
                <a:schemeClr val="accent1"/>
              </a:solidFill>
            </a:rPr>
            <a:t>kartic</a:t>
          </a:r>
          <a:r>
            <a:rPr lang="en-US" sz="1600" kern="1200" dirty="0">
              <a:solidFill>
                <a:schemeClr val="accent1"/>
              </a:solidFill>
            </a:rPr>
            <a:t> in </a:t>
          </a:r>
          <a:r>
            <a:rPr lang="en-US" sz="1600" kern="1200" dirty="0" err="1">
              <a:solidFill>
                <a:schemeClr val="accent1"/>
              </a:solidFill>
            </a:rPr>
            <a:t>trgovcem</a:t>
          </a:r>
          <a:r>
            <a:rPr lang="en-US" sz="1600" kern="1200" dirty="0">
              <a:solidFill>
                <a:schemeClr val="accent1"/>
              </a:solidFill>
            </a:rPr>
            <a:t>.</a:t>
          </a: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23326"/>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08821"/>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431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79812"/>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530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19540" y="3874"/>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Uvedba popolnoma novih izdelkov ali inovacij, ki prej niso obstajale in ki so privlačne za zgodnje uporabnike.</a:t>
          </a:r>
        </a:p>
      </dsp:txBody>
      <dsp:txXfrm>
        <a:off x="2419540" y="3874"/>
        <a:ext cx="6886384" cy="1061433"/>
      </dsp:txXfrm>
    </dsp:sp>
    <dsp:sp modelId="{81F8082C-B172-4F72-8057-3A7C41A5CC40}">
      <dsp:nvSpPr>
        <dsp:cNvPr id="0" name=""/>
        <dsp:cNvSpPr/>
      </dsp:nvSpPr>
      <dsp:spPr>
        <a:xfrm>
          <a:off x="0" y="3874"/>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Novost:</a:t>
          </a:r>
          <a:endParaRPr lang="sl-SI" sz="1600" kern="1200" noProof="0">
            <a:solidFill>
              <a:schemeClr val="bg1"/>
            </a:solidFill>
          </a:endParaRPr>
        </a:p>
      </dsp:txBody>
      <dsp:txXfrm>
        <a:off x="51824" y="55698"/>
        <a:ext cx="2315892" cy="1009609"/>
      </dsp:txXfrm>
    </dsp:sp>
    <dsp:sp modelId="{C409B313-2044-4AA7-BF56-A4A111BF3AF4}">
      <dsp:nvSpPr>
        <dsp:cNvPr id="0" name=""/>
        <dsp:cNvSpPr/>
      </dsp:nvSpPr>
      <dsp:spPr>
        <a:xfrm>
          <a:off x="2419540" y="1118379"/>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Izboljšanje učinkovitosti ali kakovosti obstoječih izdelkov, ki privabijo stranke, ki iščejo boljše rešitve.</a:t>
          </a:r>
        </a:p>
      </dsp:txBody>
      <dsp:txXfrm>
        <a:off x="2419540" y="1118379"/>
        <a:ext cx="6886384" cy="1061433"/>
      </dsp:txXfrm>
    </dsp:sp>
    <dsp:sp modelId="{938E9394-7124-4311-95F4-0F6088E68D46}">
      <dsp:nvSpPr>
        <dsp:cNvPr id="0" name=""/>
        <dsp:cNvSpPr/>
      </dsp:nvSpPr>
      <dsp:spPr>
        <a:xfrm>
          <a:off x="0" y="1118379"/>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Izvedba:</a:t>
          </a:r>
          <a:endParaRPr lang="sl-SI" sz="1600" kern="1200" noProof="0">
            <a:solidFill>
              <a:schemeClr val="bg1"/>
            </a:solidFill>
          </a:endParaRPr>
        </a:p>
      </dsp:txBody>
      <dsp:txXfrm>
        <a:off x="51824" y="1170203"/>
        <a:ext cx="2315892" cy="1009609"/>
      </dsp:txXfrm>
    </dsp:sp>
    <dsp:sp modelId="{2591555B-A691-464F-BBC5-F3A5AF6DEFA0}">
      <dsp:nvSpPr>
        <dsp:cNvPr id="0" name=""/>
        <dsp:cNvSpPr/>
      </dsp:nvSpPr>
      <dsp:spPr>
        <a:xfrm>
          <a:off x="2419540" y="223288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Ponudba </a:t>
          </a:r>
          <a:r>
            <a:rPr lang="sl-SI" sz="1600" kern="1200" noProof="0" err="1">
              <a:solidFill>
                <a:schemeClr val="accent1"/>
              </a:solidFill>
            </a:rPr>
            <a:t>personaliziranih</a:t>
          </a:r>
          <a:r>
            <a:rPr lang="sl-SI" sz="1600" kern="1200" noProof="0">
              <a:solidFill>
                <a:schemeClr val="accent1"/>
              </a:solidFill>
            </a:rPr>
            <a:t> izdelkov ali storitev, prilagojenih specifičnim potrebam strank, s čimer se ustvari bolj osebna uporabniška izkušnja.</a:t>
          </a:r>
        </a:p>
      </dsp:txBody>
      <dsp:txXfrm>
        <a:off x="2419540" y="2232883"/>
        <a:ext cx="6886384" cy="1061433"/>
      </dsp:txXfrm>
    </dsp:sp>
    <dsp:sp modelId="{B1809A7C-F5DF-4BF1-9A7B-8F347D402867}">
      <dsp:nvSpPr>
        <dsp:cNvPr id="0" name=""/>
        <dsp:cNvSpPr/>
      </dsp:nvSpPr>
      <dsp:spPr>
        <a:xfrm>
          <a:off x="0" y="223288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Prilagoditev:</a:t>
          </a:r>
          <a:endParaRPr lang="sl-SI" sz="1600" kern="1200" noProof="0">
            <a:solidFill>
              <a:schemeClr val="bg1"/>
            </a:solidFill>
          </a:endParaRPr>
        </a:p>
      </dsp:txBody>
      <dsp:txXfrm>
        <a:off x="51824" y="2284707"/>
        <a:ext cx="2315892" cy="1009609"/>
      </dsp:txXfrm>
    </dsp:sp>
    <dsp:sp modelId="{1F384DE9-9EF4-4989-9AB7-4B53C9C3F0DE}">
      <dsp:nvSpPr>
        <dsp:cNvPr id="0" name=""/>
        <dsp:cNvSpPr/>
      </dsp:nvSpPr>
      <dsp:spPr>
        <a:xfrm>
          <a:off x="2419540" y="3347388"/>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Rešitve, ki strankam pomagajo pri učinkovitejšem ali uspešnejšem opravljanju določenih nalog.</a:t>
          </a:r>
        </a:p>
      </dsp:txBody>
      <dsp:txXfrm>
        <a:off x="2419540" y="3347388"/>
        <a:ext cx="6886384" cy="1061433"/>
      </dsp:txXfrm>
    </dsp:sp>
    <dsp:sp modelId="{480EB8C6-69C6-4772-B098-089AE747F852}">
      <dsp:nvSpPr>
        <dsp:cNvPr id="0" name=""/>
        <dsp:cNvSpPr/>
      </dsp:nvSpPr>
      <dsp:spPr>
        <a:xfrm>
          <a:off x="0" y="3347388"/>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Opravljanje dela:</a:t>
          </a:r>
          <a:endParaRPr lang="sl-SI" sz="1600" kern="1200" noProof="0">
            <a:solidFill>
              <a:schemeClr val="bg1"/>
            </a:solidFill>
          </a:endParaRPr>
        </a:p>
      </dsp:txBody>
      <dsp:txXfrm>
        <a:off x="51824" y="3399212"/>
        <a:ext cx="2315892" cy="1009609"/>
      </dsp:txXfrm>
    </dsp:sp>
    <dsp:sp modelId="{D54A36B3-3C10-4019-B25E-96BD6DF04980}">
      <dsp:nvSpPr>
        <dsp:cNvPr id="0" name=""/>
        <dsp:cNvSpPr/>
      </dsp:nvSpPr>
      <dsp:spPr>
        <a:xfrm>
          <a:off x="2419540" y="446189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Estetsko prijetni ali funkcionalno dovršeni oblikovalski elementi, zaradi katerih se izdelek razlikuje od ostalih.</a:t>
          </a:r>
        </a:p>
      </dsp:txBody>
      <dsp:txXfrm>
        <a:off x="2419540" y="4461893"/>
        <a:ext cx="6886384" cy="1061433"/>
      </dsp:txXfrm>
    </dsp:sp>
    <dsp:sp modelId="{6F69C0CB-D836-4DB0-8D88-C6E799EE3451}">
      <dsp:nvSpPr>
        <dsp:cNvPr id="0" name=""/>
        <dsp:cNvSpPr/>
      </dsp:nvSpPr>
      <dsp:spPr>
        <a:xfrm>
          <a:off x="0" y="446189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Oblika:</a:t>
          </a:r>
          <a:endParaRPr lang="sl-SI" sz="1600" kern="1200" noProof="0">
            <a:solidFill>
              <a:schemeClr val="bg1"/>
            </a:solidFill>
          </a:endParaRPr>
        </a:p>
      </dsp:txBody>
      <dsp:txXfrm>
        <a:off x="51824" y="4513717"/>
        <a:ext cx="2315892" cy="10096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25587" y="5523326"/>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23743" y="4408821"/>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25587" y="329431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23301" y="217981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32668" y="106530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593614" y="3874"/>
          <a:ext cx="6792731"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Izkoriščanje ugleda ali statusa blagovne znamke za nagovarjanje strank, ki iščejo priznanje ali prestiž.</a:t>
          </a:r>
        </a:p>
      </dsp:txBody>
      <dsp:txXfrm>
        <a:off x="2593614" y="3874"/>
        <a:ext cx="6792731" cy="1061433"/>
      </dsp:txXfrm>
    </dsp:sp>
    <dsp:sp modelId="{6D516ED4-7D0B-4DC7-8085-8B811A400EBD}">
      <dsp:nvSpPr>
        <dsp:cNvPr id="0" name=""/>
        <dsp:cNvSpPr/>
      </dsp:nvSpPr>
      <dsp:spPr>
        <a:xfrm>
          <a:off x="-32668" y="3874"/>
          <a:ext cx="258924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Blagovna znamka / status:</a:t>
          </a:r>
          <a:endParaRPr lang="sl-SI" sz="1600" kern="1200" noProof="0">
            <a:solidFill>
              <a:schemeClr val="bg1"/>
            </a:solidFill>
          </a:endParaRPr>
        </a:p>
      </dsp:txBody>
      <dsp:txXfrm>
        <a:off x="19156" y="55698"/>
        <a:ext cx="2485598" cy="1009609"/>
      </dsp:txXfrm>
    </dsp:sp>
    <dsp:sp modelId="{4B3EB407-58C4-4DC9-B813-025E98E576E1}">
      <dsp:nvSpPr>
        <dsp:cNvPr id="0" name=""/>
        <dsp:cNvSpPr/>
      </dsp:nvSpPr>
      <dsp:spPr>
        <a:xfrm>
          <a:off x="2584247" y="1118379"/>
          <a:ext cx="6792731"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Zagotavljanje stroškovno učinkovitih rešitev, ki so privlačne za proračunsko ozaveščene stranke.</a:t>
          </a:r>
        </a:p>
      </dsp:txBody>
      <dsp:txXfrm>
        <a:off x="2584247" y="1118379"/>
        <a:ext cx="6792731" cy="1061433"/>
      </dsp:txXfrm>
    </dsp:sp>
    <dsp:sp modelId="{3862384A-28C9-4B45-A8B8-B867AD7E4C6F}">
      <dsp:nvSpPr>
        <dsp:cNvPr id="0" name=""/>
        <dsp:cNvSpPr/>
      </dsp:nvSpPr>
      <dsp:spPr>
        <a:xfrm>
          <a:off x="-23301" y="1118379"/>
          <a:ext cx="2551777"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Cena:</a:t>
          </a:r>
          <a:endParaRPr lang="sl-SI" sz="1600" kern="1200" noProof="0">
            <a:solidFill>
              <a:schemeClr val="bg1"/>
            </a:solidFill>
          </a:endParaRPr>
        </a:p>
      </dsp:txBody>
      <dsp:txXfrm>
        <a:off x="28523" y="1170203"/>
        <a:ext cx="2448129" cy="1009609"/>
      </dsp:txXfrm>
    </dsp:sp>
    <dsp:sp modelId="{250DF056-2A40-4B60-9121-43D235E89FD1}">
      <dsp:nvSpPr>
        <dsp:cNvPr id="0" name=""/>
        <dsp:cNvSpPr/>
      </dsp:nvSpPr>
      <dsp:spPr>
        <a:xfrm>
          <a:off x="2568235" y="2232883"/>
          <a:ext cx="6829328"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Pomoč strankam pri varčevanju, bodisi z učinkovitejšimi izdelki bodisi z zmanjšanjem s tem povezanih stroškov.</a:t>
          </a:r>
        </a:p>
      </dsp:txBody>
      <dsp:txXfrm>
        <a:off x="2568235" y="2232883"/>
        <a:ext cx="6829328" cy="1061433"/>
      </dsp:txXfrm>
    </dsp:sp>
    <dsp:sp modelId="{C780A0CE-35D7-42D2-96A3-616BFA44ED84}">
      <dsp:nvSpPr>
        <dsp:cNvPr id="0" name=""/>
        <dsp:cNvSpPr/>
      </dsp:nvSpPr>
      <dsp:spPr>
        <a:xfrm>
          <a:off x="-25587" y="2232883"/>
          <a:ext cx="256092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Znižanje stroškov:</a:t>
          </a:r>
          <a:endParaRPr lang="sl-SI" sz="1600" kern="1200" noProof="0">
            <a:solidFill>
              <a:schemeClr val="bg1"/>
            </a:solidFill>
          </a:endParaRPr>
        </a:p>
      </dsp:txBody>
      <dsp:txXfrm>
        <a:off x="26237" y="2284707"/>
        <a:ext cx="2457275" cy="1009609"/>
      </dsp:txXfrm>
    </dsp:sp>
    <dsp:sp modelId="{8898CF35-E6A7-4CE2-879D-429A564E2F5D}">
      <dsp:nvSpPr>
        <dsp:cNvPr id="0" name=""/>
        <dsp:cNvSpPr/>
      </dsp:nvSpPr>
      <dsp:spPr>
        <a:xfrm>
          <a:off x="2560933" y="3347388"/>
          <a:ext cx="684024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Zmanjšanje morebitnih tveganj ali negotovosti, povezanih z nakupom ali uporabo izdelka.</a:t>
          </a:r>
        </a:p>
      </dsp:txBody>
      <dsp:txXfrm>
        <a:off x="2560933" y="3347388"/>
        <a:ext cx="6840244" cy="1061433"/>
      </dsp:txXfrm>
    </dsp:sp>
    <dsp:sp modelId="{A261BD2F-2414-41D6-99FA-CB470D28F209}">
      <dsp:nvSpPr>
        <dsp:cNvPr id="0" name=""/>
        <dsp:cNvSpPr/>
      </dsp:nvSpPr>
      <dsp:spPr>
        <a:xfrm>
          <a:off x="-23743" y="3347388"/>
          <a:ext cx="2553547"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Zmanjšanje tveganja:</a:t>
          </a:r>
          <a:endParaRPr lang="sl-SI" sz="1600" kern="1200" noProof="0">
            <a:solidFill>
              <a:schemeClr val="bg1"/>
            </a:solidFill>
          </a:endParaRPr>
        </a:p>
      </dsp:txBody>
      <dsp:txXfrm>
        <a:off x="28081" y="3399212"/>
        <a:ext cx="2449899" cy="1009609"/>
      </dsp:txXfrm>
    </dsp:sp>
    <dsp:sp modelId="{3EE1F81F-F33E-4D15-8446-98BC778AC4F8}">
      <dsp:nvSpPr>
        <dsp:cNvPr id="0" name=""/>
        <dsp:cNvSpPr/>
      </dsp:nvSpPr>
      <dsp:spPr>
        <a:xfrm>
          <a:off x="2571909" y="4461893"/>
          <a:ext cx="6821980"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Enostavna uporaba ali dostopnost izdelkov, kar povečuje udobje strank.</a:t>
          </a:r>
        </a:p>
      </dsp:txBody>
      <dsp:txXfrm>
        <a:off x="2571909" y="4461893"/>
        <a:ext cx="6821980" cy="1061433"/>
      </dsp:txXfrm>
    </dsp:sp>
    <dsp:sp modelId="{5CF54CC3-F17E-4685-94B4-A85FBFED4B9C}">
      <dsp:nvSpPr>
        <dsp:cNvPr id="0" name=""/>
        <dsp:cNvSpPr/>
      </dsp:nvSpPr>
      <dsp:spPr>
        <a:xfrm>
          <a:off x="-25587" y="4461893"/>
          <a:ext cx="256092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bg1"/>
              </a:solidFill>
            </a:rPr>
            <a:t>Priročnost/uporabnost</a:t>
          </a:r>
          <a:r>
            <a:rPr lang="en-US" sz="1600" b="1" kern="1200" noProof="0">
              <a:solidFill>
                <a:schemeClr val="bg1"/>
              </a:solidFill>
            </a:rPr>
            <a:t>:</a:t>
          </a:r>
          <a:endParaRPr lang="sl-SI" sz="1600" kern="1200" noProof="0">
            <a:solidFill>
              <a:schemeClr val="bg1"/>
            </a:solidFill>
          </a:endParaRPr>
        </a:p>
      </dsp:txBody>
      <dsp:txXfrm>
        <a:off x="26237" y="4513717"/>
        <a:ext cx="2457275" cy="100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558552" y="1907688"/>
          <a:ext cx="2424755" cy="209751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sl-SI" sz="2000" kern="1200" noProof="0"/>
            <a:t>Funkcije:</a:t>
          </a:r>
        </a:p>
      </dsp:txBody>
      <dsp:txXfrm>
        <a:off x="4960368" y="2255275"/>
        <a:ext cx="1621123" cy="1402337"/>
      </dsp:txXfrm>
    </dsp:sp>
    <dsp:sp modelId="{F0525994-9ED3-4265-A594-71986B359B11}">
      <dsp:nvSpPr>
        <dsp:cNvPr id="0" name=""/>
        <dsp:cNvSpPr/>
      </dsp:nvSpPr>
      <dsp:spPr>
        <a:xfrm>
          <a:off x="6076915" y="904171"/>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781907" y="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sl-SI" sz="1200" b="1" kern="1200" noProof="0"/>
            <a:t>Zavest:</a:t>
          </a:r>
          <a:endParaRPr lang="sl-SI" sz="1200" kern="1200" noProof="0"/>
        </a:p>
        <a:p>
          <a:pPr marL="57150" lvl="1" indent="-57150" algn="ctr" defTabSz="466725">
            <a:lnSpc>
              <a:spcPct val="90000"/>
            </a:lnSpc>
            <a:spcBef>
              <a:spcPct val="0"/>
            </a:spcBef>
            <a:spcAft>
              <a:spcPct val="15000"/>
            </a:spcAft>
            <a:buChar char="•"/>
          </a:pPr>
          <a:r>
            <a:rPr lang="sl-SI" sz="1050" b="0" kern="1200" noProof="0"/>
            <a:t>Ustvarjanje ozaveščenosti o izdelku ali storitvi z oglaševalskimi in marketinškimi kampanjami.</a:t>
          </a:r>
        </a:p>
      </dsp:txBody>
      <dsp:txXfrm>
        <a:off x="5111207" y="284883"/>
        <a:ext cx="1328470" cy="1149282"/>
      </dsp:txXfrm>
    </dsp:sp>
    <dsp:sp modelId="{0089CD56-2B86-4113-BCFA-A39E46918A3C}">
      <dsp:nvSpPr>
        <dsp:cNvPr id="0" name=""/>
        <dsp:cNvSpPr/>
      </dsp:nvSpPr>
      <dsp:spPr>
        <a:xfrm>
          <a:off x="7144620" y="2377810"/>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604281" y="105733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sl-SI" sz="1200" b="1" kern="1200" noProof="0"/>
            <a:t>Ovrednotenje:</a:t>
          </a:r>
          <a:endParaRPr lang="sl-SI" sz="1200" kern="1200" noProof="0"/>
        </a:p>
        <a:p>
          <a:pPr marL="57150" lvl="1" indent="-57150" algn="ctr" defTabSz="466725">
            <a:lnSpc>
              <a:spcPct val="90000"/>
            </a:lnSpc>
            <a:spcBef>
              <a:spcPct val="0"/>
            </a:spcBef>
            <a:spcAft>
              <a:spcPct val="15000"/>
            </a:spcAft>
            <a:buChar char="•"/>
          </a:pPr>
          <a:r>
            <a:rPr lang="sl-SI" sz="1050" b="0" kern="1200" noProof="0"/>
            <a:t>Pomoč potencialnim strankam pri ocenjevanju ponujene vrednosti s predstavitvami, pregledi in primerjavami.</a:t>
          </a:r>
        </a:p>
      </dsp:txBody>
      <dsp:txXfrm>
        <a:off x="6933581" y="1342213"/>
        <a:ext cx="1328470" cy="1149282"/>
      </dsp:txXfrm>
    </dsp:sp>
    <dsp:sp modelId="{C1D637D4-D2F4-4531-94BA-F347F54944F2}">
      <dsp:nvSpPr>
        <dsp:cNvPr id="0" name=""/>
        <dsp:cNvSpPr/>
      </dsp:nvSpPr>
      <dsp:spPr>
        <a:xfrm>
          <a:off x="6402923" y="4041272"/>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604281" y="3135918"/>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sl-SI" sz="1200" b="1" kern="1200" noProof="0"/>
            <a:t>Nakup:</a:t>
          </a:r>
          <a:endParaRPr lang="sl-SI" sz="1200" kern="1200" noProof="0"/>
        </a:p>
        <a:p>
          <a:pPr marL="57150" lvl="1" indent="-57150" algn="ctr" defTabSz="466725">
            <a:lnSpc>
              <a:spcPct val="90000"/>
            </a:lnSpc>
            <a:spcBef>
              <a:spcPct val="0"/>
            </a:spcBef>
            <a:spcAft>
              <a:spcPct val="15000"/>
            </a:spcAft>
            <a:buChar char="•"/>
          </a:pPr>
          <a:r>
            <a:rPr lang="sl-SI" sz="1050" b="0" kern="1200" noProof="0"/>
            <a:t>Olajšanje nakupnega procesa, bodisi prek e-trgovine, maloprodajnih trgovin ali neposredne prodaje.</a:t>
          </a:r>
        </a:p>
      </dsp:txBody>
      <dsp:txXfrm>
        <a:off x="6933581" y="3420801"/>
        <a:ext cx="1328470" cy="1149282"/>
      </dsp:txXfrm>
    </dsp:sp>
    <dsp:sp modelId="{7ED13AD5-9AA1-4A52-8290-D944B2F01CCC}">
      <dsp:nvSpPr>
        <dsp:cNvPr id="0" name=""/>
        <dsp:cNvSpPr/>
      </dsp:nvSpPr>
      <dsp:spPr>
        <a:xfrm>
          <a:off x="4563064" y="4213946"/>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781907" y="4194432"/>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sl-SI" sz="1200" b="1" kern="1200" noProof="0"/>
            <a:t>Dobava:</a:t>
          </a:r>
          <a:endParaRPr lang="sl-SI" sz="1200" kern="1200" noProof="0"/>
        </a:p>
        <a:p>
          <a:pPr marL="57150" lvl="1" indent="-57150" algn="ctr" defTabSz="466725">
            <a:lnSpc>
              <a:spcPct val="90000"/>
            </a:lnSpc>
            <a:spcBef>
              <a:spcPct val="0"/>
            </a:spcBef>
            <a:spcAft>
              <a:spcPct val="15000"/>
            </a:spcAft>
            <a:buChar char="•"/>
          </a:pPr>
          <a:r>
            <a:rPr lang="sl-SI" sz="1050" b="0" kern="1200" noProof="0"/>
            <a:t>Zagotavljanje, da izdelek prispe do stranke, vključno z logističnimi procesi in izpolnjevanjem.</a:t>
          </a:r>
        </a:p>
      </dsp:txBody>
      <dsp:txXfrm>
        <a:off x="5111207" y="4479315"/>
        <a:ext cx="1328470" cy="1149282"/>
      </dsp:txXfrm>
    </dsp:sp>
    <dsp:sp modelId="{98F4C660-DC97-43D8-A3AD-48FCA1250E82}">
      <dsp:nvSpPr>
        <dsp:cNvPr id="0" name=""/>
        <dsp:cNvSpPr/>
      </dsp:nvSpPr>
      <dsp:spPr>
        <a:xfrm>
          <a:off x="2951073" y="3137101"/>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sl-SI" sz="1200" b="1" kern="1200" noProof="0"/>
            <a:t>Poprodajne storitve:</a:t>
          </a:r>
          <a:endParaRPr lang="sl-SI" sz="1200" kern="1200" noProof="0"/>
        </a:p>
        <a:p>
          <a:pPr marL="57150" lvl="1" indent="-57150" algn="ctr" defTabSz="466725">
            <a:lnSpc>
              <a:spcPct val="90000"/>
            </a:lnSpc>
            <a:spcBef>
              <a:spcPct val="0"/>
            </a:spcBef>
            <a:spcAft>
              <a:spcPct val="15000"/>
            </a:spcAft>
            <a:buChar char="•"/>
          </a:pPr>
          <a:r>
            <a:rPr lang="sl-SI" sz="1050" b="0" kern="1200" noProof="0"/>
            <a:t>Zagotavljanje podpore strankam in storitev po nakupu, kot so garancije, popravila ali storitve za stranke.</a:t>
          </a:r>
        </a:p>
      </dsp:txBody>
      <dsp:txXfrm>
        <a:off x="3280373" y="3421984"/>
        <a:ext cx="1328470" cy="11492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Transakcijski:</a:t>
          </a:r>
          <a:endParaRPr lang="sl-SI" sz="1600" kern="1200" noProof="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0" kern="1200" noProof="0">
              <a:solidFill>
                <a:schemeClr val="accent1"/>
              </a:solidFill>
            </a:rPr>
            <a:t>Enkratne interakcije brez stalnega sodelovanja, ki so značilne za nakupe </a:t>
          </a:r>
          <a:r>
            <a:rPr lang="pl-PL" sz="1600" b="0" kern="1200" noProof="0">
              <a:solidFill>
                <a:schemeClr val="accent1"/>
              </a:solidFill>
            </a:rPr>
            <a:t>z nizko stopnjo vpletenosti.</a:t>
          </a:r>
          <a:endParaRPr lang="sl-SI" sz="1600" b="0" kern="1200" noProof="0">
            <a:solidFill>
              <a:schemeClr val="accent1"/>
            </a:solidFill>
          </a:endParaRP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Dolgoročni:</a:t>
          </a:r>
          <a:endParaRPr lang="sl-SI" sz="1600" kern="1200" noProof="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0" kern="1200" noProof="0">
              <a:solidFill>
                <a:schemeClr val="accent1"/>
              </a:solidFill>
            </a:rPr>
            <a:t>Stalne interakcije, ki spodbujajo zvestobo in ponavljajoče se posle, kar je običajno pri naročniških modelih ali programih zvestobe.</a:t>
          </a: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Osebna pomoč:</a:t>
          </a:r>
          <a:endParaRPr lang="sl-SI" sz="1600" kern="1200" noProof="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sl-SI" sz="1600" b="0" kern="1200" noProof="0">
              <a:solidFill>
                <a:schemeClr val="accent1"/>
              </a:solidFill>
            </a:rPr>
            <a:t> Neposredna interakcija med predstavniki službe za pomoč strankam in strankami, ki ponuja prilagojene nasvete ali podporo.</a:t>
          </a: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1" kern="1200" noProof="0">
              <a:solidFill>
                <a:schemeClr val="accent1"/>
              </a:solidFill>
            </a:rPr>
            <a:t>Samopostrežni:</a:t>
          </a:r>
          <a:endParaRPr lang="sl-SI" sz="1600" kern="1200" noProof="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0" kern="1200" noProof="0">
              <a:solidFill>
                <a:schemeClr val="accent1"/>
              </a:solidFill>
            </a:rPr>
            <a:t>Zagotavljanje orodij in virov, s katerimi si lahko stranke postrežejo same, kot so spletne rubrike pogostih vprašanj ali samopostrežne blagajne.</a:t>
          </a: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1" kern="1200" noProof="0">
              <a:solidFill>
                <a:schemeClr val="accent1"/>
              </a:solidFill>
            </a:rPr>
            <a:t>Avtomatizirane storitve:</a:t>
          </a:r>
          <a:endParaRPr lang="sl-SI" sz="1600" kern="1200" noProof="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0" kern="1200" noProof="0">
              <a:solidFill>
                <a:schemeClr val="accent1"/>
              </a:solidFill>
            </a:rPr>
            <a:t>Uporaba tehnologije za interakcijo s strankami, kot so avtomatizirana e-poštna sporočila, </a:t>
          </a:r>
          <a:r>
            <a:rPr lang="sl-SI" sz="1600" b="0" kern="1200" noProof="0" err="1">
              <a:solidFill>
                <a:schemeClr val="accent1"/>
              </a:solidFill>
            </a:rPr>
            <a:t>klepetalni</a:t>
          </a:r>
          <a:r>
            <a:rPr lang="sl-SI" sz="1600" b="0" kern="1200" noProof="0">
              <a:solidFill>
                <a:schemeClr val="accent1"/>
              </a:solidFill>
            </a:rPr>
            <a:t> roboti ali mehanizmi za priporočila.</a:t>
          </a: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1" kern="1200" noProof="0">
              <a:solidFill>
                <a:schemeClr val="accent1"/>
              </a:solidFill>
            </a:rPr>
            <a:t>Skupnosti:</a:t>
          </a:r>
          <a:endParaRPr lang="sl-SI" sz="1600" kern="1200" noProof="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sl-SI" sz="1600" b="0" kern="1200" noProof="0">
              <a:solidFill>
                <a:schemeClr val="accent1"/>
              </a:solidFill>
            </a:rPr>
            <a:t>Ustvarjanje forumov ali skupin, kjer lahko stranke komunicirajo med seboj in z blagovno znamko, kar je pogosto značilno za blagovne znamke življenjskega sloga ali tehnološke izdelke.</a:t>
          </a: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384093"/>
          <a:ext cx="9295111" cy="83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99872" rIns="721404"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Prodaja lastninskih pravic do fizičnega izdelka (npr. prodaja na drobno).</a:t>
          </a:r>
        </a:p>
      </dsp:txBody>
      <dsp:txXfrm>
        <a:off x="0" y="384093"/>
        <a:ext cx="9295111" cy="831600"/>
      </dsp:txXfrm>
    </dsp:sp>
    <dsp:sp modelId="{B62FCFC5-5EA9-48F7-83FB-B568A14F0C15}">
      <dsp:nvSpPr>
        <dsp:cNvPr id="0" name=""/>
        <dsp:cNvSpPr/>
      </dsp:nvSpPr>
      <dsp:spPr>
        <a:xfrm>
          <a:off x="464755" y="29853"/>
          <a:ext cx="6506577"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Prodaja premoženja:</a:t>
          </a:r>
        </a:p>
      </dsp:txBody>
      <dsp:txXfrm>
        <a:off x="499340" y="64438"/>
        <a:ext cx="6437407" cy="639310"/>
      </dsp:txXfrm>
    </dsp:sp>
    <dsp:sp modelId="{72FBDE6C-0788-45D1-937D-BFC4B1BAC63E}">
      <dsp:nvSpPr>
        <dsp:cNvPr id="0" name=""/>
        <dsp:cNvSpPr/>
      </dsp:nvSpPr>
      <dsp:spPr>
        <a:xfrm>
          <a:off x="0" y="1699533"/>
          <a:ext cx="9295111" cy="1058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99872" rIns="721404"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Zaračunavanje strankam za uporabo določene storitve (npr. telekomunikacijske storitve).</a:t>
          </a:r>
        </a:p>
      </dsp:txBody>
      <dsp:txXfrm>
        <a:off x="0" y="1699533"/>
        <a:ext cx="9295111" cy="1058400"/>
      </dsp:txXfrm>
    </dsp:sp>
    <dsp:sp modelId="{E522136B-6423-4C8B-9752-E340DCE99111}">
      <dsp:nvSpPr>
        <dsp:cNvPr id="0" name=""/>
        <dsp:cNvSpPr/>
      </dsp:nvSpPr>
      <dsp:spPr>
        <a:xfrm>
          <a:off x="464755" y="1345293"/>
          <a:ext cx="6506577"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Pristojbina za uporabo:</a:t>
          </a:r>
        </a:p>
      </dsp:txBody>
      <dsp:txXfrm>
        <a:off x="499340" y="1379878"/>
        <a:ext cx="6437407" cy="639310"/>
      </dsp:txXfrm>
    </dsp:sp>
    <dsp:sp modelId="{394CCC9B-A33C-4ABE-8CB5-4B072D07ADDA}">
      <dsp:nvSpPr>
        <dsp:cNvPr id="0" name=""/>
        <dsp:cNvSpPr/>
      </dsp:nvSpPr>
      <dsp:spPr>
        <a:xfrm>
          <a:off x="0" y="3225147"/>
          <a:ext cx="9295111" cy="83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99872" rIns="721404"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Redna plačila za stalen dostop do izdelka ali storitve (npr. storitve pretakanja).</a:t>
          </a:r>
        </a:p>
      </dsp:txBody>
      <dsp:txXfrm>
        <a:off x="0" y="3225147"/>
        <a:ext cx="9295111" cy="831600"/>
      </dsp:txXfrm>
    </dsp:sp>
    <dsp:sp modelId="{894EDDC2-D6AD-4C88-A538-2CA0DD3993B2}">
      <dsp:nvSpPr>
        <dsp:cNvPr id="0" name=""/>
        <dsp:cNvSpPr/>
      </dsp:nvSpPr>
      <dsp:spPr>
        <a:xfrm>
          <a:off x="464755" y="2887533"/>
          <a:ext cx="6506577"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Naročnine:</a:t>
          </a:r>
        </a:p>
      </dsp:txBody>
      <dsp:txXfrm>
        <a:off x="499340" y="2922118"/>
        <a:ext cx="6437407" cy="639310"/>
      </dsp:txXfrm>
    </dsp:sp>
    <dsp:sp modelId="{47D8DE49-BABC-44BD-8204-8DC40C22B156}">
      <dsp:nvSpPr>
        <dsp:cNvPr id="0" name=""/>
        <dsp:cNvSpPr/>
      </dsp:nvSpPr>
      <dsp:spPr>
        <a:xfrm>
          <a:off x="0" y="4557213"/>
          <a:ext cx="9295111" cy="831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99872" rIns="721404"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Začasna odobritev dostopa strankam do izdelka za plačilo (npr. najem opreme).</a:t>
          </a:r>
        </a:p>
      </dsp:txBody>
      <dsp:txXfrm>
        <a:off x="0" y="4557213"/>
        <a:ext cx="9295111" cy="831600"/>
      </dsp:txXfrm>
    </dsp:sp>
    <dsp:sp modelId="{CAF84CF4-0216-4788-A10D-972A14DDAA0E}">
      <dsp:nvSpPr>
        <dsp:cNvPr id="0" name=""/>
        <dsp:cNvSpPr/>
      </dsp:nvSpPr>
      <dsp:spPr>
        <a:xfrm>
          <a:off x="464755" y="4202973"/>
          <a:ext cx="6506577"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Posojanje/najem/</a:t>
          </a:r>
          <a:r>
            <a:rPr lang="sl-SI" sz="1600" kern="1200" noProof="0" err="1">
              <a:solidFill>
                <a:schemeClr val="bg1"/>
              </a:solidFill>
            </a:rPr>
            <a:t>lizing</a:t>
          </a:r>
          <a:r>
            <a:rPr lang="sl-SI" sz="1600" kern="1200" noProof="0">
              <a:solidFill>
                <a:schemeClr val="bg1"/>
              </a:solidFill>
            </a:rPr>
            <a:t>:</a:t>
          </a:r>
        </a:p>
      </dsp:txBody>
      <dsp:txXfrm>
        <a:off x="499340" y="4237558"/>
        <a:ext cx="6437407" cy="63931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40214"/>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Odobritev dovoljenja za uporabo intelektualne lastnine v zameno za plačilo (npr. licence za programsko opremo).</a:t>
          </a:r>
        </a:p>
      </dsp:txBody>
      <dsp:txXfrm>
        <a:off x="0" y="440214"/>
        <a:ext cx="9822706" cy="1146600"/>
      </dsp:txXfrm>
    </dsp:sp>
    <dsp:sp modelId="{C6914186-86F6-4DD6-9D41-F9E80B776DF4}">
      <dsp:nvSpPr>
        <dsp:cNvPr id="0" name=""/>
        <dsp:cNvSpPr/>
      </dsp:nvSpPr>
      <dsp:spPr>
        <a:xfrm>
          <a:off x="491135" y="2693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Licenciranje:</a:t>
          </a:r>
        </a:p>
      </dsp:txBody>
      <dsp:txXfrm>
        <a:off x="531484" y="67283"/>
        <a:ext cx="6795196" cy="745862"/>
      </dsp:txXfrm>
    </dsp:sp>
    <dsp:sp modelId="{99EA2A13-F44C-4D79-96D3-281A1CE31158}">
      <dsp:nvSpPr>
        <dsp:cNvPr id="0" name=""/>
        <dsp:cNvSpPr/>
      </dsp:nvSpPr>
      <dsp:spPr>
        <a:xfrm>
          <a:off x="0" y="2151295"/>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Prihodki od posredniških storitev med dvema strankama (npr. nepremičninske provizije).</a:t>
          </a:r>
        </a:p>
      </dsp:txBody>
      <dsp:txXfrm>
        <a:off x="0" y="2151295"/>
        <a:ext cx="9822706" cy="1146600"/>
      </dsp:txXfrm>
    </dsp:sp>
    <dsp:sp modelId="{8247FDE0-F0B0-4978-BA7C-AC48A4DBF58F}">
      <dsp:nvSpPr>
        <dsp:cNvPr id="0" name=""/>
        <dsp:cNvSpPr/>
      </dsp:nvSpPr>
      <dsp:spPr>
        <a:xfrm>
          <a:off x="606640" y="1728030"/>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Posredniške provizije:</a:t>
          </a:r>
        </a:p>
      </dsp:txBody>
      <dsp:txXfrm>
        <a:off x="646989" y="1768379"/>
        <a:ext cx="6795196" cy="745862"/>
      </dsp:txXfrm>
    </dsp:sp>
    <dsp:sp modelId="{0C1458AA-710D-4558-8D12-151763BB4C3F}">
      <dsp:nvSpPr>
        <dsp:cNvPr id="0" name=""/>
        <dsp:cNvSpPr/>
      </dsp:nvSpPr>
      <dsp:spPr>
        <a:xfrm>
          <a:off x="0" y="3862375"/>
          <a:ext cx="9822706" cy="926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sl-SI" sz="1600" kern="1200" noProof="0">
              <a:solidFill>
                <a:schemeClr val="accent1"/>
              </a:solidFill>
            </a:rPr>
            <a:t>Prihodki iz oglaševanja izdelka, storitve ali blagovne znamke (npr. spletni oglasi)</a:t>
          </a:r>
        </a:p>
      </dsp:txBody>
      <dsp:txXfrm>
        <a:off x="0" y="3862375"/>
        <a:ext cx="9822706" cy="926100"/>
      </dsp:txXfrm>
    </dsp:sp>
    <dsp:sp modelId="{EC6E9218-6571-44F5-B35B-6C8D724F6034}">
      <dsp:nvSpPr>
        <dsp:cNvPr id="0" name=""/>
        <dsp:cNvSpPr/>
      </dsp:nvSpPr>
      <dsp:spPr>
        <a:xfrm>
          <a:off x="491135" y="3449095"/>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sl-SI" sz="1600" kern="1200" noProof="0">
              <a:solidFill>
                <a:schemeClr val="bg1"/>
              </a:solidFill>
            </a:rPr>
            <a:t>Oglaševanje:</a:t>
          </a:r>
        </a:p>
      </dsp:txBody>
      <dsp:txXfrm>
        <a:off x="531484" y="3489444"/>
        <a:ext cx="6795196" cy="74586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1118677"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t>Fizični viri</a:t>
          </a:r>
          <a:r>
            <a:rPr lang="sl-SI" sz="1600" kern="1200" noProof="0"/>
            <a:t>:</a:t>
          </a:r>
        </a:p>
        <a:p>
          <a:pPr marL="171450" lvl="1" indent="-171450" algn="l" defTabSz="711200">
            <a:lnSpc>
              <a:spcPct val="150000"/>
            </a:lnSpc>
            <a:spcBef>
              <a:spcPct val="0"/>
            </a:spcBef>
            <a:spcAft>
              <a:spcPct val="15000"/>
            </a:spcAft>
            <a:buChar char="•"/>
          </a:pPr>
          <a:r>
            <a:rPr lang="sl-SI" sz="1600" kern="1200" noProof="0"/>
            <a:t>Opredmetena sredstva, kot so zgradbe, vozila, stroji in distribucijska omrežja.</a:t>
          </a:r>
        </a:p>
      </dsp:txBody>
      <dsp:txXfrm>
        <a:off x="1118677" y="2103"/>
        <a:ext cx="3223866" cy="1934320"/>
      </dsp:txXfrm>
    </dsp:sp>
    <dsp:sp modelId="{F52C6C01-93BF-44D5-B32D-39C7B83B4391}">
      <dsp:nvSpPr>
        <dsp:cNvPr id="0" name=""/>
        <dsp:cNvSpPr/>
      </dsp:nvSpPr>
      <dsp:spPr>
        <a:xfrm>
          <a:off x="4664930"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t>Intelektualni viri</a:t>
          </a:r>
          <a:r>
            <a:rPr lang="sl-SI" sz="1600" kern="1200" noProof="0"/>
            <a:t>:</a:t>
          </a:r>
        </a:p>
        <a:p>
          <a:pPr marL="171450" lvl="1" indent="-171450" algn="l" defTabSz="711200">
            <a:lnSpc>
              <a:spcPct val="150000"/>
            </a:lnSpc>
            <a:spcBef>
              <a:spcPct val="0"/>
            </a:spcBef>
            <a:spcAft>
              <a:spcPct val="15000"/>
            </a:spcAft>
            <a:buChar char="•"/>
          </a:pPr>
          <a:r>
            <a:rPr lang="sl-SI" sz="1600" kern="1200" noProof="0"/>
            <a:t>Neopredmetena sredstva, kot so blagovne znamke, lastniško znanje, patenti in avtorske pravice.</a:t>
          </a:r>
        </a:p>
      </dsp:txBody>
      <dsp:txXfrm>
        <a:off x="4664930" y="2103"/>
        <a:ext cx="3223866"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t>Človeški viri</a:t>
          </a:r>
          <a:r>
            <a:rPr lang="sl-SI" sz="1600" kern="1200" noProof="0"/>
            <a:t>:</a:t>
          </a:r>
        </a:p>
        <a:p>
          <a:pPr marL="171450" lvl="1" indent="-171450" algn="l" defTabSz="711200">
            <a:lnSpc>
              <a:spcPct val="150000"/>
            </a:lnSpc>
            <a:spcBef>
              <a:spcPct val="0"/>
            </a:spcBef>
            <a:spcAft>
              <a:spcPct val="15000"/>
            </a:spcAft>
            <a:buChar char="•"/>
          </a:pPr>
          <a:r>
            <a:rPr lang="sl-SI" sz="1600" kern="1200" noProof="0"/>
            <a:t>Zaposleni s posebnimi veščinami in strokovnim znanjem, ki so ključnega pomena za poslovanje.</a:t>
          </a:r>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t>Finančna sredstva</a:t>
          </a:r>
          <a:r>
            <a:rPr lang="sl-SI" sz="1600" kern="1200" noProof="0"/>
            <a:t>:</a:t>
          </a:r>
        </a:p>
        <a:p>
          <a:pPr marL="171450" lvl="1" indent="-171450" algn="l" defTabSz="711200">
            <a:lnSpc>
              <a:spcPct val="150000"/>
            </a:lnSpc>
            <a:spcBef>
              <a:spcPct val="0"/>
            </a:spcBef>
            <a:spcAft>
              <a:spcPct val="15000"/>
            </a:spcAft>
            <a:buChar char="•"/>
          </a:pPr>
          <a:r>
            <a:rPr lang="sl-SI" sz="1600" kern="1200" noProof="0"/>
            <a:t>Skladi in finančni instrumenti, ki podpirajo poslovne dejavnosti.</a:t>
          </a:r>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0"/>
          <a:ext cx="1210524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265928" y="0"/>
          <a:ext cx="2246298" cy="5354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sl-SI" sz="1600" b="1" kern="1200" noProof="0">
            <a:solidFill>
              <a:schemeClr val="bg2"/>
            </a:solidFill>
          </a:endParaRPr>
        </a:p>
        <a:p>
          <a:pPr marL="0" lvl="0" indent="0" algn="l" defTabSz="711200">
            <a:lnSpc>
              <a:spcPct val="150000"/>
            </a:lnSpc>
            <a:spcBef>
              <a:spcPct val="0"/>
            </a:spcBef>
            <a:spcAft>
              <a:spcPct val="35000"/>
            </a:spcAft>
            <a:buNone/>
          </a:pPr>
          <a:endParaRPr lang="sl-SI" sz="1600" b="1" kern="1200" noProof="0">
            <a:solidFill>
              <a:schemeClr val="bg2"/>
            </a:solidFill>
          </a:endParaRPr>
        </a:p>
        <a:p>
          <a:pPr marL="0" lvl="0" indent="0" algn="l" defTabSz="711200">
            <a:lnSpc>
              <a:spcPct val="150000"/>
            </a:lnSpc>
            <a:spcBef>
              <a:spcPct val="0"/>
            </a:spcBef>
            <a:spcAft>
              <a:spcPct val="35000"/>
            </a:spcAft>
            <a:buNone/>
          </a:pPr>
          <a:endParaRPr lang="sl-SI" sz="1600" b="1" kern="1200" noProof="0">
            <a:solidFill>
              <a:schemeClr val="bg1"/>
            </a:solidFill>
          </a:endParaRPr>
        </a:p>
        <a:p>
          <a:pPr marL="0" lvl="0" indent="0" algn="l" defTabSz="711200">
            <a:lnSpc>
              <a:spcPct val="150000"/>
            </a:lnSpc>
            <a:spcBef>
              <a:spcPct val="0"/>
            </a:spcBef>
            <a:spcAft>
              <a:spcPct val="35000"/>
            </a:spcAft>
            <a:buNone/>
          </a:pPr>
          <a:r>
            <a:rPr lang="sl-SI" sz="1600" b="1" kern="1200" noProof="0">
              <a:solidFill>
                <a:schemeClr val="bg1"/>
              </a:solidFill>
            </a:rPr>
            <a:t>POMEN 
UJEMANJA
S KULTURO PODJETJA</a:t>
          </a:r>
        </a:p>
      </dsp:txBody>
      <dsp:txXfrm>
        <a:off x="265928" y="0"/>
        <a:ext cx="2246298" cy="5354977"/>
      </dsp:txXfrm>
    </dsp:sp>
    <dsp:sp modelId="{573442EF-0A2A-4708-92BC-8D6F7FD8E529}">
      <dsp:nvSpPr>
        <dsp:cNvPr id="0" name=""/>
        <dsp:cNvSpPr/>
      </dsp:nvSpPr>
      <dsp:spPr>
        <a:xfrm>
          <a:off x="2427877"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Doslednost</a:t>
          </a:r>
        </a:p>
      </dsp:txBody>
      <dsp:txXfrm>
        <a:off x="2427877" y="62949"/>
        <a:ext cx="4660520" cy="1258994"/>
      </dsp:txXfrm>
    </dsp:sp>
    <dsp:sp modelId="{24A63FC7-31BF-483C-B80D-B9F138616F35}">
      <dsp:nvSpPr>
        <dsp:cNvPr id="0" name=""/>
        <dsp:cNvSpPr/>
      </dsp:nvSpPr>
      <dsp:spPr>
        <a:xfrm>
          <a:off x="7269976"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Zagotavlja, da so vizija, poslanstvo in vrednote vključeni v vsakodnevno delovanje in procese odločanja.</a:t>
          </a:r>
        </a:p>
      </dsp:txBody>
      <dsp:txXfrm>
        <a:off x="7269976" y="62949"/>
        <a:ext cx="4660520" cy="1258994"/>
      </dsp:txXfrm>
    </dsp:sp>
    <dsp:sp modelId="{1D73DC33-0006-45B6-B28D-39FEFA821553}">
      <dsp:nvSpPr>
        <dsp:cNvPr id="0" name=""/>
        <dsp:cNvSpPr/>
      </dsp:nvSpPr>
      <dsp:spPr>
        <a:xfrm>
          <a:off x="2246298" y="1321944"/>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427877" y="1384894"/>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Zavzetost zaposlenih</a:t>
          </a:r>
        </a:p>
      </dsp:txBody>
      <dsp:txXfrm>
        <a:off x="2427877" y="1384894"/>
        <a:ext cx="4660520" cy="1258994"/>
      </dsp:txXfrm>
    </dsp:sp>
    <dsp:sp modelId="{79ED3B64-B252-410B-ADA7-9F83C00D5B6D}">
      <dsp:nvSpPr>
        <dsp:cNvPr id="0" name=""/>
        <dsp:cNvSpPr/>
      </dsp:nvSpPr>
      <dsp:spPr>
        <a:xfrm>
          <a:off x="7298172" y="1418496"/>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Jasna in dosledna usklajenost ustvarja močan občutek smisla med zaposlenimi, kar povečuje motivacijo in inovativnost.</a:t>
          </a:r>
        </a:p>
      </dsp:txBody>
      <dsp:txXfrm>
        <a:off x="7298172" y="1418496"/>
        <a:ext cx="4660520" cy="1258994"/>
      </dsp:txXfrm>
    </dsp:sp>
    <dsp:sp modelId="{748C2743-62AC-4126-850D-653549A05FCC}">
      <dsp:nvSpPr>
        <dsp:cNvPr id="0" name=""/>
        <dsp:cNvSpPr/>
      </dsp:nvSpPr>
      <dsp:spPr>
        <a:xfrm>
          <a:off x="2246298" y="2643889"/>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427877"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Identiteta blagovne znamke in zaupanje</a:t>
          </a:r>
        </a:p>
      </dsp:txBody>
      <dsp:txXfrm>
        <a:off x="2427877" y="2706838"/>
        <a:ext cx="4660520" cy="1258994"/>
      </dsp:txXfrm>
    </dsp:sp>
    <dsp:sp modelId="{AF10BDD0-E1E9-4560-B17A-AF5CCDB29E63}">
      <dsp:nvSpPr>
        <dsp:cNvPr id="0" name=""/>
        <dsp:cNvSpPr/>
      </dsp:nvSpPr>
      <dsp:spPr>
        <a:xfrm>
          <a:off x="7269976"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Pomaga vzpostaviti močno in zaupanja vredno identiteto blagovne znamke z usklajevanjem notranjih in zunanjih sporočil.</a:t>
          </a:r>
        </a:p>
      </dsp:txBody>
      <dsp:txXfrm>
        <a:off x="7269976" y="2706838"/>
        <a:ext cx="4660520" cy="1258994"/>
      </dsp:txXfrm>
    </dsp:sp>
    <dsp:sp modelId="{1257CC65-AA98-41B8-A8E4-EE1B4F362038}">
      <dsp:nvSpPr>
        <dsp:cNvPr id="0" name=""/>
        <dsp:cNvSpPr/>
      </dsp:nvSpPr>
      <dsp:spPr>
        <a:xfrm>
          <a:off x="2246298" y="3965833"/>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427877"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b="1" kern="1200" noProof="0">
              <a:solidFill>
                <a:schemeClr val="accent1"/>
              </a:solidFill>
            </a:rPr>
            <a:t>Prilagodljivost</a:t>
          </a:r>
        </a:p>
      </dsp:txBody>
      <dsp:txXfrm>
        <a:off x="2427877" y="4028783"/>
        <a:ext cx="4660520" cy="1258994"/>
      </dsp:txXfrm>
    </dsp:sp>
    <dsp:sp modelId="{3BB96538-C14E-43D2-9707-A4CAF526CEBB}">
      <dsp:nvSpPr>
        <dsp:cNvPr id="0" name=""/>
        <dsp:cNvSpPr/>
      </dsp:nvSpPr>
      <dsp:spPr>
        <a:xfrm>
          <a:off x="7269976"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sl-SI" sz="1600" kern="1200" noProof="0">
              <a:solidFill>
                <a:schemeClr val="accent1"/>
              </a:solidFill>
            </a:rPr>
            <a:t>Omogoča, da se podjetje lažje prilagaja spremembam na trgu, hkrati pa ostaja zvesto svojim temeljnim načelom.</a:t>
          </a:r>
        </a:p>
      </dsp:txBody>
      <dsp:txXfrm>
        <a:off x="7269976" y="4028783"/>
        <a:ext cx="4660520" cy="1258994"/>
      </dsp:txXfrm>
    </dsp:sp>
    <dsp:sp modelId="{8295BC59-B715-40E2-8B30-B7EC151FDDA7}">
      <dsp:nvSpPr>
        <dsp:cNvPr id="0" name=""/>
        <dsp:cNvSpPr/>
      </dsp:nvSpPr>
      <dsp:spPr>
        <a:xfrm>
          <a:off x="2246298" y="5287778"/>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2945"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1" kern="1200" noProof="0"/>
            <a:t>Proizvodnja:</a:t>
          </a:r>
          <a:endParaRPr lang="sl-SI" sz="1600" kern="1200" noProof="0"/>
        </a:p>
      </dsp:txBody>
      <dsp:txXfrm>
        <a:off x="35811" y="804082"/>
        <a:ext cx="3093327" cy="1056397"/>
      </dsp:txXfrm>
    </dsp:sp>
    <dsp:sp modelId="{B82B9BDE-C552-45BC-9B2B-7E0EED0062CF}">
      <dsp:nvSpPr>
        <dsp:cNvPr id="0" name=""/>
        <dsp:cNvSpPr/>
      </dsp:nvSpPr>
      <dsp:spPr>
        <a:xfrm>
          <a:off x="318851"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34757"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0" kern="1200" noProof="0">
              <a:solidFill>
                <a:schemeClr val="accent1"/>
              </a:solidFill>
            </a:rPr>
            <a:t>Oblikovanje, izdelava in dobava izdelka v večjih količinah ali vrhunske kakovosti.</a:t>
          </a:r>
        </a:p>
      </dsp:txBody>
      <dsp:txXfrm>
        <a:off x="681020" y="2334491"/>
        <a:ext cx="2782622" cy="1487003"/>
      </dsp:txXfrm>
    </dsp:sp>
    <dsp:sp modelId="{64B38F9D-604A-4A03-AE6A-13E69A0871E4}">
      <dsp:nvSpPr>
        <dsp:cNvPr id="0" name=""/>
        <dsp:cNvSpPr/>
      </dsp:nvSpPr>
      <dsp:spPr>
        <a:xfrm>
          <a:off x="3951769"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1" kern="1200" noProof="0"/>
            <a:t>Reševanje težav:</a:t>
          </a:r>
          <a:endParaRPr lang="sl-SI" sz="1600" kern="1200" noProof="0"/>
        </a:p>
      </dsp:txBody>
      <dsp:txXfrm>
        <a:off x="3984635" y="804082"/>
        <a:ext cx="3093327" cy="1056397"/>
      </dsp:txXfrm>
    </dsp:sp>
    <dsp:sp modelId="{42476BF7-D9C0-4210-AEC8-23089F5A56C1}">
      <dsp:nvSpPr>
        <dsp:cNvPr id="0" name=""/>
        <dsp:cNvSpPr/>
      </dsp:nvSpPr>
      <dsp:spPr>
        <a:xfrm>
          <a:off x="4267675"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583581"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0" kern="1200" noProof="0">
              <a:solidFill>
                <a:schemeClr val="accent1"/>
              </a:solidFill>
            </a:rPr>
            <a:t>Ponujanje novih rešitev za posamezne težave strank s storitvami, kot je svetovanje.</a:t>
          </a:r>
        </a:p>
      </dsp:txBody>
      <dsp:txXfrm>
        <a:off x="4629844" y="2334491"/>
        <a:ext cx="2782622" cy="1487003"/>
      </dsp:txXfrm>
    </dsp:sp>
    <dsp:sp modelId="{DD2983CA-F783-47AA-8FF2-89D0311B0544}">
      <dsp:nvSpPr>
        <dsp:cNvPr id="0" name=""/>
        <dsp:cNvSpPr/>
      </dsp:nvSpPr>
      <dsp:spPr>
        <a:xfrm>
          <a:off x="7900594"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1" kern="1200" noProof="0"/>
            <a:t>Platforma/omrežje:</a:t>
          </a:r>
          <a:endParaRPr lang="sl-SI" sz="1600" kern="1200" noProof="0"/>
        </a:p>
      </dsp:txBody>
      <dsp:txXfrm>
        <a:off x="7933460" y="804082"/>
        <a:ext cx="3093327" cy="1056397"/>
      </dsp:txXfrm>
    </dsp:sp>
    <dsp:sp modelId="{AB23DCDE-556E-4AE3-B126-12889BDFCB98}">
      <dsp:nvSpPr>
        <dsp:cNvPr id="0" name=""/>
        <dsp:cNvSpPr/>
      </dsp:nvSpPr>
      <dsp:spPr>
        <a:xfrm>
          <a:off x="8216499"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532405"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sl-SI" sz="1600" b="0" kern="1200" noProof="0">
              <a:solidFill>
                <a:schemeClr val="accent1"/>
              </a:solidFill>
            </a:rPr>
            <a:t>Gradnja in vzdrževanje platform, ki olajšajo interakcije in transakcije s strankami.</a:t>
          </a:r>
        </a:p>
      </dsp:txBody>
      <dsp:txXfrm>
        <a:off x="8578668" y="2334491"/>
        <a:ext cx="2782622" cy="14870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3819" y="344455"/>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sl-SI" sz="1600" b="1" kern="1200" noProof="0"/>
            <a:t>Strateška zavezništva</a:t>
          </a:r>
          <a:r>
            <a:rPr lang="sl-SI" sz="1600" kern="1200" noProof="0"/>
            <a:t>:</a:t>
          </a:r>
        </a:p>
      </dsp:txBody>
      <dsp:txXfrm>
        <a:off x="3819" y="344455"/>
        <a:ext cx="2296913" cy="918765"/>
      </dsp:txXfrm>
    </dsp:sp>
    <dsp:sp modelId="{D7B1BD6C-7FE9-4718-96A4-7BC9176E5012}">
      <dsp:nvSpPr>
        <dsp:cNvPr id="0" name=""/>
        <dsp:cNvSpPr/>
      </dsp:nvSpPr>
      <dsp:spPr>
        <a:xfrm>
          <a:off x="3819" y="1263221"/>
          <a:ext cx="2296913" cy="375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30000"/>
            </a:lnSpc>
            <a:spcBef>
              <a:spcPct val="0"/>
            </a:spcBef>
            <a:spcAft>
              <a:spcPct val="15000"/>
            </a:spcAft>
            <a:buChar char="•"/>
          </a:pPr>
          <a:r>
            <a:rPr lang="sl-SI" sz="1600" kern="1200" noProof="0">
              <a:solidFill>
                <a:schemeClr val="accent1"/>
              </a:solidFill>
            </a:rPr>
            <a:t>Podjetja, ki med seboj niso konkurenčna, sodelujejo pri doseganju vzajemnih koristi, kot so skupno trženje ali skupna prizadevanja na področju raziskav in razvoja.</a:t>
          </a:r>
        </a:p>
      </dsp:txBody>
      <dsp:txXfrm>
        <a:off x="3819" y="1263221"/>
        <a:ext cx="2296913" cy="3750584"/>
      </dsp:txXfrm>
    </dsp:sp>
    <dsp:sp modelId="{9F455813-D37E-4E31-9143-21F48594A140}">
      <dsp:nvSpPr>
        <dsp:cNvPr id="0" name=""/>
        <dsp:cNvSpPr/>
      </dsp:nvSpPr>
      <dsp:spPr>
        <a:xfrm>
          <a:off x="2622301" y="344455"/>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sl-SI" sz="1600" b="1" kern="1200" noProof="0">
              <a:latin typeface="Raleway SemiBold"/>
            </a:rPr>
            <a:t>Tekmovanje:</a:t>
          </a:r>
          <a:endParaRPr lang="sl-SI" sz="1600" kern="1200" noProof="0"/>
        </a:p>
      </dsp:txBody>
      <dsp:txXfrm>
        <a:off x="2622301" y="344455"/>
        <a:ext cx="2296913" cy="918765"/>
      </dsp:txXfrm>
    </dsp:sp>
    <dsp:sp modelId="{768BAD7E-129D-4A6B-B1BA-E3371ECAA5B2}">
      <dsp:nvSpPr>
        <dsp:cNvPr id="0" name=""/>
        <dsp:cNvSpPr/>
      </dsp:nvSpPr>
      <dsp:spPr>
        <a:xfrm>
          <a:off x="2622301" y="1263221"/>
          <a:ext cx="2296913" cy="375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sl-SI" sz="1600" kern="1200" noProof="0">
              <a:solidFill>
                <a:schemeClr val="accent1"/>
              </a:solidFill>
            </a:rPr>
            <a:t>Konkurenti sodelujejo pri projektih, ki zagotavljajo obojestranske koristi, kot je določanje standardov panoge ali izmenjava tehnologije.</a:t>
          </a:r>
        </a:p>
      </dsp:txBody>
      <dsp:txXfrm>
        <a:off x="2622301" y="1263221"/>
        <a:ext cx="2296913" cy="3750584"/>
      </dsp:txXfrm>
    </dsp:sp>
    <dsp:sp modelId="{B04A6231-8DD1-4BD2-B065-0A9A1E9FB12B}">
      <dsp:nvSpPr>
        <dsp:cNvPr id="0" name=""/>
        <dsp:cNvSpPr/>
      </dsp:nvSpPr>
      <dsp:spPr>
        <a:xfrm>
          <a:off x="5240783" y="344455"/>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sl-SI" sz="1600" b="1" kern="1200" noProof="0"/>
            <a:t>Skupna podjetja:</a:t>
          </a:r>
          <a:endParaRPr lang="sl-SI" sz="1600" kern="1200" noProof="0"/>
        </a:p>
      </dsp:txBody>
      <dsp:txXfrm>
        <a:off x="5240783" y="344455"/>
        <a:ext cx="2296913" cy="918765"/>
      </dsp:txXfrm>
    </dsp:sp>
    <dsp:sp modelId="{53718599-0751-48A0-AB75-575F2BA4672C}">
      <dsp:nvSpPr>
        <dsp:cNvPr id="0" name=""/>
        <dsp:cNvSpPr/>
      </dsp:nvSpPr>
      <dsp:spPr>
        <a:xfrm>
          <a:off x="5240783" y="1263221"/>
          <a:ext cx="2296913" cy="375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sl-SI" sz="1600" kern="1200" noProof="0">
              <a:solidFill>
                <a:schemeClr val="accent1"/>
              </a:solidFill>
            </a:rPr>
            <a:t>Dve ali več strank ustvari nov poslovni subjekt, ki si deli vire in tveganja za iskanje novih priložnosti.</a:t>
          </a:r>
        </a:p>
      </dsp:txBody>
      <dsp:txXfrm>
        <a:off x="5240783" y="1263221"/>
        <a:ext cx="2296913" cy="3750584"/>
      </dsp:txXfrm>
    </dsp:sp>
    <dsp:sp modelId="{854B1733-A049-453F-ABF3-27C90BB00677}">
      <dsp:nvSpPr>
        <dsp:cNvPr id="0" name=""/>
        <dsp:cNvSpPr/>
      </dsp:nvSpPr>
      <dsp:spPr>
        <a:xfrm>
          <a:off x="7859265" y="344455"/>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sl-SI" sz="1600" b="1" kern="1200" noProof="0"/>
            <a:t>Odnosi med kupcem in dobaviteljem</a:t>
          </a:r>
          <a:r>
            <a:rPr lang="sl-SI" sz="1600" kern="1200" noProof="0"/>
            <a:t>:</a:t>
          </a:r>
        </a:p>
      </dsp:txBody>
      <dsp:txXfrm>
        <a:off x="7859265" y="344455"/>
        <a:ext cx="2296913" cy="918765"/>
      </dsp:txXfrm>
    </dsp:sp>
    <dsp:sp modelId="{507CDC8A-0F69-477A-A506-1D7F72E52B78}">
      <dsp:nvSpPr>
        <dsp:cNvPr id="0" name=""/>
        <dsp:cNvSpPr/>
      </dsp:nvSpPr>
      <dsp:spPr>
        <a:xfrm>
          <a:off x="7859265" y="1263221"/>
          <a:ext cx="2296913" cy="375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sl-SI" sz="1600" kern="1200" noProof="0">
              <a:solidFill>
                <a:schemeClr val="accent1"/>
              </a:solidFill>
            </a:rPr>
            <a:t>Partnerstva z dobavitelji za zagotavljanje stalne oskrbe z osnovnim blagom in storitvami, ki pogosto vključujejo dolgoročne pogodbe in pogajanja.</a:t>
          </a:r>
        </a:p>
      </dsp:txBody>
      <dsp:txXfrm>
        <a:off x="7859265" y="1263221"/>
        <a:ext cx="2296913" cy="375058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148" y="0"/>
          <a:ext cx="689995" cy="6899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69148" y="68999"/>
          <a:ext cx="551996" cy="551996"/>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79616" y="753993"/>
          <a:ext cx="2041235" cy="2903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00000"/>
            </a:lnSpc>
            <a:spcBef>
              <a:spcPct val="0"/>
            </a:spcBef>
            <a:spcAft>
              <a:spcPct val="35000"/>
            </a:spcAft>
            <a:buFont typeface="Arial" panose="020B0604020202020204" pitchFamily="34" charset="0"/>
            <a:buNone/>
          </a:pPr>
          <a:r>
            <a:rPr lang="sl-SI" sz="1600" kern="1200" noProof="0">
              <a:solidFill>
                <a:schemeClr val="accent1"/>
              </a:solidFill>
            </a:rPr>
            <a:t>Stroški, ki se ne spreminjajo s stopnjo proizvodnje, kot so najemnina, plače in zavarovanje. Ti stroški so predvidljivi in se ponavljajo, kar zagotavlja stabilnost pri finančnem načrtovanju.</a:t>
          </a:r>
        </a:p>
      </dsp:txBody>
      <dsp:txXfrm>
        <a:off x="879616" y="753993"/>
        <a:ext cx="2041235" cy="2903730"/>
      </dsp:txXfrm>
    </dsp:sp>
    <dsp:sp modelId="{8DCFE669-267F-49A5-98CB-A9877CF3D1AC}">
      <dsp:nvSpPr>
        <dsp:cNvPr id="0" name=""/>
        <dsp:cNvSpPr/>
      </dsp:nvSpPr>
      <dsp:spPr>
        <a:xfrm>
          <a:off x="833893" y="0"/>
          <a:ext cx="2041235" cy="689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sl-SI" sz="1600" b="1" kern="1200" noProof="0">
              <a:solidFill>
                <a:schemeClr val="accent1"/>
              </a:solidFill>
            </a:rPr>
            <a:t>Fiksni stroški:</a:t>
          </a:r>
          <a:endParaRPr lang="sl-SI" sz="1600" kern="1200" noProof="0">
            <a:solidFill>
              <a:schemeClr val="accent1"/>
            </a:solidFill>
          </a:endParaRPr>
        </a:p>
      </dsp:txBody>
      <dsp:txXfrm>
        <a:off x="833893" y="0"/>
        <a:ext cx="2041235" cy="689995"/>
      </dsp:txXfrm>
    </dsp:sp>
    <dsp:sp modelId="{0ACBB80F-1715-4FE3-9A34-B1918E88DF5C}">
      <dsp:nvSpPr>
        <dsp:cNvPr id="0" name=""/>
        <dsp:cNvSpPr/>
      </dsp:nvSpPr>
      <dsp:spPr>
        <a:xfrm>
          <a:off x="3018878" y="0"/>
          <a:ext cx="689995" cy="6899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3087877" y="68999"/>
          <a:ext cx="551996" cy="551996"/>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924494" y="763140"/>
          <a:ext cx="2041235" cy="2903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00000"/>
            </a:lnSpc>
            <a:spcBef>
              <a:spcPct val="0"/>
            </a:spcBef>
            <a:spcAft>
              <a:spcPct val="35000"/>
            </a:spcAft>
            <a:buFont typeface="Arial" panose="020B0604020202020204" pitchFamily="34" charset="0"/>
            <a:buNone/>
          </a:pPr>
          <a:r>
            <a:rPr lang="sl-SI" sz="1600" kern="1200" noProof="0">
              <a:solidFill>
                <a:schemeClr val="accent1"/>
              </a:solidFill>
            </a:rPr>
            <a:t>Stroški, ki se spreminjajo glede na obseg proizvodnje, vključno s surovinami, stroški komunalnih storitev in stroški pošiljanja. Ti stroški so neposredno povezani z obsegom dejavnosti.</a:t>
          </a:r>
        </a:p>
      </dsp:txBody>
      <dsp:txXfrm>
        <a:off x="3924494" y="763140"/>
        <a:ext cx="2041235" cy="2903730"/>
      </dsp:txXfrm>
    </dsp:sp>
    <dsp:sp modelId="{39464305-3B2F-4F1C-8562-C58B7189439B}">
      <dsp:nvSpPr>
        <dsp:cNvPr id="0" name=""/>
        <dsp:cNvSpPr/>
      </dsp:nvSpPr>
      <dsp:spPr>
        <a:xfrm>
          <a:off x="3852622" y="0"/>
          <a:ext cx="2041235" cy="689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sl-SI" sz="1600" b="1" kern="1200" noProof="0">
              <a:solidFill>
                <a:schemeClr val="accent1"/>
              </a:solidFill>
            </a:rPr>
            <a:t>Spremenljivi stroški</a:t>
          </a:r>
          <a:r>
            <a:rPr lang="sl-SI" sz="1600" kern="1200" noProof="0">
              <a:solidFill>
                <a:schemeClr val="accent1"/>
              </a:solidFill>
            </a:rPr>
            <a:t>:</a:t>
          </a:r>
        </a:p>
      </dsp:txBody>
      <dsp:txXfrm>
        <a:off x="3852622" y="0"/>
        <a:ext cx="2041235" cy="689995"/>
      </dsp:txXfrm>
    </dsp:sp>
    <dsp:sp modelId="{913FA436-5C06-48F9-9350-C679FC61BD13}">
      <dsp:nvSpPr>
        <dsp:cNvPr id="0" name=""/>
        <dsp:cNvSpPr/>
      </dsp:nvSpPr>
      <dsp:spPr>
        <a:xfrm>
          <a:off x="6037607" y="0"/>
          <a:ext cx="689995" cy="6899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6106607" y="68999"/>
          <a:ext cx="551996" cy="551996"/>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871351" y="808873"/>
          <a:ext cx="2041235" cy="2903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00000"/>
            </a:lnSpc>
            <a:spcBef>
              <a:spcPct val="0"/>
            </a:spcBef>
            <a:spcAft>
              <a:spcPct val="35000"/>
            </a:spcAft>
            <a:buFont typeface="Arial" panose="020B0604020202020204" pitchFamily="34" charset="0"/>
            <a:buNone/>
          </a:pPr>
          <a:r>
            <a:rPr lang="sl-SI" sz="1600" kern="1200" noProof="0">
              <a:solidFill>
                <a:schemeClr val="accent1"/>
              </a:solidFill>
            </a:rPr>
            <a:t>Stroškovne prednosti, ki jih podjetje doseže, ko poveča proizvodnjo, kar ima za posledico nižje stroške na enoto. To je pogosto posledica učinkovitosti proizvodnje, nabave na veliko ali porazdelitve režijskih stroškov na več enot.</a:t>
          </a:r>
        </a:p>
      </dsp:txBody>
      <dsp:txXfrm>
        <a:off x="6871351" y="808873"/>
        <a:ext cx="2041235" cy="2903730"/>
      </dsp:txXfrm>
    </dsp:sp>
    <dsp:sp modelId="{3A338092-171E-4B4A-A42F-33C278EDD45C}">
      <dsp:nvSpPr>
        <dsp:cNvPr id="0" name=""/>
        <dsp:cNvSpPr/>
      </dsp:nvSpPr>
      <dsp:spPr>
        <a:xfrm>
          <a:off x="6871351" y="0"/>
          <a:ext cx="2041235" cy="689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sl-SI" sz="1600" b="1" kern="1200" noProof="0">
              <a:solidFill>
                <a:schemeClr val="accent1"/>
              </a:solidFill>
            </a:rPr>
            <a:t>Ekonomije obsega</a:t>
          </a:r>
          <a:r>
            <a:rPr lang="sl-SI" sz="1600" kern="1200" noProof="0">
              <a:solidFill>
                <a:schemeClr val="accent1"/>
              </a:solidFill>
            </a:rPr>
            <a:t>:</a:t>
          </a:r>
        </a:p>
      </dsp:txBody>
      <dsp:txXfrm>
        <a:off x="6871351" y="0"/>
        <a:ext cx="2041235" cy="689995"/>
      </dsp:txXfrm>
    </dsp:sp>
    <dsp:sp modelId="{49BB1871-0047-4066-9AC3-3BB0372082BB}">
      <dsp:nvSpPr>
        <dsp:cNvPr id="0" name=""/>
        <dsp:cNvSpPr/>
      </dsp:nvSpPr>
      <dsp:spPr>
        <a:xfrm>
          <a:off x="9056336" y="0"/>
          <a:ext cx="689995" cy="6899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125336" y="68999"/>
          <a:ext cx="551996" cy="551996"/>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880936" y="726582"/>
          <a:ext cx="2041235" cy="2903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00000"/>
            </a:lnSpc>
            <a:spcBef>
              <a:spcPct val="0"/>
            </a:spcBef>
            <a:spcAft>
              <a:spcPct val="35000"/>
            </a:spcAft>
            <a:buFont typeface="Arial" panose="020B0604020202020204" pitchFamily="34" charset="0"/>
            <a:buNone/>
          </a:pPr>
          <a:r>
            <a:rPr lang="sl-SI" sz="1600" kern="1200" noProof="0">
              <a:solidFill>
                <a:schemeClr val="accent1"/>
              </a:solidFill>
            </a:rPr>
            <a:t> Stroškovne prednosti, ki jih podjetje doseže s ponudbo različnih izdelkov ali storitev, ki si delijo vire, kar zmanjša skupne stroške na izdelek.</a:t>
          </a:r>
        </a:p>
      </dsp:txBody>
      <dsp:txXfrm>
        <a:off x="9880936" y="726582"/>
        <a:ext cx="2041235" cy="2903730"/>
      </dsp:txXfrm>
    </dsp:sp>
    <dsp:sp modelId="{608CFB1C-EBAC-4AA2-A23A-353B22A6F8FD}">
      <dsp:nvSpPr>
        <dsp:cNvPr id="0" name=""/>
        <dsp:cNvSpPr/>
      </dsp:nvSpPr>
      <dsp:spPr>
        <a:xfrm>
          <a:off x="9880936" y="18284"/>
          <a:ext cx="2041235" cy="689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00000"/>
            </a:lnSpc>
            <a:spcBef>
              <a:spcPct val="0"/>
            </a:spcBef>
            <a:spcAft>
              <a:spcPct val="35000"/>
            </a:spcAft>
            <a:buFont typeface="Arial" panose="020B0604020202020204" pitchFamily="34" charset="0"/>
            <a:buNone/>
          </a:pPr>
          <a:r>
            <a:rPr lang="sl-SI" sz="1600" b="1" kern="1200" noProof="0">
              <a:solidFill>
                <a:schemeClr val="accent1"/>
              </a:solidFill>
            </a:rPr>
            <a:t>Ekonomije povezanosti</a:t>
          </a:r>
          <a:r>
            <a:rPr lang="sl-SI" sz="1600" kern="1200" noProof="0">
              <a:solidFill>
                <a:schemeClr val="accent1"/>
              </a:solidFill>
            </a:rPr>
            <a:t>:</a:t>
          </a:r>
        </a:p>
      </dsp:txBody>
      <dsp:txXfrm>
        <a:off x="9880936" y="18284"/>
        <a:ext cx="2041235" cy="689995"/>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tx1">
                  <a:lumMod val="20000"/>
                  <a:lumOff val="80000"/>
                </a:schemeClr>
              </a:solidFill>
            </a:rPr>
            <a:t>Potrjeno platno poslovnega modela</a:t>
          </a: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a:t> </a:t>
          </a:r>
          <a:endParaRPr lang="en-US" sz="1600" kern="1200"/>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sl-SI" sz="1600" b="1" kern="1200" noProof="0">
              <a:solidFill>
                <a:schemeClr val="tx1">
                  <a:lumMod val="20000"/>
                  <a:lumOff val="80000"/>
                </a:schemeClr>
              </a:solidFill>
            </a:rPr>
            <a:t>Strateški načrt</a:t>
          </a: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kern="120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ClrTx/>
            <a:buSzTx/>
            <a:buFontTx/>
            <a:buNone/>
          </a:pPr>
          <a:r>
            <a:rPr kumimoji="0" lang="sl-SI" sz="1600" b="0" i="1" u="none" strike="noStrike" kern="1200" cap="none" spc="0" normalizeH="0" baseline="0" noProof="0">
              <a:ln>
                <a:noFill/>
              </a:ln>
              <a:solidFill>
                <a:schemeClr val="accent1"/>
              </a:solidFill>
              <a:effectLst/>
              <a:uLnTx/>
              <a:uFillTx/>
              <a:latin typeface="Raleway"/>
              <a:ea typeface="+mn-ea"/>
              <a:cs typeface="+mn-cs"/>
            </a:rPr>
            <a:t>“Ustvariti kulturno platformo, kjer se lahko profesionalni ustvarjalci osvobodijo omejitev svojega medija”</a:t>
          </a:r>
          <a:endParaRPr lang="sl-SI" sz="1600" kern="1200" noProof="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kern="120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sl-SI" sz="1600" kern="1200" noProof="0">
            <a:solidFill>
              <a:schemeClr val="accent1"/>
            </a:solidFill>
          </a:endParaRPr>
        </a:p>
        <a:p>
          <a:pPr marL="171450" lvl="1" indent="-171450" algn="l" defTabSz="711200">
            <a:lnSpc>
              <a:spcPct val="150000"/>
            </a:lnSpc>
            <a:spcBef>
              <a:spcPct val="0"/>
            </a:spcBef>
            <a:spcAft>
              <a:spcPct val="15000"/>
            </a:spcAft>
            <a:buNone/>
          </a:pPr>
          <a:r>
            <a:rPr lang="sl-SI" sz="1600" i="1" kern="1200" noProof="0">
              <a:solidFill>
                <a:schemeClr val="accent1"/>
              </a:solidFill>
            </a:rPr>
            <a:t>   “Ustvariti boljše vsakdanje življenje za številne ljudi.”</a:t>
          </a:r>
          <a:endParaRPr lang="sl-SI" sz="1600" kern="1200" noProof="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kern="120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r>
            <a:rPr lang="sl-SI" sz="1600" i="1" kern="1200" noProof="0">
              <a:solidFill>
                <a:schemeClr val="accent1"/>
              </a:solidFill>
            </a:rPr>
            <a:t>“Biti vodilni svetovi ponudnik inovativnih tehnoloških rešitev, ki spodbujajo napredek in izboljšujejo kakovost življenja ljudi po vsem svetu.”</a:t>
          </a:r>
          <a:endParaRPr lang="sl-SI" sz="1600" kern="1200" noProof="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111696" y="1595955"/>
          <a:ext cx="1669266" cy="550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sl-SI" sz="1700" kern="1200" noProof="0">
              <a:solidFill>
                <a:schemeClr val="accent1"/>
              </a:solidFill>
            </a:rPr>
            <a:t>Pojasnite izid:</a:t>
          </a:r>
        </a:p>
      </dsp:txBody>
      <dsp:txXfrm>
        <a:off x="111696" y="1595955"/>
        <a:ext cx="1669266" cy="550099"/>
      </dsp:txXfrm>
    </dsp:sp>
    <dsp:sp modelId="{EA2AEAC7-CDA0-41F3-960B-219B543B0C12}">
      <dsp:nvSpPr>
        <dsp:cNvPr id="0" name=""/>
        <dsp:cNvSpPr/>
      </dsp:nvSpPr>
      <dsp:spPr>
        <a:xfrm>
          <a:off x="126302" y="2784515"/>
          <a:ext cx="1669266" cy="17567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sl-SI" sz="1600" kern="1200" noProof="0">
              <a:solidFill>
                <a:schemeClr val="accent1"/>
              </a:solidFill>
            </a:rPr>
            <a:t>Opredelite, kaj želi vaša organizacija doseči. </a:t>
          </a:r>
        </a:p>
      </dsp:txBody>
      <dsp:txXfrm>
        <a:off x="126302" y="2784515"/>
        <a:ext cx="1669266" cy="1756729"/>
      </dsp:txXfrm>
    </dsp:sp>
    <dsp:sp modelId="{256A25B9-CC6D-4C2C-AA9A-8EFE61C9AFA0}">
      <dsp:nvSpPr>
        <dsp:cNvPr id="0" name=""/>
        <dsp:cNvSpPr/>
      </dsp:nvSpPr>
      <dsp:spPr>
        <a:xfrm>
          <a:off x="109799" y="1428649"/>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202747" y="1242754"/>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425822" y="1279933"/>
          <a:ext cx="208658" cy="20865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611717" y="1075448"/>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853382" y="1001089"/>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1150815" y="1131216"/>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336710" y="1224164"/>
          <a:ext cx="208658" cy="20865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596964" y="1428649"/>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708502" y="1633134"/>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741844" y="1242754"/>
          <a:ext cx="341440" cy="34144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16851" y="1949157"/>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28389" y="2116463"/>
          <a:ext cx="208658" cy="20865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407232" y="2265180"/>
          <a:ext cx="303503" cy="303503"/>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797613" y="2506844"/>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871971" y="2265180"/>
          <a:ext cx="208658" cy="20865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1057867" y="2525433"/>
          <a:ext cx="132782" cy="132782"/>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1225173" y="2228000"/>
          <a:ext cx="303503" cy="303503"/>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634143" y="2153642"/>
          <a:ext cx="208658" cy="20865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842802" y="1279624"/>
          <a:ext cx="612799" cy="116990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2455602" y="1280192"/>
          <a:ext cx="1671272" cy="1169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sl-SI" sz="1700" kern="1200" noProof="0">
              <a:solidFill>
                <a:schemeClr val="accent1"/>
              </a:solidFill>
            </a:rPr>
            <a:t>Določite svojo edinstveno prodajno prednost (</a:t>
          </a:r>
          <a:r>
            <a:rPr lang="sl-SI" sz="1700" kern="1200" noProof="0" err="1">
              <a:solidFill>
                <a:schemeClr val="accent1"/>
              </a:solidFill>
            </a:rPr>
            <a:t>USP</a:t>
          </a:r>
          <a:r>
            <a:rPr lang="sl-SI" sz="1700" kern="1200" noProof="0">
              <a:solidFill>
                <a:schemeClr val="accent1"/>
              </a:solidFill>
            </a:rPr>
            <a:t>):</a:t>
          </a:r>
        </a:p>
      </dsp:txBody>
      <dsp:txXfrm>
        <a:off x="2455602" y="1280192"/>
        <a:ext cx="1671272" cy="1169890"/>
      </dsp:txXfrm>
    </dsp:sp>
    <dsp:sp modelId="{C9A0A4E1-82D8-470C-A97B-710E2175AED7}">
      <dsp:nvSpPr>
        <dsp:cNvPr id="0" name=""/>
        <dsp:cNvSpPr/>
      </dsp:nvSpPr>
      <dsp:spPr>
        <a:xfrm>
          <a:off x="2514330" y="2736354"/>
          <a:ext cx="1671272" cy="18787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sl-SI" sz="1600" kern="1200" noProof="0">
              <a:solidFill>
                <a:schemeClr val="accent1"/>
              </a:solidFill>
            </a:rPr>
            <a:t>Poudarite tisto, po čemer se vaša organizacija razlikuje od drugih. </a:t>
          </a:r>
        </a:p>
      </dsp:txBody>
      <dsp:txXfrm>
        <a:off x="2514330" y="2736354"/>
        <a:ext cx="1671272" cy="1878795"/>
      </dsp:txXfrm>
    </dsp:sp>
    <dsp:sp modelId="{25A05587-4F63-4C5E-9AAC-891D47C8D454}">
      <dsp:nvSpPr>
        <dsp:cNvPr id="0" name=""/>
        <dsp:cNvSpPr/>
      </dsp:nvSpPr>
      <dsp:spPr>
        <a:xfrm>
          <a:off x="4126874" y="1279624"/>
          <a:ext cx="612799" cy="116990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820288" y="1280192"/>
          <a:ext cx="1671272" cy="1169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sl-SI" sz="1700" kern="1200" noProof="0">
              <a:solidFill>
                <a:schemeClr val="accent1"/>
              </a:solidFill>
            </a:rPr>
            <a:t>Kvantificirajte vizijo:</a:t>
          </a:r>
        </a:p>
      </dsp:txBody>
      <dsp:txXfrm>
        <a:off x="4820288" y="1280192"/>
        <a:ext cx="1671272" cy="1169890"/>
      </dsp:txXfrm>
    </dsp:sp>
    <dsp:sp modelId="{F993D2A7-3106-4EF0-BE67-E1DE8E5B387B}">
      <dsp:nvSpPr>
        <dsp:cNvPr id="0" name=""/>
        <dsp:cNvSpPr/>
      </dsp:nvSpPr>
      <dsp:spPr>
        <a:xfrm>
          <a:off x="4776559" y="2727243"/>
          <a:ext cx="1832500" cy="21381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sl-SI" sz="1600" kern="1200" noProof="0">
              <a:solidFill>
                <a:schemeClr val="accent1"/>
              </a:solidFill>
            </a:rPr>
            <a:t>Osredotočite se na dolgoročno, </a:t>
          </a:r>
          <a:r>
            <a:rPr lang="en-US" sz="1600" kern="1200" noProof="0" err="1">
              <a:solidFill>
                <a:schemeClr val="accent1"/>
              </a:solidFill>
            </a:rPr>
            <a:t>idealno</a:t>
          </a:r>
          <a:r>
            <a:rPr lang="en-US" sz="1600" kern="1200" noProof="0">
              <a:solidFill>
                <a:schemeClr val="accent1"/>
              </a:solidFill>
            </a:rPr>
            <a:t> </a:t>
          </a:r>
          <a:r>
            <a:rPr lang="sl-SI" sz="1600" kern="1200" noProof="0">
              <a:solidFill>
                <a:schemeClr val="accent1"/>
              </a:solidFill>
            </a:rPr>
            <a:t>stanje, ki zagotavlja smer, ne da bi omejevali prihodnje možnosti.</a:t>
          </a:r>
        </a:p>
      </dsp:txBody>
      <dsp:txXfrm>
        <a:off x="4776559" y="2727243"/>
        <a:ext cx="1832500" cy="2138140"/>
      </dsp:txXfrm>
    </dsp:sp>
    <dsp:sp modelId="{B3567D4E-3640-4F0F-B9BB-391E680A5594}">
      <dsp:nvSpPr>
        <dsp:cNvPr id="0" name=""/>
        <dsp:cNvSpPr/>
      </dsp:nvSpPr>
      <dsp:spPr>
        <a:xfrm>
          <a:off x="6572174" y="1279624"/>
          <a:ext cx="612799" cy="116990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307520" y="1280192"/>
          <a:ext cx="1671272" cy="1169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sl-SI" sz="1700" kern="1200" noProof="0">
              <a:solidFill>
                <a:schemeClr val="accent1"/>
              </a:solidFill>
            </a:rPr>
            <a:t>Vzpostavite človeško povezavo:</a:t>
          </a:r>
        </a:p>
      </dsp:txBody>
      <dsp:txXfrm>
        <a:off x="7307520" y="1280192"/>
        <a:ext cx="1671272" cy="1169890"/>
      </dsp:txXfrm>
    </dsp:sp>
    <dsp:sp modelId="{B7FEB9B2-AFC2-4669-85B0-C9F2CFA46855}">
      <dsp:nvSpPr>
        <dsp:cNvPr id="0" name=""/>
        <dsp:cNvSpPr/>
      </dsp:nvSpPr>
      <dsp:spPr>
        <a:xfrm>
          <a:off x="7179358" y="2794774"/>
          <a:ext cx="1916364" cy="19090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sl-SI" sz="1600" kern="1200" noProof="0">
              <a:solidFill>
                <a:schemeClr val="accent1"/>
              </a:solidFill>
            </a:rPr>
            <a:t> Vključite elemente, ki na osebni ravni nagovarjajo tako zaposlene kot deležnike. </a:t>
          </a:r>
        </a:p>
      </dsp:txBody>
      <dsp:txXfrm>
        <a:off x="7179358" y="2794774"/>
        <a:ext cx="1916364" cy="1909044"/>
      </dsp:txXfrm>
    </dsp:sp>
    <dsp:sp modelId="{A0156234-A76D-49B3-840D-430B1DDC1EBC}">
      <dsp:nvSpPr>
        <dsp:cNvPr id="0" name=""/>
        <dsp:cNvSpPr/>
      </dsp:nvSpPr>
      <dsp:spPr>
        <a:xfrm>
          <a:off x="9101338" y="1279624"/>
          <a:ext cx="612799" cy="1169901"/>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9839484" y="1196628"/>
          <a:ext cx="1420581" cy="142058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sl-SI" sz="1700" kern="1200" noProof="0">
              <a:solidFill>
                <a:schemeClr val="accent1"/>
              </a:solidFill>
            </a:rPr>
            <a:t>Bodite kratki in jasni:</a:t>
          </a:r>
        </a:p>
      </dsp:txBody>
      <dsp:txXfrm>
        <a:off x="10047523" y="1404667"/>
        <a:ext cx="1004503" cy="1004503"/>
      </dsp:txXfrm>
    </dsp:sp>
    <dsp:sp modelId="{A601F32C-61D9-4FDF-8C36-3CF766E18662}">
      <dsp:nvSpPr>
        <dsp:cNvPr id="0" name=""/>
        <dsp:cNvSpPr/>
      </dsp:nvSpPr>
      <dsp:spPr>
        <a:xfrm>
          <a:off x="9653371" y="2892879"/>
          <a:ext cx="1671272" cy="17496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sl-SI" sz="1600" kern="1200" noProof="0">
              <a:solidFill>
                <a:schemeClr val="accent1"/>
              </a:solidFill>
            </a:rPr>
            <a:t> Poskrbite, da bo izjava o viziji kratka, lahko razumljiva in brez žargona.</a:t>
          </a:r>
        </a:p>
      </dsp:txBody>
      <dsp:txXfrm>
        <a:off x="9653371" y="2892879"/>
        <a:ext cx="1671272" cy="17496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sl-SI" sz="1600" b="1" kern="1200" noProof="0">
              <a:solidFill>
                <a:schemeClr val="bg1"/>
              </a:solidFill>
            </a:rPr>
            <a:t>Pojasnite namen</a:t>
          </a:r>
          <a:r>
            <a:rPr lang="sl-SI" sz="1600" kern="1200" noProof="0">
              <a:solidFill>
                <a:schemeClr val="bg1"/>
              </a:solidFill>
            </a:rPr>
            <a:t>: jasno opredelite glavni razlog za obstoj organizacije.</a:t>
          </a:r>
        </a:p>
      </dsp:txBody>
      <dsp:txXfrm>
        <a:off x="641816" y="45588"/>
        <a:ext cx="8409008"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sl-SI" sz="1600" b="1" kern="1200" noProof="0">
              <a:solidFill>
                <a:schemeClr val="bg1"/>
              </a:solidFill>
            </a:rPr>
            <a:t>Usmerjajte strategijo</a:t>
          </a:r>
          <a:r>
            <a:rPr lang="sl-SI" sz="1600" kern="1200" noProof="0">
              <a:solidFill>
                <a:schemeClr val="bg1"/>
              </a:solidFill>
            </a:rPr>
            <a:t>: zagotovite podlago za strateške odločitve in načrtovanje.</a:t>
          </a:r>
        </a:p>
      </dsp:txBody>
      <dsp:txXfrm>
        <a:off x="641816" y="1179588"/>
        <a:ext cx="8409008"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557659" y="2220596"/>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sl-SI" sz="1600" b="1" kern="1200" noProof="0">
              <a:solidFill>
                <a:schemeClr val="bg1"/>
              </a:solidFill>
            </a:rPr>
            <a:t>Navdihnite in vključite</a:t>
          </a:r>
          <a:r>
            <a:rPr lang="sl-SI" sz="1600" kern="1200" noProof="0">
              <a:solidFill>
                <a:schemeClr val="bg1"/>
              </a:solidFill>
            </a:rPr>
            <a:t>: motivirajte zaposlene in se povežite z deležniki.</a:t>
          </a:r>
        </a:p>
      </dsp:txBody>
      <dsp:txXfrm>
        <a:off x="593685" y="2256622"/>
        <a:ext cx="8409008"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9599" y="52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sl-SI" sz="1600" b="1" kern="1200" noProof="0">
              <a:solidFill>
                <a:schemeClr val="bg1"/>
              </a:solidFill>
            </a:rPr>
            <a:t>Osnovni namen: j</a:t>
          </a:r>
          <a:r>
            <a:rPr lang="sl-SI" sz="1600" kern="1200" noProof="0">
              <a:solidFill>
                <a:schemeClr val="bg1"/>
              </a:solidFill>
            </a:rPr>
            <a:t>asna in jedrnata izjava o glavnih dejavnostih organizacije.</a:t>
          </a:r>
        </a:p>
      </dsp:txBody>
      <dsp:txXfrm>
        <a:off x="645625" y="88188"/>
        <a:ext cx="8462347" cy="665948"/>
      </dsp:txXfrm>
    </dsp:sp>
    <dsp:sp modelId="{486ABB32-FB6E-42DE-9508-7C7132E8ED64}">
      <dsp:nvSpPr>
        <dsp:cNvPr id="0" name=""/>
        <dsp:cNvSpPr/>
      </dsp:nvSpPr>
      <dsp:spPr>
        <a:xfrm>
          <a:off x="0" y="1555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609599" y="1186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sl-SI" sz="1600" b="1" kern="1200" noProof="0">
              <a:solidFill>
                <a:schemeClr val="bg1"/>
              </a:solidFill>
            </a:rPr>
            <a:t>Ciljne skupine: </a:t>
          </a:r>
          <a:r>
            <a:rPr lang="sl-SI" sz="1600" b="0" kern="1200" noProof="0">
              <a:solidFill>
                <a:schemeClr val="bg1"/>
              </a:solidFill>
            </a:rPr>
            <a:t>navedite ključne skupine ali skupnosti, na katere želi organizacija vplivati.</a:t>
          </a:r>
        </a:p>
      </dsp:txBody>
      <dsp:txXfrm>
        <a:off x="645625" y="1222188"/>
        <a:ext cx="8462347" cy="665948"/>
      </dsp:txXfrm>
    </dsp:sp>
    <dsp:sp modelId="{503B4C29-E76D-44A7-92B2-DB239032B5B7}">
      <dsp:nvSpPr>
        <dsp:cNvPr id="0" name=""/>
        <dsp:cNvSpPr/>
      </dsp:nvSpPr>
      <dsp:spPr>
        <a:xfrm>
          <a:off x="0" y="2689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638476" y="2344420"/>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sl-SI" sz="1600" b="1" kern="1200" noProof="0">
              <a:solidFill>
                <a:schemeClr val="bg1"/>
              </a:solidFill>
            </a:rPr>
            <a:t>Temeljne vrednote: </a:t>
          </a:r>
          <a:r>
            <a:rPr lang="sl-SI" sz="1600" b="0" kern="1200" noProof="0">
              <a:solidFill>
                <a:schemeClr val="bg1"/>
              </a:solidFill>
            </a:rPr>
            <a:t>o</a:t>
          </a:r>
          <a:r>
            <a:rPr lang="sl-SI" sz="1600" kern="1200" noProof="0">
              <a:solidFill>
                <a:schemeClr val="bg1"/>
              </a:solidFill>
            </a:rPr>
            <a:t>dražajo temeljna prepričanja in vrednote, ki vodijo organizacijo.</a:t>
          </a:r>
        </a:p>
      </dsp:txBody>
      <dsp:txXfrm>
        <a:off x="674502" y="2380446"/>
        <a:ext cx="8462347" cy="665948"/>
      </dsp:txXfrm>
    </dsp:sp>
    <dsp:sp modelId="{85FE9A70-7810-4AA1-8522-85A4A5A829F0}">
      <dsp:nvSpPr>
        <dsp:cNvPr id="0" name=""/>
        <dsp:cNvSpPr/>
      </dsp:nvSpPr>
      <dsp:spPr>
        <a:xfrm>
          <a:off x="0" y="3823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609599" y="3454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sl-SI" sz="1600" b="1" kern="1200" noProof="0">
              <a:solidFill>
                <a:schemeClr val="bg1"/>
              </a:solidFill>
            </a:rPr>
            <a:t>Edinstvena prodajna prednost (</a:t>
          </a:r>
          <a:r>
            <a:rPr lang="sl-SI" sz="1600" b="1" kern="1200" noProof="0" err="1">
              <a:solidFill>
                <a:schemeClr val="bg1"/>
              </a:solidFill>
            </a:rPr>
            <a:t>USP</a:t>
          </a:r>
          <a:r>
            <a:rPr lang="sl-SI" sz="1600" b="1" kern="1200" noProof="0">
              <a:solidFill>
                <a:schemeClr val="bg1"/>
              </a:solidFill>
            </a:rPr>
            <a:t>): </a:t>
          </a:r>
          <a:r>
            <a:rPr lang="sl-SI" sz="1600" b="0" kern="1200" noProof="0">
              <a:solidFill>
                <a:schemeClr val="bg1"/>
              </a:solidFill>
            </a:rPr>
            <a:t>p</a:t>
          </a:r>
          <a:r>
            <a:rPr lang="sl-SI" sz="1600" kern="1200" noProof="0">
              <a:solidFill>
                <a:schemeClr val="bg1"/>
              </a:solidFill>
            </a:rPr>
            <a:t>oudarite različne vidike, po katerih se organizacija razlikuje od konkurence.</a:t>
          </a:r>
        </a:p>
      </dsp:txBody>
      <dsp:txXfrm>
        <a:off x="645625" y="3490188"/>
        <a:ext cx="8462347"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35840"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899900"/>
        <a:ext cx="29089" cy="5823"/>
      </dsp:txXfrm>
    </dsp:sp>
    <dsp:sp modelId="{705CB258-389C-47D8-AAA6-AF72B1B70AB0}">
      <dsp:nvSpPr>
        <dsp:cNvPr id="0" name=""/>
        <dsp:cNvSpPr/>
      </dsp:nvSpPr>
      <dsp:spPr>
        <a:xfrm>
          <a:off x="8162"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Zberite raznoliko ekipo</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Vključite člane iz različnih oddelkov in ravni, da zagotovite celovito perspektivo.</a:t>
          </a:r>
        </a:p>
      </dsp:txBody>
      <dsp:txXfrm>
        <a:off x="8162" y="143968"/>
        <a:ext cx="2529478" cy="1517687"/>
      </dsp:txXfrm>
    </dsp:sp>
    <dsp:sp modelId="{556715B3-A0AF-4B80-A946-B09F8EF8B98D}">
      <dsp:nvSpPr>
        <dsp:cNvPr id="0" name=""/>
        <dsp:cNvSpPr/>
      </dsp:nvSpPr>
      <dsp:spPr>
        <a:xfrm>
          <a:off x="5647099"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899900"/>
        <a:ext cx="29089" cy="5823"/>
      </dsp:txXfrm>
    </dsp:sp>
    <dsp:sp modelId="{8FD900FE-2B18-4DF1-859C-0D7F719CD4BD}">
      <dsp:nvSpPr>
        <dsp:cNvPr id="0" name=""/>
        <dsp:cNvSpPr/>
      </dsp:nvSpPr>
      <dsp:spPr>
        <a:xfrm>
          <a:off x="3119421"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Razmislite o namenu podjetja</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Pogovorite se o poslanstvu podjetja in vplivu, ki ga želi imeti na stranke, zaposlene in deležnike.</a:t>
          </a:r>
        </a:p>
      </dsp:txBody>
      <dsp:txXfrm>
        <a:off x="3119421" y="143968"/>
        <a:ext cx="2529478" cy="1517687"/>
      </dsp:txXfrm>
    </dsp:sp>
    <dsp:sp modelId="{D88B76B6-4462-4A2F-9DC4-306FA659FAC4}">
      <dsp:nvSpPr>
        <dsp:cNvPr id="0" name=""/>
        <dsp:cNvSpPr/>
      </dsp:nvSpPr>
      <dsp:spPr>
        <a:xfrm>
          <a:off x="8758358"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899900"/>
        <a:ext cx="29089" cy="5823"/>
      </dsp:txXfrm>
    </dsp:sp>
    <dsp:sp modelId="{BFCB015F-9098-4C57-912A-BEDD6D33F6D8}">
      <dsp:nvSpPr>
        <dsp:cNvPr id="0" name=""/>
        <dsp:cNvSpPr/>
      </dsp:nvSpPr>
      <dsp:spPr>
        <a:xfrm>
          <a:off x="6230680"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Analizirajte obstoječa vedenja in prakse</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Prepoznajte trenutno vedenje in prakse, ki prispevajo k uspehu podjetja.</a:t>
          </a:r>
        </a:p>
      </dsp:txBody>
      <dsp:txXfrm>
        <a:off x="6230680" y="143968"/>
        <a:ext cx="2529478" cy="1517687"/>
      </dsp:txXfrm>
    </dsp:sp>
    <dsp:sp modelId="{642EE449-5E14-4C08-BCBB-7B8D8AE3D34F}">
      <dsp:nvSpPr>
        <dsp:cNvPr id="0" name=""/>
        <dsp:cNvSpPr/>
      </dsp:nvSpPr>
      <dsp:spPr>
        <a:xfrm>
          <a:off x="1272901" y="1659856"/>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1932534"/>
        <a:ext cx="467594" cy="5823"/>
      </dsp:txXfrm>
    </dsp:sp>
    <dsp:sp modelId="{21B06F22-2E58-4937-9712-ED93548ACE6C}">
      <dsp:nvSpPr>
        <dsp:cNvPr id="0" name=""/>
        <dsp:cNvSpPr/>
      </dsp:nvSpPr>
      <dsp:spPr>
        <a:xfrm>
          <a:off x="9341939"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Spontano nizanje zamisli o vrednotah (</a:t>
          </a:r>
          <a:r>
            <a:rPr lang="sl-SI" sz="1400" b="1" kern="1200" noProof="0" err="1">
              <a:solidFill>
                <a:schemeClr val="accent1"/>
              </a:solidFill>
            </a:rPr>
            <a:t>brainstorming</a:t>
          </a:r>
          <a:r>
            <a:rPr lang="sl-SI" sz="1400" b="1" kern="1200" noProof="0">
              <a:solidFill>
                <a:schemeClr val="accent1"/>
              </a:solidFill>
            </a:rPr>
            <a:t>)</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Spodbujajte člane ekipe, da predlagajo vrednote, za katere menijo, da so ključnega pomena za uspeh podjetja.</a:t>
          </a:r>
        </a:p>
      </dsp:txBody>
      <dsp:txXfrm>
        <a:off x="9341939" y="143968"/>
        <a:ext cx="2529478" cy="1517687"/>
      </dsp:txXfrm>
    </dsp:sp>
    <dsp:sp modelId="{E81FC1DB-B365-49C8-9B8E-C497184C4AFC}">
      <dsp:nvSpPr>
        <dsp:cNvPr id="0" name=""/>
        <dsp:cNvSpPr/>
      </dsp:nvSpPr>
      <dsp:spPr>
        <a:xfrm>
          <a:off x="2535840"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2999368"/>
        <a:ext cx="29089" cy="5823"/>
      </dsp:txXfrm>
    </dsp:sp>
    <dsp:sp modelId="{1FBA04AC-487D-4CF9-A4B8-B87040062B28}">
      <dsp:nvSpPr>
        <dsp:cNvPr id="0" name=""/>
        <dsp:cNvSpPr/>
      </dsp:nvSpPr>
      <dsp:spPr>
        <a:xfrm>
          <a:off x="8162"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Zožite seznam</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Ocenite in razvrstite predlagane vrednote ter se osredotočite na 5-10 temeljnih vrednot.</a:t>
          </a:r>
        </a:p>
      </dsp:txBody>
      <dsp:txXfrm>
        <a:off x="8162" y="2243436"/>
        <a:ext cx="2529478" cy="1517687"/>
      </dsp:txXfrm>
    </dsp:sp>
    <dsp:sp modelId="{718DEA6C-351A-4339-B465-C87ECCCAEB2D}">
      <dsp:nvSpPr>
        <dsp:cNvPr id="0" name=""/>
        <dsp:cNvSpPr/>
      </dsp:nvSpPr>
      <dsp:spPr>
        <a:xfrm>
          <a:off x="5647099"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2999368"/>
        <a:ext cx="29089" cy="5823"/>
      </dsp:txXfrm>
    </dsp:sp>
    <dsp:sp modelId="{CD56BEA9-6809-49D5-8FCA-EA812725FCDA}">
      <dsp:nvSpPr>
        <dsp:cNvPr id="0" name=""/>
        <dsp:cNvSpPr/>
      </dsp:nvSpPr>
      <dsp:spPr>
        <a:xfrm>
          <a:off x="3119421"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Opredelite vsako vrednoto</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Podajte jasne definicije in zagotovite dosledno razumevanje v celotni organizaciji.</a:t>
          </a:r>
        </a:p>
      </dsp:txBody>
      <dsp:txXfrm>
        <a:off x="3119421" y="2243436"/>
        <a:ext cx="2529478" cy="1517687"/>
      </dsp:txXfrm>
    </dsp:sp>
    <dsp:sp modelId="{30775FE0-C3D0-468A-8BB5-D50EA6EB569C}">
      <dsp:nvSpPr>
        <dsp:cNvPr id="0" name=""/>
        <dsp:cNvSpPr/>
      </dsp:nvSpPr>
      <dsp:spPr>
        <a:xfrm>
          <a:off x="8758358"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2999368"/>
        <a:ext cx="29089" cy="5823"/>
      </dsp:txXfrm>
    </dsp:sp>
    <dsp:sp modelId="{46E6C23F-1EB2-4613-9196-88AD6E57FB3A}">
      <dsp:nvSpPr>
        <dsp:cNvPr id="0" name=""/>
        <dsp:cNvSpPr/>
      </dsp:nvSpPr>
      <dsp:spPr>
        <a:xfrm>
          <a:off x="6230680"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Določite prednostne vrednote</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Razvrstite temeljne vrednote in pojasnite, katere so najpomembnejše pri sprejemanju odločitev.</a:t>
          </a:r>
        </a:p>
      </dsp:txBody>
      <dsp:txXfrm>
        <a:off x="6230680" y="2243436"/>
        <a:ext cx="2529478" cy="1517687"/>
      </dsp:txXfrm>
    </dsp:sp>
    <dsp:sp modelId="{2FA3A4FC-3A6B-4F08-9D56-98B43D665F55}">
      <dsp:nvSpPr>
        <dsp:cNvPr id="0" name=""/>
        <dsp:cNvSpPr/>
      </dsp:nvSpPr>
      <dsp:spPr>
        <a:xfrm>
          <a:off x="1272901" y="3759323"/>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4032001"/>
        <a:ext cx="467594" cy="5823"/>
      </dsp:txXfrm>
    </dsp:sp>
    <dsp:sp modelId="{DDE4483C-D601-4E80-96C7-8A6D0387A3D2}">
      <dsp:nvSpPr>
        <dsp:cNvPr id="0" name=""/>
        <dsp:cNvSpPr/>
      </dsp:nvSpPr>
      <dsp:spPr>
        <a:xfrm>
          <a:off x="9341939"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Preizkusite vrednote</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Predlagane vrednote uskladite z dejanskimi scenariji in odločitvami v podjetju.</a:t>
          </a:r>
        </a:p>
      </dsp:txBody>
      <dsp:txXfrm>
        <a:off x="9341939" y="2243436"/>
        <a:ext cx="2529478" cy="1517687"/>
      </dsp:txXfrm>
    </dsp:sp>
    <dsp:sp modelId="{648B8BCF-1BF6-472D-90D2-CD305F4AB7F4}">
      <dsp:nvSpPr>
        <dsp:cNvPr id="0" name=""/>
        <dsp:cNvSpPr/>
      </dsp:nvSpPr>
      <dsp:spPr>
        <a:xfrm>
          <a:off x="2535840" y="5056027"/>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5098835"/>
        <a:ext cx="29089" cy="5823"/>
      </dsp:txXfrm>
    </dsp:sp>
    <dsp:sp modelId="{B412ABD8-27D5-4A60-A2DA-AD18F119B10B}">
      <dsp:nvSpPr>
        <dsp:cNvPr id="0" name=""/>
        <dsp:cNvSpPr/>
      </dsp:nvSpPr>
      <dsp:spPr>
        <a:xfrm>
          <a:off x="8162"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Sporočite vrednote</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Delite temeljne vrednote z vsemi zaposlenimi in deležniki ter zagotovite njihovo usklajenost.</a:t>
          </a:r>
        </a:p>
      </dsp:txBody>
      <dsp:txXfrm>
        <a:off x="8162" y="4342903"/>
        <a:ext cx="2529478" cy="1517687"/>
      </dsp:txXfrm>
    </dsp:sp>
    <dsp:sp modelId="{50BB51F1-DBF0-4449-9E28-059E06C43A69}">
      <dsp:nvSpPr>
        <dsp:cNvPr id="0" name=""/>
        <dsp:cNvSpPr/>
      </dsp:nvSpPr>
      <dsp:spPr>
        <a:xfrm>
          <a:off x="3119421"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sl-SI" sz="1400" b="1" kern="1200" noProof="0">
              <a:solidFill>
                <a:schemeClr val="accent1"/>
              </a:solidFill>
            </a:rPr>
            <a:t>Vključite in okrepite vrednote</a:t>
          </a:r>
          <a:endParaRPr lang="sl-SI" sz="1400" kern="1200" noProof="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sl-SI" sz="1400" kern="1200" noProof="0">
              <a:solidFill>
                <a:schemeClr val="accent1"/>
              </a:solidFill>
            </a:rPr>
            <a:t>Vključite temeljne vrednote v zaposlovanje, usposabljanje, ocenjevanje uspešnosti in vsakodnevno delovanje.</a:t>
          </a:r>
        </a:p>
      </dsp:txBody>
      <dsp:txXfrm>
        <a:off x="3119421" y="4342903"/>
        <a:ext cx="2529478" cy="1517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8639" y="65046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Postavite jasne inovacijske cilje</a:t>
          </a:r>
          <a:r>
            <a:rPr lang="sl-SI" sz="1600" kern="1200" noProof="0">
              <a:solidFill>
                <a:schemeClr val="accent1"/>
              </a:solidFill>
            </a:rPr>
            <a:t>:</a:t>
          </a:r>
        </a:p>
      </dsp:txBody>
      <dsp:txXfrm>
        <a:off x="98639" y="650465"/>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Opredelite in sporočajte specifične inovacijske cilje.</a:t>
          </a: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Uskladite se s splošnimi poslovnimi cilji.</a:t>
          </a: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56874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Spodbujajte </a:t>
          </a:r>
          <a:r>
            <a:rPr lang="sl-SI" sz="1600" b="1" kern="1200" noProof="0" err="1">
              <a:solidFill>
                <a:schemeClr val="accent1"/>
              </a:solidFill>
            </a:rPr>
            <a:t>večfunkcijsko</a:t>
          </a:r>
          <a:r>
            <a:rPr lang="sl-SI" sz="1600" b="1" kern="1200" noProof="0">
              <a:solidFill>
                <a:schemeClr val="accent1"/>
              </a:solidFill>
            </a:rPr>
            <a:t> sodelovanje</a:t>
          </a:r>
          <a:r>
            <a:rPr lang="sl-SI" sz="1600" kern="1200" noProof="0">
              <a:solidFill>
                <a:schemeClr val="accent1"/>
              </a:solidFill>
            </a:rPr>
            <a:t>:</a:t>
          </a:r>
        </a:p>
      </dsp:txBody>
      <dsp:txXfrm>
        <a:off x="2400434" y="568745"/>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Odpravite pregrade med oddelki.</a:t>
          </a: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Spodbujajte timsko delo in različne p</a:t>
          </a:r>
          <a:r>
            <a:rPr lang="en-US" sz="1200" kern="1200" noProof="0" err="1">
              <a:solidFill>
                <a:schemeClr val="accent1"/>
              </a:solidFill>
            </a:rPr>
            <a:t>oglede</a:t>
          </a:r>
          <a:r>
            <a:rPr lang="sl-SI" sz="1200" kern="1200" noProof="0">
              <a:solidFill>
                <a:schemeClr val="accent1"/>
              </a:solidFill>
            </a:rPr>
            <a:t>.</a:t>
          </a: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64249" y="63275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Nagradite in prepoznajte inovacije</a:t>
          </a:r>
          <a:r>
            <a:rPr lang="sl-SI" sz="1600" kern="1200" noProof="0">
              <a:solidFill>
                <a:schemeClr val="accent1"/>
              </a:solidFill>
            </a:rPr>
            <a:t>:</a:t>
          </a:r>
        </a:p>
      </dsp:txBody>
      <dsp:txXfrm>
        <a:off x="4764249" y="632755"/>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Uvedite sistem prepoznavanja inovativnih idej.</a:t>
          </a: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Praznujte uspehe in se učite iz neuspehov.</a:t>
          </a: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68171" y="587034"/>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Zagotovite vire in usposabljanje</a:t>
          </a:r>
          <a:r>
            <a:rPr lang="sl-SI" sz="1600" kern="1200" noProof="0">
              <a:solidFill>
                <a:schemeClr val="accent1"/>
              </a:solidFill>
            </a:rPr>
            <a:t>:</a:t>
          </a:r>
        </a:p>
      </dsp:txBody>
      <dsp:txXfrm>
        <a:off x="7168171" y="587034"/>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Ponudite orodja in usposabljanje za ustvarjalnost in inovativnost.</a:t>
          </a:r>
        </a:p>
      </dsp:txBody>
      <dsp:txXfrm>
        <a:off x="7324160" y="2053896"/>
        <a:ext cx="2107372" cy="724175"/>
      </dsp:txXfrm>
    </dsp:sp>
    <dsp:sp modelId="{64D1ADC7-0BEC-4B98-9970-C1B1632EB4FD}">
      <dsp:nvSpPr>
        <dsp:cNvPr id="0" name=""/>
        <dsp:cNvSpPr/>
      </dsp:nvSpPr>
      <dsp:spPr>
        <a:xfrm>
          <a:off x="7165547"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285659" y="3066830"/>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Podprite stranske projekte in omogočite čas za raziskovanje.</a:t>
          </a:r>
        </a:p>
      </dsp:txBody>
      <dsp:txXfrm>
        <a:off x="7285659" y="3066830"/>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28496" y="577887"/>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00000"/>
            </a:lnSpc>
            <a:spcBef>
              <a:spcPct val="0"/>
            </a:spcBef>
            <a:spcAft>
              <a:spcPct val="35000"/>
            </a:spcAft>
            <a:buNone/>
          </a:pPr>
          <a:r>
            <a:rPr lang="sl-SI" sz="1600" b="1" kern="1200" noProof="0">
              <a:solidFill>
                <a:schemeClr val="accent1"/>
              </a:solidFill>
            </a:rPr>
            <a:t>Spodbujajte varno okolje za prevzemanje tveganj</a:t>
          </a:r>
          <a:r>
            <a:rPr lang="sl-SI" sz="1600" kern="1200" noProof="0">
              <a:solidFill>
                <a:schemeClr val="accent1"/>
              </a:solidFill>
            </a:rPr>
            <a:t>:</a:t>
          </a:r>
        </a:p>
      </dsp:txBody>
      <dsp:txXfrm>
        <a:off x="9528496" y="577887"/>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Spodbujajte zaposlene, da delijo zamisli brez strahu pred kritiko.</a:t>
          </a:r>
        </a:p>
      </dsp:txBody>
      <dsp:txXfrm>
        <a:off x="9687117" y="2053896"/>
        <a:ext cx="2107372" cy="724175"/>
      </dsp:txXfrm>
    </dsp:sp>
    <dsp:sp modelId="{41883235-B01A-4B70-B8A7-FD767556942B}">
      <dsp:nvSpPr>
        <dsp:cNvPr id="0" name=""/>
        <dsp:cNvSpPr/>
      </dsp:nvSpPr>
      <dsp:spPr>
        <a:xfrm>
          <a:off x="9544838"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8711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00000"/>
            </a:lnSpc>
            <a:spcBef>
              <a:spcPct val="0"/>
            </a:spcBef>
            <a:spcAft>
              <a:spcPct val="35000"/>
            </a:spcAft>
            <a:buFont typeface="Arial" panose="020B0604020202020204" pitchFamily="34" charset="0"/>
            <a:buNone/>
          </a:pPr>
          <a:r>
            <a:rPr lang="sl-SI" sz="1200" kern="1200" noProof="0">
              <a:solidFill>
                <a:schemeClr val="accent1"/>
              </a:solidFill>
            </a:rPr>
            <a:t>Ustvarite psihološko varno delovno mesto.</a:t>
          </a:r>
        </a:p>
      </dsp:txBody>
      <dsp:txXfrm>
        <a:off x="9687117" y="2778072"/>
        <a:ext cx="2107372" cy="7241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0344" y="-91578"/>
          <a:ext cx="5349240" cy="534924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64647" y="0"/>
          <a:ext cx="9608819" cy="534924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sl-SI" sz="1600" b="1" kern="1200" noProof="0">
              <a:solidFill>
                <a:schemeClr val="accent1"/>
              </a:solidFill>
            </a:rPr>
            <a:t>Vizija</a:t>
          </a:r>
          <a:endParaRPr lang="sl-SI" sz="1600" kern="1200" noProof="0">
            <a:solidFill>
              <a:schemeClr val="accent1"/>
            </a:solidFill>
          </a:endParaRPr>
        </a:p>
      </dsp:txBody>
      <dsp:txXfrm>
        <a:off x="2564647" y="0"/>
        <a:ext cx="4804409" cy="1604775"/>
      </dsp:txXfrm>
    </dsp:sp>
    <dsp:sp modelId="{C9A0D5CA-BDE6-4A8E-813E-9F25E46AD326}">
      <dsp:nvSpPr>
        <dsp:cNvPr id="0" name=""/>
        <dsp:cNvSpPr/>
      </dsp:nvSpPr>
      <dsp:spPr>
        <a:xfrm>
          <a:off x="826145" y="1604775"/>
          <a:ext cx="3477002" cy="347700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64647" y="1604775"/>
          <a:ext cx="9608819" cy="34770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sl-SI" sz="1600" b="1" kern="1200" noProof="0">
              <a:solidFill>
                <a:schemeClr val="accent1"/>
              </a:solidFill>
            </a:rPr>
            <a:t>Poslanstvo</a:t>
          </a:r>
          <a:endParaRPr lang="sl-SI" sz="1600" kern="1200" noProof="0">
            <a:solidFill>
              <a:schemeClr val="accent1"/>
            </a:solidFill>
          </a:endParaRPr>
        </a:p>
      </dsp:txBody>
      <dsp:txXfrm>
        <a:off x="2564647" y="1604775"/>
        <a:ext cx="4804409" cy="1604770"/>
      </dsp:txXfrm>
    </dsp:sp>
    <dsp:sp modelId="{24F77769-5533-4B94-B49D-E61BBE1A0D2B}">
      <dsp:nvSpPr>
        <dsp:cNvPr id="0" name=""/>
        <dsp:cNvSpPr/>
      </dsp:nvSpPr>
      <dsp:spPr>
        <a:xfrm>
          <a:off x="1762261" y="3209545"/>
          <a:ext cx="1604770" cy="160477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64647" y="3209545"/>
          <a:ext cx="9608819" cy="16047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sl-SI" sz="1600" b="1" kern="1200" noProof="0">
              <a:solidFill>
                <a:schemeClr val="accent1"/>
              </a:solidFill>
            </a:rPr>
            <a:t>Vrednote</a:t>
          </a:r>
          <a:endParaRPr lang="sl-SI" sz="1600" kern="1200" noProof="0">
            <a:solidFill>
              <a:schemeClr val="accent1"/>
            </a:solidFill>
          </a:endParaRPr>
        </a:p>
      </dsp:txBody>
      <dsp:txXfrm>
        <a:off x="2564647" y="3209545"/>
        <a:ext cx="4804409" cy="1604770"/>
      </dsp:txXfrm>
    </dsp:sp>
    <dsp:sp modelId="{8DEB5127-1D81-4A4A-AE3D-5953B0BA7A93}">
      <dsp:nvSpPr>
        <dsp:cNvPr id="0" name=""/>
        <dsp:cNvSpPr/>
      </dsp:nvSpPr>
      <dsp:spPr>
        <a:xfrm>
          <a:off x="7217694" y="0"/>
          <a:ext cx="5107135" cy="16047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Namen</a:t>
          </a:r>
          <a:r>
            <a:rPr lang="sl-SI" sz="1600" kern="1200" noProof="0">
              <a:solidFill>
                <a:schemeClr val="accent1"/>
              </a:solidFill>
            </a:rPr>
            <a:t>: določa želeno prihodnje stanje podjetja.</a:t>
          </a:r>
        </a:p>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Vloga pri usklajevanju</a:t>
          </a:r>
          <a:r>
            <a:rPr lang="sl-SI" sz="1600" kern="1200" noProof="0">
              <a:solidFill>
                <a:schemeClr val="accent1"/>
              </a:solidFill>
            </a:rPr>
            <a:t>: deluje kot dolgoročno vodilo za vse strategije in pobude.</a:t>
          </a:r>
        </a:p>
      </dsp:txBody>
      <dsp:txXfrm>
        <a:off x="7217694" y="0"/>
        <a:ext cx="5107135" cy="1604775"/>
      </dsp:txXfrm>
    </dsp:sp>
    <dsp:sp modelId="{E5F127EB-48C1-4954-A8EC-C9B6408B4DE9}">
      <dsp:nvSpPr>
        <dsp:cNvPr id="0" name=""/>
        <dsp:cNvSpPr/>
      </dsp:nvSpPr>
      <dsp:spPr>
        <a:xfrm>
          <a:off x="7179595" y="1604775"/>
          <a:ext cx="5183333"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Namen:</a:t>
          </a:r>
          <a:r>
            <a:rPr lang="sl-SI" sz="1600" kern="1200" noProof="0">
              <a:solidFill>
                <a:schemeClr val="accent1"/>
              </a:solidFill>
            </a:rPr>
            <a:t> opredeljuje osnovni namen in delovanje podjetja.</a:t>
          </a:r>
        </a:p>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Vloga pri usklajevanju</a:t>
          </a:r>
          <a:r>
            <a:rPr lang="sl-SI" sz="1600" kern="1200" noProof="0">
              <a:solidFill>
                <a:schemeClr val="accent1"/>
              </a:solidFill>
            </a:rPr>
            <a:t>: zagotavlja načrt za doseganje vizije, ki podrobno opisuje, kako podjetje služi svojim deležnikom.</a:t>
          </a:r>
        </a:p>
      </dsp:txBody>
      <dsp:txXfrm>
        <a:off x="7179595" y="1604775"/>
        <a:ext cx="5183333" cy="1604770"/>
      </dsp:txXfrm>
    </dsp:sp>
    <dsp:sp modelId="{D516B3FA-90E0-4D86-A2E5-B58FD98A6432}">
      <dsp:nvSpPr>
        <dsp:cNvPr id="0" name=""/>
        <dsp:cNvSpPr/>
      </dsp:nvSpPr>
      <dsp:spPr>
        <a:xfrm>
          <a:off x="7149111" y="3209545"/>
          <a:ext cx="5244301"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Namen</a:t>
          </a:r>
          <a:r>
            <a:rPr lang="sl-SI" sz="1600" kern="1200" noProof="0">
              <a:solidFill>
                <a:schemeClr val="accent1"/>
              </a:solidFill>
            </a:rPr>
            <a:t>: vzpostavlja etične in kulturne temelje podjetja.</a:t>
          </a:r>
        </a:p>
        <a:p>
          <a:pPr marL="171450" lvl="1" indent="-171450" algn="l" defTabSz="711200">
            <a:lnSpc>
              <a:spcPct val="100000"/>
            </a:lnSpc>
            <a:spcBef>
              <a:spcPct val="0"/>
            </a:spcBef>
            <a:spcAft>
              <a:spcPct val="15000"/>
            </a:spcAft>
            <a:buFont typeface="Arial" panose="020B0604020202020204" pitchFamily="34" charset="0"/>
            <a:buChar char="•"/>
          </a:pPr>
          <a:r>
            <a:rPr lang="sl-SI" sz="1600" b="1" kern="1200" noProof="0">
              <a:solidFill>
                <a:schemeClr val="accent1"/>
              </a:solidFill>
            </a:rPr>
            <a:t>Vloga pri usklajevanju</a:t>
          </a:r>
          <a:r>
            <a:rPr lang="sl-SI" sz="1600" kern="1200" noProof="0">
              <a:solidFill>
                <a:schemeClr val="accent1"/>
              </a:solidFill>
            </a:rPr>
            <a:t>: zagotavlja, da vsa dejanja in odločitve temeljijo na temeljnih prepričanjih in načelih podjetja.</a:t>
          </a:r>
        </a:p>
      </dsp:txBody>
      <dsp:txXfrm>
        <a:off x="7149111" y="3209545"/>
        <a:ext cx="5244301" cy="1604770"/>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3">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3">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pPr/>
              <a:t>22/07/2025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pPr/>
              <a:t>‹#›</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A435CE-136E-4100-8A12-9AD1DF049B22}" type="slidenum">
              <a:rPr lang="en-GB" smtClean="0"/>
              <a:pPr/>
              <a:t>10</a:t>
            </a:fld>
            <a:endParaRPr lang="en-GB"/>
          </a:p>
        </p:txBody>
      </p:sp>
    </p:spTree>
    <p:extLst>
      <p:ext uri="{BB962C8B-B14F-4D97-AF65-F5344CB8AC3E}">
        <p14:creationId xmlns:p14="http://schemas.microsoft.com/office/powerpoint/2010/main" val="32303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A435CE-136E-4100-8A12-9AD1DF049B22}" type="slidenum">
              <a:rPr lang="en-GB" smtClean="0"/>
              <a:pPr/>
              <a:t>16</a:t>
            </a:fld>
            <a:endParaRPr lang="en-GB"/>
          </a:p>
        </p:txBody>
      </p:sp>
    </p:spTree>
    <p:extLst>
      <p:ext uri="{BB962C8B-B14F-4D97-AF65-F5344CB8AC3E}">
        <p14:creationId xmlns:p14="http://schemas.microsoft.com/office/powerpoint/2010/main" val="180358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fld id="{38A435CE-136E-4100-8A12-9AD1DF049B22}" type="slidenum">
              <a:rPr lang="en-GB" smtClean="0"/>
              <a:pPr/>
              <a:t>30</a:t>
            </a:fld>
            <a:endParaRPr lang="en-GB"/>
          </a:p>
        </p:txBody>
      </p:sp>
    </p:spTree>
    <p:extLst>
      <p:ext uri="{BB962C8B-B14F-4D97-AF65-F5344CB8AC3E}">
        <p14:creationId xmlns:p14="http://schemas.microsoft.com/office/powerpoint/2010/main" val="412708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fld id="{38A435CE-136E-4100-8A12-9AD1DF049B22}" type="slidenum">
              <a:rPr lang="en-GB" smtClean="0"/>
              <a:pPr/>
              <a:t>32</a:t>
            </a:fld>
            <a:endParaRPr lang="en-GB"/>
          </a:p>
        </p:txBody>
      </p:sp>
    </p:spTree>
    <p:extLst>
      <p:ext uri="{BB962C8B-B14F-4D97-AF65-F5344CB8AC3E}">
        <p14:creationId xmlns:p14="http://schemas.microsoft.com/office/powerpoint/2010/main" val="3196902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a:p>
        </p:txBody>
      </p:sp>
      <p:sp>
        <p:nvSpPr>
          <p:cNvPr id="4" name="Označba mesta številke diapozitiva 3"/>
          <p:cNvSpPr>
            <a:spLocks noGrp="1"/>
          </p:cNvSpPr>
          <p:nvPr>
            <p:ph type="sldNum" sz="quarter" idx="5"/>
          </p:nvPr>
        </p:nvSpPr>
        <p:spPr/>
        <p:txBody>
          <a:bodyPr/>
          <a:lstStyle/>
          <a:p>
            <a:fld id="{38A435CE-136E-4100-8A12-9AD1DF049B22}" type="slidenum">
              <a:rPr lang="en-GB" smtClean="0"/>
              <a:pPr/>
              <a:t>34</a:t>
            </a:fld>
            <a:endParaRPr lang="en-GB"/>
          </a:p>
        </p:txBody>
      </p:sp>
    </p:spTree>
    <p:extLst>
      <p:ext uri="{BB962C8B-B14F-4D97-AF65-F5344CB8AC3E}">
        <p14:creationId xmlns:p14="http://schemas.microsoft.com/office/powerpoint/2010/main" val="2607228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A435CE-136E-4100-8A12-9AD1DF049B22}" type="slidenum">
              <a:rPr lang="en-GB" smtClean="0"/>
              <a:pPr/>
              <a:t>87</a:t>
            </a:fld>
            <a:endParaRPr lang="en-GB"/>
          </a:p>
        </p:txBody>
      </p:sp>
    </p:spTree>
    <p:extLst>
      <p:ext uri="{BB962C8B-B14F-4D97-AF65-F5344CB8AC3E}">
        <p14:creationId xmlns:p14="http://schemas.microsoft.com/office/powerpoint/2010/main" val="174116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cstate="print">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freepnglogos.com/pics/paper" TargetMode="External"/><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28.svg"/><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businessmap.io/strategy-execution/strategic-portfolio-management/strategic-roadmap#:~:text=At%20its%20core%2C%20a%20strategic,monitor%20progress%20toward%20overall%20goals." TargetMode="External"/><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 Id="rId4" Type="http://schemas.openxmlformats.org/officeDocument/2006/relationships/hyperlink" Target="https://roadmunk.com/guides/what-is-a-business-roadmap/"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youtube.com/watch?v=hyQIW7hRbv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santanderopenacademy.com/en/blog/porter-s-5-forces.html" TargetMode="External"/><Relationship Id="rId7" Type="http://schemas.openxmlformats.org/officeDocument/2006/relationships/image" Target="../media/image30.svg"/><Relationship Id="rId2" Type="http://schemas.openxmlformats.org/officeDocument/2006/relationships/hyperlink" Target="https://www.investopedia.com/terms/p/porter.asp%E2%80%8B" TargetMode="Externa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7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www.youtube.com/watch?v=noSF-R1JfGk&amp;t=4s" TargetMode="External"/><Relationship Id="rId2" Type="http://schemas.openxmlformats.org/officeDocument/2006/relationships/hyperlink" Target="https://corporatefinanceinstitute.com/resources/management/pestel-analysis/%E2%80%8B" TargetMode="External"/><Relationship Id="rId1" Type="http://schemas.openxmlformats.org/officeDocument/2006/relationships/slideLayout" Target="../slideLayouts/slideLayout5.xml"/><Relationship Id="rId4" Type="http://schemas.openxmlformats.org/officeDocument/2006/relationships/image" Target="../media/image50.png"/></Relationships>
</file>

<file path=ppt/slides/_rels/slide79.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sv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asana.com/resources/smart-goals" TargetMode="External"/><Relationship Id="rId2" Type="http://schemas.microsoft.com/office/2018/10/relationships/comments" Target="../comments/modernComment_13B_BAF48DA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hyperlink" Target="https://www.youtube.com/watch?v=kG0ljsQKEV0"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0.xml.rels><?xml version="1.0" encoding="UTF-8" standalone="yes"?>
<Relationships xmlns="http://schemas.openxmlformats.org/package/2006/relationships"><Relationship Id="rId3" Type="http://schemas.openxmlformats.org/officeDocument/2006/relationships/hyperlink" Target="https://roadmunk.com/guides/business-roadmap-examples/" TargetMode="External"/><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9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61.png"/><Relationship Id="rId4" Type="http://schemas.openxmlformats.org/officeDocument/2006/relationships/image" Target="../media/image60.png"/></Relationships>
</file>

<file path=ppt/slides/_rels/slide94.xml.rels><?xml version="1.0" encoding="UTF-8" standalone="yes"?>
<Relationships xmlns="http://schemas.openxmlformats.org/package/2006/relationships"><Relationship Id="rId3" Type="http://schemas.openxmlformats.org/officeDocument/2006/relationships/hyperlink" Target="https://www.alexandercowan.com/3-steps-tips-creating-awesome-business-model-canvas/" TargetMode="External"/><Relationship Id="rId2" Type="http://schemas.openxmlformats.org/officeDocument/2006/relationships/hyperlink" Target="https://creately.com/guides/business-model-canvas-explained/" TargetMode="External"/><Relationship Id="rId1" Type="http://schemas.openxmlformats.org/officeDocument/2006/relationships/slideLayout" Target="../slideLayouts/slideLayout2.xml"/><Relationship Id="rId6" Type="http://schemas.openxmlformats.org/officeDocument/2006/relationships/hyperlink" Target="https://www.researchgate.net/publication/379407715_The_Importance_of_Vision_and_Mission_Statements_in_Business_Planning" TargetMode="External"/><Relationship Id="rId5" Type="http://schemas.openxmlformats.org/officeDocument/2006/relationships/hyperlink" Target="https://uigstudio.com/insights/what-is-a-business-model-canvas" TargetMode="External"/><Relationship Id="rId4" Type="http://schemas.openxmlformats.org/officeDocument/2006/relationships/hyperlink" Target="https://digitalleadership.com/blog/customer-relationships-bmc/"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www.cascade.app/blog/examples-good-vision-statements" TargetMode="External"/><Relationship Id="rId3" Type="http://schemas.openxmlformats.org/officeDocument/2006/relationships/hyperlink" Target="https://www.cleverism.com/business-model-canvas-creating-value-proposition/" TargetMode="External"/><Relationship Id="rId7" Type="http://schemas.openxmlformats.org/officeDocument/2006/relationships/hyperlink" Target="https://www.linkedin.com/pulse/how-can-you-ensure-innovation-projects-have-long-term-daniele-todaro-8bwve/" TargetMode="External"/><Relationship Id="rId2" Type="http://schemas.openxmlformats.org/officeDocument/2006/relationships/hyperlink" Target="https://isaacjeffries.com/blog/2018/9/8/how-to-fill-in-a-business-model-canvas" TargetMode="External"/><Relationship Id="rId1" Type="http://schemas.openxmlformats.org/officeDocument/2006/relationships/slideLayout" Target="../slideLayouts/slideLayout2.xml"/><Relationship Id="rId6" Type="http://schemas.openxmlformats.org/officeDocument/2006/relationships/hyperlink" Target="https://www.linkedin.com/pulse/power-vision-mission-values-driving-success-business-bob-theriot-mp85c/" TargetMode="External"/><Relationship Id="rId5" Type="http://schemas.openxmlformats.org/officeDocument/2006/relationships/hyperlink" Target="https://www.linkedin.com/pulse/how-align-your-mission-vision-values-3-ways-impact-peterson-stone/" TargetMode="External"/><Relationship Id="rId4" Type="http://schemas.openxmlformats.org/officeDocument/2006/relationships/hyperlink" Target="https://businessmodelanalyst.com/distribution-channels-business-model-canvas/"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investopedia.com/terms/p/porter.asp" TargetMode="External"/><Relationship Id="rId3" Type="http://schemas.openxmlformats.org/officeDocument/2006/relationships/hyperlink" Target="https://businessmap.io/strategy-execution/strategic-portfolio-management/strategic-roadmap" TargetMode="External"/><Relationship Id="rId7" Type="http://schemas.openxmlformats.org/officeDocument/2006/relationships/hyperlink" Target="https://www.youtube.com/watch?v=noSF-R1JfGk&amp;t=4s" TargetMode="External"/><Relationship Id="rId2" Type="http://schemas.openxmlformats.org/officeDocument/2006/relationships/hyperlink" Target="https://asana.com/es/resources/smart-goals" TargetMode="External"/><Relationship Id="rId1" Type="http://schemas.openxmlformats.org/officeDocument/2006/relationships/slideLayout" Target="../slideLayouts/slideLayout2.xml"/><Relationship Id="rId6" Type="http://schemas.openxmlformats.org/officeDocument/2006/relationships/hyperlink" Target="https://corporatefinanceinstitute.com/resources/management/pestel-analysis/" TargetMode="External"/><Relationship Id="rId5" Type="http://schemas.openxmlformats.org/officeDocument/2006/relationships/hyperlink" Target="https://www.canva.com/" TargetMode="External"/><Relationship Id="rId10" Type="http://schemas.openxmlformats.org/officeDocument/2006/relationships/hyperlink" Target="https://www.youtube.com/watch?v=kG0ljsQKEV0"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 Id="rId9" Type="http://schemas.openxmlformats.org/officeDocument/2006/relationships/hyperlink" Target="https://www.youtube.com/watch?v=MkRkBrgt2Bk"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roadmunk.com/roadmap-templates/strategic-roadmap/" TargetMode="External"/><Relationship Id="rId2" Type="http://schemas.openxmlformats.org/officeDocument/2006/relationships/hyperlink" Target="https://roadmunk.com/guides/what-is-a-business-roadmap/" TargetMode="External"/><Relationship Id="rId1" Type="http://schemas.openxmlformats.org/officeDocument/2006/relationships/slideLayout" Target="../slideLayouts/slideLayout2.xml"/><Relationship Id="rId6" Type="http://schemas.openxmlformats.org/officeDocument/2006/relationships/hyperlink" Target="https://www.youtube.com/watch?v=hyQIW7hRbv0" TargetMode="External"/><Relationship Id="rId5" Type="http://schemas.openxmlformats.org/officeDocument/2006/relationships/hyperlink" Target="https://www.santanderopenacademy.com/en/blog/porter-s-5-forces.html" TargetMode="External"/><Relationship Id="rId4" Type="http://schemas.openxmlformats.org/officeDocument/2006/relationships/hyperlink" Target="https://roadmunk.com/guides/business-roadmap-examples/"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www.youtube.com/watch?v=8wem6FZAucw" TargetMode="External"/><Relationship Id="rId3" Type="http://schemas.openxmlformats.org/officeDocument/2006/relationships/hyperlink" Target="https://www.youtube.com/watch?v=I8nwNcCfyig" TargetMode="External"/><Relationship Id="rId7" Type="http://schemas.openxmlformats.org/officeDocument/2006/relationships/hyperlink" Target="https://www.youtube.com/watch?v=IP0cUBWTgpY" TargetMode="External"/><Relationship Id="rId2" Type="http://schemas.openxmlformats.org/officeDocument/2006/relationships/hyperlink" Target="https://www.youtube.com/watch?v=dZShbB59giM" TargetMode="External"/><Relationship Id="rId1" Type="http://schemas.openxmlformats.org/officeDocument/2006/relationships/slideLayout" Target="../slideLayouts/slideLayout2.xml"/><Relationship Id="rId6" Type="http://schemas.openxmlformats.org/officeDocument/2006/relationships/hyperlink" Target="https://www.researchgate.net/profile/Jonathan-Scott-19/publication/347947879_The_Entrepreneur's_Guide_to_Building_a_Successful_Business_2018/links/601fd584299bf1cc26ac728b/The-Entrepreneurs-Guide-to-Building-a-Successful-Business-2018.pdf" TargetMode="External"/><Relationship Id="rId5" Type="http://schemas.openxmlformats.org/officeDocument/2006/relationships/hyperlink" Target="https://doi.org/10.4468/2015.3.13murray.scuotto" TargetMode="External"/><Relationship Id="rId4" Type="http://schemas.openxmlformats.org/officeDocument/2006/relationships/hyperlink" Target="https://www.youtube.com/watch?v=AdwBgD4cmko" TargetMode="External"/><Relationship Id="rId9" Type="http://schemas.openxmlformats.org/officeDocument/2006/relationships/hyperlink" Target="https://www.youtube.com/watch?v=Z4_YNeVsZhw"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73114" y="3722168"/>
            <a:ext cx="7016218" cy="2219419"/>
          </a:xfrm>
        </p:spPr>
        <p:txBody>
          <a:bodyPr/>
          <a:lstStyle/>
          <a:p>
            <a:r>
              <a:rPr lang="sl-SI"/>
              <a:t>Poslovno načrtovanje in strategija</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it-IT" sz="2000" b="0">
                <a:solidFill>
                  <a:schemeClr val="accent1"/>
                </a:solidFill>
              </a:rPr>
              <a:t>DOBRODOŠLI V ENOTI</a:t>
            </a:r>
            <a:endParaRPr lang="it-IT">
              <a:solidFill>
                <a:schemeClr val="accent1"/>
              </a:solidFill>
            </a:endParaRPr>
          </a:p>
        </p:txBody>
      </p:sp>
    </p:spTree>
    <p:extLst>
      <p:ext uri="{BB962C8B-B14F-4D97-AF65-F5344CB8AC3E}">
        <p14:creationId xmlns:p14="http://schemas.microsoft.com/office/powerpoint/2010/main" val="1641378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71500" y="417512"/>
            <a:ext cx="6724650" cy="1758950"/>
          </a:xfrm>
        </p:spPr>
        <p:txBody>
          <a:bodyPr>
            <a:noAutofit/>
          </a:bodyPr>
          <a:lstStyle/>
          <a:p>
            <a:r>
              <a:rPr lang="sl-SI" sz="3400"/>
              <a:t>Izjava o poslanstvu</a:t>
            </a:r>
          </a:p>
        </p:txBody>
      </p:sp>
      <p:sp>
        <p:nvSpPr>
          <p:cNvPr id="4" name="TextBox 3">
            <a:extLst>
              <a:ext uri="{FF2B5EF4-FFF2-40B4-BE49-F238E27FC236}">
                <a16:creationId xmlns:a16="http://schemas.microsoft.com/office/drawing/2014/main" id="{22BCF8B9-ADDA-93C6-FA15-6DC1155ED6FA}"/>
              </a:ext>
            </a:extLst>
          </p:cNvPr>
          <p:cNvSpPr txBox="1"/>
          <p:nvPr/>
        </p:nvSpPr>
        <p:spPr>
          <a:xfrm>
            <a:off x="5876925" y="4228237"/>
            <a:ext cx="5886450" cy="2308324"/>
          </a:xfrm>
          <a:prstGeom prst="rect">
            <a:avLst/>
          </a:prstGeom>
          <a:noFill/>
        </p:spPr>
        <p:txBody>
          <a:bodyPr wrap="square">
            <a:spAutoFit/>
          </a:bodyPr>
          <a:lstStyle/>
          <a:p>
            <a:pPr algn="just">
              <a:lnSpc>
                <a:spcPct val="150000"/>
              </a:lnSpc>
            </a:pPr>
            <a:r>
              <a:rPr lang="sl-SI" sz="1600">
                <a:solidFill>
                  <a:schemeClr val="accent1"/>
                </a:solidFill>
              </a:rPr>
              <a:t>Izjava o poslanstvu izraža temeljni namen organizacije, opisuje, kaj počne, komu služi in kakšna je njena edinstvena vrednost. 
Je vodilo pri sprejemanju odločitev in strateškem načrtovanju ter pomaga uskladiti vsakodnevno delovanje organizacije z njenimi dolgoročnimi cilji.</a:t>
            </a: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571500" y="257175"/>
            <a:ext cx="11049000" cy="5848350"/>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1421892" y="619426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sl-SI" sz="1000">
                <a:solidFill>
                  <a:schemeClr val="accent1"/>
                </a:solidFill>
              </a:rPr>
              <a:t>: </a:t>
            </a:r>
            <a:r>
              <a:rPr lang="en-US" sz="1000">
                <a:solidFill>
                  <a:schemeClr val="accent1"/>
                </a:solidFill>
              </a:rPr>
              <a:t>U</a:t>
            </a:r>
            <a:r>
              <a:rPr lang="sl-SI" sz="1000">
                <a:solidFill>
                  <a:schemeClr val="accent1"/>
                </a:solidFill>
              </a:rPr>
              <a:t>stvarjeno z umetno inteligenco</a:t>
            </a:r>
          </a:p>
        </p:txBody>
      </p:sp>
    </p:spTree>
    <p:extLst>
      <p:ext uri="{BB962C8B-B14F-4D97-AF65-F5344CB8AC3E}">
        <p14:creationId xmlns:p14="http://schemas.microsoft.com/office/powerpoint/2010/main" val="8010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sl-SI" sz="3400"/>
              <a:t>Izjava o poslanstvu</a:t>
            </a:r>
          </a:p>
        </p:txBody>
      </p:sp>
      <p:sp>
        <p:nvSpPr>
          <p:cNvPr id="7" name="TextBox 6">
            <a:extLst>
              <a:ext uri="{FF2B5EF4-FFF2-40B4-BE49-F238E27FC236}">
                <a16:creationId xmlns:a16="http://schemas.microsoft.com/office/drawing/2014/main" id="{93C02962-0707-8548-0829-981C08D0FD95}"/>
              </a:ext>
            </a:extLst>
          </p:cNvPr>
          <p:cNvSpPr txBox="1"/>
          <p:nvPr/>
        </p:nvSpPr>
        <p:spPr>
          <a:xfrm>
            <a:off x="190500" y="886192"/>
            <a:ext cx="6096000" cy="369332"/>
          </a:xfrm>
          <a:prstGeom prst="rect">
            <a:avLst/>
          </a:prstGeom>
          <a:noFill/>
        </p:spPr>
        <p:txBody>
          <a:bodyPr wrap="square">
            <a:spAutoFit/>
          </a:bodyPr>
          <a:lstStyle/>
          <a:p>
            <a:r>
              <a:rPr lang="sl-SI" b="1">
                <a:solidFill>
                  <a:schemeClr val="accent1"/>
                </a:solidFill>
              </a:rPr>
              <a:t>Primeri učinkovitih izjav o poslanstvu</a:t>
            </a: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893339"/>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sl-SI" sz="1600" i="1">
                <a:solidFill>
                  <a:schemeClr val="accent1"/>
                </a:solidFill>
              </a:rPr>
              <a:t>“Potrošnikom zagotoviti najbolj okusno in hranljivo izbiro v različnih kategorijah hrane in pijače ter ob različnih priložnostih za uživanje hrane."</a:t>
            </a: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157112"/>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sl-SI" sz="1600" i="1">
                <a:solidFill>
                  <a:schemeClr val="accent1"/>
                </a:solidFill>
              </a:rPr>
              <a:t> “Postati vodilni svetovni ponudnik vrhunskih izdelkov in vrhunskih storitev za individualno mobilnost.” </a:t>
            </a: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787780"/>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sl-SI" sz="1600" i="1">
                <a:solidFill>
                  <a:schemeClr val="accent1"/>
                </a:solidFill>
              </a:rPr>
              <a:t>“Izboljšati zdravje in dobro počutje ljudi s smiselnimi inovacijami."</a:t>
            </a: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Edigitalagency</a:t>
            </a:r>
            <a:endParaRPr lang="sl-SI" sz="80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Freebiesupply</a:t>
            </a:r>
            <a:endParaRPr lang="sl-SI" sz="80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Companieslogo</a:t>
            </a:r>
            <a:endParaRPr lang="sl-SI" sz="800">
              <a:solidFill>
                <a:schemeClr val="accent1"/>
              </a:solidFill>
            </a:endParaRPr>
          </a:p>
        </p:txBody>
      </p:sp>
    </p:spTree>
    <p:extLst>
      <p:ext uri="{BB962C8B-B14F-4D97-AF65-F5344CB8AC3E}">
        <p14:creationId xmlns:p14="http://schemas.microsoft.com/office/powerpoint/2010/main" val="254674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2217178218"/>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sl-SI" sz="3400"/>
              <a:t>Oblikovanje izjave o poslanstvu</a:t>
            </a:r>
          </a:p>
        </p:txBody>
      </p:sp>
      <p:sp>
        <p:nvSpPr>
          <p:cNvPr id="8" name="TextBox 7">
            <a:extLst>
              <a:ext uri="{FF2B5EF4-FFF2-40B4-BE49-F238E27FC236}">
                <a16:creationId xmlns:a16="http://schemas.microsoft.com/office/drawing/2014/main" id="{0A55DC10-24E5-99C9-9701-D58907BA68FB}"/>
              </a:ext>
            </a:extLst>
          </p:cNvPr>
          <p:cNvSpPr txBox="1"/>
          <p:nvPr/>
        </p:nvSpPr>
        <p:spPr>
          <a:xfrm>
            <a:off x="2972990" y="1546731"/>
            <a:ext cx="7145735" cy="523220"/>
          </a:xfrm>
          <a:prstGeom prst="rect">
            <a:avLst/>
          </a:prstGeom>
          <a:noFill/>
        </p:spPr>
        <p:txBody>
          <a:bodyPr wrap="square">
            <a:spAutoFit/>
          </a:bodyPr>
          <a:lstStyle/>
          <a:p>
            <a:r>
              <a:rPr lang="sl-SI" sz="2800" b="1">
                <a:solidFill>
                  <a:schemeClr val="accent1"/>
                </a:solidFill>
              </a:rPr>
              <a:t>1. Namen in pomen:</a:t>
            </a:r>
            <a:endParaRPr lang="sl-SI" sz="2800">
              <a:solidFill>
                <a:schemeClr val="accent1"/>
              </a:solidFill>
            </a:endParaRPr>
          </a:p>
        </p:txBody>
      </p:sp>
    </p:spTree>
    <p:extLst>
      <p:ext uri="{BB962C8B-B14F-4D97-AF65-F5344CB8AC3E}">
        <p14:creationId xmlns:p14="http://schemas.microsoft.com/office/powerpoint/2010/main" val="3112084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2047503698"/>
              </p:ext>
            </p:extLst>
          </p:nvPr>
        </p:nvGraphicFramePr>
        <p:xfrm>
          <a:off x="0" y="2352675"/>
          <a:ext cx="12191999"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sl-SI" sz="3400"/>
              <a:t>Oblikovanje izjave o poslanstvu</a:t>
            </a:r>
          </a:p>
        </p:txBody>
      </p:sp>
      <p:sp>
        <p:nvSpPr>
          <p:cNvPr id="8" name="TextBox 7">
            <a:extLst>
              <a:ext uri="{FF2B5EF4-FFF2-40B4-BE49-F238E27FC236}">
                <a16:creationId xmlns:a16="http://schemas.microsoft.com/office/drawing/2014/main" id="{0A55DC10-24E5-99C9-9701-D58907BA68FB}"/>
              </a:ext>
            </a:extLst>
          </p:cNvPr>
          <p:cNvSpPr txBox="1"/>
          <p:nvPr/>
        </p:nvSpPr>
        <p:spPr>
          <a:xfrm>
            <a:off x="3992165" y="1422906"/>
            <a:ext cx="7145735" cy="523220"/>
          </a:xfrm>
          <a:prstGeom prst="rect">
            <a:avLst/>
          </a:prstGeom>
          <a:noFill/>
        </p:spPr>
        <p:txBody>
          <a:bodyPr wrap="square">
            <a:spAutoFit/>
          </a:bodyPr>
          <a:lstStyle/>
          <a:p>
            <a:r>
              <a:rPr lang="sl-SI" sz="2800" b="1">
                <a:solidFill>
                  <a:schemeClr val="accent1"/>
                </a:solidFill>
              </a:rPr>
              <a:t>2. Ključni elementi:</a:t>
            </a:r>
            <a:endParaRPr lang="sl-SI" sz="2800">
              <a:solidFill>
                <a:schemeClr val="accent1"/>
              </a:solidFill>
            </a:endParaRPr>
          </a:p>
        </p:txBody>
      </p:sp>
    </p:spTree>
    <p:extLst>
      <p:ext uri="{BB962C8B-B14F-4D97-AF65-F5344CB8AC3E}">
        <p14:creationId xmlns:p14="http://schemas.microsoft.com/office/powerpoint/2010/main" val="260527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sl-SI" sz="3400"/>
              <a:t>Temeljne vrednote</a:t>
            </a:r>
          </a:p>
        </p:txBody>
      </p:sp>
      <p:sp>
        <p:nvSpPr>
          <p:cNvPr id="7" name="TextBox 6">
            <a:extLst>
              <a:ext uri="{FF2B5EF4-FFF2-40B4-BE49-F238E27FC236}">
                <a16:creationId xmlns:a16="http://schemas.microsoft.com/office/drawing/2014/main" id="{48805AD3-4963-11F8-1056-EE0BF4F4D018}"/>
              </a:ext>
            </a:extLst>
          </p:cNvPr>
          <p:cNvSpPr txBox="1"/>
          <p:nvPr/>
        </p:nvSpPr>
        <p:spPr>
          <a:xfrm>
            <a:off x="633639" y="1015686"/>
            <a:ext cx="6743701" cy="3003771"/>
          </a:xfrm>
          <a:prstGeom prst="rect">
            <a:avLst/>
          </a:prstGeom>
          <a:noFill/>
        </p:spPr>
        <p:txBody>
          <a:bodyPr wrap="square" lIns="91440" tIns="45720" rIns="91440" bIns="45720" anchor="t">
            <a:spAutoFit/>
          </a:bodyPr>
          <a:lstStyle/>
          <a:p>
            <a:pPr algn="just">
              <a:lnSpc>
                <a:spcPct val="150000"/>
              </a:lnSpc>
            </a:pPr>
            <a:r>
              <a:rPr lang="sl-SI" sz="1600" dirty="0">
                <a:solidFill>
                  <a:schemeClr val="accent1"/>
                </a:solidFill>
              </a:rPr>
              <a:t>Temeljne vrednote so temeljna prepričanja in vodilna načela organizacije. Služijo kot temelj kulture, vedenja in procesov odločanja v podjetju.</a:t>
            </a:r>
            <a:endParaRPr lang="sl-SI" dirty="0">
              <a:solidFill>
                <a:schemeClr val="accent1"/>
              </a:solidFill>
            </a:endParaRPr>
          </a:p>
          <a:p>
            <a:pPr algn="just">
              <a:lnSpc>
                <a:spcPct val="150000"/>
              </a:lnSpc>
            </a:pPr>
            <a:r>
              <a:rPr lang="sl-SI" sz="1600" dirty="0">
                <a:solidFill>
                  <a:schemeClr val="accent1"/>
                </a:solidFill>
              </a:rPr>
              <a:t>Vrednote usklajujejo dejanja zaposlenih s poslanstvom in vizijo podjetja ter določajo, kako organizacija sodeluje z zaposlenimi, strankami in širšo skupnostjo. </a:t>
            </a:r>
            <a:endParaRPr lang="sl-SI">
              <a:solidFill>
                <a:schemeClr val="accent1"/>
              </a:solidFill>
            </a:endParaRPr>
          </a:p>
          <a:p>
            <a:pPr algn="just">
              <a:lnSpc>
                <a:spcPct val="150000"/>
              </a:lnSpc>
            </a:pPr>
            <a:r>
              <a:rPr lang="sl-SI" sz="1600" dirty="0">
                <a:solidFill>
                  <a:schemeClr val="accent1"/>
                </a:solidFill>
              </a:rPr>
              <a:t>Temeljne vrednote oblikujejo identiteto podjetja in ustvarjajo enotno razumevanje tega, za kar se organizacija zavzema.</a:t>
            </a:r>
            <a:endParaRPr lang="sl-SI">
              <a:solidFill>
                <a:schemeClr val="accent1"/>
              </a:solidFill>
            </a:endParaRPr>
          </a:p>
        </p:txBody>
      </p:sp>
      <p:grpSp>
        <p:nvGrpSpPr>
          <p:cNvPr id="9" name="Group 8">
            <a:extLst>
              <a:ext uri="{FF2B5EF4-FFF2-40B4-BE49-F238E27FC236}">
                <a16:creationId xmlns:a16="http://schemas.microsoft.com/office/drawing/2014/main" id="{F814DD31-F89A-CBC6-BBEC-7B2A1D4DB381}"/>
              </a:ext>
            </a:extLst>
          </p:cNvPr>
          <p:cNvGrpSpPr/>
          <p:nvPr/>
        </p:nvGrpSpPr>
        <p:grpSpPr>
          <a:xfrm>
            <a:off x="529869" y="-345218"/>
            <a:ext cx="10829925" cy="6353175"/>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sl-SI" sz="1000">
                <a:solidFill>
                  <a:schemeClr val="accent1"/>
                </a:solidFill>
              </a:rPr>
              <a:t>: </a:t>
            </a:r>
            <a:r>
              <a:rPr lang="en-US" sz="1000">
                <a:solidFill>
                  <a:schemeClr val="accent1"/>
                </a:solidFill>
              </a:rPr>
              <a:t>U</a:t>
            </a:r>
            <a:r>
              <a:rPr lang="sl-SI" sz="1000">
                <a:solidFill>
                  <a:schemeClr val="accent1"/>
                </a:solidFill>
              </a:rPr>
              <a:t>stvarjeno z umetno inteligenco</a:t>
            </a:r>
          </a:p>
        </p:txBody>
      </p:sp>
    </p:spTree>
    <p:extLst>
      <p:ext uri="{BB962C8B-B14F-4D97-AF65-F5344CB8AC3E}">
        <p14:creationId xmlns:p14="http://schemas.microsoft.com/office/powerpoint/2010/main" val="280227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sl-SI" sz="3400"/>
              <a:t>Temeljne vrednote</a:t>
            </a:r>
          </a:p>
        </p:txBody>
      </p:sp>
      <p:sp>
        <p:nvSpPr>
          <p:cNvPr id="7" name="TextBox 6">
            <a:extLst>
              <a:ext uri="{FF2B5EF4-FFF2-40B4-BE49-F238E27FC236}">
                <a16:creationId xmlns:a16="http://schemas.microsoft.com/office/drawing/2014/main" id="{48805AD3-4963-11F8-1056-EE0BF4F4D018}"/>
              </a:ext>
            </a:extLst>
          </p:cNvPr>
          <p:cNvSpPr txBox="1"/>
          <p:nvPr/>
        </p:nvSpPr>
        <p:spPr>
          <a:xfrm>
            <a:off x="297529" y="699618"/>
            <a:ext cx="6096000" cy="369332"/>
          </a:xfrm>
          <a:prstGeom prst="rect">
            <a:avLst/>
          </a:prstGeom>
          <a:noFill/>
        </p:spPr>
        <p:txBody>
          <a:bodyPr wrap="square">
            <a:spAutoFit/>
          </a:bodyPr>
          <a:lstStyle/>
          <a:p>
            <a:pPr lvl="0">
              <a:defRPr/>
            </a:pPr>
            <a:r>
              <a:rPr lang="sl-SI" b="1">
                <a:solidFill>
                  <a:srgbClr val="1D1D1B"/>
                </a:solidFill>
              </a:rPr>
              <a:t>Primeri temeljnih vrednot v podjetjih</a:t>
            </a:r>
            <a:endParaRPr kumimoji="0" lang="sl-SI" sz="1800" b="1" i="0" u="none" strike="noStrike" kern="1200" cap="none" spc="0" normalizeH="0" baseline="0">
              <a:ln>
                <a:noFill/>
              </a:ln>
              <a:solidFill>
                <a:srgbClr val="1D1D1B"/>
              </a:solidFill>
              <a:effectLst/>
              <a:uLnTx/>
              <a:uFillTx/>
              <a:latin typeface="Raleway"/>
              <a:ea typeface="+mn-ea"/>
              <a:cs typeface="+mn-cs"/>
            </a:endParaRPr>
          </a:p>
        </p:txBody>
      </p:sp>
      <p:sp>
        <p:nvSpPr>
          <p:cNvPr id="3" name="Rectangle 2">
            <a:extLst>
              <a:ext uri="{FF2B5EF4-FFF2-40B4-BE49-F238E27FC236}">
                <a16:creationId xmlns:a16="http://schemas.microsoft.com/office/drawing/2014/main" id="{770CE5DB-B6A5-793E-CD23-0DC759812912}"/>
              </a:ext>
            </a:extLst>
          </p:cNvPr>
          <p:cNvSpPr/>
          <p:nvPr/>
        </p:nvSpPr>
        <p:spPr>
          <a:xfrm>
            <a:off x="1622802" y="1307240"/>
            <a:ext cx="3246989"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n-US" sz="2400" b="1">
                <a:solidFill>
                  <a:schemeClr val="accent1"/>
                </a:solidFill>
              </a:rPr>
              <a:t>Nestlé</a:t>
            </a:r>
            <a:endParaRPr lang="en-GB" sz="2400" b="1">
              <a:solidFill>
                <a:schemeClr val="accent1"/>
              </a:solidFill>
            </a:endParaRP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n-US" sz="2400" b="1">
                <a:solidFill>
                  <a:schemeClr val="accent1"/>
                </a:solidFill>
              </a:rPr>
              <a:t>Adidas: </a:t>
            </a:r>
            <a:endParaRPr lang="en-GB" sz="2400" b="1">
              <a:solidFill>
                <a:schemeClr val="accent1"/>
              </a:solidFill>
            </a:endParaRP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n-US" sz="2400" b="1">
                <a:solidFill>
                  <a:schemeClr val="accent1"/>
                </a:solidFill>
              </a:rPr>
              <a:t>L'Oréal: </a:t>
            </a:r>
            <a:endParaRPr lang="en-GB" sz="2400" b="1">
              <a:solidFill>
                <a:schemeClr val="accent1"/>
              </a:solidFill>
            </a:endParaRPr>
          </a:p>
        </p:txBody>
      </p:sp>
      <p:sp>
        <p:nvSpPr>
          <p:cNvPr id="17" name="TextBox 16">
            <a:extLst>
              <a:ext uri="{FF2B5EF4-FFF2-40B4-BE49-F238E27FC236}">
                <a16:creationId xmlns:a16="http://schemas.microsoft.com/office/drawing/2014/main" id="{BBA7C51E-9FCD-7FDF-5321-53DD087CD456}"/>
              </a:ext>
            </a:extLst>
          </p:cNvPr>
          <p:cNvSpPr txBox="1"/>
          <p:nvPr/>
        </p:nvSpPr>
        <p:spPr>
          <a:xfrm>
            <a:off x="1740570" y="1835160"/>
            <a:ext cx="3129221" cy="378565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sl-SI" sz="1600" b="1">
                <a:solidFill>
                  <a:schemeClr val="accent1"/>
                </a:solidFill>
              </a:rPr>
              <a:t>Spoštovanje posameznikov: </a:t>
            </a:r>
            <a:r>
              <a:rPr lang="sl-SI" sz="1600">
                <a:solidFill>
                  <a:schemeClr val="accent1"/>
                </a:solidFill>
              </a:rPr>
              <a:t>spodbujanje raznolikega in vključujočega okolja za zaposlene in stranke.</a:t>
            </a:r>
          </a:p>
          <a:p>
            <a:pPr marL="285750" indent="-285750">
              <a:lnSpc>
                <a:spcPct val="150000"/>
              </a:lnSpc>
              <a:buFont typeface="Arial" panose="020B0604020202020204" pitchFamily="34" charset="0"/>
              <a:buChar char="•"/>
            </a:pPr>
            <a:r>
              <a:rPr lang="sl-SI" sz="1600" b="1">
                <a:solidFill>
                  <a:schemeClr val="accent1"/>
                </a:solidFill>
              </a:rPr>
              <a:t>Trajnost: </a:t>
            </a:r>
            <a:r>
              <a:rPr lang="sl-SI" sz="1600">
                <a:solidFill>
                  <a:schemeClr val="accent1"/>
                </a:solidFill>
              </a:rPr>
              <a:t>spodbujanje skrbi za okolje in zmanjševanje ekološkega odtisa.</a:t>
            </a:r>
            <a:endParaRPr lang="sl-SI" sz="1600" b="1">
              <a:solidFill>
                <a:schemeClr val="accent1"/>
              </a:solidFill>
            </a:endParaRPr>
          </a:p>
          <a:p>
            <a:pPr marL="285750" indent="-285750">
              <a:lnSpc>
                <a:spcPct val="150000"/>
              </a:lnSpc>
              <a:buFont typeface="Arial" panose="020B0604020202020204" pitchFamily="34" charset="0"/>
              <a:buChar char="•"/>
            </a:pPr>
            <a:r>
              <a:rPr lang="sl-SI" sz="1600" b="1">
                <a:solidFill>
                  <a:schemeClr val="accent1"/>
                </a:solidFill>
              </a:rPr>
              <a:t>Celovitost: </a:t>
            </a:r>
            <a:r>
              <a:rPr lang="sl-SI" sz="1600">
                <a:solidFill>
                  <a:schemeClr val="accent1"/>
                </a:solidFill>
              </a:rPr>
              <a:t>delovati pošteno in pravično v vseh odnosih.</a:t>
            </a: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4154984"/>
          </a:xfrm>
          <a:prstGeom prst="rect">
            <a:avLst/>
          </a:prstGeom>
          <a:noFill/>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sl-SI" sz="1600" b="1" dirty="0">
                <a:solidFill>
                  <a:schemeClr val="accent1"/>
                </a:solidFill>
              </a:rPr>
              <a:t>Izvedba: </a:t>
            </a:r>
            <a:r>
              <a:rPr lang="sl-SI" sz="1600" dirty="0">
                <a:solidFill>
                  <a:schemeClr val="accent1"/>
                </a:solidFill>
              </a:rPr>
              <a:t>prizadevanje za nenehne izboljšave na vseh področjih.</a:t>
            </a:r>
          </a:p>
          <a:p>
            <a:pPr marL="285750" indent="-285750">
              <a:lnSpc>
                <a:spcPct val="150000"/>
              </a:lnSpc>
              <a:buFont typeface="Arial" panose="020B0604020202020204" pitchFamily="34" charset="0"/>
              <a:buChar char="•"/>
            </a:pPr>
            <a:r>
              <a:rPr lang="sl-SI" sz="1600" b="1" dirty="0">
                <a:solidFill>
                  <a:schemeClr val="accent1"/>
                </a:solidFill>
              </a:rPr>
              <a:t>Strast</a:t>
            </a:r>
            <a:r>
              <a:rPr lang="sl-SI" sz="1600" dirty="0">
                <a:solidFill>
                  <a:schemeClr val="accent1"/>
                </a:solidFill>
              </a:rPr>
              <a:t>: osredotočeni na ustvarjanje navdiha med športniki in športnimi navdušenci po vsem svetu.</a:t>
            </a:r>
          </a:p>
          <a:p>
            <a:pPr marL="285750" indent="-285750">
              <a:lnSpc>
                <a:spcPct val="150000"/>
              </a:lnSpc>
              <a:buFont typeface="Arial" panose="020B0604020202020204" pitchFamily="34" charset="0"/>
              <a:buChar char="•"/>
            </a:pPr>
            <a:r>
              <a:rPr lang="sl-SI" sz="1600" b="1" dirty="0">
                <a:solidFill>
                  <a:schemeClr val="accent1"/>
                </a:solidFill>
              </a:rPr>
              <a:t>Inovativnost: </a:t>
            </a:r>
            <a:r>
              <a:rPr lang="sl-SI" sz="1600" dirty="0">
                <a:solidFill>
                  <a:schemeClr val="accent1"/>
                </a:solidFill>
              </a:rPr>
              <a:t>premikanje meja pri razvoju izdelkov in tehnologij.</a:t>
            </a: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341632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sl-SI" sz="1600" b="1">
                <a:solidFill>
                  <a:schemeClr val="accent1"/>
                </a:solidFill>
              </a:rPr>
              <a:t>Celovitost: </a:t>
            </a:r>
            <a:r>
              <a:rPr lang="sl-SI" sz="1600">
                <a:solidFill>
                  <a:schemeClr val="accent1"/>
                </a:solidFill>
              </a:rPr>
              <a:t>etično in odgovorno ravnanje v vseh poslovnih praksah.</a:t>
            </a:r>
          </a:p>
          <a:p>
            <a:pPr marL="285750" indent="-285750">
              <a:lnSpc>
                <a:spcPct val="150000"/>
              </a:lnSpc>
              <a:buFont typeface="Arial" panose="020B0604020202020204" pitchFamily="34" charset="0"/>
              <a:buChar char="•"/>
            </a:pPr>
            <a:r>
              <a:rPr lang="sl-SI" sz="1600" b="1">
                <a:solidFill>
                  <a:schemeClr val="accent1"/>
                </a:solidFill>
              </a:rPr>
              <a:t>Odličnost: </a:t>
            </a:r>
            <a:r>
              <a:rPr lang="sl-SI" sz="1600">
                <a:solidFill>
                  <a:schemeClr val="accent1"/>
                </a:solidFill>
              </a:rPr>
              <a:t>zagotavljanje vrhunske kakovosti izdelkov in izkušenj.</a:t>
            </a:r>
          </a:p>
          <a:p>
            <a:pPr marL="285750" indent="-285750">
              <a:lnSpc>
                <a:spcPct val="150000"/>
              </a:lnSpc>
              <a:buFont typeface="Arial" panose="020B0604020202020204" pitchFamily="34" charset="0"/>
              <a:buChar char="•"/>
            </a:pPr>
            <a:r>
              <a:rPr lang="sl-SI" sz="1600" b="1">
                <a:solidFill>
                  <a:schemeClr val="accent1"/>
                </a:solidFill>
              </a:rPr>
              <a:t>Trajnost: </a:t>
            </a:r>
            <a:r>
              <a:rPr lang="sl-SI" sz="1600">
                <a:solidFill>
                  <a:schemeClr val="accent1"/>
                </a:solidFill>
              </a:rPr>
              <a:t>ustvarjanje pozitivnega vpliva na okolje in skupnosti.</a:t>
            </a: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sl-SI" sz="800">
                <a:solidFill>
                  <a:schemeClr val="accent1"/>
                </a:solidFill>
              </a:rPr>
              <a:t>:</a:t>
            </a:r>
            <a:r>
              <a:rPr lang="en-US" sz="800">
                <a:solidFill>
                  <a:schemeClr val="accent1"/>
                </a:solidFill>
              </a:rPr>
              <a:t> </a:t>
            </a:r>
            <a:r>
              <a:rPr lang="en-US" sz="800" err="1">
                <a:solidFill>
                  <a:schemeClr val="accent1"/>
                </a:solidFill>
              </a:rPr>
              <a:t>Edigitalagency</a:t>
            </a:r>
            <a:endParaRPr lang="sl-SI" sz="800">
              <a:solidFill>
                <a:schemeClr val="accent1"/>
              </a:solidFill>
            </a:endParaRP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sl-SI" sz="800">
                <a:solidFill>
                  <a:schemeClr val="accent1"/>
                </a:solidFill>
              </a:rPr>
              <a:t>:</a:t>
            </a:r>
            <a:r>
              <a:rPr lang="en-US" sz="800">
                <a:solidFill>
                  <a:schemeClr val="accent1"/>
                </a:solidFill>
              </a:rPr>
              <a:t>Wikimedia</a:t>
            </a:r>
            <a:endParaRPr lang="sl-SI" sz="800">
              <a:solidFill>
                <a:schemeClr val="accent1"/>
              </a:solidFill>
            </a:endParaRP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cstate="print"/>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Brandslogos</a:t>
            </a:r>
            <a:endParaRPr lang="sl-SI" sz="800">
              <a:solidFill>
                <a:schemeClr val="accent1"/>
              </a:solidFill>
            </a:endParaRPr>
          </a:p>
        </p:txBody>
      </p:sp>
    </p:spTree>
    <p:extLst>
      <p:ext uri="{BB962C8B-B14F-4D97-AF65-F5344CB8AC3E}">
        <p14:creationId xmlns:p14="http://schemas.microsoft.com/office/powerpoint/2010/main" val="305443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sl-SI" sz="3400"/>
              <a:t>Določanje temeljnih vrednot</a:t>
            </a:r>
          </a:p>
        </p:txBody>
      </p:sp>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2806043153"/>
              </p:ext>
            </p:extLst>
          </p:nvPr>
        </p:nvGraphicFramePr>
        <p:xfrm>
          <a:off x="182880" y="784860"/>
          <a:ext cx="11879580" cy="600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9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sl-SI" sz="3400"/>
              <a:t>Strategije za vključevanje inovacij v kulturo podjetja</a:t>
            </a:r>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2624083389"/>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3494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374650" y="143397"/>
            <a:ext cx="10515600" cy="1325563"/>
          </a:xfrm>
        </p:spPr>
        <p:txBody>
          <a:bodyPr>
            <a:normAutofit/>
          </a:bodyPr>
          <a:lstStyle/>
          <a:p>
            <a:r>
              <a:rPr lang="sl-SI" sz="3400"/>
              <a:t>Uskladitev vizije, poslanstva in vrednot</a:t>
            </a:r>
          </a:p>
        </p:txBody>
      </p:sp>
      <p:sp>
        <p:nvSpPr>
          <p:cNvPr id="8" name="Rectangle 7">
            <a:extLst>
              <a:ext uri="{FF2B5EF4-FFF2-40B4-BE49-F238E27FC236}">
                <a16:creationId xmlns:a16="http://schemas.microsoft.com/office/drawing/2014/main" id="{30C5B2FC-4B61-FA62-46BC-DD983CA7FB35}"/>
              </a:ext>
            </a:extLst>
          </p:cNvPr>
          <p:cNvSpPr/>
          <p:nvPr/>
        </p:nvSpPr>
        <p:spPr>
          <a:xfrm>
            <a:off x="374650" y="1483137"/>
            <a:ext cx="11455400" cy="4604403"/>
          </a:xfrm>
          <a:prstGeom prst="rect">
            <a:avLst/>
          </a:prstGeom>
          <a:solidFill>
            <a:schemeClr val="tx1">
              <a:alpha val="23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2150874"/>
            <a:ext cx="4559300" cy="3003771"/>
          </a:xfrm>
          <a:prstGeom prst="rect">
            <a:avLst/>
          </a:prstGeom>
          <a:noFill/>
        </p:spPr>
        <p:txBody>
          <a:bodyPr wrap="square">
            <a:spAutoFit/>
          </a:bodyPr>
          <a:lstStyle/>
          <a:p>
            <a:pPr algn="just">
              <a:lnSpc>
                <a:spcPct val="150000"/>
              </a:lnSpc>
            </a:pPr>
            <a:r>
              <a:rPr lang="sl-SI" sz="1600">
                <a:solidFill>
                  <a:schemeClr val="accent1"/>
                </a:solidFill>
              </a:rPr>
              <a:t>Uskladitev vizije, poslanstva in vrednot je ključnega pomena za ohranjanje </a:t>
            </a:r>
            <a:r>
              <a:rPr lang="sl-SI" sz="1600" b="1">
                <a:solidFill>
                  <a:schemeClr val="accent1"/>
                </a:solidFill>
              </a:rPr>
              <a:t>skladne strategije.</a:t>
            </a:r>
            <a:r>
              <a:rPr lang="sl-SI" sz="1600">
                <a:solidFill>
                  <a:schemeClr val="accent1"/>
                </a:solidFill>
              </a:rPr>
              <a:t> Obenem pa to tudi zagotavlja, da so vsa organizacijska prizadevanja usmerjena k </a:t>
            </a:r>
            <a:r>
              <a:rPr lang="sl-SI" sz="1600" b="1">
                <a:solidFill>
                  <a:schemeClr val="accent1"/>
                </a:solidFill>
              </a:rPr>
              <a:t>enotnemu cilju</a:t>
            </a:r>
            <a:r>
              <a:rPr lang="sl-SI" sz="1600">
                <a:solidFill>
                  <a:schemeClr val="accent1"/>
                </a:solidFill>
              </a:rPr>
              <a:t>. Ta uskladitev ne le </a:t>
            </a:r>
            <a:r>
              <a:rPr lang="sl-SI" sz="1600" b="1">
                <a:solidFill>
                  <a:schemeClr val="accent1"/>
                </a:solidFill>
              </a:rPr>
              <a:t>poenostavlja postopke odločanja</a:t>
            </a:r>
            <a:r>
              <a:rPr lang="sl-SI" sz="1600">
                <a:solidFill>
                  <a:schemeClr val="accent1"/>
                </a:solidFill>
              </a:rPr>
              <a:t>, temveč tudi zagotavlja, da si vsi oddelki in ekipe v organizaciji prizadevajo za </a:t>
            </a:r>
            <a:r>
              <a:rPr lang="sl-SI" sz="1600" b="1">
                <a:solidFill>
                  <a:schemeClr val="accent1"/>
                </a:solidFill>
              </a:rPr>
              <a:t>skupne cilje. </a:t>
            </a:r>
            <a:endParaRPr lang="sl-SI" sz="1600" b="1">
              <a:solidFill>
                <a:schemeClr val="accent1"/>
              </a:solidFill>
              <a:highlight>
                <a:srgbClr val="FFFF00"/>
              </a:highlight>
            </a:endParaRPr>
          </a:p>
        </p:txBody>
      </p:sp>
      <p:sp>
        <p:nvSpPr>
          <p:cNvPr id="6" name="TextBox 5">
            <a:extLst>
              <a:ext uri="{FF2B5EF4-FFF2-40B4-BE49-F238E27FC236}">
                <a16:creationId xmlns:a16="http://schemas.microsoft.com/office/drawing/2014/main" id="{9781AFF4-6D84-B137-54D3-934370370E7A}"/>
              </a:ext>
            </a:extLst>
          </p:cNvPr>
          <p:cNvSpPr txBox="1"/>
          <p:nvPr/>
        </p:nvSpPr>
        <p:spPr>
          <a:xfrm>
            <a:off x="6338339" y="2156414"/>
            <a:ext cx="5175250" cy="3416320"/>
          </a:xfrm>
          <a:prstGeom prst="rect">
            <a:avLst/>
          </a:prstGeom>
          <a:noFill/>
        </p:spPr>
        <p:txBody>
          <a:bodyPr wrap="square" lIns="91440" tIns="45720" rIns="91440" bIns="45720" anchor="t">
            <a:spAutoFit/>
          </a:bodyPr>
          <a:lstStyle/>
          <a:p>
            <a:pPr algn="just">
              <a:lnSpc>
                <a:spcPct val="150000"/>
              </a:lnSpc>
            </a:pPr>
            <a:r>
              <a:rPr lang="sl-SI" sz="1600">
                <a:solidFill>
                  <a:schemeClr val="accent1"/>
                </a:solidFill>
              </a:rPr>
              <a:t>Poleg tega spodbuja </a:t>
            </a:r>
            <a:r>
              <a:rPr lang="sl-SI" sz="1600" b="1">
                <a:solidFill>
                  <a:schemeClr val="accent1"/>
                </a:solidFill>
              </a:rPr>
              <a:t>dosledno</a:t>
            </a:r>
            <a:r>
              <a:rPr lang="sl-SI" sz="1600">
                <a:solidFill>
                  <a:schemeClr val="accent1"/>
                </a:solidFill>
              </a:rPr>
              <a:t> </a:t>
            </a:r>
            <a:r>
              <a:rPr lang="sl-SI" sz="1600" b="1">
                <a:solidFill>
                  <a:schemeClr val="accent1"/>
                </a:solidFill>
              </a:rPr>
              <a:t>sporočanje </a:t>
            </a:r>
            <a:r>
              <a:rPr lang="sl-SI" sz="1600">
                <a:solidFill>
                  <a:schemeClr val="accent1"/>
                </a:solidFill>
              </a:rPr>
              <a:t>in krepi komunikacijo z deležniki, vključno z zaposlenimi, strankami in vlagatelji. Z ohranjanjem jasnega in doslednega sporočila lahko organizacija gradi </a:t>
            </a:r>
            <a:r>
              <a:rPr lang="sl-SI" sz="1600" b="1">
                <a:solidFill>
                  <a:schemeClr val="accent1"/>
                </a:solidFill>
              </a:rPr>
              <a:t>zaupanje</a:t>
            </a:r>
            <a:r>
              <a:rPr lang="sl-SI" sz="1600">
                <a:solidFill>
                  <a:schemeClr val="accent1"/>
                </a:solidFill>
              </a:rPr>
              <a:t> in </a:t>
            </a:r>
            <a:r>
              <a:rPr lang="sl-SI" sz="1600" b="1">
                <a:solidFill>
                  <a:schemeClr val="accent1"/>
                </a:solidFill>
              </a:rPr>
              <a:t>verodostojnost</a:t>
            </a:r>
            <a:r>
              <a:rPr lang="sl-SI" sz="1600">
                <a:solidFill>
                  <a:schemeClr val="accent1"/>
                </a:solidFill>
              </a:rPr>
              <a:t> ter tako krepi svoj ugled in identiteto blagovne znamke. Ta uskladitev pomaga tudi pri ustvarjanju </a:t>
            </a:r>
            <a:r>
              <a:rPr lang="sl-SI" sz="1600" b="1">
                <a:solidFill>
                  <a:schemeClr val="accent1"/>
                </a:solidFill>
              </a:rPr>
              <a:t>skladne organizacijske kulture</a:t>
            </a:r>
            <a:r>
              <a:rPr lang="sl-SI" sz="1600">
                <a:solidFill>
                  <a:schemeClr val="accent1"/>
                </a:solidFill>
              </a:rPr>
              <a:t>, v kateri zaposleni razumejo in so zavezani ciljem podjetja.</a:t>
            </a:r>
            <a:endParaRPr lang="sl-SI" sz="1600">
              <a:solidFill>
                <a:schemeClr val="accent1"/>
              </a:solidFill>
              <a:highlight>
                <a:srgbClr val="FFFF00"/>
              </a:highlight>
            </a:endParaRPr>
          </a:p>
        </p:txBody>
      </p:sp>
      <p:cxnSp>
        <p:nvCxnSpPr>
          <p:cNvPr id="11" name="Straight Connector 10">
            <a:extLst>
              <a:ext uri="{FF2B5EF4-FFF2-40B4-BE49-F238E27FC236}">
                <a16:creationId xmlns:a16="http://schemas.microsoft.com/office/drawing/2014/main" id="{678ADAEC-182C-3C8D-C6C5-A80FBD821CB4}"/>
              </a:ext>
            </a:extLst>
          </p:cNvPr>
          <p:cNvCxnSpPr>
            <a:cxnSpLocks/>
          </p:cNvCxnSpPr>
          <p:nvPr/>
        </p:nvCxnSpPr>
        <p:spPr>
          <a:xfrm>
            <a:off x="5734050" y="2336800"/>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93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sl-SI" sz="3400"/>
              <a:t>Uskladitev vizije, poslanstva in vrednot</a:t>
            </a:r>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2993711290"/>
              </p:ext>
            </p:extLst>
          </p:nvPr>
        </p:nvGraphicFramePr>
        <p:xfrm>
          <a:off x="-89083" y="1132788"/>
          <a:ext cx="12283440" cy="534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452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388326" y="228258"/>
            <a:ext cx="10179170" cy="568894"/>
          </a:xfrm>
        </p:spPr>
        <p:txBody>
          <a:bodyPr>
            <a:normAutofit/>
          </a:bodyPr>
          <a:lstStyle/>
          <a:p>
            <a:pPr>
              <a:spcBef>
                <a:spcPts val="600"/>
              </a:spcBef>
              <a:spcAft>
                <a:spcPts val="600"/>
              </a:spcAft>
            </a:pPr>
            <a:r>
              <a:rPr lang="sl-SI" sz="3400"/>
              <a:t>Cilj enote</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a:bodyPr>
          <a:lstStyle/>
          <a:p>
            <a:pPr marL="0" indent="0">
              <a:lnSpc>
                <a:spcPct val="150000"/>
              </a:lnSpc>
              <a:spcBef>
                <a:spcPts val="600"/>
              </a:spcBef>
              <a:spcAft>
                <a:spcPts val="600"/>
              </a:spcAft>
              <a:buNone/>
              <a:defRPr/>
            </a:pPr>
            <a:r>
              <a:rPr lang="sl-SI" sz="1900" dirty="0"/>
              <a:t>1. Splošni cilj:</a:t>
            </a:r>
            <a:r>
              <a:rPr lang="sl-SI" dirty="0"/>
              <a:t> </a:t>
            </a:r>
            <a:r>
              <a:rPr lang="sl-SI" sz="1600" b="0" dirty="0">
                <a:solidFill>
                  <a:srgbClr val="1D1D1B"/>
                </a:solidFill>
              </a:rPr>
              <a:t>Splošni cilj je opremiti udeležence z bistvenimi orodji in znanjem za razvoj in vzdrževanje </a:t>
            </a:r>
            <a:r>
              <a:rPr lang="sl-SI" sz="1600" dirty="0">
                <a:solidFill>
                  <a:srgbClr val="1D1D1B"/>
                </a:solidFill>
              </a:rPr>
              <a:t>inovativnih podjetij</a:t>
            </a:r>
            <a:r>
              <a:rPr lang="sl-SI" sz="1600" b="0" dirty="0">
                <a:solidFill>
                  <a:srgbClr val="1D1D1B"/>
                </a:solidFill>
              </a:rPr>
              <a:t>. Z zagotavljanjem vpogleda v trajnostno inovacijsko kulturo, iskanje poslovnih modelov, strateško načrtovanje in praktične študije primerov bodo udeleženci pridobili znanja in spretnosti za gradnjo trdnih poslovnih temeljev in izvedljivih strategij. Začeli bomo z raziskovanjem, kako ustvariti trajnostno inovacijsko kulturo v podjetju, pri čemer se bomo osredotočili na uskladitev vizije, poslanstva in vrednot. Nato bomo nadaljevali z oblikovanjem močnega poslovnega modela, pri čemer bomo s pomočjo </a:t>
            </a:r>
            <a:r>
              <a:rPr lang="sl-SI" sz="1600" dirty="0">
                <a:solidFill>
                  <a:srgbClr val="1D1D1B"/>
                </a:solidFill>
                <a:ea typeface="+mn-lt"/>
                <a:cs typeface="+mn-lt"/>
              </a:rPr>
              <a:t>platna poslovnega modela </a:t>
            </a:r>
            <a:r>
              <a:rPr lang="sl-SI" sz="1600" b="0" dirty="0">
                <a:solidFill>
                  <a:srgbClr val="1D1D1B"/>
                </a:solidFill>
                <a:ea typeface="+mn-lt"/>
                <a:cs typeface="+mn-lt"/>
              </a:rPr>
              <a:t>začrtati ključne elemente, ki bodo vodili k uspehu. </a:t>
            </a:r>
            <a:r>
              <a:rPr lang="sl-SI" sz="1500" b="0" dirty="0">
                <a:solidFill>
                  <a:srgbClr val="1D1D1B"/>
                </a:solidFill>
                <a:ea typeface="+mn-lt"/>
                <a:cs typeface="+mn-lt"/>
              </a:rPr>
              <a:t>Nato se bomo posvetili strateškemu </a:t>
            </a:r>
            <a:r>
              <a:rPr lang="sl-SI" sz="1500" dirty="0">
                <a:solidFill>
                  <a:srgbClr val="1D1D1B"/>
                </a:solidFill>
                <a:ea typeface="+mn-lt"/>
                <a:cs typeface="+mn-lt"/>
              </a:rPr>
              <a:t>načrtu</a:t>
            </a:r>
            <a:r>
              <a:rPr lang="sl-SI" sz="1500" b="0" dirty="0">
                <a:solidFill>
                  <a:srgbClr val="1D1D1B"/>
                </a:solidFill>
                <a:ea typeface="+mn-lt"/>
                <a:cs typeface="+mn-lt"/>
              </a:rPr>
              <a:t> in načrtovanju ukrepov, kar vam bo pomagalo začrtati jasne korake za uresničitev vaše vizije. </a:t>
            </a:r>
            <a:br>
              <a:rPr lang="sl-SI" sz="1500" b="0" i="0" u="none" strike="noStrike" kern="1200" cap="none" spc="0" normalizeH="0" baseline="0" dirty="0">
                <a:ln>
                  <a:noFill/>
                </a:ln>
                <a:effectLst/>
                <a:highlight>
                  <a:srgbClr val="FFFF00"/>
                </a:highlight>
                <a:uLnTx/>
                <a:uFillTx/>
                <a:latin typeface="Raleway"/>
              </a:rPr>
            </a:br>
            <a:r>
              <a:rPr lang="sl-SI" sz="1900" dirty="0"/>
              <a:t>2. Trajanje enote: </a:t>
            </a:r>
            <a:r>
              <a:rPr lang="sl-SI" sz="1600" b="0" dirty="0">
                <a:solidFill>
                  <a:schemeClr val="accent1"/>
                </a:solidFill>
              </a:rPr>
              <a:t>1 teden</a:t>
            </a:r>
            <a:endParaRPr lang="sl-SI" dirty="0">
              <a:solidFill>
                <a:schemeClr val="accent1"/>
              </a:solidFill>
            </a:endParaRPr>
          </a:p>
          <a:p>
            <a:pPr marL="0" indent="0">
              <a:lnSpc>
                <a:spcPct val="150000"/>
              </a:lnSpc>
              <a:spcBef>
                <a:spcPts val="600"/>
              </a:spcBef>
              <a:spcAft>
                <a:spcPts val="600"/>
              </a:spcAft>
              <a:buNone/>
            </a:pPr>
            <a:r>
              <a:rPr lang="sl-SI" sz="1900" dirty="0"/>
              <a:t>3. Predvidena </a:t>
            </a:r>
            <a:r>
              <a:rPr lang="en-US" sz="1900" dirty="0" err="1"/>
              <a:t>obseg</a:t>
            </a:r>
            <a:r>
              <a:rPr lang="en-US" sz="1900" dirty="0"/>
              <a:t> dela</a:t>
            </a:r>
            <a:r>
              <a:rPr lang="sl-SI" sz="1900" dirty="0"/>
              <a:t>: </a:t>
            </a:r>
            <a:r>
              <a:rPr lang="sl-SI" sz="1600" b="0" dirty="0">
                <a:solidFill>
                  <a:schemeClr val="accent1"/>
                </a:solidFill>
              </a:rPr>
              <a:t>7-10 ur</a:t>
            </a:r>
          </a:p>
          <a:p>
            <a:pPr marL="0" indent="0">
              <a:lnSpc>
                <a:spcPct val="150000"/>
              </a:lnSpc>
              <a:spcBef>
                <a:spcPts val="600"/>
              </a:spcBef>
              <a:spcAft>
                <a:spcPts val="600"/>
              </a:spcAft>
              <a:buNone/>
            </a:pPr>
            <a:r>
              <a:rPr lang="sl-SI" sz="1900" dirty="0"/>
              <a:t>4. Metoda</a:t>
            </a:r>
            <a:r>
              <a:rPr lang="en-US" sz="1900" dirty="0"/>
              <a:t> </a:t>
            </a:r>
            <a:r>
              <a:rPr lang="en-US" sz="1900" dirty="0" err="1"/>
              <a:t>preverjanja</a:t>
            </a:r>
            <a:r>
              <a:rPr lang="en-US" sz="1900" dirty="0"/>
              <a:t> in </a:t>
            </a:r>
            <a:r>
              <a:rPr lang="sl-SI" sz="1900" dirty="0"/>
              <a:t>ocenjevanja: </a:t>
            </a:r>
            <a:r>
              <a:rPr lang="en-US" sz="1600" b="0" dirty="0" err="1">
                <a:solidFill>
                  <a:schemeClr val="accent1"/>
                </a:solidFill>
              </a:rPr>
              <a:t>praktične</a:t>
            </a:r>
            <a:r>
              <a:rPr lang="en-US" sz="1600" b="0" dirty="0">
                <a:solidFill>
                  <a:schemeClr val="accent1"/>
                </a:solidFill>
              </a:rPr>
              <a:t> n</a:t>
            </a:r>
            <a:r>
              <a:rPr lang="sl-SI" sz="1600" b="0" dirty="0" err="1">
                <a:solidFill>
                  <a:schemeClr val="accent1"/>
                </a:solidFill>
              </a:rPr>
              <a:t>aloge</a:t>
            </a:r>
            <a:r>
              <a:rPr lang="sl-SI" sz="1600" b="0" dirty="0">
                <a:solidFill>
                  <a:schemeClr val="accent1"/>
                </a:solidFill>
              </a:rPr>
              <a:t> in</a:t>
            </a:r>
            <a:r>
              <a:rPr lang="en-US" sz="1600" b="0" dirty="0">
                <a:solidFill>
                  <a:schemeClr val="accent1"/>
                </a:solidFill>
              </a:rPr>
              <a:t> </a:t>
            </a:r>
            <a:r>
              <a:rPr lang="en-US" sz="1600" b="0" dirty="0" err="1">
                <a:solidFill>
                  <a:schemeClr val="accent1"/>
                </a:solidFill>
              </a:rPr>
              <a:t>testi</a:t>
            </a:r>
            <a:r>
              <a:rPr lang="en-US" sz="1600" b="0" dirty="0">
                <a:solidFill>
                  <a:schemeClr val="accent1"/>
                </a:solidFill>
              </a:rPr>
              <a:t> za </a:t>
            </a:r>
            <a:r>
              <a:rPr lang="en-US" sz="1600" b="0" dirty="0" err="1">
                <a:solidFill>
                  <a:schemeClr val="accent1"/>
                </a:solidFill>
              </a:rPr>
              <a:t>samopreverjanje</a:t>
            </a:r>
            <a:endParaRPr lang="sl-SI" sz="1600" b="0" dirty="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sl-SI" sz="3400"/>
              <a:t>Uskladitev vizije, poslanstva in vrednot</a:t>
            </a:r>
          </a:p>
        </p:txBody>
      </p:sp>
      <p:sp>
        <p:nvSpPr>
          <p:cNvPr id="7" name="TextBox 6">
            <a:extLst>
              <a:ext uri="{FF2B5EF4-FFF2-40B4-BE49-F238E27FC236}">
                <a16:creationId xmlns:a16="http://schemas.microsoft.com/office/drawing/2014/main" id="{81702059-CA31-8E86-6DA3-B82CF018A906}"/>
              </a:ext>
            </a:extLst>
          </p:cNvPr>
          <p:cNvSpPr txBox="1"/>
          <p:nvPr/>
        </p:nvSpPr>
        <p:spPr>
          <a:xfrm>
            <a:off x="293788" y="1156286"/>
            <a:ext cx="10593387" cy="338554"/>
          </a:xfrm>
          <a:prstGeom prst="rect">
            <a:avLst/>
          </a:prstGeom>
          <a:noFill/>
        </p:spPr>
        <p:txBody>
          <a:bodyPr wrap="square">
            <a:spAutoFit/>
          </a:bodyPr>
          <a:lstStyle/>
          <a:p>
            <a:r>
              <a:rPr lang="sl-SI" sz="1600">
                <a:solidFill>
                  <a:schemeClr val="accent1"/>
                </a:solidFill>
              </a:rPr>
              <a:t>Za doseganje in ohranjanje te usklajenosti so bistveni naslednji elementi:</a:t>
            </a: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sl-SI" sz="1600" b="1">
                <a:solidFill>
                  <a:schemeClr val="accent1"/>
                </a:solidFill>
              </a:rPr>
              <a:t>Redna komunikacija</a:t>
            </a:r>
            <a:r>
              <a:rPr lang="sl-SI" sz="1600">
                <a:solidFill>
                  <a:schemeClr val="accent1"/>
                </a:solidFill>
              </a:rPr>
              <a:t>:</a:t>
            </a: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sl-SI" sz="1600">
                <a:solidFill>
                  <a:schemeClr val="accent1"/>
                </a:solidFill>
              </a:rPr>
              <a:t>Pogoste razprave in posodobitve o tem, kako vsak element - vizija, poslanstvo in vrednote - podpira celotno strategijo, so ključnega pomena. To zagotavlja, da vsi zaposleni razumejo v katero smer gre podjetje in kako njihove vloge prispevajo k tem ciljem.</a:t>
            </a: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sl-SI" sz="1600" b="1">
                <a:solidFill>
                  <a:schemeClr val="accent1"/>
                </a:solidFill>
              </a:rPr>
              <a:t>Zgled vodenja</a:t>
            </a:r>
            <a:r>
              <a:rPr lang="sl-SI" sz="1600">
                <a:solidFill>
                  <a:schemeClr val="accent1"/>
                </a:solidFill>
              </a:rPr>
              <a:t>:</a:t>
            </a: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787780"/>
          </a:xfrm>
          <a:prstGeom prst="rect">
            <a:avLst/>
          </a:prstGeom>
          <a:noFill/>
        </p:spPr>
        <p:txBody>
          <a:bodyPr wrap="square">
            <a:spAutoFit/>
          </a:bodyPr>
          <a:lstStyle/>
          <a:p>
            <a:pPr algn="just">
              <a:lnSpc>
                <a:spcPct val="150000"/>
              </a:lnSpc>
            </a:pPr>
            <a:r>
              <a:rPr lang="sl-SI" sz="1600">
                <a:solidFill>
                  <a:schemeClr val="accent1"/>
                </a:solidFill>
              </a:rPr>
              <a:t>Vodje morajo dejavno udejanjati vizijo, poslanstvo in vrednote organizacije. S tem dajejo močan zgled ter navdihujejo in usmerjajo zaposlene, da svoja dejanja in odločitve uskladijo s temi temeljnimi načeli.</a:t>
            </a: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555192"/>
            <a:ext cx="6105524" cy="338554"/>
          </a:xfrm>
          <a:prstGeom prst="rect">
            <a:avLst/>
          </a:prstGeom>
          <a:noFill/>
        </p:spPr>
        <p:txBody>
          <a:bodyPr wrap="square">
            <a:spAutoFit/>
          </a:bodyPr>
          <a:lstStyle/>
          <a:p>
            <a:pPr marL="285750" indent="-285750">
              <a:buFont typeface="Webdings" panose="05030102010509060703" pitchFamily="18" charset="2"/>
              <a:buChar char="^"/>
            </a:pPr>
            <a:r>
              <a:rPr lang="sl-SI" sz="1600" b="1">
                <a:solidFill>
                  <a:schemeClr val="accent1"/>
                </a:solidFill>
              </a:rPr>
              <a:t>Mehanizmi za povratne informacije:</a:t>
            </a:r>
          </a:p>
        </p:txBody>
      </p:sp>
      <p:sp>
        <p:nvSpPr>
          <p:cNvPr id="28" name="TextBox 27">
            <a:extLst>
              <a:ext uri="{FF2B5EF4-FFF2-40B4-BE49-F238E27FC236}">
                <a16:creationId xmlns:a16="http://schemas.microsoft.com/office/drawing/2014/main" id="{3D67BE59-0B00-925A-1920-4BB751CD2DF4}"/>
              </a:ext>
            </a:extLst>
          </p:cNvPr>
          <p:cNvSpPr txBox="1"/>
          <p:nvPr/>
        </p:nvSpPr>
        <p:spPr>
          <a:xfrm>
            <a:off x="1193800" y="4905809"/>
            <a:ext cx="10415587" cy="1200329"/>
          </a:xfrm>
          <a:prstGeom prst="rect">
            <a:avLst/>
          </a:prstGeom>
          <a:noFill/>
        </p:spPr>
        <p:txBody>
          <a:bodyPr wrap="square">
            <a:spAutoFit/>
          </a:bodyPr>
          <a:lstStyle/>
          <a:p>
            <a:pPr algn="just">
              <a:lnSpc>
                <a:spcPct val="150000"/>
              </a:lnSpc>
            </a:pPr>
            <a:r>
              <a:rPr lang="sl-SI" sz="1600">
                <a:solidFill>
                  <a:schemeClr val="accent1"/>
                </a:solidFill>
              </a:rPr>
              <a:t>Pomembno je, da redno zbiramo povratne informacije zaposlenih in drugih deležnikov ter jih upoštevamo. To pomaga zagotoviti, da uskladitev vizije, poslanstva in vrednot ostane ustrezna in učinkovita ter se prilagaja spremembam v poslovnem okolju in notranji kulturi.</a:t>
            </a:r>
          </a:p>
        </p:txBody>
      </p:sp>
    </p:spTree>
    <p:extLst>
      <p:ext uri="{BB962C8B-B14F-4D97-AF65-F5344CB8AC3E}">
        <p14:creationId xmlns:p14="http://schemas.microsoft.com/office/powerpoint/2010/main" val="273764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sl-SI" sz="3400"/>
              <a:t>Uskladitev vizije, poslanstva in vrednot</a:t>
            </a:r>
          </a:p>
        </p:txBody>
      </p:sp>
      <p:sp>
        <p:nvSpPr>
          <p:cNvPr id="9" name="TextBox 8">
            <a:extLst>
              <a:ext uri="{FF2B5EF4-FFF2-40B4-BE49-F238E27FC236}">
                <a16:creationId xmlns:a16="http://schemas.microsoft.com/office/drawing/2014/main" id="{4ECDA343-140C-CCBB-9DA1-F3CD6257433E}"/>
              </a:ext>
            </a:extLst>
          </p:cNvPr>
          <p:cNvSpPr txBox="1"/>
          <p:nvPr/>
        </p:nvSpPr>
        <p:spPr>
          <a:xfrm>
            <a:off x="203200" y="960438"/>
            <a:ext cx="8832850" cy="369332"/>
          </a:xfrm>
          <a:prstGeom prst="rect">
            <a:avLst/>
          </a:prstGeom>
          <a:noFill/>
        </p:spPr>
        <p:txBody>
          <a:bodyPr wrap="square" lIns="91440" tIns="45720" rIns="91440" bIns="45720" anchor="t">
            <a:spAutoFit/>
          </a:bodyPr>
          <a:lstStyle/>
          <a:p>
            <a:r>
              <a:rPr lang="sl-SI">
                <a:solidFill>
                  <a:schemeClr val="accent1"/>
                </a:solidFill>
              </a:rPr>
              <a:t>Primer </a:t>
            </a:r>
            <a:r>
              <a:rPr lang="sl-SI" b="1">
                <a:solidFill>
                  <a:schemeClr val="accent1"/>
                </a:solidFill>
              </a:rPr>
              <a:t>BMW</a:t>
            </a:r>
            <a:r>
              <a:rPr lang="sl-SI">
                <a:solidFill>
                  <a:schemeClr val="accent1"/>
                </a:solidFill>
              </a:rPr>
              <a:t>: </a:t>
            </a:r>
          </a:p>
        </p:txBody>
      </p:sp>
      <p:pic>
        <p:nvPicPr>
          <p:cNvPr id="16" name="Picture 15" descr="A white rectangle on a black background&#10;&#10;Description automatically generated">
            <a:extLst>
              <a:ext uri="{FF2B5EF4-FFF2-40B4-BE49-F238E27FC236}">
                <a16:creationId xmlns:a16="http://schemas.microsoft.com/office/drawing/2014/main" id="{D299C933-2CDA-A961-B2FC-546D289D0410}"/>
              </a:ext>
            </a:extLst>
          </p:cNvPr>
          <p:cNvPicPr>
            <a:picLocks noGrp="1" noRot="1" noChangeAspect="1" noMove="1" noResize="1" noEditPoints="1" noAdjustHandles="1" noChangeArrowheads="1" noChangeShapeType="1" noCrop="1"/>
          </p:cNvPicPr>
          <p:nvPr/>
        </p:nvPicPr>
        <p:blipFill rotWithShape="1">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517" r="3128"/>
          <a:stretch/>
        </p:blipFill>
        <p:spPr>
          <a:xfrm>
            <a:off x="1350894" y="959629"/>
            <a:ext cx="7464663" cy="5633769"/>
          </a:xfrm>
          <a:prstGeom prst="rect">
            <a:avLst/>
          </a:prstGeom>
        </p:spPr>
      </p:pic>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339650"/>
          </a:xfrm>
          <a:prstGeom prst="rect">
            <a:avLst/>
          </a:prstGeom>
          <a:noFill/>
        </p:spPr>
        <p:txBody>
          <a:bodyPr wrap="square" lIns="91440" tIns="45720" rIns="91440" bIns="45720" rtlCol="0" anchor="t">
            <a:spAutoFit/>
          </a:bodyPr>
          <a:lstStyle/>
          <a:p>
            <a:r>
              <a:rPr lang="sl-SI" sz="1200" b="1" dirty="0">
                <a:solidFill>
                  <a:schemeClr val="accent1"/>
                </a:solidFill>
              </a:rPr>
              <a:t>Vizija:
</a:t>
            </a:r>
            <a:r>
              <a:rPr lang="sl-SI" sz="1200" dirty="0">
                <a:solidFill>
                  <a:schemeClr val="accent1"/>
                </a:solidFill>
              </a:rPr>
              <a:t>Biti najuspešnejši in najbolj trajnosten ponudnik vrhunske mobilnosti</a:t>
            </a:r>
            <a:r>
              <a:rPr lang="sl-SI" sz="1200" b="1" dirty="0">
                <a:solidFill>
                  <a:schemeClr val="accent1"/>
                </a:solidFill>
              </a:rPr>
              <a:t> </a:t>
            </a:r>
            <a:r>
              <a:rPr lang="sl-SI" sz="1200" dirty="0">
                <a:solidFill>
                  <a:schemeClr val="accent1"/>
                </a:solidFill>
              </a:rPr>
              <a:t>posameznikov</a:t>
            </a:r>
            <a:r>
              <a:rPr lang="en-US" sz="1200" dirty="0">
                <a:solidFill>
                  <a:schemeClr val="accent1"/>
                </a:solidFill>
              </a:rPr>
              <a:t>.</a:t>
            </a:r>
            <a:endParaRPr lang="sl-SI" sz="1200" dirty="0">
              <a:solidFill>
                <a:schemeClr val="accent1"/>
              </a:solidFill>
            </a:endParaRPr>
          </a:p>
          <a:p>
            <a:pPr algn="just"/>
            <a:r>
              <a:rPr lang="sl-SI" sz="1200" b="1" dirty="0">
                <a:solidFill>
                  <a:schemeClr val="accent1"/>
                </a:solidFill>
              </a:rPr>
              <a:t>
Poslanstvo:
</a:t>
            </a:r>
            <a:r>
              <a:rPr lang="sl-SI" sz="1200" dirty="0">
                <a:solidFill>
                  <a:schemeClr val="accent1"/>
                </a:solidFill>
              </a:rPr>
              <a:t>Spodbujati trajnostno mobilnost z ustvarjanjem vrhunskih vozil in storitev ter se pri tem osredotočati na inovacije in </a:t>
            </a:r>
            <a:r>
              <a:rPr lang="sl-SI" sz="1200" dirty="0" err="1">
                <a:solidFill>
                  <a:schemeClr val="accent1"/>
                </a:solidFill>
              </a:rPr>
              <a:t>okoljsko</a:t>
            </a:r>
            <a:r>
              <a:rPr lang="sl-SI" sz="1200" dirty="0">
                <a:solidFill>
                  <a:schemeClr val="accent1"/>
                </a:solidFill>
              </a:rPr>
              <a:t> odgovornost</a:t>
            </a:r>
            <a:r>
              <a:rPr lang="en-US" sz="1200" dirty="0">
                <a:solidFill>
                  <a:schemeClr val="accent1"/>
                </a:solidFill>
              </a:rPr>
              <a:t>.</a:t>
            </a:r>
            <a:endParaRPr lang="sl-SI" sz="1200" dirty="0">
              <a:solidFill>
                <a:schemeClr val="accent1"/>
              </a:solidFill>
            </a:endParaRPr>
          </a:p>
          <a:p>
            <a:r>
              <a:rPr lang="sl-SI" sz="1200" b="1" dirty="0">
                <a:solidFill>
                  <a:schemeClr val="accent1"/>
                </a:solidFill>
              </a:rPr>
              <a:t>
Temeljne vrednote:</a:t>
            </a:r>
          </a:p>
          <a:p>
            <a:pPr marL="171450" indent="-171450">
              <a:buFont typeface="Arial"/>
              <a:buChar char="•"/>
            </a:pPr>
            <a:r>
              <a:rPr lang="sl-SI" sz="1200" b="1" dirty="0">
                <a:solidFill>
                  <a:schemeClr val="accent1"/>
                </a:solidFill>
              </a:rPr>
              <a:t>Inovacije: </a:t>
            </a:r>
            <a:r>
              <a:rPr lang="sl-SI" sz="1200" dirty="0">
                <a:solidFill>
                  <a:schemeClr val="accent1"/>
                </a:solidFill>
              </a:rPr>
              <a:t>vodilni na področju električne mobilnosti, digitalne preobrazbe in tehnologije avtonomne vožnje.</a:t>
            </a:r>
            <a:endParaRPr lang="sl-SI" dirty="0">
              <a:solidFill>
                <a:schemeClr val="accent1"/>
              </a:solidFill>
            </a:endParaRPr>
          </a:p>
          <a:p>
            <a:pPr marL="171450" indent="-171450">
              <a:buFont typeface="Arial"/>
              <a:buChar char="•"/>
            </a:pPr>
            <a:r>
              <a:rPr lang="sl-SI" sz="1200" b="1" dirty="0">
                <a:solidFill>
                  <a:schemeClr val="accent1"/>
                </a:solidFill>
              </a:rPr>
              <a:t>Trajnost: </a:t>
            </a:r>
            <a:r>
              <a:rPr lang="sl-SI" sz="1200" dirty="0">
                <a:solidFill>
                  <a:schemeClr val="accent1"/>
                </a:solidFill>
              </a:rPr>
              <a:t>zavezanost k zmanjševanju emisij CO₂ in doseganju podnebno nevtralnih proizvodnih procesov</a:t>
            </a:r>
            <a:r>
              <a:rPr lang="sl-SI" sz="1200" b="1" dirty="0">
                <a:solidFill>
                  <a:schemeClr val="accent1"/>
                </a:solidFill>
              </a:rPr>
              <a:t>.</a:t>
            </a:r>
            <a:endParaRPr lang="sl-SI" dirty="0">
              <a:solidFill>
                <a:schemeClr val="accent1"/>
              </a:solidFill>
            </a:endParaRPr>
          </a:p>
          <a:p>
            <a:pPr marL="171450" indent="-171450">
              <a:buFont typeface="Arial"/>
              <a:buChar char="•"/>
            </a:pPr>
            <a:r>
              <a:rPr lang="sl-SI" sz="1200" b="1" dirty="0">
                <a:solidFill>
                  <a:schemeClr val="accent1"/>
                </a:solidFill>
              </a:rPr>
              <a:t>Usmerjenost k strankam: </a:t>
            </a:r>
            <a:r>
              <a:rPr lang="sl-SI" sz="1200" dirty="0">
                <a:solidFill>
                  <a:schemeClr val="accent1"/>
                </a:solidFill>
              </a:rPr>
              <a:t>postavitev stranke v središče vseh dejavnosti ter ponudba prilagojenih storitev in izkušenj.</a:t>
            </a:r>
            <a:endParaRPr lang="sl-SI">
              <a:solidFill>
                <a:schemeClr val="accent1"/>
              </a:solidFill>
            </a:endParaRP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6978259" y="2848408"/>
            <a:ext cx="1161183" cy="1161183"/>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46671" y="501963"/>
            <a:ext cx="3600715" cy="3997889"/>
          </a:xfrm>
          <a:prstGeom prst="rect">
            <a:avLst/>
          </a:prstGeom>
          <a:noFill/>
        </p:spPr>
        <p:txBody>
          <a:bodyPr wrap="square" rtlCol="0">
            <a:spAutoFit/>
          </a:bodyPr>
          <a:lstStyle/>
          <a:p>
            <a:pPr algn="just">
              <a:lnSpc>
                <a:spcPct val="150000"/>
              </a:lnSpc>
            </a:pPr>
            <a:endParaRPr lang="sl-SI" b="1">
              <a:solidFill>
                <a:schemeClr val="accent1"/>
              </a:solidFill>
            </a:endParaRPr>
          </a:p>
          <a:p>
            <a:pPr algn="just">
              <a:lnSpc>
                <a:spcPct val="150000"/>
              </a:lnSpc>
            </a:pPr>
            <a:endParaRPr lang="sl-SI" b="1">
              <a:solidFill>
                <a:schemeClr val="accent1"/>
              </a:solidFill>
            </a:endParaRPr>
          </a:p>
          <a:p>
            <a:pPr algn="just">
              <a:lnSpc>
                <a:spcPct val="130000"/>
              </a:lnSpc>
            </a:pPr>
            <a:endParaRPr lang="sl-SI" b="1">
              <a:solidFill>
                <a:schemeClr val="accent1"/>
              </a:solidFill>
            </a:endParaRPr>
          </a:p>
          <a:p>
            <a:pPr algn="just">
              <a:lnSpc>
                <a:spcPct val="130000"/>
              </a:lnSpc>
            </a:pPr>
            <a:r>
              <a:rPr lang="sl-SI" sz="1600" b="1">
                <a:solidFill>
                  <a:schemeClr val="accent1"/>
                </a:solidFill>
              </a:rPr>
              <a:t>Integracija vizije in poslanstva</a:t>
            </a:r>
            <a:r>
              <a:rPr lang="sl-SI" sz="1600">
                <a:solidFill>
                  <a:schemeClr val="accent1"/>
                </a:solidFill>
              </a:rPr>
              <a:t>: oba poudarjata inovativnost, trajnost in zadovoljstvo strank v vrhunski mobilnosti.</a:t>
            </a:r>
          </a:p>
          <a:p>
            <a:pPr algn="just">
              <a:lnSpc>
                <a:spcPct val="150000"/>
              </a:lnSpc>
            </a:pPr>
            <a:endParaRPr lang="sl-SI" sz="1600">
              <a:solidFill>
                <a:schemeClr val="accent1"/>
              </a:solidFill>
            </a:endParaRPr>
          </a:p>
          <a:p>
            <a:pPr algn="just">
              <a:lnSpc>
                <a:spcPct val="150000"/>
              </a:lnSpc>
              <a:buFont typeface="Arial" panose="020B0604020202020204" pitchFamily="34" charset="0"/>
              <a:buChar char="•"/>
            </a:pPr>
            <a:endParaRPr lang="sl-SI" sz="1600">
              <a:solidFill>
                <a:schemeClr val="accent1"/>
              </a:solidFill>
            </a:endParaRPr>
          </a:p>
          <a:p>
            <a:pPr algn="just">
              <a:lnSpc>
                <a:spcPct val="150000"/>
              </a:lnSpc>
              <a:buFont typeface="Arial" panose="020B0604020202020204" pitchFamily="34" charset="0"/>
              <a:buChar char="•"/>
            </a:pPr>
            <a:endParaRPr lang="sl-SI" sz="1600">
              <a:solidFill>
                <a:schemeClr val="accent1"/>
              </a:solidFill>
            </a:endParaRPr>
          </a:p>
          <a:p>
            <a:pPr algn="just">
              <a:lnSpc>
                <a:spcPct val="150000"/>
              </a:lnSpc>
            </a:pPr>
            <a:endParaRPr lang="sl-SI" sz="160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705998" y="1075743"/>
            <a:ext cx="3761246" cy="369332"/>
          </a:xfrm>
          <a:prstGeom prst="rect">
            <a:avLst/>
          </a:prstGeom>
          <a:noFill/>
        </p:spPr>
        <p:txBody>
          <a:bodyPr wrap="square">
            <a:spAutoFit/>
          </a:bodyPr>
          <a:lstStyle/>
          <a:p>
            <a:pPr algn="ctr"/>
            <a:r>
              <a:rPr lang="sl-SI" b="1">
                <a:solidFill>
                  <a:schemeClr val="accent1"/>
                </a:solidFill>
              </a:rPr>
              <a:t>Uskladitev in vpliv</a:t>
            </a:r>
          </a:p>
        </p:txBody>
      </p:sp>
      <p:sp>
        <p:nvSpPr>
          <p:cNvPr id="25" name="TextBox 24">
            <a:extLst>
              <a:ext uri="{FF2B5EF4-FFF2-40B4-BE49-F238E27FC236}">
                <a16:creationId xmlns:a16="http://schemas.microsoft.com/office/drawing/2014/main" id="{D7AF6026-C82F-3218-86A3-69794A194B7A}"/>
              </a:ext>
            </a:extLst>
          </p:cNvPr>
          <p:cNvSpPr txBox="1"/>
          <p:nvPr/>
        </p:nvSpPr>
        <p:spPr>
          <a:xfrm>
            <a:off x="8166405" y="3174486"/>
            <a:ext cx="3761246" cy="3262303"/>
          </a:xfrm>
          <a:prstGeom prst="rect">
            <a:avLst/>
          </a:prstGeom>
          <a:noFill/>
        </p:spPr>
        <p:txBody>
          <a:bodyPr wrap="square" lIns="91440" tIns="45720" rIns="91440" bIns="45720" anchor="t">
            <a:spAutoFit/>
          </a:bodyPr>
          <a:lstStyle/>
          <a:p>
            <a:pPr algn="just">
              <a:lnSpc>
                <a:spcPct val="130000"/>
              </a:lnSpc>
            </a:pPr>
            <a:r>
              <a:rPr lang="sl-SI" sz="1600" b="1" dirty="0">
                <a:solidFill>
                  <a:schemeClr val="accent1"/>
                </a:solidFill>
              </a:rPr>
              <a:t>Vrednote v akciji</a:t>
            </a:r>
            <a:r>
              <a:rPr lang="sl-SI" sz="1600" dirty="0">
                <a:solidFill>
                  <a:schemeClr val="accent1"/>
                </a:solidFill>
              </a:rPr>
              <a:t>:</a:t>
            </a:r>
          </a:p>
          <a:p>
            <a:pPr marL="285750" indent="-285750" algn="just">
              <a:lnSpc>
                <a:spcPct val="130000"/>
              </a:lnSpc>
              <a:buFont typeface="Arial" panose="020B0604020202020204" pitchFamily="34" charset="0"/>
              <a:buChar char="•"/>
            </a:pPr>
            <a:r>
              <a:rPr lang="sl-SI" sz="1600" dirty="0">
                <a:solidFill>
                  <a:schemeClr val="accent1"/>
                </a:solidFill>
              </a:rPr>
              <a:t>Inovacije na področju električnih vozili, kot je BMW serije i.</a:t>
            </a:r>
          </a:p>
          <a:p>
            <a:pPr marL="285750" indent="-285750" algn="just">
              <a:lnSpc>
                <a:spcPct val="130000"/>
              </a:lnSpc>
              <a:buFont typeface="Arial" panose="020B0604020202020204" pitchFamily="34" charset="0"/>
              <a:buChar char="•"/>
            </a:pPr>
            <a:r>
              <a:rPr lang="sl-SI" sz="1600" dirty="0">
                <a:solidFill>
                  <a:schemeClr val="accent1"/>
                </a:solidFill>
              </a:rPr>
              <a:t>Trajnostne pobude, kot je BMW </a:t>
            </a:r>
            <a:r>
              <a:rPr lang="sl-SI" sz="1600" dirty="0" err="1">
                <a:solidFill>
                  <a:schemeClr val="accent1"/>
                </a:solidFill>
              </a:rPr>
              <a:t>iFactory</a:t>
            </a:r>
            <a:r>
              <a:rPr lang="en-US" sz="1600" dirty="0">
                <a:solidFill>
                  <a:schemeClr val="accent1"/>
                </a:solidFill>
              </a:rPr>
              <a:t> </a:t>
            </a:r>
            <a:r>
              <a:rPr lang="sl-SI" sz="1600" dirty="0">
                <a:solidFill>
                  <a:schemeClr val="accent1"/>
                </a:solidFill>
              </a:rPr>
              <a:t>za podnebno nevtralno proizvodnjo</a:t>
            </a:r>
            <a:endParaRPr lang="sl-SI" dirty="0">
              <a:solidFill>
                <a:schemeClr val="accent1"/>
              </a:solidFill>
            </a:endParaRPr>
          </a:p>
          <a:p>
            <a:pPr marL="285750" indent="-285750" algn="just">
              <a:lnSpc>
                <a:spcPct val="130000"/>
              </a:lnSpc>
              <a:buFont typeface="Arial" panose="020B0604020202020204" pitchFamily="34" charset="0"/>
              <a:buChar char="•"/>
            </a:pPr>
            <a:r>
              <a:rPr lang="sl-SI" sz="1600" dirty="0">
                <a:solidFill>
                  <a:schemeClr val="accent1"/>
                </a:solidFill>
              </a:rPr>
              <a:t>Kakovost in osredotočenost na stranke, ki se odraža v visoki zvestobi strank in vrhunski podobi blagovne znamke.</a:t>
            </a:r>
            <a:endParaRPr lang="sl-SI">
              <a:solidFill>
                <a:schemeClr val="accent1"/>
              </a:solidFill>
            </a:endParaRP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3200" y="2021200"/>
            <a:ext cx="2574857" cy="2574857"/>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71900" y="4682528"/>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en-US" sz="1000">
                <a:solidFill>
                  <a:schemeClr val="accent1"/>
                </a:solidFill>
              </a:rPr>
              <a:t>: </a:t>
            </a:r>
            <a:r>
              <a:rPr lang="en-US" sz="1000" err="1">
                <a:solidFill>
                  <a:schemeClr val="accent1"/>
                </a:solidFill>
              </a:rPr>
              <a:t>Freebiesupply</a:t>
            </a:r>
            <a:endParaRPr lang="sl-SI" sz="1000">
              <a:solidFill>
                <a:schemeClr val="accent1"/>
              </a:solidFill>
            </a:endParaRPr>
          </a:p>
        </p:txBody>
      </p:sp>
    </p:spTree>
    <p:extLst>
      <p:ext uri="{BB962C8B-B14F-4D97-AF65-F5344CB8AC3E}">
        <p14:creationId xmlns:p14="http://schemas.microsoft.com/office/powerpoint/2010/main" val="982736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sl-SI" sz="3600" dirty="0"/>
              <a:t>Vključevanje inovacij v kulturo podjetja</a:t>
            </a:r>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031325"/>
          </a:xfrm>
          <a:prstGeom prst="rect">
            <a:avLst/>
          </a:prstGeom>
          <a:noFill/>
        </p:spPr>
        <p:txBody>
          <a:bodyPr wrap="square">
            <a:spAutoFit/>
          </a:bodyPr>
          <a:lstStyle/>
          <a:p>
            <a:pPr algn="just"/>
            <a:r>
              <a:rPr lang="sl-SI">
                <a:solidFill>
                  <a:schemeClr val="accent1"/>
                </a:solidFill>
              </a:rPr>
              <a:t>Inovacije so ključno gonilo uspeha in rasti v današnjem hitro razvijajočem se poslovnem okolju. Da bi podjetja ostala konkurenčna, morajo gojiti kulturo, ki spodbuja ustvarjalnost in inovativnost na vseh ravneh. To zahteva strateški pristop k vključevanju inovacij v kulturo podjetja in močno vodstvo, ki zaposlenim omogoča, da razmišljajo izven okvirov.</a:t>
            </a: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70573"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sl-SI" sz="1000">
                <a:solidFill>
                  <a:schemeClr val="accent1"/>
                </a:solidFill>
              </a:rPr>
              <a:t>: </a:t>
            </a:r>
            <a:r>
              <a:rPr lang="en-US" sz="1000">
                <a:solidFill>
                  <a:schemeClr val="accent1"/>
                </a:solidFill>
              </a:rPr>
              <a:t>U</a:t>
            </a:r>
            <a:r>
              <a:rPr lang="sl-SI" sz="1000">
                <a:solidFill>
                  <a:schemeClr val="accent1"/>
                </a:solidFill>
              </a:rPr>
              <a:t>stvarjeno z umetno inteligenco</a:t>
            </a:r>
          </a:p>
        </p:txBody>
      </p:sp>
    </p:spTree>
    <p:extLst>
      <p:ext uri="{BB962C8B-B14F-4D97-AF65-F5344CB8AC3E}">
        <p14:creationId xmlns:p14="http://schemas.microsoft.com/office/powerpoint/2010/main" val="3351224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sv-SE" sz="3400" dirty="0"/>
              <a:t>Vloga vodstva pri spodbujanju inovacij</a:t>
            </a:r>
            <a:endParaRPr lang="sl-SI" sz="3400" dirty="0"/>
          </a:p>
        </p:txBody>
      </p:sp>
      <p:graphicFrame>
        <p:nvGraphicFramePr>
          <p:cNvPr id="4" name="Diagram 3">
            <a:extLst>
              <a:ext uri="{FF2B5EF4-FFF2-40B4-BE49-F238E27FC236}">
                <a16:creationId xmlns:a16="http://schemas.microsoft.com/office/drawing/2014/main" id="{76857339-2B0B-6F19-CFA7-DADDE579EC44}"/>
              </a:ext>
            </a:extLst>
          </p:cNvPr>
          <p:cNvGraphicFramePr/>
          <p:nvPr/>
        </p:nvGraphicFramePr>
        <p:xfrm>
          <a:off x="419100" y="1209256"/>
          <a:ext cx="11553825" cy="5433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6290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sl-SI" sz="3400"/>
              <a:t>Ohranjanje inovacijske kulture</a:t>
            </a:r>
            <a:endParaRPr lang="sl-SI" sz="3400" b="1"/>
          </a:p>
        </p:txBody>
      </p:sp>
      <p:sp>
        <p:nvSpPr>
          <p:cNvPr id="4" name="TextBox 3">
            <a:extLst>
              <a:ext uri="{FF2B5EF4-FFF2-40B4-BE49-F238E27FC236}">
                <a16:creationId xmlns:a16="http://schemas.microsoft.com/office/drawing/2014/main" id="{2C553E84-8327-15D0-E346-B07C928277A4}"/>
              </a:ext>
            </a:extLst>
          </p:cNvPr>
          <p:cNvSpPr txBox="1"/>
          <p:nvPr/>
        </p:nvSpPr>
        <p:spPr>
          <a:xfrm>
            <a:off x="1096978" y="843677"/>
            <a:ext cx="6096000" cy="2622128"/>
          </a:xfrm>
          <a:prstGeom prst="rect">
            <a:avLst/>
          </a:prstGeom>
          <a:noFill/>
        </p:spPr>
        <p:txBody>
          <a:bodyPr wrap="square">
            <a:spAutoFit/>
          </a:bodyPr>
          <a:lstStyle/>
          <a:p>
            <a:pPr algn="just">
              <a:lnSpc>
                <a:spcPct val="130000"/>
              </a:lnSpc>
            </a:pPr>
            <a:r>
              <a:rPr lang="sl-SI" sz="1600">
                <a:solidFill>
                  <a:schemeClr val="accent1"/>
                </a:solidFill>
              </a:rPr>
              <a:t>Da bi ohranile kulturo inovacij, se morajo organizacije osredotočiti na </a:t>
            </a:r>
            <a:r>
              <a:rPr lang="sl-SI" sz="1600" b="1">
                <a:solidFill>
                  <a:schemeClr val="accent1"/>
                </a:solidFill>
              </a:rPr>
              <a:t>nenehno učenje </a:t>
            </a:r>
            <a:r>
              <a:rPr lang="sl-SI" sz="1600">
                <a:solidFill>
                  <a:schemeClr val="accent1"/>
                </a:solidFill>
              </a:rPr>
              <a:t>in </a:t>
            </a:r>
            <a:r>
              <a:rPr lang="sl-SI" sz="1600" b="1">
                <a:solidFill>
                  <a:schemeClr val="accent1"/>
                </a:solidFill>
              </a:rPr>
              <a:t>razvoj </a:t>
            </a:r>
            <a:r>
              <a:rPr lang="sl-SI" sz="1600">
                <a:solidFill>
                  <a:schemeClr val="accent1"/>
                </a:solidFill>
              </a:rPr>
              <a:t>ter spodbujati zaposlene, da izboljšujejo svoje znanje in spretnosti ter ostanejo radovedni. Spodbujanje </a:t>
            </a:r>
            <a:r>
              <a:rPr lang="sl-SI" sz="1600" b="1" err="1">
                <a:solidFill>
                  <a:schemeClr val="accent1"/>
                </a:solidFill>
              </a:rPr>
              <a:t>večfunkcijskega</a:t>
            </a:r>
            <a:r>
              <a:rPr lang="sl-SI" sz="1600" b="1">
                <a:solidFill>
                  <a:schemeClr val="accent1"/>
                </a:solidFill>
              </a:rPr>
              <a:t> sodelovanja</a:t>
            </a:r>
            <a:r>
              <a:rPr lang="sl-SI" sz="1600">
                <a:solidFill>
                  <a:schemeClr val="accent1"/>
                </a:solidFill>
              </a:rPr>
              <a:t> zagotavlja, da različni pogledi prispevajo k inovativnim rešitvam. Ključnega pomena je, da </a:t>
            </a:r>
            <a:r>
              <a:rPr lang="sl-SI" sz="1600" b="1">
                <a:solidFill>
                  <a:schemeClr val="accent1"/>
                </a:solidFill>
              </a:rPr>
              <a:t>inovacijske projekte uskladimo s strateškimi cilji podjetja </a:t>
            </a:r>
            <a:r>
              <a:rPr lang="sl-SI" sz="1600">
                <a:solidFill>
                  <a:schemeClr val="accent1"/>
                </a:solidFill>
              </a:rPr>
              <a:t>ter zagotovimo potrebna sredstva in podporo za raziskovanje idej.</a:t>
            </a:r>
          </a:p>
        </p:txBody>
      </p:sp>
      <p:sp>
        <p:nvSpPr>
          <p:cNvPr id="7" name="TextBox 6">
            <a:extLst>
              <a:ext uri="{FF2B5EF4-FFF2-40B4-BE49-F238E27FC236}">
                <a16:creationId xmlns:a16="http://schemas.microsoft.com/office/drawing/2014/main" id="{B539752E-472A-24BD-9168-51F1817D4E08}"/>
              </a:ext>
            </a:extLst>
          </p:cNvPr>
          <p:cNvSpPr txBox="1"/>
          <p:nvPr/>
        </p:nvSpPr>
        <p:spPr>
          <a:xfrm>
            <a:off x="4711700" y="3729105"/>
            <a:ext cx="6915150" cy="2062103"/>
          </a:xfrm>
          <a:prstGeom prst="rect">
            <a:avLst/>
          </a:prstGeom>
          <a:noFill/>
        </p:spPr>
        <p:txBody>
          <a:bodyPr wrap="square">
            <a:spAutoFit/>
          </a:bodyPr>
          <a:lstStyle/>
          <a:p>
            <a:pPr algn="just"/>
            <a:r>
              <a:rPr lang="sl-SI" sz="1600">
                <a:solidFill>
                  <a:schemeClr val="accent1"/>
                </a:solidFill>
              </a:rPr>
              <a:t>Za učinkovito spremljanje in ocenjevanje določite </a:t>
            </a:r>
            <a:r>
              <a:rPr lang="sl-SI" sz="1600" b="1">
                <a:solidFill>
                  <a:schemeClr val="accent1"/>
                </a:solidFill>
              </a:rPr>
              <a:t>ključne</a:t>
            </a:r>
            <a:r>
              <a:rPr lang="sl-SI" sz="1600">
                <a:solidFill>
                  <a:schemeClr val="accent1"/>
                </a:solidFill>
              </a:rPr>
              <a:t> </a:t>
            </a:r>
            <a:r>
              <a:rPr lang="sl-SI" sz="1600" b="1">
                <a:solidFill>
                  <a:schemeClr val="accent1"/>
                </a:solidFill>
              </a:rPr>
              <a:t>kazalnike uspešnosti</a:t>
            </a:r>
            <a:r>
              <a:rPr lang="sl-SI" sz="1600">
                <a:solidFill>
                  <a:schemeClr val="accent1"/>
                </a:solidFill>
              </a:rPr>
              <a:t> (</a:t>
            </a:r>
            <a:r>
              <a:rPr lang="en-US" sz="1600" err="1">
                <a:solidFill>
                  <a:schemeClr val="accent1"/>
                </a:solidFill>
              </a:rPr>
              <a:t>angl</a:t>
            </a:r>
            <a:r>
              <a:rPr lang="en-US" sz="1600">
                <a:solidFill>
                  <a:schemeClr val="accent1"/>
                </a:solidFill>
              </a:rPr>
              <a:t>: Key Performance Indicators – </a:t>
            </a:r>
            <a:r>
              <a:rPr lang="sl-SI" sz="1600">
                <a:solidFill>
                  <a:schemeClr val="accent1"/>
                </a:solidFill>
              </a:rPr>
              <a:t>KPI</a:t>
            </a:r>
            <a:r>
              <a:rPr lang="en-US" sz="1600">
                <a:solidFill>
                  <a:schemeClr val="accent1"/>
                </a:solidFill>
              </a:rPr>
              <a:t>s</a:t>
            </a:r>
            <a:r>
              <a:rPr lang="sl-SI" sz="1600">
                <a:solidFill>
                  <a:schemeClr val="accent1"/>
                </a:solidFill>
              </a:rPr>
              <a:t>) za spremljanje uspešnosti inovacijskih pobud. Izvajajte redne </a:t>
            </a:r>
            <a:r>
              <a:rPr lang="sl-SI" sz="1600" b="1">
                <a:solidFill>
                  <a:schemeClr val="accent1"/>
                </a:solidFill>
              </a:rPr>
              <a:t>povratne zanke </a:t>
            </a:r>
            <a:r>
              <a:rPr lang="sl-SI" sz="1600">
                <a:solidFill>
                  <a:schemeClr val="accent1"/>
                </a:solidFill>
              </a:rPr>
              <a:t>za izboljšanje strategij na podlagi podatkov o uspešnosti in spoznanj o stanju na trgu. </a:t>
            </a:r>
            <a:r>
              <a:rPr lang="sl-SI" sz="1600" b="1">
                <a:solidFill>
                  <a:schemeClr val="accent1"/>
                </a:solidFill>
              </a:rPr>
              <a:t>Dokumentiranje</a:t>
            </a:r>
            <a:r>
              <a:rPr lang="sl-SI" sz="1600">
                <a:solidFill>
                  <a:schemeClr val="accent1"/>
                </a:solidFill>
              </a:rPr>
              <a:t> in </a:t>
            </a:r>
            <a:r>
              <a:rPr lang="sl-SI" sz="1600" b="1">
                <a:solidFill>
                  <a:schemeClr val="accent1"/>
                </a:solidFill>
              </a:rPr>
              <a:t>izmenjava znanja</a:t>
            </a:r>
            <a:r>
              <a:rPr lang="sl-SI" sz="1600">
                <a:solidFill>
                  <a:schemeClr val="accent1"/>
                </a:solidFill>
              </a:rPr>
              <a:t> v organizaciji pomagata graditi na uspehih in preprečevati ponavljajoče se napake. Za ohranjanje zagona in motivacije sta ključnega pomena </a:t>
            </a:r>
            <a:r>
              <a:rPr lang="sl-SI" sz="1600" b="1">
                <a:solidFill>
                  <a:schemeClr val="accent1"/>
                </a:solidFill>
              </a:rPr>
              <a:t>močna podpora vodstva </a:t>
            </a:r>
            <a:r>
              <a:rPr lang="sl-SI" sz="1600">
                <a:solidFill>
                  <a:schemeClr val="accent1"/>
                </a:solidFill>
              </a:rPr>
              <a:t>in </a:t>
            </a:r>
            <a:r>
              <a:rPr lang="sl-SI" sz="1600" b="1">
                <a:solidFill>
                  <a:schemeClr val="accent1"/>
                </a:solidFill>
              </a:rPr>
              <a:t>pohvala </a:t>
            </a:r>
            <a:r>
              <a:rPr lang="sl-SI" sz="1600">
                <a:solidFill>
                  <a:schemeClr val="accent1"/>
                </a:solidFill>
              </a:rPr>
              <a:t>uspešnih projektov.</a:t>
            </a: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680172" y="3735897"/>
            <a:ext cx="3031528" cy="3031528"/>
          </a:xfrm>
          <a:prstGeom prst="rect">
            <a:avLst/>
          </a:prstGeom>
        </p:spPr>
      </p:pic>
    </p:spTree>
    <p:extLst>
      <p:ext uri="{BB962C8B-B14F-4D97-AF65-F5344CB8AC3E}">
        <p14:creationId xmlns:p14="http://schemas.microsoft.com/office/powerpoint/2010/main" val="386866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sl-SI" sz="3400">
                <a:solidFill>
                  <a:schemeClr val="tx2"/>
                </a:solidFill>
              </a:rPr>
              <a:t>Izboljšajte svoje znanje o inovacijah</a:t>
            </a: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739866" y="1146221"/>
            <a:ext cx="10827657" cy="4665764"/>
          </a:xfrm>
          <a:prstGeom prst="rect">
            <a:avLst/>
          </a:prstGeom>
          <a:noFill/>
        </p:spPr>
        <p:txBody>
          <a:bodyPr wrap="square" lIns="91440" tIns="45720" rIns="91440" bIns="45720" rtlCol="0" anchor="t">
            <a:spAutoFit/>
          </a:bodyPr>
          <a:lstStyle/>
          <a:p>
            <a:pPr marL="342900" indent="-342900">
              <a:lnSpc>
                <a:spcPct val="150000"/>
              </a:lnSpc>
              <a:buFont typeface="+mj-lt"/>
              <a:buAutoNum type="arabicPeriod"/>
            </a:pPr>
            <a:r>
              <a:rPr lang="sl-SI" sz="1600" b="1" dirty="0">
                <a:solidFill>
                  <a:schemeClr val="accent1"/>
                </a:solidFill>
              </a:rPr>
              <a:t>Raziščite in prepoznajte</a:t>
            </a:r>
            <a:r>
              <a:rPr lang="sl-SI" sz="1600" dirty="0">
                <a:solidFill>
                  <a:schemeClr val="accent1"/>
                </a:solidFill>
              </a:rPr>
              <a:t>:</a:t>
            </a:r>
          </a:p>
          <a:p>
            <a:pPr marL="742950" lvl="1" indent="-285750">
              <a:lnSpc>
                <a:spcPct val="150000"/>
              </a:lnSpc>
              <a:buFont typeface="Arial" panose="020B0604020202020204" pitchFamily="34" charset="0"/>
              <a:buChar char="•"/>
            </a:pPr>
            <a:r>
              <a:rPr lang="sl-SI" sz="1600" dirty="0">
                <a:solidFill>
                  <a:schemeClr val="accent1"/>
                </a:solidFill>
              </a:rPr>
              <a:t>Izberite eno inovativno podjetje in obiščite njegovo uradno spletno stran.</a:t>
            </a:r>
          </a:p>
          <a:p>
            <a:pPr marL="742950" lvl="1" indent="-285750">
              <a:lnSpc>
                <a:spcPct val="150000"/>
              </a:lnSpc>
              <a:buFont typeface="Arial" panose="020B0604020202020204" pitchFamily="34" charset="0"/>
              <a:buChar char="•"/>
            </a:pPr>
            <a:r>
              <a:rPr lang="sl-SI" sz="1600" dirty="0">
                <a:solidFill>
                  <a:schemeClr val="accent1"/>
                </a:solidFill>
              </a:rPr>
              <a:t>Opredelite vizijo, poslanstvo in temeljne vrednote podjetja.</a:t>
            </a:r>
            <a:endParaRPr lang="sl-SI">
              <a:solidFill>
                <a:schemeClr val="accent1"/>
              </a:solidFill>
            </a:endParaRPr>
          </a:p>
          <a:p>
            <a:pPr>
              <a:lnSpc>
                <a:spcPct val="150000"/>
              </a:lnSpc>
            </a:pPr>
            <a:endParaRPr lang="sl-SI" sz="600">
              <a:solidFill>
                <a:schemeClr val="accent1"/>
              </a:solidFill>
            </a:endParaRPr>
          </a:p>
          <a:p>
            <a:pPr marL="342900" indent="-342900">
              <a:lnSpc>
                <a:spcPct val="150000"/>
              </a:lnSpc>
              <a:buFont typeface="+mj-lt"/>
              <a:buAutoNum type="arabicPeriod" startAt="2"/>
            </a:pPr>
            <a:r>
              <a:rPr lang="sl-SI" sz="1600" b="1" dirty="0">
                <a:solidFill>
                  <a:schemeClr val="accent1"/>
                </a:solidFill>
              </a:rPr>
              <a:t>Analizirajte in razmislite:</a:t>
            </a:r>
          </a:p>
          <a:p>
            <a:pPr marL="800100" lvl="1" indent="-342900">
              <a:lnSpc>
                <a:spcPct val="150000"/>
              </a:lnSpc>
              <a:buFont typeface="Arial" panose="020B0604020202020204" pitchFamily="34" charset="0"/>
              <a:buChar char="•"/>
            </a:pPr>
            <a:r>
              <a:rPr lang="sl-SI" sz="1600" dirty="0">
                <a:solidFill>
                  <a:schemeClr val="accent1"/>
                </a:solidFill>
              </a:rPr>
              <a:t>Napišite kratko analizo (150-200 besed) o tem, kako ti elementi podpirajo inovacijsko strategijo </a:t>
            </a:r>
            <a:br>
              <a:rPr lang="en-US" sz="1600" dirty="0"/>
            </a:br>
            <a:r>
              <a:rPr lang="sl-SI" sz="1600" dirty="0">
                <a:solidFill>
                  <a:schemeClr val="accent1"/>
                </a:solidFill>
              </a:rPr>
              <a:t>podjetja. </a:t>
            </a:r>
          </a:p>
          <a:p>
            <a:pPr marL="800100" lvl="1" indent="-342900">
              <a:lnSpc>
                <a:spcPct val="150000"/>
              </a:lnSpc>
              <a:buFont typeface="Arial" panose="020B0604020202020204" pitchFamily="34" charset="0"/>
              <a:buChar char="•"/>
            </a:pPr>
            <a:r>
              <a:rPr lang="sl-SI" sz="1600" dirty="0">
                <a:solidFill>
                  <a:schemeClr val="accent1"/>
                </a:solidFill>
              </a:rPr>
              <a:t>Osredotočite se na:</a:t>
            </a:r>
            <a:endParaRPr lang="sl-SI">
              <a:solidFill>
                <a:schemeClr val="accent1"/>
              </a:solidFill>
            </a:endParaRPr>
          </a:p>
          <a:p>
            <a:pPr marL="1257300" lvl="2" indent="-342900">
              <a:lnSpc>
                <a:spcPct val="150000"/>
              </a:lnSpc>
              <a:buFont typeface="Arial" panose="020B0604020202020204" pitchFamily="34" charset="0"/>
              <a:buChar char="•"/>
            </a:pPr>
            <a:r>
              <a:rPr lang="sl-SI" sz="1600" dirty="0">
                <a:solidFill>
                  <a:schemeClr val="accent1"/>
                </a:solidFill>
              </a:rPr>
              <a:t>navdih in smernice, ki jih zagotavljata vizija in poslanstvo.</a:t>
            </a:r>
          </a:p>
          <a:p>
            <a:pPr marL="1257300" lvl="2" indent="-342900">
              <a:lnSpc>
                <a:spcPct val="150000"/>
              </a:lnSpc>
              <a:buFont typeface="Arial" panose="020B0604020202020204" pitchFamily="34" charset="0"/>
              <a:buChar char="•"/>
            </a:pPr>
            <a:r>
              <a:rPr lang="sl-SI" sz="1600" dirty="0">
                <a:solidFill>
                  <a:schemeClr val="accent1"/>
                </a:solidFill>
              </a:rPr>
              <a:t>vpliv temeljnih vrednot na spodbujanje inovativnega okolja.</a:t>
            </a:r>
            <a:endParaRPr lang="sl-SI" dirty="0">
              <a:solidFill>
                <a:schemeClr val="accent1"/>
              </a:solidFill>
            </a:endParaRPr>
          </a:p>
          <a:p>
            <a:pPr marL="800100" lvl="1" indent="-342900">
              <a:lnSpc>
                <a:spcPct val="150000"/>
              </a:lnSpc>
              <a:buFont typeface="Arial" panose="020B0604020202020204" pitchFamily="34" charset="0"/>
              <a:buChar char="•"/>
            </a:pPr>
            <a:endParaRPr lang="sl-SI" sz="200">
              <a:solidFill>
                <a:schemeClr val="accent1"/>
              </a:solidFill>
            </a:endParaRPr>
          </a:p>
          <a:p>
            <a:pPr marL="342900" indent="-342900">
              <a:lnSpc>
                <a:spcPct val="150000"/>
              </a:lnSpc>
              <a:buFont typeface="+mj-lt"/>
              <a:buAutoNum type="arabicPeriod" startAt="3"/>
            </a:pPr>
            <a:r>
              <a:rPr lang="sl-SI" sz="1600" b="1" dirty="0">
                <a:solidFill>
                  <a:schemeClr val="accent1"/>
                </a:solidFill>
              </a:rPr>
              <a:t>Uporabite svoja spoznanja:</a:t>
            </a:r>
          </a:p>
          <a:p>
            <a:pPr marL="742950" lvl="1" indent="-285750">
              <a:lnSpc>
                <a:spcPct val="150000"/>
              </a:lnSpc>
              <a:buFont typeface="Arial" panose="020B0604020202020204" pitchFamily="34" charset="0"/>
              <a:buChar char="•"/>
            </a:pPr>
            <a:r>
              <a:rPr lang="sl-SI" sz="1600" dirty="0">
                <a:solidFill>
                  <a:schemeClr val="accent1"/>
                </a:solidFill>
              </a:rPr>
              <a:t>Razmislite o analizi ter o enem praktičnem koraku, ki bi ga lahko predlagali drugi organizaciji ali na svojem delovnem mestu za izboljšanje inovativnosti s pomočjo vizije, poslanstva ali vrednot.</a:t>
            </a:r>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879600" cy="859068"/>
            <a:chOff x="10080172" y="339103"/>
            <a:chExt cx="1879600"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915635" cy="369332"/>
              </a:xfrm>
              <a:prstGeom prst="rect">
                <a:avLst/>
              </a:prstGeom>
              <a:noFill/>
            </p:spPr>
            <p:txBody>
              <a:bodyPr wrap="none" rtlCol="0">
                <a:spAutoFit/>
              </a:bodyPr>
              <a:lstStyle/>
              <a:p>
                <a:r>
                  <a:rPr lang="sl-SI">
                    <a:solidFill>
                      <a:schemeClr val="accent1"/>
                    </a:solidFill>
                  </a:rPr>
                  <a:t>Naloga</a:t>
                </a: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0313872" y="1269509"/>
            <a:ext cx="2154677" cy="2154677"/>
          </a:xfrm>
          <a:prstGeom prst="rect">
            <a:avLst/>
          </a:prstGeom>
        </p:spPr>
      </p:pic>
    </p:spTree>
    <p:extLst>
      <p:ext uri="{BB962C8B-B14F-4D97-AF65-F5344CB8AC3E}">
        <p14:creationId xmlns:p14="http://schemas.microsoft.com/office/powerpoint/2010/main" val="2664040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vert="horz" lIns="91440" tIns="45720" rIns="91440" bIns="45720" rtlCol="0" anchor="t">
            <a:normAutofit/>
          </a:bodyPr>
          <a:lstStyle/>
          <a:p>
            <a:pPr marL="0" indent="0" algn="ctr">
              <a:lnSpc>
                <a:spcPct val="150000"/>
              </a:lnSpc>
              <a:buNone/>
            </a:pPr>
            <a:r>
              <a:rPr lang="sl-SI" sz="3400" dirty="0">
                <a:solidFill>
                  <a:schemeClr val="bg2"/>
                </a:solidFill>
              </a:rPr>
              <a:t>Slovar</a:t>
            </a:r>
            <a:endParaRPr lang="sl-SI" dirty="0"/>
          </a:p>
        </p:txBody>
      </p:sp>
      <p:sp>
        <p:nvSpPr>
          <p:cNvPr id="4" name="TextBox 3">
            <a:extLst>
              <a:ext uri="{FF2B5EF4-FFF2-40B4-BE49-F238E27FC236}">
                <a16:creationId xmlns:a16="http://schemas.microsoft.com/office/drawing/2014/main" id="{F77762F5-DE89-DB90-CFED-91195031ECDC}"/>
              </a:ext>
            </a:extLst>
          </p:cNvPr>
          <p:cNvSpPr txBox="1"/>
          <p:nvPr/>
        </p:nvSpPr>
        <p:spPr>
          <a:xfrm>
            <a:off x="1146115" y="1286314"/>
            <a:ext cx="10312400" cy="3609321"/>
          </a:xfrm>
          <a:prstGeom prst="rect">
            <a:avLst/>
          </a:prstGeom>
          <a:noFill/>
        </p:spPr>
        <p:txBody>
          <a:bodyPr wrap="square" lIns="91440" tIns="45720" rIns="91440" bIns="45720" anchor="t">
            <a:spAutoFit/>
          </a:bodyPr>
          <a:lstStyle/>
          <a:p>
            <a:pPr marL="285750" indent="-285750">
              <a:lnSpc>
                <a:spcPct val="150000"/>
              </a:lnSpc>
              <a:buFont typeface="Arial" panose="020B0604020202020204" pitchFamily="34" charset="0"/>
              <a:buChar char="•"/>
            </a:pPr>
            <a:r>
              <a:rPr lang="sl-SI" sz="1400" b="1" dirty="0">
                <a:solidFill>
                  <a:schemeClr val="accent1"/>
                </a:solidFill>
              </a:rPr>
              <a:t>Prevzemanje tveganja</a:t>
            </a:r>
            <a:r>
              <a:rPr lang="sl-SI" sz="1400" dirty="0">
                <a:solidFill>
                  <a:schemeClr val="accent1"/>
                </a:solidFill>
              </a:rPr>
              <a:t>: pripravljenost na dejanja z negotovim izidom, ki so bistvenega pomena za inovacije.</a:t>
            </a:r>
          </a:p>
          <a:p>
            <a:pPr marL="285750" indent="-285750">
              <a:lnSpc>
                <a:spcPct val="150000"/>
              </a:lnSpc>
              <a:buFont typeface="Arial" panose="020B0604020202020204" pitchFamily="34" charset="0"/>
              <a:buChar char="•"/>
            </a:pPr>
            <a:r>
              <a:rPr lang="sl-SI" sz="1400" b="1" dirty="0" err="1">
                <a:solidFill>
                  <a:schemeClr val="accent1"/>
                </a:solidFill>
              </a:rPr>
              <a:t>Opolnomočenje</a:t>
            </a:r>
            <a:r>
              <a:rPr lang="sl-SI" sz="1400" b="1" dirty="0">
                <a:solidFill>
                  <a:schemeClr val="accent1"/>
                </a:solidFill>
              </a:rPr>
              <a:t> zaposlenih</a:t>
            </a:r>
            <a:r>
              <a:rPr lang="sl-SI" sz="1400" dirty="0">
                <a:solidFill>
                  <a:schemeClr val="accent1"/>
                </a:solidFill>
              </a:rPr>
              <a:t>: zagotavljanje avtonomije in sredstev zaposlenim za uresničevanje novih idej.</a:t>
            </a:r>
          </a:p>
          <a:p>
            <a:pPr marL="285750" indent="-285750">
              <a:lnSpc>
                <a:spcPct val="150000"/>
              </a:lnSpc>
              <a:buFont typeface="Arial" panose="020B0604020202020204" pitchFamily="34" charset="0"/>
              <a:buChar char="•"/>
            </a:pPr>
            <a:r>
              <a:rPr lang="sl-SI" sz="1400" b="1" dirty="0">
                <a:solidFill>
                  <a:schemeClr val="accent1"/>
                </a:solidFill>
              </a:rPr>
              <a:t>Agilnost</a:t>
            </a:r>
            <a:r>
              <a:rPr lang="sl-SI" sz="1400" dirty="0">
                <a:solidFill>
                  <a:schemeClr val="accent1"/>
                </a:solidFill>
              </a:rPr>
              <a:t>: sposobnost hitrega prilagajanja spremembam in novim trendom.</a:t>
            </a:r>
          </a:p>
          <a:p>
            <a:pPr marL="285750" indent="-285750">
              <a:lnSpc>
                <a:spcPct val="150000"/>
              </a:lnSpc>
              <a:buFont typeface="Arial" panose="020B0604020202020204" pitchFamily="34" charset="0"/>
              <a:buChar char="•"/>
            </a:pPr>
            <a:r>
              <a:rPr lang="sl-SI" sz="1400" b="1" dirty="0">
                <a:solidFill>
                  <a:schemeClr val="accent1"/>
                </a:solidFill>
              </a:rPr>
              <a:t>Sodelovanje</a:t>
            </a:r>
            <a:r>
              <a:rPr lang="sl-SI" sz="1400" dirty="0">
                <a:solidFill>
                  <a:schemeClr val="accent1"/>
                </a:solidFill>
              </a:rPr>
              <a:t>: sodelovanje med oddelki z namenom izkoriščanja različnih perspektiv.</a:t>
            </a:r>
          </a:p>
          <a:p>
            <a:pPr marL="285750" indent="-285750">
              <a:lnSpc>
                <a:spcPct val="150000"/>
              </a:lnSpc>
              <a:buFont typeface="Arial" panose="020B0604020202020204" pitchFamily="34" charset="0"/>
              <a:buChar char="•"/>
            </a:pPr>
            <a:r>
              <a:rPr lang="sl-SI" sz="1400" b="1" dirty="0">
                <a:solidFill>
                  <a:schemeClr val="accent1"/>
                </a:solidFill>
              </a:rPr>
              <a:t>Sistemi priznavanja</a:t>
            </a:r>
            <a:r>
              <a:rPr lang="sl-SI" sz="1400" dirty="0">
                <a:solidFill>
                  <a:schemeClr val="accent1"/>
                </a:solidFill>
              </a:rPr>
              <a:t>: metode za priznavanje in nagrajevanje inovativnih prizadevanj v organizaciji.</a:t>
            </a:r>
          </a:p>
          <a:p>
            <a:pPr marL="285750" indent="-285750">
              <a:lnSpc>
                <a:spcPct val="150000"/>
              </a:lnSpc>
              <a:buFont typeface="Arial" panose="020B0604020202020204" pitchFamily="34" charset="0"/>
              <a:buChar char="•"/>
            </a:pPr>
            <a:r>
              <a:rPr lang="sl-SI" sz="1400" b="1" dirty="0">
                <a:solidFill>
                  <a:schemeClr val="accent1"/>
                </a:solidFill>
              </a:rPr>
              <a:t>Zvezda vodnica</a:t>
            </a:r>
            <a:r>
              <a:rPr lang="sl-SI" sz="1400" dirty="0">
                <a:solidFill>
                  <a:schemeClr val="accent1"/>
                </a:solidFill>
              </a:rPr>
              <a:t>: izjava o viziji, ki usmerja in navdihuje dolgoročne cilje organizacije.</a:t>
            </a:r>
          </a:p>
          <a:p>
            <a:pPr marL="285750" indent="-285750">
              <a:lnSpc>
                <a:spcPct val="150000"/>
              </a:lnSpc>
              <a:buFont typeface="Arial" panose="020B0604020202020204" pitchFamily="34" charset="0"/>
              <a:buChar char="•"/>
            </a:pPr>
            <a:r>
              <a:rPr lang="sl-SI" sz="1400" b="1" dirty="0">
                <a:solidFill>
                  <a:schemeClr val="accent1"/>
                </a:solidFill>
              </a:rPr>
              <a:t>Temelji kulture</a:t>
            </a:r>
            <a:r>
              <a:rPr lang="sl-SI" sz="1400" dirty="0">
                <a:solidFill>
                  <a:schemeClr val="accent1"/>
                </a:solidFill>
              </a:rPr>
              <a:t>: temeljne vrednote, ki oblikujejo kulturo organizacije in usmerjajo dejanja.</a:t>
            </a:r>
          </a:p>
          <a:p>
            <a:pPr marL="285750" indent="-285750">
              <a:lnSpc>
                <a:spcPct val="150000"/>
              </a:lnSpc>
              <a:buFont typeface="Arial" panose="020B0604020202020204" pitchFamily="34" charset="0"/>
              <a:buChar char="•"/>
            </a:pPr>
            <a:r>
              <a:rPr lang="sl-SI" sz="1400" b="1" dirty="0">
                <a:solidFill>
                  <a:schemeClr val="accent1"/>
                </a:solidFill>
              </a:rPr>
              <a:t>Uskladitev:</a:t>
            </a:r>
            <a:r>
              <a:rPr lang="sl-SI" sz="1400" dirty="0">
                <a:solidFill>
                  <a:schemeClr val="accent1"/>
                </a:solidFill>
              </a:rPr>
              <a:t> zagotavljanje, da so vizija, poslanstvo in vrednote dosledno vključene v dejavnosti organizacije.</a:t>
            </a:r>
          </a:p>
          <a:p>
            <a:pPr marL="285750" indent="-285750">
              <a:lnSpc>
                <a:spcPct val="150000"/>
              </a:lnSpc>
              <a:buFont typeface="Arial" panose="020B0604020202020204" pitchFamily="34" charset="0"/>
              <a:buChar char="•"/>
            </a:pPr>
            <a:r>
              <a:rPr lang="sl-SI" sz="1400" b="1" dirty="0">
                <a:solidFill>
                  <a:schemeClr val="accent1"/>
                </a:solidFill>
              </a:rPr>
              <a:t>Psihološka varnost</a:t>
            </a:r>
            <a:r>
              <a:rPr lang="sl-SI" sz="1400" dirty="0">
                <a:solidFill>
                  <a:schemeClr val="accent1"/>
                </a:solidFill>
              </a:rPr>
              <a:t>: delovno okolje, v katerem se zaposleni počutijo varne, da lahko brez strahu delijo ideje.</a:t>
            </a:r>
          </a:p>
          <a:p>
            <a:pPr marL="285750" indent="-285750">
              <a:lnSpc>
                <a:spcPct val="150000"/>
              </a:lnSpc>
              <a:buFont typeface="Arial" panose="020B0604020202020204" pitchFamily="34" charset="0"/>
              <a:buChar char="•"/>
            </a:pPr>
            <a:r>
              <a:rPr lang="sl-SI" sz="1400" b="1" dirty="0">
                <a:solidFill>
                  <a:schemeClr val="accent1"/>
                </a:solidFill>
              </a:rPr>
              <a:t>Edinstvena prodajna prednost </a:t>
            </a:r>
            <a:r>
              <a:rPr lang="sl-SI" sz="1400" dirty="0">
                <a:solidFill>
                  <a:schemeClr val="accent1"/>
                </a:solidFill>
              </a:rPr>
              <a:t>(</a:t>
            </a:r>
            <a:r>
              <a:rPr lang="en-US" sz="1400" err="1">
                <a:solidFill>
                  <a:schemeClr val="accent1"/>
                </a:solidFill>
              </a:rPr>
              <a:t>angl.</a:t>
            </a:r>
            <a:r>
              <a:rPr lang="en-US" sz="1400" dirty="0">
                <a:solidFill>
                  <a:schemeClr val="accent1"/>
                </a:solidFill>
              </a:rPr>
              <a:t>: Unique Selling Proposition – </a:t>
            </a:r>
            <a:r>
              <a:rPr lang="sl-SI" sz="1400" dirty="0">
                <a:solidFill>
                  <a:schemeClr val="accent1"/>
                </a:solidFill>
              </a:rPr>
              <a:t>USP): posebna značilnost, po kateri se organizacij ali izdelek razlikujeta od konkurence.</a:t>
            </a:r>
            <a:endParaRPr lang="sl-SI" sz="1400">
              <a:solidFill>
                <a:schemeClr val="accent1"/>
              </a:solidFill>
            </a:endParaRPr>
          </a:p>
        </p:txBody>
      </p:sp>
    </p:spTree>
    <p:extLst>
      <p:ext uri="{BB962C8B-B14F-4D97-AF65-F5344CB8AC3E}">
        <p14:creationId xmlns:p14="http://schemas.microsoft.com/office/powerpoint/2010/main" val="135898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429133"/>
            <a:ext cx="10178143" cy="1002121"/>
          </a:xfrm>
        </p:spPr>
        <p:txBody>
          <a:bodyPr>
            <a:normAutofit fontScale="90000"/>
          </a:bodyPr>
          <a:lstStyle/>
          <a:p>
            <a:r>
              <a:rPr lang="en-US" sz="3400"/>
              <a:t>2</a:t>
            </a:r>
            <a:r>
              <a:rPr lang="sl-SI" sz="3400"/>
              <a:t>.</a:t>
            </a:r>
            <a:r>
              <a:rPr lang="en-US" sz="3400"/>
              <a:t> </a:t>
            </a:r>
            <a:r>
              <a:rPr lang="pl-PL" sz="3400"/>
              <a:t>Oblikovanje zmagovitega platna poslovnega modela</a:t>
            </a:r>
            <a:endParaRPr lang="sl-SI" sz="340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3003771"/>
          </a:xfrm>
          <a:prstGeom prst="rect">
            <a:avLst/>
          </a:prstGeom>
          <a:noFill/>
        </p:spPr>
        <p:txBody>
          <a:bodyPr wrap="square" lIns="91440" tIns="45720" rIns="91440" bIns="45720" anchor="t">
            <a:spAutoFit/>
          </a:bodyPr>
          <a:lstStyle/>
          <a:p>
            <a:pPr algn="just">
              <a:lnSpc>
                <a:spcPct val="150000"/>
              </a:lnSpc>
            </a:pPr>
            <a:r>
              <a:rPr lang="sl-SI" sz="1600" dirty="0">
                <a:solidFill>
                  <a:schemeClr val="accent1"/>
                </a:solidFill>
              </a:rPr>
              <a:t>Zdaj pa nadaljujmo z naslednjim poglavjem »Oblikovanje zmagovalnega platna poslovnega modela«. 
V tem poglavju se ne bomo več osredotočali na temeljne elemente trajnostne inovacijske kulture, ampak se bo naša pozornost usmerila na praktično uporabo oblikovanja celovitega poslovnega modela. Namen tega poglavja je zagotoviti orodja in vpoglede, ki so potrebni za oblikovanje čvrstega in prilagodljivega platna poslovnega modela, ki je bistvenega pomena za načrtovanje poslovne strategije in zagotavljanje dolgoročnega uspeha. </a:t>
            </a:r>
            <a:endParaRPr lang="sl-SI">
              <a:solidFill>
                <a:schemeClr val="accent1"/>
              </a:solidFill>
            </a:endParaRPr>
          </a:p>
          <a:p>
            <a:pPr algn="just">
              <a:lnSpc>
                <a:spcPct val="150000"/>
              </a:lnSpc>
            </a:pPr>
            <a:r>
              <a:rPr lang="sl-SI" sz="1600" dirty="0">
                <a:solidFill>
                  <a:schemeClr val="accent1"/>
                </a:solidFill>
              </a:rPr>
              <a:t>Pa poglejmo sestavne dele in metodologije, ki vam bodo pomagali oblikovati in izpopolniti vaš poslovni model ter postaviti temelje za rast in trajnost vašega podjetja.</a:t>
            </a:r>
            <a:endParaRPr lang="sl-SI">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sl-SI" sz="3400"/>
              <a:t>Kaj je platno poslovnega modela?</a:t>
            </a:r>
          </a:p>
        </p:txBody>
      </p:sp>
      <p:sp>
        <p:nvSpPr>
          <p:cNvPr id="7" name="TextBox 6">
            <a:extLst>
              <a:ext uri="{FF2B5EF4-FFF2-40B4-BE49-F238E27FC236}">
                <a16:creationId xmlns:a16="http://schemas.microsoft.com/office/drawing/2014/main" id="{2FA42932-5D6B-05CE-A585-635B88C2D413}"/>
              </a:ext>
            </a:extLst>
          </p:cNvPr>
          <p:cNvSpPr txBox="1"/>
          <p:nvPr/>
        </p:nvSpPr>
        <p:spPr>
          <a:xfrm>
            <a:off x="838200" y="713137"/>
            <a:ext cx="10674350" cy="1895775"/>
          </a:xfrm>
          <a:prstGeom prst="rect">
            <a:avLst/>
          </a:prstGeom>
          <a:noFill/>
        </p:spPr>
        <p:txBody>
          <a:bodyPr wrap="square" lIns="91440" tIns="45720" rIns="91440" bIns="45720" anchor="t">
            <a:spAutoFit/>
          </a:bodyPr>
          <a:lstStyle/>
          <a:p>
            <a:pPr>
              <a:lnSpc>
                <a:spcPct val="150000"/>
              </a:lnSpc>
            </a:pPr>
            <a:r>
              <a:rPr lang="sl-SI" sz="1600">
                <a:solidFill>
                  <a:schemeClr val="accent1"/>
                </a:solidFill>
              </a:rPr>
              <a:t>Orodje za strateško upravljanje, ki zagotavlja vizualni diagram z elementi, ki opisujejo ponujeno vrednost, infrastrukturo, stranke in finance podjetja. Pomaga pri usklajevanju poslovnih dejavnosti s ponazoritvijo morebitnih kompromisov. Platno poslovnega modela</a:t>
            </a:r>
            <a:r>
              <a:rPr lang="en-US" sz="1600">
                <a:solidFill>
                  <a:schemeClr val="accent1"/>
                </a:solidFill>
              </a:rPr>
              <a:t> (</a:t>
            </a:r>
            <a:r>
              <a:rPr lang="en-US" sz="1600" err="1">
                <a:solidFill>
                  <a:schemeClr val="accent1"/>
                </a:solidFill>
              </a:rPr>
              <a:t>angl.</a:t>
            </a:r>
            <a:r>
              <a:rPr lang="en-US" sz="1600">
                <a:solidFill>
                  <a:schemeClr val="accent1"/>
                </a:solidFill>
              </a:rPr>
              <a:t>: Business Model Canvas)</a:t>
            </a:r>
            <a:r>
              <a:rPr lang="sl-SI" sz="1600">
                <a:solidFill>
                  <a:schemeClr val="accent1"/>
                </a:solidFill>
              </a:rPr>
              <a:t>, ki ga je razvil Alexander </a:t>
            </a:r>
            <a:r>
              <a:rPr lang="sl-SI" sz="1600" err="1">
                <a:solidFill>
                  <a:schemeClr val="accent1"/>
                </a:solidFill>
              </a:rPr>
              <a:t>Osterwalder</a:t>
            </a:r>
            <a:r>
              <a:rPr lang="sl-SI" sz="1600">
                <a:solidFill>
                  <a:schemeClr val="accent1"/>
                </a:solidFill>
              </a:rPr>
              <a:t>, je strateško orodje, ki se po vsem svetu uporablja za oblikovanje, vizualizacijo in analizo poslovnih modelov.</a:t>
            </a:r>
            <a:endParaRPr lang="sl-SI" sz="160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2536190" y="2395855"/>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83669" y="2356793"/>
                  <a:ext cx="1377950" cy="461665"/>
                </a:xfrm>
                <a:prstGeom prst="rect">
                  <a:avLst/>
                </a:prstGeom>
                <a:noFill/>
              </p:spPr>
              <p:txBody>
                <a:bodyPr wrap="square" rtlCol="0">
                  <a:spAutoFit/>
                </a:bodyPr>
                <a:lstStyle/>
                <a:p>
                  <a:r>
                    <a:rPr lang="sl-SI" sz="1200" b="1">
                      <a:solidFill>
                        <a:schemeClr val="accent1"/>
                      </a:solidFill>
                    </a:rPr>
                    <a:t>Ključna partnerstva</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461665"/>
                </a:xfrm>
                <a:prstGeom prst="rect">
                  <a:avLst/>
                </a:prstGeom>
                <a:noFill/>
              </p:spPr>
              <p:txBody>
                <a:bodyPr wrap="square" rtlCol="0">
                  <a:spAutoFit/>
                </a:bodyPr>
                <a:lstStyle/>
                <a:p>
                  <a:r>
                    <a:rPr lang="sl-SI" sz="1200" b="1">
                      <a:solidFill>
                        <a:schemeClr val="accent1"/>
                      </a:solidFill>
                    </a:rPr>
                    <a:t>Ključne dejavnosti</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sl-SI" sz="1200" b="1">
                      <a:solidFill>
                        <a:schemeClr val="accent1"/>
                      </a:solidFill>
                    </a:rPr>
                    <a:t>Ključni viri</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sl-SI" sz="1200" b="1">
                      <a:solidFill>
                        <a:schemeClr val="accent1"/>
                      </a:solidFill>
                    </a:rPr>
                    <a:t>Ponujena vrednost</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sl-SI" sz="1200" b="1">
                      <a:solidFill>
                        <a:schemeClr val="accent1"/>
                      </a:solidFill>
                    </a:rPr>
                    <a:t>Odnosi s strankami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577597" y="3771371"/>
                  <a:ext cx="1377950" cy="276999"/>
                </a:xfrm>
                <a:prstGeom prst="rect">
                  <a:avLst/>
                </a:prstGeom>
                <a:noFill/>
              </p:spPr>
              <p:txBody>
                <a:bodyPr wrap="square" rtlCol="0">
                  <a:spAutoFit/>
                </a:bodyPr>
                <a:lstStyle/>
                <a:p>
                  <a:r>
                    <a:rPr lang="sl-SI" sz="1200" b="1">
                      <a:solidFill>
                        <a:schemeClr val="accent1"/>
                      </a:solidFill>
                    </a:rPr>
                    <a:t>Kanali</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sl-SI" sz="1200" b="1" err="1">
                      <a:solidFill>
                        <a:schemeClr val="accent1"/>
                      </a:solidFill>
                    </a:rPr>
                    <a:t>Segmentacija</a:t>
                  </a:r>
                  <a:r>
                    <a:rPr lang="sl-SI" sz="1200" b="1">
                      <a:solidFill>
                        <a:schemeClr val="accent1"/>
                      </a:solidFill>
                    </a:rPr>
                    <a:t> strank</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461665"/>
                </a:xfrm>
                <a:prstGeom prst="rect">
                  <a:avLst/>
                </a:prstGeom>
                <a:noFill/>
              </p:spPr>
              <p:txBody>
                <a:bodyPr wrap="square" rtlCol="0">
                  <a:spAutoFit/>
                </a:bodyPr>
                <a:lstStyle/>
                <a:p>
                  <a:r>
                    <a:rPr lang="sl-SI" sz="1200" b="1">
                      <a:solidFill>
                        <a:schemeClr val="accent1"/>
                      </a:solidFill>
                    </a:rPr>
                    <a:t>Stroškovna struktura</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36947" y="5138308"/>
                  <a:ext cx="1695450" cy="276999"/>
                </a:xfrm>
                <a:prstGeom prst="rect">
                  <a:avLst/>
                </a:prstGeom>
                <a:noFill/>
              </p:spPr>
              <p:txBody>
                <a:bodyPr wrap="square" rtlCol="0">
                  <a:spAutoFit/>
                </a:bodyPr>
                <a:lstStyle/>
                <a:p>
                  <a:r>
                    <a:rPr lang="sl-SI" sz="1200" b="1">
                      <a:solidFill>
                        <a:schemeClr val="accent1"/>
                      </a:solidFill>
                    </a:rPr>
                    <a:t>Viri prihodkov</a:t>
                  </a: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Zunanja podjetja ali dobavitelji, ki pomagajo podjetju.</a:t>
                </a:r>
              </a:p>
            </p:txBody>
          </p:sp>
          <p:sp>
            <p:nvSpPr>
              <p:cNvPr id="32" name="TextBox 31">
                <a:extLst>
                  <a:ext uri="{FF2B5EF4-FFF2-40B4-BE49-F238E27FC236}">
                    <a16:creationId xmlns:a16="http://schemas.microsoft.com/office/drawing/2014/main" id="{F2231D95-BB52-F135-D0E1-B9FDADFB30A3}"/>
                  </a:ext>
                </a:extLst>
              </p:cNvPr>
              <p:cNvSpPr txBox="1"/>
              <p:nvPr/>
            </p:nvSpPr>
            <p:spPr>
              <a:xfrm>
                <a:off x="3914774" y="4133037"/>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Sredstva, potrebna za. zagotavljanje ponujene vrednosti.</a:t>
                </a: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7"/>
                <a:ext cx="1285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Edinstvene koristi za stranke.</a:t>
                </a: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Vrste interakcij s strankami.</a:t>
                </a: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Načini za zagotavljanje ponujene vrednosti.</a:t>
                </a: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Skupine ljudi, ki jim podjetje služi.</a:t>
                </a: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Finančni vidiki, povezani z vodenjem podjetja.</a:t>
                </a: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Kako podjetje zasluži denar.</a:t>
                </a: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Groups of people the business serves.</a:t>
              </a:r>
              <a:endParaRPr lang="en-GB" sz="1100">
                <a:solidFill>
                  <a:schemeClr val="accent1"/>
                </a:solidFill>
              </a:endParaRP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sl-SI" sz="1100">
                  <a:solidFill>
                    <a:schemeClr val="accent1"/>
                  </a:solidFill>
                </a:rPr>
                <a:t>Ključne dejavnosti za poslovni model.</a:t>
              </a:r>
            </a:p>
          </p:txBody>
        </p:sp>
      </p:grpSp>
    </p:spTree>
    <p:extLst>
      <p:ext uri="{BB962C8B-B14F-4D97-AF65-F5344CB8AC3E}">
        <p14:creationId xmlns:p14="http://schemas.microsoft.com/office/powerpoint/2010/main" val="39716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1012825" y="-297444"/>
            <a:ext cx="10515600" cy="1325563"/>
          </a:xfrm>
        </p:spPr>
        <p:txBody>
          <a:bodyPr>
            <a:normAutofit/>
          </a:bodyPr>
          <a:lstStyle/>
          <a:p>
            <a:r>
              <a:rPr lang="sl-SI" sz="3400"/>
              <a:t>Kaj je platno poslovnega modela?</a:t>
            </a:r>
          </a:p>
        </p:txBody>
      </p:sp>
      <p:sp>
        <p:nvSpPr>
          <p:cNvPr id="7" name="TextBox 6">
            <a:extLst>
              <a:ext uri="{FF2B5EF4-FFF2-40B4-BE49-F238E27FC236}">
                <a16:creationId xmlns:a16="http://schemas.microsoft.com/office/drawing/2014/main" id="{2FA42932-5D6B-05CE-A585-635B88C2D413}"/>
              </a:ext>
            </a:extLst>
          </p:cNvPr>
          <p:cNvSpPr txBox="1"/>
          <p:nvPr/>
        </p:nvSpPr>
        <p:spPr>
          <a:xfrm>
            <a:off x="933450" y="768754"/>
            <a:ext cx="10674350" cy="2302040"/>
          </a:xfrm>
          <a:prstGeom prst="rect">
            <a:avLst/>
          </a:prstGeom>
          <a:noFill/>
        </p:spPr>
        <p:txBody>
          <a:bodyPr wrap="square">
            <a:spAutoFit/>
          </a:bodyPr>
          <a:lstStyle/>
          <a:p>
            <a:pPr algn="just">
              <a:lnSpc>
                <a:spcPct val="130000"/>
              </a:lnSpc>
            </a:pPr>
            <a:r>
              <a:rPr lang="sl-SI" sz="1600">
                <a:solidFill>
                  <a:schemeClr val="accent1"/>
                </a:solidFill>
              </a:rPr>
              <a:t>Zgradba platna poslovnega modela je drugačna od načina, kako ga izpolniti. Pri izpolnjevanju platna začnite s </a:t>
            </a:r>
            <a:r>
              <a:rPr lang="sl-SI" sz="1600" b="1" err="1">
                <a:solidFill>
                  <a:schemeClr val="accent1"/>
                </a:solidFill>
              </a:rPr>
              <a:t>Segmentacijo</a:t>
            </a:r>
            <a:r>
              <a:rPr lang="sl-SI" sz="1600" b="1">
                <a:solidFill>
                  <a:schemeClr val="accent1"/>
                </a:solidFill>
              </a:rPr>
              <a:t> strank</a:t>
            </a:r>
            <a:r>
              <a:rPr lang="sl-SI" sz="1600">
                <a:solidFill>
                  <a:schemeClr val="accent1"/>
                </a:solidFill>
              </a:rPr>
              <a:t> in tem kdo so vaše stranke in kaj potrebujejo. Nato določite </a:t>
            </a:r>
            <a:r>
              <a:rPr lang="sl-SI" sz="1600" b="1">
                <a:solidFill>
                  <a:schemeClr val="accent1"/>
                </a:solidFill>
              </a:rPr>
              <a:t>Ponujeno vrednost </a:t>
            </a:r>
            <a:r>
              <a:rPr lang="sl-SI" sz="1600">
                <a:solidFill>
                  <a:schemeClr val="accent1"/>
                </a:solidFill>
              </a:rPr>
              <a:t>in tako pojasnite edinstveno vrednost, ki jo ponujate. Temu sledijo </a:t>
            </a:r>
            <a:r>
              <a:rPr lang="sl-SI" sz="1600" b="1">
                <a:solidFill>
                  <a:schemeClr val="accent1"/>
                </a:solidFill>
              </a:rPr>
              <a:t>Kanali</a:t>
            </a:r>
            <a:r>
              <a:rPr lang="sl-SI" sz="1600">
                <a:solidFill>
                  <a:schemeClr val="accent1"/>
                </a:solidFill>
              </a:rPr>
              <a:t>, kjer ugotavljate, kako ta vrednost doseže stranke in </a:t>
            </a:r>
            <a:r>
              <a:rPr lang="sl-SI" sz="1600" b="1">
                <a:solidFill>
                  <a:schemeClr val="accent1"/>
                </a:solidFill>
              </a:rPr>
              <a:t>Odnosi s strankami, </a:t>
            </a:r>
            <a:r>
              <a:rPr lang="sl-SI" sz="1600">
                <a:solidFill>
                  <a:schemeClr val="accent1"/>
                </a:solidFill>
              </a:rPr>
              <a:t>kjer določite strategije sodelovanja. Sledijo </a:t>
            </a:r>
            <a:r>
              <a:rPr lang="sl-SI" sz="1600" b="1">
                <a:solidFill>
                  <a:schemeClr val="accent1"/>
                </a:solidFill>
              </a:rPr>
              <a:t>Viri prihodkov, </a:t>
            </a:r>
            <a:r>
              <a:rPr lang="sl-SI" sz="1600">
                <a:solidFill>
                  <a:schemeClr val="accent1"/>
                </a:solidFill>
              </a:rPr>
              <a:t>kjer ocenite, kako podjetje zasluži denar. Nato opredelite </a:t>
            </a:r>
            <a:r>
              <a:rPr lang="sl-SI" sz="1600" b="1">
                <a:solidFill>
                  <a:schemeClr val="accent1"/>
                </a:solidFill>
              </a:rPr>
              <a:t>Ključne vire </a:t>
            </a:r>
            <a:r>
              <a:rPr lang="sl-SI" sz="1600">
                <a:solidFill>
                  <a:schemeClr val="accent1"/>
                </a:solidFill>
              </a:rPr>
              <a:t>in </a:t>
            </a:r>
            <a:r>
              <a:rPr lang="sl-SI" sz="1600" b="1">
                <a:solidFill>
                  <a:schemeClr val="accent1"/>
                </a:solidFill>
              </a:rPr>
              <a:t>Ključne dejavnosti, </a:t>
            </a:r>
            <a:r>
              <a:rPr lang="sl-SI" sz="1600">
                <a:solidFill>
                  <a:schemeClr val="accent1"/>
                </a:solidFill>
              </a:rPr>
              <a:t>potrebne za zagotavljanje vrednosti. </a:t>
            </a:r>
            <a:r>
              <a:rPr lang="sl-SI" sz="1600" b="1">
                <a:solidFill>
                  <a:schemeClr val="accent1"/>
                </a:solidFill>
              </a:rPr>
              <a:t>Ključna partnerstva </a:t>
            </a:r>
            <a:r>
              <a:rPr lang="sl-SI" sz="1600">
                <a:solidFill>
                  <a:schemeClr val="accent1"/>
                </a:solidFill>
              </a:rPr>
              <a:t>opisujejo bistvena zunanja sodelovanja. Na koncu opredelite še </a:t>
            </a:r>
            <a:r>
              <a:rPr lang="sl-SI" sz="1600" b="1">
                <a:solidFill>
                  <a:schemeClr val="accent1"/>
                </a:solidFill>
              </a:rPr>
              <a:t>Stroškovno strukturo</a:t>
            </a:r>
            <a:r>
              <a:rPr lang="sl-SI" sz="1600">
                <a:solidFill>
                  <a:schemeClr val="accent1"/>
                </a:solidFill>
              </a:rPr>
              <a:t>, da boste razumeli finančne posledice.</a:t>
            </a:r>
          </a:p>
        </p:txBody>
      </p:sp>
      <p:sp>
        <p:nvSpPr>
          <p:cNvPr id="42" name="TextBox 41">
            <a:extLst>
              <a:ext uri="{FF2B5EF4-FFF2-40B4-BE49-F238E27FC236}">
                <a16:creationId xmlns:a16="http://schemas.microsoft.com/office/drawing/2014/main" id="{330052D1-FE08-C2B1-D6FB-131EC67E41F5}"/>
              </a:ext>
            </a:extLst>
          </p:cNvPr>
          <p:cNvSpPr txBox="1"/>
          <p:nvPr/>
        </p:nvSpPr>
        <p:spPr>
          <a:xfrm>
            <a:off x="1022958" y="3347865"/>
            <a:ext cx="3335849" cy="2622128"/>
          </a:xfrm>
          <a:prstGeom prst="rect">
            <a:avLst/>
          </a:prstGeom>
          <a:noFill/>
        </p:spPr>
        <p:txBody>
          <a:bodyPr wrap="square">
            <a:spAutoFit/>
          </a:bodyPr>
          <a:lstStyle/>
          <a:p>
            <a:pPr algn="just">
              <a:lnSpc>
                <a:spcPct val="130000"/>
              </a:lnSpc>
            </a:pPr>
            <a:r>
              <a:rPr lang="sl-SI" sz="1600">
                <a:solidFill>
                  <a:schemeClr val="accent1"/>
                </a:solidFill>
              </a:rPr>
              <a:t>Ta vrstni red zagotavlja logičen in na stranke osredotočen pristop, ki se začne z razumevanjem vašega trga in ponujene vrednosti, čemur sledi operativno in finančno načrtovanje. Ta metoda pomaga ustvariti skladen in izvedljiv poslovni model.</a:t>
            </a: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4778375" y="2995948"/>
            <a:ext cx="6908800" cy="3495227"/>
            <a:chOff x="4622800" y="3100297"/>
            <a:chExt cx="6908800" cy="3495227"/>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00297"/>
              <a:ext cx="6908800" cy="3495227"/>
              <a:chOff x="2044700" y="2295524"/>
              <a:chExt cx="7607300" cy="4076701"/>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295524"/>
                <a:ext cx="7607300" cy="4076701"/>
                <a:chOff x="1365250" y="2349499"/>
                <a:chExt cx="7607300" cy="4076701"/>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49499"/>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538469"/>
              </a:xfrm>
              <a:prstGeom prst="rect">
                <a:avLst/>
              </a:prstGeom>
              <a:noFill/>
            </p:spPr>
            <p:txBody>
              <a:bodyPr wrap="square" rtlCol="0">
                <a:spAutoFit/>
              </a:bodyPr>
              <a:lstStyle/>
              <a:p>
                <a:r>
                  <a:rPr lang="sl-SI" sz="1200" b="1">
                    <a:solidFill>
                      <a:schemeClr val="accent1"/>
                    </a:solidFill>
                  </a:rPr>
                  <a:t>Ključna partnerstva</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538469"/>
              </a:xfrm>
              <a:prstGeom prst="rect">
                <a:avLst/>
              </a:prstGeom>
              <a:noFill/>
            </p:spPr>
            <p:txBody>
              <a:bodyPr wrap="square" rtlCol="0">
                <a:spAutoFit/>
              </a:bodyPr>
              <a:lstStyle/>
              <a:p>
                <a:r>
                  <a:rPr lang="sl-SI" sz="1200" b="1">
                    <a:solidFill>
                      <a:schemeClr val="accent1"/>
                    </a:solidFill>
                  </a:rPr>
                  <a:t>Ključne dejavnosti</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323081"/>
              </a:xfrm>
              <a:prstGeom prst="rect">
                <a:avLst/>
              </a:prstGeom>
              <a:noFill/>
            </p:spPr>
            <p:txBody>
              <a:bodyPr wrap="square" rtlCol="0">
                <a:spAutoFit/>
              </a:bodyPr>
              <a:lstStyle/>
              <a:p>
                <a:r>
                  <a:rPr lang="sl-SI" sz="1200" b="1">
                    <a:solidFill>
                      <a:schemeClr val="accent1"/>
                    </a:solidFill>
                  </a:rPr>
                  <a:t>Ključni viri</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538469"/>
              </a:xfrm>
              <a:prstGeom prst="rect">
                <a:avLst/>
              </a:prstGeom>
              <a:noFill/>
            </p:spPr>
            <p:txBody>
              <a:bodyPr wrap="square" rtlCol="0">
                <a:spAutoFit/>
              </a:bodyPr>
              <a:lstStyle/>
              <a:p>
                <a:r>
                  <a:rPr lang="sl-SI" sz="1200" b="1">
                    <a:solidFill>
                      <a:schemeClr val="accent1"/>
                    </a:solidFill>
                  </a:rPr>
                  <a:t>Ponujena vrednost</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538469"/>
              </a:xfrm>
              <a:prstGeom prst="rect">
                <a:avLst/>
              </a:prstGeom>
              <a:noFill/>
            </p:spPr>
            <p:txBody>
              <a:bodyPr wrap="square" rtlCol="0">
                <a:spAutoFit/>
              </a:bodyPr>
              <a:lstStyle/>
              <a:p>
                <a:r>
                  <a:rPr lang="sl-SI" sz="1200" b="1">
                    <a:solidFill>
                      <a:schemeClr val="accent1"/>
                    </a:solidFill>
                  </a:rPr>
                  <a:t>Odnosi s strankami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6"/>
                <a:ext cx="1377950" cy="323081"/>
              </a:xfrm>
              <a:prstGeom prst="rect">
                <a:avLst/>
              </a:prstGeom>
              <a:noFill/>
            </p:spPr>
            <p:txBody>
              <a:bodyPr wrap="square" rtlCol="0">
                <a:spAutoFit/>
              </a:bodyPr>
              <a:lstStyle/>
              <a:p>
                <a:r>
                  <a:rPr lang="sl-SI" sz="1200" b="1">
                    <a:solidFill>
                      <a:schemeClr val="accent1"/>
                    </a:solidFill>
                  </a:rPr>
                  <a:t>Kanali</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5"/>
                <a:ext cx="1377950" cy="538469"/>
              </a:xfrm>
              <a:prstGeom prst="rect">
                <a:avLst/>
              </a:prstGeom>
              <a:noFill/>
            </p:spPr>
            <p:txBody>
              <a:bodyPr wrap="square" rtlCol="0">
                <a:spAutoFit/>
              </a:bodyPr>
              <a:lstStyle/>
              <a:p>
                <a:r>
                  <a:rPr lang="sl-SI" sz="1200" b="1" err="1">
                    <a:solidFill>
                      <a:schemeClr val="accent1"/>
                    </a:solidFill>
                  </a:rPr>
                  <a:t>Segmentacija</a:t>
                </a:r>
                <a:r>
                  <a:rPr lang="sl-SI" sz="1200" b="1">
                    <a:solidFill>
                      <a:schemeClr val="accent1"/>
                    </a:solidFill>
                  </a:rPr>
                  <a:t> strank</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538469"/>
              </a:xfrm>
              <a:prstGeom prst="rect">
                <a:avLst/>
              </a:prstGeom>
              <a:noFill/>
            </p:spPr>
            <p:txBody>
              <a:bodyPr wrap="square" rtlCol="0">
                <a:spAutoFit/>
              </a:bodyPr>
              <a:lstStyle/>
              <a:p>
                <a:r>
                  <a:rPr lang="en-US" sz="1200" b="1" err="1">
                    <a:solidFill>
                      <a:schemeClr val="accent1"/>
                    </a:solidFill>
                  </a:rPr>
                  <a:t>Struktura</a:t>
                </a:r>
                <a:r>
                  <a:rPr lang="en-US" sz="1200" b="1">
                    <a:solidFill>
                      <a:schemeClr val="accent1"/>
                    </a:solidFill>
                  </a:rPr>
                  <a:t> </a:t>
                </a:r>
                <a:br>
                  <a:rPr lang="en-US" sz="1200" b="1">
                    <a:solidFill>
                      <a:schemeClr val="accent1"/>
                    </a:solidFill>
                  </a:rPr>
                </a:br>
                <a:r>
                  <a:rPr lang="en-US" sz="1200" b="1" err="1">
                    <a:solidFill>
                      <a:schemeClr val="accent1"/>
                    </a:solidFill>
                  </a:rPr>
                  <a:t>stroškov</a:t>
                </a:r>
                <a:endParaRPr lang="sl-SI" sz="1200" b="1">
                  <a:solidFill>
                    <a:schemeClr val="accent1"/>
                  </a:solidFill>
                </a:endParaRP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49" y="5144610"/>
                <a:ext cx="1695450" cy="323081"/>
              </a:xfrm>
              <a:prstGeom prst="rect">
                <a:avLst/>
              </a:prstGeom>
              <a:noFill/>
            </p:spPr>
            <p:txBody>
              <a:bodyPr wrap="square" rtlCol="0">
                <a:spAutoFit/>
              </a:bodyPr>
              <a:lstStyle/>
              <a:p>
                <a:r>
                  <a:rPr lang="sl-SI" sz="1200" b="1">
                    <a:solidFill>
                      <a:schemeClr val="accent1"/>
                    </a:solidFill>
                  </a:rPr>
                  <a:t>Viri prihodkov</a:t>
                </a: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n-GB" sz="3600" b="1">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n-GB" sz="3600" b="1">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n-GB" sz="3600" b="1">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n-GB" sz="3600" b="1">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671621" y="5708048"/>
              <a:ext cx="441146" cy="646331"/>
            </a:xfrm>
            <a:prstGeom prst="rect">
              <a:avLst/>
            </a:prstGeom>
            <a:noFill/>
          </p:spPr>
          <p:txBody>
            <a:bodyPr wrap="none" rtlCol="0">
              <a:spAutoFit/>
            </a:bodyPr>
            <a:lstStyle/>
            <a:p>
              <a:r>
                <a:rPr lang="en-GB" sz="3600" b="1">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85140" y="4604943"/>
              <a:ext cx="465192" cy="646331"/>
            </a:xfrm>
            <a:prstGeom prst="rect">
              <a:avLst/>
            </a:prstGeom>
            <a:noFill/>
          </p:spPr>
          <p:txBody>
            <a:bodyPr wrap="none" rtlCol="0">
              <a:spAutoFit/>
            </a:bodyPr>
            <a:lstStyle/>
            <a:p>
              <a:r>
                <a:rPr lang="en-GB" sz="3600" b="1">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n-GB" sz="3600" b="1">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n-GB" sz="3600" b="1">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n-GB" sz="3600" b="1">
                  <a:solidFill>
                    <a:schemeClr val="accent1"/>
                  </a:solidFill>
                </a:rPr>
                <a:t>9</a:t>
              </a:r>
            </a:p>
          </p:txBody>
        </p:sp>
      </p:grpSp>
    </p:spTree>
    <p:extLst>
      <p:ext uri="{BB962C8B-B14F-4D97-AF65-F5344CB8AC3E}">
        <p14:creationId xmlns:p14="http://schemas.microsoft.com/office/powerpoint/2010/main" val="411880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36856"/>
            <a:ext cx="10515600" cy="1325563"/>
          </a:xfrm>
        </p:spPr>
        <p:txBody>
          <a:bodyPr>
            <a:normAutofit/>
          </a:bodyPr>
          <a:lstStyle/>
          <a:p>
            <a:pPr>
              <a:spcBef>
                <a:spcPts val="600"/>
              </a:spcBef>
              <a:spcAft>
                <a:spcPts val="600"/>
              </a:spcAft>
            </a:pPr>
            <a:r>
              <a:rPr lang="sl-SI" sz="3400"/>
              <a:t>Učni izidi te enote</a:t>
            </a:r>
            <a:endParaRPr lang="en-US" sz="3400"/>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519546" y="1054659"/>
            <a:ext cx="5488710" cy="5106817"/>
          </a:xfrm>
        </p:spPr>
        <p:txBody>
          <a:bodyPr vert="horz" lIns="91440" tIns="45720" rIns="91440" bIns="45720" rtlCol="0" anchor="t">
            <a:normAutofit/>
          </a:bodyPr>
          <a:lstStyle/>
          <a:p>
            <a:pPr marL="0" indent="0">
              <a:spcBef>
                <a:spcPts val="600"/>
              </a:spcBef>
              <a:spcAft>
                <a:spcPts val="600"/>
              </a:spcAft>
              <a:buNone/>
            </a:pPr>
            <a:r>
              <a:rPr lang="sl-SI" sz="1600" dirty="0"/>
              <a:t>Pridobili boste globlje razumevanje o:</a:t>
            </a:r>
            <a:endParaRPr lang="en-US" sz="1600" dirty="0"/>
          </a:p>
          <a:p>
            <a:pPr marL="457200" indent="-457200" algn="just">
              <a:lnSpc>
                <a:spcPct val="120000"/>
              </a:lnSpc>
              <a:spcBef>
                <a:spcPts val="600"/>
              </a:spcBef>
              <a:spcAft>
                <a:spcPts val="600"/>
              </a:spcAft>
              <a:buFont typeface="Arial" panose="020B0604020202020204" pitchFamily="34" charset="0"/>
              <a:buChar char="•"/>
            </a:pPr>
            <a:r>
              <a:rPr lang="sl-SI" sz="1600" b="0" dirty="0">
                <a:solidFill>
                  <a:schemeClr val="accent1"/>
                </a:solidFill>
                <a:cs typeface="Times New Roman"/>
              </a:rPr>
              <a:t>Kako v podjetju spodbujati trajnostno inovacijsko kulturo s poudarkom na usklajevanju vizije, poslanstva in vrednot za dolgoročni uspeh.</a:t>
            </a:r>
          </a:p>
          <a:p>
            <a:pPr marL="457200" indent="-457200" algn="just">
              <a:lnSpc>
                <a:spcPct val="120000"/>
              </a:lnSpc>
              <a:spcBef>
                <a:spcPts val="600"/>
              </a:spcBef>
              <a:spcAft>
                <a:spcPts val="600"/>
              </a:spcAft>
              <a:buFont typeface="Arial" panose="020B0604020202020204" pitchFamily="34" charset="0"/>
              <a:buChar char="•"/>
            </a:pPr>
            <a:r>
              <a:rPr lang="sl-SI" sz="1600" b="0" dirty="0">
                <a:solidFill>
                  <a:schemeClr val="accent1"/>
                </a:solidFill>
                <a:cs typeface="Times New Roman"/>
              </a:rPr>
              <a:t>Uporabi platna poslovnega modela za načrtovanje bistvenih elementov.</a:t>
            </a:r>
            <a:endParaRPr lang="sl-SI" dirty="0">
              <a:solidFill>
                <a:schemeClr val="accent1"/>
              </a:solidFill>
              <a:cs typeface="Times New Roman"/>
            </a:endParaRPr>
          </a:p>
          <a:p>
            <a:pPr marL="457200" indent="-457200" algn="just">
              <a:lnSpc>
                <a:spcPct val="120000"/>
              </a:lnSpc>
              <a:spcBef>
                <a:spcPts val="600"/>
              </a:spcBef>
              <a:spcAft>
                <a:spcPts val="600"/>
              </a:spcAft>
              <a:buFont typeface="Arial" panose="020B0604020202020204" pitchFamily="34" charset="0"/>
              <a:buChar char="•"/>
            </a:pPr>
            <a:r>
              <a:rPr lang="sl-SI" sz="1600" b="0" dirty="0">
                <a:solidFill>
                  <a:schemeClr val="accent1"/>
                </a:solidFill>
                <a:cs typeface="Times New Roman"/>
              </a:rPr>
              <a:t>Sestavinah uspešnega poslovnega strateškega načrta in pomenu predhodne notranje in zunanje analize ključnih elementov vašega podjetja in tistih, ki ga obkrožajo.</a:t>
            </a:r>
            <a:endParaRPr lang="sl-SI" dirty="0">
              <a:solidFill>
                <a:schemeClr val="accent1"/>
              </a:solidFill>
              <a:cs typeface="Times New Roman"/>
            </a:endParaRPr>
          </a:p>
          <a:p>
            <a:pPr marL="457200" indent="-457200" algn="just">
              <a:lnSpc>
                <a:spcPct val="120000"/>
              </a:lnSpc>
              <a:spcBef>
                <a:spcPts val="600"/>
              </a:spcBef>
              <a:spcAft>
                <a:spcPts val="600"/>
              </a:spcAft>
              <a:buFont typeface="Arial" panose="020B0604020202020204" pitchFamily="34" charset="0"/>
              <a:buChar char="•"/>
            </a:pPr>
            <a:r>
              <a:rPr lang="sl-SI" sz="1600" b="0" dirty="0">
                <a:solidFill>
                  <a:schemeClr val="accent1"/>
                </a:solidFill>
                <a:cs typeface="Times New Roman"/>
              </a:rPr>
              <a:t>Poteh in ključnih elementih za oblikovanje močnega poslovnega načrta, ki določa cilje, ukrepe in odgovornosti ter glavne dolgoročne mejnike</a:t>
            </a:r>
            <a:r>
              <a:rPr lang="sl-SI" sz="1600" b="0" dirty="0">
                <a:solidFill>
                  <a:schemeClr val="accent1"/>
                </a:solidFill>
                <a:latin typeface="Raleway"/>
                <a:cs typeface="Times New Roman"/>
              </a:rPr>
              <a:t>.</a:t>
            </a:r>
            <a:endParaRPr lang="sl-SI">
              <a:solidFill>
                <a:schemeClr val="accent1"/>
              </a:solidFill>
            </a:endParaRPr>
          </a:p>
          <a:p>
            <a:pPr marL="457200" indent="-457200" algn="just">
              <a:lnSpc>
                <a:spcPct val="120000"/>
              </a:lnSpc>
              <a:spcBef>
                <a:spcPts val="600"/>
              </a:spcBef>
              <a:spcAft>
                <a:spcPts val="600"/>
              </a:spcAft>
              <a:buFont typeface="Arial" panose="020B0604020202020204" pitchFamily="34" charset="0"/>
              <a:buChar char="•"/>
            </a:pPr>
            <a:endParaRPr lang="sl-SI" sz="1900" b="0">
              <a:solidFill>
                <a:schemeClr val="accent1"/>
              </a:solidFill>
              <a:latin typeface="Raleway "/>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sl-SI" sz="1700" b="0">
              <a:solidFill>
                <a:schemeClr val="accent1"/>
              </a:solidFill>
              <a:latin typeface="Raleway "/>
              <a:cs typeface="Times New Roman"/>
            </a:endParaRPr>
          </a:p>
        </p:txBody>
      </p:sp>
      <p:sp>
        <p:nvSpPr>
          <p:cNvPr id="5" name="Content Placeholder 3">
            <a:extLst>
              <a:ext uri="{FF2B5EF4-FFF2-40B4-BE49-F238E27FC236}">
                <a16:creationId xmlns:a16="http://schemas.microsoft.com/office/drawing/2014/main" id="{B68DA772-5673-2F1D-7C1A-8371EAE6D91C}"/>
              </a:ext>
            </a:extLst>
          </p:cNvPr>
          <p:cNvSpPr txBox="1">
            <a:spLocks/>
          </p:cNvSpPr>
          <p:nvPr/>
        </p:nvSpPr>
        <p:spPr>
          <a:xfrm>
            <a:off x="6339867" y="1054659"/>
            <a:ext cx="533258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sl-SI" sz="1600" dirty="0"/>
              <a:t>Razvili boste </a:t>
            </a:r>
            <a:r>
              <a:rPr lang="en-US" sz="1600" dirty="0"/>
              <a:t>competence </a:t>
            </a:r>
            <a:r>
              <a:rPr lang="sl-SI" sz="1600" dirty="0"/>
              <a:t>za:</a:t>
            </a:r>
          </a:p>
          <a:p>
            <a:pPr marL="457200" indent="-457200" algn="just">
              <a:lnSpc>
                <a:spcPct val="110000"/>
              </a:lnSpc>
              <a:spcBef>
                <a:spcPts val="600"/>
              </a:spcBef>
              <a:spcAft>
                <a:spcPts val="600"/>
              </a:spcAft>
              <a:buFont typeface="Arial" panose="020B0604020202020204" pitchFamily="34" charset="0"/>
              <a:buChar char="•"/>
            </a:pPr>
            <a:r>
              <a:rPr lang="sl-SI" sz="1600" b="0" dirty="0">
                <a:solidFill>
                  <a:schemeClr val="accent1"/>
                </a:solidFill>
              </a:rPr>
              <a:t>Izvedbo smiselne notranje in zunanje poslovne analize z uporabo posebnih orodij in tako pridobili celovito razumevanje poslovnega okolja.</a:t>
            </a:r>
          </a:p>
          <a:p>
            <a:pPr marL="457200" indent="-457200" algn="just">
              <a:lnSpc>
                <a:spcPct val="110000"/>
              </a:lnSpc>
              <a:spcBef>
                <a:spcPts val="600"/>
              </a:spcBef>
              <a:spcAft>
                <a:spcPts val="600"/>
              </a:spcAft>
              <a:buFont typeface="Arial" panose="020B0604020202020204" pitchFamily="34" charset="0"/>
              <a:buChar char="•"/>
            </a:pPr>
            <a:r>
              <a:rPr lang="sl-SI" sz="1600" b="0" dirty="0">
                <a:solidFill>
                  <a:schemeClr val="accent1"/>
                </a:solidFill>
              </a:rPr>
              <a:t>Prepoznavanje in oceno prednosti, slabosti, nevarnosti in priložnosti vašega podjetja za sprejemanje strateških odločitev.</a:t>
            </a:r>
            <a:endParaRPr lang="sl-SI">
              <a:solidFill>
                <a:schemeClr val="accent1"/>
              </a:solidFill>
            </a:endParaRPr>
          </a:p>
          <a:p>
            <a:pPr marL="457200" indent="-457200" algn="just">
              <a:lnSpc>
                <a:spcPct val="110000"/>
              </a:lnSpc>
              <a:spcBef>
                <a:spcPts val="600"/>
              </a:spcBef>
              <a:spcAft>
                <a:spcPts val="600"/>
              </a:spcAft>
              <a:buFont typeface="Arial" panose="020B0604020202020204" pitchFamily="34" charset="0"/>
              <a:buChar char="•"/>
            </a:pPr>
            <a:r>
              <a:rPr lang="sl-SI" sz="1600" b="0" dirty="0">
                <a:solidFill>
                  <a:schemeClr val="accent1"/>
                </a:solidFill>
              </a:rPr>
              <a:t>Razvijanje poslovnega načrta, ki je usklajen z vašo splošno razvojno strategijo in ki podpira trajnostno rast.</a:t>
            </a:r>
            <a:endParaRPr lang="sl-SI">
              <a:solidFill>
                <a:schemeClr val="accent1"/>
              </a:solidFill>
            </a:endParaRPr>
          </a:p>
          <a:p>
            <a:pPr marL="457200" indent="-457200" algn="just">
              <a:lnSpc>
                <a:spcPct val="110000"/>
              </a:lnSpc>
              <a:spcBef>
                <a:spcPts val="600"/>
              </a:spcBef>
              <a:spcAft>
                <a:spcPts val="600"/>
              </a:spcAft>
              <a:buFont typeface="Arial" panose="020B0604020202020204" pitchFamily="34" charset="0"/>
              <a:buChar char="•"/>
            </a:pPr>
            <a:r>
              <a:rPr lang="sl-SI" sz="1600" b="0" dirty="0">
                <a:solidFill>
                  <a:schemeClr val="accent1"/>
                </a:solidFill>
              </a:rPr>
              <a:t>Uporabo platna poslovnega modela za strukturiranje, vizualizacijo in ponavljanje elementov poslovnega modela, ki izboljšujejo ustvarjanje vrednosti in inovacije.</a:t>
            </a:r>
            <a:endParaRPr lang="sl-SI" dirty="0">
              <a:solidFill>
                <a:schemeClr val="accent1"/>
              </a:solidFill>
            </a:endParaRPr>
          </a:p>
          <a:p>
            <a:pPr marL="457200" indent="-457200" algn="just">
              <a:lnSpc>
                <a:spcPct val="110000"/>
              </a:lnSpc>
              <a:spcBef>
                <a:spcPts val="600"/>
              </a:spcBef>
              <a:spcAft>
                <a:spcPts val="600"/>
              </a:spcAft>
              <a:buFont typeface="Arial" panose="020B0604020202020204" pitchFamily="34" charset="0"/>
              <a:buChar char="•"/>
            </a:pPr>
            <a:r>
              <a:rPr lang="sl-SI" sz="1600" b="0" dirty="0">
                <a:solidFill>
                  <a:schemeClr val="accent1"/>
                </a:solidFill>
              </a:rPr>
              <a:t>Uporabo tehnik strateškega načrtovanja za oblikovanje izvedljivih korakov za doseganje poslovnih ciljev, podprtih z dejanskimi spoznanji iz praktičnih študij primerov.</a:t>
            </a:r>
            <a:endParaRPr lang="sl-SI">
              <a:solidFill>
                <a:schemeClr val="accent1"/>
              </a:solidFill>
            </a:endParaRPr>
          </a:p>
          <a:p>
            <a:pPr marL="457200" indent="-457200" algn="just">
              <a:lnSpc>
                <a:spcPct val="110000"/>
              </a:lnSpc>
              <a:spcBef>
                <a:spcPts val="600"/>
              </a:spcBef>
              <a:spcAft>
                <a:spcPts val="600"/>
              </a:spcAft>
              <a:buFont typeface="Arial" panose="020B0604020202020204" pitchFamily="34" charset="0"/>
              <a:buChar char="•"/>
            </a:pPr>
            <a:endParaRPr lang="sl-SI" sz="1600" b="0">
              <a:solidFill>
                <a:schemeClr val="accent1"/>
              </a:solidFill>
            </a:endParaRPr>
          </a:p>
        </p:txBody>
      </p:sp>
    </p:spTree>
    <p:extLst>
      <p:ext uri="{BB962C8B-B14F-4D97-AF65-F5344CB8AC3E}">
        <p14:creationId xmlns:p14="http://schemas.microsoft.com/office/powerpoint/2010/main" val="509749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sl-SI" sz="3400"/>
              <a:t>1. </a:t>
            </a:r>
            <a:r>
              <a:rPr lang="sl-SI" sz="3400" err="1"/>
              <a:t>Segmentacija</a:t>
            </a:r>
            <a:r>
              <a:rPr lang="sl-SI" sz="3400"/>
              <a:t> strank</a:t>
            </a:r>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rotWithShape="1">
          <a:blip r:embed="rId3" cstate="print"/>
          <a:srcRect l="79711" b="30522"/>
          <a:stretch/>
        </p:blipFill>
        <p:spPr>
          <a:xfrm>
            <a:off x="820791" y="1859337"/>
            <a:ext cx="1969477" cy="3538636"/>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229083" cy="3416320"/>
          </a:xfrm>
          <a:prstGeom prst="rect">
            <a:avLst/>
          </a:prstGeom>
          <a:noFill/>
        </p:spPr>
        <p:txBody>
          <a:bodyPr wrap="square" lIns="91440" tIns="45720" rIns="91440" bIns="45720" anchor="t">
            <a:spAutoFit/>
          </a:bodyPr>
          <a:lstStyle/>
          <a:p>
            <a:pPr algn="just">
              <a:lnSpc>
                <a:spcPct val="150000"/>
              </a:lnSpc>
            </a:pPr>
            <a:r>
              <a:rPr lang="sl-SI" sz="1600">
                <a:solidFill>
                  <a:schemeClr val="accent1"/>
                </a:solidFill>
              </a:rPr>
              <a:t>Pri </a:t>
            </a:r>
            <a:r>
              <a:rPr lang="sl-SI" sz="1600" err="1">
                <a:solidFill>
                  <a:schemeClr val="accent1"/>
                </a:solidFill>
              </a:rPr>
              <a:t>segmentaciji</a:t>
            </a:r>
            <a:r>
              <a:rPr lang="sl-SI" sz="1600">
                <a:solidFill>
                  <a:schemeClr val="accent1"/>
                </a:solidFill>
              </a:rPr>
              <a:t> strank govorimo o posebnih skupinah posameznikov ali organizacij, ki jim podjetje želi ponuditi svoje izdelke ali storitve.
Natančna </a:t>
            </a:r>
            <a:r>
              <a:rPr lang="sl-SI" sz="1600" err="1">
                <a:solidFill>
                  <a:schemeClr val="accent1"/>
                </a:solidFill>
              </a:rPr>
              <a:t>segmentacija</a:t>
            </a:r>
            <a:r>
              <a:rPr lang="sl-SI" sz="1600">
                <a:solidFill>
                  <a:schemeClr val="accent1"/>
                </a:solidFill>
              </a:rPr>
              <a:t> strank omogoča ciljno usmerjene trženjske strategije in prilagojeno ponudbo izdelkov, kar povečuje zadovoljstvo strank in učinkovitost poslovanja.</a:t>
            </a:r>
          </a:p>
        </p:txBody>
      </p:sp>
      <p:sp>
        <p:nvSpPr>
          <p:cNvPr id="12" name="TextBox 11">
            <a:extLst>
              <a:ext uri="{FF2B5EF4-FFF2-40B4-BE49-F238E27FC236}">
                <a16:creationId xmlns:a16="http://schemas.microsoft.com/office/drawing/2014/main" id="{EC12A49B-5DE1-B017-7303-6E6ECB6423E1}"/>
              </a:ext>
            </a:extLst>
          </p:cNvPr>
          <p:cNvSpPr txBox="1"/>
          <p:nvPr/>
        </p:nvSpPr>
        <p:spPr>
          <a:xfrm>
            <a:off x="8232098" y="2536527"/>
            <a:ext cx="3625121" cy="2677656"/>
          </a:xfrm>
          <a:prstGeom prst="rect">
            <a:avLst/>
          </a:prstGeom>
          <a:noFill/>
        </p:spPr>
        <p:txBody>
          <a:bodyPr wrap="square">
            <a:spAutoFit/>
          </a:bodyPr>
          <a:lstStyle/>
          <a:p>
            <a:pPr algn="just">
              <a:lnSpc>
                <a:spcPct val="150000"/>
              </a:lnSpc>
            </a:pPr>
            <a:r>
              <a:rPr lang="sl-SI" sz="1600">
                <a:solidFill>
                  <a:schemeClr val="accent1"/>
                </a:solidFill>
              </a:rPr>
              <a:t>Ocenite dejavnike, kot je resnost </a:t>
            </a:r>
            <a:r>
              <a:rPr lang="sl-SI" sz="1600" b="1">
                <a:solidFill>
                  <a:schemeClr val="accent1"/>
                </a:solidFill>
              </a:rPr>
              <a:t>bolečih točk strank</a:t>
            </a:r>
            <a:r>
              <a:rPr lang="sl-SI" sz="1600">
                <a:solidFill>
                  <a:schemeClr val="accent1"/>
                </a:solidFill>
              </a:rPr>
              <a:t>, njihova pripravljenost za plačilo, stroškovna učinkovitost doseganja strank, velikost trga ter usklajenost s </a:t>
            </a:r>
            <a:r>
              <a:rPr lang="sl-SI" sz="1600" b="1">
                <a:solidFill>
                  <a:schemeClr val="accent1"/>
                </a:solidFill>
              </a:rPr>
              <a:t>poslanstvom</a:t>
            </a:r>
            <a:r>
              <a:rPr lang="sl-SI" sz="1600">
                <a:solidFill>
                  <a:schemeClr val="accent1"/>
                </a:solidFill>
              </a:rPr>
              <a:t> in </a:t>
            </a:r>
            <a:r>
              <a:rPr lang="sl-SI" sz="1600" b="1">
                <a:solidFill>
                  <a:schemeClr val="accent1"/>
                </a:solidFill>
              </a:rPr>
              <a:t>vrednotami podjetja</a:t>
            </a:r>
            <a:r>
              <a:rPr lang="sl-SI" sz="1600">
                <a:solidFill>
                  <a:schemeClr val="accent1"/>
                </a:solidFill>
              </a:rPr>
              <a:t>.</a:t>
            </a:r>
          </a:p>
        </p:txBody>
      </p:sp>
      <p:sp>
        <p:nvSpPr>
          <p:cNvPr id="14" name="TextBox 13">
            <a:extLst>
              <a:ext uri="{FF2B5EF4-FFF2-40B4-BE49-F238E27FC236}">
                <a16:creationId xmlns:a16="http://schemas.microsoft.com/office/drawing/2014/main" id="{692A4003-3654-903E-0E0E-AD71A1043C87}"/>
              </a:ext>
            </a:extLst>
          </p:cNvPr>
          <p:cNvSpPr txBox="1"/>
          <p:nvPr/>
        </p:nvSpPr>
        <p:spPr>
          <a:xfrm>
            <a:off x="9139538" y="1900612"/>
            <a:ext cx="6239654" cy="418448"/>
          </a:xfrm>
          <a:prstGeom prst="rect">
            <a:avLst/>
          </a:prstGeom>
          <a:noFill/>
        </p:spPr>
        <p:txBody>
          <a:bodyPr wrap="square" lIns="91440" tIns="45720" rIns="91440" bIns="45720" anchor="t">
            <a:spAutoFit/>
          </a:bodyPr>
          <a:lstStyle/>
          <a:p>
            <a:pPr>
              <a:lnSpc>
                <a:spcPct val="150000"/>
              </a:lnSpc>
            </a:pPr>
            <a:r>
              <a:rPr lang="sl-SI" sz="1600" b="1">
                <a:solidFill>
                  <a:schemeClr val="accent1"/>
                </a:solidFill>
              </a:rPr>
              <a:t>V razmislek: </a:t>
            </a:r>
          </a:p>
        </p:txBody>
      </p:sp>
    </p:spTree>
    <p:extLst>
      <p:ext uri="{BB962C8B-B14F-4D97-AF65-F5344CB8AC3E}">
        <p14:creationId xmlns:p14="http://schemas.microsoft.com/office/powerpoint/2010/main" val="2127734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dirty="0"/>
              <a:t>1. </a:t>
            </a:r>
            <a:r>
              <a:rPr lang="en-US" sz="3400" dirty="0" err="1"/>
              <a:t>Segmenti</a:t>
            </a:r>
            <a:r>
              <a:rPr lang="en-US" sz="3400" dirty="0"/>
              <a:t> </a:t>
            </a:r>
            <a:r>
              <a:rPr lang="en-US" sz="3400" dirty="0" err="1"/>
              <a:t>strank</a:t>
            </a:r>
            <a:endParaRPr lang="sl-SI" sz="3400" dirty="0"/>
          </a:p>
        </p:txBody>
      </p:sp>
      <p:graphicFrame>
        <p:nvGraphicFramePr>
          <p:cNvPr id="3" name="Diagram 2">
            <a:extLst>
              <a:ext uri="{FF2B5EF4-FFF2-40B4-BE49-F238E27FC236}">
                <a16:creationId xmlns:a16="http://schemas.microsoft.com/office/drawing/2014/main" id="{001F1AB3-D3E8-64A0-5566-ADE46FBCFEE0}"/>
              </a:ext>
            </a:extLst>
          </p:cNvPr>
          <p:cNvGraphicFramePr/>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688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sl-SI" sz="3400"/>
              <a:t>2. Ponujena vrednost</a:t>
            </a:r>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3" cstate="print"/>
          <a:stretch>
            <a:fillRect/>
          </a:stretch>
        </p:blipFill>
        <p:spPr>
          <a:xfrm>
            <a:off x="8665681" y="1346244"/>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1866900"/>
          </a:xfrm>
          <a:custGeom>
            <a:avLst/>
            <a:gdLst>
              <a:gd name="connsiteX0" fmla="*/ 0 w 6777037"/>
              <a:gd name="connsiteY0" fmla="*/ 0 h 1866900"/>
              <a:gd name="connsiteX1" fmla="*/ 542163 w 6777037"/>
              <a:gd name="connsiteY1" fmla="*/ 0 h 1866900"/>
              <a:gd name="connsiteX2" fmla="*/ 1084326 w 6777037"/>
              <a:gd name="connsiteY2" fmla="*/ 0 h 1866900"/>
              <a:gd name="connsiteX3" fmla="*/ 1762030 w 6777037"/>
              <a:gd name="connsiteY3" fmla="*/ 0 h 1866900"/>
              <a:gd name="connsiteX4" fmla="*/ 2507504 w 6777037"/>
              <a:gd name="connsiteY4" fmla="*/ 0 h 1866900"/>
              <a:gd name="connsiteX5" fmla="*/ 3049667 w 6777037"/>
              <a:gd name="connsiteY5" fmla="*/ 0 h 1866900"/>
              <a:gd name="connsiteX6" fmla="*/ 3727370 w 6777037"/>
              <a:gd name="connsiteY6" fmla="*/ 0 h 1866900"/>
              <a:gd name="connsiteX7" fmla="*/ 4269533 w 6777037"/>
              <a:gd name="connsiteY7" fmla="*/ 0 h 1866900"/>
              <a:gd name="connsiteX8" fmla="*/ 5082778 w 6777037"/>
              <a:gd name="connsiteY8" fmla="*/ 0 h 1866900"/>
              <a:gd name="connsiteX9" fmla="*/ 5828252 w 6777037"/>
              <a:gd name="connsiteY9" fmla="*/ 0 h 1866900"/>
              <a:gd name="connsiteX10" fmla="*/ 6777037 w 6777037"/>
              <a:gd name="connsiteY10" fmla="*/ 0 h 1866900"/>
              <a:gd name="connsiteX11" fmla="*/ 6777037 w 6777037"/>
              <a:gd name="connsiteY11" fmla="*/ 622300 h 1866900"/>
              <a:gd name="connsiteX12" fmla="*/ 6777037 w 6777037"/>
              <a:gd name="connsiteY12" fmla="*/ 1188593 h 1866900"/>
              <a:gd name="connsiteX13" fmla="*/ 6777037 w 6777037"/>
              <a:gd name="connsiteY13" fmla="*/ 1866900 h 1866900"/>
              <a:gd name="connsiteX14" fmla="*/ 6167104 w 6777037"/>
              <a:gd name="connsiteY14" fmla="*/ 1866900 h 1866900"/>
              <a:gd name="connsiteX15" fmla="*/ 5557170 w 6777037"/>
              <a:gd name="connsiteY15" fmla="*/ 1866900 h 1866900"/>
              <a:gd name="connsiteX16" fmla="*/ 4947237 w 6777037"/>
              <a:gd name="connsiteY16" fmla="*/ 1866900 h 1866900"/>
              <a:gd name="connsiteX17" fmla="*/ 4269533 w 6777037"/>
              <a:gd name="connsiteY17" fmla="*/ 1866900 h 1866900"/>
              <a:gd name="connsiteX18" fmla="*/ 3727370 w 6777037"/>
              <a:gd name="connsiteY18" fmla="*/ 1866900 h 1866900"/>
              <a:gd name="connsiteX19" fmla="*/ 3252978 w 6777037"/>
              <a:gd name="connsiteY19" fmla="*/ 1866900 h 1866900"/>
              <a:gd name="connsiteX20" fmla="*/ 2710815 w 6777037"/>
              <a:gd name="connsiteY20" fmla="*/ 1866900 h 1866900"/>
              <a:gd name="connsiteX21" fmla="*/ 2100881 w 6777037"/>
              <a:gd name="connsiteY21" fmla="*/ 1866900 h 1866900"/>
              <a:gd name="connsiteX22" fmla="*/ 1490948 w 6777037"/>
              <a:gd name="connsiteY22" fmla="*/ 1866900 h 1866900"/>
              <a:gd name="connsiteX23" fmla="*/ 1016556 w 6777037"/>
              <a:gd name="connsiteY23" fmla="*/ 1866900 h 1866900"/>
              <a:gd name="connsiteX24" fmla="*/ 0 w 6777037"/>
              <a:gd name="connsiteY24" fmla="*/ 1866900 h 1866900"/>
              <a:gd name="connsiteX25" fmla="*/ 0 w 6777037"/>
              <a:gd name="connsiteY25" fmla="*/ 1207262 h 1866900"/>
              <a:gd name="connsiteX26" fmla="*/ 0 w 6777037"/>
              <a:gd name="connsiteY26" fmla="*/ 640969 h 1866900"/>
              <a:gd name="connsiteX27" fmla="*/ 0 w 6777037"/>
              <a:gd name="connsiteY27"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77037" h="1866900" fill="none" extrusionOk="0">
                <a:moveTo>
                  <a:pt x="0" y="0"/>
                </a:moveTo>
                <a:cubicBezTo>
                  <a:pt x="266869" y="21999"/>
                  <a:pt x="281880" y="20140"/>
                  <a:pt x="542163" y="0"/>
                </a:cubicBezTo>
                <a:cubicBezTo>
                  <a:pt x="802446" y="-20140"/>
                  <a:pt x="920809" y="20266"/>
                  <a:pt x="1084326" y="0"/>
                </a:cubicBezTo>
                <a:cubicBezTo>
                  <a:pt x="1247843" y="-20266"/>
                  <a:pt x="1503660" y="-339"/>
                  <a:pt x="1762030" y="0"/>
                </a:cubicBezTo>
                <a:cubicBezTo>
                  <a:pt x="2020400" y="339"/>
                  <a:pt x="2270538" y="10693"/>
                  <a:pt x="2507504" y="0"/>
                </a:cubicBezTo>
                <a:cubicBezTo>
                  <a:pt x="2744470" y="-10693"/>
                  <a:pt x="2881160" y="-24511"/>
                  <a:pt x="3049667" y="0"/>
                </a:cubicBezTo>
                <a:cubicBezTo>
                  <a:pt x="3218174" y="24511"/>
                  <a:pt x="3454522" y="993"/>
                  <a:pt x="3727370" y="0"/>
                </a:cubicBezTo>
                <a:cubicBezTo>
                  <a:pt x="4000218" y="-993"/>
                  <a:pt x="4124203" y="2435"/>
                  <a:pt x="4269533" y="0"/>
                </a:cubicBezTo>
                <a:cubicBezTo>
                  <a:pt x="4414863" y="-2435"/>
                  <a:pt x="4719058" y="27462"/>
                  <a:pt x="5082778" y="0"/>
                </a:cubicBezTo>
                <a:cubicBezTo>
                  <a:pt x="5446499" y="-27462"/>
                  <a:pt x="5674667" y="36647"/>
                  <a:pt x="5828252" y="0"/>
                </a:cubicBezTo>
                <a:cubicBezTo>
                  <a:pt x="5981837" y="-36647"/>
                  <a:pt x="6484944" y="-15822"/>
                  <a:pt x="6777037" y="0"/>
                </a:cubicBezTo>
                <a:cubicBezTo>
                  <a:pt x="6804350" y="207560"/>
                  <a:pt x="6746076" y="432584"/>
                  <a:pt x="6777037" y="622300"/>
                </a:cubicBezTo>
                <a:cubicBezTo>
                  <a:pt x="6807998" y="812016"/>
                  <a:pt x="6794356" y="1058040"/>
                  <a:pt x="6777037" y="1188593"/>
                </a:cubicBezTo>
                <a:cubicBezTo>
                  <a:pt x="6759718" y="1319146"/>
                  <a:pt x="6808240" y="1673360"/>
                  <a:pt x="6777037" y="1866900"/>
                </a:cubicBezTo>
                <a:cubicBezTo>
                  <a:pt x="6581026" y="1852693"/>
                  <a:pt x="6380120" y="1840292"/>
                  <a:pt x="6167104" y="1866900"/>
                </a:cubicBezTo>
                <a:cubicBezTo>
                  <a:pt x="5954088" y="1893508"/>
                  <a:pt x="5712308" y="1868642"/>
                  <a:pt x="5557170" y="1866900"/>
                </a:cubicBezTo>
                <a:cubicBezTo>
                  <a:pt x="5402032" y="1865158"/>
                  <a:pt x="5112159" y="1890432"/>
                  <a:pt x="4947237" y="1866900"/>
                </a:cubicBezTo>
                <a:cubicBezTo>
                  <a:pt x="4782315" y="1843368"/>
                  <a:pt x="4484184" y="1868452"/>
                  <a:pt x="4269533" y="1866900"/>
                </a:cubicBezTo>
                <a:cubicBezTo>
                  <a:pt x="4054882" y="1865348"/>
                  <a:pt x="3984634" y="1891209"/>
                  <a:pt x="3727370" y="1866900"/>
                </a:cubicBezTo>
                <a:cubicBezTo>
                  <a:pt x="3470106" y="1842591"/>
                  <a:pt x="3361610" y="1852337"/>
                  <a:pt x="3252978" y="1866900"/>
                </a:cubicBezTo>
                <a:cubicBezTo>
                  <a:pt x="3144346" y="1881463"/>
                  <a:pt x="2854489" y="1874783"/>
                  <a:pt x="2710815" y="1866900"/>
                </a:cubicBezTo>
                <a:cubicBezTo>
                  <a:pt x="2567141" y="1859017"/>
                  <a:pt x="2292082" y="1890975"/>
                  <a:pt x="2100881" y="1866900"/>
                </a:cubicBezTo>
                <a:cubicBezTo>
                  <a:pt x="1909680" y="1842825"/>
                  <a:pt x="1700610" y="1891474"/>
                  <a:pt x="1490948" y="1866900"/>
                </a:cubicBezTo>
                <a:cubicBezTo>
                  <a:pt x="1281286" y="1842326"/>
                  <a:pt x="1227380" y="1890542"/>
                  <a:pt x="1016556" y="1866900"/>
                </a:cubicBezTo>
                <a:cubicBezTo>
                  <a:pt x="805732" y="1843258"/>
                  <a:pt x="220892" y="1913001"/>
                  <a:pt x="0" y="1866900"/>
                </a:cubicBezTo>
                <a:cubicBezTo>
                  <a:pt x="23346" y="1564966"/>
                  <a:pt x="22783" y="1429215"/>
                  <a:pt x="0" y="1207262"/>
                </a:cubicBezTo>
                <a:cubicBezTo>
                  <a:pt x="-22783" y="985309"/>
                  <a:pt x="-2747" y="834249"/>
                  <a:pt x="0" y="640969"/>
                </a:cubicBezTo>
                <a:cubicBezTo>
                  <a:pt x="2747" y="447689"/>
                  <a:pt x="28654" y="152042"/>
                  <a:pt x="0" y="0"/>
                </a:cubicBezTo>
                <a:close/>
              </a:path>
              <a:path w="6777037" h="1866900"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53545" y="157886"/>
                  <a:pt x="6798455" y="458739"/>
                  <a:pt x="6777037" y="603631"/>
                </a:cubicBezTo>
                <a:cubicBezTo>
                  <a:pt x="6755619" y="748523"/>
                  <a:pt x="6786623" y="904673"/>
                  <a:pt x="6777037" y="1188593"/>
                </a:cubicBezTo>
                <a:cubicBezTo>
                  <a:pt x="6767451" y="1472513"/>
                  <a:pt x="6768195" y="1695900"/>
                  <a:pt x="6777037" y="1866900"/>
                </a:cubicBezTo>
                <a:cubicBezTo>
                  <a:pt x="6508359" y="1884149"/>
                  <a:pt x="6289066" y="1843442"/>
                  <a:pt x="6099333" y="1866900"/>
                </a:cubicBezTo>
                <a:cubicBezTo>
                  <a:pt x="5909600" y="1890358"/>
                  <a:pt x="5761297" y="1870647"/>
                  <a:pt x="5624941" y="1866900"/>
                </a:cubicBezTo>
                <a:cubicBezTo>
                  <a:pt x="5488585" y="1863153"/>
                  <a:pt x="5243388" y="1859590"/>
                  <a:pt x="4879467" y="1866900"/>
                </a:cubicBezTo>
                <a:cubicBezTo>
                  <a:pt x="4515546" y="1874210"/>
                  <a:pt x="4591069" y="1890430"/>
                  <a:pt x="4337304" y="1866900"/>
                </a:cubicBezTo>
                <a:cubicBezTo>
                  <a:pt x="4083539" y="1843370"/>
                  <a:pt x="3908666" y="1853208"/>
                  <a:pt x="3727370" y="1866900"/>
                </a:cubicBezTo>
                <a:cubicBezTo>
                  <a:pt x="3546074" y="1880592"/>
                  <a:pt x="3197691" y="1835979"/>
                  <a:pt x="2981896" y="1866900"/>
                </a:cubicBezTo>
                <a:cubicBezTo>
                  <a:pt x="2766101" y="1897821"/>
                  <a:pt x="2537168" y="1858820"/>
                  <a:pt x="2304193" y="1866900"/>
                </a:cubicBezTo>
                <a:cubicBezTo>
                  <a:pt x="2071218" y="1874980"/>
                  <a:pt x="1894867" y="1885043"/>
                  <a:pt x="1762030" y="1866900"/>
                </a:cubicBezTo>
                <a:cubicBezTo>
                  <a:pt x="1629193" y="1848757"/>
                  <a:pt x="1350214" y="1840919"/>
                  <a:pt x="1016556" y="1866900"/>
                </a:cubicBezTo>
                <a:cubicBezTo>
                  <a:pt x="682898" y="1892881"/>
                  <a:pt x="398406" y="1887923"/>
                  <a:pt x="0" y="1866900"/>
                </a:cubicBezTo>
                <a:cubicBezTo>
                  <a:pt x="-28573" y="1644575"/>
                  <a:pt x="-24714" y="1430661"/>
                  <a:pt x="0" y="1207262"/>
                </a:cubicBezTo>
                <a:cubicBezTo>
                  <a:pt x="24714" y="983863"/>
                  <a:pt x="-19985" y="824297"/>
                  <a:pt x="0" y="603631"/>
                </a:cubicBezTo>
                <a:cubicBezTo>
                  <a:pt x="19985" y="382965"/>
                  <a:pt x="21360" y="263947"/>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E702F39-6661-BD6B-42D9-135984AA543A}"/>
              </a:ext>
            </a:extLst>
          </p:cNvPr>
          <p:cNvSpPr txBox="1"/>
          <p:nvPr/>
        </p:nvSpPr>
        <p:spPr>
          <a:xfrm>
            <a:off x="1152205" y="1562100"/>
            <a:ext cx="6100762" cy="1200329"/>
          </a:xfrm>
          <a:prstGeom prst="rect">
            <a:avLst/>
          </a:prstGeom>
          <a:noFill/>
        </p:spPr>
        <p:txBody>
          <a:bodyPr wrap="square">
            <a:spAutoFit/>
          </a:bodyPr>
          <a:lstStyle/>
          <a:p>
            <a:pPr algn="just">
              <a:lnSpc>
                <a:spcPct val="150000"/>
              </a:lnSpc>
            </a:pPr>
            <a:r>
              <a:rPr lang="sl-SI" sz="1600">
                <a:solidFill>
                  <a:schemeClr val="accent1"/>
                </a:solidFill>
              </a:rPr>
              <a:t>Ponujena vrednost je izjava, ki pojasnjuje, zakaj bi stranka morala izbrati določen izdelek ali storitev namesto drugih, s poudarkom na edinstvenih prednostih, ki jih ta ponuja.</a:t>
            </a:r>
          </a:p>
        </p:txBody>
      </p:sp>
      <p:sp>
        <p:nvSpPr>
          <p:cNvPr id="10" name="TextBox 9">
            <a:extLst>
              <a:ext uri="{FF2B5EF4-FFF2-40B4-BE49-F238E27FC236}">
                <a16:creationId xmlns:a16="http://schemas.microsoft.com/office/drawing/2014/main" id="{150A14E3-52AC-CE67-DB65-25FFF4976DF2}"/>
              </a:ext>
            </a:extLst>
          </p:cNvPr>
          <p:cNvSpPr txBox="1"/>
          <p:nvPr/>
        </p:nvSpPr>
        <p:spPr>
          <a:xfrm>
            <a:off x="1338262" y="3429000"/>
            <a:ext cx="6100762" cy="1524007"/>
          </a:xfrm>
          <a:prstGeom prst="rect">
            <a:avLst/>
          </a:prstGeom>
          <a:noFill/>
        </p:spPr>
        <p:txBody>
          <a:bodyPr wrap="square" lIns="91440" tIns="45720" rIns="91440" bIns="45720" anchor="t">
            <a:spAutoFit/>
          </a:bodyPr>
          <a:lstStyle/>
          <a:p>
            <a:pPr algn="just">
              <a:lnSpc>
                <a:spcPct val="150000"/>
              </a:lnSpc>
            </a:pPr>
            <a:r>
              <a:rPr lang="sl-SI" sz="1600" b="1">
                <a:solidFill>
                  <a:schemeClr val="accent1"/>
                </a:solidFill>
              </a:rPr>
              <a:t>Uporabite platno ponujene vrednosti za uskladitev potreb in želja strank (njihovih nalog, težav in koristi) z izdelki ali storitvami podjetja, s čimer zagotovite, da rešitev resnično izpolnjuje njihova pričakovanja in prinaša dodano vrednost.</a:t>
            </a:r>
          </a:p>
        </p:txBody>
      </p:sp>
    </p:spTree>
    <p:extLst>
      <p:ext uri="{BB962C8B-B14F-4D97-AF65-F5344CB8AC3E}">
        <p14:creationId xmlns:p14="http://schemas.microsoft.com/office/powerpoint/2010/main" val="243160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sl-SI" sz="3400"/>
              <a:t>2. Ponujena vrednost</a:t>
            </a:r>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415375725"/>
              </p:ext>
            </p:extLst>
          </p:nvPr>
        </p:nvGraphicFramePr>
        <p:xfrm>
          <a:off x="2124075" y="921224"/>
          <a:ext cx="9305925"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304925" cy="646331"/>
          </a:xfrm>
          <a:prstGeom prst="rect">
            <a:avLst/>
          </a:prstGeom>
          <a:noFill/>
        </p:spPr>
        <p:txBody>
          <a:bodyPr wrap="square">
            <a:spAutoFit/>
          </a:bodyPr>
          <a:lstStyle/>
          <a:p>
            <a:pPr algn="ctr"/>
            <a:r>
              <a:rPr lang="sl-SI" b="1">
                <a:solidFill>
                  <a:schemeClr val="accent1"/>
                </a:solidFill>
              </a:rPr>
              <a:t>Ključni elementi:</a:t>
            </a:r>
          </a:p>
        </p:txBody>
      </p:sp>
    </p:spTree>
    <p:extLst>
      <p:ext uri="{BB962C8B-B14F-4D97-AF65-F5344CB8AC3E}">
        <p14:creationId xmlns:p14="http://schemas.microsoft.com/office/powerpoint/2010/main" val="235469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sl-SI" sz="3400"/>
              <a:t>2. Ponujena vrednost</a:t>
            </a:r>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133180286"/>
              </p:ext>
            </p:extLst>
          </p:nvPr>
        </p:nvGraphicFramePr>
        <p:xfrm>
          <a:off x="1864768" y="890271"/>
          <a:ext cx="9456051" cy="55272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04925" cy="646331"/>
          </a:xfrm>
          <a:prstGeom prst="rect">
            <a:avLst/>
          </a:prstGeom>
          <a:noFill/>
        </p:spPr>
        <p:txBody>
          <a:bodyPr wrap="square">
            <a:spAutoFit/>
          </a:bodyPr>
          <a:lstStyle/>
          <a:p>
            <a:pPr algn="ctr"/>
            <a:r>
              <a:rPr lang="sl-SI" b="1">
                <a:solidFill>
                  <a:schemeClr val="accent1"/>
                </a:solidFill>
              </a:rPr>
              <a:t>Ključni elementi:</a:t>
            </a:r>
          </a:p>
        </p:txBody>
      </p:sp>
    </p:spTree>
    <p:extLst>
      <p:ext uri="{BB962C8B-B14F-4D97-AF65-F5344CB8AC3E}">
        <p14:creationId xmlns:p14="http://schemas.microsoft.com/office/powerpoint/2010/main" val="8306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sl-SI" sz="3400"/>
              <a:t>3. Kanali</a:t>
            </a:r>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069556" cy="1200329"/>
          </a:xfrm>
          <a:prstGeom prst="rect">
            <a:avLst/>
          </a:prstGeom>
          <a:noFill/>
        </p:spPr>
        <p:txBody>
          <a:bodyPr wrap="square">
            <a:spAutoFit/>
          </a:bodyPr>
          <a:lstStyle/>
          <a:p>
            <a:pPr algn="just">
              <a:lnSpc>
                <a:spcPct val="150000"/>
              </a:lnSpc>
            </a:pPr>
            <a:r>
              <a:rPr lang="sl-SI" sz="1600">
                <a:solidFill>
                  <a:schemeClr val="accent1"/>
                </a:solidFill>
              </a:rPr>
              <a:t>Kanali so različne poti, po katerih podjetje ponujene vrednosti zagotavlja svojim segmentom strank.</a:t>
            </a: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cstate="print"/>
          <a:stretch>
            <a:fillRect/>
          </a:stretch>
        </p:blipFill>
        <p:spPr>
          <a:xfrm>
            <a:off x="971340" y="3199702"/>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sl-SI" sz="1600" b="1">
                <a:solidFill>
                  <a:schemeClr val="accent1"/>
                </a:solidFill>
              </a:rPr>
              <a:t>Neposredni kanali</a:t>
            </a:r>
            <a:r>
              <a:rPr lang="sl-SI" sz="1600">
                <a:solidFill>
                  <a:schemeClr val="accent1"/>
                </a:solidFill>
              </a:rPr>
              <a:t>: V lasti in pod nadzorom podjetja, kot so spletne strani podjetja, paradne trgovine ali namenske prodajne ekipe.</a:t>
            </a:r>
          </a:p>
        </p:txBody>
      </p:sp>
      <p:sp>
        <p:nvSpPr>
          <p:cNvPr id="13" name="TextBox 12">
            <a:extLst>
              <a:ext uri="{FF2B5EF4-FFF2-40B4-BE49-F238E27FC236}">
                <a16:creationId xmlns:a16="http://schemas.microsoft.com/office/drawing/2014/main" id="{7319FFD4-2135-0975-67EE-F9317F72963E}"/>
              </a:ext>
            </a:extLst>
          </p:cNvPr>
          <p:cNvSpPr txBox="1"/>
          <p:nvPr/>
        </p:nvSpPr>
        <p:spPr>
          <a:xfrm>
            <a:off x="6996113" y="4206925"/>
            <a:ext cx="4014786" cy="1569660"/>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sl-SI" sz="1600" b="1">
                <a:solidFill>
                  <a:schemeClr val="accent1"/>
                </a:solidFill>
              </a:rPr>
              <a:t>Posredni kanali</a:t>
            </a:r>
            <a:r>
              <a:rPr lang="sl-SI" sz="1600">
                <a:solidFill>
                  <a:schemeClr val="accent1"/>
                </a:solidFill>
              </a:rPr>
              <a:t>: Za doseganje strank uporabite tretje osebe, posrednike, kot so distributerji, trgovci na drobno ali partnerji.</a:t>
            </a: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084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sl-SI" sz="3400"/>
              <a:t>3. Kanali</a:t>
            </a:r>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4174214461"/>
              </p:ext>
            </p:extLst>
          </p:nvPr>
        </p:nvGraphicFramePr>
        <p:xfrm>
          <a:off x="1427134" y="285881"/>
          <a:ext cx="11542425" cy="591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938992"/>
          </a:xfrm>
          <a:prstGeom prst="rect">
            <a:avLst/>
          </a:prstGeom>
          <a:noFill/>
        </p:spPr>
        <p:txBody>
          <a:bodyPr wrap="square">
            <a:spAutoFit/>
          </a:bodyPr>
          <a:lstStyle/>
          <a:p>
            <a:pPr algn="just">
              <a:lnSpc>
                <a:spcPct val="150000"/>
              </a:lnSpc>
            </a:pPr>
            <a:r>
              <a:rPr lang="sl-SI" sz="1600">
                <a:solidFill>
                  <a:schemeClr val="accent1"/>
                </a:solidFill>
              </a:rPr>
              <a:t>Kanale izbirajte glede na njihovo zmožnost učinkovitega in uspešnega doseganja ciljne skupine, nadzora nad izkušnjo strank, možnosti za povratne informacije strank in stroškovne posledice.</a:t>
            </a:r>
          </a:p>
        </p:txBody>
      </p:sp>
    </p:spTree>
    <p:extLst>
      <p:ext uri="{BB962C8B-B14F-4D97-AF65-F5344CB8AC3E}">
        <p14:creationId xmlns:p14="http://schemas.microsoft.com/office/powerpoint/2010/main" val="2141090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sl-SI" sz="3400"/>
              <a:t>4. Odnosi s strankami</a:t>
            </a:r>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787780"/>
          </a:xfrm>
          <a:prstGeom prst="rect">
            <a:avLst/>
          </a:prstGeom>
          <a:noFill/>
        </p:spPr>
        <p:txBody>
          <a:bodyPr wrap="square">
            <a:spAutoFit/>
          </a:bodyPr>
          <a:lstStyle/>
          <a:p>
            <a:pPr algn="just">
              <a:lnSpc>
                <a:spcPct val="150000"/>
              </a:lnSpc>
            </a:pPr>
            <a:r>
              <a:rPr lang="sl-SI" sz="1600">
                <a:solidFill>
                  <a:schemeClr val="accent1"/>
                </a:solidFill>
              </a:rPr>
              <a:t>Odnosi s strankami opisujejo, kako podjetje komunicira s segmenti strank, kar vpliva na njihovo izkušnjo in zvestobo.</a:t>
            </a:r>
          </a:p>
        </p:txBody>
      </p:sp>
      <p:sp>
        <p:nvSpPr>
          <p:cNvPr id="9" name="TextBox 8">
            <a:extLst>
              <a:ext uri="{FF2B5EF4-FFF2-40B4-BE49-F238E27FC236}">
                <a16:creationId xmlns:a16="http://schemas.microsoft.com/office/drawing/2014/main" id="{340CA431-C5CC-6E20-3B1B-56AE1B8B6079}"/>
              </a:ext>
            </a:extLst>
          </p:cNvPr>
          <p:cNvSpPr txBox="1"/>
          <p:nvPr/>
        </p:nvSpPr>
        <p:spPr>
          <a:xfrm>
            <a:off x="1190170" y="3726786"/>
            <a:ext cx="6096000" cy="1526444"/>
          </a:xfrm>
          <a:prstGeom prst="rect">
            <a:avLst/>
          </a:prstGeom>
          <a:noFill/>
        </p:spPr>
        <p:txBody>
          <a:bodyPr wrap="square">
            <a:spAutoFit/>
          </a:bodyPr>
          <a:lstStyle/>
          <a:p>
            <a:pPr algn="just">
              <a:lnSpc>
                <a:spcPct val="150000"/>
              </a:lnSpc>
            </a:pPr>
            <a:r>
              <a:rPr lang="sl-SI" sz="1600">
                <a:solidFill>
                  <a:schemeClr val="accent1"/>
                </a:solidFill>
              </a:rPr>
              <a:t>Razumite pričakovanja in želje strank glede interakcije ter prilagodite odnose za povečanje zadovoljstva, zaupanja in zvestobe strank. To vključuje dosledno komunikacijo, prilagojene izkušnje in odzivne sisteme podpore.</a:t>
            </a: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2" cstate="print"/>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3780970" y="2606355"/>
            <a:ext cx="914400" cy="914400"/>
          </a:xfrm>
          <a:prstGeom prst="rect">
            <a:avLst/>
          </a:prstGeom>
        </p:spPr>
      </p:pic>
    </p:spTree>
    <p:extLst>
      <p:ext uri="{BB962C8B-B14F-4D97-AF65-F5344CB8AC3E}">
        <p14:creationId xmlns:p14="http://schemas.microsoft.com/office/powerpoint/2010/main" val="156143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sl-SI" sz="3400"/>
              <a:t>4. Odnosi s strankami</a:t>
            </a:r>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1301691829"/>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297703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sl-SI" sz="3400"/>
              <a:t>4. Odnosi s strankami</a:t>
            </a:r>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4159046501"/>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360001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n-US" sz="3400"/>
              <a:t>1</a:t>
            </a:r>
            <a:r>
              <a:rPr lang="sl-SI" sz="3400"/>
              <a:t>.</a:t>
            </a:r>
            <a:r>
              <a:rPr lang="en-US" sz="3400"/>
              <a:t> </a:t>
            </a:r>
            <a:r>
              <a:rPr lang="sv-SE" sz="3400"/>
              <a:t>Trajnostna inovacijska kultura v podjetju: vizija, poslanstvo in vrednote</a:t>
            </a:r>
            <a:endParaRPr lang="en-US" sz="3400"/>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TextBox 8">
            <a:extLst>
              <a:ext uri="{FF2B5EF4-FFF2-40B4-BE49-F238E27FC236}">
                <a16:creationId xmlns:a16="http://schemas.microsoft.com/office/drawing/2014/main" id="{CDFE7A6D-2270-F74C-C3A7-51A6FE57905E}"/>
              </a:ext>
            </a:extLst>
          </p:cNvPr>
          <p:cNvSpPr txBox="1"/>
          <p:nvPr/>
        </p:nvSpPr>
        <p:spPr>
          <a:xfrm>
            <a:off x="779680" y="2075676"/>
            <a:ext cx="4464050" cy="3040704"/>
          </a:xfrm>
          <a:prstGeom prst="rect">
            <a:avLst/>
          </a:prstGeom>
          <a:noFill/>
        </p:spPr>
        <p:txBody>
          <a:bodyPr wrap="square" lIns="91440" tIns="45720" rIns="91440" bIns="45720" anchor="t">
            <a:spAutoFit/>
          </a:bodyPr>
          <a:lstStyle/>
          <a:p>
            <a:pPr algn="just">
              <a:lnSpc>
                <a:spcPct val="150000"/>
              </a:lnSpc>
            </a:pPr>
            <a:r>
              <a:rPr lang="sl-SI" sz="1600" b="1" dirty="0">
                <a:solidFill>
                  <a:schemeClr val="accent1"/>
                </a:solidFill>
              </a:rPr>
              <a:t>Kaj je inovacijska kultura?</a:t>
            </a:r>
          </a:p>
          <a:p>
            <a:pPr lvl="1" algn="just">
              <a:lnSpc>
                <a:spcPct val="150000"/>
              </a:lnSpc>
            </a:pPr>
            <a:endParaRPr lang="sl-SI" sz="1600" b="1">
              <a:solidFill>
                <a:schemeClr val="accent1"/>
              </a:solidFill>
            </a:endParaRPr>
          </a:p>
          <a:p>
            <a:pPr marL="742950" lvl="1" indent="-285750" algn="just">
              <a:lnSpc>
                <a:spcPct val="130000"/>
              </a:lnSpc>
              <a:buFont typeface="Arial" panose="05000000000000000000" pitchFamily="2" charset="2"/>
              <a:buChar char="•"/>
            </a:pPr>
            <a:r>
              <a:rPr lang="sl-SI" sz="1600" dirty="0">
                <a:solidFill>
                  <a:schemeClr val="accent1"/>
                </a:solidFill>
              </a:rPr>
              <a:t>Delovno okolje, ki spodbuja nekonvencionalno razmišljanje in </a:t>
            </a:r>
            <a:r>
              <a:rPr lang="sl-SI" sz="1600">
                <a:solidFill>
                  <a:schemeClr val="accent1"/>
                </a:solidFill>
              </a:rPr>
              <a:t>uporabo.</a:t>
            </a:r>
          </a:p>
          <a:p>
            <a:pPr marL="742950" lvl="1" indent="-285750" algn="just">
              <a:lnSpc>
                <a:spcPct val="130000"/>
              </a:lnSpc>
              <a:buFont typeface="Arial" panose="05000000000000000000" pitchFamily="2" charset="2"/>
              <a:buChar char="•"/>
            </a:pPr>
            <a:r>
              <a:rPr lang="sl-SI" sz="1600" dirty="0">
                <a:solidFill>
                  <a:schemeClr val="accent1"/>
                </a:solidFill>
              </a:rPr>
              <a:t>Spodbuja ideje na vseh ravneh organizacije.</a:t>
            </a:r>
            <a:endParaRPr lang="sl-SI" dirty="0">
              <a:solidFill>
                <a:schemeClr val="accent1"/>
              </a:solidFill>
            </a:endParaRPr>
          </a:p>
          <a:p>
            <a:pPr marL="742950" lvl="1" indent="-285750" algn="just">
              <a:lnSpc>
                <a:spcPct val="130000"/>
              </a:lnSpc>
              <a:buFont typeface="Arial" panose="05000000000000000000" pitchFamily="2" charset="2"/>
              <a:buChar char="•"/>
            </a:pPr>
            <a:r>
              <a:rPr lang="sl-SI" sz="1600" dirty="0">
                <a:solidFill>
                  <a:schemeClr val="accent1"/>
                </a:solidFill>
              </a:rPr>
              <a:t>Bistvenega pomena za uspeh na hitro spreminjajočih se trgih.</a:t>
            </a:r>
            <a:endParaRPr lang="sl-SI">
              <a:solidFill>
                <a:schemeClr val="accent1"/>
              </a:solidFill>
            </a:endParaRPr>
          </a:p>
        </p:txBody>
      </p:sp>
      <p:sp>
        <p:nvSpPr>
          <p:cNvPr id="12" name="TextBox 11">
            <a:extLst>
              <a:ext uri="{FF2B5EF4-FFF2-40B4-BE49-F238E27FC236}">
                <a16:creationId xmlns:a16="http://schemas.microsoft.com/office/drawing/2014/main" id="{D0D34DB8-7181-9ED2-CC77-353411D9CF0E}"/>
              </a:ext>
            </a:extLst>
          </p:cNvPr>
          <p:cNvSpPr txBox="1"/>
          <p:nvPr/>
        </p:nvSpPr>
        <p:spPr>
          <a:xfrm>
            <a:off x="5638500" y="2075676"/>
            <a:ext cx="6407150" cy="3902479"/>
          </a:xfrm>
          <a:prstGeom prst="rect">
            <a:avLst/>
          </a:prstGeom>
          <a:noFill/>
        </p:spPr>
        <p:txBody>
          <a:bodyPr wrap="square" lIns="91440" tIns="45720" rIns="91440" bIns="45720" anchor="t">
            <a:spAutoFit/>
          </a:bodyPr>
          <a:lstStyle/>
          <a:p>
            <a:pPr>
              <a:lnSpc>
                <a:spcPct val="130000"/>
              </a:lnSpc>
            </a:pPr>
            <a:r>
              <a:rPr lang="sl-SI" sz="1600" b="1" dirty="0">
                <a:solidFill>
                  <a:schemeClr val="accent1"/>
                </a:solidFill>
              </a:rPr>
              <a:t>Ključne značilnosti </a:t>
            </a:r>
            <a:r>
              <a:rPr lang="sl-SI" sz="1600" b="1" dirty="0" err="1">
                <a:solidFill>
                  <a:schemeClr val="accent1"/>
                </a:solidFill>
              </a:rPr>
              <a:t>inova</a:t>
            </a:r>
            <a:r>
              <a:rPr lang="en-US" sz="1600" b="1" dirty="0" err="1">
                <a:solidFill>
                  <a:schemeClr val="accent1"/>
                </a:solidFill>
              </a:rPr>
              <a:t>cijske</a:t>
            </a:r>
            <a:r>
              <a:rPr lang="sl-SI" sz="1600" b="1" dirty="0">
                <a:solidFill>
                  <a:schemeClr val="accent1"/>
                </a:solidFill>
              </a:rPr>
              <a:t> kulture podjetja</a:t>
            </a:r>
            <a:endParaRPr lang="sl-SI" dirty="0">
              <a:solidFill>
                <a:schemeClr val="accent1"/>
              </a:solidFill>
            </a:endParaRPr>
          </a:p>
          <a:p>
            <a:pPr marL="285750" indent="-285750">
              <a:lnSpc>
                <a:spcPct val="130000"/>
              </a:lnSpc>
              <a:buFont typeface="Arial"/>
              <a:buChar char="•"/>
            </a:pPr>
            <a:endParaRPr lang="sl-SI" sz="1600" b="1" dirty="0">
              <a:solidFill>
                <a:schemeClr val="accent1"/>
              </a:solidFill>
            </a:endParaRPr>
          </a:p>
          <a:p>
            <a:pPr marL="285750" indent="-285750">
              <a:lnSpc>
                <a:spcPct val="130000"/>
              </a:lnSpc>
              <a:buFont typeface="Arial"/>
              <a:buChar char="•"/>
            </a:pPr>
            <a:r>
              <a:rPr lang="sl-SI" sz="1600" b="1" dirty="0">
                <a:solidFill>
                  <a:schemeClr val="accent1"/>
                </a:solidFill>
              </a:rPr>
              <a:t>Ustvarjalnost in prevzemanje tveganj</a:t>
            </a:r>
            <a:r>
              <a:rPr lang="sl-SI" sz="1600" dirty="0">
                <a:solidFill>
                  <a:schemeClr val="accent1"/>
                </a:solidFill>
              </a:rPr>
              <a:t>: Spodbuja drzno razmišljanje in sprejema neuspehe kot del procesa.</a:t>
            </a:r>
            <a:endParaRPr lang="sl-SI" dirty="0">
              <a:solidFill>
                <a:schemeClr val="accent1"/>
              </a:solidFill>
            </a:endParaRPr>
          </a:p>
          <a:p>
            <a:pPr marL="285750" indent="-285750">
              <a:lnSpc>
                <a:spcPct val="130000"/>
              </a:lnSpc>
              <a:buFont typeface="Arial"/>
              <a:buChar char="•"/>
            </a:pPr>
            <a:r>
              <a:rPr lang="sl-SI" sz="1600" b="1" dirty="0">
                <a:solidFill>
                  <a:schemeClr val="accent1"/>
                </a:solidFill>
              </a:rPr>
              <a:t>Agilnost in odprtost za spremembe</a:t>
            </a:r>
            <a:r>
              <a:rPr lang="sl-SI" sz="1600" dirty="0">
                <a:solidFill>
                  <a:schemeClr val="accent1"/>
                </a:solidFill>
              </a:rPr>
              <a:t>: Hitro prilagajanje novim trendom in zahtevam trga.</a:t>
            </a:r>
            <a:endParaRPr lang="sl-SI" dirty="0">
              <a:solidFill>
                <a:schemeClr val="accent1"/>
              </a:solidFill>
            </a:endParaRPr>
          </a:p>
          <a:p>
            <a:pPr marL="285750" indent="-285750">
              <a:lnSpc>
                <a:spcPct val="130000"/>
              </a:lnSpc>
              <a:buFont typeface="Arial"/>
              <a:buChar char="•"/>
            </a:pPr>
            <a:r>
              <a:rPr lang="sl-SI" sz="1600" b="1" dirty="0" err="1">
                <a:solidFill>
                  <a:schemeClr val="accent1"/>
                </a:solidFill>
              </a:rPr>
              <a:t>Opolnomočenje</a:t>
            </a:r>
            <a:r>
              <a:rPr lang="sl-SI" sz="1600" b="1" dirty="0">
                <a:solidFill>
                  <a:schemeClr val="accent1"/>
                </a:solidFill>
              </a:rPr>
              <a:t> zaposlenih</a:t>
            </a:r>
            <a:r>
              <a:rPr lang="sl-SI" sz="1600" dirty="0">
                <a:solidFill>
                  <a:schemeClr val="accent1"/>
                </a:solidFill>
              </a:rPr>
              <a:t>: Zagotavljanje svobode in virov za raziskovanje in izvajanje novih idej.</a:t>
            </a:r>
            <a:endParaRPr lang="sl-SI" dirty="0">
              <a:solidFill>
                <a:schemeClr val="accent1"/>
              </a:solidFill>
            </a:endParaRPr>
          </a:p>
          <a:p>
            <a:pPr marL="285750" indent="-285750">
              <a:lnSpc>
                <a:spcPct val="130000"/>
              </a:lnSpc>
              <a:buFont typeface="Arial"/>
              <a:buChar char="•"/>
            </a:pPr>
            <a:r>
              <a:rPr lang="sl-SI" sz="1600" b="1" dirty="0">
                <a:solidFill>
                  <a:schemeClr val="accent1"/>
                </a:solidFill>
              </a:rPr>
              <a:t>Sodelovanje in vključenost</a:t>
            </a:r>
            <a:r>
              <a:rPr lang="sl-SI" sz="1600" dirty="0">
                <a:solidFill>
                  <a:schemeClr val="accent1"/>
                </a:solidFill>
              </a:rPr>
              <a:t>: Več-funkcijsko timsko delo, ki prinaša različne </a:t>
            </a:r>
            <a:r>
              <a:rPr lang="en-US" sz="1600" dirty="0" err="1">
                <a:solidFill>
                  <a:schemeClr val="accent1"/>
                </a:solidFill>
              </a:rPr>
              <a:t>poglede</a:t>
            </a:r>
            <a:r>
              <a:rPr lang="sl-SI" sz="1600" dirty="0">
                <a:solidFill>
                  <a:schemeClr val="accent1"/>
                </a:solidFill>
              </a:rPr>
              <a:t>.</a:t>
            </a:r>
            <a:endParaRPr lang="sl-SI" dirty="0">
              <a:solidFill>
                <a:schemeClr val="accent1"/>
              </a:solidFill>
            </a:endParaRPr>
          </a:p>
          <a:p>
            <a:pPr marL="285750" indent="-285750">
              <a:lnSpc>
                <a:spcPct val="130000"/>
              </a:lnSpc>
              <a:buFont typeface="Arial"/>
              <a:buChar char="•"/>
            </a:pPr>
            <a:r>
              <a:rPr lang="sl-SI" sz="1600" b="1" dirty="0">
                <a:solidFill>
                  <a:schemeClr val="accent1"/>
                </a:solidFill>
              </a:rPr>
              <a:t>Sistemi nagrajevanja in </a:t>
            </a:r>
            <a:r>
              <a:rPr lang="sl-SI" sz="1600" b="1" dirty="0" err="1">
                <a:solidFill>
                  <a:schemeClr val="accent1"/>
                </a:solidFill>
              </a:rPr>
              <a:t>priznavanja</a:t>
            </a:r>
            <a:r>
              <a:rPr lang="sl-SI" sz="1600" dirty="0" err="1">
                <a:solidFill>
                  <a:schemeClr val="accent1"/>
                </a:solidFill>
              </a:rPr>
              <a:t>:Priznavanje</a:t>
            </a:r>
            <a:r>
              <a:rPr lang="sl-SI" sz="1600" dirty="0">
                <a:solidFill>
                  <a:schemeClr val="accent1"/>
                </a:solidFill>
              </a:rPr>
              <a:t> in nagrajevanje inovativnih prispevkov.</a:t>
            </a:r>
            <a:endParaRPr lang="sl-SI" dirty="0">
              <a:solidFill>
                <a:schemeClr val="accent1"/>
              </a:solidFill>
            </a:endParaRP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476250" y="1216084"/>
            <a:ext cx="641113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2800">
                <a:solidFill>
                  <a:schemeClr val="bg1"/>
                </a:solidFill>
                <a:latin typeface="Raleway SemiBold"/>
              </a:rPr>
              <a:t>Opredelitev inovacijske kulture</a:t>
            </a:r>
            <a:endParaRPr lang="sl-SI" sz="2800">
              <a:solidFill>
                <a:schemeClr val="bg1"/>
              </a:solidFill>
            </a:endParaRPr>
          </a:p>
        </p:txBody>
      </p:sp>
    </p:spTree>
    <p:extLst>
      <p:ext uri="{BB962C8B-B14F-4D97-AF65-F5344CB8AC3E}">
        <p14:creationId xmlns:p14="http://schemas.microsoft.com/office/powerpoint/2010/main" val="1872930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sl-SI" sz="3400"/>
              <a:t>5. Viri prihodkov</a:t>
            </a:r>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nSpc>
                <a:spcPct val="150000"/>
              </a:lnSpc>
            </a:pPr>
            <a:r>
              <a:rPr lang="sl-SI" sz="1600">
                <a:solidFill>
                  <a:schemeClr val="accent1"/>
                </a:solidFill>
              </a:rPr>
              <a:t>Viri prihodkov so različni viri, iz katerih podjetje zasluži denar iz svojih segmentov strank.</a:t>
            </a: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cstate="print"/>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787780"/>
          </a:xfrm>
          <a:prstGeom prst="rect">
            <a:avLst/>
          </a:prstGeom>
          <a:noFill/>
        </p:spPr>
        <p:txBody>
          <a:bodyPr wrap="square">
            <a:spAutoFit/>
          </a:bodyPr>
          <a:lstStyle/>
          <a:p>
            <a:pPr algn="just">
              <a:lnSpc>
                <a:spcPct val="150000"/>
              </a:lnSpc>
            </a:pPr>
            <a:r>
              <a:rPr lang="sl-SI" sz="1600">
                <a:solidFill>
                  <a:schemeClr val="accent1"/>
                </a:solidFill>
              </a:rPr>
              <a:t>Ocenite raznolikost in zanesljivost virov prihodkov, mehanizmov določanja cen in možnosti za ustvarjanje stalnih prihodkov.</a:t>
            </a:r>
          </a:p>
        </p:txBody>
      </p:sp>
    </p:spTree>
    <p:extLst>
      <p:ext uri="{BB962C8B-B14F-4D97-AF65-F5344CB8AC3E}">
        <p14:creationId xmlns:p14="http://schemas.microsoft.com/office/powerpoint/2010/main" val="1086837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sl-SI" sz="3400"/>
              <a:t>5. Viri prihodkov</a:t>
            </a:r>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1691704052"/>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3587095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sl-SI" sz="3400"/>
              <a:t>5. Viri prihodkov</a:t>
            </a:r>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4176031620"/>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3850238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sl-SI" sz="3400"/>
              <a:t>6. Ključni viri</a:t>
            </a:r>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cstate="print"/>
          <a:stretch>
            <a:fillRect/>
          </a:stretch>
        </p:blipFill>
        <p:spPr>
          <a:xfrm>
            <a:off x="747252" y="221789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573903"/>
            <a:ext cx="6096000" cy="1157112"/>
          </a:xfrm>
          <a:prstGeom prst="rect">
            <a:avLst/>
          </a:prstGeom>
          <a:noFill/>
        </p:spPr>
        <p:txBody>
          <a:bodyPr wrap="square">
            <a:spAutoFit/>
          </a:bodyPr>
          <a:lstStyle/>
          <a:p>
            <a:pPr algn="just">
              <a:lnSpc>
                <a:spcPct val="150000"/>
              </a:lnSpc>
            </a:pPr>
            <a:r>
              <a:rPr lang="sl-SI" sz="1600">
                <a:solidFill>
                  <a:schemeClr val="accent1"/>
                </a:solidFill>
              </a:rPr>
              <a:t>Ključni viri so kritična sredstva, ki jih podjetje potrebuje za zagotavljanje vrednosti strankam, doseganje trgov, ohranjanje odnosov s strankami in ustvarjanje prihodkov.</a:t>
            </a: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909873"/>
            <a:ext cx="5820463" cy="1944746"/>
            <a:chOff x="5552387" y="3206347"/>
            <a:chExt cx="5820463" cy="1944746"/>
          </a:xfrm>
        </p:grpSpPr>
        <p:sp>
          <p:nvSpPr>
            <p:cNvPr id="9" name="TextBox 8">
              <a:extLst>
                <a:ext uri="{FF2B5EF4-FFF2-40B4-BE49-F238E27FC236}">
                  <a16:creationId xmlns:a16="http://schemas.microsoft.com/office/drawing/2014/main" id="{8083FBAC-DE83-C5BF-58AE-2D73F66B7B41}"/>
                </a:ext>
              </a:extLst>
            </p:cNvPr>
            <p:cNvSpPr txBox="1"/>
            <p:nvPr/>
          </p:nvSpPr>
          <p:spPr>
            <a:xfrm>
              <a:off x="5770760" y="3206347"/>
              <a:ext cx="4972050" cy="1526444"/>
            </a:xfrm>
            <a:prstGeom prst="rect">
              <a:avLst/>
            </a:prstGeom>
            <a:noFill/>
          </p:spPr>
          <p:txBody>
            <a:bodyPr wrap="square" lIns="91440" tIns="45720" rIns="91440" bIns="45720" anchor="t">
              <a:spAutoFit/>
            </a:bodyPr>
            <a:lstStyle/>
            <a:p>
              <a:pPr algn="just">
                <a:lnSpc>
                  <a:spcPct val="150000"/>
                </a:lnSpc>
              </a:pPr>
              <a:r>
                <a:rPr lang="sl-SI" sz="1600" i="1">
                  <a:solidFill>
                    <a:schemeClr val="accent1"/>
                  </a:solidFill>
                </a:rPr>
                <a:t>“Tehnološko podjetje se lahko močno zanaša na svoje intelektualne vire (patente), medtem ko lahko logistično podjetje daje prednost fizičnim virom (tovornjaki, skladišča).”</a:t>
              </a: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696183" y="5070096"/>
            <a:ext cx="6096000" cy="787780"/>
          </a:xfrm>
          <a:prstGeom prst="rect">
            <a:avLst/>
          </a:prstGeom>
          <a:noFill/>
        </p:spPr>
        <p:txBody>
          <a:bodyPr wrap="square">
            <a:spAutoFit/>
          </a:bodyPr>
          <a:lstStyle/>
          <a:p>
            <a:pPr>
              <a:lnSpc>
                <a:spcPct val="150000"/>
              </a:lnSpc>
            </a:pPr>
            <a:r>
              <a:rPr lang="sl-SI" sz="1600">
                <a:solidFill>
                  <a:schemeClr val="accent1"/>
                </a:solidFill>
              </a:rPr>
              <a:t>Določite, kateri viri so bistveni za zagotavljanje vrednosti strankam in doseganje konkurenčne prednosti.</a:t>
            </a:r>
          </a:p>
        </p:txBody>
      </p:sp>
    </p:spTree>
    <p:extLst>
      <p:ext uri="{BB962C8B-B14F-4D97-AF65-F5344CB8AC3E}">
        <p14:creationId xmlns:p14="http://schemas.microsoft.com/office/powerpoint/2010/main" val="4161256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sl-SI" sz="3400"/>
              <a:t>6. Ključni viri</a:t>
            </a:r>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733068583"/>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77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sl-SI" sz="3400"/>
              <a:t>7. Ključne dejavnosti</a:t>
            </a:r>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cstate="print"/>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792491"/>
            <a:ext cx="6129336" cy="787780"/>
          </a:xfrm>
          <a:prstGeom prst="rect">
            <a:avLst/>
          </a:prstGeom>
          <a:noFill/>
        </p:spPr>
        <p:txBody>
          <a:bodyPr wrap="square">
            <a:spAutoFit/>
          </a:bodyPr>
          <a:lstStyle/>
          <a:p>
            <a:pPr algn="just">
              <a:lnSpc>
                <a:spcPct val="150000"/>
              </a:lnSpc>
            </a:pPr>
            <a:r>
              <a:rPr lang="sl-SI" sz="1600">
                <a:solidFill>
                  <a:schemeClr val="accent1"/>
                </a:solidFill>
              </a:rPr>
              <a:t>Ključne dejavnosti so bistveni ukrepi, ki jih mora podjetje izvajati za uspešno poslovanje in zagotavljanje vrednosti strankam.</a:t>
            </a: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120618"/>
            <a:ext cx="6129336" cy="1200329"/>
          </a:xfrm>
          <a:prstGeom prst="rect">
            <a:avLst/>
          </a:prstGeom>
          <a:noFill/>
        </p:spPr>
        <p:txBody>
          <a:bodyPr wrap="square">
            <a:spAutoFit/>
          </a:bodyPr>
          <a:lstStyle/>
          <a:p>
            <a:pPr algn="just">
              <a:lnSpc>
                <a:spcPct val="150000"/>
              </a:lnSpc>
            </a:pPr>
            <a:r>
              <a:rPr lang="sl-SI" sz="1600">
                <a:solidFill>
                  <a:schemeClr val="accent1"/>
                </a:solidFill>
              </a:rPr>
              <a:t>Opredelite dejavnosti, ki so ključne za zagotavljanje vrednosti strankam, doseganje strank, ohranjanje odnosov in ustvarjanje prihodkov.</a:t>
            </a:r>
          </a:p>
        </p:txBody>
      </p:sp>
    </p:spTree>
    <p:extLst>
      <p:ext uri="{BB962C8B-B14F-4D97-AF65-F5344CB8AC3E}">
        <p14:creationId xmlns:p14="http://schemas.microsoft.com/office/powerpoint/2010/main" val="1916635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sl-SI" sz="3400"/>
              <a:t>7. Ključne dejavnosti</a:t>
            </a:r>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1308976423"/>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61951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sl-SI" sz="3400"/>
              <a:t>8. Ključna partnerstva</a:t>
            </a:r>
          </a:p>
        </p:txBody>
      </p:sp>
      <p:sp>
        <p:nvSpPr>
          <p:cNvPr id="4" name="TextBox 3">
            <a:extLst>
              <a:ext uri="{FF2B5EF4-FFF2-40B4-BE49-F238E27FC236}">
                <a16:creationId xmlns:a16="http://schemas.microsoft.com/office/drawing/2014/main" id="{648E18E5-B0CE-81BF-375B-E8AC93A45C19}"/>
              </a:ext>
            </a:extLst>
          </p:cNvPr>
          <p:cNvSpPr txBox="1"/>
          <p:nvPr/>
        </p:nvSpPr>
        <p:spPr>
          <a:xfrm>
            <a:off x="588736" y="1772998"/>
            <a:ext cx="3402693" cy="2262671"/>
          </a:xfrm>
          <a:prstGeom prst="rect">
            <a:avLst/>
          </a:prstGeom>
          <a:noFill/>
        </p:spPr>
        <p:txBody>
          <a:bodyPr wrap="square">
            <a:spAutoFit/>
          </a:bodyPr>
          <a:lstStyle/>
          <a:p>
            <a:pPr algn="just">
              <a:lnSpc>
                <a:spcPct val="150000"/>
              </a:lnSpc>
            </a:pPr>
            <a:r>
              <a:rPr lang="sl-SI" sz="1600">
                <a:solidFill>
                  <a:schemeClr val="accent1"/>
                </a:solidFill>
              </a:rPr>
              <a:t>Ključna partnerstva vključujejo sodelovanje z zunanjimi subjekti, ki pripomorejo k učinkovitemu delovanju poslovnega modela, saj zagotavljajo bistvene vire, zmogljivosti ali dostop do trga.</a:t>
            </a: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680905"/>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sl-SI" sz="1600">
                    <a:solidFill>
                      <a:schemeClr val="accent1"/>
                    </a:solidFill>
                  </a:rPr>
                  <a:t>Zunanja podjetja ali dobavitelji, ki pomagajo podjetju.</a:t>
                </a:r>
              </a:p>
              <a:p>
                <a:endParaRPr lang="sl-SI" sz="110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sl-SI" sz="2400" b="1">
                  <a:solidFill>
                    <a:schemeClr val="accent1"/>
                  </a:solidFill>
                </a:rPr>
                <a:t>Ključna partnerstva</a:t>
              </a: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51112" y="3808848"/>
            <a:ext cx="4411118" cy="2265107"/>
          </a:xfrm>
          <a:prstGeom prst="rect">
            <a:avLst/>
          </a:prstGeom>
          <a:noFill/>
        </p:spPr>
        <p:txBody>
          <a:bodyPr wrap="square">
            <a:spAutoFit/>
          </a:bodyPr>
          <a:lstStyle/>
          <a:p>
            <a:pPr algn="just">
              <a:lnSpc>
                <a:spcPct val="150000"/>
              </a:lnSpc>
            </a:pPr>
            <a:r>
              <a:rPr lang="sl-SI" sz="1600">
                <a:solidFill>
                  <a:schemeClr val="accent1"/>
                </a:solidFill>
              </a:rPr>
              <a:t>Ocenite vlogo partnerstev pri zmanjševanju operativnih tveganj, dostopu do novih trgov ali tehnologij ter krepitvi poslovnih zmogljivosti. Ocenite možnosti za inovacije, delitev stroškov in zmanjševanje tveganja, ki jih lahko ponudijo ta partnerstva.</a:t>
            </a:r>
          </a:p>
        </p:txBody>
      </p:sp>
    </p:spTree>
    <p:extLst>
      <p:ext uri="{BB962C8B-B14F-4D97-AF65-F5344CB8AC3E}">
        <p14:creationId xmlns:p14="http://schemas.microsoft.com/office/powerpoint/2010/main" val="1848216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sl-SI" sz="3400"/>
              <a:t>8. Ključna partnerstva</a:t>
            </a:r>
          </a:p>
        </p:txBody>
      </p:sp>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54655240"/>
              </p:ext>
            </p:extLst>
          </p:nvPr>
        </p:nvGraphicFramePr>
        <p:xfrm>
          <a:off x="907142" y="1487606"/>
          <a:ext cx="10159999" cy="535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F72452C-32A8-9E12-539A-AD1216339D1E}"/>
              </a:ext>
            </a:extLst>
          </p:cNvPr>
          <p:cNvSpPr txBox="1"/>
          <p:nvPr/>
        </p:nvSpPr>
        <p:spPr>
          <a:xfrm>
            <a:off x="4750514" y="106395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800" b="1">
                <a:solidFill>
                  <a:schemeClr val="accent1"/>
                </a:solidFill>
              </a:rPr>
              <a:t>Vrste:</a:t>
            </a:r>
          </a:p>
        </p:txBody>
      </p:sp>
    </p:spTree>
    <p:extLst>
      <p:ext uri="{BB962C8B-B14F-4D97-AF65-F5344CB8AC3E}">
        <p14:creationId xmlns:p14="http://schemas.microsoft.com/office/powerpoint/2010/main" val="2486977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sl-SI" sz="3400"/>
              <a:t>9. </a:t>
            </a:r>
            <a:r>
              <a:rPr lang="en-US" sz="3400" err="1"/>
              <a:t>Struktura</a:t>
            </a:r>
            <a:r>
              <a:rPr lang="en-US" sz="3400"/>
              <a:t> </a:t>
            </a:r>
            <a:r>
              <a:rPr lang="en-US" sz="3400" err="1"/>
              <a:t>stroškov</a:t>
            </a:r>
            <a:endParaRPr lang="sl-SI" sz="3400"/>
          </a:p>
        </p:txBody>
      </p:sp>
      <p:grpSp>
        <p:nvGrpSpPr>
          <p:cNvPr id="6" name="Group 5">
            <a:extLst>
              <a:ext uri="{FF2B5EF4-FFF2-40B4-BE49-F238E27FC236}">
                <a16:creationId xmlns:a16="http://schemas.microsoft.com/office/drawing/2014/main" id="{7C63C7F2-2381-2064-3CBE-BCECA0CEF3D6}"/>
              </a:ext>
            </a:extLst>
          </p:cNvPr>
          <p:cNvGrpSpPr/>
          <p:nvPr/>
        </p:nvGrpSpPr>
        <p:grpSpPr>
          <a:xfrm>
            <a:off x="969173" y="2892813"/>
            <a:ext cx="4768850" cy="1581604"/>
            <a:chOff x="3950988" y="3089830"/>
            <a:chExt cx="3937001" cy="1231900"/>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n-GB"/>
            </a:p>
          </p:txBody>
        </p:sp>
        <p:sp>
          <p:nvSpPr>
            <p:cNvPr id="4" name="TextBox 3">
              <a:extLst>
                <a:ext uri="{FF2B5EF4-FFF2-40B4-BE49-F238E27FC236}">
                  <a16:creationId xmlns:a16="http://schemas.microsoft.com/office/drawing/2014/main" id="{82CAD15C-A123-0A01-5484-58DF2FA09160}"/>
                </a:ext>
              </a:extLst>
            </p:cNvPr>
            <p:cNvSpPr txBox="1"/>
            <p:nvPr/>
          </p:nvSpPr>
          <p:spPr>
            <a:xfrm>
              <a:off x="3950988" y="3133882"/>
              <a:ext cx="3284276" cy="407532"/>
            </a:xfrm>
            <a:prstGeom prst="rect">
              <a:avLst/>
            </a:prstGeom>
            <a:noFill/>
          </p:spPr>
          <p:txBody>
            <a:bodyPr wrap="square" rtlCol="0">
              <a:spAutoFit/>
            </a:bodyPr>
            <a:lstStyle/>
            <a:p>
              <a:pPr algn="just"/>
              <a:r>
                <a:rPr lang="en-US" sz="2800" b="1">
                  <a:solidFill>
                    <a:schemeClr val="accent1"/>
                  </a:solidFill>
                </a:rPr>
                <a:t>S</a:t>
              </a:r>
              <a:r>
                <a:rPr lang="sl-SI" sz="2800" b="1" err="1">
                  <a:solidFill>
                    <a:schemeClr val="accent1"/>
                  </a:solidFill>
                </a:rPr>
                <a:t>truktura</a:t>
              </a:r>
              <a:r>
                <a:rPr lang="en-US" sz="2800" b="1">
                  <a:solidFill>
                    <a:schemeClr val="accent1"/>
                  </a:solidFill>
                </a:rPr>
                <a:t> </a:t>
              </a:r>
              <a:r>
                <a:rPr lang="en-US" sz="2800" b="1" err="1">
                  <a:solidFill>
                    <a:schemeClr val="accent1"/>
                  </a:solidFill>
                </a:rPr>
                <a:t>stroškov</a:t>
              </a:r>
              <a:endParaRPr lang="sl-SI" sz="2800" b="1">
                <a:solidFill>
                  <a:schemeClr val="accent1"/>
                </a:solidFill>
              </a:endParaRPr>
            </a:p>
          </p:txBody>
        </p:sp>
        <p:sp>
          <p:nvSpPr>
            <p:cNvPr id="5" name="TextBox 4">
              <a:extLst>
                <a:ext uri="{FF2B5EF4-FFF2-40B4-BE49-F238E27FC236}">
                  <a16:creationId xmlns:a16="http://schemas.microsoft.com/office/drawing/2014/main" id="{F1F0E75E-AE8B-E73E-8C32-65231E256C9C}"/>
                </a:ext>
              </a:extLst>
            </p:cNvPr>
            <p:cNvSpPr txBox="1"/>
            <p:nvPr/>
          </p:nvSpPr>
          <p:spPr>
            <a:xfrm>
              <a:off x="4703304" y="3585466"/>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sl-SI" sz="1600">
                  <a:solidFill>
                    <a:schemeClr val="accent1"/>
                  </a:solidFill>
                </a:rPr>
                <a:t>Finančni vidiki, povezani z delovanjem podjetja.</a:t>
              </a: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595803"/>
            <a:ext cx="10363154" cy="787780"/>
          </a:xfrm>
          <a:prstGeom prst="rect">
            <a:avLst/>
          </a:prstGeom>
          <a:noFill/>
        </p:spPr>
        <p:txBody>
          <a:bodyPr wrap="square">
            <a:spAutoFit/>
          </a:bodyPr>
          <a:lstStyle/>
          <a:p>
            <a:pPr algn="just">
              <a:lnSpc>
                <a:spcPct val="150000"/>
              </a:lnSpc>
            </a:pPr>
            <a:r>
              <a:rPr lang="en-US" sz="1600" err="1">
                <a:solidFill>
                  <a:schemeClr val="accent1"/>
                </a:solidFill>
              </a:rPr>
              <a:t>Struktura</a:t>
            </a:r>
            <a:r>
              <a:rPr lang="en-US" sz="1600">
                <a:solidFill>
                  <a:schemeClr val="accent1"/>
                </a:solidFill>
              </a:rPr>
              <a:t> </a:t>
            </a:r>
            <a:r>
              <a:rPr lang="en-US" sz="1600" err="1">
                <a:solidFill>
                  <a:schemeClr val="accent1"/>
                </a:solidFill>
              </a:rPr>
              <a:t>stroškov</a:t>
            </a:r>
            <a:r>
              <a:rPr lang="en-US" sz="1600">
                <a:solidFill>
                  <a:schemeClr val="accent1"/>
                </a:solidFill>
              </a:rPr>
              <a:t> </a:t>
            </a:r>
            <a:r>
              <a:rPr lang="sl-SI" sz="1600">
                <a:solidFill>
                  <a:schemeClr val="accent1"/>
                </a:solidFill>
              </a:rPr>
              <a:t>zajema vse stroške, ki jih ima podjetje za vzdrževanje in delovanje svojega poslovnega modela, kar vpliva na dobičkonosnost in trajnost podjetja.</a:t>
            </a:r>
          </a:p>
        </p:txBody>
      </p:sp>
      <p:sp>
        <p:nvSpPr>
          <p:cNvPr id="11" name="TextBox 10">
            <a:extLst>
              <a:ext uri="{FF2B5EF4-FFF2-40B4-BE49-F238E27FC236}">
                <a16:creationId xmlns:a16="http://schemas.microsoft.com/office/drawing/2014/main" id="{679F4452-9F40-0D6D-DC81-D06B21C0FF46}"/>
              </a:ext>
            </a:extLst>
          </p:cNvPr>
          <p:cNvSpPr txBox="1"/>
          <p:nvPr/>
        </p:nvSpPr>
        <p:spPr>
          <a:xfrm>
            <a:off x="6273423" y="2492707"/>
            <a:ext cx="5173499" cy="2677656"/>
          </a:xfrm>
          <a:prstGeom prst="rect">
            <a:avLst/>
          </a:prstGeom>
          <a:noFill/>
        </p:spPr>
        <p:txBody>
          <a:bodyPr wrap="square">
            <a:spAutoFit/>
          </a:bodyPr>
          <a:lstStyle/>
          <a:p>
            <a:pPr algn="just">
              <a:lnSpc>
                <a:spcPct val="150000"/>
              </a:lnSpc>
            </a:pPr>
            <a:r>
              <a:rPr lang="sl-SI" sz="1600">
                <a:solidFill>
                  <a:schemeClr val="accent1"/>
                </a:solidFill>
              </a:rPr>
              <a:t>Analizirajte glavne dejavnike stroškov, kot so obseg proizvodnje, razporeditev virov in operativna učinkovitost. Dajte prednost strategijam upravljanja stroškov za optimizacijo dobičkonosnosti, kot so pogajanja o boljših pogojih za dobavitelje, racionalizacija procesov ali uporaba tehnologije za zmanjšanje stroškov dela. </a:t>
            </a: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203113"/>
            <a:ext cx="10246132" cy="338554"/>
          </a:xfrm>
          <a:prstGeom prst="rect">
            <a:avLst/>
          </a:prstGeom>
          <a:noFill/>
        </p:spPr>
        <p:txBody>
          <a:bodyPr wrap="square">
            <a:spAutoFit/>
          </a:bodyPr>
          <a:lstStyle/>
          <a:p>
            <a:r>
              <a:rPr lang="sl-SI" sz="1600">
                <a:solidFill>
                  <a:schemeClr val="accent1"/>
                </a:solidFill>
              </a:rPr>
              <a:t>Razumevanje teh elementov pomaga pri odločitvah o cenah in konkurenčnem </a:t>
            </a:r>
            <a:r>
              <a:rPr lang="sl-SI" sz="1600" err="1">
                <a:solidFill>
                  <a:schemeClr val="accent1"/>
                </a:solidFill>
              </a:rPr>
              <a:t>pozicioniranju</a:t>
            </a:r>
            <a:r>
              <a:rPr lang="sl-SI" sz="1600">
                <a:solidFill>
                  <a:schemeClr val="accent1"/>
                </a:solidFill>
              </a:rPr>
              <a:t>.</a:t>
            </a:r>
            <a:endParaRPr lang="sl-SI" sz="1600"/>
          </a:p>
        </p:txBody>
      </p:sp>
    </p:spTree>
    <p:extLst>
      <p:ext uri="{BB962C8B-B14F-4D97-AF65-F5344CB8AC3E}">
        <p14:creationId xmlns:p14="http://schemas.microsoft.com/office/powerpoint/2010/main" val="74502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15451" y="-319158"/>
            <a:ext cx="10515600" cy="1325563"/>
          </a:xfrm>
        </p:spPr>
        <p:txBody>
          <a:bodyPr>
            <a:normAutofit/>
          </a:bodyPr>
          <a:lstStyle/>
          <a:p>
            <a:r>
              <a:rPr lang="sl-SI" sz="3400"/>
              <a:t>Vloga vizije, poslanstva in vrednot</a:t>
            </a:r>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372754" y="911177"/>
            <a:ext cx="12564754" cy="5867400"/>
            <a:chOff x="1801768" y="1062134"/>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1798278962"/>
                </p:ext>
              </p:extLst>
            </p:nvPr>
          </p:nvGraphicFramePr>
          <p:xfrm>
            <a:off x="1801768" y="10621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705323" y="3893280"/>
              <a:ext cx="498366" cy="341086"/>
            </a:xfrm>
            <a:prstGeom prst="rect">
              <a:avLst/>
            </a:prstGeom>
            <a:noFill/>
          </p:spPr>
          <p:txBody>
            <a:bodyPr wrap="none" rtlCol="0">
              <a:spAutoFit/>
            </a:bodyPr>
            <a:lstStyle/>
            <a:p>
              <a:r>
                <a:rPr lang="sl-SI" b="1"/>
                <a:t>Vizija</a:t>
              </a:r>
              <a:endParaRPr lang="en-GB" b="1"/>
            </a:p>
          </p:txBody>
        </p:sp>
        <p:sp>
          <p:nvSpPr>
            <p:cNvPr id="11" name="TextBox 10">
              <a:extLst>
                <a:ext uri="{FF2B5EF4-FFF2-40B4-BE49-F238E27FC236}">
                  <a16:creationId xmlns:a16="http://schemas.microsoft.com/office/drawing/2014/main" id="{5454C99F-D652-F905-8ECC-4DA001CF1C22}"/>
                </a:ext>
              </a:extLst>
            </p:cNvPr>
            <p:cNvSpPr txBox="1"/>
            <p:nvPr/>
          </p:nvSpPr>
          <p:spPr>
            <a:xfrm>
              <a:off x="3608592" y="4620227"/>
              <a:ext cx="915847" cy="341086"/>
            </a:xfrm>
            <a:prstGeom prst="rect">
              <a:avLst/>
            </a:prstGeom>
            <a:noFill/>
          </p:spPr>
          <p:txBody>
            <a:bodyPr wrap="none" rtlCol="0">
              <a:spAutoFit/>
            </a:bodyPr>
            <a:lstStyle/>
            <a:p>
              <a:r>
                <a:rPr lang="sl-SI" b="1"/>
                <a:t>Poslanstvo</a:t>
              </a:r>
              <a:endParaRPr lang="en-GB" b="1"/>
            </a:p>
          </p:txBody>
        </p:sp>
        <p:sp>
          <p:nvSpPr>
            <p:cNvPr id="12" name="TextBox 11">
              <a:extLst>
                <a:ext uri="{FF2B5EF4-FFF2-40B4-BE49-F238E27FC236}">
                  <a16:creationId xmlns:a16="http://schemas.microsoft.com/office/drawing/2014/main" id="{4DA938F5-6B17-7274-63FD-A9C0EED9F06B}"/>
                </a:ext>
              </a:extLst>
            </p:cNvPr>
            <p:cNvSpPr txBox="1"/>
            <p:nvPr/>
          </p:nvSpPr>
          <p:spPr>
            <a:xfrm>
              <a:off x="3352814" y="5384924"/>
              <a:ext cx="1427403" cy="341086"/>
            </a:xfrm>
            <a:prstGeom prst="rect">
              <a:avLst/>
            </a:prstGeom>
            <a:noFill/>
          </p:spPr>
          <p:txBody>
            <a:bodyPr wrap="none" rtlCol="0">
              <a:spAutoFit/>
            </a:bodyPr>
            <a:lstStyle/>
            <a:p>
              <a:r>
                <a:rPr lang="sl-SI" b="1">
                  <a:solidFill>
                    <a:schemeClr val="accent1"/>
                  </a:solidFill>
                </a:rPr>
                <a:t>Temeljne vrednote</a:t>
              </a:r>
              <a:endParaRPr lang="en-GB" b="1">
                <a:solidFill>
                  <a:schemeClr val="accent1"/>
                </a:solidFill>
              </a:endParaRPr>
            </a:p>
          </p:txBody>
        </p:sp>
      </p:grpSp>
    </p:spTree>
    <p:extLst>
      <p:ext uri="{BB962C8B-B14F-4D97-AF65-F5344CB8AC3E}">
        <p14:creationId xmlns:p14="http://schemas.microsoft.com/office/powerpoint/2010/main" val="670520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28774" y="69427"/>
            <a:ext cx="8952781" cy="549275"/>
          </a:xfrm>
        </p:spPr>
        <p:txBody>
          <a:bodyPr>
            <a:noAutofit/>
          </a:bodyPr>
          <a:lstStyle/>
          <a:p>
            <a:pPr algn="just"/>
            <a:r>
              <a:rPr lang="sl-SI" sz="3400"/>
              <a:t>9. </a:t>
            </a:r>
            <a:r>
              <a:rPr lang="en-US" sz="3400"/>
              <a:t>S</a:t>
            </a:r>
            <a:r>
              <a:rPr lang="sl-SI" sz="3400" err="1"/>
              <a:t>truktura</a:t>
            </a:r>
            <a:r>
              <a:rPr lang="en-US" sz="3400"/>
              <a:t> </a:t>
            </a:r>
            <a:r>
              <a:rPr lang="en-US" sz="3400" err="1"/>
              <a:t>stroškov</a:t>
            </a:r>
            <a:endParaRPr lang="sl-SI" sz="3400"/>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3798732733"/>
              </p:ext>
            </p:extLst>
          </p:nvPr>
        </p:nvGraphicFramePr>
        <p:xfrm>
          <a:off x="130267" y="1501254"/>
          <a:ext cx="11931466" cy="5287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sl-SI" sz="2400" b="1">
                <a:solidFill>
                  <a:schemeClr val="accent1"/>
                </a:solidFill>
              </a:rPr>
              <a:t>Vrste:</a:t>
            </a:r>
          </a:p>
        </p:txBody>
      </p:sp>
    </p:spTree>
    <p:extLst>
      <p:ext uri="{BB962C8B-B14F-4D97-AF65-F5344CB8AC3E}">
        <p14:creationId xmlns:p14="http://schemas.microsoft.com/office/powerpoint/2010/main" val="428193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43822" y="265339"/>
            <a:ext cx="11196847" cy="1444625"/>
          </a:xfrm>
        </p:spPr>
        <p:txBody>
          <a:bodyPr>
            <a:noAutofit/>
          </a:bodyPr>
          <a:lstStyle/>
          <a:p>
            <a:r>
              <a:rPr lang="sl-SI" sz="3400"/>
              <a:t>Dokončanje platna poslovnega modela</a:t>
            </a:r>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461822"/>
            <a:ext cx="11139714" cy="1569660"/>
          </a:xfrm>
          <a:prstGeom prst="rect">
            <a:avLst/>
          </a:prstGeom>
          <a:noFill/>
        </p:spPr>
        <p:txBody>
          <a:bodyPr wrap="square" lIns="91440" tIns="45720" rIns="91440" bIns="45720" anchor="t">
            <a:spAutoFit/>
          </a:bodyPr>
          <a:lstStyle/>
          <a:p>
            <a:pPr algn="just">
              <a:lnSpc>
                <a:spcPct val="150000"/>
              </a:lnSpc>
            </a:pPr>
            <a:r>
              <a:rPr lang="sl-SI" sz="1600">
                <a:solidFill>
                  <a:schemeClr val="accent1"/>
                </a:solidFill>
              </a:rPr>
              <a:t>Oblikovanje platna poslovnega modela je bistven korak za razumevanje in vizualizacijo ključnih komponent vašega podjetja. Pomaga pri jasnem in jedrnatem strukturiranju vaše poslovne ideje. Tukaj je nekaj ključnih nasvetov za izboljšanje učinkovitosti platna poslovnega modela, s čimer boste zagotovili, da bo služilo kot celovito vodilo za vašo poslovno strategijo.</a:t>
            </a:r>
          </a:p>
        </p:txBody>
      </p:sp>
      <p:sp>
        <p:nvSpPr>
          <p:cNvPr id="6" name="TextBox 5">
            <a:extLst>
              <a:ext uri="{FF2B5EF4-FFF2-40B4-BE49-F238E27FC236}">
                <a16:creationId xmlns:a16="http://schemas.microsoft.com/office/drawing/2014/main" id="{EB0FC297-12F4-3D3D-AE03-72643352C4B3}"/>
              </a:ext>
            </a:extLst>
          </p:cNvPr>
          <p:cNvSpPr txBox="1"/>
          <p:nvPr/>
        </p:nvSpPr>
        <p:spPr>
          <a:xfrm>
            <a:off x="657659" y="3143493"/>
            <a:ext cx="10969172" cy="2966197"/>
          </a:xfrm>
          <a:prstGeom prst="rect">
            <a:avLst/>
          </a:prstGeom>
          <a:noFill/>
        </p:spPr>
        <p:txBody>
          <a:bodyPr wrap="square">
            <a:spAutoFit/>
          </a:bodyPr>
          <a:lstStyle/>
          <a:p>
            <a:pPr algn="just">
              <a:lnSpc>
                <a:spcPct val="150000"/>
              </a:lnSpc>
            </a:pPr>
            <a:r>
              <a:rPr lang="sl-SI" b="1">
                <a:solidFill>
                  <a:schemeClr val="accent1"/>
                </a:solidFill>
              </a:rPr>
              <a:t>01. Začnite s </a:t>
            </a:r>
            <a:r>
              <a:rPr lang="sl-SI" b="1" err="1">
                <a:solidFill>
                  <a:schemeClr val="accent1"/>
                </a:solidFill>
              </a:rPr>
              <a:t>segmentacijo</a:t>
            </a:r>
            <a:r>
              <a:rPr lang="sl-SI" b="1">
                <a:solidFill>
                  <a:schemeClr val="accent1"/>
                </a:solidFill>
              </a:rPr>
              <a:t> strank in zagotavljanjem ponujene vrednosti</a:t>
            </a:r>
          </a:p>
          <a:p>
            <a:pPr algn="just">
              <a:lnSpc>
                <a:spcPct val="150000"/>
              </a:lnSpc>
            </a:pPr>
            <a:endParaRPr lang="sl-SI" sz="1050">
              <a:solidFill>
                <a:schemeClr val="accent1"/>
              </a:solidFill>
            </a:endParaRPr>
          </a:p>
          <a:p>
            <a:pPr marL="742950" lvl="1" indent="-285750" algn="just">
              <a:lnSpc>
                <a:spcPct val="150000"/>
              </a:lnSpc>
              <a:buFont typeface="Arial" panose="020B0604020202020204" pitchFamily="34" charset="0"/>
              <a:buChar char="•"/>
            </a:pPr>
            <a:r>
              <a:rPr lang="sl-SI" sz="1600" b="1">
                <a:solidFill>
                  <a:schemeClr val="accent1"/>
                </a:solidFill>
              </a:rPr>
              <a:t>Razumevanje vaših strank</a:t>
            </a:r>
            <a:r>
              <a:rPr lang="sl-SI" sz="1600">
                <a:solidFill>
                  <a:schemeClr val="accent1"/>
                </a:solidFill>
              </a:rPr>
              <a:t>: začnite z opredelitvijo segmentov strank, ki so različne skupine ljudi ali organizacij, ki jih želite oskrbovati. Uporabite podrobne osebe da te skupine počlovečite ter jasno opredelite njihove specifične potrebe in težave.</a:t>
            </a:r>
          </a:p>
          <a:p>
            <a:pPr marL="742950" lvl="1" indent="-285750" algn="just">
              <a:lnSpc>
                <a:spcPct val="150000"/>
              </a:lnSpc>
              <a:buFont typeface="Arial" panose="020B0604020202020204" pitchFamily="34" charset="0"/>
              <a:buChar char="•"/>
            </a:pPr>
            <a:r>
              <a:rPr lang="sl-SI" sz="1600" b="1">
                <a:solidFill>
                  <a:schemeClr val="accent1"/>
                </a:solidFill>
              </a:rPr>
              <a:t>Izrazite vrednost</a:t>
            </a:r>
            <a:r>
              <a:rPr lang="sl-SI" sz="1600">
                <a:solidFill>
                  <a:schemeClr val="accent1"/>
                </a:solidFill>
              </a:rPr>
              <a:t>: jasno opišite zagotavljanje vrednosti za vsak segment strank. To je vaša edinstvena obljuba strankam, ki poudarja, zakaj bi morali izbrati vaš izdelek ali storitev namesto konkurence. Osredotočite se na to, kako vaša ponudba rešuje njihove težave ali izpolnjuje njihove potrebe na edinstven način.</a:t>
            </a:r>
          </a:p>
        </p:txBody>
      </p:sp>
    </p:spTree>
    <p:extLst>
      <p:ext uri="{BB962C8B-B14F-4D97-AF65-F5344CB8AC3E}">
        <p14:creationId xmlns:p14="http://schemas.microsoft.com/office/powerpoint/2010/main" val="883705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80" y="-107089"/>
            <a:ext cx="11196847" cy="1444625"/>
          </a:xfrm>
        </p:spPr>
        <p:txBody>
          <a:bodyPr>
            <a:noAutofit/>
          </a:bodyPr>
          <a:lstStyle/>
          <a:p>
            <a:r>
              <a:rPr lang="sl-SI" sz="3400"/>
              <a:t>Dokončanje platna poslovnega modela</a:t>
            </a:r>
          </a:p>
        </p:txBody>
      </p:sp>
      <p:sp>
        <p:nvSpPr>
          <p:cNvPr id="5" name="TextBox 4">
            <a:extLst>
              <a:ext uri="{FF2B5EF4-FFF2-40B4-BE49-F238E27FC236}">
                <a16:creationId xmlns:a16="http://schemas.microsoft.com/office/drawing/2014/main" id="{EE50636A-2CEE-7876-2374-980627B57096}"/>
              </a:ext>
            </a:extLst>
          </p:cNvPr>
          <p:cNvSpPr txBox="1"/>
          <p:nvPr/>
        </p:nvSpPr>
        <p:spPr>
          <a:xfrm>
            <a:off x="612761" y="1337536"/>
            <a:ext cx="11081659" cy="2565189"/>
          </a:xfrm>
          <a:prstGeom prst="rect">
            <a:avLst/>
          </a:prstGeom>
          <a:noFill/>
        </p:spPr>
        <p:txBody>
          <a:bodyPr wrap="square" lIns="91440" tIns="45720" rIns="91440" bIns="45720" anchor="t">
            <a:spAutoFit/>
          </a:bodyPr>
          <a:lstStyle/>
          <a:p>
            <a:pPr algn="just">
              <a:lnSpc>
                <a:spcPct val="150000"/>
              </a:lnSpc>
            </a:pPr>
            <a:r>
              <a:rPr lang="sl-SI" b="1" dirty="0">
                <a:solidFill>
                  <a:schemeClr val="accent1"/>
                </a:solidFill>
              </a:rPr>
              <a:t>02. Vizualizirajte pot stranke</a:t>
            </a:r>
          </a:p>
          <a:p>
            <a:pPr algn="just">
              <a:lnSpc>
                <a:spcPct val="150000"/>
              </a:lnSpc>
            </a:pPr>
            <a:endParaRPr lang="sl-SI" sz="800">
              <a:solidFill>
                <a:schemeClr val="accent1"/>
              </a:solidFill>
            </a:endParaRPr>
          </a:p>
          <a:p>
            <a:pPr marL="742950" lvl="1" indent="-285750" algn="just">
              <a:lnSpc>
                <a:spcPct val="150000"/>
              </a:lnSpc>
              <a:buFont typeface="Arial" panose="020B0604020202020204" pitchFamily="34" charset="0"/>
              <a:buChar char="•"/>
            </a:pPr>
            <a:r>
              <a:rPr lang="sl-SI" sz="1600" b="1" dirty="0">
                <a:solidFill>
                  <a:schemeClr val="accent1"/>
                </a:solidFill>
              </a:rPr>
              <a:t>Model AIDAOR</a:t>
            </a:r>
            <a:r>
              <a:rPr lang="en-US" sz="1600" b="1" dirty="0">
                <a:solidFill>
                  <a:schemeClr val="accent1"/>
                </a:solidFill>
              </a:rPr>
              <a:t> </a:t>
            </a:r>
            <a:r>
              <a:rPr lang="en-US" sz="1600" dirty="0">
                <a:solidFill>
                  <a:schemeClr val="accent1"/>
                </a:solidFill>
              </a:rPr>
              <a:t>(</a:t>
            </a:r>
            <a:r>
              <a:rPr lang="en-US" sz="1600" dirty="0" err="1">
                <a:solidFill>
                  <a:schemeClr val="accent1"/>
                </a:solidFill>
              </a:rPr>
              <a:t>angl</a:t>
            </a:r>
            <a:r>
              <a:rPr lang="en-US" sz="1600" dirty="0">
                <a:solidFill>
                  <a:schemeClr val="accent1"/>
                </a:solidFill>
              </a:rPr>
              <a:t>: Attention/Awareness Interest Desire Action Onboarding Retention)</a:t>
            </a:r>
            <a:r>
              <a:rPr lang="sl-SI" sz="1600" dirty="0">
                <a:solidFill>
                  <a:schemeClr val="accent1"/>
                </a:solidFill>
              </a:rPr>
              <a:t>: načrtujte celotno pot stranke s pomočjo modela AIDAOR, ki pomeni pozornost, zanimanje, željo, dejanje, </a:t>
            </a:r>
            <a:r>
              <a:rPr lang="en-US" sz="1600" dirty="0" err="1">
                <a:solidFill>
                  <a:schemeClr val="accent1"/>
                </a:solidFill>
              </a:rPr>
              <a:t>uvajanje</a:t>
            </a:r>
            <a:r>
              <a:rPr lang="sl-SI" sz="1600" dirty="0">
                <a:solidFill>
                  <a:schemeClr val="accent1"/>
                </a:solidFill>
              </a:rPr>
              <a:t> in</a:t>
            </a:r>
            <a:r>
              <a:rPr lang="en-US" sz="1600" dirty="0">
                <a:solidFill>
                  <a:schemeClr val="accent1"/>
                </a:solidFill>
              </a:rPr>
              <a:t> </a:t>
            </a:r>
            <a:r>
              <a:rPr lang="en-US" sz="1600" dirty="0" err="1">
                <a:solidFill>
                  <a:schemeClr val="accent1"/>
                </a:solidFill>
              </a:rPr>
              <a:t>ohranjanje</a:t>
            </a:r>
            <a:r>
              <a:rPr lang="sl-SI" sz="1600" dirty="0">
                <a:solidFill>
                  <a:schemeClr val="accent1"/>
                </a:solidFill>
              </a:rPr>
              <a:t>. To vam pomaga opredeliti kritične stične točke ter izboljšati odnose s strankami in kanale.</a:t>
            </a:r>
          </a:p>
          <a:p>
            <a:pPr marL="742950" lvl="1" indent="-285750" algn="just">
              <a:lnSpc>
                <a:spcPct val="150000"/>
              </a:lnSpc>
              <a:buFont typeface="Arial" panose="020B0604020202020204" pitchFamily="34" charset="0"/>
              <a:buChar char="•"/>
            </a:pPr>
            <a:r>
              <a:rPr lang="sl-SI" sz="1600" b="1" dirty="0">
                <a:solidFill>
                  <a:schemeClr val="accent1"/>
                </a:solidFill>
              </a:rPr>
              <a:t>Strategija kanalov</a:t>
            </a:r>
            <a:r>
              <a:rPr lang="sl-SI" sz="1600" dirty="0">
                <a:solidFill>
                  <a:schemeClr val="accent1"/>
                </a:solidFill>
              </a:rPr>
              <a:t>: poskrbite, da so vaši komunikacijski in distribucijski kanali prilagojeni tako, da stranke nemoteno vodijo skozi vsako fazo poti, od ozaveščenosti do nakupa in naprej.</a:t>
            </a:r>
          </a:p>
        </p:txBody>
      </p:sp>
      <p:sp>
        <p:nvSpPr>
          <p:cNvPr id="8" name="TextBox 7">
            <a:extLst>
              <a:ext uri="{FF2B5EF4-FFF2-40B4-BE49-F238E27FC236}">
                <a16:creationId xmlns:a16="http://schemas.microsoft.com/office/drawing/2014/main" id="{4E413E0B-8457-1782-5AF9-10CC97E4F919}"/>
              </a:ext>
            </a:extLst>
          </p:cNvPr>
          <p:cNvSpPr txBox="1"/>
          <p:nvPr/>
        </p:nvSpPr>
        <p:spPr>
          <a:xfrm>
            <a:off x="609329" y="3800118"/>
            <a:ext cx="10894786" cy="2585323"/>
          </a:xfrm>
          <a:prstGeom prst="rect">
            <a:avLst/>
          </a:prstGeom>
          <a:noFill/>
        </p:spPr>
        <p:txBody>
          <a:bodyPr wrap="square" lIns="91440" tIns="45720" rIns="91440" bIns="45720" anchor="t">
            <a:spAutoFit/>
          </a:bodyPr>
          <a:lstStyle/>
          <a:p>
            <a:pPr algn="just">
              <a:lnSpc>
                <a:spcPct val="150000"/>
              </a:lnSpc>
            </a:pPr>
            <a:r>
              <a:rPr lang="sl-SI" b="1" dirty="0">
                <a:solidFill>
                  <a:schemeClr val="accent1"/>
                </a:solidFill>
              </a:rPr>
              <a:t>03. Uskladite infrastrukturo z vrsto podjetja</a:t>
            </a:r>
          </a:p>
          <a:p>
            <a:pPr algn="just">
              <a:lnSpc>
                <a:spcPct val="150000"/>
              </a:lnSpc>
            </a:pPr>
            <a:endParaRPr lang="sl-SI" sz="1000">
              <a:solidFill>
                <a:schemeClr val="accent1"/>
              </a:solidFill>
            </a:endParaRPr>
          </a:p>
          <a:p>
            <a:pPr marL="742950" lvl="1" indent="-285750" algn="just">
              <a:lnSpc>
                <a:spcPct val="150000"/>
              </a:lnSpc>
              <a:buFont typeface="Arial" panose="020B0604020202020204" pitchFamily="34" charset="0"/>
              <a:buChar char="•"/>
            </a:pPr>
            <a:r>
              <a:rPr lang="sl-SI" sz="1600" b="1" dirty="0">
                <a:solidFill>
                  <a:schemeClr val="accent1"/>
                </a:solidFill>
              </a:rPr>
              <a:t>Določite vrsto podjetja</a:t>
            </a:r>
            <a:r>
              <a:rPr lang="sl-SI" sz="1600" dirty="0">
                <a:solidFill>
                  <a:schemeClr val="accent1"/>
                </a:solidFill>
              </a:rPr>
              <a:t>: določite, ali vaše podjetje temelji na infrastrukturi, obsegu ali izdelku. Ta razvrstitev pomaga pri osredotočanju vaših ključnih dejavnosti, virov in partnerstev.</a:t>
            </a:r>
          </a:p>
          <a:p>
            <a:pPr marL="742950" lvl="1" indent="-285750" algn="just">
              <a:lnSpc>
                <a:spcPct val="150000"/>
              </a:lnSpc>
              <a:buFont typeface="Arial" panose="020B0604020202020204" pitchFamily="34" charset="0"/>
              <a:buChar char="•"/>
            </a:pPr>
            <a:r>
              <a:rPr lang="sl-SI" sz="1600" b="1" dirty="0">
                <a:solidFill>
                  <a:schemeClr val="accent1"/>
                </a:solidFill>
              </a:rPr>
              <a:t>Strateške dejavnosti in viri: </a:t>
            </a:r>
            <a:r>
              <a:rPr lang="sl-SI" sz="1600" dirty="0">
                <a:solidFill>
                  <a:schemeClr val="accent1"/>
                </a:solidFill>
              </a:rPr>
              <a:t>poudarite ključne dejavnosti in vire, ki so bistvenega pomena za vašo vrsto podjetja. Na primer, podjetje, ki temelji na izdelkih, lahko daje prednost raziskavam in razvoju ter intelektualni lastnini.</a:t>
            </a:r>
            <a:endParaRPr lang="sl-SI">
              <a:solidFill>
                <a:schemeClr val="accent1"/>
              </a:solidFill>
            </a:endParaRPr>
          </a:p>
        </p:txBody>
      </p:sp>
    </p:spTree>
    <p:extLst>
      <p:ext uri="{BB962C8B-B14F-4D97-AF65-F5344CB8AC3E}">
        <p14:creationId xmlns:p14="http://schemas.microsoft.com/office/powerpoint/2010/main" val="3918589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sl-SI" sz="3400"/>
              <a:t>Dokončanje platna poslovnega modela</a:t>
            </a:r>
          </a:p>
        </p:txBody>
      </p:sp>
      <p:sp>
        <p:nvSpPr>
          <p:cNvPr id="5" name="TextBox 4">
            <a:extLst>
              <a:ext uri="{FF2B5EF4-FFF2-40B4-BE49-F238E27FC236}">
                <a16:creationId xmlns:a16="http://schemas.microsoft.com/office/drawing/2014/main" id="{EE50636A-2CEE-7876-2374-980627B57096}"/>
              </a:ext>
            </a:extLst>
          </p:cNvPr>
          <p:cNvSpPr txBox="1"/>
          <p:nvPr/>
        </p:nvSpPr>
        <p:spPr>
          <a:xfrm>
            <a:off x="776535" y="1105793"/>
            <a:ext cx="11081659" cy="2565189"/>
          </a:xfrm>
          <a:prstGeom prst="rect">
            <a:avLst/>
          </a:prstGeom>
          <a:noFill/>
        </p:spPr>
        <p:txBody>
          <a:bodyPr wrap="square" lIns="91440" tIns="45720" rIns="91440" bIns="45720" anchor="t">
            <a:spAutoFit/>
          </a:bodyPr>
          <a:lstStyle/>
          <a:p>
            <a:pPr algn="just">
              <a:lnSpc>
                <a:spcPct val="150000"/>
              </a:lnSpc>
            </a:pPr>
            <a:r>
              <a:rPr lang="sl-SI" b="1" dirty="0">
                <a:solidFill>
                  <a:schemeClr val="accent1"/>
                </a:solidFill>
              </a:rPr>
              <a:t>04. Nenehno izpopolnjevanje in povratne informacije</a:t>
            </a:r>
          </a:p>
          <a:p>
            <a:pPr algn="just">
              <a:lnSpc>
                <a:spcPct val="150000"/>
              </a:lnSpc>
            </a:pPr>
            <a:endParaRPr lang="sl-SI" sz="700">
              <a:solidFill>
                <a:schemeClr val="accent1"/>
              </a:solidFill>
            </a:endParaRPr>
          </a:p>
          <a:p>
            <a:pPr marL="742950" lvl="1" indent="-285750" algn="just">
              <a:lnSpc>
                <a:spcPct val="150000"/>
              </a:lnSpc>
              <a:buFont typeface="Arial" panose="020B0604020202020204" pitchFamily="34" charset="0"/>
              <a:buChar char="•"/>
            </a:pPr>
            <a:r>
              <a:rPr lang="sl-SI" sz="1600" b="1" dirty="0">
                <a:solidFill>
                  <a:schemeClr val="accent1"/>
                </a:solidFill>
              </a:rPr>
              <a:t>Redne posodobitve</a:t>
            </a:r>
            <a:r>
              <a:rPr lang="sl-SI" sz="1600" dirty="0">
                <a:solidFill>
                  <a:schemeClr val="accent1"/>
                </a:solidFill>
              </a:rPr>
              <a:t>: platno poslovnega modela je dinamično orodje. Redno ga posodabljajte, da bo odražalo spremembe, ki temeljijo na povratnih informacijah strank, razmerah na trgu ali notranjih spremembah. Ta ponavljajoči se postopek zagotavlja, da vaš poslovni model ostane ustrezen in učinkovit.</a:t>
            </a:r>
          </a:p>
          <a:p>
            <a:pPr marL="742950" lvl="1" indent="-285750" algn="just">
              <a:lnSpc>
                <a:spcPct val="150000"/>
              </a:lnSpc>
              <a:buFont typeface="Arial" panose="020B0604020202020204" pitchFamily="34" charset="0"/>
              <a:buChar char="•"/>
            </a:pPr>
            <a:r>
              <a:rPr lang="sl-SI" sz="1600" b="1" dirty="0">
                <a:solidFill>
                  <a:schemeClr val="accent1"/>
                </a:solidFill>
              </a:rPr>
              <a:t>Sodelovanje timov</a:t>
            </a:r>
            <a:r>
              <a:rPr lang="sl-SI" sz="1600" dirty="0">
                <a:solidFill>
                  <a:schemeClr val="accent1"/>
                </a:solidFill>
              </a:rPr>
              <a:t>: vključite raznolik tim iz različnih oddelkov, ki bo prispeval svoje vpoglede. Ta raznolikost zagotavlja, da so zajeti vsi vidiki poslovanja in spodbuja celovito razumevanje.</a:t>
            </a:r>
            <a:endParaRPr lang="sl-SI">
              <a:solidFill>
                <a:schemeClr val="accent1"/>
              </a:solidFill>
            </a:endParaRPr>
          </a:p>
        </p:txBody>
      </p:sp>
      <p:sp>
        <p:nvSpPr>
          <p:cNvPr id="8" name="TextBox 7">
            <a:extLst>
              <a:ext uri="{FF2B5EF4-FFF2-40B4-BE49-F238E27FC236}">
                <a16:creationId xmlns:a16="http://schemas.microsoft.com/office/drawing/2014/main" id="{4E413E0B-8457-1782-5AF9-10CC97E4F919}"/>
              </a:ext>
            </a:extLst>
          </p:cNvPr>
          <p:cNvSpPr txBox="1"/>
          <p:nvPr/>
        </p:nvSpPr>
        <p:spPr>
          <a:xfrm>
            <a:off x="812378" y="3950421"/>
            <a:ext cx="10894786" cy="2354491"/>
          </a:xfrm>
          <a:prstGeom prst="rect">
            <a:avLst/>
          </a:prstGeom>
          <a:noFill/>
        </p:spPr>
        <p:txBody>
          <a:bodyPr wrap="square" lIns="91440" tIns="45720" rIns="91440" bIns="45720" anchor="t">
            <a:spAutoFit/>
          </a:bodyPr>
          <a:lstStyle/>
          <a:p>
            <a:pPr algn="just">
              <a:lnSpc>
                <a:spcPct val="150000"/>
              </a:lnSpc>
            </a:pPr>
            <a:r>
              <a:rPr lang="sl-SI" b="1" dirty="0">
                <a:solidFill>
                  <a:schemeClr val="accent1"/>
                </a:solidFill>
              </a:rPr>
              <a:t>05. Jasna komunikacija in razširljivost</a:t>
            </a:r>
            <a:endParaRPr lang="sl-SI" sz="700" dirty="0">
              <a:solidFill>
                <a:schemeClr val="accent1"/>
              </a:solidFill>
            </a:endParaRPr>
          </a:p>
          <a:p>
            <a:pPr marL="742950" lvl="1" indent="-285750" algn="just">
              <a:lnSpc>
                <a:spcPct val="150000"/>
              </a:lnSpc>
              <a:buFont typeface="Arial" panose="020B0604020202020204" pitchFamily="34" charset="0"/>
              <a:buChar char="•"/>
            </a:pPr>
            <a:r>
              <a:rPr lang="sl-SI" sz="1600" b="1" dirty="0">
                <a:solidFill>
                  <a:schemeClr val="accent1"/>
                </a:solidFill>
              </a:rPr>
              <a:t>Dokumentirajte in vizualizirajte</a:t>
            </a:r>
            <a:r>
              <a:rPr lang="sl-SI" sz="1600" dirty="0">
                <a:solidFill>
                  <a:schemeClr val="accent1"/>
                </a:solidFill>
              </a:rPr>
              <a:t>: jasno dokumentirajte predpostavke in hipoteze v svojem platnu poslovnega modela. Uporabite vizualne prikaze in diagrame ter tako izboljšajte jasnost in model učinkovito predstavite deležnikom.</a:t>
            </a:r>
          </a:p>
          <a:p>
            <a:pPr marL="742950" lvl="1" indent="-285750" algn="just">
              <a:lnSpc>
                <a:spcPct val="150000"/>
              </a:lnSpc>
              <a:buFont typeface="Arial" panose="020B0604020202020204" pitchFamily="34" charset="0"/>
              <a:buChar char="•"/>
            </a:pPr>
            <a:r>
              <a:rPr lang="sl-SI" sz="1600" b="1" dirty="0">
                <a:solidFill>
                  <a:schemeClr val="accent1"/>
                </a:solidFill>
              </a:rPr>
              <a:t>Osredotočite se na razširljivost</a:t>
            </a:r>
            <a:r>
              <a:rPr lang="sl-SI" sz="1600" dirty="0">
                <a:solidFill>
                  <a:schemeClr val="accent1"/>
                </a:solidFill>
              </a:rPr>
              <a:t>: oblikujte svoj poslovni model z mislijo na razširljivost. Razmislite, kako lahko vaše podjetje raste, se prilagaja in služi novim segmentom strank ali razširi obstoječe.</a:t>
            </a:r>
            <a:endParaRPr lang="sl-SI">
              <a:solidFill>
                <a:schemeClr val="accent1"/>
              </a:solidFill>
            </a:endParaRPr>
          </a:p>
        </p:txBody>
      </p:sp>
    </p:spTree>
    <p:extLst>
      <p:ext uri="{BB962C8B-B14F-4D97-AF65-F5344CB8AC3E}">
        <p14:creationId xmlns:p14="http://schemas.microsoft.com/office/powerpoint/2010/main" val="334922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0" y="-103035"/>
            <a:ext cx="11675031" cy="894167"/>
          </a:xfrm>
        </p:spPr>
        <p:txBody>
          <a:bodyPr vert="horz" lIns="91440" tIns="45720" rIns="91440" bIns="45720" rtlCol="0" anchor="t">
            <a:normAutofit/>
          </a:bodyPr>
          <a:lstStyle/>
          <a:p>
            <a:pPr marL="0" indent="0" algn="ctr">
              <a:lnSpc>
                <a:spcPct val="150000"/>
              </a:lnSpc>
              <a:buNone/>
            </a:pPr>
            <a:r>
              <a:rPr lang="sl-SI" sz="3400">
                <a:solidFill>
                  <a:schemeClr val="tx2"/>
                </a:solidFill>
              </a:rPr>
              <a:t>Oblikovanje platna poslovnega modela</a:t>
            </a:r>
          </a:p>
        </p:txBody>
      </p:sp>
      <p:sp>
        <p:nvSpPr>
          <p:cNvPr id="2" name="Rectangle 1">
            <a:extLst>
              <a:ext uri="{FF2B5EF4-FFF2-40B4-BE49-F238E27FC236}">
                <a16:creationId xmlns:a16="http://schemas.microsoft.com/office/drawing/2014/main" id="{91250AF4-7F87-3AA5-7B67-802D120A4768}"/>
              </a:ext>
            </a:extLst>
          </p:cNvPr>
          <p:cNvSpPr/>
          <p:nvPr/>
        </p:nvSpPr>
        <p:spPr>
          <a:xfrm>
            <a:off x="472137" y="770648"/>
            <a:ext cx="11358295" cy="55004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698366" y="934993"/>
            <a:ext cx="11186690" cy="5193729"/>
          </a:xfrm>
          <a:prstGeom prst="rect">
            <a:avLst/>
          </a:prstGeom>
          <a:noFill/>
        </p:spPr>
        <p:txBody>
          <a:bodyPr wrap="square" lIns="91440" tIns="45720" rIns="91440" bIns="45720" rtlCol="0" anchor="t">
            <a:spAutoFit/>
          </a:bodyPr>
          <a:lstStyle/>
          <a:p>
            <a:pPr marL="342900" indent="-342900">
              <a:lnSpc>
                <a:spcPct val="150000"/>
              </a:lnSpc>
              <a:buAutoNum type="arabicPeriod"/>
            </a:pPr>
            <a:r>
              <a:rPr lang="sl-SI" sz="1600" b="1" dirty="0">
                <a:solidFill>
                  <a:schemeClr val="accent1"/>
                </a:solidFill>
              </a:rPr>
              <a:t>Izberite poslovno idejo</a:t>
            </a:r>
            <a:r>
              <a:rPr lang="sl-SI" sz="1600" dirty="0">
                <a:solidFill>
                  <a:schemeClr val="accent1"/>
                </a:solidFill>
              </a:rPr>
              <a:t>: izberite obstoječe podjetje ali ustvarite hipotetično podjetje.</a:t>
            </a:r>
          </a:p>
          <a:p>
            <a:pPr marL="342900" indent="-342900">
              <a:lnSpc>
                <a:spcPct val="150000"/>
              </a:lnSpc>
              <a:buAutoNum type="arabicPeriod"/>
            </a:pPr>
            <a:endParaRPr lang="sl-SI" sz="800">
              <a:solidFill>
                <a:schemeClr val="accent1"/>
              </a:solidFill>
            </a:endParaRPr>
          </a:p>
          <a:p>
            <a:pPr marL="342900" indent="-342900">
              <a:lnSpc>
                <a:spcPct val="150000"/>
              </a:lnSpc>
              <a:buAutoNum type="arabicPeriod"/>
            </a:pPr>
            <a:r>
              <a:rPr lang="sl-SI" sz="1600" b="1" dirty="0">
                <a:solidFill>
                  <a:schemeClr val="accent1"/>
                </a:solidFill>
              </a:rPr>
              <a:t>Oblikujte svoje platno poslovnega modela:</a:t>
            </a:r>
          </a:p>
          <a:p>
            <a:pPr marL="742950" lvl="1" indent="-285750">
              <a:lnSpc>
                <a:spcPct val="150000"/>
              </a:lnSpc>
              <a:buFont typeface="Arial" panose="020B0604020202020204" pitchFamily="34" charset="0"/>
              <a:buChar char="•"/>
            </a:pPr>
            <a:r>
              <a:rPr lang="sl-SI" sz="1600" dirty="0">
                <a:solidFill>
                  <a:schemeClr val="accent1"/>
                </a:solidFill>
              </a:rPr>
              <a:t>Segmentacija strank: določite ciljne skupine strank.</a:t>
            </a:r>
          </a:p>
          <a:p>
            <a:pPr marL="742950" lvl="1" indent="-285750">
              <a:lnSpc>
                <a:spcPct val="150000"/>
              </a:lnSpc>
              <a:buFont typeface="Arial" panose="020B0604020202020204" pitchFamily="34" charset="0"/>
              <a:buChar char="•"/>
            </a:pPr>
            <a:r>
              <a:rPr lang="sl-SI" sz="1600" dirty="0">
                <a:solidFill>
                  <a:schemeClr val="accent1"/>
                </a:solidFill>
              </a:rPr>
              <a:t>Ponujene vrednosti: opišite edinstvene prednosti, ki jih ponuja vaše podjetje.</a:t>
            </a:r>
            <a:endParaRPr lang="sl-SI">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Kanali: ugotovite, kako boste dostavljali svoje izdelke/storitve.</a:t>
            </a:r>
            <a:endParaRPr lang="sl-SI" dirty="0">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Odnosi s strankami: opišite vrsto odnosov, ki jih boste vzpostavili.</a:t>
            </a:r>
            <a:endParaRPr lang="sl-SI">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Viri prihodkov: opredelite, kako bo vaše podjetje zaslužilo denar.</a:t>
            </a:r>
            <a:endParaRPr lang="sl-SI" dirty="0">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Ključni viri: navedite potrebna bistvena sredstva.</a:t>
            </a:r>
            <a:endParaRPr lang="sl-SI" dirty="0">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Ključne dejavnosti: podrobno opišite ključne dejavnosti za uspeh.</a:t>
            </a:r>
            <a:endParaRPr lang="sl-SI" dirty="0">
              <a:solidFill>
                <a:schemeClr val="accent1"/>
              </a:solidFill>
            </a:endParaRPr>
          </a:p>
          <a:p>
            <a:pPr marL="742950" lvl="1" indent="-285750">
              <a:lnSpc>
                <a:spcPct val="150000"/>
              </a:lnSpc>
              <a:buFont typeface="Arial" panose="020B0604020202020204" pitchFamily="34" charset="0"/>
              <a:buChar char="•"/>
            </a:pPr>
            <a:r>
              <a:rPr lang="sl-SI" sz="1600" dirty="0">
                <a:solidFill>
                  <a:schemeClr val="accent1"/>
                </a:solidFill>
              </a:rPr>
              <a:t>Ključna partnerstva: navedite potencialne partnerje in dobavitelje.
</a:t>
            </a:r>
            <a:r>
              <a:rPr lang="en-US" sz="1600" dirty="0" err="1">
                <a:solidFill>
                  <a:schemeClr val="accent1"/>
                </a:solidFill>
              </a:rPr>
              <a:t>Struktura</a:t>
            </a:r>
            <a:r>
              <a:rPr lang="en-US" sz="1600" dirty="0">
                <a:solidFill>
                  <a:schemeClr val="accent1"/>
                </a:solidFill>
              </a:rPr>
              <a:t> </a:t>
            </a:r>
            <a:r>
              <a:rPr lang="en-US" sz="1600" dirty="0" err="1">
                <a:solidFill>
                  <a:schemeClr val="accent1"/>
                </a:solidFill>
              </a:rPr>
              <a:t>stroškov</a:t>
            </a:r>
            <a:r>
              <a:rPr lang="sl-SI" sz="1600" dirty="0">
                <a:solidFill>
                  <a:schemeClr val="accent1"/>
                </a:solidFill>
              </a:rPr>
              <a:t>: izpostavite glavne stroške.</a:t>
            </a:r>
            <a:endParaRPr lang="sl-SI">
              <a:solidFill>
                <a:schemeClr val="accent1"/>
              </a:solidFill>
            </a:endParaRPr>
          </a:p>
          <a:p>
            <a:pPr>
              <a:lnSpc>
                <a:spcPct val="150000"/>
              </a:lnSpc>
            </a:pPr>
            <a:endParaRPr lang="sl-SI" sz="500">
              <a:solidFill>
                <a:schemeClr val="accent1"/>
              </a:solidFill>
            </a:endParaRPr>
          </a:p>
          <a:p>
            <a:pPr marL="342900" indent="-342900">
              <a:buFont typeface="+mj-lt"/>
              <a:buAutoNum type="arabicPeriod" startAt="3"/>
            </a:pPr>
            <a:r>
              <a:rPr lang="sl-SI" sz="1600" b="1" dirty="0">
                <a:solidFill>
                  <a:schemeClr val="accent1"/>
                </a:solidFill>
              </a:rPr>
              <a:t>Razmislek</a:t>
            </a:r>
            <a:r>
              <a:rPr lang="sl-SI" sz="1600" dirty="0">
                <a:solidFill>
                  <a:schemeClr val="accent1"/>
                </a:solidFill>
              </a:rPr>
              <a:t>: Napišite kratek razmislek (150-200 besed) o procesu oblikovanja poslovnega modela. Izpostavite morebitne izzive, s katerimi ste se soočili, nova spoznanja in kako lahko to orodje pomaga pri strateškem načrtovanju.</a:t>
            </a:r>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10109201" y="326985"/>
            <a:ext cx="1879600" cy="859068"/>
            <a:chOff x="10080172" y="339103"/>
            <a:chExt cx="1879600"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915635" cy="369332"/>
              </a:xfrm>
              <a:prstGeom prst="rect">
                <a:avLst/>
              </a:prstGeom>
              <a:noFill/>
            </p:spPr>
            <p:txBody>
              <a:bodyPr wrap="none" rtlCol="0">
                <a:spAutoFit/>
              </a:bodyPr>
              <a:lstStyle/>
              <a:p>
                <a:r>
                  <a:rPr lang="sl-SI">
                    <a:solidFill>
                      <a:schemeClr val="accent1"/>
                    </a:solidFill>
                  </a:rPr>
                  <a:t>Naloga</a:t>
                </a: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0374086" y="1258950"/>
            <a:ext cx="2154677" cy="2154677"/>
          </a:xfrm>
          <a:prstGeom prst="rect">
            <a:avLst/>
          </a:prstGeom>
        </p:spPr>
      </p:pic>
    </p:spTree>
    <p:extLst>
      <p:ext uri="{BB962C8B-B14F-4D97-AF65-F5344CB8AC3E}">
        <p14:creationId xmlns:p14="http://schemas.microsoft.com/office/powerpoint/2010/main" val="7591218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sl-SI" sz="3400">
                <a:solidFill>
                  <a:schemeClr val="bg2"/>
                </a:solidFill>
              </a:rPr>
              <a:t>Slovar</a:t>
            </a:r>
          </a:p>
        </p:txBody>
      </p:sp>
      <p:sp>
        <p:nvSpPr>
          <p:cNvPr id="4" name="TextBox 3">
            <a:extLst>
              <a:ext uri="{FF2B5EF4-FFF2-40B4-BE49-F238E27FC236}">
                <a16:creationId xmlns:a16="http://schemas.microsoft.com/office/drawing/2014/main" id="{F77762F5-DE89-DB90-CFED-91195031ECDC}"/>
              </a:ext>
            </a:extLst>
          </p:cNvPr>
          <p:cNvSpPr txBox="1"/>
          <p:nvPr/>
        </p:nvSpPr>
        <p:spPr>
          <a:xfrm>
            <a:off x="485716" y="988772"/>
            <a:ext cx="11089427" cy="5219762"/>
          </a:xfrm>
          <a:prstGeom prst="rect">
            <a:avLst/>
          </a:prstGeom>
          <a:noFill/>
        </p:spPr>
        <p:txBody>
          <a:bodyPr wrap="square" lIns="91440" tIns="45720" rIns="91440" bIns="45720" anchor="t">
            <a:spAutoFit/>
          </a:bodyPr>
          <a:lstStyle/>
          <a:p>
            <a:pPr marL="285750" indent="-285750">
              <a:lnSpc>
                <a:spcPct val="150000"/>
              </a:lnSpc>
              <a:buFont typeface="Arial" panose="020B0604020202020204" pitchFamily="34" charset="0"/>
              <a:buChar char="•"/>
            </a:pPr>
            <a:r>
              <a:rPr lang="sl-SI" sz="1600" b="1" dirty="0">
                <a:solidFill>
                  <a:schemeClr val="accent1"/>
                </a:solidFill>
              </a:rPr>
              <a:t>Persona:</a:t>
            </a:r>
            <a:r>
              <a:rPr lang="sl-SI" sz="1600" dirty="0">
                <a:solidFill>
                  <a:schemeClr val="accent1"/>
                </a:solidFill>
              </a:rPr>
              <a:t> podroben profil, ki predstavlja del baze strank podjetja in pogosto vključuje demografske, </a:t>
            </a:r>
            <a:r>
              <a:rPr lang="sl-SI" sz="1600" dirty="0" err="1">
                <a:solidFill>
                  <a:schemeClr val="accent1"/>
                </a:solidFill>
              </a:rPr>
              <a:t>psihografske</a:t>
            </a:r>
            <a:r>
              <a:rPr lang="sl-SI" sz="1600" dirty="0">
                <a:solidFill>
                  <a:schemeClr val="accent1"/>
                </a:solidFill>
              </a:rPr>
              <a:t> in vedenjske informacije, ki pomagajo prilagoditi strategije trženja in izdelkov.</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Segmentacija</a:t>
            </a:r>
            <a:r>
              <a:rPr lang="sl-SI" sz="1600" dirty="0">
                <a:solidFill>
                  <a:schemeClr val="accent1"/>
                </a:solidFill>
              </a:rPr>
              <a:t>: postopek razdelitve večjega trga na različne skupine potrošnikov s podobnimi potrebami, značilnostmi ali vedenjem.</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Diferenciacija</a:t>
            </a:r>
            <a:r>
              <a:rPr lang="sl-SI" sz="1600" dirty="0">
                <a:solidFill>
                  <a:schemeClr val="accent1"/>
                </a:solidFill>
              </a:rPr>
              <a:t>: proces, s katerim podjetje razlikuje svoje izdelke ali storitve od konkurentov, da bi pridobilo konkurenčno prednost.</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AIDAOR</a:t>
            </a:r>
            <a:r>
              <a:rPr lang="sl-SI" sz="1600" dirty="0">
                <a:solidFill>
                  <a:schemeClr val="accent1"/>
                </a:solidFill>
              </a:rPr>
              <a:t>: okvir, ki pomeni pozornost, zanimanje, željo, dejanje, </a:t>
            </a:r>
            <a:r>
              <a:rPr lang="en-US" sz="1600" dirty="0" err="1">
                <a:solidFill>
                  <a:schemeClr val="accent1"/>
                </a:solidFill>
              </a:rPr>
              <a:t>uvajanje</a:t>
            </a:r>
            <a:r>
              <a:rPr lang="en-US" sz="1600" dirty="0">
                <a:solidFill>
                  <a:schemeClr val="accent1"/>
                </a:solidFill>
              </a:rPr>
              <a:t> </a:t>
            </a:r>
            <a:r>
              <a:rPr lang="sl-SI" sz="1600" dirty="0">
                <a:solidFill>
                  <a:schemeClr val="accent1"/>
                </a:solidFill>
              </a:rPr>
              <a:t>in</a:t>
            </a:r>
            <a:r>
              <a:rPr lang="en-US" sz="1600" dirty="0">
                <a:solidFill>
                  <a:schemeClr val="accent1"/>
                </a:solidFill>
              </a:rPr>
              <a:t> </a:t>
            </a:r>
            <a:r>
              <a:rPr lang="en-US" sz="1600" dirty="0" err="1">
                <a:solidFill>
                  <a:schemeClr val="accent1"/>
                </a:solidFill>
              </a:rPr>
              <a:t>ohranjanje</a:t>
            </a:r>
            <a:r>
              <a:rPr lang="sl-SI" sz="1600" dirty="0">
                <a:solidFill>
                  <a:schemeClr val="accent1"/>
                </a:solidFill>
              </a:rPr>
              <a:t>. Uporablja se za načrtovanje poti stranke in optimizacijo trženjskih in prodajnih strategij.</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Razširljivost</a:t>
            </a:r>
            <a:r>
              <a:rPr lang="sl-SI" sz="1600" dirty="0">
                <a:solidFill>
                  <a:schemeClr val="accent1"/>
                </a:solidFill>
              </a:rPr>
              <a:t>: sposobnost podjetja, da raste in obvladuje povečano povpraševanje, ne da bi pri tem ogrozilo uspešnost ali izgubilo učinkovitosti.</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Ponovitev:</a:t>
            </a:r>
            <a:r>
              <a:rPr lang="sl-SI" sz="1600" dirty="0">
                <a:solidFill>
                  <a:schemeClr val="accent1"/>
                </a:solidFill>
              </a:rPr>
              <a:t> proces izpopolnjevanja in izboljševanja poslovnih strategij in modelov s ponavljajočimi se cikli povratnih informacij in prilagoditev.</a:t>
            </a:r>
            <a:endParaRPr lang="sl-SI" dirty="0">
              <a:solidFill>
                <a:schemeClr val="accent1"/>
              </a:solidFill>
            </a:endParaRPr>
          </a:p>
          <a:p>
            <a:pPr marL="285750" indent="-285750">
              <a:lnSpc>
                <a:spcPct val="150000"/>
              </a:lnSpc>
              <a:buFont typeface="Arial" panose="020B0604020202020204" pitchFamily="34" charset="0"/>
              <a:buChar char="•"/>
            </a:pPr>
            <a:r>
              <a:rPr lang="sl-SI" sz="1600" b="1" dirty="0">
                <a:solidFill>
                  <a:schemeClr val="accent1"/>
                </a:solidFill>
              </a:rPr>
              <a:t>Ekonomije obsega</a:t>
            </a:r>
            <a:r>
              <a:rPr lang="sl-SI" sz="1600" dirty="0">
                <a:solidFill>
                  <a:schemeClr val="accent1"/>
                </a:solidFill>
              </a:rPr>
              <a:t>: stroškovne prednosti, ki jih podjetje pridobi zaradi širitve, kar s povečanjem proizvodnje privede do zmanjšanja stroškov na enoto.</a:t>
            </a:r>
            <a:endParaRPr lang="sl-SI">
              <a:solidFill>
                <a:schemeClr val="accent1"/>
              </a:solidFill>
            </a:endParaRPr>
          </a:p>
        </p:txBody>
      </p:sp>
    </p:spTree>
    <p:extLst>
      <p:ext uri="{BB962C8B-B14F-4D97-AF65-F5344CB8AC3E}">
        <p14:creationId xmlns:p14="http://schemas.microsoft.com/office/powerpoint/2010/main" val="427158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sl-SI" sz="3400"/>
              <a:t>3. Strateški načrt in načrtovanje ukrepov</a:t>
            </a:r>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69660"/>
          </a:xfrm>
          <a:prstGeom prst="rect">
            <a:avLst/>
          </a:prstGeom>
          <a:noFill/>
        </p:spPr>
        <p:txBody>
          <a:bodyPr wrap="square" lIns="91440" tIns="45720" rIns="91440" bIns="45720" anchor="t">
            <a:spAutoFit/>
          </a:bodyPr>
          <a:lstStyle/>
          <a:p>
            <a:pPr algn="just">
              <a:lnSpc>
                <a:spcPct val="150000"/>
              </a:lnSpc>
            </a:pPr>
            <a:r>
              <a:rPr lang="sl-SI" sz="1600">
                <a:solidFill>
                  <a:schemeClr val="accent1"/>
                </a:solidFill>
              </a:rPr>
              <a:t>Dobrodošli v naslednjem poglavju, »Strateški načrt in načrtovanje ukrepov«. </a:t>
            </a:r>
          </a:p>
          <a:p>
            <a:pPr algn="just">
              <a:lnSpc>
                <a:spcPct val="150000"/>
              </a:lnSpc>
            </a:pPr>
            <a:r>
              <a:rPr lang="sl-SI" sz="1600">
                <a:solidFill>
                  <a:schemeClr val="accent1"/>
                </a:solidFill>
              </a:rPr>
              <a:t>
V tem poglavju bomo raziskali, kako izdelati močan in uspešen poslovni strateški načrt in kateri bodo ključni ukrepi, ki jih je treba sprejeti.</a:t>
            </a:r>
          </a:p>
        </p:txBody>
      </p:sp>
    </p:spTree>
    <p:extLst>
      <p:ext uri="{BB962C8B-B14F-4D97-AF65-F5344CB8AC3E}">
        <p14:creationId xmlns:p14="http://schemas.microsoft.com/office/powerpoint/2010/main" val="20434387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sl-SI" sz="3400"/>
              <a:t>Ključni vidiki strateškega načrta</a:t>
            </a:r>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spTree>
    <p:extLst>
      <p:ext uri="{BB962C8B-B14F-4D97-AF65-F5344CB8AC3E}">
        <p14:creationId xmlns:p14="http://schemas.microsoft.com/office/powerpoint/2010/main" val="581179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sl-SI" sz="3400"/>
              <a:t>Ključni vidiki strateškega načrta</a:t>
            </a:r>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838199" y="1503902"/>
            <a:ext cx="4930302" cy="4666677"/>
          </a:xfrm>
        </p:spPr>
        <p:txBody>
          <a:bodyPr vert="horz" lIns="91440" tIns="45720" rIns="91440" bIns="45720" rtlCol="0" anchor="t">
            <a:noAutofit/>
          </a:bodyPr>
          <a:lstStyle/>
          <a:p>
            <a:pPr marL="0" indent="0">
              <a:lnSpc>
                <a:spcPct val="150000"/>
              </a:lnSpc>
              <a:buNone/>
            </a:pPr>
            <a:r>
              <a:rPr lang="sl-SI" sz="1600" dirty="0">
                <a:solidFill>
                  <a:schemeClr val="tx2"/>
                </a:solidFill>
              </a:rPr>
              <a:t>Strateški načrt</a:t>
            </a:r>
          </a:p>
          <a:p>
            <a:pPr marL="0" indent="0">
              <a:lnSpc>
                <a:spcPct val="150000"/>
              </a:lnSpc>
              <a:buNone/>
            </a:pPr>
            <a:r>
              <a:rPr lang="sl-SI" sz="1600" b="0" dirty="0">
                <a:solidFill>
                  <a:schemeClr val="accent1"/>
                </a:solidFill>
              </a:rPr>
              <a:t>Načrtovanje poslovne strategije opredeljuje, kaj želi podjetje doseči, kam želi iti in kakšne ukrepe je treba načrtovati, da bi dosegli svoje cilje. Strateški načrt vključuje vizijo in poslanstvo podjetja ter kratkoročne, srednjeročne in dolgoročne cilje ter akcijski načrt ukrepov, ki jih je treba sprejeti.</a:t>
            </a:r>
          </a:p>
          <a:p>
            <a:pPr marL="0" indent="0">
              <a:lnSpc>
                <a:spcPct val="150000"/>
              </a:lnSpc>
              <a:buNone/>
            </a:pPr>
            <a:r>
              <a:rPr lang="sl-SI" sz="1600" dirty="0">
                <a:solidFill>
                  <a:srgbClr val="000000"/>
                </a:solidFill>
                <a:latin typeface="Raleway "/>
              </a:rPr>
              <a:t>Oglejte si ta </a:t>
            </a:r>
            <a:r>
              <a:rPr lang="en-GB" sz="1800" b="0" i="0" u="sng" strike="noStrike" dirty="0">
                <a:solidFill>
                  <a:srgbClr val="F49100"/>
                </a:solidFill>
                <a:effectLst/>
                <a:latin typeface="Raleway"/>
                <a:hlinkClick r:id="rId2"/>
              </a:rPr>
              <a:t>video</a:t>
            </a:r>
            <a:r>
              <a:rPr lang="en-US" sz="1600" b="1" i="0" strike="noStrike" dirty="0">
                <a:solidFill>
                  <a:srgbClr val="000000"/>
                </a:solidFill>
                <a:effectLst/>
                <a:latin typeface="Raleway "/>
              </a:rPr>
              <a:t>, </a:t>
            </a:r>
            <a:r>
              <a:rPr lang="sl-SI" sz="1600" dirty="0">
                <a:solidFill>
                  <a:srgbClr val="000000"/>
                </a:solidFill>
                <a:latin typeface="Raleway "/>
              </a:rPr>
              <a:t>ki podrobno prikazuje kako zgraditi strateški okvir</a:t>
            </a:r>
            <a:endParaRPr lang="sl-SI" sz="1600" dirty="0"/>
          </a:p>
        </p:txBody>
      </p:sp>
      <p:sp>
        <p:nvSpPr>
          <p:cNvPr id="3" name="CuadroTexto 2">
            <a:extLst>
              <a:ext uri="{FF2B5EF4-FFF2-40B4-BE49-F238E27FC236}">
                <a16:creationId xmlns:a16="http://schemas.microsoft.com/office/drawing/2014/main" id="{C69AB393-51EB-FE5A-F06E-82DDD4792116}"/>
              </a:ext>
            </a:extLst>
          </p:cNvPr>
          <p:cNvSpPr txBox="1"/>
          <p:nvPr/>
        </p:nvSpPr>
        <p:spPr>
          <a:xfrm>
            <a:off x="6307540" y="1503902"/>
            <a:ext cx="5654723" cy="4521815"/>
          </a:xfrm>
          <a:prstGeom prst="rect">
            <a:avLst/>
          </a:prstGeom>
          <a:noFill/>
        </p:spPr>
        <p:txBody>
          <a:bodyPr wrap="square" lIns="91440" tIns="45720" rIns="91440" bIns="45720" rtlCol="0" anchor="t">
            <a:spAutoFit/>
          </a:bodyPr>
          <a:lstStyle/>
          <a:p>
            <a:pPr>
              <a:lnSpc>
                <a:spcPct val="150000"/>
              </a:lnSpc>
            </a:pPr>
            <a:r>
              <a:rPr lang="sl-SI" sz="1600" b="1">
                <a:solidFill>
                  <a:schemeClr val="tx2"/>
                </a:solidFill>
              </a:rPr>
              <a:t>Poslovni načrt</a:t>
            </a:r>
            <a:endParaRPr lang="sl-SI" sz="1600" b="1">
              <a:solidFill>
                <a:schemeClr val="accent1"/>
              </a:solidFill>
            </a:endParaRPr>
          </a:p>
          <a:p>
            <a:pPr>
              <a:lnSpc>
                <a:spcPct val="150000"/>
              </a:lnSpc>
            </a:pPr>
            <a:r>
              <a:rPr lang="sl-SI" sz="1600">
                <a:solidFill>
                  <a:schemeClr val="accent1"/>
                </a:solidFill>
                <a:latin typeface="Raleway "/>
              </a:rPr>
              <a:t>Poslovni načrt je okvir, ki vam omogoča, da določite in vizualizirate ključne in specifične vidike / korake za doseganje vaših poslovnih ciljev in strategije, vključno z jasnim časovnim okvirom z mejniki / kontrolnimi točkami ter dodeljevanjem vlog in odgovornosti</a:t>
            </a:r>
            <a:r>
              <a:rPr lang="sl-SI" sz="1600" b="0">
                <a:solidFill>
                  <a:schemeClr val="accent1"/>
                </a:solidFill>
                <a:latin typeface="Raleway "/>
              </a:rPr>
              <a:t>.</a:t>
            </a:r>
          </a:p>
          <a:p>
            <a:pPr>
              <a:lnSpc>
                <a:spcPct val="150000"/>
              </a:lnSpc>
            </a:pPr>
            <a:endParaRPr lang="sl-SI" sz="1600">
              <a:solidFill>
                <a:schemeClr val="accent1"/>
              </a:solidFill>
              <a:latin typeface="Raleway "/>
            </a:endParaRPr>
          </a:p>
          <a:p>
            <a:pPr>
              <a:lnSpc>
                <a:spcPct val="150000"/>
              </a:lnSpc>
            </a:pPr>
            <a:r>
              <a:rPr lang="sl-SI" sz="1600" b="1">
                <a:solidFill>
                  <a:schemeClr val="accent1"/>
                </a:solidFill>
                <a:latin typeface="Raleway "/>
              </a:rPr>
              <a:t>Če potrebujete več informacij o vsebini strateškega načrta in »sestavinah« uspešnega poslovnega načrta, si lahko preberete pronicljive članke iz publikacije Business Map</a:t>
            </a:r>
            <a:r>
              <a:rPr lang="en-US" sz="1600" b="1">
                <a:solidFill>
                  <a:schemeClr val="accent1"/>
                </a:solidFill>
                <a:latin typeface="Raleway "/>
              </a:rPr>
              <a:t> </a:t>
            </a:r>
            <a:r>
              <a:rPr lang="sl-SI" sz="1600" b="1">
                <a:solidFill>
                  <a:schemeClr val="accent1"/>
                </a:solidFill>
                <a:latin typeface="Raleway "/>
              </a:rPr>
              <a:t> </a:t>
            </a:r>
            <a:r>
              <a:rPr lang="es-ES" sz="1600" b="0" i="1" u="sng" strike="noStrike" err="1">
                <a:solidFill>
                  <a:srgbClr val="1D1D1B"/>
                </a:solidFill>
                <a:effectLst/>
                <a:latin typeface="Raleway" pitchFamily="2" charset="0"/>
                <a:hlinkClick r:id="rId3"/>
              </a:rPr>
              <a:t>What</a:t>
            </a:r>
            <a:r>
              <a:rPr lang="es-ES" sz="1600" b="0" i="1" u="sng" strike="noStrike">
                <a:solidFill>
                  <a:srgbClr val="1D1D1B"/>
                </a:solidFill>
                <a:effectLst/>
                <a:latin typeface="Raleway" pitchFamily="2" charset="0"/>
                <a:hlinkClick r:id="rId3"/>
              </a:rPr>
              <a:t> </a:t>
            </a:r>
            <a:r>
              <a:rPr lang="es-ES" sz="1600" b="0" i="1" u="sng" strike="noStrike" err="1">
                <a:solidFill>
                  <a:srgbClr val="1D1D1B"/>
                </a:solidFill>
                <a:effectLst/>
                <a:latin typeface="Raleway" pitchFamily="2" charset="0"/>
                <a:hlinkClick r:id="rId3"/>
              </a:rPr>
              <a:t>is</a:t>
            </a:r>
            <a:r>
              <a:rPr lang="es-ES" sz="1600" b="0" i="1" u="sng" strike="noStrike">
                <a:solidFill>
                  <a:srgbClr val="1D1D1B"/>
                </a:solidFill>
                <a:effectLst/>
                <a:latin typeface="Raleway" pitchFamily="2" charset="0"/>
                <a:hlinkClick r:id="rId3"/>
              </a:rPr>
              <a:t> a </a:t>
            </a:r>
            <a:r>
              <a:rPr lang="es-ES" sz="1600" b="0" i="1" u="sng" strike="noStrike" err="1">
                <a:solidFill>
                  <a:srgbClr val="1D1D1B"/>
                </a:solidFill>
                <a:effectLst/>
                <a:latin typeface="Raleway" pitchFamily="2" charset="0"/>
                <a:hlinkClick r:id="rId3"/>
              </a:rPr>
              <a:t>strategic</a:t>
            </a:r>
            <a:r>
              <a:rPr lang="es-ES" sz="1600" b="0" i="1" u="sng" strike="noStrike">
                <a:solidFill>
                  <a:srgbClr val="1D1D1B"/>
                </a:solidFill>
                <a:effectLst/>
                <a:latin typeface="Raleway" pitchFamily="2" charset="0"/>
                <a:hlinkClick r:id="rId3"/>
              </a:rPr>
              <a:t> </a:t>
            </a:r>
            <a:r>
              <a:rPr lang="es-ES" sz="1600" b="0" i="1" u="sng" strike="noStrike" err="1">
                <a:solidFill>
                  <a:srgbClr val="1D1D1B"/>
                </a:solidFill>
                <a:effectLst/>
                <a:latin typeface="Raleway" pitchFamily="2" charset="0"/>
                <a:hlinkClick r:id="rId3"/>
              </a:rPr>
              <a:t>Roadmap</a:t>
            </a:r>
            <a:r>
              <a:rPr lang="sl-SI" sz="1600">
                <a:solidFill>
                  <a:srgbClr val="000000"/>
                </a:solidFill>
                <a:latin typeface="Raleway "/>
              </a:rPr>
              <a:t> </a:t>
            </a:r>
            <a:r>
              <a:rPr lang="sl-SI" sz="1600" b="1">
                <a:solidFill>
                  <a:srgbClr val="000000"/>
                </a:solidFill>
                <a:latin typeface="Raleway "/>
              </a:rPr>
              <a:t>in iz publikacije </a:t>
            </a:r>
            <a:r>
              <a:rPr lang="sl-SI" sz="1600" b="1" err="1">
                <a:solidFill>
                  <a:srgbClr val="000000"/>
                </a:solidFill>
                <a:latin typeface="Raleway "/>
              </a:rPr>
              <a:t>Roadmunk</a:t>
            </a:r>
            <a:r>
              <a:rPr lang="en-US" sz="1600" b="1">
                <a:solidFill>
                  <a:srgbClr val="000000"/>
                </a:solidFill>
                <a:latin typeface="Raleway "/>
              </a:rPr>
              <a:t> </a:t>
            </a:r>
            <a:r>
              <a:rPr lang="es-ES" sz="1600" b="0" i="1" u="sng" strike="noStrike" err="1">
                <a:solidFill>
                  <a:srgbClr val="000000"/>
                </a:solidFill>
                <a:effectLst/>
                <a:latin typeface="Raleway" pitchFamily="2" charset="0"/>
                <a:hlinkClick r:id="rId4"/>
              </a:rPr>
              <a:t>What</a:t>
            </a:r>
            <a:r>
              <a:rPr lang="es-ES" sz="1600" b="0" i="1" u="sng" strike="noStrike">
                <a:solidFill>
                  <a:srgbClr val="000000"/>
                </a:solidFill>
                <a:effectLst/>
                <a:latin typeface="Raleway" pitchFamily="2" charset="0"/>
                <a:hlinkClick r:id="rId4"/>
              </a:rPr>
              <a:t> a </a:t>
            </a:r>
            <a:r>
              <a:rPr lang="es-ES" sz="1600" b="0" i="1" u="sng" strike="noStrike" err="1">
                <a:solidFill>
                  <a:srgbClr val="000000"/>
                </a:solidFill>
                <a:effectLst/>
                <a:latin typeface="Raleway" pitchFamily="2" charset="0"/>
                <a:hlinkClick r:id="rId4"/>
              </a:rPr>
              <a:t>business</a:t>
            </a:r>
            <a:r>
              <a:rPr lang="es-ES" sz="1600" b="0" i="1" u="sng" strike="noStrike">
                <a:solidFill>
                  <a:srgbClr val="000000"/>
                </a:solidFill>
                <a:effectLst/>
                <a:latin typeface="Raleway" pitchFamily="2" charset="0"/>
                <a:hlinkClick r:id="rId4"/>
              </a:rPr>
              <a:t> </a:t>
            </a:r>
            <a:r>
              <a:rPr lang="es-ES" sz="1600" b="0" i="1" u="sng" strike="noStrike" err="1">
                <a:solidFill>
                  <a:srgbClr val="000000"/>
                </a:solidFill>
                <a:effectLst/>
                <a:latin typeface="Raleway" pitchFamily="2" charset="0"/>
                <a:hlinkClick r:id="rId4"/>
              </a:rPr>
              <a:t>Roadmap</a:t>
            </a:r>
            <a:r>
              <a:rPr lang="es-ES" sz="1600" b="0" i="0" u="sng" strike="noStrike">
                <a:solidFill>
                  <a:srgbClr val="000000"/>
                </a:solidFill>
                <a:effectLst/>
                <a:latin typeface="Raleway" pitchFamily="2" charset="0"/>
                <a:hlinkClick r:id="rId4"/>
              </a:rPr>
              <a:t>?</a:t>
            </a:r>
            <a:endParaRPr lang="sl-SI" sz="1600" b="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7" y="939630"/>
            <a:ext cx="9940047" cy="369332"/>
          </a:xfrm>
          <a:prstGeom prst="rect">
            <a:avLst/>
          </a:prstGeom>
          <a:noFill/>
        </p:spPr>
        <p:txBody>
          <a:bodyPr wrap="square" rtlCol="0">
            <a:spAutoFit/>
          </a:bodyPr>
          <a:lstStyle/>
          <a:p>
            <a:r>
              <a:rPr lang="sl-SI" b="1">
                <a:solidFill>
                  <a:schemeClr val="bg1"/>
                </a:solidFill>
              </a:rPr>
              <a:t>Opredelitev in namen</a:t>
            </a:r>
          </a:p>
        </p:txBody>
      </p:sp>
    </p:spTree>
    <p:extLst>
      <p:ext uri="{BB962C8B-B14F-4D97-AF65-F5344CB8AC3E}">
        <p14:creationId xmlns:p14="http://schemas.microsoft.com/office/powerpoint/2010/main" val="1498264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1906047"/>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1156398" y="4865776"/>
            <a:ext cx="10597587" cy="338554"/>
          </a:xfrm>
          <a:prstGeom prst="rect">
            <a:avLst/>
          </a:prstGeom>
          <a:noFill/>
        </p:spPr>
        <p:txBody>
          <a:bodyPr wrap="square">
            <a:spAutoFit/>
          </a:bodyPr>
          <a:lstStyle/>
          <a:p>
            <a:pPr algn="just"/>
            <a:r>
              <a:rPr lang="sl-SI" sz="1600">
                <a:solidFill>
                  <a:schemeClr val="accent1"/>
                </a:solidFill>
              </a:rPr>
              <a:t>Določite svojo poslovno strategijo na podlagi zbranih informacij</a:t>
            </a: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1">
            <a:extLst>
              <a:ext uri="{FF2B5EF4-FFF2-40B4-BE49-F238E27FC236}">
                <a16:creationId xmlns:a16="http://schemas.microsoft.com/office/drawing/2014/main" id="{4FDADC8F-FF8D-7ADC-0964-AAFCEB39CAE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sz="3400"/>
              <a:t>Ključni vidiki strateškega načrta</a:t>
            </a:r>
          </a:p>
        </p:txBody>
      </p:sp>
    </p:spTree>
    <p:extLst>
      <p:ext uri="{BB962C8B-B14F-4D97-AF65-F5344CB8AC3E}">
        <p14:creationId xmlns:p14="http://schemas.microsoft.com/office/powerpoint/2010/main" val="298560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512286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sl-SI" sz="3400"/>
              <a:t>Vloga vizije, poslanstva in vrednot</a:t>
            </a:r>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3526932230"/>
              </p:ext>
            </p:extLst>
          </p:nvPr>
        </p:nvGraphicFramePr>
        <p:xfrm>
          <a:off x="-1" y="858129"/>
          <a:ext cx="12105249" cy="5354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507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634439"/>
          </a:xfrm>
          <a:prstGeom prst="rect">
            <a:avLst/>
          </a:prstGeom>
          <a:noFill/>
          <a:ln>
            <a:solidFill>
              <a:schemeClr val="bg2"/>
            </a:solidFill>
          </a:ln>
        </p:spPr>
        <p:txBody>
          <a:bodyPr wrap="square" lIns="91440" tIns="45720" rIns="91440" bIns="45720" anchor="t">
            <a:spAutoFit/>
          </a:bodyPr>
          <a:lstStyle/>
          <a:p>
            <a:pPr algn="just">
              <a:lnSpc>
                <a:spcPct val="150000"/>
              </a:lnSpc>
            </a:pPr>
            <a:r>
              <a:rPr lang="sl-SI" sz="1600" dirty="0">
                <a:solidFill>
                  <a:schemeClr val="accent1"/>
                </a:solidFill>
              </a:rPr>
              <a:t>Strateški načrt v poslovnem svetu vključuje različne korake:</a:t>
            </a:r>
          </a:p>
          <a:p>
            <a:pPr algn="just">
              <a:lnSpc>
                <a:spcPct val="150000"/>
              </a:lnSpc>
            </a:pPr>
            <a:endParaRPr lang="sl-SI" sz="1600">
              <a:solidFill>
                <a:schemeClr val="accent1"/>
              </a:solidFill>
            </a:endParaRPr>
          </a:p>
          <a:p>
            <a:pPr marL="457200" indent="-457200" algn="just">
              <a:lnSpc>
                <a:spcPct val="150000"/>
              </a:lnSpc>
              <a:buAutoNum type="arabicPeriod"/>
            </a:pPr>
            <a:r>
              <a:rPr lang="sl-SI" sz="1600" dirty="0">
                <a:solidFill>
                  <a:schemeClr val="accent1"/>
                </a:solidFill>
              </a:rPr>
              <a:t>Opredelitev </a:t>
            </a:r>
            <a:r>
              <a:rPr lang="sl-SI" sz="1600" b="1" dirty="0">
                <a:solidFill>
                  <a:schemeClr val="accent1"/>
                </a:solidFill>
              </a:rPr>
              <a:t>vizije, poslanstva in vrednot</a:t>
            </a:r>
          </a:p>
          <a:p>
            <a:pPr marL="457200" indent="-457200" algn="just">
              <a:lnSpc>
                <a:spcPct val="150000"/>
              </a:lnSpc>
              <a:buAutoNum type="arabicPeriod"/>
            </a:pPr>
            <a:r>
              <a:rPr lang="sl-SI" sz="1600" b="1" dirty="0">
                <a:solidFill>
                  <a:schemeClr val="accent1"/>
                </a:solidFill>
              </a:rPr>
              <a:t>Notranja</a:t>
            </a:r>
            <a:r>
              <a:rPr lang="sl-SI" sz="1600" dirty="0">
                <a:solidFill>
                  <a:schemeClr val="accent1"/>
                </a:solidFill>
              </a:rPr>
              <a:t> in </a:t>
            </a:r>
            <a:r>
              <a:rPr lang="sl-SI" sz="1600" b="1" dirty="0">
                <a:solidFill>
                  <a:schemeClr val="accent1"/>
                </a:solidFill>
              </a:rPr>
              <a:t>zunanja</a:t>
            </a:r>
            <a:r>
              <a:rPr lang="sl-SI" sz="1600" dirty="0">
                <a:solidFill>
                  <a:schemeClr val="accent1"/>
                </a:solidFill>
              </a:rPr>
              <a:t> analiza ter kompetence</a:t>
            </a:r>
            <a:endParaRPr lang="sl-SI">
              <a:solidFill>
                <a:schemeClr val="accent1"/>
              </a:solidFill>
            </a:endParaRPr>
          </a:p>
          <a:p>
            <a:pPr marL="457200" indent="-457200" algn="just">
              <a:lnSpc>
                <a:spcPct val="150000"/>
              </a:lnSpc>
              <a:buAutoNum type="arabicPeriod"/>
            </a:pPr>
            <a:r>
              <a:rPr lang="sl-SI" sz="1600" dirty="0">
                <a:solidFill>
                  <a:schemeClr val="accent1"/>
                </a:solidFill>
              </a:rPr>
              <a:t>Opredelitev </a:t>
            </a:r>
            <a:r>
              <a:rPr lang="sl-SI" sz="1600" b="1" dirty="0">
                <a:solidFill>
                  <a:schemeClr val="accent1"/>
                </a:solidFill>
              </a:rPr>
              <a:t>ciljev in strategije</a:t>
            </a:r>
            <a:endParaRPr lang="sl-SI">
              <a:solidFill>
                <a:schemeClr val="accent1"/>
              </a:solidFill>
            </a:endParaRPr>
          </a:p>
          <a:p>
            <a:pPr marL="457200" indent="-457200" algn="just">
              <a:lnSpc>
                <a:spcPct val="150000"/>
              </a:lnSpc>
              <a:buAutoNum type="arabicPeriod"/>
            </a:pPr>
            <a:r>
              <a:rPr lang="sl-SI" sz="1600" b="1" dirty="0">
                <a:solidFill>
                  <a:schemeClr val="accent1"/>
                </a:solidFill>
              </a:rPr>
              <a:t>Izvajanje in spremljanje</a:t>
            </a:r>
            <a:endParaRPr lang="sl-SI">
              <a:solidFill>
                <a:schemeClr val="accent1"/>
              </a:solidFill>
            </a:endParaRPr>
          </a:p>
          <a:p>
            <a:pPr marL="457200" indent="-457200" algn="just">
              <a:lnSpc>
                <a:spcPct val="150000"/>
              </a:lnSpc>
              <a:buAutoNum type="arabicPeriod"/>
            </a:pPr>
            <a:r>
              <a:rPr lang="sl-SI" sz="1600" dirty="0">
                <a:solidFill>
                  <a:schemeClr val="accent1"/>
                </a:solidFill>
              </a:rPr>
              <a:t>Izdelava </a:t>
            </a:r>
            <a:r>
              <a:rPr lang="sl-SI" sz="1600" b="1" dirty="0">
                <a:solidFill>
                  <a:schemeClr val="accent1"/>
                </a:solidFill>
              </a:rPr>
              <a:t>akcijskega</a:t>
            </a:r>
            <a:r>
              <a:rPr lang="sl-SI" sz="1600" dirty="0">
                <a:solidFill>
                  <a:schemeClr val="accent1"/>
                </a:solidFill>
              </a:rPr>
              <a:t> </a:t>
            </a:r>
            <a:r>
              <a:rPr lang="sl-SI" sz="1600" b="1" dirty="0">
                <a:solidFill>
                  <a:schemeClr val="accent1"/>
                </a:solidFill>
              </a:rPr>
              <a:t>načrta</a:t>
            </a:r>
            <a:endParaRPr lang="sl-SI">
              <a:solidFill>
                <a:schemeClr val="accent1"/>
              </a:solidFill>
            </a:endParaRPr>
          </a:p>
        </p:txBody>
      </p:sp>
      <p:sp>
        <p:nvSpPr>
          <p:cNvPr id="5" name="Título 1">
            <a:extLst>
              <a:ext uri="{FF2B5EF4-FFF2-40B4-BE49-F238E27FC236}">
                <a16:creationId xmlns:a16="http://schemas.microsoft.com/office/drawing/2014/main" id="{672424E6-A67D-CDFB-1EBE-FBB3BD511C28}"/>
              </a:ext>
            </a:extLst>
          </p:cNvPr>
          <p:cNvSpPr txBox="1">
            <a:spLocks/>
          </p:cNvSpPr>
          <p:nvPr/>
        </p:nvSpPr>
        <p:spPr>
          <a:xfrm>
            <a:off x="838200" y="2887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sz="3400"/>
              <a:t>Ključni vidiki strateškega načrta</a:t>
            </a:r>
          </a:p>
        </p:txBody>
      </p:sp>
    </p:spTree>
    <p:extLst>
      <p:ext uri="{BB962C8B-B14F-4D97-AF65-F5344CB8AC3E}">
        <p14:creationId xmlns:p14="http://schemas.microsoft.com/office/powerpoint/2010/main" val="2000040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sl-SI" sz="3400" i="0" u="none" strike="noStrike" baseline="0"/>
              <a:t>1. </a:t>
            </a:r>
            <a:r>
              <a:rPr lang="sl-SI" sz="3400"/>
              <a:t>Poslanstvo, vizija in vrednote</a:t>
            </a:r>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spTree>
    <p:extLst>
      <p:ext uri="{BB962C8B-B14F-4D97-AF65-F5344CB8AC3E}">
        <p14:creationId xmlns:p14="http://schemas.microsoft.com/office/powerpoint/2010/main" val="209798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107827"/>
            <a:ext cx="10771909" cy="1325563"/>
          </a:xfrm>
        </p:spPr>
        <p:txBody>
          <a:bodyPr>
            <a:normAutofit/>
          </a:bodyPr>
          <a:lstStyle/>
          <a:p>
            <a:r>
              <a:rPr lang="sl-SI" sz="3400" i="0" u="none" strike="noStrike" baseline="0"/>
              <a:t>1. </a:t>
            </a:r>
            <a:r>
              <a:rPr lang="sl-SI" sz="3400"/>
              <a:t>Poslanstvo, vizija in vrednote</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979502"/>
            <a:ext cx="10855036" cy="4351338"/>
          </a:xfrm>
        </p:spPr>
        <p:txBody>
          <a:bodyPr vert="horz" lIns="91440" tIns="45720" rIns="91440" bIns="45720" rtlCol="0" anchor="t">
            <a:noAutofit/>
          </a:bodyPr>
          <a:lstStyle/>
          <a:p>
            <a:pPr marL="0" indent="0">
              <a:lnSpc>
                <a:spcPct val="150000"/>
              </a:lnSpc>
              <a:buNone/>
            </a:pPr>
            <a:r>
              <a:rPr lang="sl-SI" sz="1600" b="0">
                <a:solidFill>
                  <a:srgbClr val="000000"/>
                </a:solidFill>
              </a:rPr>
              <a:t>Za ustanovitev novega podjetja je treba najprej opredeliti </a:t>
            </a:r>
            <a:r>
              <a:rPr lang="sl-SI" sz="1600">
                <a:solidFill>
                  <a:srgbClr val="000000"/>
                </a:solidFill>
              </a:rPr>
              <a:t>glavni cilj podjetja</a:t>
            </a:r>
            <a:r>
              <a:rPr lang="sl-SI" sz="1600" b="0">
                <a:solidFill>
                  <a:srgbClr val="000000"/>
                </a:solidFill>
              </a:rPr>
              <a:t>, okoli katerega se bo vrtel celoten projekt. Za to je pomembno zelo dobro opredeliti koncepte </a:t>
            </a:r>
            <a:r>
              <a:rPr lang="sl-SI" sz="1600">
                <a:solidFill>
                  <a:srgbClr val="000000"/>
                </a:solidFill>
              </a:rPr>
              <a:t>poslanstva, vizije in vrednot</a:t>
            </a:r>
            <a:r>
              <a:rPr lang="sl-SI" sz="1600" b="0">
                <a:solidFill>
                  <a:srgbClr val="000000"/>
                </a:solidFill>
              </a:rPr>
              <a:t>, ki bodo predstavljali temelje, na katerih bo zgrajen </a:t>
            </a:r>
            <a:r>
              <a:rPr lang="sl-SI" sz="1600">
                <a:solidFill>
                  <a:srgbClr val="000000"/>
                </a:solidFill>
              </a:rPr>
              <a:t>strateški načrt </a:t>
            </a:r>
            <a:r>
              <a:rPr lang="sl-SI" sz="1600" b="0">
                <a:solidFill>
                  <a:srgbClr val="000000"/>
                </a:solidFill>
              </a:rPr>
              <a:t>(glejte poglavje Trajnostna inovacijska kultura v podjetju: Vizija, poslanstvo in vrednote v tem modulu)</a:t>
            </a:r>
            <a:r>
              <a:rPr lang="sl-SI" sz="1600" b="0" i="0" u="none" strike="noStrike" baseline="0">
                <a:solidFill>
                  <a:srgbClr val="000000"/>
                </a:solidFill>
              </a:rPr>
              <a:t>. </a:t>
            </a:r>
          </a:p>
          <a:p>
            <a:pPr marL="0" indent="0">
              <a:lnSpc>
                <a:spcPct val="150000"/>
              </a:lnSpc>
              <a:buNone/>
            </a:pPr>
            <a:r>
              <a:rPr lang="sl-SI" sz="1600" b="0">
                <a:solidFill>
                  <a:srgbClr val="000000"/>
                </a:solidFill>
              </a:rPr>
              <a:t>Ko bodo ti koncepti opredeljeni, bodo ukrepi celotne ekipe usmerjeni v </a:t>
            </a:r>
            <a:r>
              <a:rPr lang="sl-SI" sz="1600">
                <a:solidFill>
                  <a:srgbClr val="000000"/>
                </a:solidFill>
              </a:rPr>
              <a:t>doseganje načrtovanih ciljev</a:t>
            </a:r>
            <a:r>
              <a:rPr lang="sl-SI" sz="1600" b="0">
                <a:solidFill>
                  <a:schemeClr val="accent1"/>
                </a:solidFill>
              </a:rPr>
              <a:t>. </a:t>
            </a:r>
          </a:p>
          <a:p>
            <a:pPr marL="0" indent="0">
              <a:lnSpc>
                <a:spcPct val="150000"/>
              </a:lnSpc>
              <a:buNone/>
            </a:pPr>
            <a:r>
              <a:rPr lang="sl-SI" sz="1600">
                <a:solidFill>
                  <a:srgbClr val="000000"/>
                </a:solidFill>
              </a:rPr>
              <a:t>Kaj so poslanstvo, vizija in vrednote podjetja</a:t>
            </a:r>
            <a:r>
              <a:rPr lang="sl-SI" sz="1600" b="0">
                <a:solidFill>
                  <a:srgbClr val="000000"/>
                </a:solidFill>
              </a:rPr>
              <a:t>? To so strateški, organizacijski in psihološki dejavniki vaše dolgoročne poslovne strategije. S strateškim upravljanjem bomo lahko dosegli zastavljene cilje in naloge, da bi ovire spremenili v priložnosti. Ti trije koncepti so med seboj vedno povezani in delo na teh vidikih nam bo pomagalo razjasniti našo poslovno pot in kako daleč želimo priti. 
Oglejte si ta </a:t>
            </a:r>
            <a:r>
              <a:rPr lang="sl-SI" sz="1600" b="0">
                <a:solidFill>
                  <a:srgbClr val="000000"/>
                </a:solidFill>
                <a:hlinkClick r:id="rId2"/>
              </a:rPr>
              <a:t>video </a:t>
            </a:r>
            <a:r>
              <a:rPr lang="sl-SI" sz="1600" b="0">
                <a:solidFill>
                  <a:srgbClr val="000000"/>
                </a:solidFill>
              </a:rPr>
              <a:t>in bodite pozorni na priporočila poslovne strateginje Ane </a:t>
            </a:r>
            <a:r>
              <a:rPr lang="sl-SI" sz="1600" b="0" err="1">
                <a:solidFill>
                  <a:srgbClr val="000000"/>
                </a:solidFill>
              </a:rPr>
              <a:t>Trenze</a:t>
            </a:r>
            <a:r>
              <a:rPr lang="sl-SI" sz="1600" b="0">
                <a:solidFill>
                  <a:srgbClr val="000000"/>
                </a:solidFill>
              </a:rPr>
              <a:t> o tem, kako opredeliti poslanstvo, vizijo in vrednote vašega podjetja</a:t>
            </a:r>
            <a:r>
              <a:rPr lang="sl-SI" sz="1600" b="0">
                <a:solidFill>
                  <a:srgbClr val="000000"/>
                </a:solidFill>
                <a:latin typeface="Raleway"/>
              </a:rPr>
              <a:t>. </a:t>
            </a: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spcBef>
                <a:spcPts val="0"/>
              </a:spcBef>
              <a:buNone/>
            </a:pPr>
            <a:endParaRPr lang="sl-SI" sz="1600" b="0">
              <a:solidFill>
                <a:srgbClr val="000000"/>
              </a:solidFill>
              <a:latin typeface="+mj-lt"/>
            </a:endParaRPr>
          </a:p>
          <a:p>
            <a:pPr marL="0" indent="0" algn="l">
              <a:lnSpc>
                <a:spcPct val="150000"/>
              </a:lnSpc>
              <a:buNone/>
            </a:pPr>
            <a:endParaRPr lang="sl-SI" sz="1600" b="0" i="0" u="none" strike="noStrike" baseline="0">
              <a:solidFill>
                <a:srgbClr val="000000"/>
              </a:solidFill>
              <a:latin typeface="+mj-lt"/>
            </a:endParaRPr>
          </a:p>
        </p:txBody>
      </p:sp>
    </p:spTree>
    <p:extLst>
      <p:ext uri="{BB962C8B-B14F-4D97-AF65-F5344CB8AC3E}">
        <p14:creationId xmlns:p14="http://schemas.microsoft.com/office/powerpoint/2010/main" val="907719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168776" y="3008767"/>
            <a:ext cx="11023063" cy="4844374"/>
          </a:xfrm>
        </p:spPr>
        <p:txBody>
          <a:bodyPr>
            <a:noAutofit/>
          </a:bodyPr>
          <a:lstStyle/>
          <a:p>
            <a:pPr marL="0" indent="0">
              <a:lnSpc>
                <a:spcPct val="150000"/>
              </a:lnSpc>
              <a:buNone/>
            </a:pPr>
            <a:r>
              <a:rPr lang="sl-SI" sz="1600" b="1">
                <a:latin typeface="Raleway "/>
              </a:rPr>
              <a:t>b) </a:t>
            </a:r>
            <a:r>
              <a:rPr lang="sl-SI" sz="1600">
                <a:latin typeface="Raleway "/>
              </a:rPr>
              <a:t>Opredelitev vizije podjetja</a:t>
            </a:r>
            <a:endParaRPr lang="sl-SI" sz="1600" b="1">
              <a:latin typeface="Raleway "/>
            </a:endParaRPr>
          </a:p>
          <a:p>
            <a:pPr marL="0" indent="0">
              <a:lnSpc>
                <a:spcPct val="150000"/>
              </a:lnSpc>
              <a:spcBef>
                <a:spcPts val="500"/>
              </a:spcBef>
              <a:buNone/>
            </a:pPr>
            <a:r>
              <a:rPr lang="sl-SI" sz="1600" b="0">
                <a:solidFill>
                  <a:srgbClr val="000000"/>
                </a:solidFill>
                <a:latin typeface="Raleway "/>
              </a:rPr>
              <a:t>Vizija prihodnosti podjetja je podoba, ki ste si jo zamislili o svojem podjetju na dolgi rok. Z njo določite, kam želite podjetje popeljati oziroma kam ga želite umestiti. 
Kaj bo vaše podjetje postalo v prihodnosti? Kje vidite svoje podjetje čez nekaj let? </a:t>
            </a:r>
          </a:p>
          <a:p>
            <a:pPr marL="0" indent="0">
              <a:lnSpc>
                <a:spcPct val="150000"/>
              </a:lnSpc>
              <a:spcBef>
                <a:spcPts val="500"/>
              </a:spcBef>
              <a:buNone/>
            </a:pPr>
            <a:r>
              <a:rPr lang="sl-SI" sz="1600">
                <a:solidFill>
                  <a:srgbClr val="000000"/>
                </a:solidFill>
                <a:latin typeface="Raleway "/>
              </a:rPr>
              <a:t>Vizija mora biti realistična, a tudi ambiciozna in motivacijska</a:t>
            </a:r>
            <a:r>
              <a:rPr lang="sl-SI" sz="1600" b="0">
                <a:solidFill>
                  <a:srgbClr val="000000"/>
                </a:solidFill>
                <a:latin typeface="Raleway "/>
              </a:rPr>
              <a:t>, saj je njena naloga usmerjati ekipo pri njenem uresničevanju.</a:t>
            </a: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sl-SI" sz="1600" b="1">
                <a:solidFill>
                  <a:schemeClr val="accent1"/>
                </a:solidFill>
                <a:latin typeface="Raleway "/>
              </a:rPr>
              <a:t>Ključni elementi za opredelitev poslanstva, vizije in vrednot</a:t>
            </a:r>
          </a:p>
        </p:txBody>
      </p:sp>
      <p:sp>
        <p:nvSpPr>
          <p:cNvPr id="10" name="CuadroTexto 9">
            <a:extLst>
              <a:ext uri="{FF2B5EF4-FFF2-40B4-BE49-F238E27FC236}">
                <a16:creationId xmlns:a16="http://schemas.microsoft.com/office/drawing/2014/main" id="{9C737523-5BBD-6373-8A7B-7E49215BE65D}"/>
              </a:ext>
            </a:extLst>
          </p:cNvPr>
          <p:cNvSpPr txBox="1"/>
          <p:nvPr/>
        </p:nvSpPr>
        <p:spPr>
          <a:xfrm>
            <a:off x="1168938" y="749618"/>
            <a:ext cx="10322477" cy="1895775"/>
          </a:xfrm>
          <a:prstGeom prst="rect">
            <a:avLst/>
          </a:prstGeom>
          <a:noFill/>
        </p:spPr>
        <p:txBody>
          <a:bodyPr wrap="square" lIns="91440" tIns="45720" rIns="91440" bIns="45720" anchor="t">
            <a:spAutoFit/>
          </a:bodyPr>
          <a:lstStyle/>
          <a:p>
            <a:pPr marL="342900" indent="-342900">
              <a:lnSpc>
                <a:spcPct val="150000"/>
              </a:lnSpc>
              <a:buAutoNum type="alphaLcParenR"/>
            </a:pPr>
            <a:r>
              <a:rPr lang="sl-SI" sz="1600" b="1" dirty="0">
                <a:solidFill>
                  <a:schemeClr val="bg1"/>
                </a:solidFill>
                <a:latin typeface="Raleway "/>
              </a:rPr>
              <a:t>Opredelitev poslanstva podjetja</a:t>
            </a:r>
          </a:p>
          <a:p>
            <a:pPr marL="342900" indent="-342900">
              <a:lnSpc>
                <a:spcPct val="150000"/>
              </a:lnSpc>
            </a:pPr>
            <a:r>
              <a:rPr lang="sl-SI" sz="1600" dirty="0">
                <a:solidFill>
                  <a:srgbClr val="000000"/>
                </a:solidFill>
                <a:latin typeface="Raleway "/>
              </a:rPr>
              <a:t>Poslanstvo podjetja bi moralo biti njegov “smisel obstoja”, razlog, zakaj ste ga ustanovili. </a:t>
            </a:r>
          </a:p>
          <a:p>
            <a:pPr marL="342900" indent="-342900">
              <a:lnSpc>
                <a:spcPct val="150000"/>
              </a:lnSpc>
            </a:pPr>
            <a:r>
              <a:rPr lang="sl-SI" sz="1600" dirty="0">
                <a:solidFill>
                  <a:srgbClr val="000000"/>
                </a:solidFill>
                <a:latin typeface="Raleway "/>
              </a:rPr>
              <a:t>Pri oblikovanju poslanstva si pomagajte z naslednjimi vprašanji:</a:t>
            </a:r>
            <a:endParaRPr lang="sl-SI" dirty="0"/>
          </a:p>
          <a:p>
            <a:pPr marL="342900" indent="-342900">
              <a:lnSpc>
                <a:spcPct val="150000"/>
              </a:lnSpc>
            </a:pPr>
            <a:r>
              <a:rPr lang="sl-SI" sz="1600" dirty="0">
                <a:solidFill>
                  <a:srgbClr val="000000"/>
                </a:solidFill>
                <a:latin typeface="Raleway "/>
              </a:rPr>
              <a:t>Zakaj ste ustanovili podjetje? Kaj je razlog za obstoj vašega podjetja? </a:t>
            </a:r>
            <a:endParaRPr lang="sl-SI">
              <a:solidFill>
                <a:srgbClr val="DACDAC"/>
              </a:solidFill>
              <a:latin typeface="Raleway"/>
            </a:endParaRPr>
          </a:p>
          <a:p>
            <a:pPr marL="342900" indent="-342900">
              <a:lnSpc>
                <a:spcPct val="150000"/>
              </a:lnSpc>
            </a:pPr>
            <a:r>
              <a:rPr lang="sl-SI" sz="1600" dirty="0">
                <a:solidFill>
                  <a:srgbClr val="000000"/>
                </a:solidFill>
                <a:latin typeface="Raleway "/>
              </a:rPr>
              <a:t>Poslanstvo (sedanjost) je pot, ki jo bo vaše podjetje ubralo za uresničitev svoje vizije (prihodnosti).</a:t>
            </a:r>
            <a:endParaRPr lang="sl-SI"/>
          </a:p>
        </p:txBody>
      </p:sp>
    </p:spTree>
    <p:extLst>
      <p:ext uri="{BB962C8B-B14F-4D97-AF65-F5344CB8AC3E}">
        <p14:creationId xmlns:p14="http://schemas.microsoft.com/office/powerpoint/2010/main" val="17360484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0" y="1099141"/>
            <a:ext cx="11023063" cy="4844374"/>
          </a:xfrm>
        </p:spPr>
        <p:txBody>
          <a:bodyPr>
            <a:noAutofit/>
          </a:bodyPr>
          <a:lstStyle/>
          <a:p>
            <a:pPr marL="0" indent="0">
              <a:lnSpc>
                <a:spcPct val="150000"/>
              </a:lnSpc>
              <a:buNone/>
            </a:pPr>
            <a:r>
              <a:rPr lang="sl-SI" sz="1600" b="1" i="0" u="none" strike="noStrike" baseline="0">
                <a:latin typeface="Raleway "/>
              </a:rPr>
              <a:t>c) </a:t>
            </a:r>
            <a:r>
              <a:rPr lang="sl-SI" sz="1600">
                <a:latin typeface="Raleway "/>
              </a:rPr>
              <a:t>Opredelitev vrednot podjetja</a:t>
            </a:r>
          </a:p>
          <a:p>
            <a:pPr marL="0" indent="0">
              <a:lnSpc>
                <a:spcPct val="150000"/>
              </a:lnSpc>
              <a:buNone/>
            </a:pPr>
            <a:r>
              <a:rPr lang="sl-SI" sz="1600" b="0">
                <a:solidFill>
                  <a:srgbClr val="000000"/>
                </a:solidFill>
                <a:latin typeface="Raleway "/>
              </a:rPr>
              <a:t>Določite prednostne naloge, </a:t>
            </a:r>
            <a:r>
              <a:rPr lang="sl-SI" sz="1600">
                <a:solidFill>
                  <a:srgbClr val="000000"/>
                </a:solidFill>
                <a:latin typeface="Raleway "/>
              </a:rPr>
              <a:t>načela, omejitve in etična načela</a:t>
            </a:r>
            <a:r>
              <a:rPr lang="sl-SI" sz="1600" b="0">
                <a:solidFill>
                  <a:srgbClr val="000000"/>
                </a:solidFill>
                <a:latin typeface="Raleway "/>
              </a:rPr>
              <a:t>, ki bodo urejala vsakodnevno vodenje vašega podjetja. Od tega trenutka naprej bodo vaš kodeks ravnanja in kot takšni bodo določali, kaj ste pripravljeni storiti in česa ne, da bi dosegli svoje cilje. Primer: strast, predanost, odličnost, kakovost, inovativnost itd</a:t>
            </a:r>
            <a:r>
              <a:rPr lang="sl-SI" sz="1600" b="0" i="0" u="none" strike="noStrike" baseline="0">
                <a:solidFill>
                  <a:srgbClr val="000000"/>
                </a:solidFill>
                <a:latin typeface="Raleway "/>
              </a:rPr>
              <a:t>.</a:t>
            </a: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sl-SI" sz="1600" b="1">
                <a:solidFill>
                  <a:schemeClr val="accent1"/>
                </a:solidFill>
                <a:latin typeface="Raleway "/>
              </a:rPr>
              <a:t>Ključni elementi za opredelitev poslanstva, vizije in vrednot</a:t>
            </a:r>
          </a:p>
        </p:txBody>
      </p:sp>
    </p:spTree>
    <p:extLst>
      <p:ext uri="{BB962C8B-B14F-4D97-AF65-F5344CB8AC3E}">
        <p14:creationId xmlns:p14="http://schemas.microsoft.com/office/powerpoint/2010/main" val="304987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Notranja in zunanja analiza </a:t>
            </a:r>
            <a:r>
              <a:rPr lang="sl-SI" sz="3400"/>
              <a:t>ter konkurenca</a:t>
            </a:r>
            <a:endParaRPr lang="es-ES" sz="3400"/>
          </a:p>
        </p:txBody>
      </p:sp>
      <p:sp>
        <p:nvSpPr>
          <p:cNvPr id="8" name="CuadroTexto 7">
            <a:extLst>
              <a:ext uri="{FF2B5EF4-FFF2-40B4-BE49-F238E27FC236}">
                <a16:creationId xmlns:a16="http://schemas.microsoft.com/office/drawing/2014/main" id="{415C7609-4847-A3A9-0FD7-B46704D0638D}"/>
              </a:ext>
            </a:extLst>
          </p:cNvPr>
          <p:cNvSpPr txBox="1"/>
          <p:nvPr/>
        </p:nvSpPr>
        <p:spPr>
          <a:xfrm>
            <a:off x="5761234" y="3205265"/>
            <a:ext cx="1887166" cy="369332"/>
          </a:xfrm>
          <a:prstGeom prst="rect">
            <a:avLst/>
          </a:prstGeom>
          <a:noFill/>
        </p:spPr>
        <p:txBody>
          <a:bodyPr wrap="square" rtlCol="0">
            <a:spAutoFit/>
          </a:bodyPr>
          <a:lstStyle/>
          <a:p>
            <a:r>
              <a:rPr lang="sl-SI" b="1">
                <a:solidFill>
                  <a:schemeClr val="bg2"/>
                </a:solidFill>
              </a:rPr>
              <a:t>SWOT</a:t>
            </a:r>
            <a:r>
              <a:rPr lang="en-US" b="1">
                <a:solidFill>
                  <a:schemeClr val="bg2"/>
                </a:solidFill>
              </a:rPr>
              <a:t> a</a:t>
            </a:r>
            <a:r>
              <a:rPr lang="sl-SI" b="1" err="1">
                <a:solidFill>
                  <a:schemeClr val="bg2"/>
                </a:solidFill>
              </a:rPr>
              <a:t>naliza</a:t>
            </a:r>
            <a:r>
              <a:rPr lang="sl-SI" b="1">
                <a:solidFill>
                  <a:schemeClr val="bg2"/>
                </a:solidFill>
              </a:rPr>
              <a:t>  </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19676639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s-ES" sz="3400"/>
              <a:t>2. Notranja in zunanja analiza </a:t>
            </a:r>
            <a:r>
              <a:rPr lang="sl-SI" sz="3400"/>
              <a:t>ter konkurenca</a:t>
            </a:r>
            <a:endParaRPr lang="es-ES" sz="340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vert="horz" lIns="91440" tIns="45720" rIns="91440" bIns="45720" rtlCol="0" anchor="t">
            <a:normAutofit/>
          </a:bodyPr>
          <a:lstStyle/>
          <a:p>
            <a:pPr marL="0" indent="0" algn="just">
              <a:lnSpc>
                <a:spcPct val="150000"/>
              </a:lnSpc>
              <a:buNone/>
            </a:pPr>
            <a:r>
              <a:rPr lang="sl-SI" sz="1600" b="0" dirty="0">
                <a:solidFill>
                  <a:srgbClr val="000000"/>
                </a:solidFill>
              </a:rPr>
              <a:t>Pomembno je opraviti analizo podjetja, da bi ugotovili, kakšen je njegov </a:t>
            </a:r>
            <a:r>
              <a:rPr lang="sl-SI" sz="1600" dirty="0">
                <a:solidFill>
                  <a:srgbClr val="000000"/>
                </a:solidFill>
              </a:rPr>
              <a:t> notranji in zunanji položaj ali izhodišče. </a:t>
            </a:r>
            <a:endParaRPr lang="sl-SI" sz="1600" b="0" dirty="0">
              <a:solidFill>
                <a:srgbClr val="000000"/>
              </a:solidFill>
            </a:endParaRPr>
          </a:p>
          <a:p>
            <a:pPr marL="0" indent="0" algn="just">
              <a:lnSpc>
                <a:spcPct val="150000"/>
              </a:lnSpc>
              <a:buNone/>
            </a:pPr>
            <a:r>
              <a:rPr lang="sl-SI" sz="1600" b="0" dirty="0">
                <a:solidFill>
                  <a:srgbClr val="000000"/>
                </a:solidFill>
              </a:rPr>
              <a:t>Za izvedbo te analize je primerno</a:t>
            </a:r>
            <a:r>
              <a:rPr lang="sl-SI" sz="1600" dirty="0">
                <a:solidFill>
                  <a:srgbClr val="000000"/>
                </a:solidFill>
              </a:rPr>
              <a:t> </a:t>
            </a:r>
            <a:r>
              <a:rPr lang="sl-SI" sz="1600" b="0" dirty="0">
                <a:solidFill>
                  <a:srgbClr val="000000"/>
                </a:solidFill>
              </a:rPr>
              <a:t>orodje </a:t>
            </a:r>
            <a:r>
              <a:rPr lang="sl-SI" sz="1600" dirty="0">
                <a:solidFill>
                  <a:srgbClr val="000000"/>
                </a:solidFill>
              </a:rPr>
              <a:t>SWOT analiza  </a:t>
            </a:r>
            <a:r>
              <a:rPr lang="sl-SI" sz="1600" b="0" dirty="0">
                <a:solidFill>
                  <a:srgbClr val="000000"/>
                </a:solidFill>
              </a:rPr>
              <a:t>za organizacijo idej in ukrepov v povezavi z vidiki, pri katerih je treba sprejeti posebne ukrepe. </a:t>
            </a:r>
          </a:p>
          <a:p>
            <a:pPr algn="just"/>
            <a:endParaRPr lang="sl-SI" sz="1600" b="0">
              <a:solidFill>
                <a:srgbClr val="000000"/>
              </a:solidFill>
            </a:endParaRP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424859"/>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r>
              <a:rPr lang="sl-SI" sz="1600" dirty="0">
                <a:solidFill>
                  <a:srgbClr val="000000"/>
                </a:solidFill>
                <a:latin typeface="Raleway "/>
              </a:rPr>
              <a:t>SWOT analiza vključuje</a:t>
            </a:r>
            <a:r>
              <a:rPr lang="sl-SI" sz="1600" b="0" dirty="0">
                <a:solidFill>
                  <a:srgbClr val="000000"/>
                </a:solidFill>
                <a:latin typeface="Raleway "/>
              </a:rPr>
              <a:t>: </a:t>
            </a:r>
          </a:p>
          <a:p>
            <a:pPr marL="0" indent="0" algn="l">
              <a:lnSpc>
                <a:spcPct val="150000"/>
              </a:lnSpc>
              <a:buNone/>
            </a:pPr>
            <a:r>
              <a:rPr lang="sl-SI" sz="1600" b="1" i="0" u="none" strike="noStrike" baseline="0" dirty="0">
                <a:solidFill>
                  <a:schemeClr val="accent1"/>
                </a:solidFill>
                <a:latin typeface="Raleway "/>
              </a:rPr>
              <a:t>	</a:t>
            </a:r>
            <a:r>
              <a:rPr lang="sl-SI" sz="1600" b="1" i="0" u="none" strike="noStrike" baseline="0" dirty="0">
                <a:solidFill>
                  <a:schemeClr val="tx2"/>
                </a:solidFill>
                <a:latin typeface="Raleway "/>
              </a:rPr>
              <a:t>S: </a:t>
            </a:r>
            <a:r>
              <a:rPr lang="sl-SI" sz="1600" b="1" i="0" u="none" strike="noStrike" baseline="0" dirty="0">
                <a:solidFill>
                  <a:schemeClr val="accent1"/>
                </a:solidFill>
                <a:latin typeface="Raleway "/>
              </a:rPr>
              <a:t>prednosti</a:t>
            </a:r>
            <a:endParaRPr lang="sl-SI" sz="1600" i="0" u="none" strike="noStrike" baseline="0">
              <a:solidFill>
                <a:schemeClr val="accent1"/>
              </a:solidFill>
              <a:latin typeface="Raleway "/>
            </a:endParaRPr>
          </a:p>
          <a:p>
            <a:pPr marL="0" indent="0" algn="l">
              <a:lnSpc>
                <a:spcPct val="150000"/>
              </a:lnSpc>
              <a:buNone/>
            </a:pPr>
            <a:r>
              <a:rPr lang="sl-SI" sz="1600" b="1" i="0" u="none" strike="noStrike" baseline="0" dirty="0">
                <a:solidFill>
                  <a:schemeClr val="accent1"/>
                </a:solidFill>
                <a:latin typeface="Raleway "/>
              </a:rPr>
              <a:t>	</a:t>
            </a:r>
            <a:r>
              <a:rPr lang="sl-SI" sz="1600" b="1" i="0" u="none" strike="noStrike" baseline="0" dirty="0">
                <a:solidFill>
                  <a:schemeClr val="tx2"/>
                </a:solidFill>
                <a:latin typeface="Raleway "/>
              </a:rPr>
              <a:t>W:</a:t>
            </a:r>
            <a:r>
              <a:rPr lang="sl-SI" sz="1600" b="1" i="0" u="none" strike="noStrike" baseline="0" dirty="0">
                <a:solidFill>
                  <a:schemeClr val="accent1"/>
                </a:solidFill>
                <a:latin typeface="Raleway "/>
              </a:rPr>
              <a:t> slabosti</a:t>
            </a:r>
            <a:endParaRPr lang="sl-SI" sz="1600" i="0" u="none" strike="noStrike" baseline="0">
              <a:solidFill>
                <a:schemeClr val="accent1"/>
              </a:solidFill>
              <a:latin typeface="Raleway "/>
            </a:endParaRPr>
          </a:p>
          <a:p>
            <a:pPr marL="0" indent="0" algn="l">
              <a:lnSpc>
                <a:spcPct val="150000"/>
              </a:lnSpc>
              <a:buNone/>
            </a:pPr>
            <a:r>
              <a:rPr lang="sl-SI" sz="1600" b="1" i="0" u="none" strike="noStrike" baseline="0" dirty="0">
                <a:solidFill>
                  <a:schemeClr val="accent1"/>
                </a:solidFill>
                <a:latin typeface="Raleway "/>
              </a:rPr>
              <a:t>	</a:t>
            </a:r>
            <a:r>
              <a:rPr lang="sl-SI" sz="1600" b="1" i="0" u="none" strike="noStrike" baseline="0" dirty="0">
                <a:solidFill>
                  <a:schemeClr val="tx2"/>
                </a:solidFill>
                <a:latin typeface="Raleway "/>
              </a:rPr>
              <a:t>O: </a:t>
            </a:r>
            <a:r>
              <a:rPr lang="sl-SI" sz="1600" b="1" i="0" u="none" strike="noStrike" baseline="0" dirty="0">
                <a:solidFill>
                  <a:schemeClr val="accent1"/>
                </a:solidFill>
                <a:latin typeface="Raleway "/>
              </a:rPr>
              <a:t>priložnosti</a:t>
            </a:r>
            <a:endParaRPr lang="sl-SI" sz="1600" i="0" u="none" strike="noStrike" baseline="0">
              <a:solidFill>
                <a:schemeClr val="accent1"/>
              </a:solidFill>
              <a:latin typeface="Raleway "/>
            </a:endParaRPr>
          </a:p>
          <a:p>
            <a:pPr marL="0" indent="0" algn="l">
              <a:lnSpc>
                <a:spcPct val="150000"/>
              </a:lnSpc>
              <a:buNone/>
            </a:pPr>
            <a:r>
              <a:rPr lang="sl-SI" sz="1600" b="1" i="0" u="none" strike="noStrike" baseline="0" dirty="0">
                <a:solidFill>
                  <a:schemeClr val="accent1"/>
                </a:solidFill>
                <a:latin typeface="Raleway "/>
              </a:rPr>
              <a:t>	</a:t>
            </a:r>
            <a:r>
              <a:rPr lang="sl-SI" sz="1600" b="1" i="0" u="none" strike="noStrike" baseline="0" dirty="0">
                <a:solidFill>
                  <a:schemeClr val="tx2"/>
                </a:solidFill>
                <a:latin typeface="Raleway "/>
              </a:rPr>
              <a:t>T: </a:t>
            </a:r>
            <a:r>
              <a:rPr lang="sl-SI" sz="1600" b="1" i="0" u="none" strike="noStrike" baseline="0" dirty="0">
                <a:solidFill>
                  <a:schemeClr val="accent1"/>
                </a:solidFill>
                <a:latin typeface="Raleway "/>
              </a:rPr>
              <a:t>nevarnosti</a:t>
            </a:r>
            <a:endParaRPr lang="sl-SI" sz="1600" i="0" u="none" strike="noStrike" baseline="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2634439"/>
          </a:xfrm>
          <a:prstGeom prst="rect">
            <a:avLst/>
          </a:prstGeom>
          <a:noFill/>
        </p:spPr>
        <p:txBody>
          <a:bodyPr wrap="square" lIns="91440" tIns="45720" rIns="91440" bIns="45720" anchor="t">
            <a:spAutoFit/>
          </a:bodyPr>
          <a:lstStyle/>
          <a:p>
            <a:pPr algn="just">
              <a:lnSpc>
                <a:spcPct val="150000"/>
              </a:lnSpc>
            </a:pPr>
            <a:r>
              <a:rPr lang="sl-SI" sz="1600" dirty="0">
                <a:solidFill>
                  <a:srgbClr val="000000"/>
                </a:solidFill>
              </a:rPr>
              <a:t>SWOT analiza z oceno njenih štirih dejavnikov pomaga pri oblikovanju jasnih načrtov, saj zagotavlja pregled:</a:t>
            </a:r>
            <a:endParaRPr lang="sl-SI" dirty="0"/>
          </a:p>
          <a:p>
            <a:pPr marL="285750" indent="-285750" algn="just">
              <a:lnSpc>
                <a:spcPct val="150000"/>
              </a:lnSpc>
              <a:buFont typeface="Arial"/>
              <a:buChar char="•"/>
            </a:pPr>
            <a:r>
              <a:rPr lang="sl-SI" sz="1600" dirty="0">
                <a:solidFill>
                  <a:srgbClr val="000000"/>
                </a:solidFill>
              </a:rPr>
              <a:t>ključnih vidikov vašega podjetja, kaj vaše podjetje zdaj počne najbolje, kje vaše podjetje dobro deluje in kaj bi morali izkoristiti ali okrepiti</a:t>
            </a:r>
            <a:endParaRPr lang="sl-SI" dirty="0">
              <a:solidFill>
                <a:srgbClr val="DACDAC"/>
              </a:solidFill>
            </a:endParaRPr>
          </a:p>
          <a:p>
            <a:pPr marL="285750" indent="-285750" algn="just">
              <a:lnSpc>
                <a:spcPct val="150000"/>
              </a:lnSpc>
              <a:buFont typeface="Arial"/>
              <a:buChar char="•"/>
            </a:pPr>
            <a:r>
              <a:rPr lang="sl-SI" sz="1600" dirty="0">
                <a:solidFill>
                  <a:srgbClr val="000000"/>
                </a:solidFill>
              </a:rPr>
              <a:t>na kateri ravni so vaši konkurenti oziroma kje so lahko boljši od vas. </a:t>
            </a:r>
            <a:endParaRPr lang="sl-SI" dirty="0"/>
          </a:p>
          <a:p>
            <a:pPr algn="just">
              <a:lnSpc>
                <a:spcPct val="150000"/>
              </a:lnSpc>
            </a:pPr>
            <a:r>
              <a:rPr lang="sl-SI" sz="1600" dirty="0">
                <a:solidFill>
                  <a:srgbClr val="000000"/>
                </a:solidFill>
              </a:rPr>
              <a:t>Analiza bi vas morala pripeljati do zaključkov o tem, kako to stanje izboljšati</a:t>
            </a:r>
            <a:r>
              <a:rPr lang="sl-SI" sz="1600" b="0" dirty="0">
                <a:solidFill>
                  <a:srgbClr val="000000"/>
                </a:solidFill>
              </a:rPr>
              <a:t>. </a:t>
            </a:r>
          </a:p>
        </p:txBody>
      </p:sp>
    </p:spTree>
    <p:extLst>
      <p:ext uri="{BB962C8B-B14F-4D97-AF65-F5344CB8AC3E}">
        <p14:creationId xmlns:p14="http://schemas.microsoft.com/office/powerpoint/2010/main" val="1710182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a:normAutofit/>
          </a:bodyPr>
          <a:lstStyle/>
          <a:p>
            <a:pPr>
              <a:lnSpc>
                <a:spcPct val="150000"/>
              </a:lnSpc>
            </a:pPr>
            <a:r>
              <a:rPr lang="sl-SI" sz="1600"/>
              <a:t>Notranja analiza</a:t>
            </a:r>
          </a:p>
          <a:p>
            <a:pPr marL="0" indent="0">
              <a:lnSpc>
                <a:spcPct val="150000"/>
              </a:lnSpc>
              <a:buNone/>
            </a:pPr>
            <a:r>
              <a:rPr lang="sl-SI" sz="1600" b="0">
                <a:solidFill>
                  <a:srgbClr val="000000"/>
                </a:solidFill>
              </a:rPr>
              <a:t>Kadar analiziramo </a:t>
            </a:r>
            <a:r>
              <a:rPr lang="sl-SI" sz="1600">
                <a:solidFill>
                  <a:srgbClr val="000000"/>
                </a:solidFill>
              </a:rPr>
              <a:t>vire in zmožnosti, slabosti in prednosti </a:t>
            </a:r>
            <a:r>
              <a:rPr lang="sl-SI" sz="1600" b="0">
                <a:solidFill>
                  <a:srgbClr val="000000"/>
                </a:solidFill>
              </a:rPr>
              <a:t>spadajo v </a:t>
            </a:r>
            <a:r>
              <a:rPr lang="sl-SI" sz="1600">
                <a:solidFill>
                  <a:srgbClr val="000000"/>
                </a:solidFill>
              </a:rPr>
              <a:t>notranje okolje podjetja.</a:t>
            </a:r>
            <a:r>
              <a:rPr lang="sl-SI" sz="1600" b="0">
                <a:solidFill>
                  <a:srgbClr val="000000"/>
                </a:solidFill>
              </a:rPr>
              <a:t> Ta analiza mora upoštevati širok nabor dejavnikov, povezanih z vidiki proizvodnje, trženja, financiranja, splošnih organizacijskih vidikov itd</a:t>
            </a:r>
            <a:r>
              <a:rPr lang="sl-SI" sz="1600" b="0" i="0" u="none" strike="noStrike" baseline="0">
                <a:solidFill>
                  <a:srgbClr val="000000"/>
                </a:solidFill>
              </a:rPr>
              <a:t>.</a:t>
            </a:r>
          </a:p>
          <a:p>
            <a:pPr>
              <a:lnSpc>
                <a:spcPct val="150000"/>
              </a:lnSpc>
            </a:pPr>
            <a:endParaRPr lang="sl-SI" sz="1600" b="0" i="0" u="none" strike="noStrike" baseline="0">
              <a:solidFill>
                <a:srgbClr val="000000"/>
              </a:solidFill>
            </a:endParaRPr>
          </a:p>
          <a:p>
            <a:pPr>
              <a:lnSpc>
                <a:spcPct val="150000"/>
              </a:lnSpc>
              <a:buNone/>
            </a:pPr>
            <a:r>
              <a:rPr lang="sl-SI" sz="1600"/>
              <a:t>2.	Zunanja analiza</a:t>
            </a:r>
          </a:p>
          <a:p>
            <a:pPr marL="0" indent="0">
              <a:lnSpc>
                <a:spcPct val="150000"/>
              </a:lnSpc>
              <a:buNone/>
            </a:pPr>
            <a:r>
              <a:rPr lang="sl-SI" sz="1600">
                <a:solidFill>
                  <a:srgbClr val="000000"/>
                </a:solidFill>
              </a:rPr>
              <a:t>Nevarnosti in priložnosti </a:t>
            </a:r>
            <a:r>
              <a:rPr lang="sl-SI" sz="1600" b="0">
                <a:solidFill>
                  <a:srgbClr val="000000"/>
                </a:solidFill>
              </a:rPr>
              <a:t>so vedno del </a:t>
            </a:r>
            <a:r>
              <a:rPr lang="sl-SI" sz="1600">
                <a:solidFill>
                  <a:srgbClr val="000000"/>
                </a:solidFill>
              </a:rPr>
              <a:t>zunanjega okolja podjetja</a:t>
            </a:r>
            <a:r>
              <a:rPr lang="sl-SI" sz="1600" b="0">
                <a:solidFill>
                  <a:srgbClr val="000000"/>
                </a:solidFill>
              </a:rPr>
              <a:t>, ki jih mora podjetje premagati ali izkoristiti tako, da jih predvidi.</a:t>
            </a:r>
            <a:endParaRPr lang="sl-SI" sz="1600" b="0" i="0" u="none" strike="noStrike" baseline="0">
              <a:solidFill>
                <a:srgbClr val="000000"/>
              </a:solidFill>
            </a:endParaRP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sl-SI" sz="3400"/>
              <a:t>2. Notranja in zunanja analiza ter konkurenca</a:t>
            </a:r>
          </a:p>
        </p:txBody>
      </p:sp>
    </p:spTree>
    <p:extLst>
      <p:ext uri="{BB962C8B-B14F-4D97-AF65-F5344CB8AC3E}">
        <p14:creationId xmlns:p14="http://schemas.microsoft.com/office/powerpoint/2010/main" val="3675920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vert="horz" lIns="91440" tIns="45720" rIns="91440" bIns="45720" rtlCol="0" anchor="t">
            <a:normAutofit/>
          </a:bodyPr>
          <a:lstStyle/>
          <a:p>
            <a:pPr marL="342900" indent="-342900">
              <a:lnSpc>
                <a:spcPct val="150000"/>
              </a:lnSpc>
            </a:pPr>
            <a:r>
              <a:rPr lang="sl-SI" sz="1600" dirty="0">
                <a:solidFill>
                  <a:schemeClr val="bg1">
                    <a:lumMod val="75000"/>
                  </a:schemeClr>
                </a:solidFill>
              </a:rPr>
              <a:t>Prednosti</a:t>
            </a:r>
            <a:r>
              <a:rPr lang="sl-SI" sz="1600" dirty="0">
                <a:solidFill>
                  <a:schemeClr val="accent1"/>
                </a:solidFill>
              </a:rPr>
              <a:t>:</a:t>
            </a:r>
            <a:r>
              <a:rPr lang="sl-SI" sz="1600" b="0" dirty="0">
                <a:solidFill>
                  <a:schemeClr val="accent1"/>
                </a:solidFill>
              </a:rPr>
              <a:t> zmogljivosti, viri, doseženi položaji in posledično konkurenčne prednosti, ki jih je treba in se lahko uporabijo za izkoriščanje priložnosti.</a:t>
            </a:r>
            <a:endParaRPr lang="sl-SI" dirty="0">
              <a:solidFill>
                <a:schemeClr val="accent1"/>
              </a:solidFill>
            </a:endParaRPr>
          </a:p>
          <a:p>
            <a:pPr marL="342900" indent="-342900">
              <a:lnSpc>
                <a:spcPct val="150000"/>
              </a:lnSpc>
            </a:pPr>
            <a:r>
              <a:rPr lang="sl-SI" sz="1600" dirty="0">
                <a:solidFill>
                  <a:schemeClr val="bg1">
                    <a:lumMod val="75000"/>
                  </a:schemeClr>
                </a:solidFill>
              </a:rPr>
              <a:t>Slabosti</a:t>
            </a:r>
            <a:r>
              <a:rPr lang="sl-SI" sz="1600" dirty="0">
                <a:solidFill>
                  <a:schemeClr val="accent1"/>
                </a:solidFill>
              </a:rPr>
              <a:t>:</a:t>
            </a:r>
            <a:r>
              <a:rPr lang="sl-SI" sz="1600" b="0" dirty="0">
                <a:solidFill>
                  <a:schemeClr val="accent1"/>
                </a:solidFill>
              </a:rPr>
              <a:t> vidiki, ki omejujejo ali zmanjšujejo zmožnost učinkovitega razvoja strategije podjetja, predstavljajo grožnjo organizaciji in jih je zato treba nadzorovati in premagati.</a:t>
            </a:r>
            <a:endParaRPr lang="sl-SI" dirty="0">
              <a:solidFill>
                <a:schemeClr val="accent1"/>
              </a:solidFill>
            </a:endParaRPr>
          </a:p>
          <a:p>
            <a:pPr marL="342900" indent="-342900">
              <a:lnSpc>
                <a:spcPct val="150000"/>
              </a:lnSpc>
            </a:pPr>
            <a:r>
              <a:rPr lang="sl-SI" sz="1600" dirty="0">
                <a:solidFill>
                  <a:schemeClr val="bg1">
                    <a:lumMod val="75000"/>
                  </a:schemeClr>
                </a:solidFill>
              </a:rPr>
              <a:t>Priložnosti</a:t>
            </a:r>
            <a:r>
              <a:rPr lang="sl-SI" sz="1600" b="0" dirty="0">
                <a:solidFill>
                  <a:schemeClr val="accent1"/>
                </a:solidFill>
              </a:rPr>
              <a:t>: vse, kar lahko podjetju zagotovi konkurenčno prednost ali predstavlja možnost za izboljšanje dobičkonosnosti podjetja ali povečanje prometa.</a:t>
            </a:r>
            <a:endParaRPr lang="sl-SI" dirty="0">
              <a:solidFill>
                <a:schemeClr val="accent1"/>
              </a:solidFill>
            </a:endParaRPr>
          </a:p>
          <a:p>
            <a:pPr marL="342900" indent="-342900">
              <a:lnSpc>
                <a:spcPct val="150000"/>
              </a:lnSpc>
            </a:pPr>
            <a:r>
              <a:rPr lang="sl-SI" sz="1600" dirty="0">
                <a:solidFill>
                  <a:schemeClr val="bg1">
                    <a:lumMod val="75000"/>
                  </a:schemeClr>
                </a:solidFill>
              </a:rPr>
              <a:t>Nevarnosti</a:t>
            </a:r>
            <a:r>
              <a:rPr lang="sl-SI" sz="1600" dirty="0">
                <a:solidFill>
                  <a:schemeClr val="accent1"/>
                </a:solidFill>
              </a:rPr>
              <a:t>:</a:t>
            </a:r>
            <a:r>
              <a:rPr lang="sl-SI" sz="1600" b="0" dirty="0">
                <a:solidFill>
                  <a:schemeClr val="accent1"/>
                </a:solidFill>
              </a:rPr>
              <a:t> vsaka sila v okolju, ki lahko ovira izvajanje strategije ali zmanjša njeno učinkovitost ali poveča tveganja za strategijo ali vire, ki so potrebni za njeno izvajanje, ali zmanjša pričakovane prihodke ali dobičkonosnost</a:t>
            </a:r>
            <a:r>
              <a:rPr lang="sl-SI" sz="1600" b="0" dirty="0">
                <a:solidFill>
                  <a:srgbClr val="000000"/>
                </a:solidFill>
              </a:rPr>
              <a:t>. </a:t>
            </a:r>
            <a:endParaRPr lang="sl-SI"/>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sl-SI" sz="3400"/>
              <a:t>2. Notranja in zunanja analiza ter konkurenca</a:t>
            </a:r>
          </a:p>
        </p:txBody>
      </p:sp>
    </p:spTree>
    <p:extLst>
      <p:ext uri="{BB962C8B-B14F-4D97-AF65-F5344CB8AC3E}">
        <p14:creationId xmlns:p14="http://schemas.microsoft.com/office/powerpoint/2010/main" val="3859828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sl-SI" sz="2000">
                <a:solidFill>
                  <a:schemeClr val="accent1"/>
                </a:solidFill>
                <a:latin typeface="Raleway "/>
              </a:rPr>
              <a:t>Ključne sestavine SWOT analize vašega podjetja</a:t>
            </a:r>
            <a:endParaRPr lang="sl-SI" sz="2000" b="1" i="0" u="none" strike="noStrike" baseline="0">
              <a:solidFill>
                <a:schemeClr val="accent1"/>
              </a:solidFill>
              <a:latin typeface="Raleway "/>
            </a:endParaRPr>
          </a:p>
          <a:p>
            <a:pPr marL="0" indent="0" algn="l">
              <a:buNone/>
            </a:pPr>
            <a:endParaRPr lang="sl-SI" sz="2000" b="0" i="0" u="none" strike="noStrike" baseline="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cstate="print"/>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61990" y="2523641"/>
            <a:ext cx="4511202" cy="1938992"/>
          </a:xfrm>
          <a:prstGeom prst="rect">
            <a:avLst/>
          </a:prstGeom>
          <a:noFill/>
        </p:spPr>
        <p:txBody>
          <a:bodyPr wrap="square" lIns="91440" tIns="45720" rIns="91440" bIns="45720" anchor="t">
            <a:spAutoFit/>
          </a:bodyPr>
          <a:lstStyle/>
          <a:p>
            <a:pPr>
              <a:lnSpc>
                <a:spcPct val="150000"/>
              </a:lnSpc>
            </a:pPr>
            <a:r>
              <a:rPr lang="sl-SI" sz="1600">
                <a:solidFill>
                  <a:srgbClr val="000000"/>
                </a:solidFill>
                <a:latin typeface="Raleway "/>
              </a:rPr>
              <a:t>SWOT analiza</a:t>
            </a:r>
            <a:r>
              <a:rPr lang="sl-SI" sz="1600" dirty="0">
                <a:solidFill>
                  <a:srgbClr val="000000"/>
                </a:solidFill>
                <a:latin typeface="Raleway "/>
              </a:rPr>
              <a:t> je izjemno strateško tehnično orodje. Njena uporaba omogoča spoznavanje dejanskega položaja, v katerem se nahaja podjetje, kot tudi tveganj in priložnosti, ki jih ponuja trg.</a:t>
            </a:r>
            <a:endParaRPr lang="sl-SI" sz="1600" b="0" i="0" u="none" strike="noStrike" baseline="0" dirty="0">
              <a:solidFill>
                <a:srgbClr val="000000"/>
              </a:solidFill>
              <a:latin typeface="Raleway "/>
            </a:endParaRP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en-US" sz="1000">
                <a:solidFill>
                  <a:schemeClr val="accent1"/>
                </a:solidFill>
              </a:rPr>
              <a:t>: Canva</a:t>
            </a:r>
          </a:p>
        </p:txBody>
      </p:sp>
    </p:spTree>
    <p:extLst>
      <p:ext uri="{BB962C8B-B14F-4D97-AF65-F5344CB8AC3E}">
        <p14:creationId xmlns:p14="http://schemas.microsoft.com/office/powerpoint/2010/main" val="299456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sl-SI" sz="3400"/>
              <a:t>Izjava o viziji</a:t>
            </a: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3416320"/>
          </a:xfrm>
          <a:prstGeom prst="rect">
            <a:avLst/>
          </a:prstGeom>
          <a:noFill/>
        </p:spPr>
        <p:txBody>
          <a:bodyPr wrap="square" lIns="91440" tIns="45720" rIns="91440" bIns="45720" anchor="t">
            <a:spAutoFit/>
          </a:bodyPr>
          <a:lstStyle/>
          <a:p>
            <a:pPr>
              <a:lnSpc>
                <a:spcPct val="150000"/>
              </a:lnSpc>
            </a:pPr>
            <a:r>
              <a:rPr lang="sl-SI" sz="1600" b="1" dirty="0">
                <a:solidFill>
                  <a:schemeClr val="accent1"/>
                </a:solidFill>
              </a:rPr>
              <a:t>Kaj je izjava o viziji?</a:t>
            </a:r>
            <a:endParaRPr lang="sl-SI" dirty="0"/>
          </a:p>
          <a:p>
            <a:pPr>
              <a:lnSpc>
                <a:spcPct val="150000"/>
              </a:lnSpc>
            </a:pPr>
            <a:endParaRPr lang="sl-SI" sz="1600" b="1">
              <a:solidFill>
                <a:schemeClr val="accent1"/>
              </a:solidFill>
            </a:endParaRPr>
          </a:p>
          <a:p>
            <a:pPr algn="just">
              <a:lnSpc>
                <a:spcPct val="150000"/>
              </a:lnSpc>
            </a:pPr>
            <a:r>
              <a:rPr lang="sl-SI" sz="1600" dirty="0">
                <a:solidFill>
                  <a:schemeClr val="accent1"/>
                </a:solidFill>
              </a:rPr>
              <a:t>Kratka, ambiciozna izjava, ki opisuje želeno prihodnje stanje ali dolgoročne cilje organizacije. Zagotavlja občutek smeri in služi kot vir navdiha in motivacije za deležnike.</a:t>
            </a:r>
          </a:p>
          <a:p>
            <a:pPr algn="just">
              <a:lnSpc>
                <a:spcPct val="150000"/>
              </a:lnSpc>
            </a:pPr>
            <a:r>
              <a:rPr lang="sl-SI" sz="1600" dirty="0">
                <a:solidFill>
                  <a:schemeClr val="accent1"/>
                </a:solidFill>
              </a:rPr>
              <a:t>
</a:t>
            </a:r>
            <a:r>
              <a:rPr lang="sl-SI" sz="1600" i="1" dirty="0">
                <a:solidFill>
                  <a:schemeClr val="accent1"/>
                </a:solidFill>
              </a:rPr>
              <a:t>Deluje kot zvezda vodnica, ki usklajuje prizadevanja in odločitve v celotni organizaciji.</a:t>
            </a: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65322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sl-SI" sz="1000">
                <a:solidFill>
                  <a:schemeClr val="accent1"/>
                </a:solidFill>
              </a:rPr>
              <a:t>: </a:t>
            </a:r>
            <a:r>
              <a:rPr lang="en-US" sz="1000">
                <a:solidFill>
                  <a:schemeClr val="accent1"/>
                </a:solidFill>
              </a:rPr>
              <a:t>U</a:t>
            </a:r>
            <a:r>
              <a:rPr lang="sl-SI" sz="1000">
                <a:solidFill>
                  <a:schemeClr val="accent1"/>
                </a:solidFill>
              </a:rPr>
              <a:t>stvarjeno z umetno inteligenco</a:t>
            </a:r>
          </a:p>
        </p:txBody>
      </p:sp>
    </p:spTree>
    <p:extLst>
      <p:ext uri="{BB962C8B-B14F-4D97-AF65-F5344CB8AC3E}">
        <p14:creationId xmlns:p14="http://schemas.microsoft.com/office/powerpoint/2010/main" val="2591287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Notranja in zunanja analiza </a:t>
            </a:r>
            <a:r>
              <a:rPr lang="sl-SI" sz="3400"/>
              <a:t>ter konkurenca</a:t>
            </a:r>
            <a:endParaRPr lang="es-ES" sz="3400"/>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3443591" cy="369332"/>
          </a:xfrm>
          <a:prstGeom prst="rect">
            <a:avLst/>
          </a:prstGeom>
          <a:noFill/>
        </p:spPr>
        <p:txBody>
          <a:bodyPr wrap="square" rtlCol="0">
            <a:spAutoFit/>
          </a:bodyPr>
          <a:lstStyle/>
          <a:p>
            <a:r>
              <a:rPr lang="sl-SI" b="1">
                <a:solidFill>
                  <a:schemeClr val="bg2"/>
                </a:solidFill>
              </a:rPr>
              <a:t>Porterjev model petih silnic</a:t>
            </a: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spTree>
    <p:extLst>
      <p:ext uri="{BB962C8B-B14F-4D97-AF65-F5344CB8AC3E}">
        <p14:creationId xmlns:p14="http://schemas.microsoft.com/office/powerpoint/2010/main" val="2136114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1256030" cy="3299473"/>
          </a:xfrm>
        </p:spPr>
        <p:txBody>
          <a:bodyPr vert="horz" lIns="91440" tIns="45720" rIns="91440" bIns="45720" rtlCol="0" anchor="t">
            <a:noAutofit/>
          </a:bodyPr>
          <a:lstStyle/>
          <a:p>
            <a:pPr marL="0" indent="0" algn="just">
              <a:lnSpc>
                <a:spcPct val="150000"/>
              </a:lnSpc>
              <a:buNone/>
            </a:pPr>
            <a:r>
              <a:rPr lang="sl-SI" sz="1600" b="0" dirty="0">
                <a:solidFill>
                  <a:srgbClr val="000000"/>
                </a:solidFill>
              </a:rPr>
              <a:t>Zdaj je čas, da se osredotočimo na zunanje okolje s posebno zunanjo analizo.</a:t>
            </a:r>
          </a:p>
          <a:p>
            <a:pPr marL="0" indent="0" algn="just">
              <a:lnSpc>
                <a:spcPct val="150000"/>
              </a:lnSpc>
              <a:buNone/>
            </a:pPr>
            <a:r>
              <a:rPr lang="sl-SI" sz="1600" b="0" dirty="0">
                <a:solidFill>
                  <a:srgbClr val="000000"/>
                </a:solidFill>
              </a:rPr>
              <a:t>Za izvedbo </a:t>
            </a:r>
            <a:r>
              <a:rPr lang="sl-SI" sz="1600" dirty="0">
                <a:solidFill>
                  <a:srgbClr val="000000"/>
                </a:solidFill>
              </a:rPr>
              <a:t>SPECIFIČNE ZUNANJE analize</a:t>
            </a:r>
            <a:r>
              <a:rPr lang="sl-SI" sz="1600" b="0" dirty="0">
                <a:solidFill>
                  <a:srgbClr val="000000"/>
                </a:solidFill>
              </a:rPr>
              <a:t> bomo uporabili </a:t>
            </a:r>
            <a:r>
              <a:rPr lang="sl-SI" sz="1600" dirty="0">
                <a:solidFill>
                  <a:srgbClr val="000000"/>
                </a:solidFill>
              </a:rPr>
              <a:t>Porterjevo orodje petih silnic</a:t>
            </a:r>
            <a:r>
              <a:rPr lang="sl-SI" sz="1600" b="0" dirty="0">
                <a:solidFill>
                  <a:srgbClr val="000000"/>
                </a:solidFill>
              </a:rPr>
              <a:t>, orodje za strateško analizo, ki ga je leta 1979 ustvaril Michael Porter, eden najboljših ekonomistov vseh časov. </a:t>
            </a:r>
          </a:p>
          <a:p>
            <a:pPr marL="0" indent="0" algn="just">
              <a:lnSpc>
                <a:spcPct val="150000"/>
              </a:lnSpc>
              <a:buNone/>
            </a:pPr>
            <a:r>
              <a:rPr lang="sl-SI" sz="1600" b="0">
                <a:solidFill>
                  <a:srgbClr val="000000"/>
                </a:solidFill>
              </a:rPr>
              <a:t>Ta model am bo pomagal pri analizi </a:t>
            </a:r>
            <a:r>
              <a:rPr lang="sl-SI" sz="1600" dirty="0">
                <a:solidFill>
                  <a:srgbClr val="000000"/>
                </a:solidFill>
              </a:rPr>
              <a:t>konkurence</a:t>
            </a:r>
            <a:r>
              <a:rPr lang="sl-SI" sz="1600" b="0" dirty="0">
                <a:solidFill>
                  <a:srgbClr val="000000"/>
                </a:solidFill>
              </a:rPr>
              <a:t> v panogi, kar nam bo omogočilo ugotoviti, kako privlačno je podjetje z vidika </a:t>
            </a:r>
            <a:r>
              <a:rPr lang="sl-SI" sz="1600" dirty="0">
                <a:solidFill>
                  <a:srgbClr val="000000"/>
                </a:solidFill>
              </a:rPr>
              <a:t>naložbenih priložnosti in potencialne dobičkonosnosti</a:t>
            </a:r>
            <a:r>
              <a:rPr lang="sl-SI" sz="1600" b="0" dirty="0">
                <a:solidFill>
                  <a:srgbClr val="000000"/>
                </a:solidFill>
              </a:rPr>
              <a:t>.</a:t>
            </a:r>
          </a:p>
          <a:p>
            <a:pPr marL="0" indent="0" algn="just">
              <a:lnSpc>
                <a:spcPct val="150000"/>
              </a:lnSpc>
              <a:buNone/>
            </a:pPr>
            <a:r>
              <a:rPr lang="sl-SI" sz="1600" b="0" dirty="0">
                <a:solidFill>
                  <a:srgbClr val="000000"/>
                </a:solidFill>
              </a:rPr>
              <a:t>S tem orodjem bomo lahko odkrili, katere so zunanje priložnosti in nevarnosti za naš projekt. </a:t>
            </a:r>
            <a:endParaRPr lang="sl-SI"/>
          </a:p>
          <a:p>
            <a:pPr marL="514350" indent="-514350">
              <a:lnSpc>
                <a:spcPct val="150000"/>
              </a:lnSpc>
              <a:buFont typeface="+mj-lt"/>
              <a:buAutoNum type="arabicPeriod"/>
            </a:pPr>
            <a:endParaRPr lang="sl-SI" sz="160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s-ES" sz="3400"/>
              <a:t>2. Notranja in zunanja analiza </a:t>
            </a:r>
            <a:r>
              <a:rPr lang="sl-SI" sz="3400"/>
              <a:t>ter konkurenca</a:t>
            </a:r>
            <a:endParaRPr lang="es-ES" sz="3400"/>
          </a:p>
        </p:txBody>
      </p:sp>
    </p:spTree>
    <p:extLst>
      <p:ext uri="{BB962C8B-B14F-4D97-AF65-F5344CB8AC3E}">
        <p14:creationId xmlns:p14="http://schemas.microsoft.com/office/powerpoint/2010/main" val="3821415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1388955"/>
            <a:ext cx="11256030" cy="1143997"/>
          </a:xfrm>
        </p:spPr>
        <p:txBody>
          <a:bodyPr>
            <a:noAutofit/>
          </a:bodyPr>
          <a:lstStyle/>
          <a:p>
            <a:pPr marL="0" indent="0" algn="just">
              <a:lnSpc>
                <a:spcPct val="170000"/>
              </a:lnSpc>
              <a:buNone/>
            </a:pPr>
            <a:r>
              <a:rPr lang="sl-SI" sz="1600" b="0">
                <a:solidFill>
                  <a:srgbClr val="000000"/>
                </a:solidFill>
              </a:rPr>
              <a:t>S petimi silnicami je Porter te silnice označil kot “</a:t>
            </a:r>
            <a:r>
              <a:rPr lang="sl-SI" sz="1600" b="0" err="1">
                <a:solidFill>
                  <a:srgbClr val="000000"/>
                </a:solidFill>
              </a:rPr>
              <a:t>mikrookolje</a:t>
            </a:r>
            <a:r>
              <a:rPr lang="sl-SI" sz="1600" b="0">
                <a:solidFill>
                  <a:srgbClr val="000000"/>
                </a:solidFill>
              </a:rPr>
              <a:t>”, tj. dejavnike, ki vplivajo na neposredno okolje in s tem na dobičkonosnost podjetja. </a:t>
            </a:r>
          </a:p>
          <a:p>
            <a:endParaRPr lang="sl-SI" sz="160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6" y="2370748"/>
            <a:ext cx="6358314"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l-SI" sz="1600" b="1">
                <a:solidFill>
                  <a:srgbClr val="000000"/>
                </a:solidFill>
              </a:rPr>
              <a:t>Porterjev model petih silnic: </a:t>
            </a:r>
          </a:p>
          <a:p>
            <a:pPr algn="just"/>
            <a:r>
              <a:rPr lang="sl-SI" sz="1600" b="1">
                <a:solidFill>
                  <a:schemeClr val="tx2"/>
                </a:solidFill>
              </a:rPr>
              <a:t>Dobavitelji. </a:t>
            </a:r>
            <a:r>
              <a:rPr lang="sl-SI" sz="1600">
                <a:solidFill>
                  <a:srgbClr val="000000"/>
                </a:solidFill>
              </a:rPr>
              <a:t>Pogajalska moč dobaviteljev</a:t>
            </a:r>
            <a:endParaRPr lang="sl-SI" sz="1600" b="0">
              <a:solidFill>
                <a:srgbClr val="000000"/>
              </a:solidFill>
            </a:endParaRPr>
          </a:p>
          <a:p>
            <a:pPr algn="just"/>
            <a:r>
              <a:rPr lang="sl-SI" sz="1600" b="1">
                <a:solidFill>
                  <a:schemeClr val="tx2"/>
                </a:solidFill>
              </a:rPr>
              <a:t>Stranke. </a:t>
            </a:r>
            <a:r>
              <a:rPr lang="sl-SI" sz="1600">
                <a:solidFill>
                  <a:srgbClr val="000000"/>
                </a:solidFill>
              </a:rPr>
              <a:t>Pogajalska moč strank</a:t>
            </a:r>
            <a:endParaRPr lang="sl-SI" sz="1600" b="0">
              <a:solidFill>
                <a:srgbClr val="000000"/>
              </a:solidFill>
            </a:endParaRPr>
          </a:p>
          <a:p>
            <a:pPr algn="just"/>
            <a:r>
              <a:rPr lang="sl-SI" sz="1600" b="1">
                <a:solidFill>
                  <a:schemeClr val="tx2"/>
                </a:solidFill>
              </a:rPr>
              <a:t>Nadomestki. </a:t>
            </a:r>
            <a:r>
              <a:rPr lang="sl-SI" sz="1600">
                <a:solidFill>
                  <a:srgbClr val="000000"/>
                </a:solidFill>
              </a:rPr>
              <a:t>Nevarnost vstopa nadomestnih proizvodov</a:t>
            </a:r>
          </a:p>
          <a:p>
            <a:pPr algn="just"/>
            <a:r>
              <a:rPr lang="sl-SI" sz="1600" b="1">
                <a:solidFill>
                  <a:schemeClr val="tx2"/>
                </a:solidFill>
              </a:rPr>
              <a:t>Prihodnji konkurenti. </a:t>
            </a:r>
            <a:r>
              <a:rPr lang="sl-SI" sz="1600">
                <a:solidFill>
                  <a:srgbClr val="000000"/>
                </a:solidFill>
              </a:rPr>
              <a:t>Nevarnost vstopa novih konkurentov</a:t>
            </a:r>
            <a:endParaRPr lang="sl-SI" sz="1600" b="0">
              <a:solidFill>
                <a:srgbClr val="000000"/>
              </a:solidFill>
            </a:endParaRPr>
          </a:p>
          <a:p>
            <a:pPr algn="just"/>
            <a:r>
              <a:rPr lang="sl-SI" sz="1600" b="1">
                <a:solidFill>
                  <a:schemeClr val="tx2"/>
                </a:solidFill>
              </a:rPr>
              <a:t>Sedanji konkurenti. </a:t>
            </a:r>
            <a:r>
              <a:rPr lang="sl-SI" sz="1600">
                <a:solidFill>
                  <a:srgbClr val="000000"/>
                </a:solidFill>
              </a:rPr>
              <a:t>Tekmovalnost med obstoječimi podjetji</a:t>
            </a: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474" t="6802" r="7860" b="7901"/>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s-ES" sz="3400"/>
              <a:t>2. Notranja in zunanja analiza </a:t>
            </a:r>
            <a:r>
              <a:rPr lang="sl-SI" sz="3400"/>
              <a:t>ter konkurenca</a:t>
            </a:r>
            <a:endParaRPr lang="es-ES" sz="3400"/>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sl-SI" sz="1000">
                <a:solidFill>
                  <a:schemeClr val="accent1"/>
                </a:solidFill>
              </a:rPr>
              <a:t>V</a:t>
            </a:r>
            <a:r>
              <a:rPr lang="en-US" sz="1000" err="1">
                <a:solidFill>
                  <a:schemeClr val="accent1"/>
                </a:solidFill>
              </a:rPr>
              <a:t>ir</a:t>
            </a:r>
            <a:r>
              <a:rPr lang="en-US" sz="1000">
                <a:solidFill>
                  <a:schemeClr val="accent1"/>
                </a:solidFill>
              </a:rPr>
              <a:t> </a:t>
            </a:r>
            <a:r>
              <a:rPr lang="en-US" sz="1000" err="1">
                <a:solidFill>
                  <a:schemeClr val="accent1"/>
                </a:solidFill>
              </a:rPr>
              <a:t>slike</a:t>
            </a:r>
            <a:r>
              <a:rPr lang="en-US" sz="1000">
                <a:solidFill>
                  <a:schemeClr val="accent1"/>
                </a:solidFill>
              </a:rPr>
              <a:t>: Canva</a:t>
            </a:r>
          </a:p>
        </p:txBody>
      </p:sp>
      <p:sp>
        <p:nvSpPr>
          <p:cNvPr id="6" name="CuadroTexto 5">
            <a:extLst>
              <a:ext uri="{FF2B5EF4-FFF2-40B4-BE49-F238E27FC236}">
                <a16:creationId xmlns:a16="http://schemas.microsoft.com/office/drawing/2014/main" id="{1167EEC8-8E31-1A93-19AE-A539EE21B932}"/>
              </a:ext>
            </a:extLst>
          </p:cNvPr>
          <p:cNvSpPr txBox="1"/>
          <p:nvPr/>
        </p:nvSpPr>
        <p:spPr>
          <a:xfrm>
            <a:off x="741219" y="5220854"/>
            <a:ext cx="11125196" cy="7853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sl-SI" sz="1600">
                <a:solidFill>
                  <a:srgbClr val="1D1D1B"/>
                </a:solidFill>
                <a:cs typeface="Segoe UI"/>
              </a:rPr>
              <a:t>Analiza vsake od petih silnic ali akterjev v vaši panogi vam bo pomagala določiti stopnjo </a:t>
            </a:r>
            <a:r>
              <a:rPr lang="en-US" sz="1600" err="1">
                <a:solidFill>
                  <a:srgbClr val="1D1D1B"/>
                </a:solidFill>
                <a:cs typeface="Segoe UI"/>
              </a:rPr>
              <a:t>prikritega</a:t>
            </a:r>
            <a:r>
              <a:rPr lang="en-US" sz="1600">
                <a:solidFill>
                  <a:srgbClr val="1D1D1B"/>
                </a:solidFill>
                <a:cs typeface="Segoe UI"/>
              </a:rPr>
              <a:t> </a:t>
            </a:r>
            <a:r>
              <a:rPr lang="sl-SI" sz="1600">
                <a:solidFill>
                  <a:srgbClr val="1D1D1B"/>
                </a:solidFill>
                <a:cs typeface="Segoe UI"/>
              </a:rPr>
              <a:t>rivalstva.
Odvisno od tega rivalstva bo poslovanje v tej panogi bolj ali manj zapleteno, pa tudi bolj ali manj donosno.​</a:t>
            </a:r>
          </a:p>
        </p:txBody>
      </p:sp>
    </p:spTree>
    <p:extLst>
      <p:ext uri="{BB962C8B-B14F-4D97-AF65-F5344CB8AC3E}">
        <p14:creationId xmlns:p14="http://schemas.microsoft.com/office/powerpoint/2010/main" val="1654172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02492" y="2179388"/>
            <a:ext cx="10497584" cy="3139218"/>
          </a:xfrm>
        </p:spPr>
        <p:txBody>
          <a:bodyPr vert="horz" lIns="91440" tIns="45720" rIns="91440" bIns="45720" rtlCol="0" anchor="t">
            <a:noAutofit/>
          </a:bodyPr>
          <a:lstStyle/>
          <a:p>
            <a:pPr marL="0" indent="0">
              <a:lnSpc>
                <a:spcPct val="100000"/>
              </a:lnSpc>
              <a:buNone/>
            </a:pPr>
            <a:r>
              <a:rPr lang="sl-SI" sz="1600" b="0" dirty="0">
                <a:solidFill>
                  <a:srgbClr val="000000"/>
                </a:solidFill>
                <a:latin typeface="Raleway "/>
              </a:rPr>
              <a:t>Upoštevajte:</a:t>
            </a:r>
          </a:p>
          <a:p>
            <a:pPr marL="285750" indent="-285750">
              <a:lnSpc>
                <a:spcPct val="100000"/>
              </a:lnSpc>
              <a:buChar char="•"/>
            </a:pPr>
            <a:r>
              <a:rPr lang="sl-SI" sz="1600" b="0" dirty="0">
                <a:solidFill>
                  <a:srgbClr val="000000"/>
                </a:solidFill>
                <a:latin typeface="Raleway "/>
              </a:rPr>
              <a:t>Večja kot je konkurenca v panogi, manjši dobiček boste ustvarili. </a:t>
            </a:r>
          </a:p>
          <a:p>
            <a:pPr marL="285750" indent="-285750">
              <a:lnSpc>
                <a:spcPct val="100000"/>
              </a:lnSpc>
              <a:buChar char="•"/>
            </a:pPr>
            <a:r>
              <a:rPr lang="sl-SI" sz="1600" b="0" dirty="0">
                <a:solidFill>
                  <a:srgbClr val="000000"/>
                </a:solidFill>
                <a:latin typeface="Raleway "/>
              </a:rPr>
              <a:t>Če je v vaši panogi veliko konkurence in težav, boste težje povečali svoje koristi in pridobili tržni delež. </a:t>
            </a:r>
            <a:endParaRPr lang="sl-SI" dirty="0">
              <a:solidFill>
                <a:srgbClr val="F3B75B"/>
              </a:solidFill>
              <a:latin typeface="Raleway"/>
            </a:endParaRPr>
          </a:p>
          <a:p>
            <a:pPr marL="285750" indent="-285750">
              <a:lnSpc>
                <a:spcPct val="100000"/>
              </a:lnSpc>
              <a:buChar char="•"/>
            </a:pPr>
            <a:r>
              <a:rPr lang="sl-SI" sz="1600" b="0" dirty="0">
                <a:solidFill>
                  <a:srgbClr val="000000"/>
                </a:solidFill>
                <a:latin typeface="Raleway "/>
              </a:rPr>
              <a:t>Manjša kot je konkurenca v panogi, večji dobiček boste ustvarili. Če ste praktično sami ali ste med prvimi, se boste lažje </a:t>
            </a:r>
            <a:r>
              <a:rPr lang="sl-SI" sz="1600" b="0" dirty="0" err="1">
                <a:solidFill>
                  <a:srgbClr val="000000"/>
                </a:solidFill>
                <a:latin typeface="Raleway "/>
              </a:rPr>
              <a:t>pozicionirali</a:t>
            </a:r>
            <a:r>
              <a:rPr lang="sl-SI" sz="1600" b="0" dirty="0">
                <a:solidFill>
                  <a:srgbClr val="000000"/>
                </a:solidFill>
                <a:latin typeface="Raleway "/>
              </a:rPr>
              <a:t> in zaslužili. </a:t>
            </a:r>
            <a:endParaRPr lang="sl-SI"/>
          </a:p>
          <a:p>
            <a:pPr marL="0" indent="0">
              <a:lnSpc>
                <a:spcPct val="100000"/>
              </a:lnSpc>
              <a:buNone/>
            </a:pPr>
            <a:r>
              <a:rPr lang="sl-SI" sz="1600" b="0" dirty="0">
                <a:solidFill>
                  <a:srgbClr val="000000"/>
                </a:solidFill>
                <a:latin typeface="Raleway "/>
              </a:rPr>
              <a:t>Zato je zelo pomembno, da delate na oblikovanju blagovne znamke in diferenciaciji vašega projekta, saj boste tako zmanjšali stopnjo tekmovalnosti na trgu.</a:t>
            </a:r>
            <a:r>
              <a:rPr lang="sl-SI" sz="1600" b="0" dirty="0">
                <a:solidFill>
                  <a:srgbClr val="000000"/>
                </a:solidFill>
                <a:latin typeface="Raleway "/>
                <a:ea typeface="+mn-lt"/>
                <a:cs typeface="+mn-lt"/>
              </a:rPr>
              <a:t> </a:t>
            </a:r>
            <a:endParaRPr lang="en-US" sz="1600" b="0" dirty="0">
              <a:solidFill>
                <a:srgbClr val="000000"/>
              </a:solidFill>
              <a:latin typeface="Raleway "/>
              <a:ea typeface="+mn-lt"/>
              <a:cs typeface="+mn-lt"/>
            </a:endParaRPr>
          </a:p>
          <a:p>
            <a:pPr marL="0" indent="0">
              <a:lnSpc>
                <a:spcPct val="100000"/>
              </a:lnSpc>
              <a:buNone/>
            </a:pPr>
            <a:r>
              <a:rPr lang="sl-SI" sz="1600" dirty="0">
                <a:solidFill>
                  <a:srgbClr val="000000"/>
                </a:solidFill>
                <a:ea typeface="+mn-lt"/>
                <a:cs typeface="+mn-lt"/>
              </a:rPr>
              <a:t>Če želite izvedeti več o specifičnih značilnostih Porterjevega modela petih silnic, si preberite predstavitev, ki sta jo pripravila spletna stran svetovnih finančnih medijev </a:t>
            </a:r>
            <a:r>
              <a:rPr lang="es-ES" sz="1600" b="1" i="0" u="sng" strike="noStrike" dirty="0">
                <a:solidFill>
                  <a:srgbClr val="F49100"/>
                </a:solidFill>
                <a:effectLst/>
                <a:latin typeface="Raleway"/>
                <a:hlinkClick r:id="rId2"/>
              </a:rPr>
              <a:t>Investopedia</a:t>
            </a:r>
            <a:r>
              <a:rPr lang="es-ES" sz="1800" b="1" i="0" u="none" strike="noStrike" dirty="0">
                <a:solidFill>
                  <a:srgbClr val="000000"/>
                </a:solidFill>
                <a:effectLst/>
                <a:latin typeface="Raleway"/>
              </a:rPr>
              <a:t> </a:t>
            </a:r>
            <a:r>
              <a:rPr lang="sl-SI" sz="1600" dirty="0">
                <a:solidFill>
                  <a:srgbClr val="000000"/>
                </a:solidFill>
                <a:ea typeface="+mn-lt"/>
                <a:cs typeface="+mn-lt"/>
              </a:rPr>
              <a:t>in</a:t>
            </a:r>
            <a:r>
              <a:rPr lang="en-US" sz="1600" dirty="0">
                <a:solidFill>
                  <a:srgbClr val="000000"/>
                </a:solidFill>
                <a:ea typeface="+mn-lt"/>
                <a:cs typeface="+mn-lt"/>
              </a:rPr>
              <a:t> </a:t>
            </a:r>
            <a:r>
              <a:rPr lang="es-ES" sz="1600" b="1" i="0" u="none" strike="noStrike" dirty="0">
                <a:solidFill>
                  <a:srgbClr val="000000"/>
                </a:solidFill>
                <a:effectLst/>
                <a:latin typeface="Raleway"/>
                <a:hlinkClick r:id="rId3"/>
              </a:rPr>
              <a:t>Odprta akademija banke Santander</a:t>
            </a:r>
            <a:r>
              <a:rPr lang="es-ES" sz="1800" b="1" i="0" u="none" strike="noStrike" dirty="0">
                <a:solidFill>
                  <a:srgbClr val="000000"/>
                </a:solidFill>
                <a:effectLst/>
                <a:latin typeface="Raleway"/>
              </a:rPr>
              <a:t>. </a:t>
            </a:r>
            <a:endParaRPr lang="sl-SI" sz="1600" u="sng" dirty="0">
              <a:solidFill>
                <a:srgbClr val="FFC000"/>
              </a:solidFill>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0129145" y="957782"/>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511007" y="20565"/>
            <a:ext cx="7568833" cy="400110"/>
          </a:xfrm>
          <a:prstGeom prst="rect">
            <a:avLst/>
          </a:prstGeom>
          <a:noFill/>
        </p:spPr>
        <p:txBody>
          <a:bodyPr wrap="square" lIns="91440" tIns="45720" rIns="91440" bIns="45720" anchor="t">
            <a:spAutoFit/>
          </a:bodyPr>
          <a:lstStyle/>
          <a:p>
            <a:r>
              <a:rPr lang="pl-PL" sz="2000" b="1">
                <a:solidFill>
                  <a:schemeClr val="tx2"/>
                </a:solidFill>
                <a:latin typeface="Raleway "/>
              </a:rPr>
              <a:t>Opravite analizo z uporabo Porterjevih petih silnic</a:t>
            </a:r>
            <a:endParaRPr lang="es-ES" sz="2000" b="1" strike="noStrike" baseline="0">
              <a:solidFill>
                <a:schemeClr val="tx2"/>
              </a:solidFill>
              <a:latin typeface="Raleway "/>
            </a:endParaRPr>
          </a:p>
        </p:txBody>
      </p:sp>
      <p:sp>
        <p:nvSpPr>
          <p:cNvPr id="10" name="CuadroTexto 9">
            <a:extLst>
              <a:ext uri="{FF2B5EF4-FFF2-40B4-BE49-F238E27FC236}">
                <a16:creationId xmlns:a16="http://schemas.microsoft.com/office/drawing/2014/main" id="{28CF9378-8B95-59D6-4220-ADEE58B15D2F}"/>
              </a:ext>
            </a:extLst>
          </p:cNvPr>
          <p:cNvSpPr txBox="1"/>
          <p:nvPr/>
        </p:nvSpPr>
        <p:spPr>
          <a:xfrm>
            <a:off x="833469" y="519816"/>
            <a:ext cx="9136019" cy="1569660"/>
          </a:xfrm>
          <a:prstGeom prst="rect">
            <a:avLst/>
          </a:prstGeom>
          <a:noFill/>
        </p:spPr>
        <p:txBody>
          <a:bodyPr wrap="square" lIns="91440" tIns="45720" rIns="91440" bIns="45720" anchor="t">
            <a:spAutoFit/>
          </a:bodyPr>
          <a:lstStyle/>
          <a:p>
            <a:pPr>
              <a:lnSpc>
                <a:spcPct val="150000"/>
              </a:lnSpc>
            </a:pPr>
            <a:r>
              <a:rPr lang="sl-SI" sz="1600">
                <a:solidFill>
                  <a:srgbClr val="000000"/>
                </a:solidFill>
                <a:latin typeface="Raleway "/>
              </a:rPr>
              <a:t>Analiza vsake od petih silnic ali akterjev v vaši panogi vam bo pomagala določiti stopnjo latentnega rivalstva.
Odvisno od tega rivalstva bo poslovanje v tej panogi bolj ali manj zapleteno, pa tudi bolj ali manj donosno.</a:t>
            </a:r>
            <a:endParaRPr lang="sl-SI" sz="1600" b="0">
              <a:solidFill>
                <a:srgbClr val="000000"/>
              </a:solidFill>
              <a:latin typeface="Raleway "/>
            </a:endParaRP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879600" cy="859068"/>
            <a:chOff x="10080172" y="339103"/>
            <a:chExt cx="1879600"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560286" cy="456874"/>
              <a:chOff x="10406743" y="879246"/>
              <a:chExt cx="1560286"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915635" cy="369332"/>
              </a:xfrm>
              <a:prstGeom prst="rect">
                <a:avLst/>
              </a:prstGeom>
              <a:noFill/>
            </p:spPr>
            <p:txBody>
              <a:bodyPr wrap="none" rtlCol="0">
                <a:spAutoFit/>
              </a:bodyPr>
              <a:lstStyle/>
              <a:p>
                <a:r>
                  <a:rPr lang="sl-SI">
                    <a:solidFill>
                      <a:schemeClr val="accent1"/>
                    </a:solidFill>
                  </a:rPr>
                  <a:t>Naloga</a:t>
                </a:r>
                <a:endParaRPr lang="en-GB">
                  <a:solidFill>
                    <a:schemeClr val="accent1"/>
                  </a:solidFill>
                </a:endParaRP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10080172" y="339103"/>
              <a:ext cx="529771" cy="529771"/>
            </a:xfrm>
            <a:prstGeom prst="rect">
              <a:avLst/>
            </a:prstGeom>
          </p:spPr>
        </p:pic>
      </p:grpSp>
    </p:spTree>
    <p:extLst>
      <p:ext uri="{BB962C8B-B14F-4D97-AF65-F5344CB8AC3E}">
        <p14:creationId xmlns:p14="http://schemas.microsoft.com/office/powerpoint/2010/main" val="3597053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a:t>2. Notranja in zunanja analiza </a:t>
            </a:r>
            <a:r>
              <a:rPr lang="sl-SI" sz="3400"/>
              <a:t>ter konkurenca</a:t>
            </a:r>
            <a:endParaRPr lang="es-ES" sz="3400"/>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6" y="3162979"/>
            <a:ext cx="2003898" cy="369332"/>
          </a:xfrm>
          <a:prstGeom prst="rect">
            <a:avLst/>
          </a:prstGeom>
          <a:noFill/>
        </p:spPr>
        <p:txBody>
          <a:bodyPr wrap="square" rtlCol="0">
            <a:spAutoFit/>
          </a:bodyPr>
          <a:lstStyle/>
          <a:p>
            <a:r>
              <a:rPr lang="en-US" b="1">
                <a:solidFill>
                  <a:schemeClr val="bg2"/>
                </a:solidFill>
              </a:rPr>
              <a:t>Analiza PESTEL</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9736920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a:noAutofit/>
          </a:bodyPr>
          <a:lstStyle/>
          <a:p>
            <a:pPr marL="0" indent="0">
              <a:lnSpc>
                <a:spcPct val="170000"/>
              </a:lnSpc>
              <a:buNone/>
            </a:pPr>
            <a:r>
              <a:rPr lang="sl-SI" sz="1600" b="0">
                <a:solidFill>
                  <a:srgbClr val="000000"/>
                </a:solidFill>
              </a:rPr>
              <a:t>V naslednjem koraku bomo izvedli </a:t>
            </a:r>
            <a:r>
              <a:rPr lang="sl-SI" sz="1600">
                <a:solidFill>
                  <a:srgbClr val="000000"/>
                </a:solidFill>
              </a:rPr>
              <a:t>GLOBALNO ZUNANJO </a:t>
            </a:r>
            <a:r>
              <a:rPr lang="sl-SI" sz="1600" b="0">
                <a:solidFill>
                  <a:srgbClr val="000000"/>
                </a:solidFill>
              </a:rPr>
              <a:t>analizo z uporabo orodja za analizo, </a:t>
            </a:r>
            <a:r>
              <a:rPr lang="sl-SI" sz="1600" err="1">
                <a:solidFill>
                  <a:srgbClr val="000000"/>
                </a:solidFill>
              </a:rPr>
              <a:t>PESTEL</a:t>
            </a:r>
            <a:r>
              <a:rPr lang="sl-SI" sz="1600">
                <a:solidFill>
                  <a:srgbClr val="000000"/>
                </a:solidFill>
              </a:rPr>
              <a:t>,</a:t>
            </a:r>
            <a:r>
              <a:rPr lang="sl-SI" sz="1600" b="0">
                <a:solidFill>
                  <a:srgbClr val="000000"/>
                </a:solidFill>
              </a:rPr>
              <a:t> ki nam bo pomagala odkriti </a:t>
            </a:r>
            <a:r>
              <a:rPr lang="sl-SI" sz="1600">
                <a:solidFill>
                  <a:srgbClr val="000000"/>
                </a:solidFill>
              </a:rPr>
              <a:t>makroekonomsko okolje</a:t>
            </a:r>
            <a:r>
              <a:rPr lang="sl-SI" sz="1600" b="0">
                <a:solidFill>
                  <a:srgbClr val="000000"/>
                </a:solidFill>
              </a:rPr>
              <a:t>, v katerem deluje ali bo delovalo vaše podjetje, in sicer s preučevanjem </a:t>
            </a:r>
            <a:r>
              <a:rPr lang="sl-SI" sz="1600">
                <a:solidFill>
                  <a:srgbClr val="000000"/>
                </a:solidFill>
              </a:rPr>
              <a:t>političnih, gospodarskih, družbeno-kulturnih, tehnoloških, ekoloških</a:t>
            </a:r>
            <a:r>
              <a:rPr lang="sl-SI" sz="1600" b="0">
                <a:solidFill>
                  <a:srgbClr val="000000"/>
                </a:solidFill>
              </a:rPr>
              <a:t> in </a:t>
            </a:r>
            <a:r>
              <a:rPr lang="sl-SI" sz="1600">
                <a:solidFill>
                  <a:srgbClr val="000000"/>
                </a:solidFill>
              </a:rPr>
              <a:t>pravnih dejavnikov</a:t>
            </a:r>
            <a:r>
              <a:rPr lang="sl-SI" sz="1600" b="0">
                <a:solidFill>
                  <a:srgbClr val="000000"/>
                </a:solidFill>
              </a:rPr>
              <a:t>, ki vplivajo na vaš projekt. </a:t>
            </a:r>
          </a:p>
          <a:p>
            <a:pPr marL="0" indent="0">
              <a:lnSpc>
                <a:spcPct val="170000"/>
              </a:lnSpc>
              <a:buNone/>
            </a:pPr>
            <a:endParaRPr lang="sl-SI" sz="1600" b="0">
              <a:solidFill>
                <a:srgbClr val="000000"/>
              </a:solidFill>
            </a:endParaRPr>
          </a:p>
          <a:p>
            <a:pPr marL="0" indent="0">
              <a:lnSpc>
                <a:spcPct val="170000"/>
              </a:lnSpc>
              <a:buNone/>
            </a:pPr>
            <a:r>
              <a:rPr lang="sl-SI" sz="1600" b="0">
                <a:solidFill>
                  <a:srgbClr val="000000"/>
                </a:solidFill>
              </a:rPr>
              <a:t>Spoznali boste, kakšen je vaš trenutni položaj in položaj vašega okolja, da boste lahko sprejeli kakršno koli strateško odločitev za pravilno delovanje vašega podjetja.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s-ES" sz="3400"/>
              <a:t>2. Notranja in zunanja analiza </a:t>
            </a:r>
            <a:r>
              <a:rPr lang="sl-SI" sz="3400"/>
              <a:t>ter konkurenca</a:t>
            </a:r>
            <a:endParaRPr lang="es-ES" sz="3400"/>
          </a:p>
        </p:txBody>
      </p:sp>
    </p:spTree>
    <p:extLst>
      <p:ext uri="{BB962C8B-B14F-4D97-AF65-F5344CB8AC3E}">
        <p14:creationId xmlns:p14="http://schemas.microsoft.com/office/powerpoint/2010/main" val="3663398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223926" y="1645784"/>
            <a:ext cx="11968074" cy="4416688"/>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a:lnSpc>
                <a:spcPct val="150000"/>
              </a:lnSpc>
            </a:pPr>
            <a:r>
              <a:rPr lang="sl-SI" sz="1600" b="1" dirty="0">
                <a:solidFill>
                  <a:schemeClr val="tx2"/>
                </a:solidFill>
              </a:rPr>
              <a:t>P – </a:t>
            </a:r>
            <a:r>
              <a:rPr lang="sl-SI" sz="1600" b="1" dirty="0" err="1">
                <a:solidFill>
                  <a:schemeClr val="tx2"/>
                </a:solidFill>
              </a:rPr>
              <a:t>politič</a:t>
            </a:r>
            <a:r>
              <a:rPr lang="en-US" sz="1600" b="1" dirty="0" err="1">
                <a:solidFill>
                  <a:schemeClr val="tx2"/>
                </a:solidFill>
              </a:rPr>
              <a:t>ni</a:t>
            </a:r>
            <a:r>
              <a:rPr lang="sl-SI" sz="1600" b="1" dirty="0">
                <a:solidFill>
                  <a:schemeClr val="tx2"/>
                </a:solidFill>
              </a:rPr>
              <a:t> (</a:t>
            </a:r>
            <a:r>
              <a:rPr lang="sl-SI" sz="1600" b="1" dirty="0" err="1">
                <a:solidFill>
                  <a:schemeClr val="tx2"/>
                </a:solidFill>
              </a:rPr>
              <a:t>political</a:t>
            </a:r>
            <a:r>
              <a:rPr lang="sl-SI" sz="1600" b="1" dirty="0">
                <a:solidFill>
                  <a:schemeClr val="tx2"/>
                </a:solidFill>
              </a:rPr>
              <a:t>): </a:t>
            </a:r>
            <a:r>
              <a:rPr lang="sl-SI" sz="1600" dirty="0">
                <a:solidFill>
                  <a:schemeClr val="accent1"/>
                </a:solidFill>
              </a:rPr>
              <a:t>politični dejavniki (lokalne, regionalne, nacionalne, mednarodne politike, predpisi ali spremembe), ki lahko vplivajo na dejavnost vašega podjetja</a:t>
            </a:r>
            <a:r>
              <a:rPr lang="sl-SI" sz="1600" b="0" dirty="0">
                <a:solidFill>
                  <a:srgbClr val="000000"/>
                </a:solidFill>
              </a:rPr>
              <a:t>. </a:t>
            </a:r>
          </a:p>
          <a:p>
            <a:pPr>
              <a:lnSpc>
                <a:spcPct val="150000"/>
              </a:lnSpc>
            </a:pPr>
            <a:r>
              <a:rPr lang="sl-SI" sz="1600" b="1" dirty="0">
                <a:solidFill>
                  <a:schemeClr val="tx2"/>
                </a:solidFill>
              </a:rPr>
              <a:t>E – gospodarski (</a:t>
            </a:r>
            <a:r>
              <a:rPr lang="sl-SI" sz="1600" b="1" dirty="0" err="1">
                <a:solidFill>
                  <a:schemeClr val="tx2"/>
                </a:solidFill>
              </a:rPr>
              <a:t>economic</a:t>
            </a:r>
            <a:r>
              <a:rPr lang="sl-SI" sz="1600" b="1" dirty="0">
                <a:solidFill>
                  <a:schemeClr val="tx2"/>
                </a:solidFill>
              </a:rPr>
              <a:t>)</a:t>
            </a:r>
            <a:r>
              <a:rPr lang="sl-SI" sz="1600" b="0" dirty="0">
                <a:solidFill>
                  <a:srgbClr val="000000"/>
                </a:solidFill>
              </a:rPr>
              <a:t>: </a:t>
            </a:r>
            <a:r>
              <a:rPr lang="sl-SI" sz="1600" dirty="0">
                <a:solidFill>
                  <a:srgbClr val="000000"/>
                </a:solidFill>
              </a:rPr>
              <a:t>trenutna ali prihodnja gospodarska vprašanja, ki lahko vplivajo na izvedbo vašega projekta (inflacija, obrestne mere, stroški dela, razpoložljivi dohodki </a:t>
            </a:r>
            <a:r>
              <a:rPr lang="sl-SI" sz="1600" b="0" dirty="0">
                <a:solidFill>
                  <a:srgbClr val="000000"/>
                </a:solidFill>
              </a:rPr>
              <a:t>…).</a:t>
            </a:r>
          </a:p>
          <a:p>
            <a:pPr>
              <a:lnSpc>
                <a:spcPct val="150000"/>
              </a:lnSpc>
            </a:pPr>
            <a:r>
              <a:rPr lang="sl-SI" sz="1600" b="1" dirty="0">
                <a:solidFill>
                  <a:schemeClr val="tx2"/>
                </a:solidFill>
              </a:rPr>
              <a:t>S – </a:t>
            </a:r>
            <a:r>
              <a:rPr lang="sl-SI" sz="1600" b="1" dirty="0" err="1">
                <a:solidFill>
                  <a:schemeClr val="tx2"/>
                </a:solidFill>
              </a:rPr>
              <a:t>družbenokulturni</a:t>
            </a:r>
            <a:r>
              <a:rPr lang="sl-SI" sz="1600" b="1" dirty="0">
                <a:solidFill>
                  <a:schemeClr val="tx2"/>
                </a:solidFill>
              </a:rPr>
              <a:t> (</a:t>
            </a:r>
            <a:r>
              <a:rPr lang="sl-SI" sz="1600" b="1" dirty="0" err="1">
                <a:solidFill>
                  <a:schemeClr val="tx2"/>
                </a:solidFill>
              </a:rPr>
              <a:t>socio-cultural</a:t>
            </a:r>
            <a:r>
              <a:rPr lang="sl-SI" sz="1600" b="1" dirty="0">
                <a:solidFill>
                  <a:schemeClr val="tx2"/>
                </a:solidFill>
              </a:rPr>
              <a:t>)</a:t>
            </a:r>
            <a:r>
              <a:rPr lang="sl-SI" sz="1600" b="0" dirty="0">
                <a:solidFill>
                  <a:srgbClr val="000000"/>
                </a:solidFill>
              </a:rPr>
              <a:t>: </a:t>
            </a:r>
            <a:r>
              <a:rPr lang="sl-SI" sz="1600" dirty="0">
                <a:solidFill>
                  <a:srgbClr val="000000"/>
                </a:solidFill>
              </a:rPr>
              <a:t>družbeni elementi, kot so demografski podatki (starost, kultura, vera, prepričanja itd.), kot tudi trenutni trendi, ki lahko vplivajo na vaš projekt</a:t>
            </a:r>
            <a:r>
              <a:rPr lang="sl-SI" sz="1600" b="0" dirty="0">
                <a:solidFill>
                  <a:srgbClr val="000000"/>
                </a:solidFill>
              </a:rPr>
              <a:t>.</a:t>
            </a:r>
          </a:p>
          <a:p>
            <a:pPr>
              <a:lnSpc>
                <a:spcPct val="150000"/>
              </a:lnSpc>
            </a:pPr>
            <a:r>
              <a:rPr lang="sl-SI" sz="1600" b="1" dirty="0">
                <a:solidFill>
                  <a:schemeClr val="tx2"/>
                </a:solidFill>
              </a:rPr>
              <a:t>T – tehnološki (</a:t>
            </a:r>
            <a:r>
              <a:rPr lang="sl-SI" sz="1600" b="1" dirty="0" err="1">
                <a:solidFill>
                  <a:schemeClr val="tx2"/>
                </a:solidFill>
              </a:rPr>
              <a:t>technological</a:t>
            </a:r>
            <a:r>
              <a:rPr lang="sl-SI" sz="1600" b="1" dirty="0">
                <a:solidFill>
                  <a:schemeClr val="tx2"/>
                </a:solidFill>
              </a:rPr>
              <a:t>)</a:t>
            </a:r>
            <a:r>
              <a:rPr lang="sl-SI" sz="1600" b="0" dirty="0">
                <a:solidFill>
                  <a:srgbClr val="000000"/>
                </a:solidFill>
              </a:rPr>
              <a:t>: </a:t>
            </a:r>
            <a:r>
              <a:rPr lang="sl-SI" sz="1600" dirty="0">
                <a:solidFill>
                  <a:srgbClr val="000000"/>
                </a:solidFill>
              </a:rPr>
              <a:t>tehnologija popolnoma spreminja naše navade; ugotovite, kako bo tehnologija vplivala na vaš projekt.</a:t>
            </a:r>
            <a:endParaRPr lang="sl-SI" sz="1600" b="0" dirty="0">
              <a:solidFill>
                <a:srgbClr val="000000"/>
              </a:solidFill>
            </a:endParaRPr>
          </a:p>
          <a:p>
            <a:pPr>
              <a:lnSpc>
                <a:spcPct val="150000"/>
              </a:lnSpc>
            </a:pPr>
            <a:r>
              <a:rPr lang="sl-SI" sz="1600" b="1" dirty="0">
                <a:solidFill>
                  <a:schemeClr val="tx2"/>
                </a:solidFill>
              </a:rPr>
              <a:t>E – ekološki (</a:t>
            </a:r>
            <a:r>
              <a:rPr lang="sl-SI" sz="1600" b="1" dirty="0" err="1">
                <a:solidFill>
                  <a:schemeClr val="tx2"/>
                </a:solidFill>
              </a:rPr>
              <a:t>ecological</a:t>
            </a:r>
            <a:r>
              <a:rPr lang="sl-SI" sz="1600" b="1" dirty="0">
                <a:solidFill>
                  <a:schemeClr val="tx2"/>
                </a:solidFill>
              </a:rPr>
              <a:t>)</a:t>
            </a:r>
            <a:r>
              <a:rPr lang="sl-SI" sz="1600" dirty="0">
                <a:solidFill>
                  <a:srgbClr val="000000"/>
                </a:solidFill>
              </a:rPr>
              <a:t>: dejavniki, ki so neposredno ali posredno povezani z okoljem (zakonodajne spremembe, družbena ozaveščenost, trendi, etika ...).</a:t>
            </a:r>
            <a:endParaRPr lang="sl-SI" sz="1600" b="0" dirty="0">
              <a:solidFill>
                <a:srgbClr val="000000"/>
              </a:solidFill>
            </a:endParaRPr>
          </a:p>
          <a:p>
            <a:pPr>
              <a:lnSpc>
                <a:spcPct val="150000"/>
              </a:lnSpc>
            </a:pPr>
            <a:r>
              <a:rPr lang="sl-SI" sz="1600" b="1" dirty="0">
                <a:solidFill>
                  <a:schemeClr val="tx2"/>
                </a:solidFill>
              </a:rPr>
              <a:t>L – pravni (legal)</a:t>
            </a:r>
            <a:r>
              <a:rPr lang="sl-SI" sz="1600" b="0" dirty="0">
                <a:solidFill>
                  <a:srgbClr val="000000"/>
                </a:solidFill>
              </a:rPr>
              <a:t>: </a:t>
            </a:r>
            <a:r>
              <a:rPr lang="sl-SI" sz="1600" dirty="0">
                <a:solidFill>
                  <a:srgbClr val="000000"/>
                </a:solidFill>
              </a:rPr>
              <a:t>pravne obveznosti, ki jih morate upoštevati in ki bodo neposredno ali posredno vplivale na vaš projekt (standardi, kakovost, zdravje, pravice ...)</a:t>
            </a:r>
            <a:endParaRPr lang="sl-SI" sz="1600" b="0" dirty="0">
              <a:solidFill>
                <a:srgbClr val="000000"/>
              </a:solidFill>
            </a:endParaRP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s-ES" sz="3400"/>
              <a:t>2. Notranja in zunanja analiza </a:t>
            </a:r>
            <a:r>
              <a:rPr lang="sl-SI" sz="3400"/>
              <a:t>ter konkurenca</a:t>
            </a:r>
            <a:endParaRPr lang="es-ES" sz="3400"/>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n-US" sz="3400" b="1">
                <a:solidFill>
                  <a:schemeClr val="tx2"/>
                </a:solidFill>
              </a:rPr>
              <a:t>PESTEL</a:t>
            </a:r>
          </a:p>
        </p:txBody>
      </p:sp>
    </p:spTree>
    <p:extLst>
      <p:ext uri="{BB962C8B-B14F-4D97-AF65-F5344CB8AC3E}">
        <p14:creationId xmlns:p14="http://schemas.microsoft.com/office/powerpoint/2010/main" val="170279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8787775" cy="2061699"/>
          </a:xfrm>
        </p:spPr>
        <p:txBody>
          <a:bodyPr>
            <a:normAutofit/>
          </a:bodyPr>
          <a:lstStyle/>
          <a:p>
            <a:pPr marL="0" indent="0">
              <a:lnSpc>
                <a:spcPct val="150000"/>
              </a:lnSpc>
              <a:buNone/>
            </a:pPr>
            <a:r>
              <a:rPr lang="sl-SI" sz="1600" b="0">
                <a:solidFill>
                  <a:srgbClr val="000000"/>
                </a:solidFill>
              </a:rPr>
              <a:t>Na koncu bomo izvedli </a:t>
            </a:r>
            <a:r>
              <a:rPr lang="sl-SI" sz="1600">
                <a:solidFill>
                  <a:srgbClr val="000000"/>
                </a:solidFill>
              </a:rPr>
              <a:t>analizo konkurence</a:t>
            </a:r>
            <a:r>
              <a:rPr lang="sl-SI" sz="1600" b="0">
                <a:solidFill>
                  <a:srgbClr val="000000"/>
                </a:solidFill>
              </a:rPr>
              <a:t>, kjer bomo ugotovili in analizirali, kdo je naša konkurenca in kakšne strategije uporablja. Tako bomo identificirali ključne razlike med nami in našo konkurenco.</a:t>
            </a:r>
            <a:endParaRPr lang="sl-SI" sz="1600">
              <a:solidFill>
                <a:srgbClr val="000000"/>
              </a:solidFill>
            </a:endParaRPr>
          </a:p>
          <a:p>
            <a:pPr marL="0" indent="0">
              <a:lnSpc>
                <a:spcPct val="150000"/>
              </a:lnSpc>
              <a:buNone/>
            </a:pPr>
            <a:endParaRPr lang="sl-SI" sz="160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3308930528"/>
              </p:ext>
            </p:extLst>
          </p:nvPr>
        </p:nvGraphicFramePr>
        <p:xfrm>
          <a:off x="2447926" y="3223369"/>
          <a:ext cx="7834101" cy="3212362"/>
        </p:xfrm>
        <a:graphic>
          <a:graphicData uri="http://schemas.openxmlformats.org/drawingml/2006/table">
            <a:tbl>
              <a:tblPr firstRow="1" bandRow="1">
                <a:tableStyleId>{5C22544A-7EE6-4342-B048-85BDC9FD1C3A}</a:tableStyleId>
              </a:tblPr>
              <a:tblGrid>
                <a:gridCol w="1354916">
                  <a:extLst>
                    <a:ext uri="{9D8B030D-6E8A-4147-A177-3AD203B41FA5}">
                      <a16:colId xmlns:a16="http://schemas.microsoft.com/office/drawing/2014/main" val="1643528816"/>
                    </a:ext>
                  </a:extLst>
                </a:gridCol>
                <a:gridCol w="1153599">
                  <a:extLst>
                    <a:ext uri="{9D8B030D-6E8A-4147-A177-3AD203B41FA5}">
                      <a16:colId xmlns:a16="http://schemas.microsoft.com/office/drawing/2014/main" val="311959413"/>
                    </a:ext>
                  </a:extLst>
                </a:gridCol>
                <a:gridCol w="1329481">
                  <a:extLst>
                    <a:ext uri="{9D8B030D-6E8A-4147-A177-3AD203B41FA5}">
                      <a16:colId xmlns:a16="http://schemas.microsoft.com/office/drawing/2014/main" val="3460961977"/>
                    </a:ext>
                  </a:extLst>
                </a:gridCol>
                <a:gridCol w="1332035">
                  <a:extLst>
                    <a:ext uri="{9D8B030D-6E8A-4147-A177-3AD203B41FA5}">
                      <a16:colId xmlns:a16="http://schemas.microsoft.com/office/drawing/2014/main" val="1021704646"/>
                    </a:ext>
                  </a:extLst>
                </a:gridCol>
                <a:gridCol w="1332035">
                  <a:extLst>
                    <a:ext uri="{9D8B030D-6E8A-4147-A177-3AD203B41FA5}">
                      <a16:colId xmlns:a16="http://schemas.microsoft.com/office/drawing/2014/main" val="3871620683"/>
                    </a:ext>
                  </a:extLst>
                </a:gridCol>
                <a:gridCol w="1332035">
                  <a:extLst>
                    <a:ext uri="{9D8B030D-6E8A-4147-A177-3AD203B41FA5}">
                      <a16:colId xmlns:a16="http://schemas.microsoft.com/office/drawing/2014/main" val="4264192592"/>
                    </a:ext>
                  </a:extLst>
                </a:gridCol>
              </a:tblGrid>
              <a:tr h="489140">
                <a:tc>
                  <a:txBody>
                    <a:bodyPr/>
                    <a:lstStyle/>
                    <a:p>
                      <a:pPr algn="ctr"/>
                      <a:r>
                        <a:rPr lang="es-ES" sz="1800">
                          <a:solidFill>
                            <a:schemeClr val="tx1">
                              <a:lumMod val="20000"/>
                              <a:lumOff val="80000"/>
                            </a:schemeClr>
                          </a:solidFill>
                        </a:rPr>
                        <a:t>PODATKI</a:t>
                      </a:r>
                      <a:endParaRPr lang="es-ES">
                        <a:solidFill>
                          <a:schemeClr val="tx1">
                            <a:lumMod val="20000"/>
                            <a:lumOff val="80000"/>
                          </a:schemeClr>
                        </a:solidFill>
                      </a:endParaRPr>
                    </a:p>
                  </a:txBody>
                  <a:tcPr>
                    <a:solidFill>
                      <a:schemeClr val="bg1"/>
                    </a:solidFill>
                  </a:tcPr>
                </a:tc>
                <a:tc>
                  <a:txBody>
                    <a:bodyPr/>
                    <a:lstStyle/>
                    <a:p>
                      <a:r>
                        <a:rPr lang="es-ES" sz="1400">
                          <a:solidFill>
                            <a:schemeClr val="tx1">
                              <a:lumMod val="20000"/>
                              <a:lumOff val="80000"/>
                            </a:schemeClr>
                          </a:solidFill>
                        </a:rPr>
                        <a:t>Moje podjetje</a:t>
                      </a:r>
                    </a:p>
                  </a:txBody>
                  <a:tcPr>
                    <a:solidFill>
                      <a:schemeClr val="bg1"/>
                    </a:solidFill>
                  </a:tcPr>
                </a:tc>
                <a:tc>
                  <a:txBody>
                    <a:bodyPr/>
                    <a:lstStyle/>
                    <a:p>
                      <a:r>
                        <a:rPr lang="sl-SI" sz="1400">
                          <a:solidFill>
                            <a:schemeClr val="tx1">
                              <a:lumMod val="20000"/>
                              <a:lumOff val="80000"/>
                            </a:schemeClr>
                          </a:solidFill>
                        </a:rPr>
                        <a:t>Konkurent</a:t>
                      </a:r>
                      <a:r>
                        <a:rPr lang="sl-SI" sz="1400" baseline="0">
                          <a:solidFill>
                            <a:schemeClr val="tx1">
                              <a:lumMod val="20000"/>
                              <a:lumOff val="80000"/>
                            </a:schemeClr>
                          </a:solidFill>
                        </a:rPr>
                        <a:t> </a:t>
                      </a:r>
                      <a:r>
                        <a:rPr lang="es-ES" sz="1400">
                          <a:solidFill>
                            <a:schemeClr val="tx1">
                              <a:lumMod val="20000"/>
                              <a:lumOff val="80000"/>
                            </a:schemeClr>
                          </a:solidFill>
                        </a:rPr>
                        <a:t>1</a:t>
                      </a:r>
                    </a:p>
                  </a:txBody>
                  <a:tcPr>
                    <a:solidFill>
                      <a:schemeClr val="bg1"/>
                    </a:solidFill>
                  </a:tcPr>
                </a:tc>
                <a:tc>
                  <a:txBody>
                    <a:bodyPr/>
                    <a:lstStyle/>
                    <a:p>
                      <a:r>
                        <a:rPr lang="sl-SI" sz="1400">
                          <a:solidFill>
                            <a:schemeClr val="tx1">
                              <a:lumMod val="20000"/>
                              <a:lumOff val="80000"/>
                            </a:schemeClr>
                          </a:solidFill>
                        </a:rPr>
                        <a:t>Konkurent</a:t>
                      </a:r>
                      <a:r>
                        <a:rPr lang="sl-SI" sz="1400" baseline="0">
                          <a:solidFill>
                            <a:schemeClr val="tx1">
                              <a:lumMod val="20000"/>
                              <a:lumOff val="80000"/>
                            </a:schemeClr>
                          </a:solidFill>
                        </a:rPr>
                        <a:t> </a:t>
                      </a:r>
                      <a:r>
                        <a:rPr lang="es-ES" sz="1400">
                          <a:solidFill>
                            <a:schemeClr val="tx1">
                              <a:lumMod val="20000"/>
                              <a:lumOff val="80000"/>
                            </a:schemeClr>
                          </a:solidFill>
                        </a:rPr>
                        <a:t>2</a:t>
                      </a:r>
                    </a:p>
                  </a:txBody>
                  <a:tcPr>
                    <a:solidFill>
                      <a:schemeClr val="bg1"/>
                    </a:solidFill>
                  </a:tcPr>
                </a:tc>
                <a:tc>
                  <a:txBody>
                    <a:bodyPr/>
                    <a:lstStyle/>
                    <a:p>
                      <a:r>
                        <a:rPr lang="sl-SI" sz="1400">
                          <a:solidFill>
                            <a:schemeClr val="tx1">
                              <a:lumMod val="20000"/>
                              <a:lumOff val="80000"/>
                            </a:schemeClr>
                          </a:solidFill>
                        </a:rPr>
                        <a:t>Konkurent</a:t>
                      </a:r>
                      <a:r>
                        <a:rPr lang="sl-SI" sz="1400" baseline="0">
                          <a:solidFill>
                            <a:schemeClr val="tx1">
                              <a:lumMod val="20000"/>
                              <a:lumOff val="80000"/>
                            </a:schemeClr>
                          </a:solidFill>
                        </a:rPr>
                        <a:t> </a:t>
                      </a:r>
                      <a:r>
                        <a:rPr lang="es-ES" sz="1400">
                          <a:solidFill>
                            <a:schemeClr val="tx1">
                              <a:lumMod val="20000"/>
                              <a:lumOff val="80000"/>
                            </a:schemeClr>
                          </a:solidFill>
                        </a:rPr>
                        <a:t>3</a:t>
                      </a:r>
                    </a:p>
                  </a:txBody>
                  <a:tcPr>
                    <a:solidFill>
                      <a:schemeClr val="bg1"/>
                    </a:solidFill>
                  </a:tcPr>
                </a:tc>
                <a:tc>
                  <a:txBody>
                    <a:bodyPr/>
                    <a:lstStyle/>
                    <a:p>
                      <a:r>
                        <a:rPr lang="sl-SI" sz="1400">
                          <a:solidFill>
                            <a:schemeClr val="tx1">
                              <a:lumMod val="20000"/>
                              <a:lumOff val="80000"/>
                            </a:schemeClr>
                          </a:solidFill>
                        </a:rPr>
                        <a:t>Konkurent</a:t>
                      </a:r>
                      <a:r>
                        <a:rPr lang="sl-SI" sz="1400" baseline="0">
                          <a:solidFill>
                            <a:schemeClr val="tx1">
                              <a:lumMod val="20000"/>
                              <a:lumOff val="80000"/>
                            </a:schemeClr>
                          </a:solidFill>
                        </a:rPr>
                        <a:t> </a:t>
                      </a:r>
                      <a:r>
                        <a:rPr lang="es-ES" sz="1400">
                          <a:solidFill>
                            <a:schemeClr val="tx1">
                              <a:lumMod val="20000"/>
                              <a:lumOff val="80000"/>
                            </a:schemeClr>
                          </a:solidFill>
                        </a:rPr>
                        <a:t>4</a:t>
                      </a:r>
                    </a:p>
                  </a:txBody>
                  <a:tcPr>
                    <a:solidFill>
                      <a:schemeClr val="bg1"/>
                    </a:solidFill>
                  </a:tcPr>
                </a:tc>
                <a:extLst>
                  <a:ext uri="{0D108BD9-81ED-4DB2-BD59-A6C34878D82A}">
                    <a16:rowId xmlns:a16="http://schemas.microsoft.com/office/drawing/2014/main" val="2541684685"/>
                  </a:ext>
                </a:extLst>
              </a:tr>
              <a:tr h="384886">
                <a:tc>
                  <a:txBody>
                    <a:bodyPr/>
                    <a:lstStyle/>
                    <a:p>
                      <a:r>
                        <a:rPr lang="sl-SI" sz="1400" b="1" kern="1200">
                          <a:solidFill>
                            <a:schemeClr val="tx1">
                              <a:lumMod val="20000"/>
                              <a:lumOff val="80000"/>
                            </a:schemeClr>
                          </a:solidFill>
                          <a:latin typeface="+mn-lt"/>
                          <a:ea typeface="+mn-ea"/>
                          <a:cs typeface="+mn-cs"/>
                        </a:rPr>
                        <a:t>Ime</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923480382"/>
                  </a:ext>
                </a:extLst>
              </a:tr>
              <a:tr h="384886">
                <a:tc>
                  <a:txBody>
                    <a:bodyPr/>
                    <a:lstStyle/>
                    <a:p>
                      <a:r>
                        <a:rPr lang="sl-SI" sz="1400" b="1" kern="1200" err="1">
                          <a:solidFill>
                            <a:schemeClr val="tx1">
                              <a:lumMod val="20000"/>
                              <a:lumOff val="80000"/>
                            </a:schemeClr>
                          </a:solidFill>
                          <a:latin typeface="+mn-lt"/>
                          <a:ea typeface="+mn-ea"/>
                          <a:cs typeface="+mn-cs"/>
                        </a:rPr>
                        <a:t>DŠ</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2118907697"/>
                  </a:ext>
                </a:extLst>
              </a:tr>
              <a:tr h="384886">
                <a:tc>
                  <a:txBody>
                    <a:bodyPr/>
                    <a:lstStyle/>
                    <a:p>
                      <a:r>
                        <a:rPr lang="es-ES" sz="1400" b="1" kern="1200">
                          <a:solidFill>
                            <a:schemeClr val="tx1">
                              <a:lumMod val="20000"/>
                              <a:lumOff val="80000"/>
                            </a:schemeClr>
                          </a:solidFill>
                          <a:latin typeface="+mn-lt"/>
                          <a:ea typeface="+mn-ea"/>
                          <a:cs typeface="+mn-cs"/>
                        </a:rPr>
                        <a:t>Lokacija</a:t>
                      </a: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1003770318"/>
                  </a:ext>
                </a:extLst>
              </a:tr>
              <a:tr h="384886">
                <a:tc>
                  <a:txBody>
                    <a:bodyPr/>
                    <a:lstStyle/>
                    <a:p>
                      <a:r>
                        <a:rPr lang="es-ES" sz="1400" b="1" kern="1200">
                          <a:solidFill>
                            <a:schemeClr val="tx1">
                              <a:lumMod val="20000"/>
                              <a:lumOff val="80000"/>
                            </a:schemeClr>
                          </a:solidFill>
                          <a:latin typeface="+mn-lt"/>
                          <a:ea typeface="+mn-ea"/>
                          <a:cs typeface="+mn-cs"/>
                        </a:rPr>
                        <a:t>Promet</a:t>
                      </a: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3695688698"/>
                  </a:ext>
                </a:extLst>
              </a:tr>
              <a:tr h="384886">
                <a:tc>
                  <a:txBody>
                    <a:bodyPr/>
                    <a:lstStyle/>
                    <a:p>
                      <a:r>
                        <a:rPr lang="es-ES" sz="1400" b="1" kern="1200">
                          <a:solidFill>
                            <a:schemeClr val="tx1">
                              <a:lumMod val="20000"/>
                              <a:lumOff val="80000"/>
                            </a:schemeClr>
                          </a:solidFill>
                          <a:latin typeface="+mn-lt"/>
                          <a:ea typeface="+mn-ea"/>
                          <a:cs typeface="+mn-cs"/>
                        </a:rPr>
                        <a:t>Dobiček</a:t>
                      </a: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278774153"/>
                  </a:ext>
                </a:extLst>
              </a:tr>
              <a:tr h="384886">
                <a:tc>
                  <a:txBody>
                    <a:bodyPr/>
                    <a:lstStyle/>
                    <a:p>
                      <a:r>
                        <a:rPr lang="es-ES" sz="1400" b="1" kern="1200">
                          <a:solidFill>
                            <a:schemeClr val="tx1">
                              <a:lumMod val="20000"/>
                              <a:lumOff val="80000"/>
                            </a:schemeClr>
                          </a:solidFill>
                          <a:latin typeface="+mn-lt"/>
                          <a:ea typeface="+mn-ea"/>
                          <a:cs typeface="+mn-cs"/>
                        </a:rPr>
                        <a:t>Prednosti</a:t>
                      </a: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8014713"/>
                  </a:ext>
                </a:extLst>
              </a:tr>
              <a:tr h="384886">
                <a:tc>
                  <a:txBody>
                    <a:bodyPr/>
                    <a:lstStyle/>
                    <a:p>
                      <a:r>
                        <a:rPr lang="es-ES" sz="1400" b="1" kern="1200">
                          <a:solidFill>
                            <a:schemeClr val="tx1">
                              <a:lumMod val="20000"/>
                              <a:lumOff val="80000"/>
                            </a:schemeClr>
                          </a:solidFill>
                          <a:latin typeface="+mn-lt"/>
                          <a:ea typeface="+mn-ea"/>
                          <a:cs typeface="+mn-cs"/>
                        </a:rPr>
                        <a:t>Slabosti</a:t>
                      </a: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s-ES" sz="3400"/>
              <a:t>2. Notranja in zunanja analiza </a:t>
            </a:r>
            <a:r>
              <a:rPr lang="sl-SI" sz="3400"/>
              <a:t>ter konkurenca</a:t>
            </a:r>
            <a:endParaRPr lang="es-ES" sz="3400"/>
          </a:p>
        </p:txBody>
      </p:sp>
    </p:spTree>
    <p:extLst>
      <p:ext uri="{BB962C8B-B14F-4D97-AF65-F5344CB8AC3E}">
        <p14:creationId xmlns:p14="http://schemas.microsoft.com/office/powerpoint/2010/main" val="24129718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a:bodyPr>
          <a:lstStyle/>
          <a:p>
            <a:pPr marL="0" indent="0">
              <a:lnSpc>
                <a:spcPct val="150000"/>
              </a:lnSpc>
              <a:buFont typeface="Arial" panose="020B0604020202020204" pitchFamily="34" charset="0"/>
              <a:buNone/>
            </a:pPr>
            <a:endParaRPr lang="sl-SI" sz="1800" b="0" i="0" u="none" strike="noStrike" baseline="0" dirty="0"/>
          </a:p>
          <a:p>
            <a:pPr>
              <a:lnSpc>
                <a:spcPct val="150000"/>
              </a:lnSpc>
            </a:pPr>
            <a:r>
              <a:rPr lang="sl-SI" sz="1800" b="0" dirty="0">
                <a:solidFill>
                  <a:schemeClr val="accent1"/>
                </a:solidFill>
              </a:rPr>
              <a:t>Če želite izvedeti več o analizi PESTEL in dobiti nekaj nasvetov za izdelavo lastne analize, si oglejte te zanimive vire Inštituta za korporativne finance </a:t>
            </a:r>
            <a:r>
              <a:rPr lang="es-ES" sz="1800" b="0" u="sng" strike="noStrike" dirty="0">
                <a:solidFill>
                  <a:srgbClr val="F3B75B"/>
                </a:solidFill>
                <a:effectLst/>
                <a:latin typeface="Raleway"/>
                <a:hlinkClick r:id="rId2"/>
              </a:rPr>
              <a:t>What is PESTEL analysis?</a:t>
            </a:r>
            <a:r>
              <a:rPr lang="es-ES" sz="1800" b="0" dirty="0">
                <a:solidFill>
                  <a:srgbClr val="1D1D1B"/>
                </a:solidFill>
                <a:latin typeface="Raleway"/>
              </a:rPr>
              <a:t>.</a:t>
            </a:r>
            <a:endParaRPr lang="sl-SI" sz="1800" b="0">
              <a:solidFill>
                <a:schemeClr val="accent1"/>
              </a:solidFill>
              <a:latin typeface="Raleway"/>
            </a:endParaRPr>
          </a:p>
          <a:p>
            <a:pPr>
              <a:lnSpc>
                <a:spcPct val="150000"/>
              </a:lnSpc>
            </a:pPr>
            <a:r>
              <a:rPr lang="sl-SI" sz="1800" b="0" dirty="0">
                <a:solidFill>
                  <a:schemeClr val="accent1"/>
                </a:solidFill>
              </a:rPr>
              <a:t>Za kratek pregled, dejavnike, primere in finančno analizo z analizo PESTEL si oglejte </a:t>
            </a:r>
            <a:r>
              <a:rPr lang="sl-SI" sz="1800" b="0" dirty="0">
                <a:solidFill>
                  <a:schemeClr val="accent1"/>
                </a:solidFill>
                <a:hlinkClick r:id="rId3">
                  <a:extLst>
                    <a:ext uri="{A12FA001-AC4F-418D-AE19-62706E023703}">
                      <ahyp:hlinkClr xmlns:ahyp="http://schemas.microsoft.com/office/drawing/2018/hyperlinkcolor" val="tx"/>
                    </a:ext>
                  </a:extLst>
                </a:hlinkClick>
              </a:rPr>
              <a:t>video</a:t>
            </a:r>
            <a:r>
              <a:rPr lang="sl-SI" sz="1800" b="0" dirty="0">
                <a:solidFill>
                  <a:schemeClr val="accent1"/>
                </a:solidFill>
              </a:rPr>
              <a:t> Inštituta za korporativne finance</a:t>
            </a:r>
            <a:r>
              <a:rPr lang="sl-SI" sz="1800" b="0" dirty="0">
                <a:solidFill>
                  <a:schemeClr val="accent1"/>
                </a:solidFill>
                <a:ea typeface="+mn-lt"/>
                <a:cs typeface="+mn-lt"/>
              </a:rPr>
              <a:t>. </a:t>
            </a:r>
            <a:endParaRPr lang="sl-SI" sz="1800" b="0" dirty="0">
              <a:solidFill>
                <a:schemeClr val="accent1"/>
              </a:solidFill>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sl-SI" sz="1000">
                <a:solidFill>
                  <a:schemeClr val="accent1"/>
                </a:solidFill>
              </a:rPr>
              <a:t>V</a:t>
            </a:r>
            <a:r>
              <a:rPr lang="en-US" sz="1000" err="1">
                <a:solidFill>
                  <a:schemeClr val="accent1"/>
                </a:solidFill>
              </a:rPr>
              <a:t>ir</a:t>
            </a:r>
            <a:r>
              <a:rPr lang="en-US" sz="1000">
                <a:solidFill>
                  <a:schemeClr val="accent1"/>
                </a:solidFill>
              </a:rPr>
              <a:t>: Canva, Marta </a:t>
            </a:r>
            <a:r>
              <a:rPr lang="en-US" sz="1000" err="1">
                <a:solidFill>
                  <a:schemeClr val="accent1"/>
                </a:solidFill>
              </a:rPr>
              <a:t>Borreguero</a:t>
            </a:r>
            <a:endParaRPr lang="en-US" sz="1000">
              <a:solidFill>
                <a:schemeClr val="accent1"/>
              </a:solidFill>
            </a:endParaRP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4" cstate="print"/>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175653" cy="400110"/>
          </a:xfrm>
          <a:prstGeom prst="rect">
            <a:avLst/>
          </a:prstGeom>
          <a:noFill/>
        </p:spPr>
        <p:txBody>
          <a:bodyPr wrap="square" lIns="91440" tIns="45720" rIns="91440" bIns="45720" anchor="t">
            <a:spAutoFit/>
          </a:bodyPr>
          <a:lstStyle/>
          <a:p>
            <a:r>
              <a:rPr lang="sl-SI" sz="2000" b="1">
                <a:solidFill>
                  <a:schemeClr val="accent1"/>
                </a:solidFill>
              </a:rPr>
              <a:t>Kako izvesti zunanjo analizo z orodjem </a:t>
            </a:r>
            <a:r>
              <a:rPr lang="sl-SI" sz="2000" b="1" err="1">
                <a:solidFill>
                  <a:schemeClr val="accent1"/>
                </a:solidFill>
              </a:rPr>
              <a:t>PESTEL</a:t>
            </a:r>
            <a:r>
              <a:rPr lang="sl-SI" sz="2000" b="1">
                <a:solidFill>
                  <a:schemeClr val="accent1"/>
                </a:solidFill>
              </a:rPr>
              <a:t>?</a:t>
            </a:r>
            <a:endParaRPr lang="sl-SI" sz="2000" b="1" i="0" u="none" strike="noStrike" baseline="0">
              <a:solidFill>
                <a:schemeClr val="accent1"/>
              </a:solidFill>
            </a:endParaRPr>
          </a:p>
        </p:txBody>
      </p:sp>
    </p:spTree>
    <p:extLst>
      <p:ext uri="{BB962C8B-B14F-4D97-AF65-F5344CB8AC3E}">
        <p14:creationId xmlns:p14="http://schemas.microsoft.com/office/powerpoint/2010/main" val="37652829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825105" y="295567"/>
            <a:ext cx="6845993" cy="886837"/>
          </a:xfrm>
        </p:spPr>
        <p:txBody>
          <a:bodyPr>
            <a:noAutofit/>
          </a:bodyPr>
          <a:lstStyle/>
          <a:p>
            <a:r>
              <a:rPr lang="sl-SI" sz="3000" b="1">
                <a:solidFill>
                  <a:schemeClr val="tx2"/>
                </a:solidFill>
                <a:ea typeface="+mj-lt"/>
                <a:cs typeface="+mj-lt"/>
              </a:rPr>
              <a:t>Izdelajte </a:t>
            </a:r>
            <a:r>
              <a:rPr lang="es-ES" sz="3000" b="1">
                <a:solidFill>
                  <a:schemeClr val="tx2"/>
                </a:solidFill>
                <a:ea typeface="+mj-lt"/>
                <a:cs typeface="+mj-lt"/>
              </a:rPr>
              <a:t>lastno analizo konkurence</a:t>
            </a:r>
            <a:endParaRPr lang="es-ES" sz="3000" b="1">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10118603" y="952623"/>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62837" y="84531"/>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915635" cy="369332"/>
              </a:xfrm>
              <a:prstGeom prst="rect">
                <a:avLst/>
              </a:prstGeom>
              <a:noFill/>
            </p:spPr>
            <p:txBody>
              <a:bodyPr wrap="none" rtlCol="0">
                <a:spAutoFit/>
              </a:bodyPr>
              <a:lstStyle/>
              <a:p>
                <a:r>
                  <a:rPr lang="sl-SI">
                    <a:solidFill>
                      <a:schemeClr val="accent1"/>
                    </a:solidFill>
                  </a:rPr>
                  <a:t>Naloga</a:t>
                </a:r>
                <a:endParaRPr lang="en-GB">
                  <a:solidFill>
                    <a:schemeClr val="accent1"/>
                  </a:solidFill>
                </a:endParaRP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68400"/>
            <a:ext cx="8966200" cy="66970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dirty="0">
                <a:solidFill>
                  <a:srgbClr val="1D1D1B"/>
                </a:solidFill>
                <a:cs typeface="Arial"/>
              </a:rPr>
              <a:t>1. </a:t>
            </a:r>
            <a:r>
              <a:rPr lang="sl-SI" sz="1600" b="1" dirty="0">
                <a:solidFill>
                  <a:srgbClr val="1D1D1B"/>
                </a:solidFill>
                <a:cs typeface="Arial"/>
              </a:rPr>
              <a:t>Opredelite svoje neposredne in posredne konkurente in jih navedite</a:t>
            </a:r>
          </a:p>
          <a:p>
            <a:pPr>
              <a:lnSpc>
                <a:spcPct val="150000"/>
              </a:lnSpc>
            </a:pPr>
            <a:r>
              <a:rPr lang="sl-SI" sz="1600" dirty="0">
                <a:solidFill>
                  <a:srgbClr val="1D1D1B"/>
                </a:solidFill>
                <a:cs typeface="Arial"/>
              </a:rPr>
              <a:t>Uporabite industrijske in tržne raziskave in poročila, ki so na voljo.</a:t>
            </a:r>
            <a:endParaRPr lang="sl-SI" sz="1600" dirty="0">
              <a:cs typeface="Arial"/>
            </a:endParaRPr>
          </a:p>
          <a:p>
            <a:pPr>
              <a:lnSpc>
                <a:spcPct val="150000"/>
              </a:lnSpc>
            </a:pPr>
            <a:r>
              <a:rPr lang="sl-SI" sz="1600" b="1" dirty="0">
                <a:solidFill>
                  <a:srgbClr val="1D1D1B"/>
                </a:solidFill>
                <a:cs typeface="Arial"/>
              </a:rPr>
              <a:t>2. </a:t>
            </a:r>
            <a:r>
              <a:rPr lang="en-US" sz="1600" b="1" dirty="0">
                <a:solidFill>
                  <a:srgbClr val="1D1D1B"/>
                </a:solidFill>
                <a:cs typeface="Arial"/>
              </a:rPr>
              <a:t> </a:t>
            </a:r>
            <a:r>
              <a:rPr lang="sl-SI" sz="1600" b="1" dirty="0">
                <a:solidFill>
                  <a:srgbClr val="1D1D1B"/>
                </a:solidFill>
                <a:cs typeface="Arial"/>
              </a:rPr>
              <a:t>Zberite podatke o svojih konkurentih glede na:</a:t>
            </a:r>
            <a:endParaRPr lang="sl-SI" sz="1600" dirty="0">
              <a:solidFill>
                <a:srgbClr val="DACDAC"/>
              </a:solidFill>
              <a:cs typeface="Arial"/>
            </a:endParaRPr>
          </a:p>
          <a:p>
            <a:pPr marL="285750" indent="-285750">
              <a:lnSpc>
                <a:spcPct val="150000"/>
              </a:lnSpc>
              <a:buFont typeface="Calibri"/>
              <a:buChar char="-"/>
            </a:pPr>
            <a:r>
              <a:rPr lang="en-US" sz="1600" dirty="0" err="1">
                <a:solidFill>
                  <a:srgbClr val="1D1D1B"/>
                </a:solidFill>
                <a:cs typeface="Arial"/>
              </a:rPr>
              <a:t>i</a:t>
            </a:r>
            <a:r>
              <a:rPr lang="sl-SI" sz="1600" dirty="0" err="1">
                <a:solidFill>
                  <a:srgbClr val="1D1D1B"/>
                </a:solidFill>
                <a:cs typeface="Arial"/>
              </a:rPr>
              <a:t>zdelke</a:t>
            </a:r>
            <a:r>
              <a:rPr lang="sl-SI" sz="1600" dirty="0">
                <a:solidFill>
                  <a:srgbClr val="1D1D1B"/>
                </a:solidFill>
                <a:cs typeface="Arial"/>
              </a:rPr>
              <a:t> in storitve</a:t>
            </a:r>
          </a:p>
          <a:p>
            <a:pPr marL="285750" indent="-285750">
              <a:lnSpc>
                <a:spcPct val="150000"/>
              </a:lnSpc>
              <a:buFont typeface="Calibri"/>
              <a:buChar char="-"/>
            </a:pPr>
            <a:r>
              <a:rPr lang="en-US" sz="1600" dirty="0">
                <a:solidFill>
                  <a:srgbClr val="1D1D1B"/>
                </a:solidFill>
                <a:cs typeface="Arial"/>
              </a:rPr>
              <a:t>C</a:t>
            </a:r>
            <a:r>
              <a:rPr lang="sl-SI" sz="1600" dirty="0">
                <a:solidFill>
                  <a:srgbClr val="1D1D1B"/>
                </a:solidFill>
                <a:cs typeface="Arial"/>
              </a:rPr>
              <a:t>ene</a:t>
            </a:r>
            <a:endParaRPr lang="sl-SI" dirty="0">
              <a:solidFill>
                <a:srgbClr val="DACDAC"/>
              </a:solidFill>
              <a:cs typeface="Arial"/>
            </a:endParaRPr>
          </a:p>
          <a:p>
            <a:pPr marL="285750" indent="-285750">
              <a:lnSpc>
                <a:spcPct val="150000"/>
              </a:lnSpc>
              <a:buFont typeface="Calibri"/>
              <a:buChar char="-"/>
            </a:pPr>
            <a:r>
              <a:rPr lang="en-US" sz="1600" dirty="0">
                <a:solidFill>
                  <a:srgbClr val="1D1D1B"/>
                </a:solidFill>
                <a:cs typeface="Arial"/>
              </a:rPr>
              <a:t>p</a:t>
            </a:r>
            <a:r>
              <a:rPr lang="sl-SI" sz="1600" dirty="0" err="1">
                <a:solidFill>
                  <a:srgbClr val="1D1D1B"/>
                </a:solidFill>
                <a:cs typeface="Arial"/>
              </a:rPr>
              <a:t>oložaj</a:t>
            </a:r>
            <a:r>
              <a:rPr lang="sl-SI" sz="1600" dirty="0">
                <a:solidFill>
                  <a:srgbClr val="1D1D1B"/>
                </a:solidFill>
                <a:cs typeface="Arial"/>
              </a:rPr>
              <a:t> na trgu</a:t>
            </a:r>
            <a:endParaRPr lang="sl-SI" dirty="0"/>
          </a:p>
          <a:p>
            <a:pPr marL="285750" indent="-285750">
              <a:lnSpc>
                <a:spcPct val="150000"/>
              </a:lnSpc>
              <a:buFont typeface="Calibri"/>
              <a:buChar char="-"/>
            </a:pPr>
            <a:r>
              <a:rPr lang="en-US" sz="1600" dirty="0">
                <a:solidFill>
                  <a:srgbClr val="1D1D1B"/>
                </a:solidFill>
                <a:cs typeface="Arial"/>
              </a:rPr>
              <a:t>S</a:t>
            </a:r>
            <a:r>
              <a:rPr lang="sl-SI" sz="1600" dirty="0" err="1">
                <a:solidFill>
                  <a:srgbClr val="1D1D1B"/>
                </a:solidFill>
                <a:cs typeface="Arial"/>
              </a:rPr>
              <a:t>trategije</a:t>
            </a:r>
            <a:endParaRPr lang="sl-SI" dirty="0" err="1">
              <a:solidFill>
                <a:srgbClr val="DACDAC"/>
              </a:solidFill>
              <a:cs typeface="Arial"/>
            </a:endParaRPr>
          </a:p>
          <a:p>
            <a:pPr marL="285750" indent="-285750">
              <a:lnSpc>
                <a:spcPct val="150000"/>
              </a:lnSpc>
              <a:buFont typeface="Calibri"/>
              <a:buChar char="-"/>
            </a:pPr>
            <a:r>
              <a:rPr lang="en-US" sz="1600" dirty="0">
                <a:solidFill>
                  <a:srgbClr val="1D1D1B"/>
                </a:solidFill>
                <a:cs typeface="Arial"/>
              </a:rPr>
              <a:t>f</a:t>
            </a:r>
            <a:r>
              <a:rPr lang="sl-SI" sz="1600" dirty="0" err="1">
                <a:solidFill>
                  <a:srgbClr val="1D1D1B"/>
                </a:solidFill>
                <a:cs typeface="Arial"/>
              </a:rPr>
              <a:t>inančno</a:t>
            </a:r>
            <a:r>
              <a:rPr lang="sl-SI" sz="1600" dirty="0">
                <a:solidFill>
                  <a:srgbClr val="1D1D1B"/>
                </a:solidFill>
                <a:cs typeface="Arial"/>
              </a:rPr>
              <a:t> uspešnost</a:t>
            </a:r>
            <a:endParaRPr lang="sl-SI"/>
          </a:p>
          <a:p>
            <a:pPr>
              <a:lnSpc>
                <a:spcPct val="150000"/>
              </a:lnSpc>
            </a:pPr>
            <a:r>
              <a:rPr lang="sl-SI" sz="1600" dirty="0">
                <a:solidFill>
                  <a:srgbClr val="1D1D1B"/>
                </a:solidFill>
                <a:cs typeface="Arial"/>
              </a:rPr>
              <a:t>Uporabite razpoložljive spletne informacije, članke in poročila. </a:t>
            </a:r>
            <a:endParaRPr lang="sl-SI" sz="1600" dirty="0"/>
          </a:p>
          <a:p>
            <a:pPr>
              <a:lnSpc>
                <a:spcPct val="150000"/>
              </a:lnSpc>
            </a:pPr>
            <a:endParaRPr lang="sl-SI" sz="1600">
              <a:solidFill>
                <a:srgbClr val="1D1D1B"/>
              </a:solidFill>
              <a:cs typeface="Arial"/>
            </a:endParaRPr>
          </a:p>
          <a:p>
            <a:pPr>
              <a:lnSpc>
                <a:spcPct val="150000"/>
              </a:lnSpc>
            </a:pPr>
            <a:r>
              <a:rPr lang="sl-SI" sz="1600" dirty="0">
                <a:cs typeface="Arial"/>
              </a:rPr>
              <a:t>​</a:t>
            </a:r>
            <a:r>
              <a:rPr lang="sl-SI" sz="1600" b="1" dirty="0">
                <a:solidFill>
                  <a:srgbClr val="1D1D1B"/>
                </a:solidFill>
                <a:cs typeface="Arial"/>
              </a:rPr>
              <a:t>3. Analizirajte prednosti in slabosti konkurentov</a:t>
            </a:r>
          </a:p>
          <a:p>
            <a:pPr marL="342900" indent="-342900">
              <a:lnSpc>
                <a:spcPct val="150000"/>
              </a:lnSpc>
              <a:buFont typeface="Calibri"/>
              <a:buChar char="-"/>
            </a:pPr>
            <a:endParaRPr lang="sl-SI" sz="1600" b="1">
              <a:solidFill>
                <a:srgbClr val="1D1D1B"/>
              </a:solidFill>
              <a:cs typeface="Arial"/>
            </a:endParaRPr>
          </a:p>
          <a:p>
            <a:pPr>
              <a:lnSpc>
                <a:spcPct val="150000"/>
              </a:lnSpc>
            </a:pPr>
            <a:r>
              <a:rPr lang="sl-SI" sz="1600" b="1" dirty="0">
                <a:solidFill>
                  <a:srgbClr val="1D1D1B"/>
                </a:solidFill>
                <a:cs typeface="Arial"/>
              </a:rPr>
              <a:t>4. Izpolnite preglednico, s katero boste dobili pregled vaših konkurentov</a:t>
            </a:r>
          </a:p>
          <a:p>
            <a:pPr marL="342900" indent="-342900">
              <a:lnSpc>
                <a:spcPct val="150000"/>
              </a:lnSpc>
              <a:buFont typeface="Calibri"/>
              <a:buChar char="-"/>
            </a:pPr>
            <a:endParaRPr lang="sl-SI" sz="1600" b="1">
              <a:solidFill>
                <a:srgbClr val="1D1D1B"/>
              </a:solidFill>
              <a:latin typeface="Raleway"/>
              <a:cs typeface="Arial"/>
            </a:endParaRPr>
          </a:p>
          <a:p>
            <a:pPr>
              <a:lnSpc>
                <a:spcPct val="150000"/>
              </a:lnSpc>
              <a:buFont typeface="Calibri"/>
              <a:buChar char="-"/>
            </a:pPr>
            <a:endParaRPr lang="sl-SI" sz="1600">
              <a:solidFill>
                <a:srgbClr val="242424"/>
              </a:solidFill>
              <a:latin typeface="Segoe UI"/>
              <a:cs typeface="Segoe UI"/>
            </a:endParaRPr>
          </a:p>
          <a:p>
            <a:pPr>
              <a:lnSpc>
                <a:spcPct val="150000"/>
              </a:lnSpc>
            </a:pPr>
            <a:endParaRPr lang="sl-SI" sz="1600">
              <a:solidFill>
                <a:srgbClr val="242424"/>
              </a:solidFill>
              <a:latin typeface="Segoe UI"/>
              <a:cs typeface="Segoe UI"/>
            </a:endParaRPr>
          </a:p>
          <a:p>
            <a:pPr lvl="1">
              <a:lnSpc>
                <a:spcPct val="150000"/>
              </a:lnSpc>
              <a:buFont typeface="Arial"/>
              <a:buChar char="•"/>
            </a:pPr>
            <a:endParaRPr lang="sl-SI" sz="1600">
              <a:solidFill>
                <a:srgbClr val="242424"/>
              </a:solidFill>
              <a:latin typeface="Segoe UI"/>
              <a:cs typeface="Segoe UI"/>
            </a:endParaRPr>
          </a:p>
          <a:p>
            <a:pPr marL="342900" indent="-342900">
              <a:lnSpc>
                <a:spcPct val="150000"/>
              </a:lnSpc>
              <a:buFont typeface="Calibri"/>
              <a:buChar char="-"/>
            </a:pPr>
            <a:endParaRPr lang="sl-SI" sz="1600" b="1">
              <a:solidFill>
                <a:srgbClr val="1D1D1B"/>
              </a:solidFill>
              <a:cs typeface="Arial"/>
            </a:endParaRPr>
          </a:p>
        </p:txBody>
      </p:sp>
    </p:spTree>
    <p:extLst>
      <p:ext uri="{BB962C8B-B14F-4D97-AF65-F5344CB8AC3E}">
        <p14:creationId xmlns:p14="http://schemas.microsoft.com/office/powerpoint/2010/main" val="18450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sl-SI" sz="3400"/>
              <a:t>Izjava o viziji</a:t>
            </a:r>
          </a:p>
        </p:txBody>
      </p:sp>
      <p:sp>
        <p:nvSpPr>
          <p:cNvPr id="7" name="TextBox 6">
            <a:extLst>
              <a:ext uri="{FF2B5EF4-FFF2-40B4-BE49-F238E27FC236}">
                <a16:creationId xmlns:a16="http://schemas.microsoft.com/office/drawing/2014/main" id="{500CF7EC-08AC-0A2C-A335-70AA6E1D24CB}"/>
              </a:ext>
            </a:extLst>
          </p:cNvPr>
          <p:cNvSpPr txBox="1"/>
          <p:nvPr/>
        </p:nvSpPr>
        <p:spPr>
          <a:xfrm>
            <a:off x="528276" y="1153742"/>
            <a:ext cx="6105524" cy="369332"/>
          </a:xfrm>
          <a:prstGeom prst="rect">
            <a:avLst/>
          </a:prstGeom>
          <a:noFill/>
        </p:spPr>
        <p:txBody>
          <a:bodyPr wrap="square">
            <a:spAutoFit/>
          </a:bodyPr>
          <a:lstStyle/>
          <a:p>
            <a:pPr lvl="0">
              <a:defRPr/>
            </a:pPr>
            <a:r>
              <a:rPr lang="sl-SI" b="1">
                <a:solidFill>
                  <a:srgbClr val="1D1D1B"/>
                </a:solidFill>
              </a:rPr>
              <a:t>Primeri učinkovitih izjav o viziji</a:t>
            </a:r>
            <a:endParaRPr kumimoji="0" lang="sl-SI" sz="1800" b="1" i="0" u="none" strike="noStrike" kern="1200" cap="none" spc="0" normalizeH="0" baseline="0">
              <a:ln>
                <a:noFill/>
              </a:ln>
              <a:solidFill>
                <a:srgbClr val="1D1D1B"/>
              </a:solidFill>
              <a:effectLst/>
              <a:uLnTx/>
              <a:uFillTx/>
              <a:latin typeface="Raleway"/>
              <a:ea typeface="+mn-ea"/>
              <a:cs typeface="+mn-cs"/>
            </a:endParaRP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3479007910"/>
              </p:ext>
            </p:extLst>
          </p:nvPr>
        </p:nvGraphicFramePr>
        <p:xfrm>
          <a:off x="1191996" y="1607878"/>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Newsroom.spotify</a:t>
            </a:r>
            <a:endParaRPr lang="sl-SI" sz="800">
              <a:solidFill>
                <a:schemeClr val="accent1"/>
              </a:solidFill>
            </a:endParaRP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Pngwing</a:t>
            </a:r>
            <a:endParaRPr lang="sl-SI" sz="800">
              <a:solidFill>
                <a:schemeClr val="accent1"/>
              </a:solidFill>
            </a:endParaRP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a:solidFill>
                  <a:schemeClr val="accent1"/>
                </a:solidFill>
              </a:rPr>
              <a:t>Vir</a:t>
            </a:r>
            <a:r>
              <a:rPr lang="en-US" sz="800">
                <a:solidFill>
                  <a:schemeClr val="accent1"/>
                </a:solidFill>
              </a:rPr>
              <a:t> </a:t>
            </a:r>
            <a:r>
              <a:rPr lang="en-US" sz="800" err="1">
                <a:solidFill>
                  <a:schemeClr val="accent1"/>
                </a:solidFill>
              </a:rPr>
              <a:t>slike</a:t>
            </a:r>
            <a:r>
              <a:rPr lang="en-US" sz="800">
                <a:solidFill>
                  <a:schemeClr val="accent1"/>
                </a:solidFill>
              </a:rPr>
              <a:t>: </a:t>
            </a:r>
            <a:r>
              <a:rPr lang="en-US" sz="800" err="1">
                <a:solidFill>
                  <a:schemeClr val="accent1"/>
                </a:solidFill>
              </a:rPr>
              <a:t>Dwglogo</a:t>
            </a:r>
            <a:endParaRPr lang="sl-SI" sz="800">
              <a:solidFill>
                <a:schemeClr val="accent1"/>
              </a:solidFill>
            </a:endParaRPr>
          </a:p>
        </p:txBody>
      </p:sp>
    </p:spTree>
    <p:extLst>
      <p:ext uri="{BB962C8B-B14F-4D97-AF65-F5344CB8AC3E}">
        <p14:creationId xmlns:p14="http://schemas.microsoft.com/office/powerpoint/2010/main" val="1271195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s-ES" sz="3400"/>
              <a:t>3. Cilji in strategija</a:t>
            </a:r>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spTree>
    <p:extLst>
      <p:ext uri="{BB962C8B-B14F-4D97-AF65-F5344CB8AC3E}">
        <p14:creationId xmlns:p14="http://schemas.microsoft.com/office/powerpoint/2010/main" val="264666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38200" y="1325563"/>
            <a:ext cx="10665692" cy="4070719"/>
          </a:xfrm>
        </p:spPr>
        <p:txBody>
          <a:bodyPr vert="horz" lIns="91440" tIns="45720" rIns="91440" bIns="45720" rtlCol="0" anchor="t">
            <a:normAutofit/>
          </a:bodyPr>
          <a:lstStyle/>
          <a:p>
            <a:pPr marL="0" indent="0">
              <a:lnSpc>
                <a:spcPct val="150000"/>
              </a:lnSpc>
              <a:buNone/>
            </a:pPr>
            <a:r>
              <a:rPr lang="sl-SI" sz="1600" b="0">
                <a:solidFill>
                  <a:srgbClr val="000000"/>
                </a:solidFill>
                <a:latin typeface="Raleway "/>
              </a:rPr>
              <a:t>Na podlagi predhodno pridobljenih podatkov bomo </a:t>
            </a:r>
            <a:r>
              <a:rPr lang="sl-SI" sz="1600">
                <a:solidFill>
                  <a:srgbClr val="000000"/>
                </a:solidFill>
                <a:latin typeface="Raleway "/>
              </a:rPr>
              <a:t>oblikovali</a:t>
            </a:r>
            <a:r>
              <a:rPr lang="sl-SI" sz="1600" b="0">
                <a:solidFill>
                  <a:srgbClr val="000000"/>
                </a:solidFill>
                <a:latin typeface="Raleway "/>
              </a:rPr>
              <a:t> cilje, ki nam bodo pomagali izpolniti naše poslanstvo. 
Vaši cilji morajo biti razdeljeni na manjše naloge, ki jih je mogoče zlahka dokončati in izmeriti, na podlagi </a:t>
            </a:r>
            <a:r>
              <a:rPr lang="sl-SI" sz="1600" b="0" err="1">
                <a:solidFill>
                  <a:srgbClr val="000000"/>
                </a:solidFill>
                <a:latin typeface="Raleway "/>
              </a:rPr>
              <a:t>česaar</a:t>
            </a:r>
            <a:r>
              <a:rPr lang="sl-SI" sz="1600" b="0">
                <a:solidFill>
                  <a:srgbClr val="000000"/>
                </a:solidFill>
                <a:latin typeface="Raleway "/>
              </a:rPr>
              <a:t> boste opredelili vrste strategij in taktik za njihovo doseganje. </a:t>
            </a:r>
          </a:p>
          <a:p>
            <a:pPr marL="0" indent="0">
              <a:lnSpc>
                <a:spcPct val="150000"/>
              </a:lnSpc>
              <a:buNone/>
            </a:pPr>
            <a:endParaRPr lang="sl-SI" sz="1600" b="0">
              <a:solidFill>
                <a:srgbClr val="000000"/>
              </a:solidFill>
              <a:latin typeface="Raleway "/>
            </a:endParaRPr>
          </a:p>
          <a:p>
            <a:pPr marL="0" indent="0">
              <a:lnSpc>
                <a:spcPct val="150000"/>
              </a:lnSpc>
              <a:buNone/>
            </a:pPr>
            <a:r>
              <a:rPr lang="sl-SI" sz="1600" b="0">
                <a:solidFill>
                  <a:srgbClr val="000000"/>
                </a:solidFill>
                <a:latin typeface="Raleway "/>
              </a:rPr>
              <a:t>Ne pozabite, da hkrati z opredelitvijo ciljev izdelujete tudi svoj </a:t>
            </a:r>
            <a:r>
              <a:rPr lang="sl-SI" sz="1600">
                <a:solidFill>
                  <a:srgbClr val="000000"/>
                </a:solidFill>
                <a:latin typeface="Raleway "/>
              </a:rPr>
              <a:t>AKCIJSKI NAČRT!</a:t>
            </a:r>
          </a:p>
          <a:p>
            <a:pPr marL="0" indent="0">
              <a:lnSpc>
                <a:spcPct val="150000"/>
              </a:lnSpc>
              <a:buNone/>
            </a:pPr>
            <a:endParaRPr lang="sl-SI" sz="1600">
              <a:solidFill>
                <a:srgbClr val="000000"/>
              </a:solidFill>
              <a:highlight>
                <a:srgbClr val="FFFF00"/>
              </a:highlight>
              <a:latin typeface="Raleway "/>
            </a:endParaRPr>
          </a:p>
          <a:p>
            <a:pPr marL="0" indent="0">
              <a:lnSpc>
                <a:spcPct val="150000"/>
              </a:lnSpc>
              <a:buNone/>
            </a:pPr>
            <a:r>
              <a:rPr lang="sl-SI" sz="1600">
                <a:solidFill>
                  <a:srgbClr val="000000"/>
                </a:solidFill>
                <a:latin typeface="Raleway "/>
              </a:rPr>
              <a:t>Več o ključnih vidikih, kako uporabiti strateške cilje za izgradnjo strategije</a:t>
            </a:r>
            <a:r>
              <a:rPr lang="en-US" sz="1600">
                <a:solidFill>
                  <a:srgbClr val="000000"/>
                </a:solidFill>
                <a:latin typeface="Raleway "/>
              </a:rPr>
              <a:t> </a:t>
            </a:r>
            <a:r>
              <a:rPr lang="en-US" sz="1600" err="1">
                <a:solidFill>
                  <a:srgbClr val="000000"/>
                </a:solidFill>
                <a:latin typeface="Raleway "/>
              </a:rPr>
              <a:t>si</a:t>
            </a:r>
            <a:r>
              <a:rPr lang="en-US" sz="1600">
                <a:solidFill>
                  <a:srgbClr val="000000"/>
                </a:solidFill>
                <a:latin typeface="Raleway "/>
              </a:rPr>
              <a:t> </a:t>
            </a:r>
            <a:r>
              <a:rPr lang="en-US" sz="1600" err="1">
                <a:solidFill>
                  <a:srgbClr val="000000"/>
                </a:solidFill>
                <a:latin typeface="Raleway "/>
              </a:rPr>
              <a:t>lahko</a:t>
            </a:r>
            <a:r>
              <a:rPr lang="en-US" sz="1600">
                <a:solidFill>
                  <a:srgbClr val="000000"/>
                </a:solidFill>
                <a:latin typeface="Raleway "/>
              </a:rPr>
              <a:t> </a:t>
            </a:r>
            <a:r>
              <a:rPr lang="en-US" sz="1600" err="1">
                <a:solidFill>
                  <a:srgbClr val="000000"/>
                </a:solidFill>
                <a:latin typeface="Raleway "/>
              </a:rPr>
              <a:t>ogledate</a:t>
            </a:r>
            <a:r>
              <a:rPr lang="en-US" sz="1600">
                <a:solidFill>
                  <a:srgbClr val="000000"/>
                </a:solidFill>
                <a:latin typeface="Raleway "/>
              </a:rPr>
              <a:t> </a:t>
            </a:r>
            <a:r>
              <a:rPr lang="en-US" sz="1600" err="1">
                <a:solidFill>
                  <a:srgbClr val="000000"/>
                </a:solidFill>
                <a:latin typeface="Raleway "/>
              </a:rPr>
              <a:t>na</a:t>
            </a:r>
            <a:r>
              <a:rPr lang="en-US" sz="1600">
                <a:solidFill>
                  <a:srgbClr val="000000"/>
                </a:solidFill>
                <a:latin typeface="Raleway "/>
              </a:rPr>
              <a:t> </a:t>
            </a:r>
            <a:r>
              <a:rPr lang="en-US" sz="1600" err="1">
                <a:solidFill>
                  <a:srgbClr val="000000"/>
                </a:solidFill>
                <a:latin typeface="Raleway "/>
              </a:rPr>
              <a:t>videoposnetku</a:t>
            </a:r>
            <a:r>
              <a:rPr lang="en-US" sz="1600">
                <a:solidFill>
                  <a:srgbClr val="000000"/>
                </a:solidFill>
                <a:latin typeface="Raleway "/>
              </a:rPr>
              <a:t>  </a:t>
            </a:r>
            <a:r>
              <a:rPr lang="sl-SI" sz="1700" b="1" i="0" err="1">
                <a:solidFill>
                  <a:srgbClr val="0F0F0F"/>
                </a:solidFill>
                <a:effectLst/>
                <a:hlinkClick r:id="rId2"/>
              </a:rPr>
              <a:t>Building</a:t>
            </a:r>
            <a:r>
              <a:rPr lang="sl-SI" sz="1700" b="1" i="0">
                <a:solidFill>
                  <a:srgbClr val="0F0F0F"/>
                </a:solidFill>
                <a:effectLst/>
                <a:hlinkClick r:id="rId2"/>
              </a:rPr>
              <a:t> </a:t>
            </a:r>
            <a:r>
              <a:rPr lang="sl-SI" sz="1700" b="1" i="0" err="1">
                <a:solidFill>
                  <a:srgbClr val="0F0F0F"/>
                </a:solidFill>
                <a:effectLst/>
                <a:hlinkClick r:id="rId2"/>
              </a:rPr>
              <a:t>Your</a:t>
            </a:r>
            <a:r>
              <a:rPr lang="sl-SI" sz="1700" b="1" i="0">
                <a:solidFill>
                  <a:srgbClr val="0F0F0F"/>
                </a:solidFill>
                <a:effectLst/>
                <a:hlinkClick r:id="rId2"/>
              </a:rPr>
              <a:t> </a:t>
            </a:r>
            <a:r>
              <a:rPr lang="sl-SI" sz="1700" b="1" i="0" err="1">
                <a:solidFill>
                  <a:srgbClr val="0F0F0F"/>
                </a:solidFill>
                <a:effectLst/>
                <a:hlinkClick r:id="rId2"/>
              </a:rPr>
              <a:t>Strategic</a:t>
            </a:r>
            <a:r>
              <a:rPr lang="sl-SI" sz="1700" b="1" i="0">
                <a:solidFill>
                  <a:srgbClr val="0F0F0F"/>
                </a:solidFill>
                <a:effectLst/>
                <a:hlinkClick r:id="rId2"/>
              </a:rPr>
              <a:t> </a:t>
            </a:r>
            <a:r>
              <a:rPr lang="sl-SI" sz="1700" b="1" i="0" err="1">
                <a:solidFill>
                  <a:srgbClr val="0F0F0F"/>
                </a:solidFill>
                <a:effectLst/>
                <a:hlinkClick r:id="rId2"/>
              </a:rPr>
              <a:t>Framework</a:t>
            </a:r>
            <a:r>
              <a:rPr lang="en-US" sz="1700" b="1" i="0">
                <a:solidFill>
                  <a:srgbClr val="0F0F0F"/>
                </a:solidFill>
                <a:effectLst/>
              </a:rPr>
              <a:t>.</a:t>
            </a:r>
            <a:endParaRPr lang="sl-SI" sz="1700" b="1" i="0">
              <a:solidFill>
                <a:srgbClr val="0F0F0F"/>
              </a:solidFill>
              <a:effectLst/>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b="1" i="0" u="none" strike="noStrike" baseline="0">
              <a:solidFill>
                <a:srgbClr val="818181"/>
              </a:solidFill>
              <a:latin typeface="Raleway "/>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a:spLocks/>
          </p:cNvSpPr>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3. Cilji in strategija</a:t>
            </a:r>
          </a:p>
        </p:txBody>
      </p:sp>
    </p:spTree>
    <p:extLst>
      <p:ext uri="{BB962C8B-B14F-4D97-AF65-F5344CB8AC3E}">
        <p14:creationId xmlns:p14="http://schemas.microsoft.com/office/powerpoint/2010/main" val="4218044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990868" cy="5232249"/>
          </a:xfrm>
        </p:spPr>
        <p:txBody>
          <a:bodyPr>
            <a:normAutofit/>
          </a:bodyPr>
          <a:lstStyle/>
          <a:p>
            <a:pPr marL="0" indent="0">
              <a:lnSpc>
                <a:spcPct val="150000"/>
              </a:lnSpc>
              <a:buNone/>
            </a:pPr>
            <a:r>
              <a:rPr lang="sl-SI" sz="1600" b="0">
                <a:solidFill>
                  <a:srgbClr val="000000"/>
                </a:solidFill>
                <a:latin typeface="Raleway "/>
              </a:rPr>
              <a:t>Pri določanju ciljev bomo uporabili </a:t>
            </a:r>
            <a:r>
              <a:rPr lang="sl-SI" sz="1600">
                <a:solidFill>
                  <a:srgbClr val="000000"/>
                </a:solidFill>
                <a:latin typeface="Raleway "/>
              </a:rPr>
              <a:t>metodo </a:t>
            </a:r>
            <a:r>
              <a:rPr lang="sl-SI" sz="1600" err="1">
                <a:solidFill>
                  <a:srgbClr val="000000"/>
                </a:solidFill>
                <a:latin typeface="Raleway "/>
              </a:rPr>
              <a:t>SMART</a:t>
            </a:r>
            <a:r>
              <a:rPr lang="sl-SI" sz="1600" b="0">
                <a:solidFill>
                  <a:srgbClr val="000000"/>
                </a:solidFill>
                <a:latin typeface="Raleway "/>
              </a:rPr>
              <a:t>. Ti cilji morajo biti napisani jasno, jedrnato in konkretno. 
Vsak cilj mora izpolnjevati naslednja merila:</a:t>
            </a:r>
          </a:p>
          <a:p>
            <a:pPr marL="0" indent="0">
              <a:lnSpc>
                <a:spcPct val="150000"/>
              </a:lnSpc>
              <a:buNone/>
            </a:pPr>
            <a:r>
              <a:rPr lang="sl-SI" sz="1600">
                <a:solidFill>
                  <a:schemeClr val="tx2"/>
                </a:solidFill>
                <a:latin typeface="Raleway "/>
              </a:rPr>
              <a:t>S – specifičen (</a:t>
            </a:r>
            <a:r>
              <a:rPr lang="sl-SI" sz="1600" err="1">
                <a:solidFill>
                  <a:schemeClr val="tx2"/>
                </a:solidFill>
                <a:latin typeface="Raleway "/>
              </a:rPr>
              <a:t>specific</a:t>
            </a:r>
            <a:r>
              <a:rPr lang="sl-SI" sz="1600">
                <a:solidFill>
                  <a:schemeClr val="tx2"/>
                </a:solidFill>
                <a:latin typeface="Raleway "/>
              </a:rPr>
              <a:t>)</a:t>
            </a:r>
            <a:r>
              <a:rPr lang="sl-SI" sz="1600" b="0">
                <a:solidFill>
                  <a:srgbClr val="000000"/>
                </a:solidFill>
                <a:latin typeface="Raleway "/>
              </a:rPr>
              <a:t>: biti mora natančen. Zelo jasno morate povedati, kaj želite doseči. </a:t>
            </a:r>
          </a:p>
          <a:p>
            <a:pPr marL="0" indent="0">
              <a:lnSpc>
                <a:spcPct val="150000"/>
              </a:lnSpc>
              <a:buNone/>
            </a:pPr>
            <a:r>
              <a:rPr lang="sl-SI" sz="1600">
                <a:solidFill>
                  <a:schemeClr val="tx2"/>
                </a:solidFill>
                <a:latin typeface="Raleway "/>
              </a:rPr>
              <a:t>M – merljiv (</a:t>
            </a:r>
            <a:r>
              <a:rPr lang="sl-SI" sz="1600" err="1">
                <a:solidFill>
                  <a:schemeClr val="tx2"/>
                </a:solidFill>
                <a:latin typeface="Raleway "/>
              </a:rPr>
              <a:t>measurable</a:t>
            </a:r>
            <a:r>
              <a:rPr lang="sl-SI" sz="1600">
                <a:solidFill>
                  <a:schemeClr val="tx2"/>
                </a:solidFill>
                <a:latin typeface="Raleway "/>
              </a:rPr>
              <a:t>)</a:t>
            </a:r>
            <a:r>
              <a:rPr lang="sl-SI" sz="1600" b="0">
                <a:solidFill>
                  <a:srgbClr val="000000"/>
                </a:solidFill>
                <a:latin typeface="Raleway "/>
              </a:rPr>
              <a:t>: biti mora merljiv. Če cilja ne merimo, ga ne moremo izboljšati in ukrepati. </a:t>
            </a:r>
          </a:p>
          <a:p>
            <a:pPr marL="0" indent="0">
              <a:lnSpc>
                <a:spcPct val="150000"/>
              </a:lnSpc>
              <a:buNone/>
            </a:pPr>
            <a:r>
              <a:rPr lang="sl-SI" sz="1600">
                <a:solidFill>
                  <a:schemeClr val="tx2"/>
                </a:solidFill>
                <a:latin typeface="Raleway "/>
              </a:rPr>
              <a:t>A – dosegljiv (</a:t>
            </a:r>
            <a:r>
              <a:rPr lang="sl-SI" sz="1600" err="1">
                <a:solidFill>
                  <a:schemeClr val="tx2"/>
                </a:solidFill>
                <a:latin typeface="Raleway "/>
              </a:rPr>
              <a:t>attainable</a:t>
            </a:r>
            <a:r>
              <a:rPr lang="sl-SI" sz="1600">
                <a:solidFill>
                  <a:schemeClr val="tx2"/>
                </a:solidFill>
                <a:latin typeface="Raleway "/>
              </a:rPr>
              <a:t>)</a:t>
            </a:r>
            <a:r>
              <a:rPr lang="sl-SI" sz="1600" b="0">
                <a:solidFill>
                  <a:srgbClr val="000000"/>
                </a:solidFill>
                <a:latin typeface="Raleway "/>
              </a:rPr>
              <a:t>: biti mora dosegljiv. Cilj mora biti ambiciozen, vendar hkrati dosegljiv.</a:t>
            </a:r>
          </a:p>
          <a:p>
            <a:pPr marL="0" indent="0">
              <a:lnSpc>
                <a:spcPct val="150000"/>
              </a:lnSpc>
              <a:buNone/>
            </a:pPr>
            <a:r>
              <a:rPr lang="sl-SI" sz="1600">
                <a:solidFill>
                  <a:schemeClr val="tx2"/>
                </a:solidFill>
                <a:latin typeface="Raleway "/>
              </a:rPr>
              <a:t>R – ustrezen (</a:t>
            </a:r>
            <a:r>
              <a:rPr lang="sl-SI" sz="1600" err="1">
                <a:solidFill>
                  <a:schemeClr val="tx2"/>
                </a:solidFill>
                <a:latin typeface="Raleway "/>
              </a:rPr>
              <a:t>relevant</a:t>
            </a:r>
            <a:r>
              <a:rPr lang="sl-SI" sz="1600">
                <a:solidFill>
                  <a:schemeClr val="tx2"/>
                </a:solidFill>
                <a:latin typeface="Raleway "/>
              </a:rPr>
              <a:t>)</a:t>
            </a:r>
            <a:r>
              <a:rPr lang="sl-SI" sz="1600" b="0">
                <a:solidFill>
                  <a:srgbClr val="000000"/>
                </a:solidFill>
                <a:latin typeface="Raleway "/>
              </a:rPr>
              <a:t>: biti mora ustrezen. Mora vam biti pomemben, morate verjeti vanj in zaradi njega dosegati poslanstvo in vizijo.</a:t>
            </a:r>
          </a:p>
          <a:p>
            <a:pPr marL="0" indent="0">
              <a:lnSpc>
                <a:spcPct val="150000"/>
              </a:lnSpc>
              <a:buNone/>
            </a:pPr>
            <a:r>
              <a:rPr lang="sl-SI" sz="1600">
                <a:solidFill>
                  <a:schemeClr val="tx2"/>
                </a:solidFill>
                <a:latin typeface="Raleway "/>
              </a:rPr>
              <a:t>T – pravočasen (</a:t>
            </a:r>
            <a:r>
              <a:rPr lang="sl-SI" sz="1600" err="1">
                <a:solidFill>
                  <a:schemeClr val="tx2"/>
                </a:solidFill>
                <a:latin typeface="Raleway "/>
              </a:rPr>
              <a:t>timely</a:t>
            </a:r>
            <a:r>
              <a:rPr lang="sl-SI" sz="1600">
                <a:solidFill>
                  <a:schemeClr val="tx2"/>
                </a:solidFill>
                <a:latin typeface="Raleway "/>
              </a:rPr>
              <a:t>)</a:t>
            </a:r>
            <a:r>
              <a:rPr lang="sl-SI" sz="1600" b="0">
                <a:solidFill>
                  <a:srgbClr val="000000"/>
                </a:solidFill>
                <a:latin typeface="Raleway "/>
              </a:rPr>
              <a:t>: biti mora časovno omejen. Določite si določeno časovno obdobje, sicer boste odlašali in zadeva se bo dolgo vlekla.</a:t>
            </a:r>
          </a:p>
          <a:p>
            <a:pPr>
              <a:lnSpc>
                <a:spcPct val="150000"/>
              </a:lnSpc>
            </a:pPr>
            <a:endParaRPr lang="sl-SI" sz="1600" i="0" u="none" strike="noStrike" baseline="0"/>
          </a:p>
          <a:p>
            <a:pPr>
              <a:lnSpc>
                <a:spcPct val="150000"/>
              </a:lnSpc>
            </a:pPr>
            <a:endParaRPr lang="sl-SI" sz="180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a:spLocks/>
          </p:cNvSpPr>
          <p:nvPr/>
        </p:nvSpPr>
        <p:spPr>
          <a:xfrm>
            <a:off x="838200" y="-230903"/>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3. Cilji in strategija</a:t>
            </a:r>
          </a:p>
        </p:txBody>
      </p:sp>
    </p:spTree>
    <p:extLst>
      <p:ext uri="{BB962C8B-B14F-4D97-AF65-F5344CB8AC3E}">
        <p14:creationId xmlns:p14="http://schemas.microsoft.com/office/powerpoint/2010/main" val="752843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a:bodyPr>
          <a:lstStyle/>
          <a:p>
            <a:pPr marL="0" indent="0">
              <a:lnSpc>
                <a:spcPct val="150000"/>
              </a:lnSpc>
              <a:buNone/>
            </a:pPr>
            <a:r>
              <a:rPr lang="es-ES" sz="1800" b="0" err="1">
                <a:solidFill>
                  <a:srgbClr val="000000"/>
                </a:solidFill>
              </a:rPr>
              <a:t>Če</a:t>
            </a:r>
            <a:r>
              <a:rPr lang="es-ES" sz="1800" b="0" dirty="0">
                <a:solidFill>
                  <a:srgbClr val="000000"/>
                </a:solidFill>
              </a:rPr>
              <a:t> </a:t>
            </a:r>
            <a:r>
              <a:rPr lang="es-ES" sz="1800" b="0" err="1">
                <a:solidFill>
                  <a:srgbClr val="000000"/>
                </a:solidFill>
              </a:rPr>
              <a:t>želite</a:t>
            </a:r>
            <a:r>
              <a:rPr lang="es-ES" sz="1800" b="0" dirty="0">
                <a:solidFill>
                  <a:srgbClr val="000000"/>
                </a:solidFill>
              </a:rPr>
              <a:t> </a:t>
            </a:r>
            <a:r>
              <a:rPr lang="es-ES" sz="1800" b="0" err="1">
                <a:solidFill>
                  <a:srgbClr val="000000"/>
                </a:solidFill>
              </a:rPr>
              <a:t>izvedeti</a:t>
            </a:r>
            <a:r>
              <a:rPr lang="es-ES" sz="1800" b="0" dirty="0">
                <a:solidFill>
                  <a:srgbClr val="000000"/>
                </a:solidFill>
              </a:rPr>
              <a:t> </a:t>
            </a:r>
            <a:r>
              <a:rPr lang="es-ES" sz="1800" b="0" err="1">
                <a:solidFill>
                  <a:srgbClr val="000000"/>
                </a:solidFill>
              </a:rPr>
              <a:t>več</a:t>
            </a:r>
            <a:r>
              <a:rPr lang="es-ES" sz="1800" b="0" dirty="0">
                <a:solidFill>
                  <a:srgbClr val="000000"/>
                </a:solidFill>
              </a:rPr>
              <a:t> o </a:t>
            </a:r>
            <a:r>
              <a:rPr lang="es-ES" sz="1800" b="0" err="1">
                <a:solidFill>
                  <a:srgbClr val="000000"/>
                </a:solidFill>
              </a:rPr>
              <a:t>metodologiji</a:t>
            </a:r>
            <a:r>
              <a:rPr lang="sl-SI" sz="1800" b="0" dirty="0">
                <a:solidFill>
                  <a:srgbClr val="000000"/>
                </a:solidFill>
              </a:rPr>
              <a:t> SMART</a:t>
            </a:r>
            <a:r>
              <a:rPr lang="es-ES" sz="1800" b="0" dirty="0">
                <a:solidFill>
                  <a:srgbClr val="000000"/>
                </a:solidFill>
              </a:rPr>
              <a:t>, si </a:t>
            </a:r>
            <a:r>
              <a:rPr lang="es-ES" sz="1800" b="0" err="1">
                <a:solidFill>
                  <a:srgbClr val="000000"/>
                </a:solidFill>
              </a:rPr>
              <a:t>lahko</a:t>
            </a:r>
            <a:r>
              <a:rPr lang="es-ES" sz="1800" b="0" dirty="0">
                <a:solidFill>
                  <a:srgbClr val="000000"/>
                </a:solidFill>
              </a:rPr>
              <a:t> </a:t>
            </a:r>
            <a:r>
              <a:rPr lang="es-ES" sz="1800" b="0" err="1">
                <a:solidFill>
                  <a:srgbClr val="000000"/>
                </a:solidFill>
              </a:rPr>
              <a:t>preberete</a:t>
            </a:r>
            <a:r>
              <a:rPr lang="es-ES" sz="1800" b="0" dirty="0">
                <a:solidFill>
                  <a:srgbClr val="000000"/>
                </a:solidFill>
              </a:rPr>
              <a:t> </a:t>
            </a:r>
            <a:r>
              <a:rPr lang="es-ES" sz="1800" b="0" err="1">
                <a:solidFill>
                  <a:srgbClr val="000000"/>
                </a:solidFill>
              </a:rPr>
              <a:t>članek</a:t>
            </a:r>
            <a:r>
              <a:rPr lang="es-ES" sz="1800" b="0" dirty="0">
                <a:solidFill>
                  <a:srgbClr val="000000"/>
                </a:solidFill>
              </a:rPr>
              <a:t> </a:t>
            </a:r>
            <a:r>
              <a:rPr lang="es-ES" sz="1800" b="0" err="1">
                <a:solidFill>
                  <a:srgbClr val="000000"/>
                </a:solidFill>
              </a:rPr>
              <a:t>agencije</a:t>
            </a:r>
            <a:r>
              <a:rPr lang="es-ES" sz="1800" b="0" dirty="0">
                <a:solidFill>
                  <a:srgbClr val="000000"/>
                </a:solidFill>
              </a:rPr>
              <a:t> </a:t>
            </a:r>
            <a:r>
              <a:rPr lang="es-ES" sz="1800" b="0" err="1">
                <a:solidFill>
                  <a:srgbClr val="000000"/>
                </a:solidFill>
              </a:rPr>
              <a:t>za</a:t>
            </a:r>
            <a:r>
              <a:rPr lang="es-ES" sz="1800" b="0" dirty="0">
                <a:solidFill>
                  <a:srgbClr val="000000"/>
                </a:solidFill>
              </a:rPr>
              <a:t> </a:t>
            </a:r>
            <a:r>
              <a:rPr lang="es-ES" sz="1800" b="0" err="1">
                <a:solidFill>
                  <a:srgbClr val="000000"/>
                </a:solidFill>
              </a:rPr>
              <a:t>poslovno</a:t>
            </a:r>
            <a:r>
              <a:rPr lang="es-ES" sz="1800" b="0" dirty="0">
                <a:solidFill>
                  <a:srgbClr val="000000"/>
                </a:solidFill>
              </a:rPr>
              <a:t> </a:t>
            </a:r>
            <a:r>
              <a:rPr lang="es-ES" sz="1800" b="0" err="1">
                <a:solidFill>
                  <a:srgbClr val="000000"/>
                </a:solidFill>
              </a:rPr>
              <a:t>svetovanje</a:t>
            </a:r>
            <a:r>
              <a:rPr lang="es-ES" sz="1800" b="0" dirty="0">
                <a:solidFill>
                  <a:srgbClr val="000000"/>
                </a:solidFill>
              </a:rPr>
              <a:t> Asana o </a:t>
            </a:r>
            <a:r>
              <a:rPr lang="es-ES" sz="1800" b="0" dirty="0">
                <a:solidFill>
                  <a:srgbClr val="FFC000"/>
                </a:solidFill>
                <a:hlinkClick r:id="rId3"/>
              </a:rPr>
              <a:t>ciljih </a:t>
            </a:r>
            <a:r>
              <a:rPr lang="sl-SI" sz="1800" b="0" dirty="0">
                <a:solidFill>
                  <a:srgbClr val="FFC000"/>
                </a:solidFill>
                <a:hlinkClick r:id="rId3"/>
              </a:rPr>
              <a:t>metodologije </a:t>
            </a:r>
            <a:r>
              <a:rPr lang="es-ES" sz="1800" b="0" dirty="0">
                <a:solidFill>
                  <a:srgbClr val="FFC000"/>
                </a:solidFill>
                <a:hlinkClick r:id="rId3"/>
              </a:rPr>
              <a:t>SMART</a:t>
            </a:r>
            <a:r>
              <a:rPr lang="es-ES" sz="1800" b="0" dirty="0">
                <a:solidFill>
                  <a:srgbClr val="000000"/>
                </a:solidFill>
              </a:rPr>
              <a:t>, </a:t>
            </a:r>
            <a:r>
              <a:rPr lang="sl-SI" sz="1800" b="0" dirty="0">
                <a:solidFill>
                  <a:srgbClr val="000000"/>
                </a:solidFill>
              </a:rPr>
              <a:t>ki </a:t>
            </a:r>
            <a:r>
              <a:rPr lang="es-ES" sz="1800" b="0" err="1">
                <a:solidFill>
                  <a:srgbClr val="000000"/>
                </a:solidFill>
              </a:rPr>
              <a:t>vam</a:t>
            </a:r>
            <a:r>
              <a:rPr lang="es-ES" sz="1800" b="0" dirty="0">
                <a:solidFill>
                  <a:srgbClr val="000000"/>
                </a:solidFill>
              </a:rPr>
              <a:t> </a:t>
            </a:r>
            <a:r>
              <a:rPr lang="es-ES" sz="1800" b="0" err="1">
                <a:solidFill>
                  <a:srgbClr val="000000"/>
                </a:solidFill>
              </a:rPr>
              <a:t>bo</a:t>
            </a:r>
            <a:r>
              <a:rPr lang="es-ES" sz="1800" b="0" dirty="0">
                <a:solidFill>
                  <a:srgbClr val="000000"/>
                </a:solidFill>
              </a:rPr>
              <a:t> </a:t>
            </a:r>
            <a:r>
              <a:rPr lang="es-ES" sz="1800" b="0" err="1">
                <a:solidFill>
                  <a:srgbClr val="000000"/>
                </a:solidFill>
              </a:rPr>
              <a:t>ponudil</a:t>
            </a:r>
            <a:r>
              <a:rPr lang="es-ES" sz="1800" b="0" dirty="0">
                <a:solidFill>
                  <a:srgbClr val="000000"/>
                </a:solidFill>
              </a:rPr>
              <a:t> </a:t>
            </a:r>
            <a:r>
              <a:rPr lang="sl-SI" sz="1800" b="0" dirty="0">
                <a:solidFill>
                  <a:srgbClr val="000000"/>
                </a:solidFill>
              </a:rPr>
              <a:t>tudi </a:t>
            </a:r>
            <a:r>
              <a:rPr lang="es-ES" sz="1800" b="0" err="1">
                <a:solidFill>
                  <a:srgbClr val="000000"/>
                </a:solidFill>
              </a:rPr>
              <a:t>nekaj</a:t>
            </a:r>
            <a:r>
              <a:rPr lang="es-ES" sz="1800" b="0" dirty="0">
                <a:solidFill>
                  <a:srgbClr val="000000"/>
                </a:solidFill>
              </a:rPr>
              <a:t> </a:t>
            </a:r>
            <a:r>
              <a:rPr lang="es-ES" sz="1800" b="0" err="1">
                <a:solidFill>
                  <a:srgbClr val="000000"/>
                </a:solidFill>
              </a:rPr>
              <a:t>primerov</a:t>
            </a:r>
            <a:r>
              <a:rPr lang="es-ES" sz="1800" b="0" dirty="0">
                <a:solidFill>
                  <a:srgbClr val="000000"/>
                </a:solidFill>
              </a:rPr>
              <a:t> in </a:t>
            </a:r>
            <a:r>
              <a:rPr lang="es-ES" sz="1800" b="0" err="1">
                <a:solidFill>
                  <a:srgbClr val="000000"/>
                </a:solidFill>
              </a:rPr>
              <a:t>predlog</a:t>
            </a:r>
            <a:r>
              <a:rPr lang="es-ES" sz="1800" b="0" dirty="0">
                <a:solidFill>
                  <a:srgbClr val="000000"/>
                </a:solidFill>
                <a:ea typeface="+mn-lt"/>
                <a:cs typeface="+mn-lt"/>
              </a:rPr>
              <a:t>. </a:t>
            </a:r>
            <a:endParaRPr lang="es-ES" sz="1800" b="0" dirty="0">
              <a:solidFill>
                <a:srgbClr val="000000"/>
              </a:solidFill>
            </a:endParaRPr>
          </a:p>
          <a:p>
            <a:pPr marL="0" indent="0">
              <a:lnSpc>
                <a:spcPct val="150000"/>
              </a:lnSpc>
              <a:buNone/>
            </a:pPr>
            <a:r>
              <a:rPr lang="sl-SI" sz="1800" b="0" dirty="0">
                <a:solidFill>
                  <a:srgbClr val="000000"/>
                </a:solidFill>
              </a:rPr>
              <a:t>Na platformi </a:t>
            </a:r>
            <a:r>
              <a:rPr lang="es-ES" sz="1800" b="0" err="1">
                <a:solidFill>
                  <a:srgbClr val="000000"/>
                </a:solidFill>
              </a:rPr>
              <a:t>On</a:t>
            </a:r>
            <a:r>
              <a:rPr lang="es-ES" sz="1800" b="0" dirty="0">
                <a:solidFill>
                  <a:srgbClr val="000000"/>
                </a:solidFill>
              </a:rPr>
              <a:t> </a:t>
            </a:r>
            <a:r>
              <a:rPr lang="es-ES" sz="1800" b="0" err="1">
                <a:solidFill>
                  <a:srgbClr val="000000"/>
                </a:solidFill>
              </a:rPr>
              <a:t>Strategy</a:t>
            </a:r>
            <a:r>
              <a:rPr lang="es-ES" sz="1800" b="0" dirty="0">
                <a:solidFill>
                  <a:srgbClr val="000000"/>
                </a:solidFill>
              </a:rPr>
              <a:t> si </a:t>
            </a:r>
            <a:r>
              <a:rPr lang="es-ES" sz="1800" b="0" err="1">
                <a:solidFill>
                  <a:srgbClr val="000000"/>
                </a:solidFill>
              </a:rPr>
              <a:t>lahko</a:t>
            </a:r>
            <a:r>
              <a:rPr lang="es-ES" sz="1800" b="0" dirty="0">
                <a:solidFill>
                  <a:srgbClr val="000000"/>
                </a:solidFill>
              </a:rPr>
              <a:t> </a:t>
            </a:r>
            <a:r>
              <a:rPr lang="es-ES" sz="1800" b="0" err="1">
                <a:solidFill>
                  <a:srgbClr val="000000"/>
                </a:solidFill>
              </a:rPr>
              <a:t>ogledate</a:t>
            </a:r>
            <a:r>
              <a:rPr lang="es-ES" sz="1800" b="0" dirty="0">
                <a:solidFill>
                  <a:srgbClr val="000000"/>
                </a:solidFill>
              </a:rPr>
              <a:t>, </a:t>
            </a:r>
            <a:r>
              <a:rPr lang="es-ES" sz="1800" b="0" err="1">
                <a:solidFill>
                  <a:srgbClr val="000000"/>
                </a:solidFill>
              </a:rPr>
              <a:t>kako</a:t>
            </a:r>
            <a:r>
              <a:rPr lang="es-ES" sz="1800" b="0" dirty="0">
                <a:solidFill>
                  <a:srgbClr val="000000"/>
                </a:solidFill>
              </a:rPr>
              <a:t> </a:t>
            </a:r>
            <a:r>
              <a:rPr lang="es-ES" sz="1800" b="0" err="1">
                <a:solidFill>
                  <a:srgbClr val="000000"/>
                </a:solidFill>
              </a:rPr>
              <a:t>postaviti</a:t>
            </a:r>
            <a:r>
              <a:rPr lang="es-ES" sz="1800" b="0" dirty="0">
                <a:solidFill>
                  <a:srgbClr val="000000"/>
                </a:solidFill>
              </a:rPr>
              <a:t> SMART </a:t>
            </a:r>
            <a:r>
              <a:rPr lang="es-ES" sz="1800" b="0" err="1">
                <a:solidFill>
                  <a:srgbClr val="000000"/>
                </a:solidFill>
              </a:rPr>
              <a:t>cilje</a:t>
            </a:r>
            <a:r>
              <a:rPr lang="es-ES" sz="1800" b="0" dirty="0">
                <a:solidFill>
                  <a:srgbClr val="000000"/>
                </a:solidFill>
              </a:rPr>
              <a:t>: </a:t>
            </a:r>
            <a:r>
              <a:rPr lang="en-GB" sz="1800" b="0" i="0" u="sng" strike="noStrike" dirty="0">
                <a:solidFill>
                  <a:srgbClr val="F3B75B"/>
                </a:solidFill>
                <a:effectLst/>
                <a:latin typeface="Raleway"/>
                <a:hlinkClick r:id="rId4"/>
              </a:rPr>
              <a:t>How to Set SMART Goals: Goal Setting for Businesses</a:t>
            </a:r>
            <a:r>
              <a:rPr lang="en-GB" sz="1800" b="0" i="0" u="sng" strike="noStrike" dirty="0">
                <a:solidFill>
                  <a:srgbClr val="F3B75B"/>
                </a:solidFill>
                <a:effectLst/>
                <a:latin typeface="Raleway"/>
              </a:rPr>
              <a:t>.</a:t>
            </a:r>
            <a:endParaRPr lang="es-ES" sz="1800" b="0" dirty="0">
              <a:solidFill>
                <a:srgbClr val="000000"/>
              </a:solidFill>
              <a:latin typeface="Raleway"/>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s-ES" b="1">
                <a:solidFill>
                  <a:schemeClr val="accent1"/>
                </a:solidFill>
              </a:rPr>
              <a:t>Glavne sestavine opredelitve vaših ciljev </a:t>
            </a:r>
            <a:r>
              <a:rPr lang="sl-SI" b="1">
                <a:solidFill>
                  <a:schemeClr val="accent1"/>
                </a:solidFill>
              </a:rPr>
              <a:t>z </a:t>
            </a:r>
            <a:r>
              <a:rPr lang="es-ES" b="1">
                <a:solidFill>
                  <a:schemeClr val="accent1"/>
                </a:solidFill>
              </a:rPr>
              <a:t>metodologijo</a:t>
            </a:r>
            <a:r>
              <a:rPr lang="sl-SI" b="1">
                <a:solidFill>
                  <a:schemeClr val="accent1"/>
                </a:solidFill>
              </a:rPr>
              <a:t> </a:t>
            </a:r>
            <a:r>
              <a:rPr lang="es-ES" b="1">
                <a:solidFill>
                  <a:schemeClr val="accent1"/>
                </a:solidFill>
              </a:rPr>
              <a:t>SMART </a:t>
            </a:r>
            <a:endParaRPr lang="es-ES" b="1" i="0" u="none" strike="noStrike" baseline="0">
              <a:solidFill>
                <a:schemeClr val="accent1"/>
              </a:solidFill>
            </a:endParaRP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sl-SI" sz="1000">
                <a:solidFill>
                  <a:schemeClr val="accent1"/>
                </a:solidFill>
              </a:rPr>
              <a:t>V</a:t>
            </a:r>
            <a:r>
              <a:rPr lang="en-US" sz="1000" err="1">
                <a:solidFill>
                  <a:schemeClr val="accent1"/>
                </a:solidFill>
              </a:rPr>
              <a:t>ir</a:t>
            </a:r>
            <a:r>
              <a:rPr lang="en-US" sz="1000">
                <a:solidFill>
                  <a:schemeClr val="accent1"/>
                </a:solidFill>
              </a:rPr>
              <a:t> </a:t>
            </a:r>
            <a:r>
              <a:rPr lang="en-US" sz="1000" err="1">
                <a:solidFill>
                  <a:schemeClr val="accent1"/>
                </a:solidFill>
              </a:rPr>
              <a:t>slike</a:t>
            </a:r>
            <a:r>
              <a:rPr lang="en-US" sz="1000">
                <a:solidFill>
                  <a:schemeClr val="accent1"/>
                </a:solidFill>
              </a:rPr>
              <a:t>: Canva</a:t>
            </a:r>
          </a:p>
        </p:txBody>
      </p:sp>
    </p:spTree>
    <p:extLst>
      <p:ext uri="{BB962C8B-B14F-4D97-AF65-F5344CB8AC3E}">
        <p14:creationId xmlns:p14="http://schemas.microsoft.com/office/powerpoint/2010/main" val="3136589219"/>
      </p:ext>
    </p:extLst>
  </p:cSld>
  <p:clrMapOvr>
    <a:masterClrMapping/>
  </p:clrMapOvr>
  <p:extLst>
    <p:ext uri="{6950BFC3-D8DA-4A85-94F7-54DA5524770B}">
      <p188:commentRel xmlns:p188="http://schemas.microsoft.com/office/powerpoint/2018/8/main" r:id="rId2"/>
    </p:ext>
  </p:extLs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a:t>4. Izvajanje in nadzor</a:t>
            </a: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spTree>
    <p:extLst>
      <p:ext uri="{BB962C8B-B14F-4D97-AF65-F5344CB8AC3E}">
        <p14:creationId xmlns:p14="http://schemas.microsoft.com/office/powerpoint/2010/main" val="3536863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s-ES" sz="3400"/>
              <a:t>4. Izvajanje in nadzor</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1" y="1040894"/>
            <a:ext cx="10882746" cy="5567724"/>
          </a:xfrm>
        </p:spPr>
        <p:txBody>
          <a:bodyPr vert="horz" lIns="91440" tIns="45720" rIns="91440" bIns="45720" rtlCol="0" anchor="t">
            <a:normAutofit/>
          </a:bodyPr>
          <a:lstStyle/>
          <a:p>
            <a:pPr marL="0" indent="0">
              <a:lnSpc>
                <a:spcPct val="150000"/>
              </a:lnSpc>
              <a:buNone/>
            </a:pPr>
            <a:r>
              <a:rPr lang="sl-SI" sz="1600" b="0" dirty="0">
                <a:solidFill>
                  <a:srgbClr val="000000"/>
                </a:solidFill>
              </a:rPr>
              <a:t>Da bi lahko napredovali in izboljšali naš projekt, moramo </a:t>
            </a:r>
            <a:r>
              <a:rPr lang="sl-SI" sz="1600" dirty="0">
                <a:solidFill>
                  <a:srgbClr val="000000"/>
                </a:solidFill>
              </a:rPr>
              <a:t>izvajati določeno strategijo </a:t>
            </a:r>
            <a:r>
              <a:rPr lang="sl-SI" sz="1600" b="0" dirty="0">
                <a:solidFill>
                  <a:srgbClr val="000000"/>
                </a:solidFill>
              </a:rPr>
              <a:t>in, kar je najpomembneje, vzpostaviti </a:t>
            </a:r>
            <a:r>
              <a:rPr lang="sl-SI" sz="1600" dirty="0">
                <a:solidFill>
                  <a:srgbClr val="000000"/>
                </a:solidFill>
              </a:rPr>
              <a:t>nadzorna orodja, </a:t>
            </a:r>
            <a:r>
              <a:rPr lang="sl-SI" sz="1600" b="0" dirty="0">
                <a:solidFill>
                  <a:srgbClr val="000000"/>
                </a:solidFill>
              </a:rPr>
              <a:t>ki nam bodo omogočila poznavanje trenutnega stanja našega podjetja. </a:t>
            </a:r>
          </a:p>
          <a:p>
            <a:pPr marL="0" indent="0">
              <a:lnSpc>
                <a:spcPct val="150000"/>
              </a:lnSpc>
              <a:spcBef>
                <a:spcPts val="500"/>
              </a:spcBef>
              <a:buNone/>
            </a:pPr>
            <a:r>
              <a:rPr lang="sl-SI" sz="1600" dirty="0"/>
              <a:t>1- Ocenite strategijo, ki jo je treba izvajati.</a:t>
            </a:r>
          </a:p>
          <a:p>
            <a:pPr marL="0" indent="0">
              <a:lnSpc>
                <a:spcPct val="150000"/>
              </a:lnSpc>
              <a:spcBef>
                <a:spcPts val="200"/>
              </a:spcBef>
              <a:buNone/>
            </a:pPr>
            <a:r>
              <a:rPr lang="sl-SI" sz="1600" b="0" dirty="0">
                <a:solidFill>
                  <a:schemeClr val="accent1"/>
                </a:solidFill>
              </a:rPr>
              <a:t>Ocenite vse strategije in taktike, opredeljene v prejšnji točki, da bi analizirali:</a:t>
            </a:r>
          </a:p>
          <a:p>
            <a:pPr marL="342900" indent="-342900">
              <a:lnSpc>
                <a:spcPct val="150000"/>
              </a:lnSpc>
              <a:spcBef>
                <a:spcPts val="200"/>
              </a:spcBef>
              <a:buFont typeface="Arial" panose="020B0604020202020204" pitchFamily="34" charset="0"/>
              <a:buChar char="•"/>
            </a:pPr>
            <a:r>
              <a:rPr lang="sl-SI" sz="1600" dirty="0">
                <a:solidFill>
                  <a:schemeClr val="accent1"/>
                </a:solidFill>
              </a:rPr>
              <a:t>Tveganja</a:t>
            </a:r>
            <a:r>
              <a:rPr lang="sl-SI" sz="1600" b="0" dirty="0">
                <a:solidFill>
                  <a:schemeClr val="accent1"/>
                </a:solidFill>
              </a:rPr>
              <a:t>: kot posledico ukrepov, ki smo jih predlagali in jih bomo izvedli. </a:t>
            </a:r>
          </a:p>
          <a:p>
            <a:pPr marL="342900" indent="-342900">
              <a:lnSpc>
                <a:spcPct val="150000"/>
              </a:lnSpc>
              <a:spcBef>
                <a:spcPts val="200"/>
              </a:spcBef>
              <a:buFont typeface="Arial" panose="020B0604020202020204" pitchFamily="34" charset="0"/>
              <a:buChar char="•"/>
            </a:pPr>
            <a:r>
              <a:rPr lang="sl-SI" sz="1600">
                <a:solidFill>
                  <a:schemeClr val="accent1"/>
                </a:solidFill>
              </a:rPr>
              <a:t>Stopnjo kompleksnosti</a:t>
            </a:r>
            <a:r>
              <a:rPr lang="sl-SI" sz="1600" b="0" dirty="0">
                <a:solidFill>
                  <a:schemeClr val="accent1"/>
                </a:solidFill>
              </a:rPr>
              <a:t>: kako dolgo lahko traja, ali je zelo zapleteno ali ne? </a:t>
            </a:r>
            <a:endParaRPr lang="sl-SI">
              <a:solidFill>
                <a:schemeClr val="accent1"/>
              </a:solidFill>
            </a:endParaRPr>
          </a:p>
          <a:p>
            <a:pPr marL="342900" indent="-342900">
              <a:lnSpc>
                <a:spcPct val="150000"/>
              </a:lnSpc>
              <a:spcBef>
                <a:spcPts val="200"/>
              </a:spcBef>
              <a:buFont typeface="Arial" panose="020B0604020202020204" pitchFamily="34" charset="0"/>
              <a:buChar char="•"/>
            </a:pPr>
            <a:r>
              <a:rPr lang="sl-SI" sz="1600" dirty="0">
                <a:solidFill>
                  <a:schemeClr val="accent1"/>
                </a:solidFill>
              </a:rPr>
              <a:t>Donosnost za podjetje</a:t>
            </a:r>
            <a:r>
              <a:rPr lang="sl-SI" sz="1600" b="0" dirty="0">
                <a:solidFill>
                  <a:schemeClr val="accent1"/>
                </a:solidFill>
              </a:rPr>
              <a:t>: če moram vlagati, kako bom to storil in kakšno dobičkonosnost lahko pričakujemo za podjetje. </a:t>
            </a:r>
            <a:endParaRPr lang="sl-SI">
              <a:solidFill>
                <a:schemeClr val="accent1"/>
              </a:solidFill>
            </a:endParaRPr>
          </a:p>
          <a:p>
            <a:pPr marL="342900" indent="-342900">
              <a:lnSpc>
                <a:spcPct val="150000"/>
              </a:lnSpc>
              <a:spcBef>
                <a:spcPts val="200"/>
              </a:spcBef>
              <a:buFont typeface="Arial" panose="020B0604020202020204" pitchFamily="34" charset="0"/>
              <a:buChar char="•"/>
            </a:pPr>
            <a:endParaRPr lang="sl-SI" sz="600" b="0">
              <a:solidFill>
                <a:schemeClr val="accent1"/>
              </a:solidFill>
            </a:endParaRPr>
          </a:p>
          <a:p>
            <a:pPr marL="0" indent="0">
              <a:lnSpc>
                <a:spcPct val="150000"/>
              </a:lnSpc>
              <a:spcBef>
                <a:spcPts val="500"/>
              </a:spcBef>
              <a:buNone/>
            </a:pPr>
            <a:r>
              <a:rPr lang="sl-SI" sz="1600" dirty="0"/>
              <a:t>2- Spremljanje skladnosti s strateškim načrtom na različnih ravneh.</a:t>
            </a:r>
          </a:p>
          <a:p>
            <a:pPr marL="342900" indent="-342900">
              <a:lnSpc>
                <a:spcPct val="150000"/>
              </a:lnSpc>
              <a:spcBef>
                <a:spcPts val="200"/>
              </a:spcBef>
              <a:buFont typeface="Arial" panose="020B0604020202020204" pitchFamily="34" charset="0"/>
              <a:buChar char="•"/>
            </a:pPr>
            <a:r>
              <a:rPr lang="sl-SI" sz="1600" dirty="0">
                <a:solidFill>
                  <a:srgbClr val="000000"/>
                </a:solidFill>
              </a:rPr>
              <a:t>Kvantitativno</a:t>
            </a:r>
            <a:r>
              <a:rPr lang="sl-SI" sz="1600" b="0" dirty="0">
                <a:solidFill>
                  <a:srgbClr val="000000"/>
                </a:solidFill>
              </a:rPr>
              <a:t>: Merjenje v številkah in/ali kazalnikih.</a:t>
            </a:r>
          </a:p>
          <a:p>
            <a:pPr marL="342900" indent="-342900">
              <a:lnSpc>
                <a:spcPct val="150000"/>
              </a:lnSpc>
              <a:spcBef>
                <a:spcPts val="200"/>
              </a:spcBef>
              <a:buFont typeface="Arial" panose="020B0604020202020204" pitchFamily="34" charset="0"/>
              <a:buChar char="•"/>
            </a:pPr>
            <a:r>
              <a:rPr lang="sl-SI" sz="1600" dirty="0">
                <a:solidFill>
                  <a:srgbClr val="000000"/>
                </a:solidFill>
              </a:rPr>
              <a:t>Prilagojeno</a:t>
            </a:r>
            <a:r>
              <a:rPr lang="sl-SI" sz="1600" b="0" dirty="0">
                <a:solidFill>
                  <a:srgbClr val="000000"/>
                </a:solidFill>
              </a:rPr>
              <a:t>: Dodelite cilj/nalogo določeni osebi, ki je odgovorna za njegovo izvajanje. </a:t>
            </a:r>
            <a:endParaRPr lang="sl-SI" dirty="0">
              <a:solidFill>
                <a:srgbClr val="F3B75B"/>
              </a:solidFill>
            </a:endParaRPr>
          </a:p>
          <a:p>
            <a:pPr marL="342900" indent="-342900">
              <a:lnSpc>
                <a:spcPct val="150000"/>
              </a:lnSpc>
              <a:spcBef>
                <a:spcPts val="200"/>
              </a:spcBef>
              <a:buFont typeface="Arial" panose="020B0604020202020204" pitchFamily="34" charset="0"/>
              <a:buChar char="•"/>
            </a:pPr>
            <a:r>
              <a:rPr lang="sl-SI" sz="1600" dirty="0">
                <a:solidFill>
                  <a:srgbClr val="000000"/>
                </a:solidFill>
              </a:rPr>
              <a:t>Opisno</a:t>
            </a:r>
            <a:r>
              <a:rPr lang="sl-SI" sz="1600" b="0" dirty="0">
                <a:solidFill>
                  <a:srgbClr val="000000"/>
                </a:solidFill>
              </a:rPr>
              <a:t>: navedite jasen opis naloge, ki jo je treba opraviti.</a:t>
            </a:r>
            <a:endParaRPr lang="sl-SI" dirty="0">
              <a:solidFill>
                <a:srgbClr val="F3B75B"/>
              </a:solidFill>
            </a:endParaRPr>
          </a:p>
          <a:p>
            <a:pPr marL="342900" indent="-342900">
              <a:lnSpc>
                <a:spcPct val="150000"/>
              </a:lnSpc>
              <a:spcBef>
                <a:spcPts val="200"/>
              </a:spcBef>
              <a:buFont typeface="Arial" panose="020B0604020202020204" pitchFamily="34" charset="0"/>
              <a:buChar char="•"/>
            </a:pPr>
            <a:r>
              <a:rPr lang="sl-SI" sz="1600" dirty="0">
                <a:solidFill>
                  <a:srgbClr val="000000"/>
                </a:solidFill>
              </a:rPr>
              <a:t>Časovni okvir</a:t>
            </a:r>
            <a:r>
              <a:rPr lang="sl-SI" sz="1600" b="0" dirty="0">
                <a:solidFill>
                  <a:srgbClr val="000000"/>
                </a:solidFill>
              </a:rPr>
              <a:t>: navedite začetni in končni datum za doseganje cilja. </a:t>
            </a:r>
            <a:endParaRPr lang="sl-SI"/>
          </a:p>
          <a:p>
            <a:pPr marL="342900" indent="-342900">
              <a:lnSpc>
                <a:spcPct val="150000"/>
              </a:lnSpc>
              <a:spcBef>
                <a:spcPts val="200"/>
              </a:spcBef>
              <a:buFont typeface="Arial" panose="020B0604020202020204" pitchFamily="34" charset="0"/>
              <a:buChar char="•"/>
            </a:pPr>
            <a:endParaRPr lang="sl-SI" sz="1600" b="0">
              <a:solidFill>
                <a:srgbClr val="000000"/>
              </a:solidFill>
            </a:endParaRPr>
          </a:p>
          <a:p>
            <a:pPr marL="0" indent="0">
              <a:lnSpc>
                <a:spcPct val="150000"/>
              </a:lnSpc>
              <a:buNone/>
            </a:pPr>
            <a:endParaRPr lang="sl-SI" sz="1600">
              <a:solidFill>
                <a:srgbClr val="000000"/>
              </a:solidFill>
            </a:endParaRPr>
          </a:p>
          <a:p>
            <a:pPr marL="0" indent="0">
              <a:lnSpc>
                <a:spcPct val="150000"/>
              </a:lnSpc>
              <a:buNone/>
            </a:pPr>
            <a:endParaRPr lang="sl-SI" sz="1600" b="0">
              <a:solidFill>
                <a:srgbClr val="000000"/>
              </a:solidFill>
            </a:endParaRPr>
          </a:p>
        </p:txBody>
      </p:sp>
    </p:spTree>
    <p:extLst>
      <p:ext uri="{BB962C8B-B14F-4D97-AF65-F5344CB8AC3E}">
        <p14:creationId xmlns:p14="http://schemas.microsoft.com/office/powerpoint/2010/main" val="22602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a:t>5. Akcijski načrt</a:t>
            </a:r>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spTree>
    <p:extLst>
      <p:ext uri="{BB962C8B-B14F-4D97-AF65-F5344CB8AC3E}">
        <p14:creationId xmlns:p14="http://schemas.microsoft.com/office/powerpoint/2010/main" val="17823171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59053" y="-305554"/>
            <a:ext cx="10515600" cy="1325563"/>
          </a:xfrm>
        </p:spPr>
        <p:txBody>
          <a:bodyPr>
            <a:normAutofit/>
          </a:bodyPr>
          <a:lstStyle/>
          <a:p>
            <a:r>
              <a:rPr lang="es-ES" sz="3400"/>
              <a:t>5. Akcijski načrt</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711605"/>
            <a:ext cx="11707676" cy="1856475"/>
          </a:xfrm>
        </p:spPr>
        <p:txBody>
          <a:bodyPr>
            <a:noAutofit/>
          </a:bodyPr>
          <a:lstStyle/>
          <a:p>
            <a:pPr marL="0" indent="0">
              <a:lnSpc>
                <a:spcPct val="150000"/>
              </a:lnSpc>
              <a:buNone/>
            </a:pPr>
            <a:r>
              <a:rPr lang="sl-SI" sz="1600" b="0">
                <a:solidFill>
                  <a:srgbClr val="000000"/>
                </a:solidFill>
                <a:latin typeface="Raleway "/>
              </a:rPr>
              <a:t>Ko bomo določili naš strateški načrt, bomo izvedli </a:t>
            </a:r>
            <a:r>
              <a:rPr lang="sl-SI" sz="1600">
                <a:solidFill>
                  <a:srgbClr val="000000"/>
                </a:solidFill>
                <a:latin typeface="Raleway "/>
              </a:rPr>
              <a:t>AKCIJSKI NAČRT</a:t>
            </a:r>
            <a:r>
              <a:rPr lang="sl-SI" sz="1600" b="0">
                <a:solidFill>
                  <a:srgbClr val="000000"/>
                </a:solidFill>
                <a:latin typeface="Raleway "/>
              </a:rPr>
              <a:t>, ki je načrt, s katerim lahko oblikujete </a:t>
            </a:r>
            <a:r>
              <a:rPr lang="sl-SI" sz="1600">
                <a:solidFill>
                  <a:srgbClr val="000000"/>
                </a:solidFill>
                <a:latin typeface="Raleway "/>
              </a:rPr>
              <a:t>najučinkovitejši </a:t>
            </a:r>
            <a:r>
              <a:rPr lang="sl-SI" sz="1600" b="0">
                <a:solidFill>
                  <a:srgbClr val="000000"/>
                </a:solidFill>
                <a:latin typeface="Raleway "/>
              </a:rPr>
              <a:t>način za doseganje predhodno zastavljenih ciljev in nalog.</a:t>
            </a:r>
          </a:p>
          <a:p>
            <a:pPr marL="0" indent="0">
              <a:lnSpc>
                <a:spcPct val="150000"/>
              </a:lnSpc>
              <a:buNone/>
            </a:pPr>
            <a:r>
              <a:rPr lang="sl-SI" sz="1600" b="0">
                <a:solidFill>
                  <a:srgbClr val="000000"/>
                </a:solidFill>
                <a:latin typeface="Raleway "/>
              </a:rPr>
              <a:t>Je prilagodljiv dokument, ki učinkovito predstavi ključne poslovne cilje, datume in akcijske načrte, ki so pomembni za vse deležnike.</a:t>
            </a:r>
          </a:p>
          <a:p>
            <a:pPr marL="0" indent="0">
              <a:lnSpc>
                <a:spcPct val="150000"/>
              </a:lnSpc>
              <a:buNone/>
            </a:pPr>
            <a:endParaRPr lang="sl-SI" sz="160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2893326" y="2259676"/>
            <a:ext cx="10327436" cy="4399025"/>
          </a:xfrm>
          <a:prstGeom prst="rect">
            <a:avLst/>
          </a:prstGeom>
          <a:noFill/>
        </p:spPr>
        <p:txBody>
          <a:bodyPr wrap="square" lIns="91440" tIns="45720" rIns="91440" bIns="45720" anchor="t">
            <a:spAutoFit/>
          </a:bodyPr>
          <a:lstStyle/>
          <a:p>
            <a:pPr lvl="0">
              <a:lnSpc>
                <a:spcPct val="150000"/>
              </a:lnSpc>
              <a:spcBef>
                <a:spcPts val="1000"/>
              </a:spcBef>
              <a:defRPr/>
            </a:pPr>
            <a:r>
              <a:rPr lang="sl-SI" sz="1600" b="1" dirty="0">
                <a:solidFill>
                  <a:srgbClr val="F3B75B"/>
                </a:solidFill>
                <a:latin typeface="Raleway "/>
              </a:rPr>
              <a:t>Glavne prednosti oblikovanja akcijskega načrta</a:t>
            </a:r>
          </a:p>
          <a:p>
            <a:pPr marL="342900" indent="-342900">
              <a:lnSpc>
                <a:spcPct val="150000"/>
              </a:lnSpc>
              <a:spcBef>
                <a:spcPts val="1000"/>
              </a:spcBef>
              <a:buFont typeface="Arial" pitchFamily="34" charset="0"/>
              <a:buChar char="•"/>
              <a:defRPr/>
            </a:pPr>
            <a:r>
              <a:rPr lang="sl-SI" sz="1600">
                <a:solidFill>
                  <a:srgbClr val="000000"/>
                </a:solidFill>
                <a:latin typeface="Raleway "/>
              </a:rPr>
              <a:t>Pojasnite svojo strategijo in organizirano uresničite svoje cilje</a:t>
            </a:r>
          </a:p>
          <a:p>
            <a:pPr marL="342900" indent="-342900">
              <a:lnSpc>
                <a:spcPct val="150000"/>
              </a:lnSpc>
              <a:spcBef>
                <a:spcPts val="1000"/>
              </a:spcBef>
              <a:buFont typeface="Arial" pitchFamily="34" charset="0"/>
              <a:buChar char="•"/>
              <a:defRPr/>
            </a:pPr>
            <a:r>
              <a:rPr lang="sl-SI" sz="1600" dirty="0">
                <a:solidFill>
                  <a:srgbClr val="000000"/>
                </a:solidFill>
                <a:latin typeface="Raleway "/>
              </a:rPr>
              <a:t>Izogibajte se improvizaciji in tveganjem</a:t>
            </a:r>
            <a:endParaRPr lang="sl-SI" dirty="0">
              <a:solidFill>
                <a:srgbClr val="DACDAC"/>
              </a:solidFill>
              <a:latin typeface="Raleway"/>
            </a:endParaRPr>
          </a:p>
          <a:p>
            <a:pPr marL="342900" indent="-342900">
              <a:lnSpc>
                <a:spcPct val="150000"/>
              </a:lnSpc>
              <a:spcBef>
                <a:spcPts val="1000"/>
              </a:spcBef>
              <a:buFont typeface="Arial" pitchFamily="34" charset="0"/>
              <a:buChar char="•"/>
              <a:defRPr/>
            </a:pPr>
            <a:r>
              <a:rPr lang="sl-SI" sz="1600" dirty="0">
                <a:solidFill>
                  <a:srgbClr val="000000"/>
                </a:solidFill>
                <a:latin typeface="Raleway "/>
              </a:rPr>
              <a:t>Uskladite ekipe, oddelke in področja poslovanja s skupno poslovno vizijo in cilji</a:t>
            </a:r>
            <a:endParaRPr lang="sl-SI">
              <a:solidFill>
                <a:srgbClr val="DACDAC"/>
              </a:solidFill>
              <a:latin typeface="Raleway"/>
            </a:endParaRPr>
          </a:p>
          <a:p>
            <a:pPr marL="342900" indent="-342900">
              <a:lnSpc>
                <a:spcPct val="150000"/>
              </a:lnSpc>
              <a:spcBef>
                <a:spcPts val="1000"/>
              </a:spcBef>
              <a:buFont typeface="Arial" pitchFamily="34" charset="0"/>
              <a:buChar char="•"/>
              <a:defRPr/>
            </a:pPr>
            <a:r>
              <a:rPr lang="sl-SI" sz="1600" dirty="0">
                <a:solidFill>
                  <a:srgbClr val="000000"/>
                </a:solidFill>
                <a:latin typeface="Raleway "/>
              </a:rPr>
              <a:t>Ekipam in deležnikom zagotovite odgovornost za smer in pot vašega podjetja  </a:t>
            </a:r>
            <a:endParaRPr lang="sl-SI" dirty="0">
              <a:solidFill>
                <a:srgbClr val="DACDAC"/>
              </a:solidFill>
              <a:latin typeface="Raleway"/>
            </a:endParaRPr>
          </a:p>
          <a:p>
            <a:pPr marL="342900" indent="-342900">
              <a:lnSpc>
                <a:spcPct val="150000"/>
              </a:lnSpc>
              <a:spcBef>
                <a:spcPts val="1000"/>
              </a:spcBef>
              <a:buFont typeface="Arial" pitchFamily="34" charset="0"/>
              <a:buChar char="•"/>
              <a:defRPr/>
            </a:pPr>
            <a:r>
              <a:rPr lang="sl-SI" sz="1600" dirty="0">
                <a:solidFill>
                  <a:srgbClr val="000000"/>
                </a:solidFill>
                <a:latin typeface="Raleway "/>
              </a:rPr>
              <a:t>Bodite mirni in nadzorujte korake, ki jih je treba upoštevati in dokončati</a:t>
            </a:r>
            <a:endParaRPr lang="sl-SI" dirty="0">
              <a:solidFill>
                <a:srgbClr val="DACDAC"/>
              </a:solidFill>
              <a:latin typeface="Raleway"/>
            </a:endParaRPr>
          </a:p>
          <a:p>
            <a:pPr marL="342900" indent="-342900">
              <a:lnSpc>
                <a:spcPct val="150000"/>
              </a:lnSpc>
              <a:spcBef>
                <a:spcPts val="1000"/>
              </a:spcBef>
              <a:buFont typeface="Arial" pitchFamily="34" charset="0"/>
              <a:buChar char="•"/>
              <a:defRPr/>
            </a:pPr>
            <a:r>
              <a:rPr lang="sl-SI" sz="1600" dirty="0">
                <a:solidFill>
                  <a:srgbClr val="000000"/>
                </a:solidFill>
                <a:latin typeface="Raleway "/>
              </a:rPr>
              <a:t>Podprite usklajevanje celotnih poslovnih dejavnosti</a:t>
            </a:r>
            <a:endParaRPr lang="sl-SI" dirty="0">
              <a:solidFill>
                <a:srgbClr val="DACDAC"/>
              </a:solidFill>
              <a:latin typeface="Raleway"/>
            </a:endParaRPr>
          </a:p>
          <a:p>
            <a:pPr marL="342900" indent="-342900">
              <a:lnSpc>
                <a:spcPct val="150000"/>
              </a:lnSpc>
              <a:spcBef>
                <a:spcPts val="1000"/>
              </a:spcBef>
              <a:buFont typeface="Arial" pitchFamily="34" charset="0"/>
              <a:buChar char="•"/>
              <a:defRPr/>
            </a:pPr>
            <a:r>
              <a:rPr lang="sl-SI" sz="1600" dirty="0">
                <a:solidFill>
                  <a:srgbClr val="000000"/>
                </a:solidFill>
                <a:latin typeface="Raleway "/>
              </a:rPr>
              <a:t>Določite prednostne naloge glede na potrebe</a:t>
            </a:r>
            <a:endParaRPr lang="sl-SI">
              <a:solidFill>
                <a:srgbClr val="DACDAC"/>
              </a:solidFill>
              <a:latin typeface="Raleway"/>
            </a:endParaRPr>
          </a:p>
          <a:p>
            <a:pPr marL="342900" lvl="0" indent="-342900">
              <a:lnSpc>
                <a:spcPct val="150000"/>
              </a:lnSpc>
              <a:spcBef>
                <a:spcPts val="1000"/>
              </a:spcBef>
              <a:buFont typeface="Arial" pitchFamily="34" charset="0"/>
              <a:buChar char="•"/>
              <a:defRPr/>
            </a:pPr>
            <a:r>
              <a:rPr lang="sl-SI" sz="1600" dirty="0">
                <a:solidFill>
                  <a:srgbClr val="000000"/>
                </a:solidFill>
                <a:latin typeface="Raleway "/>
              </a:rPr>
              <a:t>Ocenite svoj položaj in se pravočasno odzovite ter izvedite strategijo</a:t>
            </a:r>
            <a:r>
              <a:rPr kumimoji="0" lang="sl-SI" sz="1600" b="0" i="0" u="none" strike="noStrike" kern="1200" cap="none" spc="0" normalizeH="0" baseline="0" noProof="0" dirty="0">
                <a:ln>
                  <a:noFill/>
                </a:ln>
                <a:solidFill>
                  <a:srgbClr val="000000"/>
                </a:solidFill>
                <a:effectLst/>
                <a:uLnTx/>
                <a:uFillTx/>
                <a:latin typeface="Raleway "/>
                <a:ea typeface="+mn-ea"/>
                <a:cs typeface="+mn-cs"/>
              </a:rPr>
              <a:t> </a:t>
            </a:r>
            <a:endParaRPr lang="sl-SI" dirty="0"/>
          </a:p>
        </p:txBody>
      </p:sp>
    </p:spTree>
    <p:extLst>
      <p:ext uri="{BB962C8B-B14F-4D97-AF65-F5344CB8AC3E}">
        <p14:creationId xmlns:p14="http://schemas.microsoft.com/office/powerpoint/2010/main" val="30079525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360455" y="-277188"/>
            <a:ext cx="10515600" cy="1325563"/>
          </a:xfrm>
        </p:spPr>
        <p:txBody>
          <a:bodyPr>
            <a:normAutofit/>
          </a:bodyPr>
          <a:lstStyle/>
          <a:p>
            <a:r>
              <a:rPr lang="es-ES" sz="3400"/>
              <a:t>5. Akcijski načrt</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038826" y="1566141"/>
            <a:ext cx="10844720" cy="3248285"/>
          </a:xfrm>
        </p:spPr>
        <p:txBody>
          <a:bodyPr vert="horz" lIns="91440" tIns="45720" rIns="91440" bIns="45720" rtlCol="0" anchor="t">
            <a:noAutofit/>
          </a:bodyPr>
          <a:lstStyle/>
          <a:p>
            <a:pPr marL="0" indent="0">
              <a:lnSpc>
                <a:spcPct val="150000"/>
              </a:lnSpc>
              <a:buNone/>
            </a:pPr>
            <a:r>
              <a:rPr lang="sl-SI" sz="1600">
                <a:latin typeface="Raleway "/>
              </a:rPr>
              <a:t>Glavni sestavni deli akcijskega načrta</a:t>
            </a:r>
          </a:p>
          <a:p>
            <a:pPr marL="0" indent="0">
              <a:lnSpc>
                <a:spcPct val="150000"/>
              </a:lnSpc>
              <a:buNone/>
            </a:pPr>
            <a:r>
              <a:rPr lang="sl-SI" sz="1600">
                <a:solidFill>
                  <a:srgbClr val="000000"/>
                </a:solidFill>
                <a:latin typeface="Raleway "/>
              </a:rPr>
              <a:t>Vizija in poslanstvo</a:t>
            </a:r>
            <a:r>
              <a:rPr lang="sl-SI" sz="1600" b="0">
                <a:solidFill>
                  <a:srgbClr val="000000"/>
                </a:solidFill>
                <a:latin typeface="Raleway "/>
              </a:rPr>
              <a:t>: Kakšen je vaš namen in dolgoročna vizija?
</a:t>
            </a:r>
            <a:r>
              <a:rPr lang="sl-SI" sz="1600">
                <a:solidFill>
                  <a:srgbClr val="000000"/>
                </a:solidFill>
                <a:latin typeface="Raleway "/>
              </a:rPr>
              <a:t>Cilji</a:t>
            </a:r>
            <a:r>
              <a:rPr lang="sl-SI" sz="1600" b="0">
                <a:solidFill>
                  <a:srgbClr val="000000"/>
                </a:solidFill>
                <a:latin typeface="Raleway "/>
              </a:rPr>
              <a:t>: Katere cilje želimo doseči? Kateri so vaši specifični cilji?
</a:t>
            </a:r>
            <a:r>
              <a:rPr lang="sl-SI" sz="1600">
                <a:solidFill>
                  <a:srgbClr val="000000"/>
                </a:solidFill>
                <a:latin typeface="Raleway "/>
              </a:rPr>
              <a:t>Mejniki in ključni kazalniki uspešnosti</a:t>
            </a:r>
            <a:r>
              <a:rPr lang="sl-SI" sz="1600" b="0">
                <a:solidFill>
                  <a:srgbClr val="000000"/>
                </a:solidFill>
                <a:latin typeface="Raleway "/>
              </a:rPr>
              <a:t>: Kdaj bomo dosegli te cilje ob upoštevanju časovnih omejitev in drugih notranjih in zunanjih dejavnikov/ovir. 
</a:t>
            </a:r>
            <a:r>
              <a:rPr lang="sl-SI" sz="1600">
                <a:solidFill>
                  <a:srgbClr val="000000"/>
                </a:solidFill>
                <a:latin typeface="Raleway "/>
              </a:rPr>
              <a:t>Dejavnosti in naloge</a:t>
            </a:r>
            <a:r>
              <a:rPr lang="sl-SI" sz="1600" b="0">
                <a:solidFill>
                  <a:srgbClr val="000000"/>
                </a:solidFill>
                <a:latin typeface="Raleway "/>
              </a:rPr>
              <a:t>: Kako jih bomo izvedli? Kateri so ključni ukrepi, ki jih je treba sprejeti za dosego tega cilja?
</a:t>
            </a:r>
            <a:r>
              <a:rPr lang="sl-SI" sz="1600">
                <a:solidFill>
                  <a:srgbClr val="000000"/>
                </a:solidFill>
                <a:latin typeface="Raleway "/>
              </a:rPr>
              <a:t>Viri:</a:t>
            </a:r>
            <a:r>
              <a:rPr lang="sl-SI" sz="1600" b="0">
                <a:solidFill>
                  <a:srgbClr val="000000"/>
                </a:solidFill>
                <a:latin typeface="Raleway "/>
              </a:rPr>
              <a:t> Kaj so finančni, človeški, tehnološki ... viri, ki jih lahko uporabim? Kdo bo odgovoren za vodenje, izvajanje in spremljanje doseganja teh ciljev?
</a:t>
            </a:r>
            <a:r>
              <a:rPr lang="sl-SI" sz="1600">
                <a:solidFill>
                  <a:srgbClr val="000000"/>
                </a:solidFill>
                <a:latin typeface="Raleway "/>
              </a:rPr>
              <a:t>Časovni okvir</a:t>
            </a:r>
            <a:r>
              <a:rPr lang="sl-SI" sz="1600" b="0">
                <a:solidFill>
                  <a:srgbClr val="000000"/>
                </a:solidFill>
                <a:latin typeface="Raleway "/>
              </a:rPr>
              <a:t>: Kdaj bodo zaključeni posamezni mejniki in pobude?</a:t>
            </a:r>
          </a:p>
          <a:p>
            <a:pPr marL="0" indent="0">
              <a:lnSpc>
                <a:spcPct val="150000"/>
              </a:lnSpc>
              <a:buNone/>
            </a:pPr>
            <a:endParaRPr lang="sl-SI" sz="1600">
              <a:solidFill>
                <a:srgbClr val="000000"/>
              </a:solidFill>
              <a:latin typeface="Raleway "/>
            </a:endParaRPr>
          </a:p>
          <a:p>
            <a:pPr marL="0" indent="0">
              <a:lnSpc>
                <a:spcPct val="150000"/>
              </a:lnSpc>
              <a:buNone/>
            </a:pPr>
            <a:endParaRPr lang="sl-SI" sz="160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a:spLocks/>
          </p:cNvSpPr>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a:solidFill>
                <a:srgbClr val="000000"/>
              </a:solidFill>
            </a:endParaRPr>
          </a:p>
          <a:p>
            <a:endParaRPr lang="es-ES" sz="1400">
              <a:solidFill>
                <a:srgbClr val="000000"/>
              </a:solidFill>
            </a:endParaRPr>
          </a:p>
          <a:p>
            <a:endParaRPr lang="es-ES" sz="140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415046" y="654485"/>
            <a:ext cx="10945434" cy="787780"/>
          </a:xfrm>
          <a:prstGeom prst="rect">
            <a:avLst/>
          </a:prstGeom>
          <a:noFill/>
        </p:spPr>
        <p:txBody>
          <a:bodyPr wrap="square">
            <a:spAutoFit/>
          </a:bodyPr>
          <a:lstStyle/>
          <a:p>
            <a:pPr>
              <a:lnSpc>
                <a:spcPct val="150000"/>
              </a:lnSpc>
            </a:pPr>
            <a:r>
              <a:rPr lang="sl-SI" sz="1600">
                <a:solidFill>
                  <a:schemeClr val="accent1"/>
                </a:solidFill>
              </a:rPr>
              <a:t>Na organiziran in realističen način podaja podrobnosti o vseh vidikih, ki vplivajo na organizacijo na podlagi njene strategije</a:t>
            </a:r>
            <a:r>
              <a:rPr lang="sl-SI" sz="1600" b="0">
                <a:solidFill>
                  <a:schemeClr val="accent1"/>
                </a:solidFill>
              </a:rPr>
              <a:t>.</a:t>
            </a:r>
          </a:p>
        </p:txBody>
      </p:sp>
    </p:spTree>
    <p:extLst>
      <p:ext uri="{BB962C8B-B14F-4D97-AF65-F5344CB8AC3E}">
        <p14:creationId xmlns:p14="http://schemas.microsoft.com/office/powerpoint/2010/main" val="31293886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F354BC-F04D-6E83-6049-C7AD55B13489}"/>
              </a:ext>
            </a:extLst>
          </p:cNvPr>
          <p:cNvSpPr txBox="1">
            <a:spLocks/>
          </p:cNvSpPr>
          <p:nvPr/>
        </p:nvSpPr>
        <p:spPr>
          <a:xfrm>
            <a:off x="756314" y="-15999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5. Akcijski načrt</a:t>
            </a:r>
          </a:p>
        </p:txBody>
      </p:sp>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154984"/>
          </a:xfrm>
          <a:prstGeom prst="rect">
            <a:avLst/>
          </a:prstGeom>
          <a:noFill/>
        </p:spPr>
        <p:txBody>
          <a:bodyPr wrap="square" rtlCol="0">
            <a:spAutoFit/>
          </a:bodyPr>
          <a:lstStyle/>
          <a:p>
            <a:pPr>
              <a:lnSpc>
                <a:spcPct val="150000"/>
              </a:lnSpc>
            </a:pPr>
            <a:r>
              <a:rPr lang="sl-SI" sz="1600">
                <a:solidFill>
                  <a:schemeClr val="accent1"/>
                </a:solidFill>
              </a:rPr>
              <a:t>Poslovni načrt je </a:t>
            </a:r>
            <a:r>
              <a:rPr lang="sl-SI" sz="1600" b="1">
                <a:solidFill>
                  <a:schemeClr val="accent1"/>
                </a:solidFill>
              </a:rPr>
              <a:t>splošna slika </a:t>
            </a:r>
            <a:r>
              <a:rPr lang="sl-SI" sz="1600">
                <a:solidFill>
                  <a:schemeClr val="accent1"/>
                </a:solidFill>
              </a:rPr>
              <a:t>in </a:t>
            </a:r>
            <a:r>
              <a:rPr lang="sl-SI" sz="1600" b="1">
                <a:solidFill>
                  <a:schemeClr val="accent1"/>
                </a:solidFill>
              </a:rPr>
              <a:t>vizualna časovnica</a:t>
            </a:r>
            <a:r>
              <a:rPr lang="sl-SI" sz="1600">
                <a:solidFill>
                  <a:schemeClr val="accent1"/>
                </a:solidFill>
              </a:rPr>
              <a:t> vaših strateških ciljev, pobud, časovnega načrta, ukrepov in dodelitev osebja. </a:t>
            </a:r>
          </a:p>
          <a:p>
            <a:pPr>
              <a:lnSpc>
                <a:spcPct val="150000"/>
              </a:lnSpc>
            </a:pPr>
            <a:r>
              <a:rPr lang="sl-SI" sz="1600">
                <a:solidFill>
                  <a:schemeClr val="accent1"/>
                </a:solidFill>
              </a:rPr>
              <a:t>
Vaš poslovni načrt odraža prednostne naloge vaše organizacije in dogovore, da jih bo dokončala v določenem časovnem okviru in v skladu s svojim strateškim načrtom. Akcijski načrt vključuje posamezna področja glede na vrsto in naravo vsakega podjetja. To so lahko </a:t>
            </a:r>
            <a:r>
              <a:rPr lang="sl-SI" sz="1600" b="1">
                <a:solidFill>
                  <a:schemeClr val="accent1"/>
                </a:solidFill>
              </a:rPr>
              <a:t>izdelki, trženje, oblikovanje, poslovanje, prodaja, finance ....</a:t>
            </a:r>
          </a:p>
          <a:p>
            <a:pPr>
              <a:lnSpc>
                <a:spcPct val="150000"/>
              </a:lnSpc>
            </a:pPr>
            <a:r>
              <a:rPr lang="sl-SI" sz="1600">
                <a:solidFill>
                  <a:schemeClr val="accent1"/>
                </a:solidFill>
              </a:rPr>
              <a:t>
Vaš načrt je živa slika, ki jo je treba pregledati in posodabljati, kadar koli je to potrebno zaradi sprememb na trgih, ponudbe izdelkov, zrelosti, organizacijskih zmogljivosti in osebja, zunanjih dejavnikov … </a:t>
            </a:r>
          </a:p>
          <a:p>
            <a:pPr>
              <a:lnSpc>
                <a:spcPct val="150000"/>
              </a:lnSpc>
            </a:pPr>
            <a:endParaRPr lang="sl-SI" sz="1600">
              <a:solidFill>
                <a:schemeClr val="accent1"/>
              </a:solidFill>
            </a:endParaRPr>
          </a:p>
          <a:p>
            <a:pPr>
              <a:lnSpc>
                <a:spcPct val="150000"/>
              </a:lnSpc>
            </a:pPr>
            <a:endParaRPr lang="sl-SI" sz="1600">
              <a:solidFill>
                <a:schemeClr val="accent1"/>
              </a:solidFill>
            </a:endParaRPr>
          </a:p>
        </p:txBody>
      </p:sp>
    </p:spTree>
    <p:extLst>
      <p:ext uri="{BB962C8B-B14F-4D97-AF65-F5344CB8AC3E}">
        <p14:creationId xmlns:p14="http://schemas.microsoft.com/office/powerpoint/2010/main" val="35823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sl-SI" sz="3400"/>
              <a:t>Oblikovanje izjave o viziji</a:t>
            </a:r>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314900139"/>
              </p:ext>
            </p:extLst>
          </p:nvPr>
        </p:nvGraphicFramePr>
        <p:xfrm>
          <a:off x="546735" y="1039527"/>
          <a:ext cx="11402263" cy="53413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5065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9176" b="8741"/>
          <a:stretch/>
        </p:blipFill>
        <p:spPr>
          <a:xfrm>
            <a:off x="3803514" y="1325563"/>
            <a:ext cx="6536987" cy="3626251"/>
          </a:xfrm>
          <a:prstGeom prst="rect">
            <a:avLst/>
          </a:prstGeom>
        </p:spPr>
      </p:pic>
      <p:sp>
        <p:nvSpPr>
          <p:cNvPr id="8" name="Título 1">
            <a:extLst>
              <a:ext uri="{FF2B5EF4-FFF2-40B4-BE49-F238E27FC236}">
                <a16:creationId xmlns:a16="http://schemas.microsoft.com/office/drawing/2014/main" id="{B1F354BC-F04D-6E83-6049-C7AD55B13489}"/>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a:t>5. Akcijski načrt</a:t>
            </a:r>
          </a:p>
        </p:txBody>
      </p:sp>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sl-SI" sz="1000">
                <a:solidFill>
                  <a:schemeClr val="accent1"/>
                </a:solidFill>
              </a:rPr>
              <a:t>V</a:t>
            </a:r>
            <a:r>
              <a:rPr lang="en-US" sz="1000" err="1">
                <a:solidFill>
                  <a:schemeClr val="accent1"/>
                </a:solidFill>
              </a:rPr>
              <a:t>ir</a:t>
            </a:r>
            <a:r>
              <a:rPr lang="en-US" sz="1000">
                <a:solidFill>
                  <a:schemeClr val="accent1"/>
                </a:solidFill>
              </a:rPr>
              <a:t> </a:t>
            </a:r>
            <a:r>
              <a:rPr lang="en-US" sz="1000" err="1">
                <a:solidFill>
                  <a:schemeClr val="accent1"/>
                </a:solidFill>
              </a:rPr>
              <a:t>slike</a:t>
            </a:r>
            <a:r>
              <a:rPr lang="en-US" sz="1000">
                <a:solidFill>
                  <a:schemeClr val="accent1"/>
                </a:solidFill>
              </a:rPr>
              <a:t>: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4" y="1208051"/>
            <a:ext cx="2879388" cy="369332"/>
          </a:xfrm>
          <a:prstGeom prst="rect">
            <a:avLst/>
          </a:prstGeom>
          <a:noFill/>
        </p:spPr>
        <p:txBody>
          <a:bodyPr wrap="square" rtlCol="0">
            <a:spAutoFit/>
          </a:bodyPr>
          <a:lstStyle/>
          <a:p>
            <a:r>
              <a:rPr lang="sl-SI" b="1">
                <a:solidFill>
                  <a:schemeClr val="bg1"/>
                </a:solidFill>
              </a:rPr>
              <a:t>Primer načrta</a:t>
            </a:r>
          </a:p>
        </p:txBody>
      </p:sp>
      <p:sp>
        <p:nvSpPr>
          <p:cNvPr id="5" name="CuadroTexto 4">
            <a:extLst>
              <a:ext uri="{FF2B5EF4-FFF2-40B4-BE49-F238E27FC236}">
                <a16:creationId xmlns:a16="http://schemas.microsoft.com/office/drawing/2014/main" id="{CD8A2E3A-9B22-94E3-057F-7716B7785982}"/>
              </a:ext>
            </a:extLst>
          </p:cNvPr>
          <p:cNvSpPr txBox="1"/>
          <p:nvPr/>
        </p:nvSpPr>
        <p:spPr>
          <a:xfrm>
            <a:off x="941696" y="5440725"/>
            <a:ext cx="9975932" cy="418448"/>
          </a:xfrm>
          <a:prstGeom prst="rect">
            <a:avLst/>
          </a:prstGeom>
          <a:noFill/>
        </p:spPr>
        <p:txBody>
          <a:bodyPr wrap="square" lIns="91440" tIns="45720" rIns="91440" bIns="45720" rtlCol="0" anchor="t">
            <a:spAutoFit/>
          </a:bodyPr>
          <a:lstStyle/>
          <a:p>
            <a:pPr>
              <a:lnSpc>
                <a:spcPct val="150000"/>
              </a:lnSpc>
            </a:pPr>
            <a:r>
              <a:rPr lang="sl-SI" sz="1600">
                <a:solidFill>
                  <a:schemeClr val="accent1"/>
                </a:solidFill>
              </a:rPr>
              <a:t>Več primerov načrtov, ki jih je predlagal </a:t>
            </a:r>
            <a:r>
              <a:rPr lang="sl-SI" sz="1600" err="1">
                <a:solidFill>
                  <a:schemeClr val="accent1"/>
                </a:solidFill>
              </a:rPr>
              <a:t>Roadmunk</a:t>
            </a:r>
            <a:r>
              <a:rPr lang="sl-SI" sz="1600">
                <a:solidFill>
                  <a:schemeClr val="accent1"/>
                </a:solidFill>
              </a:rPr>
              <a:t>, je na voljo na tej </a:t>
            </a:r>
            <a:r>
              <a:rPr lang="sl-SI" sz="1600" u="sng">
                <a:solidFill>
                  <a:srgbClr val="F49100"/>
                </a:solidFill>
                <a:hlinkClick r:id="rId3">
                  <a:extLst>
                    <a:ext uri="{A12FA001-AC4F-418D-AE19-62706E023703}">
                      <ahyp:hlinkClr xmlns:ahyp="http://schemas.microsoft.com/office/drawing/2018/hyperlinkcolor" val="tx"/>
                    </a:ext>
                  </a:extLst>
                </a:hlinkClick>
              </a:rPr>
              <a:t>povezav</a:t>
            </a:r>
            <a:r>
              <a:rPr lang="sl-SI" sz="1600" u="sng">
                <a:solidFill>
                  <a:srgbClr val="E99411"/>
                </a:solidFill>
                <a:hlinkClick r:id="rId3">
                  <a:extLst>
                    <a:ext uri="{A12FA001-AC4F-418D-AE19-62706E023703}">
                      <ahyp:hlinkClr xmlns:ahyp="http://schemas.microsoft.com/office/drawing/2018/hyperlinkcolor" val="tx"/>
                    </a:ext>
                  </a:extLst>
                </a:hlinkClick>
              </a:rPr>
              <a:t>i</a:t>
            </a:r>
            <a:r>
              <a:rPr lang="sl-SI" sz="1600" u="sng">
                <a:solidFill>
                  <a:srgbClr val="E99411"/>
                </a:solidFill>
              </a:rPr>
              <a:t>.</a:t>
            </a:r>
          </a:p>
        </p:txBody>
      </p:sp>
    </p:spTree>
    <p:extLst>
      <p:ext uri="{BB962C8B-B14F-4D97-AF65-F5344CB8AC3E}">
        <p14:creationId xmlns:p14="http://schemas.microsoft.com/office/powerpoint/2010/main" val="1973812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a:bodyPr>
          <a:lstStyle/>
          <a:p>
            <a:pPr marL="0" indent="0">
              <a:buNone/>
            </a:pPr>
            <a:r>
              <a:rPr lang="sl-SI" sz="2000" dirty="0">
                <a:solidFill>
                  <a:schemeClr val="accent1"/>
                </a:solidFill>
                <a:latin typeface="Raleway "/>
              </a:rPr>
              <a:t>Ključna priporočila za oblikovanje lastnega načrta</a:t>
            </a:r>
            <a:endParaRPr lang="en-US" sz="2000" dirty="0">
              <a:solidFill>
                <a:schemeClr val="accent1"/>
              </a:solidFill>
              <a:latin typeface="Raleway "/>
            </a:endParaRPr>
          </a:p>
          <a:p>
            <a:pPr marL="0" indent="0">
              <a:buNone/>
            </a:pPr>
            <a:endParaRPr lang="sl-SI" sz="1800" b="1" i="0" u="none" strike="noStrike" baseline="0">
              <a:latin typeface="Raleway "/>
            </a:endParaRPr>
          </a:p>
          <a:p>
            <a:pPr marL="342900" indent="-342900">
              <a:lnSpc>
                <a:spcPct val="150000"/>
              </a:lnSpc>
              <a:buFont typeface="+mj-lt"/>
              <a:buAutoNum type="arabicPeriod"/>
            </a:pPr>
            <a:r>
              <a:rPr lang="sl-SI" sz="1600" dirty="0">
                <a:solidFill>
                  <a:srgbClr val="FF0000"/>
                </a:solidFill>
              </a:rPr>
              <a:t>Opredelitev</a:t>
            </a:r>
            <a:r>
              <a:rPr lang="sl-SI" sz="1600" b="0" dirty="0">
                <a:solidFill>
                  <a:schemeClr val="accent1"/>
                </a:solidFill>
              </a:rPr>
              <a:t>: določite cilje. Glede na njihovo naravo (kvantitativni in kvalitativni), glede na vizijo (strateški, </a:t>
            </a:r>
            <a:r>
              <a:rPr lang="sl-SI" sz="1600" b="0">
                <a:solidFill>
                  <a:schemeClr val="accent1"/>
                </a:solidFill>
              </a:rPr>
              <a:t>taktični ali operativni), glede na področje dela (poslovanje, finance, timsko delo, trženje, širitev itd.).</a:t>
            </a:r>
            <a:endParaRPr lang="sl-SI" sz="1700">
              <a:solidFill>
                <a:schemeClr val="accent1"/>
              </a:solidFill>
            </a:endParaRPr>
          </a:p>
          <a:p>
            <a:pPr marL="342900" indent="-342900">
              <a:lnSpc>
                <a:spcPct val="150000"/>
              </a:lnSpc>
            </a:pPr>
            <a:r>
              <a:rPr lang="sl-SI" sz="1600">
                <a:solidFill>
                  <a:srgbClr val="FF0000"/>
                </a:solidFill>
              </a:rPr>
              <a:t>Oblikovanje</a:t>
            </a:r>
            <a:r>
              <a:rPr lang="sl-SI" sz="1600" b="0">
                <a:solidFill>
                  <a:schemeClr val="accent1"/>
                </a:solidFill>
              </a:rPr>
              <a:t>: določite ukrepe, ki jih je treba izvesti za dosego cilja. Naloge morajo biti specifične in podrobne, </a:t>
            </a:r>
            <a:r>
              <a:rPr lang="sl-SI" sz="1600" b="0" dirty="0">
                <a:solidFill>
                  <a:schemeClr val="accent1"/>
                </a:solidFill>
              </a:rPr>
              <a:t>z navedbo vrstnega reda in korakov, ki jih je treba upoštevati, da bi se izognili napakam ali negotovosti. </a:t>
            </a:r>
            <a:endParaRPr lang="sl-SI" sz="1700">
              <a:solidFill>
                <a:schemeClr val="accent1"/>
              </a:solidFill>
            </a:endParaRPr>
          </a:p>
          <a:p>
            <a:pPr marL="342900" indent="-342900">
              <a:lnSpc>
                <a:spcPct val="150000"/>
              </a:lnSpc>
            </a:pPr>
            <a:r>
              <a:rPr lang="sl-SI" sz="1600" dirty="0">
                <a:solidFill>
                  <a:srgbClr val="FF0000"/>
                </a:solidFill>
              </a:rPr>
              <a:t>Časovna razporeditev: </a:t>
            </a:r>
            <a:r>
              <a:rPr lang="sl-SI" sz="1600" b="0" dirty="0">
                <a:solidFill>
                  <a:schemeClr val="accent1"/>
                </a:solidFill>
              </a:rPr>
              <a:t>določite prednostne naloge z rokom. Določite vrstni red v skladu z vašimi potrebami. </a:t>
            </a:r>
            <a:endParaRPr lang="sl-SI" sz="1700" dirty="0">
              <a:solidFill>
                <a:schemeClr val="accent1"/>
              </a:solidFill>
            </a:endParaRPr>
          </a:p>
          <a:p>
            <a:pPr marL="342900" indent="-342900">
              <a:lnSpc>
                <a:spcPct val="150000"/>
              </a:lnSpc>
            </a:pPr>
            <a:r>
              <a:rPr lang="sl-SI" sz="1600" dirty="0">
                <a:solidFill>
                  <a:srgbClr val="FF0000"/>
                </a:solidFill>
              </a:rPr>
              <a:t>Oblikovanje tima</a:t>
            </a:r>
            <a:r>
              <a:rPr lang="sl-SI" sz="1600" b="0" dirty="0">
                <a:solidFill>
                  <a:schemeClr val="accent1"/>
                </a:solidFill>
              </a:rPr>
              <a:t>: izberite in dodelite odgovorne osebe glede na njihove sposobnosti in lastnosti.</a:t>
            </a:r>
            <a:endParaRPr lang="sl-SI" sz="1700" dirty="0">
              <a:solidFill>
                <a:schemeClr val="accent1"/>
              </a:solidFill>
            </a:endParaRPr>
          </a:p>
          <a:p>
            <a:pPr marL="342900" indent="-342900">
              <a:lnSpc>
                <a:spcPct val="150000"/>
              </a:lnSpc>
              <a:buAutoNum type="arabicPeriod"/>
            </a:pPr>
            <a:r>
              <a:rPr lang="sl-SI" sz="1600" dirty="0">
                <a:solidFill>
                  <a:srgbClr val="FF0000"/>
                </a:solidFill>
              </a:rPr>
              <a:t>Izvedba:</a:t>
            </a:r>
            <a:r>
              <a:rPr lang="sl-SI" sz="1600" b="0" dirty="0">
                <a:solidFill>
                  <a:schemeClr val="accent1"/>
                </a:solidFill>
              </a:rPr>
              <a:t> izvedite naloge in spremljajte rezultate. Pomembno je, da vsako nalogo začnemo izvajati z zavedanjem, kako jo bomo izvedli, v kakšnem času in katera orodja imamo ali jih bomo potrebovali. </a:t>
            </a:r>
            <a:endParaRPr lang="sl-SI" sz="1700">
              <a:solidFill>
                <a:schemeClr val="accent1"/>
              </a:solidFill>
            </a:endParaRPr>
          </a:p>
          <a:p>
            <a:pPr marL="0" indent="0">
              <a:lnSpc>
                <a:spcPct val="150000"/>
              </a:lnSpc>
              <a:buNone/>
            </a:pPr>
            <a:endParaRPr lang="sl-SI" sz="1700">
              <a:solidFill>
                <a:srgbClr val="000000"/>
              </a:solidFill>
              <a:latin typeface="Frutiger-Roman"/>
            </a:endParaRPr>
          </a:p>
        </p:txBody>
      </p:sp>
    </p:spTree>
    <p:extLst>
      <p:ext uri="{BB962C8B-B14F-4D97-AF65-F5344CB8AC3E}">
        <p14:creationId xmlns:p14="http://schemas.microsoft.com/office/powerpoint/2010/main" val="3837303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90136" y="266432"/>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UI </a:t>
            </a:r>
            <a:r>
              <a:rPr lang="pl-PL" sz="3400" b="1">
                <a:solidFill>
                  <a:srgbClr val="0E9094"/>
                </a:solidFill>
                <a:cs typeface="Segoe UI"/>
              </a:rPr>
              <a:t>in druga orodja za uporabo</a:t>
            </a:r>
            <a:r>
              <a:rPr lang="en-US" sz="3400" b="1">
                <a:solidFill>
                  <a:srgbClr val="0E9094"/>
                </a:solidFill>
                <a:cs typeface="Segoe UI"/>
              </a:rPr>
              <a:t>: Piktochart</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01271" y="1495792"/>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defRPr/>
            </a:pPr>
            <a:r>
              <a:rPr lang="sl-SI" sz="1600"/>
              <a:t>Kratek opis</a:t>
            </a:r>
          </a:p>
          <a:p>
            <a:r>
              <a:rPr lang="sl-SI" sz="1600" b="0" err="1">
                <a:solidFill>
                  <a:schemeClr val="accent1"/>
                </a:solidFill>
                <a:ea typeface="+mn-lt"/>
                <a:cs typeface="+mn-lt"/>
                <a:hlinkClick r:id="rId3"/>
              </a:rPr>
              <a:t>Piktochart</a:t>
            </a:r>
            <a:r>
              <a:rPr lang="sl-SI" sz="1600" b="0">
                <a:solidFill>
                  <a:schemeClr val="accent1"/>
                </a:solidFill>
                <a:ea typeface="+mn-lt"/>
                <a:cs typeface="+mn-lt"/>
                <a:hlinkClick r:id="rId3"/>
              </a:rPr>
              <a:t> AI </a:t>
            </a:r>
            <a:r>
              <a:rPr lang="en-US" sz="1600" b="0" err="1">
                <a:solidFill>
                  <a:schemeClr val="accent1"/>
                </a:solidFill>
                <a:ea typeface="+mn-lt"/>
                <a:cs typeface="+mn-lt"/>
              </a:rPr>
              <a:t>lahko</a:t>
            </a:r>
            <a:r>
              <a:rPr lang="en-US" sz="1600" b="0">
                <a:solidFill>
                  <a:schemeClr val="accent1"/>
                </a:solidFill>
                <a:ea typeface="+mn-lt"/>
                <a:cs typeface="+mn-lt"/>
              </a:rPr>
              <a:t> </a:t>
            </a:r>
            <a:r>
              <a:rPr lang="sl-SI" sz="1600" b="0">
                <a:solidFill>
                  <a:schemeClr val="accent1"/>
                </a:solidFill>
                <a:ea typeface="+mn-lt"/>
                <a:cs typeface="+mn-lt"/>
              </a:rPr>
              <a:t>spremeni vašo poslovno idejo v vizualno privlačen in
 popoln poslovni načrt z ustreznim besedilom in grafičnimi elementi. 
</a:t>
            </a:r>
            <a:endParaRPr lang="sl-SI" sz="800"/>
          </a:p>
          <a:p>
            <a:r>
              <a:rPr lang="sl-SI" sz="1600" b="0">
                <a:solidFill>
                  <a:schemeClr val="accent1"/>
                </a:solidFill>
                <a:ea typeface="+mn-lt"/>
                <a:cs typeface="+mn-lt"/>
              </a:rPr>
              <a:t>Preprosto navedite izhodišče, orodje pa ustvari profesionalen dokument, </a:t>
            </a:r>
          </a:p>
          <a:p>
            <a:r>
              <a:rPr lang="sl-SI" sz="1600" b="0">
                <a:solidFill>
                  <a:schemeClr val="accent1"/>
                </a:solidFill>
                <a:ea typeface="+mn-lt"/>
                <a:cs typeface="+mn-lt"/>
              </a:rPr>
              <a:t>popoln za predstavitve investitorjem ali upravljanje odnosov s strankami.</a:t>
            </a:r>
          </a:p>
          <a:p>
            <a:pPr>
              <a:lnSpc>
                <a:spcPct val="150000"/>
              </a:lnSpc>
              <a:defRPr/>
            </a:pPr>
            <a:endParaRPr lang="sl-SI" sz="1600" b="0">
              <a:solidFill>
                <a:schemeClr val="accent1"/>
              </a:solidFill>
              <a:ea typeface="+mn-lt"/>
              <a:cs typeface="+mn-lt"/>
            </a:endParaRPr>
          </a:p>
          <a:p>
            <a:pPr>
              <a:lnSpc>
                <a:spcPct val="150000"/>
              </a:lnSpc>
              <a:defRPr/>
            </a:pPr>
            <a:endParaRPr lang="sl-SI" sz="1600" b="0">
              <a:solidFill>
                <a:schemeClr val="accent1"/>
              </a:solidFill>
              <a:ea typeface="+mn-lt"/>
              <a:cs typeface="+mn-lt"/>
            </a:endParaRPr>
          </a:p>
          <a:p>
            <a:pPr>
              <a:lnSpc>
                <a:spcPct val="150000"/>
              </a:lnSpc>
            </a:pPr>
            <a:endParaRPr lang="sl-SI" sz="1600" b="0">
              <a:solidFill>
                <a:srgbClr val="F3B75B"/>
              </a:solidFill>
            </a:endParaRPr>
          </a:p>
        </p:txBody>
      </p:sp>
      <p:pic>
        <p:nvPicPr>
          <p:cNvPr id="2" name="Elementi multimediali online 1">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cstate="print"/>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cstate="print"/>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cstate="print"/>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646969" y="4586355"/>
            <a:ext cx="5292437" cy="246221"/>
          </a:xfrm>
          <a:prstGeom prst="rect">
            <a:avLst/>
          </a:prstGeom>
          <a:noFill/>
        </p:spPr>
        <p:txBody>
          <a:bodyPr wrap="square" rtlCol="0">
            <a:spAutoFit/>
          </a:bodyPr>
          <a:lstStyle/>
          <a:p>
            <a:r>
              <a:rPr lang="sl-SI" sz="1000">
                <a:solidFill>
                  <a:schemeClr val="accent1"/>
                </a:solidFill>
              </a:rPr>
              <a:t>Vir</a:t>
            </a:r>
            <a:r>
              <a:rPr lang="en-US" sz="1000">
                <a:solidFill>
                  <a:schemeClr val="accent1"/>
                </a:solidFill>
              </a:rPr>
              <a:t> </a:t>
            </a:r>
            <a:r>
              <a:rPr lang="en-US" sz="1000" err="1">
                <a:solidFill>
                  <a:schemeClr val="accent1"/>
                </a:solidFill>
              </a:rPr>
              <a:t>slike</a:t>
            </a:r>
            <a:r>
              <a:rPr lang="en-US" sz="1000">
                <a:solidFill>
                  <a:schemeClr val="accent1"/>
                </a:solidFill>
              </a:rPr>
              <a:t>: Piktochart</a:t>
            </a:r>
          </a:p>
        </p:txBody>
      </p:sp>
    </p:spTree>
    <p:extLst>
      <p:ext uri="{BB962C8B-B14F-4D97-AF65-F5344CB8AC3E}">
        <p14:creationId xmlns:p14="http://schemas.microsoft.com/office/powerpoint/2010/main" val="1742645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54011"/>
            <a:ext cx="1159046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a:solidFill>
                  <a:srgbClr val="0E9094"/>
                </a:solidFill>
                <a:cs typeface="Segoe UI"/>
              </a:rPr>
              <a:t>UI </a:t>
            </a:r>
            <a:r>
              <a:rPr lang="pl-PL" sz="3400" b="1">
                <a:solidFill>
                  <a:srgbClr val="0E9094"/>
                </a:solidFill>
                <a:cs typeface="Segoe UI"/>
              </a:rPr>
              <a:t>in druga orodja za uporabo</a:t>
            </a:r>
            <a:r>
              <a:rPr lang="en-US" sz="3400" b="1">
                <a:solidFill>
                  <a:srgbClr val="0E9094"/>
                </a:solidFill>
                <a:cs typeface="Segoe UI"/>
              </a:rPr>
              <a:t>: Piktochart</a:t>
            </a:r>
          </a:p>
        </p:txBody>
      </p:sp>
      <p:sp>
        <p:nvSpPr>
          <p:cNvPr id="5" name="Titolo 1">
            <a:extLst>
              <a:ext uri="{FF2B5EF4-FFF2-40B4-BE49-F238E27FC236}">
                <a16:creationId xmlns:a16="http://schemas.microsoft.com/office/drawing/2014/main" id="{084AFC56-6C2A-F762-3ADA-306F328BCBBA}"/>
              </a:ext>
            </a:extLst>
          </p:cNvPr>
          <p:cNvSpPr txBox="1">
            <a:spLocks/>
          </p:cNvSpPr>
          <p:nvPr/>
        </p:nvSpPr>
        <p:spPr>
          <a:xfrm>
            <a:off x="189504" y="1192784"/>
            <a:ext cx="7574647" cy="5776875"/>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Arial"/>
              <a:buChar char="•"/>
              <a:defRPr/>
            </a:pPr>
            <a:r>
              <a:rPr lang="sl-SI" sz="1600">
                <a:solidFill>
                  <a:schemeClr val="accent1"/>
                </a:solidFill>
                <a:ea typeface="+mn-lt"/>
                <a:cs typeface="+mn-lt"/>
              </a:rPr>
              <a:t>Vnesite ključne besede</a:t>
            </a:r>
            <a:r>
              <a:rPr lang="sl-SI" sz="1600" b="0">
                <a:solidFill>
                  <a:schemeClr val="accent1"/>
                </a:solidFill>
                <a:ea typeface="+mn-lt"/>
                <a:cs typeface="+mn-lt"/>
              </a:rPr>
              <a:t>: uporabite jedrnate ključne besede, da ustvarite ustrezno vsebino in vizualne elemente.</a:t>
            </a:r>
            <a:endParaRPr lang="sl-SI" sz="1600" b="0">
              <a:solidFill>
                <a:schemeClr val="accent1"/>
              </a:solidFill>
            </a:endParaRPr>
          </a:p>
          <a:p>
            <a:pPr>
              <a:lnSpc>
                <a:spcPct val="150000"/>
              </a:lnSpc>
              <a:buFont typeface="Arial"/>
              <a:buChar char="•"/>
              <a:defRPr/>
            </a:pPr>
            <a:r>
              <a:rPr lang="sl-SI" sz="1600">
                <a:solidFill>
                  <a:schemeClr val="accent1"/>
                </a:solidFill>
                <a:ea typeface="+mn-lt"/>
                <a:cs typeface="+mn-lt"/>
              </a:rPr>
              <a:t>Izberite predloge</a:t>
            </a:r>
            <a:r>
              <a:rPr lang="sl-SI" sz="1600" b="0">
                <a:solidFill>
                  <a:schemeClr val="accent1"/>
                </a:solidFill>
                <a:ea typeface="+mn-lt"/>
                <a:cs typeface="+mn-lt"/>
              </a:rPr>
              <a:t>: izbirajte med vnaprej pripravljenimi predlogami, kot so poslovni načrti, študije primerov in spremna pisma.</a:t>
            </a:r>
            <a:endParaRPr lang="sl-SI" sz="1600">
              <a:solidFill>
                <a:schemeClr val="accent1"/>
              </a:solidFill>
            </a:endParaRPr>
          </a:p>
          <a:p>
            <a:pPr>
              <a:lnSpc>
                <a:spcPct val="150000"/>
              </a:lnSpc>
              <a:buFont typeface="Arial"/>
              <a:buChar char="•"/>
              <a:defRPr/>
            </a:pPr>
            <a:r>
              <a:rPr lang="sl-SI" sz="1600">
                <a:solidFill>
                  <a:schemeClr val="accent1"/>
                </a:solidFill>
                <a:ea typeface="+mn-lt"/>
                <a:cs typeface="+mn-lt"/>
              </a:rPr>
              <a:t>Prilagodite in izpopolnite</a:t>
            </a:r>
            <a:r>
              <a:rPr lang="sl-SI" sz="1600" b="0">
                <a:solidFill>
                  <a:schemeClr val="accent1"/>
                </a:solidFill>
                <a:ea typeface="+mn-lt"/>
                <a:cs typeface="+mn-lt"/>
              </a:rPr>
              <a:t>: uredite vsebino in vizualne elemente tako, da ustrezajo vašim potrebam.</a:t>
            </a:r>
            <a:endParaRPr lang="sl-SI" sz="1600">
              <a:solidFill>
                <a:schemeClr val="accent1"/>
              </a:solidFill>
            </a:endParaRPr>
          </a:p>
          <a:p>
            <a:pPr>
              <a:lnSpc>
                <a:spcPct val="150000"/>
              </a:lnSpc>
              <a:buFont typeface="Arial"/>
              <a:buChar char="•"/>
              <a:defRPr/>
            </a:pPr>
            <a:r>
              <a:rPr lang="sl-SI" sz="1600">
                <a:solidFill>
                  <a:schemeClr val="accent1"/>
                </a:solidFill>
                <a:ea typeface="+mn-lt"/>
                <a:cs typeface="+mn-lt"/>
              </a:rPr>
              <a:t>Uporabite za predstavitve</a:t>
            </a:r>
            <a:r>
              <a:rPr lang="sl-SI" sz="1600" b="0">
                <a:solidFill>
                  <a:schemeClr val="accent1"/>
                </a:solidFill>
                <a:ea typeface="+mn-lt"/>
                <a:cs typeface="+mn-lt"/>
              </a:rPr>
              <a:t>: odlično za ustvarjanje zanimivih dokumentov za vlagatelje in stranke.</a:t>
            </a:r>
            <a:endParaRPr lang="sl-SI" sz="1600">
              <a:solidFill>
                <a:schemeClr val="accent1"/>
              </a:solidFill>
            </a:endParaRPr>
          </a:p>
          <a:p>
            <a:pPr>
              <a:lnSpc>
                <a:spcPct val="150000"/>
              </a:lnSpc>
              <a:defRPr/>
            </a:pPr>
            <a:endParaRPr lang="sl-SI" sz="1600" b="0">
              <a:solidFill>
                <a:schemeClr val="accent1"/>
              </a:solidFill>
              <a:ea typeface="+mn-lt"/>
              <a:cs typeface="+mn-lt"/>
            </a:endParaRPr>
          </a:p>
          <a:p>
            <a:pPr>
              <a:lnSpc>
                <a:spcPct val="150000"/>
              </a:lnSpc>
              <a:buFont typeface="Arial"/>
              <a:defRPr/>
            </a:pPr>
            <a:r>
              <a:rPr lang="sl-SI" sz="1600" b="0" err="1">
                <a:solidFill>
                  <a:schemeClr val="accent1"/>
                </a:solidFill>
                <a:ea typeface="+mn-lt"/>
                <a:cs typeface="+mn-lt"/>
              </a:rPr>
              <a:t>Piktochart</a:t>
            </a:r>
            <a:r>
              <a:rPr lang="sl-SI" sz="1600" b="0">
                <a:solidFill>
                  <a:schemeClr val="accent1"/>
                </a:solidFill>
                <a:ea typeface="+mn-lt"/>
                <a:cs typeface="+mn-lt"/>
              </a:rPr>
              <a:t> </a:t>
            </a:r>
            <a:r>
              <a:rPr lang="sl-SI" sz="1600" b="0" err="1">
                <a:solidFill>
                  <a:schemeClr val="accent1"/>
                </a:solidFill>
                <a:ea typeface="+mn-lt"/>
                <a:cs typeface="+mn-lt"/>
              </a:rPr>
              <a:t>AI</a:t>
            </a:r>
            <a:r>
              <a:rPr lang="sl-SI" sz="1600" b="0">
                <a:solidFill>
                  <a:schemeClr val="accent1"/>
                </a:solidFill>
                <a:ea typeface="+mn-lt"/>
                <a:cs typeface="+mn-lt"/>
              </a:rPr>
              <a:t> vam pomaga ustvariti profesionalne, vizualno osupljive poslovne načrte v samo nekaj minutah.</a:t>
            </a:r>
            <a:endParaRPr lang="sl-SI" sz="1600">
              <a:solidFill>
                <a:schemeClr val="accent1"/>
              </a:solidFill>
            </a:endParaRPr>
          </a:p>
          <a:p>
            <a:pPr marL="285750" indent="-285750">
              <a:lnSpc>
                <a:spcPct val="150000"/>
              </a:lnSpc>
              <a:buFont typeface="Arial"/>
              <a:buChar char="•"/>
              <a:defRPr/>
            </a:pPr>
            <a:endParaRPr lang="sl-SI" sz="1400" b="0" u="sng">
              <a:solidFill>
                <a:schemeClr val="accent1"/>
              </a:solidFill>
            </a:endParaRPr>
          </a:p>
          <a:p>
            <a:pPr>
              <a:lnSpc>
                <a:spcPct val="150000"/>
              </a:lnSpc>
              <a:spcBef>
                <a:spcPts val="0"/>
              </a:spcBef>
              <a:defRPr/>
            </a:pPr>
            <a:endParaRPr lang="sl-SI" sz="1400" b="0">
              <a:solidFill>
                <a:schemeClr val="accent1"/>
              </a:solidFill>
            </a:endParaRPr>
          </a:p>
          <a:p>
            <a:pPr>
              <a:lnSpc>
                <a:spcPct val="150000"/>
              </a:lnSpc>
            </a:pPr>
            <a:endParaRPr lang="sl-SI" sz="1400" b="0">
              <a:solidFill>
                <a:srgbClr val="F3B75B"/>
              </a:solidFill>
            </a:endParaRPr>
          </a:p>
        </p:txBody>
      </p:sp>
      <p:pic>
        <p:nvPicPr>
          <p:cNvPr id="2" name="Elementi multimediali online 1">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3" cstate="print"/>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4" cstate="print"/>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5" cstate="print"/>
          <a:stretch>
            <a:fillRect/>
          </a:stretch>
        </p:blipFill>
        <p:spPr>
          <a:xfrm>
            <a:off x="7972400" y="2280337"/>
            <a:ext cx="4062439" cy="2027712"/>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9736538" y="4515031"/>
            <a:ext cx="5292437" cy="246221"/>
          </a:xfrm>
          <a:prstGeom prst="rect">
            <a:avLst/>
          </a:prstGeom>
          <a:noFill/>
        </p:spPr>
        <p:txBody>
          <a:bodyPr wrap="square" rtlCol="0">
            <a:spAutoFit/>
          </a:bodyPr>
          <a:lstStyle/>
          <a:p>
            <a:r>
              <a:rPr lang="sl-SI" sz="1000">
                <a:solidFill>
                  <a:schemeClr val="accent1"/>
                </a:solidFill>
              </a:rPr>
              <a:t>V</a:t>
            </a:r>
            <a:r>
              <a:rPr lang="en-US" sz="1000" err="1">
                <a:solidFill>
                  <a:schemeClr val="accent1"/>
                </a:solidFill>
              </a:rPr>
              <a:t>ir</a:t>
            </a:r>
            <a:r>
              <a:rPr lang="en-US" sz="1000">
                <a:solidFill>
                  <a:schemeClr val="accent1"/>
                </a:solidFill>
              </a:rPr>
              <a:t> </a:t>
            </a:r>
            <a:r>
              <a:rPr lang="en-US" sz="1000" err="1">
                <a:solidFill>
                  <a:schemeClr val="accent1"/>
                </a:solidFill>
              </a:rPr>
              <a:t>slike</a:t>
            </a:r>
            <a:r>
              <a:rPr lang="en-US" sz="1000">
                <a:solidFill>
                  <a:schemeClr val="accent1"/>
                </a:solidFill>
              </a:rPr>
              <a:t>: Piktochart</a:t>
            </a:r>
          </a:p>
        </p:txBody>
      </p:sp>
    </p:spTree>
    <p:extLst>
      <p:ext uri="{BB962C8B-B14F-4D97-AF65-F5344CB8AC3E}">
        <p14:creationId xmlns:p14="http://schemas.microsoft.com/office/powerpoint/2010/main" val="18287045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63574" y="391632"/>
            <a:ext cx="10414518" cy="737120"/>
          </a:xfrm>
        </p:spPr>
        <p:txBody>
          <a:bodyPr>
            <a:noAutofit/>
          </a:bodyPr>
          <a:lstStyle/>
          <a:p>
            <a:r>
              <a:rPr lang="en-US" sz="3400"/>
              <a:t>Viri, </a:t>
            </a:r>
            <a:r>
              <a:rPr lang="en-US" sz="3400" err="1"/>
              <a:t>uporabljeni</a:t>
            </a:r>
            <a:r>
              <a:rPr lang="en-US" sz="3400"/>
              <a:t> za </a:t>
            </a:r>
            <a:r>
              <a:rPr lang="en-US" sz="3400" err="1"/>
              <a:t>ustvarjanje</a:t>
            </a:r>
            <a:r>
              <a:rPr lang="en-US" sz="3400"/>
              <a:t> </a:t>
            </a:r>
            <a:r>
              <a:rPr lang="en-US" sz="3400" err="1"/>
              <a:t>te</a:t>
            </a:r>
            <a:r>
              <a:rPr lang="en-US" sz="3400"/>
              <a:t> </a:t>
            </a:r>
            <a:r>
              <a:rPr lang="en-US" sz="3400" err="1"/>
              <a:t>enote</a:t>
            </a:r>
            <a:br>
              <a:rPr lang="en-US" sz="3400"/>
            </a:br>
            <a:endParaRPr lang="it-IT" sz="340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66193" y="1238900"/>
            <a:ext cx="11266054" cy="5617029"/>
          </a:xfrm>
        </p:spPr>
        <p:txBody>
          <a:bodyPr vert="horz" lIns="91440" tIns="45720" rIns="91440" bIns="45720" rtlCol="0" anchor="t">
            <a:noAutofit/>
          </a:bodyPr>
          <a:lstStyle/>
          <a:p>
            <a:pPr algn="just">
              <a:lnSpc>
                <a:spcPct val="150000"/>
              </a:lnSpc>
              <a:buFont typeface="Courier New,monospace" panose="02070309020205020404" pitchFamily="49" charset="0"/>
              <a:buChar char="o"/>
            </a:pPr>
            <a:r>
              <a:rPr lang="en-US" sz="1600" b="0" dirty="0" err="1">
                <a:solidFill>
                  <a:schemeClr val="accent1"/>
                </a:solidFill>
              </a:rPr>
              <a:t>Athuraliya</a:t>
            </a:r>
            <a:r>
              <a:rPr lang="en-US" sz="1600" b="0" dirty="0">
                <a:solidFill>
                  <a:schemeClr val="accent1"/>
                </a:solidFill>
              </a:rPr>
              <a:t>, A. (2022). </a:t>
            </a:r>
            <a:r>
              <a:rPr lang="en-US" sz="1600" b="0" i="1" dirty="0">
                <a:solidFill>
                  <a:schemeClr val="accent1"/>
                </a:solidFill>
              </a:rPr>
              <a:t>Business model canvas: Explained with examples</a:t>
            </a:r>
            <a:r>
              <a:rPr lang="en-US" sz="1600" b="0" dirty="0">
                <a:solidFill>
                  <a:schemeClr val="accent1"/>
                </a:solidFill>
              </a:rPr>
              <a:t>. </a:t>
            </a:r>
            <a:r>
              <a:rPr lang="en-US" sz="1600" b="0" dirty="0" err="1">
                <a:solidFill>
                  <a:schemeClr val="accent1"/>
                </a:solidFill>
              </a:rPr>
              <a:t>Creately</a:t>
            </a:r>
            <a:r>
              <a:rPr lang="en-US" sz="1600" b="0" dirty="0">
                <a:solidFill>
                  <a:schemeClr val="accent1"/>
                </a:solidFill>
              </a:rPr>
              <a:t>.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2">
                  <a:extLst>
                    <a:ext uri="{A12FA001-AC4F-418D-AE19-62706E023703}">
                      <ahyp:hlinkClr xmlns:ahyp="http://schemas.microsoft.com/office/drawing/2018/hyperlinkcolor" val="tx"/>
                    </a:ext>
                  </a:extLst>
                </a:hlinkClick>
              </a:rPr>
              <a:t>https://creately.com/guides/business-model-canvas-explained/</a:t>
            </a:r>
            <a:r>
              <a:rPr lang="en-US" sz="1600" b="0" dirty="0">
                <a:solidFill>
                  <a:schemeClr val="accent1"/>
                </a:solidFill>
              </a:rPr>
              <a:t> </a:t>
            </a:r>
            <a:endParaRPr lang="es-ES" sz="1600" b="0" dirty="0">
              <a:solidFill>
                <a:schemeClr val="accent1"/>
              </a:solidFill>
            </a:endParaRPr>
          </a:p>
          <a:p>
            <a:pPr algn="just">
              <a:lnSpc>
                <a:spcPct val="150000"/>
              </a:lnSpc>
              <a:buFont typeface="Courier New,monospace" panose="02070309020205020404" pitchFamily="49" charset="0"/>
              <a:buChar char="o"/>
            </a:pPr>
            <a:r>
              <a:rPr lang="en-US" sz="1600" b="0" dirty="0">
                <a:solidFill>
                  <a:schemeClr val="accent1"/>
                </a:solidFill>
              </a:rPr>
              <a:t>Cowan, A. (2016). </a:t>
            </a:r>
            <a:r>
              <a:rPr lang="en-US" sz="1600" b="0" i="1" dirty="0">
                <a:solidFill>
                  <a:schemeClr val="accent1"/>
                </a:solidFill>
              </a:rPr>
              <a:t>3 steps tips on creating an awesome business model canvas</a:t>
            </a:r>
            <a:r>
              <a:rPr lang="en-US" sz="1600" b="0" dirty="0">
                <a:solidFill>
                  <a:schemeClr val="accent1"/>
                </a:solidFill>
              </a:rPr>
              <a:t>. Cowan+.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3">
                  <a:extLst>
                    <a:ext uri="{A12FA001-AC4F-418D-AE19-62706E023703}">
                      <ahyp:hlinkClr xmlns:ahyp="http://schemas.microsoft.com/office/drawing/2018/hyperlinkcolor" val="tx"/>
                    </a:ext>
                  </a:extLst>
                </a:hlinkClick>
              </a:rPr>
              <a:t>https://www.alexandercowan.com/3-steps-tips-creating-awesome-business-model-canvas/</a:t>
            </a:r>
            <a:r>
              <a:rPr lang="en-US" sz="1600" b="0" dirty="0">
                <a:solidFill>
                  <a:schemeClr val="accent1"/>
                </a:solidFill>
              </a:rPr>
              <a:t> </a:t>
            </a:r>
            <a:endParaRPr lang="en-US" dirty="0">
              <a:solidFill>
                <a:schemeClr val="accent1"/>
              </a:solidFill>
            </a:endParaRPr>
          </a:p>
          <a:p>
            <a:pPr algn="just">
              <a:lnSpc>
                <a:spcPct val="150000"/>
              </a:lnSpc>
              <a:buFont typeface="Courier New,monospace" panose="02070309020205020404" pitchFamily="49" charset="0"/>
              <a:buChar char="o"/>
            </a:pPr>
            <a:r>
              <a:rPr lang="en-US" sz="1600" b="0" dirty="0">
                <a:solidFill>
                  <a:schemeClr val="accent1"/>
                </a:solidFill>
              </a:rPr>
              <a:t>Dieffenbacher, S. F. (2024). </a:t>
            </a:r>
            <a:r>
              <a:rPr lang="en-US" sz="1600" b="0" i="1" dirty="0">
                <a:solidFill>
                  <a:schemeClr val="accent1"/>
                </a:solidFill>
              </a:rPr>
              <a:t>What is customer relationships in the business model canvas?</a:t>
            </a:r>
            <a:r>
              <a:rPr lang="en-US" sz="1600" b="0" dirty="0">
                <a:solidFill>
                  <a:schemeClr val="accent1"/>
                </a:solidFill>
              </a:rPr>
              <a:t>. Digital Leadership.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4">
                  <a:extLst>
                    <a:ext uri="{A12FA001-AC4F-418D-AE19-62706E023703}">
                      <ahyp:hlinkClr xmlns:ahyp="http://schemas.microsoft.com/office/drawing/2018/hyperlinkcolor" val="tx"/>
                    </a:ext>
                  </a:extLst>
                </a:hlinkClick>
              </a:rPr>
              <a:t>https://digitalleadership.com/blog/customer-relationships-bmc/</a:t>
            </a:r>
            <a:r>
              <a:rPr lang="en-US" sz="1600" b="0" dirty="0">
                <a:solidFill>
                  <a:schemeClr val="accent1"/>
                </a:solidFill>
              </a:rPr>
              <a:t> </a:t>
            </a:r>
          </a:p>
          <a:p>
            <a:pPr algn="just">
              <a:lnSpc>
                <a:spcPct val="150000"/>
              </a:lnSpc>
              <a:buFont typeface="Courier New,monospace" panose="02070309020205020404" pitchFamily="49" charset="0"/>
              <a:buChar char="o"/>
            </a:pPr>
            <a:r>
              <a:rPr lang="en-US" sz="1600" b="0" dirty="0" err="1">
                <a:solidFill>
                  <a:schemeClr val="accent1"/>
                </a:solidFill>
              </a:rPr>
              <a:t>Hersztowski</a:t>
            </a:r>
            <a:r>
              <a:rPr lang="en-US" sz="1600" b="0" dirty="0">
                <a:solidFill>
                  <a:schemeClr val="accent1"/>
                </a:solidFill>
              </a:rPr>
              <a:t>, P. (2022). </a:t>
            </a:r>
            <a:r>
              <a:rPr lang="en-US" sz="1600" b="0" i="1" dirty="0">
                <a:solidFill>
                  <a:schemeClr val="accent1"/>
                </a:solidFill>
              </a:rPr>
              <a:t>What is a business model canvas?</a:t>
            </a:r>
            <a:r>
              <a:rPr lang="en-US" sz="1600" b="0" dirty="0">
                <a:solidFill>
                  <a:schemeClr val="accent1"/>
                </a:solidFill>
              </a:rPr>
              <a:t>. UIG Studio.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5">
                  <a:extLst>
                    <a:ext uri="{A12FA001-AC4F-418D-AE19-62706E023703}">
                      <ahyp:hlinkClr xmlns:ahyp="http://schemas.microsoft.com/office/drawing/2018/hyperlinkcolor" val="tx"/>
                    </a:ext>
                  </a:extLst>
                </a:hlinkClick>
              </a:rPr>
              <a:t>https://uigstudio.com/insights/what-is-a-business-model-canvas</a:t>
            </a:r>
            <a:r>
              <a:rPr lang="en-US" sz="1600" b="0" dirty="0">
                <a:solidFill>
                  <a:schemeClr val="accent1"/>
                </a:solidFill>
              </a:rPr>
              <a:t> </a:t>
            </a:r>
            <a:endParaRPr lang="en-US" dirty="0">
              <a:solidFill>
                <a:schemeClr val="accent1"/>
              </a:solidFill>
            </a:endParaRPr>
          </a:p>
          <a:p>
            <a:pPr>
              <a:lnSpc>
                <a:spcPct val="150000"/>
              </a:lnSpc>
              <a:buFont typeface="Courier New" panose="02070309020205020404" pitchFamily="49" charset="0"/>
              <a:buChar char="o"/>
            </a:pPr>
            <a:r>
              <a:rPr lang="en-US" sz="1600" b="0" dirty="0">
                <a:solidFill>
                  <a:schemeClr val="accent1"/>
                </a:solidFill>
                <a:effectLst/>
              </a:rPr>
              <a:t>Louis , F., &amp; Saleh , M. (</a:t>
            </a:r>
            <a:r>
              <a:rPr lang="en-US" sz="1600" b="0" dirty="0">
                <a:solidFill>
                  <a:schemeClr val="accent1"/>
                </a:solidFill>
              </a:rPr>
              <a:t>2024</a:t>
            </a:r>
            <a:r>
              <a:rPr lang="en-US" sz="1600" b="0" dirty="0">
                <a:solidFill>
                  <a:schemeClr val="accent1"/>
                </a:solidFill>
                <a:effectLst/>
              </a:rPr>
              <a:t>). (PDF) the importance of vision and mission statements in Business Planning.</a:t>
            </a:r>
            <a:r>
              <a:rPr lang="en-US" sz="1600" b="0" dirty="0">
                <a:solidFill>
                  <a:schemeClr val="accent1"/>
                </a:solidFill>
              </a:rPr>
              <a:t>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6">
                  <a:extLst>
                    <a:ext uri="{A12FA001-AC4F-418D-AE19-62706E023703}">
                      <ahyp:hlinkClr xmlns:ahyp="http://schemas.microsoft.com/office/drawing/2018/hyperlinkcolor" val="tx"/>
                    </a:ext>
                  </a:extLst>
                </a:hlinkClick>
              </a:rPr>
              <a:t>https</a:t>
            </a:r>
            <a:r>
              <a:rPr lang="en-US" sz="1600" b="0" dirty="0">
                <a:solidFill>
                  <a:schemeClr val="accent1"/>
                </a:solidFill>
                <a:effectLst/>
                <a:hlinkClick r:id="rId6">
                  <a:extLst>
                    <a:ext uri="{A12FA001-AC4F-418D-AE19-62706E023703}">
                      <ahyp:hlinkClr xmlns:ahyp="http://schemas.microsoft.com/office/drawing/2018/hyperlinkcolor" val="tx"/>
                    </a:ext>
                  </a:extLst>
                </a:hlinkClick>
              </a:rPr>
              <a:t>://www.researchgate.net/publication/379407715_The_Importance_of_Vision_and_Mission_Statements_in_Business_Planning</a:t>
            </a:r>
            <a:r>
              <a:rPr lang="en-US" sz="1600" b="0" dirty="0">
                <a:solidFill>
                  <a:schemeClr val="accent1"/>
                </a:solidFill>
                <a:effectLst/>
              </a:rPr>
              <a:t>   </a:t>
            </a:r>
            <a:endParaRPr lang="es-ES" sz="1600" dirty="0">
              <a:solidFill>
                <a:schemeClr val="accent1"/>
              </a:solidFill>
            </a:endParaRPr>
          </a:p>
          <a:p>
            <a:pPr>
              <a:lnSpc>
                <a:spcPct val="150000"/>
              </a:lnSpc>
              <a:buFont typeface="Courier New" panose="02070309020205020404" pitchFamily="49" charset="0"/>
              <a:buChar char="o"/>
            </a:pPr>
            <a:endParaRPr lang="en-US" sz="1600" b="0">
              <a:solidFill>
                <a:schemeClr val="accent1"/>
              </a:solidFill>
            </a:endParaRPr>
          </a:p>
          <a:p>
            <a:pPr marL="0" indent="0">
              <a:lnSpc>
                <a:spcPct val="150000"/>
              </a:lnSpc>
              <a:buNone/>
            </a:pPr>
            <a:endParaRPr lang="en-US" sz="1600" b="0">
              <a:solidFill>
                <a:schemeClr val="accent1"/>
              </a:solidFill>
              <a:effectLst/>
            </a:endParaRPr>
          </a:p>
        </p:txBody>
      </p:sp>
    </p:spTree>
    <p:extLst>
      <p:ext uri="{BB962C8B-B14F-4D97-AF65-F5344CB8AC3E}">
        <p14:creationId xmlns:p14="http://schemas.microsoft.com/office/powerpoint/2010/main" val="283419933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914615" y="303478"/>
            <a:ext cx="11536064" cy="6213942"/>
          </a:xfrm>
        </p:spPr>
        <p:txBody>
          <a:bodyPr vert="horz" lIns="91440" tIns="45720" rIns="91440" bIns="45720" rtlCol="0" anchor="t">
            <a:noAutofit/>
          </a:bodyPr>
          <a:lstStyle/>
          <a:p>
            <a:pPr marL="285750" indent="-285750" algn="just">
              <a:lnSpc>
                <a:spcPct val="150000"/>
              </a:lnSpc>
              <a:buFont typeface="Courier New" panose="020B0604020202020204" pitchFamily="34" charset="0"/>
              <a:buChar char="o"/>
            </a:pPr>
            <a:r>
              <a:rPr lang="en-US" sz="1600" b="0" dirty="0">
                <a:solidFill>
                  <a:schemeClr val="accent1"/>
                </a:solidFill>
                <a:effectLst/>
              </a:rPr>
              <a:t>Jeffries, I. (</a:t>
            </a:r>
            <a:r>
              <a:rPr lang="en-US" sz="1600" b="0" dirty="0">
                <a:solidFill>
                  <a:schemeClr val="accent1"/>
                </a:solidFill>
              </a:rPr>
              <a:t>2023</a:t>
            </a:r>
            <a:r>
              <a:rPr lang="en-US" sz="1600" b="0" dirty="0">
                <a:solidFill>
                  <a:schemeClr val="accent1"/>
                </a:solidFill>
                <a:effectLst/>
              </a:rPr>
              <a:t>). </a:t>
            </a:r>
            <a:r>
              <a:rPr lang="en-US" sz="1600" b="0" i="1" dirty="0">
                <a:solidFill>
                  <a:schemeClr val="accent1"/>
                </a:solidFill>
                <a:effectLst/>
              </a:rPr>
              <a:t>How to fill in a business model canvas</a:t>
            </a:r>
            <a:r>
              <a:rPr lang="en-US" sz="1600" b="0" dirty="0">
                <a:solidFill>
                  <a:schemeClr val="accent1"/>
                </a:solidFill>
                <a:effectLst/>
              </a:rPr>
              <a:t>. Isaac Jeffries. </a:t>
            </a:r>
            <a:r>
              <a:rPr lang="en-US" sz="1600" b="0" dirty="0">
                <a:solidFill>
                  <a:schemeClr val="accent1"/>
                </a:solidFill>
              </a:rPr>
              <a:t>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2">
                  <a:extLst>
                    <a:ext uri="{A12FA001-AC4F-418D-AE19-62706E023703}">
                      <ahyp:hlinkClr xmlns:ahyp="http://schemas.microsoft.com/office/drawing/2018/hyperlinkcolor" val="tx"/>
                    </a:ext>
                  </a:extLst>
                </a:hlinkClick>
              </a:rPr>
              <a:t>https</a:t>
            </a:r>
            <a:r>
              <a:rPr lang="en-US" sz="1600" b="0" dirty="0">
                <a:solidFill>
                  <a:schemeClr val="accent1"/>
                </a:solidFill>
                <a:effectLst/>
                <a:hlinkClick r:id="rId2">
                  <a:extLst>
                    <a:ext uri="{A12FA001-AC4F-418D-AE19-62706E023703}">
                      <ahyp:hlinkClr xmlns:ahyp="http://schemas.microsoft.com/office/drawing/2018/hyperlinkcolor" val="tx"/>
                    </a:ext>
                  </a:extLst>
                </a:hlinkClick>
              </a:rPr>
              <a:t>://isaacjeffries.com/blog/2018/9/8/how-to-fill-in-a-business-model-canvas</a:t>
            </a:r>
            <a:r>
              <a:rPr lang="en-US" sz="1600" b="0" dirty="0">
                <a:solidFill>
                  <a:schemeClr val="accent1"/>
                </a:solidFill>
                <a:effectLst/>
              </a:rPr>
              <a:t>  </a:t>
            </a:r>
            <a:endParaRPr lang="en-US" dirty="0">
              <a:solidFill>
                <a:schemeClr val="accent1"/>
              </a:solidFill>
            </a:endParaRPr>
          </a:p>
          <a:p>
            <a:pPr marL="285750" indent="-285750" algn="just">
              <a:lnSpc>
                <a:spcPct val="150000"/>
              </a:lnSpc>
              <a:buFont typeface="Courier New" panose="020B0604020202020204" pitchFamily="34" charset="0"/>
              <a:buChar char="o"/>
            </a:pPr>
            <a:r>
              <a:rPr lang="en-US" sz="1600" b="0" dirty="0" err="1">
                <a:solidFill>
                  <a:schemeClr val="accent1"/>
                </a:solidFill>
                <a:effectLst/>
              </a:rPr>
              <a:t>Luenendonk</a:t>
            </a:r>
            <a:r>
              <a:rPr lang="en-US" sz="1600" b="0" dirty="0">
                <a:solidFill>
                  <a:schemeClr val="accent1"/>
                </a:solidFill>
                <a:effectLst/>
              </a:rPr>
              <a:t>, M. (2020</a:t>
            </a:r>
            <a:r>
              <a:rPr lang="en-US" sz="1600" b="0" dirty="0">
                <a:solidFill>
                  <a:schemeClr val="accent1"/>
                </a:solidFill>
              </a:rPr>
              <a:t>).</a:t>
            </a:r>
            <a:r>
              <a:rPr lang="en-US" sz="1600" b="0" dirty="0">
                <a:solidFill>
                  <a:schemeClr val="accent1"/>
                </a:solidFill>
                <a:effectLst/>
              </a:rPr>
              <a:t> </a:t>
            </a:r>
            <a:r>
              <a:rPr lang="en-US" sz="1600" b="0" i="1" dirty="0">
                <a:solidFill>
                  <a:schemeClr val="accent1"/>
                </a:solidFill>
                <a:effectLst/>
              </a:rPr>
              <a:t>Business model canvas: Creating a value proposition</a:t>
            </a:r>
            <a:r>
              <a:rPr lang="en-US" sz="1600" b="0" dirty="0">
                <a:solidFill>
                  <a:schemeClr val="accent1"/>
                </a:solidFill>
                <a:effectLst/>
              </a:rPr>
              <a:t>. </a:t>
            </a:r>
            <a:r>
              <a:rPr lang="en-US" sz="1600" b="0" dirty="0" err="1">
                <a:solidFill>
                  <a:schemeClr val="accent1"/>
                </a:solidFill>
                <a:effectLst/>
              </a:rPr>
              <a:t>Cleverism</a:t>
            </a:r>
            <a:r>
              <a:rPr lang="en-US" sz="1600" b="0" dirty="0">
                <a:solidFill>
                  <a:schemeClr val="accent1"/>
                </a:solidFill>
                <a:effectLst/>
              </a:rPr>
              <a:t>.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3">
                  <a:extLst>
                    <a:ext uri="{A12FA001-AC4F-418D-AE19-62706E023703}">
                      <ahyp:hlinkClr xmlns:ahyp="http://schemas.microsoft.com/office/drawing/2018/hyperlinkcolor" val="tx"/>
                    </a:ext>
                  </a:extLst>
                </a:hlinkClick>
              </a:rPr>
              <a:t>https</a:t>
            </a:r>
            <a:r>
              <a:rPr lang="en-US" sz="1600" b="0" dirty="0">
                <a:solidFill>
                  <a:schemeClr val="accent1"/>
                </a:solidFill>
                <a:effectLst/>
                <a:hlinkClick r:id="rId3">
                  <a:extLst>
                    <a:ext uri="{A12FA001-AC4F-418D-AE19-62706E023703}">
                      <ahyp:hlinkClr xmlns:ahyp="http://schemas.microsoft.com/office/drawing/2018/hyperlinkcolor" val="tx"/>
                    </a:ext>
                  </a:extLst>
                </a:hlinkClick>
              </a:rPr>
              <a:t>://www.cleverism.com/business-model-canvas-creating-value-proposition/</a:t>
            </a:r>
            <a:r>
              <a:rPr lang="en-US" sz="1600" b="0" dirty="0">
                <a:solidFill>
                  <a:schemeClr val="accent1"/>
                </a:solidFill>
                <a:effectLst/>
              </a:rPr>
              <a:t>  </a:t>
            </a:r>
            <a:endParaRPr lang="en-US" dirty="0">
              <a:solidFill>
                <a:schemeClr val="accent1"/>
              </a:solidFill>
              <a:effectLst/>
            </a:endParaRPr>
          </a:p>
          <a:p>
            <a:pPr marL="285750" indent="-285750" algn="just">
              <a:lnSpc>
                <a:spcPct val="150000"/>
              </a:lnSpc>
              <a:buFont typeface="Courier New" panose="020B0604020202020204" pitchFamily="34" charset="0"/>
              <a:buChar char="o"/>
            </a:pPr>
            <a:r>
              <a:rPr lang="en-US" sz="1600" b="0" dirty="0">
                <a:solidFill>
                  <a:schemeClr val="accent1"/>
                </a:solidFill>
                <a:effectLst/>
              </a:rPr>
              <a:t>Pereira, D. (2020</a:t>
            </a:r>
            <a:r>
              <a:rPr lang="en-US" sz="1600" b="0" dirty="0">
                <a:solidFill>
                  <a:schemeClr val="accent1"/>
                </a:solidFill>
              </a:rPr>
              <a:t>).</a:t>
            </a:r>
            <a:r>
              <a:rPr lang="en-US" sz="1600" b="0" dirty="0">
                <a:solidFill>
                  <a:schemeClr val="accent1"/>
                </a:solidFill>
                <a:effectLst/>
              </a:rPr>
              <a:t> </a:t>
            </a:r>
            <a:r>
              <a:rPr lang="en-US" sz="1600" b="0" i="1" dirty="0">
                <a:solidFill>
                  <a:schemeClr val="accent1"/>
                </a:solidFill>
                <a:effectLst/>
              </a:rPr>
              <a:t>Distribution channels - business model canvas</a:t>
            </a:r>
            <a:r>
              <a:rPr lang="en-US" sz="1600" b="0" dirty="0">
                <a:solidFill>
                  <a:schemeClr val="accent1"/>
                </a:solidFill>
                <a:effectLst/>
              </a:rPr>
              <a:t>. Business Model Analyst.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4">
                  <a:extLst>
                    <a:ext uri="{A12FA001-AC4F-418D-AE19-62706E023703}">
                      <ahyp:hlinkClr xmlns:ahyp="http://schemas.microsoft.com/office/drawing/2018/hyperlinkcolor" val="tx"/>
                    </a:ext>
                  </a:extLst>
                </a:hlinkClick>
              </a:rPr>
              <a:t>https</a:t>
            </a:r>
            <a:r>
              <a:rPr lang="en-US" sz="1600" b="0" dirty="0">
                <a:solidFill>
                  <a:schemeClr val="accent1"/>
                </a:solidFill>
                <a:effectLst/>
                <a:hlinkClick r:id="rId4">
                  <a:extLst>
                    <a:ext uri="{A12FA001-AC4F-418D-AE19-62706E023703}">
                      <ahyp:hlinkClr xmlns:ahyp="http://schemas.microsoft.com/office/drawing/2018/hyperlinkcolor" val="tx"/>
                    </a:ext>
                  </a:extLst>
                </a:hlinkClick>
              </a:rPr>
              <a:t>://businessmodelanalyst.com/distribution-channels-business-model-canvas/</a:t>
            </a:r>
            <a:r>
              <a:rPr lang="en-US" sz="1600" b="0" dirty="0">
                <a:solidFill>
                  <a:schemeClr val="accent1"/>
                </a:solidFill>
                <a:effectLst/>
              </a:rPr>
              <a:t>   </a:t>
            </a:r>
            <a:endParaRPr lang="en-US" dirty="0">
              <a:solidFill>
                <a:schemeClr val="accent1"/>
              </a:solidFill>
              <a:effectLst/>
            </a:endParaRPr>
          </a:p>
          <a:p>
            <a:pPr marL="285750" indent="-285750" algn="just">
              <a:lnSpc>
                <a:spcPct val="150000"/>
              </a:lnSpc>
              <a:buFont typeface="Courier New" panose="020B0604020202020204" pitchFamily="34" charset="0"/>
              <a:buChar char="o"/>
            </a:pPr>
            <a:r>
              <a:rPr lang="en-US" sz="1600" b="0" dirty="0">
                <a:solidFill>
                  <a:schemeClr val="accent1"/>
                </a:solidFill>
              </a:rPr>
              <a:t>Stone, K. P. (2020). </a:t>
            </a:r>
            <a:r>
              <a:rPr lang="en-US" sz="1600" b="0" i="1" dirty="0">
                <a:solidFill>
                  <a:schemeClr val="accent1"/>
                </a:solidFill>
              </a:rPr>
              <a:t>How to align your mission, vision &amp; values - 3 ways to impact performance success</a:t>
            </a:r>
            <a:r>
              <a:rPr lang="en-US" sz="1600" b="0" dirty="0">
                <a:solidFill>
                  <a:schemeClr val="accent1"/>
                </a:solidFill>
              </a:rPr>
              <a:t>. LinkedIn. </a:t>
            </a:r>
            <a:r>
              <a:rPr lang="en-US" sz="1600" b="0" dirty="0">
                <a:solidFill>
                  <a:schemeClr val="accent1"/>
                </a:solidFill>
                <a:hlinkClick r:id="rId5">
                  <a:extLst>
                    <a:ext uri="{A12FA001-AC4F-418D-AE19-62706E023703}">
                      <ahyp:hlinkClr xmlns:ahyp="http://schemas.microsoft.com/office/drawing/2018/hyperlinkcolor" val="tx"/>
                    </a:ext>
                  </a:extLst>
                </a:hlinkClick>
              </a:rPr>
              <a:t>https://www.linkedin.com/pulse/how-align-your-mission-vision-values-3-ways-impact-peterson-stone/</a:t>
            </a:r>
            <a:r>
              <a:rPr lang="en-US" sz="1600" b="0" dirty="0">
                <a:solidFill>
                  <a:schemeClr val="accent1"/>
                </a:solidFill>
              </a:rPr>
              <a:t> </a:t>
            </a:r>
            <a:endParaRPr lang="en-US" dirty="0">
              <a:solidFill>
                <a:schemeClr val="accent1"/>
              </a:solidFill>
            </a:endParaRPr>
          </a:p>
          <a:p>
            <a:pPr marL="285750" indent="-285750" algn="just">
              <a:lnSpc>
                <a:spcPct val="150000"/>
              </a:lnSpc>
              <a:buFont typeface="Courier New" panose="020B0604020202020204" pitchFamily="34" charset="0"/>
              <a:buChar char="o"/>
            </a:pPr>
            <a:r>
              <a:rPr lang="en-US" sz="1600" b="0" dirty="0">
                <a:solidFill>
                  <a:schemeClr val="accent1"/>
                </a:solidFill>
              </a:rPr>
              <a:t>Theriot , B. (2024). </a:t>
            </a:r>
            <a:r>
              <a:rPr lang="en-US" sz="1600" b="0" i="1" dirty="0">
                <a:solidFill>
                  <a:schemeClr val="accent1"/>
                </a:solidFill>
              </a:rPr>
              <a:t>The power of vision, mission, and values: Driving success in business</a:t>
            </a:r>
            <a:r>
              <a:rPr lang="en-US" sz="1600" b="0" dirty="0">
                <a:solidFill>
                  <a:schemeClr val="accent1"/>
                </a:solidFill>
              </a:rPr>
              <a:t>. LinkedIn.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6">
                  <a:extLst>
                    <a:ext uri="{A12FA001-AC4F-418D-AE19-62706E023703}">
                      <ahyp:hlinkClr xmlns:ahyp="http://schemas.microsoft.com/office/drawing/2018/hyperlinkcolor" val="tx"/>
                    </a:ext>
                  </a:extLst>
                </a:hlinkClick>
              </a:rPr>
              <a:t>https://www.linkedin.com/pulse/power-vision-mission-values-driving-success-business-bob-theriot-mp85c/</a:t>
            </a:r>
            <a:r>
              <a:rPr lang="en-US" sz="1600" b="0" dirty="0">
                <a:solidFill>
                  <a:schemeClr val="accent1"/>
                </a:solidFill>
              </a:rPr>
              <a:t> </a:t>
            </a:r>
            <a:endParaRPr lang="en-US">
              <a:solidFill>
                <a:schemeClr val="accent1"/>
              </a:solidFill>
            </a:endParaRPr>
          </a:p>
          <a:p>
            <a:pPr marL="285750" indent="-285750" algn="just">
              <a:lnSpc>
                <a:spcPct val="150000"/>
              </a:lnSpc>
              <a:buFont typeface="Courier New" panose="020B0604020202020204" pitchFamily="34" charset="0"/>
              <a:buChar char="o"/>
            </a:pPr>
            <a:r>
              <a:rPr lang="en-US" sz="1600" b="0" dirty="0">
                <a:solidFill>
                  <a:schemeClr val="accent1"/>
                </a:solidFill>
              </a:rPr>
              <a:t>Todaro, D. (2023). </a:t>
            </a:r>
            <a:r>
              <a:rPr lang="en-US" sz="1600" b="0" i="1" dirty="0">
                <a:solidFill>
                  <a:schemeClr val="accent1"/>
                </a:solidFill>
              </a:rPr>
              <a:t>How can you ensure that innovation projects have a long-term impact in product development?</a:t>
            </a:r>
            <a:r>
              <a:rPr lang="en-US" sz="1600" b="0" dirty="0">
                <a:solidFill>
                  <a:schemeClr val="accent1"/>
                </a:solidFill>
              </a:rPr>
              <a:t>. LinkedIn. </a:t>
            </a:r>
            <a:r>
              <a:rPr lang="en-US" sz="1600" b="0" err="1">
                <a:solidFill>
                  <a:schemeClr val="accent1"/>
                </a:solidFill>
              </a:rPr>
              <a:t>Dostop</a:t>
            </a:r>
            <a:r>
              <a:rPr lang="en-US" sz="1600" b="0" dirty="0">
                <a:solidFill>
                  <a:schemeClr val="accent1"/>
                </a:solidFill>
              </a:rPr>
              <a:t>: </a:t>
            </a:r>
            <a:r>
              <a:rPr lang="en-US" sz="1600" b="0" dirty="0">
                <a:solidFill>
                  <a:schemeClr val="accent1"/>
                </a:solidFill>
                <a:hlinkClick r:id="rId7">
                  <a:extLst>
                    <a:ext uri="{A12FA001-AC4F-418D-AE19-62706E023703}">
                      <ahyp:hlinkClr xmlns:ahyp="http://schemas.microsoft.com/office/drawing/2018/hyperlinkcolor" val="tx"/>
                    </a:ext>
                  </a:extLst>
                </a:hlinkClick>
              </a:rPr>
              <a:t>https://www.linkedin.com/pulse/how-can-you-ensure-innovation-projects-have-long-term-daniele-todaro-8bwve/</a:t>
            </a:r>
            <a:r>
              <a:rPr lang="en-US" sz="1600" b="0" dirty="0">
                <a:solidFill>
                  <a:schemeClr val="accent1"/>
                </a:solidFill>
              </a:rPr>
              <a:t> </a:t>
            </a:r>
            <a:endParaRPr lang="it-IT" sz="1600" b="0">
              <a:solidFill>
                <a:schemeClr val="accent1"/>
              </a:solidFill>
            </a:endParaRPr>
          </a:p>
          <a:p>
            <a:pPr marL="285750" indent="-285750" algn="just">
              <a:lnSpc>
                <a:spcPct val="150000"/>
              </a:lnSpc>
              <a:buFont typeface="Courier New" panose="020B0604020202020204" pitchFamily="34" charset="0"/>
              <a:buChar char="o"/>
            </a:pPr>
            <a:r>
              <a:rPr lang="en-US" sz="1600" b="0" dirty="0">
                <a:solidFill>
                  <a:schemeClr val="accent1"/>
                </a:solidFill>
              </a:rPr>
              <a:t>Wright, T. (2024). </a:t>
            </a:r>
            <a:r>
              <a:rPr lang="en-US" sz="1600" b="0" i="1" dirty="0">
                <a:solidFill>
                  <a:schemeClr val="accent1"/>
                </a:solidFill>
              </a:rPr>
              <a:t>35 noteworthy vision statement examples</a:t>
            </a:r>
            <a:r>
              <a:rPr lang="en-US" sz="1600" b="0" dirty="0">
                <a:solidFill>
                  <a:schemeClr val="accent1"/>
                </a:solidFill>
              </a:rPr>
              <a:t>. Cascade.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8">
                  <a:extLst>
                    <a:ext uri="{A12FA001-AC4F-418D-AE19-62706E023703}">
                      <ahyp:hlinkClr xmlns:ahyp="http://schemas.microsoft.com/office/drawing/2018/hyperlinkcolor" val="tx"/>
                    </a:ext>
                  </a:extLst>
                </a:hlinkClick>
              </a:rPr>
              <a:t>https://www.cascade.app/blog/examples-good-vision-statements</a:t>
            </a:r>
            <a:r>
              <a:rPr lang="en-US" sz="1600" b="0" dirty="0">
                <a:solidFill>
                  <a:schemeClr val="accent1"/>
                </a:solidFill>
              </a:rPr>
              <a:t> </a:t>
            </a:r>
            <a:endParaRPr lang="it-IT" sz="1600" b="0">
              <a:solidFill>
                <a:schemeClr val="accent1"/>
              </a:solidFill>
            </a:endParaRPr>
          </a:p>
          <a:p>
            <a:pPr marL="285750" indent="-285750">
              <a:lnSpc>
                <a:spcPct val="150000"/>
              </a:lnSpc>
              <a:buFont typeface="Courier New" panose="020B0604020202020204" pitchFamily="34" charset="0"/>
              <a:buChar char="o"/>
            </a:pPr>
            <a:endParaRPr lang="it-IT" sz="1600" b="0">
              <a:solidFill>
                <a:srgbClr val="DACDAC"/>
              </a:solidFill>
            </a:endParaRPr>
          </a:p>
          <a:p>
            <a:pPr algn="just">
              <a:lnSpc>
                <a:spcPct val="150000"/>
              </a:lnSpc>
              <a:buFont typeface="Courier New" panose="020B0604020202020204" pitchFamily="34" charset="0"/>
              <a:buChar char="o"/>
            </a:pPr>
            <a:br>
              <a:rPr lang="en-US" dirty="0"/>
            </a:br>
            <a:endParaRPr lang="en-US"/>
          </a:p>
        </p:txBody>
      </p:sp>
    </p:spTree>
    <p:extLst>
      <p:ext uri="{BB962C8B-B14F-4D97-AF65-F5344CB8AC3E}">
        <p14:creationId xmlns:p14="http://schemas.microsoft.com/office/powerpoint/2010/main" val="388771663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51847" y="352767"/>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GB" sz="1600" b="0">
                <a:solidFill>
                  <a:schemeClr val="accent1"/>
                </a:solidFill>
              </a:rPr>
              <a:t>Asana. </a:t>
            </a:r>
            <a:r>
              <a:rPr lang="en-GB" sz="1600" b="0">
                <a:solidFill>
                  <a:schemeClr val="accent1"/>
                </a:solidFill>
                <a:hlinkClick r:id="rId2">
                  <a:extLst>
                    <a:ext uri="{A12FA001-AC4F-418D-AE19-62706E023703}">
                      <ahyp:hlinkClr xmlns:ahyp="http://schemas.microsoft.com/office/drawing/2018/hyperlinkcolor" val="tx"/>
                    </a:ext>
                  </a:extLst>
                </a:hlinkClick>
              </a:rPr>
              <a:t>https://asana.com/es/resources/smart-goals</a:t>
            </a:r>
            <a:endParaRPr lang="en-GB" sz="1600" b="0">
              <a:solidFill>
                <a:schemeClr val="accent1"/>
              </a:solidFill>
            </a:endParaRPr>
          </a:p>
          <a:p>
            <a:pPr>
              <a:lnSpc>
                <a:spcPct val="150000"/>
              </a:lnSpc>
              <a:buFont typeface="Courier New" panose="02070309020205020404" pitchFamily="49" charset="0"/>
              <a:buChar char="o"/>
              <a:defRPr/>
            </a:pPr>
            <a:r>
              <a:rPr lang="es-ES" sz="1600" b="0">
                <a:solidFill>
                  <a:schemeClr val="accent1"/>
                </a:solidFill>
              </a:rPr>
              <a:t>Business </a:t>
            </a:r>
            <a:r>
              <a:rPr lang="es-ES" sz="1600" b="0" err="1">
                <a:solidFill>
                  <a:schemeClr val="accent1"/>
                </a:solidFill>
              </a:rPr>
              <a:t>Map</a:t>
            </a:r>
            <a:r>
              <a:rPr lang="es-ES" sz="1600" b="0">
                <a:solidFill>
                  <a:schemeClr val="accent1"/>
                </a:solidFill>
              </a:rPr>
              <a:t>. </a:t>
            </a:r>
            <a:r>
              <a:rPr lang="es-ES" sz="1600" b="0">
                <a:solidFill>
                  <a:schemeClr val="accent1"/>
                </a:solidFill>
                <a:hlinkClick r:id="rId3">
                  <a:extLst>
                    <a:ext uri="{A12FA001-AC4F-418D-AE19-62706E023703}">
                      <ahyp:hlinkClr xmlns:ahyp="http://schemas.microsoft.com/office/drawing/2018/hyperlinkcolor" val="tx"/>
                    </a:ext>
                  </a:extLst>
                </a:hlinkClick>
              </a:rPr>
              <a:t>https://businessmap.io/strategy-execution/strategic-portfolio-management/strategic-roadmap</a:t>
            </a:r>
            <a:endParaRPr lang="es-ES" sz="1600" b="0">
              <a:solidFill>
                <a:schemeClr val="accent1"/>
              </a:solidFill>
            </a:endParaRPr>
          </a:p>
          <a:p>
            <a:pPr>
              <a:lnSpc>
                <a:spcPct val="150000"/>
              </a:lnSpc>
              <a:buFont typeface="Courier New" panose="02070309020205020404" pitchFamily="49" charset="0"/>
              <a:buChar char="o"/>
              <a:defRPr/>
            </a:pPr>
            <a:r>
              <a:rPr lang="es-ES" sz="1600" b="0">
                <a:solidFill>
                  <a:schemeClr val="accent1"/>
                </a:solidFill>
              </a:rPr>
              <a:t>Business </a:t>
            </a:r>
            <a:r>
              <a:rPr lang="es-ES" sz="1600" b="0" err="1">
                <a:solidFill>
                  <a:schemeClr val="accent1"/>
                </a:solidFill>
              </a:rPr>
              <a:t>Map</a:t>
            </a:r>
            <a:r>
              <a:rPr lang="es-ES" sz="1600" b="0">
                <a:solidFill>
                  <a:schemeClr val="accent1"/>
                </a:solidFill>
              </a:rPr>
              <a:t>, </a:t>
            </a:r>
            <a:r>
              <a:rPr lang="es-ES" sz="1600" b="0">
                <a:solidFill>
                  <a:schemeClr val="accent1"/>
                </a:solidFill>
                <a:hlinkClick r:id="rId4">
                  <a:extLst>
                    <a:ext uri="{A12FA001-AC4F-418D-AE19-62706E023703}">
                      <ahyp:hlinkClr xmlns:ahyp="http://schemas.microsoft.com/office/drawing/2018/hyperlinkcolor" val="tx"/>
                    </a:ext>
                  </a:extLst>
                </a:hlinkClick>
              </a:rPr>
              <a:t>https://businessmap.io/strategy-execution/strategic-portfolio-management/strategic-roadmap#:~:text=At%20its%20core%2C%20a%20strategic,monitor%20progress%20toward%20overall%20goals</a:t>
            </a:r>
            <a:r>
              <a:rPr lang="es-ES" sz="1600" b="0">
                <a:solidFill>
                  <a:schemeClr val="accent1"/>
                </a:solidFill>
              </a:rPr>
              <a:t>. </a:t>
            </a:r>
            <a:endParaRPr lang="en-US"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Canva</a:t>
            </a:r>
            <a:r>
              <a:rPr lang="es-ES" sz="1600" b="0">
                <a:solidFill>
                  <a:schemeClr val="accent1"/>
                </a:solidFill>
              </a:rPr>
              <a:t>. </a:t>
            </a:r>
            <a:r>
              <a:rPr lang="es-ES" sz="1600" b="0">
                <a:solidFill>
                  <a:schemeClr val="accent1"/>
                </a:solidFill>
                <a:hlinkClick r:id="rId5">
                  <a:extLst>
                    <a:ext uri="{A12FA001-AC4F-418D-AE19-62706E023703}">
                      <ahyp:hlinkClr xmlns:ahyp="http://schemas.microsoft.com/office/drawing/2018/hyperlinkcolor" val="tx"/>
                    </a:ext>
                  </a:extLst>
                </a:hlinkClick>
              </a:rPr>
              <a:t>https://www.canva.com</a:t>
            </a:r>
            <a:endParaRPr lang="es-ES"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Corporate</a:t>
            </a:r>
            <a:r>
              <a:rPr lang="es-ES" sz="1600" b="0">
                <a:solidFill>
                  <a:schemeClr val="accent1"/>
                </a:solidFill>
              </a:rPr>
              <a:t> </a:t>
            </a:r>
            <a:r>
              <a:rPr lang="es-ES" sz="1600" b="0" err="1">
                <a:solidFill>
                  <a:schemeClr val="accent1"/>
                </a:solidFill>
              </a:rPr>
              <a:t>Finance</a:t>
            </a:r>
            <a:r>
              <a:rPr lang="es-ES" sz="1600" b="0">
                <a:solidFill>
                  <a:schemeClr val="accent1"/>
                </a:solidFill>
              </a:rPr>
              <a:t> </a:t>
            </a:r>
            <a:r>
              <a:rPr lang="es-ES" sz="1600" b="0" err="1">
                <a:solidFill>
                  <a:schemeClr val="accent1"/>
                </a:solidFill>
              </a:rPr>
              <a:t>Institute</a:t>
            </a:r>
            <a:r>
              <a:rPr lang="es-ES" sz="1600" b="0">
                <a:solidFill>
                  <a:schemeClr val="accent1"/>
                </a:solidFill>
              </a:rPr>
              <a:t> </a:t>
            </a:r>
            <a:r>
              <a:rPr lang="es-ES" sz="1600" b="0">
                <a:solidFill>
                  <a:schemeClr val="accent1"/>
                </a:solidFill>
                <a:hlinkClick r:id="rId6">
                  <a:extLst>
                    <a:ext uri="{A12FA001-AC4F-418D-AE19-62706E023703}">
                      <ahyp:hlinkClr xmlns:ahyp="http://schemas.microsoft.com/office/drawing/2018/hyperlinkcolor" val="tx"/>
                    </a:ext>
                  </a:extLst>
                </a:hlinkClick>
              </a:rPr>
              <a:t>https://corporatefinanceinstitute.com/resources/management/pestel-analysis/</a:t>
            </a:r>
            <a:endParaRPr lang="es-ES"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Corporate</a:t>
            </a:r>
            <a:r>
              <a:rPr lang="es-ES" sz="1600" b="0">
                <a:solidFill>
                  <a:schemeClr val="accent1"/>
                </a:solidFill>
              </a:rPr>
              <a:t> </a:t>
            </a:r>
            <a:r>
              <a:rPr lang="es-ES" sz="1600" b="0" err="1">
                <a:solidFill>
                  <a:schemeClr val="accent1"/>
                </a:solidFill>
              </a:rPr>
              <a:t>Finance</a:t>
            </a:r>
            <a:r>
              <a:rPr lang="es-ES" sz="1600" b="0">
                <a:solidFill>
                  <a:schemeClr val="accent1"/>
                </a:solidFill>
              </a:rPr>
              <a:t> </a:t>
            </a:r>
            <a:r>
              <a:rPr lang="es-ES" sz="1600" b="0" err="1">
                <a:solidFill>
                  <a:schemeClr val="accent1"/>
                </a:solidFill>
              </a:rPr>
              <a:t>Institute</a:t>
            </a:r>
            <a:r>
              <a:rPr lang="es-ES" sz="1600" b="0">
                <a:solidFill>
                  <a:schemeClr val="accent1"/>
                </a:solidFill>
              </a:rPr>
              <a:t>. </a:t>
            </a:r>
            <a:r>
              <a:rPr lang="en-GB" sz="1600" b="0">
                <a:solidFill>
                  <a:schemeClr val="accent1"/>
                </a:solidFill>
                <a:hlinkClick r:id="rId7">
                  <a:extLst>
                    <a:ext uri="{A12FA001-AC4F-418D-AE19-62706E023703}">
                      <ahyp:hlinkClr xmlns:ahyp="http://schemas.microsoft.com/office/drawing/2018/hyperlinkcolor" val="tx"/>
                    </a:ext>
                  </a:extLst>
                </a:hlinkClick>
              </a:rPr>
              <a:t>https://www.youtube.com/watch?v=noSF-R1JfGk&amp;t=4s</a:t>
            </a:r>
            <a:endParaRPr lang="en-GB"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Investopedia</a:t>
            </a:r>
            <a:r>
              <a:rPr lang="es-ES" sz="1600" b="0">
                <a:solidFill>
                  <a:schemeClr val="accent1"/>
                </a:solidFill>
              </a:rPr>
              <a:t>. </a:t>
            </a:r>
            <a:r>
              <a:rPr lang="es-ES" sz="1600" b="0">
                <a:solidFill>
                  <a:schemeClr val="accent1"/>
                </a:solidFill>
                <a:hlinkClick r:id="rId8">
                  <a:extLst>
                    <a:ext uri="{A12FA001-AC4F-418D-AE19-62706E023703}">
                      <ahyp:hlinkClr xmlns:ahyp="http://schemas.microsoft.com/office/drawing/2018/hyperlinkcolor" val="tx"/>
                    </a:ext>
                  </a:extLst>
                </a:hlinkClick>
              </a:rPr>
              <a:t>https://www.investopedia.com/terms/p/porter.asp</a:t>
            </a:r>
            <a:endParaRPr lang="es-ES" sz="1600" b="0">
              <a:solidFill>
                <a:schemeClr val="accent1"/>
              </a:solidFill>
            </a:endParaRPr>
          </a:p>
          <a:p>
            <a:pPr>
              <a:lnSpc>
                <a:spcPct val="150000"/>
              </a:lnSpc>
              <a:buFont typeface="Courier New" panose="02070309020205020404" pitchFamily="49" charset="0"/>
              <a:buChar char="o"/>
              <a:defRPr/>
            </a:pPr>
            <a:r>
              <a:rPr lang="en-GB" sz="1600" b="0">
                <a:solidFill>
                  <a:schemeClr val="accent1"/>
                </a:solidFill>
              </a:rPr>
              <a:t>On Strategy I Visual strategist. </a:t>
            </a:r>
            <a:r>
              <a:rPr lang="en-GB" sz="1600" b="0">
                <a:solidFill>
                  <a:schemeClr val="accent1"/>
                </a:solidFill>
                <a:hlinkClick r:id="rId9">
                  <a:extLst>
                    <a:ext uri="{A12FA001-AC4F-418D-AE19-62706E023703}">
                      <ahyp:hlinkClr xmlns:ahyp="http://schemas.microsoft.com/office/drawing/2018/hyperlinkcolor" val="tx"/>
                    </a:ext>
                  </a:extLst>
                </a:hlinkClick>
              </a:rPr>
              <a:t>https://www.youtube.com/watch?v=MkRkBrgt2Bk</a:t>
            </a:r>
            <a:r>
              <a:rPr lang="en-GB" sz="1600" b="0">
                <a:solidFill>
                  <a:schemeClr val="accent1"/>
                </a:solidFill>
              </a:rPr>
              <a:t>. </a:t>
            </a:r>
            <a:endParaRPr lang="es-ES" sz="1600" b="0">
              <a:solidFill>
                <a:schemeClr val="accent1"/>
              </a:solidFill>
            </a:endParaRPr>
          </a:p>
          <a:p>
            <a:pPr>
              <a:lnSpc>
                <a:spcPct val="150000"/>
              </a:lnSpc>
              <a:buFont typeface="Courier New" panose="02070309020205020404" pitchFamily="49" charset="0"/>
              <a:buChar char="o"/>
              <a:defRPr/>
            </a:pPr>
            <a:r>
              <a:rPr lang="en-GB" sz="1600" b="0">
                <a:solidFill>
                  <a:schemeClr val="accent1"/>
                </a:solidFill>
              </a:rPr>
              <a:t>On Strategy. </a:t>
            </a:r>
            <a:r>
              <a:rPr lang="en-GB" sz="1600" b="0">
                <a:solidFill>
                  <a:schemeClr val="accent1"/>
                </a:solidFill>
                <a:hlinkClick r:id="rId10">
                  <a:extLst>
                    <a:ext uri="{A12FA001-AC4F-418D-AE19-62706E023703}">
                      <ahyp:hlinkClr xmlns:ahyp="http://schemas.microsoft.com/office/drawing/2018/hyperlinkcolor" val="tx"/>
                    </a:ext>
                  </a:extLst>
                </a:hlinkClick>
              </a:rPr>
              <a:t>https://www.youtube.com/watch?v=kG0ljsQKEV0</a:t>
            </a:r>
            <a:endParaRPr lang="en-GB" sz="1600" b="0">
              <a:solidFill>
                <a:schemeClr val="accent1"/>
              </a:solidFill>
            </a:endParaRPr>
          </a:p>
          <a:p>
            <a:pPr marL="0" indent="0">
              <a:lnSpc>
                <a:spcPct val="150000"/>
              </a:lnSpc>
              <a:buNone/>
              <a:defRPr/>
            </a:pPr>
            <a:endParaRPr lang="it-IT" sz="1600" u="sng">
              <a:solidFill>
                <a:schemeClr val="accent1"/>
              </a:solidFill>
              <a:latin typeface="Raleway"/>
            </a:endParaRPr>
          </a:p>
        </p:txBody>
      </p:sp>
    </p:spTree>
    <p:extLst>
      <p:ext uri="{BB962C8B-B14F-4D97-AF65-F5344CB8AC3E}">
        <p14:creationId xmlns:p14="http://schemas.microsoft.com/office/powerpoint/2010/main" val="465594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892791" y="339120"/>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s-ES" sz="1600" b="0" err="1">
                <a:solidFill>
                  <a:schemeClr val="accent1"/>
                </a:solidFill>
              </a:rPr>
              <a:t>Roadmunk</a:t>
            </a:r>
            <a:r>
              <a:rPr lang="es-ES" sz="1600" b="0">
                <a:solidFill>
                  <a:schemeClr val="accent1"/>
                </a:solidFill>
              </a:rPr>
              <a:t>. </a:t>
            </a:r>
            <a:r>
              <a:rPr lang="es-ES" sz="1600" b="0">
                <a:solidFill>
                  <a:schemeClr val="accent1"/>
                </a:solidFill>
                <a:hlinkClick r:id="rId2">
                  <a:extLst>
                    <a:ext uri="{A12FA001-AC4F-418D-AE19-62706E023703}">
                      <ahyp:hlinkClr xmlns:ahyp="http://schemas.microsoft.com/office/drawing/2018/hyperlinkcolor" val="tx"/>
                    </a:ext>
                  </a:extLst>
                </a:hlinkClick>
              </a:rPr>
              <a:t>https://roadmunk.com/guides/what-is-a-business-roadmap/</a:t>
            </a:r>
            <a:endParaRPr lang="es-ES"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Roadmunk</a:t>
            </a:r>
            <a:r>
              <a:rPr lang="es-ES" sz="1600" b="0">
                <a:solidFill>
                  <a:schemeClr val="accent1"/>
                </a:solidFill>
              </a:rPr>
              <a:t>. </a:t>
            </a:r>
            <a:r>
              <a:rPr lang="es-ES" sz="1600" b="0">
                <a:solidFill>
                  <a:schemeClr val="accent1"/>
                </a:solidFill>
                <a:hlinkClick r:id="rId3">
                  <a:extLst>
                    <a:ext uri="{A12FA001-AC4F-418D-AE19-62706E023703}">
                      <ahyp:hlinkClr xmlns:ahyp="http://schemas.microsoft.com/office/drawing/2018/hyperlinkcolor" val="tx"/>
                    </a:ext>
                  </a:extLst>
                </a:hlinkClick>
              </a:rPr>
              <a:t>https://roadmunk.com/roadmap-templates/strategic-roadmap/</a:t>
            </a:r>
            <a:endParaRPr lang="es-ES" sz="1600" b="0">
              <a:solidFill>
                <a:schemeClr val="accent1"/>
              </a:solidFill>
            </a:endParaRPr>
          </a:p>
          <a:p>
            <a:pPr>
              <a:lnSpc>
                <a:spcPct val="150000"/>
              </a:lnSpc>
              <a:buFont typeface="Courier New" panose="02070309020205020404" pitchFamily="49" charset="0"/>
              <a:buChar char="o"/>
              <a:defRPr/>
            </a:pPr>
            <a:r>
              <a:rPr lang="es-ES" sz="1600" b="0" err="1">
                <a:solidFill>
                  <a:schemeClr val="accent1"/>
                </a:solidFill>
              </a:rPr>
              <a:t>Roadmunk</a:t>
            </a:r>
            <a:r>
              <a:rPr lang="es-ES" sz="1600" b="0">
                <a:solidFill>
                  <a:schemeClr val="accent1"/>
                </a:solidFill>
              </a:rPr>
              <a:t>. </a:t>
            </a:r>
            <a:r>
              <a:rPr lang="es-ES" sz="1600" b="0">
                <a:solidFill>
                  <a:schemeClr val="accent1"/>
                </a:solidFill>
                <a:hlinkClick r:id="rId4">
                  <a:extLst>
                    <a:ext uri="{A12FA001-AC4F-418D-AE19-62706E023703}">
                      <ahyp:hlinkClr xmlns:ahyp="http://schemas.microsoft.com/office/drawing/2018/hyperlinkcolor" val="tx"/>
                    </a:ext>
                  </a:extLst>
                </a:hlinkClick>
              </a:rPr>
              <a:t>https://roadmunk.com/guides/business-roadmap-examples/</a:t>
            </a:r>
            <a:endParaRPr lang="es-ES" sz="1600" b="0">
              <a:solidFill>
                <a:schemeClr val="accent1"/>
              </a:solidFill>
            </a:endParaRPr>
          </a:p>
          <a:p>
            <a:pPr>
              <a:lnSpc>
                <a:spcPct val="150000"/>
              </a:lnSpc>
              <a:buFont typeface="Courier New" panose="02070309020205020404" pitchFamily="49" charset="0"/>
              <a:buChar char="o"/>
              <a:defRPr/>
            </a:pPr>
            <a:r>
              <a:rPr lang="es-ES" sz="1600" b="0">
                <a:solidFill>
                  <a:schemeClr val="accent1"/>
                </a:solidFill>
              </a:rPr>
              <a:t>Santander. </a:t>
            </a:r>
            <a:r>
              <a:rPr lang="es-ES" sz="1600" b="0">
                <a:solidFill>
                  <a:schemeClr val="accent1"/>
                </a:solidFill>
                <a:hlinkClick r:id="rId5">
                  <a:extLst>
                    <a:ext uri="{A12FA001-AC4F-418D-AE19-62706E023703}">
                      <ahyp:hlinkClr xmlns:ahyp="http://schemas.microsoft.com/office/drawing/2018/hyperlinkcolor" val="tx"/>
                    </a:ext>
                  </a:extLst>
                </a:hlinkClick>
              </a:rPr>
              <a:t>https://www.santanderopenacademy.com/en/blog/porter-s-5-forces.html</a:t>
            </a:r>
            <a:endParaRPr lang="es-ES" sz="1600" b="0">
              <a:solidFill>
                <a:schemeClr val="accent1"/>
              </a:solidFill>
            </a:endParaRPr>
          </a:p>
          <a:p>
            <a:pPr>
              <a:lnSpc>
                <a:spcPct val="150000"/>
              </a:lnSpc>
              <a:buFont typeface="Courier New" panose="02070309020205020404" pitchFamily="49" charset="0"/>
              <a:buChar char="o"/>
              <a:defRPr/>
            </a:pPr>
            <a:r>
              <a:rPr lang="es-ES" sz="1600" b="0">
                <a:solidFill>
                  <a:schemeClr val="accent1"/>
                </a:solidFill>
              </a:rPr>
              <a:t>Trenza Ana. </a:t>
            </a:r>
            <a:r>
              <a:rPr lang="es-ES" sz="1600" b="0">
                <a:solidFill>
                  <a:schemeClr val="accent1"/>
                </a:solidFill>
                <a:hlinkClick r:id="rId6">
                  <a:extLst>
                    <a:ext uri="{A12FA001-AC4F-418D-AE19-62706E023703}">
                      <ahyp:hlinkClr xmlns:ahyp="http://schemas.microsoft.com/office/drawing/2018/hyperlinkcolor" val="tx"/>
                    </a:ext>
                  </a:extLst>
                </a:hlinkClick>
              </a:rPr>
              <a:t>https</a:t>
            </a:r>
            <a:r>
              <a:rPr lang="es-ES" sz="1600" b="0">
                <a:solidFill>
                  <a:schemeClr val="accent1"/>
                </a:solidFill>
                <a:latin typeface="Raleway"/>
                <a:hlinkClick r:id="rId6">
                  <a:extLst>
                    <a:ext uri="{A12FA001-AC4F-418D-AE19-62706E023703}">
                      <ahyp:hlinkClr xmlns:ahyp="http://schemas.microsoft.com/office/drawing/2018/hyperlinkcolor" val="tx"/>
                    </a:ext>
                  </a:extLst>
                </a:hlinkClick>
              </a:rPr>
              <a:t>://www.youtube.com/watch?v=hyQIW7hRbv0</a:t>
            </a:r>
          </a:p>
          <a:p>
            <a:pPr marL="0" indent="0">
              <a:lnSpc>
                <a:spcPct val="150000"/>
              </a:lnSpc>
              <a:buNone/>
              <a:defRPr/>
            </a:pPr>
            <a:endParaRPr lang="it-IT" sz="1600" u="sng">
              <a:solidFill>
                <a:schemeClr val="accent1"/>
              </a:solidFill>
              <a:latin typeface="Raleway"/>
            </a:endParaRPr>
          </a:p>
        </p:txBody>
      </p:sp>
    </p:spTree>
    <p:extLst>
      <p:ext uri="{BB962C8B-B14F-4D97-AF65-F5344CB8AC3E}">
        <p14:creationId xmlns:p14="http://schemas.microsoft.com/office/powerpoint/2010/main" val="22701191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sl-SI" sz="3400"/>
              <a:t>Če želite izvedeti še več</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610668"/>
            <a:ext cx="11194507" cy="6008914"/>
          </a:xfrm>
        </p:spPr>
        <p:txBody>
          <a:bodyPr vert="horz" lIns="91440" tIns="45720" rIns="91440" bIns="45720" rtlCol="0" anchor="t">
            <a:normAutofit lnSpcReduction="10000"/>
          </a:bodyPr>
          <a:lstStyle/>
          <a:p>
            <a:pPr>
              <a:lnSpc>
                <a:spcPct val="150000"/>
              </a:lnSpc>
              <a:defRPr/>
            </a:pPr>
            <a:r>
              <a:rPr lang="en-US" sz="1600" b="0" dirty="0">
                <a:solidFill>
                  <a:schemeClr val="accent1"/>
                </a:solidFill>
              </a:rPr>
              <a:t>How to Create a Vision Statement That Inspires: </a:t>
            </a:r>
            <a:r>
              <a:rPr lang="en-US" sz="1600" b="0" dirty="0">
                <a:solidFill>
                  <a:schemeClr val="accent1"/>
                </a:solidFill>
                <a:hlinkClick r:id="rId2">
                  <a:extLst>
                    <a:ext uri="{A12FA001-AC4F-418D-AE19-62706E023703}">
                      <ahyp:hlinkClr xmlns:ahyp="http://schemas.microsoft.com/office/drawing/2018/hyperlinkcolor" val="tx"/>
                    </a:ext>
                  </a:extLst>
                </a:hlinkClick>
              </a:rPr>
              <a:t>https://www.youtube.com/watch?v=dZShbB59giM</a:t>
            </a:r>
            <a:endParaRPr lang="en-US" sz="1600" b="0" dirty="0">
              <a:solidFill>
                <a:schemeClr val="accent1"/>
              </a:solidFill>
            </a:endParaRPr>
          </a:p>
          <a:p>
            <a:pPr>
              <a:lnSpc>
                <a:spcPct val="150000"/>
              </a:lnSpc>
              <a:defRPr/>
            </a:pPr>
            <a:r>
              <a:rPr lang="en-US" sz="1600" b="0" dirty="0">
                <a:solidFill>
                  <a:schemeClr val="accent1"/>
                </a:solidFill>
              </a:rPr>
              <a:t>Introduction to the Business Model Canvas: </a:t>
            </a:r>
            <a:r>
              <a:rPr lang="en-US" sz="1600" b="0" dirty="0">
                <a:solidFill>
                  <a:schemeClr val="accent1"/>
                </a:solidFill>
                <a:hlinkClick r:id="rId3">
                  <a:extLst>
                    <a:ext uri="{A12FA001-AC4F-418D-AE19-62706E023703}">
                      <ahyp:hlinkClr xmlns:ahyp="http://schemas.microsoft.com/office/drawing/2018/hyperlinkcolor" val="tx"/>
                    </a:ext>
                  </a:extLst>
                </a:hlinkClick>
              </a:rPr>
              <a:t>https://www.youtube.com/watch?v=I8nwNcCfyig</a:t>
            </a:r>
            <a:endParaRPr lang="en-US" sz="1600" b="0" dirty="0">
              <a:solidFill>
                <a:schemeClr val="accent1"/>
              </a:solidFill>
            </a:endParaRPr>
          </a:p>
          <a:p>
            <a:pPr>
              <a:lnSpc>
                <a:spcPct val="150000"/>
              </a:lnSpc>
              <a:defRPr/>
            </a:pPr>
            <a:r>
              <a:rPr lang="en-US" sz="1600" b="0" dirty="0">
                <a:solidFill>
                  <a:schemeClr val="accent1"/>
                </a:solidFill>
              </a:rPr>
              <a:t>McDonald's Business Model Explained in 4 minutes (using the Business Model Canvas): </a:t>
            </a:r>
            <a:r>
              <a:rPr lang="en-US" sz="1600" b="0" dirty="0">
                <a:solidFill>
                  <a:schemeClr val="accent1"/>
                </a:solidFill>
                <a:hlinkClick r:id="rId4">
                  <a:extLst>
                    <a:ext uri="{A12FA001-AC4F-418D-AE19-62706E023703}">
                      <ahyp:hlinkClr xmlns:ahyp="http://schemas.microsoft.com/office/drawing/2018/hyperlinkcolor" val="tx"/>
                    </a:ext>
                  </a:extLst>
                </a:hlinkClick>
              </a:rPr>
              <a:t>https://www.youtube.com/watch?v=AdwBgD4cmko</a:t>
            </a:r>
            <a:endParaRPr lang="en-US" sz="1600" b="0" dirty="0">
              <a:solidFill>
                <a:schemeClr val="accent1"/>
              </a:solidFill>
            </a:endParaRPr>
          </a:p>
          <a:p>
            <a:pPr>
              <a:lnSpc>
                <a:spcPct val="150000"/>
              </a:lnSpc>
              <a:defRPr/>
            </a:pPr>
            <a:r>
              <a:rPr lang="en-US" sz="1600" b="0" dirty="0">
                <a:solidFill>
                  <a:schemeClr val="accent1"/>
                </a:solidFill>
              </a:rPr>
              <a:t>Murray, A., &amp; </a:t>
            </a:r>
            <a:r>
              <a:rPr lang="en-US" sz="1600" b="0" dirty="0" err="1">
                <a:solidFill>
                  <a:schemeClr val="accent1"/>
                </a:solidFill>
              </a:rPr>
              <a:t>Scuotto</a:t>
            </a:r>
            <a:r>
              <a:rPr lang="en-US" sz="1600" b="0" dirty="0">
                <a:solidFill>
                  <a:schemeClr val="accent1"/>
                </a:solidFill>
              </a:rPr>
              <a:t>, V. (2016). The business model canvas. </a:t>
            </a:r>
            <a:r>
              <a:rPr lang="en-US" sz="1600" b="0" dirty="0" err="1">
                <a:solidFill>
                  <a:schemeClr val="accent1"/>
                </a:solidFill>
              </a:rPr>
              <a:t>Symphonya</a:t>
            </a:r>
            <a:r>
              <a:rPr lang="en-US" sz="1600" b="0" dirty="0">
                <a:solidFill>
                  <a:schemeClr val="accent1"/>
                </a:solidFill>
              </a:rPr>
              <a:t>. Emerging Issues in Management, 94–109.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5">
                  <a:extLst>
                    <a:ext uri="{A12FA001-AC4F-418D-AE19-62706E023703}">
                      <ahyp:hlinkClr xmlns:ahyp="http://schemas.microsoft.com/office/drawing/2018/hyperlinkcolor" val="tx"/>
                    </a:ext>
                  </a:extLst>
                </a:hlinkClick>
              </a:rPr>
              <a:t>https://doi.org/10.4468/2015.3.13murray.scuotto</a:t>
            </a:r>
            <a:endParaRPr lang="en-US" sz="1600" b="0" dirty="0">
              <a:solidFill>
                <a:schemeClr val="accent1"/>
              </a:solidFill>
            </a:endParaRPr>
          </a:p>
          <a:p>
            <a:pPr>
              <a:lnSpc>
                <a:spcPct val="150000"/>
              </a:lnSpc>
              <a:defRPr/>
            </a:pPr>
            <a:r>
              <a:rPr lang="en-US" sz="1600" b="0" dirty="0">
                <a:solidFill>
                  <a:schemeClr val="accent1"/>
                </a:solidFill>
              </a:rPr>
              <a:t>Scott, J. T. (2017). The Entrepreneur’s Guide to Building a Successful Business. EFMD. </a:t>
            </a:r>
            <a:r>
              <a:rPr lang="en-US" sz="1600" b="0" dirty="0" err="1">
                <a:solidFill>
                  <a:schemeClr val="accent1"/>
                </a:solidFill>
              </a:rPr>
              <a:t>Dostop</a:t>
            </a:r>
            <a:r>
              <a:rPr lang="en-US" sz="1600" b="0" dirty="0">
                <a:solidFill>
                  <a:schemeClr val="accent1"/>
                </a:solidFill>
              </a:rPr>
              <a:t>: </a:t>
            </a:r>
            <a:r>
              <a:rPr lang="en-US" sz="1600" b="0" dirty="0">
                <a:solidFill>
                  <a:schemeClr val="accent1"/>
                </a:solidFill>
                <a:hlinkClick r:id="rId6">
                  <a:extLst>
                    <a:ext uri="{A12FA001-AC4F-418D-AE19-62706E023703}">
                      <ahyp:hlinkClr xmlns:ahyp="http://schemas.microsoft.com/office/drawing/2018/hyperlinkcolor" val="tx"/>
                    </a:ext>
                  </a:extLst>
                </a:hlinkClick>
              </a:rPr>
              <a:t>https://www.researchgate.net/profile/Jonathan-Scott-19/publication/347947879_The_Entrepreneur's_Guide_to_Building_a_Successful_Business_2018/links/601fd584299bf1cc26ac728b/The-Entrepreneurs-Guide-to-Building-a-Successful-Business-2018.pdf</a:t>
            </a:r>
            <a:endParaRPr lang="en-US" sz="1600" b="0" dirty="0">
              <a:solidFill>
                <a:schemeClr val="accent1"/>
              </a:solidFill>
            </a:endParaRPr>
          </a:p>
          <a:p>
            <a:pPr>
              <a:lnSpc>
                <a:spcPct val="150000"/>
              </a:lnSpc>
              <a:defRPr/>
            </a:pPr>
            <a:r>
              <a:rPr lang="en-US" sz="1600" b="0" dirty="0">
                <a:solidFill>
                  <a:schemeClr val="accent1"/>
                </a:solidFill>
              </a:rPr>
              <a:t>The Business Model Canvas - 9 Steps to Creating a Successful Business Model - Startup Tips: </a:t>
            </a:r>
            <a:r>
              <a:rPr lang="en-US" sz="1600" b="0" dirty="0">
                <a:solidFill>
                  <a:schemeClr val="accent1"/>
                </a:solidFill>
                <a:hlinkClick r:id="rId7">
                  <a:extLst>
                    <a:ext uri="{A12FA001-AC4F-418D-AE19-62706E023703}">
                      <ahyp:hlinkClr xmlns:ahyp="http://schemas.microsoft.com/office/drawing/2018/hyperlinkcolor" val="tx"/>
                    </a:ext>
                  </a:extLst>
                </a:hlinkClick>
              </a:rPr>
              <a:t>https://www.youtube.com/watch?v=IP0cUBWTgpY</a:t>
            </a:r>
            <a:endParaRPr lang="en-US" sz="1600" b="0" dirty="0">
              <a:solidFill>
                <a:schemeClr val="accent1"/>
              </a:solidFill>
            </a:endParaRPr>
          </a:p>
          <a:p>
            <a:pPr>
              <a:lnSpc>
                <a:spcPct val="150000"/>
              </a:lnSpc>
              <a:defRPr/>
            </a:pPr>
            <a:r>
              <a:rPr lang="en-US" sz="1600" b="0" dirty="0">
                <a:solidFill>
                  <a:schemeClr val="accent1"/>
                </a:solidFill>
              </a:rPr>
              <a:t>The Mission, Vision, and Values statements: </a:t>
            </a:r>
            <a:r>
              <a:rPr lang="en-US" sz="1600" b="0" dirty="0">
                <a:solidFill>
                  <a:schemeClr val="accent1"/>
                </a:solidFill>
                <a:hlinkClick r:id="rId8">
                  <a:extLst>
                    <a:ext uri="{A12FA001-AC4F-418D-AE19-62706E023703}">
                      <ahyp:hlinkClr xmlns:ahyp="http://schemas.microsoft.com/office/drawing/2018/hyperlinkcolor" val="tx"/>
                    </a:ext>
                  </a:extLst>
                </a:hlinkClick>
              </a:rPr>
              <a:t>https://www.youtube.com/watch?v=8wem6FZAucw</a:t>
            </a:r>
            <a:endParaRPr lang="en-US" sz="1600" b="0" dirty="0">
              <a:solidFill>
                <a:schemeClr val="accent1"/>
              </a:solidFill>
            </a:endParaRPr>
          </a:p>
          <a:p>
            <a:pPr>
              <a:lnSpc>
                <a:spcPct val="150000"/>
              </a:lnSpc>
              <a:defRPr/>
            </a:pPr>
            <a:r>
              <a:rPr lang="en-US" sz="1600" b="0" dirty="0">
                <a:solidFill>
                  <a:schemeClr val="accent1"/>
                </a:solidFill>
              </a:rPr>
              <a:t>Your Mission, Vision, and Values (with Examples): </a:t>
            </a:r>
            <a:r>
              <a:rPr lang="en-US" sz="1600" b="0" dirty="0">
                <a:solidFill>
                  <a:schemeClr val="accent1"/>
                </a:solidFill>
                <a:hlinkClick r:id="rId9">
                  <a:extLst>
                    <a:ext uri="{A12FA001-AC4F-418D-AE19-62706E023703}">
                      <ahyp:hlinkClr xmlns:ahyp="http://schemas.microsoft.com/office/drawing/2018/hyperlinkcolor" val="tx"/>
                    </a:ext>
                  </a:extLst>
                </a:hlinkClick>
              </a:rPr>
              <a:t>https://www.youtube.com/watch?v=Z4_YNeVsZhw</a:t>
            </a:r>
            <a:endParaRPr lang="en-US" sz="1600" b="0" dirty="0">
              <a:solidFill>
                <a:schemeClr val="accent1"/>
              </a:solidFill>
            </a:endParaRPr>
          </a:p>
          <a:p>
            <a:pPr marL="285750" marR="0" lvl="0" indent="-285750" algn="l" defTabSz="914400">
              <a:lnSpc>
                <a:spcPct val="150000"/>
              </a:lnSpc>
              <a:spcBef>
                <a:spcPts val="1000"/>
              </a:spcBef>
              <a:spcAft>
                <a:spcPts val="0"/>
              </a:spcAft>
              <a:buClrTx/>
              <a:buSzTx/>
              <a:buFont typeface="Courier New" panose="02070309020205020404" pitchFamily="49" charset="0"/>
              <a:buChar char="o"/>
              <a:tabLst/>
              <a:defRPr/>
            </a:pPr>
            <a:endParaRPr lang="en-US" sz="1600" b="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normAutofit/>
          </a:bodyPr>
          <a:lstStyle/>
          <a:p>
            <a:r>
              <a:rPr lang="en-US" sz="3600" err="1"/>
              <a:t>Partnerji</a:t>
            </a:r>
            <a:r>
              <a:rPr lang="en-US" sz="3600"/>
              <a:t> FEM-Up</a:t>
            </a:r>
          </a:p>
        </p:txBody>
      </p:sp>
    </p:spTree>
    <p:extLst>
      <p:ext uri="{BB962C8B-B14F-4D97-AF65-F5344CB8AC3E}">
        <p14:creationId xmlns:p14="http://schemas.microsoft.com/office/powerpoint/2010/main" val="361623514"/>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46846F-7BF4-4721-82F9-B63CAEB40536}">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9f364695-ca83-4f68-ac92-7eb794cbb92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99</Slides>
  <Notes>6</Notes>
  <HiddenSlides>0</HiddenSlides>
  <ScaleCrop>false</ScaleCrop>
  <HeadingPairs>
    <vt:vector size="4" baseType="variant">
      <vt:variant>
        <vt:lpstr>Theme</vt:lpstr>
      </vt:variant>
      <vt:variant>
        <vt:i4>2</vt:i4>
      </vt:variant>
      <vt:variant>
        <vt:lpstr>Slide Titles</vt:lpstr>
      </vt:variant>
      <vt:variant>
        <vt:i4>99</vt:i4>
      </vt:variant>
    </vt:vector>
  </HeadingPairs>
  <TitlesOfParts>
    <vt:vector size="101" baseType="lpstr">
      <vt:lpstr>Tema de Office</vt:lpstr>
      <vt:lpstr>Tema de Office</vt:lpstr>
      <vt:lpstr>Poslovno načrtovanje in strategija</vt:lpstr>
      <vt:lpstr>Cilj enote</vt:lpstr>
      <vt:lpstr>Učni izidi te enote</vt:lpstr>
      <vt:lpstr>1. Trajnostna inovacijska kultura v podjetju: vizija, poslanstvo in vrednote</vt:lpstr>
      <vt:lpstr>Vloga vizije, poslanstva in vrednot</vt:lpstr>
      <vt:lpstr>Vloga vizije, poslanstva in vrednot</vt:lpstr>
      <vt:lpstr>Izjava o viziji</vt:lpstr>
      <vt:lpstr>Izjava o viziji</vt:lpstr>
      <vt:lpstr>Oblikovanje izjave o viziji</vt:lpstr>
      <vt:lpstr>Izjava o poslanstvu</vt:lpstr>
      <vt:lpstr>Izjava o poslanstvu</vt:lpstr>
      <vt:lpstr>Oblikovanje izjave o poslanstvu</vt:lpstr>
      <vt:lpstr>Oblikovanje izjave o poslanstvu</vt:lpstr>
      <vt:lpstr>Temeljne vrednote</vt:lpstr>
      <vt:lpstr>Temeljne vrednote</vt:lpstr>
      <vt:lpstr>Določanje temeljnih vrednot</vt:lpstr>
      <vt:lpstr>Strategije za vključevanje inovacij v kulturo podjetja</vt:lpstr>
      <vt:lpstr>Uskladitev vizije, poslanstva in vrednot</vt:lpstr>
      <vt:lpstr>Uskladitev vizije, poslanstva in vrednot</vt:lpstr>
      <vt:lpstr>Uskladitev vizije, poslanstva in vrednot</vt:lpstr>
      <vt:lpstr>Uskladitev vizije, poslanstva in vrednot</vt:lpstr>
      <vt:lpstr>Vključevanje inovacij v kulturo podjetja</vt:lpstr>
      <vt:lpstr>Vloga vodstva pri spodbujanju inovacij</vt:lpstr>
      <vt:lpstr>Ohranjanje inovacijske kulture</vt:lpstr>
      <vt:lpstr>PowerPoint Presentation</vt:lpstr>
      <vt:lpstr>PowerPoint Presentation</vt:lpstr>
      <vt:lpstr>2. Oblikovanje zmagovitega platna poslovnega modela</vt:lpstr>
      <vt:lpstr>Kaj je platno poslovnega modela?</vt:lpstr>
      <vt:lpstr>Kaj je platno poslovnega modela?</vt:lpstr>
      <vt:lpstr>1. Segmentacija strank</vt:lpstr>
      <vt:lpstr>1. Segmenti strank</vt:lpstr>
      <vt:lpstr>2. Ponujena vrednost</vt:lpstr>
      <vt:lpstr>2. Ponujena vrednost</vt:lpstr>
      <vt:lpstr>2. Ponujena vrednost</vt:lpstr>
      <vt:lpstr>3. Kanali</vt:lpstr>
      <vt:lpstr>3. Kanali</vt:lpstr>
      <vt:lpstr>4. Odnosi s strankami</vt:lpstr>
      <vt:lpstr>4. Odnosi s strankami</vt:lpstr>
      <vt:lpstr>4. Odnosi s strankami</vt:lpstr>
      <vt:lpstr>5. Viri prihodkov</vt:lpstr>
      <vt:lpstr>5. Viri prihodkov</vt:lpstr>
      <vt:lpstr>5. Viri prihodkov</vt:lpstr>
      <vt:lpstr>6. Ključni viri</vt:lpstr>
      <vt:lpstr>6. Ključni viri</vt:lpstr>
      <vt:lpstr>7. Ključne dejavnosti</vt:lpstr>
      <vt:lpstr>7. Ključne dejavnosti</vt:lpstr>
      <vt:lpstr>8. Ključna partnerstva</vt:lpstr>
      <vt:lpstr>8. Ključna partnerstva</vt:lpstr>
      <vt:lpstr>9. Struktura stroškov</vt:lpstr>
      <vt:lpstr>9. Struktura stroškov</vt:lpstr>
      <vt:lpstr>Dokončanje platna poslovnega modela</vt:lpstr>
      <vt:lpstr>Dokončanje platna poslovnega modela</vt:lpstr>
      <vt:lpstr>Dokončanje platna poslovnega modela</vt:lpstr>
      <vt:lpstr>PowerPoint Presentation</vt:lpstr>
      <vt:lpstr>PowerPoint Presentation</vt:lpstr>
      <vt:lpstr>3. Strateški načrt in načrtovanje ukrepov</vt:lpstr>
      <vt:lpstr>Ključni vidiki strateškega načrta</vt:lpstr>
      <vt:lpstr>Ključni vidiki strateškega načrta</vt:lpstr>
      <vt:lpstr>PowerPoint Presentation</vt:lpstr>
      <vt:lpstr>PowerPoint Presentation</vt:lpstr>
      <vt:lpstr>1. Poslanstvo, vizija in vrednote</vt:lpstr>
      <vt:lpstr>1. Poslanstvo, vizija in vrednote</vt:lpstr>
      <vt:lpstr>PowerPoint Presentation</vt:lpstr>
      <vt:lpstr>PowerPoint Presentation</vt:lpstr>
      <vt:lpstr>2. Notranja in zunanja analiza ter konkurenca</vt:lpstr>
      <vt:lpstr>2. Notranja in zunanja analiza ter konkurenca</vt:lpstr>
      <vt:lpstr>2. Notranja in zunanja analiza ter konkurenca</vt:lpstr>
      <vt:lpstr>2. Notranja in zunanja analiza ter konkurenca</vt:lpstr>
      <vt:lpstr>PowerPoint Presentation</vt:lpstr>
      <vt:lpstr>2. Notranja in zunanja analiza ter konkurenca</vt:lpstr>
      <vt:lpstr>2. Notranja in zunanja analiza ter konkurenca</vt:lpstr>
      <vt:lpstr>2. Notranja in zunanja analiza ter konkurenca</vt:lpstr>
      <vt:lpstr>PowerPoint Presentation</vt:lpstr>
      <vt:lpstr>2. Notranja in zunanja analiza ter konkurenca</vt:lpstr>
      <vt:lpstr>2. Notranja in zunanja analiza ter konkurenca</vt:lpstr>
      <vt:lpstr>2. Notranja in zunanja analiza ter konkurenca</vt:lpstr>
      <vt:lpstr>2. Notranja in zunanja analiza ter konkurenca</vt:lpstr>
      <vt:lpstr>PowerPoint Presentation</vt:lpstr>
      <vt:lpstr>Izdelajte lastno analizo konkurence</vt:lpstr>
      <vt:lpstr>3. Cilji in strategija</vt:lpstr>
      <vt:lpstr>PowerPoint Presentation</vt:lpstr>
      <vt:lpstr>PowerPoint Presentation</vt:lpstr>
      <vt:lpstr>PowerPoint Presentation</vt:lpstr>
      <vt:lpstr>4. Izvajanje in nadzor</vt:lpstr>
      <vt:lpstr>4. Izvajanje in nadzor</vt:lpstr>
      <vt:lpstr>5. Akcijski načrt</vt:lpstr>
      <vt:lpstr>5. Akcijski načrt</vt:lpstr>
      <vt:lpstr>5. Akcijski načrt</vt:lpstr>
      <vt:lpstr>PowerPoint Presentation</vt:lpstr>
      <vt:lpstr>PowerPoint Presentation</vt:lpstr>
      <vt:lpstr>PowerPoint Presentation</vt:lpstr>
      <vt:lpstr>PowerPoint Presentation</vt:lpstr>
      <vt:lpstr>PowerPoint Presentation</vt:lpstr>
      <vt:lpstr>Viri, uporabljeni za ustvarjanje te enote </vt:lpstr>
      <vt:lpstr>PowerPoint Presentation</vt:lpstr>
      <vt:lpstr>PowerPoint Presentation</vt:lpstr>
      <vt:lpstr>PowerPoint Presentation</vt:lpstr>
      <vt:lpstr>Če želite izvedeti še več</vt:lpstr>
      <vt:lpstr>Partnerji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227</cp:revision>
  <dcterms:created xsi:type="dcterms:W3CDTF">2023-12-21T13:42:43Z</dcterms:created>
  <dcterms:modified xsi:type="dcterms:W3CDTF">2025-07-23T06:23:04Z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