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modernComment_13D_6251F30B.xml" ContentType="application/vnd.ms-powerpoint.comments+xml"/>
  <Override PartName="/ppt/comments/modernComment_13E_547DE0C7.xml" ContentType="application/vnd.ms-powerpoint.comments+xml"/>
  <Override PartName="/ppt/comments/modernComment_13F_CEE224B6.xml" ContentType="application/vnd.ms-powerpoint.comments+xml"/>
  <Override PartName="/ppt/notesSlides/notesSlide7.xml" ContentType="application/vnd.openxmlformats-officedocument.presentationml.notesSlide+xml"/>
  <Override PartName="/ppt/comments/modernComment_141_1D105C0F.xml" ContentType="application/vnd.ms-powerpoint.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modernComment_142_6A5DF9FB.xml" ContentType="application/vnd.ms-powerpoint.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modernComment_15C_F49094D7.xml" ContentType="application/vnd.ms-powerpoint.comment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omments/modernComment_147_8DFACE54.xml" ContentType="application/vnd.ms-powerpoint.comments+xml"/>
  <Override PartName="/ppt/notesSlides/notesSlide17.xml" ContentType="application/vnd.openxmlformats-officedocument.presentationml.notesSlide+xml"/>
  <Override PartName="/ppt/comments/modernComment_148_11768EBC.xml" ContentType="application/vnd.ms-powerpoint.comments+xml"/>
  <Override PartName="/ppt/comments/modernComment_149_AA2DFEB5.xml" ContentType="application/vnd.ms-powerpoint.comments+xml"/>
  <Override PartName="/ppt/comments/modernComment_14B_7292B626.xml" ContentType="application/vnd.ms-powerpoint.comments+xml"/>
  <Override PartName="/ppt/comments/modernComment_14C_68F53069.xml" ContentType="application/vnd.ms-powerpoint.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modernComment_153_791000A6.xml" ContentType="application/vnd.ms-powerpoint.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64"/>
  </p:notesMasterIdLst>
  <p:sldIdLst>
    <p:sldId id="303" r:id="rId6"/>
    <p:sldId id="257" r:id="rId7"/>
    <p:sldId id="258" r:id="rId8"/>
    <p:sldId id="262" r:id="rId9"/>
    <p:sldId id="307" r:id="rId10"/>
    <p:sldId id="302" r:id="rId11"/>
    <p:sldId id="309" r:id="rId12"/>
    <p:sldId id="310" r:id="rId13"/>
    <p:sldId id="341" r:id="rId14"/>
    <p:sldId id="311" r:id="rId15"/>
    <p:sldId id="342" r:id="rId16"/>
    <p:sldId id="312" r:id="rId17"/>
    <p:sldId id="313" r:id="rId18"/>
    <p:sldId id="343" r:id="rId19"/>
    <p:sldId id="314" r:id="rId20"/>
    <p:sldId id="315" r:id="rId21"/>
    <p:sldId id="344" r:id="rId22"/>
    <p:sldId id="316" r:id="rId23"/>
    <p:sldId id="317" r:id="rId24"/>
    <p:sldId id="318" r:id="rId25"/>
    <p:sldId id="319" r:id="rId26"/>
    <p:sldId id="320" r:id="rId27"/>
    <p:sldId id="321" r:id="rId28"/>
    <p:sldId id="346" r:id="rId29"/>
    <p:sldId id="355" r:id="rId30"/>
    <p:sldId id="361" r:id="rId31"/>
    <p:sldId id="322" r:id="rId32"/>
    <p:sldId id="356" r:id="rId33"/>
    <p:sldId id="357" r:id="rId34"/>
    <p:sldId id="323" r:id="rId35"/>
    <p:sldId id="358" r:id="rId36"/>
    <p:sldId id="348" r:id="rId37"/>
    <p:sldId id="324" r:id="rId38"/>
    <p:sldId id="305" r:id="rId39"/>
    <p:sldId id="338" r:id="rId40"/>
    <p:sldId id="325" r:id="rId41"/>
    <p:sldId id="326" r:id="rId42"/>
    <p:sldId id="327" r:id="rId43"/>
    <p:sldId id="328" r:id="rId44"/>
    <p:sldId id="351" r:id="rId45"/>
    <p:sldId id="329" r:id="rId46"/>
    <p:sldId id="350" r:id="rId47"/>
    <p:sldId id="330" r:id="rId48"/>
    <p:sldId id="331" r:id="rId49"/>
    <p:sldId id="332" r:id="rId50"/>
    <p:sldId id="333" r:id="rId51"/>
    <p:sldId id="354" r:id="rId52"/>
    <p:sldId id="359" r:id="rId53"/>
    <p:sldId id="360" r:id="rId54"/>
    <p:sldId id="349" r:id="rId55"/>
    <p:sldId id="339" r:id="rId56"/>
    <p:sldId id="335" r:id="rId57"/>
    <p:sldId id="336" r:id="rId58"/>
    <p:sldId id="353" r:id="rId59"/>
    <p:sldId id="352" r:id="rId60"/>
    <p:sldId id="275" r:id="rId61"/>
    <p:sldId id="340" r:id="rId62"/>
    <p:sldId id="263"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F3B801C-F34F-79B0-CD32-56E5F1816302}" name="Mateja Geder, DOBA" initials="MD" userId="S::mateja.geder@doba.si::ccfd40d0-487c-4fcf-87d0-5a1ee1eda87d" providerId="AD"/>
  <p188:author id="{C6924B3F-1C0E-E709-45BA-6C8D332A7CD5}" name="Martina Plantak, DOBA" initials="MP" userId="S::martina.plantak@doba.si::de674679-c024-4d92-9c12-6923d982c1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157035-01C2-4424-B5A5-2881C772A4CA}" v="44" dt="2025-01-30T11:29:59.012"/>
  </p1510:revLst>
</p1510:revInfo>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Açık Stil 2 - Vurgu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89" autoAdjust="0"/>
    <p:restoredTop sz="94915" autoAdjust="0"/>
  </p:normalViewPr>
  <p:slideViewPr>
    <p:cSldViewPr snapToGrid="0">
      <p:cViewPr>
        <p:scale>
          <a:sx n="70" d="100"/>
          <a:sy n="70" d="100"/>
        </p:scale>
        <p:origin x="57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tableStyles" Target="tableStyles.xml"/><Relationship Id="rId7" Type="http://schemas.openxmlformats.org/officeDocument/2006/relationships/slide" Target="slides/slide2.xml"/><Relationship Id="rId71"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notesMaster" Target="notesMasters/notesMaster1.xml"/><Relationship Id="rId69"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kos Passatoglou" userId="a07303e8-04d3-4f1e-be92-a9b2fd8f5f46" providerId="ADAL" clId="{EA157035-01C2-4424-B5A5-2881C772A4CA}"/>
    <pc:docChg chg="undo redo custSel modSld">
      <pc:chgData name="Nikos Passatoglou" userId="a07303e8-04d3-4f1e-be92-a9b2fd8f5f46" providerId="ADAL" clId="{EA157035-01C2-4424-B5A5-2881C772A4CA}" dt="2025-01-30T11:30:32.520" v="1146" actId="20577"/>
      <pc:docMkLst>
        <pc:docMk/>
      </pc:docMkLst>
      <pc:sldChg chg="modSp mod">
        <pc:chgData name="Nikos Passatoglou" userId="a07303e8-04d3-4f1e-be92-a9b2fd8f5f46" providerId="ADAL" clId="{EA157035-01C2-4424-B5A5-2881C772A4CA}" dt="2025-01-30T08:56:22.548" v="23" actId="21"/>
        <pc:sldMkLst>
          <pc:docMk/>
          <pc:sldMk cId="1177726443" sldId="257"/>
        </pc:sldMkLst>
        <pc:spChg chg="mod">
          <ac:chgData name="Nikos Passatoglou" userId="a07303e8-04d3-4f1e-be92-a9b2fd8f5f46" providerId="ADAL" clId="{EA157035-01C2-4424-B5A5-2881C772A4CA}" dt="2025-01-30T08:54:35.341" v="3"/>
          <ac:spMkLst>
            <pc:docMk/>
            <pc:sldMk cId="1177726443" sldId="257"/>
            <ac:spMk id="2" creationId="{F2C0D52E-A62B-F6E5-F2B0-7344F0CE8600}"/>
          </ac:spMkLst>
        </pc:spChg>
        <pc:spChg chg="mod">
          <ac:chgData name="Nikos Passatoglou" userId="a07303e8-04d3-4f1e-be92-a9b2fd8f5f46" providerId="ADAL" clId="{EA157035-01C2-4424-B5A5-2881C772A4CA}" dt="2025-01-30T08:56:22.548" v="23" actId="21"/>
          <ac:spMkLst>
            <pc:docMk/>
            <pc:sldMk cId="1177726443" sldId="257"/>
            <ac:spMk id="5" creationId="{384F233A-4157-73C7-B3C5-3F182615ED08}"/>
          </ac:spMkLst>
        </pc:spChg>
      </pc:sldChg>
      <pc:sldChg chg="modSp mod">
        <pc:chgData name="Nikos Passatoglou" userId="a07303e8-04d3-4f1e-be92-a9b2fd8f5f46" providerId="ADAL" clId="{EA157035-01C2-4424-B5A5-2881C772A4CA}" dt="2025-01-30T09:09:53.693" v="52" actId="20577"/>
        <pc:sldMkLst>
          <pc:docMk/>
          <pc:sldMk cId="2591287154" sldId="258"/>
        </pc:sldMkLst>
        <pc:spChg chg="mod">
          <ac:chgData name="Nikos Passatoglou" userId="a07303e8-04d3-4f1e-be92-a9b2fd8f5f46" providerId="ADAL" clId="{EA157035-01C2-4424-B5A5-2881C772A4CA}" dt="2025-01-30T08:56:49.555" v="27" actId="2711"/>
          <ac:spMkLst>
            <pc:docMk/>
            <pc:sldMk cId="2591287154" sldId="258"/>
            <ac:spMk id="4" creationId="{EDDEB2B8-67A4-DBB2-B33B-FA3A94AEE46E}"/>
          </ac:spMkLst>
        </pc:spChg>
        <pc:spChg chg="mod">
          <ac:chgData name="Nikos Passatoglou" userId="a07303e8-04d3-4f1e-be92-a9b2fd8f5f46" providerId="ADAL" clId="{EA157035-01C2-4424-B5A5-2881C772A4CA}" dt="2025-01-30T09:09:53.693" v="52" actId="20577"/>
          <ac:spMkLst>
            <pc:docMk/>
            <pc:sldMk cId="2591287154" sldId="258"/>
            <ac:spMk id="5" creationId="{DCBDD218-F9D7-4922-0A12-8A66E5903877}"/>
          </ac:spMkLst>
        </pc:spChg>
        <pc:spChg chg="mod">
          <ac:chgData name="Nikos Passatoglou" userId="a07303e8-04d3-4f1e-be92-a9b2fd8f5f46" providerId="ADAL" clId="{EA157035-01C2-4424-B5A5-2881C772A4CA}" dt="2025-01-30T09:09:39.004" v="46" actId="20577"/>
          <ac:spMkLst>
            <pc:docMk/>
            <pc:sldMk cId="2591287154" sldId="258"/>
            <ac:spMk id="6" creationId="{0CC214A9-B65D-FDF1-7616-D8081C944C60}"/>
          </ac:spMkLst>
        </pc:spChg>
      </pc:sldChg>
      <pc:sldChg chg="modSp mod">
        <pc:chgData name="Nikos Passatoglou" userId="a07303e8-04d3-4f1e-be92-a9b2fd8f5f46" providerId="ADAL" clId="{EA157035-01C2-4424-B5A5-2881C772A4CA}" dt="2025-01-30T09:11:29.941" v="61" actId="20577"/>
        <pc:sldMkLst>
          <pc:docMk/>
          <pc:sldMk cId="2622686270" sldId="262"/>
        </pc:sldMkLst>
        <pc:spChg chg="mod">
          <ac:chgData name="Nikos Passatoglou" userId="a07303e8-04d3-4f1e-be92-a9b2fd8f5f46" providerId="ADAL" clId="{EA157035-01C2-4424-B5A5-2881C772A4CA}" dt="2025-01-30T09:10:45.686" v="56"/>
          <ac:spMkLst>
            <pc:docMk/>
            <pc:sldMk cId="2622686270" sldId="262"/>
            <ac:spMk id="2" creationId="{50ABC507-E7F2-965E-C444-0827B238DD41}"/>
          </ac:spMkLst>
        </pc:spChg>
        <pc:spChg chg="mod">
          <ac:chgData name="Nikos Passatoglou" userId="a07303e8-04d3-4f1e-be92-a9b2fd8f5f46" providerId="ADAL" clId="{EA157035-01C2-4424-B5A5-2881C772A4CA}" dt="2025-01-30T09:11:29.941" v="61" actId="20577"/>
          <ac:spMkLst>
            <pc:docMk/>
            <pc:sldMk cId="2622686270" sldId="262"/>
            <ac:spMk id="4" creationId="{1D80D5D3-A628-7AE3-C688-713A31CCE45A}"/>
          </ac:spMkLst>
        </pc:spChg>
        <pc:spChg chg="mod">
          <ac:chgData name="Nikos Passatoglou" userId="a07303e8-04d3-4f1e-be92-a9b2fd8f5f46" providerId="ADAL" clId="{EA157035-01C2-4424-B5A5-2881C772A4CA}" dt="2025-01-30T09:10:40.496" v="55" actId="122"/>
          <ac:spMkLst>
            <pc:docMk/>
            <pc:sldMk cId="2622686270" sldId="262"/>
            <ac:spMk id="5" creationId="{A7D5D871-3E99-FD69-62E9-BF69DA13EE4B}"/>
          </ac:spMkLst>
        </pc:spChg>
      </pc:sldChg>
      <pc:sldChg chg="modSp mod">
        <pc:chgData name="Nikos Passatoglou" userId="a07303e8-04d3-4f1e-be92-a9b2fd8f5f46" providerId="ADAL" clId="{EA157035-01C2-4424-B5A5-2881C772A4CA}" dt="2025-01-30T11:30:32.520" v="1146" actId="20577"/>
        <pc:sldMkLst>
          <pc:docMk/>
          <pc:sldMk cId="361623514" sldId="263"/>
        </pc:sldMkLst>
        <pc:spChg chg="mod">
          <ac:chgData name="Nikos Passatoglou" userId="a07303e8-04d3-4f1e-be92-a9b2fd8f5f46" providerId="ADAL" clId="{EA157035-01C2-4424-B5A5-2881C772A4CA}" dt="2025-01-30T11:30:32.520" v="1146" actId="20577"/>
          <ac:spMkLst>
            <pc:docMk/>
            <pc:sldMk cId="361623514" sldId="263"/>
            <ac:spMk id="3" creationId="{2F5A40CF-DD24-6590-A30B-3E7EA8E3796C}"/>
          </ac:spMkLst>
        </pc:spChg>
      </pc:sldChg>
      <pc:sldChg chg="modSp mod">
        <pc:chgData name="Nikos Passatoglou" userId="a07303e8-04d3-4f1e-be92-a9b2fd8f5f46" providerId="ADAL" clId="{EA157035-01C2-4424-B5A5-2881C772A4CA}" dt="2025-01-30T11:29:42.439" v="1119"/>
        <pc:sldMkLst>
          <pc:docMk/>
          <pc:sldMk cId="3119389221" sldId="275"/>
        </pc:sldMkLst>
        <pc:spChg chg="mod">
          <ac:chgData name="Nikos Passatoglou" userId="a07303e8-04d3-4f1e-be92-a9b2fd8f5f46" providerId="ADAL" clId="{EA157035-01C2-4424-B5A5-2881C772A4CA}" dt="2025-01-30T11:29:42.439" v="1119"/>
          <ac:spMkLst>
            <pc:docMk/>
            <pc:sldMk cId="3119389221" sldId="275"/>
            <ac:spMk id="2" creationId="{D1FA6C79-B804-ABC5-686B-1894D0168E33}"/>
          </ac:spMkLst>
        </pc:spChg>
      </pc:sldChg>
      <pc:sldChg chg="modSp mod">
        <pc:chgData name="Nikos Passatoglou" userId="a07303e8-04d3-4f1e-be92-a9b2fd8f5f46" providerId="ADAL" clId="{EA157035-01C2-4424-B5A5-2881C772A4CA}" dt="2025-01-30T09:17:15.894" v="139"/>
        <pc:sldMkLst>
          <pc:docMk/>
          <pc:sldMk cId="3428332141" sldId="302"/>
        </pc:sldMkLst>
        <pc:spChg chg="mod">
          <ac:chgData name="Nikos Passatoglou" userId="a07303e8-04d3-4f1e-be92-a9b2fd8f5f46" providerId="ADAL" clId="{EA157035-01C2-4424-B5A5-2881C772A4CA}" dt="2025-01-30T09:14:50.054" v="109" actId="1076"/>
          <ac:spMkLst>
            <pc:docMk/>
            <pc:sldMk cId="3428332141" sldId="302"/>
            <ac:spMk id="4" creationId="{85DBD695-B17C-9488-2AC6-3B270D521B35}"/>
          </ac:spMkLst>
        </pc:spChg>
        <pc:spChg chg="mod">
          <ac:chgData name="Nikos Passatoglou" userId="a07303e8-04d3-4f1e-be92-a9b2fd8f5f46" providerId="ADAL" clId="{EA157035-01C2-4424-B5A5-2881C772A4CA}" dt="2025-01-30T09:15:02.547" v="111" actId="404"/>
          <ac:spMkLst>
            <pc:docMk/>
            <pc:sldMk cId="3428332141" sldId="302"/>
            <ac:spMk id="6" creationId="{34D5B8AC-5DE4-BCC5-D3CC-90B2F9487F07}"/>
          </ac:spMkLst>
        </pc:spChg>
        <pc:graphicFrameChg chg="mod modGraphic">
          <ac:chgData name="Nikos Passatoglou" userId="a07303e8-04d3-4f1e-be92-a9b2fd8f5f46" providerId="ADAL" clId="{EA157035-01C2-4424-B5A5-2881C772A4CA}" dt="2025-01-30T09:16:04.663" v="123" actId="20577"/>
          <ac:graphicFrameMkLst>
            <pc:docMk/>
            <pc:sldMk cId="3428332141" sldId="302"/>
            <ac:graphicFrameMk id="10" creationId="{4921E054-EFCD-DC17-802A-753EF08C25FF}"/>
          </ac:graphicFrameMkLst>
        </pc:graphicFrameChg>
        <pc:graphicFrameChg chg="mod modGraphic">
          <ac:chgData name="Nikos Passatoglou" userId="a07303e8-04d3-4f1e-be92-a9b2fd8f5f46" providerId="ADAL" clId="{EA157035-01C2-4424-B5A5-2881C772A4CA}" dt="2025-01-30T09:17:15.894" v="139"/>
          <ac:graphicFrameMkLst>
            <pc:docMk/>
            <pc:sldMk cId="3428332141" sldId="302"/>
            <ac:graphicFrameMk id="11" creationId="{0600FAC6-A090-C821-16AE-98A6D4ED1AE3}"/>
          </ac:graphicFrameMkLst>
        </pc:graphicFrameChg>
      </pc:sldChg>
      <pc:sldChg chg="modSp mod">
        <pc:chgData name="Nikos Passatoglou" userId="a07303e8-04d3-4f1e-be92-a9b2fd8f5f46" providerId="ADAL" clId="{EA157035-01C2-4424-B5A5-2881C772A4CA}" dt="2025-01-30T08:54:29.329" v="2" actId="2711"/>
        <pc:sldMkLst>
          <pc:docMk/>
          <pc:sldMk cId="2949865065" sldId="303"/>
        </pc:sldMkLst>
        <pc:spChg chg="mod">
          <ac:chgData name="Nikos Passatoglou" userId="a07303e8-04d3-4f1e-be92-a9b2fd8f5f46" providerId="ADAL" clId="{EA157035-01C2-4424-B5A5-2881C772A4CA}" dt="2025-01-30T08:54:29.329" v="2" actId="2711"/>
          <ac:spMkLst>
            <pc:docMk/>
            <pc:sldMk cId="2949865065" sldId="303"/>
            <ac:spMk id="2" creationId="{6914FE02-1D5B-5285-03EF-401433043FA6}"/>
          </ac:spMkLst>
        </pc:spChg>
        <pc:spChg chg="mod">
          <ac:chgData name="Nikos Passatoglou" userId="a07303e8-04d3-4f1e-be92-a9b2fd8f5f46" providerId="ADAL" clId="{EA157035-01C2-4424-B5A5-2881C772A4CA}" dt="2025-01-30T08:54:18.790" v="0"/>
          <ac:spMkLst>
            <pc:docMk/>
            <pc:sldMk cId="2949865065" sldId="303"/>
            <ac:spMk id="3" creationId="{73B06CFA-549F-BF01-84DA-E23DFB02BD4F}"/>
          </ac:spMkLst>
        </pc:spChg>
      </pc:sldChg>
      <pc:sldChg chg="modSp mod">
        <pc:chgData name="Nikos Passatoglou" userId="a07303e8-04d3-4f1e-be92-a9b2fd8f5f46" providerId="ADAL" clId="{EA157035-01C2-4424-B5A5-2881C772A4CA}" dt="2025-01-30T10:45:27.252" v="651"/>
        <pc:sldMkLst>
          <pc:docMk/>
          <pc:sldMk cId="3287562460" sldId="305"/>
        </pc:sldMkLst>
        <pc:spChg chg="mod">
          <ac:chgData name="Nikos Passatoglou" userId="a07303e8-04d3-4f1e-be92-a9b2fd8f5f46" providerId="ADAL" clId="{EA157035-01C2-4424-B5A5-2881C772A4CA}" dt="2025-01-30T10:44:49.901" v="647"/>
          <ac:spMkLst>
            <pc:docMk/>
            <pc:sldMk cId="3287562460" sldId="305"/>
            <ac:spMk id="2" creationId="{658921C0-D8A6-3374-DB12-E491056093DC}"/>
          </ac:spMkLst>
        </pc:spChg>
        <pc:spChg chg="mod">
          <ac:chgData name="Nikos Passatoglou" userId="a07303e8-04d3-4f1e-be92-a9b2fd8f5f46" providerId="ADAL" clId="{EA157035-01C2-4424-B5A5-2881C772A4CA}" dt="2025-01-30T10:45:27.252" v="651"/>
          <ac:spMkLst>
            <pc:docMk/>
            <pc:sldMk cId="3287562460" sldId="305"/>
            <ac:spMk id="4" creationId="{EE307CD3-701F-8E52-58EF-CCAB6D774D3D}"/>
          </ac:spMkLst>
        </pc:spChg>
        <pc:spChg chg="mod">
          <ac:chgData name="Nikos Passatoglou" userId="a07303e8-04d3-4f1e-be92-a9b2fd8f5f46" providerId="ADAL" clId="{EA157035-01C2-4424-B5A5-2881C772A4CA}" dt="2025-01-30T10:44:35.959" v="644" actId="122"/>
          <ac:spMkLst>
            <pc:docMk/>
            <pc:sldMk cId="3287562460" sldId="305"/>
            <ac:spMk id="5" creationId="{5529DCD1-D0C5-B171-6EBB-AD16732BDE2C}"/>
          </ac:spMkLst>
        </pc:spChg>
      </pc:sldChg>
      <pc:sldChg chg="modSp mod">
        <pc:chgData name="Nikos Passatoglou" userId="a07303e8-04d3-4f1e-be92-a9b2fd8f5f46" providerId="ADAL" clId="{EA157035-01C2-4424-B5A5-2881C772A4CA}" dt="2025-01-30T09:12:52.137" v="84"/>
        <pc:sldMkLst>
          <pc:docMk/>
          <pc:sldMk cId="1254482714" sldId="307"/>
        </pc:sldMkLst>
        <pc:spChg chg="mod">
          <ac:chgData name="Nikos Passatoglou" userId="a07303e8-04d3-4f1e-be92-a9b2fd8f5f46" providerId="ADAL" clId="{EA157035-01C2-4424-B5A5-2881C772A4CA}" dt="2025-01-30T09:11:44.854" v="62"/>
          <ac:spMkLst>
            <pc:docMk/>
            <pc:sldMk cId="1254482714" sldId="307"/>
            <ac:spMk id="2" creationId="{93143777-6AB8-2E5D-763C-9D399461FF67}"/>
          </ac:spMkLst>
        </pc:spChg>
        <pc:spChg chg="mod">
          <ac:chgData name="Nikos Passatoglou" userId="a07303e8-04d3-4f1e-be92-a9b2fd8f5f46" providerId="ADAL" clId="{EA157035-01C2-4424-B5A5-2881C772A4CA}" dt="2025-01-30T09:12:23.956" v="80" actId="20577"/>
          <ac:spMkLst>
            <pc:docMk/>
            <pc:sldMk cId="1254482714" sldId="307"/>
            <ac:spMk id="4" creationId="{B96F0223-B88D-11CB-85C6-9F47C423A384}"/>
          </ac:spMkLst>
        </pc:spChg>
        <pc:spChg chg="mod">
          <ac:chgData name="Nikos Passatoglou" userId="a07303e8-04d3-4f1e-be92-a9b2fd8f5f46" providerId="ADAL" clId="{EA157035-01C2-4424-B5A5-2881C772A4CA}" dt="2025-01-30T09:12:52.137" v="84"/>
          <ac:spMkLst>
            <pc:docMk/>
            <pc:sldMk cId="1254482714" sldId="307"/>
            <ac:spMk id="5" creationId="{35351850-5AE0-E986-C781-7DAC7714304C}"/>
          </ac:spMkLst>
        </pc:spChg>
        <pc:spChg chg="mod">
          <ac:chgData name="Nikos Passatoglou" userId="a07303e8-04d3-4f1e-be92-a9b2fd8f5f46" providerId="ADAL" clId="{EA157035-01C2-4424-B5A5-2881C772A4CA}" dt="2025-01-30T09:12:38.563" v="82" actId="14100"/>
          <ac:spMkLst>
            <pc:docMk/>
            <pc:sldMk cId="1254482714" sldId="307"/>
            <ac:spMk id="7" creationId="{83991C30-927B-2504-1580-AFE163EB9BE7}"/>
          </ac:spMkLst>
        </pc:spChg>
      </pc:sldChg>
      <pc:sldChg chg="modSp mod">
        <pc:chgData name="Nikos Passatoglou" userId="a07303e8-04d3-4f1e-be92-a9b2fd8f5f46" providerId="ADAL" clId="{EA157035-01C2-4424-B5A5-2881C772A4CA}" dt="2025-01-30T09:18:50.858" v="160"/>
        <pc:sldMkLst>
          <pc:docMk/>
          <pc:sldMk cId="2059394752" sldId="309"/>
        </pc:sldMkLst>
        <pc:spChg chg="mod">
          <ac:chgData name="Nikos Passatoglou" userId="a07303e8-04d3-4f1e-be92-a9b2fd8f5f46" providerId="ADAL" clId="{EA157035-01C2-4424-B5A5-2881C772A4CA}" dt="2025-01-30T09:17:24.448" v="140"/>
          <ac:spMkLst>
            <pc:docMk/>
            <pc:sldMk cId="2059394752" sldId="309"/>
            <ac:spMk id="2" creationId="{A3BFFE7E-14D0-EBD0-8A5B-9A1F89D6471D}"/>
          </ac:spMkLst>
        </pc:spChg>
        <pc:spChg chg="mod">
          <ac:chgData name="Nikos Passatoglou" userId="a07303e8-04d3-4f1e-be92-a9b2fd8f5f46" providerId="ADAL" clId="{EA157035-01C2-4424-B5A5-2881C772A4CA}" dt="2025-01-30T09:18:26.196" v="157" actId="20577"/>
          <ac:spMkLst>
            <pc:docMk/>
            <pc:sldMk cId="2059394752" sldId="309"/>
            <ac:spMk id="4" creationId="{45CBAB9A-4EA5-7119-B4EE-8BA01F2BE018}"/>
          </ac:spMkLst>
        </pc:spChg>
        <pc:spChg chg="mod">
          <ac:chgData name="Nikos Passatoglou" userId="a07303e8-04d3-4f1e-be92-a9b2fd8f5f46" providerId="ADAL" clId="{EA157035-01C2-4424-B5A5-2881C772A4CA}" dt="2025-01-30T09:18:50.858" v="160"/>
          <ac:spMkLst>
            <pc:docMk/>
            <pc:sldMk cId="2059394752" sldId="309"/>
            <ac:spMk id="6" creationId="{BD741341-DF2C-750B-EBBE-6DE7660FC018}"/>
          </ac:spMkLst>
        </pc:spChg>
        <pc:graphicFrameChg chg="mod">
          <ac:chgData name="Nikos Passatoglou" userId="a07303e8-04d3-4f1e-be92-a9b2fd8f5f46" providerId="ADAL" clId="{EA157035-01C2-4424-B5A5-2881C772A4CA}" dt="2025-01-30T09:18:39.265" v="159"/>
          <ac:graphicFrameMkLst>
            <pc:docMk/>
            <pc:sldMk cId="2059394752" sldId="309"/>
            <ac:graphicFrameMk id="3" creationId="{94EF3292-4671-F2BA-FFB0-514AB7D5ADD7}"/>
          </ac:graphicFrameMkLst>
        </pc:graphicFrameChg>
      </pc:sldChg>
      <pc:sldChg chg="modSp mod">
        <pc:chgData name="Nikos Passatoglou" userId="a07303e8-04d3-4f1e-be92-a9b2fd8f5f46" providerId="ADAL" clId="{EA157035-01C2-4424-B5A5-2881C772A4CA}" dt="2025-01-30T09:19:49.820" v="173"/>
        <pc:sldMkLst>
          <pc:docMk/>
          <pc:sldMk cId="3259178867" sldId="310"/>
        </pc:sldMkLst>
        <pc:spChg chg="mod">
          <ac:chgData name="Nikos Passatoglou" userId="a07303e8-04d3-4f1e-be92-a9b2fd8f5f46" providerId="ADAL" clId="{EA157035-01C2-4424-B5A5-2881C772A4CA}" dt="2025-01-30T09:19:07.876" v="163"/>
          <ac:spMkLst>
            <pc:docMk/>
            <pc:sldMk cId="3259178867" sldId="310"/>
            <ac:spMk id="2" creationId="{D55BA63E-CE0B-3785-DE3C-F61E2E538BD6}"/>
          </ac:spMkLst>
        </pc:spChg>
        <pc:spChg chg="mod">
          <ac:chgData name="Nikos Passatoglou" userId="a07303e8-04d3-4f1e-be92-a9b2fd8f5f46" providerId="ADAL" clId="{EA157035-01C2-4424-B5A5-2881C772A4CA}" dt="2025-01-30T09:19:49.820" v="173"/>
          <ac:spMkLst>
            <pc:docMk/>
            <pc:sldMk cId="3259178867" sldId="310"/>
            <ac:spMk id="4" creationId="{A7068136-48B6-835A-11E2-43E094B52D61}"/>
          </ac:spMkLst>
        </pc:spChg>
      </pc:sldChg>
      <pc:sldChg chg="modSp mod">
        <pc:chgData name="Nikos Passatoglou" userId="a07303e8-04d3-4f1e-be92-a9b2fd8f5f46" providerId="ADAL" clId="{EA157035-01C2-4424-B5A5-2881C772A4CA}" dt="2025-01-30T09:22:17.300" v="215" actId="20577"/>
        <pc:sldMkLst>
          <pc:docMk/>
          <pc:sldMk cId="145542701" sldId="311"/>
        </pc:sldMkLst>
        <pc:spChg chg="mod">
          <ac:chgData name="Nikos Passatoglou" userId="a07303e8-04d3-4f1e-be92-a9b2fd8f5f46" providerId="ADAL" clId="{EA157035-01C2-4424-B5A5-2881C772A4CA}" dt="2025-01-30T09:21:18.023" v="191"/>
          <ac:spMkLst>
            <pc:docMk/>
            <pc:sldMk cId="145542701" sldId="311"/>
            <ac:spMk id="2" creationId="{D6ECAC22-58D7-B63A-3E40-5257F9B3422D}"/>
          </ac:spMkLst>
        </pc:spChg>
        <pc:spChg chg="mod">
          <ac:chgData name="Nikos Passatoglou" userId="a07303e8-04d3-4f1e-be92-a9b2fd8f5f46" providerId="ADAL" clId="{EA157035-01C2-4424-B5A5-2881C772A4CA}" dt="2025-01-30T09:21:46.921" v="198" actId="113"/>
          <ac:spMkLst>
            <pc:docMk/>
            <pc:sldMk cId="145542701" sldId="311"/>
            <ac:spMk id="4" creationId="{6B36DA5C-922D-1665-9B87-0EA4D5CD06E3}"/>
          </ac:spMkLst>
        </pc:spChg>
        <pc:spChg chg="mod">
          <ac:chgData name="Nikos Passatoglou" userId="a07303e8-04d3-4f1e-be92-a9b2fd8f5f46" providerId="ADAL" clId="{EA157035-01C2-4424-B5A5-2881C772A4CA}" dt="2025-01-30T09:22:17.300" v="215" actId="20577"/>
          <ac:spMkLst>
            <pc:docMk/>
            <pc:sldMk cId="145542701" sldId="311"/>
            <ac:spMk id="5" creationId="{3C4676E7-A19A-069D-26EA-B2BE599CD955}"/>
          </ac:spMkLst>
        </pc:spChg>
        <pc:spChg chg="mod">
          <ac:chgData name="Nikos Passatoglou" userId="a07303e8-04d3-4f1e-be92-a9b2fd8f5f46" providerId="ADAL" clId="{EA157035-01C2-4424-B5A5-2881C772A4CA}" dt="2025-01-30T09:21:58.590" v="200"/>
          <ac:spMkLst>
            <pc:docMk/>
            <pc:sldMk cId="145542701" sldId="311"/>
            <ac:spMk id="6" creationId="{60DEABA2-E3C7-1BFB-4CD6-EFBC3A783ED7}"/>
          </ac:spMkLst>
        </pc:spChg>
        <pc:spChg chg="mod">
          <ac:chgData name="Nikos Passatoglou" userId="a07303e8-04d3-4f1e-be92-a9b2fd8f5f46" providerId="ADAL" clId="{EA157035-01C2-4424-B5A5-2881C772A4CA}" dt="2025-01-30T09:21:53.228" v="199"/>
          <ac:spMkLst>
            <pc:docMk/>
            <pc:sldMk cId="145542701" sldId="311"/>
            <ac:spMk id="10" creationId="{D5AD6530-BA9F-14FA-E554-A64A826B36E1}"/>
          </ac:spMkLst>
        </pc:spChg>
      </pc:sldChg>
      <pc:sldChg chg="modSp mod">
        <pc:chgData name="Nikos Passatoglou" userId="a07303e8-04d3-4f1e-be92-a9b2fd8f5f46" providerId="ADAL" clId="{EA157035-01C2-4424-B5A5-2881C772A4CA}" dt="2025-01-30T09:25:38.925" v="242" actId="21"/>
        <pc:sldMkLst>
          <pc:docMk/>
          <pc:sldMk cId="3415548670" sldId="312"/>
        </pc:sldMkLst>
        <pc:spChg chg="mod">
          <ac:chgData name="Nikos Passatoglou" userId="a07303e8-04d3-4f1e-be92-a9b2fd8f5f46" providerId="ADAL" clId="{EA157035-01C2-4424-B5A5-2881C772A4CA}" dt="2025-01-30T09:23:44.930" v="232"/>
          <ac:spMkLst>
            <pc:docMk/>
            <pc:sldMk cId="3415548670" sldId="312"/>
            <ac:spMk id="2" creationId="{3AE7A2D2-B4BA-81A9-42EA-441A8D0A90A1}"/>
          </ac:spMkLst>
        </pc:spChg>
        <pc:spChg chg="mod">
          <ac:chgData name="Nikos Passatoglou" userId="a07303e8-04d3-4f1e-be92-a9b2fd8f5f46" providerId="ADAL" clId="{EA157035-01C2-4424-B5A5-2881C772A4CA}" dt="2025-01-30T09:24:21.348" v="237" actId="21"/>
          <ac:spMkLst>
            <pc:docMk/>
            <pc:sldMk cId="3415548670" sldId="312"/>
            <ac:spMk id="7" creationId="{0EAF0D02-9EFE-0F4C-6731-87EE87176156}"/>
          </ac:spMkLst>
        </pc:spChg>
        <pc:spChg chg="mod">
          <ac:chgData name="Nikos Passatoglou" userId="a07303e8-04d3-4f1e-be92-a9b2fd8f5f46" providerId="ADAL" clId="{EA157035-01C2-4424-B5A5-2881C772A4CA}" dt="2025-01-30T09:25:38.925" v="242" actId="21"/>
          <ac:spMkLst>
            <pc:docMk/>
            <pc:sldMk cId="3415548670" sldId="312"/>
            <ac:spMk id="8" creationId="{71426590-3EE1-4012-1D40-39085A0B3AD1}"/>
          </ac:spMkLst>
        </pc:spChg>
      </pc:sldChg>
      <pc:sldChg chg="modSp mod">
        <pc:chgData name="Nikos Passatoglou" userId="a07303e8-04d3-4f1e-be92-a9b2fd8f5f46" providerId="ADAL" clId="{EA157035-01C2-4424-B5A5-2881C772A4CA}" dt="2025-01-30T09:29:31.509" v="277" actId="113"/>
        <pc:sldMkLst>
          <pc:docMk/>
          <pc:sldMk cId="721563208" sldId="313"/>
        </pc:sldMkLst>
        <pc:spChg chg="mod">
          <ac:chgData name="Nikos Passatoglou" userId="a07303e8-04d3-4f1e-be92-a9b2fd8f5f46" providerId="ADAL" clId="{EA157035-01C2-4424-B5A5-2881C772A4CA}" dt="2025-01-30T09:27:18.379" v="250"/>
          <ac:spMkLst>
            <pc:docMk/>
            <pc:sldMk cId="721563208" sldId="313"/>
            <ac:spMk id="2" creationId="{B3833D06-0976-6886-B72E-2D5E429CF142}"/>
          </ac:spMkLst>
        </pc:spChg>
        <pc:spChg chg="mod">
          <ac:chgData name="Nikos Passatoglou" userId="a07303e8-04d3-4f1e-be92-a9b2fd8f5f46" providerId="ADAL" clId="{EA157035-01C2-4424-B5A5-2881C772A4CA}" dt="2025-01-30T09:29:31.509" v="277" actId="113"/>
          <ac:spMkLst>
            <pc:docMk/>
            <pc:sldMk cId="721563208" sldId="313"/>
            <ac:spMk id="4" creationId="{75703FE7-35CA-CA67-CA97-8673E6EA755E}"/>
          </ac:spMkLst>
        </pc:spChg>
      </pc:sldChg>
      <pc:sldChg chg="modSp mod">
        <pc:chgData name="Nikos Passatoglou" userId="a07303e8-04d3-4f1e-be92-a9b2fd8f5f46" providerId="ADAL" clId="{EA157035-01C2-4424-B5A5-2881C772A4CA}" dt="2025-01-30T09:31:01.628" v="296"/>
        <pc:sldMkLst>
          <pc:docMk/>
          <pc:sldMk cId="2768418778" sldId="314"/>
        </pc:sldMkLst>
        <pc:spChg chg="mod">
          <ac:chgData name="Nikos Passatoglou" userId="a07303e8-04d3-4f1e-be92-a9b2fd8f5f46" providerId="ADAL" clId="{EA157035-01C2-4424-B5A5-2881C772A4CA}" dt="2025-01-30T09:31:01.628" v="296"/>
          <ac:spMkLst>
            <pc:docMk/>
            <pc:sldMk cId="2768418778" sldId="314"/>
            <ac:spMk id="3" creationId="{399296F0-4A1B-CB00-ABFB-18139156DFF1}"/>
          </ac:spMkLst>
        </pc:spChg>
      </pc:sldChg>
      <pc:sldChg chg="modSp mod">
        <pc:chgData name="Nikos Passatoglou" userId="a07303e8-04d3-4f1e-be92-a9b2fd8f5f46" providerId="ADAL" clId="{EA157035-01C2-4424-B5A5-2881C772A4CA}" dt="2025-01-30T09:33:04.163" v="313"/>
        <pc:sldMkLst>
          <pc:docMk/>
          <pc:sldMk cId="1677332670" sldId="315"/>
        </pc:sldMkLst>
        <pc:spChg chg="mod">
          <ac:chgData name="Nikos Passatoglou" userId="a07303e8-04d3-4f1e-be92-a9b2fd8f5f46" providerId="ADAL" clId="{EA157035-01C2-4424-B5A5-2881C772A4CA}" dt="2025-01-30T09:31:20.172" v="301"/>
          <ac:spMkLst>
            <pc:docMk/>
            <pc:sldMk cId="1677332670" sldId="315"/>
            <ac:spMk id="2" creationId="{7406AE6A-9734-C226-DEA5-A457F56290C8}"/>
          </ac:spMkLst>
        </pc:spChg>
        <pc:spChg chg="mod">
          <ac:chgData name="Nikos Passatoglou" userId="a07303e8-04d3-4f1e-be92-a9b2fd8f5f46" providerId="ADAL" clId="{EA157035-01C2-4424-B5A5-2881C772A4CA}" dt="2025-01-30T09:32:58.192" v="312"/>
          <ac:spMkLst>
            <pc:docMk/>
            <pc:sldMk cId="1677332670" sldId="315"/>
            <ac:spMk id="4" creationId="{19A02EBE-B806-403D-BC91-67D327301DF0}"/>
          </ac:spMkLst>
        </pc:spChg>
        <pc:spChg chg="mod">
          <ac:chgData name="Nikos Passatoglou" userId="a07303e8-04d3-4f1e-be92-a9b2fd8f5f46" providerId="ADAL" clId="{EA157035-01C2-4424-B5A5-2881C772A4CA}" dt="2025-01-30T09:33:04.163" v="313"/>
          <ac:spMkLst>
            <pc:docMk/>
            <pc:sldMk cId="1677332670" sldId="315"/>
            <ac:spMk id="5" creationId="{B18FEA9A-54D4-FB00-0D8D-077ADC1AEDD2}"/>
          </ac:spMkLst>
        </pc:spChg>
      </pc:sldChg>
      <pc:sldChg chg="modSp mod">
        <pc:chgData name="Nikos Passatoglou" userId="a07303e8-04d3-4f1e-be92-a9b2fd8f5f46" providerId="ADAL" clId="{EA157035-01C2-4424-B5A5-2881C772A4CA}" dt="2025-01-30T09:35:29.273" v="337"/>
        <pc:sldMkLst>
          <pc:docMk/>
          <pc:sldMk cId="1559102355" sldId="316"/>
        </pc:sldMkLst>
        <pc:spChg chg="mod">
          <ac:chgData name="Nikos Passatoglou" userId="a07303e8-04d3-4f1e-be92-a9b2fd8f5f46" providerId="ADAL" clId="{EA157035-01C2-4424-B5A5-2881C772A4CA}" dt="2025-01-30T09:33:49.979" v="324"/>
          <ac:spMkLst>
            <pc:docMk/>
            <pc:sldMk cId="1559102355" sldId="316"/>
            <ac:spMk id="2" creationId="{F1BE385A-8067-6C0D-E56C-54E1048E491D}"/>
          </ac:spMkLst>
        </pc:spChg>
        <pc:spChg chg="mod">
          <ac:chgData name="Nikos Passatoglou" userId="a07303e8-04d3-4f1e-be92-a9b2fd8f5f46" providerId="ADAL" clId="{EA157035-01C2-4424-B5A5-2881C772A4CA}" dt="2025-01-30T09:34:03.669" v="326" actId="20577"/>
          <ac:spMkLst>
            <pc:docMk/>
            <pc:sldMk cId="1559102355" sldId="316"/>
            <ac:spMk id="4" creationId="{93D46D91-9981-AFC8-66AB-070EE7920A54}"/>
          </ac:spMkLst>
        </pc:spChg>
        <pc:spChg chg="mod">
          <ac:chgData name="Nikos Passatoglou" userId="a07303e8-04d3-4f1e-be92-a9b2fd8f5f46" providerId="ADAL" clId="{EA157035-01C2-4424-B5A5-2881C772A4CA}" dt="2025-01-30T09:34:59.057" v="332" actId="1076"/>
          <ac:spMkLst>
            <pc:docMk/>
            <pc:sldMk cId="1559102355" sldId="316"/>
            <ac:spMk id="5" creationId="{AFD3B326-23E9-E89C-8ACD-63FE801D8006}"/>
          </ac:spMkLst>
        </pc:spChg>
        <pc:spChg chg="mod">
          <ac:chgData name="Nikos Passatoglou" userId="a07303e8-04d3-4f1e-be92-a9b2fd8f5f46" providerId="ADAL" clId="{EA157035-01C2-4424-B5A5-2881C772A4CA}" dt="2025-01-30T09:34:22.614" v="328"/>
          <ac:spMkLst>
            <pc:docMk/>
            <pc:sldMk cId="1559102355" sldId="316"/>
            <ac:spMk id="7" creationId="{33369A12-A610-F9DF-05AD-7C6446205867}"/>
          </ac:spMkLst>
        </pc:spChg>
        <pc:spChg chg="mod">
          <ac:chgData name="Nikos Passatoglou" userId="a07303e8-04d3-4f1e-be92-a9b2fd8f5f46" providerId="ADAL" clId="{EA157035-01C2-4424-B5A5-2881C772A4CA}" dt="2025-01-30T09:35:29.273" v="337"/>
          <ac:spMkLst>
            <pc:docMk/>
            <pc:sldMk cId="1559102355" sldId="316"/>
            <ac:spMk id="8" creationId="{144CFF56-FB0C-6635-19AA-46DACF248976}"/>
          </ac:spMkLst>
        </pc:spChg>
      </pc:sldChg>
      <pc:sldChg chg="modSp mod modCm">
        <pc:chgData name="Nikos Passatoglou" userId="a07303e8-04d3-4f1e-be92-a9b2fd8f5f46" providerId="ADAL" clId="{EA157035-01C2-4424-B5A5-2881C772A4CA}" dt="2025-01-30T09:36:40.136" v="349"/>
        <pc:sldMkLst>
          <pc:docMk/>
          <pc:sldMk cId="1649537803" sldId="317"/>
        </pc:sldMkLst>
        <pc:spChg chg="mod">
          <ac:chgData name="Nikos Passatoglou" userId="a07303e8-04d3-4f1e-be92-a9b2fd8f5f46" providerId="ADAL" clId="{EA157035-01C2-4424-B5A5-2881C772A4CA}" dt="2025-01-30T09:35:42.446" v="338"/>
          <ac:spMkLst>
            <pc:docMk/>
            <pc:sldMk cId="1649537803" sldId="317"/>
            <ac:spMk id="3" creationId="{684768FD-A1F9-21F5-A939-AC502885D79C}"/>
          </ac:spMkLst>
        </pc:spChg>
        <pc:spChg chg="mod">
          <ac:chgData name="Nikos Passatoglou" userId="a07303e8-04d3-4f1e-be92-a9b2fd8f5f46" providerId="ADAL" clId="{EA157035-01C2-4424-B5A5-2881C772A4CA}" dt="2025-01-30T09:36:10.747" v="343" actId="1076"/>
          <ac:spMkLst>
            <pc:docMk/>
            <pc:sldMk cId="1649537803" sldId="317"/>
            <ac:spMk id="4" creationId="{649B5E92-BE52-AD1C-DEB8-6AF4F5175264}"/>
          </ac:spMkLst>
        </pc:spChg>
        <pc:spChg chg="mod">
          <ac:chgData name="Nikos Passatoglou" userId="a07303e8-04d3-4f1e-be92-a9b2fd8f5f46" providerId="ADAL" clId="{EA157035-01C2-4424-B5A5-2881C772A4CA}" dt="2025-01-30T09:36:40.136" v="349"/>
          <ac:spMkLst>
            <pc:docMk/>
            <pc:sldMk cId="1649537803" sldId="317"/>
            <ac:spMk id="5" creationId="{3285140F-DB12-547D-BB16-6A47982B1D51}"/>
          </ac:spMkLst>
        </pc:spChg>
        <pc:spChg chg="mod">
          <ac:chgData name="Nikos Passatoglou" userId="a07303e8-04d3-4f1e-be92-a9b2fd8f5f46" providerId="ADAL" clId="{EA157035-01C2-4424-B5A5-2881C772A4CA}" dt="2025-01-30T09:36:33.203" v="348"/>
          <ac:spMkLst>
            <pc:docMk/>
            <pc:sldMk cId="1649537803" sldId="317"/>
            <ac:spMk id="6" creationId="{A3A1CEF2-2C67-FDA2-4BEF-B2802EDE75DA}"/>
          </ac:spMkLst>
        </pc:spChg>
        <pc:spChg chg="mod">
          <ac:chgData name="Nikos Passatoglou" userId="a07303e8-04d3-4f1e-be92-a9b2fd8f5f46" providerId="ADAL" clId="{EA157035-01C2-4424-B5A5-2881C772A4CA}" dt="2025-01-30T09:36:15.040" v="344" actId="1076"/>
          <ac:spMkLst>
            <pc:docMk/>
            <pc:sldMk cId="1649537803" sldId="317"/>
            <ac:spMk id="7" creationId="{CF3D6F83-3B76-8A44-7E0D-D4386D9015E5}"/>
          </ac:spMkLst>
        </pc:spChg>
        <pc:extLst>
          <p:ext xmlns:p="http://schemas.openxmlformats.org/presentationml/2006/main" uri="{D6D511B9-2390-475A-947B-AFAB55BFBCF1}">
            <pc226:cmChg xmlns:pc226="http://schemas.microsoft.com/office/powerpoint/2022/06/main/command" chg="mod">
              <pc226:chgData name="Nikos Passatoglou" userId="a07303e8-04d3-4f1e-be92-a9b2fd8f5f46" providerId="ADAL" clId="{EA157035-01C2-4424-B5A5-2881C772A4CA}" dt="2025-01-30T09:35:56.794" v="341" actId="20577"/>
              <pc2:cmMkLst xmlns:pc2="http://schemas.microsoft.com/office/powerpoint/2019/9/main/command">
                <pc:docMk/>
                <pc:sldMk cId="1649537803" sldId="317"/>
                <pc2:cmMk id="{65BA1584-72FD-42BA-9923-C176F3A26EC3}"/>
              </pc2:cmMkLst>
            </pc226:cmChg>
          </p:ext>
        </pc:extLst>
      </pc:sldChg>
      <pc:sldChg chg="modSp mod">
        <pc:chgData name="Nikos Passatoglou" userId="a07303e8-04d3-4f1e-be92-a9b2fd8f5f46" providerId="ADAL" clId="{EA157035-01C2-4424-B5A5-2881C772A4CA}" dt="2025-01-30T09:42:58.263" v="398" actId="113"/>
        <pc:sldMkLst>
          <pc:docMk/>
          <pc:sldMk cId="1417535687" sldId="318"/>
        </pc:sldMkLst>
        <pc:spChg chg="mod">
          <ac:chgData name="Nikos Passatoglou" userId="a07303e8-04d3-4f1e-be92-a9b2fd8f5f46" providerId="ADAL" clId="{EA157035-01C2-4424-B5A5-2881C772A4CA}" dt="2025-01-30T09:41:29.503" v="383" actId="6549"/>
          <ac:spMkLst>
            <pc:docMk/>
            <pc:sldMk cId="1417535687" sldId="318"/>
            <ac:spMk id="2" creationId="{2BE3EAB2-4FD2-CC83-033B-769AA19A8C10}"/>
          </ac:spMkLst>
        </pc:spChg>
        <pc:spChg chg="mod">
          <ac:chgData name="Nikos Passatoglou" userId="a07303e8-04d3-4f1e-be92-a9b2fd8f5f46" providerId="ADAL" clId="{EA157035-01C2-4424-B5A5-2881C772A4CA}" dt="2025-01-30T09:42:58.263" v="398" actId="113"/>
          <ac:spMkLst>
            <pc:docMk/>
            <pc:sldMk cId="1417535687" sldId="318"/>
            <ac:spMk id="4" creationId="{40EFFAD7-E032-4B94-6D3B-8813088C7037}"/>
          </ac:spMkLst>
        </pc:spChg>
        <pc:spChg chg="mod">
          <ac:chgData name="Nikos Passatoglou" userId="a07303e8-04d3-4f1e-be92-a9b2fd8f5f46" providerId="ADAL" clId="{EA157035-01C2-4424-B5A5-2881C772A4CA}" dt="2025-01-30T09:42:26.868" v="392" actId="1076"/>
          <ac:spMkLst>
            <pc:docMk/>
            <pc:sldMk cId="1417535687" sldId="318"/>
            <ac:spMk id="5" creationId="{81B8B367-40DB-B4E6-FCD6-2B54A0ADB2C4}"/>
          </ac:spMkLst>
        </pc:spChg>
        <pc:graphicFrameChg chg="mod modGraphic">
          <ac:chgData name="Nikos Passatoglou" userId="a07303e8-04d3-4f1e-be92-a9b2fd8f5f46" providerId="ADAL" clId="{EA157035-01C2-4424-B5A5-2881C772A4CA}" dt="2025-01-30T09:41:41.421" v="384" actId="1076"/>
          <ac:graphicFrameMkLst>
            <pc:docMk/>
            <pc:sldMk cId="1417535687" sldId="318"/>
            <ac:graphicFrameMk id="3" creationId="{1DA41278-7883-85EF-89D5-50EEEB7FB471}"/>
          </ac:graphicFrameMkLst>
        </pc:graphicFrameChg>
        <pc:picChg chg="mod">
          <ac:chgData name="Nikos Passatoglou" userId="a07303e8-04d3-4f1e-be92-a9b2fd8f5f46" providerId="ADAL" clId="{EA157035-01C2-4424-B5A5-2881C772A4CA}" dt="2025-01-30T09:42:31.684" v="393" actId="1076"/>
          <ac:picMkLst>
            <pc:docMk/>
            <pc:sldMk cId="1417535687" sldId="318"/>
            <ac:picMk id="7" creationId="{5CA82E39-0BE5-854F-7337-89E4CEB3F647}"/>
          </ac:picMkLst>
        </pc:picChg>
      </pc:sldChg>
      <pc:sldChg chg="modSp mod">
        <pc:chgData name="Nikos Passatoglou" userId="a07303e8-04d3-4f1e-be92-a9b2fd8f5f46" providerId="ADAL" clId="{EA157035-01C2-4424-B5A5-2881C772A4CA}" dt="2025-01-30T09:45:02.814" v="420"/>
        <pc:sldMkLst>
          <pc:docMk/>
          <pc:sldMk cId="3470927030" sldId="319"/>
        </pc:sldMkLst>
        <pc:spChg chg="mod">
          <ac:chgData name="Nikos Passatoglou" userId="a07303e8-04d3-4f1e-be92-a9b2fd8f5f46" providerId="ADAL" clId="{EA157035-01C2-4424-B5A5-2881C772A4CA}" dt="2025-01-30T09:45:02.814" v="420"/>
          <ac:spMkLst>
            <pc:docMk/>
            <pc:sldMk cId="3470927030" sldId="319"/>
            <ac:spMk id="4" creationId="{40592994-B10A-0677-615F-40CB0022D90A}"/>
          </ac:spMkLst>
        </pc:spChg>
      </pc:sldChg>
      <pc:sldChg chg="modSp mod">
        <pc:chgData name="Nikos Passatoglou" userId="a07303e8-04d3-4f1e-be92-a9b2fd8f5f46" providerId="ADAL" clId="{EA157035-01C2-4424-B5A5-2881C772A4CA}" dt="2025-01-30T09:46:50.582" v="436" actId="113"/>
        <pc:sldMkLst>
          <pc:docMk/>
          <pc:sldMk cId="145785726" sldId="320"/>
        </pc:sldMkLst>
        <pc:spChg chg="mod">
          <ac:chgData name="Nikos Passatoglou" userId="a07303e8-04d3-4f1e-be92-a9b2fd8f5f46" providerId="ADAL" clId="{EA157035-01C2-4424-B5A5-2881C772A4CA}" dt="2025-01-30T09:45:25.352" v="423"/>
          <ac:spMkLst>
            <pc:docMk/>
            <pc:sldMk cId="145785726" sldId="320"/>
            <ac:spMk id="2" creationId="{B5AAB96A-240C-01DB-4495-B384C7512DFA}"/>
          </ac:spMkLst>
        </pc:spChg>
        <pc:spChg chg="mod">
          <ac:chgData name="Nikos Passatoglou" userId="a07303e8-04d3-4f1e-be92-a9b2fd8f5f46" providerId="ADAL" clId="{EA157035-01C2-4424-B5A5-2881C772A4CA}" dt="2025-01-30T09:45:31.149" v="424"/>
          <ac:spMkLst>
            <pc:docMk/>
            <pc:sldMk cId="145785726" sldId="320"/>
            <ac:spMk id="4" creationId="{D3594BA5-C259-5DBE-C80E-D774C64BBBE9}"/>
          </ac:spMkLst>
        </pc:spChg>
        <pc:spChg chg="mod">
          <ac:chgData name="Nikos Passatoglou" userId="a07303e8-04d3-4f1e-be92-a9b2fd8f5f46" providerId="ADAL" clId="{EA157035-01C2-4424-B5A5-2881C772A4CA}" dt="2025-01-30T09:46:50.582" v="436" actId="113"/>
          <ac:spMkLst>
            <pc:docMk/>
            <pc:sldMk cId="145785726" sldId="320"/>
            <ac:spMk id="7" creationId="{7F4BF872-0BD9-20A6-5E83-47E9EE8644B7}"/>
          </ac:spMkLst>
        </pc:spChg>
      </pc:sldChg>
      <pc:sldChg chg="modSp mod">
        <pc:chgData name="Nikos Passatoglou" userId="a07303e8-04d3-4f1e-be92-a9b2fd8f5f46" providerId="ADAL" clId="{EA157035-01C2-4424-B5A5-2881C772A4CA}" dt="2025-01-30T09:48:07.533" v="445"/>
        <pc:sldMkLst>
          <pc:docMk/>
          <pc:sldMk cId="487611407" sldId="321"/>
        </pc:sldMkLst>
        <pc:spChg chg="mod">
          <ac:chgData name="Nikos Passatoglou" userId="a07303e8-04d3-4f1e-be92-a9b2fd8f5f46" providerId="ADAL" clId="{EA157035-01C2-4424-B5A5-2881C772A4CA}" dt="2025-01-30T09:47:14.080" v="437"/>
          <ac:spMkLst>
            <pc:docMk/>
            <pc:sldMk cId="487611407" sldId="321"/>
            <ac:spMk id="2" creationId="{60D435C0-30FB-D64A-F217-61A19C0D14EA}"/>
          </ac:spMkLst>
        </pc:spChg>
        <pc:spChg chg="mod">
          <ac:chgData name="Nikos Passatoglou" userId="a07303e8-04d3-4f1e-be92-a9b2fd8f5f46" providerId="ADAL" clId="{EA157035-01C2-4424-B5A5-2881C772A4CA}" dt="2025-01-30T09:47:41.719" v="441" actId="113"/>
          <ac:spMkLst>
            <pc:docMk/>
            <pc:sldMk cId="487611407" sldId="321"/>
            <ac:spMk id="4" creationId="{3A41AB80-C23A-26A1-7F3B-55FABFD7966B}"/>
          </ac:spMkLst>
        </pc:spChg>
        <pc:spChg chg="mod">
          <ac:chgData name="Nikos Passatoglou" userId="a07303e8-04d3-4f1e-be92-a9b2fd8f5f46" providerId="ADAL" clId="{EA157035-01C2-4424-B5A5-2881C772A4CA}" dt="2025-01-30T09:47:49.009" v="442"/>
          <ac:spMkLst>
            <pc:docMk/>
            <pc:sldMk cId="487611407" sldId="321"/>
            <ac:spMk id="7" creationId="{B3C63AF3-EE44-F875-DD2B-A72AAFA3CC12}"/>
          </ac:spMkLst>
        </pc:spChg>
        <pc:spChg chg="mod">
          <ac:chgData name="Nikos Passatoglou" userId="a07303e8-04d3-4f1e-be92-a9b2fd8f5f46" providerId="ADAL" clId="{EA157035-01C2-4424-B5A5-2881C772A4CA}" dt="2025-01-30T09:47:56.741" v="443"/>
          <ac:spMkLst>
            <pc:docMk/>
            <pc:sldMk cId="487611407" sldId="321"/>
            <ac:spMk id="8" creationId="{7491DF38-3233-6A83-986A-B920D5EF5469}"/>
          </ac:spMkLst>
        </pc:spChg>
        <pc:spChg chg="mod">
          <ac:chgData name="Nikos Passatoglou" userId="a07303e8-04d3-4f1e-be92-a9b2fd8f5f46" providerId="ADAL" clId="{EA157035-01C2-4424-B5A5-2881C772A4CA}" dt="2025-01-30T09:48:07.533" v="445"/>
          <ac:spMkLst>
            <pc:docMk/>
            <pc:sldMk cId="487611407" sldId="321"/>
            <ac:spMk id="9" creationId="{BA93F2E1-8F0E-13DC-DCB1-A3F4F9D6AB23}"/>
          </ac:spMkLst>
        </pc:spChg>
        <pc:spChg chg="mod">
          <ac:chgData name="Nikos Passatoglou" userId="a07303e8-04d3-4f1e-be92-a9b2fd8f5f46" providerId="ADAL" clId="{EA157035-01C2-4424-B5A5-2881C772A4CA}" dt="2025-01-30T09:48:01.687" v="444"/>
          <ac:spMkLst>
            <pc:docMk/>
            <pc:sldMk cId="487611407" sldId="321"/>
            <ac:spMk id="10" creationId="{3723D2E8-B36E-B04E-04D8-DD14170F785C}"/>
          </ac:spMkLst>
        </pc:spChg>
      </pc:sldChg>
      <pc:sldChg chg="modSp mod">
        <pc:chgData name="Nikos Passatoglou" userId="a07303e8-04d3-4f1e-be92-a9b2fd8f5f46" providerId="ADAL" clId="{EA157035-01C2-4424-B5A5-2881C772A4CA}" dt="2025-01-30T10:34:29.053" v="533"/>
        <pc:sldMkLst>
          <pc:docMk/>
          <pc:sldMk cId="1784543739" sldId="322"/>
        </pc:sldMkLst>
        <pc:spChg chg="mod">
          <ac:chgData name="Nikos Passatoglou" userId="a07303e8-04d3-4f1e-be92-a9b2fd8f5f46" providerId="ADAL" clId="{EA157035-01C2-4424-B5A5-2881C772A4CA}" dt="2025-01-30T09:59:54.114" v="527"/>
          <ac:spMkLst>
            <pc:docMk/>
            <pc:sldMk cId="1784543739" sldId="322"/>
            <ac:spMk id="2" creationId="{88B2A859-200B-D731-E66B-C85C508AE688}"/>
          </ac:spMkLst>
        </pc:spChg>
        <pc:spChg chg="mod">
          <ac:chgData name="Nikos Passatoglou" userId="a07303e8-04d3-4f1e-be92-a9b2fd8f5f46" providerId="ADAL" clId="{EA157035-01C2-4424-B5A5-2881C772A4CA}" dt="2025-01-30T10:34:29.053" v="533"/>
          <ac:spMkLst>
            <pc:docMk/>
            <pc:sldMk cId="1784543739" sldId="322"/>
            <ac:spMk id="7" creationId="{36407AA9-A6B6-A29F-0990-F994D2613213}"/>
          </ac:spMkLst>
        </pc:spChg>
      </pc:sldChg>
      <pc:sldChg chg="modSp mod">
        <pc:chgData name="Nikos Passatoglou" userId="a07303e8-04d3-4f1e-be92-a9b2fd8f5f46" providerId="ADAL" clId="{EA157035-01C2-4424-B5A5-2881C772A4CA}" dt="2025-01-30T10:39:02.966" v="565"/>
        <pc:sldMkLst>
          <pc:docMk/>
          <pc:sldMk cId="3872207609" sldId="323"/>
        </pc:sldMkLst>
        <pc:spChg chg="mod">
          <ac:chgData name="Nikos Passatoglou" userId="a07303e8-04d3-4f1e-be92-a9b2fd8f5f46" providerId="ADAL" clId="{EA157035-01C2-4424-B5A5-2881C772A4CA}" dt="2025-01-30T10:38:45.012" v="562" actId="21"/>
          <ac:spMkLst>
            <pc:docMk/>
            <pc:sldMk cId="3872207609" sldId="323"/>
            <ac:spMk id="2" creationId="{E6618726-C47A-CB2D-C68F-C49CDFEA4A95}"/>
          </ac:spMkLst>
        </pc:spChg>
        <pc:spChg chg="mod">
          <ac:chgData name="Nikos Passatoglou" userId="a07303e8-04d3-4f1e-be92-a9b2fd8f5f46" providerId="ADAL" clId="{EA157035-01C2-4424-B5A5-2881C772A4CA}" dt="2025-01-30T10:38:56.681" v="564"/>
          <ac:spMkLst>
            <pc:docMk/>
            <pc:sldMk cId="3872207609" sldId="323"/>
            <ac:spMk id="3" creationId="{251D3764-4653-82F7-FF33-BFA6F6A63BF9}"/>
          </ac:spMkLst>
        </pc:spChg>
        <pc:spChg chg="mod">
          <ac:chgData name="Nikos Passatoglou" userId="a07303e8-04d3-4f1e-be92-a9b2fd8f5f46" providerId="ADAL" clId="{EA157035-01C2-4424-B5A5-2881C772A4CA}" dt="2025-01-30T10:39:02.966" v="565"/>
          <ac:spMkLst>
            <pc:docMk/>
            <pc:sldMk cId="3872207609" sldId="323"/>
            <ac:spMk id="4" creationId="{43CFAD65-301B-A056-F699-47985DB96970}"/>
          </ac:spMkLst>
        </pc:spChg>
        <pc:spChg chg="mod">
          <ac:chgData name="Nikos Passatoglou" userId="a07303e8-04d3-4f1e-be92-a9b2fd8f5f46" providerId="ADAL" clId="{EA157035-01C2-4424-B5A5-2881C772A4CA}" dt="2025-01-30T10:38:50.781" v="563"/>
          <ac:spMkLst>
            <pc:docMk/>
            <pc:sldMk cId="3872207609" sldId="323"/>
            <ac:spMk id="7" creationId="{8C873430-A144-EDA2-ED9A-2FAA80534086}"/>
          </ac:spMkLst>
        </pc:spChg>
      </pc:sldChg>
      <pc:sldChg chg="modSp mod">
        <pc:chgData name="Nikos Passatoglou" userId="a07303e8-04d3-4f1e-be92-a9b2fd8f5f46" providerId="ADAL" clId="{EA157035-01C2-4424-B5A5-2881C772A4CA}" dt="2025-01-30T10:44:16.565" v="642" actId="6549"/>
        <pc:sldMkLst>
          <pc:docMk/>
          <pc:sldMk cId="285364150" sldId="324"/>
        </pc:sldMkLst>
        <pc:spChg chg="mod">
          <ac:chgData name="Nikos Passatoglou" userId="a07303e8-04d3-4f1e-be92-a9b2fd8f5f46" providerId="ADAL" clId="{EA157035-01C2-4424-B5A5-2881C772A4CA}" dt="2025-01-30T10:42:23.722" v="624" actId="404"/>
          <ac:spMkLst>
            <pc:docMk/>
            <pc:sldMk cId="285364150" sldId="324"/>
            <ac:spMk id="2" creationId="{EE42823E-AFFB-2212-9329-715357274912}"/>
          </ac:spMkLst>
        </pc:spChg>
        <pc:spChg chg="mod">
          <ac:chgData name="Nikos Passatoglou" userId="a07303e8-04d3-4f1e-be92-a9b2fd8f5f46" providerId="ADAL" clId="{EA157035-01C2-4424-B5A5-2881C772A4CA}" dt="2025-01-30T10:44:16.565" v="642" actId="6549"/>
          <ac:spMkLst>
            <pc:docMk/>
            <pc:sldMk cId="285364150" sldId="324"/>
            <ac:spMk id="7" creationId="{C0921FCC-BCB8-2374-4FCA-DB1C8D8BB92E}"/>
          </ac:spMkLst>
        </pc:spChg>
      </pc:sldChg>
      <pc:sldChg chg="modSp mod">
        <pc:chgData name="Nikos Passatoglou" userId="a07303e8-04d3-4f1e-be92-a9b2fd8f5f46" providerId="ADAL" clId="{EA157035-01C2-4424-B5A5-2881C772A4CA}" dt="2025-01-30T10:50:30.107" v="676" actId="20577"/>
        <pc:sldMkLst>
          <pc:docMk/>
          <pc:sldMk cId="3178388792" sldId="325"/>
        </pc:sldMkLst>
        <pc:spChg chg="mod">
          <ac:chgData name="Nikos Passatoglou" userId="a07303e8-04d3-4f1e-be92-a9b2fd8f5f46" providerId="ADAL" clId="{EA157035-01C2-4424-B5A5-2881C772A4CA}" dt="2025-01-30T10:49:46.962" v="669"/>
          <ac:spMkLst>
            <pc:docMk/>
            <pc:sldMk cId="3178388792" sldId="325"/>
            <ac:spMk id="2" creationId="{904EE68C-BAA1-767F-C6CE-4B7CE6465248}"/>
          </ac:spMkLst>
        </pc:spChg>
        <pc:spChg chg="mod">
          <ac:chgData name="Nikos Passatoglou" userId="a07303e8-04d3-4f1e-be92-a9b2fd8f5f46" providerId="ADAL" clId="{EA157035-01C2-4424-B5A5-2881C772A4CA}" dt="2025-01-30T10:49:53.427" v="670"/>
          <ac:spMkLst>
            <pc:docMk/>
            <pc:sldMk cId="3178388792" sldId="325"/>
            <ac:spMk id="4" creationId="{9AD7031A-45CF-5E7A-1DFA-C8129BFDA9D7}"/>
          </ac:spMkLst>
        </pc:spChg>
        <pc:spChg chg="mod">
          <ac:chgData name="Nikos Passatoglou" userId="a07303e8-04d3-4f1e-be92-a9b2fd8f5f46" providerId="ADAL" clId="{EA157035-01C2-4424-B5A5-2881C772A4CA}" dt="2025-01-30T10:50:18.089" v="673" actId="20577"/>
          <ac:spMkLst>
            <pc:docMk/>
            <pc:sldMk cId="3178388792" sldId="325"/>
            <ac:spMk id="8" creationId="{9FD88736-C141-3AEE-274A-A4AED04E39E7}"/>
          </ac:spMkLst>
        </pc:spChg>
        <pc:spChg chg="mod">
          <ac:chgData name="Nikos Passatoglou" userId="a07303e8-04d3-4f1e-be92-a9b2fd8f5f46" providerId="ADAL" clId="{EA157035-01C2-4424-B5A5-2881C772A4CA}" dt="2025-01-30T10:50:30.107" v="676" actId="20577"/>
          <ac:spMkLst>
            <pc:docMk/>
            <pc:sldMk cId="3178388792" sldId="325"/>
            <ac:spMk id="9" creationId="{E84A052A-4D93-0841-5EBC-F27D3921A63E}"/>
          </ac:spMkLst>
        </pc:spChg>
      </pc:sldChg>
      <pc:sldChg chg="modSp mod">
        <pc:chgData name="Nikos Passatoglou" userId="a07303e8-04d3-4f1e-be92-a9b2fd8f5f46" providerId="ADAL" clId="{EA157035-01C2-4424-B5A5-2881C772A4CA}" dt="2025-01-30T10:51:16.809" v="686" actId="113"/>
        <pc:sldMkLst>
          <pc:docMk/>
          <pc:sldMk cId="1662600673" sldId="326"/>
        </pc:sldMkLst>
        <pc:spChg chg="mod">
          <ac:chgData name="Nikos Passatoglou" userId="a07303e8-04d3-4f1e-be92-a9b2fd8f5f46" providerId="ADAL" clId="{EA157035-01C2-4424-B5A5-2881C772A4CA}" dt="2025-01-30T10:50:37.118" v="677"/>
          <ac:spMkLst>
            <pc:docMk/>
            <pc:sldMk cId="1662600673" sldId="326"/>
            <ac:spMk id="2" creationId="{4120A373-D00C-958D-35DB-AFE988789E84}"/>
          </ac:spMkLst>
        </pc:spChg>
        <pc:spChg chg="mod">
          <ac:chgData name="Nikos Passatoglou" userId="a07303e8-04d3-4f1e-be92-a9b2fd8f5f46" providerId="ADAL" clId="{EA157035-01C2-4424-B5A5-2881C772A4CA}" dt="2025-01-30T10:51:16.809" v="686" actId="113"/>
          <ac:spMkLst>
            <pc:docMk/>
            <pc:sldMk cId="1662600673" sldId="326"/>
            <ac:spMk id="4" creationId="{FF329864-F142-C397-6285-AE6922696919}"/>
          </ac:spMkLst>
        </pc:spChg>
      </pc:sldChg>
      <pc:sldChg chg="modSp mod">
        <pc:chgData name="Nikos Passatoglou" userId="a07303e8-04d3-4f1e-be92-a9b2fd8f5f46" providerId="ADAL" clId="{EA157035-01C2-4424-B5A5-2881C772A4CA}" dt="2025-01-30T10:52:46.507" v="712" actId="113"/>
        <pc:sldMkLst>
          <pc:docMk/>
          <pc:sldMk cId="2382024276" sldId="327"/>
        </pc:sldMkLst>
        <pc:spChg chg="mod">
          <ac:chgData name="Nikos Passatoglou" userId="a07303e8-04d3-4f1e-be92-a9b2fd8f5f46" providerId="ADAL" clId="{EA157035-01C2-4424-B5A5-2881C772A4CA}" dt="2025-01-30T10:51:24.961" v="687"/>
          <ac:spMkLst>
            <pc:docMk/>
            <pc:sldMk cId="2382024276" sldId="327"/>
            <ac:spMk id="2" creationId="{3D8F9C47-19E7-B7D0-10C1-A6634393E679}"/>
          </ac:spMkLst>
        </pc:spChg>
        <pc:spChg chg="mod">
          <ac:chgData name="Nikos Passatoglou" userId="a07303e8-04d3-4f1e-be92-a9b2fd8f5f46" providerId="ADAL" clId="{EA157035-01C2-4424-B5A5-2881C772A4CA}" dt="2025-01-30T10:52:46.507" v="712" actId="113"/>
          <ac:spMkLst>
            <pc:docMk/>
            <pc:sldMk cId="2382024276" sldId="327"/>
            <ac:spMk id="4" creationId="{CFC5E81C-1975-4686-E96E-001E5CFCD100}"/>
          </ac:spMkLst>
        </pc:spChg>
      </pc:sldChg>
      <pc:sldChg chg="modSp mod">
        <pc:chgData name="Nikos Passatoglou" userId="a07303e8-04d3-4f1e-be92-a9b2fd8f5f46" providerId="ADAL" clId="{EA157035-01C2-4424-B5A5-2881C772A4CA}" dt="2025-01-30T10:53:45.859" v="731"/>
        <pc:sldMkLst>
          <pc:docMk/>
          <pc:sldMk cId="292982460" sldId="328"/>
        </pc:sldMkLst>
        <pc:spChg chg="mod">
          <ac:chgData name="Nikos Passatoglou" userId="a07303e8-04d3-4f1e-be92-a9b2fd8f5f46" providerId="ADAL" clId="{EA157035-01C2-4424-B5A5-2881C772A4CA}" dt="2025-01-30T10:52:55.830" v="713"/>
          <ac:spMkLst>
            <pc:docMk/>
            <pc:sldMk cId="292982460" sldId="328"/>
            <ac:spMk id="2" creationId="{2B03DEE3-6C09-45D8-3F71-BAFFF8A918A0}"/>
          </ac:spMkLst>
        </pc:spChg>
        <pc:spChg chg="mod">
          <ac:chgData name="Nikos Passatoglou" userId="a07303e8-04d3-4f1e-be92-a9b2fd8f5f46" providerId="ADAL" clId="{EA157035-01C2-4424-B5A5-2881C772A4CA}" dt="2025-01-30T10:53:39.718" v="730"/>
          <ac:spMkLst>
            <pc:docMk/>
            <pc:sldMk cId="292982460" sldId="328"/>
            <ac:spMk id="4" creationId="{5952ADD2-30F5-3D6E-D264-AD3A96CE4A18}"/>
          </ac:spMkLst>
        </pc:spChg>
        <pc:spChg chg="mod">
          <ac:chgData name="Nikos Passatoglou" userId="a07303e8-04d3-4f1e-be92-a9b2fd8f5f46" providerId="ADAL" clId="{EA157035-01C2-4424-B5A5-2881C772A4CA}" dt="2025-01-30T10:53:45.859" v="731"/>
          <ac:spMkLst>
            <pc:docMk/>
            <pc:sldMk cId="292982460" sldId="328"/>
            <ac:spMk id="6" creationId="{4D42410B-F289-91D1-5A3E-30879299C726}"/>
          </ac:spMkLst>
        </pc:spChg>
      </pc:sldChg>
      <pc:sldChg chg="modSp mod">
        <pc:chgData name="Nikos Passatoglou" userId="a07303e8-04d3-4f1e-be92-a9b2fd8f5f46" providerId="ADAL" clId="{EA157035-01C2-4424-B5A5-2881C772A4CA}" dt="2025-01-30T11:01:16.900" v="768"/>
        <pc:sldMkLst>
          <pc:docMk/>
          <pc:sldMk cId="2855141045" sldId="329"/>
        </pc:sldMkLst>
        <pc:spChg chg="mod">
          <ac:chgData name="Nikos Passatoglou" userId="a07303e8-04d3-4f1e-be92-a9b2fd8f5f46" providerId="ADAL" clId="{EA157035-01C2-4424-B5A5-2881C772A4CA}" dt="2025-01-30T10:55:52.269" v="753"/>
          <ac:spMkLst>
            <pc:docMk/>
            <pc:sldMk cId="2855141045" sldId="329"/>
            <ac:spMk id="3" creationId="{ADE1D8A1-9791-FDE7-BE86-84F8CE457050}"/>
          </ac:spMkLst>
        </pc:spChg>
        <pc:spChg chg="mod">
          <ac:chgData name="Nikos Passatoglou" userId="a07303e8-04d3-4f1e-be92-a9b2fd8f5f46" providerId="ADAL" clId="{EA157035-01C2-4424-B5A5-2881C772A4CA}" dt="2025-01-30T11:01:16.900" v="768"/>
          <ac:spMkLst>
            <pc:docMk/>
            <pc:sldMk cId="2855141045" sldId="329"/>
            <ac:spMk id="4" creationId="{63C8BECF-856F-37F1-5330-CE998930ACC9}"/>
          </ac:spMkLst>
        </pc:spChg>
        <pc:spChg chg="mod">
          <ac:chgData name="Nikos Passatoglou" userId="a07303e8-04d3-4f1e-be92-a9b2fd8f5f46" providerId="ADAL" clId="{EA157035-01C2-4424-B5A5-2881C772A4CA}" dt="2025-01-30T11:01:06.542" v="765" actId="14100"/>
          <ac:spMkLst>
            <pc:docMk/>
            <pc:sldMk cId="2855141045" sldId="329"/>
            <ac:spMk id="10" creationId="{B0B99863-035F-DB6D-E8B2-5F77E783BF7E}"/>
          </ac:spMkLst>
        </pc:spChg>
        <pc:spChg chg="mod">
          <ac:chgData name="Nikos Passatoglou" userId="a07303e8-04d3-4f1e-be92-a9b2fd8f5f46" providerId="ADAL" clId="{EA157035-01C2-4424-B5A5-2881C772A4CA}" dt="2025-01-30T10:56:22.563" v="763" actId="113"/>
          <ac:spMkLst>
            <pc:docMk/>
            <pc:sldMk cId="2855141045" sldId="329"/>
            <ac:spMk id="12" creationId="{BF1E4AFC-6C28-E3E3-C0AD-9888A1C8383D}"/>
          </ac:spMkLst>
        </pc:spChg>
      </pc:sldChg>
      <pc:sldChg chg="modSp mod">
        <pc:chgData name="Nikos Passatoglou" userId="a07303e8-04d3-4f1e-be92-a9b2fd8f5f46" providerId="ADAL" clId="{EA157035-01C2-4424-B5A5-2881C772A4CA}" dt="2025-01-30T11:06:13.173" v="827"/>
        <pc:sldMkLst>
          <pc:docMk/>
          <pc:sldMk cId="1013525901" sldId="330"/>
        </pc:sldMkLst>
        <pc:spChg chg="mod">
          <ac:chgData name="Nikos Passatoglou" userId="a07303e8-04d3-4f1e-be92-a9b2fd8f5f46" providerId="ADAL" clId="{EA157035-01C2-4424-B5A5-2881C772A4CA}" dt="2025-01-30T11:06:13.173" v="827"/>
          <ac:spMkLst>
            <pc:docMk/>
            <pc:sldMk cId="1013525901" sldId="330"/>
            <ac:spMk id="4" creationId="{540D256D-0621-FF87-021D-0FF9172A568B}"/>
          </ac:spMkLst>
        </pc:spChg>
      </pc:sldChg>
      <pc:sldChg chg="modSp mod">
        <pc:chgData name="Nikos Passatoglou" userId="a07303e8-04d3-4f1e-be92-a9b2fd8f5f46" providerId="ADAL" clId="{EA157035-01C2-4424-B5A5-2881C772A4CA}" dt="2025-01-30T11:09:09.912" v="847"/>
        <pc:sldMkLst>
          <pc:docMk/>
          <pc:sldMk cId="1922217510" sldId="331"/>
        </pc:sldMkLst>
        <pc:spChg chg="mod">
          <ac:chgData name="Nikos Passatoglou" userId="a07303e8-04d3-4f1e-be92-a9b2fd8f5f46" providerId="ADAL" clId="{EA157035-01C2-4424-B5A5-2881C772A4CA}" dt="2025-01-30T11:06:35.846" v="830"/>
          <ac:spMkLst>
            <pc:docMk/>
            <pc:sldMk cId="1922217510" sldId="331"/>
            <ac:spMk id="2" creationId="{E6F63338-FFB2-DAB7-17A5-BFA09680429F}"/>
          </ac:spMkLst>
        </pc:spChg>
        <pc:spChg chg="mod">
          <ac:chgData name="Nikos Passatoglou" userId="a07303e8-04d3-4f1e-be92-a9b2fd8f5f46" providerId="ADAL" clId="{EA157035-01C2-4424-B5A5-2881C772A4CA}" dt="2025-01-30T11:09:09.912" v="847"/>
          <ac:spMkLst>
            <pc:docMk/>
            <pc:sldMk cId="1922217510" sldId="331"/>
            <ac:spMk id="4" creationId="{96E0D19A-F4E7-E6FE-84BE-57E24F8160B2}"/>
          </ac:spMkLst>
        </pc:spChg>
      </pc:sldChg>
      <pc:sldChg chg="modSp mod modCm">
        <pc:chgData name="Nikos Passatoglou" userId="a07303e8-04d3-4f1e-be92-a9b2fd8f5f46" providerId="ADAL" clId="{EA157035-01C2-4424-B5A5-2881C772A4CA}" dt="2025-01-30T11:10:26.444" v="859"/>
        <pc:sldMkLst>
          <pc:docMk/>
          <pc:sldMk cId="1760899177" sldId="332"/>
        </pc:sldMkLst>
        <pc:spChg chg="mod">
          <ac:chgData name="Nikos Passatoglou" userId="a07303e8-04d3-4f1e-be92-a9b2fd8f5f46" providerId="ADAL" clId="{EA157035-01C2-4424-B5A5-2881C772A4CA}" dt="2025-01-30T11:09:22.985" v="850"/>
          <ac:spMkLst>
            <pc:docMk/>
            <pc:sldMk cId="1760899177" sldId="332"/>
            <ac:spMk id="2" creationId="{A0432A06-8C0B-B3F0-073A-728AB0345400}"/>
          </ac:spMkLst>
        </pc:spChg>
        <pc:spChg chg="mod">
          <ac:chgData name="Nikos Passatoglou" userId="a07303e8-04d3-4f1e-be92-a9b2fd8f5f46" providerId="ADAL" clId="{EA157035-01C2-4424-B5A5-2881C772A4CA}" dt="2025-01-30T11:10:19.355" v="858"/>
          <ac:spMkLst>
            <pc:docMk/>
            <pc:sldMk cId="1760899177" sldId="332"/>
            <ac:spMk id="4" creationId="{AE5E0C18-4EE2-A2B1-1A45-5769BEB57D0E}"/>
          </ac:spMkLst>
        </pc:spChg>
        <pc:spChg chg="mod">
          <ac:chgData name="Nikos Passatoglou" userId="a07303e8-04d3-4f1e-be92-a9b2fd8f5f46" providerId="ADAL" clId="{EA157035-01C2-4424-B5A5-2881C772A4CA}" dt="2025-01-30T11:10:26.444" v="859"/>
          <ac:spMkLst>
            <pc:docMk/>
            <pc:sldMk cId="1760899177" sldId="332"/>
            <ac:spMk id="5" creationId="{A9B597DC-C6D3-2AB2-82C0-866F2B061AB5}"/>
          </ac:spMkLst>
        </pc:spChg>
        <pc:extLst>
          <p:ext xmlns:p="http://schemas.openxmlformats.org/presentationml/2006/main" uri="{D6D511B9-2390-475A-947B-AFAB55BFBCF1}">
            <pc226:cmChg xmlns:pc226="http://schemas.microsoft.com/office/powerpoint/2022/06/main/command" chg="mod">
              <pc226:chgData name="Nikos Passatoglou" userId="a07303e8-04d3-4f1e-be92-a9b2fd8f5f46" providerId="ADAL" clId="{EA157035-01C2-4424-B5A5-2881C772A4CA}" dt="2025-01-30T11:10:19.355" v="858"/>
              <pc2:cmMkLst xmlns:pc2="http://schemas.microsoft.com/office/powerpoint/2019/9/main/command">
                <pc:docMk/>
                <pc:sldMk cId="1760899177" sldId="332"/>
                <pc2:cmMk id="{9851925C-82E3-4B62-AE48-33D3F667497E}"/>
              </pc2:cmMkLst>
            </pc226:cmChg>
          </p:ext>
        </pc:extLst>
      </pc:sldChg>
      <pc:sldChg chg="modSp mod">
        <pc:chgData name="Nikos Passatoglou" userId="a07303e8-04d3-4f1e-be92-a9b2fd8f5f46" providerId="ADAL" clId="{EA157035-01C2-4424-B5A5-2881C772A4CA}" dt="2025-01-30T11:12:53.096" v="895"/>
        <pc:sldMkLst>
          <pc:docMk/>
          <pc:sldMk cId="3796562661" sldId="333"/>
        </pc:sldMkLst>
        <pc:spChg chg="mod">
          <ac:chgData name="Nikos Passatoglou" userId="a07303e8-04d3-4f1e-be92-a9b2fd8f5f46" providerId="ADAL" clId="{EA157035-01C2-4424-B5A5-2881C772A4CA}" dt="2025-01-30T11:10:49.943" v="862"/>
          <ac:spMkLst>
            <pc:docMk/>
            <pc:sldMk cId="3796562661" sldId="333"/>
            <ac:spMk id="2" creationId="{DCAFA7A2-148F-8360-61E0-C8EDC2C990DC}"/>
          </ac:spMkLst>
        </pc:spChg>
        <pc:spChg chg="mod">
          <ac:chgData name="Nikos Passatoglou" userId="a07303e8-04d3-4f1e-be92-a9b2fd8f5f46" providerId="ADAL" clId="{EA157035-01C2-4424-B5A5-2881C772A4CA}" dt="2025-01-30T11:12:53.096" v="895"/>
          <ac:spMkLst>
            <pc:docMk/>
            <pc:sldMk cId="3796562661" sldId="333"/>
            <ac:spMk id="4" creationId="{BDFF4042-0412-F2FD-5397-328BA0938451}"/>
          </ac:spMkLst>
        </pc:spChg>
      </pc:sldChg>
      <pc:sldChg chg="modSp mod">
        <pc:chgData name="Nikos Passatoglou" userId="a07303e8-04d3-4f1e-be92-a9b2fd8f5f46" providerId="ADAL" clId="{EA157035-01C2-4424-B5A5-2881C772A4CA}" dt="2025-01-30T11:25:44.569" v="1055" actId="1076"/>
        <pc:sldMkLst>
          <pc:docMk/>
          <pc:sldMk cId="900827701" sldId="335"/>
        </pc:sldMkLst>
        <pc:spChg chg="mod">
          <ac:chgData name="Nikos Passatoglou" userId="a07303e8-04d3-4f1e-be92-a9b2fd8f5f46" providerId="ADAL" clId="{EA157035-01C2-4424-B5A5-2881C772A4CA}" dt="2025-01-30T11:25:44.569" v="1055" actId="1076"/>
          <ac:spMkLst>
            <pc:docMk/>
            <pc:sldMk cId="900827701" sldId="335"/>
            <ac:spMk id="2" creationId="{301E2354-5FCD-D9DE-73EB-1F41805D1E11}"/>
          </ac:spMkLst>
        </pc:spChg>
        <pc:spChg chg="mod">
          <ac:chgData name="Nikos Passatoglou" userId="a07303e8-04d3-4f1e-be92-a9b2fd8f5f46" providerId="ADAL" clId="{EA157035-01C2-4424-B5A5-2881C772A4CA}" dt="2025-01-30T11:25:38.746" v="1054" actId="14100"/>
          <ac:spMkLst>
            <pc:docMk/>
            <pc:sldMk cId="900827701" sldId="335"/>
            <ac:spMk id="4" creationId="{E5366452-84CF-F9CE-FF4D-9750AADBDE1E}"/>
          </ac:spMkLst>
        </pc:spChg>
      </pc:sldChg>
      <pc:sldChg chg="modSp mod">
        <pc:chgData name="Nikos Passatoglou" userId="a07303e8-04d3-4f1e-be92-a9b2fd8f5f46" providerId="ADAL" clId="{EA157035-01C2-4424-B5A5-2881C772A4CA}" dt="2025-01-30T11:26:21.127" v="1060"/>
        <pc:sldMkLst>
          <pc:docMk/>
          <pc:sldMk cId="60603206" sldId="336"/>
        </pc:sldMkLst>
        <pc:spChg chg="mod">
          <ac:chgData name="Nikos Passatoglou" userId="a07303e8-04d3-4f1e-be92-a9b2fd8f5f46" providerId="ADAL" clId="{EA157035-01C2-4424-B5A5-2881C772A4CA}" dt="2025-01-30T11:26:21.127" v="1060"/>
          <ac:spMkLst>
            <pc:docMk/>
            <pc:sldMk cId="60603206" sldId="336"/>
            <ac:spMk id="4" creationId="{B6543EB4-3EDE-6490-057D-1D1CDF65BB75}"/>
          </ac:spMkLst>
        </pc:spChg>
        <pc:spChg chg="mod">
          <ac:chgData name="Nikos Passatoglou" userId="a07303e8-04d3-4f1e-be92-a9b2fd8f5f46" providerId="ADAL" clId="{EA157035-01C2-4424-B5A5-2881C772A4CA}" dt="2025-01-30T11:25:59.651" v="1056"/>
          <ac:spMkLst>
            <pc:docMk/>
            <pc:sldMk cId="60603206" sldId="336"/>
            <ac:spMk id="8" creationId="{EA22D9DC-7AEB-FD33-9128-A1686F06A107}"/>
          </ac:spMkLst>
        </pc:spChg>
      </pc:sldChg>
      <pc:sldChg chg="modSp mod">
        <pc:chgData name="Nikos Passatoglou" userId="a07303e8-04d3-4f1e-be92-a9b2fd8f5f46" providerId="ADAL" clId="{EA157035-01C2-4424-B5A5-2881C772A4CA}" dt="2025-01-30T10:46:25.588" v="668" actId="20577"/>
        <pc:sldMkLst>
          <pc:docMk/>
          <pc:sldMk cId="2124945253" sldId="338"/>
        </pc:sldMkLst>
        <pc:spChg chg="mod">
          <ac:chgData name="Nikos Passatoglou" userId="a07303e8-04d3-4f1e-be92-a9b2fd8f5f46" providerId="ADAL" clId="{EA157035-01C2-4424-B5A5-2881C772A4CA}" dt="2025-01-30T10:45:33.905" v="652"/>
          <ac:spMkLst>
            <pc:docMk/>
            <pc:sldMk cId="2124945253" sldId="338"/>
            <ac:spMk id="2" creationId="{262FA58C-321D-1184-9A9C-90DD4B7F4DD5}"/>
          </ac:spMkLst>
        </pc:spChg>
        <pc:spChg chg="mod">
          <ac:chgData name="Nikos Passatoglou" userId="a07303e8-04d3-4f1e-be92-a9b2fd8f5f46" providerId="ADAL" clId="{EA157035-01C2-4424-B5A5-2881C772A4CA}" dt="2025-01-30T10:46:25.588" v="668" actId="20577"/>
          <ac:spMkLst>
            <pc:docMk/>
            <pc:sldMk cId="2124945253" sldId="338"/>
            <ac:spMk id="4" creationId="{AECCF6A3-0B7C-AB24-6244-507EACD0A135}"/>
          </ac:spMkLst>
        </pc:spChg>
      </pc:sldChg>
      <pc:sldChg chg="modSp mod">
        <pc:chgData name="Nikos Passatoglou" userId="a07303e8-04d3-4f1e-be92-a9b2fd8f5f46" providerId="ADAL" clId="{EA157035-01C2-4424-B5A5-2881C772A4CA}" dt="2025-01-30T11:22:42.081" v="1027"/>
        <pc:sldMkLst>
          <pc:docMk/>
          <pc:sldMk cId="2031091878" sldId="339"/>
        </pc:sldMkLst>
        <pc:spChg chg="mod">
          <ac:chgData name="Nikos Passatoglou" userId="a07303e8-04d3-4f1e-be92-a9b2fd8f5f46" providerId="ADAL" clId="{EA157035-01C2-4424-B5A5-2881C772A4CA}" dt="2025-01-30T11:20:32.297" v="1011" actId="21"/>
          <ac:spMkLst>
            <pc:docMk/>
            <pc:sldMk cId="2031091878" sldId="339"/>
            <ac:spMk id="2" creationId="{D9296E11-D7C9-80B6-37B2-D53B421B8BDD}"/>
          </ac:spMkLst>
        </pc:spChg>
        <pc:spChg chg="mod">
          <ac:chgData name="Nikos Passatoglou" userId="a07303e8-04d3-4f1e-be92-a9b2fd8f5f46" providerId="ADAL" clId="{EA157035-01C2-4424-B5A5-2881C772A4CA}" dt="2025-01-30T11:22:42.081" v="1027"/>
          <ac:spMkLst>
            <pc:docMk/>
            <pc:sldMk cId="2031091878" sldId="339"/>
            <ac:spMk id="4" creationId="{BE4A992F-1537-A230-88FE-74BA93861BA9}"/>
          </ac:spMkLst>
        </pc:spChg>
      </pc:sldChg>
      <pc:sldChg chg="modSp mod">
        <pc:chgData name="Nikos Passatoglou" userId="a07303e8-04d3-4f1e-be92-a9b2fd8f5f46" providerId="ADAL" clId="{EA157035-01C2-4424-B5A5-2881C772A4CA}" dt="2025-01-30T11:30:01.202" v="1124" actId="20577"/>
        <pc:sldMkLst>
          <pc:docMk/>
          <pc:sldMk cId="2244812096" sldId="340"/>
        </pc:sldMkLst>
        <pc:spChg chg="mod">
          <ac:chgData name="Nikos Passatoglou" userId="a07303e8-04d3-4f1e-be92-a9b2fd8f5f46" providerId="ADAL" clId="{EA157035-01C2-4424-B5A5-2881C772A4CA}" dt="2025-01-30T11:30:01.202" v="1124" actId="20577"/>
          <ac:spMkLst>
            <pc:docMk/>
            <pc:sldMk cId="2244812096" sldId="340"/>
            <ac:spMk id="3" creationId="{C575140B-095A-5F61-6654-D6140B80A37B}"/>
          </ac:spMkLst>
        </pc:spChg>
        <pc:spChg chg="mod">
          <ac:chgData name="Nikos Passatoglou" userId="a07303e8-04d3-4f1e-be92-a9b2fd8f5f46" providerId="ADAL" clId="{EA157035-01C2-4424-B5A5-2881C772A4CA}" dt="2025-01-30T11:29:56.386" v="1120"/>
          <ac:spMkLst>
            <pc:docMk/>
            <pc:sldMk cId="2244812096" sldId="340"/>
            <ac:spMk id="4" creationId="{A8CA2A01-FEBB-2999-71E2-A85F43AAA972}"/>
          </ac:spMkLst>
        </pc:spChg>
      </pc:sldChg>
      <pc:sldChg chg="modSp mod">
        <pc:chgData name="Nikos Passatoglou" userId="a07303e8-04d3-4f1e-be92-a9b2fd8f5f46" providerId="ADAL" clId="{EA157035-01C2-4424-B5A5-2881C772A4CA}" dt="2025-01-30T09:21:08.917" v="190"/>
        <pc:sldMkLst>
          <pc:docMk/>
          <pc:sldMk cId="795255873" sldId="341"/>
        </pc:sldMkLst>
        <pc:spChg chg="mod">
          <ac:chgData name="Nikos Passatoglou" userId="a07303e8-04d3-4f1e-be92-a9b2fd8f5f46" providerId="ADAL" clId="{EA157035-01C2-4424-B5A5-2881C772A4CA}" dt="2025-01-30T09:19:56.882" v="176"/>
          <ac:spMkLst>
            <pc:docMk/>
            <pc:sldMk cId="795255873" sldId="341"/>
            <ac:spMk id="3" creationId="{BBF3DC20-D661-C1C7-8175-770D2F223546}"/>
          </ac:spMkLst>
        </pc:spChg>
        <pc:spChg chg="mod">
          <ac:chgData name="Nikos Passatoglou" userId="a07303e8-04d3-4f1e-be92-a9b2fd8f5f46" providerId="ADAL" clId="{EA157035-01C2-4424-B5A5-2881C772A4CA}" dt="2025-01-30T09:21:08.917" v="190"/>
          <ac:spMkLst>
            <pc:docMk/>
            <pc:sldMk cId="795255873" sldId="341"/>
            <ac:spMk id="4" creationId="{9A4C267C-38E9-7902-69A6-FBF9EF906699}"/>
          </ac:spMkLst>
        </pc:spChg>
      </pc:sldChg>
      <pc:sldChg chg="modSp mod">
        <pc:chgData name="Nikos Passatoglou" userId="a07303e8-04d3-4f1e-be92-a9b2fd8f5f46" providerId="ADAL" clId="{EA157035-01C2-4424-B5A5-2881C772A4CA}" dt="2025-01-30T09:23:11.800" v="228" actId="20577"/>
        <pc:sldMkLst>
          <pc:docMk/>
          <pc:sldMk cId="2452166310" sldId="342"/>
        </pc:sldMkLst>
        <pc:spChg chg="mod">
          <ac:chgData name="Nikos Passatoglou" userId="a07303e8-04d3-4f1e-be92-a9b2fd8f5f46" providerId="ADAL" clId="{EA157035-01C2-4424-B5A5-2881C772A4CA}" dt="2025-01-30T09:22:27.087" v="216"/>
          <ac:spMkLst>
            <pc:docMk/>
            <pc:sldMk cId="2452166310" sldId="342"/>
            <ac:spMk id="2" creationId="{1C2D37C6-2781-2C51-FF11-102E5C695E61}"/>
          </ac:spMkLst>
        </pc:spChg>
        <pc:spChg chg="mod">
          <ac:chgData name="Nikos Passatoglou" userId="a07303e8-04d3-4f1e-be92-a9b2fd8f5f46" providerId="ADAL" clId="{EA157035-01C2-4424-B5A5-2881C772A4CA}" dt="2025-01-30T09:22:31.834" v="217"/>
          <ac:spMkLst>
            <pc:docMk/>
            <pc:sldMk cId="2452166310" sldId="342"/>
            <ac:spMk id="4" creationId="{8A02C4CC-9F42-4A7B-F56E-794AF47AB84E}"/>
          </ac:spMkLst>
        </pc:spChg>
        <pc:spChg chg="mod">
          <ac:chgData name="Nikos Passatoglou" userId="a07303e8-04d3-4f1e-be92-a9b2fd8f5f46" providerId="ADAL" clId="{EA157035-01C2-4424-B5A5-2881C772A4CA}" dt="2025-01-30T09:22:52.272" v="223" actId="20577"/>
          <ac:spMkLst>
            <pc:docMk/>
            <pc:sldMk cId="2452166310" sldId="342"/>
            <ac:spMk id="5" creationId="{39F3B975-4982-24FD-0447-184CF0C5687F}"/>
          </ac:spMkLst>
        </pc:spChg>
        <pc:spChg chg="mod">
          <ac:chgData name="Nikos Passatoglou" userId="a07303e8-04d3-4f1e-be92-a9b2fd8f5f46" providerId="ADAL" clId="{EA157035-01C2-4424-B5A5-2881C772A4CA}" dt="2025-01-30T09:23:11.800" v="228" actId="20577"/>
          <ac:spMkLst>
            <pc:docMk/>
            <pc:sldMk cId="2452166310" sldId="342"/>
            <ac:spMk id="6" creationId="{912F6F5B-D646-AFFB-24D5-81EDC286B330}"/>
          </ac:spMkLst>
        </pc:spChg>
      </pc:sldChg>
      <pc:sldChg chg="modSp mod">
        <pc:chgData name="Nikos Passatoglou" userId="a07303e8-04d3-4f1e-be92-a9b2fd8f5f46" providerId="ADAL" clId="{EA157035-01C2-4424-B5A5-2881C772A4CA}" dt="2025-01-30T09:30:52.431" v="295"/>
        <pc:sldMkLst>
          <pc:docMk/>
          <pc:sldMk cId="104612500" sldId="343"/>
        </pc:sldMkLst>
        <pc:spChg chg="mod">
          <ac:chgData name="Nikos Passatoglou" userId="a07303e8-04d3-4f1e-be92-a9b2fd8f5f46" providerId="ADAL" clId="{EA157035-01C2-4424-B5A5-2881C772A4CA}" dt="2025-01-30T09:30:47.482" v="294" actId="113"/>
          <ac:spMkLst>
            <pc:docMk/>
            <pc:sldMk cId="104612500" sldId="343"/>
            <ac:spMk id="4" creationId="{CABB9BCC-5243-8BEE-9F2F-AA432CBC050C}"/>
          </ac:spMkLst>
        </pc:spChg>
        <pc:spChg chg="mod">
          <ac:chgData name="Nikos Passatoglou" userId="a07303e8-04d3-4f1e-be92-a9b2fd8f5f46" providerId="ADAL" clId="{EA157035-01C2-4424-B5A5-2881C772A4CA}" dt="2025-01-30T09:30:52.431" v="295"/>
          <ac:spMkLst>
            <pc:docMk/>
            <pc:sldMk cId="104612500" sldId="343"/>
            <ac:spMk id="7" creationId="{63C861A5-C6BA-0105-A8B5-2DA66B77B32A}"/>
          </ac:spMkLst>
        </pc:spChg>
        <pc:spChg chg="mod">
          <ac:chgData name="Nikos Passatoglou" userId="a07303e8-04d3-4f1e-be92-a9b2fd8f5f46" providerId="ADAL" clId="{EA157035-01C2-4424-B5A5-2881C772A4CA}" dt="2025-01-30T09:30:00.228" v="282"/>
          <ac:spMkLst>
            <pc:docMk/>
            <pc:sldMk cId="104612500" sldId="343"/>
            <ac:spMk id="8" creationId="{0D22DAF9-FEC3-6DBC-16D5-3DE0B71E42B3}"/>
          </ac:spMkLst>
        </pc:spChg>
      </pc:sldChg>
      <pc:sldChg chg="modSp mod">
        <pc:chgData name="Nikos Passatoglou" userId="a07303e8-04d3-4f1e-be92-a9b2fd8f5f46" providerId="ADAL" clId="{EA157035-01C2-4424-B5A5-2881C772A4CA}" dt="2025-01-30T09:33:35.157" v="319"/>
        <pc:sldMkLst>
          <pc:docMk/>
          <pc:sldMk cId="1285677335" sldId="344"/>
        </pc:sldMkLst>
        <pc:spChg chg="mod">
          <ac:chgData name="Nikos Passatoglou" userId="a07303e8-04d3-4f1e-be92-a9b2fd8f5f46" providerId="ADAL" clId="{EA157035-01C2-4424-B5A5-2881C772A4CA}" dt="2025-01-30T09:33:12.064" v="314"/>
          <ac:spMkLst>
            <pc:docMk/>
            <pc:sldMk cId="1285677335" sldId="344"/>
            <ac:spMk id="2" creationId="{E4F44FA4-A57D-6239-6C07-ADF7B25C5395}"/>
          </ac:spMkLst>
        </pc:spChg>
        <pc:spChg chg="mod">
          <ac:chgData name="Nikos Passatoglou" userId="a07303e8-04d3-4f1e-be92-a9b2fd8f5f46" providerId="ADAL" clId="{EA157035-01C2-4424-B5A5-2881C772A4CA}" dt="2025-01-30T09:33:29.064" v="318"/>
          <ac:spMkLst>
            <pc:docMk/>
            <pc:sldMk cId="1285677335" sldId="344"/>
            <ac:spMk id="4" creationId="{ABF9D194-D14A-61A4-BE45-5B3B2DDF0027}"/>
          </ac:spMkLst>
        </pc:spChg>
        <pc:spChg chg="mod">
          <ac:chgData name="Nikos Passatoglou" userId="a07303e8-04d3-4f1e-be92-a9b2fd8f5f46" providerId="ADAL" clId="{EA157035-01C2-4424-B5A5-2881C772A4CA}" dt="2025-01-30T09:33:35.157" v="319"/>
          <ac:spMkLst>
            <pc:docMk/>
            <pc:sldMk cId="1285677335" sldId="344"/>
            <ac:spMk id="5" creationId="{FDF99E8C-D072-168F-6E07-E9CFCE305CF7}"/>
          </ac:spMkLst>
        </pc:spChg>
      </pc:sldChg>
      <pc:sldChg chg="modSp mod">
        <pc:chgData name="Nikos Passatoglou" userId="a07303e8-04d3-4f1e-be92-a9b2fd8f5f46" providerId="ADAL" clId="{EA157035-01C2-4424-B5A5-2881C772A4CA}" dt="2025-01-30T09:52:08.021" v="476" actId="14100"/>
        <pc:sldMkLst>
          <pc:docMk/>
          <pc:sldMk cId="1823689691" sldId="346"/>
        </pc:sldMkLst>
        <pc:spChg chg="mod">
          <ac:chgData name="Nikos Passatoglou" userId="a07303e8-04d3-4f1e-be92-a9b2fd8f5f46" providerId="ADAL" clId="{EA157035-01C2-4424-B5A5-2881C772A4CA}" dt="2025-01-30T09:49:53.543" v="458" actId="1076"/>
          <ac:spMkLst>
            <pc:docMk/>
            <pc:sldMk cId="1823689691" sldId="346"/>
            <ac:spMk id="2" creationId="{8621C18C-4CE5-D489-5B49-B0C90E601572}"/>
          </ac:spMkLst>
        </pc:spChg>
        <pc:spChg chg="mod">
          <ac:chgData name="Nikos Passatoglou" userId="a07303e8-04d3-4f1e-be92-a9b2fd8f5f46" providerId="ADAL" clId="{EA157035-01C2-4424-B5A5-2881C772A4CA}" dt="2025-01-30T09:51:51.368" v="474" actId="14100"/>
          <ac:spMkLst>
            <pc:docMk/>
            <pc:sldMk cId="1823689691" sldId="346"/>
            <ac:spMk id="3" creationId="{7F378F9B-8E7F-927D-E78B-7975981A58AE}"/>
          </ac:spMkLst>
        </pc:spChg>
        <pc:spChg chg="mod">
          <ac:chgData name="Nikos Passatoglou" userId="a07303e8-04d3-4f1e-be92-a9b2fd8f5f46" providerId="ADAL" clId="{EA157035-01C2-4424-B5A5-2881C772A4CA}" dt="2025-01-30T09:52:08.021" v="476" actId="14100"/>
          <ac:spMkLst>
            <pc:docMk/>
            <pc:sldMk cId="1823689691" sldId="346"/>
            <ac:spMk id="4" creationId="{A54A159F-AB37-AED3-7189-CD4093475808}"/>
          </ac:spMkLst>
        </pc:spChg>
      </pc:sldChg>
      <pc:sldChg chg="modSp mod">
        <pc:chgData name="Nikos Passatoglou" userId="a07303e8-04d3-4f1e-be92-a9b2fd8f5f46" providerId="ADAL" clId="{EA157035-01C2-4424-B5A5-2881C772A4CA}" dt="2025-01-30T10:42:13.324" v="621"/>
        <pc:sldMkLst>
          <pc:docMk/>
          <pc:sldMk cId="4103115991" sldId="348"/>
        </pc:sldMkLst>
        <pc:spChg chg="mod">
          <ac:chgData name="Nikos Passatoglou" userId="a07303e8-04d3-4f1e-be92-a9b2fd8f5f46" providerId="ADAL" clId="{EA157035-01C2-4424-B5A5-2881C772A4CA}" dt="2025-01-30T10:40:13.399" v="592"/>
          <ac:spMkLst>
            <pc:docMk/>
            <pc:sldMk cId="4103115991" sldId="348"/>
            <ac:spMk id="2" creationId="{E6618726-C47A-CB2D-C68F-C49CDFEA4A95}"/>
          </ac:spMkLst>
        </pc:spChg>
        <pc:spChg chg="mod">
          <ac:chgData name="Nikos Passatoglou" userId="a07303e8-04d3-4f1e-be92-a9b2fd8f5f46" providerId="ADAL" clId="{EA157035-01C2-4424-B5A5-2881C772A4CA}" dt="2025-01-30T10:42:13.324" v="621"/>
          <ac:spMkLst>
            <pc:docMk/>
            <pc:sldMk cId="4103115991" sldId="348"/>
            <ac:spMk id="3" creationId="{EB8106F7-F561-1666-19C1-B40B227B005A}"/>
          </ac:spMkLst>
        </pc:spChg>
        <pc:spChg chg="mod">
          <ac:chgData name="Nikos Passatoglou" userId="a07303e8-04d3-4f1e-be92-a9b2fd8f5f46" providerId="ADAL" clId="{EA157035-01C2-4424-B5A5-2881C772A4CA}" dt="2025-01-30T10:41:34.621" v="611" actId="1076"/>
          <ac:spMkLst>
            <pc:docMk/>
            <pc:sldMk cId="4103115991" sldId="348"/>
            <ac:spMk id="7" creationId="{8C873430-A144-EDA2-ED9A-2FAA80534086}"/>
          </ac:spMkLst>
        </pc:spChg>
        <pc:graphicFrameChg chg="mod">
          <ac:chgData name="Nikos Passatoglou" userId="a07303e8-04d3-4f1e-be92-a9b2fd8f5f46" providerId="ADAL" clId="{EA157035-01C2-4424-B5A5-2881C772A4CA}" dt="2025-01-30T10:42:08.222" v="620"/>
          <ac:graphicFrameMkLst>
            <pc:docMk/>
            <pc:sldMk cId="4103115991" sldId="348"/>
            <ac:graphicFrameMk id="4" creationId="{9D611A8C-EF6B-1EA9-37C4-B82D94A94791}"/>
          </ac:graphicFrameMkLst>
        </pc:graphicFrameChg>
      </pc:sldChg>
      <pc:sldChg chg="modSp mod">
        <pc:chgData name="Nikos Passatoglou" userId="a07303e8-04d3-4f1e-be92-a9b2fd8f5f46" providerId="ADAL" clId="{EA157035-01C2-4424-B5A5-2881C772A4CA}" dt="2025-01-30T11:20:20.506" v="1009" actId="6549"/>
        <pc:sldMkLst>
          <pc:docMk/>
          <pc:sldMk cId="845249098" sldId="349"/>
        </pc:sldMkLst>
        <pc:spChg chg="mod">
          <ac:chgData name="Nikos Passatoglou" userId="a07303e8-04d3-4f1e-be92-a9b2fd8f5f46" providerId="ADAL" clId="{EA157035-01C2-4424-B5A5-2881C772A4CA}" dt="2025-01-30T11:20:20.506" v="1009" actId="6549"/>
          <ac:spMkLst>
            <pc:docMk/>
            <pc:sldMk cId="845249098" sldId="349"/>
            <ac:spMk id="4" creationId="{D9F0D80D-29A2-E46C-97B2-58566B9FDFA5}"/>
          </ac:spMkLst>
        </pc:spChg>
        <pc:spChg chg="mod">
          <ac:chgData name="Nikos Passatoglou" userId="a07303e8-04d3-4f1e-be92-a9b2fd8f5f46" providerId="ADAL" clId="{EA157035-01C2-4424-B5A5-2881C772A4CA}" dt="2025-01-30T11:19:13.809" v="997" actId="27636"/>
          <ac:spMkLst>
            <pc:docMk/>
            <pc:sldMk cId="845249098" sldId="349"/>
            <ac:spMk id="5" creationId="{4C17D75A-DFB9-9BC5-062D-BCC2E1D2A7F4}"/>
          </ac:spMkLst>
        </pc:spChg>
      </pc:sldChg>
      <pc:sldChg chg="modSp mod">
        <pc:chgData name="Nikos Passatoglou" userId="a07303e8-04d3-4f1e-be92-a9b2fd8f5f46" providerId="ADAL" clId="{EA157035-01C2-4424-B5A5-2881C772A4CA}" dt="2025-01-30T11:04:12.547" v="805"/>
        <pc:sldMkLst>
          <pc:docMk/>
          <pc:sldMk cId="3393966227" sldId="350"/>
        </pc:sldMkLst>
        <pc:spChg chg="mod">
          <ac:chgData name="Nikos Passatoglou" userId="a07303e8-04d3-4f1e-be92-a9b2fd8f5f46" providerId="ADAL" clId="{EA157035-01C2-4424-B5A5-2881C772A4CA}" dt="2025-01-30T11:01:31.996" v="771"/>
          <ac:spMkLst>
            <pc:docMk/>
            <pc:sldMk cId="3393966227" sldId="350"/>
            <ac:spMk id="3" creationId="{F7C2127E-D8EF-BAF4-886D-CAFD87EAB7E3}"/>
          </ac:spMkLst>
        </pc:spChg>
        <pc:spChg chg="mod">
          <ac:chgData name="Nikos Passatoglou" userId="a07303e8-04d3-4f1e-be92-a9b2fd8f5f46" providerId="ADAL" clId="{EA157035-01C2-4424-B5A5-2881C772A4CA}" dt="2025-01-30T11:03:26.220" v="792" actId="14100"/>
          <ac:spMkLst>
            <pc:docMk/>
            <pc:sldMk cId="3393966227" sldId="350"/>
            <ac:spMk id="4" creationId="{DEF30F0A-5428-0C0F-A293-D460170DE917}"/>
          </ac:spMkLst>
        </pc:spChg>
        <pc:spChg chg="mod">
          <ac:chgData name="Nikos Passatoglou" userId="a07303e8-04d3-4f1e-be92-a9b2fd8f5f46" providerId="ADAL" clId="{EA157035-01C2-4424-B5A5-2881C772A4CA}" dt="2025-01-30T11:04:12.547" v="805"/>
          <ac:spMkLst>
            <pc:docMk/>
            <pc:sldMk cId="3393966227" sldId="350"/>
            <ac:spMk id="5" creationId="{A14F2A66-4FF4-2FAB-9994-6543A947CF67}"/>
          </ac:spMkLst>
        </pc:spChg>
      </pc:sldChg>
      <pc:sldChg chg="modSp mod">
        <pc:chgData name="Nikos Passatoglou" userId="a07303e8-04d3-4f1e-be92-a9b2fd8f5f46" providerId="ADAL" clId="{EA157035-01C2-4424-B5A5-2881C772A4CA}" dt="2025-01-30T10:55:33.988" v="750"/>
        <pc:sldMkLst>
          <pc:docMk/>
          <pc:sldMk cId="1053254046" sldId="351"/>
        </pc:sldMkLst>
        <pc:spChg chg="mod">
          <ac:chgData name="Nikos Passatoglou" userId="a07303e8-04d3-4f1e-be92-a9b2fd8f5f46" providerId="ADAL" clId="{EA157035-01C2-4424-B5A5-2881C772A4CA}" dt="2025-01-30T10:54:06.781" v="734"/>
          <ac:spMkLst>
            <pc:docMk/>
            <pc:sldMk cId="1053254046" sldId="351"/>
            <ac:spMk id="2" creationId="{8F364DB5-C7E2-70D7-E23B-30FE13AA82F2}"/>
          </ac:spMkLst>
        </pc:spChg>
        <pc:spChg chg="mod">
          <ac:chgData name="Nikos Passatoglou" userId="a07303e8-04d3-4f1e-be92-a9b2fd8f5f46" providerId="ADAL" clId="{EA157035-01C2-4424-B5A5-2881C772A4CA}" dt="2025-01-30T10:55:33.988" v="750"/>
          <ac:spMkLst>
            <pc:docMk/>
            <pc:sldMk cId="1053254046" sldId="351"/>
            <ac:spMk id="3" creationId="{4E89A360-A28B-7B7D-BDC8-2EAA2BECF58E}"/>
          </ac:spMkLst>
        </pc:spChg>
        <pc:spChg chg="mod">
          <ac:chgData name="Nikos Passatoglou" userId="a07303e8-04d3-4f1e-be92-a9b2fd8f5f46" providerId="ADAL" clId="{EA157035-01C2-4424-B5A5-2881C772A4CA}" dt="2025-01-30T10:55:23.869" v="747" actId="14100"/>
          <ac:spMkLst>
            <pc:docMk/>
            <pc:sldMk cId="1053254046" sldId="351"/>
            <ac:spMk id="19" creationId="{5685BEC7-3663-757D-3B80-2C3850F8C9B6}"/>
          </ac:spMkLst>
        </pc:spChg>
        <pc:picChg chg="mod">
          <ac:chgData name="Nikos Passatoglou" userId="a07303e8-04d3-4f1e-be92-a9b2fd8f5f46" providerId="ADAL" clId="{EA157035-01C2-4424-B5A5-2881C772A4CA}" dt="2025-01-30T10:55:25.539" v="748" actId="1076"/>
          <ac:picMkLst>
            <pc:docMk/>
            <pc:sldMk cId="1053254046" sldId="351"/>
            <ac:picMk id="4" creationId="{3F15272A-5C4E-465B-6CBC-7264BDD1D906}"/>
          </ac:picMkLst>
        </pc:picChg>
      </pc:sldChg>
      <pc:sldChg chg="modSp mod">
        <pc:chgData name="Nikos Passatoglou" userId="a07303e8-04d3-4f1e-be92-a9b2fd8f5f46" providerId="ADAL" clId="{EA157035-01C2-4424-B5A5-2881C772A4CA}" dt="2025-01-30T11:29:07.608" v="1118" actId="14100"/>
        <pc:sldMkLst>
          <pc:docMk/>
          <pc:sldMk cId="1040770154" sldId="352"/>
        </pc:sldMkLst>
        <pc:spChg chg="mod">
          <ac:chgData name="Nikos Passatoglou" userId="a07303e8-04d3-4f1e-be92-a9b2fd8f5f46" providerId="ADAL" clId="{EA157035-01C2-4424-B5A5-2881C772A4CA}" dt="2025-01-30T11:29:01.132" v="1116"/>
          <ac:spMkLst>
            <pc:docMk/>
            <pc:sldMk cId="1040770154" sldId="352"/>
            <ac:spMk id="3" creationId="{C95E2BCE-676E-4C34-85C3-8D889D800B6F}"/>
          </ac:spMkLst>
        </pc:spChg>
        <pc:spChg chg="mod">
          <ac:chgData name="Nikos Passatoglou" userId="a07303e8-04d3-4f1e-be92-a9b2fd8f5f46" providerId="ADAL" clId="{EA157035-01C2-4424-B5A5-2881C772A4CA}" dt="2025-01-30T11:27:30.159" v="1069" actId="1076"/>
          <ac:spMkLst>
            <pc:docMk/>
            <pc:sldMk cId="1040770154" sldId="352"/>
            <ac:spMk id="4" creationId="{EEA42171-5884-FE06-C203-C460957BC41C}"/>
          </ac:spMkLst>
        </pc:spChg>
        <pc:spChg chg="mod">
          <ac:chgData name="Nikos Passatoglou" userId="a07303e8-04d3-4f1e-be92-a9b2fd8f5f46" providerId="ADAL" clId="{EA157035-01C2-4424-B5A5-2881C772A4CA}" dt="2025-01-30T11:29:07.608" v="1118" actId="14100"/>
          <ac:spMkLst>
            <pc:docMk/>
            <pc:sldMk cId="1040770154" sldId="352"/>
            <ac:spMk id="5" creationId="{CD5402C1-345B-13CA-A035-29BE8534201E}"/>
          </ac:spMkLst>
        </pc:spChg>
        <pc:spChg chg="mod">
          <ac:chgData name="Nikos Passatoglou" userId="a07303e8-04d3-4f1e-be92-a9b2fd8f5f46" providerId="ADAL" clId="{EA157035-01C2-4424-B5A5-2881C772A4CA}" dt="2025-01-30T11:28:46.158" v="1100"/>
          <ac:spMkLst>
            <pc:docMk/>
            <pc:sldMk cId="1040770154" sldId="352"/>
            <ac:spMk id="10" creationId="{2BFDF8EF-9A8B-9618-0A0F-FB978E406434}"/>
          </ac:spMkLst>
        </pc:spChg>
        <pc:spChg chg="mod">
          <ac:chgData name="Nikos Passatoglou" userId="a07303e8-04d3-4f1e-be92-a9b2fd8f5f46" providerId="ADAL" clId="{EA157035-01C2-4424-B5A5-2881C772A4CA}" dt="2025-01-30T11:28:55.159" v="1115" actId="113"/>
          <ac:spMkLst>
            <pc:docMk/>
            <pc:sldMk cId="1040770154" sldId="352"/>
            <ac:spMk id="12" creationId="{745C3B49-8775-7614-DB65-48094E0F6F59}"/>
          </ac:spMkLst>
        </pc:spChg>
      </pc:sldChg>
      <pc:sldChg chg="modSp mod">
        <pc:chgData name="Nikos Passatoglou" userId="a07303e8-04d3-4f1e-be92-a9b2fd8f5f46" providerId="ADAL" clId="{EA157035-01C2-4424-B5A5-2881C772A4CA}" dt="2025-01-30T11:27:19.552" v="1066"/>
        <pc:sldMkLst>
          <pc:docMk/>
          <pc:sldMk cId="1640400079" sldId="353"/>
        </pc:sldMkLst>
        <pc:spChg chg="mod">
          <ac:chgData name="Nikos Passatoglou" userId="a07303e8-04d3-4f1e-be92-a9b2fd8f5f46" providerId="ADAL" clId="{EA157035-01C2-4424-B5A5-2881C772A4CA}" dt="2025-01-30T11:26:43.852" v="1061"/>
          <ac:spMkLst>
            <pc:docMk/>
            <pc:sldMk cId="1640400079" sldId="353"/>
            <ac:spMk id="3" creationId="{717FD411-5AA7-3C66-E6FE-2BB7A6F1ED57}"/>
          </ac:spMkLst>
        </pc:spChg>
        <pc:spChg chg="mod">
          <ac:chgData name="Nikos Passatoglou" userId="a07303e8-04d3-4f1e-be92-a9b2fd8f5f46" providerId="ADAL" clId="{EA157035-01C2-4424-B5A5-2881C772A4CA}" dt="2025-01-30T11:27:08.282" v="1064"/>
          <ac:spMkLst>
            <pc:docMk/>
            <pc:sldMk cId="1640400079" sldId="353"/>
            <ac:spMk id="4" creationId="{2A05F96C-DDF6-6DC7-C49D-0B5451D825CB}"/>
          </ac:spMkLst>
        </pc:spChg>
        <pc:spChg chg="mod">
          <ac:chgData name="Nikos Passatoglou" userId="a07303e8-04d3-4f1e-be92-a9b2fd8f5f46" providerId="ADAL" clId="{EA157035-01C2-4424-B5A5-2881C772A4CA}" dt="2025-01-30T11:27:19.552" v="1066"/>
          <ac:spMkLst>
            <pc:docMk/>
            <pc:sldMk cId="1640400079" sldId="353"/>
            <ac:spMk id="5" creationId="{BDFF7D00-FEE4-5745-6BA5-750401559E7D}"/>
          </ac:spMkLst>
        </pc:spChg>
        <pc:spChg chg="mod">
          <ac:chgData name="Nikos Passatoglou" userId="a07303e8-04d3-4f1e-be92-a9b2fd8f5f46" providerId="ADAL" clId="{EA157035-01C2-4424-B5A5-2881C772A4CA}" dt="2025-01-30T11:27:13.856" v="1065"/>
          <ac:spMkLst>
            <pc:docMk/>
            <pc:sldMk cId="1640400079" sldId="353"/>
            <ac:spMk id="8" creationId="{F1FD245E-E02E-B1D6-16AD-6282DCCE9379}"/>
          </ac:spMkLst>
        </pc:spChg>
      </pc:sldChg>
      <pc:sldChg chg="modSp mod">
        <pc:chgData name="Nikos Passatoglou" userId="a07303e8-04d3-4f1e-be92-a9b2fd8f5f46" providerId="ADAL" clId="{EA157035-01C2-4424-B5A5-2881C772A4CA}" dt="2025-01-30T11:13:07.237" v="897"/>
        <pc:sldMkLst>
          <pc:docMk/>
          <pc:sldMk cId="4172872953" sldId="354"/>
        </pc:sldMkLst>
        <pc:spChg chg="mod">
          <ac:chgData name="Nikos Passatoglou" userId="a07303e8-04d3-4f1e-be92-a9b2fd8f5f46" providerId="ADAL" clId="{EA157035-01C2-4424-B5A5-2881C772A4CA}" dt="2025-01-30T11:13:00.588" v="896"/>
          <ac:spMkLst>
            <pc:docMk/>
            <pc:sldMk cId="4172872953" sldId="354"/>
            <ac:spMk id="3" creationId="{09AD140C-FC49-779B-E0E5-A58EAB5FEB18}"/>
          </ac:spMkLst>
        </pc:spChg>
        <pc:spChg chg="mod">
          <ac:chgData name="Nikos Passatoglou" userId="a07303e8-04d3-4f1e-be92-a9b2fd8f5f46" providerId="ADAL" clId="{EA157035-01C2-4424-B5A5-2881C772A4CA}" dt="2025-01-30T11:13:07.237" v="897"/>
          <ac:spMkLst>
            <pc:docMk/>
            <pc:sldMk cId="4172872953" sldId="354"/>
            <ac:spMk id="4" creationId="{DF2B5121-B4B9-5F60-0955-E65C477535CC}"/>
          </ac:spMkLst>
        </pc:spChg>
      </pc:sldChg>
      <pc:sldChg chg="modSp mod">
        <pc:chgData name="Nikos Passatoglou" userId="a07303e8-04d3-4f1e-be92-a9b2fd8f5f46" providerId="ADAL" clId="{EA157035-01C2-4424-B5A5-2881C772A4CA}" dt="2025-01-30T09:58:07.722" v="512"/>
        <pc:sldMkLst>
          <pc:docMk/>
          <pc:sldMk cId="582804283" sldId="355"/>
        </pc:sldMkLst>
        <pc:spChg chg="mod">
          <ac:chgData name="Nikos Passatoglou" userId="a07303e8-04d3-4f1e-be92-a9b2fd8f5f46" providerId="ADAL" clId="{EA157035-01C2-4424-B5A5-2881C772A4CA}" dt="2025-01-30T09:56:25.909" v="484" actId="1076"/>
          <ac:spMkLst>
            <pc:docMk/>
            <pc:sldMk cId="582804283" sldId="355"/>
            <ac:spMk id="2" creationId="{2FA64B69-AE38-982B-E7AC-CC62FD68F7B7}"/>
          </ac:spMkLst>
        </pc:spChg>
        <pc:spChg chg="mod">
          <ac:chgData name="Nikos Passatoglou" userId="a07303e8-04d3-4f1e-be92-a9b2fd8f5f46" providerId="ADAL" clId="{EA157035-01C2-4424-B5A5-2881C772A4CA}" dt="2025-01-30T09:57:14.394" v="499" actId="20577"/>
          <ac:spMkLst>
            <pc:docMk/>
            <pc:sldMk cId="582804283" sldId="355"/>
            <ac:spMk id="4" creationId="{2BDF8000-EF84-C41C-EB3C-B7AA9F9EB5C8}"/>
          </ac:spMkLst>
        </pc:spChg>
        <pc:spChg chg="mod">
          <ac:chgData name="Nikos Passatoglou" userId="a07303e8-04d3-4f1e-be92-a9b2fd8f5f46" providerId="ADAL" clId="{EA157035-01C2-4424-B5A5-2881C772A4CA}" dt="2025-01-30T09:57:49.426" v="508" actId="20577"/>
          <ac:spMkLst>
            <pc:docMk/>
            <pc:sldMk cId="582804283" sldId="355"/>
            <ac:spMk id="19" creationId="{374B7EDD-E92D-A050-06EE-F32675E9C851}"/>
          </ac:spMkLst>
        </pc:spChg>
        <pc:spChg chg="mod">
          <ac:chgData name="Nikos Passatoglou" userId="a07303e8-04d3-4f1e-be92-a9b2fd8f5f46" providerId="ADAL" clId="{EA157035-01C2-4424-B5A5-2881C772A4CA}" dt="2025-01-30T09:57:35.868" v="504" actId="20577"/>
          <ac:spMkLst>
            <pc:docMk/>
            <pc:sldMk cId="582804283" sldId="355"/>
            <ac:spMk id="24" creationId="{10E1AB9D-0CA4-4CC7-220D-74F4F4628CCB}"/>
          </ac:spMkLst>
        </pc:spChg>
        <pc:spChg chg="mod">
          <ac:chgData name="Nikos Passatoglou" userId="a07303e8-04d3-4f1e-be92-a9b2fd8f5f46" providerId="ADAL" clId="{EA157035-01C2-4424-B5A5-2881C772A4CA}" dt="2025-01-30T09:58:07.722" v="512"/>
          <ac:spMkLst>
            <pc:docMk/>
            <pc:sldMk cId="582804283" sldId="355"/>
            <ac:spMk id="27" creationId="{E89D0D8C-7130-BDFC-9EF8-5B7129AD9779}"/>
          </ac:spMkLst>
        </pc:spChg>
        <pc:picChg chg="mod">
          <ac:chgData name="Nikos Passatoglou" userId="a07303e8-04d3-4f1e-be92-a9b2fd8f5f46" providerId="ADAL" clId="{EA157035-01C2-4424-B5A5-2881C772A4CA}" dt="2025-01-30T09:57:57.850" v="510" actId="1076"/>
          <ac:picMkLst>
            <pc:docMk/>
            <pc:sldMk cId="582804283" sldId="355"/>
            <ac:picMk id="12" creationId="{6C044D25-B5DF-191C-82AD-BC067E442653}"/>
          </ac:picMkLst>
        </pc:picChg>
        <pc:picChg chg="mod">
          <ac:chgData name="Nikos Passatoglou" userId="a07303e8-04d3-4f1e-be92-a9b2fd8f5f46" providerId="ADAL" clId="{EA157035-01C2-4424-B5A5-2881C772A4CA}" dt="2025-01-30T09:58:01.431" v="511" actId="1076"/>
          <ac:picMkLst>
            <pc:docMk/>
            <pc:sldMk cId="582804283" sldId="355"/>
            <ac:picMk id="18" creationId="{557B79AE-1100-6878-D126-C76DCCCC105E}"/>
          </ac:picMkLst>
        </pc:picChg>
        <pc:picChg chg="mod">
          <ac:chgData name="Nikos Passatoglou" userId="a07303e8-04d3-4f1e-be92-a9b2fd8f5f46" providerId="ADAL" clId="{EA157035-01C2-4424-B5A5-2881C772A4CA}" dt="2025-01-30T09:57:53.981" v="509" actId="1076"/>
          <ac:picMkLst>
            <pc:docMk/>
            <pc:sldMk cId="582804283" sldId="355"/>
            <ac:picMk id="26" creationId="{7B600042-4E13-1272-EA85-F1E4F5117B69}"/>
          </ac:picMkLst>
        </pc:picChg>
      </pc:sldChg>
      <pc:sldChg chg="modSp mod">
        <pc:chgData name="Nikos Passatoglou" userId="a07303e8-04d3-4f1e-be92-a9b2fd8f5f46" providerId="ADAL" clId="{EA157035-01C2-4424-B5A5-2881C772A4CA}" dt="2025-01-30T10:37:59.434" v="553" actId="1076"/>
        <pc:sldMkLst>
          <pc:docMk/>
          <pc:sldMk cId="2852117135" sldId="356"/>
        </pc:sldMkLst>
        <pc:spChg chg="mod">
          <ac:chgData name="Nikos Passatoglou" userId="a07303e8-04d3-4f1e-be92-a9b2fd8f5f46" providerId="ADAL" clId="{EA157035-01C2-4424-B5A5-2881C772A4CA}" dt="2025-01-30T10:35:13.145" v="534"/>
          <ac:spMkLst>
            <pc:docMk/>
            <pc:sldMk cId="2852117135" sldId="356"/>
            <ac:spMk id="2" creationId="{4BD5CCDF-969F-D5B4-849C-717A46088E04}"/>
          </ac:spMkLst>
        </pc:spChg>
        <pc:spChg chg="mod">
          <ac:chgData name="Nikos Passatoglou" userId="a07303e8-04d3-4f1e-be92-a9b2fd8f5f46" providerId="ADAL" clId="{EA157035-01C2-4424-B5A5-2881C772A4CA}" dt="2025-01-30T10:36:27.180" v="547" actId="20577"/>
          <ac:spMkLst>
            <pc:docMk/>
            <pc:sldMk cId="2852117135" sldId="356"/>
            <ac:spMk id="3" creationId="{8E6668E6-8992-A499-DFEA-C817FF33C13E}"/>
          </ac:spMkLst>
        </pc:spChg>
        <pc:spChg chg="mod">
          <ac:chgData name="Nikos Passatoglou" userId="a07303e8-04d3-4f1e-be92-a9b2fd8f5f46" providerId="ADAL" clId="{EA157035-01C2-4424-B5A5-2881C772A4CA}" dt="2025-01-30T10:35:52.267" v="539" actId="20577"/>
          <ac:spMkLst>
            <pc:docMk/>
            <pc:sldMk cId="2852117135" sldId="356"/>
            <ac:spMk id="7" creationId="{62479987-DED3-3C2F-1946-250E0DEDC5F8}"/>
          </ac:spMkLst>
        </pc:spChg>
        <pc:picChg chg="mod">
          <ac:chgData name="Nikos Passatoglou" userId="a07303e8-04d3-4f1e-be92-a9b2fd8f5f46" providerId="ADAL" clId="{EA157035-01C2-4424-B5A5-2881C772A4CA}" dt="2025-01-30T10:37:59.434" v="553" actId="1076"/>
          <ac:picMkLst>
            <pc:docMk/>
            <pc:sldMk cId="2852117135" sldId="356"/>
            <ac:picMk id="9" creationId="{ADC4D284-B68D-84F9-DE61-634EAF70EC34}"/>
          </ac:picMkLst>
        </pc:picChg>
      </pc:sldChg>
      <pc:sldChg chg="modSp mod">
        <pc:chgData name="Nikos Passatoglou" userId="a07303e8-04d3-4f1e-be92-a9b2fd8f5f46" providerId="ADAL" clId="{EA157035-01C2-4424-B5A5-2881C772A4CA}" dt="2025-01-30T10:38:34.921" v="560" actId="1076"/>
        <pc:sldMkLst>
          <pc:docMk/>
          <pc:sldMk cId="2346454556" sldId="357"/>
        </pc:sldMkLst>
        <pc:spChg chg="mod">
          <ac:chgData name="Nikos Passatoglou" userId="a07303e8-04d3-4f1e-be92-a9b2fd8f5f46" providerId="ADAL" clId="{EA157035-01C2-4424-B5A5-2881C772A4CA}" dt="2025-01-30T10:36:37.020" v="548"/>
          <ac:spMkLst>
            <pc:docMk/>
            <pc:sldMk cId="2346454556" sldId="357"/>
            <ac:spMk id="2" creationId="{89405729-79F7-7947-9D18-39EDDD18EA96}"/>
          </ac:spMkLst>
        </pc:spChg>
        <pc:spChg chg="mod">
          <ac:chgData name="Nikos Passatoglou" userId="a07303e8-04d3-4f1e-be92-a9b2fd8f5f46" providerId="ADAL" clId="{EA157035-01C2-4424-B5A5-2881C772A4CA}" dt="2025-01-30T10:38:26.339" v="559" actId="20577"/>
          <ac:spMkLst>
            <pc:docMk/>
            <pc:sldMk cId="2346454556" sldId="357"/>
            <ac:spMk id="3" creationId="{D0EA7C8B-4644-2E72-84F8-88C9513E86B2}"/>
          </ac:spMkLst>
        </pc:spChg>
        <pc:spChg chg="mod">
          <ac:chgData name="Nikos Passatoglou" userId="a07303e8-04d3-4f1e-be92-a9b2fd8f5f46" providerId="ADAL" clId="{EA157035-01C2-4424-B5A5-2881C772A4CA}" dt="2025-01-30T10:37:15.040" v="552" actId="20577"/>
          <ac:spMkLst>
            <pc:docMk/>
            <pc:sldMk cId="2346454556" sldId="357"/>
            <ac:spMk id="7" creationId="{3CCEEDDE-8059-E214-6285-E55CE8CB7E48}"/>
          </ac:spMkLst>
        </pc:spChg>
        <pc:picChg chg="mod">
          <ac:chgData name="Nikos Passatoglou" userId="a07303e8-04d3-4f1e-be92-a9b2fd8f5f46" providerId="ADAL" clId="{EA157035-01C2-4424-B5A5-2881C772A4CA}" dt="2025-01-30T10:36:40.351" v="549" actId="1076"/>
          <ac:picMkLst>
            <pc:docMk/>
            <pc:sldMk cId="2346454556" sldId="357"/>
            <ac:picMk id="5" creationId="{2BE2BF4C-1C35-32B1-99BD-B76CC33E756A}"/>
          </ac:picMkLst>
        </pc:picChg>
        <pc:picChg chg="mod">
          <ac:chgData name="Nikos Passatoglou" userId="a07303e8-04d3-4f1e-be92-a9b2fd8f5f46" providerId="ADAL" clId="{EA157035-01C2-4424-B5A5-2881C772A4CA}" dt="2025-01-30T10:38:34.921" v="560" actId="1076"/>
          <ac:picMkLst>
            <pc:docMk/>
            <pc:sldMk cId="2346454556" sldId="357"/>
            <ac:picMk id="8" creationId="{99673D37-998C-A78C-FDFA-F4E884D58DBB}"/>
          </ac:picMkLst>
        </pc:picChg>
      </pc:sldChg>
      <pc:sldChg chg="addSp modSp mod">
        <pc:chgData name="Nikos Passatoglou" userId="a07303e8-04d3-4f1e-be92-a9b2fd8f5f46" providerId="ADAL" clId="{EA157035-01C2-4424-B5A5-2881C772A4CA}" dt="2025-01-30T10:40:04.159" v="591" actId="113"/>
        <pc:sldMkLst>
          <pc:docMk/>
          <pc:sldMk cId="3491328165" sldId="358"/>
        </pc:sldMkLst>
        <pc:spChg chg="mod">
          <ac:chgData name="Nikos Passatoglou" userId="a07303e8-04d3-4f1e-be92-a9b2fd8f5f46" providerId="ADAL" clId="{EA157035-01C2-4424-B5A5-2881C772A4CA}" dt="2025-01-30T10:39:17.327" v="566"/>
          <ac:spMkLst>
            <pc:docMk/>
            <pc:sldMk cId="3491328165" sldId="358"/>
            <ac:spMk id="2" creationId="{A3528A18-7A97-D769-A401-B86F24991614}"/>
          </ac:spMkLst>
        </pc:spChg>
        <pc:spChg chg="add mod">
          <ac:chgData name="Nikos Passatoglou" userId="a07303e8-04d3-4f1e-be92-a9b2fd8f5f46" providerId="ADAL" clId="{EA157035-01C2-4424-B5A5-2881C772A4CA}" dt="2025-01-30T10:40:01.737" v="590" actId="571"/>
          <ac:spMkLst>
            <pc:docMk/>
            <pc:sldMk cId="3491328165" sldId="358"/>
            <ac:spMk id="3" creationId="{540F5720-E08C-723A-8146-18514ED8A798}"/>
          </ac:spMkLst>
        </pc:spChg>
        <pc:spChg chg="mod">
          <ac:chgData name="Nikos Passatoglou" userId="a07303e8-04d3-4f1e-be92-a9b2fd8f5f46" providerId="ADAL" clId="{EA157035-01C2-4424-B5A5-2881C772A4CA}" dt="2025-01-30T10:40:04.159" v="591" actId="113"/>
          <ac:spMkLst>
            <pc:docMk/>
            <pc:sldMk cId="3491328165" sldId="358"/>
            <ac:spMk id="7" creationId="{75FFBC79-9C4A-F2A6-C4AA-98FDAD1ABD6C}"/>
          </ac:spMkLst>
        </pc:spChg>
      </pc:sldChg>
      <pc:sldChg chg="modSp mod">
        <pc:chgData name="Nikos Passatoglou" userId="a07303e8-04d3-4f1e-be92-a9b2fd8f5f46" providerId="ADAL" clId="{EA157035-01C2-4424-B5A5-2881C772A4CA}" dt="2025-01-30T11:17:14.138" v="975"/>
        <pc:sldMkLst>
          <pc:docMk/>
          <pc:sldMk cId="235539218" sldId="359"/>
        </pc:sldMkLst>
        <pc:spChg chg="mod">
          <ac:chgData name="Nikos Passatoglou" userId="a07303e8-04d3-4f1e-be92-a9b2fd8f5f46" providerId="ADAL" clId="{EA157035-01C2-4424-B5A5-2881C772A4CA}" dt="2025-01-30T11:13:15.673" v="898"/>
          <ac:spMkLst>
            <pc:docMk/>
            <pc:sldMk cId="235539218" sldId="359"/>
            <ac:spMk id="3" creationId="{EA122A1B-B06A-A25D-1885-FB892F44A4C8}"/>
          </ac:spMkLst>
        </pc:spChg>
        <pc:spChg chg="mod">
          <ac:chgData name="Nikos Passatoglou" userId="a07303e8-04d3-4f1e-be92-a9b2fd8f5f46" providerId="ADAL" clId="{EA157035-01C2-4424-B5A5-2881C772A4CA}" dt="2025-01-30T11:16:13.790" v="958"/>
          <ac:spMkLst>
            <pc:docMk/>
            <pc:sldMk cId="235539218" sldId="359"/>
            <ac:spMk id="5" creationId="{7B8E34A8-A1BD-D47E-5685-69B2ECFA9B7B}"/>
          </ac:spMkLst>
        </pc:spChg>
        <pc:spChg chg="mod">
          <ac:chgData name="Nikos Passatoglou" userId="a07303e8-04d3-4f1e-be92-a9b2fd8f5f46" providerId="ADAL" clId="{EA157035-01C2-4424-B5A5-2881C772A4CA}" dt="2025-01-30T11:17:14.138" v="975"/>
          <ac:spMkLst>
            <pc:docMk/>
            <pc:sldMk cId="235539218" sldId="359"/>
            <ac:spMk id="6" creationId="{56DA5FE1-F39E-E5DE-D54E-67C999BDCB1A}"/>
          </ac:spMkLst>
        </pc:spChg>
      </pc:sldChg>
      <pc:sldChg chg="modSp mod">
        <pc:chgData name="Nikos Passatoglou" userId="a07303e8-04d3-4f1e-be92-a9b2fd8f5f46" providerId="ADAL" clId="{EA157035-01C2-4424-B5A5-2881C772A4CA}" dt="2025-01-30T11:19:00.045" v="995"/>
        <pc:sldMkLst>
          <pc:docMk/>
          <pc:sldMk cId="134101496" sldId="360"/>
        </pc:sldMkLst>
        <pc:spChg chg="mod">
          <ac:chgData name="Nikos Passatoglou" userId="a07303e8-04d3-4f1e-be92-a9b2fd8f5f46" providerId="ADAL" clId="{EA157035-01C2-4424-B5A5-2881C772A4CA}" dt="2025-01-30T11:17:22.729" v="976"/>
          <ac:spMkLst>
            <pc:docMk/>
            <pc:sldMk cId="134101496" sldId="360"/>
            <ac:spMk id="3" creationId="{48FC9DFE-2898-FCDA-1435-106A14FE0B82}"/>
          </ac:spMkLst>
        </pc:spChg>
        <pc:spChg chg="mod">
          <ac:chgData name="Nikos Passatoglou" userId="a07303e8-04d3-4f1e-be92-a9b2fd8f5f46" providerId="ADAL" clId="{EA157035-01C2-4424-B5A5-2881C772A4CA}" dt="2025-01-30T11:18:52.544" v="994" actId="113"/>
          <ac:spMkLst>
            <pc:docMk/>
            <pc:sldMk cId="134101496" sldId="360"/>
            <ac:spMk id="5" creationId="{59EF3C7E-8F80-5AC8-5E82-3715BCD4A383}"/>
          </ac:spMkLst>
        </pc:spChg>
        <pc:spChg chg="mod">
          <ac:chgData name="Nikos Passatoglou" userId="a07303e8-04d3-4f1e-be92-a9b2fd8f5f46" providerId="ADAL" clId="{EA157035-01C2-4424-B5A5-2881C772A4CA}" dt="2025-01-30T11:19:00.045" v="995"/>
          <ac:spMkLst>
            <pc:docMk/>
            <pc:sldMk cId="134101496" sldId="360"/>
            <ac:spMk id="7" creationId="{3965E9B7-08DE-047A-4EEB-E343945F7D50}"/>
          </ac:spMkLst>
        </pc:spChg>
      </pc:sldChg>
      <pc:sldChg chg="modSp mod">
        <pc:chgData name="Nikos Passatoglou" userId="a07303e8-04d3-4f1e-be92-a9b2fd8f5f46" providerId="ADAL" clId="{EA157035-01C2-4424-B5A5-2881C772A4CA}" dt="2025-01-30T09:59:47.692" v="526" actId="1076"/>
        <pc:sldMkLst>
          <pc:docMk/>
          <pc:sldMk cId="3021809401" sldId="361"/>
        </pc:sldMkLst>
        <pc:spChg chg="mod">
          <ac:chgData name="Nikos Passatoglou" userId="a07303e8-04d3-4f1e-be92-a9b2fd8f5f46" providerId="ADAL" clId="{EA157035-01C2-4424-B5A5-2881C772A4CA}" dt="2025-01-30T09:58:26.242" v="513"/>
          <ac:spMkLst>
            <pc:docMk/>
            <pc:sldMk cId="3021809401" sldId="361"/>
            <ac:spMk id="2" creationId="{E5788A1F-B631-3486-9398-FF4D162C845E}"/>
          </ac:spMkLst>
        </pc:spChg>
        <pc:spChg chg="mod">
          <ac:chgData name="Nikos Passatoglou" userId="a07303e8-04d3-4f1e-be92-a9b2fd8f5f46" providerId="ADAL" clId="{EA157035-01C2-4424-B5A5-2881C772A4CA}" dt="2025-01-30T09:59:47.692" v="526" actId="1076"/>
          <ac:spMkLst>
            <pc:docMk/>
            <pc:sldMk cId="3021809401" sldId="361"/>
            <ac:spMk id="8" creationId="{6FFF4A66-023A-E84F-2D4C-CA509745C2B1}"/>
          </ac:spMkLst>
        </pc:spChg>
        <pc:spChg chg="mod">
          <ac:chgData name="Nikos Passatoglou" userId="a07303e8-04d3-4f1e-be92-a9b2fd8f5f46" providerId="ADAL" clId="{EA157035-01C2-4424-B5A5-2881C772A4CA}" dt="2025-01-30T09:58:50.945" v="518" actId="20577"/>
          <ac:spMkLst>
            <pc:docMk/>
            <pc:sldMk cId="3021809401" sldId="361"/>
            <ac:spMk id="16" creationId="{64A9AF3F-E4C1-FA7C-F917-DA3DEE3F51D7}"/>
          </ac:spMkLst>
        </pc:spChg>
      </pc:sldChg>
    </pc:docChg>
  </pc:docChgLst>
</pc:chgInfo>
</file>

<file path=ppt/comments/modernComment_13D_6251F30B.xml><?xml version="1.0" encoding="utf-8"?>
<p188:cmLst xmlns:a="http://schemas.openxmlformats.org/drawingml/2006/main" xmlns:r="http://schemas.openxmlformats.org/officeDocument/2006/relationships" xmlns:p188="http://schemas.microsoft.com/office/powerpoint/2018/8/main">
  <p188:cm id="{65BA1584-72FD-42BA-9923-C176F3A26EC3}" authorId="{3F3B801C-F34F-79B0-CD32-56E5F1816302}" created="2024-11-22T10:31:50.923">
    <ac:txMkLst xmlns:ac="http://schemas.microsoft.com/office/drawing/2013/main/command">
      <pc:docMk xmlns:pc="http://schemas.microsoft.com/office/powerpoint/2013/main/command"/>
      <pc:sldMk xmlns:pc="http://schemas.microsoft.com/office/powerpoint/2013/main/command" cId="1649537803" sldId="317"/>
      <ac:spMk id="4" creationId="{649B5E92-BE52-AD1C-DEB8-6AF4F5175264}"/>
      <ac:txMk cp="0" len="751">
        <ac:context len="752" hash="544776002"/>
      </ac:txMk>
    </ac:txMkLst>
    <p188:pos x="3895725" y="2952750"/>
    <p188:txBody>
      <a:bodyPr/>
      <a:lstStyle/>
      <a:p>
        <a:r>
          <a:rPr lang="en-US"/>
          <a:t>Have this been explained?</a:t>
        </a:r>
      </a:p>
    </p188:txBody>
  </p188:cm>
</p188:cmLst>
</file>

<file path=ppt/comments/modernComment_13E_547DE0C7.xml><?xml version="1.0" encoding="utf-8"?>
<p188:cmLst xmlns:a="http://schemas.openxmlformats.org/drawingml/2006/main" xmlns:r="http://schemas.openxmlformats.org/officeDocument/2006/relationships" xmlns:p188="http://schemas.microsoft.com/office/powerpoint/2018/8/main">
  <p188:cm id="{3AE149D2-E654-4D14-885A-C05BD49444A3}" authorId="{3F3B801C-F34F-79B0-CD32-56E5F1816302}" created="2024-11-22T10:32:31.315">
    <pc:sldMkLst xmlns:pc="http://schemas.microsoft.com/office/powerpoint/2013/main/command">
      <pc:docMk/>
      <pc:sldMk cId="1417535687" sldId="318"/>
    </pc:sldMkLst>
    <p188:txBody>
      <a:bodyPr/>
      <a:lstStyle/>
      <a:p>
        <a:r>
          <a:rPr lang="en-US"/>
          <a:t>What as an image?
Explain the purpose</a:t>
        </a:r>
      </a:p>
    </p188:txBody>
  </p188:cm>
</p188:cmLst>
</file>

<file path=ppt/comments/modernComment_13F_CEE224B6.xml><?xml version="1.0" encoding="utf-8"?>
<p188:cmLst xmlns:a="http://schemas.openxmlformats.org/drawingml/2006/main" xmlns:r="http://schemas.openxmlformats.org/officeDocument/2006/relationships" xmlns:p188="http://schemas.microsoft.com/office/powerpoint/2018/8/main">
  <p188:cm id="{75A5519E-26DC-4887-B564-A871ED4DA60B}" authorId="{3F3B801C-F34F-79B0-CD32-56E5F1816302}" created="2024-11-22T10:32:45.612">
    <pc:sldMkLst xmlns:pc="http://schemas.microsoft.com/office/powerpoint/2013/main/command">
      <pc:docMk/>
      <pc:sldMk cId="3470927030" sldId="319"/>
    </pc:sldMkLst>
    <p188:txBody>
      <a:bodyPr/>
      <a:lstStyle/>
      <a:p>
        <a:r>
          <a:rPr lang="en-US"/>
          <a:t>same as before</a:t>
        </a:r>
      </a:p>
    </p188:txBody>
  </p188:cm>
</p188:cmLst>
</file>

<file path=ppt/comments/modernComment_141_1D105C0F.xml><?xml version="1.0" encoding="utf-8"?>
<p188:cmLst xmlns:a="http://schemas.openxmlformats.org/drawingml/2006/main" xmlns:r="http://schemas.openxmlformats.org/officeDocument/2006/relationships" xmlns:p188="http://schemas.microsoft.com/office/powerpoint/2018/8/main">
  <p188:cm id="{284DB0C7-E57F-4F40-B648-C05A02A4E924}" authorId="{3F3B801C-F34F-79B0-CD32-56E5F1816302}" created="2024-11-22T10:34:27.850">
    <ac:deMkLst xmlns:ac="http://schemas.microsoft.com/office/drawing/2013/main/command">
      <pc:docMk xmlns:pc="http://schemas.microsoft.com/office/powerpoint/2013/main/command"/>
      <pc:sldMk xmlns:pc="http://schemas.microsoft.com/office/powerpoint/2013/main/command" cId="487611407" sldId="321"/>
      <ac:spMk id="4" creationId="{3A41AB80-C23A-26A1-7F3B-55FABFD7966B}"/>
    </ac:deMkLst>
    <p188:txBody>
      <a:bodyPr/>
      <a:lstStyle/>
      <a:p>
        <a:r>
          <a:rPr lang="en-US"/>
          <a:t>Is this properly explained?
Image? reference?
Image  with the arrow - explaination </a:t>
        </a:r>
      </a:p>
    </p188:txBody>
  </p188:cm>
</p188:cmLst>
</file>

<file path=ppt/comments/modernComment_142_6A5DF9FB.xml><?xml version="1.0" encoding="utf-8"?>
<p188:cmLst xmlns:a="http://schemas.openxmlformats.org/drawingml/2006/main" xmlns:r="http://schemas.openxmlformats.org/officeDocument/2006/relationships" xmlns:p188="http://schemas.microsoft.com/office/powerpoint/2018/8/main">
  <p188:cm id="{1507EE8A-DF56-483C-935E-0EFD229858CF}" authorId="{3F3B801C-F34F-79B0-CD32-56E5F1816302}" created="2024-11-22T10:34:47.444">
    <pc:sldMkLst xmlns:pc="http://schemas.microsoft.com/office/powerpoint/2013/main/command">
      <pc:docMk/>
      <pc:sldMk cId="1784543739" sldId="322"/>
    </pc:sldMkLst>
    <p188:txBody>
      <a:bodyPr/>
      <a:lstStyle/>
      <a:p>
        <a:r>
          <a:rPr lang="en-US"/>
          <a:t>IMages!</a:t>
        </a:r>
      </a:p>
    </p188:txBody>
  </p188:cm>
</p188:cmLst>
</file>

<file path=ppt/comments/modernComment_147_8DFACE54.xml><?xml version="1.0" encoding="utf-8"?>
<p188:cmLst xmlns:a="http://schemas.openxmlformats.org/drawingml/2006/main" xmlns:r="http://schemas.openxmlformats.org/officeDocument/2006/relationships" xmlns:p188="http://schemas.microsoft.com/office/powerpoint/2018/8/main">
  <p188:cm id="{3F80B9BF-B5DB-445E-A47C-EA1C0BA3F84C}" authorId="{C6924B3F-1C0E-E709-45BA-6C8D332A7CD5}" created="2024-12-16T10:56:40.076">
    <ac:deMkLst xmlns:ac="http://schemas.microsoft.com/office/drawing/2013/main/command">
      <pc:docMk xmlns:pc="http://schemas.microsoft.com/office/powerpoint/2013/main/command"/>
      <pc:sldMk xmlns:pc="http://schemas.microsoft.com/office/powerpoint/2013/main/command" cId="2382024276" sldId="327"/>
      <ac:spMk id="2" creationId="{3D8F9C47-19E7-B7D0-10C1-A6634393E679}"/>
    </ac:deMkLst>
    <p188:txBody>
      <a:bodyPr/>
      <a:lstStyle/>
      <a:p>
        <a:r>
          <a:rPr lang="sl-SI"/>
          <a:t>Please check if it is ok written/check grammar. Idea?</a:t>
        </a:r>
      </a:p>
    </p188:txBody>
  </p188:cm>
</p188:cmLst>
</file>

<file path=ppt/comments/modernComment_148_11768EBC.xml><?xml version="1.0" encoding="utf-8"?>
<p188:cmLst xmlns:a="http://schemas.openxmlformats.org/drawingml/2006/main" xmlns:r="http://schemas.openxmlformats.org/officeDocument/2006/relationships" xmlns:p188="http://schemas.microsoft.com/office/powerpoint/2018/8/main">
  <p188:cm id="{2CABCB60-7F19-4137-BC4B-6E3B2616C2B9}" authorId="{3F3B801C-F34F-79B0-CD32-56E5F1816302}" created="2024-11-22T10:39:14.023">
    <pc:sldMkLst xmlns:pc="http://schemas.microsoft.com/office/powerpoint/2013/main/command">
      <pc:docMk/>
      <pc:sldMk cId="292982460" sldId="328"/>
    </pc:sldMkLst>
    <p188:txBody>
      <a:bodyPr/>
      <a:lstStyle/>
      <a:p>
        <a:r>
          <a:rPr lang="en-US"/>
          <a:t>image?</a:t>
        </a:r>
      </a:p>
    </p188:txBody>
  </p188:cm>
  <p188:cm id="{317ED096-D3F3-43B6-AEB7-B057C388353D}" authorId="{C6924B3F-1C0E-E709-45BA-6C8D332A7CD5}" created="2024-12-16T10:57:34.764">
    <ac:deMkLst xmlns:ac="http://schemas.microsoft.com/office/drawing/2013/main/command">
      <pc:docMk xmlns:pc="http://schemas.microsoft.com/office/powerpoint/2013/main/command"/>
      <pc:sldMk xmlns:pc="http://schemas.microsoft.com/office/powerpoint/2013/main/command" cId="292982460" sldId="328"/>
      <ac:spMk id="6" creationId="{4D42410B-F289-91D1-5A3E-30879299C726}"/>
    </ac:deMkLst>
    <p188:txBody>
      <a:bodyPr/>
      <a:lstStyle/>
      <a:p>
        <a:r>
          <a:rPr lang="sl-SI"/>
          <a:t>Image source?</a:t>
        </a:r>
      </a:p>
    </p188:txBody>
  </p188:cm>
</p188:cmLst>
</file>

<file path=ppt/comments/modernComment_149_AA2DFEB5.xml><?xml version="1.0" encoding="utf-8"?>
<p188:cmLst xmlns:a="http://schemas.openxmlformats.org/drawingml/2006/main" xmlns:r="http://schemas.openxmlformats.org/officeDocument/2006/relationships" xmlns:p188="http://schemas.microsoft.com/office/powerpoint/2018/8/main">
  <p188:cm id="{52217CBA-F31E-49D9-A4E5-FBA003783EEE}" authorId="{3F3B801C-F34F-79B0-CD32-56E5F1816302}" created="2024-11-22T10:41:35.465">
    <pc:sldMkLst xmlns:pc="http://schemas.microsoft.com/office/powerpoint/2013/main/command">
      <pc:docMk/>
      <pc:sldMk cId="2855141045" sldId="329"/>
    </pc:sldMkLst>
    <p188:txBody>
      <a:bodyPr/>
      <a:lstStyle/>
      <a:p>
        <a:r>
          <a:rPr lang="en-US"/>
          <a:t>Image?</a:t>
        </a:r>
      </a:p>
    </p188:txBody>
  </p188:cm>
  <p188:cm id="{B7789F43-B050-4742-AD6A-59B68A358C2C}" authorId="{C6924B3F-1C0E-E709-45BA-6C8D332A7CD5}" created="2024-12-16T11:00:52.243">
    <ac:deMkLst xmlns:ac="http://schemas.microsoft.com/office/drawing/2013/main/command">
      <pc:docMk xmlns:pc="http://schemas.microsoft.com/office/powerpoint/2013/main/command"/>
      <pc:sldMk xmlns:pc="http://schemas.microsoft.com/office/powerpoint/2013/main/command" cId="2855141045" sldId="329"/>
      <ac:spMk id="10" creationId="{B0B99863-035F-DB6D-E8B2-5F77E783BF7E}"/>
    </ac:deMkLst>
    <p188:txBody>
      <a:bodyPr/>
      <a:lstStyle/>
      <a:p>
        <a:r>
          <a:rPr lang="sl-SI"/>
          <a:t>Image source?</a:t>
        </a:r>
      </a:p>
    </p188:txBody>
  </p188:cm>
</p188:cmLst>
</file>

<file path=ppt/comments/modernComment_14B_7292B626.xml><?xml version="1.0" encoding="utf-8"?>
<p188:cmLst xmlns:a="http://schemas.openxmlformats.org/drawingml/2006/main" xmlns:r="http://schemas.openxmlformats.org/officeDocument/2006/relationships" xmlns:p188="http://schemas.microsoft.com/office/powerpoint/2018/8/main">
  <p188:cm id="{C7DB4DA8-9D1F-46DA-A1FB-EF404387F814}" authorId="{3F3B801C-F34F-79B0-CD32-56E5F1816302}" created="2024-11-22T10:41:41.418">
    <pc:sldMkLst xmlns:pc="http://schemas.microsoft.com/office/powerpoint/2013/main/command">
      <pc:docMk/>
      <pc:sldMk cId="1922217510" sldId="331"/>
    </pc:sldMkLst>
    <p188:txBody>
      <a:bodyPr/>
      <a:lstStyle/>
      <a:p>
        <a:r>
          <a:rPr lang="en-US"/>
          <a:t>Image?</a:t>
        </a:r>
      </a:p>
    </p188:txBody>
  </p188:cm>
  <p188:cm id="{0BC4A015-977C-45DF-81D4-D69B026FF7ED}" authorId="{C6924B3F-1C0E-E709-45BA-6C8D332A7CD5}" created="2024-12-16T11:04:00.841">
    <pc:sldMkLst xmlns:pc="http://schemas.microsoft.com/office/powerpoint/2013/main/command">
      <pc:docMk/>
      <pc:sldMk cId="1922217510" sldId="331"/>
    </pc:sldMkLst>
    <p188:txBody>
      <a:bodyPr/>
      <a:lstStyle/>
      <a:p>
        <a:r>
          <a:rPr lang="sl-SI"/>
          <a:t>If it is possible, please remove the picture or write a source.</a:t>
        </a:r>
      </a:p>
    </p188:txBody>
  </p188:cm>
</p188:cmLst>
</file>

<file path=ppt/comments/modernComment_14C_68F53069.xml><?xml version="1.0" encoding="utf-8"?>
<p188:cmLst xmlns:a="http://schemas.openxmlformats.org/drawingml/2006/main" xmlns:r="http://schemas.openxmlformats.org/officeDocument/2006/relationships" xmlns:p188="http://schemas.microsoft.com/office/powerpoint/2018/8/main">
  <p188:cm id="{EB841649-1BBE-4693-9714-A3FA422A6CC7}" authorId="{3F3B801C-F34F-79B0-CD32-56E5F1816302}" created="2024-11-22T10:41:51.059">
    <pc:sldMkLst xmlns:pc="http://schemas.microsoft.com/office/powerpoint/2013/main/command">
      <pc:docMk/>
      <pc:sldMk cId="1760899177" sldId="332"/>
    </pc:sldMkLst>
    <p188:txBody>
      <a:bodyPr/>
      <a:lstStyle/>
      <a:p>
        <a:r>
          <a:rPr lang="en-US"/>
          <a:t>Image?</a:t>
        </a:r>
      </a:p>
    </p188:txBody>
  </p188:cm>
  <p188:cm id="{9851925C-82E3-4B62-AE48-33D3F667497E}" authorId="{C6924B3F-1C0E-E709-45BA-6C8D332A7CD5}" created="2024-12-16T11:04:47.645">
    <ac:txMkLst xmlns:ac="http://schemas.microsoft.com/office/drawing/2013/main/command">
      <pc:docMk xmlns:pc="http://schemas.microsoft.com/office/powerpoint/2013/main/command"/>
      <pc:sldMk xmlns:pc="http://schemas.microsoft.com/office/powerpoint/2013/main/command" cId="1760899177" sldId="332"/>
      <ac:spMk id="4" creationId="{AE5E0C18-4EE2-A2B1-1A45-5769BEB57D0E}"/>
      <ac:txMk cp="391">
        <ac:context len="719" hash="405679128"/>
      </ac:txMk>
    </ac:txMkLst>
    <p188:pos x="11203613" y="2530673"/>
    <p188:txBody>
      <a:bodyPr/>
      <a:lstStyle/>
      <a:p>
        <a:r>
          <a:rPr lang="sl-SI"/>
          <a:t>Image source?</a:t>
        </a:r>
      </a:p>
    </p188:txBody>
  </p188:cm>
</p188:cmLst>
</file>

<file path=ppt/comments/modernComment_153_791000A6.xml><?xml version="1.0" encoding="utf-8"?>
<p188:cmLst xmlns:a="http://schemas.openxmlformats.org/drawingml/2006/main" xmlns:r="http://schemas.openxmlformats.org/officeDocument/2006/relationships" xmlns:p188="http://schemas.microsoft.com/office/powerpoint/2018/8/main">
  <p188:cm id="{38D598B2-A261-4D4C-A576-B6AABC6AC5D8}" authorId="{3F3B801C-F34F-79B0-CD32-56E5F1816302}" created="2024-11-22T10:44:06.891">
    <pc:sldMkLst xmlns:pc="http://schemas.microsoft.com/office/powerpoint/2013/main/command">
      <pc:docMk/>
      <pc:sldMk cId="2031091878" sldId="339"/>
    </pc:sldMkLst>
    <p188:txBody>
      <a:bodyPr/>
      <a:lstStyle/>
      <a:p>
        <a:r>
          <a:rPr lang="en-US"/>
          <a:t>Formatting/layout is also a learning message? Why different?
Image?</a:t>
        </a:r>
      </a:p>
    </p188:txBody>
  </p188:cm>
</p188:cmLst>
</file>

<file path=ppt/comments/modernComment_15C_F49094D7.xml><?xml version="1.0" encoding="utf-8"?>
<p188:cmLst xmlns:a="http://schemas.openxmlformats.org/drawingml/2006/main" xmlns:r="http://schemas.openxmlformats.org/officeDocument/2006/relationships" xmlns:p188="http://schemas.microsoft.com/office/powerpoint/2018/8/main">
  <p188:cm id="{93D04112-EA1A-4C09-B165-98E4612619FA}" authorId="{C6924B3F-1C0E-E709-45BA-6C8D332A7CD5}" created="2024-12-16T10:54:13.153">
    <ac:deMkLst xmlns:ac="http://schemas.microsoft.com/office/drawing/2013/main/command">
      <pc:docMk xmlns:pc="http://schemas.microsoft.com/office/powerpoint/2013/main/command"/>
      <pc:sldMk xmlns:pc="http://schemas.microsoft.com/office/powerpoint/2013/main/command" cId="4103115991" sldId="348"/>
      <ac:spMk id="2" creationId="{E6618726-C47A-CB2D-C68F-C49CDFEA4A95}"/>
    </ac:deMkLst>
    <p188:txBody>
      <a:bodyPr/>
      <a:lstStyle/>
      <a:p>
        <a:r>
          <a:rPr lang="sl-SI"/>
          <a:t>Please reference it properly (I cannot, as it is posted as an image).</a:t>
        </a:r>
      </a:p>
    </p188:txBody>
  </p188:cm>
</p188:cmLst>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ED2380-E6F8-4A4B-83E1-0CFBE7F140CB}" type="doc">
      <dgm:prSet loTypeId="urn:microsoft.com/office/officeart/2005/8/layout/arrow6" loCatId="relationship" qsTypeId="urn:microsoft.com/office/officeart/2005/8/quickstyle/simple1" qsCatId="simple" csTypeId="urn:microsoft.com/office/officeart/2005/8/colors/accent0_2" csCatId="mainScheme" phldr="1"/>
      <dgm:spPr/>
      <dgm:t>
        <a:bodyPr/>
        <a:lstStyle/>
        <a:p>
          <a:endParaRPr lang="tr-TR"/>
        </a:p>
      </dgm:t>
    </dgm:pt>
    <dgm:pt modelId="{53DC90D7-5298-403C-BE68-769BCA2E3FD9}">
      <dgm:prSet phldrT="[Metin]" custT="1"/>
      <dgm:spPr/>
      <dgm:t>
        <a:bodyPr/>
        <a:lstStyle/>
        <a:p>
          <a:r>
            <a:rPr lang="el-GR" sz="1600" dirty="0">
              <a:solidFill>
                <a:schemeClr val="accent1"/>
              </a:solidFill>
              <a:latin typeface="Internal"/>
            </a:rPr>
            <a:t>Ποιοι είμαστε; Και τι κάνουμε;</a:t>
          </a:r>
          <a:endParaRPr lang="tr-TR" sz="1600" dirty="0">
            <a:solidFill>
              <a:schemeClr val="accent1"/>
            </a:solidFill>
            <a:latin typeface="Internal"/>
          </a:endParaRPr>
        </a:p>
      </dgm:t>
    </dgm:pt>
    <dgm:pt modelId="{0EB5465E-3BBF-4D42-91A2-E6113013DD31}" type="parTrans" cxnId="{1BADD04A-E4EA-4DFD-9F9A-C3DEC853BC7B}">
      <dgm:prSet/>
      <dgm:spPr/>
      <dgm:t>
        <a:bodyPr/>
        <a:lstStyle/>
        <a:p>
          <a:endParaRPr lang="tr-TR" sz="2800">
            <a:solidFill>
              <a:schemeClr val="tx1">
                <a:lumMod val="50000"/>
              </a:schemeClr>
            </a:solidFill>
          </a:endParaRPr>
        </a:p>
      </dgm:t>
    </dgm:pt>
    <dgm:pt modelId="{793A7E6C-5910-4B0C-B637-FBD908F80D2F}" type="sibTrans" cxnId="{1BADD04A-E4EA-4DFD-9F9A-C3DEC853BC7B}">
      <dgm:prSet/>
      <dgm:spPr/>
      <dgm:t>
        <a:bodyPr/>
        <a:lstStyle/>
        <a:p>
          <a:endParaRPr lang="tr-TR" sz="2800">
            <a:solidFill>
              <a:schemeClr val="tx1">
                <a:lumMod val="50000"/>
              </a:schemeClr>
            </a:solidFill>
          </a:endParaRPr>
        </a:p>
      </dgm:t>
    </dgm:pt>
    <dgm:pt modelId="{A636A7B6-8BDD-49A0-99BF-3E625D76FA97}">
      <dgm:prSet phldrT="[Metin]" custT="1"/>
      <dgm:spPr/>
      <dgm:t>
        <a:bodyPr/>
        <a:lstStyle/>
        <a:p>
          <a:r>
            <a:rPr lang="el-GR" sz="1600" dirty="0">
              <a:solidFill>
                <a:schemeClr val="accent1"/>
              </a:solidFill>
              <a:latin typeface="Internal"/>
            </a:rPr>
            <a:t>Ποιοι είναι; Και τι θέλουν;</a:t>
          </a:r>
          <a:endParaRPr lang="tr-TR" sz="1600" dirty="0">
            <a:solidFill>
              <a:schemeClr val="accent1"/>
            </a:solidFill>
            <a:latin typeface="Internal"/>
          </a:endParaRPr>
        </a:p>
      </dgm:t>
    </dgm:pt>
    <dgm:pt modelId="{BBEB87C7-B8CF-4E2B-BAF6-493330CD5569}" type="parTrans" cxnId="{F8C68D20-2979-4204-B930-E6D21B20ACD4}">
      <dgm:prSet/>
      <dgm:spPr/>
      <dgm:t>
        <a:bodyPr/>
        <a:lstStyle/>
        <a:p>
          <a:endParaRPr lang="tr-TR" sz="2800">
            <a:solidFill>
              <a:schemeClr val="tx1">
                <a:lumMod val="50000"/>
              </a:schemeClr>
            </a:solidFill>
          </a:endParaRPr>
        </a:p>
      </dgm:t>
    </dgm:pt>
    <dgm:pt modelId="{1F22E84E-90A6-484C-8FEE-C8EFDCDE7888}" type="sibTrans" cxnId="{F8C68D20-2979-4204-B930-E6D21B20ACD4}">
      <dgm:prSet/>
      <dgm:spPr/>
      <dgm:t>
        <a:bodyPr/>
        <a:lstStyle/>
        <a:p>
          <a:endParaRPr lang="tr-TR" sz="2800">
            <a:solidFill>
              <a:schemeClr val="tx1">
                <a:lumMod val="50000"/>
              </a:schemeClr>
            </a:solidFill>
          </a:endParaRPr>
        </a:p>
      </dgm:t>
    </dgm:pt>
    <dgm:pt modelId="{53A22BA9-6FB4-4C49-AC6A-CD3D8C0AF8B3}" type="pres">
      <dgm:prSet presAssocID="{3FED2380-E6F8-4A4B-83E1-0CFBE7F140CB}" presName="compositeShape" presStyleCnt="0">
        <dgm:presLayoutVars>
          <dgm:chMax val="2"/>
          <dgm:dir/>
          <dgm:resizeHandles val="exact"/>
        </dgm:presLayoutVars>
      </dgm:prSet>
      <dgm:spPr/>
    </dgm:pt>
    <dgm:pt modelId="{DA2D2E81-0B83-4259-A910-F226E6B78831}" type="pres">
      <dgm:prSet presAssocID="{3FED2380-E6F8-4A4B-83E1-0CFBE7F140CB}" presName="ribbon" presStyleLbl="node1" presStyleIdx="0" presStyleCnt="1"/>
      <dgm:spPr>
        <a:ln>
          <a:solidFill>
            <a:schemeClr val="accent1"/>
          </a:solidFill>
        </a:ln>
      </dgm:spPr>
    </dgm:pt>
    <dgm:pt modelId="{F19161F8-9E53-4674-8C12-1398B26B8B06}" type="pres">
      <dgm:prSet presAssocID="{3FED2380-E6F8-4A4B-83E1-0CFBE7F140CB}" presName="leftArrowText" presStyleLbl="node1" presStyleIdx="0" presStyleCnt="1">
        <dgm:presLayoutVars>
          <dgm:chMax val="0"/>
          <dgm:bulletEnabled val="1"/>
        </dgm:presLayoutVars>
      </dgm:prSet>
      <dgm:spPr/>
    </dgm:pt>
    <dgm:pt modelId="{D4AA2195-31BF-466A-9011-EAD8379BAD14}" type="pres">
      <dgm:prSet presAssocID="{3FED2380-E6F8-4A4B-83E1-0CFBE7F140CB}" presName="rightArrowText" presStyleLbl="node1" presStyleIdx="0" presStyleCnt="1">
        <dgm:presLayoutVars>
          <dgm:chMax val="0"/>
          <dgm:bulletEnabled val="1"/>
        </dgm:presLayoutVars>
      </dgm:prSet>
      <dgm:spPr/>
    </dgm:pt>
  </dgm:ptLst>
  <dgm:cxnLst>
    <dgm:cxn modelId="{F8C68D20-2979-4204-B930-E6D21B20ACD4}" srcId="{3FED2380-E6F8-4A4B-83E1-0CFBE7F140CB}" destId="{A636A7B6-8BDD-49A0-99BF-3E625D76FA97}" srcOrd="1" destOrd="0" parTransId="{BBEB87C7-B8CF-4E2B-BAF6-493330CD5569}" sibTransId="{1F22E84E-90A6-484C-8FEE-C8EFDCDE7888}"/>
    <dgm:cxn modelId="{1BADD04A-E4EA-4DFD-9F9A-C3DEC853BC7B}" srcId="{3FED2380-E6F8-4A4B-83E1-0CFBE7F140CB}" destId="{53DC90D7-5298-403C-BE68-769BCA2E3FD9}" srcOrd="0" destOrd="0" parTransId="{0EB5465E-3BBF-4D42-91A2-E6113013DD31}" sibTransId="{793A7E6C-5910-4B0C-B637-FBD908F80D2F}"/>
    <dgm:cxn modelId="{9C6DA9BA-38C7-4781-A3F3-F1D7EBEB1863}" type="presOf" srcId="{53DC90D7-5298-403C-BE68-769BCA2E3FD9}" destId="{F19161F8-9E53-4674-8C12-1398B26B8B06}" srcOrd="0" destOrd="0" presId="urn:microsoft.com/office/officeart/2005/8/layout/arrow6"/>
    <dgm:cxn modelId="{64FF30CD-9455-4214-BCC6-B6AB53D884A9}" type="presOf" srcId="{A636A7B6-8BDD-49A0-99BF-3E625D76FA97}" destId="{D4AA2195-31BF-466A-9011-EAD8379BAD14}" srcOrd="0" destOrd="0" presId="urn:microsoft.com/office/officeart/2005/8/layout/arrow6"/>
    <dgm:cxn modelId="{D852C6F1-C546-4414-8D0F-3E465C6BD7CB}" type="presOf" srcId="{3FED2380-E6F8-4A4B-83E1-0CFBE7F140CB}" destId="{53A22BA9-6FB4-4C49-AC6A-CD3D8C0AF8B3}" srcOrd="0" destOrd="0" presId="urn:microsoft.com/office/officeart/2005/8/layout/arrow6"/>
    <dgm:cxn modelId="{EAD97DE7-5E01-45D0-A050-1E6D65EA7A4B}" type="presParOf" srcId="{53A22BA9-6FB4-4C49-AC6A-CD3D8C0AF8B3}" destId="{DA2D2E81-0B83-4259-A910-F226E6B78831}" srcOrd="0" destOrd="0" presId="urn:microsoft.com/office/officeart/2005/8/layout/arrow6"/>
    <dgm:cxn modelId="{8F4A329D-CF3D-4CF7-8559-F4ADE474EAA5}" type="presParOf" srcId="{53A22BA9-6FB4-4C49-AC6A-CD3D8C0AF8B3}" destId="{F19161F8-9E53-4674-8C12-1398B26B8B06}" srcOrd="1" destOrd="0" presId="urn:microsoft.com/office/officeart/2005/8/layout/arrow6"/>
    <dgm:cxn modelId="{24646FDB-8DE9-4CFA-8C1E-933F4FC3027A}" type="presParOf" srcId="{53A22BA9-6FB4-4C49-AC6A-CD3D8C0AF8B3}" destId="{D4AA2195-31BF-466A-9011-EAD8379BAD14}" srcOrd="2" destOrd="0" presId="urn:microsoft.com/office/officeart/2005/8/layout/arrow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B41FF4-D182-4F6B-9F14-B73546EF48F8}" type="doc">
      <dgm:prSet loTypeId="urn:microsoft.com/office/officeart/2005/8/layout/chevron1" loCatId="process" qsTypeId="urn:microsoft.com/office/officeart/2005/8/quickstyle/simple1" qsCatId="simple" csTypeId="urn:microsoft.com/office/officeart/2005/8/colors/accent0_1" csCatId="mainScheme" phldr="1"/>
      <dgm:spPr/>
    </dgm:pt>
    <dgm:pt modelId="{058D6FFD-0574-48C9-BE75-55E7EB4D2833}">
      <dgm:prSet phldrT="[Metin]" custT="1"/>
      <dgm:spPr/>
      <dgm:t>
        <a:bodyPr/>
        <a:lstStyle/>
        <a:p>
          <a:r>
            <a:rPr lang="el-GR" sz="1200" dirty="0">
              <a:solidFill>
                <a:schemeClr val="accent1"/>
              </a:solidFill>
            </a:rPr>
            <a:t>Ορισμός της ιδέας</a:t>
          </a:r>
          <a:endParaRPr lang="tr-TR" sz="1200" dirty="0">
            <a:solidFill>
              <a:schemeClr val="accent1"/>
            </a:solidFill>
          </a:endParaRPr>
        </a:p>
      </dgm:t>
    </dgm:pt>
    <dgm:pt modelId="{6E0B1927-C595-4960-BBCC-A2CF0A7ACC3B}" type="parTrans" cxnId="{104E23F6-C3C6-4A9D-90BC-50A8C5347662}">
      <dgm:prSet/>
      <dgm:spPr/>
      <dgm:t>
        <a:bodyPr/>
        <a:lstStyle/>
        <a:p>
          <a:endParaRPr lang="tr-TR" sz="3600">
            <a:solidFill>
              <a:schemeClr val="accent1"/>
            </a:solidFill>
          </a:endParaRPr>
        </a:p>
      </dgm:t>
    </dgm:pt>
    <dgm:pt modelId="{62A61E98-AEC7-42D2-8BDE-6A40973D5387}" type="sibTrans" cxnId="{104E23F6-C3C6-4A9D-90BC-50A8C5347662}">
      <dgm:prSet/>
      <dgm:spPr/>
      <dgm:t>
        <a:bodyPr/>
        <a:lstStyle/>
        <a:p>
          <a:endParaRPr lang="tr-TR" sz="3600">
            <a:solidFill>
              <a:schemeClr val="accent1"/>
            </a:solidFill>
          </a:endParaRPr>
        </a:p>
      </dgm:t>
    </dgm:pt>
    <dgm:pt modelId="{24555ABB-0A20-4E01-96DA-FCA6F4EBF12F}">
      <dgm:prSet phldrT="[Metin]" custT="1"/>
      <dgm:spPr/>
      <dgm:t>
        <a:bodyPr/>
        <a:lstStyle/>
        <a:p>
          <a:r>
            <a:rPr lang="el-GR" sz="1200" dirty="0">
              <a:solidFill>
                <a:schemeClr val="accent1"/>
              </a:solidFill>
            </a:rPr>
            <a:t>Ανάπτυξη ιδεών</a:t>
          </a:r>
          <a:endParaRPr lang="tr-TR" sz="1200" dirty="0">
            <a:solidFill>
              <a:schemeClr val="accent1"/>
            </a:solidFill>
          </a:endParaRPr>
        </a:p>
      </dgm:t>
    </dgm:pt>
    <dgm:pt modelId="{6261A654-D068-44F3-996B-59867395A18A}" type="parTrans" cxnId="{8FD433D5-6F2D-417B-A145-8196E4DF93FB}">
      <dgm:prSet/>
      <dgm:spPr/>
      <dgm:t>
        <a:bodyPr/>
        <a:lstStyle/>
        <a:p>
          <a:endParaRPr lang="tr-TR" sz="3600">
            <a:solidFill>
              <a:schemeClr val="accent1"/>
            </a:solidFill>
          </a:endParaRPr>
        </a:p>
      </dgm:t>
    </dgm:pt>
    <dgm:pt modelId="{D30E6F8B-107A-40E2-BEC4-FE11435B97AB}" type="sibTrans" cxnId="{8FD433D5-6F2D-417B-A145-8196E4DF93FB}">
      <dgm:prSet/>
      <dgm:spPr/>
      <dgm:t>
        <a:bodyPr/>
        <a:lstStyle/>
        <a:p>
          <a:endParaRPr lang="tr-TR" sz="3600">
            <a:solidFill>
              <a:schemeClr val="accent1"/>
            </a:solidFill>
          </a:endParaRPr>
        </a:p>
      </dgm:t>
    </dgm:pt>
    <dgm:pt modelId="{6DE6C602-5CA2-479A-8789-105264EA18A9}">
      <dgm:prSet phldrT="[Metin]" custT="1"/>
      <dgm:spPr/>
      <dgm:t>
        <a:bodyPr/>
        <a:lstStyle/>
        <a:p>
          <a:r>
            <a:rPr lang="el-GR" sz="1200" dirty="0">
              <a:solidFill>
                <a:schemeClr val="accent1"/>
              </a:solidFill>
            </a:rPr>
            <a:t>Δοκιμές</a:t>
          </a:r>
          <a:endParaRPr lang="tr-TR" sz="1200" dirty="0">
            <a:solidFill>
              <a:schemeClr val="accent1"/>
            </a:solidFill>
          </a:endParaRPr>
        </a:p>
      </dgm:t>
    </dgm:pt>
    <dgm:pt modelId="{3E850A12-D6FD-464E-9646-9D85718F5627}" type="parTrans" cxnId="{D1C54554-5D7E-4B32-876C-89CFAAE69B9F}">
      <dgm:prSet/>
      <dgm:spPr/>
      <dgm:t>
        <a:bodyPr/>
        <a:lstStyle/>
        <a:p>
          <a:endParaRPr lang="tr-TR" sz="3600">
            <a:solidFill>
              <a:schemeClr val="accent1"/>
            </a:solidFill>
          </a:endParaRPr>
        </a:p>
      </dgm:t>
    </dgm:pt>
    <dgm:pt modelId="{2346FB7F-66BB-48B5-89EF-BCE2D87C5D43}" type="sibTrans" cxnId="{D1C54554-5D7E-4B32-876C-89CFAAE69B9F}">
      <dgm:prSet/>
      <dgm:spPr/>
      <dgm:t>
        <a:bodyPr/>
        <a:lstStyle/>
        <a:p>
          <a:endParaRPr lang="tr-TR" sz="3600">
            <a:solidFill>
              <a:schemeClr val="accent1"/>
            </a:solidFill>
          </a:endParaRPr>
        </a:p>
      </dgm:t>
    </dgm:pt>
    <dgm:pt modelId="{D1A9C6AD-1E3E-48BD-AE68-774AF8882F12}">
      <dgm:prSet phldrT="[Metin]" custT="1"/>
      <dgm:spPr/>
      <dgm:t>
        <a:bodyPr/>
        <a:lstStyle/>
        <a:p>
          <a:r>
            <a:rPr lang="el-GR" sz="1200" dirty="0">
              <a:solidFill>
                <a:schemeClr val="accent1"/>
              </a:solidFill>
            </a:rPr>
            <a:t>Δημιουργία στρατηγικής αγοράς</a:t>
          </a:r>
          <a:endParaRPr lang="tr-TR" sz="1200" dirty="0">
            <a:solidFill>
              <a:schemeClr val="accent1"/>
            </a:solidFill>
          </a:endParaRPr>
        </a:p>
      </dgm:t>
    </dgm:pt>
    <dgm:pt modelId="{0675FCED-C0C2-44C4-A55C-DDA2ADE9386F}" type="parTrans" cxnId="{D3BEBFA6-2978-40C6-9FF0-DF43D9ED5D3D}">
      <dgm:prSet/>
      <dgm:spPr/>
      <dgm:t>
        <a:bodyPr/>
        <a:lstStyle/>
        <a:p>
          <a:endParaRPr lang="tr-TR" sz="3600">
            <a:solidFill>
              <a:schemeClr val="accent1"/>
            </a:solidFill>
          </a:endParaRPr>
        </a:p>
      </dgm:t>
    </dgm:pt>
    <dgm:pt modelId="{AB453B21-6D10-41E3-872E-A40C468758A6}" type="sibTrans" cxnId="{D3BEBFA6-2978-40C6-9FF0-DF43D9ED5D3D}">
      <dgm:prSet/>
      <dgm:spPr/>
      <dgm:t>
        <a:bodyPr/>
        <a:lstStyle/>
        <a:p>
          <a:endParaRPr lang="tr-TR" sz="3600">
            <a:solidFill>
              <a:schemeClr val="accent1"/>
            </a:solidFill>
          </a:endParaRPr>
        </a:p>
      </dgm:t>
    </dgm:pt>
    <dgm:pt modelId="{7BEDC44A-E242-41FD-BCD7-62D980D19B88}">
      <dgm:prSet phldrT="[Metin]" custT="1"/>
      <dgm:spPr/>
      <dgm:t>
        <a:bodyPr/>
        <a:lstStyle/>
        <a:p>
          <a:r>
            <a:rPr lang="el-GR" sz="1200" dirty="0">
              <a:solidFill>
                <a:schemeClr val="accent1"/>
              </a:solidFill>
            </a:rPr>
            <a:t>Είσοδος στην αγορά και εμπορευματοποίηση</a:t>
          </a:r>
          <a:endParaRPr lang="tr-TR" sz="1200" dirty="0">
            <a:solidFill>
              <a:schemeClr val="accent1"/>
            </a:solidFill>
          </a:endParaRPr>
        </a:p>
      </dgm:t>
    </dgm:pt>
    <dgm:pt modelId="{E50D3840-2126-498F-8EF6-C967919DFFAF}" type="parTrans" cxnId="{4E4FEB6D-053A-4B6D-8F05-A58FE3462C31}">
      <dgm:prSet/>
      <dgm:spPr/>
      <dgm:t>
        <a:bodyPr/>
        <a:lstStyle/>
        <a:p>
          <a:endParaRPr lang="tr-TR" sz="3600">
            <a:solidFill>
              <a:schemeClr val="accent1"/>
            </a:solidFill>
          </a:endParaRPr>
        </a:p>
      </dgm:t>
    </dgm:pt>
    <dgm:pt modelId="{A3B73528-17D3-456C-929F-129A8678A991}" type="sibTrans" cxnId="{4E4FEB6D-053A-4B6D-8F05-A58FE3462C31}">
      <dgm:prSet/>
      <dgm:spPr/>
      <dgm:t>
        <a:bodyPr/>
        <a:lstStyle/>
        <a:p>
          <a:endParaRPr lang="tr-TR" sz="3600">
            <a:solidFill>
              <a:schemeClr val="accent1"/>
            </a:solidFill>
          </a:endParaRPr>
        </a:p>
      </dgm:t>
    </dgm:pt>
    <dgm:pt modelId="{AFFA625C-0F62-4CE1-8375-DEEDC03D23CD}" type="pres">
      <dgm:prSet presAssocID="{84B41FF4-D182-4F6B-9F14-B73546EF48F8}" presName="Name0" presStyleCnt="0">
        <dgm:presLayoutVars>
          <dgm:dir/>
          <dgm:animLvl val="lvl"/>
          <dgm:resizeHandles val="exact"/>
        </dgm:presLayoutVars>
      </dgm:prSet>
      <dgm:spPr/>
    </dgm:pt>
    <dgm:pt modelId="{669733D3-9C8B-43D3-A2E4-0705474D1AA7}" type="pres">
      <dgm:prSet presAssocID="{058D6FFD-0574-48C9-BE75-55E7EB4D2833}" presName="parTxOnly" presStyleLbl="node1" presStyleIdx="0" presStyleCnt="5">
        <dgm:presLayoutVars>
          <dgm:chMax val="0"/>
          <dgm:chPref val="0"/>
          <dgm:bulletEnabled val="1"/>
        </dgm:presLayoutVars>
      </dgm:prSet>
      <dgm:spPr/>
    </dgm:pt>
    <dgm:pt modelId="{CD3FF354-466F-4ECC-AB30-ADB5A610C29E}" type="pres">
      <dgm:prSet presAssocID="{62A61E98-AEC7-42D2-8BDE-6A40973D5387}" presName="parTxOnlySpace" presStyleCnt="0"/>
      <dgm:spPr/>
    </dgm:pt>
    <dgm:pt modelId="{11758354-EF22-4CB5-9B07-3E8D21D01681}" type="pres">
      <dgm:prSet presAssocID="{24555ABB-0A20-4E01-96DA-FCA6F4EBF12F}" presName="parTxOnly" presStyleLbl="node1" presStyleIdx="1" presStyleCnt="5">
        <dgm:presLayoutVars>
          <dgm:chMax val="0"/>
          <dgm:chPref val="0"/>
          <dgm:bulletEnabled val="1"/>
        </dgm:presLayoutVars>
      </dgm:prSet>
      <dgm:spPr/>
    </dgm:pt>
    <dgm:pt modelId="{88A40698-5DC5-40A9-96E6-A82F251F3DBB}" type="pres">
      <dgm:prSet presAssocID="{D30E6F8B-107A-40E2-BEC4-FE11435B97AB}" presName="parTxOnlySpace" presStyleCnt="0"/>
      <dgm:spPr/>
    </dgm:pt>
    <dgm:pt modelId="{29ADB8C2-E952-4673-881C-E90C2C187F5E}" type="pres">
      <dgm:prSet presAssocID="{6DE6C602-5CA2-479A-8789-105264EA18A9}" presName="parTxOnly" presStyleLbl="node1" presStyleIdx="2" presStyleCnt="5">
        <dgm:presLayoutVars>
          <dgm:chMax val="0"/>
          <dgm:chPref val="0"/>
          <dgm:bulletEnabled val="1"/>
        </dgm:presLayoutVars>
      </dgm:prSet>
      <dgm:spPr/>
    </dgm:pt>
    <dgm:pt modelId="{9930411E-D193-4247-8F68-00F34E605A4C}" type="pres">
      <dgm:prSet presAssocID="{2346FB7F-66BB-48B5-89EF-BCE2D87C5D43}" presName="parTxOnlySpace" presStyleCnt="0"/>
      <dgm:spPr/>
    </dgm:pt>
    <dgm:pt modelId="{95367C4E-46A8-4AF8-9E5E-0BF5942C845F}" type="pres">
      <dgm:prSet presAssocID="{D1A9C6AD-1E3E-48BD-AE68-774AF8882F12}" presName="parTxOnly" presStyleLbl="node1" presStyleIdx="3" presStyleCnt="5">
        <dgm:presLayoutVars>
          <dgm:chMax val="0"/>
          <dgm:chPref val="0"/>
          <dgm:bulletEnabled val="1"/>
        </dgm:presLayoutVars>
      </dgm:prSet>
      <dgm:spPr/>
    </dgm:pt>
    <dgm:pt modelId="{5FDC86EB-F9A4-432F-A4A4-F2A22C5E7330}" type="pres">
      <dgm:prSet presAssocID="{AB453B21-6D10-41E3-872E-A40C468758A6}" presName="parTxOnlySpace" presStyleCnt="0"/>
      <dgm:spPr/>
    </dgm:pt>
    <dgm:pt modelId="{3947D3B8-5CFD-4192-AE01-0615E519303C}" type="pres">
      <dgm:prSet presAssocID="{7BEDC44A-E242-41FD-BCD7-62D980D19B88}" presName="parTxOnly" presStyleLbl="node1" presStyleIdx="4" presStyleCnt="5" custScaleX="104860">
        <dgm:presLayoutVars>
          <dgm:chMax val="0"/>
          <dgm:chPref val="0"/>
          <dgm:bulletEnabled val="1"/>
        </dgm:presLayoutVars>
      </dgm:prSet>
      <dgm:spPr/>
    </dgm:pt>
  </dgm:ptLst>
  <dgm:cxnLst>
    <dgm:cxn modelId="{A9A16827-7B47-4DE0-BC4B-7E7A03931D9F}" type="presOf" srcId="{6DE6C602-5CA2-479A-8789-105264EA18A9}" destId="{29ADB8C2-E952-4673-881C-E90C2C187F5E}" srcOrd="0" destOrd="0" presId="urn:microsoft.com/office/officeart/2005/8/layout/chevron1"/>
    <dgm:cxn modelId="{4E4FEB6D-053A-4B6D-8F05-A58FE3462C31}" srcId="{84B41FF4-D182-4F6B-9F14-B73546EF48F8}" destId="{7BEDC44A-E242-41FD-BCD7-62D980D19B88}" srcOrd="4" destOrd="0" parTransId="{E50D3840-2126-498F-8EF6-C967919DFFAF}" sibTransId="{A3B73528-17D3-456C-929F-129A8678A991}"/>
    <dgm:cxn modelId="{D1C54554-5D7E-4B32-876C-89CFAAE69B9F}" srcId="{84B41FF4-D182-4F6B-9F14-B73546EF48F8}" destId="{6DE6C602-5CA2-479A-8789-105264EA18A9}" srcOrd="2" destOrd="0" parTransId="{3E850A12-D6FD-464E-9646-9D85718F5627}" sibTransId="{2346FB7F-66BB-48B5-89EF-BCE2D87C5D43}"/>
    <dgm:cxn modelId="{7AC79155-C8C8-4F26-BAAC-46F5FC6DF947}" type="presOf" srcId="{058D6FFD-0574-48C9-BE75-55E7EB4D2833}" destId="{669733D3-9C8B-43D3-A2E4-0705474D1AA7}" srcOrd="0" destOrd="0" presId="urn:microsoft.com/office/officeart/2005/8/layout/chevron1"/>
    <dgm:cxn modelId="{7FB9EF7F-E370-4AC0-BE67-7FE1B0646940}" type="presOf" srcId="{24555ABB-0A20-4E01-96DA-FCA6F4EBF12F}" destId="{11758354-EF22-4CB5-9B07-3E8D21D01681}" srcOrd="0" destOrd="0" presId="urn:microsoft.com/office/officeart/2005/8/layout/chevron1"/>
    <dgm:cxn modelId="{4E272F97-92D5-4E58-8E9E-F14898CE5A0C}" type="presOf" srcId="{D1A9C6AD-1E3E-48BD-AE68-774AF8882F12}" destId="{95367C4E-46A8-4AF8-9E5E-0BF5942C845F}" srcOrd="0" destOrd="0" presId="urn:microsoft.com/office/officeart/2005/8/layout/chevron1"/>
    <dgm:cxn modelId="{D3BEBFA6-2978-40C6-9FF0-DF43D9ED5D3D}" srcId="{84B41FF4-D182-4F6B-9F14-B73546EF48F8}" destId="{D1A9C6AD-1E3E-48BD-AE68-774AF8882F12}" srcOrd="3" destOrd="0" parTransId="{0675FCED-C0C2-44C4-A55C-DDA2ADE9386F}" sibTransId="{AB453B21-6D10-41E3-872E-A40C468758A6}"/>
    <dgm:cxn modelId="{8FD433D5-6F2D-417B-A145-8196E4DF93FB}" srcId="{84B41FF4-D182-4F6B-9F14-B73546EF48F8}" destId="{24555ABB-0A20-4E01-96DA-FCA6F4EBF12F}" srcOrd="1" destOrd="0" parTransId="{6261A654-D068-44F3-996B-59867395A18A}" sibTransId="{D30E6F8B-107A-40E2-BEC4-FE11435B97AB}"/>
    <dgm:cxn modelId="{DE82E8F1-A5CD-44CB-A342-D2DE48684AC4}" type="presOf" srcId="{84B41FF4-D182-4F6B-9F14-B73546EF48F8}" destId="{AFFA625C-0F62-4CE1-8375-DEEDC03D23CD}" srcOrd="0" destOrd="0" presId="urn:microsoft.com/office/officeart/2005/8/layout/chevron1"/>
    <dgm:cxn modelId="{D2E502F6-8D36-4748-8164-C87EAC215E60}" type="presOf" srcId="{7BEDC44A-E242-41FD-BCD7-62D980D19B88}" destId="{3947D3B8-5CFD-4192-AE01-0615E519303C}" srcOrd="0" destOrd="0" presId="urn:microsoft.com/office/officeart/2005/8/layout/chevron1"/>
    <dgm:cxn modelId="{104E23F6-C3C6-4A9D-90BC-50A8C5347662}" srcId="{84B41FF4-D182-4F6B-9F14-B73546EF48F8}" destId="{058D6FFD-0574-48C9-BE75-55E7EB4D2833}" srcOrd="0" destOrd="0" parTransId="{6E0B1927-C595-4960-BBCC-A2CF0A7ACC3B}" sibTransId="{62A61E98-AEC7-42D2-8BDE-6A40973D5387}"/>
    <dgm:cxn modelId="{E3AA24FF-F2F6-4113-ACB4-FE769CBC9301}" type="presParOf" srcId="{AFFA625C-0F62-4CE1-8375-DEEDC03D23CD}" destId="{669733D3-9C8B-43D3-A2E4-0705474D1AA7}" srcOrd="0" destOrd="0" presId="urn:microsoft.com/office/officeart/2005/8/layout/chevron1"/>
    <dgm:cxn modelId="{DE8B8470-E3E0-42C1-AECE-28D4749BD0F9}" type="presParOf" srcId="{AFFA625C-0F62-4CE1-8375-DEEDC03D23CD}" destId="{CD3FF354-466F-4ECC-AB30-ADB5A610C29E}" srcOrd="1" destOrd="0" presId="urn:microsoft.com/office/officeart/2005/8/layout/chevron1"/>
    <dgm:cxn modelId="{3CC9B939-E537-46BF-88EE-972A44350F8D}" type="presParOf" srcId="{AFFA625C-0F62-4CE1-8375-DEEDC03D23CD}" destId="{11758354-EF22-4CB5-9B07-3E8D21D01681}" srcOrd="2" destOrd="0" presId="urn:microsoft.com/office/officeart/2005/8/layout/chevron1"/>
    <dgm:cxn modelId="{359AB208-379D-4B3A-B1BC-6540D0FBEAFD}" type="presParOf" srcId="{AFFA625C-0F62-4CE1-8375-DEEDC03D23CD}" destId="{88A40698-5DC5-40A9-96E6-A82F251F3DBB}" srcOrd="3" destOrd="0" presId="urn:microsoft.com/office/officeart/2005/8/layout/chevron1"/>
    <dgm:cxn modelId="{958451EB-4120-4C83-AF20-002C8C20E442}" type="presParOf" srcId="{AFFA625C-0F62-4CE1-8375-DEEDC03D23CD}" destId="{29ADB8C2-E952-4673-881C-E90C2C187F5E}" srcOrd="4" destOrd="0" presId="urn:microsoft.com/office/officeart/2005/8/layout/chevron1"/>
    <dgm:cxn modelId="{6922FF13-A045-4E83-B453-3DC2180B814F}" type="presParOf" srcId="{AFFA625C-0F62-4CE1-8375-DEEDC03D23CD}" destId="{9930411E-D193-4247-8F68-00F34E605A4C}" srcOrd="5" destOrd="0" presId="urn:microsoft.com/office/officeart/2005/8/layout/chevron1"/>
    <dgm:cxn modelId="{2A050121-F383-4154-A468-D8C53D0F3EB0}" type="presParOf" srcId="{AFFA625C-0F62-4CE1-8375-DEEDC03D23CD}" destId="{95367C4E-46A8-4AF8-9E5E-0BF5942C845F}" srcOrd="6" destOrd="0" presId="urn:microsoft.com/office/officeart/2005/8/layout/chevron1"/>
    <dgm:cxn modelId="{F72115FB-2F16-4643-A56C-EE9BDB2C9AF0}" type="presParOf" srcId="{AFFA625C-0F62-4CE1-8375-DEEDC03D23CD}" destId="{5FDC86EB-F9A4-432F-A4A4-F2A22C5E7330}" srcOrd="7" destOrd="0" presId="urn:microsoft.com/office/officeart/2005/8/layout/chevron1"/>
    <dgm:cxn modelId="{A3F0DEC0-1C29-4174-9DCB-D15082AC441B}" type="presParOf" srcId="{AFFA625C-0F62-4CE1-8375-DEEDC03D23CD}" destId="{3947D3B8-5CFD-4192-AE01-0615E519303C}" srcOrd="8"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2D2E81-0B83-4259-A910-F226E6B78831}">
      <dsp:nvSpPr>
        <dsp:cNvPr id="0" name=""/>
        <dsp:cNvSpPr/>
      </dsp:nvSpPr>
      <dsp:spPr>
        <a:xfrm>
          <a:off x="642475" y="0"/>
          <a:ext cx="3789360" cy="1515744"/>
        </a:xfrm>
        <a:prstGeom prst="leftRightRibbon">
          <a:avLst/>
        </a:prstGeom>
        <a:solidFill>
          <a:schemeClr val="l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19161F8-9E53-4674-8C12-1398B26B8B06}">
      <dsp:nvSpPr>
        <dsp:cNvPr id="0" name=""/>
        <dsp:cNvSpPr/>
      </dsp:nvSpPr>
      <dsp:spPr>
        <a:xfrm>
          <a:off x="1097199" y="265255"/>
          <a:ext cx="1250488" cy="742714"/>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6896" rIns="0" bIns="60960" numCol="1" spcCol="1270" anchor="ctr" anchorCtr="0">
          <a:noAutofit/>
        </a:bodyPr>
        <a:lstStyle/>
        <a:p>
          <a:pPr marL="0" lvl="0" indent="0" algn="ctr" defTabSz="711200">
            <a:lnSpc>
              <a:spcPct val="90000"/>
            </a:lnSpc>
            <a:spcBef>
              <a:spcPct val="0"/>
            </a:spcBef>
            <a:spcAft>
              <a:spcPct val="35000"/>
            </a:spcAft>
            <a:buNone/>
          </a:pPr>
          <a:r>
            <a:rPr lang="el-GR" sz="1600" kern="1200" dirty="0">
              <a:solidFill>
                <a:schemeClr val="accent1"/>
              </a:solidFill>
              <a:latin typeface="Internal"/>
            </a:rPr>
            <a:t>Ποιοι είμαστε; Και τι κάνουμε;</a:t>
          </a:r>
          <a:endParaRPr lang="tr-TR" sz="1600" kern="1200" dirty="0">
            <a:solidFill>
              <a:schemeClr val="accent1"/>
            </a:solidFill>
            <a:latin typeface="Internal"/>
          </a:endParaRPr>
        </a:p>
      </dsp:txBody>
      <dsp:txXfrm>
        <a:off x="1097199" y="265255"/>
        <a:ext cx="1250488" cy="742714"/>
      </dsp:txXfrm>
    </dsp:sp>
    <dsp:sp modelId="{D4AA2195-31BF-466A-9011-EAD8379BAD14}">
      <dsp:nvSpPr>
        <dsp:cNvPr id="0" name=""/>
        <dsp:cNvSpPr/>
      </dsp:nvSpPr>
      <dsp:spPr>
        <a:xfrm>
          <a:off x="2537155" y="507774"/>
          <a:ext cx="1477850" cy="742714"/>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6896" rIns="0" bIns="60960" numCol="1" spcCol="1270" anchor="ctr" anchorCtr="0">
          <a:noAutofit/>
        </a:bodyPr>
        <a:lstStyle/>
        <a:p>
          <a:pPr marL="0" lvl="0" indent="0" algn="ctr" defTabSz="711200">
            <a:lnSpc>
              <a:spcPct val="90000"/>
            </a:lnSpc>
            <a:spcBef>
              <a:spcPct val="0"/>
            </a:spcBef>
            <a:spcAft>
              <a:spcPct val="35000"/>
            </a:spcAft>
            <a:buNone/>
          </a:pPr>
          <a:r>
            <a:rPr lang="el-GR" sz="1600" kern="1200" dirty="0">
              <a:solidFill>
                <a:schemeClr val="accent1"/>
              </a:solidFill>
              <a:latin typeface="Internal"/>
            </a:rPr>
            <a:t>Ποιοι είναι; Και τι θέλουν;</a:t>
          </a:r>
          <a:endParaRPr lang="tr-TR" sz="1600" kern="1200" dirty="0">
            <a:solidFill>
              <a:schemeClr val="accent1"/>
            </a:solidFill>
            <a:latin typeface="Internal"/>
          </a:endParaRPr>
        </a:p>
      </dsp:txBody>
      <dsp:txXfrm>
        <a:off x="2537155" y="507774"/>
        <a:ext cx="1477850" cy="7427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9733D3-9C8B-43D3-A2E4-0705474D1AA7}">
      <dsp:nvSpPr>
        <dsp:cNvPr id="0" name=""/>
        <dsp:cNvSpPr/>
      </dsp:nvSpPr>
      <dsp:spPr>
        <a:xfrm>
          <a:off x="753" y="1376293"/>
          <a:ext cx="2275268" cy="910107"/>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l-GR" sz="1200" kern="1200" dirty="0">
              <a:solidFill>
                <a:schemeClr val="accent1"/>
              </a:solidFill>
            </a:rPr>
            <a:t>Ορισμός της ιδέας</a:t>
          </a:r>
          <a:endParaRPr lang="tr-TR" sz="1200" kern="1200" dirty="0">
            <a:solidFill>
              <a:schemeClr val="accent1"/>
            </a:solidFill>
          </a:endParaRPr>
        </a:p>
      </dsp:txBody>
      <dsp:txXfrm>
        <a:off x="455807" y="1376293"/>
        <a:ext cx="1365161" cy="910107"/>
      </dsp:txXfrm>
    </dsp:sp>
    <dsp:sp modelId="{11758354-EF22-4CB5-9B07-3E8D21D01681}">
      <dsp:nvSpPr>
        <dsp:cNvPr id="0" name=""/>
        <dsp:cNvSpPr/>
      </dsp:nvSpPr>
      <dsp:spPr>
        <a:xfrm>
          <a:off x="2048494" y="1376293"/>
          <a:ext cx="2275268" cy="910107"/>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l-GR" sz="1200" kern="1200" dirty="0">
              <a:solidFill>
                <a:schemeClr val="accent1"/>
              </a:solidFill>
            </a:rPr>
            <a:t>Ανάπτυξη ιδεών</a:t>
          </a:r>
          <a:endParaRPr lang="tr-TR" sz="1200" kern="1200" dirty="0">
            <a:solidFill>
              <a:schemeClr val="accent1"/>
            </a:solidFill>
          </a:endParaRPr>
        </a:p>
      </dsp:txBody>
      <dsp:txXfrm>
        <a:off x="2503548" y="1376293"/>
        <a:ext cx="1365161" cy="910107"/>
      </dsp:txXfrm>
    </dsp:sp>
    <dsp:sp modelId="{29ADB8C2-E952-4673-881C-E90C2C187F5E}">
      <dsp:nvSpPr>
        <dsp:cNvPr id="0" name=""/>
        <dsp:cNvSpPr/>
      </dsp:nvSpPr>
      <dsp:spPr>
        <a:xfrm>
          <a:off x="4096236" y="1376293"/>
          <a:ext cx="2275268" cy="910107"/>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l-GR" sz="1200" kern="1200" dirty="0">
              <a:solidFill>
                <a:schemeClr val="accent1"/>
              </a:solidFill>
            </a:rPr>
            <a:t>Δοκιμές</a:t>
          </a:r>
          <a:endParaRPr lang="tr-TR" sz="1200" kern="1200" dirty="0">
            <a:solidFill>
              <a:schemeClr val="accent1"/>
            </a:solidFill>
          </a:endParaRPr>
        </a:p>
      </dsp:txBody>
      <dsp:txXfrm>
        <a:off x="4551290" y="1376293"/>
        <a:ext cx="1365161" cy="910107"/>
      </dsp:txXfrm>
    </dsp:sp>
    <dsp:sp modelId="{95367C4E-46A8-4AF8-9E5E-0BF5942C845F}">
      <dsp:nvSpPr>
        <dsp:cNvPr id="0" name=""/>
        <dsp:cNvSpPr/>
      </dsp:nvSpPr>
      <dsp:spPr>
        <a:xfrm>
          <a:off x="6143977" y="1376293"/>
          <a:ext cx="2275268" cy="910107"/>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l-GR" sz="1200" kern="1200" dirty="0">
              <a:solidFill>
                <a:schemeClr val="accent1"/>
              </a:solidFill>
            </a:rPr>
            <a:t>Δημιουργία στρατηγικής αγοράς</a:t>
          </a:r>
          <a:endParaRPr lang="tr-TR" sz="1200" kern="1200" dirty="0">
            <a:solidFill>
              <a:schemeClr val="accent1"/>
            </a:solidFill>
          </a:endParaRPr>
        </a:p>
      </dsp:txBody>
      <dsp:txXfrm>
        <a:off x="6599031" y="1376293"/>
        <a:ext cx="1365161" cy="910107"/>
      </dsp:txXfrm>
    </dsp:sp>
    <dsp:sp modelId="{3947D3B8-5CFD-4192-AE01-0615E519303C}">
      <dsp:nvSpPr>
        <dsp:cNvPr id="0" name=""/>
        <dsp:cNvSpPr/>
      </dsp:nvSpPr>
      <dsp:spPr>
        <a:xfrm>
          <a:off x="8191719" y="1376293"/>
          <a:ext cx="2385846" cy="910107"/>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l-GR" sz="1200" kern="1200" dirty="0">
              <a:solidFill>
                <a:schemeClr val="accent1"/>
              </a:solidFill>
            </a:rPr>
            <a:t>Είσοδος στην αγορά και εμπορευματοποίηση</a:t>
          </a:r>
          <a:endParaRPr lang="tr-TR" sz="1200" kern="1200" dirty="0">
            <a:solidFill>
              <a:schemeClr val="accent1"/>
            </a:solidFill>
          </a:endParaRPr>
        </a:p>
      </dsp:txBody>
      <dsp:txXfrm>
        <a:off x="8646773" y="1376293"/>
        <a:ext cx="1475739" cy="910107"/>
      </dsp:txXfrm>
    </dsp:sp>
  </dsp:spTree>
</dsp:drawing>
</file>

<file path=ppt/diagrams/layout1.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C0E9E5-AFA6-408C-9DF1-0EA0B9307054}" type="datetimeFigureOut">
              <a:rPr lang="tr-TR" smtClean="0"/>
              <a:t>30.01.2025</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BAB966-5367-46D6-B14B-4E9B1C4E054A}" type="slidenum">
              <a:rPr lang="tr-TR" smtClean="0"/>
              <a:t>‹#›</a:t>
            </a:fld>
            <a:endParaRPr lang="tr-TR"/>
          </a:p>
        </p:txBody>
      </p:sp>
    </p:spTree>
    <p:extLst>
      <p:ext uri="{BB962C8B-B14F-4D97-AF65-F5344CB8AC3E}">
        <p14:creationId xmlns:p14="http://schemas.microsoft.com/office/powerpoint/2010/main" val="41172940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2</a:t>
            </a:fld>
            <a:endParaRPr lang="tr-TR"/>
          </a:p>
        </p:txBody>
      </p:sp>
    </p:spTree>
    <p:extLst>
      <p:ext uri="{BB962C8B-B14F-4D97-AF65-F5344CB8AC3E}">
        <p14:creationId xmlns:p14="http://schemas.microsoft.com/office/powerpoint/2010/main" val="31252687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640E1-2E79-2345-4329-4EE17774CDAF}"/>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5C60492C-0AD0-9D33-B346-F084A0386933}"/>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66F89144-EB79-1453-4719-5135706EFD6D}"/>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93B526DC-9517-E07D-7AE5-272FA318A87C}"/>
              </a:ext>
            </a:extLst>
          </p:cNvPr>
          <p:cNvSpPr>
            <a:spLocks noGrp="1"/>
          </p:cNvSpPr>
          <p:nvPr>
            <p:ph type="sldNum" sz="quarter" idx="5"/>
          </p:nvPr>
        </p:nvSpPr>
        <p:spPr/>
        <p:txBody>
          <a:bodyPr/>
          <a:lstStyle/>
          <a:p>
            <a:fld id="{0CBAB966-5367-46D6-B14B-4E9B1C4E054A}" type="slidenum">
              <a:rPr lang="tr-TR" smtClean="0"/>
              <a:t>26</a:t>
            </a:fld>
            <a:endParaRPr lang="tr-TR"/>
          </a:p>
        </p:txBody>
      </p:sp>
    </p:spTree>
    <p:extLst>
      <p:ext uri="{BB962C8B-B14F-4D97-AF65-F5344CB8AC3E}">
        <p14:creationId xmlns:p14="http://schemas.microsoft.com/office/powerpoint/2010/main" val="23246675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27</a:t>
            </a:fld>
            <a:endParaRPr lang="tr-TR"/>
          </a:p>
        </p:txBody>
      </p:sp>
    </p:spTree>
    <p:extLst>
      <p:ext uri="{BB962C8B-B14F-4D97-AF65-F5344CB8AC3E}">
        <p14:creationId xmlns:p14="http://schemas.microsoft.com/office/powerpoint/2010/main" val="2264562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CD988-EA0E-1219-FB57-54C1D331C9EF}"/>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44EB9988-FC2E-2298-E596-2542CD14B1CC}"/>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B941FBC0-A47D-DE33-2841-EFA8D3C43EC2}"/>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7765FBC6-E73B-018C-12FA-52EE4525E5A0}"/>
              </a:ext>
            </a:extLst>
          </p:cNvPr>
          <p:cNvSpPr>
            <a:spLocks noGrp="1"/>
          </p:cNvSpPr>
          <p:nvPr>
            <p:ph type="sldNum" sz="quarter" idx="5"/>
          </p:nvPr>
        </p:nvSpPr>
        <p:spPr/>
        <p:txBody>
          <a:bodyPr/>
          <a:lstStyle/>
          <a:p>
            <a:fld id="{0CBAB966-5367-46D6-B14B-4E9B1C4E054A}" type="slidenum">
              <a:rPr lang="tr-TR" smtClean="0"/>
              <a:t>28</a:t>
            </a:fld>
            <a:endParaRPr lang="tr-TR"/>
          </a:p>
        </p:txBody>
      </p:sp>
    </p:spTree>
    <p:extLst>
      <p:ext uri="{BB962C8B-B14F-4D97-AF65-F5344CB8AC3E}">
        <p14:creationId xmlns:p14="http://schemas.microsoft.com/office/powerpoint/2010/main" val="30783103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1A387-8E58-8E26-46FD-0D6955E654D5}"/>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9F8D49FD-CE13-BBA0-1B4F-6B92B0DE3D46}"/>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88CCC4E3-976A-C998-C84C-783918EFFAEA}"/>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50F8A39A-9EEE-FAD5-D0D0-943C1D4AA4B5}"/>
              </a:ext>
            </a:extLst>
          </p:cNvPr>
          <p:cNvSpPr>
            <a:spLocks noGrp="1"/>
          </p:cNvSpPr>
          <p:nvPr>
            <p:ph type="sldNum" sz="quarter" idx="5"/>
          </p:nvPr>
        </p:nvSpPr>
        <p:spPr/>
        <p:txBody>
          <a:bodyPr/>
          <a:lstStyle/>
          <a:p>
            <a:fld id="{0CBAB966-5367-46D6-B14B-4E9B1C4E054A}" type="slidenum">
              <a:rPr lang="tr-TR" smtClean="0"/>
              <a:t>29</a:t>
            </a:fld>
            <a:endParaRPr lang="tr-TR"/>
          </a:p>
        </p:txBody>
      </p:sp>
    </p:spTree>
    <p:extLst>
      <p:ext uri="{BB962C8B-B14F-4D97-AF65-F5344CB8AC3E}">
        <p14:creationId xmlns:p14="http://schemas.microsoft.com/office/powerpoint/2010/main" val="33788054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30</a:t>
            </a:fld>
            <a:endParaRPr lang="tr-TR"/>
          </a:p>
        </p:txBody>
      </p:sp>
    </p:spTree>
    <p:extLst>
      <p:ext uri="{BB962C8B-B14F-4D97-AF65-F5344CB8AC3E}">
        <p14:creationId xmlns:p14="http://schemas.microsoft.com/office/powerpoint/2010/main" val="36970802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FA4CA-F211-52B3-4508-B67C59574B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29EC3E-2022-7F27-796A-6B402108F2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14A207-42B3-F652-A66C-E07F23A82135}"/>
              </a:ext>
            </a:extLst>
          </p:cNvPr>
          <p:cNvSpPr>
            <a:spLocks noGrp="1"/>
          </p:cNvSpPr>
          <p:nvPr>
            <p:ph type="body" idx="1"/>
          </p:nvPr>
        </p:nvSpPr>
        <p:spPr/>
        <p:txBody>
          <a:bodyPr/>
          <a:lstStyle/>
          <a:p>
            <a:endParaRPr lang="sl-SI"/>
          </a:p>
        </p:txBody>
      </p:sp>
      <p:sp>
        <p:nvSpPr>
          <p:cNvPr id="4" name="Slide Number Placeholder 3">
            <a:extLst>
              <a:ext uri="{FF2B5EF4-FFF2-40B4-BE49-F238E27FC236}">
                <a16:creationId xmlns:a16="http://schemas.microsoft.com/office/drawing/2014/main" id="{75DCC93F-2063-3089-0209-793B76D8034D}"/>
              </a:ext>
            </a:extLst>
          </p:cNvPr>
          <p:cNvSpPr>
            <a:spLocks noGrp="1"/>
          </p:cNvSpPr>
          <p:nvPr>
            <p:ph type="sldNum" sz="quarter" idx="5"/>
          </p:nvPr>
        </p:nvSpPr>
        <p:spPr/>
        <p:txBody>
          <a:bodyPr/>
          <a:lstStyle/>
          <a:p>
            <a:fld id="{0CBAB966-5367-46D6-B14B-4E9B1C4E054A}" type="slidenum">
              <a:rPr lang="tr-TR" smtClean="0"/>
              <a:t>31</a:t>
            </a:fld>
            <a:endParaRPr lang="tr-TR"/>
          </a:p>
        </p:txBody>
      </p:sp>
    </p:spTree>
    <p:extLst>
      <p:ext uri="{BB962C8B-B14F-4D97-AF65-F5344CB8AC3E}">
        <p14:creationId xmlns:p14="http://schemas.microsoft.com/office/powerpoint/2010/main" val="2245474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32</a:t>
            </a:fld>
            <a:endParaRPr lang="tr-TR"/>
          </a:p>
        </p:txBody>
      </p:sp>
    </p:spTree>
    <p:extLst>
      <p:ext uri="{BB962C8B-B14F-4D97-AF65-F5344CB8AC3E}">
        <p14:creationId xmlns:p14="http://schemas.microsoft.com/office/powerpoint/2010/main" val="252654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39</a:t>
            </a:fld>
            <a:endParaRPr lang="tr-TR"/>
          </a:p>
        </p:txBody>
      </p:sp>
    </p:spTree>
    <p:extLst>
      <p:ext uri="{BB962C8B-B14F-4D97-AF65-F5344CB8AC3E}">
        <p14:creationId xmlns:p14="http://schemas.microsoft.com/office/powerpoint/2010/main" val="718960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46</a:t>
            </a:fld>
            <a:endParaRPr lang="tr-TR"/>
          </a:p>
        </p:txBody>
      </p:sp>
    </p:spTree>
    <p:extLst>
      <p:ext uri="{BB962C8B-B14F-4D97-AF65-F5344CB8AC3E}">
        <p14:creationId xmlns:p14="http://schemas.microsoft.com/office/powerpoint/2010/main" val="20658646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a:t>aims to raise awareness of students</a:t>
            </a:r>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51</a:t>
            </a:fld>
            <a:endParaRPr lang="tr-TR"/>
          </a:p>
        </p:txBody>
      </p:sp>
    </p:spTree>
    <p:extLst>
      <p:ext uri="{BB962C8B-B14F-4D97-AF65-F5344CB8AC3E}">
        <p14:creationId xmlns:p14="http://schemas.microsoft.com/office/powerpoint/2010/main" val="2728892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7</a:t>
            </a:fld>
            <a:endParaRPr lang="tr-TR"/>
          </a:p>
        </p:txBody>
      </p:sp>
    </p:spTree>
    <p:extLst>
      <p:ext uri="{BB962C8B-B14F-4D97-AF65-F5344CB8AC3E}">
        <p14:creationId xmlns:p14="http://schemas.microsoft.com/office/powerpoint/2010/main" val="39989513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53</a:t>
            </a:fld>
            <a:endParaRPr lang="tr-TR"/>
          </a:p>
        </p:txBody>
      </p:sp>
    </p:spTree>
    <p:extLst>
      <p:ext uri="{BB962C8B-B14F-4D97-AF65-F5344CB8AC3E}">
        <p14:creationId xmlns:p14="http://schemas.microsoft.com/office/powerpoint/2010/main" val="40530404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AE86A-4F0D-3E54-0C0D-E60C7941854A}"/>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443B6C97-7070-CF0B-15FE-C3844085CCE1}"/>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10F8CD59-BED5-15FB-B03B-614D49613E8E}"/>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016D8348-FF72-B28A-BD0A-D4F8A92993B6}"/>
              </a:ext>
            </a:extLst>
          </p:cNvPr>
          <p:cNvSpPr>
            <a:spLocks noGrp="1"/>
          </p:cNvSpPr>
          <p:nvPr>
            <p:ph type="sldNum" sz="quarter" idx="5"/>
          </p:nvPr>
        </p:nvSpPr>
        <p:spPr/>
        <p:txBody>
          <a:bodyPr/>
          <a:lstStyle/>
          <a:p>
            <a:fld id="{0CBAB966-5367-46D6-B14B-4E9B1C4E054A}" type="slidenum">
              <a:rPr lang="tr-TR" smtClean="0"/>
              <a:t>54</a:t>
            </a:fld>
            <a:endParaRPr lang="tr-TR"/>
          </a:p>
        </p:txBody>
      </p:sp>
    </p:spTree>
    <p:extLst>
      <p:ext uri="{BB962C8B-B14F-4D97-AF65-F5344CB8AC3E}">
        <p14:creationId xmlns:p14="http://schemas.microsoft.com/office/powerpoint/2010/main" val="3298534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15</a:t>
            </a:fld>
            <a:endParaRPr lang="tr-TR"/>
          </a:p>
        </p:txBody>
      </p:sp>
    </p:spTree>
    <p:extLst>
      <p:ext uri="{BB962C8B-B14F-4D97-AF65-F5344CB8AC3E}">
        <p14:creationId xmlns:p14="http://schemas.microsoft.com/office/powerpoint/2010/main" val="2137974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16</a:t>
            </a:fld>
            <a:endParaRPr lang="tr-TR"/>
          </a:p>
        </p:txBody>
      </p:sp>
    </p:spTree>
    <p:extLst>
      <p:ext uri="{BB962C8B-B14F-4D97-AF65-F5344CB8AC3E}">
        <p14:creationId xmlns:p14="http://schemas.microsoft.com/office/powerpoint/2010/main" val="434370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18</a:t>
            </a:fld>
            <a:endParaRPr lang="tr-TR"/>
          </a:p>
        </p:txBody>
      </p:sp>
    </p:spTree>
    <p:extLst>
      <p:ext uri="{BB962C8B-B14F-4D97-AF65-F5344CB8AC3E}">
        <p14:creationId xmlns:p14="http://schemas.microsoft.com/office/powerpoint/2010/main" val="27227274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19</a:t>
            </a:fld>
            <a:endParaRPr lang="tr-TR"/>
          </a:p>
        </p:txBody>
      </p:sp>
    </p:spTree>
    <p:extLst>
      <p:ext uri="{BB962C8B-B14F-4D97-AF65-F5344CB8AC3E}">
        <p14:creationId xmlns:p14="http://schemas.microsoft.com/office/powerpoint/2010/main" val="4251391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23</a:t>
            </a:fld>
            <a:endParaRPr lang="tr-TR"/>
          </a:p>
        </p:txBody>
      </p:sp>
    </p:spTree>
    <p:extLst>
      <p:ext uri="{BB962C8B-B14F-4D97-AF65-F5344CB8AC3E}">
        <p14:creationId xmlns:p14="http://schemas.microsoft.com/office/powerpoint/2010/main" val="2335206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9A8F51-51BF-F5B2-0C41-336516B2C7DB}"/>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93E124E8-5FC9-90B3-DEBF-F9DF44810B38}"/>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C2106F77-4DE2-4606-5CDC-FCF72BAC44C4}"/>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BDEAF764-E794-B761-02EE-91B0526D772D}"/>
              </a:ext>
            </a:extLst>
          </p:cNvPr>
          <p:cNvSpPr>
            <a:spLocks noGrp="1"/>
          </p:cNvSpPr>
          <p:nvPr>
            <p:ph type="sldNum" sz="quarter" idx="5"/>
          </p:nvPr>
        </p:nvSpPr>
        <p:spPr/>
        <p:txBody>
          <a:bodyPr/>
          <a:lstStyle/>
          <a:p>
            <a:fld id="{0CBAB966-5367-46D6-B14B-4E9B1C4E054A}" type="slidenum">
              <a:rPr lang="tr-TR" smtClean="0"/>
              <a:t>24</a:t>
            </a:fld>
            <a:endParaRPr lang="tr-TR"/>
          </a:p>
        </p:txBody>
      </p:sp>
    </p:spTree>
    <p:extLst>
      <p:ext uri="{BB962C8B-B14F-4D97-AF65-F5344CB8AC3E}">
        <p14:creationId xmlns:p14="http://schemas.microsoft.com/office/powerpoint/2010/main" val="127719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1E3A5-682D-7784-8B10-ADCD8120735A}"/>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92437FA9-712F-9A87-DA22-86477DD617C5}"/>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91506052-274B-9735-2203-95984A8F7184}"/>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6F1A9D2D-204F-01C4-7226-68A3D326AB9D}"/>
              </a:ext>
            </a:extLst>
          </p:cNvPr>
          <p:cNvSpPr>
            <a:spLocks noGrp="1"/>
          </p:cNvSpPr>
          <p:nvPr>
            <p:ph type="sldNum" sz="quarter" idx="5"/>
          </p:nvPr>
        </p:nvSpPr>
        <p:spPr/>
        <p:txBody>
          <a:bodyPr/>
          <a:lstStyle/>
          <a:p>
            <a:fld id="{0CBAB966-5367-46D6-B14B-4E9B1C4E054A}" type="slidenum">
              <a:rPr lang="tr-TR" smtClean="0"/>
              <a:t>25</a:t>
            </a:fld>
            <a:endParaRPr lang="tr-TR"/>
          </a:p>
        </p:txBody>
      </p:sp>
    </p:spTree>
    <p:extLst>
      <p:ext uri="{BB962C8B-B14F-4D97-AF65-F5344CB8AC3E}">
        <p14:creationId xmlns:p14="http://schemas.microsoft.com/office/powerpoint/2010/main" val="24461369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7.xml"/><Relationship Id="rId1" Type="http://schemas.openxmlformats.org/officeDocument/2006/relationships/video" Target="https://www.youtube.com/embed/JXXHqM6RzZQ?feature=oembed"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microsoft.com/office/2018/10/relationships/comments" Target="../comments/modernComment_13D_6251F30B.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microsoft.com/office/2018/10/relationships/comments" Target="../comments/modernComment_13E_547DE0C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microsoft.com/office/2018/10/relationships/comments" Target="../comments/modernComment_13F_CEE224B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microsoft.com/office/2018/10/relationships/comments" Target="../comments/modernComment_141_1D105C0F.xm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microsoft.com/office/2018/10/relationships/comments" Target="../comments/modernComment_142_6A5DF9FB.xml"/><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ideo" Target="https://www.youtube.com/embed/oE6VD23Kr0I?feature=oembed" TargetMode="External"/><Relationship Id="rId4" Type="http://schemas.openxmlformats.org/officeDocument/2006/relationships/image" Target="../media/image24.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microsoft.com/office/2007/relationships/diagramDrawing" Target="../diagrams/drawing2.xml"/><Relationship Id="rId3" Type="http://schemas.microsoft.com/office/2018/10/relationships/comments" Target="../comments/modernComment_15C_F49094D7.xml"/><Relationship Id="rId7" Type="http://schemas.openxmlformats.org/officeDocument/2006/relationships/diagramColors" Target="../diagrams/colors2.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microsoft.com/office/2018/10/relationships/comments" Target="../comments/modernComment_147_8DFACE5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microsoft.com/office/2018/10/relationships/comments" Target="../comments/modernComment_148_11768EBC.xml"/><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hyperlink" Target="https://web.stanford.edu/~mshanks/MichaelShanks/files/509554.pdf" TargetMode="External"/><Relationship Id="rId2" Type="http://schemas.openxmlformats.org/officeDocument/2006/relationships/slideLayout" Target="../slideLayouts/slideLayout7.xml"/><Relationship Id="rId1" Type="http://schemas.openxmlformats.org/officeDocument/2006/relationships/video" Target="https://www.youtube.com/embed/_WI3B54m6SU?feature=oembed" TargetMode="External"/><Relationship Id="rId4" Type="http://schemas.openxmlformats.org/officeDocument/2006/relationships/image" Target="../media/image26.jpeg"/></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microsoft.com/office/2018/10/relationships/comments" Target="../comments/modernComment_149_AA2DFEB5.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microsoft.com/office/2018/10/relationships/comments" Target="../comments/modernComment_14B_7292B626.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microsoft.com/office/2018/10/relationships/comments" Target="../comments/modernComment_14C_68F5306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video" Target="https://www.youtube.com/embed/i1xz5Kv-7VY?feature=oembed"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microsoft.com/office/2018/10/relationships/comments" Target="../comments/modernComment_153_791000A6.xm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8" Type="http://schemas.openxmlformats.org/officeDocument/2006/relationships/hyperlink" Target="https://www.canva.com/" TargetMode="External"/><Relationship Id="rId3" Type="http://schemas.openxmlformats.org/officeDocument/2006/relationships/hyperlink" Target="https://mailchimp.com/landers/email-marketing-platform/?ds_c=DEPT_AOC_Google_Search_ROW_EN_Brand_Acquire_Omega_Manual-NE_T3&amp;ds_kids=p81005570474&amp;ds_a_lid=kwd-2285511033&amp;ds_cid=71700000120288589&amp;ds_agid=58700008803527157&amp;gad_source=1&amp;gclid=CjwKCAiAmfq6BhAsEiwAX1jsZ2RhwPduREeUIEVEZ75JNe55irh2NRONdJCqleKsIou1pU9dqnFteRoC-doQAvD_BwE&amp;gclsrc=aw.ds" TargetMode="External"/><Relationship Id="rId7" Type="http://schemas.openxmlformats.org/officeDocument/2006/relationships/hyperlink" Target="https://www.hootsuite.com/" TargetMode="External"/><Relationship Id="rId2" Type="http://schemas.openxmlformats.org/officeDocument/2006/relationships/hyperlink" Target="https://www.shopify.com/free-trial?term=shopify%20email&amp;adid=702859616379&amp;campaignid=21389451358&amp;branded_enterprise=1&amp;BOID=brand&amp;utm_medium=cpc&amp;utm_source=google&amp;gad_source=1&amp;gclid=CjwKCAiAmfq6BhAsEiwAX1jsZ2xtG1wl3WO5ty_ckN-rufhrn06RNtiwzGMY1qCjAK2yvqKoNJJ4thoCUsAQAvD_BwE&amp;cmadid=516752332;cmadvertiserid=10730501;cmcampaignid=26990768;cmplacementid=324494362;cmcreativeid=163722649;cmsiteid=5500011" TargetMode="External"/><Relationship Id="rId1" Type="http://schemas.openxmlformats.org/officeDocument/2006/relationships/slideLayout" Target="../slideLayouts/slideLayout7.xml"/><Relationship Id="rId6" Type="http://schemas.openxmlformats.org/officeDocument/2006/relationships/hyperlink" Target="https://buffer.com/" TargetMode="External"/><Relationship Id="rId5" Type="http://schemas.openxmlformats.org/officeDocument/2006/relationships/hyperlink" Target="https://www.automizely.com/dropshipping" TargetMode="External"/><Relationship Id="rId10" Type="http://schemas.openxmlformats.org/officeDocument/2006/relationships/hyperlink" Target="https://promo.com/" TargetMode="External"/><Relationship Id="rId4" Type="http://schemas.openxmlformats.org/officeDocument/2006/relationships/hyperlink" Target="https://www.klaviyo.com/" TargetMode="External"/><Relationship Id="rId9" Type="http://schemas.openxmlformats.org/officeDocument/2006/relationships/hyperlink" Target="https://buzzsumo.com/"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apps.shopify.com/collabs?locale=tr"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video" Target="https://www.youtube.com/embed/9Z0Gx-87kiw?feature=oembed" TargetMode="External"/><Relationship Id="rId4" Type="http://schemas.openxmlformats.org/officeDocument/2006/relationships/image" Target="../media/image30.jpeg"/></Relationships>
</file>

<file path=ppt/slides/_rels/slide55.xml.rels><?xml version="1.0" encoding="UTF-8" standalone="yes"?>
<Relationships xmlns="http://schemas.openxmlformats.org/package/2006/relationships"><Relationship Id="rId3" Type="http://schemas.openxmlformats.org/officeDocument/2006/relationships/hyperlink" Target="https://copysmith.ai/" TargetMode="External"/><Relationship Id="rId2" Type="http://schemas.openxmlformats.org/officeDocument/2006/relationships/slideLayout" Target="../slideLayouts/slideLayout2.xml"/><Relationship Id="rId1" Type="http://schemas.openxmlformats.org/officeDocument/2006/relationships/video" Target="https://www.youtube.com/embed/0kjRG6B_mpo?feature=oembed" TargetMode="External"/><Relationship Id="rId4" Type="http://schemas.openxmlformats.org/officeDocument/2006/relationships/image" Target="../media/image31.jpeg"/></Relationships>
</file>

<file path=ppt/slides/_rels/slide56.xml.rels><?xml version="1.0" encoding="UTF-8" standalone="yes"?>
<Relationships xmlns="http://schemas.openxmlformats.org/package/2006/relationships"><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www.brandwatch.com/blog/market-research-methods/" TargetMode="External"/><Relationship Id="rId2" Type="http://schemas.openxmlformats.org/officeDocument/2006/relationships/hyperlink" Target="https://www.wix.com/blog/marketing-tools" TargetMode="External"/><Relationship Id="rId1" Type="http://schemas.openxmlformats.org/officeDocument/2006/relationships/slideLayout" Target="../slideLayouts/slideLayout2.xml"/><Relationship Id="rId6" Type="http://schemas.openxmlformats.org/officeDocument/2006/relationships/hyperlink" Target="https://www.movingforwardsmallbusiness.com/wp-content/uploads/2021/12/The-Ultimate-List-Of-Market-Research-Tools.pdf" TargetMode="External"/><Relationship Id="rId5" Type="http://schemas.openxmlformats.org/officeDocument/2006/relationships/hyperlink" Target="https://uploads-ssl.webflow.com/6172cf205e7dc4a721a0670c/61a09871e4e3803b46f58bd3_Nielsen%20Admosphere%20ABCDE%20classification%20-%20specification%202021.pdf" TargetMode="External"/><Relationship Id="rId4" Type="http://schemas.openxmlformats.org/officeDocument/2006/relationships/hyperlink" Target="https://educons.edu.rs/wp-content/uploads/2020/05/2019A-Concise-Guide-To-Market-Research.pdf"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lstStyle/>
          <a:p>
            <a:r>
              <a:rPr lang="el-GR" dirty="0">
                <a:latin typeface="+mn-lt"/>
              </a:rPr>
              <a:t>Δεξιότητες μάρκετινγκ και διαχείριση καινοτομίας </a:t>
            </a:r>
            <a:endParaRPr lang="it-IT" dirty="0">
              <a:latin typeface="+mn-lt"/>
            </a:endParaRP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096000" y="3407225"/>
            <a:ext cx="4259262" cy="1658937"/>
          </a:xfrm>
        </p:spPr>
        <p:txBody>
          <a:bodyPr/>
          <a:lstStyle/>
          <a:p>
            <a:r>
              <a:rPr lang="el-GR" sz="2000" b="0" dirty="0">
                <a:solidFill>
                  <a:schemeClr val="accent1"/>
                </a:solidFill>
              </a:rPr>
              <a:t>ΚΑΛΩΣ ΗΡΘΑΤΕ ΣΤΗ ΕΝΟΤΗΤΑ</a:t>
            </a:r>
            <a:endParaRPr lang="it-IT" dirty="0">
              <a:solidFill>
                <a:schemeClr val="accent1"/>
              </a:solidFill>
            </a:endParaRPr>
          </a:p>
        </p:txBody>
      </p:sp>
      <p:sp>
        <p:nvSpPr>
          <p:cNvPr id="4" name="Marcador de posición de imagen 2">
            <a:extLst>
              <a:ext uri="{FF2B5EF4-FFF2-40B4-BE49-F238E27FC236}">
                <a16:creationId xmlns:a16="http://schemas.microsoft.com/office/drawing/2014/main" id="{73B06CFA-549F-BF01-84DA-E23DFB02BD4F}"/>
              </a:ext>
            </a:extLst>
          </p:cNvPr>
          <p:cNvSpPr>
            <a:spLocks noGrp="1"/>
          </p:cNvSpPr>
          <p:nvPr/>
        </p:nvSpPr>
        <p:spPr>
          <a:xfrm>
            <a:off x="8756585" y="2427418"/>
            <a:ext cx="2735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l-SI"/>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AF68BF-620A-3A0A-1BEE-B96941A9968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D6ECAC22-58D7-B63A-3E40-5257F9B3422D}"/>
              </a:ext>
            </a:extLst>
          </p:cNvPr>
          <p:cNvSpPr txBox="1"/>
          <p:nvPr/>
        </p:nvSpPr>
        <p:spPr>
          <a:xfrm>
            <a:off x="356935" y="469988"/>
            <a:ext cx="11375704" cy="499945"/>
          </a:xfrm>
          <a:prstGeom prst="rect">
            <a:avLst/>
          </a:prstGeom>
          <a:noFill/>
        </p:spPr>
        <p:txBody>
          <a:bodyPr wrap="square" lIns="91440" tIns="45720" rIns="91440" bIns="45720" rtlCol="0" anchor="t">
            <a:spAutoFit/>
          </a:bodyPr>
          <a:lstStyle/>
          <a:p>
            <a:pPr>
              <a:lnSpc>
                <a:spcPct val="150000"/>
              </a:lnSpc>
            </a:pPr>
            <a:r>
              <a:rPr lang="el-GR" sz="2000" b="1" dirty="0">
                <a:solidFill>
                  <a:schemeClr val="bg1"/>
                </a:solidFill>
              </a:rPr>
              <a:t>Ανάλυση της ανταγωνιστικής δομής της αγοράς - 3/3</a:t>
            </a:r>
            <a:endParaRPr lang="tr-TR" sz="2000" b="1" dirty="0">
              <a:solidFill>
                <a:schemeClr val="bg1"/>
              </a:solidFill>
            </a:endParaRPr>
          </a:p>
        </p:txBody>
      </p:sp>
      <p:sp>
        <p:nvSpPr>
          <p:cNvPr id="4" name="Metin kutusu 3">
            <a:extLst>
              <a:ext uri="{FF2B5EF4-FFF2-40B4-BE49-F238E27FC236}">
                <a16:creationId xmlns:a16="http://schemas.microsoft.com/office/drawing/2014/main" id="{6B36DA5C-922D-1665-9B87-0EA4D5CD06E3}"/>
              </a:ext>
            </a:extLst>
          </p:cNvPr>
          <p:cNvSpPr txBox="1"/>
          <p:nvPr/>
        </p:nvSpPr>
        <p:spPr>
          <a:xfrm>
            <a:off x="356935" y="1506113"/>
            <a:ext cx="11032960" cy="2123658"/>
          </a:xfrm>
          <a:prstGeom prst="rect">
            <a:avLst/>
          </a:prstGeom>
          <a:noFill/>
        </p:spPr>
        <p:txBody>
          <a:bodyPr wrap="square">
            <a:spAutoFit/>
          </a:bodyPr>
          <a:lstStyle/>
          <a:p>
            <a:pPr algn="just" rtl="0" fontAlgn="base">
              <a:spcBef>
                <a:spcPts val="600"/>
              </a:spcBef>
              <a:spcAft>
                <a:spcPts val="600"/>
              </a:spcAft>
            </a:pPr>
            <a:r>
              <a:rPr lang="el-GR" sz="1600" b="0" i="0" u="none" strike="noStrike" dirty="0">
                <a:solidFill>
                  <a:srgbClr val="000000"/>
                </a:solidFill>
                <a:effectLst/>
                <a:latin typeface="Raleway "/>
              </a:rPr>
              <a:t>Η ανάλυση SWOT είναι ένας σημαντικός και εύκολα εφαρμόσιμος τύπος ανάλυσης που μπορούμε να χρησιμοποιήσουμε στη σύγκρισή μας με τους ανταγωνιστές. Η ανάλυση SWOT είναι ιδανική για μια επιχείρηση ώστε να δει τις δικές της δυνάμεις και αδυναμίες και να εκτιμήσει τις ευκαιρίες και τις απειλές από τον έξω κόσμο.</a:t>
            </a:r>
            <a:endParaRPr lang="en-US" sz="1600" b="0" i="0" u="none" strike="noStrike" dirty="0">
              <a:solidFill>
                <a:srgbClr val="000000"/>
              </a:solidFill>
              <a:effectLst/>
              <a:latin typeface="Raleway "/>
            </a:endParaRPr>
          </a:p>
          <a:p>
            <a:pPr algn="just" rtl="0" fontAlgn="base">
              <a:spcBef>
                <a:spcPts val="600"/>
              </a:spcBef>
              <a:spcAft>
                <a:spcPts val="600"/>
              </a:spcAft>
            </a:pPr>
            <a:r>
              <a:rPr lang="el-GR" sz="1600" b="1" i="0" dirty="0">
                <a:solidFill>
                  <a:srgbClr val="000000"/>
                </a:solidFill>
                <a:effectLst/>
                <a:latin typeface="Raleway "/>
              </a:rPr>
              <a:t>Εσωτερικοί παράγοντες: </a:t>
            </a:r>
            <a:r>
              <a:rPr lang="el-GR" sz="1600" i="0" dirty="0">
                <a:solidFill>
                  <a:srgbClr val="000000"/>
                </a:solidFill>
                <a:effectLst/>
                <a:latin typeface="Raleway "/>
              </a:rPr>
              <a:t>Εσωτερικοί παράγοντες είναι εκείνοι που εσείς ή ο οργανισμός σας ελέγχετε. Τα δυνατά σημεία και οι αδυναμίες είναι εσωτερικοί παράγοντες. </a:t>
            </a:r>
            <a:endParaRPr lang="en-US" sz="1600" i="0" dirty="0">
              <a:solidFill>
                <a:srgbClr val="000000"/>
              </a:solidFill>
              <a:effectLst/>
              <a:latin typeface="Raleway "/>
            </a:endParaRPr>
          </a:p>
          <a:p>
            <a:pPr algn="just" rtl="0" fontAlgn="base">
              <a:spcBef>
                <a:spcPts val="600"/>
              </a:spcBef>
              <a:spcAft>
                <a:spcPts val="600"/>
              </a:spcAft>
            </a:pPr>
            <a:r>
              <a:rPr lang="el-GR" sz="1600" b="1" i="0" dirty="0">
                <a:solidFill>
                  <a:srgbClr val="000000"/>
                </a:solidFill>
                <a:effectLst/>
                <a:latin typeface="Raleway "/>
              </a:rPr>
              <a:t>Εξωτερικοί</a:t>
            </a:r>
            <a:r>
              <a:rPr lang="en-US" sz="1600" b="1" i="0" dirty="0">
                <a:solidFill>
                  <a:srgbClr val="000000"/>
                </a:solidFill>
                <a:effectLst/>
                <a:latin typeface="Raleway "/>
              </a:rPr>
              <a:t> </a:t>
            </a:r>
            <a:r>
              <a:rPr lang="el-GR" sz="1600" b="1" i="0" dirty="0">
                <a:solidFill>
                  <a:srgbClr val="000000"/>
                </a:solidFill>
                <a:effectLst/>
                <a:latin typeface="Raleway "/>
              </a:rPr>
              <a:t>παράγοντες: </a:t>
            </a:r>
            <a:r>
              <a:rPr lang="el-GR" sz="1600" i="0" dirty="0">
                <a:solidFill>
                  <a:srgbClr val="000000"/>
                </a:solidFill>
                <a:effectLst/>
                <a:latin typeface="Raleway "/>
              </a:rPr>
              <a:t>Οι εξωτερικοί παράγοντες είναι εκείνοι τους οποίους εσείς ή ο οργανισμός σας ελέγχετε ελάχιστα ή καθόλου. Οι ευκαιρίες και οι απειλές είναι εξωτερικοί παράγοντες.</a:t>
            </a:r>
            <a:endParaRPr lang="en-US" sz="1600" i="0" dirty="0">
              <a:solidFill>
                <a:srgbClr val="000000"/>
              </a:solidFill>
              <a:effectLst/>
              <a:latin typeface="Raleway "/>
            </a:endParaRPr>
          </a:p>
        </p:txBody>
      </p:sp>
      <p:sp>
        <p:nvSpPr>
          <p:cNvPr id="5" name="TextBox 4">
            <a:extLst>
              <a:ext uri="{FF2B5EF4-FFF2-40B4-BE49-F238E27FC236}">
                <a16:creationId xmlns:a16="http://schemas.microsoft.com/office/drawing/2014/main" id="{3C4676E7-A19A-069D-26EA-B2BE599CD955}"/>
              </a:ext>
            </a:extLst>
          </p:cNvPr>
          <p:cNvSpPr txBox="1"/>
          <p:nvPr/>
        </p:nvSpPr>
        <p:spPr>
          <a:xfrm>
            <a:off x="8058779" y="6070547"/>
            <a:ext cx="3929461" cy="830997"/>
          </a:xfrm>
          <a:prstGeom prst="rect">
            <a:avLst/>
          </a:prstGeom>
          <a:noFill/>
        </p:spPr>
        <p:txBody>
          <a:bodyPr wrap="square" rtlCol="0">
            <a:spAutoFit/>
          </a:bodyPr>
          <a:lstStyle/>
          <a:p>
            <a:r>
              <a:rPr lang="el-GR" sz="1000" dirty="0">
                <a:solidFill>
                  <a:schemeClr val="accent1"/>
                </a:solidFill>
              </a:rPr>
              <a:t>Πηγή: SWOT: Ανάλυση SWOT - Τι είναι η SWOT; Ορισμός, παραδείγματα και πώς να κάνετε μια ανάλυση SWOT</a:t>
            </a:r>
            <a:r>
              <a:rPr lang="en-US" sz="1000" dirty="0">
                <a:solidFill>
                  <a:schemeClr val="accent1"/>
                </a:solidFill>
              </a:rPr>
              <a:t> </a:t>
            </a:r>
            <a:r>
              <a:rPr lang="el-GR" sz="1000" dirty="0">
                <a:solidFill>
                  <a:schemeClr val="accent1"/>
                </a:solidFill>
              </a:rPr>
              <a:t>από</a:t>
            </a:r>
            <a:r>
              <a:rPr lang="sl-SI" sz="1000" dirty="0">
                <a:solidFill>
                  <a:schemeClr val="accent1"/>
                </a:solidFill>
                <a:latin typeface="Raleway "/>
              </a:rPr>
              <a:t> SmartDraw</a:t>
            </a:r>
          </a:p>
          <a:p>
            <a:endParaRPr lang="sl-SI" dirty="0"/>
          </a:p>
        </p:txBody>
      </p:sp>
      <p:sp>
        <p:nvSpPr>
          <p:cNvPr id="6" name="Rettangolo con angoli arrotondati 12">
            <a:extLst>
              <a:ext uri="{FF2B5EF4-FFF2-40B4-BE49-F238E27FC236}">
                <a16:creationId xmlns:a16="http://schemas.microsoft.com/office/drawing/2014/main" id="{60DEABA2-E3C7-1BFB-4CD6-EFBC3A783ED7}"/>
              </a:ext>
            </a:extLst>
          </p:cNvPr>
          <p:cNvSpPr/>
          <p:nvPr/>
        </p:nvSpPr>
        <p:spPr>
          <a:xfrm>
            <a:off x="4887271" y="4297080"/>
            <a:ext cx="2766467" cy="1189119"/>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b="0" i="0" dirty="0">
              <a:solidFill>
                <a:srgbClr val="131313"/>
              </a:solidFill>
              <a:effectLst/>
            </a:endParaRPr>
          </a:p>
          <a:p>
            <a:pPr algn="ctr"/>
            <a:r>
              <a:rPr lang="el-GR" sz="1200" b="0" i="0" dirty="0">
                <a:solidFill>
                  <a:srgbClr val="131313"/>
                </a:solidFill>
                <a:effectLst/>
              </a:rPr>
              <a:t>Σε αυτό το εισαγωγικό μάθημα βίντεο για την ανάλυση SWOT θα μάθετε τι είναι η ανάλυση SWOT και πώς να κάνετε μια ανάλυση SWOT.</a:t>
            </a:r>
            <a:endParaRPr lang="en-GB" sz="1200" dirty="0">
              <a:solidFill>
                <a:schemeClr val="accent1"/>
              </a:solidFill>
            </a:endParaRPr>
          </a:p>
        </p:txBody>
      </p:sp>
      <p:sp>
        <p:nvSpPr>
          <p:cNvPr id="7" name="Freccia in giù 2">
            <a:extLst>
              <a:ext uri="{FF2B5EF4-FFF2-40B4-BE49-F238E27FC236}">
                <a16:creationId xmlns:a16="http://schemas.microsoft.com/office/drawing/2014/main" id="{597D5A86-25BD-5526-0271-587F6B455BB0}"/>
              </a:ext>
            </a:extLst>
          </p:cNvPr>
          <p:cNvSpPr/>
          <p:nvPr/>
        </p:nvSpPr>
        <p:spPr>
          <a:xfrm rot="16200000">
            <a:off x="7736272" y="4711915"/>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10" name="Metin kutusu 9">
            <a:extLst>
              <a:ext uri="{FF2B5EF4-FFF2-40B4-BE49-F238E27FC236}">
                <a16:creationId xmlns:a16="http://schemas.microsoft.com/office/drawing/2014/main" id="{D5AD6530-BA9F-14FA-E554-A64A826B36E1}"/>
              </a:ext>
            </a:extLst>
          </p:cNvPr>
          <p:cNvSpPr txBox="1"/>
          <p:nvPr/>
        </p:nvSpPr>
        <p:spPr>
          <a:xfrm>
            <a:off x="457200" y="4278435"/>
            <a:ext cx="4283978" cy="1169551"/>
          </a:xfrm>
          <a:prstGeom prst="rect">
            <a:avLst/>
          </a:prstGeom>
          <a:solidFill>
            <a:schemeClr val="bg1">
              <a:lumMod val="60000"/>
              <a:lumOff val="40000"/>
            </a:schemeClr>
          </a:solidFill>
        </p:spPr>
        <p:style>
          <a:lnRef idx="2">
            <a:schemeClr val="dk1">
              <a:shade val="15000"/>
            </a:schemeClr>
          </a:lnRef>
          <a:fillRef idx="1">
            <a:schemeClr val="dk1"/>
          </a:fillRef>
          <a:effectRef idx="0">
            <a:schemeClr val="dk1"/>
          </a:effectRef>
          <a:fontRef idx="minor">
            <a:schemeClr val="lt1"/>
          </a:fontRef>
        </p:style>
        <p:txBody>
          <a:bodyPr wrap="square">
            <a:spAutoFit/>
          </a:bodyPr>
          <a:lstStyle/>
          <a:p>
            <a:r>
              <a:rPr lang="el-GR" sz="1400" dirty="0">
                <a:solidFill>
                  <a:schemeClr val="accent1"/>
                </a:solidFill>
              </a:rPr>
              <a:t>Οι πληροφορίες σε αυτή την ενότητα θα αφορούν τη χρήση της ανάλυσης SWOT στην έρευνα αγοράς. Για λεπτομερείς πληροφορίες σχετικά με την ανάλυση SWOT, ανατρέξτε στην ενότητα Επιχειρηματικός Σχεδιασμός &amp; Στρατηγική.</a:t>
            </a:r>
            <a:endParaRPr lang="tr-TR" sz="1400" dirty="0">
              <a:solidFill>
                <a:schemeClr val="accent1"/>
              </a:solidFill>
            </a:endParaRPr>
          </a:p>
        </p:txBody>
      </p:sp>
      <p:pic>
        <p:nvPicPr>
          <p:cNvPr id="3" name="Çevrimiçi Medya 2" title="SWOT Analysis - What is SWOT? Definition, Examples and How to Do a SWOT Analysis">
            <a:hlinkClick r:id="" action="ppaction://media"/>
            <a:extLst>
              <a:ext uri="{FF2B5EF4-FFF2-40B4-BE49-F238E27FC236}">
                <a16:creationId xmlns:a16="http://schemas.microsoft.com/office/drawing/2014/main" id="{78CC78F2-DAA4-F7D4-CE07-40FAEC1273FF}"/>
              </a:ext>
            </a:extLst>
          </p:cNvPr>
          <p:cNvPicPr>
            <a:picLocks noRot="1" noChangeAspect="1"/>
          </p:cNvPicPr>
          <p:nvPr>
            <a:videoFile r:link="rId1"/>
          </p:nvPr>
        </p:nvPicPr>
        <p:blipFill>
          <a:blip r:embed="rId3"/>
          <a:stretch>
            <a:fillRect/>
          </a:stretch>
        </p:blipFill>
        <p:spPr>
          <a:xfrm>
            <a:off x="8145700" y="3790026"/>
            <a:ext cx="3755617" cy="2120265"/>
          </a:xfrm>
          <a:prstGeom prst="rect">
            <a:avLst/>
          </a:prstGeom>
        </p:spPr>
      </p:pic>
    </p:spTree>
    <p:extLst>
      <p:ext uri="{BB962C8B-B14F-4D97-AF65-F5344CB8AC3E}">
        <p14:creationId xmlns:p14="http://schemas.microsoft.com/office/powerpoint/2010/main" val="145542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91C79-04C2-297C-A435-8FD509C5AEF3}"/>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1C2D37C6-2781-2C51-FF11-102E5C695E61}"/>
              </a:ext>
            </a:extLst>
          </p:cNvPr>
          <p:cNvSpPr txBox="1"/>
          <p:nvPr/>
        </p:nvSpPr>
        <p:spPr>
          <a:xfrm>
            <a:off x="356935" y="587217"/>
            <a:ext cx="10610461" cy="499945"/>
          </a:xfrm>
          <a:prstGeom prst="rect">
            <a:avLst/>
          </a:prstGeom>
          <a:noFill/>
        </p:spPr>
        <p:txBody>
          <a:bodyPr wrap="square" lIns="91440" tIns="45720" rIns="91440" bIns="45720" rtlCol="0" anchor="t">
            <a:spAutoFit/>
          </a:bodyPr>
          <a:lstStyle/>
          <a:p>
            <a:pPr>
              <a:lnSpc>
                <a:spcPct val="150000"/>
              </a:lnSpc>
            </a:pPr>
            <a:r>
              <a:rPr lang="el-GR" sz="2000" b="1" dirty="0">
                <a:solidFill>
                  <a:schemeClr val="bg1"/>
                </a:solidFill>
              </a:rPr>
              <a:t>Ανάλυση της ανταγωνιστικής δομής της αγοράς: Ανάλυση SWOT - 1/2</a:t>
            </a:r>
            <a:endParaRPr lang="en-US" sz="2000" b="1" dirty="0">
              <a:solidFill>
                <a:schemeClr val="bg1"/>
              </a:solidFill>
            </a:endParaRPr>
          </a:p>
        </p:txBody>
      </p:sp>
      <p:sp>
        <p:nvSpPr>
          <p:cNvPr id="4" name="Metin kutusu 3">
            <a:extLst>
              <a:ext uri="{FF2B5EF4-FFF2-40B4-BE49-F238E27FC236}">
                <a16:creationId xmlns:a16="http://schemas.microsoft.com/office/drawing/2014/main" id="{8A02C4CC-9F42-4A7B-F56E-794AF47AB84E}"/>
              </a:ext>
            </a:extLst>
          </p:cNvPr>
          <p:cNvSpPr txBox="1"/>
          <p:nvPr/>
        </p:nvSpPr>
        <p:spPr>
          <a:xfrm>
            <a:off x="356935" y="1452043"/>
            <a:ext cx="11032960" cy="584775"/>
          </a:xfrm>
          <a:prstGeom prst="rect">
            <a:avLst/>
          </a:prstGeom>
          <a:noFill/>
        </p:spPr>
        <p:txBody>
          <a:bodyPr wrap="square" lIns="91440" tIns="45720" rIns="91440" bIns="45720" anchor="t">
            <a:spAutoFit/>
          </a:bodyPr>
          <a:lstStyle/>
          <a:p>
            <a:pPr algn="just" rtl="0" fontAlgn="base"/>
            <a:r>
              <a:rPr lang="el-GR" sz="1600" b="0" i="0" u="none" strike="noStrike" dirty="0">
                <a:solidFill>
                  <a:srgbClr val="000000"/>
                </a:solidFill>
                <a:effectLst/>
                <a:latin typeface="Raleway "/>
              </a:rPr>
              <a:t>Είναι σημαντικό η ανάλυση SWOT να παρουσιάζεται από μια «αντικειμενική» και «ρεαλιστική» οπτική γωνία. Τα ακόλουθα είναι δείγματα μεταβλητών που μπορούν να χρησιμοποιηθούν σε ένα δείγμα ανάλυσης SWOT .</a:t>
            </a:r>
            <a:endParaRPr lang="en-US" sz="1600" b="0" i="0" dirty="0">
              <a:solidFill>
                <a:srgbClr val="000000"/>
              </a:solidFill>
              <a:effectLst/>
              <a:latin typeface="Raleway "/>
            </a:endParaRPr>
          </a:p>
        </p:txBody>
      </p:sp>
      <p:sp>
        <p:nvSpPr>
          <p:cNvPr id="5" name="Metin kutusu 4">
            <a:extLst>
              <a:ext uri="{FF2B5EF4-FFF2-40B4-BE49-F238E27FC236}">
                <a16:creationId xmlns:a16="http://schemas.microsoft.com/office/drawing/2014/main" id="{39F3B975-4982-24FD-0447-184CF0C5687F}"/>
              </a:ext>
            </a:extLst>
          </p:cNvPr>
          <p:cNvSpPr txBox="1"/>
          <p:nvPr/>
        </p:nvSpPr>
        <p:spPr>
          <a:xfrm>
            <a:off x="454211" y="2266636"/>
            <a:ext cx="4664244" cy="3247043"/>
          </a:xfrm>
          <a:prstGeom prst="rect">
            <a:avLst/>
          </a:prstGeom>
          <a:noFill/>
        </p:spPr>
        <p:txBody>
          <a:bodyPr wrap="square">
            <a:spAutoFit/>
          </a:bodyPr>
          <a:lstStyle/>
          <a:p>
            <a:pPr algn="just" rtl="0" fontAlgn="base"/>
            <a:r>
              <a:rPr lang="el-GR" sz="1600" b="1" i="0" strike="noStrike" dirty="0">
                <a:solidFill>
                  <a:srgbClr val="000000"/>
                </a:solidFill>
                <a:effectLst/>
              </a:rPr>
              <a:t>Δυνατά σημεία </a:t>
            </a:r>
            <a:r>
              <a:rPr lang="tr-TR" sz="1600" b="1" i="0" strike="noStrike" dirty="0">
                <a:solidFill>
                  <a:srgbClr val="000000"/>
                </a:solidFill>
                <a:effectLst/>
              </a:rPr>
              <a:t>: </a:t>
            </a:r>
            <a:r>
              <a:rPr lang="en-US" sz="1600" b="0" i="0" dirty="0">
                <a:solidFill>
                  <a:srgbClr val="000000"/>
                </a:solidFill>
                <a:effectLst/>
              </a:rPr>
              <a:t>​</a:t>
            </a:r>
          </a:p>
          <a:p>
            <a:pPr marL="285750" indent="-285750" algn="just" rtl="0" fontAlgn="base">
              <a:spcBef>
                <a:spcPts val="600"/>
              </a:spcBef>
              <a:spcAft>
                <a:spcPts val="600"/>
              </a:spcAft>
              <a:buFont typeface="Wingdings" panose="05000000000000000000" pitchFamily="2" charset="2"/>
              <a:buChar char="ü"/>
            </a:pPr>
            <a:r>
              <a:rPr lang="el-GR" sz="1600" b="0" i="0" u="none" strike="noStrike" dirty="0">
                <a:solidFill>
                  <a:srgbClr val="000000"/>
                </a:solidFill>
                <a:effectLst/>
              </a:rPr>
              <a:t>Οικονομικά πλεονεκτήματα. </a:t>
            </a:r>
          </a:p>
          <a:p>
            <a:pPr marL="285750" indent="-285750" algn="just" rtl="0" fontAlgn="base">
              <a:spcBef>
                <a:spcPts val="600"/>
              </a:spcBef>
              <a:spcAft>
                <a:spcPts val="600"/>
              </a:spcAft>
              <a:buFont typeface="Wingdings" panose="05000000000000000000" pitchFamily="2" charset="2"/>
              <a:buChar char="ü"/>
            </a:pPr>
            <a:r>
              <a:rPr lang="el-GR" sz="1600" b="0" i="0" u="none" strike="noStrike" dirty="0">
                <a:solidFill>
                  <a:srgbClr val="000000"/>
                </a:solidFill>
                <a:effectLst/>
              </a:rPr>
              <a:t>Ισχυρός ισολογισμός, καλές ταμειακές ροές και καλή πιστοληπτική ικανότητα.</a:t>
            </a:r>
          </a:p>
          <a:p>
            <a:pPr marL="285750" indent="-285750" algn="just" rtl="0" fontAlgn="base">
              <a:spcBef>
                <a:spcPts val="600"/>
              </a:spcBef>
              <a:spcAft>
                <a:spcPts val="600"/>
              </a:spcAft>
              <a:buFont typeface="Wingdings" panose="05000000000000000000" pitchFamily="2" charset="2"/>
              <a:buChar char="ü"/>
            </a:pPr>
            <a:r>
              <a:rPr lang="el-GR" sz="1600" b="0" i="0" u="none" strike="noStrike" dirty="0">
                <a:solidFill>
                  <a:srgbClr val="000000"/>
                </a:solidFill>
                <a:effectLst/>
              </a:rPr>
              <a:t>Τεχνολογικά και παραγωγικά πλεονεκτήματα (εγκαταστάσεις, μηχανήματα, τεχνικές κ.λπ.)</a:t>
            </a:r>
          </a:p>
          <a:p>
            <a:pPr marL="285750" indent="-285750" algn="just" rtl="0" fontAlgn="base">
              <a:spcBef>
                <a:spcPts val="600"/>
              </a:spcBef>
              <a:spcAft>
                <a:spcPts val="600"/>
              </a:spcAft>
              <a:buFont typeface="Wingdings" panose="05000000000000000000" pitchFamily="2" charset="2"/>
              <a:buChar char="ü"/>
            </a:pPr>
            <a:r>
              <a:rPr lang="el-GR" sz="1600" b="0" i="0" u="none" strike="noStrike" dirty="0">
                <a:solidFill>
                  <a:srgbClr val="000000"/>
                </a:solidFill>
                <a:effectLst/>
              </a:rPr>
              <a:t>Πλεονεκτήματα εξυπηρέτησης πελατών στο μάρκετινγκ, τις πωλήσεις και τη φήμη.</a:t>
            </a:r>
          </a:p>
          <a:p>
            <a:pPr marL="285750" indent="-285750" algn="just" rtl="0" fontAlgn="base">
              <a:spcBef>
                <a:spcPts val="600"/>
              </a:spcBef>
              <a:spcAft>
                <a:spcPts val="600"/>
              </a:spcAft>
              <a:buFont typeface="Wingdings" panose="05000000000000000000" pitchFamily="2" charset="2"/>
              <a:buChar char="ü"/>
            </a:pPr>
            <a:r>
              <a:rPr lang="el-GR" sz="1600" b="0" i="0" u="none" strike="noStrike" dirty="0">
                <a:solidFill>
                  <a:srgbClr val="000000"/>
                </a:solidFill>
                <a:effectLst/>
              </a:rPr>
              <a:t>Ταλαντούχοι, αφοσιωμένοι και καλά εκπαιδευμένοι εργαζόμενοι.</a:t>
            </a:r>
            <a:endParaRPr lang="en-US" sz="1600" b="0" i="0" dirty="0">
              <a:solidFill>
                <a:srgbClr val="000000"/>
              </a:solidFill>
              <a:effectLst/>
            </a:endParaRPr>
          </a:p>
        </p:txBody>
      </p:sp>
      <p:sp>
        <p:nvSpPr>
          <p:cNvPr id="6" name="Metin kutusu 5">
            <a:extLst>
              <a:ext uri="{FF2B5EF4-FFF2-40B4-BE49-F238E27FC236}">
                <a16:creationId xmlns:a16="http://schemas.microsoft.com/office/drawing/2014/main" id="{912F6F5B-D646-AFFB-24D5-81EDC286B330}"/>
              </a:ext>
            </a:extLst>
          </p:cNvPr>
          <p:cNvSpPr txBox="1"/>
          <p:nvPr/>
        </p:nvSpPr>
        <p:spPr>
          <a:xfrm>
            <a:off x="6096000" y="2282025"/>
            <a:ext cx="4664244" cy="2846933"/>
          </a:xfrm>
          <a:prstGeom prst="rect">
            <a:avLst/>
          </a:prstGeom>
          <a:noFill/>
        </p:spPr>
        <p:txBody>
          <a:bodyPr wrap="square">
            <a:spAutoFit/>
          </a:bodyPr>
          <a:lstStyle/>
          <a:p>
            <a:pPr algn="just" rtl="0" fontAlgn="base"/>
            <a:r>
              <a:rPr lang="el-GR" sz="1600" b="1" i="0" strike="noStrike" dirty="0">
                <a:solidFill>
                  <a:srgbClr val="000000"/>
                </a:solidFill>
                <a:effectLst/>
              </a:rPr>
              <a:t>Αδυναμίες </a:t>
            </a:r>
            <a:r>
              <a:rPr lang="en-US" sz="1600" b="1" i="0" strike="noStrike" dirty="0">
                <a:solidFill>
                  <a:srgbClr val="000000"/>
                </a:solidFill>
                <a:effectLst/>
              </a:rPr>
              <a:t>:​</a:t>
            </a:r>
          </a:p>
          <a:p>
            <a:pPr marL="285750" indent="-285750" algn="just" rtl="0" fontAlgn="base">
              <a:spcBef>
                <a:spcPts val="600"/>
              </a:spcBef>
              <a:spcAft>
                <a:spcPts val="600"/>
              </a:spcAft>
              <a:buFont typeface="Wingdings" panose="05000000000000000000" pitchFamily="2" charset="2"/>
              <a:buChar char="ü"/>
            </a:pPr>
            <a:r>
              <a:rPr lang="el-GR" sz="1600" b="0" i="0" u="none" strike="noStrike" dirty="0">
                <a:solidFill>
                  <a:srgbClr val="000000"/>
                </a:solidFill>
                <a:effectLst/>
              </a:rPr>
              <a:t>Οικονομικές αδυναμίες, όπως υψηλοί δείκτες χρέους,</a:t>
            </a:r>
          </a:p>
          <a:p>
            <a:pPr marL="285750" indent="-285750" algn="just" rtl="0" fontAlgn="base">
              <a:spcBef>
                <a:spcPts val="600"/>
              </a:spcBef>
              <a:spcAft>
                <a:spcPts val="600"/>
              </a:spcAft>
              <a:buFont typeface="Wingdings" panose="05000000000000000000" pitchFamily="2" charset="2"/>
              <a:buChar char="ü"/>
            </a:pPr>
            <a:r>
              <a:rPr lang="el-GR" sz="1600" b="0" i="0" u="none" strike="noStrike" dirty="0">
                <a:solidFill>
                  <a:srgbClr val="000000"/>
                </a:solidFill>
                <a:effectLst/>
              </a:rPr>
              <a:t>Παλιά ή άκαμπτη τεχνολογία,</a:t>
            </a:r>
          </a:p>
          <a:p>
            <a:pPr marL="285750" indent="-285750" algn="just" rtl="0" fontAlgn="base">
              <a:spcBef>
                <a:spcPts val="600"/>
              </a:spcBef>
              <a:spcAft>
                <a:spcPts val="600"/>
              </a:spcAft>
              <a:buFont typeface="Wingdings" panose="05000000000000000000" pitchFamily="2" charset="2"/>
              <a:buChar char="ü"/>
            </a:pPr>
            <a:r>
              <a:rPr lang="el-GR" sz="1600" b="0" i="0" u="none" strike="noStrike" dirty="0">
                <a:solidFill>
                  <a:srgbClr val="000000"/>
                </a:solidFill>
                <a:effectLst/>
              </a:rPr>
              <a:t>Αδυναμίες εξυπηρέτησης πελατών: μεγάλοι χρόνοι παράδοσης ή κακή επικοινωνία με τους πελάτες.</a:t>
            </a:r>
          </a:p>
          <a:p>
            <a:pPr marL="285750" indent="-285750" algn="just" rtl="0" fontAlgn="base">
              <a:spcBef>
                <a:spcPts val="600"/>
              </a:spcBef>
              <a:spcAft>
                <a:spcPts val="600"/>
              </a:spcAft>
              <a:buFont typeface="Wingdings" panose="05000000000000000000" pitchFamily="2" charset="2"/>
              <a:buChar char="ü"/>
            </a:pPr>
            <a:r>
              <a:rPr lang="el-GR" sz="1600" b="0" i="0" u="none" strike="noStrike" dirty="0">
                <a:solidFill>
                  <a:srgbClr val="000000"/>
                </a:solidFill>
                <a:effectLst/>
              </a:rPr>
              <a:t>Ελλείψεις δεξιοτήτων ή κακό ηθικό των εργαζομένων.</a:t>
            </a:r>
            <a:endParaRPr lang="en-US" sz="1600" b="0" i="0" dirty="0">
              <a:solidFill>
                <a:srgbClr val="000000"/>
              </a:solidFill>
              <a:effectLst/>
            </a:endParaRPr>
          </a:p>
        </p:txBody>
      </p:sp>
    </p:spTree>
    <p:extLst>
      <p:ext uri="{BB962C8B-B14F-4D97-AF65-F5344CB8AC3E}">
        <p14:creationId xmlns:p14="http://schemas.microsoft.com/office/powerpoint/2010/main" val="24521663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F9211-3E0E-4965-BCD0-F2A58B8723B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AE7A2D2-B4BA-81A9-42EA-441A8D0A90A1}"/>
              </a:ext>
            </a:extLst>
          </p:cNvPr>
          <p:cNvSpPr txBox="1"/>
          <p:nvPr/>
        </p:nvSpPr>
        <p:spPr>
          <a:xfrm>
            <a:off x="356935" y="718761"/>
            <a:ext cx="10610461" cy="499945"/>
          </a:xfrm>
          <a:prstGeom prst="rect">
            <a:avLst/>
          </a:prstGeom>
          <a:noFill/>
        </p:spPr>
        <p:txBody>
          <a:bodyPr wrap="square" lIns="91440" tIns="45720" rIns="91440" bIns="45720" rtlCol="0" anchor="t">
            <a:spAutoFit/>
          </a:bodyPr>
          <a:lstStyle/>
          <a:p>
            <a:pPr>
              <a:lnSpc>
                <a:spcPct val="150000"/>
              </a:lnSpc>
            </a:pPr>
            <a:r>
              <a:rPr lang="el-GR" sz="2000" b="1" dirty="0">
                <a:solidFill>
                  <a:schemeClr val="bg1"/>
                </a:solidFill>
              </a:rPr>
              <a:t>Ανάλυση της ανταγωνιστικής δομής της αγοράς </a:t>
            </a:r>
            <a:r>
              <a:rPr lang="en-US" sz="2000" b="1" dirty="0">
                <a:solidFill>
                  <a:schemeClr val="bg1"/>
                </a:solidFill>
              </a:rPr>
              <a:t>:</a:t>
            </a:r>
            <a:r>
              <a:rPr lang="tr-TR" sz="2000" b="1" dirty="0">
                <a:solidFill>
                  <a:schemeClr val="bg1"/>
                </a:solidFill>
              </a:rPr>
              <a:t> </a:t>
            </a:r>
            <a:r>
              <a:rPr lang="el-GR" sz="2000" b="1" dirty="0">
                <a:solidFill>
                  <a:schemeClr val="bg1"/>
                </a:solidFill>
              </a:rPr>
              <a:t>Χρήση της ανάλυσης SWOT - 2/2</a:t>
            </a:r>
            <a:endParaRPr lang="en-US" sz="2000" b="1" dirty="0">
              <a:solidFill>
                <a:schemeClr val="bg1"/>
              </a:solidFill>
            </a:endParaRPr>
          </a:p>
        </p:txBody>
      </p:sp>
      <p:sp>
        <p:nvSpPr>
          <p:cNvPr id="7" name="Metin kutusu 6">
            <a:extLst>
              <a:ext uri="{FF2B5EF4-FFF2-40B4-BE49-F238E27FC236}">
                <a16:creationId xmlns:a16="http://schemas.microsoft.com/office/drawing/2014/main" id="{0EAF0D02-9EFE-0F4C-6731-87EE87176156}"/>
              </a:ext>
            </a:extLst>
          </p:cNvPr>
          <p:cNvSpPr txBox="1"/>
          <p:nvPr/>
        </p:nvSpPr>
        <p:spPr>
          <a:xfrm>
            <a:off x="356935" y="1821375"/>
            <a:ext cx="4664244" cy="2372316"/>
          </a:xfrm>
          <a:prstGeom prst="rect">
            <a:avLst/>
          </a:prstGeom>
          <a:noFill/>
        </p:spPr>
        <p:txBody>
          <a:bodyPr wrap="square" lIns="91440" tIns="45720" rIns="91440" bIns="45720" anchor="t">
            <a:spAutoFit/>
          </a:bodyPr>
          <a:lstStyle/>
          <a:p>
            <a:pPr algn="just" rtl="0" fontAlgn="base"/>
            <a:r>
              <a:rPr lang="el-GR" sz="1600" b="1" i="0" strike="noStrike" dirty="0">
                <a:solidFill>
                  <a:srgbClr val="000000"/>
                </a:solidFill>
                <a:effectLst/>
                <a:latin typeface="Raleway "/>
              </a:rPr>
              <a:t>Ευκαιρίες</a:t>
            </a:r>
            <a:endParaRPr lang="sl-SI" sz="1600" b="1" i="0" strike="noStrike" dirty="0">
              <a:solidFill>
                <a:srgbClr val="000000"/>
              </a:solidFill>
              <a:effectLst/>
              <a:latin typeface="Raleway "/>
            </a:endParaRPr>
          </a:p>
          <a:p>
            <a:pPr algn="just" rtl="0" fontAlgn="base">
              <a:lnSpc>
                <a:spcPct val="150000"/>
              </a:lnSpc>
              <a:spcBef>
                <a:spcPts val="600"/>
              </a:spcBef>
              <a:spcAft>
                <a:spcPts val="600"/>
              </a:spcAft>
            </a:pPr>
            <a:r>
              <a:rPr lang="en-US" sz="1600" b="0" i="0" u="none" strike="noStrike" dirty="0">
                <a:solidFill>
                  <a:srgbClr val="000000"/>
                </a:solidFill>
                <a:effectLst/>
                <a:latin typeface="Raleway "/>
              </a:rPr>
              <a:t>​</a:t>
            </a:r>
            <a:r>
              <a:rPr lang="el-GR" sz="1600" b="0" i="0" u="none" strike="noStrike" dirty="0">
                <a:solidFill>
                  <a:srgbClr val="000000"/>
                </a:solidFill>
                <a:effectLst/>
                <a:latin typeface="Raleway "/>
              </a:rPr>
              <a:t>Οι ευκαιρίες είναι εξωτερικοί παράγοντες τους οποίους δεν μπορείτε να ελέγξετε και είναι χρήσιμοι.</a:t>
            </a:r>
            <a:endParaRPr lang="en-US" sz="1600" b="0" i="0" u="none" strike="noStrike" dirty="0">
              <a:solidFill>
                <a:srgbClr val="000000"/>
              </a:solidFill>
              <a:effectLst/>
              <a:latin typeface="Raleway "/>
            </a:endParaRPr>
          </a:p>
          <a:p>
            <a:pPr marL="285750" indent="-285750" algn="just" rtl="0" fontAlgn="base">
              <a:lnSpc>
                <a:spcPct val="150000"/>
              </a:lnSpc>
              <a:spcBef>
                <a:spcPts val="600"/>
              </a:spcBef>
              <a:spcAft>
                <a:spcPts val="600"/>
              </a:spcAft>
              <a:buFont typeface="Wingdings" panose="05000000000000000000" pitchFamily="2" charset="2"/>
              <a:buChar char="ü"/>
            </a:pPr>
            <a:r>
              <a:rPr lang="el-GR" sz="1600" b="0" i="0" u="none" strike="noStrike" dirty="0">
                <a:solidFill>
                  <a:srgbClr val="000000"/>
                </a:solidFill>
                <a:effectLst/>
                <a:latin typeface="Raleway "/>
              </a:rPr>
              <a:t>Απόσυρση ανταγωνιστών από την αγορά, νέες κοινωνικές τάσεις, τεχνολογικές καινοτομίες. </a:t>
            </a:r>
            <a:endParaRPr lang="en-US" sz="1600" b="0" i="0" dirty="0">
              <a:solidFill>
                <a:srgbClr val="000000"/>
              </a:solidFill>
              <a:effectLst/>
              <a:latin typeface="Raleway "/>
            </a:endParaRPr>
          </a:p>
        </p:txBody>
      </p:sp>
      <p:sp>
        <p:nvSpPr>
          <p:cNvPr id="8" name="Metin kutusu 7">
            <a:extLst>
              <a:ext uri="{FF2B5EF4-FFF2-40B4-BE49-F238E27FC236}">
                <a16:creationId xmlns:a16="http://schemas.microsoft.com/office/drawing/2014/main" id="{71426590-3EE1-4012-1D40-39085A0B3AD1}"/>
              </a:ext>
            </a:extLst>
          </p:cNvPr>
          <p:cNvSpPr txBox="1"/>
          <p:nvPr/>
        </p:nvSpPr>
        <p:spPr>
          <a:xfrm>
            <a:off x="5873415" y="1821375"/>
            <a:ext cx="4664244" cy="4218975"/>
          </a:xfrm>
          <a:prstGeom prst="rect">
            <a:avLst/>
          </a:prstGeom>
          <a:noFill/>
        </p:spPr>
        <p:txBody>
          <a:bodyPr wrap="square">
            <a:spAutoFit/>
          </a:bodyPr>
          <a:lstStyle/>
          <a:p>
            <a:pPr algn="just" rtl="0" fontAlgn="base"/>
            <a:r>
              <a:rPr lang="el-GR" sz="1600" b="1" i="0" strike="noStrike" dirty="0">
                <a:solidFill>
                  <a:srgbClr val="000000"/>
                </a:solidFill>
                <a:effectLst/>
              </a:rPr>
              <a:t>Απειλές</a:t>
            </a:r>
            <a:endParaRPr lang="sl-SI" sz="1600" b="1" i="0" strike="noStrike" dirty="0">
              <a:solidFill>
                <a:srgbClr val="000000"/>
              </a:solidFill>
              <a:effectLst/>
            </a:endParaRPr>
          </a:p>
          <a:p>
            <a:pPr algn="just" rtl="0" fontAlgn="base">
              <a:lnSpc>
                <a:spcPct val="150000"/>
              </a:lnSpc>
              <a:spcBef>
                <a:spcPts val="600"/>
              </a:spcBef>
              <a:spcAft>
                <a:spcPts val="600"/>
              </a:spcAft>
            </a:pPr>
            <a:r>
              <a:rPr lang="en-US" sz="1600" b="0" i="0" u="none" strike="noStrike" dirty="0">
                <a:solidFill>
                  <a:srgbClr val="000000"/>
                </a:solidFill>
                <a:effectLst/>
              </a:rPr>
              <a:t>​</a:t>
            </a:r>
            <a:r>
              <a:rPr lang="el-GR" sz="1600" b="0" i="0" u="none" strike="noStrike" dirty="0">
                <a:solidFill>
                  <a:srgbClr val="000000"/>
                </a:solidFill>
                <a:effectLst/>
              </a:rPr>
              <a:t>Οι απειλές είναι εξωτερικοί παράγοντες τους οποίους δεν μπορείτε να ελέγξετε και είναι επιβλαβείς.</a:t>
            </a:r>
            <a:endParaRPr lang="tr-TR" sz="1600" b="0" i="0" u="none" strike="noStrike" dirty="0">
              <a:solidFill>
                <a:srgbClr val="000000"/>
              </a:solidFill>
              <a:effectLst/>
            </a:endParaRPr>
          </a:p>
          <a:p>
            <a:pPr marL="285750" indent="-285750" algn="just" rtl="0" fontAlgn="base">
              <a:lnSpc>
                <a:spcPct val="150000"/>
              </a:lnSpc>
              <a:spcBef>
                <a:spcPts val="600"/>
              </a:spcBef>
              <a:spcAft>
                <a:spcPts val="600"/>
              </a:spcAft>
              <a:buFont typeface="Wingdings" panose="05000000000000000000" pitchFamily="2" charset="2"/>
              <a:buChar char="ü"/>
            </a:pPr>
            <a:r>
              <a:rPr lang="en-US" sz="1600" b="0" i="0" u="none" strike="noStrike" dirty="0">
                <a:solidFill>
                  <a:srgbClr val="000000"/>
                </a:solidFill>
                <a:effectLst/>
              </a:rPr>
              <a:t>​</a:t>
            </a:r>
            <a:r>
              <a:rPr lang="el-GR" sz="1600" b="0" i="0" u="none" strike="noStrike" dirty="0">
                <a:solidFill>
                  <a:srgbClr val="000000"/>
                </a:solidFill>
                <a:effectLst/>
              </a:rPr>
              <a:t>Οι απειλές μπορεί επίσης να εμφανίζονται ως απτές ή άυλες. Μια υλική απειλή μπορεί να είναι μια εχθρική προσφορά εξαγοράς, μια περιοριστική νομοθεσία ή ακόμη και μια κλοπή. Οι άυλες απειλές περιλαμβάνουν, για παράδειγμα, την απώλεια της φήμης ή παράγοντες που βλάπτουν το εμπορικό σήμα.</a:t>
            </a:r>
            <a:endParaRPr lang="tr-TR" sz="1600" b="0" i="0" u="none" strike="noStrike" dirty="0">
              <a:solidFill>
                <a:srgbClr val="000000"/>
              </a:solidFill>
              <a:effectLst/>
            </a:endParaRPr>
          </a:p>
        </p:txBody>
      </p:sp>
    </p:spTree>
    <p:extLst>
      <p:ext uri="{BB962C8B-B14F-4D97-AF65-F5344CB8AC3E}">
        <p14:creationId xmlns:p14="http://schemas.microsoft.com/office/powerpoint/2010/main" val="34155486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BB6B1-54CF-F6D6-6966-B9BFCFCCD549}"/>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B3833D06-0976-6886-B72E-2D5E429CF142}"/>
              </a:ext>
            </a:extLst>
          </p:cNvPr>
          <p:cNvSpPr txBox="1"/>
          <p:nvPr/>
        </p:nvSpPr>
        <p:spPr>
          <a:xfrm>
            <a:off x="430716" y="417009"/>
            <a:ext cx="11900036" cy="1243995"/>
          </a:xfrm>
          <a:prstGeom prst="rect">
            <a:avLst/>
          </a:prstGeom>
          <a:noFill/>
        </p:spPr>
        <p:txBody>
          <a:bodyPr wrap="square" lIns="91440" tIns="45720" rIns="91440" bIns="45720" rtlCol="0" anchor="t">
            <a:spAutoFit/>
          </a:bodyPr>
          <a:lstStyle/>
          <a:p>
            <a:pPr>
              <a:lnSpc>
                <a:spcPct val="150000"/>
              </a:lnSpc>
            </a:pPr>
            <a:r>
              <a:rPr lang="el-GR" sz="3200" b="1" dirty="0">
                <a:solidFill>
                  <a:schemeClr val="accent3">
                    <a:lumMod val="75000"/>
                  </a:schemeClr>
                </a:solidFill>
              </a:rPr>
              <a:t>Διαφορές στην αγορά </a:t>
            </a:r>
            <a:r>
              <a:rPr lang="tr-TR" sz="3200" b="1" dirty="0">
                <a:solidFill>
                  <a:schemeClr val="accent3">
                    <a:lumMod val="75000"/>
                  </a:schemeClr>
                </a:solidFill>
              </a:rPr>
              <a:t>: </a:t>
            </a:r>
            <a:r>
              <a:rPr lang="el-GR" sz="3200" b="1" dirty="0">
                <a:solidFill>
                  <a:schemeClr val="accent3">
                    <a:lumMod val="75000"/>
                  </a:schemeClr>
                </a:solidFill>
              </a:rPr>
              <a:t>Χρήση της ανάλυσης PESTEL - ½</a:t>
            </a:r>
          </a:p>
          <a:p>
            <a:pPr>
              <a:lnSpc>
                <a:spcPct val="150000"/>
              </a:lnSpc>
            </a:pPr>
            <a:r>
              <a:rPr lang="el-GR" b="1" dirty="0">
                <a:solidFill>
                  <a:schemeClr val="bg1"/>
                </a:solidFill>
              </a:rPr>
              <a:t>Ανάλυση πολιτιστικών, οικονομικών και γεωγραφικών διαφορών</a:t>
            </a:r>
            <a:endParaRPr lang="en-US" sz="2800" b="1" dirty="0">
              <a:solidFill>
                <a:schemeClr val="bg1"/>
              </a:solidFill>
            </a:endParaRPr>
          </a:p>
        </p:txBody>
      </p:sp>
      <p:sp>
        <p:nvSpPr>
          <p:cNvPr id="4" name="Metin kutusu 3">
            <a:extLst>
              <a:ext uri="{FF2B5EF4-FFF2-40B4-BE49-F238E27FC236}">
                <a16:creationId xmlns:a16="http://schemas.microsoft.com/office/drawing/2014/main" id="{75703FE7-35CA-CA67-CA97-8673E6EA755E}"/>
              </a:ext>
            </a:extLst>
          </p:cNvPr>
          <p:cNvSpPr txBox="1"/>
          <p:nvPr/>
        </p:nvSpPr>
        <p:spPr>
          <a:xfrm>
            <a:off x="430716" y="1858031"/>
            <a:ext cx="11330568" cy="4511363"/>
          </a:xfrm>
          <a:prstGeom prst="rect">
            <a:avLst/>
          </a:prstGeom>
          <a:noFill/>
        </p:spPr>
        <p:txBody>
          <a:bodyPr wrap="square">
            <a:spAutoFit/>
          </a:bodyPr>
          <a:lstStyle/>
          <a:p>
            <a:pPr algn="just" rtl="0" fontAlgn="base">
              <a:lnSpc>
                <a:spcPct val="150000"/>
              </a:lnSpc>
              <a:spcBef>
                <a:spcPts val="600"/>
              </a:spcBef>
              <a:spcAft>
                <a:spcPts val="600"/>
              </a:spcAft>
            </a:pPr>
            <a:r>
              <a:rPr lang="el-GR" sz="1600" b="0" i="0" u="none" strike="noStrike" dirty="0">
                <a:solidFill>
                  <a:srgbClr val="000000"/>
                </a:solidFill>
                <a:effectLst/>
                <a:latin typeface="Raleway "/>
              </a:rPr>
              <a:t>Η ανάλυση PEST είναι μια μέθοδος ανταγωνιστικής ανάλυσης που χρησιμοποιείται για την κατανόηση και την αξιολόγηση των εξωτερικών επιρροών, όπως οι πολιτικοί, οικονομικοί, κοινωνικοί και τεχνολογικοί παράγοντες. </a:t>
            </a:r>
            <a:r>
              <a:rPr lang="en-US" sz="1600" b="0" i="0" u="none" strike="noStrike" dirty="0">
                <a:solidFill>
                  <a:srgbClr val="000000"/>
                </a:solidFill>
                <a:effectLst/>
                <a:latin typeface="Raleway "/>
              </a:rPr>
              <a:t>​</a:t>
            </a:r>
          </a:p>
          <a:p>
            <a:pPr algn="just" rtl="0" fontAlgn="base">
              <a:lnSpc>
                <a:spcPct val="150000"/>
              </a:lnSpc>
              <a:spcBef>
                <a:spcPts val="600"/>
              </a:spcBef>
              <a:spcAft>
                <a:spcPts val="600"/>
              </a:spcAft>
            </a:pPr>
            <a:r>
              <a:rPr lang="el-GR" sz="1600" b="0" i="0" u="none" strike="noStrike" dirty="0">
                <a:solidFill>
                  <a:srgbClr val="000000"/>
                </a:solidFill>
                <a:effectLst/>
                <a:latin typeface="Raleway "/>
              </a:rPr>
              <a:t>Ο όρος «PEST» αντιπροσωπεύει τα πρώτα γράμματα των πολιτικών, οικονομικών, κοινωνικών και τεχνολογικών παραγόντων.</a:t>
            </a:r>
          </a:p>
          <a:p>
            <a:pPr marL="342900" indent="-342900" algn="just" rtl="0" fontAlgn="base">
              <a:lnSpc>
                <a:spcPct val="150000"/>
              </a:lnSpc>
              <a:spcBef>
                <a:spcPts val="600"/>
              </a:spcBef>
              <a:spcAft>
                <a:spcPts val="600"/>
              </a:spcAft>
              <a:buAutoNum type="arabicPeriod"/>
            </a:pPr>
            <a:r>
              <a:rPr lang="el-GR" sz="1600" b="1" i="0" u="none" strike="noStrike" dirty="0">
                <a:solidFill>
                  <a:srgbClr val="000000"/>
                </a:solidFill>
                <a:effectLst/>
                <a:latin typeface="Raleway "/>
              </a:rPr>
              <a:t>Πολιτικοί παράγοντες: </a:t>
            </a:r>
            <a:r>
              <a:rPr lang="el-GR" sz="1600" i="0" u="none" strike="noStrike" dirty="0">
                <a:solidFill>
                  <a:srgbClr val="000000"/>
                </a:solidFill>
                <a:effectLst/>
                <a:latin typeface="Raleway "/>
              </a:rPr>
              <a:t>Κυβερνητικές πολιτικές, φορολογικές πολιτικές και εργασιακές πολιτικές</a:t>
            </a:r>
          </a:p>
          <a:p>
            <a:pPr marL="342900" indent="-342900" algn="just" rtl="0" fontAlgn="base">
              <a:lnSpc>
                <a:spcPct val="150000"/>
              </a:lnSpc>
              <a:spcBef>
                <a:spcPts val="600"/>
              </a:spcBef>
              <a:spcAft>
                <a:spcPts val="600"/>
              </a:spcAft>
              <a:buAutoNum type="arabicPeriod"/>
            </a:pPr>
            <a:r>
              <a:rPr lang="el-GR" sz="1600" b="1" i="0" u="none" strike="noStrike" dirty="0">
                <a:solidFill>
                  <a:srgbClr val="000000"/>
                </a:solidFill>
                <a:effectLst/>
                <a:latin typeface="Raleway "/>
              </a:rPr>
              <a:t>Οικονομικοί παράγοντες: </a:t>
            </a:r>
            <a:r>
              <a:rPr lang="el-GR" sz="1600" i="0" u="none" strike="noStrike" dirty="0">
                <a:solidFill>
                  <a:srgbClr val="000000"/>
                </a:solidFill>
                <a:effectLst/>
                <a:latin typeface="Raleway "/>
              </a:rPr>
              <a:t>Επιτόκια, ισορροπία προσφοράς-ζήτησης, πληθωρισμός, ύφεση και ανάπτυξη.</a:t>
            </a:r>
          </a:p>
          <a:p>
            <a:pPr marL="342900" indent="-342900" algn="just" rtl="0" fontAlgn="base">
              <a:lnSpc>
                <a:spcPct val="150000"/>
              </a:lnSpc>
              <a:spcBef>
                <a:spcPts val="600"/>
              </a:spcBef>
              <a:spcAft>
                <a:spcPts val="600"/>
              </a:spcAft>
              <a:buAutoNum type="arabicPeriod"/>
            </a:pPr>
            <a:r>
              <a:rPr lang="el-GR" sz="1600" b="1" i="0" u="none" strike="noStrike" dirty="0">
                <a:solidFill>
                  <a:srgbClr val="000000"/>
                </a:solidFill>
                <a:effectLst/>
                <a:latin typeface="Raleway "/>
              </a:rPr>
              <a:t>Κοινωνικοί παράγοντες: </a:t>
            </a:r>
            <a:r>
              <a:rPr lang="el-GR" sz="1600" i="0" u="none" strike="noStrike" dirty="0">
                <a:solidFill>
                  <a:srgbClr val="000000"/>
                </a:solidFill>
                <a:effectLst/>
                <a:latin typeface="Raleway "/>
              </a:rPr>
              <a:t>Δημογραφικά στοιχεία του κοινού-στόχου, ηλικιακή κατανομή, πολιτιστικές τάσεις και τάσεις του τρόπου ζωής.</a:t>
            </a:r>
          </a:p>
          <a:p>
            <a:pPr marL="342900" indent="-342900" algn="just" rtl="0" fontAlgn="base">
              <a:lnSpc>
                <a:spcPct val="150000"/>
              </a:lnSpc>
              <a:spcBef>
                <a:spcPts val="600"/>
              </a:spcBef>
              <a:spcAft>
                <a:spcPts val="600"/>
              </a:spcAft>
              <a:buAutoNum type="arabicPeriod"/>
            </a:pPr>
            <a:r>
              <a:rPr lang="el-GR" sz="1600" b="1" i="0" u="none" strike="noStrike" dirty="0">
                <a:solidFill>
                  <a:srgbClr val="000000"/>
                </a:solidFill>
                <a:effectLst/>
                <a:latin typeface="Raleway "/>
              </a:rPr>
              <a:t>Τεχνολογικοί παράγοντες: </a:t>
            </a:r>
            <a:r>
              <a:rPr lang="el-GR" sz="1600" i="0" u="none" strike="noStrike" dirty="0">
                <a:solidFill>
                  <a:srgbClr val="000000"/>
                </a:solidFill>
                <a:effectLst/>
                <a:latin typeface="Raleway "/>
              </a:rPr>
              <a:t>Η ανάπτυξη και ο ρόλος των τεχνολογιών που χρησιμοποιούνται στον τομέα και οι τεχνολογικές τάσεις.</a:t>
            </a:r>
            <a:endParaRPr lang="tr-TR" sz="1600" i="0" u="none" strike="noStrike" dirty="0">
              <a:solidFill>
                <a:srgbClr val="000000"/>
              </a:solidFill>
              <a:effectLst/>
              <a:latin typeface="Raleway "/>
            </a:endParaRPr>
          </a:p>
        </p:txBody>
      </p:sp>
    </p:spTree>
    <p:extLst>
      <p:ext uri="{BB962C8B-B14F-4D97-AF65-F5344CB8AC3E}">
        <p14:creationId xmlns:p14="http://schemas.microsoft.com/office/powerpoint/2010/main" val="721563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259ABA-9D28-5B86-11D7-938AF2AF607B}"/>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CABB9BCC-5243-8BEE-9F2F-AA432CBC050C}"/>
              </a:ext>
            </a:extLst>
          </p:cNvPr>
          <p:cNvSpPr txBox="1"/>
          <p:nvPr/>
        </p:nvSpPr>
        <p:spPr>
          <a:xfrm>
            <a:off x="336464" y="1579461"/>
            <a:ext cx="11032960" cy="2843920"/>
          </a:xfrm>
          <a:prstGeom prst="rect">
            <a:avLst/>
          </a:prstGeom>
          <a:noFill/>
        </p:spPr>
        <p:txBody>
          <a:bodyPr wrap="square">
            <a:spAutoFit/>
          </a:bodyPr>
          <a:lstStyle/>
          <a:p>
            <a:pPr algn="just" fontAlgn="base">
              <a:lnSpc>
                <a:spcPct val="150000"/>
              </a:lnSpc>
              <a:spcBef>
                <a:spcPts val="600"/>
              </a:spcBef>
              <a:spcAft>
                <a:spcPts val="600"/>
              </a:spcAft>
            </a:pPr>
            <a:r>
              <a:rPr lang="el-GR" i="0" u="none" strike="noStrike" dirty="0">
                <a:solidFill>
                  <a:srgbClr val="000000"/>
                </a:solidFill>
                <a:effectLst/>
                <a:latin typeface="Raleway "/>
              </a:rPr>
              <a:t>Η ανάλυση </a:t>
            </a:r>
            <a:r>
              <a:rPr lang="el-GR" b="1" i="0" u="none" strike="noStrike" dirty="0">
                <a:solidFill>
                  <a:srgbClr val="000000"/>
                </a:solidFill>
                <a:effectLst/>
                <a:latin typeface="Raleway "/>
              </a:rPr>
              <a:t>PEST</a:t>
            </a:r>
            <a:r>
              <a:rPr lang="el-GR" i="0" u="none" strike="noStrike" dirty="0">
                <a:solidFill>
                  <a:srgbClr val="000000"/>
                </a:solidFill>
                <a:effectLst/>
                <a:latin typeface="Raleway "/>
              </a:rPr>
              <a:t> εξελίχθηκε πρόσφατα σε ανάλυση </a:t>
            </a:r>
            <a:r>
              <a:rPr lang="el-GR" b="1" i="0" u="none" strike="noStrike" dirty="0">
                <a:solidFill>
                  <a:srgbClr val="000000"/>
                </a:solidFill>
                <a:effectLst/>
                <a:latin typeface="Raleway "/>
              </a:rPr>
              <a:t>PESTEL</a:t>
            </a:r>
            <a:r>
              <a:rPr lang="el-GR" i="0" u="none" strike="noStrike" dirty="0">
                <a:solidFill>
                  <a:srgbClr val="000000"/>
                </a:solidFill>
                <a:effectLst/>
                <a:latin typeface="Raleway "/>
              </a:rPr>
              <a:t>. Κατά συνέπεια, οι «περιβαλλοντικοί παράγοντες» και οι «νομικοί» παράγοντες έχουν σταδιακά συμπεριληφθεί στην ανάλυση των διαφορών της αγοράς. Αντίστοιχα.</a:t>
            </a:r>
          </a:p>
          <a:p>
            <a:pPr algn="just" fontAlgn="base">
              <a:lnSpc>
                <a:spcPct val="150000"/>
              </a:lnSpc>
              <a:spcBef>
                <a:spcPts val="600"/>
              </a:spcBef>
              <a:spcAft>
                <a:spcPts val="600"/>
              </a:spcAft>
            </a:pPr>
            <a:r>
              <a:rPr lang="en-US" b="1" i="0" u="none" strike="noStrike" dirty="0">
                <a:solidFill>
                  <a:srgbClr val="000000"/>
                </a:solidFill>
                <a:effectLst/>
                <a:latin typeface="Raleway "/>
              </a:rPr>
              <a:t>5. </a:t>
            </a:r>
            <a:r>
              <a:rPr lang="el-GR" b="1" i="0" u="none" strike="noStrike" dirty="0">
                <a:solidFill>
                  <a:srgbClr val="000000"/>
                </a:solidFill>
                <a:effectLst/>
                <a:latin typeface="Raleway "/>
              </a:rPr>
              <a:t>Νομικοί παράγοντες: </a:t>
            </a:r>
            <a:r>
              <a:rPr lang="el-GR" i="0" u="none" strike="noStrike" dirty="0">
                <a:solidFill>
                  <a:srgbClr val="000000"/>
                </a:solidFill>
                <a:effectLst/>
                <a:latin typeface="Raleway "/>
              </a:rPr>
              <a:t>Νομικές ρυθμίσεις που επηρεάζουν τον τομέα</a:t>
            </a:r>
          </a:p>
          <a:p>
            <a:pPr algn="just" fontAlgn="base">
              <a:lnSpc>
                <a:spcPct val="150000"/>
              </a:lnSpc>
              <a:spcBef>
                <a:spcPts val="600"/>
              </a:spcBef>
              <a:spcAft>
                <a:spcPts val="600"/>
              </a:spcAft>
            </a:pPr>
            <a:r>
              <a:rPr lang="el-GR" b="1" i="0" u="none" strike="noStrike" dirty="0">
                <a:solidFill>
                  <a:srgbClr val="000000"/>
                </a:solidFill>
                <a:effectLst/>
                <a:latin typeface="Raleway "/>
              </a:rPr>
              <a:t>6. Περιβαλλοντικοί παράγοντες: </a:t>
            </a:r>
            <a:r>
              <a:rPr lang="el-GR" i="0" u="none" strike="noStrike" dirty="0">
                <a:solidFill>
                  <a:srgbClr val="000000"/>
                </a:solidFill>
                <a:effectLst/>
                <a:latin typeface="Raleway "/>
              </a:rPr>
              <a:t>Περιβαλλοντική νομοθεσία, κλίμα και οι επιπτώσεις του, οικολογική δομή και δυναμική.</a:t>
            </a:r>
            <a:endParaRPr lang="tr-TR" i="0" u="none" strike="noStrike" dirty="0">
              <a:solidFill>
                <a:srgbClr val="000000"/>
              </a:solidFill>
              <a:effectLst/>
              <a:latin typeface="Raleway "/>
            </a:endParaRPr>
          </a:p>
        </p:txBody>
      </p:sp>
      <p:sp>
        <p:nvSpPr>
          <p:cNvPr id="3" name="Dikdörtgen 2">
            <a:extLst>
              <a:ext uri="{FF2B5EF4-FFF2-40B4-BE49-F238E27FC236}">
                <a16:creationId xmlns:a16="http://schemas.microsoft.com/office/drawing/2014/main" id="{BD67E5E8-1235-B907-8CF4-F44086AAAB27}"/>
              </a:ext>
            </a:extLst>
          </p:cNvPr>
          <p:cNvSpPr/>
          <p:nvPr/>
        </p:nvSpPr>
        <p:spPr>
          <a:xfrm>
            <a:off x="5982147" y="4642800"/>
            <a:ext cx="2240768" cy="769441"/>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tr-TR" sz="4400" dirty="0">
                <a:solidFill>
                  <a:srgbClr val="3E424B"/>
                </a:solidFill>
                <a:latin typeface="Inter"/>
              </a:rPr>
              <a:t>PEST </a:t>
            </a:r>
            <a:endParaRPr lang="tr-TR" sz="4400" dirty="0"/>
          </a:p>
        </p:txBody>
      </p:sp>
      <p:sp>
        <p:nvSpPr>
          <p:cNvPr id="5" name="Sağ Ok 9">
            <a:extLst>
              <a:ext uri="{FF2B5EF4-FFF2-40B4-BE49-F238E27FC236}">
                <a16:creationId xmlns:a16="http://schemas.microsoft.com/office/drawing/2014/main" id="{763D2CAE-A823-0995-1F86-CE6249742E6A}"/>
              </a:ext>
            </a:extLst>
          </p:cNvPr>
          <p:cNvSpPr/>
          <p:nvPr/>
        </p:nvSpPr>
        <p:spPr>
          <a:xfrm>
            <a:off x="7492034" y="4542569"/>
            <a:ext cx="949520" cy="969901"/>
          </a:xfrm>
          <a:prstGeom prst="rightArrow">
            <a:avLst/>
          </a:prstGeom>
          <a:solidFill>
            <a:schemeClr val="bg1">
              <a:lumMod val="60000"/>
              <a:lumOff val="40000"/>
            </a:schemeClr>
          </a:solidFill>
          <a:ln>
            <a:solidFill>
              <a:schemeClr val="accent1"/>
            </a:solidFill>
          </a:ln>
        </p:spPr>
        <p:style>
          <a:lnRef idx="0">
            <a:schemeClr val="accent2"/>
          </a:lnRef>
          <a:fillRef idx="3">
            <a:schemeClr val="accent2"/>
          </a:fillRef>
          <a:effectRef idx="3">
            <a:schemeClr val="accent2"/>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tr-TR" dirty="0"/>
          </a:p>
        </p:txBody>
      </p:sp>
      <p:sp>
        <p:nvSpPr>
          <p:cNvPr id="6" name="Dikdörtgen 5">
            <a:extLst>
              <a:ext uri="{FF2B5EF4-FFF2-40B4-BE49-F238E27FC236}">
                <a16:creationId xmlns:a16="http://schemas.microsoft.com/office/drawing/2014/main" id="{13432ED7-1E6B-AB92-08C5-3C7AC0C64AE9}"/>
              </a:ext>
            </a:extLst>
          </p:cNvPr>
          <p:cNvSpPr/>
          <p:nvPr/>
        </p:nvSpPr>
        <p:spPr>
          <a:xfrm>
            <a:off x="8659935" y="4648256"/>
            <a:ext cx="1791131" cy="769441"/>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tr-TR" sz="4400" dirty="0">
                <a:solidFill>
                  <a:srgbClr val="3E424B"/>
                </a:solidFill>
                <a:latin typeface="Inter"/>
              </a:rPr>
              <a:t>PESTEL</a:t>
            </a:r>
            <a:endParaRPr lang="tr-TR" sz="4400" dirty="0"/>
          </a:p>
        </p:txBody>
      </p:sp>
      <p:sp>
        <p:nvSpPr>
          <p:cNvPr id="7" name="Metin kutusu 6">
            <a:extLst>
              <a:ext uri="{FF2B5EF4-FFF2-40B4-BE49-F238E27FC236}">
                <a16:creationId xmlns:a16="http://schemas.microsoft.com/office/drawing/2014/main" id="{63C861A5-C6BA-0105-A8B5-2DA66B77B32A}"/>
              </a:ext>
            </a:extLst>
          </p:cNvPr>
          <p:cNvSpPr txBox="1"/>
          <p:nvPr/>
        </p:nvSpPr>
        <p:spPr>
          <a:xfrm>
            <a:off x="1026157" y="4491486"/>
            <a:ext cx="4636008" cy="1169551"/>
          </a:xfrm>
          <a:prstGeom prst="rect">
            <a:avLst/>
          </a:prstGeom>
          <a:solidFill>
            <a:schemeClr val="bg1">
              <a:lumMod val="60000"/>
              <a:lumOff val="40000"/>
            </a:schemeClr>
          </a:solidFill>
        </p:spPr>
        <p:style>
          <a:lnRef idx="2">
            <a:schemeClr val="dk1">
              <a:shade val="15000"/>
            </a:schemeClr>
          </a:lnRef>
          <a:fillRef idx="1">
            <a:schemeClr val="dk1"/>
          </a:fillRef>
          <a:effectRef idx="0">
            <a:schemeClr val="dk1"/>
          </a:effectRef>
          <a:fontRef idx="minor">
            <a:schemeClr val="lt1"/>
          </a:fontRef>
        </p:style>
        <p:txBody>
          <a:bodyPr wrap="square">
            <a:spAutoFit/>
          </a:bodyPr>
          <a:lstStyle/>
          <a:p>
            <a:pPr algn="just"/>
            <a:r>
              <a:rPr lang="el-GR" sz="1400" dirty="0">
                <a:solidFill>
                  <a:schemeClr val="accent1"/>
                </a:solidFill>
              </a:rPr>
              <a:t>Οι πληροφορίες στην παρούσα ενότητα θα αφορούν τη χρήση της ανάλυσης PESTEL στην έρευνα αγοράς. Για λεπτομερείς πληροφορίες σχετικά με την ανάλυση PESTEL, ανατρέξτε στην ενότητα Επιχειρηματικός Σχεδιασμός &amp; Στρατηγική.</a:t>
            </a:r>
            <a:endParaRPr lang="tr-TR" sz="1400" i="1" dirty="0">
              <a:solidFill>
                <a:schemeClr val="accent1"/>
              </a:solidFill>
            </a:endParaRPr>
          </a:p>
        </p:txBody>
      </p:sp>
      <p:sp>
        <p:nvSpPr>
          <p:cNvPr id="8" name="CasellaDiTesto 1">
            <a:extLst>
              <a:ext uri="{FF2B5EF4-FFF2-40B4-BE49-F238E27FC236}">
                <a16:creationId xmlns:a16="http://schemas.microsoft.com/office/drawing/2014/main" id="{0D22DAF9-FEC3-6DBC-16D5-3DE0B71E42B3}"/>
              </a:ext>
            </a:extLst>
          </p:cNvPr>
          <p:cNvSpPr txBox="1"/>
          <p:nvPr/>
        </p:nvSpPr>
        <p:spPr>
          <a:xfrm>
            <a:off x="70332" y="237507"/>
            <a:ext cx="12540199" cy="1243995"/>
          </a:xfrm>
          <a:prstGeom prst="rect">
            <a:avLst/>
          </a:prstGeom>
          <a:noFill/>
        </p:spPr>
        <p:txBody>
          <a:bodyPr wrap="square" lIns="91440" tIns="45720" rIns="91440" bIns="45720" rtlCol="0" anchor="t">
            <a:spAutoFit/>
          </a:bodyPr>
          <a:lstStyle/>
          <a:p>
            <a:pPr>
              <a:lnSpc>
                <a:spcPct val="150000"/>
              </a:lnSpc>
            </a:pPr>
            <a:r>
              <a:rPr lang="el-GR" sz="3400" b="1" dirty="0">
                <a:solidFill>
                  <a:schemeClr val="accent3">
                    <a:lumMod val="75000"/>
                  </a:schemeClr>
                </a:solidFill>
              </a:rPr>
              <a:t>Διαφορές στην αγορά </a:t>
            </a:r>
            <a:r>
              <a:rPr lang="tr-TR" sz="3400" b="1" dirty="0">
                <a:solidFill>
                  <a:schemeClr val="accent3">
                    <a:lumMod val="75000"/>
                  </a:schemeClr>
                </a:solidFill>
              </a:rPr>
              <a:t>: </a:t>
            </a:r>
            <a:r>
              <a:rPr lang="el-GR" sz="3400" b="1" dirty="0">
                <a:solidFill>
                  <a:schemeClr val="accent3">
                    <a:lumMod val="75000"/>
                  </a:schemeClr>
                </a:solidFill>
              </a:rPr>
              <a:t>Χρήση της ανάλυσης PESTEL - 2/2 </a:t>
            </a:r>
            <a:endParaRPr lang="tr-TR" sz="3400" b="1" dirty="0">
              <a:solidFill>
                <a:schemeClr val="accent3">
                  <a:lumMod val="75000"/>
                </a:schemeClr>
              </a:solidFill>
            </a:endParaRPr>
          </a:p>
          <a:p>
            <a:pPr>
              <a:lnSpc>
                <a:spcPct val="150000"/>
              </a:lnSpc>
            </a:pPr>
            <a:r>
              <a:rPr lang="el-GR" b="1" dirty="0">
                <a:solidFill>
                  <a:schemeClr val="bg1"/>
                </a:solidFill>
              </a:rPr>
              <a:t>Ανάλυση πολιτιστικών, οικονομικών και γεωγραφικών διαφορών</a:t>
            </a:r>
            <a:endParaRPr lang="en-US" sz="2800" b="1" dirty="0">
              <a:solidFill>
                <a:schemeClr val="bg1"/>
              </a:solidFill>
            </a:endParaRPr>
          </a:p>
        </p:txBody>
      </p:sp>
    </p:spTree>
    <p:extLst>
      <p:ext uri="{BB962C8B-B14F-4D97-AF65-F5344CB8AC3E}">
        <p14:creationId xmlns:p14="http://schemas.microsoft.com/office/powerpoint/2010/main" val="104612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C80BD-13FD-8EDC-368A-D0DE68313DDE}"/>
            </a:ext>
          </a:extLst>
        </p:cNvPr>
        <p:cNvGrpSpPr/>
        <p:nvPr/>
      </p:nvGrpSpPr>
      <p:grpSpPr>
        <a:xfrm>
          <a:off x="0" y="0"/>
          <a:ext cx="0" cy="0"/>
          <a:chOff x="0" y="0"/>
          <a:chExt cx="0" cy="0"/>
        </a:xfrm>
      </p:grpSpPr>
      <p:pic>
        <p:nvPicPr>
          <p:cNvPr id="5122" name="Picture 2">
            <a:extLst>
              <a:ext uri="{FF2B5EF4-FFF2-40B4-BE49-F238E27FC236}">
                <a16:creationId xmlns:a16="http://schemas.microsoft.com/office/drawing/2014/main" id="{84A424D9-33CE-1833-3B02-B9FA5A84A4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4985" y="104272"/>
            <a:ext cx="8934155" cy="5953347"/>
          </a:xfrm>
          <a:prstGeom prst="rect">
            <a:avLst/>
          </a:prstGeom>
          <a:noFill/>
          <a:extLst>
            <a:ext uri="{909E8E84-426E-40DD-AFC4-6F175D3DCCD1}">
              <a14:hiddenFill xmlns:a14="http://schemas.microsoft.com/office/drawing/2010/main">
                <a:solidFill>
                  <a:srgbClr val="FFFFFF"/>
                </a:solidFill>
              </a14:hiddenFill>
            </a:ext>
          </a:extLst>
        </p:spPr>
      </p:pic>
      <p:sp>
        <p:nvSpPr>
          <p:cNvPr id="3" name="Metin kutusu 2">
            <a:extLst>
              <a:ext uri="{FF2B5EF4-FFF2-40B4-BE49-F238E27FC236}">
                <a16:creationId xmlns:a16="http://schemas.microsoft.com/office/drawing/2014/main" id="{399296F0-4A1B-CB00-ABFB-18139156DFF1}"/>
              </a:ext>
            </a:extLst>
          </p:cNvPr>
          <p:cNvSpPr txBox="1"/>
          <p:nvPr/>
        </p:nvSpPr>
        <p:spPr>
          <a:xfrm>
            <a:off x="3144466" y="6230508"/>
            <a:ext cx="6094378" cy="246221"/>
          </a:xfrm>
          <a:prstGeom prst="rect">
            <a:avLst/>
          </a:prstGeom>
          <a:noFill/>
        </p:spPr>
        <p:txBody>
          <a:bodyPr wrap="square">
            <a:spAutoFit/>
          </a:bodyPr>
          <a:lstStyle/>
          <a:p>
            <a:pPr algn="ctr"/>
            <a:r>
              <a:rPr lang="el-GR" sz="1000" dirty="0">
                <a:solidFill>
                  <a:schemeClr val="accent1"/>
                </a:solidFill>
              </a:rPr>
              <a:t>Εικόνα</a:t>
            </a:r>
            <a:r>
              <a:rPr lang="tr-TR" sz="1000" dirty="0">
                <a:solidFill>
                  <a:schemeClr val="accent1"/>
                </a:solidFill>
              </a:rPr>
              <a:t> source: Istockphoto.com</a:t>
            </a:r>
          </a:p>
        </p:txBody>
      </p:sp>
    </p:spTree>
    <p:extLst>
      <p:ext uri="{BB962C8B-B14F-4D97-AF65-F5344CB8AC3E}">
        <p14:creationId xmlns:p14="http://schemas.microsoft.com/office/powerpoint/2010/main" val="27684187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349418-0F85-DD92-D0BB-9EEC3847A44F}"/>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7406AE6A-9734-C226-DEA5-A457F56290C8}"/>
              </a:ext>
            </a:extLst>
          </p:cNvPr>
          <p:cNvSpPr txBox="1"/>
          <p:nvPr/>
        </p:nvSpPr>
        <p:spPr>
          <a:xfrm>
            <a:off x="356935" y="288993"/>
            <a:ext cx="10610461" cy="1243995"/>
          </a:xfrm>
          <a:prstGeom prst="rect">
            <a:avLst/>
          </a:prstGeom>
          <a:noFill/>
        </p:spPr>
        <p:txBody>
          <a:bodyPr wrap="square" rtlCol="0">
            <a:spAutoFit/>
          </a:bodyPr>
          <a:lstStyle/>
          <a:p>
            <a:pPr>
              <a:lnSpc>
                <a:spcPct val="150000"/>
              </a:lnSpc>
            </a:pPr>
            <a:r>
              <a:rPr lang="el-GR" sz="3400" b="1" dirty="0">
                <a:solidFill>
                  <a:schemeClr val="accent3">
                    <a:lumMod val="75000"/>
                  </a:schemeClr>
                </a:solidFill>
              </a:rPr>
              <a:t>Δομή της αγοράς - 1/2</a:t>
            </a:r>
          </a:p>
          <a:p>
            <a:pPr>
              <a:lnSpc>
                <a:spcPct val="150000"/>
              </a:lnSpc>
            </a:pPr>
            <a:r>
              <a:rPr lang="el-GR" b="1" dirty="0">
                <a:solidFill>
                  <a:schemeClr val="bg1"/>
                </a:solidFill>
              </a:rPr>
              <a:t>Ανάλυση της δομής της αγοράς όπου θα προσφέρονται προϊόντα και υπηρεσίες</a:t>
            </a:r>
            <a:endParaRPr lang="en-US" sz="2800" b="1" dirty="0">
              <a:solidFill>
                <a:schemeClr val="bg1"/>
              </a:solidFill>
            </a:endParaRPr>
          </a:p>
        </p:txBody>
      </p:sp>
      <p:sp>
        <p:nvSpPr>
          <p:cNvPr id="4" name="Metin kutusu 3">
            <a:extLst>
              <a:ext uri="{FF2B5EF4-FFF2-40B4-BE49-F238E27FC236}">
                <a16:creationId xmlns:a16="http://schemas.microsoft.com/office/drawing/2014/main" id="{19A02EBE-B806-403D-BC91-67D327301DF0}"/>
              </a:ext>
            </a:extLst>
          </p:cNvPr>
          <p:cNvSpPr txBox="1"/>
          <p:nvPr/>
        </p:nvSpPr>
        <p:spPr>
          <a:xfrm>
            <a:off x="420943" y="1752304"/>
            <a:ext cx="6907465" cy="4878259"/>
          </a:xfrm>
          <a:prstGeom prst="rect">
            <a:avLst/>
          </a:prstGeom>
          <a:noFill/>
        </p:spPr>
        <p:txBody>
          <a:bodyPr wrap="square" lIns="91440" tIns="45720" rIns="91440" bIns="45720" anchor="t">
            <a:spAutoFit/>
          </a:bodyPr>
          <a:lstStyle/>
          <a:p>
            <a:pPr algn="just" rtl="0" fontAlgn="base">
              <a:spcBef>
                <a:spcPts val="600"/>
              </a:spcBef>
              <a:spcAft>
                <a:spcPts val="600"/>
              </a:spcAft>
            </a:pPr>
            <a:r>
              <a:rPr lang="el-GR" sz="1600" b="0" i="0" u="none" strike="noStrike" dirty="0">
                <a:solidFill>
                  <a:srgbClr val="000000"/>
                </a:solidFill>
                <a:effectLst/>
                <a:latin typeface="Raleway "/>
              </a:rPr>
              <a:t>Η ανάλυση της δομής της αγοράς-στόχου αποτελεί τη σημαντικότερη προϋπόθεση για την είσοδο στην αγορά. Το υπόδειγμα στη δεξιά πλευρά βοηθά να γίνει ανάλυση μάρκετινγκ με τη χρήση συγκεκριμένων κριτηρίων που επιτρέπει σε άτομα </a:t>
            </a:r>
            <a:r>
              <a:rPr lang="el-GR" sz="1600" b="0" i="0" u="none" strike="noStrike" dirty="0" err="1">
                <a:solidFill>
                  <a:srgbClr val="000000"/>
                </a:solidFill>
                <a:effectLst/>
                <a:latin typeface="Raleway "/>
              </a:rPr>
              <a:t>γεπιχειρήσεις</a:t>
            </a:r>
            <a:r>
              <a:rPr lang="el-GR" sz="1600" b="0" i="0" u="none" strike="noStrike" dirty="0">
                <a:solidFill>
                  <a:srgbClr val="000000"/>
                </a:solidFill>
                <a:effectLst/>
                <a:latin typeface="Raleway "/>
              </a:rPr>
              <a:t> και ομάδες να συγκρίνουν αντικειμενικά τις επιλογές και να καθορίσουν: </a:t>
            </a:r>
          </a:p>
          <a:p>
            <a:pPr algn="just" rtl="0" fontAlgn="base">
              <a:spcBef>
                <a:spcPts val="600"/>
              </a:spcBef>
              <a:spcAft>
                <a:spcPts val="600"/>
              </a:spcAft>
            </a:pPr>
            <a:r>
              <a:rPr lang="el-GR" sz="1600" b="1" i="0" u="none" strike="noStrike" dirty="0">
                <a:solidFill>
                  <a:srgbClr val="000000"/>
                </a:solidFill>
                <a:effectLst/>
                <a:latin typeface="Raleway "/>
              </a:rPr>
              <a:t>Ποια προϊόντα/υπηρεσίες είναι επείγοντα και κρίσιμα για την αγορά-στόχο;</a:t>
            </a:r>
            <a:endParaRPr lang="en-US" sz="1600" b="0" i="0" u="none" strike="noStrike" dirty="0">
              <a:solidFill>
                <a:srgbClr val="000000"/>
              </a:solidFill>
              <a:effectLst/>
              <a:latin typeface="Raleway "/>
            </a:endParaRPr>
          </a:p>
          <a:p>
            <a:pPr algn="just" rtl="0" fontAlgn="base">
              <a:spcBef>
                <a:spcPts val="600"/>
              </a:spcBef>
              <a:spcAft>
                <a:spcPts val="600"/>
              </a:spcAft>
            </a:pPr>
            <a:r>
              <a:rPr lang="el-GR" sz="1600" b="1" i="0" u="none" strike="noStrike" dirty="0">
                <a:solidFill>
                  <a:srgbClr val="000000"/>
                </a:solidFill>
                <a:effectLst/>
                <a:latin typeface="Raleway "/>
              </a:rPr>
              <a:t>Το διάγραμμα αυτό, το οποίο διευκολύνει τη λήψη επιλογών για την προσφορά προϊόντων και υπηρεσιών στην αγορά-στόχο, διευκολύνει τη λήψη αποφάσεων στους άξονες Προσπάθεια/Κόστος και Όφελος/Αξία. </a:t>
            </a:r>
          </a:p>
          <a:p>
            <a:pPr algn="just" rtl="0" fontAlgn="base">
              <a:spcBef>
                <a:spcPts val="600"/>
              </a:spcBef>
              <a:spcAft>
                <a:spcPts val="600"/>
              </a:spcAft>
            </a:pPr>
            <a:r>
              <a:rPr lang="el-GR" sz="1600" b="0" i="0" u="none" strike="noStrike" dirty="0">
                <a:solidFill>
                  <a:srgbClr val="000000"/>
                </a:solidFill>
                <a:effectLst/>
                <a:latin typeface="Raleway "/>
              </a:rPr>
              <a:t>Αυτό το διάγραμμα αποτελεί σημαντικό οδηγό για την εφαρμογή της στρατηγικής «εντοπισμού», ιδίως κατά την είσοδο σε ξένες αγορές, μας επιτρέπει να κατανοήσουμε ποια προϊόντα/υπηρεσίες θα τοποθετηθούν στην αγορά-στόχο.</a:t>
            </a:r>
            <a:endParaRPr lang="en-US" b="0" i="0" u="none" strike="noStrike" dirty="0">
              <a:solidFill>
                <a:srgbClr val="000000"/>
              </a:solidFill>
              <a:effectLst/>
              <a:latin typeface="Raleway "/>
            </a:endParaRPr>
          </a:p>
          <a:p>
            <a:pPr algn="just" rtl="0" fontAlgn="base"/>
            <a:r>
              <a:rPr lang="en-US" b="0" i="0" u="none" strike="noStrike" dirty="0">
                <a:solidFill>
                  <a:srgbClr val="000000"/>
                </a:solidFill>
                <a:effectLst/>
                <a:latin typeface="Raleway "/>
              </a:rPr>
              <a:t>​</a:t>
            </a:r>
          </a:p>
          <a:p>
            <a:pPr algn="just" rtl="0" fontAlgn="base"/>
            <a:endParaRPr lang="en-US" b="0" i="0" u="none" strike="noStrike" dirty="0">
              <a:solidFill>
                <a:srgbClr val="000000"/>
              </a:solidFill>
              <a:effectLst/>
              <a:latin typeface="Raleway "/>
            </a:endParaRPr>
          </a:p>
        </p:txBody>
      </p:sp>
      <p:pic>
        <p:nvPicPr>
          <p:cNvPr id="6146" name="Picture 2">
            <a:extLst>
              <a:ext uri="{FF2B5EF4-FFF2-40B4-BE49-F238E27FC236}">
                <a16:creationId xmlns:a16="http://schemas.microsoft.com/office/drawing/2014/main" id="{F03F73DA-82F8-7C22-6BE1-9912DBB2F6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7097" y="1621988"/>
            <a:ext cx="5306489" cy="4257231"/>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B18FEA9A-54D4-FB00-0D8D-077ADC1AEDD2}"/>
              </a:ext>
            </a:extLst>
          </p:cNvPr>
          <p:cNvSpPr txBox="1"/>
          <p:nvPr/>
        </p:nvSpPr>
        <p:spPr>
          <a:xfrm>
            <a:off x="6274535" y="5405957"/>
            <a:ext cx="7037960" cy="400110"/>
          </a:xfrm>
          <a:prstGeom prst="rect">
            <a:avLst/>
          </a:prstGeom>
          <a:noFill/>
        </p:spPr>
        <p:txBody>
          <a:bodyPr wrap="square">
            <a:spAutoFit/>
          </a:bodyPr>
          <a:lstStyle/>
          <a:p>
            <a:pPr algn="ctr"/>
            <a:r>
              <a:rPr lang="tr-TR" sz="1000" b="1" dirty="0">
                <a:solidFill>
                  <a:schemeClr val="accent1"/>
                </a:solidFill>
              </a:rPr>
              <a:t> </a:t>
            </a:r>
          </a:p>
          <a:p>
            <a:pPr algn="ctr"/>
            <a:r>
              <a:rPr lang="el-GR" sz="1000" dirty="0">
                <a:solidFill>
                  <a:schemeClr val="accent1"/>
                </a:solidFill>
              </a:rPr>
              <a:t>Πηγή </a:t>
            </a:r>
            <a:r>
              <a:rPr lang="tr-TR" sz="1000" dirty="0">
                <a:solidFill>
                  <a:schemeClr val="accent1"/>
                </a:solidFill>
              </a:rPr>
              <a:t>:</a:t>
            </a:r>
            <a:r>
              <a:rPr lang="en-US" sz="1000" dirty="0">
                <a:solidFill>
                  <a:schemeClr val="accent1"/>
                </a:solidFill>
              </a:rPr>
              <a:t> FEM-Up</a:t>
            </a:r>
            <a:endParaRPr lang="tr-TR" sz="1000" dirty="0">
              <a:solidFill>
                <a:schemeClr val="accent1"/>
              </a:solidFill>
            </a:endParaRPr>
          </a:p>
        </p:txBody>
      </p:sp>
    </p:spTree>
    <p:extLst>
      <p:ext uri="{BB962C8B-B14F-4D97-AF65-F5344CB8AC3E}">
        <p14:creationId xmlns:p14="http://schemas.microsoft.com/office/powerpoint/2010/main" val="1677332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BC8F2E-5FC1-E629-3574-15229E54FEE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4F44FA4-A57D-6239-6C07-ADF7B25C5395}"/>
              </a:ext>
            </a:extLst>
          </p:cNvPr>
          <p:cNvSpPr txBox="1"/>
          <p:nvPr/>
        </p:nvSpPr>
        <p:spPr>
          <a:xfrm>
            <a:off x="356935" y="288993"/>
            <a:ext cx="10610461" cy="785215"/>
          </a:xfrm>
          <a:prstGeom prst="rect">
            <a:avLst/>
          </a:prstGeom>
          <a:noFill/>
        </p:spPr>
        <p:txBody>
          <a:bodyPr wrap="square" rtlCol="0">
            <a:spAutoFit/>
          </a:bodyPr>
          <a:lstStyle/>
          <a:p>
            <a:pPr>
              <a:lnSpc>
                <a:spcPct val="150000"/>
              </a:lnSpc>
            </a:pPr>
            <a:r>
              <a:rPr lang="el-GR" sz="3400" b="1" dirty="0">
                <a:solidFill>
                  <a:schemeClr val="accent3">
                    <a:lumMod val="75000"/>
                  </a:schemeClr>
                </a:solidFill>
              </a:rPr>
              <a:t>Δομή της αγοράς - 2/2</a:t>
            </a:r>
            <a:endParaRPr lang="tr-TR" sz="3400" b="1" dirty="0">
              <a:solidFill>
                <a:schemeClr val="accent3">
                  <a:lumMod val="75000"/>
                </a:schemeClr>
              </a:solidFill>
            </a:endParaRPr>
          </a:p>
        </p:txBody>
      </p:sp>
      <p:sp>
        <p:nvSpPr>
          <p:cNvPr id="4" name="Metin kutusu 3">
            <a:extLst>
              <a:ext uri="{FF2B5EF4-FFF2-40B4-BE49-F238E27FC236}">
                <a16:creationId xmlns:a16="http://schemas.microsoft.com/office/drawing/2014/main" id="{ABF9D194-D14A-61A4-BE45-5B3B2DDF0027}"/>
              </a:ext>
            </a:extLst>
          </p:cNvPr>
          <p:cNvSpPr txBox="1"/>
          <p:nvPr/>
        </p:nvSpPr>
        <p:spPr>
          <a:xfrm>
            <a:off x="434756" y="1233887"/>
            <a:ext cx="10761780" cy="2095317"/>
          </a:xfrm>
          <a:prstGeom prst="rect">
            <a:avLst/>
          </a:prstGeom>
          <a:noFill/>
        </p:spPr>
        <p:txBody>
          <a:bodyPr wrap="square" lIns="91440" tIns="45720" rIns="91440" bIns="45720" anchor="t">
            <a:spAutoFit/>
          </a:bodyPr>
          <a:lstStyle/>
          <a:p>
            <a:pPr algn="just" rtl="0" fontAlgn="base">
              <a:lnSpc>
                <a:spcPct val="150000"/>
              </a:lnSpc>
              <a:spcBef>
                <a:spcPts val="600"/>
              </a:spcBef>
              <a:spcAft>
                <a:spcPts val="600"/>
              </a:spcAft>
            </a:pPr>
            <a:r>
              <a:rPr lang="el-GR" b="1" i="0" u="none" strike="noStrike" dirty="0">
                <a:solidFill>
                  <a:schemeClr val="bg1"/>
                </a:solidFill>
                <a:effectLst/>
                <a:latin typeface="Raleway "/>
              </a:rPr>
              <a:t>Εντοπισμός</a:t>
            </a:r>
            <a:endParaRPr lang="en-US" b="1" i="0" u="none" strike="noStrike" dirty="0">
              <a:solidFill>
                <a:schemeClr val="bg1"/>
              </a:solidFill>
              <a:effectLst/>
              <a:latin typeface="Raleway "/>
            </a:endParaRPr>
          </a:p>
          <a:p>
            <a:pPr algn="just" rtl="0" fontAlgn="base">
              <a:lnSpc>
                <a:spcPct val="150000"/>
              </a:lnSpc>
              <a:spcBef>
                <a:spcPts val="600"/>
              </a:spcBef>
              <a:spcAft>
                <a:spcPts val="600"/>
              </a:spcAft>
            </a:pPr>
            <a:r>
              <a:rPr lang="el-GR" sz="1600" b="0" i="0" u="none" strike="noStrike" dirty="0">
                <a:solidFill>
                  <a:srgbClr val="000000"/>
                </a:solidFill>
                <a:effectLst/>
                <a:latin typeface="Raleway "/>
              </a:rPr>
              <a:t>Ο εντοπισμός είναι μια στρατηγική κατά την οποία οι εταιρείες εισέρχονται στην αγορά προσαρμόζοντας τα προϊόντα ή/και τις υπηρεσίες τους στη γλώσσα και τον πολιτισμό της αγοράς-στόχου. Για παράδειγμα, η γλώσσα που χρησιμοποιείται στην ιστοσελίδα αγορών, τα ρούχα των ανδρών και των γυναικών στις διαφημίσεις των εμπορικών σημάτων, το είδος του κρέατος που χρησιμοποιείται στα ταχυκίνητα καταναλωτικά αγαθά κ.λπ.</a:t>
            </a:r>
            <a:endParaRPr lang="en-US" sz="1600" b="0" i="0" dirty="0">
              <a:solidFill>
                <a:srgbClr val="000000"/>
              </a:solidFill>
              <a:effectLst/>
              <a:latin typeface="Raleway "/>
            </a:endParaRPr>
          </a:p>
        </p:txBody>
      </p:sp>
      <p:pic>
        <p:nvPicPr>
          <p:cNvPr id="1028" name="Picture 4" descr="people in the supermarket choose goods and supermarket cart with products. vector cartoon flat style illustration - market structure illust stock illustrations">
            <a:extLst>
              <a:ext uri="{FF2B5EF4-FFF2-40B4-BE49-F238E27FC236}">
                <a16:creationId xmlns:a16="http://schemas.microsoft.com/office/drawing/2014/main" id="{92998324-B31F-953D-24E0-A12B10B4D1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7533" y="3508933"/>
            <a:ext cx="5829300" cy="2990850"/>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FDF99E8C-D072-168F-6E07-E9CFCE305CF7}"/>
              </a:ext>
            </a:extLst>
          </p:cNvPr>
          <p:cNvSpPr txBox="1"/>
          <p:nvPr/>
        </p:nvSpPr>
        <p:spPr>
          <a:xfrm>
            <a:off x="5164183" y="6569007"/>
            <a:ext cx="6096000" cy="276999"/>
          </a:xfrm>
          <a:prstGeom prst="rect">
            <a:avLst/>
          </a:prstGeom>
          <a:noFill/>
        </p:spPr>
        <p:txBody>
          <a:bodyPr wrap="square">
            <a:spAutoFit/>
          </a:bodyPr>
          <a:lstStyle/>
          <a:p>
            <a:pPr algn="ctr"/>
            <a:r>
              <a:rPr lang="el-GR" sz="1200" dirty="0">
                <a:solidFill>
                  <a:schemeClr val="accent1"/>
                </a:solidFill>
              </a:rPr>
              <a:t>Πηγή εικόνας </a:t>
            </a:r>
            <a:r>
              <a:rPr lang="tr-TR" sz="1200" dirty="0">
                <a:solidFill>
                  <a:schemeClr val="accent1"/>
                </a:solidFill>
              </a:rPr>
              <a:t>: Istockphoto.com</a:t>
            </a:r>
          </a:p>
        </p:txBody>
      </p:sp>
    </p:spTree>
    <p:extLst>
      <p:ext uri="{BB962C8B-B14F-4D97-AF65-F5344CB8AC3E}">
        <p14:creationId xmlns:p14="http://schemas.microsoft.com/office/powerpoint/2010/main" val="12856773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B4B059-9641-83DF-9288-C3CAF6E7462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F1BE385A-8067-6C0D-E56C-54E1048E491D}"/>
              </a:ext>
            </a:extLst>
          </p:cNvPr>
          <p:cNvSpPr txBox="1"/>
          <p:nvPr/>
        </p:nvSpPr>
        <p:spPr>
          <a:xfrm>
            <a:off x="277898" y="260717"/>
            <a:ext cx="11507353" cy="1659493"/>
          </a:xfrm>
          <a:prstGeom prst="rect">
            <a:avLst/>
          </a:prstGeom>
          <a:noFill/>
        </p:spPr>
        <p:txBody>
          <a:bodyPr wrap="square" rtlCol="0">
            <a:spAutoFit/>
          </a:bodyPr>
          <a:lstStyle/>
          <a:p>
            <a:pPr>
              <a:lnSpc>
                <a:spcPct val="150000"/>
              </a:lnSpc>
            </a:pPr>
            <a:r>
              <a:rPr lang="el-GR" sz="3400" b="1" dirty="0">
                <a:solidFill>
                  <a:schemeClr val="accent3">
                    <a:lumMod val="75000"/>
                  </a:schemeClr>
                </a:solidFill>
              </a:rPr>
              <a:t>Ανάλυση μεγέθους αγοράς - 1/2</a:t>
            </a:r>
          </a:p>
          <a:p>
            <a:pPr>
              <a:lnSpc>
                <a:spcPct val="150000"/>
              </a:lnSpc>
            </a:pPr>
            <a:r>
              <a:rPr lang="el-GR" b="1" dirty="0">
                <a:solidFill>
                  <a:schemeClr val="accent1"/>
                </a:solidFill>
              </a:rPr>
              <a:t>Πρόκειται για μια προσέγγιση για την ανάλυση του τρέχοντος μεγέθους της αγοράς και της θέσης της μάρκας/του προϊόντος/της υπηρεσίας μας στην αγορά αυτή.</a:t>
            </a:r>
            <a:endParaRPr lang="en-US" b="1" dirty="0">
              <a:solidFill>
                <a:schemeClr val="accent1"/>
              </a:solidFill>
            </a:endParaRPr>
          </a:p>
        </p:txBody>
      </p:sp>
      <p:sp>
        <p:nvSpPr>
          <p:cNvPr id="4" name="Metin kutusu 3">
            <a:extLst>
              <a:ext uri="{FF2B5EF4-FFF2-40B4-BE49-F238E27FC236}">
                <a16:creationId xmlns:a16="http://schemas.microsoft.com/office/drawing/2014/main" id="{93D46D91-9981-AFC8-66AB-070EE7920A54}"/>
              </a:ext>
            </a:extLst>
          </p:cNvPr>
          <p:cNvSpPr txBox="1"/>
          <p:nvPr/>
        </p:nvSpPr>
        <p:spPr>
          <a:xfrm>
            <a:off x="277898" y="2255579"/>
            <a:ext cx="6435403" cy="2954655"/>
          </a:xfrm>
          <a:prstGeom prst="rect">
            <a:avLst/>
          </a:prstGeom>
          <a:noFill/>
        </p:spPr>
        <p:txBody>
          <a:bodyPr wrap="square" lIns="91440" tIns="45720" rIns="91440" bIns="45720" anchor="t">
            <a:spAutoFit/>
          </a:bodyPr>
          <a:lstStyle/>
          <a:p>
            <a:pPr algn="just" rtl="0" fontAlgn="base">
              <a:spcBef>
                <a:spcPts val="600"/>
              </a:spcBef>
              <a:spcAft>
                <a:spcPts val="600"/>
              </a:spcAft>
            </a:pPr>
            <a:r>
              <a:rPr lang="el-GR" sz="1600" b="0" i="0" u="none" strike="noStrike" dirty="0">
                <a:solidFill>
                  <a:srgbClr val="000000"/>
                </a:solidFill>
                <a:effectLst/>
                <a:latin typeface="Raleway "/>
              </a:rPr>
              <a:t>Το μερίδιο αγοράς αναφέρεται στο ποσοστό των συνολικών πωλήσεων της εταιρείας στην αγορά κατά τη διάρκεια μιας συγκεκριμένης χρονικής περιόδου.</a:t>
            </a:r>
          </a:p>
          <a:p>
            <a:pPr algn="just" rtl="0" fontAlgn="base">
              <a:spcBef>
                <a:spcPts val="600"/>
              </a:spcBef>
              <a:spcAft>
                <a:spcPts val="600"/>
              </a:spcAft>
            </a:pPr>
            <a:r>
              <a:rPr lang="el-GR" sz="1600" b="0" i="0" u="none" strike="noStrike" dirty="0">
                <a:solidFill>
                  <a:srgbClr val="000000"/>
                </a:solidFill>
                <a:effectLst/>
                <a:latin typeface="Raleway "/>
              </a:rPr>
              <a:t>Η ανάλυση μεριδίου αγοράς είναι η ανάλυση που καθορίζει τη θέση του προϊόντος/υπηρεσίας και της εταιρείας σας στην αγορά μαζί με τους ανταγωνιστές. Η βάση αυτής της προσέγγισης, η οποία μπορεί επίσης να ονομαστεί επέκταση της ανάλυσης των ανταγωνιστών, είναι η ακόλουθη: Ποιοι ανταγωνιστές - και προϊόντα/υπηρεσίες - έχουν πόσο μερίδιο αγοράς; Η ανάλυση της αγοράς βοηθά στην αξιολόγηση της στρατηγικής ανάπτυξης της εταιρείας μαζί με τον χώρο αγοράς του προσφερόμενου προϊόντος και της υπηρεσίας.</a:t>
            </a:r>
            <a:endParaRPr lang="tr-TR" dirty="0">
              <a:solidFill>
                <a:srgbClr val="000000"/>
              </a:solidFill>
              <a:latin typeface="Raleway "/>
            </a:endParaRPr>
          </a:p>
        </p:txBody>
      </p:sp>
      <p:sp>
        <p:nvSpPr>
          <p:cNvPr id="7" name="Metin kutusu 6">
            <a:extLst>
              <a:ext uri="{FF2B5EF4-FFF2-40B4-BE49-F238E27FC236}">
                <a16:creationId xmlns:a16="http://schemas.microsoft.com/office/drawing/2014/main" id="{33369A12-A610-F9DF-05AD-7C6446205867}"/>
              </a:ext>
            </a:extLst>
          </p:cNvPr>
          <p:cNvSpPr txBox="1"/>
          <p:nvPr/>
        </p:nvSpPr>
        <p:spPr>
          <a:xfrm>
            <a:off x="277897" y="5210234"/>
            <a:ext cx="6435404" cy="830997"/>
          </a:xfrm>
          <a:prstGeom prst="rect">
            <a:avLst/>
          </a:prstGeom>
          <a:noFill/>
        </p:spPr>
        <p:txBody>
          <a:bodyPr wrap="square">
            <a:spAutoFit/>
          </a:bodyPr>
          <a:lstStyle/>
          <a:p>
            <a:pPr algn="just" rtl="0" fontAlgn="base"/>
            <a:r>
              <a:rPr lang="el-GR" sz="1600" b="0" i="0" dirty="0">
                <a:solidFill>
                  <a:srgbClr val="000000"/>
                </a:solidFill>
                <a:effectLst/>
                <a:latin typeface="Raleway "/>
              </a:rPr>
              <a:t>Το μερίδιο αγοράς υπολογίζεται διαιρώντας τις πωλήσεις μιας εταιρείας με τις συνολικές πωλήσεις του κλάδου σε μια δεδομένη περίοδο.</a:t>
            </a:r>
            <a:endParaRPr lang="tr-TR" sz="1600" b="0" i="0" dirty="0">
              <a:solidFill>
                <a:srgbClr val="000000"/>
              </a:solidFill>
              <a:effectLst/>
              <a:latin typeface="Raleway "/>
            </a:endParaRPr>
          </a:p>
        </p:txBody>
      </p:sp>
      <p:sp>
        <p:nvSpPr>
          <p:cNvPr id="9" name="Metin kutusu 8">
            <a:extLst>
              <a:ext uri="{FF2B5EF4-FFF2-40B4-BE49-F238E27FC236}">
                <a16:creationId xmlns:a16="http://schemas.microsoft.com/office/drawing/2014/main" id="{9D4D0B79-229D-30D2-3E25-B24AD480A20A}"/>
              </a:ext>
            </a:extLst>
          </p:cNvPr>
          <p:cNvSpPr txBox="1"/>
          <p:nvPr/>
        </p:nvSpPr>
        <p:spPr>
          <a:xfrm>
            <a:off x="3048000" y="3244334"/>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5" name="Metin kutusu 4">
            <a:extLst>
              <a:ext uri="{FF2B5EF4-FFF2-40B4-BE49-F238E27FC236}">
                <a16:creationId xmlns:a16="http://schemas.microsoft.com/office/drawing/2014/main" id="{AFD3B326-23E9-E89C-8ACD-63FE801D8006}"/>
              </a:ext>
            </a:extLst>
          </p:cNvPr>
          <p:cNvSpPr txBox="1"/>
          <p:nvPr/>
        </p:nvSpPr>
        <p:spPr>
          <a:xfrm>
            <a:off x="7052703" y="2013228"/>
            <a:ext cx="4861399" cy="3200876"/>
          </a:xfrm>
          <a:prstGeom prst="rect">
            <a:avLst/>
          </a:prstGeom>
          <a:solidFill>
            <a:schemeClr val="bg1">
              <a:lumMod val="60000"/>
              <a:lumOff val="40000"/>
            </a:schemeClr>
          </a:solidFill>
        </p:spPr>
        <p:txBody>
          <a:bodyPr wrap="square" lIns="91440" tIns="45720" rIns="91440" bIns="45720" anchor="t">
            <a:spAutoFit/>
          </a:bodyPr>
          <a:lstStyle/>
          <a:p>
            <a:pPr algn="just" fontAlgn="base">
              <a:spcBef>
                <a:spcPts val="600"/>
              </a:spcBef>
              <a:spcAft>
                <a:spcPts val="600"/>
              </a:spcAft>
            </a:pPr>
            <a:r>
              <a:rPr lang="el-GR" sz="1600" b="1" dirty="0">
                <a:solidFill>
                  <a:srgbClr val="000000"/>
                </a:solidFill>
                <a:latin typeface="Raleway "/>
              </a:rPr>
              <a:t>Άσκηση</a:t>
            </a:r>
            <a:r>
              <a:rPr lang="tr-TR" sz="1600" b="1" i="0" dirty="0">
                <a:solidFill>
                  <a:srgbClr val="000000"/>
                </a:solidFill>
                <a:effectLst/>
                <a:latin typeface="Raleway "/>
              </a:rPr>
              <a:t> 1</a:t>
            </a:r>
            <a:r>
              <a:rPr lang="en-US" sz="1600" b="1" i="0" dirty="0">
                <a:solidFill>
                  <a:srgbClr val="000000"/>
                </a:solidFill>
                <a:effectLst/>
                <a:latin typeface="Raleway "/>
              </a:rPr>
              <a:t>: </a:t>
            </a:r>
          </a:p>
          <a:p>
            <a:pPr algn="just" fontAlgn="base">
              <a:spcBef>
                <a:spcPts val="600"/>
              </a:spcBef>
              <a:spcAft>
                <a:spcPts val="600"/>
              </a:spcAft>
            </a:pPr>
            <a:r>
              <a:rPr lang="el-GR" sz="1600" b="0" i="0" dirty="0">
                <a:solidFill>
                  <a:srgbClr val="000000"/>
                </a:solidFill>
                <a:effectLst/>
                <a:latin typeface="Raleway "/>
              </a:rPr>
              <a:t>Έστω ότι η συνολική ποσότητα αποσμητικών που πωλούνται στην αγορά της χώρας Χ, όπου υπάρχουν 8 διαφορετικές μάρκες αποσμητικών, είναι 1.002.458 για το έτος 2024. Από τα δικά μας αρχεία απογραφής, ο αριθμός των πωλήσεων αποσμητικών της μάρκας μας είναι 134.761 για το έτος 2024. Στο πλαίσιο αυτό, υπολογίστε το μερίδιο αγοράς του επιχειρηματικού σας μοντέλου για το έτος 2024. Ποιες στρατηγικές και πώς θα εφαρμόζατε για να αυξήσετε αυτό το μερίδιο αγοράς; Συζητήστε την κατάσταση αυτή.</a:t>
            </a:r>
            <a:endParaRPr lang="en-US" sz="1600" b="0" i="0" dirty="0">
              <a:solidFill>
                <a:srgbClr val="000000"/>
              </a:solidFill>
              <a:effectLst/>
              <a:latin typeface="Raleway "/>
            </a:endParaRPr>
          </a:p>
        </p:txBody>
      </p:sp>
      <p:sp>
        <p:nvSpPr>
          <p:cNvPr id="8" name="Metin kutusu 7">
            <a:extLst>
              <a:ext uri="{FF2B5EF4-FFF2-40B4-BE49-F238E27FC236}">
                <a16:creationId xmlns:a16="http://schemas.microsoft.com/office/drawing/2014/main" id="{144CFF56-FB0C-6635-19AA-46DACF248976}"/>
              </a:ext>
            </a:extLst>
          </p:cNvPr>
          <p:cNvSpPr txBox="1"/>
          <p:nvPr/>
        </p:nvSpPr>
        <p:spPr>
          <a:xfrm>
            <a:off x="7052702" y="5219912"/>
            <a:ext cx="4861399" cy="58477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l-GR" sz="1600" b="1" dirty="0">
                <a:solidFill>
                  <a:schemeClr val="accent1"/>
                </a:solidFill>
              </a:rPr>
              <a:t>Μερίδιο αγοράς </a:t>
            </a:r>
            <a:r>
              <a:rPr lang="tr-TR" sz="1600" dirty="0">
                <a:solidFill>
                  <a:schemeClr val="accent1"/>
                </a:solidFill>
              </a:rPr>
              <a:t>= </a:t>
            </a:r>
            <a:r>
              <a:rPr lang="el-GR" sz="1600" dirty="0">
                <a:solidFill>
                  <a:schemeClr val="accent1"/>
                </a:solidFill>
              </a:rPr>
              <a:t>Συνολικές πωλήσεις της εταιρείας / Συνολικές πωλήσεις του κλάδου * 100</a:t>
            </a:r>
            <a:endParaRPr lang="tr-TR" sz="1600" dirty="0">
              <a:solidFill>
                <a:schemeClr val="accent1"/>
              </a:solidFill>
            </a:endParaRPr>
          </a:p>
        </p:txBody>
      </p:sp>
    </p:spTree>
    <p:extLst>
      <p:ext uri="{BB962C8B-B14F-4D97-AF65-F5344CB8AC3E}">
        <p14:creationId xmlns:p14="http://schemas.microsoft.com/office/powerpoint/2010/main" val="15591023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54CF1-53C3-18A0-0BF1-AD7D00FEF700}"/>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649B5E92-BE52-AD1C-DEB8-6AF4F5175264}"/>
              </a:ext>
            </a:extLst>
          </p:cNvPr>
          <p:cNvSpPr txBox="1"/>
          <p:nvPr/>
        </p:nvSpPr>
        <p:spPr>
          <a:xfrm>
            <a:off x="356936" y="1403869"/>
            <a:ext cx="7030454" cy="3600986"/>
          </a:xfrm>
          <a:prstGeom prst="rect">
            <a:avLst/>
          </a:prstGeom>
          <a:noFill/>
        </p:spPr>
        <p:txBody>
          <a:bodyPr wrap="square" lIns="91440" tIns="45720" rIns="91440" bIns="45720" anchor="t">
            <a:spAutoFit/>
          </a:bodyPr>
          <a:lstStyle/>
          <a:p>
            <a:pPr algn="just" rtl="0" fontAlgn="base">
              <a:spcBef>
                <a:spcPts val="600"/>
              </a:spcBef>
              <a:spcAft>
                <a:spcPts val="600"/>
              </a:spcAft>
            </a:pPr>
            <a:r>
              <a:rPr lang="el-GR" sz="1600" b="0" i="0" u="none" strike="noStrike" dirty="0">
                <a:solidFill>
                  <a:srgbClr val="000000"/>
                </a:solidFill>
                <a:effectLst/>
                <a:latin typeface="Raleway "/>
              </a:rPr>
              <a:t>Η διείσδυση στην αγορά είναι ένας άλλος σημαντικός όρος που χρησιμοποιείται μερικές φορές αντί του μεγέθους της αγοράς και μερικές φορές επιπλέον αυτού.</a:t>
            </a:r>
          </a:p>
          <a:p>
            <a:pPr algn="just" rtl="0" fontAlgn="base">
              <a:spcBef>
                <a:spcPts val="600"/>
              </a:spcBef>
              <a:spcAft>
                <a:spcPts val="600"/>
              </a:spcAft>
            </a:pPr>
            <a:r>
              <a:rPr lang="el-GR" sz="1600" b="0" i="0" u="none" strike="noStrike" dirty="0">
                <a:solidFill>
                  <a:srgbClr val="000000"/>
                </a:solidFill>
                <a:effectLst/>
                <a:latin typeface="Raleway "/>
              </a:rPr>
              <a:t>Η διείσδυση στην αγορά είναι ένα εργαλείο για την αξιολόγηση ενός κλάδου στο σύνολό του και τον προσδιορισμό των ευκαιριών για τις εταιρείες να αυξήσουν το μερίδιο αγοράς τους ή να παράγουν περισσότερα έσοδα από τις πωλήσεις.</a:t>
            </a:r>
          </a:p>
          <a:p>
            <a:pPr algn="just" rtl="0" fontAlgn="base">
              <a:spcBef>
                <a:spcPts val="600"/>
              </a:spcBef>
              <a:spcAft>
                <a:spcPts val="600"/>
              </a:spcAft>
            </a:pPr>
            <a:r>
              <a:rPr lang="el-GR" sz="1600" b="0" i="0" u="none" strike="noStrike" dirty="0">
                <a:solidFill>
                  <a:srgbClr val="000000"/>
                </a:solidFill>
                <a:effectLst/>
                <a:latin typeface="Raleway "/>
              </a:rPr>
              <a:t>Μια εταιρεία μπορεί να υπολογίσει το ποσοστό διείσδυσης στην αγορά διαιρώντας τον αριθμό των πελατών που απέκτησε με το μέγεθος της αγοράς-στόχου. Με τον τρόπο αυτό, μπορεί να παρακολουθεί το ποσοστό επιτυχίας των προηγούμενων στρατηγικών της στην αγορά και να βελτιώνει τις στρατηγικές της. Αυτό είναι επίσης σημαντικό για την ανάπτυξη μετρήσιμων και διαφανών στόχων KPI.</a:t>
            </a:r>
            <a:endParaRPr lang="en-US" sz="1600" b="0" i="0" dirty="0">
              <a:solidFill>
                <a:srgbClr val="000000"/>
              </a:solidFill>
              <a:effectLst/>
              <a:latin typeface="Raleway "/>
            </a:endParaRPr>
          </a:p>
        </p:txBody>
      </p:sp>
      <p:sp>
        <p:nvSpPr>
          <p:cNvPr id="7" name="Metin kutusu 6">
            <a:extLst>
              <a:ext uri="{FF2B5EF4-FFF2-40B4-BE49-F238E27FC236}">
                <a16:creationId xmlns:a16="http://schemas.microsoft.com/office/drawing/2014/main" id="{CF3D6F83-3B76-8A44-7E0D-D4386D9015E5}"/>
              </a:ext>
            </a:extLst>
          </p:cNvPr>
          <p:cNvSpPr txBox="1"/>
          <p:nvPr/>
        </p:nvSpPr>
        <p:spPr>
          <a:xfrm>
            <a:off x="7876674" y="1403869"/>
            <a:ext cx="3882188" cy="3785652"/>
          </a:xfrm>
          <a:prstGeom prst="rect">
            <a:avLst/>
          </a:prstGeom>
          <a:noFill/>
        </p:spPr>
        <p:txBody>
          <a:bodyPr wrap="square">
            <a:spAutoFit/>
          </a:bodyPr>
          <a:lstStyle/>
          <a:p>
            <a:pPr algn="just" rtl="0" fontAlgn="base">
              <a:spcBef>
                <a:spcPts val="600"/>
              </a:spcBef>
              <a:spcAft>
                <a:spcPts val="600"/>
              </a:spcAft>
            </a:pPr>
            <a:r>
              <a:rPr lang="el-GR" sz="1600" b="0" i="0" dirty="0">
                <a:solidFill>
                  <a:srgbClr val="000000"/>
                </a:solidFill>
                <a:effectLst/>
                <a:latin typeface="Raleway "/>
              </a:rPr>
              <a:t>Η αύξηση της διείσδυσης στην αγορά συνδέεται με την αύξηση της συνολικής απόκτησης πελατών. Τα κανάλια στρατηγικής που μπορούν να ακολουθηθούν για τη διατήρηση των υφιστάμενων πελατών και την απόκτηση νέων πελατών είναι: Ανάπτυξη νέων τεχνολογιών και καινοτομιών, ενίσχυση της στρατηγικής μάρκετινγκ (διαφήμιση, προγράμματα πιστότητας πελατών, πολιτικές τιμών-κόστους, κανάλια μάρκετινγκ κ.λπ.), προσέλκυση ταλαντούχων εργαζομένων, οικοδόμηση νέων συνεργασιών και στρατηγικών συμπράξεων.</a:t>
            </a:r>
            <a:endParaRPr lang="tr-TR" sz="1600" b="0" i="0" dirty="0">
              <a:solidFill>
                <a:srgbClr val="000000"/>
              </a:solidFill>
              <a:effectLst/>
              <a:latin typeface="Raleway "/>
            </a:endParaRPr>
          </a:p>
        </p:txBody>
      </p:sp>
      <p:sp>
        <p:nvSpPr>
          <p:cNvPr id="9" name="Metin kutusu 8">
            <a:extLst>
              <a:ext uri="{FF2B5EF4-FFF2-40B4-BE49-F238E27FC236}">
                <a16:creationId xmlns:a16="http://schemas.microsoft.com/office/drawing/2014/main" id="{9217EC80-CAF2-D848-22E2-F2C347B1E73B}"/>
              </a:ext>
            </a:extLst>
          </p:cNvPr>
          <p:cNvSpPr txBox="1"/>
          <p:nvPr/>
        </p:nvSpPr>
        <p:spPr>
          <a:xfrm>
            <a:off x="3048000" y="3244334"/>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5" name="Metin kutusu 4">
            <a:extLst>
              <a:ext uri="{FF2B5EF4-FFF2-40B4-BE49-F238E27FC236}">
                <a16:creationId xmlns:a16="http://schemas.microsoft.com/office/drawing/2014/main" id="{3285140F-DB12-547D-BB16-6A47982B1D51}"/>
              </a:ext>
            </a:extLst>
          </p:cNvPr>
          <p:cNvSpPr txBox="1"/>
          <p:nvPr/>
        </p:nvSpPr>
        <p:spPr>
          <a:xfrm>
            <a:off x="7928811" y="5183664"/>
            <a:ext cx="3777915" cy="738664"/>
          </a:xfrm>
          <a:prstGeom prst="rect">
            <a:avLst/>
          </a:prstGeom>
          <a:solidFill>
            <a:schemeClr val="bg1">
              <a:lumMod val="40000"/>
              <a:lumOff val="60000"/>
            </a:schemeClr>
          </a:solidFill>
        </p:spPr>
        <p:style>
          <a:lnRef idx="2">
            <a:schemeClr val="dk1">
              <a:shade val="15000"/>
            </a:schemeClr>
          </a:lnRef>
          <a:fillRef idx="1">
            <a:schemeClr val="dk1"/>
          </a:fillRef>
          <a:effectRef idx="0">
            <a:schemeClr val="dk1"/>
          </a:effectRef>
          <a:fontRef idx="minor">
            <a:schemeClr val="lt1"/>
          </a:fontRef>
        </p:style>
        <p:txBody>
          <a:bodyPr wrap="square" lIns="91440" tIns="45720" rIns="91440" bIns="45720" anchor="t">
            <a:spAutoFit/>
          </a:bodyPr>
          <a:lstStyle/>
          <a:p>
            <a:r>
              <a:rPr lang="el-GR" sz="1400" b="0" u="none" strike="noStrike" dirty="0">
                <a:solidFill>
                  <a:srgbClr val="111111"/>
                </a:solidFill>
                <a:effectLst/>
              </a:rPr>
              <a:t>Κατά τη γνώμη σας, ποιες είναι οι άλλες στρατηγικές για την αύξηση του ποσοστού του μεριδίου αγοράς;</a:t>
            </a:r>
            <a:endParaRPr lang="tr-TR" sz="1400" dirty="0"/>
          </a:p>
        </p:txBody>
      </p:sp>
      <p:sp>
        <p:nvSpPr>
          <p:cNvPr id="6" name="Metin kutusu 5">
            <a:extLst>
              <a:ext uri="{FF2B5EF4-FFF2-40B4-BE49-F238E27FC236}">
                <a16:creationId xmlns:a16="http://schemas.microsoft.com/office/drawing/2014/main" id="{A3A1CEF2-2C67-FDA2-4BEF-B2802EDE75DA}"/>
              </a:ext>
            </a:extLst>
          </p:cNvPr>
          <p:cNvSpPr txBox="1"/>
          <p:nvPr/>
        </p:nvSpPr>
        <p:spPr>
          <a:xfrm>
            <a:off x="485274" y="5060553"/>
            <a:ext cx="6094378"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l-GR" b="1" dirty="0">
                <a:solidFill>
                  <a:schemeClr val="accent1"/>
                </a:solidFill>
              </a:rPr>
              <a:t>Ποσοστό διείσδυσης στην αγορά </a:t>
            </a:r>
            <a:r>
              <a:rPr lang="tr-TR" dirty="0">
                <a:solidFill>
                  <a:schemeClr val="accent1"/>
                </a:solidFill>
              </a:rPr>
              <a:t>= </a:t>
            </a:r>
            <a:r>
              <a:rPr lang="el-GR" dirty="0">
                <a:solidFill>
                  <a:schemeClr val="accent1"/>
                </a:solidFill>
              </a:rPr>
              <a:t>Αριθμός πελατών / Μέγεθος αγοράς στόχου * 100</a:t>
            </a:r>
            <a:endParaRPr lang="tr-TR" dirty="0">
              <a:solidFill>
                <a:schemeClr val="accent1"/>
              </a:solidFill>
            </a:endParaRPr>
          </a:p>
        </p:txBody>
      </p:sp>
      <p:sp>
        <p:nvSpPr>
          <p:cNvPr id="3" name="CasellaDiTesto 1">
            <a:extLst>
              <a:ext uri="{FF2B5EF4-FFF2-40B4-BE49-F238E27FC236}">
                <a16:creationId xmlns:a16="http://schemas.microsoft.com/office/drawing/2014/main" id="{684768FD-A1F9-21F5-A939-AC502885D79C}"/>
              </a:ext>
            </a:extLst>
          </p:cNvPr>
          <p:cNvSpPr txBox="1"/>
          <p:nvPr/>
        </p:nvSpPr>
        <p:spPr>
          <a:xfrm>
            <a:off x="356936" y="289408"/>
            <a:ext cx="11507353" cy="785215"/>
          </a:xfrm>
          <a:prstGeom prst="rect">
            <a:avLst/>
          </a:prstGeom>
          <a:noFill/>
        </p:spPr>
        <p:txBody>
          <a:bodyPr wrap="square" rtlCol="0">
            <a:spAutoFit/>
          </a:bodyPr>
          <a:lstStyle/>
          <a:p>
            <a:pPr>
              <a:lnSpc>
                <a:spcPct val="150000"/>
              </a:lnSpc>
            </a:pPr>
            <a:r>
              <a:rPr lang="el-GR" sz="3400" b="1" dirty="0">
                <a:solidFill>
                  <a:schemeClr val="accent3">
                    <a:lumMod val="75000"/>
                  </a:schemeClr>
                </a:solidFill>
              </a:rPr>
              <a:t>Ανάλυση του μεγέθους της αγοράς - 2/2</a:t>
            </a:r>
            <a:endParaRPr lang="tr-TR" sz="3400" b="1" dirty="0">
              <a:solidFill>
                <a:schemeClr val="accent3">
                  <a:lumMod val="75000"/>
                </a:schemeClr>
              </a:solidFill>
            </a:endParaRPr>
          </a:p>
        </p:txBody>
      </p:sp>
    </p:spTree>
    <p:extLst>
      <p:ext uri="{BB962C8B-B14F-4D97-AF65-F5344CB8AC3E}">
        <p14:creationId xmlns:p14="http://schemas.microsoft.com/office/powerpoint/2010/main" val="1649537803"/>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283779" y="333041"/>
            <a:ext cx="10083324" cy="833607"/>
          </a:xfrm>
        </p:spPr>
        <p:txBody>
          <a:bodyPr>
            <a:normAutofit/>
          </a:bodyPr>
          <a:lstStyle/>
          <a:p>
            <a:r>
              <a:rPr lang="el-GR" sz="3400" dirty="0"/>
              <a:t>Στόχος αυτής της ενότητας</a:t>
            </a:r>
            <a:endParaRPr lang="en-US" sz="3400" dirty="0"/>
          </a:p>
        </p:txBody>
      </p:sp>
      <p:sp>
        <p:nvSpPr>
          <p:cNvPr id="5" name="Metin kutusu 4">
            <a:extLst>
              <a:ext uri="{FF2B5EF4-FFF2-40B4-BE49-F238E27FC236}">
                <a16:creationId xmlns:a16="http://schemas.microsoft.com/office/drawing/2014/main" id="{384F233A-4157-73C7-B3C5-3F182615ED08}"/>
              </a:ext>
            </a:extLst>
          </p:cNvPr>
          <p:cNvSpPr txBox="1"/>
          <p:nvPr/>
        </p:nvSpPr>
        <p:spPr>
          <a:xfrm>
            <a:off x="287306" y="1227890"/>
            <a:ext cx="11617387" cy="4865819"/>
          </a:xfrm>
          <a:prstGeom prst="rect">
            <a:avLst/>
          </a:prstGeom>
          <a:noFill/>
        </p:spPr>
        <p:txBody>
          <a:bodyPr wrap="square" lIns="91440" tIns="45720" rIns="91440" bIns="45720" anchor="t">
            <a:spAutoFit/>
          </a:bodyPr>
          <a:lstStyle/>
          <a:p>
            <a:pPr algn="just">
              <a:lnSpc>
                <a:spcPct val="150000"/>
              </a:lnSpc>
              <a:spcBef>
                <a:spcPts val="600"/>
              </a:spcBef>
            </a:pPr>
            <a:r>
              <a:rPr lang="el-GR" sz="1600" b="1" dirty="0">
                <a:solidFill>
                  <a:schemeClr val="bg1">
                    <a:lumMod val="75000"/>
                  </a:schemeClr>
                </a:solidFill>
              </a:rPr>
              <a:t>1. Γενικός στόχος: </a:t>
            </a:r>
            <a:endParaRPr lang="it-IT" sz="1600" dirty="0">
              <a:solidFill>
                <a:schemeClr val="bg1">
                  <a:lumMod val="75000"/>
                </a:schemeClr>
              </a:solidFill>
            </a:endParaRPr>
          </a:p>
          <a:p>
            <a:pPr algn="just">
              <a:lnSpc>
                <a:spcPct val="150000"/>
              </a:lnSpc>
              <a:spcBef>
                <a:spcPts val="600"/>
              </a:spcBef>
            </a:pPr>
            <a:r>
              <a:rPr lang="el-GR" sz="1600" dirty="0">
                <a:solidFill>
                  <a:schemeClr val="accent1"/>
                </a:solidFill>
                <a:ea typeface="+mn-lt"/>
                <a:cs typeface="+mn-lt"/>
              </a:rPr>
              <a:t>Η ενότητα αυτή σας δίνει τη δυνατότητα να αποκτήσετε γνώσεις </a:t>
            </a:r>
            <a:r>
              <a:rPr lang="el-GR" sz="1600" b="1" dirty="0">
                <a:solidFill>
                  <a:schemeClr val="accent1"/>
                </a:solidFill>
                <a:ea typeface="+mn-lt"/>
                <a:cs typeface="+mn-lt"/>
              </a:rPr>
              <a:t>σχετικά με τη διαχείριση του μάρκετινγκ, την έρευνα αγοράς και τις καινοτόμες προσεγγίσεις. Χάρη σε αυτή την ενότητα, θα σας είναι ευκολότερο να διαχειριστείτε τις στρατηγικές μάρκετινγκ και να κατανοήσετε πώς να αναπτύξετε βασικές δεξιότητες.</a:t>
            </a:r>
          </a:p>
          <a:p>
            <a:pPr algn="just">
              <a:lnSpc>
                <a:spcPct val="150000"/>
              </a:lnSpc>
              <a:spcBef>
                <a:spcPts val="600"/>
              </a:spcBef>
            </a:pPr>
            <a:r>
              <a:rPr lang="el-GR" sz="1600" dirty="0">
                <a:solidFill>
                  <a:schemeClr val="accent1"/>
                </a:solidFill>
                <a:ea typeface="+mn-lt"/>
                <a:cs typeface="+mn-lt"/>
              </a:rPr>
              <a:t>Η ενότητα ξεκινά εστιάζοντας στη διαδρομή από τον εντοπισμό ενός προβλήματος μέχρι την ανάπτυξη ενός προϊόντος, όπου θα μάθετε πώς να αναγνωρίζετε τις ανάγκες και τις ευκαιρίες της αγοράς. Αυτό θα σας βοηθήσει να </a:t>
            </a:r>
            <a:r>
              <a:rPr lang="el-GR" sz="1600" b="1" dirty="0">
                <a:solidFill>
                  <a:schemeClr val="accent1"/>
                </a:solidFill>
                <a:ea typeface="+mn-lt"/>
                <a:cs typeface="+mn-lt"/>
              </a:rPr>
              <a:t>καθοδηγήσετε τις στρατηγικές μάρκετινγκ και καινοτομίας σας</a:t>
            </a:r>
            <a:r>
              <a:rPr lang="el-GR" sz="1600" dirty="0">
                <a:solidFill>
                  <a:schemeClr val="accent1"/>
                </a:solidFill>
                <a:ea typeface="+mn-lt"/>
                <a:cs typeface="+mn-lt"/>
              </a:rPr>
              <a:t>. Η ενότητα χωρίζεται σε τρεις ενότητες: Από το πρόβλημα στο προϊόν: </a:t>
            </a:r>
            <a:r>
              <a:rPr lang="el-GR" sz="1600" b="1" dirty="0">
                <a:solidFill>
                  <a:schemeClr val="accent1"/>
                </a:solidFill>
                <a:ea typeface="+mn-lt"/>
                <a:cs typeface="+mn-lt"/>
              </a:rPr>
              <a:t>Έρευνα αγοράς και εντοπισμός ευκαιριών, </a:t>
            </a:r>
            <a:r>
              <a:rPr lang="el-GR" sz="1600" b="1" dirty="0" err="1">
                <a:solidFill>
                  <a:schemeClr val="accent1"/>
                </a:solidFill>
                <a:ea typeface="+mn-lt"/>
                <a:cs typeface="+mn-lt"/>
              </a:rPr>
              <a:t>Powerhouse</a:t>
            </a:r>
            <a:r>
              <a:rPr lang="el-GR" sz="1600" b="1" dirty="0">
                <a:solidFill>
                  <a:schemeClr val="accent1"/>
                </a:solidFill>
                <a:ea typeface="+mn-lt"/>
                <a:cs typeface="+mn-lt"/>
              </a:rPr>
              <a:t> της καινοτομίας: Απελευθέρωση δημιουργικών ιδεών, και Το μείγμα μάρκετινγκ: Εργαλεία για ανάπτυξη.</a:t>
            </a:r>
            <a:endParaRPr lang="tr-TR" sz="1600" b="1" dirty="0">
              <a:solidFill>
                <a:schemeClr val="accent1"/>
              </a:solidFill>
              <a:ea typeface="+mn-lt"/>
              <a:cs typeface="+mn-lt"/>
            </a:endParaRPr>
          </a:p>
          <a:p>
            <a:pPr algn="just">
              <a:lnSpc>
                <a:spcPct val="150000"/>
              </a:lnSpc>
              <a:spcBef>
                <a:spcPts val="600"/>
              </a:spcBef>
            </a:pPr>
            <a:r>
              <a:rPr lang="sl-SI" sz="1600" b="1" dirty="0">
                <a:solidFill>
                  <a:srgbClr val="F3B75B"/>
                </a:solidFill>
              </a:rPr>
              <a:t>2. </a:t>
            </a:r>
            <a:r>
              <a:rPr lang="el-GR" sz="1600" b="1" dirty="0">
                <a:solidFill>
                  <a:srgbClr val="F3B75B"/>
                </a:solidFill>
              </a:rPr>
              <a:t>Διάρκεια της μονάδας</a:t>
            </a:r>
            <a:r>
              <a:rPr lang="sl-SI" sz="1600" b="1" dirty="0">
                <a:solidFill>
                  <a:srgbClr val="F3B75B"/>
                </a:solidFill>
              </a:rPr>
              <a:t>: </a:t>
            </a:r>
            <a:r>
              <a:rPr lang="sl-SI" sz="1600" dirty="0">
                <a:solidFill>
                  <a:schemeClr val="accent1"/>
                </a:solidFill>
              </a:rPr>
              <a:t>1 </a:t>
            </a:r>
            <a:r>
              <a:rPr lang="el-GR" sz="1600" dirty="0">
                <a:solidFill>
                  <a:schemeClr val="accent1"/>
                </a:solidFill>
              </a:rPr>
              <a:t>εβδομάδα</a:t>
            </a:r>
            <a:endParaRPr lang="sl-SI" sz="1600" dirty="0">
              <a:solidFill>
                <a:schemeClr val="accent1"/>
              </a:solidFill>
            </a:endParaRPr>
          </a:p>
          <a:p>
            <a:pPr algn="just">
              <a:lnSpc>
                <a:spcPct val="150000"/>
              </a:lnSpc>
              <a:spcBef>
                <a:spcPts val="600"/>
              </a:spcBef>
            </a:pPr>
            <a:r>
              <a:rPr lang="sl-SI" sz="1600" b="1" dirty="0">
                <a:solidFill>
                  <a:srgbClr val="F3B75B"/>
                </a:solidFill>
              </a:rPr>
              <a:t>3. </a:t>
            </a:r>
            <a:r>
              <a:rPr lang="el-GR" sz="1600" b="1" dirty="0">
                <a:solidFill>
                  <a:srgbClr val="F3B75B"/>
                </a:solidFill>
              </a:rPr>
              <a:t>Εκτιμώμενος φόρτος εργασίας </a:t>
            </a:r>
            <a:r>
              <a:rPr lang="sl-SI" sz="1600" dirty="0">
                <a:solidFill>
                  <a:schemeClr val="accent1"/>
                </a:solidFill>
              </a:rPr>
              <a:t>: 7 </a:t>
            </a:r>
            <a:r>
              <a:rPr lang="el-GR" sz="1600" dirty="0">
                <a:solidFill>
                  <a:schemeClr val="accent1"/>
                </a:solidFill>
              </a:rPr>
              <a:t>ώρες</a:t>
            </a:r>
            <a:endParaRPr lang="sl-SI" sz="1600" dirty="0">
              <a:solidFill>
                <a:schemeClr val="accent1"/>
              </a:solidFill>
            </a:endParaRPr>
          </a:p>
          <a:p>
            <a:pPr algn="just">
              <a:lnSpc>
                <a:spcPct val="150000"/>
              </a:lnSpc>
              <a:spcBef>
                <a:spcPts val="600"/>
              </a:spcBef>
            </a:pPr>
            <a:r>
              <a:rPr lang="sl-SI" sz="1600" b="1" dirty="0">
                <a:solidFill>
                  <a:srgbClr val="F3B75B"/>
                </a:solidFill>
              </a:rPr>
              <a:t>4. </a:t>
            </a:r>
            <a:r>
              <a:rPr lang="el-GR" sz="1600" b="1" dirty="0">
                <a:solidFill>
                  <a:srgbClr val="F3B75B"/>
                </a:solidFill>
              </a:rPr>
              <a:t>Μέθοδος εκτίμησης </a:t>
            </a:r>
            <a:r>
              <a:rPr lang="sl-SI" sz="1600" b="1" dirty="0">
                <a:solidFill>
                  <a:srgbClr val="F3B75B"/>
                </a:solidFill>
              </a:rPr>
              <a:t>:  </a:t>
            </a:r>
            <a:r>
              <a:rPr lang="el-GR" sz="1600" dirty="0">
                <a:solidFill>
                  <a:schemeClr val="accent1"/>
                </a:solidFill>
              </a:rPr>
              <a:t>Κουίζ πολλαπλής επιλογής</a:t>
            </a:r>
            <a:endParaRPr lang="sl-SI" sz="1600" dirty="0">
              <a:solidFill>
                <a:schemeClr val="accent1"/>
              </a:solidFill>
            </a:endParaRPr>
          </a:p>
        </p:txBody>
      </p:sp>
    </p:spTree>
    <p:extLst>
      <p:ext uri="{BB962C8B-B14F-4D97-AF65-F5344CB8AC3E}">
        <p14:creationId xmlns:p14="http://schemas.microsoft.com/office/powerpoint/2010/main" val="1177726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AB70BA-30AA-8470-C427-FFBC6BFC37EE}"/>
            </a:ext>
          </a:extLst>
        </p:cNvPr>
        <p:cNvGrpSpPr/>
        <p:nvPr/>
      </p:nvGrpSpPr>
      <p:grpSpPr>
        <a:xfrm>
          <a:off x="0" y="0"/>
          <a:ext cx="0" cy="0"/>
          <a:chOff x="0" y="0"/>
          <a:chExt cx="0" cy="0"/>
        </a:xfrm>
      </p:grpSpPr>
      <p:sp>
        <p:nvSpPr>
          <p:cNvPr id="9" name="Metin kutusu 8">
            <a:extLst>
              <a:ext uri="{FF2B5EF4-FFF2-40B4-BE49-F238E27FC236}">
                <a16:creationId xmlns:a16="http://schemas.microsoft.com/office/drawing/2014/main" id="{64E9F5F8-CE7E-DAC8-D46B-FB3F7D4B9468}"/>
              </a:ext>
            </a:extLst>
          </p:cNvPr>
          <p:cNvSpPr txBox="1"/>
          <p:nvPr/>
        </p:nvSpPr>
        <p:spPr>
          <a:xfrm>
            <a:off x="3048000" y="3244334"/>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2" name="Metin kutusu 1">
            <a:extLst>
              <a:ext uri="{FF2B5EF4-FFF2-40B4-BE49-F238E27FC236}">
                <a16:creationId xmlns:a16="http://schemas.microsoft.com/office/drawing/2014/main" id="{2BE3EAB2-4FD2-CC83-033B-769AA19A8C10}"/>
              </a:ext>
            </a:extLst>
          </p:cNvPr>
          <p:cNvSpPr txBox="1"/>
          <p:nvPr/>
        </p:nvSpPr>
        <p:spPr>
          <a:xfrm>
            <a:off x="438064" y="198540"/>
            <a:ext cx="11090768" cy="3754874"/>
          </a:xfrm>
          <a:prstGeom prst="rect">
            <a:avLst/>
          </a:prstGeom>
          <a:noFill/>
        </p:spPr>
        <p:txBody>
          <a:bodyPr wrap="square" lIns="91440" tIns="45720" rIns="91440" bIns="45720" anchor="t">
            <a:spAutoFit/>
          </a:bodyPr>
          <a:lstStyle/>
          <a:p>
            <a:pPr algn="just" fontAlgn="base"/>
            <a:r>
              <a:rPr lang="el-GR" sz="1600" b="1" dirty="0">
                <a:solidFill>
                  <a:srgbClr val="000000"/>
                </a:solidFill>
                <a:latin typeface="Raleway "/>
              </a:rPr>
              <a:t>Άσκηση</a:t>
            </a:r>
            <a:r>
              <a:rPr lang="tr-TR" sz="1600" b="1" i="0" dirty="0">
                <a:solidFill>
                  <a:srgbClr val="000000"/>
                </a:solidFill>
                <a:effectLst/>
                <a:latin typeface="Raleway "/>
              </a:rPr>
              <a:t> 2: </a:t>
            </a:r>
            <a:r>
              <a:rPr lang="el-GR" sz="1600" dirty="0">
                <a:solidFill>
                  <a:schemeClr val="accent1"/>
                </a:solidFill>
              </a:rPr>
              <a:t>Ας πάρουμε το παράδειγμα τεσσάρων διαφορετικών αυτοκινητοβιομηχανιών - </a:t>
            </a:r>
            <a:r>
              <a:rPr lang="el-GR" sz="1600" dirty="0" err="1">
                <a:solidFill>
                  <a:schemeClr val="accent1"/>
                </a:solidFill>
              </a:rPr>
              <a:t>Clio</a:t>
            </a:r>
            <a:r>
              <a:rPr lang="el-GR" sz="1600" dirty="0">
                <a:solidFill>
                  <a:schemeClr val="accent1"/>
                </a:solidFill>
              </a:rPr>
              <a:t>, Mini, Dacia και Renault - που αποτελούν ολόκληρη τη βιομηχανία.</a:t>
            </a:r>
          </a:p>
          <a:p>
            <a:pPr algn="just" fontAlgn="base"/>
            <a:endParaRPr lang="el-GR" sz="1600" dirty="0">
              <a:solidFill>
                <a:schemeClr val="accent1"/>
              </a:solidFill>
            </a:endParaRPr>
          </a:p>
          <a:p>
            <a:pPr algn="just" fontAlgn="base"/>
            <a:r>
              <a:rPr lang="el-GR" sz="1600" dirty="0">
                <a:solidFill>
                  <a:schemeClr val="accent1"/>
                </a:solidFill>
              </a:rPr>
              <a:t>Κατά τη διάρκεια του οικονομικού έτους 18, η εταιρεία Α, η εταιρεία Β, η εταιρεία Γ και η εταιρεία Δ σημείωσαν συνολικές πωλήσεις 55 εκατομμυρίων δολαρίων, 75 εκατομμυρίων δολαρίων, 35 εκατομμυρίων δολαρίων και 65 εκατομμυρίων δολαρίων αντίστοιχα. </a:t>
            </a:r>
            <a:endParaRPr lang="tr-TR" sz="1600" dirty="0">
              <a:solidFill>
                <a:schemeClr val="accent1"/>
              </a:solidFill>
            </a:endParaRPr>
          </a:p>
          <a:p>
            <a:pPr algn="just" rtl="0" fontAlgn="base"/>
            <a:r>
              <a:rPr lang="el-GR" sz="1600" dirty="0">
                <a:solidFill>
                  <a:schemeClr val="accent1"/>
                </a:solidFill>
              </a:rPr>
              <a:t>Ας υπολογίσουμε το μερίδιο αγοράς της εταιρείας Β με βάση τις διαθέσιμες πληροφορίες.</a:t>
            </a:r>
            <a:endParaRPr lang="tr-TR" sz="1600" dirty="0">
              <a:solidFill>
                <a:schemeClr val="accent1"/>
              </a:solidFill>
            </a:endParaRPr>
          </a:p>
          <a:p>
            <a:pPr algn="just" rtl="0" fontAlgn="base"/>
            <a:endParaRPr lang="tr-TR" dirty="0">
              <a:solidFill>
                <a:schemeClr val="accent1"/>
              </a:solidFill>
            </a:endParaRPr>
          </a:p>
          <a:p>
            <a:pPr algn="just" rtl="0" fontAlgn="base"/>
            <a:endParaRPr lang="tr-TR" dirty="0">
              <a:solidFill>
                <a:schemeClr val="accent1"/>
              </a:solidFill>
            </a:endParaRPr>
          </a:p>
          <a:p>
            <a:pPr algn="just" rtl="0" fontAlgn="base"/>
            <a:endParaRPr lang="tr-TR" dirty="0">
              <a:solidFill>
                <a:schemeClr val="accent1"/>
              </a:solidFill>
            </a:endParaRPr>
          </a:p>
          <a:p>
            <a:pPr algn="just" rtl="0" fontAlgn="base"/>
            <a:endParaRPr lang="tr-TR" dirty="0">
              <a:solidFill>
                <a:schemeClr val="accent1"/>
              </a:solidFill>
            </a:endParaRPr>
          </a:p>
          <a:p>
            <a:pPr algn="just" rtl="0" fontAlgn="base"/>
            <a:endParaRPr lang="tr-TR" dirty="0">
              <a:solidFill>
                <a:schemeClr val="accent1"/>
              </a:solidFill>
            </a:endParaRPr>
          </a:p>
          <a:p>
            <a:pPr algn="just" rtl="0" fontAlgn="base"/>
            <a:endParaRPr lang="tr-TR" dirty="0">
              <a:solidFill>
                <a:schemeClr val="accent1"/>
              </a:solidFill>
            </a:endParaRPr>
          </a:p>
          <a:p>
            <a:pPr rtl="0" fontAlgn="base"/>
            <a:endParaRPr lang="en-US" b="0" i="0" dirty="0">
              <a:solidFill>
                <a:schemeClr val="accent1"/>
              </a:solidFill>
              <a:effectLst/>
              <a:latin typeface="Raleway "/>
            </a:endParaRPr>
          </a:p>
        </p:txBody>
      </p:sp>
      <p:graphicFrame>
        <p:nvGraphicFramePr>
          <p:cNvPr id="3" name="Tablo 2">
            <a:extLst>
              <a:ext uri="{FF2B5EF4-FFF2-40B4-BE49-F238E27FC236}">
                <a16:creationId xmlns:a16="http://schemas.microsoft.com/office/drawing/2014/main" id="{1DA41278-7883-85EF-89D5-50EEEB7FB471}"/>
              </a:ext>
            </a:extLst>
          </p:cNvPr>
          <p:cNvGraphicFramePr>
            <a:graphicFrameLocks noGrp="1"/>
          </p:cNvGraphicFramePr>
          <p:nvPr>
            <p:extLst>
              <p:ext uri="{D42A27DB-BD31-4B8C-83A1-F6EECF244321}">
                <p14:modId xmlns:p14="http://schemas.microsoft.com/office/powerpoint/2010/main" val="1498310749"/>
              </p:ext>
            </p:extLst>
          </p:nvPr>
        </p:nvGraphicFramePr>
        <p:xfrm>
          <a:off x="438064" y="1994393"/>
          <a:ext cx="7327512" cy="1315720"/>
        </p:xfrm>
        <a:graphic>
          <a:graphicData uri="http://schemas.openxmlformats.org/drawingml/2006/table">
            <a:tbl>
              <a:tblPr firstRow="1" bandRow="1">
                <a:tableStyleId>{5C22544A-7EE6-4342-B048-85BDC9FD1C3A}</a:tableStyleId>
              </a:tblPr>
              <a:tblGrid>
                <a:gridCol w="5018524">
                  <a:extLst>
                    <a:ext uri="{9D8B030D-6E8A-4147-A177-3AD203B41FA5}">
                      <a16:colId xmlns:a16="http://schemas.microsoft.com/office/drawing/2014/main" val="1107239545"/>
                    </a:ext>
                  </a:extLst>
                </a:gridCol>
                <a:gridCol w="2308988">
                  <a:extLst>
                    <a:ext uri="{9D8B030D-6E8A-4147-A177-3AD203B41FA5}">
                      <a16:colId xmlns:a16="http://schemas.microsoft.com/office/drawing/2014/main" val="151569678"/>
                    </a:ext>
                  </a:extLst>
                </a:gridCol>
              </a:tblGrid>
              <a:tr h="370840">
                <a:tc>
                  <a:txBody>
                    <a:bodyPr/>
                    <a:lstStyle/>
                    <a:p>
                      <a:r>
                        <a:rPr lang="el-GR" dirty="0">
                          <a:solidFill>
                            <a:schemeClr val="bg1"/>
                          </a:solidFill>
                        </a:rPr>
                        <a:t>Στοιχεία</a:t>
                      </a:r>
                      <a:endParaRPr lang="tr-TR" dirty="0">
                        <a:solidFill>
                          <a:schemeClr val="bg1"/>
                        </a:solidFill>
                      </a:endParaRPr>
                    </a:p>
                  </a:txBody>
                  <a:tcPr anchor="ctr"/>
                </a:tc>
                <a:tc>
                  <a:txBody>
                    <a:bodyPr/>
                    <a:lstStyle/>
                    <a:p>
                      <a:r>
                        <a:rPr lang="el-GR" dirty="0"/>
                        <a:t>Αξία (εκατομμύρια)</a:t>
                      </a:r>
                      <a:endParaRPr lang="tr-TR" dirty="0"/>
                    </a:p>
                  </a:txBody>
                  <a:tcPr anchor="ctr"/>
                </a:tc>
                <a:extLst>
                  <a:ext uri="{0D108BD9-81ED-4DB2-BD59-A6C34878D82A}">
                    <a16:rowId xmlns:a16="http://schemas.microsoft.com/office/drawing/2014/main" val="3994680878"/>
                  </a:ext>
                </a:extLst>
              </a:tr>
              <a:tr h="370840">
                <a:tc>
                  <a:txBody>
                    <a:bodyPr/>
                    <a:lstStyle/>
                    <a:p>
                      <a:r>
                        <a:rPr lang="el-GR" sz="1400" dirty="0">
                          <a:solidFill>
                            <a:schemeClr val="accent1"/>
                          </a:solidFill>
                        </a:rPr>
                        <a:t>Συνολικές πωλήσεις του </a:t>
                      </a:r>
                      <a:r>
                        <a:rPr lang="el-GR" sz="1400" dirty="0" err="1">
                          <a:solidFill>
                            <a:schemeClr val="accent1"/>
                          </a:solidFill>
                        </a:rPr>
                        <a:t>Clio</a:t>
                      </a:r>
                      <a:endParaRPr lang="el-GR" sz="1400" dirty="0">
                        <a:solidFill>
                          <a:schemeClr val="accent1"/>
                        </a:solidFill>
                      </a:endParaRPr>
                    </a:p>
                    <a:p>
                      <a:r>
                        <a:rPr lang="el-GR" sz="1400" dirty="0">
                          <a:solidFill>
                            <a:schemeClr val="accent1"/>
                          </a:solidFill>
                        </a:rPr>
                        <a:t>Συνολικές πωλήσεις του Mini </a:t>
                      </a:r>
                      <a:r>
                        <a:rPr lang="el-GR" sz="1400" dirty="0" err="1">
                          <a:solidFill>
                            <a:schemeClr val="accent1"/>
                          </a:solidFill>
                        </a:rPr>
                        <a:t>Cooper</a:t>
                      </a:r>
                      <a:endParaRPr lang="el-GR" sz="1400" dirty="0">
                        <a:solidFill>
                          <a:schemeClr val="accent1"/>
                        </a:solidFill>
                      </a:endParaRPr>
                    </a:p>
                    <a:p>
                      <a:r>
                        <a:rPr lang="el-GR" sz="1400" dirty="0">
                          <a:solidFill>
                            <a:schemeClr val="accent1"/>
                          </a:solidFill>
                        </a:rPr>
                        <a:t>Συνολικές πωλήσεις του Dacia</a:t>
                      </a:r>
                    </a:p>
                    <a:p>
                      <a:r>
                        <a:rPr lang="el-GR" sz="1400" dirty="0">
                          <a:solidFill>
                            <a:schemeClr val="accent1"/>
                          </a:solidFill>
                        </a:rPr>
                        <a:t>Συνολικές πωλήσεις του Renault</a:t>
                      </a:r>
                      <a:endParaRPr lang="tr-TR" sz="1400" dirty="0">
                        <a:solidFill>
                          <a:schemeClr val="accent1"/>
                        </a:solidFill>
                      </a:endParaRPr>
                    </a:p>
                  </a:txBody>
                  <a:tcPr/>
                </a:tc>
                <a:tc>
                  <a:txBody>
                    <a:bodyPr/>
                    <a:lstStyle/>
                    <a:p>
                      <a:r>
                        <a:rPr lang="tr-TR" sz="1400" dirty="0">
                          <a:solidFill>
                            <a:schemeClr val="accent1"/>
                          </a:solidFill>
                        </a:rPr>
                        <a:t>$50</a:t>
                      </a:r>
                    </a:p>
                    <a:p>
                      <a:r>
                        <a:rPr lang="tr-TR" sz="1400" dirty="0">
                          <a:solidFill>
                            <a:schemeClr val="accent1"/>
                          </a:solidFill>
                        </a:rPr>
                        <a:t>$75</a:t>
                      </a:r>
                    </a:p>
                    <a:p>
                      <a:r>
                        <a:rPr lang="tr-TR" sz="1400" dirty="0">
                          <a:solidFill>
                            <a:schemeClr val="accent1"/>
                          </a:solidFill>
                        </a:rPr>
                        <a:t>$35</a:t>
                      </a:r>
                    </a:p>
                    <a:p>
                      <a:r>
                        <a:rPr lang="tr-TR" sz="1400" dirty="0">
                          <a:solidFill>
                            <a:schemeClr val="accent1"/>
                          </a:solidFill>
                        </a:rPr>
                        <a:t>$65</a:t>
                      </a:r>
                    </a:p>
                  </a:txBody>
                  <a:tcPr/>
                </a:tc>
                <a:extLst>
                  <a:ext uri="{0D108BD9-81ED-4DB2-BD59-A6C34878D82A}">
                    <a16:rowId xmlns:a16="http://schemas.microsoft.com/office/drawing/2014/main" val="3042534393"/>
                  </a:ext>
                </a:extLst>
              </a:tr>
            </a:tbl>
          </a:graphicData>
        </a:graphic>
      </p:graphicFrame>
      <p:sp>
        <p:nvSpPr>
          <p:cNvPr id="4" name="Metin kutusu 1">
            <a:extLst>
              <a:ext uri="{FF2B5EF4-FFF2-40B4-BE49-F238E27FC236}">
                <a16:creationId xmlns:a16="http://schemas.microsoft.com/office/drawing/2014/main" id="{40EFFAD7-E032-4B94-6D3B-8813088C7037}"/>
              </a:ext>
            </a:extLst>
          </p:cNvPr>
          <p:cNvSpPr txBox="1"/>
          <p:nvPr/>
        </p:nvSpPr>
        <p:spPr>
          <a:xfrm>
            <a:off x="1407081" y="3310113"/>
            <a:ext cx="10380715" cy="2831544"/>
          </a:xfrm>
          <a:prstGeom prst="rect">
            <a:avLst/>
          </a:prstGeom>
          <a:solidFill>
            <a:schemeClr val="bg1">
              <a:lumMod val="40000"/>
              <a:lumOff val="60000"/>
            </a:schemeClr>
          </a:solidFill>
        </p:spPr>
        <p:txBody>
          <a:bodyPr wrap="square" lIns="91440" tIns="45720" rIns="91440" bIns="45720" anchor="t">
            <a:spAutoFit/>
          </a:bodyPr>
          <a:lstStyle/>
          <a:p>
            <a:pPr>
              <a:spcBef>
                <a:spcPts val="600"/>
              </a:spcBef>
              <a:spcAft>
                <a:spcPts val="600"/>
              </a:spcAft>
            </a:pPr>
            <a:r>
              <a:rPr lang="el-GR" sz="1600" b="1" dirty="0">
                <a:solidFill>
                  <a:schemeClr val="accent1"/>
                </a:solidFill>
                <a:latin typeface="Raleway "/>
              </a:rPr>
              <a:t>Μερίδιο αγοράς του Mini </a:t>
            </a:r>
            <a:r>
              <a:rPr lang="el-GR" sz="1600" b="1" dirty="0" err="1">
                <a:solidFill>
                  <a:schemeClr val="accent1"/>
                </a:solidFill>
                <a:latin typeface="Raleway "/>
              </a:rPr>
              <a:t>Cooper</a:t>
            </a:r>
            <a:endParaRPr lang="el-GR" sz="1600" b="1" dirty="0">
              <a:solidFill>
                <a:schemeClr val="accent1"/>
              </a:solidFill>
              <a:latin typeface="Raleway "/>
            </a:endParaRPr>
          </a:p>
          <a:p>
            <a:pPr>
              <a:spcBef>
                <a:spcPts val="600"/>
              </a:spcBef>
              <a:spcAft>
                <a:spcPts val="600"/>
              </a:spcAft>
            </a:pPr>
            <a:r>
              <a:rPr lang="el-GR" sz="1600" b="1" dirty="0">
                <a:solidFill>
                  <a:schemeClr val="accent1"/>
                </a:solidFill>
                <a:latin typeface="Raleway "/>
              </a:rPr>
              <a:t>Οι συνολικές πωλήσεις της αγοράς </a:t>
            </a:r>
            <a:r>
              <a:rPr lang="el-GR" sz="1600" dirty="0">
                <a:solidFill>
                  <a:schemeClr val="accent1"/>
                </a:solidFill>
                <a:latin typeface="Raleway "/>
              </a:rPr>
              <a:t>υπολογίζονται με τον τύπο που δίνεται παρακάτω:</a:t>
            </a:r>
          </a:p>
          <a:p>
            <a:pPr>
              <a:spcBef>
                <a:spcPts val="600"/>
              </a:spcBef>
              <a:spcAft>
                <a:spcPts val="600"/>
              </a:spcAft>
            </a:pPr>
            <a:r>
              <a:rPr lang="el-GR" sz="1600" b="1" dirty="0">
                <a:solidFill>
                  <a:schemeClr val="accent1"/>
                </a:solidFill>
                <a:latin typeface="Raleway "/>
              </a:rPr>
              <a:t>Συνολικές πωλήσεις της αγοράς = Συνολικές πωλήσεις </a:t>
            </a:r>
            <a:r>
              <a:rPr lang="el-GR" sz="1600" b="1" dirty="0" err="1">
                <a:solidFill>
                  <a:schemeClr val="accent1"/>
                </a:solidFill>
                <a:latin typeface="Raleway "/>
              </a:rPr>
              <a:t>Clio</a:t>
            </a:r>
            <a:r>
              <a:rPr lang="el-GR" sz="1600" b="1" dirty="0">
                <a:solidFill>
                  <a:schemeClr val="accent1"/>
                </a:solidFill>
                <a:latin typeface="Raleway "/>
              </a:rPr>
              <a:t> + Συνολικές πωλήσεις Mini </a:t>
            </a:r>
            <a:r>
              <a:rPr lang="el-GR" sz="1600" b="1" dirty="0" err="1">
                <a:solidFill>
                  <a:schemeClr val="accent1"/>
                </a:solidFill>
                <a:latin typeface="Raleway "/>
              </a:rPr>
              <a:t>Cooper</a:t>
            </a:r>
            <a:r>
              <a:rPr lang="el-GR" sz="1600" b="1" dirty="0">
                <a:solidFill>
                  <a:schemeClr val="accent1"/>
                </a:solidFill>
                <a:latin typeface="Raleway "/>
              </a:rPr>
              <a:t> + Συνολικές πωλήσεις Dacia + Συνολικές πωλήσεις Renault</a:t>
            </a:r>
          </a:p>
          <a:p>
            <a:pPr>
              <a:spcBef>
                <a:spcPts val="600"/>
              </a:spcBef>
              <a:spcAft>
                <a:spcPts val="600"/>
              </a:spcAft>
            </a:pPr>
            <a:r>
              <a:rPr lang="el-GR" sz="1600" b="1" dirty="0">
                <a:solidFill>
                  <a:schemeClr val="accent1"/>
                </a:solidFill>
                <a:latin typeface="Raleway "/>
              </a:rPr>
              <a:t>Συνολικές πωλήσεις της αγοράς </a:t>
            </a:r>
            <a:r>
              <a:rPr lang="en-US" sz="1600" b="1" dirty="0">
                <a:solidFill>
                  <a:schemeClr val="accent1"/>
                </a:solidFill>
                <a:latin typeface="Raleway "/>
              </a:rPr>
              <a:t>= </a:t>
            </a:r>
            <a:r>
              <a:rPr lang="en-US" sz="1600" dirty="0">
                <a:solidFill>
                  <a:schemeClr val="accent1"/>
                </a:solidFill>
                <a:latin typeface="Raleway "/>
              </a:rPr>
              <a:t>$225 </a:t>
            </a:r>
            <a:r>
              <a:rPr lang="el-GR" sz="1600" dirty="0">
                <a:solidFill>
                  <a:schemeClr val="accent1"/>
                </a:solidFill>
                <a:latin typeface="Raleway "/>
              </a:rPr>
              <a:t>εκατομμύρια</a:t>
            </a:r>
            <a:endParaRPr lang="en-US" sz="1600" dirty="0">
              <a:solidFill>
                <a:schemeClr val="accent1"/>
              </a:solidFill>
              <a:latin typeface="Raleway "/>
            </a:endParaRPr>
          </a:p>
          <a:p>
            <a:pPr rtl="0" fontAlgn="base">
              <a:spcBef>
                <a:spcPts val="600"/>
              </a:spcBef>
              <a:spcAft>
                <a:spcPts val="600"/>
              </a:spcAft>
            </a:pPr>
            <a:r>
              <a:rPr lang="el-GR" sz="1600" dirty="0">
                <a:solidFill>
                  <a:schemeClr val="accent1"/>
                </a:solidFill>
                <a:latin typeface="Raleway "/>
              </a:rPr>
              <a:t>Το μερίδιο αγοράς υπολογίζεται με τον παρακάτω τύπο </a:t>
            </a:r>
            <a:r>
              <a:rPr lang="en-US" sz="1600" dirty="0">
                <a:solidFill>
                  <a:schemeClr val="accent1"/>
                </a:solidFill>
                <a:latin typeface="Raleway "/>
              </a:rPr>
              <a:t>:</a:t>
            </a:r>
            <a:br>
              <a:rPr lang="en-US" sz="1600" dirty="0">
                <a:solidFill>
                  <a:schemeClr val="accent1"/>
                </a:solidFill>
                <a:latin typeface="Raleway "/>
              </a:rPr>
            </a:br>
            <a:r>
              <a:rPr lang="en-US" sz="1600" b="1" dirty="0">
                <a:solidFill>
                  <a:schemeClr val="accent1"/>
                </a:solidFill>
                <a:latin typeface="Raleway "/>
              </a:rPr>
              <a:t>Market Share = (Total Sales of the Company / Total Sales of the Market) × 100</a:t>
            </a:r>
            <a:endParaRPr lang="tr-TR" sz="1600" b="1" dirty="0">
              <a:solidFill>
                <a:schemeClr val="accent1"/>
              </a:solidFill>
              <a:latin typeface="Raleway "/>
            </a:endParaRPr>
          </a:p>
          <a:p>
            <a:pPr fontAlgn="base">
              <a:spcBef>
                <a:spcPts val="600"/>
              </a:spcBef>
              <a:spcAft>
                <a:spcPts val="600"/>
              </a:spcAft>
            </a:pPr>
            <a:r>
              <a:rPr lang="el-GR" sz="1600" b="1" dirty="0">
                <a:solidFill>
                  <a:schemeClr val="accent1"/>
                </a:solidFill>
                <a:latin typeface="Raleway "/>
              </a:rPr>
              <a:t>Μερίδιο αγοράς Mini </a:t>
            </a:r>
            <a:r>
              <a:rPr lang="el-GR" sz="1600" b="1" dirty="0" err="1">
                <a:solidFill>
                  <a:schemeClr val="accent1"/>
                </a:solidFill>
                <a:latin typeface="Raleway "/>
              </a:rPr>
              <a:t>Cooper</a:t>
            </a:r>
            <a:r>
              <a:rPr lang="el-GR" sz="1600" b="1" dirty="0">
                <a:solidFill>
                  <a:schemeClr val="accent1"/>
                </a:solidFill>
                <a:latin typeface="Raleway "/>
              </a:rPr>
              <a:t> = </a:t>
            </a:r>
            <a:r>
              <a:rPr lang="el-GR" sz="1600" dirty="0">
                <a:solidFill>
                  <a:schemeClr val="accent1"/>
                </a:solidFill>
                <a:latin typeface="Raleway "/>
              </a:rPr>
              <a:t>33,33%</a:t>
            </a:r>
            <a:endParaRPr lang="en-US" sz="800" i="0" dirty="0">
              <a:solidFill>
                <a:schemeClr val="accent1"/>
              </a:solidFill>
              <a:effectLst/>
              <a:latin typeface="Raleway "/>
            </a:endParaRPr>
          </a:p>
        </p:txBody>
      </p:sp>
      <p:pic>
        <p:nvPicPr>
          <p:cNvPr id="7" name="Resim 6">
            <a:extLst>
              <a:ext uri="{FF2B5EF4-FFF2-40B4-BE49-F238E27FC236}">
                <a16:creationId xmlns:a16="http://schemas.microsoft.com/office/drawing/2014/main" id="{5CA82E39-0BE5-854F-7337-89E4CEB3F647}"/>
              </a:ext>
            </a:extLst>
          </p:cNvPr>
          <p:cNvPicPr>
            <a:picLocks noChangeAspect="1"/>
          </p:cNvPicPr>
          <p:nvPr/>
        </p:nvPicPr>
        <p:blipFill>
          <a:blip r:embed="rId3"/>
          <a:stretch>
            <a:fillRect/>
          </a:stretch>
        </p:blipFill>
        <p:spPr>
          <a:xfrm>
            <a:off x="8952229" y="5250075"/>
            <a:ext cx="3282229" cy="1634470"/>
          </a:xfrm>
          <a:prstGeom prst="rect">
            <a:avLst/>
          </a:prstGeom>
          <a:ln>
            <a:noFill/>
          </a:ln>
          <a:effectLst>
            <a:softEdge rad="112500"/>
          </a:effectLst>
        </p:spPr>
      </p:pic>
      <p:sp>
        <p:nvSpPr>
          <p:cNvPr id="5" name="Metin kutusu 5">
            <a:extLst>
              <a:ext uri="{FF2B5EF4-FFF2-40B4-BE49-F238E27FC236}">
                <a16:creationId xmlns:a16="http://schemas.microsoft.com/office/drawing/2014/main" id="{81B8B367-40DB-B4E6-FCD6-2B54A0ADB2C4}"/>
              </a:ext>
            </a:extLst>
          </p:cNvPr>
          <p:cNvSpPr txBox="1"/>
          <p:nvPr/>
        </p:nvSpPr>
        <p:spPr>
          <a:xfrm>
            <a:off x="5718197" y="6384912"/>
            <a:ext cx="3237689" cy="246221"/>
          </a:xfrm>
          <a:prstGeom prst="rect">
            <a:avLst/>
          </a:prstGeom>
          <a:noFill/>
        </p:spPr>
        <p:txBody>
          <a:bodyPr wrap="square" lIns="91440" tIns="45720" rIns="91440" bIns="45720" anchor="t">
            <a:spAutoFit/>
          </a:bodyPr>
          <a:lstStyle/>
          <a:p>
            <a:pPr algn="ctr"/>
            <a:r>
              <a:rPr lang="tr-TR" sz="1000" dirty="0">
                <a:solidFill>
                  <a:schemeClr val="accent1"/>
                </a:solidFill>
              </a:rPr>
              <a:t>Image </a:t>
            </a:r>
            <a:r>
              <a:rPr lang="tr-TR" sz="1000" dirty="0" err="1">
                <a:solidFill>
                  <a:schemeClr val="accent1"/>
                </a:solidFill>
              </a:rPr>
              <a:t>source</a:t>
            </a:r>
            <a:r>
              <a:rPr lang="tr-TR" sz="1000" dirty="0">
                <a:solidFill>
                  <a:schemeClr val="accent1"/>
                </a:solidFill>
              </a:rPr>
              <a:t>: Istockphoto.com</a:t>
            </a:r>
          </a:p>
        </p:txBody>
      </p:sp>
    </p:spTree>
    <p:extLst>
      <p:ext uri="{BB962C8B-B14F-4D97-AF65-F5344CB8AC3E}">
        <p14:creationId xmlns:p14="http://schemas.microsoft.com/office/powerpoint/2010/main" val="1417535687"/>
      </p:ext>
    </p:extLst>
  </p:cSld>
  <p:clrMapOvr>
    <a:masterClrMapping/>
  </p:clrMapOvr>
  <p:extLst>
    <p:ext uri="{6950BFC3-D8DA-4A85-94F7-54DA5524770B}">
      <p188:commentRel xmlns:p188="http://schemas.microsoft.com/office/powerpoint/2018/8/main" r:id="rId2"/>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3CD71-0922-5B71-C472-A7F7F8C2E902}"/>
            </a:ext>
          </a:extLst>
        </p:cNvPr>
        <p:cNvGrpSpPr/>
        <p:nvPr/>
      </p:nvGrpSpPr>
      <p:grpSpPr>
        <a:xfrm>
          <a:off x="0" y="0"/>
          <a:ext cx="0" cy="0"/>
          <a:chOff x="0" y="0"/>
          <a:chExt cx="0" cy="0"/>
        </a:xfrm>
      </p:grpSpPr>
      <p:sp>
        <p:nvSpPr>
          <p:cNvPr id="9" name="Metin kutusu 8">
            <a:extLst>
              <a:ext uri="{FF2B5EF4-FFF2-40B4-BE49-F238E27FC236}">
                <a16:creationId xmlns:a16="http://schemas.microsoft.com/office/drawing/2014/main" id="{0643D8DC-08BE-76FF-E648-B9DBB640D81B}"/>
              </a:ext>
            </a:extLst>
          </p:cNvPr>
          <p:cNvSpPr txBox="1"/>
          <p:nvPr/>
        </p:nvSpPr>
        <p:spPr>
          <a:xfrm>
            <a:off x="3048000" y="3244334"/>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4" name="Metin kutusu 3">
            <a:extLst>
              <a:ext uri="{FF2B5EF4-FFF2-40B4-BE49-F238E27FC236}">
                <a16:creationId xmlns:a16="http://schemas.microsoft.com/office/drawing/2014/main" id="{40592994-B10A-0677-615F-40CB0022D90A}"/>
              </a:ext>
            </a:extLst>
          </p:cNvPr>
          <p:cNvSpPr txBox="1"/>
          <p:nvPr/>
        </p:nvSpPr>
        <p:spPr>
          <a:xfrm>
            <a:off x="578580" y="687399"/>
            <a:ext cx="8694218" cy="4862870"/>
          </a:xfrm>
          <a:prstGeom prst="rect">
            <a:avLst/>
          </a:prstGeom>
          <a:solidFill>
            <a:schemeClr val="bg1">
              <a:lumMod val="40000"/>
              <a:lumOff val="60000"/>
            </a:schemeClr>
          </a:solidFill>
        </p:spPr>
        <p:txBody>
          <a:bodyPr wrap="square" lIns="91440" tIns="45720" rIns="91440" bIns="45720" anchor="t">
            <a:spAutoFit/>
          </a:bodyPr>
          <a:lstStyle/>
          <a:p>
            <a:endParaRPr lang="en-US" sz="1400" b="1" i="0" dirty="0">
              <a:solidFill>
                <a:srgbClr val="000000"/>
              </a:solidFill>
              <a:effectLst/>
            </a:endParaRPr>
          </a:p>
          <a:p>
            <a:r>
              <a:rPr lang="el-GR" sz="1400" b="1" i="0" dirty="0">
                <a:solidFill>
                  <a:srgbClr val="000000"/>
                </a:solidFill>
                <a:effectLst/>
              </a:rPr>
              <a:t>Άσκηση 3: Οι παγκόσμιες πωλήσεις απορρυπαντικών</a:t>
            </a:r>
          </a:p>
          <a:p>
            <a:endParaRPr lang="el-GR" sz="1400" b="1" dirty="0">
              <a:solidFill>
                <a:srgbClr val="000000"/>
              </a:solidFill>
            </a:endParaRPr>
          </a:p>
          <a:p>
            <a:r>
              <a:rPr lang="el-GR" sz="1400" dirty="0">
                <a:solidFill>
                  <a:schemeClr val="accent1"/>
                </a:solidFill>
              </a:rPr>
              <a:t>Κατά το τέταρτο τρίμηνο του 2018, οι OMO και </a:t>
            </a:r>
            <a:r>
              <a:rPr lang="el-GR" sz="1400" dirty="0" err="1">
                <a:solidFill>
                  <a:schemeClr val="accent1"/>
                </a:solidFill>
              </a:rPr>
              <a:t>Ariel</a:t>
            </a:r>
            <a:r>
              <a:rPr lang="el-GR" sz="1400" dirty="0">
                <a:solidFill>
                  <a:schemeClr val="accent1"/>
                </a:solidFill>
              </a:rPr>
              <a:t> πούλησαν 64,5 εκατομμύρια μονάδες και 70,8 εκατομμύρια μονάδες αντίστοιχα. Σύμφωνα με πηγές, ο συνολικός όγκος πωλήσεων απορρυπαντικών ολόκληρης της παγκόσμιας αγοράς κατά την ίδια περίοδο ανήλθε σε 408,2 εκατομμύρια μονάδες. Υπολογίστε το μερίδιο αγοράς της OMO και της </a:t>
            </a:r>
            <a:r>
              <a:rPr lang="el-GR" sz="1400" dirty="0" err="1">
                <a:solidFill>
                  <a:schemeClr val="accent1"/>
                </a:solidFill>
              </a:rPr>
              <a:t>Ariel</a:t>
            </a:r>
            <a:r>
              <a:rPr lang="el-GR" sz="1400" dirty="0">
                <a:solidFill>
                  <a:schemeClr val="accent1"/>
                </a:solidFill>
              </a:rPr>
              <a:t> με βάση τον αριθμό των </a:t>
            </a:r>
            <a:r>
              <a:rPr lang="el-GR" sz="1400" dirty="0" err="1">
                <a:solidFill>
                  <a:schemeClr val="accent1"/>
                </a:solidFill>
              </a:rPr>
              <a:t>πωληθέντων</a:t>
            </a:r>
            <a:r>
              <a:rPr lang="el-GR" sz="1400" dirty="0">
                <a:solidFill>
                  <a:schemeClr val="accent1"/>
                </a:solidFill>
              </a:rPr>
              <a:t> μονάδων. </a:t>
            </a:r>
          </a:p>
          <a:p>
            <a:endParaRPr lang="tr-TR" sz="1400" dirty="0">
              <a:solidFill>
                <a:schemeClr val="accent1"/>
              </a:solidFill>
            </a:endParaRPr>
          </a:p>
          <a:p>
            <a:r>
              <a:rPr lang="el-GR" sz="1400" b="1" dirty="0">
                <a:solidFill>
                  <a:schemeClr val="accent1"/>
                </a:solidFill>
              </a:rPr>
              <a:t>Μερίδιο αγοράς του </a:t>
            </a:r>
            <a:r>
              <a:rPr lang="en-US" sz="1400" b="1" dirty="0">
                <a:solidFill>
                  <a:schemeClr val="accent1"/>
                </a:solidFill>
              </a:rPr>
              <a:t>OMO</a:t>
            </a:r>
            <a:endParaRPr lang="el-GR" sz="1400" b="1" dirty="0">
              <a:solidFill>
                <a:schemeClr val="accent1"/>
              </a:solidFill>
            </a:endParaRPr>
          </a:p>
          <a:p>
            <a:r>
              <a:rPr lang="el-GR" sz="1400" dirty="0">
                <a:solidFill>
                  <a:schemeClr val="accent1"/>
                </a:solidFill>
              </a:rPr>
              <a:t>Το μερίδιο αγοράς υπολογίζεται με τον παρακάτω τύπο:</a:t>
            </a:r>
          </a:p>
          <a:p>
            <a:endParaRPr lang="el-GR" sz="1400" dirty="0">
              <a:solidFill>
                <a:schemeClr val="accent1"/>
              </a:solidFill>
            </a:endParaRPr>
          </a:p>
          <a:p>
            <a:r>
              <a:rPr lang="el-GR" sz="1400" b="1" dirty="0">
                <a:solidFill>
                  <a:schemeClr val="accent1"/>
                </a:solidFill>
              </a:rPr>
              <a:t>Μερίδιο αγοράς = (Συνολικός αριθμός μονάδων που πωλήθηκαν από την εταιρεία / Συνολικός αριθμός μονάδων που πωλήθηκαν στην αγορά) × 100</a:t>
            </a:r>
          </a:p>
          <a:p>
            <a:r>
              <a:rPr lang="el-GR" sz="1400" b="1" dirty="0">
                <a:solidFill>
                  <a:schemeClr val="accent1"/>
                </a:solidFill>
              </a:rPr>
              <a:t>Μερίδιο αγοράς = 15,3%</a:t>
            </a:r>
          </a:p>
          <a:p>
            <a:endParaRPr lang="tr-TR" sz="1400" b="1" dirty="0">
              <a:solidFill>
                <a:schemeClr val="accent1"/>
              </a:solidFill>
            </a:endParaRPr>
          </a:p>
          <a:p>
            <a:r>
              <a:rPr lang="el-GR" sz="1400" b="1" dirty="0">
                <a:solidFill>
                  <a:schemeClr val="accent1"/>
                </a:solidFill>
              </a:rPr>
              <a:t>Μερίδιο αγοράς της </a:t>
            </a:r>
            <a:r>
              <a:rPr lang="en-US" sz="1400" b="1" dirty="0">
                <a:solidFill>
                  <a:schemeClr val="accent1"/>
                </a:solidFill>
              </a:rPr>
              <a:t>Ariel</a:t>
            </a:r>
            <a:endParaRPr lang="el-GR" sz="1400" b="1" dirty="0">
              <a:solidFill>
                <a:schemeClr val="accent1"/>
              </a:solidFill>
            </a:endParaRPr>
          </a:p>
          <a:p>
            <a:r>
              <a:rPr lang="el-GR" sz="1400" dirty="0">
                <a:solidFill>
                  <a:schemeClr val="accent1"/>
                </a:solidFill>
              </a:rPr>
              <a:t>Το μερίδιο αγοράς υπολογίζεται με τον παρακάτω τύπο:</a:t>
            </a:r>
          </a:p>
          <a:p>
            <a:endParaRPr lang="el-GR" sz="1400" dirty="0">
              <a:solidFill>
                <a:schemeClr val="accent1"/>
              </a:solidFill>
            </a:endParaRPr>
          </a:p>
          <a:p>
            <a:r>
              <a:rPr lang="el-GR" sz="1400" b="1" dirty="0">
                <a:solidFill>
                  <a:schemeClr val="accent1"/>
                </a:solidFill>
              </a:rPr>
              <a:t>Μερίδιο αγοράς = (Συνολικός αριθμός μονάδων που πωλήθηκαν από την εταιρεία / Συνολικός αριθμός μονάδων που πωλήθηκαν στην αγορά) × 100</a:t>
            </a:r>
          </a:p>
          <a:p>
            <a:r>
              <a:rPr lang="el-GR" sz="1400" b="1" dirty="0">
                <a:solidFill>
                  <a:schemeClr val="accent1"/>
                </a:solidFill>
              </a:rPr>
              <a:t>Μερίδιο αγοράς = 17,6%</a:t>
            </a:r>
            <a:endParaRPr lang="en-US" sz="1400" b="1" dirty="0">
              <a:solidFill>
                <a:schemeClr val="accent1"/>
              </a:solidFill>
            </a:endParaRPr>
          </a:p>
          <a:p>
            <a:endParaRPr lang="tr-TR" sz="1600" dirty="0">
              <a:solidFill>
                <a:schemeClr val="accent1"/>
              </a:solidFill>
            </a:endParaRPr>
          </a:p>
        </p:txBody>
      </p:sp>
      <p:pic>
        <p:nvPicPr>
          <p:cNvPr id="6" name="Resim 5">
            <a:extLst>
              <a:ext uri="{FF2B5EF4-FFF2-40B4-BE49-F238E27FC236}">
                <a16:creationId xmlns:a16="http://schemas.microsoft.com/office/drawing/2014/main" id="{41A37D90-DB02-CEB7-9489-31F00070C003}"/>
              </a:ext>
            </a:extLst>
          </p:cNvPr>
          <p:cNvPicPr>
            <a:picLocks noChangeAspect="1"/>
          </p:cNvPicPr>
          <p:nvPr/>
        </p:nvPicPr>
        <p:blipFill>
          <a:blip r:embed="rId3"/>
          <a:stretch>
            <a:fillRect/>
          </a:stretch>
        </p:blipFill>
        <p:spPr>
          <a:xfrm>
            <a:off x="9272797" y="3549957"/>
            <a:ext cx="2246967" cy="1846598"/>
          </a:xfrm>
          <a:prstGeom prst="rect">
            <a:avLst/>
          </a:prstGeom>
          <a:ln>
            <a:noFill/>
          </a:ln>
          <a:effectLst>
            <a:softEdge rad="112500"/>
          </a:effectLst>
        </p:spPr>
      </p:pic>
      <p:sp>
        <p:nvSpPr>
          <p:cNvPr id="8" name="Metin kutusu 7">
            <a:extLst>
              <a:ext uri="{FF2B5EF4-FFF2-40B4-BE49-F238E27FC236}">
                <a16:creationId xmlns:a16="http://schemas.microsoft.com/office/drawing/2014/main" id="{FEA61E85-1B7A-C029-DF28-BFC1C401AD3E}"/>
              </a:ext>
            </a:extLst>
          </p:cNvPr>
          <p:cNvSpPr txBox="1"/>
          <p:nvPr/>
        </p:nvSpPr>
        <p:spPr>
          <a:xfrm>
            <a:off x="8510329" y="5150333"/>
            <a:ext cx="3771901" cy="492443"/>
          </a:xfrm>
          <a:prstGeom prst="rect">
            <a:avLst/>
          </a:prstGeom>
          <a:noFill/>
        </p:spPr>
        <p:txBody>
          <a:bodyPr wrap="square" lIns="91440" tIns="45720" rIns="91440" bIns="45720" anchor="t">
            <a:spAutoFit/>
          </a:bodyPr>
          <a:lstStyle/>
          <a:p>
            <a:pPr algn="ctr"/>
            <a:r>
              <a:rPr lang="tr-TR" sz="1400" dirty="0">
                <a:solidFill>
                  <a:schemeClr val="accent1"/>
                </a:solidFill>
              </a:rPr>
              <a:t>  </a:t>
            </a:r>
          </a:p>
          <a:p>
            <a:pPr algn="ctr"/>
            <a:r>
              <a:rPr lang="tr-TR" sz="1200" dirty="0">
                <a:solidFill>
                  <a:schemeClr val="accent1"/>
                </a:solidFill>
              </a:rPr>
              <a:t>Image </a:t>
            </a:r>
            <a:r>
              <a:rPr lang="tr-TR" sz="1200" dirty="0" err="1">
                <a:solidFill>
                  <a:schemeClr val="accent1"/>
                </a:solidFill>
              </a:rPr>
              <a:t>source</a:t>
            </a:r>
            <a:r>
              <a:rPr lang="tr-TR" sz="1200" dirty="0">
                <a:solidFill>
                  <a:schemeClr val="accent1"/>
                </a:solidFill>
              </a:rPr>
              <a:t>: Istockphoto.com</a:t>
            </a:r>
          </a:p>
        </p:txBody>
      </p:sp>
    </p:spTree>
    <p:extLst>
      <p:ext uri="{BB962C8B-B14F-4D97-AF65-F5344CB8AC3E}">
        <p14:creationId xmlns:p14="http://schemas.microsoft.com/office/powerpoint/2010/main" val="3470927030"/>
      </p:ext>
    </p:extLst>
  </p:cSld>
  <p:clrMapOvr>
    <a:masterClrMapping/>
  </p:clrMapOvr>
  <p:extLst>
    <p:ext uri="{6950BFC3-D8DA-4A85-94F7-54DA5524770B}">
      <p188:commentRel xmlns:p188="http://schemas.microsoft.com/office/powerpoint/2018/8/main" r:id="rId2"/>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038A02-9CFA-BC58-585E-A826F3BC382F}"/>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B5AAB96A-240C-01DB-4495-B384C7512DFA}"/>
              </a:ext>
            </a:extLst>
          </p:cNvPr>
          <p:cNvSpPr txBox="1"/>
          <p:nvPr/>
        </p:nvSpPr>
        <p:spPr>
          <a:xfrm>
            <a:off x="356935" y="136593"/>
            <a:ext cx="11741570" cy="1243995"/>
          </a:xfrm>
          <a:prstGeom prst="rect">
            <a:avLst/>
          </a:prstGeom>
          <a:noFill/>
        </p:spPr>
        <p:txBody>
          <a:bodyPr wrap="square" lIns="91440" tIns="45720" rIns="91440" bIns="45720" rtlCol="0" anchor="t">
            <a:spAutoFit/>
          </a:bodyPr>
          <a:lstStyle/>
          <a:p>
            <a:pPr>
              <a:lnSpc>
                <a:spcPct val="150000"/>
              </a:lnSpc>
            </a:pPr>
            <a:r>
              <a:rPr lang="el-GR" sz="3400" b="1" dirty="0">
                <a:solidFill>
                  <a:schemeClr val="accent3">
                    <a:lumMod val="76000"/>
                  </a:schemeClr>
                </a:solidFill>
              </a:rPr>
              <a:t>Ανάλυση του κοινού-στόχου</a:t>
            </a:r>
          </a:p>
          <a:p>
            <a:pPr>
              <a:lnSpc>
                <a:spcPct val="150000"/>
              </a:lnSpc>
            </a:pPr>
            <a:r>
              <a:rPr lang="el-GR" b="1" dirty="0">
                <a:solidFill>
                  <a:schemeClr val="bg1"/>
                </a:solidFill>
              </a:rPr>
              <a:t>Ανάλυση των καταναλωτών και των μεταβαλλόμενων προσδοκιών τους</a:t>
            </a:r>
            <a:endParaRPr lang="en-US" sz="2800" b="1" dirty="0">
              <a:solidFill>
                <a:schemeClr val="bg1"/>
              </a:solidFill>
            </a:endParaRPr>
          </a:p>
        </p:txBody>
      </p:sp>
      <p:sp>
        <p:nvSpPr>
          <p:cNvPr id="4" name="Metin kutusu 3">
            <a:extLst>
              <a:ext uri="{FF2B5EF4-FFF2-40B4-BE49-F238E27FC236}">
                <a16:creationId xmlns:a16="http://schemas.microsoft.com/office/drawing/2014/main" id="{D3594BA5-C259-5DBE-C80E-D774C64BBBE9}"/>
              </a:ext>
            </a:extLst>
          </p:cNvPr>
          <p:cNvSpPr txBox="1"/>
          <p:nvPr/>
        </p:nvSpPr>
        <p:spPr>
          <a:xfrm>
            <a:off x="356935" y="1462875"/>
            <a:ext cx="11353801" cy="1077218"/>
          </a:xfrm>
          <a:prstGeom prst="rect">
            <a:avLst/>
          </a:prstGeom>
          <a:noFill/>
        </p:spPr>
        <p:txBody>
          <a:bodyPr wrap="square" lIns="91440" tIns="45720" rIns="91440" bIns="45720" anchor="t">
            <a:spAutoFit/>
          </a:bodyPr>
          <a:lstStyle/>
          <a:p>
            <a:pPr algn="just" rtl="0" fontAlgn="base"/>
            <a:r>
              <a:rPr lang="el-GR" sz="1600" b="0" i="0" u="none" strike="noStrike" dirty="0">
                <a:solidFill>
                  <a:srgbClr val="000000"/>
                </a:solidFill>
                <a:effectLst/>
                <a:latin typeface="Raleway "/>
              </a:rPr>
              <a:t>Η ανάλυση των ομάδων-στόχων χρησιμοποιείται για τη διαίρεση της αγοράς σε τμήματα. Στόχος της </a:t>
            </a:r>
            <a:r>
              <a:rPr lang="el-GR" sz="1600" b="0" i="0" u="none" strike="noStrike" dirty="0" err="1">
                <a:solidFill>
                  <a:srgbClr val="000000"/>
                </a:solidFill>
                <a:effectLst/>
                <a:latin typeface="Raleway "/>
              </a:rPr>
              <a:t>τμηματοποίησης</a:t>
            </a:r>
            <a:r>
              <a:rPr lang="el-GR" sz="1600" b="0" i="0" u="none" strike="noStrike" dirty="0">
                <a:solidFill>
                  <a:srgbClr val="000000"/>
                </a:solidFill>
                <a:effectLst/>
                <a:latin typeface="Raleway "/>
              </a:rPr>
              <a:t> της αγοράς είναι η δημιουργία πιο </a:t>
            </a:r>
            <a:r>
              <a:rPr lang="el-GR" sz="1600" b="0" i="0" u="none" strike="noStrike" dirty="0" err="1">
                <a:solidFill>
                  <a:srgbClr val="000000"/>
                </a:solidFill>
                <a:effectLst/>
                <a:latin typeface="Raleway "/>
              </a:rPr>
              <a:t>στοχευμένων</a:t>
            </a:r>
            <a:r>
              <a:rPr lang="el-GR" sz="1600" b="0" i="0" u="none" strike="noStrike" dirty="0">
                <a:solidFill>
                  <a:srgbClr val="000000"/>
                </a:solidFill>
                <a:effectLst/>
                <a:latin typeface="Raleway "/>
              </a:rPr>
              <a:t> ομάδων με τη διαίρεση τμημάτων καταναλωτών με βάση διαφορετικά δημογραφικά χαρακτηριστικά. Όσον αφορά το προϊόν, την τιμολόγηση, τη διαφήμιση και την τοποθεσία, αυτό επιτρέπει στην εταιρεία να καθορίσει πού, σε ποιον, σε ποια τιμή και μέσω ποιου καναλιού επικοινωνίας να στοχεύσει </a:t>
            </a:r>
            <a:endParaRPr lang="en-US" sz="1600" b="0" i="0" dirty="0">
              <a:solidFill>
                <a:srgbClr val="000000"/>
              </a:solidFill>
              <a:effectLst/>
              <a:highlight>
                <a:srgbClr val="FFFF00"/>
              </a:highlight>
              <a:latin typeface="Raleway "/>
            </a:endParaRPr>
          </a:p>
        </p:txBody>
      </p:sp>
      <p:sp>
        <p:nvSpPr>
          <p:cNvPr id="7" name="Metin kutusu 6">
            <a:extLst>
              <a:ext uri="{FF2B5EF4-FFF2-40B4-BE49-F238E27FC236}">
                <a16:creationId xmlns:a16="http://schemas.microsoft.com/office/drawing/2014/main" id="{7F4BF872-0BD9-20A6-5E83-47E9EE8644B7}"/>
              </a:ext>
            </a:extLst>
          </p:cNvPr>
          <p:cNvSpPr txBox="1"/>
          <p:nvPr/>
        </p:nvSpPr>
        <p:spPr>
          <a:xfrm>
            <a:off x="356935" y="2532804"/>
            <a:ext cx="11353800" cy="3570208"/>
          </a:xfrm>
          <a:prstGeom prst="rect">
            <a:avLst/>
          </a:prstGeom>
          <a:noFill/>
        </p:spPr>
        <p:txBody>
          <a:bodyPr wrap="square">
            <a:spAutoFit/>
          </a:bodyPr>
          <a:lstStyle/>
          <a:p>
            <a:pPr marL="285750" indent="-285750" algn="just" rtl="0" fontAlgn="base">
              <a:spcBef>
                <a:spcPts val="600"/>
              </a:spcBef>
              <a:spcAft>
                <a:spcPts val="600"/>
              </a:spcAft>
              <a:buFont typeface="Wingdings" panose="05000000000000000000" pitchFamily="2" charset="2"/>
              <a:buChar char="ü"/>
            </a:pPr>
            <a:r>
              <a:rPr lang="el-GR" sz="1600" b="1" i="0" dirty="0">
                <a:solidFill>
                  <a:srgbClr val="000000"/>
                </a:solidFill>
                <a:effectLst/>
                <a:latin typeface="Raleway "/>
              </a:rPr>
              <a:t>Καθορίστε τον στόχο της ανάλυσής σας: </a:t>
            </a:r>
            <a:r>
              <a:rPr lang="el-GR" sz="1600" i="0" dirty="0">
                <a:solidFill>
                  <a:srgbClr val="000000"/>
                </a:solidFill>
                <a:effectLst/>
                <a:latin typeface="Raleway "/>
              </a:rPr>
              <a:t>Καθορίστε με σαφήνεια τι θέλετε να επιτύχετε.</a:t>
            </a:r>
          </a:p>
          <a:p>
            <a:pPr marL="285750" indent="-285750" algn="just" rtl="0" fontAlgn="base">
              <a:spcBef>
                <a:spcPts val="600"/>
              </a:spcBef>
              <a:spcAft>
                <a:spcPts val="600"/>
              </a:spcAft>
              <a:buFont typeface="Wingdings" panose="05000000000000000000" pitchFamily="2" charset="2"/>
              <a:buChar char="ü"/>
            </a:pPr>
            <a:r>
              <a:rPr lang="el-GR" sz="1600" b="1" i="0" dirty="0">
                <a:solidFill>
                  <a:srgbClr val="000000"/>
                </a:solidFill>
                <a:effectLst/>
                <a:latin typeface="Raleway "/>
              </a:rPr>
              <a:t>Προσδιορίστε το κοινό-στόχο: </a:t>
            </a:r>
            <a:r>
              <a:rPr lang="el-GR" sz="1600" i="0" dirty="0">
                <a:solidFill>
                  <a:srgbClr val="000000"/>
                </a:solidFill>
                <a:effectLst/>
                <a:latin typeface="Raleway "/>
              </a:rPr>
              <a:t>Ποιανού τις ανάγκες θέλουμε να καλύψουμε με το προϊόν ή την υπηρεσία μας;</a:t>
            </a:r>
          </a:p>
          <a:p>
            <a:pPr marL="285750" indent="-285750" algn="just" rtl="0" fontAlgn="base">
              <a:spcBef>
                <a:spcPts val="600"/>
              </a:spcBef>
              <a:spcAft>
                <a:spcPts val="600"/>
              </a:spcAft>
              <a:buFont typeface="Wingdings" panose="05000000000000000000" pitchFamily="2" charset="2"/>
              <a:buChar char="ü"/>
            </a:pPr>
            <a:r>
              <a:rPr lang="el-GR" sz="1600" b="1" i="0" dirty="0">
                <a:solidFill>
                  <a:srgbClr val="000000"/>
                </a:solidFill>
                <a:effectLst/>
                <a:latin typeface="Raleway "/>
              </a:rPr>
              <a:t>Συλλέξτε δεδομένα: </a:t>
            </a:r>
            <a:r>
              <a:rPr lang="el-GR" sz="1600" i="0" dirty="0">
                <a:solidFill>
                  <a:srgbClr val="000000"/>
                </a:solidFill>
                <a:effectLst/>
                <a:latin typeface="Raleway "/>
              </a:rPr>
              <a:t>Συγκεντρώστε πληροφορίες σχετικά με τις στάσεις, τις συμπεριφορές και τις τάσεις του κοινού-στόχου από διάφορες πηγές, όπως έρευνα αγοράς, δεδομένα πελατών, αναλύσεις κοινωνικών μέσων και διαδικτυακές έρευνες. Ποιοι είναι και πώς ζουν;</a:t>
            </a:r>
          </a:p>
          <a:p>
            <a:pPr marL="285750" indent="-285750" algn="just" rtl="0" fontAlgn="base">
              <a:spcBef>
                <a:spcPts val="600"/>
              </a:spcBef>
              <a:spcAft>
                <a:spcPts val="600"/>
              </a:spcAft>
              <a:buFont typeface="Wingdings" panose="05000000000000000000" pitchFamily="2" charset="2"/>
              <a:buChar char="ü"/>
            </a:pPr>
            <a:r>
              <a:rPr lang="el-GR" sz="1600" b="1" i="0" dirty="0">
                <a:solidFill>
                  <a:srgbClr val="000000"/>
                </a:solidFill>
                <a:effectLst/>
                <a:latin typeface="Raleway "/>
              </a:rPr>
              <a:t>Αναλύστε τα δεδομένα: </a:t>
            </a:r>
            <a:r>
              <a:rPr lang="el-GR" sz="1600" i="0" dirty="0">
                <a:solidFill>
                  <a:srgbClr val="000000"/>
                </a:solidFill>
                <a:effectLst/>
                <a:latin typeface="Raleway "/>
              </a:rPr>
              <a:t>Αναλύστε τα δεδομένα που συλλέξατε με ποιοτικές και ποσοτικές μεθόδους, φροντίζοντας να παρέχετε «ιδέες» και όχι απλώς απαντήσεις.</a:t>
            </a:r>
          </a:p>
          <a:p>
            <a:pPr marL="285750" indent="-285750" algn="just" rtl="0" fontAlgn="base">
              <a:spcBef>
                <a:spcPts val="600"/>
              </a:spcBef>
              <a:spcAft>
                <a:spcPts val="600"/>
              </a:spcAft>
              <a:buFont typeface="Wingdings" panose="05000000000000000000" pitchFamily="2" charset="2"/>
              <a:buChar char="ü"/>
            </a:pPr>
            <a:r>
              <a:rPr lang="el-GR" sz="1600" b="1" i="0" dirty="0">
                <a:solidFill>
                  <a:srgbClr val="000000"/>
                </a:solidFill>
                <a:effectLst/>
                <a:latin typeface="Raleway "/>
              </a:rPr>
              <a:t>Δημιουργήστε προφίλ κοινού-στόχου: </a:t>
            </a:r>
            <a:r>
              <a:rPr lang="el-GR" sz="1600" i="0" dirty="0">
                <a:solidFill>
                  <a:srgbClr val="000000"/>
                </a:solidFill>
                <a:effectLst/>
                <a:latin typeface="Raleway "/>
              </a:rPr>
              <a:t>Δημιουργήστε προφίλ χρησιμοποιώντας τα δημογραφικά στοιχεία του κοινού σας, το επίπεδο εισοδήματος, τις στάσεις, τις αξίες, τα ενδιαφέροντα κ.λπ.</a:t>
            </a:r>
          </a:p>
          <a:p>
            <a:pPr marL="285750" indent="-285750" algn="just" rtl="0" fontAlgn="base">
              <a:spcBef>
                <a:spcPts val="600"/>
              </a:spcBef>
              <a:spcAft>
                <a:spcPts val="600"/>
              </a:spcAft>
              <a:buFont typeface="Wingdings" panose="05000000000000000000" pitchFamily="2" charset="2"/>
              <a:buChar char="ü"/>
            </a:pPr>
            <a:r>
              <a:rPr lang="el-GR" sz="1600" b="1" i="0" dirty="0">
                <a:solidFill>
                  <a:srgbClr val="000000"/>
                </a:solidFill>
                <a:effectLst/>
                <a:latin typeface="Raleway "/>
              </a:rPr>
              <a:t>Αναπτύξτε μια στρατηγική: </a:t>
            </a:r>
            <a:r>
              <a:rPr lang="el-GR" sz="1600" i="0" dirty="0">
                <a:solidFill>
                  <a:srgbClr val="000000"/>
                </a:solidFill>
                <a:effectLst/>
                <a:latin typeface="Raleway "/>
              </a:rPr>
              <a:t>Αναπτύξτε την πιο αποτελεσματική στρατηγική επικοινωνίας και προώθησης ειδικά για κάθε προφίλ (διαφημίσεις, πολιτικές τιμών και προώθησης κ.λπ.).</a:t>
            </a:r>
            <a:endParaRPr lang="tr-TR" sz="1600" i="0" dirty="0">
              <a:solidFill>
                <a:srgbClr val="000000"/>
              </a:solidFill>
              <a:effectLst/>
              <a:latin typeface="Raleway "/>
            </a:endParaRPr>
          </a:p>
        </p:txBody>
      </p:sp>
    </p:spTree>
    <p:extLst>
      <p:ext uri="{BB962C8B-B14F-4D97-AF65-F5344CB8AC3E}">
        <p14:creationId xmlns:p14="http://schemas.microsoft.com/office/powerpoint/2010/main" val="1457857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A4D65-6094-A909-4689-27FB8C44E5B5}"/>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60D435C0-30FB-D64A-F217-61A19C0D14EA}"/>
              </a:ext>
            </a:extLst>
          </p:cNvPr>
          <p:cNvSpPr txBox="1"/>
          <p:nvPr/>
        </p:nvSpPr>
        <p:spPr>
          <a:xfrm>
            <a:off x="356935" y="461682"/>
            <a:ext cx="11741570" cy="499945"/>
          </a:xfrm>
          <a:prstGeom prst="rect">
            <a:avLst/>
          </a:prstGeom>
          <a:noFill/>
        </p:spPr>
        <p:txBody>
          <a:bodyPr wrap="square" rtlCol="0">
            <a:spAutoFit/>
          </a:bodyPr>
          <a:lstStyle/>
          <a:p>
            <a:pPr>
              <a:lnSpc>
                <a:spcPct val="150000"/>
              </a:lnSpc>
            </a:pPr>
            <a:r>
              <a:rPr lang="el-GR" sz="2000" b="1" dirty="0">
                <a:solidFill>
                  <a:schemeClr val="bg1"/>
                </a:solidFill>
              </a:rPr>
              <a:t>Παράδειγμα κατάρτισης προφίλ με βάση την εισοδηματική ομάδα 1/2</a:t>
            </a:r>
            <a:endParaRPr lang="en-US" sz="2000" b="1" dirty="0">
              <a:solidFill>
                <a:schemeClr val="bg1">
                  <a:lumMod val="75000"/>
                </a:schemeClr>
              </a:solidFill>
            </a:endParaRPr>
          </a:p>
        </p:txBody>
      </p:sp>
      <p:sp>
        <p:nvSpPr>
          <p:cNvPr id="4" name="Metin kutusu 3">
            <a:extLst>
              <a:ext uri="{FF2B5EF4-FFF2-40B4-BE49-F238E27FC236}">
                <a16:creationId xmlns:a16="http://schemas.microsoft.com/office/drawing/2014/main" id="{3A41AB80-C23A-26A1-7F3B-55FABFD7966B}"/>
              </a:ext>
            </a:extLst>
          </p:cNvPr>
          <p:cNvSpPr txBox="1"/>
          <p:nvPr/>
        </p:nvSpPr>
        <p:spPr>
          <a:xfrm>
            <a:off x="356935" y="1104865"/>
            <a:ext cx="11353801" cy="830997"/>
          </a:xfrm>
          <a:prstGeom prst="rect">
            <a:avLst/>
          </a:prstGeom>
          <a:noFill/>
        </p:spPr>
        <p:txBody>
          <a:bodyPr wrap="square" lIns="91440" tIns="45720" rIns="91440" bIns="45720" anchor="t">
            <a:spAutoFit/>
          </a:bodyPr>
          <a:lstStyle/>
          <a:p>
            <a:pPr algn="just" fontAlgn="base"/>
            <a:r>
              <a:rPr lang="el-GR" sz="1600" b="1" i="0" u="none" strike="noStrike" dirty="0">
                <a:solidFill>
                  <a:srgbClr val="000000"/>
                </a:solidFill>
                <a:effectLst/>
                <a:latin typeface="Raleway "/>
              </a:rPr>
              <a:t>Ομάδα εισοδήματος (Ομάδες με βάση την κοινωνικοοικονομική κατάσταση): </a:t>
            </a:r>
            <a:r>
              <a:rPr lang="el-GR" sz="1600" dirty="0">
                <a:solidFill>
                  <a:srgbClr val="000000"/>
                </a:solidFill>
                <a:latin typeface="Raleway "/>
              </a:rPr>
              <a:t>Οι ομάδες S.E.S. είναι ένας από τους βασικότερους ορισμούς που χρησιμοποιούνται στην </a:t>
            </a:r>
            <a:r>
              <a:rPr lang="el-GR" sz="1600" dirty="0" err="1">
                <a:solidFill>
                  <a:srgbClr val="000000"/>
                </a:solidFill>
                <a:latin typeface="Raleway "/>
              </a:rPr>
              <a:t>τμηματοποίηση</a:t>
            </a:r>
            <a:r>
              <a:rPr lang="el-GR" sz="1600" dirty="0">
                <a:solidFill>
                  <a:srgbClr val="000000"/>
                </a:solidFill>
                <a:latin typeface="Raleway "/>
              </a:rPr>
              <a:t> της αγοράς. Αν και διαφέρει ανάλογα με την κάθε χώρα, οι ομάδες S.E.S. χωρίζονται σε 5 κύριες ομάδες, όπως </a:t>
            </a:r>
            <a:r>
              <a:rPr lang="el-GR" sz="1600" b="1" dirty="0">
                <a:solidFill>
                  <a:srgbClr val="000000"/>
                </a:solidFill>
                <a:latin typeface="Raleway "/>
              </a:rPr>
              <a:t>Α, Β, Γ, Δ </a:t>
            </a:r>
            <a:r>
              <a:rPr lang="el-GR" sz="1600" dirty="0">
                <a:solidFill>
                  <a:srgbClr val="000000"/>
                </a:solidFill>
                <a:latin typeface="Raleway "/>
              </a:rPr>
              <a:t>και </a:t>
            </a:r>
            <a:r>
              <a:rPr lang="el-GR" sz="1600" b="1" dirty="0">
                <a:solidFill>
                  <a:srgbClr val="000000"/>
                </a:solidFill>
                <a:latin typeface="Raleway "/>
              </a:rPr>
              <a:t>Ε.</a:t>
            </a:r>
            <a:endParaRPr lang="en-US" sz="1600" b="1" i="0" dirty="0">
              <a:solidFill>
                <a:srgbClr val="000000"/>
              </a:solidFill>
              <a:effectLst/>
              <a:latin typeface="Raleway "/>
            </a:endParaRPr>
          </a:p>
        </p:txBody>
      </p:sp>
      <p:sp>
        <p:nvSpPr>
          <p:cNvPr id="7" name="Metin kutusu 6">
            <a:extLst>
              <a:ext uri="{FF2B5EF4-FFF2-40B4-BE49-F238E27FC236}">
                <a16:creationId xmlns:a16="http://schemas.microsoft.com/office/drawing/2014/main" id="{B3C63AF3-EE44-F875-DD2B-A72AAFA3CC12}"/>
              </a:ext>
            </a:extLst>
          </p:cNvPr>
          <p:cNvSpPr txBox="1"/>
          <p:nvPr/>
        </p:nvSpPr>
        <p:spPr>
          <a:xfrm>
            <a:off x="397981" y="2143525"/>
            <a:ext cx="11312755" cy="584775"/>
          </a:xfrm>
          <a:prstGeom prst="rect">
            <a:avLst/>
          </a:prstGeom>
          <a:noFill/>
        </p:spPr>
        <p:txBody>
          <a:bodyPr wrap="square">
            <a:spAutoFit/>
          </a:bodyPr>
          <a:lstStyle/>
          <a:p>
            <a:pPr algn="just" rtl="0" fontAlgn="base"/>
            <a:r>
              <a:rPr lang="el-GR" sz="1600" b="0" i="0" dirty="0">
                <a:solidFill>
                  <a:srgbClr val="000000"/>
                </a:solidFill>
                <a:effectLst/>
                <a:latin typeface="Raleway "/>
              </a:rPr>
              <a:t>Ενώ η ομάδα Α είναι η υψηλότερη ομάδα S.E.S. (υψηλό μορφωτικό επίπεδο, προφίλ στελέχους κ.λπ.), η ομάδα Ε χαρακτηρίζει άτομα με χαρακτηριστικά όπως χαμηλό μορφωτικό επίπεδο και άνεργοι.</a:t>
            </a:r>
            <a:endParaRPr lang="tr-TR" sz="1600" b="0" i="0" dirty="0">
              <a:solidFill>
                <a:srgbClr val="000000"/>
              </a:solidFill>
              <a:effectLst/>
              <a:latin typeface="Raleway "/>
            </a:endParaRPr>
          </a:p>
        </p:txBody>
      </p:sp>
      <p:sp>
        <p:nvSpPr>
          <p:cNvPr id="8" name="Metin kutusu 7">
            <a:extLst>
              <a:ext uri="{FF2B5EF4-FFF2-40B4-BE49-F238E27FC236}">
                <a16:creationId xmlns:a16="http://schemas.microsoft.com/office/drawing/2014/main" id="{7491DF38-3233-6A83-986A-B920D5EF5469}"/>
              </a:ext>
            </a:extLst>
          </p:cNvPr>
          <p:cNvSpPr txBox="1"/>
          <p:nvPr/>
        </p:nvSpPr>
        <p:spPr>
          <a:xfrm>
            <a:off x="397981" y="3379330"/>
            <a:ext cx="6096000" cy="584775"/>
          </a:xfrm>
          <a:prstGeom prst="rect">
            <a:avLst/>
          </a:prstGeom>
          <a:noFill/>
        </p:spPr>
        <p:txBody>
          <a:bodyPr wrap="square">
            <a:spAutoFit/>
          </a:bodyPr>
          <a:lstStyle/>
          <a:p>
            <a:r>
              <a:rPr lang="en-US" sz="3200" b="0" i="0" u="none" strike="noStrike" dirty="0">
                <a:solidFill>
                  <a:srgbClr val="000000"/>
                </a:solidFill>
                <a:effectLst/>
                <a:latin typeface="Raleway "/>
              </a:rPr>
              <a:t> </a:t>
            </a:r>
            <a:r>
              <a:rPr lang="en-US" sz="3200" b="1" i="0" u="none" strike="noStrike" dirty="0">
                <a:solidFill>
                  <a:srgbClr val="000000"/>
                </a:solidFill>
                <a:effectLst/>
                <a:latin typeface="Raleway "/>
              </a:rPr>
              <a:t>A</a:t>
            </a:r>
            <a:r>
              <a:rPr lang="tr-TR" sz="3200" b="1" i="0" u="none" strike="noStrike" dirty="0">
                <a:solidFill>
                  <a:srgbClr val="000000"/>
                </a:solidFill>
                <a:effectLst/>
                <a:latin typeface="Raleway "/>
              </a:rPr>
              <a:t> </a:t>
            </a:r>
            <a:r>
              <a:rPr lang="tr-TR" dirty="0">
                <a:solidFill>
                  <a:srgbClr val="000000"/>
                </a:solidFill>
                <a:latin typeface="Raleway "/>
              </a:rPr>
              <a:t>-&gt; </a:t>
            </a:r>
            <a:r>
              <a:rPr lang="el-GR" dirty="0">
                <a:solidFill>
                  <a:srgbClr val="000000"/>
                </a:solidFill>
                <a:latin typeface="Raleway "/>
              </a:rPr>
              <a:t>Υψηλό επίπεδο </a:t>
            </a:r>
            <a:r>
              <a:rPr lang="tr-TR" dirty="0">
                <a:solidFill>
                  <a:srgbClr val="000000"/>
                </a:solidFill>
                <a:latin typeface="Raleway "/>
              </a:rPr>
              <a:t>S.E.S</a:t>
            </a:r>
            <a:endParaRPr lang="tr-TR" sz="2800" dirty="0"/>
          </a:p>
        </p:txBody>
      </p:sp>
      <p:sp>
        <p:nvSpPr>
          <p:cNvPr id="10" name="Metin kutusu 9">
            <a:extLst>
              <a:ext uri="{FF2B5EF4-FFF2-40B4-BE49-F238E27FC236}">
                <a16:creationId xmlns:a16="http://schemas.microsoft.com/office/drawing/2014/main" id="{3723D2E8-B36E-B04E-04D8-DD14170F785C}"/>
              </a:ext>
            </a:extLst>
          </p:cNvPr>
          <p:cNvSpPr txBox="1"/>
          <p:nvPr/>
        </p:nvSpPr>
        <p:spPr>
          <a:xfrm>
            <a:off x="356935" y="4864470"/>
            <a:ext cx="6096000" cy="584775"/>
          </a:xfrm>
          <a:prstGeom prst="rect">
            <a:avLst/>
          </a:prstGeom>
          <a:noFill/>
        </p:spPr>
        <p:txBody>
          <a:bodyPr wrap="square">
            <a:spAutoFit/>
          </a:bodyPr>
          <a:lstStyle/>
          <a:p>
            <a:r>
              <a:rPr lang="en-US" sz="3200" b="0" i="0" u="none" strike="noStrike" dirty="0">
                <a:solidFill>
                  <a:srgbClr val="000000"/>
                </a:solidFill>
                <a:effectLst/>
                <a:latin typeface="Raleway "/>
              </a:rPr>
              <a:t> </a:t>
            </a:r>
            <a:r>
              <a:rPr lang="tr-TR" sz="3200" b="1" dirty="0">
                <a:solidFill>
                  <a:srgbClr val="000000"/>
                </a:solidFill>
                <a:latin typeface="Raleway "/>
              </a:rPr>
              <a:t>E </a:t>
            </a:r>
            <a:r>
              <a:rPr lang="tr-TR" dirty="0">
                <a:solidFill>
                  <a:srgbClr val="000000"/>
                </a:solidFill>
                <a:latin typeface="Raleway "/>
              </a:rPr>
              <a:t>-&gt; </a:t>
            </a:r>
            <a:r>
              <a:rPr lang="el-GR" dirty="0">
                <a:solidFill>
                  <a:srgbClr val="000000"/>
                </a:solidFill>
                <a:latin typeface="Raleway "/>
              </a:rPr>
              <a:t>Χαμηλό επίπεδο </a:t>
            </a:r>
            <a:r>
              <a:rPr lang="tr-TR" dirty="0">
                <a:solidFill>
                  <a:srgbClr val="000000"/>
                </a:solidFill>
                <a:latin typeface="Raleway "/>
              </a:rPr>
              <a:t>S.E.S</a:t>
            </a:r>
            <a:endParaRPr lang="tr-TR" sz="2800" dirty="0"/>
          </a:p>
        </p:txBody>
      </p:sp>
      <p:sp>
        <p:nvSpPr>
          <p:cNvPr id="11" name="Ok: Aşağı 10">
            <a:extLst>
              <a:ext uri="{FF2B5EF4-FFF2-40B4-BE49-F238E27FC236}">
                <a16:creationId xmlns:a16="http://schemas.microsoft.com/office/drawing/2014/main" id="{5A126FDF-04D0-C5D3-8B26-1EE14DF922E0}"/>
              </a:ext>
            </a:extLst>
          </p:cNvPr>
          <p:cNvSpPr/>
          <p:nvPr/>
        </p:nvSpPr>
        <p:spPr>
          <a:xfrm>
            <a:off x="995841" y="4139988"/>
            <a:ext cx="448537" cy="635195"/>
          </a:xfrm>
          <a:prstGeom prst="downArrow">
            <a:avLst/>
          </a:prstGeom>
          <a:solidFill>
            <a:schemeClr val="bg1"/>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tr-TR"/>
          </a:p>
        </p:txBody>
      </p:sp>
      <p:sp>
        <p:nvSpPr>
          <p:cNvPr id="9" name="Metin kutusu 8">
            <a:extLst>
              <a:ext uri="{FF2B5EF4-FFF2-40B4-BE49-F238E27FC236}">
                <a16:creationId xmlns:a16="http://schemas.microsoft.com/office/drawing/2014/main" id="{BA93F2E1-8F0E-13DC-DCB1-A3F4F9D6AB23}"/>
              </a:ext>
            </a:extLst>
          </p:cNvPr>
          <p:cNvSpPr txBox="1"/>
          <p:nvPr/>
        </p:nvSpPr>
        <p:spPr>
          <a:xfrm>
            <a:off x="4794063" y="5633263"/>
            <a:ext cx="6094378" cy="246221"/>
          </a:xfrm>
          <a:prstGeom prst="rect">
            <a:avLst/>
          </a:prstGeom>
          <a:noFill/>
        </p:spPr>
        <p:txBody>
          <a:bodyPr wrap="square" lIns="91440" tIns="45720" rIns="91440" bIns="45720" anchor="t">
            <a:spAutoFit/>
          </a:bodyPr>
          <a:lstStyle/>
          <a:p>
            <a:pPr algn="ctr"/>
            <a:r>
              <a:rPr lang="el-GR" sz="1000" dirty="0">
                <a:solidFill>
                  <a:schemeClr val="accent1"/>
                </a:solidFill>
              </a:rPr>
              <a:t>Πηγή εικόνας</a:t>
            </a:r>
            <a:r>
              <a:rPr lang="tr-TR" sz="1000" dirty="0">
                <a:solidFill>
                  <a:schemeClr val="accent1"/>
                </a:solidFill>
              </a:rPr>
              <a:t>.:  S.E.S Categories by: Nielsen, 2011</a:t>
            </a:r>
          </a:p>
        </p:txBody>
      </p:sp>
      <p:pic>
        <p:nvPicPr>
          <p:cNvPr id="13" name="Resim 12">
            <a:extLst>
              <a:ext uri="{FF2B5EF4-FFF2-40B4-BE49-F238E27FC236}">
                <a16:creationId xmlns:a16="http://schemas.microsoft.com/office/drawing/2014/main" id="{6EAD6C65-5688-F57D-4412-9929AE0F973F}"/>
              </a:ext>
            </a:extLst>
          </p:cNvPr>
          <p:cNvPicPr>
            <a:picLocks noChangeAspect="1"/>
          </p:cNvPicPr>
          <p:nvPr/>
        </p:nvPicPr>
        <p:blipFill>
          <a:blip r:embed="rId4"/>
          <a:stretch>
            <a:fillRect/>
          </a:stretch>
        </p:blipFill>
        <p:spPr>
          <a:xfrm>
            <a:off x="4491898" y="3553505"/>
            <a:ext cx="7201905" cy="1895740"/>
          </a:xfrm>
          <a:prstGeom prst="rect">
            <a:avLst/>
          </a:prstGeom>
        </p:spPr>
      </p:pic>
    </p:spTree>
    <p:extLst>
      <p:ext uri="{BB962C8B-B14F-4D97-AF65-F5344CB8AC3E}">
        <p14:creationId xmlns:p14="http://schemas.microsoft.com/office/powerpoint/2010/main" val="487611407"/>
      </p:ext>
    </p:extLst>
  </p:cSld>
  <p:clrMapOvr>
    <a:masterClrMapping/>
  </p:clrMapOvr>
  <p:extLst>
    <p:ext uri="{6950BFC3-D8DA-4A85-94F7-54DA5524770B}">
      <p188:commentRel xmlns:p188="http://schemas.microsoft.com/office/powerpoint/2018/8/main" r:id="rId3"/>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5401D-5130-3761-5EC5-24C25BE7FCC5}"/>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621C18C-4CE5-D489-5B49-B0C90E601572}"/>
              </a:ext>
            </a:extLst>
          </p:cNvPr>
          <p:cNvSpPr txBox="1"/>
          <p:nvPr/>
        </p:nvSpPr>
        <p:spPr>
          <a:xfrm>
            <a:off x="398627" y="-54521"/>
            <a:ext cx="11741570" cy="499945"/>
          </a:xfrm>
          <a:prstGeom prst="rect">
            <a:avLst/>
          </a:prstGeom>
          <a:noFill/>
        </p:spPr>
        <p:txBody>
          <a:bodyPr wrap="square" rtlCol="0">
            <a:spAutoFit/>
          </a:bodyPr>
          <a:lstStyle/>
          <a:p>
            <a:pPr algn="ctr">
              <a:lnSpc>
                <a:spcPct val="150000"/>
              </a:lnSpc>
            </a:pPr>
            <a:r>
              <a:rPr lang="el-GR" sz="2000" b="1" dirty="0">
                <a:solidFill>
                  <a:schemeClr val="bg1"/>
                </a:solidFill>
                <a:latin typeface="Raleway (Gövde)"/>
              </a:rPr>
              <a:t>Ανάλυση S.E.S: Η περίπτωση των τσεχικών νοικοκυριών</a:t>
            </a:r>
            <a:endParaRPr lang="tr-TR" b="1" dirty="0">
              <a:solidFill>
                <a:schemeClr val="bg1">
                  <a:lumMod val="75000"/>
                </a:schemeClr>
              </a:solidFill>
              <a:latin typeface="Raleway (Gövde)"/>
            </a:endParaRPr>
          </a:p>
        </p:txBody>
      </p:sp>
      <p:sp>
        <p:nvSpPr>
          <p:cNvPr id="3" name="Metin kutusu 2">
            <a:extLst>
              <a:ext uri="{FF2B5EF4-FFF2-40B4-BE49-F238E27FC236}">
                <a16:creationId xmlns:a16="http://schemas.microsoft.com/office/drawing/2014/main" id="{7F378F9B-8E7F-927D-E78B-7975981A58AE}"/>
              </a:ext>
            </a:extLst>
          </p:cNvPr>
          <p:cNvSpPr txBox="1"/>
          <p:nvPr/>
        </p:nvSpPr>
        <p:spPr>
          <a:xfrm>
            <a:off x="230556" y="586838"/>
            <a:ext cx="11817824" cy="3631763"/>
          </a:xfrm>
          <a:prstGeom prst="rect">
            <a:avLst/>
          </a:prstGeom>
          <a:solidFill>
            <a:schemeClr val="bg1">
              <a:lumMod val="60000"/>
              <a:lumOff val="40000"/>
            </a:schemeClr>
          </a:solidFill>
        </p:spPr>
        <p:txBody>
          <a:bodyPr wrap="square" lIns="91440" tIns="45720" rIns="91440" bIns="45720" anchor="t">
            <a:spAutoFit/>
          </a:bodyPr>
          <a:lstStyle/>
          <a:p>
            <a:pPr algn="just" rtl="0" fontAlgn="base">
              <a:spcBef>
                <a:spcPts val="600"/>
              </a:spcBef>
              <a:spcAft>
                <a:spcPts val="600"/>
              </a:spcAft>
            </a:pPr>
            <a:r>
              <a:rPr lang="el-GR" sz="1400" b="1" dirty="0">
                <a:solidFill>
                  <a:schemeClr val="accent1"/>
                </a:solidFill>
              </a:rPr>
              <a:t>Ομάδα Α - </a:t>
            </a:r>
            <a:r>
              <a:rPr lang="el-GR" sz="1400" dirty="0">
                <a:solidFill>
                  <a:schemeClr val="accent1"/>
                </a:solidFill>
              </a:rPr>
              <a:t>άτομα με το υψηλότερο κοινωνικοοικονομικό επίπεδο. 1/8 των πλουσιότερων τσεχικών νοικοκυριών (και όλων των μελών τους) ως προς το εκτιμώμενο κατά κεφαλήν εισόδημα: το ελάχιστο είναι 1,38 φορές υψηλότερο από τον μέσο όρο του τσεχικού πληθυσμού, ο μέσος όρος ακόμη και 1,62 φορές υψηλότερο. Η απόλυτη πλειονότητα των επικεφαλής είναι οικονομικά ενεργοί, το 82 % από αυτούς είναι διευθυντές ή επιχειρηματίες, τουλάχιστον με δευτεροβάθμια εκπαίδευση. Οι υπόλοιποι είναι επαγγελματίες με πανεπιστημιακή εκπαίδευση. Αυτά τα νοικοκυριά είναι πολύ καλά εξοπλισμένα.</a:t>
            </a:r>
          </a:p>
          <a:p>
            <a:pPr algn="just" rtl="0" fontAlgn="base">
              <a:spcBef>
                <a:spcPts val="600"/>
              </a:spcBef>
              <a:spcAft>
                <a:spcPts val="600"/>
              </a:spcAft>
            </a:pPr>
            <a:r>
              <a:rPr lang="el-GR" sz="1400" b="1" dirty="0">
                <a:solidFill>
                  <a:schemeClr val="accent1"/>
                </a:solidFill>
              </a:rPr>
              <a:t>Ομάδα Β - </a:t>
            </a:r>
            <a:r>
              <a:rPr lang="el-GR" sz="1400" dirty="0">
                <a:solidFill>
                  <a:schemeClr val="accent1"/>
                </a:solidFill>
              </a:rPr>
              <a:t>1/8 των νοικοκυριών με τη δεύτερη υψηλότερη κοινωνικοοικονομική κατάσταση (βαθμολογία από 1,18 έως 1,38 φορές του μέσου όρου). Επίπεδο ζωής άνω του μέσου όρου ως προς το κατά κεφαλήν εισόδημα: 1,27 φορές υψηλότερο από το μέσο νοικοκυριό της Τσεχίας. Οι επικεφαλής των νοικοκυριών είναι ως επί το </a:t>
            </a:r>
            <a:r>
              <a:rPr lang="el-GR" sz="1400" dirty="0" err="1">
                <a:solidFill>
                  <a:schemeClr val="accent1"/>
                </a:solidFill>
              </a:rPr>
              <a:t>πλείστον</a:t>
            </a:r>
            <a:r>
              <a:rPr lang="el-GR" sz="1400" dirty="0">
                <a:solidFill>
                  <a:schemeClr val="accent1"/>
                </a:solidFill>
              </a:rPr>
              <a:t> υπάλληλοι χωρίς υφισταμένους με πανεπιστημιακή εκπαίδευση ή διευθυντές και επιχειρηματίες με δευτεροβάθμια εκπαίδευση. </a:t>
            </a:r>
          </a:p>
          <a:p>
            <a:pPr algn="just" rtl="0" fontAlgn="base">
              <a:spcBef>
                <a:spcPts val="600"/>
              </a:spcBef>
              <a:spcAft>
                <a:spcPts val="600"/>
              </a:spcAft>
            </a:pPr>
            <a:r>
              <a:rPr lang="el-GR" sz="1400" b="1" dirty="0">
                <a:solidFill>
                  <a:schemeClr val="accent1"/>
                </a:solidFill>
              </a:rPr>
              <a:t>Ομάδα </a:t>
            </a:r>
            <a:r>
              <a:rPr lang="en-US" sz="1400" b="1" dirty="0">
                <a:solidFill>
                  <a:schemeClr val="accent1"/>
                </a:solidFill>
              </a:rPr>
              <a:t>C</a:t>
            </a:r>
            <a:r>
              <a:rPr lang="el-GR" sz="1400" b="1" dirty="0">
                <a:solidFill>
                  <a:schemeClr val="accent1"/>
                </a:solidFill>
              </a:rPr>
              <a:t> - </a:t>
            </a:r>
            <a:r>
              <a:rPr lang="el-GR" sz="1400" dirty="0">
                <a:solidFill>
                  <a:schemeClr val="accent1"/>
                </a:solidFill>
              </a:rPr>
              <a:t>3/8 των νοικοκυριών με μέσο εκτιμώμενο κατά κεφαλήν εισόδημα - στο εύρος 0,87 - 1,18 φορές του μέσου όρου. Σύμφωνα με τη βαθμολογία η κατηγορία Γ χωρίζεται σε 3 υποκατηγορίες: Γ1 (ελαφρώς πάνω από το μέσο όρο), Γ2 (μέσος όρος) και Γ3 (ελαφρώς κάτω από το μέσο όρο). Τυπικά επαγγέλματα του επικεφαλής είναι τα επαγγέλματα γραφείου, τα τεχνικά επαγγέλματα και οι θέσεις εργασίας στις πωλήσεις και τις υπηρεσίες. Ως επί το </a:t>
            </a:r>
            <a:r>
              <a:rPr lang="el-GR" sz="1400" dirty="0" err="1">
                <a:solidFill>
                  <a:schemeClr val="accent1"/>
                </a:solidFill>
              </a:rPr>
              <a:t>πλείστον</a:t>
            </a:r>
            <a:r>
              <a:rPr lang="el-GR" sz="1400" dirty="0">
                <a:solidFill>
                  <a:schemeClr val="accent1"/>
                </a:solidFill>
              </a:rPr>
              <a:t> πρόκειται για υπαλλήλους χωρίς υφισταμένους με (κατώτερη) δευτεροβάθμια εκπαίδευση. Τα νοικοκυριά με οικονομικά ενεργό επικεφαλής εξακολουθούν να επικρατούν, περίπου το 1/8 αποτελείται από καλά εκπαιδευμένα και εξοπλισμένα νοικοκυριά συνταξιούχων.</a:t>
            </a:r>
            <a:endParaRPr lang="en-US" sz="1400" i="0" dirty="0">
              <a:solidFill>
                <a:schemeClr val="accent1"/>
              </a:solidFill>
              <a:effectLst/>
              <a:latin typeface="Raleway "/>
            </a:endParaRPr>
          </a:p>
        </p:txBody>
      </p:sp>
      <p:sp>
        <p:nvSpPr>
          <p:cNvPr id="4" name="Metin kutusu 2">
            <a:extLst>
              <a:ext uri="{FF2B5EF4-FFF2-40B4-BE49-F238E27FC236}">
                <a16:creationId xmlns:a16="http://schemas.microsoft.com/office/drawing/2014/main" id="{A54A159F-AB37-AED3-7189-CD4093475808}"/>
              </a:ext>
            </a:extLst>
          </p:cNvPr>
          <p:cNvSpPr txBox="1"/>
          <p:nvPr/>
        </p:nvSpPr>
        <p:spPr>
          <a:xfrm>
            <a:off x="230555" y="4218601"/>
            <a:ext cx="11909641" cy="2185214"/>
          </a:xfrm>
          <a:prstGeom prst="rect">
            <a:avLst/>
          </a:prstGeom>
          <a:solidFill>
            <a:schemeClr val="bg1">
              <a:lumMod val="60000"/>
              <a:lumOff val="40000"/>
            </a:schemeClr>
          </a:solidFill>
        </p:spPr>
        <p:txBody>
          <a:bodyPr wrap="square" lIns="91440" tIns="45720" rIns="91440" bIns="45720" anchor="t">
            <a:spAutoFit/>
          </a:bodyPr>
          <a:lstStyle/>
          <a:p>
            <a:pPr algn="just" rtl="0" fontAlgn="base">
              <a:spcBef>
                <a:spcPts val="600"/>
              </a:spcBef>
              <a:spcAft>
                <a:spcPts val="600"/>
              </a:spcAft>
            </a:pPr>
            <a:r>
              <a:rPr lang="el-GR" sz="1400" b="1" dirty="0">
                <a:solidFill>
                  <a:schemeClr val="accent1"/>
                </a:solidFill>
                <a:latin typeface="Raleway "/>
              </a:rPr>
              <a:t>Ομάδα </a:t>
            </a:r>
            <a:r>
              <a:rPr lang="en-US" sz="1400" b="1" dirty="0">
                <a:solidFill>
                  <a:schemeClr val="accent1"/>
                </a:solidFill>
                <a:latin typeface="Raleway "/>
              </a:rPr>
              <a:t>D</a:t>
            </a:r>
            <a:r>
              <a:rPr lang="el-GR" sz="1400" b="1" dirty="0">
                <a:solidFill>
                  <a:schemeClr val="accent1"/>
                </a:solidFill>
                <a:latin typeface="Raleway "/>
              </a:rPr>
              <a:t> - </a:t>
            </a:r>
            <a:r>
              <a:rPr lang="el-GR" sz="1400" dirty="0">
                <a:solidFill>
                  <a:schemeClr val="accent1"/>
                </a:solidFill>
                <a:latin typeface="Raleway "/>
              </a:rPr>
              <a:t>1/4 σύμφωνα με το εκτιμώμενο κατά κεφαλήν εισόδημα κάτω από το μέσο όρο των νοικοκυριών (το κατά κεφαλήν εισόδημα είναι περίπου 0,75 φορές μεγαλύτερο από το μέσο όρο). Εδώ επικρατούν νοικοκυριά με οικονομικά μη ενεργό επικεφαλής - συνταξιούχους (περίπου 67 % των νοικοκυριών). Οι επικεφαλής των οικονομικά ενεργών νοικοκυριών είναι συνήθως εργαζόμενοι με λιγότερα ή ανειδίκευτα προσόντα και χαμηλότερη εκπαίδευση. Η ομάδα χωρίζεται περαιτέρω σε δύο υποκατηγορίες D1 και D2 ανάλογα με το κοινωνικοοικονομικό επίπεδο (κάθε 1/8 νοικοκυριών).</a:t>
            </a:r>
            <a:endParaRPr lang="en-US" sz="1400" dirty="0">
              <a:solidFill>
                <a:schemeClr val="accent1"/>
              </a:solidFill>
              <a:latin typeface="Raleway "/>
            </a:endParaRPr>
          </a:p>
          <a:p>
            <a:pPr algn="just" rtl="0" fontAlgn="base">
              <a:spcBef>
                <a:spcPts val="600"/>
              </a:spcBef>
              <a:spcAft>
                <a:spcPts val="600"/>
              </a:spcAft>
            </a:pPr>
            <a:r>
              <a:rPr lang="el-GR" sz="1400" b="1" dirty="0">
                <a:solidFill>
                  <a:schemeClr val="accent1"/>
                </a:solidFill>
                <a:latin typeface="Raleway "/>
              </a:rPr>
              <a:t>Ομάδα Ε - </a:t>
            </a:r>
            <a:r>
              <a:rPr lang="el-GR" sz="1400" dirty="0">
                <a:solidFill>
                  <a:schemeClr val="accent1"/>
                </a:solidFill>
                <a:latin typeface="Raleway "/>
              </a:rPr>
              <a:t>σε αυτή την κατηγορία υπάρχει το 1/8 των φτωχότερων νοικοκυριών όσον αφορά το εκτιμώμενο κατά κεφαλήν εισόδημα- ο δείκτης εισοδήματός τους είναι περίπου 0,57 φορές χαμηλότερος από τον μέσο όρο. Η κατηγορία αυτή αποτελείται αποκλειστικά από νοικοκυριά με οικονομικά μη ενεργό επικεφαλής. Πρόκειται για τους φτωχότερους και λιγότερο εξοπλισμένους συνταξιούχους ή νοικοκυριά με άνεργους επικεφαλής, νοικοκυρές, άτομα σε άδεια μητρότητας ή μη εργαζόμενους φοιτητές.</a:t>
            </a:r>
            <a:endParaRPr lang="tr-TR" sz="1400" i="0" dirty="0">
              <a:solidFill>
                <a:schemeClr val="accent1"/>
              </a:solidFill>
              <a:effectLst/>
              <a:latin typeface="Raleway "/>
            </a:endParaRPr>
          </a:p>
        </p:txBody>
      </p:sp>
    </p:spTree>
    <p:extLst>
      <p:ext uri="{BB962C8B-B14F-4D97-AF65-F5344CB8AC3E}">
        <p14:creationId xmlns:p14="http://schemas.microsoft.com/office/powerpoint/2010/main" val="1823689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E79A53-7F21-DE9B-6432-2E320BE37165}"/>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FA64B69-AE38-982B-E7AC-CC62FD68F7B7}"/>
              </a:ext>
            </a:extLst>
          </p:cNvPr>
          <p:cNvSpPr txBox="1"/>
          <p:nvPr/>
        </p:nvSpPr>
        <p:spPr>
          <a:xfrm>
            <a:off x="246282" y="345015"/>
            <a:ext cx="6087407" cy="499945"/>
          </a:xfrm>
          <a:prstGeom prst="rect">
            <a:avLst/>
          </a:prstGeom>
          <a:noFill/>
        </p:spPr>
        <p:txBody>
          <a:bodyPr wrap="square" rtlCol="0">
            <a:spAutoFit/>
          </a:bodyPr>
          <a:lstStyle/>
          <a:p>
            <a:pPr>
              <a:lnSpc>
                <a:spcPct val="150000"/>
              </a:lnSpc>
            </a:pPr>
            <a:r>
              <a:rPr lang="el-GR" sz="2000" b="1" dirty="0">
                <a:solidFill>
                  <a:schemeClr val="bg1">
                    <a:lumMod val="75000"/>
                  </a:schemeClr>
                </a:solidFill>
              </a:rPr>
              <a:t>Προφίλ </a:t>
            </a:r>
            <a:r>
              <a:rPr lang="tr-TR" sz="2000" b="1" dirty="0">
                <a:solidFill>
                  <a:schemeClr val="bg1">
                    <a:lumMod val="75000"/>
                  </a:schemeClr>
                </a:solidFill>
              </a:rPr>
              <a:t>S.E.S:</a:t>
            </a:r>
            <a:endParaRPr lang="en-US" sz="2000" b="1" dirty="0">
              <a:solidFill>
                <a:schemeClr val="bg1">
                  <a:lumMod val="75000"/>
                </a:schemeClr>
              </a:solidFill>
            </a:endParaRPr>
          </a:p>
        </p:txBody>
      </p:sp>
      <p:sp>
        <p:nvSpPr>
          <p:cNvPr id="4" name="Metin kutusu 3">
            <a:extLst>
              <a:ext uri="{FF2B5EF4-FFF2-40B4-BE49-F238E27FC236}">
                <a16:creationId xmlns:a16="http://schemas.microsoft.com/office/drawing/2014/main" id="{2BDF8000-EF84-C41C-EB3C-B7AA9F9EB5C8}"/>
              </a:ext>
            </a:extLst>
          </p:cNvPr>
          <p:cNvSpPr txBox="1"/>
          <p:nvPr/>
        </p:nvSpPr>
        <p:spPr>
          <a:xfrm>
            <a:off x="348672" y="1017647"/>
            <a:ext cx="3483100" cy="2062103"/>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tr-TR" sz="1600" b="1" dirty="0">
                <a:solidFill>
                  <a:schemeClr val="accent1"/>
                </a:solidFill>
              </a:rPr>
              <a:t>A S.E.S</a:t>
            </a:r>
          </a:p>
          <a:p>
            <a:pPr algn="just" fontAlgn="base"/>
            <a:endParaRPr lang="tr-TR" sz="1600" dirty="0">
              <a:solidFill>
                <a:schemeClr val="accent1"/>
              </a:solidFill>
            </a:endParaRPr>
          </a:p>
          <a:p>
            <a:pPr algn="just" fontAlgn="base"/>
            <a:r>
              <a:rPr lang="el-GR" sz="1600" dirty="0">
                <a:solidFill>
                  <a:schemeClr val="accent1"/>
                </a:solidFill>
              </a:rPr>
              <a:t>Ανώτερο στέλεχος</a:t>
            </a:r>
            <a:endParaRPr lang="en-US" sz="1600" dirty="0">
              <a:solidFill>
                <a:schemeClr val="accent1"/>
              </a:solidFill>
            </a:endParaRPr>
          </a:p>
          <a:p>
            <a:pPr algn="just" fontAlgn="base"/>
            <a:r>
              <a:rPr lang="el-GR" sz="1600" dirty="0">
                <a:solidFill>
                  <a:schemeClr val="accent1"/>
                </a:solidFill>
              </a:rPr>
              <a:t>Απόφοιτος μεταπτυχιακού τίτλου σπουδών</a:t>
            </a:r>
            <a:endParaRPr lang="en-US" sz="1600" dirty="0">
              <a:solidFill>
                <a:schemeClr val="accent1"/>
              </a:solidFill>
            </a:endParaRPr>
          </a:p>
          <a:p>
            <a:pPr algn="just" fontAlgn="base"/>
            <a:r>
              <a:rPr lang="el-GR" sz="1600" dirty="0">
                <a:solidFill>
                  <a:schemeClr val="accent1"/>
                </a:solidFill>
              </a:rPr>
              <a:t>Ενεργός εργαζόμενος</a:t>
            </a:r>
            <a:endParaRPr lang="en-US" sz="1600" dirty="0">
              <a:solidFill>
                <a:schemeClr val="accent1"/>
              </a:solidFill>
            </a:endParaRPr>
          </a:p>
          <a:p>
            <a:pPr algn="just" fontAlgn="base"/>
            <a:r>
              <a:rPr lang="el-GR" sz="1600" dirty="0">
                <a:solidFill>
                  <a:schemeClr val="accent1"/>
                </a:solidFill>
              </a:rPr>
              <a:t>Υψηλό μισθολογικό εισόδημα</a:t>
            </a:r>
            <a:endParaRPr lang="en-US" sz="1600" dirty="0">
              <a:solidFill>
                <a:schemeClr val="accent1"/>
              </a:solidFill>
            </a:endParaRPr>
          </a:p>
          <a:p>
            <a:pPr algn="just" fontAlgn="base"/>
            <a:r>
              <a:rPr lang="el-GR" sz="1600" dirty="0">
                <a:solidFill>
                  <a:schemeClr val="accent1"/>
                </a:solidFill>
              </a:rPr>
              <a:t>Καλύτερη ποιότητα ζωής </a:t>
            </a:r>
            <a:endParaRPr lang="en-US" sz="1600" b="1" i="0" dirty="0">
              <a:solidFill>
                <a:srgbClr val="000000"/>
              </a:solidFill>
              <a:effectLst/>
              <a:latin typeface="Raleway "/>
            </a:endParaRPr>
          </a:p>
        </p:txBody>
      </p:sp>
      <p:pic>
        <p:nvPicPr>
          <p:cNvPr id="12" name="Resim 11" descr="insan yüzü, giyim, kişi, şahıs, gülümsemek, gülüş içeren bir resim&#10;&#10;Açıklama otomatik olarak oluşturuldu">
            <a:extLst>
              <a:ext uri="{FF2B5EF4-FFF2-40B4-BE49-F238E27FC236}">
                <a16:creationId xmlns:a16="http://schemas.microsoft.com/office/drawing/2014/main" id="{6C044D25-B5DF-191C-82AD-BC067E4426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0863" y="1694252"/>
            <a:ext cx="8564552" cy="5011783"/>
          </a:xfrm>
          <a:prstGeom prst="rect">
            <a:avLst/>
          </a:prstGeom>
        </p:spPr>
      </p:pic>
      <p:pic>
        <p:nvPicPr>
          <p:cNvPr id="18" name="Resim 17" descr="giyim, insan yüzü, kişi, şahıs, dizüstü içeren bir resim&#10;&#10;Açıklama otomatik olarak oluşturuldu">
            <a:extLst>
              <a:ext uri="{FF2B5EF4-FFF2-40B4-BE49-F238E27FC236}">
                <a16:creationId xmlns:a16="http://schemas.microsoft.com/office/drawing/2014/main" id="{557B79AE-1100-6878-D126-C76DCCCC10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49040" y="1460604"/>
            <a:ext cx="9740582" cy="5479078"/>
          </a:xfrm>
          <a:prstGeom prst="rect">
            <a:avLst/>
          </a:prstGeom>
        </p:spPr>
      </p:pic>
      <p:sp>
        <p:nvSpPr>
          <p:cNvPr id="19" name="Metin kutusu 18">
            <a:extLst>
              <a:ext uri="{FF2B5EF4-FFF2-40B4-BE49-F238E27FC236}">
                <a16:creationId xmlns:a16="http://schemas.microsoft.com/office/drawing/2014/main" id="{374B7EDD-E92D-A050-06EE-F32675E9C851}"/>
              </a:ext>
            </a:extLst>
          </p:cNvPr>
          <p:cNvSpPr txBox="1"/>
          <p:nvPr/>
        </p:nvSpPr>
        <p:spPr>
          <a:xfrm>
            <a:off x="8360230" y="1017647"/>
            <a:ext cx="3578472" cy="1815882"/>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tr-TR" sz="1600" b="1" dirty="0">
                <a:solidFill>
                  <a:schemeClr val="accent1"/>
                </a:solidFill>
              </a:rPr>
              <a:t>C S.E.S</a:t>
            </a:r>
          </a:p>
          <a:p>
            <a:pPr algn="just" fontAlgn="base"/>
            <a:endParaRPr lang="tr-TR" sz="1600" dirty="0">
              <a:solidFill>
                <a:schemeClr val="accent1"/>
              </a:solidFill>
            </a:endParaRPr>
          </a:p>
          <a:p>
            <a:pPr algn="just" fontAlgn="base"/>
            <a:r>
              <a:rPr lang="el-GR" sz="1600" dirty="0">
                <a:solidFill>
                  <a:schemeClr val="accent1"/>
                </a:solidFill>
              </a:rPr>
              <a:t>Απόφοιτος πανεπιστημίου</a:t>
            </a:r>
            <a:endParaRPr lang="en-US" sz="1600" dirty="0">
              <a:solidFill>
                <a:schemeClr val="accent1"/>
              </a:solidFill>
            </a:endParaRPr>
          </a:p>
          <a:p>
            <a:pPr algn="just" fontAlgn="base"/>
            <a:r>
              <a:rPr lang="el-GR" sz="1600" dirty="0">
                <a:solidFill>
                  <a:schemeClr val="accent1"/>
                </a:solidFill>
              </a:rPr>
              <a:t>Βοηθός μάρκετινγκ</a:t>
            </a:r>
            <a:endParaRPr lang="en-US" sz="1600" dirty="0">
              <a:solidFill>
                <a:schemeClr val="accent1"/>
              </a:solidFill>
            </a:endParaRPr>
          </a:p>
          <a:p>
            <a:pPr algn="just" fontAlgn="base"/>
            <a:r>
              <a:rPr lang="el-GR" sz="1600" dirty="0">
                <a:solidFill>
                  <a:schemeClr val="accent1"/>
                </a:solidFill>
              </a:rPr>
              <a:t>Μόλις ξεκίνησε την επαγγελματική του σταδιοδρομία</a:t>
            </a:r>
            <a:endParaRPr lang="en-US" sz="1600" dirty="0">
              <a:solidFill>
                <a:schemeClr val="accent1"/>
              </a:solidFill>
            </a:endParaRPr>
          </a:p>
          <a:p>
            <a:pPr algn="just" fontAlgn="base"/>
            <a:r>
              <a:rPr lang="el-GR" sz="1600" dirty="0">
                <a:solidFill>
                  <a:schemeClr val="accent1"/>
                </a:solidFill>
              </a:rPr>
              <a:t>Μισθός μεσαίου επιπέδου</a:t>
            </a:r>
            <a:endParaRPr lang="en-US" sz="1600" b="1" i="0" dirty="0">
              <a:solidFill>
                <a:srgbClr val="000000"/>
              </a:solidFill>
              <a:effectLst/>
              <a:latin typeface="Raleway "/>
            </a:endParaRPr>
          </a:p>
        </p:txBody>
      </p:sp>
      <p:sp>
        <p:nvSpPr>
          <p:cNvPr id="20" name="Ok: Aşağı 19">
            <a:extLst>
              <a:ext uri="{FF2B5EF4-FFF2-40B4-BE49-F238E27FC236}">
                <a16:creationId xmlns:a16="http://schemas.microsoft.com/office/drawing/2014/main" id="{6AC055BE-1B1A-5072-4D30-1072B6BB8E8D}"/>
              </a:ext>
            </a:extLst>
          </p:cNvPr>
          <p:cNvSpPr/>
          <p:nvPr/>
        </p:nvSpPr>
        <p:spPr>
          <a:xfrm>
            <a:off x="1970507" y="3254198"/>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sp>
        <p:nvSpPr>
          <p:cNvPr id="22" name="Ok: Aşağı 21">
            <a:extLst>
              <a:ext uri="{FF2B5EF4-FFF2-40B4-BE49-F238E27FC236}">
                <a16:creationId xmlns:a16="http://schemas.microsoft.com/office/drawing/2014/main" id="{44A88056-2DBB-E5D3-538A-E1B2A98D77DE}"/>
              </a:ext>
            </a:extLst>
          </p:cNvPr>
          <p:cNvSpPr/>
          <p:nvPr/>
        </p:nvSpPr>
        <p:spPr>
          <a:xfrm>
            <a:off x="10030004" y="3292010"/>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sp>
        <p:nvSpPr>
          <p:cNvPr id="24" name="Metin kutusu 23">
            <a:extLst>
              <a:ext uri="{FF2B5EF4-FFF2-40B4-BE49-F238E27FC236}">
                <a16:creationId xmlns:a16="http://schemas.microsoft.com/office/drawing/2014/main" id="{10E1AB9D-0CA4-4CC7-220D-74F4F4628CCB}"/>
              </a:ext>
            </a:extLst>
          </p:cNvPr>
          <p:cNvSpPr txBox="1"/>
          <p:nvPr/>
        </p:nvSpPr>
        <p:spPr>
          <a:xfrm>
            <a:off x="4584448" y="1017647"/>
            <a:ext cx="3234267" cy="2062103"/>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tr-TR" sz="1600" b="1" dirty="0">
                <a:solidFill>
                  <a:schemeClr val="accent1"/>
                </a:solidFill>
              </a:rPr>
              <a:t>B S.E.S</a:t>
            </a:r>
          </a:p>
          <a:p>
            <a:pPr algn="just" fontAlgn="base"/>
            <a:endParaRPr lang="tr-TR" sz="1600" dirty="0">
              <a:solidFill>
                <a:schemeClr val="accent1"/>
              </a:solidFill>
            </a:endParaRPr>
          </a:p>
          <a:p>
            <a:pPr algn="just" fontAlgn="base"/>
            <a:r>
              <a:rPr lang="el-GR" sz="1600" dirty="0">
                <a:solidFill>
                  <a:schemeClr val="accent1"/>
                </a:solidFill>
              </a:rPr>
              <a:t>Μη διοικητικοί δημόσιοι υπάλληλοι / τεχνικό προσωπικό</a:t>
            </a:r>
            <a:endParaRPr lang="en-US" sz="1600" dirty="0">
              <a:solidFill>
                <a:schemeClr val="accent1"/>
              </a:solidFill>
            </a:endParaRPr>
          </a:p>
          <a:p>
            <a:pPr algn="just" fontAlgn="base"/>
            <a:r>
              <a:rPr lang="el-GR" sz="1600" dirty="0">
                <a:solidFill>
                  <a:schemeClr val="accent1"/>
                </a:solidFill>
              </a:rPr>
              <a:t>Πτυχίο πανεπιστημίου ή ισοδύναμο</a:t>
            </a:r>
            <a:endParaRPr lang="en-US" sz="1600" dirty="0">
              <a:solidFill>
                <a:schemeClr val="accent1"/>
              </a:solidFill>
            </a:endParaRPr>
          </a:p>
          <a:p>
            <a:pPr algn="just" fontAlgn="base"/>
            <a:r>
              <a:rPr lang="el-GR" sz="1600" dirty="0">
                <a:solidFill>
                  <a:schemeClr val="accent1"/>
                </a:solidFill>
              </a:rPr>
              <a:t>Μισθός μεσαίου-υψηλού επιπέδου</a:t>
            </a:r>
            <a:endParaRPr lang="en-US" sz="1600" dirty="0">
              <a:solidFill>
                <a:schemeClr val="accent1"/>
              </a:solidFill>
            </a:endParaRPr>
          </a:p>
          <a:p>
            <a:pPr algn="just" fontAlgn="base"/>
            <a:r>
              <a:rPr lang="el-GR" sz="1600" dirty="0">
                <a:solidFill>
                  <a:schemeClr val="accent1"/>
                </a:solidFill>
              </a:rPr>
              <a:t>Καλό βιοτικό επίπεδο</a:t>
            </a:r>
            <a:endParaRPr lang="en-US" sz="1600" b="1" i="0" dirty="0">
              <a:solidFill>
                <a:srgbClr val="000000"/>
              </a:solidFill>
              <a:effectLst/>
              <a:latin typeface="Raleway "/>
            </a:endParaRPr>
          </a:p>
        </p:txBody>
      </p:sp>
      <p:pic>
        <p:nvPicPr>
          <p:cNvPr id="26" name="Resim 25" descr="giyim, kişi, şahıs, insan yüzü, ayakta durma içeren bir resim&#10;&#10;Açıklama otomatik olarak oluşturuldu">
            <a:extLst>
              <a:ext uri="{FF2B5EF4-FFF2-40B4-BE49-F238E27FC236}">
                <a16:creationId xmlns:a16="http://schemas.microsoft.com/office/drawing/2014/main" id="{7B600042-4E13-1272-EA85-F1E4F5117B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5940" y="895010"/>
            <a:ext cx="10106987" cy="5685181"/>
          </a:xfrm>
          <a:prstGeom prst="rect">
            <a:avLst/>
          </a:prstGeom>
        </p:spPr>
      </p:pic>
      <p:sp>
        <p:nvSpPr>
          <p:cNvPr id="27" name="Metin kutusu 26">
            <a:extLst>
              <a:ext uri="{FF2B5EF4-FFF2-40B4-BE49-F238E27FC236}">
                <a16:creationId xmlns:a16="http://schemas.microsoft.com/office/drawing/2014/main" id="{E89D0D8C-7130-BDFC-9EF8-5B7129AD9779}"/>
              </a:ext>
            </a:extLst>
          </p:cNvPr>
          <p:cNvSpPr txBox="1"/>
          <p:nvPr/>
        </p:nvSpPr>
        <p:spPr>
          <a:xfrm>
            <a:off x="3048811" y="6580191"/>
            <a:ext cx="6094378" cy="246221"/>
          </a:xfrm>
          <a:prstGeom prst="rect">
            <a:avLst/>
          </a:prstGeom>
          <a:noFill/>
        </p:spPr>
        <p:txBody>
          <a:bodyPr wrap="square">
            <a:spAutoFit/>
          </a:bodyPr>
          <a:lstStyle/>
          <a:p>
            <a:pPr algn="ctr"/>
            <a:r>
              <a:rPr lang="el-GR" sz="1000" dirty="0">
                <a:solidFill>
                  <a:schemeClr val="accent1"/>
                </a:solidFill>
              </a:rPr>
              <a:t>Πηγή εικόνων </a:t>
            </a:r>
            <a:r>
              <a:rPr lang="tr-TR" sz="1000" dirty="0">
                <a:solidFill>
                  <a:schemeClr val="accent1"/>
                </a:solidFill>
              </a:rPr>
              <a:t>: Istockphoto.com</a:t>
            </a:r>
          </a:p>
        </p:txBody>
      </p:sp>
    </p:spTree>
    <p:extLst>
      <p:ext uri="{BB962C8B-B14F-4D97-AF65-F5344CB8AC3E}">
        <p14:creationId xmlns:p14="http://schemas.microsoft.com/office/powerpoint/2010/main" val="5828042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29391-1542-3798-452F-D036FEA36EB3}"/>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5788A1F-B631-3486-9398-FF4D162C845E}"/>
              </a:ext>
            </a:extLst>
          </p:cNvPr>
          <p:cNvSpPr txBox="1"/>
          <p:nvPr/>
        </p:nvSpPr>
        <p:spPr>
          <a:xfrm>
            <a:off x="278558" y="336545"/>
            <a:ext cx="6087407" cy="499945"/>
          </a:xfrm>
          <a:prstGeom prst="rect">
            <a:avLst/>
          </a:prstGeom>
          <a:noFill/>
        </p:spPr>
        <p:txBody>
          <a:bodyPr wrap="square" rtlCol="0">
            <a:spAutoFit/>
          </a:bodyPr>
          <a:lstStyle/>
          <a:p>
            <a:pPr>
              <a:lnSpc>
                <a:spcPct val="150000"/>
              </a:lnSpc>
            </a:pPr>
            <a:r>
              <a:rPr lang="el-GR" sz="2000" b="1" dirty="0">
                <a:solidFill>
                  <a:schemeClr val="bg1">
                    <a:lumMod val="75000"/>
                  </a:schemeClr>
                </a:solidFill>
              </a:rPr>
              <a:t>Προφίλ </a:t>
            </a:r>
            <a:r>
              <a:rPr lang="tr-TR" sz="2000" b="1" dirty="0">
                <a:solidFill>
                  <a:schemeClr val="bg1">
                    <a:lumMod val="75000"/>
                  </a:schemeClr>
                </a:solidFill>
              </a:rPr>
              <a:t>S.E.S:</a:t>
            </a:r>
            <a:endParaRPr lang="en-US" sz="2000" b="1" dirty="0">
              <a:solidFill>
                <a:schemeClr val="bg1">
                  <a:lumMod val="75000"/>
                </a:schemeClr>
              </a:solidFill>
            </a:endParaRPr>
          </a:p>
        </p:txBody>
      </p:sp>
      <p:sp>
        <p:nvSpPr>
          <p:cNvPr id="16" name="Metin kutusu 15">
            <a:extLst>
              <a:ext uri="{FF2B5EF4-FFF2-40B4-BE49-F238E27FC236}">
                <a16:creationId xmlns:a16="http://schemas.microsoft.com/office/drawing/2014/main" id="{64A9AF3F-E4C1-FA7C-F917-DA3DEE3F51D7}"/>
              </a:ext>
            </a:extLst>
          </p:cNvPr>
          <p:cNvSpPr txBox="1"/>
          <p:nvPr/>
        </p:nvSpPr>
        <p:spPr>
          <a:xfrm>
            <a:off x="1390106" y="952416"/>
            <a:ext cx="3234267" cy="1323439"/>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el-GR" sz="1600" b="1" dirty="0">
                <a:solidFill>
                  <a:schemeClr val="accent1"/>
                </a:solidFill>
              </a:rPr>
              <a:t>D S.E.S</a:t>
            </a:r>
            <a:endParaRPr lang="en-US" sz="1600" b="1" dirty="0">
              <a:solidFill>
                <a:schemeClr val="accent1"/>
              </a:solidFill>
            </a:endParaRPr>
          </a:p>
          <a:p>
            <a:pPr algn="just" fontAlgn="base"/>
            <a:r>
              <a:rPr lang="el-GR" sz="1600" dirty="0">
                <a:solidFill>
                  <a:schemeClr val="accent1"/>
                </a:solidFill>
              </a:rPr>
              <a:t>Χαμηλό ή μεσαίο επίπεδο εκπαίδευσης</a:t>
            </a:r>
            <a:endParaRPr lang="en-US" sz="1600" dirty="0">
              <a:solidFill>
                <a:schemeClr val="accent1"/>
              </a:solidFill>
            </a:endParaRPr>
          </a:p>
          <a:p>
            <a:pPr algn="just" fontAlgn="base"/>
            <a:r>
              <a:rPr lang="el-GR" sz="1600" dirty="0">
                <a:solidFill>
                  <a:schemeClr val="accent1"/>
                </a:solidFill>
              </a:rPr>
              <a:t>Προσωρινή ή μόνιμη απασχόληση</a:t>
            </a:r>
            <a:endParaRPr lang="en-US" sz="1600" dirty="0">
              <a:solidFill>
                <a:schemeClr val="accent1"/>
              </a:solidFill>
            </a:endParaRPr>
          </a:p>
          <a:p>
            <a:pPr algn="just" fontAlgn="base"/>
            <a:r>
              <a:rPr lang="el-GR" sz="1600" dirty="0">
                <a:solidFill>
                  <a:schemeClr val="accent1"/>
                </a:solidFill>
              </a:rPr>
              <a:t>Χαμηλό εισόδημα</a:t>
            </a:r>
            <a:endParaRPr lang="en-US" sz="1600" i="0" dirty="0">
              <a:solidFill>
                <a:srgbClr val="000000"/>
              </a:solidFill>
              <a:effectLst/>
              <a:latin typeface="Raleway "/>
            </a:endParaRPr>
          </a:p>
        </p:txBody>
      </p:sp>
      <p:sp>
        <p:nvSpPr>
          <p:cNvPr id="22" name="Ok: Aşağı 21">
            <a:extLst>
              <a:ext uri="{FF2B5EF4-FFF2-40B4-BE49-F238E27FC236}">
                <a16:creationId xmlns:a16="http://schemas.microsoft.com/office/drawing/2014/main" id="{03BA345B-6B38-D27D-719B-16412A7867FA}"/>
              </a:ext>
            </a:extLst>
          </p:cNvPr>
          <p:cNvSpPr/>
          <p:nvPr/>
        </p:nvSpPr>
        <p:spPr>
          <a:xfrm>
            <a:off x="2722194" y="3208286"/>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pic>
        <p:nvPicPr>
          <p:cNvPr id="5" name="Resim 4" descr="giyim, kişi, şahıs, sarı, gömlek, tişört içeren bir resim&#10;&#10;Açıklama otomatik olarak oluşturuldu">
            <a:extLst>
              <a:ext uri="{FF2B5EF4-FFF2-40B4-BE49-F238E27FC236}">
                <a16:creationId xmlns:a16="http://schemas.microsoft.com/office/drawing/2014/main" id="{756D6202-1E94-0B83-229C-DE22C8E09F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0119" y="1706225"/>
            <a:ext cx="9250437" cy="5203371"/>
          </a:xfrm>
          <a:prstGeom prst="rect">
            <a:avLst/>
          </a:prstGeom>
        </p:spPr>
      </p:pic>
      <p:sp>
        <p:nvSpPr>
          <p:cNvPr id="8" name="Metin kutusu 7">
            <a:extLst>
              <a:ext uri="{FF2B5EF4-FFF2-40B4-BE49-F238E27FC236}">
                <a16:creationId xmlns:a16="http://schemas.microsoft.com/office/drawing/2014/main" id="{6FFF4A66-023A-E84F-2D4C-CA509745C2B1}"/>
              </a:ext>
            </a:extLst>
          </p:cNvPr>
          <p:cNvSpPr txBox="1"/>
          <p:nvPr/>
        </p:nvSpPr>
        <p:spPr>
          <a:xfrm>
            <a:off x="7555547" y="1044505"/>
            <a:ext cx="3008482" cy="1323439"/>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el-GR" sz="1600" b="1" dirty="0">
                <a:solidFill>
                  <a:schemeClr val="accent1"/>
                </a:solidFill>
              </a:rPr>
              <a:t>E S.E.S</a:t>
            </a:r>
            <a:endParaRPr lang="en-US" sz="1600" b="1" dirty="0">
              <a:solidFill>
                <a:schemeClr val="accent1"/>
              </a:solidFill>
            </a:endParaRPr>
          </a:p>
          <a:p>
            <a:pPr algn="just" fontAlgn="base"/>
            <a:r>
              <a:rPr lang="el-GR" sz="1600" dirty="0">
                <a:solidFill>
                  <a:schemeClr val="accent1"/>
                </a:solidFill>
              </a:rPr>
              <a:t>Απόφοιτος δευτεροβάθμιας εκπαίδευσης (ή και μικρότερου)</a:t>
            </a:r>
            <a:endParaRPr lang="en-US" sz="1600" dirty="0">
              <a:solidFill>
                <a:schemeClr val="accent1"/>
              </a:solidFill>
            </a:endParaRPr>
          </a:p>
          <a:p>
            <a:pPr algn="just" fontAlgn="base"/>
            <a:r>
              <a:rPr lang="el-GR" sz="1600" dirty="0">
                <a:solidFill>
                  <a:schemeClr val="accent1"/>
                </a:solidFill>
              </a:rPr>
              <a:t>Άνεργος</a:t>
            </a:r>
            <a:endParaRPr lang="en-US" sz="1600" dirty="0">
              <a:solidFill>
                <a:schemeClr val="accent1"/>
              </a:solidFill>
            </a:endParaRPr>
          </a:p>
          <a:p>
            <a:pPr algn="just" fontAlgn="base"/>
            <a:r>
              <a:rPr lang="el-GR" sz="1600" dirty="0">
                <a:solidFill>
                  <a:schemeClr val="accent1"/>
                </a:solidFill>
              </a:rPr>
              <a:t>Κακό βιοτικό επίπεδο</a:t>
            </a:r>
            <a:endParaRPr lang="en-US" sz="1600" i="0" dirty="0">
              <a:solidFill>
                <a:srgbClr val="000000"/>
              </a:solidFill>
              <a:effectLst/>
              <a:latin typeface="Raleway "/>
            </a:endParaRPr>
          </a:p>
        </p:txBody>
      </p:sp>
      <p:pic>
        <p:nvPicPr>
          <p:cNvPr id="9" name="Resim 8" descr="giyim, insan yüzü, adam, insan, kişi, şahıs içeren bir resim&#10;&#10;Açıklama otomatik olarak oluşturuldu">
            <a:extLst>
              <a:ext uri="{FF2B5EF4-FFF2-40B4-BE49-F238E27FC236}">
                <a16:creationId xmlns:a16="http://schemas.microsoft.com/office/drawing/2014/main" id="{DAB6365A-823D-0407-F66B-EDDAA23357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9576" y="1247209"/>
            <a:ext cx="10066466" cy="5662387"/>
          </a:xfrm>
          <a:prstGeom prst="rect">
            <a:avLst/>
          </a:prstGeom>
        </p:spPr>
      </p:pic>
      <p:sp>
        <p:nvSpPr>
          <p:cNvPr id="10" name="Ok: Aşağı 9">
            <a:extLst>
              <a:ext uri="{FF2B5EF4-FFF2-40B4-BE49-F238E27FC236}">
                <a16:creationId xmlns:a16="http://schemas.microsoft.com/office/drawing/2014/main" id="{AC404AAF-FA07-8625-AA07-628D34AEA2C8}"/>
              </a:ext>
            </a:extLst>
          </p:cNvPr>
          <p:cNvSpPr/>
          <p:nvPr/>
        </p:nvSpPr>
        <p:spPr>
          <a:xfrm>
            <a:off x="8758363" y="3272246"/>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sp>
        <p:nvSpPr>
          <p:cNvPr id="11" name="Metin kutusu 10">
            <a:extLst>
              <a:ext uri="{FF2B5EF4-FFF2-40B4-BE49-F238E27FC236}">
                <a16:creationId xmlns:a16="http://schemas.microsoft.com/office/drawing/2014/main" id="{BD05F165-060B-2541-5803-E80322E9CAD7}"/>
              </a:ext>
            </a:extLst>
          </p:cNvPr>
          <p:cNvSpPr txBox="1"/>
          <p:nvPr/>
        </p:nvSpPr>
        <p:spPr>
          <a:xfrm>
            <a:off x="4289446" y="6521455"/>
            <a:ext cx="3613107" cy="246221"/>
          </a:xfrm>
          <a:prstGeom prst="rect">
            <a:avLst/>
          </a:prstGeom>
          <a:noFill/>
        </p:spPr>
        <p:txBody>
          <a:bodyPr wrap="square">
            <a:spAutoFit/>
          </a:bodyPr>
          <a:lstStyle/>
          <a:p>
            <a:pPr algn="ctr"/>
            <a:r>
              <a:rPr lang="tr-TR" sz="1000" dirty="0" err="1">
                <a:solidFill>
                  <a:schemeClr val="accent1"/>
                </a:solidFill>
              </a:rPr>
              <a:t>Images</a:t>
            </a:r>
            <a:r>
              <a:rPr lang="tr-TR" sz="1000" dirty="0">
                <a:solidFill>
                  <a:schemeClr val="accent1"/>
                </a:solidFill>
              </a:rPr>
              <a:t> </a:t>
            </a:r>
            <a:r>
              <a:rPr lang="tr-TR" sz="1000" dirty="0" err="1">
                <a:solidFill>
                  <a:schemeClr val="accent1"/>
                </a:solidFill>
              </a:rPr>
              <a:t>source</a:t>
            </a:r>
            <a:r>
              <a:rPr lang="tr-TR" sz="1000" dirty="0">
                <a:solidFill>
                  <a:schemeClr val="accent1"/>
                </a:solidFill>
              </a:rPr>
              <a:t>: Istockphoto.com</a:t>
            </a:r>
          </a:p>
        </p:txBody>
      </p:sp>
    </p:spTree>
    <p:extLst>
      <p:ext uri="{BB962C8B-B14F-4D97-AF65-F5344CB8AC3E}">
        <p14:creationId xmlns:p14="http://schemas.microsoft.com/office/powerpoint/2010/main" val="30218094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61035-9578-C93A-2E1C-D98279EA601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8B2A859-200B-D731-E66B-C85C508AE688}"/>
              </a:ext>
            </a:extLst>
          </p:cNvPr>
          <p:cNvSpPr txBox="1"/>
          <p:nvPr/>
        </p:nvSpPr>
        <p:spPr>
          <a:xfrm>
            <a:off x="356935" y="529295"/>
            <a:ext cx="11741570" cy="499945"/>
          </a:xfrm>
          <a:prstGeom prst="rect">
            <a:avLst/>
          </a:prstGeom>
          <a:noFill/>
        </p:spPr>
        <p:txBody>
          <a:bodyPr wrap="square" rtlCol="0">
            <a:spAutoFit/>
          </a:bodyPr>
          <a:lstStyle/>
          <a:p>
            <a:pPr>
              <a:lnSpc>
                <a:spcPct val="150000"/>
              </a:lnSpc>
            </a:pPr>
            <a:r>
              <a:rPr lang="el-GR" sz="2000" b="1" dirty="0">
                <a:solidFill>
                  <a:schemeClr val="bg1"/>
                </a:solidFill>
              </a:rPr>
              <a:t>Ένα παράδειγμα δημιουργίας προφίλ γενεών 2/2</a:t>
            </a:r>
            <a:endParaRPr lang="en-US" sz="2000" b="1" dirty="0">
              <a:solidFill>
                <a:schemeClr val="bg1"/>
              </a:solidFill>
            </a:endParaRPr>
          </a:p>
        </p:txBody>
      </p:sp>
      <p:sp>
        <p:nvSpPr>
          <p:cNvPr id="7" name="Metin kutusu 6">
            <a:extLst>
              <a:ext uri="{FF2B5EF4-FFF2-40B4-BE49-F238E27FC236}">
                <a16:creationId xmlns:a16="http://schemas.microsoft.com/office/drawing/2014/main" id="{36407AA9-A6B6-A29F-0990-F994D2613213}"/>
              </a:ext>
            </a:extLst>
          </p:cNvPr>
          <p:cNvSpPr txBox="1"/>
          <p:nvPr/>
        </p:nvSpPr>
        <p:spPr>
          <a:xfrm>
            <a:off x="356935" y="1214256"/>
            <a:ext cx="5261813" cy="6247864"/>
          </a:xfrm>
          <a:prstGeom prst="rect">
            <a:avLst/>
          </a:prstGeom>
          <a:noFill/>
        </p:spPr>
        <p:txBody>
          <a:bodyPr wrap="square">
            <a:spAutoFit/>
          </a:bodyPr>
          <a:lstStyle/>
          <a:p>
            <a:pPr algn="just" rtl="0" fontAlgn="base">
              <a:spcBef>
                <a:spcPts val="600"/>
              </a:spcBef>
              <a:spcAft>
                <a:spcPts val="600"/>
              </a:spcAft>
            </a:pPr>
            <a:r>
              <a:rPr lang="en-US" sz="1600" b="0" i="0" dirty="0">
                <a:solidFill>
                  <a:srgbClr val="000000"/>
                </a:solidFill>
                <a:effectLst/>
                <a:latin typeface="Raleway "/>
              </a:rPr>
              <a:t>​</a:t>
            </a:r>
            <a:r>
              <a:rPr lang="el-GR" sz="1600" b="0" i="0" dirty="0">
                <a:solidFill>
                  <a:srgbClr val="000000"/>
                </a:solidFill>
                <a:effectLst/>
                <a:latin typeface="Raleway "/>
              </a:rPr>
              <a:t>Οι γενιές είναι μία από τις πιο βασικές και σημαντικές άλλες ομαδοποιήσεις που χρησιμοποιούνται στην </a:t>
            </a:r>
            <a:r>
              <a:rPr lang="el-GR" sz="1600" b="0" i="0" dirty="0" err="1">
                <a:solidFill>
                  <a:srgbClr val="000000"/>
                </a:solidFill>
                <a:effectLst/>
                <a:latin typeface="Raleway "/>
              </a:rPr>
              <a:t>τμηματοποίηση</a:t>
            </a:r>
            <a:r>
              <a:rPr lang="el-GR" sz="1600" b="0" i="0" dirty="0">
                <a:solidFill>
                  <a:srgbClr val="000000"/>
                </a:solidFill>
                <a:effectLst/>
                <a:latin typeface="Raleway "/>
              </a:rPr>
              <a:t> της αγοράς. Η αγοραστική συμπεριφορά κάθε γενιάς διαφέρει σημαντικά. Η κατάσταση αυτή καθιστά απαραίτητο τον καθορισμό στρατηγικών μάρκετινγκ ειδικά για τις γενιές. Αν και οι ομάδες γενεών ορίζονται σε διαφορετικά ηλικιακά εύρη, ένα δείγμα ομαδοποίησης μοιράζεται παρακάτω.</a:t>
            </a:r>
            <a:endParaRPr lang="en-US" sz="1600" b="0" i="0" dirty="0">
              <a:solidFill>
                <a:srgbClr val="000000"/>
              </a:solidFill>
              <a:effectLst/>
              <a:latin typeface="Raleway "/>
            </a:endParaRPr>
          </a:p>
          <a:p>
            <a:pPr>
              <a:spcBef>
                <a:spcPts val="600"/>
              </a:spcBef>
              <a:spcAft>
                <a:spcPts val="600"/>
              </a:spcAft>
            </a:pPr>
            <a:r>
              <a:rPr lang="en-US" sz="1600" b="0" i="0" dirty="0">
                <a:solidFill>
                  <a:srgbClr val="000000"/>
                </a:solidFill>
                <a:effectLst/>
                <a:latin typeface="Raleway "/>
              </a:rPr>
              <a:t>​</a:t>
            </a:r>
            <a:r>
              <a:rPr lang="tr-TR" sz="1600" b="1" dirty="0">
                <a:solidFill>
                  <a:schemeClr val="accent1"/>
                </a:solidFill>
              </a:rPr>
              <a:t>Generation Z: </a:t>
            </a:r>
            <a:r>
              <a:rPr lang="el-GR" sz="1600" dirty="0">
                <a:solidFill>
                  <a:schemeClr val="accent1"/>
                </a:solidFill>
              </a:rPr>
              <a:t>Ηλικίες</a:t>
            </a:r>
            <a:r>
              <a:rPr lang="tr-TR" sz="1600" dirty="0">
                <a:solidFill>
                  <a:schemeClr val="accent1"/>
                </a:solidFill>
              </a:rPr>
              <a:t> 18-24</a:t>
            </a:r>
          </a:p>
          <a:p>
            <a:pPr>
              <a:spcBef>
                <a:spcPts val="600"/>
              </a:spcBef>
              <a:spcAft>
                <a:spcPts val="600"/>
              </a:spcAft>
            </a:pPr>
            <a:r>
              <a:rPr lang="tr-TR" sz="1600" b="1" dirty="0">
                <a:solidFill>
                  <a:schemeClr val="accent1"/>
                </a:solidFill>
              </a:rPr>
              <a:t>Millennials – Generation Y</a:t>
            </a:r>
            <a:r>
              <a:rPr lang="tr-TR" sz="1600" dirty="0">
                <a:solidFill>
                  <a:schemeClr val="accent1"/>
                </a:solidFill>
              </a:rPr>
              <a:t>: </a:t>
            </a:r>
            <a:r>
              <a:rPr lang="el-GR" sz="1600" dirty="0">
                <a:solidFill>
                  <a:schemeClr val="accent1"/>
                </a:solidFill>
              </a:rPr>
              <a:t>Ηλικίες</a:t>
            </a:r>
            <a:r>
              <a:rPr lang="tr-TR" sz="1600" dirty="0">
                <a:solidFill>
                  <a:schemeClr val="accent1"/>
                </a:solidFill>
              </a:rPr>
              <a:t> 25-40</a:t>
            </a:r>
          </a:p>
          <a:p>
            <a:pPr>
              <a:spcBef>
                <a:spcPts val="600"/>
              </a:spcBef>
              <a:spcAft>
                <a:spcPts val="600"/>
              </a:spcAft>
            </a:pPr>
            <a:r>
              <a:rPr lang="tr-TR" sz="1600" b="1" dirty="0">
                <a:solidFill>
                  <a:schemeClr val="accent1"/>
                </a:solidFill>
              </a:rPr>
              <a:t>Generation X</a:t>
            </a:r>
            <a:r>
              <a:rPr lang="tr-TR" sz="1600" dirty="0">
                <a:solidFill>
                  <a:schemeClr val="accent1"/>
                </a:solidFill>
              </a:rPr>
              <a:t>: </a:t>
            </a:r>
            <a:r>
              <a:rPr lang="el-GR" sz="1600" dirty="0">
                <a:solidFill>
                  <a:schemeClr val="accent1"/>
                </a:solidFill>
              </a:rPr>
              <a:t>Ηλικίες</a:t>
            </a:r>
            <a:r>
              <a:rPr lang="tr-TR" sz="1600" dirty="0">
                <a:solidFill>
                  <a:schemeClr val="accent1"/>
                </a:solidFill>
              </a:rPr>
              <a:t> 41-56</a:t>
            </a:r>
          </a:p>
          <a:p>
            <a:pPr>
              <a:spcBef>
                <a:spcPts val="600"/>
              </a:spcBef>
              <a:spcAft>
                <a:spcPts val="600"/>
              </a:spcAft>
            </a:pPr>
            <a:r>
              <a:rPr lang="tr-TR" sz="1600" b="1" dirty="0">
                <a:solidFill>
                  <a:schemeClr val="accent1"/>
                </a:solidFill>
              </a:rPr>
              <a:t>Baby Boomers: </a:t>
            </a:r>
            <a:r>
              <a:rPr lang="el-GR" sz="1600" dirty="0">
                <a:solidFill>
                  <a:schemeClr val="accent1"/>
                </a:solidFill>
              </a:rPr>
              <a:t>Ηλικίες</a:t>
            </a:r>
            <a:r>
              <a:rPr lang="tr-TR" sz="1600" dirty="0">
                <a:solidFill>
                  <a:schemeClr val="accent1"/>
                </a:solidFill>
              </a:rPr>
              <a:t> 57-74</a:t>
            </a: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r>
              <a:rPr lang="en-US" sz="1400" b="0" i="0" dirty="0">
                <a:solidFill>
                  <a:srgbClr val="000000"/>
                </a:solidFill>
                <a:effectLst/>
                <a:latin typeface="Raleway "/>
              </a:rPr>
              <a:t>​</a:t>
            </a: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r>
              <a:rPr lang="en-US" sz="1400" b="0" i="0" dirty="0">
                <a:solidFill>
                  <a:srgbClr val="000000"/>
                </a:solidFill>
                <a:effectLst/>
                <a:latin typeface="Raleway "/>
              </a:rPr>
              <a:t>​</a:t>
            </a: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r>
              <a:rPr lang="en-US" sz="1400" b="0" i="0" dirty="0">
                <a:solidFill>
                  <a:srgbClr val="000000"/>
                </a:solidFill>
                <a:effectLst/>
                <a:latin typeface="Raleway "/>
              </a:rPr>
              <a:t>​</a:t>
            </a:r>
            <a:endParaRPr lang="tr-TR" sz="1400" b="0" i="0" dirty="0">
              <a:solidFill>
                <a:srgbClr val="000000"/>
              </a:solidFill>
              <a:effectLst/>
              <a:latin typeface="Raleway "/>
            </a:endParaRPr>
          </a:p>
        </p:txBody>
      </p:sp>
      <p:pic>
        <p:nvPicPr>
          <p:cNvPr id="12" name="Resim 11">
            <a:extLst>
              <a:ext uri="{FF2B5EF4-FFF2-40B4-BE49-F238E27FC236}">
                <a16:creationId xmlns:a16="http://schemas.microsoft.com/office/drawing/2014/main" id="{819C9E3C-2328-B2F8-F9F7-538D10248A13}"/>
              </a:ext>
            </a:extLst>
          </p:cNvPr>
          <p:cNvPicPr>
            <a:picLocks noChangeAspect="1"/>
          </p:cNvPicPr>
          <p:nvPr/>
        </p:nvPicPr>
        <p:blipFill>
          <a:blip r:embed="rId4"/>
          <a:stretch>
            <a:fillRect/>
          </a:stretch>
        </p:blipFill>
        <p:spPr>
          <a:xfrm>
            <a:off x="7356964" y="1325880"/>
            <a:ext cx="3167021" cy="3863566"/>
          </a:xfrm>
          <a:prstGeom prst="rect">
            <a:avLst/>
          </a:prstGeom>
        </p:spPr>
      </p:pic>
      <p:sp>
        <p:nvSpPr>
          <p:cNvPr id="5" name="Metin kutusu 4">
            <a:extLst>
              <a:ext uri="{FF2B5EF4-FFF2-40B4-BE49-F238E27FC236}">
                <a16:creationId xmlns:a16="http://schemas.microsoft.com/office/drawing/2014/main" id="{F113DD36-E280-E0F0-4F35-BFDC25ED2050}"/>
              </a:ext>
            </a:extLst>
          </p:cNvPr>
          <p:cNvSpPr txBox="1"/>
          <p:nvPr/>
        </p:nvSpPr>
        <p:spPr>
          <a:xfrm>
            <a:off x="5914003" y="5294729"/>
            <a:ext cx="6094378" cy="246221"/>
          </a:xfrm>
          <a:prstGeom prst="rect">
            <a:avLst/>
          </a:prstGeom>
          <a:noFill/>
        </p:spPr>
        <p:txBody>
          <a:bodyPr wrap="square">
            <a:spAutoFit/>
          </a:bodyPr>
          <a:lstStyle/>
          <a:p>
            <a:pPr algn="ctr"/>
            <a:r>
              <a:rPr lang="tr-TR" sz="1000" dirty="0">
                <a:solidFill>
                  <a:schemeClr val="accent1"/>
                </a:solidFill>
              </a:rPr>
              <a:t>Image </a:t>
            </a:r>
            <a:r>
              <a:rPr lang="tr-TR" sz="1000" dirty="0" err="1">
                <a:solidFill>
                  <a:schemeClr val="accent1"/>
                </a:solidFill>
              </a:rPr>
              <a:t>source</a:t>
            </a:r>
            <a:r>
              <a:rPr lang="tr-TR" sz="1000" dirty="0">
                <a:solidFill>
                  <a:schemeClr val="accent1"/>
                </a:solidFill>
              </a:rPr>
              <a:t>: Istockphoto.com</a:t>
            </a:r>
          </a:p>
        </p:txBody>
      </p:sp>
    </p:spTree>
    <p:extLst>
      <p:ext uri="{BB962C8B-B14F-4D97-AF65-F5344CB8AC3E}">
        <p14:creationId xmlns:p14="http://schemas.microsoft.com/office/powerpoint/2010/main" val="1784543739"/>
      </p:ext>
    </p:extLst>
  </p:cSld>
  <p:clrMapOvr>
    <a:masterClrMapping/>
  </p:clrMapOvr>
  <p:extLst>
    <p:ext uri="{6950BFC3-D8DA-4A85-94F7-54DA5524770B}">
      <p188:commentRel xmlns:p188="http://schemas.microsoft.com/office/powerpoint/2018/8/main" r:id="rId3"/>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C5DBA9-F52E-2C32-60AA-604681C83A2A}"/>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4BD5CCDF-969F-D5B4-849C-717A46088E04}"/>
              </a:ext>
            </a:extLst>
          </p:cNvPr>
          <p:cNvSpPr txBox="1"/>
          <p:nvPr/>
        </p:nvSpPr>
        <p:spPr>
          <a:xfrm>
            <a:off x="356935" y="529295"/>
            <a:ext cx="11741570" cy="400110"/>
          </a:xfrm>
          <a:prstGeom prst="rect">
            <a:avLst/>
          </a:prstGeom>
          <a:noFill/>
        </p:spPr>
        <p:txBody>
          <a:bodyPr wrap="square" rtlCol="0">
            <a:spAutoFit/>
          </a:bodyPr>
          <a:lstStyle/>
          <a:p>
            <a:pPr algn="l"/>
            <a:r>
              <a:rPr lang="el-GR" sz="2000" b="1" i="0" u="none" strike="noStrike" dirty="0">
                <a:solidFill>
                  <a:schemeClr val="bg1">
                    <a:lumMod val="75000"/>
                  </a:schemeClr>
                </a:solidFill>
                <a:effectLst/>
                <a:latin typeface="Outfit"/>
              </a:rPr>
              <a:t>Ευρωπαϊκές καταναλωτικές τάσεις: Διαφορές γενεών</a:t>
            </a:r>
            <a:endParaRPr lang="tr-TR" sz="2000" b="1" i="0" u="none" strike="noStrike" dirty="0">
              <a:solidFill>
                <a:schemeClr val="bg1">
                  <a:lumMod val="75000"/>
                </a:schemeClr>
              </a:solidFill>
              <a:effectLst/>
              <a:latin typeface="Outfit"/>
            </a:endParaRPr>
          </a:p>
        </p:txBody>
      </p:sp>
      <p:sp>
        <p:nvSpPr>
          <p:cNvPr id="7" name="Metin kutusu 6">
            <a:extLst>
              <a:ext uri="{FF2B5EF4-FFF2-40B4-BE49-F238E27FC236}">
                <a16:creationId xmlns:a16="http://schemas.microsoft.com/office/drawing/2014/main" id="{62479987-DED3-3C2F-1946-250E0DEDC5F8}"/>
              </a:ext>
            </a:extLst>
          </p:cNvPr>
          <p:cNvSpPr txBox="1"/>
          <p:nvPr/>
        </p:nvSpPr>
        <p:spPr>
          <a:xfrm>
            <a:off x="356935" y="1214256"/>
            <a:ext cx="5261813" cy="2800767"/>
          </a:xfrm>
          <a:prstGeom prst="rect">
            <a:avLst/>
          </a:prstGeom>
          <a:noFill/>
        </p:spPr>
        <p:txBody>
          <a:bodyPr wrap="square">
            <a:spAutoFit/>
          </a:bodyPr>
          <a:lstStyle/>
          <a:p>
            <a:pPr algn="just" rtl="0" fontAlgn="base">
              <a:spcBef>
                <a:spcPts val="600"/>
              </a:spcBef>
              <a:spcAft>
                <a:spcPts val="600"/>
              </a:spcAft>
            </a:pPr>
            <a:r>
              <a:rPr lang="el-GR" sz="1600" b="1" i="0" dirty="0">
                <a:solidFill>
                  <a:srgbClr val="0D0740"/>
                </a:solidFill>
                <a:effectLst/>
              </a:rPr>
              <a:t>Η </a:t>
            </a:r>
            <a:r>
              <a:rPr lang="en-US" sz="1600" b="1" i="0" dirty="0">
                <a:solidFill>
                  <a:srgbClr val="0D0740"/>
                </a:solidFill>
                <a:effectLst/>
              </a:rPr>
              <a:t>Generation Z </a:t>
            </a:r>
            <a:r>
              <a:rPr lang="el-GR" sz="1600" b="0" i="0" dirty="0">
                <a:solidFill>
                  <a:srgbClr val="0D0740"/>
                </a:solidFill>
                <a:effectLst/>
              </a:rPr>
              <a:t>έχει χαμηλό ετήσιο διαθέσιμο οικογενειακό εισόδημα λόγω της περιορισμένης εργασιακής εμπειρίας και της ιδιότητας του εργένη. Καθώς βρίσκονται στα πρώτα στάδια της καριέρας τους, το εισόδημά τους αυξάνεται σταθερά. Δίνουν προτεραιότητα στη σωματική άσκηση, την περιποίηση του δέρματος, την ενέργεια και την αντοχή. Αποτελούν την πιο ενεργή κοινωνικά γενιά και απολαμβάνουν να συναναστρέφονται σε διάφορες τοποθεσίες. Βασίζονται σε μεγάλο βαθμό στις ψηφιακές πλατφόρμες για σύνδεση και ψυχαγωγία.</a:t>
            </a:r>
            <a:endParaRPr lang="tr-TR" sz="1400" b="0" i="0" dirty="0">
              <a:solidFill>
                <a:srgbClr val="000000"/>
              </a:solidFill>
              <a:effectLst/>
            </a:endParaRPr>
          </a:p>
        </p:txBody>
      </p:sp>
      <p:sp>
        <p:nvSpPr>
          <p:cNvPr id="3" name="Metin kutusu 2">
            <a:extLst>
              <a:ext uri="{FF2B5EF4-FFF2-40B4-BE49-F238E27FC236}">
                <a16:creationId xmlns:a16="http://schemas.microsoft.com/office/drawing/2014/main" id="{8E6668E6-8992-A499-DFEA-C817FF33C13E}"/>
              </a:ext>
            </a:extLst>
          </p:cNvPr>
          <p:cNvSpPr txBox="1"/>
          <p:nvPr/>
        </p:nvSpPr>
        <p:spPr>
          <a:xfrm>
            <a:off x="6461401" y="1214255"/>
            <a:ext cx="5261813" cy="3046988"/>
          </a:xfrm>
          <a:prstGeom prst="rect">
            <a:avLst/>
          </a:prstGeom>
          <a:noFill/>
        </p:spPr>
        <p:txBody>
          <a:bodyPr wrap="square">
            <a:spAutoFit/>
          </a:bodyPr>
          <a:lstStyle/>
          <a:p>
            <a:pPr algn="just" rtl="0" fontAlgn="base">
              <a:spcBef>
                <a:spcPts val="600"/>
              </a:spcBef>
              <a:spcAft>
                <a:spcPts val="600"/>
              </a:spcAft>
            </a:pPr>
            <a:r>
              <a:rPr lang="el-GR" sz="1600" b="1" i="0" dirty="0">
                <a:solidFill>
                  <a:srgbClr val="0D0740"/>
                </a:solidFill>
                <a:effectLst/>
              </a:rPr>
              <a:t>Οι </a:t>
            </a:r>
            <a:r>
              <a:rPr lang="en-US" sz="1600" b="1" i="0" dirty="0">
                <a:solidFill>
                  <a:srgbClr val="0D0740"/>
                </a:solidFill>
                <a:effectLst/>
              </a:rPr>
              <a:t>Millennials</a:t>
            </a:r>
            <a:r>
              <a:rPr lang="en-US" sz="1600" b="0" i="0" dirty="0">
                <a:solidFill>
                  <a:srgbClr val="0D0740"/>
                </a:solidFill>
                <a:effectLst/>
              </a:rPr>
              <a:t> </a:t>
            </a:r>
            <a:r>
              <a:rPr lang="el-GR" sz="1600" b="0" i="0" dirty="0">
                <a:solidFill>
                  <a:srgbClr val="0D0740"/>
                </a:solidFill>
                <a:effectLst/>
              </a:rPr>
              <a:t>έχουν το υψηλότερο διαθέσιμο εισόδημα των νοικοκυριών, λόγω της μεγαλύτερης τεχνογνωσίας και εξουσίας που διαθέτουν στην εργασία τους, και ως επί το </a:t>
            </a:r>
            <a:r>
              <a:rPr lang="el-GR" sz="1600" b="0" i="0" dirty="0" err="1">
                <a:solidFill>
                  <a:srgbClr val="0D0740"/>
                </a:solidFill>
                <a:effectLst/>
              </a:rPr>
              <a:t>πλείστον</a:t>
            </a:r>
            <a:r>
              <a:rPr lang="el-GR" sz="1600" b="0" i="0" dirty="0">
                <a:solidFill>
                  <a:srgbClr val="0D0740"/>
                </a:solidFill>
                <a:effectLst/>
              </a:rPr>
              <a:t> ζουν με τους μισθούς δύο ατόμων. Όπως και η </a:t>
            </a:r>
            <a:r>
              <a:rPr lang="el-GR" sz="1600" b="0" i="0" dirty="0" err="1">
                <a:solidFill>
                  <a:srgbClr val="0D0740"/>
                </a:solidFill>
                <a:effectLst/>
              </a:rPr>
              <a:t>Gen</a:t>
            </a:r>
            <a:r>
              <a:rPr lang="el-GR" sz="1600" b="0" i="0" dirty="0">
                <a:solidFill>
                  <a:srgbClr val="0D0740"/>
                </a:solidFill>
                <a:effectLst/>
              </a:rPr>
              <a:t> Z, εστιάζουν στη σωματική άσκηση και την υγιεινή διατροφή, αλλά δίνουν μεγαλύτερη έμφαση στην υγεία της καρδιάς, την ενέργεια και την αντοχή και τη φροντίδα του δέρματος. Το άγχος και το στρες αποτελούν σημαντικές ανησυχίες για αυτή την ηλικιακή ομάδα. Είναι μια κοινωνικά ενεργή ομάδα και χρησιμοποιούν ψηφιακές πλατφόρμες για να συνδεθούν με άλλους, να ψυχαγωγηθούν και να εργαστούν.</a:t>
            </a:r>
            <a:endParaRPr lang="tr-TR" sz="1400" b="0" i="0" dirty="0">
              <a:solidFill>
                <a:srgbClr val="000000"/>
              </a:solidFill>
              <a:effectLst/>
            </a:endParaRPr>
          </a:p>
        </p:txBody>
      </p:sp>
      <p:pic>
        <p:nvPicPr>
          <p:cNvPr id="6" name="Resim 5" descr="insan yüzü, giyim, dizüstü, kişi, şahıs içeren bir resim&#10;&#10;Açıklama otomatik olarak oluşturuldu">
            <a:extLst>
              <a:ext uri="{FF2B5EF4-FFF2-40B4-BE49-F238E27FC236}">
                <a16:creationId xmlns:a16="http://schemas.microsoft.com/office/drawing/2014/main" id="{9B30E4EA-6325-E2F7-C67D-DE1C39AA30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082" y="1454331"/>
            <a:ext cx="9606523" cy="5403669"/>
          </a:xfrm>
          <a:prstGeom prst="rect">
            <a:avLst/>
          </a:prstGeom>
        </p:spPr>
      </p:pic>
      <p:pic>
        <p:nvPicPr>
          <p:cNvPr id="9" name="Resim 8" descr="dizüstü, insan yüzü, giyim, kişi, şahıs içeren bir resim&#10;&#10;Açıklama otomatik olarak oluşturuldu">
            <a:extLst>
              <a:ext uri="{FF2B5EF4-FFF2-40B4-BE49-F238E27FC236}">
                <a16:creationId xmlns:a16="http://schemas.microsoft.com/office/drawing/2014/main" id="{ADC4D284-B68D-84F9-DE61-634EAF70EC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025" y="1397793"/>
            <a:ext cx="9807545" cy="5516744"/>
          </a:xfrm>
          <a:prstGeom prst="rect">
            <a:avLst/>
          </a:prstGeom>
        </p:spPr>
      </p:pic>
      <p:sp>
        <p:nvSpPr>
          <p:cNvPr id="5" name="Metin kutusu 4">
            <a:extLst>
              <a:ext uri="{FF2B5EF4-FFF2-40B4-BE49-F238E27FC236}">
                <a16:creationId xmlns:a16="http://schemas.microsoft.com/office/drawing/2014/main" id="{217BCFA2-8816-9FAA-488C-DA7323AF9DAE}"/>
              </a:ext>
            </a:extLst>
          </p:cNvPr>
          <p:cNvSpPr txBox="1"/>
          <p:nvPr/>
        </p:nvSpPr>
        <p:spPr>
          <a:xfrm>
            <a:off x="2371747" y="6508742"/>
            <a:ext cx="8179308" cy="261610"/>
          </a:xfrm>
          <a:prstGeom prst="rect">
            <a:avLst/>
          </a:prstGeom>
          <a:noFill/>
        </p:spPr>
        <p:txBody>
          <a:bodyPr wrap="square">
            <a:spAutoFit/>
          </a:bodyPr>
          <a:lstStyle/>
          <a:p>
            <a:pPr algn="ctr"/>
            <a:r>
              <a:rPr lang="tr-TR" sz="1050" dirty="0" err="1">
                <a:solidFill>
                  <a:schemeClr val="accent1"/>
                </a:solidFill>
              </a:rPr>
              <a:t>Images</a:t>
            </a:r>
            <a:r>
              <a:rPr lang="tr-TR" sz="1050" dirty="0">
                <a:solidFill>
                  <a:schemeClr val="accent1"/>
                </a:solidFill>
              </a:rPr>
              <a:t> </a:t>
            </a:r>
            <a:r>
              <a:rPr lang="tr-TR" sz="1050" dirty="0" err="1">
                <a:solidFill>
                  <a:schemeClr val="accent1"/>
                </a:solidFill>
              </a:rPr>
              <a:t>source</a:t>
            </a:r>
            <a:r>
              <a:rPr lang="tr-TR" sz="1050" dirty="0">
                <a:solidFill>
                  <a:schemeClr val="accent1"/>
                </a:solidFill>
              </a:rPr>
              <a:t>: Istockphoto.com</a:t>
            </a:r>
          </a:p>
        </p:txBody>
      </p:sp>
    </p:spTree>
    <p:extLst>
      <p:ext uri="{BB962C8B-B14F-4D97-AF65-F5344CB8AC3E}">
        <p14:creationId xmlns:p14="http://schemas.microsoft.com/office/powerpoint/2010/main" val="28521171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2B635-E575-C176-A088-E21E2AAB885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9405729-79F7-7947-9D18-39EDDD18EA96}"/>
              </a:ext>
            </a:extLst>
          </p:cNvPr>
          <p:cNvSpPr txBox="1"/>
          <p:nvPr/>
        </p:nvSpPr>
        <p:spPr>
          <a:xfrm>
            <a:off x="356935" y="529295"/>
            <a:ext cx="11741570" cy="400110"/>
          </a:xfrm>
          <a:prstGeom prst="rect">
            <a:avLst/>
          </a:prstGeom>
          <a:noFill/>
        </p:spPr>
        <p:txBody>
          <a:bodyPr wrap="square" rtlCol="0">
            <a:spAutoFit/>
          </a:bodyPr>
          <a:lstStyle/>
          <a:p>
            <a:pPr algn="l"/>
            <a:r>
              <a:rPr lang="el-GR" sz="2000" b="1" i="0" u="none" strike="noStrike" dirty="0">
                <a:solidFill>
                  <a:schemeClr val="bg1">
                    <a:lumMod val="75000"/>
                  </a:schemeClr>
                </a:solidFill>
                <a:effectLst/>
                <a:latin typeface="Outfit"/>
              </a:rPr>
              <a:t>Ευρωπαϊκές καταναλωτικές τάσεις: Διαφορές γενεών</a:t>
            </a:r>
            <a:endParaRPr lang="tr-TR" sz="2000" b="1" i="0" u="none" strike="noStrike" dirty="0">
              <a:solidFill>
                <a:schemeClr val="bg1">
                  <a:lumMod val="75000"/>
                </a:schemeClr>
              </a:solidFill>
              <a:effectLst/>
              <a:latin typeface="Outfit"/>
            </a:endParaRPr>
          </a:p>
        </p:txBody>
      </p:sp>
      <p:sp>
        <p:nvSpPr>
          <p:cNvPr id="7" name="Metin kutusu 6">
            <a:extLst>
              <a:ext uri="{FF2B5EF4-FFF2-40B4-BE49-F238E27FC236}">
                <a16:creationId xmlns:a16="http://schemas.microsoft.com/office/drawing/2014/main" id="{3CCEEDDE-8059-E214-6285-E55CE8CB7E48}"/>
              </a:ext>
            </a:extLst>
          </p:cNvPr>
          <p:cNvSpPr txBox="1"/>
          <p:nvPr/>
        </p:nvSpPr>
        <p:spPr>
          <a:xfrm>
            <a:off x="356935" y="1214256"/>
            <a:ext cx="5261813" cy="2800767"/>
          </a:xfrm>
          <a:prstGeom prst="rect">
            <a:avLst/>
          </a:prstGeom>
          <a:noFill/>
        </p:spPr>
        <p:txBody>
          <a:bodyPr wrap="square">
            <a:spAutoFit/>
          </a:bodyPr>
          <a:lstStyle/>
          <a:p>
            <a:pPr algn="just"/>
            <a:r>
              <a:rPr lang="el-GR" sz="1600" b="1" dirty="0">
                <a:solidFill>
                  <a:srgbClr val="0D0740"/>
                </a:solidFill>
              </a:rPr>
              <a:t>Η </a:t>
            </a:r>
            <a:r>
              <a:rPr lang="tr-TR" sz="1600" b="1" dirty="0">
                <a:solidFill>
                  <a:srgbClr val="0D0740"/>
                </a:solidFill>
              </a:rPr>
              <a:t>Generation X </a:t>
            </a:r>
            <a:r>
              <a:rPr lang="el-GR" sz="1600" b="0" i="0" dirty="0">
                <a:solidFill>
                  <a:srgbClr val="0D0740"/>
                </a:solidFill>
                <a:effectLst/>
              </a:rPr>
              <a:t>έχει σχετικά υψηλό διαθέσιμο εισόδημα στο νοικοκυριό, ζώντας με τους μισθούς δύο ατόμων. Πολλοί έχουν φτάσει σε ένα επαγγελματικό οροπέδιο και το εισόδημά τους παραμένει αμετάβλητο κατά το τελευταίο έτος. Είναι λιγότερο σωματικά δραστήριοι και δίνουν προτεραιότητα στην υγεία της καρδιάς, την υγεία των οστών και των αρθρώσεων και την υγιή γήρανση. Οι ανησυχίες για την ψυχική υγεία, όπως το στρες και το άγχος, είναι παρόμοιες με αυτές των </a:t>
            </a:r>
            <a:r>
              <a:rPr lang="el-GR" sz="1600" b="0" i="0" dirty="0" err="1">
                <a:solidFill>
                  <a:srgbClr val="0D0740"/>
                </a:solidFill>
                <a:effectLst/>
              </a:rPr>
              <a:t>Millennials</a:t>
            </a:r>
            <a:r>
              <a:rPr lang="el-GR" sz="1600" b="0" i="0" dirty="0">
                <a:solidFill>
                  <a:srgbClr val="0D0740"/>
                </a:solidFill>
                <a:effectLst/>
              </a:rPr>
              <a:t>. Προτιμούν να κοινωνικοποιούνται στο σπίτι και είναι έμπειροι με την τεχνολογία.</a:t>
            </a:r>
            <a:endParaRPr lang="tr-TR" sz="1400" b="0" i="0" dirty="0">
              <a:solidFill>
                <a:srgbClr val="000000"/>
              </a:solidFill>
              <a:effectLst/>
            </a:endParaRPr>
          </a:p>
        </p:txBody>
      </p:sp>
      <p:sp>
        <p:nvSpPr>
          <p:cNvPr id="3" name="Metin kutusu 2">
            <a:extLst>
              <a:ext uri="{FF2B5EF4-FFF2-40B4-BE49-F238E27FC236}">
                <a16:creationId xmlns:a16="http://schemas.microsoft.com/office/drawing/2014/main" id="{D0EA7C8B-4644-2E72-84F8-88C9513E86B2}"/>
              </a:ext>
            </a:extLst>
          </p:cNvPr>
          <p:cNvSpPr txBox="1"/>
          <p:nvPr/>
        </p:nvSpPr>
        <p:spPr>
          <a:xfrm>
            <a:off x="6461401" y="1214255"/>
            <a:ext cx="5261813" cy="3046988"/>
          </a:xfrm>
          <a:prstGeom prst="rect">
            <a:avLst/>
          </a:prstGeom>
          <a:noFill/>
        </p:spPr>
        <p:txBody>
          <a:bodyPr wrap="square">
            <a:spAutoFit/>
          </a:bodyPr>
          <a:lstStyle/>
          <a:p>
            <a:pPr algn="just" rtl="0" fontAlgn="base">
              <a:spcBef>
                <a:spcPts val="600"/>
              </a:spcBef>
              <a:spcAft>
                <a:spcPts val="600"/>
              </a:spcAft>
            </a:pPr>
            <a:r>
              <a:rPr lang="el-GR" sz="1600" b="1" i="0" dirty="0">
                <a:solidFill>
                  <a:srgbClr val="0D0740"/>
                </a:solidFill>
                <a:effectLst/>
              </a:rPr>
              <a:t>Οι </a:t>
            </a:r>
            <a:r>
              <a:rPr lang="en-US" sz="1600" b="1" i="0" dirty="0">
                <a:solidFill>
                  <a:srgbClr val="0D0740"/>
                </a:solidFill>
                <a:effectLst/>
              </a:rPr>
              <a:t>Boomers </a:t>
            </a:r>
            <a:r>
              <a:rPr lang="el-GR" sz="1600" b="0" i="0" dirty="0">
                <a:solidFill>
                  <a:srgbClr val="0D0740"/>
                </a:solidFill>
                <a:effectLst/>
              </a:rPr>
              <a:t>έχουν χαμηλό διαθέσιμο εισόδημα. Οι περισσότεροι από αυτούς είναι συνταξιούχοι με σταθερό εισόδημα. Δίνουν προτεραιότητα στην υγεία της καρδιάς, την υγεία των οστών και των αρθρώσεων και την υγιή γήρανση περισσότερο από οποιαδήποτε άλλη ομάδα. Ανησυχούν περισσότερο για τη μνήμη και τη νοητική τους ευκινησία. Είναι οι λιγότερο κοινωνικά ενεργοί και προτιμούν να συναναστρέφονται στο σπίτι. Είναι η λιγότερο ψηφιακά εξοικειωμένη ομάδα, ωστόσο περισσότεροι από τους μισούς χρησιμοποιούν την ψηφιακή τεχνολογία για να παραμείνουν συνδεδεμένοι με άλλους.</a:t>
            </a:r>
            <a:endParaRPr lang="tr-TR" sz="1400" b="0" i="0" dirty="0">
              <a:solidFill>
                <a:srgbClr val="000000"/>
              </a:solidFill>
              <a:effectLst/>
            </a:endParaRPr>
          </a:p>
        </p:txBody>
      </p:sp>
      <p:pic>
        <p:nvPicPr>
          <p:cNvPr id="5" name="Resim 4" descr="giyim, insan yüzü, kişi, şahıs, sanat içeren bir resim&#10;&#10;Açıklama otomatik olarak oluşturuldu">
            <a:extLst>
              <a:ext uri="{FF2B5EF4-FFF2-40B4-BE49-F238E27FC236}">
                <a16:creationId xmlns:a16="http://schemas.microsoft.com/office/drawing/2014/main" id="{2BE2BF4C-1C35-32B1-99BD-B76CC33E7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5291" y="2818038"/>
            <a:ext cx="9863183" cy="5548040"/>
          </a:xfrm>
          <a:prstGeom prst="rect">
            <a:avLst/>
          </a:prstGeom>
        </p:spPr>
      </p:pic>
      <p:pic>
        <p:nvPicPr>
          <p:cNvPr id="8" name="Resim 7" descr="giyim, kişi, şahıs, insan yüzü, öpmek; öpücük içeren bir resim&#10;&#10;Açıklama otomatik olarak oluşturuldu">
            <a:extLst>
              <a:ext uri="{FF2B5EF4-FFF2-40B4-BE49-F238E27FC236}">
                <a16:creationId xmlns:a16="http://schemas.microsoft.com/office/drawing/2014/main" id="{99673D37-998C-A78C-FDFA-F4E884D58D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2056" y="239143"/>
            <a:ext cx="11897844" cy="6692537"/>
          </a:xfrm>
          <a:prstGeom prst="rect">
            <a:avLst/>
          </a:prstGeom>
        </p:spPr>
      </p:pic>
      <p:sp>
        <p:nvSpPr>
          <p:cNvPr id="6" name="Metin kutusu 5">
            <a:extLst>
              <a:ext uri="{FF2B5EF4-FFF2-40B4-BE49-F238E27FC236}">
                <a16:creationId xmlns:a16="http://schemas.microsoft.com/office/drawing/2014/main" id="{EF42BFB0-55C1-11D7-AFD0-76BF76C03E16}"/>
              </a:ext>
            </a:extLst>
          </p:cNvPr>
          <p:cNvSpPr txBox="1"/>
          <p:nvPr/>
        </p:nvSpPr>
        <p:spPr>
          <a:xfrm>
            <a:off x="1798320" y="6540153"/>
            <a:ext cx="8595360" cy="261610"/>
          </a:xfrm>
          <a:prstGeom prst="rect">
            <a:avLst/>
          </a:prstGeom>
          <a:noFill/>
        </p:spPr>
        <p:txBody>
          <a:bodyPr wrap="square">
            <a:spAutoFit/>
          </a:bodyPr>
          <a:lstStyle/>
          <a:p>
            <a:pPr algn="ctr"/>
            <a:r>
              <a:rPr lang="tr-TR" sz="1050" dirty="0" err="1">
                <a:solidFill>
                  <a:schemeClr val="accent1"/>
                </a:solidFill>
              </a:rPr>
              <a:t>Images</a:t>
            </a:r>
            <a:r>
              <a:rPr lang="tr-TR" sz="1050" dirty="0">
                <a:solidFill>
                  <a:schemeClr val="accent1"/>
                </a:solidFill>
              </a:rPr>
              <a:t> </a:t>
            </a:r>
            <a:r>
              <a:rPr lang="tr-TR" sz="1050" dirty="0" err="1">
                <a:solidFill>
                  <a:schemeClr val="accent1"/>
                </a:solidFill>
              </a:rPr>
              <a:t>source</a:t>
            </a:r>
            <a:r>
              <a:rPr lang="tr-TR" sz="1050" dirty="0">
                <a:solidFill>
                  <a:schemeClr val="accent1"/>
                </a:solidFill>
              </a:rPr>
              <a:t>: Istockphoto.com</a:t>
            </a:r>
          </a:p>
        </p:txBody>
      </p:sp>
    </p:spTree>
    <p:extLst>
      <p:ext uri="{BB962C8B-B14F-4D97-AF65-F5344CB8AC3E}">
        <p14:creationId xmlns:p14="http://schemas.microsoft.com/office/powerpoint/2010/main" val="2346454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372533" y="326013"/>
            <a:ext cx="10187152" cy="705751"/>
          </a:xfrm>
        </p:spPr>
        <p:txBody>
          <a:bodyPr>
            <a:noAutofit/>
          </a:bodyPr>
          <a:lstStyle/>
          <a:p>
            <a:r>
              <a:rPr lang="el-GR" sz="3400" dirty="0">
                <a:latin typeface="+mn-lt"/>
              </a:rPr>
              <a:t>Μαθησιακά αποτελέσματα αυτής της ενότητας</a:t>
            </a:r>
            <a:endParaRPr lang="en-US" sz="3400" dirty="0">
              <a:latin typeface="+mn-lt"/>
            </a:endParaRPr>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372533" y="1194619"/>
            <a:ext cx="6578599" cy="4984492"/>
          </a:xfrm>
        </p:spPr>
        <p:txBody>
          <a:bodyPr vert="horz" lIns="91440" tIns="45720" rIns="91440" bIns="45720" rtlCol="0" anchor="t">
            <a:normAutofit fontScale="25000" lnSpcReduction="20000"/>
          </a:bodyPr>
          <a:lstStyle/>
          <a:p>
            <a:pPr>
              <a:lnSpc>
                <a:spcPct val="160000"/>
              </a:lnSpc>
            </a:pPr>
            <a:r>
              <a:rPr lang="el-GR" sz="6200" b="1" i="0" u="none" strike="noStrike" dirty="0">
                <a:solidFill>
                  <a:srgbClr val="F3B75B"/>
                </a:solidFill>
                <a:effectLst/>
              </a:rPr>
              <a:t>Θα αποκτήσετε βαθύτερη κατανόηση των εξής:</a:t>
            </a:r>
            <a:endParaRPr lang="en-US" sz="6200" b="1" i="0" u="none" strike="noStrike" dirty="0">
              <a:solidFill>
                <a:srgbClr val="F3B75B"/>
              </a:solidFill>
              <a:effectLst/>
            </a:endParaRPr>
          </a:p>
          <a:p>
            <a:pPr>
              <a:lnSpc>
                <a:spcPct val="160000"/>
              </a:lnSpc>
            </a:pPr>
            <a:endParaRPr lang="tr-TR" sz="3200" b="1" i="0" u="none" strike="noStrike" dirty="0">
              <a:solidFill>
                <a:srgbClr val="F3B75B"/>
              </a:solidFill>
              <a:effectLst/>
            </a:endParaRPr>
          </a:p>
          <a:p>
            <a:pPr marL="342900" indent="-342900" algn="just" rtl="0" fontAlgn="base">
              <a:lnSpc>
                <a:spcPct val="120000"/>
              </a:lnSpc>
              <a:spcBef>
                <a:spcPts val="600"/>
              </a:spcBef>
              <a:spcAft>
                <a:spcPts val="600"/>
              </a:spcAft>
              <a:buFont typeface="Arial" panose="020B0604020202020204" pitchFamily="34" charset="0"/>
              <a:buChar char="•"/>
            </a:pPr>
            <a:r>
              <a:rPr lang="el-GR" sz="6200" b="0" i="0" dirty="0">
                <a:solidFill>
                  <a:srgbClr val="000000"/>
                </a:solidFill>
                <a:effectLst/>
              </a:rPr>
              <a:t>Τι είναι η διαχείριση μάρκετινγκ και πώς να δημιουργήσετε μια στρατηγική διαχείρισης μάρκετινγκ</a:t>
            </a:r>
          </a:p>
          <a:p>
            <a:pPr marL="342900" indent="-342900" algn="just" rtl="0" fontAlgn="base">
              <a:lnSpc>
                <a:spcPct val="120000"/>
              </a:lnSpc>
              <a:spcBef>
                <a:spcPts val="600"/>
              </a:spcBef>
              <a:spcAft>
                <a:spcPts val="600"/>
              </a:spcAft>
              <a:buFont typeface="Arial" panose="020B0604020202020204" pitchFamily="34" charset="0"/>
              <a:buChar char="•"/>
            </a:pPr>
            <a:r>
              <a:rPr lang="el-GR" sz="6200" b="0" i="0" dirty="0">
                <a:solidFill>
                  <a:srgbClr val="000000"/>
                </a:solidFill>
                <a:effectLst/>
              </a:rPr>
              <a:t>Ποια είναι τα 5C και 4P του μάρκετινγκ</a:t>
            </a:r>
          </a:p>
          <a:p>
            <a:pPr marL="342900" indent="-342900" algn="just" rtl="0" fontAlgn="base">
              <a:lnSpc>
                <a:spcPct val="120000"/>
              </a:lnSpc>
              <a:spcBef>
                <a:spcPts val="600"/>
              </a:spcBef>
              <a:spcAft>
                <a:spcPts val="600"/>
              </a:spcAft>
              <a:buFont typeface="Arial" panose="020B0604020202020204" pitchFamily="34" charset="0"/>
              <a:buChar char="•"/>
            </a:pPr>
            <a:r>
              <a:rPr lang="el-GR" sz="6200" b="0" i="0" dirty="0">
                <a:solidFill>
                  <a:srgbClr val="000000"/>
                </a:solidFill>
                <a:effectLst/>
              </a:rPr>
              <a:t>Τι είναι η ανάλυση PEST και PESTEL</a:t>
            </a:r>
          </a:p>
          <a:p>
            <a:pPr marL="342900" indent="-342900" algn="just" rtl="0" fontAlgn="base">
              <a:lnSpc>
                <a:spcPct val="120000"/>
              </a:lnSpc>
              <a:spcBef>
                <a:spcPts val="600"/>
              </a:spcBef>
              <a:spcAft>
                <a:spcPts val="600"/>
              </a:spcAft>
              <a:buFont typeface="Arial" panose="020B0604020202020204" pitchFamily="34" charset="0"/>
              <a:buChar char="•"/>
            </a:pPr>
            <a:r>
              <a:rPr lang="el-GR" sz="6200" b="0" i="0" dirty="0">
                <a:solidFill>
                  <a:srgbClr val="000000"/>
                </a:solidFill>
                <a:effectLst/>
              </a:rPr>
              <a:t>Τι είναι η ανάλυση SWOT και πώς χρησιμοποιείται για τη στρατηγική μάρκετινγκ</a:t>
            </a:r>
          </a:p>
          <a:p>
            <a:pPr marL="342900" indent="-342900" algn="just" rtl="0" fontAlgn="base">
              <a:lnSpc>
                <a:spcPct val="120000"/>
              </a:lnSpc>
              <a:spcBef>
                <a:spcPts val="600"/>
              </a:spcBef>
              <a:spcAft>
                <a:spcPts val="600"/>
              </a:spcAft>
              <a:buFont typeface="Arial" panose="020B0604020202020204" pitchFamily="34" charset="0"/>
              <a:buChar char="•"/>
            </a:pPr>
            <a:r>
              <a:rPr lang="el-GR" sz="6200" b="0" i="0" dirty="0">
                <a:solidFill>
                  <a:srgbClr val="000000"/>
                </a:solidFill>
                <a:effectLst/>
              </a:rPr>
              <a:t>Πώς να δημιουργήσετε μια στρατηγική ανάπτυξης προϊόντων</a:t>
            </a:r>
          </a:p>
          <a:p>
            <a:pPr marL="342900" indent="-342900" algn="just" rtl="0" fontAlgn="base">
              <a:lnSpc>
                <a:spcPct val="120000"/>
              </a:lnSpc>
              <a:spcBef>
                <a:spcPts val="600"/>
              </a:spcBef>
              <a:spcAft>
                <a:spcPts val="600"/>
              </a:spcAft>
              <a:buFont typeface="Arial" panose="020B0604020202020204" pitchFamily="34" charset="0"/>
              <a:buChar char="•"/>
            </a:pPr>
            <a:r>
              <a:rPr lang="el-GR" sz="6200" b="0" i="0" dirty="0">
                <a:solidFill>
                  <a:srgbClr val="000000"/>
                </a:solidFill>
                <a:effectLst/>
              </a:rPr>
              <a:t>Πώς να υπολογίζετε το μέγεθος της αγοράς και το ποσοστό διείσδυσης στην αγορά</a:t>
            </a:r>
          </a:p>
          <a:p>
            <a:pPr marL="342900" indent="-342900" algn="just" rtl="0" fontAlgn="base">
              <a:lnSpc>
                <a:spcPct val="120000"/>
              </a:lnSpc>
              <a:spcBef>
                <a:spcPts val="600"/>
              </a:spcBef>
              <a:spcAft>
                <a:spcPts val="600"/>
              </a:spcAft>
              <a:buFont typeface="Arial" panose="020B0604020202020204" pitchFamily="34" charset="0"/>
              <a:buChar char="•"/>
            </a:pPr>
            <a:r>
              <a:rPr lang="el-GR" sz="6200" b="0" i="0" dirty="0">
                <a:solidFill>
                  <a:srgbClr val="000000"/>
                </a:solidFill>
                <a:effectLst/>
              </a:rPr>
              <a:t>Τι είναι η διαχείριση της καινοτομίας και ποιες είναι οι τεχνικές της</a:t>
            </a:r>
          </a:p>
          <a:p>
            <a:pPr marL="342900" indent="-342900" algn="just" rtl="0" fontAlgn="base">
              <a:lnSpc>
                <a:spcPct val="120000"/>
              </a:lnSpc>
              <a:spcBef>
                <a:spcPts val="600"/>
              </a:spcBef>
              <a:spcAft>
                <a:spcPts val="600"/>
              </a:spcAft>
              <a:buFont typeface="Arial" panose="020B0604020202020204" pitchFamily="34" charset="0"/>
              <a:buChar char="•"/>
            </a:pPr>
            <a:r>
              <a:rPr lang="el-GR" sz="6200" b="0" i="0" dirty="0">
                <a:solidFill>
                  <a:srgbClr val="000000"/>
                </a:solidFill>
                <a:effectLst/>
              </a:rPr>
              <a:t>Πώς χρησιμοποιείται το εργαλείο ανάλυσης δεδομένων </a:t>
            </a:r>
            <a:r>
              <a:rPr lang="el-GR" sz="6200" b="0" i="0" dirty="0" err="1">
                <a:solidFill>
                  <a:srgbClr val="000000"/>
                </a:solidFill>
                <a:effectLst/>
              </a:rPr>
              <a:t>MaxQDA</a:t>
            </a:r>
            <a:r>
              <a:rPr lang="el-GR" sz="6200" b="0" i="0" dirty="0">
                <a:solidFill>
                  <a:srgbClr val="000000"/>
                </a:solidFill>
                <a:effectLst/>
              </a:rPr>
              <a:t> για την έρευνα αγοράς και την έρευνα καταναλωτών</a:t>
            </a:r>
            <a:endParaRPr lang="tr-TR" sz="6200" b="0" i="0" dirty="0">
              <a:solidFill>
                <a:srgbClr val="000000"/>
              </a:solidFill>
              <a:effectLst/>
            </a:endParaRPr>
          </a:p>
          <a:p>
            <a:pPr>
              <a:lnSpc>
                <a:spcPct val="160000"/>
              </a:lnSpc>
            </a:pPr>
            <a:endParaRPr lang="en-US" dirty="0"/>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7302169" y="1194619"/>
            <a:ext cx="4673084" cy="3688277"/>
          </a:xfrm>
        </p:spPr>
        <p:txBody>
          <a:bodyPr vert="horz" lIns="91440" tIns="45720" rIns="91440" bIns="45720" rtlCol="0" anchor="t">
            <a:normAutofit fontScale="25000" lnSpcReduction="20000"/>
          </a:bodyPr>
          <a:lstStyle/>
          <a:p>
            <a:pPr>
              <a:lnSpc>
                <a:spcPct val="170000"/>
              </a:lnSpc>
              <a:spcBef>
                <a:spcPts val="600"/>
              </a:spcBef>
              <a:spcAft>
                <a:spcPts val="600"/>
              </a:spcAft>
            </a:pPr>
            <a:r>
              <a:rPr lang="el-GR" sz="6400" b="1" i="0" u="none" strike="noStrike" dirty="0">
                <a:solidFill>
                  <a:srgbClr val="F3B75B"/>
                </a:solidFill>
                <a:effectLst/>
              </a:rPr>
              <a:t>Θα αναπτύξετε δεξιότητες για να:</a:t>
            </a:r>
            <a:endParaRPr lang="en-US" sz="6400" b="1" i="0" u="none" strike="noStrike" dirty="0">
              <a:solidFill>
                <a:srgbClr val="F3B75B"/>
              </a:solidFill>
              <a:effectLst/>
            </a:endParaRPr>
          </a:p>
          <a:p>
            <a:pPr>
              <a:lnSpc>
                <a:spcPct val="170000"/>
              </a:lnSpc>
              <a:spcBef>
                <a:spcPts val="600"/>
              </a:spcBef>
              <a:spcAft>
                <a:spcPts val="600"/>
              </a:spcAft>
            </a:pPr>
            <a:endParaRPr lang="tr-TR" sz="3200" dirty="0">
              <a:solidFill>
                <a:srgbClr val="F3B75B"/>
              </a:solidFill>
            </a:endParaRPr>
          </a:p>
          <a:p>
            <a:pPr marL="342900" indent="-342900" rtl="0" fontAlgn="base">
              <a:lnSpc>
                <a:spcPct val="120000"/>
              </a:lnSpc>
              <a:spcBef>
                <a:spcPts val="600"/>
              </a:spcBef>
              <a:spcAft>
                <a:spcPts val="600"/>
              </a:spcAft>
              <a:buFont typeface="Arial" panose="020B0604020202020204" pitchFamily="34" charset="0"/>
              <a:buChar char="•"/>
            </a:pPr>
            <a:r>
              <a:rPr lang="el-GR" sz="6400" b="0" i="0" dirty="0">
                <a:solidFill>
                  <a:srgbClr val="000000"/>
                </a:solidFill>
                <a:effectLst/>
              </a:rPr>
              <a:t>Ελαχιστοποίηση των κινδύνων εισόδου στην αγορά</a:t>
            </a:r>
          </a:p>
          <a:p>
            <a:pPr marL="342900" indent="-342900" rtl="0" fontAlgn="base">
              <a:lnSpc>
                <a:spcPct val="120000"/>
              </a:lnSpc>
              <a:spcBef>
                <a:spcPts val="600"/>
              </a:spcBef>
              <a:spcAft>
                <a:spcPts val="600"/>
              </a:spcAft>
              <a:buFont typeface="Arial" panose="020B0604020202020204" pitchFamily="34" charset="0"/>
              <a:buChar char="•"/>
            </a:pPr>
            <a:r>
              <a:rPr lang="el-GR" sz="6400" b="0" i="0" dirty="0">
                <a:solidFill>
                  <a:srgbClr val="000000"/>
                </a:solidFill>
                <a:effectLst/>
              </a:rPr>
              <a:t>Μάθετε πώς να δημιουργείτε αποτελεσματικές στρατηγικές μάρκετινγκ</a:t>
            </a:r>
          </a:p>
          <a:p>
            <a:pPr marL="342900" indent="-342900" rtl="0" fontAlgn="base">
              <a:lnSpc>
                <a:spcPct val="120000"/>
              </a:lnSpc>
              <a:spcBef>
                <a:spcPts val="600"/>
              </a:spcBef>
              <a:spcAft>
                <a:spcPts val="600"/>
              </a:spcAft>
              <a:buFont typeface="Arial" panose="020B0604020202020204" pitchFamily="34" charset="0"/>
              <a:buChar char="•"/>
            </a:pPr>
            <a:r>
              <a:rPr lang="el-GR" sz="6400" b="0" i="0" dirty="0">
                <a:solidFill>
                  <a:srgbClr val="000000"/>
                </a:solidFill>
                <a:effectLst/>
              </a:rPr>
              <a:t>Να γνωρίζουν πώς να βελτιώνουν τις διαδικασίες ανάπτυξης προϊόντων</a:t>
            </a:r>
          </a:p>
          <a:p>
            <a:pPr marL="342900" indent="-342900" rtl="0" fontAlgn="base">
              <a:lnSpc>
                <a:spcPct val="120000"/>
              </a:lnSpc>
              <a:spcBef>
                <a:spcPts val="600"/>
              </a:spcBef>
              <a:spcAft>
                <a:spcPts val="600"/>
              </a:spcAft>
              <a:buFont typeface="Arial" panose="020B0604020202020204" pitchFamily="34" charset="0"/>
              <a:buChar char="•"/>
            </a:pPr>
            <a:r>
              <a:rPr lang="el-GR" sz="6400" b="0" i="0" dirty="0">
                <a:solidFill>
                  <a:srgbClr val="000000"/>
                </a:solidFill>
                <a:effectLst/>
              </a:rPr>
              <a:t>Ενίσχυση των δυνατοτήτων έρευνας αγοράς</a:t>
            </a:r>
          </a:p>
          <a:p>
            <a:pPr marL="342900" indent="-342900" rtl="0" fontAlgn="base">
              <a:lnSpc>
                <a:spcPct val="120000"/>
              </a:lnSpc>
              <a:spcBef>
                <a:spcPts val="600"/>
              </a:spcBef>
              <a:spcAft>
                <a:spcPts val="600"/>
              </a:spcAft>
              <a:buFont typeface="Arial" panose="020B0604020202020204" pitchFamily="34" charset="0"/>
              <a:buChar char="•"/>
            </a:pPr>
            <a:r>
              <a:rPr lang="el-GR" sz="6400" b="0" i="0" dirty="0">
                <a:solidFill>
                  <a:srgbClr val="000000"/>
                </a:solidFill>
                <a:effectLst/>
              </a:rPr>
              <a:t>Μάθετε πώς να κυριαρχείτε στη διαχείριση της καινοτομίας</a:t>
            </a:r>
          </a:p>
          <a:p>
            <a:pPr marL="342900" indent="-342900" rtl="0" fontAlgn="base">
              <a:lnSpc>
                <a:spcPct val="120000"/>
              </a:lnSpc>
              <a:spcBef>
                <a:spcPts val="600"/>
              </a:spcBef>
              <a:spcAft>
                <a:spcPts val="600"/>
              </a:spcAft>
              <a:buFont typeface="Arial" panose="020B0604020202020204" pitchFamily="34" charset="0"/>
              <a:buChar char="•"/>
            </a:pPr>
            <a:endParaRPr lang="en-US" dirty="0"/>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15EF40-D7FF-0D2A-847B-1834C9EB2BE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6618726-C47A-CB2D-C68F-C49CDFEA4A95}"/>
              </a:ext>
            </a:extLst>
          </p:cNvPr>
          <p:cNvSpPr txBox="1"/>
          <p:nvPr/>
        </p:nvSpPr>
        <p:spPr>
          <a:xfrm>
            <a:off x="225215" y="246144"/>
            <a:ext cx="11741570" cy="1203278"/>
          </a:xfrm>
          <a:prstGeom prst="rect">
            <a:avLst/>
          </a:prstGeom>
          <a:noFill/>
        </p:spPr>
        <p:txBody>
          <a:bodyPr wrap="square" lIns="91440" tIns="45720" rIns="91440" bIns="45720" rtlCol="0" anchor="t">
            <a:spAutoFit/>
          </a:bodyPr>
          <a:lstStyle/>
          <a:p>
            <a:pPr>
              <a:lnSpc>
                <a:spcPct val="150000"/>
              </a:lnSpc>
            </a:pPr>
            <a:r>
              <a:rPr lang="el-GR" sz="3400" b="1" dirty="0">
                <a:solidFill>
                  <a:schemeClr val="accent3">
                    <a:lumMod val="76000"/>
                  </a:schemeClr>
                </a:solidFill>
              </a:rPr>
              <a:t>Στρατηγική ανάπτυξης προϊόντων</a:t>
            </a:r>
            <a:endParaRPr lang="tr-TR" sz="3400" b="1" dirty="0">
              <a:solidFill>
                <a:schemeClr val="accent3">
                  <a:lumMod val="76000"/>
                </a:schemeClr>
              </a:solidFill>
            </a:endParaRPr>
          </a:p>
          <a:p>
            <a:pPr>
              <a:lnSpc>
                <a:spcPct val="150000"/>
              </a:lnSpc>
            </a:pPr>
            <a:r>
              <a:rPr lang="tr-TR" sz="1600" b="1" dirty="0">
                <a:solidFill>
                  <a:schemeClr val="accent1"/>
                </a:solidFill>
              </a:rPr>
              <a:t> </a:t>
            </a:r>
            <a:endParaRPr lang="en-US" sz="2400" b="1" dirty="0">
              <a:solidFill>
                <a:schemeClr val="accent1"/>
              </a:solidFill>
            </a:endParaRPr>
          </a:p>
        </p:txBody>
      </p:sp>
      <p:sp>
        <p:nvSpPr>
          <p:cNvPr id="7" name="Metin kutusu 6">
            <a:extLst>
              <a:ext uri="{FF2B5EF4-FFF2-40B4-BE49-F238E27FC236}">
                <a16:creationId xmlns:a16="http://schemas.microsoft.com/office/drawing/2014/main" id="{8C873430-A144-EDA2-ED9A-2FAA80534086}"/>
              </a:ext>
            </a:extLst>
          </p:cNvPr>
          <p:cNvSpPr txBox="1"/>
          <p:nvPr/>
        </p:nvSpPr>
        <p:spPr>
          <a:xfrm>
            <a:off x="225215" y="1523137"/>
            <a:ext cx="11543452" cy="830997"/>
          </a:xfrm>
          <a:prstGeom prst="rect">
            <a:avLst/>
          </a:prstGeom>
          <a:noFill/>
        </p:spPr>
        <p:txBody>
          <a:bodyPr wrap="square">
            <a:spAutoFit/>
          </a:bodyPr>
          <a:lstStyle/>
          <a:p>
            <a:pPr algn="just" rtl="0" fontAlgn="base">
              <a:spcBef>
                <a:spcPts val="600"/>
              </a:spcBef>
              <a:spcAft>
                <a:spcPts val="600"/>
              </a:spcAft>
            </a:pPr>
            <a:r>
              <a:rPr lang="el-GR" sz="1600" b="0" i="0" dirty="0">
                <a:solidFill>
                  <a:srgbClr val="000000"/>
                </a:solidFill>
                <a:effectLst/>
                <a:latin typeface="Raleway "/>
              </a:rPr>
              <a:t>Η ανάπτυξη νέων προϊόντων βοηθά τις εταιρείες να διαφοροποιήσουν το φάσμα των πελατών-στόχων τους και να επεκταθούν σε νέα τμήματα της αγοράς. Για το λόγο αυτό, είναι σημαντικό να αναλύονται καλά οι εμπειρίες των καταναλωτών και να κατανοούνται οι ανάγκες και οι προσδοκίες των καταναλωτών προκειμένου να λανσαριστεί ένα προϊόν.</a:t>
            </a:r>
            <a:endParaRPr lang="tr-TR" sz="1600" b="0" i="0" dirty="0">
              <a:solidFill>
                <a:srgbClr val="000000"/>
              </a:solidFill>
              <a:effectLst/>
              <a:latin typeface="Raleway "/>
            </a:endParaRPr>
          </a:p>
        </p:txBody>
      </p:sp>
      <p:sp>
        <p:nvSpPr>
          <p:cNvPr id="4" name="TextBox 3">
            <a:extLst>
              <a:ext uri="{FF2B5EF4-FFF2-40B4-BE49-F238E27FC236}">
                <a16:creationId xmlns:a16="http://schemas.microsoft.com/office/drawing/2014/main" id="{43CFAD65-301B-A056-F699-47985DB96970}"/>
              </a:ext>
            </a:extLst>
          </p:cNvPr>
          <p:cNvSpPr txBox="1"/>
          <p:nvPr/>
        </p:nvSpPr>
        <p:spPr>
          <a:xfrm>
            <a:off x="7717523" y="5490590"/>
            <a:ext cx="3552496" cy="400110"/>
          </a:xfrm>
          <a:prstGeom prst="rect">
            <a:avLst/>
          </a:prstGeom>
          <a:noFill/>
        </p:spPr>
        <p:txBody>
          <a:bodyPr wrap="square" rtlCol="0">
            <a:spAutoFit/>
          </a:bodyPr>
          <a:lstStyle/>
          <a:p>
            <a:r>
              <a:rPr lang="el-GR" sz="1000" dirty="0">
                <a:solidFill>
                  <a:schemeClr val="accent1"/>
                </a:solidFill>
              </a:rPr>
              <a:t>Πηγή </a:t>
            </a:r>
            <a:r>
              <a:rPr lang="sl-SI" sz="1000" dirty="0">
                <a:solidFill>
                  <a:schemeClr val="accent1"/>
                </a:solidFill>
              </a:rPr>
              <a:t>: </a:t>
            </a:r>
            <a:r>
              <a:rPr lang="sl-SI" sz="1000" i="1" dirty="0">
                <a:solidFill>
                  <a:schemeClr val="accent1"/>
                </a:solidFill>
                <a:latin typeface="Raleway "/>
                <a:ea typeface="Roboto"/>
                <a:cs typeface="Roboto"/>
              </a:rPr>
              <a:t>What is Product development? | New Product development by Educationleaves</a:t>
            </a:r>
            <a:endParaRPr lang="sl-SI" sz="1000" dirty="0">
              <a:solidFill>
                <a:schemeClr val="accent1"/>
              </a:solidFill>
            </a:endParaRPr>
          </a:p>
        </p:txBody>
      </p:sp>
      <p:sp>
        <p:nvSpPr>
          <p:cNvPr id="3" name="Rettangolo con angoli arrotondati 12">
            <a:extLst>
              <a:ext uri="{FF2B5EF4-FFF2-40B4-BE49-F238E27FC236}">
                <a16:creationId xmlns:a16="http://schemas.microsoft.com/office/drawing/2014/main" id="{251D3764-4653-82F7-FF33-BFA6F6A63BF9}"/>
              </a:ext>
            </a:extLst>
          </p:cNvPr>
          <p:cNvSpPr/>
          <p:nvPr/>
        </p:nvSpPr>
        <p:spPr>
          <a:xfrm>
            <a:off x="4048474" y="4069570"/>
            <a:ext cx="3115036" cy="880113"/>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b="0" i="0" dirty="0">
              <a:solidFill>
                <a:srgbClr val="131313"/>
              </a:solidFill>
              <a:effectLst/>
            </a:endParaRPr>
          </a:p>
          <a:p>
            <a:pPr algn="ctr"/>
            <a:r>
              <a:rPr lang="el-GR" sz="1200" dirty="0">
                <a:solidFill>
                  <a:srgbClr val="131313"/>
                </a:solidFill>
              </a:rPr>
              <a:t>Αυτό το βίντεο θα σας βοηθήσει να μάθετε «Ανάπτυξη προϊόντος ή ανάπτυξη νέου προϊόντος»</a:t>
            </a:r>
            <a:endParaRPr lang="en-GB" sz="1200" dirty="0">
              <a:solidFill>
                <a:schemeClr val="accent1"/>
              </a:solidFill>
            </a:endParaRPr>
          </a:p>
        </p:txBody>
      </p:sp>
      <p:sp>
        <p:nvSpPr>
          <p:cNvPr id="5" name="Freccia in giù 2">
            <a:extLst>
              <a:ext uri="{FF2B5EF4-FFF2-40B4-BE49-F238E27FC236}">
                <a16:creationId xmlns:a16="http://schemas.microsoft.com/office/drawing/2014/main" id="{9BFF1CF9-9BD6-E5DA-7AD7-B92C511ABA38}"/>
              </a:ext>
            </a:extLst>
          </p:cNvPr>
          <p:cNvSpPr/>
          <p:nvPr/>
        </p:nvSpPr>
        <p:spPr>
          <a:xfrm rot="16200000">
            <a:off x="7297734" y="4329902"/>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pic>
        <p:nvPicPr>
          <p:cNvPr id="8" name="Çevrimiçi Medya 7" title="What is Product development? | New Product development">
            <a:hlinkClick r:id="" action="ppaction://media"/>
            <a:extLst>
              <a:ext uri="{FF2B5EF4-FFF2-40B4-BE49-F238E27FC236}">
                <a16:creationId xmlns:a16="http://schemas.microsoft.com/office/drawing/2014/main" id="{C749E10E-21AD-914F-6AFF-445CC8723C29}"/>
              </a:ext>
            </a:extLst>
          </p:cNvPr>
          <p:cNvPicPr>
            <a:picLocks noRot="1" noChangeAspect="1"/>
          </p:cNvPicPr>
          <p:nvPr>
            <a:videoFile r:link="rId1"/>
          </p:nvPr>
        </p:nvPicPr>
        <p:blipFill>
          <a:blip r:embed="rId4"/>
          <a:stretch>
            <a:fillRect/>
          </a:stretch>
        </p:blipFill>
        <p:spPr>
          <a:xfrm>
            <a:off x="7717523" y="3107267"/>
            <a:ext cx="3945732" cy="2227596"/>
          </a:xfrm>
          <a:prstGeom prst="rect">
            <a:avLst/>
          </a:prstGeom>
        </p:spPr>
      </p:pic>
    </p:spTree>
    <p:extLst>
      <p:ext uri="{BB962C8B-B14F-4D97-AF65-F5344CB8AC3E}">
        <p14:creationId xmlns:p14="http://schemas.microsoft.com/office/powerpoint/2010/main" val="3872207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456F-5798-DCE1-594E-0B866FEBC7DB}"/>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A3528A18-7A97-D769-A401-B86F24991614}"/>
              </a:ext>
            </a:extLst>
          </p:cNvPr>
          <p:cNvSpPr txBox="1"/>
          <p:nvPr/>
        </p:nvSpPr>
        <p:spPr>
          <a:xfrm>
            <a:off x="296523" y="552251"/>
            <a:ext cx="11741570" cy="499945"/>
          </a:xfrm>
          <a:prstGeom prst="rect">
            <a:avLst/>
          </a:prstGeom>
          <a:noFill/>
        </p:spPr>
        <p:txBody>
          <a:bodyPr wrap="square" rtlCol="0">
            <a:spAutoFit/>
          </a:bodyPr>
          <a:lstStyle/>
          <a:p>
            <a:pPr>
              <a:lnSpc>
                <a:spcPct val="150000"/>
              </a:lnSpc>
            </a:pPr>
            <a:r>
              <a:rPr lang="el-GR" sz="2000" b="1" dirty="0">
                <a:solidFill>
                  <a:schemeClr val="bg1"/>
                </a:solidFill>
              </a:rPr>
              <a:t>Φάσεις της στρατηγικής ανάπτυξης προϊόντων </a:t>
            </a:r>
            <a:endParaRPr lang="en-US" sz="2000" b="1" dirty="0">
              <a:solidFill>
                <a:schemeClr val="bg1"/>
              </a:solidFill>
            </a:endParaRPr>
          </a:p>
        </p:txBody>
      </p:sp>
      <p:sp>
        <p:nvSpPr>
          <p:cNvPr id="7" name="Metin kutusu 6">
            <a:extLst>
              <a:ext uri="{FF2B5EF4-FFF2-40B4-BE49-F238E27FC236}">
                <a16:creationId xmlns:a16="http://schemas.microsoft.com/office/drawing/2014/main" id="{75FFBC79-9C4A-F2A6-C4AA-98FDAD1ABD6C}"/>
              </a:ext>
            </a:extLst>
          </p:cNvPr>
          <p:cNvSpPr txBox="1"/>
          <p:nvPr/>
        </p:nvSpPr>
        <p:spPr>
          <a:xfrm>
            <a:off x="296523" y="1184370"/>
            <a:ext cx="11159945" cy="2554545"/>
          </a:xfrm>
          <a:prstGeom prst="rect">
            <a:avLst/>
          </a:prstGeom>
          <a:noFill/>
        </p:spPr>
        <p:txBody>
          <a:bodyPr wrap="square">
            <a:spAutoFit/>
          </a:bodyPr>
          <a:lstStyle/>
          <a:p>
            <a:pPr algn="just" rtl="0" fontAlgn="base"/>
            <a:endParaRPr lang="en-US" sz="1600" i="0" dirty="0">
              <a:solidFill>
                <a:srgbClr val="000000"/>
              </a:solidFill>
              <a:effectLst/>
              <a:latin typeface="Raleway "/>
            </a:endParaRPr>
          </a:p>
          <a:p>
            <a:pPr algn="just" rtl="0" fontAlgn="base">
              <a:spcBef>
                <a:spcPts val="600"/>
              </a:spcBef>
              <a:spcAft>
                <a:spcPts val="600"/>
              </a:spcAft>
            </a:pPr>
            <a:r>
              <a:rPr lang="el-GR" sz="1600" dirty="0">
                <a:solidFill>
                  <a:srgbClr val="000000"/>
                </a:solidFill>
                <a:effectLst/>
                <a:latin typeface="Raleway "/>
              </a:rPr>
              <a:t>Τα ακόλουθα στάδια είναι σημαντικά για την ανάπτυξη και την κυκλοφορία του προϊόντος.</a:t>
            </a:r>
            <a:r>
              <a:rPr lang="en-US" sz="1600" dirty="0">
                <a:solidFill>
                  <a:srgbClr val="000000"/>
                </a:solidFill>
                <a:effectLst/>
                <a:latin typeface="Raleway "/>
              </a:rPr>
              <a:t>​</a:t>
            </a:r>
          </a:p>
          <a:p>
            <a:pPr marL="800100" lvl="1" indent="-342900" algn="just" fontAlgn="base">
              <a:spcBef>
                <a:spcPts val="600"/>
              </a:spcBef>
              <a:spcAft>
                <a:spcPts val="600"/>
              </a:spcAft>
              <a:buAutoNum type="arabicPeriod"/>
            </a:pPr>
            <a:r>
              <a:rPr lang="el-GR" sz="1600" dirty="0">
                <a:solidFill>
                  <a:srgbClr val="000000"/>
                </a:solidFill>
                <a:effectLst/>
                <a:latin typeface="Raleway "/>
              </a:rPr>
              <a:t>Τι θέλει ο καταναλωτής;</a:t>
            </a:r>
          </a:p>
          <a:p>
            <a:pPr marL="800100" lvl="1" indent="-342900" algn="just" fontAlgn="base">
              <a:spcBef>
                <a:spcPts val="600"/>
              </a:spcBef>
              <a:spcAft>
                <a:spcPts val="600"/>
              </a:spcAft>
              <a:buAutoNum type="arabicPeriod"/>
            </a:pPr>
            <a:r>
              <a:rPr lang="el-GR" sz="1600" dirty="0">
                <a:solidFill>
                  <a:srgbClr val="000000"/>
                </a:solidFill>
                <a:effectLst/>
                <a:latin typeface="Raleway "/>
              </a:rPr>
              <a:t>Πώς ανταποκρίνεται το προϊόν μας σε αυτό που θέλουν οι καταναλωτές;</a:t>
            </a:r>
          </a:p>
          <a:p>
            <a:pPr marL="800100" lvl="1" indent="-342900" algn="just" fontAlgn="base">
              <a:spcBef>
                <a:spcPts val="600"/>
              </a:spcBef>
              <a:spcAft>
                <a:spcPts val="600"/>
              </a:spcAft>
              <a:buAutoNum type="arabicPeriod"/>
            </a:pPr>
            <a:r>
              <a:rPr lang="el-GR" sz="1600" dirty="0">
                <a:solidFill>
                  <a:srgbClr val="000000"/>
                </a:solidFill>
                <a:effectLst/>
                <a:latin typeface="Raleway "/>
              </a:rPr>
              <a:t>Πώς συγκρίνεται με τους ανταγωνιστές;</a:t>
            </a:r>
          </a:p>
          <a:p>
            <a:pPr marL="800100" lvl="1" indent="-342900" algn="just" fontAlgn="base">
              <a:spcBef>
                <a:spcPts val="600"/>
              </a:spcBef>
              <a:spcAft>
                <a:spcPts val="600"/>
              </a:spcAft>
              <a:buAutoNum type="arabicPeriod"/>
            </a:pPr>
            <a:r>
              <a:rPr lang="el-GR" sz="1600" dirty="0">
                <a:solidFill>
                  <a:srgbClr val="000000"/>
                </a:solidFill>
                <a:effectLst/>
                <a:latin typeface="Raleway "/>
              </a:rPr>
              <a:t>Ποιες αξίες και ποια χαρακτηριστικά θα διαφοροποιήσουν το προϊόν σας από τα άλλα;</a:t>
            </a:r>
            <a:endParaRPr lang="en-US" sz="1400" i="0" dirty="0">
              <a:solidFill>
                <a:srgbClr val="000000"/>
              </a:solidFill>
              <a:effectLst/>
              <a:latin typeface="Raleway "/>
            </a:endParaRPr>
          </a:p>
          <a:p>
            <a:pPr algn="just" rtl="0" fontAlgn="base"/>
            <a:r>
              <a:rPr lang="en-US" sz="1400" i="0" dirty="0">
                <a:solidFill>
                  <a:srgbClr val="000000"/>
                </a:solidFill>
                <a:effectLst/>
                <a:latin typeface="Raleway "/>
              </a:rPr>
              <a:t>​</a:t>
            </a:r>
            <a:endParaRPr lang="tr-TR" sz="1400" i="0" dirty="0">
              <a:solidFill>
                <a:srgbClr val="000000"/>
              </a:solidFill>
              <a:effectLst/>
              <a:latin typeface="Raleway "/>
            </a:endParaRPr>
          </a:p>
        </p:txBody>
      </p:sp>
    </p:spTree>
    <p:extLst>
      <p:ext uri="{BB962C8B-B14F-4D97-AF65-F5344CB8AC3E}">
        <p14:creationId xmlns:p14="http://schemas.microsoft.com/office/powerpoint/2010/main" val="34913281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15EF40-D7FF-0D2A-847B-1834C9EB2BE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6618726-C47A-CB2D-C68F-C49CDFEA4A95}"/>
              </a:ext>
            </a:extLst>
          </p:cNvPr>
          <p:cNvSpPr txBox="1"/>
          <p:nvPr/>
        </p:nvSpPr>
        <p:spPr>
          <a:xfrm>
            <a:off x="296523" y="247451"/>
            <a:ext cx="11741570" cy="499945"/>
          </a:xfrm>
          <a:prstGeom prst="rect">
            <a:avLst/>
          </a:prstGeom>
          <a:noFill/>
        </p:spPr>
        <p:txBody>
          <a:bodyPr wrap="square" rtlCol="0">
            <a:spAutoFit/>
          </a:bodyPr>
          <a:lstStyle/>
          <a:p>
            <a:pPr>
              <a:lnSpc>
                <a:spcPct val="150000"/>
              </a:lnSpc>
            </a:pPr>
            <a:r>
              <a:rPr lang="el-GR" sz="2000" b="1" dirty="0">
                <a:solidFill>
                  <a:schemeClr val="bg1"/>
                </a:solidFill>
              </a:rPr>
              <a:t>Φάσεις της στρατηγικής ανάπτυξης προϊόντων </a:t>
            </a:r>
            <a:endParaRPr lang="en-US" sz="2000" b="1" dirty="0">
              <a:solidFill>
                <a:schemeClr val="bg1"/>
              </a:solidFill>
            </a:endParaRPr>
          </a:p>
        </p:txBody>
      </p:sp>
      <p:sp>
        <p:nvSpPr>
          <p:cNvPr id="7" name="Metin kutusu 6">
            <a:extLst>
              <a:ext uri="{FF2B5EF4-FFF2-40B4-BE49-F238E27FC236}">
                <a16:creationId xmlns:a16="http://schemas.microsoft.com/office/drawing/2014/main" id="{8C873430-A144-EDA2-ED9A-2FAA80534086}"/>
              </a:ext>
            </a:extLst>
          </p:cNvPr>
          <p:cNvSpPr txBox="1"/>
          <p:nvPr/>
        </p:nvSpPr>
        <p:spPr>
          <a:xfrm>
            <a:off x="296523" y="715796"/>
            <a:ext cx="11159945" cy="4031873"/>
          </a:xfrm>
          <a:prstGeom prst="rect">
            <a:avLst/>
          </a:prstGeom>
          <a:noFill/>
        </p:spPr>
        <p:txBody>
          <a:bodyPr wrap="square">
            <a:spAutoFit/>
          </a:bodyPr>
          <a:lstStyle/>
          <a:p>
            <a:pPr algn="just" rtl="0" fontAlgn="base"/>
            <a:r>
              <a:rPr lang="el-GR" sz="1600" b="1" dirty="0">
                <a:solidFill>
                  <a:schemeClr val="accent1"/>
                </a:solidFill>
              </a:rPr>
              <a:t>Φάση</a:t>
            </a:r>
            <a:r>
              <a:rPr lang="tr-TR" sz="1600" b="1" dirty="0">
                <a:solidFill>
                  <a:schemeClr val="accent1"/>
                </a:solidFill>
              </a:rPr>
              <a:t> 1. </a:t>
            </a:r>
            <a:r>
              <a:rPr lang="el-GR" sz="1600" dirty="0">
                <a:solidFill>
                  <a:schemeClr val="accent1"/>
                </a:solidFill>
              </a:rPr>
              <a:t>Ο καθορισμός της ιδέας σε μια στρατηγική ανάπτυξης προϊόντος περιλαμβάνει την αποσαφήνιση και τον εξευγενισμό μιας ιδέας, ώστε να διασφαλιστεί η ευθυγράμμισή της με τις ανάγκες της αγοράς, τους επιχειρηματικούς στόχους και τους διαθέσιμους πόρους.</a:t>
            </a:r>
          </a:p>
          <a:p>
            <a:pPr algn="just" rtl="0" fontAlgn="base"/>
            <a:endParaRPr lang="tr-TR" sz="1600" b="0" i="0" dirty="0">
              <a:solidFill>
                <a:schemeClr val="accent1"/>
              </a:solidFill>
              <a:effectLst/>
            </a:endParaRPr>
          </a:p>
          <a:p>
            <a:pPr algn="just" rtl="0" fontAlgn="base"/>
            <a:r>
              <a:rPr lang="el-GR" sz="1600" b="1" dirty="0">
                <a:solidFill>
                  <a:schemeClr val="accent1"/>
                </a:solidFill>
              </a:rPr>
              <a:t>Φάση</a:t>
            </a:r>
            <a:r>
              <a:rPr lang="tr-TR" sz="1600" b="1" dirty="0">
                <a:solidFill>
                  <a:schemeClr val="accent1"/>
                </a:solidFill>
              </a:rPr>
              <a:t> 2. </a:t>
            </a:r>
            <a:r>
              <a:rPr lang="el-GR" sz="1600" dirty="0">
                <a:solidFill>
                  <a:schemeClr val="accent1"/>
                </a:solidFill>
              </a:rPr>
              <a:t>Η ανάπτυξη ιδέας είναι η διαδικασία βελτίωσης μιας αρχικής ιδέας σε μια σαφή, λεπτομερή ιδέα προϊόντος που ανταποκρίνεται στις ανάγκες των πελατών και ευθυγραμμίζεται με τους επιχειρηματικούς στόχους.</a:t>
            </a:r>
          </a:p>
          <a:p>
            <a:pPr algn="just" rtl="0" fontAlgn="base"/>
            <a:endParaRPr lang="tr-TR" sz="1600" dirty="0">
              <a:solidFill>
                <a:schemeClr val="accent1"/>
              </a:solidFill>
            </a:endParaRPr>
          </a:p>
          <a:p>
            <a:pPr algn="just" rtl="0" fontAlgn="base"/>
            <a:r>
              <a:rPr lang="el-GR" sz="1600" b="1" dirty="0">
                <a:solidFill>
                  <a:schemeClr val="accent1"/>
                </a:solidFill>
              </a:rPr>
              <a:t>Φάση</a:t>
            </a:r>
            <a:r>
              <a:rPr lang="tr-TR" sz="1600" b="1" dirty="0">
                <a:solidFill>
                  <a:schemeClr val="accent1"/>
                </a:solidFill>
              </a:rPr>
              <a:t> 3. </a:t>
            </a:r>
            <a:r>
              <a:rPr lang="el-GR" sz="1600" dirty="0">
                <a:solidFill>
                  <a:schemeClr val="accent1"/>
                </a:solidFill>
              </a:rPr>
              <a:t>Οι δοκιμές αποτελούν κρίσιμη φάση του κύκλου ζωής της ανάπτυξης προϊόντων, διασφαλίζοντας ότι η ιδέα, ο σχεδιασμός και η λειτουργικότητα ενός προϊόντος ανταποκρίνονται τόσο στις προσδοκίες των πελατών όσο και στα τεχνικά πρότυπα.</a:t>
            </a:r>
          </a:p>
          <a:p>
            <a:pPr algn="just" rtl="0" fontAlgn="base"/>
            <a:endParaRPr lang="tr-TR" sz="1600" b="0" i="0" dirty="0">
              <a:solidFill>
                <a:schemeClr val="accent1"/>
              </a:solidFill>
              <a:effectLst/>
            </a:endParaRPr>
          </a:p>
          <a:p>
            <a:pPr algn="just" rtl="0" fontAlgn="base"/>
            <a:r>
              <a:rPr lang="el-GR" sz="1600" b="1" dirty="0">
                <a:solidFill>
                  <a:schemeClr val="accent1"/>
                </a:solidFill>
              </a:rPr>
              <a:t>Φάση</a:t>
            </a:r>
            <a:r>
              <a:rPr lang="tr-TR" sz="1600" b="1" dirty="0">
                <a:solidFill>
                  <a:schemeClr val="accent1"/>
                </a:solidFill>
              </a:rPr>
              <a:t> 4. </a:t>
            </a:r>
            <a:r>
              <a:rPr lang="el-GR" sz="1600" b="0" i="0" dirty="0">
                <a:solidFill>
                  <a:schemeClr val="accent1"/>
                </a:solidFill>
                <a:effectLst/>
              </a:rPr>
              <a:t>Μια στρατηγική αγοράς περιγράφει τον τρόπο τοποθέτησης, προώθησης και διανομής ενός προϊόντος για την επίτευξη των επιχειρηματικών στόχων και την αποτελεσματική ικανοποίηση των αναγκών των πελατών.</a:t>
            </a:r>
          </a:p>
          <a:p>
            <a:pPr algn="just" rtl="0" fontAlgn="base"/>
            <a:endParaRPr lang="tr-TR" sz="1600" dirty="0">
              <a:solidFill>
                <a:schemeClr val="accent1"/>
              </a:solidFill>
            </a:endParaRPr>
          </a:p>
          <a:p>
            <a:pPr algn="just" rtl="0" fontAlgn="base"/>
            <a:r>
              <a:rPr lang="el-GR" sz="1600" b="1" dirty="0">
                <a:solidFill>
                  <a:schemeClr val="accent1"/>
                </a:solidFill>
              </a:rPr>
              <a:t>Φάση 5.</a:t>
            </a:r>
            <a:r>
              <a:rPr lang="el-GR" sz="1600" dirty="0">
                <a:solidFill>
                  <a:schemeClr val="accent1"/>
                </a:solidFill>
              </a:rPr>
              <a:t> Η είσοδος στην αγορά και η εμπορευματοποίηση περιλαμβάνουν την εισαγωγή του προϊόντος στην αγορά και τη διασφάλιση της επιτυχούς υιοθέτησής του στην αγορά.</a:t>
            </a:r>
            <a:endParaRPr lang="en-US" sz="1600" i="0" dirty="0">
              <a:solidFill>
                <a:schemeClr val="accent1"/>
              </a:solidFill>
              <a:effectLst/>
            </a:endParaRPr>
          </a:p>
        </p:txBody>
      </p:sp>
      <p:graphicFrame>
        <p:nvGraphicFramePr>
          <p:cNvPr id="4" name="Diyagram 3">
            <a:extLst>
              <a:ext uri="{FF2B5EF4-FFF2-40B4-BE49-F238E27FC236}">
                <a16:creationId xmlns:a16="http://schemas.microsoft.com/office/drawing/2014/main" id="{9D611A8C-EF6B-1EA9-37C4-B82D94A94791}"/>
              </a:ext>
            </a:extLst>
          </p:cNvPr>
          <p:cNvGraphicFramePr/>
          <p:nvPr>
            <p:extLst>
              <p:ext uri="{D42A27DB-BD31-4B8C-83A1-F6EECF244321}">
                <p14:modId xmlns:p14="http://schemas.microsoft.com/office/powerpoint/2010/main" val="2885441665"/>
              </p:ext>
            </p:extLst>
          </p:nvPr>
        </p:nvGraphicFramePr>
        <p:xfrm>
          <a:off x="735532" y="3429000"/>
          <a:ext cx="10578319" cy="366269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Metin kutusu 2">
            <a:extLst>
              <a:ext uri="{FF2B5EF4-FFF2-40B4-BE49-F238E27FC236}">
                <a16:creationId xmlns:a16="http://schemas.microsoft.com/office/drawing/2014/main" id="{EB8106F7-F561-1666-19C1-B40B227B005A}"/>
              </a:ext>
            </a:extLst>
          </p:cNvPr>
          <p:cNvSpPr txBox="1"/>
          <p:nvPr/>
        </p:nvSpPr>
        <p:spPr>
          <a:xfrm>
            <a:off x="2954866" y="6096963"/>
            <a:ext cx="5579533" cy="338554"/>
          </a:xfrm>
          <a:prstGeom prst="rect">
            <a:avLst/>
          </a:prstGeom>
          <a:solidFill>
            <a:schemeClr val="bg1">
              <a:lumMod val="60000"/>
              <a:lumOff val="40000"/>
            </a:schemeClr>
          </a:solidFill>
        </p:spPr>
        <p:txBody>
          <a:bodyPr wrap="square">
            <a:spAutoFit/>
          </a:bodyPr>
          <a:lstStyle/>
          <a:p>
            <a:pPr algn="ctr"/>
            <a:r>
              <a:rPr lang="el-GR" sz="1600" dirty="0">
                <a:solidFill>
                  <a:schemeClr val="accent1"/>
                </a:solidFill>
              </a:rPr>
              <a:t>Φάσεις της στρατηγικής ανάπτυξης προϊόντων</a:t>
            </a:r>
            <a:endParaRPr lang="en-US" sz="1600" dirty="0">
              <a:solidFill>
                <a:schemeClr val="accent1"/>
              </a:solidFill>
            </a:endParaRPr>
          </a:p>
        </p:txBody>
      </p:sp>
    </p:spTree>
    <p:extLst>
      <p:ext uri="{BB962C8B-B14F-4D97-AF65-F5344CB8AC3E}">
        <p14:creationId xmlns:p14="http://schemas.microsoft.com/office/powerpoint/2010/main" val="4103115991"/>
      </p:ext>
    </p:extLst>
  </p:cSld>
  <p:clrMapOvr>
    <a:masterClrMapping/>
  </p:clrMapOvr>
  <p:extLst>
    <p:ext uri="{6950BFC3-D8DA-4A85-94F7-54DA5524770B}">
      <p188:commentRel xmlns:p188="http://schemas.microsoft.com/office/powerpoint/2018/8/main" r:id="rId3"/>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2D3BE-A52E-E86B-43BE-F7020C281D4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E42823E-AFFB-2212-9329-715357274912}"/>
              </a:ext>
            </a:extLst>
          </p:cNvPr>
          <p:cNvSpPr txBox="1"/>
          <p:nvPr/>
        </p:nvSpPr>
        <p:spPr>
          <a:xfrm>
            <a:off x="172779" y="223485"/>
            <a:ext cx="11741570" cy="662104"/>
          </a:xfrm>
          <a:prstGeom prst="rect">
            <a:avLst/>
          </a:prstGeom>
          <a:noFill/>
        </p:spPr>
        <p:txBody>
          <a:bodyPr wrap="square" lIns="91440" tIns="45720" rIns="91440" bIns="45720" rtlCol="0" anchor="t">
            <a:spAutoFit/>
          </a:bodyPr>
          <a:lstStyle/>
          <a:p>
            <a:pPr>
              <a:lnSpc>
                <a:spcPct val="150000"/>
              </a:lnSpc>
            </a:pPr>
            <a:r>
              <a:rPr lang="el-GR" sz="2800" b="1" i="0" dirty="0">
                <a:solidFill>
                  <a:schemeClr val="accent3">
                    <a:lumMod val="75000"/>
                  </a:schemeClr>
                </a:solidFill>
                <a:effectLst/>
              </a:rPr>
              <a:t>Πώς να δημιουργήσετε μια στρατηγική ανάπτυξης προϊόντων</a:t>
            </a:r>
            <a:endParaRPr lang="en-US" sz="2800" b="1" dirty="0">
              <a:solidFill>
                <a:schemeClr val="accent3">
                  <a:lumMod val="75000"/>
                </a:schemeClr>
              </a:solidFill>
            </a:endParaRPr>
          </a:p>
        </p:txBody>
      </p:sp>
      <p:sp>
        <p:nvSpPr>
          <p:cNvPr id="7" name="Metin kutusu 6">
            <a:extLst>
              <a:ext uri="{FF2B5EF4-FFF2-40B4-BE49-F238E27FC236}">
                <a16:creationId xmlns:a16="http://schemas.microsoft.com/office/drawing/2014/main" id="{C0921FCC-BCB8-2374-4FCA-DB1C8D8BB92E}"/>
              </a:ext>
            </a:extLst>
          </p:cNvPr>
          <p:cNvSpPr txBox="1"/>
          <p:nvPr/>
        </p:nvSpPr>
        <p:spPr>
          <a:xfrm>
            <a:off x="309257" y="1125315"/>
            <a:ext cx="11234865" cy="5262979"/>
          </a:xfrm>
          <a:prstGeom prst="rect">
            <a:avLst/>
          </a:prstGeom>
          <a:noFill/>
        </p:spPr>
        <p:txBody>
          <a:bodyPr wrap="square">
            <a:spAutoFit/>
          </a:bodyPr>
          <a:lstStyle/>
          <a:p>
            <a:pPr algn="just" rtl="0" fontAlgn="base"/>
            <a:r>
              <a:rPr lang="el-GR" sz="1600" b="0" i="0" dirty="0">
                <a:solidFill>
                  <a:srgbClr val="000000"/>
                </a:solidFill>
                <a:effectLst/>
                <a:latin typeface="Raleway "/>
              </a:rPr>
              <a:t>Η προετοιμασία μιας στρατηγικής ανάπτυξης προϊόντων αρχίζει με τον </a:t>
            </a:r>
            <a:r>
              <a:rPr lang="el-GR" sz="1600" b="1" i="0" dirty="0">
                <a:solidFill>
                  <a:srgbClr val="000000"/>
                </a:solidFill>
                <a:effectLst/>
                <a:latin typeface="Raleway "/>
              </a:rPr>
              <a:t>προσδιορισμό των αναγκών των καταναλωτών</a:t>
            </a:r>
            <a:r>
              <a:rPr lang="el-GR" sz="1600" b="0" i="0" dirty="0">
                <a:solidFill>
                  <a:srgbClr val="000000"/>
                </a:solidFill>
                <a:effectLst/>
                <a:latin typeface="Raleway "/>
              </a:rPr>
              <a:t>. Στο πλαίσιο αυτό, το πρώτο βήμα είναι ο εντοπισμός των αναγκών των καταναλωτών με τη χρήση διαφόρων μεθόδων έρευνας αγοράς, όπως συναντήσεις ομάδων εστίασης, συνεντεύξεις και έρευνες καταναλωτών ή ανάλυση των μέσων κοινωνικής δικτύωσης.</a:t>
            </a:r>
          </a:p>
          <a:p>
            <a:pPr algn="just" rtl="0" fontAlgn="base"/>
            <a:endParaRPr lang="el-GR" sz="1600" b="0" i="0" dirty="0">
              <a:solidFill>
                <a:srgbClr val="000000"/>
              </a:solidFill>
              <a:effectLst/>
              <a:latin typeface="Raleway "/>
            </a:endParaRPr>
          </a:p>
          <a:p>
            <a:pPr algn="just" rtl="0" fontAlgn="base"/>
            <a:r>
              <a:rPr lang="el-GR" sz="1600" b="0" i="0" dirty="0">
                <a:solidFill>
                  <a:srgbClr val="000000"/>
                </a:solidFill>
                <a:effectLst/>
                <a:latin typeface="Raleway "/>
              </a:rPr>
              <a:t>Το επόμενο σημαντικό βήμα είναι </a:t>
            </a:r>
            <a:r>
              <a:rPr lang="el-GR" sz="1600" b="1" i="0" dirty="0">
                <a:solidFill>
                  <a:srgbClr val="000000"/>
                </a:solidFill>
                <a:effectLst/>
                <a:latin typeface="Raleway "/>
              </a:rPr>
              <a:t>η ανάπτυξη ενός προϊόντος/υπηρεσίας που ανταποκρίνεται στις προσδιορισθείσες ανάγκες.</a:t>
            </a:r>
            <a:r>
              <a:rPr lang="el-GR" sz="1600" b="0" i="0" dirty="0">
                <a:solidFill>
                  <a:srgbClr val="000000"/>
                </a:solidFill>
                <a:effectLst/>
                <a:latin typeface="Raleway "/>
              </a:rPr>
              <a:t> Ποιοι είναι οι άνθρωποι που χρειάζονται αυτό το προϊόν; Ένας ρεαλιστικός ορισμός του εύρους των δυνητικών αγοραστών είναι σημαντικός για την εμπορική προώθηση του προϊόντος.</a:t>
            </a:r>
          </a:p>
          <a:p>
            <a:pPr algn="just" rtl="0" fontAlgn="base"/>
            <a:endParaRPr lang="el-GR" sz="1600" b="0" i="0" dirty="0">
              <a:solidFill>
                <a:srgbClr val="000000"/>
              </a:solidFill>
              <a:effectLst/>
              <a:latin typeface="Raleway "/>
            </a:endParaRPr>
          </a:p>
          <a:p>
            <a:pPr algn="just" rtl="0" fontAlgn="base"/>
            <a:r>
              <a:rPr lang="el-GR" sz="1600" b="0" i="0" dirty="0">
                <a:solidFill>
                  <a:srgbClr val="000000"/>
                </a:solidFill>
                <a:effectLst/>
                <a:latin typeface="Raleway "/>
              </a:rPr>
              <a:t>Το επόμενο βήμα είναι να συγκρίνουμε </a:t>
            </a:r>
            <a:r>
              <a:rPr lang="el-GR" sz="1600" b="1" i="0" dirty="0">
                <a:solidFill>
                  <a:srgbClr val="000000"/>
                </a:solidFill>
                <a:effectLst/>
                <a:latin typeface="Raleway "/>
              </a:rPr>
              <a:t>το προϊόν μας με τους υπάρχοντες ανταγωνιστές στην αγορά και να επανεξετάσουμε τα σημαντικότερα χαρακτηριστικά τους </a:t>
            </a:r>
            <a:r>
              <a:rPr lang="el-GR" sz="1600" b="0" i="0" dirty="0">
                <a:solidFill>
                  <a:srgbClr val="000000"/>
                </a:solidFill>
                <a:effectLst/>
                <a:latin typeface="Raleway "/>
              </a:rPr>
              <a:t>(συγκριτική αξιολόγηση με άλλες επιχειρήσεις στην αγορά) Σε αυτό το σημείο η ανάλυση SWOT που </a:t>
            </a:r>
            <a:r>
              <a:rPr lang="el-GR" sz="1600" b="0" i="0" dirty="0" err="1">
                <a:solidFill>
                  <a:srgbClr val="000000"/>
                </a:solidFill>
                <a:effectLst/>
                <a:latin typeface="Raleway "/>
              </a:rPr>
              <a:t>περιγράφηκε</a:t>
            </a:r>
            <a:r>
              <a:rPr lang="el-GR" sz="1600" b="0" i="0" dirty="0">
                <a:solidFill>
                  <a:srgbClr val="000000"/>
                </a:solidFill>
                <a:effectLst/>
                <a:latin typeface="Raleway "/>
              </a:rPr>
              <a:t> στην προηγούμενη ενότητα μπορεί να αποτελέσει ένα καλό εργαλείο. Τα δυνατά μας σημεία θα είναι τα στοιχεία στα οποία θα δώσουμε έμφαση στη στρατηγική μάρκετινγκ, ενώ οι αδυναμίες μας θα μας επιτρέψουν να πάρουμε αποφάσεις για το πώς θα αντιμετωπίσουμε αυτά τα αρνητικά στοιχεία.</a:t>
            </a:r>
          </a:p>
          <a:p>
            <a:pPr algn="just" rtl="0" fontAlgn="base"/>
            <a:endParaRPr lang="el-GR" sz="1600" b="0" i="0" dirty="0">
              <a:solidFill>
                <a:srgbClr val="000000"/>
              </a:solidFill>
              <a:effectLst/>
              <a:latin typeface="Raleway "/>
            </a:endParaRPr>
          </a:p>
          <a:p>
            <a:pPr algn="just" rtl="0" fontAlgn="base"/>
            <a:r>
              <a:rPr lang="el-GR" sz="1600" b="0" i="0" dirty="0">
                <a:solidFill>
                  <a:srgbClr val="000000"/>
                </a:solidFill>
                <a:effectLst/>
                <a:latin typeface="Raleway "/>
              </a:rPr>
              <a:t>Μετά από όλη αυτή τη διαδικασία, αρχίζει η φάση της «δοκιμής». </a:t>
            </a:r>
            <a:r>
              <a:rPr lang="el-GR" sz="1600" b="1" i="0" dirty="0">
                <a:solidFill>
                  <a:srgbClr val="000000"/>
                </a:solidFill>
                <a:effectLst/>
                <a:latin typeface="Raleway "/>
              </a:rPr>
              <a:t>Η φάση των δοκιμών μπορεί να λάβει τη μορφή της προετοιμασίας πρωτοτύπων του προϊόντος καθώς και της προετοιμασίας (ψηφιακών ή πραγματικών) δειγμάτων</a:t>
            </a:r>
            <a:r>
              <a:rPr lang="el-GR" sz="1600" b="0" i="0" dirty="0">
                <a:solidFill>
                  <a:srgbClr val="000000"/>
                </a:solidFill>
                <a:effectLst/>
                <a:latin typeface="Raleway "/>
              </a:rPr>
              <a:t>. Οι απόψεις των καταναλωτών για τα δείγματα που λαμβάνονται ελέγχονται με τη σειρά τους με τη χρήση ποιοτικών και ποσοτικών μεθόδων. Αφού ολοκληρωθούν όλες αυτές οι φάσεις, μπορεί να προετοιμαστεί η στρατηγική μάρκετινγκ και να ξεκινήσει η φάση προώθησης στην αγορά.</a:t>
            </a:r>
            <a:endParaRPr lang="en-US" sz="1600" b="0" i="0" dirty="0">
              <a:solidFill>
                <a:srgbClr val="000000"/>
              </a:solidFill>
              <a:effectLst/>
              <a:latin typeface="Raleway "/>
            </a:endParaRPr>
          </a:p>
          <a:p>
            <a:pPr algn="just" rtl="0" fontAlgn="base"/>
            <a:endParaRPr lang="tr-TR" sz="1600" b="0" i="0" dirty="0">
              <a:solidFill>
                <a:srgbClr val="000000"/>
              </a:solidFill>
              <a:effectLst/>
              <a:latin typeface="Raleway "/>
            </a:endParaRPr>
          </a:p>
        </p:txBody>
      </p:sp>
    </p:spTree>
    <p:extLst>
      <p:ext uri="{BB962C8B-B14F-4D97-AF65-F5344CB8AC3E}">
        <p14:creationId xmlns:p14="http://schemas.microsoft.com/office/powerpoint/2010/main" val="2853641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03413B-6D0C-1D06-09A1-B8B88B7F3E13}"/>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5529DCD1-D0C5-B171-6EBB-AD16732BDE2C}"/>
              </a:ext>
            </a:extLst>
          </p:cNvPr>
          <p:cNvSpPr>
            <a:spLocks noGrp="1"/>
          </p:cNvSpPr>
          <p:nvPr>
            <p:ph type="title"/>
          </p:nvPr>
        </p:nvSpPr>
        <p:spPr>
          <a:xfrm>
            <a:off x="557463" y="430729"/>
            <a:ext cx="10515600" cy="959822"/>
          </a:xfrm>
        </p:spPr>
        <p:txBody>
          <a:bodyPr>
            <a:noAutofit/>
          </a:bodyPr>
          <a:lstStyle/>
          <a:p>
            <a:pPr algn="ctr"/>
            <a:r>
              <a:rPr lang="el-GR" sz="3400" b="1" dirty="0"/>
              <a:t>2°: Δύναμη καινοτομίας: Απελευθέρωση δημιουργικών ιδεών</a:t>
            </a:r>
            <a:endParaRPr lang="en-US" sz="3400" b="1" dirty="0"/>
          </a:p>
        </p:txBody>
      </p:sp>
      <p:sp>
        <p:nvSpPr>
          <p:cNvPr id="2" name="CasellaDiTesto 1">
            <a:extLst>
              <a:ext uri="{FF2B5EF4-FFF2-40B4-BE49-F238E27FC236}">
                <a16:creationId xmlns:a16="http://schemas.microsoft.com/office/drawing/2014/main" id="{658921C0-D8A6-3374-DB12-E491056093DC}"/>
              </a:ext>
            </a:extLst>
          </p:cNvPr>
          <p:cNvSpPr txBox="1"/>
          <p:nvPr/>
        </p:nvSpPr>
        <p:spPr>
          <a:xfrm>
            <a:off x="557463" y="1390551"/>
            <a:ext cx="10610461" cy="880113"/>
          </a:xfrm>
          <a:prstGeom prst="rect">
            <a:avLst/>
          </a:prstGeom>
          <a:noFill/>
        </p:spPr>
        <p:txBody>
          <a:bodyPr wrap="square" rtlCol="0">
            <a:spAutoFit/>
          </a:bodyPr>
          <a:lstStyle/>
          <a:p>
            <a:pPr>
              <a:lnSpc>
                <a:spcPct val="150000"/>
              </a:lnSpc>
            </a:pPr>
            <a:r>
              <a:rPr lang="el-GR" sz="2000" b="1" dirty="0">
                <a:solidFill>
                  <a:schemeClr val="bg1"/>
                </a:solidFill>
              </a:rPr>
              <a:t>Εισαγωγή</a:t>
            </a:r>
            <a:endParaRPr lang="en-US" sz="2000" b="1" dirty="0">
              <a:solidFill>
                <a:schemeClr val="bg1"/>
              </a:solidFill>
            </a:endParaRPr>
          </a:p>
          <a:p>
            <a:pPr>
              <a:lnSpc>
                <a:spcPct val="150000"/>
              </a:lnSpc>
            </a:pPr>
            <a:r>
              <a:rPr lang="el-GR" sz="1600" b="1" dirty="0">
                <a:solidFill>
                  <a:schemeClr val="accent1"/>
                </a:solidFill>
              </a:rPr>
              <a:t>Τι είναι η καινοτομία;: Ορισμός, τύποι, παραδείγματα και διαδικασία </a:t>
            </a:r>
            <a:endParaRPr lang="en-US" sz="1600" b="1" dirty="0">
              <a:solidFill>
                <a:schemeClr val="accent1"/>
              </a:solidFill>
            </a:endParaRPr>
          </a:p>
        </p:txBody>
      </p:sp>
      <p:sp>
        <p:nvSpPr>
          <p:cNvPr id="4" name="Metin kutusu 3">
            <a:extLst>
              <a:ext uri="{FF2B5EF4-FFF2-40B4-BE49-F238E27FC236}">
                <a16:creationId xmlns:a16="http://schemas.microsoft.com/office/drawing/2014/main" id="{EE307CD3-701F-8E52-58EF-CCAB6D774D3D}"/>
              </a:ext>
            </a:extLst>
          </p:cNvPr>
          <p:cNvSpPr txBox="1"/>
          <p:nvPr/>
        </p:nvSpPr>
        <p:spPr>
          <a:xfrm>
            <a:off x="522259" y="2413604"/>
            <a:ext cx="10270958" cy="3323987"/>
          </a:xfrm>
          <a:prstGeom prst="rect">
            <a:avLst/>
          </a:prstGeom>
          <a:noFill/>
        </p:spPr>
        <p:txBody>
          <a:bodyPr wrap="square" lIns="91440" tIns="45720" rIns="91440" bIns="45720" anchor="t">
            <a:spAutoFit/>
          </a:bodyPr>
          <a:lstStyle/>
          <a:p>
            <a:pPr algn="just" fontAlgn="base"/>
            <a:r>
              <a:rPr lang="el-GR" sz="1600" b="0" i="0" u="none" strike="noStrike" dirty="0">
                <a:solidFill>
                  <a:srgbClr val="000000"/>
                </a:solidFill>
                <a:effectLst/>
                <a:latin typeface="Raleway "/>
              </a:rPr>
              <a:t>Αυτή η ενότητα έχει σχεδιαστεί για να καλύπτει </a:t>
            </a:r>
            <a:r>
              <a:rPr lang="el-GR" sz="1600" b="1" i="0" u="none" strike="noStrike" dirty="0">
                <a:solidFill>
                  <a:srgbClr val="000000"/>
                </a:solidFill>
                <a:effectLst/>
                <a:latin typeface="Raleway "/>
              </a:rPr>
              <a:t>όλες τις πτυχές της απελευθέρωσης δημιουργικών ιδεών</a:t>
            </a:r>
            <a:r>
              <a:rPr lang="el-GR" sz="1600" b="0" i="0" u="none" strike="noStrike" dirty="0">
                <a:solidFill>
                  <a:srgbClr val="000000"/>
                </a:solidFill>
                <a:effectLst/>
                <a:latin typeface="Raleway "/>
              </a:rPr>
              <a:t>. Με την επιτυχή ολοκλήρωση της ενότητας, θα γνωρίζετε τις πρακτικές και θεωρητικές δεξιότητες για το μάρκετινγκ και τη διαχείριση της καινοτομίας που απαιτούνται στις επιχειρήσεις.</a:t>
            </a:r>
          </a:p>
          <a:p>
            <a:pPr algn="just" fontAlgn="base"/>
            <a:endParaRPr lang="tr-TR" sz="1600" dirty="0">
              <a:solidFill>
                <a:srgbClr val="000000"/>
              </a:solidFill>
              <a:latin typeface="Raleway "/>
            </a:endParaRPr>
          </a:p>
          <a:p>
            <a:pPr algn="just" fontAlgn="base"/>
            <a:r>
              <a:rPr lang="el-GR" sz="1600" b="0" i="0" dirty="0">
                <a:solidFill>
                  <a:srgbClr val="000000"/>
                </a:solidFill>
                <a:effectLst/>
                <a:latin typeface="Raleway "/>
              </a:rPr>
              <a:t>Η ενότητα αυτή προσφέρει μια ολοκληρωμένη θεμελίωση στις μεθοδολογίες και τις βασικές αρχές που είναι απαραίτητες για τη διαχείριση της καινοτομίας. Σας εισάγει σε μια σειρά από δημιουργικές τεχνικές, όπως ο καταιγισμός ιδεών, ο οποίος ενθαρρύνει την ελεύθερη ροή ιδεών, και η χαρτογράφηση του νου, και βοηθά στην οπτική οργάνωση πολύπλοκων εννοιών και σχέσεων. Εξερευνώντας αυτές τις μεθόδους, θα αποκτήσετε πρακτικά εργαλεία για τη δημιουργία και την τελειοποίηση καινοτόμων ιδεών. Σημαντικό μέρος της ενότητας είναι αφιερωμένο στην προσέγγιση της σκέψης σχεδιασμού, ένα ιδιαίτερα αναγνωρισμένο πλαίσιο στο πλαίσιο της διαχείρισης της καινοτομίας.</a:t>
            </a:r>
            <a:endParaRPr lang="tr-TR" sz="1600" dirty="0">
              <a:solidFill>
                <a:srgbClr val="000000"/>
              </a:solidFill>
              <a:latin typeface="Raleway "/>
            </a:endParaRPr>
          </a:p>
          <a:p>
            <a:pPr algn="just" rtl="0" fontAlgn="base"/>
            <a:endParaRPr lang="en-US" sz="1600" b="0" i="0" dirty="0">
              <a:solidFill>
                <a:srgbClr val="000000"/>
              </a:solidFill>
              <a:effectLst/>
              <a:latin typeface="Raleway "/>
            </a:endParaRPr>
          </a:p>
          <a:p>
            <a:pPr algn="just" rtl="0" fontAlgn="base"/>
            <a:r>
              <a:rPr lang="en-US" sz="1800" b="0" i="0" dirty="0">
                <a:solidFill>
                  <a:srgbClr val="000000"/>
                </a:solidFill>
                <a:effectLst/>
                <a:latin typeface="Raleway "/>
              </a:rPr>
              <a:t>​</a:t>
            </a:r>
          </a:p>
        </p:txBody>
      </p:sp>
    </p:spTree>
    <p:extLst>
      <p:ext uri="{BB962C8B-B14F-4D97-AF65-F5344CB8AC3E}">
        <p14:creationId xmlns:p14="http://schemas.microsoft.com/office/powerpoint/2010/main" val="32875624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E4ECA6-A452-71C4-A14B-60AF57D3447F}"/>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62FA58C-321D-1184-9A9C-90DD4B7F4DD5}"/>
              </a:ext>
            </a:extLst>
          </p:cNvPr>
          <p:cNvSpPr txBox="1"/>
          <p:nvPr/>
        </p:nvSpPr>
        <p:spPr>
          <a:xfrm>
            <a:off x="387711" y="232432"/>
            <a:ext cx="10610461" cy="785215"/>
          </a:xfrm>
          <a:prstGeom prst="rect">
            <a:avLst/>
          </a:prstGeom>
          <a:noFill/>
        </p:spPr>
        <p:txBody>
          <a:bodyPr wrap="square" rtlCol="0">
            <a:spAutoFit/>
          </a:bodyPr>
          <a:lstStyle/>
          <a:p>
            <a:pPr>
              <a:lnSpc>
                <a:spcPct val="150000"/>
              </a:lnSpc>
            </a:pPr>
            <a:r>
              <a:rPr lang="el-GR" sz="3400" b="1" dirty="0">
                <a:solidFill>
                  <a:schemeClr val="bg2"/>
                </a:solidFill>
                <a:latin typeface="+mj-lt"/>
                <a:ea typeface="+mj-ea"/>
                <a:cs typeface="+mj-cs"/>
              </a:rPr>
              <a:t>Διαχείριση καινοτομίας - 1/2</a:t>
            </a:r>
            <a:endParaRPr lang="en-US" sz="3400" b="1" dirty="0">
              <a:solidFill>
                <a:schemeClr val="bg2"/>
              </a:solidFill>
              <a:latin typeface="+mj-lt"/>
              <a:ea typeface="+mj-ea"/>
              <a:cs typeface="+mj-cs"/>
            </a:endParaRPr>
          </a:p>
        </p:txBody>
      </p:sp>
      <p:sp>
        <p:nvSpPr>
          <p:cNvPr id="4" name="Metin kutusu 3">
            <a:extLst>
              <a:ext uri="{FF2B5EF4-FFF2-40B4-BE49-F238E27FC236}">
                <a16:creationId xmlns:a16="http://schemas.microsoft.com/office/drawing/2014/main" id="{AECCF6A3-0B7C-AB24-6244-507EACD0A135}"/>
              </a:ext>
            </a:extLst>
          </p:cNvPr>
          <p:cNvSpPr txBox="1"/>
          <p:nvPr/>
        </p:nvSpPr>
        <p:spPr>
          <a:xfrm>
            <a:off x="387711" y="1233940"/>
            <a:ext cx="10270958" cy="5324535"/>
          </a:xfrm>
          <a:prstGeom prst="rect">
            <a:avLst/>
          </a:prstGeom>
          <a:noFill/>
        </p:spPr>
        <p:txBody>
          <a:bodyPr wrap="square" lIns="91440" tIns="45720" rIns="91440" bIns="45720" anchor="t">
            <a:spAutoFit/>
          </a:bodyPr>
          <a:lstStyle/>
          <a:p>
            <a:pPr algn="just" rtl="0" fontAlgn="base">
              <a:spcBef>
                <a:spcPts val="600"/>
              </a:spcBef>
              <a:spcAft>
                <a:spcPts val="600"/>
              </a:spcAft>
            </a:pPr>
            <a:r>
              <a:rPr lang="el-GR" sz="1600" b="0" i="0" dirty="0">
                <a:solidFill>
                  <a:srgbClr val="000000"/>
                </a:solidFill>
                <a:effectLst/>
                <a:latin typeface="Raleway "/>
              </a:rPr>
              <a:t>Η έννοια της καινοτομίας μπορεί να οριστεί ως το αποτέλεσμα της προσαρμογής, της ανάπτυξης και της δημιουργίας νέων ιδεών. </a:t>
            </a:r>
          </a:p>
          <a:p>
            <a:pPr algn="just" rtl="0" fontAlgn="base">
              <a:spcBef>
                <a:spcPts val="600"/>
              </a:spcBef>
              <a:spcAft>
                <a:spcPts val="600"/>
              </a:spcAft>
            </a:pPr>
            <a:r>
              <a:rPr lang="el-GR" sz="1600" dirty="0">
                <a:solidFill>
                  <a:srgbClr val="000000"/>
                </a:solidFill>
                <a:latin typeface="Raleway "/>
              </a:rPr>
              <a:t>Από την άλλη πλευρά, </a:t>
            </a:r>
            <a:r>
              <a:rPr lang="el-GR" sz="1600" b="1" dirty="0">
                <a:solidFill>
                  <a:srgbClr val="000000"/>
                </a:solidFill>
                <a:latin typeface="Raleway "/>
              </a:rPr>
              <a:t>όρισε την καινοτομία ως τη διαχείριση όλων των δραστηριοτήτων που περιλαμβάνουν τη δημιουργία σκέψεων, την ανάπτυξη τεχνολογίας, την παραγωγή και την εμπορία ενός νέου ή βελτιωμένου προϊόντος, μιας διαδικασίας παραγωγής ή ενός εξοπλισμού. Η καινοτομία αποτελεί αναπόσπαστο μέρος του κύκλου ζωής του προϊόντος για την ενίσχυση της δυναμικής του μάρκετινγκ.</a:t>
            </a:r>
          </a:p>
          <a:p>
            <a:pPr algn="just" rtl="0" fontAlgn="base">
              <a:spcBef>
                <a:spcPts val="600"/>
              </a:spcBef>
              <a:spcAft>
                <a:spcPts val="600"/>
              </a:spcAft>
            </a:pPr>
            <a:r>
              <a:rPr lang="el-GR" sz="1600" b="0" i="0" dirty="0">
                <a:solidFill>
                  <a:srgbClr val="000000"/>
                </a:solidFill>
                <a:effectLst/>
                <a:latin typeface="Raleway "/>
              </a:rPr>
              <a:t>Ο αριθμός των σταδίων του κύκλου ζωής μπορεί να ποικίλλει 6 διαφορετικές φάσεις</a:t>
            </a:r>
            <a:endParaRPr lang="en-US" sz="1600" b="0" i="0" dirty="0">
              <a:solidFill>
                <a:srgbClr val="000000"/>
              </a:solidFill>
              <a:effectLst/>
              <a:latin typeface="Raleway "/>
            </a:endParaRPr>
          </a:p>
          <a:p>
            <a:pPr marL="800100" lvl="1" indent="-342900" algn="just" fontAlgn="base">
              <a:spcBef>
                <a:spcPts val="600"/>
              </a:spcBef>
              <a:spcAft>
                <a:spcPts val="600"/>
              </a:spcAft>
              <a:buFont typeface="+mj-lt"/>
              <a:buAutoNum type="arabicPeriod"/>
            </a:pPr>
            <a:r>
              <a:rPr lang="en-US" sz="1600" b="0" i="0" dirty="0">
                <a:solidFill>
                  <a:srgbClr val="000000"/>
                </a:solidFill>
                <a:effectLst/>
                <a:latin typeface="Raleway "/>
              </a:rPr>
              <a:t>​</a:t>
            </a:r>
            <a:r>
              <a:rPr lang="el-GR" sz="1600" b="0" i="0" dirty="0">
                <a:solidFill>
                  <a:srgbClr val="000000"/>
                </a:solidFill>
                <a:effectLst/>
                <a:latin typeface="Raleway "/>
              </a:rPr>
              <a:t>Σχεδιασμός προϊόντος</a:t>
            </a:r>
          </a:p>
          <a:p>
            <a:pPr marL="800100" lvl="1" indent="-342900" algn="just" fontAlgn="base">
              <a:spcBef>
                <a:spcPts val="600"/>
              </a:spcBef>
              <a:spcAft>
                <a:spcPts val="600"/>
              </a:spcAft>
              <a:buFont typeface="+mj-lt"/>
              <a:buAutoNum type="arabicPeriod"/>
            </a:pPr>
            <a:r>
              <a:rPr lang="el-GR" sz="1600" b="0" i="0" dirty="0">
                <a:solidFill>
                  <a:srgbClr val="000000"/>
                </a:solidFill>
                <a:effectLst/>
                <a:latin typeface="Raleway "/>
              </a:rPr>
              <a:t>Εξόρυξη και επεξεργασία πρώτων υλών.</a:t>
            </a:r>
          </a:p>
          <a:p>
            <a:pPr marL="800100" lvl="1" indent="-342900" algn="just" fontAlgn="base">
              <a:spcBef>
                <a:spcPts val="600"/>
              </a:spcBef>
              <a:spcAft>
                <a:spcPts val="600"/>
              </a:spcAft>
              <a:buFont typeface="+mj-lt"/>
              <a:buAutoNum type="arabicPeriod"/>
            </a:pPr>
            <a:r>
              <a:rPr lang="el-GR" sz="1600" b="0" i="0" dirty="0">
                <a:solidFill>
                  <a:srgbClr val="000000"/>
                </a:solidFill>
                <a:effectLst/>
                <a:latin typeface="Raleway "/>
              </a:rPr>
              <a:t>Κατασκευή του προϊόντος.</a:t>
            </a:r>
          </a:p>
          <a:p>
            <a:pPr marL="800100" lvl="1" indent="-342900" algn="just" fontAlgn="base">
              <a:spcBef>
                <a:spcPts val="600"/>
              </a:spcBef>
              <a:spcAft>
                <a:spcPts val="600"/>
              </a:spcAft>
              <a:buFont typeface="+mj-lt"/>
              <a:buAutoNum type="arabicPeriod"/>
            </a:pPr>
            <a:r>
              <a:rPr lang="el-GR" sz="1600" b="0" i="0" dirty="0">
                <a:solidFill>
                  <a:srgbClr val="000000"/>
                </a:solidFill>
                <a:effectLst/>
                <a:latin typeface="Raleway "/>
              </a:rPr>
              <a:t>Συσκευασία και διανομή στον καταναλωτή.</a:t>
            </a:r>
          </a:p>
          <a:p>
            <a:pPr marL="800100" lvl="1" indent="-342900" algn="just" fontAlgn="base">
              <a:spcBef>
                <a:spcPts val="600"/>
              </a:spcBef>
              <a:spcAft>
                <a:spcPts val="600"/>
              </a:spcAft>
              <a:buFont typeface="+mj-lt"/>
              <a:buAutoNum type="arabicPeriod"/>
            </a:pPr>
            <a:r>
              <a:rPr lang="el-GR" sz="1600" b="0" i="0" dirty="0">
                <a:solidFill>
                  <a:srgbClr val="000000"/>
                </a:solidFill>
                <a:effectLst/>
                <a:latin typeface="Raleway "/>
              </a:rPr>
              <a:t>Χρήση και συντήρηση του προϊόντος.</a:t>
            </a:r>
          </a:p>
          <a:p>
            <a:pPr marL="800100" lvl="1" indent="-342900" algn="just" fontAlgn="base">
              <a:spcBef>
                <a:spcPts val="600"/>
              </a:spcBef>
              <a:spcAft>
                <a:spcPts val="600"/>
              </a:spcAft>
              <a:buFont typeface="+mj-lt"/>
              <a:buAutoNum type="arabicPeriod"/>
            </a:pPr>
            <a:r>
              <a:rPr lang="el-GR" sz="1600" b="0" i="0" dirty="0">
                <a:solidFill>
                  <a:srgbClr val="000000"/>
                </a:solidFill>
                <a:effectLst/>
                <a:latin typeface="Raleway "/>
              </a:rPr>
              <a:t>Διαχείριση στο τέλος του κύκλου ζωής: επαναχρησιμοποίηση, ανακύκλωση και διάθεση.</a:t>
            </a:r>
            <a:endParaRPr lang="en-US" sz="1600" b="0" i="0" dirty="0">
              <a:solidFill>
                <a:srgbClr val="000000"/>
              </a:solidFill>
              <a:effectLst/>
              <a:latin typeface="Raleway "/>
            </a:endParaRPr>
          </a:p>
          <a:p>
            <a:pPr algn="just" rtl="0" fontAlgn="base">
              <a:spcBef>
                <a:spcPts val="600"/>
              </a:spcBef>
              <a:spcAft>
                <a:spcPts val="600"/>
              </a:spcAft>
            </a:pPr>
            <a:endParaRPr lang="en-US" sz="1600" b="0" i="0" dirty="0">
              <a:solidFill>
                <a:srgbClr val="000000"/>
              </a:solidFill>
              <a:effectLst/>
              <a:latin typeface="Raleway "/>
            </a:endParaRPr>
          </a:p>
          <a:p>
            <a:pPr algn="just" rtl="0" fontAlgn="base">
              <a:spcBef>
                <a:spcPts val="600"/>
              </a:spcBef>
              <a:spcAft>
                <a:spcPts val="600"/>
              </a:spcAft>
            </a:pPr>
            <a:r>
              <a:rPr lang="en-US" sz="1600" b="0" i="0" dirty="0">
                <a:solidFill>
                  <a:srgbClr val="000000"/>
                </a:solidFill>
                <a:effectLst/>
                <a:latin typeface="Raleway "/>
              </a:rPr>
              <a:t>​</a:t>
            </a:r>
          </a:p>
        </p:txBody>
      </p:sp>
    </p:spTree>
    <p:extLst>
      <p:ext uri="{BB962C8B-B14F-4D97-AF65-F5344CB8AC3E}">
        <p14:creationId xmlns:p14="http://schemas.microsoft.com/office/powerpoint/2010/main" val="21249452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84373D-D884-C30F-647E-2E3D13F942D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9AD7031A-45CF-5E7A-1DFA-C8129BFDA9D7}"/>
              </a:ext>
            </a:extLst>
          </p:cNvPr>
          <p:cNvSpPr txBox="1"/>
          <p:nvPr/>
        </p:nvSpPr>
        <p:spPr>
          <a:xfrm>
            <a:off x="248652" y="1322448"/>
            <a:ext cx="11197388" cy="1200329"/>
          </a:xfrm>
          <a:prstGeom prst="rect">
            <a:avLst/>
          </a:prstGeom>
          <a:noFill/>
        </p:spPr>
        <p:txBody>
          <a:bodyPr wrap="square">
            <a:spAutoFit/>
          </a:bodyPr>
          <a:lstStyle/>
          <a:p>
            <a:pPr algn="just" rtl="0" fontAlgn="base">
              <a:spcBef>
                <a:spcPts val="600"/>
              </a:spcBef>
              <a:spcAft>
                <a:spcPts val="600"/>
              </a:spcAft>
            </a:pPr>
            <a:r>
              <a:rPr lang="el-GR" b="0" i="0" dirty="0">
                <a:solidFill>
                  <a:srgbClr val="000000"/>
                </a:solidFill>
                <a:effectLst/>
                <a:latin typeface="Raleway "/>
              </a:rPr>
              <a:t>Η έννοια της καινοτομίας είναι μια σημαντική μεταβλητή που χρησιμοποιείται σε όλες τις διαδικασίες, όπως η διαδικασία σχεδιασμού προϊόντων, η κατασκευή προϊόντων, η συσκευασία και η επαναχρησιμοποίηση των προϊόντων. Ακολουθούν ορισμένα παραδείγματα χρήσης της καινοτομίας (για την </a:t>
            </a:r>
            <a:r>
              <a:rPr lang="el-GR" b="0" i="0" dirty="0" err="1">
                <a:solidFill>
                  <a:srgbClr val="000000"/>
                </a:solidFill>
                <a:effectLst/>
                <a:latin typeface="Raleway "/>
              </a:rPr>
              <a:t>αειφορία</a:t>
            </a:r>
            <a:r>
              <a:rPr lang="el-GR" b="0" i="0" dirty="0">
                <a:solidFill>
                  <a:srgbClr val="000000"/>
                </a:solidFill>
                <a:effectLst/>
                <a:latin typeface="Raleway "/>
              </a:rPr>
              <a:t>) στις διαδικασίες του κύκλου ζωής των προϊόντων.</a:t>
            </a:r>
            <a:endParaRPr lang="tr-TR" b="0" i="0" dirty="0">
              <a:solidFill>
                <a:srgbClr val="000000"/>
              </a:solidFill>
              <a:effectLst/>
              <a:latin typeface="Raleway "/>
            </a:endParaRPr>
          </a:p>
        </p:txBody>
      </p:sp>
      <p:sp>
        <p:nvSpPr>
          <p:cNvPr id="8" name="Metin kutusu 7">
            <a:extLst>
              <a:ext uri="{FF2B5EF4-FFF2-40B4-BE49-F238E27FC236}">
                <a16:creationId xmlns:a16="http://schemas.microsoft.com/office/drawing/2014/main" id="{9FD88736-C141-3AEE-274A-A4AED04E39E7}"/>
              </a:ext>
            </a:extLst>
          </p:cNvPr>
          <p:cNvSpPr txBox="1"/>
          <p:nvPr/>
        </p:nvSpPr>
        <p:spPr>
          <a:xfrm>
            <a:off x="387711" y="2570447"/>
            <a:ext cx="5061284" cy="2062103"/>
          </a:xfrm>
          <a:prstGeom prst="rect">
            <a:avLst/>
          </a:prstGeom>
          <a:noFill/>
        </p:spPr>
        <p:txBody>
          <a:bodyPr wrap="square">
            <a:spAutoFit/>
          </a:bodyPr>
          <a:lstStyle/>
          <a:p>
            <a:pPr marL="285750" indent="-285750">
              <a:spcBef>
                <a:spcPts val="600"/>
              </a:spcBef>
              <a:spcAft>
                <a:spcPts val="600"/>
              </a:spcAft>
              <a:buFont typeface="Wingdings" panose="05000000000000000000" pitchFamily="2" charset="2"/>
              <a:buChar char="ü"/>
            </a:pPr>
            <a:r>
              <a:rPr lang="el-GR" dirty="0">
                <a:solidFill>
                  <a:schemeClr val="accent1"/>
                </a:solidFill>
              </a:rPr>
              <a:t>Πώς μπορούμε να κάνουμε το προϊόν μας (π.χ. μπλουζάκι) πιο βιώσιμο;</a:t>
            </a:r>
          </a:p>
          <a:p>
            <a:pPr marL="285750" indent="-285750">
              <a:spcBef>
                <a:spcPts val="600"/>
              </a:spcBef>
              <a:spcAft>
                <a:spcPts val="600"/>
              </a:spcAft>
              <a:buFont typeface="Wingdings" panose="05000000000000000000" pitchFamily="2" charset="2"/>
              <a:buChar char="ü"/>
            </a:pPr>
            <a:r>
              <a:rPr lang="el-GR" dirty="0">
                <a:solidFill>
                  <a:schemeClr val="accent1"/>
                </a:solidFill>
              </a:rPr>
              <a:t>Πώς μπορούμε να κάνουμε τη διαδικασία παραγωγής πιο βιώσιμη;</a:t>
            </a:r>
          </a:p>
          <a:p>
            <a:pPr marL="285750" indent="-285750">
              <a:spcBef>
                <a:spcPts val="600"/>
              </a:spcBef>
              <a:spcAft>
                <a:spcPts val="600"/>
              </a:spcAft>
              <a:buFont typeface="Wingdings" panose="05000000000000000000" pitchFamily="2" charset="2"/>
              <a:buChar char="ü"/>
            </a:pPr>
            <a:r>
              <a:rPr lang="el-GR" dirty="0">
                <a:solidFill>
                  <a:schemeClr val="accent1"/>
                </a:solidFill>
              </a:rPr>
              <a:t>Πώς μπορούμε να κάνουμε τη συσκευασία του προϊόντος πιο φορητή;</a:t>
            </a:r>
            <a:endParaRPr lang="en-US" dirty="0">
              <a:solidFill>
                <a:schemeClr val="accent1"/>
              </a:solidFill>
            </a:endParaRPr>
          </a:p>
        </p:txBody>
      </p:sp>
      <p:sp>
        <p:nvSpPr>
          <p:cNvPr id="9" name="Metin kutusu 8">
            <a:extLst>
              <a:ext uri="{FF2B5EF4-FFF2-40B4-BE49-F238E27FC236}">
                <a16:creationId xmlns:a16="http://schemas.microsoft.com/office/drawing/2014/main" id="{E84A052A-4D93-0841-5EBC-F27D3921A63E}"/>
              </a:ext>
            </a:extLst>
          </p:cNvPr>
          <p:cNvSpPr txBox="1"/>
          <p:nvPr/>
        </p:nvSpPr>
        <p:spPr>
          <a:xfrm>
            <a:off x="6872919" y="2659557"/>
            <a:ext cx="4848727" cy="1508105"/>
          </a:xfrm>
          <a:prstGeom prst="rect">
            <a:avLst/>
          </a:prstGeom>
          <a:noFill/>
        </p:spPr>
        <p:txBody>
          <a:bodyPr wrap="square">
            <a:spAutoFit/>
          </a:bodyPr>
          <a:lstStyle/>
          <a:p>
            <a:pPr marL="285750" indent="-285750" algn="just">
              <a:spcBef>
                <a:spcPts val="600"/>
              </a:spcBef>
              <a:spcAft>
                <a:spcPts val="600"/>
              </a:spcAft>
              <a:buFont typeface="Wingdings" panose="05000000000000000000" pitchFamily="2" charset="2"/>
              <a:buChar char="ü"/>
            </a:pPr>
            <a:r>
              <a:rPr lang="el-GR" dirty="0">
                <a:solidFill>
                  <a:schemeClr val="accent1"/>
                </a:solidFill>
              </a:rPr>
              <a:t>Χρήση ανακυκλωμένου πολυεστέρα</a:t>
            </a:r>
          </a:p>
          <a:p>
            <a:pPr marL="285750" indent="-285750" algn="just">
              <a:spcBef>
                <a:spcPts val="600"/>
              </a:spcBef>
              <a:spcAft>
                <a:spcPts val="600"/>
              </a:spcAft>
              <a:buFont typeface="Wingdings" panose="05000000000000000000" pitchFamily="2" charset="2"/>
              <a:buChar char="ü"/>
            </a:pPr>
            <a:r>
              <a:rPr lang="el-GR" dirty="0">
                <a:solidFill>
                  <a:schemeClr val="accent1"/>
                </a:solidFill>
              </a:rPr>
              <a:t>Η χρήση της </a:t>
            </a:r>
            <a:r>
              <a:rPr lang="el-GR" dirty="0" err="1">
                <a:solidFill>
                  <a:schemeClr val="accent1"/>
                </a:solidFill>
              </a:rPr>
              <a:t>νανοτεχνολογίας</a:t>
            </a:r>
            <a:r>
              <a:rPr lang="el-GR" dirty="0">
                <a:solidFill>
                  <a:schemeClr val="accent1"/>
                </a:solidFill>
              </a:rPr>
              <a:t> στις διαδικασίες οικολογικής παραγωγής.</a:t>
            </a:r>
          </a:p>
          <a:p>
            <a:pPr marL="285750" indent="-285750" algn="just">
              <a:spcBef>
                <a:spcPts val="600"/>
              </a:spcBef>
              <a:spcAft>
                <a:spcPts val="600"/>
              </a:spcAft>
              <a:buFont typeface="Wingdings" panose="05000000000000000000" pitchFamily="2" charset="2"/>
              <a:buChar char="ü"/>
            </a:pPr>
            <a:r>
              <a:rPr lang="el-GR" dirty="0">
                <a:solidFill>
                  <a:schemeClr val="accent1"/>
                </a:solidFill>
              </a:rPr>
              <a:t>Χρήση βιοδιασπώμενων συσκευασιών</a:t>
            </a:r>
            <a:endParaRPr lang="en-US" dirty="0">
              <a:solidFill>
                <a:schemeClr val="accent1"/>
              </a:solidFill>
            </a:endParaRPr>
          </a:p>
        </p:txBody>
      </p:sp>
      <p:sp>
        <p:nvSpPr>
          <p:cNvPr id="10" name="Ok: Sağa Bükülü 9">
            <a:extLst>
              <a:ext uri="{FF2B5EF4-FFF2-40B4-BE49-F238E27FC236}">
                <a16:creationId xmlns:a16="http://schemas.microsoft.com/office/drawing/2014/main" id="{01902414-46A3-BB66-3031-C165BB80F24A}"/>
              </a:ext>
            </a:extLst>
          </p:cNvPr>
          <p:cNvSpPr/>
          <p:nvPr/>
        </p:nvSpPr>
        <p:spPr>
          <a:xfrm>
            <a:off x="5738060" y="3096103"/>
            <a:ext cx="715879" cy="665793"/>
          </a:xfrm>
          <a:prstGeom prst="curvedRightArrow">
            <a:avLst/>
          </a:prstGeom>
          <a:solidFill>
            <a:schemeClr val="bg1"/>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tr-TR">
              <a:solidFill>
                <a:schemeClr val="tx1"/>
              </a:solidFill>
            </a:endParaRPr>
          </a:p>
        </p:txBody>
      </p:sp>
      <p:sp>
        <p:nvSpPr>
          <p:cNvPr id="2" name="CasellaDiTesto 1">
            <a:extLst>
              <a:ext uri="{FF2B5EF4-FFF2-40B4-BE49-F238E27FC236}">
                <a16:creationId xmlns:a16="http://schemas.microsoft.com/office/drawing/2014/main" id="{904EE68C-BAA1-767F-C6CE-4B7CE6465248}"/>
              </a:ext>
            </a:extLst>
          </p:cNvPr>
          <p:cNvSpPr txBox="1"/>
          <p:nvPr/>
        </p:nvSpPr>
        <p:spPr>
          <a:xfrm>
            <a:off x="387711" y="232432"/>
            <a:ext cx="10610461" cy="785215"/>
          </a:xfrm>
          <a:prstGeom prst="rect">
            <a:avLst/>
          </a:prstGeom>
          <a:noFill/>
        </p:spPr>
        <p:txBody>
          <a:bodyPr wrap="square" rtlCol="0">
            <a:spAutoFit/>
          </a:bodyPr>
          <a:lstStyle/>
          <a:p>
            <a:pPr>
              <a:lnSpc>
                <a:spcPct val="150000"/>
              </a:lnSpc>
            </a:pPr>
            <a:r>
              <a:rPr lang="el-GR" sz="3400" b="1" dirty="0">
                <a:solidFill>
                  <a:schemeClr val="bg2"/>
                </a:solidFill>
                <a:latin typeface="+mj-lt"/>
                <a:ea typeface="+mj-ea"/>
                <a:cs typeface="+mj-cs"/>
              </a:rPr>
              <a:t>Διαχείριση καινοτομίας - 2/2</a:t>
            </a:r>
            <a:endParaRPr lang="en-US" sz="3400" b="1" dirty="0">
              <a:solidFill>
                <a:schemeClr val="bg2"/>
              </a:solidFill>
              <a:latin typeface="+mj-lt"/>
              <a:ea typeface="+mj-ea"/>
              <a:cs typeface="+mj-cs"/>
            </a:endParaRPr>
          </a:p>
        </p:txBody>
      </p:sp>
    </p:spTree>
    <p:extLst>
      <p:ext uri="{BB962C8B-B14F-4D97-AF65-F5344CB8AC3E}">
        <p14:creationId xmlns:p14="http://schemas.microsoft.com/office/powerpoint/2010/main" val="31783887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F7C85-1C61-3743-55BB-04D7A7B84A5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4120A373-D00C-958D-35DB-AFE988789E84}"/>
              </a:ext>
            </a:extLst>
          </p:cNvPr>
          <p:cNvSpPr txBox="1"/>
          <p:nvPr/>
        </p:nvSpPr>
        <p:spPr>
          <a:xfrm>
            <a:off x="566607" y="292608"/>
            <a:ext cx="10610461" cy="785215"/>
          </a:xfrm>
          <a:prstGeom prst="rect">
            <a:avLst/>
          </a:prstGeom>
          <a:noFill/>
        </p:spPr>
        <p:txBody>
          <a:bodyPr wrap="square" lIns="91440" tIns="45720" rIns="91440" bIns="45720" rtlCol="0" anchor="t">
            <a:spAutoFit/>
          </a:bodyPr>
          <a:lstStyle/>
          <a:p>
            <a:pPr>
              <a:lnSpc>
                <a:spcPct val="150000"/>
              </a:lnSpc>
            </a:pPr>
            <a:r>
              <a:rPr lang="el-GR" sz="3400" b="1" dirty="0">
                <a:solidFill>
                  <a:schemeClr val="accent3">
                    <a:lumMod val="76000"/>
                  </a:schemeClr>
                </a:solidFill>
              </a:rPr>
              <a:t>Προώθηση της καινοτομίας</a:t>
            </a:r>
            <a:endParaRPr lang="en-US" sz="3400" b="1" dirty="0">
              <a:solidFill>
                <a:schemeClr val="accent3">
                  <a:lumMod val="76000"/>
                </a:schemeClr>
              </a:solidFill>
              <a:highlight>
                <a:srgbClr val="FFFF00"/>
              </a:highlight>
            </a:endParaRPr>
          </a:p>
        </p:txBody>
      </p:sp>
      <p:sp>
        <p:nvSpPr>
          <p:cNvPr id="4" name="Metin kutusu 3">
            <a:extLst>
              <a:ext uri="{FF2B5EF4-FFF2-40B4-BE49-F238E27FC236}">
                <a16:creationId xmlns:a16="http://schemas.microsoft.com/office/drawing/2014/main" id="{FF329864-F142-C397-6285-AE6922696919}"/>
              </a:ext>
            </a:extLst>
          </p:cNvPr>
          <p:cNvSpPr txBox="1"/>
          <p:nvPr/>
        </p:nvSpPr>
        <p:spPr>
          <a:xfrm>
            <a:off x="630615" y="1289923"/>
            <a:ext cx="10270958" cy="5262979"/>
          </a:xfrm>
          <a:prstGeom prst="rect">
            <a:avLst/>
          </a:prstGeom>
          <a:noFill/>
        </p:spPr>
        <p:txBody>
          <a:bodyPr wrap="square" lIns="91440" tIns="45720" rIns="91440" bIns="45720" anchor="t">
            <a:spAutoFit/>
          </a:bodyPr>
          <a:lstStyle/>
          <a:p>
            <a:pPr algn="just" rtl="0" fontAlgn="base"/>
            <a:r>
              <a:rPr lang="el-GR" sz="1600" b="0" i="0" dirty="0">
                <a:solidFill>
                  <a:srgbClr val="000000"/>
                </a:solidFill>
                <a:effectLst/>
                <a:latin typeface="Raleway "/>
              </a:rPr>
              <a:t>Η καινοτομία αποτελεί βασικό παράγοντα για την «βελτίωση» των προϊόντων και των διαδικασιών. Ως εκ τούτου, χρησιμοποιούνται διάφορες μέθοδοι για την ενθάρρυνση της καινοτομίας. </a:t>
            </a:r>
            <a:r>
              <a:rPr lang="el-GR" sz="1600" b="1" i="0" dirty="0">
                <a:solidFill>
                  <a:srgbClr val="000000"/>
                </a:solidFill>
                <a:effectLst/>
                <a:latin typeface="Raleway "/>
              </a:rPr>
              <a:t>Παρακάτω παρατίθενται ορισμένες από τις μεθοδολογίες που μπορούν να χρησιμοποιηθούν για τις μεθόδους ανάπτυξης καινοτομίας </a:t>
            </a:r>
          </a:p>
          <a:p>
            <a:pPr algn="just" rtl="0" fontAlgn="base"/>
            <a:endParaRPr lang="tr-TR" sz="1600" b="1" dirty="0">
              <a:solidFill>
                <a:srgbClr val="000000"/>
              </a:solidFill>
              <a:latin typeface="Raleway "/>
            </a:endParaRPr>
          </a:p>
          <a:p>
            <a:pPr marL="742950" lvl="1" indent="-285750" algn="just" fontAlgn="base">
              <a:buFont typeface="Wingdings" panose="05000000000000000000" pitchFamily="2" charset="2"/>
              <a:buChar char="Ø"/>
            </a:pPr>
            <a:r>
              <a:rPr lang="el-GR" sz="1600" b="1" i="0" dirty="0">
                <a:solidFill>
                  <a:srgbClr val="000000"/>
                </a:solidFill>
                <a:effectLst/>
                <a:latin typeface="Raleway "/>
              </a:rPr>
              <a:t>Ο καταιγισμός ιδεών </a:t>
            </a:r>
            <a:r>
              <a:rPr lang="el-GR" sz="1600" i="0" dirty="0">
                <a:solidFill>
                  <a:srgbClr val="000000"/>
                </a:solidFill>
                <a:effectLst/>
                <a:latin typeface="Raleway "/>
              </a:rPr>
              <a:t>είναι μια μέθοδος συλλογικού προβληματισμού που επιτρέπει σε μια ομάδα εργασίας να βρει μία ή πολλές λύσεις σε ένα δεδομένο πρόβλημα. Βασίζεται στην αρχή της ελεύθερης συσχέτισης ιδεών και στη δημιουργική παρόρμηση των συμμετεχόντων. Ο στόχος αυτής της μεθόδου είναι να επιτευχθεί μια ακολουθία θετικών αμοιβαίων συσχετίσεων μέσω της διαρκούς συζήτησης όλων των συμμετεχόντων, ώστε να παραχθεί ένα μέγιστο αριθμό προτάσεων, η κρίση και η αξιολόγηση των οποίων θα γίνει αργότερα.</a:t>
            </a:r>
          </a:p>
          <a:p>
            <a:pPr marL="742950" lvl="1" indent="-285750" algn="just" fontAlgn="base">
              <a:buFont typeface="Wingdings" panose="05000000000000000000" pitchFamily="2" charset="2"/>
              <a:buChar char="Ø"/>
            </a:pPr>
            <a:r>
              <a:rPr lang="el-GR" sz="1600" b="1" i="0" dirty="0">
                <a:solidFill>
                  <a:srgbClr val="000000"/>
                </a:solidFill>
                <a:effectLst/>
                <a:latin typeface="Raleway "/>
              </a:rPr>
              <a:t>Πλαίσιο προτάσεων: </a:t>
            </a:r>
            <a:r>
              <a:rPr lang="el-GR" sz="1600" i="0" dirty="0">
                <a:solidFill>
                  <a:srgbClr val="000000"/>
                </a:solidFill>
                <a:effectLst/>
                <a:latin typeface="Raleway "/>
              </a:rPr>
              <a:t>Αυτή η μέθοδος εμπνευσμένη από τον στόχο της συνεχούς βελτίωσης της ιαπωνικής τεχνικής </a:t>
            </a:r>
            <a:r>
              <a:rPr lang="el-GR" sz="1600" i="0" dirty="0" err="1">
                <a:solidFill>
                  <a:srgbClr val="000000"/>
                </a:solidFill>
                <a:effectLst/>
                <a:latin typeface="Raleway "/>
              </a:rPr>
              <a:t>Kaizen</a:t>
            </a:r>
            <a:r>
              <a:rPr lang="el-GR" sz="1600" i="0" dirty="0">
                <a:solidFill>
                  <a:srgbClr val="000000"/>
                </a:solidFill>
                <a:effectLst/>
                <a:latin typeface="Raleway "/>
              </a:rPr>
              <a:t>, επιτρέπει σε κάθε εργαζόμενο της επιχείρησης, ανεξάρτητα από το ιεραρχικό του επίπεδο και τα προσόντα του, να επικοινωνήσει τις σκέψεις του και να κάνει γνωστές τις νέες ιδέες του.</a:t>
            </a:r>
          </a:p>
          <a:p>
            <a:pPr marL="742950" lvl="1" indent="-285750" algn="just" fontAlgn="base">
              <a:buFont typeface="Wingdings" panose="05000000000000000000" pitchFamily="2" charset="2"/>
              <a:buChar char="Ø"/>
            </a:pPr>
            <a:r>
              <a:rPr lang="el-GR" sz="1600" b="1" i="0" dirty="0">
                <a:solidFill>
                  <a:srgbClr val="000000"/>
                </a:solidFill>
                <a:effectLst/>
                <a:latin typeface="Raleway "/>
              </a:rPr>
              <a:t>Η χαρτογράφηση του νου </a:t>
            </a:r>
            <a:r>
              <a:rPr lang="el-GR" sz="1600" i="0" dirty="0">
                <a:solidFill>
                  <a:srgbClr val="000000"/>
                </a:solidFill>
                <a:effectLst/>
                <a:latin typeface="Raleway "/>
              </a:rPr>
              <a:t>είναι μια πολύ ισχυρή γραφική τεχνική, διότι ξεκλειδώνει τις δυνατότητες του εγκεφάλου- βοηθά επίσης στην έκφραση συναισθημάτων και στην ενίσχυση των αναμνήσεων. Η τεχνική της χαρτογράφησης του νου ξεκινάει με μία μόνο σκέψη, η οποία στη συνέχεια επιφέρει περισσότερες έννοιες που ακολουθούν. Στο τέλος, συνδέει όλες τις σχετικές σκέψεις και τις παρουσιάζει μαζί ως γράφημα. </a:t>
            </a:r>
            <a:r>
              <a:rPr lang="en-US" sz="1600" i="0" dirty="0">
                <a:solidFill>
                  <a:srgbClr val="000000"/>
                </a:solidFill>
                <a:effectLst/>
                <a:latin typeface="Raleway "/>
              </a:rPr>
              <a:t>​</a:t>
            </a:r>
          </a:p>
          <a:p>
            <a:pPr algn="just" rtl="0" fontAlgn="base"/>
            <a:r>
              <a:rPr lang="en-US" sz="1600" b="0" i="0" dirty="0">
                <a:solidFill>
                  <a:srgbClr val="000000"/>
                </a:solidFill>
                <a:effectLst/>
                <a:latin typeface="Raleway "/>
              </a:rPr>
              <a:t>​</a:t>
            </a:r>
          </a:p>
        </p:txBody>
      </p:sp>
    </p:spTree>
    <p:extLst>
      <p:ext uri="{BB962C8B-B14F-4D97-AF65-F5344CB8AC3E}">
        <p14:creationId xmlns:p14="http://schemas.microsoft.com/office/powerpoint/2010/main" val="16626006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4B4F1-4ED7-BA9C-C6AB-FDEA737F1829}"/>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D8F9C47-19E7-B7D0-10C1-A6634393E679}"/>
              </a:ext>
            </a:extLst>
          </p:cNvPr>
          <p:cNvSpPr txBox="1"/>
          <p:nvPr/>
        </p:nvSpPr>
        <p:spPr>
          <a:xfrm>
            <a:off x="391411" y="124646"/>
            <a:ext cx="10610461" cy="785215"/>
          </a:xfrm>
          <a:prstGeom prst="rect">
            <a:avLst/>
          </a:prstGeom>
          <a:noFill/>
        </p:spPr>
        <p:txBody>
          <a:bodyPr wrap="square" lIns="91440" tIns="45720" rIns="91440" bIns="45720" rtlCol="0" anchor="t">
            <a:spAutoFit/>
          </a:bodyPr>
          <a:lstStyle/>
          <a:p>
            <a:pPr>
              <a:lnSpc>
                <a:spcPct val="150000"/>
              </a:lnSpc>
            </a:pPr>
            <a:r>
              <a:rPr lang="el-GR" sz="3400" b="1" dirty="0">
                <a:solidFill>
                  <a:schemeClr val="accent3">
                    <a:lumMod val="76000"/>
                  </a:schemeClr>
                </a:solidFill>
              </a:rPr>
              <a:t> Προσέγγιση του κύκλου ζωής της ιδέας</a:t>
            </a:r>
            <a:endParaRPr lang="en-US" sz="3400" b="1" dirty="0">
              <a:solidFill>
                <a:schemeClr val="accent3">
                  <a:lumMod val="76000"/>
                </a:schemeClr>
              </a:solidFill>
            </a:endParaRPr>
          </a:p>
        </p:txBody>
      </p:sp>
      <p:sp>
        <p:nvSpPr>
          <p:cNvPr id="4" name="Metin kutusu 3">
            <a:extLst>
              <a:ext uri="{FF2B5EF4-FFF2-40B4-BE49-F238E27FC236}">
                <a16:creationId xmlns:a16="http://schemas.microsoft.com/office/drawing/2014/main" id="{CFC5E81C-1975-4686-E96E-001E5CFCD100}"/>
              </a:ext>
            </a:extLst>
          </p:cNvPr>
          <p:cNvSpPr txBox="1"/>
          <p:nvPr/>
        </p:nvSpPr>
        <p:spPr>
          <a:xfrm>
            <a:off x="460766" y="1186823"/>
            <a:ext cx="10984831" cy="5355312"/>
          </a:xfrm>
          <a:prstGeom prst="rect">
            <a:avLst/>
          </a:prstGeom>
          <a:noFill/>
        </p:spPr>
        <p:txBody>
          <a:bodyPr wrap="square" lIns="91440" tIns="45720" rIns="91440" bIns="45720" anchor="t">
            <a:spAutoFit/>
          </a:bodyPr>
          <a:lstStyle/>
          <a:p>
            <a:pPr algn="just" rtl="0" fontAlgn="base">
              <a:spcBef>
                <a:spcPts val="600"/>
              </a:spcBef>
              <a:spcAft>
                <a:spcPts val="600"/>
              </a:spcAft>
            </a:pPr>
            <a:r>
              <a:rPr lang="el-GR" sz="1600" b="0" i="0" dirty="0">
                <a:solidFill>
                  <a:srgbClr val="000000"/>
                </a:solidFill>
                <a:effectLst/>
                <a:latin typeface="Raleway "/>
              </a:rPr>
              <a:t>Η παραγωγή νέων ιδεών και η ενθάρρυνση της καινοτομίας είναι σημαντικές για την είσοδο στην αγορά, τη διατήρηση στην αγορά και την επιτυχία στην αγορά. Ως εκ τούτου, με την πάροδο του χρόνου έχουν παραχθεί διαφορετικές προσεγγίσεις για την ανάπτυξη προϊόντων και τον κύκλο ζωής.   Ένα σύστημα διαχείρισης ιδεών είναι μια προσέγγιση με τη βοήθεια λογισμικού για τη διαχείριση της καινοτομίας στα στάδια εξέλιξής της: </a:t>
            </a:r>
            <a:r>
              <a:rPr lang="el-GR" sz="1600" b="1" i="0" dirty="0">
                <a:solidFill>
                  <a:srgbClr val="000000"/>
                </a:solidFill>
                <a:effectLst/>
                <a:latin typeface="Raleway "/>
              </a:rPr>
              <a:t>παραγωγή ιδεών, βελτίωση ιδεών, επιλογή ιδεών, υλοποίηση ιδεών και ανάπτυξη ιδεών.</a:t>
            </a:r>
            <a:endParaRPr lang="tr-TR" sz="1600" b="1" dirty="0">
              <a:solidFill>
                <a:srgbClr val="000000"/>
              </a:solidFill>
              <a:highlight>
                <a:srgbClr val="FFFF00"/>
              </a:highlight>
              <a:latin typeface="Raleway "/>
            </a:endParaRPr>
          </a:p>
          <a:p>
            <a:pPr marL="742950" lvl="1" indent="-285750" algn="just" fontAlgn="base">
              <a:spcBef>
                <a:spcPts val="600"/>
              </a:spcBef>
              <a:spcAft>
                <a:spcPts val="600"/>
              </a:spcAft>
              <a:buFont typeface="Wingdings" panose="05000000000000000000" pitchFamily="2" charset="2"/>
              <a:buChar char="Ø"/>
            </a:pPr>
            <a:r>
              <a:rPr lang="el-GR" sz="1600" b="1" i="0" dirty="0">
                <a:solidFill>
                  <a:srgbClr val="000000"/>
                </a:solidFill>
                <a:effectLst/>
                <a:latin typeface="Raleway "/>
              </a:rPr>
              <a:t>Η παραγωγή ιδεών </a:t>
            </a:r>
            <a:r>
              <a:rPr lang="el-GR" sz="1600" i="0" dirty="0">
                <a:solidFill>
                  <a:srgbClr val="000000"/>
                </a:solidFill>
                <a:effectLst/>
                <a:latin typeface="Raleway "/>
              </a:rPr>
              <a:t>αφορά την προσέγγιση της κοινότητας ή μιας συγκεκριμένης ομάδας ανθρώπων και την εξαγωγή ιδεών από αυτούς.</a:t>
            </a:r>
          </a:p>
          <a:p>
            <a:pPr marL="742950" lvl="1" indent="-285750" algn="just" fontAlgn="base">
              <a:spcBef>
                <a:spcPts val="600"/>
              </a:spcBef>
              <a:spcAft>
                <a:spcPts val="600"/>
              </a:spcAft>
              <a:buFont typeface="Wingdings" panose="05000000000000000000" pitchFamily="2" charset="2"/>
              <a:buChar char="Ø"/>
            </a:pPr>
            <a:r>
              <a:rPr lang="el-GR" sz="1600" b="1" i="0" dirty="0">
                <a:solidFill>
                  <a:srgbClr val="000000"/>
                </a:solidFill>
                <a:effectLst/>
                <a:latin typeface="Raleway "/>
              </a:rPr>
              <a:t>Η βελτίωση των ιδεών </a:t>
            </a:r>
            <a:r>
              <a:rPr lang="el-GR" sz="1600" i="0" dirty="0">
                <a:solidFill>
                  <a:srgbClr val="000000"/>
                </a:solidFill>
                <a:effectLst/>
                <a:latin typeface="Raleway "/>
              </a:rPr>
              <a:t>αφορά τη δυνατότητα των ανθρώπων να συνεργαστούν μεταξύ τους για να βελτιώσουν τις ιδέες που έχουν συγκεντρωθεί.</a:t>
            </a:r>
          </a:p>
          <a:p>
            <a:pPr marL="742950" lvl="1" indent="-285750" algn="just" fontAlgn="base">
              <a:spcBef>
                <a:spcPts val="600"/>
              </a:spcBef>
              <a:spcAft>
                <a:spcPts val="600"/>
              </a:spcAft>
              <a:buFont typeface="Wingdings" panose="05000000000000000000" pitchFamily="2" charset="2"/>
              <a:buChar char="Ø"/>
            </a:pPr>
            <a:r>
              <a:rPr lang="el-GR" sz="1600" b="1" i="0" dirty="0">
                <a:solidFill>
                  <a:srgbClr val="000000"/>
                </a:solidFill>
                <a:effectLst/>
                <a:latin typeface="Raleway "/>
              </a:rPr>
              <a:t>Η επιλογή ιδεών </a:t>
            </a:r>
            <a:r>
              <a:rPr lang="el-GR" sz="1600" i="0" dirty="0">
                <a:solidFill>
                  <a:srgbClr val="000000"/>
                </a:solidFill>
                <a:effectLst/>
                <a:latin typeface="Raleway "/>
              </a:rPr>
              <a:t>αποσκοπεί στην αξιοποίηση του μεγάλου όγκου δεδομένων που υποβάλλονται από το πλήθος και στην επιλογή των καλύτερων ιδεών.</a:t>
            </a:r>
          </a:p>
          <a:p>
            <a:pPr marL="742950" lvl="1" indent="-285750" algn="just" fontAlgn="base">
              <a:spcBef>
                <a:spcPts val="600"/>
              </a:spcBef>
              <a:spcAft>
                <a:spcPts val="600"/>
              </a:spcAft>
              <a:buFont typeface="Wingdings" panose="05000000000000000000" pitchFamily="2" charset="2"/>
              <a:buChar char="Ø"/>
            </a:pPr>
            <a:r>
              <a:rPr lang="el-GR" sz="1600" b="1" i="0" dirty="0">
                <a:solidFill>
                  <a:srgbClr val="000000"/>
                </a:solidFill>
                <a:effectLst/>
                <a:latin typeface="Raleway "/>
              </a:rPr>
              <a:t>Η υλοποίηση ιδεών </a:t>
            </a:r>
            <a:r>
              <a:rPr lang="el-GR" sz="1600" i="0" dirty="0">
                <a:solidFill>
                  <a:srgbClr val="000000"/>
                </a:solidFill>
                <a:effectLst/>
                <a:latin typeface="Raleway "/>
              </a:rPr>
              <a:t>ξεκινά από το σημείο που μια ιδέα λαμβάνει θετική αξιολόγηση και γίνεται δεκτή για να τεθεί σε παραγωγή. Στόχος αυτού του σταδίου είναι η μετατροπή των ιδεών σε προϊόντα ή υπηρεσίες.</a:t>
            </a:r>
          </a:p>
          <a:p>
            <a:pPr marL="742950" lvl="1" indent="-285750" algn="just" fontAlgn="base">
              <a:spcBef>
                <a:spcPts val="600"/>
              </a:spcBef>
              <a:spcAft>
                <a:spcPts val="600"/>
              </a:spcAft>
              <a:buFont typeface="Wingdings" panose="05000000000000000000" pitchFamily="2" charset="2"/>
              <a:buChar char="Ø"/>
            </a:pPr>
            <a:r>
              <a:rPr lang="el-GR" sz="1600" b="1" i="0" dirty="0">
                <a:solidFill>
                  <a:srgbClr val="000000"/>
                </a:solidFill>
                <a:effectLst/>
                <a:latin typeface="Raleway "/>
              </a:rPr>
              <a:t>Η ανάπτυξη ιδεών </a:t>
            </a:r>
            <a:r>
              <a:rPr lang="el-GR" sz="1600" i="0" dirty="0">
                <a:solidFill>
                  <a:srgbClr val="000000"/>
                </a:solidFill>
                <a:effectLst/>
                <a:latin typeface="Raleway "/>
              </a:rPr>
              <a:t>είναι η διαδικασία που παρακολουθεί την επιτυχία των ιδεών αφού παραδοθούν στο κοινό-στόχο ως προϊόντα</a:t>
            </a:r>
            <a:endParaRPr lang="en-US" sz="1600" i="0" dirty="0">
              <a:solidFill>
                <a:srgbClr val="000000"/>
              </a:solidFill>
              <a:effectLst/>
              <a:latin typeface="Raleway "/>
            </a:endParaRPr>
          </a:p>
          <a:p>
            <a:pPr lvl="1" algn="just" fontAlgn="base">
              <a:spcBef>
                <a:spcPts val="600"/>
              </a:spcBef>
              <a:spcAft>
                <a:spcPts val="600"/>
              </a:spcAft>
            </a:pPr>
            <a:endParaRPr lang="en-US" sz="1600" b="1" i="0" dirty="0">
              <a:solidFill>
                <a:srgbClr val="000000"/>
              </a:solidFill>
              <a:effectLst/>
              <a:latin typeface="Raleway "/>
            </a:endParaRPr>
          </a:p>
          <a:p>
            <a:pPr lvl="1" algn="just" fontAlgn="base">
              <a:spcBef>
                <a:spcPts val="600"/>
              </a:spcBef>
              <a:spcAft>
                <a:spcPts val="600"/>
              </a:spcAft>
            </a:pPr>
            <a:r>
              <a:rPr lang="en-US" sz="1600" b="1" i="0" dirty="0">
                <a:solidFill>
                  <a:srgbClr val="000000"/>
                </a:solidFill>
                <a:effectLst/>
                <a:latin typeface="Raleway "/>
              </a:rPr>
              <a:t>​</a:t>
            </a:r>
            <a:endParaRPr lang="en-US" sz="1600" b="0" i="0" dirty="0">
              <a:solidFill>
                <a:srgbClr val="000000"/>
              </a:solidFill>
              <a:effectLst/>
              <a:latin typeface="Raleway "/>
            </a:endParaRPr>
          </a:p>
        </p:txBody>
      </p:sp>
    </p:spTree>
    <p:extLst>
      <p:ext uri="{BB962C8B-B14F-4D97-AF65-F5344CB8AC3E}">
        <p14:creationId xmlns:p14="http://schemas.microsoft.com/office/powerpoint/2010/main" val="2382024276"/>
      </p:ext>
    </p:extLst>
  </p:cSld>
  <p:clrMapOvr>
    <a:masterClrMapping/>
  </p:clrMapOvr>
  <p:extLst>
    <p:ext uri="{6950BFC3-D8DA-4A85-94F7-54DA5524770B}">
      <p188:commentRel xmlns:p188="http://schemas.microsoft.com/office/powerpoint/2018/8/main" r:id="rId2"/>
    </p:ext>
  </p:extLs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EEAD8-1585-44E6-452B-A3FACE3E3ED1}"/>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B03DEE3-6C09-45D8-3F71-BAFFF8A918A0}"/>
              </a:ext>
            </a:extLst>
          </p:cNvPr>
          <p:cNvSpPr txBox="1"/>
          <p:nvPr/>
        </p:nvSpPr>
        <p:spPr>
          <a:xfrm>
            <a:off x="213218" y="163812"/>
            <a:ext cx="11801998" cy="1138773"/>
          </a:xfrm>
          <a:prstGeom prst="rect">
            <a:avLst/>
          </a:prstGeom>
          <a:noFill/>
        </p:spPr>
        <p:txBody>
          <a:bodyPr wrap="square" lIns="91440" tIns="45720" rIns="91440" bIns="45720" rtlCol="0" anchor="t">
            <a:spAutoFit/>
          </a:bodyPr>
          <a:lstStyle/>
          <a:p>
            <a:r>
              <a:rPr lang="el-GR" sz="3400" b="1" dirty="0">
                <a:solidFill>
                  <a:schemeClr val="accent3">
                    <a:lumMod val="76000"/>
                  </a:schemeClr>
                </a:solidFill>
              </a:rPr>
              <a:t>Μεθοδολογίες ανάπτυξης καινοτόμων ιδεών και καινοτομίας</a:t>
            </a:r>
            <a:endParaRPr lang="en-US" sz="3400" b="1" dirty="0">
              <a:solidFill>
                <a:schemeClr val="accent3">
                  <a:lumMod val="76000"/>
                </a:schemeClr>
              </a:solidFill>
            </a:endParaRPr>
          </a:p>
        </p:txBody>
      </p:sp>
      <p:sp>
        <p:nvSpPr>
          <p:cNvPr id="4" name="Metin kutusu 3">
            <a:extLst>
              <a:ext uri="{FF2B5EF4-FFF2-40B4-BE49-F238E27FC236}">
                <a16:creationId xmlns:a16="http://schemas.microsoft.com/office/drawing/2014/main" id="{5952ADD2-30F5-3D6E-D264-AD3A96CE4A18}"/>
              </a:ext>
            </a:extLst>
          </p:cNvPr>
          <p:cNvSpPr txBox="1"/>
          <p:nvPr/>
        </p:nvSpPr>
        <p:spPr>
          <a:xfrm>
            <a:off x="371843" y="1483180"/>
            <a:ext cx="7206916" cy="4616648"/>
          </a:xfrm>
          <a:prstGeom prst="rect">
            <a:avLst/>
          </a:prstGeom>
          <a:noFill/>
        </p:spPr>
        <p:txBody>
          <a:bodyPr wrap="square">
            <a:spAutoFit/>
          </a:bodyPr>
          <a:lstStyle/>
          <a:p>
            <a:pPr algn="just" rtl="0" fontAlgn="base">
              <a:spcBef>
                <a:spcPts val="600"/>
              </a:spcBef>
              <a:spcAft>
                <a:spcPts val="600"/>
              </a:spcAft>
            </a:pPr>
            <a:r>
              <a:rPr lang="en-US" sz="1600" b="1" i="0" dirty="0">
                <a:solidFill>
                  <a:schemeClr val="bg1"/>
                </a:solidFill>
                <a:effectLst/>
                <a:latin typeface="Raleway "/>
              </a:rPr>
              <a:t>​</a:t>
            </a:r>
            <a:r>
              <a:rPr lang="el-GR" sz="1600" b="1" i="0" dirty="0">
                <a:solidFill>
                  <a:schemeClr val="bg1"/>
                </a:solidFill>
                <a:effectLst/>
                <a:latin typeface="Raleway "/>
              </a:rPr>
              <a:t>Μοντέλο κλεψύδρα</a:t>
            </a:r>
            <a:endParaRPr lang="en-US" sz="1600" b="1" i="0" dirty="0">
              <a:solidFill>
                <a:schemeClr val="bg1"/>
              </a:solidFill>
              <a:effectLst/>
              <a:latin typeface="Raleway "/>
            </a:endParaRPr>
          </a:p>
          <a:p>
            <a:pPr algn="just" rtl="0" fontAlgn="base">
              <a:spcBef>
                <a:spcPts val="600"/>
              </a:spcBef>
              <a:spcAft>
                <a:spcPts val="600"/>
              </a:spcAft>
            </a:pPr>
            <a:r>
              <a:rPr lang="el-GR" sz="1600" dirty="0">
                <a:solidFill>
                  <a:srgbClr val="000000"/>
                </a:solidFill>
                <a:latin typeface="Raleway "/>
              </a:rPr>
              <a:t>Υπάρχουν πέντε στάδια στο μοντέλο της κλεψύδρας του </a:t>
            </a:r>
            <a:r>
              <a:rPr lang="el-GR" sz="1600" dirty="0" err="1">
                <a:solidFill>
                  <a:srgbClr val="000000"/>
                </a:solidFill>
                <a:latin typeface="Raleway "/>
              </a:rPr>
              <a:t>Gaspersz</a:t>
            </a:r>
            <a:r>
              <a:rPr lang="el-GR" sz="1600" dirty="0">
                <a:solidFill>
                  <a:srgbClr val="000000"/>
                </a:solidFill>
                <a:latin typeface="Raleway "/>
              </a:rPr>
              <a:t> για την εξέλιξη μιας ιδέας. Αυτά είναι τα εξής: </a:t>
            </a:r>
            <a:endParaRPr lang="en-US" sz="1600" b="0" i="0" dirty="0">
              <a:solidFill>
                <a:srgbClr val="000000"/>
              </a:solidFill>
              <a:effectLst/>
              <a:latin typeface="Raleway "/>
            </a:endParaRPr>
          </a:p>
          <a:p>
            <a:pPr lvl="1" algn="just" fontAlgn="base">
              <a:spcBef>
                <a:spcPts val="600"/>
              </a:spcBef>
              <a:spcAft>
                <a:spcPts val="600"/>
              </a:spcAft>
            </a:pPr>
            <a:r>
              <a:rPr lang="el-GR" sz="1600" b="0" i="0" dirty="0">
                <a:solidFill>
                  <a:srgbClr val="000000"/>
                </a:solidFill>
                <a:effectLst/>
                <a:latin typeface="Raleway "/>
              </a:rPr>
              <a:t>1- Ανάδυση ιδεών</a:t>
            </a:r>
          </a:p>
          <a:p>
            <a:pPr lvl="1" algn="just" fontAlgn="base">
              <a:spcBef>
                <a:spcPts val="600"/>
              </a:spcBef>
              <a:spcAft>
                <a:spcPts val="600"/>
              </a:spcAft>
            </a:pPr>
            <a:r>
              <a:rPr lang="el-GR" sz="1600" b="0" i="0" dirty="0">
                <a:solidFill>
                  <a:srgbClr val="000000"/>
                </a:solidFill>
                <a:effectLst/>
                <a:latin typeface="Raleway "/>
              </a:rPr>
              <a:t>2- Επιλογή</a:t>
            </a:r>
          </a:p>
          <a:p>
            <a:pPr lvl="1" algn="just" fontAlgn="base">
              <a:spcBef>
                <a:spcPts val="600"/>
              </a:spcBef>
              <a:spcAft>
                <a:spcPts val="600"/>
              </a:spcAft>
            </a:pPr>
            <a:r>
              <a:rPr lang="el-GR" sz="1600" b="0" i="0" dirty="0">
                <a:solidFill>
                  <a:srgbClr val="000000"/>
                </a:solidFill>
                <a:effectLst/>
                <a:latin typeface="Raleway "/>
              </a:rPr>
              <a:t>3- Αξιολόγηση</a:t>
            </a:r>
          </a:p>
          <a:p>
            <a:pPr lvl="1" algn="just" fontAlgn="base">
              <a:spcBef>
                <a:spcPts val="600"/>
              </a:spcBef>
              <a:spcAft>
                <a:spcPts val="600"/>
              </a:spcAft>
            </a:pPr>
            <a:r>
              <a:rPr lang="el-GR" sz="1600" b="0" i="0" dirty="0">
                <a:solidFill>
                  <a:srgbClr val="000000"/>
                </a:solidFill>
                <a:effectLst/>
                <a:latin typeface="Raleway "/>
              </a:rPr>
              <a:t>4- Ενίσχυση </a:t>
            </a:r>
          </a:p>
          <a:p>
            <a:pPr lvl="1" algn="just" fontAlgn="base">
              <a:spcBef>
                <a:spcPts val="600"/>
              </a:spcBef>
              <a:spcAft>
                <a:spcPts val="600"/>
              </a:spcAft>
            </a:pPr>
            <a:r>
              <a:rPr lang="el-GR" sz="1600" b="0" i="0" dirty="0">
                <a:solidFill>
                  <a:srgbClr val="000000"/>
                </a:solidFill>
                <a:effectLst/>
                <a:latin typeface="Raleway "/>
              </a:rPr>
              <a:t>5- Εφαρμογή</a:t>
            </a:r>
          </a:p>
          <a:p>
            <a:pPr lvl="1" algn="just" fontAlgn="base">
              <a:spcBef>
                <a:spcPts val="600"/>
              </a:spcBef>
              <a:spcAft>
                <a:spcPts val="600"/>
              </a:spcAft>
            </a:pPr>
            <a:r>
              <a:rPr lang="el-GR" sz="1600" b="0" i="0" dirty="0">
                <a:solidFill>
                  <a:srgbClr val="000000"/>
                </a:solidFill>
                <a:effectLst/>
                <a:latin typeface="Raleway "/>
              </a:rPr>
              <a:t>Σύμφωνα με αυτό το μοντέλο: Στο πρώτο στάδιο, οι ιδέες των συμμετεχόντων συλλέγονται και καταγράφονται, και όταν περάσει το δεύτερο στάδιο, οι ιδέες που συλλέγονται χειρίζονται σύμφωνα με τα καθορισμένα κριτήρια. Οι επιτυχημένες ιδέες που προέκυψαν ως αποτέλεσμα της αξιολόγησης μεταφέρονται στο τρίτο και τελευταίο τμήμα και εντάσσονται στη φάση της υλοποίησης και υλοποίησης</a:t>
            </a:r>
            <a:endParaRPr lang="en-US" sz="1600" b="0" i="0" dirty="0">
              <a:solidFill>
                <a:srgbClr val="000000"/>
              </a:solidFill>
              <a:effectLst/>
              <a:latin typeface="Raleway "/>
            </a:endParaRPr>
          </a:p>
        </p:txBody>
      </p:sp>
      <p:pic>
        <p:nvPicPr>
          <p:cNvPr id="5" name="Resim 4">
            <a:extLst>
              <a:ext uri="{FF2B5EF4-FFF2-40B4-BE49-F238E27FC236}">
                <a16:creationId xmlns:a16="http://schemas.microsoft.com/office/drawing/2014/main" id="{57F91780-DD1B-7DAF-AC1D-D8E1B4441939}"/>
              </a:ext>
            </a:extLst>
          </p:cNvPr>
          <p:cNvPicPr>
            <a:picLocks noChangeAspect="1"/>
          </p:cNvPicPr>
          <p:nvPr/>
        </p:nvPicPr>
        <p:blipFill>
          <a:blip r:embed="rId4"/>
          <a:stretch>
            <a:fillRect/>
          </a:stretch>
        </p:blipFill>
        <p:spPr>
          <a:xfrm>
            <a:off x="8515402" y="1106424"/>
            <a:ext cx="2543438" cy="4762369"/>
          </a:xfrm>
          <a:prstGeom prst="rect">
            <a:avLst/>
          </a:prstGeom>
          <a:ln>
            <a:noFill/>
          </a:ln>
          <a:effectLst>
            <a:softEdge rad="112500"/>
          </a:effectLst>
        </p:spPr>
      </p:pic>
      <p:sp>
        <p:nvSpPr>
          <p:cNvPr id="6" name="Metin kutusu 5">
            <a:extLst>
              <a:ext uri="{FF2B5EF4-FFF2-40B4-BE49-F238E27FC236}">
                <a16:creationId xmlns:a16="http://schemas.microsoft.com/office/drawing/2014/main" id="{4D42410B-F289-91D1-5A3E-30879299C726}"/>
              </a:ext>
            </a:extLst>
          </p:cNvPr>
          <p:cNvSpPr txBox="1"/>
          <p:nvPr/>
        </p:nvSpPr>
        <p:spPr>
          <a:xfrm>
            <a:off x="7721886" y="5868793"/>
            <a:ext cx="3575208" cy="296107"/>
          </a:xfrm>
          <a:prstGeom prst="rect">
            <a:avLst/>
          </a:prstGeom>
          <a:noFill/>
        </p:spPr>
        <p:txBody>
          <a:bodyPr wrap="square" lIns="91440" tIns="45720" rIns="91440" bIns="45720" anchor="t">
            <a:spAutoFit/>
          </a:bodyPr>
          <a:lstStyle/>
          <a:p>
            <a:pPr>
              <a:lnSpc>
                <a:spcPct val="150000"/>
              </a:lnSpc>
            </a:pPr>
            <a:r>
              <a:rPr lang="el-GR" sz="1000" dirty="0">
                <a:solidFill>
                  <a:schemeClr val="accent1"/>
                </a:solidFill>
              </a:rPr>
              <a:t> Πηγή εικόνας</a:t>
            </a:r>
            <a:r>
              <a:rPr lang="en-US" sz="1000" dirty="0">
                <a:solidFill>
                  <a:schemeClr val="accent1"/>
                </a:solidFill>
              </a:rPr>
              <a:t>: </a:t>
            </a:r>
            <a:r>
              <a:rPr lang="tr-TR" sz="1000" dirty="0">
                <a:solidFill>
                  <a:schemeClr val="accent1"/>
                </a:solidFill>
              </a:rPr>
              <a:t>Hourglass Model by </a:t>
            </a:r>
            <a:r>
              <a:rPr lang="en-US" sz="1000" b="0" i="0" dirty="0" err="1">
                <a:solidFill>
                  <a:srgbClr val="000000"/>
                </a:solidFill>
                <a:effectLst/>
                <a:latin typeface="Raleway "/>
              </a:rPr>
              <a:t>Gaspersz</a:t>
            </a:r>
            <a:endParaRPr lang="tr-TR" sz="1000" dirty="0">
              <a:solidFill>
                <a:schemeClr val="accent1"/>
              </a:solidFill>
            </a:endParaRPr>
          </a:p>
        </p:txBody>
      </p:sp>
    </p:spTree>
    <p:extLst>
      <p:ext uri="{BB962C8B-B14F-4D97-AF65-F5344CB8AC3E}">
        <p14:creationId xmlns:p14="http://schemas.microsoft.com/office/powerpoint/2010/main" val="292982460"/>
      </p:ext>
    </p:extLst>
  </p:cSld>
  <p:clrMapOvr>
    <a:masterClrMapping/>
  </p:clrMapOvr>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356935" y="315760"/>
            <a:ext cx="11610475" cy="959822"/>
          </a:xfrm>
        </p:spPr>
        <p:txBody>
          <a:bodyPr>
            <a:noAutofit/>
          </a:bodyPr>
          <a:lstStyle/>
          <a:p>
            <a:pPr algn="ctr"/>
            <a:r>
              <a:rPr lang="el-GR" sz="3400" b="1" dirty="0">
                <a:latin typeface="+mn-lt"/>
              </a:rPr>
              <a:t>1°: Από το πρόβλημα στο προϊόν: έρευνα αγοράς &amp; εντοπισμός ευκαιριών</a:t>
            </a:r>
            <a:endParaRPr lang="en-US" sz="3400" b="1" dirty="0">
              <a:latin typeface="+mn-lt"/>
            </a:endParaRPr>
          </a:p>
        </p:txBody>
      </p:sp>
      <p:sp>
        <p:nvSpPr>
          <p:cNvPr id="2" name="CasellaDiTesto 1">
            <a:extLst>
              <a:ext uri="{FF2B5EF4-FFF2-40B4-BE49-F238E27FC236}">
                <a16:creationId xmlns:a16="http://schemas.microsoft.com/office/drawing/2014/main" id="{50ABC507-E7F2-965E-C444-0827B238DD41}"/>
              </a:ext>
            </a:extLst>
          </p:cNvPr>
          <p:cNvSpPr txBox="1"/>
          <p:nvPr/>
        </p:nvSpPr>
        <p:spPr>
          <a:xfrm>
            <a:off x="356935" y="1522647"/>
            <a:ext cx="10610461" cy="459165"/>
          </a:xfrm>
          <a:prstGeom prst="rect">
            <a:avLst/>
          </a:prstGeom>
          <a:noFill/>
        </p:spPr>
        <p:txBody>
          <a:bodyPr wrap="square" rtlCol="0">
            <a:spAutoFit/>
          </a:bodyPr>
          <a:lstStyle/>
          <a:p>
            <a:pPr>
              <a:lnSpc>
                <a:spcPct val="150000"/>
              </a:lnSpc>
            </a:pPr>
            <a:r>
              <a:rPr lang="el-GR" b="1" dirty="0">
                <a:solidFill>
                  <a:schemeClr val="bg1"/>
                </a:solidFill>
              </a:rPr>
              <a:t>Σκοπός</a:t>
            </a:r>
            <a:r>
              <a:rPr lang="sl-SI" b="1" dirty="0">
                <a:solidFill>
                  <a:schemeClr val="bg1"/>
                </a:solidFill>
              </a:rPr>
              <a:t> </a:t>
            </a:r>
            <a:r>
              <a:rPr lang="en-US" b="1" dirty="0">
                <a:solidFill>
                  <a:schemeClr val="bg1"/>
                </a:solidFill>
              </a:rPr>
              <a:t> </a:t>
            </a:r>
          </a:p>
        </p:txBody>
      </p:sp>
      <p:sp>
        <p:nvSpPr>
          <p:cNvPr id="4" name="Metin kutusu 3">
            <a:extLst>
              <a:ext uri="{FF2B5EF4-FFF2-40B4-BE49-F238E27FC236}">
                <a16:creationId xmlns:a16="http://schemas.microsoft.com/office/drawing/2014/main" id="{1D80D5D3-A628-7AE3-C688-713A31CCE45A}"/>
              </a:ext>
            </a:extLst>
          </p:cNvPr>
          <p:cNvSpPr txBox="1"/>
          <p:nvPr/>
        </p:nvSpPr>
        <p:spPr>
          <a:xfrm>
            <a:off x="356935" y="2064285"/>
            <a:ext cx="11032960" cy="2788327"/>
          </a:xfrm>
          <a:prstGeom prst="rect">
            <a:avLst/>
          </a:prstGeom>
          <a:noFill/>
        </p:spPr>
        <p:txBody>
          <a:bodyPr wrap="square" lIns="91440" tIns="45720" rIns="91440" bIns="45720" anchor="t">
            <a:spAutoFit/>
          </a:bodyPr>
          <a:lstStyle/>
          <a:p>
            <a:pPr algn="just" rtl="0" fontAlgn="base">
              <a:lnSpc>
                <a:spcPct val="150000"/>
              </a:lnSpc>
              <a:spcBef>
                <a:spcPts val="600"/>
              </a:spcBef>
              <a:spcAft>
                <a:spcPts val="600"/>
              </a:spcAft>
            </a:pPr>
            <a:r>
              <a:rPr lang="el-GR" sz="1600" b="0" i="0" dirty="0">
                <a:solidFill>
                  <a:srgbClr val="000000"/>
                </a:solidFill>
                <a:latin typeface="Raleway "/>
              </a:rPr>
              <a:t>Το τμήμα αυτό έχει σχεδιαστεί για να καλύπτει </a:t>
            </a:r>
            <a:r>
              <a:rPr lang="el-GR" sz="1600" b="1" i="0" dirty="0">
                <a:solidFill>
                  <a:srgbClr val="000000"/>
                </a:solidFill>
                <a:latin typeface="Raleway "/>
              </a:rPr>
              <a:t>όλες τις πτυχές του μάρκετινγκ και της διαχείρισης της καινοτομίας. </a:t>
            </a:r>
            <a:r>
              <a:rPr lang="el-GR" sz="1600" b="0" i="0" dirty="0">
                <a:solidFill>
                  <a:srgbClr val="000000"/>
                </a:solidFill>
                <a:latin typeface="Raleway "/>
              </a:rPr>
              <a:t>Με την επιτυχή ολοκλήρωση της ενότητας θα γνωρίζετε για τις πρακτικές και θεωρητικές δεξιότητες που απαιτούνται για το μάρκετινγκ και τη διαχείριση της καινοτομίας που απαιτούνται στις επιχειρήσεις.</a:t>
            </a:r>
            <a:endParaRPr lang="en-US" sz="1600" b="0" i="0" dirty="0">
              <a:solidFill>
                <a:srgbClr val="000000"/>
              </a:solidFill>
              <a:latin typeface="Raleway "/>
            </a:endParaRPr>
          </a:p>
          <a:p>
            <a:pPr algn="just" rtl="0" fontAlgn="base">
              <a:lnSpc>
                <a:spcPct val="150000"/>
              </a:lnSpc>
              <a:spcBef>
                <a:spcPts val="600"/>
              </a:spcBef>
              <a:spcAft>
                <a:spcPts val="600"/>
              </a:spcAft>
            </a:pPr>
            <a:r>
              <a:rPr lang="el-GR" sz="1600" b="0" i="0" dirty="0">
                <a:solidFill>
                  <a:srgbClr val="000000"/>
                </a:solidFill>
                <a:latin typeface="Raleway "/>
              </a:rPr>
              <a:t>Το θεωρητικό μέρος αυτής της ενότητας καλύπτει τις βασικές αρχές της διαχείρισης του μάρκετινγκ, συμπεριλαμβανομένης της διαχείρισης των πελατειακών σχέσεων στον τομέα της διαχείρισης της καινοτομίας, της έρευνας αγοράς και της ανάπτυξης προϊόντων στο πλαίσιο των δεξιοτήτων </a:t>
            </a:r>
            <a:r>
              <a:rPr lang="el-GR" sz="1600" b="0" i="0" dirty="0" err="1">
                <a:solidFill>
                  <a:srgbClr val="000000"/>
                </a:solidFill>
                <a:latin typeface="Raleway "/>
              </a:rPr>
              <a:t>μάρκετινγκ.Translated</a:t>
            </a:r>
            <a:r>
              <a:rPr lang="el-GR" sz="1600" b="0" i="0" dirty="0">
                <a:solidFill>
                  <a:srgbClr val="000000"/>
                </a:solidFill>
                <a:latin typeface="Raleway "/>
              </a:rPr>
              <a:t> </a:t>
            </a:r>
            <a:r>
              <a:rPr lang="el-GR" sz="1600" b="0" i="0" dirty="0" err="1">
                <a:solidFill>
                  <a:srgbClr val="000000"/>
                </a:solidFill>
                <a:latin typeface="Raleway "/>
              </a:rPr>
              <a:t>with</a:t>
            </a:r>
            <a:r>
              <a:rPr lang="el-GR" sz="1600" b="0" i="0" dirty="0">
                <a:solidFill>
                  <a:srgbClr val="000000"/>
                </a:solidFill>
                <a:latin typeface="Raleway "/>
              </a:rPr>
              <a:t> DeepL.com (</a:t>
            </a:r>
            <a:r>
              <a:rPr lang="el-GR" sz="1600" b="0" i="0" dirty="0" err="1">
                <a:solidFill>
                  <a:srgbClr val="000000"/>
                </a:solidFill>
                <a:latin typeface="Raleway "/>
              </a:rPr>
              <a:t>free</a:t>
            </a:r>
            <a:r>
              <a:rPr lang="el-GR" sz="1600" b="0" i="0" dirty="0">
                <a:solidFill>
                  <a:srgbClr val="000000"/>
                </a:solidFill>
                <a:latin typeface="Raleway "/>
              </a:rPr>
              <a:t> </a:t>
            </a:r>
            <a:r>
              <a:rPr lang="el-GR" sz="1600" b="0" i="0" dirty="0" err="1">
                <a:solidFill>
                  <a:srgbClr val="000000"/>
                </a:solidFill>
                <a:latin typeface="Raleway "/>
              </a:rPr>
              <a:t>version</a:t>
            </a:r>
            <a:r>
              <a:rPr lang="el-GR" sz="1600" b="0" i="0" dirty="0">
                <a:solidFill>
                  <a:srgbClr val="000000"/>
                </a:solidFill>
                <a:latin typeface="Raleway "/>
              </a:rPr>
              <a:t>)</a:t>
            </a:r>
            <a:endParaRPr lang="en-US" sz="1600" b="0" i="0" dirty="0">
              <a:solidFill>
                <a:srgbClr val="000000"/>
              </a:solidFill>
              <a:latin typeface="Raleway "/>
            </a:endParaRPr>
          </a:p>
        </p:txBody>
      </p:sp>
    </p:spTree>
    <p:extLst>
      <p:ext uri="{BB962C8B-B14F-4D97-AF65-F5344CB8AC3E}">
        <p14:creationId xmlns:p14="http://schemas.microsoft.com/office/powerpoint/2010/main" val="26226862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919E9-4674-4AAA-7876-7BD4D11E6BE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F364DB5-C7E2-70D7-E23B-30FE13AA82F2}"/>
              </a:ext>
            </a:extLst>
          </p:cNvPr>
          <p:cNvSpPr txBox="1"/>
          <p:nvPr/>
        </p:nvSpPr>
        <p:spPr>
          <a:xfrm>
            <a:off x="400141" y="211288"/>
            <a:ext cx="11308698" cy="1138773"/>
          </a:xfrm>
          <a:prstGeom prst="rect">
            <a:avLst/>
          </a:prstGeom>
          <a:noFill/>
        </p:spPr>
        <p:txBody>
          <a:bodyPr wrap="square" lIns="91440" tIns="45720" rIns="91440" bIns="45720" rtlCol="0" anchor="t">
            <a:spAutoFit/>
          </a:bodyPr>
          <a:lstStyle/>
          <a:p>
            <a:r>
              <a:rPr lang="el-GR" sz="3400" b="1" dirty="0">
                <a:solidFill>
                  <a:schemeClr val="accent3">
                    <a:lumMod val="75000"/>
                  </a:schemeClr>
                </a:solidFill>
              </a:rPr>
              <a:t>Η προσέγγιση της σχεδιαστικής σκέψης και η εφαρμογή της στη διαχείριση της καινοτομίας - 1/7</a:t>
            </a:r>
            <a:endParaRPr lang="en-US" sz="3400" b="1" dirty="0">
              <a:solidFill>
                <a:schemeClr val="accent3">
                  <a:lumMod val="75000"/>
                </a:schemeClr>
              </a:solidFill>
            </a:endParaRPr>
          </a:p>
        </p:txBody>
      </p:sp>
      <p:sp>
        <p:nvSpPr>
          <p:cNvPr id="19" name="Metin kutusu 18">
            <a:extLst>
              <a:ext uri="{FF2B5EF4-FFF2-40B4-BE49-F238E27FC236}">
                <a16:creationId xmlns:a16="http://schemas.microsoft.com/office/drawing/2014/main" id="{5685BEC7-3663-757D-3B80-2C3850F8C9B6}"/>
              </a:ext>
            </a:extLst>
          </p:cNvPr>
          <p:cNvSpPr txBox="1"/>
          <p:nvPr/>
        </p:nvSpPr>
        <p:spPr>
          <a:xfrm>
            <a:off x="400141" y="1682618"/>
            <a:ext cx="6833654" cy="4339650"/>
          </a:xfrm>
          <a:prstGeom prst="rect">
            <a:avLst/>
          </a:prstGeom>
          <a:noFill/>
        </p:spPr>
        <p:txBody>
          <a:bodyPr wrap="square">
            <a:spAutoFit/>
          </a:bodyPr>
          <a:lstStyle/>
          <a:p>
            <a:pPr algn="just">
              <a:spcBef>
                <a:spcPts val="600"/>
              </a:spcBef>
              <a:spcAft>
                <a:spcPts val="600"/>
              </a:spcAft>
            </a:pPr>
            <a:r>
              <a:rPr lang="el-GR" sz="1600" b="1" dirty="0">
                <a:solidFill>
                  <a:schemeClr val="bg1"/>
                </a:solidFill>
              </a:rPr>
              <a:t>Η σχεδιαστική σκέψη για το μάρκετινγκ </a:t>
            </a:r>
            <a:r>
              <a:rPr lang="el-GR" sz="1600" dirty="0">
                <a:solidFill>
                  <a:schemeClr val="accent1"/>
                </a:solidFill>
              </a:rPr>
              <a:t>είναι μια προσέγγιση που εφαρμόζει τις αρχές της σχεδιαστικής σκέψης -μια ανθρωποκεντρική, επαναληπτική διαδικασία- για την επίλυση των προκλήσεων του μάρκετινγκ και τη δημιουργία αξίας για τους πελάτες. Επικεντρώνεται στη βαθιά κατανόηση των αναγκών των πελατών, στον πειραματισμό με λύσεις και στην προώθηση της καινοτομίας. </a:t>
            </a:r>
          </a:p>
          <a:p>
            <a:pPr algn="just">
              <a:spcBef>
                <a:spcPts val="600"/>
              </a:spcBef>
              <a:spcAft>
                <a:spcPts val="600"/>
              </a:spcAft>
            </a:pPr>
            <a:r>
              <a:rPr lang="el-GR" sz="1600" dirty="0">
                <a:solidFill>
                  <a:schemeClr val="accent1"/>
                </a:solidFill>
              </a:rPr>
              <a:t>Το παραδοσιακό μάρκετινγκ επικεντρώνεται συχνά στην πώληση προϊόντων ή υπηρεσιών μέσω της προώθησης μηνυμάτων στο κοινό-στόχο. Αντίθετα, το </a:t>
            </a:r>
            <a:r>
              <a:rPr lang="el-GR" sz="1600" dirty="0" err="1">
                <a:solidFill>
                  <a:schemeClr val="accent1"/>
                </a:solidFill>
              </a:rPr>
              <a:t>Design</a:t>
            </a:r>
            <a:r>
              <a:rPr lang="el-GR" sz="1600" dirty="0">
                <a:solidFill>
                  <a:schemeClr val="accent1"/>
                </a:solidFill>
              </a:rPr>
              <a:t> </a:t>
            </a:r>
            <a:r>
              <a:rPr lang="el-GR" sz="1600" dirty="0" err="1">
                <a:solidFill>
                  <a:schemeClr val="accent1"/>
                </a:solidFill>
              </a:rPr>
              <a:t>Thinking</a:t>
            </a:r>
            <a:r>
              <a:rPr lang="el-GR" sz="1600" dirty="0">
                <a:solidFill>
                  <a:schemeClr val="accent1"/>
                </a:solidFill>
              </a:rPr>
              <a:t> μετατοπίζει την εστίαση στην κατανόηση και την επίλυση των πραγματικών προβλημάτων που αντιμετωπίζουν οι πελάτες. Αυτό δημιουργεί εκστρατείες μάρκετινγκ που όχι μόνο έχουν βαθιά απήχηση αλλά και χτίζουν ισχυρότερες σχέσεις και μακροπρόθεσμη αφοσίωση. Για το λόγο αυτό, η σχεδιαστική σκέψη είναι ένα κρίσιμο εργαλείο τόσο για το μάρκετινγκ όσο και για την καινοτομία</a:t>
            </a:r>
          </a:p>
          <a:p>
            <a:pPr algn="just">
              <a:spcBef>
                <a:spcPts val="600"/>
              </a:spcBef>
              <a:spcAft>
                <a:spcPts val="600"/>
              </a:spcAft>
            </a:pPr>
            <a:r>
              <a:rPr lang="el-GR" sz="1600" dirty="0">
                <a:solidFill>
                  <a:schemeClr val="accent1"/>
                </a:solidFill>
              </a:rPr>
              <a:t>Με τη βοήθεια του οδηγού </a:t>
            </a:r>
            <a:r>
              <a:rPr lang="el-GR" sz="1600" dirty="0">
                <a:solidFill>
                  <a:schemeClr val="bg1"/>
                </a:solidFill>
                <a:hlinkClick r:id="rId3"/>
              </a:rPr>
              <a:t>Μια εισαγωγή στη σχεδιαστική σκέψη ΟΔΗΓΟΣ ΔΙΑΔΙΚΑΣΙΑΣ </a:t>
            </a:r>
            <a:r>
              <a:rPr lang="el-GR" sz="1600" dirty="0">
                <a:solidFill>
                  <a:schemeClr val="accent1"/>
                </a:solidFill>
              </a:rPr>
              <a:t>θα μάθετε πώς να εφαρμόζετε τη σχεδιαστική σκέψη βήμα </a:t>
            </a:r>
            <a:endParaRPr lang="en-US" sz="1600" dirty="0">
              <a:solidFill>
                <a:schemeClr val="accent1"/>
              </a:solidFill>
            </a:endParaRPr>
          </a:p>
        </p:txBody>
      </p:sp>
      <p:sp>
        <p:nvSpPr>
          <p:cNvPr id="3" name="TextBox 2">
            <a:extLst>
              <a:ext uri="{FF2B5EF4-FFF2-40B4-BE49-F238E27FC236}">
                <a16:creationId xmlns:a16="http://schemas.microsoft.com/office/drawing/2014/main" id="{4E89A360-A28B-7B7D-BDC8-2EAA2BECF58E}"/>
              </a:ext>
            </a:extLst>
          </p:cNvPr>
          <p:cNvSpPr txBox="1"/>
          <p:nvPr/>
        </p:nvSpPr>
        <p:spPr>
          <a:xfrm>
            <a:off x="7826929" y="4984929"/>
            <a:ext cx="3736975" cy="677108"/>
          </a:xfrm>
          <a:prstGeom prst="rect">
            <a:avLst/>
          </a:prstGeom>
          <a:noFill/>
        </p:spPr>
        <p:txBody>
          <a:bodyPr wrap="square" rtlCol="0">
            <a:spAutoFit/>
          </a:bodyPr>
          <a:lstStyle/>
          <a:p>
            <a:r>
              <a:rPr lang="el-GR" sz="1000" i="1" dirty="0">
                <a:solidFill>
                  <a:schemeClr val="accent1"/>
                </a:solidFill>
              </a:rPr>
              <a:t>Πηγή </a:t>
            </a:r>
            <a:r>
              <a:rPr lang="sl-SI" sz="1000" i="1" dirty="0">
                <a:solidFill>
                  <a:schemeClr val="accent1"/>
                </a:solidFill>
              </a:rPr>
              <a:t>: </a:t>
            </a:r>
            <a:r>
              <a:rPr lang="en-US" sz="1000" i="1" dirty="0">
                <a:solidFill>
                  <a:schemeClr val="accent1"/>
                </a:solidFill>
                <a:effectLst/>
                <a:latin typeface="Raleway "/>
              </a:rPr>
              <a:t>The Explainer: What Is Design Thinking?</a:t>
            </a:r>
            <a:r>
              <a:rPr lang="sl-SI" sz="1000" i="1" dirty="0">
                <a:solidFill>
                  <a:schemeClr val="accent1"/>
                </a:solidFill>
                <a:effectLst/>
                <a:latin typeface="Raleway "/>
              </a:rPr>
              <a:t> </a:t>
            </a:r>
            <a:r>
              <a:rPr lang="sl-SI" sz="1000" i="1" dirty="0">
                <a:solidFill>
                  <a:schemeClr val="accent1"/>
                </a:solidFill>
                <a:latin typeface="Raleway "/>
              </a:rPr>
              <a:t>b</a:t>
            </a:r>
            <a:r>
              <a:rPr lang="sl-SI" sz="1000" i="1" dirty="0">
                <a:solidFill>
                  <a:schemeClr val="accent1"/>
                </a:solidFill>
                <a:effectLst/>
                <a:latin typeface="Raleway "/>
              </a:rPr>
              <a:t>y Harvard Business Review</a:t>
            </a:r>
            <a:endParaRPr lang="en-US" sz="1000" i="1" dirty="0">
              <a:solidFill>
                <a:schemeClr val="accent1"/>
              </a:solidFill>
              <a:effectLst/>
              <a:latin typeface="Raleway "/>
            </a:endParaRPr>
          </a:p>
          <a:p>
            <a:endParaRPr lang="sl-SI" dirty="0"/>
          </a:p>
        </p:txBody>
      </p:sp>
      <p:pic>
        <p:nvPicPr>
          <p:cNvPr id="4" name="Çevrimiçi Medya 3" title="The Explainer: What Is Design Thinking?">
            <a:hlinkClick r:id="" action="ppaction://media"/>
            <a:extLst>
              <a:ext uri="{FF2B5EF4-FFF2-40B4-BE49-F238E27FC236}">
                <a16:creationId xmlns:a16="http://schemas.microsoft.com/office/drawing/2014/main" id="{3F15272A-5C4E-465B-6CBC-7264BDD1D906}"/>
              </a:ext>
            </a:extLst>
          </p:cNvPr>
          <p:cNvPicPr>
            <a:picLocks noRot="1" noChangeAspect="1"/>
          </p:cNvPicPr>
          <p:nvPr>
            <a:videoFile r:link="rId1"/>
          </p:nvPr>
        </p:nvPicPr>
        <p:blipFill>
          <a:blip r:embed="rId4"/>
          <a:stretch>
            <a:fillRect/>
          </a:stretch>
        </p:blipFill>
        <p:spPr>
          <a:xfrm>
            <a:off x="7650052" y="2188633"/>
            <a:ext cx="4394113" cy="2480733"/>
          </a:xfrm>
          <a:prstGeom prst="rect">
            <a:avLst/>
          </a:prstGeom>
        </p:spPr>
      </p:pic>
    </p:spTree>
    <p:extLst>
      <p:ext uri="{BB962C8B-B14F-4D97-AF65-F5344CB8AC3E}">
        <p14:creationId xmlns:p14="http://schemas.microsoft.com/office/powerpoint/2010/main" val="1053254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1EAAF6-6975-1F56-A8B5-ABA3AD26B44B}"/>
            </a:ext>
          </a:extLst>
        </p:cNvPr>
        <p:cNvGrpSpPr/>
        <p:nvPr/>
      </p:nvGrpSpPr>
      <p:grpSpPr>
        <a:xfrm>
          <a:off x="0" y="0"/>
          <a:ext cx="0" cy="0"/>
          <a:chOff x="0" y="0"/>
          <a:chExt cx="0" cy="0"/>
        </a:xfrm>
      </p:grpSpPr>
      <p:pic>
        <p:nvPicPr>
          <p:cNvPr id="8" name="Resim 7" descr="metin, daire, ekran görüntüsü, renklilik içeren bir resim&#10;&#10;Açıklama otomatik olarak oluşturuldu">
            <a:extLst>
              <a:ext uri="{FF2B5EF4-FFF2-40B4-BE49-F238E27FC236}">
                <a16:creationId xmlns:a16="http://schemas.microsoft.com/office/drawing/2014/main" id="{5636BAF3-0A49-04E2-49F6-2C125AAA21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18" y="1962108"/>
            <a:ext cx="6368032" cy="3582018"/>
          </a:xfrm>
          <a:prstGeom prst="rect">
            <a:avLst/>
          </a:prstGeom>
        </p:spPr>
      </p:pic>
      <p:sp>
        <p:nvSpPr>
          <p:cNvPr id="10" name="Metin kutusu 9">
            <a:extLst>
              <a:ext uri="{FF2B5EF4-FFF2-40B4-BE49-F238E27FC236}">
                <a16:creationId xmlns:a16="http://schemas.microsoft.com/office/drawing/2014/main" id="{B0B99863-035F-DB6D-E8B2-5F77E783BF7E}"/>
              </a:ext>
            </a:extLst>
          </p:cNvPr>
          <p:cNvSpPr txBox="1"/>
          <p:nvPr/>
        </p:nvSpPr>
        <p:spPr>
          <a:xfrm>
            <a:off x="1483371" y="5334902"/>
            <a:ext cx="4316927" cy="417935"/>
          </a:xfrm>
          <a:prstGeom prst="rect">
            <a:avLst/>
          </a:prstGeom>
          <a:noFill/>
        </p:spPr>
        <p:txBody>
          <a:bodyPr wrap="square">
            <a:spAutoFit/>
          </a:bodyPr>
          <a:lstStyle/>
          <a:p>
            <a:pPr>
              <a:lnSpc>
                <a:spcPct val="150000"/>
              </a:lnSpc>
            </a:pPr>
            <a:r>
              <a:rPr lang="el-GR" sz="1600" b="1" dirty="0">
                <a:solidFill>
                  <a:schemeClr val="accent1"/>
                </a:solidFill>
              </a:rPr>
              <a:t>Πέντε βήματα της σχεδιαστικής σκέψης</a:t>
            </a:r>
            <a:endParaRPr lang="tr-TR" sz="1600" b="1" dirty="0">
              <a:solidFill>
                <a:schemeClr val="accent1"/>
              </a:solidFill>
            </a:endParaRPr>
          </a:p>
        </p:txBody>
      </p:sp>
      <p:sp>
        <p:nvSpPr>
          <p:cNvPr id="12" name="Metin kutusu 11">
            <a:extLst>
              <a:ext uri="{FF2B5EF4-FFF2-40B4-BE49-F238E27FC236}">
                <a16:creationId xmlns:a16="http://schemas.microsoft.com/office/drawing/2014/main" id="{BF1E4AFC-6C28-E3E3-C0AD-9888A1C8383D}"/>
              </a:ext>
            </a:extLst>
          </p:cNvPr>
          <p:cNvSpPr txBox="1"/>
          <p:nvPr/>
        </p:nvSpPr>
        <p:spPr>
          <a:xfrm>
            <a:off x="6257414" y="2042201"/>
            <a:ext cx="5749048" cy="4401205"/>
          </a:xfrm>
          <a:prstGeom prst="rect">
            <a:avLst/>
          </a:prstGeom>
          <a:noFill/>
        </p:spPr>
        <p:txBody>
          <a:bodyPr wrap="square">
            <a:spAutoFit/>
          </a:bodyPr>
          <a:lstStyle/>
          <a:p>
            <a:pPr algn="just">
              <a:spcBef>
                <a:spcPts val="600"/>
              </a:spcBef>
              <a:spcAft>
                <a:spcPts val="600"/>
              </a:spcAft>
            </a:pPr>
            <a:r>
              <a:rPr lang="el-GR" sz="1600" b="1" dirty="0">
                <a:solidFill>
                  <a:schemeClr val="accent1"/>
                </a:solidFill>
                <a:effectLst/>
              </a:rPr>
              <a:t>Συμπάθεια: </a:t>
            </a:r>
            <a:r>
              <a:rPr lang="el-GR" sz="1600" dirty="0">
                <a:solidFill>
                  <a:schemeClr val="accent1"/>
                </a:solidFill>
                <a:effectLst/>
              </a:rPr>
              <a:t>η πρώτη φάση της σχεδιαστικής σκέψης, όπου αποκτάτε πραγματική εικόνα των χρηστών και των αναγκών τους.</a:t>
            </a:r>
          </a:p>
          <a:p>
            <a:pPr algn="just">
              <a:spcBef>
                <a:spcPts val="600"/>
              </a:spcBef>
              <a:spcAft>
                <a:spcPts val="600"/>
              </a:spcAft>
            </a:pPr>
            <a:r>
              <a:rPr lang="el-GR" sz="1600" b="1" dirty="0">
                <a:solidFill>
                  <a:schemeClr val="accent1"/>
                </a:solidFill>
                <a:effectLst/>
              </a:rPr>
              <a:t>Ορισμός: </a:t>
            </a:r>
            <a:r>
              <a:rPr lang="el-GR" sz="1600" dirty="0">
                <a:solidFill>
                  <a:schemeClr val="accent1"/>
                </a:solidFill>
                <a:effectLst/>
              </a:rPr>
              <a:t>η δεύτερη φάση της σχεδιαστικής σκέψης, όπου ορίζετε τη δήλωση του προβλήματος με ανθρωποκεντρικό τρόπο.</a:t>
            </a:r>
          </a:p>
          <a:p>
            <a:pPr algn="just">
              <a:spcBef>
                <a:spcPts val="600"/>
              </a:spcBef>
              <a:spcAft>
                <a:spcPts val="600"/>
              </a:spcAft>
            </a:pPr>
            <a:r>
              <a:rPr lang="el-GR" sz="1600" b="1" dirty="0" err="1">
                <a:solidFill>
                  <a:schemeClr val="accent1"/>
                </a:solidFill>
                <a:effectLst/>
              </a:rPr>
              <a:t>Ιδεολογήστε</a:t>
            </a:r>
            <a:r>
              <a:rPr lang="el-GR" sz="1600" b="1" dirty="0">
                <a:solidFill>
                  <a:schemeClr val="accent1"/>
                </a:solidFill>
                <a:effectLst/>
              </a:rPr>
              <a:t>: </a:t>
            </a:r>
            <a:r>
              <a:rPr lang="el-GR" sz="1600" dirty="0">
                <a:solidFill>
                  <a:schemeClr val="accent1"/>
                </a:solidFill>
                <a:effectLst/>
              </a:rPr>
              <a:t>η τρίτη φάση της σχεδιαστικής σκέψης, όπου εντοπίζετε καινοτόμες λύσεις στη δήλωση προβλήματος που έχετε δημιουργήσει.</a:t>
            </a:r>
          </a:p>
          <a:p>
            <a:pPr algn="just">
              <a:spcBef>
                <a:spcPts val="600"/>
              </a:spcBef>
              <a:spcAft>
                <a:spcPts val="600"/>
              </a:spcAft>
            </a:pPr>
            <a:r>
              <a:rPr lang="el-GR" sz="1600" b="1" dirty="0">
                <a:solidFill>
                  <a:schemeClr val="accent1"/>
                </a:solidFill>
                <a:effectLst/>
              </a:rPr>
              <a:t>Πρωτότυπο: </a:t>
            </a:r>
            <a:r>
              <a:rPr lang="el-GR" sz="1600" dirty="0">
                <a:solidFill>
                  <a:schemeClr val="accent1"/>
                </a:solidFill>
                <a:effectLst/>
              </a:rPr>
              <a:t>η τέταρτη φάση της σχεδιαστικής σκέψης, όπου προσδιορίζετε την καλύτερη δυνατή λύση.</a:t>
            </a:r>
          </a:p>
          <a:p>
            <a:pPr algn="just">
              <a:spcBef>
                <a:spcPts val="600"/>
              </a:spcBef>
              <a:spcAft>
                <a:spcPts val="600"/>
              </a:spcAft>
            </a:pPr>
            <a:r>
              <a:rPr lang="el-GR" sz="1600" b="1" dirty="0">
                <a:solidFill>
                  <a:schemeClr val="accent1"/>
                </a:solidFill>
                <a:effectLst/>
              </a:rPr>
              <a:t>Δοκιμή: </a:t>
            </a:r>
            <a:r>
              <a:rPr lang="el-GR" sz="1600" dirty="0">
                <a:solidFill>
                  <a:schemeClr val="accent1"/>
                </a:solidFill>
                <a:effectLst/>
              </a:rPr>
              <a:t>η πέμπτη και τελευταία φάση της διαδικασίας σχεδιαστικής σκέψης, όπου δοκιμάζετε τις λύσεις για να αντλήσετε μια βαθιά κατανόηση του προϊόντος και των χρηστών του.</a:t>
            </a:r>
            <a:endParaRPr lang="tr-TR" dirty="0"/>
          </a:p>
        </p:txBody>
      </p:sp>
      <p:sp>
        <p:nvSpPr>
          <p:cNvPr id="4" name="Metin kutusu 3">
            <a:extLst>
              <a:ext uri="{FF2B5EF4-FFF2-40B4-BE49-F238E27FC236}">
                <a16:creationId xmlns:a16="http://schemas.microsoft.com/office/drawing/2014/main" id="{63C8BECF-856F-37F1-5330-CE998930ACC9}"/>
              </a:ext>
            </a:extLst>
          </p:cNvPr>
          <p:cNvSpPr txBox="1"/>
          <p:nvPr/>
        </p:nvSpPr>
        <p:spPr>
          <a:xfrm>
            <a:off x="1483371" y="5909952"/>
            <a:ext cx="3657601" cy="246221"/>
          </a:xfrm>
          <a:prstGeom prst="rect">
            <a:avLst/>
          </a:prstGeom>
          <a:noFill/>
        </p:spPr>
        <p:txBody>
          <a:bodyPr wrap="square">
            <a:spAutoFit/>
          </a:bodyPr>
          <a:lstStyle/>
          <a:p>
            <a:pPr algn="ctr"/>
            <a:r>
              <a:rPr lang="el-GR" sz="1000" dirty="0">
                <a:solidFill>
                  <a:schemeClr val="accent1"/>
                </a:solidFill>
              </a:rPr>
              <a:t>Πηγή εικόνας: </a:t>
            </a:r>
            <a:r>
              <a:rPr lang="tr-TR" sz="1000" dirty="0">
                <a:solidFill>
                  <a:schemeClr val="accent1"/>
                </a:solidFill>
              </a:rPr>
              <a:t>Istockphoto.com</a:t>
            </a:r>
          </a:p>
        </p:txBody>
      </p:sp>
      <p:sp>
        <p:nvSpPr>
          <p:cNvPr id="3" name="CasellaDiTesto 1">
            <a:extLst>
              <a:ext uri="{FF2B5EF4-FFF2-40B4-BE49-F238E27FC236}">
                <a16:creationId xmlns:a16="http://schemas.microsoft.com/office/drawing/2014/main" id="{ADE1D8A1-9791-FDE7-BE86-84F8CE457050}"/>
              </a:ext>
            </a:extLst>
          </p:cNvPr>
          <p:cNvSpPr txBox="1"/>
          <p:nvPr/>
        </p:nvSpPr>
        <p:spPr>
          <a:xfrm>
            <a:off x="400141" y="211288"/>
            <a:ext cx="11308698" cy="1138773"/>
          </a:xfrm>
          <a:prstGeom prst="rect">
            <a:avLst/>
          </a:prstGeom>
          <a:noFill/>
        </p:spPr>
        <p:txBody>
          <a:bodyPr wrap="square" lIns="91440" tIns="45720" rIns="91440" bIns="45720" rtlCol="0" anchor="t">
            <a:spAutoFit/>
          </a:bodyPr>
          <a:lstStyle/>
          <a:p>
            <a:r>
              <a:rPr lang="el-GR" sz="3400" b="1" dirty="0">
                <a:solidFill>
                  <a:schemeClr val="accent3">
                    <a:lumMod val="75000"/>
                  </a:schemeClr>
                </a:solidFill>
              </a:rPr>
              <a:t>Προσέγγιση της σχεδιαστικής σκέψης και η εφαρμογή της στη διαχείριση της καινοτομίας - 2/7</a:t>
            </a:r>
            <a:endParaRPr lang="en-US" sz="3400" b="1" dirty="0">
              <a:solidFill>
                <a:schemeClr val="accent3">
                  <a:lumMod val="75000"/>
                </a:schemeClr>
              </a:solidFill>
            </a:endParaRPr>
          </a:p>
        </p:txBody>
      </p:sp>
    </p:spTree>
    <p:extLst>
      <p:ext uri="{BB962C8B-B14F-4D97-AF65-F5344CB8AC3E}">
        <p14:creationId xmlns:p14="http://schemas.microsoft.com/office/powerpoint/2010/main" val="2855141045"/>
      </p:ext>
    </p:extLst>
  </p:cSld>
  <p:clrMapOvr>
    <a:masterClrMapping/>
  </p:clrMapOvr>
  <p:extLst>
    <p:ext uri="{6950BFC3-D8DA-4A85-94F7-54DA5524770B}">
      <p188:commentRel xmlns:p188="http://schemas.microsoft.com/office/powerpoint/2018/8/main" r:id="rId2"/>
    </p:ext>
  </p:extLs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C7493-F08D-87B6-B596-5218B870C1F7}"/>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DEF30F0A-5428-0C0F-A293-D460170DE917}"/>
              </a:ext>
            </a:extLst>
          </p:cNvPr>
          <p:cNvSpPr txBox="1"/>
          <p:nvPr/>
        </p:nvSpPr>
        <p:spPr>
          <a:xfrm>
            <a:off x="563688" y="1442419"/>
            <a:ext cx="8696317" cy="2769989"/>
          </a:xfrm>
          <a:prstGeom prst="rect">
            <a:avLst/>
          </a:prstGeom>
          <a:noFill/>
        </p:spPr>
        <p:txBody>
          <a:bodyPr wrap="square">
            <a:spAutoFit/>
          </a:bodyPr>
          <a:lstStyle/>
          <a:p>
            <a:pPr algn="just" rtl="0" fontAlgn="base">
              <a:spcBef>
                <a:spcPts val="600"/>
              </a:spcBef>
              <a:spcAft>
                <a:spcPts val="600"/>
              </a:spcAft>
            </a:pPr>
            <a:r>
              <a:rPr lang="el-GR" sz="1600" b="1" i="0" dirty="0">
                <a:solidFill>
                  <a:schemeClr val="bg1"/>
                </a:solidFill>
                <a:effectLst/>
                <a:latin typeface="Raleway "/>
              </a:rPr>
              <a:t>ΦΑΣΗ 1: ΕΝΣΥΝΑΙΣΘΗΣΗ</a:t>
            </a:r>
          </a:p>
          <a:p>
            <a:pPr algn="just" rtl="0" fontAlgn="base">
              <a:spcBef>
                <a:spcPts val="600"/>
              </a:spcBef>
              <a:spcAft>
                <a:spcPts val="600"/>
              </a:spcAft>
            </a:pPr>
            <a:r>
              <a:rPr lang="el-GR" sz="1400" b="0" i="0" dirty="0">
                <a:solidFill>
                  <a:srgbClr val="000000"/>
                </a:solidFill>
                <a:effectLst/>
                <a:latin typeface="Raleway "/>
              </a:rPr>
              <a:t>Η διαδικασία αυτή είναι μια προσπάθεια κατανόησης των φυσικών και συναισθηματικών αναγκών των χρηστών, των λόγων για τους οποίους το χρησιμοποιούν, του τρόπου σκέψης τους και της σημασίας του. </a:t>
            </a:r>
          </a:p>
          <a:p>
            <a:pPr algn="just" rtl="0" fontAlgn="base">
              <a:spcBef>
                <a:spcPts val="600"/>
              </a:spcBef>
              <a:spcAft>
                <a:spcPts val="600"/>
              </a:spcAft>
            </a:pPr>
            <a:r>
              <a:rPr lang="en-US" sz="1400" b="0" i="0" dirty="0">
                <a:solidFill>
                  <a:srgbClr val="000000"/>
                </a:solidFill>
                <a:effectLst/>
                <a:latin typeface="Raleway "/>
              </a:rPr>
              <a:t>​​</a:t>
            </a:r>
            <a:r>
              <a:rPr lang="el-GR" sz="1400" b="0" i="0" dirty="0">
                <a:solidFill>
                  <a:srgbClr val="000000"/>
                </a:solidFill>
                <a:effectLst/>
                <a:latin typeface="Raleway "/>
              </a:rPr>
              <a:t>Πώς θα πρέπει να είναι τα βήματα </a:t>
            </a:r>
            <a:r>
              <a:rPr lang="el-GR" sz="1400" b="0" i="0" dirty="0" err="1">
                <a:solidFill>
                  <a:srgbClr val="000000"/>
                </a:solidFill>
                <a:effectLst/>
                <a:latin typeface="Raleway "/>
              </a:rPr>
              <a:t>ενσυναίσθησης</a:t>
            </a:r>
            <a:r>
              <a:rPr lang="el-GR" sz="1400" b="0" i="0" dirty="0">
                <a:solidFill>
                  <a:srgbClr val="000000"/>
                </a:solidFill>
                <a:effectLst/>
                <a:latin typeface="Raleway "/>
              </a:rPr>
              <a:t>; </a:t>
            </a:r>
            <a:endParaRPr lang="en-US" sz="1400" b="0" i="0" dirty="0">
              <a:solidFill>
                <a:srgbClr val="000000"/>
              </a:solidFill>
              <a:effectLst/>
              <a:latin typeface="Raleway "/>
            </a:endParaRPr>
          </a:p>
          <a:p>
            <a:pPr marL="742950" lvl="1" indent="-285750" algn="just" fontAlgn="base">
              <a:spcBef>
                <a:spcPts val="600"/>
              </a:spcBef>
              <a:spcAft>
                <a:spcPts val="600"/>
              </a:spcAft>
              <a:buFont typeface="Arial" panose="020B0604020202020204" pitchFamily="34" charset="0"/>
              <a:buChar char="•"/>
            </a:pPr>
            <a:r>
              <a:rPr lang="el-GR" sz="1400" b="0" i="1" dirty="0">
                <a:solidFill>
                  <a:srgbClr val="000000"/>
                </a:solidFill>
                <a:effectLst/>
                <a:latin typeface="Raleway "/>
              </a:rPr>
              <a:t>Μην κρίνεις (✓)</a:t>
            </a:r>
          </a:p>
          <a:p>
            <a:pPr marL="742950" lvl="1" indent="-285750" algn="just" fontAlgn="base">
              <a:spcBef>
                <a:spcPts val="600"/>
              </a:spcBef>
              <a:spcAft>
                <a:spcPts val="600"/>
              </a:spcAft>
              <a:buFont typeface="Arial" panose="020B0604020202020204" pitchFamily="34" charset="0"/>
              <a:buChar char="•"/>
            </a:pPr>
            <a:r>
              <a:rPr lang="el-GR" sz="1400" b="0" i="1" dirty="0">
                <a:solidFill>
                  <a:srgbClr val="000000"/>
                </a:solidFill>
                <a:effectLst/>
                <a:latin typeface="Raleway "/>
              </a:rPr>
              <a:t>Να είσαι περίεργος (✓)</a:t>
            </a:r>
          </a:p>
          <a:p>
            <a:pPr marL="742950" lvl="1" indent="-285750" algn="just" fontAlgn="base">
              <a:spcBef>
                <a:spcPts val="600"/>
              </a:spcBef>
              <a:spcAft>
                <a:spcPts val="600"/>
              </a:spcAft>
              <a:buFont typeface="Arial" panose="020B0604020202020204" pitchFamily="34" charset="0"/>
              <a:buChar char="•"/>
            </a:pPr>
            <a:r>
              <a:rPr lang="el-GR" sz="1400" b="0" i="1" dirty="0">
                <a:solidFill>
                  <a:srgbClr val="000000"/>
                </a:solidFill>
                <a:effectLst/>
                <a:latin typeface="Raleway "/>
              </a:rPr>
              <a:t>Να είσαι αισιόδοξος (✓)</a:t>
            </a:r>
          </a:p>
          <a:p>
            <a:pPr marL="742950" lvl="1" indent="-285750" algn="just" fontAlgn="base">
              <a:spcBef>
                <a:spcPts val="600"/>
              </a:spcBef>
              <a:spcAft>
                <a:spcPts val="600"/>
              </a:spcAft>
              <a:buFont typeface="Arial" panose="020B0604020202020204" pitchFamily="34" charset="0"/>
              <a:buChar char="•"/>
            </a:pPr>
            <a:r>
              <a:rPr lang="el-GR" sz="1400" b="0" i="1" dirty="0">
                <a:solidFill>
                  <a:srgbClr val="000000"/>
                </a:solidFill>
                <a:effectLst/>
                <a:latin typeface="Raleway "/>
              </a:rPr>
              <a:t>Να σέβεσαι (✓)</a:t>
            </a:r>
            <a:endParaRPr lang="tr-TR" dirty="0">
              <a:solidFill>
                <a:srgbClr val="000000"/>
              </a:solidFill>
              <a:latin typeface="Raleway "/>
            </a:endParaRPr>
          </a:p>
        </p:txBody>
      </p:sp>
      <p:sp>
        <p:nvSpPr>
          <p:cNvPr id="5" name="Metin kutusu 4">
            <a:extLst>
              <a:ext uri="{FF2B5EF4-FFF2-40B4-BE49-F238E27FC236}">
                <a16:creationId xmlns:a16="http://schemas.microsoft.com/office/drawing/2014/main" id="{A14F2A66-4FF4-2FAB-9994-6543A947CF67}"/>
              </a:ext>
            </a:extLst>
          </p:cNvPr>
          <p:cNvSpPr txBox="1"/>
          <p:nvPr/>
        </p:nvSpPr>
        <p:spPr>
          <a:xfrm>
            <a:off x="644217" y="4271902"/>
            <a:ext cx="11064622" cy="1877437"/>
          </a:xfrm>
          <a:prstGeom prst="rect">
            <a:avLst/>
          </a:prstGeom>
          <a:noFill/>
        </p:spPr>
        <p:txBody>
          <a:bodyPr wrap="square">
            <a:spAutoFit/>
          </a:bodyPr>
          <a:lstStyle/>
          <a:p>
            <a:pPr algn="just" fontAlgn="base">
              <a:spcBef>
                <a:spcPts val="600"/>
              </a:spcBef>
              <a:spcAft>
                <a:spcPts val="600"/>
              </a:spcAft>
            </a:pPr>
            <a:r>
              <a:rPr lang="en-US" sz="1400" b="0" i="1" dirty="0">
                <a:solidFill>
                  <a:srgbClr val="000000"/>
                </a:solidFill>
                <a:effectLst/>
                <a:latin typeface="Raleway "/>
              </a:rPr>
              <a:t>​</a:t>
            </a:r>
            <a:r>
              <a:rPr lang="el-GR" sz="1400" b="0" i="1" dirty="0">
                <a:solidFill>
                  <a:srgbClr val="000000"/>
                </a:solidFill>
                <a:effectLst/>
                <a:latin typeface="Raleway "/>
              </a:rPr>
              <a:t>Το βήμα για την εφαρμογή ενός καλού βήματος ΕΝΣΥΝΑΙΣΘΗΣΗ είναι το εξής: Βάλτε τον εαυτό σας στη θέση του χρήστη (πελάτη) και σκεφτείτε την εμπειρία του χρήστη. Στη συνέχεια, καταγράψτε τα συμπεράσματά σας σε ένα διάγραμμα.</a:t>
            </a:r>
            <a:endParaRPr lang="tr-TR" sz="1400" dirty="0">
              <a:solidFill>
                <a:srgbClr val="000000"/>
              </a:solidFill>
              <a:latin typeface="Raleway "/>
            </a:endParaRPr>
          </a:p>
          <a:p>
            <a:pPr marL="742950" lvl="1" indent="-285750" algn="just" fontAlgn="base">
              <a:spcBef>
                <a:spcPts val="600"/>
              </a:spcBef>
              <a:spcAft>
                <a:spcPts val="600"/>
              </a:spcAft>
              <a:buFont typeface="Arial" panose="020B0604020202020204" pitchFamily="34" charset="0"/>
              <a:buChar char="•"/>
            </a:pPr>
            <a:r>
              <a:rPr lang="el-GR" sz="1400" dirty="0">
                <a:solidFill>
                  <a:srgbClr val="000000"/>
                </a:solidFill>
                <a:latin typeface="Raleway "/>
              </a:rPr>
              <a:t>Τι θα θέλατε; </a:t>
            </a:r>
          </a:p>
          <a:p>
            <a:pPr marL="742950" lvl="1" indent="-285750" algn="just" fontAlgn="base">
              <a:spcBef>
                <a:spcPts val="600"/>
              </a:spcBef>
              <a:spcAft>
                <a:spcPts val="600"/>
              </a:spcAft>
              <a:buFont typeface="Arial" panose="020B0604020202020204" pitchFamily="34" charset="0"/>
              <a:buChar char="•"/>
            </a:pPr>
            <a:r>
              <a:rPr lang="el-GR" sz="1400" dirty="0">
                <a:solidFill>
                  <a:srgbClr val="000000"/>
                </a:solidFill>
                <a:latin typeface="Raleway "/>
              </a:rPr>
              <a:t>Τι θα ήταν καλύτερο αν άλλαζε; ...</a:t>
            </a:r>
            <a:endParaRPr lang="tr-TR" sz="1400" dirty="0">
              <a:solidFill>
                <a:srgbClr val="000000"/>
              </a:solidFill>
              <a:latin typeface="Raleway "/>
            </a:endParaRPr>
          </a:p>
          <a:p>
            <a:pPr algn="just" rtl="0" fontAlgn="base">
              <a:spcBef>
                <a:spcPts val="600"/>
              </a:spcBef>
              <a:spcAft>
                <a:spcPts val="600"/>
              </a:spcAft>
            </a:pPr>
            <a:r>
              <a:rPr lang="el-GR" sz="1400" b="0" i="0" dirty="0">
                <a:solidFill>
                  <a:srgbClr val="000000"/>
                </a:solidFill>
                <a:effectLst/>
                <a:latin typeface="Raleway "/>
              </a:rPr>
              <a:t>Οι σημειώσεις Post-</a:t>
            </a:r>
            <a:r>
              <a:rPr lang="el-GR" sz="1400" b="0" i="0" dirty="0" err="1">
                <a:solidFill>
                  <a:srgbClr val="000000"/>
                </a:solidFill>
                <a:effectLst/>
                <a:latin typeface="Raleway "/>
              </a:rPr>
              <a:t>it</a:t>
            </a:r>
            <a:r>
              <a:rPr lang="el-GR" sz="1400" b="0" i="0" dirty="0">
                <a:solidFill>
                  <a:srgbClr val="000000"/>
                </a:solidFill>
                <a:effectLst/>
                <a:latin typeface="Raleway "/>
              </a:rPr>
              <a:t>, οι χάρτες διαδρομής του χρήστη, οι χάρτες του νου ή τα διαγράμματα </a:t>
            </a:r>
            <a:r>
              <a:rPr lang="el-GR" sz="1400" b="0" i="0" dirty="0" err="1">
                <a:solidFill>
                  <a:srgbClr val="000000"/>
                </a:solidFill>
                <a:effectLst/>
                <a:latin typeface="Raleway "/>
              </a:rPr>
              <a:t>Venn</a:t>
            </a:r>
            <a:r>
              <a:rPr lang="el-GR" sz="1400" b="0" i="0" dirty="0">
                <a:solidFill>
                  <a:srgbClr val="000000"/>
                </a:solidFill>
                <a:effectLst/>
                <a:latin typeface="Raleway "/>
              </a:rPr>
              <a:t> διευκολύνουν την </a:t>
            </a:r>
            <a:r>
              <a:rPr lang="el-GR" sz="1400" b="0" i="0" dirty="0" err="1">
                <a:solidFill>
                  <a:srgbClr val="000000"/>
                </a:solidFill>
                <a:effectLst/>
                <a:latin typeface="Raleway "/>
              </a:rPr>
              <a:t>οπτικοποίηση</a:t>
            </a:r>
            <a:r>
              <a:rPr lang="el-GR" sz="1400" b="0" i="0" dirty="0">
                <a:solidFill>
                  <a:srgbClr val="000000"/>
                </a:solidFill>
                <a:effectLst/>
                <a:latin typeface="Raleway "/>
              </a:rPr>
              <a:t>, απλώνοντας όλες τις πληροφορίες που έρχονται στο μυαλό σας σε ένα επίπεδο και αποτυπώνοντας τις πληροφορίες ως διάγραμμα.</a:t>
            </a:r>
            <a:endParaRPr lang="en-US" sz="1600" b="0" i="0" dirty="0">
              <a:solidFill>
                <a:srgbClr val="000000"/>
              </a:solidFill>
              <a:effectLst/>
              <a:latin typeface="Raleway "/>
            </a:endParaRPr>
          </a:p>
        </p:txBody>
      </p:sp>
      <p:sp>
        <p:nvSpPr>
          <p:cNvPr id="3" name="CasellaDiTesto 1">
            <a:extLst>
              <a:ext uri="{FF2B5EF4-FFF2-40B4-BE49-F238E27FC236}">
                <a16:creationId xmlns:a16="http://schemas.microsoft.com/office/drawing/2014/main" id="{F7C2127E-D8EF-BAF4-886D-CAFD87EAB7E3}"/>
              </a:ext>
            </a:extLst>
          </p:cNvPr>
          <p:cNvSpPr txBox="1"/>
          <p:nvPr/>
        </p:nvSpPr>
        <p:spPr>
          <a:xfrm>
            <a:off x="522179" y="165568"/>
            <a:ext cx="11308698" cy="1138773"/>
          </a:xfrm>
          <a:prstGeom prst="rect">
            <a:avLst/>
          </a:prstGeom>
          <a:noFill/>
        </p:spPr>
        <p:txBody>
          <a:bodyPr wrap="square" lIns="91440" tIns="45720" rIns="91440" bIns="45720" rtlCol="0" anchor="t">
            <a:spAutoFit/>
          </a:bodyPr>
          <a:lstStyle/>
          <a:p>
            <a:r>
              <a:rPr lang="el-GR" sz="3400" b="1" dirty="0">
                <a:solidFill>
                  <a:schemeClr val="accent3">
                    <a:lumMod val="75000"/>
                  </a:schemeClr>
                </a:solidFill>
              </a:rPr>
              <a:t>Προσέγγιση της σχεδιαστικής σκέψης και η εφαρμογή της στη διαχείριση της καινοτομίας - 3/7</a:t>
            </a:r>
            <a:endParaRPr lang="en-US" sz="3400" b="1" dirty="0">
              <a:solidFill>
                <a:schemeClr val="accent3">
                  <a:lumMod val="75000"/>
                </a:schemeClr>
              </a:solidFill>
            </a:endParaRPr>
          </a:p>
        </p:txBody>
      </p:sp>
    </p:spTree>
    <p:extLst>
      <p:ext uri="{BB962C8B-B14F-4D97-AF65-F5344CB8AC3E}">
        <p14:creationId xmlns:p14="http://schemas.microsoft.com/office/powerpoint/2010/main" val="33939662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2C3AAE-DCDB-D91A-57CA-EFA13C8DFB71}"/>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540D256D-0621-FF87-021D-0FF9172A568B}"/>
              </a:ext>
            </a:extLst>
          </p:cNvPr>
          <p:cNvSpPr txBox="1"/>
          <p:nvPr/>
        </p:nvSpPr>
        <p:spPr>
          <a:xfrm>
            <a:off x="469114" y="1527394"/>
            <a:ext cx="11514563" cy="4124206"/>
          </a:xfrm>
          <a:prstGeom prst="rect">
            <a:avLst/>
          </a:prstGeom>
          <a:noFill/>
        </p:spPr>
        <p:txBody>
          <a:bodyPr wrap="square" lIns="91440" tIns="45720" rIns="91440" bIns="45720" anchor="t">
            <a:spAutoFit/>
          </a:bodyPr>
          <a:lstStyle/>
          <a:p>
            <a:pPr algn="just" rtl="0" fontAlgn="base">
              <a:spcBef>
                <a:spcPts val="600"/>
              </a:spcBef>
              <a:spcAft>
                <a:spcPts val="600"/>
              </a:spcAft>
            </a:pPr>
            <a:r>
              <a:rPr lang="el-GR" sz="1400" b="1" i="0" dirty="0">
                <a:solidFill>
                  <a:schemeClr val="bg1"/>
                </a:solidFill>
                <a:effectLst/>
                <a:latin typeface="Raleway "/>
              </a:rPr>
              <a:t>ΦΑΣΗ 2: ΦΑΣΗ ΠΡΟΣΔΙΟΡΙΣΜΟΥ</a:t>
            </a:r>
            <a:endParaRPr lang="tr-TR" sz="1400" b="1" dirty="0">
              <a:solidFill>
                <a:schemeClr val="bg1"/>
              </a:solidFill>
              <a:latin typeface="Raleway "/>
            </a:endParaRPr>
          </a:p>
          <a:p>
            <a:pPr algn="just" rtl="0" fontAlgn="base">
              <a:spcBef>
                <a:spcPts val="600"/>
              </a:spcBef>
              <a:spcAft>
                <a:spcPts val="600"/>
              </a:spcAft>
            </a:pPr>
            <a:r>
              <a:rPr lang="en-US" sz="1400" b="0" i="0" dirty="0">
                <a:solidFill>
                  <a:srgbClr val="000000"/>
                </a:solidFill>
                <a:effectLst/>
                <a:latin typeface="Raleway "/>
              </a:rPr>
              <a:t>​</a:t>
            </a:r>
            <a:r>
              <a:rPr lang="el-GR" sz="1400" b="0" i="0" dirty="0">
                <a:solidFill>
                  <a:srgbClr val="000000"/>
                </a:solidFill>
                <a:effectLst/>
                <a:latin typeface="Raleway "/>
              </a:rPr>
              <a:t>Σε αυτό το στάδιο, είναι το στάδιο στο οποίο ορίζεται το προϊόν/ανάγκη/υπηρεσία σύμφωνα με τις πληροφορίες που συλλέγονται από τους χρήστες. Είναι το τμήμα όπου </a:t>
            </a:r>
            <a:r>
              <a:rPr lang="el-GR" sz="1400" b="0" i="0" dirty="0" err="1">
                <a:solidFill>
                  <a:srgbClr val="000000"/>
                </a:solidFill>
                <a:effectLst/>
                <a:latin typeface="Raleway "/>
              </a:rPr>
              <a:t>απορροφώνται</a:t>
            </a:r>
            <a:r>
              <a:rPr lang="el-GR" sz="1400" b="0" i="0" dirty="0">
                <a:solidFill>
                  <a:srgbClr val="000000"/>
                </a:solidFill>
                <a:effectLst/>
                <a:latin typeface="Raleway "/>
              </a:rPr>
              <a:t> και συνοψίζονται οι πληροφορίες που συλλέγονται στο στάδιο της εμπάθειας.</a:t>
            </a:r>
            <a:endParaRPr lang="en-US" sz="1400" b="0" i="0" dirty="0">
              <a:solidFill>
                <a:srgbClr val="000000"/>
              </a:solidFill>
              <a:effectLst/>
              <a:latin typeface="Raleway "/>
            </a:endParaRP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a:t>
            </a:r>
            <a:r>
              <a:rPr lang="el-GR" sz="1400" b="0" i="1" dirty="0">
                <a:solidFill>
                  <a:srgbClr val="000000"/>
                </a:solidFill>
                <a:effectLst/>
                <a:latin typeface="Raleway "/>
              </a:rPr>
              <a:t>Αξιοποίηση της εμπειρίας (✓)</a:t>
            </a:r>
          </a:p>
          <a:p>
            <a:pPr marL="742950" lvl="1" indent="-285750" algn="just" fontAlgn="base">
              <a:spcBef>
                <a:spcPts val="600"/>
              </a:spcBef>
              <a:spcAft>
                <a:spcPts val="600"/>
              </a:spcAft>
              <a:buFont typeface="Arial" panose="020B0604020202020204" pitchFamily="34" charset="0"/>
              <a:buChar char="•"/>
            </a:pPr>
            <a:r>
              <a:rPr lang="el-GR" sz="1400" b="0" i="1" dirty="0">
                <a:solidFill>
                  <a:srgbClr val="000000"/>
                </a:solidFill>
                <a:effectLst/>
                <a:latin typeface="Raleway "/>
              </a:rPr>
              <a:t>Καθορισμός του χρήστη (δημιουργία μιας προσωπικότητας για τον καθορισμό της ομάδας-στόχου) (✓)</a:t>
            </a:r>
          </a:p>
          <a:p>
            <a:pPr marL="742950" lvl="1" indent="-285750" algn="just" fontAlgn="base">
              <a:spcBef>
                <a:spcPts val="600"/>
              </a:spcBef>
              <a:spcAft>
                <a:spcPts val="600"/>
              </a:spcAft>
              <a:buFont typeface="Arial" panose="020B0604020202020204" pitchFamily="34" charset="0"/>
              <a:buChar char="•"/>
            </a:pPr>
            <a:r>
              <a:rPr lang="el-GR" sz="1400" b="0" i="1" dirty="0">
                <a:solidFill>
                  <a:srgbClr val="000000"/>
                </a:solidFill>
                <a:effectLst/>
                <a:latin typeface="Raleway "/>
              </a:rPr>
              <a:t>Αποκάλυψη των αναγκών των χρηστών (✓)</a:t>
            </a:r>
            <a:endParaRPr lang="sl-SI" sz="1400" b="0" i="1" dirty="0">
              <a:solidFill>
                <a:srgbClr val="000000"/>
              </a:solidFill>
              <a:effectLst/>
              <a:latin typeface="Raleway "/>
            </a:endParaRPr>
          </a:p>
          <a:p>
            <a:pPr algn="just" rtl="0" fontAlgn="base">
              <a:spcBef>
                <a:spcPts val="600"/>
              </a:spcBef>
              <a:spcAft>
                <a:spcPts val="600"/>
              </a:spcAft>
            </a:pPr>
            <a:r>
              <a:rPr lang="el-GR" sz="1400" b="0" i="0" dirty="0">
                <a:solidFill>
                  <a:srgbClr val="000000"/>
                </a:solidFill>
                <a:effectLst/>
                <a:latin typeface="Raleway "/>
              </a:rPr>
              <a:t>Το βήμα για την υλοποίηση ενός καλού βήματος ΟΡΙΣΜΟΥ είναι το εξής: Διαμόρφωση του προβλήματος χρησιμοποιώντας τα ευρήματα από το βήμα της </a:t>
            </a:r>
            <a:r>
              <a:rPr lang="el-GR" sz="1400" b="0" i="0" dirty="0" err="1">
                <a:solidFill>
                  <a:srgbClr val="000000"/>
                </a:solidFill>
                <a:effectLst/>
                <a:latin typeface="Raleway "/>
              </a:rPr>
              <a:t>ενσυναίσθησης</a:t>
            </a:r>
            <a:r>
              <a:rPr lang="el-GR" sz="1400" b="0" i="0" dirty="0">
                <a:solidFill>
                  <a:srgbClr val="000000"/>
                </a:solidFill>
                <a:effectLst/>
                <a:latin typeface="Raleway "/>
              </a:rPr>
              <a:t> και εμπνέοντας τα μέλη της ομάδας.</a:t>
            </a:r>
            <a:endParaRPr lang="en-US" sz="1400" b="0" i="0" dirty="0">
              <a:solidFill>
                <a:srgbClr val="000000"/>
              </a:solidFill>
              <a:effectLst/>
              <a:latin typeface="Raleway "/>
            </a:endParaRPr>
          </a:p>
          <a:p>
            <a:pPr marL="742950" lvl="1" indent="-285750" algn="just" fontAlgn="base">
              <a:spcBef>
                <a:spcPts val="600"/>
              </a:spcBef>
              <a:spcAft>
                <a:spcPts val="600"/>
              </a:spcAft>
              <a:buFont typeface="Arial" panose="020B0604020202020204" pitchFamily="34" charset="0"/>
              <a:buChar char="•"/>
            </a:pPr>
            <a:r>
              <a:rPr lang="en-US" sz="1400" b="0" i="0" dirty="0">
                <a:solidFill>
                  <a:srgbClr val="000000"/>
                </a:solidFill>
                <a:effectLst/>
                <a:latin typeface="Raleway "/>
              </a:rPr>
              <a:t>​</a:t>
            </a:r>
            <a:r>
              <a:rPr lang="el-GR" sz="1400" b="0" i="1" dirty="0">
                <a:solidFill>
                  <a:srgbClr val="000000"/>
                </a:solidFill>
                <a:effectLst/>
                <a:latin typeface="Raleway "/>
              </a:rPr>
              <a:t>Ποιοι είναι οι χρήστες μας και πώς τους ορίζουμε;</a:t>
            </a:r>
          </a:p>
          <a:p>
            <a:pPr marL="742950" lvl="1" indent="-285750" algn="just" fontAlgn="base">
              <a:spcBef>
                <a:spcPts val="600"/>
              </a:spcBef>
              <a:spcAft>
                <a:spcPts val="600"/>
              </a:spcAft>
              <a:buFont typeface="Arial" panose="020B0604020202020204" pitchFamily="34" charset="0"/>
              <a:buChar char="•"/>
            </a:pPr>
            <a:r>
              <a:rPr lang="el-GR" sz="1400" b="0" i="1" dirty="0">
                <a:solidFill>
                  <a:srgbClr val="000000"/>
                </a:solidFill>
                <a:effectLst/>
                <a:latin typeface="Raleway "/>
              </a:rPr>
              <a:t>Τι τους αρέσει (ή δεν τους αρέσει)</a:t>
            </a:r>
            <a:endParaRPr lang="tr-TR" sz="1400" dirty="0">
              <a:solidFill>
                <a:srgbClr val="000000"/>
              </a:solidFill>
              <a:latin typeface="Raleway "/>
            </a:endParaRPr>
          </a:p>
          <a:p>
            <a:pPr algn="just" rtl="0" fontAlgn="base">
              <a:spcBef>
                <a:spcPts val="600"/>
              </a:spcBef>
              <a:spcAft>
                <a:spcPts val="600"/>
              </a:spcAft>
            </a:pPr>
            <a:r>
              <a:rPr lang="el-GR" sz="1400" b="0" i="0" dirty="0">
                <a:solidFill>
                  <a:srgbClr val="000000"/>
                </a:solidFill>
                <a:effectLst/>
                <a:latin typeface="Raleway "/>
              </a:rPr>
              <a:t>Στη φάση του ορισμού, ο καταιγισμός ιδεών, η υπέρβαση των ορίων και η εξέταση της μεγάλης εικόνας με την εξέταση του προβλήματος σε πολλαπλές διαστάσεις διευκολύνει τη διαδικασία. Φροντίστε να εντοπίσετε το πρόβλημα που δεν είναι μόνο ορατό, αλλά βρίσκεται και στις λεπτομέρειες.</a:t>
            </a:r>
            <a:endParaRPr lang="en-US" sz="1400" b="0" i="0" dirty="0">
              <a:solidFill>
                <a:srgbClr val="000000"/>
              </a:solidFill>
              <a:effectLst/>
              <a:latin typeface="Raleway "/>
            </a:endParaRPr>
          </a:p>
        </p:txBody>
      </p:sp>
      <p:sp>
        <p:nvSpPr>
          <p:cNvPr id="2" name="CasellaDiTesto 1">
            <a:extLst>
              <a:ext uri="{FF2B5EF4-FFF2-40B4-BE49-F238E27FC236}">
                <a16:creationId xmlns:a16="http://schemas.microsoft.com/office/drawing/2014/main" id="{FD588E7F-AAC1-9569-3911-B05B9B5643A1}"/>
              </a:ext>
            </a:extLst>
          </p:cNvPr>
          <p:cNvSpPr txBox="1"/>
          <p:nvPr/>
        </p:nvSpPr>
        <p:spPr>
          <a:xfrm>
            <a:off x="405106" y="132589"/>
            <a:ext cx="11308698" cy="1138773"/>
          </a:xfrm>
          <a:prstGeom prst="rect">
            <a:avLst/>
          </a:prstGeom>
          <a:noFill/>
        </p:spPr>
        <p:txBody>
          <a:bodyPr wrap="square" lIns="91440" tIns="45720" rIns="91440" bIns="45720" rtlCol="0" anchor="t">
            <a:spAutoFit/>
          </a:bodyPr>
          <a:lstStyle/>
          <a:p>
            <a:r>
              <a:rPr lang="en-US" sz="3400" b="1" dirty="0">
                <a:solidFill>
                  <a:schemeClr val="accent3">
                    <a:lumMod val="75000"/>
                  </a:schemeClr>
                </a:solidFill>
              </a:rPr>
              <a:t>Design </a:t>
            </a:r>
            <a:r>
              <a:rPr lang="sl-SI" sz="3400" b="1" dirty="0">
                <a:solidFill>
                  <a:schemeClr val="accent3">
                    <a:lumMod val="75000"/>
                  </a:schemeClr>
                </a:solidFill>
              </a:rPr>
              <a:t>t</a:t>
            </a:r>
            <a:r>
              <a:rPr lang="en-US" sz="3400" b="1" dirty="0" err="1">
                <a:solidFill>
                  <a:schemeClr val="accent3">
                    <a:lumMod val="75000"/>
                  </a:schemeClr>
                </a:solidFill>
              </a:rPr>
              <a:t>hinking</a:t>
            </a:r>
            <a:r>
              <a:rPr lang="en-US" sz="3400" b="1" dirty="0">
                <a:solidFill>
                  <a:schemeClr val="accent3">
                    <a:lumMod val="75000"/>
                  </a:schemeClr>
                </a:solidFill>
              </a:rPr>
              <a:t> </a:t>
            </a:r>
            <a:r>
              <a:rPr lang="sl-SI" sz="3400" b="1" dirty="0">
                <a:solidFill>
                  <a:schemeClr val="accent3">
                    <a:lumMod val="75000"/>
                  </a:schemeClr>
                </a:solidFill>
              </a:rPr>
              <a:t>a</a:t>
            </a:r>
            <a:r>
              <a:rPr lang="en-US" sz="3400" b="1" dirty="0" err="1">
                <a:solidFill>
                  <a:schemeClr val="accent3">
                    <a:lumMod val="75000"/>
                  </a:schemeClr>
                </a:solidFill>
              </a:rPr>
              <a:t>pproach</a:t>
            </a:r>
            <a:r>
              <a:rPr lang="en-US" sz="3400" b="1" dirty="0">
                <a:solidFill>
                  <a:schemeClr val="accent3">
                    <a:lumMod val="75000"/>
                  </a:schemeClr>
                </a:solidFill>
              </a:rPr>
              <a:t> and its </a:t>
            </a:r>
            <a:r>
              <a:rPr lang="sl-SI" sz="3400" b="1" dirty="0">
                <a:solidFill>
                  <a:schemeClr val="accent3">
                    <a:lumMod val="75000"/>
                  </a:schemeClr>
                </a:solidFill>
              </a:rPr>
              <a:t>a</a:t>
            </a:r>
            <a:r>
              <a:rPr lang="en-US" sz="3400" b="1" dirty="0" err="1">
                <a:solidFill>
                  <a:schemeClr val="accent3">
                    <a:lumMod val="75000"/>
                  </a:schemeClr>
                </a:solidFill>
              </a:rPr>
              <a:t>pplication</a:t>
            </a:r>
            <a:r>
              <a:rPr lang="tr-TR" sz="3400" b="1" dirty="0">
                <a:solidFill>
                  <a:schemeClr val="accent3">
                    <a:lumMod val="75000"/>
                  </a:schemeClr>
                </a:solidFill>
              </a:rPr>
              <a:t> for</a:t>
            </a:r>
            <a:endParaRPr lang="en-US" sz="3400" b="1" dirty="0">
              <a:solidFill>
                <a:schemeClr val="accent3">
                  <a:lumMod val="75000"/>
                </a:schemeClr>
              </a:solidFill>
            </a:endParaRPr>
          </a:p>
          <a:p>
            <a:r>
              <a:rPr lang="sl-SI" sz="3400" b="1" dirty="0">
                <a:solidFill>
                  <a:schemeClr val="accent3">
                    <a:lumMod val="75000"/>
                  </a:schemeClr>
                </a:solidFill>
              </a:rPr>
              <a:t>i</a:t>
            </a:r>
            <a:r>
              <a:rPr lang="tr-TR" sz="3400" b="1" dirty="0" err="1">
                <a:solidFill>
                  <a:schemeClr val="accent3">
                    <a:lumMod val="75000"/>
                  </a:schemeClr>
                </a:solidFill>
              </a:rPr>
              <a:t>nnovation</a:t>
            </a:r>
            <a:r>
              <a:rPr lang="tr-TR" sz="3400" b="1" dirty="0">
                <a:solidFill>
                  <a:schemeClr val="accent3">
                    <a:lumMod val="75000"/>
                  </a:schemeClr>
                </a:solidFill>
              </a:rPr>
              <a:t> </a:t>
            </a:r>
            <a:r>
              <a:rPr lang="sl-SI" sz="3400" b="1" dirty="0">
                <a:solidFill>
                  <a:schemeClr val="accent3">
                    <a:lumMod val="75000"/>
                  </a:schemeClr>
                </a:solidFill>
              </a:rPr>
              <a:t>m</a:t>
            </a:r>
            <a:r>
              <a:rPr lang="tr-TR" sz="3400" b="1" dirty="0">
                <a:solidFill>
                  <a:schemeClr val="accent3">
                    <a:lumMod val="75000"/>
                  </a:schemeClr>
                </a:solidFill>
              </a:rPr>
              <a:t>anagement </a:t>
            </a:r>
            <a:r>
              <a:rPr lang="en-US" sz="3400" b="1" dirty="0">
                <a:solidFill>
                  <a:schemeClr val="accent3">
                    <a:lumMod val="75000"/>
                  </a:schemeClr>
                </a:solidFill>
              </a:rPr>
              <a:t>​- 4/7</a:t>
            </a:r>
          </a:p>
        </p:txBody>
      </p:sp>
    </p:spTree>
    <p:extLst>
      <p:ext uri="{BB962C8B-B14F-4D97-AF65-F5344CB8AC3E}">
        <p14:creationId xmlns:p14="http://schemas.microsoft.com/office/powerpoint/2010/main" val="10135259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B07CD-F30E-35F8-A23F-E1A54C9F490D}"/>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96E0D19A-F4E7-E6FE-84BE-57E24F8160B2}"/>
              </a:ext>
            </a:extLst>
          </p:cNvPr>
          <p:cNvSpPr txBox="1"/>
          <p:nvPr/>
        </p:nvSpPr>
        <p:spPr>
          <a:xfrm>
            <a:off x="492811" y="1674001"/>
            <a:ext cx="11206378" cy="4493538"/>
          </a:xfrm>
          <a:prstGeom prst="rect">
            <a:avLst/>
          </a:prstGeom>
          <a:noFill/>
        </p:spPr>
        <p:txBody>
          <a:bodyPr wrap="square" lIns="91440" tIns="45720" rIns="91440" bIns="45720" anchor="t">
            <a:spAutoFit/>
          </a:bodyPr>
          <a:lstStyle/>
          <a:p>
            <a:pPr algn="just" rtl="0" fontAlgn="base">
              <a:spcBef>
                <a:spcPts val="600"/>
              </a:spcBef>
              <a:spcAft>
                <a:spcPts val="600"/>
              </a:spcAft>
            </a:pPr>
            <a:r>
              <a:rPr lang="el-GR" sz="1400" b="1" i="0" dirty="0">
                <a:solidFill>
                  <a:schemeClr val="bg1"/>
                </a:solidFill>
                <a:effectLst/>
                <a:latin typeface="Raleway "/>
              </a:rPr>
              <a:t>ΦΑΣΗ 3: ΠΑΡΑΓΩΓΗ ΙΔΕΩΝ</a:t>
            </a:r>
          </a:p>
          <a:p>
            <a:pPr algn="just" rtl="0" fontAlgn="base">
              <a:spcBef>
                <a:spcPts val="600"/>
              </a:spcBef>
              <a:spcAft>
                <a:spcPts val="600"/>
              </a:spcAft>
            </a:pPr>
            <a:r>
              <a:rPr lang="en-US" sz="1400" b="0" i="0" dirty="0">
                <a:solidFill>
                  <a:srgbClr val="000000"/>
                </a:solidFill>
                <a:effectLst/>
                <a:latin typeface="Raleway "/>
              </a:rPr>
              <a:t>​</a:t>
            </a:r>
            <a:r>
              <a:rPr lang="el-GR" sz="1400" b="0" i="0" dirty="0">
                <a:solidFill>
                  <a:srgbClr val="000000"/>
                </a:solidFill>
                <a:effectLst/>
                <a:latin typeface="Raleway "/>
              </a:rPr>
              <a:t>Το στάδιο της δημιουργίας ιδεών είναι η δημιουργία πρωτοτύπων και μακέτας του προϊόντος σας και η ανάπτυξη «ιδεών» ώστε να μπορέσουμε να αναπτύξουμε καινοτόμες λύσεις για τους πελάτες σας. Αυτή η φάση, η οποία αντιπροσωπεύει την προσανατολισμένη στη λύση «συγκεκριμενοποίηση» των καθορισμένων σκέψεων και απαιτήσεων, επιτρέπει την ανάπτυξη εναλλακτικών ιδεών/λύσεων.</a:t>
            </a:r>
            <a:endParaRPr lang="tr-TR" sz="1400" dirty="0">
              <a:solidFill>
                <a:srgbClr val="000000"/>
              </a:solidFill>
              <a:latin typeface="Raleway "/>
            </a:endParaRPr>
          </a:p>
          <a:p>
            <a:pPr algn="just" rtl="0" fontAlgn="base">
              <a:spcBef>
                <a:spcPts val="600"/>
              </a:spcBef>
              <a:spcAft>
                <a:spcPts val="600"/>
              </a:spcAft>
            </a:pPr>
            <a:r>
              <a:rPr lang="el-GR" sz="1400" dirty="0">
                <a:solidFill>
                  <a:srgbClr val="000000"/>
                </a:solidFill>
                <a:latin typeface="Raleway "/>
              </a:rPr>
              <a:t>Προτάσεις για τους φορείς υλοποίησης της DT:</a:t>
            </a:r>
            <a:endParaRPr lang="sl-SI" sz="1400" dirty="0">
              <a:solidFill>
                <a:srgbClr val="000000"/>
              </a:solidFill>
              <a:latin typeface="Raleway "/>
            </a:endParaRPr>
          </a:p>
          <a:p>
            <a:pPr marL="742950" lvl="1" indent="-285750" algn="just" fontAlgn="base">
              <a:spcBef>
                <a:spcPts val="600"/>
              </a:spcBef>
              <a:spcAft>
                <a:spcPts val="600"/>
              </a:spcAft>
              <a:buFont typeface="Arial" panose="020B0604020202020204" pitchFamily="34" charset="0"/>
              <a:buChar char="•"/>
            </a:pPr>
            <a:r>
              <a:rPr lang="el-GR" sz="1400" b="0" i="1" dirty="0">
                <a:solidFill>
                  <a:srgbClr val="000000"/>
                </a:solidFill>
                <a:effectLst/>
                <a:latin typeface="Raleway "/>
              </a:rPr>
              <a:t>Να είστε ανοιχτοί σε διαφορετικές ιδέες (✓)</a:t>
            </a:r>
          </a:p>
          <a:p>
            <a:pPr marL="742950" lvl="1" indent="-285750" algn="just" fontAlgn="base">
              <a:spcBef>
                <a:spcPts val="600"/>
              </a:spcBef>
              <a:spcAft>
                <a:spcPts val="600"/>
              </a:spcAft>
              <a:buFont typeface="Arial" panose="020B0604020202020204" pitchFamily="34" charset="0"/>
              <a:buChar char="•"/>
            </a:pPr>
            <a:r>
              <a:rPr lang="el-GR" sz="1400" b="0" i="1" dirty="0">
                <a:solidFill>
                  <a:srgbClr val="000000"/>
                </a:solidFill>
                <a:effectLst/>
                <a:latin typeface="Raleway "/>
              </a:rPr>
              <a:t>Μην περιορίζετε (X)</a:t>
            </a:r>
          </a:p>
          <a:p>
            <a:pPr marL="742950" lvl="1" indent="-285750" algn="just" fontAlgn="base">
              <a:spcBef>
                <a:spcPts val="600"/>
              </a:spcBef>
              <a:spcAft>
                <a:spcPts val="600"/>
              </a:spcAft>
              <a:buFont typeface="Arial" panose="020B0604020202020204" pitchFamily="34" charset="0"/>
              <a:buChar char="•"/>
            </a:pPr>
            <a:r>
              <a:rPr lang="el-GR" sz="1400" b="0" i="1" dirty="0">
                <a:solidFill>
                  <a:srgbClr val="000000"/>
                </a:solidFill>
                <a:effectLst/>
                <a:latin typeface="Raleway "/>
              </a:rPr>
              <a:t>Μην κρίνετε (X)</a:t>
            </a:r>
          </a:p>
          <a:p>
            <a:pPr marL="742950" lvl="1" indent="-285750" algn="just" fontAlgn="base">
              <a:spcBef>
                <a:spcPts val="600"/>
              </a:spcBef>
              <a:spcAft>
                <a:spcPts val="600"/>
              </a:spcAft>
              <a:buFont typeface="Arial" panose="020B0604020202020204" pitchFamily="34" charset="0"/>
              <a:buChar char="•"/>
            </a:pPr>
            <a:r>
              <a:rPr lang="el-GR" sz="1400" b="0" i="1" dirty="0">
                <a:solidFill>
                  <a:srgbClr val="000000"/>
                </a:solidFill>
                <a:effectLst/>
                <a:latin typeface="Raleway "/>
              </a:rPr>
              <a:t>Να είστε ευέλικτοι (✓)</a:t>
            </a:r>
          </a:p>
          <a:p>
            <a:pPr marL="742950" lvl="1" indent="-285750" algn="just" fontAlgn="base">
              <a:spcBef>
                <a:spcPts val="600"/>
              </a:spcBef>
              <a:spcAft>
                <a:spcPts val="600"/>
              </a:spcAft>
              <a:buFont typeface="Arial" panose="020B0604020202020204" pitchFamily="34" charset="0"/>
              <a:buChar char="•"/>
            </a:pPr>
            <a:r>
              <a:rPr lang="el-GR" sz="1400" b="0" i="1" dirty="0">
                <a:solidFill>
                  <a:srgbClr val="000000"/>
                </a:solidFill>
                <a:effectLst/>
                <a:latin typeface="Raleway "/>
              </a:rPr>
              <a:t>Να είστε ανοιχτοί στη διαφορετικότητα (✓)</a:t>
            </a:r>
            <a:endParaRPr lang="sl-SI" sz="1400" b="0" i="1" dirty="0">
              <a:solidFill>
                <a:srgbClr val="000000"/>
              </a:solidFill>
              <a:effectLst/>
              <a:latin typeface="Raleway "/>
            </a:endParaRPr>
          </a:p>
          <a:p>
            <a:pPr algn="just" rtl="0" fontAlgn="base">
              <a:spcBef>
                <a:spcPts val="600"/>
              </a:spcBef>
              <a:spcAft>
                <a:spcPts val="600"/>
              </a:spcAft>
            </a:pPr>
            <a:r>
              <a:rPr lang="el-GR" sz="1400" b="0" i="0" dirty="0">
                <a:solidFill>
                  <a:srgbClr val="000000"/>
                </a:solidFill>
                <a:effectLst/>
                <a:latin typeface="Raleway "/>
              </a:rPr>
              <a:t>Η φάση αυτή είναι σημαντική για τη δημιουργία απροσδόκητων και δημιουργικών προϊόντων. Υποστηρίξτε την ομάδα σας στην ανάπτυξη καινοτόμων ιδεών.</a:t>
            </a:r>
          </a:p>
          <a:p>
            <a:pPr algn="just" rtl="0" fontAlgn="base">
              <a:spcBef>
                <a:spcPts val="600"/>
              </a:spcBef>
              <a:spcAft>
                <a:spcPts val="600"/>
              </a:spcAft>
            </a:pPr>
            <a:r>
              <a:rPr lang="el-GR" sz="1400" b="0" i="0" dirty="0">
                <a:solidFill>
                  <a:srgbClr val="000000"/>
                </a:solidFill>
                <a:effectLst/>
                <a:latin typeface="Raleway "/>
              </a:rPr>
              <a:t>Το στάδιο της ιδέας δεν αφορά τον καθορισμό του σχήματος και των χαρακτηριστικών του τελικού προϊόντος. Πρόκειται για τη δημιουργία μιας σειράς εναλλακτικών προϊόντων από τα οποία μπορούμε να επιλέξουμε στην πορεία προς το τελικό προϊόν.</a:t>
            </a:r>
            <a:endParaRPr lang="en-US" sz="1400" b="0" i="0" dirty="0">
              <a:solidFill>
                <a:srgbClr val="000000"/>
              </a:solidFill>
              <a:effectLst/>
              <a:latin typeface="Raleway "/>
            </a:endParaRPr>
          </a:p>
        </p:txBody>
      </p:sp>
      <p:sp>
        <p:nvSpPr>
          <p:cNvPr id="2" name="CasellaDiTesto 1">
            <a:extLst>
              <a:ext uri="{FF2B5EF4-FFF2-40B4-BE49-F238E27FC236}">
                <a16:creationId xmlns:a16="http://schemas.microsoft.com/office/drawing/2014/main" id="{E6F63338-FFB2-DAB7-17A5-BFA09680429F}"/>
              </a:ext>
            </a:extLst>
          </p:cNvPr>
          <p:cNvSpPr txBox="1"/>
          <p:nvPr/>
        </p:nvSpPr>
        <p:spPr>
          <a:xfrm>
            <a:off x="441651" y="336518"/>
            <a:ext cx="11308698" cy="1138773"/>
          </a:xfrm>
          <a:prstGeom prst="rect">
            <a:avLst/>
          </a:prstGeom>
          <a:noFill/>
        </p:spPr>
        <p:txBody>
          <a:bodyPr wrap="square" lIns="91440" tIns="45720" rIns="91440" bIns="45720" rtlCol="0" anchor="t">
            <a:spAutoFit/>
          </a:bodyPr>
          <a:lstStyle/>
          <a:p>
            <a:r>
              <a:rPr lang="el-GR" sz="3400" b="1" dirty="0">
                <a:solidFill>
                  <a:schemeClr val="accent3">
                    <a:lumMod val="75000"/>
                  </a:schemeClr>
                </a:solidFill>
              </a:rPr>
              <a:t>Η προσέγγιση της σχεδιαστικής σκέψης και η εφαρμογή της στη διαχείριση της καινοτομίας - 5/7</a:t>
            </a:r>
            <a:endParaRPr lang="en-US" sz="3400" b="1" dirty="0">
              <a:solidFill>
                <a:schemeClr val="accent3">
                  <a:lumMod val="75000"/>
                </a:schemeClr>
              </a:solidFill>
            </a:endParaRPr>
          </a:p>
        </p:txBody>
      </p:sp>
    </p:spTree>
    <p:extLst>
      <p:ext uri="{BB962C8B-B14F-4D97-AF65-F5344CB8AC3E}">
        <p14:creationId xmlns:p14="http://schemas.microsoft.com/office/powerpoint/2010/main" val="1922217510"/>
      </p:ext>
    </p:extLst>
  </p:cSld>
  <p:clrMapOvr>
    <a:masterClrMapping/>
  </p:clrMapOvr>
  <p:extLst>
    <p:ext uri="{6950BFC3-D8DA-4A85-94F7-54DA5524770B}">
      <p188:commentRel xmlns:p188="http://schemas.microsoft.com/office/powerpoint/2018/8/main" r:id="rId2"/>
    </p:ext>
  </p:extLs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D5EE42-8AA3-B968-46C2-BBFDD3617C03}"/>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AE5E0C18-4EE2-A2B1-1A45-5769BEB57D0E}"/>
              </a:ext>
            </a:extLst>
          </p:cNvPr>
          <p:cNvSpPr txBox="1"/>
          <p:nvPr/>
        </p:nvSpPr>
        <p:spPr>
          <a:xfrm>
            <a:off x="460955" y="1743101"/>
            <a:ext cx="11206378" cy="2277547"/>
          </a:xfrm>
          <a:prstGeom prst="rect">
            <a:avLst/>
          </a:prstGeom>
          <a:noFill/>
        </p:spPr>
        <p:txBody>
          <a:bodyPr wrap="square">
            <a:spAutoFit/>
          </a:bodyPr>
          <a:lstStyle/>
          <a:p>
            <a:pPr algn="just" rtl="0" fontAlgn="base">
              <a:spcBef>
                <a:spcPts val="600"/>
              </a:spcBef>
              <a:spcAft>
                <a:spcPts val="600"/>
              </a:spcAft>
            </a:pPr>
            <a:r>
              <a:rPr lang="el-GR" sz="1400" b="1" i="0" dirty="0">
                <a:solidFill>
                  <a:schemeClr val="bg1"/>
                </a:solidFill>
                <a:effectLst/>
                <a:latin typeface="Raleway "/>
              </a:rPr>
              <a:t>ΦΑΣΗ</a:t>
            </a:r>
            <a:r>
              <a:rPr lang="en-US" sz="1400" b="1" i="0" dirty="0">
                <a:solidFill>
                  <a:schemeClr val="bg1"/>
                </a:solidFill>
                <a:effectLst/>
                <a:latin typeface="Raleway "/>
              </a:rPr>
              <a:t> 4: </a:t>
            </a:r>
            <a:r>
              <a:rPr lang="el-GR" sz="1400" b="1" i="0" dirty="0">
                <a:solidFill>
                  <a:schemeClr val="bg1"/>
                </a:solidFill>
                <a:effectLst/>
                <a:latin typeface="Raleway "/>
              </a:rPr>
              <a:t>ΠΡΟΤΥΠΟΠΟΙΗΣΗ </a:t>
            </a:r>
            <a:r>
              <a:rPr lang="en-US" sz="1400" b="1" i="0" dirty="0">
                <a:solidFill>
                  <a:schemeClr val="bg1"/>
                </a:solidFill>
                <a:effectLst/>
                <a:latin typeface="Raleway "/>
              </a:rPr>
              <a:t>​</a:t>
            </a:r>
            <a:endParaRPr lang="tr-TR" sz="1400" b="1" i="0" dirty="0">
              <a:solidFill>
                <a:schemeClr val="bg1"/>
              </a:solidFill>
              <a:effectLst/>
              <a:latin typeface="Raleway "/>
            </a:endParaRPr>
          </a:p>
          <a:p>
            <a:pPr algn="just" rtl="0" fontAlgn="base">
              <a:spcBef>
                <a:spcPts val="600"/>
              </a:spcBef>
              <a:spcAft>
                <a:spcPts val="600"/>
              </a:spcAft>
            </a:pPr>
            <a:r>
              <a:rPr lang="el-GR" sz="1400" b="0" i="0" dirty="0">
                <a:solidFill>
                  <a:srgbClr val="000000"/>
                </a:solidFill>
                <a:effectLst/>
                <a:latin typeface="Raleway "/>
              </a:rPr>
              <a:t>Το στάδιο της δημιουργίας ιδεών είναι η δημιουργία πρωτοτύπων και μακέτας του προϊόντος σας και η ανάπτυξη «ιδεών» ώστε να μπορέσουμε να αναπτύξουμε καινοτόμες λύσεις για τους πελάτες σας. Αυτή η φάση, </a:t>
            </a:r>
            <a:r>
              <a:rPr lang="el-GR" sz="1400" b="1" i="0" dirty="0">
                <a:solidFill>
                  <a:srgbClr val="000000"/>
                </a:solidFill>
                <a:effectLst/>
                <a:latin typeface="Raleway "/>
              </a:rPr>
              <a:t>η οποία αντιπροσωπεύει την προσανατολισμένη στη λύση «συγκεκριμενοποίηση» των καθορισμένων σκέψεων και απαιτήσεων, επιτρέπει την ανάπτυξη εναλλακτικών ιδεών/λύσεων.</a:t>
            </a:r>
          </a:p>
          <a:p>
            <a:pPr algn="just" rtl="0" fontAlgn="base">
              <a:spcBef>
                <a:spcPts val="600"/>
              </a:spcBef>
              <a:spcAft>
                <a:spcPts val="600"/>
              </a:spcAft>
            </a:pPr>
            <a:r>
              <a:rPr lang="el-GR" sz="1400" b="1" i="0" dirty="0">
                <a:solidFill>
                  <a:srgbClr val="000000"/>
                </a:solidFill>
                <a:effectLst/>
                <a:latin typeface="Raleway "/>
              </a:rPr>
              <a:t>Η φάση αυτή προβλέπει το σχήμα και την εμφάνιση του προϊόντος που μπορεί να διατεθεί στην αγορά πριν εισέλθει στη φάση της παραγωγής. </a:t>
            </a:r>
          </a:p>
          <a:p>
            <a:pPr algn="just" rtl="0" fontAlgn="base">
              <a:spcBef>
                <a:spcPts val="600"/>
              </a:spcBef>
              <a:spcAft>
                <a:spcPts val="600"/>
              </a:spcAft>
            </a:pPr>
            <a:r>
              <a:rPr lang="el-GR" sz="1400" dirty="0">
                <a:solidFill>
                  <a:srgbClr val="000000"/>
                </a:solidFill>
                <a:latin typeface="Raleway "/>
              </a:rPr>
              <a:t>Ένα πρωτότυπο μπορεί να είναι οτιδήποτε με το οποίο ο χρήστης μπορεί να </a:t>
            </a:r>
            <a:r>
              <a:rPr lang="el-GR" sz="1400" dirty="0" err="1">
                <a:solidFill>
                  <a:srgbClr val="000000"/>
                </a:solidFill>
                <a:latin typeface="Raleway "/>
              </a:rPr>
              <a:t>αλληλεπιδράσει</a:t>
            </a:r>
            <a:r>
              <a:rPr lang="el-GR" sz="1400" dirty="0">
                <a:solidFill>
                  <a:srgbClr val="000000"/>
                </a:solidFill>
                <a:latin typeface="Raleway "/>
              </a:rPr>
              <a:t>. Για παράδειγμα, ένα συναρμολογημένο εργαλείο, μια μακέτα, ένα παράδειγμα σχεδιασμένο σε χαρτί ή ψηφιακά.</a:t>
            </a:r>
            <a:endParaRPr lang="en-US" sz="1600" b="0" i="0" dirty="0">
              <a:solidFill>
                <a:srgbClr val="000000"/>
              </a:solidFill>
              <a:effectLst/>
              <a:latin typeface="Raleway "/>
            </a:endParaRPr>
          </a:p>
        </p:txBody>
      </p:sp>
      <p:pic>
        <p:nvPicPr>
          <p:cNvPr id="9" name="Resim 8" descr="çizim, çizgi film, grafik tasarım, kırpıntı çizim içeren bir resim&#10;&#10;Açıklama otomatik olarak oluşturuldu">
            <a:extLst>
              <a:ext uri="{FF2B5EF4-FFF2-40B4-BE49-F238E27FC236}">
                <a16:creationId xmlns:a16="http://schemas.microsoft.com/office/drawing/2014/main" id="{1DB4E401-5BA0-9B12-1CA3-98BF1F55F7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3706" y="3953447"/>
            <a:ext cx="4536332" cy="2551687"/>
          </a:xfrm>
          <a:prstGeom prst="rect">
            <a:avLst/>
          </a:prstGeom>
        </p:spPr>
      </p:pic>
      <p:sp>
        <p:nvSpPr>
          <p:cNvPr id="5" name="Metin kutusu 4">
            <a:extLst>
              <a:ext uri="{FF2B5EF4-FFF2-40B4-BE49-F238E27FC236}">
                <a16:creationId xmlns:a16="http://schemas.microsoft.com/office/drawing/2014/main" id="{A9B597DC-C6D3-2AB2-82C0-866F2B061AB5}"/>
              </a:ext>
            </a:extLst>
          </p:cNvPr>
          <p:cNvSpPr txBox="1"/>
          <p:nvPr/>
        </p:nvSpPr>
        <p:spPr>
          <a:xfrm>
            <a:off x="7543706" y="6505134"/>
            <a:ext cx="4072467" cy="246221"/>
          </a:xfrm>
          <a:prstGeom prst="rect">
            <a:avLst/>
          </a:prstGeom>
          <a:noFill/>
        </p:spPr>
        <p:txBody>
          <a:bodyPr wrap="square">
            <a:spAutoFit/>
          </a:bodyPr>
          <a:lstStyle/>
          <a:p>
            <a:pPr algn="ctr"/>
            <a:r>
              <a:rPr lang="el-GR" sz="1000" dirty="0">
                <a:solidFill>
                  <a:schemeClr val="accent1"/>
                </a:solidFill>
              </a:rPr>
              <a:t>Πηγή εικόνας </a:t>
            </a:r>
            <a:r>
              <a:rPr lang="en-US" sz="1000" dirty="0">
                <a:solidFill>
                  <a:schemeClr val="accent1"/>
                </a:solidFill>
              </a:rPr>
              <a:t>: </a:t>
            </a:r>
            <a:r>
              <a:rPr lang="tr-TR" sz="1000" dirty="0">
                <a:solidFill>
                  <a:schemeClr val="accent1"/>
                </a:solidFill>
              </a:rPr>
              <a:t>Istockphoto.com</a:t>
            </a:r>
          </a:p>
        </p:txBody>
      </p:sp>
      <p:sp>
        <p:nvSpPr>
          <p:cNvPr id="2" name="CasellaDiTesto 1">
            <a:extLst>
              <a:ext uri="{FF2B5EF4-FFF2-40B4-BE49-F238E27FC236}">
                <a16:creationId xmlns:a16="http://schemas.microsoft.com/office/drawing/2014/main" id="{A0432A06-8C0B-B3F0-073A-728AB0345400}"/>
              </a:ext>
            </a:extLst>
          </p:cNvPr>
          <p:cNvSpPr txBox="1"/>
          <p:nvPr/>
        </p:nvSpPr>
        <p:spPr>
          <a:xfrm>
            <a:off x="358635" y="202782"/>
            <a:ext cx="11308698" cy="1138773"/>
          </a:xfrm>
          <a:prstGeom prst="rect">
            <a:avLst/>
          </a:prstGeom>
          <a:noFill/>
        </p:spPr>
        <p:txBody>
          <a:bodyPr wrap="square" lIns="91440" tIns="45720" rIns="91440" bIns="45720" rtlCol="0" anchor="t">
            <a:spAutoFit/>
          </a:bodyPr>
          <a:lstStyle/>
          <a:p>
            <a:r>
              <a:rPr lang="el-GR" sz="3400" b="1" dirty="0">
                <a:solidFill>
                  <a:schemeClr val="accent3">
                    <a:lumMod val="75000"/>
                  </a:schemeClr>
                </a:solidFill>
              </a:rPr>
              <a:t>Η προσέγγιση της σχεδιαστικής σκέψης και η εφαρμογή της στη διαχείριση της καινοτομίας - 6/7</a:t>
            </a:r>
            <a:endParaRPr lang="en-US" sz="3400" b="1" dirty="0">
              <a:solidFill>
                <a:schemeClr val="accent3">
                  <a:lumMod val="75000"/>
                </a:schemeClr>
              </a:solidFill>
            </a:endParaRPr>
          </a:p>
        </p:txBody>
      </p:sp>
    </p:spTree>
    <p:extLst>
      <p:ext uri="{BB962C8B-B14F-4D97-AF65-F5344CB8AC3E}">
        <p14:creationId xmlns:p14="http://schemas.microsoft.com/office/powerpoint/2010/main" val="1760899177"/>
      </p:ext>
    </p:extLst>
  </p:cSld>
  <p:clrMapOvr>
    <a:masterClrMapping/>
  </p:clrMapOvr>
  <p:extLst>
    <p:ext uri="{6950BFC3-D8DA-4A85-94F7-54DA5524770B}">
      <p188:commentRel xmlns:p188="http://schemas.microsoft.com/office/powerpoint/2018/8/main" r:id="rId2"/>
    </p:ext>
  </p:extLs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45687-8146-6898-4137-CCF460A1993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BDFF4042-0412-F2FD-5397-328BA0938451}"/>
              </a:ext>
            </a:extLst>
          </p:cNvPr>
          <p:cNvSpPr txBox="1"/>
          <p:nvPr/>
        </p:nvSpPr>
        <p:spPr>
          <a:xfrm>
            <a:off x="409795" y="1668780"/>
            <a:ext cx="11206378" cy="4555093"/>
          </a:xfrm>
          <a:prstGeom prst="rect">
            <a:avLst/>
          </a:prstGeom>
          <a:noFill/>
        </p:spPr>
        <p:txBody>
          <a:bodyPr wrap="square" lIns="91440" tIns="45720" rIns="91440" bIns="45720" anchor="t">
            <a:spAutoFit/>
          </a:bodyPr>
          <a:lstStyle/>
          <a:p>
            <a:pPr algn="just" rtl="0" fontAlgn="base">
              <a:spcBef>
                <a:spcPts val="600"/>
              </a:spcBef>
              <a:spcAft>
                <a:spcPts val="600"/>
              </a:spcAft>
            </a:pPr>
            <a:r>
              <a:rPr lang="el-GR" sz="1400" b="1" i="0" dirty="0">
                <a:solidFill>
                  <a:schemeClr val="bg1"/>
                </a:solidFill>
                <a:effectLst/>
                <a:latin typeface="Raleway "/>
              </a:rPr>
              <a:t>ΦΑΣΗ</a:t>
            </a:r>
            <a:r>
              <a:rPr lang="en-US" sz="1400" b="1" i="0" dirty="0">
                <a:solidFill>
                  <a:schemeClr val="bg1"/>
                </a:solidFill>
                <a:effectLst/>
                <a:latin typeface="Raleway "/>
              </a:rPr>
              <a:t> 5: </a:t>
            </a:r>
            <a:r>
              <a:rPr lang="el-GR" sz="1400" b="1" i="0" dirty="0">
                <a:solidFill>
                  <a:schemeClr val="bg1"/>
                </a:solidFill>
                <a:effectLst/>
                <a:latin typeface="Raleway "/>
              </a:rPr>
              <a:t>ΔΟΚΙΜΕΣ </a:t>
            </a:r>
            <a:r>
              <a:rPr lang="en-US" sz="1400" b="1" i="0" dirty="0">
                <a:solidFill>
                  <a:schemeClr val="bg1"/>
                </a:solidFill>
                <a:effectLst/>
                <a:latin typeface="Raleway "/>
              </a:rPr>
              <a:t>​</a:t>
            </a:r>
            <a:endParaRPr lang="tr-TR" sz="1400" b="1" dirty="0">
              <a:solidFill>
                <a:schemeClr val="bg1"/>
              </a:solidFill>
              <a:latin typeface="Raleway "/>
            </a:endParaRPr>
          </a:p>
          <a:p>
            <a:pPr algn="just" rtl="0" fontAlgn="base">
              <a:spcBef>
                <a:spcPts val="600"/>
              </a:spcBef>
              <a:spcAft>
                <a:spcPts val="600"/>
              </a:spcAft>
            </a:pPr>
            <a:r>
              <a:rPr lang="el-GR" sz="1400" b="0" i="0" dirty="0">
                <a:solidFill>
                  <a:srgbClr val="000000"/>
                </a:solidFill>
                <a:effectLst/>
                <a:latin typeface="Raleway "/>
              </a:rPr>
              <a:t>Το στάδιο της δοκιμής </a:t>
            </a:r>
            <a:r>
              <a:rPr lang="el-GR" sz="1400" b="1" i="0" dirty="0">
                <a:solidFill>
                  <a:srgbClr val="000000"/>
                </a:solidFill>
                <a:effectLst/>
                <a:latin typeface="Raleway "/>
              </a:rPr>
              <a:t>αφορά τη λήψη ανατροφοδότησης από τους χρήστες σχετικά με τα πρωτότυπα και την κατανόηση του πόσο κατάλληλα είναι τα σχέδια δείγματος για τους πελάτες και τους τελικούς χρήστες.</a:t>
            </a:r>
          </a:p>
          <a:p>
            <a:pPr algn="just" rtl="0" fontAlgn="base">
              <a:spcBef>
                <a:spcPts val="600"/>
              </a:spcBef>
              <a:spcAft>
                <a:spcPts val="600"/>
              </a:spcAft>
            </a:pPr>
            <a:r>
              <a:rPr lang="el-GR" sz="1400" b="0" i="0" dirty="0">
                <a:solidFill>
                  <a:srgbClr val="000000"/>
                </a:solidFill>
                <a:effectLst/>
                <a:latin typeface="Raleway "/>
              </a:rPr>
              <a:t>Στόχος της φάσης δοκιμής είναι η χρήση του δείγματος προϊόντος/πρωτότυπου στον πραγματικό κόσμο. Ένα παράδειγμα είναι η χρήση του παραγόμενου δείγματος επιτραπέζιου φωτιστικού στην καθημερινή ζωή του αναγνώστη όταν διαβάζει ένα βιβλίο. Ωστόσο, με την αυξανόμενη </a:t>
            </a:r>
            <a:r>
              <a:rPr lang="el-GR" sz="1400" b="0" i="0" dirty="0" err="1">
                <a:solidFill>
                  <a:srgbClr val="000000"/>
                </a:solidFill>
                <a:effectLst/>
                <a:latin typeface="Raleway "/>
              </a:rPr>
              <a:t>ψηφιοποίηση</a:t>
            </a:r>
            <a:r>
              <a:rPr lang="el-GR" sz="1400" b="0" i="0" dirty="0">
                <a:solidFill>
                  <a:srgbClr val="000000"/>
                </a:solidFill>
                <a:effectLst/>
                <a:latin typeface="Raleway "/>
              </a:rPr>
              <a:t>, είναι επίσης πολύ αποτελεσματική η εμπειρία των προϊόντων μέσω προγραμμάτων όπως η προσομοίωση και η εικονική πραγματικότητα / επαυξημένη πραγματικότητα.</a:t>
            </a:r>
          </a:p>
          <a:p>
            <a:pPr algn="just" rtl="0" fontAlgn="base">
              <a:spcBef>
                <a:spcPts val="600"/>
              </a:spcBef>
              <a:spcAft>
                <a:spcPts val="600"/>
              </a:spcAft>
            </a:pPr>
            <a:r>
              <a:rPr lang="el-GR" sz="1400" b="1" i="0" dirty="0">
                <a:solidFill>
                  <a:srgbClr val="000000"/>
                </a:solidFill>
                <a:effectLst/>
                <a:latin typeface="Raleway "/>
              </a:rPr>
              <a:t>Η φάση της δοκιμής καθιστά δυνατή την πραγματοποίηση τελικών αναθεωρήσεων του προϊόντος με βάση τα σχόλια των τελικών χρηστών. Η διαδικασία αυτή καλύπτει τα ακόλουθα θέματα.</a:t>
            </a:r>
            <a:endParaRPr lang="tr-TR" sz="1400" b="1" i="0" dirty="0">
              <a:solidFill>
                <a:srgbClr val="000000"/>
              </a:solidFill>
              <a:effectLst/>
              <a:latin typeface="Raleway "/>
            </a:endParaRPr>
          </a:p>
          <a:p>
            <a:pPr marL="742950" lvl="1" indent="-285750" algn="just" fontAlgn="base">
              <a:spcBef>
                <a:spcPts val="600"/>
              </a:spcBef>
              <a:spcAft>
                <a:spcPts val="600"/>
              </a:spcAft>
              <a:buFont typeface="Wingdings" panose="05000000000000000000" pitchFamily="2" charset="2"/>
              <a:buChar char="ü"/>
            </a:pPr>
            <a:r>
              <a:rPr lang="en-US" sz="1400" b="0" i="1" dirty="0">
                <a:solidFill>
                  <a:srgbClr val="000000"/>
                </a:solidFill>
                <a:effectLst/>
                <a:latin typeface="Raleway "/>
              </a:rPr>
              <a:t>​</a:t>
            </a:r>
            <a:r>
              <a:rPr lang="el-GR" sz="1400" b="0" i="1" dirty="0">
                <a:solidFill>
                  <a:srgbClr val="000000"/>
                </a:solidFill>
                <a:effectLst/>
                <a:latin typeface="Raleway "/>
              </a:rPr>
              <a:t>Διεξαγωγή ερευνών χρηστών σχετικά με το προϊόν (</a:t>
            </a:r>
            <a:r>
              <a:rPr lang="el-GR" sz="1400" b="1" i="1" dirty="0">
                <a:solidFill>
                  <a:srgbClr val="000000"/>
                </a:solidFill>
                <a:effectLst/>
                <a:latin typeface="Raleway "/>
              </a:rPr>
              <a:t>ποιοτικές και ποσοτικές</a:t>
            </a:r>
            <a:r>
              <a:rPr lang="el-GR" sz="1400" b="0" i="1" dirty="0">
                <a:solidFill>
                  <a:srgbClr val="000000"/>
                </a:solidFill>
                <a:effectLst/>
                <a:latin typeface="Raleway "/>
              </a:rPr>
              <a:t>)</a:t>
            </a:r>
          </a:p>
          <a:p>
            <a:pPr marL="742950" lvl="1" indent="-285750" algn="just" fontAlgn="base">
              <a:spcBef>
                <a:spcPts val="600"/>
              </a:spcBef>
              <a:spcAft>
                <a:spcPts val="600"/>
              </a:spcAft>
              <a:buFont typeface="Wingdings" panose="05000000000000000000" pitchFamily="2" charset="2"/>
              <a:buChar char="ü"/>
            </a:pPr>
            <a:r>
              <a:rPr lang="el-GR" sz="1400" b="0" i="1" dirty="0" err="1">
                <a:solidFill>
                  <a:srgbClr val="000000"/>
                </a:solidFill>
                <a:effectLst/>
                <a:latin typeface="Raleway "/>
              </a:rPr>
              <a:t>Αναστοχασμός</a:t>
            </a:r>
            <a:r>
              <a:rPr lang="el-GR" sz="1400" b="0" i="1" dirty="0">
                <a:solidFill>
                  <a:srgbClr val="000000"/>
                </a:solidFill>
                <a:effectLst/>
                <a:latin typeface="Raleway "/>
              </a:rPr>
              <a:t> της εμπειρίας από τη χρήση του προϊόντος στην καθημερινή ρουτίνα με την </a:t>
            </a:r>
            <a:r>
              <a:rPr lang="el-GR" sz="1400" b="1" i="1" dirty="0">
                <a:solidFill>
                  <a:srgbClr val="000000"/>
                </a:solidFill>
                <a:effectLst/>
                <a:latin typeface="Raleway "/>
              </a:rPr>
              <a:t>τήρηση ημερολογίου</a:t>
            </a:r>
            <a:r>
              <a:rPr lang="el-GR" sz="1400" b="0" i="1" dirty="0">
                <a:solidFill>
                  <a:srgbClr val="000000"/>
                </a:solidFill>
                <a:effectLst/>
                <a:latin typeface="Raleway "/>
              </a:rPr>
              <a:t>.</a:t>
            </a:r>
          </a:p>
          <a:p>
            <a:pPr marL="742950" lvl="1" indent="-285750" algn="just" fontAlgn="base">
              <a:spcBef>
                <a:spcPts val="600"/>
              </a:spcBef>
              <a:spcAft>
                <a:spcPts val="600"/>
              </a:spcAft>
              <a:buFont typeface="Wingdings" panose="05000000000000000000" pitchFamily="2" charset="2"/>
              <a:buChar char="ü"/>
            </a:pPr>
            <a:r>
              <a:rPr lang="el-GR" sz="1400" b="0" i="1" dirty="0">
                <a:solidFill>
                  <a:srgbClr val="000000"/>
                </a:solidFill>
                <a:effectLst/>
                <a:latin typeface="Raleway "/>
              </a:rPr>
              <a:t>Κατανόηση των απόψεων για το προϊόν μέσω συνεντεύξεων και ερευνών.</a:t>
            </a:r>
          </a:p>
          <a:p>
            <a:pPr marL="742950" lvl="1" indent="-285750" algn="just" fontAlgn="base">
              <a:spcBef>
                <a:spcPts val="600"/>
              </a:spcBef>
              <a:spcAft>
                <a:spcPts val="600"/>
              </a:spcAft>
              <a:buFont typeface="Wingdings" panose="05000000000000000000" pitchFamily="2" charset="2"/>
              <a:buChar char="ü"/>
            </a:pPr>
            <a:r>
              <a:rPr lang="el-GR" sz="1400" b="0" i="1" dirty="0">
                <a:solidFill>
                  <a:srgbClr val="000000"/>
                </a:solidFill>
                <a:effectLst/>
                <a:latin typeface="Raleway "/>
              </a:rPr>
              <a:t>Συλλογή ανατροφοδότησης από τους χρήστες μέσω αποστολής ή συμπλήρωσης διαδικτυακών προτύπων.</a:t>
            </a:r>
          </a:p>
          <a:p>
            <a:pPr lvl="1" algn="just" fontAlgn="base">
              <a:spcBef>
                <a:spcPts val="600"/>
              </a:spcBef>
              <a:spcAft>
                <a:spcPts val="600"/>
              </a:spcAft>
            </a:pPr>
            <a:r>
              <a:rPr lang="el-GR" sz="1400" b="0" i="0" dirty="0">
                <a:solidFill>
                  <a:srgbClr val="000000"/>
                </a:solidFill>
                <a:effectLst/>
                <a:latin typeface="Raleway "/>
              </a:rPr>
              <a:t>Η βάση μιας καλής διαδικασίας σχεδιασμού είναι η αναθεώρηση. Για το λόγο αυτό, η δοκιμή των εμπειριών των χρηστών με το προϊόν/την υπηρεσία αυξάνει την ποιότητα της ανάπτυξης του προϊόντος σας και την επιτυχία σας στην αγορά.</a:t>
            </a:r>
            <a:endParaRPr lang="en-US" sz="1400" b="0" i="0" dirty="0">
              <a:solidFill>
                <a:srgbClr val="000000"/>
              </a:solidFill>
              <a:effectLst/>
              <a:latin typeface="Raleway "/>
            </a:endParaRPr>
          </a:p>
        </p:txBody>
      </p:sp>
      <p:sp>
        <p:nvSpPr>
          <p:cNvPr id="2" name="CasellaDiTesto 1">
            <a:extLst>
              <a:ext uri="{FF2B5EF4-FFF2-40B4-BE49-F238E27FC236}">
                <a16:creationId xmlns:a16="http://schemas.microsoft.com/office/drawing/2014/main" id="{DCAFA7A2-148F-8360-61E0-C8EDC2C990DC}"/>
              </a:ext>
            </a:extLst>
          </p:cNvPr>
          <p:cNvSpPr txBox="1"/>
          <p:nvPr/>
        </p:nvSpPr>
        <p:spPr>
          <a:xfrm>
            <a:off x="358635" y="202782"/>
            <a:ext cx="11308698" cy="1138773"/>
          </a:xfrm>
          <a:prstGeom prst="rect">
            <a:avLst/>
          </a:prstGeom>
          <a:noFill/>
        </p:spPr>
        <p:txBody>
          <a:bodyPr wrap="square" lIns="91440" tIns="45720" rIns="91440" bIns="45720" rtlCol="0" anchor="t">
            <a:spAutoFit/>
          </a:bodyPr>
          <a:lstStyle/>
          <a:p>
            <a:r>
              <a:rPr lang="el-GR" sz="3400" b="1" dirty="0">
                <a:solidFill>
                  <a:schemeClr val="accent3">
                    <a:lumMod val="75000"/>
                  </a:schemeClr>
                </a:solidFill>
              </a:rPr>
              <a:t>Η προσέγγιση της σχεδιαστικής σκέψης και η εφαρμογή της στη διαχείριση της καινοτομίας - 7/7</a:t>
            </a:r>
            <a:endParaRPr lang="en-US" sz="3400" b="1" dirty="0">
              <a:solidFill>
                <a:schemeClr val="accent3">
                  <a:lumMod val="75000"/>
                </a:schemeClr>
              </a:solidFill>
            </a:endParaRPr>
          </a:p>
        </p:txBody>
      </p:sp>
    </p:spTree>
    <p:extLst>
      <p:ext uri="{BB962C8B-B14F-4D97-AF65-F5344CB8AC3E}">
        <p14:creationId xmlns:p14="http://schemas.microsoft.com/office/powerpoint/2010/main" val="37965626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Resim 7" descr="metin, ekran görüntüsü, diyagram, sayı, numara içeren bir resim&#10;&#10;Açıklama otomatik olarak oluşturuldu">
            <a:extLst>
              <a:ext uri="{FF2B5EF4-FFF2-40B4-BE49-F238E27FC236}">
                <a16:creationId xmlns:a16="http://schemas.microsoft.com/office/drawing/2014/main" id="{924E1803-A258-D1D6-4BA0-CF29D47FD6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9526" y="824107"/>
            <a:ext cx="9904117" cy="5571066"/>
          </a:xfrm>
          <a:prstGeom prst="rect">
            <a:avLst/>
          </a:prstGeom>
          <a:noFill/>
        </p:spPr>
      </p:pic>
      <p:sp>
        <p:nvSpPr>
          <p:cNvPr id="3" name="Başlık 2">
            <a:extLst>
              <a:ext uri="{FF2B5EF4-FFF2-40B4-BE49-F238E27FC236}">
                <a16:creationId xmlns:a16="http://schemas.microsoft.com/office/drawing/2014/main" id="{09AD140C-FC49-779B-E0E5-A58EAB5FEB18}"/>
              </a:ext>
            </a:extLst>
          </p:cNvPr>
          <p:cNvSpPr txBox="1">
            <a:spLocks noGrp="1"/>
          </p:cNvSpPr>
          <p:nvPr>
            <p:ph type="title"/>
          </p:nvPr>
        </p:nvSpPr>
        <p:spPr>
          <a:xfrm>
            <a:off x="1309526" y="278161"/>
            <a:ext cx="10515600" cy="369332"/>
          </a:xfrm>
          <a:prstGeom prst="rect">
            <a:avLst/>
          </a:prstGeom>
          <a:noFill/>
        </p:spPr>
        <p:txBody>
          <a:bodyPr wrap="square" rtlCol="0">
            <a:spAutoFit/>
          </a:bodyPr>
          <a:lstStyle/>
          <a:p>
            <a:r>
              <a:rPr lang="el-GR" sz="2000" b="1" dirty="0">
                <a:solidFill>
                  <a:schemeClr val="accent3">
                    <a:lumMod val="75000"/>
                  </a:schemeClr>
                </a:solidFill>
                <a:latin typeface="+mn-lt"/>
              </a:rPr>
              <a:t>Μοντέλο καμβά σχεδιαστικής σκέψης</a:t>
            </a:r>
            <a:endParaRPr lang="tr-TR" sz="2000" b="1" dirty="0">
              <a:solidFill>
                <a:schemeClr val="accent3">
                  <a:lumMod val="75000"/>
                </a:schemeClr>
              </a:solidFill>
              <a:latin typeface="+mn-lt"/>
            </a:endParaRPr>
          </a:p>
        </p:txBody>
      </p:sp>
      <p:sp>
        <p:nvSpPr>
          <p:cNvPr id="4" name="Metin kutusu 9">
            <a:extLst>
              <a:ext uri="{FF2B5EF4-FFF2-40B4-BE49-F238E27FC236}">
                <a16:creationId xmlns:a16="http://schemas.microsoft.com/office/drawing/2014/main" id="{DF2B5121-B4B9-5F60-0955-E65C477535CC}"/>
              </a:ext>
            </a:extLst>
          </p:cNvPr>
          <p:cNvSpPr txBox="1"/>
          <p:nvPr/>
        </p:nvSpPr>
        <p:spPr>
          <a:xfrm>
            <a:off x="259619" y="6445193"/>
            <a:ext cx="12003932" cy="246221"/>
          </a:xfrm>
          <a:prstGeom prst="rect">
            <a:avLst/>
          </a:prstGeom>
          <a:noFill/>
        </p:spPr>
        <p:txBody>
          <a:bodyPr wrap="square">
            <a:spAutoFit/>
          </a:bodyPr>
          <a:lstStyle/>
          <a:p>
            <a:pPr algn="ctr"/>
            <a:r>
              <a:rPr lang="el-GR" sz="1000" dirty="0">
                <a:solidFill>
                  <a:schemeClr val="accent1"/>
                </a:solidFill>
              </a:rPr>
              <a:t>Πηγή εικόνας </a:t>
            </a:r>
            <a:r>
              <a:rPr lang="tr-TR" sz="1000" dirty="0">
                <a:solidFill>
                  <a:schemeClr val="accent1"/>
                </a:solidFill>
              </a:rPr>
              <a:t>: Istockphoto.com</a:t>
            </a:r>
          </a:p>
        </p:txBody>
      </p:sp>
    </p:spTree>
    <p:extLst>
      <p:ext uri="{BB962C8B-B14F-4D97-AF65-F5344CB8AC3E}">
        <p14:creationId xmlns:p14="http://schemas.microsoft.com/office/powerpoint/2010/main" val="41728729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D4CE0C-0981-4493-AD6E-5E5C6197F7BD}"/>
            </a:ext>
          </a:extLst>
        </p:cNvPr>
        <p:cNvGrpSpPr/>
        <p:nvPr/>
      </p:nvGrpSpPr>
      <p:grpSpPr>
        <a:xfrm>
          <a:off x="0" y="0"/>
          <a:ext cx="0" cy="0"/>
          <a:chOff x="0" y="0"/>
          <a:chExt cx="0" cy="0"/>
        </a:xfrm>
      </p:grpSpPr>
      <p:sp>
        <p:nvSpPr>
          <p:cNvPr id="3" name="Başlık 2">
            <a:extLst>
              <a:ext uri="{FF2B5EF4-FFF2-40B4-BE49-F238E27FC236}">
                <a16:creationId xmlns:a16="http://schemas.microsoft.com/office/drawing/2014/main" id="{EA122A1B-B06A-A25D-1885-FB892F44A4C8}"/>
              </a:ext>
            </a:extLst>
          </p:cNvPr>
          <p:cNvSpPr txBox="1">
            <a:spLocks noGrp="1"/>
          </p:cNvSpPr>
          <p:nvPr>
            <p:ph type="title"/>
          </p:nvPr>
        </p:nvSpPr>
        <p:spPr>
          <a:xfrm>
            <a:off x="445927" y="248539"/>
            <a:ext cx="10515600" cy="369332"/>
          </a:xfrm>
          <a:prstGeom prst="rect">
            <a:avLst/>
          </a:prstGeom>
          <a:noFill/>
        </p:spPr>
        <p:txBody>
          <a:bodyPr wrap="square" rtlCol="0">
            <a:spAutoFit/>
          </a:bodyPr>
          <a:lstStyle/>
          <a:p>
            <a:r>
              <a:rPr lang="el-GR" sz="2000" b="1" dirty="0">
                <a:solidFill>
                  <a:schemeClr val="bg1">
                    <a:lumMod val="75000"/>
                  </a:schemeClr>
                </a:solidFill>
                <a:latin typeface="+mn-lt"/>
              </a:rPr>
              <a:t>Πώς χρησιμοποιείται το μοντέλο καμβά σχεδιαστικής σκέψης</a:t>
            </a:r>
            <a:endParaRPr lang="tr-TR" sz="2000" b="1" dirty="0">
              <a:solidFill>
                <a:schemeClr val="bg1">
                  <a:lumMod val="75000"/>
                </a:schemeClr>
              </a:solidFill>
              <a:latin typeface="+mn-lt"/>
            </a:endParaRPr>
          </a:p>
        </p:txBody>
      </p:sp>
      <p:sp>
        <p:nvSpPr>
          <p:cNvPr id="5" name="Metin kutusu 4">
            <a:extLst>
              <a:ext uri="{FF2B5EF4-FFF2-40B4-BE49-F238E27FC236}">
                <a16:creationId xmlns:a16="http://schemas.microsoft.com/office/drawing/2014/main" id="{7B8E34A8-A1BD-D47E-5685-69B2ECFA9B7B}"/>
              </a:ext>
            </a:extLst>
          </p:cNvPr>
          <p:cNvSpPr txBox="1"/>
          <p:nvPr/>
        </p:nvSpPr>
        <p:spPr>
          <a:xfrm>
            <a:off x="445927" y="807703"/>
            <a:ext cx="5192874" cy="4832092"/>
          </a:xfrm>
          <a:prstGeom prst="rect">
            <a:avLst/>
          </a:prstGeom>
          <a:noFill/>
        </p:spPr>
        <p:txBody>
          <a:bodyPr wrap="square">
            <a:spAutoFit/>
          </a:bodyPr>
          <a:lstStyle/>
          <a:p>
            <a:pPr algn="just"/>
            <a:r>
              <a:rPr lang="en-US" sz="1400" b="1" dirty="0">
                <a:solidFill>
                  <a:schemeClr val="bg1">
                    <a:lumMod val="75000"/>
                  </a:schemeClr>
                </a:solidFill>
              </a:rPr>
              <a:t>1. </a:t>
            </a:r>
            <a:r>
              <a:rPr lang="el-GR" sz="1400" b="1" dirty="0">
                <a:solidFill>
                  <a:schemeClr val="bg1">
                    <a:lumMod val="75000"/>
                  </a:schemeClr>
                </a:solidFill>
              </a:rPr>
              <a:t>Άνθρωποι</a:t>
            </a:r>
            <a:endParaRPr lang="en-US" sz="1400" b="1" dirty="0">
              <a:solidFill>
                <a:schemeClr val="bg1">
                  <a:lumMod val="75000"/>
                </a:schemeClr>
              </a:solidFill>
            </a:endParaRPr>
          </a:p>
          <a:p>
            <a:pPr algn="just">
              <a:buFont typeface="Arial" panose="020B0604020202020204" pitchFamily="34" charset="0"/>
              <a:buChar char="•"/>
            </a:pPr>
            <a:r>
              <a:rPr lang="el-GR" sz="1400" b="1" dirty="0">
                <a:solidFill>
                  <a:schemeClr val="accent1"/>
                </a:solidFill>
              </a:rPr>
              <a:t>Ερώτηση</a:t>
            </a:r>
            <a:r>
              <a:rPr lang="en-US" sz="1400" b="1" dirty="0">
                <a:solidFill>
                  <a:schemeClr val="accent1"/>
                </a:solidFill>
              </a:rPr>
              <a:t>:</a:t>
            </a:r>
            <a:r>
              <a:rPr lang="en-US" sz="1400" dirty="0">
                <a:solidFill>
                  <a:schemeClr val="accent1"/>
                </a:solidFill>
              </a:rPr>
              <a:t> </a:t>
            </a:r>
            <a:r>
              <a:rPr lang="el-GR" sz="1400" dirty="0">
                <a:solidFill>
                  <a:schemeClr val="accent1"/>
                </a:solidFill>
              </a:rPr>
              <a:t>Ποιον πρέπει να εμπλέξουμε;</a:t>
            </a:r>
          </a:p>
          <a:p>
            <a:pPr algn="just">
              <a:buFont typeface="Arial" panose="020B0604020202020204" pitchFamily="34" charset="0"/>
              <a:buChar char="•"/>
            </a:pPr>
            <a:r>
              <a:rPr lang="el-GR" sz="1400" b="1" dirty="0">
                <a:solidFill>
                  <a:schemeClr val="accent1"/>
                </a:solidFill>
              </a:rPr>
              <a:t>Σκοπός</a:t>
            </a:r>
            <a:r>
              <a:rPr lang="en-US" sz="1400" b="1" dirty="0">
                <a:solidFill>
                  <a:schemeClr val="accent1"/>
                </a:solidFill>
              </a:rPr>
              <a:t>:</a:t>
            </a:r>
            <a:r>
              <a:rPr lang="en-US" sz="1400" dirty="0">
                <a:solidFill>
                  <a:schemeClr val="accent1"/>
                </a:solidFill>
              </a:rPr>
              <a:t> </a:t>
            </a:r>
            <a:r>
              <a:rPr lang="el-GR" sz="1400" dirty="0">
                <a:solidFill>
                  <a:schemeClr val="accent1"/>
                </a:solidFill>
              </a:rPr>
              <a:t>Προσδιορίστε τα ενδιαφερόμενα μέρη, τους συνεργάτες ή τα μέλη της ομάδας που είναι ζωτικής σημασίας για το έργο.</a:t>
            </a:r>
          </a:p>
          <a:p>
            <a:pPr algn="just">
              <a:buFont typeface="Arial" panose="020B0604020202020204" pitchFamily="34" charset="0"/>
              <a:buChar char="•"/>
            </a:pPr>
            <a:r>
              <a:rPr lang="el-GR" sz="1400" b="1" dirty="0">
                <a:solidFill>
                  <a:schemeClr val="accent1"/>
                </a:solidFill>
              </a:rPr>
              <a:t>Παραδείγματα</a:t>
            </a:r>
            <a:r>
              <a:rPr lang="en-US" sz="1400" b="1" dirty="0">
                <a:solidFill>
                  <a:schemeClr val="accent1"/>
                </a:solidFill>
              </a:rPr>
              <a:t>:</a:t>
            </a:r>
            <a:r>
              <a:rPr lang="en-US" sz="1400" dirty="0">
                <a:solidFill>
                  <a:schemeClr val="accent1"/>
                </a:solidFill>
              </a:rPr>
              <a:t> </a:t>
            </a:r>
            <a:r>
              <a:rPr lang="el-GR" sz="1400" dirty="0">
                <a:solidFill>
                  <a:schemeClr val="accent1"/>
                </a:solidFill>
              </a:rPr>
              <a:t>Ομάδα έργου, εταίροι, δικαιούχοι, χρηματοδότες ή εμπειρογνώμονες.</a:t>
            </a:r>
          </a:p>
          <a:p>
            <a:pPr algn="just"/>
            <a:endParaRPr lang="tr-TR" sz="1400" dirty="0">
              <a:solidFill>
                <a:schemeClr val="accent1"/>
              </a:solidFill>
            </a:endParaRPr>
          </a:p>
          <a:p>
            <a:pPr algn="just"/>
            <a:r>
              <a:rPr lang="en-US" sz="1400" b="1" dirty="0">
                <a:solidFill>
                  <a:schemeClr val="bg1">
                    <a:lumMod val="75000"/>
                  </a:schemeClr>
                </a:solidFill>
              </a:rPr>
              <a:t>2. </a:t>
            </a:r>
            <a:r>
              <a:rPr lang="el-GR" sz="1400" b="1" dirty="0">
                <a:solidFill>
                  <a:schemeClr val="bg1">
                    <a:lumMod val="75000"/>
                  </a:schemeClr>
                </a:solidFill>
              </a:rPr>
              <a:t>Προκλήσεις</a:t>
            </a:r>
            <a:endParaRPr lang="en-US" sz="1400" b="1" dirty="0">
              <a:solidFill>
                <a:schemeClr val="bg1">
                  <a:lumMod val="75000"/>
                </a:schemeClr>
              </a:solidFill>
            </a:endParaRPr>
          </a:p>
          <a:p>
            <a:pPr algn="just">
              <a:buFont typeface="Arial" panose="020B0604020202020204" pitchFamily="34" charset="0"/>
              <a:buChar char="•"/>
            </a:pPr>
            <a:r>
              <a:rPr lang="el-GR" sz="1400" b="1" dirty="0">
                <a:solidFill>
                  <a:schemeClr val="accent1"/>
                </a:solidFill>
              </a:rPr>
              <a:t>Ερώτηση</a:t>
            </a:r>
            <a:r>
              <a:rPr lang="en-US" sz="1400" b="1" dirty="0">
                <a:solidFill>
                  <a:schemeClr val="accent1"/>
                </a:solidFill>
              </a:rPr>
              <a:t>:</a:t>
            </a:r>
            <a:r>
              <a:rPr lang="en-US" sz="1400" dirty="0">
                <a:solidFill>
                  <a:schemeClr val="accent1"/>
                </a:solidFill>
              </a:rPr>
              <a:t> </a:t>
            </a:r>
            <a:r>
              <a:rPr lang="el-GR" sz="1400" dirty="0">
                <a:solidFill>
                  <a:schemeClr val="accent1"/>
                </a:solidFill>
              </a:rPr>
              <a:t>Τι θα πρέπει να κάνουμε;</a:t>
            </a:r>
          </a:p>
          <a:p>
            <a:pPr algn="just">
              <a:buFont typeface="Arial" panose="020B0604020202020204" pitchFamily="34" charset="0"/>
              <a:buChar char="•"/>
            </a:pPr>
            <a:r>
              <a:rPr lang="el-GR" sz="1400" b="1" dirty="0">
                <a:solidFill>
                  <a:schemeClr val="accent1"/>
                </a:solidFill>
              </a:rPr>
              <a:t>Σκοπός</a:t>
            </a:r>
            <a:r>
              <a:rPr lang="en-US" sz="1400" b="1" dirty="0">
                <a:solidFill>
                  <a:schemeClr val="accent1"/>
                </a:solidFill>
              </a:rPr>
              <a:t>:</a:t>
            </a:r>
            <a:r>
              <a:rPr lang="en-US" sz="1400" dirty="0">
                <a:solidFill>
                  <a:schemeClr val="accent1"/>
                </a:solidFill>
              </a:rPr>
              <a:t> </a:t>
            </a:r>
            <a:r>
              <a:rPr lang="el-GR" sz="1400" dirty="0">
                <a:solidFill>
                  <a:schemeClr val="accent1"/>
                </a:solidFill>
              </a:rPr>
              <a:t>Καταγράψτε τα πιθανά εμπόδια ή καθήκοντα που απαιτούνται για την εξασφάλιση της επιτυχίας του έργου.</a:t>
            </a:r>
          </a:p>
          <a:p>
            <a:pPr algn="just">
              <a:buFont typeface="Arial" panose="020B0604020202020204" pitchFamily="34" charset="0"/>
              <a:buChar char="•"/>
            </a:pPr>
            <a:r>
              <a:rPr lang="el-GR" sz="1400" b="1" dirty="0">
                <a:solidFill>
                  <a:schemeClr val="accent1"/>
                </a:solidFill>
              </a:rPr>
              <a:t>Παραδείγματα</a:t>
            </a:r>
            <a:r>
              <a:rPr lang="en-US" sz="1400" b="1" dirty="0">
                <a:solidFill>
                  <a:schemeClr val="accent1"/>
                </a:solidFill>
              </a:rPr>
              <a:t>:</a:t>
            </a:r>
            <a:r>
              <a:rPr lang="en-US" sz="1400" dirty="0">
                <a:solidFill>
                  <a:schemeClr val="accent1"/>
                </a:solidFill>
              </a:rPr>
              <a:t> </a:t>
            </a:r>
            <a:r>
              <a:rPr lang="el-GR" sz="1400" dirty="0">
                <a:solidFill>
                  <a:schemeClr val="accent1"/>
                </a:solidFill>
              </a:rPr>
              <a:t>Εξασφάλιση πόρων, υπέρβαση τεχνικών δυσκολιών ή αντιμετώπιση κανονιστικών ζητημάτων.</a:t>
            </a:r>
          </a:p>
          <a:p>
            <a:pPr algn="just"/>
            <a:endParaRPr lang="tr-TR" sz="1400" dirty="0">
              <a:solidFill>
                <a:schemeClr val="accent1"/>
              </a:solidFill>
            </a:endParaRPr>
          </a:p>
          <a:p>
            <a:pPr algn="just"/>
            <a:r>
              <a:rPr lang="en-US" sz="1400" b="1" dirty="0">
                <a:solidFill>
                  <a:schemeClr val="bg1">
                    <a:lumMod val="75000"/>
                  </a:schemeClr>
                </a:solidFill>
              </a:rPr>
              <a:t>3. </a:t>
            </a:r>
            <a:r>
              <a:rPr lang="el-GR" sz="1400" b="1" dirty="0">
                <a:solidFill>
                  <a:schemeClr val="bg1">
                    <a:lumMod val="75000"/>
                  </a:schemeClr>
                </a:solidFill>
              </a:rPr>
              <a:t>Αφήγηση ιστοριών</a:t>
            </a:r>
            <a:endParaRPr lang="en-US" sz="1400" b="1" dirty="0">
              <a:solidFill>
                <a:schemeClr val="bg1">
                  <a:lumMod val="75000"/>
                </a:schemeClr>
              </a:solidFill>
            </a:endParaRPr>
          </a:p>
          <a:p>
            <a:pPr algn="just">
              <a:buFont typeface="Arial" panose="020B0604020202020204" pitchFamily="34" charset="0"/>
              <a:buChar char="•"/>
            </a:pPr>
            <a:r>
              <a:rPr lang="el-GR" sz="1400" b="1" dirty="0">
                <a:solidFill>
                  <a:schemeClr val="accent1"/>
                </a:solidFill>
              </a:rPr>
              <a:t>Ερώτηση</a:t>
            </a:r>
            <a:r>
              <a:rPr lang="en-US" sz="1400" b="1" dirty="0">
                <a:solidFill>
                  <a:schemeClr val="accent1"/>
                </a:solidFill>
              </a:rPr>
              <a:t>:</a:t>
            </a:r>
            <a:r>
              <a:rPr lang="en-US" sz="1400" dirty="0">
                <a:solidFill>
                  <a:schemeClr val="accent1"/>
                </a:solidFill>
              </a:rPr>
              <a:t> </a:t>
            </a:r>
            <a:r>
              <a:rPr lang="el-GR" sz="1400" dirty="0">
                <a:solidFill>
                  <a:schemeClr val="accent1"/>
                </a:solidFill>
              </a:rPr>
              <a:t>Κατά τη διάρκεια του έργου, πώς θα επικοινωνούμε;</a:t>
            </a:r>
          </a:p>
          <a:p>
            <a:pPr algn="just">
              <a:buFont typeface="Arial" panose="020B0604020202020204" pitchFamily="34" charset="0"/>
              <a:buChar char="•"/>
            </a:pPr>
            <a:r>
              <a:rPr lang="el-GR" sz="1400" b="1" dirty="0">
                <a:solidFill>
                  <a:schemeClr val="accent1"/>
                </a:solidFill>
              </a:rPr>
              <a:t>Σκοπός</a:t>
            </a:r>
            <a:r>
              <a:rPr lang="en-US" sz="1400" b="1" dirty="0">
                <a:solidFill>
                  <a:schemeClr val="accent1"/>
                </a:solidFill>
              </a:rPr>
              <a:t>:</a:t>
            </a:r>
            <a:r>
              <a:rPr lang="en-US" sz="1400" dirty="0">
                <a:solidFill>
                  <a:schemeClr val="accent1"/>
                </a:solidFill>
              </a:rPr>
              <a:t> </a:t>
            </a:r>
            <a:r>
              <a:rPr lang="el-GR" sz="1400" dirty="0">
                <a:solidFill>
                  <a:schemeClr val="accent1"/>
                </a:solidFill>
              </a:rPr>
              <a:t>Ανάπτυξη στρατηγικής επικοινωνίας για την κοινοποίηση της προόδου, την εμπλοκή των ενδιαφερομένων και την προώθηση του έργου.</a:t>
            </a:r>
          </a:p>
          <a:p>
            <a:pPr algn="just">
              <a:buFont typeface="Arial" panose="020B0604020202020204" pitchFamily="34" charset="0"/>
              <a:buChar char="•"/>
            </a:pPr>
            <a:r>
              <a:rPr lang="el-GR" sz="1400" b="1" dirty="0">
                <a:solidFill>
                  <a:schemeClr val="accent1"/>
                </a:solidFill>
              </a:rPr>
              <a:t>Παραδείγματα</a:t>
            </a:r>
            <a:r>
              <a:rPr lang="en-US" sz="1400" b="1" dirty="0">
                <a:solidFill>
                  <a:schemeClr val="accent1"/>
                </a:solidFill>
              </a:rPr>
              <a:t>:</a:t>
            </a:r>
            <a:r>
              <a:rPr lang="en-US" sz="1400" dirty="0">
                <a:solidFill>
                  <a:schemeClr val="accent1"/>
                </a:solidFill>
              </a:rPr>
              <a:t> </a:t>
            </a:r>
            <a:r>
              <a:rPr lang="el-GR" sz="1400" dirty="0">
                <a:solidFill>
                  <a:schemeClr val="accent1"/>
                </a:solidFill>
              </a:rPr>
              <a:t>Ενημερώσεις στα μέσα κοινωνικής δικτύωσης, ενημερωτικά δελτία, εκθέσεις ή παρουσιάσεις.</a:t>
            </a:r>
            <a:endParaRPr lang="en-US" sz="1600" dirty="0">
              <a:solidFill>
                <a:schemeClr val="accent1"/>
              </a:solidFill>
            </a:endParaRPr>
          </a:p>
        </p:txBody>
      </p:sp>
      <p:sp>
        <p:nvSpPr>
          <p:cNvPr id="6" name="Metin kutusu 5">
            <a:extLst>
              <a:ext uri="{FF2B5EF4-FFF2-40B4-BE49-F238E27FC236}">
                <a16:creationId xmlns:a16="http://schemas.microsoft.com/office/drawing/2014/main" id="{56DA5FE1-F39E-E5DE-D54E-67C999BDCB1A}"/>
              </a:ext>
            </a:extLst>
          </p:cNvPr>
          <p:cNvSpPr txBox="1"/>
          <p:nvPr/>
        </p:nvSpPr>
        <p:spPr>
          <a:xfrm>
            <a:off x="6033926" y="819539"/>
            <a:ext cx="5556941" cy="4832092"/>
          </a:xfrm>
          <a:prstGeom prst="rect">
            <a:avLst/>
          </a:prstGeom>
          <a:noFill/>
        </p:spPr>
        <p:txBody>
          <a:bodyPr wrap="square">
            <a:spAutoFit/>
          </a:bodyPr>
          <a:lstStyle/>
          <a:p>
            <a:r>
              <a:rPr lang="tr-TR" sz="1400" b="1" dirty="0">
                <a:solidFill>
                  <a:schemeClr val="bg1">
                    <a:lumMod val="75000"/>
                  </a:schemeClr>
                </a:solidFill>
              </a:rPr>
              <a:t>4. </a:t>
            </a:r>
            <a:r>
              <a:rPr lang="el-GR" sz="1400" b="1" dirty="0">
                <a:solidFill>
                  <a:schemeClr val="bg1">
                    <a:lumMod val="75000"/>
                  </a:schemeClr>
                </a:solidFill>
              </a:rPr>
              <a:t>Πρόβλημα</a:t>
            </a:r>
            <a:endParaRPr lang="en-US" sz="1400" b="1" dirty="0">
              <a:solidFill>
                <a:schemeClr val="bg1">
                  <a:lumMod val="75000"/>
                </a:schemeClr>
              </a:solidFill>
            </a:endParaRPr>
          </a:p>
          <a:p>
            <a:pPr>
              <a:buFont typeface="Arial" panose="020B0604020202020204" pitchFamily="34" charset="0"/>
              <a:buChar char="•"/>
            </a:pPr>
            <a:r>
              <a:rPr lang="el-GR" sz="1400" b="1" dirty="0">
                <a:solidFill>
                  <a:schemeClr val="accent1"/>
                </a:solidFill>
              </a:rPr>
              <a:t>Ερώτηση</a:t>
            </a:r>
            <a:r>
              <a:rPr lang="en-US" sz="1400" b="1" dirty="0">
                <a:solidFill>
                  <a:schemeClr val="accent1"/>
                </a:solidFill>
              </a:rPr>
              <a:t>:</a:t>
            </a:r>
            <a:r>
              <a:rPr lang="en-US" sz="1400" dirty="0">
                <a:solidFill>
                  <a:schemeClr val="accent1"/>
                </a:solidFill>
              </a:rPr>
              <a:t> </a:t>
            </a:r>
            <a:r>
              <a:rPr lang="el-GR" sz="1400" dirty="0">
                <a:solidFill>
                  <a:schemeClr val="accent1"/>
                </a:solidFill>
              </a:rPr>
              <a:t>Ποια προβλήματα θα αντιμετωπιστούν;</a:t>
            </a:r>
          </a:p>
          <a:p>
            <a:pPr>
              <a:buFont typeface="Arial" panose="020B0604020202020204" pitchFamily="34" charset="0"/>
              <a:buChar char="•"/>
            </a:pPr>
            <a:r>
              <a:rPr lang="el-GR" sz="1400" b="1" dirty="0">
                <a:solidFill>
                  <a:schemeClr val="accent1"/>
                </a:solidFill>
              </a:rPr>
              <a:t>Σκοπός</a:t>
            </a:r>
            <a:r>
              <a:rPr lang="en-US" sz="1400" b="1" dirty="0">
                <a:solidFill>
                  <a:schemeClr val="accent1"/>
                </a:solidFill>
              </a:rPr>
              <a:t>:</a:t>
            </a:r>
            <a:r>
              <a:rPr lang="en-US" sz="1400" dirty="0">
                <a:solidFill>
                  <a:schemeClr val="accent1"/>
                </a:solidFill>
              </a:rPr>
              <a:t> </a:t>
            </a:r>
            <a:r>
              <a:rPr lang="el-GR" sz="1400" dirty="0">
                <a:solidFill>
                  <a:schemeClr val="accent1"/>
                </a:solidFill>
              </a:rPr>
              <a:t>Καθορίστε το βασικό ζήτημα ή την ανάγκη που στοχεύει να επιλύσει το έργο.</a:t>
            </a:r>
          </a:p>
          <a:p>
            <a:pPr>
              <a:buFont typeface="Arial" panose="020B0604020202020204" pitchFamily="34" charset="0"/>
              <a:buChar char="•"/>
            </a:pPr>
            <a:r>
              <a:rPr lang="el-GR" sz="1400" b="1" dirty="0">
                <a:solidFill>
                  <a:schemeClr val="accent1"/>
                </a:solidFill>
              </a:rPr>
              <a:t>Παραδείγματα</a:t>
            </a:r>
            <a:r>
              <a:rPr lang="en-US" sz="1400" b="1" dirty="0">
                <a:solidFill>
                  <a:schemeClr val="accent1"/>
                </a:solidFill>
              </a:rPr>
              <a:t>:</a:t>
            </a:r>
            <a:r>
              <a:rPr lang="en-US" sz="1400" dirty="0">
                <a:solidFill>
                  <a:schemeClr val="accent1"/>
                </a:solidFill>
              </a:rPr>
              <a:t> </a:t>
            </a:r>
            <a:r>
              <a:rPr lang="el-GR" sz="1400" dirty="0">
                <a:solidFill>
                  <a:schemeClr val="accent1"/>
                </a:solidFill>
              </a:rPr>
              <a:t>Περιβαλλοντικές προκλήσεις, ελλείψεις δεξιοτήτων, έλλειψη υποδομών ή κοινωνικές ανισότητες.</a:t>
            </a:r>
          </a:p>
          <a:p>
            <a:pPr>
              <a:buFont typeface="Arial" panose="020B0604020202020204" pitchFamily="34" charset="0"/>
              <a:buChar char="•"/>
            </a:pPr>
            <a:endParaRPr lang="tr-TR" sz="1400" dirty="0">
              <a:solidFill>
                <a:schemeClr val="accent1"/>
              </a:solidFill>
            </a:endParaRPr>
          </a:p>
          <a:p>
            <a:r>
              <a:rPr lang="en-US" sz="1400" b="1" dirty="0">
                <a:solidFill>
                  <a:schemeClr val="bg1">
                    <a:lumMod val="75000"/>
                  </a:schemeClr>
                </a:solidFill>
              </a:rPr>
              <a:t>5. </a:t>
            </a:r>
            <a:r>
              <a:rPr lang="el-GR" sz="1400" b="1" dirty="0">
                <a:solidFill>
                  <a:schemeClr val="bg1">
                    <a:lumMod val="75000"/>
                  </a:schemeClr>
                </a:solidFill>
              </a:rPr>
              <a:t>Λύση</a:t>
            </a:r>
            <a:endParaRPr lang="en-US" sz="1400" b="1" dirty="0">
              <a:solidFill>
                <a:schemeClr val="bg1">
                  <a:lumMod val="75000"/>
                </a:schemeClr>
              </a:solidFill>
            </a:endParaRPr>
          </a:p>
          <a:p>
            <a:pPr>
              <a:buFont typeface="Arial" panose="020B0604020202020204" pitchFamily="34" charset="0"/>
              <a:buChar char="•"/>
            </a:pPr>
            <a:r>
              <a:rPr lang="el-GR" sz="1400" b="1" dirty="0">
                <a:solidFill>
                  <a:schemeClr val="accent1"/>
                </a:solidFill>
              </a:rPr>
              <a:t>Ερώτηση</a:t>
            </a:r>
            <a:r>
              <a:rPr lang="en-US" sz="1400" b="1" dirty="0">
                <a:solidFill>
                  <a:schemeClr val="accent1"/>
                </a:solidFill>
              </a:rPr>
              <a:t>:</a:t>
            </a:r>
            <a:r>
              <a:rPr lang="en-US" sz="1400" dirty="0">
                <a:solidFill>
                  <a:schemeClr val="accent1"/>
                </a:solidFill>
              </a:rPr>
              <a:t> </a:t>
            </a:r>
            <a:r>
              <a:rPr lang="el-GR" sz="1400" dirty="0">
                <a:solidFill>
                  <a:schemeClr val="accent1"/>
                </a:solidFill>
              </a:rPr>
              <a:t>Ποιες λύσεις σκοπεύουμε να αναπτύξουμε;</a:t>
            </a:r>
          </a:p>
          <a:p>
            <a:pPr>
              <a:buFont typeface="Arial" panose="020B0604020202020204" pitchFamily="34" charset="0"/>
              <a:buChar char="•"/>
            </a:pPr>
            <a:r>
              <a:rPr lang="el-GR" sz="1400" b="1" dirty="0">
                <a:solidFill>
                  <a:schemeClr val="accent1"/>
                </a:solidFill>
              </a:rPr>
              <a:t>Σκοπός</a:t>
            </a:r>
            <a:r>
              <a:rPr lang="en-US" sz="1400" b="1" dirty="0">
                <a:solidFill>
                  <a:schemeClr val="accent1"/>
                </a:solidFill>
              </a:rPr>
              <a:t>:</a:t>
            </a:r>
            <a:r>
              <a:rPr lang="en-US" sz="1400" dirty="0">
                <a:solidFill>
                  <a:schemeClr val="accent1"/>
                </a:solidFill>
              </a:rPr>
              <a:t> </a:t>
            </a:r>
            <a:r>
              <a:rPr lang="el-GR" sz="1400" dirty="0">
                <a:solidFill>
                  <a:schemeClr val="accent1"/>
                </a:solidFill>
              </a:rPr>
              <a:t>Περιγράψτε τις προτεινόμενες προσεγγίσεις ή καινοτομίες για την επίλυση του εντοπισμένου προβλήματος.</a:t>
            </a:r>
          </a:p>
          <a:p>
            <a:pPr>
              <a:buFont typeface="Arial" panose="020B0604020202020204" pitchFamily="34" charset="0"/>
              <a:buChar char="•"/>
            </a:pPr>
            <a:r>
              <a:rPr lang="el-GR" sz="1400" b="1" dirty="0">
                <a:solidFill>
                  <a:schemeClr val="accent1"/>
                </a:solidFill>
              </a:rPr>
              <a:t>Παραδείγματα </a:t>
            </a:r>
            <a:r>
              <a:rPr lang="en-US" sz="1400" b="1" dirty="0">
                <a:solidFill>
                  <a:schemeClr val="accent1"/>
                </a:solidFill>
              </a:rPr>
              <a:t>:</a:t>
            </a:r>
            <a:r>
              <a:rPr lang="en-US" sz="1400" dirty="0">
                <a:solidFill>
                  <a:schemeClr val="accent1"/>
                </a:solidFill>
              </a:rPr>
              <a:t> </a:t>
            </a:r>
            <a:r>
              <a:rPr lang="el-GR" sz="1400" dirty="0">
                <a:solidFill>
                  <a:schemeClr val="accent1"/>
                </a:solidFill>
              </a:rPr>
              <a:t>Νέες τεχνολογίες, εκπαιδευτικά προγράμματα ή παρεμβάσεις στην κοινότητα.</a:t>
            </a:r>
          </a:p>
          <a:p>
            <a:pPr>
              <a:buFont typeface="Arial" panose="020B0604020202020204" pitchFamily="34" charset="0"/>
              <a:buChar char="•"/>
            </a:pPr>
            <a:endParaRPr lang="tr-TR" sz="1400" dirty="0">
              <a:solidFill>
                <a:schemeClr val="accent1"/>
              </a:solidFill>
            </a:endParaRPr>
          </a:p>
          <a:p>
            <a:r>
              <a:rPr lang="en-US" sz="1400" b="1" dirty="0">
                <a:solidFill>
                  <a:schemeClr val="bg1">
                    <a:lumMod val="75000"/>
                  </a:schemeClr>
                </a:solidFill>
              </a:rPr>
              <a:t>6. </a:t>
            </a:r>
            <a:r>
              <a:rPr lang="el-GR" sz="1400" b="1" dirty="0">
                <a:solidFill>
                  <a:schemeClr val="bg1">
                    <a:lumMod val="75000"/>
                  </a:schemeClr>
                </a:solidFill>
              </a:rPr>
              <a:t>Διαχείριση</a:t>
            </a:r>
            <a:endParaRPr lang="en-US" sz="1400" b="1" dirty="0">
              <a:solidFill>
                <a:schemeClr val="bg1">
                  <a:lumMod val="75000"/>
                </a:schemeClr>
              </a:solidFill>
            </a:endParaRPr>
          </a:p>
          <a:p>
            <a:pPr>
              <a:buFont typeface="Arial" panose="020B0604020202020204" pitchFamily="34" charset="0"/>
              <a:buChar char="•"/>
            </a:pPr>
            <a:r>
              <a:rPr lang="el-GR" sz="1400" b="1" dirty="0">
                <a:solidFill>
                  <a:schemeClr val="accent1"/>
                </a:solidFill>
              </a:rPr>
              <a:t>Ερώτηση</a:t>
            </a:r>
            <a:r>
              <a:rPr lang="en-US" sz="1400" b="1" dirty="0">
                <a:solidFill>
                  <a:schemeClr val="accent1"/>
                </a:solidFill>
              </a:rPr>
              <a:t>:</a:t>
            </a:r>
            <a:r>
              <a:rPr lang="en-US" sz="1400" dirty="0">
                <a:solidFill>
                  <a:schemeClr val="accent1"/>
                </a:solidFill>
              </a:rPr>
              <a:t> </a:t>
            </a:r>
            <a:r>
              <a:rPr lang="el-GR" sz="1400" dirty="0">
                <a:solidFill>
                  <a:schemeClr val="accent1"/>
                </a:solidFill>
              </a:rPr>
              <a:t>Πώς θα παρακολουθούμε την πρόοδο και την υλοποίηση του έργου;</a:t>
            </a:r>
          </a:p>
          <a:p>
            <a:pPr>
              <a:buFont typeface="Arial" panose="020B0604020202020204" pitchFamily="34" charset="0"/>
              <a:buChar char="•"/>
            </a:pPr>
            <a:r>
              <a:rPr lang="el-GR" sz="1400" b="1" dirty="0">
                <a:solidFill>
                  <a:schemeClr val="accent1"/>
                </a:solidFill>
              </a:rPr>
              <a:t>Σκοπός</a:t>
            </a:r>
            <a:r>
              <a:rPr lang="en-US" sz="1400" b="1" dirty="0">
                <a:solidFill>
                  <a:schemeClr val="accent1"/>
                </a:solidFill>
              </a:rPr>
              <a:t>:</a:t>
            </a:r>
            <a:r>
              <a:rPr lang="en-US" sz="1400" dirty="0">
                <a:solidFill>
                  <a:schemeClr val="accent1"/>
                </a:solidFill>
              </a:rPr>
              <a:t> </a:t>
            </a:r>
            <a:r>
              <a:rPr lang="el-GR" sz="1400" dirty="0">
                <a:solidFill>
                  <a:schemeClr val="accent1"/>
                </a:solidFill>
              </a:rPr>
              <a:t>Σχεδιάστε συστήματα για την παρακολούθηση των ορόσημων, τη διασφάλιση της λογοδοσίας και τη διαχείριση των πόρων.</a:t>
            </a:r>
          </a:p>
          <a:p>
            <a:pPr>
              <a:buFont typeface="Arial" panose="020B0604020202020204" pitchFamily="34" charset="0"/>
              <a:buChar char="•"/>
            </a:pPr>
            <a:r>
              <a:rPr lang="el-GR" sz="1400" b="1" dirty="0">
                <a:solidFill>
                  <a:schemeClr val="accent1"/>
                </a:solidFill>
              </a:rPr>
              <a:t>Παραδείγματα</a:t>
            </a:r>
            <a:r>
              <a:rPr lang="en-US" sz="1400" b="1" dirty="0">
                <a:solidFill>
                  <a:schemeClr val="accent1"/>
                </a:solidFill>
              </a:rPr>
              <a:t>:</a:t>
            </a:r>
            <a:r>
              <a:rPr lang="en-US" sz="1400" dirty="0">
                <a:solidFill>
                  <a:schemeClr val="accent1"/>
                </a:solidFill>
              </a:rPr>
              <a:t> </a:t>
            </a:r>
            <a:r>
              <a:rPr lang="el-GR" sz="1400" dirty="0">
                <a:solidFill>
                  <a:schemeClr val="accent1"/>
                </a:solidFill>
              </a:rPr>
              <a:t>Ευέλικτες ροές εργασίας, εκθέσεις προόδου ή εργαλεία διαχείρισης έργων.</a:t>
            </a:r>
            <a:endParaRPr lang="en-US" sz="1600" dirty="0">
              <a:solidFill>
                <a:schemeClr val="accent1"/>
              </a:solidFill>
            </a:endParaRPr>
          </a:p>
        </p:txBody>
      </p:sp>
    </p:spTree>
    <p:extLst>
      <p:ext uri="{BB962C8B-B14F-4D97-AF65-F5344CB8AC3E}">
        <p14:creationId xmlns:p14="http://schemas.microsoft.com/office/powerpoint/2010/main" val="2355392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FF492-14F7-24CF-4644-A55AA716295C}"/>
            </a:ext>
          </a:extLst>
        </p:cNvPr>
        <p:cNvGrpSpPr/>
        <p:nvPr/>
      </p:nvGrpSpPr>
      <p:grpSpPr>
        <a:xfrm>
          <a:off x="0" y="0"/>
          <a:ext cx="0" cy="0"/>
          <a:chOff x="0" y="0"/>
          <a:chExt cx="0" cy="0"/>
        </a:xfrm>
      </p:grpSpPr>
      <p:sp>
        <p:nvSpPr>
          <p:cNvPr id="3" name="Başlık 2">
            <a:extLst>
              <a:ext uri="{FF2B5EF4-FFF2-40B4-BE49-F238E27FC236}">
                <a16:creationId xmlns:a16="http://schemas.microsoft.com/office/drawing/2014/main" id="{48FC9DFE-2898-FCDA-1435-106A14FE0B82}"/>
              </a:ext>
            </a:extLst>
          </p:cNvPr>
          <p:cNvSpPr txBox="1">
            <a:spLocks noGrp="1"/>
          </p:cNvSpPr>
          <p:nvPr>
            <p:ph type="title"/>
          </p:nvPr>
        </p:nvSpPr>
        <p:spPr>
          <a:xfrm>
            <a:off x="445927" y="604139"/>
            <a:ext cx="10515600" cy="369332"/>
          </a:xfrm>
          <a:prstGeom prst="rect">
            <a:avLst/>
          </a:prstGeom>
          <a:noFill/>
        </p:spPr>
        <p:txBody>
          <a:bodyPr wrap="square" rtlCol="0">
            <a:spAutoFit/>
          </a:bodyPr>
          <a:lstStyle/>
          <a:p>
            <a:r>
              <a:rPr lang="el-GR" sz="2000" b="1" dirty="0">
                <a:solidFill>
                  <a:schemeClr val="bg1">
                    <a:lumMod val="75000"/>
                  </a:schemeClr>
                </a:solidFill>
                <a:latin typeface="+mn-lt"/>
              </a:rPr>
              <a:t>Πώς χρησιμοποιείται το μοντέλο καμβά σχεδιαστικής σκέψης</a:t>
            </a:r>
            <a:endParaRPr lang="tr-TR" sz="2000" b="1" dirty="0">
              <a:solidFill>
                <a:schemeClr val="bg1">
                  <a:lumMod val="75000"/>
                </a:schemeClr>
              </a:solidFill>
              <a:latin typeface="+mn-lt"/>
            </a:endParaRPr>
          </a:p>
        </p:txBody>
      </p:sp>
      <p:sp>
        <p:nvSpPr>
          <p:cNvPr id="5" name="Metin kutusu 4">
            <a:extLst>
              <a:ext uri="{FF2B5EF4-FFF2-40B4-BE49-F238E27FC236}">
                <a16:creationId xmlns:a16="http://schemas.microsoft.com/office/drawing/2014/main" id="{59EF3C7E-8F80-5AC8-5E82-3715BCD4A383}"/>
              </a:ext>
            </a:extLst>
          </p:cNvPr>
          <p:cNvSpPr txBox="1"/>
          <p:nvPr/>
        </p:nvSpPr>
        <p:spPr>
          <a:xfrm>
            <a:off x="445927" y="1417302"/>
            <a:ext cx="5192874" cy="2708434"/>
          </a:xfrm>
          <a:prstGeom prst="rect">
            <a:avLst/>
          </a:prstGeom>
          <a:noFill/>
        </p:spPr>
        <p:txBody>
          <a:bodyPr wrap="square">
            <a:spAutoFit/>
          </a:bodyPr>
          <a:lstStyle/>
          <a:p>
            <a:r>
              <a:rPr lang="en-US" sz="1400" b="1" dirty="0">
                <a:solidFill>
                  <a:schemeClr val="bg1">
                    <a:lumMod val="75000"/>
                  </a:schemeClr>
                </a:solidFill>
              </a:rPr>
              <a:t>7. Vision</a:t>
            </a:r>
          </a:p>
          <a:p>
            <a:pPr>
              <a:buFont typeface="Arial" panose="020B0604020202020204" pitchFamily="34" charset="0"/>
              <a:buChar char="•"/>
            </a:pPr>
            <a:r>
              <a:rPr lang="el-GR" sz="1400" b="1" dirty="0">
                <a:solidFill>
                  <a:schemeClr val="accent1"/>
                </a:solidFill>
              </a:rPr>
              <a:t>Ερώτηση: </a:t>
            </a:r>
            <a:r>
              <a:rPr lang="el-GR" sz="1400" dirty="0">
                <a:solidFill>
                  <a:schemeClr val="accent1"/>
                </a:solidFill>
              </a:rPr>
              <a:t>Τι θα μας επιφυλάσσει το μέλλον;</a:t>
            </a:r>
          </a:p>
          <a:p>
            <a:pPr>
              <a:buFont typeface="Arial" panose="020B0604020202020204" pitchFamily="34" charset="0"/>
              <a:buChar char="•"/>
            </a:pPr>
            <a:r>
              <a:rPr lang="el-GR" sz="1400" b="1" dirty="0">
                <a:solidFill>
                  <a:schemeClr val="accent1"/>
                </a:solidFill>
              </a:rPr>
              <a:t>Σκοπός: </a:t>
            </a:r>
            <a:r>
              <a:rPr lang="el-GR" sz="1400" dirty="0">
                <a:solidFill>
                  <a:schemeClr val="accent1"/>
                </a:solidFill>
              </a:rPr>
              <a:t>Καθορίστε τους μακροπρόθεσμους στόχους και τις φιλοδοξίες του έργου.</a:t>
            </a:r>
          </a:p>
          <a:p>
            <a:pPr>
              <a:buFont typeface="Arial" panose="020B0604020202020204" pitchFamily="34" charset="0"/>
              <a:buChar char="•"/>
            </a:pPr>
            <a:r>
              <a:rPr lang="el-GR" sz="1400" b="1" dirty="0">
                <a:solidFill>
                  <a:schemeClr val="accent1"/>
                </a:solidFill>
              </a:rPr>
              <a:t>Παραδείγματα: </a:t>
            </a:r>
            <a:r>
              <a:rPr lang="el-GR" sz="1400" dirty="0">
                <a:solidFill>
                  <a:schemeClr val="accent1"/>
                </a:solidFill>
              </a:rPr>
              <a:t>Ένα βιώσιμο επιχειρηματικό μοντέλο, βελτίωση της ποιότητας ζωής ή μετασχηματισμός του κλάδου.</a:t>
            </a:r>
            <a:endParaRPr lang="tr-TR" sz="1600" dirty="0">
              <a:solidFill>
                <a:schemeClr val="accent1"/>
              </a:solidFill>
            </a:endParaRPr>
          </a:p>
          <a:p>
            <a:r>
              <a:rPr lang="en-US" sz="1600" b="1" dirty="0">
                <a:solidFill>
                  <a:schemeClr val="bg1">
                    <a:lumMod val="75000"/>
                  </a:schemeClr>
                </a:solidFill>
              </a:rPr>
              <a:t>8. </a:t>
            </a:r>
            <a:r>
              <a:rPr lang="el-GR" sz="1400" b="1" dirty="0">
                <a:solidFill>
                  <a:schemeClr val="bg1">
                    <a:lumMod val="75000"/>
                  </a:schemeClr>
                </a:solidFill>
              </a:rPr>
              <a:t>Επιπτώσεις</a:t>
            </a:r>
            <a:endParaRPr lang="en-US" sz="1600" b="1" dirty="0">
              <a:solidFill>
                <a:schemeClr val="bg1">
                  <a:lumMod val="75000"/>
                </a:schemeClr>
              </a:solidFill>
            </a:endParaRPr>
          </a:p>
          <a:p>
            <a:pPr>
              <a:buFont typeface="Arial" panose="020B0604020202020204" pitchFamily="34" charset="0"/>
              <a:buChar char="•"/>
            </a:pPr>
            <a:r>
              <a:rPr lang="el-GR" sz="1400" b="1" dirty="0">
                <a:solidFill>
                  <a:schemeClr val="accent1"/>
                </a:solidFill>
              </a:rPr>
              <a:t>Ερώτηση: </a:t>
            </a:r>
            <a:r>
              <a:rPr lang="el-GR" sz="1400" dirty="0">
                <a:solidFill>
                  <a:schemeClr val="accent1"/>
                </a:solidFill>
              </a:rPr>
              <a:t>Πώς θα κάνουμε τη διαφορά;</a:t>
            </a:r>
          </a:p>
          <a:p>
            <a:pPr>
              <a:buFont typeface="Arial" panose="020B0604020202020204" pitchFamily="34" charset="0"/>
              <a:buChar char="•"/>
            </a:pPr>
            <a:r>
              <a:rPr lang="el-GR" sz="1400" b="1" dirty="0">
                <a:solidFill>
                  <a:schemeClr val="accent1"/>
                </a:solidFill>
              </a:rPr>
              <a:t>Σκοπός: </a:t>
            </a:r>
            <a:r>
              <a:rPr lang="el-GR" sz="1400" dirty="0">
                <a:solidFill>
                  <a:schemeClr val="accent1"/>
                </a:solidFill>
              </a:rPr>
              <a:t>Επισημάνετε τα μετρήσιμα αποτελέσματα και τον ευρύτερο αντίκτυπο του έργου.</a:t>
            </a:r>
          </a:p>
          <a:p>
            <a:pPr>
              <a:buFont typeface="Arial" panose="020B0604020202020204" pitchFamily="34" charset="0"/>
              <a:buChar char="•"/>
            </a:pPr>
            <a:r>
              <a:rPr lang="el-GR" sz="1400" b="1" dirty="0">
                <a:solidFill>
                  <a:schemeClr val="accent1"/>
                </a:solidFill>
              </a:rPr>
              <a:t>Παραδείγματα: </a:t>
            </a:r>
            <a:r>
              <a:rPr lang="el-GR" sz="1400" dirty="0">
                <a:solidFill>
                  <a:schemeClr val="accent1"/>
                </a:solidFill>
              </a:rPr>
              <a:t>Αύξηση της ευαισθητοποίησης, βελτίωση της ανθεκτικότητας της κοινότητας ή μείωση των εκπομπών.</a:t>
            </a:r>
            <a:endParaRPr lang="en-US" sz="1600" dirty="0">
              <a:solidFill>
                <a:schemeClr val="accent1"/>
              </a:solidFill>
            </a:endParaRPr>
          </a:p>
        </p:txBody>
      </p:sp>
      <p:pic>
        <p:nvPicPr>
          <p:cNvPr id="2" name="Resim 1" descr="metin, ekran görüntüsü, diyagram, sayı, numara içeren bir resim&#10;&#10;Açıklama otomatik olarak oluşturuldu">
            <a:extLst>
              <a:ext uri="{FF2B5EF4-FFF2-40B4-BE49-F238E27FC236}">
                <a16:creationId xmlns:a16="http://schemas.microsoft.com/office/drawing/2014/main" id="{B2473841-C82D-5337-6A1D-7BD1E25AB6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0654" y="1417302"/>
            <a:ext cx="6208023" cy="3492013"/>
          </a:xfrm>
          <a:prstGeom prst="rect">
            <a:avLst/>
          </a:prstGeom>
          <a:noFill/>
        </p:spPr>
      </p:pic>
      <p:sp>
        <p:nvSpPr>
          <p:cNvPr id="7" name="Metin kutusu 6">
            <a:extLst>
              <a:ext uri="{FF2B5EF4-FFF2-40B4-BE49-F238E27FC236}">
                <a16:creationId xmlns:a16="http://schemas.microsoft.com/office/drawing/2014/main" id="{3965E9B7-08DE-047A-4EEB-E343945F7D50}"/>
              </a:ext>
            </a:extLst>
          </p:cNvPr>
          <p:cNvSpPr txBox="1"/>
          <p:nvPr/>
        </p:nvSpPr>
        <p:spPr>
          <a:xfrm>
            <a:off x="7526866" y="4978399"/>
            <a:ext cx="3048000" cy="261610"/>
          </a:xfrm>
          <a:prstGeom prst="rect">
            <a:avLst/>
          </a:prstGeom>
          <a:noFill/>
        </p:spPr>
        <p:txBody>
          <a:bodyPr wrap="square">
            <a:spAutoFit/>
          </a:bodyPr>
          <a:lstStyle/>
          <a:p>
            <a:pPr algn="ctr"/>
            <a:r>
              <a:rPr lang="el-GR" sz="1100" dirty="0">
                <a:solidFill>
                  <a:schemeClr val="accent1"/>
                </a:solidFill>
              </a:rPr>
              <a:t>Πηγή εικόνας </a:t>
            </a:r>
            <a:r>
              <a:rPr lang="tr-TR" sz="1100" dirty="0">
                <a:solidFill>
                  <a:schemeClr val="accent1"/>
                </a:solidFill>
              </a:rPr>
              <a:t>: Istockphoto.com</a:t>
            </a:r>
          </a:p>
        </p:txBody>
      </p:sp>
    </p:spTree>
    <p:extLst>
      <p:ext uri="{BB962C8B-B14F-4D97-AF65-F5344CB8AC3E}">
        <p14:creationId xmlns:p14="http://schemas.microsoft.com/office/powerpoint/2010/main" val="134101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286F7C-BD6B-A263-7638-78274CDF5B77}"/>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93143777-6AB8-2E5D-763C-9D399461FF67}"/>
              </a:ext>
            </a:extLst>
          </p:cNvPr>
          <p:cNvSpPr txBox="1"/>
          <p:nvPr/>
        </p:nvSpPr>
        <p:spPr>
          <a:xfrm>
            <a:off x="429246" y="253518"/>
            <a:ext cx="11671759" cy="1138773"/>
          </a:xfrm>
          <a:prstGeom prst="rect">
            <a:avLst/>
          </a:prstGeom>
          <a:noFill/>
        </p:spPr>
        <p:txBody>
          <a:bodyPr wrap="square" lIns="91440" tIns="45720" rIns="91440" bIns="45720" rtlCol="0" anchor="t">
            <a:spAutoFit/>
          </a:bodyPr>
          <a:lstStyle/>
          <a:p>
            <a:r>
              <a:rPr lang="el-GR" sz="3400" b="1" dirty="0">
                <a:solidFill>
                  <a:schemeClr val="accent3">
                    <a:lumMod val="75000"/>
                  </a:schemeClr>
                </a:solidFill>
              </a:rPr>
              <a:t>Εισαγωγή στις βασικές αρχές του μάρκετινγκ: Μάρκετινγκ 4p και 5C - 1/2</a:t>
            </a:r>
            <a:endParaRPr lang="en-US" sz="3400" b="1" dirty="0">
              <a:solidFill>
                <a:schemeClr val="accent3">
                  <a:lumMod val="75000"/>
                </a:schemeClr>
              </a:solidFill>
              <a:highlight>
                <a:srgbClr val="FFFF00"/>
              </a:highlight>
            </a:endParaRPr>
          </a:p>
        </p:txBody>
      </p:sp>
      <p:sp>
        <p:nvSpPr>
          <p:cNvPr id="4" name="Metin kutusu 3">
            <a:extLst>
              <a:ext uri="{FF2B5EF4-FFF2-40B4-BE49-F238E27FC236}">
                <a16:creationId xmlns:a16="http://schemas.microsoft.com/office/drawing/2014/main" id="{B96F0223-B88D-11CB-85C6-9F47C423A384}"/>
              </a:ext>
            </a:extLst>
          </p:cNvPr>
          <p:cNvSpPr txBox="1"/>
          <p:nvPr/>
        </p:nvSpPr>
        <p:spPr>
          <a:xfrm>
            <a:off x="209790" y="1893329"/>
            <a:ext cx="4929477" cy="3539430"/>
          </a:xfrm>
          <a:prstGeom prst="rect">
            <a:avLst/>
          </a:prstGeom>
          <a:noFill/>
        </p:spPr>
        <p:txBody>
          <a:bodyPr wrap="square">
            <a:spAutoFit/>
          </a:bodyPr>
          <a:lstStyle/>
          <a:p>
            <a:pPr marL="285750" indent="-285750" algn="just" rtl="0" fontAlgn="base">
              <a:buFont typeface="Arial" panose="020B0604020202020204" pitchFamily="34" charset="0"/>
              <a:buChar char="•"/>
            </a:pPr>
            <a:r>
              <a:rPr lang="el-GR" sz="1600" b="0" i="0" u="none" strike="noStrike" dirty="0">
                <a:solidFill>
                  <a:srgbClr val="000000"/>
                </a:solidFill>
                <a:effectLst/>
                <a:latin typeface="Raleway "/>
              </a:rPr>
              <a:t>Οι βασικές αρχές του μάρκετινγκ εξηγούνται από τις έννοιες που ορίζονται εν συντομία ως 4P και 5C. </a:t>
            </a:r>
            <a:endParaRPr lang="en-US" sz="1600" b="0" i="0" u="none" strike="noStrike" dirty="0">
              <a:solidFill>
                <a:srgbClr val="000000"/>
              </a:solidFill>
              <a:effectLst/>
              <a:latin typeface="Raleway "/>
            </a:endParaRPr>
          </a:p>
          <a:p>
            <a:pPr marL="285750" indent="-285750" algn="just" rtl="0" fontAlgn="base">
              <a:buFont typeface="Arial" panose="020B0604020202020204" pitchFamily="34" charset="0"/>
              <a:buChar char="•"/>
            </a:pPr>
            <a:endParaRPr lang="en-US" sz="1600" b="0" i="0" u="none" strike="noStrike" dirty="0">
              <a:solidFill>
                <a:srgbClr val="000000"/>
              </a:solidFill>
              <a:effectLst/>
              <a:latin typeface="Raleway "/>
            </a:endParaRPr>
          </a:p>
          <a:p>
            <a:pPr marL="285750" indent="-285750" algn="just" rtl="0" fontAlgn="base">
              <a:buFont typeface="Arial" panose="020B0604020202020204" pitchFamily="34" charset="0"/>
              <a:buChar char="•"/>
            </a:pPr>
            <a:r>
              <a:rPr lang="el-GR" sz="1600" b="0" i="0" u="none" strike="noStrike" dirty="0">
                <a:solidFill>
                  <a:srgbClr val="000000"/>
                </a:solidFill>
                <a:effectLst/>
                <a:latin typeface="Raleway "/>
              </a:rPr>
              <a:t>Τα4P ορίζονται ως προϊόν, τιμή, τόπος και προώθηση</a:t>
            </a:r>
            <a:endParaRPr lang="en-US" sz="1600" b="0" i="0" u="none" strike="noStrike" dirty="0">
              <a:solidFill>
                <a:srgbClr val="000000"/>
              </a:solidFill>
              <a:effectLst/>
              <a:latin typeface="Raleway "/>
            </a:endParaRPr>
          </a:p>
          <a:p>
            <a:pPr marL="285750" indent="-285750" algn="just" rtl="0" fontAlgn="base">
              <a:buFont typeface="Arial" panose="020B0604020202020204" pitchFamily="34" charset="0"/>
              <a:buChar char="•"/>
            </a:pPr>
            <a:endParaRPr lang="en-US" sz="1600" b="0" i="0" u="none" strike="noStrike" dirty="0">
              <a:solidFill>
                <a:srgbClr val="000000"/>
              </a:solidFill>
              <a:effectLst/>
              <a:latin typeface="Raleway "/>
            </a:endParaRPr>
          </a:p>
          <a:p>
            <a:pPr marL="285750" indent="-285750" algn="just" rtl="0" fontAlgn="base">
              <a:buFont typeface="Arial" panose="020B0604020202020204" pitchFamily="34" charset="0"/>
              <a:buChar char="•"/>
            </a:pPr>
            <a:r>
              <a:rPr lang="en-US" sz="1600" dirty="0">
                <a:solidFill>
                  <a:srgbClr val="000000"/>
                </a:solidFill>
                <a:latin typeface="Raleway "/>
              </a:rPr>
              <a:t>T</a:t>
            </a:r>
            <a:r>
              <a:rPr lang="el-GR" sz="1600" b="0" i="0" u="none" strike="noStrike" dirty="0">
                <a:solidFill>
                  <a:srgbClr val="000000"/>
                </a:solidFill>
                <a:effectLst/>
                <a:latin typeface="Raleway "/>
              </a:rPr>
              <a:t>α 5C είναι ο πελάτης, οι δεξιότητες της εταιρείας, ο ανταγωνισμός, οι συνεργάτες και το πλαίσιο.</a:t>
            </a:r>
            <a:endParaRPr lang="en-US" sz="1600" b="0" i="0" u="none" strike="noStrike" dirty="0">
              <a:solidFill>
                <a:srgbClr val="000000"/>
              </a:solidFill>
              <a:effectLst/>
              <a:latin typeface="Raleway "/>
            </a:endParaRPr>
          </a:p>
          <a:p>
            <a:pPr marL="285750" indent="-285750" algn="just" rtl="0" fontAlgn="base">
              <a:buFont typeface="Arial" panose="020B0604020202020204" pitchFamily="34" charset="0"/>
              <a:buChar char="•"/>
            </a:pPr>
            <a:endParaRPr lang="en-US" sz="1600" b="0" i="0" u="none" strike="noStrike" dirty="0">
              <a:solidFill>
                <a:srgbClr val="000000"/>
              </a:solidFill>
              <a:effectLst/>
              <a:latin typeface="Raleway "/>
            </a:endParaRPr>
          </a:p>
          <a:p>
            <a:pPr marL="285750" indent="-285750" algn="just" rtl="0" fontAlgn="base">
              <a:buFont typeface="Arial" panose="020B0604020202020204" pitchFamily="34" charset="0"/>
              <a:buChar char="•"/>
            </a:pPr>
            <a:r>
              <a:rPr lang="el-GR" sz="1600" b="0" i="0" u="none" strike="noStrike" dirty="0">
                <a:solidFill>
                  <a:srgbClr val="000000"/>
                </a:solidFill>
                <a:effectLst/>
                <a:latin typeface="Raleway "/>
              </a:rPr>
              <a:t>Οι λέξεις-κλειδιά που χρησιμοποιούνται για την εξήγηση των σχετικών εννοιών συνοψίζονται στον πίνακα της επόμενης διαφάνειας.</a:t>
            </a:r>
            <a:endParaRPr lang="en-US" sz="1600" b="0" i="0" dirty="0">
              <a:solidFill>
                <a:srgbClr val="000000"/>
              </a:solidFill>
              <a:effectLst/>
              <a:latin typeface="Raleway "/>
            </a:endParaRPr>
          </a:p>
        </p:txBody>
      </p:sp>
      <p:sp>
        <p:nvSpPr>
          <p:cNvPr id="5" name="TextBox 4">
            <a:extLst>
              <a:ext uri="{FF2B5EF4-FFF2-40B4-BE49-F238E27FC236}">
                <a16:creationId xmlns:a16="http://schemas.microsoft.com/office/drawing/2014/main" id="{35351850-5AE0-E986-C781-7DAC7714304C}"/>
              </a:ext>
            </a:extLst>
          </p:cNvPr>
          <p:cNvSpPr txBox="1"/>
          <p:nvPr/>
        </p:nvSpPr>
        <p:spPr>
          <a:xfrm>
            <a:off x="7182289" y="5846569"/>
            <a:ext cx="3499945" cy="246221"/>
          </a:xfrm>
          <a:prstGeom prst="rect">
            <a:avLst/>
          </a:prstGeom>
          <a:noFill/>
        </p:spPr>
        <p:txBody>
          <a:bodyPr wrap="square" rtlCol="0">
            <a:spAutoFit/>
          </a:bodyPr>
          <a:lstStyle/>
          <a:p>
            <a:r>
              <a:rPr lang="el-GR" sz="1000" dirty="0">
                <a:solidFill>
                  <a:schemeClr val="accent1"/>
                </a:solidFill>
              </a:rPr>
              <a:t>Πηγή </a:t>
            </a:r>
            <a:r>
              <a:rPr lang="sl-SI" sz="1000" dirty="0">
                <a:solidFill>
                  <a:schemeClr val="accent1"/>
                </a:solidFill>
              </a:rPr>
              <a:t>: </a:t>
            </a:r>
            <a:r>
              <a:rPr lang="el-GR" sz="1000" dirty="0">
                <a:solidFill>
                  <a:schemeClr val="accent1"/>
                </a:solidFill>
              </a:rPr>
              <a:t>Εισαγωγή στο μάρκετινγκ από </a:t>
            </a:r>
            <a:r>
              <a:rPr lang="sl-SI" sz="1000" dirty="0">
                <a:solidFill>
                  <a:schemeClr val="accent1"/>
                </a:solidFill>
              </a:rPr>
              <a:t>Study.com</a:t>
            </a:r>
          </a:p>
        </p:txBody>
      </p:sp>
      <p:sp>
        <p:nvSpPr>
          <p:cNvPr id="3" name="Freccia in giù 2">
            <a:extLst>
              <a:ext uri="{FF2B5EF4-FFF2-40B4-BE49-F238E27FC236}">
                <a16:creationId xmlns:a16="http://schemas.microsoft.com/office/drawing/2014/main" id="{E0C04870-F473-581A-89AF-9E7D8CFE181E}"/>
              </a:ext>
            </a:extLst>
          </p:cNvPr>
          <p:cNvSpPr/>
          <p:nvPr/>
        </p:nvSpPr>
        <p:spPr>
          <a:xfrm>
            <a:off x="8493163" y="3063399"/>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7" name="Rettangolo con angoli arrotondati 12">
            <a:extLst>
              <a:ext uri="{FF2B5EF4-FFF2-40B4-BE49-F238E27FC236}">
                <a16:creationId xmlns:a16="http://schemas.microsoft.com/office/drawing/2014/main" id="{83991C30-927B-2504-1580-AFE163EB9BE7}"/>
              </a:ext>
            </a:extLst>
          </p:cNvPr>
          <p:cNvSpPr/>
          <p:nvPr/>
        </p:nvSpPr>
        <p:spPr>
          <a:xfrm>
            <a:off x="6756027" y="1524001"/>
            <a:ext cx="3759838" cy="1478128"/>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b="0" i="0" dirty="0">
              <a:solidFill>
                <a:srgbClr val="131313"/>
              </a:solidFill>
              <a:effectLst/>
            </a:endParaRPr>
          </a:p>
          <a:p>
            <a:pPr algn="ctr"/>
            <a:r>
              <a:rPr lang="el-GR" sz="1200" b="0" i="0" dirty="0">
                <a:solidFill>
                  <a:srgbClr val="131313"/>
                </a:solidFill>
                <a:effectLst/>
              </a:rPr>
              <a:t>Σε αυτό το εισαγωγικό μάθημα βίντεο για το μάρκετινγκ, θα μάθετε τι είναι το μάρκετινγκ, πώς χρησιμοποιείται για την προσέγγιση των καταναλωτών και γιατί είναι σημαντικό για τις επιχειρήσεις. Θα δείτε επίσης πώς σχετίζονται οι ανταλλαγές με το μάρκετινγκ.</a:t>
            </a:r>
            <a:endParaRPr lang="en-GB" sz="1200" dirty="0">
              <a:solidFill>
                <a:schemeClr val="accent1"/>
              </a:solidFill>
            </a:endParaRPr>
          </a:p>
        </p:txBody>
      </p:sp>
      <p:pic>
        <p:nvPicPr>
          <p:cNvPr id="8" name="Çevrimiçi Medya 7" title="Introduction to Marketing">
            <a:hlinkClick r:id="" action="ppaction://media"/>
            <a:extLst>
              <a:ext uri="{FF2B5EF4-FFF2-40B4-BE49-F238E27FC236}">
                <a16:creationId xmlns:a16="http://schemas.microsoft.com/office/drawing/2014/main" id="{D2B35688-4AE9-C679-B862-48E63F912505}"/>
              </a:ext>
            </a:extLst>
          </p:cNvPr>
          <p:cNvPicPr>
            <a:picLocks noRot="1" noChangeAspect="1"/>
          </p:cNvPicPr>
          <p:nvPr>
            <a:videoFile r:link="rId1"/>
          </p:nvPr>
        </p:nvPicPr>
        <p:blipFill>
          <a:blip r:embed="rId3"/>
          <a:stretch>
            <a:fillRect/>
          </a:stretch>
        </p:blipFill>
        <p:spPr>
          <a:xfrm>
            <a:off x="6992151" y="3484117"/>
            <a:ext cx="3541744" cy="1999521"/>
          </a:xfrm>
          <a:prstGeom prst="rect">
            <a:avLst/>
          </a:prstGeom>
        </p:spPr>
      </p:pic>
    </p:spTree>
    <p:extLst>
      <p:ext uri="{BB962C8B-B14F-4D97-AF65-F5344CB8AC3E}">
        <p14:creationId xmlns:p14="http://schemas.microsoft.com/office/powerpoint/2010/main" val="1254482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C017D-8895-063F-2516-47C63BF9CA9B}"/>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4C17D75A-DFB9-9BC5-062D-BCC2E1D2A7F4}"/>
              </a:ext>
            </a:extLst>
          </p:cNvPr>
          <p:cNvSpPr>
            <a:spLocks noGrp="1"/>
          </p:cNvSpPr>
          <p:nvPr>
            <p:ph type="title"/>
          </p:nvPr>
        </p:nvSpPr>
        <p:spPr>
          <a:xfrm>
            <a:off x="493295" y="311178"/>
            <a:ext cx="10515600" cy="959822"/>
          </a:xfrm>
        </p:spPr>
        <p:txBody>
          <a:bodyPr>
            <a:normAutofit fontScale="90000"/>
          </a:bodyPr>
          <a:lstStyle/>
          <a:p>
            <a:r>
              <a:rPr lang="el-GR" sz="3400" b="1" dirty="0">
                <a:latin typeface="+mn-lt"/>
              </a:rPr>
              <a:t>3°: Το μείγμα μάρκετινγκ: Εργαλεία για την ανάπτυξη</a:t>
            </a:r>
            <a:endParaRPr lang="en-US" sz="3400" b="1" dirty="0">
              <a:latin typeface="+mn-lt"/>
            </a:endParaRPr>
          </a:p>
        </p:txBody>
      </p:sp>
      <p:sp>
        <p:nvSpPr>
          <p:cNvPr id="2" name="CasellaDiTesto 1">
            <a:extLst>
              <a:ext uri="{FF2B5EF4-FFF2-40B4-BE49-F238E27FC236}">
                <a16:creationId xmlns:a16="http://schemas.microsoft.com/office/drawing/2014/main" id="{49A64C2B-CE17-5E53-345B-08EE8EFF601C}"/>
              </a:ext>
            </a:extLst>
          </p:cNvPr>
          <p:cNvSpPr txBox="1"/>
          <p:nvPr/>
        </p:nvSpPr>
        <p:spPr>
          <a:xfrm>
            <a:off x="557463" y="1187351"/>
            <a:ext cx="10610461" cy="459165"/>
          </a:xfrm>
          <a:prstGeom prst="rect">
            <a:avLst/>
          </a:prstGeom>
          <a:noFill/>
        </p:spPr>
        <p:txBody>
          <a:bodyPr wrap="square" rtlCol="0">
            <a:spAutoFit/>
          </a:bodyPr>
          <a:lstStyle/>
          <a:p>
            <a:pPr>
              <a:lnSpc>
                <a:spcPct val="150000"/>
              </a:lnSpc>
            </a:pPr>
            <a:r>
              <a:rPr lang="tr-TR" b="1">
                <a:solidFill>
                  <a:schemeClr val="bg1"/>
                </a:solidFill>
              </a:rPr>
              <a:t> </a:t>
            </a:r>
            <a:endParaRPr lang="en-US" sz="2000" b="1">
              <a:solidFill>
                <a:schemeClr val="bg1"/>
              </a:solidFill>
            </a:endParaRPr>
          </a:p>
        </p:txBody>
      </p:sp>
      <p:sp>
        <p:nvSpPr>
          <p:cNvPr id="4" name="Metin kutusu 3">
            <a:extLst>
              <a:ext uri="{FF2B5EF4-FFF2-40B4-BE49-F238E27FC236}">
                <a16:creationId xmlns:a16="http://schemas.microsoft.com/office/drawing/2014/main" id="{D9F0D80D-29A2-E46C-97B2-58566B9FDFA5}"/>
              </a:ext>
            </a:extLst>
          </p:cNvPr>
          <p:cNvSpPr txBox="1"/>
          <p:nvPr/>
        </p:nvSpPr>
        <p:spPr>
          <a:xfrm>
            <a:off x="557463" y="1646516"/>
            <a:ext cx="10270958" cy="4090928"/>
          </a:xfrm>
          <a:prstGeom prst="rect">
            <a:avLst/>
          </a:prstGeom>
          <a:noFill/>
        </p:spPr>
        <p:txBody>
          <a:bodyPr wrap="square" lIns="91440" tIns="45720" rIns="91440" bIns="45720" anchor="t">
            <a:spAutoFit/>
          </a:bodyPr>
          <a:lstStyle/>
          <a:p>
            <a:pPr algn="just">
              <a:lnSpc>
                <a:spcPct val="150000"/>
              </a:lnSpc>
              <a:spcBef>
                <a:spcPts val="600"/>
              </a:spcBef>
              <a:spcAft>
                <a:spcPts val="600"/>
              </a:spcAft>
            </a:pPr>
            <a:r>
              <a:rPr lang="el-GR" sz="1600" dirty="0">
                <a:solidFill>
                  <a:schemeClr val="accent1"/>
                </a:solidFill>
              </a:rPr>
              <a:t>Η ενότητα αυτή έχει σχεδιαστεί για να καλύπτει </a:t>
            </a:r>
            <a:r>
              <a:rPr lang="el-GR" sz="1600" b="1" dirty="0">
                <a:solidFill>
                  <a:schemeClr val="accent1"/>
                </a:solidFill>
              </a:rPr>
              <a:t>όλες τις πτυχές του μάρκετινγκ ενός εργαλείου</a:t>
            </a:r>
            <a:r>
              <a:rPr lang="el-GR" sz="1600" dirty="0">
                <a:solidFill>
                  <a:schemeClr val="accent1"/>
                </a:solidFill>
              </a:rPr>
              <a:t>. Με την επιτυχή ολοκλήρωση της ενότητας, θα γνωρίσετε ορισμένες σημαντικές πρακτικές δεξιότητες για τα εργαλεία μάρκετινγκ. </a:t>
            </a:r>
          </a:p>
          <a:p>
            <a:pPr algn="just">
              <a:lnSpc>
                <a:spcPct val="150000"/>
              </a:lnSpc>
              <a:spcBef>
                <a:spcPts val="600"/>
              </a:spcBef>
              <a:spcAft>
                <a:spcPts val="600"/>
              </a:spcAft>
            </a:pPr>
            <a:r>
              <a:rPr lang="el-GR" sz="1600" dirty="0">
                <a:solidFill>
                  <a:schemeClr val="accent1"/>
                </a:solidFill>
              </a:rPr>
              <a:t>Η ενότητα αυτή καλύπτει την εφαρμογή του </a:t>
            </a:r>
            <a:r>
              <a:rPr lang="el-GR" sz="1600" b="1" dirty="0" err="1">
                <a:solidFill>
                  <a:schemeClr val="accent1"/>
                </a:solidFill>
              </a:rPr>
              <a:t>MaxQDA</a:t>
            </a:r>
            <a:r>
              <a:rPr lang="el-GR" sz="1600" dirty="0">
                <a:solidFill>
                  <a:schemeClr val="accent1"/>
                </a:solidFill>
              </a:rPr>
              <a:t>, ενός βασικού λογισμικού ποιοτικής ανάλυσης δεδομένων που χρησιμοποιείται ευρέως στην έρευνα αγοράς. Το </a:t>
            </a:r>
            <a:r>
              <a:rPr lang="el-GR" sz="1600" dirty="0" err="1">
                <a:solidFill>
                  <a:schemeClr val="accent1"/>
                </a:solidFill>
              </a:rPr>
              <a:t>MaxQDA</a:t>
            </a:r>
            <a:r>
              <a:rPr lang="el-GR" sz="1600" dirty="0">
                <a:solidFill>
                  <a:schemeClr val="accent1"/>
                </a:solidFill>
              </a:rPr>
              <a:t> παίζει καθοριστικό ρόλο στην ανάλυση και ερμηνεία ποιοτικών δεδομένων, ιδίως για την απόκτηση γνώσεων σχετικά με τη συμπεριφορά των καταναλωτών και την αξιολόγηση της αντίληψης των εμπορικών σημάτων.  Θα μάθετε πώς να χρησιμοποιείτε αυτό το ισχυρό εργαλείο για τη συστηματική μέτρηση και κατανόηση των γνώσεων των καταναλωτών, επιτρέποντας τη λήψη πιο διαφοροποιημένων και τεκμηριωμένων στρατηγικών αποφάσεων σε περιβάλλοντα μάρκετινγκ και </a:t>
            </a:r>
            <a:r>
              <a:rPr lang="el-GR" sz="1600" dirty="0" err="1">
                <a:solidFill>
                  <a:schemeClr val="accent1"/>
                </a:solidFill>
              </a:rPr>
              <a:t>branding</a:t>
            </a:r>
            <a:r>
              <a:rPr lang="el-GR" sz="1600" dirty="0">
                <a:solidFill>
                  <a:schemeClr val="accent1"/>
                </a:solidFill>
              </a:rPr>
              <a:t>.</a:t>
            </a:r>
            <a:endParaRPr lang="en-US" sz="1600" dirty="0">
              <a:solidFill>
                <a:schemeClr val="accent1"/>
              </a:solidFill>
            </a:endParaRPr>
          </a:p>
          <a:p>
            <a:pPr>
              <a:lnSpc>
                <a:spcPct val="150000"/>
              </a:lnSpc>
              <a:spcBef>
                <a:spcPts val="600"/>
              </a:spcBef>
              <a:spcAft>
                <a:spcPts val="600"/>
              </a:spcAft>
            </a:pPr>
            <a:r>
              <a:rPr lang="en-US" dirty="0"/>
              <a:t>​</a:t>
            </a:r>
          </a:p>
        </p:txBody>
      </p:sp>
    </p:spTree>
    <p:extLst>
      <p:ext uri="{BB962C8B-B14F-4D97-AF65-F5344CB8AC3E}">
        <p14:creationId xmlns:p14="http://schemas.microsoft.com/office/powerpoint/2010/main" val="8452490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E59B3-6C94-B12E-4D00-CE5FFC989D37}"/>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D9296E11-D7C9-80B6-37B2-D53B421B8BDD}"/>
              </a:ext>
            </a:extLst>
          </p:cNvPr>
          <p:cNvSpPr txBox="1"/>
          <p:nvPr/>
        </p:nvSpPr>
        <p:spPr>
          <a:xfrm>
            <a:off x="217960" y="304482"/>
            <a:ext cx="10610461" cy="784189"/>
          </a:xfrm>
          <a:prstGeom prst="rect">
            <a:avLst/>
          </a:prstGeom>
          <a:noFill/>
        </p:spPr>
        <p:txBody>
          <a:bodyPr wrap="square" lIns="91440" tIns="45720" rIns="91440" bIns="45720" rtlCol="0" anchor="t">
            <a:spAutoFit/>
          </a:bodyPr>
          <a:lstStyle/>
          <a:p>
            <a:pPr>
              <a:lnSpc>
                <a:spcPct val="150000"/>
              </a:lnSpc>
            </a:pPr>
            <a:r>
              <a:rPr lang="el-GR" sz="3400" b="1" dirty="0">
                <a:solidFill>
                  <a:schemeClr val="accent3">
                    <a:lumMod val="76000"/>
                  </a:schemeClr>
                </a:solidFill>
              </a:rPr>
              <a:t>Εισαγωγή στα εργαλεία μάρκετινγκ</a:t>
            </a:r>
            <a:r>
              <a:rPr lang="en-US" sz="3400" b="1" dirty="0">
                <a:solidFill>
                  <a:schemeClr val="accent3">
                    <a:lumMod val="76000"/>
                  </a:schemeClr>
                </a:solidFill>
              </a:rPr>
              <a:t>​</a:t>
            </a:r>
          </a:p>
        </p:txBody>
      </p:sp>
      <p:sp>
        <p:nvSpPr>
          <p:cNvPr id="4" name="Metin kutusu 3">
            <a:extLst>
              <a:ext uri="{FF2B5EF4-FFF2-40B4-BE49-F238E27FC236}">
                <a16:creationId xmlns:a16="http://schemas.microsoft.com/office/drawing/2014/main" id="{BE4A992F-1537-A230-88FE-74BA93861BA9}"/>
              </a:ext>
            </a:extLst>
          </p:cNvPr>
          <p:cNvSpPr txBox="1"/>
          <p:nvPr/>
        </p:nvSpPr>
        <p:spPr>
          <a:xfrm>
            <a:off x="291851" y="1260924"/>
            <a:ext cx="10610461" cy="3721596"/>
          </a:xfrm>
          <a:prstGeom prst="rect">
            <a:avLst/>
          </a:prstGeom>
          <a:noFill/>
        </p:spPr>
        <p:txBody>
          <a:bodyPr wrap="square">
            <a:spAutoFit/>
          </a:bodyPr>
          <a:lstStyle/>
          <a:p>
            <a:pPr algn="just" rtl="0" fontAlgn="base">
              <a:lnSpc>
                <a:spcPct val="150000"/>
              </a:lnSpc>
              <a:spcBef>
                <a:spcPts val="600"/>
              </a:spcBef>
            </a:pPr>
            <a:r>
              <a:rPr lang="el-GR" sz="1600" b="0" i="0" dirty="0">
                <a:solidFill>
                  <a:srgbClr val="000000"/>
                </a:solidFill>
                <a:effectLst/>
                <a:latin typeface="Raleway "/>
              </a:rPr>
              <a:t>Τα εργαλεία μάρκετινγκ είναι αποτελεσματικά μέσα για να φέρετε τα προϊόντα και τις υπηρεσίες σας στον τελικό καταναλωτή. Τα εργαλεία μάρκετινγκ μπορούν να χρησιμοποιηθούν για διάφορους σκοπούς, π.χ. για να αυξήσετε τη δύναμη πώλησης του προϊόντος ή της υπηρεσίας σας, να αναλύσετε τις πληροφορίες για τους καταναλωτές ή να αυξήσετε το μερίδιο αγοράς.</a:t>
            </a:r>
            <a:endParaRPr lang="en-US" sz="1600" b="1" i="0" dirty="0">
              <a:solidFill>
                <a:srgbClr val="000000"/>
              </a:solidFill>
              <a:effectLst/>
              <a:latin typeface="Raleway "/>
            </a:endParaRPr>
          </a:p>
          <a:p>
            <a:pPr algn="just" rtl="0" fontAlgn="base">
              <a:lnSpc>
                <a:spcPct val="150000"/>
              </a:lnSpc>
              <a:spcBef>
                <a:spcPts val="600"/>
              </a:spcBef>
            </a:pPr>
            <a:r>
              <a:rPr lang="en-US" sz="1600" b="1" i="0" dirty="0">
                <a:solidFill>
                  <a:srgbClr val="000000"/>
                </a:solidFill>
                <a:effectLst/>
                <a:latin typeface="Raleway "/>
              </a:rPr>
              <a:t>​</a:t>
            </a:r>
            <a:r>
              <a:rPr lang="el-GR" sz="1600" b="1" i="0" dirty="0">
                <a:solidFill>
                  <a:srgbClr val="000000"/>
                </a:solidFill>
                <a:effectLst/>
                <a:latin typeface="Raleway "/>
              </a:rPr>
              <a:t>Παρακάτω παρατίθενται ορισμένες πρόσφατες δημοφιλείς μέθοδοι εργαλείων μάρκετινγκ και δειγματικές προσεγγίσεις.</a:t>
            </a:r>
            <a:endParaRPr lang="tr-TR" sz="1600" b="1" i="0" dirty="0">
              <a:solidFill>
                <a:srgbClr val="000000"/>
              </a:solidFill>
              <a:effectLst/>
              <a:latin typeface="Raleway "/>
            </a:endParaRPr>
          </a:p>
          <a:p>
            <a:pPr marL="800100" lvl="1" indent="-342900" algn="just" fontAlgn="base">
              <a:lnSpc>
                <a:spcPct val="150000"/>
              </a:lnSpc>
              <a:spcBef>
                <a:spcPts val="600"/>
              </a:spcBef>
              <a:buFont typeface="+mj-lt"/>
              <a:buAutoNum type="arabicPeriod"/>
            </a:pPr>
            <a:r>
              <a:rPr lang="en-US" sz="1600" b="0" i="0" dirty="0">
                <a:solidFill>
                  <a:srgbClr val="000000"/>
                </a:solidFill>
                <a:effectLst/>
                <a:latin typeface="Raleway "/>
              </a:rPr>
              <a:t>​</a:t>
            </a:r>
            <a:r>
              <a:rPr lang="el-GR" sz="1600" b="0" i="0" dirty="0">
                <a:solidFill>
                  <a:srgbClr val="000000"/>
                </a:solidFill>
                <a:effectLst/>
                <a:latin typeface="Raleway "/>
              </a:rPr>
              <a:t>Μέθοδοι άμεσου μάρκετινγκ: </a:t>
            </a:r>
            <a:r>
              <a:rPr lang="el-GR" sz="1600" b="0" i="0" dirty="0" err="1">
                <a:solidFill>
                  <a:srgbClr val="000000"/>
                </a:solidFill>
                <a:effectLst/>
                <a:latin typeface="Raleway "/>
              </a:rPr>
              <a:t>Τηλεμάρκετινγκ</a:t>
            </a:r>
            <a:r>
              <a:rPr lang="el-GR" sz="1600" b="0" i="0" dirty="0">
                <a:solidFill>
                  <a:srgbClr val="000000"/>
                </a:solidFill>
                <a:effectLst/>
                <a:latin typeface="Raleway "/>
              </a:rPr>
              <a:t>, </a:t>
            </a:r>
            <a:r>
              <a:rPr lang="en-US" sz="1600" b="0" i="0" dirty="0">
                <a:solidFill>
                  <a:srgbClr val="000000"/>
                </a:solidFill>
                <a:effectLst/>
                <a:latin typeface="Raleway "/>
              </a:rPr>
              <a:t>e-mail marketing, SMS-Marketing, Live Chat...</a:t>
            </a:r>
          </a:p>
          <a:p>
            <a:pPr marL="800100" lvl="1" indent="-342900" algn="just" fontAlgn="base">
              <a:lnSpc>
                <a:spcPct val="150000"/>
              </a:lnSpc>
              <a:spcBef>
                <a:spcPts val="600"/>
              </a:spcBef>
              <a:buFont typeface="+mj-lt"/>
              <a:buAutoNum type="arabicPeriod"/>
            </a:pPr>
            <a:r>
              <a:rPr lang="el-GR" sz="1600" b="0" i="0" dirty="0">
                <a:solidFill>
                  <a:srgbClr val="000000"/>
                </a:solidFill>
                <a:effectLst/>
                <a:latin typeface="Raleway "/>
              </a:rPr>
              <a:t>Κοινωνικά μέσα και μάρκετινγκ περιεχομένου:  (διαφημίσεις, </a:t>
            </a:r>
            <a:r>
              <a:rPr lang="el-GR" sz="1600" b="0" i="0" dirty="0" err="1">
                <a:solidFill>
                  <a:srgbClr val="000000"/>
                </a:solidFill>
                <a:effectLst/>
                <a:latin typeface="Raleway "/>
              </a:rPr>
              <a:t>pop-ups</a:t>
            </a:r>
            <a:r>
              <a:rPr lang="el-GR" sz="1600" b="0" i="0" dirty="0">
                <a:solidFill>
                  <a:srgbClr val="000000"/>
                </a:solidFill>
                <a:effectLst/>
                <a:latin typeface="Raleway "/>
              </a:rPr>
              <a:t>, </a:t>
            </a:r>
            <a:r>
              <a:rPr lang="el-GR" sz="1600" b="0" i="0" dirty="0" err="1">
                <a:solidFill>
                  <a:srgbClr val="000000"/>
                </a:solidFill>
                <a:effectLst/>
                <a:latin typeface="Raleway "/>
              </a:rPr>
              <a:t>blogging</a:t>
            </a:r>
            <a:r>
              <a:rPr lang="el-GR" sz="1600" b="0" i="0" dirty="0">
                <a:solidFill>
                  <a:srgbClr val="000000"/>
                </a:solidFill>
                <a:effectLst/>
                <a:latin typeface="Raleway "/>
              </a:rPr>
              <a:t> κ.λπ...)</a:t>
            </a:r>
          </a:p>
          <a:p>
            <a:pPr marL="800100" lvl="1" indent="-342900" algn="just" fontAlgn="base">
              <a:lnSpc>
                <a:spcPct val="150000"/>
              </a:lnSpc>
              <a:spcBef>
                <a:spcPts val="600"/>
              </a:spcBef>
              <a:buFont typeface="+mj-lt"/>
              <a:buAutoNum type="arabicPeriod"/>
            </a:pPr>
            <a:r>
              <a:rPr lang="el-GR" sz="1600" b="0" i="0" dirty="0">
                <a:solidFill>
                  <a:srgbClr val="000000"/>
                </a:solidFill>
                <a:effectLst/>
                <a:latin typeface="Raleway "/>
              </a:rPr>
              <a:t>Μάρκετινγκ με διαχείριση της αντίληψης: Μάρκετινγκ επιρροής: Μάρκετινγκ επιρροής</a:t>
            </a:r>
            <a:r>
              <a:rPr lang="en-US" sz="1800" b="0" i="0" dirty="0">
                <a:solidFill>
                  <a:srgbClr val="000000"/>
                </a:solidFill>
                <a:effectLst/>
                <a:latin typeface="Raleway "/>
              </a:rPr>
              <a:t>​</a:t>
            </a:r>
          </a:p>
        </p:txBody>
      </p:sp>
    </p:spTree>
    <p:extLst>
      <p:ext uri="{BB962C8B-B14F-4D97-AF65-F5344CB8AC3E}">
        <p14:creationId xmlns:p14="http://schemas.microsoft.com/office/powerpoint/2010/main" val="2031091878"/>
      </p:ext>
    </p:extLst>
  </p:cSld>
  <p:clrMapOvr>
    <a:masterClrMapping/>
  </p:clrMapOvr>
  <p:extLst>
    <p:ext uri="{6950BFC3-D8DA-4A85-94F7-54DA5524770B}">
      <p188:commentRel xmlns:p188="http://schemas.microsoft.com/office/powerpoint/2018/8/main" r:id="rId3"/>
    </p:ext>
  </p:extLs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E2A75-FA21-064B-F2F2-5F1BB0D6D8B1}"/>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E5366452-84CF-F9CE-FF4D-9750AADBDE1E}"/>
              </a:ext>
            </a:extLst>
          </p:cNvPr>
          <p:cNvSpPr txBox="1"/>
          <p:nvPr/>
        </p:nvSpPr>
        <p:spPr>
          <a:xfrm>
            <a:off x="1160060" y="725619"/>
            <a:ext cx="10836322" cy="6001643"/>
          </a:xfrm>
          <a:prstGeom prst="rect">
            <a:avLst/>
          </a:prstGeom>
          <a:noFill/>
        </p:spPr>
        <p:txBody>
          <a:bodyPr wrap="square" lIns="91440" tIns="45720" rIns="91440" bIns="45720" anchor="t">
            <a:spAutoFit/>
          </a:bodyPr>
          <a:lstStyle/>
          <a:p>
            <a:pPr algn="just" rtl="0" fontAlgn="base"/>
            <a:r>
              <a:rPr lang="el-GR" sz="1600" b="1" i="0" dirty="0">
                <a:solidFill>
                  <a:schemeClr val="accent1"/>
                </a:solidFill>
                <a:effectLst/>
                <a:latin typeface="Raleway "/>
              </a:rPr>
              <a:t>Οι μέθοδοι άμεσου μάρκετινγκ </a:t>
            </a:r>
            <a:r>
              <a:rPr lang="el-GR" sz="1600" i="0" dirty="0">
                <a:solidFill>
                  <a:schemeClr val="accent1"/>
                </a:solidFill>
                <a:effectLst/>
                <a:latin typeface="Raleway "/>
              </a:rPr>
              <a:t>χρησιμοποιούνται για την αύξηση των πωλήσεων και της αφοσίωσης των πελατών, την οικοδόμηση πιστότητας στο εμπορικό σήμα, την εξεύρεση νέων πελατών, την προώθηση προϊόντων ή υπηρεσιών ή την κοινοποίηση σημαντικών πληροφοριών μέσω της άμεσης προσέγγισης του καταναλωτή</a:t>
            </a:r>
            <a:r>
              <a:rPr lang="el-GR" sz="1600" b="1" i="0" dirty="0">
                <a:solidFill>
                  <a:schemeClr val="accent1"/>
                </a:solidFill>
                <a:effectLst/>
                <a:latin typeface="Raleway "/>
              </a:rPr>
              <a:t>.</a:t>
            </a:r>
          </a:p>
          <a:p>
            <a:pPr algn="just" rtl="0" fontAlgn="base"/>
            <a:r>
              <a:rPr lang="en-US" sz="1600" b="0" i="0" dirty="0">
                <a:solidFill>
                  <a:srgbClr val="000000"/>
                </a:solidFill>
                <a:effectLst/>
                <a:latin typeface="Raleway "/>
              </a:rPr>
              <a:t>​</a:t>
            </a:r>
          </a:p>
          <a:p>
            <a:pPr algn="just" rtl="0" fontAlgn="base"/>
            <a:r>
              <a:rPr lang="el-GR" sz="1600" b="0" i="0" dirty="0">
                <a:solidFill>
                  <a:srgbClr val="000000"/>
                </a:solidFill>
                <a:effectLst/>
                <a:latin typeface="Raleway "/>
              </a:rPr>
              <a:t>Σημαίνει ότι το κοινό-στόχος πρέπει να προσεγγιστεί μέσω διαφόρων ψηφιακών καναλιών, όπως e-</a:t>
            </a:r>
            <a:r>
              <a:rPr lang="el-GR" sz="1600" b="0" i="0" dirty="0" err="1">
                <a:solidFill>
                  <a:srgbClr val="000000"/>
                </a:solidFill>
                <a:effectLst/>
                <a:latin typeface="Raleway "/>
              </a:rPr>
              <a:t>mail</a:t>
            </a:r>
            <a:r>
              <a:rPr lang="el-GR" sz="1600" b="0" i="0" dirty="0">
                <a:solidFill>
                  <a:srgbClr val="000000"/>
                </a:solidFill>
                <a:effectLst/>
                <a:latin typeface="Raleway "/>
              </a:rPr>
              <a:t>, </a:t>
            </a:r>
            <a:r>
              <a:rPr lang="el-GR" sz="1600" b="0" i="0" dirty="0" err="1">
                <a:solidFill>
                  <a:srgbClr val="000000"/>
                </a:solidFill>
                <a:effectLst/>
                <a:latin typeface="Raleway "/>
              </a:rPr>
              <a:t>sms</a:t>
            </a:r>
            <a:r>
              <a:rPr lang="el-GR" sz="1600" b="0" i="0" dirty="0">
                <a:solidFill>
                  <a:srgbClr val="000000"/>
                </a:solidFill>
                <a:effectLst/>
                <a:latin typeface="Raleway "/>
              </a:rPr>
              <a:t> ή τηλεφωνική κλήση και ζωντανή συνομιλία, ή μέσω επικοινωνίας πρόσωπο με πρόσωπο, όπως περίπτερα στο δρόμο, συμμετοχή σε εκθέσεις. Η περιοδική επανάληψη αυτών των ταχέως οριστικοποιημένων μεθόδων μάρκετινγκ είναι μια μέθοδος που προτιμάται εδώ και πολλά χρόνια, ιδίως για «καυτές πωλήσεις».</a:t>
            </a:r>
          </a:p>
          <a:p>
            <a:pPr algn="just" rtl="0" fontAlgn="base"/>
            <a:endParaRPr lang="tr-TR" sz="1600" dirty="0">
              <a:solidFill>
                <a:srgbClr val="000000"/>
              </a:solidFill>
              <a:latin typeface="Raleway "/>
            </a:endParaRPr>
          </a:p>
          <a:p>
            <a:pPr lvl="1" algn="just" fontAlgn="base"/>
            <a:r>
              <a:rPr lang="en-US" sz="1600" dirty="0">
                <a:solidFill>
                  <a:schemeClr val="bg1"/>
                </a:solidFill>
                <a:latin typeface="Raleway "/>
                <a:hlinkClick r:id="rId2">
                  <a:extLst>
                    <a:ext uri="{A12FA001-AC4F-418D-AE19-62706E023703}">
                      <ahyp:hlinkClr xmlns:ahyp="http://schemas.microsoft.com/office/drawing/2018/hyperlinkcolor" val="tx"/>
                    </a:ext>
                  </a:extLst>
                </a:hlinkClick>
              </a:rPr>
              <a:t>Shopify Email</a:t>
            </a:r>
            <a:r>
              <a:rPr lang="en-US" sz="1600" dirty="0">
                <a:solidFill>
                  <a:schemeClr val="bg1"/>
                </a:solidFill>
                <a:latin typeface="Raleway "/>
              </a:rPr>
              <a:t>, </a:t>
            </a:r>
            <a:r>
              <a:rPr lang="en-US" sz="1600" dirty="0">
                <a:solidFill>
                  <a:schemeClr val="bg1"/>
                </a:solidFill>
                <a:latin typeface="Raleway "/>
                <a:hlinkClick r:id="rId3">
                  <a:extLst>
                    <a:ext uri="{A12FA001-AC4F-418D-AE19-62706E023703}">
                      <ahyp:hlinkClr xmlns:ahyp="http://schemas.microsoft.com/office/drawing/2018/hyperlinkcolor" val="tx"/>
                    </a:ext>
                  </a:extLst>
                </a:hlinkClick>
              </a:rPr>
              <a:t>Mailchimp</a:t>
            </a:r>
            <a:r>
              <a:rPr lang="en-US" sz="1600" dirty="0">
                <a:solidFill>
                  <a:schemeClr val="bg1"/>
                </a:solidFill>
                <a:latin typeface="Raleway "/>
              </a:rPr>
              <a:t>, </a:t>
            </a:r>
            <a:r>
              <a:rPr lang="en-US" sz="1600" dirty="0" err="1">
                <a:solidFill>
                  <a:schemeClr val="bg1"/>
                </a:solidFill>
                <a:latin typeface="Raleway "/>
                <a:hlinkClick r:id="rId4">
                  <a:extLst>
                    <a:ext uri="{A12FA001-AC4F-418D-AE19-62706E023703}">
                      <ahyp:hlinkClr xmlns:ahyp="http://schemas.microsoft.com/office/drawing/2018/hyperlinkcolor" val="tx"/>
                    </a:ext>
                  </a:extLst>
                </a:hlinkClick>
              </a:rPr>
              <a:t>Klaviyo</a:t>
            </a:r>
            <a:r>
              <a:rPr lang="en-US" sz="1600" dirty="0">
                <a:solidFill>
                  <a:schemeClr val="bg1"/>
                </a:solidFill>
                <a:latin typeface="Raleway "/>
              </a:rPr>
              <a:t> and </a:t>
            </a:r>
            <a:r>
              <a:rPr lang="en-US" sz="1600" dirty="0" err="1">
                <a:solidFill>
                  <a:schemeClr val="bg1"/>
                </a:solidFill>
                <a:latin typeface="Raleway "/>
                <a:hlinkClick r:id="rId5">
                  <a:extLst>
                    <a:ext uri="{A12FA001-AC4F-418D-AE19-62706E023703}">
                      <ahyp:hlinkClr xmlns:ahyp="http://schemas.microsoft.com/office/drawing/2018/hyperlinkcolor" val="tx"/>
                    </a:ext>
                  </a:extLst>
                </a:hlinkClick>
              </a:rPr>
              <a:t>Automizely</a:t>
            </a:r>
            <a:r>
              <a:rPr lang="en-US" sz="1600" dirty="0">
                <a:solidFill>
                  <a:schemeClr val="bg1"/>
                </a:solidFill>
                <a:latin typeface="Raleway "/>
              </a:rPr>
              <a:t> </a:t>
            </a:r>
            <a:r>
              <a:rPr lang="el-GR" sz="1600" dirty="0">
                <a:solidFill>
                  <a:srgbClr val="000000"/>
                </a:solidFill>
                <a:latin typeface="Raleway "/>
              </a:rPr>
              <a:t>	 είναι παραδείγματα και αποτελεσματικά εργαλεία που μπορείτε να χρησιμοποιήσετε για το μάρκετινγκ ηλεκτρονικού ταχυδρομείου. </a:t>
            </a:r>
            <a:endParaRPr lang="tr-TR" sz="1600" dirty="0">
              <a:solidFill>
                <a:srgbClr val="000000"/>
              </a:solidFill>
              <a:latin typeface="Raleway "/>
            </a:endParaRPr>
          </a:p>
          <a:p>
            <a:pPr algn="just" rtl="0" fontAlgn="base"/>
            <a:endParaRPr lang="tr-TR" sz="1600" dirty="0">
              <a:solidFill>
                <a:srgbClr val="000000"/>
              </a:solidFill>
              <a:latin typeface="Raleway "/>
            </a:endParaRPr>
          </a:p>
          <a:p>
            <a:pPr algn="just" rtl="0" fontAlgn="base"/>
            <a:r>
              <a:rPr lang="el-GR" sz="1600" b="1" i="0" dirty="0">
                <a:solidFill>
                  <a:schemeClr val="accent1"/>
                </a:solidFill>
                <a:effectLst/>
                <a:latin typeface="Raleway "/>
              </a:rPr>
              <a:t>Οι μέθοδοι μάρκετινγκ κοινωνικών μέσων και περιεχομένου </a:t>
            </a:r>
            <a:r>
              <a:rPr lang="el-GR" sz="1600" i="0" dirty="0">
                <a:solidFill>
                  <a:schemeClr val="accent1"/>
                </a:solidFill>
                <a:effectLst/>
                <a:latin typeface="Raleway "/>
              </a:rPr>
              <a:t>είναι η δημιουργία νέου περιεχομένου (βίντεο, φωτογραφία, κείμενο κ.λπ.) και η σύνδεση αυτού του περιεχομένου με προϊόντα ή/και η ανεξάρτητη προώθηση των χαρακτηριστικών των προϊόντων στους καταναλωτές μέσω των καναλιών κοινωνικών μέσων (</a:t>
            </a:r>
            <a:r>
              <a:rPr lang="el-GR" sz="1600" i="0" dirty="0" err="1">
                <a:solidFill>
                  <a:schemeClr val="accent1"/>
                </a:solidFill>
                <a:effectLst/>
                <a:latin typeface="Raleway "/>
              </a:rPr>
              <a:t>instagram</a:t>
            </a:r>
            <a:r>
              <a:rPr lang="el-GR" sz="1600" i="0" dirty="0">
                <a:solidFill>
                  <a:schemeClr val="accent1"/>
                </a:solidFill>
                <a:effectLst/>
                <a:latin typeface="Raleway "/>
              </a:rPr>
              <a:t>, </a:t>
            </a:r>
            <a:r>
              <a:rPr lang="el-GR" sz="1600" i="0" dirty="0" err="1">
                <a:solidFill>
                  <a:schemeClr val="accent1"/>
                </a:solidFill>
                <a:effectLst/>
                <a:latin typeface="Raleway "/>
              </a:rPr>
              <a:t>tik-tok</a:t>
            </a:r>
            <a:r>
              <a:rPr lang="el-GR" sz="1600" i="0" dirty="0">
                <a:solidFill>
                  <a:schemeClr val="accent1"/>
                </a:solidFill>
                <a:effectLst/>
                <a:latin typeface="Raleway "/>
              </a:rPr>
              <a:t> κ.λπ.). Σήμερα, η προσέγγιση αυτή, η οποία χρησιμοποιείται επίσης μαζί με το «</a:t>
            </a:r>
            <a:r>
              <a:rPr lang="el-GR" sz="1600" i="0" dirty="0" err="1">
                <a:solidFill>
                  <a:schemeClr val="accent1"/>
                </a:solidFill>
                <a:effectLst/>
                <a:latin typeface="Raleway "/>
              </a:rPr>
              <a:t>influencer</a:t>
            </a:r>
            <a:r>
              <a:rPr lang="el-GR" sz="1600" i="0" dirty="0">
                <a:solidFill>
                  <a:schemeClr val="accent1"/>
                </a:solidFill>
                <a:effectLst/>
                <a:latin typeface="Raleway "/>
              </a:rPr>
              <a:t> </a:t>
            </a:r>
            <a:r>
              <a:rPr lang="el-GR" sz="1600" i="0" dirty="0" err="1">
                <a:solidFill>
                  <a:schemeClr val="accent1"/>
                </a:solidFill>
                <a:effectLst/>
                <a:latin typeface="Raleway "/>
              </a:rPr>
              <a:t>marketing</a:t>
            </a:r>
            <a:r>
              <a:rPr lang="el-GR" sz="1600" i="0" dirty="0">
                <a:solidFill>
                  <a:schemeClr val="accent1"/>
                </a:solidFill>
                <a:effectLst/>
                <a:latin typeface="Raleway "/>
              </a:rPr>
              <a:t>», έχει γίνει δημοφιλής ιδίως με την αυξανόμενη χρήση της </a:t>
            </a:r>
            <a:r>
              <a:rPr lang="el-GR" sz="1600" i="0" dirty="0" err="1">
                <a:solidFill>
                  <a:schemeClr val="accent1"/>
                </a:solidFill>
                <a:effectLst/>
                <a:latin typeface="Raleway "/>
              </a:rPr>
              <a:t>ψηφιοποίησης</a:t>
            </a:r>
            <a:r>
              <a:rPr lang="el-GR" sz="1600" i="0" dirty="0">
                <a:solidFill>
                  <a:schemeClr val="accent1"/>
                </a:solidFill>
                <a:effectLst/>
                <a:latin typeface="Raleway "/>
              </a:rPr>
              <a:t> και των μέσων κοινωνικής δικτύωσης. </a:t>
            </a:r>
          </a:p>
          <a:p>
            <a:pPr algn="just" rtl="0" fontAlgn="base"/>
            <a:endParaRPr lang="tr-TR" sz="1600" dirty="0">
              <a:solidFill>
                <a:srgbClr val="000000"/>
              </a:solidFill>
              <a:latin typeface="Raleway "/>
            </a:endParaRPr>
          </a:p>
          <a:p>
            <a:pPr lvl="1" algn="just" fontAlgn="base"/>
            <a:r>
              <a:rPr lang="en-US" sz="1600" i="0" dirty="0">
                <a:solidFill>
                  <a:schemeClr val="bg1"/>
                </a:solidFill>
                <a:effectLst/>
                <a:latin typeface="Raleway "/>
                <a:hlinkClick r:id="rId6">
                  <a:extLst>
                    <a:ext uri="{A12FA001-AC4F-418D-AE19-62706E023703}">
                      <ahyp:hlinkClr xmlns:ahyp="http://schemas.microsoft.com/office/drawing/2018/hyperlinkcolor" val="tx"/>
                    </a:ext>
                  </a:extLst>
                </a:hlinkClick>
              </a:rPr>
              <a:t>Buffer</a:t>
            </a:r>
            <a:r>
              <a:rPr lang="en-US" sz="1600" i="0" dirty="0">
                <a:solidFill>
                  <a:srgbClr val="000000"/>
                </a:solidFill>
                <a:effectLst/>
                <a:latin typeface="Raleway "/>
              </a:rPr>
              <a:t>, </a:t>
            </a:r>
            <a:r>
              <a:rPr lang="en-US" sz="1600" i="0" dirty="0">
                <a:solidFill>
                  <a:schemeClr val="bg1"/>
                </a:solidFill>
                <a:effectLst/>
                <a:latin typeface="Raleway "/>
                <a:hlinkClick r:id="rId7">
                  <a:extLst>
                    <a:ext uri="{A12FA001-AC4F-418D-AE19-62706E023703}">
                      <ahyp:hlinkClr xmlns:ahyp="http://schemas.microsoft.com/office/drawing/2018/hyperlinkcolor" val="tx"/>
                    </a:ext>
                  </a:extLst>
                </a:hlinkClick>
              </a:rPr>
              <a:t>Hootsuite</a:t>
            </a:r>
            <a:r>
              <a:rPr lang="en-US" sz="1600" i="0" dirty="0">
                <a:solidFill>
                  <a:srgbClr val="000000"/>
                </a:solidFill>
                <a:effectLst/>
                <a:latin typeface="Raleway "/>
              </a:rPr>
              <a:t>, </a:t>
            </a:r>
            <a:r>
              <a:rPr lang="en-US" sz="1600" i="0" dirty="0">
                <a:solidFill>
                  <a:schemeClr val="bg1"/>
                </a:solidFill>
                <a:effectLst/>
                <a:latin typeface="Raleway "/>
                <a:hlinkClick r:id="rId8">
                  <a:extLst>
                    <a:ext uri="{A12FA001-AC4F-418D-AE19-62706E023703}">
                      <ahyp:hlinkClr xmlns:ahyp="http://schemas.microsoft.com/office/drawing/2018/hyperlinkcolor" val="tx"/>
                    </a:ext>
                  </a:extLst>
                </a:hlinkClick>
              </a:rPr>
              <a:t>Canva</a:t>
            </a:r>
            <a:r>
              <a:rPr lang="en-US" sz="1600" i="0" dirty="0">
                <a:solidFill>
                  <a:srgbClr val="000000"/>
                </a:solidFill>
                <a:effectLst/>
                <a:latin typeface="Raleway "/>
              </a:rPr>
              <a:t>, </a:t>
            </a:r>
            <a:r>
              <a:rPr lang="en-US" sz="1600" i="0" dirty="0" err="1">
                <a:solidFill>
                  <a:schemeClr val="bg1"/>
                </a:solidFill>
                <a:effectLst/>
                <a:latin typeface="Raleway "/>
                <a:hlinkClick r:id="rId9">
                  <a:extLst>
                    <a:ext uri="{A12FA001-AC4F-418D-AE19-62706E023703}">
                      <ahyp:hlinkClr xmlns:ahyp="http://schemas.microsoft.com/office/drawing/2018/hyperlinkcolor" val="tx"/>
                    </a:ext>
                  </a:extLst>
                </a:hlinkClick>
              </a:rPr>
              <a:t>BuzzSumo</a:t>
            </a:r>
            <a:r>
              <a:rPr lang="en-US" sz="1600" i="0" dirty="0">
                <a:solidFill>
                  <a:srgbClr val="000000"/>
                </a:solidFill>
                <a:effectLst/>
                <a:latin typeface="Raleway "/>
              </a:rPr>
              <a:t> </a:t>
            </a:r>
            <a:r>
              <a:rPr lang="el-GR" sz="1600" dirty="0">
                <a:solidFill>
                  <a:srgbClr val="000000"/>
                </a:solidFill>
                <a:latin typeface="Raleway "/>
              </a:rPr>
              <a:t>και</a:t>
            </a:r>
            <a:r>
              <a:rPr lang="en-US" sz="1600" i="0" dirty="0">
                <a:solidFill>
                  <a:srgbClr val="000000"/>
                </a:solidFill>
                <a:effectLst/>
                <a:latin typeface="Raleway "/>
              </a:rPr>
              <a:t> </a:t>
            </a:r>
            <a:r>
              <a:rPr lang="en-US" sz="1600" i="0" dirty="0">
                <a:solidFill>
                  <a:schemeClr val="bg1"/>
                </a:solidFill>
                <a:effectLst/>
                <a:latin typeface="Raleway "/>
                <a:hlinkClick r:id="rId10">
                  <a:extLst>
                    <a:ext uri="{A12FA001-AC4F-418D-AE19-62706E023703}">
                      <ahyp:hlinkClr xmlns:ahyp="http://schemas.microsoft.com/office/drawing/2018/hyperlinkcolor" val="tx"/>
                    </a:ext>
                  </a:extLst>
                </a:hlinkClick>
              </a:rPr>
              <a:t>Promo</a:t>
            </a:r>
            <a:r>
              <a:rPr lang="en-US" sz="1600" i="0" dirty="0">
                <a:solidFill>
                  <a:srgbClr val="000000"/>
                </a:solidFill>
                <a:effectLst/>
                <a:latin typeface="Raleway "/>
              </a:rPr>
              <a:t> </a:t>
            </a:r>
            <a:r>
              <a:rPr lang="el-GR" sz="1600" b="0" i="0" dirty="0">
                <a:solidFill>
                  <a:srgbClr val="000000"/>
                </a:solidFill>
                <a:effectLst/>
                <a:latin typeface="Raleway "/>
              </a:rPr>
              <a:t>είναι παραδείγματα και αποτελεσματικά εργαλεία που μπορείτε να χρησιμοποιήσετε για αυτές τις μεθόδους μάρκετινγκ. </a:t>
            </a:r>
            <a:endParaRPr lang="tr-TR" sz="1600" b="0" i="0" dirty="0">
              <a:solidFill>
                <a:srgbClr val="000000"/>
              </a:solidFill>
              <a:effectLst/>
              <a:latin typeface="Raleway "/>
            </a:endParaRPr>
          </a:p>
          <a:p>
            <a:pPr algn="just" rtl="0" fontAlgn="base"/>
            <a:endParaRPr lang="tr-TR" sz="1600" dirty="0">
              <a:solidFill>
                <a:srgbClr val="000000"/>
              </a:solidFill>
              <a:latin typeface="Raleway "/>
            </a:endParaRPr>
          </a:p>
          <a:p>
            <a:pPr algn="just" rtl="0" fontAlgn="base"/>
            <a:r>
              <a:rPr lang="el-GR" sz="1600" b="0" i="0" dirty="0">
                <a:solidFill>
                  <a:srgbClr val="000000"/>
                </a:solidFill>
                <a:effectLst/>
                <a:latin typeface="Raleway "/>
              </a:rPr>
              <a:t>Ενώ το SEO επικεντρώνεται στη μακροπρόθεσμη οργανική προβολή και τη βελτιστοποίηση του περιεχομένου και της δομής ενός </a:t>
            </a:r>
            <a:r>
              <a:rPr lang="el-GR" sz="1600" b="0" i="0" dirty="0" err="1">
                <a:solidFill>
                  <a:srgbClr val="000000"/>
                </a:solidFill>
                <a:effectLst/>
                <a:latin typeface="Raleway "/>
              </a:rPr>
              <a:t>ιστότοπου</a:t>
            </a:r>
            <a:r>
              <a:rPr lang="el-GR" sz="1600" b="0" i="0" dirty="0">
                <a:solidFill>
                  <a:srgbClr val="000000"/>
                </a:solidFill>
                <a:effectLst/>
                <a:latin typeface="Raleway "/>
              </a:rPr>
              <a:t>, το SEM συμβάλλει στον απώτερο στόχο της προβολής των προϊόντων και υπηρεσιών στους καταναλωτές μέσω της ψηφιακής διαφήμισης.</a:t>
            </a:r>
            <a:endParaRPr lang="en-US" sz="1600" b="0" i="0" dirty="0">
              <a:solidFill>
                <a:srgbClr val="000000"/>
              </a:solidFill>
              <a:effectLst/>
              <a:latin typeface="Raleway "/>
            </a:endParaRPr>
          </a:p>
        </p:txBody>
      </p:sp>
      <p:sp>
        <p:nvSpPr>
          <p:cNvPr id="2" name="CasellaDiTesto 1">
            <a:extLst>
              <a:ext uri="{FF2B5EF4-FFF2-40B4-BE49-F238E27FC236}">
                <a16:creationId xmlns:a16="http://schemas.microsoft.com/office/drawing/2014/main" id="{301E2354-5FCD-D9DE-73EB-1F41805D1E11}"/>
              </a:ext>
            </a:extLst>
          </p:cNvPr>
          <p:cNvSpPr txBox="1"/>
          <p:nvPr/>
        </p:nvSpPr>
        <p:spPr>
          <a:xfrm>
            <a:off x="1581539" y="-132728"/>
            <a:ext cx="10610461" cy="785215"/>
          </a:xfrm>
          <a:prstGeom prst="rect">
            <a:avLst/>
          </a:prstGeom>
          <a:noFill/>
        </p:spPr>
        <p:txBody>
          <a:bodyPr wrap="square" lIns="91440" tIns="45720" rIns="91440" bIns="45720" rtlCol="0" anchor="t">
            <a:spAutoFit/>
          </a:bodyPr>
          <a:lstStyle/>
          <a:p>
            <a:pPr algn="ctr">
              <a:lnSpc>
                <a:spcPct val="150000"/>
              </a:lnSpc>
            </a:pPr>
            <a:r>
              <a:rPr lang="el-GR" sz="3400" b="1" dirty="0">
                <a:solidFill>
                  <a:schemeClr val="accent3">
                    <a:lumMod val="76000"/>
                  </a:schemeClr>
                </a:solidFill>
              </a:rPr>
              <a:t>Εργαλεία μάρκετινγκ - 1/3</a:t>
            </a:r>
            <a:endParaRPr lang="en-US" sz="3400" b="1" dirty="0">
              <a:solidFill>
                <a:schemeClr val="accent3">
                  <a:lumMod val="76000"/>
                </a:schemeClr>
              </a:solidFill>
            </a:endParaRPr>
          </a:p>
        </p:txBody>
      </p:sp>
    </p:spTree>
    <p:extLst>
      <p:ext uri="{BB962C8B-B14F-4D97-AF65-F5344CB8AC3E}">
        <p14:creationId xmlns:p14="http://schemas.microsoft.com/office/powerpoint/2010/main" val="9008277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F4238-6D2C-6546-8B8A-93111B64D38A}"/>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B6543EB4-3EDE-6490-057D-1D1CDF65BB75}"/>
              </a:ext>
            </a:extLst>
          </p:cNvPr>
          <p:cNvSpPr txBox="1"/>
          <p:nvPr/>
        </p:nvSpPr>
        <p:spPr>
          <a:xfrm>
            <a:off x="345743" y="1723656"/>
            <a:ext cx="10983673" cy="2554545"/>
          </a:xfrm>
          <a:prstGeom prst="rect">
            <a:avLst/>
          </a:prstGeom>
          <a:noFill/>
        </p:spPr>
        <p:txBody>
          <a:bodyPr wrap="square">
            <a:spAutoFit/>
          </a:bodyPr>
          <a:lstStyle/>
          <a:p>
            <a:pPr algn="just" rtl="0" fontAlgn="base"/>
            <a:r>
              <a:rPr lang="el-GR" sz="1600" b="1" i="0" dirty="0">
                <a:solidFill>
                  <a:srgbClr val="000000"/>
                </a:solidFill>
                <a:effectLst/>
                <a:latin typeface="Raleway "/>
              </a:rPr>
              <a:t>Μάρκετινγκ με διαχείριση της αντίληψης: </a:t>
            </a:r>
            <a:r>
              <a:rPr lang="el-GR" sz="1600" i="0" dirty="0">
                <a:solidFill>
                  <a:srgbClr val="000000"/>
                </a:solidFill>
                <a:effectLst/>
                <a:latin typeface="Raleway "/>
              </a:rPr>
              <a:t>Η διαχείριση της αντίληψης είναι μία από τις αποτελεσματικές μεθόδους μάρκετινγκ που χρησιμοποιούνται πρόσφατα. Αυτή η προσέγγιση, η οποία επικεντρώνεται στην επιτάχυνση της εμπειρίας του καταναλωτή, εστιάζει στη χρήση των διαδικτυακών επιρροών που βιώνουν το προϊόν και την υπηρεσία και μεταφέρουν τις ιδέες τους στον καταναλωτή ως κανάλι. Αυτή η μεταφορά μπορεί μερικές φορές να γίνει μέσω δημοσιεύσεων που μοιράζονται σε πλατφόρμες κοινωνικής δικτύωσης όπως το </a:t>
            </a:r>
            <a:r>
              <a:rPr lang="el-GR" sz="1600" i="0" dirty="0" err="1">
                <a:solidFill>
                  <a:srgbClr val="000000"/>
                </a:solidFill>
                <a:effectLst/>
                <a:latin typeface="Raleway "/>
              </a:rPr>
              <a:t>Instagram</a:t>
            </a:r>
            <a:r>
              <a:rPr lang="el-GR" sz="1600" i="0" dirty="0">
                <a:solidFill>
                  <a:srgbClr val="000000"/>
                </a:solidFill>
                <a:effectLst/>
                <a:latin typeface="Raleway "/>
              </a:rPr>
              <a:t>, με εκπομπές βίντεο δοκιμών προϊόντων ή με την ανάπτυξη περιεχομένου.</a:t>
            </a:r>
          </a:p>
          <a:p>
            <a:pPr algn="just" rtl="0" fontAlgn="base"/>
            <a:endParaRPr lang="tr-TR" sz="1600" dirty="0">
              <a:solidFill>
                <a:schemeClr val="bg1"/>
              </a:solidFill>
              <a:latin typeface="Raleway "/>
            </a:endParaRPr>
          </a:p>
          <a:p>
            <a:pPr algn="just" rtl="0" fontAlgn="base"/>
            <a:r>
              <a:rPr lang="en-US" sz="1600" i="0" dirty="0">
                <a:solidFill>
                  <a:schemeClr val="bg1"/>
                </a:solidFill>
                <a:effectLst/>
                <a:latin typeface="Raleway "/>
                <a:hlinkClick r:id="rId3">
                  <a:extLst>
                    <a:ext uri="{A12FA001-AC4F-418D-AE19-62706E023703}">
                      <ahyp:hlinkClr xmlns:ahyp="http://schemas.microsoft.com/office/drawing/2018/hyperlinkcolor" val="tx"/>
                    </a:ext>
                  </a:extLst>
                </a:hlinkClick>
              </a:rPr>
              <a:t>Shopify Collabs </a:t>
            </a:r>
            <a:r>
              <a:rPr lang="el-GR" sz="1600" b="0" i="0" dirty="0">
                <a:solidFill>
                  <a:srgbClr val="000000"/>
                </a:solidFill>
                <a:effectLst/>
                <a:latin typeface="Raleway "/>
              </a:rPr>
              <a:t>είναι πλέον μία από τις δωρεάν και αποτελεσματικές πλατφόρμες για την εύρεση δημιουργών περιεχομένου που θα παρουσιάσουν τα προϊόντα σας σε ένα νέο κοινό.</a:t>
            </a:r>
            <a:endParaRPr lang="tr-TR" sz="1600" b="0" i="0" dirty="0">
              <a:solidFill>
                <a:srgbClr val="000000"/>
              </a:solidFill>
              <a:effectLst/>
              <a:latin typeface="Raleway "/>
            </a:endParaRPr>
          </a:p>
          <a:p>
            <a:pPr algn="just" rtl="0" fontAlgn="base"/>
            <a:endParaRPr lang="tr-TR" sz="1600" dirty="0">
              <a:solidFill>
                <a:srgbClr val="000000"/>
              </a:solidFill>
              <a:latin typeface="Raleway "/>
            </a:endParaRPr>
          </a:p>
        </p:txBody>
      </p:sp>
      <p:sp>
        <p:nvSpPr>
          <p:cNvPr id="8" name="CasellaDiTesto 1">
            <a:extLst>
              <a:ext uri="{FF2B5EF4-FFF2-40B4-BE49-F238E27FC236}">
                <a16:creationId xmlns:a16="http://schemas.microsoft.com/office/drawing/2014/main" id="{EA22D9DC-7AEB-FD33-9128-A1686F06A107}"/>
              </a:ext>
            </a:extLst>
          </p:cNvPr>
          <p:cNvSpPr txBox="1"/>
          <p:nvPr/>
        </p:nvSpPr>
        <p:spPr>
          <a:xfrm>
            <a:off x="410116" y="485515"/>
            <a:ext cx="10610461" cy="785215"/>
          </a:xfrm>
          <a:prstGeom prst="rect">
            <a:avLst/>
          </a:prstGeom>
          <a:noFill/>
        </p:spPr>
        <p:txBody>
          <a:bodyPr wrap="square" lIns="91440" tIns="45720" rIns="91440" bIns="45720" rtlCol="0" anchor="t">
            <a:spAutoFit/>
          </a:bodyPr>
          <a:lstStyle/>
          <a:p>
            <a:pPr>
              <a:lnSpc>
                <a:spcPct val="150000"/>
              </a:lnSpc>
            </a:pPr>
            <a:r>
              <a:rPr lang="el-GR" sz="3400" b="1" dirty="0">
                <a:solidFill>
                  <a:schemeClr val="accent3">
                    <a:lumMod val="76000"/>
                  </a:schemeClr>
                </a:solidFill>
              </a:rPr>
              <a:t>Εργαλεία μάρκετινγκ - 2/3</a:t>
            </a:r>
            <a:endParaRPr lang="en-US" sz="3400" b="1" dirty="0">
              <a:solidFill>
                <a:schemeClr val="accent3">
                  <a:lumMod val="76000"/>
                </a:schemeClr>
              </a:solidFill>
            </a:endParaRPr>
          </a:p>
        </p:txBody>
      </p:sp>
    </p:spTree>
    <p:extLst>
      <p:ext uri="{BB962C8B-B14F-4D97-AF65-F5344CB8AC3E}">
        <p14:creationId xmlns:p14="http://schemas.microsoft.com/office/powerpoint/2010/main" val="606032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7B2F0-AB7E-68B2-B73F-71BA2D81B099}"/>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2A05F96C-DDF6-6DC7-C49D-0B5451D825CB}"/>
              </a:ext>
            </a:extLst>
          </p:cNvPr>
          <p:cNvSpPr txBox="1"/>
          <p:nvPr/>
        </p:nvSpPr>
        <p:spPr>
          <a:xfrm>
            <a:off x="446692" y="1198426"/>
            <a:ext cx="11406686" cy="3046988"/>
          </a:xfrm>
          <a:prstGeom prst="rect">
            <a:avLst/>
          </a:prstGeom>
          <a:noFill/>
        </p:spPr>
        <p:txBody>
          <a:bodyPr wrap="square">
            <a:spAutoFit/>
          </a:bodyPr>
          <a:lstStyle/>
          <a:p>
            <a:pPr algn="just" rtl="0" fontAlgn="base"/>
            <a:endParaRPr lang="tr-TR" sz="1600" dirty="0">
              <a:solidFill>
                <a:schemeClr val="accent1"/>
              </a:solidFill>
              <a:latin typeface="Raleway "/>
            </a:endParaRPr>
          </a:p>
          <a:p>
            <a:pPr algn="just" rtl="0" fontAlgn="base"/>
            <a:r>
              <a:rPr lang="el-GR" sz="1600" b="1" i="0" dirty="0">
                <a:solidFill>
                  <a:schemeClr val="accent1"/>
                </a:solidFill>
                <a:effectLst/>
                <a:latin typeface="Raleway "/>
              </a:rPr>
              <a:t>Βήμα προς βήμα ανάλυση της αντίληψης των καταναλωτών (καμπάνια) με το </a:t>
            </a:r>
            <a:r>
              <a:rPr lang="el-GR" sz="1600" b="1" i="0" dirty="0" err="1">
                <a:solidFill>
                  <a:schemeClr val="accent1"/>
                </a:solidFill>
                <a:effectLst/>
                <a:latin typeface="Raleway "/>
              </a:rPr>
              <a:t>MaxQDA</a:t>
            </a:r>
            <a:endParaRPr lang="el-GR" sz="1600" b="1" i="0" dirty="0">
              <a:solidFill>
                <a:schemeClr val="accent1"/>
              </a:solidFill>
              <a:effectLst/>
              <a:latin typeface="Raleway "/>
            </a:endParaRPr>
          </a:p>
          <a:p>
            <a:pPr algn="just" rtl="0" fontAlgn="base"/>
            <a:endParaRPr lang="tr-TR" sz="1600" b="1" dirty="0">
              <a:solidFill>
                <a:srgbClr val="000000"/>
              </a:solidFill>
              <a:latin typeface="Raleway "/>
            </a:endParaRPr>
          </a:p>
          <a:p>
            <a:pPr algn="just" rtl="0" fontAlgn="base"/>
            <a:r>
              <a:rPr lang="el-GR" sz="1600" i="0" dirty="0">
                <a:solidFill>
                  <a:srgbClr val="000000"/>
                </a:solidFill>
                <a:effectLst/>
                <a:latin typeface="Raleway "/>
              </a:rPr>
              <a:t>Το </a:t>
            </a:r>
            <a:r>
              <a:rPr lang="el-GR" sz="1600" i="0" dirty="0" err="1">
                <a:solidFill>
                  <a:srgbClr val="000000"/>
                </a:solidFill>
                <a:effectLst/>
                <a:latin typeface="Raleway "/>
              </a:rPr>
              <a:t>MaxQDA</a:t>
            </a:r>
            <a:r>
              <a:rPr lang="el-GR" sz="1600" i="0" dirty="0">
                <a:solidFill>
                  <a:srgbClr val="000000"/>
                </a:solidFill>
                <a:effectLst/>
                <a:latin typeface="Raleway "/>
              </a:rPr>
              <a:t> είναι ένα ερευνητικό λογισμικό που χρησιμοποιείται για ποιοτικές μεθόδους έρευνας. Είναι ένα ευρέως χρησιμοποιούμενο εργαλείο για την ανάλυση διαλόγων και φωτογραφιών/οπτικών μέσων που λαμβάνονται με τη χρήση έρευνας πεδίου, όπως συνεντεύξεις σε βάθος, συναντήσεις ομάδων εστίασης, εθνογραφική έρευνα. Επιπλέον, το </a:t>
            </a:r>
            <a:r>
              <a:rPr lang="el-GR" sz="1600" i="0" dirty="0" err="1">
                <a:solidFill>
                  <a:srgbClr val="000000"/>
                </a:solidFill>
                <a:effectLst/>
                <a:latin typeface="Raleway "/>
              </a:rPr>
              <a:t>MaxQDA</a:t>
            </a:r>
            <a:r>
              <a:rPr lang="el-GR" sz="1600" i="0" dirty="0">
                <a:solidFill>
                  <a:srgbClr val="000000"/>
                </a:solidFill>
                <a:effectLst/>
                <a:latin typeface="Raleway "/>
              </a:rPr>
              <a:t> είναι ένα γρήγορο, πρακτικό και πολύ εύκολο εργαλείο για την παροχή πληροφοριών για τους καταναλωτές μέσω των μέσων κοινωνικής δικτύωσης χάρη στο πρόσθετο ανάλυσης των μέσων κοινωνικής δικτύωσης. Σε αυτή την ενότητα, θα αναλύσουμε τον αντίκτυπο της καμπάνιας που ετοίμασε η μάρκα X στον καταναλωτή χρησιμοποιώντας το #hashtage χρησιμοποιώντας το </a:t>
            </a:r>
            <a:r>
              <a:rPr lang="el-GR" sz="1600" i="0" dirty="0" err="1">
                <a:solidFill>
                  <a:srgbClr val="000000"/>
                </a:solidFill>
                <a:effectLst/>
                <a:latin typeface="Raleway "/>
              </a:rPr>
              <a:t>MaxQDA</a:t>
            </a:r>
            <a:r>
              <a:rPr lang="el-GR" sz="1600" i="0" dirty="0">
                <a:solidFill>
                  <a:srgbClr val="000000"/>
                </a:solidFill>
                <a:effectLst/>
                <a:latin typeface="Raleway "/>
              </a:rPr>
              <a:t>. Οι λειτουργίες που εκτελούνται κατά την ανάλυση της καμπάνιας μπορούν να προσαρμοστούν και να χρησιμοποιηθούν για διάφορους σκοπούς, όπως η γνώμη για το προϊόν και την υπηρεσία, η ανάλυση των ανταγωνιστών, όπως «τι λέγεται για τα ανταγωνιστικά εμπορικά σήματα στα μέσα κοινωνικής δικτύωσης;».</a:t>
            </a:r>
            <a:endParaRPr lang="en-US" sz="1600" i="0" dirty="0">
              <a:solidFill>
                <a:srgbClr val="000000"/>
              </a:solidFill>
              <a:effectLst/>
              <a:latin typeface="Raleway "/>
            </a:endParaRPr>
          </a:p>
        </p:txBody>
      </p:sp>
      <p:sp>
        <p:nvSpPr>
          <p:cNvPr id="5" name="TextBox 4">
            <a:extLst>
              <a:ext uri="{FF2B5EF4-FFF2-40B4-BE49-F238E27FC236}">
                <a16:creationId xmlns:a16="http://schemas.microsoft.com/office/drawing/2014/main" id="{BDFF7D00-FEE4-5745-6BA5-750401559E7D}"/>
              </a:ext>
            </a:extLst>
          </p:cNvPr>
          <p:cNvSpPr txBox="1"/>
          <p:nvPr/>
        </p:nvSpPr>
        <p:spPr>
          <a:xfrm>
            <a:off x="7974966" y="6245847"/>
            <a:ext cx="3878412" cy="553998"/>
          </a:xfrm>
          <a:prstGeom prst="rect">
            <a:avLst/>
          </a:prstGeom>
          <a:noFill/>
        </p:spPr>
        <p:txBody>
          <a:bodyPr wrap="square" rtlCol="0">
            <a:spAutoFit/>
          </a:bodyPr>
          <a:lstStyle/>
          <a:p>
            <a:r>
              <a:rPr lang="el-GR" sz="1000" dirty="0">
                <a:solidFill>
                  <a:schemeClr val="accent1"/>
                </a:solidFill>
              </a:rPr>
              <a:t>Πηγή </a:t>
            </a:r>
            <a:r>
              <a:rPr lang="en-US" sz="1000" dirty="0">
                <a:solidFill>
                  <a:schemeClr val="accent1"/>
                </a:solidFill>
              </a:rPr>
              <a:t>: Research Session: Investigating Factors Influencing Audience Attention in Ramadan Advertising by MAXQDA Official Channel</a:t>
            </a:r>
          </a:p>
        </p:txBody>
      </p:sp>
      <p:sp>
        <p:nvSpPr>
          <p:cNvPr id="3" name="CasellaDiTesto 1">
            <a:extLst>
              <a:ext uri="{FF2B5EF4-FFF2-40B4-BE49-F238E27FC236}">
                <a16:creationId xmlns:a16="http://schemas.microsoft.com/office/drawing/2014/main" id="{717FD411-5AA7-3C66-E6FE-2BB7A6F1ED57}"/>
              </a:ext>
            </a:extLst>
          </p:cNvPr>
          <p:cNvSpPr txBox="1"/>
          <p:nvPr/>
        </p:nvSpPr>
        <p:spPr>
          <a:xfrm>
            <a:off x="446692" y="212043"/>
            <a:ext cx="10610461" cy="785215"/>
          </a:xfrm>
          <a:prstGeom prst="rect">
            <a:avLst/>
          </a:prstGeom>
          <a:noFill/>
        </p:spPr>
        <p:txBody>
          <a:bodyPr wrap="square" lIns="91440" tIns="45720" rIns="91440" bIns="45720" rtlCol="0" anchor="t">
            <a:spAutoFit/>
          </a:bodyPr>
          <a:lstStyle/>
          <a:p>
            <a:pPr>
              <a:lnSpc>
                <a:spcPct val="150000"/>
              </a:lnSpc>
            </a:pPr>
            <a:r>
              <a:rPr lang="el-GR" sz="3400" b="1" dirty="0">
                <a:solidFill>
                  <a:schemeClr val="accent3">
                    <a:lumMod val="76000"/>
                  </a:schemeClr>
                </a:solidFill>
              </a:rPr>
              <a:t>Εργαλεία μάρκετινγκ - 3/3</a:t>
            </a:r>
            <a:endParaRPr lang="en-US" sz="3400" b="1" dirty="0">
              <a:solidFill>
                <a:schemeClr val="accent3">
                  <a:lumMod val="76000"/>
                </a:schemeClr>
              </a:solidFill>
            </a:endParaRPr>
          </a:p>
        </p:txBody>
      </p:sp>
      <p:sp>
        <p:nvSpPr>
          <p:cNvPr id="8" name="Rettangolo con angoli arrotondati 12">
            <a:extLst>
              <a:ext uri="{FF2B5EF4-FFF2-40B4-BE49-F238E27FC236}">
                <a16:creationId xmlns:a16="http://schemas.microsoft.com/office/drawing/2014/main" id="{F1FD245E-E02E-B1D6-16AD-6282DCCE9379}"/>
              </a:ext>
            </a:extLst>
          </p:cNvPr>
          <p:cNvSpPr/>
          <p:nvPr/>
        </p:nvSpPr>
        <p:spPr>
          <a:xfrm>
            <a:off x="4013159" y="4871141"/>
            <a:ext cx="3385888" cy="1374706"/>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l-GR" sz="1200" dirty="0">
                <a:solidFill>
                  <a:schemeClr val="accent1"/>
                </a:solidFill>
              </a:rPr>
              <a:t>Σε αυτή τη μελέτη θα κατανοήσετε σε μεγαλύτερο βάθος την προσοχή του κοινού προς τις διαφημίσεις κατά τη διάρκεια του </a:t>
            </a:r>
            <a:r>
              <a:rPr lang="el-GR" sz="1200" dirty="0" err="1">
                <a:solidFill>
                  <a:schemeClr val="accent1"/>
                </a:solidFill>
              </a:rPr>
              <a:t>Ραμαζανιού</a:t>
            </a:r>
            <a:r>
              <a:rPr lang="el-GR" sz="1200" dirty="0">
                <a:solidFill>
                  <a:schemeClr val="accent1"/>
                </a:solidFill>
              </a:rPr>
              <a:t>, συνδυάζοντας ποιοτικές συνεντεύξεις με ποσοτικά δεδομένα παρακολούθησης των ματιών με τη χρήση του </a:t>
            </a:r>
            <a:r>
              <a:rPr lang="el-GR" sz="1200" dirty="0" err="1">
                <a:solidFill>
                  <a:schemeClr val="accent1"/>
                </a:solidFill>
              </a:rPr>
              <a:t>MaxQDA</a:t>
            </a:r>
            <a:r>
              <a:rPr lang="el-GR" sz="1200" dirty="0">
                <a:solidFill>
                  <a:schemeClr val="accent1"/>
                </a:solidFill>
              </a:rPr>
              <a:t>.</a:t>
            </a:r>
            <a:endParaRPr lang="tr-TR" sz="1200" dirty="0"/>
          </a:p>
        </p:txBody>
      </p:sp>
      <p:sp>
        <p:nvSpPr>
          <p:cNvPr id="9" name="Freccia in giù 2">
            <a:extLst>
              <a:ext uri="{FF2B5EF4-FFF2-40B4-BE49-F238E27FC236}">
                <a16:creationId xmlns:a16="http://schemas.microsoft.com/office/drawing/2014/main" id="{C06CCC76-DB37-F643-D25C-16E2A3F22247}"/>
              </a:ext>
            </a:extLst>
          </p:cNvPr>
          <p:cNvSpPr/>
          <p:nvPr/>
        </p:nvSpPr>
        <p:spPr>
          <a:xfrm rot="16200000">
            <a:off x="7563147" y="5378770"/>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pic>
        <p:nvPicPr>
          <p:cNvPr id="6" name="Çevrimiçi Medya 5" title="Research Session: Investigating Factors Influencing Audience Attention in Ramadan Advertising">
            <a:hlinkClick r:id="" action="ppaction://media"/>
            <a:extLst>
              <a:ext uri="{FF2B5EF4-FFF2-40B4-BE49-F238E27FC236}">
                <a16:creationId xmlns:a16="http://schemas.microsoft.com/office/drawing/2014/main" id="{C351FDA6-2820-C5C1-7302-BD651B5BB582}"/>
              </a:ext>
            </a:extLst>
          </p:cNvPr>
          <p:cNvPicPr>
            <a:picLocks noRot="1" noChangeAspect="1"/>
          </p:cNvPicPr>
          <p:nvPr>
            <a:videoFile r:link="rId1"/>
          </p:nvPr>
        </p:nvPicPr>
        <p:blipFill>
          <a:blip r:embed="rId4"/>
          <a:stretch>
            <a:fillRect/>
          </a:stretch>
        </p:blipFill>
        <p:spPr>
          <a:xfrm>
            <a:off x="8081041" y="4292600"/>
            <a:ext cx="3299335" cy="1862667"/>
          </a:xfrm>
          <a:prstGeom prst="rect">
            <a:avLst/>
          </a:prstGeom>
        </p:spPr>
      </p:pic>
    </p:spTree>
    <p:extLst>
      <p:ext uri="{BB962C8B-B14F-4D97-AF65-F5344CB8AC3E}">
        <p14:creationId xmlns:p14="http://schemas.microsoft.com/office/powerpoint/2010/main" val="1640400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1F8E3-6490-CCE0-702E-12652D8D8455}"/>
            </a:ext>
          </a:extLst>
        </p:cNvPr>
        <p:cNvGrpSpPr/>
        <p:nvPr/>
      </p:nvGrpSpPr>
      <p:grpSpPr>
        <a:xfrm>
          <a:off x="0" y="0"/>
          <a:ext cx="0" cy="0"/>
          <a:chOff x="0" y="0"/>
          <a:chExt cx="0" cy="0"/>
        </a:xfrm>
      </p:grpSpPr>
      <p:sp>
        <p:nvSpPr>
          <p:cNvPr id="4" name="CasellaDiTesto 2">
            <a:extLst>
              <a:ext uri="{FF2B5EF4-FFF2-40B4-BE49-F238E27FC236}">
                <a16:creationId xmlns:a16="http://schemas.microsoft.com/office/drawing/2014/main" id="{EEA42171-5884-FE06-C203-C460957BC41C}"/>
              </a:ext>
            </a:extLst>
          </p:cNvPr>
          <p:cNvSpPr txBox="1"/>
          <p:nvPr/>
        </p:nvSpPr>
        <p:spPr>
          <a:xfrm>
            <a:off x="290641" y="54210"/>
            <a:ext cx="10590719" cy="113877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l-GR" sz="3400" b="1" dirty="0">
                <a:solidFill>
                  <a:srgbClr val="0E9094"/>
                </a:solidFill>
                <a:cs typeface="Segoe UI"/>
              </a:rPr>
              <a:t>Εργαλείο τεχνητής νοημοσύνης για πρακτικές εφαρμογές: COPYSMITH</a:t>
            </a:r>
            <a:endParaRPr lang="it-IT" sz="3400" b="1" dirty="0">
              <a:latin typeface="RALEWAY BOLD"/>
            </a:endParaRPr>
          </a:p>
        </p:txBody>
      </p:sp>
      <p:sp>
        <p:nvSpPr>
          <p:cNvPr id="5" name="Rettangolo con angoli arrotondati 12">
            <a:extLst>
              <a:ext uri="{FF2B5EF4-FFF2-40B4-BE49-F238E27FC236}">
                <a16:creationId xmlns:a16="http://schemas.microsoft.com/office/drawing/2014/main" id="{CD5402C1-345B-13CA-A035-29BE8534201E}"/>
              </a:ext>
            </a:extLst>
          </p:cNvPr>
          <p:cNvSpPr/>
          <p:nvPr/>
        </p:nvSpPr>
        <p:spPr>
          <a:xfrm>
            <a:off x="8261723" y="4302158"/>
            <a:ext cx="3385888" cy="129342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b="0" i="0" dirty="0">
              <a:solidFill>
                <a:srgbClr val="131313"/>
              </a:solidFill>
              <a:effectLst/>
            </a:endParaRPr>
          </a:p>
          <a:p>
            <a:r>
              <a:rPr lang="el-GR" sz="1200" i="0" dirty="0">
                <a:solidFill>
                  <a:srgbClr val="0F0F0F"/>
                </a:solidFill>
                <a:effectLst/>
              </a:rPr>
              <a:t>Σε αυτό το βίντεο, θα μάθετε τα βασικά για τη δημιουργία ελκυστικού περιεχομένου και θα πάρετε μερικές συμβουλές για το πώς να αντιμετωπίσετε προβλήματα όταν η τεχνητή νοημοσύνη δεν πετυχαίνει το στόχο.</a:t>
            </a:r>
            <a:endParaRPr lang="tr-TR" sz="1200" dirty="0"/>
          </a:p>
        </p:txBody>
      </p:sp>
      <p:sp>
        <p:nvSpPr>
          <p:cNvPr id="6" name="Freccia in giù 2">
            <a:extLst>
              <a:ext uri="{FF2B5EF4-FFF2-40B4-BE49-F238E27FC236}">
                <a16:creationId xmlns:a16="http://schemas.microsoft.com/office/drawing/2014/main" id="{8DAC4FC1-5A52-8181-257C-5ED6B2E99C84}"/>
              </a:ext>
            </a:extLst>
          </p:cNvPr>
          <p:cNvSpPr/>
          <p:nvPr/>
        </p:nvSpPr>
        <p:spPr>
          <a:xfrm rot="10800000">
            <a:off x="9811884" y="3904387"/>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10" name="Metin kutusu 9">
            <a:extLst>
              <a:ext uri="{FF2B5EF4-FFF2-40B4-BE49-F238E27FC236}">
                <a16:creationId xmlns:a16="http://schemas.microsoft.com/office/drawing/2014/main" id="{2BFDF8EF-9A8B-9618-0A0F-FB978E406434}"/>
              </a:ext>
            </a:extLst>
          </p:cNvPr>
          <p:cNvSpPr txBox="1"/>
          <p:nvPr/>
        </p:nvSpPr>
        <p:spPr>
          <a:xfrm>
            <a:off x="290641" y="1354857"/>
            <a:ext cx="7664109" cy="1077218"/>
          </a:xfrm>
          <a:prstGeom prst="rect">
            <a:avLst/>
          </a:prstGeom>
          <a:noFill/>
        </p:spPr>
        <p:txBody>
          <a:bodyPr wrap="square">
            <a:spAutoFit/>
          </a:bodyPr>
          <a:lstStyle/>
          <a:p>
            <a:pPr algn="just">
              <a:buNone/>
            </a:pPr>
            <a:r>
              <a:rPr lang="en-US" sz="1600" dirty="0" err="1">
                <a:solidFill>
                  <a:schemeClr val="accent1"/>
                </a:solidFill>
                <a:ea typeface="+mn-lt"/>
                <a:cs typeface="+mn-lt"/>
                <a:hlinkClick r:id="rId3"/>
              </a:rPr>
              <a:t>Copysmith</a:t>
            </a:r>
            <a:r>
              <a:rPr lang="en-US" sz="1600" b="0" dirty="0">
                <a:solidFill>
                  <a:schemeClr val="accent1"/>
                </a:solidFill>
                <a:ea typeface="+mn-lt"/>
                <a:cs typeface="+mn-lt"/>
              </a:rPr>
              <a:t> </a:t>
            </a:r>
            <a:r>
              <a:rPr lang="el-GR" sz="1600" b="0" dirty="0">
                <a:solidFill>
                  <a:schemeClr val="accent1"/>
                </a:solidFill>
                <a:ea typeface="+mn-lt"/>
                <a:cs typeface="+mn-lt"/>
              </a:rPr>
              <a:t>είναι μια πλατφόρμα με τεχνητή νοημοσύνη που βοηθά τις ομάδες περιεχομένου να δημιουργούν γρήγορα περιεχόμενο υψηλής ποιότητας σε διάφορα κανάλια. Αυτοματοποιεί πολλές πτυχές της δημιουργίας και βελτιστοποίησης περιεχομένου, εξασφαλίζοντας αποτελεσματικότητα και συνέπεια της μάρκας.</a:t>
            </a:r>
            <a:endParaRPr lang="tr-TR" sz="1600" b="0" dirty="0">
              <a:solidFill>
                <a:schemeClr val="accent1"/>
              </a:solidFill>
              <a:ea typeface="+mn-lt"/>
              <a:cs typeface="+mn-lt"/>
            </a:endParaRPr>
          </a:p>
        </p:txBody>
      </p:sp>
      <p:sp>
        <p:nvSpPr>
          <p:cNvPr id="12" name="Metin kutusu 11">
            <a:extLst>
              <a:ext uri="{FF2B5EF4-FFF2-40B4-BE49-F238E27FC236}">
                <a16:creationId xmlns:a16="http://schemas.microsoft.com/office/drawing/2014/main" id="{745C3B49-8775-7614-DB65-48094E0F6F59}"/>
              </a:ext>
            </a:extLst>
          </p:cNvPr>
          <p:cNvSpPr txBox="1"/>
          <p:nvPr/>
        </p:nvSpPr>
        <p:spPr>
          <a:xfrm>
            <a:off x="184490" y="2600740"/>
            <a:ext cx="7511458" cy="3539430"/>
          </a:xfrm>
          <a:prstGeom prst="rect">
            <a:avLst/>
          </a:prstGeom>
          <a:noFill/>
        </p:spPr>
        <p:txBody>
          <a:bodyPr wrap="square">
            <a:spAutoFit/>
          </a:bodyPr>
          <a:lstStyle/>
          <a:p>
            <a:pPr marL="285750" indent="-285750" algn="just">
              <a:buFont typeface="Wingdings" panose="05000000000000000000" pitchFamily="2" charset="2"/>
              <a:buChar char="ü"/>
            </a:pPr>
            <a:r>
              <a:rPr lang="el-GR" sz="1600" b="1" dirty="0">
                <a:solidFill>
                  <a:schemeClr val="accent1"/>
                </a:solidFill>
                <a:ea typeface="+mn-lt"/>
                <a:cs typeface="+mn-lt"/>
              </a:rPr>
              <a:t>Ενισχύστε την αποδοτικότητα: </a:t>
            </a:r>
            <a:r>
              <a:rPr lang="el-GR" sz="1600" dirty="0">
                <a:solidFill>
                  <a:schemeClr val="accent1"/>
                </a:solidFill>
                <a:ea typeface="+mn-lt"/>
                <a:cs typeface="+mn-lt"/>
              </a:rPr>
              <a:t>Αφήστε την τεχνητή νοημοσύνη να δημιουργήσει προσχέδια περιεχομένου, εξοικονομώντας χρόνο για πιο δημιουργικές εργασίες.</a:t>
            </a:r>
          </a:p>
          <a:p>
            <a:pPr marL="285750" indent="-285750" algn="just">
              <a:buFont typeface="Wingdings" panose="05000000000000000000" pitchFamily="2" charset="2"/>
              <a:buChar char="ü"/>
            </a:pPr>
            <a:r>
              <a:rPr lang="el-GR" sz="1600" b="1" dirty="0">
                <a:solidFill>
                  <a:schemeClr val="accent1"/>
                </a:solidFill>
                <a:ea typeface="+mn-lt"/>
                <a:cs typeface="+mn-lt"/>
              </a:rPr>
              <a:t>Εξασφαλίστε τη συνοχή του εμπορικού σήματος: </a:t>
            </a:r>
            <a:r>
              <a:rPr lang="el-GR" sz="1600" dirty="0">
                <a:solidFill>
                  <a:schemeClr val="accent1"/>
                </a:solidFill>
                <a:ea typeface="+mn-lt"/>
                <a:cs typeface="+mn-lt"/>
              </a:rPr>
              <a:t>Προσαρμόστε τις εκροές ώστε να ταιριάζουν με τη φωνή της μάρκας σας.</a:t>
            </a:r>
          </a:p>
          <a:p>
            <a:pPr marL="285750" indent="-285750" algn="just">
              <a:buFont typeface="Wingdings" panose="05000000000000000000" pitchFamily="2" charset="2"/>
              <a:buChar char="ü"/>
            </a:pPr>
            <a:r>
              <a:rPr lang="el-GR" sz="1600" b="1" dirty="0">
                <a:solidFill>
                  <a:schemeClr val="accent1"/>
                </a:solidFill>
                <a:ea typeface="+mn-lt"/>
                <a:cs typeface="+mn-lt"/>
              </a:rPr>
              <a:t>Βελτιστοποίηση για SEO: </a:t>
            </a:r>
            <a:r>
              <a:rPr lang="el-GR" sz="1600" dirty="0">
                <a:solidFill>
                  <a:schemeClr val="accent1"/>
                </a:solidFill>
                <a:ea typeface="+mn-lt"/>
                <a:cs typeface="+mn-lt"/>
              </a:rPr>
              <a:t>Χρησιμοποιήστε τις ενσωματωμένες λειτουργίες SEO για να βελτιώσετε την κατάταξη στην αναζήτηση και τη δέσμευση.</a:t>
            </a:r>
          </a:p>
          <a:p>
            <a:pPr marL="285750" indent="-285750" algn="just">
              <a:buFont typeface="Wingdings" panose="05000000000000000000" pitchFamily="2" charset="2"/>
              <a:buChar char="ü"/>
            </a:pPr>
            <a:r>
              <a:rPr lang="el-GR" sz="1600" b="1" dirty="0">
                <a:solidFill>
                  <a:schemeClr val="accent1"/>
                </a:solidFill>
                <a:ea typeface="+mn-lt"/>
                <a:cs typeface="+mn-lt"/>
              </a:rPr>
              <a:t>Επαναχρησιμοποίηση περιεχομένου: </a:t>
            </a:r>
            <a:r>
              <a:rPr lang="el-GR" sz="1600" dirty="0">
                <a:solidFill>
                  <a:schemeClr val="accent1"/>
                </a:solidFill>
                <a:ea typeface="+mn-lt"/>
                <a:cs typeface="+mn-lt"/>
              </a:rPr>
              <a:t>Προσαρμόστε γρήγορα το υπάρχον περιεχόμενο για διαφορετικές μορφές.</a:t>
            </a:r>
          </a:p>
          <a:p>
            <a:pPr marL="285750" indent="-285750" algn="just">
              <a:buFont typeface="Wingdings" panose="05000000000000000000" pitchFamily="2" charset="2"/>
              <a:buChar char="ü"/>
            </a:pPr>
            <a:r>
              <a:rPr lang="el-GR" sz="1600" b="1" dirty="0">
                <a:solidFill>
                  <a:schemeClr val="accent1"/>
                </a:solidFill>
                <a:ea typeface="+mn-lt"/>
                <a:cs typeface="+mn-lt"/>
              </a:rPr>
              <a:t>Ενεργοποιήστε τη δημιουργικότητα: </a:t>
            </a:r>
            <a:r>
              <a:rPr lang="el-GR" sz="1600" dirty="0">
                <a:solidFill>
                  <a:schemeClr val="accent1"/>
                </a:solidFill>
                <a:ea typeface="+mn-lt"/>
                <a:cs typeface="+mn-lt"/>
              </a:rPr>
              <a:t>Χρησιμοποιήστε αυτά τα εργαλεία για νέες ιδέες, τίτλους και δημιουργικές προτροπές.</a:t>
            </a:r>
          </a:p>
          <a:p>
            <a:pPr marL="285750" indent="-285750" algn="just">
              <a:buFont typeface="Wingdings" panose="05000000000000000000" pitchFamily="2" charset="2"/>
              <a:buChar char="ü"/>
            </a:pPr>
            <a:r>
              <a:rPr lang="el-GR" sz="1600" dirty="0">
                <a:solidFill>
                  <a:schemeClr val="accent1"/>
                </a:solidFill>
                <a:ea typeface="+mn-lt"/>
                <a:cs typeface="+mn-lt"/>
              </a:rPr>
              <a:t>Αυτές οι πλατφόρμες </a:t>
            </a:r>
            <a:r>
              <a:rPr lang="el-GR" sz="1600" dirty="0" err="1">
                <a:solidFill>
                  <a:schemeClr val="accent1"/>
                </a:solidFill>
                <a:ea typeface="+mn-lt"/>
                <a:cs typeface="+mn-lt"/>
              </a:rPr>
              <a:t>εξορθολογίζουν</a:t>
            </a:r>
            <a:r>
              <a:rPr lang="el-GR" sz="1600" dirty="0">
                <a:solidFill>
                  <a:schemeClr val="accent1"/>
                </a:solidFill>
                <a:ea typeface="+mn-lt"/>
                <a:cs typeface="+mn-lt"/>
              </a:rPr>
              <a:t> τις ροές εργασίας και ενισχύουν την παραγωγικότητα, βοηθώντας σας να δημιουργείτε περιεχόμενο ταχύτερα και αποτελεσματικότερα.</a:t>
            </a:r>
            <a:endParaRPr lang="en-US" sz="1600" dirty="0">
              <a:solidFill>
                <a:schemeClr val="accent1"/>
              </a:solidFill>
            </a:endParaRPr>
          </a:p>
        </p:txBody>
      </p:sp>
      <p:sp>
        <p:nvSpPr>
          <p:cNvPr id="3" name="TextBox 2">
            <a:extLst>
              <a:ext uri="{FF2B5EF4-FFF2-40B4-BE49-F238E27FC236}">
                <a16:creationId xmlns:a16="http://schemas.microsoft.com/office/drawing/2014/main" id="{C95E2BCE-676E-4C34-85C3-8D889D800B6F}"/>
              </a:ext>
            </a:extLst>
          </p:cNvPr>
          <p:cNvSpPr txBox="1"/>
          <p:nvPr/>
        </p:nvSpPr>
        <p:spPr>
          <a:xfrm>
            <a:off x="8213554" y="3407003"/>
            <a:ext cx="3385888" cy="677108"/>
          </a:xfrm>
          <a:prstGeom prst="rect">
            <a:avLst/>
          </a:prstGeom>
          <a:noFill/>
        </p:spPr>
        <p:txBody>
          <a:bodyPr wrap="square" rtlCol="0">
            <a:spAutoFit/>
          </a:bodyPr>
          <a:lstStyle/>
          <a:p>
            <a:r>
              <a:rPr lang="el-GR" sz="1000" dirty="0">
                <a:solidFill>
                  <a:schemeClr val="accent1"/>
                </a:solidFill>
              </a:rPr>
              <a:t>Πηγή </a:t>
            </a:r>
            <a:r>
              <a:rPr lang="en-US" sz="1000" dirty="0">
                <a:solidFill>
                  <a:schemeClr val="accent1"/>
                </a:solidFill>
              </a:rPr>
              <a:t>: </a:t>
            </a:r>
            <a:r>
              <a:rPr kumimoji="0" lang="en-SI" altLang="en-SI" sz="1000" i="0" u="none" strike="noStrike" cap="none" normalizeH="0" baseline="0" dirty="0" err="1">
                <a:ln>
                  <a:noFill/>
                </a:ln>
                <a:solidFill>
                  <a:schemeClr val="accent1"/>
                </a:solidFill>
                <a:effectLst/>
              </a:rPr>
              <a:t>Copysmith</a:t>
            </a:r>
            <a:r>
              <a:rPr kumimoji="0" lang="en-SI" altLang="en-SI" sz="1000" i="0" u="none" strike="noStrike" cap="none" normalizeH="0" baseline="0" dirty="0">
                <a:ln>
                  <a:noFill/>
                </a:ln>
                <a:solidFill>
                  <a:schemeClr val="accent1"/>
                </a:solidFill>
                <a:effectLst/>
              </a:rPr>
              <a:t> Onboarding: Content Creation Basics</a:t>
            </a:r>
            <a:r>
              <a:rPr kumimoji="0" lang="en-US" altLang="en-SI" sz="1000" i="0" u="none" strike="noStrike" cap="none" normalizeH="0" baseline="0" dirty="0">
                <a:ln>
                  <a:noFill/>
                </a:ln>
                <a:solidFill>
                  <a:schemeClr val="accent1"/>
                </a:solidFill>
                <a:effectLst/>
              </a:rPr>
              <a:t> by </a:t>
            </a:r>
            <a:r>
              <a:rPr kumimoji="0" lang="en-US" altLang="en-SI" sz="1000" i="0" u="none" strike="noStrike" cap="none" normalizeH="0" baseline="0" dirty="0" err="1">
                <a:ln>
                  <a:noFill/>
                </a:ln>
                <a:solidFill>
                  <a:schemeClr val="accent1"/>
                </a:solidFill>
                <a:effectLst/>
              </a:rPr>
              <a:t>Copysmith</a:t>
            </a:r>
            <a:r>
              <a:rPr kumimoji="0" lang="en-US" altLang="en-SI" sz="1000" i="0" u="none" strike="noStrike" cap="none" normalizeH="0" baseline="0" dirty="0">
                <a:ln>
                  <a:noFill/>
                </a:ln>
                <a:solidFill>
                  <a:schemeClr val="accent1"/>
                </a:solidFill>
                <a:effectLst/>
              </a:rPr>
              <a:t> AI</a:t>
            </a:r>
            <a:endParaRPr kumimoji="0" lang="en-SI" altLang="en-SI" sz="1000" i="0" u="none" strike="noStrike" cap="none" normalizeH="0" baseline="0" dirty="0">
              <a:ln>
                <a:noFill/>
              </a:ln>
              <a:solidFill>
                <a:schemeClr val="accent1"/>
              </a:solidFill>
              <a:effectLst/>
            </a:endParaRPr>
          </a:p>
          <a:p>
            <a:r>
              <a:rPr lang="en-US" dirty="0"/>
              <a:t> </a:t>
            </a:r>
            <a:endParaRPr lang="en-SI" dirty="0"/>
          </a:p>
        </p:txBody>
      </p:sp>
      <p:pic>
        <p:nvPicPr>
          <p:cNvPr id="7" name="Çevrimiçi Medya 6" title="Copysmith Onboarding: Content Creation Basics">
            <a:hlinkClick r:id="" action="ppaction://media"/>
            <a:extLst>
              <a:ext uri="{FF2B5EF4-FFF2-40B4-BE49-F238E27FC236}">
                <a16:creationId xmlns:a16="http://schemas.microsoft.com/office/drawing/2014/main" id="{89684C69-19D6-D525-5506-06BDE77093C5}"/>
              </a:ext>
            </a:extLst>
          </p:cNvPr>
          <p:cNvPicPr>
            <a:picLocks noRot="1" noChangeAspect="1"/>
          </p:cNvPicPr>
          <p:nvPr>
            <a:videoFile r:link="rId1"/>
          </p:nvPr>
        </p:nvPicPr>
        <p:blipFill>
          <a:blip r:embed="rId4"/>
          <a:stretch>
            <a:fillRect/>
          </a:stretch>
        </p:blipFill>
        <p:spPr>
          <a:xfrm>
            <a:off x="8189213" y="1372706"/>
            <a:ext cx="3410229" cy="1925273"/>
          </a:xfrm>
          <a:prstGeom prst="rect">
            <a:avLst/>
          </a:prstGeom>
        </p:spPr>
      </p:pic>
    </p:spTree>
    <p:extLst>
      <p:ext uri="{BB962C8B-B14F-4D97-AF65-F5344CB8AC3E}">
        <p14:creationId xmlns:p14="http://schemas.microsoft.com/office/powerpoint/2010/main" val="1040770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679580" y="447869"/>
            <a:ext cx="10414518" cy="737120"/>
          </a:xfrm>
        </p:spPr>
        <p:txBody>
          <a:bodyPr>
            <a:noAutofit/>
          </a:bodyPr>
          <a:lstStyle/>
          <a:p>
            <a:r>
              <a:rPr lang="el-GR" sz="2800" dirty="0"/>
              <a:t>ΠΗΓΕΣ ΠΟΥ ΧΡΗΣΙΜΟΠΟΙΗΘΗΚΑΝ ΓΙΑ ΤΗ ΔΗΜΙΟΥΡΓΙΑ ΑΥΤΗΣ ΤΗΣ ΕΝΟΤΗΤΑΣ</a:t>
            </a:r>
            <a:endParaRPr lang="it-IT" sz="2800" dirty="0"/>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851667" y="1184989"/>
            <a:ext cx="9054173" cy="596341"/>
          </a:xfrm>
        </p:spPr>
        <p:txBody>
          <a:bodyPr vert="horz" lIns="91440" tIns="45720" rIns="91440" bIns="45720" rtlCol="0" anchor="t">
            <a:normAutofit fontScale="25000" lnSpcReduction="20000"/>
          </a:bodyPr>
          <a:lstStyle/>
          <a:p>
            <a:pPr marL="857250" indent="-857250" algn="just">
              <a:lnSpc>
                <a:spcPct val="120000"/>
              </a:lnSpc>
              <a:spcBef>
                <a:spcPts val="600"/>
              </a:spcBef>
              <a:spcAft>
                <a:spcPts val="600"/>
              </a:spcAft>
              <a:buFont typeface="Courier New" panose="020B0604020202020204" pitchFamily="34" charset="0"/>
              <a:buChar char="o"/>
            </a:pPr>
            <a:r>
              <a:rPr lang="en-US" sz="6400" b="0" dirty="0">
                <a:solidFill>
                  <a:srgbClr val="1D1D1B"/>
                </a:solidFill>
              </a:rPr>
              <a:t>El </a:t>
            </a:r>
            <a:r>
              <a:rPr lang="en-US" sz="6400" b="0" dirty="0" err="1">
                <a:solidFill>
                  <a:srgbClr val="1D1D1B"/>
                </a:solidFill>
              </a:rPr>
              <a:t>Bassiti</a:t>
            </a:r>
            <a:r>
              <a:rPr lang="en-US" sz="6400" b="0" dirty="0">
                <a:solidFill>
                  <a:srgbClr val="1D1D1B"/>
                </a:solidFill>
              </a:rPr>
              <a:t>, L., &amp; </a:t>
            </a:r>
            <a:r>
              <a:rPr lang="en-US" sz="6400" b="0" dirty="0" err="1">
                <a:solidFill>
                  <a:srgbClr val="1D1D1B"/>
                </a:solidFill>
              </a:rPr>
              <a:t>Ajhoun</a:t>
            </a:r>
            <a:r>
              <a:rPr lang="en-US" sz="6400" b="0" dirty="0">
                <a:solidFill>
                  <a:srgbClr val="1D1D1B"/>
                </a:solidFill>
              </a:rPr>
              <a:t>, R. (2013). Toward an innovation management framework: A life-cycle model with an idea management focus. International Journal of Innovation, Management and Technology, 4(6), 551.</a:t>
            </a:r>
            <a:r>
              <a:rPr lang="tr-TR" sz="6400" b="0" dirty="0">
                <a:solidFill>
                  <a:srgbClr val="1D1D1B"/>
                </a:solidFill>
              </a:rPr>
              <a:t> </a:t>
            </a:r>
            <a:endParaRPr lang="it-IT" sz="6400" dirty="0"/>
          </a:p>
          <a:p>
            <a:pPr marL="857250" indent="-857250" algn="just">
              <a:lnSpc>
                <a:spcPct val="120000"/>
              </a:lnSpc>
              <a:spcBef>
                <a:spcPts val="600"/>
              </a:spcBef>
              <a:spcAft>
                <a:spcPts val="600"/>
              </a:spcAft>
              <a:buFont typeface="Courier New" panose="020B0604020202020204" pitchFamily="34" charset="0"/>
              <a:buChar char="o"/>
            </a:pPr>
            <a:r>
              <a:rPr lang="en-US" sz="6400" b="0" dirty="0" err="1">
                <a:solidFill>
                  <a:srgbClr val="1D1D1B"/>
                </a:solidFill>
              </a:rPr>
              <a:t>Westerski</a:t>
            </a:r>
            <a:r>
              <a:rPr lang="en-US" sz="6400" b="0" dirty="0">
                <a:solidFill>
                  <a:srgbClr val="1D1D1B"/>
                </a:solidFill>
              </a:rPr>
              <a:t>, A., Iglesias, C. A., &amp; Nagle, T. (2011). The road from community ideas to </a:t>
            </a:r>
            <a:r>
              <a:rPr lang="en-US" sz="6400" b="0" dirty="0" err="1">
                <a:solidFill>
                  <a:srgbClr val="1D1D1B"/>
                </a:solidFill>
              </a:rPr>
              <a:t>organisational</a:t>
            </a:r>
            <a:r>
              <a:rPr lang="en-US" sz="6400" b="0" dirty="0">
                <a:solidFill>
                  <a:srgbClr val="1D1D1B"/>
                </a:solidFill>
              </a:rPr>
              <a:t> innovation: a life cycle survey of idea management systems. International Journal of Web Based Communities, 7(4), 493-506.</a:t>
            </a:r>
            <a:endParaRPr lang="tr-TR" sz="6400" b="0" dirty="0">
              <a:solidFill>
                <a:srgbClr val="1D1D1B"/>
              </a:solidFill>
            </a:endParaRPr>
          </a:p>
          <a:p>
            <a:pPr marL="857250" indent="-857250" algn="just">
              <a:lnSpc>
                <a:spcPct val="120000"/>
              </a:lnSpc>
              <a:spcBef>
                <a:spcPts val="600"/>
              </a:spcBef>
              <a:spcAft>
                <a:spcPts val="600"/>
              </a:spcAft>
              <a:buFont typeface="Courier New" panose="020B0604020202020204" pitchFamily="34" charset="0"/>
              <a:buChar char="o"/>
            </a:pPr>
            <a:r>
              <a:rPr lang="en-US" sz="6400" b="0" dirty="0">
                <a:solidFill>
                  <a:srgbClr val="1D1D1B"/>
                </a:solidFill>
              </a:rPr>
              <a:t>El </a:t>
            </a:r>
            <a:r>
              <a:rPr lang="en-US" sz="6400" b="0" dirty="0" err="1">
                <a:solidFill>
                  <a:srgbClr val="1D1D1B"/>
                </a:solidFill>
              </a:rPr>
              <a:t>Bassiti</a:t>
            </a:r>
            <a:r>
              <a:rPr lang="en-US" sz="6400" b="0" dirty="0">
                <a:solidFill>
                  <a:srgbClr val="1D1D1B"/>
                </a:solidFill>
              </a:rPr>
              <a:t>, L., &amp; </a:t>
            </a:r>
            <a:r>
              <a:rPr lang="en-US" sz="6400" b="0" dirty="0" err="1">
                <a:solidFill>
                  <a:srgbClr val="1D1D1B"/>
                </a:solidFill>
              </a:rPr>
              <a:t>Ajhoun</a:t>
            </a:r>
            <a:r>
              <a:rPr lang="en-US" sz="6400" b="0" dirty="0">
                <a:solidFill>
                  <a:srgbClr val="1D1D1B"/>
                </a:solidFill>
              </a:rPr>
              <a:t>, R. (2013). Toward an innovation management framework: A life-cycle model with an idea management focus. International Journal of Innovation, Management and Technology, 4(6), 551.</a:t>
            </a:r>
            <a:endParaRPr lang="tr-TR" sz="6400" b="0" dirty="0">
              <a:solidFill>
                <a:srgbClr val="1D1D1B"/>
              </a:solidFill>
            </a:endParaRPr>
          </a:p>
          <a:p>
            <a:pPr marL="857250" indent="-857250" algn="just">
              <a:lnSpc>
                <a:spcPct val="120000"/>
              </a:lnSpc>
              <a:spcBef>
                <a:spcPts val="600"/>
              </a:spcBef>
              <a:spcAft>
                <a:spcPts val="600"/>
              </a:spcAft>
              <a:buFont typeface="Courier New" panose="020B0604020202020204" pitchFamily="34" charset="0"/>
              <a:buChar char="o"/>
            </a:pPr>
            <a:r>
              <a:rPr lang="en-US" sz="6400" b="0" dirty="0" err="1">
                <a:solidFill>
                  <a:srgbClr val="1D1D1B"/>
                </a:solidFill>
              </a:rPr>
              <a:t>Damanpour</a:t>
            </a:r>
            <a:r>
              <a:rPr lang="en-US" sz="6400" b="0" dirty="0">
                <a:solidFill>
                  <a:srgbClr val="1D1D1B"/>
                </a:solidFill>
              </a:rPr>
              <a:t>, F., &amp; Aravind, D. (2012). Organizational structure and innovation revisited: From organic to ambidextrous structure. In Handbook of organizational creativity (pp. 483-513). Academic Press.</a:t>
            </a:r>
            <a:endParaRPr lang="tr-TR" sz="6400" b="0" dirty="0">
              <a:solidFill>
                <a:srgbClr val="1D1D1B"/>
              </a:solidFill>
            </a:endParaRPr>
          </a:p>
          <a:p>
            <a:pPr marL="857250" indent="-857250" algn="just">
              <a:lnSpc>
                <a:spcPct val="120000"/>
              </a:lnSpc>
              <a:spcBef>
                <a:spcPts val="600"/>
              </a:spcBef>
              <a:spcAft>
                <a:spcPts val="600"/>
              </a:spcAft>
              <a:buFont typeface="Courier New" panose="020B0604020202020204" pitchFamily="34" charset="0"/>
              <a:buChar char="o"/>
            </a:pPr>
            <a:r>
              <a:rPr lang="en-US" sz="6400" b="0" dirty="0">
                <a:solidFill>
                  <a:srgbClr val="1D1D1B"/>
                </a:solidFill>
              </a:rPr>
              <a:t>Trott, P. (2008). Innovation management and new product development. Pearson education.</a:t>
            </a:r>
            <a:endParaRPr lang="tr-TR" sz="6400" b="0" dirty="0">
              <a:solidFill>
                <a:srgbClr val="1D1D1B"/>
              </a:solidFill>
            </a:endParaRPr>
          </a:p>
          <a:p>
            <a:pPr marL="857250" indent="-857250" algn="just">
              <a:lnSpc>
                <a:spcPct val="120000"/>
              </a:lnSpc>
              <a:spcBef>
                <a:spcPts val="600"/>
              </a:spcBef>
              <a:spcAft>
                <a:spcPts val="600"/>
              </a:spcAft>
              <a:buFont typeface="Courier New" panose="020B0604020202020204" pitchFamily="34" charset="0"/>
              <a:buChar char="o"/>
            </a:pPr>
            <a:r>
              <a:rPr lang="en-US" sz="6400" b="0" dirty="0">
                <a:solidFill>
                  <a:srgbClr val="1D1D1B"/>
                </a:solidFill>
              </a:rPr>
              <a:t>https://www.innovamarketinsights.com/trends/european-consumer-trends-generational-differences/</a:t>
            </a:r>
          </a:p>
          <a:p>
            <a:pPr marL="0" indent="0">
              <a:lnSpc>
                <a:spcPct val="150000"/>
              </a:lnSpc>
              <a:buNone/>
            </a:pPr>
            <a:endParaRPr lang="tr-TR" sz="9600" u="sng" dirty="0">
              <a:solidFill>
                <a:schemeClr val="bg1">
                  <a:lumMod val="75000"/>
                </a:schemeClr>
              </a:solidFill>
              <a:hlinkClick r:id="rId2">
                <a:extLst>
                  <a:ext uri="{A12FA001-AC4F-418D-AE19-62706E023703}">
                    <ahyp:hlinkClr xmlns:ahyp="http://schemas.microsoft.com/office/drawing/2018/hyperlinkcolor" val="tx"/>
                  </a:ext>
                </a:extLst>
              </a:hlinkClick>
            </a:endParaRPr>
          </a:p>
          <a:p>
            <a:pPr marL="0" indent="0">
              <a:lnSpc>
                <a:spcPct val="150000"/>
              </a:lnSpc>
              <a:buNone/>
            </a:pPr>
            <a:endParaRPr lang="it-IT" sz="9600" u="sng" dirty="0">
              <a:solidFill>
                <a:schemeClr val="bg1">
                  <a:lumMod val="75000"/>
                </a:schemeClr>
              </a:solidFill>
              <a:hlinkClick r:id="rId2">
                <a:extLst>
                  <a:ext uri="{A12FA001-AC4F-418D-AE19-62706E023703}">
                    <ahyp:hlinkClr xmlns:ahyp="http://schemas.microsoft.com/office/drawing/2018/hyperlinkcolor" val="tx"/>
                  </a:ext>
                </a:extLst>
              </a:hlinkClick>
            </a:endParaRPr>
          </a:p>
          <a:p>
            <a:pPr marL="0" indent="0">
              <a:lnSpc>
                <a:spcPct val="150000"/>
              </a:lnSpc>
              <a:buNone/>
            </a:pPr>
            <a:endParaRPr kumimoji="0" lang="it-IT" sz="2400" b="0" i="0" u="sng" strike="noStrike" kern="1200" cap="none" spc="0" normalizeH="0" baseline="0" noProof="0" dirty="0">
              <a:ln>
                <a:noFill/>
              </a:ln>
              <a:solidFill>
                <a:srgbClr val="1D1D1B"/>
              </a:solidFill>
              <a:effectLst/>
              <a:uLnTx/>
              <a:uFillTx/>
              <a:latin typeface="Raleway"/>
              <a:ea typeface="+mn-ea"/>
              <a:cs typeface="+mn-cs"/>
            </a:endParaRPr>
          </a:p>
          <a:p>
            <a:pPr marL="0" indent="0">
              <a:lnSpc>
                <a:spcPct val="150000"/>
              </a:lnSpc>
              <a:buNone/>
            </a:pPr>
            <a:endParaRPr lang="it-IT" sz="2100" u="sng" dirty="0">
              <a:solidFill>
                <a:schemeClr val="bg1">
                  <a:lumMod val="75000"/>
                </a:schemeClr>
              </a:solidFill>
              <a:hlinkClick r:id="rId2">
                <a:extLst>
                  <a:ext uri="{A12FA001-AC4F-418D-AE19-62706E023703}">
                    <ahyp:hlinkClr xmlns:ahyp="http://schemas.microsoft.com/office/drawing/2018/hyperlinkcolor" val="tx"/>
                  </a:ext>
                </a:extLst>
              </a:hlinkClick>
            </a:endParaRPr>
          </a:p>
          <a:p>
            <a:pPr marL="0" indent="0">
              <a:lnSpc>
                <a:spcPct val="150000"/>
              </a:lnSpc>
              <a:buNone/>
            </a:pPr>
            <a:r>
              <a:rPr lang="it-IT" sz="1600" b="0" dirty="0">
                <a:solidFill>
                  <a:schemeClr val="accent1"/>
                </a:solidFill>
              </a:rPr>
              <a:t> </a:t>
            </a:r>
          </a:p>
          <a:p>
            <a:pPr marL="285750" indent="-285750">
              <a:lnSpc>
                <a:spcPct val="150000"/>
              </a:lnSpc>
              <a:buFont typeface="Courier New" panose="02070309020205020404" pitchFamily="49" charset="0"/>
              <a:buChar char="o"/>
            </a:pPr>
            <a:endParaRPr lang="it-IT" sz="1600" b="0" dirty="0">
              <a:solidFill>
                <a:schemeClr val="accent1"/>
              </a:solidFill>
            </a:endParaRPr>
          </a:p>
          <a:p>
            <a:pPr marL="285750" indent="-285750">
              <a:lnSpc>
                <a:spcPct val="150000"/>
              </a:lnSpc>
              <a:buFont typeface="Courier New" panose="02070309020205020404" pitchFamily="49" charset="0"/>
              <a:buChar char="o"/>
            </a:pPr>
            <a:endParaRPr lang="it-IT" sz="1600" b="0" dirty="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A8CA2A01-FEBB-2999-71E2-A85F43AAA972}"/>
              </a:ext>
            </a:extLst>
          </p:cNvPr>
          <p:cNvSpPr>
            <a:spLocks noGrp="1"/>
          </p:cNvSpPr>
          <p:nvPr/>
        </p:nvSpPr>
        <p:spPr>
          <a:xfrm>
            <a:off x="718111" y="425407"/>
            <a:ext cx="10058400" cy="85841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l-GR" sz="3600" dirty="0"/>
              <a:t>ΠΕΡΙΣΣΟΤΕΡΑ ΝΑ ΕΞΕΡΕΥΝΗΣΕΤΕ </a:t>
            </a:r>
            <a:endParaRPr lang="it-IT" sz="3600" dirty="0"/>
          </a:p>
        </p:txBody>
      </p:sp>
      <p:sp>
        <p:nvSpPr>
          <p:cNvPr id="3" name="Metin kutusu 2">
            <a:extLst>
              <a:ext uri="{FF2B5EF4-FFF2-40B4-BE49-F238E27FC236}">
                <a16:creationId xmlns:a16="http://schemas.microsoft.com/office/drawing/2014/main" id="{C575140B-095A-5F61-6654-D6140B80A37B}"/>
              </a:ext>
            </a:extLst>
          </p:cNvPr>
          <p:cNvSpPr txBox="1"/>
          <p:nvPr/>
        </p:nvSpPr>
        <p:spPr>
          <a:xfrm>
            <a:off x="806381" y="1548675"/>
            <a:ext cx="11060722" cy="4524315"/>
          </a:xfrm>
          <a:prstGeom prst="rect">
            <a:avLst/>
          </a:prstGeom>
          <a:noFill/>
        </p:spPr>
        <p:txBody>
          <a:bodyPr wrap="square">
            <a:spAutoFit/>
          </a:bodyPr>
          <a:lstStyle/>
          <a:p>
            <a:r>
              <a:rPr lang="tr-TR" dirty="0">
                <a:solidFill>
                  <a:schemeClr val="accent1"/>
                </a:solidFill>
                <a:hlinkClick r:id="rId2"/>
              </a:rPr>
              <a:t>https://www.wix.com/blog/marketing-tools</a:t>
            </a:r>
            <a:endParaRPr lang="tr-TR" dirty="0">
              <a:solidFill>
                <a:schemeClr val="accent1"/>
              </a:solidFill>
            </a:endParaRPr>
          </a:p>
          <a:p>
            <a:endParaRPr lang="tr-TR" dirty="0">
              <a:solidFill>
                <a:schemeClr val="accent1"/>
              </a:solidFill>
            </a:endParaRPr>
          </a:p>
          <a:p>
            <a:r>
              <a:rPr lang="tr-TR" dirty="0">
                <a:solidFill>
                  <a:schemeClr val="accent1"/>
                </a:solidFill>
                <a:hlinkClick r:id="rId3"/>
              </a:rPr>
              <a:t>https://www.brandwatch.com/blog/market-research-methods/</a:t>
            </a:r>
            <a:endParaRPr lang="tr-TR" dirty="0">
              <a:solidFill>
                <a:schemeClr val="accent1"/>
              </a:solidFill>
            </a:endParaRPr>
          </a:p>
          <a:p>
            <a:endParaRPr lang="tr-TR" dirty="0">
              <a:solidFill>
                <a:schemeClr val="accent1"/>
              </a:solidFill>
            </a:endParaRPr>
          </a:p>
          <a:p>
            <a:r>
              <a:rPr lang="tr-TR" dirty="0">
                <a:solidFill>
                  <a:schemeClr val="accent1"/>
                </a:solidFill>
                <a:hlinkClick r:id="rId4"/>
              </a:rPr>
              <a:t>https://educons.edu.rs/wp-content/uploads/2020/05/2019A-Concise-Guide-To-Market-Research.pdf</a:t>
            </a:r>
            <a:endParaRPr lang="tr-TR" dirty="0">
              <a:solidFill>
                <a:schemeClr val="accent1"/>
              </a:solidFill>
            </a:endParaRPr>
          </a:p>
          <a:p>
            <a:endParaRPr lang="tr-TR" dirty="0">
              <a:solidFill>
                <a:schemeClr val="accent1"/>
              </a:solidFill>
            </a:endParaRPr>
          </a:p>
          <a:p>
            <a:r>
              <a:rPr lang="tr-TR" dirty="0">
                <a:solidFill>
                  <a:schemeClr val="accent1"/>
                </a:solidFill>
                <a:hlinkClick r:id="rId5"/>
              </a:rPr>
              <a:t>https://uploads-ssl.webflow.com/6172cf205e7dc4a721a0670c/61a09871e4e3803b46f58bd3_Nielsen%20Admosphere%20ABCDE%20classification%20-%20specification%202021.pdf</a:t>
            </a:r>
            <a:endParaRPr lang="tr-TR" dirty="0">
              <a:solidFill>
                <a:schemeClr val="accent1"/>
              </a:solidFill>
            </a:endParaRPr>
          </a:p>
          <a:p>
            <a:endParaRPr lang="tr-TR" dirty="0">
              <a:solidFill>
                <a:schemeClr val="accent1"/>
              </a:solidFill>
            </a:endParaRPr>
          </a:p>
          <a:p>
            <a:r>
              <a:rPr lang="tr-TR" dirty="0">
                <a:solidFill>
                  <a:schemeClr val="accent1"/>
                </a:solidFill>
                <a:hlinkClick r:id="rId6"/>
              </a:rPr>
              <a:t>https://www.movingforwardsmallbusiness.com/wp-content/uploads/2021/12/The-Ultimate-List-Of-Market-Research-Tools.pdf</a:t>
            </a:r>
            <a:endParaRPr lang="tr-TR" dirty="0">
              <a:solidFill>
                <a:schemeClr val="accent1"/>
              </a:solidFill>
            </a:endParaRPr>
          </a:p>
          <a:p>
            <a:endParaRPr lang="tr-TR" dirty="0">
              <a:solidFill>
                <a:schemeClr val="accent1"/>
              </a:solidFill>
            </a:endParaRPr>
          </a:p>
          <a:p>
            <a:r>
              <a:rPr lang="tr-TR" dirty="0">
                <a:solidFill>
                  <a:schemeClr val="accent1"/>
                </a:solidFill>
              </a:rPr>
              <a:t> </a:t>
            </a:r>
          </a:p>
          <a:p>
            <a:endParaRPr lang="tr-TR" dirty="0">
              <a:solidFill>
                <a:schemeClr val="accent1"/>
              </a:solidFill>
            </a:endParaRPr>
          </a:p>
        </p:txBody>
      </p:sp>
    </p:spTree>
    <p:extLst>
      <p:ext uri="{BB962C8B-B14F-4D97-AF65-F5344CB8AC3E}">
        <p14:creationId xmlns:p14="http://schemas.microsoft.com/office/powerpoint/2010/main" val="22448120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r>
              <a:rPr lang="el-GR" dirty="0"/>
              <a:t>Εταίροι του </a:t>
            </a:r>
            <a:r>
              <a:rPr lang="en-US" dirty="0"/>
              <a:t>FEM-Up</a:t>
            </a:r>
          </a:p>
        </p:txBody>
      </p:sp>
    </p:spTree>
    <p:extLst>
      <p:ext uri="{BB962C8B-B14F-4D97-AF65-F5344CB8AC3E}">
        <p14:creationId xmlns:p14="http://schemas.microsoft.com/office/powerpoint/2010/main" val="361623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177CB-9DE5-E289-EF6F-E4C298085AD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85DBD695-B17C-9488-2AC6-3B270D521B35}"/>
              </a:ext>
            </a:extLst>
          </p:cNvPr>
          <p:cNvSpPr txBox="1"/>
          <p:nvPr/>
        </p:nvSpPr>
        <p:spPr>
          <a:xfrm>
            <a:off x="170586" y="1489057"/>
            <a:ext cx="3730753" cy="3570208"/>
          </a:xfrm>
          <a:prstGeom prst="rect">
            <a:avLst/>
          </a:prstGeom>
          <a:solidFill>
            <a:schemeClr val="bg1">
              <a:lumMod val="60000"/>
              <a:lumOff val="40000"/>
            </a:schemeClr>
          </a:solidFill>
        </p:spPr>
        <p:txBody>
          <a:bodyPr wrap="square">
            <a:spAutoFit/>
          </a:bodyPr>
          <a:lstStyle/>
          <a:p>
            <a:pPr rtl="0" fontAlgn="base">
              <a:spcBef>
                <a:spcPts val="600"/>
              </a:spcBef>
              <a:spcAft>
                <a:spcPts val="600"/>
              </a:spcAft>
            </a:pPr>
            <a:r>
              <a:rPr lang="el-GR" sz="1400" b="0" i="0" u="none" strike="noStrike" dirty="0">
                <a:solidFill>
                  <a:srgbClr val="000000"/>
                </a:solidFill>
                <a:effectLst/>
                <a:latin typeface="Raleway "/>
              </a:rPr>
              <a:t>Οι λέξεις-κλειδιά που χρησιμοποιούνται για την επεξήγηση των σχετικών εννοιών συνοψίζονται στους επόμενους πίνακες.</a:t>
            </a:r>
            <a:endParaRPr lang="en-US" sz="1400" b="0" i="0" u="none" strike="noStrike" dirty="0">
              <a:solidFill>
                <a:srgbClr val="000000"/>
              </a:solidFill>
              <a:effectLst/>
              <a:latin typeface="Raleway "/>
            </a:endParaRPr>
          </a:p>
          <a:p>
            <a:pPr rtl="0" fontAlgn="base">
              <a:spcBef>
                <a:spcPts val="600"/>
              </a:spcBef>
              <a:spcAft>
                <a:spcPts val="600"/>
              </a:spcAft>
            </a:pPr>
            <a:r>
              <a:rPr lang="el-GR" sz="1400" b="0" i="0" u="none" strike="noStrike" dirty="0">
                <a:solidFill>
                  <a:srgbClr val="000000"/>
                </a:solidFill>
                <a:effectLst/>
                <a:latin typeface="Raleway "/>
              </a:rPr>
              <a:t>Η </a:t>
            </a:r>
            <a:r>
              <a:rPr lang="el-GR" sz="1400" b="1" i="0" u="none" strike="noStrike" dirty="0">
                <a:solidFill>
                  <a:srgbClr val="000000"/>
                </a:solidFill>
                <a:effectLst/>
                <a:latin typeface="Raleway "/>
              </a:rPr>
              <a:t>ανάλυση 5C </a:t>
            </a:r>
            <a:r>
              <a:rPr lang="el-GR" sz="1400" b="0" i="0" u="none" strike="noStrike" dirty="0">
                <a:solidFill>
                  <a:srgbClr val="000000"/>
                </a:solidFill>
                <a:effectLst/>
                <a:latin typeface="Raleway "/>
              </a:rPr>
              <a:t>είναι μια διαδικασία μάρκετινγκ κατά την οποία μια εταιρεία αναλύει όλες τις πτυχές της αγοράς της και προσδιορίζει τα στρατηγικά της στοιχεία.</a:t>
            </a:r>
            <a:endParaRPr lang="en-US" sz="1400" b="0" i="0" u="none" strike="noStrike" dirty="0">
              <a:solidFill>
                <a:srgbClr val="000000"/>
              </a:solidFill>
              <a:effectLst/>
              <a:latin typeface="Raleway "/>
            </a:endParaRPr>
          </a:p>
          <a:p>
            <a:pPr rtl="0" fontAlgn="base">
              <a:spcBef>
                <a:spcPts val="600"/>
              </a:spcBef>
              <a:spcAft>
                <a:spcPts val="600"/>
              </a:spcAft>
            </a:pPr>
            <a:r>
              <a:rPr lang="el-GR" sz="1400" b="0" i="0" u="none" strike="noStrike" dirty="0">
                <a:solidFill>
                  <a:srgbClr val="000000"/>
                </a:solidFill>
                <a:effectLst/>
                <a:latin typeface="Raleway "/>
              </a:rPr>
              <a:t>Η ανάλυση 5C παίζει ρόλο στο σχεδιασμό των στοιχείων του προϊόντος και της υπηρεσίας που πρόκειται να λανσαριστεί. Στο τέλος των 5C, προκύπτουν τα 4Ps. </a:t>
            </a:r>
            <a:endParaRPr lang="en-US" sz="1400" b="0" i="0" u="none" strike="noStrike" dirty="0">
              <a:solidFill>
                <a:srgbClr val="000000"/>
              </a:solidFill>
              <a:effectLst/>
              <a:latin typeface="Raleway "/>
            </a:endParaRPr>
          </a:p>
          <a:p>
            <a:pPr rtl="0" fontAlgn="base">
              <a:spcBef>
                <a:spcPts val="600"/>
              </a:spcBef>
              <a:spcAft>
                <a:spcPts val="600"/>
              </a:spcAft>
            </a:pPr>
            <a:r>
              <a:rPr lang="el-GR" sz="1400" b="0" i="0" u="none" strike="noStrike" dirty="0">
                <a:solidFill>
                  <a:srgbClr val="000000"/>
                </a:solidFill>
                <a:effectLst/>
                <a:latin typeface="Raleway "/>
              </a:rPr>
              <a:t>Για το λόγο αυτό, οι ερευνητές μάρκετινγκ σχεδιάζουν τις διαδικασίες μάρκετινγκ χρησιμοποιώντας την προσέγγιση 5C -&gt; 4P.</a:t>
            </a:r>
            <a:endParaRPr lang="tr-TR" sz="1600" b="0" i="0" dirty="0">
              <a:solidFill>
                <a:srgbClr val="000000"/>
              </a:solidFill>
              <a:effectLst/>
              <a:latin typeface="Raleway "/>
            </a:endParaRPr>
          </a:p>
        </p:txBody>
      </p:sp>
      <p:sp>
        <p:nvSpPr>
          <p:cNvPr id="9" name="Rectangle 2">
            <a:extLst>
              <a:ext uri="{FF2B5EF4-FFF2-40B4-BE49-F238E27FC236}">
                <a16:creationId xmlns:a16="http://schemas.microsoft.com/office/drawing/2014/main" id="{BCF0721C-B7A8-E8A2-4A2F-B500D04237E7}"/>
              </a:ext>
            </a:extLst>
          </p:cNvPr>
          <p:cNvSpPr>
            <a:spLocks noChangeArrowheads="1"/>
          </p:cNvSpPr>
          <p:nvPr/>
        </p:nvSpPr>
        <p:spPr bwMode="auto">
          <a:xfrm>
            <a:off x="3141663" y="18256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tr-TR" altLang="tr-TR"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altLang="tr-TR" sz="1800" b="0" i="0" u="none" strike="noStrike" cap="none" normalizeH="0" baseline="0">
              <a:ln>
                <a:noFill/>
              </a:ln>
              <a:solidFill>
                <a:schemeClr val="tx1"/>
              </a:solidFill>
              <a:effectLst/>
              <a:latin typeface="Arial" panose="020B0604020202020204" pitchFamily="34" charset="0"/>
            </a:endParaRPr>
          </a:p>
        </p:txBody>
      </p:sp>
      <p:graphicFrame>
        <p:nvGraphicFramePr>
          <p:cNvPr id="10" name="Tablo 9">
            <a:extLst>
              <a:ext uri="{FF2B5EF4-FFF2-40B4-BE49-F238E27FC236}">
                <a16:creationId xmlns:a16="http://schemas.microsoft.com/office/drawing/2014/main" id="{4921E054-EFCD-DC17-802A-753EF08C25FF}"/>
              </a:ext>
            </a:extLst>
          </p:cNvPr>
          <p:cNvGraphicFramePr>
            <a:graphicFrameLocks noGrp="1"/>
          </p:cNvGraphicFramePr>
          <p:nvPr>
            <p:extLst>
              <p:ext uri="{D42A27DB-BD31-4B8C-83A1-F6EECF244321}">
                <p14:modId xmlns:p14="http://schemas.microsoft.com/office/powerpoint/2010/main" val="1917843658"/>
              </p:ext>
            </p:extLst>
          </p:nvPr>
        </p:nvGraphicFramePr>
        <p:xfrm>
          <a:off x="5455151" y="884361"/>
          <a:ext cx="6524427" cy="3548856"/>
        </p:xfrm>
        <a:graphic>
          <a:graphicData uri="http://schemas.openxmlformats.org/drawingml/2006/table">
            <a:tbl>
              <a:tblPr firstRow="1" firstCol="1" bandRow="1">
                <a:tableStyleId>{69012ECD-51FC-41F1-AA8D-1B2483CD663E}</a:tableStyleId>
              </a:tblPr>
              <a:tblGrid>
                <a:gridCol w="1423708">
                  <a:extLst>
                    <a:ext uri="{9D8B030D-6E8A-4147-A177-3AD203B41FA5}">
                      <a16:colId xmlns:a16="http://schemas.microsoft.com/office/drawing/2014/main" val="348603753"/>
                    </a:ext>
                  </a:extLst>
                </a:gridCol>
                <a:gridCol w="1265036">
                  <a:extLst>
                    <a:ext uri="{9D8B030D-6E8A-4147-A177-3AD203B41FA5}">
                      <a16:colId xmlns:a16="http://schemas.microsoft.com/office/drawing/2014/main" val="2280234459"/>
                    </a:ext>
                  </a:extLst>
                </a:gridCol>
                <a:gridCol w="1146212">
                  <a:extLst>
                    <a:ext uri="{9D8B030D-6E8A-4147-A177-3AD203B41FA5}">
                      <a16:colId xmlns:a16="http://schemas.microsoft.com/office/drawing/2014/main" val="434069652"/>
                    </a:ext>
                  </a:extLst>
                </a:gridCol>
                <a:gridCol w="1194033">
                  <a:extLst>
                    <a:ext uri="{9D8B030D-6E8A-4147-A177-3AD203B41FA5}">
                      <a16:colId xmlns:a16="http://schemas.microsoft.com/office/drawing/2014/main" val="2084499351"/>
                    </a:ext>
                  </a:extLst>
                </a:gridCol>
                <a:gridCol w="1495438">
                  <a:extLst>
                    <a:ext uri="{9D8B030D-6E8A-4147-A177-3AD203B41FA5}">
                      <a16:colId xmlns:a16="http://schemas.microsoft.com/office/drawing/2014/main" val="1926442265"/>
                    </a:ext>
                  </a:extLst>
                </a:gridCol>
              </a:tblGrid>
              <a:tr h="285718">
                <a:tc gridSpan="5">
                  <a:txBody>
                    <a:bodyPr/>
                    <a:lstStyle/>
                    <a:p>
                      <a:pPr algn="ctr" fontAlgn="base">
                        <a:lnSpc>
                          <a:spcPct val="115000"/>
                        </a:lnSpc>
                        <a:spcAft>
                          <a:spcPts val="800"/>
                        </a:spcAft>
                      </a:pPr>
                      <a:r>
                        <a:rPr lang="el-GR" sz="1400" kern="0" dirty="0">
                          <a:solidFill>
                            <a:schemeClr val="accent1"/>
                          </a:solidFill>
                          <a:effectLst/>
                        </a:rPr>
                        <a:t>Συνιστώσες του μάρκετινγκ 5 C5</a:t>
                      </a:r>
                      <a:endParaRPr lang="tr-TR" sz="14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solidFill>
                      <a:schemeClr val="bg1"/>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89942821"/>
                  </a:ext>
                </a:extLst>
              </a:tr>
              <a:tr h="389263">
                <a:tc>
                  <a:txBody>
                    <a:bodyPr/>
                    <a:lstStyle/>
                    <a:p>
                      <a:pPr algn="ctr" fontAlgn="base">
                        <a:lnSpc>
                          <a:spcPct val="115000"/>
                        </a:lnSpc>
                        <a:spcAft>
                          <a:spcPts val="800"/>
                        </a:spcAft>
                      </a:pPr>
                      <a:r>
                        <a:rPr lang="el-GR" sz="1200" kern="0" dirty="0">
                          <a:solidFill>
                            <a:schemeClr val="accent1"/>
                          </a:solidFill>
                          <a:effectLst/>
                        </a:rPr>
                        <a:t>Πελάτης</a:t>
                      </a:r>
                      <a:r>
                        <a:rPr lang="tr-TR" sz="1200" kern="0" dirty="0">
                          <a:solidFill>
                            <a:schemeClr val="accent1"/>
                          </a:solidFill>
                          <a:effectLst/>
                        </a:rPr>
                        <a:t>​</a:t>
                      </a:r>
                      <a:endParaRPr lang="tr-TR" sz="18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l-GR" sz="1200" b="1" kern="0" dirty="0">
                          <a:solidFill>
                            <a:schemeClr val="accent1"/>
                          </a:solidFill>
                          <a:effectLst/>
                        </a:rPr>
                        <a:t>Δεξιότητες της εταιρείας</a:t>
                      </a:r>
                      <a:endParaRPr lang="tr-TR" sz="18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l-GR" sz="1200" b="1" kern="0" dirty="0">
                          <a:solidFill>
                            <a:schemeClr val="accent1"/>
                          </a:solidFill>
                          <a:effectLst/>
                        </a:rPr>
                        <a:t>Διαγωνισμός</a:t>
                      </a:r>
                      <a:r>
                        <a:rPr lang="tr-TR" sz="1200" b="1" kern="0" dirty="0">
                          <a:solidFill>
                            <a:schemeClr val="accent1"/>
                          </a:solidFill>
                          <a:effectLst/>
                        </a:rPr>
                        <a:t>​</a:t>
                      </a:r>
                      <a:endParaRPr lang="tr-TR" sz="18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l-GR" sz="1200" b="1" kern="0" dirty="0">
                          <a:solidFill>
                            <a:schemeClr val="accent1"/>
                          </a:solidFill>
                          <a:effectLst/>
                        </a:rPr>
                        <a:t>Συνεργάτες</a:t>
                      </a:r>
                      <a:r>
                        <a:rPr lang="tr-TR" sz="1200" b="1" kern="0" dirty="0">
                          <a:solidFill>
                            <a:schemeClr val="accent1"/>
                          </a:solidFill>
                          <a:effectLst/>
                        </a:rPr>
                        <a:t>​</a:t>
                      </a:r>
                      <a:endParaRPr lang="tr-TR" sz="18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l-GR" sz="1200" b="1" kern="0" dirty="0">
                          <a:solidFill>
                            <a:schemeClr val="accent1"/>
                          </a:solidFill>
                          <a:effectLst/>
                        </a:rPr>
                        <a:t>Πλαίσιο</a:t>
                      </a:r>
                      <a:r>
                        <a:rPr lang="tr-TR" sz="1200" b="1" kern="0" dirty="0">
                          <a:solidFill>
                            <a:schemeClr val="accent1"/>
                          </a:solidFill>
                          <a:effectLst/>
                        </a:rPr>
                        <a:t>​</a:t>
                      </a:r>
                      <a:endParaRPr lang="tr-TR" sz="18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26784307"/>
                  </a:ext>
                </a:extLst>
              </a:tr>
              <a:tr h="2147489">
                <a:tc>
                  <a:txBody>
                    <a:bodyPr/>
                    <a:lstStyle/>
                    <a:p>
                      <a:pPr algn="ctr" fontAlgn="base">
                        <a:lnSpc>
                          <a:spcPct val="115000"/>
                        </a:lnSpc>
                        <a:spcAft>
                          <a:spcPts val="800"/>
                        </a:spcAft>
                      </a:pPr>
                      <a:r>
                        <a:rPr lang="el-GR" sz="1200" b="0" kern="0" dirty="0" err="1">
                          <a:solidFill>
                            <a:schemeClr val="accent1"/>
                          </a:solidFill>
                          <a:effectLst/>
                        </a:rPr>
                        <a:t>Τμηματοποίησητων</a:t>
                      </a:r>
                      <a:r>
                        <a:rPr lang="el-GR" sz="1200" b="0" kern="0" dirty="0">
                          <a:solidFill>
                            <a:schemeClr val="accent1"/>
                          </a:solidFill>
                          <a:effectLst/>
                        </a:rPr>
                        <a:t> αναγκών των πελατών</a:t>
                      </a:r>
                      <a:endParaRPr lang="en-US" sz="1200" b="0" kern="0" dirty="0">
                        <a:solidFill>
                          <a:schemeClr val="accent1"/>
                        </a:solidFill>
                        <a:effectLst/>
                      </a:endParaRPr>
                    </a:p>
                    <a:p>
                      <a:pPr algn="ctr" fontAlgn="base">
                        <a:lnSpc>
                          <a:spcPct val="115000"/>
                        </a:lnSpc>
                        <a:spcAft>
                          <a:spcPts val="800"/>
                        </a:spcAft>
                      </a:pPr>
                      <a:r>
                        <a:rPr lang="el-GR" sz="1200" b="0" kern="0" dirty="0">
                          <a:solidFill>
                            <a:schemeClr val="accent1"/>
                          </a:solidFill>
                          <a:effectLst/>
                        </a:rPr>
                        <a:t>Συμπεριφορά των καταναλωτών</a:t>
                      </a:r>
                      <a:endParaRPr lang="en-US" sz="1200" b="0" kern="0" dirty="0">
                        <a:solidFill>
                          <a:schemeClr val="accent1"/>
                        </a:solidFill>
                        <a:effectLst/>
                      </a:endParaRPr>
                    </a:p>
                    <a:p>
                      <a:pPr algn="ctr" fontAlgn="base">
                        <a:lnSpc>
                          <a:spcPct val="115000"/>
                        </a:lnSpc>
                        <a:spcAft>
                          <a:spcPts val="800"/>
                        </a:spcAft>
                      </a:pPr>
                      <a:r>
                        <a:rPr lang="el-GR" sz="1200" b="0" kern="0" dirty="0">
                          <a:solidFill>
                            <a:schemeClr val="accent1"/>
                          </a:solidFill>
                          <a:effectLst/>
                        </a:rPr>
                        <a:t>Πιστότητα των καταναλωτών</a:t>
                      </a:r>
                      <a:r>
                        <a:rPr lang="tr-TR" sz="1200" kern="0" dirty="0">
                          <a:solidFill>
                            <a:schemeClr val="accent1"/>
                          </a:solidFill>
                          <a:effectLst/>
                        </a:rPr>
                        <a:t>​</a:t>
                      </a:r>
                      <a:endParaRPr lang="tr-TR" sz="18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l-GR" sz="1200" kern="0" dirty="0">
                          <a:solidFill>
                            <a:schemeClr val="accent1"/>
                          </a:solidFill>
                          <a:effectLst/>
                        </a:rPr>
                        <a:t>Επωνυμία</a:t>
                      </a:r>
                      <a:endParaRPr lang="en-US" sz="1200" kern="0" dirty="0">
                        <a:solidFill>
                          <a:schemeClr val="accent1"/>
                        </a:solidFill>
                        <a:effectLst/>
                      </a:endParaRPr>
                    </a:p>
                    <a:p>
                      <a:pPr algn="ctr" fontAlgn="base">
                        <a:lnSpc>
                          <a:spcPct val="115000"/>
                        </a:lnSpc>
                        <a:spcAft>
                          <a:spcPts val="800"/>
                        </a:spcAft>
                      </a:pPr>
                      <a:r>
                        <a:rPr lang="el-GR" sz="1200" kern="0" dirty="0">
                          <a:solidFill>
                            <a:schemeClr val="accent1"/>
                          </a:solidFill>
                          <a:effectLst/>
                        </a:rPr>
                        <a:t>Εταιρική ταυτότητα (λογότυπο, σλόγκαν κ.λπ.)</a:t>
                      </a:r>
                      <a:endParaRPr lang="en-US" sz="1200" kern="0" dirty="0">
                        <a:solidFill>
                          <a:schemeClr val="accent1"/>
                        </a:solidFill>
                        <a:effectLst/>
                      </a:endParaRPr>
                    </a:p>
                    <a:p>
                      <a:pPr algn="ctr" fontAlgn="base">
                        <a:lnSpc>
                          <a:spcPct val="115000"/>
                        </a:lnSpc>
                        <a:spcAft>
                          <a:spcPts val="800"/>
                        </a:spcAft>
                      </a:pPr>
                      <a:r>
                        <a:rPr lang="el-GR" sz="1200" kern="0" dirty="0">
                          <a:solidFill>
                            <a:schemeClr val="accent1"/>
                          </a:solidFill>
                          <a:effectLst/>
                        </a:rPr>
                        <a:t>Οικονομική ευρωστία</a:t>
                      </a:r>
                      <a:endParaRPr lang="en-US" sz="1200" kern="0" dirty="0">
                        <a:solidFill>
                          <a:schemeClr val="accent1"/>
                        </a:solidFill>
                        <a:effectLst/>
                      </a:endParaRPr>
                    </a:p>
                    <a:p>
                      <a:pPr algn="ctr" fontAlgn="base">
                        <a:lnSpc>
                          <a:spcPct val="115000"/>
                        </a:lnSpc>
                        <a:spcAft>
                          <a:spcPts val="800"/>
                        </a:spcAft>
                      </a:pPr>
                      <a:r>
                        <a:rPr lang="el-GR" sz="1200" kern="0" dirty="0">
                          <a:solidFill>
                            <a:schemeClr val="accent1"/>
                          </a:solidFill>
                          <a:effectLst/>
                        </a:rPr>
                        <a:t>Οργανωτική ικανότητα (διοικητική, ανθρώπινου δυναμικού κ.λπ.)</a:t>
                      </a:r>
                      <a:endParaRPr lang="tr-TR" sz="18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l-GR" sz="1200" kern="0" dirty="0">
                          <a:solidFill>
                            <a:schemeClr val="accent1"/>
                          </a:solidFill>
                          <a:effectLst/>
                        </a:rPr>
                        <a:t>Ανταγωνιστές</a:t>
                      </a:r>
                      <a:endParaRPr lang="en-US" sz="1200" kern="0" dirty="0">
                        <a:solidFill>
                          <a:schemeClr val="accent1"/>
                        </a:solidFill>
                        <a:effectLst/>
                      </a:endParaRPr>
                    </a:p>
                    <a:p>
                      <a:pPr algn="ctr" fontAlgn="base">
                        <a:lnSpc>
                          <a:spcPct val="115000"/>
                        </a:lnSpc>
                        <a:spcAft>
                          <a:spcPts val="800"/>
                        </a:spcAft>
                      </a:pPr>
                      <a:r>
                        <a:rPr lang="el-GR" sz="1200" kern="0" dirty="0">
                          <a:solidFill>
                            <a:schemeClr val="accent1"/>
                          </a:solidFill>
                          <a:effectLst/>
                        </a:rPr>
                        <a:t>Αγορά</a:t>
                      </a:r>
                      <a:endParaRPr lang="tr-TR" sz="18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l-GR" sz="1200" kern="0" dirty="0">
                          <a:solidFill>
                            <a:schemeClr val="accent1"/>
                          </a:solidFill>
                          <a:effectLst/>
                        </a:rPr>
                        <a:t>Ενδιαφερόμενα μέρη</a:t>
                      </a:r>
                      <a:endParaRPr lang="en-US" sz="1200" kern="0" dirty="0">
                        <a:solidFill>
                          <a:schemeClr val="accent1"/>
                        </a:solidFill>
                        <a:effectLst/>
                      </a:endParaRPr>
                    </a:p>
                    <a:p>
                      <a:pPr algn="ctr" fontAlgn="base">
                        <a:lnSpc>
                          <a:spcPct val="115000"/>
                        </a:lnSpc>
                        <a:spcAft>
                          <a:spcPts val="800"/>
                        </a:spcAft>
                      </a:pPr>
                      <a:r>
                        <a:rPr lang="el-GR" sz="1200" kern="0" dirty="0">
                          <a:solidFill>
                            <a:schemeClr val="accent1"/>
                          </a:solidFill>
                          <a:effectLst/>
                        </a:rPr>
                        <a:t>Αλυσίδα εφοδιασμού</a:t>
                      </a:r>
                      <a:endParaRPr lang="en-US" sz="1200" kern="0" dirty="0">
                        <a:solidFill>
                          <a:schemeClr val="accent1"/>
                        </a:solidFill>
                        <a:effectLst/>
                      </a:endParaRPr>
                    </a:p>
                    <a:p>
                      <a:pPr algn="ctr" fontAlgn="base">
                        <a:lnSpc>
                          <a:spcPct val="115000"/>
                        </a:lnSpc>
                        <a:spcAft>
                          <a:spcPts val="800"/>
                        </a:spcAft>
                      </a:pPr>
                      <a:r>
                        <a:rPr lang="el-GR" sz="1200" kern="0" dirty="0">
                          <a:solidFill>
                            <a:schemeClr val="accent1"/>
                          </a:solidFill>
                          <a:effectLst/>
                        </a:rPr>
                        <a:t>Πελάτες</a:t>
                      </a:r>
                      <a:endParaRPr lang="en-US" sz="1200" kern="0" dirty="0">
                        <a:solidFill>
                          <a:schemeClr val="accent1"/>
                        </a:solidFill>
                        <a:effectLst/>
                      </a:endParaRPr>
                    </a:p>
                    <a:p>
                      <a:pPr algn="ctr" fontAlgn="base">
                        <a:lnSpc>
                          <a:spcPct val="115000"/>
                        </a:lnSpc>
                        <a:spcAft>
                          <a:spcPts val="800"/>
                        </a:spcAft>
                      </a:pPr>
                      <a:r>
                        <a:rPr lang="el-GR" sz="1200" kern="0" dirty="0">
                          <a:solidFill>
                            <a:schemeClr val="accent1"/>
                          </a:solidFill>
                          <a:effectLst/>
                        </a:rPr>
                        <a:t>Θυγατρικές</a:t>
                      </a:r>
                      <a:r>
                        <a:rPr lang="tr-TR" sz="1200" kern="0" dirty="0">
                          <a:solidFill>
                            <a:schemeClr val="accent1"/>
                          </a:solidFill>
                          <a:effectLst/>
                        </a:rPr>
                        <a:t>​</a:t>
                      </a:r>
                      <a:endParaRPr lang="tr-TR" sz="18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l-GR" sz="1200" kern="0" dirty="0">
                          <a:solidFill>
                            <a:schemeClr val="accent1"/>
                          </a:solidFill>
                          <a:effectLst/>
                        </a:rPr>
                        <a:t>Πολιτισμός</a:t>
                      </a:r>
                      <a:endParaRPr lang="en-US" sz="1200" kern="0" dirty="0">
                        <a:solidFill>
                          <a:schemeClr val="accent1"/>
                        </a:solidFill>
                        <a:effectLst/>
                      </a:endParaRPr>
                    </a:p>
                    <a:p>
                      <a:pPr algn="ctr" fontAlgn="base">
                        <a:lnSpc>
                          <a:spcPct val="115000"/>
                        </a:lnSpc>
                        <a:spcAft>
                          <a:spcPts val="800"/>
                        </a:spcAft>
                      </a:pPr>
                      <a:r>
                        <a:rPr lang="el-GR" sz="1200" kern="0" dirty="0">
                          <a:solidFill>
                            <a:schemeClr val="accent1"/>
                          </a:solidFill>
                          <a:effectLst/>
                        </a:rPr>
                        <a:t>Κανόνες</a:t>
                      </a:r>
                      <a:endParaRPr lang="en-US" sz="1200" kern="0" dirty="0">
                        <a:solidFill>
                          <a:schemeClr val="accent1"/>
                        </a:solidFill>
                        <a:effectLst/>
                      </a:endParaRPr>
                    </a:p>
                    <a:p>
                      <a:pPr algn="ctr" fontAlgn="base">
                        <a:lnSpc>
                          <a:spcPct val="115000"/>
                        </a:lnSpc>
                        <a:spcAft>
                          <a:spcPts val="800"/>
                        </a:spcAft>
                      </a:pPr>
                      <a:r>
                        <a:rPr lang="el-GR" sz="1200" kern="0" dirty="0">
                          <a:solidFill>
                            <a:schemeClr val="accent1"/>
                          </a:solidFill>
                          <a:effectLst/>
                        </a:rPr>
                        <a:t>Νομικές ρυθμίσεις</a:t>
                      </a:r>
                      <a:endParaRPr lang="en-US" sz="1200" kern="0" dirty="0">
                        <a:solidFill>
                          <a:schemeClr val="accent1"/>
                        </a:solidFill>
                        <a:effectLst/>
                      </a:endParaRPr>
                    </a:p>
                    <a:p>
                      <a:pPr algn="ctr" fontAlgn="base">
                        <a:lnSpc>
                          <a:spcPct val="115000"/>
                        </a:lnSpc>
                        <a:spcAft>
                          <a:spcPts val="800"/>
                        </a:spcAft>
                      </a:pPr>
                      <a:r>
                        <a:rPr lang="el-GR" sz="1200" kern="0" dirty="0">
                          <a:solidFill>
                            <a:schemeClr val="accent1"/>
                          </a:solidFill>
                          <a:effectLst/>
                        </a:rPr>
                        <a:t>Κοινωνικοοικονομική δομή</a:t>
                      </a:r>
                      <a:r>
                        <a:rPr lang="tr-TR" sz="1200" kern="0" dirty="0">
                          <a:solidFill>
                            <a:schemeClr val="accent1"/>
                          </a:solidFill>
                          <a:effectLst/>
                        </a:rPr>
                        <a:t>​</a:t>
                      </a:r>
                      <a:endParaRPr lang="tr-TR" sz="18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533927183"/>
                  </a:ext>
                </a:extLst>
              </a:tr>
            </a:tbl>
          </a:graphicData>
        </a:graphic>
      </p:graphicFrame>
      <p:graphicFrame>
        <p:nvGraphicFramePr>
          <p:cNvPr id="11" name="Tablo 10">
            <a:extLst>
              <a:ext uri="{FF2B5EF4-FFF2-40B4-BE49-F238E27FC236}">
                <a16:creationId xmlns:a16="http://schemas.microsoft.com/office/drawing/2014/main" id="{0600FAC6-A090-C821-16AE-98A6D4ED1AE3}"/>
              </a:ext>
            </a:extLst>
          </p:cNvPr>
          <p:cNvGraphicFramePr>
            <a:graphicFrameLocks noGrp="1"/>
          </p:cNvGraphicFramePr>
          <p:nvPr>
            <p:extLst>
              <p:ext uri="{D42A27DB-BD31-4B8C-83A1-F6EECF244321}">
                <p14:modId xmlns:p14="http://schemas.microsoft.com/office/powerpoint/2010/main" val="2253111882"/>
              </p:ext>
            </p:extLst>
          </p:nvPr>
        </p:nvGraphicFramePr>
        <p:xfrm>
          <a:off x="5455151" y="4433217"/>
          <a:ext cx="6524428" cy="2057401"/>
        </p:xfrm>
        <a:graphic>
          <a:graphicData uri="http://schemas.openxmlformats.org/drawingml/2006/table">
            <a:tbl>
              <a:tblPr firstRow="1" firstCol="1" bandRow="1">
                <a:tableStyleId>{69012ECD-51FC-41F1-AA8D-1B2483CD663E}</a:tableStyleId>
              </a:tblPr>
              <a:tblGrid>
                <a:gridCol w="1631107">
                  <a:extLst>
                    <a:ext uri="{9D8B030D-6E8A-4147-A177-3AD203B41FA5}">
                      <a16:colId xmlns:a16="http://schemas.microsoft.com/office/drawing/2014/main" val="3589365051"/>
                    </a:ext>
                  </a:extLst>
                </a:gridCol>
                <a:gridCol w="1631107">
                  <a:extLst>
                    <a:ext uri="{9D8B030D-6E8A-4147-A177-3AD203B41FA5}">
                      <a16:colId xmlns:a16="http://schemas.microsoft.com/office/drawing/2014/main" val="682573958"/>
                    </a:ext>
                  </a:extLst>
                </a:gridCol>
                <a:gridCol w="1487338">
                  <a:extLst>
                    <a:ext uri="{9D8B030D-6E8A-4147-A177-3AD203B41FA5}">
                      <a16:colId xmlns:a16="http://schemas.microsoft.com/office/drawing/2014/main" val="742393907"/>
                    </a:ext>
                  </a:extLst>
                </a:gridCol>
                <a:gridCol w="1774876">
                  <a:extLst>
                    <a:ext uri="{9D8B030D-6E8A-4147-A177-3AD203B41FA5}">
                      <a16:colId xmlns:a16="http://schemas.microsoft.com/office/drawing/2014/main" val="1506286687"/>
                    </a:ext>
                  </a:extLst>
                </a:gridCol>
              </a:tblGrid>
              <a:tr h="289820">
                <a:tc gridSpan="4">
                  <a:txBody>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lang="el-GR" sz="1400" kern="0" dirty="0">
                          <a:solidFill>
                            <a:schemeClr val="accent1"/>
                          </a:solidFill>
                          <a:effectLst/>
                          <a:latin typeface="+mn-lt"/>
                        </a:rPr>
                        <a:t>Συνιστώσες του μάρκετινγκ 4 P</a:t>
                      </a:r>
                      <a:endParaRPr lang="tr-TR" sz="1400" kern="100" dirty="0">
                        <a:solidFill>
                          <a:schemeClr val="accent1"/>
                        </a:solidFill>
                        <a:effectLst/>
                        <a:latin typeface="+mn-lt"/>
                        <a:ea typeface="Aptos" panose="020B0004020202020204" pitchFamily="34" charset="0"/>
                        <a:cs typeface="Times New Roman" panose="02020603050405020304" pitchFamily="18" charset="0"/>
                      </a:endParaRPr>
                    </a:p>
                  </a:txBody>
                  <a:tcPr marL="9525" marR="9525" marT="9525" marB="9525">
                    <a:solidFill>
                      <a:schemeClr val="bg1"/>
                    </a:solidFill>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2629410773"/>
                  </a:ext>
                </a:extLst>
              </a:tr>
              <a:tr h="268509">
                <a:tc>
                  <a:txBody>
                    <a:bodyPr/>
                    <a:lstStyle/>
                    <a:p>
                      <a:pPr algn="ctr">
                        <a:lnSpc>
                          <a:spcPct val="115000"/>
                        </a:lnSpc>
                        <a:spcAft>
                          <a:spcPts val="800"/>
                        </a:spcAft>
                      </a:pPr>
                      <a:r>
                        <a:rPr lang="el-GR" sz="1200" b="1" kern="100" dirty="0">
                          <a:solidFill>
                            <a:schemeClr val="accent1"/>
                          </a:solidFill>
                          <a:effectLst/>
                        </a:rPr>
                        <a:t>Προϊόν</a:t>
                      </a:r>
                      <a:r>
                        <a:rPr lang="tr-TR" sz="1200" b="1" kern="100" dirty="0">
                          <a:solidFill>
                            <a:schemeClr val="accent1"/>
                          </a:solidFill>
                          <a:effectLst/>
                        </a:rPr>
                        <a:t>​</a:t>
                      </a:r>
                      <a:endParaRPr lang="tr-TR" sz="12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el-GR" sz="1200" b="1" kern="100" dirty="0">
                          <a:solidFill>
                            <a:schemeClr val="accent1"/>
                          </a:solidFill>
                          <a:effectLst/>
                        </a:rPr>
                        <a:t>Προώθηση</a:t>
                      </a:r>
                      <a:r>
                        <a:rPr lang="tr-TR" sz="1200" b="1" kern="100" dirty="0">
                          <a:solidFill>
                            <a:schemeClr val="accent1"/>
                          </a:solidFill>
                          <a:effectLst/>
                        </a:rPr>
                        <a:t>​</a:t>
                      </a:r>
                      <a:endParaRPr lang="tr-TR" sz="12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el-GR" sz="1200" b="1" kern="100" dirty="0">
                          <a:solidFill>
                            <a:schemeClr val="accent1"/>
                          </a:solidFill>
                          <a:effectLst/>
                        </a:rPr>
                        <a:t>Τιμή</a:t>
                      </a:r>
                      <a:r>
                        <a:rPr lang="tr-TR" sz="1200" b="1" kern="100" dirty="0">
                          <a:solidFill>
                            <a:schemeClr val="accent1"/>
                          </a:solidFill>
                          <a:effectLst/>
                        </a:rPr>
                        <a:t>​</a:t>
                      </a:r>
                      <a:endParaRPr lang="tr-TR" sz="12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el-GR" sz="1200" b="1" kern="100" dirty="0">
                          <a:solidFill>
                            <a:schemeClr val="accent1"/>
                          </a:solidFill>
                          <a:effectLst/>
                        </a:rPr>
                        <a:t>Τόπος</a:t>
                      </a:r>
                      <a:r>
                        <a:rPr lang="tr-TR" sz="1200" b="1" kern="100" dirty="0">
                          <a:solidFill>
                            <a:schemeClr val="accent1"/>
                          </a:solidFill>
                          <a:effectLst/>
                        </a:rPr>
                        <a:t>​</a:t>
                      </a:r>
                      <a:endParaRPr lang="tr-TR" sz="12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1802869886"/>
                  </a:ext>
                </a:extLst>
              </a:tr>
              <a:tr h="1499072">
                <a:tc>
                  <a:txBody>
                    <a:bodyPr/>
                    <a:lstStyle/>
                    <a:p>
                      <a:pPr algn="ctr">
                        <a:lnSpc>
                          <a:spcPct val="115000"/>
                        </a:lnSpc>
                        <a:spcAft>
                          <a:spcPts val="800"/>
                        </a:spcAft>
                      </a:pPr>
                      <a:r>
                        <a:rPr lang="el-GR" sz="1200" b="0" kern="100" dirty="0">
                          <a:solidFill>
                            <a:schemeClr val="accent1"/>
                          </a:solidFill>
                          <a:effectLst/>
                        </a:rPr>
                        <a:t>Χαρακτηριστικά</a:t>
                      </a:r>
                      <a:endParaRPr lang="en-US" sz="1200" b="0" kern="100" dirty="0">
                        <a:solidFill>
                          <a:schemeClr val="accent1"/>
                        </a:solidFill>
                        <a:effectLst/>
                      </a:endParaRPr>
                    </a:p>
                    <a:p>
                      <a:pPr algn="ctr">
                        <a:lnSpc>
                          <a:spcPct val="115000"/>
                        </a:lnSpc>
                        <a:spcAft>
                          <a:spcPts val="800"/>
                        </a:spcAft>
                      </a:pPr>
                      <a:r>
                        <a:rPr lang="el-GR" sz="1200" b="0" kern="100" dirty="0">
                          <a:solidFill>
                            <a:schemeClr val="accent1"/>
                          </a:solidFill>
                          <a:effectLst/>
                        </a:rPr>
                        <a:t>Ποιότητα</a:t>
                      </a:r>
                      <a:endParaRPr lang="en-US" sz="1200" b="0" kern="100" dirty="0">
                        <a:solidFill>
                          <a:schemeClr val="accent1"/>
                        </a:solidFill>
                        <a:effectLst/>
                      </a:endParaRPr>
                    </a:p>
                    <a:p>
                      <a:pPr algn="ctr">
                        <a:lnSpc>
                          <a:spcPct val="115000"/>
                        </a:lnSpc>
                        <a:spcAft>
                          <a:spcPts val="800"/>
                        </a:spcAft>
                      </a:pPr>
                      <a:r>
                        <a:rPr lang="el-GR" sz="1200" b="0" kern="100" dirty="0">
                          <a:solidFill>
                            <a:schemeClr val="accent1"/>
                          </a:solidFill>
                          <a:effectLst/>
                        </a:rPr>
                        <a:t>Υπηρεσία</a:t>
                      </a:r>
                      <a:endParaRPr lang="en-US" sz="1200" b="0" kern="100" dirty="0">
                        <a:solidFill>
                          <a:schemeClr val="accent1"/>
                        </a:solidFill>
                        <a:effectLst/>
                      </a:endParaRPr>
                    </a:p>
                    <a:p>
                      <a:pPr algn="ctr">
                        <a:lnSpc>
                          <a:spcPct val="115000"/>
                        </a:lnSpc>
                        <a:spcAft>
                          <a:spcPts val="800"/>
                        </a:spcAft>
                      </a:pPr>
                      <a:r>
                        <a:rPr lang="el-GR" sz="1200" b="0" kern="100" dirty="0">
                          <a:solidFill>
                            <a:schemeClr val="accent1"/>
                          </a:solidFill>
                          <a:effectLst/>
                        </a:rPr>
                        <a:t>Υποστήριξη</a:t>
                      </a:r>
                      <a:endParaRPr lang="en-US" sz="1200" b="0" kern="100" dirty="0">
                        <a:solidFill>
                          <a:schemeClr val="accent1"/>
                        </a:solidFill>
                        <a:effectLst/>
                      </a:endParaRPr>
                    </a:p>
                    <a:p>
                      <a:pPr algn="ctr">
                        <a:lnSpc>
                          <a:spcPct val="115000"/>
                        </a:lnSpc>
                        <a:spcAft>
                          <a:spcPts val="800"/>
                        </a:spcAft>
                      </a:pPr>
                      <a:r>
                        <a:rPr lang="el-GR" sz="1200" b="0" kern="100" dirty="0">
                          <a:solidFill>
                            <a:schemeClr val="accent1"/>
                          </a:solidFill>
                          <a:effectLst/>
                        </a:rPr>
                        <a:t>Γραμμή προϊόντων</a:t>
                      </a:r>
                      <a:endParaRPr lang="tr-TR" sz="1200" b="0" kern="100" dirty="0">
                        <a:solidFill>
                          <a:schemeClr val="accent1"/>
                        </a:solidFill>
                        <a:effectLst/>
                      </a:endParaRPr>
                    </a:p>
                  </a:txBody>
                  <a:tcPr marL="9525" marR="9525" marT="9525" marB="9525"/>
                </a:tc>
                <a:tc>
                  <a:txBody>
                    <a:bodyPr/>
                    <a:lstStyle/>
                    <a:p>
                      <a:pPr algn="ctr">
                        <a:lnSpc>
                          <a:spcPct val="115000"/>
                        </a:lnSpc>
                        <a:spcAft>
                          <a:spcPts val="800"/>
                        </a:spcAft>
                      </a:pPr>
                      <a:r>
                        <a:rPr lang="el-GR" sz="1200" kern="100" dirty="0">
                          <a:solidFill>
                            <a:schemeClr val="accent1"/>
                          </a:solidFill>
                          <a:effectLst/>
                        </a:rPr>
                        <a:t>Διαφημιστικό υλικό,</a:t>
                      </a:r>
                      <a:endParaRPr lang="en-US" sz="1200" kern="100" dirty="0">
                        <a:solidFill>
                          <a:schemeClr val="accent1"/>
                        </a:solidFill>
                        <a:effectLst/>
                      </a:endParaRPr>
                    </a:p>
                    <a:p>
                      <a:pPr algn="ctr">
                        <a:lnSpc>
                          <a:spcPct val="115000"/>
                        </a:lnSpc>
                        <a:spcAft>
                          <a:spcPts val="800"/>
                        </a:spcAft>
                      </a:pPr>
                      <a:r>
                        <a:rPr lang="el-GR" sz="1200" kern="100" dirty="0">
                          <a:solidFill>
                            <a:schemeClr val="accent1"/>
                          </a:solidFill>
                          <a:effectLst/>
                        </a:rPr>
                        <a:t>Προωθητικό υλικό,</a:t>
                      </a:r>
                      <a:endParaRPr lang="en-US" sz="1200" kern="100" dirty="0">
                        <a:solidFill>
                          <a:schemeClr val="accent1"/>
                        </a:solidFill>
                        <a:effectLst/>
                      </a:endParaRPr>
                    </a:p>
                    <a:p>
                      <a:pPr algn="ctr">
                        <a:lnSpc>
                          <a:spcPct val="115000"/>
                        </a:lnSpc>
                        <a:spcAft>
                          <a:spcPts val="800"/>
                        </a:spcAft>
                      </a:pPr>
                      <a:r>
                        <a:rPr lang="el-GR" sz="1200" kern="100" dirty="0">
                          <a:solidFill>
                            <a:schemeClr val="accent1"/>
                          </a:solidFill>
                          <a:effectLst/>
                        </a:rPr>
                        <a:t>Εκστρατείες</a:t>
                      </a:r>
                      <a:endParaRPr lang="tr-TR" sz="12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el-GR" sz="1200" kern="100" dirty="0">
                          <a:solidFill>
                            <a:schemeClr val="accent1"/>
                          </a:solidFill>
                          <a:effectLst/>
                        </a:rPr>
                        <a:t>Τιμή καταλόγου</a:t>
                      </a:r>
                      <a:endParaRPr lang="en-US" sz="1200" kern="100" dirty="0">
                        <a:solidFill>
                          <a:schemeClr val="accent1"/>
                        </a:solidFill>
                        <a:effectLst/>
                      </a:endParaRPr>
                    </a:p>
                    <a:p>
                      <a:pPr algn="ctr">
                        <a:lnSpc>
                          <a:spcPct val="115000"/>
                        </a:lnSpc>
                        <a:spcAft>
                          <a:spcPts val="800"/>
                        </a:spcAft>
                      </a:pPr>
                      <a:r>
                        <a:rPr lang="el-GR" sz="1200" kern="100" dirty="0">
                          <a:solidFill>
                            <a:schemeClr val="accent1"/>
                          </a:solidFill>
                          <a:effectLst/>
                        </a:rPr>
                        <a:t>Έκπτωση</a:t>
                      </a:r>
                      <a:endParaRPr lang="en-US" sz="1200" kern="100" dirty="0">
                        <a:solidFill>
                          <a:schemeClr val="accent1"/>
                        </a:solidFill>
                        <a:effectLst/>
                      </a:endParaRPr>
                    </a:p>
                    <a:p>
                      <a:pPr algn="ctr">
                        <a:lnSpc>
                          <a:spcPct val="115000"/>
                        </a:lnSpc>
                        <a:spcAft>
                          <a:spcPts val="800"/>
                        </a:spcAft>
                      </a:pPr>
                      <a:r>
                        <a:rPr lang="el-GR" sz="1200" kern="100" dirty="0">
                          <a:solidFill>
                            <a:schemeClr val="accent1"/>
                          </a:solidFill>
                          <a:effectLst/>
                        </a:rPr>
                        <a:t>Προσφορές</a:t>
                      </a:r>
                      <a:endParaRPr lang="tr-TR" sz="12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el-GR" sz="1200" kern="100" dirty="0">
                          <a:solidFill>
                            <a:schemeClr val="accent1"/>
                          </a:solidFill>
                          <a:effectLst/>
                        </a:rPr>
                        <a:t>Κανάλια διανομής</a:t>
                      </a:r>
                      <a:endParaRPr lang="tr-TR" sz="12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11641005"/>
                  </a:ext>
                </a:extLst>
              </a:tr>
            </a:tbl>
          </a:graphicData>
        </a:graphic>
      </p:graphicFrame>
      <p:sp>
        <p:nvSpPr>
          <p:cNvPr id="6" name="CasellaDiTesto 1">
            <a:extLst>
              <a:ext uri="{FF2B5EF4-FFF2-40B4-BE49-F238E27FC236}">
                <a16:creationId xmlns:a16="http://schemas.microsoft.com/office/drawing/2014/main" id="{34D5B8AC-5DE4-BCC5-D3CC-90B2F9487F07}"/>
              </a:ext>
            </a:extLst>
          </p:cNvPr>
          <p:cNvSpPr txBox="1"/>
          <p:nvPr/>
        </p:nvSpPr>
        <p:spPr>
          <a:xfrm>
            <a:off x="209790" y="253518"/>
            <a:ext cx="11671759" cy="1077218"/>
          </a:xfrm>
          <a:prstGeom prst="rect">
            <a:avLst/>
          </a:prstGeom>
          <a:noFill/>
        </p:spPr>
        <p:txBody>
          <a:bodyPr wrap="square" lIns="91440" tIns="45720" rIns="91440" bIns="45720" rtlCol="0" anchor="t">
            <a:spAutoFit/>
          </a:bodyPr>
          <a:lstStyle/>
          <a:p>
            <a:r>
              <a:rPr lang="el-GR" sz="3200" b="1" dirty="0">
                <a:solidFill>
                  <a:schemeClr val="accent3">
                    <a:lumMod val="75000"/>
                  </a:schemeClr>
                </a:solidFill>
              </a:rPr>
              <a:t>Εισαγωγή στις βασικές αρχές του μάρκετινγκ: Μάρκετινγκ 4p και 5C - 2/2</a:t>
            </a:r>
            <a:endParaRPr lang="en-US" sz="3200" b="1" dirty="0">
              <a:solidFill>
                <a:schemeClr val="accent3">
                  <a:lumMod val="75000"/>
                </a:schemeClr>
              </a:solidFill>
              <a:highlight>
                <a:srgbClr val="FFFF00"/>
              </a:highlight>
            </a:endParaRPr>
          </a:p>
        </p:txBody>
      </p:sp>
    </p:spTree>
    <p:extLst>
      <p:ext uri="{BB962C8B-B14F-4D97-AF65-F5344CB8AC3E}">
        <p14:creationId xmlns:p14="http://schemas.microsoft.com/office/powerpoint/2010/main" val="3428332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FB92A-51B3-545C-3624-B62181D3D91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A3BFFE7E-14D0-EBD0-8A5B-9A1F89D6471D}"/>
              </a:ext>
            </a:extLst>
          </p:cNvPr>
          <p:cNvSpPr txBox="1"/>
          <p:nvPr/>
        </p:nvSpPr>
        <p:spPr>
          <a:xfrm>
            <a:off x="356935" y="304662"/>
            <a:ext cx="10610461" cy="785215"/>
          </a:xfrm>
          <a:prstGeom prst="rect">
            <a:avLst/>
          </a:prstGeom>
          <a:noFill/>
        </p:spPr>
        <p:txBody>
          <a:bodyPr wrap="square" lIns="91440" tIns="45720" rIns="91440" bIns="45720" rtlCol="0" anchor="t">
            <a:spAutoFit/>
          </a:bodyPr>
          <a:lstStyle/>
          <a:p>
            <a:pPr>
              <a:lnSpc>
                <a:spcPct val="150000"/>
              </a:lnSpc>
            </a:pPr>
            <a:r>
              <a:rPr lang="el-GR" sz="3400" b="1" dirty="0">
                <a:solidFill>
                  <a:schemeClr val="accent3">
                    <a:lumMod val="76000"/>
                  </a:schemeClr>
                </a:solidFill>
              </a:rPr>
              <a:t>Έρευνα αγοράς</a:t>
            </a:r>
            <a:endParaRPr lang="en-US" sz="3400" b="1" dirty="0">
              <a:solidFill>
                <a:schemeClr val="accent3">
                  <a:lumMod val="76000"/>
                </a:schemeClr>
              </a:solidFill>
              <a:highlight>
                <a:srgbClr val="FFFF00"/>
              </a:highlight>
            </a:endParaRPr>
          </a:p>
        </p:txBody>
      </p:sp>
      <p:sp>
        <p:nvSpPr>
          <p:cNvPr id="4" name="Metin kutusu 3">
            <a:extLst>
              <a:ext uri="{FF2B5EF4-FFF2-40B4-BE49-F238E27FC236}">
                <a16:creationId xmlns:a16="http://schemas.microsoft.com/office/drawing/2014/main" id="{45CBAB9A-4EA5-7119-B4EE-8BA01F2BE018}"/>
              </a:ext>
            </a:extLst>
          </p:cNvPr>
          <p:cNvSpPr txBox="1"/>
          <p:nvPr/>
        </p:nvSpPr>
        <p:spPr>
          <a:xfrm>
            <a:off x="356935" y="1275536"/>
            <a:ext cx="11032960" cy="3046988"/>
          </a:xfrm>
          <a:prstGeom prst="rect">
            <a:avLst/>
          </a:prstGeom>
          <a:noFill/>
        </p:spPr>
        <p:txBody>
          <a:bodyPr wrap="square">
            <a:spAutoFit/>
          </a:bodyPr>
          <a:lstStyle/>
          <a:p>
            <a:pPr algn="just" rtl="0" fontAlgn="base"/>
            <a:r>
              <a:rPr lang="el-GR" sz="1600" b="0" i="0" u="none" strike="noStrike" dirty="0">
                <a:solidFill>
                  <a:srgbClr val="000000"/>
                </a:solidFill>
                <a:effectLst/>
                <a:latin typeface="Raleway "/>
              </a:rPr>
              <a:t>Στόχος των επιχειρήσεων είναι να εντοπίσουν μια αγορά-στόχο στην οποία μπορούν να πουλήσουν τα προϊόντα τους και τους δυνητικούς πελάτες στην εν λόγω αγορά, προκειμένου να μεγιστοποιήσουν τα κέρδη τους. Οι επιχειρήσεις συχνά διεξάγουν έρευνα γραφείου για να συγκεντρώσουν συγκεκριμένες πληροφορίες σχετικά με την αγορά-στόχο τους. </a:t>
            </a:r>
            <a:endParaRPr lang="en-US" sz="1600" b="0" i="0" u="none" strike="noStrike" dirty="0">
              <a:solidFill>
                <a:srgbClr val="000000"/>
              </a:solidFill>
              <a:effectLst/>
              <a:latin typeface="Raleway "/>
            </a:endParaRPr>
          </a:p>
          <a:p>
            <a:pPr algn="just" rtl="0" fontAlgn="base"/>
            <a:endParaRPr lang="en-US" sz="1600" b="0" i="0" dirty="0">
              <a:solidFill>
                <a:srgbClr val="000000"/>
              </a:solidFill>
              <a:effectLst/>
              <a:latin typeface="Raleway "/>
            </a:endParaRPr>
          </a:p>
          <a:p>
            <a:pPr algn="just" rtl="0" fontAlgn="base"/>
            <a:r>
              <a:rPr lang="el-GR" sz="1600" b="0" i="0" u="none" strike="noStrike" dirty="0">
                <a:solidFill>
                  <a:srgbClr val="000000"/>
                </a:solidFill>
                <a:effectLst/>
                <a:latin typeface="Raleway "/>
              </a:rPr>
              <a:t>Με τις πληροφορίες που συλλέγονται στο γραφείο, επιδιώκεται να αποκτηθούν πληροφορίες για τα ακόλουθα θέματα σχετικά με την αγορά-στόχο.</a:t>
            </a:r>
            <a:endParaRPr lang="en-US" sz="1600" b="0" i="0" u="none" strike="noStrike" dirty="0">
              <a:solidFill>
                <a:srgbClr val="000000"/>
              </a:solidFill>
              <a:effectLst/>
              <a:latin typeface="Raleway "/>
            </a:endParaRPr>
          </a:p>
          <a:p>
            <a:pPr algn="just" rtl="0" fontAlgn="base"/>
            <a:endParaRPr lang="en-US" sz="1600" b="0" i="0" dirty="0">
              <a:solidFill>
                <a:srgbClr val="000000"/>
              </a:solidFill>
              <a:effectLst/>
              <a:latin typeface="Raleway "/>
            </a:endParaRPr>
          </a:p>
          <a:p>
            <a:pPr marL="742950" lvl="1" indent="-285750" algn="just" fontAlgn="base">
              <a:buFont typeface="Arial" panose="020B0604020202020204" pitchFamily="34" charset="0"/>
              <a:buChar char="•"/>
            </a:pPr>
            <a:r>
              <a:rPr lang="en-US" sz="1600" b="0" i="0" dirty="0">
                <a:solidFill>
                  <a:srgbClr val="000000"/>
                </a:solidFill>
                <a:effectLst/>
                <a:latin typeface="Raleway "/>
              </a:rPr>
              <a:t>​</a:t>
            </a:r>
            <a:r>
              <a:rPr lang="el-GR" sz="1600" b="0" i="0" dirty="0">
                <a:solidFill>
                  <a:srgbClr val="000000"/>
                </a:solidFill>
                <a:effectLst/>
                <a:latin typeface="Raleway "/>
              </a:rPr>
              <a:t> Δομή του ανταγωνισμού,</a:t>
            </a:r>
            <a:endParaRPr lang="en-US" sz="1600" b="0" i="0" dirty="0">
              <a:solidFill>
                <a:srgbClr val="000000"/>
              </a:solidFill>
              <a:effectLst/>
              <a:latin typeface="Raleway "/>
            </a:endParaRPr>
          </a:p>
          <a:p>
            <a:pPr marL="742950" lvl="1" indent="-285750" algn="just" fontAlgn="base">
              <a:buFont typeface="Arial" panose="020B0604020202020204" pitchFamily="34" charset="0"/>
              <a:buChar char="•"/>
            </a:pPr>
            <a:r>
              <a:rPr lang="el-GR" sz="1600" b="0" i="0" dirty="0">
                <a:solidFill>
                  <a:srgbClr val="000000"/>
                </a:solidFill>
                <a:effectLst/>
                <a:latin typeface="Raleway "/>
              </a:rPr>
              <a:t>Μέγεθος της αγοράς,</a:t>
            </a:r>
            <a:endParaRPr lang="en-US" sz="1600" b="0" i="0" dirty="0">
              <a:solidFill>
                <a:srgbClr val="000000"/>
              </a:solidFill>
              <a:effectLst/>
              <a:latin typeface="Raleway "/>
            </a:endParaRPr>
          </a:p>
          <a:p>
            <a:pPr marL="742950" lvl="1" indent="-285750" algn="just" fontAlgn="base">
              <a:buFont typeface="Arial" panose="020B0604020202020204" pitchFamily="34" charset="0"/>
              <a:buChar char="•"/>
            </a:pPr>
            <a:r>
              <a:rPr lang="el-GR" sz="1600" b="0" i="0" dirty="0">
                <a:solidFill>
                  <a:srgbClr val="000000"/>
                </a:solidFill>
                <a:effectLst/>
                <a:latin typeface="Raleway "/>
              </a:rPr>
              <a:t>Πολιτιστικές, οικονομικές και γεωγραφικές διαφορές,</a:t>
            </a:r>
            <a:endParaRPr lang="en-US" sz="1600" b="0" i="0" dirty="0">
              <a:solidFill>
                <a:srgbClr val="000000"/>
              </a:solidFill>
              <a:effectLst/>
              <a:latin typeface="Raleway "/>
            </a:endParaRPr>
          </a:p>
          <a:p>
            <a:pPr marL="742950" lvl="1" indent="-285750" algn="just" fontAlgn="base">
              <a:buFont typeface="Arial" panose="020B0604020202020204" pitchFamily="34" charset="0"/>
              <a:buChar char="•"/>
            </a:pPr>
            <a:r>
              <a:rPr lang="el-GR" sz="1600" b="0" i="0" dirty="0">
                <a:solidFill>
                  <a:srgbClr val="000000"/>
                </a:solidFill>
                <a:effectLst/>
                <a:latin typeface="Raleway "/>
              </a:rPr>
              <a:t>Αξιολόγηση των προσδοκιών και των αναγκών των καταναλωτών και σύγκριση,</a:t>
            </a:r>
            <a:endParaRPr lang="en-US" sz="1600" b="0" i="0" dirty="0">
              <a:solidFill>
                <a:srgbClr val="000000"/>
              </a:solidFill>
              <a:effectLst/>
              <a:latin typeface="Raleway "/>
            </a:endParaRPr>
          </a:p>
          <a:p>
            <a:pPr marL="742950" lvl="1" indent="-285750" algn="just" fontAlgn="base">
              <a:buFont typeface="Arial" panose="020B0604020202020204" pitchFamily="34" charset="0"/>
              <a:buChar char="•"/>
            </a:pPr>
            <a:r>
              <a:rPr lang="el-GR" sz="1600" b="0" i="0" dirty="0">
                <a:solidFill>
                  <a:srgbClr val="000000"/>
                </a:solidFill>
                <a:effectLst/>
                <a:latin typeface="Raleway "/>
              </a:rPr>
              <a:t>Αποκάλυψη της δομής της αγοράς που έχει επιλεγεί ως στόχος. </a:t>
            </a:r>
            <a:r>
              <a:rPr lang="en-US" sz="1600" b="0" i="0" u="none" strike="noStrike" dirty="0">
                <a:solidFill>
                  <a:srgbClr val="000000"/>
                </a:solidFill>
                <a:effectLst/>
                <a:latin typeface="Raleway "/>
              </a:rPr>
              <a:t>​</a:t>
            </a:r>
            <a:endParaRPr lang="en-US" sz="1600" b="0" i="0" dirty="0">
              <a:solidFill>
                <a:srgbClr val="000000"/>
              </a:solidFill>
              <a:effectLst/>
              <a:latin typeface="Raleway "/>
            </a:endParaRPr>
          </a:p>
        </p:txBody>
      </p:sp>
      <p:graphicFrame>
        <p:nvGraphicFramePr>
          <p:cNvPr id="3" name="Diyagram 2">
            <a:extLst>
              <a:ext uri="{FF2B5EF4-FFF2-40B4-BE49-F238E27FC236}">
                <a16:creationId xmlns:a16="http://schemas.microsoft.com/office/drawing/2014/main" id="{94EF3292-4671-F2BA-FFB0-514AB7D5ADD7}"/>
              </a:ext>
            </a:extLst>
          </p:cNvPr>
          <p:cNvGraphicFramePr/>
          <p:nvPr>
            <p:extLst>
              <p:ext uri="{D42A27DB-BD31-4B8C-83A1-F6EECF244321}">
                <p14:modId xmlns:p14="http://schemas.microsoft.com/office/powerpoint/2010/main" val="3342846700"/>
              </p:ext>
            </p:extLst>
          </p:nvPr>
        </p:nvGraphicFramePr>
        <p:xfrm>
          <a:off x="3006779" y="4781360"/>
          <a:ext cx="5074312" cy="15157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Metin kutusu 5">
            <a:extLst>
              <a:ext uri="{FF2B5EF4-FFF2-40B4-BE49-F238E27FC236}">
                <a16:creationId xmlns:a16="http://schemas.microsoft.com/office/drawing/2014/main" id="{BD741341-DF2C-750B-EBBE-6DE7660FC018}"/>
              </a:ext>
            </a:extLst>
          </p:cNvPr>
          <p:cNvSpPr txBox="1"/>
          <p:nvPr/>
        </p:nvSpPr>
        <p:spPr>
          <a:xfrm>
            <a:off x="2614976" y="6340442"/>
            <a:ext cx="6094378" cy="338554"/>
          </a:xfrm>
          <a:prstGeom prst="rect">
            <a:avLst/>
          </a:prstGeom>
          <a:solidFill>
            <a:schemeClr val="bg1">
              <a:lumMod val="60000"/>
              <a:lumOff val="40000"/>
            </a:schemeClr>
          </a:solidFill>
        </p:spPr>
        <p:txBody>
          <a:bodyPr wrap="square">
            <a:spAutoFit/>
          </a:bodyPr>
          <a:lstStyle/>
          <a:p>
            <a:pPr algn="ctr"/>
            <a:r>
              <a:rPr lang="el-GR" sz="1600" dirty="0">
                <a:solidFill>
                  <a:schemeClr val="accent1"/>
                </a:solidFill>
              </a:rPr>
              <a:t>2 κορυφαίες ερωτήσεις στην έρευνα για τους ανταγωνιστές</a:t>
            </a:r>
            <a:endParaRPr lang="en-US" sz="1600" dirty="0">
              <a:solidFill>
                <a:schemeClr val="accent1"/>
              </a:solidFill>
            </a:endParaRPr>
          </a:p>
        </p:txBody>
      </p:sp>
    </p:spTree>
    <p:extLst>
      <p:ext uri="{BB962C8B-B14F-4D97-AF65-F5344CB8AC3E}">
        <p14:creationId xmlns:p14="http://schemas.microsoft.com/office/powerpoint/2010/main" val="20593947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AC49F-2B6C-B169-3F52-53F5E72E9CD2}"/>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D55BA63E-CE0B-3785-DE3C-F61E2E538BD6}"/>
              </a:ext>
            </a:extLst>
          </p:cNvPr>
          <p:cNvSpPr txBox="1"/>
          <p:nvPr/>
        </p:nvSpPr>
        <p:spPr>
          <a:xfrm>
            <a:off x="356935" y="504883"/>
            <a:ext cx="11478130" cy="1341778"/>
          </a:xfrm>
          <a:prstGeom prst="rect">
            <a:avLst/>
          </a:prstGeom>
          <a:noFill/>
        </p:spPr>
        <p:txBody>
          <a:bodyPr wrap="square" rtlCol="0">
            <a:spAutoFit/>
          </a:bodyPr>
          <a:lstStyle/>
          <a:p>
            <a:pPr>
              <a:lnSpc>
                <a:spcPct val="150000"/>
              </a:lnSpc>
            </a:pPr>
            <a:r>
              <a:rPr lang="el-GR" sz="2000" b="1" dirty="0">
                <a:solidFill>
                  <a:schemeClr val="bg1"/>
                </a:solidFill>
              </a:rPr>
              <a:t>Ανάλυση της ανταγωνιστικής δομής της αγοράς - 1/3</a:t>
            </a:r>
            <a:endParaRPr lang="en-US" sz="2000" b="1" dirty="0">
              <a:solidFill>
                <a:schemeClr val="bg1"/>
              </a:solidFill>
            </a:endParaRPr>
          </a:p>
          <a:p>
            <a:pPr>
              <a:lnSpc>
                <a:spcPct val="150000"/>
              </a:lnSpc>
            </a:pPr>
            <a:endParaRPr lang="en-US" sz="2000" b="1" dirty="0">
              <a:solidFill>
                <a:schemeClr val="bg1"/>
              </a:solidFill>
            </a:endParaRPr>
          </a:p>
          <a:p>
            <a:pPr>
              <a:lnSpc>
                <a:spcPct val="150000"/>
              </a:lnSpc>
            </a:pPr>
            <a:r>
              <a:rPr lang="el-GR" sz="1600" b="1" dirty="0">
                <a:solidFill>
                  <a:schemeClr val="accent1"/>
                </a:solidFill>
              </a:rPr>
              <a:t>Ποιος είναι στην αγορά; Ποιοι είναι οι ανταγωνιστές μας; Τι κάνουν; Πώς το κάνουν;</a:t>
            </a:r>
            <a:endParaRPr lang="en-US" sz="1600" b="1" dirty="0">
              <a:solidFill>
                <a:schemeClr val="accent1"/>
              </a:solidFill>
            </a:endParaRPr>
          </a:p>
        </p:txBody>
      </p:sp>
      <p:sp>
        <p:nvSpPr>
          <p:cNvPr id="4" name="Metin kutusu 3">
            <a:extLst>
              <a:ext uri="{FF2B5EF4-FFF2-40B4-BE49-F238E27FC236}">
                <a16:creationId xmlns:a16="http://schemas.microsoft.com/office/drawing/2014/main" id="{A7068136-48B6-835A-11E2-43E094B52D61}"/>
              </a:ext>
            </a:extLst>
          </p:cNvPr>
          <p:cNvSpPr txBox="1"/>
          <p:nvPr/>
        </p:nvSpPr>
        <p:spPr>
          <a:xfrm>
            <a:off x="356935" y="2028115"/>
            <a:ext cx="11032960" cy="4142544"/>
          </a:xfrm>
          <a:prstGeom prst="rect">
            <a:avLst/>
          </a:prstGeom>
          <a:noFill/>
        </p:spPr>
        <p:txBody>
          <a:bodyPr wrap="square">
            <a:spAutoFit/>
          </a:bodyPr>
          <a:lstStyle/>
          <a:p>
            <a:pPr algn="just" rtl="0" fontAlgn="base">
              <a:lnSpc>
                <a:spcPct val="150000"/>
              </a:lnSpc>
              <a:spcBef>
                <a:spcPts val="600"/>
              </a:spcBef>
              <a:spcAft>
                <a:spcPts val="600"/>
              </a:spcAft>
            </a:pPr>
            <a:r>
              <a:rPr lang="en-US" sz="1600" b="0" i="0" u="none" strike="noStrike" dirty="0">
                <a:solidFill>
                  <a:srgbClr val="000000"/>
                </a:solidFill>
                <a:effectLst/>
                <a:latin typeface="Raleway "/>
              </a:rPr>
              <a:t>​​</a:t>
            </a:r>
            <a:r>
              <a:rPr lang="el-GR" sz="1600" b="0" i="0" u="none" strike="noStrike" dirty="0">
                <a:solidFill>
                  <a:srgbClr val="000000"/>
                </a:solidFill>
                <a:effectLst/>
                <a:latin typeface="Raleway "/>
              </a:rPr>
              <a:t>Η ανάλυση ανταγωνιστών είναι μια διαδικασία που ξεκινά με τον εντοπισμό των ανταγωνιστών στον τομέα και συνεχίζεται με την έρευνα των προϊόντων, των πωλήσεων και των στρατηγικών μάρκετινγκ των ανταγωνιστών. Η ανάλυση ανταγωνιστών έχει δύο βασικά στοιχεία. </a:t>
            </a:r>
            <a:endParaRPr lang="en-US" sz="1600" b="0" i="0" u="none" strike="noStrike" dirty="0">
              <a:solidFill>
                <a:srgbClr val="000000"/>
              </a:solidFill>
              <a:effectLst/>
              <a:latin typeface="Raleway "/>
            </a:endParaRPr>
          </a:p>
          <a:p>
            <a:pPr marL="742950" lvl="1" indent="-285750" algn="just" fontAlgn="base">
              <a:lnSpc>
                <a:spcPct val="150000"/>
              </a:lnSpc>
              <a:spcBef>
                <a:spcPts val="600"/>
              </a:spcBef>
              <a:spcAft>
                <a:spcPts val="600"/>
              </a:spcAft>
              <a:buFont typeface="Arial" panose="020B0604020202020204" pitchFamily="34" charset="0"/>
              <a:buChar char="•"/>
            </a:pPr>
            <a:r>
              <a:rPr lang="el-GR" sz="1600" b="1" i="0" u="none" strike="noStrike" dirty="0">
                <a:solidFill>
                  <a:srgbClr val="000000"/>
                </a:solidFill>
                <a:effectLst/>
                <a:latin typeface="Raleway "/>
              </a:rPr>
              <a:t>Άμεσοι ανταγωνιστές</a:t>
            </a:r>
            <a:r>
              <a:rPr lang="en-US" sz="1600" b="1" i="0" u="none" strike="noStrike" dirty="0">
                <a:solidFill>
                  <a:srgbClr val="000000"/>
                </a:solidFill>
                <a:effectLst/>
                <a:latin typeface="Raleway "/>
              </a:rPr>
              <a:t>: </a:t>
            </a:r>
            <a:r>
              <a:rPr lang="el-GR" sz="1600" b="0" i="0" u="none" strike="noStrike" dirty="0">
                <a:solidFill>
                  <a:srgbClr val="000000"/>
                </a:solidFill>
                <a:effectLst/>
                <a:latin typeface="Raleway "/>
              </a:rPr>
              <a:t>Εταιρείες στο ίδιο ή παρόμοιο τμήμα προϊόντων/υπηρεσιών</a:t>
            </a:r>
            <a:r>
              <a:rPr lang="en-US" sz="1600" b="0" i="0" u="none" strike="noStrike" dirty="0">
                <a:solidFill>
                  <a:srgbClr val="000000"/>
                </a:solidFill>
                <a:effectLst/>
                <a:latin typeface="Raleway "/>
              </a:rPr>
              <a:t>.​</a:t>
            </a:r>
          </a:p>
          <a:p>
            <a:pPr marL="742950" lvl="1" indent="-285750" algn="just" fontAlgn="base">
              <a:lnSpc>
                <a:spcPct val="150000"/>
              </a:lnSpc>
              <a:spcBef>
                <a:spcPts val="600"/>
              </a:spcBef>
              <a:spcAft>
                <a:spcPts val="600"/>
              </a:spcAft>
              <a:buFont typeface="Arial" panose="020B0604020202020204" pitchFamily="34" charset="0"/>
              <a:buChar char="•"/>
            </a:pPr>
            <a:r>
              <a:rPr lang="el-GR" sz="1600" b="1" i="0" u="none" strike="noStrike" dirty="0">
                <a:solidFill>
                  <a:srgbClr val="000000"/>
                </a:solidFill>
                <a:effectLst/>
                <a:latin typeface="Raleway "/>
              </a:rPr>
              <a:t>Έμμεσοι ανταγωνιστές</a:t>
            </a:r>
            <a:r>
              <a:rPr lang="en-US" sz="1600" b="1" i="0" u="none" strike="noStrike" dirty="0">
                <a:solidFill>
                  <a:srgbClr val="000000"/>
                </a:solidFill>
                <a:effectLst/>
                <a:latin typeface="Raleway "/>
              </a:rPr>
              <a:t>: </a:t>
            </a:r>
            <a:r>
              <a:rPr lang="el-GR" sz="1600" b="0" i="0" u="none" strike="noStrike" dirty="0">
                <a:solidFill>
                  <a:srgbClr val="000000"/>
                </a:solidFill>
                <a:effectLst/>
                <a:latin typeface="Raleway "/>
              </a:rPr>
              <a:t>Εταιρείες που ανήκουν σε διαφορετικά τμήματα αλλά θα επηρεάσουν έμμεσα τις προτιμήσεις των πελατών.</a:t>
            </a:r>
            <a:endParaRPr lang="en-US" sz="1600" b="0" i="0" u="none" strike="noStrike" dirty="0">
              <a:solidFill>
                <a:srgbClr val="000000"/>
              </a:solidFill>
              <a:effectLst/>
              <a:latin typeface="Raleway "/>
            </a:endParaRPr>
          </a:p>
          <a:p>
            <a:pPr algn="just" rtl="0" fontAlgn="base">
              <a:lnSpc>
                <a:spcPct val="150000"/>
              </a:lnSpc>
              <a:spcBef>
                <a:spcPts val="600"/>
              </a:spcBef>
              <a:spcAft>
                <a:spcPts val="600"/>
              </a:spcAft>
            </a:pPr>
            <a:endParaRPr lang="en-US" sz="1600" b="0" i="0" u="none" strike="noStrike" dirty="0">
              <a:solidFill>
                <a:srgbClr val="000000"/>
              </a:solidFill>
              <a:effectLst/>
              <a:latin typeface="Raleway "/>
            </a:endParaRPr>
          </a:p>
          <a:p>
            <a:pPr algn="just" rtl="0" fontAlgn="base">
              <a:lnSpc>
                <a:spcPct val="150000"/>
              </a:lnSpc>
              <a:spcBef>
                <a:spcPts val="600"/>
              </a:spcBef>
              <a:spcAft>
                <a:spcPts val="600"/>
              </a:spcAft>
            </a:pPr>
            <a:endParaRPr lang="en-US" sz="1600" b="0" i="0" u="none" strike="noStrike" dirty="0">
              <a:solidFill>
                <a:srgbClr val="000000"/>
              </a:solidFill>
              <a:effectLst/>
              <a:latin typeface="Raleway "/>
            </a:endParaRPr>
          </a:p>
          <a:p>
            <a:pPr algn="just" rtl="0" fontAlgn="base">
              <a:lnSpc>
                <a:spcPct val="150000"/>
              </a:lnSpc>
              <a:spcBef>
                <a:spcPts val="600"/>
              </a:spcBef>
              <a:spcAft>
                <a:spcPts val="600"/>
              </a:spcAft>
            </a:pPr>
            <a:endParaRPr lang="en-US" sz="1600" b="0" i="0" dirty="0">
              <a:solidFill>
                <a:srgbClr val="000000"/>
              </a:solidFill>
              <a:effectLst/>
              <a:latin typeface="Raleway "/>
            </a:endParaRPr>
          </a:p>
        </p:txBody>
      </p:sp>
    </p:spTree>
    <p:extLst>
      <p:ext uri="{BB962C8B-B14F-4D97-AF65-F5344CB8AC3E}">
        <p14:creationId xmlns:p14="http://schemas.microsoft.com/office/powerpoint/2010/main" val="3259178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14765-786A-AEA5-79FA-925DED9001B6}"/>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9A4C267C-38E9-7902-69A6-FBF9EF906699}"/>
              </a:ext>
            </a:extLst>
          </p:cNvPr>
          <p:cNvSpPr txBox="1"/>
          <p:nvPr/>
        </p:nvSpPr>
        <p:spPr>
          <a:xfrm>
            <a:off x="439231" y="1413063"/>
            <a:ext cx="11032960" cy="3046988"/>
          </a:xfrm>
          <a:prstGeom prst="rect">
            <a:avLst/>
          </a:prstGeom>
          <a:noFill/>
        </p:spPr>
        <p:txBody>
          <a:bodyPr wrap="square">
            <a:spAutoFit/>
          </a:bodyPr>
          <a:lstStyle/>
          <a:p>
            <a:pPr algn="just" rtl="0" fontAlgn="base"/>
            <a:r>
              <a:rPr lang="en-US" sz="1600" b="0" i="0" u="none" strike="noStrike" dirty="0">
                <a:solidFill>
                  <a:srgbClr val="000000"/>
                </a:solidFill>
                <a:effectLst/>
                <a:latin typeface="Raleway "/>
              </a:rPr>
              <a:t>​​</a:t>
            </a:r>
            <a:r>
              <a:rPr lang="el-GR" sz="1600" b="0" i="0" u="none" strike="noStrike" dirty="0">
                <a:solidFill>
                  <a:srgbClr val="000000"/>
                </a:solidFill>
                <a:effectLst/>
                <a:latin typeface="Raleway "/>
              </a:rPr>
              <a:t>Οι πληροφορίες που λαμβάνονται κατά τη διαδικασία αυτή επιτρέπουν στις επιχειρήσεις να λαμβάνουν αποτελεσματικότερες αποφάσεις σχετικά με τις μελλοντικές στρατηγικές τους κινήσεις.</a:t>
            </a:r>
            <a:endParaRPr lang="en-US" sz="1600" b="0" i="0" u="none" strike="noStrike" dirty="0">
              <a:solidFill>
                <a:srgbClr val="000000"/>
              </a:solidFill>
              <a:effectLst/>
              <a:latin typeface="Raleway "/>
            </a:endParaRPr>
          </a:p>
          <a:p>
            <a:pPr algn="just" rtl="0" fontAlgn="base"/>
            <a:endParaRPr lang="en-US" sz="1600" b="0" i="0" u="none" strike="noStrike" dirty="0">
              <a:solidFill>
                <a:srgbClr val="000000"/>
              </a:solidFill>
              <a:effectLst/>
              <a:latin typeface="Raleway "/>
            </a:endParaRPr>
          </a:p>
          <a:p>
            <a:pPr marL="742950" lvl="1" indent="-285750" algn="just" fontAlgn="base">
              <a:buFont typeface="Arial" panose="020B0604020202020204" pitchFamily="34" charset="0"/>
              <a:buChar char="•"/>
            </a:pPr>
            <a:r>
              <a:rPr lang="el-GR" sz="1600" b="0" i="1" u="none" strike="noStrike" dirty="0">
                <a:solidFill>
                  <a:srgbClr val="000000"/>
                </a:solidFill>
                <a:effectLst/>
                <a:latin typeface="Raleway" pitchFamily="2" charset="0"/>
              </a:rPr>
              <a:t>Ποια κανάλια χρησιμοποιούν; </a:t>
            </a:r>
            <a:endParaRPr lang="en-US" sz="1600" b="0" i="1" u="none" strike="noStrike" dirty="0">
              <a:solidFill>
                <a:srgbClr val="000000"/>
              </a:solidFill>
              <a:effectLst/>
              <a:latin typeface="Raleway" pitchFamily="2" charset="0"/>
            </a:endParaRPr>
          </a:p>
          <a:p>
            <a:pPr marL="742950" lvl="1" indent="-285750" algn="just" fontAlgn="base">
              <a:buFont typeface="Arial" panose="020B0604020202020204" pitchFamily="34" charset="0"/>
              <a:buChar char="•"/>
            </a:pPr>
            <a:r>
              <a:rPr lang="el-GR" sz="1600" b="0" i="1" u="none" strike="noStrike" dirty="0">
                <a:solidFill>
                  <a:srgbClr val="000000"/>
                </a:solidFill>
                <a:effectLst/>
                <a:latin typeface="Raleway" pitchFamily="2" charset="0"/>
              </a:rPr>
              <a:t>Ποιες</a:t>
            </a:r>
            <a:r>
              <a:rPr lang="en-US" sz="1600" b="0" i="1" u="none" strike="noStrike" dirty="0">
                <a:solidFill>
                  <a:srgbClr val="000000"/>
                </a:solidFill>
                <a:effectLst/>
                <a:latin typeface="Raleway" pitchFamily="2" charset="0"/>
              </a:rPr>
              <a:t> </a:t>
            </a:r>
            <a:r>
              <a:rPr lang="el-GR" sz="1600" b="0" i="1" u="none" strike="noStrike" dirty="0">
                <a:solidFill>
                  <a:srgbClr val="000000"/>
                </a:solidFill>
                <a:effectLst/>
                <a:latin typeface="Raleway" pitchFamily="2" charset="0"/>
              </a:rPr>
              <a:t>στρατηγικές χρησιμοποιούν και πώς; </a:t>
            </a:r>
            <a:endParaRPr lang="en-US" sz="1600" b="0" i="1" u="none" strike="noStrike" dirty="0">
              <a:solidFill>
                <a:srgbClr val="000000"/>
              </a:solidFill>
              <a:effectLst/>
              <a:latin typeface="Raleway" pitchFamily="2" charset="0"/>
            </a:endParaRPr>
          </a:p>
          <a:p>
            <a:pPr marL="742950" lvl="1" indent="-285750" algn="just" fontAlgn="base">
              <a:buFont typeface="Arial" panose="020B0604020202020204" pitchFamily="34" charset="0"/>
              <a:buChar char="•"/>
            </a:pPr>
            <a:r>
              <a:rPr lang="el-GR" sz="1600" b="0" i="1" u="none" strike="noStrike" dirty="0">
                <a:solidFill>
                  <a:srgbClr val="000000"/>
                </a:solidFill>
                <a:effectLst/>
                <a:latin typeface="Raleway" pitchFamily="2" charset="0"/>
              </a:rPr>
              <a:t>Σε τι</a:t>
            </a:r>
            <a:r>
              <a:rPr lang="en-US" sz="1600" b="0" i="1" u="none" strike="noStrike" dirty="0">
                <a:solidFill>
                  <a:srgbClr val="000000"/>
                </a:solidFill>
                <a:effectLst/>
                <a:latin typeface="Raleway" pitchFamily="2" charset="0"/>
              </a:rPr>
              <a:t> </a:t>
            </a:r>
            <a:r>
              <a:rPr lang="el-GR" sz="1600" b="0" i="1" u="none" strike="noStrike" dirty="0">
                <a:solidFill>
                  <a:srgbClr val="000000"/>
                </a:solidFill>
                <a:effectLst/>
                <a:latin typeface="Raleway" pitchFamily="2" charset="0"/>
              </a:rPr>
              <a:t>είδους πελατειακή βάση εστιάζουν; </a:t>
            </a:r>
            <a:endParaRPr lang="en-US" sz="1600" b="0" i="1" u="none" strike="noStrike" dirty="0">
              <a:solidFill>
                <a:srgbClr val="000000"/>
              </a:solidFill>
              <a:effectLst/>
              <a:latin typeface="Raleway" pitchFamily="2" charset="0"/>
            </a:endParaRPr>
          </a:p>
          <a:p>
            <a:pPr marL="742950" lvl="1" indent="-285750" algn="just" fontAlgn="base">
              <a:buFont typeface="Arial" panose="020B0604020202020204" pitchFamily="34" charset="0"/>
              <a:buChar char="•"/>
            </a:pPr>
            <a:r>
              <a:rPr lang="el-GR" sz="1600" b="0" i="1" u="none" strike="noStrike" dirty="0">
                <a:solidFill>
                  <a:srgbClr val="000000"/>
                </a:solidFill>
                <a:effectLst/>
                <a:latin typeface="Raleway" pitchFamily="2" charset="0"/>
              </a:rPr>
              <a:t>Πώς</a:t>
            </a:r>
            <a:r>
              <a:rPr lang="en-US" sz="1600" b="0" i="1" u="none" strike="noStrike" dirty="0">
                <a:solidFill>
                  <a:srgbClr val="000000"/>
                </a:solidFill>
                <a:effectLst/>
                <a:latin typeface="Raleway" pitchFamily="2" charset="0"/>
              </a:rPr>
              <a:t> </a:t>
            </a:r>
            <a:r>
              <a:rPr lang="el-GR" sz="1600" b="0" i="1" u="none" strike="noStrike" dirty="0">
                <a:solidFill>
                  <a:srgbClr val="000000"/>
                </a:solidFill>
                <a:effectLst/>
                <a:latin typeface="Raleway" pitchFamily="2" charset="0"/>
              </a:rPr>
              <a:t>είναι η πολιτική τιμών τους;</a:t>
            </a:r>
            <a:endParaRPr lang="en-US" sz="1600" b="0" i="1" u="none" strike="noStrike" dirty="0">
              <a:solidFill>
                <a:srgbClr val="000000"/>
              </a:solidFill>
              <a:effectLst/>
              <a:latin typeface="Raleway" pitchFamily="2" charset="0"/>
            </a:endParaRPr>
          </a:p>
          <a:p>
            <a:pPr algn="just" rtl="0" fontAlgn="base"/>
            <a:endParaRPr lang="en-US" sz="1600" b="0" i="0" u="none" strike="noStrike" dirty="0">
              <a:solidFill>
                <a:srgbClr val="000000"/>
              </a:solidFill>
              <a:effectLst/>
              <a:latin typeface="Raleway "/>
            </a:endParaRPr>
          </a:p>
          <a:p>
            <a:pPr algn="just" rtl="0" fontAlgn="base"/>
            <a:r>
              <a:rPr lang="el-GR" sz="1600" b="0" i="0" u="none" strike="noStrike" dirty="0">
                <a:solidFill>
                  <a:srgbClr val="000000"/>
                </a:solidFill>
                <a:effectLst/>
                <a:latin typeface="Raleway "/>
              </a:rPr>
              <a:t>Μπορείτε να αναλύσετε τους ανταγωνιστές στον τομέα πολλαπλασιάζοντας ερωτήσεις όπως. Αυτές οι ερωτήσεις θα σας δώσουν καθοδηγητικές πληροφορίες σχετικά με την τοποθέτηση των προϊόντων και των υπηρεσιών σας.</a:t>
            </a:r>
            <a:r>
              <a:rPr lang="en-US" sz="1600" b="0" i="0" u="none" strike="noStrike" dirty="0">
                <a:solidFill>
                  <a:srgbClr val="000000"/>
                </a:solidFill>
                <a:effectLst/>
                <a:latin typeface="Raleway "/>
              </a:rPr>
              <a:t>​</a:t>
            </a:r>
          </a:p>
          <a:p>
            <a:pPr algn="just" rtl="0" fontAlgn="base"/>
            <a:endParaRPr lang="en-US" sz="2000" b="0" i="0" u="none" strike="noStrike" dirty="0">
              <a:solidFill>
                <a:srgbClr val="000000"/>
              </a:solidFill>
              <a:effectLst/>
              <a:latin typeface="Raleway "/>
            </a:endParaRPr>
          </a:p>
          <a:p>
            <a:pPr algn="just" rtl="0" fontAlgn="base"/>
            <a:endParaRPr lang="en-US" sz="1200" b="0" i="0" dirty="0">
              <a:solidFill>
                <a:srgbClr val="000000"/>
              </a:solidFill>
              <a:effectLst/>
              <a:latin typeface="Raleway "/>
            </a:endParaRPr>
          </a:p>
        </p:txBody>
      </p:sp>
      <p:sp>
        <p:nvSpPr>
          <p:cNvPr id="3" name="CasellaDiTesto 1">
            <a:extLst>
              <a:ext uri="{FF2B5EF4-FFF2-40B4-BE49-F238E27FC236}">
                <a16:creationId xmlns:a16="http://schemas.microsoft.com/office/drawing/2014/main" id="{BBF3DC20-D661-C1C7-8175-770D2F223546}"/>
              </a:ext>
            </a:extLst>
          </p:cNvPr>
          <p:cNvSpPr txBox="1"/>
          <p:nvPr/>
        </p:nvSpPr>
        <p:spPr>
          <a:xfrm>
            <a:off x="439231" y="361965"/>
            <a:ext cx="10610461" cy="880113"/>
          </a:xfrm>
          <a:prstGeom prst="rect">
            <a:avLst/>
          </a:prstGeom>
          <a:noFill/>
        </p:spPr>
        <p:txBody>
          <a:bodyPr wrap="square" rtlCol="0">
            <a:spAutoFit/>
          </a:bodyPr>
          <a:lstStyle/>
          <a:p>
            <a:pPr>
              <a:lnSpc>
                <a:spcPct val="150000"/>
              </a:lnSpc>
            </a:pPr>
            <a:r>
              <a:rPr lang="el-GR" sz="2000" b="1" dirty="0">
                <a:solidFill>
                  <a:schemeClr val="bg1"/>
                </a:solidFill>
              </a:rPr>
              <a:t>Ανάλυση της ανταγωνιστικής δομής της αγοράς - 2/3</a:t>
            </a:r>
            <a:endParaRPr lang="en-US" sz="2000" b="1" dirty="0">
              <a:solidFill>
                <a:schemeClr val="bg1"/>
              </a:solidFill>
            </a:endParaRPr>
          </a:p>
          <a:p>
            <a:pPr>
              <a:lnSpc>
                <a:spcPct val="150000"/>
              </a:lnSpc>
            </a:pPr>
            <a:endParaRPr lang="en-US" sz="1600" b="1" dirty="0">
              <a:solidFill>
                <a:schemeClr val="accent1"/>
              </a:solidFill>
            </a:endParaRPr>
          </a:p>
        </p:txBody>
      </p:sp>
    </p:spTree>
    <p:extLst>
      <p:ext uri="{BB962C8B-B14F-4D97-AF65-F5344CB8AC3E}">
        <p14:creationId xmlns:p14="http://schemas.microsoft.com/office/powerpoint/2010/main" val="795255873"/>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8B3D6815C772C4D81C6B76302BCB0B9" ma:contentTypeVersion="15" ma:contentTypeDescription="Create a new document." ma:contentTypeScope="" ma:versionID="89c2c5a4f0c4fd6e6324fe0559424aca">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6e025b05ffb59eacdff9d5a5325069ce"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E3E453B-9058-4FEA-9C49-5E34D11CFB72}">
  <ds:schemaRefs>
    <ds:schemaRef ds:uri="http://schemas.microsoft.com/sharepoint/v3/contenttype/forms"/>
  </ds:schemaRefs>
</ds:datastoreItem>
</file>

<file path=customXml/itemProps2.xml><?xml version="1.0" encoding="utf-8"?>
<ds:datastoreItem xmlns:ds="http://schemas.openxmlformats.org/officeDocument/2006/customXml" ds:itemID="{EFC45C5C-9988-4FB1-ABD6-F79D7342C46A}"/>
</file>

<file path=customXml/itemProps3.xml><?xml version="1.0" encoding="utf-8"?>
<ds:datastoreItem xmlns:ds="http://schemas.openxmlformats.org/officeDocument/2006/customXml" ds:itemID="{E8BAA0A9-8593-42AF-A19C-07E55EA366BA}">
  <ds:schemaRefs>
    <ds:schemaRef ds:uri="670101ee-7326-488b-895d-07c329b793e7"/>
    <ds:schemaRef ds:uri="6278b8b1-e0cb-4b44-9900-b20ee6e41941"/>
    <ds:schemaRef ds:uri="http://purl.org/dc/terms/"/>
    <ds:schemaRef ds:uri="http://schemas.microsoft.com/office/infopath/2007/PartnerControls"/>
    <ds:schemaRef ds:uri="http://schemas.microsoft.com/office/2006/documentManagement/types"/>
    <ds:schemaRef ds:uri="http://schemas.microsoft.com/office/2006/metadata/properties"/>
    <ds:schemaRef ds:uri="http://purl.org/dc/dcmitype/"/>
    <ds:schemaRef ds:uri="http://purl.org/dc/elements/1.1/"/>
    <ds:schemaRef ds:uri="http://www.w3.org/XML/1998/namespace"/>
    <ds:schemaRef ds:uri="http://schemas.openxmlformats.org/package/2006/metadata/core-propertie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1839</TotalTime>
  <Words>8928</Words>
  <Application>Microsoft Office PowerPoint</Application>
  <PresentationFormat>Widescreen</PresentationFormat>
  <Paragraphs>601</Paragraphs>
  <Slides>58</Slides>
  <Notes>21</Notes>
  <HiddenSlides>0</HiddenSlides>
  <MMClips>6</MMClips>
  <ScaleCrop>false</ScaleCrop>
  <HeadingPairs>
    <vt:vector size="6" baseType="variant">
      <vt:variant>
        <vt:lpstr>Fonts Used</vt:lpstr>
      </vt:variant>
      <vt:variant>
        <vt:i4>16</vt:i4>
      </vt:variant>
      <vt:variant>
        <vt:lpstr>Theme</vt:lpstr>
      </vt:variant>
      <vt:variant>
        <vt:i4>2</vt:i4>
      </vt:variant>
      <vt:variant>
        <vt:lpstr>Slide Titles</vt:lpstr>
      </vt:variant>
      <vt:variant>
        <vt:i4>58</vt:i4>
      </vt:variant>
    </vt:vector>
  </HeadingPairs>
  <TitlesOfParts>
    <vt:vector size="76" baseType="lpstr">
      <vt:lpstr>Aptos</vt:lpstr>
      <vt:lpstr>Arial</vt:lpstr>
      <vt:lpstr>Courier New</vt:lpstr>
      <vt:lpstr>Inter</vt:lpstr>
      <vt:lpstr>Internal</vt:lpstr>
      <vt:lpstr>Outfit</vt:lpstr>
      <vt:lpstr>Raleway</vt:lpstr>
      <vt:lpstr>Raleway </vt:lpstr>
      <vt:lpstr>Raleway (Gövde)</vt:lpstr>
      <vt:lpstr>RALEWAY BOLD</vt:lpstr>
      <vt:lpstr>Raleway Medium</vt:lpstr>
      <vt:lpstr>Raleway SemiBold</vt:lpstr>
      <vt:lpstr>Segoe UI</vt:lpstr>
      <vt:lpstr>Times New Roman</vt:lpstr>
      <vt:lpstr>TT Firs Neue</vt:lpstr>
      <vt:lpstr>Wingdings</vt:lpstr>
      <vt:lpstr>Tema de Office</vt:lpstr>
      <vt:lpstr>Tema de Office</vt:lpstr>
      <vt:lpstr>Δεξιότητες μάρκετινγκ και διαχείριση καινοτομίας </vt:lpstr>
      <vt:lpstr>Στόχος αυτής της ενότητας</vt:lpstr>
      <vt:lpstr>Μαθησιακά αποτελέσματα αυτής της ενότητας</vt:lpstr>
      <vt:lpstr>1°: Από το πρόβλημα στο προϊόν: έρευνα αγοράς &amp; εντοπισμός ευκαιριών</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Δύναμη καινοτομίας: Απελευθέρωση δημιουργικών ιδεών</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Μοντέλο καμβά σχεδιαστικής σκέψης</vt:lpstr>
      <vt:lpstr>Πώς χρησιμοποιείται το μοντέλο καμβά σχεδιαστικής σκέψης</vt:lpstr>
      <vt:lpstr>Πώς χρησιμοποιείται το μοντέλο καμβά σχεδιαστικής σκέψης</vt:lpstr>
      <vt:lpstr>3°: Το μείγμα μάρκετινγκ: Εργαλεία για την ανάπτυξη</vt:lpstr>
      <vt:lpstr>PowerPoint Presentation</vt:lpstr>
      <vt:lpstr>PowerPoint Presentation</vt:lpstr>
      <vt:lpstr>PowerPoint Presentation</vt:lpstr>
      <vt:lpstr>PowerPoint Presentation</vt:lpstr>
      <vt:lpstr>PowerPoint Presentation</vt:lpstr>
      <vt:lpstr>ΠΗΓΕΣ ΠΟΥ ΧΡΗΣΙΜΟΠΟΙΗΘΗΚΑΝ ΓΙΑ ΤΗ ΔΗΜΙΟΥΡΓΙΑ ΑΥΤΗΣ ΤΗΣ ΕΝΟΤΗΤΑΣ</vt:lpstr>
      <vt:lpstr>PowerPoint Presentation</vt:lpstr>
      <vt:lpstr>Εταίροι του FEM-Up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lastModifiedBy>Nikos Passatoglou</cp:lastModifiedBy>
  <cp:revision>20</cp:revision>
  <dcterms:created xsi:type="dcterms:W3CDTF">2023-12-21T13:42:43Z</dcterms:created>
  <dcterms:modified xsi:type="dcterms:W3CDTF">2025-01-30T11:30:42Z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