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s/modernComment_132_56DD1332.xml" ContentType="application/vnd.ms-powerpoint.comments+xml"/>
  <Override PartName="/ppt/comments/modernComment_13E_9C812EB7.xml" ContentType="application/vnd.ms-powerpoint.comment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omments/modernComment_146_C9C166FA.xml" ContentType="application/vnd.ms-powerpoint.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2" r:id="rId5"/>
  </p:sldMasterIdLst>
  <p:notesMasterIdLst>
    <p:notesMasterId r:id="rId54"/>
  </p:notesMasterIdLst>
  <p:sldIdLst>
    <p:sldId id="303" r:id="rId6"/>
    <p:sldId id="257" r:id="rId7"/>
    <p:sldId id="258" r:id="rId8"/>
    <p:sldId id="309" r:id="rId9"/>
    <p:sldId id="306" r:id="rId10"/>
    <p:sldId id="310" r:id="rId11"/>
    <p:sldId id="311" r:id="rId12"/>
    <p:sldId id="314" r:id="rId13"/>
    <p:sldId id="347" r:id="rId14"/>
    <p:sldId id="315" r:id="rId15"/>
    <p:sldId id="317" r:id="rId16"/>
    <p:sldId id="318" r:id="rId17"/>
    <p:sldId id="319" r:id="rId18"/>
    <p:sldId id="348" r:id="rId19"/>
    <p:sldId id="320" r:id="rId20"/>
    <p:sldId id="345" r:id="rId21"/>
    <p:sldId id="302" r:id="rId22"/>
    <p:sldId id="321" r:id="rId23"/>
    <p:sldId id="322" r:id="rId24"/>
    <p:sldId id="323" r:id="rId25"/>
    <p:sldId id="325" r:id="rId26"/>
    <p:sldId id="324" r:id="rId27"/>
    <p:sldId id="346" r:id="rId28"/>
    <p:sldId id="355" r:id="rId29"/>
    <p:sldId id="354" r:id="rId30"/>
    <p:sldId id="353" r:id="rId31"/>
    <p:sldId id="327" r:id="rId32"/>
    <p:sldId id="326" r:id="rId33"/>
    <p:sldId id="329" r:id="rId34"/>
    <p:sldId id="331" r:id="rId35"/>
    <p:sldId id="332" r:id="rId36"/>
    <p:sldId id="349" r:id="rId37"/>
    <p:sldId id="333" r:id="rId38"/>
    <p:sldId id="334" r:id="rId39"/>
    <p:sldId id="350" r:id="rId40"/>
    <p:sldId id="335" r:id="rId41"/>
    <p:sldId id="336" r:id="rId42"/>
    <p:sldId id="337" r:id="rId43"/>
    <p:sldId id="338" r:id="rId44"/>
    <p:sldId id="339" r:id="rId45"/>
    <p:sldId id="304" r:id="rId46"/>
    <p:sldId id="351" r:id="rId47"/>
    <p:sldId id="275" r:id="rId48"/>
    <p:sldId id="341" r:id="rId49"/>
    <p:sldId id="342" r:id="rId50"/>
    <p:sldId id="352" r:id="rId51"/>
    <p:sldId id="343" r:id="rId52"/>
    <p:sldId id="263"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F3B801C-F34F-79B0-CD32-56E5F1816302}" name="Mateja Geder, DOBA" initials="MD" userId="S::mateja.geder@doba.si::ccfd40d0-487c-4fcf-87d0-5a1ee1eda87d" providerId="AD"/>
  <p188:author id="{C6924B3F-1C0E-E709-45BA-6C8D332A7CD5}" name="Martina Plantak, DOBA" initials="MP" userId="S::martina.plantak@doba.si::de674679-c024-4d92-9c12-6923d982c1a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8605682-E679-59AE-D8DA-0292CE70EFA9}" v="8" dt="2025-07-20T12:49:48.775"/>
    <p1510:client id="{ACF15089-3C80-5CC1-72EE-EEBD80C9C622}" v="4" dt="2025-07-20T13:01:35.846"/>
  </p1510:revLst>
</p1510:revInfo>
</file>

<file path=ppt/tableStyles.xml><?xml version="1.0" encoding="utf-8"?>
<a:tblStyleLst xmlns:a="http://schemas.openxmlformats.org/drawingml/2006/main" def="{5C22544A-7EE6-4342-B048-85BDC9FD1C3A}">
  <a:tblStyle styleId="{073A0DAA-6AF3-43AB-8588-CEC1D06C72B9}" styleName="Orta Stil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898" autoAdjust="0"/>
  </p:normalViewPr>
  <p:slideViewPr>
    <p:cSldViewPr snapToGrid="0">
      <p:cViewPr varScale="1">
        <p:scale>
          <a:sx n="89" d="100"/>
          <a:sy n="89" d="100"/>
        </p:scale>
        <p:origin x="437" y="8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tableStyles" Target="tableStyles.xml"/><Relationship Id="rId5" Type="http://schemas.openxmlformats.org/officeDocument/2006/relationships/slideMaster" Target="slideMasters/slideMaster2.xml"/><Relationship Id="rId61" Type="http://schemas.microsoft.com/office/2018/10/relationships/authors" Target="author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microsoft.com/office/2016/11/relationships/changesInfo" Target="changesInfos/changesInfo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heme" Target="theme/theme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eja Geder, DOBA" userId="S::mateja.geder@doba.si::ccfd40d0-487c-4fcf-87d0-5a1ee1eda87d" providerId="AD" clId="Web-{413B0B7E-2E73-4A2E-A701-21446263D17A}"/>
    <pc:docChg chg="modSld">
      <pc:chgData name="Mateja Geder, DOBA" userId="S::mateja.geder@doba.si::ccfd40d0-487c-4fcf-87d0-5a1ee1eda87d" providerId="AD" clId="Web-{413B0B7E-2E73-4A2E-A701-21446263D17A}" dt="2025-02-03T16:07:50.807" v="3" actId="20577"/>
      <pc:docMkLst>
        <pc:docMk/>
      </pc:docMkLst>
      <pc:sldChg chg="modSp">
        <pc:chgData name="Mateja Geder, DOBA" userId="S::mateja.geder@doba.si::ccfd40d0-487c-4fcf-87d0-5a1ee1eda87d" providerId="AD" clId="Web-{413B0B7E-2E73-4A2E-A701-21446263D17A}" dt="2025-02-03T16:07:50.807" v="3" actId="20577"/>
        <pc:sldMkLst>
          <pc:docMk/>
          <pc:sldMk cId="2949865065" sldId="303"/>
        </pc:sldMkLst>
      </pc:sldChg>
    </pc:docChg>
  </pc:docChgLst>
  <pc:docChgLst>
    <pc:chgData name="Mateja Geder, DOBA" userId="S::mateja.geder@doba.si::ccfd40d0-487c-4fcf-87d0-5a1ee1eda87d" providerId="AD" clId="Web-{1B49E6C7-918E-4F13-8232-E88F545B01B8}"/>
    <pc:docChg chg="modSld">
      <pc:chgData name="Mateja Geder, DOBA" userId="S::mateja.geder@doba.si::ccfd40d0-487c-4fcf-87d0-5a1ee1eda87d" providerId="AD" clId="Web-{1B49E6C7-918E-4F13-8232-E88F545B01B8}" dt="2025-02-04T10:44:01.524" v="1" actId="20577"/>
      <pc:docMkLst>
        <pc:docMk/>
      </pc:docMkLst>
      <pc:sldChg chg="modSp">
        <pc:chgData name="Mateja Geder, DOBA" userId="S::mateja.geder@doba.si::ccfd40d0-487c-4fcf-87d0-5a1ee1eda87d" providerId="AD" clId="Web-{1B49E6C7-918E-4F13-8232-E88F545B01B8}" dt="2025-02-04T10:44:01.524" v="1" actId="20577"/>
        <pc:sldMkLst>
          <pc:docMk/>
          <pc:sldMk cId="3557048780" sldId="341"/>
        </pc:sldMkLst>
      </pc:sldChg>
    </pc:docChg>
  </pc:docChgLst>
</pc:chgInfo>
</file>

<file path=ppt/comments/modernComment_132_56DD1332.xml><?xml version="1.0" encoding="utf-8"?>
<p188:cmLst xmlns:a="http://schemas.openxmlformats.org/drawingml/2006/main" xmlns:r="http://schemas.openxmlformats.org/officeDocument/2006/relationships" xmlns:p188="http://schemas.microsoft.com/office/powerpoint/2018/8/main">
  <p188:cm id="{BBE95A9F-3D04-4B36-B6B9-E92024960D09}" authorId="{3F3B801C-F34F-79B0-CD32-56E5F1816302}" status="resolved" created="2024-11-22T11:00:54.082" complete="100000">
    <pc:sldMkLst xmlns:pc="http://schemas.microsoft.com/office/powerpoint/2013/main/command">
      <pc:docMk/>
      <pc:sldMk cId="1457328946" sldId="306"/>
    </pc:sldMkLst>
    <p188:txBody>
      <a:bodyPr/>
      <a:lstStyle/>
      <a:p>
        <a:r>
          <a:rPr lang="en-US"/>
          <a:t>Why as an image? Author?</a:t>
        </a:r>
      </a:p>
    </p188:txBody>
  </p188:cm>
</p188:cmLst>
</file>

<file path=ppt/comments/modernComment_13E_9C812EB7.xml><?xml version="1.0" encoding="utf-8"?>
<p188:cmLst xmlns:a="http://schemas.openxmlformats.org/drawingml/2006/main" xmlns:r="http://schemas.openxmlformats.org/officeDocument/2006/relationships" xmlns:p188="http://schemas.microsoft.com/office/powerpoint/2018/8/main">
  <p188:cm id="{FAB7C64E-456A-46B6-808A-57D6FFC532C8}" authorId="{3F3B801C-F34F-79B0-CD32-56E5F1816302}" created="2024-11-22T11:01:06.911">
    <pc:sldMkLst xmlns:pc="http://schemas.microsoft.com/office/powerpoint/2013/main/command">
      <pc:docMk/>
      <pc:sldMk cId="2625711799" sldId="318"/>
    </pc:sldMkLst>
    <p188:txBody>
      <a:bodyPr/>
      <a:lstStyle/>
      <a:p>
        <a:r>
          <a:rPr lang="en-US"/>
          <a:t>Images?</a:t>
        </a:r>
      </a:p>
    </p188:txBody>
  </p188:cm>
</p188:cmLst>
</file>

<file path=ppt/comments/modernComment_146_C9C166FA.xml><?xml version="1.0" encoding="utf-8"?>
<p188:cmLst xmlns:a="http://schemas.openxmlformats.org/drawingml/2006/main" xmlns:r="http://schemas.openxmlformats.org/officeDocument/2006/relationships" xmlns:p188="http://schemas.microsoft.com/office/powerpoint/2018/8/main">
  <p188:cm id="{147DB07D-772F-49D2-BB78-5A55869A142C}" authorId="{3F3B801C-F34F-79B0-CD32-56E5F1816302}" created="2024-11-22T11:07:40.659">
    <pc:sldMkLst xmlns:pc="http://schemas.microsoft.com/office/powerpoint/2013/main/command">
      <pc:docMk/>
      <pc:sldMk cId="3384895226" sldId="326"/>
    </pc:sldMkLst>
    <p188:txBody>
      <a:bodyPr/>
      <a:lstStyle/>
      <a:p>
        <a:r>
          <a:rPr lang="en-US"/>
          <a:t>Explanation?</a:t>
        </a:r>
      </a:p>
    </p188:txBody>
  </p188:cm>
  <p188:cm id="{9F3965BC-98BC-400F-B229-DBD44FA479D5}" authorId="{C6924B3F-1C0E-E709-45BA-6C8D332A7CD5}" created="2024-12-16T09:46:18.090">
    <pc:sldMkLst xmlns:pc="http://schemas.microsoft.com/office/powerpoint/2013/main/command">
      <pc:docMk/>
      <pc:sldMk cId="3384895226" sldId="326"/>
    </pc:sldMkLst>
    <p188:txBody>
      <a:bodyPr/>
      <a:lstStyle/>
      <a:p>
        <a:r>
          <a:rPr lang="sl-SI"/>
          <a:t>Please make this table in the same way as Table 1.</a:t>
        </a:r>
      </a:p>
    </p188:txBody>
  </p188:cm>
</p188:cmLst>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91FF90-976F-47A3-A897-9128CDC61ADB}" type="doc">
      <dgm:prSet loTypeId="urn:microsoft.com/office/officeart/2008/layout/VerticalCurvedList" loCatId="list" qsTypeId="urn:microsoft.com/office/officeart/2005/8/quickstyle/3d1" qsCatId="3D" csTypeId="urn:microsoft.com/office/officeart/2005/8/colors/accent1_5" csCatId="accent1" phldr="1"/>
      <dgm:spPr/>
      <dgm:t>
        <a:bodyPr/>
        <a:lstStyle/>
        <a:p>
          <a:endParaRPr lang="tr-TR"/>
        </a:p>
      </dgm:t>
    </dgm:pt>
    <dgm:pt modelId="{7828BABC-BCF6-4DFB-82D5-F9E078BBB5C2}">
      <dgm:prSet phldrT="[Metin]" custT="1"/>
      <dgm:spPr>
        <a:xfrm>
          <a:off x="438532" y="284186"/>
          <a:ext cx="10346427"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tr-TR" sz="1800" b="1" i="0" dirty="0">
              <a:solidFill>
                <a:sysClr val="window" lastClr="FFFFFF"/>
              </a:solidFill>
              <a:latin typeface="Raleway "/>
              <a:ea typeface="Noto Sans" panose="020B0502040504020204" pitchFamily="34" charset="0"/>
              <a:cs typeface="+mn-cs"/>
            </a:rPr>
            <a:t>Focus on good relationships</a:t>
          </a:r>
          <a:endParaRPr lang="tr-TR" sz="1800" dirty="0">
            <a:solidFill>
              <a:sysClr val="window" lastClr="FFFFFF"/>
            </a:solidFill>
            <a:latin typeface="Raleway "/>
            <a:ea typeface="Noto Sans" panose="020B0502040504020204" pitchFamily="34" charset="0"/>
            <a:cs typeface="+mn-cs"/>
          </a:endParaRPr>
        </a:p>
      </dgm:t>
    </dgm:pt>
    <dgm:pt modelId="{81148310-DD3D-4835-BA29-718538E879C8}" type="parTrans" cxnId="{1304243F-30D5-4EC6-854D-BCB0B3C6D689}">
      <dgm:prSet/>
      <dgm:spPr/>
      <dgm:t>
        <a:bodyPr/>
        <a:lstStyle/>
        <a:p>
          <a:endParaRPr lang="tr-TR" sz="3200">
            <a:latin typeface="Raleway "/>
            <a:ea typeface="Noto Sans" panose="020B0502040504020204" pitchFamily="34" charset="0"/>
            <a:cs typeface="Noto Sans" panose="020B0502040504020204" pitchFamily="34" charset="0"/>
          </a:endParaRPr>
        </a:p>
      </dgm:t>
    </dgm:pt>
    <dgm:pt modelId="{D243460A-F0F4-4237-B297-9738C2FFBB42}" type="sibTrans" cxnId="{1304243F-30D5-4EC6-854D-BCB0B3C6D689}">
      <dgm:prSet/>
      <dgm:spPr>
        <a:xfrm>
          <a:off x="-7062794" y="-1080633"/>
          <a:ext cx="8412625" cy="8412625"/>
        </a:xfrm>
        <a:prstGeom prst="blockArc">
          <a:avLst>
            <a:gd name="adj1" fmla="val 18900000"/>
            <a:gd name="adj2" fmla="val 2700000"/>
            <a:gd name="adj3" fmla="val 257"/>
          </a:avLst>
        </a:prstGeom>
        <a:noFill/>
        <a:ln w="19050" cap="rnd" cmpd="sng" algn="ctr">
          <a:solidFill>
            <a:srgbClr val="FFCA08">
              <a:tint val="90000"/>
              <a:hueOff val="0"/>
              <a:satOff val="0"/>
              <a:lumOff val="0"/>
              <a:alphaOff val="0"/>
            </a:srgbClr>
          </a:solidFill>
          <a:prstDash val="solid"/>
        </a:ln>
        <a:effectLst/>
        <a:scene3d>
          <a:camera prst="orthographicFront"/>
          <a:lightRig rig="flat" dir="t"/>
        </a:scene3d>
        <a:sp3d prstMaterial="matte"/>
      </dgm:spPr>
      <dgm:t>
        <a:bodyPr/>
        <a:lstStyle/>
        <a:p>
          <a:endParaRPr lang="tr-TR" sz="3200">
            <a:latin typeface="Raleway "/>
            <a:ea typeface="Noto Sans" panose="020B0502040504020204" pitchFamily="34" charset="0"/>
            <a:cs typeface="Noto Sans" panose="020B0502040504020204" pitchFamily="34" charset="0"/>
          </a:endParaRPr>
        </a:p>
      </dgm:t>
    </dgm:pt>
    <dgm:pt modelId="{7DBD75A7-A027-4780-875E-E5D7524464AE}">
      <dgm:prSet phldrT="[Metin]" custT="1"/>
      <dgm:spPr>
        <a:xfrm>
          <a:off x="953019" y="1136871"/>
          <a:ext cx="9831940"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tr-TR" sz="1800" b="1" i="0" err="1">
              <a:solidFill>
                <a:sysClr val="window" lastClr="FFFFFF"/>
              </a:solidFill>
              <a:latin typeface="Raleway "/>
              <a:ea typeface="Noto Sans" panose="020B0502040504020204" pitchFamily="34" charset="0"/>
              <a:cs typeface="+mn-cs"/>
            </a:rPr>
            <a:t>Take</a:t>
          </a:r>
          <a:r>
            <a:rPr lang="tr-TR" sz="1800" b="1" i="0">
              <a:solidFill>
                <a:sysClr val="window" lastClr="FFFFFF"/>
              </a:solidFill>
              <a:latin typeface="Raleway "/>
              <a:ea typeface="Noto Sans" panose="020B0502040504020204" pitchFamily="34" charset="0"/>
              <a:cs typeface="+mn-cs"/>
            </a:rPr>
            <a:t> a </a:t>
          </a:r>
          <a:r>
            <a:rPr lang="tr-TR" sz="1800" b="1" i="0" err="1">
              <a:solidFill>
                <a:sysClr val="window" lastClr="FFFFFF"/>
              </a:solidFill>
              <a:latin typeface="Raleway "/>
              <a:ea typeface="Noto Sans" panose="020B0502040504020204" pitchFamily="34" charset="0"/>
              <a:cs typeface="+mn-cs"/>
            </a:rPr>
            <a:t>positive</a:t>
          </a:r>
          <a:r>
            <a:rPr lang="tr-TR" sz="1800" b="1" i="0">
              <a:solidFill>
                <a:sysClr val="window" lastClr="FFFFFF"/>
              </a:solidFill>
              <a:latin typeface="Raleway "/>
              <a:ea typeface="Noto Sans" panose="020B0502040504020204" pitchFamily="34" charset="0"/>
              <a:cs typeface="+mn-cs"/>
            </a:rPr>
            <a:t> </a:t>
          </a:r>
          <a:r>
            <a:rPr lang="tr-TR" sz="1800" b="1" i="0" err="1">
              <a:solidFill>
                <a:sysClr val="window" lastClr="FFFFFF"/>
              </a:solidFill>
              <a:latin typeface="Raleway "/>
              <a:ea typeface="Noto Sans" panose="020B0502040504020204" pitchFamily="34" charset="0"/>
              <a:cs typeface="+mn-cs"/>
            </a:rPr>
            <a:t>approach</a:t>
          </a:r>
          <a:endParaRPr lang="tr-TR" sz="1800">
            <a:solidFill>
              <a:sysClr val="window" lastClr="FFFFFF"/>
            </a:solidFill>
            <a:latin typeface="Raleway "/>
            <a:ea typeface="Noto Sans" panose="020B0502040504020204" pitchFamily="34" charset="0"/>
            <a:cs typeface="+mn-cs"/>
          </a:endParaRPr>
        </a:p>
      </dgm:t>
    </dgm:pt>
    <dgm:pt modelId="{33F7FC7E-7AFA-402E-846A-261ED5CAD6FF}" type="parTrans" cxnId="{EEB9C4A2-1773-4A8A-AB8D-69FE926850C6}">
      <dgm:prSet/>
      <dgm:spPr/>
      <dgm:t>
        <a:bodyPr/>
        <a:lstStyle/>
        <a:p>
          <a:endParaRPr lang="tr-TR" sz="3200">
            <a:latin typeface="Raleway "/>
            <a:ea typeface="Noto Sans" panose="020B0502040504020204" pitchFamily="34" charset="0"/>
            <a:cs typeface="Noto Sans" panose="020B0502040504020204" pitchFamily="34" charset="0"/>
          </a:endParaRPr>
        </a:p>
      </dgm:t>
    </dgm:pt>
    <dgm:pt modelId="{040A9B61-0A8E-45B7-B5E9-649C9FB137AD}" type="sibTrans" cxnId="{EEB9C4A2-1773-4A8A-AB8D-69FE926850C6}">
      <dgm:prSet/>
      <dgm:spPr/>
      <dgm:t>
        <a:bodyPr/>
        <a:lstStyle/>
        <a:p>
          <a:endParaRPr lang="tr-TR" sz="3200">
            <a:latin typeface="Raleway "/>
            <a:ea typeface="Noto Sans" panose="020B0502040504020204" pitchFamily="34" charset="0"/>
            <a:cs typeface="Noto Sans" panose="020B0502040504020204" pitchFamily="34" charset="0"/>
          </a:endParaRPr>
        </a:p>
      </dgm:t>
    </dgm:pt>
    <dgm:pt modelId="{90B6DD86-7E4D-4DBF-8DF0-E9558FA3EC2D}">
      <dgm:prSet phldrT="[Metin]" custT="1"/>
      <dgm:spPr>
        <a:xfrm>
          <a:off x="1234955" y="1988932"/>
          <a:ext cx="9550004"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tr-TR" sz="1800" b="1" i="0" dirty="0">
              <a:solidFill>
                <a:sysClr val="window" lastClr="FFFFFF"/>
              </a:solidFill>
              <a:latin typeface="Raleway "/>
              <a:ea typeface="Noto Sans" panose="020B0502040504020204" pitchFamily="34" charset="0"/>
              <a:cs typeface="+mn-cs"/>
            </a:rPr>
            <a:t>Don't underestimate yourself</a:t>
          </a:r>
          <a:endParaRPr lang="tr-TR" sz="1800" dirty="0">
            <a:solidFill>
              <a:sysClr val="window" lastClr="FFFFFF"/>
            </a:solidFill>
            <a:latin typeface="Raleway "/>
            <a:ea typeface="Noto Sans" panose="020B0502040504020204" pitchFamily="34" charset="0"/>
            <a:cs typeface="+mn-cs"/>
          </a:endParaRPr>
        </a:p>
      </dgm:t>
    </dgm:pt>
    <dgm:pt modelId="{2405B462-36D5-43CE-B7D7-BB0189AAEEB3}" type="parTrans" cxnId="{D459729F-85DB-49A9-8206-96C48EFDB8BB}">
      <dgm:prSet/>
      <dgm:spPr/>
      <dgm:t>
        <a:bodyPr/>
        <a:lstStyle/>
        <a:p>
          <a:endParaRPr lang="tr-TR" sz="3200">
            <a:latin typeface="Raleway "/>
            <a:ea typeface="Noto Sans" panose="020B0502040504020204" pitchFamily="34" charset="0"/>
            <a:cs typeface="Noto Sans" panose="020B0502040504020204" pitchFamily="34" charset="0"/>
          </a:endParaRPr>
        </a:p>
      </dgm:t>
    </dgm:pt>
    <dgm:pt modelId="{B7530B9C-B291-414A-830A-4E923577E5ED}" type="sibTrans" cxnId="{D459729F-85DB-49A9-8206-96C48EFDB8BB}">
      <dgm:prSet/>
      <dgm:spPr/>
      <dgm:t>
        <a:bodyPr/>
        <a:lstStyle/>
        <a:p>
          <a:endParaRPr lang="tr-TR" sz="3200">
            <a:latin typeface="Raleway "/>
            <a:ea typeface="Noto Sans" panose="020B0502040504020204" pitchFamily="34" charset="0"/>
            <a:cs typeface="Noto Sans" panose="020B0502040504020204" pitchFamily="34" charset="0"/>
          </a:endParaRPr>
        </a:p>
      </dgm:t>
    </dgm:pt>
    <dgm:pt modelId="{34C5F8D6-83FE-4F35-A692-DCA420E49A30}">
      <dgm:prSet phldrT="[Metin]" custT="1"/>
      <dgm:spPr>
        <a:xfrm>
          <a:off x="1324975" y="2841617"/>
          <a:ext cx="9459985"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tr-TR" sz="1800" b="1" i="0" err="1">
              <a:solidFill>
                <a:sysClr val="window" lastClr="FFFFFF"/>
              </a:solidFill>
              <a:latin typeface="Raleway "/>
              <a:ea typeface="Noto Sans" panose="020B0502040504020204" pitchFamily="34" charset="0"/>
              <a:cs typeface="+mn-cs"/>
            </a:rPr>
            <a:t>Enter</a:t>
          </a:r>
          <a:r>
            <a:rPr lang="tr-TR" sz="1800" b="1" i="0">
              <a:solidFill>
                <a:sysClr val="window" lastClr="FFFFFF"/>
              </a:solidFill>
              <a:latin typeface="Raleway "/>
              <a:ea typeface="Noto Sans" panose="020B0502040504020204" pitchFamily="34" charset="0"/>
              <a:cs typeface="+mn-cs"/>
            </a:rPr>
            <a:t> </a:t>
          </a:r>
          <a:r>
            <a:rPr lang="tr-TR" sz="1800" b="1" i="0" err="1">
              <a:solidFill>
                <a:sysClr val="window" lastClr="FFFFFF"/>
              </a:solidFill>
              <a:latin typeface="Raleway "/>
              <a:ea typeface="Noto Sans" panose="020B0502040504020204" pitchFamily="34" charset="0"/>
              <a:cs typeface="+mn-cs"/>
            </a:rPr>
            <a:t>negotiations</a:t>
          </a:r>
          <a:r>
            <a:rPr lang="tr-TR" sz="1800" b="1" i="0">
              <a:solidFill>
                <a:sysClr val="window" lastClr="FFFFFF"/>
              </a:solidFill>
              <a:latin typeface="Raleway "/>
              <a:ea typeface="Noto Sans" panose="020B0502040504020204" pitchFamily="34" charset="0"/>
              <a:cs typeface="+mn-cs"/>
            </a:rPr>
            <a:t> </a:t>
          </a:r>
          <a:r>
            <a:rPr lang="tr-TR" sz="1800" b="1" i="0" err="1">
              <a:solidFill>
                <a:sysClr val="window" lastClr="FFFFFF"/>
              </a:solidFill>
              <a:latin typeface="Raleway "/>
              <a:ea typeface="Noto Sans" panose="020B0502040504020204" pitchFamily="34" charset="0"/>
              <a:cs typeface="+mn-cs"/>
            </a:rPr>
            <a:t>fully</a:t>
          </a:r>
          <a:r>
            <a:rPr lang="tr-TR" sz="1800" b="1" i="0">
              <a:solidFill>
                <a:sysClr val="window" lastClr="FFFFFF"/>
              </a:solidFill>
              <a:latin typeface="Raleway "/>
              <a:ea typeface="Noto Sans" panose="020B0502040504020204" pitchFamily="34" charset="0"/>
              <a:cs typeface="+mn-cs"/>
            </a:rPr>
            <a:t> </a:t>
          </a:r>
          <a:r>
            <a:rPr lang="tr-TR" sz="1800" b="1" i="0" err="1">
              <a:solidFill>
                <a:sysClr val="window" lastClr="FFFFFF"/>
              </a:solidFill>
              <a:latin typeface="Raleway "/>
              <a:ea typeface="Noto Sans" panose="020B0502040504020204" pitchFamily="34" charset="0"/>
              <a:cs typeface="+mn-cs"/>
            </a:rPr>
            <a:t>prepared</a:t>
          </a:r>
          <a:endParaRPr lang="tr-TR" sz="1800">
            <a:solidFill>
              <a:sysClr val="window" lastClr="FFFFFF"/>
            </a:solidFill>
            <a:latin typeface="Raleway "/>
            <a:ea typeface="Noto Sans" panose="020B0502040504020204" pitchFamily="34" charset="0"/>
            <a:cs typeface="+mn-cs"/>
          </a:endParaRPr>
        </a:p>
      </dgm:t>
    </dgm:pt>
    <dgm:pt modelId="{074B3479-80D2-44E7-866D-73DB15F2EE24}" type="parTrans" cxnId="{FE3D62A2-D121-4166-8ED8-91577CE5A0C0}">
      <dgm:prSet/>
      <dgm:spPr/>
      <dgm:t>
        <a:bodyPr/>
        <a:lstStyle/>
        <a:p>
          <a:endParaRPr lang="tr-TR" sz="3200">
            <a:latin typeface="Raleway "/>
            <a:ea typeface="Noto Sans" panose="020B0502040504020204" pitchFamily="34" charset="0"/>
            <a:cs typeface="Noto Sans" panose="020B0502040504020204" pitchFamily="34" charset="0"/>
          </a:endParaRPr>
        </a:p>
      </dgm:t>
    </dgm:pt>
    <dgm:pt modelId="{F776D776-E26A-4A42-BA56-9BA8B3E8F5E4}" type="sibTrans" cxnId="{FE3D62A2-D121-4166-8ED8-91577CE5A0C0}">
      <dgm:prSet/>
      <dgm:spPr/>
      <dgm:t>
        <a:bodyPr/>
        <a:lstStyle/>
        <a:p>
          <a:endParaRPr lang="tr-TR" sz="3200">
            <a:latin typeface="Raleway "/>
            <a:ea typeface="Noto Sans" panose="020B0502040504020204" pitchFamily="34" charset="0"/>
            <a:cs typeface="Noto Sans" panose="020B0502040504020204" pitchFamily="34" charset="0"/>
          </a:endParaRPr>
        </a:p>
      </dgm:t>
    </dgm:pt>
    <dgm:pt modelId="{A8CBC7A2-286E-4281-AF0C-B11680F00F7A}">
      <dgm:prSet phldrT="[Metin]" custT="1"/>
      <dgm:spPr>
        <a:xfrm>
          <a:off x="1234955" y="3694302"/>
          <a:ext cx="9550004"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n-US" sz="1800" b="1" i="0" dirty="0">
              <a:solidFill>
                <a:sysClr val="window" lastClr="FFFFFF"/>
              </a:solidFill>
              <a:latin typeface="Raleway "/>
              <a:ea typeface="Noto Sans" panose="020B0502040504020204" pitchFamily="34" charset="0"/>
              <a:cs typeface="+mn-cs"/>
            </a:rPr>
            <a:t>Prepare for best and worst-case scenarios</a:t>
          </a:r>
          <a:endParaRPr lang="tr-TR" sz="1800" dirty="0">
            <a:solidFill>
              <a:sysClr val="window" lastClr="FFFFFF"/>
            </a:solidFill>
            <a:latin typeface="Raleway "/>
            <a:ea typeface="Noto Sans" panose="020B0502040504020204" pitchFamily="34" charset="0"/>
            <a:cs typeface="+mn-cs"/>
          </a:endParaRPr>
        </a:p>
      </dgm:t>
    </dgm:pt>
    <dgm:pt modelId="{E7B49AC7-D748-46EB-833C-8BE8D65BB902}" type="parTrans" cxnId="{EBB967C7-3B27-4785-ADEB-C2DA4F949977}">
      <dgm:prSet/>
      <dgm:spPr/>
      <dgm:t>
        <a:bodyPr/>
        <a:lstStyle/>
        <a:p>
          <a:endParaRPr lang="tr-TR" sz="3200">
            <a:latin typeface="Raleway "/>
            <a:ea typeface="Noto Sans" panose="020B0502040504020204" pitchFamily="34" charset="0"/>
            <a:cs typeface="Noto Sans" panose="020B0502040504020204" pitchFamily="34" charset="0"/>
          </a:endParaRPr>
        </a:p>
      </dgm:t>
    </dgm:pt>
    <dgm:pt modelId="{B77A2014-1605-457D-BFF7-88C5B18B9F5E}" type="sibTrans" cxnId="{EBB967C7-3B27-4785-ADEB-C2DA4F949977}">
      <dgm:prSet/>
      <dgm:spPr/>
      <dgm:t>
        <a:bodyPr/>
        <a:lstStyle/>
        <a:p>
          <a:endParaRPr lang="tr-TR" sz="3200">
            <a:latin typeface="Raleway "/>
            <a:ea typeface="Noto Sans" panose="020B0502040504020204" pitchFamily="34" charset="0"/>
            <a:cs typeface="Noto Sans" panose="020B0502040504020204" pitchFamily="34" charset="0"/>
          </a:endParaRPr>
        </a:p>
      </dgm:t>
    </dgm:pt>
    <dgm:pt modelId="{153FB2C5-088B-407F-A9B1-C2CD14C93CEB}">
      <dgm:prSet phldrT="[Metin]" custT="1"/>
      <dgm:spPr>
        <a:xfrm>
          <a:off x="953019" y="4546362"/>
          <a:ext cx="9831940"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n-US" sz="1800" b="1" i="0">
              <a:solidFill>
                <a:sysClr val="window" lastClr="FFFFFF"/>
              </a:solidFill>
              <a:latin typeface="Raleway "/>
              <a:ea typeface="Noto Sans" panose="020B0502040504020204" pitchFamily="34" charset="0"/>
              <a:cs typeface="+mn-cs"/>
            </a:rPr>
            <a:t>Give and take in negotiations</a:t>
          </a:r>
          <a:endParaRPr lang="tr-TR" sz="1800">
            <a:solidFill>
              <a:sysClr val="window" lastClr="FFFFFF"/>
            </a:solidFill>
            <a:latin typeface="Raleway "/>
            <a:ea typeface="Noto Sans" panose="020B0502040504020204" pitchFamily="34" charset="0"/>
            <a:cs typeface="+mn-cs"/>
          </a:endParaRPr>
        </a:p>
      </dgm:t>
    </dgm:pt>
    <dgm:pt modelId="{C3CEAAD3-DFC3-411B-9102-F154C5CE108A}" type="parTrans" cxnId="{DB9AE098-331B-49E7-91BD-1F5D52EE5D77}">
      <dgm:prSet/>
      <dgm:spPr/>
      <dgm:t>
        <a:bodyPr/>
        <a:lstStyle/>
        <a:p>
          <a:endParaRPr lang="tr-TR" sz="3200">
            <a:latin typeface="Raleway "/>
            <a:ea typeface="Noto Sans" panose="020B0502040504020204" pitchFamily="34" charset="0"/>
            <a:cs typeface="Noto Sans" panose="020B0502040504020204" pitchFamily="34" charset="0"/>
          </a:endParaRPr>
        </a:p>
      </dgm:t>
    </dgm:pt>
    <dgm:pt modelId="{BC22B22C-2B9E-4513-8CD3-54F5449B0510}" type="sibTrans" cxnId="{DB9AE098-331B-49E7-91BD-1F5D52EE5D77}">
      <dgm:prSet/>
      <dgm:spPr/>
      <dgm:t>
        <a:bodyPr/>
        <a:lstStyle/>
        <a:p>
          <a:endParaRPr lang="tr-TR" sz="3200">
            <a:latin typeface="Raleway "/>
            <a:ea typeface="Noto Sans" panose="020B0502040504020204" pitchFamily="34" charset="0"/>
            <a:cs typeface="Noto Sans" panose="020B0502040504020204" pitchFamily="34" charset="0"/>
          </a:endParaRPr>
        </a:p>
      </dgm:t>
    </dgm:pt>
    <dgm:pt modelId="{FBBD8CC6-856A-4C3B-9BD6-882D4BCBC5F2}">
      <dgm:prSet phldrT="[Metin]" custT="1"/>
      <dgm:spPr>
        <a:xfrm>
          <a:off x="438532" y="5399047"/>
          <a:ext cx="10346427"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n-US" sz="1800" b="1" i="0">
              <a:solidFill>
                <a:sysClr val="window" lastClr="FFFFFF"/>
              </a:solidFill>
              <a:latin typeface="Raleway "/>
              <a:ea typeface="Noto Sans" panose="020B0502040504020204" pitchFamily="34" charset="0"/>
              <a:cs typeface="+mn-cs"/>
            </a:rPr>
            <a:t>Be clear and highlight the benefits</a:t>
          </a:r>
          <a:endParaRPr lang="tr-TR" sz="1800">
            <a:solidFill>
              <a:sysClr val="window" lastClr="FFFFFF"/>
            </a:solidFill>
            <a:latin typeface="Raleway "/>
            <a:ea typeface="Noto Sans" panose="020B0502040504020204" pitchFamily="34" charset="0"/>
            <a:cs typeface="+mn-cs"/>
          </a:endParaRPr>
        </a:p>
      </dgm:t>
    </dgm:pt>
    <dgm:pt modelId="{41C87CD8-BA57-44B3-A4C6-D1D03BA79D3F}" type="parTrans" cxnId="{7B8F72E9-49C4-442B-9207-CA371656D574}">
      <dgm:prSet/>
      <dgm:spPr/>
      <dgm:t>
        <a:bodyPr/>
        <a:lstStyle/>
        <a:p>
          <a:endParaRPr lang="tr-TR" sz="3200">
            <a:latin typeface="Raleway "/>
            <a:ea typeface="Noto Sans" panose="020B0502040504020204" pitchFamily="34" charset="0"/>
            <a:cs typeface="Noto Sans" panose="020B0502040504020204" pitchFamily="34" charset="0"/>
          </a:endParaRPr>
        </a:p>
      </dgm:t>
    </dgm:pt>
    <dgm:pt modelId="{6917471F-703A-42DD-A3C7-01C02098880E}" type="sibTrans" cxnId="{7B8F72E9-49C4-442B-9207-CA371656D574}">
      <dgm:prSet/>
      <dgm:spPr/>
      <dgm:t>
        <a:bodyPr/>
        <a:lstStyle/>
        <a:p>
          <a:endParaRPr lang="tr-TR" sz="3200">
            <a:latin typeface="Raleway "/>
            <a:ea typeface="Noto Sans" panose="020B0502040504020204" pitchFamily="34" charset="0"/>
            <a:cs typeface="Noto Sans" panose="020B0502040504020204" pitchFamily="34" charset="0"/>
          </a:endParaRPr>
        </a:p>
      </dgm:t>
    </dgm:pt>
    <dgm:pt modelId="{E6E86C23-CE57-4BAA-B79D-5F232B6CA7D1}" type="pres">
      <dgm:prSet presAssocID="{6691FF90-976F-47A3-A897-9128CDC61ADB}" presName="Name0" presStyleCnt="0">
        <dgm:presLayoutVars>
          <dgm:chMax val="7"/>
          <dgm:chPref val="7"/>
          <dgm:dir/>
        </dgm:presLayoutVars>
      </dgm:prSet>
      <dgm:spPr/>
    </dgm:pt>
    <dgm:pt modelId="{1DA348FD-2FC2-407A-A9DF-52289CD0E6C6}" type="pres">
      <dgm:prSet presAssocID="{6691FF90-976F-47A3-A897-9128CDC61ADB}" presName="Name1" presStyleCnt="0"/>
      <dgm:spPr/>
    </dgm:pt>
    <dgm:pt modelId="{B8C52B37-74E1-4C1C-9DB2-44B1F3D79DFA}" type="pres">
      <dgm:prSet presAssocID="{6691FF90-976F-47A3-A897-9128CDC61ADB}" presName="cycle" presStyleCnt="0"/>
      <dgm:spPr/>
    </dgm:pt>
    <dgm:pt modelId="{E6F9034F-B6A1-4C00-AD1A-863059497428}" type="pres">
      <dgm:prSet presAssocID="{6691FF90-976F-47A3-A897-9128CDC61ADB}" presName="srcNode" presStyleLbl="node1" presStyleIdx="0" presStyleCnt="7"/>
      <dgm:spPr/>
    </dgm:pt>
    <dgm:pt modelId="{4CD4CFB8-652E-4162-8C27-FD24B0C66453}" type="pres">
      <dgm:prSet presAssocID="{6691FF90-976F-47A3-A897-9128CDC61ADB}" presName="conn" presStyleLbl="parChTrans1D2" presStyleIdx="0" presStyleCnt="1"/>
      <dgm:spPr/>
    </dgm:pt>
    <dgm:pt modelId="{28BF187B-3FB6-44CD-B7CA-0F27426451E8}" type="pres">
      <dgm:prSet presAssocID="{6691FF90-976F-47A3-A897-9128CDC61ADB}" presName="extraNode" presStyleLbl="node1" presStyleIdx="0" presStyleCnt="7"/>
      <dgm:spPr/>
    </dgm:pt>
    <dgm:pt modelId="{C6BF994B-3E67-4D03-9458-4D05B6FBB884}" type="pres">
      <dgm:prSet presAssocID="{6691FF90-976F-47A3-A897-9128CDC61ADB}" presName="dstNode" presStyleLbl="node1" presStyleIdx="0" presStyleCnt="7"/>
      <dgm:spPr/>
    </dgm:pt>
    <dgm:pt modelId="{BE769185-0BAF-4E87-9103-71607FC6B5A9}" type="pres">
      <dgm:prSet presAssocID="{7828BABC-BCF6-4DFB-82D5-F9E078BBB5C2}" presName="text_1" presStyleLbl="node1" presStyleIdx="0" presStyleCnt="7">
        <dgm:presLayoutVars>
          <dgm:bulletEnabled val="1"/>
        </dgm:presLayoutVars>
      </dgm:prSet>
      <dgm:spPr/>
    </dgm:pt>
    <dgm:pt modelId="{51755B6E-57B7-43BD-B3D0-EDF45137F907}" type="pres">
      <dgm:prSet presAssocID="{7828BABC-BCF6-4DFB-82D5-F9E078BBB5C2}" presName="accent_1" presStyleCnt="0"/>
      <dgm:spPr/>
    </dgm:pt>
    <dgm:pt modelId="{D3571B00-C543-4C20-AC83-0E04A15A0AC7}" type="pres">
      <dgm:prSet presAssocID="{7828BABC-BCF6-4DFB-82D5-F9E078BBB5C2}" presName="accentRepeatNode" presStyleLbl="solidFgAcc1" presStyleIdx="0" presStyleCnt="7"/>
      <dgm:spPr>
        <a:xfrm>
          <a:off x="83455" y="213171"/>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0"/>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0A485EB4-3142-4DA4-B869-A6DFCB2441F6}" type="pres">
      <dgm:prSet presAssocID="{7DBD75A7-A027-4780-875E-E5D7524464AE}" presName="text_2" presStyleLbl="node1" presStyleIdx="1" presStyleCnt="7">
        <dgm:presLayoutVars>
          <dgm:bulletEnabled val="1"/>
        </dgm:presLayoutVars>
      </dgm:prSet>
      <dgm:spPr/>
    </dgm:pt>
    <dgm:pt modelId="{2976BF20-7D80-4CD8-B25B-4BF066F1B973}" type="pres">
      <dgm:prSet presAssocID="{7DBD75A7-A027-4780-875E-E5D7524464AE}" presName="accent_2" presStyleCnt="0"/>
      <dgm:spPr/>
    </dgm:pt>
    <dgm:pt modelId="{1334DC7E-CCC6-4D68-8D6C-BC727202D18F}" type="pres">
      <dgm:prSet presAssocID="{7DBD75A7-A027-4780-875E-E5D7524464AE}" presName="accentRepeatNode" presStyleLbl="solidFgAcc1" presStyleIdx="1" presStyleCnt="7"/>
      <dgm:spPr>
        <a:xfrm>
          <a:off x="597942" y="1065856"/>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6667"/>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0CB5F4A3-7990-4CAF-BBD1-FA5BFE836575}" type="pres">
      <dgm:prSet presAssocID="{90B6DD86-7E4D-4DBF-8DF0-E9558FA3EC2D}" presName="text_3" presStyleLbl="node1" presStyleIdx="2" presStyleCnt="7">
        <dgm:presLayoutVars>
          <dgm:bulletEnabled val="1"/>
        </dgm:presLayoutVars>
      </dgm:prSet>
      <dgm:spPr/>
    </dgm:pt>
    <dgm:pt modelId="{7DE7C20B-B7C3-4ED0-8647-798AC3C70208}" type="pres">
      <dgm:prSet presAssocID="{90B6DD86-7E4D-4DBF-8DF0-E9558FA3EC2D}" presName="accent_3" presStyleCnt="0"/>
      <dgm:spPr/>
    </dgm:pt>
    <dgm:pt modelId="{CD9AECF2-FE02-4E82-A550-DB3BA9A6431F}" type="pres">
      <dgm:prSet presAssocID="{90B6DD86-7E4D-4DBF-8DF0-E9558FA3EC2D}" presName="accentRepeatNode" presStyleLbl="solidFgAcc1" presStyleIdx="2" presStyleCnt="7"/>
      <dgm:spPr>
        <a:xfrm>
          <a:off x="879878" y="1917916"/>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13333"/>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B6010FA6-A2D8-4D5F-B47B-B1C4FC669139}" type="pres">
      <dgm:prSet presAssocID="{34C5F8D6-83FE-4F35-A692-DCA420E49A30}" presName="text_4" presStyleLbl="node1" presStyleIdx="3" presStyleCnt="7">
        <dgm:presLayoutVars>
          <dgm:bulletEnabled val="1"/>
        </dgm:presLayoutVars>
      </dgm:prSet>
      <dgm:spPr/>
    </dgm:pt>
    <dgm:pt modelId="{23CC57F3-8E73-4F93-B5F7-C8668D5B1893}" type="pres">
      <dgm:prSet presAssocID="{34C5F8D6-83FE-4F35-A692-DCA420E49A30}" presName="accent_4" presStyleCnt="0"/>
      <dgm:spPr/>
    </dgm:pt>
    <dgm:pt modelId="{C806AD3B-DB15-4B13-88FF-914C0BDF5926}" type="pres">
      <dgm:prSet presAssocID="{34C5F8D6-83FE-4F35-A692-DCA420E49A30}" presName="accentRepeatNode" presStyleLbl="solidFgAcc1" presStyleIdx="3" presStyleCnt="7"/>
      <dgm:spPr>
        <a:xfrm>
          <a:off x="969898" y="2770601"/>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20000"/>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845F9AAE-B019-41F0-BACB-F52AE188B767}" type="pres">
      <dgm:prSet presAssocID="{A8CBC7A2-286E-4281-AF0C-B11680F00F7A}" presName="text_5" presStyleLbl="node1" presStyleIdx="4" presStyleCnt="7">
        <dgm:presLayoutVars>
          <dgm:bulletEnabled val="1"/>
        </dgm:presLayoutVars>
      </dgm:prSet>
      <dgm:spPr/>
    </dgm:pt>
    <dgm:pt modelId="{2BE86CBA-3489-4D50-8A19-996BE54FC3CB}" type="pres">
      <dgm:prSet presAssocID="{A8CBC7A2-286E-4281-AF0C-B11680F00F7A}" presName="accent_5" presStyleCnt="0"/>
      <dgm:spPr/>
    </dgm:pt>
    <dgm:pt modelId="{6DC14567-7307-4F4A-A258-58F021304188}" type="pres">
      <dgm:prSet presAssocID="{A8CBC7A2-286E-4281-AF0C-B11680F00F7A}" presName="accentRepeatNode" presStyleLbl="solidFgAcc1" presStyleIdx="4" presStyleCnt="7"/>
      <dgm:spPr>
        <a:xfrm>
          <a:off x="879878" y="3623287"/>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26667"/>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96F3CB91-BDBC-4EE1-90CD-984009EA08E2}" type="pres">
      <dgm:prSet presAssocID="{153FB2C5-088B-407F-A9B1-C2CD14C93CEB}" presName="text_6" presStyleLbl="node1" presStyleIdx="5" presStyleCnt="7">
        <dgm:presLayoutVars>
          <dgm:bulletEnabled val="1"/>
        </dgm:presLayoutVars>
      </dgm:prSet>
      <dgm:spPr/>
    </dgm:pt>
    <dgm:pt modelId="{35195F01-A414-45DD-B6B1-5F3D0717F238}" type="pres">
      <dgm:prSet presAssocID="{153FB2C5-088B-407F-A9B1-C2CD14C93CEB}" presName="accent_6" presStyleCnt="0"/>
      <dgm:spPr/>
    </dgm:pt>
    <dgm:pt modelId="{27EE1B4E-E740-442A-B041-F1B8F752E83F}" type="pres">
      <dgm:prSet presAssocID="{153FB2C5-088B-407F-A9B1-C2CD14C93CEB}" presName="accentRepeatNode" presStyleLbl="solidFgAcc1" presStyleIdx="5" presStyleCnt="7"/>
      <dgm:spPr>
        <a:xfrm>
          <a:off x="597942" y="4475347"/>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33333"/>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FD50DD65-58CC-4655-9B1A-9DF2DB30BB09}" type="pres">
      <dgm:prSet presAssocID="{FBBD8CC6-856A-4C3B-9BD6-882D4BCBC5F2}" presName="text_7" presStyleLbl="node1" presStyleIdx="6" presStyleCnt="7" custLinFactNeighborX="-380" custLinFactNeighborY="4192">
        <dgm:presLayoutVars>
          <dgm:bulletEnabled val="1"/>
        </dgm:presLayoutVars>
      </dgm:prSet>
      <dgm:spPr/>
    </dgm:pt>
    <dgm:pt modelId="{21262DCA-8D77-4AD9-997A-0A0B1AF8093D}" type="pres">
      <dgm:prSet presAssocID="{FBBD8CC6-856A-4C3B-9BD6-882D4BCBC5F2}" presName="accent_7" presStyleCnt="0"/>
      <dgm:spPr/>
    </dgm:pt>
    <dgm:pt modelId="{448DF3DD-F08A-430A-98E8-5B61E5423095}" type="pres">
      <dgm:prSet presAssocID="{FBBD8CC6-856A-4C3B-9BD6-882D4BCBC5F2}" presName="accentRepeatNode" presStyleLbl="solidFgAcc1" presStyleIdx="6" presStyleCnt="7"/>
      <dgm:spPr>
        <a:xfrm>
          <a:off x="83455" y="5328032"/>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40000"/>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Lst>
  <dgm:cxnLst>
    <dgm:cxn modelId="{69E82A09-BBA1-4157-AEEE-6D7A2B5518AC}" type="presOf" srcId="{7828BABC-BCF6-4DFB-82D5-F9E078BBB5C2}" destId="{BE769185-0BAF-4E87-9103-71607FC6B5A9}" srcOrd="0" destOrd="0" presId="urn:microsoft.com/office/officeart/2008/layout/VerticalCurvedList"/>
    <dgm:cxn modelId="{3AA5DD15-CAAE-488F-A25B-9582EB57B4B3}" type="presOf" srcId="{A8CBC7A2-286E-4281-AF0C-B11680F00F7A}" destId="{845F9AAE-B019-41F0-BACB-F52AE188B767}" srcOrd="0" destOrd="0" presId="urn:microsoft.com/office/officeart/2008/layout/VerticalCurvedList"/>
    <dgm:cxn modelId="{F66A102F-7B77-4BD1-990D-94D64BF32709}" type="presOf" srcId="{7DBD75A7-A027-4780-875E-E5D7524464AE}" destId="{0A485EB4-3142-4DA4-B869-A6DFCB2441F6}" srcOrd="0" destOrd="0" presId="urn:microsoft.com/office/officeart/2008/layout/VerticalCurvedList"/>
    <dgm:cxn modelId="{D69BB337-6435-4932-BC1B-2A9E6B6F9775}" type="presOf" srcId="{D243460A-F0F4-4237-B297-9738C2FFBB42}" destId="{4CD4CFB8-652E-4162-8C27-FD24B0C66453}" srcOrd="0" destOrd="0" presId="urn:microsoft.com/office/officeart/2008/layout/VerticalCurvedList"/>
    <dgm:cxn modelId="{1304243F-30D5-4EC6-854D-BCB0B3C6D689}" srcId="{6691FF90-976F-47A3-A897-9128CDC61ADB}" destId="{7828BABC-BCF6-4DFB-82D5-F9E078BBB5C2}" srcOrd="0" destOrd="0" parTransId="{81148310-DD3D-4835-BA29-718538E879C8}" sibTransId="{D243460A-F0F4-4237-B297-9738C2FFBB42}"/>
    <dgm:cxn modelId="{99401C79-58BB-45C9-9C64-87528648BAA0}" type="presOf" srcId="{6691FF90-976F-47A3-A897-9128CDC61ADB}" destId="{E6E86C23-CE57-4BAA-B79D-5F232B6CA7D1}" srcOrd="0" destOrd="0" presId="urn:microsoft.com/office/officeart/2008/layout/VerticalCurvedList"/>
    <dgm:cxn modelId="{58292D81-BF9F-4823-91FE-7CE0F0903A50}" type="presOf" srcId="{FBBD8CC6-856A-4C3B-9BD6-882D4BCBC5F2}" destId="{FD50DD65-58CC-4655-9B1A-9DF2DB30BB09}" srcOrd="0" destOrd="0" presId="urn:microsoft.com/office/officeart/2008/layout/VerticalCurvedList"/>
    <dgm:cxn modelId="{DB9AE098-331B-49E7-91BD-1F5D52EE5D77}" srcId="{6691FF90-976F-47A3-A897-9128CDC61ADB}" destId="{153FB2C5-088B-407F-A9B1-C2CD14C93CEB}" srcOrd="5" destOrd="0" parTransId="{C3CEAAD3-DFC3-411B-9102-F154C5CE108A}" sibTransId="{BC22B22C-2B9E-4513-8CD3-54F5449B0510}"/>
    <dgm:cxn modelId="{D459729F-85DB-49A9-8206-96C48EFDB8BB}" srcId="{6691FF90-976F-47A3-A897-9128CDC61ADB}" destId="{90B6DD86-7E4D-4DBF-8DF0-E9558FA3EC2D}" srcOrd="2" destOrd="0" parTransId="{2405B462-36D5-43CE-B7D7-BB0189AAEEB3}" sibTransId="{B7530B9C-B291-414A-830A-4E923577E5ED}"/>
    <dgm:cxn modelId="{FE3D62A2-D121-4166-8ED8-91577CE5A0C0}" srcId="{6691FF90-976F-47A3-A897-9128CDC61ADB}" destId="{34C5F8D6-83FE-4F35-A692-DCA420E49A30}" srcOrd="3" destOrd="0" parTransId="{074B3479-80D2-44E7-866D-73DB15F2EE24}" sibTransId="{F776D776-E26A-4A42-BA56-9BA8B3E8F5E4}"/>
    <dgm:cxn modelId="{EEB9C4A2-1773-4A8A-AB8D-69FE926850C6}" srcId="{6691FF90-976F-47A3-A897-9128CDC61ADB}" destId="{7DBD75A7-A027-4780-875E-E5D7524464AE}" srcOrd="1" destOrd="0" parTransId="{33F7FC7E-7AFA-402E-846A-261ED5CAD6FF}" sibTransId="{040A9B61-0A8E-45B7-B5E9-649C9FB137AD}"/>
    <dgm:cxn modelId="{EBB967C7-3B27-4785-ADEB-C2DA4F949977}" srcId="{6691FF90-976F-47A3-A897-9128CDC61ADB}" destId="{A8CBC7A2-286E-4281-AF0C-B11680F00F7A}" srcOrd="4" destOrd="0" parTransId="{E7B49AC7-D748-46EB-833C-8BE8D65BB902}" sibTransId="{B77A2014-1605-457D-BFF7-88C5B18B9F5E}"/>
    <dgm:cxn modelId="{280BE6CF-4357-4EBE-9E09-E1AFC212C0D4}" type="presOf" srcId="{34C5F8D6-83FE-4F35-A692-DCA420E49A30}" destId="{B6010FA6-A2D8-4D5F-B47B-B1C4FC669139}" srcOrd="0" destOrd="0" presId="urn:microsoft.com/office/officeart/2008/layout/VerticalCurvedList"/>
    <dgm:cxn modelId="{7B8F72E9-49C4-442B-9207-CA371656D574}" srcId="{6691FF90-976F-47A3-A897-9128CDC61ADB}" destId="{FBBD8CC6-856A-4C3B-9BD6-882D4BCBC5F2}" srcOrd="6" destOrd="0" parTransId="{41C87CD8-BA57-44B3-A4C6-D1D03BA79D3F}" sibTransId="{6917471F-703A-42DD-A3C7-01C02098880E}"/>
    <dgm:cxn modelId="{EC02B7F6-86AE-4478-BB0A-1170254D8BE1}" type="presOf" srcId="{153FB2C5-088B-407F-A9B1-C2CD14C93CEB}" destId="{96F3CB91-BDBC-4EE1-90CD-984009EA08E2}" srcOrd="0" destOrd="0" presId="urn:microsoft.com/office/officeart/2008/layout/VerticalCurvedList"/>
    <dgm:cxn modelId="{AFAE00F8-0261-4CFE-BDF4-63C70EAAF4D0}" type="presOf" srcId="{90B6DD86-7E4D-4DBF-8DF0-E9558FA3EC2D}" destId="{0CB5F4A3-7990-4CAF-BBD1-FA5BFE836575}" srcOrd="0" destOrd="0" presId="urn:microsoft.com/office/officeart/2008/layout/VerticalCurvedList"/>
    <dgm:cxn modelId="{78AFD751-CA21-4815-98B5-52AB60BE4583}" type="presParOf" srcId="{E6E86C23-CE57-4BAA-B79D-5F232B6CA7D1}" destId="{1DA348FD-2FC2-407A-A9DF-52289CD0E6C6}" srcOrd="0" destOrd="0" presId="urn:microsoft.com/office/officeart/2008/layout/VerticalCurvedList"/>
    <dgm:cxn modelId="{F1699F28-176B-4692-AE12-7BBD44BC66F4}" type="presParOf" srcId="{1DA348FD-2FC2-407A-A9DF-52289CD0E6C6}" destId="{B8C52B37-74E1-4C1C-9DB2-44B1F3D79DFA}" srcOrd="0" destOrd="0" presId="urn:microsoft.com/office/officeart/2008/layout/VerticalCurvedList"/>
    <dgm:cxn modelId="{6E60484E-79F4-4BD1-A264-5B30D551440D}" type="presParOf" srcId="{B8C52B37-74E1-4C1C-9DB2-44B1F3D79DFA}" destId="{E6F9034F-B6A1-4C00-AD1A-863059497428}" srcOrd="0" destOrd="0" presId="urn:microsoft.com/office/officeart/2008/layout/VerticalCurvedList"/>
    <dgm:cxn modelId="{FB568100-BDC1-4AD9-AF63-41F082516196}" type="presParOf" srcId="{B8C52B37-74E1-4C1C-9DB2-44B1F3D79DFA}" destId="{4CD4CFB8-652E-4162-8C27-FD24B0C66453}" srcOrd="1" destOrd="0" presId="urn:microsoft.com/office/officeart/2008/layout/VerticalCurvedList"/>
    <dgm:cxn modelId="{92FB8E6E-A765-4498-B91A-DAFDAAD29BAA}" type="presParOf" srcId="{B8C52B37-74E1-4C1C-9DB2-44B1F3D79DFA}" destId="{28BF187B-3FB6-44CD-B7CA-0F27426451E8}" srcOrd="2" destOrd="0" presId="urn:microsoft.com/office/officeart/2008/layout/VerticalCurvedList"/>
    <dgm:cxn modelId="{4852F7F5-F871-462C-94E9-9686A6DF48AA}" type="presParOf" srcId="{B8C52B37-74E1-4C1C-9DB2-44B1F3D79DFA}" destId="{C6BF994B-3E67-4D03-9458-4D05B6FBB884}" srcOrd="3" destOrd="0" presId="urn:microsoft.com/office/officeart/2008/layout/VerticalCurvedList"/>
    <dgm:cxn modelId="{C1A830C4-B5C4-46C8-AC18-92D67CC4A1FA}" type="presParOf" srcId="{1DA348FD-2FC2-407A-A9DF-52289CD0E6C6}" destId="{BE769185-0BAF-4E87-9103-71607FC6B5A9}" srcOrd="1" destOrd="0" presId="urn:microsoft.com/office/officeart/2008/layout/VerticalCurvedList"/>
    <dgm:cxn modelId="{C489D123-8A6F-4BFC-A814-CD7450435056}" type="presParOf" srcId="{1DA348FD-2FC2-407A-A9DF-52289CD0E6C6}" destId="{51755B6E-57B7-43BD-B3D0-EDF45137F907}" srcOrd="2" destOrd="0" presId="urn:microsoft.com/office/officeart/2008/layout/VerticalCurvedList"/>
    <dgm:cxn modelId="{20094624-1149-480E-AD86-8554943640E2}" type="presParOf" srcId="{51755B6E-57B7-43BD-B3D0-EDF45137F907}" destId="{D3571B00-C543-4C20-AC83-0E04A15A0AC7}" srcOrd="0" destOrd="0" presId="urn:microsoft.com/office/officeart/2008/layout/VerticalCurvedList"/>
    <dgm:cxn modelId="{8544C68F-BC3B-4629-B352-FC37AFA1DDB4}" type="presParOf" srcId="{1DA348FD-2FC2-407A-A9DF-52289CD0E6C6}" destId="{0A485EB4-3142-4DA4-B869-A6DFCB2441F6}" srcOrd="3" destOrd="0" presId="urn:microsoft.com/office/officeart/2008/layout/VerticalCurvedList"/>
    <dgm:cxn modelId="{D3B2C3B7-750F-4DF7-8372-D781BD006661}" type="presParOf" srcId="{1DA348FD-2FC2-407A-A9DF-52289CD0E6C6}" destId="{2976BF20-7D80-4CD8-B25B-4BF066F1B973}" srcOrd="4" destOrd="0" presId="urn:microsoft.com/office/officeart/2008/layout/VerticalCurvedList"/>
    <dgm:cxn modelId="{35C245FF-ED4A-4A2D-A052-045A765EF2EF}" type="presParOf" srcId="{2976BF20-7D80-4CD8-B25B-4BF066F1B973}" destId="{1334DC7E-CCC6-4D68-8D6C-BC727202D18F}" srcOrd="0" destOrd="0" presId="urn:microsoft.com/office/officeart/2008/layout/VerticalCurvedList"/>
    <dgm:cxn modelId="{686FB659-5DFA-4D73-9C87-84A8DFA90865}" type="presParOf" srcId="{1DA348FD-2FC2-407A-A9DF-52289CD0E6C6}" destId="{0CB5F4A3-7990-4CAF-BBD1-FA5BFE836575}" srcOrd="5" destOrd="0" presId="urn:microsoft.com/office/officeart/2008/layout/VerticalCurvedList"/>
    <dgm:cxn modelId="{E4FC5116-CEAA-4D04-93CA-50B1510DA988}" type="presParOf" srcId="{1DA348FD-2FC2-407A-A9DF-52289CD0E6C6}" destId="{7DE7C20B-B7C3-4ED0-8647-798AC3C70208}" srcOrd="6" destOrd="0" presId="urn:microsoft.com/office/officeart/2008/layout/VerticalCurvedList"/>
    <dgm:cxn modelId="{3F0A3E94-2C34-4BA1-B4B8-3AB8FFDFD617}" type="presParOf" srcId="{7DE7C20B-B7C3-4ED0-8647-798AC3C70208}" destId="{CD9AECF2-FE02-4E82-A550-DB3BA9A6431F}" srcOrd="0" destOrd="0" presId="urn:microsoft.com/office/officeart/2008/layout/VerticalCurvedList"/>
    <dgm:cxn modelId="{5513A4F7-43EE-412F-855C-342269554D6D}" type="presParOf" srcId="{1DA348FD-2FC2-407A-A9DF-52289CD0E6C6}" destId="{B6010FA6-A2D8-4D5F-B47B-B1C4FC669139}" srcOrd="7" destOrd="0" presId="urn:microsoft.com/office/officeart/2008/layout/VerticalCurvedList"/>
    <dgm:cxn modelId="{9047B5B4-B4C2-4023-BA38-4FCF508045C3}" type="presParOf" srcId="{1DA348FD-2FC2-407A-A9DF-52289CD0E6C6}" destId="{23CC57F3-8E73-4F93-B5F7-C8668D5B1893}" srcOrd="8" destOrd="0" presId="urn:microsoft.com/office/officeart/2008/layout/VerticalCurvedList"/>
    <dgm:cxn modelId="{CC6027F8-9693-4A73-8FFA-DD6FD8F4BADA}" type="presParOf" srcId="{23CC57F3-8E73-4F93-B5F7-C8668D5B1893}" destId="{C806AD3B-DB15-4B13-88FF-914C0BDF5926}" srcOrd="0" destOrd="0" presId="urn:microsoft.com/office/officeart/2008/layout/VerticalCurvedList"/>
    <dgm:cxn modelId="{470E6692-908D-4F0B-8932-E8EAC4CF28B4}" type="presParOf" srcId="{1DA348FD-2FC2-407A-A9DF-52289CD0E6C6}" destId="{845F9AAE-B019-41F0-BACB-F52AE188B767}" srcOrd="9" destOrd="0" presId="urn:microsoft.com/office/officeart/2008/layout/VerticalCurvedList"/>
    <dgm:cxn modelId="{88703B53-A0F1-4ACC-AC4B-5C54DD284E4D}" type="presParOf" srcId="{1DA348FD-2FC2-407A-A9DF-52289CD0E6C6}" destId="{2BE86CBA-3489-4D50-8A19-996BE54FC3CB}" srcOrd="10" destOrd="0" presId="urn:microsoft.com/office/officeart/2008/layout/VerticalCurvedList"/>
    <dgm:cxn modelId="{EF6B9376-CC96-4225-B805-0018E8E57B6A}" type="presParOf" srcId="{2BE86CBA-3489-4D50-8A19-996BE54FC3CB}" destId="{6DC14567-7307-4F4A-A258-58F021304188}" srcOrd="0" destOrd="0" presId="urn:microsoft.com/office/officeart/2008/layout/VerticalCurvedList"/>
    <dgm:cxn modelId="{FB225E7B-2580-4B8C-A6C0-DF439D3BCDCA}" type="presParOf" srcId="{1DA348FD-2FC2-407A-A9DF-52289CD0E6C6}" destId="{96F3CB91-BDBC-4EE1-90CD-984009EA08E2}" srcOrd="11" destOrd="0" presId="urn:microsoft.com/office/officeart/2008/layout/VerticalCurvedList"/>
    <dgm:cxn modelId="{0980E85A-1318-4073-BBAB-60EE311C6AF8}" type="presParOf" srcId="{1DA348FD-2FC2-407A-A9DF-52289CD0E6C6}" destId="{35195F01-A414-45DD-B6B1-5F3D0717F238}" srcOrd="12" destOrd="0" presId="urn:microsoft.com/office/officeart/2008/layout/VerticalCurvedList"/>
    <dgm:cxn modelId="{770E453B-4EB9-4ADC-BA90-6088C6C22C01}" type="presParOf" srcId="{35195F01-A414-45DD-B6B1-5F3D0717F238}" destId="{27EE1B4E-E740-442A-B041-F1B8F752E83F}" srcOrd="0" destOrd="0" presId="urn:microsoft.com/office/officeart/2008/layout/VerticalCurvedList"/>
    <dgm:cxn modelId="{84266B60-CB03-4AA8-BF68-9EEDAC3E4F03}" type="presParOf" srcId="{1DA348FD-2FC2-407A-A9DF-52289CD0E6C6}" destId="{FD50DD65-58CC-4655-9B1A-9DF2DB30BB09}" srcOrd="13" destOrd="0" presId="urn:microsoft.com/office/officeart/2008/layout/VerticalCurvedList"/>
    <dgm:cxn modelId="{A9D840DF-69A3-495E-8645-627D34B485BF}" type="presParOf" srcId="{1DA348FD-2FC2-407A-A9DF-52289CD0E6C6}" destId="{21262DCA-8D77-4AD9-997A-0A0B1AF8093D}" srcOrd="14" destOrd="0" presId="urn:microsoft.com/office/officeart/2008/layout/VerticalCurvedList"/>
    <dgm:cxn modelId="{A5F309C2-945A-4A32-8E3F-32D53C5AE4EA}" type="presParOf" srcId="{21262DCA-8D77-4AD9-997A-0A0B1AF8093D}" destId="{448DF3DD-F08A-430A-98E8-5B61E5423095}"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07D4388-C496-4583-A7F0-A7481E9DE256}" type="doc">
      <dgm:prSet loTypeId="urn:microsoft.com/office/officeart/2005/8/layout/list1" loCatId="list" qsTypeId="urn:microsoft.com/office/officeart/2005/8/quickstyle/simple1" qsCatId="simple" csTypeId="urn:microsoft.com/office/officeart/2005/8/colors/accent0_1" csCatId="mainScheme" phldr="1"/>
      <dgm:spPr/>
      <dgm:t>
        <a:bodyPr/>
        <a:lstStyle/>
        <a:p>
          <a:endParaRPr lang="tr-TR"/>
        </a:p>
      </dgm:t>
    </dgm:pt>
    <dgm:pt modelId="{9A73EA0A-8B0F-4610-8F0D-6AD93E8A4367}">
      <dgm:prSet phldrT="[Metin]" custT="1"/>
      <dgm:spPr>
        <a:solidFill>
          <a:schemeClr val="bg1"/>
        </a:solidFill>
      </dgm:spPr>
      <dgm:t>
        <a:bodyPr/>
        <a:lstStyle/>
        <a:p>
          <a:pPr>
            <a:buAutoNum type="arabicPeriod"/>
          </a:pPr>
          <a:r>
            <a:rPr lang="tr-TR" sz="1400" dirty="0" err="1">
              <a:solidFill>
                <a:schemeClr val="accent1"/>
              </a:solidFill>
              <a:latin typeface="+mn-lt"/>
              <a:ea typeface="Noto Sans" panose="020B0502040504020204" pitchFamily="34" charset="0"/>
              <a:cs typeface="Noto Sans" panose="020B0502040504020204" pitchFamily="34" charset="0"/>
            </a:rPr>
            <a:t>Identify</a:t>
          </a:r>
          <a:r>
            <a:rPr lang="tr-TR" sz="1400" dirty="0">
              <a:solidFill>
                <a:schemeClr val="accent1"/>
              </a:solidFill>
              <a:latin typeface="+mn-lt"/>
              <a:ea typeface="Noto Sans" panose="020B0502040504020204" pitchFamily="34" charset="0"/>
              <a:cs typeface="Noto Sans" panose="020B0502040504020204" pitchFamily="34" charset="0"/>
            </a:rPr>
            <a:t> </a:t>
          </a:r>
          <a:r>
            <a:rPr lang="tr-TR" sz="1400" dirty="0" err="1">
              <a:solidFill>
                <a:schemeClr val="accent1"/>
              </a:solidFill>
              <a:latin typeface="+mn-lt"/>
              <a:ea typeface="Noto Sans" panose="020B0502040504020204" pitchFamily="34" charset="0"/>
              <a:cs typeface="Noto Sans" panose="020B0502040504020204" pitchFamily="34" charset="0"/>
            </a:rPr>
            <a:t>your</a:t>
          </a:r>
          <a:r>
            <a:rPr lang="tr-TR" sz="1400" dirty="0">
              <a:solidFill>
                <a:schemeClr val="accent1"/>
              </a:solidFill>
              <a:latin typeface="+mn-lt"/>
              <a:ea typeface="Noto Sans" panose="020B0502040504020204" pitchFamily="34" charset="0"/>
              <a:cs typeface="Noto Sans" panose="020B0502040504020204" pitchFamily="34" charset="0"/>
            </a:rPr>
            <a:t> </a:t>
          </a:r>
          <a:r>
            <a:rPr lang="tr-TR" sz="1400" dirty="0" err="1">
              <a:solidFill>
                <a:schemeClr val="accent1"/>
              </a:solidFill>
              <a:latin typeface="+mn-lt"/>
              <a:ea typeface="Noto Sans" panose="020B0502040504020204" pitchFamily="34" charset="0"/>
              <a:cs typeface="Noto Sans" panose="020B0502040504020204" pitchFamily="34" charset="0"/>
            </a:rPr>
            <a:t>goals</a:t>
          </a:r>
          <a:r>
            <a:rPr lang="tr-TR" sz="1400" dirty="0">
              <a:solidFill>
                <a:schemeClr val="accent1"/>
              </a:solidFill>
              <a:latin typeface="+mn-lt"/>
              <a:ea typeface="Noto Sans" panose="020B0502040504020204" pitchFamily="34" charset="0"/>
              <a:cs typeface="Noto Sans" panose="020B0502040504020204" pitchFamily="34" charset="0"/>
            </a:rPr>
            <a:t> </a:t>
          </a:r>
          <a:r>
            <a:rPr lang="tr-TR" sz="1400" dirty="0" err="1">
              <a:solidFill>
                <a:schemeClr val="accent1"/>
              </a:solidFill>
              <a:latin typeface="+mn-lt"/>
              <a:ea typeface="Noto Sans" panose="020B0502040504020204" pitchFamily="34" charset="0"/>
              <a:cs typeface="Noto Sans" panose="020B0502040504020204" pitchFamily="34" charset="0"/>
            </a:rPr>
            <a:t>and</a:t>
          </a:r>
          <a:r>
            <a:rPr lang="tr-TR" sz="1400" dirty="0">
              <a:solidFill>
                <a:schemeClr val="accent1"/>
              </a:solidFill>
              <a:latin typeface="+mn-lt"/>
              <a:ea typeface="Noto Sans" panose="020B0502040504020204" pitchFamily="34" charset="0"/>
              <a:cs typeface="Noto Sans" panose="020B0502040504020204" pitchFamily="34" charset="0"/>
            </a:rPr>
            <a:t> </a:t>
          </a:r>
          <a:r>
            <a:rPr lang="tr-TR" sz="1400" dirty="0" err="1">
              <a:solidFill>
                <a:schemeClr val="accent1"/>
              </a:solidFill>
              <a:latin typeface="+mn-lt"/>
              <a:ea typeface="Noto Sans" panose="020B0502040504020204" pitchFamily="34" charset="0"/>
              <a:cs typeface="Noto Sans" panose="020B0502040504020204" pitchFamily="34" charset="0"/>
            </a:rPr>
            <a:t>value</a:t>
          </a:r>
          <a:r>
            <a:rPr lang="tr-TR" sz="1400" dirty="0">
              <a:solidFill>
                <a:schemeClr val="accent1"/>
              </a:solidFill>
              <a:latin typeface="+mn-lt"/>
              <a:ea typeface="Noto Sans" panose="020B0502040504020204" pitchFamily="34" charset="0"/>
              <a:cs typeface="Noto Sans" panose="020B0502040504020204" pitchFamily="34" charset="0"/>
            </a:rPr>
            <a:t> </a:t>
          </a:r>
          <a:r>
            <a:rPr lang="tr-TR" sz="1400" dirty="0" err="1">
              <a:solidFill>
                <a:schemeClr val="accent1"/>
              </a:solidFill>
              <a:latin typeface="+mn-lt"/>
              <a:ea typeface="Noto Sans" panose="020B0502040504020204" pitchFamily="34" charset="0"/>
              <a:cs typeface="Noto Sans" panose="020B0502040504020204" pitchFamily="34" charset="0"/>
            </a:rPr>
            <a:t>proposition</a:t>
          </a:r>
          <a:endParaRPr lang="tr-TR" sz="1400" dirty="0">
            <a:solidFill>
              <a:schemeClr val="accent1"/>
            </a:solidFill>
            <a:latin typeface="+mn-lt"/>
          </a:endParaRPr>
        </a:p>
      </dgm:t>
    </dgm:pt>
    <dgm:pt modelId="{DF13663A-F560-4444-9CD6-98C5C8F7992D}" type="parTrans" cxnId="{54B44D8C-1499-47AE-8C38-250678EBB53E}">
      <dgm:prSet/>
      <dgm:spPr/>
      <dgm:t>
        <a:bodyPr/>
        <a:lstStyle/>
        <a:p>
          <a:endParaRPr lang="tr-TR" sz="1050">
            <a:solidFill>
              <a:schemeClr val="bg1">
                <a:lumMod val="50000"/>
              </a:schemeClr>
            </a:solidFill>
            <a:latin typeface="+mn-lt"/>
          </a:endParaRPr>
        </a:p>
      </dgm:t>
    </dgm:pt>
    <dgm:pt modelId="{4EECF047-9483-4F73-B1B3-97FBF63E33AB}" type="sibTrans" cxnId="{54B44D8C-1499-47AE-8C38-250678EBB53E}">
      <dgm:prSet/>
      <dgm:spPr/>
      <dgm:t>
        <a:bodyPr/>
        <a:lstStyle/>
        <a:p>
          <a:endParaRPr lang="tr-TR" sz="1050">
            <a:solidFill>
              <a:schemeClr val="bg1">
                <a:lumMod val="50000"/>
              </a:schemeClr>
            </a:solidFill>
            <a:latin typeface="+mn-lt"/>
          </a:endParaRPr>
        </a:p>
      </dgm:t>
    </dgm:pt>
    <dgm:pt modelId="{16F2809B-031E-459C-A091-47BB4C4BEA05}">
      <dgm:prSet phldrT="[Metin]" custT="1"/>
      <dgm:spPr/>
      <dgm:t>
        <a:bodyPr/>
        <a:lstStyle/>
        <a:p>
          <a:pPr>
            <a:buAutoNum type="arabicPeriod"/>
          </a:pPr>
          <a:r>
            <a:rPr lang="tr-TR" sz="1400" dirty="0">
              <a:solidFill>
                <a:schemeClr val="accent1"/>
              </a:solidFill>
              <a:latin typeface="+mn-lt"/>
              <a:ea typeface="Noto Sans" panose="020B0502040504020204" pitchFamily="34" charset="0"/>
              <a:cs typeface="Noto Sans" panose="020B0502040504020204" pitchFamily="34" charset="0"/>
            </a:rPr>
            <a:t>Research and network -</a:t>
          </a:r>
          <a:r>
            <a:rPr lang="tr-TR" sz="1400" i="1" dirty="0">
              <a:solidFill>
                <a:schemeClr val="accent1"/>
              </a:solidFill>
              <a:latin typeface="+mn-lt"/>
              <a:ea typeface="Noto Sans" panose="020B0502040504020204" pitchFamily="34" charset="0"/>
              <a:cs typeface="Noto Sans" panose="020B0502040504020204" pitchFamily="34" charset="0"/>
            </a:rPr>
            <a:t>formali</a:t>
          </a:r>
          <a:r>
            <a:rPr lang="en-US" sz="1400" i="1" dirty="0">
              <a:solidFill>
                <a:schemeClr val="accent1"/>
              </a:solidFill>
              <a:latin typeface="+mn-lt"/>
              <a:ea typeface="Noto Sans" panose="020B0502040504020204" pitchFamily="34" charset="0"/>
              <a:cs typeface="Noto Sans" panose="020B0502040504020204" pitchFamily="34" charset="0"/>
            </a:rPr>
            <a:t>s</a:t>
          </a:r>
          <a:r>
            <a:rPr lang="tr-TR" sz="1400" i="1" dirty="0">
              <a:solidFill>
                <a:schemeClr val="accent1"/>
              </a:solidFill>
              <a:latin typeface="+mn-lt"/>
              <a:ea typeface="Noto Sans" panose="020B0502040504020204" pitchFamily="34" charset="0"/>
              <a:cs typeface="Noto Sans" panose="020B0502040504020204" pitchFamily="34" charset="0"/>
            </a:rPr>
            <a:t>e your partnership </a:t>
          </a:r>
          <a:r>
            <a:rPr lang="tr-TR" sz="1400" dirty="0">
              <a:solidFill>
                <a:schemeClr val="accent1"/>
              </a:solidFill>
              <a:latin typeface="+mn-lt"/>
              <a:ea typeface="Noto Sans" panose="020B0502040504020204" pitchFamily="34" charset="0"/>
              <a:cs typeface="Noto Sans" panose="020B0502040504020204" pitchFamily="34" charset="0"/>
            </a:rPr>
            <a:t>-</a:t>
          </a:r>
          <a:endParaRPr lang="tr-TR" sz="1400" dirty="0">
            <a:solidFill>
              <a:schemeClr val="accent1"/>
            </a:solidFill>
            <a:latin typeface="+mn-lt"/>
          </a:endParaRPr>
        </a:p>
      </dgm:t>
    </dgm:pt>
    <dgm:pt modelId="{5AE61CD7-3392-449B-9AA3-2F1A7D87EF60}" type="parTrans" cxnId="{2C929EB8-B6BE-41FC-A9B9-07D4386DAC83}">
      <dgm:prSet/>
      <dgm:spPr/>
      <dgm:t>
        <a:bodyPr/>
        <a:lstStyle/>
        <a:p>
          <a:endParaRPr lang="tr-TR" sz="1050">
            <a:solidFill>
              <a:schemeClr val="bg1">
                <a:lumMod val="50000"/>
              </a:schemeClr>
            </a:solidFill>
            <a:latin typeface="+mn-lt"/>
          </a:endParaRPr>
        </a:p>
      </dgm:t>
    </dgm:pt>
    <dgm:pt modelId="{3F22433A-ED70-44F7-8890-7BFEB2AE940F}" type="sibTrans" cxnId="{2C929EB8-B6BE-41FC-A9B9-07D4386DAC83}">
      <dgm:prSet/>
      <dgm:spPr/>
      <dgm:t>
        <a:bodyPr/>
        <a:lstStyle/>
        <a:p>
          <a:endParaRPr lang="tr-TR" sz="1050">
            <a:solidFill>
              <a:schemeClr val="bg1">
                <a:lumMod val="50000"/>
              </a:schemeClr>
            </a:solidFill>
            <a:latin typeface="+mn-lt"/>
          </a:endParaRPr>
        </a:p>
      </dgm:t>
    </dgm:pt>
    <dgm:pt modelId="{75778BD8-9CD0-4F0A-B455-78DB487ADFF8}">
      <dgm:prSet phldrT="[Metin]" custT="1"/>
      <dgm:spPr/>
      <dgm:t>
        <a:bodyPr/>
        <a:lstStyle/>
        <a:p>
          <a:pPr>
            <a:buAutoNum type="arabicPeriod"/>
          </a:pPr>
          <a:r>
            <a:rPr lang="tr-TR" sz="1400" err="1">
              <a:solidFill>
                <a:schemeClr val="accent1"/>
              </a:solidFill>
              <a:latin typeface="+mn-lt"/>
              <a:ea typeface="Noto Sans" panose="020B0502040504020204" pitchFamily="34" charset="0"/>
              <a:cs typeface="Noto Sans" panose="020B0502040504020204" pitchFamily="34" charset="0"/>
            </a:rPr>
            <a:t>Nurture</a:t>
          </a:r>
          <a:r>
            <a:rPr lang="tr-TR" sz="1400">
              <a:solidFill>
                <a:schemeClr val="accent1"/>
              </a:solidFill>
              <a:latin typeface="+mn-lt"/>
              <a:ea typeface="Noto Sans" panose="020B0502040504020204" pitchFamily="34" charset="0"/>
              <a:cs typeface="Noto Sans" panose="020B0502040504020204" pitchFamily="34" charset="0"/>
            </a:rPr>
            <a:t> </a:t>
          </a:r>
          <a:r>
            <a:rPr lang="tr-TR" sz="1400" err="1">
              <a:solidFill>
                <a:schemeClr val="accent1"/>
              </a:solidFill>
              <a:latin typeface="+mn-lt"/>
              <a:ea typeface="Noto Sans" panose="020B0502040504020204" pitchFamily="34" charset="0"/>
              <a:cs typeface="Noto Sans" panose="020B0502040504020204" pitchFamily="34" charset="0"/>
            </a:rPr>
            <a:t>and</a:t>
          </a:r>
          <a:r>
            <a:rPr lang="tr-TR" sz="1400">
              <a:solidFill>
                <a:schemeClr val="accent1"/>
              </a:solidFill>
              <a:latin typeface="+mn-lt"/>
              <a:ea typeface="Noto Sans" panose="020B0502040504020204" pitchFamily="34" charset="0"/>
              <a:cs typeface="Noto Sans" panose="020B0502040504020204" pitchFamily="34" charset="0"/>
            </a:rPr>
            <a:t> </a:t>
          </a:r>
          <a:r>
            <a:rPr lang="tr-TR" sz="1400" err="1">
              <a:solidFill>
                <a:schemeClr val="accent1"/>
              </a:solidFill>
              <a:latin typeface="+mn-lt"/>
              <a:ea typeface="Noto Sans" panose="020B0502040504020204" pitchFamily="34" charset="0"/>
              <a:cs typeface="Noto Sans" panose="020B0502040504020204" pitchFamily="34" charset="0"/>
            </a:rPr>
            <a:t>grow</a:t>
          </a:r>
          <a:endParaRPr lang="tr-TR" sz="1400">
            <a:solidFill>
              <a:schemeClr val="accent1"/>
            </a:solidFill>
            <a:latin typeface="+mn-lt"/>
          </a:endParaRPr>
        </a:p>
      </dgm:t>
    </dgm:pt>
    <dgm:pt modelId="{96CE3CB7-8D38-4821-96AD-2714B2AF9DE1}" type="parTrans" cxnId="{9CD7686A-52D9-484A-9979-EDE9C0C88622}">
      <dgm:prSet/>
      <dgm:spPr/>
      <dgm:t>
        <a:bodyPr/>
        <a:lstStyle/>
        <a:p>
          <a:endParaRPr lang="tr-TR" sz="1050">
            <a:solidFill>
              <a:schemeClr val="bg1">
                <a:lumMod val="50000"/>
              </a:schemeClr>
            </a:solidFill>
            <a:latin typeface="+mn-lt"/>
          </a:endParaRPr>
        </a:p>
      </dgm:t>
    </dgm:pt>
    <dgm:pt modelId="{A8ED4053-0A39-4A7F-A90F-B190AD689B4E}" type="sibTrans" cxnId="{9CD7686A-52D9-484A-9979-EDE9C0C88622}">
      <dgm:prSet/>
      <dgm:spPr/>
      <dgm:t>
        <a:bodyPr/>
        <a:lstStyle/>
        <a:p>
          <a:endParaRPr lang="tr-TR" sz="1050">
            <a:solidFill>
              <a:schemeClr val="bg1">
                <a:lumMod val="50000"/>
              </a:schemeClr>
            </a:solidFill>
            <a:latin typeface="+mn-lt"/>
          </a:endParaRPr>
        </a:p>
      </dgm:t>
    </dgm:pt>
    <dgm:pt modelId="{34A7D6B7-ACCB-4DD7-B9C9-E0AF19AA7877}">
      <dgm:prSet custT="1"/>
      <dgm:spPr/>
      <dgm:t>
        <a:bodyPr/>
        <a:lstStyle/>
        <a:p>
          <a:pPr algn="just"/>
          <a:r>
            <a:rPr lang="en-US" sz="1400" b="0" dirty="0">
              <a:solidFill>
                <a:schemeClr val="accent1"/>
              </a:solidFill>
              <a:latin typeface="+mn-lt"/>
              <a:ea typeface="Noto Sans" panose="020B0502040504020204" pitchFamily="34" charset="0"/>
              <a:cs typeface="Noto Sans" panose="020B0502040504020204" pitchFamily="34" charset="0"/>
            </a:rPr>
            <a:t>State your goals and the skills or resources you can provide. 
What are the key areas in which you excel, your abilities, and what sets you apart from others? 
Defining of how can you align your goals and values ?</a:t>
          </a:r>
          <a:endParaRPr lang="tr-TR" sz="1400" b="0" dirty="0">
            <a:solidFill>
              <a:schemeClr val="accent1"/>
            </a:solidFill>
            <a:latin typeface="+mn-lt"/>
            <a:ea typeface="Noto Sans" panose="020B0502040504020204" pitchFamily="34" charset="0"/>
            <a:cs typeface="Noto Sans" panose="020B0502040504020204" pitchFamily="34" charset="0"/>
          </a:endParaRPr>
        </a:p>
      </dgm:t>
    </dgm:pt>
    <dgm:pt modelId="{0141441B-21F3-4C03-A201-9FE97DE36CD3}" type="parTrans" cxnId="{F8920B54-273E-4CD2-A271-F2545858AF16}">
      <dgm:prSet/>
      <dgm:spPr/>
      <dgm:t>
        <a:bodyPr/>
        <a:lstStyle/>
        <a:p>
          <a:endParaRPr lang="tr-TR" sz="1400">
            <a:solidFill>
              <a:schemeClr val="bg1">
                <a:lumMod val="50000"/>
              </a:schemeClr>
            </a:solidFill>
            <a:latin typeface="+mn-lt"/>
          </a:endParaRPr>
        </a:p>
      </dgm:t>
    </dgm:pt>
    <dgm:pt modelId="{3D3ADF8A-9F42-43F5-88FF-786202132972}" type="sibTrans" cxnId="{F8920B54-273E-4CD2-A271-F2545858AF16}">
      <dgm:prSet/>
      <dgm:spPr/>
      <dgm:t>
        <a:bodyPr/>
        <a:lstStyle/>
        <a:p>
          <a:endParaRPr lang="tr-TR" sz="1400">
            <a:solidFill>
              <a:schemeClr val="bg1">
                <a:lumMod val="50000"/>
              </a:schemeClr>
            </a:solidFill>
            <a:latin typeface="+mn-lt"/>
          </a:endParaRPr>
        </a:p>
      </dgm:t>
    </dgm:pt>
    <dgm:pt modelId="{638565CD-AA55-436F-B42E-CAA2E9653B1E}">
      <dgm:prSet custT="1"/>
      <dgm:spPr/>
      <dgm:t>
        <a:bodyPr/>
        <a:lstStyle/>
        <a:p>
          <a:r>
            <a:rPr lang="en-US" sz="1400" dirty="0">
              <a:solidFill>
                <a:schemeClr val="accent1"/>
              </a:solidFill>
              <a:latin typeface="+mn-lt"/>
              <a:ea typeface="Noto Sans" panose="020B0502040504020204" pitchFamily="34" charset="0"/>
              <a:cs typeface="Noto Sans" panose="020B0502040504020204" pitchFamily="34" charset="0"/>
            </a:rPr>
            <a:t>Who is currently present in the sector?
Which companies are your rivals?
With whom can you collaborate?</a:t>
          </a:r>
          <a:endParaRPr lang="tr-TR" sz="1400" dirty="0">
            <a:solidFill>
              <a:schemeClr val="accent1"/>
            </a:solidFill>
            <a:latin typeface="+mn-lt"/>
            <a:ea typeface="Noto Sans" panose="020B0502040504020204" pitchFamily="34" charset="0"/>
            <a:cs typeface="Noto Sans" panose="020B0502040504020204" pitchFamily="34" charset="0"/>
          </a:endParaRPr>
        </a:p>
      </dgm:t>
    </dgm:pt>
    <dgm:pt modelId="{3D9C68E8-8FE0-4046-A4A3-A5A4CA7367C3}" type="parTrans" cxnId="{6F615C36-8849-4BD1-B59C-A59683227D70}">
      <dgm:prSet/>
      <dgm:spPr/>
      <dgm:t>
        <a:bodyPr/>
        <a:lstStyle/>
        <a:p>
          <a:endParaRPr lang="tr-TR" sz="1400">
            <a:solidFill>
              <a:schemeClr val="bg1">
                <a:lumMod val="50000"/>
              </a:schemeClr>
            </a:solidFill>
            <a:latin typeface="+mn-lt"/>
          </a:endParaRPr>
        </a:p>
      </dgm:t>
    </dgm:pt>
    <dgm:pt modelId="{FB66C483-5745-4D89-A55F-F258B7D521D4}" type="sibTrans" cxnId="{6F615C36-8849-4BD1-B59C-A59683227D70}">
      <dgm:prSet/>
      <dgm:spPr/>
      <dgm:t>
        <a:bodyPr/>
        <a:lstStyle/>
        <a:p>
          <a:endParaRPr lang="tr-TR" sz="1400">
            <a:solidFill>
              <a:schemeClr val="bg1">
                <a:lumMod val="50000"/>
              </a:schemeClr>
            </a:solidFill>
            <a:latin typeface="+mn-lt"/>
          </a:endParaRPr>
        </a:p>
      </dgm:t>
    </dgm:pt>
    <dgm:pt modelId="{611445B4-3915-44C4-B1FD-0A1B04AD7BB6}">
      <dgm:prSet custT="1"/>
      <dgm:spPr/>
      <dgm:t>
        <a:bodyPr/>
        <a:lstStyle/>
        <a:p>
          <a:r>
            <a:rPr lang="tr-TR" sz="1400" b="0" i="0" err="1">
              <a:solidFill>
                <a:schemeClr val="accent1"/>
              </a:solidFill>
              <a:latin typeface="+mn-lt"/>
              <a:ea typeface="Noto Sans" panose="020B0502040504020204" pitchFamily="34" charset="0"/>
              <a:cs typeface="Noto Sans" panose="020B0502040504020204" pitchFamily="34" charset="0"/>
            </a:rPr>
            <a:t>Implement</a:t>
          </a:r>
          <a:r>
            <a:rPr lang="tr-TR" sz="1400" b="0" i="0">
              <a:solidFill>
                <a:schemeClr val="accent1"/>
              </a:solidFill>
              <a:latin typeface="+mn-lt"/>
              <a:ea typeface="Noto Sans" panose="020B0502040504020204" pitchFamily="34" charset="0"/>
              <a:cs typeface="Noto Sans" panose="020B0502040504020204" pitchFamily="34" charset="0"/>
            </a:rPr>
            <a:t> </a:t>
          </a:r>
          <a:r>
            <a:rPr lang="tr-TR" sz="1400" b="0" i="0" err="1">
              <a:solidFill>
                <a:schemeClr val="accent1"/>
              </a:solidFill>
              <a:latin typeface="+mn-lt"/>
              <a:ea typeface="Noto Sans" panose="020B0502040504020204" pitchFamily="34" charset="0"/>
              <a:cs typeface="Noto Sans" panose="020B0502040504020204" pitchFamily="34" charset="0"/>
            </a:rPr>
            <a:t>and</a:t>
          </a:r>
          <a:r>
            <a:rPr lang="tr-TR" sz="1400" b="0" i="0">
              <a:solidFill>
                <a:schemeClr val="accent1"/>
              </a:solidFill>
              <a:latin typeface="+mn-lt"/>
              <a:ea typeface="Noto Sans" panose="020B0502040504020204" pitchFamily="34" charset="0"/>
              <a:cs typeface="Noto Sans" panose="020B0502040504020204" pitchFamily="34" charset="0"/>
            </a:rPr>
            <a:t> </a:t>
          </a:r>
          <a:r>
            <a:rPr lang="tr-TR" sz="1400" b="0" i="0" err="1">
              <a:solidFill>
                <a:schemeClr val="accent1"/>
              </a:solidFill>
              <a:latin typeface="+mn-lt"/>
              <a:ea typeface="Noto Sans" panose="020B0502040504020204" pitchFamily="34" charset="0"/>
              <a:cs typeface="Noto Sans" panose="020B0502040504020204" pitchFamily="34" charset="0"/>
            </a:rPr>
            <a:t>evaluate</a:t>
          </a:r>
          <a:endParaRPr lang="tr-TR" sz="1400" b="0" i="0">
            <a:solidFill>
              <a:schemeClr val="accent1"/>
            </a:solidFill>
            <a:latin typeface="+mn-lt"/>
            <a:ea typeface="Noto Sans" panose="020B0502040504020204" pitchFamily="34" charset="0"/>
            <a:cs typeface="Noto Sans" panose="020B0502040504020204" pitchFamily="34" charset="0"/>
          </a:endParaRPr>
        </a:p>
      </dgm:t>
    </dgm:pt>
    <dgm:pt modelId="{FD943D14-0784-438C-AABE-C72A599275E8}" type="parTrans" cxnId="{860B2538-F96A-4D1C-A4F0-32D9C1FEE291}">
      <dgm:prSet/>
      <dgm:spPr/>
      <dgm:t>
        <a:bodyPr/>
        <a:lstStyle/>
        <a:p>
          <a:endParaRPr lang="tr-TR" sz="1400">
            <a:solidFill>
              <a:schemeClr val="bg1">
                <a:lumMod val="50000"/>
              </a:schemeClr>
            </a:solidFill>
            <a:latin typeface="+mn-lt"/>
          </a:endParaRPr>
        </a:p>
      </dgm:t>
    </dgm:pt>
    <dgm:pt modelId="{81EE459B-FCF4-4892-B48A-FD4CD00E2526}" type="sibTrans" cxnId="{860B2538-F96A-4D1C-A4F0-32D9C1FEE291}">
      <dgm:prSet/>
      <dgm:spPr/>
      <dgm:t>
        <a:bodyPr/>
        <a:lstStyle/>
        <a:p>
          <a:endParaRPr lang="tr-TR" sz="1400">
            <a:solidFill>
              <a:schemeClr val="bg1">
                <a:lumMod val="50000"/>
              </a:schemeClr>
            </a:solidFill>
            <a:latin typeface="+mn-lt"/>
          </a:endParaRPr>
        </a:p>
      </dgm:t>
    </dgm:pt>
    <dgm:pt modelId="{5687293D-76B7-48BA-B6BB-C0DB1858FF6D}">
      <dgm:prSet custT="1"/>
      <dgm:spPr/>
      <dgm:t>
        <a:bodyPr/>
        <a:lstStyle/>
        <a:p>
          <a:pPr>
            <a:buAutoNum type="arabicPeriod"/>
          </a:pPr>
          <a:r>
            <a:rPr lang="tr-TR" sz="1400" dirty="0">
              <a:solidFill>
                <a:schemeClr val="accent1"/>
              </a:solidFill>
              <a:latin typeface="+mn-lt"/>
              <a:ea typeface="Noto Sans" panose="020B0502040504020204" pitchFamily="34" charset="0"/>
              <a:cs typeface="Noto Sans" panose="020B0502040504020204" pitchFamily="34" charset="0"/>
            </a:rPr>
            <a:t>Negotiate and formal</a:t>
          </a:r>
          <a:r>
            <a:rPr lang="en-US" sz="1400" dirty="0">
              <a:solidFill>
                <a:schemeClr val="accent1"/>
              </a:solidFill>
              <a:latin typeface="+mn-lt"/>
              <a:ea typeface="Noto Sans" panose="020B0502040504020204" pitchFamily="34" charset="0"/>
              <a:cs typeface="Noto Sans" panose="020B0502040504020204" pitchFamily="34" charset="0"/>
            </a:rPr>
            <a:t>is</a:t>
          </a:r>
          <a:r>
            <a:rPr lang="tr-TR" sz="1400" dirty="0">
              <a:solidFill>
                <a:schemeClr val="accent1"/>
              </a:solidFill>
              <a:latin typeface="+mn-lt"/>
              <a:ea typeface="Noto Sans" panose="020B0502040504020204" pitchFamily="34" charset="0"/>
              <a:cs typeface="Noto Sans" panose="020B0502040504020204" pitchFamily="34" charset="0"/>
            </a:rPr>
            <a:t>e</a:t>
          </a:r>
          <a:endParaRPr lang="tr-TR" sz="1400" b="0" i="0" dirty="0">
            <a:solidFill>
              <a:schemeClr val="accent1"/>
            </a:solidFill>
            <a:latin typeface="+mn-lt"/>
            <a:ea typeface="Noto Sans" panose="020B0502040504020204" pitchFamily="34" charset="0"/>
            <a:cs typeface="Noto Sans" panose="020B0502040504020204" pitchFamily="34" charset="0"/>
          </a:endParaRPr>
        </a:p>
      </dgm:t>
    </dgm:pt>
    <dgm:pt modelId="{882F5767-F82D-4323-9136-DCF53E608035}" type="parTrans" cxnId="{A124D9C1-BB53-4A8C-996D-5F9F00EDD58D}">
      <dgm:prSet/>
      <dgm:spPr/>
      <dgm:t>
        <a:bodyPr/>
        <a:lstStyle/>
        <a:p>
          <a:endParaRPr lang="tr-TR" sz="1400">
            <a:solidFill>
              <a:schemeClr val="bg1">
                <a:lumMod val="50000"/>
              </a:schemeClr>
            </a:solidFill>
            <a:latin typeface="+mn-lt"/>
          </a:endParaRPr>
        </a:p>
      </dgm:t>
    </dgm:pt>
    <dgm:pt modelId="{8F3F48FB-3257-4A87-AB50-1F663BD0FD42}" type="sibTrans" cxnId="{A124D9C1-BB53-4A8C-996D-5F9F00EDD58D}">
      <dgm:prSet/>
      <dgm:spPr/>
      <dgm:t>
        <a:bodyPr/>
        <a:lstStyle/>
        <a:p>
          <a:endParaRPr lang="tr-TR" sz="1400">
            <a:solidFill>
              <a:schemeClr val="bg1">
                <a:lumMod val="50000"/>
              </a:schemeClr>
            </a:solidFill>
            <a:latin typeface="+mn-lt"/>
          </a:endParaRPr>
        </a:p>
      </dgm:t>
    </dgm:pt>
    <dgm:pt modelId="{70DE9044-282F-4431-AF0C-E2FA0B53EA8A}">
      <dgm:prSet custT="1"/>
      <dgm:spPr/>
      <dgm:t>
        <a:bodyPr/>
        <a:lstStyle/>
        <a:p>
          <a:r>
            <a:rPr lang="en-US" sz="1400" dirty="0">
              <a:solidFill>
                <a:schemeClr val="accent1"/>
              </a:solidFill>
              <a:latin typeface="+mn-lt"/>
              <a:ea typeface="Noto Sans" panose="020B0502040504020204" pitchFamily="34" charset="0"/>
              <a:cs typeface="Noto Sans" panose="020B0502040504020204" pitchFamily="34" charset="0"/>
            </a:rPr>
            <a:t>Evaluate your current partnership structure,
Plan and evaluate future collaborations</a:t>
          </a:r>
          <a:endParaRPr lang="tr-TR" sz="1400" dirty="0">
            <a:solidFill>
              <a:schemeClr val="accent1"/>
            </a:solidFill>
            <a:latin typeface="+mn-lt"/>
            <a:ea typeface="Noto Sans" panose="020B0502040504020204" pitchFamily="34" charset="0"/>
            <a:cs typeface="Noto Sans" panose="020B0502040504020204" pitchFamily="34" charset="0"/>
          </a:endParaRPr>
        </a:p>
      </dgm:t>
    </dgm:pt>
    <dgm:pt modelId="{B19A70EB-37F6-4AA4-93F3-530764D5F183}" type="sibTrans" cxnId="{0A989A94-AA36-45A1-9229-14D8DE18BC7E}">
      <dgm:prSet/>
      <dgm:spPr/>
      <dgm:t>
        <a:bodyPr/>
        <a:lstStyle/>
        <a:p>
          <a:endParaRPr lang="tr-TR" sz="1400">
            <a:solidFill>
              <a:schemeClr val="bg1">
                <a:lumMod val="50000"/>
              </a:schemeClr>
            </a:solidFill>
            <a:latin typeface="+mn-lt"/>
          </a:endParaRPr>
        </a:p>
      </dgm:t>
    </dgm:pt>
    <dgm:pt modelId="{463D826D-17CF-46C4-9F88-9666EF699B9B}" type="parTrans" cxnId="{0A989A94-AA36-45A1-9229-14D8DE18BC7E}">
      <dgm:prSet/>
      <dgm:spPr/>
      <dgm:t>
        <a:bodyPr/>
        <a:lstStyle/>
        <a:p>
          <a:endParaRPr lang="tr-TR" sz="1400">
            <a:solidFill>
              <a:schemeClr val="bg1">
                <a:lumMod val="50000"/>
              </a:schemeClr>
            </a:solidFill>
            <a:latin typeface="+mn-lt"/>
          </a:endParaRPr>
        </a:p>
      </dgm:t>
    </dgm:pt>
    <dgm:pt modelId="{630C817A-A263-4734-B628-6268E7DA6C8A}">
      <dgm:prSet custT="1"/>
      <dgm:spPr/>
      <dgm:t>
        <a:bodyPr/>
        <a:lstStyle/>
        <a:p>
          <a:r>
            <a:rPr lang="en-US" sz="1400" b="0" dirty="0">
              <a:solidFill>
                <a:schemeClr val="accent1"/>
              </a:solidFill>
              <a:latin typeface="+mn-lt"/>
              <a:ea typeface="Noto Sans" panose="020B0502040504020204" pitchFamily="34" charset="0"/>
              <a:cs typeface="Noto Sans" panose="020B0502040504020204" pitchFamily="34" charset="0"/>
            </a:rPr>
            <a:t>Negotiate the terms of your partnership,
</a:t>
          </a:r>
          <a:r>
            <a:rPr lang="en-US" sz="1400" b="0" dirty="0" err="1">
              <a:solidFill>
                <a:schemeClr val="accent1"/>
              </a:solidFill>
              <a:latin typeface="+mn-lt"/>
              <a:ea typeface="Noto Sans" panose="020B0502040504020204" pitchFamily="34" charset="0"/>
              <a:cs typeface="Noto Sans" panose="020B0502040504020204" pitchFamily="34" charset="0"/>
            </a:rPr>
            <a:t>Formalise</a:t>
          </a:r>
          <a:r>
            <a:rPr lang="en-US" sz="1400" b="0" dirty="0">
              <a:solidFill>
                <a:schemeClr val="accent1"/>
              </a:solidFill>
              <a:latin typeface="+mn-lt"/>
              <a:ea typeface="Noto Sans" panose="020B0502040504020204" pitchFamily="34" charset="0"/>
              <a:cs typeface="Noto Sans" panose="020B0502040504020204" pitchFamily="34" charset="0"/>
            </a:rPr>
            <a:t> your partnership (signing a contract, cooperation protocol etc.)
Be clear and specific about the roles, responsibilities, expectations and benefits of each partner, </a:t>
          </a:r>
          <a:endParaRPr lang="tr-TR" sz="1400" b="0" dirty="0">
            <a:solidFill>
              <a:schemeClr val="accent1"/>
            </a:solidFill>
            <a:latin typeface="+mn-lt"/>
            <a:ea typeface="Noto Sans" panose="020B0502040504020204" pitchFamily="34" charset="0"/>
            <a:cs typeface="Noto Sans" panose="020B0502040504020204" pitchFamily="34" charset="0"/>
          </a:endParaRPr>
        </a:p>
      </dgm:t>
    </dgm:pt>
    <dgm:pt modelId="{827130C2-BF82-4DCA-B2A2-95BC004389B1}" type="parTrans" cxnId="{0B373E39-E3A9-4FA2-8FB6-6B7082C72863}">
      <dgm:prSet/>
      <dgm:spPr/>
      <dgm:t>
        <a:bodyPr/>
        <a:lstStyle/>
        <a:p>
          <a:endParaRPr lang="tr-TR" sz="1400">
            <a:solidFill>
              <a:schemeClr val="bg1">
                <a:lumMod val="50000"/>
              </a:schemeClr>
            </a:solidFill>
            <a:latin typeface="+mn-lt"/>
          </a:endParaRPr>
        </a:p>
      </dgm:t>
    </dgm:pt>
    <dgm:pt modelId="{9C791EC3-DEB1-424C-AB16-E563851BDC7D}" type="sibTrans" cxnId="{0B373E39-E3A9-4FA2-8FB6-6B7082C72863}">
      <dgm:prSet/>
      <dgm:spPr/>
      <dgm:t>
        <a:bodyPr/>
        <a:lstStyle/>
        <a:p>
          <a:endParaRPr lang="tr-TR" sz="1400">
            <a:solidFill>
              <a:schemeClr val="bg1">
                <a:lumMod val="50000"/>
              </a:schemeClr>
            </a:solidFill>
            <a:latin typeface="+mn-lt"/>
          </a:endParaRPr>
        </a:p>
      </dgm:t>
    </dgm:pt>
    <dgm:pt modelId="{92A7A8F8-B6DF-4E4C-8A86-27AB0481D2CE}">
      <dgm:prSet custT="1"/>
      <dgm:spPr/>
      <dgm:t>
        <a:bodyPr/>
        <a:lstStyle/>
        <a:p>
          <a:r>
            <a:rPr lang="en-US" sz="1400" dirty="0">
              <a:solidFill>
                <a:schemeClr val="accent1"/>
              </a:solidFill>
              <a:latin typeface="+mn-lt"/>
              <a:ea typeface="Noto Sans" panose="020B0502040504020204" pitchFamily="34" charset="0"/>
              <a:cs typeface="Noto Sans" panose="020B0502040504020204" pitchFamily="34" charset="0"/>
            </a:rPr>
            <a:t>Investigate methods to expand or intensify your collaboration, 
Seek out new opportunities to join or establish larger networks or alliances</a:t>
          </a:r>
          <a:endParaRPr lang="tr-TR" sz="1400" dirty="0">
            <a:solidFill>
              <a:schemeClr val="accent1"/>
            </a:solidFill>
            <a:latin typeface="+mn-lt"/>
            <a:ea typeface="Noto Sans" panose="020B0502040504020204" pitchFamily="34" charset="0"/>
            <a:cs typeface="Noto Sans" panose="020B0502040504020204" pitchFamily="34" charset="0"/>
          </a:endParaRPr>
        </a:p>
      </dgm:t>
    </dgm:pt>
    <dgm:pt modelId="{41A4DD48-FF57-429A-B55E-87F939D76B7D}" type="parTrans" cxnId="{1E867557-DD53-43F8-BEE1-813A6FF41CF9}">
      <dgm:prSet/>
      <dgm:spPr/>
      <dgm:t>
        <a:bodyPr/>
        <a:lstStyle/>
        <a:p>
          <a:endParaRPr lang="tr-TR" sz="1400">
            <a:solidFill>
              <a:schemeClr val="bg1">
                <a:lumMod val="50000"/>
              </a:schemeClr>
            </a:solidFill>
            <a:latin typeface="+mn-lt"/>
          </a:endParaRPr>
        </a:p>
      </dgm:t>
    </dgm:pt>
    <dgm:pt modelId="{A9E337FC-BEDA-4F29-9B6E-F040D2CB9CA1}" type="sibTrans" cxnId="{1E867557-DD53-43F8-BEE1-813A6FF41CF9}">
      <dgm:prSet/>
      <dgm:spPr/>
      <dgm:t>
        <a:bodyPr/>
        <a:lstStyle/>
        <a:p>
          <a:endParaRPr lang="tr-TR" sz="1400">
            <a:solidFill>
              <a:schemeClr val="bg1">
                <a:lumMod val="50000"/>
              </a:schemeClr>
            </a:solidFill>
            <a:latin typeface="+mn-lt"/>
          </a:endParaRPr>
        </a:p>
      </dgm:t>
    </dgm:pt>
    <dgm:pt modelId="{79576046-C71D-4F0E-8739-29455FD54F2A}" type="pres">
      <dgm:prSet presAssocID="{F07D4388-C496-4583-A7F0-A7481E9DE256}" presName="linear" presStyleCnt="0">
        <dgm:presLayoutVars>
          <dgm:dir/>
          <dgm:animLvl val="lvl"/>
          <dgm:resizeHandles val="exact"/>
        </dgm:presLayoutVars>
      </dgm:prSet>
      <dgm:spPr/>
    </dgm:pt>
    <dgm:pt modelId="{C8A45774-0204-41FC-A166-A0793DF72C83}" type="pres">
      <dgm:prSet presAssocID="{9A73EA0A-8B0F-4610-8F0D-6AD93E8A4367}" presName="parentLin" presStyleCnt="0"/>
      <dgm:spPr/>
    </dgm:pt>
    <dgm:pt modelId="{D2537475-939C-4922-BE57-DAD047528687}" type="pres">
      <dgm:prSet presAssocID="{9A73EA0A-8B0F-4610-8F0D-6AD93E8A4367}" presName="parentLeftMargin" presStyleLbl="node1" presStyleIdx="0" presStyleCnt="5"/>
      <dgm:spPr/>
    </dgm:pt>
    <dgm:pt modelId="{5525EBF6-CBC1-4106-BF14-DE2DB7BECCC1}" type="pres">
      <dgm:prSet presAssocID="{9A73EA0A-8B0F-4610-8F0D-6AD93E8A4367}" presName="parentText" presStyleLbl="node1" presStyleIdx="0" presStyleCnt="5">
        <dgm:presLayoutVars>
          <dgm:chMax val="0"/>
          <dgm:bulletEnabled val="1"/>
        </dgm:presLayoutVars>
      </dgm:prSet>
      <dgm:spPr/>
    </dgm:pt>
    <dgm:pt modelId="{673322CB-A1E0-4521-9314-AD3E9E8803C6}" type="pres">
      <dgm:prSet presAssocID="{9A73EA0A-8B0F-4610-8F0D-6AD93E8A4367}" presName="negativeSpace" presStyleCnt="0"/>
      <dgm:spPr/>
    </dgm:pt>
    <dgm:pt modelId="{5135028A-6878-4ED0-9143-16B35AD06FDF}" type="pres">
      <dgm:prSet presAssocID="{9A73EA0A-8B0F-4610-8F0D-6AD93E8A4367}" presName="childText" presStyleLbl="conFgAcc1" presStyleIdx="0" presStyleCnt="5">
        <dgm:presLayoutVars>
          <dgm:bulletEnabled val="1"/>
        </dgm:presLayoutVars>
      </dgm:prSet>
      <dgm:spPr/>
    </dgm:pt>
    <dgm:pt modelId="{62AEF5F2-2DD0-41B4-BD36-237A695645C9}" type="pres">
      <dgm:prSet presAssocID="{4EECF047-9483-4F73-B1B3-97FBF63E33AB}" presName="spaceBetweenRectangles" presStyleCnt="0"/>
      <dgm:spPr/>
    </dgm:pt>
    <dgm:pt modelId="{07630412-EC77-4172-B186-18047F6D53F7}" type="pres">
      <dgm:prSet presAssocID="{16F2809B-031E-459C-A091-47BB4C4BEA05}" presName="parentLin" presStyleCnt="0"/>
      <dgm:spPr/>
    </dgm:pt>
    <dgm:pt modelId="{7C261DEE-CFD4-4086-B448-AD9B28FEB409}" type="pres">
      <dgm:prSet presAssocID="{16F2809B-031E-459C-A091-47BB4C4BEA05}" presName="parentLeftMargin" presStyleLbl="node1" presStyleIdx="0" presStyleCnt="5"/>
      <dgm:spPr/>
    </dgm:pt>
    <dgm:pt modelId="{2ACC3143-3321-48DF-A107-1021D31151F7}" type="pres">
      <dgm:prSet presAssocID="{16F2809B-031E-459C-A091-47BB4C4BEA05}" presName="parentText" presStyleLbl="node1" presStyleIdx="1" presStyleCnt="5">
        <dgm:presLayoutVars>
          <dgm:chMax val="0"/>
          <dgm:bulletEnabled val="1"/>
        </dgm:presLayoutVars>
      </dgm:prSet>
      <dgm:spPr/>
    </dgm:pt>
    <dgm:pt modelId="{A21B6E66-B983-4787-A3FB-7BCD92E71877}" type="pres">
      <dgm:prSet presAssocID="{16F2809B-031E-459C-A091-47BB4C4BEA05}" presName="negativeSpace" presStyleCnt="0"/>
      <dgm:spPr/>
    </dgm:pt>
    <dgm:pt modelId="{39E43885-3B3C-4390-9230-A7AB05982D1A}" type="pres">
      <dgm:prSet presAssocID="{16F2809B-031E-459C-A091-47BB4C4BEA05}" presName="childText" presStyleLbl="conFgAcc1" presStyleIdx="1" presStyleCnt="5">
        <dgm:presLayoutVars>
          <dgm:bulletEnabled val="1"/>
        </dgm:presLayoutVars>
      </dgm:prSet>
      <dgm:spPr/>
    </dgm:pt>
    <dgm:pt modelId="{7704F095-3CB0-4AFB-85D9-8F0F7F6C0866}" type="pres">
      <dgm:prSet presAssocID="{3F22433A-ED70-44F7-8890-7BFEB2AE940F}" presName="spaceBetweenRectangles" presStyleCnt="0"/>
      <dgm:spPr/>
    </dgm:pt>
    <dgm:pt modelId="{11963C25-87E5-4EE2-995B-B907E67E1040}" type="pres">
      <dgm:prSet presAssocID="{5687293D-76B7-48BA-B6BB-C0DB1858FF6D}" presName="parentLin" presStyleCnt="0"/>
      <dgm:spPr/>
    </dgm:pt>
    <dgm:pt modelId="{C6090D5D-1BA2-4D8D-A02F-4B72ABCD458C}" type="pres">
      <dgm:prSet presAssocID="{5687293D-76B7-48BA-B6BB-C0DB1858FF6D}" presName="parentLeftMargin" presStyleLbl="node1" presStyleIdx="1" presStyleCnt="5"/>
      <dgm:spPr/>
    </dgm:pt>
    <dgm:pt modelId="{6FF171D7-476A-49D5-896B-8077C12CB4FC}" type="pres">
      <dgm:prSet presAssocID="{5687293D-76B7-48BA-B6BB-C0DB1858FF6D}" presName="parentText" presStyleLbl="node1" presStyleIdx="2" presStyleCnt="5">
        <dgm:presLayoutVars>
          <dgm:chMax val="0"/>
          <dgm:bulletEnabled val="1"/>
        </dgm:presLayoutVars>
      </dgm:prSet>
      <dgm:spPr/>
    </dgm:pt>
    <dgm:pt modelId="{2C466F72-7B42-4392-81DA-AF5ADFD3B483}" type="pres">
      <dgm:prSet presAssocID="{5687293D-76B7-48BA-B6BB-C0DB1858FF6D}" presName="negativeSpace" presStyleCnt="0"/>
      <dgm:spPr/>
    </dgm:pt>
    <dgm:pt modelId="{CA204A3E-C4DA-444D-B07B-DADDE8C42AF3}" type="pres">
      <dgm:prSet presAssocID="{5687293D-76B7-48BA-B6BB-C0DB1858FF6D}" presName="childText" presStyleLbl="conFgAcc1" presStyleIdx="2" presStyleCnt="5">
        <dgm:presLayoutVars>
          <dgm:bulletEnabled val="1"/>
        </dgm:presLayoutVars>
      </dgm:prSet>
      <dgm:spPr/>
    </dgm:pt>
    <dgm:pt modelId="{74776F06-A13D-494E-A15B-CB913193DCA7}" type="pres">
      <dgm:prSet presAssocID="{8F3F48FB-3257-4A87-AB50-1F663BD0FD42}" presName="spaceBetweenRectangles" presStyleCnt="0"/>
      <dgm:spPr/>
    </dgm:pt>
    <dgm:pt modelId="{168F8F84-1DB4-4367-BFCC-FB92438D31D7}" type="pres">
      <dgm:prSet presAssocID="{611445B4-3915-44C4-B1FD-0A1B04AD7BB6}" presName="parentLin" presStyleCnt="0"/>
      <dgm:spPr/>
    </dgm:pt>
    <dgm:pt modelId="{4364EB96-96EE-49AE-B2B6-A7CF33E62857}" type="pres">
      <dgm:prSet presAssocID="{611445B4-3915-44C4-B1FD-0A1B04AD7BB6}" presName="parentLeftMargin" presStyleLbl="node1" presStyleIdx="2" presStyleCnt="5"/>
      <dgm:spPr/>
    </dgm:pt>
    <dgm:pt modelId="{C575032E-7343-4A79-9AE0-3A6E0A159CB1}" type="pres">
      <dgm:prSet presAssocID="{611445B4-3915-44C4-B1FD-0A1B04AD7BB6}" presName="parentText" presStyleLbl="node1" presStyleIdx="3" presStyleCnt="5">
        <dgm:presLayoutVars>
          <dgm:chMax val="0"/>
          <dgm:bulletEnabled val="1"/>
        </dgm:presLayoutVars>
      </dgm:prSet>
      <dgm:spPr/>
    </dgm:pt>
    <dgm:pt modelId="{272EC444-6503-4825-B265-BE45B00BB118}" type="pres">
      <dgm:prSet presAssocID="{611445B4-3915-44C4-B1FD-0A1B04AD7BB6}" presName="negativeSpace" presStyleCnt="0"/>
      <dgm:spPr/>
    </dgm:pt>
    <dgm:pt modelId="{4EC07FB7-ED70-4B97-9190-340477BFA2F8}" type="pres">
      <dgm:prSet presAssocID="{611445B4-3915-44C4-B1FD-0A1B04AD7BB6}" presName="childText" presStyleLbl="conFgAcc1" presStyleIdx="3" presStyleCnt="5">
        <dgm:presLayoutVars>
          <dgm:bulletEnabled val="1"/>
        </dgm:presLayoutVars>
      </dgm:prSet>
      <dgm:spPr/>
    </dgm:pt>
    <dgm:pt modelId="{715A0C29-A192-4724-A708-43950A5CAE6F}" type="pres">
      <dgm:prSet presAssocID="{81EE459B-FCF4-4892-B48A-FD4CD00E2526}" presName="spaceBetweenRectangles" presStyleCnt="0"/>
      <dgm:spPr/>
    </dgm:pt>
    <dgm:pt modelId="{70A540EF-4BA2-4C80-B6B0-831C4B8A85A9}" type="pres">
      <dgm:prSet presAssocID="{75778BD8-9CD0-4F0A-B455-78DB487ADFF8}" presName="parentLin" presStyleCnt="0"/>
      <dgm:spPr/>
    </dgm:pt>
    <dgm:pt modelId="{6C744AD5-FDED-446A-A31D-C6B3FCBBD6C9}" type="pres">
      <dgm:prSet presAssocID="{75778BD8-9CD0-4F0A-B455-78DB487ADFF8}" presName="parentLeftMargin" presStyleLbl="node1" presStyleIdx="3" presStyleCnt="5"/>
      <dgm:spPr/>
    </dgm:pt>
    <dgm:pt modelId="{8A4911A7-CE74-416F-894E-C75AE04E149A}" type="pres">
      <dgm:prSet presAssocID="{75778BD8-9CD0-4F0A-B455-78DB487ADFF8}" presName="parentText" presStyleLbl="node1" presStyleIdx="4" presStyleCnt="5">
        <dgm:presLayoutVars>
          <dgm:chMax val="0"/>
          <dgm:bulletEnabled val="1"/>
        </dgm:presLayoutVars>
      </dgm:prSet>
      <dgm:spPr/>
    </dgm:pt>
    <dgm:pt modelId="{9CFE8AC2-BFE4-4A1B-BE70-8F770131866B}" type="pres">
      <dgm:prSet presAssocID="{75778BD8-9CD0-4F0A-B455-78DB487ADFF8}" presName="negativeSpace" presStyleCnt="0"/>
      <dgm:spPr/>
    </dgm:pt>
    <dgm:pt modelId="{0DFC7A52-8724-4F31-A771-C496A51F9BA4}" type="pres">
      <dgm:prSet presAssocID="{75778BD8-9CD0-4F0A-B455-78DB487ADFF8}" presName="childText" presStyleLbl="conFgAcc1" presStyleIdx="4" presStyleCnt="5">
        <dgm:presLayoutVars>
          <dgm:bulletEnabled val="1"/>
        </dgm:presLayoutVars>
      </dgm:prSet>
      <dgm:spPr/>
    </dgm:pt>
  </dgm:ptLst>
  <dgm:cxnLst>
    <dgm:cxn modelId="{6F615C36-8849-4BD1-B59C-A59683227D70}" srcId="{16F2809B-031E-459C-A091-47BB4C4BEA05}" destId="{638565CD-AA55-436F-B42E-CAA2E9653B1E}" srcOrd="0" destOrd="0" parTransId="{3D9C68E8-8FE0-4046-A4A3-A5A4CA7367C3}" sibTransId="{FB66C483-5745-4D89-A55F-F258B7D521D4}"/>
    <dgm:cxn modelId="{860B2538-F96A-4D1C-A4F0-32D9C1FEE291}" srcId="{F07D4388-C496-4583-A7F0-A7481E9DE256}" destId="{611445B4-3915-44C4-B1FD-0A1B04AD7BB6}" srcOrd="3" destOrd="0" parTransId="{FD943D14-0784-438C-AABE-C72A599275E8}" sibTransId="{81EE459B-FCF4-4892-B48A-FD4CD00E2526}"/>
    <dgm:cxn modelId="{0B373E39-E3A9-4FA2-8FB6-6B7082C72863}" srcId="{5687293D-76B7-48BA-B6BB-C0DB1858FF6D}" destId="{630C817A-A263-4734-B628-6268E7DA6C8A}" srcOrd="0" destOrd="0" parTransId="{827130C2-BF82-4DCA-B2A2-95BC004389B1}" sibTransId="{9C791EC3-DEB1-424C-AB16-E563851BDC7D}"/>
    <dgm:cxn modelId="{536F1F3D-68C2-48C1-8023-840BC2950DD1}" type="presOf" srcId="{16F2809B-031E-459C-A091-47BB4C4BEA05}" destId="{7C261DEE-CFD4-4086-B448-AD9B28FEB409}" srcOrd="0" destOrd="0" presId="urn:microsoft.com/office/officeart/2005/8/layout/list1"/>
    <dgm:cxn modelId="{AF854362-1F35-40DC-8228-F984740A6FA5}" type="presOf" srcId="{9A73EA0A-8B0F-4610-8F0D-6AD93E8A4367}" destId="{5525EBF6-CBC1-4106-BF14-DE2DB7BECCC1}" srcOrd="1" destOrd="0" presId="urn:microsoft.com/office/officeart/2005/8/layout/list1"/>
    <dgm:cxn modelId="{A1BD8767-CDFE-445B-B81D-B60EAB13879D}" type="presOf" srcId="{92A7A8F8-B6DF-4E4C-8A86-27AB0481D2CE}" destId="{0DFC7A52-8724-4F31-A771-C496A51F9BA4}" srcOrd="0" destOrd="0" presId="urn:microsoft.com/office/officeart/2005/8/layout/list1"/>
    <dgm:cxn modelId="{9CD7686A-52D9-484A-9979-EDE9C0C88622}" srcId="{F07D4388-C496-4583-A7F0-A7481E9DE256}" destId="{75778BD8-9CD0-4F0A-B455-78DB487ADFF8}" srcOrd="4" destOrd="0" parTransId="{96CE3CB7-8D38-4821-96AD-2714B2AF9DE1}" sibTransId="{A8ED4053-0A39-4A7F-A90F-B190AD689B4E}"/>
    <dgm:cxn modelId="{F8920B54-273E-4CD2-A271-F2545858AF16}" srcId="{9A73EA0A-8B0F-4610-8F0D-6AD93E8A4367}" destId="{34A7D6B7-ACCB-4DD7-B9C9-E0AF19AA7877}" srcOrd="0" destOrd="0" parTransId="{0141441B-21F3-4C03-A201-9FE97DE36CD3}" sibTransId="{3D3ADF8A-9F42-43F5-88FF-786202132972}"/>
    <dgm:cxn modelId="{1E867557-DD53-43F8-BEE1-813A6FF41CF9}" srcId="{75778BD8-9CD0-4F0A-B455-78DB487ADFF8}" destId="{92A7A8F8-B6DF-4E4C-8A86-27AB0481D2CE}" srcOrd="0" destOrd="0" parTransId="{41A4DD48-FF57-429A-B55E-87F939D76B7D}" sibTransId="{A9E337FC-BEDA-4F29-9B6E-F040D2CB9CA1}"/>
    <dgm:cxn modelId="{64FA4D7A-DB9D-4D29-BFE2-91842EB2AB9F}" type="presOf" srcId="{638565CD-AA55-436F-B42E-CAA2E9653B1E}" destId="{39E43885-3B3C-4390-9230-A7AB05982D1A}" srcOrd="0" destOrd="0" presId="urn:microsoft.com/office/officeart/2005/8/layout/list1"/>
    <dgm:cxn modelId="{63857586-9F3B-4EE8-A678-F5D55AF8F666}" type="presOf" srcId="{630C817A-A263-4734-B628-6268E7DA6C8A}" destId="{CA204A3E-C4DA-444D-B07B-DADDE8C42AF3}" srcOrd="0" destOrd="0" presId="urn:microsoft.com/office/officeart/2005/8/layout/list1"/>
    <dgm:cxn modelId="{4743DC8B-90A3-4F0D-9CA3-4DFC492A0218}" type="presOf" srcId="{75778BD8-9CD0-4F0A-B455-78DB487ADFF8}" destId="{8A4911A7-CE74-416F-894E-C75AE04E149A}" srcOrd="1" destOrd="0" presId="urn:microsoft.com/office/officeart/2005/8/layout/list1"/>
    <dgm:cxn modelId="{54B44D8C-1499-47AE-8C38-250678EBB53E}" srcId="{F07D4388-C496-4583-A7F0-A7481E9DE256}" destId="{9A73EA0A-8B0F-4610-8F0D-6AD93E8A4367}" srcOrd="0" destOrd="0" parTransId="{DF13663A-F560-4444-9CD6-98C5C8F7992D}" sibTransId="{4EECF047-9483-4F73-B1B3-97FBF63E33AB}"/>
    <dgm:cxn modelId="{0A989A94-AA36-45A1-9229-14D8DE18BC7E}" srcId="{611445B4-3915-44C4-B1FD-0A1B04AD7BB6}" destId="{70DE9044-282F-4431-AF0C-E2FA0B53EA8A}" srcOrd="0" destOrd="0" parTransId="{463D826D-17CF-46C4-9F88-9666EF699B9B}" sibTransId="{B19A70EB-37F6-4AA4-93F3-530764D5F183}"/>
    <dgm:cxn modelId="{4B071299-BA3B-4A32-8A4C-BCD93B1E3C06}" type="presOf" srcId="{70DE9044-282F-4431-AF0C-E2FA0B53EA8A}" destId="{4EC07FB7-ED70-4B97-9190-340477BFA2F8}" srcOrd="0" destOrd="0" presId="urn:microsoft.com/office/officeart/2005/8/layout/list1"/>
    <dgm:cxn modelId="{43F3B2A5-974A-4DC3-982B-65A643C2CCF0}" type="presOf" srcId="{611445B4-3915-44C4-B1FD-0A1B04AD7BB6}" destId="{4364EB96-96EE-49AE-B2B6-A7CF33E62857}" srcOrd="0" destOrd="0" presId="urn:microsoft.com/office/officeart/2005/8/layout/list1"/>
    <dgm:cxn modelId="{54BC30B3-1121-4829-BEDF-C80FA8B894C1}" type="presOf" srcId="{5687293D-76B7-48BA-B6BB-C0DB1858FF6D}" destId="{C6090D5D-1BA2-4D8D-A02F-4B72ABCD458C}" srcOrd="0" destOrd="0" presId="urn:microsoft.com/office/officeart/2005/8/layout/list1"/>
    <dgm:cxn modelId="{41807EB6-243B-437B-9B97-A0636E7B0D12}" type="presOf" srcId="{F07D4388-C496-4583-A7F0-A7481E9DE256}" destId="{79576046-C71D-4F0E-8739-29455FD54F2A}" srcOrd="0" destOrd="0" presId="urn:microsoft.com/office/officeart/2005/8/layout/list1"/>
    <dgm:cxn modelId="{2C929EB8-B6BE-41FC-A9B9-07D4386DAC83}" srcId="{F07D4388-C496-4583-A7F0-A7481E9DE256}" destId="{16F2809B-031E-459C-A091-47BB4C4BEA05}" srcOrd="1" destOrd="0" parTransId="{5AE61CD7-3392-449B-9AA3-2F1A7D87EF60}" sibTransId="{3F22433A-ED70-44F7-8890-7BFEB2AE940F}"/>
    <dgm:cxn modelId="{37AA55BC-F4B5-4384-8FE5-DBB55573FFAE}" type="presOf" srcId="{16F2809B-031E-459C-A091-47BB4C4BEA05}" destId="{2ACC3143-3321-48DF-A107-1021D31151F7}" srcOrd="1" destOrd="0" presId="urn:microsoft.com/office/officeart/2005/8/layout/list1"/>
    <dgm:cxn modelId="{A124D9C1-BB53-4A8C-996D-5F9F00EDD58D}" srcId="{F07D4388-C496-4583-A7F0-A7481E9DE256}" destId="{5687293D-76B7-48BA-B6BB-C0DB1858FF6D}" srcOrd="2" destOrd="0" parTransId="{882F5767-F82D-4323-9136-DCF53E608035}" sibTransId="{8F3F48FB-3257-4A87-AB50-1F663BD0FD42}"/>
    <dgm:cxn modelId="{75453ED9-87E5-4F5D-ADD4-B8E9184A8116}" type="presOf" srcId="{9A73EA0A-8B0F-4610-8F0D-6AD93E8A4367}" destId="{D2537475-939C-4922-BE57-DAD047528687}" srcOrd="0" destOrd="0" presId="urn:microsoft.com/office/officeart/2005/8/layout/list1"/>
    <dgm:cxn modelId="{1D9F73DE-A79F-4A3F-B125-30B4F3AC0C75}" type="presOf" srcId="{611445B4-3915-44C4-B1FD-0A1B04AD7BB6}" destId="{C575032E-7343-4A79-9AE0-3A6E0A159CB1}" srcOrd="1" destOrd="0" presId="urn:microsoft.com/office/officeart/2005/8/layout/list1"/>
    <dgm:cxn modelId="{6ABB21DF-399F-4E36-A967-1C90DC3F98D3}" type="presOf" srcId="{5687293D-76B7-48BA-B6BB-C0DB1858FF6D}" destId="{6FF171D7-476A-49D5-896B-8077C12CB4FC}" srcOrd="1" destOrd="0" presId="urn:microsoft.com/office/officeart/2005/8/layout/list1"/>
    <dgm:cxn modelId="{17758AF8-773B-4C2A-88CD-C6D6AF51D958}" type="presOf" srcId="{75778BD8-9CD0-4F0A-B455-78DB487ADFF8}" destId="{6C744AD5-FDED-446A-A31D-C6B3FCBBD6C9}" srcOrd="0" destOrd="0" presId="urn:microsoft.com/office/officeart/2005/8/layout/list1"/>
    <dgm:cxn modelId="{764060FE-308C-4F5D-8DCD-261E7B7F3508}" type="presOf" srcId="{34A7D6B7-ACCB-4DD7-B9C9-E0AF19AA7877}" destId="{5135028A-6878-4ED0-9143-16B35AD06FDF}" srcOrd="0" destOrd="0" presId="urn:microsoft.com/office/officeart/2005/8/layout/list1"/>
    <dgm:cxn modelId="{9535E546-CC04-4860-87B0-5349C89C8B15}" type="presParOf" srcId="{79576046-C71D-4F0E-8739-29455FD54F2A}" destId="{C8A45774-0204-41FC-A166-A0793DF72C83}" srcOrd="0" destOrd="0" presId="urn:microsoft.com/office/officeart/2005/8/layout/list1"/>
    <dgm:cxn modelId="{33C8F4FE-9795-4B10-8F7A-9DC294B53E37}" type="presParOf" srcId="{C8A45774-0204-41FC-A166-A0793DF72C83}" destId="{D2537475-939C-4922-BE57-DAD047528687}" srcOrd="0" destOrd="0" presId="urn:microsoft.com/office/officeart/2005/8/layout/list1"/>
    <dgm:cxn modelId="{7A89991F-D4FD-4B70-B22B-8AFDEDF53998}" type="presParOf" srcId="{C8A45774-0204-41FC-A166-A0793DF72C83}" destId="{5525EBF6-CBC1-4106-BF14-DE2DB7BECCC1}" srcOrd="1" destOrd="0" presId="urn:microsoft.com/office/officeart/2005/8/layout/list1"/>
    <dgm:cxn modelId="{EF8B391C-A02D-425E-A5DB-F15837F17096}" type="presParOf" srcId="{79576046-C71D-4F0E-8739-29455FD54F2A}" destId="{673322CB-A1E0-4521-9314-AD3E9E8803C6}" srcOrd="1" destOrd="0" presId="urn:microsoft.com/office/officeart/2005/8/layout/list1"/>
    <dgm:cxn modelId="{CF758453-E9C5-4877-9655-E9B807D115C5}" type="presParOf" srcId="{79576046-C71D-4F0E-8739-29455FD54F2A}" destId="{5135028A-6878-4ED0-9143-16B35AD06FDF}" srcOrd="2" destOrd="0" presId="urn:microsoft.com/office/officeart/2005/8/layout/list1"/>
    <dgm:cxn modelId="{9BBB1299-2C0A-4215-88AF-0C87BBC6DD3C}" type="presParOf" srcId="{79576046-C71D-4F0E-8739-29455FD54F2A}" destId="{62AEF5F2-2DD0-41B4-BD36-237A695645C9}" srcOrd="3" destOrd="0" presId="urn:microsoft.com/office/officeart/2005/8/layout/list1"/>
    <dgm:cxn modelId="{BE5947B2-A031-4ADE-886F-5A0D7CEC29A4}" type="presParOf" srcId="{79576046-C71D-4F0E-8739-29455FD54F2A}" destId="{07630412-EC77-4172-B186-18047F6D53F7}" srcOrd="4" destOrd="0" presId="urn:microsoft.com/office/officeart/2005/8/layout/list1"/>
    <dgm:cxn modelId="{65C19926-6071-4EBB-A234-D68006B30B4E}" type="presParOf" srcId="{07630412-EC77-4172-B186-18047F6D53F7}" destId="{7C261DEE-CFD4-4086-B448-AD9B28FEB409}" srcOrd="0" destOrd="0" presId="urn:microsoft.com/office/officeart/2005/8/layout/list1"/>
    <dgm:cxn modelId="{49859BC2-0E13-4E4E-A40B-E067BF93C6F9}" type="presParOf" srcId="{07630412-EC77-4172-B186-18047F6D53F7}" destId="{2ACC3143-3321-48DF-A107-1021D31151F7}" srcOrd="1" destOrd="0" presId="urn:microsoft.com/office/officeart/2005/8/layout/list1"/>
    <dgm:cxn modelId="{B1B50EE8-B2CF-483F-9FF1-EDC2EE92B013}" type="presParOf" srcId="{79576046-C71D-4F0E-8739-29455FD54F2A}" destId="{A21B6E66-B983-4787-A3FB-7BCD92E71877}" srcOrd="5" destOrd="0" presId="urn:microsoft.com/office/officeart/2005/8/layout/list1"/>
    <dgm:cxn modelId="{073292D7-8F62-40DA-A8FE-CB5125E12DFD}" type="presParOf" srcId="{79576046-C71D-4F0E-8739-29455FD54F2A}" destId="{39E43885-3B3C-4390-9230-A7AB05982D1A}" srcOrd="6" destOrd="0" presId="urn:microsoft.com/office/officeart/2005/8/layout/list1"/>
    <dgm:cxn modelId="{1833379B-E872-4102-9E6C-EE88CD81E87E}" type="presParOf" srcId="{79576046-C71D-4F0E-8739-29455FD54F2A}" destId="{7704F095-3CB0-4AFB-85D9-8F0F7F6C0866}" srcOrd="7" destOrd="0" presId="urn:microsoft.com/office/officeart/2005/8/layout/list1"/>
    <dgm:cxn modelId="{2E964C21-1EB8-4E4F-8EBC-F7645026AD9F}" type="presParOf" srcId="{79576046-C71D-4F0E-8739-29455FD54F2A}" destId="{11963C25-87E5-4EE2-995B-B907E67E1040}" srcOrd="8" destOrd="0" presId="urn:microsoft.com/office/officeart/2005/8/layout/list1"/>
    <dgm:cxn modelId="{AAF72FFF-C37A-44B8-A551-E0077DE3078A}" type="presParOf" srcId="{11963C25-87E5-4EE2-995B-B907E67E1040}" destId="{C6090D5D-1BA2-4D8D-A02F-4B72ABCD458C}" srcOrd="0" destOrd="0" presId="urn:microsoft.com/office/officeart/2005/8/layout/list1"/>
    <dgm:cxn modelId="{3056A9E4-E06E-4D82-BF5A-D2A79EBEB5FD}" type="presParOf" srcId="{11963C25-87E5-4EE2-995B-B907E67E1040}" destId="{6FF171D7-476A-49D5-896B-8077C12CB4FC}" srcOrd="1" destOrd="0" presId="urn:microsoft.com/office/officeart/2005/8/layout/list1"/>
    <dgm:cxn modelId="{C0A3D19B-D140-4D74-8CEA-3E09C134CD9C}" type="presParOf" srcId="{79576046-C71D-4F0E-8739-29455FD54F2A}" destId="{2C466F72-7B42-4392-81DA-AF5ADFD3B483}" srcOrd="9" destOrd="0" presId="urn:microsoft.com/office/officeart/2005/8/layout/list1"/>
    <dgm:cxn modelId="{15D2CA2B-0F1E-4F13-9A11-3FC5E6874BD6}" type="presParOf" srcId="{79576046-C71D-4F0E-8739-29455FD54F2A}" destId="{CA204A3E-C4DA-444D-B07B-DADDE8C42AF3}" srcOrd="10" destOrd="0" presId="urn:microsoft.com/office/officeart/2005/8/layout/list1"/>
    <dgm:cxn modelId="{EE8DA5B0-677A-444A-9222-C114D126A9F3}" type="presParOf" srcId="{79576046-C71D-4F0E-8739-29455FD54F2A}" destId="{74776F06-A13D-494E-A15B-CB913193DCA7}" srcOrd="11" destOrd="0" presId="urn:microsoft.com/office/officeart/2005/8/layout/list1"/>
    <dgm:cxn modelId="{BD521251-B1BF-4774-8E63-5C8095DC8354}" type="presParOf" srcId="{79576046-C71D-4F0E-8739-29455FD54F2A}" destId="{168F8F84-1DB4-4367-BFCC-FB92438D31D7}" srcOrd="12" destOrd="0" presId="urn:microsoft.com/office/officeart/2005/8/layout/list1"/>
    <dgm:cxn modelId="{0F4E275C-BFF7-43E3-BC11-17C8B9789251}" type="presParOf" srcId="{168F8F84-1DB4-4367-BFCC-FB92438D31D7}" destId="{4364EB96-96EE-49AE-B2B6-A7CF33E62857}" srcOrd="0" destOrd="0" presId="urn:microsoft.com/office/officeart/2005/8/layout/list1"/>
    <dgm:cxn modelId="{194015C9-FA59-4688-86CD-7F7B513018A2}" type="presParOf" srcId="{168F8F84-1DB4-4367-BFCC-FB92438D31D7}" destId="{C575032E-7343-4A79-9AE0-3A6E0A159CB1}" srcOrd="1" destOrd="0" presId="urn:microsoft.com/office/officeart/2005/8/layout/list1"/>
    <dgm:cxn modelId="{80883CCB-DB13-46BA-A6D3-0E7B766E057D}" type="presParOf" srcId="{79576046-C71D-4F0E-8739-29455FD54F2A}" destId="{272EC444-6503-4825-B265-BE45B00BB118}" srcOrd="13" destOrd="0" presId="urn:microsoft.com/office/officeart/2005/8/layout/list1"/>
    <dgm:cxn modelId="{65F855A6-8D49-402E-A703-2E5716085310}" type="presParOf" srcId="{79576046-C71D-4F0E-8739-29455FD54F2A}" destId="{4EC07FB7-ED70-4B97-9190-340477BFA2F8}" srcOrd="14" destOrd="0" presId="urn:microsoft.com/office/officeart/2005/8/layout/list1"/>
    <dgm:cxn modelId="{71B1C3F4-5BFE-4637-B0E3-37D1C341CBDD}" type="presParOf" srcId="{79576046-C71D-4F0E-8739-29455FD54F2A}" destId="{715A0C29-A192-4724-A708-43950A5CAE6F}" srcOrd="15" destOrd="0" presId="urn:microsoft.com/office/officeart/2005/8/layout/list1"/>
    <dgm:cxn modelId="{0F210CE0-45E7-4F0E-92EE-FCAA59639C60}" type="presParOf" srcId="{79576046-C71D-4F0E-8739-29455FD54F2A}" destId="{70A540EF-4BA2-4C80-B6B0-831C4B8A85A9}" srcOrd="16" destOrd="0" presId="urn:microsoft.com/office/officeart/2005/8/layout/list1"/>
    <dgm:cxn modelId="{01528A1A-71FE-4F57-BB45-ECD6FD2D795F}" type="presParOf" srcId="{70A540EF-4BA2-4C80-B6B0-831C4B8A85A9}" destId="{6C744AD5-FDED-446A-A31D-C6B3FCBBD6C9}" srcOrd="0" destOrd="0" presId="urn:microsoft.com/office/officeart/2005/8/layout/list1"/>
    <dgm:cxn modelId="{31FDC07E-4ADB-4995-9662-F35AFEAC344C}" type="presParOf" srcId="{70A540EF-4BA2-4C80-B6B0-831C4B8A85A9}" destId="{8A4911A7-CE74-416F-894E-C75AE04E149A}" srcOrd="1" destOrd="0" presId="urn:microsoft.com/office/officeart/2005/8/layout/list1"/>
    <dgm:cxn modelId="{646E9B0D-ABA8-447B-B060-9CE8D6C0D4B2}" type="presParOf" srcId="{79576046-C71D-4F0E-8739-29455FD54F2A}" destId="{9CFE8AC2-BFE4-4A1B-BE70-8F770131866B}" srcOrd="17" destOrd="0" presId="urn:microsoft.com/office/officeart/2005/8/layout/list1"/>
    <dgm:cxn modelId="{AFE4EAB5-3D35-43E1-8A0F-2B8B2029FFAF}" type="presParOf" srcId="{79576046-C71D-4F0E-8739-29455FD54F2A}" destId="{0DFC7A52-8724-4F31-A771-C496A51F9BA4}"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D851375-7E0D-4230-86C3-5A0FEED3E5D7}" type="doc">
      <dgm:prSet loTypeId="urn:microsoft.com/office/officeart/2005/8/layout/cycle8" loCatId="cycle" qsTypeId="urn:microsoft.com/office/officeart/2005/8/quickstyle/simple1" qsCatId="simple" csTypeId="urn:microsoft.com/office/officeart/2005/8/colors/accent0_1" csCatId="mainScheme" phldr="1"/>
      <dgm:spPr/>
      <dgm:t>
        <a:bodyPr/>
        <a:lstStyle/>
        <a:p>
          <a:endParaRPr lang="tr-TR"/>
        </a:p>
      </dgm:t>
    </dgm:pt>
    <dgm:pt modelId="{FE8041BA-38FF-4C46-8C03-A0A082DEE2E0}">
      <dgm:prSet phldrT="[Metin]" custT="1"/>
      <dgm:spPr/>
      <dgm:t>
        <a:bodyPr/>
        <a:lstStyle/>
        <a:p>
          <a:r>
            <a:rPr lang="en-US" sz="1200" b="1" dirty="0">
              <a:solidFill>
                <a:schemeClr val="accent1"/>
              </a:solidFill>
            </a:rPr>
            <a:t>Identify your assets</a:t>
          </a:r>
          <a:r>
            <a:rPr lang="tr-TR" sz="1200" b="0" dirty="0">
              <a:solidFill>
                <a:schemeClr val="accent1"/>
              </a:solidFill>
            </a:rPr>
            <a:t>: </a:t>
          </a:r>
          <a:r>
            <a:rPr lang="tr-TR" sz="1200" dirty="0">
              <a:solidFill>
                <a:schemeClr val="accent1"/>
              </a:solidFill>
            </a:rPr>
            <a:t>B</a:t>
          </a:r>
          <a:r>
            <a:rPr lang="en-US" sz="1200" dirty="0">
              <a:solidFill>
                <a:schemeClr val="accent1"/>
              </a:solidFill>
            </a:rPr>
            <a:t>y </a:t>
          </a:r>
          <a:r>
            <a:rPr lang="en-US" sz="1200" dirty="0" err="1">
              <a:solidFill>
                <a:schemeClr val="accent1"/>
              </a:solidFill>
            </a:rPr>
            <a:t>analysing</a:t>
          </a:r>
          <a:r>
            <a:rPr lang="en-US" sz="1200" dirty="0">
              <a:solidFill>
                <a:schemeClr val="accent1"/>
              </a:solidFill>
            </a:rPr>
            <a:t> your business model</a:t>
          </a:r>
          <a:endParaRPr lang="tr-TR" sz="1200" dirty="0">
            <a:solidFill>
              <a:schemeClr val="accent1"/>
            </a:solidFill>
          </a:endParaRPr>
        </a:p>
      </dgm:t>
    </dgm:pt>
    <dgm:pt modelId="{3D04A9FC-4917-42DC-B74A-9D70CE76E443}" type="parTrans" cxnId="{725AD86D-C819-46C7-BBBF-F605C6CE17E4}">
      <dgm:prSet/>
      <dgm:spPr/>
      <dgm:t>
        <a:bodyPr/>
        <a:lstStyle/>
        <a:p>
          <a:endParaRPr lang="tr-TR" sz="1200">
            <a:solidFill>
              <a:schemeClr val="accent1"/>
            </a:solidFill>
          </a:endParaRPr>
        </a:p>
      </dgm:t>
    </dgm:pt>
    <dgm:pt modelId="{D4E97F26-6478-4407-BEF5-EB113B9311B0}" type="sibTrans" cxnId="{725AD86D-C819-46C7-BBBF-F605C6CE17E4}">
      <dgm:prSet/>
      <dgm:spPr/>
      <dgm:t>
        <a:bodyPr/>
        <a:lstStyle/>
        <a:p>
          <a:endParaRPr lang="tr-TR" sz="1200">
            <a:solidFill>
              <a:schemeClr val="accent1"/>
            </a:solidFill>
          </a:endParaRPr>
        </a:p>
      </dgm:t>
    </dgm:pt>
    <dgm:pt modelId="{BA2FF372-CF55-474B-BEF1-8E7479A8AF76}">
      <dgm:prSet phldrT="[Metin]" custT="1"/>
      <dgm:spPr/>
      <dgm:t>
        <a:bodyPr/>
        <a:lstStyle/>
        <a:p>
          <a:r>
            <a:rPr lang="en-US" sz="1200" b="1" dirty="0">
              <a:solidFill>
                <a:schemeClr val="accent1"/>
              </a:solidFill>
            </a:rPr>
            <a:t>Inspire your team</a:t>
          </a:r>
          <a:r>
            <a:rPr lang="en-US" sz="1200" dirty="0">
              <a:solidFill>
                <a:schemeClr val="accent1"/>
              </a:solidFill>
            </a:rPr>
            <a:t>: through smart insights</a:t>
          </a:r>
          <a:endParaRPr lang="tr-TR" sz="1200" dirty="0">
            <a:solidFill>
              <a:schemeClr val="accent1"/>
            </a:solidFill>
          </a:endParaRPr>
        </a:p>
      </dgm:t>
    </dgm:pt>
    <dgm:pt modelId="{CFEFE552-CFC7-43FC-9BDE-E92DAE767BF0}" type="parTrans" cxnId="{CAF51E5D-6822-41A5-AF3C-D95A206356B1}">
      <dgm:prSet/>
      <dgm:spPr/>
      <dgm:t>
        <a:bodyPr/>
        <a:lstStyle/>
        <a:p>
          <a:endParaRPr lang="tr-TR" sz="1200">
            <a:solidFill>
              <a:schemeClr val="accent1"/>
            </a:solidFill>
          </a:endParaRPr>
        </a:p>
      </dgm:t>
    </dgm:pt>
    <dgm:pt modelId="{FED9949A-DC7D-4ABE-9D83-C5F75079B6B5}" type="sibTrans" cxnId="{CAF51E5D-6822-41A5-AF3C-D95A206356B1}">
      <dgm:prSet/>
      <dgm:spPr/>
      <dgm:t>
        <a:bodyPr/>
        <a:lstStyle/>
        <a:p>
          <a:endParaRPr lang="tr-TR" sz="1200">
            <a:solidFill>
              <a:schemeClr val="accent1"/>
            </a:solidFill>
          </a:endParaRPr>
        </a:p>
      </dgm:t>
    </dgm:pt>
    <dgm:pt modelId="{C148D20A-A090-4835-93A1-F615EA0FF86A}">
      <dgm:prSet phldrT="[Metin]" custT="1"/>
      <dgm:spPr/>
      <dgm:t>
        <a:bodyPr/>
        <a:lstStyle/>
        <a:p>
          <a:endParaRPr lang="tr-TR" sz="1200" dirty="0">
            <a:solidFill>
              <a:schemeClr val="accent1"/>
            </a:solidFill>
          </a:endParaRPr>
        </a:p>
        <a:p>
          <a:r>
            <a:rPr lang="en-US" sz="1200" b="1" dirty="0">
              <a:solidFill>
                <a:schemeClr val="accent1"/>
              </a:solidFill>
            </a:rPr>
            <a:t>Interact with companies</a:t>
          </a:r>
          <a:r>
            <a:rPr lang="en-US" sz="1200" dirty="0">
              <a:solidFill>
                <a:schemeClr val="accent1"/>
              </a:solidFill>
            </a:rPr>
            <a:t>: which whom to explore</a:t>
          </a:r>
          <a:r>
            <a:rPr lang="tr-TR" sz="1200" dirty="0">
              <a:solidFill>
                <a:schemeClr val="accent1"/>
              </a:solidFill>
            </a:rPr>
            <a:t> </a:t>
          </a:r>
          <a:r>
            <a:rPr lang="en-US" sz="1200" dirty="0">
              <a:solidFill>
                <a:schemeClr val="accent1"/>
              </a:solidFill>
            </a:rPr>
            <a:t>new potential projects</a:t>
          </a:r>
          <a:endParaRPr lang="tr-TR" sz="1200" dirty="0">
            <a:solidFill>
              <a:schemeClr val="accent1"/>
            </a:solidFill>
          </a:endParaRPr>
        </a:p>
      </dgm:t>
    </dgm:pt>
    <dgm:pt modelId="{ABFCE991-7904-4632-A393-E1ACF70BEC55}" type="parTrans" cxnId="{09C0D5DE-A5CD-4FDF-9C6F-98D2BB1744C6}">
      <dgm:prSet/>
      <dgm:spPr/>
      <dgm:t>
        <a:bodyPr/>
        <a:lstStyle/>
        <a:p>
          <a:endParaRPr lang="tr-TR" sz="1200">
            <a:solidFill>
              <a:schemeClr val="accent1"/>
            </a:solidFill>
          </a:endParaRPr>
        </a:p>
      </dgm:t>
    </dgm:pt>
    <dgm:pt modelId="{09DD8B71-0CCF-48DF-8DF0-1A59C616A9AD}" type="sibTrans" cxnId="{09C0D5DE-A5CD-4FDF-9C6F-98D2BB1744C6}">
      <dgm:prSet/>
      <dgm:spPr/>
      <dgm:t>
        <a:bodyPr/>
        <a:lstStyle/>
        <a:p>
          <a:endParaRPr lang="tr-TR" sz="1200">
            <a:solidFill>
              <a:schemeClr val="accent1"/>
            </a:solidFill>
          </a:endParaRPr>
        </a:p>
      </dgm:t>
    </dgm:pt>
    <dgm:pt modelId="{66038BE3-18D2-4961-B49F-B838FDC74F09}">
      <dgm:prSet phldrT="[Metin]" custT="1"/>
      <dgm:spPr/>
      <dgm:t>
        <a:bodyPr/>
        <a:lstStyle/>
        <a:p>
          <a:r>
            <a:rPr lang="en-US" sz="1200" b="1" dirty="0">
              <a:solidFill>
                <a:schemeClr val="accent1"/>
              </a:solidFill>
            </a:rPr>
            <a:t>Ignite your business</a:t>
          </a:r>
          <a:r>
            <a:rPr lang="en-US" sz="1200" dirty="0">
              <a:solidFill>
                <a:schemeClr val="accent1"/>
              </a:solidFill>
            </a:rPr>
            <a:t>: through co-projects</a:t>
          </a:r>
          <a:endParaRPr lang="tr-TR" sz="1200" dirty="0">
            <a:solidFill>
              <a:schemeClr val="accent1"/>
            </a:solidFill>
          </a:endParaRPr>
        </a:p>
      </dgm:t>
    </dgm:pt>
    <dgm:pt modelId="{C2DA8902-B5A1-4A40-BECB-6D09DB57D9BE}" type="parTrans" cxnId="{A6653DF5-A285-4324-948A-A5B87479FF4A}">
      <dgm:prSet/>
      <dgm:spPr/>
      <dgm:t>
        <a:bodyPr/>
        <a:lstStyle/>
        <a:p>
          <a:endParaRPr lang="tr-TR" sz="1200">
            <a:solidFill>
              <a:schemeClr val="accent1"/>
            </a:solidFill>
          </a:endParaRPr>
        </a:p>
      </dgm:t>
    </dgm:pt>
    <dgm:pt modelId="{4D8E3BAD-9625-4D0F-82F0-CAEC1E6E66D7}" type="sibTrans" cxnId="{A6653DF5-A285-4324-948A-A5B87479FF4A}">
      <dgm:prSet/>
      <dgm:spPr/>
      <dgm:t>
        <a:bodyPr/>
        <a:lstStyle/>
        <a:p>
          <a:endParaRPr lang="tr-TR" sz="1200">
            <a:solidFill>
              <a:schemeClr val="accent1"/>
            </a:solidFill>
          </a:endParaRPr>
        </a:p>
      </dgm:t>
    </dgm:pt>
    <dgm:pt modelId="{0D3B6893-92E2-4C7E-8607-D443CF24549E}" type="pres">
      <dgm:prSet presAssocID="{9D851375-7E0D-4230-86C3-5A0FEED3E5D7}" presName="compositeShape" presStyleCnt="0">
        <dgm:presLayoutVars>
          <dgm:chMax val="7"/>
          <dgm:dir/>
          <dgm:resizeHandles val="exact"/>
        </dgm:presLayoutVars>
      </dgm:prSet>
      <dgm:spPr/>
    </dgm:pt>
    <dgm:pt modelId="{598755C7-EA85-4256-884C-0DCB774CE873}" type="pres">
      <dgm:prSet presAssocID="{9D851375-7E0D-4230-86C3-5A0FEED3E5D7}" presName="wedge1" presStyleLbl="node1" presStyleIdx="0" presStyleCnt="4"/>
      <dgm:spPr/>
    </dgm:pt>
    <dgm:pt modelId="{158EC7C0-B841-42C8-AF29-E65B86C1F366}" type="pres">
      <dgm:prSet presAssocID="{9D851375-7E0D-4230-86C3-5A0FEED3E5D7}" presName="dummy1a" presStyleCnt="0"/>
      <dgm:spPr/>
    </dgm:pt>
    <dgm:pt modelId="{F383338A-25EF-4145-B5C8-5AAF66FAF974}" type="pres">
      <dgm:prSet presAssocID="{9D851375-7E0D-4230-86C3-5A0FEED3E5D7}" presName="dummy1b" presStyleCnt="0"/>
      <dgm:spPr/>
    </dgm:pt>
    <dgm:pt modelId="{7F36741E-1FB6-403F-96B0-662F045E30B7}" type="pres">
      <dgm:prSet presAssocID="{9D851375-7E0D-4230-86C3-5A0FEED3E5D7}" presName="wedge1Tx" presStyleLbl="node1" presStyleIdx="0" presStyleCnt="4">
        <dgm:presLayoutVars>
          <dgm:chMax val="0"/>
          <dgm:chPref val="0"/>
          <dgm:bulletEnabled val="1"/>
        </dgm:presLayoutVars>
      </dgm:prSet>
      <dgm:spPr/>
    </dgm:pt>
    <dgm:pt modelId="{EAF81446-441D-4228-BAD6-C2BBECBD9744}" type="pres">
      <dgm:prSet presAssocID="{9D851375-7E0D-4230-86C3-5A0FEED3E5D7}" presName="wedge2" presStyleLbl="node1" presStyleIdx="1" presStyleCnt="4"/>
      <dgm:spPr/>
    </dgm:pt>
    <dgm:pt modelId="{FFEAA510-6412-4A93-8D42-FCE820C1B2B6}" type="pres">
      <dgm:prSet presAssocID="{9D851375-7E0D-4230-86C3-5A0FEED3E5D7}" presName="dummy2a" presStyleCnt="0"/>
      <dgm:spPr/>
    </dgm:pt>
    <dgm:pt modelId="{61E42752-7FAC-4AEF-A769-F0A817C41453}" type="pres">
      <dgm:prSet presAssocID="{9D851375-7E0D-4230-86C3-5A0FEED3E5D7}" presName="dummy2b" presStyleCnt="0"/>
      <dgm:spPr/>
    </dgm:pt>
    <dgm:pt modelId="{B147CFBC-6A9C-4C27-AC96-99DDB124B0B9}" type="pres">
      <dgm:prSet presAssocID="{9D851375-7E0D-4230-86C3-5A0FEED3E5D7}" presName="wedge2Tx" presStyleLbl="node1" presStyleIdx="1" presStyleCnt="4">
        <dgm:presLayoutVars>
          <dgm:chMax val="0"/>
          <dgm:chPref val="0"/>
          <dgm:bulletEnabled val="1"/>
        </dgm:presLayoutVars>
      </dgm:prSet>
      <dgm:spPr/>
    </dgm:pt>
    <dgm:pt modelId="{37F1D87E-B683-4FD8-AB71-5F87D37D1791}" type="pres">
      <dgm:prSet presAssocID="{9D851375-7E0D-4230-86C3-5A0FEED3E5D7}" presName="wedge3" presStyleLbl="node1" presStyleIdx="2" presStyleCnt="4"/>
      <dgm:spPr/>
    </dgm:pt>
    <dgm:pt modelId="{9379DF69-E351-471C-9531-0811F643A451}" type="pres">
      <dgm:prSet presAssocID="{9D851375-7E0D-4230-86C3-5A0FEED3E5D7}" presName="dummy3a" presStyleCnt="0"/>
      <dgm:spPr/>
    </dgm:pt>
    <dgm:pt modelId="{05786F38-A927-4890-A182-90D28DA0C6C9}" type="pres">
      <dgm:prSet presAssocID="{9D851375-7E0D-4230-86C3-5A0FEED3E5D7}" presName="dummy3b" presStyleCnt="0"/>
      <dgm:spPr/>
    </dgm:pt>
    <dgm:pt modelId="{55EE969D-81B7-43BA-9430-BE234F63F09C}" type="pres">
      <dgm:prSet presAssocID="{9D851375-7E0D-4230-86C3-5A0FEED3E5D7}" presName="wedge3Tx" presStyleLbl="node1" presStyleIdx="2" presStyleCnt="4">
        <dgm:presLayoutVars>
          <dgm:chMax val="0"/>
          <dgm:chPref val="0"/>
          <dgm:bulletEnabled val="1"/>
        </dgm:presLayoutVars>
      </dgm:prSet>
      <dgm:spPr/>
    </dgm:pt>
    <dgm:pt modelId="{D8FB8432-853C-43E6-A593-1AE4200B4B96}" type="pres">
      <dgm:prSet presAssocID="{9D851375-7E0D-4230-86C3-5A0FEED3E5D7}" presName="wedge4" presStyleLbl="node1" presStyleIdx="3" presStyleCnt="4"/>
      <dgm:spPr/>
    </dgm:pt>
    <dgm:pt modelId="{FBAA7C86-2B96-42DD-863F-610CCFE9FBD7}" type="pres">
      <dgm:prSet presAssocID="{9D851375-7E0D-4230-86C3-5A0FEED3E5D7}" presName="dummy4a" presStyleCnt="0"/>
      <dgm:spPr/>
    </dgm:pt>
    <dgm:pt modelId="{A13F6577-8872-49EE-B833-0694E69DA610}" type="pres">
      <dgm:prSet presAssocID="{9D851375-7E0D-4230-86C3-5A0FEED3E5D7}" presName="dummy4b" presStyleCnt="0"/>
      <dgm:spPr/>
    </dgm:pt>
    <dgm:pt modelId="{94662D49-7921-4705-8F69-DC6E77D2985A}" type="pres">
      <dgm:prSet presAssocID="{9D851375-7E0D-4230-86C3-5A0FEED3E5D7}" presName="wedge4Tx" presStyleLbl="node1" presStyleIdx="3" presStyleCnt="4">
        <dgm:presLayoutVars>
          <dgm:chMax val="0"/>
          <dgm:chPref val="0"/>
          <dgm:bulletEnabled val="1"/>
        </dgm:presLayoutVars>
      </dgm:prSet>
      <dgm:spPr/>
    </dgm:pt>
    <dgm:pt modelId="{5FEAE7E1-1A56-4823-B68A-0C3440315615}" type="pres">
      <dgm:prSet presAssocID="{D4E97F26-6478-4407-BEF5-EB113B9311B0}" presName="arrowWedge1" presStyleLbl="fgSibTrans2D1" presStyleIdx="0" presStyleCnt="4"/>
      <dgm:spPr/>
    </dgm:pt>
    <dgm:pt modelId="{C0885D7D-F31A-4D28-BF1D-3018C6F1F6D6}" type="pres">
      <dgm:prSet presAssocID="{FED9949A-DC7D-4ABE-9D83-C5F75079B6B5}" presName="arrowWedge2" presStyleLbl="fgSibTrans2D1" presStyleIdx="1" presStyleCnt="4"/>
      <dgm:spPr/>
    </dgm:pt>
    <dgm:pt modelId="{754344B1-1FBF-4F1B-9530-98678CABA639}" type="pres">
      <dgm:prSet presAssocID="{09DD8B71-0CCF-48DF-8DF0-1A59C616A9AD}" presName="arrowWedge3" presStyleLbl="fgSibTrans2D1" presStyleIdx="2" presStyleCnt="4" custScaleX="106191" custScaleY="100241"/>
      <dgm:spPr/>
    </dgm:pt>
    <dgm:pt modelId="{90D34B9D-89A1-4FF1-B5C5-AB2DED9E81C4}" type="pres">
      <dgm:prSet presAssocID="{4D8E3BAD-9625-4D0F-82F0-CAEC1E6E66D7}" presName="arrowWedge4" presStyleLbl="fgSibTrans2D1" presStyleIdx="3" presStyleCnt="4"/>
      <dgm:spPr/>
    </dgm:pt>
  </dgm:ptLst>
  <dgm:cxnLst>
    <dgm:cxn modelId="{CAF51E5D-6822-41A5-AF3C-D95A206356B1}" srcId="{9D851375-7E0D-4230-86C3-5A0FEED3E5D7}" destId="{BA2FF372-CF55-474B-BEF1-8E7479A8AF76}" srcOrd="1" destOrd="0" parTransId="{CFEFE552-CFC7-43FC-9BDE-E92DAE767BF0}" sibTransId="{FED9949A-DC7D-4ABE-9D83-C5F75079B6B5}"/>
    <dgm:cxn modelId="{52D1935D-2681-4376-8ACF-B620E5949D65}" type="presOf" srcId="{C148D20A-A090-4835-93A1-F615EA0FF86A}" destId="{55EE969D-81B7-43BA-9430-BE234F63F09C}" srcOrd="1" destOrd="0" presId="urn:microsoft.com/office/officeart/2005/8/layout/cycle8"/>
    <dgm:cxn modelId="{AF2D515F-4A17-4A3D-9F1D-6D7F91D45A2C}" type="presOf" srcId="{FE8041BA-38FF-4C46-8C03-A0A082DEE2E0}" destId="{598755C7-EA85-4256-884C-0DCB774CE873}" srcOrd="0" destOrd="0" presId="urn:microsoft.com/office/officeart/2005/8/layout/cycle8"/>
    <dgm:cxn modelId="{725AD86D-C819-46C7-BBBF-F605C6CE17E4}" srcId="{9D851375-7E0D-4230-86C3-5A0FEED3E5D7}" destId="{FE8041BA-38FF-4C46-8C03-A0A082DEE2E0}" srcOrd="0" destOrd="0" parTransId="{3D04A9FC-4917-42DC-B74A-9D70CE76E443}" sibTransId="{D4E97F26-6478-4407-BEF5-EB113B9311B0}"/>
    <dgm:cxn modelId="{3108A951-527D-47BC-AC16-F9DD048F0346}" type="presOf" srcId="{66038BE3-18D2-4961-B49F-B838FDC74F09}" destId="{94662D49-7921-4705-8F69-DC6E77D2985A}" srcOrd="1" destOrd="0" presId="urn:microsoft.com/office/officeart/2005/8/layout/cycle8"/>
    <dgm:cxn modelId="{13900790-5975-47DC-800D-93E279E24419}" type="presOf" srcId="{FE8041BA-38FF-4C46-8C03-A0A082DEE2E0}" destId="{7F36741E-1FB6-403F-96B0-662F045E30B7}" srcOrd="1" destOrd="0" presId="urn:microsoft.com/office/officeart/2005/8/layout/cycle8"/>
    <dgm:cxn modelId="{88FCF69D-7C02-4292-8C64-0C7C3CE346B9}" type="presOf" srcId="{9D851375-7E0D-4230-86C3-5A0FEED3E5D7}" destId="{0D3B6893-92E2-4C7E-8607-D443CF24549E}" srcOrd="0" destOrd="0" presId="urn:microsoft.com/office/officeart/2005/8/layout/cycle8"/>
    <dgm:cxn modelId="{CA1659AC-2B80-4941-8369-D02BC2961F4C}" type="presOf" srcId="{C148D20A-A090-4835-93A1-F615EA0FF86A}" destId="{37F1D87E-B683-4FD8-AB71-5F87D37D1791}" srcOrd="0" destOrd="0" presId="urn:microsoft.com/office/officeart/2005/8/layout/cycle8"/>
    <dgm:cxn modelId="{1195BAD4-6B4E-4C49-A34E-2BC898C62A1E}" type="presOf" srcId="{BA2FF372-CF55-474B-BEF1-8E7479A8AF76}" destId="{B147CFBC-6A9C-4C27-AC96-99DDB124B0B9}" srcOrd="1" destOrd="0" presId="urn:microsoft.com/office/officeart/2005/8/layout/cycle8"/>
    <dgm:cxn modelId="{09C0D5DE-A5CD-4FDF-9C6F-98D2BB1744C6}" srcId="{9D851375-7E0D-4230-86C3-5A0FEED3E5D7}" destId="{C148D20A-A090-4835-93A1-F615EA0FF86A}" srcOrd="2" destOrd="0" parTransId="{ABFCE991-7904-4632-A393-E1ACF70BEC55}" sibTransId="{09DD8B71-0CCF-48DF-8DF0-1A59C616A9AD}"/>
    <dgm:cxn modelId="{1C5DC6E9-5ED4-4A18-AC70-28D9D1A2E807}" type="presOf" srcId="{66038BE3-18D2-4961-B49F-B838FDC74F09}" destId="{D8FB8432-853C-43E6-A593-1AE4200B4B96}" srcOrd="0" destOrd="0" presId="urn:microsoft.com/office/officeart/2005/8/layout/cycle8"/>
    <dgm:cxn modelId="{107DE3EB-FBA6-44EC-BAF5-1C77132F7D9F}" type="presOf" srcId="{BA2FF372-CF55-474B-BEF1-8E7479A8AF76}" destId="{EAF81446-441D-4228-BAD6-C2BBECBD9744}" srcOrd="0" destOrd="0" presId="urn:microsoft.com/office/officeart/2005/8/layout/cycle8"/>
    <dgm:cxn modelId="{A6653DF5-A285-4324-948A-A5B87479FF4A}" srcId="{9D851375-7E0D-4230-86C3-5A0FEED3E5D7}" destId="{66038BE3-18D2-4961-B49F-B838FDC74F09}" srcOrd="3" destOrd="0" parTransId="{C2DA8902-B5A1-4A40-BECB-6D09DB57D9BE}" sibTransId="{4D8E3BAD-9625-4D0F-82F0-CAEC1E6E66D7}"/>
    <dgm:cxn modelId="{D0D8F29A-A7DE-4DA5-B2C7-D35CF1D2F977}" type="presParOf" srcId="{0D3B6893-92E2-4C7E-8607-D443CF24549E}" destId="{598755C7-EA85-4256-884C-0DCB774CE873}" srcOrd="0" destOrd="0" presId="urn:microsoft.com/office/officeart/2005/8/layout/cycle8"/>
    <dgm:cxn modelId="{D113F119-8A99-4A70-AE80-57E5D4514E83}" type="presParOf" srcId="{0D3B6893-92E2-4C7E-8607-D443CF24549E}" destId="{158EC7C0-B841-42C8-AF29-E65B86C1F366}" srcOrd="1" destOrd="0" presId="urn:microsoft.com/office/officeart/2005/8/layout/cycle8"/>
    <dgm:cxn modelId="{B0414FA6-AF2F-4652-BDA9-47BF16C76E12}" type="presParOf" srcId="{0D3B6893-92E2-4C7E-8607-D443CF24549E}" destId="{F383338A-25EF-4145-B5C8-5AAF66FAF974}" srcOrd="2" destOrd="0" presId="urn:microsoft.com/office/officeart/2005/8/layout/cycle8"/>
    <dgm:cxn modelId="{EC5344AE-591F-418B-BC60-FB8CDA10F4F5}" type="presParOf" srcId="{0D3B6893-92E2-4C7E-8607-D443CF24549E}" destId="{7F36741E-1FB6-403F-96B0-662F045E30B7}" srcOrd="3" destOrd="0" presId="urn:microsoft.com/office/officeart/2005/8/layout/cycle8"/>
    <dgm:cxn modelId="{55FB7831-D3D2-41A0-A690-774653840D06}" type="presParOf" srcId="{0D3B6893-92E2-4C7E-8607-D443CF24549E}" destId="{EAF81446-441D-4228-BAD6-C2BBECBD9744}" srcOrd="4" destOrd="0" presId="urn:microsoft.com/office/officeart/2005/8/layout/cycle8"/>
    <dgm:cxn modelId="{E8C83474-DDDF-4051-B320-8B3B2308315C}" type="presParOf" srcId="{0D3B6893-92E2-4C7E-8607-D443CF24549E}" destId="{FFEAA510-6412-4A93-8D42-FCE820C1B2B6}" srcOrd="5" destOrd="0" presId="urn:microsoft.com/office/officeart/2005/8/layout/cycle8"/>
    <dgm:cxn modelId="{C7B97F69-E0C6-40AA-A57A-79EFCEC7AA32}" type="presParOf" srcId="{0D3B6893-92E2-4C7E-8607-D443CF24549E}" destId="{61E42752-7FAC-4AEF-A769-F0A817C41453}" srcOrd="6" destOrd="0" presId="urn:microsoft.com/office/officeart/2005/8/layout/cycle8"/>
    <dgm:cxn modelId="{C236C5C8-4AFC-42DE-A441-100C1ECC7F14}" type="presParOf" srcId="{0D3B6893-92E2-4C7E-8607-D443CF24549E}" destId="{B147CFBC-6A9C-4C27-AC96-99DDB124B0B9}" srcOrd="7" destOrd="0" presId="urn:microsoft.com/office/officeart/2005/8/layout/cycle8"/>
    <dgm:cxn modelId="{265B126D-EA45-43C7-BA55-B29480D83C01}" type="presParOf" srcId="{0D3B6893-92E2-4C7E-8607-D443CF24549E}" destId="{37F1D87E-B683-4FD8-AB71-5F87D37D1791}" srcOrd="8" destOrd="0" presId="urn:microsoft.com/office/officeart/2005/8/layout/cycle8"/>
    <dgm:cxn modelId="{91B4EFF7-739E-4B72-80FE-90E92BA3692B}" type="presParOf" srcId="{0D3B6893-92E2-4C7E-8607-D443CF24549E}" destId="{9379DF69-E351-471C-9531-0811F643A451}" srcOrd="9" destOrd="0" presId="urn:microsoft.com/office/officeart/2005/8/layout/cycle8"/>
    <dgm:cxn modelId="{1D63F075-686B-4F83-845B-0570CEE09D46}" type="presParOf" srcId="{0D3B6893-92E2-4C7E-8607-D443CF24549E}" destId="{05786F38-A927-4890-A182-90D28DA0C6C9}" srcOrd="10" destOrd="0" presId="urn:microsoft.com/office/officeart/2005/8/layout/cycle8"/>
    <dgm:cxn modelId="{0233D40C-E594-4246-80E1-783434A90A78}" type="presParOf" srcId="{0D3B6893-92E2-4C7E-8607-D443CF24549E}" destId="{55EE969D-81B7-43BA-9430-BE234F63F09C}" srcOrd="11" destOrd="0" presId="urn:microsoft.com/office/officeart/2005/8/layout/cycle8"/>
    <dgm:cxn modelId="{361E2BA7-A722-4A39-BA79-9A11873F0209}" type="presParOf" srcId="{0D3B6893-92E2-4C7E-8607-D443CF24549E}" destId="{D8FB8432-853C-43E6-A593-1AE4200B4B96}" srcOrd="12" destOrd="0" presId="urn:microsoft.com/office/officeart/2005/8/layout/cycle8"/>
    <dgm:cxn modelId="{C52BAE7E-EF1C-448A-91DB-7E3EC226954A}" type="presParOf" srcId="{0D3B6893-92E2-4C7E-8607-D443CF24549E}" destId="{FBAA7C86-2B96-42DD-863F-610CCFE9FBD7}" srcOrd="13" destOrd="0" presId="urn:microsoft.com/office/officeart/2005/8/layout/cycle8"/>
    <dgm:cxn modelId="{3D87D94D-0D0F-4F90-B05C-3CE94C0CEA85}" type="presParOf" srcId="{0D3B6893-92E2-4C7E-8607-D443CF24549E}" destId="{A13F6577-8872-49EE-B833-0694E69DA610}" srcOrd="14" destOrd="0" presId="urn:microsoft.com/office/officeart/2005/8/layout/cycle8"/>
    <dgm:cxn modelId="{11D032AB-CC47-4E65-BCEF-2424B4C7EB09}" type="presParOf" srcId="{0D3B6893-92E2-4C7E-8607-D443CF24549E}" destId="{94662D49-7921-4705-8F69-DC6E77D2985A}" srcOrd="15" destOrd="0" presId="urn:microsoft.com/office/officeart/2005/8/layout/cycle8"/>
    <dgm:cxn modelId="{1C929D68-33FE-4D7E-BB80-770ADB7662F2}" type="presParOf" srcId="{0D3B6893-92E2-4C7E-8607-D443CF24549E}" destId="{5FEAE7E1-1A56-4823-B68A-0C3440315615}" srcOrd="16" destOrd="0" presId="urn:microsoft.com/office/officeart/2005/8/layout/cycle8"/>
    <dgm:cxn modelId="{BCEAF283-573D-4274-A684-72DCEEB30568}" type="presParOf" srcId="{0D3B6893-92E2-4C7E-8607-D443CF24549E}" destId="{C0885D7D-F31A-4D28-BF1D-3018C6F1F6D6}" srcOrd="17" destOrd="0" presId="urn:microsoft.com/office/officeart/2005/8/layout/cycle8"/>
    <dgm:cxn modelId="{97B709EC-5A9A-4E0C-A948-AE5D529F70B0}" type="presParOf" srcId="{0D3B6893-92E2-4C7E-8607-D443CF24549E}" destId="{754344B1-1FBF-4F1B-9530-98678CABA639}" srcOrd="18" destOrd="0" presId="urn:microsoft.com/office/officeart/2005/8/layout/cycle8"/>
    <dgm:cxn modelId="{F38DF118-F192-400F-ABDF-8058BD0B39A3}" type="presParOf" srcId="{0D3B6893-92E2-4C7E-8607-D443CF24549E}" destId="{90D34B9D-89A1-4FF1-B5C5-AB2DED9E81C4}" srcOrd="19"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D4CFB8-652E-4162-8C27-FD24B0C66453}">
      <dsp:nvSpPr>
        <dsp:cNvPr id="0" name=""/>
        <dsp:cNvSpPr/>
      </dsp:nvSpPr>
      <dsp:spPr>
        <a:xfrm>
          <a:off x="-5479722" y="-839443"/>
          <a:ext cx="6527978" cy="6527978"/>
        </a:xfrm>
        <a:prstGeom prst="blockArc">
          <a:avLst>
            <a:gd name="adj1" fmla="val 18900000"/>
            <a:gd name="adj2" fmla="val 2700000"/>
            <a:gd name="adj3" fmla="val 257"/>
          </a:avLst>
        </a:prstGeom>
        <a:noFill/>
        <a:ln w="19050" cap="rnd" cmpd="sng" algn="ctr">
          <a:solidFill>
            <a:srgbClr val="FFCA08">
              <a:tint val="90000"/>
              <a:hueOff val="0"/>
              <a:satOff val="0"/>
              <a:lumOff val="0"/>
              <a:alphaOff val="0"/>
            </a:srgb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BE769185-0BAF-4E87-9103-71607FC6B5A9}">
      <dsp:nvSpPr>
        <dsp:cNvPr id="0" name=""/>
        <dsp:cNvSpPr/>
      </dsp:nvSpPr>
      <dsp:spPr>
        <a:xfrm>
          <a:off x="340163" y="220439"/>
          <a:ext cx="9731590"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tr-TR" sz="1800" b="1" i="0" kern="1200" dirty="0">
              <a:solidFill>
                <a:sysClr val="window" lastClr="FFFFFF"/>
              </a:solidFill>
              <a:latin typeface="Raleway "/>
              <a:ea typeface="Noto Sans" panose="020B0502040504020204" pitchFamily="34" charset="0"/>
              <a:cs typeface="+mn-cs"/>
            </a:rPr>
            <a:t>Focus on good relationships</a:t>
          </a:r>
          <a:endParaRPr lang="tr-TR" sz="1800" kern="1200" dirty="0">
            <a:solidFill>
              <a:sysClr val="window" lastClr="FFFFFF"/>
            </a:solidFill>
            <a:latin typeface="Raleway "/>
            <a:ea typeface="Noto Sans" panose="020B0502040504020204" pitchFamily="34" charset="0"/>
            <a:cs typeface="+mn-cs"/>
          </a:endParaRPr>
        </a:p>
      </dsp:txBody>
      <dsp:txXfrm>
        <a:off x="340163" y="220439"/>
        <a:ext cx="9731590" cy="440685"/>
      </dsp:txXfrm>
    </dsp:sp>
    <dsp:sp modelId="{D3571B00-C543-4C20-AC83-0E04A15A0AC7}">
      <dsp:nvSpPr>
        <dsp:cNvPr id="0" name=""/>
        <dsp:cNvSpPr/>
      </dsp:nvSpPr>
      <dsp:spPr>
        <a:xfrm>
          <a:off x="64735" y="165354"/>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0"/>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0A485EB4-3142-4DA4-B869-A6DFCB2441F6}">
      <dsp:nvSpPr>
        <dsp:cNvPr id="0" name=""/>
        <dsp:cNvSpPr/>
      </dsp:nvSpPr>
      <dsp:spPr>
        <a:xfrm>
          <a:off x="739243" y="881855"/>
          <a:ext cx="9332510"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tr-TR" sz="1800" b="1" i="0" kern="1200" err="1">
              <a:solidFill>
                <a:sysClr val="window" lastClr="FFFFFF"/>
              </a:solidFill>
              <a:latin typeface="Raleway "/>
              <a:ea typeface="Noto Sans" panose="020B0502040504020204" pitchFamily="34" charset="0"/>
              <a:cs typeface="+mn-cs"/>
            </a:rPr>
            <a:t>Take</a:t>
          </a:r>
          <a:r>
            <a:rPr lang="tr-TR" sz="1800" b="1" i="0" kern="1200">
              <a:solidFill>
                <a:sysClr val="window" lastClr="FFFFFF"/>
              </a:solidFill>
              <a:latin typeface="Raleway "/>
              <a:ea typeface="Noto Sans" panose="020B0502040504020204" pitchFamily="34" charset="0"/>
              <a:cs typeface="+mn-cs"/>
            </a:rPr>
            <a:t> a </a:t>
          </a:r>
          <a:r>
            <a:rPr lang="tr-TR" sz="1800" b="1" i="0" kern="1200" err="1">
              <a:solidFill>
                <a:sysClr val="window" lastClr="FFFFFF"/>
              </a:solidFill>
              <a:latin typeface="Raleway "/>
              <a:ea typeface="Noto Sans" panose="020B0502040504020204" pitchFamily="34" charset="0"/>
              <a:cs typeface="+mn-cs"/>
            </a:rPr>
            <a:t>positive</a:t>
          </a:r>
          <a:r>
            <a:rPr lang="tr-TR" sz="1800" b="1" i="0" kern="1200">
              <a:solidFill>
                <a:sysClr val="window" lastClr="FFFFFF"/>
              </a:solidFill>
              <a:latin typeface="Raleway "/>
              <a:ea typeface="Noto Sans" panose="020B0502040504020204" pitchFamily="34" charset="0"/>
              <a:cs typeface="+mn-cs"/>
            </a:rPr>
            <a:t> </a:t>
          </a:r>
          <a:r>
            <a:rPr lang="tr-TR" sz="1800" b="1" i="0" kern="1200" err="1">
              <a:solidFill>
                <a:sysClr val="window" lastClr="FFFFFF"/>
              </a:solidFill>
              <a:latin typeface="Raleway "/>
              <a:ea typeface="Noto Sans" panose="020B0502040504020204" pitchFamily="34" charset="0"/>
              <a:cs typeface="+mn-cs"/>
            </a:rPr>
            <a:t>approach</a:t>
          </a:r>
          <a:endParaRPr lang="tr-TR" sz="1800" kern="1200">
            <a:solidFill>
              <a:sysClr val="window" lastClr="FFFFFF"/>
            </a:solidFill>
            <a:latin typeface="Raleway "/>
            <a:ea typeface="Noto Sans" panose="020B0502040504020204" pitchFamily="34" charset="0"/>
            <a:cs typeface="+mn-cs"/>
          </a:endParaRPr>
        </a:p>
      </dsp:txBody>
      <dsp:txXfrm>
        <a:off x="739243" y="881855"/>
        <a:ext cx="9332510" cy="440685"/>
      </dsp:txXfrm>
    </dsp:sp>
    <dsp:sp modelId="{1334DC7E-CCC6-4D68-8D6C-BC727202D18F}">
      <dsp:nvSpPr>
        <dsp:cNvPr id="0" name=""/>
        <dsp:cNvSpPr/>
      </dsp:nvSpPr>
      <dsp:spPr>
        <a:xfrm>
          <a:off x="463815" y="826770"/>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6667"/>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0CB5F4A3-7990-4CAF-BBD1-FA5BFE836575}">
      <dsp:nvSpPr>
        <dsp:cNvPr id="0" name=""/>
        <dsp:cNvSpPr/>
      </dsp:nvSpPr>
      <dsp:spPr>
        <a:xfrm>
          <a:off x="957937" y="1542786"/>
          <a:ext cx="9113816"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tr-TR" sz="1800" b="1" i="0" kern="1200" dirty="0">
              <a:solidFill>
                <a:sysClr val="window" lastClr="FFFFFF"/>
              </a:solidFill>
              <a:latin typeface="Raleway "/>
              <a:ea typeface="Noto Sans" panose="020B0502040504020204" pitchFamily="34" charset="0"/>
              <a:cs typeface="+mn-cs"/>
            </a:rPr>
            <a:t>Don't underestimate yourself</a:t>
          </a:r>
          <a:endParaRPr lang="tr-TR" sz="1800" kern="1200" dirty="0">
            <a:solidFill>
              <a:sysClr val="window" lastClr="FFFFFF"/>
            </a:solidFill>
            <a:latin typeface="Raleway "/>
            <a:ea typeface="Noto Sans" panose="020B0502040504020204" pitchFamily="34" charset="0"/>
            <a:cs typeface="+mn-cs"/>
          </a:endParaRPr>
        </a:p>
      </dsp:txBody>
      <dsp:txXfrm>
        <a:off x="957937" y="1542786"/>
        <a:ext cx="9113816" cy="440685"/>
      </dsp:txXfrm>
    </dsp:sp>
    <dsp:sp modelId="{CD9AECF2-FE02-4E82-A550-DB3BA9A6431F}">
      <dsp:nvSpPr>
        <dsp:cNvPr id="0" name=""/>
        <dsp:cNvSpPr/>
      </dsp:nvSpPr>
      <dsp:spPr>
        <a:xfrm>
          <a:off x="682509" y="1487701"/>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13333"/>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B6010FA6-A2D8-4D5F-B47B-B1C4FC669139}">
      <dsp:nvSpPr>
        <dsp:cNvPr id="0" name=""/>
        <dsp:cNvSpPr/>
      </dsp:nvSpPr>
      <dsp:spPr>
        <a:xfrm>
          <a:off x="1027764" y="2204202"/>
          <a:ext cx="9043989"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tr-TR" sz="1800" b="1" i="0" kern="1200" err="1">
              <a:solidFill>
                <a:sysClr val="window" lastClr="FFFFFF"/>
              </a:solidFill>
              <a:latin typeface="Raleway "/>
              <a:ea typeface="Noto Sans" panose="020B0502040504020204" pitchFamily="34" charset="0"/>
              <a:cs typeface="+mn-cs"/>
            </a:rPr>
            <a:t>Enter</a:t>
          </a:r>
          <a:r>
            <a:rPr lang="tr-TR" sz="1800" b="1" i="0" kern="1200">
              <a:solidFill>
                <a:sysClr val="window" lastClr="FFFFFF"/>
              </a:solidFill>
              <a:latin typeface="Raleway "/>
              <a:ea typeface="Noto Sans" panose="020B0502040504020204" pitchFamily="34" charset="0"/>
              <a:cs typeface="+mn-cs"/>
            </a:rPr>
            <a:t> </a:t>
          </a:r>
          <a:r>
            <a:rPr lang="tr-TR" sz="1800" b="1" i="0" kern="1200" err="1">
              <a:solidFill>
                <a:sysClr val="window" lastClr="FFFFFF"/>
              </a:solidFill>
              <a:latin typeface="Raleway "/>
              <a:ea typeface="Noto Sans" panose="020B0502040504020204" pitchFamily="34" charset="0"/>
              <a:cs typeface="+mn-cs"/>
            </a:rPr>
            <a:t>negotiations</a:t>
          </a:r>
          <a:r>
            <a:rPr lang="tr-TR" sz="1800" b="1" i="0" kern="1200">
              <a:solidFill>
                <a:sysClr val="window" lastClr="FFFFFF"/>
              </a:solidFill>
              <a:latin typeface="Raleway "/>
              <a:ea typeface="Noto Sans" panose="020B0502040504020204" pitchFamily="34" charset="0"/>
              <a:cs typeface="+mn-cs"/>
            </a:rPr>
            <a:t> </a:t>
          </a:r>
          <a:r>
            <a:rPr lang="tr-TR" sz="1800" b="1" i="0" kern="1200" err="1">
              <a:solidFill>
                <a:sysClr val="window" lastClr="FFFFFF"/>
              </a:solidFill>
              <a:latin typeface="Raleway "/>
              <a:ea typeface="Noto Sans" panose="020B0502040504020204" pitchFamily="34" charset="0"/>
              <a:cs typeface="+mn-cs"/>
            </a:rPr>
            <a:t>fully</a:t>
          </a:r>
          <a:r>
            <a:rPr lang="tr-TR" sz="1800" b="1" i="0" kern="1200">
              <a:solidFill>
                <a:sysClr val="window" lastClr="FFFFFF"/>
              </a:solidFill>
              <a:latin typeface="Raleway "/>
              <a:ea typeface="Noto Sans" panose="020B0502040504020204" pitchFamily="34" charset="0"/>
              <a:cs typeface="+mn-cs"/>
            </a:rPr>
            <a:t> </a:t>
          </a:r>
          <a:r>
            <a:rPr lang="tr-TR" sz="1800" b="1" i="0" kern="1200" err="1">
              <a:solidFill>
                <a:sysClr val="window" lastClr="FFFFFF"/>
              </a:solidFill>
              <a:latin typeface="Raleway "/>
              <a:ea typeface="Noto Sans" panose="020B0502040504020204" pitchFamily="34" charset="0"/>
              <a:cs typeface="+mn-cs"/>
            </a:rPr>
            <a:t>prepared</a:t>
          </a:r>
          <a:endParaRPr lang="tr-TR" sz="1800" kern="1200">
            <a:solidFill>
              <a:sysClr val="window" lastClr="FFFFFF"/>
            </a:solidFill>
            <a:latin typeface="Raleway "/>
            <a:ea typeface="Noto Sans" panose="020B0502040504020204" pitchFamily="34" charset="0"/>
            <a:cs typeface="+mn-cs"/>
          </a:endParaRPr>
        </a:p>
      </dsp:txBody>
      <dsp:txXfrm>
        <a:off x="1027764" y="2204202"/>
        <a:ext cx="9043989" cy="440685"/>
      </dsp:txXfrm>
    </dsp:sp>
    <dsp:sp modelId="{C806AD3B-DB15-4B13-88FF-914C0BDF5926}">
      <dsp:nvSpPr>
        <dsp:cNvPr id="0" name=""/>
        <dsp:cNvSpPr/>
      </dsp:nvSpPr>
      <dsp:spPr>
        <a:xfrm>
          <a:off x="752336" y="2149117"/>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20000"/>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845F9AAE-B019-41F0-BACB-F52AE188B767}">
      <dsp:nvSpPr>
        <dsp:cNvPr id="0" name=""/>
        <dsp:cNvSpPr/>
      </dsp:nvSpPr>
      <dsp:spPr>
        <a:xfrm>
          <a:off x="957937" y="2865618"/>
          <a:ext cx="9113816"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en-US" sz="1800" b="1" i="0" kern="1200" dirty="0">
              <a:solidFill>
                <a:sysClr val="window" lastClr="FFFFFF"/>
              </a:solidFill>
              <a:latin typeface="Raleway "/>
              <a:ea typeface="Noto Sans" panose="020B0502040504020204" pitchFamily="34" charset="0"/>
              <a:cs typeface="+mn-cs"/>
            </a:rPr>
            <a:t>Prepare for best and worst-case scenarios</a:t>
          </a:r>
          <a:endParaRPr lang="tr-TR" sz="1800" kern="1200" dirty="0">
            <a:solidFill>
              <a:sysClr val="window" lastClr="FFFFFF"/>
            </a:solidFill>
            <a:latin typeface="Raleway "/>
            <a:ea typeface="Noto Sans" panose="020B0502040504020204" pitchFamily="34" charset="0"/>
            <a:cs typeface="+mn-cs"/>
          </a:endParaRPr>
        </a:p>
      </dsp:txBody>
      <dsp:txXfrm>
        <a:off x="957937" y="2865618"/>
        <a:ext cx="9113816" cy="440685"/>
      </dsp:txXfrm>
    </dsp:sp>
    <dsp:sp modelId="{6DC14567-7307-4F4A-A258-58F021304188}">
      <dsp:nvSpPr>
        <dsp:cNvPr id="0" name=""/>
        <dsp:cNvSpPr/>
      </dsp:nvSpPr>
      <dsp:spPr>
        <a:xfrm>
          <a:off x="682509" y="2810533"/>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26667"/>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96F3CB91-BDBC-4EE1-90CD-984009EA08E2}">
      <dsp:nvSpPr>
        <dsp:cNvPr id="0" name=""/>
        <dsp:cNvSpPr/>
      </dsp:nvSpPr>
      <dsp:spPr>
        <a:xfrm>
          <a:off x="739243" y="3526549"/>
          <a:ext cx="9332510"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en-US" sz="1800" b="1" i="0" kern="1200">
              <a:solidFill>
                <a:sysClr val="window" lastClr="FFFFFF"/>
              </a:solidFill>
              <a:latin typeface="Raleway "/>
              <a:ea typeface="Noto Sans" panose="020B0502040504020204" pitchFamily="34" charset="0"/>
              <a:cs typeface="+mn-cs"/>
            </a:rPr>
            <a:t>Give and take in negotiations</a:t>
          </a:r>
          <a:endParaRPr lang="tr-TR" sz="1800" kern="1200">
            <a:solidFill>
              <a:sysClr val="window" lastClr="FFFFFF"/>
            </a:solidFill>
            <a:latin typeface="Raleway "/>
            <a:ea typeface="Noto Sans" panose="020B0502040504020204" pitchFamily="34" charset="0"/>
            <a:cs typeface="+mn-cs"/>
          </a:endParaRPr>
        </a:p>
      </dsp:txBody>
      <dsp:txXfrm>
        <a:off x="739243" y="3526549"/>
        <a:ext cx="9332510" cy="440685"/>
      </dsp:txXfrm>
    </dsp:sp>
    <dsp:sp modelId="{27EE1B4E-E740-442A-B041-F1B8F752E83F}">
      <dsp:nvSpPr>
        <dsp:cNvPr id="0" name=""/>
        <dsp:cNvSpPr/>
      </dsp:nvSpPr>
      <dsp:spPr>
        <a:xfrm>
          <a:off x="463815" y="3471464"/>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33333"/>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FD50DD65-58CC-4655-9B1A-9DF2DB30BB09}">
      <dsp:nvSpPr>
        <dsp:cNvPr id="0" name=""/>
        <dsp:cNvSpPr/>
      </dsp:nvSpPr>
      <dsp:spPr>
        <a:xfrm>
          <a:off x="303183" y="4206439"/>
          <a:ext cx="9731590"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en-US" sz="1800" b="1" i="0" kern="1200">
              <a:solidFill>
                <a:sysClr val="window" lastClr="FFFFFF"/>
              </a:solidFill>
              <a:latin typeface="Raleway "/>
              <a:ea typeface="Noto Sans" panose="020B0502040504020204" pitchFamily="34" charset="0"/>
              <a:cs typeface="+mn-cs"/>
            </a:rPr>
            <a:t>Be clear and highlight the benefits</a:t>
          </a:r>
          <a:endParaRPr lang="tr-TR" sz="1800" kern="1200">
            <a:solidFill>
              <a:sysClr val="window" lastClr="FFFFFF"/>
            </a:solidFill>
            <a:latin typeface="Raleway "/>
            <a:ea typeface="Noto Sans" panose="020B0502040504020204" pitchFamily="34" charset="0"/>
            <a:cs typeface="+mn-cs"/>
          </a:endParaRPr>
        </a:p>
      </dsp:txBody>
      <dsp:txXfrm>
        <a:off x="303183" y="4206439"/>
        <a:ext cx="9731590" cy="440685"/>
      </dsp:txXfrm>
    </dsp:sp>
    <dsp:sp modelId="{448DF3DD-F08A-430A-98E8-5B61E5423095}">
      <dsp:nvSpPr>
        <dsp:cNvPr id="0" name=""/>
        <dsp:cNvSpPr/>
      </dsp:nvSpPr>
      <dsp:spPr>
        <a:xfrm>
          <a:off x="64735" y="4132880"/>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40000"/>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35028A-6878-4ED0-9143-16B35AD06FDF}">
      <dsp:nvSpPr>
        <dsp:cNvPr id="0" name=""/>
        <dsp:cNvSpPr/>
      </dsp:nvSpPr>
      <dsp:spPr>
        <a:xfrm>
          <a:off x="0" y="249297"/>
          <a:ext cx="10353675" cy="1003275"/>
        </a:xfrm>
        <a:prstGeom prst="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3560" tIns="270764" rIns="803560" bIns="99568" numCol="1" spcCol="1270" anchor="t" anchorCtr="0">
          <a:noAutofit/>
        </a:bodyPr>
        <a:lstStyle/>
        <a:p>
          <a:pPr marL="114300" lvl="1" indent="-114300" algn="just" defTabSz="622300">
            <a:lnSpc>
              <a:spcPct val="90000"/>
            </a:lnSpc>
            <a:spcBef>
              <a:spcPct val="0"/>
            </a:spcBef>
            <a:spcAft>
              <a:spcPct val="15000"/>
            </a:spcAft>
            <a:buChar char="•"/>
          </a:pPr>
          <a:r>
            <a:rPr lang="en-US" sz="1400" b="0" kern="1200" dirty="0">
              <a:solidFill>
                <a:schemeClr val="accent1"/>
              </a:solidFill>
              <a:latin typeface="+mn-lt"/>
              <a:ea typeface="Noto Sans" panose="020B0502040504020204" pitchFamily="34" charset="0"/>
              <a:cs typeface="Noto Sans" panose="020B0502040504020204" pitchFamily="34" charset="0"/>
            </a:rPr>
            <a:t>State your goals and the skills or resources you can provide. 
What are the key areas in which you excel, your abilities, and what sets you apart from others? 
Defining of how can you align your goals and values ?</a:t>
          </a:r>
          <a:endParaRPr lang="tr-TR" sz="1400" b="0" kern="1200" dirty="0">
            <a:solidFill>
              <a:schemeClr val="accent1"/>
            </a:solidFill>
            <a:latin typeface="+mn-lt"/>
            <a:ea typeface="Noto Sans" panose="020B0502040504020204" pitchFamily="34" charset="0"/>
            <a:cs typeface="Noto Sans" panose="020B0502040504020204" pitchFamily="34" charset="0"/>
          </a:endParaRPr>
        </a:p>
      </dsp:txBody>
      <dsp:txXfrm>
        <a:off x="0" y="249297"/>
        <a:ext cx="10353675" cy="1003275"/>
      </dsp:txXfrm>
    </dsp:sp>
    <dsp:sp modelId="{5525EBF6-CBC1-4106-BF14-DE2DB7BECCC1}">
      <dsp:nvSpPr>
        <dsp:cNvPr id="0" name=""/>
        <dsp:cNvSpPr/>
      </dsp:nvSpPr>
      <dsp:spPr>
        <a:xfrm>
          <a:off x="517683" y="57417"/>
          <a:ext cx="7247572" cy="383760"/>
        </a:xfrm>
        <a:prstGeom prst="roundRect">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941" tIns="0" rIns="273941" bIns="0" numCol="1" spcCol="1270" anchor="ctr" anchorCtr="0">
          <a:noAutofit/>
        </a:bodyPr>
        <a:lstStyle/>
        <a:p>
          <a:pPr marL="0" lvl="0" indent="0" algn="l" defTabSz="622300">
            <a:lnSpc>
              <a:spcPct val="90000"/>
            </a:lnSpc>
            <a:spcBef>
              <a:spcPct val="0"/>
            </a:spcBef>
            <a:spcAft>
              <a:spcPct val="35000"/>
            </a:spcAft>
            <a:buNone/>
          </a:pPr>
          <a:r>
            <a:rPr lang="tr-TR" sz="1400" kern="1200" dirty="0" err="1">
              <a:solidFill>
                <a:schemeClr val="accent1"/>
              </a:solidFill>
              <a:latin typeface="+mn-lt"/>
              <a:ea typeface="Noto Sans" panose="020B0502040504020204" pitchFamily="34" charset="0"/>
              <a:cs typeface="Noto Sans" panose="020B0502040504020204" pitchFamily="34" charset="0"/>
            </a:rPr>
            <a:t>Identify</a:t>
          </a:r>
          <a:r>
            <a:rPr lang="tr-TR" sz="1400" kern="1200" dirty="0">
              <a:solidFill>
                <a:schemeClr val="accent1"/>
              </a:solidFill>
              <a:latin typeface="+mn-lt"/>
              <a:ea typeface="Noto Sans" panose="020B0502040504020204" pitchFamily="34" charset="0"/>
              <a:cs typeface="Noto Sans" panose="020B0502040504020204" pitchFamily="34" charset="0"/>
            </a:rPr>
            <a:t> </a:t>
          </a:r>
          <a:r>
            <a:rPr lang="tr-TR" sz="1400" kern="1200" dirty="0" err="1">
              <a:solidFill>
                <a:schemeClr val="accent1"/>
              </a:solidFill>
              <a:latin typeface="+mn-lt"/>
              <a:ea typeface="Noto Sans" panose="020B0502040504020204" pitchFamily="34" charset="0"/>
              <a:cs typeface="Noto Sans" panose="020B0502040504020204" pitchFamily="34" charset="0"/>
            </a:rPr>
            <a:t>your</a:t>
          </a:r>
          <a:r>
            <a:rPr lang="tr-TR" sz="1400" kern="1200" dirty="0">
              <a:solidFill>
                <a:schemeClr val="accent1"/>
              </a:solidFill>
              <a:latin typeface="+mn-lt"/>
              <a:ea typeface="Noto Sans" panose="020B0502040504020204" pitchFamily="34" charset="0"/>
              <a:cs typeface="Noto Sans" panose="020B0502040504020204" pitchFamily="34" charset="0"/>
            </a:rPr>
            <a:t> </a:t>
          </a:r>
          <a:r>
            <a:rPr lang="tr-TR" sz="1400" kern="1200" dirty="0" err="1">
              <a:solidFill>
                <a:schemeClr val="accent1"/>
              </a:solidFill>
              <a:latin typeface="+mn-lt"/>
              <a:ea typeface="Noto Sans" panose="020B0502040504020204" pitchFamily="34" charset="0"/>
              <a:cs typeface="Noto Sans" panose="020B0502040504020204" pitchFamily="34" charset="0"/>
            </a:rPr>
            <a:t>goals</a:t>
          </a:r>
          <a:r>
            <a:rPr lang="tr-TR" sz="1400" kern="1200" dirty="0">
              <a:solidFill>
                <a:schemeClr val="accent1"/>
              </a:solidFill>
              <a:latin typeface="+mn-lt"/>
              <a:ea typeface="Noto Sans" panose="020B0502040504020204" pitchFamily="34" charset="0"/>
              <a:cs typeface="Noto Sans" panose="020B0502040504020204" pitchFamily="34" charset="0"/>
            </a:rPr>
            <a:t> </a:t>
          </a:r>
          <a:r>
            <a:rPr lang="tr-TR" sz="1400" kern="1200" dirty="0" err="1">
              <a:solidFill>
                <a:schemeClr val="accent1"/>
              </a:solidFill>
              <a:latin typeface="+mn-lt"/>
              <a:ea typeface="Noto Sans" panose="020B0502040504020204" pitchFamily="34" charset="0"/>
              <a:cs typeface="Noto Sans" panose="020B0502040504020204" pitchFamily="34" charset="0"/>
            </a:rPr>
            <a:t>and</a:t>
          </a:r>
          <a:r>
            <a:rPr lang="tr-TR" sz="1400" kern="1200" dirty="0">
              <a:solidFill>
                <a:schemeClr val="accent1"/>
              </a:solidFill>
              <a:latin typeface="+mn-lt"/>
              <a:ea typeface="Noto Sans" panose="020B0502040504020204" pitchFamily="34" charset="0"/>
              <a:cs typeface="Noto Sans" panose="020B0502040504020204" pitchFamily="34" charset="0"/>
            </a:rPr>
            <a:t> </a:t>
          </a:r>
          <a:r>
            <a:rPr lang="tr-TR" sz="1400" kern="1200" dirty="0" err="1">
              <a:solidFill>
                <a:schemeClr val="accent1"/>
              </a:solidFill>
              <a:latin typeface="+mn-lt"/>
              <a:ea typeface="Noto Sans" panose="020B0502040504020204" pitchFamily="34" charset="0"/>
              <a:cs typeface="Noto Sans" panose="020B0502040504020204" pitchFamily="34" charset="0"/>
            </a:rPr>
            <a:t>value</a:t>
          </a:r>
          <a:r>
            <a:rPr lang="tr-TR" sz="1400" kern="1200" dirty="0">
              <a:solidFill>
                <a:schemeClr val="accent1"/>
              </a:solidFill>
              <a:latin typeface="+mn-lt"/>
              <a:ea typeface="Noto Sans" panose="020B0502040504020204" pitchFamily="34" charset="0"/>
              <a:cs typeface="Noto Sans" panose="020B0502040504020204" pitchFamily="34" charset="0"/>
            </a:rPr>
            <a:t> </a:t>
          </a:r>
          <a:r>
            <a:rPr lang="tr-TR" sz="1400" kern="1200" dirty="0" err="1">
              <a:solidFill>
                <a:schemeClr val="accent1"/>
              </a:solidFill>
              <a:latin typeface="+mn-lt"/>
              <a:ea typeface="Noto Sans" panose="020B0502040504020204" pitchFamily="34" charset="0"/>
              <a:cs typeface="Noto Sans" panose="020B0502040504020204" pitchFamily="34" charset="0"/>
            </a:rPr>
            <a:t>proposition</a:t>
          </a:r>
          <a:endParaRPr lang="tr-TR" sz="1400" kern="1200" dirty="0">
            <a:solidFill>
              <a:schemeClr val="accent1"/>
            </a:solidFill>
            <a:latin typeface="+mn-lt"/>
          </a:endParaRPr>
        </a:p>
      </dsp:txBody>
      <dsp:txXfrm>
        <a:off x="536417" y="76151"/>
        <a:ext cx="7210104" cy="346292"/>
      </dsp:txXfrm>
    </dsp:sp>
    <dsp:sp modelId="{39E43885-3B3C-4390-9230-A7AB05982D1A}">
      <dsp:nvSpPr>
        <dsp:cNvPr id="0" name=""/>
        <dsp:cNvSpPr/>
      </dsp:nvSpPr>
      <dsp:spPr>
        <a:xfrm>
          <a:off x="0" y="1514652"/>
          <a:ext cx="10353675" cy="1003275"/>
        </a:xfrm>
        <a:prstGeom prst="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3560" tIns="270764" rIns="803560"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a:solidFill>
                <a:schemeClr val="accent1"/>
              </a:solidFill>
              <a:latin typeface="+mn-lt"/>
              <a:ea typeface="Noto Sans" panose="020B0502040504020204" pitchFamily="34" charset="0"/>
              <a:cs typeface="Noto Sans" panose="020B0502040504020204" pitchFamily="34" charset="0"/>
            </a:rPr>
            <a:t>Who is currently present in the sector?
Which companies are your rivals?
With whom can you collaborate?</a:t>
          </a:r>
          <a:endParaRPr lang="tr-TR" sz="1400" kern="1200" dirty="0">
            <a:solidFill>
              <a:schemeClr val="accent1"/>
            </a:solidFill>
            <a:latin typeface="+mn-lt"/>
            <a:ea typeface="Noto Sans" panose="020B0502040504020204" pitchFamily="34" charset="0"/>
            <a:cs typeface="Noto Sans" panose="020B0502040504020204" pitchFamily="34" charset="0"/>
          </a:endParaRPr>
        </a:p>
      </dsp:txBody>
      <dsp:txXfrm>
        <a:off x="0" y="1514652"/>
        <a:ext cx="10353675" cy="1003275"/>
      </dsp:txXfrm>
    </dsp:sp>
    <dsp:sp modelId="{2ACC3143-3321-48DF-A107-1021D31151F7}">
      <dsp:nvSpPr>
        <dsp:cNvPr id="0" name=""/>
        <dsp:cNvSpPr/>
      </dsp:nvSpPr>
      <dsp:spPr>
        <a:xfrm>
          <a:off x="517683" y="1322772"/>
          <a:ext cx="7247572" cy="383760"/>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941" tIns="0" rIns="273941" bIns="0" numCol="1" spcCol="1270" anchor="ctr" anchorCtr="0">
          <a:noAutofit/>
        </a:bodyPr>
        <a:lstStyle/>
        <a:p>
          <a:pPr marL="0" lvl="0" indent="0" algn="l" defTabSz="622300">
            <a:lnSpc>
              <a:spcPct val="90000"/>
            </a:lnSpc>
            <a:spcBef>
              <a:spcPct val="0"/>
            </a:spcBef>
            <a:spcAft>
              <a:spcPct val="35000"/>
            </a:spcAft>
            <a:buNone/>
          </a:pPr>
          <a:r>
            <a:rPr lang="tr-TR" sz="1400" kern="1200" dirty="0">
              <a:solidFill>
                <a:schemeClr val="accent1"/>
              </a:solidFill>
              <a:latin typeface="+mn-lt"/>
              <a:ea typeface="Noto Sans" panose="020B0502040504020204" pitchFamily="34" charset="0"/>
              <a:cs typeface="Noto Sans" panose="020B0502040504020204" pitchFamily="34" charset="0"/>
            </a:rPr>
            <a:t>Research and network -</a:t>
          </a:r>
          <a:r>
            <a:rPr lang="tr-TR" sz="1400" i="1" kern="1200" dirty="0">
              <a:solidFill>
                <a:schemeClr val="accent1"/>
              </a:solidFill>
              <a:latin typeface="+mn-lt"/>
              <a:ea typeface="Noto Sans" panose="020B0502040504020204" pitchFamily="34" charset="0"/>
              <a:cs typeface="Noto Sans" panose="020B0502040504020204" pitchFamily="34" charset="0"/>
            </a:rPr>
            <a:t>formali</a:t>
          </a:r>
          <a:r>
            <a:rPr lang="en-US" sz="1400" i="1" kern="1200" dirty="0">
              <a:solidFill>
                <a:schemeClr val="accent1"/>
              </a:solidFill>
              <a:latin typeface="+mn-lt"/>
              <a:ea typeface="Noto Sans" panose="020B0502040504020204" pitchFamily="34" charset="0"/>
              <a:cs typeface="Noto Sans" panose="020B0502040504020204" pitchFamily="34" charset="0"/>
            </a:rPr>
            <a:t>s</a:t>
          </a:r>
          <a:r>
            <a:rPr lang="tr-TR" sz="1400" i="1" kern="1200" dirty="0">
              <a:solidFill>
                <a:schemeClr val="accent1"/>
              </a:solidFill>
              <a:latin typeface="+mn-lt"/>
              <a:ea typeface="Noto Sans" panose="020B0502040504020204" pitchFamily="34" charset="0"/>
              <a:cs typeface="Noto Sans" panose="020B0502040504020204" pitchFamily="34" charset="0"/>
            </a:rPr>
            <a:t>e your partnership </a:t>
          </a:r>
          <a:r>
            <a:rPr lang="tr-TR" sz="1400" kern="1200" dirty="0">
              <a:solidFill>
                <a:schemeClr val="accent1"/>
              </a:solidFill>
              <a:latin typeface="+mn-lt"/>
              <a:ea typeface="Noto Sans" panose="020B0502040504020204" pitchFamily="34" charset="0"/>
              <a:cs typeface="Noto Sans" panose="020B0502040504020204" pitchFamily="34" charset="0"/>
            </a:rPr>
            <a:t>-</a:t>
          </a:r>
          <a:endParaRPr lang="tr-TR" sz="1400" kern="1200" dirty="0">
            <a:solidFill>
              <a:schemeClr val="accent1"/>
            </a:solidFill>
            <a:latin typeface="+mn-lt"/>
          </a:endParaRPr>
        </a:p>
      </dsp:txBody>
      <dsp:txXfrm>
        <a:off x="536417" y="1341506"/>
        <a:ext cx="7210104" cy="346292"/>
      </dsp:txXfrm>
    </dsp:sp>
    <dsp:sp modelId="{CA204A3E-C4DA-444D-B07B-DADDE8C42AF3}">
      <dsp:nvSpPr>
        <dsp:cNvPr id="0" name=""/>
        <dsp:cNvSpPr/>
      </dsp:nvSpPr>
      <dsp:spPr>
        <a:xfrm>
          <a:off x="0" y="2780007"/>
          <a:ext cx="10353675" cy="1003275"/>
        </a:xfrm>
        <a:prstGeom prst="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3560" tIns="270764" rIns="803560" bIns="99568" numCol="1" spcCol="1270" anchor="t" anchorCtr="0">
          <a:noAutofit/>
        </a:bodyPr>
        <a:lstStyle/>
        <a:p>
          <a:pPr marL="114300" lvl="1" indent="-114300" algn="l" defTabSz="622300">
            <a:lnSpc>
              <a:spcPct val="90000"/>
            </a:lnSpc>
            <a:spcBef>
              <a:spcPct val="0"/>
            </a:spcBef>
            <a:spcAft>
              <a:spcPct val="15000"/>
            </a:spcAft>
            <a:buChar char="•"/>
          </a:pPr>
          <a:r>
            <a:rPr lang="en-US" sz="1400" b="0" kern="1200" dirty="0">
              <a:solidFill>
                <a:schemeClr val="accent1"/>
              </a:solidFill>
              <a:latin typeface="+mn-lt"/>
              <a:ea typeface="Noto Sans" panose="020B0502040504020204" pitchFamily="34" charset="0"/>
              <a:cs typeface="Noto Sans" panose="020B0502040504020204" pitchFamily="34" charset="0"/>
            </a:rPr>
            <a:t>Negotiate the terms of your partnership,
</a:t>
          </a:r>
          <a:r>
            <a:rPr lang="en-US" sz="1400" b="0" kern="1200" dirty="0" err="1">
              <a:solidFill>
                <a:schemeClr val="accent1"/>
              </a:solidFill>
              <a:latin typeface="+mn-lt"/>
              <a:ea typeface="Noto Sans" panose="020B0502040504020204" pitchFamily="34" charset="0"/>
              <a:cs typeface="Noto Sans" panose="020B0502040504020204" pitchFamily="34" charset="0"/>
            </a:rPr>
            <a:t>Formalise</a:t>
          </a:r>
          <a:r>
            <a:rPr lang="en-US" sz="1400" b="0" kern="1200" dirty="0">
              <a:solidFill>
                <a:schemeClr val="accent1"/>
              </a:solidFill>
              <a:latin typeface="+mn-lt"/>
              <a:ea typeface="Noto Sans" panose="020B0502040504020204" pitchFamily="34" charset="0"/>
              <a:cs typeface="Noto Sans" panose="020B0502040504020204" pitchFamily="34" charset="0"/>
            </a:rPr>
            <a:t> your partnership (signing a contract, cooperation protocol etc.)
Be clear and specific about the roles, responsibilities, expectations and benefits of each partner, </a:t>
          </a:r>
          <a:endParaRPr lang="tr-TR" sz="1400" b="0" kern="1200" dirty="0">
            <a:solidFill>
              <a:schemeClr val="accent1"/>
            </a:solidFill>
            <a:latin typeface="+mn-lt"/>
            <a:ea typeface="Noto Sans" panose="020B0502040504020204" pitchFamily="34" charset="0"/>
            <a:cs typeface="Noto Sans" panose="020B0502040504020204" pitchFamily="34" charset="0"/>
          </a:endParaRPr>
        </a:p>
      </dsp:txBody>
      <dsp:txXfrm>
        <a:off x="0" y="2780007"/>
        <a:ext cx="10353675" cy="1003275"/>
      </dsp:txXfrm>
    </dsp:sp>
    <dsp:sp modelId="{6FF171D7-476A-49D5-896B-8077C12CB4FC}">
      <dsp:nvSpPr>
        <dsp:cNvPr id="0" name=""/>
        <dsp:cNvSpPr/>
      </dsp:nvSpPr>
      <dsp:spPr>
        <a:xfrm>
          <a:off x="517683" y="2588127"/>
          <a:ext cx="7247572" cy="383760"/>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941" tIns="0" rIns="273941" bIns="0" numCol="1" spcCol="1270" anchor="ctr" anchorCtr="0">
          <a:noAutofit/>
        </a:bodyPr>
        <a:lstStyle/>
        <a:p>
          <a:pPr marL="0" lvl="0" indent="0" algn="l" defTabSz="622300">
            <a:lnSpc>
              <a:spcPct val="90000"/>
            </a:lnSpc>
            <a:spcBef>
              <a:spcPct val="0"/>
            </a:spcBef>
            <a:spcAft>
              <a:spcPct val="35000"/>
            </a:spcAft>
            <a:buNone/>
          </a:pPr>
          <a:r>
            <a:rPr lang="tr-TR" sz="1400" kern="1200" dirty="0">
              <a:solidFill>
                <a:schemeClr val="accent1"/>
              </a:solidFill>
              <a:latin typeface="+mn-lt"/>
              <a:ea typeface="Noto Sans" panose="020B0502040504020204" pitchFamily="34" charset="0"/>
              <a:cs typeface="Noto Sans" panose="020B0502040504020204" pitchFamily="34" charset="0"/>
            </a:rPr>
            <a:t>Negotiate and formal</a:t>
          </a:r>
          <a:r>
            <a:rPr lang="en-US" sz="1400" kern="1200" dirty="0">
              <a:solidFill>
                <a:schemeClr val="accent1"/>
              </a:solidFill>
              <a:latin typeface="+mn-lt"/>
              <a:ea typeface="Noto Sans" panose="020B0502040504020204" pitchFamily="34" charset="0"/>
              <a:cs typeface="Noto Sans" panose="020B0502040504020204" pitchFamily="34" charset="0"/>
            </a:rPr>
            <a:t>is</a:t>
          </a:r>
          <a:r>
            <a:rPr lang="tr-TR" sz="1400" kern="1200" dirty="0">
              <a:solidFill>
                <a:schemeClr val="accent1"/>
              </a:solidFill>
              <a:latin typeface="+mn-lt"/>
              <a:ea typeface="Noto Sans" panose="020B0502040504020204" pitchFamily="34" charset="0"/>
              <a:cs typeface="Noto Sans" panose="020B0502040504020204" pitchFamily="34" charset="0"/>
            </a:rPr>
            <a:t>e</a:t>
          </a:r>
          <a:endParaRPr lang="tr-TR" sz="1400" b="0" i="0" kern="1200" dirty="0">
            <a:solidFill>
              <a:schemeClr val="accent1"/>
            </a:solidFill>
            <a:latin typeface="+mn-lt"/>
            <a:ea typeface="Noto Sans" panose="020B0502040504020204" pitchFamily="34" charset="0"/>
            <a:cs typeface="Noto Sans" panose="020B0502040504020204" pitchFamily="34" charset="0"/>
          </a:endParaRPr>
        </a:p>
      </dsp:txBody>
      <dsp:txXfrm>
        <a:off x="536417" y="2606861"/>
        <a:ext cx="7210104" cy="346292"/>
      </dsp:txXfrm>
    </dsp:sp>
    <dsp:sp modelId="{4EC07FB7-ED70-4B97-9190-340477BFA2F8}">
      <dsp:nvSpPr>
        <dsp:cNvPr id="0" name=""/>
        <dsp:cNvSpPr/>
      </dsp:nvSpPr>
      <dsp:spPr>
        <a:xfrm>
          <a:off x="0" y="4045362"/>
          <a:ext cx="10353675" cy="778050"/>
        </a:xfrm>
        <a:prstGeom prst="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3560" tIns="270764" rIns="803560"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a:solidFill>
                <a:schemeClr val="accent1"/>
              </a:solidFill>
              <a:latin typeface="+mn-lt"/>
              <a:ea typeface="Noto Sans" panose="020B0502040504020204" pitchFamily="34" charset="0"/>
              <a:cs typeface="Noto Sans" panose="020B0502040504020204" pitchFamily="34" charset="0"/>
            </a:rPr>
            <a:t>Evaluate your current partnership structure,
Plan and evaluate future collaborations</a:t>
          </a:r>
          <a:endParaRPr lang="tr-TR" sz="1400" kern="1200" dirty="0">
            <a:solidFill>
              <a:schemeClr val="accent1"/>
            </a:solidFill>
            <a:latin typeface="+mn-lt"/>
            <a:ea typeface="Noto Sans" panose="020B0502040504020204" pitchFamily="34" charset="0"/>
            <a:cs typeface="Noto Sans" panose="020B0502040504020204" pitchFamily="34" charset="0"/>
          </a:endParaRPr>
        </a:p>
      </dsp:txBody>
      <dsp:txXfrm>
        <a:off x="0" y="4045362"/>
        <a:ext cx="10353675" cy="778050"/>
      </dsp:txXfrm>
    </dsp:sp>
    <dsp:sp modelId="{C575032E-7343-4A79-9AE0-3A6E0A159CB1}">
      <dsp:nvSpPr>
        <dsp:cNvPr id="0" name=""/>
        <dsp:cNvSpPr/>
      </dsp:nvSpPr>
      <dsp:spPr>
        <a:xfrm>
          <a:off x="517683" y="3853482"/>
          <a:ext cx="7247572" cy="383760"/>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941" tIns="0" rIns="273941" bIns="0" numCol="1" spcCol="1270" anchor="ctr" anchorCtr="0">
          <a:noAutofit/>
        </a:bodyPr>
        <a:lstStyle/>
        <a:p>
          <a:pPr marL="0" lvl="0" indent="0" algn="l" defTabSz="622300">
            <a:lnSpc>
              <a:spcPct val="90000"/>
            </a:lnSpc>
            <a:spcBef>
              <a:spcPct val="0"/>
            </a:spcBef>
            <a:spcAft>
              <a:spcPct val="35000"/>
            </a:spcAft>
            <a:buNone/>
          </a:pPr>
          <a:r>
            <a:rPr lang="tr-TR" sz="1400" b="0" i="0" kern="1200" err="1">
              <a:solidFill>
                <a:schemeClr val="accent1"/>
              </a:solidFill>
              <a:latin typeface="+mn-lt"/>
              <a:ea typeface="Noto Sans" panose="020B0502040504020204" pitchFamily="34" charset="0"/>
              <a:cs typeface="Noto Sans" panose="020B0502040504020204" pitchFamily="34" charset="0"/>
            </a:rPr>
            <a:t>Implement</a:t>
          </a:r>
          <a:r>
            <a:rPr lang="tr-TR" sz="1400" b="0" i="0" kern="1200">
              <a:solidFill>
                <a:schemeClr val="accent1"/>
              </a:solidFill>
              <a:latin typeface="+mn-lt"/>
              <a:ea typeface="Noto Sans" panose="020B0502040504020204" pitchFamily="34" charset="0"/>
              <a:cs typeface="Noto Sans" panose="020B0502040504020204" pitchFamily="34" charset="0"/>
            </a:rPr>
            <a:t> </a:t>
          </a:r>
          <a:r>
            <a:rPr lang="tr-TR" sz="1400" b="0" i="0" kern="1200" err="1">
              <a:solidFill>
                <a:schemeClr val="accent1"/>
              </a:solidFill>
              <a:latin typeface="+mn-lt"/>
              <a:ea typeface="Noto Sans" panose="020B0502040504020204" pitchFamily="34" charset="0"/>
              <a:cs typeface="Noto Sans" panose="020B0502040504020204" pitchFamily="34" charset="0"/>
            </a:rPr>
            <a:t>and</a:t>
          </a:r>
          <a:r>
            <a:rPr lang="tr-TR" sz="1400" b="0" i="0" kern="1200">
              <a:solidFill>
                <a:schemeClr val="accent1"/>
              </a:solidFill>
              <a:latin typeface="+mn-lt"/>
              <a:ea typeface="Noto Sans" panose="020B0502040504020204" pitchFamily="34" charset="0"/>
              <a:cs typeface="Noto Sans" panose="020B0502040504020204" pitchFamily="34" charset="0"/>
            </a:rPr>
            <a:t> </a:t>
          </a:r>
          <a:r>
            <a:rPr lang="tr-TR" sz="1400" b="0" i="0" kern="1200" err="1">
              <a:solidFill>
                <a:schemeClr val="accent1"/>
              </a:solidFill>
              <a:latin typeface="+mn-lt"/>
              <a:ea typeface="Noto Sans" panose="020B0502040504020204" pitchFamily="34" charset="0"/>
              <a:cs typeface="Noto Sans" panose="020B0502040504020204" pitchFamily="34" charset="0"/>
            </a:rPr>
            <a:t>evaluate</a:t>
          </a:r>
          <a:endParaRPr lang="tr-TR" sz="1400" b="0" i="0" kern="1200">
            <a:solidFill>
              <a:schemeClr val="accent1"/>
            </a:solidFill>
            <a:latin typeface="+mn-lt"/>
            <a:ea typeface="Noto Sans" panose="020B0502040504020204" pitchFamily="34" charset="0"/>
            <a:cs typeface="Noto Sans" panose="020B0502040504020204" pitchFamily="34" charset="0"/>
          </a:endParaRPr>
        </a:p>
      </dsp:txBody>
      <dsp:txXfrm>
        <a:off x="536417" y="3872216"/>
        <a:ext cx="7210104" cy="346292"/>
      </dsp:txXfrm>
    </dsp:sp>
    <dsp:sp modelId="{0DFC7A52-8724-4F31-A771-C496A51F9BA4}">
      <dsp:nvSpPr>
        <dsp:cNvPr id="0" name=""/>
        <dsp:cNvSpPr/>
      </dsp:nvSpPr>
      <dsp:spPr>
        <a:xfrm>
          <a:off x="0" y="5085492"/>
          <a:ext cx="10353675" cy="778050"/>
        </a:xfrm>
        <a:prstGeom prst="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3560" tIns="270764" rIns="803560"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a:solidFill>
                <a:schemeClr val="accent1"/>
              </a:solidFill>
              <a:latin typeface="+mn-lt"/>
              <a:ea typeface="Noto Sans" panose="020B0502040504020204" pitchFamily="34" charset="0"/>
              <a:cs typeface="Noto Sans" panose="020B0502040504020204" pitchFamily="34" charset="0"/>
            </a:rPr>
            <a:t>Investigate methods to expand or intensify your collaboration, 
Seek out new opportunities to join or establish larger networks or alliances</a:t>
          </a:r>
          <a:endParaRPr lang="tr-TR" sz="1400" kern="1200" dirty="0">
            <a:solidFill>
              <a:schemeClr val="accent1"/>
            </a:solidFill>
            <a:latin typeface="+mn-lt"/>
            <a:ea typeface="Noto Sans" panose="020B0502040504020204" pitchFamily="34" charset="0"/>
            <a:cs typeface="Noto Sans" panose="020B0502040504020204" pitchFamily="34" charset="0"/>
          </a:endParaRPr>
        </a:p>
      </dsp:txBody>
      <dsp:txXfrm>
        <a:off x="0" y="5085492"/>
        <a:ext cx="10353675" cy="778050"/>
      </dsp:txXfrm>
    </dsp:sp>
    <dsp:sp modelId="{8A4911A7-CE74-416F-894E-C75AE04E149A}">
      <dsp:nvSpPr>
        <dsp:cNvPr id="0" name=""/>
        <dsp:cNvSpPr/>
      </dsp:nvSpPr>
      <dsp:spPr>
        <a:xfrm>
          <a:off x="517683" y="4893612"/>
          <a:ext cx="7247572" cy="383760"/>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941" tIns="0" rIns="273941" bIns="0" numCol="1" spcCol="1270" anchor="ctr" anchorCtr="0">
          <a:noAutofit/>
        </a:bodyPr>
        <a:lstStyle/>
        <a:p>
          <a:pPr marL="0" lvl="0" indent="0" algn="l" defTabSz="622300">
            <a:lnSpc>
              <a:spcPct val="90000"/>
            </a:lnSpc>
            <a:spcBef>
              <a:spcPct val="0"/>
            </a:spcBef>
            <a:spcAft>
              <a:spcPct val="35000"/>
            </a:spcAft>
            <a:buNone/>
          </a:pPr>
          <a:r>
            <a:rPr lang="tr-TR" sz="1400" kern="1200" err="1">
              <a:solidFill>
                <a:schemeClr val="accent1"/>
              </a:solidFill>
              <a:latin typeface="+mn-lt"/>
              <a:ea typeface="Noto Sans" panose="020B0502040504020204" pitchFamily="34" charset="0"/>
              <a:cs typeface="Noto Sans" panose="020B0502040504020204" pitchFamily="34" charset="0"/>
            </a:rPr>
            <a:t>Nurture</a:t>
          </a:r>
          <a:r>
            <a:rPr lang="tr-TR" sz="1400" kern="1200">
              <a:solidFill>
                <a:schemeClr val="accent1"/>
              </a:solidFill>
              <a:latin typeface="+mn-lt"/>
              <a:ea typeface="Noto Sans" panose="020B0502040504020204" pitchFamily="34" charset="0"/>
              <a:cs typeface="Noto Sans" panose="020B0502040504020204" pitchFamily="34" charset="0"/>
            </a:rPr>
            <a:t> </a:t>
          </a:r>
          <a:r>
            <a:rPr lang="tr-TR" sz="1400" kern="1200" err="1">
              <a:solidFill>
                <a:schemeClr val="accent1"/>
              </a:solidFill>
              <a:latin typeface="+mn-lt"/>
              <a:ea typeface="Noto Sans" panose="020B0502040504020204" pitchFamily="34" charset="0"/>
              <a:cs typeface="Noto Sans" panose="020B0502040504020204" pitchFamily="34" charset="0"/>
            </a:rPr>
            <a:t>and</a:t>
          </a:r>
          <a:r>
            <a:rPr lang="tr-TR" sz="1400" kern="1200">
              <a:solidFill>
                <a:schemeClr val="accent1"/>
              </a:solidFill>
              <a:latin typeface="+mn-lt"/>
              <a:ea typeface="Noto Sans" panose="020B0502040504020204" pitchFamily="34" charset="0"/>
              <a:cs typeface="Noto Sans" panose="020B0502040504020204" pitchFamily="34" charset="0"/>
            </a:rPr>
            <a:t> </a:t>
          </a:r>
          <a:r>
            <a:rPr lang="tr-TR" sz="1400" kern="1200" err="1">
              <a:solidFill>
                <a:schemeClr val="accent1"/>
              </a:solidFill>
              <a:latin typeface="+mn-lt"/>
              <a:ea typeface="Noto Sans" panose="020B0502040504020204" pitchFamily="34" charset="0"/>
              <a:cs typeface="Noto Sans" panose="020B0502040504020204" pitchFamily="34" charset="0"/>
            </a:rPr>
            <a:t>grow</a:t>
          </a:r>
          <a:endParaRPr lang="tr-TR" sz="1400" kern="1200">
            <a:solidFill>
              <a:schemeClr val="accent1"/>
            </a:solidFill>
            <a:latin typeface="+mn-lt"/>
          </a:endParaRPr>
        </a:p>
      </dsp:txBody>
      <dsp:txXfrm>
        <a:off x="536417" y="4912346"/>
        <a:ext cx="7210104" cy="34629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8755C7-EA85-4256-884C-0DCB774CE873}">
      <dsp:nvSpPr>
        <dsp:cNvPr id="0" name=""/>
        <dsp:cNvSpPr/>
      </dsp:nvSpPr>
      <dsp:spPr>
        <a:xfrm>
          <a:off x="427753" y="205549"/>
          <a:ext cx="2849487" cy="2849487"/>
        </a:xfrm>
        <a:prstGeom prst="pie">
          <a:avLst>
            <a:gd name="adj1" fmla="val 16200000"/>
            <a:gd name="adj2" fmla="val 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accent1"/>
              </a:solidFill>
            </a:rPr>
            <a:t>Identify your assets</a:t>
          </a:r>
          <a:r>
            <a:rPr lang="tr-TR" sz="1200" b="0" kern="1200" dirty="0">
              <a:solidFill>
                <a:schemeClr val="accent1"/>
              </a:solidFill>
            </a:rPr>
            <a:t>: </a:t>
          </a:r>
          <a:r>
            <a:rPr lang="tr-TR" sz="1200" kern="1200" dirty="0">
              <a:solidFill>
                <a:schemeClr val="accent1"/>
              </a:solidFill>
            </a:rPr>
            <a:t>B</a:t>
          </a:r>
          <a:r>
            <a:rPr lang="en-US" sz="1200" kern="1200" dirty="0">
              <a:solidFill>
                <a:schemeClr val="accent1"/>
              </a:solidFill>
            </a:rPr>
            <a:t>y </a:t>
          </a:r>
          <a:r>
            <a:rPr lang="en-US" sz="1200" kern="1200" dirty="0" err="1">
              <a:solidFill>
                <a:schemeClr val="accent1"/>
              </a:solidFill>
            </a:rPr>
            <a:t>analysing</a:t>
          </a:r>
          <a:r>
            <a:rPr lang="en-US" sz="1200" kern="1200" dirty="0">
              <a:solidFill>
                <a:schemeClr val="accent1"/>
              </a:solidFill>
            </a:rPr>
            <a:t> your business model</a:t>
          </a:r>
          <a:endParaRPr lang="tr-TR" sz="1200" kern="1200" dirty="0">
            <a:solidFill>
              <a:schemeClr val="accent1"/>
            </a:solidFill>
          </a:endParaRPr>
        </a:p>
      </dsp:txBody>
      <dsp:txXfrm>
        <a:off x="1940356" y="796139"/>
        <a:ext cx="1051596" cy="780216"/>
      </dsp:txXfrm>
    </dsp:sp>
    <dsp:sp modelId="{EAF81446-441D-4228-BAD6-C2BBECBD9744}">
      <dsp:nvSpPr>
        <dsp:cNvPr id="0" name=""/>
        <dsp:cNvSpPr/>
      </dsp:nvSpPr>
      <dsp:spPr>
        <a:xfrm>
          <a:off x="427753" y="301210"/>
          <a:ext cx="2849487" cy="2849487"/>
        </a:xfrm>
        <a:prstGeom prst="pie">
          <a:avLst>
            <a:gd name="adj1" fmla="val 0"/>
            <a:gd name="adj2" fmla="val 540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accent1"/>
              </a:solidFill>
            </a:rPr>
            <a:t>Inspire your team</a:t>
          </a:r>
          <a:r>
            <a:rPr lang="en-US" sz="1200" kern="1200" dirty="0">
              <a:solidFill>
                <a:schemeClr val="accent1"/>
              </a:solidFill>
            </a:rPr>
            <a:t>: through smart insights</a:t>
          </a:r>
          <a:endParaRPr lang="tr-TR" sz="1200" kern="1200" dirty="0">
            <a:solidFill>
              <a:schemeClr val="accent1"/>
            </a:solidFill>
          </a:endParaRPr>
        </a:p>
      </dsp:txBody>
      <dsp:txXfrm>
        <a:off x="1940356" y="1779890"/>
        <a:ext cx="1051596" cy="780216"/>
      </dsp:txXfrm>
    </dsp:sp>
    <dsp:sp modelId="{37F1D87E-B683-4FD8-AB71-5F87D37D1791}">
      <dsp:nvSpPr>
        <dsp:cNvPr id="0" name=""/>
        <dsp:cNvSpPr/>
      </dsp:nvSpPr>
      <dsp:spPr>
        <a:xfrm>
          <a:off x="332092" y="301210"/>
          <a:ext cx="2849487" cy="2849487"/>
        </a:xfrm>
        <a:prstGeom prst="pie">
          <a:avLst>
            <a:gd name="adj1" fmla="val 5400000"/>
            <a:gd name="adj2" fmla="val 1080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endParaRPr lang="tr-TR" sz="1200" kern="1200" dirty="0">
            <a:solidFill>
              <a:schemeClr val="accent1"/>
            </a:solidFill>
          </a:endParaRPr>
        </a:p>
        <a:p>
          <a:pPr marL="0" lvl="0" indent="0" algn="ctr" defTabSz="533400">
            <a:lnSpc>
              <a:spcPct val="90000"/>
            </a:lnSpc>
            <a:spcBef>
              <a:spcPct val="0"/>
            </a:spcBef>
            <a:spcAft>
              <a:spcPct val="35000"/>
            </a:spcAft>
            <a:buNone/>
          </a:pPr>
          <a:r>
            <a:rPr lang="en-US" sz="1200" b="1" kern="1200" dirty="0">
              <a:solidFill>
                <a:schemeClr val="accent1"/>
              </a:solidFill>
            </a:rPr>
            <a:t>Interact with companies</a:t>
          </a:r>
          <a:r>
            <a:rPr lang="en-US" sz="1200" kern="1200" dirty="0">
              <a:solidFill>
                <a:schemeClr val="accent1"/>
              </a:solidFill>
            </a:rPr>
            <a:t>: which whom to explore</a:t>
          </a:r>
          <a:r>
            <a:rPr lang="tr-TR" sz="1200" kern="1200" dirty="0">
              <a:solidFill>
                <a:schemeClr val="accent1"/>
              </a:solidFill>
            </a:rPr>
            <a:t> </a:t>
          </a:r>
          <a:r>
            <a:rPr lang="en-US" sz="1200" kern="1200" dirty="0">
              <a:solidFill>
                <a:schemeClr val="accent1"/>
              </a:solidFill>
            </a:rPr>
            <a:t>new potential projects</a:t>
          </a:r>
          <a:endParaRPr lang="tr-TR" sz="1200" kern="1200" dirty="0">
            <a:solidFill>
              <a:schemeClr val="accent1"/>
            </a:solidFill>
          </a:endParaRPr>
        </a:p>
      </dsp:txBody>
      <dsp:txXfrm>
        <a:off x="617380" y="1779890"/>
        <a:ext cx="1051596" cy="780216"/>
      </dsp:txXfrm>
    </dsp:sp>
    <dsp:sp modelId="{D8FB8432-853C-43E6-A593-1AE4200B4B96}">
      <dsp:nvSpPr>
        <dsp:cNvPr id="0" name=""/>
        <dsp:cNvSpPr/>
      </dsp:nvSpPr>
      <dsp:spPr>
        <a:xfrm>
          <a:off x="332092" y="205549"/>
          <a:ext cx="2849487" cy="2849487"/>
        </a:xfrm>
        <a:prstGeom prst="pie">
          <a:avLst>
            <a:gd name="adj1" fmla="val 10800000"/>
            <a:gd name="adj2" fmla="val 1620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accent1"/>
              </a:solidFill>
            </a:rPr>
            <a:t>Ignite your business</a:t>
          </a:r>
          <a:r>
            <a:rPr lang="en-US" sz="1200" kern="1200" dirty="0">
              <a:solidFill>
                <a:schemeClr val="accent1"/>
              </a:solidFill>
            </a:rPr>
            <a:t>: through co-projects</a:t>
          </a:r>
          <a:endParaRPr lang="tr-TR" sz="1200" kern="1200" dirty="0">
            <a:solidFill>
              <a:schemeClr val="accent1"/>
            </a:solidFill>
          </a:endParaRPr>
        </a:p>
      </dsp:txBody>
      <dsp:txXfrm>
        <a:off x="617380" y="796139"/>
        <a:ext cx="1051596" cy="780216"/>
      </dsp:txXfrm>
    </dsp:sp>
    <dsp:sp modelId="{5FEAE7E1-1A56-4823-B68A-0C3440315615}">
      <dsp:nvSpPr>
        <dsp:cNvPr id="0" name=""/>
        <dsp:cNvSpPr/>
      </dsp:nvSpPr>
      <dsp:spPr>
        <a:xfrm>
          <a:off x="251357" y="29152"/>
          <a:ext cx="3202281" cy="3202281"/>
        </a:xfrm>
        <a:prstGeom prst="circularArrow">
          <a:avLst>
            <a:gd name="adj1" fmla="val 5085"/>
            <a:gd name="adj2" fmla="val 327528"/>
            <a:gd name="adj3" fmla="val 21272472"/>
            <a:gd name="adj4" fmla="val 16200000"/>
            <a:gd name="adj5" fmla="val 5932"/>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0885D7D-F31A-4D28-BF1D-3018C6F1F6D6}">
      <dsp:nvSpPr>
        <dsp:cNvPr id="0" name=""/>
        <dsp:cNvSpPr/>
      </dsp:nvSpPr>
      <dsp:spPr>
        <a:xfrm>
          <a:off x="251357" y="124813"/>
          <a:ext cx="3202281" cy="3202281"/>
        </a:xfrm>
        <a:prstGeom prst="circularArrow">
          <a:avLst>
            <a:gd name="adj1" fmla="val 5085"/>
            <a:gd name="adj2" fmla="val 327528"/>
            <a:gd name="adj3" fmla="val 5072472"/>
            <a:gd name="adj4" fmla="val 0"/>
            <a:gd name="adj5" fmla="val 5932"/>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54344B1-1FBF-4F1B-9530-98678CABA639}">
      <dsp:nvSpPr>
        <dsp:cNvPr id="0" name=""/>
        <dsp:cNvSpPr/>
      </dsp:nvSpPr>
      <dsp:spPr>
        <a:xfrm>
          <a:off x="56569" y="120954"/>
          <a:ext cx="3400534" cy="3209998"/>
        </a:xfrm>
        <a:prstGeom prst="circularArrow">
          <a:avLst>
            <a:gd name="adj1" fmla="val 5085"/>
            <a:gd name="adj2" fmla="val 327528"/>
            <a:gd name="adj3" fmla="val 10472472"/>
            <a:gd name="adj4" fmla="val 5400000"/>
            <a:gd name="adj5" fmla="val 5932"/>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0D34B9D-89A1-4FF1-B5C5-AB2DED9E81C4}">
      <dsp:nvSpPr>
        <dsp:cNvPr id="0" name=""/>
        <dsp:cNvSpPr/>
      </dsp:nvSpPr>
      <dsp:spPr>
        <a:xfrm>
          <a:off x="155695" y="29152"/>
          <a:ext cx="3202281" cy="3202281"/>
        </a:xfrm>
        <a:prstGeom prst="circularArrow">
          <a:avLst>
            <a:gd name="adj1" fmla="val 5085"/>
            <a:gd name="adj2" fmla="val 327528"/>
            <a:gd name="adj3" fmla="val 15872472"/>
            <a:gd name="adj4" fmla="val 10800000"/>
            <a:gd name="adj5" fmla="val 5932"/>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l-SI"/>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5C4FA6-D3E0-4320-B404-B0DFD87EB786}" type="datetimeFigureOut">
              <a:rPr lang="sl-SI" smtClean="0"/>
              <a:t>20. 07. 2025</a:t>
            </a:fld>
            <a:endParaRPr lang="sl-SI"/>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l-SI"/>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sl-SI"/>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l-SI"/>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2406D0-6D11-4248-9822-6014359FC4D9}" type="slidenum">
              <a:rPr lang="sl-SI" smtClean="0"/>
              <a:t>‹#›</a:t>
            </a:fld>
            <a:endParaRPr lang="sl-SI"/>
          </a:p>
        </p:txBody>
      </p:sp>
    </p:spTree>
    <p:extLst>
      <p:ext uri="{BB962C8B-B14F-4D97-AF65-F5344CB8AC3E}">
        <p14:creationId xmlns:p14="http://schemas.microsoft.com/office/powerpoint/2010/main" val="30773600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BD2406D0-6D11-4248-9822-6014359FC4D9}" type="slidenum">
              <a:rPr lang="sl-SI" smtClean="0"/>
              <a:t>25</a:t>
            </a:fld>
            <a:endParaRPr lang="sl-SI"/>
          </a:p>
        </p:txBody>
      </p:sp>
    </p:spTree>
    <p:extLst>
      <p:ext uri="{BB962C8B-B14F-4D97-AF65-F5344CB8AC3E}">
        <p14:creationId xmlns:p14="http://schemas.microsoft.com/office/powerpoint/2010/main" val="9271214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dirty="0"/>
          </a:p>
        </p:txBody>
      </p:sp>
      <p:sp>
        <p:nvSpPr>
          <p:cNvPr id="4" name="Slide Number Placeholder 3"/>
          <p:cNvSpPr>
            <a:spLocks noGrp="1"/>
          </p:cNvSpPr>
          <p:nvPr>
            <p:ph type="sldNum" sz="quarter" idx="5"/>
          </p:nvPr>
        </p:nvSpPr>
        <p:spPr/>
        <p:txBody>
          <a:bodyPr/>
          <a:lstStyle/>
          <a:p>
            <a:fld id="{BD2406D0-6D11-4248-9822-6014359FC4D9}" type="slidenum">
              <a:rPr lang="sl-SI" smtClean="0"/>
              <a:t>39</a:t>
            </a:fld>
            <a:endParaRPr lang="sl-SI"/>
          </a:p>
        </p:txBody>
      </p:sp>
    </p:spTree>
    <p:extLst>
      <p:ext uri="{BB962C8B-B14F-4D97-AF65-F5344CB8AC3E}">
        <p14:creationId xmlns:p14="http://schemas.microsoft.com/office/powerpoint/2010/main" val="29325657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dirty="0"/>
          </a:p>
        </p:txBody>
      </p:sp>
      <p:sp>
        <p:nvSpPr>
          <p:cNvPr id="4" name="Slide Number Placeholder 3"/>
          <p:cNvSpPr>
            <a:spLocks noGrp="1"/>
          </p:cNvSpPr>
          <p:nvPr>
            <p:ph type="sldNum" sz="quarter" idx="5"/>
          </p:nvPr>
        </p:nvSpPr>
        <p:spPr/>
        <p:txBody>
          <a:bodyPr/>
          <a:lstStyle/>
          <a:p>
            <a:fld id="{BD2406D0-6D11-4248-9822-6014359FC4D9}" type="slidenum">
              <a:rPr lang="sl-SI" smtClean="0"/>
              <a:t>41</a:t>
            </a:fld>
            <a:endParaRPr lang="sl-SI"/>
          </a:p>
        </p:txBody>
      </p:sp>
    </p:spTree>
    <p:extLst>
      <p:ext uri="{BB962C8B-B14F-4D97-AF65-F5344CB8AC3E}">
        <p14:creationId xmlns:p14="http://schemas.microsoft.com/office/powerpoint/2010/main" val="21975853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microsoft.com/office/2018/10/relationships/comments" Target="../comments/modernComment_13E_9C812EB7.xml"/><Relationship Id="rId2" Type="http://schemas.openxmlformats.org/officeDocument/2006/relationships/slideLayout" Target="../slideLayouts/slideLayout7.xml"/><Relationship Id="rId1" Type="http://schemas.openxmlformats.org/officeDocument/2006/relationships/video" Target="https://www.youtube.com/embed/14wROFBrXhU?feature=oembed" TargetMode="External"/><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vator.tv/" TargetMode="Externa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hyperlink" Target="https://foundersnetwork.com/"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dwen.com/en-us/" TargetMode="External"/><Relationship Id="rId2" Type="http://schemas.openxmlformats.org/officeDocument/2006/relationships/hyperlink" Target="https://female-founders.org/" TargetMode="Externa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hyperlink" Target="http://www.women-entrepreneurs.eu/" TargetMode="External"/><Relationship Id="rId7"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hyperlink" Target="https://ec.europa.eu/info/funding-tenders/opportunities/portal/screen/how-to-participate/partner-search?isExactMatch=true&amp;type=ORGANISATION,PERSON&amp;order=DESC&amp;pageNumber=1&amp;pageSize=50&amp;sortBy=lastModified" TargetMode="External"/><Relationship Id="rId5" Type="http://schemas.openxmlformats.org/officeDocument/2006/relationships/hyperlink" Target="https://www.wegate.eu/" TargetMode="External"/><Relationship Id="rId4" Type="http://schemas.openxmlformats.org/officeDocument/2006/relationships/hyperlink" Target="file:///C:\Users\2025AA\Downloads\European%20Network%20of%20Mentors%20for%20Women%20Entrepreneur_rev.pdf" TargetMode="Externa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hyperlink" Target="https://www.co-society.com/wp-content/uploads/CO_business_2013.pdf" TargetMode="Externa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8.xml.rels><?xml version="1.0" encoding="UTF-8" standalone="yes"?>
<Relationships xmlns="http://schemas.openxmlformats.org/package/2006/relationships"><Relationship Id="rId2" Type="http://schemas.microsoft.com/office/2018/10/relationships/comments" Target="../comments/modernComment_146_C9C166FA.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hyperlink" Target="https://european-digital-innovation-hubs.ec.europa.eu/edih-catalogue?f%5B0%5D=edih_soe%3Aedih&amp;f%5B1%5D=edih_soe%3Asoe" TargetMode="Externa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hyperlink" Target="https://european-digital-innovation-hubs.ec.europa.eu/edih-catalogue?f%5B0%5D=edih_soe%3Aedih&amp;f%5B1%5D=edih_soe%3Asoe" TargetMode="Externa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Layout" Target="../slideLayouts/slideLayout7.xml"/><Relationship Id="rId1" Type="http://schemas.openxmlformats.org/officeDocument/2006/relationships/video" Target="https://www.youtube.com/embed/OkX5Vpl5Dsw?feature=oembed" TargetMode="Externa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video" Target="https://www.youtube.com/embed/en3z928rwus?feature=oembed" TargetMode="External"/><Relationship Id="rId4" Type="http://schemas.openxmlformats.org/officeDocument/2006/relationships/image" Target="../media/image32.jpeg"/></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slideLayout" Target="../slideLayouts/slideLayout7.xml"/><Relationship Id="rId1" Type="http://schemas.openxmlformats.org/officeDocument/2006/relationships/video" Target="https://www.youtube.com/embed/yaToUF0cqw0?feature=oembed"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s://chatgpt.com/auth/login"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chatgpt.com/" TargetMode="External"/><Relationship Id="rId2" Type="http://schemas.openxmlformats.org/officeDocument/2006/relationships/hyperlink" Target="https://www.academia.edu/11684158/RISK_MANAGEMENT_PLAN" TargetMode="External"/><Relationship Id="rId1" Type="http://schemas.openxmlformats.org/officeDocument/2006/relationships/slideLayout" Target="../slideLayouts/slideLayout2.xml"/><Relationship Id="rId5" Type="http://schemas.openxmlformats.org/officeDocument/2006/relationships/hyperlink" Target="https://uk.wikipedia.org/wiki/ChatGPT" TargetMode="External"/><Relationship Id="rId4" Type="http://schemas.openxmlformats.org/officeDocument/2006/relationships/image" Target="../media/image34.png"/></Relationships>
</file>

<file path=ppt/slides/_rels/slide43.xml.rels><?xml version="1.0" encoding="UTF-8" standalone="yes"?>
<Relationships xmlns="http://schemas.openxmlformats.org/package/2006/relationships"><Relationship Id="rId3" Type="http://schemas.openxmlformats.org/officeDocument/2006/relationships/hyperlink" Target="https://ncwwi.org/files/PPCW_Strategic_Partnerships_Guidance.pdf" TargetMode="External"/><Relationship Id="rId2" Type="http://schemas.openxmlformats.org/officeDocument/2006/relationships/hyperlink" Target="https://www.maxwell.syr.edu/docs/default-source/ektron-files/interested-based-negotiation-neil-katz-and-kevin-mcnulty.pdf?sfvrsn=2cd0bff1_7" TargetMode="External"/><Relationship Id="rId1" Type="http://schemas.openxmlformats.org/officeDocument/2006/relationships/slideLayout" Target="../slideLayouts/slideLayout2.xml"/><Relationship Id="rId4" Type="http://schemas.openxmlformats.org/officeDocument/2006/relationships/hyperlink" Target="https://customervaluefoundation.wordpress.com/2018/04/18/is-value-co-creation-always-necessary/"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hyperlink" Target="https://www.gawler.sa.gov.au/__data/assets/pdf_file/0024/219552/28-02-2017-council-agenda-item-15.3-attachments-confidential-revoked-22-05-2018.pdf" TargetMode="Externa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microsoft.com/office/2018/10/relationships/comments" Target="../comments/modernComment_132_56DD133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639087" y="3826552"/>
            <a:ext cx="6838766" cy="2219419"/>
          </a:xfrm>
        </p:spPr>
        <p:txBody>
          <a:bodyPr>
            <a:normAutofit fontScale="90000"/>
          </a:bodyPr>
          <a:lstStyle/>
          <a:p>
            <a:r>
              <a:rPr lang="en-US"/>
              <a:t>Networking</a:t>
            </a:r>
            <a:br>
              <a:rPr lang="en-US"/>
            </a:br>
            <a:r>
              <a:rPr lang="en-US"/>
              <a:t>Negotiation &amp; Strategic</a:t>
            </a:r>
            <a:br>
              <a:rPr lang="en-US"/>
            </a:br>
            <a:r>
              <a:rPr lang="en-US"/>
              <a:t>Partnerships</a:t>
            </a:r>
            <a:endParaRPr lang="it-IT"/>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6237525" y="3429000"/>
            <a:ext cx="4259262" cy="1658937"/>
          </a:xfrm>
        </p:spPr>
        <p:txBody>
          <a:bodyPr/>
          <a:lstStyle/>
          <a:p>
            <a:r>
              <a:rPr lang="it-IT" sz="2000" b="0" dirty="0">
                <a:solidFill>
                  <a:schemeClr val="accent1"/>
                </a:solidFill>
              </a:rPr>
              <a:t>       WELCOME TO THE UNIT</a:t>
            </a:r>
            <a:endParaRPr lang="it-IT" dirty="0">
              <a:solidFill>
                <a:schemeClr val="accent1"/>
              </a:solidFill>
            </a:endParaRPr>
          </a:p>
        </p:txBody>
      </p:sp>
      <p:sp>
        <p:nvSpPr>
          <p:cNvPr id="4" name="Marcador de posición de imagen 2">
            <a:extLst>
              <a:ext uri="{FF2B5EF4-FFF2-40B4-BE49-F238E27FC236}">
                <a16:creationId xmlns:a16="http://schemas.microsoft.com/office/drawing/2014/main" id="{73B06CFA-549F-BF01-84DA-E23DFB02BD4F}"/>
              </a:ext>
            </a:extLst>
          </p:cNvPr>
          <p:cNvSpPr>
            <a:spLocks noGrp="1"/>
          </p:cNvSpPr>
          <p:nvPr/>
        </p:nvSpPr>
        <p:spPr>
          <a:xfrm>
            <a:off x="8889633" y="2717704"/>
            <a:ext cx="2735262" cy="1658937"/>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a:extLst>
              <a:ext uri="{FF2B5EF4-FFF2-40B4-BE49-F238E27FC236}">
                <a16:creationId xmlns:a16="http://schemas.microsoft.com/office/drawing/2014/main" id="{65F30F4E-E437-D4C0-3177-A43BA3085BEE}"/>
              </a:ext>
            </a:extLst>
          </p:cNvPr>
          <p:cNvSpPr txBox="1"/>
          <p:nvPr/>
        </p:nvSpPr>
        <p:spPr>
          <a:xfrm>
            <a:off x="463057" y="1192944"/>
            <a:ext cx="5605999" cy="830997"/>
          </a:xfrm>
          <a:prstGeom prst="rect">
            <a:avLst/>
          </a:prstGeom>
          <a:noFill/>
        </p:spPr>
        <p:txBody>
          <a:bodyPr wrap="square" lIns="91440" tIns="45720" rIns="91440" bIns="45720" anchor="t">
            <a:spAutoFit/>
          </a:bodyPr>
          <a:lstStyle/>
          <a:p>
            <a:pPr algn="just" defTabSz="457200"/>
            <a:r>
              <a:rPr lang="en-US" sz="1600" dirty="0">
                <a:solidFill>
                  <a:prstClr val="black"/>
                </a:solidFill>
                <a:ea typeface="Noto Sans"/>
                <a:cs typeface="Noto Sans"/>
              </a:rPr>
              <a:t>There are alternative approaches to successful negotiation. Here, the steps in the book Conflict strategies and negotiation skills</a:t>
            </a:r>
            <a:r>
              <a:rPr lang="tr-TR" sz="1600" dirty="0">
                <a:solidFill>
                  <a:prstClr val="black"/>
                </a:solidFill>
                <a:ea typeface="Noto Sans"/>
                <a:cs typeface="Noto Sans"/>
              </a:rPr>
              <a:t>:</a:t>
            </a:r>
            <a:endParaRPr lang="tr-TR" sz="1600" dirty="0">
              <a:solidFill>
                <a:prstClr val="black"/>
              </a:solidFill>
              <a:highlight>
                <a:srgbClr val="FFFF00"/>
              </a:highlight>
              <a:ea typeface="Noto Sans"/>
              <a:cs typeface="Noto Sans"/>
            </a:endParaRPr>
          </a:p>
        </p:txBody>
      </p:sp>
      <p:sp>
        <p:nvSpPr>
          <p:cNvPr id="5" name="Metin kutusu 4">
            <a:extLst>
              <a:ext uri="{FF2B5EF4-FFF2-40B4-BE49-F238E27FC236}">
                <a16:creationId xmlns:a16="http://schemas.microsoft.com/office/drawing/2014/main" id="{A014A24B-64F9-3EBE-7340-299856E241BB}"/>
              </a:ext>
            </a:extLst>
          </p:cNvPr>
          <p:cNvSpPr txBox="1"/>
          <p:nvPr/>
        </p:nvSpPr>
        <p:spPr>
          <a:xfrm>
            <a:off x="463057" y="259085"/>
            <a:ext cx="7961276" cy="615553"/>
          </a:xfrm>
          <a:prstGeom prst="rect">
            <a:avLst/>
          </a:prstGeom>
          <a:noFill/>
        </p:spPr>
        <p:txBody>
          <a:bodyPr wrap="square">
            <a:spAutoFit/>
          </a:bodyPr>
          <a:lstStyle/>
          <a:p>
            <a:pPr algn="just" defTabSz="457200"/>
            <a:r>
              <a:rPr lang="tr-TR" sz="3400" b="1" dirty="0">
                <a:solidFill>
                  <a:schemeClr val="accent3">
                    <a:lumMod val="75000"/>
                  </a:schemeClr>
                </a:solidFill>
                <a:ea typeface="Noto Sans" panose="020B0502040504020204" pitchFamily="34" charset="0"/>
                <a:cs typeface="Noto Sans" panose="020B0502040504020204" pitchFamily="34" charset="0"/>
              </a:rPr>
              <a:t>Negotiation </a:t>
            </a:r>
            <a:r>
              <a:rPr lang="en-US" sz="3400" b="1" dirty="0">
                <a:solidFill>
                  <a:schemeClr val="accent3">
                    <a:lumMod val="75000"/>
                  </a:schemeClr>
                </a:solidFill>
                <a:ea typeface="Noto Sans" panose="020B0502040504020204" pitchFamily="34" charset="0"/>
                <a:cs typeface="Noto Sans" panose="020B0502040504020204" pitchFamily="34" charset="0"/>
              </a:rPr>
              <a:t>p</a:t>
            </a:r>
            <a:r>
              <a:rPr lang="tr-TR" sz="3400" b="1" dirty="0">
                <a:solidFill>
                  <a:schemeClr val="accent3">
                    <a:lumMod val="75000"/>
                  </a:schemeClr>
                </a:solidFill>
                <a:ea typeface="Noto Sans" panose="020B0502040504020204" pitchFamily="34" charset="0"/>
                <a:cs typeface="Noto Sans" panose="020B0502040504020204" pitchFamily="34" charset="0"/>
              </a:rPr>
              <a:t>hases</a:t>
            </a:r>
          </a:p>
        </p:txBody>
      </p:sp>
      <p:sp>
        <p:nvSpPr>
          <p:cNvPr id="6" name="Metin kutusu 5">
            <a:extLst>
              <a:ext uri="{FF2B5EF4-FFF2-40B4-BE49-F238E27FC236}">
                <a16:creationId xmlns:a16="http://schemas.microsoft.com/office/drawing/2014/main" id="{E22B0663-F59C-7183-970E-9D2AD2EFEB46}"/>
              </a:ext>
            </a:extLst>
          </p:cNvPr>
          <p:cNvSpPr txBox="1"/>
          <p:nvPr/>
        </p:nvSpPr>
        <p:spPr>
          <a:xfrm>
            <a:off x="6751420" y="1222106"/>
            <a:ext cx="4598832" cy="4832092"/>
          </a:xfrm>
          <a:prstGeom prst="rect">
            <a:avLst/>
          </a:prstGeom>
          <a:noFill/>
        </p:spPr>
        <p:txBody>
          <a:bodyPr wrap="square">
            <a:spAutoFit/>
          </a:bodyPr>
          <a:lstStyle/>
          <a:p>
            <a:pPr algn="just" defTabSz="457200"/>
            <a:r>
              <a:rPr lang="tr-TR" sz="1600" b="1" dirty="0">
                <a:solidFill>
                  <a:prstClr val="black"/>
                </a:solidFill>
                <a:ea typeface="Noto Sans" panose="020B0502040504020204" pitchFamily="34" charset="0"/>
                <a:cs typeface="Noto Sans" panose="020B0502040504020204" pitchFamily="34" charset="0"/>
              </a:rPr>
              <a:t>Presentation: </a:t>
            </a:r>
          </a:p>
          <a:p>
            <a:pPr algn="just" defTabSz="457200"/>
            <a:r>
              <a:rPr lang="en-GB" sz="1600" dirty="0">
                <a:solidFill>
                  <a:prstClr val="black"/>
                </a:solidFill>
                <a:ea typeface="Noto Sans" panose="020B0502040504020204" pitchFamily="34" charset="0"/>
                <a:cs typeface="Noto Sans" panose="020B0502040504020204" pitchFamily="34" charset="0"/>
              </a:rPr>
              <a:t>It means presentation of initial orders and demand either in writing or orally. Care should be adopted for choosing right words and self presentation to project the right image through effective verbal and nonverbal communication</a:t>
            </a:r>
          </a:p>
          <a:p>
            <a:pPr algn="just" defTabSz="457200"/>
            <a:endParaRPr lang="tr-TR" sz="1600" dirty="0">
              <a:solidFill>
                <a:prstClr val="black"/>
              </a:solidFill>
              <a:ea typeface="Noto Sans" panose="020B0502040504020204" pitchFamily="34" charset="0"/>
              <a:cs typeface="Noto Sans" panose="020B0502040504020204" pitchFamily="34" charset="0"/>
            </a:endParaRPr>
          </a:p>
          <a:p>
            <a:pPr algn="just" defTabSz="457200"/>
            <a:r>
              <a:rPr lang="en-US" sz="1600" b="1" dirty="0">
                <a:solidFill>
                  <a:prstClr val="black"/>
                </a:solidFill>
                <a:ea typeface="Noto Sans" panose="020B0502040504020204" pitchFamily="34" charset="0"/>
                <a:cs typeface="Noto Sans" panose="020B0502040504020204" pitchFamily="34" charset="0"/>
              </a:rPr>
              <a:t>Bargaining: </a:t>
            </a:r>
            <a:endParaRPr lang="tr-TR" sz="1600" b="1" dirty="0">
              <a:solidFill>
                <a:prstClr val="black"/>
              </a:solidFill>
              <a:ea typeface="Noto Sans" panose="020B0502040504020204" pitchFamily="34" charset="0"/>
              <a:cs typeface="Noto Sans" panose="020B0502040504020204" pitchFamily="34" charset="0"/>
            </a:endParaRPr>
          </a:p>
          <a:p>
            <a:pPr algn="just" defTabSz="457200"/>
            <a:r>
              <a:rPr lang="en-US" sz="1600" dirty="0">
                <a:solidFill>
                  <a:prstClr val="black"/>
                </a:solidFill>
                <a:ea typeface="Noto Sans" panose="020B0502040504020204" pitchFamily="34" charset="0"/>
                <a:cs typeface="Noto Sans" panose="020B0502040504020204" pitchFamily="34" charset="0"/>
              </a:rPr>
              <a:t>Where entrepreneurs / managers  tries to reach at a mutual agreement with the help of various negotiating strategies and tools. Entrepreneurs / managers should be concerned about facts and people. This thought can make his position stronger. Active listening, feedback, persuasion, and the various communication techniques and barriers all comes into this phase.</a:t>
            </a:r>
            <a:endParaRPr lang="tr-TR" sz="1600" dirty="0">
              <a:solidFill>
                <a:prstClr val="black"/>
              </a:solidFill>
              <a:ea typeface="Noto Sans" panose="020B0502040504020204" pitchFamily="34" charset="0"/>
              <a:cs typeface="Noto Sans" panose="020B0502040504020204" pitchFamily="34" charset="0"/>
            </a:endParaRPr>
          </a:p>
          <a:p>
            <a:pPr algn="just" defTabSz="457200"/>
            <a:endParaRPr lang="tr-TR" dirty="0">
              <a:solidFill>
                <a:prstClr val="black"/>
              </a:solidFill>
              <a:latin typeface="Noto Sans" panose="020B0502040504020204" pitchFamily="34" charset="0"/>
              <a:ea typeface="Noto Sans" panose="020B0502040504020204" pitchFamily="34" charset="0"/>
              <a:cs typeface="Noto Sans" panose="020B0502040504020204" pitchFamily="34" charset="0"/>
            </a:endParaRPr>
          </a:p>
        </p:txBody>
      </p:sp>
      <p:sp>
        <p:nvSpPr>
          <p:cNvPr id="7" name="Metin kutusu 6">
            <a:extLst>
              <a:ext uri="{FF2B5EF4-FFF2-40B4-BE49-F238E27FC236}">
                <a16:creationId xmlns:a16="http://schemas.microsoft.com/office/drawing/2014/main" id="{C853AD0C-9411-8F0F-A4AC-79FC6BBDF827}"/>
              </a:ext>
            </a:extLst>
          </p:cNvPr>
          <p:cNvSpPr txBox="1"/>
          <p:nvPr/>
        </p:nvSpPr>
        <p:spPr>
          <a:xfrm>
            <a:off x="463057" y="3411031"/>
            <a:ext cx="5874183" cy="2831544"/>
          </a:xfrm>
          <a:prstGeom prst="rect">
            <a:avLst/>
          </a:prstGeom>
          <a:noFill/>
        </p:spPr>
        <p:txBody>
          <a:bodyPr wrap="square">
            <a:spAutoFit/>
          </a:bodyPr>
          <a:lstStyle/>
          <a:p>
            <a:pPr algn="just" defTabSz="457200"/>
            <a:r>
              <a:rPr lang="en-GB" sz="1600" b="1" dirty="0">
                <a:solidFill>
                  <a:prstClr val="black"/>
                </a:solidFill>
                <a:ea typeface="Noto Sans" panose="020B0502040504020204" pitchFamily="34" charset="0"/>
                <a:cs typeface="Noto Sans" panose="020B0502040504020204" pitchFamily="34" charset="0"/>
              </a:rPr>
              <a:t>Agreement: </a:t>
            </a:r>
          </a:p>
          <a:p>
            <a:pPr algn="just" defTabSz="457200"/>
            <a:r>
              <a:rPr lang="en-GB" sz="1600" dirty="0">
                <a:solidFill>
                  <a:prstClr val="black"/>
                </a:solidFill>
                <a:ea typeface="Noto Sans" panose="020B0502040504020204" pitchFamily="34" charset="0"/>
                <a:cs typeface="Noto Sans" panose="020B0502040504020204" pitchFamily="34" charset="0"/>
              </a:rPr>
              <a:t>It is the final and ultimate step where negotiation comes to an end. Here the agreement is finalised with the terms and conditions acceptable to both the parties.</a:t>
            </a:r>
          </a:p>
          <a:p>
            <a:pPr algn="just" defTabSz="457200"/>
            <a:endParaRPr lang="tr-TR" sz="1600" dirty="0">
              <a:solidFill>
                <a:prstClr val="black"/>
              </a:solidFill>
              <a:ea typeface="Noto Sans" panose="020B0502040504020204" pitchFamily="34" charset="0"/>
              <a:cs typeface="Noto Sans" panose="020B0502040504020204" pitchFamily="34" charset="0"/>
            </a:endParaRPr>
          </a:p>
          <a:p>
            <a:pPr algn="just" defTabSz="457200"/>
            <a:r>
              <a:rPr lang="en-US" sz="1600" b="1" dirty="0">
                <a:solidFill>
                  <a:prstClr val="black"/>
                </a:solidFill>
                <a:ea typeface="Noto Sans" panose="020B0502040504020204" pitchFamily="34" charset="0"/>
                <a:cs typeface="Noto Sans" panose="020B0502040504020204" pitchFamily="34" charset="0"/>
              </a:rPr>
              <a:t>Investigation and Preparation: </a:t>
            </a:r>
            <a:endParaRPr lang="tr-TR" sz="1600" b="1" dirty="0">
              <a:solidFill>
                <a:prstClr val="black"/>
              </a:solidFill>
              <a:ea typeface="Noto Sans" panose="020B0502040504020204" pitchFamily="34" charset="0"/>
              <a:cs typeface="Noto Sans" panose="020B0502040504020204" pitchFamily="34" charset="0"/>
            </a:endParaRPr>
          </a:p>
          <a:p>
            <a:pPr algn="just" defTabSz="457200"/>
            <a:r>
              <a:rPr lang="en-US" sz="1600" dirty="0">
                <a:solidFill>
                  <a:prstClr val="black"/>
                </a:solidFill>
                <a:ea typeface="Noto Sans" panose="020B0502040504020204" pitchFamily="34" charset="0"/>
                <a:cs typeface="Noto Sans" panose="020B0502040504020204" pitchFamily="34" charset="0"/>
              </a:rPr>
              <a:t>Means accumulation of various information about the issues and alternatives and gaining access to softer information other concerned party’s interest, position, personality, and style.</a:t>
            </a:r>
            <a:endParaRPr lang="tr-TR" sz="1600" dirty="0">
              <a:solidFill>
                <a:prstClr val="black"/>
              </a:solidFill>
              <a:ea typeface="Noto Sans" panose="020B0502040504020204" pitchFamily="34" charset="0"/>
              <a:cs typeface="Noto Sans" panose="020B0502040504020204" pitchFamily="34" charset="0"/>
            </a:endParaRPr>
          </a:p>
          <a:p>
            <a:pPr algn="just" defTabSz="457200"/>
            <a:endParaRPr lang="tr-TR" sz="1600" dirty="0">
              <a:solidFill>
                <a:prstClr val="black"/>
              </a:solidFill>
              <a:ea typeface="Noto Sans" panose="020B0502040504020204" pitchFamily="34" charset="0"/>
              <a:cs typeface="Noto Sans" panose="020B0502040504020204" pitchFamily="34" charset="0"/>
            </a:endParaRPr>
          </a:p>
        </p:txBody>
      </p:sp>
      <p:sp>
        <p:nvSpPr>
          <p:cNvPr id="8" name="Metin kutusu 7">
            <a:extLst>
              <a:ext uri="{FF2B5EF4-FFF2-40B4-BE49-F238E27FC236}">
                <a16:creationId xmlns:a16="http://schemas.microsoft.com/office/drawing/2014/main" id="{D11872E9-39BC-F5BD-1456-A16835A74C9E}"/>
              </a:ext>
            </a:extLst>
          </p:cNvPr>
          <p:cNvSpPr txBox="1"/>
          <p:nvPr/>
        </p:nvSpPr>
        <p:spPr>
          <a:xfrm>
            <a:off x="463057" y="2168736"/>
            <a:ext cx="5931291" cy="1077218"/>
          </a:xfrm>
          <a:prstGeom prst="rect">
            <a:avLst/>
          </a:prstGeom>
          <a:noFill/>
        </p:spPr>
        <p:txBody>
          <a:bodyPr wrap="square">
            <a:spAutoFit/>
          </a:bodyPr>
          <a:lstStyle/>
          <a:p>
            <a:pPr defTabSz="457200"/>
            <a:r>
              <a:rPr lang="en-GB" sz="1600" b="1" dirty="0">
                <a:solidFill>
                  <a:schemeClr val="accent1"/>
                </a:solidFill>
                <a:ea typeface="Noto Sans" panose="020B0502040504020204" pitchFamily="34" charset="0"/>
                <a:cs typeface="Noto Sans" panose="020B0502040504020204" pitchFamily="34" charset="0"/>
              </a:rPr>
              <a:t>Phase 1</a:t>
            </a:r>
            <a:r>
              <a:rPr lang="en-GB" sz="1600" dirty="0">
                <a:solidFill>
                  <a:schemeClr val="accent1"/>
                </a:solidFill>
                <a:ea typeface="Noto Sans" panose="020B0502040504020204" pitchFamily="34" charset="0"/>
                <a:cs typeface="Noto Sans" panose="020B0502040504020204" pitchFamily="34" charset="0"/>
              </a:rPr>
              <a:t>: Investigation and preparation</a:t>
            </a:r>
          </a:p>
          <a:p>
            <a:pPr defTabSz="457200"/>
            <a:r>
              <a:rPr lang="en-GB" sz="1600" b="1" dirty="0">
                <a:solidFill>
                  <a:schemeClr val="accent1"/>
                </a:solidFill>
                <a:ea typeface="Noto Sans" panose="020B0502040504020204" pitchFamily="34" charset="0"/>
                <a:cs typeface="Noto Sans" panose="020B0502040504020204" pitchFamily="34" charset="0"/>
              </a:rPr>
              <a:t>Phase 2: </a:t>
            </a:r>
            <a:r>
              <a:rPr lang="en-GB" sz="1600" dirty="0">
                <a:solidFill>
                  <a:schemeClr val="accent1"/>
                </a:solidFill>
                <a:ea typeface="Noto Sans" panose="020B0502040504020204" pitchFamily="34" charset="0"/>
                <a:cs typeface="Noto Sans" panose="020B0502040504020204" pitchFamily="34" charset="0"/>
              </a:rPr>
              <a:t>Preparation</a:t>
            </a:r>
          </a:p>
          <a:p>
            <a:pPr defTabSz="457200"/>
            <a:r>
              <a:rPr lang="en-GB" sz="1600" b="1" dirty="0">
                <a:solidFill>
                  <a:schemeClr val="accent1"/>
                </a:solidFill>
                <a:ea typeface="Noto Sans" panose="020B0502040504020204" pitchFamily="34" charset="0"/>
                <a:cs typeface="Noto Sans" panose="020B0502040504020204" pitchFamily="34" charset="0"/>
              </a:rPr>
              <a:t>Phase 3: </a:t>
            </a:r>
            <a:r>
              <a:rPr lang="en-GB" sz="1600" dirty="0">
                <a:solidFill>
                  <a:schemeClr val="accent1"/>
                </a:solidFill>
                <a:ea typeface="Noto Sans" panose="020B0502040504020204" pitchFamily="34" charset="0"/>
                <a:cs typeface="Noto Sans" panose="020B0502040504020204" pitchFamily="34" charset="0"/>
              </a:rPr>
              <a:t>Bargaining</a:t>
            </a:r>
          </a:p>
          <a:p>
            <a:pPr defTabSz="457200"/>
            <a:r>
              <a:rPr lang="en-GB" sz="1600" b="1" dirty="0">
                <a:solidFill>
                  <a:schemeClr val="accent1"/>
                </a:solidFill>
                <a:ea typeface="Noto Sans" panose="020B0502040504020204" pitchFamily="34" charset="0"/>
                <a:cs typeface="Noto Sans" panose="020B0502040504020204" pitchFamily="34" charset="0"/>
              </a:rPr>
              <a:t>Phase 4:</a:t>
            </a:r>
            <a:r>
              <a:rPr lang="en-GB" sz="1600" b="1" dirty="0">
                <a:solidFill>
                  <a:srgbClr val="009999"/>
                </a:solidFill>
                <a:ea typeface="Noto Sans" panose="020B0502040504020204" pitchFamily="34" charset="0"/>
                <a:cs typeface="Noto Sans" panose="020B0502040504020204" pitchFamily="34" charset="0"/>
              </a:rPr>
              <a:t> </a:t>
            </a:r>
            <a:r>
              <a:rPr lang="en-GB" sz="1600" dirty="0">
                <a:solidFill>
                  <a:prstClr val="black"/>
                </a:solidFill>
                <a:ea typeface="Noto Sans" panose="020B0502040504020204" pitchFamily="34" charset="0"/>
                <a:cs typeface="Noto Sans" panose="020B0502040504020204" pitchFamily="34" charset="0"/>
              </a:rPr>
              <a:t>Agreement</a:t>
            </a:r>
          </a:p>
        </p:txBody>
      </p:sp>
    </p:spTree>
    <p:extLst>
      <p:ext uri="{BB962C8B-B14F-4D97-AF65-F5344CB8AC3E}">
        <p14:creationId xmlns:p14="http://schemas.microsoft.com/office/powerpoint/2010/main" val="28566265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77064" y="512775"/>
            <a:ext cx="10096789" cy="5540829"/>
          </a:xfrm>
        </p:spPr>
        <p:txBody>
          <a:bodyPr>
            <a:normAutofit/>
          </a:bodyPr>
          <a:lstStyle/>
          <a:p>
            <a:pPr lvl="0" defTabSz="457200">
              <a:lnSpc>
                <a:spcPct val="100000"/>
              </a:lnSpc>
              <a:spcBef>
                <a:spcPts val="0"/>
              </a:spcBef>
            </a:pPr>
            <a:r>
              <a:rPr lang="tr-TR" sz="2000" b="1" dirty="0">
                <a:solidFill>
                  <a:schemeClr val="bg1"/>
                </a:solidFill>
                <a:latin typeface="+mn-lt"/>
                <a:ea typeface="Noto Sans"/>
                <a:cs typeface="Noto Sans"/>
              </a:rPr>
              <a:t>7</a:t>
            </a:r>
            <a:r>
              <a:rPr lang="en-US" sz="2000" b="1" dirty="0">
                <a:solidFill>
                  <a:schemeClr val="bg1"/>
                </a:solidFill>
                <a:latin typeface="+mn-lt"/>
                <a:ea typeface="Noto Sans"/>
                <a:cs typeface="Noto Sans"/>
              </a:rPr>
              <a:t> steps</a:t>
            </a:r>
            <a:r>
              <a:rPr lang="tr-TR" sz="2000" b="1" dirty="0">
                <a:solidFill>
                  <a:schemeClr val="bg1"/>
                </a:solidFill>
                <a:latin typeface="+mn-lt"/>
                <a:ea typeface="Noto Sans"/>
                <a:cs typeface="Noto Sans"/>
              </a:rPr>
              <a:t> of </a:t>
            </a:r>
            <a:r>
              <a:rPr lang="en-US" sz="2000" b="1" dirty="0">
                <a:solidFill>
                  <a:schemeClr val="bg1"/>
                </a:solidFill>
                <a:latin typeface="+mn-lt"/>
                <a:ea typeface="Noto Sans"/>
                <a:cs typeface="Noto Sans"/>
              </a:rPr>
              <a:t>negotiation preparation</a:t>
            </a:r>
            <a:br>
              <a:rPr lang="tr-TR" sz="2000" dirty="0">
                <a:solidFill>
                  <a:prstClr val="black"/>
                </a:solidFill>
                <a:highlight>
                  <a:srgbClr val="FFFF00"/>
                </a:highlight>
                <a:latin typeface="+mn-lt"/>
                <a:ea typeface="Noto Sans"/>
                <a:cs typeface="Noto Sans"/>
              </a:rPr>
            </a:br>
            <a:br>
              <a:rPr lang="tr-TR" sz="2000" dirty="0">
                <a:solidFill>
                  <a:prstClr val="black"/>
                </a:solidFill>
                <a:highlight>
                  <a:srgbClr val="FFFF00"/>
                </a:highlight>
                <a:latin typeface="+mn-lt"/>
                <a:ea typeface="Noto Sans"/>
                <a:cs typeface="Noto Sans"/>
              </a:rPr>
            </a:br>
            <a:r>
              <a:rPr lang="en-US" sz="1600" dirty="0">
                <a:solidFill>
                  <a:prstClr val="black"/>
                </a:solidFill>
                <a:latin typeface="+mn-lt"/>
                <a:ea typeface="Noto Sans"/>
                <a:cs typeface="Noto Sans"/>
              </a:rPr>
              <a:t>Identifying the positions. </a:t>
            </a:r>
            <a:br>
              <a:rPr lang="tr-TR" sz="1600" dirty="0">
                <a:latin typeface="+mn-lt"/>
                <a:ea typeface="Noto Sans" panose="020B0502040504020204" pitchFamily="34" charset="0"/>
                <a:cs typeface="Noto Sans" panose="020B0502040504020204" pitchFamily="34" charset="0"/>
              </a:rPr>
            </a:br>
            <a:br>
              <a:rPr lang="tr-TR" sz="1600" dirty="0">
                <a:latin typeface="+mn-lt"/>
                <a:ea typeface="Noto Sans" panose="020B0502040504020204" pitchFamily="34" charset="0"/>
                <a:cs typeface="Noto Sans" panose="020B0502040504020204" pitchFamily="34" charset="0"/>
              </a:rPr>
            </a:br>
            <a:r>
              <a:rPr lang="en-US" sz="1600" dirty="0">
                <a:solidFill>
                  <a:prstClr val="black"/>
                </a:solidFill>
                <a:latin typeface="+mn-lt"/>
                <a:ea typeface="Noto Sans"/>
                <a:cs typeface="Noto Sans"/>
              </a:rPr>
              <a:t>Emerging interests. </a:t>
            </a:r>
            <a:br>
              <a:rPr lang="tr-TR" sz="1600" dirty="0">
                <a:latin typeface="+mn-lt"/>
                <a:ea typeface="Noto Sans" panose="020B0502040504020204" pitchFamily="34" charset="0"/>
                <a:cs typeface="Noto Sans" panose="020B0502040504020204" pitchFamily="34" charset="0"/>
              </a:rPr>
            </a:br>
            <a:br>
              <a:rPr lang="tr-TR" sz="1600" dirty="0">
                <a:latin typeface="+mn-lt"/>
                <a:ea typeface="Noto Sans" panose="020B0502040504020204" pitchFamily="34" charset="0"/>
                <a:cs typeface="Noto Sans" panose="020B0502040504020204" pitchFamily="34" charset="0"/>
              </a:rPr>
            </a:br>
            <a:r>
              <a:rPr lang="en-US" sz="1600" dirty="0">
                <a:solidFill>
                  <a:prstClr val="black"/>
                </a:solidFill>
                <a:latin typeface="+mn-lt"/>
                <a:ea typeface="Noto Sans"/>
                <a:cs typeface="Noto Sans"/>
              </a:rPr>
              <a:t>Developing a problem statement. </a:t>
            </a:r>
            <a:br>
              <a:rPr lang="tr-TR" sz="1600" dirty="0">
                <a:latin typeface="+mn-lt"/>
                <a:ea typeface="Noto Sans" panose="020B0502040504020204" pitchFamily="34" charset="0"/>
                <a:cs typeface="Noto Sans" panose="020B0502040504020204" pitchFamily="34" charset="0"/>
              </a:rPr>
            </a:br>
            <a:br>
              <a:rPr lang="tr-TR" sz="1600" dirty="0">
                <a:latin typeface="+mn-lt"/>
                <a:ea typeface="Noto Sans" panose="020B0502040504020204" pitchFamily="34" charset="0"/>
                <a:cs typeface="Noto Sans" panose="020B0502040504020204" pitchFamily="34" charset="0"/>
              </a:rPr>
            </a:br>
            <a:r>
              <a:rPr lang="en-US" sz="1600" dirty="0">
                <a:solidFill>
                  <a:prstClr val="black"/>
                </a:solidFill>
                <a:latin typeface="+mn-lt"/>
                <a:ea typeface="Noto Sans"/>
                <a:cs typeface="Noto Sans"/>
              </a:rPr>
              <a:t>Brainstorming options. </a:t>
            </a:r>
            <a:br>
              <a:rPr lang="tr-TR" sz="1600" dirty="0">
                <a:latin typeface="+mn-lt"/>
                <a:ea typeface="Noto Sans" panose="020B0502040504020204" pitchFamily="34" charset="0"/>
                <a:cs typeface="Noto Sans" panose="020B0502040504020204" pitchFamily="34" charset="0"/>
              </a:rPr>
            </a:br>
            <a:br>
              <a:rPr lang="tr-TR" sz="1600" dirty="0">
                <a:latin typeface="+mn-lt"/>
                <a:ea typeface="Noto Sans" panose="020B0502040504020204" pitchFamily="34" charset="0"/>
                <a:cs typeface="Noto Sans" panose="020B0502040504020204" pitchFamily="34" charset="0"/>
              </a:rPr>
            </a:br>
            <a:r>
              <a:rPr lang="en-US" sz="1600" dirty="0">
                <a:solidFill>
                  <a:prstClr val="black"/>
                </a:solidFill>
                <a:latin typeface="+mn-lt"/>
                <a:ea typeface="Noto Sans"/>
                <a:cs typeface="Noto Sans"/>
              </a:rPr>
              <a:t>Evaluating and selecting the best options. </a:t>
            </a:r>
            <a:br>
              <a:rPr lang="tr-TR" sz="1600" dirty="0">
                <a:latin typeface="+mn-lt"/>
                <a:ea typeface="Noto Sans" panose="020B0502040504020204" pitchFamily="34" charset="0"/>
                <a:cs typeface="Noto Sans" panose="020B0502040504020204" pitchFamily="34" charset="0"/>
              </a:rPr>
            </a:br>
            <a:br>
              <a:rPr lang="tr-TR" sz="1600" dirty="0">
                <a:latin typeface="+mn-lt"/>
                <a:ea typeface="Noto Sans" panose="020B0502040504020204" pitchFamily="34" charset="0"/>
                <a:cs typeface="Noto Sans" panose="020B0502040504020204" pitchFamily="34" charset="0"/>
              </a:rPr>
            </a:br>
            <a:r>
              <a:rPr lang="en-US" sz="1600" dirty="0">
                <a:solidFill>
                  <a:prstClr val="black"/>
                </a:solidFill>
                <a:latin typeface="+mn-lt"/>
                <a:ea typeface="Noto Sans"/>
                <a:cs typeface="Noto Sans"/>
              </a:rPr>
              <a:t>Defining objective criteria. </a:t>
            </a:r>
            <a:br>
              <a:rPr lang="tr-TR" sz="1600" dirty="0">
                <a:latin typeface="+mn-lt"/>
                <a:ea typeface="Noto Sans" panose="020B0502040504020204" pitchFamily="34" charset="0"/>
                <a:cs typeface="Noto Sans" panose="020B0502040504020204" pitchFamily="34" charset="0"/>
              </a:rPr>
            </a:br>
            <a:br>
              <a:rPr lang="tr-TR" sz="1600" dirty="0">
                <a:latin typeface="+mn-lt"/>
                <a:ea typeface="Noto Sans" panose="020B0502040504020204" pitchFamily="34" charset="0"/>
                <a:cs typeface="Noto Sans" panose="020B0502040504020204" pitchFamily="34" charset="0"/>
              </a:rPr>
            </a:br>
            <a:r>
              <a:rPr lang="en-US" sz="1600" dirty="0">
                <a:solidFill>
                  <a:prstClr val="black"/>
                </a:solidFill>
                <a:latin typeface="+mn-lt"/>
                <a:ea typeface="Noto Sans"/>
                <a:cs typeface="Noto Sans"/>
              </a:rPr>
              <a:t>Identifying the best alternative to a negotiated agreement (BATNA). </a:t>
            </a:r>
            <a:endParaRPr lang="tr-TR" sz="1600" dirty="0">
              <a:solidFill>
                <a:prstClr val="black"/>
              </a:solidFill>
              <a:latin typeface="+mn-lt"/>
              <a:ea typeface="Noto Sans"/>
              <a:cs typeface="Noto Sans"/>
            </a:endParaRPr>
          </a:p>
        </p:txBody>
      </p:sp>
      <p:sp>
        <p:nvSpPr>
          <p:cNvPr id="3" name="Ok: Aşağı 3">
            <a:extLst>
              <a:ext uri="{FF2B5EF4-FFF2-40B4-BE49-F238E27FC236}">
                <a16:creationId xmlns:a16="http://schemas.microsoft.com/office/drawing/2014/main" id="{CC1971AC-DB17-0EB7-964F-C7A7454747FB}"/>
              </a:ext>
            </a:extLst>
          </p:cNvPr>
          <p:cNvSpPr/>
          <p:nvPr/>
        </p:nvSpPr>
        <p:spPr>
          <a:xfrm>
            <a:off x="660246" y="2958973"/>
            <a:ext cx="542927" cy="1300162"/>
          </a:xfrm>
          <a:prstGeom prst="downArrow">
            <a:avLst/>
          </a:prstGeom>
          <a:solidFill>
            <a:schemeClr val="bg1"/>
          </a:solidFill>
          <a:ln w="12700" cap="rnd" cmpd="sng" algn="ctr">
            <a:solidFill>
              <a:srgbClr val="FFCA08"/>
            </a:solidFill>
            <a:prstDash val="solid"/>
          </a:ln>
          <a:effectLst>
            <a:outerShdw blurRad="38100" dist="254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tr-TR"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18948545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413654" y="96169"/>
            <a:ext cx="11364687" cy="1661993"/>
          </a:xfrm>
          <a:prstGeom prst="rect">
            <a:avLst/>
          </a:prstGeom>
        </p:spPr>
        <p:txBody>
          <a:bodyPr wrap="square">
            <a:spAutoFit/>
          </a:bodyPr>
          <a:lstStyle/>
          <a:p>
            <a:r>
              <a:rPr lang="tr-TR" sz="3400" b="1" dirty="0">
                <a:solidFill>
                  <a:schemeClr val="accent3">
                    <a:lumMod val="75000"/>
                  </a:schemeClr>
                </a:solidFill>
              </a:rPr>
              <a:t>What is BATNA</a:t>
            </a:r>
            <a:r>
              <a:rPr lang="sl-SI" sz="3400" b="1" dirty="0">
                <a:solidFill>
                  <a:schemeClr val="accent3">
                    <a:lumMod val="75000"/>
                  </a:schemeClr>
                </a:solidFill>
              </a:rPr>
              <a:t>?</a:t>
            </a:r>
          </a:p>
          <a:p>
            <a:endParaRPr lang="sl-SI" b="1" dirty="0">
              <a:solidFill>
                <a:schemeClr val="accent1"/>
              </a:solidFill>
            </a:endParaRPr>
          </a:p>
          <a:p>
            <a:r>
              <a:rPr lang="en-US" sz="1600" dirty="0">
                <a:solidFill>
                  <a:schemeClr val="accent1"/>
                </a:solidFill>
              </a:rPr>
              <a:t>Before arriving at the bargaining table, wise negotiators spend significant time identifying their best alternative to a negotiated agreement, or </a:t>
            </a:r>
            <a:r>
              <a:rPr lang="en-US" sz="1600" b="1" dirty="0">
                <a:solidFill>
                  <a:schemeClr val="accent1"/>
                </a:solidFill>
              </a:rPr>
              <a:t>BATNA, </a:t>
            </a:r>
            <a:r>
              <a:rPr lang="en-US" sz="1600" dirty="0">
                <a:solidFill>
                  <a:schemeClr val="accent1"/>
                </a:solidFill>
              </a:rPr>
              <a:t>and taking steps to improve it.</a:t>
            </a:r>
            <a:endParaRPr lang="sl-SI" sz="1600" dirty="0">
              <a:solidFill>
                <a:schemeClr val="accent1"/>
              </a:solidFill>
            </a:endParaRPr>
          </a:p>
          <a:p>
            <a:endParaRPr lang="en-US" sz="1600" dirty="0">
              <a:solidFill>
                <a:schemeClr val="accent1"/>
              </a:solidFill>
            </a:endParaRPr>
          </a:p>
        </p:txBody>
      </p:sp>
      <p:sp>
        <p:nvSpPr>
          <p:cNvPr id="6" name="Dikdörtgen 5"/>
          <p:cNvSpPr/>
          <p:nvPr/>
        </p:nvSpPr>
        <p:spPr>
          <a:xfrm>
            <a:off x="413654" y="1585642"/>
            <a:ext cx="11364687" cy="338554"/>
          </a:xfrm>
          <a:prstGeom prst="rect">
            <a:avLst/>
          </a:prstGeom>
        </p:spPr>
        <p:txBody>
          <a:bodyPr wrap="square">
            <a:spAutoFit/>
          </a:bodyPr>
          <a:lstStyle/>
          <a:p>
            <a:r>
              <a:rPr lang="tr-TR" sz="1600" b="1" dirty="0" err="1">
                <a:solidFill>
                  <a:schemeClr val="bg1"/>
                </a:solidFill>
              </a:rPr>
              <a:t>Determining</a:t>
            </a:r>
            <a:r>
              <a:rPr lang="tr-TR" sz="1600" b="1" dirty="0">
                <a:solidFill>
                  <a:schemeClr val="bg1"/>
                </a:solidFill>
              </a:rPr>
              <a:t> </a:t>
            </a:r>
            <a:r>
              <a:rPr lang="en-US" sz="1600" b="1" dirty="0">
                <a:solidFill>
                  <a:schemeClr val="bg1"/>
                </a:solidFill>
              </a:rPr>
              <a:t>BATNA in a negotiation: </a:t>
            </a:r>
            <a:r>
              <a:rPr lang="tr-TR" sz="1600" b="1" dirty="0">
                <a:solidFill>
                  <a:schemeClr val="bg1"/>
                </a:solidFill>
              </a:rPr>
              <a:t> F</a:t>
            </a:r>
            <a:r>
              <a:rPr lang="en-US" sz="1600" b="1" dirty="0" err="1">
                <a:solidFill>
                  <a:schemeClr val="bg1"/>
                </a:solidFill>
              </a:rPr>
              <a:t>ollow</a:t>
            </a:r>
            <a:r>
              <a:rPr lang="en-US" sz="1600" b="1" dirty="0">
                <a:solidFill>
                  <a:schemeClr val="bg1"/>
                </a:solidFill>
              </a:rPr>
              <a:t> these four steps</a:t>
            </a:r>
            <a:r>
              <a:rPr lang="tr-TR" sz="1600" b="1" dirty="0">
                <a:solidFill>
                  <a:schemeClr val="bg1"/>
                </a:solidFill>
              </a:rPr>
              <a:t>:</a:t>
            </a:r>
            <a:r>
              <a:rPr lang="en-US" sz="1600" b="1" dirty="0">
                <a:solidFill>
                  <a:schemeClr val="bg1"/>
                </a:solidFill>
              </a:rPr>
              <a:t> </a:t>
            </a:r>
            <a:endParaRPr lang="tr-TR" sz="1600" b="1" dirty="0">
              <a:solidFill>
                <a:schemeClr val="bg1"/>
              </a:solidFill>
            </a:endParaRPr>
          </a:p>
        </p:txBody>
      </p:sp>
      <p:sp>
        <p:nvSpPr>
          <p:cNvPr id="7" name="Dikdörtgen 6"/>
          <p:cNvSpPr/>
          <p:nvPr/>
        </p:nvSpPr>
        <p:spPr>
          <a:xfrm>
            <a:off x="413655" y="1986042"/>
            <a:ext cx="7263495" cy="4031873"/>
          </a:xfrm>
          <a:prstGeom prst="rect">
            <a:avLst/>
          </a:prstGeom>
        </p:spPr>
        <p:txBody>
          <a:bodyPr wrap="square">
            <a:spAutoFit/>
          </a:bodyPr>
          <a:lstStyle/>
          <a:p>
            <a:pPr algn="just"/>
            <a:r>
              <a:rPr lang="tr-TR" sz="1600" b="1" dirty="0">
                <a:solidFill>
                  <a:schemeClr val="accent1"/>
                </a:solidFill>
              </a:rPr>
              <a:t>1. </a:t>
            </a:r>
            <a:r>
              <a:rPr lang="en-US" sz="1600" b="1" dirty="0">
                <a:solidFill>
                  <a:schemeClr val="accent1"/>
                </a:solidFill>
              </a:rPr>
              <a:t>List your alternatives</a:t>
            </a:r>
            <a:r>
              <a:rPr lang="tr-TR" sz="1600" b="1" dirty="0">
                <a:solidFill>
                  <a:schemeClr val="accent1"/>
                </a:solidFill>
              </a:rPr>
              <a:t>:</a:t>
            </a:r>
            <a:r>
              <a:rPr lang="en-US" sz="1600" b="1" dirty="0">
                <a:solidFill>
                  <a:schemeClr val="accent1"/>
                </a:solidFill>
              </a:rPr>
              <a:t> </a:t>
            </a:r>
            <a:r>
              <a:rPr lang="en-US" sz="1600" dirty="0">
                <a:solidFill>
                  <a:schemeClr val="accent1"/>
                </a:solidFill>
              </a:rPr>
              <a:t>Think about all the alternatives available to you if the current negotiation ends in an impasse. What are your no-deal options? </a:t>
            </a:r>
            <a:endParaRPr lang="tr-TR" sz="1600" dirty="0">
              <a:solidFill>
                <a:schemeClr val="accent1"/>
              </a:solidFill>
            </a:endParaRPr>
          </a:p>
          <a:p>
            <a:endParaRPr lang="en-US" sz="1600" dirty="0">
              <a:solidFill>
                <a:schemeClr val="accent1"/>
              </a:solidFill>
            </a:endParaRPr>
          </a:p>
          <a:p>
            <a:pPr algn="just"/>
            <a:r>
              <a:rPr lang="tr-TR" sz="1600" b="1" dirty="0">
                <a:solidFill>
                  <a:schemeClr val="accent1"/>
                </a:solidFill>
              </a:rPr>
              <a:t>2. </a:t>
            </a:r>
            <a:r>
              <a:rPr lang="en-US" sz="1600" b="1" dirty="0">
                <a:solidFill>
                  <a:schemeClr val="accent1"/>
                </a:solidFill>
              </a:rPr>
              <a:t>Evaluate your alternatives</a:t>
            </a:r>
            <a:r>
              <a:rPr lang="tr-TR" sz="1600" b="1" dirty="0">
                <a:solidFill>
                  <a:schemeClr val="accent1"/>
                </a:solidFill>
              </a:rPr>
              <a:t>:</a:t>
            </a:r>
            <a:r>
              <a:rPr lang="en-US" sz="1600" b="1" dirty="0">
                <a:solidFill>
                  <a:schemeClr val="accent1"/>
                </a:solidFill>
              </a:rPr>
              <a:t> </a:t>
            </a:r>
            <a:r>
              <a:rPr lang="en-US" sz="1600" dirty="0">
                <a:solidFill>
                  <a:schemeClr val="accent1"/>
                </a:solidFill>
              </a:rPr>
              <a:t>Examine each option and calculate the value of pursuing each one.</a:t>
            </a:r>
            <a:endParaRPr lang="tr-TR" sz="1600" dirty="0">
              <a:solidFill>
                <a:schemeClr val="accent1"/>
              </a:solidFill>
            </a:endParaRPr>
          </a:p>
          <a:p>
            <a:endParaRPr lang="en-US" sz="1600" dirty="0">
              <a:solidFill>
                <a:schemeClr val="accent1"/>
              </a:solidFill>
            </a:endParaRPr>
          </a:p>
          <a:p>
            <a:pPr algn="just"/>
            <a:r>
              <a:rPr lang="tr-TR" sz="1600" b="1" dirty="0">
                <a:solidFill>
                  <a:schemeClr val="accent1"/>
                </a:solidFill>
              </a:rPr>
              <a:t>3. </a:t>
            </a:r>
            <a:r>
              <a:rPr lang="en-US" sz="1600" b="1" dirty="0">
                <a:solidFill>
                  <a:schemeClr val="accent1"/>
                </a:solidFill>
              </a:rPr>
              <a:t>Establish your BATNA</a:t>
            </a:r>
            <a:r>
              <a:rPr lang="tr-TR" sz="1600" b="1" dirty="0">
                <a:solidFill>
                  <a:schemeClr val="accent1"/>
                </a:solidFill>
              </a:rPr>
              <a:t>:</a:t>
            </a:r>
            <a:r>
              <a:rPr lang="en-US" sz="1600" b="1" dirty="0">
                <a:solidFill>
                  <a:schemeClr val="accent1"/>
                </a:solidFill>
              </a:rPr>
              <a:t> </a:t>
            </a:r>
            <a:r>
              <a:rPr lang="en-US" sz="1600" dirty="0">
                <a:solidFill>
                  <a:schemeClr val="accent1"/>
                </a:solidFill>
              </a:rPr>
              <a:t>Choose a course of action that would have the highest expected value for you. This is your BATNA – the course you should pursue if the current negotiation fails.</a:t>
            </a:r>
            <a:endParaRPr lang="tr-TR" sz="1600" dirty="0">
              <a:solidFill>
                <a:schemeClr val="accent1"/>
              </a:solidFill>
            </a:endParaRPr>
          </a:p>
          <a:p>
            <a:endParaRPr lang="en-US" sz="1600" dirty="0">
              <a:solidFill>
                <a:schemeClr val="accent1"/>
              </a:solidFill>
            </a:endParaRPr>
          </a:p>
          <a:p>
            <a:pPr algn="just"/>
            <a:r>
              <a:rPr lang="tr-TR" sz="1600" b="1" dirty="0">
                <a:solidFill>
                  <a:schemeClr val="accent1"/>
                </a:solidFill>
              </a:rPr>
              <a:t>4. </a:t>
            </a:r>
            <a:r>
              <a:rPr lang="en-US" sz="1600" b="1" dirty="0">
                <a:solidFill>
                  <a:schemeClr val="accent1"/>
                </a:solidFill>
              </a:rPr>
              <a:t>Calculate your reservation value</a:t>
            </a:r>
            <a:r>
              <a:rPr lang="tr-TR" sz="1600" b="1" dirty="0">
                <a:solidFill>
                  <a:schemeClr val="accent1"/>
                </a:solidFill>
              </a:rPr>
              <a:t>:</a:t>
            </a:r>
            <a:r>
              <a:rPr lang="en-US" sz="1600" b="1" dirty="0">
                <a:solidFill>
                  <a:schemeClr val="accent1"/>
                </a:solidFill>
              </a:rPr>
              <a:t> </a:t>
            </a:r>
            <a:r>
              <a:rPr lang="en-US" sz="1600" dirty="0">
                <a:solidFill>
                  <a:schemeClr val="accent1"/>
                </a:solidFill>
              </a:rPr>
              <a:t>Now that you know your BATNA, calculate your reservation value – the lowest-valued deal you are willing to accept. If the value of the deal proposed to you is lower than your reservation value, you’ll be better off rejecting the offer and pursuing your BATNA. If the final offer is higher than your reservation value, you should accept it</a:t>
            </a:r>
            <a:r>
              <a:rPr lang="sl-SI" sz="1600" dirty="0">
                <a:solidFill>
                  <a:schemeClr val="accent1"/>
                </a:solidFill>
              </a:rPr>
              <a:t>.</a:t>
            </a:r>
            <a:endParaRPr lang="en-US" sz="1600" dirty="0">
              <a:solidFill>
                <a:schemeClr val="accent1"/>
              </a:solidFill>
            </a:endParaRPr>
          </a:p>
        </p:txBody>
      </p:sp>
      <p:sp>
        <p:nvSpPr>
          <p:cNvPr id="4" name="TextBox 3">
            <a:extLst>
              <a:ext uri="{FF2B5EF4-FFF2-40B4-BE49-F238E27FC236}">
                <a16:creationId xmlns:a16="http://schemas.microsoft.com/office/drawing/2014/main" id="{E1704F3C-AB8B-216E-7132-B3AD46346FDA}"/>
              </a:ext>
            </a:extLst>
          </p:cNvPr>
          <p:cNvSpPr txBox="1"/>
          <p:nvPr/>
        </p:nvSpPr>
        <p:spPr>
          <a:xfrm>
            <a:off x="7793005" y="5817860"/>
            <a:ext cx="4082375" cy="400110"/>
          </a:xfrm>
          <a:prstGeom prst="rect">
            <a:avLst/>
          </a:prstGeom>
          <a:noFill/>
        </p:spPr>
        <p:txBody>
          <a:bodyPr wrap="square" rtlCol="0">
            <a:spAutoFit/>
          </a:bodyPr>
          <a:lstStyle/>
          <a:p>
            <a:r>
              <a:rPr lang="sl-SI" sz="1000" dirty="0" err="1">
                <a:solidFill>
                  <a:schemeClr val="accent1"/>
                </a:solidFill>
              </a:rPr>
              <a:t>Source</a:t>
            </a:r>
            <a:r>
              <a:rPr lang="sl-SI" sz="1000" dirty="0">
                <a:solidFill>
                  <a:schemeClr val="accent1"/>
                </a:solidFill>
              </a:rPr>
              <a:t>: </a:t>
            </a:r>
            <a:r>
              <a:rPr lang="en-US" sz="1000" i="0" dirty="0">
                <a:solidFill>
                  <a:schemeClr val="accent1"/>
                </a:solidFill>
                <a:effectLst/>
              </a:rPr>
              <a:t>First Differentiate </a:t>
            </a:r>
            <a:r>
              <a:rPr lang="tr-TR" sz="1000" i="0" dirty="0">
                <a:solidFill>
                  <a:schemeClr val="accent1"/>
                </a:solidFill>
                <a:effectLst/>
              </a:rPr>
              <a:t>- </a:t>
            </a:r>
            <a:r>
              <a:rPr lang="en-US" sz="1000" i="0" dirty="0">
                <a:solidFill>
                  <a:schemeClr val="accent1"/>
                </a:solidFill>
                <a:effectLst/>
              </a:rPr>
              <a:t>Then Negotiate </a:t>
            </a:r>
            <a:r>
              <a:rPr lang="sl-SI" sz="1000" i="0" dirty="0" err="1">
                <a:solidFill>
                  <a:schemeClr val="accent1"/>
                </a:solidFill>
                <a:effectLst/>
              </a:rPr>
              <a:t>by</a:t>
            </a:r>
            <a:r>
              <a:rPr lang="en-US" sz="1000" i="0" dirty="0">
                <a:solidFill>
                  <a:schemeClr val="accent1"/>
                </a:solidFill>
                <a:effectLst/>
              </a:rPr>
              <a:t> BATNA Negotiation Strategy</a:t>
            </a:r>
            <a:r>
              <a:rPr lang="tr-TR" sz="1000" i="0" dirty="0">
                <a:solidFill>
                  <a:schemeClr val="accent1"/>
                </a:solidFill>
                <a:effectLst/>
              </a:rPr>
              <a:t> </a:t>
            </a:r>
            <a:r>
              <a:rPr lang="sl-SI" sz="1000" i="1" dirty="0">
                <a:solidFill>
                  <a:schemeClr val="accent1"/>
                </a:solidFill>
                <a:latin typeface="Raleway "/>
              </a:rPr>
              <a:t> </a:t>
            </a:r>
            <a:endParaRPr lang="sl-SI" sz="1000" dirty="0">
              <a:solidFill>
                <a:schemeClr val="accent1"/>
              </a:solidFill>
            </a:endParaRPr>
          </a:p>
        </p:txBody>
      </p:sp>
      <p:pic>
        <p:nvPicPr>
          <p:cNvPr id="3" name="Çevrimiçi Medya 2" title="First Differentiate Then Negotiate I BATNA Negotiation Strategy">
            <a:hlinkClick r:id="" action="ppaction://media"/>
            <a:extLst>
              <a:ext uri="{FF2B5EF4-FFF2-40B4-BE49-F238E27FC236}">
                <a16:creationId xmlns:a16="http://schemas.microsoft.com/office/drawing/2014/main" id="{E2C590BB-B5C8-3A01-315F-BC0E097E53A1}"/>
              </a:ext>
            </a:extLst>
          </p:cNvPr>
          <p:cNvPicPr>
            <a:picLocks noRot="1" noChangeAspect="1"/>
          </p:cNvPicPr>
          <p:nvPr>
            <a:videoFile r:link="rId1"/>
          </p:nvPr>
        </p:nvPicPr>
        <p:blipFill>
          <a:blip r:embed="rId4"/>
          <a:stretch>
            <a:fillRect/>
          </a:stretch>
        </p:blipFill>
        <p:spPr>
          <a:xfrm>
            <a:off x="7832083" y="3397968"/>
            <a:ext cx="4022460" cy="2270913"/>
          </a:xfrm>
          <a:prstGeom prst="rect">
            <a:avLst/>
          </a:prstGeom>
        </p:spPr>
      </p:pic>
      <p:sp>
        <p:nvSpPr>
          <p:cNvPr id="10" name="Rettangolo con angoli arrotondati 12">
            <a:extLst>
              <a:ext uri="{FF2B5EF4-FFF2-40B4-BE49-F238E27FC236}">
                <a16:creationId xmlns:a16="http://schemas.microsoft.com/office/drawing/2014/main" id="{8A44E36F-29B5-6402-AF25-12270D4D39CB}"/>
              </a:ext>
            </a:extLst>
          </p:cNvPr>
          <p:cNvSpPr/>
          <p:nvPr/>
        </p:nvSpPr>
        <p:spPr>
          <a:xfrm>
            <a:off x="8602862" y="1986042"/>
            <a:ext cx="2766467" cy="956166"/>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tr-TR" sz="1200" b="0" i="0" dirty="0">
              <a:solidFill>
                <a:srgbClr val="131313"/>
              </a:solidFill>
              <a:effectLst/>
            </a:endParaRPr>
          </a:p>
          <a:p>
            <a:pPr algn="ctr"/>
            <a:r>
              <a:rPr lang="en-US" sz="1200" b="0" i="0" dirty="0">
                <a:solidFill>
                  <a:srgbClr val="131313"/>
                </a:solidFill>
                <a:effectLst/>
              </a:rPr>
              <a:t>In this video, you will learn the valuable secrets of how to practice the Best Alternative to Negotiated Agreement (BATNA)</a:t>
            </a:r>
            <a:endParaRPr lang="en-GB" sz="1200" dirty="0">
              <a:solidFill>
                <a:schemeClr val="accent1"/>
              </a:solidFill>
            </a:endParaRPr>
          </a:p>
        </p:txBody>
      </p:sp>
      <p:sp>
        <p:nvSpPr>
          <p:cNvPr id="11" name="Freccia in giù 2">
            <a:extLst>
              <a:ext uri="{FF2B5EF4-FFF2-40B4-BE49-F238E27FC236}">
                <a16:creationId xmlns:a16="http://schemas.microsoft.com/office/drawing/2014/main" id="{BD8BA953-6FB0-0EE8-7044-F70ED404F40B}"/>
              </a:ext>
            </a:extLst>
          </p:cNvPr>
          <p:cNvSpPr/>
          <p:nvPr/>
        </p:nvSpPr>
        <p:spPr>
          <a:xfrm>
            <a:off x="9843313" y="3007376"/>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spTree>
    <p:extLst>
      <p:ext uri="{BB962C8B-B14F-4D97-AF65-F5344CB8AC3E}">
        <p14:creationId xmlns:p14="http://schemas.microsoft.com/office/powerpoint/2010/main" val="2625711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extLst>
    <p:ext uri="{6950BFC3-D8DA-4A85-94F7-54DA5524770B}">
      <p188:commentRel xmlns:p188="http://schemas.microsoft.com/office/powerpoint/2018/8/main" r:id="rId3"/>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yagram 2">
            <a:extLst>
              <a:ext uri="{FF2B5EF4-FFF2-40B4-BE49-F238E27FC236}">
                <a16:creationId xmlns:a16="http://schemas.microsoft.com/office/drawing/2014/main" id="{0491FF46-CE3C-4514-46F9-5C640FCDC843}"/>
              </a:ext>
            </a:extLst>
          </p:cNvPr>
          <p:cNvGraphicFramePr/>
          <p:nvPr>
            <p:extLst>
              <p:ext uri="{D42A27DB-BD31-4B8C-83A1-F6EECF244321}">
                <p14:modId xmlns:p14="http://schemas.microsoft.com/office/powerpoint/2010/main" val="905977055"/>
              </p:ext>
            </p:extLst>
          </p:nvPr>
        </p:nvGraphicFramePr>
        <p:xfrm>
          <a:off x="559220" y="1145309"/>
          <a:ext cx="10136490" cy="48490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Metin kutusu 3">
            <a:extLst>
              <a:ext uri="{FF2B5EF4-FFF2-40B4-BE49-F238E27FC236}">
                <a16:creationId xmlns:a16="http://schemas.microsoft.com/office/drawing/2014/main" id="{F07E45CD-13A4-DD97-0660-A6AA6D6F3A76}"/>
              </a:ext>
            </a:extLst>
          </p:cNvPr>
          <p:cNvSpPr txBox="1"/>
          <p:nvPr/>
        </p:nvSpPr>
        <p:spPr>
          <a:xfrm>
            <a:off x="280160" y="323590"/>
            <a:ext cx="10415549" cy="615553"/>
          </a:xfrm>
          <a:prstGeom prst="rect">
            <a:avLst/>
          </a:prstGeom>
          <a:noFill/>
        </p:spPr>
        <p:txBody>
          <a:bodyPr wrap="square">
            <a:spAutoFit/>
          </a:bodyPr>
          <a:lstStyle/>
          <a:p>
            <a:pPr algn="just" defTabSz="457200"/>
            <a:r>
              <a:rPr lang="tr-TR" sz="3400" b="1" dirty="0">
                <a:solidFill>
                  <a:schemeClr val="accent3">
                    <a:lumMod val="75000"/>
                  </a:schemeClr>
                </a:solidFill>
                <a:latin typeface="Raleway "/>
                <a:ea typeface="Noto Sans" panose="020B0502040504020204" pitchFamily="34" charset="0"/>
                <a:cs typeface="Noto Sans" panose="020B0502040504020204" pitchFamily="34" charset="0"/>
              </a:rPr>
              <a:t> Negotiation </a:t>
            </a:r>
            <a:r>
              <a:rPr lang="en-US" sz="3400" b="1" dirty="0">
                <a:solidFill>
                  <a:schemeClr val="accent3">
                    <a:lumMod val="75000"/>
                  </a:schemeClr>
                </a:solidFill>
                <a:latin typeface="Raleway "/>
                <a:ea typeface="Noto Sans" panose="020B0502040504020204" pitchFamily="34" charset="0"/>
                <a:cs typeface="Noto Sans" panose="020B0502040504020204" pitchFamily="34" charset="0"/>
              </a:rPr>
              <a:t>s</a:t>
            </a:r>
            <a:r>
              <a:rPr lang="tr-TR" sz="3400" b="1" dirty="0">
                <a:solidFill>
                  <a:schemeClr val="accent3">
                    <a:lumMod val="75000"/>
                  </a:schemeClr>
                </a:solidFill>
                <a:latin typeface="Raleway "/>
                <a:ea typeface="Noto Sans" panose="020B0502040504020204" pitchFamily="34" charset="0"/>
                <a:cs typeface="Noto Sans" panose="020B0502040504020204" pitchFamily="34" charset="0"/>
              </a:rPr>
              <a:t>trategies for </a:t>
            </a:r>
            <a:r>
              <a:rPr lang="en-US" sz="3400" b="1" dirty="0">
                <a:solidFill>
                  <a:schemeClr val="accent3">
                    <a:lumMod val="75000"/>
                  </a:schemeClr>
                </a:solidFill>
                <a:latin typeface="Raleway "/>
                <a:ea typeface="Noto Sans" panose="020B0502040504020204" pitchFamily="34" charset="0"/>
                <a:cs typeface="Noto Sans" panose="020B0502040504020204" pitchFamily="34" charset="0"/>
              </a:rPr>
              <a:t>b</a:t>
            </a:r>
            <a:r>
              <a:rPr lang="tr-TR" sz="3400" b="1" dirty="0">
                <a:solidFill>
                  <a:schemeClr val="accent3">
                    <a:lumMod val="75000"/>
                  </a:schemeClr>
                </a:solidFill>
                <a:latin typeface="Raleway "/>
                <a:ea typeface="Noto Sans" panose="020B0502040504020204" pitchFamily="34" charset="0"/>
                <a:cs typeface="Noto Sans" panose="020B0502040504020204" pitchFamily="34" charset="0"/>
              </a:rPr>
              <a:t>usiness </a:t>
            </a:r>
            <a:r>
              <a:rPr lang="en-US" sz="3400" b="1" dirty="0">
                <a:solidFill>
                  <a:schemeClr val="accent3">
                    <a:lumMod val="75000"/>
                  </a:schemeClr>
                </a:solidFill>
                <a:latin typeface="Raleway "/>
                <a:ea typeface="Noto Sans" panose="020B0502040504020204" pitchFamily="34" charset="0"/>
                <a:cs typeface="Noto Sans" panose="020B0502040504020204" pitchFamily="34" charset="0"/>
              </a:rPr>
              <a:t>s</a:t>
            </a:r>
            <a:r>
              <a:rPr lang="tr-TR" sz="3400" b="1" dirty="0">
                <a:solidFill>
                  <a:schemeClr val="accent3">
                    <a:lumMod val="75000"/>
                  </a:schemeClr>
                </a:solidFill>
                <a:latin typeface="Raleway "/>
                <a:ea typeface="Noto Sans" panose="020B0502040504020204" pitchFamily="34" charset="0"/>
                <a:cs typeface="Noto Sans" panose="020B0502040504020204" pitchFamily="34" charset="0"/>
              </a:rPr>
              <a:t>uccess</a:t>
            </a:r>
            <a:r>
              <a:rPr lang="en-US" sz="3400" b="1" dirty="0">
                <a:solidFill>
                  <a:schemeClr val="accent3">
                    <a:lumMod val="75000"/>
                  </a:schemeClr>
                </a:solidFill>
                <a:latin typeface="Raleway "/>
                <a:ea typeface="Noto Sans" panose="020B0502040504020204" pitchFamily="34" charset="0"/>
                <a:cs typeface="Noto Sans" panose="020B0502040504020204" pitchFamily="34" charset="0"/>
              </a:rPr>
              <a:t> 1/3</a:t>
            </a:r>
            <a:r>
              <a:rPr lang="tr-TR" sz="3400" b="1" dirty="0">
                <a:solidFill>
                  <a:schemeClr val="accent3">
                    <a:lumMod val="75000"/>
                  </a:schemeClr>
                </a:solidFill>
                <a:latin typeface="Raleway "/>
                <a:ea typeface="Noto Sans" panose="020B0502040504020204" pitchFamily="34" charset="0"/>
                <a:cs typeface="Noto Sans" panose="020B0502040504020204" pitchFamily="34" charset="0"/>
              </a:rPr>
              <a:t> </a:t>
            </a:r>
          </a:p>
        </p:txBody>
      </p:sp>
    </p:spTree>
    <p:extLst>
      <p:ext uri="{BB962C8B-B14F-4D97-AF65-F5344CB8AC3E}">
        <p14:creationId xmlns:p14="http://schemas.microsoft.com/office/powerpoint/2010/main" val="2613456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96EA38-2B6F-74B7-166A-0C9C132B599D}"/>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2E673C06-97C6-816F-3728-43D2C6910269}"/>
              </a:ext>
            </a:extLst>
          </p:cNvPr>
          <p:cNvSpPr txBox="1"/>
          <p:nvPr/>
        </p:nvSpPr>
        <p:spPr>
          <a:xfrm>
            <a:off x="308447" y="1437242"/>
            <a:ext cx="11408849" cy="1077218"/>
          </a:xfrm>
          <a:prstGeom prst="rect">
            <a:avLst/>
          </a:prstGeom>
          <a:noFill/>
        </p:spPr>
        <p:txBody>
          <a:bodyPr wrap="square">
            <a:spAutoFit/>
          </a:bodyPr>
          <a:lstStyle/>
          <a:p>
            <a:pPr algn="just" defTabSz="457200">
              <a:spcBef>
                <a:spcPts val="600"/>
              </a:spcBef>
              <a:spcAft>
                <a:spcPts val="600"/>
              </a:spcAft>
            </a:pPr>
            <a:r>
              <a:rPr lang="en-GB" sz="1600" dirty="0">
                <a:solidFill>
                  <a:prstClr val="black"/>
                </a:solidFill>
                <a:ea typeface="Noto Sans" panose="020B0502040504020204" pitchFamily="34" charset="0"/>
                <a:cs typeface="Noto Sans" panose="020B0502040504020204" pitchFamily="34" charset="0"/>
              </a:rPr>
              <a:t>During most negotiations, </a:t>
            </a:r>
            <a:r>
              <a:rPr lang="en-GB" sz="1600" b="1" dirty="0">
                <a:solidFill>
                  <a:prstClr val="black"/>
                </a:solidFill>
                <a:ea typeface="Noto Sans" panose="020B0502040504020204" pitchFamily="34" charset="0"/>
                <a:cs typeface="Noto Sans" panose="020B0502040504020204" pitchFamily="34" charset="0"/>
              </a:rPr>
              <a:t>negotiators not only employ strategies but also utilise negotiating methods</a:t>
            </a:r>
            <a:r>
              <a:rPr lang="en-GB" sz="1600" dirty="0">
                <a:solidFill>
                  <a:prstClr val="black"/>
                </a:solidFill>
                <a:ea typeface="Noto Sans" panose="020B0502040504020204" pitchFamily="34" charset="0"/>
                <a:cs typeface="Noto Sans" panose="020B0502040504020204" pitchFamily="34" charset="0"/>
              </a:rPr>
              <a:t>. It is important for all negotiators to be cognisant of them. It is crucial to employ these strategies efficiently, but also to directly address them when they are employed against a negotiator. The methods are mostly employed to obtain an advantage over the other side.</a:t>
            </a:r>
          </a:p>
        </p:txBody>
      </p:sp>
      <p:sp>
        <p:nvSpPr>
          <p:cNvPr id="4" name="Metin kutusu 3">
            <a:extLst>
              <a:ext uri="{FF2B5EF4-FFF2-40B4-BE49-F238E27FC236}">
                <a16:creationId xmlns:a16="http://schemas.microsoft.com/office/drawing/2014/main" id="{722D711A-79A2-C6BB-4451-6A87C0A06D60}"/>
              </a:ext>
            </a:extLst>
          </p:cNvPr>
          <p:cNvSpPr txBox="1"/>
          <p:nvPr/>
        </p:nvSpPr>
        <p:spPr>
          <a:xfrm>
            <a:off x="391575" y="2821446"/>
            <a:ext cx="7647270" cy="3046988"/>
          </a:xfrm>
          <a:prstGeom prst="rect">
            <a:avLst/>
          </a:prstGeom>
          <a:noFill/>
        </p:spPr>
        <p:txBody>
          <a:bodyPr wrap="square" lIns="91440" tIns="45720" rIns="91440" bIns="45720" anchor="t">
            <a:spAutoFit/>
          </a:bodyPr>
          <a:lstStyle/>
          <a:p>
            <a:pPr lvl="0" algn="just" defTabSz="457200"/>
            <a:r>
              <a:rPr lang="tr-TR" sz="1600" b="1" dirty="0" err="1">
                <a:solidFill>
                  <a:schemeClr val="bg1">
                    <a:lumMod val="75000"/>
                  </a:schemeClr>
                </a:solidFill>
                <a:ea typeface="Noto Sans"/>
                <a:cs typeface="Noto Sans"/>
              </a:rPr>
              <a:t>Strategies</a:t>
            </a:r>
            <a:r>
              <a:rPr lang="tr-TR" sz="1600" b="1" dirty="0">
                <a:solidFill>
                  <a:schemeClr val="bg1">
                    <a:lumMod val="75000"/>
                  </a:schemeClr>
                </a:solidFill>
                <a:ea typeface="Noto Sans"/>
                <a:cs typeface="Noto Sans"/>
              </a:rPr>
              <a:t> </a:t>
            </a:r>
            <a:r>
              <a:rPr lang="tr-TR" sz="1600" b="1" dirty="0" err="1">
                <a:solidFill>
                  <a:schemeClr val="bg1">
                    <a:lumMod val="75000"/>
                  </a:schemeClr>
                </a:solidFill>
                <a:ea typeface="Noto Sans"/>
                <a:cs typeface="Noto Sans"/>
              </a:rPr>
              <a:t>for</a:t>
            </a:r>
            <a:r>
              <a:rPr lang="tr-TR" sz="1600" b="1" dirty="0">
                <a:solidFill>
                  <a:schemeClr val="bg1">
                    <a:lumMod val="75000"/>
                  </a:schemeClr>
                </a:solidFill>
                <a:ea typeface="Noto Sans"/>
                <a:cs typeface="Noto Sans"/>
              </a:rPr>
              <a:t> </a:t>
            </a:r>
            <a:r>
              <a:rPr lang="tr-TR" sz="1600" b="1" dirty="0" err="1">
                <a:solidFill>
                  <a:schemeClr val="bg1">
                    <a:lumMod val="75000"/>
                  </a:schemeClr>
                </a:solidFill>
                <a:ea typeface="Noto Sans"/>
                <a:cs typeface="Noto Sans"/>
              </a:rPr>
              <a:t>negotiation</a:t>
            </a:r>
            <a:endParaRPr lang="tr-TR" sz="1600" dirty="0">
              <a:solidFill>
                <a:schemeClr val="bg1">
                  <a:lumMod val="75000"/>
                </a:schemeClr>
              </a:solidFill>
              <a:highlight>
                <a:srgbClr val="FFFF00"/>
              </a:highlight>
              <a:ea typeface="Noto Sans"/>
              <a:cs typeface="Noto Sans"/>
            </a:endParaRPr>
          </a:p>
          <a:p>
            <a:pPr algn="just" defTabSz="457200"/>
            <a:endParaRPr lang="tr-TR" sz="1600" b="1" dirty="0">
              <a:solidFill>
                <a:prstClr val="black"/>
              </a:solidFill>
              <a:ea typeface="Noto Sans" panose="020B0502040504020204" pitchFamily="34" charset="0"/>
              <a:cs typeface="Noto Sans" panose="020B0502040504020204" pitchFamily="34" charset="0"/>
            </a:endParaRPr>
          </a:p>
          <a:p>
            <a:pPr algn="just" defTabSz="457200"/>
            <a:r>
              <a:rPr lang="tr-TR" sz="1600" b="1" dirty="0" err="1">
                <a:solidFill>
                  <a:prstClr val="black"/>
                </a:solidFill>
                <a:ea typeface="Noto Sans"/>
                <a:cs typeface="Noto Sans"/>
              </a:rPr>
              <a:t>Nibbling</a:t>
            </a:r>
            <a:r>
              <a:rPr lang="tr-TR" sz="1600" b="1" dirty="0">
                <a:solidFill>
                  <a:prstClr val="black"/>
                </a:solidFill>
                <a:ea typeface="Noto Sans"/>
                <a:cs typeface="Noto Sans"/>
              </a:rPr>
              <a:t>: </a:t>
            </a:r>
            <a:r>
              <a:rPr lang="tr-TR" sz="1600" dirty="0" err="1">
                <a:solidFill>
                  <a:prstClr val="black"/>
                </a:solidFill>
                <a:ea typeface="Noto Sans"/>
                <a:cs typeface="Noto Sans"/>
              </a:rPr>
              <a:t>The</a:t>
            </a:r>
            <a:r>
              <a:rPr lang="tr-TR" sz="1600" dirty="0">
                <a:solidFill>
                  <a:prstClr val="black"/>
                </a:solidFill>
                <a:ea typeface="Noto Sans"/>
                <a:cs typeface="Noto Sans"/>
              </a:rPr>
              <a:t> </a:t>
            </a:r>
            <a:r>
              <a:rPr lang="tr-TR" sz="1600" dirty="0" err="1">
                <a:solidFill>
                  <a:prstClr val="black"/>
                </a:solidFill>
                <a:ea typeface="Noto Sans"/>
                <a:cs typeface="Noto Sans"/>
              </a:rPr>
              <a:t>nibble</a:t>
            </a:r>
            <a:r>
              <a:rPr lang="tr-TR" sz="1600" dirty="0">
                <a:solidFill>
                  <a:prstClr val="black"/>
                </a:solidFill>
                <a:ea typeface="Noto Sans"/>
                <a:cs typeface="Noto Sans"/>
              </a:rPr>
              <a:t> </a:t>
            </a:r>
            <a:r>
              <a:rPr lang="tr-TR" sz="1600" dirty="0" err="1">
                <a:solidFill>
                  <a:prstClr val="black"/>
                </a:solidFill>
                <a:ea typeface="Noto Sans"/>
                <a:cs typeface="Noto Sans"/>
              </a:rPr>
              <a:t>or</a:t>
            </a:r>
            <a:r>
              <a:rPr lang="tr-TR" sz="1600" dirty="0">
                <a:solidFill>
                  <a:prstClr val="black"/>
                </a:solidFill>
                <a:ea typeface="Noto Sans"/>
                <a:cs typeface="Noto Sans"/>
              </a:rPr>
              <a:t> </a:t>
            </a:r>
            <a:r>
              <a:rPr lang="tr-TR" sz="1600" dirty="0" err="1">
                <a:solidFill>
                  <a:prstClr val="black"/>
                </a:solidFill>
                <a:ea typeface="Noto Sans"/>
                <a:cs typeface="Noto Sans"/>
              </a:rPr>
              <a:t>also</a:t>
            </a:r>
            <a:r>
              <a:rPr lang="tr-TR" sz="1600" dirty="0">
                <a:solidFill>
                  <a:prstClr val="black"/>
                </a:solidFill>
                <a:ea typeface="Noto Sans"/>
                <a:cs typeface="Noto Sans"/>
              </a:rPr>
              <a:t> </a:t>
            </a:r>
            <a:r>
              <a:rPr lang="tr-TR" sz="1600" dirty="0" err="1">
                <a:solidFill>
                  <a:prstClr val="black"/>
                </a:solidFill>
                <a:ea typeface="Noto Sans"/>
                <a:cs typeface="Noto Sans"/>
              </a:rPr>
              <a:t>called</a:t>
            </a:r>
            <a:r>
              <a:rPr lang="tr-TR" sz="1600" dirty="0">
                <a:solidFill>
                  <a:prstClr val="black"/>
                </a:solidFill>
                <a:ea typeface="Noto Sans"/>
                <a:cs typeface="Noto Sans"/>
              </a:rPr>
              <a:t> </a:t>
            </a:r>
            <a:r>
              <a:rPr lang="tr-TR" sz="1600" dirty="0" err="1">
                <a:solidFill>
                  <a:prstClr val="black"/>
                </a:solidFill>
                <a:ea typeface="Noto Sans"/>
                <a:cs typeface="Noto Sans"/>
              </a:rPr>
              <a:t>add</a:t>
            </a:r>
            <a:r>
              <a:rPr lang="tr-TR" sz="1600" dirty="0">
                <a:solidFill>
                  <a:prstClr val="black"/>
                </a:solidFill>
                <a:ea typeface="Noto Sans"/>
                <a:cs typeface="Noto Sans"/>
              </a:rPr>
              <a:t>-on is </a:t>
            </a:r>
            <a:r>
              <a:rPr lang="tr-TR" sz="1600" dirty="0" err="1">
                <a:solidFill>
                  <a:prstClr val="black"/>
                </a:solidFill>
                <a:ea typeface="Noto Sans"/>
                <a:cs typeface="Noto Sans"/>
              </a:rPr>
              <a:t>one</a:t>
            </a:r>
            <a:r>
              <a:rPr lang="tr-TR" sz="1600" dirty="0">
                <a:solidFill>
                  <a:prstClr val="black"/>
                </a:solidFill>
                <a:ea typeface="Noto Sans"/>
                <a:cs typeface="Noto Sans"/>
              </a:rPr>
              <a:t> of </a:t>
            </a:r>
            <a:r>
              <a:rPr lang="tr-TR" sz="1600" dirty="0" err="1">
                <a:solidFill>
                  <a:prstClr val="black"/>
                </a:solidFill>
                <a:ea typeface="Noto Sans"/>
                <a:cs typeface="Noto Sans"/>
              </a:rPr>
              <a:t>the</a:t>
            </a:r>
            <a:r>
              <a:rPr lang="tr-TR" sz="1600" dirty="0">
                <a:solidFill>
                  <a:prstClr val="black"/>
                </a:solidFill>
                <a:ea typeface="Noto Sans"/>
                <a:cs typeface="Noto Sans"/>
              </a:rPr>
              <a:t> </a:t>
            </a:r>
            <a:r>
              <a:rPr lang="tr-TR" sz="1600" dirty="0" err="1">
                <a:solidFill>
                  <a:prstClr val="black"/>
                </a:solidFill>
                <a:ea typeface="Noto Sans"/>
                <a:cs typeface="Noto Sans"/>
              </a:rPr>
              <a:t>most</a:t>
            </a:r>
            <a:r>
              <a:rPr lang="tr-TR" sz="1600" dirty="0">
                <a:solidFill>
                  <a:prstClr val="black"/>
                </a:solidFill>
                <a:ea typeface="Noto Sans"/>
                <a:cs typeface="Noto Sans"/>
              </a:rPr>
              <a:t> popular </a:t>
            </a:r>
            <a:r>
              <a:rPr lang="tr-TR" sz="1600" dirty="0" err="1">
                <a:solidFill>
                  <a:prstClr val="black"/>
                </a:solidFill>
                <a:ea typeface="Noto Sans"/>
                <a:cs typeface="Noto Sans"/>
              </a:rPr>
              <a:t>tactics</a:t>
            </a:r>
            <a:r>
              <a:rPr lang="tr-TR" sz="1600" dirty="0">
                <a:solidFill>
                  <a:prstClr val="black"/>
                </a:solidFill>
                <a:ea typeface="Noto Sans"/>
                <a:cs typeface="Noto Sans"/>
              </a:rPr>
              <a:t> </a:t>
            </a:r>
            <a:r>
              <a:rPr lang="tr-TR" sz="1600" dirty="0" err="1">
                <a:solidFill>
                  <a:prstClr val="black"/>
                </a:solidFill>
                <a:ea typeface="Noto Sans"/>
                <a:cs typeface="Noto Sans"/>
              </a:rPr>
              <a:t>among</a:t>
            </a:r>
            <a:r>
              <a:rPr lang="tr-TR" sz="1600" dirty="0">
                <a:solidFill>
                  <a:prstClr val="black"/>
                </a:solidFill>
                <a:ea typeface="Noto Sans"/>
                <a:cs typeface="Noto Sans"/>
              </a:rPr>
              <a:t> </a:t>
            </a:r>
            <a:r>
              <a:rPr lang="tr-TR" sz="1600" dirty="0" err="1">
                <a:solidFill>
                  <a:prstClr val="black"/>
                </a:solidFill>
                <a:ea typeface="Noto Sans"/>
                <a:cs typeface="Noto Sans"/>
              </a:rPr>
              <a:t>sales</a:t>
            </a:r>
            <a:r>
              <a:rPr lang="tr-TR" sz="1600" dirty="0">
                <a:solidFill>
                  <a:prstClr val="black"/>
                </a:solidFill>
                <a:ea typeface="Noto Sans"/>
                <a:cs typeface="Noto Sans"/>
              </a:rPr>
              <a:t> </a:t>
            </a:r>
            <a:r>
              <a:rPr lang="tr-TR" sz="1600" dirty="0" err="1">
                <a:solidFill>
                  <a:prstClr val="black"/>
                </a:solidFill>
                <a:ea typeface="Noto Sans"/>
                <a:cs typeface="Noto Sans"/>
              </a:rPr>
              <a:t>persons</a:t>
            </a:r>
            <a:r>
              <a:rPr lang="tr-TR" sz="1600" dirty="0">
                <a:solidFill>
                  <a:prstClr val="black"/>
                </a:solidFill>
                <a:ea typeface="Noto Sans"/>
                <a:cs typeface="Noto Sans"/>
              </a:rPr>
              <a:t>. </a:t>
            </a:r>
            <a:r>
              <a:rPr lang="tr-TR" sz="1600" dirty="0" err="1">
                <a:solidFill>
                  <a:prstClr val="black"/>
                </a:solidFill>
                <a:ea typeface="Noto Sans"/>
                <a:cs typeface="Noto Sans"/>
              </a:rPr>
              <a:t>The</a:t>
            </a:r>
            <a:r>
              <a:rPr lang="tr-TR" sz="1600" dirty="0">
                <a:solidFill>
                  <a:prstClr val="black"/>
                </a:solidFill>
                <a:ea typeface="Noto Sans"/>
                <a:cs typeface="Noto Sans"/>
              </a:rPr>
              <a:t> </a:t>
            </a:r>
            <a:r>
              <a:rPr lang="tr-TR" sz="1600" dirty="0" err="1">
                <a:solidFill>
                  <a:prstClr val="black"/>
                </a:solidFill>
                <a:ea typeface="Noto Sans"/>
                <a:cs typeface="Noto Sans"/>
              </a:rPr>
              <a:t>nibble</a:t>
            </a:r>
            <a:r>
              <a:rPr lang="tr-TR" sz="1600" dirty="0">
                <a:solidFill>
                  <a:prstClr val="black"/>
                </a:solidFill>
                <a:ea typeface="Noto Sans"/>
                <a:cs typeface="Noto Sans"/>
              </a:rPr>
              <a:t> is </a:t>
            </a:r>
            <a:r>
              <a:rPr lang="tr-TR" sz="1600" dirty="0" err="1">
                <a:solidFill>
                  <a:prstClr val="black"/>
                </a:solidFill>
                <a:ea typeface="Noto Sans"/>
                <a:cs typeface="Noto Sans"/>
              </a:rPr>
              <a:t>used</a:t>
            </a:r>
            <a:r>
              <a:rPr lang="tr-TR" sz="1600" dirty="0">
                <a:solidFill>
                  <a:prstClr val="black"/>
                </a:solidFill>
                <a:ea typeface="Noto Sans"/>
                <a:cs typeface="Noto Sans"/>
              </a:rPr>
              <a:t> </a:t>
            </a:r>
            <a:r>
              <a:rPr lang="tr-TR" sz="1600" dirty="0" err="1">
                <a:solidFill>
                  <a:prstClr val="black"/>
                </a:solidFill>
                <a:ea typeface="Noto Sans"/>
                <a:cs typeface="Noto Sans"/>
              </a:rPr>
              <a:t>after</a:t>
            </a:r>
            <a:r>
              <a:rPr lang="tr-TR" sz="1600" dirty="0">
                <a:solidFill>
                  <a:prstClr val="black"/>
                </a:solidFill>
                <a:ea typeface="Noto Sans"/>
                <a:cs typeface="Noto Sans"/>
              </a:rPr>
              <a:t> a </a:t>
            </a:r>
            <a:r>
              <a:rPr lang="tr-TR" sz="1600" dirty="0" err="1">
                <a:solidFill>
                  <a:prstClr val="black"/>
                </a:solidFill>
                <a:ea typeface="Noto Sans"/>
                <a:cs typeface="Noto Sans"/>
              </a:rPr>
              <a:t>deal</a:t>
            </a:r>
            <a:r>
              <a:rPr lang="tr-TR" sz="1600" dirty="0">
                <a:solidFill>
                  <a:prstClr val="black"/>
                </a:solidFill>
                <a:ea typeface="Noto Sans"/>
                <a:cs typeface="Noto Sans"/>
              </a:rPr>
              <a:t> </a:t>
            </a:r>
            <a:r>
              <a:rPr lang="tr-TR" sz="1600" dirty="0" err="1">
                <a:solidFill>
                  <a:prstClr val="black"/>
                </a:solidFill>
                <a:ea typeface="Noto Sans"/>
                <a:cs typeface="Noto Sans"/>
              </a:rPr>
              <a:t>was</a:t>
            </a:r>
            <a:r>
              <a:rPr lang="tr-TR" sz="1600" dirty="0">
                <a:solidFill>
                  <a:prstClr val="black"/>
                </a:solidFill>
                <a:ea typeface="Noto Sans"/>
                <a:cs typeface="Noto Sans"/>
              </a:rPr>
              <a:t> </a:t>
            </a:r>
            <a:r>
              <a:rPr lang="tr-TR" sz="1600" dirty="0" err="1">
                <a:solidFill>
                  <a:prstClr val="black"/>
                </a:solidFill>
                <a:ea typeface="Noto Sans"/>
                <a:cs typeface="Noto Sans"/>
              </a:rPr>
              <a:t>made</a:t>
            </a:r>
            <a:r>
              <a:rPr lang="tr-TR" sz="1600" dirty="0">
                <a:solidFill>
                  <a:prstClr val="black"/>
                </a:solidFill>
                <a:ea typeface="Noto Sans"/>
                <a:cs typeface="Noto Sans"/>
              </a:rPr>
              <a:t>. </a:t>
            </a:r>
            <a:r>
              <a:rPr lang="tr-TR" sz="1600" dirty="0" err="1">
                <a:solidFill>
                  <a:prstClr val="black"/>
                </a:solidFill>
                <a:ea typeface="Noto Sans"/>
                <a:cs typeface="Noto Sans"/>
              </a:rPr>
              <a:t>The</a:t>
            </a:r>
            <a:r>
              <a:rPr lang="tr-TR" sz="1600" dirty="0">
                <a:solidFill>
                  <a:prstClr val="black"/>
                </a:solidFill>
                <a:ea typeface="Noto Sans"/>
                <a:cs typeface="Noto Sans"/>
              </a:rPr>
              <a:t> </a:t>
            </a:r>
            <a:r>
              <a:rPr lang="tr-TR" sz="1600" dirty="0" err="1">
                <a:solidFill>
                  <a:prstClr val="black"/>
                </a:solidFill>
                <a:ea typeface="Noto Sans"/>
                <a:cs typeface="Noto Sans"/>
              </a:rPr>
              <a:t>tactic</a:t>
            </a:r>
            <a:r>
              <a:rPr lang="tr-TR" sz="1600" dirty="0">
                <a:solidFill>
                  <a:prstClr val="black"/>
                </a:solidFill>
                <a:ea typeface="Noto Sans"/>
                <a:cs typeface="Noto Sans"/>
              </a:rPr>
              <a:t> is </a:t>
            </a:r>
            <a:r>
              <a:rPr lang="tr-TR" sz="1600" dirty="0" err="1">
                <a:solidFill>
                  <a:prstClr val="black"/>
                </a:solidFill>
                <a:ea typeface="Noto Sans"/>
                <a:cs typeface="Noto Sans"/>
              </a:rPr>
              <a:t>called</a:t>
            </a:r>
            <a:r>
              <a:rPr lang="tr-TR" sz="1600" dirty="0">
                <a:solidFill>
                  <a:prstClr val="black"/>
                </a:solidFill>
                <a:ea typeface="Noto Sans"/>
                <a:cs typeface="Noto Sans"/>
              </a:rPr>
              <a:t> </a:t>
            </a:r>
            <a:r>
              <a:rPr lang="tr-TR" sz="1600" dirty="0" err="1">
                <a:solidFill>
                  <a:prstClr val="black"/>
                </a:solidFill>
                <a:ea typeface="Noto Sans"/>
                <a:cs typeface="Noto Sans"/>
              </a:rPr>
              <a:t>add</a:t>
            </a:r>
            <a:r>
              <a:rPr lang="tr-TR" sz="1600" dirty="0">
                <a:solidFill>
                  <a:prstClr val="black"/>
                </a:solidFill>
                <a:ea typeface="Noto Sans"/>
                <a:cs typeface="Noto Sans"/>
              </a:rPr>
              <a:t>-on </a:t>
            </a:r>
            <a:r>
              <a:rPr lang="tr-TR" sz="1600" dirty="0" err="1">
                <a:solidFill>
                  <a:prstClr val="black"/>
                </a:solidFill>
                <a:ea typeface="Noto Sans"/>
                <a:cs typeface="Noto Sans"/>
              </a:rPr>
              <a:t>because</a:t>
            </a:r>
            <a:r>
              <a:rPr lang="tr-TR" sz="1600" dirty="0">
                <a:solidFill>
                  <a:prstClr val="black"/>
                </a:solidFill>
                <a:ea typeface="Noto Sans"/>
                <a:cs typeface="Noto Sans"/>
              </a:rPr>
              <a:t> of an </a:t>
            </a:r>
            <a:r>
              <a:rPr lang="tr-TR" sz="1600" dirty="0" err="1">
                <a:solidFill>
                  <a:prstClr val="black"/>
                </a:solidFill>
                <a:ea typeface="Noto Sans"/>
                <a:cs typeface="Noto Sans"/>
              </a:rPr>
              <a:t>additional</a:t>
            </a:r>
            <a:r>
              <a:rPr lang="tr-TR" sz="1600" dirty="0">
                <a:solidFill>
                  <a:prstClr val="black"/>
                </a:solidFill>
                <a:ea typeface="Noto Sans"/>
                <a:cs typeface="Noto Sans"/>
              </a:rPr>
              <a:t> </a:t>
            </a:r>
            <a:r>
              <a:rPr lang="tr-TR" sz="1600" dirty="0" err="1">
                <a:solidFill>
                  <a:prstClr val="black"/>
                </a:solidFill>
                <a:ea typeface="Noto Sans"/>
                <a:cs typeface="Noto Sans"/>
              </a:rPr>
              <a:t>cost</a:t>
            </a:r>
            <a:r>
              <a:rPr lang="tr-TR" sz="1600" dirty="0">
                <a:solidFill>
                  <a:prstClr val="black"/>
                </a:solidFill>
                <a:ea typeface="Noto Sans"/>
                <a:cs typeface="Noto Sans"/>
              </a:rPr>
              <a:t> </a:t>
            </a:r>
            <a:r>
              <a:rPr lang="tr-TR" sz="1600" dirty="0" err="1">
                <a:solidFill>
                  <a:prstClr val="black"/>
                </a:solidFill>
                <a:ea typeface="Noto Sans"/>
                <a:cs typeface="Noto Sans"/>
              </a:rPr>
              <a:t>item</a:t>
            </a:r>
            <a:r>
              <a:rPr lang="tr-TR" sz="1600" dirty="0">
                <a:solidFill>
                  <a:prstClr val="black"/>
                </a:solidFill>
                <a:ea typeface="Noto Sans"/>
                <a:cs typeface="Noto Sans"/>
              </a:rPr>
              <a:t> </a:t>
            </a:r>
            <a:r>
              <a:rPr lang="tr-TR" sz="1600" dirty="0" err="1">
                <a:solidFill>
                  <a:prstClr val="black"/>
                </a:solidFill>
                <a:ea typeface="Noto Sans"/>
                <a:cs typeface="Noto Sans"/>
              </a:rPr>
              <a:t>which</a:t>
            </a:r>
            <a:r>
              <a:rPr lang="tr-TR" sz="1600" dirty="0">
                <a:solidFill>
                  <a:prstClr val="black"/>
                </a:solidFill>
                <a:ea typeface="Noto Sans"/>
                <a:cs typeface="Noto Sans"/>
              </a:rPr>
              <a:t> is </a:t>
            </a:r>
            <a:r>
              <a:rPr lang="tr-TR" sz="1600" dirty="0" err="1">
                <a:solidFill>
                  <a:prstClr val="black"/>
                </a:solidFill>
                <a:ea typeface="Noto Sans"/>
                <a:cs typeface="Noto Sans"/>
              </a:rPr>
              <a:t>added</a:t>
            </a:r>
            <a:r>
              <a:rPr lang="tr-TR" sz="1600" dirty="0">
                <a:solidFill>
                  <a:prstClr val="black"/>
                </a:solidFill>
                <a:ea typeface="Noto Sans"/>
                <a:cs typeface="Noto Sans"/>
              </a:rPr>
              <a:t> </a:t>
            </a:r>
            <a:r>
              <a:rPr lang="tr-TR" sz="1600" dirty="0" err="1">
                <a:solidFill>
                  <a:prstClr val="black"/>
                </a:solidFill>
                <a:ea typeface="Noto Sans"/>
                <a:cs typeface="Noto Sans"/>
              </a:rPr>
              <a:t>to</a:t>
            </a:r>
            <a:r>
              <a:rPr lang="tr-TR" sz="1600" dirty="0">
                <a:solidFill>
                  <a:prstClr val="black"/>
                </a:solidFill>
                <a:ea typeface="Noto Sans"/>
                <a:cs typeface="Noto Sans"/>
              </a:rPr>
              <a:t> </a:t>
            </a:r>
            <a:r>
              <a:rPr lang="tr-TR" sz="1600" dirty="0" err="1">
                <a:solidFill>
                  <a:prstClr val="black"/>
                </a:solidFill>
                <a:ea typeface="Noto Sans"/>
                <a:cs typeface="Noto Sans"/>
              </a:rPr>
              <a:t>the</a:t>
            </a:r>
            <a:r>
              <a:rPr lang="tr-TR" sz="1600" dirty="0">
                <a:solidFill>
                  <a:prstClr val="black"/>
                </a:solidFill>
                <a:ea typeface="Noto Sans"/>
                <a:cs typeface="Noto Sans"/>
              </a:rPr>
              <a:t> </a:t>
            </a:r>
            <a:r>
              <a:rPr lang="tr-TR" sz="1600" dirty="0" err="1">
                <a:solidFill>
                  <a:prstClr val="black"/>
                </a:solidFill>
                <a:ea typeface="Noto Sans"/>
                <a:cs typeface="Noto Sans"/>
              </a:rPr>
              <a:t>deal</a:t>
            </a:r>
            <a:r>
              <a:rPr lang="tr-TR" sz="1600" dirty="0">
                <a:solidFill>
                  <a:prstClr val="black"/>
                </a:solidFill>
                <a:ea typeface="Noto Sans"/>
                <a:cs typeface="Noto Sans"/>
              </a:rPr>
              <a:t>; </a:t>
            </a:r>
            <a:r>
              <a:rPr lang="tr-TR" sz="1600" dirty="0" err="1">
                <a:solidFill>
                  <a:prstClr val="black"/>
                </a:solidFill>
                <a:ea typeface="Noto Sans"/>
                <a:cs typeface="Noto Sans"/>
              </a:rPr>
              <a:t>for</a:t>
            </a:r>
            <a:r>
              <a:rPr lang="tr-TR" sz="1600" dirty="0">
                <a:solidFill>
                  <a:prstClr val="black"/>
                </a:solidFill>
                <a:ea typeface="Noto Sans"/>
                <a:cs typeface="Noto Sans"/>
              </a:rPr>
              <a:t> </a:t>
            </a:r>
            <a:r>
              <a:rPr lang="tr-TR" sz="1600" dirty="0" err="1">
                <a:solidFill>
                  <a:prstClr val="black"/>
                </a:solidFill>
                <a:ea typeface="Noto Sans"/>
                <a:cs typeface="Noto Sans"/>
              </a:rPr>
              <a:t>example</a:t>
            </a:r>
            <a:r>
              <a:rPr lang="tr-TR" sz="1600" dirty="0">
                <a:solidFill>
                  <a:prstClr val="black"/>
                </a:solidFill>
                <a:ea typeface="Noto Sans"/>
                <a:cs typeface="Noto Sans"/>
              </a:rPr>
              <a:t> </a:t>
            </a:r>
            <a:r>
              <a:rPr lang="tr-TR" sz="1600" dirty="0" err="1">
                <a:solidFill>
                  <a:prstClr val="black"/>
                </a:solidFill>
                <a:ea typeface="Noto Sans"/>
                <a:cs typeface="Noto Sans"/>
              </a:rPr>
              <a:t>the</a:t>
            </a:r>
            <a:r>
              <a:rPr lang="tr-TR" sz="1600" dirty="0">
                <a:solidFill>
                  <a:prstClr val="black"/>
                </a:solidFill>
                <a:ea typeface="Noto Sans"/>
                <a:cs typeface="Noto Sans"/>
              </a:rPr>
              <a:t> </a:t>
            </a:r>
            <a:r>
              <a:rPr lang="tr-TR" sz="1600" dirty="0" err="1">
                <a:solidFill>
                  <a:prstClr val="black"/>
                </a:solidFill>
                <a:ea typeface="Noto Sans"/>
                <a:cs typeface="Noto Sans"/>
              </a:rPr>
              <a:t>price</a:t>
            </a:r>
            <a:r>
              <a:rPr lang="tr-TR" sz="1600" dirty="0">
                <a:solidFill>
                  <a:prstClr val="black"/>
                </a:solidFill>
                <a:ea typeface="Noto Sans"/>
                <a:cs typeface="Noto Sans"/>
              </a:rPr>
              <a:t> is </a:t>
            </a:r>
            <a:r>
              <a:rPr lang="tr-TR" sz="1600" dirty="0" err="1">
                <a:solidFill>
                  <a:prstClr val="black"/>
                </a:solidFill>
                <a:ea typeface="Noto Sans"/>
                <a:cs typeface="Noto Sans"/>
              </a:rPr>
              <a:t>agreed</a:t>
            </a:r>
            <a:r>
              <a:rPr lang="tr-TR" sz="1600" dirty="0">
                <a:solidFill>
                  <a:prstClr val="black"/>
                </a:solidFill>
                <a:ea typeface="Noto Sans"/>
                <a:cs typeface="Noto Sans"/>
              </a:rPr>
              <a:t> </a:t>
            </a:r>
            <a:r>
              <a:rPr lang="tr-TR" sz="1600" dirty="0" err="1">
                <a:solidFill>
                  <a:prstClr val="black"/>
                </a:solidFill>
                <a:ea typeface="Noto Sans"/>
                <a:cs typeface="Noto Sans"/>
              </a:rPr>
              <a:t>upon</a:t>
            </a:r>
            <a:r>
              <a:rPr lang="tr-TR" sz="1600" dirty="0">
                <a:solidFill>
                  <a:prstClr val="black"/>
                </a:solidFill>
                <a:ea typeface="Noto Sans"/>
                <a:cs typeface="Noto Sans"/>
              </a:rPr>
              <a:t> $1,000 but </a:t>
            </a:r>
            <a:r>
              <a:rPr lang="tr-TR" sz="1600" dirty="0" err="1">
                <a:solidFill>
                  <a:prstClr val="black"/>
                </a:solidFill>
                <a:ea typeface="Noto Sans"/>
                <a:cs typeface="Noto Sans"/>
              </a:rPr>
              <a:t>suddenly</a:t>
            </a:r>
            <a:r>
              <a:rPr lang="tr-TR" sz="1600" dirty="0">
                <a:solidFill>
                  <a:prstClr val="black"/>
                </a:solidFill>
                <a:ea typeface="Noto Sans"/>
                <a:cs typeface="Noto Sans"/>
              </a:rPr>
              <a:t>, </a:t>
            </a:r>
            <a:r>
              <a:rPr lang="tr-TR" sz="1600" dirty="0" err="1">
                <a:solidFill>
                  <a:prstClr val="black"/>
                </a:solidFill>
                <a:ea typeface="Noto Sans"/>
                <a:cs typeface="Noto Sans"/>
              </a:rPr>
              <a:t>the</a:t>
            </a:r>
            <a:r>
              <a:rPr lang="tr-TR" sz="1600" dirty="0">
                <a:solidFill>
                  <a:prstClr val="black"/>
                </a:solidFill>
                <a:ea typeface="Noto Sans"/>
                <a:cs typeface="Noto Sans"/>
              </a:rPr>
              <a:t> </a:t>
            </a:r>
            <a:r>
              <a:rPr lang="tr-TR" sz="1600" dirty="0" err="1">
                <a:solidFill>
                  <a:prstClr val="black"/>
                </a:solidFill>
                <a:ea typeface="Noto Sans"/>
                <a:cs typeface="Noto Sans"/>
              </a:rPr>
              <a:t>information</a:t>
            </a:r>
            <a:r>
              <a:rPr lang="tr-TR" sz="1600" dirty="0">
                <a:solidFill>
                  <a:prstClr val="black"/>
                </a:solidFill>
                <a:ea typeface="Noto Sans"/>
                <a:cs typeface="Noto Sans"/>
              </a:rPr>
              <a:t> </a:t>
            </a:r>
            <a:r>
              <a:rPr lang="tr-TR" sz="1600" dirty="0" err="1">
                <a:solidFill>
                  <a:prstClr val="black"/>
                </a:solidFill>
                <a:ea typeface="Noto Sans"/>
                <a:cs typeface="Noto Sans"/>
              </a:rPr>
              <a:t>occurs</a:t>
            </a:r>
            <a:r>
              <a:rPr lang="tr-TR" sz="1600" dirty="0">
                <a:solidFill>
                  <a:prstClr val="black"/>
                </a:solidFill>
                <a:ea typeface="Noto Sans"/>
                <a:cs typeface="Noto Sans"/>
              </a:rPr>
              <a:t> </a:t>
            </a:r>
            <a:r>
              <a:rPr lang="tr-TR" sz="1600" dirty="0" err="1">
                <a:solidFill>
                  <a:prstClr val="black"/>
                </a:solidFill>
                <a:ea typeface="Noto Sans"/>
                <a:cs typeface="Noto Sans"/>
              </a:rPr>
              <a:t>that</a:t>
            </a:r>
            <a:r>
              <a:rPr lang="tr-TR" sz="1600" dirty="0">
                <a:solidFill>
                  <a:prstClr val="black"/>
                </a:solidFill>
                <a:ea typeface="Noto Sans"/>
                <a:cs typeface="Noto Sans"/>
              </a:rPr>
              <a:t> $50 </a:t>
            </a:r>
            <a:r>
              <a:rPr lang="tr-TR" sz="1600" dirty="0" err="1">
                <a:solidFill>
                  <a:prstClr val="black"/>
                </a:solidFill>
                <a:ea typeface="Noto Sans"/>
                <a:cs typeface="Noto Sans"/>
              </a:rPr>
              <a:t>for</a:t>
            </a:r>
            <a:r>
              <a:rPr lang="tr-TR" sz="1600" dirty="0">
                <a:solidFill>
                  <a:prstClr val="black"/>
                </a:solidFill>
                <a:ea typeface="Noto Sans"/>
                <a:cs typeface="Noto Sans"/>
              </a:rPr>
              <a:t> </a:t>
            </a:r>
            <a:r>
              <a:rPr lang="tr-TR" sz="1600" dirty="0" err="1">
                <a:solidFill>
                  <a:prstClr val="black"/>
                </a:solidFill>
                <a:ea typeface="Noto Sans"/>
                <a:cs typeface="Noto Sans"/>
              </a:rPr>
              <a:t>delivery</a:t>
            </a:r>
            <a:r>
              <a:rPr lang="tr-TR" sz="1600" dirty="0">
                <a:solidFill>
                  <a:prstClr val="black"/>
                </a:solidFill>
                <a:ea typeface="Noto Sans"/>
                <a:cs typeface="Noto Sans"/>
              </a:rPr>
              <a:t> </a:t>
            </a:r>
            <a:r>
              <a:rPr lang="tr-TR" sz="1600" dirty="0" err="1">
                <a:solidFill>
                  <a:prstClr val="black"/>
                </a:solidFill>
                <a:ea typeface="Noto Sans"/>
                <a:cs typeface="Noto Sans"/>
              </a:rPr>
              <a:t>and</a:t>
            </a:r>
            <a:r>
              <a:rPr lang="tr-TR" sz="1600" dirty="0">
                <a:solidFill>
                  <a:prstClr val="black"/>
                </a:solidFill>
                <a:ea typeface="Noto Sans"/>
                <a:cs typeface="Noto Sans"/>
              </a:rPr>
              <a:t> $70 </a:t>
            </a:r>
            <a:r>
              <a:rPr lang="tr-TR" sz="1600" dirty="0" err="1">
                <a:solidFill>
                  <a:prstClr val="black"/>
                </a:solidFill>
                <a:ea typeface="Noto Sans"/>
                <a:cs typeface="Noto Sans"/>
              </a:rPr>
              <a:t>for</a:t>
            </a:r>
            <a:r>
              <a:rPr lang="tr-TR" sz="1600" dirty="0">
                <a:solidFill>
                  <a:prstClr val="black"/>
                </a:solidFill>
                <a:ea typeface="Noto Sans"/>
                <a:cs typeface="Noto Sans"/>
              </a:rPr>
              <a:t> </a:t>
            </a:r>
            <a:r>
              <a:rPr lang="tr-TR" sz="1600" dirty="0" err="1">
                <a:solidFill>
                  <a:prstClr val="black"/>
                </a:solidFill>
                <a:ea typeface="Noto Sans"/>
                <a:cs typeface="Noto Sans"/>
              </a:rPr>
              <a:t>installation</a:t>
            </a:r>
            <a:r>
              <a:rPr lang="tr-TR" sz="1600" dirty="0">
                <a:solidFill>
                  <a:prstClr val="black"/>
                </a:solidFill>
                <a:ea typeface="Noto Sans"/>
                <a:cs typeface="Noto Sans"/>
              </a:rPr>
              <a:t> </a:t>
            </a:r>
            <a:r>
              <a:rPr lang="tr-TR" sz="1600" dirty="0" err="1">
                <a:solidFill>
                  <a:prstClr val="black"/>
                </a:solidFill>
                <a:ea typeface="Noto Sans"/>
                <a:cs typeface="Noto Sans"/>
              </a:rPr>
              <a:t>needs</a:t>
            </a:r>
            <a:r>
              <a:rPr lang="tr-TR" sz="1600" dirty="0">
                <a:solidFill>
                  <a:prstClr val="black"/>
                </a:solidFill>
                <a:ea typeface="Noto Sans"/>
                <a:cs typeface="Noto Sans"/>
              </a:rPr>
              <a:t> </a:t>
            </a:r>
            <a:r>
              <a:rPr lang="tr-TR" sz="1600" dirty="0" err="1">
                <a:solidFill>
                  <a:prstClr val="black"/>
                </a:solidFill>
                <a:ea typeface="Noto Sans"/>
                <a:cs typeface="Noto Sans"/>
              </a:rPr>
              <a:t>to</a:t>
            </a:r>
            <a:r>
              <a:rPr lang="tr-TR" sz="1600" dirty="0">
                <a:solidFill>
                  <a:prstClr val="black"/>
                </a:solidFill>
                <a:ea typeface="Noto Sans"/>
                <a:cs typeface="Noto Sans"/>
              </a:rPr>
              <a:t> be </a:t>
            </a:r>
            <a:r>
              <a:rPr lang="tr-TR" sz="1600" dirty="0" err="1">
                <a:solidFill>
                  <a:prstClr val="black"/>
                </a:solidFill>
                <a:ea typeface="Noto Sans"/>
                <a:cs typeface="Noto Sans"/>
              </a:rPr>
              <a:t>added</a:t>
            </a:r>
            <a:r>
              <a:rPr lang="tr-TR" sz="1600" dirty="0">
                <a:solidFill>
                  <a:prstClr val="black"/>
                </a:solidFill>
                <a:ea typeface="Noto Sans"/>
                <a:cs typeface="Noto Sans"/>
              </a:rPr>
              <a:t>. </a:t>
            </a:r>
          </a:p>
          <a:p>
            <a:pPr algn="just" defTabSz="457200"/>
            <a:endParaRPr lang="tr-TR" sz="1600" dirty="0">
              <a:solidFill>
                <a:prstClr val="black"/>
              </a:solidFill>
              <a:ea typeface="Noto Sans" panose="020B0502040504020204" pitchFamily="34" charset="0"/>
              <a:cs typeface="Noto Sans" panose="020B0502040504020204" pitchFamily="34" charset="0"/>
            </a:endParaRPr>
          </a:p>
          <a:p>
            <a:pPr algn="just" defTabSz="457200"/>
            <a:r>
              <a:rPr lang="en-US" sz="1600" b="1" dirty="0">
                <a:solidFill>
                  <a:prstClr val="black"/>
                </a:solidFill>
                <a:ea typeface="Noto Sans"/>
                <a:cs typeface="Noto Sans"/>
              </a:rPr>
              <a:t>The use of higher authority</a:t>
            </a:r>
            <a:r>
              <a:rPr lang="tr-TR" sz="1600" b="1" dirty="0">
                <a:solidFill>
                  <a:prstClr val="black"/>
                </a:solidFill>
                <a:ea typeface="Noto Sans"/>
                <a:cs typeface="Noto Sans"/>
              </a:rPr>
              <a:t>:</a:t>
            </a:r>
            <a:r>
              <a:rPr lang="en-US" sz="1600" b="1" dirty="0">
                <a:solidFill>
                  <a:prstClr val="black"/>
                </a:solidFill>
                <a:ea typeface="Noto Sans"/>
                <a:cs typeface="Noto Sans"/>
              </a:rPr>
              <a:t> </a:t>
            </a:r>
            <a:r>
              <a:rPr lang="en-US" sz="1600" dirty="0">
                <a:solidFill>
                  <a:prstClr val="black"/>
                </a:solidFill>
                <a:ea typeface="Noto Sans"/>
                <a:cs typeface="Noto Sans"/>
              </a:rPr>
              <a:t>During negotiation, a negotiator can only negotiate on certain issues and his negotiation power is limited by some higher authority. He cannot reveal some information because it is beyond the limit of his competency. He must appeal to the authority that can take final</a:t>
            </a:r>
            <a:r>
              <a:rPr lang="tr-TR" sz="1600" dirty="0">
                <a:solidFill>
                  <a:prstClr val="black"/>
                </a:solidFill>
                <a:ea typeface="Noto Sans"/>
                <a:cs typeface="Noto Sans"/>
              </a:rPr>
              <a:t> </a:t>
            </a:r>
            <a:r>
              <a:rPr lang="en-US" sz="1600" dirty="0">
                <a:solidFill>
                  <a:prstClr val="black"/>
                </a:solidFill>
                <a:ea typeface="Noto Sans"/>
                <a:cs typeface="Noto Sans"/>
              </a:rPr>
              <a:t>decisions</a:t>
            </a:r>
            <a:endParaRPr lang="tr-TR" sz="1600" dirty="0">
              <a:solidFill>
                <a:prstClr val="black"/>
              </a:solidFill>
              <a:ea typeface="Noto Sans"/>
              <a:cs typeface="Noto Sans"/>
            </a:endParaRPr>
          </a:p>
        </p:txBody>
      </p:sp>
      <p:pic>
        <p:nvPicPr>
          <p:cNvPr id="5" name="Resim 4" descr="grafik, sanat, çizgi film içeren bir resim&#10;&#10;Açıklama otomatik olarak oluşturuldu">
            <a:extLst>
              <a:ext uri="{FF2B5EF4-FFF2-40B4-BE49-F238E27FC236}">
                <a16:creationId xmlns:a16="http://schemas.microsoft.com/office/drawing/2014/main" id="{00FAA18F-612D-7560-8464-00D3CCBAC6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90352" y="885839"/>
            <a:ext cx="9693392" cy="5452533"/>
          </a:xfrm>
          <a:prstGeom prst="rect">
            <a:avLst/>
          </a:prstGeom>
        </p:spPr>
      </p:pic>
      <p:sp>
        <p:nvSpPr>
          <p:cNvPr id="7" name="Metin kutusu 6">
            <a:extLst>
              <a:ext uri="{FF2B5EF4-FFF2-40B4-BE49-F238E27FC236}">
                <a16:creationId xmlns:a16="http://schemas.microsoft.com/office/drawing/2014/main" id="{03644E48-C065-BCC3-2CC7-C12C173EC921}"/>
              </a:ext>
            </a:extLst>
          </p:cNvPr>
          <p:cNvSpPr txBox="1"/>
          <p:nvPr/>
        </p:nvSpPr>
        <p:spPr>
          <a:xfrm>
            <a:off x="5899746" y="5023059"/>
            <a:ext cx="6966856" cy="246221"/>
          </a:xfrm>
          <a:prstGeom prst="rect">
            <a:avLst/>
          </a:prstGeom>
          <a:noFill/>
        </p:spPr>
        <p:txBody>
          <a:bodyPr wrap="square">
            <a:spAutoFit/>
          </a:bodyPr>
          <a:lstStyle/>
          <a:p>
            <a:pPr algn="ctr"/>
            <a:r>
              <a:rPr lang="en-US" sz="1000" dirty="0">
                <a:solidFill>
                  <a:schemeClr val="accent1"/>
                </a:solidFill>
              </a:rPr>
              <a:t>Image s</a:t>
            </a:r>
            <a:r>
              <a:rPr lang="tr-TR" sz="1000" dirty="0">
                <a:solidFill>
                  <a:schemeClr val="accent1"/>
                </a:solidFill>
              </a:rPr>
              <a:t>ource: Istockphoto.com</a:t>
            </a:r>
          </a:p>
        </p:txBody>
      </p:sp>
      <p:sp>
        <p:nvSpPr>
          <p:cNvPr id="2" name="Metin kutusu 3">
            <a:extLst>
              <a:ext uri="{FF2B5EF4-FFF2-40B4-BE49-F238E27FC236}">
                <a16:creationId xmlns:a16="http://schemas.microsoft.com/office/drawing/2014/main" id="{4745EAEE-9DB3-AF84-690D-40D0858D91B4}"/>
              </a:ext>
            </a:extLst>
          </p:cNvPr>
          <p:cNvSpPr txBox="1"/>
          <p:nvPr/>
        </p:nvSpPr>
        <p:spPr>
          <a:xfrm>
            <a:off x="206269" y="514703"/>
            <a:ext cx="10415549" cy="615553"/>
          </a:xfrm>
          <a:prstGeom prst="rect">
            <a:avLst/>
          </a:prstGeom>
          <a:noFill/>
        </p:spPr>
        <p:txBody>
          <a:bodyPr wrap="square">
            <a:spAutoFit/>
          </a:bodyPr>
          <a:lstStyle/>
          <a:p>
            <a:pPr algn="just" defTabSz="457200"/>
            <a:r>
              <a:rPr lang="tr-TR" sz="3400" b="1" dirty="0">
                <a:solidFill>
                  <a:schemeClr val="accent3">
                    <a:lumMod val="75000"/>
                  </a:schemeClr>
                </a:solidFill>
                <a:latin typeface="Raleway "/>
                <a:ea typeface="Noto Sans" panose="020B0502040504020204" pitchFamily="34" charset="0"/>
                <a:cs typeface="Noto Sans" panose="020B0502040504020204" pitchFamily="34" charset="0"/>
              </a:rPr>
              <a:t> Negotiation </a:t>
            </a:r>
            <a:r>
              <a:rPr lang="en-US" sz="3400" b="1" dirty="0">
                <a:solidFill>
                  <a:schemeClr val="accent3">
                    <a:lumMod val="75000"/>
                  </a:schemeClr>
                </a:solidFill>
                <a:latin typeface="Raleway "/>
                <a:ea typeface="Noto Sans" panose="020B0502040504020204" pitchFamily="34" charset="0"/>
                <a:cs typeface="Noto Sans" panose="020B0502040504020204" pitchFamily="34" charset="0"/>
              </a:rPr>
              <a:t>s</a:t>
            </a:r>
            <a:r>
              <a:rPr lang="tr-TR" sz="3400" b="1" dirty="0">
                <a:solidFill>
                  <a:schemeClr val="accent3">
                    <a:lumMod val="75000"/>
                  </a:schemeClr>
                </a:solidFill>
                <a:latin typeface="Raleway "/>
                <a:ea typeface="Noto Sans" panose="020B0502040504020204" pitchFamily="34" charset="0"/>
                <a:cs typeface="Noto Sans" panose="020B0502040504020204" pitchFamily="34" charset="0"/>
              </a:rPr>
              <a:t>trategies for </a:t>
            </a:r>
            <a:r>
              <a:rPr lang="en-US" sz="3400" b="1" dirty="0">
                <a:solidFill>
                  <a:schemeClr val="accent3">
                    <a:lumMod val="75000"/>
                  </a:schemeClr>
                </a:solidFill>
                <a:latin typeface="Raleway "/>
                <a:ea typeface="Noto Sans" panose="020B0502040504020204" pitchFamily="34" charset="0"/>
                <a:cs typeface="Noto Sans" panose="020B0502040504020204" pitchFamily="34" charset="0"/>
              </a:rPr>
              <a:t>b</a:t>
            </a:r>
            <a:r>
              <a:rPr lang="tr-TR" sz="3400" b="1" dirty="0">
                <a:solidFill>
                  <a:schemeClr val="accent3">
                    <a:lumMod val="75000"/>
                  </a:schemeClr>
                </a:solidFill>
                <a:latin typeface="Raleway "/>
                <a:ea typeface="Noto Sans" panose="020B0502040504020204" pitchFamily="34" charset="0"/>
                <a:cs typeface="Noto Sans" panose="020B0502040504020204" pitchFamily="34" charset="0"/>
              </a:rPr>
              <a:t>usiness </a:t>
            </a:r>
            <a:r>
              <a:rPr lang="en-US" sz="3400" b="1" dirty="0">
                <a:solidFill>
                  <a:schemeClr val="accent3">
                    <a:lumMod val="75000"/>
                  </a:schemeClr>
                </a:solidFill>
                <a:latin typeface="Raleway "/>
                <a:ea typeface="Noto Sans" panose="020B0502040504020204" pitchFamily="34" charset="0"/>
                <a:cs typeface="Noto Sans" panose="020B0502040504020204" pitchFamily="34" charset="0"/>
              </a:rPr>
              <a:t>s</a:t>
            </a:r>
            <a:r>
              <a:rPr lang="tr-TR" sz="3400" b="1" dirty="0">
                <a:solidFill>
                  <a:schemeClr val="accent3">
                    <a:lumMod val="75000"/>
                  </a:schemeClr>
                </a:solidFill>
                <a:latin typeface="Raleway "/>
                <a:ea typeface="Noto Sans" panose="020B0502040504020204" pitchFamily="34" charset="0"/>
                <a:cs typeface="Noto Sans" panose="020B0502040504020204" pitchFamily="34" charset="0"/>
              </a:rPr>
              <a:t>uccess</a:t>
            </a:r>
            <a:r>
              <a:rPr lang="en-US" sz="3400" b="1" dirty="0">
                <a:solidFill>
                  <a:schemeClr val="accent3">
                    <a:lumMod val="75000"/>
                  </a:schemeClr>
                </a:solidFill>
                <a:latin typeface="Raleway "/>
                <a:ea typeface="Noto Sans" panose="020B0502040504020204" pitchFamily="34" charset="0"/>
                <a:cs typeface="Noto Sans" panose="020B0502040504020204" pitchFamily="34" charset="0"/>
              </a:rPr>
              <a:t> 2/3</a:t>
            </a:r>
            <a:r>
              <a:rPr lang="tr-TR" sz="3400" b="1" dirty="0">
                <a:solidFill>
                  <a:schemeClr val="accent3">
                    <a:lumMod val="75000"/>
                  </a:schemeClr>
                </a:solidFill>
                <a:latin typeface="Raleway "/>
                <a:ea typeface="Noto Sans" panose="020B0502040504020204" pitchFamily="34" charset="0"/>
                <a:cs typeface="Noto Sans" panose="020B0502040504020204" pitchFamily="34" charset="0"/>
              </a:rPr>
              <a:t> </a:t>
            </a:r>
          </a:p>
        </p:txBody>
      </p:sp>
    </p:spTree>
    <p:extLst>
      <p:ext uri="{BB962C8B-B14F-4D97-AF65-F5344CB8AC3E}">
        <p14:creationId xmlns:p14="http://schemas.microsoft.com/office/powerpoint/2010/main" val="27932439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62C091C3-8A1A-4366-90C0-47BD3B7E4E62}"/>
              </a:ext>
            </a:extLst>
          </p:cNvPr>
          <p:cNvSpPr txBox="1"/>
          <p:nvPr/>
        </p:nvSpPr>
        <p:spPr>
          <a:xfrm>
            <a:off x="324362" y="2075231"/>
            <a:ext cx="7292493" cy="830997"/>
          </a:xfrm>
          <a:prstGeom prst="rect">
            <a:avLst/>
          </a:prstGeom>
          <a:noFill/>
        </p:spPr>
        <p:txBody>
          <a:bodyPr wrap="square">
            <a:spAutoFit/>
          </a:bodyPr>
          <a:lstStyle/>
          <a:p>
            <a:pPr algn="just" defTabSz="457200"/>
            <a:r>
              <a:rPr lang="en-GB" sz="1600" b="1" dirty="0">
                <a:solidFill>
                  <a:prstClr val="black"/>
                </a:solidFill>
                <a:ea typeface="Noto Sans" panose="020B0502040504020204" pitchFamily="34" charset="0"/>
                <a:cs typeface="Noto Sans" panose="020B0502040504020204" pitchFamily="34" charset="0"/>
              </a:rPr>
              <a:t>The power of legitimacy: </a:t>
            </a:r>
            <a:r>
              <a:rPr lang="en-GB" sz="1600" dirty="0">
                <a:solidFill>
                  <a:prstClr val="black"/>
                </a:solidFill>
                <a:ea typeface="Noto Sans" panose="020B0502040504020204" pitchFamily="34" charset="0"/>
                <a:cs typeface="Noto Sans" panose="020B0502040504020204" pitchFamily="34" charset="0"/>
              </a:rPr>
              <a:t>The power of negotiator increases when he uses standards of legitimacy in order to persuade others. It is always beneficial to prepare the documents which define what goes in and what stays out.</a:t>
            </a:r>
          </a:p>
        </p:txBody>
      </p:sp>
      <p:sp>
        <p:nvSpPr>
          <p:cNvPr id="6" name="Metin kutusu 5">
            <a:extLst>
              <a:ext uri="{FF2B5EF4-FFF2-40B4-BE49-F238E27FC236}">
                <a16:creationId xmlns:a16="http://schemas.microsoft.com/office/drawing/2014/main" id="{DA2DF39C-AECE-DC80-AD49-51478D0C7B41}"/>
              </a:ext>
            </a:extLst>
          </p:cNvPr>
          <p:cNvSpPr txBox="1"/>
          <p:nvPr/>
        </p:nvSpPr>
        <p:spPr>
          <a:xfrm>
            <a:off x="324362" y="3225804"/>
            <a:ext cx="7292494" cy="1323439"/>
          </a:xfrm>
          <a:prstGeom prst="rect">
            <a:avLst/>
          </a:prstGeom>
          <a:noFill/>
        </p:spPr>
        <p:txBody>
          <a:bodyPr wrap="square">
            <a:spAutoFit/>
          </a:bodyPr>
          <a:lstStyle/>
          <a:p>
            <a:pPr algn="just" defTabSz="457200"/>
            <a:r>
              <a:rPr lang="en-GB" sz="1600" b="1" dirty="0">
                <a:solidFill>
                  <a:prstClr val="black"/>
                </a:solidFill>
                <a:ea typeface="Noto Sans" panose="020B0502040504020204" pitchFamily="34" charset="0"/>
                <a:cs typeface="Noto Sans" panose="020B0502040504020204" pitchFamily="34" charset="0"/>
              </a:rPr>
              <a:t>Walk away power </a:t>
            </a:r>
            <a:r>
              <a:rPr lang="en-GB" sz="1600" dirty="0">
                <a:solidFill>
                  <a:prstClr val="black"/>
                </a:solidFill>
                <a:ea typeface="Noto Sans" panose="020B0502040504020204" pitchFamily="34" charset="0"/>
                <a:cs typeface="Noto Sans" panose="020B0502040504020204" pitchFamily="34" charset="0"/>
              </a:rPr>
              <a:t>is also one of the most widespread tactics in business negotiation. However, the negotiators must be very careful in applying this tactic because it can also immediately break down the whole negotiation process. The biggest mistake in negotiations when a negotiator turns out to be attached in negotiation and he has nothing to work with in bargaining.</a:t>
            </a:r>
          </a:p>
        </p:txBody>
      </p:sp>
      <p:pic>
        <p:nvPicPr>
          <p:cNvPr id="3" name="Resim 2" descr="grafik, çizgi film, ekran görüntüsü içeren bir resim&#10;&#10;Açıklama otomatik olarak oluşturuldu">
            <a:extLst>
              <a:ext uri="{FF2B5EF4-FFF2-40B4-BE49-F238E27FC236}">
                <a16:creationId xmlns:a16="http://schemas.microsoft.com/office/drawing/2014/main" id="{85E27918-023A-2025-4DA4-17B47738E480}"/>
              </a:ext>
            </a:extLst>
          </p:cNvPr>
          <p:cNvPicPr>
            <a:picLocks noChangeAspect="1"/>
          </p:cNvPicPr>
          <p:nvPr/>
        </p:nvPicPr>
        <p:blipFill>
          <a:blip r:embed="rId2">
            <a:extLst>
              <a:ext uri="{28A0092B-C50C-407E-A947-70E740481C1C}">
                <a14:useLocalDpi xmlns:a14="http://schemas.microsoft.com/office/drawing/2010/main" val="0"/>
              </a:ext>
            </a:extLst>
          </a:blip>
          <a:srcRect l="31325" t="1512" r="2242" b="20115"/>
          <a:stretch/>
        </p:blipFill>
        <p:spPr>
          <a:xfrm>
            <a:off x="7400040" y="-56270"/>
            <a:ext cx="8099537" cy="5374824"/>
          </a:xfrm>
          <a:prstGeom prst="rect">
            <a:avLst/>
          </a:prstGeom>
        </p:spPr>
      </p:pic>
      <p:sp>
        <p:nvSpPr>
          <p:cNvPr id="7" name="Metin kutusu 6">
            <a:extLst>
              <a:ext uri="{FF2B5EF4-FFF2-40B4-BE49-F238E27FC236}">
                <a16:creationId xmlns:a16="http://schemas.microsoft.com/office/drawing/2014/main" id="{9804DD36-2EFB-FC86-7C6F-8B2EC173A1E9}"/>
              </a:ext>
            </a:extLst>
          </p:cNvPr>
          <p:cNvSpPr txBox="1"/>
          <p:nvPr/>
        </p:nvSpPr>
        <p:spPr>
          <a:xfrm>
            <a:off x="5902010" y="5232120"/>
            <a:ext cx="7963988" cy="246221"/>
          </a:xfrm>
          <a:prstGeom prst="rect">
            <a:avLst/>
          </a:prstGeom>
          <a:noFill/>
        </p:spPr>
        <p:txBody>
          <a:bodyPr wrap="square">
            <a:spAutoFit/>
          </a:bodyPr>
          <a:lstStyle/>
          <a:p>
            <a:pPr algn="ctr"/>
            <a:r>
              <a:rPr lang="en-US" sz="1000" dirty="0">
                <a:solidFill>
                  <a:schemeClr val="accent1"/>
                </a:solidFill>
              </a:rPr>
              <a:t>Image s</a:t>
            </a:r>
            <a:r>
              <a:rPr lang="tr-TR" sz="1000" dirty="0">
                <a:solidFill>
                  <a:schemeClr val="accent1"/>
                </a:solidFill>
              </a:rPr>
              <a:t>ource:</a:t>
            </a:r>
            <a:r>
              <a:rPr lang="en-US" sz="1000" dirty="0">
                <a:solidFill>
                  <a:schemeClr val="accent1"/>
                </a:solidFill>
              </a:rPr>
              <a:t> </a:t>
            </a:r>
            <a:r>
              <a:rPr lang="tr-TR" sz="1000" dirty="0">
                <a:solidFill>
                  <a:schemeClr val="accent1"/>
                </a:solidFill>
              </a:rPr>
              <a:t>Istockphoto.com</a:t>
            </a:r>
          </a:p>
        </p:txBody>
      </p:sp>
      <p:sp>
        <p:nvSpPr>
          <p:cNvPr id="2" name="Metin kutusu 3">
            <a:extLst>
              <a:ext uri="{FF2B5EF4-FFF2-40B4-BE49-F238E27FC236}">
                <a16:creationId xmlns:a16="http://schemas.microsoft.com/office/drawing/2014/main" id="{229EE748-6603-DF82-ECF4-80ED31A6AB9A}"/>
              </a:ext>
            </a:extLst>
          </p:cNvPr>
          <p:cNvSpPr txBox="1"/>
          <p:nvPr/>
        </p:nvSpPr>
        <p:spPr>
          <a:xfrm>
            <a:off x="215696" y="505276"/>
            <a:ext cx="10415549" cy="615553"/>
          </a:xfrm>
          <a:prstGeom prst="rect">
            <a:avLst/>
          </a:prstGeom>
          <a:noFill/>
        </p:spPr>
        <p:txBody>
          <a:bodyPr wrap="square">
            <a:spAutoFit/>
          </a:bodyPr>
          <a:lstStyle/>
          <a:p>
            <a:pPr algn="just" defTabSz="457200"/>
            <a:r>
              <a:rPr lang="tr-TR" sz="3400" b="1" dirty="0">
                <a:solidFill>
                  <a:schemeClr val="accent3">
                    <a:lumMod val="75000"/>
                  </a:schemeClr>
                </a:solidFill>
                <a:latin typeface="Raleway "/>
                <a:ea typeface="Noto Sans" panose="020B0502040504020204" pitchFamily="34" charset="0"/>
                <a:cs typeface="Noto Sans" panose="020B0502040504020204" pitchFamily="34" charset="0"/>
              </a:rPr>
              <a:t> Negotiation </a:t>
            </a:r>
            <a:r>
              <a:rPr lang="en-US" sz="3400" b="1" dirty="0">
                <a:solidFill>
                  <a:schemeClr val="accent3">
                    <a:lumMod val="75000"/>
                  </a:schemeClr>
                </a:solidFill>
                <a:latin typeface="Raleway "/>
                <a:ea typeface="Noto Sans" panose="020B0502040504020204" pitchFamily="34" charset="0"/>
                <a:cs typeface="Noto Sans" panose="020B0502040504020204" pitchFamily="34" charset="0"/>
              </a:rPr>
              <a:t>s</a:t>
            </a:r>
            <a:r>
              <a:rPr lang="tr-TR" sz="3400" b="1" dirty="0">
                <a:solidFill>
                  <a:schemeClr val="accent3">
                    <a:lumMod val="75000"/>
                  </a:schemeClr>
                </a:solidFill>
                <a:latin typeface="Raleway "/>
                <a:ea typeface="Noto Sans" panose="020B0502040504020204" pitchFamily="34" charset="0"/>
                <a:cs typeface="Noto Sans" panose="020B0502040504020204" pitchFamily="34" charset="0"/>
              </a:rPr>
              <a:t>trategies for </a:t>
            </a:r>
            <a:r>
              <a:rPr lang="en-US" sz="3400" b="1" dirty="0">
                <a:solidFill>
                  <a:schemeClr val="accent3">
                    <a:lumMod val="75000"/>
                  </a:schemeClr>
                </a:solidFill>
                <a:latin typeface="Raleway "/>
                <a:ea typeface="Noto Sans" panose="020B0502040504020204" pitchFamily="34" charset="0"/>
                <a:cs typeface="Noto Sans" panose="020B0502040504020204" pitchFamily="34" charset="0"/>
              </a:rPr>
              <a:t>b</a:t>
            </a:r>
            <a:r>
              <a:rPr lang="tr-TR" sz="3400" b="1" dirty="0">
                <a:solidFill>
                  <a:schemeClr val="accent3">
                    <a:lumMod val="75000"/>
                  </a:schemeClr>
                </a:solidFill>
                <a:latin typeface="Raleway "/>
                <a:ea typeface="Noto Sans" panose="020B0502040504020204" pitchFamily="34" charset="0"/>
                <a:cs typeface="Noto Sans" panose="020B0502040504020204" pitchFamily="34" charset="0"/>
              </a:rPr>
              <a:t>usiness </a:t>
            </a:r>
            <a:r>
              <a:rPr lang="en-US" sz="3400" b="1" dirty="0">
                <a:solidFill>
                  <a:schemeClr val="accent3">
                    <a:lumMod val="75000"/>
                  </a:schemeClr>
                </a:solidFill>
                <a:latin typeface="Raleway "/>
                <a:ea typeface="Noto Sans" panose="020B0502040504020204" pitchFamily="34" charset="0"/>
                <a:cs typeface="Noto Sans" panose="020B0502040504020204" pitchFamily="34" charset="0"/>
              </a:rPr>
              <a:t>s</a:t>
            </a:r>
            <a:r>
              <a:rPr lang="tr-TR" sz="3400" b="1" dirty="0">
                <a:solidFill>
                  <a:schemeClr val="accent3">
                    <a:lumMod val="75000"/>
                  </a:schemeClr>
                </a:solidFill>
                <a:latin typeface="Raleway "/>
                <a:ea typeface="Noto Sans" panose="020B0502040504020204" pitchFamily="34" charset="0"/>
                <a:cs typeface="Noto Sans" panose="020B0502040504020204" pitchFamily="34" charset="0"/>
              </a:rPr>
              <a:t>uccess</a:t>
            </a:r>
            <a:r>
              <a:rPr lang="en-US" sz="3400" b="1" dirty="0">
                <a:solidFill>
                  <a:schemeClr val="accent3">
                    <a:lumMod val="75000"/>
                  </a:schemeClr>
                </a:solidFill>
                <a:latin typeface="Raleway "/>
                <a:ea typeface="Noto Sans" panose="020B0502040504020204" pitchFamily="34" charset="0"/>
                <a:cs typeface="Noto Sans" panose="020B0502040504020204" pitchFamily="34" charset="0"/>
              </a:rPr>
              <a:t> 3/3</a:t>
            </a:r>
            <a:r>
              <a:rPr lang="tr-TR" sz="3400" b="1" dirty="0">
                <a:solidFill>
                  <a:schemeClr val="accent3">
                    <a:lumMod val="75000"/>
                  </a:schemeClr>
                </a:solidFill>
                <a:latin typeface="Raleway "/>
                <a:ea typeface="Noto Sans" panose="020B0502040504020204" pitchFamily="34" charset="0"/>
                <a:cs typeface="Noto Sans" panose="020B0502040504020204" pitchFamily="34" charset="0"/>
              </a:rPr>
              <a:t> </a:t>
            </a:r>
          </a:p>
        </p:txBody>
      </p:sp>
    </p:spTree>
    <p:extLst>
      <p:ext uri="{BB962C8B-B14F-4D97-AF65-F5344CB8AC3E}">
        <p14:creationId xmlns:p14="http://schemas.microsoft.com/office/powerpoint/2010/main" val="36497392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550918-9008-F4A1-DD77-E9BF7E2B6669}"/>
            </a:ext>
          </a:extLst>
        </p:cNvPr>
        <p:cNvGrpSpPr/>
        <p:nvPr/>
      </p:nvGrpSpPr>
      <p:grpSpPr>
        <a:xfrm>
          <a:off x="0" y="0"/>
          <a:ext cx="0" cy="0"/>
          <a:chOff x="0" y="0"/>
          <a:chExt cx="0" cy="0"/>
        </a:xfrm>
      </p:grpSpPr>
      <p:sp>
        <p:nvSpPr>
          <p:cNvPr id="5" name="Título 4">
            <a:extLst>
              <a:ext uri="{FF2B5EF4-FFF2-40B4-BE49-F238E27FC236}">
                <a16:creationId xmlns:a16="http://schemas.microsoft.com/office/drawing/2014/main" id="{B1FD9C1C-A812-A39C-CA23-F97822C95402}"/>
              </a:ext>
            </a:extLst>
          </p:cNvPr>
          <p:cNvSpPr>
            <a:spLocks noGrp="1"/>
          </p:cNvSpPr>
          <p:nvPr>
            <p:ph type="title"/>
          </p:nvPr>
        </p:nvSpPr>
        <p:spPr>
          <a:xfrm>
            <a:off x="290762" y="335924"/>
            <a:ext cx="11610475" cy="959822"/>
          </a:xfrm>
        </p:spPr>
        <p:txBody>
          <a:bodyPr>
            <a:normAutofit/>
          </a:bodyPr>
          <a:lstStyle/>
          <a:p>
            <a:r>
              <a:rPr lang="tr-TR" sz="3400" b="1" dirty="0"/>
              <a:t>2</a:t>
            </a:r>
            <a:r>
              <a:rPr lang="en-US" sz="3400" b="1" dirty="0"/>
              <a:t>°:</a:t>
            </a:r>
            <a:r>
              <a:rPr lang="tr-TR" sz="3400" b="1" dirty="0"/>
              <a:t> Building and cultivating strategic partnership</a:t>
            </a:r>
            <a:r>
              <a:rPr lang="en-US" sz="3400" b="1" dirty="0"/>
              <a:t> – 1/2</a:t>
            </a:r>
            <a:r>
              <a:rPr lang="tr-TR" sz="3400" b="1" dirty="0"/>
              <a:t> </a:t>
            </a:r>
            <a:r>
              <a:rPr lang="en-US" sz="3400" b="1" dirty="0"/>
              <a:t>​</a:t>
            </a:r>
          </a:p>
        </p:txBody>
      </p:sp>
      <p:sp>
        <p:nvSpPr>
          <p:cNvPr id="2" name="CasellaDiTesto 1">
            <a:extLst>
              <a:ext uri="{FF2B5EF4-FFF2-40B4-BE49-F238E27FC236}">
                <a16:creationId xmlns:a16="http://schemas.microsoft.com/office/drawing/2014/main" id="{52935053-2690-744B-582B-3094C6BB8668}"/>
              </a:ext>
            </a:extLst>
          </p:cNvPr>
          <p:cNvSpPr txBox="1"/>
          <p:nvPr/>
        </p:nvSpPr>
        <p:spPr>
          <a:xfrm>
            <a:off x="290762" y="1519724"/>
            <a:ext cx="10610461" cy="915443"/>
          </a:xfrm>
          <a:prstGeom prst="rect">
            <a:avLst/>
          </a:prstGeom>
          <a:noFill/>
        </p:spPr>
        <p:txBody>
          <a:bodyPr wrap="square" rtlCol="0">
            <a:spAutoFit/>
          </a:bodyPr>
          <a:lstStyle/>
          <a:p>
            <a:pPr>
              <a:lnSpc>
                <a:spcPct val="150000"/>
              </a:lnSpc>
            </a:pPr>
            <a:r>
              <a:rPr lang="en-US" b="1" dirty="0">
                <a:solidFill>
                  <a:schemeClr val="bg1"/>
                </a:solidFill>
              </a:rPr>
              <a:t>INTRODUCTION </a:t>
            </a:r>
            <a:endParaRPr lang="tr-TR" b="1" dirty="0">
              <a:solidFill>
                <a:schemeClr val="bg1"/>
              </a:solidFill>
            </a:endParaRPr>
          </a:p>
          <a:p>
            <a:pPr>
              <a:lnSpc>
                <a:spcPct val="150000"/>
              </a:lnSpc>
            </a:pPr>
            <a:endParaRPr lang="en-US" sz="2000" b="1" dirty="0">
              <a:solidFill>
                <a:schemeClr val="accent3"/>
              </a:solidFill>
            </a:endParaRPr>
          </a:p>
        </p:txBody>
      </p:sp>
      <p:sp>
        <p:nvSpPr>
          <p:cNvPr id="4" name="Metin kutusu 3">
            <a:extLst>
              <a:ext uri="{FF2B5EF4-FFF2-40B4-BE49-F238E27FC236}">
                <a16:creationId xmlns:a16="http://schemas.microsoft.com/office/drawing/2014/main" id="{AAA078A1-67A5-DE6A-9EE1-2E399542E538}"/>
              </a:ext>
            </a:extLst>
          </p:cNvPr>
          <p:cNvSpPr txBox="1"/>
          <p:nvPr/>
        </p:nvSpPr>
        <p:spPr>
          <a:xfrm>
            <a:off x="356935" y="2064285"/>
            <a:ext cx="11032960" cy="338554"/>
          </a:xfrm>
          <a:prstGeom prst="rect">
            <a:avLst/>
          </a:prstGeom>
          <a:noFill/>
        </p:spPr>
        <p:txBody>
          <a:bodyPr wrap="square">
            <a:spAutoFit/>
          </a:bodyPr>
          <a:lstStyle/>
          <a:p>
            <a:pPr algn="just" rtl="0" fontAlgn="base"/>
            <a:r>
              <a:rPr lang="tr-TR" sz="1600" b="0" i="0" u="none" strike="noStrike">
                <a:solidFill>
                  <a:srgbClr val="000000"/>
                </a:solidFill>
                <a:effectLst/>
                <a:latin typeface="Raleway "/>
              </a:rPr>
              <a:t> </a:t>
            </a:r>
            <a:endParaRPr lang="en-US" sz="1600" b="0" i="0">
              <a:solidFill>
                <a:srgbClr val="000000"/>
              </a:solidFill>
              <a:effectLst/>
              <a:latin typeface="Raleway "/>
            </a:endParaRPr>
          </a:p>
        </p:txBody>
      </p:sp>
      <p:sp>
        <p:nvSpPr>
          <p:cNvPr id="6" name="Metin kutusu 5">
            <a:extLst>
              <a:ext uri="{FF2B5EF4-FFF2-40B4-BE49-F238E27FC236}">
                <a16:creationId xmlns:a16="http://schemas.microsoft.com/office/drawing/2014/main" id="{1DA8A0EC-8024-4BB5-D35E-4812536436BE}"/>
              </a:ext>
            </a:extLst>
          </p:cNvPr>
          <p:cNvSpPr txBox="1"/>
          <p:nvPr/>
        </p:nvSpPr>
        <p:spPr>
          <a:xfrm>
            <a:off x="290762" y="2118125"/>
            <a:ext cx="10856497" cy="2246769"/>
          </a:xfrm>
          <a:prstGeom prst="rect">
            <a:avLst/>
          </a:prstGeom>
          <a:noFill/>
        </p:spPr>
        <p:txBody>
          <a:bodyPr wrap="square" lIns="91440" tIns="45720" rIns="91440" bIns="45720" anchor="t">
            <a:spAutoFit/>
          </a:bodyPr>
          <a:lstStyle/>
          <a:p>
            <a:pPr algn="just"/>
            <a:r>
              <a:rPr lang="en-US" dirty="0">
                <a:solidFill>
                  <a:schemeClr val="accent1"/>
                </a:solidFill>
              </a:rPr>
              <a:t>This </a:t>
            </a:r>
            <a:r>
              <a:rPr lang="tr-TR" dirty="0" err="1">
                <a:solidFill>
                  <a:schemeClr val="accent1"/>
                </a:solidFill>
              </a:rPr>
              <a:t>unit</a:t>
            </a:r>
            <a:r>
              <a:rPr lang="tr-TR" dirty="0">
                <a:solidFill>
                  <a:schemeClr val="accent1"/>
                </a:solidFill>
              </a:rPr>
              <a:t> </a:t>
            </a:r>
            <a:r>
              <a:rPr lang="en-US" dirty="0">
                <a:solidFill>
                  <a:schemeClr val="accent1"/>
                </a:solidFill>
              </a:rPr>
              <a:t>equips you with essential skills and strategies for achieving business success through </a:t>
            </a:r>
            <a:r>
              <a:rPr lang="tr-TR" dirty="0">
                <a:solidFill>
                  <a:schemeClr val="accent1"/>
                </a:solidFill>
              </a:rPr>
              <a:t>b</a:t>
            </a:r>
            <a:r>
              <a:rPr lang="en-US" dirty="0" err="1">
                <a:solidFill>
                  <a:schemeClr val="accent1"/>
                </a:solidFill>
              </a:rPr>
              <a:t>uilding</a:t>
            </a:r>
            <a:r>
              <a:rPr lang="en-US" dirty="0">
                <a:solidFill>
                  <a:schemeClr val="accent1"/>
                </a:solidFill>
              </a:rPr>
              <a:t> and cultivating strategic partnership. </a:t>
            </a:r>
            <a:endParaRPr lang="tr-TR" dirty="0">
              <a:solidFill>
                <a:schemeClr val="accent1"/>
              </a:solidFill>
            </a:endParaRPr>
          </a:p>
          <a:p>
            <a:pPr algn="just"/>
            <a:endParaRPr lang="tr-TR" dirty="0">
              <a:solidFill>
                <a:schemeClr val="accent1"/>
              </a:solidFill>
            </a:endParaRPr>
          </a:p>
          <a:p>
            <a:pPr algn="just"/>
            <a:r>
              <a:rPr lang="en-US" dirty="0">
                <a:solidFill>
                  <a:schemeClr val="accent1"/>
                </a:solidFill>
              </a:rPr>
              <a:t>You will gain essential skills and strategies for achieving business success by building, strategic partnerships and comprehensive understanding of how effective alliances and partnerships can drive growth, enhance competitive advantage, and open new market opportunities.</a:t>
            </a:r>
          </a:p>
          <a:p>
            <a:pPr algn="just"/>
            <a:endParaRPr lang="en-US" sz="1600" dirty="0">
              <a:solidFill>
                <a:schemeClr val="accent1"/>
              </a:solidFill>
            </a:endParaRPr>
          </a:p>
          <a:p>
            <a:pPr algn="just"/>
            <a:endParaRPr lang="en-US" sz="1600" dirty="0">
              <a:solidFill>
                <a:schemeClr val="accent1"/>
              </a:solidFill>
            </a:endParaRPr>
          </a:p>
        </p:txBody>
      </p:sp>
      <p:pic>
        <p:nvPicPr>
          <p:cNvPr id="7" name="Resim 6" descr="renklilik, hafif içeren bir resim&#10;&#10;Açıklama otomatik olarak oluşturuldu">
            <a:extLst>
              <a:ext uri="{FF2B5EF4-FFF2-40B4-BE49-F238E27FC236}">
                <a16:creationId xmlns:a16="http://schemas.microsoft.com/office/drawing/2014/main" id="{AA9CF3E8-4B13-C768-44F9-E28B296B1E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7224" y="3171378"/>
            <a:ext cx="9214878" cy="5183369"/>
          </a:xfrm>
          <a:prstGeom prst="rect">
            <a:avLst/>
          </a:prstGeom>
        </p:spPr>
      </p:pic>
      <p:sp>
        <p:nvSpPr>
          <p:cNvPr id="9" name="Metin kutusu 8">
            <a:extLst>
              <a:ext uri="{FF2B5EF4-FFF2-40B4-BE49-F238E27FC236}">
                <a16:creationId xmlns:a16="http://schemas.microsoft.com/office/drawing/2014/main" id="{0CEC1222-209C-406D-DDF1-678CF4ADD647}"/>
              </a:ext>
            </a:extLst>
          </p:cNvPr>
          <p:cNvSpPr txBox="1"/>
          <p:nvPr/>
        </p:nvSpPr>
        <p:spPr>
          <a:xfrm>
            <a:off x="5264332" y="6275855"/>
            <a:ext cx="7480662" cy="246221"/>
          </a:xfrm>
          <a:prstGeom prst="rect">
            <a:avLst/>
          </a:prstGeom>
          <a:noFill/>
        </p:spPr>
        <p:txBody>
          <a:bodyPr wrap="square">
            <a:spAutoFit/>
          </a:bodyPr>
          <a:lstStyle/>
          <a:p>
            <a:pPr algn="ctr"/>
            <a:r>
              <a:rPr lang="en-US" sz="1000" dirty="0">
                <a:solidFill>
                  <a:schemeClr val="accent1"/>
                </a:solidFill>
              </a:rPr>
              <a:t>Image s</a:t>
            </a:r>
            <a:r>
              <a:rPr lang="tr-TR" sz="1000" dirty="0">
                <a:solidFill>
                  <a:schemeClr val="accent1"/>
                </a:solidFill>
              </a:rPr>
              <a:t>ource: stockphoto.com</a:t>
            </a:r>
          </a:p>
        </p:txBody>
      </p:sp>
    </p:spTree>
    <p:extLst>
      <p:ext uri="{BB962C8B-B14F-4D97-AF65-F5344CB8AC3E}">
        <p14:creationId xmlns:p14="http://schemas.microsoft.com/office/powerpoint/2010/main" val="9308675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2177CB-9DE5-E289-EF6F-E4C298085AD8}"/>
            </a:ext>
          </a:extLst>
        </p:cNvPr>
        <p:cNvGrpSpPr/>
        <p:nvPr/>
      </p:nvGrpSpPr>
      <p:grpSpPr>
        <a:xfrm>
          <a:off x="0" y="0"/>
          <a:ext cx="0" cy="0"/>
          <a:chOff x="0" y="0"/>
          <a:chExt cx="0" cy="0"/>
        </a:xfrm>
      </p:grpSpPr>
      <p:sp>
        <p:nvSpPr>
          <p:cNvPr id="5" name="Título 4">
            <a:extLst>
              <a:ext uri="{FF2B5EF4-FFF2-40B4-BE49-F238E27FC236}">
                <a16:creationId xmlns:a16="http://schemas.microsoft.com/office/drawing/2014/main" id="{D28ED3FA-F135-3E5A-00AE-C77A8EFD54AE}"/>
              </a:ext>
            </a:extLst>
          </p:cNvPr>
          <p:cNvSpPr>
            <a:spLocks noGrp="1"/>
          </p:cNvSpPr>
          <p:nvPr>
            <p:ph type="title"/>
          </p:nvPr>
        </p:nvSpPr>
        <p:spPr>
          <a:xfrm>
            <a:off x="406399" y="184484"/>
            <a:ext cx="10087865" cy="807422"/>
          </a:xfrm>
        </p:spPr>
        <p:txBody>
          <a:bodyPr>
            <a:normAutofit fontScale="90000"/>
          </a:bodyPr>
          <a:lstStyle/>
          <a:p>
            <a:r>
              <a:rPr lang="tr-TR" sz="3400" b="1" dirty="0"/>
              <a:t> Building and cultivating strategic partnership</a:t>
            </a:r>
            <a:r>
              <a:rPr lang="en-US" sz="3400" b="1" dirty="0"/>
              <a:t> – 2/2</a:t>
            </a:r>
          </a:p>
        </p:txBody>
      </p:sp>
      <p:sp>
        <p:nvSpPr>
          <p:cNvPr id="2" name="CasellaDiTesto 1">
            <a:extLst>
              <a:ext uri="{FF2B5EF4-FFF2-40B4-BE49-F238E27FC236}">
                <a16:creationId xmlns:a16="http://schemas.microsoft.com/office/drawing/2014/main" id="{A0B46F4A-EDF4-08EC-4303-3A30283B4E4D}"/>
              </a:ext>
            </a:extLst>
          </p:cNvPr>
          <p:cNvSpPr txBox="1"/>
          <p:nvPr/>
        </p:nvSpPr>
        <p:spPr>
          <a:xfrm>
            <a:off x="527384" y="884694"/>
            <a:ext cx="11137232" cy="4801314"/>
          </a:xfrm>
          <a:prstGeom prst="rect">
            <a:avLst/>
          </a:prstGeom>
          <a:noFill/>
        </p:spPr>
        <p:txBody>
          <a:bodyPr wrap="square" lIns="91440" tIns="45720" rIns="91440" bIns="45720" rtlCol="0" anchor="t">
            <a:spAutoFit/>
          </a:bodyPr>
          <a:lstStyle/>
          <a:p>
            <a:pPr algn="just"/>
            <a:endParaRPr lang="sl-SI" b="0" i="0" dirty="0">
              <a:solidFill>
                <a:schemeClr val="accent1"/>
              </a:solidFill>
              <a:effectLst/>
              <a:ea typeface="Noto Sans"/>
              <a:cs typeface="Noto Sans"/>
            </a:endParaRPr>
          </a:p>
          <a:p>
            <a:pPr algn="just"/>
            <a:r>
              <a:rPr lang="en-US" sz="1600" b="1" i="0" dirty="0">
                <a:solidFill>
                  <a:schemeClr val="accent1"/>
                </a:solidFill>
                <a:effectLst/>
                <a:ea typeface="Noto Sans"/>
                <a:cs typeface="Noto Sans"/>
              </a:rPr>
              <a:t>Strategic Partnerships </a:t>
            </a:r>
            <a:r>
              <a:rPr lang="en-US" sz="1600" b="0" i="0" dirty="0">
                <a:solidFill>
                  <a:schemeClr val="accent1"/>
                </a:solidFill>
                <a:effectLst/>
                <a:ea typeface="Noto Sans"/>
                <a:cs typeface="Noto Sans"/>
              </a:rPr>
              <a:t>fall into three categories</a:t>
            </a:r>
            <a:r>
              <a:rPr lang="tr-TR" sz="1600" b="0" i="0" dirty="0">
                <a:solidFill>
                  <a:schemeClr val="accent1"/>
                </a:solidFill>
                <a:effectLst/>
                <a:ea typeface="Noto Sans"/>
                <a:cs typeface="Noto Sans"/>
              </a:rPr>
              <a:t> </a:t>
            </a:r>
            <a:endParaRPr lang="tr-TR" sz="1600" b="0" i="0" dirty="0">
              <a:solidFill>
                <a:schemeClr val="accent1"/>
              </a:solidFill>
              <a:effectLst/>
              <a:highlight>
                <a:srgbClr val="FFFF00"/>
              </a:highlight>
              <a:ea typeface="Noto Sans"/>
              <a:cs typeface="Noto Sans"/>
            </a:endParaRPr>
          </a:p>
          <a:p>
            <a:pPr algn="just"/>
            <a:endParaRPr lang="tr-TR" sz="1600" dirty="0">
              <a:solidFill>
                <a:schemeClr val="accent1"/>
              </a:solidFill>
              <a:ea typeface="Noto Sans" panose="020B0502040504020204" pitchFamily="34" charset="0"/>
              <a:cs typeface="Noto Sans" panose="020B0502040504020204" pitchFamily="34" charset="0"/>
            </a:endParaRPr>
          </a:p>
          <a:p>
            <a:pPr marL="914400" lvl="1" indent="-457200" algn="just">
              <a:buFont typeface="Arial" panose="020B0604020202020204" pitchFamily="34" charset="0"/>
              <a:buChar char="•"/>
            </a:pPr>
            <a:r>
              <a:rPr lang="en-US" sz="1600" b="0" dirty="0">
                <a:solidFill>
                  <a:schemeClr val="accent1"/>
                </a:solidFill>
                <a:effectLst/>
                <a:ea typeface="Noto Sans"/>
                <a:cs typeface="Noto Sans"/>
              </a:rPr>
              <a:t>Contractual arrangements, </a:t>
            </a:r>
            <a:endParaRPr lang="tr-TR" sz="1600" b="0" dirty="0">
              <a:solidFill>
                <a:schemeClr val="accent1"/>
              </a:solidFill>
              <a:effectLst/>
              <a:ea typeface="Noto Sans"/>
              <a:cs typeface="Noto Sans"/>
            </a:endParaRPr>
          </a:p>
          <a:p>
            <a:pPr marL="914400" lvl="1" indent="-457200" algn="just">
              <a:buFont typeface="Arial" panose="020B0604020202020204" pitchFamily="34" charset="0"/>
              <a:buChar char="•"/>
            </a:pPr>
            <a:r>
              <a:rPr lang="en-US" sz="1600" b="0" dirty="0">
                <a:solidFill>
                  <a:schemeClr val="accent1"/>
                </a:solidFill>
                <a:effectLst/>
                <a:ea typeface="Noto Sans"/>
                <a:cs typeface="Noto Sans"/>
              </a:rPr>
              <a:t>Equity investments, </a:t>
            </a:r>
            <a:endParaRPr lang="tr-TR" sz="1600" b="0" dirty="0">
              <a:solidFill>
                <a:schemeClr val="accent1"/>
              </a:solidFill>
              <a:effectLst/>
              <a:ea typeface="Noto Sans"/>
              <a:cs typeface="Noto Sans"/>
            </a:endParaRPr>
          </a:p>
          <a:p>
            <a:pPr marL="914400" lvl="1" indent="-457200" algn="just">
              <a:buFont typeface="Arial" panose="020B0604020202020204" pitchFamily="34" charset="0"/>
              <a:buChar char="•"/>
            </a:pPr>
            <a:r>
              <a:rPr lang="tr-TR" sz="1600" b="0" dirty="0">
                <a:solidFill>
                  <a:schemeClr val="accent1"/>
                </a:solidFill>
                <a:effectLst/>
                <a:ea typeface="Noto Sans"/>
                <a:cs typeface="Noto Sans"/>
              </a:rPr>
              <a:t>J</a:t>
            </a:r>
            <a:r>
              <a:rPr lang="en-US" sz="1600" b="0" dirty="0" err="1">
                <a:solidFill>
                  <a:schemeClr val="accent1"/>
                </a:solidFill>
                <a:effectLst/>
                <a:ea typeface="Noto Sans"/>
                <a:cs typeface="Noto Sans"/>
              </a:rPr>
              <a:t>oint</a:t>
            </a:r>
            <a:r>
              <a:rPr lang="en-US" sz="1600" b="0" dirty="0">
                <a:solidFill>
                  <a:schemeClr val="accent1"/>
                </a:solidFill>
                <a:effectLst/>
                <a:ea typeface="Noto Sans"/>
                <a:cs typeface="Noto Sans"/>
              </a:rPr>
              <a:t> ventures, as discussed next.</a:t>
            </a:r>
            <a:endParaRPr lang="tr-TR" sz="1600" b="0" dirty="0">
              <a:solidFill>
                <a:schemeClr val="accent1"/>
              </a:solidFill>
              <a:effectLst/>
              <a:ea typeface="Noto Sans"/>
              <a:cs typeface="Noto Sans"/>
            </a:endParaRPr>
          </a:p>
          <a:p>
            <a:pPr marL="457200" indent="-457200" algn="just">
              <a:buAutoNum type="arabicParenBoth"/>
            </a:pPr>
            <a:endParaRPr lang="tr-TR" sz="1600" i="1" dirty="0">
              <a:solidFill>
                <a:schemeClr val="accent1"/>
              </a:solidFill>
              <a:ea typeface="Noto Sans" panose="020B0502040504020204" pitchFamily="34" charset="0"/>
              <a:cs typeface="Noto Sans" panose="020B0502040504020204" pitchFamily="34" charset="0"/>
            </a:endParaRPr>
          </a:p>
          <a:p>
            <a:pPr algn="just"/>
            <a:r>
              <a:rPr lang="en-GB" sz="1600" b="1" dirty="0">
                <a:solidFill>
                  <a:schemeClr val="accent1"/>
                </a:solidFill>
                <a:ea typeface="Noto Sans"/>
                <a:cs typeface="Noto Sans"/>
              </a:rPr>
              <a:t>Contractual arrangements </a:t>
            </a:r>
            <a:r>
              <a:rPr lang="en-GB" sz="1600" dirty="0">
                <a:solidFill>
                  <a:schemeClr val="accent1"/>
                </a:solidFill>
                <a:ea typeface="Noto Sans"/>
                <a:cs typeface="Noto Sans"/>
              </a:rPr>
              <a:t>involve non-equity alliances such as distribution agreements, outsourcing relationships, franchise or licensing agreements, and R&amp;D partnerships. They also include symbiotic relationships, where organizations that serve seemingly unrelated markets collaborate</a:t>
            </a:r>
            <a:r>
              <a:rPr lang="tr-TR" sz="1600" dirty="0">
                <a:solidFill>
                  <a:schemeClr val="accent1"/>
                </a:solidFill>
                <a:ea typeface="Noto Sans"/>
                <a:cs typeface="Noto Sans"/>
              </a:rPr>
              <a:t>. </a:t>
            </a:r>
          </a:p>
          <a:p>
            <a:pPr algn="just"/>
            <a:endParaRPr lang="tr-TR" sz="1600" dirty="0">
              <a:solidFill>
                <a:schemeClr val="accent1"/>
              </a:solidFill>
              <a:ea typeface="Noto Sans" panose="020B0502040504020204" pitchFamily="34" charset="0"/>
              <a:cs typeface="Noto Sans" panose="020B0502040504020204" pitchFamily="34" charset="0"/>
            </a:endParaRPr>
          </a:p>
          <a:p>
            <a:pPr algn="just"/>
            <a:r>
              <a:rPr lang="en-US" sz="1600" b="1" dirty="0">
                <a:solidFill>
                  <a:schemeClr val="accent1"/>
                </a:solidFill>
                <a:ea typeface="Noto Sans"/>
                <a:cs typeface="Noto Sans"/>
              </a:rPr>
              <a:t>Equity investments </a:t>
            </a:r>
            <a:r>
              <a:rPr lang="en-US" sz="1600" dirty="0">
                <a:solidFill>
                  <a:schemeClr val="accent1"/>
                </a:solidFill>
                <a:ea typeface="Noto Sans"/>
                <a:cs typeface="Noto Sans"/>
              </a:rPr>
              <a:t>involve one company taking a minority ownership interest in a partner company. These investments enable the investor company to gain entry and learn about attractive potential markets. They are also vehicles for gaining access to promising technologies or products that have yet to be market-proven</a:t>
            </a:r>
            <a:r>
              <a:rPr lang="tr-TR" sz="1600" dirty="0">
                <a:solidFill>
                  <a:schemeClr val="accent1"/>
                </a:solidFill>
                <a:ea typeface="Noto Sans"/>
                <a:cs typeface="Noto Sans"/>
              </a:rPr>
              <a:t>.</a:t>
            </a:r>
          </a:p>
          <a:p>
            <a:pPr algn="just"/>
            <a:endParaRPr lang="tr-TR" sz="1600" dirty="0">
              <a:solidFill>
                <a:schemeClr val="accent1"/>
              </a:solidFill>
              <a:ea typeface="Noto Sans" panose="020B0502040504020204" pitchFamily="34" charset="0"/>
              <a:cs typeface="Noto Sans" panose="020B0502040504020204" pitchFamily="34" charset="0"/>
            </a:endParaRPr>
          </a:p>
          <a:p>
            <a:pPr algn="just"/>
            <a:r>
              <a:rPr lang="en-US" sz="1600" b="1" dirty="0">
                <a:solidFill>
                  <a:schemeClr val="accent1"/>
                </a:solidFill>
                <a:ea typeface="Noto Sans"/>
                <a:cs typeface="Noto Sans"/>
              </a:rPr>
              <a:t>Joint ventures </a:t>
            </a:r>
            <a:r>
              <a:rPr lang="en-US" sz="1600" dirty="0">
                <a:solidFill>
                  <a:schemeClr val="accent1"/>
                </a:solidFill>
                <a:ea typeface="Noto Sans"/>
                <a:cs typeface="Noto Sans"/>
              </a:rPr>
              <a:t>involve two or more independent companies forming a third entity. Each company contributes resources and shares control (and profits or losses) of the venture. The venture can exist for a short-term project, such as a major construction job, or for a long-term business relationship, a common strategy for companies that want to enter foreign markets.</a:t>
            </a:r>
            <a:endParaRPr lang="tr-TR" sz="1600" dirty="0">
              <a:solidFill>
                <a:schemeClr val="accent1"/>
              </a:solidFill>
              <a:ea typeface="Noto Sans"/>
              <a:cs typeface="Noto Sans"/>
            </a:endParaRPr>
          </a:p>
        </p:txBody>
      </p:sp>
    </p:spTree>
    <p:extLst>
      <p:ext uri="{BB962C8B-B14F-4D97-AF65-F5344CB8AC3E}">
        <p14:creationId xmlns:p14="http://schemas.microsoft.com/office/powerpoint/2010/main" val="34283321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AC7B53-F608-308D-C437-6AC19A29D2BE}"/>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75062B2-CE0E-1BA2-48EE-B17953F29124}"/>
              </a:ext>
            </a:extLst>
          </p:cNvPr>
          <p:cNvSpPr txBox="1"/>
          <p:nvPr/>
        </p:nvSpPr>
        <p:spPr>
          <a:xfrm>
            <a:off x="527384" y="1413063"/>
            <a:ext cx="11137232" cy="4031873"/>
          </a:xfrm>
          <a:prstGeom prst="rect">
            <a:avLst/>
          </a:prstGeom>
          <a:noFill/>
        </p:spPr>
        <p:txBody>
          <a:bodyPr wrap="square" lIns="91440" tIns="45720" rIns="91440" bIns="45720" rtlCol="0" anchor="t">
            <a:spAutoFit/>
          </a:bodyPr>
          <a:lstStyle/>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To have impact on the same client/client service synergies.</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To create efficiencies.</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To avoid duplication and reduce fragmentation of services.</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To provide a better service than you can alone. </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To gain access to a partner’s resources.</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To access people you need through partner relationships.</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To use the credibility of a partner (environmental , political, financial etc.)</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To use the partner’s “loud voice” (e.g., media, media darling).</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To be a good reference to others on your behalf.</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To gain moral and psychological support.</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To have a partner with skills and capacities complementary to your own.</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To decrease the potential of harm by the partner or because the risk is too great to not have them as a partner.</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To increase the potential for innovation by interacting with a partner.</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To win in a democratic process or vote. </a:t>
            </a:r>
          </a:p>
          <a:p>
            <a:pPr algn="just"/>
            <a:endParaRPr lang="en-US" sz="1600" b="0" i="0" dirty="0">
              <a:solidFill>
                <a:schemeClr val="accent1"/>
              </a:solidFill>
              <a:effectLst/>
              <a:ea typeface="Noto Sans" panose="020B0502040504020204" pitchFamily="34" charset="0"/>
              <a:cs typeface="Noto Sans" panose="020B0502040504020204" pitchFamily="34" charset="0"/>
            </a:endParaRPr>
          </a:p>
        </p:txBody>
      </p:sp>
      <p:sp>
        <p:nvSpPr>
          <p:cNvPr id="7" name="Metin kutusu 6">
            <a:extLst>
              <a:ext uri="{FF2B5EF4-FFF2-40B4-BE49-F238E27FC236}">
                <a16:creationId xmlns:a16="http://schemas.microsoft.com/office/drawing/2014/main" id="{1CAC0387-64FA-DADA-2924-1A3ABC5B87F7}"/>
              </a:ext>
            </a:extLst>
          </p:cNvPr>
          <p:cNvSpPr txBox="1"/>
          <p:nvPr/>
        </p:nvSpPr>
        <p:spPr>
          <a:xfrm>
            <a:off x="938740" y="845369"/>
            <a:ext cx="8339667" cy="459165"/>
          </a:xfrm>
          <a:prstGeom prst="rect">
            <a:avLst/>
          </a:prstGeom>
          <a:noFill/>
        </p:spPr>
        <p:txBody>
          <a:bodyPr wrap="square">
            <a:spAutoFit/>
          </a:bodyPr>
          <a:lstStyle/>
          <a:p>
            <a:pPr algn="just">
              <a:lnSpc>
                <a:spcPct val="150000"/>
              </a:lnSpc>
              <a:spcBef>
                <a:spcPts val="600"/>
              </a:spcBef>
              <a:spcAft>
                <a:spcPts val="600"/>
              </a:spcAft>
            </a:pPr>
            <a:r>
              <a:rPr lang="en-US" b="1" i="0" dirty="0">
                <a:solidFill>
                  <a:schemeClr val="bg1">
                    <a:lumMod val="75000"/>
                  </a:schemeClr>
                </a:solidFill>
                <a:effectLst/>
                <a:ea typeface="Noto Sans"/>
                <a:cs typeface="Noto Sans"/>
              </a:rPr>
              <a:t>Consider the reasons for initiating or modifying a partnership </a:t>
            </a:r>
            <a:endParaRPr lang="tr-TR" dirty="0">
              <a:solidFill>
                <a:schemeClr val="bg1">
                  <a:lumMod val="75000"/>
                </a:schemeClr>
              </a:solidFill>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7381612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2A6B3C-8A30-E6BD-D17D-1DCA66917EDE}"/>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39C6727E-479B-707D-BB06-0D685D4D97C3}"/>
              </a:ext>
            </a:extLst>
          </p:cNvPr>
          <p:cNvSpPr txBox="1"/>
          <p:nvPr/>
        </p:nvSpPr>
        <p:spPr>
          <a:xfrm>
            <a:off x="211666" y="1118368"/>
            <a:ext cx="7671854" cy="5016758"/>
          </a:xfrm>
          <a:prstGeom prst="rect">
            <a:avLst/>
          </a:prstGeom>
          <a:noFill/>
        </p:spPr>
        <p:txBody>
          <a:bodyPr wrap="square" lIns="91440" tIns="45720" rIns="91440" bIns="45720" rtlCol="0" anchor="t">
            <a:spAutoFit/>
          </a:bodyPr>
          <a:lstStyle/>
          <a:p>
            <a:pPr algn="just">
              <a:lnSpc>
                <a:spcPct val="150000"/>
              </a:lnSpc>
            </a:pPr>
            <a:r>
              <a:rPr lang="en-GB" sz="1600" b="1" i="0" dirty="0">
                <a:solidFill>
                  <a:schemeClr val="accent1"/>
                </a:solidFill>
                <a:effectLst/>
                <a:latin typeface="Raleway "/>
                <a:ea typeface="Noto Sans"/>
                <a:cs typeface="Noto Sans"/>
              </a:rPr>
              <a:t>Value co-creation </a:t>
            </a:r>
            <a:r>
              <a:rPr lang="en-GB" sz="1600" b="0" i="0" dirty="0">
                <a:solidFill>
                  <a:schemeClr val="accent1"/>
                </a:solidFill>
                <a:effectLst/>
                <a:latin typeface="Raleway "/>
                <a:ea typeface="Noto Sans"/>
                <a:cs typeface="Noto Sans"/>
              </a:rPr>
              <a:t>is a specific type of collaboration considered to be an innovative and interactive process between customers and organizations that aims to increase the value of a product or service.</a:t>
            </a:r>
          </a:p>
          <a:p>
            <a:pPr algn="just">
              <a:lnSpc>
                <a:spcPct val="150000"/>
              </a:lnSpc>
            </a:pPr>
            <a:r>
              <a:rPr lang="en-GB" sz="1600" b="0" i="0" dirty="0">
                <a:solidFill>
                  <a:schemeClr val="accent1"/>
                </a:solidFill>
                <a:effectLst/>
                <a:latin typeface="Raleway "/>
                <a:ea typeface="Noto Sans"/>
                <a:cs typeface="Noto Sans"/>
              </a:rPr>
              <a:t>One of the primary goals of firms is to establish strategic partnerships in a correct and effective manner during the value generation process. The effective management of this process, in which different strategic elements such as "financial resources", "human resources", "skills" and "information" come together, maximises the profit and efficiency of the enterprises.</a:t>
            </a:r>
            <a:endParaRPr lang="en-GB" sz="1600" dirty="0">
              <a:solidFill>
                <a:schemeClr val="accent1"/>
              </a:solidFill>
              <a:latin typeface="Raleway "/>
              <a:ea typeface="Noto Sans" panose="020B0502040504020204" pitchFamily="34" charset="0"/>
              <a:cs typeface="Noto Sans" panose="020B0502040504020204" pitchFamily="34" charset="0"/>
            </a:endParaRPr>
          </a:p>
          <a:p>
            <a:pPr marL="285750" indent="-285750" algn="just">
              <a:lnSpc>
                <a:spcPct val="150000"/>
              </a:lnSpc>
              <a:buFont typeface="Arial" panose="020B0604020202020204" pitchFamily="34" charset="0"/>
              <a:buChar char="•"/>
            </a:pPr>
            <a:r>
              <a:rPr lang="en-GB" sz="1600" b="1" i="0" dirty="0">
                <a:solidFill>
                  <a:schemeClr val="accent1"/>
                </a:solidFill>
                <a:effectLst/>
                <a:latin typeface="Raleway "/>
                <a:ea typeface="Noto Sans"/>
                <a:cs typeface="Noto Sans"/>
              </a:rPr>
              <a:t>Green Area: </a:t>
            </a:r>
            <a:r>
              <a:rPr lang="en-GB" sz="1600" b="0" i="0" dirty="0">
                <a:solidFill>
                  <a:schemeClr val="accent1"/>
                </a:solidFill>
                <a:effectLst/>
                <a:latin typeface="Raleway "/>
                <a:ea typeface="Noto Sans"/>
                <a:cs typeface="Noto Sans"/>
              </a:rPr>
              <a:t>The value creation </a:t>
            </a:r>
            <a:r>
              <a:rPr lang="en-GB" sz="1600" b="0" i="0" dirty="0" err="1">
                <a:solidFill>
                  <a:schemeClr val="accent1"/>
                </a:solidFill>
                <a:effectLst/>
                <a:latin typeface="Raleway "/>
                <a:ea typeface="Noto Sans"/>
                <a:cs typeface="Noto Sans"/>
              </a:rPr>
              <a:t>interactiveness</a:t>
            </a:r>
            <a:r>
              <a:rPr lang="en-GB" sz="1600" b="0" i="0" dirty="0">
                <a:solidFill>
                  <a:schemeClr val="accent1"/>
                </a:solidFill>
                <a:effectLst/>
                <a:latin typeface="Raleway "/>
                <a:ea typeface="Noto Sans"/>
                <a:cs typeface="Noto Sans"/>
              </a:rPr>
              <a:t> is high and so is the product/service experience.</a:t>
            </a:r>
            <a:endParaRPr lang="en-GB" sz="1600" b="0" i="0" dirty="0">
              <a:solidFill>
                <a:schemeClr val="accent1"/>
              </a:solidFill>
              <a:effectLst/>
              <a:latin typeface="Raleway "/>
              <a:ea typeface="Noto Sans" panose="020B0502040504020204" pitchFamily="34" charset="0"/>
              <a:cs typeface="Noto Sans" panose="020B0502040504020204" pitchFamily="34" charset="0"/>
            </a:endParaRPr>
          </a:p>
          <a:p>
            <a:pPr marL="285750" indent="-285750" algn="just">
              <a:lnSpc>
                <a:spcPct val="150000"/>
              </a:lnSpc>
              <a:buFont typeface="Arial" panose="020B0604020202020204" pitchFamily="34" charset="0"/>
              <a:buChar char="•"/>
            </a:pPr>
            <a:r>
              <a:rPr lang="en-GB" sz="1600" b="1" i="0" dirty="0">
                <a:solidFill>
                  <a:schemeClr val="accent1"/>
                </a:solidFill>
                <a:effectLst/>
                <a:latin typeface="Raleway "/>
                <a:ea typeface="Noto Sans"/>
                <a:cs typeface="Noto Sans"/>
              </a:rPr>
              <a:t>Red Area: </a:t>
            </a:r>
            <a:r>
              <a:rPr lang="en-GB" sz="1600" b="0" i="0" dirty="0">
                <a:solidFill>
                  <a:schemeClr val="accent1"/>
                </a:solidFill>
                <a:effectLst/>
                <a:latin typeface="Raleway "/>
                <a:ea typeface="Noto Sans"/>
                <a:cs typeface="Noto Sans"/>
              </a:rPr>
              <a:t>The worst is the third quadrant where the product/service experience is low and the value co-creation </a:t>
            </a:r>
            <a:r>
              <a:rPr lang="en-GB" sz="1600" b="0" i="0" dirty="0" err="1">
                <a:solidFill>
                  <a:schemeClr val="accent1"/>
                </a:solidFill>
                <a:effectLst/>
                <a:latin typeface="Raleway "/>
                <a:ea typeface="Noto Sans"/>
                <a:cs typeface="Noto Sans"/>
              </a:rPr>
              <a:t>interactiveness</a:t>
            </a:r>
            <a:r>
              <a:rPr lang="en-GB" sz="1600" b="0" i="0" dirty="0">
                <a:solidFill>
                  <a:schemeClr val="accent1"/>
                </a:solidFill>
                <a:effectLst/>
                <a:latin typeface="Raleway "/>
                <a:ea typeface="Noto Sans"/>
                <a:cs typeface="Noto Sans"/>
              </a:rPr>
              <a:t> is low.</a:t>
            </a:r>
          </a:p>
          <a:p>
            <a:pPr algn="just"/>
            <a:endParaRPr lang="en-US" sz="1600" b="0" i="0" dirty="0">
              <a:solidFill>
                <a:schemeClr val="accent1"/>
              </a:solidFill>
              <a:effectLst/>
              <a:ea typeface="Noto Sans" panose="020B0502040504020204" pitchFamily="34" charset="0"/>
              <a:cs typeface="Noto Sans" panose="020B0502040504020204" pitchFamily="34" charset="0"/>
            </a:endParaRPr>
          </a:p>
          <a:p>
            <a:pPr algn="just"/>
            <a:endParaRPr lang="en-US" sz="1600" b="0" i="0" dirty="0">
              <a:solidFill>
                <a:schemeClr val="accent1"/>
              </a:solidFill>
              <a:effectLst/>
              <a:ea typeface="Noto Sans" panose="020B0502040504020204" pitchFamily="34" charset="0"/>
              <a:cs typeface="Noto Sans" panose="020B0502040504020204" pitchFamily="34" charset="0"/>
            </a:endParaRPr>
          </a:p>
        </p:txBody>
      </p:sp>
      <p:pic>
        <p:nvPicPr>
          <p:cNvPr id="3" name="Picture 4" descr="Is Value Co-Creation Always Necessary? | Customer Value Foundation">
            <a:extLst>
              <a:ext uri="{FF2B5EF4-FFF2-40B4-BE49-F238E27FC236}">
                <a16:creationId xmlns:a16="http://schemas.microsoft.com/office/drawing/2014/main" id="{A3FAB224-1D2D-FDA5-4D0E-00AFFF6420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83520" y="2152823"/>
            <a:ext cx="4213321" cy="3686213"/>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a:extLst>
              <a:ext uri="{FF2B5EF4-FFF2-40B4-BE49-F238E27FC236}">
                <a16:creationId xmlns:a16="http://schemas.microsoft.com/office/drawing/2014/main" id="{FD03DAE8-FD9A-9AA0-FFA9-145E82055A96}"/>
              </a:ext>
            </a:extLst>
          </p:cNvPr>
          <p:cNvSpPr txBox="1"/>
          <p:nvPr/>
        </p:nvSpPr>
        <p:spPr>
          <a:xfrm>
            <a:off x="8899916" y="5839036"/>
            <a:ext cx="2951747" cy="400110"/>
          </a:xfrm>
          <a:prstGeom prst="rect">
            <a:avLst/>
          </a:prstGeom>
          <a:noFill/>
        </p:spPr>
        <p:txBody>
          <a:bodyPr wrap="square" lIns="91440" tIns="45720" rIns="91440" bIns="45720" anchor="t">
            <a:spAutoFit/>
          </a:bodyPr>
          <a:lstStyle/>
          <a:p>
            <a:pPr algn="ctr"/>
            <a:r>
              <a:rPr lang="tr-TR" sz="1000" i="0" dirty="0">
                <a:solidFill>
                  <a:schemeClr val="accent1"/>
                </a:solidFill>
                <a:effectLst/>
                <a:ea typeface="Noto Sans"/>
                <a:cs typeface="Noto Sans"/>
              </a:rPr>
              <a:t>Source: Value </a:t>
            </a:r>
            <a:r>
              <a:rPr lang="tr-TR" sz="1000" i="0" dirty="0" err="1">
                <a:solidFill>
                  <a:schemeClr val="accent1"/>
                </a:solidFill>
                <a:effectLst/>
                <a:ea typeface="Noto Sans"/>
                <a:cs typeface="Noto Sans"/>
              </a:rPr>
              <a:t>Co-cretion</a:t>
            </a:r>
            <a:r>
              <a:rPr lang="tr-TR" sz="1000" i="0" dirty="0">
                <a:solidFill>
                  <a:schemeClr val="accent1"/>
                </a:solidFill>
                <a:effectLst/>
                <a:ea typeface="Noto Sans"/>
                <a:cs typeface="Noto Sans"/>
              </a:rPr>
              <a:t> </a:t>
            </a:r>
            <a:r>
              <a:rPr lang="tr-TR" sz="1000" i="0" dirty="0" err="1">
                <a:solidFill>
                  <a:schemeClr val="accent1"/>
                </a:solidFill>
                <a:effectLst/>
                <a:ea typeface="Noto Sans"/>
                <a:cs typeface="Noto Sans"/>
              </a:rPr>
              <a:t>Matrix</a:t>
            </a:r>
            <a:r>
              <a:rPr lang="tr-TR" sz="1000" i="0" dirty="0">
                <a:solidFill>
                  <a:schemeClr val="accent1"/>
                </a:solidFill>
                <a:effectLst/>
                <a:ea typeface="Noto Sans"/>
                <a:cs typeface="Noto Sans"/>
              </a:rPr>
              <a:t>, </a:t>
            </a:r>
            <a:r>
              <a:rPr lang="tr-TR" sz="1000" i="0" dirty="0" err="1">
                <a:solidFill>
                  <a:schemeClr val="accent1"/>
                </a:solidFill>
                <a:effectLst/>
                <a:ea typeface="Noto Sans"/>
                <a:cs typeface="Noto Sans"/>
              </a:rPr>
              <a:t>by</a:t>
            </a:r>
            <a:r>
              <a:rPr lang="tr-TR" sz="1000" i="0" dirty="0">
                <a:solidFill>
                  <a:schemeClr val="accent1"/>
                </a:solidFill>
                <a:effectLst/>
                <a:ea typeface="Noto Sans"/>
                <a:cs typeface="Noto Sans"/>
              </a:rPr>
              <a:t> customerthink.com </a:t>
            </a:r>
            <a:endParaRPr lang="tr-TR" sz="1000" dirty="0">
              <a:solidFill>
                <a:schemeClr val="accent1"/>
              </a:solidFill>
              <a:ea typeface="Noto Sans"/>
              <a:cs typeface="Noto Sans"/>
            </a:endParaRPr>
          </a:p>
        </p:txBody>
      </p:sp>
      <p:sp>
        <p:nvSpPr>
          <p:cNvPr id="5" name="Metin kutusu 4">
            <a:extLst>
              <a:ext uri="{FF2B5EF4-FFF2-40B4-BE49-F238E27FC236}">
                <a16:creationId xmlns:a16="http://schemas.microsoft.com/office/drawing/2014/main" id="{477C2AC4-15CE-D1AE-F37D-59AC5AED590C}"/>
              </a:ext>
            </a:extLst>
          </p:cNvPr>
          <p:cNvSpPr txBox="1"/>
          <p:nvPr/>
        </p:nvSpPr>
        <p:spPr>
          <a:xfrm>
            <a:off x="211665" y="314409"/>
            <a:ext cx="11473743" cy="615553"/>
          </a:xfrm>
          <a:prstGeom prst="rect">
            <a:avLst/>
          </a:prstGeom>
          <a:noFill/>
        </p:spPr>
        <p:txBody>
          <a:bodyPr wrap="square">
            <a:spAutoFit/>
          </a:bodyPr>
          <a:lstStyle/>
          <a:p>
            <a:pPr algn="just"/>
            <a:r>
              <a:rPr lang="en-US" sz="3400" b="1" i="0" dirty="0">
                <a:solidFill>
                  <a:schemeClr val="accent3">
                    <a:lumMod val="75000"/>
                  </a:schemeClr>
                </a:solidFill>
                <a:effectLst/>
                <a:latin typeface="Raleway "/>
                <a:ea typeface="Noto Sans"/>
                <a:cs typeface="Noto Sans"/>
              </a:rPr>
              <a:t>Value </a:t>
            </a:r>
            <a:r>
              <a:rPr lang="tr-TR" sz="3400" b="1" i="0" dirty="0">
                <a:solidFill>
                  <a:schemeClr val="accent3">
                    <a:lumMod val="75000"/>
                  </a:schemeClr>
                </a:solidFill>
                <a:effectLst/>
                <a:latin typeface="Raleway "/>
                <a:ea typeface="Noto Sans"/>
                <a:cs typeface="Noto Sans"/>
              </a:rPr>
              <a:t>C</a:t>
            </a:r>
            <a:r>
              <a:rPr lang="en-US" sz="3400" b="1" i="0" dirty="0">
                <a:solidFill>
                  <a:schemeClr val="accent3">
                    <a:lumMod val="75000"/>
                  </a:schemeClr>
                </a:solidFill>
                <a:effectLst/>
                <a:latin typeface="Raleway "/>
                <a:ea typeface="Noto Sans"/>
                <a:cs typeface="Noto Sans"/>
              </a:rPr>
              <a:t>o-creation</a:t>
            </a:r>
            <a:r>
              <a:rPr lang="tr-TR" sz="3400" b="1" dirty="0">
                <a:solidFill>
                  <a:schemeClr val="accent3">
                    <a:lumMod val="75000"/>
                  </a:schemeClr>
                </a:solidFill>
                <a:latin typeface="Raleway "/>
                <a:ea typeface="Noto Sans"/>
                <a:cs typeface="Noto Sans"/>
              </a:rPr>
              <a:t>: </a:t>
            </a:r>
            <a:r>
              <a:rPr lang="en-US" sz="3400" b="1" i="0" dirty="0">
                <a:solidFill>
                  <a:schemeClr val="accent3">
                    <a:lumMod val="75000"/>
                  </a:schemeClr>
                </a:solidFill>
                <a:effectLst/>
                <a:latin typeface="Raleway "/>
                <a:ea typeface="Noto Sans"/>
                <a:cs typeface="Noto Sans"/>
              </a:rPr>
              <a:t>Deciding on a strategic partnership</a:t>
            </a:r>
            <a:endParaRPr lang="tr-TR" sz="3400" b="1" dirty="0">
              <a:solidFill>
                <a:schemeClr val="accent3">
                  <a:lumMod val="75000"/>
                </a:schemeClr>
              </a:solidFill>
              <a:latin typeface="Raleway "/>
              <a:ea typeface="Noto Sans"/>
              <a:cs typeface="Noto Sans"/>
            </a:endParaRPr>
          </a:p>
        </p:txBody>
      </p:sp>
    </p:spTree>
    <p:extLst>
      <p:ext uri="{BB962C8B-B14F-4D97-AF65-F5344CB8AC3E}">
        <p14:creationId xmlns:p14="http://schemas.microsoft.com/office/powerpoint/2010/main" val="9038547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493095" y="111571"/>
            <a:ext cx="10515600" cy="1325563"/>
          </a:xfrm>
        </p:spPr>
        <p:txBody>
          <a:bodyPr>
            <a:normAutofit/>
          </a:bodyPr>
          <a:lstStyle/>
          <a:p>
            <a:r>
              <a:rPr lang="en-US" sz="3400" dirty="0"/>
              <a:t>A</a:t>
            </a:r>
            <a:r>
              <a:rPr lang="sl-SI" sz="3400" dirty="0" err="1"/>
              <a:t>im</a:t>
            </a:r>
            <a:r>
              <a:rPr lang="sl-SI" sz="3400" dirty="0"/>
              <a:t> </a:t>
            </a:r>
            <a:r>
              <a:rPr lang="sl-SI" sz="3400" dirty="0" err="1"/>
              <a:t>of</a:t>
            </a:r>
            <a:r>
              <a:rPr lang="sl-SI" sz="3400" dirty="0"/>
              <a:t> </a:t>
            </a:r>
            <a:r>
              <a:rPr lang="sl-SI" sz="3400" dirty="0" err="1"/>
              <a:t>this</a:t>
            </a:r>
            <a:r>
              <a:rPr lang="sl-SI" sz="3400" dirty="0"/>
              <a:t> </a:t>
            </a:r>
            <a:r>
              <a:rPr lang="sl-SI" sz="3400" dirty="0" err="1"/>
              <a:t>unit</a:t>
            </a:r>
            <a:endParaRPr lang="en-US" sz="3400" dirty="0"/>
          </a:p>
        </p:txBody>
      </p:sp>
      <p:sp>
        <p:nvSpPr>
          <p:cNvPr id="3" name="Marcador de contenido 2">
            <a:extLst>
              <a:ext uri="{FF2B5EF4-FFF2-40B4-BE49-F238E27FC236}">
                <a16:creationId xmlns:a16="http://schemas.microsoft.com/office/drawing/2014/main" id="{8D0089E8-9EEB-047C-855D-C0D6B24BE56F}"/>
              </a:ext>
            </a:extLst>
          </p:cNvPr>
          <p:cNvSpPr>
            <a:spLocks noGrp="1"/>
          </p:cNvSpPr>
          <p:nvPr>
            <p:ph idx="1"/>
          </p:nvPr>
        </p:nvSpPr>
        <p:spPr>
          <a:xfrm>
            <a:off x="562106" y="1317445"/>
            <a:ext cx="10928437" cy="5428984"/>
          </a:xfrm>
        </p:spPr>
        <p:txBody>
          <a:bodyPr vert="horz" lIns="91440" tIns="45720" rIns="91440" bIns="45720" rtlCol="0" anchor="t">
            <a:normAutofit fontScale="62500" lnSpcReduction="20000"/>
          </a:bodyPr>
          <a:lstStyle/>
          <a:p>
            <a:pPr marL="0" indent="0" algn="just">
              <a:buNone/>
            </a:pPr>
            <a:r>
              <a:rPr lang="tr-TR" sz="2600" dirty="0">
                <a:solidFill>
                  <a:srgbClr val="F3B75B"/>
                </a:solidFill>
              </a:rPr>
              <a:t>1. </a:t>
            </a:r>
            <a:r>
              <a:rPr lang="sl-SI" sz="2600" dirty="0">
                <a:solidFill>
                  <a:srgbClr val="F3B75B"/>
                </a:solidFill>
              </a:rPr>
              <a:t>General aim: </a:t>
            </a:r>
            <a:endParaRPr lang="it-IT" sz="2600" dirty="0">
              <a:solidFill>
                <a:schemeClr val="accent1"/>
              </a:solidFill>
            </a:endParaRPr>
          </a:p>
          <a:p>
            <a:pPr marL="0" indent="0" algn="just">
              <a:lnSpc>
                <a:spcPct val="170000"/>
              </a:lnSpc>
              <a:spcBef>
                <a:spcPts val="600"/>
              </a:spcBef>
              <a:spcAft>
                <a:spcPts val="600"/>
              </a:spcAft>
              <a:buNone/>
            </a:pPr>
            <a:r>
              <a:rPr lang="en-US" sz="2600" b="0" dirty="0">
                <a:solidFill>
                  <a:schemeClr val="accent1"/>
                </a:solidFill>
              </a:rPr>
              <a:t>This </a:t>
            </a:r>
            <a:r>
              <a:rPr lang="tr-TR" sz="2600" b="0" dirty="0" err="1">
                <a:solidFill>
                  <a:schemeClr val="accent1"/>
                </a:solidFill>
              </a:rPr>
              <a:t>unit</a:t>
            </a:r>
            <a:r>
              <a:rPr lang="en-US" sz="2600" b="0" dirty="0">
                <a:solidFill>
                  <a:schemeClr val="accent1"/>
                </a:solidFill>
              </a:rPr>
              <a:t> </a:t>
            </a:r>
            <a:r>
              <a:rPr lang="en-US" sz="2600" dirty="0">
                <a:solidFill>
                  <a:schemeClr val="accent1"/>
                </a:solidFill>
              </a:rPr>
              <a:t>enables you to </a:t>
            </a:r>
            <a:r>
              <a:rPr lang="tr-TR" sz="2600" dirty="0">
                <a:solidFill>
                  <a:schemeClr val="accent1"/>
                </a:solidFill>
              </a:rPr>
              <a:t>gain</a:t>
            </a:r>
            <a:r>
              <a:rPr lang="en-US" sz="2600" dirty="0">
                <a:solidFill>
                  <a:schemeClr val="accent1"/>
                </a:solidFill>
              </a:rPr>
              <a:t> insights into networking, negotiation styles, and strategies. It teaches you how to manage networks effectively,</a:t>
            </a:r>
            <a:r>
              <a:rPr lang="en-US" sz="2600" b="0" dirty="0">
                <a:solidFill>
                  <a:schemeClr val="accent1"/>
                </a:solidFill>
              </a:rPr>
              <a:t> develop a network strategy for business success, and learn value-based networking types and negotiation strategies. It covers negotiation preparation steps, BATNA principles, tactics, and bargaining. The </a:t>
            </a:r>
            <a:r>
              <a:rPr lang="tr-TR" sz="2600" b="0" dirty="0" err="1">
                <a:solidFill>
                  <a:schemeClr val="accent1"/>
                </a:solidFill>
              </a:rPr>
              <a:t>unit</a:t>
            </a:r>
            <a:r>
              <a:rPr lang="en-US" sz="2600" b="0" dirty="0">
                <a:solidFill>
                  <a:schemeClr val="accent1"/>
                </a:solidFill>
              </a:rPr>
              <a:t> also provides a roadmap for building strategic partnerships and networks for business success.</a:t>
            </a:r>
            <a:r>
              <a:rPr lang="tr-TR" sz="2600" b="0" dirty="0">
                <a:solidFill>
                  <a:schemeClr val="accent1"/>
                </a:solidFill>
              </a:rPr>
              <a:t> In addition</a:t>
            </a:r>
            <a:r>
              <a:rPr lang="en-US" sz="2600" b="0" dirty="0">
                <a:solidFill>
                  <a:schemeClr val="accent1"/>
                </a:solidFill>
              </a:rPr>
              <a:t>,</a:t>
            </a:r>
            <a:r>
              <a:rPr lang="tr-TR" sz="2600" b="0" dirty="0">
                <a:solidFill>
                  <a:schemeClr val="accent1"/>
                </a:solidFill>
              </a:rPr>
              <a:t> </a:t>
            </a:r>
            <a:r>
              <a:rPr lang="en-US" sz="2600" b="0" dirty="0">
                <a:solidFill>
                  <a:schemeClr val="accent1"/>
                </a:solidFill>
              </a:rPr>
              <a:t>it </a:t>
            </a:r>
            <a:r>
              <a:rPr lang="tr-TR" sz="2600" b="0" dirty="0">
                <a:solidFill>
                  <a:schemeClr val="accent1"/>
                </a:solidFill>
              </a:rPr>
              <a:t>covers business collaboration and teamwork issues  for growth</a:t>
            </a:r>
            <a:r>
              <a:rPr lang="en-US" sz="2600" b="0" dirty="0">
                <a:solidFill>
                  <a:schemeClr val="accent1"/>
                </a:solidFill>
              </a:rPr>
              <a:t>. It is divided into three sections: </a:t>
            </a:r>
            <a:r>
              <a:rPr lang="tr-TR" sz="2600" dirty="0">
                <a:solidFill>
                  <a:schemeClr val="accent1"/>
                </a:solidFill>
              </a:rPr>
              <a:t>Negotiation Strategies for Business Success</a:t>
            </a:r>
            <a:r>
              <a:rPr lang="en-US" sz="2600" dirty="0">
                <a:solidFill>
                  <a:schemeClr val="accent1"/>
                </a:solidFill>
              </a:rPr>
              <a:t>, </a:t>
            </a:r>
            <a:r>
              <a:rPr lang="tr-TR" sz="2600" dirty="0">
                <a:solidFill>
                  <a:schemeClr val="accent1"/>
                </a:solidFill>
              </a:rPr>
              <a:t>Building and cultivating strategic partnership </a:t>
            </a:r>
            <a:r>
              <a:rPr lang="en-US" sz="2600" b="0" dirty="0">
                <a:solidFill>
                  <a:schemeClr val="accent1"/>
                </a:solidFill>
              </a:rPr>
              <a:t>and </a:t>
            </a:r>
            <a:r>
              <a:rPr lang="en-US" sz="2600" dirty="0">
                <a:solidFill>
                  <a:schemeClr val="accent1"/>
                </a:solidFill>
              </a:rPr>
              <a:t>Collaboration and Teamwork for Growth</a:t>
            </a:r>
            <a:endParaRPr lang="it-IT" sz="2600" dirty="0">
              <a:solidFill>
                <a:schemeClr val="accent1"/>
              </a:solidFill>
            </a:endParaRPr>
          </a:p>
          <a:p>
            <a:pPr marL="0" indent="0" algn="just">
              <a:lnSpc>
                <a:spcPct val="150000"/>
              </a:lnSpc>
              <a:spcBef>
                <a:spcPts val="600"/>
              </a:spcBef>
              <a:buNone/>
            </a:pPr>
            <a:r>
              <a:rPr lang="sl-SI" sz="2600" b="1" dirty="0">
                <a:solidFill>
                  <a:srgbClr val="F3B75B"/>
                </a:solidFill>
              </a:rPr>
              <a:t>2. Duration of the unit: </a:t>
            </a:r>
            <a:r>
              <a:rPr lang="sl-SI" sz="2600" b="0" dirty="0">
                <a:solidFill>
                  <a:schemeClr val="accent1"/>
                </a:solidFill>
              </a:rPr>
              <a:t>1 week</a:t>
            </a:r>
          </a:p>
          <a:p>
            <a:pPr marL="0" indent="0" algn="just">
              <a:lnSpc>
                <a:spcPct val="150000"/>
              </a:lnSpc>
              <a:spcBef>
                <a:spcPts val="600"/>
              </a:spcBef>
              <a:buNone/>
            </a:pPr>
            <a:r>
              <a:rPr lang="sl-SI" sz="2600" b="1" dirty="0">
                <a:solidFill>
                  <a:srgbClr val="F3B75B"/>
                </a:solidFill>
              </a:rPr>
              <a:t>3. </a:t>
            </a:r>
            <a:r>
              <a:rPr lang="sl-SI" sz="2600" b="1" dirty="0" err="1">
                <a:solidFill>
                  <a:srgbClr val="F3B75B"/>
                </a:solidFill>
              </a:rPr>
              <a:t>Estimated</a:t>
            </a:r>
            <a:r>
              <a:rPr lang="sl-SI" sz="2600" b="1" dirty="0">
                <a:solidFill>
                  <a:srgbClr val="F3B75B"/>
                </a:solidFill>
              </a:rPr>
              <a:t> </a:t>
            </a:r>
            <a:r>
              <a:rPr lang="sl-SI" sz="2600" dirty="0" err="1">
                <a:solidFill>
                  <a:srgbClr val="F3B75B"/>
                </a:solidFill>
              </a:rPr>
              <a:t>workload</a:t>
            </a:r>
            <a:r>
              <a:rPr lang="sl-SI" sz="2600" dirty="0">
                <a:solidFill>
                  <a:srgbClr val="F3B75B"/>
                </a:solidFill>
              </a:rPr>
              <a:t>: </a:t>
            </a:r>
            <a:r>
              <a:rPr lang="sl-SI" sz="2600" b="0" dirty="0">
                <a:solidFill>
                  <a:schemeClr val="accent1"/>
                </a:solidFill>
              </a:rPr>
              <a:t>7 hours</a:t>
            </a:r>
          </a:p>
          <a:p>
            <a:pPr marL="0" indent="0" algn="just">
              <a:lnSpc>
                <a:spcPct val="150000"/>
              </a:lnSpc>
              <a:spcBef>
                <a:spcPts val="600"/>
              </a:spcBef>
              <a:buNone/>
            </a:pPr>
            <a:r>
              <a:rPr lang="sl-SI" sz="2600" b="1" dirty="0">
                <a:solidFill>
                  <a:srgbClr val="F3B75B"/>
                </a:solidFill>
              </a:rPr>
              <a:t>4. </a:t>
            </a:r>
            <a:r>
              <a:rPr lang="sl-SI" sz="2600" b="1" dirty="0" err="1">
                <a:solidFill>
                  <a:srgbClr val="F3B75B"/>
                </a:solidFill>
              </a:rPr>
              <a:t>Assesment</a:t>
            </a:r>
            <a:r>
              <a:rPr lang="sl-SI" sz="2600" b="1" dirty="0">
                <a:solidFill>
                  <a:srgbClr val="F3B75B"/>
                </a:solidFill>
              </a:rPr>
              <a:t> </a:t>
            </a:r>
            <a:r>
              <a:rPr lang="sl-SI" sz="2600" dirty="0" err="1">
                <a:solidFill>
                  <a:srgbClr val="F3B75B"/>
                </a:solidFill>
              </a:rPr>
              <a:t>method</a:t>
            </a:r>
            <a:r>
              <a:rPr lang="sl-SI" sz="2600" dirty="0">
                <a:solidFill>
                  <a:srgbClr val="F3B75B"/>
                </a:solidFill>
              </a:rPr>
              <a:t>:  </a:t>
            </a:r>
            <a:r>
              <a:rPr lang="sl-SI" sz="2600" b="0" dirty="0">
                <a:solidFill>
                  <a:schemeClr val="accent1"/>
                </a:solidFill>
              </a:rPr>
              <a:t>M</a:t>
            </a:r>
            <a:r>
              <a:rPr lang="sl-SI" sz="2600" b="0" dirty="0">
                <a:solidFill>
                  <a:srgbClr val="1D1D1B"/>
                </a:solidFill>
              </a:rPr>
              <a:t>ultiple-</a:t>
            </a:r>
            <a:r>
              <a:rPr lang="sl-SI" sz="2600" b="0" dirty="0" err="1">
                <a:solidFill>
                  <a:srgbClr val="1D1D1B"/>
                </a:solidFill>
              </a:rPr>
              <a:t>choice</a:t>
            </a:r>
            <a:r>
              <a:rPr lang="sl-SI" sz="2600" b="0" dirty="0">
                <a:solidFill>
                  <a:schemeClr val="accent1"/>
                </a:solidFill>
              </a:rPr>
              <a:t> quiz</a:t>
            </a:r>
          </a:p>
          <a:p>
            <a:pPr marL="0" indent="0">
              <a:lnSpc>
                <a:spcPct val="150000"/>
              </a:lnSpc>
              <a:buNone/>
            </a:pPr>
            <a:endParaRPr lang="tr-TR" sz="2000" b="0" dirty="0">
              <a:solidFill>
                <a:prstClr val="black"/>
              </a:solidFill>
              <a:ea typeface="Noto Sans" panose="020B0502040504020204" pitchFamily="34" charset="0"/>
              <a:cs typeface="Noto Sans" panose="020B0502040504020204" pitchFamily="34" charset="0"/>
            </a:endParaRPr>
          </a:p>
          <a:p>
            <a:pPr marL="0" lvl="0" indent="0" algn="just" defTabSz="457200">
              <a:lnSpc>
                <a:spcPct val="100000"/>
              </a:lnSpc>
              <a:spcBef>
                <a:spcPts val="0"/>
              </a:spcBef>
              <a:buNone/>
            </a:pPr>
            <a:r>
              <a:rPr lang="tr-TR" sz="2000" b="0" dirty="0">
                <a:solidFill>
                  <a:prstClr val="black"/>
                </a:solidFill>
                <a:ea typeface="Noto Sans"/>
                <a:cs typeface="Noto Sans"/>
              </a:rPr>
              <a:t> </a:t>
            </a:r>
          </a:p>
          <a:p>
            <a:pPr marL="0" indent="0" algn="just">
              <a:buNone/>
            </a:pPr>
            <a:endParaRPr lang="tr-TR" sz="1600" b="0" dirty="0">
              <a:solidFill>
                <a:schemeClr val="accent1"/>
              </a:solidFill>
            </a:endParaRPr>
          </a:p>
          <a:p>
            <a:pPr marL="0" indent="0" algn="just">
              <a:buNone/>
            </a:pPr>
            <a:r>
              <a:rPr lang="tr-TR" sz="1600" b="0" dirty="0">
                <a:solidFill>
                  <a:schemeClr val="accent1"/>
                </a:solidFill>
              </a:rPr>
              <a:t> </a:t>
            </a:r>
            <a:endParaRPr lang="en-US" sz="1600" b="0" dirty="0">
              <a:solidFill>
                <a:schemeClr val="accent1"/>
              </a:solidFill>
            </a:endParaRPr>
          </a:p>
        </p:txBody>
      </p:sp>
    </p:spTree>
    <p:extLst>
      <p:ext uri="{BB962C8B-B14F-4D97-AF65-F5344CB8AC3E}">
        <p14:creationId xmlns:p14="http://schemas.microsoft.com/office/powerpoint/2010/main" val="11777264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F5CC10-6B8B-C2D6-3321-99447E69D971}"/>
            </a:ext>
          </a:extLst>
        </p:cNvPr>
        <p:cNvGrpSpPr/>
        <p:nvPr/>
      </p:nvGrpSpPr>
      <p:grpSpPr>
        <a:xfrm>
          <a:off x="0" y="0"/>
          <a:ext cx="0" cy="0"/>
          <a:chOff x="0" y="0"/>
          <a:chExt cx="0" cy="0"/>
        </a:xfrm>
      </p:grpSpPr>
      <p:pic>
        <p:nvPicPr>
          <p:cNvPr id="4" name="Resim 3">
            <a:extLst>
              <a:ext uri="{FF2B5EF4-FFF2-40B4-BE49-F238E27FC236}">
                <a16:creationId xmlns:a16="http://schemas.microsoft.com/office/drawing/2014/main" id="{F3524D09-9184-3A19-C5C6-D2244E3E16ED}"/>
              </a:ext>
            </a:extLst>
          </p:cNvPr>
          <p:cNvPicPr>
            <a:picLocks noChangeAspect="1"/>
          </p:cNvPicPr>
          <p:nvPr/>
        </p:nvPicPr>
        <p:blipFill>
          <a:blip r:embed="rId2"/>
          <a:stretch>
            <a:fillRect/>
          </a:stretch>
        </p:blipFill>
        <p:spPr>
          <a:xfrm>
            <a:off x="6787009" y="2628700"/>
            <a:ext cx="5223410" cy="3323988"/>
          </a:xfrm>
          <a:prstGeom prst="rect">
            <a:avLst/>
          </a:prstGeom>
          <a:ln>
            <a:noFill/>
          </a:ln>
          <a:effectLst>
            <a:softEdge rad="112500"/>
          </a:effectLst>
        </p:spPr>
      </p:pic>
      <p:sp>
        <p:nvSpPr>
          <p:cNvPr id="5" name="Metin kutusu 4">
            <a:extLst>
              <a:ext uri="{FF2B5EF4-FFF2-40B4-BE49-F238E27FC236}">
                <a16:creationId xmlns:a16="http://schemas.microsoft.com/office/drawing/2014/main" id="{7606E27E-05B8-812C-6EE4-C4406E862A1F}"/>
              </a:ext>
            </a:extLst>
          </p:cNvPr>
          <p:cNvSpPr txBox="1"/>
          <p:nvPr/>
        </p:nvSpPr>
        <p:spPr>
          <a:xfrm>
            <a:off x="7190434" y="6053796"/>
            <a:ext cx="4819985" cy="400110"/>
          </a:xfrm>
          <a:prstGeom prst="rect">
            <a:avLst/>
          </a:prstGeom>
          <a:noFill/>
        </p:spPr>
        <p:txBody>
          <a:bodyPr wrap="square">
            <a:spAutoFit/>
          </a:bodyPr>
          <a:lstStyle/>
          <a:p>
            <a:pPr algn="ctr"/>
            <a:r>
              <a:rPr lang="tr-TR" sz="1000" dirty="0">
                <a:solidFill>
                  <a:srgbClr val="000000"/>
                </a:solidFill>
                <a:latin typeface="Raleway "/>
              </a:rPr>
              <a:t>Source: </a:t>
            </a:r>
            <a:r>
              <a:rPr lang="en-US" sz="1000" b="0" i="0" dirty="0">
                <a:solidFill>
                  <a:srgbClr val="000000"/>
                </a:solidFill>
                <a:effectLst/>
                <a:latin typeface="Raleway "/>
              </a:rPr>
              <a:t>Conceptual framework of value co-creation in strategic partnerships</a:t>
            </a:r>
            <a:r>
              <a:rPr lang="tr-TR" sz="1000" b="0" i="0" dirty="0">
                <a:solidFill>
                  <a:srgbClr val="000000"/>
                </a:solidFill>
                <a:effectLst/>
                <a:latin typeface="Raleway "/>
              </a:rPr>
              <a:t> </a:t>
            </a:r>
            <a:r>
              <a:rPr lang="tr-TR" sz="1000" b="0" i="0" dirty="0" err="1">
                <a:solidFill>
                  <a:srgbClr val="000000"/>
                </a:solidFill>
                <a:effectLst/>
                <a:latin typeface="Raleway "/>
              </a:rPr>
              <a:t>by</a:t>
            </a:r>
            <a:r>
              <a:rPr lang="tr-TR" sz="1000" b="0" i="0" dirty="0">
                <a:solidFill>
                  <a:srgbClr val="000000"/>
                </a:solidFill>
                <a:effectLst/>
                <a:latin typeface="Raleway "/>
              </a:rPr>
              <a:t> </a:t>
            </a:r>
            <a:r>
              <a:rPr lang="tr-TR" sz="1000" b="0" i="0" dirty="0" err="1">
                <a:solidFill>
                  <a:srgbClr val="000000"/>
                </a:solidFill>
                <a:effectLst/>
                <a:latin typeface="Raleway "/>
              </a:rPr>
              <a:t>Elo</a:t>
            </a:r>
            <a:r>
              <a:rPr lang="tr-TR" sz="1000" b="0" i="0" dirty="0">
                <a:solidFill>
                  <a:srgbClr val="000000"/>
                </a:solidFill>
                <a:effectLst/>
                <a:latin typeface="Raleway "/>
              </a:rPr>
              <a:t> et </a:t>
            </a:r>
            <a:r>
              <a:rPr lang="tr-TR" sz="1000" b="0" i="0" dirty="0" err="1">
                <a:solidFill>
                  <a:srgbClr val="000000"/>
                </a:solidFill>
                <a:effectLst/>
                <a:latin typeface="Raleway "/>
              </a:rPr>
              <a:t>all</a:t>
            </a:r>
            <a:r>
              <a:rPr lang="tr-TR" sz="1000" b="0" i="0" dirty="0">
                <a:solidFill>
                  <a:srgbClr val="000000"/>
                </a:solidFill>
                <a:effectLst/>
                <a:latin typeface="Raleway "/>
              </a:rPr>
              <a:t>., 2023</a:t>
            </a:r>
            <a:endParaRPr lang="tr-TR" sz="1000" dirty="0">
              <a:latin typeface="Raleway "/>
            </a:endParaRPr>
          </a:p>
        </p:txBody>
      </p:sp>
      <p:sp>
        <p:nvSpPr>
          <p:cNvPr id="6" name="Metin kutusu 5">
            <a:extLst>
              <a:ext uri="{FF2B5EF4-FFF2-40B4-BE49-F238E27FC236}">
                <a16:creationId xmlns:a16="http://schemas.microsoft.com/office/drawing/2014/main" id="{B7C3CA4E-8344-110D-7733-DA33C96BFF62}"/>
              </a:ext>
            </a:extLst>
          </p:cNvPr>
          <p:cNvSpPr txBox="1"/>
          <p:nvPr/>
        </p:nvSpPr>
        <p:spPr>
          <a:xfrm>
            <a:off x="165902" y="342539"/>
            <a:ext cx="6184098" cy="3570208"/>
          </a:xfrm>
          <a:prstGeom prst="rect">
            <a:avLst/>
          </a:prstGeom>
          <a:noFill/>
        </p:spPr>
        <p:txBody>
          <a:bodyPr wrap="square">
            <a:spAutoFit/>
          </a:bodyPr>
          <a:lstStyle/>
          <a:p>
            <a:pPr algn="just"/>
            <a:r>
              <a:rPr lang="tr-TR" sz="1600" dirty="0">
                <a:solidFill>
                  <a:schemeClr val="accent1"/>
                </a:solidFill>
              </a:rPr>
              <a:t>C</a:t>
            </a:r>
            <a:r>
              <a:rPr lang="en-US" sz="1600" dirty="0">
                <a:solidFill>
                  <a:schemeClr val="accent1"/>
                </a:solidFill>
              </a:rPr>
              <a:t>hart depicts a collaborative partnership model focused on </a:t>
            </a:r>
            <a:r>
              <a:rPr lang="en-US" sz="1600" b="1" dirty="0">
                <a:solidFill>
                  <a:schemeClr val="accent1"/>
                </a:solidFill>
              </a:rPr>
              <a:t>resource integration and creation of novel resources</a:t>
            </a:r>
            <a:r>
              <a:rPr lang="en-US" sz="1600" dirty="0">
                <a:solidFill>
                  <a:schemeClr val="accent1"/>
                </a:solidFill>
              </a:rPr>
              <a:t> between </a:t>
            </a:r>
            <a:r>
              <a:rPr lang="en-US" sz="1600" b="1" dirty="0">
                <a:solidFill>
                  <a:schemeClr val="accent1"/>
                </a:solidFill>
              </a:rPr>
              <a:t>Partner 1</a:t>
            </a:r>
            <a:r>
              <a:rPr lang="en-US" sz="1600" dirty="0">
                <a:solidFill>
                  <a:schemeClr val="accent1"/>
                </a:solidFill>
              </a:rPr>
              <a:t> and </a:t>
            </a:r>
            <a:r>
              <a:rPr lang="en-US" sz="1600" b="1" dirty="0">
                <a:solidFill>
                  <a:schemeClr val="accent1"/>
                </a:solidFill>
              </a:rPr>
              <a:t>Partner 2</a:t>
            </a:r>
            <a:r>
              <a:rPr lang="en-US" sz="1600" dirty="0">
                <a:solidFill>
                  <a:schemeClr val="accent1"/>
                </a:solidFill>
              </a:rPr>
              <a:t>. Key elements include:</a:t>
            </a:r>
          </a:p>
          <a:p>
            <a:pPr algn="just"/>
            <a:endParaRPr lang="en-US" sz="1600" dirty="0">
              <a:solidFill>
                <a:schemeClr val="accent1"/>
              </a:solidFill>
            </a:endParaRPr>
          </a:p>
          <a:p>
            <a:pPr algn="just">
              <a:buFont typeface="+mj-lt"/>
              <a:buAutoNum type="arabicPeriod"/>
            </a:pPr>
            <a:r>
              <a:rPr lang="tr-TR" sz="1600" b="1" dirty="0">
                <a:solidFill>
                  <a:schemeClr val="accent1"/>
                </a:solidFill>
              </a:rPr>
              <a:t> </a:t>
            </a:r>
            <a:r>
              <a:rPr lang="en-US" sz="1600" b="1" dirty="0">
                <a:solidFill>
                  <a:schemeClr val="accent1"/>
                </a:solidFill>
              </a:rPr>
              <a:t>Internal Operations Enablers for Value Co-Creation</a:t>
            </a:r>
            <a:r>
              <a:rPr lang="en-US" sz="1600" dirty="0">
                <a:solidFill>
                  <a:schemeClr val="accent1"/>
                </a:solidFill>
              </a:rPr>
              <a:t> (for both partners):</a:t>
            </a:r>
            <a:endParaRPr lang="tr-TR" sz="1600" dirty="0">
              <a:solidFill>
                <a:schemeClr val="accent1"/>
              </a:solidFill>
            </a:endParaRPr>
          </a:p>
          <a:p>
            <a:pPr marL="742950" lvl="1" indent="-285750">
              <a:buFont typeface="Arial" panose="020B0604020202020204" pitchFamily="34" charset="0"/>
              <a:buChar char="•"/>
            </a:pPr>
            <a:r>
              <a:rPr lang="en-US" sz="1600" dirty="0">
                <a:solidFill>
                  <a:schemeClr val="accent1"/>
                </a:solidFill>
              </a:rPr>
              <a:t>Leadership</a:t>
            </a:r>
          </a:p>
          <a:p>
            <a:pPr marL="742950" lvl="1" indent="-285750">
              <a:buFont typeface="Arial" panose="020B0604020202020204" pitchFamily="34" charset="0"/>
              <a:buChar char="•"/>
            </a:pPr>
            <a:r>
              <a:rPr lang="en-US" sz="1600" dirty="0">
                <a:solidFill>
                  <a:schemeClr val="accent1"/>
                </a:solidFill>
              </a:rPr>
              <a:t>Internal engagement and ownership</a:t>
            </a:r>
          </a:p>
          <a:p>
            <a:pPr marL="742950" lvl="1" indent="-285750">
              <a:buFont typeface="Arial" panose="020B0604020202020204" pitchFamily="34" charset="0"/>
              <a:buChar char="•"/>
            </a:pPr>
            <a:r>
              <a:rPr lang="en-US" sz="1600" dirty="0">
                <a:solidFill>
                  <a:schemeClr val="accent1"/>
                </a:solidFill>
              </a:rPr>
              <a:t>Communication and collaboration</a:t>
            </a:r>
          </a:p>
          <a:p>
            <a:pPr marL="742950" lvl="1" indent="-285750">
              <a:buFont typeface="Arial" panose="020B0604020202020204" pitchFamily="34" charset="0"/>
              <a:buChar char="•"/>
            </a:pPr>
            <a:r>
              <a:rPr lang="en-US" sz="1600" dirty="0">
                <a:solidFill>
                  <a:schemeClr val="accent1"/>
                </a:solidFill>
              </a:rPr>
              <a:t>Resources and resourcing</a:t>
            </a:r>
          </a:p>
          <a:p>
            <a:pPr marL="742950" lvl="1" indent="-285750">
              <a:buFont typeface="Arial" panose="020B0604020202020204" pitchFamily="34" charset="0"/>
              <a:buChar char="•"/>
            </a:pPr>
            <a:r>
              <a:rPr lang="en-US" sz="1600" dirty="0">
                <a:solidFill>
                  <a:schemeClr val="accent1"/>
                </a:solidFill>
              </a:rPr>
              <a:t>Continuous learning and competence development</a:t>
            </a:r>
          </a:p>
          <a:p>
            <a:pPr marL="742950" lvl="1" indent="-285750">
              <a:buFont typeface="Arial" panose="020B0604020202020204" pitchFamily="34" charset="0"/>
              <a:buChar char="•"/>
            </a:pPr>
            <a:r>
              <a:rPr lang="en-US" sz="1600" dirty="0">
                <a:solidFill>
                  <a:schemeClr val="accent1"/>
                </a:solidFill>
              </a:rPr>
              <a:t>Continuous improvement</a:t>
            </a:r>
          </a:p>
          <a:p>
            <a:pPr marL="742950" lvl="1" indent="-285750">
              <a:buFont typeface="Arial" panose="020B0604020202020204" pitchFamily="34" charset="0"/>
              <a:buChar char="•"/>
            </a:pPr>
            <a:r>
              <a:rPr lang="en-US" sz="1600" dirty="0">
                <a:solidFill>
                  <a:schemeClr val="accent1"/>
                </a:solidFill>
              </a:rPr>
              <a:t>Continuous planning</a:t>
            </a:r>
          </a:p>
          <a:p>
            <a:endParaRPr lang="en-US" dirty="0">
              <a:solidFill>
                <a:schemeClr val="accent1"/>
              </a:solidFill>
            </a:endParaRPr>
          </a:p>
        </p:txBody>
      </p:sp>
      <p:sp>
        <p:nvSpPr>
          <p:cNvPr id="8" name="Metin kutusu 7">
            <a:extLst>
              <a:ext uri="{FF2B5EF4-FFF2-40B4-BE49-F238E27FC236}">
                <a16:creationId xmlns:a16="http://schemas.microsoft.com/office/drawing/2014/main" id="{9CD695EE-B324-77B7-2082-C7876CCBB726}"/>
              </a:ext>
            </a:extLst>
          </p:cNvPr>
          <p:cNvSpPr txBox="1"/>
          <p:nvPr/>
        </p:nvSpPr>
        <p:spPr>
          <a:xfrm>
            <a:off x="165902" y="3644364"/>
            <a:ext cx="6096000" cy="2062103"/>
          </a:xfrm>
          <a:prstGeom prst="rect">
            <a:avLst/>
          </a:prstGeom>
          <a:noFill/>
        </p:spPr>
        <p:txBody>
          <a:bodyPr wrap="square">
            <a:spAutoFit/>
          </a:bodyPr>
          <a:lstStyle/>
          <a:p>
            <a:r>
              <a:rPr lang="en-US" sz="1600" b="1" dirty="0">
                <a:solidFill>
                  <a:schemeClr val="accent1"/>
                </a:solidFill>
              </a:rPr>
              <a:t>2. Service Exchange</a:t>
            </a:r>
            <a:r>
              <a:rPr lang="en-US" sz="1600" dirty="0">
                <a:solidFill>
                  <a:schemeClr val="accent1"/>
                </a:solidFill>
              </a:rPr>
              <a:t>:</a:t>
            </a:r>
          </a:p>
          <a:p>
            <a:pPr lvl="1" algn="just"/>
            <a:r>
              <a:rPr lang="en-US" sz="1600" dirty="0">
                <a:solidFill>
                  <a:schemeClr val="accent1"/>
                </a:solidFill>
              </a:rPr>
              <a:t>Facilitated by values such as openness, trust, transparency, honesty, respect, engagement, flexibility, communication, cooperation, and visibility toward the partner.</a:t>
            </a:r>
            <a:endParaRPr lang="tr-TR" sz="1600" dirty="0">
              <a:solidFill>
                <a:schemeClr val="accent1"/>
              </a:solidFill>
            </a:endParaRPr>
          </a:p>
          <a:p>
            <a:r>
              <a:rPr lang="en-US" sz="1600" b="1" dirty="0">
                <a:solidFill>
                  <a:schemeClr val="accent1"/>
                </a:solidFill>
              </a:rPr>
              <a:t>3. </a:t>
            </a:r>
            <a:r>
              <a:rPr lang="tr-TR" sz="1600" b="1" dirty="0">
                <a:solidFill>
                  <a:schemeClr val="accent1"/>
                </a:solidFill>
              </a:rPr>
              <a:t> </a:t>
            </a:r>
            <a:r>
              <a:rPr lang="en-US" sz="1600" b="1" dirty="0">
                <a:solidFill>
                  <a:schemeClr val="accent1"/>
                </a:solidFill>
              </a:rPr>
              <a:t>Institutional Arrangements</a:t>
            </a:r>
            <a:r>
              <a:rPr lang="en-US" sz="1600" dirty="0">
                <a:solidFill>
                  <a:schemeClr val="accent1"/>
                </a:solidFill>
              </a:rPr>
              <a:t>:</a:t>
            </a:r>
          </a:p>
          <a:p>
            <a:pPr lvl="1"/>
            <a:r>
              <a:rPr lang="en-US" sz="1600" dirty="0">
                <a:solidFill>
                  <a:schemeClr val="accent1"/>
                </a:solidFill>
              </a:rPr>
              <a:t>Shared culture, objectives, expectations, and alignment in planning, models, and regulatory matters.</a:t>
            </a:r>
          </a:p>
        </p:txBody>
      </p:sp>
      <p:sp>
        <p:nvSpPr>
          <p:cNvPr id="10" name="Metin kutusu 9">
            <a:extLst>
              <a:ext uri="{FF2B5EF4-FFF2-40B4-BE49-F238E27FC236}">
                <a16:creationId xmlns:a16="http://schemas.microsoft.com/office/drawing/2014/main" id="{B6FD626A-2AA2-E209-8CBE-829449E5B09D}"/>
              </a:ext>
            </a:extLst>
          </p:cNvPr>
          <p:cNvSpPr txBox="1"/>
          <p:nvPr/>
        </p:nvSpPr>
        <p:spPr>
          <a:xfrm>
            <a:off x="6585297" y="404094"/>
            <a:ext cx="5425122" cy="1569660"/>
          </a:xfrm>
          <a:prstGeom prst="rect">
            <a:avLst/>
          </a:prstGeom>
          <a:noFill/>
        </p:spPr>
        <p:txBody>
          <a:bodyPr wrap="square">
            <a:spAutoFit/>
          </a:bodyPr>
          <a:lstStyle/>
          <a:p>
            <a:pPr algn="just"/>
            <a:r>
              <a:rPr lang="en-US" sz="1600" b="1" dirty="0">
                <a:solidFill>
                  <a:schemeClr val="accent1"/>
                </a:solidFill>
              </a:rPr>
              <a:t>4.</a:t>
            </a:r>
            <a:r>
              <a:rPr lang="tr-TR" sz="1600" b="1" dirty="0">
                <a:solidFill>
                  <a:schemeClr val="accent1"/>
                </a:solidFill>
              </a:rPr>
              <a:t> </a:t>
            </a:r>
            <a:r>
              <a:rPr lang="en-US" sz="1600" b="1" dirty="0">
                <a:solidFill>
                  <a:schemeClr val="accent1"/>
                </a:solidFill>
              </a:rPr>
              <a:t>Dynamic Interplay and Continuous Resource Flow</a:t>
            </a:r>
            <a:r>
              <a:rPr lang="en-US" sz="1600" dirty="0">
                <a:solidFill>
                  <a:schemeClr val="accent1"/>
                </a:solidFill>
              </a:rPr>
              <a:t>:</a:t>
            </a:r>
          </a:p>
          <a:p>
            <a:pPr marL="742950" lvl="1" indent="-285750" algn="just">
              <a:buFont typeface="Arial" panose="020B0604020202020204" pitchFamily="34" charset="0"/>
              <a:buChar char="•"/>
            </a:pPr>
            <a:r>
              <a:rPr lang="en-US" sz="1600" b="1" dirty="0">
                <a:solidFill>
                  <a:schemeClr val="accent1"/>
                </a:solidFill>
              </a:rPr>
              <a:t>Dashed arrows</a:t>
            </a:r>
            <a:r>
              <a:rPr lang="en-US" sz="1600" dirty="0">
                <a:solidFill>
                  <a:schemeClr val="accent1"/>
                </a:solidFill>
              </a:rPr>
              <a:t> represent the dynamic interplay between dimensions (e.g., communication, leadership).</a:t>
            </a:r>
          </a:p>
          <a:p>
            <a:pPr marL="742950" lvl="1" indent="-285750">
              <a:buFont typeface="Arial" panose="020B0604020202020204" pitchFamily="34" charset="0"/>
              <a:buChar char="•"/>
            </a:pPr>
            <a:r>
              <a:rPr lang="en-US" sz="1600" b="1" dirty="0">
                <a:solidFill>
                  <a:schemeClr val="accent1"/>
                </a:solidFill>
              </a:rPr>
              <a:t>Solid arrows</a:t>
            </a:r>
            <a:r>
              <a:rPr lang="en-US" sz="1600" dirty="0">
                <a:solidFill>
                  <a:schemeClr val="accent1"/>
                </a:solidFill>
              </a:rPr>
              <a:t> indicate a continuous flow of resources between the partners.</a:t>
            </a:r>
          </a:p>
        </p:txBody>
      </p:sp>
    </p:spTree>
    <p:extLst>
      <p:ext uri="{BB962C8B-B14F-4D97-AF65-F5344CB8AC3E}">
        <p14:creationId xmlns:p14="http://schemas.microsoft.com/office/powerpoint/2010/main" val="7082759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288F37-F35F-A4E2-C224-1205E55F8AAC}"/>
            </a:ext>
          </a:extLst>
        </p:cNvPr>
        <p:cNvGrpSpPr/>
        <p:nvPr/>
      </p:nvGrpSpPr>
      <p:grpSpPr>
        <a:xfrm>
          <a:off x="0" y="0"/>
          <a:ext cx="0" cy="0"/>
          <a:chOff x="0" y="0"/>
          <a:chExt cx="0" cy="0"/>
        </a:xfrm>
      </p:grpSpPr>
      <p:graphicFrame>
        <p:nvGraphicFramePr>
          <p:cNvPr id="9" name="Diyagram 8">
            <a:extLst>
              <a:ext uri="{FF2B5EF4-FFF2-40B4-BE49-F238E27FC236}">
                <a16:creationId xmlns:a16="http://schemas.microsoft.com/office/drawing/2014/main" id="{CAEE8A9D-2479-ED3C-31A8-C448B29607C1}"/>
              </a:ext>
            </a:extLst>
          </p:cNvPr>
          <p:cNvGraphicFramePr/>
          <p:nvPr>
            <p:extLst>
              <p:ext uri="{D42A27DB-BD31-4B8C-83A1-F6EECF244321}">
                <p14:modId xmlns:p14="http://schemas.microsoft.com/office/powerpoint/2010/main" val="462184365"/>
              </p:ext>
            </p:extLst>
          </p:nvPr>
        </p:nvGraphicFramePr>
        <p:xfrm>
          <a:off x="1419225" y="923672"/>
          <a:ext cx="10353675" cy="59209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Metin kutusu 1">
            <a:extLst>
              <a:ext uri="{FF2B5EF4-FFF2-40B4-BE49-F238E27FC236}">
                <a16:creationId xmlns:a16="http://schemas.microsoft.com/office/drawing/2014/main" id="{EB58FE26-B294-330F-CA45-89CC20576E3F}"/>
              </a:ext>
            </a:extLst>
          </p:cNvPr>
          <p:cNvSpPr txBox="1"/>
          <p:nvPr/>
        </p:nvSpPr>
        <p:spPr>
          <a:xfrm>
            <a:off x="1256242" y="146718"/>
            <a:ext cx="9349034" cy="615553"/>
          </a:xfrm>
          <a:prstGeom prst="rect">
            <a:avLst/>
          </a:prstGeom>
          <a:noFill/>
        </p:spPr>
        <p:txBody>
          <a:bodyPr wrap="none" rtlCol="0">
            <a:spAutoFit/>
          </a:bodyPr>
          <a:lstStyle/>
          <a:p>
            <a:r>
              <a:rPr lang="tr-TR" sz="3400" b="1" dirty="0">
                <a:solidFill>
                  <a:schemeClr val="accent3">
                    <a:lumMod val="75000"/>
                  </a:schemeClr>
                </a:solidFill>
              </a:rPr>
              <a:t>Directives for succesful negotiation process</a:t>
            </a:r>
          </a:p>
        </p:txBody>
      </p:sp>
    </p:spTree>
    <p:extLst>
      <p:ext uri="{BB962C8B-B14F-4D97-AF65-F5344CB8AC3E}">
        <p14:creationId xmlns:p14="http://schemas.microsoft.com/office/powerpoint/2010/main" val="17174119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F4148-A472-FBE1-5E41-BD4EAF4C8877}"/>
            </a:ext>
          </a:extLst>
        </p:cNvPr>
        <p:cNvGrpSpPr/>
        <p:nvPr/>
      </p:nvGrpSpPr>
      <p:grpSpPr>
        <a:xfrm>
          <a:off x="0" y="0"/>
          <a:ext cx="0" cy="0"/>
          <a:chOff x="0" y="0"/>
          <a:chExt cx="0" cy="0"/>
        </a:xfrm>
      </p:grpSpPr>
      <p:graphicFrame>
        <p:nvGraphicFramePr>
          <p:cNvPr id="3" name="Tablo 2">
            <a:extLst>
              <a:ext uri="{FF2B5EF4-FFF2-40B4-BE49-F238E27FC236}">
                <a16:creationId xmlns:a16="http://schemas.microsoft.com/office/drawing/2014/main" id="{B8866B90-E8BB-95E8-741B-0C325B328FEE}"/>
              </a:ext>
            </a:extLst>
          </p:cNvPr>
          <p:cNvGraphicFramePr>
            <a:graphicFrameLocks noGrp="1"/>
          </p:cNvGraphicFramePr>
          <p:nvPr>
            <p:extLst>
              <p:ext uri="{D42A27DB-BD31-4B8C-83A1-F6EECF244321}">
                <p14:modId xmlns:p14="http://schemas.microsoft.com/office/powerpoint/2010/main" val="1246885365"/>
              </p:ext>
            </p:extLst>
          </p:nvPr>
        </p:nvGraphicFramePr>
        <p:xfrm>
          <a:off x="580292" y="359728"/>
          <a:ext cx="6427177" cy="5550881"/>
        </p:xfrm>
        <a:graphic>
          <a:graphicData uri="http://schemas.openxmlformats.org/drawingml/2006/table">
            <a:tbl>
              <a:tblPr firstRow="1" bandRow="1">
                <a:tableStyleId>{073A0DAA-6AF3-43AB-8588-CEC1D06C72B9}</a:tableStyleId>
              </a:tblPr>
              <a:tblGrid>
                <a:gridCol w="799593">
                  <a:extLst>
                    <a:ext uri="{9D8B030D-6E8A-4147-A177-3AD203B41FA5}">
                      <a16:colId xmlns:a16="http://schemas.microsoft.com/office/drawing/2014/main" val="1520283760"/>
                    </a:ext>
                  </a:extLst>
                </a:gridCol>
                <a:gridCol w="5627584">
                  <a:extLst>
                    <a:ext uri="{9D8B030D-6E8A-4147-A177-3AD203B41FA5}">
                      <a16:colId xmlns:a16="http://schemas.microsoft.com/office/drawing/2014/main" val="1517378264"/>
                    </a:ext>
                  </a:extLst>
                </a:gridCol>
              </a:tblGrid>
              <a:tr h="370937">
                <a:tc gridSpan="2">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tr-TR" altLang="tr-TR" sz="1600" b="1" i="0" u="none" strike="noStrike" cap="none" normalizeH="0" baseline="0" dirty="0" err="1">
                          <a:ln>
                            <a:noFill/>
                          </a:ln>
                          <a:solidFill>
                            <a:schemeClr val="accent1"/>
                          </a:solidFill>
                          <a:effectLst/>
                        </a:rPr>
                        <a:t>Key</a:t>
                      </a:r>
                      <a:r>
                        <a:rPr kumimoji="0" lang="tr-TR" altLang="tr-TR" sz="1600" b="1" i="0" u="none" strike="noStrike" cap="none" normalizeH="0" baseline="0" dirty="0">
                          <a:ln>
                            <a:noFill/>
                          </a:ln>
                          <a:solidFill>
                            <a:schemeClr val="accent1"/>
                          </a:solidFill>
                          <a:effectLst/>
                        </a:rPr>
                        <a:t> </a:t>
                      </a:r>
                      <a:r>
                        <a:rPr kumimoji="0" lang="tr-TR" altLang="tr-TR" sz="1600" b="1" i="0" u="none" strike="noStrike" cap="none" normalizeH="0" baseline="0" dirty="0" err="1">
                          <a:ln>
                            <a:noFill/>
                          </a:ln>
                          <a:solidFill>
                            <a:schemeClr val="accent1"/>
                          </a:solidFill>
                          <a:effectLst/>
                        </a:rPr>
                        <a:t>elements</a:t>
                      </a:r>
                      <a:r>
                        <a:rPr kumimoji="0" lang="tr-TR" altLang="tr-TR" sz="1600" b="1" i="0" u="none" strike="noStrike" cap="none" normalizeH="0" baseline="0" dirty="0">
                          <a:ln>
                            <a:noFill/>
                          </a:ln>
                          <a:solidFill>
                            <a:schemeClr val="accent1"/>
                          </a:solidFill>
                          <a:effectLst/>
                        </a:rPr>
                        <a:t> </a:t>
                      </a:r>
                      <a:r>
                        <a:rPr kumimoji="0" lang="tr-TR" altLang="tr-TR" sz="1600" b="1" i="0" u="none" strike="noStrike" cap="none" normalizeH="0" baseline="0" dirty="0" err="1">
                          <a:ln>
                            <a:noFill/>
                          </a:ln>
                          <a:solidFill>
                            <a:schemeClr val="accent1"/>
                          </a:solidFill>
                          <a:effectLst/>
                        </a:rPr>
                        <a:t>for</a:t>
                      </a:r>
                      <a:r>
                        <a:rPr kumimoji="0" lang="tr-TR" altLang="tr-TR" sz="1600" b="1" i="0" u="none" strike="noStrike" cap="none" normalizeH="0" baseline="0" dirty="0">
                          <a:ln>
                            <a:noFill/>
                          </a:ln>
                          <a:solidFill>
                            <a:schemeClr val="accent1"/>
                          </a:solidFill>
                          <a:effectLst/>
                        </a:rPr>
                        <a:t> </a:t>
                      </a:r>
                      <a:r>
                        <a:rPr kumimoji="0" lang="tr-TR" altLang="tr-TR" sz="1600" b="1" i="0" u="none" strike="noStrike" cap="none" normalizeH="0" baseline="0" dirty="0" err="1">
                          <a:ln>
                            <a:noFill/>
                          </a:ln>
                          <a:solidFill>
                            <a:schemeClr val="accent1"/>
                          </a:solidFill>
                          <a:effectLst/>
                        </a:rPr>
                        <a:t>implementing</a:t>
                      </a:r>
                      <a:r>
                        <a:rPr kumimoji="0" lang="tr-TR" altLang="tr-TR" sz="1600" b="1" i="0" u="none" strike="noStrike" cap="none" normalizeH="0" baseline="0" dirty="0">
                          <a:ln>
                            <a:noFill/>
                          </a:ln>
                          <a:solidFill>
                            <a:schemeClr val="accent1"/>
                          </a:solidFill>
                          <a:effectLst/>
                        </a:rPr>
                        <a:t> </a:t>
                      </a:r>
                      <a:r>
                        <a:rPr kumimoji="0" lang="tr-TR" altLang="tr-TR" sz="1600" b="1" i="0" u="none" strike="noStrike" cap="none" normalizeH="0" baseline="0" dirty="0" err="1">
                          <a:ln>
                            <a:noFill/>
                          </a:ln>
                          <a:solidFill>
                            <a:schemeClr val="accent1"/>
                          </a:solidFill>
                          <a:effectLst/>
                        </a:rPr>
                        <a:t>strong</a:t>
                      </a:r>
                      <a:r>
                        <a:rPr kumimoji="0" lang="tr-TR" altLang="tr-TR" sz="1600" b="1" i="0" u="none" strike="noStrike" cap="none" normalizeH="0" baseline="0" dirty="0">
                          <a:ln>
                            <a:noFill/>
                          </a:ln>
                          <a:solidFill>
                            <a:schemeClr val="accent1"/>
                          </a:solidFill>
                          <a:effectLst/>
                        </a:rPr>
                        <a:t> </a:t>
                      </a:r>
                      <a:r>
                        <a:rPr kumimoji="0" lang="tr-TR" altLang="tr-TR" sz="1600" b="1" i="0" u="none" strike="noStrike" cap="none" normalizeH="0" baseline="0" dirty="0" err="1">
                          <a:ln>
                            <a:noFill/>
                          </a:ln>
                          <a:solidFill>
                            <a:schemeClr val="accent1"/>
                          </a:solidFill>
                          <a:effectLst/>
                        </a:rPr>
                        <a:t>governance</a:t>
                      </a:r>
                      <a:r>
                        <a:rPr kumimoji="0" lang="tr-TR" altLang="tr-TR" sz="1600" b="1" i="0" u="none" strike="noStrike" cap="none" normalizeH="0" baseline="0" dirty="0">
                          <a:ln>
                            <a:noFill/>
                          </a:ln>
                          <a:solidFill>
                            <a:schemeClr val="accent1"/>
                          </a:solidFill>
                          <a:effectLst/>
                        </a:rPr>
                        <a:t> </a:t>
                      </a:r>
                      <a:endParaRPr lang="tr-TR" sz="1600" b="1" dirty="0">
                        <a:solidFill>
                          <a:schemeClr val="accent1"/>
                        </a:solidFill>
                        <a:latin typeface="+mn-lt"/>
                      </a:endParaRPr>
                    </a:p>
                  </a:txBody>
                  <a:tcPr>
                    <a:solidFill>
                      <a:schemeClr val="bg1">
                        <a:lumMod val="60000"/>
                        <a:lumOff val="40000"/>
                      </a:schemeClr>
                    </a:solidFill>
                  </a:tcPr>
                </a:tc>
                <a:tc hMerge="1">
                  <a:txBody>
                    <a:bodyPr/>
                    <a:lstStyle/>
                    <a:p>
                      <a:endParaRPr lang="tr-TR"/>
                    </a:p>
                  </a:txBody>
                  <a:tcPr/>
                </a:tc>
                <a:extLst>
                  <a:ext uri="{0D108BD9-81ED-4DB2-BD59-A6C34878D82A}">
                    <a16:rowId xmlns:a16="http://schemas.microsoft.com/office/drawing/2014/main" val="1659851423"/>
                  </a:ext>
                </a:extLst>
              </a:tr>
              <a:tr h="1145296">
                <a:tc>
                  <a:txBody>
                    <a:bodyPr/>
                    <a:lstStyle/>
                    <a:p>
                      <a:r>
                        <a:rPr lang="tr-TR" sz="1600" b="0" dirty="0" err="1">
                          <a:solidFill>
                            <a:schemeClr val="accent1"/>
                          </a:solidFill>
                          <a:latin typeface="+mn-lt"/>
                        </a:rPr>
                        <a:t>Processes</a:t>
                      </a:r>
                      <a:r>
                        <a:rPr lang="tr-TR" sz="1600" b="0" dirty="0">
                          <a:solidFill>
                            <a:schemeClr val="accent1"/>
                          </a:solidFill>
                          <a:latin typeface="+mn-lt"/>
                        </a:rPr>
                        <a:t> </a:t>
                      </a:r>
                      <a:endParaRPr lang="tr-TR" sz="1600" b="0" dirty="0">
                        <a:solidFill>
                          <a:schemeClr val="accent1"/>
                        </a:solidFill>
                        <a:latin typeface="+mn-lt"/>
                        <a:ea typeface="Noto Sans" panose="020B0502040504020204" pitchFamily="34" charset="0"/>
                        <a:cs typeface="Noto Sans" panose="020B0502040504020204" pitchFamily="34" charset="0"/>
                      </a:endParaRPr>
                    </a:p>
                  </a:txBody>
                  <a:tcPr vert="vert270"/>
                </a:tc>
                <a:tc>
                  <a:txBody>
                    <a:bodyPr/>
                    <a:lstStyle/>
                    <a:p>
                      <a:pPr marL="285750" indent="-285750">
                        <a:buFont typeface="Wingdings" panose="05000000000000000000" pitchFamily="2" charset="2"/>
                        <a:buChar char="ü"/>
                      </a:pPr>
                      <a:r>
                        <a:rPr lang="en-US" sz="1600" dirty="0">
                          <a:solidFill>
                            <a:schemeClr val="accent1"/>
                          </a:solidFill>
                          <a:latin typeface="+mn-lt"/>
                          <a:ea typeface="Noto Sans"/>
                          <a:cs typeface="Noto Sans"/>
                        </a:rPr>
                        <a:t>Capture requirement for mutuality of purpose. </a:t>
                      </a:r>
                      <a:endParaRPr lang="tr-TR" sz="1600" dirty="0">
                        <a:solidFill>
                          <a:schemeClr val="accent1"/>
                        </a:solidFill>
                        <a:latin typeface="+mn-lt"/>
                        <a:ea typeface="Noto Sans"/>
                        <a:cs typeface="Noto Sans"/>
                      </a:endParaRPr>
                    </a:p>
                    <a:p>
                      <a:pPr marL="285750" indent="-285750">
                        <a:buFont typeface="Wingdings" panose="05000000000000000000" pitchFamily="2" charset="2"/>
                        <a:buChar char="ü"/>
                      </a:pPr>
                      <a:r>
                        <a:rPr lang="en-US" sz="1600" dirty="0">
                          <a:solidFill>
                            <a:schemeClr val="accent1"/>
                          </a:solidFill>
                          <a:latin typeface="+mn-lt"/>
                          <a:ea typeface="Noto Sans"/>
                          <a:cs typeface="Noto Sans"/>
                        </a:rPr>
                        <a:t>Get your own governance right first. </a:t>
                      </a:r>
                      <a:endParaRPr lang="tr-TR" sz="1600" dirty="0">
                        <a:solidFill>
                          <a:schemeClr val="accent1"/>
                        </a:solidFill>
                        <a:latin typeface="+mn-lt"/>
                        <a:ea typeface="Noto Sans"/>
                        <a:cs typeface="Noto Sans"/>
                      </a:endParaRPr>
                    </a:p>
                    <a:p>
                      <a:pPr marL="285750" indent="-285750">
                        <a:buFont typeface="Wingdings" panose="05000000000000000000" pitchFamily="2" charset="2"/>
                        <a:buChar char="ü"/>
                      </a:pPr>
                      <a:r>
                        <a:rPr lang="en-US" sz="1600" dirty="0">
                          <a:solidFill>
                            <a:schemeClr val="accent1"/>
                          </a:solidFill>
                          <a:latin typeface="+mn-lt"/>
                          <a:ea typeface="Noto Sans"/>
                          <a:cs typeface="Noto Sans"/>
                        </a:rPr>
                        <a:t>Define success on both sides. </a:t>
                      </a:r>
                      <a:endParaRPr lang="tr-TR" sz="1600" dirty="0">
                        <a:solidFill>
                          <a:schemeClr val="accent1"/>
                        </a:solidFill>
                        <a:latin typeface="+mn-lt"/>
                        <a:ea typeface="Noto Sans"/>
                        <a:cs typeface="Noto Sans"/>
                      </a:endParaRPr>
                    </a:p>
                    <a:p>
                      <a:pPr marL="285750" indent="-285750">
                        <a:buFont typeface="Wingdings" panose="05000000000000000000" pitchFamily="2" charset="2"/>
                        <a:buChar char="ü"/>
                      </a:pPr>
                      <a:r>
                        <a:rPr lang="en-US" sz="1600" dirty="0">
                          <a:solidFill>
                            <a:schemeClr val="accent1"/>
                          </a:solidFill>
                          <a:latin typeface="+mn-lt"/>
                          <a:ea typeface="Noto Sans"/>
                          <a:cs typeface="Noto Sans"/>
                        </a:rPr>
                        <a:t>Align governance to business objectives </a:t>
                      </a:r>
                      <a:endParaRPr lang="tr-TR" sz="1600" dirty="0">
                        <a:solidFill>
                          <a:schemeClr val="accent1"/>
                        </a:solidFill>
                        <a:latin typeface="+mn-lt"/>
                        <a:ea typeface="Noto Sans"/>
                        <a:cs typeface="Noto Sans"/>
                      </a:endParaRPr>
                    </a:p>
                    <a:p>
                      <a:pPr marL="285750" indent="-285750">
                        <a:buFont typeface="Wingdings" panose="05000000000000000000" pitchFamily="2" charset="2"/>
                        <a:buChar char="ü"/>
                      </a:pPr>
                      <a:r>
                        <a:rPr lang="en-US" sz="1600" dirty="0">
                          <a:solidFill>
                            <a:schemeClr val="accent1"/>
                          </a:solidFill>
                          <a:latin typeface="+mn-lt"/>
                          <a:ea typeface="Noto Sans"/>
                          <a:cs typeface="Noto Sans"/>
                        </a:rPr>
                        <a:t>Define roles clearly </a:t>
                      </a:r>
                      <a:endParaRPr lang="tr-TR" sz="1600" dirty="0">
                        <a:solidFill>
                          <a:schemeClr val="accent1"/>
                        </a:solidFill>
                        <a:latin typeface="+mn-lt"/>
                        <a:ea typeface="Noto Sans"/>
                        <a:cs typeface="Noto Sans"/>
                      </a:endParaRPr>
                    </a:p>
                    <a:p>
                      <a:pPr marL="285750" indent="-285750">
                        <a:buFont typeface="Wingdings" panose="05000000000000000000" pitchFamily="2" charset="2"/>
                        <a:buChar char="ü"/>
                      </a:pPr>
                      <a:r>
                        <a:rPr lang="en-US" sz="1600" dirty="0">
                          <a:solidFill>
                            <a:schemeClr val="accent1"/>
                          </a:solidFill>
                          <a:latin typeface="+mn-lt"/>
                          <a:ea typeface="Noto Sans"/>
                          <a:cs typeface="Noto Sans"/>
                        </a:rPr>
                        <a:t>Define clear ownership and accountability. </a:t>
                      </a:r>
                      <a:endParaRPr lang="tr-TR" sz="1600" dirty="0">
                        <a:solidFill>
                          <a:schemeClr val="accent1"/>
                        </a:solidFill>
                        <a:latin typeface="+mn-lt"/>
                        <a:ea typeface="Noto Sans"/>
                        <a:cs typeface="Noto Sans"/>
                      </a:endParaRPr>
                    </a:p>
                    <a:p>
                      <a:pPr marL="285750" indent="-285750">
                        <a:buFont typeface="Wingdings" panose="05000000000000000000" pitchFamily="2" charset="2"/>
                        <a:buChar char="ü"/>
                      </a:pPr>
                      <a:r>
                        <a:rPr lang="en-US" sz="1600" dirty="0">
                          <a:solidFill>
                            <a:schemeClr val="accent1"/>
                          </a:solidFill>
                          <a:latin typeface="+mn-lt"/>
                          <a:ea typeface="Noto Sans"/>
                          <a:cs typeface="Noto Sans"/>
                        </a:rPr>
                        <a:t>Use formal and informal communications channels. </a:t>
                      </a:r>
                      <a:endParaRPr lang="tr-TR" sz="1600" dirty="0">
                        <a:solidFill>
                          <a:schemeClr val="accent1"/>
                        </a:solidFill>
                        <a:latin typeface="+mn-lt"/>
                        <a:ea typeface="Noto Sans"/>
                        <a:cs typeface="Noto Sans"/>
                      </a:endParaRPr>
                    </a:p>
                  </a:txBody>
                  <a:tcPr/>
                </a:tc>
                <a:extLst>
                  <a:ext uri="{0D108BD9-81ED-4DB2-BD59-A6C34878D82A}">
                    <a16:rowId xmlns:a16="http://schemas.microsoft.com/office/drawing/2014/main" val="411529019"/>
                  </a:ext>
                </a:extLst>
              </a:tr>
              <a:tr h="1989573">
                <a:tc>
                  <a:txBody>
                    <a:bodyPr/>
                    <a:lstStyle/>
                    <a:p>
                      <a:r>
                        <a:rPr lang="tr-TR" sz="1600" b="0" dirty="0">
                          <a:solidFill>
                            <a:schemeClr val="accent1"/>
                          </a:solidFill>
                          <a:latin typeface="+mn-lt"/>
                        </a:rPr>
                        <a:t>Tools/</a:t>
                      </a:r>
                      <a:r>
                        <a:rPr lang="tr-TR" sz="1600" b="0" dirty="0" err="1">
                          <a:solidFill>
                            <a:schemeClr val="accent1"/>
                          </a:solidFill>
                          <a:latin typeface="+mn-lt"/>
                        </a:rPr>
                        <a:t>Devices</a:t>
                      </a:r>
                      <a:r>
                        <a:rPr lang="tr-TR" sz="1600" b="0" dirty="0">
                          <a:solidFill>
                            <a:schemeClr val="accent1"/>
                          </a:solidFill>
                          <a:latin typeface="+mn-lt"/>
                        </a:rPr>
                        <a:t> </a:t>
                      </a:r>
                      <a:endParaRPr lang="tr-TR" sz="1600" b="0" dirty="0">
                        <a:solidFill>
                          <a:schemeClr val="accent1"/>
                        </a:solidFill>
                        <a:latin typeface="+mn-lt"/>
                        <a:ea typeface="Noto Sans" panose="020B0502040504020204" pitchFamily="34" charset="0"/>
                        <a:cs typeface="Noto Sans" panose="020B0502040504020204" pitchFamily="34" charset="0"/>
                      </a:endParaRPr>
                    </a:p>
                  </a:txBody>
                  <a:tcPr vert="vert270"/>
                </a:tc>
                <a:tc>
                  <a:txBody>
                    <a:bodyPr/>
                    <a:lstStyle/>
                    <a:p>
                      <a:pPr marL="342900" indent="-342900" algn="just">
                        <a:buFont typeface="Wingdings" panose="05000000000000000000" pitchFamily="2" charset="2"/>
                        <a:buChar char="ü"/>
                      </a:pPr>
                      <a:r>
                        <a:rPr lang="en-US" sz="1600" dirty="0">
                          <a:solidFill>
                            <a:schemeClr val="accent1"/>
                          </a:solidFill>
                          <a:latin typeface="+mn-lt"/>
                          <a:ea typeface="Noto Sans"/>
                          <a:cs typeface="Noto Sans"/>
                        </a:rPr>
                        <a:t>Have a broad, deep structure of connections. </a:t>
                      </a:r>
                      <a:endParaRPr lang="tr-TR" sz="1600" dirty="0">
                        <a:solidFill>
                          <a:schemeClr val="accent1"/>
                        </a:solidFill>
                        <a:latin typeface="+mn-lt"/>
                        <a:ea typeface="Noto Sans"/>
                        <a:cs typeface="Noto Sans"/>
                      </a:endParaRPr>
                    </a:p>
                    <a:p>
                      <a:pPr marL="342900" indent="-342900" algn="just">
                        <a:buFont typeface="Wingdings" panose="05000000000000000000" pitchFamily="2" charset="2"/>
                        <a:buChar char="ü"/>
                      </a:pPr>
                      <a:r>
                        <a:rPr lang="en-US" sz="1600" dirty="0">
                          <a:solidFill>
                            <a:schemeClr val="accent1"/>
                          </a:solidFill>
                          <a:latin typeface="+mn-lt"/>
                          <a:ea typeface="Noto Sans"/>
                          <a:cs typeface="Noto Sans"/>
                        </a:rPr>
                        <a:t>Have mirrored structures, and a clear infrastructure. </a:t>
                      </a:r>
                      <a:endParaRPr lang="tr-TR" sz="1600" dirty="0">
                        <a:solidFill>
                          <a:schemeClr val="accent1"/>
                        </a:solidFill>
                        <a:latin typeface="+mn-lt"/>
                        <a:ea typeface="Noto Sans"/>
                        <a:cs typeface="Noto Sans"/>
                      </a:endParaRPr>
                    </a:p>
                    <a:p>
                      <a:pPr marL="342900" indent="-342900" algn="just">
                        <a:buFont typeface="Wingdings" panose="05000000000000000000" pitchFamily="2" charset="2"/>
                        <a:buChar char="ü"/>
                      </a:pPr>
                      <a:r>
                        <a:rPr lang="en-US" sz="1600" dirty="0">
                          <a:solidFill>
                            <a:schemeClr val="accent1"/>
                          </a:solidFill>
                          <a:latin typeface="+mn-lt"/>
                          <a:ea typeface="Noto Sans"/>
                          <a:cs typeface="Noto Sans"/>
                        </a:rPr>
                        <a:t>Have regular governance meetings. </a:t>
                      </a:r>
                      <a:endParaRPr lang="tr-TR" sz="1600" dirty="0">
                        <a:solidFill>
                          <a:schemeClr val="accent1"/>
                        </a:solidFill>
                        <a:latin typeface="+mn-lt"/>
                        <a:ea typeface="Noto Sans"/>
                        <a:cs typeface="Noto Sans"/>
                      </a:endParaRPr>
                    </a:p>
                    <a:p>
                      <a:pPr marL="342900" indent="-342900" algn="just">
                        <a:buFont typeface="Wingdings" panose="05000000000000000000" pitchFamily="2" charset="2"/>
                        <a:buChar char="ü"/>
                      </a:pPr>
                      <a:r>
                        <a:rPr lang="en-US" sz="1600" dirty="0">
                          <a:solidFill>
                            <a:schemeClr val="accent1"/>
                          </a:solidFill>
                          <a:latin typeface="+mn-lt"/>
                          <a:ea typeface="Noto Sans"/>
                          <a:cs typeface="Noto Sans"/>
                        </a:rPr>
                        <a:t>Share appropriate management information. </a:t>
                      </a:r>
                      <a:endParaRPr lang="tr-TR" sz="1600" dirty="0">
                        <a:solidFill>
                          <a:schemeClr val="accent1"/>
                        </a:solidFill>
                        <a:latin typeface="+mn-lt"/>
                        <a:ea typeface="Noto Sans"/>
                        <a:cs typeface="Noto Sans"/>
                      </a:endParaRPr>
                    </a:p>
                    <a:p>
                      <a:pPr marL="342900" indent="-342900" algn="just">
                        <a:buFont typeface="Wingdings" panose="05000000000000000000" pitchFamily="2" charset="2"/>
                        <a:buChar char="ü"/>
                      </a:pPr>
                      <a:r>
                        <a:rPr lang="en-US" sz="1600" dirty="0">
                          <a:solidFill>
                            <a:schemeClr val="accent1"/>
                          </a:solidFill>
                          <a:latin typeface="+mn-lt"/>
                          <a:ea typeface="Noto Sans"/>
                          <a:cs typeface="Noto Sans"/>
                        </a:rPr>
                        <a:t>Run ‘blue-sky’ workshops. </a:t>
                      </a:r>
                      <a:endParaRPr lang="tr-TR" sz="1600" dirty="0">
                        <a:solidFill>
                          <a:schemeClr val="accent1"/>
                        </a:solidFill>
                        <a:latin typeface="+mn-lt"/>
                        <a:ea typeface="Noto Sans"/>
                        <a:cs typeface="Noto Sans"/>
                      </a:endParaRPr>
                    </a:p>
                    <a:p>
                      <a:pPr marL="342900" indent="-342900" algn="just">
                        <a:buFont typeface="Wingdings" panose="05000000000000000000" pitchFamily="2" charset="2"/>
                        <a:buChar char="ü"/>
                      </a:pPr>
                      <a:r>
                        <a:rPr lang="en-US" sz="1600" dirty="0">
                          <a:solidFill>
                            <a:schemeClr val="accent1"/>
                          </a:solidFill>
                          <a:latin typeface="+mn-lt"/>
                          <a:ea typeface="Noto Sans"/>
                          <a:cs typeface="Noto Sans"/>
                        </a:rPr>
                        <a:t>Use creative environments to ‘spice up’ meetings, if they are not achieving their purpose.</a:t>
                      </a:r>
                      <a:endParaRPr lang="tr-TR" sz="1600" dirty="0">
                        <a:solidFill>
                          <a:schemeClr val="accent1"/>
                        </a:solidFill>
                        <a:latin typeface="+mn-lt"/>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839310012"/>
                  </a:ext>
                </a:extLst>
              </a:tr>
              <a:tr h="1392051">
                <a:tc>
                  <a:txBody>
                    <a:bodyPr/>
                    <a:lstStyle/>
                    <a:p>
                      <a:r>
                        <a:rPr lang="tr-TR" sz="1600" b="0" dirty="0" err="1">
                          <a:solidFill>
                            <a:schemeClr val="accent1"/>
                          </a:solidFill>
                          <a:latin typeface="+mn-lt"/>
                        </a:rPr>
                        <a:t>Behaviours</a:t>
                      </a:r>
                      <a:r>
                        <a:rPr lang="tr-TR" sz="1600" b="0" dirty="0">
                          <a:solidFill>
                            <a:schemeClr val="accent1"/>
                          </a:solidFill>
                          <a:latin typeface="+mn-lt"/>
                        </a:rPr>
                        <a:t>/</a:t>
                      </a:r>
                      <a:r>
                        <a:rPr lang="tr-TR" sz="1600" b="0" dirty="0" err="1">
                          <a:solidFill>
                            <a:schemeClr val="accent1"/>
                          </a:solidFill>
                          <a:latin typeface="+mn-lt"/>
                        </a:rPr>
                        <a:t>Attitudes</a:t>
                      </a:r>
                      <a:endParaRPr lang="tr-TR" sz="1600" b="0" dirty="0">
                        <a:solidFill>
                          <a:schemeClr val="accent1"/>
                        </a:solidFill>
                        <a:latin typeface="+mn-lt"/>
                        <a:ea typeface="Noto Sans" panose="020B0502040504020204" pitchFamily="34" charset="0"/>
                        <a:cs typeface="Noto Sans" panose="020B0502040504020204" pitchFamily="34" charset="0"/>
                      </a:endParaRPr>
                    </a:p>
                  </a:txBody>
                  <a:tcPr vert="vert270"/>
                </a:tc>
                <a:tc>
                  <a:txBody>
                    <a:bodyPr/>
                    <a:lstStyle/>
                    <a:p>
                      <a:pPr marL="342900" indent="-342900" algn="just">
                        <a:buFont typeface="Wingdings" panose="05000000000000000000" pitchFamily="2" charset="2"/>
                        <a:buChar char="ü"/>
                      </a:pPr>
                      <a:r>
                        <a:rPr lang="en-US" sz="1600" dirty="0">
                          <a:solidFill>
                            <a:schemeClr val="accent1"/>
                          </a:solidFill>
                          <a:latin typeface="+mn-lt"/>
                          <a:ea typeface="Noto Sans"/>
                          <a:cs typeface="Noto Sans"/>
                        </a:rPr>
                        <a:t>Both parties must keep working at the connection. </a:t>
                      </a:r>
                      <a:endParaRPr lang="tr-TR" sz="1600" dirty="0">
                        <a:solidFill>
                          <a:schemeClr val="accent1"/>
                        </a:solidFill>
                        <a:latin typeface="+mn-lt"/>
                        <a:ea typeface="Noto Sans"/>
                        <a:cs typeface="Noto Sans"/>
                      </a:endParaRPr>
                    </a:p>
                    <a:p>
                      <a:pPr marL="342900" indent="-342900" algn="just">
                        <a:buFont typeface="Wingdings" panose="05000000000000000000" pitchFamily="2" charset="2"/>
                        <a:buChar char="ü"/>
                      </a:pPr>
                      <a:r>
                        <a:rPr lang="en-US" sz="1600" dirty="0">
                          <a:solidFill>
                            <a:schemeClr val="accent1"/>
                          </a:solidFill>
                          <a:latin typeface="+mn-lt"/>
                          <a:ea typeface="Noto Sans"/>
                          <a:cs typeface="Noto Sans"/>
                        </a:rPr>
                        <a:t>Both sides must challenge each other about ‘where to go next.’</a:t>
                      </a:r>
                      <a:endParaRPr lang="tr-TR" sz="1600" dirty="0">
                        <a:solidFill>
                          <a:schemeClr val="accent1"/>
                        </a:solidFill>
                        <a:latin typeface="+mn-lt"/>
                        <a:ea typeface="Noto Sans"/>
                        <a:cs typeface="Noto Sans"/>
                      </a:endParaRPr>
                    </a:p>
                    <a:p>
                      <a:pPr marL="342900" indent="-342900" algn="just">
                        <a:buFont typeface="Wingdings" panose="05000000000000000000" pitchFamily="2" charset="2"/>
                        <a:buChar char="ü"/>
                      </a:pPr>
                      <a:r>
                        <a:rPr lang="en-US" sz="1600" dirty="0">
                          <a:solidFill>
                            <a:schemeClr val="accent1"/>
                          </a:solidFill>
                          <a:latin typeface="+mn-lt"/>
                          <a:ea typeface="Noto Sans"/>
                          <a:cs typeface="Noto Sans"/>
                        </a:rPr>
                        <a:t>Frequent formal and informal communication is essential.</a:t>
                      </a:r>
                      <a:endParaRPr lang="tr-TR" sz="1600" dirty="0">
                        <a:solidFill>
                          <a:schemeClr val="accent1"/>
                        </a:solidFill>
                        <a:latin typeface="+mn-lt"/>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2883926102"/>
                  </a:ext>
                </a:extLst>
              </a:tr>
            </a:tbl>
          </a:graphicData>
        </a:graphic>
      </p:graphicFrame>
      <p:sp>
        <p:nvSpPr>
          <p:cNvPr id="10" name="Rectangle 5">
            <a:extLst>
              <a:ext uri="{FF2B5EF4-FFF2-40B4-BE49-F238E27FC236}">
                <a16:creationId xmlns:a16="http://schemas.microsoft.com/office/drawing/2014/main" id="{4F3B825C-FAD5-DD11-5A89-9A792DC16857}"/>
              </a:ext>
            </a:extLst>
          </p:cNvPr>
          <p:cNvSpPr>
            <a:spLocks noChangeArrowheads="1"/>
          </p:cNvSpPr>
          <p:nvPr/>
        </p:nvSpPr>
        <p:spPr bwMode="auto">
          <a:xfrm>
            <a:off x="7196504" y="1909514"/>
            <a:ext cx="4843096" cy="4001095"/>
          </a:xfrm>
          <a:prstGeom prst="rect">
            <a:avLst/>
          </a:prstGeom>
          <a:solidFill>
            <a:schemeClr val="bg1">
              <a:lumMod val="60000"/>
              <a:lumOff val="4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n-GB" altLang="tr-TR" sz="1400" b="0" i="0" u="none" strike="noStrike" cap="none" normalizeH="0" baseline="0" dirty="0">
                <a:ln>
                  <a:noFill/>
                </a:ln>
                <a:solidFill>
                  <a:schemeClr val="accent1"/>
                </a:solidFill>
                <a:effectLst/>
              </a:rPr>
              <a:t>This chart outlines key elements for implementing </a:t>
            </a:r>
            <a:r>
              <a:rPr kumimoji="0" lang="en-GB" altLang="tr-TR" sz="1400" b="1" i="0" u="none" strike="noStrike" cap="none" normalizeH="0" baseline="0" dirty="0">
                <a:ln>
                  <a:noFill/>
                </a:ln>
                <a:solidFill>
                  <a:schemeClr val="accent1"/>
                </a:solidFill>
                <a:effectLst/>
              </a:rPr>
              <a:t>strong governance</a:t>
            </a:r>
            <a:r>
              <a:rPr kumimoji="0" lang="en-GB" altLang="tr-TR" sz="1400" b="0" i="0" u="none" strike="noStrike" cap="none" normalizeH="0" baseline="0" dirty="0">
                <a:ln>
                  <a:noFill/>
                </a:ln>
                <a:solidFill>
                  <a:schemeClr val="accent1"/>
                </a:solidFill>
                <a:effectLst/>
              </a:rPr>
              <a:t> across three areas:</a:t>
            </a:r>
            <a:br>
              <a:rPr kumimoji="0" lang="en-GB" altLang="tr-TR" sz="1400" b="0" i="0" u="none" strike="noStrike" cap="none" normalizeH="0" baseline="0" dirty="0">
                <a:ln>
                  <a:noFill/>
                </a:ln>
                <a:solidFill>
                  <a:schemeClr val="accent1"/>
                </a:solidFill>
                <a:effectLst/>
              </a:rPr>
            </a:br>
            <a:r>
              <a:rPr kumimoji="0" lang="en-GB" altLang="tr-TR" sz="1400" b="1" i="0" u="none" strike="noStrike" cap="none" normalizeH="0" baseline="0" dirty="0">
                <a:ln>
                  <a:noFill/>
                </a:ln>
                <a:solidFill>
                  <a:schemeClr val="accent1"/>
                </a:solidFill>
                <a:effectLst/>
              </a:rPr>
              <a:t>Processes</a:t>
            </a:r>
            <a:r>
              <a:rPr kumimoji="0" lang="en-GB" altLang="tr-TR" sz="1400" b="0" i="0" u="none" strike="noStrike" cap="none" normalizeH="0" baseline="0" dirty="0">
                <a:ln>
                  <a:noFill/>
                </a:ln>
                <a:solidFill>
                  <a:schemeClr val="accent1"/>
                </a:solidFill>
                <a:effectLst/>
              </a:rPr>
              <a:t>, </a:t>
            </a:r>
            <a:r>
              <a:rPr kumimoji="0" lang="en-GB" altLang="tr-TR" sz="1400" b="1" i="0" u="none" strike="noStrike" cap="none" normalizeH="0" baseline="0" dirty="0">
                <a:ln>
                  <a:noFill/>
                </a:ln>
                <a:solidFill>
                  <a:schemeClr val="accent1"/>
                </a:solidFill>
                <a:effectLst/>
              </a:rPr>
              <a:t>Tools/Devices</a:t>
            </a:r>
            <a:r>
              <a:rPr kumimoji="0" lang="en-GB" altLang="tr-TR" sz="1400" b="0" i="0" u="none" strike="noStrike" cap="none" normalizeH="0" baseline="0" dirty="0">
                <a:ln>
                  <a:noFill/>
                </a:ln>
                <a:solidFill>
                  <a:schemeClr val="accent1"/>
                </a:solidFill>
                <a:effectLst/>
              </a:rPr>
              <a:t>, and </a:t>
            </a:r>
            <a:r>
              <a:rPr kumimoji="0" lang="en-GB" altLang="tr-TR" sz="1400" b="1" i="0" u="none" strike="noStrike" cap="none" normalizeH="0" baseline="0" dirty="0">
                <a:ln>
                  <a:noFill/>
                </a:ln>
                <a:solidFill>
                  <a:schemeClr val="accent1"/>
                </a:solidFill>
                <a:effectLst/>
              </a:rPr>
              <a:t>Behaviours/Attitudes</a:t>
            </a:r>
            <a:r>
              <a:rPr kumimoji="0" lang="en-GB" altLang="tr-TR" sz="1400" b="0" i="0" u="none" strike="noStrike" cap="none" normalizeH="0" baseline="0" dirty="0">
                <a:ln>
                  <a:noFill/>
                </a:ln>
                <a:solidFill>
                  <a:schemeClr val="accent1"/>
                </a:solidFill>
                <a:effectLst/>
              </a:rPr>
              <a:t>. </a:t>
            </a:r>
          </a:p>
          <a:p>
            <a:pPr marL="0" marR="0" lvl="0" indent="0" defTabSz="914400" rtl="0" eaLnBrk="0" fontAlgn="base" latinLnBrk="0" hangingPunct="0">
              <a:lnSpc>
                <a:spcPct val="100000"/>
              </a:lnSpc>
              <a:spcBef>
                <a:spcPct val="0"/>
              </a:spcBef>
              <a:spcAft>
                <a:spcPct val="0"/>
              </a:spcAft>
              <a:buClrTx/>
              <a:buSzTx/>
              <a:buFontTx/>
              <a:buNone/>
              <a:tabLst/>
            </a:pPr>
            <a:endParaRPr kumimoji="0" lang="en-GB" altLang="tr-TR" sz="1400" b="0" i="0" u="none" strike="noStrike" cap="none" normalizeH="0" baseline="0" dirty="0">
              <a:ln>
                <a:noFill/>
              </a:ln>
              <a:solidFill>
                <a:schemeClr val="accent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n-GB" altLang="tr-TR" sz="1400" b="1" i="0" u="none" strike="noStrike" cap="none" normalizeH="0" baseline="0" dirty="0">
                <a:ln>
                  <a:noFill/>
                </a:ln>
                <a:solidFill>
                  <a:schemeClr val="accent1"/>
                </a:solidFill>
                <a:effectLst/>
              </a:rPr>
              <a:t>Processes </a:t>
            </a:r>
            <a:r>
              <a:rPr kumimoji="0" lang="en-GB" altLang="tr-TR" sz="1400" b="0" i="0" u="none" strike="noStrike" cap="none" normalizeH="0" baseline="0" dirty="0">
                <a:ln>
                  <a:noFill/>
                </a:ln>
                <a:solidFill>
                  <a:schemeClr val="accent1"/>
                </a:solidFill>
                <a:effectLst/>
              </a:rPr>
              <a:t>focus on aligning governance with objectives, defining roles, ownership, and fostering both formal and informal communication. </a:t>
            </a:r>
            <a:br>
              <a:rPr kumimoji="0" lang="en-GB" altLang="tr-TR" sz="1400" b="0" i="0" u="none" strike="noStrike" cap="none" normalizeH="0" baseline="0" dirty="0">
                <a:ln>
                  <a:noFill/>
                </a:ln>
                <a:solidFill>
                  <a:schemeClr val="accent1"/>
                </a:solidFill>
                <a:effectLst/>
              </a:rPr>
            </a:br>
            <a:endParaRPr kumimoji="0" lang="en-GB" altLang="tr-TR" sz="1400" b="0" i="0" u="none" strike="noStrike" cap="none" normalizeH="0" baseline="0" dirty="0">
              <a:ln>
                <a:noFill/>
              </a:ln>
              <a:solidFill>
                <a:schemeClr val="accent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n-GB" altLang="tr-TR" sz="1400" b="1" i="0" u="none" strike="noStrike" cap="none" normalizeH="0" baseline="0" dirty="0">
                <a:ln>
                  <a:noFill/>
                </a:ln>
                <a:solidFill>
                  <a:schemeClr val="accent1"/>
                </a:solidFill>
                <a:effectLst/>
              </a:rPr>
              <a:t>Tools/Devices </a:t>
            </a:r>
            <a:r>
              <a:rPr kumimoji="0" lang="en-GB" altLang="tr-TR" sz="1400" b="0" i="0" u="none" strike="noStrike" cap="none" normalizeH="0" baseline="0" dirty="0">
                <a:ln>
                  <a:noFill/>
                </a:ln>
                <a:solidFill>
                  <a:schemeClr val="accent1"/>
                </a:solidFill>
                <a:effectLst/>
              </a:rPr>
              <a:t>emphasize creating robust connection structures, regular governance meetings, workshops, and using creative environments to ensure productive collaboration.</a:t>
            </a:r>
            <a:br>
              <a:rPr kumimoji="0" lang="en-GB" altLang="tr-TR" sz="1400" b="0" i="0" u="none" strike="noStrike" cap="none" normalizeH="0" baseline="0" dirty="0">
                <a:ln>
                  <a:noFill/>
                </a:ln>
                <a:solidFill>
                  <a:schemeClr val="accent1"/>
                </a:solidFill>
                <a:effectLst/>
              </a:rPr>
            </a:br>
            <a:endParaRPr kumimoji="0" lang="en-GB" altLang="tr-TR" sz="1400" b="0" i="0" u="none" strike="noStrike" cap="none" normalizeH="0" baseline="0" dirty="0">
              <a:ln>
                <a:noFill/>
              </a:ln>
              <a:solidFill>
                <a:schemeClr val="accent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n-GB" altLang="tr-TR" sz="1400" b="1" i="0" u="none" strike="noStrike" cap="none" normalizeH="0" baseline="0" dirty="0">
                <a:ln>
                  <a:noFill/>
                </a:ln>
                <a:solidFill>
                  <a:schemeClr val="accent1"/>
                </a:solidFill>
                <a:effectLst/>
              </a:rPr>
              <a:t>Behaviours/Attitudes </a:t>
            </a:r>
            <a:r>
              <a:rPr kumimoji="0" lang="en-GB" altLang="tr-TR" sz="1400" b="0" i="0" u="none" strike="noStrike" cap="none" normalizeH="0" baseline="0" dirty="0">
                <a:ln>
                  <a:noFill/>
                </a:ln>
                <a:solidFill>
                  <a:schemeClr val="accent1"/>
                </a:solidFill>
                <a:effectLst/>
              </a:rPr>
              <a:t>highlight continuous effort, mutual challenges, and maintaining consistent communication between parties to strengthen governance effectiveness.</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tr-TR" altLang="tr-TR" sz="1600" b="0" i="0" u="none" strike="noStrike" cap="none" normalizeH="0" baseline="0" dirty="0">
              <a:ln>
                <a:noFill/>
              </a:ln>
              <a:solidFill>
                <a:schemeClr val="accent1"/>
              </a:solidFill>
              <a:effectLst/>
            </a:endParaRPr>
          </a:p>
        </p:txBody>
      </p:sp>
    </p:spTree>
    <p:extLst>
      <p:ext uri="{BB962C8B-B14F-4D97-AF65-F5344CB8AC3E}">
        <p14:creationId xmlns:p14="http://schemas.microsoft.com/office/powerpoint/2010/main" val="191434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D952FF-555F-8E29-FA90-DA04BC59422A}"/>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5FE3EF63-FF6F-27D2-F2F5-76EEB9D28F54}"/>
              </a:ext>
            </a:extLst>
          </p:cNvPr>
          <p:cNvSpPr txBox="1"/>
          <p:nvPr/>
        </p:nvSpPr>
        <p:spPr>
          <a:xfrm>
            <a:off x="334514" y="240142"/>
            <a:ext cx="10610461" cy="369332"/>
          </a:xfrm>
          <a:prstGeom prst="rect">
            <a:avLst/>
          </a:prstGeom>
          <a:noFill/>
        </p:spPr>
        <p:txBody>
          <a:bodyPr wrap="square" rtlCol="0">
            <a:spAutoFit/>
          </a:bodyPr>
          <a:lstStyle/>
          <a:p>
            <a:r>
              <a:rPr lang="tr-TR" b="1" i="0" dirty="0">
                <a:solidFill>
                  <a:schemeClr val="bg2"/>
                </a:solidFill>
                <a:effectLst/>
              </a:rPr>
              <a:t>Online Entrepreneur </a:t>
            </a:r>
            <a:r>
              <a:rPr lang="tr-TR" b="1" i="0" dirty="0" err="1">
                <a:solidFill>
                  <a:schemeClr val="bg2"/>
                </a:solidFill>
                <a:effectLst/>
              </a:rPr>
              <a:t>Communities</a:t>
            </a:r>
            <a:r>
              <a:rPr lang="tr-TR" b="1" i="0" dirty="0">
                <a:solidFill>
                  <a:schemeClr val="bg2"/>
                </a:solidFill>
                <a:effectLst/>
              </a:rPr>
              <a:t> </a:t>
            </a:r>
            <a:r>
              <a:rPr lang="tr-TR" b="1" dirty="0" err="1">
                <a:solidFill>
                  <a:schemeClr val="bg2"/>
                </a:solidFill>
                <a:effectLst/>
              </a:rPr>
              <a:t>for</a:t>
            </a:r>
            <a:r>
              <a:rPr lang="tr-TR" b="1" dirty="0">
                <a:solidFill>
                  <a:schemeClr val="bg2"/>
                </a:solidFill>
                <a:effectLst/>
              </a:rPr>
              <a:t> </a:t>
            </a:r>
            <a:r>
              <a:rPr lang="tr-TR" b="1" dirty="0" err="1">
                <a:solidFill>
                  <a:schemeClr val="bg2"/>
                </a:solidFill>
                <a:effectLst/>
              </a:rPr>
              <a:t>Developing</a:t>
            </a:r>
            <a:r>
              <a:rPr lang="tr-TR" b="1" dirty="0">
                <a:solidFill>
                  <a:schemeClr val="bg2"/>
                </a:solidFill>
                <a:effectLst/>
              </a:rPr>
              <a:t> Strategic </a:t>
            </a:r>
            <a:r>
              <a:rPr lang="tr-TR" b="1" dirty="0" err="1">
                <a:solidFill>
                  <a:schemeClr val="bg2"/>
                </a:solidFill>
                <a:effectLst/>
              </a:rPr>
              <a:t>Partnerships</a:t>
            </a:r>
            <a:endParaRPr lang="en-US" sz="2000" b="1" dirty="0">
              <a:solidFill>
                <a:schemeClr val="bg2"/>
              </a:solidFill>
            </a:endParaRPr>
          </a:p>
        </p:txBody>
      </p:sp>
      <p:sp>
        <p:nvSpPr>
          <p:cNvPr id="4" name="Metin kutusu 3">
            <a:extLst>
              <a:ext uri="{FF2B5EF4-FFF2-40B4-BE49-F238E27FC236}">
                <a16:creationId xmlns:a16="http://schemas.microsoft.com/office/drawing/2014/main" id="{6930BACC-858D-A8C0-14C1-6ADA9BF99ABF}"/>
              </a:ext>
            </a:extLst>
          </p:cNvPr>
          <p:cNvSpPr txBox="1"/>
          <p:nvPr/>
        </p:nvSpPr>
        <p:spPr>
          <a:xfrm>
            <a:off x="356935" y="2064285"/>
            <a:ext cx="11032960" cy="338554"/>
          </a:xfrm>
          <a:prstGeom prst="rect">
            <a:avLst/>
          </a:prstGeom>
          <a:noFill/>
        </p:spPr>
        <p:txBody>
          <a:bodyPr wrap="square">
            <a:spAutoFit/>
          </a:bodyPr>
          <a:lstStyle/>
          <a:p>
            <a:pPr algn="just" rtl="0" fontAlgn="base"/>
            <a:r>
              <a:rPr lang="tr-TR" sz="1600" b="0" i="0" u="none" strike="noStrike">
                <a:solidFill>
                  <a:srgbClr val="000000"/>
                </a:solidFill>
                <a:effectLst/>
                <a:latin typeface="Raleway "/>
              </a:rPr>
              <a:t> </a:t>
            </a:r>
            <a:endParaRPr lang="en-US" sz="1600" b="0" i="0">
              <a:solidFill>
                <a:srgbClr val="000000"/>
              </a:solidFill>
              <a:effectLst/>
              <a:latin typeface="Raleway "/>
            </a:endParaRPr>
          </a:p>
        </p:txBody>
      </p:sp>
      <p:sp>
        <p:nvSpPr>
          <p:cNvPr id="6" name="Metin kutusu 5">
            <a:extLst>
              <a:ext uri="{FF2B5EF4-FFF2-40B4-BE49-F238E27FC236}">
                <a16:creationId xmlns:a16="http://schemas.microsoft.com/office/drawing/2014/main" id="{1EDB8163-3354-C83A-67B9-72916EE7E21F}"/>
              </a:ext>
            </a:extLst>
          </p:cNvPr>
          <p:cNvSpPr txBox="1"/>
          <p:nvPr/>
        </p:nvSpPr>
        <p:spPr>
          <a:xfrm>
            <a:off x="356934" y="787012"/>
            <a:ext cx="11124823" cy="2308324"/>
          </a:xfrm>
          <a:prstGeom prst="rect">
            <a:avLst/>
          </a:prstGeom>
          <a:noFill/>
        </p:spPr>
        <p:txBody>
          <a:bodyPr wrap="square" lIns="91440" tIns="45720" rIns="91440" bIns="45720" anchor="t">
            <a:spAutoFit/>
          </a:bodyPr>
          <a:lstStyle/>
          <a:p>
            <a:pPr algn="just"/>
            <a:r>
              <a:rPr lang="en-US" sz="1600" b="0" i="0" dirty="0">
                <a:solidFill>
                  <a:schemeClr val="accent1"/>
                </a:solidFill>
                <a:effectLst/>
              </a:rPr>
              <a:t>For women entrepreneurs, online networks and tools offers unparalleled opportunities to connect with like-minded professionals, industry leaders, and potential collaborators across Europe and beyond. </a:t>
            </a:r>
            <a:endParaRPr lang="tr-TR" sz="1600" b="0" i="0" dirty="0">
              <a:solidFill>
                <a:schemeClr val="accent1"/>
              </a:solidFill>
              <a:effectLst/>
            </a:endParaRPr>
          </a:p>
          <a:p>
            <a:pPr algn="just"/>
            <a:endParaRPr lang="tr-TR" sz="1600" dirty="0">
              <a:solidFill>
                <a:schemeClr val="accent1"/>
              </a:solidFill>
            </a:endParaRPr>
          </a:p>
          <a:p>
            <a:pPr algn="just"/>
            <a:r>
              <a:rPr lang="en-US" sz="1600" b="0" i="0" dirty="0">
                <a:solidFill>
                  <a:schemeClr val="accent1"/>
                </a:solidFill>
                <a:effectLst/>
              </a:rPr>
              <a:t>Online platforms and digital communities are now dedicated to fostering professional relationships, sharing resources, and providing mentorship tailored to the unique needs of women in business. These virtual networks break down geographic barriers, enabling women entrepreneurs to expand their influence, access global markets, and forge strategic partnerships, all while contributing to a more inclusive and connected entrepreneurial ecosystem.</a:t>
            </a:r>
          </a:p>
          <a:p>
            <a:pPr algn="just"/>
            <a:endParaRPr lang="tr-TR" sz="1600" dirty="0">
              <a:solidFill>
                <a:schemeClr val="accent1"/>
              </a:solidFill>
            </a:endParaRPr>
          </a:p>
        </p:txBody>
      </p:sp>
      <p:sp>
        <p:nvSpPr>
          <p:cNvPr id="16" name="Metin kutusu 15">
            <a:extLst>
              <a:ext uri="{FF2B5EF4-FFF2-40B4-BE49-F238E27FC236}">
                <a16:creationId xmlns:a16="http://schemas.microsoft.com/office/drawing/2014/main" id="{B2E45591-BE37-DE7B-EB67-44D52C1E1BD1}"/>
              </a:ext>
            </a:extLst>
          </p:cNvPr>
          <p:cNvSpPr txBox="1"/>
          <p:nvPr/>
        </p:nvSpPr>
        <p:spPr>
          <a:xfrm>
            <a:off x="6823494" y="3245200"/>
            <a:ext cx="4859173" cy="2062103"/>
          </a:xfrm>
          <a:prstGeom prst="rect">
            <a:avLst/>
          </a:prstGeom>
          <a:noFill/>
        </p:spPr>
        <p:txBody>
          <a:bodyPr wrap="square">
            <a:spAutoFit/>
          </a:bodyPr>
          <a:lstStyle/>
          <a:p>
            <a:pPr algn="just"/>
            <a:r>
              <a:rPr lang="en-US" sz="1600" b="1" dirty="0" err="1">
                <a:solidFill>
                  <a:schemeClr val="accent1"/>
                </a:solidFill>
                <a:hlinkClick r:id="rId2"/>
              </a:rPr>
              <a:t>Vator</a:t>
            </a:r>
            <a:r>
              <a:rPr lang="en-US" sz="1600" dirty="0">
                <a:solidFill>
                  <a:schemeClr val="accent1"/>
                </a:solidFill>
              </a:rPr>
              <a:t> is the networking website posts business news in the </a:t>
            </a:r>
            <a:r>
              <a:rPr lang="en-US" sz="1600" dirty="0" err="1">
                <a:solidFill>
                  <a:schemeClr val="accent1"/>
                </a:solidFill>
              </a:rPr>
              <a:t>VatorNews</a:t>
            </a:r>
            <a:r>
              <a:rPr lang="en-US" sz="1600" dirty="0">
                <a:solidFill>
                  <a:schemeClr val="accent1"/>
                </a:solidFill>
              </a:rPr>
              <a:t> section, and also has an area devoted to interviews with entrepreneurs and investors. Registering allows you to create your own company profile and interact with other </a:t>
            </a:r>
            <a:r>
              <a:rPr lang="en-US" sz="1600" dirty="0" err="1">
                <a:solidFill>
                  <a:schemeClr val="accent1"/>
                </a:solidFill>
              </a:rPr>
              <a:t>members.Vator</a:t>
            </a:r>
            <a:r>
              <a:rPr lang="en-US" sz="1600" dirty="0">
                <a:solidFill>
                  <a:schemeClr val="accent1"/>
                </a:solidFill>
              </a:rPr>
              <a:t> has a cool section that is completely dedicated to videos of members' companies and products.</a:t>
            </a:r>
            <a:endParaRPr lang="tr-TR" sz="1600" dirty="0">
              <a:solidFill>
                <a:schemeClr val="accent1"/>
              </a:solidFill>
            </a:endParaRPr>
          </a:p>
        </p:txBody>
      </p:sp>
      <p:pic>
        <p:nvPicPr>
          <p:cNvPr id="1030" name="Picture 6" descr="Logo">
            <a:extLst>
              <a:ext uri="{FF2B5EF4-FFF2-40B4-BE49-F238E27FC236}">
                <a16:creationId xmlns:a16="http://schemas.microsoft.com/office/drawing/2014/main" id="{56E25D49-072A-D469-564B-BD65486ACF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6823" y="5563612"/>
            <a:ext cx="2206605" cy="678531"/>
          </a:xfrm>
          <a:prstGeom prst="rect">
            <a:avLst/>
          </a:prstGeom>
          <a:noFill/>
          <a:extLst>
            <a:ext uri="{909E8E84-426E-40DD-AFC4-6F175D3DCCD1}">
              <a14:hiddenFill xmlns:a14="http://schemas.microsoft.com/office/drawing/2010/main">
                <a:solidFill>
                  <a:srgbClr val="FFFFFF"/>
                </a:solidFill>
              </a14:hiddenFill>
            </a:ext>
          </a:extLst>
        </p:spPr>
      </p:pic>
      <p:sp>
        <p:nvSpPr>
          <p:cNvPr id="17" name="Metin kutusu 16">
            <a:extLst>
              <a:ext uri="{FF2B5EF4-FFF2-40B4-BE49-F238E27FC236}">
                <a16:creationId xmlns:a16="http://schemas.microsoft.com/office/drawing/2014/main" id="{744C314D-6411-3CB0-9D87-4D00A5FFE05F}"/>
              </a:ext>
            </a:extLst>
          </p:cNvPr>
          <p:cNvSpPr txBox="1"/>
          <p:nvPr/>
        </p:nvSpPr>
        <p:spPr>
          <a:xfrm>
            <a:off x="356934" y="3254846"/>
            <a:ext cx="6094562" cy="1815882"/>
          </a:xfrm>
          <a:prstGeom prst="rect">
            <a:avLst/>
          </a:prstGeom>
          <a:noFill/>
        </p:spPr>
        <p:txBody>
          <a:bodyPr wrap="square">
            <a:spAutoFit/>
          </a:bodyPr>
          <a:lstStyle/>
          <a:p>
            <a:pPr algn="just"/>
            <a:r>
              <a:rPr lang="tr-TR" sz="1600" b="1" dirty="0" err="1">
                <a:solidFill>
                  <a:schemeClr val="bg1">
                    <a:lumMod val="75000"/>
                  </a:schemeClr>
                </a:solidFill>
                <a:hlinkClick r:id="rId4">
                  <a:extLst>
                    <a:ext uri="{A12FA001-AC4F-418D-AE19-62706E023703}">
                      <ahyp:hlinkClr xmlns:ahyp="http://schemas.microsoft.com/office/drawing/2018/hyperlinkcolor" val="tx"/>
                    </a:ext>
                  </a:extLst>
                </a:hlinkClick>
              </a:rPr>
              <a:t>Founders</a:t>
            </a:r>
            <a:r>
              <a:rPr lang="tr-TR" sz="1600" b="1" dirty="0">
                <a:solidFill>
                  <a:schemeClr val="bg1">
                    <a:lumMod val="75000"/>
                  </a:schemeClr>
                </a:solidFill>
                <a:hlinkClick r:id="rId4">
                  <a:extLst>
                    <a:ext uri="{A12FA001-AC4F-418D-AE19-62706E023703}">
                      <ahyp:hlinkClr xmlns:ahyp="http://schemas.microsoft.com/office/drawing/2018/hyperlinkcolor" val="tx"/>
                    </a:ext>
                  </a:extLst>
                </a:hlinkClick>
              </a:rPr>
              <a:t> Network </a:t>
            </a:r>
            <a:r>
              <a:rPr lang="tr-TR" sz="1600" dirty="0">
                <a:solidFill>
                  <a:schemeClr val="accent1"/>
                </a:solidFill>
              </a:rPr>
              <a:t>is an </a:t>
            </a:r>
            <a:r>
              <a:rPr lang="tr-TR" sz="1600" dirty="0" err="1">
                <a:solidFill>
                  <a:schemeClr val="accent1"/>
                </a:solidFill>
              </a:rPr>
              <a:t>exclusive</a:t>
            </a:r>
            <a:r>
              <a:rPr lang="tr-TR" sz="1600" dirty="0">
                <a:solidFill>
                  <a:schemeClr val="accent1"/>
                </a:solidFill>
              </a:rPr>
              <a:t> online platform </a:t>
            </a:r>
            <a:r>
              <a:rPr lang="tr-TR" sz="1600" dirty="0" err="1">
                <a:solidFill>
                  <a:schemeClr val="accent1"/>
                </a:solidFill>
              </a:rPr>
              <a:t>for</a:t>
            </a:r>
            <a:r>
              <a:rPr lang="tr-TR" sz="1600" dirty="0">
                <a:solidFill>
                  <a:schemeClr val="accent1"/>
                </a:solidFill>
              </a:rPr>
              <a:t> </a:t>
            </a:r>
            <a:r>
              <a:rPr lang="tr-TR" sz="1600" dirty="0" err="1">
                <a:solidFill>
                  <a:schemeClr val="accent1"/>
                </a:solidFill>
              </a:rPr>
              <a:t>entrepreneurs</a:t>
            </a:r>
            <a:r>
              <a:rPr lang="tr-TR" sz="1600" dirty="0">
                <a:solidFill>
                  <a:schemeClr val="accent1"/>
                </a:solidFill>
              </a:rPr>
              <a:t>. </a:t>
            </a:r>
            <a:r>
              <a:rPr lang="tr-TR" sz="1600" dirty="0" err="1">
                <a:solidFill>
                  <a:schemeClr val="accent1"/>
                </a:solidFill>
              </a:rPr>
              <a:t>The</a:t>
            </a:r>
            <a:r>
              <a:rPr lang="tr-TR" sz="1600" dirty="0">
                <a:solidFill>
                  <a:schemeClr val="accent1"/>
                </a:solidFill>
              </a:rPr>
              <a:t> network is </a:t>
            </a:r>
            <a:r>
              <a:rPr lang="tr-TR" sz="1600" dirty="0" err="1">
                <a:solidFill>
                  <a:schemeClr val="accent1"/>
                </a:solidFill>
              </a:rPr>
              <a:t>made</a:t>
            </a:r>
            <a:r>
              <a:rPr lang="tr-TR" sz="1600" dirty="0">
                <a:solidFill>
                  <a:schemeClr val="accent1"/>
                </a:solidFill>
              </a:rPr>
              <a:t> </a:t>
            </a:r>
            <a:r>
              <a:rPr lang="tr-TR" sz="1600" dirty="0" err="1">
                <a:solidFill>
                  <a:schemeClr val="accent1"/>
                </a:solidFill>
              </a:rPr>
              <a:t>up</a:t>
            </a:r>
            <a:r>
              <a:rPr lang="tr-TR" sz="1600" dirty="0">
                <a:solidFill>
                  <a:schemeClr val="accent1"/>
                </a:solidFill>
              </a:rPr>
              <a:t> of </a:t>
            </a:r>
            <a:r>
              <a:rPr lang="tr-TR" sz="1600" dirty="0" err="1">
                <a:solidFill>
                  <a:schemeClr val="accent1"/>
                </a:solidFill>
              </a:rPr>
              <a:t>over</a:t>
            </a:r>
            <a:r>
              <a:rPr lang="tr-TR" sz="1600" dirty="0">
                <a:solidFill>
                  <a:schemeClr val="accent1"/>
                </a:solidFill>
              </a:rPr>
              <a:t> 600 </a:t>
            </a:r>
            <a:r>
              <a:rPr lang="tr-TR" sz="1600" dirty="0" err="1">
                <a:solidFill>
                  <a:schemeClr val="accent1"/>
                </a:solidFill>
              </a:rPr>
              <a:t>tech</a:t>
            </a:r>
            <a:r>
              <a:rPr lang="tr-TR" sz="1600" dirty="0">
                <a:solidFill>
                  <a:schemeClr val="accent1"/>
                </a:solidFill>
              </a:rPr>
              <a:t> </a:t>
            </a:r>
            <a:r>
              <a:rPr lang="tr-TR" sz="1600" dirty="0" err="1">
                <a:solidFill>
                  <a:schemeClr val="accent1"/>
                </a:solidFill>
              </a:rPr>
              <a:t>founders</a:t>
            </a:r>
            <a:r>
              <a:rPr lang="tr-TR" sz="1600" dirty="0">
                <a:solidFill>
                  <a:schemeClr val="accent1"/>
                </a:solidFill>
              </a:rPr>
              <a:t> </a:t>
            </a:r>
            <a:r>
              <a:rPr lang="tr-TR" sz="1600" dirty="0" err="1">
                <a:solidFill>
                  <a:schemeClr val="accent1"/>
                </a:solidFill>
              </a:rPr>
              <a:t>with</a:t>
            </a:r>
            <a:r>
              <a:rPr lang="tr-TR" sz="1600" dirty="0">
                <a:solidFill>
                  <a:schemeClr val="accent1"/>
                </a:solidFill>
              </a:rPr>
              <a:t> 30+ </a:t>
            </a:r>
            <a:r>
              <a:rPr lang="tr-TR" sz="1600" dirty="0" err="1">
                <a:solidFill>
                  <a:schemeClr val="accent1"/>
                </a:solidFill>
              </a:rPr>
              <a:t>chapters</a:t>
            </a:r>
            <a:r>
              <a:rPr lang="tr-TR" sz="1600" dirty="0">
                <a:solidFill>
                  <a:schemeClr val="accent1"/>
                </a:solidFill>
              </a:rPr>
              <a:t> </a:t>
            </a:r>
            <a:r>
              <a:rPr lang="tr-TR" sz="1600" dirty="0" err="1">
                <a:solidFill>
                  <a:schemeClr val="accent1"/>
                </a:solidFill>
              </a:rPr>
              <a:t>across</a:t>
            </a:r>
            <a:r>
              <a:rPr lang="tr-TR" sz="1600" dirty="0">
                <a:solidFill>
                  <a:schemeClr val="accent1"/>
                </a:solidFill>
              </a:rPr>
              <a:t> </a:t>
            </a:r>
            <a:r>
              <a:rPr lang="tr-TR" sz="1600" dirty="0" err="1">
                <a:solidFill>
                  <a:schemeClr val="accent1"/>
                </a:solidFill>
              </a:rPr>
              <a:t>the</a:t>
            </a:r>
            <a:r>
              <a:rPr lang="tr-TR" sz="1600" dirty="0">
                <a:solidFill>
                  <a:schemeClr val="accent1"/>
                </a:solidFill>
              </a:rPr>
              <a:t> </a:t>
            </a:r>
            <a:r>
              <a:rPr lang="tr-TR" sz="1600" dirty="0" err="1">
                <a:solidFill>
                  <a:schemeClr val="accent1"/>
                </a:solidFill>
              </a:rPr>
              <a:t>globe.It</a:t>
            </a:r>
            <a:r>
              <a:rPr lang="tr-TR" sz="1600" dirty="0">
                <a:solidFill>
                  <a:schemeClr val="accent1"/>
                </a:solidFill>
              </a:rPr>
              <a:t> </a:t>
            </a:r>
            <a:r>
              <a:rPr lang="tr-TR" sz="1600" dirty="0" err="1">
                <a:solidFill>
                  <a:schemeClr val="accent1"/>
                </a:solidFill>
              </a:rPr>
              <a:t>gives</a:t>
            </a:r>
            <a:r>
              <a:rPr lang="tr-TR" sz="1600" dirty="0">
                <a:solidFill>
                  <a:schemeClr val="accent1"/>
                </a:solidFill>
              </a:rPr>
              <a:t> </a:t>
            </a:r>
            <a:r>
              <a:rPr lang="tr-TR" sz="1600" dirty="0" err="1">
                <a:solidFill>
                  <a:schemeClr val="accent1"/>
                </a:solidFill>
              </a:rPr>
              <a:t>you</a:t>
            </a:r>
            <a:r>
              <a:rPr lang="tr-TR" sz="1600" dirty="0">
                <a:solidFill>
                  <a:schemeClr val="accent1"/>
                </a:solidFill>
              </a:rPr>
              <a:t> a </a:t>
            </a:r>
            <a:r>
              <a:rPr lang="tr-TR" sz="1600" dirty="0" err="1">
                <a:solidFill>
                  <a:schemeClr val="accent1"/>
                </a:solidFill>
              </a:rPr>
              <a:t>quick</a:t>
            </a:r>
            <a:r>
              <a:rPr lang="tr-TR" sz="1600" dirty="0">
                <a:solidFill>
                  <a:schemeClr val="accent1"/>
                </a:solidFill>
              </a:rPr>
              <a:t> </a:t>
            </a:r>
            <a:r>
              <a:rPr lang="tr-TR" sz="1600" dirty="0" err="1">
                <a:solidFill>
                  <a:schemeClr val="accent1"/>
                </a:solidFill>
              </a:rPr>
              <a:t>and</a:t>
            </a:r>
            <a:r>
              <a:rPr lang="tr-TR" sz="1600" dirty="0">
                <a:solidFill>
                  <a:schemeClr val="accent1"/>
                </a:solidFill>
              </a:rPr>
              <a:t> </a:t>
            </a:r>
            <a:r>
              <a:rPr lang="tr-TR" sz="1600" dirty="0" err="1">
                <a:solidFill>
                  <a:schemeClr val="accent1"/>
                </a:solidFill>
              </a:rPr>
              <a:t>easy</a:t>
            </a:r>
            <a:r>
              <a:rPr lang="tr-TR" sz="1600" dirty="0">
                <a:solidFill>
                  <a:schemeClr val="accent1"/>
                </a:solidFill>
              </a:rPr>
              <a:t> </a:t>
            </a:r>
            <a:r>
              <a:rPr lang="tr-TR" sz="1600" dirty="0" err="1">
                <a:solidFill>
                  <a:schemeClr val="accent1"/>
                </a:solidFill>
              </a:rPr>
              <a:t>way</a:t>
            </a:r>
            <a:r>
              <a:rPr lang="tr-TR" sz="1600" dirty="0">
                <a:solidFill>
                  <a:schemeClr val="accent1"/>
                </a:solidFill>
              </a:rPr>
              <a:t> </a:t>
            </a:r>
            <a:r>
              <a:rPr lang="tr-TR" sz="1600" dirty="0" err="1">
                <a:solidFill>
                  <a:schemeClr val="accent1"/>
                </a:solidFill>
              </a:rPr>
              <a:t>to</a:t>
            </a:r>
            <a:r>
              <a:rPr lang="tr-TR" sz="1600" dirty="0">
                <a:solidFill>
                  <a:schemeClr val="accent1"/>
                </a:solidFill>
              </a:rPr>
              <a:t> </a:t>
            </a:r>
            <a:r>
              <a:rPr lang="tr-TR" sz="1600" dirty="0" err="1">
                <a:solidFill>
                  <a:schemeClr val="accent1"/>
                </a:solidFill>
              </a:rPr>
              <a:t>share</a:t>
            </a:r>
            <a:r>
              <a:rPr lang="tr-TR" sz="1600" dirty="0">
                <a:solidFill>
                  <a:schemeClr val="accent1"/>
                </a:solidFill>
              </a:rPr>
              <a:t> </a:t>
            </a:r>
            <a:r>
              <a:rPr lang="tr-TR" sz="1600" dirty="0" err="1">
                <a:solidFill>
                  <a:schemeClr val="accent1"/>
                </a:solidFill>
              </a:rPr>
              <a:t>experiences</a:t>
            </a:r>
            <a:r>
              <a:rPr lang="tr-TR" sz="1600" dirty="0">
                <a:solidFill>
                  <a:schemeClr val="accent1"/>
                </a:solidFill>
              </a:rPr>
              <a:t> </a:t>
            </a:r>
            <a:r>
              <a:rPr lang="tr-TR" sz="1600" dirty="0" err="1">
                <a:solidFill>
                  <a:schemeClr val="accent1"/>
                </a:solidFill>
              </a:rPr>
              <a:t>and</a:t>
            </a:r>
            <a:r>
              <a:rPr lang="tr-TR" sz="1600" dirty="0">
                <a:solidFill>
                  <a:schemeClr val="accent1"/>
                </a:solidFill>
              </a:rPr>
              <a:t> </a:t>
            </a:r>
            <a:r>
              <a:rPr lang="tr-TR" sz="1600" dirty="0" err="1">
                <a:solidFill>
                  <a:schemeClr val="accent1"/>
                </a:solidFill>
              </a:rPr>
              <a:t>get</a:t>
            </a:r>
            <a:r>
              <a:rPr lang="tr-TR" sz="1600" dirty="0">
                <a:solidFill>
                  <a:schemeClr val="accent1"/>
                </a:solidFill>
              </a:rPr>
              <a:t> </a:t>
            </a:r>
            <a:r>
              <a:rPr lang="tr-TR" sz="1600" dirty="0" err="1">
                <a:solidFill>
                  <a:schemeClr val="accent1"/>
                </a:solidFill>
              </a:rPr>
              <a:t>advice</a:t>
            </a:r>
            <a:r>
              <a:rPr lang="tr-TR" sz="1600" dirty="0">
                <a:solidFill>
                  <a:schemeClr val="accent1"/>
                </a:solidFill>
              </a:rPr>
              <a:t> </a:t>
            </a:r>
            <a:r>
              <a:rPr lang="tr-TR" sz="1600" dirty="0" err="1">
                <a:solidFill>
                  <a:schemeClr val="accent1"/>
                </a:solidFill>
              </a:rPr>
              <a:t>from</a:t>
            </a:r>
            <a:r>
              <a:rPr lang="tr-TR" sz="1600" dirty="0">
                <a:solidFill>
                  <a:schemeClr val="accent1"/>
                </a:solidFill>
              </a:rPr>
              <a:t> </a:t>
            </a:r>
            <a:r>
              <a:rPr lang="tr-TR" sz="1600" dirty="0" err="1">
                <a:solidFill>
                  <a:schemeClr val="accent1"/>
                </a:solidFill>
              </a:rPr>
              <a:t>people</a:t>
            </a:r>
            <a:r>
              <a:rPr lang="tr-TR" sz="1600" dirty="0">
                <a:solidFill>
                  <a:schemeClr val="accent1"/>
                </a:solidFill>
              </a:rPr>
              <a:t> </a:t>
            </a:r>
            <a:r>
              <a:rPr lang="tr-TR" sz="1600" dirty="0" err="1">
                <a:solidFill>
                  <a:schemeClr val="accent1"/>
                </a:solidFill>
              </a:rPr>
              <a:t>within</a:t>
            </a:r>
            <a:r>
              <a:rPr lang="tr-TR" sz="1600" dirty="0">
                <a:solidFill>
                  <a:schemeClr val="accent1"/>
                </a:solidFill>
              </a:rPr>
              <a:t> </a:t>
            </a:r>
            <a:r>
              <a:rPr lang="tr-TR" sz="1600" dirty="0" err="1">
                <a:solidFill>
                  <a:schemeClr val="accent1"/>
                </a:solidFill>
              </a:rPr>
              <a:t>the</a:t>
            </a:r>
            <a:r>
              <a:rPr lang="tr-TR" sz="1600" dirty="0">
                <a:solidFill>
                  <a:schemeClr val="accent1"/>
                </a:solidFill>
              </a:rPr>
              <a:t> </a:t>
            </a:r>
            <a:r>
              <a:rPr lang="tr-TR" sz="1600" dirty="0" err="1">
                <a:solidFill>
                  <a:schemeClr val="accent1"/>
                </a:solidFill>
              </a:rPr>
              <a:t>community.They</a:t>
            </a:r>
            <a:r>
              <a:rPr lang="tr-TR" sz="1600" dirty="0">
                <a:solidFill>
                  <a:schemeClr val="accent1"/>
                </a:solidFill>
              </a:rPr>
              <a:t> </a:t>
            </a:r>
            <a:r>
              <a:rPr lang="tr-TR" sz="1600" dirty="0" err="1">
                <a:solidFill>
                  <a:schemeClr val="accent1"/>
                </a:solidFill>
              </a:rPr>
              <a:t>also</a:t>
            </a:r>
            <a:r>
              <a:rPr lang="tr-TR" sz="1600" dirty="0">
                <a:solidFill>
                  <a:schemeClr val="accent1"/>
                </a:solidFill>
              </a:rPr>
              <a:t> </a:t>
            </a:r>
            <a:r>
              <a:rPr lang="tr-TR" sz="1600" dirty="0" err="1">
                <a:solidFill>
                  <a:schemeClr val="accent1"/>
                </a:solidFill>
              </a:rPr>
              <a:t>give</a:t>
            </a:r>
            <a:r>
              <a:rPr lang="tr-TR" sz="1600" dirty="0">
                <a:solidFill>
                  <a:schemeClr val="accent1"/>
                </a:solidFill>
              </a:rPr>
              <a:t> </a:t>
            </a:r>
            <a:r>
              <a:rPr lang="tr-TR" sz="1600" dirty="0" err="1">
                <a:solidFill>
                  <a:schemeClr val="accent1"/>
                </a:solidFill>
              </a:rPr>
              <a:t>you</a:t>
            </a:r>
            <a:r>
              <a:rPr lang="tr-TR" sz="1600" dirty="0">
                <a:solidFill>
                  <a:schemeClr val="accent1"/>
                </a:solidFill>
              </a:rPr>
              <a:t> </a:t>
            </a:r>
            <a:r>
              <a:rPr lang="tr-TR" sz="1600" dirty="0" err="1">
                <a:solidFill>
                  <a:schemeClr val="accent1"/>
                </a:solidFill>
              </a:rPr>
              <a:t>access</a:t>
            </a:r>
            <a:r>
              <a:rPr lang="tr-TR" sz="1600" dirty="0">
                <a:solidFill>
                  <a:schemeClr val="accent1"/>
                </a:solidFill>
              </a:rPr>
              <a:t> </a:t>
            </a:r>
            <a:r>
              <a:rPr lang="tr-TR" sz="1600" dirty="0" err="1">
                <a:solidFill>
                  <a:schemeClr val="accent1"/>
                </a:solidFill>
              </a:rPr>
              <a:t>to</a:t>
            </a:r>
            <a:r>
              <a:rPr lang="tr-TR" sz="1600" dirty="0">
                <a:solidFill>
                  <a:schemeClr val="accent1"/>
                </a:solidFill>
              </a:rPr>
              <a:t> a </a:t>
            </a:r>
            <a:r>
              <a:rPr lang="tr-TR" sz="1600" dirty="0" err="1">
                <a:solidFill>
                  <a:schemeClr val="accent1"/>
                </a:solidFill>
              </a:rPr>
              <a:t>community</a:t>
            </a:r>
            <a:r>
              <a:rPr lang="tr-TR" sz="1600" dirty="0">
                <a:solidFill>
                  <a:schemeClr val="accent1"/>
                </a:solidFill>
              </a:rPr>
              <a:t> of </a:t>
            </a:r>
            <a:r>
              <a:rPr lang="tr-TR" sz="1600" dirty="0" err="1">
                <a:solidFill>
                  <a:schemeClr val="accent1"/>
                </a:solidFill>
              </a:rPr>
              <a:t>over</a:t>
            </a:r>
            <a:r>
              <a:rPr lang="tr-TR" sz="1600" dirty="0">
                <a:solidFill>
                  <a:schemeClr val="accent1"/>
                </a:solidFill>
              </a:rPr>
              <a:t> 50 </a:t>
            </a:r>
            <a:r>
              <a:rPr lang="tr-TR" sz="1600" dirty="0" err="1">
                <a:solidFill>
                  <a:schemeClr val="accent1"/>
                </a:solidFill>
              </a:rPr>
              <a:t>active</a:t>
            </a:r>
            <a:r>
              <a:rPr lang="tr-TR" sz="1600" dirty="0">
                <a:solidFill>
                  <a:schemeClr val="accent1"/>
                </a:solidFill>
              </a:rPr>
              <a:t> </a:t>
            </a:r>
            <a:r>
              <a:rPr lang="tr-TR" sz="1600" dirty="0" err="1">
                <a:solidFill>
                  <a:schemeClr val="accent1"/>
                </a:solidFill>
              </a:rPr>
              <a:t>investors</a:t>
            </a:r>
            <a:r>
              <a:rPr lang="tr-TR" sz="1600" dirty="0">
                <a:solidFill>
                  <a:schemeClr val="accent1"/>
                </a:solidFill>
              </a:rPr>
              <a:t> as </a:t>
            </a:r>
            <a:r>
              <a:rPr lang="tr-TR" sz="1600" dirty="0" err="1">
                <a:solidFill>
                  <a:schemeClr val="accent1"/>
                </a:solidFill>
              </a:rPr>
              <a:t>well</a:t>
            </a:r>
            <a:r>
              <a:rPr lang="tr-TR" sz="1600" dirty="0">
                <a:solidFill>
                  <a:schemeClr val="accent1"/>
                </a:solidFill>
              </a:rPr>
              <a:t> as </a:t>
            </a:r>
            <a:r>
              <a:rPr lang="tr-TR" sz="1600" dirty="0" err="1">
                <a:solidFill>
                  <a:schemeClr val="accent1"/>
                </a:solidFill>
              </a:rPr>
              <a:t>numerous</a:t>
            </a:r>
            <a:r>
              <a:rPr lang="tr-TR" sz="1600" dirty="0">
                <a:solidFill>
                  <a:schemeClr val="accent1"/>
                </a:solidFill>
              </a:rPr>
              <a:t> </a:t>
            </a:r>
            <a:r>
              <a:rPr lang="tr-TR" sz="1600" dirty="0" err="1">
                <a:solidFill>
                  <a:schemeClr val="accent1"/>
                </a:solidFill>
              </a:rPr>
              <a:t>events</a:t>
            </a:r>
            <a:r>
              <a:rPr lang="tr-TR" sz="1600" dirty="0">
                <a:solidFill>
                  <a:schemeClr val="accent1"/>
                </a:solidFill>
              </a:rPr>
              <a:t> </a:t>
            </a:r>
            <a:r>
              <a:rPr lang="tr-TR" sz="1600" dirty="0" err="1">
                <a:solidFill>
                  <a:schemeClr val="accent1"/>
                </a:solidFill>
              </a:rPr>
              <a:t>and</a:t>
            </a:r>
            <a:r>
              <a:rPr lang="tr-TR" sz="1600" dirty="0">
                <a:solidFill>
                  <a:schemeClr val="accent1"/>
                </a:solidFill>
              </a:rPr>
              <a:t> formal </a:t>
            </a:r>
            <a:r>
              <a:rPr lang="tr-TR" sz="1600" dirty="0" err="1">
                <a:solidFill>
                  <a:schemeClr val="accent1"/>
                </a:solidFill>
              </a:rPr>
              <a:t>mentorship</a:t>
            </a:r>
            <a:r>
              <a:rPr lang="tr-TR" sz="1600" dirty="0">
                <a:solidFill>
                  <a:schemeClr val="accent1"/>
                </a:solidFill>
              </a:rPr>
              <a:t> </a:t>
            </a:r>
            <a:r>
              <a:rPr lang="tr-TR" sz="1600" dirty="0" err="1">
                <a:solidFill>
                  <a:schemeClr val="accent1"/>
                </a:solidFill>
              </a:rPr>
              <a:t>opportunities</a:t>
            </a:r>
            <a:endParaRPr lang="tr-TR" sz="1600" dirty="0">
              <a:solidFill>
                <a:schemeClr val="accent1"/>
              </a:solidFill>
            </a:endParaRPr>
          </a:p>
        </p:txBody>
      </p:sp>
      <p:pic>
        <p:nvPicPr>
          <p:cNvPr id="19" name="Resim 18" descr="ekran görüntüsü, yazı tipi, grafik, metin içeren bir resim&#10;&#10;Açıklama otomatik olarak oluşturuldu">
            <a:extLst>
              <a:ext uri="{FF2B5EF4-FFF2-40B4-BE49-F238E27FC236}">
                <a16:creationId xmlns:a16="http://schemas.microsoft.com/office/drawing/2014/main" id="{3F2C4D9E-6074-D2C8-3A95-3A942238DD3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20145" y="4220571"/>
            <a:ext cx="6791347" cy="3820133"/>
          </a:xfrm>
          <a:prstGeom prst="rect">
            <a:avLst/>
          </a:prstGeom>
        </p:spPr>
      </p:pic>
      <p:sp>
        <p:nvSpPr>
          <p:cNvPr id="21" name="Metin kutusu 20">
            <a:extLst>
              <a:ext uri="{FF2B5EF4-FFF2-40B4-BE49-F238E27FC236}">
                <a16:creationId xmlns:a16="http://schemas.microsoft.com/office/drawing/2014/main" id="{089B9EC2-C863-4119-88C3-B0F81CF09AE8}"/>
              </a:ext>
            </a:extLst>
          </p:cNvPr>
          <p:cNvSpPr txBox="1"/>
          <p:nvPr/>
        </p:nvSpPr>
        <p:spPr>
          <a:xfrm>
            <a:off x="1528632" y="6483063"/>
            <a:ext cx="3560952" cy="261610"/>
          </a:xfrm>
          <a:prstGeom prst="rect">
            <a:avLst/>
          </a:prstGeom>
          <a:noFill/>
        </p:spPr>
        <p:txBody>
          <a:bodyPr wrap="square">
            <a:spAutoFit/>
          </a:bodyPr>
          <a:lstStyle/>
          <a:p>
            <a:r>
              <a:rPr lang="tr-TR" sz="1100" dirty="0">
                <a:solidFill>
                  <a:schemeClr val="accent1"/>
                </a:solidFill>
              </a:rPr>
              <a:t>Image </a:t>
            </a:r>
            <a:r>
              <a:rPr lang="tr-TR" sz="1100" dirty="0" err="1">
                <a:solidFill>
                  <a:schemeClr val="accent1"/>
                </a:solidFill>
              </a:rPr>
              <a:t>source</a:t>
            </a:r>
            <a:r>
              <a:rPr lang="tr-TR" sz="1100" dirty="0">
                <a:solidFill>
                  <a:schemeClr val="accent1"/>
                </a:solidFill>
              </a:rPr>
              <a:t>: www. foundersnetwork.com</a:t>
            </a:r>
            <a:endParaRPr lang="tr-TR" sz="1100" dirty="0"/>
          </a:p>
        </p:txBody>
      </p:sp>
      <p:sp>
        <p:nvSpPr>
          <p:cNvPr id="23" name="Metin kutusu 22">
            <a:extLst>
              <a:ext uri="{FF2B5EF4-FFF2-40B4-BE49-F238E27FC236}">
                <a16:creationId xmlns:a16="http://schemas.microsoft.com/office/drawing/2014/main" id="{D4868946-AC60-56BC-9332-B8B80214891D}"/>
              </a:ext>
            </a:extLst>
          </p:cNvPr>
          <p:cNvSpPr txBox="1"/>
          <p:nvPr/>
        </p:nvSpPr>
        <p:spPr>
          <a:xfrm>
            <a:off x="8031193" y="6483063"/>
            <a:ext cx="3545830" cy="261610"/>
          </a:xfrm>
          <a:prstGeom prst="rect">
            <a:avLst/>
          </a:prstGeom>
          <a:noFill/>
        </p:spPr>
        <p:txBody>
          <a:bodyPr wrap="square">
            <a:spAutoFit/>
          </a:bodyPr>
          <a:lstStyle/>
          <a:p>
            <a:r>
              <a:rPr lang="tr-TR" sz="1100" dirty="0">
                <a:solidFill>
                  <a:schemeClr val="accent1"/>
                </a:solidFill>
              </a:rPr>
              <a:t>Image </a:t>
            </a:r>
            <a:r>
              <a:rPr lang="tr-TR" sz="1100" dirty="0" err="1">
                <a:solidFill>
                  <a:schemeClr val="accent1"/>
                </a:solidFill>
              </a:rPr>
              <a:t>source</a:t>
            </a:r>
            <a:r>
              <a:rPr lang="tr-TR" sz="1100" dirty="0">
                <a:solidFill>
                  <a:schemeClr val="accent1"/>
                </a:solidFill>
              </a:rPr>
              <a:t>: www. vator.tv</a:t>
            </a:r>
            <a:endParaRPr lang="tr-TR" sz="1100" dirty="0"/>
          </a:p>
        </p:txBody>
      </p:sp>
    </p:spTree>
    <p:extLst>
      <p:ext uri="{BB962C8B-B14F-4D97-AF65-F5344CB8AC3E}">
        <p14:creationId xmlns:p14="http://schemas.microsoft.com/office/powerpoint/2010/main" val="16465501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7FEC30-FA11-3E39-7431-8D2C33D853F8}"/>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36B156A7-BD1B-17C9-0570-D63799E4F9DD}"/>
              </a:ext>
            </a:extLst>
          </p:cNvPr>
          <p:cNvSpPr txBox="1"/>
          <p:nvPr/>
        </p:nvSpPr>
        <p:spPr>
          <a:xfrm>
            <a:off x="334514" y="240142"/>
            <a:ext cx="10610461" cy="369332"/>
          </a:xfrm>
          <a:prstGeom prst="rect">
            <a:avLst/>
          </a:prstGeom>
          <a:noFill/>
        </p:spPr>
        <p:txBody>
          <a:bodyPr wrap="square" rtlCol="0">
            <a:spAutoFit/>
          </a:bodyPr>
          <a:lstStyle/>
          <a:p>
            <a:r>
              <a:rPr lang="en-US" b="1" dirty="0">
                <a:solidFill>
                  <a:schemeClr val="bg2"/>
                </a:solidFill>
              </a:rPr>
              <a:t>European Strategic Partnership</a:t>
            </a:r>
            <a:r>
              <a:rPr lang="tr-TR" b="1" dirty="0">
                <a:solidFill>
                  <a:schemeClr val="bg2"/>
                </a:solidFill>
              </a:rPr>
              <a:t> &amp; </a:t>
            </a:r>
            <a:r>
              <a:rPr lang="en-US" b="1" dirty="0">
                <a:solidFill>
                  <a:schemeClr val="bg2"/>
                </a:solidFill>
              </a:rPr>
              <a:t>Networking Instruments for Women Entrepreneurs </a:t>
            </a:r>
            <a:r>
              <a:rPr lang="tr-TR" b="1" dirty="0">
                <a:solidFill>
                  <a:schemeClr val="bg2"/>
                </a:solidFill>
                <a:effectLst/>
              </a:rPr>
              <a:t>1/</a:t>
            </a:r>
            <a:r>
              <a:rPr lang="tr-TR" b="1" dirty="0">
                <a:solidFill>
                  <a:schemeClr val="bg2"/>
                </a:solidFill>
              </a:rPr>
              <a:t>2</a:t>
            </a:r>
            <a:endParaRPr lang="en-US" sz="2000" b="1" dirty="0">
              <a:solidFill>
                <a:schemeClr val="bg2"/>
              </a:solidFill>
            </a:endParaRPr>
          </a:p>
        </p:txBody>
      </p:sp>
      <p:sp>
        <p:nvSpPr>
          <p:cNvPr id="4" name="Metin kutusu 3">
            <a:extLst>
              <a:ext uri="{FF2B5EF4-FFF2-40B4-BE49-F238E27FC236}">
                <a16:creationId xmlns:a16="http://schemas.microsoft.com/office/drawing/2014/main" id="{7289461C-D071-0459-639E-112932DCCC90}"/>
              </a:ext>
            </a:extLst>
          </p:cNvPr>
          <p:cNvSpPr txBox="1"/>
          <p:nvPr/>
        </p:nvSpPr>
        <p:spPr>
          <a:xfrm>
            <a:off x="356935" y="2064285"/>
            <a:ext cx="11032960" cy="338554"/>
          </a:xfrm>
          <a:prstGeom prst="rect">
            <a:avLst/>
          </a:prstGeom>
          <a:noFill/>
        </p:spPr>
        <p:txBody>
          <a:bodyPr wrap="square">
            <a:spAutoFit/>
          </a:bodyPr>
          <a:lstStyle/>
          <a:p>
            <a:pPr algn="just" rtl="0" fontAlgn="base"/>
            <a:r>
              <a:rPr lang="tr-TR" sz="1600" b="0" i="0" u="none" strike="noStrike">
                <a:solidFill>
                  <a:srgbClr val="000000"/>
                </a:solidFill>
                <a:effectLst/>
                <a:latin typeface="Raleway "/>
              </a:rPr>
              <a:t> </a:t>
            </a:r>
            <a:endParaRPr lang="en-US" sz="1600" b="0" i="0">
              <a:solidFill>
                <a:srgbClr val="000000"/>
              </a:solidFill>
              <a:effectLst/>
              <a:latin typeface="Raleway "/>
            </a:endParaRPr>
          </a:p>
        </p:txBody>
      </p:sp>
      <p:sp>
        <p:nvSpPr>
          <p:cNvPr id="6" name="Metin kutusu 5">
            <a:extLst>
              <a:ext uri="{FF2B5EF4-FFF2-40B4-BE49-F238E27FC236}">
                <a16:creationId xmlns:a16="http://schemas.microsoft.com/office/drawing/2014/main" id="{1E935051-9774-247F-ACB5-EE6D2AC0D23F}"/>
              </a:ext>
            </a:extLst>
          </p:cNvPr>
          <p:cNvSpPr txBox="1"/>
          <p:nvPr/>
        </p:nvSpPr>
        <p:spPr>
          <a:xfrm>
            <a:off x="334513" y="678214"/>
            <a:ext cx="8081354" cy="5262979"/>
          </a:xfrm>
          <a:prstGeom prst="rect">
            <a:avLst/>
          </a:prstGeom>
          <a:noFill/>
        </p:spPr>
        <p:txBody>
          <a:bodyPr wrap="square" lIns="91440" tIns="45720" rIns="91440" bIns="45720" anchor="t">
            <a:spAutoFit/>
          </a:bodyPr>
          <a:lstStyle/>
          <a:p>
            <a:pPr algn="just"/>
            <a:r>
              <a:rPr lang="en-US" sz="1600" b="1" i="0" dirty="0">
                <a:solidFill>
                  <a:schemeClr val="bg1"/>
                </a:solidFill>
                <a:hlinkClick r:id="rId2">
                  <a:extLst>
                    <a:ext uri="{A12FA001-AC4F-418D-AE19-62706E023703}">
                      <ahyp:hlinkClr xmlns:ahyp="http://schemas.microsoft.com/office/drawing/2018/hyperlinkcolor" val="tx"/>
                    </a:ext>
                  </a:extLst>
                </a:hlinkClick>
              </a:rPr>
              <a:t>Female Founders </a:t>
            </a:r>
            <a:r>
              <a:rPr lang="en-US" sz="1600" b="0" i="0" dirty="0">
                <a:solidFill>
                  <a:schemeClr val="accent1"/>
                </a:solidFill>
                <a:effectLst/>
              </a:rPr>
              <a:t>is a European organization dedicated to creating equal opportunities for entrepreneurial women in the tech and innovation ecosystem. Their mission is to support and empower women by providing access to resources, networks, and knowledge, fostering a more inclusive and equitable future.</a:t>
            </a:r>
            <a:r>
              <a:rPr lang="tr-TR" sz="1600" b="0" i="0" dirty="0">
                <a:solidFill>
                  <a:schemeClr val="accent1"/>
                </a:solidFill>
                <a:effectLst/>
              </a:rPr>
              <a:t> </a:t>
            </a:r>
            <a:r>
              <a:rPr lang="en-US" sz="1600" b="0" i="0" dirty="0">
                <a:solidFill>
                  <a:schemeClr val="accent1"/>
                </a:solidFill>
                <a:effectLst/>
              </a:rPr>
              <a:t>By joining the Female Founders community, individuals gain access to a flourishing network of entrepreneurial minds, regular updates, resources on leadership and startup growth, and invitations to events that accelerate personal and professional development. </a:t>
            </a:r>
            <a:endParaRPr lang="tr-TR" sz="1600" b="0" i="0" dirty="0">
              <a:solidFill>
                <a:schemeClr val="accent1"/>
              </a:solidFill>
              <a:effectLst/>
            </a:endParaRPr>
          </a:p>
          <a:p>
            <a:pPr algn="just"/>
            <a:endParaRPr lang="tr-TR" sz="1600" b="0" i="0" dirty="0">
              <a:solidFill>
                <a:schemeClr val="accent1"/>
              </a:solidFill>
              <a:effectLst/>
            </a:endParaRPr>
          </a:p>
          <a:p>
            <a:pPr algn="just"/>
            <a:endParaRPr lang="tr-TR" sz="1600" dirty="0">
              <a:solidFill>
                <a:schemeClr val="bg1"/>
              </a:solidFill>
            </a:endParaRPr>
          </a:p>
          <a:p>
            <a:pPr algn="just"/>
            <a:r>
              <a:rPr lang="en-US" sz="1600" b="1" dirty="0">
                <a:solidFill>
                  <a:schemeClr val="bg1"/>
                </a:solidFill>
                <a:hlinkClick r:id="rId3">
                  <a:extLst>
                    <a:ext uri="{A12FA001-AC4F-418D-AE19-62706E023703}">
                      <ahyp:hlinkClr xmlns:ahyp="http://schemas.microsoft.com/office/drawing/2018/hyperlinkcolor" val="tx"/>
                    </a:ext>
                  </a:extLst>
                </a:hlinkClick>
              </a:rPr>
              <a:t>Dell Women’s Entrepreneur Network (DWEN)</a:t>
            </a:r>
            <a:r>
              <a:rPr lang="en-US" sz="1600" dirty="0">
                <a:solidFill>
                  <a:schemeClr val="bg1"/>
                </a:solidFill>
                <a:hlinkClick r:id="rId3">
                  <a:extLst>
                    <a:ext uri="{A12FA001-AC4F-418D-AE19-62706E023703}">
                      <ahyp:hlinkClr xmlns:ahyp="http://schemas.microsoft.com/office/drawing/2018/hyperlinkcolor" val="tx"/>
                    </a:ext>
                  </a:extLst>
                </a:hlinkClick>
              </a:rPr>
              <a:t> </a:t>
            </a:r>
            <a:r>
              <a:rPr lang="en-US" sz="1600" dirty="0">
                <a:solidFill>
                  <a:schemeClr val="accent1"/>
                </a:solidFill>
              </a:rPr>
              <a:t>is a global initiative by Dell Technologies, established in 2009 to empower women entrepreneurs. It connects women founders, investors, and advisors worldwide, fostering collaboration and knowledge-sharing. DWEN offers a range of opportunities, including access to educational content like webinars, workshops, and events covering leadership, funding, marketing, and technology adoption. Members can leverage mentorship programs and networking events to build relationships and expand globally. By joining DWEN, female entrepreneurs gain valuable tools, resources, and a community to support their business growth from startup to scale-up.</a:t>
            </a:r>
          </a:p>
          <a:p>
            <a:pPr algn="just"/>
            <a:endParaRPr lang="en-US" sz="1600" b="0" i="0" dirty="0">
              <a:solidFill>
                <a:schemeClr val="accent1"/>
              </a:solidFill>
              <a:effectLst/>
            </a:endParaRPr>
          </a:p>
          <a:p>
            <a:pPr algn="just"/>
            <a:endParaRPr lang="tr-TR" sz="1600" dirty="0">
              <a:solidFill>
                <a:schemeClr val="accent1"/>
              </a:solidFill>
            </a:endParaRPr>
          </a:p>
        </p:txBody>
      </p:sp>
      <p:pic>
        <p:nvPicPr>
          <p:cNvPr id="11" name="Resim 10" descr="yazı tipi, grafik, ekran görüntüsü, tasarım içeren bir resim&#10;&#10;Açıklama otomatik olarak oluşturuldu">
            <a:extLst>
              <a:ext uri="{FF2B5EF4-FFF2-40B4-BE49-F238E27FC236}">
                <a16:creationId xmlns:a16="http://schemas.microsoft.com/office/drawing/2014/main" id="{98AF56B1-D480-4C74-33F8-06A9DADC5D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36478" y="-284671"/>
            <a:ext cx="6080741" cy="3420417"/>
          </a:xfrm>
          <a:prstGeom prst="rect">
            <a:avLst/>
          </a:prstGeom>
        </p:spPr>
      </p:pic>
      <p:pic>
        <p:nvPicPr>
          <p:cNvPr id="1028" name="Picture 4" descr="DWEN logo blue">
            <a:extLst>
              <a:ext uri="{FF2B5EF4-FFF2-40B4-BE49-F238E27FC236}">
                <a16:creationId xmlns:a16="http://schemas.microsoft.com/office/drawing/2014/main" id="{3B161F50-FD1A-4968-4C2F-17E8E702E91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52947" y="3308451"/>
            <a:ext cx="2266564" cy="1270383"/>
          </a:xfrm>
          <a:prstGeom prst="rect">
            <a:avLst/>
          </a:prstGeom>
          <a:noFill/>
          <a:extLst>
            <a:ext uri="{909E8E84-426E-40DD-AFC4-6F175D3DCCD1}">
              <a14:hiddenFill xmlns:a14="http://schemas.microsoft.com/office/drawing/2010/main">
                <a:solidFill>
                  <a:srgbClr val="FFFFFF"/>
                </a:solidFill>
              </a14:hiddenFill>
            </a:ext>
          </a:extLst>
        </p:spPr>
      </p:pic>
      <p:sp>
        <p:nvSpPr>
          <p:cNvPr id="13" name="Metin kutusu 12">
            <a:extLst>
              <a:ext uri="{FF2B5EF4-FFF2-40B4-BE49-F238E27FC236}">
                <a16:creationId xmlns:a16="http://schemas.microsoft.com/office/drawing/2014/main" id="{CD5F2509-EB9B-9D04-D859-CFFD1965507A}"/>
              </a:ext>
            </a:extLst>
          </p:cNvPr>
          <p:cNvSpPr txBox="1"/>
          <p:nvPr/>
        </p:nvSpPr>
        <p:spPr>
          <a:xfrm>
            <a:off x="8952947" y="2102757"/>
            <a:ext cx="3239053" cy="261610"/>
          </a:xfrm>
          <a:prstGeom prst="rect">
            <a:avLst/>
          </a:prstGeom>
          <a:noFill/>
        </p:spPr>
        <p:txBody>
          <a:bodyPr wrap="square">
            <a:spAutoFit/>
          </a:bodyPr>
          <a:lstStyle/>
          <a:p>
            <a:r>
              <a:rPr lang="tr-TR" sz="1100" dirty="0">
                <a:solidFill>
                  <a:schemeClr val="accent1"/>
                </a:solidFill>
              </a:rPr>
              <a:t>Image </a:t>
            </a:r>
            <a:r>
              <a:rPr lang="tr-TR" sz="1100" dirty="0" err="1">
                <a:solidFill>
                  <a:schemeClr val="accent1"/>
                </a:solidFill>
              </a:rPr>
              <a:t>source</a:t>
            </a:r>
            <a:r>
              <a:rPr lang="tr-TR" sz="1100" dirty="0">
                <a:solidFill>
                  <a:schemeClr val="accent1"/>
                </a:solidFill>
              </a:rPr>
              <a:t>: www.female-founders.org </a:t>
            </a:r>
            <a:endParaRPr lang="tr-TR" sz="1100" dirty="0"/>
          </a:p>
        </p:txBody>
      </p:sp>
      <p:sp>
        <p:nvSpPr>
          <p:cNvPr id="14" name="Metin kutusu 13">
            <a:extLst>
              <a:ext uri="{FF2B5EF4-FFF2-40B4-BE49-F238E27FC236}">
                <a16:creationId xmlns:a16="http://schemas.microsoft.com/office/drawing/2014/main" id="{23940B8C-D952-44A3-C3D0-7A00EBD0E245}"/>
              </a:ext>
            </a:extLst>
          </p:cNvPr>
          <p:cNvSpPr txBox="1"/>
          <p:nvPr/>
        </p:nvSpPr>
        <p:spPr>
          <a:xfrm>
            <a:off x="9115867" y="4912093"/>
            <a:ext cx="3239053" cy="261610"/>
          </a:xfrm>
          <a:prstGeom prst="rect">
            <a:avLst/>
          </a:prstGeom>
          <a:noFill/>
        </p:spPr>
        <p:txBody>
          <a:bodyPr wrap="square">
            <a:spAutoFit/>
          </a:bodyPr>
          <a:lstStyle/>
          <a:p>
            <a:r>
              <a:rPr lang="tr-TR" sz="1100" dirty="0">
                <a:solidFill>
                  <a:schemeClr val="accent1"/>
                </a:solidFill>
              </a:rPr>
              <a:t>Image </a:t>
            </a:r>
            <a:r>
              <a:rPr lang="tr-TR" sz="1100" dirty="0" err="1">
                <a:solidFill>
                  <a:schemeClr val="accent1"/>
                </a:solidFill>
              </a:rPr>
              <a:t>source</a:t>
            </a:r>
            <a:r>
              <a:rPr lang="tr-TR" sz="1100" dirty="0">
                <a:solidFill>
                  <a:schemeClr val="accent1"/>
                </a:solidFill>
              </a:rPr>
              <a:t>: www. dwen.com</a:t>
            </a:r>
            <a:endParaRPr lang="tr-TR" sz="1100" dirty="0"/>
          </a:p>
        </p:txBody>
      </p:sp>
    </p:spTree>
    <p:extLst>
      <p:ext uri="{BB962C8B-B14F-4D97-AF65-F5344CB8AC3E}">
        <p14:creationId xmlns:p14="http://schemas.microsoft.com/office/powerpoint/2010/main" val="35952209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BA108C-8062-9CE5-197A-1448EDAD4F78}"/>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24859FE4-B546-DFA6-EDDA-71C7333F64FC}"/>
              </a:ext>
            </a:extLst>
          </p:cNvPr>
          <p:cNvSpPr txBox="1"/>
          <p:nvPr/>
        </p:nvSpPr>
        <p:spPr>
          <a:xfrm>
            <a:off x="334514" y="240142"/>
            <a:ext cx="11457795" cy="369332"/>
          </a:xfrm>
          <a:prstGeom prst="rect">
            <a:avLst/>
          </a:prstGeom>
          <a:noFill/>
        </p:spPr>
        <p:txBody>
          <a:bodyPr wrap="square" rtlCol="0">
            <a:spAutoFit/>
          </a:bodyPr>
          <a:lstStyle/>
          <a:p>
            <a:r>
              <a:rPr lang="en-US" b="1" dirty="0">
                <a:solidFill>
                  <a:schemeClr val="bg2"/>
                </a:solidFill>
              </a:rPr>
              <a:t>European Strategic Partnership</a:t>
            </a:r>
            <a:r>
              <a:rPr lang="tr-TR" b="1" dirty="0">
                <a:solidFill>
                  <a:schemeClr val="bg2"/>
                </a:solidFill>
              </a:rPr>
              <a:t> &amp; </a:t>
            </a:r>
            <a:r>
              <a:rPr lang="en-US" b="1" dirty="0">
                <a:solidFill>
                  <a:schemeClr val="bg2"/>
                </a:solidFill>
              </a:rPr>
              <a:t>Networking Instruments for Women Entrepreneurs </a:t>
            </a:r>
            <a:r>
              <a:rPr lang="tr-TR" b="1" dirty="0">
                <a:solidFill>
                  <a:schemeClr val="bg2"/>
                </a:solidFill>
                <a:effectLst/>
              </a:rPr>
              <a:t>2/2</a:t>
            </a:r>
            <a:endParaRPr lang="en-US" sz="2000" b="1" dirty="0">
              <a:solidFill>
                <a:schemeClr val="bg2"/>
              </a:solidFill>
            </a:endParaRPr>
          </a:p>
        </p:txBody>
      </p:sp>
      <p:sp>
        <p:nvSpPr>
          <p:cNvPr id="4" name="Metin kutusu 3">
            <a:extLst>
              <a:ext uri="{FF2B5EF4-FFF2-40B4-BE49-F238E27FC236}">
                <a16:creationId xmlns:a16="http://schemas.microsoft.com/office/drawing/2014/main" id="{568FF841-6A82-490E-890F-BDBBB304447C}"/>
              </a:ext>
            </a:extLst>
          </p:cNvPr>
          <p:cNvSpPr txBox="1"/>
          <p:nvPr/>
        </p:nvSpPr>
        <p:spPr>
          <a:xfrm>
            <a:off x="356935" y="2064285"/>
            <a:ext cx="11032960" cy="338554"/>
          </a:xfrm>
          <a:prstGeom prst="rect">
            <a:avLst/>
          </a:prstGeom>
          <a:noFill/>
        </p:spPr>
        <p:txBody>
          <a:bodyPr wrap="square">
            <a:spAutoFit/>
          </a:bodyPr>
          <a:lstStyle/>
          <a:p>
            <a:pPr algn="just" rtl="0" fontAlgn="base"/>
            <a:r>
              <a:rPr lang="tr-TR" sz="1600" b="0" i="0" u="none" strike="noStrike">
                <a:solidFill>
                  <a:srgbClr val="000000"/>
                </a:solidFill>
                <a:effectLst/>
                <a:latin typeface="Raleway "/>
              </a:rPr>
              <a:t> </a:t>
            </a:r>
            <a:endParaRPr lang="en-US" sz="1600" b="0" i="0">
              <a:solidFill>
                <a:srgbClr val="000000"/>
              </a:solidFill>
              <a:effectLst/>
              <a:latin typeface="Raleway "/>
            </a:endParaRPr>
          </a:p>
        </p:txBody>
      </p:sp>
      <p:sp>
        <p:nvSpPr>
          <p:cNvPr id="6" name="Metin kutusu 5">
            <a:extLst>
              <a:ext uri="{FF2B5EF4-FFF2-40B4-BE49-F238E27FC236}">
                <a16:creationId xmlns:a16="http://schemas.microsoft.com/office/drawing/2014/main" id="{299E1648-B44D-BF1F-9E36-2A385C460C23}"/>
              </a:ext>
            </a:extLst>
          </p:cNvPr>
          <p:cNvSpPr txBox="1"/>
          <p:nvPr/>
        </p:nvSpPr>
        <p:spPr>
          <a:xfrm>
            <a:off x="334514" y="678214"/>
            <a:ext cx="8680090" cy="5970865"/>
          </a:xfrm>
          <a:prstGeom prst="rect">
            <a:avLst/>
          </a:prstGeom>
          <a:noFill/>
        </p:spPr>
        <p:txBody>
          <a:bodyPr wrap="square" lIns="91440" tIns="45720" rIns="91440" bIns="45720" anchor="t">
            <a:spAutoFit/>
          </a:bodyPr>
          <a:lstStyle/>
          <a:p>
            <a:pPr algn="just"/>
            <a:r>
              <a:rPr lang="tr-TR" sz="1400" b="1" i="0" dirty="0">
                <a:solidFill>
                  <a:schemeClr val="bg1"/>
                </a:solidFill>
                <a:effectLst/>
                <a:hlinkClick r:id="rId3">
                  <a:extLst>
                    <a:ext uri="{A12FA001-AC4F-418D-AE19-62706E023703}">
                      <ahyp:hlinkClr xmlns:ahyp="http://schemas.microsoft.com/office/drawing/2018/hyperlinkcolor" val="tx"/>
                    </a:ext>
                  </a:extLst>
                </a:hlinkClick>
              </a:rPr>
              <a:t>EU </a:t>
            </a:r>
            <a:r>
              <a:rPr lang="tr-TR" sz="1400" b="1" i="0" dirty="0" err="1">
                <a:solidFill>
                  <a:schemeClr val="bg1"/>
                </a:solidFill>
                <a:effectLst/>
                <a:hlinkClick r:id="rId3">
                  <a:extLst>
                    <a:ext uri="{A12FA001-AC4F-418D-AE19-62706E023703}">
                      <ahyp:hlinkClr xmlns:ahyp="http://schemas.microsoft.com/office/drawing/2018/hyperlinkcolor" val="tx"/>
                    </a:ext>
                  </a:extLst>
                </a:hlinkClick>
              </a:rPr>
              <a:t>Women</a:t>
            </a:r>
            <a:r>
              <a:rPr lang="tr-TR" sz="1400" b="1" i="0" dirty="0">
                <a:solidFill>
                  <a:schemeClr val="bg1"/>
                </a:solidFill>
                <a:effectLst/>
                <a:hlinkClick r:id="rId3">
                  <a:extLst>
                    <a:ext uri="{A12FA001-AC4F-418D-AE19-62706E023703}">
                      <ahyp:hlinkClr xmlns:ahyp="http://schemas.microsoft.com/office/drawing/2018/hyperlinkcolor" val="tx"/>
                    </a:ext>
                  </a:extLst>
                </a:hlinkClick>
              </a:rPr>
              <a:t> </a:t>
            </a:r>
            <a:r>
              <a:rPr lang="tr-TR" sz="1400" b="1" i="0" dirty="0" err="1">
                <a:solidFill>
                  <a:schemeClr val="bg1"/>
                </a:solidFill>
                <a:effectLst/>
                <a:hlinkClick r:id="rId3">
                  <a:extLst>
                    <a:ext uri="{A12FA001-AC4F-418D-AE19-62706E023703}">
                      <ahyp:hlinkClr xmlns:ahyp="http://schemas.microsoft.com/office/drawing/2018/hyperlinkcolor" val="tx"/>
                    </a:ext>
                  </a:extLst>
                </a:hlinkClick>
              </a:rPr>
              <a:t>Entrepreneurship</a:t>
            </a:r>
            <a:r>
              <a:rPr lang="tr-TR" sz="1400" b="1" i="0" dirty="0">
                <a:solidFill>
                  <a:schemeClr val="bg1"/>
                </a:solidFill>
                <a:effectLst/>
                <a:hlinkClick r:id="rId3">
                  <a:extLst>
                    <a:ext uri="{A12FA001-AC4F-418D-AE19-62706E023703}">
                      <ahyp:hlinkClr xmlns:ahyp="http://schemas.microsoft.com/office/drawing/2018/hyperlinkcolor" val="tx"/>
                    </a:ext>
                  </a:extLst>
                </a:hlinkClick>
              </a:rPr>
              <a:t> Platform: </a:t>
            </a:r>
            <a:r>
              <a:rPr lang="en-US" sz="1400" i="0" dirty="0">
                <a:solidFill>
                  <a:schemeClr val="accent1"/>
                </a:solidFill>
                <a:effectLst/>
              </a:rPr>
              <a:t>WEP unites various initiatives into a single platform tailored to women's needs in starting, financing, and managing their businesses. By connecting women entrepreneurs with support organizations at local, regional, national, and European levels, WEP facilitates access to mentoring and business networks across Europe. This comprehensive approach empowers women to create and run successful companies, contributing to economic growth and social </a:t>
            </a:r>
            <a:r>
              <a:rPr lang="en-US" sz="1400" i="0" dirty="0" err="1">
                <a:solidFill>
                  <a:schemeClr val="accent1"/>
                </a:solidFill>
                <a:effectLst/>
              </a:rPr>
              <a:t>progress.In</a:t>
            </a:r>
            <a:r>
              <a:rPr lang="en-US" sz="1400" i="0" dirty="0">
                <a:solidFill>
                  <a:schemeClr val="accent1"/>
                </a:solidFill>
                <a:effectLst/>
              </a:rPr>
              <a:t> addition to WEP, the European Commission supports several tools, networks, and initiatives specifically geared toward women entrepreneurs.</a:t>
            </a:r>
            <a:endParaRPr lang="tr-TR" sz="1400" u="sng" dirty="0">
              <a:solidFill>
                <a:schemeClr val="accent1"/>
              </a:solidFill>
            </a:endParaRPr>
          </a:p>
          <a:p>
            <a:pPr algn="just"/>
            <a:endParaRPr lang="tr-TR" sz="1400" b="1" u="sng" dirty="0">
              <a:solidFill>
                <a:schemeClr val="bg1"/>
              </a:solidFill>
            </a:endParaRPr>
          </a:p>
          <a:p>
            <a:pPr algn="just"/>
            <a:endParaRPr lang="tr-TR" sz="1400" dirty="0">
              <a:solidFill>
                <a:schemeClr val="accent1"/>
              </a:solidFill>
            </a:endParaRPr>
          </a:p>
          <a:p>
            <a:pPr algn="just"/>
            <a:r>
              <a:rPr lang="en-US" sz="1400" b="1" i="0" dirty="0">
                <a:solidFill>
                  <a:schemeClr val="bg1"/>
                </a:solidFill>
                <a:effectLst/>
              </a:rPr>
              <a:t>The European Network of Mentors for Women Entrepreneurs</a:t>
            </a:r>
            <a:r>
              <a:rPr lang="tr-TR" sz="1400" b="1" i="0" dirty="0">
                <a:solidFill>
                  <a:schemeClr val="bg1"/>
                </a:solidFill>
                <a:effectLst/>
              </a:rPr>
              <a:t>: </a:t>
            </a:r>
            <a:r>
              <a:rPr lang="en-US" sz="1400" b="0" i="0" dirty="0">
                <a:solidFill>
                  <a:schemeClr val="accent1"/>
                </a:solidFill>
                <a:effectLst/>
              </a:rPr>
              <a:t>The Mentors Network provides advice and support to women entrepreneurs on the start-up, management and growth of their businesses in the early phases (from the second to the fourth year of existence of a new woman-run and owned enterprise).</a:t>
            </a:r>
            <a:r>
              <a:rPr lang="tr-TR" sz="1400" b="0" i="0" dirty="0">
                <a:solidFill>
                  <a:schemeClr val="accent1"/>
                </a:solidFill>
                <a:effectLst/>
              </a:rPr>
              <a:t> </a:t>
            </a:r>
          </a:p>
          <a:p>
            <a:pPr algn="just"/>
            <a:r>
              <a:rPr lang="en-US" sz="1400" dirty="0">
                <a:solidFill>
                  <a:schemeClr val="accent1"/>
                </a:solidFill>
                <a:hlinkClick r:id="rId4"/>
              </a:rPr>
              <a:t>Click here for </a:t>
            </a:r>
            <a:r>
              <a:rPr lang="tr-TR" sz="1400" dirty="0" err="1">
                <a:solidFill>
                  <a:schemeClr val="accent1"/>
                </a:solidFill>
                <a:hlinkClick r:id="rId4"/>
              </a:rPr>
              <a:t>find</a:t>
            </a:r>
            <a:r>
              <a:rPr lang="tr-TR" sz="1400" dirty="0">
                <a:solidFill>
                  <a:schemeClr val="accent1"/>
                </a:solidFill>
                <a:hlinkClick r:id="rId4"/>
              </a:rPr>
              <a:t> </a:t>
            </a:r>
            <a:r>
              <a:rPr lang="tr-TR" sz="1400" dirty="0" err="1">
                <a:solidFill>
                  <a:schemeClr val="accent1"/>
                </a:solidFill>
                <a:hlinkClick r:id="rId4"/>
              </a:rPr>
              <a:t>your</a:t>
            </a:r>
            <a:r>
              <a:rPr lang="tr-TR" sz="1400" dirty="0">
                <a:solidFill>
                  <a:schemeClr val="accent1"/>
                </a:solidFill>
                <a:hlinkClick r:id="rId4"/>
              </a:rPr>
              <a:t> </a:t>
            </a:r>
            <a:r>
              <a:rPr lang="tr-TR" sz="1400" dirty="0" err="1">
                <a:solidFill>
                  <a:schemeClr val="accent1"/>
                </a:solidFill>
                <a:hlinkClick r:id="rId4"/>
              </a:rPr>
              <a:t>na</a:t>
            </a:r>
            <a:r>
              <a:rPr lang="en-US" sz="1400" dirty="0" err="1">
                <a:solidFill>
                  <a:schemeClr val="accent1"/>
                </a:solidFill>
                <a:hlinkClick r:id="rId4"/>
              </a:rPr>
              <a:t>tional</a:t>
            </a:r>
            <a:r>
              <a:rPr lang="en-US" sz="1400" dirty="0">
                <a:solidFill>
                  <a:schemeClr val="accent1"/>
                </a:solidFill>
                <a:hlinkClick r:id="rId4"/>
              </a:rPr>
              <a:t> </a:t>
            </a:r>
            <a:r>
              <a:rPr lang="tr-TR" sz="1400" dirty="0">
                <a:solidFill>
                  <a:schemeClr val="accent1"/>
                </a:solidFill>
                <a:hlinkClick r:id="rId4"/>
              </a:rPr>
              <a:t>c</a:t>
            </a:r>
            <a:r>
              <a:rPr lang="en-US" sz="1400" dirty="0" err="1">
                <a:solidFill>
                  <a:schemeClr val="accent1"/>
                </a:solidFill>
                <a:hlinkClick r:id="rId4"/>
              </a:rPr>
              <a:t>ontact</a:t>
            </a:r>
            <a:r>
              <a:rPr lang="en-US" sz="1400" dirty="0">
                <a:solidFill>
                  <a:schemeClr val="accent1"/>
                </a:solidFill>
                <a:hlinkClick r:id="rId4"/>
              </a:rPr>
              <a:t> </a:t>
            </a:r>
            <a:r>
              <a:rPr lang="tr-TR" sz="1400" dirty="0">
                <a:solidFill>
                  <a:schemeClr val="accent1"/>
                </a:solidFill>
                <a:hlinkClick r:id="rId4"/>
              </a:rPr>
              <a:t>p</a:t>
            </a:r>
            <a:r>
              <a:rPr lang="en-US" sz="1400" dirty="0" err="1">
                <a:solidFill>
                  <a:schemeClr val="accent1"/>
                </a:solidFill>
                <a:hlinkClick r:id="rId4"/>
              </a:rPr>
              <a:t>oints</a:t>
            </a:r>
            <a:endParaRPr lang="tr-TR" sz="1400" b="0" i="0" dirty="0">
              <a:solidFill>
                <a:schemeClr val="accent1"/>
              </a:solidFill>
              <a:effectLst/>
            </a:endParaRPr>
          </a:p>
          <a:p>
            <a:pPr algn="just"/>
            <a:endParaRPr lang="tr-TR" sz="1400" dirty="0">
              <a:solidFill>
                <a:srgbClr val="333333"/>
              </a:solidFill>
            </a:endParaRPr>
          </a:p>
          <a:p>
            <a:pPr algn="just"/>
            <a:endParaRPr lang="tr-TR" sz="1400" b="0" i="0" dirty="0">
              <a:solidFill>
                <a:srgbClr val="333333"/>
              </a:solidFill>
              <a:effectLst/>
            </a:endParaRPr>
          </a:p>
          <a:p>
            <a:pPr algn="just"/>
            <a:r>
              <a:rPr lang="tr-TR" sz="1400" b="1" u="sng" dirty="0" err="1">
                <a:solidFill>
                  <a:schemeClr val="bg1"/>
                </a:solidFill>
                <a:hlinkClick r:id="rId5">
                  <a:extLst>
                    <a:ext uri="{A12FA001-AC4F-418D-AE19-62706E023703}">
                      <ahyp:hlinkClr xmlns:ahyp="http://schemas.microsoft.com/office/drawing/2018/hyperlinkcolor" val="tx"/>
                    </a:ext>
                  </a:extLst>
                </a:hlinkClick>
              </a:rPr>
              <a:t>The</a:t>
            </a:r>
            <a:r>
              <a:rPr lang="tr-TR" sz="1400" b="1" u="sng" dirty="0">
                <a:solidFill>
                  <a:srgbClr val="F49100"/>
                </a:solidFill>
                <a:hlinkClick r:id="rId5">
                  <a:extLst>
                    <a:ext uri="{A12FA001-AC4F-418D-AE19-62706E023703}">
                      <ahyp:hlinkClr xmlns:ahyp="http://schemas.microsoft.com/office/drawing/2018/hyperlinkcolor" val="tx"/>
                    </a:ext>
                  </a:extLst>
                </a:hlinkClick>
              </a:rPr>
              <a:t> </a:t>
            </a:r>
            <a:r>
              <a:rPr lang="tr-TR" sz="1400" b="1" u="sng" dirty="0" err="1">
                <a:solidFill>
                  <a:schemeClr val="bg1"/>
                </a:solidFill>
                <a:hlinkClick r:id="rId5">
                  <a:extLst>
                    <a:ext uri="{A12FA001-AC4F-418D-AE19-62706E023703}">
                      <ahyp:hlinkClr xmlns:ahyp="http://schemas.microsoft.com/office/drawing/2018/hyperlinkcolor" val="tx"/>
                    </a:ext>
                  </a:extLst>
                </a:hlinkClick>
              </a:rPr>
              <a:t>Wegate</a:t>
            </a:r>
            <a:r>
              <a:rPr lang="tr-TR" sz="1400" b="1" i="0" u="sng" strike="noStrike" dirty="0">
                <a:solidFill>
                  <a:schemeClr val="bg1"/>
                </a:solidFill>
                <a:effectLst/>
              </a:rPr>
              <a:t>:</a:t>
            </a:r>
            <a:r>
              <a:rPr lang="tr-TR" sz="1400" b="1" i="0" strike="noStrike" dirty="0">
                <a:solidFill>
                  <a:schemeClr val="bg1"/>
                </a:solidFill>
                <a:effectLst/>
              </a:rPr>
              <a:t> </a:t>
            </a:r>
            <a:r>
              <a:rPr lang="en-US" sz="1400" b="0" i="0" dirty="0" err="1">
                <a:solidFill>
                  <a:schemeClr val="accent1"/>
                </a:solidFill>
                <a:effectLst/>
              </a:rPr>
              <a:t>WEgate</a:t>
            </a:r>
            <a:r>
              <a:rPr lang="en-US" sz="1400" b="0" i="0" dirty="0">
                <a:solidFill>
                  <a:schemeClr val="accent1"/>
                </a:solidFill>
                <a:effectLst/>
              </a:rPr>
              <a:t> offers women entrepreneurs growth and networking opportunities sharing vertical know-how and insights and promoting the exchange of new ideas based on their </a:t>
            </a:r>
            <a:r>
              <a:rPr lang="en-US" sz="1400" i="0" dirty="0">
                <a:solidFill>
                  <a:schemeClr val="accent1"/>
                </a:solidFill>
                <a:effectLst/>
              </a:rPr>
              <a:t>real everyday needs.</a:t>
            </a:r>
            <a:endParaRPr lang="tr-TR" sz="1400" i="0" dirty="0">
              <a:solidFill>
                <a:schemeClr val="accent1"/>
              </a:solidFill>
              <a:effectLst/>
            </a:endParaRPr>
          </a:p>
          <a:p>
            <a:pPr algn="just"/>
            <a:endParaRPr lang="tr-TR" sz="1400" dirty="0">
              <a:solidFill>
                <a:schemeClr val="bg1"/>
              </a:solidFill>
            </a:endParaRPr>
          </a:p>
          <a:p>
            <a:pPr algn="just"/>
            <a:r>
              <a:rPr lang="tr-TR" sz="1400" b="1" dirty="0">
                <a:solidFill>
                  <a:schemeClr val="bg1"/>
                </a:solidFill>
                <a:hlinkClick r:id="rId6">
                  <a:extLst>
                    <a:ext uri="{A12FA001-AC4F-418D-AE19-62706E023703}">
                      <ahyp:hlinkClr xmlns:ahyp="http://schemas.microsoft.com/office/drawing/2018/hyperlinkcolor" val="tx"/>
                    </a:ext>
                  </a:extLst>
                </a:hlinkClick>
              </a:rPr>
              <a:t>EU </a:t>
            </a:r>
            <a:r>
              <a:rPr lang="tr-TR" sz="1400" b="1" dirty="0" err="1">
                <a:solidFill>
                  <a:schemeClr val="bg1"/>
                </a:solidFill>
                <a:hlinkClick r:id="rId6">
                  <a:extLst>
                    <a:ext uri="{A12FA001-AC4F-418D-AE19-62706E023703}">
                      <ahyp:hlinkClr xmlns:ahyp="http://schemas.microsoft.com/office/drawing/2018/hyperlinkcolor" val="tx"/>
                    </a:ext>
                  </a:extLst>
                </a:hlinkClick>
              </a:rPr>
              <a:t>Funding</a:t>
            </a:r>
            <a:r>
              <a:rPr lang="tr-TR" sz="1400" b="1" dirty="0">
                <a:solidFill>
                  <a:schemeClr val="bg1"/>
                </a:solidFill>
                <a:hlinkClick r:id="rId6">
                  <a:extLst>
                    <a:ext uri="{A12FA001-AC4F-418D-AE19-62706E023703}">
                      <ahyp:hlinkClr xmlns:ahyp="http://schemas.microsoft.com/office/drawing/2018/hyperlinkcolor" val="tx"/>
                    </a:ext>
                  </a:extLst>
                </a:hlinkClick>
              </a:rPr>
              <a:t> &amp; </a:t>
            </a:r>
            <a:r>
              <a:rPr lang="tr-TR" sz="1400" b="1" dirty="0" err="1">
                <a:solidFill>
                  <a:schemeClr val="bg1"/>
                </a:solidFill>
                <a:hlinkClick r:id="rId6">
                  <a:extLst>
                    <a:ext uri="{A12FA001-AC4F-418D-AE19-62706E023703}">
                      <ahyp:hlinkClr xmlns:ahyp="http://schemas.microsoft.com/office/drawing/2018/hyperlinkcolor" val="tx"/>
                    </a:ext>
                  </a:extLst>
                </a:hlinkClick>
              </a:rPr>
              <a:t>Tenders</a:t>
            </a:r>
            <a:r>
              <a:rPr lang="tr-TR" sz="1400" b="1" dirty="0">
                <a:solidFill>
                  <a:schemeClr val="bg1"/>
                </a:solidFill>
                <a:hlinkClick r:id="rId6">
                  <a:extLst>
                    <a:ext uri="{A12FA001-AC4F-418D-AE19-62706E023703}">
                      <ahyp:hlinkClr xmlns:ahyp="http://schemas.microsoft.com/office/drawing/2018/hyperlinkcolor" val="tx"/>
                    </a:ext>
                  </a:extLst>
                </a:hlinkClick>
              </a:rPr>
              <a:t> Portal: </a:t>
            </a:r>
            <a:r>
              <a:rPr lang="en-US" sz="1400" dirty="0">
                <a:solidFill>
                  <a:schemeClr val="accent1"/>
                </a:solidFill>
              </a:rPr>
              <a:t>The EU Funding &amp; Tenders Portal offers a dedicated feature for partner search, which helps organizations and entrepreneurs find collaborators for projects funded by the European Union. This tool is especially valuable for </a:t>
            </a:r>
            <a:r>
              <a:rPr lang="en-US" sz="1400" dirty="0" err="1">
                <a:solidFill>
                  <a:schemeClr val="accent1"/>
                </a:solidFill>
              </a:rPr>
              <a:t>enterpreneurs</a:t>
            </a:r>
            <a:r>
              <a:rPr lang="en-US" sz="1400" dirty="0">
                <a:solidFill>
                  <a:schemeClr val="accent1"/>
                </a:solidFill>
              </a:rPr>
              <a:t>, researchers, and other stakeholders seeking to build consortia for grant applications.</a:t>
            </a:r>
          </a:p>
          <a:p>
            <a:pPr algn="just"/>
            <a:endParaRPr lang="tr-TR" sz="1400" dirty="0">
              <a:solidFill>
                <a:srgbClr val="333333"/>
              </a:solidFill>
            </a:endParaRPr>
          </a:p>
          <a:p>
            <a:pPr algn="just"/>
            <a:r>
              <a:rPr lang="tr-TR" sz="1600" b="0" i="0" dirty="0">
                <a:effectLst/>
              </a:rPr>
              <a:t> </a:t>
            </a:r>
            <a:endParaRPr lang="en-US" sz="1600" b="0" i="0" dirty="0">
              <a:solidFill>
                <a:schemeClr val="accent1"/>
              </a:solidFill>
              <a:effectLst/>
            </a:endParaRPr>
          </a:p>
          <a:p>
            <a:pPr algn="just"/>
            <a:endParaRPr lang="tr-TR" sz="1600" dirty="0">
              <a:solidFill>
                <a:schemeClr val="accent1"/>
              </a:solidFill>
            </a:endParaRPr>
          </a:p>
        </p:txBody>
      </p:sp>
      <p:sp>
        <p:nvSpPr>
          <p:cNvPr id="10" name="Metin kutusu 9">
            <a:extLst>
              <a:ext uri="{FF2B5EF4-FFF2-40B4-BE49-F238E27FC236}">
                <a16:creationId xmlns:a16="http://schemas.microsoft.com/office/drawing/2014/main" id="{3C3246FF-2D7A-027F-3A9B-C7BD590950CA}"/>
              </a:ext>
            </a:extLst>
          </p:cNvPr>
          <p:cNvSpPr txBox="1"/>
          <p:nvPr/>
        </p:nvSpPr>
        <p:spPr>
          <a:xfrm>
            <a:off x="8856496" y="2219122"/>
            <a:ext cx="3177396" cy="430887"/>
          </a:xfrm>
          <a:prstGeom prst="rect">
            <a:avLst/>
          </a:prstGeom>
          <a:noFill/>
        </p:spPr>
        <p:txBody>
          <a:bodyPr wrap="square">
            <a:spAutoFit/>
          </a:bodyPr>
          <a:lstStyle/>
          <a:p>
            <a:pPr algn="ctr"/>
            <a:r>
              <a:rPr lang="tr-TR" sz="1100" dirty="0">
                <a:solidFill>
                  <a:schemeClr val="accent1"/>
                </a:solidFill>
              </a:rPr>
              <a:t>Image </a:t>
            </a:r>
            <a:r>
              <a:rPr lang="tr-TR" sz="1100" dirty="0" err="1">
                <a:solidFill>
                  <a:schemeClr val="accent1"/>
                </a:solidFill>
              </a:rPr>
              <a:t>source</a:t>
            </a:r>
            <a:r>
              <a:rPr lang="tr-TR" sz="1100" dirty="0">
                <a:solidFill>
                  <a:schemeClr val="accent1"/>
                </a:solidFill>
              </a:rPr>
              <a:t>: www.women-entrepreneurs.eu/</a:t>
            </a:r>
            <a:endParaRPr lang="tr-TR" sz="1100" dirty="0"/>
          </a:p>
        </p:txBody>
      </p:sp>
      <p:pic>
        <p:nvPicPr>
          <p:cNvPr id="13" name="Resim 12" descr="renklilik, grafik, daire, grafik tasarım içeren bir resim&#10;&#10;Açıklama otomatik olarak oluşturuldu">
            <a:extLst>
              <a:ext uri="{FF2B5EF4-FFF2-40B4-BE49-F238E27FC236}">
                <a16:creationId xmlns:a16="http://schemas.microsoft.com/office/drawing/2014/main" id="{C8CFE2A6-AAB3-5C81-76C8-46372A3116C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01642" y="60362"/>
            <a:ext cx="4445213" cy="2500432"/>
          </a:xfrm>
          <a:prstGeom prst="rect">
            <a:avLst/>
          </a:prstGeom>
        </p:spPr>
      </p:pic>
      <p:pic>
        <p:nvPicPr>
          <p:cNvPr id="15" name="Resim 14" descr="grafik, yazı tipi, grafik tasarım, siyah içeren bir resim&#10;&#10;Açıklama otomatik olarak oluşturuldu">
            <a:extLst>
              <a:ext uri="{FF2B5EF4-FFF2-40B4-BE49-F238E27FC236}">
                <a16:creationId xmlns:a16="http://schemas.microsoft.com/office/drawing/2014/main" id="{542C8311-47F2-002C-9B43-FB11BEA6CBF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818436" y="2826408"/>
            <a:ext cx="4767627" cy="2681791"/>
          </a:xfrm>
          <a:prstGeom prst="rect">
            <a:avLst/>
          </a:prstGeom>
        </p:spPr>
      </p:pic>
      <p:sp>
        <p:nvSpPr>
          <p:cNvPr id="17" name="Metin kutusu 16">
            <a:extLst>
              <a:ext uri="{FF2B5EF4-FFF2-40B4-BE49-F238E27FC236}">
                <a16:creationId xmlns:a16="http://schemas.microsoft.com/office/drawing/2014/main" id="{C5B4B3EE-3C7A-DD86-27B1-1449D0DE200A}"/>
              </a:ext>
            </a:extLst>
          </p:cNvPr>
          <p:cNvSpPr txBox="1"/>
          <p:nvPr/>
        </p:nvSpPr>
        <p:spPr>
          <a:xfrm>
            <a:off x="9402544" y="4988492"/>
            <a:ext cx="2243407" cy="261610"/>
          </a:xfrm>
          <a:prstGeom prst="rect">
            <a:avLst/>
          </a:prstGeom>
          <a:noFill/>
        </p:spPr>
        <p:txBody>
          <a:bodyPr wrap="square">
            <a:spAutoFit/>
          </a:bodyPr>
          <a:lstStyle/>
          <a:p>
            <a:r>
              <a:rPr lang="tr-TR" sz="1100" dirty="0">
                <a:solidFill>
                  <a:schemeClr val="accent1"/>
                </a:solidFill>
              </a:rPr>
              <a:t>Image </a:t>
            </a:r>
            <a:r>
              <a:rPr lang="tr-TR" sz="1100" dirty="0" err="1">
                <a:solidFill>
                  <a:schemeClr val="accent1"/>
                </a:solidFill>
              </a:rPr>
              <a:t>source</a:t>
            </a:r>
            <a:r>
              <a:rPr lang="tr-TR" sz="1100" dirty="0">
                <a:solidFill>
                  <a:schemeClr val="accent1"/>
                </a:solidFill>
              </a:rPr>
              <a:t>: www.wegate.eu</a:t>
            </a:r>
            <a:endParaRPr lang="tr-TR" sz="1100" dirty="0"/>
          </a:p>
        </p:txBody>
      </p:sp>
    </p:spTree>
    <p:extLst>
      <p:ext uri="{BB962C8B-B14F-4D97-AF65-F5344CB8AC3E}">
        <p14:creationId xmlns:p14="http://schemas.microsoft.com/office/powerpoint/2010/main" val="18401243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86AAE3-24F7-C19E-4C3F-D4B085D2EB74}"/>
            </a:ext>
          </a:extLst>
        </p:cNvPr>
        <p:cNvGrpSpPr/>
        <p:nvPr/>
      </p:nvGrpSpPr>
      <p:grpSpPr>
        <a:xfrm>
          <a:off x="0" y="0"/>
          <a:ext cx="0" cy="0"/>
          <a:chOff x="0" y="0"/>
          <a:chExt cx="0" cy="0"/>
        </a:xfrm>
      </p:grpSpPr>
      <p:sp>
        <p:nvSpPr>
          <p:cNvPr id="5" name="Título 4">
            <a:extLst>
              <a:ext uri="{FF2B5EF4-FFF2-40B4-BE49-F238E27FC236}">
                <a16:creationId xmlns:a16="http://schemas.microsoft.com/office/drawing/2014/main" id="{046BA546-1876-DA79-663D-C450CDEC37FD}"/>
              </a:ext>
            </a:extLst>
          </p:cNvPr>
          <p:cNvSpPr>
            <a:spLocks noGrp="1"/>
          </p:cNvSpPr>
          <p:nvPr>
            <p:ph type="title"/>
          </p:nvPr>
        </p:nvSpPr>
        <p:spPr>
          <a:xfrm>
            <a:off x="290762" y="335924"/>
            <a:ext cx="11610475" cy="959822"/>
          </a:xfrm>
        </p:spPr>
        <p:txBody>
          <a:bodyPr>
            <a:normAutofit/>
          </a:bodyPr>
          <a:lstStyle/>
          <a:p>
            <a:r>
              <a:rPr lang="tr-TR" sz="3400" b="1" dirty="0"/>
              <a:t>3</a:t>
            </a:r>
            <a:r>
              <a:rPr lang="en-US" sz="3400" b="1" dirty="0"/>
              <a:t>°:</a:t>
            </a:r>
            <a:r>
              <a:rPr lang="tr-TR" sz="3400" b="1" dirty="0"/>
              <a:t> </a:t>
            </a:r>
            <a:r>
              <a:rPr lang="en-US" sz="3400" b="1" dirty="0"/>
              <a:t>​Collaboration and teamwork for growth</a:t>
            </a:r>
          </a:p>
        </p:txBody>
      </p:sp>
      <p:sp>
        <p:nvSpPr>
          <p:cNvPr id="2" name="CasellaDiTesto 1">
            <a:extLst>
              <a:ext uri="{FF2B5EF4-FFF2-40B4-BE49-F238E27FC236}">
                <a16:creationId xmlns:a16="http://schemas.microsoft.com/office/drawing/2014/main" id="{8E712192-C092-C818-DBEF-0116171C78D0}"/>
              </a:ext>
            </a:extLst>
          </p:cNvPr>
          <p:cNvSpPr txBox="1"/>
          <p:nvPr/>
        </p:nvSpPr>
        <p:spPr>
          <a:xfrm>
            <a:off x="367188" y="1267008"/>
            <a:ext cx="10610461" cy="915443"/>
          </a:xfrm>
          <a:prstGeom prst="rect">
            <a:avLst/>
          </a:prstGeom>
          <a:noFill/>
        </p:spPr>
        <p:txBody>
          <a:bodyPr wrap="square" rtlCol="0">
            <a:spAutoFit/>
          </a:bodyPr>
          <a:lstStyle/>
          <a:p>
            <a:pPr>
              <a:lnSpc>
                <a:spcPct val="150000"/>
              </a:lnSpc>
            </a:pPr>
            <a:r>
              <a:rPr lang="en-US" b="1" dirty="0">
                <a:solidFill>
                  <a:schemeClr val="bg1"/>
                </a:solidFill>
              </a:rPr>
              <a:t>Introduction</a:t>
            </a:r>
            <a:endParaRPr lang="tr-TR" b="1" dirty="0">
              <a:solidFill>
                <a:schemeClr val="bg1"/>
              </a:solidFill>
            </a:endParaRPr>
          </a:p>
          <a:p>
            <a:pPr>
              <a:lnSpc>
                <a:spcPct val="150000"/>
              </a:lnSpc>
            </a:pPr>
            <a:endParaRPr lang="en-US" sz="2000" b="1" dirty="0">
              <a:solidFill>
                <a:schemeClr val="accent3"/>
              </a:solidFill>
            </a:endParaRPr>
          </a:p>
        </p:txBody>
      </p:sp>
      <p:sp>
        <p:nvSpPr>
          <p:cNvPr id="4" name="Metin kutusu 3">
            <a:extLst>
              <a:ext uri="{FF2B5EF4-FFF2-40B4-BE49-F238E27FC236}">
                <a16:creationId xmlns:a16="http://schemas.microsoft.com/office/drawing/2014/main" id="{1F27740F-8EB3-E565-3D43-058624428A8B}"/>
              </a:ext>
            </a:extLst>
          </p:cNvPr>
          <p:cNvSpPr txBox="1"/>
          <p:nvPr/>
        </p:nvSpPr>
        <p:spPr>
          <a:xfrm>
            <a:off x="356935" y="2064285"/>
            <a:ext cx="11032960" cy="338554"/>
          </a:xfrm>
          <a:prstGeom prst="rect">
            <a:avLst/>
          </a:prstGeom>
          <a:noFill/>
        </p:spPr>
        <p:txBody>
          <a:bodyPr wrap="square">
            <a:spAutoFit/>
          </a:bodyPr>
          <a:lstStyle/>
          <a:p>
            <a:pPr algn="just" rtl="0" fontAlgn="base"/>
            <a:r>
              <a:rPr lang="tr-TR" sz="1600" b="0" i="0" u="none" strike="noStrike">
                <a:solidFill>
                  <a:srgbClr val="000000"/>
                </a:solidFill>
                <a:effectLst/>
                <a:latin typeface="Raleway "/>
              </a:rPr>
              <a:t> </a:t>
            </a:r>
            <a:endParaRPr lang="en-US" sz="1600" b="0" i="0">
              <a:solidFill>
                <a:srgbClr val="000000"/>
              </a:solidFill>
              <a:effectLst/>
              <a:latin typeface="Raleway "/>
            </a:endParaRPr>
          </a:p>
        </p:txBody>
      </p:sp>
      <p:sp>
        <p:nvSpPr>
          <p:cNvPr id="6" name="Metin kutusu 5">
            <a:extLst>
              <a:ext uri="{FF2B5EF4-FFF2-40B4-BE49-F238E27FC236}">
                <a16:creationId xmlns:a16="http://schemas.microsoft.com/office/drawing/2014/main" id="{CFB72B92-CA9A-93B7-55E7-5908E6D4E45C}"/>
              </a:ext>
            </a:extLst>
          </p:cNvPr>
          <p:cNvSpPr txBox="1"/>
          <p:nvPr/>
        </p:nvSpPr>
        <p:spPr>
          <a:xfrm>
            <a:off x="334514" y="1909403"/>
            <a:ext cx="8411286" cy="3293209"/>
          </a:xfrm>
          <a:prstGeom prst="rect">
            <a:avLst/>
          </a:prstGeom>
          <a:noFill/>
        </p:spPr>
        <p:txBody>
          <a:bodyPr wrap="square" lIns="91440" tIns="45720" rIns="91440" bIns="45720" anchor="t">
            <a:spAutoFit/>
          </a:bodyPr>
          <a:lstStyle/>
          <a:p>
            <a:pPr algn="just"/>
            <a:r>
              <a:rPr lang="en-US" sz="1600" dirty="0">
                <a:solidFill>
                  <a:schemeClr val="accent1"/>
                </a:solidFill>
              </a:rPr>
              <a:t>Learners will develop essential digital teamwork skills by using collaboration tools like Trello, Slack, and World Time Buddy. Through hands-on practice with these platforms, they will learn how to organize tasks, streamline communication, and coordinate effectively across different time zones, fostering a productive remote work environment.</a:t>
            </a:r>
            <a:endParaRPr lang="tr-TR" sz="1600" dirty="0">
              <a:solidFill>
                <a:schemeClr val="accent1"/>
              </a:solidFill>
            </a:endParaRPr>
          </a:p>
          <a:p>
            <a:pPr algn="just"/>
            <a:endParaRPr lang="tr-TR" sz="1600" dirty="0">
              <a:solidFill>
                <a:schemeClr val="accent1"/>
              </a:solidFill>
            </a:endParaRPr>
          </a:p>
          <a:p>
            <a:pPr algn="just"/>
            <a:r>
              <a:rPr lang="en-US" sz="1600" dirty="0">
                <a:solidFill>
                  <a:schemeClr val="accent1"/>
                </a:solidFill>
              </a:rPr>
              <a:t>In addition, students will be introduced to advanced concepts such as keiretsu (a Japanese business model based on interconnected business networks), digital innovation centers (platforms for fostering technology-driven innovation and entrepreneurship), and business networks (strategic alliances formed to enhance market reach and resource sharing). Learners will gain an in-depth understanding of these structures and learn how to leverage their features to build and maintain successful partnerships and foster innovation within digital ecosystems.</a:t>
            </a:r>
            <a:endParaRPr lang="tr-TR" sz="1600" dirty="0">
              <a:solidFill>
                <a:schemeClr val="accent1"/>
              </a:solidFill>
            </a:endParaRPr>
          </a:p>
        </p:txBody>
      </p:sp>
      <p:pic>
        <p:nvPicPr>
          <p:cNvPr id="7" name="Resim 6" descr="oyuncak, çizgi film içeren bir resim&#10;&#10;Açıklama otomatik olarak oluşturuldu">
            <a:extLst>
              <a:ext uri="{FF2B5EF4-FFF2-40B4-BE49-F238E27FC236}">
                <a16:creationId xmlns:a16="http://schemas.microsoft.com/office/drawing/2014/main" id="{704259BE-739A-5486-66A3-46501FCD47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4720" y="717508"/>
            <a:ext cx="9238835" cy="5196845"/>
          </a:xfrm>
          <a:prstGeom prst="rect">
            <a:avLst/>
          </a:prstGeom>
        </p:spPr>
      </p:pic>
      <p:sp>
        <p:nvSpPr>
          <p:cNvPr id="9" name="Metin kutusu 8">
            <a:extLst>
              <a:ext uri="{FF2B5EF4-FFF2-40B4-BE49-F238E27FC236}">
                <a16:creationId xmlns:a16="http://schemas.microsoft.com/office/drawing/2014/main" id="{04DFFE68-E2DD-1AA4-C864-B72A0A6CE60F}"/>
              </a:ext>
            </a:extLst>
          </p:cNvPr>
          <p:cNvSpPr txBox="1"/>
          <p:nvPr/>
        </p:nvSpPr>
        <p:spPr>
          <a:xfrm>
            <a:off x="8856559" y="4925613"/>
            <a:ext cx="3475158" cy="276999"/>
          </a:xfrm>
          <a:prstGeom prst="rect">
            <a:avLst/>
          </a:prstGeom>
          <a:noFill/>
        </p:spPr>
        <p:txBody>
          <a:bodyPr wrap="square">
            <a:spAutoFit/>
          </a:bodyPr>
          <a:lstStyle/>
          <a:p>
            <a:pPr algn="ctr"/>
            <a:r>
              <a:rPr lang="en-US" sz="1200" dirty="0">
                <a:solidFill>
                  <a:schemeClr val="accent1"/>
                </a:solidFill>
              </a:rPr>
              <a:t>Image s</a:t>
            </a:r>
            <a:r>
              <a:rPr lang="tr-TR" sz="1200" dirty="0">
                <a:solidFill>
                  <a:schemeClr val="accent1"/>
                </a:solidFill>
              </a:rPr>
              <a:t>ource: Istockphoto.com</a:t>
            </a:r>
          </a:p>
        </p:txBody>
      </p:sp>
    </p:spTree>
    <p:extLst>
      <p:ext uri="{BB962C8B-B14F-4D97-AF65-F5344CB8AC3E}">
        <p14:creationId xmlns:p14="http://schemas.microsoft.com/office/powerpoint/2010/main" val="34603660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F0EBBD-4D19-49EB-CE86-5B6948561068}"/>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6EC60ABB-A7FC-DD83-123F-A489CC8049FB}"/>
              </a:ext>
            </a:extLst>
          </p:cNvPr>
          <p:cNvSpPr txBox="1"/>
          <p:nvPr/>
        </p:nvSpPr>
        <p:spPr>
          <a:xfrm>
            <a:off x="212678" y="225523"/>
            <a:ext cx="10261935" cy="615553"/>
          </a:xfrm>
          <a:prstGeom prst="rect">
            <a:avLst/>
          </a:prstGeom>
          <a:noFill/>
        </p:spPr>
        <p:txBody>
          <a:bodyPr wrap="square" lIns="91440" tIns="45720" rIns="91440" bIns="45720" anchor="t">
            <a:spAutoFit/>
          </a:bodyPr>
          <a:lstStyle/>
          <a:p>
            <a:pPr algn="just"/>
            <a:r>
              <a:rPr lang="tr-TR" sz="3400" b="1" dirty="0">
                <a:solidFill>
                  <a:schemeClr val="accent3">
                    <a:lumMod val="75000"/>
                  </a:schemeClr>
                </a:solidFill>
                <a:effectLst/>
                <a:ea typeface="Noto Sans"/>
                <a:cs typeface="Noto Sans"/>
              </a:rPr>
              <a:t>Business </a:t>
            </a:r>
            <a:r>
              <a:rPr lang="en-US" sz="3400" b="1" dirty="0">
                <a:solidFill>
                  <a:schemeClr val="accent3">
                    <a:lumMod val="75000"/>
                  </a:schemeClr>
                </a:solidFill>
                <a:effectLst/>
                <a:ea typeface="Noto Sans"/>
                <a:cs typeface="Noto Sans"/>
              </a:rPr>
              <a:t>c</a:t>
            </a:r>
            <a:r>
              <a:rPr lang="tr-TR" sz="3400" b="1" dirty="0">
                <a:solidFill>
                  <a:schemeClr val="accent3">
                    <a:lumMod val="75000"/>
                  </a:schemeClr>
                </a:solidFill>
                <a:ea typeface="Noto Sans"/>
                <a:cs typeface="Noto Sans"/>
              </a:rPr>
              <a:t>ollaboration</a:t>
            </a:r>
            <a:r>
              <a:rPr lang="tr-TR" sz="3400" b="1" dirty="0">
                <a:solidFill>
                  <a:schemeClr val="accent3">
                    <a:lumMod val="75000"/>
                  </a:schemeClr>
                </a:solidFill>
                <a:effectLst/>
                <a:ea typeface="Noto Sans"/>
                <a:cs typeface="Noto Sans"/>
              </a:rPr>
              <a:t> for </a:t>
            </a:r>
            <a:r>
              <a:rPr lang="en-US" sz="3400" b="1" dirty="0">
                <a:solidFill>
                  <a:schemeClr val="accent3">
                    <a:lumMod val="75000"/>
                  </a:schemeClr>
                </a:solidFill>
                <a:ea typeface="Noto Sans"/>
                <a:cs typeface="Noto Sans"/>
              </a:rPr>
              <a:t>g</a:t>
            </a:r>
            <a:r>
              <a:rPr lang="tr-TR" sz="3400" b="1" dirty="0">
                <a:solidFill>
                  <a:schemeClr val="accent3">
                    <a:lumMod val="75000"/>
                  </a:schemeClr>
                </a:solidFill>
                <a:effectLst/>
                <a:ea typeface="Noto Sans"/>
                <a:cs typeface="Noto Sans"/>
              </a:rPr>
              <a:t>rowth</a:t>
            </a:r>
            <a:endParaRPr lang="tr-TR" sz="3400" b="1" dirty="0">
              <a:solidFill>
                <a:schemeClr val="accent3">
                  <a:lumMod val="75000"/>
                </a:schemeClr>
              </a:solidFill>
              <a:ea typeface="Noto Sans"/>
              <a:cs typeface="Noto Sans"/>
            </a:endParaRPr>
          </a:p>
        </p:txBody>
      </p:sp>
      <p:sp>
        <p:nvSpPr>
          <p:cNvPr id="6" name="Metin kutusu 5">
            <a:extLst>
              <a:ext uri="{FF2B5EF4-FFF2-40B4-BE49-F238E27FC236}">
                <a16:creationId xmlns:a16="http://schemas.microsoft.com/office/drawing/2014/main" id="{C91C60E0-F8A4-812C-BA37-67E874C14C1A}"/>
              </a:ext>
            </a:extLst>
          </p:cNvPr>
          <p:cNvSpPr txBox="1"/>
          <p:nvPr/>
        </p:nvSpPr>
        <p:spPr>
          <a:xfrm>
            <a:off x="212678" y="1105793"/>
            <a:ext cx="11191151" cy="646331"/>
          </a:xfrm>
          <a:prstGeom prst="rect">
            <a:avLst/>
          </a:prstGeom>
          <a:noFill/>
        </p:spPr>
        <p:txBody>
          <a:bodyPr wrap="square" lIns="91440" tIns="45720" rIns="91440" bIns="45720" anchor="t">
            <a:spAutoFit/>
          </a:bodyPr>
          <a:lstStyle/>
          <a:p>
            <a:pPr algn="just"/>
            <a:r>
              <a:rPr lang="en-GB" dirty="0">
                <a:solidFill>
                  <a:schemeClr val="accent1"/>
                </a:solidFill>
              </a:rPr>
              <a:t>Business Collaborations are generally grouped as business cluster, business ecosystem, business network, innovation hub, keiretsu and triple helix.</a:t>
            </a:r>
          </a:p>
        </p:txBody>
      </p:sp>
      <p:sp>
        <p:nvSpPr>
          <p:cNvPr id="8" name="Metin kutusu 7">
            <a:extLst>
              <a:ext uri="{FF2B5EF4-FFF2-40B4-BE49-F238E27FC236}">
                <a16:creationId xmlns:a16="http://schemas.microsoft.com/office/drawing/2014/main" id="{048C6446-EE52-1B54-616A-020017787F10}"/>
              </a:ext>
            </a:extLst>
          </p:cNvPr>
          <p:cNvSpPr txBox="1"/>
          <p:nvPr/>
        </p:nvSpPr>
        <p:spPr>
          <a:xfrm>
            <a:off x="5791200" y="4344931"/>
            <a:ext cx="5747652" cy="1815882"/>
          </a:xfrm>
          <a:prstGeom prst="rect">
            <a:avLst/>
          </a:prstGeom>
          <a:solidFill>
            <a:schemeClr val="bg1">
              <a:lumMod val="60000"/>
              <a:lumOff val="40000"/>
            </a:schemeClr>
          </a:solidFill>
        </p:spPr>
        <p:txBody>
          <a:bodyPr wrap="square" lIns="91440" tIns="45720" rIns="91440" bIns="45720" anchor="t">
            <a:spAutoFit/>
          </a:bodyPr>
          <a:lstStyle/>
          <a:p>
            <a:pPr algn="just"/>
            <a:r>
              <a:rPr lang="en-US" sz="1400" dirty="0">
                <a:solidFill>
                  <a:schemeClr val="accent1"/>
                </a:solidFill>
                <a:ea typeface="Noto Sans"/>
                <a:cs typeface="Noto Sans"/>
              </a:rPr>
              <a:t>Have a look at </a:t>
            </a:r>
            <a:r>
              <a:rPr lang="tr-TR" sz="1400" dirty="0">
                <a:solidFill>
                  <a:schemeClr val="accent1"/>
                </a:solidFill>
                <a:ea typeface="Noto Sans"/>
                <a:cs typeface="Noto Sans"/>
              </a:rPr>
              <a:t>the </a:t>
            </a:r>
            <a:r>
              <a:rPr lang="tr-TR" sz="1400" dirty="0">
                <a:solidFill>
                  <a:schemeClr val="accent1"/>
                </a:solidFill>
                <a:ea typeface="Noto Sans"/>
                <a:cs typeface="Noto Sans"/>
                <a:hlinkClick r:id="rId2"/>
              </a:rPr>
              <a:t>list of 5</a:t>
            </a:r>
            <a:r>
              <a:rPr lang="en-US" sz="1400" dirty="0">
                <a:solidFill>
                  <a:schemeClr val="accent1"/>
                </a:solidFill>
                <a:ea typeface="Noto Sans"/>
                <a:cs typeface="Noto Sans"/>
                <a:hlinkClick r:id="rId2"/>
              </a:rPr>
              <a:t>0 examples of business collaboration</a:t>
            </a:r>
            <a:r>
              <a:rPr lang="en-US" sz="1400" dirty="0">
                <a:solidFill>
                  <a:schemeClr val="accent1"/>
                </a:solidFill>
              </a:rPr>
              <a:t>, you will learn how to harness the power of </a:t>
            </a:r>
            <a:r>
              <a:rPr lang="en-US" sz="1400" b="1" dirty="0">
                <a:solidFill>
                  <a:schemeClr val="accent1"/>
                </a:solidFill>
              </a:rPr>
              <a:t>collaborative innovation</a:t>
            </a:r>
            <a:r>
              <a:rPr lang="en-US" sz="1400" dirty="0">
                <a:solidFill>
                  <a:schemeClr val="accent1"/>
                </a:solidFill>
              </a:rPr>
              <a:t> to create value in a connected world. You will explore how companies can combine their resources, knowledge, and capabilities to develop new solutions and opportunities. The guide will help you understand key principles such as </a:t>
            </a:r>
            <a:r>
              <a:rPr lang="en-US" sz="1400" b="1" dirty="0">
                <a:solidFill>
                  <a:schemeClr val="accent1"/>
                </a:solidFill>
              </a:rPr>
              <a:t>co-creation, trust, transparency, and shared goals</a:t>
            </a:r>
            <a:r>
              <a:rPr lang="en-US" sz="1400" dirty="0">
                <a:solidFill>
                  <a:schemeClr val="accent1"/>
                </a:solidFill>
              </a:rPr>
              <a:t>, enabling you to build effective partnerships.</a:t>
            </a:r>
            <a:endParaRPr lang="en-US" sz="1400" b="1" dirty="0">
              <a:highlight>
                <a:srgbClr val="FFFF00"/>
              </a:highlight>
              <a:latin typeface="Noto Sans"/>
              <a:ea typeface="Noto Sans"/>
              <a:cs typeface="Noto Sans"/>
            </a:endParaRPr>
          </a:p>
        </p:txBody>
      </p:sp>
      <p:graphicFrame>
        <p:nvGraphicFramePr>
          <p:cNvPr id="9" name="Diyagram 8">
            <a:extLst>
              <a:ext uri="{FF2B5EF4-FFF2-40B4-BE49-F238E27FC236}">
                <a16:creationId xmlns:a16="http://schemas.microsoft.com/office/drawing/2014/main" id="{86DFD2ED-831B-CE55-67A1-72161852AF6F}"/>
              </a:ext>
            </a:extLst>
          </p:cNvPr>
          <p:cNvGraphicFramePr/>
          <p:nvPr>
            <p:extLst>
              <p:ext uri="{D42A27DB-BD31-4B8C-83A1-F6EECF244321}">
                <p14:modId xmlns:p14="http://schemas.microsoft.com/office/powerpoint/2010/main" val="1146150648"/>
              </p:ext>
            </p:extLst>
          </p:nvPr>
        </p:nvGraphicFramePr>
        <p:xfrm>
          <a:off x="1116448" y="2624677"/>
          <a:ext cx="3645334" cy="33922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Metin kutusu 10">
            <a:extLst>
              <a:ext uri="{FF2B5EF4-FFF2-40B4-BE49-F238E27FC236}">
                <a16:creationId xmlns:a16="http://schemas.microsoft.com/office/drawing/2014/main" id="{7CC141F4-42B2-A9E0-812C-D884A5ECA964}"/>
              </a:ext>
            </a:extLst>
          </p:cNvPr>
          <p:cNvSpPr txBox="1"/>
          <p:nvPr/>
        </p:nvSpPr>
        <p:spPr>
          <a:xfrm>
            <a:off x="1456285" y="5883814"/>
            <a:ext cx="6096000" cy="276999"/>
          </a:xfrm>
          <a:prstGeom prst="rect">
            <a:avLst/>
          </a:prstGeom>
          <a:noFill/>
        </p:spPr>
        <p:txBody>
          <a:bodyPr wrap="square" lIns="91440" tIns="45720" rIns="91440" bIns="45720" anchor="t">
            <a:spAutoFit/>
          </a:bodyPr>
          <a:lstStyle/>
          <a:p>
            <a:pPr algn="just"/>
            <a:r>
              <a:rPr lang="tr-TR" sz="1200" b="1" dirty="0" err="1">
                <a:solidFill>
                  <a:schemeClr val="accent1"/>
                </a:solidFill>
                <a:effectLst/>
                <a:ea typeface="Noto Sans"/>
                <a:cs typeface="Noto Sans"/>
              </a:rPr>
              <a:t>Cycyle</a:t>
            </a:r>
            <a:r>
              <a:rPr lang="tr-TR" sz="1200" b="1" dirty="0">
                <a:solidFill>
                  <a:schemeClr val="accent1"/>
                </a:solidFill>
                <a:effectLst/>
                <a:ea typeface="Noto Sans"/>
                <a:cs typeface="Noto Sans"/>
              </a:rPr>
              <a:t> of Business </a:t>
            </a:r>
            <a:r>
              <a:rPr lang="tr-TR" sz="1200" b="1" dirty="0">
                <a:solidFill>
                  <a:schemeClr val="accent1"/>
                </a:solidFill>
                <a:ea typeface="Noto Sans"/>
                <a:cs typeface="Noto Sans"/>
              </a:rPr>
              <a:t>Collaboration</a:t>
            </a:r>
            <a:r>
              <a:rPr lang="tr-TR" sz="1200" b="1" dirty="0">
                <a:solidFill>
                  <a:schemeClr val="accent1"/>
                </a:solidFill>
                <a:effectLst/>
                <a:ea typeface="Noto Sans"/>
                <a:cs typeface="Noto Sans"/>
              </a:rPr>
              <a:t> </a:t>
            </a:r>
            <a:r>
              <a:rPr lang="tr-TR" sz="1200" b="1" dirty="0" err="1">
                <a:solidFill>
                  <a:schemeClr val="accent1"/>
                </a:solidFill>
                <a:ea typeface="Noto Sans"/>
                <a:cs typeface="Noto Sans"/>
              </a:rPr>
              <a:t>P</a:t>
            </a:r>
            <a:r>
              <a:rPr lang="tr-TR" sz="1200" b="1" dirty="0" err="1">
                <a:solidFill>
                  <a:schemeClr val="accent1"/>
                </a:solidFill>
                <a:effectLst/>
                <a:ea typeface="Noto Sans"/>
                <a:cs typeface="Noto Sans"/>
              </a:rPr>
              <a:t>hases</a:t>
            </a:r>
            <a:endParaRPr lang="tr-TR" sz="1200" b="1" dirty="0">
              <a:solidFill>
                <a:schemeClr val="accent1"/>
              </a:solidFill>
              <a:ea typeface="Noto Sans"/>
              <a:cs typeface="Noto Sans"/>
            </a:endParaRPr>
          </a:p>
        </p:txBody>
      </p:sp>
      <p:sp>
        <p:nvSpPr>
          <p:cNvPr id="5" name="Metin kutusu 4">
            <a:extLst>
              <a:ext uri="{FF2B5EF4-FFF2-40B4-BE49-F238E27FC236}">
                <a16:creationId xmlns:a16="http://schemas.microsoft.com/office/drawing/2014/main" id="{88FD1C0D-43F1-BCAD-B706-D2C7A125F96A}"/>
              </a:ext>
            </a:extLst>
          </p:cNvPr>
          <p:cNvSpPr txBox="1"/>
          <p:nvPr/>
        </p:nvSpPr>
        <p:spPr>
          <a:xfrm>
            <a:off x="212678" y="1896013"/>
            <a:ext cx="11326174" cy="584775"/>
          </a:xfrm>
          <a:prstGeom prst="rect">
            <a:avLst/>
          </a:prstGeom>
          <a:noFill/>
        </p:spPr>
        <p:txBody>
          <a:bodyPr wrap="square">
            <a:spAutoFit/>
          </a:bodyPr>
          <a:lstStyle/>
          <a:p>
            <a:pPr algn="just"/>
            <a:r>
              <a:rPr lang="en-US" sz="1600" dirty="0">
                <a:solidFill>
                  <a:schemeClr val="accent1"/>
                </a:solidFill>
              </a:rPr>
              <a:t>The </a:t>
            </a:r>
            <a:r>
              <a:rPr lang="en-US" sz="1600" b="1" dirty="0">
                <a:solidFill>
                  <a:schemeClr val="accent1"/>
                </a:solidFill>
              </a:rPr>
              <a:t>Cycle of Business Collaboration Phases</a:t>
            </a:r>
            <a:r>
              <a:rPr lang="en-US" sz="1600" dirty="0">
                <a:solidFill>
                  <a:schemeClr val="accent1"/>
                </a:solidFill>
              </a:rPr>
              <a:t> typically involves several interconnected stages, which can vary depending on the context and objectives of the collaboration. Below is a generic model for the cycle:</a:t>
            </a:r>
          </a:p>
        </p:txBody>
      </p:sp>
    </p:spTree>
    <p:extLst>
      <p:ext uri="{BB962C8B-B14F-4D97-AF65-F5344CB8AC3E}">
        <p14:creationId xmlns:p14="http://schemas.microsoft.com/office/powerpoint/2010/main" val="11327259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FC7FA-A385-AECA-99BB-B0FF58C4D6A8}"/>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DBADD7F4-FF98-8830-C4A2-7F18E2BB1AA7}"/>
              </a:ext>
            </a:extLst>
          </p:cNvPr>
          <p:cNvSpPr txBox="1"/>
          <p:nvPr/>
        </p:nvSpPr>
        <p:spPr>
          <a:xfrm>
            <a:off x="293317" y="492931"/>
            <a:ext cx="10536608" cy="615553"/>
          </a:xfrm>
          <a:prstGeom prst="rect">
            <a:avLst/>
          </a:prstGeom>
          <a:noFill/>
        </p:spPr>
        <p:txBody>
          <a:bodyPr wrap="square" lIns="91440" tIns="45720" rIns="91440" bIns="45720" anchor="t">
            <a:spAutoFit/>
          </a:bodyPr>
          <a:lstStyle/>
          <a:p>
            <a:r>
              <a:rPr lang="en-US" sz="3400" b="1" dirty="0">
                <a:solidFill>
                  <a:schemeClr val="accent3">
                    <a:lumMod val="75000"/>
                  </a:schemeClr>
                </a:solidFill>
                <a:ea typeface="Noto Sans"/>
                <a:cs typeface="Noto Sans"/>
              </a:rPr>
              <a:t>Business </a:t>
            </a:r>
            <a:r>
              <a:rPr lang="en-US" sz="3400" b="1" dirty="0" err="1">
                <a:solidFill>
                  <a:schemeClr val="accent3">
                    <a:lumMod val="75000"/>
                  </a:schemeClr>
                </a:solidFill>
                <a:ea typeface="Noto Sans"/>
                <a:cs typeface="Noto Sans"/>
              </a:rPr>
              <a:t>collabrations</a:t>
            </a:r>
            <a:r>
              <a:rPr lang="en-US" sz="3400" b="1" dirty="0">
                <a:solidFill>
                  <a:schemeClr val="accent3">
                    <a:lumMod val="75000"/>
                  </a:schemeClr>
                </a:solidFill>
                <a:ea typeface="Noto Sans"/>
                <a:cs typeface="Noto Sans"/>
              </a:rPr>
              <a:t> t</a:t>
            </a:r>
            <a:r>
              <a:rPr lang="tr-TR" sz="3400" b="1" dirty="0">
                <a:solidFill>
                  <a:schemeClr val="accent3">
                    <a:lumMod val="75000"/>
                  </a:schemeClr>
                </a:solidFill>
                <a:ea typeface="Noto Sans"/>
                <a:cs typeface="Noto Sans"/>
              </a:rPr>
              <a:t>ypes </a:t>
            </a:r>
            <a:r>
              <a:rPr lang="en-US" sz="3400" b="1" dirty="0">
                <a:solidFill>
                  <a:schemeClr val="accent3">
                    <a:lumMod val="75000"/>
                  </a:schemeClr>
                </a:solidFill>
                <a:ea typeface="Noto Sans"/>
                <a:cs typeface="Noto Sans"/>
              </a:rPr>
              <a:t>and concepts</a:t>
            </a:r>
            <a:r>
              <a:rPr lang="tr-TR" sz="3400" b="1" dirty="0">
                <a:solidFill>
                  <a:schemeClr val="accent3">
                    <a:lumMod val="75000"/>
                  </a:schemeClr>
                </a:solidFill>
                <a:ea typeface="Noto Sans"/>
                <a:cs typeface="Noto Sans"/>
              </a:rPr>
              <a:t>  </a:t>
            </a:r>
          </a:p>
        </p:txBody>
      </p:sp>
      <p:graphicFrame>
        <p:nvGraphicFramePr>
          <p:cNvPr id="6" name="Tablo 5">
            <a:extLst>
              <a:ext uri="{FF2B5EF4-FFF2-40B4-BE49-F238E27FC236}">
                <a16:creationId xmlns:a16="http://schemas.microsoft.com/office/drawing/2014/main" id="{BFF029C9-95C0-45B3-317A-B0C4AED66442}"/>
              </a:ext>
            </a:extLst>
          </p:cNvPr>
          <p:cNvGraphicFramePr>
            <a:graphicFrameLocks noGrp="1"/>
          </p:cNvGraphicFramePr>
          <p:nvPr>
            <p:extLst>
              <p:ext uri="{D42A27DB-BD31-4B8C-83A1-F6EECF244321}">
                <p14:modId xmlns:p14="http://schemas.microsoft.com/office/powerpoint/2010/main" val="429251652"/>
              </p:ext>
            </p:extLst>
          </p:nvPr>
        </p:nvGraphicFramePr>
        <p:xfrm>
          <a:off x="377407" y="1359822"/>
          <a:ext cx="7012193" cy="3965950"/>
        </p:xfrm>
        <a:graphic>
          <a:graphicData uri="http://schemas.openxmlformats.org/drawingml/2006/table">
            <a:tbl>
              <a:tblPr firstRow="1" bandRow="1">
                <a:tableStyleId>{5C22544A-7EE6-4342-B048-85BDC9FD1C3A}</a:tableStyleId>
              </a:tblPr>
              <a:tblGrid>
                <a:gridCol w="2156550">
                  <a:extLst>
                    <a:ext uri="{9D8B030D-6E8A-4147-A177-3AD203B41FA5}">
                      <a16:colId xmlns:a16="http://schemas.microsoft.com/office/drawing/2014/main" val="3539147558"/>
                    </a:ext>
                  </a:extLst>
                </a:gridCol>
                <a:gridCol w="1764141">
                  <a:extLst>
                    <a:ext uri="{9D8B030D-6E8A-4147-A177-3AD203B41FA5}">
                      <a16:colId xmlns:a16="http://schemas.microsoft.com/office/drawing/2014/main" val="2667295439"/>
                    </a:ext>
                  </a:extLst>
                </a:gridCol>
                <a:gridCol w="3091502">
                  <a:extLst>
                    <a:ext uri="{9D8B030D-6E8A-4147-A177-3AD203B41FA5}">
                      <a16:colId xmlns:a16="http://schemas.microsoft.com/office/drawing/2014/main" val="2946813665"/>
                    </a:ext>
                  </a:extLst>
                </a:gridCol>
              </a:tblGrid>
              <a:tr h="492292">
                <a:tc>
                  <a:txBody>
                    <a:bodyPr/>
                    <a:lstStyle/>
                    <a:p>
                      <a:pPr algn="l"/>
                      <a:r>
                        <a:rPr lang="tr-TR" sz="1400" b="1" dirty="0">
                          <a:solidFill>
                            <a:schemeClr val="tx1"/>
                          </a:solidFill>
                          <a:latin typeface="+mn-lt"/>
                          <a:ea typeface="Noto Sans" panose="020B0502040504020204" pitchFamily="34" charset="0"/>
                          <a:cs typeface="Noto Sans" panose="020B0502040504020204" pitchFamily="34" charset="0"/>
                        </a:rPr>
                        <a:t>Business </a:t>
                      </a:r>
                      <a:r>
                        <a:rPr lang="tr-TR" sz="1400" b="1" dirty="0" err="1">
                          <a:solidFill>
                            <a:schemeClr val="tx1"/>
                          </a:solidFill>
                          <a:latin typeface="+mn-lt"/>
                          <a:ea typeface="Noto Sans" panose="020B0502040504020204" pitchFamily="34" charset="0"/>
                          <a:cs typeface="Noto Sans" panose="020B0502040504020204" pitchFamily="34" charset="0"/>
                        </a:rPr>
                        <a:t>Collabrations</a:t>
                      </a:r>
                      <a:r>
                        <a:rPr lang="tr-TR" sz="1400" b="1" dirty="0">
                          <a:solidFill>
                            <a:schemeClr val="tx1"/>
                          </a:solidFill>
                          <a:latin typeface="+mn-lt"/>
                          <a:ea typeface="Noto Sans" panose="020B0502040504020204" pitchFamily="34" charset="0"/>
                          <a:cs typeface="Noto Sans" panose="020B0502040504020204" pitchFamily="34" charset="0"/>
                        </a:rPr>
                        <a:t> </a:t>
                      </a:r>
                      <a:r>
                        <a:rPr lang="tr-TR" sz="1400" b="1" dirty="0" err="1">
                          <a:solidFill>
                            <a:schemeClr val="tx1"/>
                          </a:solidFill>
                          <a:latin typeface="+mn-lt"/>
                          <a:ea typeface="Noto Sans" panose="020B0502040504020204" pitchFamily="34" charset="0"/>
                          <a:cs typeface="Noto Sans" panose="020B0502040504020204" pitchFamily="34" charset="0"/>
                        </a:rPr>
                        <a:t>Types</a:t>
                      </a:r>
                      <a:endParaRPr lang="tr-TR" sz="1400" b="1" dirty="0">
                        <a:solidFill>
                          <a:schemeClr val="tx1"/>
                        </a:solidFill>
                        <a:latin typeface="+mn-lt"/>
                        <a:ea typeface="Noto Sans" panose="020B0502040504020204" pitchFamily="34" charset="0"/>
                        <a:cs typeface="Noto Sans" panose="020B0502040504020204" pitchFamily="34" charset="0"/>
                      </a:endParaRPr>
                    </a:p>
                  </a:txBody>
                  <a:tcPr/>
                </a:tc>
                <a:tc>
                  <a:txBody>
                    <a:bodyPr/>
                    <a:lstStyle/>
                    <a:p>
                      <a:pPr algn="l"/>
                      <a:r>
                        <a:rPr lang="tr-TR" sz="1400" b="1" dirty="0" err="1">
                          <a:solidFill>
                            <a:schemeClr val="tx1"/>
                          </a:solidFill>
                          <a:latin typeface="+mn-lt"/>
                          <a:ea typeface="Noto Sans" panose="020B0502040504020204" pitchFamily="34" charset="0"/>
                          <a:cs typeface="Noto Sans" panose="020B0502040504020204" pitchFamily="34" charset="0"/>
                        </a:rPr>
                        <a:t>Type</a:t>
                      </a:r>
                      <a:r>
                        <a:rPr lang="tr-TR" sz="1400" b="1" dirty="0">
                          <a:solidFill>
                            <a:schemeClr val="tx1"/>
                          </a:solidFill>
                          <a:latin typeface="+mn-lt"/>
                          <a:ea typeface="Noto Sans" panose="020B0502040504020204" pitchFamily="34" charset="0"/>
                          <a:cs typeface="Noto Sans" panose="020B0502040504020204" pitchFamily="34" charset="0"/>
                        </a:rPr>
                        <a:t> of </a:t>
                      </a:r>
                      <a:r>
                        <a:rPr lang="tr-TR" sz="1400" b="1" dirty="0" err="1">
                          <a:solidFill>
                            <a:schemeClr val="tx1"/>
                          </a:solidFill>
                          <a:latin typeface="+mn-lt"/>
                          <a:ea typeface="Noto Sans" panose="020B0502040504020204" pitchFamily="34" charset="0"/>
                          <a:cs typeface="Noto Sans" panose="020B0502040504020204" pitchFamily="34" charset="0"/>
                        </a:rPr>
                        <a:t>members</a:t>
                      </a:r>
                      <a:endParaRPr lang="tr-TR" sz="1400" b="1" dirty="0">
                        <a:solidFill>
                          <a:schemeClr val="tx1"/>
                        </a:solidFill>
                        <a:latin typeface="+mn-lt"/>
                        <a:ea typeface="Noto Sans" panose="020B0502040504020204" pitchFamily="34" charset="0"/>
                        <a:cs typeface="Noto Sans" panose="020B0502040504020204" pitchFamily="34" charset="0"/>
                      </a:endParaRPr>
                    </a:p>
                  </a:txBody>
                  <a:tcPr/>
                </a:tc>
                <a:tc>
                  <a:txBody>
                    <a:bodyPr/>
                    <a:lstStyle/>
                    <a:p>
                      <a:pPr algn="l"/>
                      <a:r>
                        <a:rPr lang="tr-TR" sz="1400" b="1" dirty="0" err="1">
                          <a:solidFill>
                            <a:schemeClr val="tx1"/>
                          </a:solidFill>
                          <a:latin typeface="+mn-lt"/>
                          <a:ea typeface="Noto Sans" panose="020B0502040504020204" pitchFamily="34" charset="0"/>
                          <a:cs typeface="Noto Sans" panose="020B0502040504020204" pitchFamily="34" charset="0"/>
                        </a:rPr>
                        <a:t>Boundaries</a:t>
                      </a:r>
                      <a:endParaRPr lang="tr-TR" sz="1400" b="1" dirty="0">
                        <a:solidFill>
                          <a:schemeClr val="tx1"/>
                        </a:solidFill>
                        <a:latin typeface="+mn-lt"/>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1804525396"/>
                  </a:ext>
                </a:extLst>
              </a:tr>
              <a:tr h="492292">
                <a:tc>
                  <a:txBody>
                    <a:bodyPr/>
                    <a:lstStyle/>
                    <a:p>
                      <a:pPr algn="l"/>
                      <a:r>
                        <a:rPr lang="tr-TR" sz="1400" b="1" dirty="0">
                          <a:solidFill>
                            <a:schemeClr val="accent1"/>
                          </a:solidFill>
                          <a:latin typeface="+mn-lt"/>
                          <a:ea typeface="Noto Sans" panose="020B0502040504020204" pitchFamily="34" charset="0"/>
                          <a:cs typeface="Noto Sans" panose="020B0502040504020204" pitchFamily="34" charset="0"/>
                        </a:rPr>
                        <a:t>Business </a:t>
                      </a:r>
                      <a:r>
                        <a:rPr lang="tr-TR" sz="1400" b="1" dirty="0" err="1">
                          <a:solidFill>
                            <a:schemeClr val="accent1"/>
                          </a:solidFill>
                          <a:latin typeface="+mn-lt"/>
                          <a:ea typeface="Noto Sans" panose="020B0502040504020204" pitchFamily="34" charset="0"/>
                          <a:cs typeface="Noto Sans" panose="020B0502040504020204" pitchFamily="34" charset="0"/>
                        </a:rPr>
                        <a:t>cluster</a:t>
                      </a:r>
                      <a:endParaRPr lang="tr-TR" sz="1400" b="1" dirty="0">
                        <a:solidFill>
                          <a:schemeClr val="accent1"/>
                        </a:solidFill>
                        <a:latin typeface="+mn-lt"/>
                        <a:ea typeface="Noto Sans" panose="020B0502040504020204" pitchFamily="34" charset="0"/>
                        <a:cs typeface="Noto Sans" panose="020B0502040504020204" pitchFamily="34" charset="0"/>
                      </a:endParaRPr>
                    </a:p>
                  </a:txBody>
                  <a:tcPr/>
                </a:tc>
                <a:tc>
                  <a:txBody>
                    <a:bodyPr/>
                    <a:lstStyle/>
                    <a:p>
                      <a:pPr algn="l"/>
                      <a:r>
                        <a:rPr lang="tr-TR" sz="1400" dirty="0">
                          <a:solidFill>
                            <a:schemeClr val="accent1"/>
                          </a:solidFill>
                          <a:latin typeface="+mn-lt"/>
                          <a:ea typeface="Noto Sans" panose="020B0502040504020204" pitchFamily="34" charset="0"/>
                          <a:cs typeface="Noto Sans" panose="020B0502040504020204" pitchFamily="34" charset="0"/>
                        </a:rPr>
                        <a:t>Companies and institutions</a:t>
                      </a:r>
                    </a:p>
                  </a:txBody>
                  <a:tcPr/>
                </a:tc>
                <a:tc>
                  <a:txBody>
                    <a:bodyPr/>
                    <a:lstStyle/>
                    <a:p>
                      <a:pPr algn="l"/>
                      <a:r>
                        <a:rPr lang="tr-TR" sz="1400" dirty="0" err="1">
                          <a:solidFill>
                            <a:schemeClr val="accent1"/>
                          </a:solidFill>
                          <a:latin typeface="+mn-lt"/>
                          <a:ea typeface="Noto Sans" panose="020B0502040504020204" pitchFamily="34" charset="0"/>
                          <a:cs typeface="Noto Sans" panose="020B0502040504020204" pitchFamily="34" charset="0"/>
                        </a:rPr>
                        <a:t>Mainly</a:t>
                      </a:r>
                      <a:r>
                        <a:rPr lang="tr-TR" sz="1400" dirty="0">
                          <a:solidFill>
                            <a:schemeClr val="accent1"/>
                          </a:solidFill>
                          <a:latin typeface="+mn-lt"/>
                          <a:ea typeface="Noto Sans" panose="020B0502040504020204" pitchFamily="34" charset="0"/>
                          <a:cs typeface="Noto Sans" panose="020B0502040504020204" pitchFamily="34" charset="0"/>
                        </a:rPr>
                        <a:t> </a:t>
                      </a:r>
                      <a:r>
                        <a:rPr lang="tr-TR" sz="1400" dirty="0" err="1">
                          <a:solidFill>
                            <a:schemeClr val="accent1"/>
                          </a:solidFill>
                          <a:latin typeface="+mn-lt"/>
                          <a:ea typeface="Noto Sans" panose="020B0502040504020204" pitchFamily="34" charset="0"/>
                          <a:cs typeface="Noto Sans" panose="020B0502040504020204" pitchFamily="34" charset="0"/>
                        </a:rPr>
                        <a:t>geographical</a:t>
                      </a:r>
                      <a:endParaRPr lang="tr-TR" sz="1400" dirty="0">
                        <a:solidFill>
                          <a:schemeClr val="accent1"/>
                        </a:solidFill>
                        <a:latin typeface="+mn-lt"/>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3664859897"/>
                  </a:ext>
                </a:extLst>
              </a:tr>
              <a:tr h="492292">
                <a:tc>
                  <a:txBody>
                    <a:bodyPr/>
                    <a:lstStyle/>
                    <a:p>
                      <a:pPr algn="l"/>
                      <a:r>
                        <a:rPr lang="tr-TR" sz="1400" b="1">
                          <a:solidFill>
                            <a:schemeClr val="accent1"/>
                          </a:solidFill>
                          <a:latin typeface="+mn-lt"/>
                          <a:ea typeface="Noto Sans" panose="020B0502040504020204" pitchFamily="34" charset="0"/>
                          <a:cs typeface="Noto Sans" panose="020B0502040504020204" pitchFamily="34" charset="0"/>
                        </a:rPr>
                        <a:t>Business </a:t>
                      </a:r>
                      <a:r>
                        <a:rPr lang="tr-TR" sz="1400" b="1" err="1">
                          <a:solidFill>
                            <a:schemeClr val="accent1"/>
                          </a:solidFill>
                          <a:latin typeface="+mn-lt"/>
                          <a:ea typeface="Noto Sans" panose="020B0502040504020204" pitchFamily="34" charset="0"/>
                          <a:cs typeface="Noto Sans" panose="020B0502040504020204" pitchFamily="34" charset="0"/>
                        </a:rPr>
                        <a:t>ecosystem</a:t>
                      </a:r>
                      <a:endParaRPr lang="tr-TR" sz="1400" b="1">
                        <a:solidFill>
                          <a:schemeClr val="accent1"/>
                        </a:solidFill>
                        <a:latin typeface="+mn-lt"/>
                        <a:ea typeface="Noto Sans" panose="020B0502040504020204" pitchFamily="34" charset="0"/>
                        <a:cs typeface="Noto Sans" panose="020B0502040504020204" pitchFamily="34" charset="0"/>
                      </a:endParaRP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tr-TR" sz="1400" dirty="0" err="1">
                          <a:solidFill>
                            <a:schemeClr val="accent1"/>
                          </a:solidFill>
                          <a:latin typeface="+mn-lt"/>
                          <a:ea typeface="Noto Sans" panose="020B0502040504020204" pitchFamily="34" charset="0"/>
                          <a:cs typeface="Noto Sans" panose="020B0502040504020204" pitchFamily="34" charset="0"/>
                        </a:rPr>
                        <a:t>Companies</a:t>
                      </a:r>
                      <a:r>
                        <a:rPr lang="tr-TR" sz="1400" dirty="0">
                          <a:solidFill>
                            <a:schemeClr val="accent1"/>
                          </a:solidFill>
                          <a:latin typeface="+mn-lt"/>
                          <a:ea typeface="Noto Sans" panose="020B0502040504020204" pitchFamily="34" charset="0"/>
                          <a:cs typeface="Noto Sans" panose="020B0502040504020204" pitchFamily="34" charset="0"/>
                        </a:rPr>
                        <a:t> </a:t>
                      </a:r>
                      <a:r>
                        <a:rPr lang="tr-TR" sz="1400" dirty="0" err="1">
                          <a:solidFill>
                            <a:schemeClr val="accent1"/>
                          </a:solidFill>
                          <a:latin typeface="+mn-lt"/>
                          <a:ea typeface="Noto Sans" panose="020B0502040504020204" pitchFamily="34" charset="0"/>
                          <a:cs typeface="Noto Sans" panose="020B0502040504020204" pitchFamily="34" charset="0"/>
                        </a:rPr>
                        <a:t>and</a:t>
                      </a:r>
                      <a:r>
                        <a:rPr lang="tr-TR" sz="1400" dirty="0">
                          <a:solidFill>
                            <a:schemeClr val="accent1"/>
                          </a:solidFill>
                          <a:latin typeface="+mn-lt"/>
                          <a:ea typeface="Noto Sans" panose="020B0502040504020204" pitchFamily="34" charset="0"/>
                          <a:cs typeface="Noto Sans" panose="020B0502040504020204" pitchFamily="34" charset="0"/>
                        </a:rPr>
                        <a:t> </a:t>
                      </a:r>
                      <a:r>
                        <a:rPr lang="tr-TR" sz="1400" dirty="0" err="1">
                          <a:solidFill>
                            <a:schemeClr val="accent1"/>
                          </a:solidFill>
                          <a:latin typeface="+mn-lt"/>
                          <a:ea typeface="Noto Sans" panose="020B0502040504020204" pitchFamily="34" charset="0"/>
                          <a:cs typeface="Noto Sans" panose="020B0502040504020204" pitchFamily="34" charset="0"/>
                        </a:rPr>
                        <a:t>institutions</a:t>
                      </a:r>
                      <a:endParaRPr lang="tr-TR" sz="1400" dirty="0">
                        <a:solidFill>
                          <a:schemeClr val="accent1"/>
                        </a:solidFill>
                        <a:latin typeface="+mn-lt"/>
                        <a:ea typeface="Noto Sans" panose="020B0502040504020204" pitchFamily="34" charset="0"/>
                        <a:cs typeface="Noto Sans" panose="020B0502040504020204" pitchFamily="34" charset="0"/>
                      </a:endParaRPr>
                    </a:p>
                  </a:txBody>
                  <a:tcPr/>
                </a:tc>
                <a:tc>
                  <a:txBody>
                    <a:bodyPr/>
                    <a:lstStyle/>
                    <a:p>
                      <a:pPr algn="l"/>
                      <a:r>
                        <a:rPr lang="tr-TR" sz="1400" dirty="0">
                          <a:solidFill>
                            <a:schemeClr val="accent1"/>
                          </a:solidFill>
                          <a:latin typeface="+mn-lt"/>
                          <a:ea typeface="Noto Sans" panose="020B0502040504020204" pitchFamily="34" charset="0"/>
                          <a:cs typeface="Noto Sans" panose="020B0502040504020204" pitchFamily="34" charset="0"/>
                        </a:rPr>
                        <a:t>No </a:t>
                      </a:r>
                      <a:r>
                        <a:rPr lang="tr-TR" sz="1400" dirty="0" err="1">
                          <a:solidFill>
                            <a:schemeClr val="accent1"/>
                          </a:solidFill>
                          <a:latin typeface="+mn-lt"/>
                          <a:ea typeface="Noto Sans" panose="020B0502040504020204" pitchFamily="34" charset="0"/>
                          <a:cs typeface="Noto Sans" panose="020B0502040504020204" pitchFamily="34" charset="0"/>
                        </a:rPr>
                        <a:t>clear</a:t>
                      </a:r>
                      <a:r>
                        <a:rPr lang="tr-TR" sz="1400" dirty="0">
                          <a:solidFill>
                            <a:schemeClr val="accent1"/>
                          </a:solidFill>
                          <a:latin typeface="+mn-lt"/>
                          <a:ea typeface="Noto Sans" panose="020B0502040504020204" pitchFamily="34" charset="0"/>
                          <a:cs typeface="Noto Sans" panose="020B0502040504020204" pitchFamily="34" charset="0"/>
                        </a:rPr>
                        <a:t> </a:t>
                      </a:r>
                      <a:r>
                        <a:rPr lang="tr-TR" sz="1400" dirty="0" err="1">
                          <a:solidFill>
                            <a:schemeClr val="accent1"/>
                          </a:solidFill>
                          <a:latin typeface="+mn-lt"/>
                          <a:ea typeface="Noto Sans" panose="020B0502040504020204" pitchFamily="34" charset="0"/>
                          <a:cs typeface="Noto Sans" panose="020B0502040504020204" pitchFamily="34" charset="0"/>
                        </a:rPr>
                        <a:t>boundaries</a:t>
                      </a:r>
                      <a:r>
                        <a:rPr lang="tr-TR" sz="1400" dirty="0">
                          <a:solidFill>
                            <a:schemeClr val="accent1"/>
                          </a:solidFill>
                          <a:latin typeface="+mn-lt"/>
                          <a:ea typeface="Noto Sans" panose="020B0502040504020204" pitchFamily="34" charset="0"/>
                          <a:cs typeface="Noto Sans" panose="020B0502040504020204" pitchFamily="34" charset="0"/>
                        </a:rPr>
                        <a:t> </a:t>
                      </a:r>
                    </a:p>
                  </a:txBody>
                  <a:tcPr/>
                </a:tc>
                <a:extLst>
                  <a:ext uri="{0D108BD9-81ED-4DB2-BD59-A6C34878D82A}">
                    <a16:rowId xmlns:a16="http://schemas.microsoft.com/office/drawing/2014/main" val="1903211548"/>
                  </a:ext>
                </a:extLst>
              </a:tr>
              <a:tr h="372757">
                <a:tc>
                  <a:txBody>
                    <a:bodyPr/>
                    <a:lstStyle/>
                    <a:p>
                      <a:pPr algn="l"/>
                      <a:r>
                        <a:rPr lang="tr-TR" sz="1400" b="1">
                          <a:solidFill>
                            <a:schemeClr val="accent1"/>
                          </a:solidFill>
                          <a:latin typeface="+mn-lt"/>
                          <a:ea typeface="Noto Sans" panose="020B0502040504020204" pitchFamily="34" charset="0"/>
                          <a:cs typeface="Noto Sans" panose="020B0502040504020204" pitchFamily="34" charset="0"/>
                        </a:rPr>
                        <a:t>Business network</a:t>
                      </a:r>
                    </a:p>
                  </a:txBody>
                  <a:tcPr/>
                </a:tc>
                <a:tc>
                  <a:txBody>
                    <a:bodyPr/>
                    <a:lstStyle/>
                    <a:p>
                      <a:pPr algn="l"/>
                      <a:r>
                        <a:rPr lang="tr-TR" sz="1400" dirty="0" err="1">
                          <a:solidFill>
                            <a:schemeClr val="accent1"/>
                          </a:solidFill>
                          <a:latin typeface="+mn-lt"/>
                          <a:ea typeface="Noto Sans" panose="020B0502040504020204" pitchFamily="34" charset="0"/>
                          <a:cs typeface="Noto Sans" panose="020B0502040504020204" pitchFamily="34" charset="0"/>
                        </a:rPr>
                        <a:t>Companies</a:t>
                      </a:r>
                      <a:r>
                        <a:rPr lang="tr-TR" sz="1400" dirty="0">
                          <a:solidFill>
                            <a:schemeClr val="accent1"/>
                          </a:solidFill>
                          <a:latin typeface="+mn-lt"/>
                          <a:ea typeface="Noto Sans" panose="020B0502040504020204" pitchFamily="34" charset="0"/>
                          <a:cs typeface="Noto Sans" panose="020B0502040504020204" pitchFamily="34" charset="0"/>
                        </a:rPr>
                        <a:t> </a:t>
                      </a:r>
                    </a:p>
                  </a:txBody>
                  <a:tcPr/>
                </a:tc>
                <a:tc>
                  <a:txBody>
                    <a:bodyPr/>
                    <a:lstStyle/>
                    <a:p>
                      <a:pPr algn="l"/>
                      <a:r>
                        <a:rPr lang="tr-TR" sz="1400" dirty="0">
                          <a:solidFill>
                            <a:schemeClr val="accent1"/>
                          </a:solidFill>
                          <a:latin typeface="+mn-lt"/>
                          <a:ea typeface="Noto Sans" panose="020B0502040504020204" pitchFamily="34" charset="0"/>
                          <a:cs typeface="Noto Sans" panose="020B0502040504020204" pitchFamily="34" charset="0"/>
                        </a:rPr>
                        <a:t>No clear boundaries </a:t>
                      </a:r>
                    </a:p>
                  </a:txBody>
                  <a:tcPr/>
                </a:tc>
                <a:extLst>
                  <a:ext uri="{0D108BD9-81ED-4DB2-BD59-A6C34878D82A}">
                    <a16:rowId xmlns:a16="http://schemas.microsoft.com/office/drawing/2014/main" val="3060612553"/>
                  </a:ext>
                </a:extLst>
              </a:tr>
              <a:tr h="695000">
                <a:tc>
                  <a:txBody>
                    <a:bodyPr/>
                    <a:lstStyle/>
                    <a:p>
                      <a:pPr algn="l"/>
                      <a:r>
                        <a:rPr lang="tr-TR" sz="1400" b="1" dirty="0" err="1">
                          <a:solidFill>
                            <a:schemeClr val="accent1"/>
                          </a:solidFill>
                          <a:latin typeface="+mn-lt"/>
                          <a:ea typeface="Noto Sans" panose="020B0502040504020204" pitchFamily="34" charset="0"/>
                          <a:cs typeface="Noto Sans" panose="020B0502040504020204" pitchFamily="34" charset="0"/>
                        </a:rPr>
                        <a:t>Innovation</a:t>
                      </a:r>
                      <a:r>
                        <a:rPr lang="tr-TR" sz="1400" b="1" dirty="0">
                          <a:solidFill>
                            <a:schemeClr val="accent1"/>
                          </a:solidFill>
                          <a:latin typeface="+mn-lt"/>
                          <a:ea typeface="Noto Sans" panose="020B0502040504020204" pitchFamily="34" charset="0"/>
                          <a:cs typeface="Noto Sans" panose="020B0502040504020204" pitchFamily="34" charset="0"/>
                        </a:rPr>
                        <a:t> </a:t>
                      </a:r>
                      <a:r>
                        <a:rPr lang="tr-TR" sz="1400" b="1" dirty="0" err="1">
                          <a:solidFill>
                            <a:schemeClr val="accent1"/>
                          </a:solidFill>
                          <a:latin typeface="+mn-lt"/>
                          <a:ea typeface="Noto Sans" panose="020B0502040504020204" pitchFamily="34" charset="0"/>
                          <a:cs typeface="Noto Sans" panose="020B0502040504020204" pitchFamily="34" charset="0"/>
                        </a:rPr>
                        <a:t>hub</a:t>
                      </a:r>
                      <a:endParaRPr lang="tr-TR" sz="1400" b="1" dirty="0">
                        <a:solidFill>
                          <a:schemeClr val="accent1"/>
                        </a:solidFill>
                        <a:latin typeface="+mn-lt"/>
                        <a:ea typeface="Noto Sans" panose="020B0502040504020204" pitchFamily="34" charset="0"/>
                        <a:cs typeface="Noto Sans" panose="020B0502040504020204" pitchFamily="34" charset="0"/>
                      </a:endParaRP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tr-TR" sz="1400" dirty="0">
                          <a:solidFill>
                            <a:schemeClr val="accent1"/>
                          </a:solidFill>
                          <a:latin typeface="+mn-lt"/>
                          <a:ea typeface="Noto Sans" panose="020B0502040504020204" pitchFamily="34" charset="0"/>
                          <a:cs typeface="Noto Sans" panose="020B0502040504020204" pitchFamily="34" charset="0"/>
                        </a:rPr>
                        <a:t>Companies and institutions</a:t>
                      </a:r>
                    </a:p>
                    <a:p>
                      <a:pPr algn="l"/>
                      <a:endParaRPr lang="tr-TR" sz="1400" dirty="0">
                        <a:solidFill>
                          <a:schemeClr val="accent1"/>
                        </a:solidFill>
                        <a:latin typeface="+mn-lt"/>
                        <a:ea typeface="Noto Sans" panose="020B0502040504020204" pitchFamily="34" charset="0"/>
                        <a:cs typeface="Noto Sans" panose="020B0502040504020204" pitchFamily="34" charset="0"/>
                      </a:endParaRPr>
                    </a:p>
                  </a:txBody>
                  <a:tcPr/>
                </a:tc>
                <a:tc>
                  <a:txBody>
                    <a:bodyPr/>
                    <a:lstStyle/>
                    <a:p>
                      <a:pPr algn="l"/>
                      <a:r>
                        <a:rPr lang="tr-TR" sz="1400" dirty="0" err="1">
                          <a:solidFill>
                            <a:schemeClr val="accent1"/>
                          </a:solidFill>
                          <a:latin typeface="+mn-lt"/>
                          <a:ea typeface="Noto Sans" panose="020B0502040504020204" pitchFamily="34" charset="0"/>
                          <a:cs typeface="Noto Sans" panose="020B0502040504020204" pitchFamily="34" charset="0"/>
                        </a:rPr>
                        <a:t>Local</a:t>
                      </a:r>
                      <a:r>
                        <a:rPr lang="tr-TR" sz="1400" dirty="0">
                          <a:solidFill>
                            <a:schemeClr val="accent1"/>
                          </a:solidFill>
                          <a:latin typeface="+mn-lt"/>
                          <a:ea typeface="Noto Sans" panose="020B0502040504020204" pitchFamily="34" charset="0"/>
                          <a:cs typeface="Noto Sans" panose="020B0502040504020204" pitchFamily="34" charset="0"/>
                        </a:rPr>
                        <a:t> but </a:t>
                      </a:r>
                      <a:r>
                        <a:rPr lang="tr-TR" sz="1400" dirty="0" err="1">
                          <a:solidFill>
                            <a:schemeClr val="accent1"/>
                          </a:solidFill>
                          <a:latin typeface="+mn-lt"/>
                          <a:ea typeface="Noto Sans" panose="020B0502040504020204" pitchFamily="34" charset="0"/>
                          <a:cs typeface="Noto Sans" panose="020B0502040504020204" pitchFamily="34" charset="0"/>
                        </a:rPr>
                        <a:t>needs</a:t>
                      </a:r>
                      <a:r>
                        <a:rPr lang="tr-TR" sz="1400" dirty="0">
                          <a:solidFill>
                            <a:schemeClr val="accent1"/>
                          </a:solidFill>
                          <a:latin typeface="+mn-lt"/>
                          <a:ea typeface="Noto Sans" panose="020B0502040504020204" pitchFamily="34" charset="0"/>
                          <a:cs typeface="Noto Sans" panose="020B0502040504020204" pitchFamily="34" charset="0"/>
                        </a:rPr>
                        <a:t> global </a:t>
                      </a:r>
                      <a:r>
                        <a:rPr lang="tr-TR" sz="1400" dirty="0" err="1">
                          <a:solidFill>
                            <a:schemeClr val="accent1"/>
                          </a:solidFill>
                          <a:latin typeface="+mn-lt"/>
                          <a:ea typeface="Noto Sans" panose="020B0502040504020204" pitchFamily="34" charset="0"/>
                          <a:cs typeface="Noto Sans" panose="020B0502040504020204" pitchFamily="34" charset="0"/>
                        </a:rPr>
                        <a:t>connection</a:t>
                      </a:r>
                      <a:r>
                        <a:rPr lang="tr-TR" sz="1400" dirty="0">
                          <a:solidFill>
                            <a:schemeClr val="accent1"/>
                          </a:solidFill>
                          <a:latin typeface="+mn-lt"/>
                          <a:ea typeface="Noto Sans" panose="020B0502040504020204" pitchFamily="34" charset="0"/>
                          <a:cs typeface="Noto Sans" panose="020B0502040504020204" pitchFamily="34" charset="0"/>
                        </a:rPr>
                        <a:t> </a:t>
                      </a:r>
                      <a:r>
                        <a:rPr lang="en-US" sz="1400" dirty="0">
                          <a:solidFill>
                            <a:schemeClr val="accent1"/>
                          </a:solidFill>
                          <a:latin typeface="+mn-lt"/>
                          <a:ea typeface="Noto Sans" panose="020B0502040504020204" pitchFamily="34" charset="0"/>
                          <a:cs typeface="Noto Sans" panose="020B0502040504020204" pitchFamily="34" charset="0"/>
                        </a:rPr>
                        <a:t>Innovation through cooperation and transfer of individuals</a:t>
                      </a:r>
                      <a:endParaRPr lang="tr-TR" sz="1400" dirty="0">
                        <a:solidFill>
                          <a:schemeClr val="accent1"/>
                        </a:solidFill>
                        <a:latin typeface="+mn-lt"/>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2620631168"/>
                  </a:ext>
                </a:extLst>
              </a:tr>
              <a:tr h="1307193">
                <a:tc>
                  <a:txBody>
                    <a:bodyPr/>
                    <a:lstStyle/>
                    <a:p>
                      <a:pPr algn="l"/>
                      <a:r>
                        <a:rPr lang="tr-TR" sz="1400" b="1" err="1">
                          <a:solidFill>
                            <a:schemeClr val="accent1"/>
                          </a:solidFill>
                          <a:latin typeface="+mn-lt"/>
                          <a:ea typeface="Noto Sans" panose="020B0502040504020204" pitchFamily="34" charset="0"/>
                          <a:cs typeface="Noto Sans" panose="020B0502040504020204" pitchFamily="34" charset="0"/>
                        </a:rPr>
                        <a:t>Keiretsu</a:t>
                      </a:r>
                      <a:endParaRPr lang="tr-TR" sz="1400" b="1">
                        <a:solidFill>
                          <a:schemeClr val="accent1"/>
                        </a:solidFill>
                        <a:latin typeface="+mn-lt"/>
                        <a:ea typeface="Noto Sans" panose="020B0502040504020204" pitchFamily="34" charset="0"/>
                        <a:cs typeface="Noto Sans" panose="020B0502040504020204" pitchFamily="34" charset="0"/>
                      </a:endParaRPr>
                    </a:p>
                  </a:txBody>
                  <a:tcPr/>
                </a:tc>
                <a:tc>
                  <a:txBody>
                    <a:bodyPr/>
                    <a:lstStyle/>
                    <a:p>
                      <a:pPr algn="l"/>
                      <a:r>
                        <a:rPr lang="tr-TR" sz="1400" dirty="0" err="1">
                          <a:solidFill>
                            <a:schemeClr val="accent1"/>
                          </a:solidFill>
                          <a:latin typeface="+mn-lt"/>
                          <a:ea typeface="Noto Sans" panose="020B0502040504020204" pitchFamily="34" charset="0"/>
                          <a:cs typeface="Noto Sans" panose="020B0502040504020204" pitchFamily="34" charset="0"/>
                        </a:rPr>
                        <a:t>Companies</a:t>
                      </a:r>
                      <a:r>
                        <a:rPr lang="tr-TR" sz="1400" dirty="0">
                          <a:solidFill>
                            <a:schemeClr val="accent1"/>
                          </a:solidFill>
                          <a:latin typeface="+mn-lt"/>
                          <a:ea typeface="Noto Sans" panose="020B0502040504020204" pitchFamily="34" charset="0"/>
                          <a:cs typeface="Noto Sans" panose="020B0502040504020204" pitchFamily="34" charset="0"/>
                        </a:rPr>
                        <a:t> </a:t>
                      </a:r>
                    </a:p>
                  </a:txBody>
                  <a:tcPr/>
                </a:tc>
                <a:tc>
                  <a:txBody>
                    <a:bodyPr/>
                    <a:lstStyle/>
                    <a:p>
                      <a:pPr algn="l"/>
                      <a:r>
                        <a:rPr lang="en-US" sz="1400" dirty="0">
                          <a:solidFill>
                            <a:schemeClr val="accent1"/>
                          </a:solidFill>
                          <a:latin typeface="+mn-lt"/>
                          <a:ea typeface="Noto Sans" panose="020B0502040504020204" pitchFamily="34" charset="0"/>
                          <a:cs typeface="Noto Sans" panose="020B0502040504020204" pitchFamily="34" charset="0"/>
                        </a:rPr>
                        <a:t>Hybrid governance</a:t>
                      </a:r>
                    </a:p>
                    <a:p>
                      <a:pPr algn="l"/>
                      <a:r>
                        <a:rPr lang="en-US" sz="1400" dirty="0">
                          <a:solidFill>
                            <a:schemeClr val="accent1"/>
                          </a:solidFill>
                          <a:latin typeface="+mn-lt"/>
                          <a:ea typeface="Noto Sans" panose="020B0502040504020204" pitchFamily="34" charset="0"/>
                          <a:cs typeface="Noto Sans" panose="020B0502040504020204" pitchFamily="34" charset="0"/>
                        </a:rPr>
                        <a:t>(horizontal),</a:t>
                      </a:r>
                      <a:r>
                        <a:rPr lang="tr-TR" sz="1400" dirty="0">
                          <a:solidFill>
                            <a:schemeClr val="accent1"/>
                          </a:solidFill>
                          <a:latin typeface="+mn-lt"/>
                          <a:ea typeface="Noto Sans" panose="020B0502040504020204" pitchFamily="34" charset="0"/>
                          <a:cs typeface="Noto Sans" panose="020B0502040504020204" pitchFamily="34" charset="0"/>
                        </a:rPr>
                        <a:t> </a:t>
                      </a:r>
                      <a:r>
                        <a:rPr lang="en-US" sz="1400" dirty="0">
                          <a:solidFill>
                            <a:schemeClr val="accent1"/>
                          </a:solidFill>
                          <a:latin typeface="+mn-lt"/>
                          <a:ea typeface="Noto Sans" panose="020B0502040504020204" pitchFamily="34" charset="0"/>
                          <a:cs typeface="Noto Sans" panose="020B0502040504020204" pitchFamily="34" charset="0"/>
                        </a:rPr>
                        <a:t>control by the core member</a:t>
                      </a:r>
                      <a:r>
                        <a:rPr lang="tr-TR" sz="1400" dirty="0">
                          <a:solidFill>
                            <a:schemeClr val="accent1"/>
                          </a:solidFill>
                          <a:latin typeface="+mn-lt"/>
                          <a:ea typeface="Noto Sans" panose="020B0502040504020204" pitchFamily="34" charset="0"/>
                          <a:cs typeface="Noto Sans" panose="020B0502040504020204" pitchFamily="34" charset="0"/>
                        </a:rPr>
                        <a:t> (</a:t>
                      </a:r>
                      <a:r>
                        <a:rPr lang="tr-TR" sz="1400" dirty="0" err="1">
                          <a:solidFill>
                            <a:schemeClr val="accent1"/>
                          </a:solidFill>
                          <a:latin typeface="+mn-lt"/>
                          <a:ea typeface="Noto Sans" panose="020B0502040504020204" pitchFamily="34" charset="0"/>
                          <a:cs typeface="Noto Sans" panose="020B0502040504020204" pitchFamily="34" charset="0"/>
                        </a:rPr>
                        <a:t>vertical</a:t>
                      </a:r>
                      <a:r>
                        <a:rPr lang="tr-TR" sz="1400" dirty="0">
                          <a:solidFill>
                            <a:schemeClr val="accent1"/>
                          </a:solidFill>
                          <a:latin typeface="+mn-lt"/>
                          <a:ea typeface="Noto Sans" panose="020B0502040504020204" pitchFamily="34" charset="0"/>
                          <a:cs typeface="Noto Sans" panose="020B0502040504020204" pitchFamily="34" charset="0"/>
                        </a:rPr>
                        <a:t>) </a:t>
                      </a:r>
                      <a:r>
                        <a:rPr lang="tr-TR" sz="1400" dirty="0" err="1">
                          <a:solidFill>
                            <a:schemeClr val="accent1"/>
                          </a:solidFill>
                          <a:latin typeface="+mn-lt"/>
                          <a:ea typeface="Noto Sans" panose="020B0502040504020204" pitchFamily="34" charset="0"/>
                          <a:cs typeface="Noto Sans" panose="020B0502040504020204" pitchFamily="34" charset="0"/>
                        </a:rPr>
                        <a:t>National</a:t>
                      </a:r>
                      <a:r>
                        <a:rPr lang="tr-TR" sz="1400" dirty="0">
                          <a:solidFill>
                            <a:schemeClr val="accent1"/>
                          </a:solidFill>
                          <a:latin typeface="+mn-lt"/>
                          <a:ea typeface="Noto Sans" panose="020B0502040504020204" pitchFamily="34" charset="0"/>
                          <a:cs typeface="Noto Sans" panose="020B0502040504020204" pitchFamily="34" charset="0"/>
                        </a:rPr>
                        <a:t> (Japan), </a:t>
                      </a:r>
                      <a:r>
                        <a:rPr lang="tr-TR" sz="1400" dirty="0" err="1">
                          <a:solidFill>
                            <a:schemeClr val="accent1"/>
                          </a:solidFill>
                          <a:latin typeface="+mn-lt"/>
                          <a:ea typeface="Noto Sans" panose="020B0502040504020204" pitchFamily="34" charset="0"/>
                          <a:cs typeface="Noto Sans" panose="020B0502040504020204" pitchFamily="34" charset="0"/>
                        </a:rPr>
                        <a:t>evolving</a:t>
                      </a:r>
                      <a:r>
                        <a:rPr lang="tr-TR" sz="1400" dirty="0">
                          <a:solidFill>
                            <a:schemeClr val="accent1"/>
                          </a:solidFill>
                          <a:latin typeface="+mn-lt"/>
                          <a:ea typeface="Noto Sans" panose="020B0502040504020204" pitchFamily="34" charset="0"/>
                          <a:cs typeface="Noto Sans" panose="020B0502040504020204" pitchFamily="34" charset="0"/>
                        </a:rPr>
                        <a:t> </a:t>
                      </a:r>
                      <a:r>
                        <a:rPr lang="tr-TR" sz="1400" dirty="0" err="1">
                          <a:solidFill>
                            <a:schemeClr val="accent1"/>
                          </a:solidFill>
                          <a:latin typeface="+mn-lt"/>
                          <a:ea typeface="Noto Sans" panose="020B0502040504020204" pitchFamily="34" charset="0"/>
                          <a:cs typeface="Noto Sans" panose="020B0502040504020204" pitchFamily="34" charset="0"/>
                        </a:rPr>
                        <a:t>boundaries</a:t>
                      </a:r>
                      <a:r>
                        <a:rPr lang="tr-TR" sz="1400" dirty="0">
                          <a:solidFill>
                            <a:schemeClr val="accent1"/>
                          </a:solidFill>
                          <a:latin typeface="+mn-lt"/>
                          <a:ea typeface="Noto Sans" panose="020B0502040504020204" pitchFamily="34" charset="0"/>
                          <a:cs typeface="Noto Sans" panose="020B0502040504020204" pitchFamily="34" charset="0"/>
                        </a:rPr>
                        <a:t> </a:t>
                      </a:r>
                      <a:r>
                        <a:rPr lang="tr-TR" sz="1400" dirty="0" err="1">
                          <a:solidFill>
                            <a:schemeClr val="accent1"/>
                          </a:solidFill>
                          <a:latin typeface="+mn-lt"/>
                          <a:ea typeface="Noto Sans" panose="020B0502040504020204" pitchFamily="34" charset="0"/>
                          <a:cs typeface="Noto Sans" panose="020B0502040504020204" pitchFamily="34" charset="0"/>
                        </a:rPr>
                        <a:t>oint</a:t>
                      </a:r>
                      <a:r>
                        <a:rPr lang="tr-TR" sz="1400" dirty="0">
                          <a:solidFill>
                            <a:schemeClr val="accent1"/>
                          </a:solidFill>
                          <a:latin typeface="+mn-lt"/>
                          <a:ea typeface="Noto Sans" panose="020B0502040504020204" pitchFamily="34" charset="0"/>
                          <a:cs typeface="Noto Sans" panose="020B0502040504020204" pitchFamily="34" charset="0"/>
                        </a:rPr>
                        <a:t> </a:t>
                      </a:r>
                      <a:r>
                        <a:rPr lang="tr-TR" sz="1400" dirty="0" err="1">
                          <a:solidFill>
                            <a:schemeClr val="accent1"/>
                          </a:solidFill>
                          <a:latin typeface="+mn-lt"/>
                          <a:ea typeface="Noto Sans" panose="020B0502040504020204" pitchFamily="34" charset="0"/>
                          <a:cs typeface="Noto Sans" panose="020B0502040504020204" pitchFamily="34" charset="0"/>
                        </a:rPr>
                        <a:t>learning</a:t>
                      </a:r>
                      <a:r>
                        <a:rPr lang="tr-TR" sz="1400" dirty="0">
                          <a:solidFill>
                            <a:schemeClr val="accent1"/>
                          </a:solidFill>
                          <a:latin typeface="+mn-lt"/>
                          <a:ea typeface="Noto Sans" panose="020B0502040504020204" pitchFamily="34" charset="0"/>
                          <a:cs typeface="Noto Sans" panose="020B0502040504020204" pitchFamily="34" charset="0"/>
                        </a:rPr>
                        <a:t>, </a:t>
                      </a:r>
                      <a:r>
                        <a:rPr lang="tr-TR" sz="1400" dirty="0" err="1">
                          <a:solidFill>
                            <a:schemeClr val="accent1"/>
                          </a:solidFill>
                          <a:latin typeface="+mn-lt"/>
                          <a:ea typeface="Noto Sans" panose="020B0502040504020204" pitchFamily="34" charset="0"/>
                          <a:cs typeface="Noto Sans" panose="020B0502040504020204" pitchFamily="34" charset="0"/>
                        </a:rPr>
                        <a:t>industry</a:t>
                      </a:r>
                      <a:r>
                        <a:rPr lang="tr-TR" sz="1400" dirty="0">
                          <a:solidFill>
                            <a:schemeClr val="accent1"/>
                          </a:solidFill>
                          <a:latin typeface="+mn-lt"/>
                          <a:ea typeface="Noto Sans" panose="020B0502040504020204" pitchFamily="34" charset="0"/>
                          <a:cs typeface="Noto Sans" panose="020B0502040504020204" pitchFamily="34" charset="0"/>
                        </a:rPr>
                        <a:t> </a:t>
                      </a:r>
                      <a:r>
                        <a:rPr lang="tr-TR" sz="1400" dirty="0" err="1">
                          <a:solidFill>
                            <a:schemeClr val="accent1"/>
                          </a:solidFill>
                          <a:latin typeface="+mn-lt"/>
                          <a:ea typeface="Noto Sans" panose="020B0502040504020204" pitchFamily="34" charset="0"/>
                          <a:cs typeface="Noto Sans" panose="020B0502040504020204" pitchFamily="34" charset="0"/>
                        </a:rPr>
                        <a:t>and</a:t>
                      </a:r>
                      <a:r>
                        <a:rPr lang="tr-TR" sz="1400" dirty="0">
                          <a:solidFill>
                            <a:schemeClr val="accent1"/>
                          </a:solidFill>
                          <a:latin typeface="+mn-lt"/>
                          <a:ea typeface="Noto Sans" panose="020B0502040504020204" pitchFamily="34" charset="0"/>
                          <a:cs typeface="Noto Sans" panose="020B0502040504020204" pitchFamily="34" charset="0"/>
                        </a:rPr>
                        <a:t> market </a:t>
                      </a:r>
                      <a:r>
                        <a:rPr lang="tr-TR" sz="1400" dirty="0" err="1">
                          <a:solidFill>
                            <a:schemeClr val="accent1"/>
                          </a:solidFill>
                          <a:latin typeface="+mn-lt"/>
                          <a:ea typeface="Noto Sans" panose="020B0502040504020204" pitchFamily="34" charset="0"/>
                          <a:cs typeface="Noto Sans" panose="020B0502040504020204" pitchFamily="34" charset="0"/>
                        </a:rPr>
                        <a:t>changes</a:t>
                      </a:r>
                      <a:endParaRPr lang="tr-TR" sz="1400" dirty="0">
                        <a:solidFill>
                          <a:schemeClr val="accent1"/>
                        </a:solidFill>
                        <a:latin typeface="+mn-lt"/>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2331773416"/>
                  </a:ext>
                </a:extLst>
              </a:tr>
            </a:tbl>
          </a:graphicData>
        </a:graphic>
      </p:graphicFrame>
      <p:graphicFrame>
        <p:nvGraphicFramePr>
          <p:cNvPr id="8" name="Tablo 7">
            <a:extLst>
              <a:ext uri="{FF2B5EF4-FFF2-40B4-BE49-F238E27FC236}">
                <a16:creationId xmlns:a16="http://schemas.microsoft.com/office/drawing/2014/main" id="{AE4CAC03-4BEE-6D25-5F5B-AAEA71A3DE70}"/>
              </a:ext>
            </a:extLst>
          </p:cNvPr>
          <p:cNvGraphicFramePr>
            <a:graphicFrameLocks noGrp="1"/>
          </p:cNvGraphicFramePr>
          <p:nvPr>
            <p:extLst>
              <p:ext uri="{D42A27DB-BD31-4B8C-83A1-F6EECF244321}">
                <p14:modId xmlns:p14="http://schemas.microsoft.com/office/powerpoint/2010/main" val="2054941208"/>
              </p:ext>
            </p:extLst>
          </p:nvPr>
        </p:nvGraphicFramePr>
        <p:xfrm>
          <a:off x="377407" y="5325772"/>
          <a:ext cx="7012193" cy="731520"/>
        </p:xfrm>
        <a:graphic>
          <a:graphicData uri="http://schemas.openxmlformats.org/drawingml/2006/table">
            <a:tbl>
              <a:tblPr firstRow="1" bandRow="1">
                <a:tableStyleId>{5C22544A-7EE6-4342-B048-85BDC9FD1C3A}</a:tableStyleId>
              </a:tblPr>
              <a:tblGrid>
                <a:gridCol w="2173064">
                  <a:extLst>
                    <a:ext uri="{9D8B030D-6E8A-4147-A177-3AD203B41FA5}">
                      <a16:colId xmlns:a16="http://schemas.microsoft.com/office/drawing/2014/main" val="343082604"/>
                    </a:ext>
                  </a:extLst>
                </a:gridCol>
                <a:gridCol w="1752795">
                  <a:extLst>
                    <a:ext uri="{9D8B030D-6E8A-4147-A177-3AD203B41FA5}">
                      <a16:colId xmlns:a16="http://schemas.microsoft.com/office/drawing/2014/main" val="3177653631"/>
                    </a:ext>
                  </a:extLst>
                </a:gridCol>
                <a:gridCol w="3086334">
                  <a:extLst>
                    <a:ext uri="{9D8B030D-6E8A-4147-A177-3AD203B41FA5}">
                      <a16:colId xmlns:a16="http://schemas.microsoft.com/office/drawing/2014/main" val="3894334652"/>
                    </a:ext>
                  </a:extLst>
                </a:gridCol>
              </a:tblGrid>
              <a:tr h="707695">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tr-TR" sz="1400" b="1" dirty="0">
                          <a:solidFill>
                            <a:schemeClr val="accent1"/>
                          </a:solidFill>
                          <a:latin typeface="+mn-lt"/>
                          <a:ea typeface="Noto Sans" panose="020B0502040504020204" pitchFamily="34" charset="0"/>
                          <a:cs typeface="Noto Sans" panose="020B0502040504020204" pitchFamily="34" charset="0"/>
                        </a:rPr>
                        <a:t>Triple </a:t>
                      </a:r>
                      <a:r>
                        <a:rPr lang="tr-TR" sz="1400" b="1" dirty="0" err="1">
                          <a:solidFill>
                            <a:schemeClr val="accent1"/>
                          </a:solidFill>
                          <a:latin typeface="+mn-lt"/>
                          <a:ea typeface="Noto Sans" panose="020B0502040504020204" pitchFamily="34" charset="0"/>
                          <a:cs typeface="Noto Sans" panose="020B0502040504020204" pitchFamily="34" charset="0"/>
                        </a:rPr>
                        <a:t>Helix</a:t>
                      </a:r>
                      <a:endParaRPr lang="tr-TR" sz="1400" b="1" dirty="0">
                        <a:solidFill>
                          <a:schemeClr val="accent1"/>
                        </a:solidFill>
                        <a:latin typeface="+mn-lt"/>
                        <a:ea typeface="Noto Sans" panose="020B0502040504020204" pitchFamily="34" charset="0"/>
                        <a:cs typeface="Noto Sans" panose="020B0502040504020204" pitchFamily="34" charset="0"/>
                      </a:endParaRPr>
                    </a:p>
                  </a:txBody>
                  <a:tcPr>
                    <a:solidFill>
                      <a:schemeClr val="accent1">
                        <a:lumMod val="20000"/>
                        <a:lumOff val="80000"/>
                      </a:schemeClr>
                    </a:solidFill>
                  </a:tcPr>
                </a:tc>
                <a:tc>
                  <a:txBody>
                    <a:bodyPr/>
                    <a:lstStyle/>
                    <a:p>
                      <a:pPr algn="l"/>
                      <a:r>
                        <a:rPr lang="tr-TR" sz="1400" b="0" dirty="0" err="1">
                          <a:solidFill>
                            <a:schemeClr val="accent1"/>
                          </a:solidFill>
                          <a:latin typeface="+mn-lt"/>
                          <a:ea typeface="Noto Sans" panose="020B0502040504020204" pitchFamily="34" charset="0"/>
                          <a:cs typeface="Noto Sans" panose="020B0502040504020204" pitchFamily="34" charset="0"/>
                        </a:rPr>
                        <a:t>Universities</a:t>
                      </a:r>
                      <a:r>
                        <a:rPr lang="tr-TR" sz="1400" b="0" dirty="0">
                          <a:solidFill>
                            <a:schemeClr val="accent1"/>
                          </a:solidFill>
                          <a:latin typeface="+mn-lt"/>
                          <a:ea typeface="Noto Sans" panose="020B0502040504020204" pitchFamily="34" charset="0"/>
                          <a:cs typeface="Noto Sans" panose="020B0502040504020204" pitchFamily="34" charset="0"/>
                        </a:rPr>
                        <a:t>, </a:t>
                      </a:r>
                      <a:r>
                        <a:rPr lang="tr-TR" sz="1400" b="0" dirty="0" err="1">
                          <a:solidFill>
                            <a:schemeClr val="accent1"/>
                          </a:solidFill>
                          <a:latin typeface="+mn-lt"/>
                          <a:ea typeface="Noto Sans" panose="020B0502040504020204" pitchFamily="34" charset="0"/>
                          <a:cs typeface="Noto Sans" panose="020B0502040504020204" pitchFamily="34" charset="0"/>
                        </a:rPr>
                        <a:t>companies</a:t>
                      </a:r>
                      <a:r>
                        <a:rPr lang="tr-TR" sz="1400" b="0" dirty="0">
                          <a:solidFill>
                            <a:schemeClr val="accent1"/>
                          </a:solidFill>
                          <a:latin typeface="+mn-lt"/>
                          <a:ea typeface="Noto Sans" panose="020B0502040504020204" pitchFamily="34" charset="0"/>
                          <a:cs typeface="Noto Sans" panose="020B0502040504020204" pitchFamily="34" charset="0"/>
                        </a:rPr>
                        <a:t>, </a:t>
                      </a:r>
                      <a:r>
                        <a:rPr lang="tr-TR" sz="1400" b="0" dirty="0" err="1">
                          <a:solidFill>
                            <a:schemeClr val="accent1"/>
                          </a:solidFill>
                          <a:latin typeface="+mn-lt"/>
                          <a:ea typeface="Noto Sans" panose="020B0502040504020204" pitchFamily="34" charset="0"/>
                          <a:cs typeface="Noto Sans" panose="020B0502040504020204" pitchFamily="34" charset="0"/>
                        </a:rPr>
                        <a:t>governments</a:t>
                      </a:r>
                      <a:r>
                        <a:rPr lang="tr-TR" sz="1400" b="0" dirty="0">
                          <a:solidFill>
                            <a:schemeClr val="accent1"/>
                          </a:solidFill>
                          <a:latin typeface="+mn-lt"/>
                          <a:ea typeface="Noto Sans" panose="020B0502040504020204" pitchFamily="34" charset="0"/>
                          <a:cs typeface="Noto Sans" panose="020B0502040504020204" pitchFamily="34" charset="0"/>
                        </a:rPr>
                        <a:t> </a:t>
                      </a:r>
                      <a:endParaRPr lang="tr-TR" sz="1400" dirty="0">
                        <a:solidFill>
                          <a:schemeClr val="accent1"/>
                        </a:solidFill>
                        <a:latin typeface="+mn-lt"/>
                      </a:endParaRPr>
                    </a:p>
                  </a:txBody>
                  <a:tcPr>
                    <a:solidFill>
                      <a:schemeClr val="accent1">
                        <a:lumMod val="20000"/>
                        <a:lumOff val="80000"/>
                      </a:schemeClr>
                    </a:solidFill>
                  </a:tcPr>
                </a:tc>
                <a:tc>
                  <a:txBody>
                    <a:bodyPr/>
                    <a:lstStyle/>
                    <a:p>
                      <a:pPr algn="l"/>
                      <a:r>
                        <a:rPr lang="tr-TR" sz="1400" b="0" dirty="0" err="1">
                          <a:solidFill>
                            <a:schemeClr val="accent1"/>
                          </a:solidFill>
                          <a:latin typeface="+mn-lt"/>
                          <a:ea typeface="Noto Sans" panose="020B0502040504020204" pitchFamily="34" charset="0"/>
                          <a:cs typeface="Noto Sans" panose="020B0502040504020204" pitchFamily="34" charset="0"/>
                        </a:rPr>
                        <a:t>Local</a:t>
                      </a:r>
                      <a:r>
                        <a:rPr lang="tr-TR" sz="1400" b="0" dirty="0">
                          <a:solidFill>
                            <a:schemeClr val="accent1"/>
                          </a:solidFill>
                          <a:latin typeface="+mn-lt"/>
                          <a:ea typeface="Noto Sans" panose="020B0502040504020204" pitchFamily="34" charset="0"/>
                          <a:cs typeface="Noto Sans" panose="020B0502040504020204" pitchFamily="34" charset="0"/>
                        </a:rPr>
                        <a:t>, </a:t>
                      </a:r>
                      <a:r>
                        <a:rPr lang="tr-TR" sz="1400" b="0" dirty="0" err="1">
                          <a:solidFill>
                            <a:schemeClr val="accent1"/>
                          </a:solidFill>
                          <a:latin typeface="+mn-lt"/>
                          <a:ea typeface="Noto Sans" panose="020B0502040504020204" pitchFamily="34" charset="0"/>
                          <a:cs typeface="Noto Sans" panose="020B0502040504020204" pitchFamily="34" charset="0"/>
                        </a:rPr>
                        <a:t>national</a:t>
                      </a:r>
                      <a:r>
                        <a:rPr lang="tr-TR" sz="1400" b="0" dirty="0">
                          <a:solidFill>
                            <a:schemeClr val="accent1"/>
                          </a:solidFill>
                          <a:latin typeface="+mn-lt"/>
                          <a:ea typeface="Noto Sans" panose="020B0502040504020204" pitchFamily="34" charset="0"/>
                          <a:cs typeface="Noto Sans" panose="020B0502040504020204" pitchFamily="34" charset="0"/>
                        </a:rPr>
                        <a:t> </a:t>
                      </a:r>
                    </a:p>
                  </a:txBody>
                  <a:tcPr>
                    <a:solidFill>
                      <a:schemeClr val="accent1">
                        <a:lumMod val="20000"/>
                        <a:lumOff val="80000"/>
                      </a:schemeClr>
                    </a:solidFill>
                  </a:tcPr>
                </a:tc>
                <a:extLst>
                  <a:ext uri="{0D108BD9-81ED-4DB2-BD59-A6C34878D82A}">
                    <a16:rowId xmlns:a16="http://schemas.microsoft.com/office/drawing/2014/main" val="2767768475"/>
                  </a:ext>
                </a:extLst>
              </a:tr>
            </a:tbl>
          </a:graphicData>
        </a:graphic>
      </p:graphicFrame>
      <p:sp>
        <p:nvSpPr>
          <p:cNvPr id="3" name="Metin kutusu 2">
            <a:extLst>
              <a:ext uri="{FF2B5EF4-FFF2-40B4-BE49-F238E27FC236}">
                <a16:creationId xmlns:a16="http://schemas.microsoft.com/office/drawing/2014/main" id="{7A4D94CF-3E74-A0C3-15DB-FDDED52F6F45}"/>
              </a:ext>
            </a:extLst>
          </p:cNvPr>
          <p:cNvSpPr txBox="1"/>
          <p:nvPr/>
        </p:nvSpPr>
        <p:spPr>
          <a:xfrm>
            <a:off x="7578970" y="1359822"/>
            <a:ext cx="4336805" cy="4832092"/>
          </a:xfrm>
          <a:prstGeom prst="rect">
            <a:avLst/>
          </a:prstGeom>
          <a:solidFill>
            <a:schemeClr val="bg1">
              <a:lumMod val="60000"/>
              <a:lumOff val="40000"/>
            </a:schemeClr>
          </a:solidFill>
        </p:spPr>
        <p:txBody>
          <a:bodyPr wrap="square">
            <a:spAutoFit/>
          </a:bodyPr>
          <a:lstStyle/>
          <a:p>
            <a:r>
              <a:rPr lang="en-US" sz="1400" dirty="0">
                <a:solidFill>
                  <a:schemeClr val="accent1"/>
                </a:solidFill>
              </a:rPr>
              <a:t>The table outlines five types of business collaborations based on their members and boundaries. </a:t>
            </a:r>
          </a:p>
          <a:p>
            <a:br>
              <a:rPr lang="en-US" sz="800" dirty="0">
                <a:solidFill>
                  <a:schemeClr val="accent1"/>
                </a:solidFill>
              </a:rPr>
            </a:br>
            <a:endParaRPr lang="en-US" sz="800" dirty="0">
              <a:solidFill>
                <a:schemeClr val="accent1"/>
              </a:solidFill>
            </a:endParaRPr>
          </a:p>
          <a:p>
            <a:r>
              <a:rPr lang="en-US" sz="1400" b="1" dirty="0">
                <a:solidFill>
                  <a:schemeClr val="accent1"/>
                </a:solidFill>
              </a:rPr>
              <a:t>Business clusters</a:t>
            </a:r>
            <a:r>
              <a:rPr lang="en-US" sz="1400" dirty="0">
                <a:solidFill>
                  <a:schemeClr val="accent1"/>
                </a:solidFill>
              </a:rPr>
              <a:t> are geographically focused and include companies and institutions. </a:t>
            </a:r>
          </a:p>
          <a:p>
            <a:br>
              <a:rPr lang="en-US" sz="1400" dirty="0">
                <a:solidFill>
                  <a:schemeClr val="accent1"/>
                </a:solidFill>
              </a:rPr>
            </a:br>
            <a:r>
              <a:rPr lang="en-US" sz="1400" b="1" dirty="0">
                <a:solidFill>
                  <a:schemeClr val="accent1"/>
                </a:solidFill>
              </a:rPr>
              <a:t>Business ecosystems</a:t>
            </a:r>
            <a:r>
              <a:rPr lang="en-US" sz="1400" dirty="0">
                <a:solidFill>
                  <a:schemeClr val="accent1"/>
                </a:solidFill>
              </a:rPr>
              <a:t> and </a:t>
            </a:r>
            <a:r>
              <a:rPr lang="en-US" sz="1400" b="1" dirty="0">
                <a:solidFill>
                  <a:schemeClr val="accent1"/>
                </a:solidFill>
              </a:rPr>
              <a:t>business networks</a:t>
            </a:r>
            <a:r>
              <a:rPr lang="en-US" sz="1400" dirty="0">
                <a:solidFill>
                  <a:schemeClr val="accent1"/>
                </a:solidFill>
              </a:rPr>
              <a:t> involve companies (or institutions) with no clear boundaries. </a:t>
            </a:r>
          </a:p>
          <a:p>
            <a:br>
              <a:rPr lang="en-US" sz="1400" dirty="0">
                <a:solidFill>
                  <a:schemeClr val="accent1"/>
                </a:solidFill>
              </a:rPr>
            </a:br>
            <a:r>
              <a:rPr lang="en-US" sz="1400" b="1" dirty="0">
                <a:solidFill>
                  <a:schemeClr val="accent1"/>
                </a:solidFill>
              </a:rPr>
              <a:t>Innovation hubs</a:t>
            </a:r>
            <a:r>
              <a:rPr lang="en-US" sz="1400" dirty="0">
                <a:solidFill>
                  <a:schemeClr val="accent1"/>
                </a:solidFill>
              </a:rPr>
              <a:t> consist of companies and institutions that operate locally but require global connections for innovation through cooperation and talent transfer. </a:t>
            </a:r>
          </a:p>
          <a:p>
            <a:br>
              <a:rPr lang="en-US" sz="1400" dirty="0">
                <a:solidFill>
                  <a:schemeClr val="accent1"/>
                </a:solidFill>
              </a:rPr>
            </a:br>
            <a:r>
              <a:rPr lang="en-US" sz="1400" b="1" dirty="0">
                <a:solidFill>
                  <a:schemeClr val="accent1"/>
                </a:solidFill>
              </a:rPr>
              <a:t>Keiretsu</a:t>
            </a:r>
            <a:r>
              <a:rPr lang="en-US" sz="1400" dirty="0">
                <a:solidFill>
                  <a:schemeClr val="accent1"/>
                </a:solidFill>
              </a:rPr>
              <a:t> involves companies governed through a hybrid system of horizontal and vertical control, primarily seen in Japan, with evolving boundaries shaped by learning, industry dynamics, and market changes.</a:t>
            </a:r>
          </a:p>
        </p:txBody>
      </p:sp>
    </p:spTree>
    <p:extLst>
      <p:ext uri="{BB962C8B-B14F-4D97-AF65-F5344CB8AC3E}">
        <p14:creationId xmlns:p14="http://schemas.microsoft.com/office/powerpoint/2010/main" val="3384895226"/>
      </p:ext>
    </p:extLst>
  </p:cSld>
  <p:clrMapOvr>
    <a:masterClrMapping/>
  </p:clrMapOvr>
  <p:extLst>
    <p:ext uri="{6950BFC3-D8DA-4A85-94F7-54DA5524770B}">
      <p188:commentRel xmlns:p188="http://schemas.microsoft.com/office/powerpoint/2018/8/main" r:id="rId2"/>
    </p:ext>
  </p:extLs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2AB7C4-140E-C9C9-5CDA-C60848A597B4}"/>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89528B51-B715-41CA-8FE9-C202D28E4133}"/>
              </a:ext>
            </a:extLst>
          </p:cNvPr>
          <p:cNvSpPr txBox="1"/>
          <p:nvPr/>
        </p:nvSpPr>
        <p:spPr>
          <a:xfrm>
            <a:off x="641685" y="406637"/>
            <a:ext cx="6096000" cy="400110"/>
          </a:xfrm>
          <a:prstGeom prst="rect">
            <a:avLst/>
          </a:prstGeom>
          <a:noFill/>
        </p:spPr>
        <p:txBody>
          <a:bodyPr wrap="square">
            <a:spAutoFit/>
          </a:bodyPr>
          <a:lstStyle/>
          <a:p>
            <a:pPr algn="just"/>
            <a:r>
              <a:rPr lang="tr-TR" sz="2000" b="1" dirty="0">
                <a:solidFill>
                  <a:schemeClr val="bg1"/>
                </a:solidFill>
                <a:ea typeface="Noto Sans" panose="020B0502040504020204" pitchFamily="34" charset="0"/>
                <a:cs typeface="Noto Sans" panose="020B0502040504020204" pitchFamily="34" charset="0"/>
              </a:rPr>
              <a:t>Business </a:t>
            </a:r>
            <a:r>
              <a:rPr lang="en-US" sz="2000" b="1" dirty="0">
                <a:solidFill>
                  <a:schemeClr val="bg1"/>
                </a:solidFill>
                <a:ea typeface="Noto Sans" panose="020B0502040504020204" pitchFamily="34" charset="0"/>
                <a:cs typeface="Noto Sans" panose="020B0502040504020204" pitchFamily="34" charset="0"/>
              </a:rPr>
              <a:t>c</a:t>
            </a:r>
            <a:r>
              <a:rPr lang="tr-TR" sz="2000" b="1" dirty="0">
                <a:solidFill>
                  <a:schemeClr val="bg1"/>
                </a:solidFill>
                <a:ea typeface="Noto Sans" panose="020B0502040504020204" pitchFamily="34" charset="0"/>
                <a:cs typeface="Noto Sans" panose="020B0502040504020204" pitchFamily="34" charset="0"/>
              </a:rPr>
              <a:t>luster</a:t>
            </a:r>
          </a:p>
        </p:txBody>
      </p:sp>
      <p:sp>
        <p:nvSpPr>
          <p:cNvPr id="6" name="Metin kutusu 5">
            <a:extLst>
              <a:ext uri="{FF2B5EF4-FFF2-40B4-BE49-F238E27FC236}">
                <a16:creationId xmlns:a16="http://schemas.microsoft.com/office/drawing/2014/main" id="{F38DC541-77D7-9E21-A668-1B8AB4AF110A}"/>
              </a:ext>
            </a:extLst>
          </p:cNvPr>
          <p:cNvSpPr txBox="1"/>
          <p:nvPr/>
        </p:nvSpPr>
        <p:spPr>
          <a:xfrm>
            <a:off x="641685" y="998833"/>
            <a:ext cx="10908630" cy="1077218"/>
          </a:xfrm>
          <a:prstGeom prst="rect">
            <a:avLst/>
          </a:prstGeom>
          <a:noFill/>
        </p:spPr>
        <p:txBody>
          <a:bodyPr wrap="square" lIns="91440" tIns="45720" rIns="91440" bIns="45720" anchor="t">
            <a:spAutoFit/>
          </a:bodyPr>
          <a:lstStyle/>
          <a:p>
            <a:pPr algn="just"/>
            <a:r>
              <a:rPr lang="en-US" sz="1600" dirty="0">
                <a:solidFill>
                  <a:schemeClr val="accent1"/>
                </a:solidFill>
                <a:ea typeface="Noto Sans"/>
                <a:cs typeface="Noto Sans"/>
              </a:rPr>
              <a:t>“Clustering” refers to local concentrations of horizontally or vertically linked firms that </a:t>
            </a:r>
            <a:r>
              <a:rPr lang="en-US" sz="1600" dirty="0" err="1">
                <a:solidFill>
                  <a:schemeClr val="accent1"/>
                </a:solidFill>
                <a:ea typeface="Noto Sans"/>
                <a:cs typeface="Noto Sans"/>
              </a:rPr>
              <a:t>specialise</a:t>
            </a:r>
            <a:r>
              <a:rPr lang="en-US" sz="1600" dirty="0">
                <a:solidFill>
                  <a:schemeClr val="accent1"/>
                </a:solidFill>
                <a:ea typeface="Noto Sans"/>
                <a:cs typeface="Noto Sans"/>
              </a:rPr>
              <a:t> in related lines of business together with supporting </a:t>
            </a:r>
            <a:r>
              <a:rPr lang="en-US" sz="1600" dirty="0" err="1">
                <a:solidFill>
                  <a:schemeClr val="accent1"/>
                </a:solidFill>
                <a:ea typeface="Noto Sans"/>
                <a:cs typeface="Noto Sans"/>
              </a:rPr>
              <a:t>organisations</a:t>
            </a:r>
            <a:r>
              <a:rPr lang="en-US" sz="1600" dirty="0">
                <a:solidFill>
                  <a:schemeClr val="accent1"/>
                </a:solidFill>
                <a:ea typeface="Noto Sans"/>
                <a:cs typeface="Noto Sans"/>
              </a:rPr>
              <a:t>, though definitions as to what exactly constitutes a cluster vary greatly. Cluster members are competing and collaborating simultaneously and because of that, clusters have a better chance to be more competitive on a global basis</a:t>
            </a:r>
            <a:endParaRPr lang="tr-TR" sz="1600" b="1" dirty="0">
              <a:solidFill>
                <a:schemeClr val="accent1"/>
              </a:solidFill>
              <a:highlight>
                <a:srgbClr val="FFFF00"/>
              </a:highlight>
              <a:ea typeface="Noto Sans"/>
              <a:cs typeface="Noto Sans"/>
            </a:endParaRPr>
          </a:p>
        </p:txBody>
      </p:sp>
      <p:sp>
        <p:nvSpPr>
          <p:cNvPr id="8" name="Metin kutusu 7">
            <a:extLst>
              <a:ext uri="{FF2B5EF4-FFF2-40B4-BE49-F238E27FC236}">
                <a16:creationId xmlns:a16="http://schemas.microsoft.com/office/drawing/2014/main" id="{BBEFCC7E-2587-2BA8-0978-93FC6D1EE8A9}"/>
              </a:ext>
            </a:extLst>
          </p:cNvPr>
          <p:cNvSpPr txBox="1"/>
          <p:nvPr/>
        </p:nvSpPr>
        <p:spPr>
          <a:xfrm>
            <a:off x="752523" y="2489013"/>
            <a:ext cx="5057152" cy="3249991"/>
          </a:xfrm>
          <a:prstGeom prst="rect">
            <a:avLst/>
          </a:prstGeom>
          <a:solidFill>
            <a:schemeClr val="bg1">
              <a:lumMod val="60000"/>
              <a:lumOff val="40000"/>
            </a:schemeClr>
          </a:solidFill>
        </p:spPr>
        <p:txBody>
          <a:bodyPr wrap="square">
            <a:spAutoFit/>
          </a:bodyPr>
          <a:lstStyle/>
          <a:p>
            <a:pPr algn="just"/>
            <a:endParaRPr lang="tr-TR" sz="1600" b="1"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a:p>
            <a:pPr algn="just"/>
            <a:r>
              <a:rPr lang="tr-TR" sz="1600" b="1" dirty="0">
                <a:solidFill>
                  <a:schemeClr val="accent1"/>
                </a:solidFill>
                <a:ea typeface="Noto Sans" panose="020B0502040504020204" pitchFamily="34" charset="0"/>
                <a:cs typeface="Noto Sans" panose="020B0502040504020204" pitchFamily="34" charset="0"/>
              </a:rPr>
              <a:t>Clusters defined with 6 parametres </a:t>
            </a:r>
            <a:endParaRPr lang="en-US" sz="1600" b="1" dirty="0">
              <a:solidFill>
                <a:schemeClr val="accent1"/>
              </a:solidFill>
              <a:ea typeface="Noto Sans" panose="020B0502040504020204" pitchFamily="34" charset="0"/>
              <a:cs typeface="Noto Sans" panose="020B0502040504020204" pitchFamily="34" charset="0"/>
            </a:endParaRPr>
          </a:p>
          <a:p>
            <a:pPr algn="just"/>
            <a:endParaRPr lang="tr-TR" sz="1600" dirty="0">
              <a:solidFill>
                <a:schemeClr val="accent1"/>
              </a:solidFill>
              <a:ea typeface="Noto Sans" panose="020B0502040504020204" pitchFamily="34" charset="0"/>
              <a:cs typeface="Noto Sans" panose="020B0502040504020204" pitchFamily="34" charset="0"/>
            </a:endParaRPr>
          </a:p>
          <a:p>
            <a:pPr marL="342900" indent="-342900" algn="just">
              <a:spcBef>
                <a:spcPts val="600"/>
              </a:spcBef>
              <a:spcAft>
                <a:spcPts val="600"/>
              </a:spcAft>
              <a:buFont typeface="+mj-lt"/>
              <a:buAutoNum type="arabicPeriod"/>
            </a:pPr>
            <a:r>
              <a:rPr lang="tr-TR" sz="1600" dirty="0">
                <a:solidFill>
                  <a:schemeClr val="accent1"/>
                </a:solidFill>
                <a:ea typeface="Noto Sans" panose="020B0502040504020204" pitchFamily="34" charset="0"/>
                <a:cs typeface="Noto Sans" panose="020B0502040504020204" pitchFamily="34" charset="0"/>
              </a:rPr>
              <a:t>Trust-based collabration platforms,</a:t>
            </a:r>
          </a:p>
          <a:p>
            <a:pPr marL="342900" indent="-342900" algn="just">
              <a:spcBef>
                <a:spcPts val="600"/>
              </a:spcBef>
              <a:spcAft>
                <a:spcPts val="600"/>
              </a:spcAft>
              <a:buFont typeface="+mj-lt"/>
              <a:buAutoNum type="arabicPeriod"/>
            </a:pPr>
            <a:r>
              <a:rPr lang="tr-TR" sz="1600" dirty="0">
                <a:solidFill>
                  <a:schemeClr val="accent1"/>
                </a:solidFill>
                <a:ea typeface="Noto Sans" panose="020B0502040504020204" pitchFamily="34" charset="0"/>
                <a:cs typeface="Noto Sans" panose="020B0502040504020204" pitchFamily="34" charset="0"/>
              </a:rPr>
              <a:t>Public – private partnership</a:t>
            </a:r>
          </a:p>
          <a:p>
            <a:pPr marL="342900" indent="-342900" algn="just">
              <a:spcBef>
                <a:spcPts val="600"/>
              </a:spcBef>
              <a:spcAft>
                <a:spcPts val="600"/>
              </a:spcAft>
              <a:buFont typeface="+mj-lt"/>
              <a:buAutoNum type="arabicPeriod"/>
            </a:pPr>
            <a:r>
              <a:rPr lang="tr-TR" sz="1600" dirty="0">
                <a:solidFill>
                  <a:schemeClr val="accent1"/>
                </a:solidFill>
                <a:ea typeface="Noto Sans" panose="020B0502040504020204" pitchFamily="34" charset="0"/>
                <a:cs typeface="Noto Sans" panose="020B0502040504020204" pitchFamily="34" charset="0"/>
              </a:rPr>
              <a:t>Magnets</a:t>
            </a:r>
          </a:p>
          <a:p>
            <a:pPr marL="342900" indent="-342900" algn="just">
              <a:spcBef>
                <a:spcPts val="600"/>
              </a:spcBef>
              <a:spcAft>
                <a:spcPts val="600"/>
              </a:spcAft>
              <a:buFont typeface="+mj-lt"/>
              <a:buAutoNum type="arabicPeriod"/>
            </a:pPr>
            <a:r>
              <a:rPr lang="tr-TR" sz="1600" dirty="0">
                <a:solidFill>
                  <a:schemeClr val="accent1"/>
                </a:solidFill>
                <a:ea typeface="Noto Sans" panose="020B0502040504020204" pitchFamily="34" charset="0"/>
                <a:cs typeface="Noto Sans" panose="020B0502040504020204" pitchFamily="34" charset="0"/>
              </a:rPr>
              <a:t>Collabration networks</a:t>
            </a:r>
          </a:p>
          <a:p>
            <a:pPr marL="342900" indent="-342900" algn="just">
              <a:spcBef>
                <a:spcPts val="600"/>
              </a:spcBef>
              <a:spcAft>
                <a:spcPts val="600"/>
              </a:spcAft>
              <a:buFont typeface="+mj-lt"/>
              <a:buAutoNum type="arabicPeriod"/>
            </a:pPr>
            <a:r>
              <a:rPr lang="tr-TR" sz="1600" dirty="0">
                <a:solidFill>
                  <a:schemeClr val="accent1"/>
                </a:solidFill>
                <a:ea typeface="Noto Sans" panose="020B0502040504020204" pitchFamily="34" charset="0"/>
                <a:cs typeface="Noto Sans" panose="020B0502040504020204" pitchFamily="34" charset="0"/>
              </a:rPr>
              <a:t>Problem solvers</a:t>
            </a:r>
          </a:p>
          <a:p>
            <a:pPr marL="342900" indent="-342900" algn="just">
              <a:spcBef>
                <a:spcPts val="600"/>
              </a:spcBef>
              <a:spcAft>
                <a:spcPts val="600"/>
              </a:spcAft>
              <a:buFont typeface="+mj-lt"/>
              <a:buAutoNum type="arabicPeriod"/>
            </a:pPr>
            <a:r>
              <a:rPr lang="tr-TR" sz="1600" dirty="0">
                <a:solidFill>
                  <a:schemeClr val="accent1"/>
                </a:solidFill>
                <a:ea typeface="Noto Sans" panose="020B0502040504020204" pitchFamily="34" charset="0"/>
                <a:cs typeface="Noto Sans" panose="020B0502040504020204" pitchFamily="34" charset="0"/>
              </a:rPr>
              <a:t>Economic engine </a:t>
            </a:r>
          </a:p>
        </p:txBody>
      </p:sp>
      <p:sp>
        <p:nvSpPr>
          <p:cNvPr id="10" name="Metin kutusu 9">
            <a:extLst>
              <a:ext uri="{FF2B5EF4-FFF2-40B4-BE49-F238E27FC236}">
                <a16:creationId xmlns:a16="http://schemas.microsoft.com/office/drawing/2014/main" id="{C6293DF2-3778-2695-2B5E-EB0FB39F29CD}"/>
              </a:ext>
            </a:extLst>
          </p:cNvPr>
          <p:cNvSpPr txBox="1"/>
          <p:nvPr/>
        </p:nvSpPr>
        <p:spPr>
          <a:xfrm>
            <a:off x="6096000" y="2489012"/>
            <a:ext cx="5057152" cy="3249992"/>
          </a:xfrm>
          <a:prstGeom prst="rect">
            <a:avLst/>
          </a:prstGeom>
          <a:solidFill>
            <a:schemeClr val="bg1">
              <a:lumMod val="60000"/>
              <a:lumOff val="40000"/>
            </a:schemeClr>
          </a:solidFill>
        </p:spPr>
        <p:txBody>
          <a:bodyPr wrap="square" lIns="91440" tIns="45720" rIns="91440" bIns="45720" anchor="t">
            <a:spAutoFit/>
          </a:bodyPr>
          <a:lstStyle/>
          <a:p>
            <a:pPr algn="just"/>
            <a:endParaRPr lang="en-US" sz="1600" b="1" dirty="0">
              <a:solidFill>
                <a:schemeClr val="accent1"/>
              </a:solidFill>
              <a:ea typeface="Noto Sans"/>
              <a:cs typeface="Noto Sans"/>
            </a:endParaRPr>
          </a:p>
          <a:p>
            <a:pPr algn="just"/>
            <a:r>
              <a:rPr lang="tr-TR" sz="1600" b="1" dirty="0">
                <a:solidFill>
                  <a:schemeClr val="accent1"/>
                </a:solidFill>
                <a:ea typeface="Noto Sans"/>
                <a:cs typeface="Noto Sans"/>
              </a:rPr>
              <a:t>Benefits for cluster members </a:t>
            </a:r>
            <a:endParaRPr lang="en-US" sz="1600" b="1" dirty="0">
              <a:solidFill>
                <a:schemeClr val="accent1"/>
              </a:solidFill>
              <a:ea typeface="Noto Sans"/>
              <a:cs typeface="Noto Sans"/>
            </a:endParaRPr>
          </a:p>
          <a:p>
            <a:pPr algn="just"/>
            <a:endParaRPr lang="tr-TR" sz="1600" dirty="0">
              <a:solidFill>
                <a:schemeClr val="accent1"/>
              </a:solidFill>
              <a:highlight>
                <a:srgbClr val="FFFF00"/>
              </a:highlight>
              <a:ea typeface="Noto Sans"/>
              <a:cs typeface="Noto Sans"/>
            </a:endParaRPr>
          </a:p>
          <a:p>
            <a:pPr marL="285750" indent="-285750" algn="just">
              <a:buFont typeface="Arial" panose="020B0604020202020204" pitchFamily="34" charset="0"/>
              <a:buChar char="•"/>
            </a:pPr>
            <a:r>
              <a:rPr lang="tr-TR" sz="1600" dirty="0" err="1">
                <a:solidFill>
                  <a:schemeClr val="accent1"/>
                </a:solidFill>
                <a:ea typeface="Noto Sans"/>
                <a:cs typeface="Noto Sans"/>
              </a:rPr>
              <a:t>The</a:t>
            </a:r>
            <a:r>
              <a:rPr lang="tr-TR" sz="1600" dirty="0">
                <a:solidFill>
                  <a:schemeClr val="accent1"/>
                </a:solidFill>
                <a:ea typeface="Noto Sans"/>
                <a:cs typeface="Noto Sans"/>
              </a:rPr>
              <a:t> </a:t>
            </a:r>
            <a:r>
              <a:rPr lang="tr-TR" sz="1600" dirty="0" err="1">
                <a:solidFill>
                  <a:schemeClr val="accent1"/>
                </a:solidFill>
                <a:ea typeface="Noto Sans"/>
                <a:cs typeface="Noto Sans"/>
              </a:rPr>
              <a:t>rise</a:t>
            </a:r>
            <a:r>
              <a:rPr lang="tr-TR" sz="1600" dirty="0">
                <a:solidFill>
                  <a:schemeClr val="accent1"/>
                </a:solidFill>
                <a:ea typeface="Noto Sans"/>
                <a:cs typeface="Noto Sans"/>
              </a:rPr>
              <a:t> in </a:t>
            </a:r>
            <a:r>
              <a:rPr lang="tr-TR" sz="1600" dirty="0" err="1">
                <a:solidFill>
                  <a:schemeClr val="accent1"/>
                </a:solidFill>
                <a:ea typeface="Noto Sans"/>
                <a:cs typeface="Noto Sans"/>
              </a:rPr>
              <a:t>competitiveness</a:t>
            </a:r>
            <a:r>
              <a:rPr lang="tr-TR" sz="1600" dirty="0">
                <a:solidFill>
                  <a:schemeClr val="accent1"/>
                </a:solidFill>
                <a:ea typeface="Noto Sans"/>
                <a:cs typeface="Noto Sans"/>
              </a:rPr>
              <a:t>,</a:t>
            </a:r>
          </a:p>
          <a:p>
            <a:pPr marL="285750" indent="-285750" algn="just">
              <a:lnSpc>
                <a:spcPct val="150000"/>
              </a:lnSpc>
              <a:buFont typeface="Arial" panose="020B0604020202020204" pitchFamily="34" charset="0"/>
              <a:buChar char="•"/>
            </a:pPr>
            <a:r>
              <a:rPr lang="tr-TR" sz="1600" dirty="0" err="1">
                <a:solidFill>
                  <a:schemeClr val="accent1"/>
                </a:solidFill>
                <a:ea typeface="Noto Sans"/>
                <a:cs typeface="Noto Sans"/>
              </a:rPr>
              <a:t>Enhancing</a:t>
            </a:r>
            <a:r>
              <a:rPr lang="tr-TR" sz="1600" dirty="0">
                <a:solidFill>
                  <a:schemeClr val="accent1"/>
                </a:solidFill>
                <a:ea typeface="Noto Sans"/>
                <a:cs typeface="Noto Sans"/>
              </a:rPr>
              <a:t> </a:t>
            </a:r>
            <a:r>
              <a:rPr lang="tr-TR" sz="1600" dirty="0" err="1">
                <a:solidFill>
                  <a:schemeClr val="accent1"/>
                </a:solidFill>
                <a:ea typeface="Noto Sans"/>
                <a:cs typeface="Noto Sans"/>
              </a:rPr>
              <a:t>employee</a:t>
            </a:r>
            <a:r>
              <a:rPr lang="tr-TR" sz="1600" dirty="0">
                <a:solidFill>
                  <a:schemeClr val="accent1"/>
                </a:solidFill>
                <a:ea typeface="Noto Sans"/>
                <a:cs typeface="Noto Sans"/>
              </a:rPr>
              <a:t> </a:t>
            </a:r>
            <a:r>
              <a:rPr lang="tr-TR" sz="1600" dirty="0" err="1">
                <a:solidFill>
                  <a:schemeClr val="accent1"/>
                </a:solidFill>
                <a:ea typeface="Noto Sans"/>
                <a:cs typeface="Noto Sans"/>
              </a:rPr>
              <a:t>training</a:t>
            </a:r>
            <a:r>
              <a:rPr lang="tr-TR" sz="1600" dirty="0">
                <a:solidFill>
                  <a:schemeClr val="accent1"/>
                </a:solidFill>
                <a:ea typeface="Noto Sans"/>
                <a:cs typeface="Noto Sans"/>
              </a:rPr>
              <a:t>,</a:t>
            </a:r>
          </a:p>
          <a:p>
            <a:pPr marL="285750" indent="-285750" algn="just">
              <a:lnSpc>
                <a:spcPct val="150000"/>
              </a:lnSpc>
              <a:buFont typeface="Arial" panose="020B0604020202020204" pitchFamily="34" charset="0"/>
              <a:buChar char="•"/>
            </a:pPr>
            <a:r>
              <a:rPr lang="tr-TR" sz="1600" dirty="0" err="1">
                <a:solidFill>
                  <a:schemeClr val="accent1"/>
                </a:solidFill>
                <a:ea typeface="Noto Sans"/>
                <a:cs typeface="Noto Sans"/>
              </a:rPr>
              <a:t>Enhancing</a:t>
            </a:r>
            <a:r>
              <a:rPr lang="tr-TR" sz="1600" dirty="0">
                <a:solidFill>
                  <a:schemeClr val="accent1"/>
                </a:solidFill>
                <a:ea typeface="Noto Sans"/>
                <a:cs typeface="Noto Sans"/>
              </a:rPr>
              <a:t> </a:t>
            </a:r>
            <a:r>
              <a:rPr lang="tr-TR" sz="1600" dirty="0" err="1">
                <a:solidFill>
                  <a:schemeClr val="accent1"/>
                </a:solidFill>
                <a:ea typeface="Noto Sans"/>
                <a:cs typeface="Noto Sans"/>
              </a:rPr>
              <a:t>the</a:t>
            </a:r>
            <a:r>
              <a:rPr lang="tr-TR" sz="1600" dirty="0">
                <a:solidFill>
                  <a:schemeClr val="accent1"/>
                </a:solidFill>
                <a:ea typeface="Noto Sans"/>
                <a:cs typeface="Noto Sans"/>
              </a:rPr>
              <a:t> </a:t>
            </a:r>
            <a:r>
              <a:rPr lang="tr-TR" sz="1600" dirty="0" err="1">
                <a:solidFill>
                  <a:schemeClr val="accent1"/>
                </a:solidFill>
                <a:ea typeface="Noto Sans"/>
                <a:cs typeface="Noto Sans"/>
              </a:rPr>
              <a:t>ability</a:t>
            </a:r>
            <a:r>
              <a:rPr lang="tr-TR" sz="1600" dirty="0">
                <a:solidFill>
                  <a:schemeClr val="accent1"/>
                </a:solidFill>
                <a:ea typeface="Noto Sans"/>
                <a:cs typeface="Noto Sans"/>
              </a:rPr>
              <a:t> of </a:t>
            </a:r>
            <a:r>
              <a:rPr lang="tr-TR" sz="1600" dirty="0" err="1">
                <a:solidFill>
                  <a:schemeClr val="accent1"/>
                </a:solidFill>
                <a:ea typeface="Noto Sans"/>
                <a:cs typeface="Noto Sans"/>
              </a:rPr>
              <a:t>members</a:t>
            </a:r>
            <a:r>
              <a:rPr lang="tr-TR" sz="1600" dirty="0">
                <a:solidFill>
                  <a:schemeClr val="accent1"/>
                </a:solidFill>
                <a:ea typeface="Noto Sans"/>
                <a:cs typeface="Noto Sans"/>
              </a:rPr>
              <a:t> </a:t>
            </a:r>
            <a:r>
              <a:rPr lang="tr-TR" sz="1600" dirty="0" err="1">
                <a:solidFill>
                  <a:schemeClr val="accent1"/>
                </a:solidFill>
                <a:ea typeface="Noto Sans"/>
                <a:cs typeface="Noto Sans"/>
              </a:rPr>
              <a:t>to</a:t>
            </a:r>
            <a:r>
              <a:rPr lang="tr-TR" sz="1600" dirty="0">
                <a:solidFill>
                  <a:schemeClr val="accent1"/>
                </a:solidFill>
                <a:ea typeface="Noto Sans"/>
                <a:cs typeface="Noto Sans"/>
              </a:rPr>
              <a:t> </a:t>
            </a:r>
            <a:r>
              <a:rPr lang="tr-TR" sz="1600" dirty="0" err="1">
                <a:solidFill>
                  <a:schemeClr val="accent1"/>
                </a:solidFill>
                <a:ea typeface="Noto Sans"/>
                <a:cs typeface="Noto Sans"/>
              </a:rPr>
              <a:t>innovate</a:t>
            </a:r>
            <a:r>
              <a:rPr lang="tr-TR" sz="1600" dirty="0">
                <a:solidFill>
                  <a:schemeClr val="accent1"/>
                </a:solidFill>
                <a:ea typeface="Noto Sans"/>
                <a:cs typeface="Noto Sans"/>
              </a:rPr>
              <a:t>,</a:t>
            </a:r>
          </a:p>
          <a:p>
            <a:pPr marL="285750" indent="-285750" algn="just">
              <a:lnSpc>
                <a:spcPct val="150000"/>
              </a:lnSpc>
              <a:buFont typeface="Arial" panose="020B0604020202020204" pitchFamily="34" charset="0"/>
              <a:buChar char="•"/>
            </a:pPr>
            <a:r>
              <a:rPr lang="tr-TR" sz="1600" dirty="0" err="1">
                <a:solidFill>
                  <a:schemeClr val="accent1"/>
                </a:solidFill>
                <a:ea typeface="Noto Sans"/>
                <a:cs typeface="Noto Sans"/>
              </a:rPr>
              <a:t>The</a:t>
            </a:r>
            <a:r>
              <a:rPr lang="tr-TR" sz="1600" dirty="0">
                <a:solidFill>
                  <a:schemeClr val="accent1"/>
                </a:solidFill>
                <a:ea typeface="Noto Sans"/>
                <a:cs typeface="Noto Sans"/>
              </a:rPr>
              <a:t> </a:t>
            </a:r>
            <a:r>
              <a:rPr lang="tr-TR" sz="1600" dirty="0" err="1">
                <a:solidFill>
                  <a:schemeClr val="accent1"/>
                </a:solidFill>
                <a:ea typeface="Noto Sans"/>
                <a:cs typeface="Noto Sans"/>
              </a:rPr>
              <a:t>impact</a:t>
            </a:r>
            <a:r>
              <a:rPr lang="tr-TR" sz="1600" dirty="0">
                <a:solidFill>
                  <a:schemeClr val="accent1"/>
                </a:solidFill>
                <a:ea typeface="Noto Sans"/>
                <a:cs typeface="Noto Sans"/>
              </a:rPr>
              <a:t> of </a:t>
            </a:r>
            <a:r>
              <a:rPr lang="tr-TR" sz="1600" dirty="0" err="1">
                <a:solidFill>
                  <a:schemeClr val="accent1"/>
                </a:solidFill>
                <a:ea typeface="Noto Sans"/>
                <a:cs typeface="Noto Sans"/>
              </a:rPr>
              <a:t>economic</a:t>
            </a:r>
            <a:r>
              <a:rPr lang="tr-TR" sz="1600" dirty="0">
                <a:solidFill>
                  <a:schemeClr val="accent1"/>
                </a:solidFill>
                <a:ea typeface="Noto Sans"/>
                <a:cs typeface="Noto Sans"/>
              </a:rPr>
              <a:t> </a:t>
            </a:r>
            <a:r>
              <a:rPr lang="tr-TR" sz="1600" dirty="0" err="1">
                <a:solidFill>
                  <a:schemeClr val="accent1"/>
                </a:solidFill>
                <a:ea typeface="Noto Sans"/>
                <a:cs typeface="Noto Sans"/>
              </a:rPr>
              <a:t>policy</a:t>
            </a:r>
            <a:r>
              <a:rPr lang="tr-TR" sz="1600" dirty="0">
                <a:solidFill>
                  <a:schemeClr val="accent1"/>
                </a:solidFill>
                <a:ea typeface="Noto Sans"/>
                <a:cs typeface="Noto Sans"/>
              </a:rPr>
              <a:t> </a:t>
            </a:r>
            <a:r>
              <a:rPr lang="tr-TR" sz="1600" dirty="0" err="1">
                <a:solidFill>
                  <a:schemeClr val="accent1"/>
                </a:solidFill>
                <a:ea typeface="Noto Sans"/>
                <a:cs typeface="Noto Sans"/>
              </a:rPr>
              <a:t>makers</a:t>
            </a:r>
            <a:r>
              <a:rPr lang="tr-TR" sz="1600" dirty="0">
                <a:solidFill>
                  <a:schemeClr val="accent1"/>
                </a:solidFill>
                <a:ea typeface="Noto Sans"/>
                <a:cs typeface="Noto Sans"/>
              </a:rPr>
              <a:t>,</a:t>
            </a:r>
          </a:p>
          <a:p>
            <a:pPr marL="285750" indent="-285750" algn="just">
              <a:lnSpc>
                <a:spcPct val="150000"/>
              </a:lnSpc>
              <a:buFont typeface="Arial" panose="020B0604020202020204" pitchFamily="34" charset="0"/>
              <a:buChar char="•"/>
            </a:pPr>
            <a:r>
              <a:rPr lang="tr-TR" sz="1600" dirty="0" err="1">
                <a:solidFill>
                  <a:schemeClr val="accent1"/>
                </a:solidFill>
                <a:ea typeface="Noto Sans"/>
                <a:cs typeface="Noto Sans"/>
              </a:rPr>
              <a:t>Enhancing</a:t>
            </a:r>
            <a:r>
              <a:rPr lang="tr-TR" sz="1600" dirty="0">
                <a:solidFill>
                  <a:schemeClr val="accent1"/>
                </a:solidFill>
                <a:ea typeface="Noto Sans"/>
                <a:cs typeface="Noto Sans"/>
              </a:rPr>
              <a:t> </a:t>
            </a:r>
            <a:r>
              <a:rPr lang="tr-TR" sz="1600" dirty="0" err="1">
                <a:solidFill>
                  <a:schemeClr val="accent1"/>
                </a:solidFill>
                <a:ea typeface="Noto Sans"/>
                <a:cs typeface="Noto Sans"/>
              </a:rPr>
              <a:t>the</a:t>
            </a:r>
            <a:r>
              <a:rPr lang="tr-TR" sz="1600" dirty="0">
                <a:solidFill>
                  <a:schemeClr val="accent1"/>
                </a:solidFill>
                <a:ea typeface="Noto Sans"/>
                <a:cs typeface="Noto Sans"/>
              </a:rPr>
              <a:t> </a:t>
            </a:r>
            <a:r>
              <a:rPr lang="tr-TR" sz="1600" dirty="0" err="1">
                <a:solidFill>
                  <a:schemeClr val="accent1"/>
                </a:solidFill>
                <a:ea typeface="Noto Sans"/>
                <a:cs typeface="Noto Sans"/>
              </a:rPr>
              <a:t>promotion</a:t>
            </a:r>
            <a:r>
              <a:rPr lang="tr-TR" sz="1600" dirty="0">
                <a:solidFill>
                  <a:schemeClr val="accent1"/>
                </a:solidFill>
                <a:ea typeface="Noto Sans"/>
                <a:cs typeface="Noto Sans"/>
              </a:rPr>
              <a:t> of </a:t>
            </a:r>
            <a:r>
              <a:rPr lang="tr-TR" sz="1600" dirty="0" err="1">
                <a:solidFill>
                  <a:schemeClr val="accent1"/>
                </a:solidFill>
                <a:ea typeface="Noto Sans"/>
                <a:cs typeface="Noto Sans"/>
              </a:rPr>
              <a:t>members</a:t>
            </a:r>
            <a:r>
              <a:rPr lang="tr-TR" sz="1600" dirty="0">
                <a:solidFill>
                  <a:schemeClr val="accent1"/>
                </a:solidFill>
                <a:ea typeface="Noto Sans"/>
                <a:cs typeface="Noto Sans"/>
              </a:rPr>
              <a:t>,</a:t>
            </a:r>
          </a:p>
          <a:p>
            <a:pPr marL="285750" indent="-285750" algn="just">
              <a:lnSpc>
                <a:spcPct val="150000"/>
              </a:lnSpc>
              <a:buFont typeface="Arial" panose="020B0604020202020204" pitchFamily="34" charset="0"/>
              <a:buChar char="•"/>
            </a:pPr>
            <a:r>
              <a:rPr lang="tr-TR" sz="1600" dirty="0" err="1">
                <a:solidFill>
                  <a:schemeClr val="accent1"/>
                </a:solidFill>
                <a:ea typeface="Noto Sans"/>
                <a:cs typeface="Noto Sans"/>
              </a:rPr>
              <a:t>Enhancing</a:t>
            </a:r>
            <a:r>
              <a:rPr lang="tr-TR" sz="1600" dirty="0">
                <a:solidFill>
                  <a:schemeClr val="accent1"/>
                </a:solidFill>
                <a:ea typeface="Noto Sans"/>
                <a:cs typeface="Noto Sans"/>
              </a:rPr>
              <a:t> </a:t>
            </a:r>
            <a:r>
              <a:rPr lang="tr-TR" sz="1600" dirty="0" err="1">
                <a:solidFill>
                  <a:schemeClr val="accent1"/>
                </a:solidFill>
                <a:ea typeface="Noto Sans"/>
                <a:cs typeface="Noto Sans"/>
              </a:rPr>
              <a:t>the</a:t>
            </a:r>
            <a:r>
              <a:rPr lang="tr-TR" sz="1600" dirty="0">
                <a:solidFill>
                  <a:schemeClr val="accent1"/>
                </a:solidFill>
                <a:ea typeface="Noto Sans"/>
                <a:cs typeface="Noto Sans"/>
              </a:rPr>
              <a:t> </a:t>
            </a:r>
            <a:r>
              <a:rPr lang="tr-TR" sz="1600" dirty="0" err="1">
                <a:solidFill>
                  <a:schemeClr val="accent1"/>
                </a:solidFill>
                <a:ea typeface="Noto Sans"/>
                <a:cs typeface="Noto Sans"/>
              </a:rPr>
              <a:t>efficiency</a:t>
            </a:r>
            <a:r>
              <a:rPr lang="tr-TR" sz="1600" dirty="0">
                <a:solidFill>
                  <a:schemeClr val="accent1"/>
                </a:solidFill>
                <a:ea typeface="Noto Sans"/>
                <a:cs typeface="Noto Sans"/>
              </a:rPr>
              <a:t> of </a:t>
            </a:r>
            <a:r>
              <a:rPr lang="tr-TR" sz="1600" dirty="0" err="1">
                <a:solidFill>
                  <a:schemeClr val="accent1"/>
                </a:solidFill>
                <a:ea typeface="Noto Sans"/>
                <a:cs typeface="Noto Sans"/>
              </a:rPr>
              <a:t>team</a:t>
            </a:r>
            <a:r>
              <a:rPr lang="tr-TR" sz="1600" dirty="0">
                <a:solidFill>
                  <a:schemeClr val="accent1"/>
                </a:solidFill>
                <a:ea typeface="Noto Sans"/>
                <a:cs typeface="Noto Sans"/>
              </a:rPr>
              <a:t> </a:t>
            </a:r>
            <a:r>
              <a:rPr lang="tr-TR" sz="1600" dirty="0" err="1">
                <a:solidFill>
                  <a:schemeClr val="accent1"/>
                </a:solidFill>
                <a:ea typeface="Noto Sans"/>
                <a:cs typeface="Noto Sans"/>
              </a:rPr>
              <a:t>members</a:t>
            </a:r>
            <a:endParaRPr lang="tr-TR" sz="1600" dirty="0">
              <a:solidFill>
                <a:schemeClr val="accent1"/>
              </a:solidFill>
              <a:ea typeface="Noto Sans"/>
              <a:cs typeface="Noto Sans"/>
            </a:endParaRPr>
          </a:p>
          <a:p>
            <a:pPr marL="285750" indent="-285750" algn="just">
              <a:lnSpc>
                <a:spcPct val="150000"/>
              </a:lnSpc>
              <a:buFont typeface="Arial" panose="020B0604020202020204" pitchFamily="34" charset="0"/>
              <a:buChar char="•"/>
            </a:pPr>
            <a:r>
              <a:rPr lang="tr-TR" sz="1600" dirty="0" err="1">
                <a:solidFill>
                  <a:schemeClr val="accent1"/>
                </a:solidFill>
                <a:ea typeface="Noto Sans"/>
                <a:cs typeface="Noto Sans"/>
              </a:rPr>
              <a:t>Minimising</a:t>
            </a:r>
            <a:r>
              <a:rPr lang="tr-TR" sz="1600" dirty="0">
                <a:solidFill>
                  <a:schemeClr val="accent1"/>
                </a:solidFill>
                <a:ea typeface="Noto Sans"/>
                <a:cs typeface="Noto Sans"/>
              </a:rPr>
              <a:t> </a:t>
            </a:r>
            <a:r>
              <a:rPr lang="tr-TR" sz="1600" dirty="0" err="1">
                <a:solidFill>
                  <a:schemeClr val="accent1"/>
                </a:solidFill>
                <a:ea typeface="Noto Sans"/>
                <a:cs typeface="Noto Sans"/>
              </a:rPr>
              <a:t>members</a:t>
            </a:r>
            <a:r>
              <a:rPr lang="tr-TR" sz="1600" dirty="0">
                <a:solidFill>
                  <a:schemeClr val="accent1"/>
                </a:solidFill>
                <a:ea typeface="Noto Sans"/>
                <a:cs typeface="Noto Sans"/>
              </a:rPr>
              <a:t>' </a:t>
            </a:r>
            <a:r>
              <a:rPr lang="tr-TR" sz="1600" dirty="0" err="1">
                <a:solidFill>
                  <a:schemeClr val="accent1"/>
                </a:solidFill>
                <a:ea typeface="Noto Sans"/>
                <a:cs typeface="Noto Sans"/>
              </a:rPr>
              <a:t>expenses</a:t>
            </a:r>
            <a:endParaRPr lang="tr-TR" sz="1600" dirty="0">
              <a:solidFill>
                <a:schemeClr val="accent1"/>
              </a:solidFill>
              <a:ea typeface="Noto Sans"/>
              <a:cs typeface="Noto Sans"/>
            </a:endParaRPr>
          </a:p>
        </p:txBody>
      </p:sp>
    </p:spTree>
    <p:extLst>
      <p:ext uri="{BB962C8B-B14F-4D97-AF65-F5344CB8AC3E}">
        <p14:creationId xmlns:p14="http://schemas.microsoft.com/office/powerpoint/2010/main" val="33466543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612360" y="150284"/>
            <a:ext cx="11271378" cy="1325563"/>
          </a:xfrm>
        </p:spPr>
        <p:txBody>
          <a:bodyPr>
            <a:normAutofit/>
          </a:bodyPr>
          <a:lstStyle/>
          <a:p>
            <a:r>
              <a:rPr lang="en-US" sz="3400" dirty="0"/>
              <a:t>L</a:t>
            </a:r>
            <a:r>
              <a:rPr lang="sl-SI" sz="3400" dirty="0" err="1"/>
              <a:t>earning</a:t>
            </a:r>
            <a:r>
              <a:rPr lang="sl-SI" sz="3400" dirty="0"/>
              <a:t> </a:t>
            </a:r>
            <a:r>
              <a:rPr lang="sl-SI" sz="3400" dirty="0" err="1"/>
              <a:t>outcomes</a:t>
            </a:r>
            <a:r>
              <a:rPr lang="sl-SI" sz="3400" dirty="0"/>
              <a:t> </a:t>
            </a:r>
            <a:r>
              <a:rPr lang="sl-SI" sz="3400" dirty="0" err="1"/>
              <a:t>of</a:t>
            </a:r>
            <a:r>
              <a:rPr lang="sl-SI" sz="3400" dirty="0"/>
              <a:t> </a:t>
            </a:r>
            <a:r>
              <a:rPr lang="sl-SI" sz="3400" dirty="0" err="1"/>
              <a:t>the</a:t>
            </a:r>
            <a:r>
              <a:rPr lang="sl-SI" sz="3400" dirty="0"/>
              <a:t> </a:t>
            </a:r>
            <a:r>
              <a:rPr lang="sl-SI" sz="3400" dirty="0" err="1"/>
              <a:t>unit</a:t>
            </a:r>
            <a:endParaRPr lang="en-US" sz="3400" dirty="0"/>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612360" y="1293339"/>
            <a:ext cx="6688667" cy="4659249"/>
          </a:xfrm>
        </p:spPr>
        <p:txBody>
          <a:bodyPr vert="horz" lIns="91440" tIns="45720" rIns="91440" bIns="45720" rtlCol="0" anchor="t">
            <a:noAutofit/>
          </a:bodyPr>
          <a:lstStyle/>
          <a:p>
            <a:r>
              <a:rPr lang="en-US" sz="1600" b="1" i="0" u="none" strike="noStrike" dirty="0">
                <a:solidFill>
                  <a:srgbClr val="F3B75B"/>
                </a:solidFill>
                <a:effectLst/>
                <a:latin typeface="Raleway"/>
              </a:rPr>
              <a:t>You will gain a deeper understanding of:</a:t>
            </a:r>
            <a:endParaRPr lang="tr-TR" sz="1600" b="1" i="0" u="none" strike="noStrike" dirty="0">
              <a:solidFill>
                <a:srgbClr val="F3B75B"/>
              </a:solidFill>
              <a:effectLst/>
              <a:latin typeface="Raleway"/>
            </a:endParaRPr>
          </a:p>
          <a:p>
            <a:r>
              <a:rPr lang="tr-TR" sz="1600" b="1" i="0" u="none" strike="noStrike" dirty="0">
                <a:solidFill>
                  <a:srgbClr val="F3B75B"/>
                </a:solidFill>
                <a:effectLst/>
                <a:latin typeface="Raleway"/>
              </a:rPr>
              <a:t> </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latin typeface="Raleway"/>
              </a:rPr>
              <a:t>What defines a negotiation, and what are the key terminology used in negotiations</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latin typeface="Raleway"/>
              </a:rPr>
              <a:t>What are the negotiation styles and phases</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latin typeface="Raleway"/>
              </a:rPr>
              <a:t>What are the steps to prepare for a negotiation and the BATNA</a:t>
            </a:r>
            <a:r>
              <a:rPr lang="tr-TR" sz="1600" b="0" dirty="0">
                <a:solidFill>
                  <a:schemeClr val="accent1"/>
                </a:solidFill>
                <a:latin typeface="Raleway"/>
              </a:rPr>
              <a:t> </a:t>
            </a:r>
            <a:r>
              <a:rPr lang="en-US" sz="1600" b="0" dirty="0">
                <a:solidFill>
                  <a:schemeClr val="accent1"/>
                </a:solidFill>
                <a:latin typeface="Raleway"/>
              </a:rPr>
              <a:t>principles</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latin typeface="Raleway"/>
              </a:rPr>
              <a:t>What are the most important tactics and strategies for</a:t>
            </a:r>
            <a:r>
              <a:rPr lang="tr-TR" sz="1600" b="0" dirty="0">
                <a:solidFill>
                  <a:schemeClr val="accent1"/>
                </a:solidFill>
                <a:latin typeface="Raleway"/>
              </a:rPr>
              <a:t> </a:t>
            </a:r>
            <a:r>
              <a:rPr lang="en-US" sz="1600" b="0" dirty="0">
                <a:solidFill>
                  <a:schemeClr val="accent1"/>
                </a:solidFill>
                <a:latin typeface="Raleway"/>
              </a:rPr>
              <a:t>negotiation</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latin typeface="Raleway"/>
              </a:rPr>
              <a:t>What are the value-based strategies for building partnerships</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latin typeface="Raleway"/>
              </a:rPr>
              <a:t>How to implement strong governance</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latin typeface="Raleway"/>
              </a:rPr>
              <a:t>What are the types and concepts of business collaboration</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latin typeface="Raleway"/>
              </a:rPr>
              <a:t>What are the tools for online team collaboration and how to use</a:t>
            </a:r>
            <a:r>
              <a:rPr lang="tr-TR" sz="1600" b="0" dirty="0">
                <a:solidFill>
                  <a:schemeClr val="accent1"/>
                </a:solidFill>
                <a:latin typeface="Raleway"/>
              </a:rPr>
              <a:t> </a:t>
            </a:r>
            <a:r>
              <a:rPr lang="en-US" sz="1600" b="0" dirty="0">
                <a:solidFill>
                  <a:schemeClr val="accent1"/>
                </a:solidFill>
                <a:latin typeface="Raleway"/>
              </a:rPr>
              <a:t>them</a:t>
            </a:r>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7301027" y="1302823"/>
            <a:ext cx="4673084" cy="4984492"/>
          </a:xfrm>
        </p:spPr>
        <p:txBody>
          <a:bodyPr vert="horz" lIns="91440" tIns="45720" rIns="91440" bIns="45720" rtlCol="0" anchor="t">
            <a:normAutofit/>
          </a:bodyPr>
          <a:lstStyle/>
          <a:p>
            <a:pPr>
              <a:lnSpc>
                <a:spcPct val="100000"/>
              </a:lnSpc>
              <a:spcBef>
                <a:spcPts val="600"/>
              </a:spcBef>
              <a:spcAft>
                <a:spcPts val="600"/>
              </a:spcAft>
            </a:pPr>
            <a:r>
              <a:rPr lang="en-US" sz="1600" b="1" i="0" u="none" strike="noStrike" dirty="0">
                <a:solidFill>
                  <a:srgbClr val="F3B75B"/>
                </a:solidFill>
                <a:effectLst/>
              </a:rPr>
              <a:t>You will develop skills to:</a:t>
            </a:r>
            <a:endParaRPr lang="tr-TR" sz="1600" b="1" i="0" u="none" strike="noStrike" dirty="0">
              <a:solidFill>
                <a:srgbClr val="F3B75B"/>
              </a:solidFill>
              <a:effectLst/>
            </a:endParaRPr>
          </a:p>
          <a:p>
            <a:pPr marL="285750" indent="-285750">
              <a:lnSpc>
                <a:spcPct val="100000"/>
              </a:lnSpc>
              <a:spcBef>
                <a:spcPts val="600"/>
              </a:spcBef>
              <a:spcAft>
                <a:spcPts val="600"/>
              </a:spcAft>
              <a:buFont typeface="Arial" panose="020B0604020202020204" pitchFamily="34" charset="0"/>
              <a:buChar char="•"/>
            </a:pPr>
            <a:endParaRPr lang="en-US" sz="1600" b="0" dirty="0">
              <a:solidFill>
                <a:schemeClr val="accent1"/>
              </a:solidFill>
            </a:endParaRP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rPr>
              <a:t>Negotiate with more confidence and effectiveness</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rPr>
              <a:t>Make well-informed and impactful decisions</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rPr>
              <a:t>Know how to build meaningful and productive professional networks</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rPr>
              <a:t>Know how to apply strong leadership principles with greater success</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rPr>
              <a:t>Foster seamless and effective collaboration</a:t>
            </a:r>
          </a:p>
        </p:txBody>
      </p:sp>
    </p:spTree>
    <p:extLst>
      <p:ext uri="{BB962C8B-B14F-4D97-AF65-F5344CB8AC3E}">
        <p14:creationId xmlns:p14="http://schemas.microsoft.com/office/powerpoint/2010/main" val="2591287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1E3ACF-16BB-E3BA-5FBB-38C0FD6EA5D1}"/>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02BD836A-4A31-9CF1-68DA-4FBB5C364F2D}"/>
              </a:ext>
            </a:extLst>
          </p:cNvPr>
          <p:cNvSpPr txBox="1"/>
          <p:nvPr/>
        </p:nvSpPr>
        <p:spPr>
          <a:xfrm>
            <a:off x="279954" y="346098"/>
            <a:ext cx="6096000" cy="400110"/>
          </a:xfrm>
          <a:prstGeom prst="rect">
            <a:avLst/>
          </a:prstGeom>
          <a:noFill/>
        </p:spPr>
        <p:txBody>
          <a:bodyPr wrap="square" lIns="91440" tIns="45720" rIns="91440" bIns="45720" anchor="t">
            <a:spAutoFit/>
          </a:bodyPr>
          <a:lstStyle/>
          <a:p>
            <a:pPr algn="just"/>
            <a:r>
              <a:rPr lang="tr-TR" sz="2000" b="1" dirty="0">
                <a:solidFill>
                  <a:schemeClr val="bg1"/>
                </a:solidFill>
                <a:ea typeface="Noto Sans"/>
                <a:cs typeface="Noto Sans"/>
              </a:rPr>
              <a:t>Business </a:t>
            </a:r>
            <a:r>
              <a:rPr lang="en-US" sz="2000" b="1" dirty="0">
                <a:solidFill>
                  <a:schemeClr val="bg1"/>
                </a:solidFill>
                <a:ea typeface="Noto Sans"/>
                <a:cs typeface="Noto Sans"/>
              </a:rPr>
              <a:t>e</a:t>
            </a:r>
            <a:r>
              <a:rPr lang="tr-TR" sz="2000" b="1" dirty="0">
                <a:solidFill>
                  <a:schemeClr val="bg1"/>
                </a:solidFill>
                <a:ea typeface="Noto Sans"/>
                <a:cs typeface="Noto Sans"/>
              </a:rPr>
              <a:t>cosystem</a:t>
            </a:r>
            <a:endParaRPr lang="tr-TR" sz="2000" b="1" dirty="0">
              <a:solidFill>
                <a:schemeClr val="bg1"/>
              </a:solidFill>
              <a:highlight>
                <a:srgbClr val="FFFF00"/>
              </a:highlight>
              <a:ea typeface="Noto Sans" panose="020B0502040504020204" pitchFamily="34" charset="0"/>
              <a:cs typeface="Noto Sans" panose="020B0502040504020204" pitchFamily="34" charset="0"/>
            </a:endParaRPr>
          </a:p>
        </p:txBody>
      </p:sp>
      <p:sp>
        <p:nvSpPr>
          <p:cNvPr id="6" name="Metin kutusu 5">
            <a:extLst>
              <a:ext uri="{FF2B5EF4-FFF2-40B4-BE49-F238E27FC236}">
                <a16:creationId xmlns:a16="http://schemas.microsoft.com/office/drawing/2014/main" id="{935BDBB5-9D29-EDCA-BC03-81B52492AA44}"/>
              </a:ext>
            </a:extLst>
          </p:cNvPr>
          <p:cNvSpPr txBox="1"/>
          <p:nvPr/>
        </p:nvSpPr>
        <p:spPr>
          <a:xfrm>
            <a:off x="279954" y="1011834"/>
            <a:ext cx="7338204" cy="3046988"/>
          </a:xfrm>
          <a:prstGeom prst="rect">
            <a:avLst/>
          </a:prstGeom>
          <a:noFill/>
        </p:spPr>
        <p:txBody>
          <a:bodyPr wrap="square" lIns="91440" tIns="45720" rIns="91440" bIns="45720" anchor="t">
            <a:spAutoFit/>
          </a:bodyPr>
          <a:lstStyle/>
          <a:p>
            <a:pPr algn="just"/>
            <a:r>
              <a:rPr lang="en-US" sz="1600" dirty="0">
                <a:solidFill>
                  <a:schemeClr val="accent1"/>
                </a:solidFill>
                <a:ea typeface="Noto Sans"/>
                <a:cs typeface="Noto Sans"/>
              </a:rPr>
              <a:t>An ecosystem is an intricate network of interconnected businesses and connections that are designed to generate and distribute commercial value. Definitions of business ecosystems mainly stress the interconnectedness of economic agents, and the fact that they depend on each other for their success and survival</a:t>
            </a:r>
            <a:r>
              <a:rPr lang="tr-TR" sz="1600" dirty="0">
                <a:solidFill>
                  <a:schemeClr val="accent1"/>
                </a:solidFill>
                <a:ea typeface="Noto Sans"/>
                <a:cs typeface="Noto Sans"/>
              </a:rPr>
              <a:t>, </a:t>
            </a:r>
            <a:r>
              <a:rPr lang="en-US" sz="1600" dirty="0">
                <a:solidFill>
                  <a:schemeClr val="accent1"/>
                </a:solidFill>
                <a:ea typeface="Noto Sans"/>
                <a:cs typeface="Noto Sans"/>
              </a:rPr>
              <a:t>defined successful business ecosystem leadership as an organization’s ability to design its strategy, operations, and relationships in a way that has a constructive impact on the strategy, structure, and dynamics of an ecosystem. </a:t>
            </a:r>
            <a:r>
              <a:rPr lang="tr-TR" sz="1600" dirty="0">
                <a:solidFill>
                  <a:schemeClr val="accent1"/>
                </a:solidFill>
                <a:ea typeface="Noto Sans"/>
                <a:cs typeface="Noto Sans"/>
              </a:rPr>
              <a:t>Ecosystems typically bring together multiple players of different types and sizes in order to create, scale, and serve markets in ways that are beyond the capacity of any single organization</a:t>
            </a:r>
            <a:r>
              <a:rPr lang="en-US" sz="1600" dirty="0">
                <a:solidFill>
                  <a:schemeClr val="accent1"/>
                </a:solidFill>
                <a:ea typeface="Noto Sans"/>
                <a:cs typeface="Noto Sans"/>
              </a:rPr>
              <a:t> –</a:t>
            </a:r>
          </a:p>
          <a:p>
            <a:pPr algn="just"/>
            <a:r>
              <a:rPr lang="tr-TR" sz="1600" dirty="0">
                <a:solidFill>
                  <a:schemeClr val="accent1"/>
                </a:solidFill>
                <a:ea typeface="Noto Sans"/>
                <a:cs typeface="Noto Sans"/>
              </a:rPr>
              <a:t>or even any traditional industry</a:t>
            </a:r>
            <a:r>
              <a:rPr lang="en-US" sz="1600" dirty="0">
                <a:solidFill>
                  <a:schemeClr val="accent1"/>
                </a:solidFill>
                <a:ea typeface="Noto Sans"/>
                <a:cs typeface="Noto Sans"/>
              </a:rPr>
              <a:t>.</a:t>
            </a:r>
            <a:endParaRPr lang="tr-TR" sz="1600" dirty="0">
              <a:solidFill>
                <a:schemeClr val="accent1"/>
              </a:solidFill>
              <a:ea typeface="Noto Sans"/>
              <a:cs typeface="Noto Sans"/>
            </a:endParaRPr>
          </a:p>
          <a:p>
            <a:pPr algn="just"/>
            <a:endParaRPr lang="en-US" sz="1600" dirty="0">
              <a:solidFill>
                <a:schemeClr val="accent1"/>
              </a:solidFill>
              <a:ea typeface="Noto Sans"/>
              <a:cs typeface="Noto Sans"/>
            </a:endParaRPr>
          </a:p>
        </p:txBody>
      </p:sp>
      <p:sp>
        <p:nvSpPr>
          <p:cNvPr id="2" name="Metin kutusu 1">
            <a:extLst>
              <a:ext uri="{FF2B5EF4-FFF2-40B4-BE49-F238E27FC236}">
                <a16:creationId xmlns:a16="http://schemas.microsoft.com/office/drawing/2014/main" id="{DA8774A9-EC18-D98F-42FC-0FC473D2082C}"/>
              </a:ext>
            </a:extLst>
          </p:cNvPr>
          <p:cNvSpPr txBox="1"/>
          <p:nvPr/>
        </p:nvSpPr>
        <p:spPr>
          <a:xfrm>
            <a:off x="7914061" y="3890408"/>
            <a:ext cx="3743864" cy="246221"/>
          </a:xfrm>
          <a:prstGeom prst="rect">
            <a:avLst/>
          </a:prstGeom>
          <a:noFill/>
        </p:spPr>
        <p:txBody>
          <a:bodyPr wrap="square" lIns="91440" tIns="45720" rIns="91440" bIns="45720" anchor="t">
            <a:spAutoFit/>
          </a:bodyPr>
          <a:lstStyle/>
          <a:p>
            <a:pPr algn="ctr"/>
            <a:r>
              <a:rPr lang="tr-TR" sz="1000" dirty="0">
                <a:solidFill>
                  <a:schemeClr val="accent1"/>
                </a:solidFill>
                <a:latin typeface="Raleway "/>
                <a:ea typeface="Noto Sans"/>
                <a:cs typeface="Noto Sans"/>
              </a:rPr>
              <a:t>Source: T</a:t>
            </a:r>
            <a:r>
              <a:rPr lang="en-US" sz="1000" b="0" i="0" dirty="0">
                <a:solidFill>
                  <a:schemeClr val="accent1"/>
                </a:solidFill>
                <a:effectLst/>
                <a:latin typeface="Raleway "/>
                <a:ea typeface="Noto Sans"/>
                <a:cs typeface="Noto Sans"/>
              </a:rPr>
              <a:t>he layers of a business </a:t>
            </a:r>
            <a:r>
              <a:rPr lang="en-US" sz="1000" b="0" i="0" dirty="0" err="1">
                <a:solidFill>
                  <a:schemeClr val="accent1"/>
                </a:solidFill>
                <a:effectLst/>
                <a:latin typeface="Raleway "/>
                <a:ea typeface="Noto Sans"/>
                <a:cs typeface="Noto Sans"/>
              </a:rPr>
              <a:t>ecosyste</a:t>
            </a:r>
            <a:r>
              <a:rPr lang="tr-TR" sz="1000" b="0" i="0" dirty="0">
                <a:solidFill>
                  <a:schemeClr val="accent1"/>
                </a:solidFill>
                <a:effectLst/>
                <a:latin typeface="Raleway "/>
                <a:ea typeface="Noto Sans"/>
                <a:cs typeface="Noto Sans"/>
              </a:rPr>
              <a:t>m </a:t>
            </a:r>
            <a:r>
              <a:rPr lang="tr-TR" sz="1000" b="0" i="0" dirty="0" err="1">
                <a:solidFill>
                  <a:schemeClr val="accent1"/>
                </a:solidFill>
                <a:effectLst/>
                <a:latin typeface="Raleway "/>
                <a:ea typeface="Noto Sans"/>
                <a:cs typeface="Noto Sans"/>
              </a:rPr>
              <a:t>by</a:t>
            </a:r>
            <a:r>
              <a:rPr lang="tr-TR" sz="1000" b="0" i="0" dirty="0">
                <a:solidFill>
                  <a:schemeClr val="accent1"/>
                </a:solidFill>
                <a:effectLst/>
                <a:latin typeface="Raleway "/>
                <a:ea typeface="Noto Sans"/>
                <a:cs typeface="Noto Sans"/>
              </a:rPr>
              <a:t> James, F.</a:t>
            </a:r>
            <a:endParaRPr lang="tr-TR" sz="1000" dirty="0">
              <a:solidFill>
                <a:schemeClr val="accent1"/>
              </a:solidFill>
              <a:latin typeface="Raleway "/>
              <a:ea typeface="Noto Sans"/>
              <a:cs typeface="Noto Sans"/>
            </a:endParaRPr>
          </a:p>
        </p:txBody>
      </p:sp>
      <p:pic>
        <p:nvPicPr>
          <p:cNvPr id="1026" name="Picture 2" descr="Business Ecosystems, Business Strategy, and Organizational Networks">
            <a:extLst>
              <a:ext uri="{FF2B5EF4-FFF2-40B4-BE49-F238E27FC236}">
                <a16:creationId xmlns:a16="http://schemas.microsoft.com/office/drawing/2014/main" id="{0ED1A079-6D69-1F1B-81CD-7454900C91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82714" y="608730"/>
            <a:ext cx="4125146" cy="3093859"/>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a:extLst>
              <a:ext uri="{FF2B5EF4-FFF2-40B4-BE49-F238E27FC236}">
                <a16:creationId xmlns:a16="http://schemas.microsoft.com/office/drawing/2014/main" id="{F462510D-F22E-99FB-17BC-A8AC95D8A241}"/>
              </a:ext>
            </a:extLst>
          </p:cNvPr>
          <p:cNvSpPr txBox="1"/>
          <p:nvPr/>
        </p:nvSpPr>
        <p:spPr>
          <a:xfrm>
            <a:off x="321736" y="4324449"/>
            <a:ext cx="11590310" cy="1600438"/>
          </a:xfrm>
          <a:prstGeom prst="rect">
            <a:avLst/>
          </a:prstGeom>
          <a:solidFill>
            <a:schemeClr val="bg1">
              <a:lumMod val="60000"/>
              <a:lumOff val="40000"/>
            </a:schemeClr>
          </a:solidFill>
        </p:spPr>
        <p:txBody>
          <a:bodyPr wrap="square">
            <a:spAutoFit/>
          </a:bodyPr>
          <a:lstStyle/>
          <a:p>
            <a:pPr algn="just"/>
            <a:r>
              <a:rPr lang="en-US" sz="1400" dirty="0">
                <a:solidFill>
                  <a:schemeClr val="accent1"/>
                </a:solidFill>
              </a:rPr>
              <a:t>The diagram </a:t>
            </a:r>
            <a:r>
              <a:rPr lang="en-US" sz="1400" i="1" dirty="0">
                <a:solidFill>
                  <a:schemeClr val="accent1"/>
                </a:solidFill>
              </a:rPr>
              <a:t>Business Ecosystem Actors </a:t>
            </a:r>
            <a:r>
              <a:rPr lang="en-US" sz="1400" dirty="0">
                <a:solidFill>
                  <a:schemeClr val="accent1"/>
                </a:solidFill>
              </a:rPr>
              <a:t>categorizes business ecosystem actors into three layers: </a:t>
            </a:r>
            <a:r>
              <a:rPr lang="en-US" sz="1400" b="1" dirty="0">
                <a:solidFill>
                  <a:schemeClr val="accent1"/>
                </a:solidFill>
              </a:rPr>
              <a:t>core business</a:t>
            </a:r>
            <a:r>
              <a:rPr lang="en-US" sz="1400" dirty="0">
                <a:solidFill>
                  <a:schemeClr val="accent1"/>
                </a:solidFill>
              </a:rPr>
              <a:t>, </a:t>
            </a:r>
            <a:r>
              <a:rPr lang="en-US" sz="1400" b="1" dirty="0">
                <a:solidFill>
                  <a:schemeClr val="accent1"/>
                </a:solidFill>
              </a:rPr>
              <a:t>extended enterprise</a:t>
            </a:r>
            <a:r>
              <a:rPr lang="en-US" sz="1400" dirty="0">
                <a:solidFill>
                  <a:schemeClr val="accent1"/>
                </a:solidFill>
              </a:rPr>
              <a:t>, and the </a:t>
            </a:r>
            <a:r>
              <a:rPr lang="en-US" sz="1400" b="1" dirty="0">
                <a:solidFill>
                  <a:schemeClr val="accent1"/>
                </a:solidFill>
              </a:rPr>
              <a:t>broader business ecosystem</a:t>
            </a:r>
            <a:r>
              <a:rPr lang="en-US" sz="1400" dirty="0">
                <a:solidFill>
                  <a:schemeClr val="accent1"/>
                </a:solidFill>
              </a:rPr>
              <a:t>. At the center, the core business includes core contributors such as direct suppliers and distribution channels. The extended enterprise surrounds the core, featuring actors like direct customers, standard bodies, suppliers of complementary products, suppliers of suppliers, and customers of customers. Finally, the outermost layer represents the business ecosystem, which encompasses broader stakeholders such as trade associations, </a:t>
            </a:r>
            <a:r>
              <a:rPr lang="en-US" sz="1400" dirty="0" err="1">
                <a:solidFill>
                  <a:schemeClr val="accent1"/>
                </a:solidFill>
              </a:rPr>
              <a:t>labour</a:t>
            </a:r>
            <a:r>
              <a:rPr lang="en-US" sz="1400" dirty="0">
                <a:solidFill>
                  <a:schemeClr val="accent1"/>
                </a:solidFill>
              </a:rPr>
              <a:t> unions, investors, government agencies, regulatory bodies, and competing organizations sharing attributes, processes, and arrangements. This structure highlights the interconnected roles that drive collaboration and competition.</a:t>
            </a:r>
            <a:endParaRPr lang="tr-TR" sz="1400" dirty="0">
              <a:solidFill>
                <a:schemeClr val="accent1"/>
              </a:solidFill>
            </a:endParaRPr>
          </a:p>
        </p:txBody>
      </p:sp>
    </p:spTree>
    <p:extLst>
      <p:ext uri="{BB962C8B-B14F-4D97-AF65-F5344CB8AC3E}">
        <p14:creationId xmlns:p14="http://schemas.microsoft.com/office/powerpoint/2010/main" val="7892392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418CC5-4AA2-BF58-56F8-07A258E9568A}"/>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3BA426F7-9200-2299-379B-621571793CB3}"/>
              </a:ext>
            </a:extLst>
          </p:cNvPr>
          <p:cNvSpPr txBox="1"/>
          <p:nvPr/>
        </p:nvSpPr>
        <p:spPr>
          <a:xfrm>
            <a:off x="440943" y="529385"/>
            <a:ext cx="6096000" cy="400110"/>
          </a:xfrm>
          <a:prstGeom prst="rect">
            <a:avLst/>
          </a:prstGeom>
          <a:noFill/>
        </p:spPr>
        <p:txBody>
          <a:bodyPr wrap="square">
            <a:spAutoFit/>
          </a:bodyPr>
          <a:lstStyle/>
          <a:p>
            <a:pPr algn="just"/>
            <a:r>
              <a:rPr lang="tr-TR" sz="2000" b="1" dirty="0">
                <a:solidFill>
                  <a:schemeClr val="bg1"/>
                </a:solidFill>
                <a:ea typeface="Noto Sans" panose="020B0502040504020204" pitchFamily="34" charset="0"/>
                <a:cs typeface="Noto Sans" panose="020B0502040504020204" pitchFamily="34" charset="0"/>
              </a:rPr>
              <a:t>Business </a:t>
            </a:r>
            <a:r>
              <a:rPr lang="en-US" sz="2000" b="1" dirty="0">
                <a:solidFill>
                  <a:schemeClr val="bg1"/>
                </a:solidFill>
                <a:ea typeface="Noto Sans" panose="020B0502040504020204" pitchFamily="34" charset="0"/>
                <a:cs typeface="Noto Sans" panose="020B0502040504020204" pitchFamily="34" charset="0"/>
              </a:rPr>
              <a:t>n</a:t>
            </a:r>
            <a:r>
              <a:rPr lang="tr-TR" sz="2000" b="1" dirty="0">
                <a:solidFill>
                  <a:schemeClr val="bg1"/>
                </a:solidFill>
                <a:ea typeface="Noto Sans" panose="020B0502040504020204" pitchFamily="34" charset="0"/>
                <a:cs typeface="Noto Sans" panose="020B0502040504020204" pitchFamily="34" charset="0"/>
              </a:rPr>
              <a:t>etwork</a:t>
            </a:r>
          </a:p>
        </p:txBody>
      </p:sp>
      <p:sp>
        <p:nvSpPr>
          <p:cNvPr id="6" name="Metin kutusu 5">
            <a:extLst>
              <a:ext uri="{FF2B5EF4-FFF2-40B4-BE49-F238E27FC236}">
                <a16:creationId xmlns:a16="http://schemas.microsoft.com/office/drawing/2014/main" id="{F207DEAD-BCE1-3630-7F1A-4A44EFF53B68}"/>
              </a:ext>
            </a:extLst>
          </p:cNvPr>
          <p:cNvSpPr txBox="1"/>
          <p:nvPr/>
        </p:nvSpPr>
        <p:spPr>
          <a:xfrm>
            <a:off x="440943" y="1228972"/>
            <a:ext cx="10517382" cy="584775"/>
          </a:xfrm>
          <a:prstGeom prst="rect">
            <a:avLst/>
          </a:prstGeom>
          <a:noFill/>
        </p:spPr>
        <p:txBody>
          <a:bodyPr wrap="square" lIns="91440" tIns="45720" rIns="91440" bIns="45720" anchor="t">
            <a:spAutoFit/>
          </a:bodyPr>
          <a:lstStyle/>
          <a:p>
            <a:pPr algn="just"/>
            <a:r>
              <a:rPr lang="en-US" sz="1600" dirty="0">
                <a:solidFill>
                  <a:schemeClr val="accent1"/>
                </a:solidFill>
                <a:ea typeface="Noto Sans"/>
                <a:cs typeface="Noto Sans"/>
              </a:rPr>
              <a:t>According to business networks are sets of repetitive transactions based on structural and relational formations that comprise of interconnected elements.</a:t>
            </a:r>
          </a:p>
        </p:txBody>
      </p:sp>
      <p:sp>
        <p:nvSpPr>
          <p:cNvPr id="8" name="Metin kutusu 7">
            <a:extLst>
              <a:ext uri="{FF2B5EF4-FFF2-40B4-BE49-F238E27FC236}">
                <a16:creationId xmlns:a16="http://schemas.microsoft.com/office/drawing/2014/main" id="{10294662-7068-F148-9120-9184A017F26B}"/>
              </a:ext>
            </a:extLst>
          </p:cNvPr>
          <p:cNvSpPr txBox="1"/>
          <p:nvPr/>
        </p:nvSpPr>
        <p:spPr>
          <a:xfrm>
            <a:off x="440943" y="2113225"/>
            <a:ext cx="5294839" cy="3600986"/>
          </a:xfrm>
          <a:prstGeom prst="rect">
            <a:avLst/>
          </a:prstGeom>
          <a:noFill/>
        </p:spPr>
        <p:txBody>
          <a:bodyPr wrap="square">
            <a:spAutoFit/>
          </a:bodyPr>
          <a:lstStyle/>
          <a:p>
            <a:pPr algn="just"/>
            <a:r>
              <a:rPr lang="tr-TR" sz="1600" dirty="0" err="1">
                <a:solidFill>
                  <a:schemeClr val="accent1"/>
                </a:solidFill>
                <a:ea typeface="Noto Sans" panose="020B0502040504020204" pitchFamily="34" charset="0"/>
                <a:cs typeface="Noto Sans" panose="020B0502040504020204" pitchFamily="34" charset="0"/>
              </a:rPr>
              <a:t>The</a:t>
            </a:r>
            <a:r>
              <a:rPr lang="tr-TR" sz="1600" dirty="0">
                <a:solidFill>
                  <a:schemeClr val="accent1"/>
                </a:solidFill>
                <a:ea typeface="Noto Sans" panose="020B0502040504020204" pitchFamily="34" charset="0"/>
                <a:cs typeface="Noto Sans" panose="020B0502040504020204" pitchFamily="34" charset="0"/>
              </a:rPr>
              <a:t> </a:t>
            </a:r>
            <a:r>
              <a:rPr lang="tr-TR" sz="1600" b="1" dirty="0" err="1">
                <a:solidFill>
                  <a:schemeClr val="accent1"/>
                </a:solidFill>
                <a:ea typeface="Noto Sans" panose="020B0502040504020204" pitchFamily="34" charset="0"/>
                <a:cs typeface="Noto Sans" panose="020B0502040504020204" pitchFamily="34" charset="0"/>
              </a:rPr>
              <a:t>Structure</a:t>
            </a:r>
            <a:r>
              <a:rPr lang="tr-TR" sz="1600" b="1" dirty="0">
                <a:solidFill>
                  <a:schemeClr val="accent1"/>
                </a:solidFill>
                <a:ea typeface="Noto Sans" panose="020B0502040504020204" pitchFamily="34" charset="0"/>
                <a:cs typeface="Noto Sans" panose="020B0502040504020204" pitchFamily="34" charset="0"/>
              </a:rPr>
              <a:t> of Business </a:t>
            </a:r>
            <a:r>
              <a:rPr lang="tr-TR" sz="1600" b="1" dirty="0" err="1">
                <a:solidFill>
                  <a:schemeClr val="accent1"/>
                </a:solidFill>
                <a:ea typeface="Noto Sans" panose="020B0502040504020204" pitchFamily="34" charset="0"/>
                <a:cs typeface="Noto Sans" panose="020B0502040504020204" pitchFamily="34" charset="0"/>
              </a:rPr>
              <a:t>Netoworks</a:t>
            </a:r>
            <a:r>
              <a:rPr lang="tr-TR" sz="1600" b="1" dirty="0">
                <a:solidFill>
                  <a:schemeClr val="accent1"/>
                </a:solidFill>
                <a:ea typeface="Noto Sans" panose="020B0502040504020204" pitchFamily="34" charset="0"/>
                <a:cs typeface="Noto Sans" panose="020B0502040504020204" pitchFamily="34" charset="0"/>
              </a:rPr>
              <a:t> </a:t>
            </a:r>
            <a:r>
              <a:rPr lang="tr-TR" sz="1600" dirty="0">
                <a:solidFill>
                  <a:schemeClr val="accent1"/>
                </a:solidFill>
                <a:ea typeface="Noto Sans" panose="020B0502040504020204" pitchFamily="34" charset="0"/>
                <a:cs typeface="Noto Sans" panose="020B0502040504020204" pitchFamily="34" charset="0"/>
              </a:rPr>
              <a:t>is </a:t>
            </a:r>
            <a:r>
              <a:rPr lang="tr-TR" sz="1600" dirty="0" err="1">
                <a:solidFill>
                  <a:schemeClr val="accent1"/>
                </a:solidFill>
                <a:ea typeface="Noto Sans" panose="020B0502040504020204" pitchFamily="34" charset="0"/>
                <a:cs typeface="Noto Sans" panose="020B0502040504020204" pitchFamily="34" charset="0"/>
              </a:rPr>
              <a:t>interpreted</a:t>
            </a:r>
            <a:r>
              <a:rPr lang="tr-TR" sz="1600" dirty="0">
                <a:solidFill>
                  <a:schemeClr val="accent1"/>
                </a:solidFill>
                <a:ea typeface="Noto Sans" panose="020B0502040504020204" pitchFamily="34" charset="0"/>
                <a:cs typeface="Noto Sans" panose="020B0502040504020204" pitchFamily="34" charset="0"/>
              </a:rPr>
              <a:t> as </a:t>
            </a:r>
            <a:r>
              <a:rPr lang="tr-TR" sz="1600" dirty="0" err="1">
                <a:solidFill>
                  <a:schemeClr val="accent1"/>
                </a:solidFill>
                <a:ea typeface="Noto Sans" panose="020B0502040504020204" pitchFamily="34" charset="0"/>
                <a:cs typeface="Noto Sans" panose="020B0502040504020204" pitchFamily="34" charset="0"/>
              </a:rPr>
              <a:t>collaborative</a:t>
            </a:r>
            <a:r>
              <a:rPr lang="tr-TR" sz="1600" dirty="0">
                <a:solidFill>
                  <a:schemeClr val="accent1"/>
                </a:solidFill>
                <a:ea typeface="Noto Sans" panose="020B0502040504020204" pitchFamily="34" charset="0"/>
                <a:cs typeface="Noto Sans" panose="020B0502040504020204" pitchFamily="34" charset="0"/>
              </a:rPr>
              <a:t> </a:t>
            </a:r>
            <a:r>
              <a:rPr lang="tr-TR" sz="1600" i="1" dirty="0" err="1">
                <a:solidFill>
                  <a:schemeClr val="accent1"/>
                </a:solidFill>
                <a:ea typeface="Noto Sans" panose="020B0502040504020204" pitchFamily="34" charset="0"/>
                <a:cs typeface="Noto Sans" panose="020B0502040504020204" pitchFamily="34" charset="0"/>
              </a:rPr>
              <a:t>business</a:t>
            </a:r>
            <a:r>
              <a:rPr lang="tr-TR" sz="1600" i="1" dirty="0">
                <a:solidFill>
                  <a:schemeClr val="accent1"/>
                </a:solidFill>
                <a:ea typeface="Noto Sans" panose="020B0502040504020204" pitchFamily="34" charset="0"/>
                <a:cs typeface="Noto Sans" panose="020B0502040504020204" pitchFamily="34" charset="0"/>
              </a:rPr>
              <a:t> </a:t>
            </a:r>
            <a:r>
              <a:rPr lang="tr-TR" sz="1600" i="1" dirty="0" err="1">
                <a:solidFill>
                  <a:schemeClr val="accent1"/>
                </a:solidFill>
                <a:ea typeface="Noto Sans" panose="020B0502040504020204" pitchFamily="34" charset="0"/>
                <a:cs typeface="Noto Sans" panose="020B0502040504020204" pitchFamily="34" charset="0"/>
              </a:rPr>
              <a:t>communities</a:t>
            </a:r>
            <a:r>
              <a:rPr lang="tr-TR" sz="1600" i="1" dirty="0">
                <a:solidFill>
                  <a:schemeClr val="accent1"/>
                </a:solidFill>
                <a:ea typeface="Noto Sans" panose="020B0502040504020204" pitchFamily="34" charset="0"/>
                <a:cs typeface="Noto Sans" panose="020B0502040504020204" pitchFamily="34" charset="0"/>
              </a:rPr>
              <a:t>, </a:t>
            </a:r>
            <a:r>
              <a:rPr lang="tr-TR" sz="1600" i="1" dirty="0" err="1">
                <a:solidFill>
                  <a:schemeClr val="accent1"/>
                </a:solidFill>
                <a:ea typeface="Noto Sans" panose="020B0502040504020204" pitchFamily="34" charset="0"/>
                <a:cs typeface="Noto Sans" panose="020B0502040504020204" pitchFamily="34" charset="0"/>
              </a:rPr>
              <a:t>strategic</a:t>
            </a:r>
            <a:r>
              <a:rPr lang="tr-TR" sz="1600" i="1" dirty="0">
                <a:solidFill>
                  <a:schemeClr val="accent1"/>
                </a:solidFill>
                <a:ea typeface="Noto Sans" panose="020B0502040504020204" pitchFamily="34" charset="0"/>
                <a:cs typeface="Noto Sans" panose="020B0502040504020204" pitchFamily="34" charset="0"/>
              </a:rPr>
              <a:t> </a:t>
            </a:r>
            <a:r>
              <a:rPr lang="tr-TR" sz="1600" i="1" dirty="0" err="1">
                <a:solidFill>
                  <a:schemeClr val="accent1"/>
                </a:solidFill>
                <a:ea typeface="Noto Sans" panose="020B0502040504020204" pitchFamily="34" charset="0"/>
                <a:cs typeface="Noto Sans" panose="020B0502040504020204" pitchFamily="34" charset="0"/>
              </a:rPr>
              <a:t>alliances</a:t>
            </a:r>
            <a:r>
              <a:rPr lang="tr-TR" sz="1600" i="1" dirty="0">
                <a:solidFill>
                  <a:schemeClr val="accent1"/>
                </a:solidFill>
                <a:ea typeface="Noto Sans" panose="020B0502040504020204" pitchFamily="34" charset="0"/>
                <a:cs typeface="Noto Sans" panose="020B0502040504020204" pitchFamily="34" charset="0"/>
              </a:rPr>
              <a:t>, </a:t>
            </a:r>
            <a:r>
              <a:rPr lang="tr-TR" sz="1600" i="1" dirty="0" err="1">
                <a:solidFill>
                  <a:schemeClr val="accent1"/>
                </a:solidFill>
                <a:ea typeface="Noto Sans" panose="020B0502040504020204" pitchFamily="34" charset="0"/>
                <a:cs typeface="Noto Sans" panose="020B0502040504020204" pitchFamily="34" charset="0"/>
              </a:rPr>
              <a:t>inter-firm</a:t>
            </a:r>
            <a:r>
              <a:rPr lang="tr-TR" sz="1600" dirty="0">
                <a:solidFill>
                  <a:schemeClr val="accent1"/>
                </a:solidFill>
                <a:ea typeface="Noto Sans" panose="020B0502040504020204" pitchFamily="34" charset="0"/>
                <a:cs typeface="Noto Sans" panose="020B0502040504020204" pitchFamily="34" charset="0"/>
              </a:rPr>
              <a:t> </a:t>
            </a:r>
            <a:r>
              <a:rPr lang="tr-TR" sz="1600" dirty="0" err="1">
                <a:solidFill>
                  <a:schemeClr val="accent1"/>
                </a:solidFill>
                <a:ea typeface="Noto Sans" panose="020B0502040504020204" pitchFamily="34" charset="0"/>
                <a:cs typeface="Noto Sans" panose="020B0502040504020204" pitchFamily="34" charset="0"/>
              </a:rPr>
              <a:t>and</a:t>
            </a:r>
            <a:r>
              <a:rPr lang="tr-TR" sz="1600" dirty="0">
                <a:solidFill>
                  <a:schemeClr val="accent1"/>
                </a:solidFill>
                <a:ea typeface="Noto Sans" panose="020B0502040504020204" pitchFamily="34" charset="0"/>
                <a:cs typeface="Noto Sans" panose="020B0502040504020204" pitchFamily="34" charset="0"/>
              </a:rPr>
              <a:t> </a:t>
            </a:r>
            <a:r>
              <a:rPr lang="tr-TR" sz="1600" i="1" dirty="0" err="1">
                <a:solidFill>
                  <a:schemeClr val="accent1"/>
                </a:solidFill>
                <a:ea typeface="Noto Sans" panose="020B0502040504020204" pitchFamily="34" charset="0"/>
                <a:cs typeface="Noto Sans" panose="020B0502040504020204" pitchFamily="34" charset="0"/>
              </a:rPr>
              <a:t>supply</a:t>
            </a:r>
            <a:r>
              <a:rPr lang="tr-TR" sz="1600" i="1" dirty="0">
                <a:solidFill>
                  <a:schemeClr val="accent1"/>
                </a:solidFill>
                <a:ea typeface="Noto Sans" panose="020B0502040504020204" pitchFamily="34" charset="0"/>
                <a:cs typeface="Noto Sans" panose="020B0502040504020204" pitchFamily="34" charset="0"/>
              </a:rPr>
              <a:t> </a:t>
            </a:r>
            <a:r>
              <a:rPr lang="tr-TR" sz="1600" i="1" dirty="0" err="1">
                <a:solidFill>
                  <a:schemeClr val="accent1"/>
                </a:solidFill>
                <a:ea typeface="Noto Sans" panose="020B0502040504020204" pitchFamily="34" charset="0"/>
                <a:cs typeface="Noto Sans" panose="020B0502040504020204" pitchFamily="34" charset="0"/>
              </a:rPr>
              <a:t>networks</a:t>
            </a:r>
            <a:r>
              <a:rPr lang="tr-TR" sz="1600" dirty="0">
                <a:solidFill>
                  <a:schemeClr val="accent1"/>
                </a:solidFill>
                <a:ea typeface="Noto Sans" panose="020B0502040504020204" pitchFamily="34" charset="0"/>
                <a:cs typeface="Noto Sans" panose="020B0502040504020204" pitchFamily="34" charset="0"/>
              </a:rPr>
              <a:t>.</a:t>
            </a:r>
          </a:p>
          <a:p>
            <a:pPr algn="just"/>
            <a:endParaRPr lang="tr-TR" sz="1600" dirty="0">
              <a:solidFill>
                <a:schemeClr val="accent1"/>
              </a:solidFill>
              <a:ea typeface="Noto Sans" panose="020B0502040504020204" pitchFamily="34" charset="0"/>
              <a:cs typeface="Noto Sans" panose="020B0502040504020204" pitchFamily="34" charset="0"/>
            </a:endParaRPr>
          </a:p>
          <a:p>
            <a:pPr algn="just"/>
            <a:r>
              <a:rPr lang="en-US" sz="1600" b="1" dirty="0">
                <a:solidFill>
                  <a:schemeClr val="accent1"/>
                </a:solidFill>
                <a:ea typeface="Noto Sans" panose="020B0502040504020204" pitchFamily="34" charset="0"/>
                <a:cs typeface="Noto Sans" panose="020B0502040504020204" pitchFamily="34" charset="0"/>
              </a:rPr>
              <a:t>Actors </a:t>
            </a:r>
            <a:r>
              <a:rPr lang="en-US" sz="1600" dirty="0">
                <a:solidFill>
                  <a:schemeClr val="accent1"/>
                </a:solidFill>
                <a:ea typeface="Noto Sans" panose="020B0502040504020204" pitchFamily="34" charset="0"/>
                <a:cs typeface="Noto Sans" panose="020B0502040504020204" pitchFamily="34" charset="0"/>
              </a:rPr>
              <a:t>are referred as nodes - identified as economic agents such as firms, managers, individual entrepreneurs and institution.</a:t>
            </a:r>
          </a:p>
          <a:p>
            <a:pPr algn="just"/>
            <a:endParaRPr lang="tr-TR" sz="1600" dirty="0">
              <a:solidFill>
                <a:schemeClr val="accent1"/>
              </a:solidFill>
              <a:ea typeface="Noto Sans" panose="020B0502040504020204" pitchFamily="34" charset="0"/>
              <a:cs typeface="Noto Sans" panose="020B0502040504020204" pitchFamily="34" charset="0"/>
            </a:endParaRPr>
          </a:p>
          <a:p>
            <a:pPr algn="just"/>
            <a:r>
              <a:rPr lang="en-US" sz="1600" b="1" dirty="0">
                <a:solidFill>
                  <a:schemeClr val="accent1"/>
                </a:solidFill>
                <a:ea typeface="Noto Sans" panose="020B0502040504020204" pitchFamily="34" charset="0"/>
                <a:cs typeface="Noto Sans" panose="020B0502040504020204" pitchFamily="34" charset="0"/>
              </a:rPr>
              <a:t>Relationships in Business Networks</a:t>
            </a:r>
            <a:r>
              <a:rPr lang="en-US" sz="1600" dirty="0">
                <a:solidFill>
                  <a:schemeClr val="accent1"/>
                </a:solidFill>
                <a:ea typeface="Noto Sans" panose="020B0502040504020204" pitchFamily="34" charset="0"/>
                <a:cs typeface="Noto Sans" panose="020B0502040504020204" pitchFamily="34" charset="0"/>
              </a:rPr>
              <a:t>, or ties and links, are studied in the context of actors’ strategic decisions and choices to select interacting counterparts and to engage in a repetitive exchange of goods or services. </a:t>
            </a:r>
          </a:p>
          <a:p>
            <a:pPr algn="just"/>
            <a:endParaRPr lang="tr-TR" dirty="0">
              <a:solidFill>
                <a:schemeClr val="accent1"/>
              </a:solidFill>
              <a:ea typeface="Noto Sans" panose="020B0502040504020204" pitchFamily="34" charset="0"/>
              <a:cs typeface="Noto Sans" panose="020B0502040504020204" pitchFamily="34" charset="0"/>
            </a:endParaRPr>
          </a:p>
          <a:p>
            <a:pPr algn="just"/>
            <a:endParaRPr lang="tr-TR" dirty="0">
              <a:solidFill>
                <a:schemeClr val="accent1"/>
              </a:solidFill>
              <a:ea typeface="Noto Sans" panose="020B0502040504020204" pitchFamily="34" charset="0"/>
              <a:cs typeface="Noto Sans" panose="020B0502040504020204" pitchFamily="34" charset="0"/>
            </a:endParaRPr>
          </a:p>
        </p:txBody>
      </p:sp>
      <p:sp>
        <p:nvSpPr>
          <p:cNvPr id="9" name="Metin kutusu 8">
            <a:extLst>
              <a:ext uri="{FF2B5EF4-FFF2-40B4-BE49-F238E27FC236}">
                <a16:creationId xmlns:a16="http://schemas.microsoft.com/office/drawing/2014/main" id="{A7A72130-247A-3BF8-5F94-AE2DFE40BD48}"/>
              </a:ext>
            </a:extLst>
          </p:cNvPr>
          <p:cNvSpPr txBox="1"/>
          <p:nvPr/>
        </p:nvSpPr>
        <p:spPr>
          <a:xfrm>
            <a:off x="7080568" y="5172801"/>
            <a:ext cx="4228347" cy="246221"/>
          </a:xfrm>
          <a:prstGeom prst="rect">
            <a:avLst/>
          </a:prstGeom>
          <a:noFill/>
        </p:spPr>
        <p:txBody>
          <a:bodyPr wrap="square" lIns="91440" tIns="45720" rIns="91440" bIns="45720" anchor="t">
            <a:spAutoFit/>
          </a:bodyPr>
          <a:lstStyle/>
          <a:p>
            <a:pPr algn="ctr"/>
            <a:r>
              <a:rPr lang="tr-TR" sz="1000" dirty="0">
                <a:solidFill>
                  <a:schemeClr val="accent1"/>
                </a:solidFill>
                <a:ea typeface="Noto Sans"/>
                <a:cs typeface="Noto Sans"/>
              </a:rPr>
              <a:t>Source</a:t>
            </a:r>
            <a:r>
              <a:rPr lang="en-US" sz="1000" dirty="0">
                <a:solidFill>
                  <a:schemeClr val="accent1"/>
                </a:solidFill>
                <a:ea typeface="Noto Sans"/>
                <a:cs typeface="Noto Sans"/>
              </a:rPr>
              <a:t>:</a:t>
            </a:r>
            <a:r>
              <a:rPr lang="tr-TR" sz="1000" dirty="0">
                <a:solidFill>
                  <a:schemeClr val="accent1"/>
                </a:solidFill>
                <a:ea typeface="Noto Sans"/>
                <a:cs typeface="Noto Sans"/>
              </a:rPr>
              <a:t> </a:t>
            </a:r>
            <a:r>
              <a:rPr lang="en-US" sz="1000" dirty="0">
                <a:solidFill>
                  <a:schemeClr val="accent1"/>
                </a:solidFill>
                <a:effectLst/>
                <a:ea typeface="Noto Sans"/>
                <a:cs typeface="Noto Sans"/>
              </a:rPr>
              <a:t>The Network Diamond</a:t>
            </a:r>
            <a:r>
              <a:rPr lang="tr-TR" sz="1000" dirty="0">
                <a:solidFill>
                  <a:schemeClr val="accent1"/>
                </a:solidFill>
                <a:effectLst/>
                <a:ea typeface="Noto Sans"/>
                <a:cs typeface="Noto Sans"/>
              </a:rPr>
              <a:t> </a:t>
            </a:r>
            <a:r>
              <a:rPr lang="tr-TR" sz="1000" dirty="0" err="1">
                <a:solidFill>
                  <a:schemeClr val="accent1"/>
                </a:solidFill>
                <a:effectLst/>
                <a:ea typeface="Noto Sans"/>
                <a:cs typeface="Noto Sans"/>
              </a:rPr>
              <a:t>by</a:t>
            </a:r>
            <a:r>
              <a:rPr lang="tr-TR" sz="1000" dirty="0">
                <a:solidFill>
                  <a:schemeClr val="accent1"/>
                </a:solidFill>
                <a:effectLst/>
                <a:ea typeface="Noto Sans"/>
                <a:cs typeface="Noto Sans"/>
              </a:rPr>
              <a:t> </a:t>
            </a:r>
            <a:r>
              <a:rPr lang="tr-TR" sz="1000" dirty="0" err="1">
                <a:solidFill>
                  <a:schemeClr val="accent1"/>
                </a:solidFill>
                <a:effectLst/>
                <a:ea typeface="Noto Sans"/>
                <a:cs typeface="Noto Sans"/>
              </a:rPr>
              <a:t>Tedova</a:t>
            </a:r>
            <a:r>
              <a:rPr lang="tr-TR" sz="1000" dirty="0">
                <a:solidFill>
                  <a:schemeClr val="accent1"/>
                </a:solidFill>
                <a:effectLst/>
                <a:ea typeface="Noto Sans"/>
                <a:cs typeface="Noto Sans"/>
              </a:rPr>
              <a:t>, 2006</a:t>
            </a:r>
            <a:r>
              <a:rPr lang="en-US" sz="1000" dirty="0">
                <a:solidFill>
                  <a:schemeClr val="accent1"/>
                </a:solidFill>
                <a:effectLst/>
                <a:ea typeface="Noto Sans"/>
                <a:cs typeface="Noto Sans"/>
              </a:rPr>
              <a:t> </a:t>
            </a:r>
          </a:p>
        </p:txBody>
      </p:sp>
      <p:sp>
        <p:nvSpPr>
          <p:cNvPr id="11" name="Metin kutusu 10">
            <a:extLst>
              <a:ext uri="{FF2B5EF4-FFF2-40B4-BE49-F238E27FC236}">
                <a16:creationId xmlns:a16="http://schemas.microsoft.com/office/drawing/2014/main" id="{E6FC9C8E-B17A-B6E8-D493-9593A6EAC8D0}"/>
              </a:ext>
            </a:extLst>
          </p:cNvPr>
          <p:cNvSpPr txBox="1"/>
          <p:nvPr/>
        </p:nvSpPr>
        <p:spPr>
          <a:xfrm>
            <a:off x="6638427" y="5613976"/>
            <a:ext cx="5112630" cy="738664"/>
          </a:xfrm>
          <a:prstGeom prst="rect">
            <a:avLst/>
          </a:prstGeom>
          <a:solidFill>
            <a:schemeClr val="bg1">
              <a:lumMod val="60000"/>
              <a:lumOff val="40000"/>
            </a:schemeClr>
          </a:solidFill>
        </p:spPr>
        <p:txBody>
          <a:bodyPr wrap="square">
            <a:spAutoFit/>
          </a:bodyPr>
          <a:lstStyle/>
          <a:p>
            <a:pPr algn="just"/>
            <a:r>
              <a:rPr lang="en-US" sz="1400" dirty="0">
                <a:solidFill>
                  <a:schemeClr val="accent1"/>
                </a:solidFill>
              </a:rPr>
              <a:t>Diagram represents the </a:t>
            </a:r>
            <a:r>
              <a:rPr lang="en-US" sz="1400" b="1" dirty="0">
                <a:solidFill>
                  <a:schemeClr val="accent1"/>
                </a:solidFill>
              </a:rPr>
              <a:t>"Network Diamond"</a:t>
            </a:r>
            <a:r>
              <a:rPr lang="en-US" sz="1400" dirty="0">
                <a:solidFill>
                  <a:schemeClr val="accent1"/>
                </a:solidFill>
              </a:rPr>
              <a:t> framework, which conceptualizes networks by analyzing the following key elements:</a:t>
            </a:r>
          </a:p>
        </p:txBody>
      </p:sp>
      <p:pic>
        <p:nvPicPr>
          <p:cNvPr id="4" name="Resim 3" descr="ekran görüntüsü, daire, renklilik içeren bir resim&#10;&#10;Açıklama otomatik olarak oluşturuldu">
            <a:extLst>
              <a:ext uri="{FF2B5EF4-FFF2-40B4-BE49-F238E27FC236}">
                <a16:creationId xmlns:a16="http://schemas.microsoft.com/office/drawing/2014/main" id="{CF8963D7-1ECE-191C-CD3D-4F92189EB5FD}"/>
              </a:ext>
            </a:extLst>
          </p:cNvPr>
          <p:cNvPicPr>
            <a:picLocks noChangeAspect="1"/>
          </p:cNvPicPr>
          <p:nvPr/>
        </p:nvPicPr>
        <p:blipFill>
          <a:blip r:embed="rId2">
            <a:extLst>
              <a:ext uri="{28A0092B-C50C-407E-A947-70E740481C1C}">
                <a14:useLocalDpi xmlns:a14="http://schemas.microsoft.com/office/drawing/2010/main" val="0"/>
              </a:ext>
            </a:extLst>
          </a:blip>
          <a:srcRect l="35804" t="18328" r="16580" b="18037"/>
          <a:stretch/>
        </p:blipFill>
        <p:spPr>
          <a:xfrm>
            <a:off x="6775932" y="1462892"/>
            <a:ext cx="4633715" cy="3483309"/>
          </a:xfrm>
          <a:prstGeom prst="rect">
            <a:avLst/>
          </a:prstGeom>
        </p:spPr>
      </p:pic>
    </p:spTree>
    <p:extLst>
      <p:ext uri="{BB962C8B-B14F-4D97-AF65-F5344CB8AC3E}">
        <p14:creationId xmlns:p14="http://schemas.microsoft.com/office/powerpoint/2010/main" val="25985609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E10E63-D7F3-B4AB-DFF9-66389FFBE098}"/>
            </a:ext>
          </a:extLst>
        </p:cNvPr>
        <p:cNvGrpSpPr/>
        <p:nvPr/>
      </p:nvGrpSpPr>
      <p:grpSpPr>
        <a:xfrm>
          <a:off x="0" y="0"/>
          <a:ext cx="0" cy="0"/>
          <a:chOff x="0" y="0"/>
          <a:chExt cx="0" cy="0"/>
        </a:xfrm>
      </p:grpSpPr>
      <p:sp>
        <p:nvSpPr>
          <p:cNvPr id="8" name="Metin kutusu 7">
            <a:extLst>
              <a:ext uri="{FF2B5EF4-FFF2-40B4-BE49-F238E27FC236}">
                <a16:creationId xmlns:a16="http://schemas.microsoft.com/office/drawing/2014/main" id="{3E2F2F29-7EAB-EC00-1485-43456270F924}"/>
              </a:ext>
            </a:extLst>
          </p:cNvPr>
          <p:cNvSpPr txBox="1"/>
          <p:nvPr/>
        </p:nvSpPr>
        <p:spPr>
          <a:xfrm>
            <a:off x="320269" y="465930"/>
            <a:ext cx="10927313" cy="5324535"/>
          </a:xfrm>
          <a:prstGeom prst="rect">
            <a:avLst/>
          </a:prstGeom>
          <a:noFill/>
        </p:spPr>
        <p:txBody>
          <a:bodyPr wrap="square">
            <a:spAutoFit/>
          </a:bodyPr>
          <a:lstStyle/>
          <a:p>
            <a:r>
              <a:rPr lang="en-US" b="1" dirty="0">
                <a:solidFill>
                  <a:schemeClr val="bg1"/>
                </a:solidFill>
              </a:rPr>
              <a:t>Key Components of Network Diamond</a:t>
            </a:r>
            <a:endParaRPr lang="tr-TR" b="1" dirty="0">
              <a:solidFill>
                <a:schemeClr val="bg1"/>
              </a:solidFill>
            </a:endParaRPr>
          </a:p>
          <a:p>
            <a:endParaRPr lang="en-US" b="1" dirty="0">
              <a:solidFill>
                <a:schemeClr val="accent1"/>
              </a:solidFill>
            </a:endParaRPr>
          </a:p>
          <a:p>
            <a:pPr>
              <a:buFont typeface="+mj-lt"/>
              <a:buAutoNum type="arabicPeriod"/>
            </a:pPr>
            <a:r>
              <a:rPr lang="sl-SI" sz="1600" b="1" dirty="0">
                <a:solidFill>
                  <a:schemeClr val="accent1"/>
                </a:solidFill>
              </a:rPr>
              <a:t> </a:t>
            </a:r>
            <a:r>
              <a:rPr lang="en-US" sz="1600" b="1" dirty="0">
                <a:solidFill>
                  <a:schemeClr val="accent1"/>
                </a:solidFill>
              </a:rPr>
              <a:t>Actors</a:t>
            </a:r>
            <a:r>
              <a:rPr lang="en-US" sz="1600" dirty="0">
                <a:solidFill>
                  <a:schemeClr val="accent1"/>
                </a:solidFill>
              </a:rPr>
              <a:t>:</a:t>
            </a:r>
          </a:p>
          <a:p>
            <a:pPr marL="742950" lvl="1" indent="-285750" algn="just">
              <a:buFont typeface="+mj-lt"/>
              <a:buAutoNum type="arabicPeriod"/>
            </a:pPr>
            <a:r>
              <a:rPr lang="en-US" sz="1600" dirty="0">
                <a:solidFill>
                  <a:schemeClr val="accent1"/>
                </a:solidFill>
              </a:rPr>
              <a:t>The individuals, organizations, or entities involved in the network.</a:t>
            </a:r>
          </a:p>
          <a:p>
            <a:pPr marL="742950" lvl="1" indent="-285750" algn="just">
              <a:buFont typeface="+mj-lt"/>
              <a:buAutoNum type="arabicPeriod"/>
            </a:pPr>
            <a:r>
              <a:rPr lang="en-US" sz="1600" dirty="0">
                <a:solidFill>
                  <a:schemeClr val="accent1"/>
                </a:solidFill>
              </a:rPr>
              <a:t>The "relational approach" emphasizes understanding the actors' relationships, roles, and contributions.</a:t>
            </a:r>
          </a:p>
          <a:p>
            <a:pPr lvl="1" algn="just"/>
            <a:endParaRPr lang="tr-TR" sz="1600" dirty="0">
              <a:solidFill>
                <a:schemeClr val="accent1"/>
              </a:solidFill>
            </a:endParaRPr>
          </a:p>
          <a:p>
            <a:pPr algn="just">
              <a:buFont typeface="+mj-lt"/>
              <a:buAutoNum type="arabicPeriod"/>
            </a:pPr>
            <a:r>
              <a:rPr lang="sl-SI" sz="1600" b="1" dirty="0">
                <a:solidFill>
                  <a:schemeClr val="accent1"/>
                </a:solidFill>
              </a:rPr>
              <a:t> </a:t>
            </a:r>
            <a:r>
              <a:rPr lang="en-US" sz="1600" b="1" dirty="0">
                <a:solidFill>
                  <a:schemeClr val="accent1"/>
                </a:solidFill>
              </a:rPr>
              <a:t>Structure</a:t>
            </a:r>
            <a:r>
              <a:rPr lang="en-US" sz="1600" dirty="0">
                <a:solidFill>
                  <a:schemeClr val="accent1"/>
                </a:solidFill>
              </a:rPr>
              <a:t>:</a:t>
            </a:r>
          </a:p>
          <a:p>
            <a:pPr marL="742950" lvl="1" indent="-285750" algn="just">
              <a:buFont typeface="+mj-lt"/>
              <a:buAutoNum type="arabicPeriod"/>
            </a:pPr>
            <a:r>
              <a:rPr lang="en-US" sz="1600" dirty="0">
                <a:solidFill>
                  <a:schemeClr val="accent1"/>
                </a:solidFill>
              </a:rPr>
              <a:t>Refers to how the network is organized, including its hierarchy, connectivity, and flow of resources.</a:t>
            </a:r>
          </a:p>
          <a:p>
            <a:pPr marL="742950" lvl="1" indent="-285750" algn="just">
              <a:buFont typeface="+mj-lt"/>
              <a:buAutoNum type="arabicPeriod"/>
            </a:pPr>
            <a:r>
              <a:rPr lang="en-US" sz="1600" dirty="0">
                <a:solidFill>
                  <a:schemeClr val="accent1"/>
                </a:solidFill>
              </a:rPr>
              <a:t>The "structural approach" focuses on understanding how these organizational frameworks impact the network's function and outcomes.</a:t>
            </a:r>
          </a:p>
          <a:p>
            <a:pPr lvl="1" algn="just"/>
            <a:endParaRPr lang="en-US" sz="1600" dirty="0">
              <a:solidFill>
                <a:schemeClr val="accent1"/>
              </a:solidFill>
            </a:endParaRPr>
          </a:p>
          <a:p>
            <a:pPr algn="just">
              <a:buFont typeface="+mj-lt"/>
              <a:buAutoNum type="arabicPeriod"/>
            </a:pPr>
            <a:r>
              <a:rPr lang="sl-SI" sz="1600" b="1" dirty="0">
                <a:solidFill>
                  <a:schemeClr val="accent1"/>
                </a:solidFill>
              </a:rPr>
              <a:t> </a:t>
            </a:r>
            <a:r>
              <a:rPr lang="en-US" sz="1600" b="1" dirty="0">
                <a:solidFill>
                  <a:schemeClr val="accent1"/>
                </a:solidFill>
              </a:rPr>
              <a:t>Relationships</a:t>
            </a:r>
            <a:r>
              <a:rPr lang="en-US" sz="1600" dirty="0">
                <a:solidFill>
                  <a:schemeClr val="accent1"/>
                </a:solidFill>
              </a:rPr>
              <a:t>:</a:t>
            </a:r>
          </a:p>
          <a:p>
            <a:pPr marL="742950" lvl="1" indent="-285750" algn="just">
              <a:buFont typeface="+mj-lt"/>
              <a:buAutoNum type="arabicPeriod"/>
            </a:pPr>
            <a:r>
              <a:rPr lang="en-US" sz="1600" dirty="0">
                <a:solidFill>
                  <a:schemeClr val="accent1"/>
                </a:solidFill>
              </a:rPr>
              <a:t>The connections, interactions, and dynamics between actors within the network.</a:t>
            </a:r>
          </a:p>
          <a:p>
            <a:pPr marL="742950" lvl="1" indent="-285750" algn="just">
              <a:buFont typeface="+mj-lt"/>
              <a:buAutoNum type="arabicPeriod"/>
            </a:pPr>
            <a:r>
              <a:rPr lang="en-US" sz="1600" dirty="0">
                <a:solidFill>
                  <a:schemeClr val="accent1"/>
                </a:solidFill>
              </a:rPr>
              <a:t>This is essential to measure collaboration, trust, and knowledge exchange within the network.</a:t>
            </a:r>
          </a:p>
          <a:p>
            <a:pPr lvl="1" algn="just"/>
            <a:endParaRPr lang="en-US" sz="1600" dirty="0">
              <a:solidFill>
                <a:schemeClr val="accent1"/>
              </a:solidFill>
            </a:endParaRPr>
          </a:p>
          <a:p>
            <a:pPr algn="just">
              <a:buFont typeface="+mj-lt"/>
              <a:buAutoNum type="arabicPeriod"/>
            </a:pPr>
            <a:r>
              <a:rPr lang="sl-SI" sz="1600" b="1" dirty="0">
                <a:solidFill>
                  <a:schemeClr val="accent1"/>
                </a:solidFill>
              </a:rPr>
              <a:t> </a:t>
            </a:r>
            <a:r>
              <a:rPr lang="en-US" sz="1600" b="1" dirty="0">
                <a:solidFill>
                  <a:schemeClr val="accent1"/>
                </a:solidFill>
              </a:rPr>
              <a:t>Cultural Approach</a:t>
            </a:r>
            <a:r>
              <a:rPr lang="en-US" sz="1600" dirty="0">
                <a:solidFill>
                  <a:schemeClr val="accent1"/>
                </a:solidFill>
              </a:rPr>
              <a:t>:</a:t>
            </a:r>
          </a:p>
          <a:p>
            <a:pPr marL="742950" lvl="1" indent="-285750" algn="just">
              <a:buFont typeface="+mj-lt"/>
              <a:buAutoNum type="arabicPeriod"/>
            </a:pPr>
            <a:r>
              <a:rPr lang="en-US" sz="1600" dirty="0">
                <a:solidFill>
                  <a:schemeClr val="accent1"/>
                </a:solidFill>
              </a:rPr>
              <a:t>Explores the shared values, norms, and behaviors that influence how actors interact and collaborate within the network.</a:t>
            </a:r>
          </a:p>
          <a:p>
            <a:pPr marL="742950" lvl="1" indent="-285750" algn="just">
              <a:buFont typeface="+mj-lt"/>
              <a:buAutoNum type="arabicPeriod"/>
            </a:pPr>
            <a:r>
              <a:rPr lang="en-US" sz="1600" dirty="0">
                <a:solidFill>
                  <a:schemeClr val="accent1"/>
                </a:solidFill>
              </a:rPr>
              <a:t>This aspect highlights the importance of culture in shaping network dynamics.</a:t>
            </a:r>
          </a:p>
          <a:p>
            <a:pPr algn="just"/>
            <a:endParaRPr lang="tr-TR" dirty="0">
              <a:solidFill>
                <a:schemeClr val="accent1"/>
              </a:solidFill>
              <a:ea typeface="Noto Sans" panose="020B0502040504020204" pitchFamily="34" charset="0"/>
              <a:cs typeface="Noto Sans" panose="020B0502040504020204" pitchFamily="34" charset="0"/>
            </a:endParaRPr>
          </a:p>
          <a:p>
            <a:pPr algn="just"/>
            <a:endParaRPr lang="tr-TR" sz="140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40576390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3096B-E988-7F4A-E6E0-4E0FF6FB08C0}"/>
            </a:ext>
          </a:extLst>
        </p:cNvPr>
        <p:cNvGrpSpPr/>
        <p:nvPr/>
      </p:nvGrpSpPr>
      <p:grpSpPr>
        <a:xfrm>
          <a:off x="0" y="0"/>
          <a:ext cx="0" cy="0"/>
          <a:chOff x="0" y="0"/>
          <a:chExt cx="0" cy="0"/>
        </a:xfrm>
      </p:grpSpPr>
      <p:sp>
        <p:nvSpPr>
          <p:cNvPr id="6" name="Metin kutusu 5">
            <a:extLst>
              <a:ext uri="{FF2B5EF4-FFF2-40B4-BE49-F238E27FC236}">
                <a16:creationId xmlns:a16="http://schemas.microsoft.com/office/drawing/2014/main" id="{2C3806C4-3E79-C3C6-941A-B7805DE5470E}"/>
              </a:ext>
            </a:extLst>
          </p:cNvPr>
          <p:cNvSpPr txBox="1"/>
          <p:nvPr/>
        </p:nvSpPr>
        <p:spPr>
          <a:xfrm>
            <a:off x="815716" y="1123781"/>
            <a:ext cx="9969277" cy="4293483"/>
          </a:xfrm>
          <a:prstGeom prst="rect">
            <a:avLst/>
          </a:prstGeom>
          <a:noFill/>
        </p:spPr>
        <p:txBody>
          <a:bodyPr wrap="square" lIns="91440" tIns="45720" rIns="91440" bIns="45720" anchor="t">
            <a:spAutoFit/>
          </a:bodyPr>
          <a:lstStyle/>
          <a:p>
            <a:pPr algn="just"/>
            <a:r>
              <a:rPr lang="en-US" sz="1600" dirty="0">
                <a:solidFill>
                  <a:schemeClr val="accent1"/>
                </a:solidFill>
                <a:latin typeface="Raleway "/>
                <a:ea typeface="Noto Sans"/>
                <a:cs typeface="Noto Sans"/>
              </a:rPr>
              <a:t>The majority of the identified business networks have a character of business associations, which are servicing their members (SMEs, large firms, universities, research institutes) and satisfying their ambitions and actual needs</a:t>
            </a:r>
            <a:r>
              <a:rPr lang="tr-TR" sz="1600" dirty="0">
                <a:solidFill>
                  <a:schemeClr val="accent1"/>
                </a:solidFill>
                <a:latin typeface="Raleway "/>
                <a:ea typeface="Noto Sans"/>
                <a:cs typeface="Noto Sans"/>
              </a:rPr>
              <a:t>.</a:t>
            </a:r>
            <a:endParaRPr lang="en-US" sz="1600" dirty="0">
              <a:solidFill>
                <a:schemeClr val="accent1"/>
              </a:solidFill>
              <a:highlight>
                <a:srgbClr val="FFFF00"/>
              </a:highlight>
              <a:latin typeface="Raleway "/>
              <a:ea typeface="Noto Sans"/>
              <a:cs typeface="Noto Sans"/>
            </a:endParaRPr>
          </a:p>
          <a:p>
            <a:pPr algn="just"/>
            <a:endParaRPr lang="en-US" sz="1600" dirty="0">
              <a:solidFill>
                <a:schemeClr val="accent1"/>
              </a:solidFill>
              <a:latin typeface="Raleway "/>
              <a:ea typeface="Noto Sans" panose="020B0502040504020204" pitchFamily="34" charset="0"/>
              <a:cs typeface="Noto Sans" panose="020B0502040504020204" pitchFamily="34" charset="0"/>
            </a:endParaRPr>
          </a:p>
          <a:p>
            <a:pPr algn="just"/>
            <a:r>
              <a:rPr lang="en-US" sz="1600" dirty="0">
                <a:solidFill>
                  <a:schemeClr val="accent1"/>
                </a:solidFill>
                <a:latin typeface="Raleway "/>
                <a:ea typeface="Noto Sans"/>
                <a:cs typeface="Noto Sans"/>
              </a:rPr>
              <a:t>The ambitions and actual needs cover a wide range of topics, including:</a:t>
            </a:r>
          </a:p>
          <a:p>
            <a:pPr algn="just"/>
            <a:endParaRPr lang="en-US" sz="1600" dirty="0">
              <a:solidFill>
                <a:schemeClr val="accent1"/>
              </a:solidFill>
              <a:latin typeface="Raleway "/>
              <a:ea typeface="Noto Sans" panose="020B0502040504020204" pitchFamily="34" charset="0"/>
              <a:cs typeface="Noto Sans" panose="020B0502040504020204" pitchFamily="34" charset="0"/>
            </a:endParaRPr>
          </a:p>
          <a:p>
            <a:pPr marL="742950" lvl="1" indent="-285750" algn="just">
              <a:spcBef>
                <a:spcPts val="600"/>
              </a:spcBef>
              <a:spcAft>
                <a:spcPts val="600"/>
              </a:spcAft>
              <a:buFont typeface="Arial" panose="020B0604020202020204" pitchFamily="34" charset="0"/>
              <a:buChar char="•"/>
            </a:pPr>
            <a:r>
              <a:rPr lang="en-US" sz="1600" dirty="0">
                <a:solidFill>
                  <a:schemeClr val="accent1"/>
                </a:solidFill>
                <a:latin typeface="Raleway "/>
                <a:ea typeface="Noto Sans"/>
                <a:cs typeface="Noto Sans"/>
              </a:rPr>
              <a:t>Networking</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latin typeface="Raleway "/>
                <a:ea typeface="Noto Sans"/>
                <a:cs typeface="Noto Sans"/>
              </a:rPr>
              <a:t>Matchmaking</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latin typeface="Raleway "/>
                <a:ea typeface="Noto Sans"/>
                <a:cs typeface="Noto Sans"/>
              </a:rPr>
              <a:t>Training</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latin typeface="Raleway "/>
                <a:ea typeface="Noto Sans"/>
                <a:cs typeface="Noto Sans"/>
              </a:rPr>
              <a:t>Recruitment</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latin typeface="Raleway "/>
                <a:ea typeface="Noto Sans"/>
                <a:cs typeface="Noto Sans"/>
              </a:rPr>
              <a:t>Joint purchase</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latin typeface="Raleway "/>
                <a:ea typeface="Noto Sans"/>
                <a:cs typeface="Noto Sans"/>
              </a:rPr>
              <a:t>Export/</a:t>
            </a:r>
            <a:r>
              <a:rPr lang="en-US" sz="1600" dirty="0" err="1">
                <a:solidFill>
                  <a:schemeClr val="accent1"/>
                </a:solidFill>
                <a:latin typeface="Raleway "/>
                <a:ea typeface="Noto Sans"/>
                <a:cs typeface="Noto Sans"/>
              </a:rPr>
              <a:t>internationalisation</a:t>
            </a:r>
            <a:r>
              <a:rPr lang="en-US" sz="1600" dirty="0">
                <a:solidFill>
                  <a:schemeClr val="accent1"/>
                </a:solidFill>
                <a:latin typeface="Raleway "/>
                <a:ea typeface="Noto Sans"/>
                <a:cs typeface="Noto Sans"/>
              </a:rPr>
              <a:t> support</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latin typeface="Raleway "/>
                <a:ea typeface="Noto Sans"/>
                <a:cs typeface="Noto Sans"/>
              </a:rPr>
              <a:t>Lobbying.</a:t>
            </a:r>
          </a:p>
        </p:txBody>
      </p:sp>
      <p:sp>
        <p:nvSpPr>
          <p:cNvPr id="2" name="Metin kutusu 2">
            <a:extLst>
              <a:ext uri="{FF2B5EF4-FFF2-40B4-BE49-F238E27FC236}">
                <a16:creationId xmlns:a16="http://schemas.microsoft.com/office/drawing/2014/main" id="{DDDCC71E-BE34-CB1C-CDF6-C2367A70F52C}"/>
              </a:ext>
            </a:extLst>
          </p:cNvPr>
          <p:cNvSpPr txBox="1"/>
          <p:nvPr/>
        </p:nvSpPr>
        <p:spPr>
          <a:xfrm>
            <a:off x="815716" y="446258"/>
            <a:ext cx="6096000" cy="400110"/>
          </a:xfrm>
          <a:prstGeom prst="rect">
            <a:avLst/>
          </a:prstGeom>
          <a:noFill/>
        </p:spPr>
        <p:txBody>
          <a:bodyPr wrap="square">
            <a:spAutoFit/>
          </a:bodyPr>
          <a:lstStyle/>
          <a:p>
            <a:pPr algn="just"/>
            <a:r>
              <a:rPr lang="tr-TR" sz="2000" b="1" dirty="0">
                <a:solidFill>
                  <a:schemeClr val="bg1"/>
                </a:solidFill>
                <a:ea typeface="Noto Sans" panose="020B0502040504020204" pitchFamily="34" charset="0"/>
                <a:cs typeface="Noto Sans" panose="020B0502040504020204" pitchFamily="34" charset="0"/>
              </a:rPr>
              <a:t>Business </a:t>
            </a:r>
            <a:r>
              <a:rPr lang="en-US" sz="2000" b="1" dirty="0">
                <a:solidFill>
                  <a:schemeClr val="bg1"/>
                </a:solidFill>
                <a:ea typeface="Noto Sans" panose="020B0502040504020204" pitchFamily="34" charset="0"/>
                <a:cs typeface="Noto Sans" panose="020B0502040504020204" pitchFamily="34" charset="0"/>
              </a:rPr>
              <a:t>n</a:t>
            </a:r>
            <a:r>
              <a:rPr lang="tr-TR" sz="2000" b="1" dirty="0">
                <a:solidFill>
                  <a:schemeClr val="bg1"/>
                </a:solidFill>
                <a:ea typeface="Noto Sans" panose="020B0502040504020204" pitchFamily="34" charset="0"/>
                <a:cs typeface="Noto Sans" panose="020B0502040504020204" pitchFamily="34" charset="0"/>
              </a:rPr>
              <a:t>etwork</a:t>
            </a:r>
            <a:endParaRPr lang="tr-TR" sz="1400" b="1" dirty="0">
              <a:solidFill>
                <a:schemeClr val="bg1"/>
              </a:solidFill>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7265774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F905FC-4867-A497-10E8-5E8831F561A1}"/>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574F6040-40BE-03F3-1AA2-732E607B46DE}"/>
              </a:ext>
            </a:extLst>
          </p:cNvPr>
          <p:cNvSpPr txBox="1"/>
          <p:nvPr/>
        </p:nvSpPr>
        <p:spPr>
          <a:xfrm>
            <a:off x="641684" y="679036"/>
            <a:ext cx="6096000" cy="369332"/>
          </a:xfrm>
          <a:prstGeom prst="rect">
            <a:avLst/>
          </a:prstGeom>
          <a:noFill/>
        </p:spPr>
        <p:txBody>
          <a:bodyPr wrap="square">
            <a:spAutoFit/>
          </a:bodyPr>
          <a:lstStyle/>
          <a:p>
            <a:pPr algn="just"/>
            <a:r>
              <a:rPr lang="tr-TR" sz="1800" b="1" dirty="0">
                <a:solidFill>
                  <a:schemeClr val="bg1"/>
                </a:solidFill>
                <a:latin typeface="Noto Sans" panose="020B0502040504020204" pitchFamily="34" charset="0"/>
                <a:ea typeface="Noto Sans" panose="020B0502040504020204" pitchFamily="34" charset="0"/>
                <a:cs typeface="Noto Sans" panose="020B0502040504020204" pitchFamily="34" charset="0"/>
              </a:rPr>
              <a:t>Innovation </a:t>
            </a:r>
            <a:r>
              <a:rPr lang="en-US" sz="1800" b="1" dirty="0">
                <a:solidFill>
                  <a:schemeClr val="bg1"/>
                </a:solidFill>
                <a:latin typeface="Noto Sans" panose="020B0502040504020204" pitchFamily="34" charset="0"/>
                <a:ea typeface="Noto Sans" panose="020B0502040504020204" pitchFamily="34" charset="0"/>
                <a:cs typeface="Noto Sans" panose="020B0502040504020204" pitchFamily="34" charset="0"/>
              </a:rPr>
              <a:t>h</a:t>
            </a:r>
            <a:r>
              <a:rPr lang="tr-TR" sz="1800" b="1" dirty="0">
                <a:solidFill>
                  <a:schemeClr val="bg1"/>
                </a:solidFill>
                <a:latin typeface="Noto Sans" panose="020B0502040504020204" pitchFamily="34" charset="0"/>
                <a:ea typeface="Noto Sans" panose="020B0502040504020204" pitchFamily="34" charset="0"/>
                <a:cs typeface="Noto Sans" panose="020B0502040504020204" pitchFamily="34" charset="0"/>
              </a:rPr>
              <a:t>ub</a:t>
            </a:r>
          </a:p>
        </p:txBody>
      </p:sp>
      <p:sp>
        <p:nvSpPr>
          <p:cNvPr id="6" name="Metin kutusu 5">
            <a:extLst>
              <a:ext uri="{FF2B5EF4-FFF2-40B4-BE49-F238E27FC236}">
                <a16:creationId xmlns:a16="http://schemas.microsoft.com/office/drawing/2014/main" id="{F7EEB081-3FC5-EC38-7AD3-D9323FBE268B}"/>
              </a:ext>
            </a:extLst>
          </p:cNvPr>
          <p:cNvSpPr txBox="1"/>
          <p:nvPr/>
        </p:nvSpPr>
        <p:spPr>
          <a:xfrm>
            <a:off x="655295" y="1242332"/>
            <a:ext cx="11033849" cy="3631763"/>
          </a:xfrm>
          <a:prstGeom prst="rect">
            <a:avLst/>
          </a:prstGeom>
          <a:noFill/>
        </p:spPr>
        <p:txBody>
          <a:bodyPr wrap="square">
            <a:spAutoFit/>
          </a:bodyPr>
          <a:lstStyle/>
          <a:p>
            <a:pPr algn="just">
              <a:lnSpc>
                <a:spcPct val="150000"/>
              </a:lnSpc>
            </a:pPr>
            <a:r>
              <a:rPr lang="en-US" sz="1600" dirty="0">
                <a:solidFill>
                  <a:schemeClr val="accent1"/>
                </a:solidFill>
                <a:ea typeface="Noto Sans" panose="020B0502040504020204" pitchFamily="34" charset="0"/>
                <a:cs typeface="Noto Sans" panose="020B0502040504020204" pitchFamily="34" charset="0"/>
              </a:rPr>
              <a:t>An Innovation hub (IH) can attract knowledge and expertise as well as investors to the region through its activities and geographical location. The hubs support start-ups, entrepreneurs and smart specialization at the same time as they also enable sustainable development by creating social value. One of the most important HUB types is 'Digital Innovation Centers’.</a:t>
            </a:r>
            <a:endParaRPr lang="tr-TR" sz="1600" dirty="0">
              <a:solidFill>
                <a:schemeClr val="accent1"/>
              </a:solidFill>
              <a:ea typeface="Noto Sans" panose="020B0502040504020204" pitchFamily="34" charset="0"/>
              <a:cs typeface="Noto Sans" panose="020B0502040504020204" pitchFamily="34" charset="0"/>
            </a:endParaRPr>
          </a:p>
          <a:p>
            <a:pPr algn="just">
              <a:lnSpc>
                <a:spcPct val="150000"/>
              </a:lnSpc>
            </a:pPr>
            <a:endParaRPr lang="tr-TR" sz="1600" dirty="0">
              <a:solidFill>
                <a:schemeClr val="accent1"/>
              </a:solidFill>
              <a:ea typeface="Noto Sans" panose="020B0502040504020204" pitchFamily="34" charset="0"/>
              <a:cs typeface="Noto Sans" panose="020B0502040504020204" pitchFamily="34" charset="0"/>
            </a:endParaRPr>
          </a:p>
          <a:p>
            <a:pPr algn="just">
              <a:lnSpc>
                <a:spcPct val="150000"/>
              </a:lnSpc>
            </a:pPr>
            <a:r>
              <a:rPr lang="en-US" sz="1600" dirty="0">
                <a:solidFill>
                  <a:schemeClr val="accent1"/>
                </a:solidFill>
                <a:ea typeface="Noto Sans" panose="020B0502040504020204" pitchFamily="34" charset="0"/>
                <a:cs typeface="Noto Sans" panose="020B0502040504020204" pitchFamily="34" charset="0"/>
              </a:rPr>
              <a:t>The </a:t>
            </a:r>
            <a:r>
              <a:rPr lang="en-US" sz="1600" dirty="0">
                <a:solidFill>
                  <a:schemeClr val="accent1"/>
                </a:solidFill>
                <a:ea typeface="Noto Sans" panose="020B0502040504020204" pitchFamily="34" charset="0"/>
                <a:cs typeface="Noto Sans" panose="020B0502040504020204" pitchFamily="34" charset="0"/>
                <a:hlinkClick r:id="rId2"/>
              </a:rPr>
              <a:t>Digital Innovation Hubs </a:t>
            </a:r>
            <a:r>
              <a:rPr lang="en-US" sz="1600" dirty="0">
                <a:solidFill>
                  <a:schemeClr val="accent1"/>
                </a:solidFill>
                <a:ea typeface="Noto Sans" panose="020B0502040504020204" pitchFamily="34" charset="0"/>
                <a:cs typeface="Noto Sans" panose="020B0502040504020204" pitchFamily="34" charset="0"/>
              </a:rPr>
              <a:t>(DIHs) are one-stop-shops that help companies to become more competitive with regard to their business/production processes, products or services using digital technologies. They are based upon a technology infrastructure and provide access to the latest knowledge, expertise and technology to support their customers with piloting, testing and experimenting with digital innovation.</a:t>
            </a:r>
          </a:p>
          <a:p>
            <a:pPr algn="just"/>
            <a:endParaRPr lang="en-US" sz="140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7951087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621765-3C4D-175C-8C12-04C03176EAFC}"/>
            </a:ext>
          </a:extLst>
        </p:cNvPr>
        <p:cNvGrpSpPr/>
        <p:nvPr/>
      </p:nvGrpSpPr>
      <p:grpSpPr>
        <a:xfrm>
          <a:off x="0" y="0"/>
          <a:ext cx="0" cy="0"/>
          <a:chOff x="0" y="0"/>
          <a:chExt cx="0" cy="0"/>
        </a:xfrm>
      </p:grpSpPr>
      <p:sp>
        <p:nvSpPr>
          <p:cNvPr id="5" name="Metin kutusu 4">
            <a:extLst>
              <a:ext uri="{FF2B5EF4-FFF2-40B4-BE49-F238E27FC236}">
                <a16:creationId xmlns:a16="http://schemas.microsoft.com/office/drawing/2014/main" id="{4A11E1AC-0F8C-6F10-C311-C2F6FA98515C}"/>
              </a:ext>
            </a:extLst>
          </p:cNvPr>
          <p:cNvSpPr txBox="1"/>
          <p:nvPr/>
        </p:nvSpPr>
        <p:spPr>
          <a:xfrm>
            <a:off x="314217" y="860850"/>
            <a:ext cx="11011007" cy="1077218"/>
          </a:xfrm>
          <a:prstGeom prst="rect">
            <a:avLst/>
          </a:prstGeom>
          <a:noFill/>
        </p:spPr>
        <p:txBody>
          <a:bodyPr wrap="square">
            <a:spAutoFit/>
          </a:bodyPr>
          <a:lstStyle/>
          <a:p>
            <a:pPr algn="just">
              <a:spcBef>
                <a:spcPts val="600"/>
              </a:spcBef>
              <a:spcAft>
                <a:spcPts val="600"/>
              </a:spcAft>
            </a:pPr>
            <a:r>
              <a:rPr lang="en-US" sz="1600" dirty="0">
                <a:solidFill>
                  <a:schemeClr val="accent1"/>
                </a:solidFill>
              </a:rPr>
              <a:t>The </a:t>
            </a:r>
            <a:r>
              <a:rPr lang="en-US" sz="1600" dirty="0">
                <a:solidFill>
                  <a:schemeClr val="accent1"/>
                </a:solidFill>
                <a:hlinkClick r:id="rId2"/>
              </a:rPr>
              <a:t>European Digital Innovation Hubs </a:t>
            </a:r>
            <a:r>
              <a:rPr lang="en-US" sz="1600" b="1" dirty="0">
                <a:solidFill>
                  <a:schemeClr val="accent1"/>
                </a:solidFill>
              </a:rPr>
              <a:t>(EDIHs)</a:t>
            </a:r>
            <a:r>
              <a:rPr lang="en-US" sz="1600" dirty="0">
                <a:solidFill>
                  <a:schemeClr val="accent1"/>
                </a:solidFill>
              </a:rPr>
              <a:t> are immensely important for entrepreneurs as they serve as a gateway to cutting-edge resources, expertise, and networks to foster growth, innovation, and competitiveness. These hubs, co-funded by the European Commission, are strategically designed to help businesses, especially SMEs (Small and Medium Enterprises) and startups, integrate digital transformation into their operations.</a:t>
            </a:r>
          </a:p>
        </p:txBody>
      </p:sp>
      <p:sp>
        <p:nvSpPr>
          <p:cNvPr id="9" name="Metin kutusu 8">
            <a:extLst>
              <a:ext uri="{FF2B5EF4-FFF2-40B4-BE49-F238E27FC236}">
                <a16:creationId xmlns:a16="http://schemas.microsoft.com/office/drawing/2014/main" id="{6EB42AAE-07AB-5F54-E2AE-1826E3E2D1BF}"/>
              </a:ext>
            </a:extLst>
          </p:cNvPr>
          <p:cNvSpPr txBox="1"/>
          <p:nvPr/>
        </p:nvSpPr>
        <p:spPr>
          <a:xfrm>
            <a:off x="238017" y="2280968"/>
            <a:ext cx="11325333" cy="3496214"/>
          </a:xfrm>
          <a:prstGeom prst="rect">
            <a:avLst/>
          </a:prstGeom>
          <a:noFill/>
        </p:spPr>
        <p:txBody>
          <a:bodyPr wrap="square">
            <a:spAutoFit/>
          </a:bodyPr>
          <a:lstStyle/>
          <a:p>
            <a:pPr marL="342900" indent="-342900" algn="just">
              <a:buAutoNum type="arabicPeriod"/>
            </a:pPr>
            <a:r>
              <a:rPr lang="en-GB" sz="1600" dirty="0">
                <a:solidFill>
                  <a:schemeClr val="accent1"/>
                </a:solidFill>
              </a:rPr>
              <a:t>EDIHs </a:t>
            </a:r>
            <a:r>
              <a:rPr lang="en-GB" sz="1600" b="1" dirty="0">
                <a:solidFill>
                  <a:schemeClr val="accent1"/>
                </a:solidFill>
              </a:rPr>
              <a:t>provide entrepreneurs with access to state-of-the-art technologies</a:t>
            </a:r>
            <a:r>
              <a:rPr lang="en-GB" sz="1600" dirty="0">
                <a:solidFill>
                  <a:schemeClr val="accent1"/>
                </a:solidFill>
              </a:rPr>
              <a:t>, including AI, robotics, cybersecurity, IoT, and high-performance computing.</a:t>
            </a:r>
          </a:p>
          <a:p>
            <a:pPr marL="342900" indent="-342900" algn="just">
              <a:lnSpc>
                <a:spcPct val="150000"/>
              </a:lnSpc>
              <a:buAutoNum type="arabicPeriod"/>
            </a:pPr>
            <a:r>
              <a:rPr lang="en-GB" sz="1600" b="1" dirty="0">
                <a:solidFill>
                  <a:schemeClr val="accent1"/>
                </a:solidFill>
              </a:rPr>
              <a:t>Entrepreneurs can test and integrate these technologies </a:t>
            </a:r>
            <a:r>
              <a:rPr lang="en-GB" sz="1600" dirty="0">
                <a:solidFill>
                  <a:schemeClr val="accent1"/>
                </a:solidFill>
              </a:rPr>
              <a:t>without making significant upfront investments, reducing the financial and technical barriers to innovation.</a:t>
            </a:r>
          </a:p>
          <a:p>
            <a:pPr marL="342900" indent="-342900" algn="just">
              <a:lnSpc>
                <a:spcPct val="150000"/>
              </a:lnSpc>
              <a:buAutoNum type="arabicPeriod"/>
            </a:pPr>
            <a:r>
              <a:rPr lang="en-GB" sz="1600" b="1" dirty="0">
                <a:solidFill>
                  <a:schemeClr val="accent1"/>
                </a:solidFill>
              </a:rPr>
              <a:t>EDIHs guide entrepreneurs through their digital transformation journeys</a:t>
            </a:r>
            <a:r>
              <a:rPr lang="en-GB" sz="1600" b="1" i="1" dirty="0">
                <a:solidFill>
                  <a:schemeClr val="accent1"/>
                </a:solidFill>
              </a:rPr>
              <a:t> </a:t>
            </a:r>
            <a:r>
              <a:rPr lang="en-GB" sz="1600" dirty="0">
                <a:solidFill>
                  <a:schemeClr val="accent1"/>
                </a:solidFill>
              </a:rPr>
              <a:t>with tailored advice, roadmaps, and access to relevant digital tools.</a:t>
            </a:r>
          </a:p>
          <a:p>
            <a:pPr marL="342900" indent="-342900" algn="just">
              <a:lnSpc>
                <a:spcPct val="150000"/>
              </a:lnSpc>
              <a:buAutoNum type="arabicPeriod"/>
            </a:pPr>
            <a:r>
              <a:rPr lang="en-GB" sz="1600" dirty="0">
                <a:solidFill>
                  <a:schemeClr val="accent1"/>
                </a:solidFill>
              </a:rPr>
              <a:t>DIHs provide tailored </a:t>
            </a:r>
            <a:r>
              <a:rPr lang="en-GB" sz="1600" b="1" dirty="0">
                <a:solidFill>
                  <a:schemeClr val="accent1"/>
                </a:solidFill>
              </a:rPr>
              <a:t>training and upskilling opportunities to entrepreneurs and their teams,</a:t>
            </a:r>
            <a:r>
              <a:rPr lang="en-GB" sz="1600" dirty="0">
                <a:solidFill>
                  <a:schemeClr val="accent1"/>
                </a:solidFill>
              </a:rPr>
              <a:t> helping them develop the necessary digital competencies.</a:t>
            </a:r>
          </a:p>
          <a:p>
            <a:pPr marL="342900" indent="-342900" algn="just">
              <a:lnSpc>
                <a:spcPct val="150000"/>
              </a:lnSpc>
              <a:buAutoNum type="arabicPeriod"/>
            </a:pPr>
            <a:r>
              <a:rPr lang="en-GB" sz="1600" dirty="0">
                <a:solidFill>
                  <a:schemeClr val="accent1"/>
                </a:solidFill>
              </a:rPr>
              <a:t>EDIHs serve as hubs for networking, </a:t>
            </a:r>
            <a:r>
              <a:rPr lang="en-GB" sz="1600" b="1" dirty="0">
                <a:solidFill>
                  <a:schemeClr val="accent1"/>
                </a:solidFill>
              </a:rPr>
              <a:t>connecting entrepreneurs with industry leaders, researchers, policymakers, and investors.</a:t>
            </a:r>
          </a:p>
        </p:txBody>
      </p:sp>
    </p:spTree>
    <p:extLst>
      <p:ext uri="{BB962C8B-B14F-4D97-AF65-F5344CB8AC3E}">
        <p14:creationId xmlns:p14="http://schemas.microsoft.com/office/powerpoint/2010/main" val="20278346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F98F5D-4D03-6A9B-EB0A-05422835DA05}"/>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B0EB981D-F967-3FC7-7458-99B4B230313B}"/>
              </a:ext>
            </a:extLst>
          </p:cNvPr>
          <p:cNvSpPr txBox="1"/>
          <p:nvPr/>
        </p:nvSpPr>
        <p:spPr>
          <a:xfrm>
            <a:off x="340153" y="769088"/>
            <a:ext cx="6096000" cy="400110"/>
          </a:xfrm>
          <a:prstGeom prst="rect">
            <a:avLst/>
          </a:prstGeom>
          <a:noFill/>
        </p:spPr>
        <p:txBody>
          <a:bodyPr wrap="square">
            <a:spAutoFit/>
          </a:bodyPr>
          <a:lstStyle/>
          <a:p>
            <a:pPr algn="just"/>
            <a:r>
              <a:rPr lang="tr-TR" sz="2000" b="1" dirty="0">
                <a:solidFill>
                  <a:schemeClr val="bg1"/>
                </a:solidFill>
                <a:latin typeface="Raleway "/>
                <a:ea typeface="Noto Sans" panose="020B0502040504020204" pitchFamily="34" charset="0"/>
                <a:cs typeface="Noto Sans" panose="020B0502040504020204" pitchFamily="34" charset="0"/>
              </a:rPr>
              <a:t>Keiretsu</a:t>
            </a:r>
          </a:p>
        </p:txBody>
      </p:sp>
      <p:sp>
        <p:nvSpPr>
          <p:cNvPr id="6" name="Metin kutusu 5">
            <a:extLst>
              <a:ext uri="{FF2B5EF4-FFF2-40B4-BE49-F238E27FC236}">
                <a16:creationId xmlns:a16="http://schemas.microsoft.com/office/drawing/2014/main" id="{B022187F-B352-4F13-50DD-D0BB167B6AC4}"/>
              </a:ext>
            </a:extLst>
          </p:cNvPr>
          <p:cNvSpPr txBox="1"/>
          <p:nvPr/>
        </p:nvSpPr>
        <p:spPr>
          <a:xfrm>
            <a:off x="340153" y="1384066"/>
            <a:ext cx="11242247" cy="3683957"/>
          </a:xfrm>
          <a:prstGeom prst="rect">
            <a:avLst/>
          </a:prstGeom>
          <a:noFill/>
        </p:spPr>
        <p:txBody>
          <a:bodyPr wrap="square" lIns="91440" tIns="45720" rIns="91440" bIns="45720" anchor="t">
            <a:spAutoFit/>
          </a:bodyPr>
          <a:lstStyle/>
          <a:p>
            <a:pPr algn="just">
              <a:lnSpc>
                <a:spcPct val="150000"/>
              </a:lnSpc>
              <a:spcBef>
                <a:spcPts val="600"/>
              </a:spcBef>
              <a:spcAft>
                <a:spcPts val="600"/>
              </a:spcAft>
            </a:pPr>
            <a:r>
              <a:rPr lang="en-US" sz="1600" dirty="0">
                <a:solidFill>
                  <a:schemeClr val="accent1"/>
                </a:solidFill>
                <a:ea typeface="Noto Sans"/>
                <a:cs typeface="Noto Sans"/>
              </a:rPr>
              <a:t>The term keiretsu has been applied to a variety of Japanese intercorporate networks. In general, keiretsu groups are defined as clusters of independently managed firms maintaining close and stable economic ties, cemented by a governance mechanism such as presidents’ clubs, partial cross-ownership, and interlocking directorates </a:t>
            </a:r>
            <a:endParaRPr lang="tr-TR" sz="1600" b="1" dirty="0">
              <a:solidFill>
                <a:schemeClr val="accent1"/>
              </a:solidFill>
              <a:ea typeface="Noto Sans"/>
              <a:cs typeface="Noto Sans"/>
            </a:endParaRPr>
          </a:p>
          <a:p>
            <a:pPr marL="285750" indent="-285750" algn="just">
              <a:lnSpc>
                <a:spcPct val="150000"/>
              </a:lnSpc>
              <a:spcBef>
                <a:spcPts val="600"/>
              </a:spcBef>
              <a:spcAft>
                <a:spcPts val="600"/>
              </a:spcAft>
              <a:buFont typeface="Arial" panose="020B0604020202020204" pitchFamily="34" charset="0"/>
              <a:buChar char="•"/>
            </a:pPr>
            <a:r>
              <a:rPr lang="en-US" sz="1600" b="1" dirty="0">
                <a:solidFill>
                  <a:schemeClr val="accent1"/>
                </a:solidFill>
                <a:ea typeface="Noto Sans"/>
                <a:cs typeface="Noto Sans"/>
              </a:rPr>
              <a:t>A horizontal keiretsu </a:t>
            </a:r>
            <a:r>
              <a:rPr lang="en-US" sz="1600" dirty="0">
                <a:solidFill>
                  <a:schemeClr val="accent1"/>
                </a:solidFill>
                <a:ea typeface="Noto Sans"/>
                <a:cs typeface="Noto Sans"/>
              </a:rPr>
              <a:t>is an alliance of cross-shareholding companies led by a Japanese bank that provides the necessary financial services. Horizontal membership provides three interrelated benefits: (1) ready access to financing, (2) monitoring, and (3) risk reduction.</a:t>
            </a:r>
          </a:p>
          <a:p>
            <a:pPr marL="285750" indent="-285750" algn="just">
              <a:lnSpc>
                <a:spcPct val="150000"/>
              </a:lnSpc>
              <a:spcBef>
                <a:spcPts val="600"/>
              </a:spcBef>
              <a:spcAft>
                <a:spcPts val="600"/>
              </a:spcAft>
              <a:buFont typeface="Arial" panose="020B0604020202020204" pitchFamily="34" charset="0"/>
              <a:buChar char="•"/>
            </a:pPr>
            <a:r>
              <a:rPr lang="en-US" sz="1600" b="1" dirty="0">
                <a:solidFill>
                  <a:schemeClr val="accent1"/>
                </a:solidFill>
                <a:ea typeface="Noto Sans"/>
                <a:cs typeface="Noto Sans"/>
              </a:rPr>
              <a:t>Vertical keiretsu.</a:t>
            </a:r>
            <a:r>
              <a:rPr lang="en-US" sz="1600" dirty="0">
                <a:solidFill>
                  <a:schemeClr val="accent1"/>
                </a:solidFill>
                <a:ea typeface="Noto Sans"/>
                <a:cs typeface="Noto Sans"/>
              </a:rPr>
              <a:t> also known as industrial keiretsu, are used to link suppliers, manufacturers and distributors of one industry. A vertical keiretsu is a partnership of manufacturers, suppliers, and distributors that work cooperatively to increase efficiency and reduce costs.</a:t>
            </a:r>
            <a:endParaRPr lang="en-US" sz="160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5472443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616902-D7B2-C155-42FE-2331F13E566C}"/>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D22C82A2-5639-8952-5B57-E9191F0D9A69}"/>
              </a:ext>
            </a:extLst>
          </p:cNvPr>
          <p:cNvSpPr txBox="1"/>
          <p:nvPr/>
        </p:nvSpPr>
        <p:spPr>
          <a:xfrm>
            <a:off x="253730" y="345337"/>
            <a:ext cx="6096000" cy="400110"/>
          </a:xfrm>
          <a:prstGeom prst="rect">
            <a:avLst/>
          </a:prstGeom>
          <a:noFill/>
        </p:spPr>
        <p:txBody>
          <a:bodyPr wrap="square">
            <a:spAutoFit/>
          </a:bodyPr>
          <a:lstStyle/>
          <a:p>
            <a:pPr algn="just"/>
            <a:r>
              <a:rPr lang="tr-TR" sz="2000" b="1" dirty="0">
                <a:solidFill>
                  <a:schemeClr val="bg1"/>
                </a:solidFill>
                <a:ea typeface="Noto Sans" panose="020B0502040504020204" pitchFamily="34" charset="0"/>
                <a:cs typeface="Noto Sans" panose="020B0502040504020204" pitchFamily="34" charset="0"/>
              </a:rPr>
              <a:t>Triple Helix</a:t>
            </a:r>
          </a:p>
        </p:txBody>
      </p:sp>
      <p:sp>
        <p:nvSpPr>
          <p:cNvPr id="6" name="Metin kutusu 5">
            <a:extLst>
              <a:ext uri="{FF2B5EF4-FFF2-40B4-BE49-F238E27FC236}">
                <a16:creationId xmlns:a16="http://schemas.microsoft.com/office/drawing/2014/main" id="{8B99C67F-FB1A-B9CE-81A7-714E0C402407}"/>
              </a:ext>
            </a:extLst>
          </p:cNvPr>
          <p:cNvSpPr txBox="1"/>
          <p:nvPr/>
        </p:nvSpPr>
        <p:spPr>
          <a:xfrm>
            <a:off x="253730" y="617484"/>
            <a:ext cx="7438841" cy="5170646"/>
          </a:xfrm>
          <a:prstGeom prst="rect">
            <a:avLst/>
          </a:prstGeom>
          <a:noFill/>
        </p:spPr>
        <p:txBody>
          <a:bodyPr wrap="square" lIns="91440" tIns="45720" rIns="91440" bIns="45720" anchor="t">
            <a:spAutoFit/>
          </a:bodyPr>
          <a:lstStyle/>
          <a:p>
            <a:pPr algn="just">
              <a:spcBef>
                <a:spcPts val="600"/>
              </a:spcBef>
              <a:spcAft>
                <a:spcPts val="600"/>
              </a:spcAft>
            </a:pPr>
            <a:endParaRPr lang="sl-SI" sz="1400" dirty="0">
              <a:solidFill>
                <a:schemeClr val="accent1"/>
              </a:solidFill>
              <a:ea typeface="Noto Sans"/>
              <a:cs typeface="Noto Sans"/>
            </a:endParaRPr>
          </a:p>
          <a:p>
            <a:pPr algn="just">
              <a:spcBef>
                <a:spcPts val="600"/>
              </a:spcBef>
              <a:spcAft>
                <a:spcPts val="600"/>
              </a:spcAft>
            </a:pPr>
            <a:r>
              <a:rPr lang="en-US" sz="1600" dirty="0">
                <a:solidFill>
                  <a:schemeClr val="accent1"/>
                </a:solidFill>
                <a:ea typeface="Noto Sans"/>
                <a:cs typeface="Noto Sans"/>
              </a:rPr>
              <a:t>Triple Helix of university-industry-government relations is positioned within the context of global economic change, highlighting how these relations are both continuing and mutating or changing, and the conditions under which a Triple Helix might be seen to be unraveling in the face of pressures on each of the three helices –university-industry-government</a:t>
            </a:r>
            <a:r>
              <a:rPr lang="tr-TR" sz="1600" dirty="0">
                <a:solidFill>
                  <a:schemeClr val="accent1"/>
                </a:solidFill>
                <a:ea typeface="Noto Sans"/>
                <a:cs typeface="Noto Sans"/>
              </a:rPr>
              <a:t>.</a:t>
            </a:r>
          </a:p>
          <a:p>
            <a:pPr algn="just">
              <a:spcBef>
                <a:spcPts val="600"/>
              </a:spcBef>
              <a:spcAft>
                <a:spcPts val="600"/>
              </a:spcAft>
            </a:pPr>
            <a:r>
              <a:rPr lang="en-US" sz="1600" dirty="0">
                <a:solidFill>
                  <a:schemeClr val="accent1"/>
                </a:solidFill>
                <a:ea typeface="Noto Sans"/>
                <a:cs typeface="Noto Sans"/>
              </a:rPr>
              <a:t>Among the components of Triple Helix systems, a distinction is made between</a:t>
            </a:r>
            <a:r>
              <a:rPr lang="tr-TR" sz="1600" dirty="0">
                <a:solidFill>
                  <a:schemeClr val="accent1"/>
                </a:solidFill>
                <a:ea typeface="Noto Sans"/>
                <a:cs typeface="Noto Sans"/>
              </a:rPr>
              <a:t>;</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ea typeface="Noto Sans"/>
                <a:cs typeface="Noto Sans"/>
              </a:rPr>
              <a:t>R&amp;D (</a:t>
            </a:r>
            <a:r>
              <a:rPr lang="en-US" sz="1600" dirty="0" err="1">
                <a:solidFill>
                  <a:schemeClr val="accent1"/>
                </a:solidFill>
                <a:ea typeface="Noto Sans"/>
                <a:cs typeface="Noto Sans"/>
              </a:rPr>
              <a:t>Research&amp;Development</a:t>
            </a:r>
            <a:r>
              <a:rPr lang="en-US" sz="1600" dirty="0">
                <a:solidFill>
                  <a:schemeClr val="accent1"/>
                </a:solidFill>
                <a:ea typeface="Noto Sans"/>
                <a:cs typeface="Noto Sans"/>
              </a:rPr>
              <a:t>) and non - R&amp;D innovators; </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ea typeface="Noto Sans"/>
                <a:cs typeface="Noto Sans"/>
              </a:rPr>
              <a:t>‘Single-sphere’ and ‘multi-sphere’ (hybrid) institutions; and </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ea typeface="Noto Sans"/>
                <a:cs typeface="Noto Sans"/>
              </a:rPr>
              <a:t>Individual and institutional innovators. </a:t>
            </a:r>
          </a:p>
          <a:p>
            <a:pPr algn="just">
              <a:spcBef>
                <a:spcPts val="600"/>
              </a:spcBef>
              <a:spcAft>
                <a:spcPts val="600"/>
              </a:spcAft>
            </a:pPr>
            <a:r>
              <a:rPr lang="en-US" sz="1600" dirty="0">
                <a:solidFill>
                  <a:schemeClr val="accent1"/>
                </a:solidFill>
                <a:ea typeface="Noto Sans"/>
                <a:cs typeface="Noto Sans"/>
              </a:rPr>
              <a:t>The relationships between components are synthesized into five main types: technology transfer; collaboration and conflict moderation; collaborative leadership; substitution; and networking.</a:t>
            </a:r>
          </a:p>
          <a:p>
            <a:pPr algn="just">
              <a:spcBef>
                <a:spcPts val="600"/>
              </a:spcBef>
              <a:spcAft>
                <a:spcPts val="600"/>
              </a:spcAft>
            </a:pPr>
            <a:endParaRPr lang="en-US" sz="1400" dirty="0">
              <a:solidFill>
                <a:schemeClr val="accent1"/>
              </a:solidFill>
              <a:ea typeface="Noto Sans" panose="020B0502040504020204" pitchFamily="34" charset="0"/>
              <a:cs typeface="Noto Sans" panose="020B0502040504020204" pitchFamily="34" charset="0"/>
            </a:endParaRPr>
          </a:p>
          <a:p>
            <a:pPr algn="just">
              <a:spcBef>
                <a:spcPts val="600"/>
              </a:spcBef>
              <a:spcAft>
                <a:spcPts val="600"/>
              </a:spcAft>
            </a:pPr>
            <a:endParaRPr lang="en-US" sz="140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8" name="Metin kutusu 7">
            <a:extLst>
              <a:ext uri="{FF2B5EF4-FFF2-40B4-BE49-F238E27FC236}">
                <a16:creationId xmlns:a16="http://schemas.microsoft.com/office/drawing/2014/main" id="{BEE1EE91-7568-BCF3-E942-3EF17E4C87E6}"/>
              </a:ext>
            </a:extLst>
          </p:cNvPr>
          <p:cNvSpPr txBox="1"/>
          <p:nvPr/>
        </p:nvSpPr>
        <p:spPr>
          <a:xfrm>
            <a:off x="7911756" y="4989335"/>
            <a:ext cx="4240080" cy="246221"/>
          </a:xfrm>
          <a:prstGeom prst="rect">
            <a:avLst/>
          </a:prstGeom>
          <a:noFill/>
        </p:spPr>
        <p:txBody>
          <a:bodyPr wrap="square" lIns="91440" tIns="45720" rIns="91440" bIns="45720" anchor="t">
            <a:spAutoFit/>
          </a:bodyPr>
          <a:lstStyle/>
          <a:p>
            <a:pPr algn="ctr"/>
            <a:r>
              <a:rPr lang="tr-TR" sz="1000" dirty="0">
                <a:solidFill>
                  <a:schemeClr val="accent1"/>
                </a:solidFill>
              </a:rPr>
              <a:t>Source: </a:t>
            </a:r>
            <a:r>
              <a:rPr lang="en-US" sz="1000" dirty="0">
                <a:solidFill>
                  <a:schemeClr val="accent1"/>
                </a:solidFill>
                <a:effectLst/>
                <a:ea typeface="Noto Sans"/>
                <a:cs typeface="Noto Sans"/>
              </a:rPr>
              <a:t>Components of Triple Helix Model</a:t>
            </a:r>
            <a:r>
              <a:rPr lang="tr-TR" sz="1000" dirty="0">
                <a:solidFill>
                  <a:schemeClr val="accent1"/>
                </a:solidFill>
                <a:effectLst/>
                <a:ea typeface="Noto Sans"/>
                <a:cs typeface="Noto Sans"/>
              </a:rPr>
              <a:t> </a:t>
            </a:r>
            <a:r>
              <a:rPr lang="tr-TR" sz="1000" dirty="0" err="1">
                <a:solidFill>
                  <a:schemeClr val="accent1"/>
                </a:solidFill>
                <a:effectLst/>
                <a:ea typeface="Noto Sans"/>
                <a:cs typeface="Noto Sans"/>
              </a:rPr>
              <a:t>by</a:t>
            </a:r>
            <a:r>
              <a:rPr lang="tr-TR" sz="1000" dirty="0">
                <a:solidFill>
                  <a:schemeClr val="accent1"/>
                </a:solidFill>
                <a:effectLst/>
                <a:ea typeface="Noto Sans"/>
                <a:cs typeface="Noto Sans"/>
              </a:rPr>
              <a:t> Triple </a:t>
            </a:r>
            <a:r>
              <a:rPr lang="tr-TR" sz="1000" dirty="0" err="1">
                <a:solidFill>
                  <a:schemeClr val="accent1"/>
                </a:solidFill>
                <a:effectLst/>
                <a:ea typeface="Noto Sans"/>
                <a:cs typeface="Noto Sans"/>
              </a:rPr>
              <a:t>Helix</a:t>
            </a:r>
            <a:r>
              <a:rPr lang="tr-TR" sz="1000" dirty="0">
                <a:solidFill>
                  <a:schemeClr val="accent1"/>
                </a:solidFill>
                <a:effectLst/>
                <a:ea typeface="Noto Sans"/>
                <a:cs typeface="Noto Sans"/>
              </a:rPr>
              <a:t> </a:t>
            </a:r>
            <a:r>
              <a:rPr lang="tr-TR" sz="1000" dirty="0" err="1">
                <a:solidFill>
                  <a:schemeClr val="accent1"/>
                </a:solidFill>
                <a:effectLst/>
                <a:ea typeface="Noto Sans"/>
                <a:cs typeface="Noto Sans"/>
              </a:rPr>
              <a:t>Nigeria</a:t>
            </a:r>
            <a:endParaRPr lang="tr-TR" sz="1000" dirty="0">
              <a:solidFill>
                <a:schemeClr val="accent1"/>
              </a:solidFill>
              <a:effectLst/>
              <a:ea typeface="Noto Sans"/>
              <a:cs typeface="Noto Sans"/>
            </a:endParaRPr>
          </a:p>
        </p:txBody>
      </p:sp>
      <p:pic>
        <p:nvPicPr>
          <p:cNvPr id="9" name="Resim 8" descr="metin, daire, ekran görüntüsü içeren bir resim&#10;&#10;Açıklama otomatik olarak oluşturuldu">
            <a:extLst>
              <a:ext uri="{FF2B5EF4-FFF2-40B4-BE49-F238E27FC236}">
                <a16:creationId xmlns:a16="http://schemas.microsoft.com/office/drawing/2014/main" id="{A895C0C2-DE43-84E2-3370-B3659BCB5851}"/>
              </a:ext>
            </a:extLst>
          </p:cNvPr>
          <p:cNvPicPr>
            <a:picLocks noChangeAspect="1"/>
          </p:cNvPicPr>
          <p:nvPr/>
        </p:nvPicPr>
        <p:blipFill>
          <a:blip r:embed="rId2">
            <a:extLst>
              <a:ext uri="{28A0092B-C50C-407E-A947-70E740481C1C}">
                <a14:useLocalDpi xmlns:a14="http://schemas.microsoft.com/office/drawing/2010/main" val="0"/>
              </a:ext>
            </a:extLst>
          </a:blip>
          <a:srcRect l="29889" t="1" b="20240"/>
          <a:stretch/>
        </p:blipFill>
        <p:spPr>
          <a:xfrm>
            <a:off x="7484853" y="-710155"/>
            <a:ext cx="8906833" cy="5699489"/>
          </a:xfrm>
          <a:prstGeom prst="rect">
            <a:avLst/>
          </a:prstGeom>
        </p:spPr>
      </p:pic>
    </p:spTree>
    <p:extLst>
      <p:ext uri="{BB962C8B-B14F-4D97-AF65-F5344CB8AC3E}">
        <p14:creationId xmlns:p14="http://schemas.microsoft.com/office/powerpoint/2010/main" val="21943822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A42632-E2C3-6022-6C9A-3EDCDD0E3A18}"/>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586F5EBB-646D-943C-77DB-121142773468}"/>
              </a:ext>
            </a:extLst>
          </p:cNvPr>
          <p:cNvSpPr txBox="1"/>
          <p:nvPr/>
        </p:nvSpPr>
        <p:spPr>
          <a:xfrm>
            <a:off x="395091" y="180041"/>
            <a:ext cx="10892033" cy="1138773"/>
          </a:xfrm>
          <a:prstGeom prst="rect">
            <a:avLst/>
          </a:prstGeom>
          <a:noFill/>
        </p:spPr>
        <p:txBody>
          <a:bodyPr wrap="square" lIns="91440" tIns="45720" rIns="91440" bIns="45720" anchor="t">
            <a:spAutoFit/>
          </a:bodyPr>
          <a:lstStyle/>
          <a:p>
            <a:r>
              <a:rPr lang="en-US" sz="3400" b="1" dirty="0">
                <a:solidFill>
                  <a:schemeClr val="accent3">
                    <a:lumMod val="75000"/>
                  </a:schemeClr>
                </a:solidFill>
                <a:ea typeface="Noto Sans"/>
                <a:cs typeface="Noto Sans"/>
              </a:rPr>
              <a:t>Teamwork for Growth: </a:t>
            </a:r>
            <a:br>
              <a:rPr lang="en-US" sz="3400" b="1" dirty="0">
                <a:solidFill>
                  <a:schemeClr val="accent3">
                    <a:lumMod val="75000"/>
                  </a:schemeClr>
                </a:solidFill>
                <a:ea typeface="Noto Sans"/>
                <a:cs typeface="Noto Sans"/>
              </a:rPr>
            </a:br>
            <a:r>
              <a:rPr lang="en-US" sz="3400" b="1" dirty="0">
                <a:solidFill>
                  <a:schemeClr val="accent3">
                    <a:lumMod val="75000"/>
                  </a:schemeClr>
                </a:solidFill>
                <a:ea typeface="Noto Sans"/>
                <a:cs typeface="Noto Sans"/>
              </a:rPr>
              <a:t>Online collaboration and team working tools</a:t>
            </a:r>
          </a:p>
        </p:txBody>
      </p:sp>
      <p:sp>
        <p:nvSpPr>
          <p:cNvPr id="6" name="Metin kutusu 5">
            <a:extLst>
              <a:ext uri="{FF2B5EF4-FFF2-40B4-BE49-F238E27FC236}">
                <a16:creationId xmlns:a16="http://schemas.microsoft.com/office/drawing/2014/main" id="{56A9C216-DAB6-03D7-27D5-E0EA225C1C44}"/>
              </a:ext>
            </a:extLst>
          </p:cNvPr>
          <p:cNvSpPr txBox="1"/>
          <p:nvPr/>
        </p:nvSpPr>
        <p:spPr>
          <a:xfrm>
            <a:off x="395091" y="1344930"/>
            <a:ext cx="7786884" cy="5293757"/>
          </a:xfrm>
          <a:prstGeom prst="rect">
            <a:avLst/>
          </a:prstGeom>
          <a:noFill/>
        </p:spPr>
        <p:txBody>
          <a:bodyPr wrap="square">
            <a:spAutoFit/>
          </a:bodyPr>
          <a:lstStyle/>
          <a:p>
            <a:pPr algn="just"/>
            <a:r>
              <a:rPr lang="en-US" sz="1600" b="1" dirty="0">
                <a:solidFill>
                  <a:schemeClr val="bg1"/>
                </a:solidFill>
                <a:ea typeface="Noto Sans" panose="020B0502040504020204" pitchFamily="34" charset="0"/>
                <a:cs typeface="Noto Sans" panose="020B0502040504020204" pitchFamily="34" charset="0"/>
              </a:rPr>
              <a:t>Case 1: SLACK </a:t>
            </a:r>
          </a:p>
          <a:p>
            <a:pPr algn="just"/>
            <a:endParaRPr lang="en-US" sz="1600" dirty="0">
              <a:solidFill>
                <a:schemeClr val="accent1"/>
              </a:solidFill>
              <a:ea typeface="Noto Sans" panose="020B0502040504020204" pitchFamily="34" charset="0"/>
              <a:cs typeface="Noto Sans" panose="020B0502040504020204" pitchFamily="34" charset="0"/>
            </a:endParaRPr>
          </a:p>
          <a:p>
            <a:pPr algn="just"/>
            <a:r>
              <a:rPr lang="en-US" sz="1600" dirty="0">
                <a:solidFill>
                  <a:schemeClr val="accent1"/>
                </a:solidFill>
                <a:ea typeface="Noto Sans" panose="020B0502040504020204" pitchFamily="34" charset="0"/>
                <a:cs typeface="Noto Sans" panose="020B0502040504020204" pitchFamily="34" charset="0"/>
              </a:rPr>
              <a:t>Slack is a cloud-based digital collaboration tool. This tool enables remote teams to communicate with each other instantly by voice, video, and/or messaging. It can integrate with many different collaboration platforms such as Trello, Dropbox, and Google Drive. With its user-friendly interface and versatile features, it is a very useful collaboration platform for remote workers. It has free and pro (paid) options. Remote teams can use Slack effectively for the following purposes:</a:t>
            </a:r>
          </a:p>
          <a:p>
            <a:pPr marL="742950" lvl="1" indent="-285750" algn="just">
              <a:buFont typeface="Arial" panose="020B0604020202020204" pitchFamily="34" charset="0"/>
              <a:buChar char="•"/>
            </a:pPr>
            <a:r>
              <a:rPr lang="en-US" sz="1600" dirty="0">
                <a:solidFill>
                  <a:schemeClr val="accent1"/>
                </a:solidFill>
                <a:ea typeface="Noto Sans" panose="020B0502040504020204" pitchFamily="34" charset="0"/>
                <a:cs typeface="Noto Sans" panose="020B0502040504020204" pitchFamily="34" charset="0"/>
              </a:rPr>
              <a:t>Team communication (voice, video, messaging)</a:t>
            </a:r>
          </a:p>
          <a:p>
            <a:pPr marL="742950" lvl="1" indent="-285750" algn="just">
              <a:buFont typeface="Arial" panose="020B0604020202020204" pitchFamily="34" charset="0"/>
              <a:buChar char="•"/>
            </a:pPr>
            <a:r>
              <a:rPr lang="en-US" sz="1600" dirty="0">
                <a:solidFill>
                  <a:schemeClr val="accent1"/>
                </a:solidFill>
                <a:ea typeface="Noto Sans" panose="020B0502040504020204" pitchFamily="34" charset="0"/>
                <a:cs typeface="Noto Sans" panose="020B0502040504020204" pitchFamily="34" charset="0"/>
              </a:rPr>
              <a:t>Data and file sharing</a:t>
            </a:r>
          </a:p>
          <a:p>
            <a:pPr marL="742950" lvl="1" indent="-285750" algn="just">
              <a:buFont typeface="Arial" panose="020B0604020202020204" pitchFamily="34" charset="0"/>
              <a:buChar char="•"/>
            </a:pPr>
            <a:r>
              <a:rPr lang="en-US" sz="1600" dirty="0">
                <a:solidFill>
                  <a:schemeClr val="accent1"/>
                </a:solidFill>
                <a:ea typeface="Noto Sans" panose="020B0502040504020204" pitchFamily="34" charset="0"/>
                <a:cs typeface="Noto Sans" panose="020B0502040504020204" pitchFamily="34" charset="0"/>
              </a:rPr>
              <a:t>Online meetings</a:t>
            </a:r>
          </a:p>
          <a:p>
            <a:pPr marL="742950" lvl="1" indent="-285750" algn="just">
              <a:buFont typeface="Arial" panose="020B0604020202020204" pitchFamily="34" charset="0"/>
              <a:buChar char="•"/>
            </a:pPr>
            <a:r>
              <a:rPr lang="en-US" sz="1600" dirty="0">
                <a:solidFill>
                  <a:schemeClr val="accent1"/>
                </a:solidFill>
                <a:ea typeface="Noto Sans" panose="020B0502040504020204" pitchFamily="34" charset="0"/>
                <a:cs typeface="Noto Sans" panose="020B0502040504020204" pitchFamily="34" charset="0"/>
              </a:rPr>
              <a:t>Archiving</a:t>
            </a:r>
          </a:p>
          <a:p>
            <a:pPr algn="just"/>
            <a:r>
              <a:rPr lang="en-US" sz="1600" dirty="0">
                <a:solidFill>
                  <a:schemeClr val="accent1"/>
                </a:solidFill>
                <a:ea typeface="Noto Sans" panose="020B0502040504020204" pitchFamily="34" charset="0"/>
                <a:cs typeface="Noto Sans" panose="020B0502040504020204" pitchFamily="34" charset="0"/>
              </a:rPr>
              <a:t>With these features, Slack enables remote teams to work together as if they are in an office environment.</a:t>
            </a:r>
            <a:r>
              <a:rPr lang="tr-TR" sz="1600" dirty="0">
                <a:solidFill>
                  <a:schemeClr val="accent1"/>
                </a:solidFill>
                <a:ea typeface="Noto Sans" panose="020B0502040504020204" pitchFamily="34" charset="0"/>
                <a:cs typeface="Noto Sans" panose="020B0502040504020204" pitchFamily="34" charset="0"/>
              </a:rPr>
              <a:t> </a:t>
            </a:r>
          </a:p>
          <a:p>
            <a:pPr marL="742950" lvl="1" indent="-285750" algn="just">
              <a:buFont typeface="Arial" panose="020B0604020202020204" pitchFamily="34" charset="0"/>
              <a:buChar char="•"/>
            </a:pPr>
            <a:r>
              <a:rPr lang="en-US" sz="1600" dirty="0">
                <a:solidFill>
                  <a:schemeClr val="accent1"/>
                </a:solidFill>
                <a:ea typeface="Noto Sans" panose="020B0502040504020204" pitchFamily="34" charset="0"/>
                <a:cs typeface="Noto Sans" panose="020B0502040504020204" pitchFamily="34" charset="0"/>
              </a:rPr>
              <a:t>Opportunity for online meetings with colleagues,</a:t>
            </a:r>
            <a:r>
              <a:rPr lang="tr-TR" sz="1600" dirty="0">
                <a:solidFill>
                  <a:schemeClr val="accent1"/>
                </a:solidFill>
                <a:ea typeface="Noto Sans" panose="020B0502040504020204" pitchFamily="34" charset="0"/>
                <a:cs typeface="Noto Sans" panose="020B0502040504020204" pitchFamily="34" charset="0"/>
              </a:rPr>
              <a:t> </a:t>
            </a:r>
          </a:p>
          <a:p>
            <a:pPr marL="742950" lvl="1" indent="-285750" algn="just">
              <a:buFont typeface="Arial" panose="020B0604020202020204" pitchFamily="34" charset="0"/>
              <a:buChar char="•"/>
            </a:pPr>
            <a:r>
              <a:rPr lang="en-US" sz="1600" dirty="0">
                <a:solidFill>
                  <a:schemeClr val="accent1"/>
                </a:solidFill>
                <a:ea typeface="Noto Sans" panose="020B0502040504020204" pitchFamily="34" charset="0"/>
                <a:cs typeface="Noto Sans" panose="020B0502040504020204" pitchFamily="34" charset="0"/>
              </a:rPr>
              <a:t>Online collaboration with colleagues, joint project management and completion,</a:t>
            </a:r>
            <a:r>
              <a:rPr lang="tr-TR" sz="1600" dirty="0">
                <a:solidFill>
                  <a:schemeClr val="accent1"/>
                </a:solidFill>
                <a:ea typeface="Noto Sans" panose="020B0502040504020204" pitchFamily="34" charset="0"/>
                <a:cs typeface="Noto Sans" panose="020B0502040504020204" pitchFamily="34" charset="0"/>
              </a:rPr>
              <a:t> </a:t>
            </a:r>
          </a:p>
          <a:p>
            <a:pPr marL="742950" lvl="1" indent="-285750" algn="just">
              <a:buFont typeface="Arial" panose="020B0604020202020204" pitchFamily="34" charset="0"/>
              <a:buChar char="•"/>
            </a:pPr>
            <a:r>
              <a:rPr lang="en-US" sz="1600" dirty="0">
                <a:solidFill>
                  <a:schemeClr val="accent1"/>
                </a:solidFill>
                <a:ea typeface="Noto Sans" panose="020B0502040504020204" pitchFamily="34" charset="0"/>
                <a:cs typeface="Noto Sans" panose="020B0502040504020204" pitchFamily="34" charset="0"/>
              </a:rPr>
              <a:t>Receiving online work-support and motivation from colleagues, Visualization support and collaboration on online product-service design</a:t>
            </a:r>
          </a:p>
          <a:p>
            <a:pPr algn="just"/>
            <a:endParaRPr lang="en-US"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2" name="Rettangolo con angoli arrotondati 12">
            <a:extLst>
              <a:ext uri="{FF2B5EF4-FFF2-40B4-BE49-F238E27FC236}">
                <a16:creationId xmlns:a16="http://schemas.microsoft.com/office/drawing/2014/main" id="{69B102B2-BB17-7345-6A8F-C357C6C1D9A2}"/>
              </a:ext>
            </a:extLst>
          </p:cNvPr>
          <p:cNvSpPr/>
          <p:nvPr/>
        </p:nvSpPr>
        <p:spPr>
          <a:xfrm>
            <a:off x="8756211" y="2035856"/>
            <a:ext cx="2766467" cy="956166"/>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b="0" i="0" dirty="0">
                <a:solidFill>
                  <a:srgbClr val="131313"/>
                </a:solidFill>
                <a:effectLst/>
              </a:rPr>
              <a:t>In this video, </a:t>
            </a:r>
            <a:r>
              <a:rPr lang="tr-TR" sz="1200" dirty="0">
                <a:solidFill>
                  <a:srgbClr val="131313"/>
                </a:solidFill>
              </a:rPr>
              <a:t>yo</a:t>
            </a:r>
            <a:r>
              <a:rPr lang="en-US" sz="1200" b="0" i="0" dirty="0">
                <a:solidFill>
                  <a:srgbClr val="131313"/>
                </a:solidFill>
                <a:effectLst/>
              </a:rPr>
              <a:t>u will learn use Slack for Small Business to manage daily tasks and projects.</a:t>
            </a:r>
            <a:endParaRPr lang="en-GB" sz="1200" dirty="0">
              <a:solidFill>
                <a:schemeClr val="accent1"/>
              </a:solidFill>
            </a:endParaRPr>
          </a:p>
        </p:txBody>
      </p:sp>
      <p:sp>
        <p:nvSpPr>
          <p:cNvPr id="4" name="Freccia in giù 2">
            <a:extLst>
              <a:ext uri="{FF2B5EF4-FFF2-40B4-BE49-F238E27FC236}">
                <a16:creationId xmlns:a16="http://schemas.microsoft.com/office/drawing/2014/main" id="{A611AA24-BE5B-8419-061C-B22D7C2CBB89}"/>
              </a:ext>
            </a:extLst>
          </p:cNvPr>
          <p:cNvSpPr/>
          <p:nvPr/>
        </p:nvSpPr>
        <p:spPr>
          <a:xfrm>
            <a:off x="9996662" y="3044253"/>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dirty="0"/>
          </a:p>
        </p:txBody>
      </p:sp>
      <p:pic>
        <p:nvPicPr>
          <p:cNvPr id="7" name="Online Media 6" title="Slack Demo 2024 for Small Business - Communication &amp; Project Management">
            <a:hlinkClick r:id="" action="ppaction://media"/>
            <a:extLst>
              <a:ext uri="{FF2B5EF4-FFF2-40B4-BE49-F238E27FC236}">
                <a16:creationId xmlns:a16="http://schemas.microsoft.com/office/drawing/2014/main" id="{8922925F-D57E-DB47-75A1-F7E0CCC64855}"/>
              </a:ext>
            </a:extLst>
          </p:cNvPr>
          <p:cNvPicPr>
            <a:picLocks noRot="1" noChangeAspect="1"/>
          </p:cNvPicPr>
          <p:nvPr>
            <a:videoFile r:link="rId1"/>
          </p:nvPr>
        </p:nvPicPr>
        <p:blipFill>
          <a:blip r:embed="rId3"/>
          <a:stretch>
            <a:fillRect/>
          </a:stretch>
        </p:blipFill>
        <p:spPr>
          <a:xfrm>
            <a:off x="8388721" y="3490878"/>
            <a:ext cx="3826043" cy="2161719"/>
          </a:xfrm>
          <a:prstGeom prst="rect">
            <a:avLst/>
          </a:prstGeom>
        </p:spPr>
      </p:pic>
      <p:sp>
        <p:nvSpPr>
          <p:cNvPr id="9" name="TextBox 8">
            <a:extLst>
              <a:ext uri="{FF2B5EF4-FFF2-40B4-BE49-F238E27FC236}">
                <a16:creationId xmlns:a16="http://schemas.microsoft.com/office/drawing/2014/main" id="{1EF28CAC-C7BC-D7CB-E2C0-C878F9A21013}"/>
              </a:ext>
            </a:extLst>
          </p:cNvPr>
          <p:cNvSpPr txBox="1"/>
          <p:nvPr/>
        </p:nvSpPr>
        <p:spPr>
          <a:xfrm>
            <a:off x="8346498" y="5694144"/>
            <a:ext cx="4241929" cy="400110"/>
          </a:xfrm>
          <a:prstGeom prst="rect">
            <a:avLst/>
          </a:prstGeom>
          <a:noFill/>
        </p:spPr>
        <p:txBody>
          <a:bodyPr wrap="square" rtlCol="0">
            <a:spAutoFit/>
          </a:bodyPr>
          <a:lstStyle/>
          <a:p>
            <a:r>
              <a:rPr lang="en-US" sz="1000" dirty="0">
                <a:solidFill>
                  <a:schemeClr val="accent1"/>
                </a:solidFill>
              </a:rPr>
              <a:t>Source: Slack Demo 2024 for Small Business - Communication &amp; Project Management by The Social Guide</a:t>
            </a:r>
            <a:endParaRPr lang="en-SI" sz="1000" dirty="0">
              <a:solidFill>
                <a:schemeClr val="accent1"/>
              </a:solidFill>
            </a:endParaRPr>
          </a:p>
        </p:txBody>
      </p:sp>
    </p:spTree>
    <p:extLst>
      <p:ext uri="{BB962C8B-B14F-4D97-AF65-F5344CB8AC3E}">
        <p14:creationId xmlns:p14="http://schemas.microsoft.com/office/powerpoint/2010/main" val="380721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CA0C69-38EB-F628-C0B9-115FE555DB01}"/>
            </a:ext>
          </a:extLst>
        </p:cNvPr>
        <p:cNvGrpSpPr/>
        <p:nvPr/>
      </p:nvGrpSpPr>
      <p:grpSpPr>
        <a:xfrm>
          <a:off x="0" y="0"/>
          <a:ext cx="0" cy="0"/>
          <a:chOff x="0" y="0"/>
          <a:chExt cx="0" cy="0"/>
        </a:xfrm>
      </p:grpSpPr>
      <p:sp>
        <p:nvSpPr>
          <p:cNvPr id="6" name="Metin kutusu 5">
            <a:extLst>
              <a:ext uri="{FF2B5EF4-FFF2-40B4-BE49-F238E27FC236}">
                <a16:creationId xmlns:a16="http://schemas.microsoft.com/office/drawing/2014/main" id="{9301C758-FB94-9295-51BA-36063FB9F245}"/>
              </a:ext>
            </a:extLst>
          </p:cNvPr>
          <p:cNvSpPr txBox="1"/>
          <p:nvPr/>
        </p:nvSpPr>
        <p:spPr>
          <a:xfrm>
            <a:off x="571352" y="397731"/>
            <a:ext cx="10672381" cy="3561681"/>
          </a:xfrm>
          <a:prstGeom prst="rect">
            <a:avLst/>
          </a:prstGeom>
          <a:noFill/>
        </p:spPr>
        <p:txBody>
          <a:bodyPr wrap="square">
            <a:spAutoFit/>
          </a:bodyPr>
          <a:lstStyle/>
          <a:p>
            <a:pPr algn="just">
              <a:spcBef>
                <a:spcPts val="600"/>
              </a:spcBef>
              <a:spcAft>
                <a:spcPts val="600"/>
              </a:spcAft>
            </a:pPr>
            <a:r>
              <a:rPr lang="en-US" sz="1600" b="1" dirty="0">
                <a:solidFill>
                  <a:schemeClr val="bg1"/>
                </a:solidFill>
                <a:ea typeface="Noto Sans" panose="020B0502040504020204" pitchFamily="34" charset="0"/>
                <a:cs typeface="Noto Sans" panose="020B0502040504020204" pitchFamily="34" charset="0"/>
              </a:rPr>
              <a:t>Case 2: TRELLO</a:t>
            </a:r>
            <a:endParaRPr lang="en-US" sz="1600" dirty="0">
              <a:solidFill>
                <a:schemeClr val="bg1"/>
              </a:solidFill>
              <a:ea typeface="Noto Sans" panose="020B0502040504020204" pitchFamily="34" charset="0"/>
              <a:cs typeface="Noto Sans" panose="020B0502040504020204" pitchFamily="34" charset="0"/>
            </a:endParaRPr>
          </a:p>
          <a:p>
            <a:pPr algn="just">
              <a:spcBef>
                <a:spcPts val="600"/>
              </a:spcBef>
              <a:spcAft>
                <a:spcPts val="600"/>
              </a:spcAft>
            </a:pPr>
            <a:r>
              <a:rPr lang="en-US" sz="1600" dirty="0">
                <a:solidFill>
                  <a:schemeClr val="accent1"/>
                </a:solidFill>
                <a:ea typeface="Noto Sans" panose="020B0502040504020204" pitchFamily="34" charset="0"/>
                <a:cs typeface="Noto Sans" panose="020B0502040504020204" pitchFamily="34" charset="0"/>
              </a:rPr>
              <a:t>Trello is a cloud-based online collaboration platform. It is an efficient tool for teams to overcome the challenges of task sharing and management while working remotely. Regardless of the project, workflow, or team type, Trello can help you keep things organized. It offers both free and pro (paid) options. Remote teams can effectively use Trello for the following purposes:</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ea typeface="Noto Sans" panose="020B0502040504020204" pitchFamily="34" charset="0"/>
                <a:cs typeface="Noto Sans" panose="020B0502040504020204" pitchFamily="34" charset="0"/>
              </a:rPr>
              <a:t>Creating a to-do list for online task organization,</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ea typeface="Noto Sans" panose="020B0502040504020204" pitchFamily="34" charset="0"/>
                <a:cs typeface="Noto Sans" panose="020B0502040504020204" pitchFamily="34" charset="0"/>
              </a:rPr>
              <a:t>Project and activity planning,</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ea typeface="Noto Sans" panose="020B0502040504020204" pitchFamily="34" charset="0"/>
                <a:cs typeface="Noto Sans" panose="020B0502040504020204" pitchFamily="34" charset="0"/>
              </a:rPr>
              <a:t>Tracking team-task distribution.</a:t>
            </a:r>
          </a:p>
          <a:p>
            <a:pPr algn="just">
              <a:spcBef>
                <a:spcPts val="600"/>
              </a:spcBef>
              <a:spcAft>
                <a:spcPts val="600"/>
              </a:spcAft>
            </a:pPr>
            <a:r>
              <a:rPr lang="en-US" sz="1600" dirty="0">
                <a:solidFill>
                  <a:schemeClr val="accent1"/>
                </a:solidFill>
                <a:ea typeface="Noto Sans" panose="020B0502040504020204" pitchFamily="34" charset="0"/>
                <a:cs typeface="Noto Sans" panose="020B0502040504020204" pitchFamily="34" charset="0"/>
              </a:rPr>
              <a:t>With these features, Trello enables remote teams to work together as if they were in an office environment.</a:t>
            </a:r>
          </a:p>
          <a:p>
            <a:pPr algn="just">
              <a:lnSpc>
                <a:spcPct val="150000"/>
              </a:lnSpc>
              <a:spcBef>
                <a:spcPts val="600"/>
              </a:spcBef>
              <a:spcAft>
                <a:spcPts val="600"/>
              </a:spcAft>
            </a:pPr>
            <a:endParaRPr lang="en-US" sz="160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2" name="Rettangolo con angoli arrotondati 12">
            <a:extLst>
              <a:ext uri="{FF2B5EF4-FFF2-40B4-BE49-F238E27FC236}">
                <a16:creationId xmlns:a16="http://schemas.microsoft.com/office/drawing/2014/main" id="{684592A5-71B7-813B-D0F2-725624361545}"/>
              </a:ext>
            </a:extLst>
          </p:cNvPr>
          <p:cNvSpPr/>
          <p:nvPr/>
        </p:nvSpPr>
        <p:spPr>
          <a:xfrm>
            <a:off x="1432965" y="3733301"/>
            <a:ext cx="4262567" cy="2501244"/>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1200" b="0" i="0" dirty="0">
                <a:solidFill>
                  <a:srgbClr val="131313"/>
                </a:solidFill>
                <a:effectLst/>
              </a:rPr>
              <a:t>In this video, you'll learn the basics of the Trello workspace, a home for all  of your boards that you can also collaborate with others on. </a:t>
            </a:r>
          </a:p>
          <a:p>
            <a:pPr algn="ctr"/>
            <a:endParaRPr lang="en-US" sz="1200" b="0" i="0" dirty="0">
              <a:solidFill>
                <a:srgbClr val="131313"/>
              </a:solidFill>
              <a:effectLst/>
            </a:endParaRPr>
          </a:p>
          <a:p>
            <a:r>
              <a:rPr lang="en-US" sz="1200" b="0" i="0" dirty="0">
                <a:solidFill>
                  <a:srgbClr val="131313"/>
                </a:solidFill>
                <a:effectLst/>
              </a:rPr>
              <a:t>Next, you'll create your own board, which is a container for tasks. This board is a personal dashboard for all your major tasks. </a:t>
            </a:r>
          </a:p>
          <a:p>
            <a:endParaRPr lang="en-US" sz="1200" dirty="0">
              <a:solidFill>
                <a:srgbClr val="131313"/>
              </a:solidFill>
            </a:endParaRPr>
          </a:p>
          <a:p>
            <a:r>
              <a:rPr lang="en-US" sz="1200" b="0" i="0" dirty="0">
                <a:solidFill>
                  <a:srgbClr val="131313"/>
                </a:solidFill>
                <a:effectLst/>
              </a:rPr>
              <a:t>Then, you'll explore the To Do-Doing-Done system already built into Trello and then upgrade it using a few key tweaks. You'll add and manage cards in the board to represent your tasks and your goals.</a:t>
            </a:r>
            <a:endParaRPr lang="en-GB" sz="1200" dirty="0">
              <a:solidFill>
                <a:schemeClr val="accent1"/>
              </a:solidFill>
            </a:endParaRPr>
          </a:p>
        </p:txBody>
      </p:sp>
      <p:sp>
        <p:nvSpPr>
          <p:cNvPr id="4" name="Freccia in giù 2">
            <a:extLst>
              <a:ext uri="{FF2B5EF4-FFF2-40B4-BE49-F238E27FC236}">
                <a16:creationId xmlns:a16="http://schemas.microsoft.com/office/drawing/2014/main" id="{9C786392-7D4A-4120-BBF3-810960604DF5}"/>
              </a:ext>
            </a:extLst>
          </p:cNvPr>
          <p:cNvSpPr/>
          <p:nvPr/>
        </p:nvSpPr>
        <p:spPr>
          <a:xfrm rot="16200000">
            <a:off x="5804968" y="4722197"/>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pic>
        <p:nvPicPr>
          <p:cNvPr id="5" name="Online Media 4" title="Trello Tutorial in Ten Minutes (How to Use Trello to Get Your Life Together)">
            <a:hlinkClick r:id="" action="ppaction://media"/>
            <a:extLst>
              <a:ext uri="{FF2B5EF4-FFF2-40B4-BE49-F238E27FC236}">
                <a16:creationId xmlns:a16="http://schemas.microsoft.com/office/drawing/2014/main" id="{05F7A2A1-6EED-70BF-F72A-4F3092FAACB8}"/>
              </a:ext>
            </a:extLst>
          </p:cNvPr>
          <p:cNvPicPr>
            <a:picLocks noRot="1" noChangeAspect="1"/>
          </p:cNvPicPr>
          <p:nvPr>
            <a:videoFile r:link="rId1"/>
          </p:nvPr>
        </p:nvPicPr>
        <p:blipFill>
          <a:blip r:embed="rId4"/>
          <a:stretch>
            <a:fillRect/>
          </a:stretch>
        </p:blipFill>
        <p:spPr>
          <a:xfrm>
            <a:off x="6199970" y="3741808"/>
            <a:ext cx="4041830" cy="2283640"/>
          </a:xfrm>
          <a:prstGeom prst="rect">
            <a:avLst/>
          </a:prstGeom>
        </p:spPr>
      </p:pic>
      <p:sp>
        <p:nvSpPr>
          <p:cNvPr id="7" name="TextBox 6">
            <a:extLst>
              <a:ext uri="{FF2B5EF4-FFF2-40B4-BE49-F238E27FC236}">
                <a16:creationId xmlns:a16="http://schemas.microsoft.com/office/drawing/2014/main" id="{CFDCBF16-29E4-EB80-E5DE-12224DCA3529}"/>
              </a:ext>
            </a:extLst>
          </p:cNvPr>
          <p:cNvSpPr txBox="1"/>
          <p:nvPr/>
        </p:nvSpPr>
        <p:spPr>
          <a:xfrm>
            <a:off x="6199970" y="6060159"/>
            <a:ext cx="4241929" cy="400110"/>
          </a:xfrm>
          <a:prstGeom prst="rect">
            <a:avLst/>
          </a:prstGeom>
          <a:noFill/>
        </p:spPr>
        <p:txBody>
          <a:bodyPr wrap="square" rtlCol="0">
            <a:spAutoFit/>
          </a:bodyPr>
          <a:lstStyle/>
          <a:p>
            <a:r>
              <a:rPr lang="en-US" sz="1000" dirty="0">
                <a:solidFill>
                  <a:schemeClr val="accent1"/>
                </a:solidFill>
              </a:rPr>
              <a:t>Source: Trello Tutorial in Ten Minutes (How to Use Trello to Get Your Life Together) by Kevin </a:t>
            </a:r>
            <a:r>
              <a:rPr lang="en-US" sz="1000" dirty="0" err="1">
                <a:solidFill>
                  <a:schemeClr val="accent1"/>
                </a:solidFill>
              </a:rPr>
              <a:t>Stratver</a:t>
            </a:r>
            <a:endParaRPr lang="en-SI" sz="1000" dirty="0">
              <a:solidFill>
                <a:schemeClr val="accent1"/>
              </a:solidFill>
            </a:endParaRPr>
          </a:p>
        </p:txBody>
      </p:sp>
    </p:spTree>
    <p:extLst>
      <p:ext uri="{BB962C8B-B14F-4D97-AF65-F5344CB8AC3E}">
        <p14:creationId xmlns:p14="http://schemas.microsoft.com/office/powerpoint/2010/main" val="4280148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7D5D871-3E99-FD69-62E9-BF69DA13EE4B}"/>
              </a:ext>
            </a:extLst>
          </p:cNvPr>
          <p:cNvSpPr>
            <a:spLocks noGrp="1"/>
          </p:cNvSpPr>
          <p:nvPr>
            <p:ph type="title"/>
          </p:nvPr>
        </p:nvSpPr>
        <p:spPr>
          <a:xfrm>
            <a:off x="356935" y="315760"/>
            <a:ext cx="11610475" cy="959822"/>
          </a:xfrm>
        </p:spPr>
        <p:txBody>
          <a:bodyPr>
            <a:normAutofit/>
          </a:bodyPr>
          <a:lstStyle/>
          <a:p>
            <a:r>
              <a:rPr lang="en-US" sz="3400" b="1" dirty="0"/>
              <a:t>1°:</a:t>
            </a:r>
            <a:r>
              <a:rPr lang="tr-TR" sz="3400" b="1" dirty="0"/>
              <a:t> Negotiation </a:t>
            </a:r>
            <a:r>
              <a:rPr lang="en-US" sz="3400" b="1" dirty="0"/>
              <a:t>s</a:t>
            </a:r>
            <a:r>
              <a:rPr lang="tr-TR" sz="3400" b="1" dirty="0"/>
              <a:t>trategies for </a:t>
            </a:r>
            <a:r>
              <a:rPr lang="en-US" sz="3400" b="1" dirty="0"/>
              <a:t>b</a:t>
            </a:r>
            <a:r>
              <a:rPr lang="tr-TR" sz="3400" b="1" dirty="0"/>
              <a:t>usiness </a:t>
            </a:r>
            <a:r>
              <a:rPr lang="en-US" sz="3400" b="1" dirty="0"/>
              <a:t>s</a:t>
            </a:r>
            <a:r>
              <a:rPr lang="tr-TR" sz="3400" b="1" dirty="0"/>
              <a:t>uccess </a:t>
            </a:r>
            <a:r>
              <a:rPr lang="en-US" sz="3400" b="1" dirty="0"/>
              <a:t>​</a:t>
            </a:r>
          </a:p>
        </p:txBody>
      </p:sp>
      <p:sp>
        <p:nvSpPr>
          <p:cNvPr id="2" name="CasellaDiTesto 1">
            <a:extLst>
              <a:ext uri="{FF2B5EF4-FFF2-40B4-BE49-F238E27FC236}">
                <a16:creationId xmlns:a16="http://schemas.microsoft.com/office/drawing/2014/main" id="{50ABC507-E7F2-965E-C444-0827B238DD41}"/>
              </a:ext>
            </a:extLst>
          </p:cNvPr>
          <p:cNvSpPr txBox="1"/>
          <p:nvPr/>
        </p:nvSpPr>
        <p:spPr>
          <a:xfrm>
            <a:off x="356935" y="1425667"/>
            <a:ext cx="10610461" cy="459165"/>
          </a:xfrm>
          <a:prstGeom prst="rect">
            <a:avLst/>
          </a:prstGeom>
          <a:noFill/>
        </p:spPr>
        <p:txBody>
          <a:bodyPr wrap="square" rtlCol="0">
            <a:spAutoFit/>
          </a:bodyPr>
          <a:lstStyle/>
          <a:p>
            <a:pPr>
              <a:lnSpc>
                <a:spcPct val="150000"/>
              </a:lnSpc>
            </a:pPr>
            <a:r>
              <a:rPr lang="en-US" b="1" dirty="0">
                <a:solidFill>
                  <a:schemeClr val="bg1"/>
                </a:solidFill>
              </a:rPr>
              <a:t>Introduction</a:t>
            </a:r>
            <a:endParaRPr lang="en-US" sz="2000" b="1" dirty="0">
              <a:solidFill>
                <a:schemeClr val="accent3"/>
              </a:solidFill>
            </a:endParaRPr>
          </a:p>
        </p:txBody>
      </p:sp>
      <p:sp>
        <p:nvSpPr>
          <p:cNvPr id="4" name="Metin kutusu 3">
            <a:extLst>
              <a:ext uri="{FF2B5EF4-FFF2-40B4-BE49-F238E27FC236}">
                <a16:creationId xmlns:a16="http://schemas.microsoft.com/office/drawing/2014/main" id="{1D80D5D3-A628-7AE3-C688-713A31CCE45A}"/>
              </a:ext>
            </a:extLst>
          </p:cNvPr>
          <p:cNvSpPr txBox="1"/>
          <p:nvPr/>
        </p:nvSpPr>
        <p:spPr>
          <a:xfrm>
            <a:off x="356935" y="2064285"/>
            <a:ext cx="11032960" cy="338554"/>
          </a:xfrm>
          <a:prstGeom prst="rect">
            <a:avLst/>
          </a:prstGeom>
          <a:noFill/>
        </p:spPr>
        <p:txBody>
          <a:bodyPr wrap="square">
            <a:spAutoFit/>
          </a:bodyPr>
          <a:lstStyle/>
          <a:p>
            <a:pPr algn="just" rtl="0" fontAlgn="base"/>
            <a:r>
              <a:rPr lang="tr-TR" sz="1600" b="0" i="0" u="none" strike="noStrike">
                <a:solidFill>
                  <a:srgbClr val="000000"/>
                </a:solidFill>
                <a:effectLst/>
                <a:latin typeface="Raleway "/>
              </a:rPr>
              <a:t> </a:t>
            </a:r>
            <a:endParaRPr lang="en-US" sz="1600" b="0" i="0">
              <a:solidFill>
                <a:srgbClr val="000000"/>
              </a:solidFill>
              <a:effectLst/>
              <a:latin typeface="Raleway "/>
            </a:endParaRPr>
          </a:p>
        </p:txBody>
      </p:sp>
      <p:sp>
        <p:nvSpPr>
          <p:cNvPr id="6" name="Metin kutusu 5">
            <a:extLst>
              <a:ext uri="{FF2B5EF4-FFF2-40B4-BE49-F238E27FC236}">
                <a16:creationId xmlns:a16="http://schemas.microsoft.com/office/drawing/2014/main" id="{53E3B81F-3FEE-310F-5DF4-A456E257BC60}"/>
              </a:ext>
            </a:extLst>
          </p:cNvPr>
          <p:cNvSpPr txBox="1"/>
          <p:nvPr/>
        </p:nvSpPr>
        <p:spPr>
          <a:xfrm>
            <a:off x="356936" y="2016013"/>
            <a:ext cx="8607978" cy="2462213"/>
          </a:xfrm>
          <a:prstGeom prst="rect">
            <a:avLst/>
          </a:prstGeom>
          <a:noFill/>
        </p:spPr>
        <p:txBody>
          <a:bodyPr wrap="square" lIns="91440" tIns="45720" rIns="91440" bIns="45720" anchor="t">
            <a:spAutoFit/>
          </a:bodyPr>
          <a:lstStyle/>
          <a:p>
            <a:pPr algn="just">
              <a:spcBef>
                <a:spcPts val="600"/>
              </a:spcBef>
              <a:spcAft>
                <a:spcPts val="600"/>
              </a:spcAft>
            </a:pPr>
            <a:r>
              <a:rPr lang="en-US" sz="1600" dirty="0">
                <a:solidFill>
                  <a:schemeClr val="accent1"/>
                </a:solidFill>
              </a:rPr>
              <a:t>This section introduces essential skills and strategies for achieving business success through effective negotiation. It covers core negotiation principles, focusing on practical techniques that can be directly applied to real-world business scenarios. </a:t>
            </a:r>
            <a:endParaRPr lang="tr-TR" sz="1600" dirty="0">
              <a:solidFill>
                <a:schemeClr val="accent1"/>
              </a:solidFill>
            </a:endParaRPr>
          </a:p>
          <a:p>
            <a:pPr algn="just">
              <a:spcBef>
                <a:spcPts val="600"/>
              </a:spcBef>
              <a:spcAft>
                <a:spcPts val="600"/>
              </a:spcAft>
            </a:pPr>
            <a:r>
              <a:rPr lang="en-US" sz="1600" dirty="0">
                <a:solidFill>
                  <a:schemeClr val="accent1"/>
                </a:solidFill>
              </a:rPr>
              <a:t>You will gain insight into how to approach negotiations strategically, learn tactics for managing discussions and conflicts, and become adept at crafting mutually beneficial agreements.</a:t>
            </a:r>
            <a:r>
              <a:rPr lang="tr-TR" sz="1600" dirty="0">
                <a:solidFill>
                  <a:schemeClr val="accent1"/>
                </a:solidFill>
              </a:rPr>
              <a:t> </a:t>
            </a:r>
            <a:r>
              <a:rPr lang="en-US" sz="1600" dirty="0">
                <a:solidFill>
                  <a:schemeClr val="accent1"/>
                </a:solidFill>
              </a:rPr>
              <a:t>One of the central components of this section is the development of a Best Alternative to a Negotiated Agreement (BATNA) model, a crucial concept in negotiation theory. You will learn to identify and strengthen your alternatives, empowering you to negotiate from a position of confidence and strength. </a:t>
            </a:r>
            <a:endParaRPr lang="en-US" sz="1600" u="sng" dirty="0">
              <a:solidFill>
                <a:schemeClr val="accent1"/>
              </a:solidFill>
              <a:highlight>
                <a:srgbClr val="FFFF00"/>
              </a:highlight>
            </a:endParaRPr>
          </a:p>
        </p:txBody>
      </p:sp>
      <p:pic>
        <p:nvPicPr>
          <p:cNvPr id="7" name="Resim 6" descr="sanat, origami içeren bir resim&#10;&#10;Açıklama otomatik olarak oluşturuldu">
            <a:extLst>
              <a:ext uri="{FF2B5EF4-FFF2-40B4-BE49-F238E27FC236}">
                <a16:creationId xmlns:a16="http://schemas.microsoft.com/office/drawing/2014/main" id="{5FD5DE1D-8C7B-399F-327D-5AD9C3AD3C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3415" y="2128741"/>
            <a:ext cx="8407573" cy="4729259"/>
          </a:xfrm>
          <a:prstGeom prst="rect">
            <a:avLst/>
          </a:prstGeom>
        </p:spPr>
      </p:pic>
      <p:sp>
        <p:nvSpPr>
          <p:cNvPr id="9" name="Metin kutusu 8">
            <a:extLst>
              <a:ext uri="{FF2B5EF4-FFF2-40B4-BE49-F238E27FC236}">
                <a16:creationId xmlns:a16="http://schemas.microsoft.com/office/drawing/2014/main" id="{D9793032-BD9B-DF29-685F-53FE15FF9FC2}"/>
              </a:ext>
            </a:extLst>
          </p:cNvPr>
          <p:cNvSpPr txBox="1"/>
          <p:nvPr/>
        </p:nvSpPr>
        <p:spPr>
          <a:xfrm>
            <a:off x="7703740" y="6349810"/>
            <a:ext cx="4818017" cy="246221"/>
          </a:xfrm>
          <a:prstGeom prst="rect">
            <a:avLst/>
          </a:prstGeom>
          <a:noFill/>
        </p:spPr>
        <p:txBody>
          <a:bodyPr wrap="square">
            <a:spAutoFit/>
          </a:bodyPr>
          <a:lstStyle/>
          <a:p>
            <a:pPr algn="ctr"/>
            <a:r>
              <a:rPr lang="en-US" sz="1000" dirty="0">
                <a:solidFill>
                  <a:schemeClr val="accent1"/>
                </a:solidFill>
              </a:rPr>
              <a:t>Image s</a:t>
            </a:r>
            <a:r>
              <a:rPr lang="tr-TR" sz="1000" dirty="0">
                <a:solidFill>
                  <a:schemeClr val="accent1"/>
                </a:solidFill>
              </a:rPr>
              <a:t>ource: purchased from Istockphoto.com</a:t>
            </a:r>
          </a:p>
        </p:txBody>
      </p:sp>
    </p:spTree>
    <p:extLst>
      <p:ext uri="{BB962C8B-B14F-4D97-AF65-F5344CB8AC3E}">
        <p14:creationId xmlns:p14="http://schemas.microsoft.com/office/powerpoint/2010/main" val="4697635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0780A2-02F1-7835-290B-1CF882EF695A}"/>
            </a:ext>
          </a:extLst>
        </p:cNvPr>
        <p:cNvGrpSpPr/>
        <p:nvPr/>
      </p:nvGrpSpPr>
      <p:grpSpPr>
        <a:xfrm>
          <a:off x="0" y="0"/>
          <a:ext cx="0" cy="0"/>
          <a:chOff x="0" y="0"/>
          <a:chExt cx="0" cy="0"/>
        </a:xfrm>
      </p:grpSpPr>
      <p:sp>
        <p:nvSpPr>
          <p:cNvPr id="6" name="Metin kutusu 5">
            <a:extLst>
              <a:ext uri="{FF2B5EF4-FFF2-40B4-BE49-F238E27FC236}">
                <a16:creationId xmlns:a16="http://schemas.microsoft.com/office/drawing/2014/main" id="{B218F0BF-FDD8-F85C-79C8-5DBC86AF8057}"/>
              </a:ext>
            </a:extLst>
          </p:cNvPr>
          <p:cNvSpPr txBox="1"/>
          <p:nvPr/>
        </p:nvSpPr>
        <p:spPr>
          <a:xfrm>
            <a:off x="298301" y="631622"/>
            <a:ext cx="11026385" cy="2616101"/>
          </a:xfrm>
          <a:prstGeom prst="rect">
            <a:avLst/>
          </a:prstGeom>
          <a:noFill/>
        </p:spPr>
        <p:txBody>
          <a:bodyPr wrap="square" lIns="91440" tIns="45720" rIns="91440" bIns="45720" anchor="t">
            <a:spAutoFit/>
          </a:bodyPr>
          <a:lstStyle/>
          <a:p>
            <a:pPr algn="just">
              <a:spcBef>
                <a:spcPts val="600"/>
              </a:spcBef>
              <a:spcAft>
                <a:spcPts val="600"/>
              </a:spcAft>
            </a:pPr>
            <a:r>
              <a:rPr lang="en-US" sz="1600" b="1" dirty="0">
                <a:solidFill>
                  <a:schemeClr val="bg1"/>
                </a:solidFill>
                <a:ea typeface="Noto Sans"/>
                <a:cs typeface="Noto Sans"/>
              </a:rPr>
              <a:t>Case 3: World Time Buddy </a:t>
            </a:r>
          </a:p>
          <a:p>
            <a:pPr algn="just">
              <a:spcBef>
                <a:spcPts val="600"/>
              </a:spcBef>
              <a:spcAft>
                <a:spcPts val="600"/>
              </a:spcAft>
            </a:pPr>
            <a:r>
              <a:rPr lang="en-US" sz="1600" dirty="0">
                <a:solidFill>
                  <a:schemeClr val="accent1"/>
                </a:solidFill>
                <a:ea typeface="Noto Sans"/>
                <a:cs typeface="Noto Sans"/>
              </a:rPr>
              <a:t>This </a:t>
            </a:r>
            <a:r>
              <a:rPr lang="tr-TR" sz="1600" dirty="0" err="1">
                <a:solidFill>
                  <a:schemeClr val="accent1"/>
                </a:solidFill>
                <a:ea typeface="Noto Sans"/>
                <a:cs typeface="Noto Sans"/>
              </a:rPr>
              <a:t>tool</a:t>
            </a:r>
            <a:r>
              <a:rPr lang="en-US" sz="1600" dirty="0">
                <a:solidFill>
                  <a:schemeClr val="accent1"/>
                </a:solidFill>
                <a:ea typeface="Noto Sans"/>
                <a:cs typeface="Noto Sans"/>
              </a:rPr>
              <a:t> is a useful tool for remote teams working from different countries. With remote work, working independently of time and place has become more prominent. In addition, working with geographically distant customers has become more common than ever. One of the issues that remote teams (from different countries) struggle with is the problem of time difference in meeting hours. Sometimes, a change in the time zones of countries can also lead a shift in the times of planned meetings without being noticed. That’s where World Time Buddy comes in as a solution to this problem.</a:t>
            </a:r>
          </a:p>
          <a:p>
            <a:pPr algn="just">
              <a:spcBef>
                <a:spcPts val="600"/>
              </a:spcBef>
              <a:spcAft>
                <a:spcPts val="600"/>
              </a:spcAft>
            </a:pPr>
            <a:r>
              <a:rPr lang="en-US" sz="1600" dirty="0">
                <a:solidFill>
                  <a:schemeClr val="accent1"/>
                </a:solidFill>
                <a:ea typeface="Noto Sans"/>
                <a:cs typeface="Noto Sans"/>
              </a:rPr>
              <a:t>Carefully thought-out design lets it effortlessly compare multiple time zones at a glance, plan conference calls, webinars, international phone calls and web meetings. It also aids with business travel &amp; tracking of market hours.</a:t>
            </a:r>
            <a:endParaRPr lang="en-US" sz="1600" dirty="0">
              <a:solidFill>
                <a:schemeClr val="accent1"/>
              </a:solidFill>
              <a:latin typeface="Noto Sans"/>
              <a:ea typeface="Noto Sans"/>
              <a:cs typeface="Noto Sans"/>
            </a:endParaRPr>
          </a:p>
        </p:txBody>
      </p:sp>
      <p:sp>
        <p:nvSpPr>
          <p:cNvPr id="2" name="Rettangolo con angoli arrotondati 12">
            <a:extLst>
              <a:ext uri="{FF2B5EF4-FFF2-40B4-BE49-F238E27FC236}">
                <a16:creationId xmlns:a16="http://schemas.microsoft.com/office/drawing/2014/main" id="{B5952D1D-A8C9-B49E-A1AF-DA3974797613}"/>
              </a:ext>
            </a:extLst>
          </p:cNvPr>
          <p:cNvSpPr/>
          <p:nvPr/>
        </p:nvSpPr>
        <p:spPr>
          <a:xfrm>
            <a:off x="2777607" y="4169618"/>
            <a:ext cx="3033886" cy="1182980"/>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b="0" i="0" dirty="0">
                <a:solidFill>
                  <a:srgbClr val="131313"/>
                </a:solidFill>
                <a:effectLst/>
              </a:rPr>
              <a:t>In this video, you'll learn the use World Time Buddy tool to see exactly what day and time it is in another country. </a:t>
            </a:r>
            <a:endParaRPr lang="en-GB" sz="1200" dirty="0">
              <a:solidFill>
                <a:schemeClr val="accent1"/>
              </a:solidFill>
            </a:endParaRPr>
          </a:p>
        </p:txBody>
      </p:sp>
      <p:sp>
        <p:nvSpPr>
          <p:cNvPr id="3" name="Freccia in giù 2">
            <a:extLst>
              <a:ext uri="{FF2B5EF4-FFF2-40B4-BE49-F238E27FC236}">
                <a16:creationId xmlns:a16="http://schemas.microsoft.com/office/drawing/2014/main" id="{100E9790-99F7-7B65-3118-D7FA046B7FC0}"/>
              </a:ext>
            </a:extLst>
          </p:cNvPr>
          <p:cNvSpPr/>
          <p:nvPr/>
        </p:nvSpPr>
        <p:spPr>
          <a:xfrm rot="16200000">
            <a:off x="5953217" y="4581384"/>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sp>
        <p:nvSpPr>
          <p:cNvPr id="7" name="TextBox 6">
            <a:extLst>
              <a:ext uri="{FF2B5EF4-FFF2-40B4-BE49-F238E27FC236}">
                <a16:creationId xmlns:a16="http://schemas.microsoft.com/office/drawing/2014/main" id="{4E17CA90-BFF0-969A-491C-788DE62004F7}"/>
              </a:ext>
            </a:extLst>
          </p:cNvPr>
          <p:cNvSpPr txBox="1"/>
          <p:nvPr/>
        </p:nvSpPr>
        <p:spPr>
          <a:xfrm>
            <a:off x="6481620" y="6151382"/>
            <a:ext cx="6096000" cy="246221"/>
          </a:xfrm>
          <a:prstGeom prst="rect">
            <a:avLst/>
          </a:prstGeom>
          <a:noFill/>
        </p:spPr>
        <p:txBody>
          <a:bodyPr wrap="square">
            <a:spAutoFit/>
          </a:bodyPr>
          <a:lstStyle/>
          <a:p>
            <a:r>
              <a:rPr lang="en-US" sz="1000" dirty="0">
                <a:solidFill>
                  <a:schemeClr val="accent1"/>
                </a:solidFill>
              </a:rPr>
              <a:t>Source: World Time Buddy by Marsha Sortino</a:t>
            </a:r>
          </a:p>
        </p:txBody>
      </p:sp>
      <p:pic>
        <p:nvPicPr>
          <p:cNvPr id="8" name="Online Media 7" title="World Time Buddy">
            <a:hlinkClick r:id="" action="ppaction://media"/>
            <a:extLst>
              <a:ext uri="{FF2B5EF4-FFF2-40B4-BE49-F238E27FC236}">
                <a16:creationId xmlns:a16="http://schemas.microsoft.com/office/drawing/2014/main" id="{3AF59E6F-A70F-86F2-CC2D-F49071B0FEA2}"/>
              </a:ext>
            </a:extLst>
          </p:cNvPr>
          <p:cNvPicPr>
            <a:picLocks noRot="1" noChangeAspect="1"/>
          </p:cNvPicPr>
          <p:nvPr>
            <a:videoFile r:link="rId1"/>
          </p:nvPr>
        </p:nvPicPr>
        <p:blipFill>
          <a:blip r:embed="rId3"/>
          <a:stretch>
            <a:fillRect/>
          </a:stretch>
        </p:blipFill>
        <p:spPr>
          <a:xfrm>
            <a:off x="6481620" y="3433149"/>
            <a:ext cx="4700730" cy="2655918"/>
          </a:xfrm>
          <a:prstGeom prst="rect">
            <a:avLst/>
          </a:prstGeom>
        </p:spPr>
      </p:pic>
    </p:spTree>
    <p:extLst>
      <p:ext uri="{BB962C8B-B14F-4D97-AF65-F5344CB8AC3E}">
        <p14:creationId xmlns:p14="http://schemas.microsoft.com/office/powerpoint/2010/main" val="3538641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21F8E3-6490-CCE0-702E-12652D8D8455}"/>
            </a:ext>
          </a:extLst>
        </p:cNvPr>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7AB3EC40-FBC2-6BFF-CD31-D0C66DF9969A}"/>
              </a:ext>
            </a:extLst>
          </p:cNvPr>
          <p:cNvSpPr>
            <a:spLocks noGrp="1"/>
          </p:cNvSpPr>
          <p:nvPr>
            <p:ph idx="1"/>
          </p:nvPr>
        </p:nvSpPr>
        <p:spPr>
          <a:xfrm>
            <a:off x="272423" y="1350583"/>
            <a:ext cx="11392039" cy="4221542"/>
          </a:xfrm>
        </p:spPr>
        <p:txBody>
          <a:bodyPr vert="horz" lIns="91440" tIns="45720" rIns="91440" bIns="45720" rtlCol="0" anchor="t">
            <a:noAutofit/>
          </a:bodyPr>
          <a:lstStyle/>
          <a:p>
            <a:pPr marL="0" indent="0" algn="just">
              <a:lnSpc>
                <a:spcPct val="150000"/>
              </a:lnSpc>
              <a:buNone/>
            </a:pPr>
            <a:r>
              <a:rPr lang="it-IT" sz="1600" dirty="0"/>
              <a:t>Brief </a:t>
            </a:r>
            <a:r>
              <a:rPr lang="it-IT" sz="1600" dirty="0" err="1"/>
              <a:t>description</a:t>
            </a:r>
            <a:r>
              <a:rPr lang="it-IT" sz="1600" dirty="0"/>
              <a:t> </a:t>
            </a:r>
          </a:p>
          <a:p>
            <a:pPr marL="0" indent="0" algn="just">
              <a:lnSpc>
                <a:spcPct val="100000"/>
              </a:lnSpc>
              <a:buNone/>
            </a:pPr>
            <a:r>
              <a:rPr lang="en-US" sz="1600" dirty="0">
                <a:hlinkClick r:id="rId3">
                  <a:extLst>
                    <a:ext uri="{A12FA001-AC4F-418D-AE19-62706E023703}">
                      <ahyp:hlinkClr xmlns:ahyp="http://schemas.microsoft.com/office/drawing/2018/hyperlinkcolor" val="tx"/>
                    </a:ext>
                  </a:extLst>
                </a:hlinkClick>
              </a:rPr>
              <a:t>ChatGPT-4</a:t>
            </a:r>
            <a:r>
              <a:rPr lang="en-US" sz="1600" b="0" dirty="0">
                <a:solidFill>
                  <a:schemeClr val="accent1"/>
                </a:solidFill>
              </a:rPr>
              <a:t> is the fourth-generation model in OpenAI’s ChatGPT series, a large language model designed to generate human-like text responses based on prompts. It builds upon previous versions, including ChatGPT-3 and 3.5, with enhancements in understanding, reasoning, contextual awareness, and creativity</a:t>
            </a:r>
            <a:endParaRPr lang="it-IT" sz="1600" b="0" dirty="0">
              <a:solidFill>
                <a:schemeClr val="accent1"/>
              </a:solidFill>
            </a:endParaRPr>
          </a:p>
          <a:p>
            <a:pPr marL="0" indent="0" algn="just">
              <a:lnSpc>
                <a:spcPct val="100000"/>
              </a:lnSpc>
              <a:buNone/>
            </a:pPr>
            <a:r>
              <a:rPr lang="en-US" sz="1600" b="0" dirty="0">
                <a:solidFill>
                  <a:schemeClr val="accent1"/>
                </a:solidFill>
              </a:rPr>
              <a:t>ChatGPT-4 can be a valuable tool for networking negotiation in several ways:</a:t>
            </a:r>
            <a:endParaRPr lang="tr-TR" sz="1600" b="0" dirty="0">
              <a:solidFill>
                <a:schemeClr val="accent1"/>
              </a:solidFill>
            </a:endParaRPr>
          </a:p>
          <a:p>
            <a:pPr marL="742950" lvl="1" indent="-285750" algn="just">
              <a:lnSpc>
                <a:spcPct val="100000"/>
              </a:lnSpc>
              <a:buFont typeface="Arial" panose="020B0604020202020204" pitchFamily="34" charset="0"/>
              <a:buChar char="•"/>
            </a:pPr>
            <a:r>
              <a:rPr kumimoji="0" lang="en-US" sz="1600" i="0" strike="noStrike" kern="1200" cap="none" spc="0" normalizeH="0" baseline="0" noProof="0" dirty="0">
                <a:ln>
                  <a:noFill/>
                </a:ln>
                <a:solidFill>
                  <a:schemeClr val="accent1"/>
                </a:solidFill>
                <a:effectLst/>
                <a:uLnTx/>
                <a:uFillTx/>
                <a:ea typeface="+mn-ea"/>
                <a:cs typeface="+mn-cs"/>
              </a:rPr>
              <a:t>Preparation and Research: </a:t>
            </a:r>
            <a:r>
              <a:rPr kumimoji="0" lang="en-US" sz="1600" b="0" i="0" strike="noStrike" kern="1200" cap="none" spc="0" normalizeH="0" baseline="0" noProof="0" dirty="0">
                <a:ln>
                  <a:noFill/>
                </a:ln>
                <a:solidFill>
                  <a:schemeClr val="accent1"/>
                </a:solidFill>
                <a:effectLst/>
                <a:uLnTx/>
                <a:uFillTx/>
                <a:ea typeface="+mn-ea"/>
                <a:cs typeface="+mn-cs"/>
              </a:rPr>
              <a:t>It can help you gather information about the individuals or organizations</a:t>
            </a:r>
            <a:r>
              <a:rPr kumimoji="0" lang="tr-TR" sz="1600" b="0" i="0" strike="noStrike" kern="1200" cap="none" spc="0" normalizeH="0" baseline="0" noProof="0" dirty="0">
                <a:ln>
                  <a:noFill/>
                </a:ln>
                <a:solidFill>
                  <a:schemeClr val="accent1"/>
                </a:solidFill>
                <a:effectLst/>
                <a:uLnTx/>
                <a:uFillTx/>
                <a:ea typeface="+mn-ea"/>
                <a:cs typeface="+mn-cs"/>
              </a:rPr>
              <a:t> </a:t>
            </a:r>
            <a:r>
              <a:rPr kumimoji="0" lang="en-US" sz="1600" b="0" i="0" strike="noStrike" kern="1200" cap="none" spc="0" normalizeH="0" baseline="0" noProof="0" dirty="0">
                <a:ln>
                  <a:noFill/>
                </a:ln>
                <a:solidFill>
                  <a:schemeClr val="accent1"/>
                </a:solidFill>
                <a:effectLst/>
                <a:uLnTx/>
                <a:uFillTx/>
                <a:ea typeface="+mn-ea"/>
                <a:cs typeface="+mn-cs"/>
              </a:rPr>
              <a:t>you'll be negotiating with. You can use it to understand their backgrounds, interests, and previous</a:t>
            </a:r>
            <a:r>
              <a:rPr kumimoji="0" lang="tr-TR" sz="1600" b="0" i="0" strike="noStrike" kern="1200" cap="none" spc="0" normalizeH="0" baseline="0" noProof="0" dirty="0">
                <a:ln>
                  <a:noFill/>
                </a:ln>
                <a:solidFill>
                  <a:schemeClr val="accent1"/>
                </a:solidFill>
                <a:effectLst/>
                <a:uLnTx/>
                <a:uFillTx/>
                <a:ea typeface="+mn-ea"/>
                <a:cs typeface="+mn-cs"/>
              </a:rPr>
              <a:t> </a:t>
            </a:r>
            <a:r>
              <a:rPr kumimoji="0" lang="en-US" sz="1600" b="0" i="0" strike="noStrike" kern="1200" cap="none" spc="0" normalizeH="0" baseline="0" noProof="0" dirty="0">
                <a:ln>
                  <a:noFill/>
                </a:ln>
                <a:solidFill>
                  <a:schemeClr val="accent1"/>
                </a:solidFill>
                <a:effectLst/>
                <a:uLnTx/>
                <a:uFillTx/>
                <a:ea typeface="+mn-ea"/>
                <a:cs typeface="+mn-cs"/>
              </a:rPr>
              <a:t>negotiations, which can inform your approach</a:t>
            </a:r>
            <a:r>
              <a:rPr lang="en-US" sz="1600" b="0" dirty="0">
                <a:solidFill>
                  <a:schemeClr val="accent1"/>
                </a:solidFill>
              </a:rPr>
              <a:t>.</a:t>
            </a:r>
            <a:endParaRPr lang="tr-TR" sz="1600" b="0" i="0" strike="noStrike" kern="1200" cap="none" spc="0" normalizeH="0" baseline="0" noProof="0" dirty="0">
              <a:ln>
                <a:noFill/>
              </a:ln>
              <a:solidFill>
                <a:schemeClr val="accent1"/>
              </a:solidFill>
              <a:effectLst/>
              <a:uLnTx/>
              <a:uFillTx/>
            </a:endParaRPr>
          </a:p>
          <a:p>
            <a:pPr marL="742950" lvl="1" indent="-285750" algn="just">
              <a:lnSpc>
                <a:spcPct val="100000"/>
              </a:lnSpc>
              <a:buFont typeface="Arial" panose="020B0604020202020204" pitchFamily="34" charset="0"/>
              <a:buChar char="•"/>
            </a:pPr>
            <a:r>
              <a:rPr kumimoji="0" lang="en-US" sz="1600" i="0" strike="noStrike" kern="1200" cap="none" spc="0" normalizeH="0" baseline="0" noProof="0" dirty="0">
                <a:ln>
                  <a:noFill/>
                </a:ln>
                <a:solidFill>
                  <a:schemeClr val="accent1"/>
                </a:solidFill>
                <a:effectLst/>
                <a:uLnTx/>
                <a:uFillTx/>
                <a:ea typeface="+mn-ea"/>
                <a:cs typeface="+mn-cs"/>
              </a:rPr>
              <a:t>Role-Playing Scenarios: </a:t>
            </a:r>
            <a:r>
              <a:rPr kumimoji="0" lang="en-US" sz="1600" b="0" i="0" strike="noStrike" kern="1200" cap="none" spc="0" normalizeH="0" baseline="0" noProof="0" dirty="0">
                <a:ln>
                  <a:noFill/>
                </a:ln>
                <a:solidFill>
                  <a:schemeClr val="accent1"/>
                </a:solidFill>
                <a:effectLst/>
                <a:uLnTx/>
                <a:uFillTx/>
                <a:ea typeface="+mn-ea"/>
                <a:cs typeface="+mn-cs"/>
              </a:rPr>
              <a:t>You can simulate negotiation scenarios with ChatGPT-4. By role-playing</a:t>
            </a:r>
            <a:r>
              <a:rPr kumimoji="0" lang="tr-TR" sz="1600" b="0" i="0" strike="noStrike" kern="1200" cap="none" spc="0" normalizeH="0" baseline="0" noProof="0" dirty="0">
                <a:ln>
                  <a:noFill/>
                </a:ln>
                <a:solidFill>
                  <a:schemeClr val="accent1"/>
                </a:solidFill>
                <a:effectLst/>
                <a:uLnTx/>
                <a:uFillTx/>
                <a:ea typeface="+mn-ea"/>
                <a:cs typeface="+mn-cs"/>
              </a:rPr>
              <a:t> </a:t>
            </a:r>
            <a:r>
              <a:rPr kumimoji="0" lang="en-US" sz="1600" b="0" i="0" strike="noStrike" kern="1200" cap="none" spc="0" normalizeH="0" baseline="0" noProof="0" dirty="0">
                <a:ln>
                  <a:noFill/>
                </a:ln>
                <a:solidFill>
                  <a:schemeClr val="accent1"/>
                </a:solidFill>
                <a:effectLst/>
                <a:uLnTx/>
                <a:uFillTx/>
                <a:ea typeface="+mn-ea"/>
                <a:cs typeface="+mn-cs"/>
              </a:rPr>
              <a:t>as both parties, you can practice your arguments, responses, and strategies in a safe environment,</a:t>
            </a:r>
            <a:r>
              <a:rPr kumimoji="0" lang="tr-TR" sz="1600" b="0" i="0" strike="noStrike" kern="1200" cap="none" spc="0" normalizeH="0" baseline="0" noProof="0" dirty="0">
                <a:ln>
                  <a:noFill/>
                </a:ln>
                <a:solidFill>
                  <a:schemeClr val="accent1"/>
                </a:solidFill>
                <a:effectLst/>
                <a:uLnTx/>
                <a:uFillTx/>
                <a:ea typeface="+mn-ea"/>
                <a:cs typeface="+mn-cs"/>
              </a:rPr>
              <a:t> </a:t>
            </a:r>
            <a:r>
              <a:rPr kumimoji="0" lang="en-US" sz="1600" b="0" i="0" strike="noStrike" kern="1200" cap="none" spc="0" normalizeH="0" baseline="0" noProof="0" dirty="0">
                <a:ln>
                  <a:noFill/>
                </a:ln>
                <a:solidFill>
                  <a:schemeClr val="accent1"/>
                </a:solidFill>
                <a:effectLst/>
                <a:uLnTx/>
                <a:uFillTx/>
                <a:ea typeface="+mn-ea"/>
                <a:cs typeface="+mn-cs"/>
              </a:rPr>
              <a:t>helping you build confidence.</a:t>
            </a:r>
            <a:r>
              <a:rPr kumimoji="0" lang="tr-TR" sz="1600" b="0" i="0" strike="noStrike" kern="1200" cap="none" spc="0" normalizeH="0" baseline="0" noProof="0" dirty="0">
                <a:ln>
                  <a:noFill/>
                </a:ln>
                <a:solidFill>
                  <a:schemeClr val="accent1"/>
                </a:solidFill>
                <a:effectLst/>
                <a:uLnTx/>
                <a:uFillTx/>
                <a:ea typeface="+mn-ea"/>
                <a:cs typeface="+mn-cs"/>
              </a:rPr>
              <a:t> </a:t>
            </a:r>
            <a:r>
              <a:rPr kumimoji="0" lang="en-US" sz="1600" b="0" i="0" strike="noStrike" kern="1200" cap="none" spc="0" normalizeH="0" baseline="0" noProof="0" dirty="0">
                <a:ln>
                  <a:noFill/>
                </a:ln>
                <a:solidFill>
                  <a:schemeClr val="accent1"/>
                </a:solidFill>
                <a:effectLst/>
                <a:uLnTx/>
                <a:uFillTx/>
                <a:ea typeface="+mn-ea"/>
                <a:cs typeface="+mn-cs"/>
              </a:rPr>
              <a:t>Crafting Messages: Whether you need to draft emails, proposals, or messages for outreach,</a:t>
            </a:r>
            <a:r>
              <a:rPr kumimoji="0" lang="tr-TR" sz="1600" b="0" i="0" strike="noStrike" kern="1200" cap="none" spc="0" normalizeH="0" baseline="0" noProof="0" dirty="0">
                <a:ln>
                  <a:noFill/>
                </a:ln>
                <a:solidFill>
                  <a:schemeClr val="accent1"/>
                </a:solidFill>
                <a:effectLst/>
                <a:uLnTx/>
                <a:uFillTx/>
                <a:ea typeface="+mn-ea"/>
                <a:cs typeface="+mn-cs"/>
              </a:rPr>
              <a:t> </a:t>
            </a:r>
            <a:r>
              <a:rPr kumimoji="0" lang="en-US" sz="1600" b="0" i="0" strike="noStrike" kern="1200" cap="none" spc="0" normalizeH="0" baseline="0" noProof="0" dirty="0">
                <a:ln>
                  <a:noFill/>
                </a:ln>
                <a:solidFill>
                  <a:schemeClr val="accent1"/>
                </a:solidFill>
                <a:effectLst/>
                <a:uLnTx/>
                <a:uFillTx/>
                <a:ea typeface="+mn-ea"/>
                <a:cs typeface="+mn-cs"/>
              </a:rPr>
              <a:t>ChatGPT-4 can assist in creating clear, persuasive communication that effectively conveys your</a:t>
            </a:r>
            <a:r>
              <a:rPr kumimoji="0" lang="tr-TR" sz="1600" b="0" i="0" strike="noStrike" kern="1200" cap="none" spc="0" normalizeH="0" baseline="0" noProof="0" dirty="0">
                <a:ln>
                  <a:noFill/>
                </a:ln>
                <a:solidFill>
                  <a:schemeClr val="accent1"/>
                </a:solidFill>
                <a:effectLst/>
                <a:uLnTx/>
                <a:uFillTx/>
                <a:ea typeface="+mn-ea"/>
                <a:cs typeface="+mn-cs"/>
              </a:rPr>
              <a:t> </a:t>
            </a:r>
            <a:r>
              <a:rPr kumimoji="0" lang="en-US" sz="1600" b="0" i="0" strike="noStrike" kern="1200" cap="none" spc="0" normalizeH="0" baseline="0" noProof="0" dirty="0">
                <a:ln>
                  <a:noFill/>
                </a:ln>
                <a:solidFill>
                  <a:schemeClr val="accent1"/>
                </a:solidFill>
                <a:effectLst/>
                <a:uLnTx/>
                <a:uFillTx/>
                <a:ea typeface="+mn-ea"/>
                <a:cs typeface="+mn-cs"/>
              </a:rPr>
              <a:t>goals and intentions</a:t>
            </a:r>
            <a:r>
              <a:rPr lang="tr-TR" sz="1600" b="0" dirty="0">
                <a:solidFill>
                  <a:schemeClr val="accent1"/>
                </a:solidFill>
              </a:rPr>
              <a:t>.</a:t>
            </a:r>
            <a:endParaRPr lang="it-IT" sz="1600" b="0" dirty="0">
              <a:solidFill>
                <a:schemeClr val="accent1"/>
              </a:solidFill>
            </a:endParaRPr>
          </a:p>
        </p:txBody>
      </p:sp>
      <p:sp>
        <p:nvSpPr>
          <p:cNvPr id="5" name="CasellaDiTesto 8">
            <a:extLst>
              <a:ext uri="{FF2B5EF4-FFF2-40B4-BE49-F238E27FC236}">
                <a16:creationId xmlns:a16="http://schemas.microsoft.com/office/drawing/2014/main" id="{57FDE1B0-0999-D588-3678-14748739C199}"/>
              </a:ext>
            </a:extLst>
          </p:cNvPr>
          <p:cNvSpPr txBox="1"/>
          <p:nvPr/>
        </p:nvSpPr>
        <p:spPr>
          <a:xfrm>
            <a:off x="179917" y="417645"/>
            <a:ext cx="12505266" cy="61555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400" b="1" dirty="0">
                <a:solidFill>
                  <a:srgbClr val="0E9094"/>
                </a:solidFill>
                <a:cs typeface="Segoe UI"/>
              </a:rPr>
              <a:t> AI tools for practical applications: ChatGPT-4 </a:t>
            </a:r>
          </a:p>
        </p:txBody>
      </p:sp>
    </p:spTree>
    <p:extLst>
      <p:ext uri="{BB962C8B-B14F-4D97-AF65-F5344CB8AC3E}">
        <p14:creationId xmlns:p14="http://schemas.microsoft.com/office/powerpoint/2010/main" val="26536471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341614-3AD2-B8B5-B4E3-455EBBF77C52}"/>
            </a:ext>
          </a:extLst>
        </p:cNvPr>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FB173DE2-6032-FDE9-F47C-366EE688A076}"/>
              </a:ext>
            </a:extLst>
          </p:cNvPr>
          <p:cNvSpPr>
            <a:spLocks noGrp="1"/>
          </p:cNvSpPr>
          <p:nvPr>
            <p:ph idx="1"/>
          </p:nvPr>
        </p:nvSpPr>
        <p:spPr>
          <a:xfrm>
            <a:off x="179917" y="1809246"/>
            <a:ext cx="8622338" cy="5382070"/>
          </a:xfrm>
        </p:spPr>
        <p:txBody>
          <a:bodyPr vert="horz" lIns="91440" tIns="45720" rIns="91440" bIns="45720" rtlCol="0" anchor="t">
            <a:normAutofit/>
          </a:bodyPr>
          <a:lstStyle/>
          <a:p>
            <a:pPr marL="742950" lvl="1" indent="-285750" algn="just">
              <a:lnSpc>
                <a:spcPct val="100000"/>
              </a:lnSpc>
              <a:spcBef>
                <a:spcPts val="600"/>
              </a:spcBef>
              <a:spcAft>
                <a:spcPts val="600"/>
              </a:spcAft>
              <a:buFont typeface="Arial" panose="020B0604020202020204" pitchFamily="34" charset="0"/>
              <a:buChar char="•"/>
            </a:pPr>
            <a:r>
              <a:rPr kumimoji="0" lang="en-US" sz="1600" i="0" strike="noStrike" kern="1200" cap="none" spc="0" normalizeH="0" baseline="0" noProof="0" dirty="0">
                <a:ln>
                  <a:noFill/>
                </a:ln>
                <a:solidFill>
                  <a:schemeClr val="accent1"/>
                </a:solidFill>
                <a:effectLst/>
                <a:uLnTx/>
                <a:uFillTx/>
                <a:ea typeface="+mn-ea"/>
                <a:cs typeface="+mn-cs"/>
              </a:rPr>
              <a:t>Strategy Development: </a:t>
            </a:r>
            <a:r>
              <a:rPr kumimoji="0" lang="en-US" sz="1600" b="0" i="0" strike="noStrike" kern="1200" cap="none" spc="0" normalizeH="0" baseline="0" noProof="0" dirty="0">
                <a:ln>
                  <a:noFill/>
                </a:ln>
                <a:solidFill>
                  <a:schemeClr val="accent1"/>
                </a:solidFill>
                <a:effectLst/>
                <a:uLnTx/>
                <a:uFillTx/>
                <a:ea typeface="+mn-ea"/>
                <a:cs typeface="+mn-cs"/>
              </a:rPr>
              <a:t>It can help you brainstorm and refine negotiation strategies. You can discuss</a:t>
            </a:r>
            <a:r>
              <a:rPr kumimoji="0" lang="tr-TR" sz="1600" b="0" i="0" strike="noStrike" kern="1200" cap="none" spc="0" normalizeH="0" baseline="0" noProof="0" dirty="0">
                <a:ln>
                  <a:noFill/>
                </a:ln>
                <a:solidFill>
                  <a:schemeClr val="accent1"/>
                </a:solidFill>
                <a:effectLst/>
                <a:uLnTx/>
                <a:uFillTx/>
                <a:ea typeface="+mn-ea"/>
                <a:cs typeface="+mn-cs"/>
              </a:rPr>
              <a:t> </a:t>
            </a:r>
            <a:r>
              <a:rPr kumimoji="0" lang="en-US" sz="1600" b="0" i="0" strike="noStrike" kern="1200" cap="none" spc="0" normalizeH="0" baseline="0" noProof="0" dirty="0">
                <a:ln>
                  <a:noFill/>
                </a:ln>
                <a:solidFill>
                  <a:schemeClr val="accent1"/>
                </a:solidFill>
                <a:effectLst/>
                <a:uLnTx/>
                <a:uFillTx/>
                <a:ea typeface="+mn-ea"/>
                <a:cs typeface="+mn-cs"/>
              </a:rPr>
              <a:t>potential approaches, identify possible objections, and explore win-win solutions that benefit both</a:t>
            </a:r>
            <a:r>
              <a:rPr kumimoji="0" lang="tr-TR" sz="1600" b="0" i="0" strike="noStrike" kern="1200" cap="none" spc="0" normalizeH="0" baseline="0" noProof="0" dirty="0">
                <a:ln>
                  <a:noFill/>
                </a:ln>
                <a:solidFill>
                  <a:schemeClr val="accent1"/>
                </a:solidFill>
                <a:effectLst/>
                <a:uLnTx/>
                <a:uFillTx/>
                <a:ea typeface="+mn-ea"/>
                <a:cs typeface="+mn-cs"/>
              </a:rPr>
              <a:t> </a:t>
            </a:r>
            <a:r>
              <a:rPr kumimoji="0" lang="en-US" sz="1600" b="0" i="0" strike="noStrike" kern="1200" cap="none" spc="0" normalizeH="0" baseline="0" noProof="0" dirty="0">
                <a:ln>
                  <a:noFill/>
                </a:ln>
                <a:solidFill>
                  <a:schemeClr val="accent1"/>
                </a:solidFill>
                <a:effectLst/>
                <a:uLnTx/>
                <a:uFillTx/>
                <a:ea typeface="+mn-ea"/>
                <a:cs typeface="+mn-cs"/>
              </a:rPr>
              <a:t>parties.</a:t>
            </a:r>
            <a:endParaRPr kumimoji="0" lang="tr-TR" sz="1600" b="0" i="0" strike="noStrike" kern="1200" cap="none" spc="0" normalizeH="0" baseline="0" noProof="0" dirty="0">
              <a:ln>
                <a:noFill/>
              </a:ln>
              <a:solidFill>
                <a:schemeClr val="accent1"/>
              </a:solidFill>
              <a:effectLst/>
              <a:uLnTx/>
              <a:uFillTx/>
              <a:ea typeface="+mn-ea"/>
              <a:cs typeface="+mn-cs"/>
            </a:endParaRPr>
          </a:p>
          <a:p>
            <a:pPr marL="742950" lvl="1" indent="-285750" algn="just">
              <a:lnSpc>
                <a:spcPct val="100000"/>
              </a:lnSpc>
              <a:spcBef>
                <a:spcPts val="600"/>
              </a:spcBef>
              <a:spcAft>
                <a:spcPts val="600"/>
              </a:spcAft>
              <a:buFont typeface="Arial" panose="020B0604020202020204" pitchFamily="34" charset="0"/>
              <a:buChar char="•"/>
            </a:pPr>
            <a:r>
              <a:rPr kumimoji="0" lang="en-US" sz="1600" i="0" strike="noStrike" kern="1200" cap="none" spc="0" normalizeH="0" baseline="0" noProof="0" dirty="0">
                <a:ln>
                  <a:noFill/>
                </a:ln>
                <a:solidFill>
                  <a:schemeClr val="accent1"/>
                </a:solidFill>
                <a:effectLst/>
                <a:uLnTx/>
                <a:uFillTx/>
                <a:ea typeface="+mn-ea"/>
                <a:cs typeface="+mn-cs"/>
              </a:rPr>
              <a:t>Feedback and Analysis: </a:t>
            </a:r>
            <a:r>
              <a:rPr kumimoji="0" lang="en-US" sz="1600" b="0" i="0" strike="noStrike" kern="1200" cap="none" spc="0" normalizeH="0" baseline="0" noProof="0" dirty="0">
                <a:ln>
                  <a:noFill/>
                </a:ln>
                <a:solidFill>
                  <a:schemeClr val="accent1"/>
                </a:solidFill>
                <a:effectLst/>
                <a:uLnTx/>
                <a:uFillTx/>
                <a:ea typeface="+mn-ea"/>
                <a:cs typeface="+mn-cs"/>
              </a:rPr>
              <a:t>After a negotiation, you can use ChatGPT-4 to analyze the outcomes. It can</a:t>
            </a:r>
            <a:r>
              <a:rPr kumimoji="0" lang="tr-TR" sz="1600" b="0" i="0" strike="noStrike" kern="1200" cap="none" spc="0" normalizeH="0" baseline="0" noProof="0" dirty="0">
                <a:ln>
                  <a:noFill/>
                </a:ln>
                <a:solidFill>
                  <a:schemeClr val="accent1"/>
                </a:solidFill>
                <a:effectLst/>
                <a:uLnTx/>
                <a:uFillTx/>
                <a:ea typeface="+mn-ea"/>
                <a:cs typeface="+mn-cs"/>
              </a:rPr>
              <a:t> </a:t>
            </a:r>
            <a:r>
              <a:rPr kumimoji="0" lang="en-US" sz="1600" b="0" i="0" strike="noStrike" kern="1200" cap="none" spc="0" normalizeH="0" baseline="0" noProof="0" dirty="0">
                <a:ln>
                  <a:noFill/>
                </a:ln>
                <a:solidFill>
                  <a:schemeClr val="accent1"/>
                </a:solidFill>
                <a:effectLst/>
                <a:uLnTx/>
                <a:uFillTx/>
                <a:ea typeface="+mn-ea"/>
                <a:cs typeface="+mn-cs"/>
              </a:rPr>
              <a:t>help you reflect on what went well and what could be improved for future negotiations.</a:t>
            </a:r>
            <a:endParaRPr kumimoji="0" lang="tr-TR" sz="1600" b="0" i="0" strike="noStrike" kern="1200" cap="none" spc="0" normalizeH="0" baseline="0" noProof="0" dirty="0">
              <a:ln>
                <a:noFill/>
              </a:ln>
              <a:solidFill>
                <a:schemeClr val="accent1"/>
              </a:solidFill>
              <a:effectLst/>
              <a:uLnTx/>
              <a:uFillTx/>
              <a:ea typeface="+mn-ea"/>
              <a:cs typeface="+mn-cs"/>
            </a:endParaRPr>
          </a:p>
          <a:p>
            <a:pPr marL="742950" lvl="1" indent="-285750" algn="just">
              <a:lnSpc>
                <a:spcPct val="100000"/>
              </a:lnSpc>
              <a:spcBef>
                <a:spcPts val="600"/>
              </a:spcBef>
              <a:spcAft>
                <a:spcPts val="600"/>
              </a:spcAft>
              <a:buFont typeface="Arial" panose="020B0604020202020204" pitchFamily="34" charset="0"/>
              <a:buChar char="•"/>
            </a:pPr>
            <a:r>
              <a:rPr kumimoji="0" lang="en-US" sz="1600" i="0" strike="noStrike" kern="1200" cap="none" spc="0" normalizeH="0" baseline="0" noProof="0" dirty="0">
                <a:ln>
                  <a:noFill/>
                </a:ln>
                <a:solidFill>
                  <a:schemeClr val="accent1"/>
                </a:solidFill>
                <a:effectLst/>
                <a:uLnTx/>
                <a:uFillTx/>
                <a:ea typeface="+mn-ea"/>
                <a:cs typeface="+mn-cs"/>
              </a:rPr>
              <a:t>Building Rapport: </a:t>
            </a:r>
            <a:r>
              <a:rPr kumimoji="0" lang="en-US" sz="1600" b="0" i="0" strike="noStrike" kern="1200" cap="none" spc="0" normalizeH="0" baseline="0" noProof="0" dirty="0">
                <a:ln>
                  <a:noFill/>
                </a:ln>
                <a:solidFill>
                  <a:schemeClr val="accent1"/>
                </a:solidFill>
                <a:effectLst/>
                <a:uLnTx/>
                <a:uFillTx/>
                <a:ea typeface="+mn-ea"/>
                <a:cs typeface="+mn-cs"/>
              </a:rPr>
              <a:t>ChatGPT-4 can provide tips on building rapport and trust during negotiations,</a:t>
            </a:r>
            <a:r>
              <a:rPr kumimoji="0" lang="tr-TR" sz="1600" b="0" i="0" strike="noStrike" kern="1200" cap="none" spc="0" normalizeH="0" baseline="0" noProof="0" dirty="0">
                <a:ln>
                  <a:noFill/>
                </a:ln>
                <a:solidFill>
                  <a:schemeClr val="accent1"/>
                </a:solidFill>
                <a:effectLst/>
                <a:uLnTx/>
                <a:uFillTx/>
                <a:ea typeface="+mn-ea"/>
                <a:cs typeface="+mn-cs"/>
              </a:rPr>
              <a:t> </a:t>
            </a:r>
            <a:r>
              <a:rPr kumimoji="0" lang="en-US" sz="1600" b="0" i="0" strike="noStrike" kern="1200" cap="none" spc="0" normalizeH="0" baseline="0" noProof="0" dirty="0">
                <a:ln>
                  <a:noFill/>
                </a:ln>
                <a:solidFill>
                  <a:schemeClr val="accent1"/>
                </a:solidFill>
                <a:effectLst/>
                <a:uLnTx/>
                <a:uFillTx/>
                <a:ea typeface="+mn-ea"/>
                <a:cs typeface="+mn-cs"/>
              </a:rPr>
              <a:t>suggesting icebreakers or topics for casual conversation that can ease tensions and foster a positive</a:t>
            </a:r>
            <a:r>
              <a:rPr kumimoji="0" lang="tr-TR" sz="1600" b="0" i="0" strike="noStrike" kern="1200" cap="none" spc="0" normalizeH="0" baseline="0" noProof="0" dirty="0">
                <a:ln>
                  <a:noFill/>
                </a:ln>
                <a:solidFill>
                  <a:schemeClr val="accent1"/>
                </a:solidFill>
                <a:effectLst/>
                <a:uLnTx/>
                <a:uFillTx/>
                <a:ea typeface="+mn-ea"/>
                <a:cs typeface="+mn-cs"/>
              </a:rPr>
              <a:t> </a:t>
            </a:r>
            <a:r>
              <a:rPr kumimoji="0" lang="en-US" sz="1600" b="0" i="0" strike="noStrike" kern="1200" cap="none" spc="0" normalizeH="0" baseline="0" noProof="0" dirty="0">
                <a:ln>
                  <a:noFill/>
                </a:ln>
                <a:solidFill>
                  <a:schemeClr val="accent1"/>
                </a:solidFill>
                <a:effectLst/>
                <a:uLnTx/>
                <a:uFillTx/>
                <a:ea typeface="+mn-ea"/>
                <a:cs typeface="+mn-cs"/>
              </a:rPr>
              <a:t>environment.</a:t>
            </a:r>
            <a:endParaRPr lang="it-IT" sz="1600" b="0" dirty="0">
              <a:solidFill>
                <a:schemeClr val="accent1"/>
              </a:solidFill>
            </a:endParaRPr>
          </a:p>
          <a:p>
            <a:pPr lvl="1" algn="just">
              <a:lnSpc>
                <a:spcPct val="100000"/>
              </a:lnSpc>
              <a:spcBef>
                <a:spcPts val="600"/>
              </a:spcBef>
              <a:spcAft>
                <a:spcPts val="600"/>
              </a:spcAft>
            </a:pPr>
            <a:r>
              <a:rPr kumimoji="0" lang="en-US" sz="1600" b="0" i="0" strike="noStrike" kern="1200" cap="none" spc="0" normalizeH="0" baseline="0" noProof="0" dirty="0">
                <a:ln>
                  <a:noFill/>
                </a:ln>
                <a:solidFill>
                  <a:srgbClr val="1D1D1B"/>
                </a:solidFill>
                <a:effectLst/>
                <a:uLnTx/>
                <a:uFillTx/>
                <a:ea typeface="+mn-ea"/>
                <a:cs typeface="+mn-cs"/>
              </a:rPr>
              <a:t>By leveraging these capabilities, you can enhance your negotiation skills and improve your networking</a:t>
            </a:r>
            <a:r>
              <a:rPr kumimoji="0" lang="tr-TR" sz="1600" b="0" i="0" strike="noStrike" kern="1200" cap="none" spc="0" normalizeH="0" baseline="0" noProof="0" dirty="0">
                <a:ln>
                  <a:noFill/>
                </a:ln>
                <a:solidFill>
                  <a:srgbClr val="1D1D1B"/>
                </a:solidFill>
                <a:effectLst/>
                <a:uLnTx/>
                <a:uFillTx/>
                <a:ea typeface="+mn-ea"/>
                <a:cs typeface="+mn-cs"/>
              </a:rPr>
              <a:t> </a:t>
            </a:r>
            <a:r>
              <a:rPr kumimoji="0" lang="en-US" sz="1600" b="0" i="0" strike="noStrike" kern="1200" cap="none" spc="0" normalizeH="0" baseline="0" noProof="0" dirty="0">
                <a:ln>
                  <a:noFill/>
                </a:ln>
                <a:solidFill>
                  <a:srgbClr val="1D1D1B"/>
                </a:solidFill>
                <a:effectLst/>
                <a:uLnTx/>
                <a:uFillTx/>
                <a:ea typeface="+mn-ea"/>
                <a:cs typeface="+mn-cs"/>
              </a:rPr>
              <a:t>outcomes.</a:t>
            </a:r>
            <a:endParaRPr kumimoji="0" lang="it-IT" sz="1600" b="0" i="0" strike="noStrike" kern="1200" cap="none" spc="0" normalizeH="0" baseline="0" noProof="0" dirty="0">
              <a:ln>
                <a:noFill/>
              </a:ln>
              <a:solidFill>
                <a:srgbClr val="1D1D1B"/>
              </a:solidFill>
              <a:effectLst/>
              <a:uLnTx/>
              <a:uFillTx/>
              <a:ea typeface="+mn-ea"/>
              <a:cs typeface="+mn-cs"/>
            </a:endParaRPr>
          </a:p>
          <a:p>
            <a:pPr marL="0" indent="0">
              <a:lnSpc>
                <a:spcPct val="150000"/>
              </a:lnSpc>
              <a:spcBef>
                <a:spcPts val="600"/>
              </a:spcBef>
              <a:spcAft>
                <a:spcPts val="600"/>
              </a:spcAft>
              <a:buNone/>
            </a:pPr>
            <a:endParaRPr lang="it-IT" sz="1600" u="sng" dirty="0">
              <a:solidFill>
                <a:schemeClr val="bg1">
                  <a:lumMod val="75000"/>
                </a:schemeClr>
              </a:solidFill>
              <a:hlinkClick r:id="rId2">
                <a:extLst>
                  <a:ext uri="{A12FA001-AC4F-418D-AE19-62706E023703}">
                    <ahyp:hlinkClr xmlns:ahyp="http://schemas.microsoft.com/office/drawing/2018/hyperlinkcolor" val="tx"/>
                  </a:ext>
                </a:extLst>
              </a:hlinkClick>
            </a:endParaRPr>
          </a:p>
          <a:p>
            <a:pPr marL="0" indent="0">
              <a:lnSpc>
                <a:spcPct val="150000"/>
              </a:lnSpc>
              <a:spcBef>
                <a:spcPts val="600"/>
              </a:spcBef>
              <a:spcAft>
                <a:spcPts val="600"/>
              </a:spcAft>
              <a:buNone/>
            </a:pPr>
            <a:r>
              <a:rPr lang="it-IT" sz="1600" b="0" dirty="0">
                <a:solidFill>
                  <a:schemeClr val="accent1"/>
                </a:solidFill>
              </a:rPr>
              <a:t> </a:t>
            </a:r>
          </a:p>
          <a:p>
            <a:pPr marL="285750" indent="-285750">
              <a:lnSpc>
                <a:spcPct val="150000"/>
              </a:lnSpc>
              <a:spcBef>
                <a:spcPts val="600"/>
              </a:spcBef>
              <a:spcAft>
                <a:spcPts val="600"/>
              </a:spcAft>
              <a:buFont typeface="Courier New" panose="02070309020205020404" pitchFamily="49" charset="0"/>
              <a:buChar char="o"/>
            </a:pPr>
            <a:endParaRPr lang="it-IT" sz="1600" b="0" dirty="0">
              <a:solidFill>
                <a:schemeClr val="accent1"/>
              </a:solidFill>
            </a:endParaRPr>
          </a:p>
          <a:p>
            <a:pPr marL="285750" indent="-285750">
              <a:lnSpc>
                <a:spcPct val="150000"/>
              </a:lnSpc>
              <a:spcBef>
                <a:spcPts val="600"/>
              </a:spcBef>
              <a:spcAft>
                <a:spcPts val="600"/>
              </a:spcAft>
              <a:buFont typeface="Courier New" panose="02070309020205020404" pitchFamily="49" charset="0"/>
              <a:buChar char="o"/>
            </a:pPr>
            <a:endParaRPr lang="it-IT" sz="1600" b="0" dirty="0">
              <a:solidFill>
                <a:schemeClr val="accent1"/>
              </a:solidFill>
            </a:endParaRPr>
          </a:p>
        </p:txBody>
      </p:sp>
      <p:pic>
        <p:nvPicPr>
          <p:cNvPr id="7" name="Resim 6" descr="simge, sembol, grafik, daire, yazı tipi içeren bir resim&#10;&#10;Açıklama otomatik olarak oluşturuldu">
            <a:hlinkClick r:id="rId3"/>
            <a:extLst>
              <a:ext uri="{FF2B5EF4-FFF2-40B4-BE49-F238E27FC236}">
                <a16:creationId xmlns:a16="http://schemas.microsoft.com/office/drawing/2014/main" id="{D6805CBB-CC1B-AB2A-08FD-6B510DDE21A0}"/>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9338314" y="2808425"/>
            <a:ext cx="1691856" cy="1691856"/>
          </a:xfrm>
          <a:prstGeom prst="rect">
            <a:avLst/>
          </a:prstGeom>
        </p:spPr>
      </p:pic>
      <p:sp>
        <p:nvSpPr>
          <p:cNvPr id="4" name="Metin kutusu 3">
            <a:extLst>
              <a:ext uri="{FF2B5EF4-FFF2-40B4-BE49-F238E27FC236}">
                <a16:creationId xmlns:a16="http://schemas.microsoft.com/office/drawing/2014/main" id="{5B1262C6-B6B7-6D7B-A958-F8255F4FA72D}"/>
              </a:ext>
            </a:extLst>
          </p:cNvPr>
          <p:cNvSpPr txBox="1"/>
          <p:nvPr/>
        </p:nvSpPr>
        <p:spPr>
          <a:xfrm>
            <a:off x="9338314" y="4601882"/>
            <a:ext cx="3008462" cy="246221"/>
          </a:xfrm>
          <a:prstGeom prst="rect">
            <a:avLst/>
          </a:prstGeom>
          <a:noFill/>
        </p:spPr>
        <p:txBody>
          <a:bodyPr wrap="square">
            <a:spAutoFit/>
          </a:bodyPr>
          <a:lstStyle/>
          <a:p>
            <a:r>
              <a:rPr lang="en-US" sz="1000" dirty="0">
                <a:solidFill>
                  <a:schemeClr val="accent1"/>
                </a:solidFill>
              </a:rPr>
              <a:t>Image source:</a:t>
            </a:r>
            <a:r>
              <a:rPr lang="tr-TR" sz="1000" dirty="0">
                <a:solidFill>
                  <a:schemeClr val="accent1"/>
                </a:solidFill>
              </a:rPr>
              <a:t> Chatgpt.com </a:t>
            </a:r>
            <a:r>
              <a:rPr lang="sl-SI" sz="1000" dirty="0">
                <a:solidFill>
                  <a:schemeClr val="accent1"/>
                </a:solidFill>
              </a:rPr>
              <a:t> </a:t>
            </a:r>
            <a:endParaRPr lang="tr-TR" sz="1000" dirty="0"/>
          </a:p>
        </p:txBody>
      </p:sp>
      <p:sp>
        <p:nvSpPr>
          <p:cNvPr id="2" name="CasellaDiTesto 8">
            <a:extLst>
              <a:ext uri="{FF2B5EF4-FFF2-40B4-BE49-F238E27FC236}">
                <a16:creationId xmlns:a16="http://schemas.microsoft.com/office/drawing/2014/main" id="{4B8FF6DE-C5EA-3218-03C0-AA82A0AC1F3E}"/>
              </a:ext>
            </a:extLst>
          </p:cNvPr>
          <p:cNvSpPr txBox="1"/>
          <p:nvPr/>
        </p:nvSpPr>
        <p:spPr>
          <a:xfrm>
            <a:off x="309226" y="565427"/>
            <a:ext cx="12505266" cy="61555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400" b="1" dirty="0">
                <a:solidFill>
                  <a:srgbClr val="0E9094"/>
                </a:solidFill>
                <a:cs typeface="Segoe UI"/>
              </a:rPr>
              <a:t> AI tools for practical applications: ChatGPT-4</a:t>
            </a:r>
          </a:p>
        </p:txBody>
      </p:sp>
    </p:spTree>
    <p:extLst>
      <p:ext uri="{BB962C8B-B14F-4D97-AF65-F5344CB8AC3E}">
        <p14:creationId xmlns:p14="http://schemas.microsoft.com/office/powerpoint/2010/main" val="1958121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FA6C79-B804-ABC5-686B-1894D0168E33}"/>
              </a:ext>
            </a:extLst>
          </p:cNvPr>
          <p:cNvSpPr>
            <a:spLocks noGrp="1"/>
          </p:cNvSpPr>
          <p:nvPr>
            <p:ph type="title"/>
          </p:nvPr>
        </p:nvSpPr>
        <p:spPr>
          <a:xfrm>
            <a:off x="527180" y="461415"/>
            <a:ext cx="10414518" cy="267394"/>
          </a:xfrm>
        </p:spPr>
        <p:txBody>
          <a:bodyPr>
            <a:noAutofit/>
          </a:bodyPr>
          <a:lstStyle/>
          <a:p>
            <a:r>
              <a:rPr lang="en-US" sz="3400" dirty="0"/>
              <a:t>S</a:t>
            </a:r>
            <a:r>
              <a:rPr lang="sl-SI" sz="3400" dirty="0"/>
              <a:t>ources</a:t>
            </a:r>
            <a:br>
              <a:rPr lang="en-US" sz="3400" dirty="0"/>
            </a:br>
            <a:endParaRPr lang="it-IT" sz="3400" dirty="0"/>
          </a:p>
        </p:txBody>
      </p:sp>
      <p:sp>
        <p:nvSpPr>
          <p:cNvPr id="5" name="Metin kutusu 4">
            <a:extLst>
              <a:ext uri="{FF2B5EF4-FFF2-40B4-BE49-F238E27FC236}">
                <a16:creationId xmlns:a16="http://schemas.microsoft.com/office/drawing/2014/main" id="{60E84316-03B6-0B3D-02DB-430173B63FAD}"/>
              </a:ext>
            </a:extLst>
          </p:cNvPr>
          <p:cNvSpPr txBox="1"/>
          <p:nvPr/>
        </p:nvSpPr>
        <p:spPr>
          <a:xfrm>
            <a:off x="602878" y="728809"/>
            <a:ext cx="10986243" cy="5209503"/>
          </a:xfrm>
          <a:prstGeom prst="rect">
            <a:avLst/>
          </a:prstGeom>
          <a:noFill/>
        </p:spPr>
        <p:txBody>
          <a:bodyPr wrap="square" lIns="91440" tIns="45720" rIns="91440" bIns="45720" anchor="t">
            <a:spAutoFit/>
          </a:bodyPr>
          <a:lstStyle/>
          <a:p>
            <a:pPr>
              <a:lnSpc>
                <a:spcPct val="115000"/>
              </a:lnSpc>
              <a:spcAft>
                <a:spcPts val="800"/>
              </a:spcAft>
            </a:pPr>
            <a:r>
              <a:rPr lang="tr-TR" sz="1600" b="1" kern="100" dirty="0" err="1">
                <a:solidFill>
                  <a:schemeClr val="bg1"/>
                </a:solidFill>
                <a:effectLst/>
                <a:ea typeface="Aptos" panose="020B0004020202020204" pitchFamily="34" charset="0"/>
                <a:cs typeface="Times New Roman"/>
              </a:rPr>
              <a:t>Sec</a:t>
            </a:r>
            <a:r>
              <a:rPr lang="tr-TR" sz="1600" b="1" kern="100" dirty="0" err="1">
                <a:solidFill>
                  <a:schemeClr val="bg1"/>
                </a:solidFill>
                <a:ea typeface="Aptos" panose="020B0004020202020204" pitchFamily="34" charset="0"/>
                <a:cs typeface="Times New Roman"/>
              </a:rPr>
              <a:t>tion</a:t>
            </a:r>
            <a:r>
              <a:rPr lang="tr-TR" sz="1600" b="1" kern="100" dirty="0">
                <a:solidFill>
                  <a:schemeClr val="bg1"/>
                </a:solidFill>
                <a:ea typeface="Aptos" panose="020B0004020202020204" pitchFamily="34" charset="0"/>
                <a:cs typeface="Times New Roman"/>
              </a:rPr>
              <a:t> 1</a:t>
            </a:r>
            <a:endParaRPr lang="tr-TR" sz="1600" b="1" kern="100" dirty="0">
              <a:solidFill>
                <a:schemeClr val="bg1"/>
              </a:solidFill>
              <a:effectLst/>
              <a:ea typeface="Aptos" panose="020B0004020202020204" pitchFamily="34" charset="0"/>
              <a:cs typeface="Times New Roman"/>
            </a:endParaRPr>
          </a:p>
          <a:p>
            <a:pPr marL="285750" indent="-285750">
              <a:lnSpc>
                <a:spcPct val="115000"/>
              </a:lnSpc>
              <a:spcAft>
                <a:spcPts val="8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a:rPr>
              <a:t>Tabassum, I. (2020). The importance of negotiation and conflict management. </a:t>
            </a:r>
            <a:r>
              <a:rPr lang="en-US" sz="1600" i="1" kern="100" dirty="0">
                <a:solidFill>
                  <a:schemeClr val="accent1"/>
                </a:solidFill>
                <a:effectLst/>
                <a:ea typeface="Aptos" panose="020B0004020202020204" pitchFamily="34" charset="0"/>
                <a:cs typeface="Times New Roman"/>
              </a:rPr>
              <a:t>Journal of Management and Science</a:t>
            </a:r>
            <a:r>
              <a:rPr lang="en-US" sz="1600" kern="100" dirty="0">
                <a:solidFill>
                  <a:schemeClr val="accent1"/>
                </a:solidFill>
                <a:effectLst/>
                <a:ea typeface="Aptos" panose="020B0004020202020204" pitchFamily="34" charset="0"/>
                <a:cs typeface="Times New Roman"/>
              </a:rPr>
              <a:t>, </a:t>
            </a:r>
            <a:r>
              <a:rPr lang="en-US" sz="1600" i="1" kern="100" dirty="0">
                <a:solidFill>
                  <a:schemeClr val="accent1"/>
                </a:solidFill>
                <a:effectLst/>
                <a:ea typeface="Aptos" panose="020B0004020202020204" pitchFamily="34" charset="0"/>
                <a:cs typeface="Times New Roman"/>
              </a:rPr>
              <a:t>10</a:t>
            </a:r>
            <a:r>
              <a:rPr lang="en-US" sz="1600" kern="100" dirty="0">
                <a:solidFill>
                  <a:schemeClr val="accent1"/>
                </a:solidFill>
                <a:effectLst/>
                <a:ea typeface="Aptos" panose="020B0004020202020204" pitchFamily="34" charset="0"/>
                <a:cs typeface="Times New Roman"/>
              </a:rPr>
              <a:t>(2), 15-19.</a:t>
            </a:r>
            <a:endParaRPr lang="tr-TR" sz="1600" kern="100" dirty="0">
              <a:solidFill>
                <a:schemeClr val="accent1"/>
              </a:solidFill>
              <a:effectLst/>
              <a:ea typeface="Aptos" panose="020B0004020202020204" pitchFamily="34" charset="0"/>
              <a:cs typeface="Times New Roman"/>
            </a:endParaRPr>
          </a:p>
          <a:p>
            <a:pPr marL="285750" indent="-285750">
              <a:lnSpc>
                <a:spcPct val="115000"/>
              </a:lnSpc>
              <a:spcAft>
                <a:spcPts val="8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a:rPr>
              <a:t>Coburn, C. (2015). Negotiation conflict styles. </a:t>
            </a:r>
            <a:r>
              <a:rPr lang="en-US" sz="1600" i="1" kern="100" dirty="0">
                <a:solidFill>
                  <a:schemeClr val="accent1"/>
                </a:solidFill>
                <a:effectLst/>
                <a:ea typeface="Aptos" panose="020B0004020202020204" pitchFamily="34" charset="0"/>
                <a:cs typeface="Times New Roman"/>
              </a:rPr>
              <a:t>Boston: Harvard Medical School Ombuds</a:t>
            </a:r>
            <a:r>
              <a:rPr lang="en-US" sz="1600" kern="100" dirty="0">
                <a:solidFill>
                  <a:schemeClr val="accent1"/>
                </a:solidFill>
                <a:effectLst/>
                <a:ea typeface="Aptos" panose="020B0004020202020204" pitchFamily="34" charset="0"/>
                <a:cs typeface="Times New Roman"/>
              </a:rPr>
              <a:t>.</a:t>
            </a:r>
            <a:endParaRPr lang="tr-TR" sz="1600" kern="100" dirty="0">
              <a:solidFill>
                <a:schemeClr val="accent1"/>
              </a:solidFill>
              <a:effectLst/>
              <a:ea typeface="Aptos" panose="020B0004020202020204" pitchFamily="34" charset="0"/>
              <a:cs typeface="Times New Roman"/>
            </a:endParaRPr>
          </a:p>
          <a:p>
            <a:pPr marL="285750" indent="-285750">
              <a:lnSpc>
                <a:spcPct val="115000"/>
              </a:lnSpc>
              <a:spcAft>
                <a:spcPts val="800"/>
              </a:spcAft>
              <a:buFont typeface="Courier New" panose="02070309020205020404" pitchFamily="49" charset="0"/>
              <a:buChar char="o"/>
            </a:pPr>
            <a:r>
              <a:rPr lang="tr-TR" sz="1600" kern="100" dirty="0">
                <a:solidFill>
                  <a:schemeClr val="accent1"/>
                </a:solidFill>
                <a:effectLst/>
                <a:ea typeface="Aptos" panose="020B0004020202020204" pitchFamily="34" charset="0"/>
                <a:cs typeface="Times New Roman"/>
              </a:rPr>
              <a:t>https://www.egyankosh.ac.in/bitstream/123456789/6522/3/Unit-16.pdf</a:t>
            </a:r>
          </a:p>
          <a:p>
            <a:pPr marL="285750" indent="-285750">
              <a:lnSpc>
                <a:spcPct val="115000"/>
              </a:lnSpc>
              <a:spcAft>
                <a:spcPts val="800"/>
              </a:spcAft>
              <a:buFont typeface="Courier New" panose="02070309020205020404" pitchFamily="49" charset="0"/>
              <a:buChar char="o"/>
            </a:pPr>
            <a:r>
              <a:rPr lang="tr-TR" sz="1600" kern="100" dirty="0" err="1">
                <a:solidFill>
                  <a:schemeClr val="accent1"/>
                </a:solidFill>
                <a:effectLst/>
                <a:ea typeface="Aptos" panose="020B0004020202020204" pitchFamily="34" charset="0"/>
                <a:cs typeface="Times New Roman"/>
              </a:rPr>
              <a:t>Katz</a:t>
            </a:r>
            <a:r>
              <a:rPr lang="tr-TR" sz="1600" kern="100" dirty="0">
                <a:solidFill>
                  <a:schemeClr val="accent1"/>
                </a:solidFill>
                <a:effectLst/>
                <a:ea typeface="Aptos" panose="020B0004020202020204" pitchFamily="34" charset="0"/>
                <a:cs typeface="Times New Roman"/>
              </a:rPr>
              <a:t> </a:t>
            </a:r>
            <a:r>
              <a:rPr lang="tr-TR" sz="1600" kern="100" dirty="0" err="1">
                <a:solidFill>
                  <a:schemeClr val="accent1"/>
                </a:solidFill>
                <a:effectLst/>
                <a:ea typeface="Aptos" panose="020B0004020202020204" pitchFamily="34" charset="0"/>
                <a:cs typeface="Times New Roman"/>
              </a:rPr>
              <a:t>and</a:t>
            </a:r>
            <a:r>
              <a:rPr lang="tr-TR" sz="1600" kern="100" dirty="0">
                <a:solidFill>
                  <a:schemeClr val="accent1"/>
                </a:solidFill>
                <a:effectLst/>
                <a:ea typeface="Aptos" panose="020B0004020202020204" pitchFamily="34" charset="0"/>
                <a:cs typeface="Times New Roman"/>
              </a:rPr>
              <a:t> </a:t>
            </a:r>
            <a:r>
              <a:rPr lang="tr-TR" sz="1600" kern="100" dirty="0" err="1">
                <a:solidFill>
                  <a:schemeClr val="accent1"/>
                </a:solidFill>
                <a:effectLst/>
                <a:ea typeface="Aptos" panose="020B0004020202020204" pitchFamily="34" charset="0"/>
                <a:cs typeface="Times New Roman"/>
              </a:rPr>
              <a:t>McNulty</a:t>
            </a:r>
            <a:r>
              <a:rPr lang="tr-TR" sz="1600" kern="100" dirty="0">
                <a:solidFill>
                  <a:schemeClr val="accent1"/>
                </a:solidFill>
                <a:effectLst/>
                <a:ea typeface="Aptos" panose="020B0004020202020204" pitchFamily="34" charset="0"/>
                <a:cs typeface="Times New Roman"/>
              </a:rPr>
              <a:t> (1995). </a:t>
            </a:r>
            <a:r>
              <a:rPr lang="tr-TR" sz="1600" kern="100" dirty="0" err="1">
                <a:solidFill>
                  <a:schemeClr val="accent1"/>
                </a:solidFill>
                <a:effectLst/>
                <a:ea typeface="Aptos" panose="020B0004020202020204" pitchFamily="34" charset="0"/>
                <a:cs typeface="Times New Roman"/>
              </a:rPr>
              <a:t>Interest-Based</a:t>
            </a:r>
            <a:r>
              <a:rPr lang="tr-TR" sz="1600" kern="100" dirty="0">
                <a:solidFill>
                  <a:schemeClr val="accent1"/>
                </a:solidFill>
                <a:effectLst/>
                <a:ea typeface="Aptos" panose="020B0004020202020204" pitchFamily="34" charset="0"/>
                <a:cs typeface="Times New Roman"/>
              </a:rPr>
              <a:t> </a:t>
            </a:r>
            <a:r>
              <a:rPr lang="tr-TR" sz="1600" kern="100" dirty="0" err="1">
                <a:solidFill>
                  <a:schemeClr val="accent1"/>
                </a:solidFill>
                <a:effectLst/>
                <a:ea typeface="Aptos" panose="020B0004020202020204" pitchFamily="34" charset="0"/>
                <a:cs typeface="Times New Roman"/>
              </a:rPr>
              <a:t>Negotiation</a:t>
            </a:r>
            <a:r>
              <a:rPr lang="tr-TR" sz="1600" kern="100" dirty="0">
                <a:solidFill>
                  <a:schemeClr val="accent1"/>
                </a:solidFill>
                <a:effectLst/>
                <a:ea typeface="Aptos" panose="020B0004020202020204" pitchFamily="34" charset="0"/>
                <a:cs typeface="Times New Roman"/>
              </a:rPr>
              <a:t>, Online </a:t>
            </a:r>
            <a:r>
              <a:rPr lang="tr-TR" sz="1600" kern="100" dirty="0" err="1">
                <a:solidFill>
                  <a:schemeClr val="accent1"/>
                </a:solidFill>
                <a:effectLst/>
                <a:ea typeface="Aptos" panose="020B0004020202020204" pitchFamily="34" charset="0"/>
                <a:cs typeface="Times New Roman"/>
              </a:rPr>
              <a:t>source</a:t>
            </a:r>
            <a:r>
              <a:rPr lang="tr-TR" sz="1600" kern="100" dirty="0">
                <a:solidFill>
                  <a:schemeClr val="accent1"/>
                </a:solidFill>
                <a:effectLst/>
                <a:ea typeface="Aptos" panose="020B0004020202020204" pitchFamily="34" charset="0"/>
                <a:cs typeface="Times New Roman"/>
              </a:rPr>
              <a:t>: </a:t>
            </a:r>
            <a:r>
              <a:rPr lang="tr-TR" sz="1600" kern="100" dirty="0">
                <a:solidFill>
                  <a:schemeClr val="accent1"/>
                </a:solidFill>
                <a:effectLst/>
                <a:ea typeface="Aptos" panose="020B0004020202020204" pitchFamily="34" charset="0"/>
                <a:cs typeface="Times New Roman"/>
                <a:hlinkClick r:id="rId2">
                  <a:extLst>
                    <a:ext uri="{A12FA001-AC4F-418D-AE19-62706E023703}">
                      <ahyp:hlinkClr xmlns:ahyp="http://schemas.microsoft.com/office/drawing/2018/hyperlinkcolor" val="tx"/>
                    </a:ext>
                  </a:extLst>
                </a:hlinkClick>
              </a:rPr>
              <a:t>https://www.maxwell.syr.edu/docs/default-source/ektron-files/interested-based-negotiation-neil-katz-and-kevin-mcnulty.pdf?sfvrsn=2cd0bff1_7</a:t>
            </a:r>
            <a:endParaRPr lang="tr-TR" sz="1600" kern="100" dirty="0">
              <a:solidFill>
                <a:schemeClr val="accent1"/>
              </a:solidFill>
              <a:effectLst/>
              <a:ea typeface="Aptos" panose="020B000402020202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endParaRPr>
          </a:p>
          <a:p>
            <a:pPr>
              <a:lnSpc>
                <a:spcPct val="114999"/>
              </a:lnSpc>
              <a:spcAft>
                <a:spcPts val="800"/>
              </a:spcAft>
            </a:pPr>
            <a:r>
              <a:rPr lang="tr-TR" sz="1600" b="1" kern="100" dirty="0" err="1">
                <a:solidFill>
                  <a:schemeClr val="bg1"/>
                </a:solidFill>
                <a:effectLst/>
                <a:ea typeface="Aptos" panose="020B0004020202020204" pitchFamily="34" charset="0"/>
                <a:cs typeface="Times New Roman"/>
              </a:rPr>
              <a:t>Sec</a:t>
            </a:r>
            <a:r>
              <a:rPr lang="tr-TR" sz="1600" b="1" kern="100" dirty="0" err="1">
                <a:solidFill>
                  <a:schemeClr val="bg1"/>
                </a:solidFill>
                <a:ea typeface="Aptos" panose="020B0004020202020204" pitchFamily="34" charset="0"/>
                <a:cs typeface="Times New Roman"/>
              </a:rPr>
              <a:t>tion</a:t>
            </a:r>
            <a:r>
              <a:rPr lang="tr-TR" sz="1600" b="1" kern="100" dirty="0">
                <a:solidFill>
                  <a:schemeClr val="bg1"/>
                </a:solidFill>
                <a:ea typeface="Aptos" panose="020B0004020202020204" pitchFamily="34" charset="0"/>
                <a:cs typeface="Times New Roman"/>
              </a:rPr>
              <a:t> 2</a:t>
            </a:r>
            <a:endParaRPr lang="tr-TR" sz="1600" kern="100" dirty="0">
              <a:solidFill>
                <a:schemeClr val="bg1"/>
              </a:solidFill>
              <a:ea typeface="Aptos" panose="020B0004020202020204" pitchFamily="34" charset="0"/>
              <a:cs typeface="Times New Roman" panose="02020603050405020304" pitchFamily="18" charset="0"/>
            </a:endParaRPr>
          </a:p>
          <a:p>
            <a:pPr marL="285750" indent="-285750">
              <a:lnSpc>
                <a:spcPct val="114999"/>
              </a:lnSpc>
              <a:spcAft>
                <a:spcPts val="800"/>
              </a:spcAft>
              <a:buFont typeface="Courier New" panose="02070309020205020404" pitchFamily="49" charset="0"/>
              <a:buChar char="o"/>
            </a:pPr>
            <a:r>
              <a:rPr lang="en-US" sz="1600" kern="100" dirty="0" err="1">
                <a:solidFill>
                  <a:schemeClr val="accent1"/>
                </a:solidFill>
                <a:cs typeface="Times New Roman" panose="02020603050405020304" pitchFamily="18" charset="0"/>
              </a:rPr>
              <a:t>Gole</a:t>
            </a:r>
            <a:r>
              <a:rPr lang="en-US" sz="1600" kern="100" dirty="0">
                <a:solidFill>
                  <a:schemeClr val="accent1"/>
                </a:solidFill>
                <a:cs typeface="Times New Roman" panose="02020603050405020304" pitchFamily="18" charset="0"/>
              </a:rPr>
              <a:t>, W. (2018) Strategic Partnerships APPLYING A SIX-STEP PROCESS, Chartered Professional Accountants Canada</a:t>
            </a:r>
          </a:p>
          <a:p>
            <a:pPr marL="285750" indent="-285750">
              <a:lnSpc>
                <a:spcPct val="114999"/>
              </a:lnSpc>
              <a:spcAft>
                <a:spcPts val="800"/>
              </a:spcAft>
              <a:buFont typeface="Courier New" panose="02070309020205020404" pitchFamily="49" charset="0"/>
              <a:buChar char="o"/>
            </a:pPr>
            <a:r>
              <a:rPr lang="en-US" sz="1600" kern="100" dirty="0">
                <a:solidFill>
                  <a:schemeClr val="accent1"/>
                </a:solidFill>
                <a:cs typeface="Times New Roman" panose="02020603050405020304" pitchFamily="18" charset="0"/>
              </a:rPr>
              <a:t>American Public Human Services Association (2010), Strategic Partnerships Guidance , online source: </a:t>
            </a:r>
            <a:r>
              <a:rPr lang="en-US" sz="1600" kern="100" dirty="0">
                <a:solidFill>
                  <a:schemeClr val="accent1"/>
                </a:solidFill>
                <a:cs typeface="Times New Roman" panose="02020603050405020304" pitchFamily="18" charset="0"/>
                <a:hlinkClick r:id="rId3">
                  <a:extLst>
                    <a:ext uri="{A12FA001-AC4F-418D-AE19-62706E023703}">
                      <ahyp:hlinkClr xmlns:ahyp="http://schemas.microsoft.com/office/drawing/2018/hyperlinkcolor" val="tx"/>
                    </a:ext>
                  </a:extLst>
                </a:hlinkClick>
              </a:rPr>
              <a:t>https://ncwwi.org/files/PPCW_Strategic_Partnerships_Guidance.pdf</a:t>
            </a:r>
            <a:endParaRPr lang="en-US" sz="1600" kern="100" dirty="0">
              <a:solidFill>
                <a:schemeClr val="accent1"/>
              </a:solidFill>
              <a:cs typeface="Times New Roman" panose="02020603050405020304" pitchFamily="18" charset="0"/>
            </a:endParaRPr>
          </a:p>
          <a:p>
            <a:pPr marL="285750" indent="-285750">
              <a:lnSpc>
                <a:spcPct val="114999"/>
              </a:lnSpc>
              <a:spcAft>
                <a:spcPts val="800"/>
              </a:spcAft>
              <a:buFont typeface="Courier New" panose="02070309020205020404" pitchFamily="49" charset="0"/>
              <a:buChar char="o"/>
            </a:pPr>
            <a:r>
              <a:rPr lang="en-US" sz="1600" kern="100" dirty="0">
                <a:solidFill>
                  <a:schemeClr val="accent1"/>
                </a:solidFill>
                <a:cs typeface="Times New Roman" panose="02020603050405020304" pitchFamily="18" charset="0"/>
              </a:rPr>
              <a:t>Customer Value Foundation, (2018) Online source: </a:t>
            </a:r>
            <a:r>
              <a:rPr lang="en-US" sz="1600" kern="100" dirty="0">
                <a:solidFill>
                  <a:schemeClr val="accent1"/>
                </a:solidFill>
                <a:cs typeface="Times New Roman" panose="02020603050405020304" pitchFamily="18" charset="0"/>
                <a:hlinkClick r:id="rId4">
                  <a:extLst>
                    <a:ext uri="{A12FA001-AC4F-418D-AE19-62706E023703}">
                      <ahyp:hlinkClr xmlns:ahyp="http://schemas.microsoft.com/office/drawing/2018/hyperlinkcolor" val="tx"/>
                    </a:ext>
                  </a:extLst>
                </a:hlinkClick>
              </a:rPr>
              <a:t>https://customervaluefoundation.wordpress.com/2018/04/18/is-value-co-creation-always-necessary/</a:t>
            </a:r>
            <a:endParaRPr lang="en-US" sz="1600" kern="100" dirty="0">
              <a:solidFill>
                <a:schemeClr val="accent1"/>
              </a:solidFill>
              <a:cs typeface="Times New Roman" panose="02020603050405020304" pitchFamily="18" charset="0"/>
            </a:endParaRPr>
          </a:p>
        </p:txBody>
      </p:sp>
    </p:spTree>
    <p:extLst>
      <p:ext uri="{BB962C8B-B14F-4D97-AF65-F5344CB8AC3E}">
        <p14:creationId xmlns:p14="http://schemas.microsoft.com/office/powerpoint/2010/main" val="31193892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B5A7DA-CEE7-74AB-C4BD-445E08AEB597}"/>
            </a:ext>
          </a:extLst>
        </p:cNvPr>
        <p:cNvGrpSpPr/>
        <p:nvPr/>
      </p:nvGrpSpPr>
      <p:grpSpPr>
        <a:xfrm>
          <a:off x="0" y="0"/>
          <a:ext cx="0" cy="0"/>
          <a:chOff x="0" y="0"/>
          <a:chExt cx="0" cy="0"/>
        </a:xfrm>
      </p:grpSpPr>
      <p:sp>
        <p:nvSpPr>
          <p:cNvPr id="5" name="Metin kutusu 4">
            <a:extLst>
              <a:ext uri="{FF2B5EF4-FFF2-40B4-BE49-F238E27FC236}">
                <a16:creationId xmlns:a16="http://schemas.microsoft.com/office/drawing/2014/main" id="{624E9A32-F26F-5301-06B3-D1E867D50FD0}"/>
              </a:ext>
            </a:extLst>
          </p:cNvPr>
          <p:cNvSpPr txBox="1"/>
          <p:nvPr/>
        </p:nvSpPr>
        <p:spPr>
          <a:xfrm>
            <a:off x="331711" y="594988"/>
            <a:ext cx="10834847" cy="4547783"/>
          </a:xfrm>
          <a:prstGeom prst="rect">
            <a:avLst/>
          </a:prstGeom>
          <a:noFill/>
        </p:spPr>
        <p:txBody>
          <a:bodyPr wrap="square" lIns="91440" tIns="45720" rIns="91440" bIns="45720" anchor="t">
            <a:spAutoFit/>
          </a:bodyPr>
          <a:lstStyle/>
          <a:p>
            <a:pPr marL="285750" indent="-285750">
              <a:lnSpc>
                <a:spcPct val="114999"/>
              </a:lnSpc>
              <a:spcAft>
                <a:spcPts val="800"/>
              </a:spcAft>
              <a:buFont typeface="Courier New" panose="02070309020205020404" pitchFamily="49" charset="0"/>
              <a:buChar char="o"/>
            </a:pPr>
            <a:r>
              <a:rPr lang="en-US" sz="1600" kern="100" dirty="0">
                <a:solidFill>
                  <a:schemeClr val="accent1"/>
                </a:solidFill>
                <a:cs typeface="Times New Roman"/>
              </a:rPr>
              <a:t>Elo, J., Pekkala, K., </a:t>
            </a:r>
            <a:r>
              <a:rPr lang="en-US" sz="1600" kern="100" dirty="0" err="1">
                <a:solidFill>
                  <a:schemeClr val="accent1"/>
                </a:solidFill>
                <a:cs typeface="Times New Roman"/>
              </a:rPr>
              <a:t>Tuunanen</a:t>
            </a:r>
            <a:r>
              <a:rPr lang="en-US" sz="1600" kern="100" dirty="0">
                <a:solidFill>
                  <a:schemeClr val="accent1"/>
                </a:solidFill>
                <a:cs typeface="Times New Roman"/>
              </a:rPr>
              <a:t>, T., &amp; Salo, M. (2023). Building strategic partnerships for value co-creation: A conceptual framework for digital service organizations. In European Conference on Information Systems. Association for Information Systems.</a:t>
            </a:r>
          </a:p>
          <a:p>
            <a:pPr marL="285750" indent="-285750">
              <a:lnSpc>
                <a:spcPct val="114999"/>
              </a:lnSpc>
              <a:spcAft>
                <a:spcPts val="800"/>
              </a:spcAft>
              <a:buFont typeface="Courier New" panose="02070309020205020404" pitchFamily="49" charset="0"/>
              <a:buChar char="o"/>
            </a:pPr>
            <a:r>
              <a:rPr lang="en-US" sz="1600" kern="100" dirty="0">
                <a:solidFill>
                  <a:schemeClr val="accent1"/>
                </a:solidFill>
                <a:cs typeface="Times New Roman"/>
              </a:rPr>
              <a:t>Dibley, A., &amp; Clark, M. (2011). Value Co-Creation in Strategic Partnerships: An Outsourcing Perspective. Service-Dominant Logic, Network &amp; Systems Theory and Service Science: Integrating three perspectives for a new service agenda, Giannini Editore, Napoli.</a:t>
            </a:r>
            <a:endParaRPr lang="tr-TR" sz="1600" dirty="0">
              <a:solidFill>
                <a:schemeClr val="accent1"/>
              </a:solidFill>
              <a:cs typeface="Times New Roman"/>
            </a:endParaRPr>
          </a:p>
          <a:p>
            <a:pPr>
              <a:lnSpc>
                <a:spcPct val="114999"/>
              </a:lnSpc>
              <a:spcAft>
                <a:spcPts val="800"/>
              </a:spcAft>
            </a:pPr>
            <a:r>
              <a:rPr lang="sl-SI" sz="1600" b="1" kern="100" dirty="0">
                <a:solidFill>
                  <a:schemeClr val="bg1"/>
                </a:solidFill>
                <a:cs typeface="Times New Roman"/>
              </a:rPr>
              <a:t>Section </a:t>
            </a:r>
            <a:r>
              <a:rPr lang="tr-TR" sz="1600" b="1" kern="100" dirty="0">
                <a:solidFill>
                  <a:schemeClr val="bg1"/>
                </a:solidFill>
                <a:cs typeface="Times New Roman"/>
              </a:rPr>
              <a:t>3</a:t>
            </a:r>
            <a:r>
              <a:rPr lang="it-IT" sz="1600" b="1" kern="100" dirty="0">
                <a:solidFill>
                  <a:schemeClr val="bg1"/>
                </a:solidFill>
                <a:cs typeface="Times New Roman"/>
              </a:rPr>
              <a:t> </a:t>
            </a:r>
            <a:endParaRPr lang="en-US" sz="1600" dirty="0">
              <a:solidFill>
                <a:schemeClr val="bg1"/>
              </a:solidFill>
            </a:endParaRPr>
          </a:p>
          <a:p>
            <a:pPr marL="285750" indent="-285750">
              <a:lnSpc>
                <a:spcPct val="114999"/>
              </a:lnSpc>
              <a:spcAft>
                <a:spcPts val="800"/>
              </a:spcAft>
              <a:buFont typeface="Courier New" panose="02070309020205020404" pitchFamily="49" charset="0"/>
              <a:buChar char="o"/>
            </a:pPr>
            <a:r>
              <a:rPr lang="en-US" sz="1600" kern="100" dirty="0" err="1">
                <a:solidFill>
                  <a:schemeClr val="accent1"/>
                </a:solidFill>
                <a:effectLst/>
                <a:ea typeface="Aptos" panose="020B0004020202020204" pitchFamily="34" charset="0"/>
                <a:cs typeface="Times New Roman"/>
              </a:rPr>
              <a:t>Majava</a:t>
            </a:r>
            <a:r>
              <a:rPr lang="en-US" sz="1600" kern="100" dirty="0">
                <a:solidFill>
                  <a:schemeClr val="accent1"/>
                </a:solidFill>
                <a:effectLst/>
                <a:ea typeface="Aptos" panose="020B0004020202020204" pitchFamily="34" charset="0"/>
                <a:cs typeface="Times New Roman"/>
              </a:rPr>
              <a:t>, J., </a:t>
            </a:r>
            <a:r>
              <a:rPr lang="en-US" sz="1600" kern="100" dirty="0" err="1">
                <a:solidFill>
                  <a:schemeClr val="accent1"/>
                </a:solidFill>
                <a:effectLst/>
                <a:ea typeface="Aptos" panose="020B0004020202020204" pitchFamily="34" charset="0"/>
                <a:cs typeface="Times New Roman"/>
              </a:rPr>
              <a:t>Isoherranen</a:t>
            </a:r>
            <a:r>
              <a:rPr lang="en-US" sz="1600" kern="100" dirty="0">
                <a:solidFill>
                  <a:schemeClr val="accent1"/>
                </a:solidFill>
                <a:effectLst/>
                <a:ea typeface="Aptos" panose="020B0004020202020204" pitchFamily="34" charset="0"/>
                <a:cs typeface="Times New Roman"/>
              </a:rPr>
              <a:t>, V., &amp; Kess, P. (2013). Business collaboration concepts and implications for companies. International Journal of Synergy and Research, 2(1-2).</a:t>
            </a:r>
            <a:endParaRPr lang="en-US" sz="1600" dirty="0">
              <a:solidFill>
                <a:schemeClr val="accent1"/>
              </a:solidFill>
              <a:cs typeface="Times New Roman"/>
            </a:endParaRPr>
          </a:p>
          <a:p>
            <a:pPr marL="285750" indent="-285750">
              <a:lnSpc>
                <a:spcPct val="115000"/>
              </a:lnSpc>
              <a:spcAft>
                <a:spcPts val="800"/>
              </a:spcAft>
              <a:buFont typeface="Courier New" panose="02070309020205020404" pitchFamily="49" charset="0"/>
              <a:buChar char="o"/>
            </a:pPr>
            <a:r>
              <a:rPr lang="en-US" sz="1600" kern="100" dirty="0" err="1">
                <a:solidFill>
                  <a:schemeClr val="accent1"/>
                </a:solidFill>
                <a:effectLst/>
                <a:ea typeface="Aptos" panose="020B0004020202020204" pitchFamily="34" charset="0"/>
                <a:cs typeface="Times New Roman"/>
              </a:rPr>
              <a:t>Mirčetić</a:t>
            </a:r>
            <a:r>
              <a:rPr lang="en-US" sz="1600" kern="100" dirty="0">
                <a:solidFill>
                  <a:schemeClr val="accent1"/>
                </a:solidFill>
                <a:effectLst/>
                <a:ea typeface="Aptos" panose="020B0004020202020204" pitchFamily="34" charset="0"/>
                <a:cs typeface="Times New Roman"/>
              </a:rPr>
              <a:t>, V., Vukotić, S., &amp; Cvijanović, D. (2019). The concept of business clusters and its impact on tourism business improvement. </a:t>
            </a:r>
            <a:r>
              <a:rPr lang="en-US" sz="1600" kern="100" dirty="0" err="1">
                <a:solidFill>
                  <a:schemeClr val="accent1"/>
                </a:solidFill>
                <a:effectLst/>
                <a:ea typeface="Aptos" panose="020B0004020202020204" pitchFamily="34" charset="0"/>
                <a:cs typeface="Times New Roman"/>
              </a:rPr>
              <a:t>Економика</a:t>
            </a:r>
            <a:r>
              <a:rPr lang="en-US" sz="1600" kern="100" dirty="0">
                <a:solidFill>
                  <a:schemeClr val="accent1"/>
                </a:solidFill>
                <a:effectLst/>
                <a:ea typeface="Aptos" panose="020B0004020202020204" pitchFamily="34" charset="0"/>
                <a:cs typeface="Times New Roman"/>
              </a:rPr>
              <a:t> </a:t>
            </a:r>
            <a:r>
              <a:rPr lang="en-US" sz="1600" kern="100" dirty="0" err="1">
                <a:solidFill>
                  <a:schemeClr val="accent1"/>
                </a:solidFill>
                <a:effectLst/>
                <a:ea typeface="Aptos" panose="020B0004020202020204" pitchFamily="34" charset="0"/>
                <a:cs typeface="Times New Roman"/>
              </a:rPr>
              <a:t>пољопривреде</a:t>
            </a:r>
            <a:r>
              <a:rPr lang="en-US" sz="1600" kern="100" dirty="0">
                <a:solidFill>
                  <a:schemeClr val="accent1"/>
                </a:solidFill>
                <a:effectLst/>
                <a:ea typeface="Aptos" panose="020B0004020202020204" pitchFamily="34" charset="0"/>
                <a:cs typeface="Times New Roman"/>
              </a:rPr>
              <a:t>, 66(3), 851-868.</a:t>
            </a:r>
          </a:p>
          <a:p>
            <a:pPr marL="285750" indent="-285750">
              <a:lnSpc>
                <a:spcPct val="115000"/>
              </a:lnSpc>
              <a:spcAft>
                <a:spcPts val="8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a:rPr>
              <a:t>Christensen, P., McIntyre, N., &amp; </a:t>
            </a:r>
            <a:r>
              <a:rPr lang="en-US" sz="1600" kern="100" dirty="0" err="1">
                <a:solidFill>
                  <a:schemeClr val="accent1"/>
                </a:solidFill>
                <a:effectLst/>
                <a:ea typeface="Aptos" panose="020B0004020202020204" pitchFamily="34" charset="0"/>
                <a:cs typeface="Times New Roman"/>
              </a:rPr>
              <a:t>Pikholz</a:t>
            </a:r>
            <a:r>
              <a:rPr lang="en-US" sz="1600" kern="100" dirty="0">
                <a:solidFill>
                  <a:schemeClr val="accent1"/>
                </a:solidFill>
                <a:effectLst/>
                <a:ea typeface="Aptos" panose="020B0004020202020204" pitchFamily="34" charset="0"/>
                <a:cs typeface="Times New Roman"/>
              </a:rPr>
              <a:t>, L. (2002). Bridging community </a:t>
            </a:r>
            <a:r>
              <a:rPr lang="en-US" sz="1600" kern="100" dirty="0" err="1">
                <a:solidFill>
                  <a:schemeClr val="accent1"/>
                </a:solidFill>
                <a:effectLst/>
                <a:ea typeface="Aptos" panose="020B0004020202020204" pitchFamily="34" charset="0"/>
                <a:cs typeface="Times New Roman"/>
              </a:rPr>
              <a:t>andeconomic</a:t>
            </a:r>
            <a:r>
              <a:rPr lang="en-US" sz="1600" kern="100" dirty="0">
                <a:solidFill>
                  <a:schemeClr val="accent1"/>
                </a:solidFill>
                <a:effectLst/>
                <a:ea typeface="Aptos" panose="020B0004020202020204" pitchFamily="34" charset="0"/>
                <a:cs typeface="Times New Roman"/>
              </a:rPr>
              <a:t> development - A strategy for using </a:t>
            </a:r>
            <a:r>
              <a:rPr lang="en-US" sz="1600" kern="100" dirty="0" err="1">
                <a:solidFill>
                  <a:schemeClr val="accent1"/>
                </a:solidFill>
                <a:ea typeface="Aptos" panose="020B0004020202020204" pitchFamily="34" charset="0"/>
                <a:cs typeface="Times New Roman"/>
              </a:rPr>
              <a:t>indstry</a:t>
            </a:r>
            <a:r>
              <a:rPr lang="en-US" sz="1600" kern="100" dirty="0">
                <a:solidFill>
                  <a:schemeClr val="accent1"/>
                </a:solidFill>
                <a:effectLst/>
                <a:ea typeface="Aptos" panose="020B0004020202020204" pitchFamily="34" charset="0"/>
                <a:cs typeface="Times New Roman"/>
              </a:rPr>
              <a:t> clusters to link </a:t>
            </a:r>
            <a:r>
              <a:rPr lang="en-US" sz="1600" kern="100" dirty="0" err="1">
                <a:solidFill>
                  <a:schemeClr val="accent1"/>
                </a:solidFill>
                <a:effectLst/>
                <a:ea typeface="Aptos" panose="020B0004020202020204" pitchFamily="34" charset="0"/>
                <a:cs typeface="Times New Roman"/>
              </a:rPr>
              <a:t>neighbourhoodsto</a:t>
            </a:r>
            <a:r>
              <a:rPr lang="en-US" sz="1600" kern="100" dirty="0">
                <a:solidFill>
                  <a:schemeClr val="accent1"/>
                </a:solidFill>
                <a:effectLst/>
                <a:ea typeface="Aptos" panose="020B0004020202020204" pitchFamily="34" charset="0"/>
                <a:cs typeface="Times New Roman"/>
              </a:rPr>
              <a:t> the regional economy. (1) (PDF) The concept of business clusters and its impact on tourism business improvement. </a:t>
            </a:r>
          </a:p>
        </p:txBody>
      </p:sp>
    </p:spTree>
    <p:extLst>
      <p:ext uri="{BB962C8B-B14F-4D97-AF65-F5344CB8AC3E}">
        <p14:creationId xmlns:p14="http://schemas.microsoft.com/office/powerpoint/2010/main" val="355704878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67E48D-666A-4DBF-4F38-93E3B99CC50F}"/>
            </a:ext>
          </a:extLst>
        </p:cNvPr>
        <p:cNvGrpSpPr/>
        <p:nvPr/>
      </p:nvGrpSpPr>
      <p:grpSpPr>
        <a:xfrm>
          <a:off x="0" y="0"/>
          <a:ext cx="0" cy="0"/>
          <a:chOff x="0" y="0"/>
          <a:chExt cx="0" cy="0"/>
        </a:xfrm>
      </p:grpSpPr>
      <p:sp>
        <p:nvSpPr>
          <p:cNvPr id="5" name="Metin kutusu 4">
            <a:extLst>
              <a:ext uri="{FF2B5EF4-FFF2-40B4-BE49-F238E27FC236}">
                <a16:creationId xmlns:a16="http://schemas.microsoft.com/office/drawing/2014/main" id="{E0B0B30D-6DC5-DE28-622D-4D141CE1DE4A}"/>
              </a:ext>
            </a:extLst>
          </p:cNvPr>
          <p:cNvSpPr txBox="1"/>
          <p:nvPr/>
        </p:nvSpPr>
        <p:spPr>
          <a:xfrm>
            <a:off x="363822" y="890916"/>
            <a:ext cx="11464355" cy="5342873"/>
          </a:xfrm>
          <a:prstGeom prst="rect">
            <a:avLst/>
          </a:prstGeom>
          <a:noFill/>
        </p:spPr>
        <p:txBody>
          <a:bodyPr wrap="square">
            <a:spAutoFit/>
          </a:bodyPr>
          <a:lstStyle/>
          <a:p>
            <a:pPr marL="285750" indent="-285750">
              <a:spcBef>
                <a:spcPts val="600"/>
              </a:spcBef>
              <a:spcAft>
                <a:spcPts val="6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a:rPr>
              <a:t>Haze, V., &amp; Ch, R. (2021). Cluster Business Models: Exploring Business Models in Global Innovation Clusters.</a:t>
            </a:r>
          </a:p>
          <a:p>
            <a:pPr marL="285750" indent="-285750">
              <a:spcBef>
                <a:spcPts val="600"/>
              </a:spcBef>
              <a:spcAft>
                <a:spcPts val="600"/>
              </a:spcAft>
              <a:buFont typeface="Courier New" panose="02070309020205020404" pitchFamily="49" charset="0"/>
              <a:buChar char="o"/>
            </a:pPr>
            <a:r>
              <a:rPr lang="en-US" sz="1600" kern="100" dirty="0" err="1">
                <a:solidFill>
                  <a:schemeClr val="accent1"/>
                </a:solidFill>
                <a:effectLst/>
                <a:ea typeface="Aptos" panose="020B0004020202020204" pitchFamily="34" charset="0"/>
                <a:cs typeface="Times New Roman"/>
              </a:rPr>
              <a:t>Möhring</a:t>
            </a:r>
            <a:r>
              <a:rPr lang="en-US" sz="1600" kern="100" dirty="0">
                <a:solidFill>
                  <a:schemeClr val="accent1"/>
                </a:solidFill>
                <a:effectLst/>
                <a:ea typeface="Aptos" panose="020B0004020202020204" pitchFamily="34" charset="0"/>
                <a:cs typeface="Times New Roman"/>
              </a:rPr>
              <a:t>, J. (2005). Clusters: Definition and methodology. Business Clusters, 21.</a:t>
            </a:r>
          </a:p>
          <a:p>
            <a:pPr marL="285750" indent="-285750">
              <a:spcBef>
                <a:spcPts val="600"/>
              </a:spcBef>
              <a:spcAft>
                <a:spcPts val="600"/>
              </a:spcAft>
              <a:buFont typeface="Courier New" panose="02070309020205020404" pitchFamily="49" charset="0"/>
              <a:buChar char="o"/>
            </a:pPr>
            <a:r>
              <a:rPr lang="en-US" sz="1600" kern="100" dirty="0" err="1">
                <a:solidFill>
                  <a:schemeClr val="accent1"/>
                </a:solidFill>
                <a:effectLst/>
                <a:ea typeface="Aptos" panose="020B0004020202020204" pitchFamily="34" charset="0"/>
                <a:cs typeface="Times New Roman"/>
              </a:rPr>
              <a:t>Anggraeni</a:t>
            </a:r>
            <a:r>
              <a:rPr lang="en-US" sz="1600" kern="100" dirty="0">
                <a:solidFill>
                  <a:schemeClr val="accent1"/>
                </a:solidFill>
                <a:effectLst/>
                <a:ea typeface="Aptos" panose="020B0004020202020204" pitchFamily="34" charset="0"/>
                <a:cs typeface="Times New Roman"/>
              </a:rPr>
              <a:t>, E., Den </a:t>
            </a:r>
            <a:r>
              <a:rPr lang="en-US" sz="1600" kern="100" dirty="0" err="1">
                <a:solidFill>
                  <a:schemeClr val="accent1"/>
                </a:solidFill>
                <a:effectLst/>
                <a:ea typeface="Aptos" panose="020B0004020202020204" pitchFamily="34" charset="0"/>
                <a:cs typeface="Times New Roman"/>
              </a:rPr>
              <a:t>Hartigh</a:t>
            </a:r>
            <a:r>
              <a:rPr lang="en-US" sz="1600" kern="100" dirty="0">
                <a:solidFill>
                  <a:schemeClr val="accent1"/>
                </a:solidFill>
                <a:effectLst/>
                <a:ea typeface="Aptos" panose="020B0004020202020204" pitchFamily="34" charset="0"/>
                <a:cs typeface="Times New Roman"/>
              </a:rPr>
              <a:t>, E., &amp; </a:t>
            </a:r>
            <a:r>
              <a:rPr lang="en-US" sz="1600" kern="100" dirty="0" err="1">
                <a:solidFill>
                  <a:schemeClr val="accent1"/>
                </a:solidFill>
                <a:effectLst/>
                <a:ea typeface="Aptos" panose="020B0004020202020204" pitchFamily="34" charset="0"/>
                <a:cs typeface="Times New Roman"/>
              </a:rPr>
              <a:t>Zegveld</a:t>
            </a:r>
            <a:r>
              <a:rPr lang="en-US" sz="1600" kern="100" dirty="0">
                <a:solidFill>
                  <a:schemeClr val="accent1"/>
                </a:solidFill>
                <a:effectLst/>
                <a:ea typeface="Aptos" panose="020B0004020202020204" pitchFamily="34" charset="0"/>
                <a:cs typeface="Times New Roman"/>
              </a:rPr>
              <a:t>, M. (2007, October). Business ecosystem as a perspective for studying the relations between firms and their business networks. In ECCON 2007 Annual meeting (pp. 1-28). The Netherlands: Bergen </a:t>
            </a:r>
            <a:r>
              <a:rPr lang="en-US" sz="1600" kern="100" dirty="0" err="1">
                <a:solidFill>
                  <a:schemeClr val="accent1"/>
                </a:solidFill>
                <a:effectLst/>
                <a:ea typeface="Aptos" panose="020B0004020202020204" pitchFamily="34" charset="0"/>
                <a:cs typeface="Times New Roman"/>
              </a:rPr>
              <a:t>aan</a:t>
            </a:r>
            <a:r>
              <a:rPr lang="en-US" sz="1600" kern="100" dirty="0">
                <a:solidFill>
                  <a:schemeClr val="accent1"/>
                </a:solidFill>
                <a:effectLst/>
                <a:ea typeface="Aptos" panose="020B0004020202020204" pitchFamily="34" charset="0"/>
                <a:cs typeface="Times New Roman"/>
              </a:rPr>
              <a:t> Zee.</a:t>
            </a:r>
          </a:p>
          <a:p>
            <a:pPr marL="285750" indent="-285750">
              <a:spcBef>
                <a:spcPts val="600"/>
              </a:spcBef>
              <a:spcAft>
                <a:spcPts val="600"/>
              </a:spcAft>
              <a:buFont typeface="Courier New" panose="02070309020205020404" pitchFamily="49" charset="0"/>
              <a:buChar char="o"/>
            </a:pPr>
            <a:r>
              <a:rPr lang="en-US" sz="1600" kern="100" dirty="0" err="1">
                <a:solidFill>
                  <a:schemeClr val="accent1"/>
                </a:solidFill>
                <a:effectLst/>
                <a:ea typeface="Aptos" panose="020B0004020202020204" pitchFamily="34" charset="0"/>
                <a:cs typeface="Times New Roman"/>
              </a:rPr>
              <a:t>Heikkilä</a:t>
            </a:r>
            <a:r>
              <a:rPr lang="en-US" sz="1600" kern="100" dirty="0">
                <a:solidFill>
                  <a:schemeClr val="accent1"/>
                </a:solidFill>
                <a:effectLst/>
                <a:ea typeface="Aptos" panose="020B0004020202020204" pitchFamily="34" charset="0"/>
                <a:cs typeface="Times New Roman"/>
              </a:rPr>
              <a:t>, M., &amp; </a:t>
            </a:r>
            <a:r>
              <a:rPr lang="en-US" sz="1600" kern="100" dirty="0" err="1">
                <a:solidFill>
                  <a:schemeClr val="accent1"/>
                </a:solidFill>
                <a:effectLst/>
                <a:ea typeface="Aptos" panose="020B0004020202020204" pitchFamily="34" charset="0"/>
                <a:cs typeface="Times New Roman"/>
              </a:rPr>
              <a:t>Kuivaniemi</a:t>
            </a:r>
            <a:r>
              <a:rPr lang="en-US" sz="1600" kern="100" dirty="0">
                <a:solidFill>
                  <a:schemeClr val="accent1"/>
                </a:solidFill>
                <a:effectLst/>
                <a:ea typeface="Aptos" panose="020B0004020202020204" pitchFamily="34" charset="0"/>
                <a:cs typeface="Times New Roman"/>
              </a:rPr>
              <a:t>, L. (2012). Ecosystem under construction: An action research study on entrepreneurship in a business ecosystem. Technology innovation management review, (6).</a:t>
            </a: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panose="02020603050405020304" pitchFamily="18" charset="0"/>
              </a:rPr>
              <a:t>Deloitte (2023) Business ecosystems come of age,  online source: https://www2.deloitte.com/content/dam/insights/us/articles/platform-strategy-new-level-business-trends/DUP_1048-Business-ecosystems-come-of-age_MASTER_FINAL.pdf</a:t>
            </a:r>
          </a:p>
          <a:p>
            <a:pPr marL="285750" indent="-285750">
              <a:spcBef>
                <a:spcPts val="600"/>
              </a:spcBef>
              <a:spcAft>
                <a:spcPts val="600"/>
              </a:spcAft>
              <a:buFont typeface="Courier New" panose="02070309020205020404" pitchFamily="49" charset="0"/>
              <a:buChar char="o"/>
            </a:pPr>
            <a:r>
              <a:rPr lang="en-US" sz="1600" kern="100" dirty="0" err="1">
                <a:solidFill>
                  <a:schemeClr val="accent1"/>
                </a:solidFill>
                <a:effectLst/>
                <a:ea typeface="Aptos" panose="020B0004020202020204" pitchFamily="34" charset="0"/>
                <a:cs typeface="Times New Roman" panose="02020603050405020304" pitchFamily="18" charset="0"/>
              </a:rPr>
              <a:t>Todeva</a:t>
            </a:r>
            <a:r>
              <a:rPr lang="en-US" sz="1600" kern="100" dirty="0">
                <a:solidFill>
                  <a:schemeClr val="accent1"/>
                </a:solidFill>
                <a:effectLst/>
                <a:ea typeface="Aptos" panose="020B0004020202020204" pitchFamily="34" charset="0"/>
                <a:cs typeface="Times New Roman" panose="02020603050405020304" pitchFamily="18" charset="0"/>
              </a:rPr>
              <a:t>, E. (2006) Business Networks: Strategy &amp; Structure, New York: Taylor &amp; Francis</a:t>
            </a:r>
          </a:p>
          <a:p>
            <a:pPr marL="285750" indent="-285750">
              <a:spcBef>
                <a:spcPts val="600"/>
              </a:spcBef>
              <a:spcAft>
                <a:spcPts val="600"/>
              </a:spcAft>
              <a:buFont typeface="Courier New" panose="02070309020205020404" pitchFamily="49" charset="0"/>
              <a:buChar char="o"/>
            </a:pPr>
            <a:r>
              <a:rPr lang="en-US" sz="1600" kern="100" dirty="0" err="1">
                <a:solidFill>
                  <a:schemeClr val="accent1"/>
                </a:solidFill>
                <a:effectLst/>
                <a:ea typeface="Aptos" panose="020B0004020202020204" pitchFamily="34" charset="0"/>
                <a:cs typeface="Times New Roman" panose="02020603050405020304" pitchFamily="18" charset="0"/>
              </a:rPr>
              <a:t>Todeva</a:t>
            </a:r>
            <a:r>
              <a:rPr lang="en-US" sz="1600" kern="100" dirty="0">
                <a:solidFill>
                  <a:schemeClr val="accent1"/>
                </a:solidFill>
                <a:effectLst/>
                <a:ea typeface="Aptos" panose="020B0004020202020204" pitchFamily="34" charset="0"/>
                <a:cs typeface="Times New Roman" panose="02020603050405020304" pitchFamily="18" charset="0"/>
              </a:rPr>
              <a:t>, E. (2011) Business Networks, online source:  https://www.researchgate.net/publication/228215998_Business_Networks</a:t>
            </a: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panose="02020603050405020304" pitchFamily="18" charset="0"/>
              </a:rPr>
              <a:t>Interreg Europe, (2022), «Digital Innovation Hub development» Online Source: https://programme2014-20.interreg-central.eu/Content.Node/4STEPS/4STEPS-D.T2.3.2-Digital-Innovation-Hub-development-CNA.pdf</a:t>
            </a:r>
          </a:p>
          <a:p>
            <a:pPr>
              <a:lnSpc>
                <a:spcPct val="150000"/>
              </a:lnSpc>
              <a:spcBef>
                <a:spcPts val="600"/>
              </a:spcBef>
              <a:spcAft>
                <a:spcPts val="600"/>
              </a:spcAft>
            </a:pPr>
            <a:endParaRPr lang="en-US" sz="1600" kern="100" dirty="0">
              <a:solidFill>
                <a:schemeClr val="accent1"/>
              </a:solidFill>
              <a:effectLs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5802328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2F11B1-CEF6-5FA9-DC82-161B05F5D5D9}"/>
            </a:ext>
          </a:extLst>
        </p:cNvPr>
        <p:cNvGrpSpPr/>
        <p:nvPr/>
      </p:nvGrpSpPr>
      <p:grpSpPr>
        <a:xfrm>
          <a:off x="0" y="0"/>
          <a:ext cx="0" cy="0"/>
          <a:chOff x="0" y="0"/>
          <a:chExt cx="0" cy="0"/>
        </a:xfrm>
      </p:grpSpPr>
      <p:sp>
        <p:nvSpPr>
          <p:cNvPr id="5" name="Metin kutusu 4">
            <a:extLst>
              <a:ext uri="{FF2B5EF4-FFF2-40B4-BE49-F238E27FC236}">
                <a16:creationId xmlns:a16="http://schemas.microsoft.com/office/drawing/2014/main" id="{132EBCBA-12F5-11CA-2176-56C5BA63D369}"/>
              </a:ext>
            </a:extLst>
          </p:cNvPr>
          <p:cNvSpPr txBox="1"/>
          <p:nvPr/>
        </p:nvSpPr>
        <p:spPr>
          <a:xfrm>
            <a:off x="444128" y="865285"/>
            <a:ext cx="11464355" cy="5127429"/>
          </a:xfrm>
          <a:prstGeom prst="rect">
            <a:avLst/>
          </a:prstGeom>
          <a:noFill/>
        </p:spPr>
        <p:txBody>
          <a:bodyPr wrap="square">
            <a:spAutoFit/>
          </a:bodyPr>
          <a:lstStyle/>
          <a:p>
            <a:pPr marL="285750" indent="-285750">
              <a:spcBef>
                <a:spcPts val="600"/>
              </a:spcBef>
              <a:spcAft>
                <a:spcPts val="6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panose="02020603050405020304" pitchFamily="18" charset="0"/>
              </a:rPr>
              <a:t>The Town of </a:t>
            </a:r>
            <a:r>
              <a:rPr lang="en-US" sz="1600" kern="100" dirty="0" err="1">
                <a:solidFill>
                  <a:schemeClr val="accent1"/>
                </a:solidFill>
                <a:effectLst/>
                <a:ea typeface="Aptos" panose="020B0004020202020204" pitchFamily="34" charset="0"/>
                <a:cs typeface="Times New Roman" panose="02020603050405020304" pitchFamily="18" charset="0"/>
              </a:rPr>
              <a:t>Gawler</a:t>
            </a:r>
            <a:r>
              <a:rPr lang="en-US" sz="1600" kern="100" dirty="0">
                <a:solidFill>
                  <a:schemeClr val="accent1"/>
                </a:solidFill>
                <a:effectLst/>
                <a:ea typeface="Aptos" panose="020B0004020202020204" pitchFamily="34" charset="0"/>
                <a:cs typeface="Times New Roman" panose="02020603050405020304" pitchFamily="18" charset="0"/>
              </a:rPr>
              <a:t> (2016) THE BUSINESS INNOVATION HUB a place for growing business and creating jobs in </a:t>
            </a:r>
            <a:r>
              <a:rPr lang="en-US" sz="1600" kern="100" dirty="0" err="1">
                <a:solidFill>
                  <a:schemeClr val="accent1"/>
                </a:solidFill>
                <a:effectLst/>
                <a:ea typeface="Aptos" panose="020B0004020202020204" pitchFamily="34" charset="0"/>
                <a:cs typeface="Times New Roman" panose="02020603050405020304" pitchFamily="18" charset="0"/>
              </a:rPr>
              <a:t>Gawler</a:t>
            </a:r>
            <a:r>
              <a:rPr lang="en-US" sz="1600" kern="100" dirty="0">
                <a:solidFill>
                  <a:schemeClr val="accent1"/>
                </a:solidFill>
                <a:effectLst/>
                <a:ea typeface="Aptos" panose="020B0004020202020204" pitchFamily="34" charset="0"/>
                <a:cs typeface="Times New Roman" panose="02020603050405020304" pitchFamily="18" charset="0"/>
              </a:rPr>
              <a:t> through digital business, online source: https://www.gawler.sa.gov.au/__data/assets/pdf_file/0024/219552/28-02-2017-council-agenda-item-15.3-attachments-confidential-revoked-22-05-2018.pdf</a:t>
            </a: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panose="02020603050405020304" pitchFamily="18" charset="0"/>
              </a:rPr>
              <a:t>Chowdhury, E. H., </a:t>
            </a:r>
            <a:r>
              <a:rPr lang="en-US" sz="1600" kern="100" dirty="0" err="1">
                <a:solidFill>
                  <a:schemeClr val="accent1"/>
                </a:solidFill>
                <a:effectLst/>
                <a:ea typeface="Aptos" panose="020B0004020202020204" pitchFamily="34" charset="0"/>
                <a:cs typeface="Times New Roman" panose="02020603050405020304" pitchFamily="18" charset="0"/>
              </a:rPr>
              <a:t>Fjellström</a:t>
            </a:r>
            <a:r>
              <a:rPr lang="en-US" sz="1600" kern="100" dirty="0">
                <a:solidFill>
                  <a:schemeClr val="accent1"/>
                </a:solidFill>
                <a:effectLst/>
                <a:ea typeface="Aptos" panose="020B0004020202020204" pitchFamily="34" charset="0"/>
                <a:cs typeface="Times New Roman" panose="02020603050405020304" pitchFamily="18" charset="0"/>
              </a:rPr>
              <a:t>, D., </a:t>
            </a:r>
            <a:r>
              <a:rPr lang="en-US" sz="1600" kern="100" dirty="0" err="1">
                <a:solidFill>
                  <a:schemeClr val="accent1"/>
                </a:solidFill>
                <a:effectLst/>
                <a:ea typeface="Aptos" panose="020B0004020202020204" pitchFamily="34" charset="0"/>
                <a:cs typeface="Times New Roman" panose="02020603050405020304" pitchFamily="18" charset="0"/>
              </a:rPr>
              <a:t>Osarenkhoe</a:t>
            </a:r>
            <a:r>
              <a:rPr lang="en-US" sz="1600" kern="100" dirty="0">
                <a:solidFill>
                  <a:schemeClr val="accent1"/>
                </a:solidFill>
                <a:effectLst/>
                <a:ea typeface="Aptos" panose="020B0004020202020204" pitchFamily="34" charset="0"/>
                <a:cs typeface="Times New Roman" panose="02020603050405020304" pitchFamily="18" charset="0"/>
              </a:rPr>
              <a:t>, A., </a:t>
            </a:r>
            <a:r>
              <a:rPr lang="en-US" sz="1600" kern="100" dirty="0" err="1">
                <a:solidFill>
                  <a:schemeClr val="accent1"/>
                </a:solidFill>
                <a:effectLst/>
                <a:ea typeface="Aptos" panose="020B0004020202020204" pitchFamily="34" charset="0"/>
                <a:cs typeface="Times New Roman" panose="02020603050405020304" pitchFamily="18" charset="0"/>
              </a:rPr>
              <a:t>Hannadige</a:t>
            </a:r>
            <a:r>
              <a:rPr lang="en-US" sz="1600" kern="100" dirty="0">
                <a:solidFill>
                  <a:schemeClr val="accent1"/>
                </a:solidFill>
                <a:effectLst/>
                <a:ea typeface="Aptos" panose="020B0004020202020204" pitchFamily="34" charset="0"/>
                <a:cs typeface="Times New Roman" panose="02020603050405020304" pitchFamily="18" charset="0"/>
              </a:rPr>
              <a:t>, S. V. S., &amp; Weerasinghe, D. K. C. (2023). The contribution of innovation hubs towards strengthening the regional development in Sweden. International Journal of Innovation and Technology Management, 20(02), 2350010.</a:t>
            </a:r>
            <a:endParaRPr lang="tr-TR" sz="1600" kern="100" dirty="0">
              <a:solidFill>
                <a:schemeClr val="accent1"/>
              </a:solidFill>
              <a:effectLst/>
              <a:ea typeface="Aptos" panose="020B0004020202020204" pitchFamily="34" charset="0"/>
              <a:cs typeface="Times New Roman" panose="02020603050405020304" pitchFamily="18" charset="0"/>
            </a:endParaRP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a:rPr>
              <a:t>The Town of </a:t>
            </a:r>
            <a:r>
              <a:rPr lang="en-US" sz="1600" kern="100" dirty="0" err="1">
                <a:solidFill>
                  <a:schemeClr val="accent1"/>
                </a:solidFill>
                <a:effectLst/>
                <a:ea typeface="Aptos" panose="020B0004020202020204" pitchFamily="34" charset="0"/>
                <a:cs typeface="Times New Roman"/>
              </a:rPr>
              <a:t>Gawler</a:t>
            </a:r>
            <a:r>
              <a:rPr lang="en-US" sz="1600" kern="100" dirty="0">
                <a:solidFill>
                  <a:schemeClr val="accent1"/>
                </a:solidFill>
                <a:effectLst/>
                <a:ea typeface="Aptos" panose="020B0004020202020204" pitchFamily="34" charset="0"/>
                <a:cs typeface="Times New Roman"/>
              </a:rPr>
              <a:t> (2016) THE BUSINESS INNOVATION HUB a place for growing business and creating jobs in </a:t>
            </a:r>
            <a:r>
              <a:rPr lang="en-US" sz="1600" kern="100" dirty="0" err="1">
                <a:solidFill>
                  <a:schemeClr val="accent1"/>
                </a:solidFill>
                <a:effectLst/>
                <a:ea typeface="Aptos" panose="020B0004020202020204" pitchFamily="34" charset="0"/>
                <a:cs typeface="Times New Roman"/>
              </a:rPr>
              <a:t>Gawler</a:t>
            </a:r>
            <a:r>
              <a:rPr lang="en-US" sz="1600" kern="100" dirty="0">
                <a:solidFill>
                  <a:schemeClr val="accent1"/>
                </a:solidFill>
                <a:effectLst/>
                <a:ea typeface="Aptos" panose="020B0004020202020204" pitchFamily="34" charset="0"/>
                <a:cs typeface="Times New Roman"/>
              </a:rPr>
              <a:t> through digital business, online source: </a:t>
            </a:r>
            <a:r>
              <a:rPr lang="en-US" sz="1600" kern="100" dirty="0">
                <a:solidFill>
                  <a:schemeClr val="accent1"/>
                </a:solidFill>
                <a:effectLst/>
                <a:ea typeface="Aptos" panose="020B0004020202020204" pitchFamily="34" charset="0"/>
                <a:cs typeface="Times New Roman"/>
                <a:hlinkClick r:id="rId2">
                  <a:extLst>
                    <a:ext uri="{A12FA001-AC4F-418D-AE19-62706E023703}">
                      <ahyp:hlinkClr xmlns:ahyp="http://schemas.microsoft.com/office/drawing/2018/hyperlinkcolor" val="tx"/>
                    </a:ext>
                  </a:extLst>
                </a:hlinkClick>
              </a:rPr>
              <a:t>https://www.gawler.sa.gov.au/__data/assets/pdf_file/0024/219552/28-02-2017-council-agenda-item-15.3-attachments-confidential-revoked-22-05-2018.pdf</a:t>
            </a:r>
            <a:r>
              <a:rPr lang="en-US" sz="1600" kern="100" dirty="0">
                <a:solidFill>
                  <a:schemeClr val="accent1"/>
                </a:solidFill>
                <a:ea typeface="Aptos" panose="020B0004020202020204" pitchFamily="34" charset="0"/>
                <a:cs typeface="Times New Roman"/>
              </a:rPr>
              <a:t> </a:t>
            </a:r>
            <a:endParaRPr lang="it-IT" sz="2000" dirty="0">
              <a:solidFill>
                <a:schemeClr val="accent1"/>
              </a:solidFill>
            </a:endParaRP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a:rPr>
              <a:t>Chowdhury, E. H., </a:t>
            </a:r>
            <a:r>
              <a:rPr lang="en-US" sz="1600" kern="100" dirty="0" err="1">
                <a:solidFill>
                  <a:schemeClr val="accent1"/>
                </a:solidFill>
                <a:effectLst/>
                <a:ea typeface="Aptos" panose="020B0004020202020204" pitchFamily="34" charset="0"/>
                <a:cs typeface="Times New Roman"/>
              </a:rPr>
              <a:t>Fjellström</a:t>
            </a:r>
            <a:r>
              <a:rPr lang="en-US" sz="1600" kern="100" dirty="0">
                <a:solidFill>
                  <a:schemeClr val="accent1"/>
                </a:solidFill>
                <a:effectLst/>
                <a:ea typeface="Aptos" panose="020B0004020202020204" pitchFamily="34" charset="0"/>
                <a:cs typeface="Times New Roman"/>
              </a:rPr>
              <a:t>, D., </a:t>
            </a:r>
            <a:r>
              <a:rPr lang="en-US" sz="1600" kern="100" dirty="0" err="1">
                <a:solidFill>
                  <a:schemeClr val="accent1"/>
                </a:solidFill>
                <a:effectLst/>
                <a:ea typeface="Aptos" panose="020B0004020202020204" pitchFamily="34" charset="0"/>
                <a:cs typeface="Times New Roman"/>
              </a:rPr>
              <a:t>Osarenkhoe</a:t>
            </a:r>
            <a:r>
              <a:rPr lang="en-US" sz="1600" kern="100" dirty="0">
                <a:solidFill>
                  <a:schemeClr val="accent1"/>
                </a:solidFill>
                <a:effectLst/>
                <a:ea typeface="Aptos" panose="020B0004020202020204" pitchFamily="34" charset="0"/>
                <a:cs typeface="Times New Roman"/>
              </a:rPr>
              <a:t>, A., </a:t>
            </a:r>
            <a:r>
              <a:rPr lang="en-US" sz="1600" kern="100" dirty="0" err="1">
                <a:solidFill>
                  <a:schemeClr val="accent1"/>
                </a:solidFill>
                <a:effectLst/>
                <a:ea typeface="Aptos" panose="020B0004020202020204" pitchFamily="34" charset="0"/>
                <a:cs typeface="Times New Roman"/>
              </a:rPr>
              <a:t>Hannadige</a:t>
            </a:r>
            <a:r>
              <a:rPr lang="en-US" sz="1600" kern="100" dirty="0">
                <a:solidFill>
                  <a:schemeClr val="accent1"/>
                </a:solidFill>
                <a:effectLst/>
                <a:ea typeface="Aptos" panose="020B0004020202020204" pitchFamily="34" charset="0"/>
                <a:cs typeface="Times New Roman"/>
              </a:rPr>
              <a:t>, S. V. S., &amp; Weerasinghe, D. K. C. (2023). The contribution of innovation hubs towards strengthening the regional development in Sweden. International Journal of Innovation and Technology Management, 20(02), 2350010.</a:t>
            </a:r>
            <a:r>
              <a:rPr lang="en-US" sz="1600" kern="100" dirty="0">
                <a:solidFill>
                  <a:schemeClr val="accent1"/>
                </a:solidFill>
                <a:ea typeface="Aptos" panose="020B0004020202020204" pitchFamily="34" charset="0"/>
                <a:cs typeface="Times New Roman"/>
              </a:rPr>
              <a:t> </a:t>
            </a:r>
            <a:endParaRPr lang="en-US" sz="1600" kern="100" dirty="0">
              <a:solidFill>
                <a:schemeClr val="accent1"/>
              </a:solidFill>
              <a:effectLst/>
              <a:ea typeface="Aptos" panose="020B0004020202020204" pitchFamily="34" charset="0"/>
              <a:cs typeface="Times New Roman" panose="02020603050405020304" pitchFamily="18" charset="0"/>
            </a:endParaRP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a:rPr>
              <a:t>Interreg Europe, (2022), «Digital Innovation Hub development» Online Source: https://programme2014-20.interreg-central.eu/Content.Node/4STEPS/4STEPS-D.T2.3.2-Digital-Innovation-Hub-development-CNA.pdf</a:t>
            </a:r>
          </a:p>
          <a:p>
            <a:pPr>
              <a:lnSpc>
                <a:spcPct val="150000"/>
              </a:lnSpc>
              <a:spcBef>
                <a:spcPts val="600"/>
              </a:spcBef>
              <a:spcAft>
                <a:spcPts val="600"/>
              </a:spcAft>
            </a:pPr>
            <a:endParaRPr lang="en-US" sz="1600" kern="100" dirty="0">
              <a:solidFill>
                <a:schemeClr val="accent1"/>
              </a:solidFill>
              <a:effectLs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3509673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865E05-DCC7-8F8A-EEA7-0AB05927EF05}"/>
            </a:ext>
          </a:extLst>
        </p:cNvPr>
        <p:cNvGrpSpPr/>
        <p:nvPr/>
      </p:nvGrpSpPr>
      <p:grpSpPr>
        <a:xfrm>
          <a:off x="0" y="0"/>
          <a:ext cx="0" cy="0"/>
          <a:chOff x="0" y="0"/>
          <a:chExt cx="0" cy="0"/>
        </a:xfrm>
      </p:grpSpPr>
      <p:sp>
        <p:nvSpPr>
          <p:cNvPr id="5" name="Metin kutusu 4">
            <a:extLst>
              <a:ext uri="{FF2B5EF4-FFF2-40B4-BE49-F238E27FC236}">
                <a16:creationId xmlns:a16="http://schemas.microsoft.com/office/drawing/2014/main" id="{05708795-847E-4D79-931B-4576E32FB3C8}"/>
              </a:ext>
            </a:extLst>
          </p:cNvPr>
          <p:cNvSpPr txBox="1"/>
          <p:nvPr/>
        </p:nvSpPr>
        <p:spPr>
          <a:xfrm>
            <a:off x="438995" y="832940"/>
            <a:ext cx="10834847" cy="4368375"/>
          </a:xfrm>
          <a:prstGeom prst="rect">
            <a:avLst/>
          </a:prstGeom>
          <a:noFill/>
        </p:spPr>
        <p:txBody>
          <a:bodyPr wrap="square" lIns="91440" tIns="45720" rIns="91440" bIns="45720" anchor="t">
            <a:spAutoFit/>
          </a:bodyPr>
          <a:lstStyle/>
          <a:p>
            <a:pPr marL="285750" indent="-285750">
              <a:spcBef>
                <a:spcPts val="600"/>
              </a:spcBef>
              <a:spcAft>
                <a:spcPts val="600"/>
              </a:spcAft>
              <a:buFont typeface="Courier New" panose="02070309020205020404" pitchFamily="49" charset="0"/>
              <a:buChar char="o"/>
            </a:pPr>
            <a:r>
              <a:rPr lang="en-US" sz="1600" kern="100" dirty="0" err="1">
                <a:solidFill>
                  <a:schemeClr val="accent1"/>
                </a:solidFill>
                <a:effectLst/>
                <a:ea typeface="Aptos" panose="020B0004020202020204" pitchFamily="34" charset="0"/>
                <a:cs typeface="Times New Roman"/>
              </a:rPr>
              <a:t>Grabowiecki</a:t>
            </a:r>
            <a:r>
              <a:rPr lang="en-US" sz="1600" kern="100" dirty="0">
                <a:solidFill>
                  <a:schemeClr val="accent1"/>
                </a:solidFill>
                <a:effectLst/>
                <a:ea typeface="Aptos" panose="020B0004020202020204" pitchFamily="34" charset="0"/>
                <a:cs typeface="Times New Roman"/>
              </a:rPr>
              <a:t>, J. (2006). Keiretsu groups: Their role in the Japanese economy and a reference point (or a paradigm) for other countries. (No Title).</a:t>
            </a: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a:rPr>
              <a:t>Dow, S., McGuire, J., &amp; Yoshikawa, T. (2011). Disaggregating the group effect: Vertical and horizontal keiretsu in changing economic times. Asia Pacific Journal of Management, 28, 299-323.</a:t>
            </a: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a:rPr>
              <a:t>Twomey, B. (2020). Understanding Japanese Keiretsu. Investopedia, LLC. New York, NY, USA. Available in:&lt; https://www. </a:t>
            </a:r>
            <a:r>
              <a:rPr lang="en-US" sz="1600" kern="100" dirty="0" err="1">
                <a:solidFill>
                  <a:schemeClr val="accent1"/>
                </a:solidFill>
                <a:effectLst/>
                <a:ea typeface="Aptos" panose="020B0004020202020204" pitchFamily="34" charset="0"/>
                <a:cs typeface="Times New Roman"/>
              </a:rPr>
              <a:t>investopedia</a:t>
            </a:r>
            <a:r>
              <a:rPr lang="en-US" sz="1600" kern="100" dirty="0">
                <a:solidFill>
                  <a:schemeClr val="accent1"/>
                </a:solidFill>
                <a:effectLst/>
                <a:ea typeface="Aptos" panose="020B0004020202020204" pitchFamily="34" charset="0"/>
                <a:cs typeface="Times New Roman"/>
              </a:rPr>
              <a:t>. com/articles/economics/09/</a:t>
            </a:r>
            <a:r>
              <a:rPr lang="en-US" sz="1600" kern="100" dirty="0" err="1">
                <a:solidFill>
                  <a:schemeClr val="accent1"/>
                </a:solidFill>
                <a:effectLst/>
                <a:ea typeface="Aptos" panose="020B0004020202020204" pitchFamily="34" charset="0"/>
                <a:cs typeface="Times New Roman"/>
              </a:rPr>
              <a:t>japanese</a:t>
            </a:r>
            <a:r>
              <a:rPr lang="en-US" sz="1600" kern="100" dirty="0">
                <a:solidFill>
                  <a:schemeClr val="accent1"/>
                </a:solidFill>
                <a:effectLst/>
                <a:ea typeface="Aptos" panose="020B0004020202020204" pitchFamily="34" charset="0"/>
                <a:cs typeface="Times New Roman"/>
              </a:rPr>
              <a:t>-keiretsu. asp&gt;. Accessed: </a:t>
            </a:r>
            <a:r>
              <a:rPr lang="en-US" sz="1600" kern="100" dirty="0" err="1">
                <a:solidFill>
                  <a:schemeClr val="accent1"/>
                </a:solidFill>
                <a:effectLst/>
                <a:ea typeface="Aptos" panose="020B0004020202020204" pitchFamily="34" charset="0"/>
                <a:cs typeface="Times New Roman"/>
              </a:rPr>
              <a:t>sep</a:t>
            </a:r>
            <a:r>
              <a:rPr lang="en-US" sz="1600" kern="100" dirty="0">
                <a:solidFill>
                  <a:schemeClr val="accent1"/>
                </a:solidFill>
                <a:effectLst/>
                <a:ea typeface="Aptos" panose="020B0004020202020204" pitchFamily="34" charset="0"/>
                <a:cs typeface="Times New Roman"/>
              </a:rPr>
              <a:t>, 21, 2020.</a:t>
            </a: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cs typeface="Times New Roman"/>
              </a:rPr>
              <a:t>Ranga, M., &amp; </a:t>
            </a:r>
            <a:r>
              <a:rPr lang="en-US" sz="1600" kern="100" dirty="0" err="1">
                <a:solidFill>
                  <a:schemeClr val="accent1"/>
                </a:solidFill>
                <a:cs typeface="Times New Roman"/>
              </a:rPr>
              <a:t>Etzkowitz</a:t>
            </a:r>
            <a:r>
              <a:rPr lang="en-US" sz="1600" kern="100" dirty="0">
                <a:solidFill>
                  <a:schemeClr val="accent1"/>
                </a:solidFill>
                <a:cs typeface="Times New Roman"/>
              </a:rPr>
              <a:t>, H. (2015). Triple Helix systems: an analytical framework for innovation policy and practice in the Knowledge Society. Entrepreneurship and knowledge exchange, 117-158.</a:t>
            </a: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cs typeface="Times New Roman"/>
              </a:rPr>
              <a:t>Lawton Smith, H., &amp; </a:t>
            </a:r>
            <a:r>
              <a:rPr lang="en-US" sz="1600" kern="100" dirty="0" err="1">
                <a:solidFill>
                  <a:schemeClr val="accent1"/>
                </a:solidFill>
                <a:cs typeface="Times New Roman"/>
              </a:rPr>
              <a:t>Leydesdorff</a:t>
            </a:r>
            <a:r>
              <a:rPr lang="en-US" sz="1600" kern="100" dirty="0">
                <a:solidFill>
                  <a:schemeClr val="accent1"/>
                </a:solidFill>
                <a:cs typeface="Times New Roman"/>
              </a:rPr>
              <a:t>, L. (2014). The Triple Helix in the context of global change: dynamics and challenges. Prometheus, 32(4), 321-336.</a:t>
            </a: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cs typeface="Times New Roman"/>
              </a:rPr>
              <a:t>Lindberg, M., Lindgren, M., &amp; </a:t>
            </a:r>
            <a:r>
              <a:rPr lang="en-US" sz="1600" kern="100" dirty="0" err="1">
                <a:solidFill>
                  <a:schemeClr val="accent1"/>
                </a:solidFill>
                <a:cs typeface="Times New Roman"/>
              </a:rPr>
              <a:t>Packendorff</a:t>
            </a:r>
            <a:r>
              <a:rPr lang="en-US" sz="1600" kern="100" dirty="0">
                <a:solidFill>
                  <a:schemeClr val="accent1"/>
                </a:solidFill>
                <a:cs typeface="Times New Roman"/>
              </a:rPr>
              <a:t>, J. (2014). Quadruple helix as a way to bridge the gender gap in entrepreneurship: the case of an innovation system project in the Baltic Sea Region. Journal of the Knowledge Economy, 5, 94-113.</a:t>
            </a:r>
            <a:endParaRPr lang="en-US" sz="2000" dirty="0">
              <a:solidFill>
                <a:schemeClr val="accent1"/>
              </a:solidFill>
              <a:cs typeface="Times New Roman"/>
            </a:endParaRPr>
          </a:p>
          <a:p>
            <a:pPr>
              <a:lnSpc>
                <a:spcPct val="115000"/>
              </a:lnSpc>
              <a:spcAft>
                <a:spcPts val="800"/>
              </a:spcAft>
            </a:pPr>
            <a:endParaRPr lang="en-US" sz="1400" kern="100" dirty="0">
              <a:solidFill>
                <a:schemeClr val="accent1"/>
              </a:solidFill>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408532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361623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a:extLst>
              <a:ext uri="{FF2B5EF4-FFF2-40B4-BE49-F238E27FC236}">
                <a16:creationId xmlns:a16="http://schemas.microsoft.com/office/drawing/2014/main" id="{947E270B-DEA2-0421-B68E-768A0CA9A9B1}"/>
              </a:ext>
            </a:extLst>
          </p:cNvPr>
          <p:cNvSpPr txBox="1"/>
          <p:nvPr/>
        </p:nvSpPr>
        <p:spPr>
          <a:xfrm>
            <a:off x="1561132" y="3075057"/>
            <a:ext cx="9069735" cy="707886"/>
          </a:xfrm>
          <a:prstGeom prst="rect">
            <a:avLst/>
          </a:prstGeom>
          <a:noFill/>
        </p:spPr>
        <p:txBody>
          <a:bodyPr wrap="square" rtlCol="0">
            <a:spAutoFit/>
          </a:bodyPr>
          <a:lstStyle/>
          <a:p>
            <a:pPr algn="ctr"/>
            <a:r>
              <a:rPr lang="tr-TR" sz="2000" dirty="0">
                <a:solidFill>
                  <a:schemeClr val="accent1"/>
                </a:solidFill>
              </a:rPr>
              <a:t>‘</a:t>
            </a:r>
            <a:r>
              <a:rPr lang="en-US" sz="2000" i="1" dirty="0">
                <a:solidFill>
                  <a:schemeClr val="accent1"/>
                </a:solidFill>
              </a:rPr>
              <a:t>Negotiation is about getting the best possible deal in the best possible way</a:t>
            </a:r>
            <a:r>
              <a:rPr lang="tr-TR" sz="2000" dirty="0">
                <a:solidFill>
                  <a:schemeClr val="accent1"/>
                </a:solidFill>
              </a:rPr>
              <a:t>’ Anonymous</a:t>
            </a:r>
          </a:p>
        </p:txBody>
      </p:sp>
      <p:pic>
        <p:nvPicPr>
          <p:cNvPr id="4" name="Resim 3" descr="insan yüzü, karanlık, kişi, şahıs, kadın içeren bir resim&#10;&#10;Açıklama otomatik olarak oluşturuldu">
            <a:extLst>
              <a:ext uri="{FF2B5EF4-FFF2-40B4-BE49-F238E27FC236}">
                <a16:creationId xmlns:a16="http://schemas.microsoft.com/office/drawing/2014/main" id="{E03E8834-481B-A62A-E628-4B1DF7EE96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317" y="1977209"/>
            <a:ext cx="10210800" cy="5743575"/>
          </a:xfrm>
          <a:prstGeom prst="rect">
            <a:avLst/>
          </a:prstGeom>
        </p:spPr>
      </p:pic>
      <p:sp>
        <p:nvSpPr>
          <p:cNvPr id="6" name="Metin kutusu 5">
            <a:extLst>
              <a:ext uri="{FF2B5EF4-FFF2-40B4-BE49-F238E27FC236}">
                <a16:creationId xmlns:a16="http://schemas.microsoft.com/office/drawing/2014/main" id="{CBAA8127-125F-6729-1B9C-88FA828D5427}"/>
              </a:ext>
            </a:extLst>
          </p:cNvPr>
          <p:cNvSpPr txBox="1"/>
          <p:nvPr/>
        </p:nvSpPr>
        <p:spPr>
          <a:xfrm>
            <a:off x="6998758" y="6334667"/>
            <a:ext cx="2792941" cy="246221"/>
          </a:xfrm>
          <a:prstGeom prst="rect">
            <a:avLst/>
          </a:prstGeom>
          <a:noFill/>
        </p:spPr>
        <p:txBody>
          <a:bodyPr wrap="square">
            <a:spAutoFit/>
          </a:bodyPr>
          <a:lstStyle/>
          <a:p>
            <a:pPr algn="ctr"/>
            <a:r>
              <a:rPr lang="en-US" sz="1000" dirty="0">
                <a:solidFill>
                  <a:schemeClr val="accent1"/>
                </a:solidFill>
              </a:rPr>
              <a:t>Image s</a:t>
            </a:r>
            <a:r>
              <a:rPr lang="tr-TR" sz="1000" dirty="0">
                <a:solidFill>
                  <a:schemeClr val="accent1"/>
                </a:solidFill>
              </a:rPr>
              <a:t>ource: Istockphoto.com</a:t>
            </a:r>
          </a:p>
        </p:txBody>
      </p:sp>
    </p:spTree>
    <p:extLst>
      <p:ext uri="{BB962C8B-B14F-4D97-AF65-F5344CB8AC3E}">
        <p14:creationId xmlns:p14="http://schemas.microsoft.com/office/powerpoint/2010/main" val="1457328946"/>
      </p:ext>
    </p:extLst>
  </p:cSld>
  <p:clrMapOvr>
    <a:masterClrMapping/>
  </p:clrMapOvr>
  <p:extLst>
    <p:ext uri="{6950BFC3-D8DA-4A85-94F7-54DA5524770B}">
      <p188:commentRel xmlns:p188="http://schemas.microsoft.com/office/powerpoint/2018/8/main" r:id="rId2"/>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a:extLst>
              <a:ext uri="{FF2B5EF4-FFF2-40B4-BE49-F238E27FC236}">
                <a16:creationId xmlns:a16="http://schemas.microsoft.com/office/drawing/2014/main" id="{B1D32CD2-AC8A-8FEA-3B8F-C649978F6ACF}"/>
              </a:ext>
            </a:extLst>
          </p:cNvPr>
          <p:cNvSpPr txBox="1">
            <a:spLocks noGrp="1"/>
          </p:cNvSpPr>
          <p:nvPr>
            <p:ph type="title"/>
          </p:nvPr>
        </p:nvSpPr>
        <p:spPr>
          <a:xfrm>
            <a:off x="603504" y="-94325"/>
            <a:ext cx="10750296" cy="2763834"/>
          </a:xfrm>
          <a:prstGeom prst="rect">
            <a:avLst/>
          </a:prstGeom>
          <a:noFill/>
        </p:spPr>
        <p:txBody>
          <a:bodyPr wrap="square">
            <a:spAutoFit/>
          </a:bodyPr>
          <a:lstStyle/>
          <a:p>
            <a:br>
              <a:rPr lang="tr-TR" sz="3400" b="1" dirty="0"/>
            </a:br>
            <a:r>
              <a:rPr lang="tr-TR" sz="3400" b="1" dirty="0"/>
              <a:t>I</a:t>
            </a:r>
            <a:r>
              <a:rPr lang="en-US" sz="3400" b="1" dirty="0" err="1"/>
              <a:t>ntroduction</a:t>
            </a:r>
            <a:r>
              <a:rPr lang="en-US" sz="3400" b="1" dirty="0"/>
              <a:t> to basic concepts of negotiation and negotiation skills</a:t>
            </a:r>
            <a:br>
              <a:rPr lang="tr-TR" sz="1800" b="1" dirty="0">
                <a:latin typeface="+mn-lt"/>
                <a:ea typeface="Noto Sans" panose="020B0502040504020204" pitchFamily="34" charset="0"/>
                <a:cs typeface="Noto Sans" panose="020B0502040504020204" pitchFamily="34" charset="0"/>
              </a:rPr>
            </a:br>
            <a:br>
              <a:rPr lang="tr-TR" sz="1600" b="1" dirty="0">
                <a:latin typeface="+mn-lt"/>
                <a:ea typeface="Noto Sans" panose="020B0502040504020204" pitchFamily="34" charset="0"/>
                <a:cs typeface="Noto Sans" panose="020B0502040504020204" pitchFamily="34" charset="0"/>
              </a:rPr>
            </a:br>
            <a:endParaRPr lang="tr-TR" sz="1600" b="1" dirty="0">
              <a:solidFill>
                <a:schemeClr val="accent1"/>
              </a:solidFill>
              <a:latin typeface="+mn-lt"/>
              <a:ea typeface="Noto Sans" panose="020B0502040504020204" pitchFamily="34" charset="0"/>
              <a:cs typeface="Noto Sans" panose="020B0502040504020204" pitchFamily="34" charset="0"/>
            </a:endParaRPr>
          </a:p>
          <a:p>
            <a:pPr algn="just">
              <a:lnSpc>
                <a:spcPct val="100000"/>
              </a:lnSpc>
              <a:spcBef>
                <a:spcPts val="600"/>
              </a:spcBef>
              <a:spcAft>
                <a:spcPts val="600"/>
              </a:spcAft>
            </a:pPr>
            <a:r>
              <a:rPr lang="en-US" sz="1600" b="1" dirty="0">
                <a:solidFill>
                  <a:schemeClr val="accent1"/>
                </a:solidFill>
                <a:latin typeface="+mn-lt"/>
                <a:ea typeface="Noto Sans"/>
                <a:cs typeface="Noto Sans"/>
              </a:rPr>
              <a:t>Negotiation</a:t>
            </a:r>
            <a:r>
              <a:rPr lang="en-US" sz="1600" dirty="0">
                <a:solidFill>
                  <a:schemeClr val="accent1"/>
                </a:solidFill>
                <a:latin typeface="+mn-lt"/>
                <a:ea typeface="Noto Sans"/>
                <a:cs typeface="Noto Sans"/>
              </a:rPr>
              <a:t> is a process by which people settle differences and problems among themselves. It is used to avoid and agree on any kind of disputes and disagreements, while </a:t>
            </a:r>
            <a:r>
              <a:rPr lang="en-US" sz="1600" b="1" dirty="0">
                <a:solidFill>
                  <a:schemeClr val="accent1"/>
                </a:solidFill>
                <a:latin typeface="+mn-lt"/>
                <a:ea typeface="Noto Sans"/>
                <a:cs typeface="Noto Sans"/>
              </a:rPr>
              <a:t>conflict management </a:t>
            </a:r>
            <a:r>
              <a:rPr lang="en-US" sz="1600" dirty="0">
                <a:solidFill>
                  <a:schemeClr val="accent1"/>
                </a:solidFill>
                <a:latin typeface="+mn-lt"/>
                <a:ea typeface="Noto Sans"/>
                <a:cs typeface="Noto Sans"/>
              </a:rPr>
              <a:t>is the strategies to resolve these identified differences in a positive way to settle disputes and disagreements between people.</a:t>
            </a:r>
            <a:endParaRPr lang="tr-TR" sz="1600" dirty="0">
              <a:solidFill>
                <a:schemeClr val="accent1"/>
              </a:solidFill>
              <a:highlight>
                <a:srgbClr val="FFFF00"/>
              </a:highlight>
              <a:latin typeface="+mn-lt"/>
              <a:ea typeface="Noto Sans"/>
              <a:cs typeface="Noto Sans"/>
            </a:endParaRPr>
          </a:p>
        </p:txBody>
      </p:sp>
      <p:sp>
        <p:nvSpPr>
          <p:cNvPr id="5" name="Metin kutusu 4">
            <a:extLst>
              <a:ext uri="{FF2B5EF4-FFF2-40B4-BE49-F238E27FC236}">
                <a16:creationId xmlns:a16="http://schemas.microsoft.com/office/drawing/2014/main" id="{A1B87E64-DC22-6E89-CA03-CBFB0B7C9BD2}"/>
              </a:ext>
            </a:extLst>
          </p:cNvPr>
          <p:cNvSpPr txBox="1"/>
          <p:nvPr/>
        </p:nvSpPr>
        <p:spPr>
          <a:xfrm>
            <a:off x="695868" y="2767017"/>
            <a:ext cx="6794823" cy="1723549"/>
          </a:xfrm>
          <a:prstGeom prst="rect">
            <a:avLst/>
          </a:prstGeom>
          <a:solidFill>
            <a:schemeClr val="bg1">
              <a:lumMod val="60000"/>
              <a:lumOff val="40000"/>
            </a:schemeClr>
          </a:solidFill>
          <a:ln>
            <a:noFill/>
          </a:ln>
        </p:spPr>
        <p:txBody>
          <a:bodyPr wrap="square">
            <a:spAutoFit/>
          </a:bodyPr>
          <a:lstStyle/>
          <a:p>
            <a:pPr>
              <a:spcBef>
                <a:spcPts val="600"/>
              </a:spcBef>
              <a:spcAft>
                <a:spcPts val="600"/>
              </a:spcAft>
            </a:pPr>
            <a:r>
              <a:rPr lang="en-US" sz="1600" b="1" dirty="0">
                <a:solidFill>
                  <a:schemeClr val="accent1"/>
                </a:solidFill>
                <a:latin typeface="Raleway  "/>
                <a:ea typeface="Noto Sans" panose="020B0502040504020204" pitchFamily="34" charset="0"/>
                <a:cs typeface="Noto Sans" panose="020B0502040504020204" pitchFamily="34" charset="0"/>
              </a:rPr>
              <a:t>Negotiation is</a:t>
            </a:r>
            <a:r>
              <a:rPr lang="tr-TR" sz="1600" b="1" dirty="0">
                <a:solidFill>
                  <a:schemeClr val="accent1"/>
                </a:solidFill>
                <a:latin typeface="Raleway  "/>
                <a:ea typeface="Noto Sans" panose="020B0502040504020204" pitchFamily="34" charset="0"/>
                <a:cs typeface="Noto Sans" panose="020B0502040504020204" pitchFamily="34" charset="0"/>
              </a:rPr>
              <a:t>:</a:t>
            </a:r>
            <a:endParaRPr lang="sl-SI" sz="1600" b="1" dirty="0">
              <a:solidFill>
                <a:schemeClr val="accent1"/>
              </a:solidFill>
              <a:latin typeface="Raleway  "/>
              <a:ea typeface="Noto Sans" panose="020B0502040504020204" pitchFamily="34" charset="0"/>
              <a:cs typeface="Noto Sans" panose="020B0502040504020204" pitchFamily="34" charset="0"/>
            </a:endParaRPr>
          </a:p>
          <a:p>
            <a:pPr>
              <a:spcBef>
                <a:spcPts val="600"/>
              </a:spcBef>
              <a:spcAft>
                <a:spcPts val="600"/>
              </a:spcAft>
            </a:pPr>
            <a:r>
              <a:rPr lang="en-US" sz="1600" dirty="0">
                <a:solidFill>
                  <a:schemeClr val="accent1"/>
                </a:solidFill>
                <a:latin typeface="Raleway  "/>
                <a:ea typeface="Noto Sans" panose="020B0502040504020204" pitchFamily="34" charset="0"/>
                <a:cs typeface="Noto Sans" panose="020B0502040504020204" pitchFamily="34" charset="0"/>
              </a:rPr>
              <a:t>A process of communication with the aim of achieving certain goals...</a:t>
            </a:r>
            <a:br>
              <a:rPr lang="en-US" sz="1600" dirty="0">
                <a:solidFill>
                  <a:schemeClr val="accent1"/>
                </a:solidFill>
                <a:latin typeface="Raleway  "/>
                <a:ea typeface="Noto Sans" panose="020B0502040504020204" pitchFamily="34" charset="0"/>
                <a:cs typeface="Noto Sans" panose="020B0502040504020204" pitchFamily="34" charset="0"/>
              </a:rPr>
            </a:br>
            <a:br>
              <a:rPr lang="en-US" sz="1600" dirty="0">
                <a:solidFill>
                  <a:schemeClr val="accent1"/>
                </a:solidFill>
                <a:latin typeface="Raleway  "/>
                <a:ea typeface="Noto Sans" panose="020B0502040504020204" pitchFamily="34" charset="0"/>
                <a:cs typeface="Noto Sans" panose="020B0502040504020204" pitchFamily="34" charset="0"/>
              </a:rPr>
            </a:br>
            <a:r>
              <a:rPr lang="en-US" sz="1600" dirty="0">
                <a:solidFill>
                  <a:schemeClr val="accent1"/>
                </a:solidFill>
                <a:latin typeface="Raleway  "/>
                <a:ea typeface="Noto Sans" panose="020B0502040504020204" pitchFamily="34" charset="0"/>
                <a:cs typeface="Noto Sans" panose="020B0502040504020204" pitchFamily="34" charset="0"/>
              </a:rPr>
              <a:t>where parties in conflict agree to work together to achieve a result...</a:t>
            </a:r>
            <a:br>
              <a:rPr lang="en-US" sz="1600" dirty="0">
                <a:solidFill>
                  <a:schemeClr val="accent1"/>
                </a:solidFill>
                <a:latin typeface="Raleway  "/>
                <a:ea typeface="Noto Sans" panose="020B0502040504020204" pitchFamily="34" charset="0"/>
                <a:cs typeface="Noto Sans" panose="020B0502040504020204" pitchFamily="34" charset="0"/>
              </a:rPr>
            </a:br>
            <a:br>
              <a:rPr lang="en-US" sz="1600" dirty="0">
                <a:solidFill>
                  <a:schemeClr val="accent1"/>
                </a:solidFill>
                <a:latin typeface="Raleway  "/>
                <a:ea typeface="Noto Sans" panose="020B0502040504020204" pitchFamily="34" charset="0"/>
                <a:cs typeface="Noto Sans" panose="020B0502040504020204" pitchFamily="34" charset="0"/>
              </a:rPr>
            </a:br>
            <a:r>
              <a:rPr lang="en-US" sz="1600" dirty="0">
                <a:solidFill>
                  <a:schemeClr val="accent1"/>
                </a:solidFill>
                <a:latin typeface="Raleway  "/>
                <a:ea typeface="Noto Sans" panose="020B0502040504020204" pitchFamily="34" charset="0"/>
                <a:cs typeface="Noto Sans" panose="020B0502040504020204" pitchFamily="34" charset="0"/>
              </a:rPr>
              <a:t>that meets their interests than their best alternatives.</a:t>
            </a:r>
            <a:endParaRPr lang="sl-SI" sz="1600" dirty="0">
              <a:solidFill>
                <a:schemeClr val="accent1"/>
              </a:solidFill>
              <a:latin typeface="Raleway  "/>
              <a:ea typeface="Noto Sans" panose="020B0502040504020204" pitchFamily="34" charset="0"/>
              <a:cs typeface="Noto Sans" panose="020B0502040504020204" pitchFamily="34" charset="0"/>
            </a:endParaRPr>
          </a:p>
        </p:txBody>
      </p:sp>
      <p:sp>
        <p:nvSpPr>
          <p:cNvPr id="6" name="Metin kutusu 5">
            <a:extLst>
              <a:ext uri="{FF2B5EF4-FFF2-40B4-BE49-F238E27FC236}">
                <a16:creationId xmlns:a16="http://schemas.microsoft.com/office/drawing/2014/main" id="{9A927C1E-3136-7A55-E91A-8249C6B4D15E}"/>
              </a:ext>
            </a:extLst>
          </p:cNvPr>
          <p:cNvSpPr txBox="1"/>
          <p:nvPr/>
        </p:nvSpPr>
        <p:spPr>
          <a:xfrm>
            <a:off x="603504" y="4601202"/>
            <a:ext cx="7199376" cy="1877437"/>
          </a:xfrm>
          <a:prstGeom prst="rect">
            <a:avLst/>
          </a:prstGeom>
          <a:noFill/>
        </p:spPr>
        <p:txBody>
          <a:bodyPr wrap="square">
            <a:spAutoFit/>
          </a:bodyPr>
          <a:lstStyle/>
          <a:p>
            <a:pPr algn="just"/>
            <a:r>
              <a:rPr lang="tr-TR" sz="1600" b="1" i="0" dirty="0">
                <a:solidFill>
                  <a:schemeClr val="accent1"/>
                </a:solidFill>
                <a:effectLst/>
                <a:ea typeface="Noto Sans" panose="020B0502040504020204" pitchFamily="34" charset="0"/>
                <a:cs typeface="Noto Sans" panose="020B0502040504020204" pitchFamily="34" charset="0"/>
              </a:rPr>
              <a:t>Important negotiation skills</a:t>
            </a:r>
          </a:p>
          <a:p>
            <a:pPr algn="just"/>
            <a:r>
              <a:rPr lang="tr-TR" sz="1600" i="1" dirty="0">
                <a:solidFill>
                  <a:srgbClr val="2D2D2D"/>
                </a:solidFill>
                <a:ea typeface="Noto Sans" panose="020B0502040504020204" pitchFamily="34" charset="0"/>
                <a:cs typeface="Noto Sans" panose="020B0502040504020204" pitchFamily="34" charset="0"/>
              </a:rPr>
              <a:t> </a:t>
            </a:r>
          </a:p>
          <a:p>
            <a:pPr algn="just"/>
            <a:r>
              <a:rPr lang="tr-TR" sz="1600" dirty="0" err="1">
                <a:solidFill>
                  <a:srgbClr val="2D2D2D"/>
                </a:solidFill>
                <a:ea typeface="Noto Sans" panose="020B0502040504020204" pitchFamily="34" charset="0"/>
                <a:cs typeface="Noto Sans" panose="020B0502040504020204" pitchFamily="34" charset="0"/>
              </a:rPr>
              <a:t>Communication</a:t>
            </a:r>
            <a:r>
              <a:rPr lang="tr-TR" sz="1600" dirty="0">
                <a:solidFill>
                  <a:srgbClr val="2D2D2D"/>
                </a:solidFill>
                <a:ea typeface="Noto Sans" panose="020B0502040504020204" pitchFamily="34" charset="0"/>
                <a:cs typeface="Noto Sans" panose="020B0502040504020204" pitchFamily="34" charset="0"/>
              </a:rPr>
              <a:t>, Active </a:t>
            </a:r>
            <a:r>
              <a:rPr lang="tr-TR" sz="1600" dirty="0" err="1">
                <a:solidFill>
                  <a:srgbClr val="2D2D2D"/>
                </a:solidFill>
                <a:ea typeface="Noto Sans" panose="020B0502040504020204" pitchFamily="34" charset="0"/>
                <a:cs typeface="Noto Sans" panose="020B0502040504020204" pitchFamily="34" charset="0"/>
              </a:rPr>
              <a:t>listening</a:t>
            </a:r>
            <a:r>
              <a:rPr lang="tr-TR" sz="1600" dirty="0">
                <a:solidFill>
                  <a:srgbClr val="2D2D2D"/>
                </a:solidFill>
                <a:ea typeface="Noto Sans" panose="020B0502040504020204" pitchFamily="34" charset="0"/>
                <a:cs typeface="Noto Sans" panose="020B0502040504020204" pitchFamily="34" charset="0"/>
              </a:rPr>
              <a:t>, </a:t>
            </a:r>
            <a:r>
              <a:rPr lang="tr-TR" sz="1600" dirty="0" err="1">
                <a:solidFill>
                  <a:srgbClr val="2D2D2D"/>
                </a:solidFill>
                <a:ea typeface="Noto Sans" panose="020B0502040504020204" pitchFamily="34" charset="0"/>
                <a:cs typeface="Noto Sans" panose="020B0502040504020204" pitchFamily="34" charset="0"/>
              </a:rPr>
              <a:t>Emotional</a:t>
            </a:r>
            <a:r>
              <a:rPr lang="tr-TR" sz="1600" dirty="0">
                <a:solidFill>
                  <a:srgbClr val="2D2D2D"/>
                </a:solidFill>
                <a:ea typeface="Noto Sans" panose="020B0502040504020204" pitchFamily="34" charset="0"/>
                <a:cs typeface="Noto Sans" panose="020B0502040504020204" pitchFamily="34" charset="0"/>
              </a:rPr>
              <a:t> </a:t>
            </a:r>
            <a:r>
              <a:rPr lang="tr-TR" sz="1600" dirty="0" err="1">
                <a:solidFill>
                  <a:srgbClr val="2D2D2D"/>
                </a:solidFill>
                <a:ea typeface="Noto Sans" panose="020B0502040504020204" pitchFamily="34" charset="0"/>
                <a:cs typeface="Noto Sans" panose="020B0502040504020204" pitchFamily="34" charset="0"/>
              </a:rPr>
              <a:t>intelligence</a:t>
            </a:r>
            <a:r>
              <a:rPr lang="tr-TR" sz="1600" dirty="0">
                <a:solidFill>
                  <a:srgbClr val="2D2D2D"/>
                </a:solidFill>
                <a:ea typeface="Noto Sans" panose="020B0502040504020204" pitchFamily="34" charset="0"/>
                <a:cs typeface="Noto Sans" panose="020B0502040504020204" pitchFamily="34" charset="0"/>
              </a:rPr>
              <a:t>, </a:t>
            </a:r>
            <a:r>
              <a:rPr lang="tr-TR" sz="1600" dirty="0" err="1">
                <a:solidFill>
                  <a:srgbClr val="2D2D2D"/>
                </a:solidFill>
                <a:ea typeface="Noto Sans" panose="020B0502040504020204" pitchFamily="34" charset="0"/>
                <a:cs typeface="Noto Sans" panose="020B0502040504020204" pitchFamily="34" charset="0"/>
              </a:rPr>
              <a:t>Expectation</a:t>
            </a:r>
            <a:r>
              <a:rPr lang="tr-TR" sz="1600" dirty="0">
                <a:solidFill>
                  <a:srgbClr val="2D2D2D"/>
                </a:solidFill>
                <a:ea typeface="Noto Sans" panose="020B0502040504020204" pitchFamily="34" charset="0"/>
                <a:cs typeface="Noto Sans" panose="020B0502040504020204" pitchFamily="34" charset="0"/>
              </a:rPr>
              <a:t> </a:t>
            </a:r>
            <a:r>
              <a:rPr lang="tr-TR" sz="1600" dirty="0" err="1">
                <a:solidFill>
                  <a:srgbClr val="2D2D2D"/>
                </a:solidFill>
                <a:ea typeface="Noto Sans" panose="020B0502040504020204" pitchFamily="34" charset="0"/>
                <a:cs typeface="Noto Sans" panose="020B0502040504020204" pitchFamily="34" charset="0"/>
              </a:rPr>
              <a:t>management</a:t>
            </a:r>
            <a:r>
              <a:rPr lang="tr-TR" sz="1600" dirty="0">
                <a:solidFill>
                  <a:srgbClr val="2D2D2D"/>
                </a:solidFill>
                <a:ea typeface="Noto Sans" panose="020B0502040504020204" pitchFamily="34" charset="0"/>
                <a:cs typeface="Noto Sans" panose="020B0502040504020204" pitchFamily="34" charset="0"/>
              </a:rPr>
              <a:t>, </a:t>
            </a:r>
            <a:r>
              <a:rPr lang="tr-TR" sz="1600" dirty="0" err="1">
                <a:solidFill>
                  <a:srgbClr val="2D2D2D"/>
                </a:solidFill>
                <a:ea typeface="Noto Sans" panose="020B0502040504020204" pitchFamily="34" charset="0"/>
                <a:cs typeface="Noto Sans" panose="020B0502040504020204" pitchFamily="34" charset="0"/>
              </a:rPr>
              <a:t>Patience</a:t>
            </a:r>
            <a:r>
              <a:rPr lang="tr-TR" sz="1600" dirty="0">
                <a:solidFill>
                  <a:srgbClr val="2D2D2D"/>
                </a:solidFill>
                <a:ea typeface="Noto Sans" panose="020B0502040504020204" pitchFamily="34" charset="0"/>
                <a:cs typeface="Noto Sans" panose="020B0502040504020204" pitchFamily="34" charset="0"/>
              </a:rPr>
              <a:t>, </a:t>
            </a:r>
            <a:r>
              <a:rPr lang="tr-TR" sz="1600" dirty="0" err="1">
                <a:solidFill>
                  <a:srgbClr val="2D2D2D"/>
                </a:solidFill>
                <a:ea typeface="Noto Sans" panose="020B0502040504020204" pitchFamily="34" charset="0"/>
                <a:cs typeface="Noto Sans" panose="020B0502040504020204" pitchFamily="34" charset="0"/>
              </a:rPr>
              <a:t>Adaptability</a:t>
            </a:r>
            <a:r>
              <a:rPr lang="tr-TR" sz="1600" dirty="0">
                <a:solidFill>
                  <a:srgbClr val="2D2D2D"/>
                </a:solidFill>
                <a:ea typeface="Noto Sans" panose="020B0502040504020204" pitchFamily="34" charset="0"/>
                <a:cs typeface="Noto Sans" panose="020B0502040504020204" pitchFamily="34" charset="0"/>
              </a:rPr>
              <a:t>, </a:t>
            </a:r>
            <a:r>
              <a:rPr lang="tr-TR" sz="1600" dirty="0" err="1">
                <a:solidFill>
                  <a:srgbClr val="2D2D2D"/>
                </a:solidFill>
                <a:ea typeface="Noto Sans" panose="020B0502040504020204" pitchFamily="34" charset="0"/>
                <a:cs typeface="Noto Sans" panose="020B0502040504020204" pitchFamily="34" charset="0"/>
              </a:rPr>
              <a:t>Persuasion</a:t>
            </a:r>
            <a:r>
              <a:rPr lang="tr-TR" sz="1600" dirty="0">
                <a:solidFill>
                  <a:srgbClr val="2D2D2D"/>
                </a:solidFill>
                <a:ea typeface="Noto Sans" panose="020B0502040504020204" pitchFamily="34" charset="0"/>
                <a:cs typeface="Noto Sans" panose="020B0502040504020204" pitchFamily="34" charset="0"/>
              </a:rPr>
              <a:t>, Planning, </a:t>
            </a:r>
            <a:r>
              <a:rPr lang="tr-TR" sz="1600" dirty="0" err="1">
                <a:solidFill>
                  <a:srgbClr val="2D2D2D"/>
                </a:solidFill>
                <a:ea typeface="Noto Sans" panose="020B0502040504020204" pitchFamily="34" charset="0"/>
                <a:cs typeface="Noto Sans" panose="020B0502040504020204" pitchFamily="34" charset="0"/>
              </a:rPr>
              <a:t>Integrity</a:t>
            </a:r>
            <a:r>
              <a:rPr lang="tr-TR" sz="1600" dirty="0">
                <a:solidFill>
                  <a:srgbClr val="2D2D2D"/>
                </a:solidFill>
                <a:ea typeface="Noto Sans" panose="020B0502040504020204" pitchFamily="34" charset="0"/>
                <a:cs typeface="Noto Sans" panose="020B0502040504020204" pitchFamily="34" charset="0"/>
              </a:rPr>
              <a:t>, </a:t>
            </a:r>
            <a:r>
              <a:rPr lang="tr-TR" sz="1600" dirty="0" err="1">
                <a:solidFill>
                  <a:srgbClr val="2D2D2D"/>
                </a:solidFill>
                <a:ea typeface="Noto Sans" panose="020B0502040504020204" pitchFamily="34" charset="0"/>
                <a:cs typeface="Noto Sans" panose="020B0502040504020204" pitchFamily="34" charset="0"/>
              </a:rPr>
              <a:t>Rapport</a:t>
            </a:r>
            <a:r>
              <a:rPr lang="tr-TR" sz="1600" dirty="0">
                <a:solidFill>
                  <a:srgbClr val="2D2D2D"/>
                </a:solidFill>
                <a:ea typeface="Noto Sans" panose="020B0502040504020204" pitchFamily="34" charset="0"/>
                <a:cs typeface="Noto Sans" panose="020B0502040504020204" pitchFamily="34" charset="0"/>
              </a:rPr>
              <a:t> </a:t>
            </a:r>
            <a:r>
              <a:rPr lang="tr-TR" sz="1600" dirty="0" err="1">
                <a:solidFill>
                  <a:srgbClr val="2D2D2D"/>
                </a:solidFill>
                <a:ea typeface="Noto Sans" panose="020B0502040504020204" pitchFamily="34" charset="0"/>
                <a:cs typeface="Noto Sans" panose="020B0502040504020204" pitchFamily="34" charset="0"/>
              </a:rPr>
              <a:t>building</a:t>
            </a:r>
            <a:r>
              <a:rPr lang="tr-TR" sz="1600" dirty="0">
                <a:solidFill>
                  <a:srgbClr val="2D2D2D"/>
                </a:solidFill>
                <a:ea typeface="Noto Sans" panose="020B0502040504020204" pitchFamily="34" charset="0"/>
                <a:cs typeface="Noto Sans" panose="020B0502040504020204" pitchFamily="34" charset="0"/>
              </a:rPr>
              <a:t>, Problem-</a:t>
            </a:r>
            <a:r>
              <a:rPr lang="tr-TR" sz="1600" dirty="0" err="1">
                <a:solidFill>
                  <a:srgbClr val="2D2D2D"/>
                </a:solidFill>
                <a:ea typeface="Noto Sans" panose="020B0502040504020204" pitchFamily="34" charset="0"/>
                <a:cs typeface="Noto Sans" panose="020B0502040504020204" pitchFamily="34" charset="0"/>
              </a:rPr>
              <a:t>solving</a:t>
            </a:r>
            <a:r>
              <a:rPr lang="tr-TR" sz="1600" dirty="0">
                <a:solidFill>
                  <a:srgbClr val="2D2D2D"/>
                </a:solidFill>
                <a:ea typeface="Noto Sans" panose="020B0502040504020204" pitchFamily="34" charset="0"/>
                <a:cs typeface="Noto Sans" panose="020B0502040504020204" pitchFamily="34" charset="0"/>
              </a:rPr>
              <a:t>, </a:t>
            </a:r>
            <a:r>
              <a:rPr lang="tr-TR" sz="1600" dirty="0" err="1">
                <a:solidFill>
                  <a:srgbClr val="2D2D2D"/>
                </a:solidFill>
                <a:ea typeface="Noto Sans" panose="020B0502040504020204" pitchFamily="34" charset="0"/>
                <a:cs typeface="Noto Sans" panose="020B0502040504020204" pitchFamily="34" charset="0"/>
              </a:rPr>
              <a:t>Decision-making</a:t>
            </a:r>
            <a:r>
              <a:rPr lang="tr-TR" sz="1600" dirty="0">
                <a:solidFill>
                  <a:srgbClr val="2D2D2D"/>
                </a:solidFill>
                <a:ea typeface="Noto Sans" panose="020B0502040504020204" pitchFamily="34" charset="0"/>
                <a:cs typeface="Noto Sans" panose="020B0502040504020204" pitchFamily="34" charset="0"/>
              </a:rPr>
              <a:t>  </a:t>
            </a:r>
          </a:p>
          <a:p>
            <a:br>
              <a:rPr lang="tr-TR" dirty="0"/>
            </a:br>
            <a:endParaRPr lang="tr-TR" dirty="0"/>
          </a:p>
        </p:txBody>
      </p:sp>
      <p:pic>
        <p:nvPicPr>
          <p:cNvPr id="3" name="Resim 2" descr="renklilik, grafik, kalp, yaratıcılık içeren bir resim&#10;&#10;Açıklama otomatik olarak oluşturuldu">
            <a:extLst>
              <a:ext uri="{FF2B5EF4-FFF2-40B4-BE49-F238E27FC236}">
                <a16:creationId xmlns:a16="http://schemas.microsoft.com/office/drawing/2014/main" id="{A49555D0-D754-8D1C-0588-B27BAC37EA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08940" y="1930400"/>
            <a:ext cx="8760177" cy="4927600"/>
          </a:xfrm>
          <a:prstGeom prst="rect">
            <a:avLst/>
          </a:prstGeom>
        </p:spPr>
      </p:pic>
      <p:sp>
        <p:nvSpPr>
          <p:cNvPr id="8" name="Metin kutusu 7">
            <a:extLst>
              <a:ext uri="{FF2B5EF4-FFF2-40B4-BE49-F238E27FC236}">
                <a16:creationId xmlns:a16="http://schemas.microsoft.com/office/drawing/2014/main" id="{4126D578-E1D9-EAF2-6212-041C90027B41}"/>
              </a:ext>
            </a:extLst>
          </p:cNvPr>
          <p:cNvSpPr txBox="1"/>
          <p:nvPr/>
        </p:nvSpPr>
        <p:spPr>
          <a:xfrm>
            <a:off x="8525692" y="5678420"/>
            <a:ext cx="3326674" cy="246221"/>
          </a:xfrm>
          <a:prstGeom prst="rect">
            <a:avLst/>
          </a:prstGeom>
          <a:noFill/>
        </p:spPr>
        <p:txBody>
          <a:bodyPr wrap="square">
            <a:spAutoFit/>
          </a:bodyPr>
          <a:lstStyle/>
          <a:p>
            <a:pPr algn="ctr"/>
            <a:r>
              <a:rPr lang="en-US" sz="1000" dirty="0">
                <a:solidFill>
                  <a:schemeClr val="accent1"/>
                </a:solidFill>
              </a:rPr>
              <a:t>Image s</a:t>
            </a:r>
            <a:r>
              <a:rPr lang="tr-TR" sz="1000" dirty="0">
                <a:solidFill>
                  <a:schemeClr val="accent1"/>
                </a:solidFill>
              </a:rPr>
              <a:t>ource: Istockphoto.com</a:t>
            </a:r>
          </a:p>
        </p:txBody>
      </p:sp>
    </p:spTree>
    <p:extLst>
      <p:ext uri="{BB962C8B-B14F-4D97-AF65-F5344CB8AC3E}">
        <p14:creationId xmlns:p14="http://schemas.microsoft.com/office/powerpoint/2010/main" val="19376391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van 2">
            <a:extLst>
              <a:ext uri="{FF2B5EF4-FFF2-40B4-BE49-F238E27FC236}">
                <a16:creationId xmlns:a16="http://schemas.microsoft.com/office/drawing/2014/main" id="{A014A24B-64F9-3EBE-7340-299856E241BB}"/>
              </a:ext>
            </a:extLst>
          </p:cNvPr>
          <p:cNvSpPr txBox="1">
            <a:spLocks noGrp="1"/>
          </p:cNvSpPr>
          <p:nvPr>
            <p:ph type="title"/>
          </p:nvPr>
        </p:nvSpPr>
        <p:spPr>
          <a:xfrm>
            <a:off x="731119" y="1485391"/>
            <a:ext cx="10952285" cy="3887218"/>
          </a:xfrm>
          <a:prstGeom prst="rect">
            <a:avLst/>
          </a:prstGeom>
          <a:noFill/>
        </p:spPr>
        <p:txBody>
          <a:bodyPr wrap="square">
            <a:spAutoFit/>
          </a:bodyPr>
          <a:lstStyle/>
          <a:p>
            <a:r>
              <a:rPr lang="en-GB" sz="1600" b="1" dirty="0">
                <a:solidFill>
                  <a:schemeClr val="accent1"/>
                </a:solidFill>
                <a:latin typeface="Raleway "/>
                <a:ea typeface="Noto Sans"/>
                <a:cs typeface="Noto Sans"/>
              </a:rPr>
              <a:t>The reservation price </a:t>
            </a:r>
            <a:r>
              <a:rPr lang="en-GB" sz="1600" dirty="0">
                <a:solidFill>
                  <a:schemeClr val="accent1"/>
                </a:solidFill>
                <a:latin typeface="Raleway "/>
                <a:ea typeface="Noto Sans"/>
                <a:cs typeface="Noto Sans"/>
              </a:rPr>
              <a:t>is always a numeric amount. Simply put, the reservation price is the lowest amount that a seller will accept for an agreement and the maximum amount a buyer will pay. This is also known as the ‘walk away’ point. </a:t>
            </a:r>
            <a:br>
              <a:rPr lang="tr-TR" sz="1600" dirty="0">
                <a:latin typeface="Raleway "/>
                <a:ea typeface="Noto Sans" panose="020B0502040504020204" pitchFamily="34" charset="0"/>
                <a:cs typeface="Noto Sans" panose="020B0502040504020204" pitchFamily="34" charset="0"/>
              </a:rPr>
            </a:br>
            <a:br>
              <a:rPr lang="tr-TR" sz="1600" dirty="0">
                <a:latin typeface="Raleway "/>
                <a:ea typeface="Noto Sans" panose="020B0502040504020204" pitchFamily="34" charset="0"/>
                <a:cs typeface="Noto Sans" panose="020B0502040504020204" pitchFamily="34" charset="0"/>
              </a:rPr>
            </a:br>
            <a:r>
              <a:rPr lang="en-US" sz="1600" b="1" dirty="0">
                <a:solidFill>
                  <a:schemeClr val="accent1"/>
                </a:solidFill>
                <a:latin typeface="Raleway "/>
                <a:ea typeface="Noto Sans"/>
                <a:cs typeface="Noto Sans"/>
              </a:rPr>
              <a:t>Target Value</a:t>
            </a:r>
            <a:r>
              <a:rPr lang="en-US" sz="1600" dirty="0">
                <a:solidFill>
                  <a:schemeClr val="accent1"/>
                </a:solidFill>
                <a:latin typeface="Raleway "/>
                <a:ea typeface="Noto Sans"/>
                <a:cs typeface="Noto Sans"/>
              </a:rPr>
              <a:t>: Your aim is the target value, often known as the aspiration value - what you would like to accomplish in the future.</a:t>
            </a:r>
            <a:br>
              <a:rPr lang="tr-TR" sz="1600" dirty="0">
                <a:latin typeface="Raleway "/>
                <a:ea typeface="Noto Sans" panose="020B0502040504020204" pitchFamily="34" charset="0"/>
                <a:cs typeface="Noto Sans" panose="020B0502040504020204" pitchFamily="34" charset="0"/>
              </a:rPr>
            </a:br>
            <a:br>
              <a:rPr lang="tr-TR" sz="1600" dirty="0">
                <a:latin typeface="Raleway "/>
                <a:ea typeface="Noto Sans" panose="020B0502040504020204" pitchFamily="34" charset="0"/>
                <a:cs typeface="Noto Sans" panose="020B0502040504020204" pitchFamily="34" charset="0"/>
              </a:rPr>
            </a:br>
            <a:r>
              <a:rPr lang="en-US" sz="1600" b="1" dirty="0">
                <a:solidFill>
                  <a:schemeClr val="accent1"/>
                </a:solidFill>
                <a:latin typeface="Raleway "/>
                <a:ea typeface="Noto Sans"/>
                <a:cs typeface="Noto Sans"/>
              </a:rPr>
              <a:t>BATNA</a:t>
            </a:r>
            <a:r>
              <a:rPr lang="tr-TR" sz="1600" b="1" dirty="0">
                <a:solidFill>
                  <a:schemeClr val="accent1"/>
                </a:solidFill>
                <a:latin typeface="Raleway "/>
                <a:ea typeface="Noto Sans"/>
                <a:cs typeface="Noto Sans"/>
              </a:rPr>
              <a:t> </a:t>
            </a:r>
            <a:r>
              <a:rPr lang="tr-TR" sz="1600" dirty="0">
                <a:solidFill>
                  <a:schemeClr val="accent1"/>
                </a:solidFill>
                <a:latin typeface="Raleway "/>
                <a:ea typeface="Noto Sans"/>
                <a:cs typeface="Noto Sans"/>
              </a:rPr>
              <a:t>(</a:t>
            </a:r>
            <a:r>
              <a:rPr lang="en-US" sz="1600" b="1" dirty="0">
                <a:solidFill>
                  <a:schemeClr val="accent1"/>
                </a:solidFill>
                <a:latin typeface="Raleway "/>
                <a:ea typeface="Noto Sans"/>
                <a:cs typeface="Noto Sans"/>
              </a:rPr>
              <a:t>B</a:t>
            </a:r>
            <a:r>
              <a:rPr lang="en-US" sz="1600" dirty="0">
                <a:solidFill>
                  <a:schemeClr val="accent1"/>
                </a:solidFill>
                <a:latin typeface="Raleway "/>
                <a:ea typeface="Noto Sans"/>
                <a:cs typeface="Noto Sans"/>
              </a:rPr>
              <a:t>est </a:t>
            </a:r>
            <a:r>
              <a:rPr lang="en-US" sz="1600" b="1" dirty="0">
                <a:solidFill>
                  <a:schemeClr val="accent1"/>
                </a:solidFill>
                <a:latin typeface="Raleway "/>
                <a:ea typeface="Noto Sans"/>
                <a:cs typeface="Noto Sans"/>
              </a:rPr>
              <a:t>A</a:t>
            </a:r>
            <a:r>
              <a:rPr lang="en-US" sz="1600" dirty="0">
                <a:solidFill>
                  <a:schemeClr val="accent1"/>
                </a:solidFill>
                <a:latin typeface="Raleway "/>
                <a:ea typeface="Noto Sans"/>
                <a:cs typeface="Noto Sans"/>
              </a:rPr>
              <a:t>lternative </a:t>
            </a:r>
            <a:r>
              <a:rPr lang="en-US" sz="1600" b="1" dirty="0">
                <a:solidFill>
                  <a:schemeClr val="accent1"/>
                </a:solidFill>
                <a:latin typeface="Raleway "/>
                <a:ea typeface="Noto Sans"/>
                <a:cs typeface="Noto Sans"/>
              </a:rPr>
              <a:t>T</a:t>
            </a:r>
            <a:r>
              <a:rPr lang="en-US" sz="1600" dirty="0">
                <a:solidFill>
                  <a:schemeClr val="accent1"/>
                </a:solidFill>
                <a:latin typeface="Raleway "/>
                <a:ea typeface="Noto Sans"/>
                <a:cs typeface="Noto Sans"/>
              </a:rPr>
              <a:t>o a </a:t>
            </a:r>
            <a:r>
              <a:rPr lang="en-US" sz="1600" b="1" dirty="0">
                <a:solidFill>
                  <a:schemeClr val="accent1"/>
                </a:solidFill>
                <a:latin typeface="Raleway "/>
                <a:ea typeface="Noto Sans"/>
                <a:cs typeface="Noto Sans"/>
              </a:rPr>
              <a:t>N</a:t>
            </a:r>
            <a:r>
              <a:rPr lang="en-US" sz="1600" dirty="0">
                <a:solidFill>
                  <a:schemeClr val="accent1"/>
                </a:solidFill>
                <a:latin typeface="Raleway "/>
                <a:ea typeface="Noto Sans"/>
                <a:cs typeface="Noto Sans"/>
              </a:rPr>
              <a:t>egotiated </a:t>
            </a:r>
            <a:r>
              <a:rPr lang="en-US" sz="1600" b="1" dirty="0">
                <a:solidFill>
                  <a:schemeClr val="accent1"/>
                </a:solidFill>
                <a:latin typeface="Raleway "/>
                <a:ea typeface="Noto Sans"/>
                <a:cs typeface="Noto Sans"/>
              </a:rPr>
              <a:t>A</a:t>
            </a:r>
            <a:r>
              <a:rPr lang="en-US" sz="1600" dirty="0">
                <a:solidFill>
                  <a:schemeClr val="accent1"/>
                </a:solidFill>
                <a:latin typeface="Raleway "/>
                <a:ea typeface="Noto Sans"/>
                <a:cs typeface="Noto Sans"/>
              </a:rPr>
              <a:t>greement</a:t>
            </a:r>
            <a:r>
              <a:rPr lang="tr-TR" sz="1600" dirty="0">
                <a:solidFill>
                  <a:schemeClr val="accent1"/>
                </a:solidFill>
                <a:latin typeface="Raleway "/>
                <a:ea typeface="Noto Sans"/>
                <a:cs typeface="Noto Sans"/>
              </a:rPr>
              <a:t>)</a:t>
            </a:r>
            <a:r>
              <a:rPr lang="en-US" sz="1600" dirty="0">
                <a:solidFill>
                  <a:schemeClr val="accent1"/>
                </a:solidFill>
                <a:latin typeface="Raleway "/>
                <a:ea typeface="Noto Sans"/>
                <a:cs typeface="Noto Sans"/>
              </a:rPr>
              <a:t> is the best option in the view of one party in a negotiation if the talks break down. </a:t>
            </a:r>
            <a:br>
              <a:rPr lang="tr-TR" sz="1600" dirty="0">
                <a:latin typeface="Raleway "/>
                <a:ea typeface="Noto Sans" panose="020B0502040504020204" pitchFamily="34" charset="0"/>
                <a:cs typeface="Noto Sans" panose="020B0502040504020204" pitchFamily="34" charset="0"/>
              </a:rPr>
            </a:br>
            <a:br>
              <a:rPr lang="tr-TR" sz="1600" dirty="0">
                <a:latin typeface="Raleway "/>
                <a:ea typeface="Noto Sans" panose="020B0502040504020204" pitchFamily="34" charset="0"/>
                <a:cs typeface="Noto Sans" panose="020B0502040504020204" pitchFamily="34" charset="0"/>
              </a:rPr>
            </a:br>
            <a:r>
              <a:rPr lang="en-US" sz="1600" b="1" dirty="0">
                <a:solidFill>
                  <a:schemeClr val="accent1"/>
                </a:solidFill>
                <a:latin typeface="Raleway "/>
                <a:ea typeface="Noto Sans"/>
                <a:cs typeface="Noto Sans"/>
              </a:rPr>
              <a:t>ZOPA </a:t>
            </a:r>
            <a:r>
              <a:rPr lang="en-US" sz="1600" dirty="0">
                <a:solidFill>
                  <a:schemeClr val="accent1"/>
                </a:solidFill>
                <a:latin typeface="Raleway "/>
                <a:ea typeface="Noto Sans"/>
                <a:cs typeface="Noto Sans"/>
              </a:rPr>
              <a:t>or</a:t>
            </a:r>
            <a:r>
              <a:rPr lang="en-US" sz="1600" dirty="0">
                <a:latin typeface="Raleway "/>
                <a:ea typeface="Noto Sans" panose="020B0502040504020204" pitchFamily="34" charset="0"/>
                <a:cs typeface="Noto Sans" panose="020B0502040504020204" pitchFamily="34" charset="0"/>
              </a:rPr>
              <a:t> </a:t>
            </a:r>
            <a:r>
              <a:rPr lang="en-US" sz="1600" b="1" dirty="0">
                <a:solidFill>
                  <a:schemeClr val="accent1"/>
                </a:solidFill>
                <a:latin typeface="Raleway "/>
                <a:ea typeface="Noto Sans"/>
                <a:cs typeface="Noto Sans"/>
              </a:rPr>
              <a:t>Z</a:t>
            </a:r>
            <a:r>
              <a:rPr lang="en-US" sz="1600" dirty="0">
                <a:solidFill>
                  <a:schemeClr val="accent1"/>
                </a:solidFill>
                <a:latin typeface="Raleway "/>
                <a:ea typeface="Noto Sans"/>
                <a:cs typeface="Noto Sans"/>
              </a:rPr>
              <a:t>one</a:t>
            </a:r>
            <a:r>
              <a:rPr lang="en-US" sz="1600" b="1" dirty="0">
                <a:solidFill>
                  <a:schemeClr val="accent1"/>
                </a:solidFill>
                <a:latin typeface="Raleway "/>
                <a:ea typeface="Noto Sans"/>
                <a:cs typeface="Noto Sans"/>
              </a:rPr>
              <a:t> O</a:t>
            </a:r>
            <a:r>
              <a:rPr lang="en-US" sz="1600" dirty="0">
                <a:solidFill>
                  <a:schemeClr val="accent1"/>
                </a:solidFill>
                <a:latin typeface="Raleway "/>
                <a:ea typeface="Noto Sans"/>
                <a:cs typeface="Noto Sans"/>
              </a:rPr>
              <a:t>f</a:t>
            </a:r>
            <a:r>
              <a:rPr lang="en-US" sz="1600" b="1" dirty="0">
                <a:solidFill>
                  <a:schemeClr val="accent1"/>
                </a:solidFill>
                <a:latin typeface="Raleway "/>
                <a:ea typeface="Noto Sans"/>
                <a:cs typeface="Noto Sans"/>
              </a:rPr>
              <a:t> P</a:t>
            </a:r>
            <a:r>
              <a:rPr lang="en-US" sz="1600" dirty="0">
                <a:solidFill>
                  <a:schemeClr val="accent1"/>
                </a:solidFill>
                <a:latin typeface="Raleway "/>
                <a:ea typeface="Noto Sans"/>
                <a:cs typeface="Noto Sans"/>
              </a:rPr>
              <a:t>ossible </a:t>
            </a:r>
            <a:r>
              <a:rPr lang="en-US" sz="1600" b="1" dirty="0">
                <a:solidFill>
                  <a:schemeClr val="accent1"/>
                </a:solidFill>
                <a:latin typeface="Raleway "/>
                <a:ea typeface="Noto Sans"/>
                <a:cs typeface="Noto Sans"/>
              </a:rPr>
              <a:t>A</a:t>
            </a:r>
            <a:r>
              <a:rPr lang="en-US" sz="1600" dirty="0">
                <a:solidFill>
                  <a:schemeClr val="accent1"/>
                </a:solidFill>
                <a:latin typeface="Raleway "/>
                <a:ea typeface="Noto Sans"/>
                <a:cs typeface="Noto Sans"/>
              </a:rPr>
              <a:t>greement</a:t>
            </a:r>
            <a:r>
              <a:rPr lang="en-US" sz="1600" b="1" dirty="0">
                <a:solidFill>
                  <a:schemeClr val="accent1"/>
                </a:solidFill>
                <a:latin typeface="Raleway "/>
                <a:ea typeface="Noto Sans"/>
                <a:cs typeface="Noto Sans"/>
              </a:rPr>
              <a:t> </a:t>
            </a:r>
            <a:r>
              <a:rPr lang="en-US" sz="1600" dirty="0">
                <a:solidFill>
                  <a:schemeClr val="accent1"/>
                </a:solidFill>
                <a:latin typeface="Raleway "/>
                <a:ea typeface="Noto Sans"/>
                <a:cs typeface="Noto Sans"/>
              </a:rPr>
              <a:t>is considered an area where two or more negotiating parties may find common ground.</a:t>
            </a:r>
            <a:br>
              <a:rPr lang="tr-TR" sz="1600" dirty="0">
                <a:latin typeface="Raleway "/>
                <a:ea typeface="Noto Sans" panose="020B0502040504020204" pitchFamily="34" charset="0"/>
                <a:cs typeface="Noto Sans" panose="020B0502040504020204" pitchFamily="34" charset="0"/>
              </a:rPr>
            </a:br>
            <a:br>
              <a:rPr lang="tr-TR" sz="1600" dirty="0">
                <a:latin typeface="Raleway "/>
                <a:ea typeface="Noto Sans" panose="020B0502040504020204" pitchFamily="34" charset="0"/>
                <a:cs typeface="Noto Sans" panose="020B0502040504020204" pitchFamily="34" charset="0"/>
              </a:rPr>
            </a:br>
            <a:r>
              <a:rPr lang="en-GB" sz="1600" b="1" dirty="0">
                <a:solidFill>
                  <a:schemeClr val="accent1"/>
                </a:solidFill>
                <a:latin typeface="Raleway "/>
                <a:ea typeface="Noto Sans"/>
                <a:cs typeface="Noto Sans"/>
              </a:rPr>
              <a:t>The positive bargaining zone </a:t>
            </a:r>
            <a:r>
              <a:rPr lang="en-GB" sz="1600" dirty="0">
                <a:solidFill>
                  <a:schemeClr val="accent1"/>
                </a:solidFill>
                <a:latin typeface="Raleway "/>
                <a:ea typeface="Noto Sans"/>
                <a:cs typeface="Noto Sans"/>
              </a:rPr>
              <a:t>is the area within the ZOPA where all parties in the negotiation are willing to agree. </a:t>
            </a:r>
            <a:br>
              <a:rPr lang="en-GB" sz="1600" dirty="0">
                <a:latin typeface="Raleway "/>
                <a:ea typeface="Noto Sans" panose="020B0502040504020204" pitchFamily="34" charset="0"/>
                <a:cs typeface="Noto Sans" panose="020B0502040504020204" pitchFamily="34" charset="0"/>
              </a:rPr>
            </a:br>
            <a:br>
              <a:rPr lang="en-GB" sz="1600" b="1" dirty="0">
                <a:latin typeface="Raleway "/>
                <a:ea typeface="Noto Sans" panose="020B0502040504020204" pitchFamily="34" charset="0"/>
                <a:cs typeface="Noto Sans" panose="020B0502040504020204" pitchFamily="34" charset="0"/>
              </a:rPr>
            </a:br>
            <a:r>
              <a:rPr lang="en-GB" sz="1600" b="1" dirty="0">
                <a:solidFill>
                  <a:schemeClr val="accent1"/>
                </a:solidFill>
                <a:latin typeface="Raleway "/>
                <a:ea typeface="Noto Sans"/>
                <a:cs typeface="Noto Sans"/>
              </a:rPr>
              <a:t>The negative zone </a:t>
            </a:r>
            <a:r>
              <a:rPr lang="en-GB" sz="1600" dirty="0">
                <a:solidFill>
                  <a:schemeClr val="accent1"/>
                </a:solidFill>
                <a:latin typeface="Raleway "/>
                <a:ea typeface="Noto Sans"/>
                <a:cs typeface="Noto Sans"/>
              </a:rPr>
              <a:t>is that both parties agree to at the start of a negotiation do not overlap.</a:t>
            </a:r>
            <a:br>
              <a:rPr lang="tr-TR" sz="1800" dirty="0">
                <a:highlight>
                  <a:srgbClr val="FFFFFF"/>
                </a:highlight>
                <a:latin typeface="Raleway "/>
                <a:ea typeface="Noto Sans" panose="020B0502040504020204" pitchFamily="34" charset="0"/>
                <a:cs typeface="Noto Sans" panose="020B0502040504020204" pitchFamily="34" charset="0"/>
              </a:rPr>
            </a:br>
            <a:r>
              <a:rPr lang="tr-TR" sz="1800" b="1" dirty="0">
                <a:solidFill>
                  <a:schemeClr val="accent1"/>
                </a:solidFill>
                <a:highlight>
                  <a:srgbClr val="FFFFFF"/>
                </a:highlight>
                <a:latin typeface="Raleway "/>
                <a:ea typeface="Noto Sans"/>
                <a:cs typeface="Noto Sans"/>
              </a:rPr>
              <a:t> </a:t>
            </a:r>
            <a:endParaRPr lang="tr-TR" sz="1800" b="1" u="sng" dirty="0">
              <a:solidFill>
                <a:schemeClr val="accent1"/>
              </a:solidFill>
              <a:latin typeface="Raleway "/>
              <a:ea typeface="Noto Sans"/>
              <a:cs typeface="Noto Sans"/>
            </a:endParaRPr>
          </a:p>
        </p:txBody>
      </p:sp>
      <p:sp>
        <p:nvSpPr>
          <p:cNvPr id="5" name="Metin kutusu 4">
            <a:extLst>
              <a:ext uri="{FF2B5EF4-FFF2-40B4-BE49-F238E27FC236}">
                <a16:creationId xmlns:a16="http://schemas.microsoft.com/office/drawing/2014/main" id="{A014A24B-64F9-3EBE-7340-299856E241BB}"/>
              </a:ext>
            </a:extLst>
          </p:cNvPr>
          <p:cNvSpPr txBox="1"/>
          <p:nvPr/>
        </p:nvSpPr>
        <p:spPr>
          <a:xfrm>
            <a:off x="638755" y="831518"/>
            <a:ext cx="6080761" cy="369332"/>
          </a:xfrm>
          <a:prstGeom prst="rect">
            <a:avLst/>
          </a:prstGeom>
          <a:noFill/>
        </p:spPr>
        <p:txBody>
          <a:bodyPr wrap="square">
            <a:spAutoFit/>
          </a:bodyPr>
          <a:lstStyle/>
          <a:p>
            <a:pPr algn="just"/>
            <a:r>
              <a:rPr lang="tr-TR" b="1" i="0" dirty="0">
                <a:solidFill>
                  <a:schemeClr val="bg1"/>
                </a:solidFill>
                <a:effectLst/>
                <a:latin typeface="Noto Sans" panose="020B0502040504020204" pitchFamily="34" charset="0"/>
                <a:ea typeface="Noto Sans" panose="020B0502040504020204" pitchFamily="34" charset="0"/>
                <a:cs typeface="Noto Sans" panose="020B0502040504020204" pitchFamily="34" charset="0"/>
              </a:rPr>
              <a:t>What </a:t>
            </a:r>
            <a:r>
              <a:rPr lang="tr-TR" b="1" dirty="0">
                <a:solidFill>
                  <a:schemeClr val="bg1"/>
                </a:solidFill>
                <a:latin typeface="Noto Sans" panose="020B0502040504020204" pitchFamily="34" charset="0"/>
                <a:ea typeface="Noto Sans" panose="020B0502040504020204" pitchFamily="34" charset="0"/>
                <a:cs typeface="Noto Sans" panose="020B0502040504020204" pitchFamily="34" charset="0"/>
              </a:rPr>
              <a:t>are the key </a:t>
            </a:r>
            <a:r>
              <a:rPr lang="sl-SI" b="1" dirty="0">
                <a:solidFill>
                  <a:schemeClr val="bg1"/>
                </a:solidFill>
                <a:latin typeface="Noto Sans" panose="020B0502040504020204" pitchFamily="34" charset="0"/>
                <a:ea typeface="Noto Sans" panose="020B0502040504020204" pitchFamily="34" charset="0"/>
                <a:cs typeface="Noto Sans" panose="020B0502040504020204" pitchFamily="34" charset="0"/>
              </a:rPr>
              <a:t>n</a:t>
            </a:r>
            <a:r>
              <a:rPr lang="tr-TR" b="1" i="0" dirty="0">
                <a:solidFill>
                  <a:schemeClr val="bg1"/>
                </a:solidFill>
                <a:effectLst/>
                <a:latin typeface="Noto Sans" panose="020B0502040504020204" pitchFamily="34" charset="0"/>
                <a:ea typeface="Noto Sans" panose="020B0502040504020204" pitchFamily="34" charset="0"/>
                <a:cs typeface="Noto Sans" panose="020B0502040504020204" pitchFamily="34" charset="0"/>
              </a:rPr>
              <a:t>egotiation</a:t>
            </a:r>
            <a:r>
              <a:rPr lang="tr-TR" b="1" dirty="0">
                <a:solidFill>
                  <a:schemeClr val="bg1"/>
                </a:solidFill>
                <a:latin typeface="Noto Sans" panose="020B0502040504020204" pitchFamily="34" charset="0"/>
                <a:ea typeface="Noto Sans" panose="020B0502040504020204" pitchFamily="34" charset="0"/>
                <a:cs typeface="Noto Sans" panose="020B0502040504020204" pitchFamily="34" charset="0"/>
              </a:rPr>
              <a:t> terms?</a:t>
            </a:r>
          </a:p>
        </p:txBody>
      </p:sp>
    </p:spTree>
    <p:extLst>
      <p:ext uri="{BB962C8B-B14F-4D97-AF65-F5344CB8AC3E}">
        <p14:creationId xmlns:p14="http://schemas.microsoft.com/office/powerpoint/2010/main" val="23104933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van 2">
            <a:extLst>
              <a:ext uri="{FF2B5EF4-FFF2-40B4-BE49-F238E27FC236}">
                <a16:creationId xmlns:a16="http://schemas.microsoft.com/office/drawing/2014/main" id="{A014A24B-64F9-3EBE-7340-299856E241BB}"/>
              </a:ext>
            </a:extLst>
          </p:cNvPr>
          <p:cNvSpPr txBox="1">
            <a:spLocks noGrp="1"/>
          </p:cNvSpPr>
          <p:nvPr>
            <p:ph type="title"/>
          </p:nvPr>
        </p:nvSpPr>
        <p:spPr>
          <a:xfrm>
            <a:off x="271514" y="1188781"/>
            <a:ext cx="11018920" cy="4853508"/>
          </a:xfrm>
          <a:prstGeom prst="rect">
            <a:avLst/>
          </a:prstGeom>
          <a:noFill/>
        </p:spPr>
        <p:txBody>
          <a:bodyPr wrap="square">
            <a:spAutoFit/>
          </a:bodyPr>
          <a:lstStyle/>
          <a:p>
            <a:pPr lvl="0" defTabSz="457200">
              <a:lnSpc>
                <a:spcPct val="150000"/>
              </a:lnSpc>
              <a:spcBef>
                <a:spcPts val="600"/>
              </a:spcBef>
              <a:spcAft>
                <a:spcPts val="600"/>
              </a:spcAft>
            </a:pPr>
            <a:r>
              <a:rPr lang="en-US" sz="1600" b="1" dirty="0">
                <a:solidFill>
                  <a:prstClr val="black"/>
                </a:solidFill>
                <a:latin typeface="Raleway "/>
                <a:ea typeface="Noto Sans" panose="020B0502040504020204" pitchFamily="34" charset="0"/>
                <a:cs typeface="Noto Sans" panose="020B0502040504020204" pitchFamily="34" charset="0"/>
              </a:rPr>
              <a:t>Compete (I win - You lose)</a:t>
            </a:r>
            <a:r>
              <a:rPr lang="tr-TR" sz="1600" b="1" dirty="0">
                <a:solidFill>
                  <a:prstClr val="black"/>
                </a:solidFill>
                <a:latin typeface="Raleway "/>
                <a:ea typeface="Noto Sans" panose="020B0502040504020204" pitchFamily="34" charset="0"/>
                <a:cs typeface="Noto Sans" panose="020B0502040504020204" pitchFamily="34" charset="0"/>
              </a:rPr>
              <a:t>:  </a:t>
            </a:r>
            <a:r>
              <a:rPr lang="en-US" sz="1600" dirty="0">
                <a:solidFill>
                  <a:prstClr val="black"/>
                </a:solidFill>
                <a:latin typeface="Raleway "/>
                <a:ea typeface="Noto Sans" panose="020B0502040504020204" pitchFamily="34" charset="0"/>
                <a:cs typeface="Noto Sans" panose="020B0502040504020204" pitchFamily="34" charset="0"/>
              </a:rPr>
              <a:t>Competitive style negotiators pursue their own needs. They often use whatever power and tactics they can muster, including their personality, position, economic threats, brand strength or size or market share.</a:t>
            </a:r>
            <a:br>
              <a:rPr lang="en-US" sz="1600" dirty="0">
                <a:solidFill>
                  <a:prstClr val="black"/>
                </a:solidFill>
                <a:latin typeface="Raleway "/>
                <a:ea typeface="Noto Sans" panose="020B0502040504020204" pitchFamily="34" charset="0"/>
                <a:cs typeface="Noto Sans" panose="020B0502040504020204" pitchFamily="34" charset="0"/>
              </a:rPr>
            </a:br>
            <a:br>
              <a:rPr lang="en-US" sz="1600" dirty="0">
                <a:solidFill>
                  <a:prstClr val="black"/>
                </a:solidFill>
                <a:latin typeface="Raleway "/>
                <a:ea typeface="Noto Sans" panose="020B0502040504020204" pitchFamily="34" charset="0"/>
                <a:cs typeface="Noto Sans" panose="020B0502040504020204" pitchFamily="34" charset="0"/>
              </a:rPr>
            </a:br>
            <a:r>
              <a:rPr lang="en-US" sz="1600" b="1" dirty="0">
                <a:solidFill>
                  <a:prstClr val="black"/>
                </a:solidFill>
                <a:latin typeface="Raleway "/>
                <a:ea typeface="Noto Sans" panose="020B0502040504020204" pitchFamily="34" charset="0"/>
                <a:cs typeface="Noto Sans" panose="020B0502040504020204" pitchFamily="34" charset="0"/>
              </a:rPr>
              <a:t>Accommodate (I Lose - You Win)</a:t>
            </a:r>
            <a:r>
              <a:rPr lang="tr-TR" sz="1600" b="1" dirty="0">
                <a:solidFill>
                  <a:prstClr val="black"/>
                </a:solidFill>
                <a:latin typeface="Raleway "/>
                <a:ea typeface="Noto Sans" panose="020B0502040504020204" pitchFamily="34" charset="0"/>
                <a:cs typeface="Noto Sans" panose="020B0502040504020204" pitchFamily="34" charset="0"/>
              </a:rPr>
              <a:t>: </a:t>
            </a:r>
            <a:r>
              <a:rPr lang="en-US" sz="1600" dirty="0">
                <a:solidFill>
                  <a:prstClr val="black"/>
                </a:solidFill>
                <a:latin typeface="Raleway "/>
                <a:ea typeface="Noto Sans" panose="020B0502040504020204" pitchFamily="34" charset="0"/>
                <a:cs typeface="Noto Sans" panose="020B0502040504020204" pitchFamily="34" charset="0"/>
              </a:rPr>
              <a:t>The opposite of competing. For accommodating style negotiators, the relationship is everything. Accommodating profiles think that the route to "</a:t>
            </a:r>
            <a:r>
              <a:rPr lang="en-US" sz="1600" i="1" dirty="0">
                <a:solidFill>
                  <a:prstClr val="black"/>
                </a:solidFill>
                <a:latin typeface="Raleway "/>
                <a:ea typeface="Noto Sans" panose="020B0502040504020204" pitchFamily="34" charset="0"/>
                <a:cs typeface="Noto Sans" panose="020B0502040504020204" pitchFamily="34" charset="0"/>
              </a:rPr>
              <a:t>winning people over is to give them what they wan</a:t>
            </a:r>
            <a:r>
              <a:rPr lang="en-US" sz="1600" dirty="0">
                <a:solidFill>
                  <a:prstClr val="black"/>
                </a:solidFill>
                <a:latin typeface="Raleway "/>
                <a:ea typeface="Noto Sans" panose="020B0502040504020204" pitchFamily="34" charset="0"/>
                <a:cs typeface="Noto Sans" panose="020B0502040504020204" pitchFamily="34" charset="0"/>
              </a:rPr>
              <a:t>t." </a:t>
            </a:r>
            <a:br>
              <a:rPr lang="tr-TR" sz="1600" dirty="0">
                <a:solidFill>
                  <a:prstClr val="black"/>
                </a:solidFill>
                <a:latin typeface="Raleway "/>
                <a:ea typeface="Noto Sans" panose="020B0502040504020204" pitchFamily="34" charset="0"/>
                <a:cs typeface="Noto Sans" panose="020B0502040504020204" pitchFamily="34" charset="0"/>
              </a:rPr>
            </a:br>
            <a:br>
              <a:rPr lang="en-US" sz="1600" b="1" dirty="0">
                <a:solidFill>
                  <a:prstClr val="black"/>
                </a:solidFill>
                <a:latin typeface="Raleway "/>
                <a:ea typeface="Noto Sans" panose="020B0502040504020204" pitchFamily="34" charset="0"/>
                <a:cs typeface="Noto Sans" panose="020B0502040504020204" pitchFamily="34" charset="0"/>
              </a:rPr>
            </a:br>
            <a:r>
              <a:rPr lang="en-US" sz="1600" b="1" dirty="0">
                <a:solidFill>
                  <a:prstClr val="black"/>
                </a:solidFill>
                <a:latin typeface="Raleway "/>
                <a:ea typeface="Noto Sans" panose="020B0502040504020204" pitchFamily="34" charset="0"/>
                <a:cs typeface="Noto Sans" panose="020B0502040504020204" pitchFamily="34" charset="0"/>
              </a:rPr>
              <a:t>Avoid (I Lose - You Lose)</a:t>
            </a:r>
            <a:r>
              <a:rPr lang="tr-TR" sz="1600" dirty="0">
                <a:solidFill>
                  <a:prstClr val="black"/>
                </a:solidFill>
                <a:latin typeface="Raleway "/>
                <a:ea typeface="Noto Sans" panose="020B0502040504020204" pitchFamily="34" charset="0"/>
                <a:cs typeface="Noto Sans" panose="020B0502040504020204" pitchFamily="34" charset="0"/>
              </a:rPr>
              <a:t>: </a:t>
            </a:r>
            <a:r>
              <a:rPr lang="en-US" sz="1600" dirty="0">
                <a:solidFill>
                  <a:prstClr val="black"/>
                </a:solidFill>
                <a:latin typeface="Raleway "/>
                <a:ea typeface="Noto Sans" panose="020B0502040504020204" pitchFamily="34" charset="0"/>
                <a:cs typeface="Noto Sans" panose="020B0502040504020204" pitchFamily="34" charset="0"/>
              </a:rPr>
              <a:t>This is most often referred to as "passive aggressive". People who habitually use this style really dislike conflict. Rather than talk directly with you about the issue, avoid styles may instead try to take revenge without you knowing about it. The avoid style can be a typical reaction to high compete</a:t>
            </a:r>
            <a:r>
              <a:rPr lang="tr-TR" sz="1600" dirty="0">
                <a:solidFill>
                  <a:prstClr val="black"/>
                </a:solidFill>
                <a:latin typeface="Raleway "/>
                <a:ea typeface="Noto Sans" panose="020B0502040504020204" pitchFamily="34" charset="0"/>
                <a:cs typeface="Noto Sans" panose="020B0502040504020204" pitchFamily="34" charset="0"/>
              </a:rPr>
              <a:t> </a:t>
            </a:r>
            <a:r>
              <a:rPr lang="en-US" sz="1600" dirty="0">
                <a:solidFill>
                  <a:prstClr val="black"/>
                </a:solidFill>
                <a:latin typeface="Raleway "/>
                <a:ea typeface="Noto Sans" panose="020B0502040504020204" pitchFamily="34" charset="0"/>
                <a:cs typeface="Noto Sans" panose="020B0502040504020204" pitchFamily="34" charset="0"/>
              </a:rPr>
              <a:t>negotiators. Sellers will frequently call less often on high compete buyers (i.e. Avoiding Competitive buyers) - and may choose to invest marketing money and share their best ideas and prize promotions with non-avoid profiles.</a:t>
            </a:r>
            <a:endParaRPr lang="tr-TR" sz="1600" b="1" u="sng"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5" name="Metin kutusu 4">
            <a:extLst>
              <a:ext uri="{FF2B5EF4-FFF2-40B4-BE49-F238E27FC236}">
                <a16:creationId xmlns:a16="http://schemas.microsoft.com/office/drawing/2014/main" id="{A014A24B-64F9-3EBE-7340-299856E241BB}"/>
              </a:ext>
            </a:extLst>
          </p:cNvPr>
          <p:cNvSpPr txBox="1"/>
          <p:nvPr/>
        </p:nvSpPr>
        <p:spPr>
          <a:xfrm>
            <a:off x="271514" y="377487"/>
            <a:ext cx="6080761" cy="615553"/>
          </a:xfrm>
          <a:prstGeom prst="rect">
            <a:avLst/>
          </a:prstGeom>
          <a:noFill/>
        </p:spPr>
        <p:txBody>
          <a:bodyPr wrap="square" lIns="91440" tIns="45720" rIns="91440" bIns="45720" anchor="t">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tr-TR" sz="3400" b="1" i="0" strike="noStrike" kern="1200" cap="none" spc="0" normalizeH="0" baseline="0" noProof="0" dirty="0">
                <a:ln>
                  <a:noFill/>
                </a:ln>
                <a:solidFill>
                  <a:schemeClr val="accent3">
                    <a:lumMod val="75000"/>
                  </a:schemeClr>
                </a:solidFill>
                <a:effectLst/>
                <a:uLnTx/>
                <a:uFillTx/>
                <a:latin typeface="Noto Sans"/>
                <a:ea typeface="Noto Sans"/>
                <a:cs typeface="Noto Sans"/>
              </a:rPr>
              <a:t>Negotiation styles</a:t>
            </a:r>
            <a:r>
              <a:rPr kumimoji="0" lang="en-US" sz="3400" b="1" i="0" strike="noStrike" kern="1200" cap="none" spc="0" normalizeH="0" baseline="0" noProof="0" dirty="0">
                <a:ln>
                  <a:noFill/>
                </a:ln>
                <a:solidFill>
                  <a:schemeClr val="accent3">
                    <a:lumMod val="75000"/>
                  </a:schemeClr>
                </a:solidFill>
                <a:effectLst/>
                <a:uLnTx/>
                <a:uFillTx/>
                <a:latin typeface="Noto Sans"/>
                <a:ea typeface="Noto Sans"/>
                <a:cs typeface="Noto Sans"/>
              </a:rPr>
              <a:t> 1/2</a:t>
            </a:r>
            <a:endParaRPr kumimoji="0" lang="tr-TR" sz="3400" b="1" i="0" strike="noStrike" kern="1200" cap="none" spc="0" normalizeH="0" baseline="0" noProof="0" dirty="0">
              <a:ln>
                <a:noFill/>
              </a:ln>
              <a:solidFill>
                <a:schemeClr val="accent3">
                  <a:lumMod val="75000"/>
                </a:schemeClr>
              </a:solidFill>
              <a:effectLst/>
              <a:highlight>
                <a:srgbClr val="FFFF00"/>
              </a:highlight>
              <a:uLnTx/>
              <a:uFillTx/>
              <a:latin typeface="Noto Sans"/>
              <a:ea typeface="Noto Sans"/>
              <a:cs typeface="Noto Sans"/>
            </a:endParaRPr>
          </a:p>
        </p:txBody>
      </p:sp>
    </p:spTree>
    <p:extLst>
      <p:ext uri="{BB962C8B-B14F-4D97-AF65-F5344CB8AC3E}">
        <p14:creationId xmlns:p14="http://schemas.microsoft.com/office/powerpoint/2010/main" val="42705803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A52CD3-C706-D3D8-019E-831BB0FD8DE2}"/>
            </a:ext>
          </a:extLst>
        </p:cNvPr>
        <p:cNvGrpSpPr/>
        <p:nvPr/>
      </p:nvGrpSpPr>
      <p:grpSpPr>
        <a:xfrm>
          <a:off x="0" y="0"/>
          <a:ext cx="0" cy="0"/>
          <a:chOff x="0" y="0"/>
          <a:chExt cx="0" cy="0"/>
        </a:xfrm>
      </p:grpSpPr>
      <p:sp>
        <p:nvSpPr>
          <p:cNvPr id="3" name="Unvan 2">
            <a:extLst>
              <a:ext uri="{FF2B5EF4-FFF2-40B4-BE49-F238E27FC236}">
                <a16:creationId xmlns:a16="http://schemas.microsoft.com/office/drawing/2014/main" id="{C36C2346-FAAC-D802-7FCF-C87D341C76C3}"/>
              </a:ext>
            </a:extLst>
          </p:cNvPr>
          <p:cNvSpPr txBox="1">
            <a:spLocks noGrp="1"/>
          </p:cNvSpPr>
          <p:nvPr>
            <p:ph type="title"/>
          </p:nvPr>
        </p:nvSpPr>
        <p:spPr>
          <a:xfrm>
            <a:off x="484632" y="1237598"/>
            <a:ext cx="11420855" cy="4382803"/>
          </a:xfrm>
          <a:prstGeom prst="rect">
            <a:avLst/>
          </a:prstGeom>
          <a:noFill/>
        </p:spPr>
        <p:txBody>
          <a:bodyPr wrap="square">
            <a:spAutoFit/>
          </a:bodyPr>
          <a:lstStyle/>
          <a:p>
            <a:pPr lvl="0" defTabSz="457200">
              <a:lnSpc>
                <a:spcPct val="150000"/>
              </a:lnSpc>
              <a:spcBef>
                <a:spcPts val="600"/>
              </a:spcBef>
              <a:spcAft>
                <a:spcPts val="600"/>
              </a:spcAft>
            </a:pPr>
            <a:r>
              <a:rPr lang="en-US" sz="1600" b="1" dirty="0">
                <a:solidFill>
                  <a:prstClr val="black"/>
                </a:solidFill>
                <a:latin typeface="Raleway "/>
                <a:ea typeface="Noto Sans" panose="020B0502040504020204" pitchFamily="34" charset="0"/>
                <a:cs typeface="Noto Sans" panose="020B0502040504020204" pitchFamily="34" charset="0"/>
              </a:rPr>
              <a:t>Compromise (I Lose / Win Some - You Lose / Win Some)</a:t>
            </a:r>
            <a:r>
              <a:rPr lang="tr-TR" sz="1600" dirty="0">
                <a:solidFill>
                  <a:prstClr val="black"/>
                </a:solidFill>
                <a:latin typeface="Raleway "/>
                <a:ea typeface="Noto Sans" panose="020B0502040504020204" pitchFamily="34" charset="0"/>
                <a:cs typeface="Noto Sans" panose="020B0502040504020204" pitchFamily="34" charset="0"/>
              </a:rPr>
              <a:t>:</a:t>
            </a:r>
            <a:r>
              <a:rPr lang="en-US" sz="1600" dirty="0">
                <a:solidFill>
                  <a:prstClr val="black"/>
                </a:solidFill>
                <a:latin typeface="Raleway "/>
                <a:ea typeface="Noto Sans" panose="020B0502040504020204" pitchFamily="34" charset="0"/>
                <a:cs typeface="Noto Sans" panose="020B0502040504020204" pitchFamily="34" charset="0"/>
              </a:rPr>
              <a:t> Compromising is the style that most people think of as negotiation, halfway is usually just haggling. Compromising often involves splitting the difference, usually resulting in an end position of about halfway between both party's opening positions. </a:t>
            </a:r>
            <a:br>
              <a:rPr lang="sl-SI" sz="1600" dirty="0">
                <a:solidFill>
                  <a:prstClr val="black"/>
                </a:solidFill>
                <a:latin typeface="Raleway "/>
                <a:ea typeface="Noto Sans" panose="020B0502040504020204" pitchFamily="34" charset="0"/>
                <a:cs typeface="Noto Sans" panose="020B0502040504020204" pitchFamily="34" charset="0"/>
              </a:rPr>
            </a:br>
            <a:br>
              <a:rPr lang="tr-TR" sz="1600" dirty="0">
                <a:solidFill>
                  <a:prstClr val="black"/>
                </a:solidFill>
                <a:latin typeface="Raleway "/>
                <a:ea typeface="Noto Sans" panose="020B0502040504020204" pitchFamily="34" charset="0"/>
                <a:cs typeface="Noto Sans" panose="020B0502040504020204" pitchFamily="34" charset="0"/>
              </a:rPr>
            </a:br>
            <a:r>
              <a:rPr lang="en-US" sz="1600" b="1" dirty="0">
                <a:solidFill>
                  <a:prstClr val="black"/>
                </a:solidFill>
                <a:latin typeface="Raleway "/>
                <a:ea typeface="Noto Sans" panose="020B0502040504020204" pitchFamily="34" charset="0"/>
                <a:cs typeface="Noto Sans" panose="020B0502040504020204" pitchFamily="34" charset="0"/>
              </a:rPr>
              <a:t>Collaborate (I Win - You Win)</a:t>
            </a:r>
            <a:r>
              <a:rPr lang="tr-TR" sz="1600" dirty="0">
                <a:solidFill>
                  <a:prstClr val="black"/>
                </a:solidFill>
                <a:latin typeface="Raleway "/>
                <a:ea typeface="Noto Sans" panose="020B0502040504020204" pitchFamily="34" charset="0"/>
                <a:cs typeface="Noto Sans" panose="020B0502040504020204" pitchFamily="34" charset="0"/>
              </a:rPr>
              <a:t>:</a:t>
            </a:r>
            <a:r>
              <a:rPr lang="en-US" sz="1600" dirty="0">
                <a:solidFill>
                  <a:prstClr val="black"/>
                </a:solidFill>
                <a:latin typeface="Raleway "/>
                <a:ea typeface="Noto Sans" panose="020B0502040504020204" pitchFamily="34" charset="0"/>
                <a:cs typeface="Noto Sans" panose="020B0502040504020204" pitchFamily="34" charset="0"/>
              </a:rPr>
              <a:t> Most people confuse "Win/Win" or the collaboration style with the compromising style. This is most definitely not the case. "Win/Win" is about making sure both parties have their needs met, and as much mutual value as can be created is created.</a:t>
            </a:r>
            <a:r>
              <a:rPr lang="tr-TR" sz="1600" dirty="0">
                <a:solidFill>
                  <a:prstClr val="black"/>
                </a:solidFill>
                <a:latin typeface="Raleway "/>
                <a:ea typeface="Noto Sans" panose="020B0502040504020204" pitchFamily="34" charset="0"/>
                <a:cs typeface="Noto Sans" panose="020B0502040504020204" pitchFamily="34" charset="0"/>
              </a:rPr>
              <a:t> </a:t>
            </a:r>
            <a:r>
              <a:rPr lang="en-US" sz="1600" dirty="0">
                <a:solidFill>
                  <a:prstClr val="black"/>
                </a:solidFill>
                <a:latin typeface="Raleway "/>
                <a:ea typeface="Noto Sans" panose="020B0502040504020204" pitchFamily="34" charset="0"/>
                <a:cs typeface="Noto Sans" panose="020B0502040504020204" pitchFamily="34" charset="0"/>
              </a:rPr>
              <a:t>"Win/Win" negotiators usually evolve through the other profiles, they grow into a collaborative negotiation style. </a:t>
            </a:r>
            <a:br>
              <a:rPr lang="tr-TR" sz="2000" dirty="0">
                <a:solidFill>
                  <a:prstClr val="black"/>
                </a:solidFill>
                <a:latin typeface="+mn-lt"/>
                <a:ea typeface="Noto Sans" panose="020B0502040504020204" pitchFamily="34" charset="0"/>
                <a:cs typeface="Noto Sans" panose="020B0502040504020204" pitchFamily="34" charset="0"/>
              </a:rPr>
            </a:br>
            <a:br>
              <a:rPr lang="tr-TR" sz="2000" dirty="0">
                <a:solidFill>
                  <a:schemeClr val="accent1"/>
                </a:solidFill>
                <a:latin typeface="+mn-lt"/>
                <a:ea typeface="Noto Sans" panose="020B0502040504020204" pitchFamily="34" charset="0"/>
                <a:cs typeface="Noto Sans" panose="020B0502040504020204" pitchFamily="34" charset="0"/>
              </a:rPr>
            </a:br>
            <a:r>
              <a:rPr lang="tr-TR" sz="2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 </a:t>
            </a:r>
            <a:br>
              <a:rPr lang="tr-TR" sz="2000" dirty="0">
                <a:solidFill>
                  <a:schemeClr val="accent1"/>
                </a:solidFill>
                <a:highlight>
                  <a:srgbClr val="FFFFFF"/>
                </a:highlight>
                <a:latin typeface="Noto Sans" panose="020B0502040504020204" pitchFamily="34" charset="0"/>
                <a:ea typeface="Noto Sans" panose="020B0502040504020204" pitchFamily="34" charset="0"/>
                <a:cs typeface="Noto Sans" panose="020B0502040504020204" pitchFamily="34" charset="0"/>
              </a:rPr>
            </a:br>
            <a:r>
              <a:rPr lang="tr-TR" sz="2000" b="1" dirty="0">
                <a:solidFill>
                  <a:schemeClr val="accent1"/>
                </a:solidFill>
                <a:highlight>
                  <a:srgbClr val="FFFFFF"/>
                </a:highlight>
                <a:latin typeface="Noto Sans" panose="020B0502040504020204" pitchFamily="34" charset="0"/>
                <a:ea typeface="Noto Sans" panose="020B0502040504020204" pitchFamily="34" charset="0"/>
                <a:cs typeface="Noto Sans" panose="020B0502040504020204" pitchFamily="34" charset="0"/>
              </a:rPr>
              <a:t> </a:t>
            </a:r>
            <a:endParaRPr lang="tr-TR" sz="2000" b="1" u="sng"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4" name="Resim 3" descr="sanat içeren bir resim&#10;&#10;Açıklama otomatik olarak düşük güvenilirlik düzeyiyle oluşturuldu">
            <a:extLst>
              <a:ext uri="{FF2B5EF4-FFF2-40B4-BE49-F238E27FC236}">
                <a16:creationId xmlns:a16="http://schemas.microsoft.com/office/drawing/2014/main" id="{5B9C8908-6840-B8B6-5B58-32234D912C78}"/>
              </a:ext>
            </a:extLst>
          </p:cNvPr>
          <p:cNvPicPr>
            <a:picLocks noChangeAspect="1"/>
          </p:cNvPicPr>
          <p:nvPr/>
        </p:nvPicPr>
        <p:blipFill>
          <a:blip r:embed="rId2">
            <a:extLst>
              <a:ext uri="{28A0092B-C50C-407E-A947-70E740481C1C}">
                <a14:useLocalDpi xmlns:a14="http://schemas.microsoft.com/office/drawing/2010/main" val="0"/>
              </a:ext>
            </a:extLst>
          </a:blip>
          <a:srcRect l="29970" t="24995" r="27586" b="20917"/>
          <a:stretch/>
        </p:blipFill>
        <p:spPr>
          <a:xfrm>
            <a:off x="4372155" y="4154548"/>
            <a:ext cx="3262964" cy="2338939"/>
          </a:xfrm>
          <a:prstGeom prst="rect">
            <a:avLst/>
          </a:prstGeom>
        </p:spPr>
      </p:pic>
      <p:sp>
        <p:nvSpPr>
          <p:cNvPr id="7" name="Metin kutusu 6">
            <a:extLst>
              <a:ext uri="{FF2B5EF4-FFF2-40B4-BE49-F238E27FC236}">
                <a16:creationId xmlns:a16="http://schemas.microsoft.com/office/drawing/2014/main" id="{91DC1FC5-B3E0-8AB0-C1CE-D771F368ACB8}"/>
              </a:ext>
            </a:extLst>
          </p:cNvPr>
          <p:cNvSpPr txBox="1"/>
          <p:nvPr/>
        </p:nvSpPr>
        <p:spPr>
          <a:xfrm>
            <a:off x="3377078" y="6247589"/>
            <a:ext cx="5068388" cy="246221"/>
          </a:xfrm>
          <a:prstGeom prst="rect">
            <a:avLst/>
          </a:prstGeom>
          <a:noFill/>
        </p:spPr>
        <p:txBody>
          <a:bodyPr wrap="square">
            <a:spAutoFit/>
          </a:bodyPr>
          <a:lstStyle/>
          <a:p>
            <a:pPr algn="ctr"/>
            <a:r>
              <a:rPr lang="en-US" sz="1000" dirty="0">
                <a:solidFill>
                  <a:schemeClr val="accent1"/>
                </a:solidFill>
              </a:rPr>
              <a:t>Image s</a:t>
            </a:r>
            <a:r>
              <a:rPr lang="tr-TR" sz="1000" dirty="0">
                <a:solidFill>
                  <a:schemeClr val="accent1"/>
                </a:solidFill>
              </a:rPr>
              <a:t>ource: Istockphoto.com</a:t>
            </a:r>
          </a:p>
        </p:txBody>
      </p:sp>
      <p:sp>
        <p:nvSpPr>
          <p:cNvPr id="2" name="Metin kutusu 4">
            <a:extLst>
              <a:ext uri="{FF2B5EF4-FFF2-40B4-BE49-F238E27FC236}">
                <a16:creationId xmlns:a16="http://schemas.microsoft.com/office/drawing/2014/main" id="{5254BB69-0FEC-E24C-30B2-8C6013ED67FF}"/>
              </a:ext>
            </a:extLst>
          </p:cNvPr>
          <p:cNvSpPr txBox="1"/>
          <p:nvPr/>
        </p:nvSpPr>
        <p:spPr>
          <a:xfrm>
            <a:off x="484632" y="364513"/>
            <a:ext cx="6080761" cy="615553"/>
          </a:xfrm>
          <a:prstGeom prst="rect">
            <a:avLst/>
          </a:prstGeom>
          <a:noFill/>
        </p:spPr>
        <p:txBody>
          <a:bodyPr wrap="square" lIns="91440" tIns="45720" rIns="91440" bIns="45720" anchor="t">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tr-TR" sz="3400" b="1" i="0" strike="noStrike" kern="1200" cap="none" spc="0" normalizeH="0" baseline="0" noProof="0" dirty="0">
                <a:ln>
                  <a:noFill/>
                </a:ln>
                <a:solidFill>
                  <a:schemeClr val="accent3">
                    <a:lumMod val="75000"/>
                  </a:schemeClr>
                </a:solidFill>
                <a:effectLst/>
                <a:uLnTx/>
                <a:uFillTx/>
                <a:latin typeface="Noto Sans"/>
                <a:ea typeface="Noto Sans"/>
                <a:cs typeface="Noto Sans"/>
              </a:rPr>
              <a:t>Negotiation styles</a:t>
            </a:r>
            <a:r>
              <a:rPr kumimoji="0" lang="en-US" sz="3400" b="1" i="0" strike="noStrike" kern="1200" cap="none" spc="0" normalizeH="0" baseline="0" noProof="0" dirty="0">
                <a:ln>
                  <a:noFill/>
                </a:ln>
                <a:solidFill>
                  <a:schemeClr val="accent3">
                    <a:lumMod val="75000"/>
                  </a:schemeClr>
                </a:solidFill>
                <a:effectLst/>
                <a:uLnTx/>
                <a:uFillTx/>
                <a:latin typeface="Noto Sans"/>
                <a:ea typeface="Noto Sans"/>
                <a:cs typeface="Noto Sans"/>
              </a:rPr>
              <a:t> 2/2</a:t>
            </a:r>
            <a:endParaRPr kumimoji="0" lang="tr-TR" sz="3400" b="1" i="0" strike="noStrike" kern="1200" cap="none" spc="0" normalizeH="0" baseline="0" noProof="0" dirty="0">
              <a:ln>
                <a:noFill/>
              </a:ln>
              <a:solidFill>
                <a:schemeClr val="accent3">
                  <a:lumMod val="75000"/>
                </a:schemeClr>
              </a:solidFill>
              <a:effectLst/>
              <a:highlight>
                <a:srgbClr val="FFFF00"/>
              </a:highlight>
              <a:uLnTx/>
              <a:uFillTx/>
              <a:latin typeface="Noto Sans"/>
              <a:ea typeface="Noto Sans"/>
              <a:cs typeface="Noto Sans"/>
            </a:endParaRPr>
          </a:p>
        </p:txBody>
      </p:sp>
    </p:spTree>
    <p:extLst>
      <p:ext uri="{BB962C8B-B14F-4D97-AF65-F5344CB8AC3E}">
        <p14:creationId xmlns:p14="http://schemas.microsoft.com/office/powerpoint/2010/main" val="1192520547"/>
      </p:ext>
    </p:extLst>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28B3D6815C772C4D81C6B76302BCB0B9" ma:contentTypeVersion="15" ma:contentTypeDescription="Ustvari nov dokument." ma:contentTypeScope="" ma:versionID="01bf95649eb9cd7bf912b09c6947a021">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a294edcc01627a6f1e6a55137358a1ca"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Oznake slike"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V skupni rabi z"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V skupni rabi s podrobnostmi"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vsebine"/>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E3E453B-9058-4FEA-9C49-5E34D11CFB72}">
  <ds:schemaRefs>
    <ds:schemaRef ds:uri="http://schemas.microsoft.com/sharepoint/v3/contenttype/forms"/>
  </ds:schemaRefs>
</ds:datastoreItem>
</file>

<file path=customXml/itemProps2.xml><?xml version="1.0" encoding="utf-8"?>
<ds:datastoreItem xmlns:ds="http://schemas.openxmlformats.org/officeDocument/2006/customXml" ds:itemID="{E8BAA0A9-8593-42AF-A19C-07E55EA366BA}">
  <ds:schemaRefs>
    <ds:schemaRef ds:uri="26a10de0-e0bd-466a-87c8-f0d3f8c6fbe9"/>
    <ds:schemaRef ds:uri="984ff08c-af25-4174-ad80-e934fe4fddf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28E82124-B28E-44B8-AD49-337F739C860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6a10de0-e0bd-466a-87c8-f0d3f8c6fbe9"/>
    <ds:schemaRef ds:uri="984ff08c-af25-4174-ad80-e934fe4fddf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6674</TotalTime>
  <Words>7855</Words>
  <Application>Microsoft Office PowerPoint</Application>
  <PresentationFormat>Geniş ekran</PresentationFormat>
  <Paragraphs>449</Paragraphs>
  <Slides>48</Slides>
  <Notes>3</Notes>
  <HiddenSlides>0</HiddenSlides>
  <MMClips>4</MMClips>
  <ScaleCrop>false</ScaleCrop>
  <HeadingPairs>
    <vt:vector size="4" baseType="variant">
      <vt:variant>
        <vt:lpstr>Tema</vt:lpstr>
      </vt:variant>
      <vt:variant>
        <vt:i4>2</vt:i4>
      </vt:variant>
      <vt:variant>
        <vt:lpstr>Slayt Başlıkları</vt:lpstr>
      </vt:variant>
      <vt:variant>
        <vt:i4>48</vt:i4>
      </vt:variant>
    </vt:vector>
  </HeadingPairs>
  <TitlesOfParts>
    <vt:vector size="50" baseType="lpstr">
      <vt:lpstr>Tema de Office</vt:lpstr>
      <vt:lpstr>Tema de Office</vt:lpstr>
      <vt:lpstr>Networking Negotiation &amp; Strategic Partnerships</vt:lpstr>
      <vt:lpstr>Aim of this unit</vt:lpstr>
      <vt:lpstr>Learning outcomes of the unit</vt:lpstr>
      <vt:lpstr>1°: Negotiation strategies for business success ​</vt:lpstr>
      <vt:lpstr>PowerPoint Sunusu</vt:lpstr>
      <vt:lpstr> Introduction to basic concepts of negotiation and negotiation skills   Negotiation is a process by which people settle differences and problems among themselves. It is used to avoid and agree on any kind of disputes and disagreements, while conflict management is the strategies to resolve these identified differences in a positive way to settle disputes and disagreements between people.</vt:lpstr>
      <vt:lpstr>The reservation price is always a numeric amount. Simply put, the reservation price is the lowest amount that a seller will accept for an agreement and the maximum amount a buyer will pay. This is also known as the ‘walk away’ point.   Target Value: Your aim is the target value, often known as the aspiration value - what you would like to accomplish in the future.  BATNA (Best Alternative To a Negotiated Agreement) is the best option in the view of one party in a negotiation if the talks break down.   ZOPA or Zone Of Possible Agreement is considered an area where two or more negotiating parties may find common ground.  The positive bargaining zone is the area within the ZOPA where all parties in the negotiation are willing to agree.   The negative zone is that both parties agree to at the start of a negotiation do not overlap.  </vt:lpstr>
      <vt:lpstr>Compete (I win - You lose):  Competitive style negotiators pursue their own needs. They often use whatever power and tactics they can muster, including their personality, position, economic threats, brand strength or size or market share.  Accommodate (I Lose - You Win): The opposite of competing. For accommodating style negotiators, the relationship is everything. Accommodating profiles think that the route to "winning people over is to give them what they want."   Avoid (I Lose - You Lose): This is most often referred to as "passive aggressive". People who habitually use this style really dislike conflict. Rather than talk directly with you about the issue, avoid styles may instead try to take revenge without you knowing about it. The avoid style can be a typical reaction to high compete negotiators. Sellers will frequently call less often on high compete buyers (i.e. Avoiding Competitive buyers) - and may choose to invest marketing money and share their best ideas and prize promotions with non-avoid profiles.</vt:lpstr>
      <vt:lpstr>Compromise (I Lose / Win Some - You Lose / Win Some): Compromising is the style that most people think of as negotiation, halfway is usually just haggling. Compromising often involves splitting the difference, usually resulting in an end position of about halfway between both party's opening positions.   Collaborate (I Win - You Win): Most people confuse "Win/Win" or the collaboration style with the compromising style. This is most definitely not the case. "Win/Win" is about making sure both parties have their needs met, and as much mutual value as can be created is created. "Win/Win" negotiators usually evolve through the other profiles, they grow into a collaborative negotiation style.      </vt:lpstr>
      <vt:lpstr>PowerPoint Sunusu</vt:lpstr>
      <vt:lpstr>7 steps of negotiation preparation  Identifying the positions.   Emerging interests.   Developing a problem statement.   Brainstorming options.   Evaluating and selecting the best options.   Defining objective criteria.   Identifying the best alternative to a negotiated agreement (BATNA). </vt:lpstr>
      <vt:lpstr>PowerPoint Sunusu</vt:lpstr>
      <vt:lpstr>PowerPoint Sunusu</vt:lpstr>
      <vt:lpstr>PowerPoint Sunusu</vt:lpstr>
      <vt:lpstr>PowerPoint Sunusu</vt:lpstr>
      <vt:lpstr>2°: Building and cultivating strategic partnership – 1/2 ​</vt:lpstr>
      <vt:lpstr> Building and cultivating strategic partnership – 2/2</vt:lpstr>
      <vt:lpstr>PowerPoint Sunusu</vt:lpstr>
      <vt:lpstr>PowerPoint Sunusu</vt:lpstr>
      <vt:lpstr>PowerPoint Sunusu</vt:lpstr>
      <vt:lpstr>PowerPoint Sunusu</vt:lpstr>
      <vt:lpstr>PowerPoint Sunusu</vt:lpstr>
      <vt:lpstr>PowerPoint Sunusu</vt:lpstr>
      <vt:lpstr>PowerPoint Sunusu</vt:lpstr>
      <vt:lpstr>PowerPoint Sunusu</vt:lpstr>
      <vt:lpstr>3°: ​Collaboration and teamwork for growth</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Sources </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lastModifiedBy>Ezgi Ünal</cp:lastModifiedBy>
  <cp:revision>154</cp:revision>
  <dcterms:created xsi:type="dcterms:W3CDTF">2023-12-21T13:42:43Z</dcterms:created>
  <dcterms:modified xsi:type="dcterms:W3CDTF">2025-07-20T13:01:36Z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