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5" r:id="rId6"/>
    <p:sldId id="257" r:id="rId7"/>
    <p:sldId id="258" r:id="rId8"/>
    <p:sldId id="259" r:id="rId9"/>
    <p:sldId id="260" r:id="rId10"/>
    <p:sldId id="261" r:id="rId11"/>
    <p:sldId id="307" r:id="rId12"/>
    <p:sldId id="308" r:id="rId13"/>
    <p:sldId id="264" r:id="rId14"/>
    <p:sldId id="265" r:id="rId15"/>
    <p:sldId id="273" r:id="rId16"/>
    <p:sldId id="269" r:id="rId17"/>
    <p:sldId id="272" r:id="rId18"/>
    <p:sldId id="271" r:id="rId19"/>
    <p:sldId id="278" r:id="rId20"/>
    <p:sldId id="281" r:id="rId21"/>
    <p:sldId id="268" r:id="rId22"/>
    <p:sldId id="296" r:id="rId23"/>
    <p:sldId id="267" r:id="rId24"/>
    <p:sldId id="266" r:id="rId25"/>
    <p:sldId id="279" r:id="rId26"/>
    <p:sldId id="283" r:id="rId27"/>
    <p:sldId id="287" r:id="rId28"/>
    <p:sldId id="280" r:id="rId29"/>
    <p:sldId id="288" r:id="rId30"/>
    <p:sldId id="291" r:id="rId31"/>
    <p:sldId id="292" r:id="rId32"/>
    <p:sldId id="294" r:id="rId33"/>
    <p:sldId id="298" r:id="rId34"/>
    <p:sldId id="262" r:id="rId35"/>
    <p:sldId id="293" r:id="rId36"/>
    <p:sldId id="26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AEBF49-0CA0-ABC9-5C42-E8C11B85311F}" v="91" dt="2025-07-22T19:05:18.519"/>
    <p1510:client id="{F59B402A-215C-4860-94E1-D5C6D2E93350}" v="1" dt="2025-07-22T14:33:17.1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5" userId="S::epo_35_jogroup.eu#ext#@dobasi.onmicrosoft.com::edd5f0fd-77c0-4369-83c5-84439aafe912" providerId="AD" clId="Web-{2D11C9E4-498E-262A-343E-4750D1093027}"/>
    <pc:docChg chg="modSld">
      <pc:chgData name="epo_35" userId="S::epo_35_jogroup.eu#ext#@dobasi.onmicrosoft.com::edd5f0fd-77c0-4369-83c5-84439aafe912" providerId="AD" clId="Web-{2D11C9E4-498E-262A-343E-4750D1093027}" dt="2024-11-08T14:26:45.239" v="19" actId="20577"/>
      <pc:docMkLst>
        <pc:docMk/>
      </pc:docMkLst>
      <pc:sldChg chg="addSp modSp">
        <pc:chgData name="epo_35" userId="S::epo_35_jogroup.eu#ext#@dobasi.onmicrosoft.com::edd5f0fd-77c0-4369-83c5-84439aafe912" providerId="AD" clId="Web-{2D11C9E4-498E-262A-343E-4750D1093027}" dt="2024-11-08T14:26:45.239" v="19" actId="20577"/>
        <pc:sldMkLst>
          <pc:docMk/>
          <pc:sldMk cId="1326018968" sldId="256"/>
        </pc:sldMkLst>
      </pc:sldChg>
      <pc:sldChg chg="modSp">
        <pc:chgData name="epo_35" userId="S::epo_35_jogroup.eu#ext#@dobasi.onmicrosoft.com::edd5f0fd-77c0-4369-83c5-84439aafe912" providerId="AD" clId="Web-{2D11C9E4-498E-262A-343E-4750D1093027}" dt="2024-11-08T14:25:41.534" v="11" actId="20577"/>
        <pc:sldMkLst>
          <pc:docMk/>
          <pc:sldMk cId="2591287154" sldId="258"/>
        </pc:sldMkLst>
      </pc:sldChg>
      <pc:sldChg chg="modSp">
        <pc:chgData name="epo_35" userId="S::epo_35_jogroup.eu#ext#@dobasi.onmicrosoft.com::edd5f0fd-77c0-4369-83c5-84439aafe912" providerId="AD" clId="Web-{2D11C9E4-498E-262A-343E-4750D1093027}" dt="2024-11-08T14:26:07.363" v="16" actId="20577"/>
        <pc:sldMkLst>
          <pc:docMk/>
          <pc:sldMk cId="1806747422" sldId="267"/>
        </pc:sldMkLst>
      </pc:sldChg>
      <pc:sldChg chg="modSp">
        <pc:chgData name="epo_35" userId="S::epo_35_jogroup.eu#ext#@dobasi.onmicrosoft.com::edd5f0fd-77c0-4369-83c5-84439aafe912" providerId="AD" clId="Web-{2D11C9E4-498E-262A-343E-4750D1093027}" dt="2024-11-08T14:25:55.222" v="14" actId="20577"/>
        <pc:sldMkLst>
          <pc:docMk/>
          <pc:sldMk cId="4280368316" sldId="271"/>
        </pc:sldMkLst>
      </pc:sldChg>
      <pc:sldChg chg="modSp">
        <pc:chgData name="epo_35" userId="S::epo_35_jogroup.eu#ext#@dobasi.onmicrosoft.com::edd5f0fd-77c0-4369-83c5-84439aafe912" providerId="AD" clId="Web-{2D11C9E4-498E-262A-343E-4750D1093027}" dt="2024-11-08T14:26:18.942" v="17" actId="20577"/>
        <pc:sldMkLst>
          <pc:docMk/>
          <pc:sldMk cId="1151573899" sldId="288"/>
        </pc:sldMkLst>
      </pc:sldChg>
    </pc:docChg>
  </pc:docChgLst>
  <pc:docChgLst>
    <pc:chgData name="Martina Plantak, DOBA" userId="S::martina.plantak@doba.si::de674679-c024-4d92-9c12-6923d982c1a5" providerId="AD" clId="Web-{FAA62AC6-94FC-1C7A-DC6C-8EF6A7C12538}"/>
    <pc:docChg chg="delSld modSld">
      <pc:chgData name="Martina Plantak, DOBA" userId="S::martina.plantak@doba.si::de674679-c024-4d92-9c12-6923d982c1a5" providerId="AD" clId="Web-{FAA62AC6-94FC-1C7A-DC6C-8EF6A7C12538}" dt="2024-12-12T14:47:20.927" v="992" actId="1076"/>
      <pc:docMkLst>
        <pc:docMk/>
      </pc:docMkLst>
      <pc:sldChg chg="modSp">
        <pc:chgData name="Martina Plantak, DOBA" userId="S::martina.plantak@doba.si::de674679-c024-4d92-9c12-6923d982c1a5" providerId="AD" clId="Web-{FAA62AC6-94FC-1C7A-DC6C-8EF6A7C12538}" dt="2024-12-12T13:15:09.005" v="4" actId="20577"/>
        <pc:sldMkLst>
          <pc:docMk/>
          <pc:sldMk cId="1326018968" sldId="256"/>
        </pc:sldMkLst>
      </pc:sldChg>
      <pc:sldChg chg="modSp">
        <pc:chgData name="Martina Plantak, DOBA" userId="S::martina.plantak@doba.si::de674679-c024-4d92-9c12-6923d982c1a5" providerId="AD" clId="Web-{FAA62AC6-94FC-1C7A-DC6C-8EF6A7C12538}" dt="2024-12-12T13:47:05.968" v="89" actId="20577"/>
        <pc:sldMkLst>
          <pc:docMk/>
          <pc:sldMk cId="1177726443" sldId="257"/>
        </pc:sldMkLst>
      </pc:sldChg>
      <pc:sldChg chg="delSp modSp">
        <pc:chgData name="Martina Plantak, DOBA" userId="S::martina.plantak@doba.si::de674679-c024-4d92-9c12-6923d982c1a5" providerId="AD" clId="Web-{FAA62AC6-94FC-1C7A-DC6C-8EF6A7C12538}" dt="2024-12-12T13:47:52.001" v="108" actId="1076"/>
        <pc:sldMkLst>
          <pc:docMk/>
          <pc:sldMk cId="2591287154" sldId="258"/>
        </pc:sldMkLst>
      </pc:sldChg>
      <pc:sldChg chg="addSp modSp">
        <pc:chgData name="Martina Plantak, DOBA" userId="S::martina.plantak@doba.si::de674679-c024-4d92-9c12-6923d982c1a5" providerId="AD" clId="Web-{FAA62AC6-94FC-1C7A-DC6C-8EF6A7C12538}" dt="2024-12-12T14:00:43.607" v="198" actId="1076"/>
        <pc:sldMkLst>
          <pc:docMk/>
          <pc:sldMk cId="1337608970" sldId="259"/>
        </pc:sldMkLst>
      </pc:sldChg>
      <pc:sldChg chg="modSp">
        <pc:chgData name="Martina Plantak, DOBA" userId="S::martina.plantak@doba.si::de674679-c024-4d92-9c12-6923d982c1a5" providerId="AD" clId="Web-{FAA62AC6-94FC-1C7A-DC6C-8EF6A7C12538}" dt="2024-12-12T14:06:03.322" v="243" actId="1076"/>
        <pc:sldMkLst>
          <pc:docMk/>
          <pc:sldMk cId="543473248" sldId="260"/>
        </pc:sldMkLst>
      </pc:sldChg>
      <pc:sldChg chg="modSp">
        <pc:chgData name="Martina Plantak, DOBA" userId="S::martina.plantak@doba.si::de674679-c024-4d92-9c12-6923d982c1a5" providerId="AD" clId="Web-{FAA62AC6-94FC-1C7A-DC6C-8EF6A7C12538}" dt="2024-12-12T14:07:33.262" v="268" actId="1076"/>
        <pc:sldMkLst>
          <pc:docMk/>
          <pc:sldMk cId="2319837887" sldId="261"/>
        </pc:sldMkLst>
      </pc:sldChg>
      <pc:sldChg chg="modSp">
        <pc:chgData name="Martina Plantak, DOBA" userId="S::martina.plantak@doba.si::de674679-c024-4d92-9c12-6923d982c1a5" providerId="AD" clId="Web-{FAA62AC6-94FC-1C7A-DC6C-8EF6A7C12538}" dt="2024-12-12T14:47:20.927" v="992" actId="1076"/>
        <pc:sldMkLst>
          <pc:docMk/>
          <pc:sldMk cId="2622686270" sldId="262"/>
        </pc:sldMkLst>
      </pc:sldChg>
      <pc:sldChg chg="modSp">
        <pc:chgData name="Martina Plantak, DOBA" userId="S::martina.plantak@doba.si::de674679-c024-4d92-9c12-6923d982c1a5" providerId="AD" clId="Web-{FAA62AC6-94FC-1C7A-DC6C-8EF6A7C12538}" dt="2024-12-12T14:12:55.165" v="349" actId="14100"/>
        <pc:sldMkLst>
          <pc:docMk/>
          <pc:sldMk cId="1969540776" sldId="264"/>
        </pc:sldMkLst>
      </pc:sldChg>
      <pc:sldChg chg="delSp modSp">
        <pc:chgData name="Martina Plantak, DOBA" userId="S::martina.plantak@doba.si::de674679-c024-4d92-9c12-6923d982c1a5" providerId="AD" clId="Web-{FAA62AC6-94FC-1C7A-DC6C-8EF6A7C12538}" dt="2024-12-12T14:14:05.386" v="380" actId="20577"/>
        <pc:sldMkLst>
          <pc:docMk/>
          <pc:sldMk cId="312193480" sldId="265"/>
        </pc:sldMkLst>
      </pc:sldChg>
      <pc:sldChg chg="modSp">
        <pc:chgData name="Martina Plantak, DOBA" userId="S::martina.plantak@doba.si::de674679-c024-4d92-9c12-6923d982c1a5" providerId="AD" clId="Web-{FAA62AC6-94FC-1C7A-DC6C-8EF6A7C12538}" dt="2024-12-12T14:30:12.984" v="704" actId="20577"/>
        <pc:sldMkLst>
          <pc:docMk/>
          <pc:sldMk cId="1920296977" sldId="266"/>
        </pc:sldMkLst>
      </pc:sldChg>
      <pc:sldChg chg="delSp modSp">
        <pc:chgData name="Martina Plantak, DOBA" userId="S::martina.plantak@doba.si::de674679-c024-4d92-9c12-6923d982c1a5" providerId="AD" clId="Web-{FAA62AC6-94FC-1C7A-DC6C-8EF6A7C12538}" dt="2024-12-12T14:29:42.373" v="697" actId="20577"/>
        <pc:sldMkLst>
          <pc:docMk/>
          <pc:sldMk cId="1806747422" sldId="267"/>
        </pc:sldMkLst>
      </pc:sldChg>
      <pc:sldChg chg="addSp delSp modSp">
        <pc:chgData name="Martina Plantak, DOBA" userId="S::martina.plantak@doba.si::de674679-c024-4d92-9c12-6923d982c1a5" providerId="AD" clId="Web-{FAA62AC6-94FC-1C7A-DC6C-8EF6A7C12538}" dt="2024-12-12T14:28:07.932" v="668" actId="20577"/>
        <pc:sldMkLst>
          <pc:docMk/>
          <pc:sldMk cId="2111935720" sldId="268"/>
        </pc:sldMkLst>
      </pc:sldChg>
      <pc:sldChg chg="addSp delSp modSp">
        <pc:chgData name="Martina Plantak, DOBA" userId="S::martina.plantak@doba.si::de674679-c024-4d92-9c12-6923d982c1a5" providerId="AD" clId="Web-{FAA62AC6-94FC-1C7A-DC6C-8EF6A7C12538}" dt="2024-12-12T14:18:24.724" v="467" actId="20577"/>
        <pc:sldMkLst>
          <pc:docMk/>
          <pc:sldMk cId="2101650078" sldId="269"/>
        </pc:sldMkLst>
      </pc:sldChg>
      <pc:sldChg chg="modSp">
        <pc:chgData name="Martina Plantak, DOBA" userId="S::martina.plantak@doba.si::de674679-c024-4d92-9c12-6923d982c1a5" providerId="AD" clId="Web-{FAA62AC6-94FC-1C7A-DC6C-8EF6A7C12538}" dt="2024-12-12T14:20:23.540" v="504" actId="1076"/>
        <pc:sldMkLst>
          <pc:docMk/>
          <pc:sldMk cId="4280368316" sldId="271"/>
        </pc:sldMkLst>
      </pc:sldChg>
      <pc:sldChg chg="modSp">
        <pc:chgData name="Martina Plantak, DOBA" userId="S::martina.plantak@doba.si::de674679-c024-4d92-9c12-6923d982c1a5" providerId="AD" clId="Web-{FAA62AC6-94FC-1C7A-DC6C-8EF6A7C12538}" dt="2024-12-12T14:47:05.270" v="991" actId="20577"/>
        <pc:sldMkLst>
          <pc:docMk/>
          <pc:sldMk cId="3933702952" sldId="272"/>
        </pc:sldMkLst>
      </pc:sldChg>
      <pc:sldChg chg="modSp">
        <pc:chgData name="Martina Plantak, DOBA" userId="S::martina.plantak@doba.si::de674679-c024-4d92-9c12-6923d982c1a5" providerId="AD" clId="Web-{FAA62AC6-94FC-1C7A-DC6C-8EF6A7C12538}" dt="2024-12-12T14:16:15.797" v="422" actId="20577"/>
        <pc:sldMkLst>
          <pc:docMk/>
          <pc:sldMk cId="618426598" sldId="273"/>
        </pc:sldMkLst>
      </pc:sldChg>
      <pc:sldChg chg="modSp">
        <pc:chgData name="Martina Plantak, DOBA" userId="S::martina.plantak@doba.si::de674679-c024-4d92-9c12-6923d982c1a5" providerId="AD" clId="Web-{FAA62AC6-94FC-1C7A-DC6C-8EF6A7C12538}" dt="2024-12-12T14:21:39.606" v="522" actId="20577"/>
        <pc:sldMkLst>
          <pc:docMk/>
          <pc:sldMk cId="2413889089" sldId="278"/>
        </pc:sldMkLst>
      </pc:sldChg>
      <pc:sldChg chg="modSp">
        <pc:chgData name="Martina Plantak, DOBA" userId="S::martina.plantak@doba.si::de674679-c024-4d92-9c12-6923d982c1a5" providerId="AD" clId="Web-{FAA62AC6-94FC-1C7A-DC6C-8EF6A7C12538}" dt="2024-12-12T14:32:44.505" v="749" actId="20577"/>
        <pc:sldMkLst>
          <pc:docMk/>
          <pc:sldMk cId="1229261176" sldId="279"/>
        </pc:sldMkLst>
      </pc:sldChg>
      <pc:sldChg chg="modSp">
        <pc:chgData name="Martina Plantak, DOBA" userId="S::martina.plantak@doba.si::de674679-c024-4d92-9c12-6923d982c1a5" providerId="AD" clId="Web-{FAA62AC6-94FC-1C7A-DC6C-8EF6A7C12538}" dt="2024-12-12T14:34:33.055" v="771" actId="20577"/>
        <pc:sldMkLst>
          <pc:docMk/>
          <pc:sldMk cId="897402456" sldId="280"/>
        </pc:sldMkLst>
      </pc:sldChg>
      <pc:sldChg chg="delSp modSp">
        <pc:chgData name="Martina Plantak, DOBA" userId="S::martina.plantak@doba.si::de674679-c024-4d92-9c12-6923d982c1a5" providerId="AD" clId="Web-{FAA62AC6-94FC-1C7A-DC6C-8EF6A7C12538}" dt="2024-12-12T14:26:12.819" v="588" actId="20577"/>
        <pc:sldMkLst>
          <pc:docMk/>
          <pc:sldMk cId="3413694737" sldId="281"/>
        </pc:sldMkLst>
      </pc:sldChg>
      <pc:sldChg chg="delSp modSp del">
        <pc:chgData name="Martina Plantak, DOBA" userId="S::martina.plantak@doba.si::de674679-c024-4d92-9c12-6923d982c1a5" providerId="AD" clId="Web-{FAA62AC6-94FC-1C7A-DC6C-8EF6A7C12538}" dt="2024-12-12T14:26:18.428" v="590"/>
        <pc:sldMkLst>
          <pc:docMk/>
          <pc:sldMk cId="996972487" sldId="282"/>
        </pc:sldMkLst>
      </pc:sldChg>
      <pc:sldChg chg="modSp">
        <pc:chgData name="Martina Plantak, DOBA" userId="S::martina.plantak@doba.si::de674679-c024-4d92-9c12-6923d982c1a5" providerId="AD" clId="Web-{FAA62AC6-94FC-1C7A-DC6C-8EF6A7C12538}" dt="2024-12-12T14:32:39.348" v="745" actId="20577"/>
        <pc:sldMkLst>
          <pc:docMk/>
          <pc:sldMk cId="4188030740" sldId="283"/>
        </pc:sldMkLst>
      </pc:sldChg>
      <pc:sldChg chg="del">
        <pc:chgData name="Martina Plantak, DOBA" userId="S::martina.plantak@doba.si::de674679-c024-4d92-9c12-6923d982c1a5" providerId="AD" clId="Web-{FAA62AC6-94FC-1C7A-DC6C-8EF6A7C12538}" dt="2024-12-12T14:32:50.114" v="750"/>
        <pc:sldMkLst>
          <pc:docMk/>
          <pc:sldMk cId="2001317167" sldId="284"/>
        </pc:sldMkLst>
      </pc:sldChg>
      <pc:sldChg chg="del">
        <pc:chgData name="Martina Plantak, DOBA" userId="S::martina.plantak@doba.si::de674679-c024-4d92-9c12-6923d982c1a5" providerId="AD" clId="Web-{FAA62AC6-94FC-1C7A-DC6C-8EF6A7C12538}" dt="2024-12-12T14:33:03.818" v="752"/>
        <pc:sldMkLst>
          <pc:docMk/>
          <pc:sldMk cId="2981133469" sldId="285"/>
        </pc:sldMkLst>
      </pc:sldChg>
      <pc:sldChg chg="delSp modSp">
        <pc:chgData name="Martina Plantak, DOBA" userId="S::martina.plantak@doba.si::de674679-c024-4d92-9c12-6923d982c1a5" providerId="AD" clId="Web-{FAA62AC6-94FC-1C7A-DC6C-8EF6A7C12538}" dt="2024-12-12T14:33:10.193" v="753" actId="14100"/>
        <pc:sldMkLst>
          <pc:docMk/>
          <pc:sldMk cId="259674519" sldId="287"/>
        </pc:sldMkLst>
      </pc:sldChg>
      <pc:sldChg chg="modSp">
        <pc:chgData name="Martina Plantak, DOBA" userId="S::martina.plantak@doba.si::de674679-c024-4d92-9c12-6923d982c1a5" providerId="AD" clId="Web-{FAA62AC6-94FC-1C7A-DC6C-8EF6A7C12538}" dt="2024-12-12T14:36:41.545" v="803" actId="20577"/>
        <pc:sldMkLst>
          <pc:docMk/>
          <pc:sldMk cId="1151573899" sldId="288"/>
        </pc:sldMkLst>
      </pc:sldChg>
      <pc:sldChg chg="del">
        <pc:chgData name="Martina Plantak, DOBA" userId="S::martina.plantak@doba.si::de674679-c024-4d92-9c12-6923d982c1a5" providerId="AD" clId="Web-{FAA62AC6-94FC-1C7A-DC6C-8EF6A7C12538}" dt="2024-12-12T14:36:44.607" v="804"/>
        <pc:sldMkLst>
          <pc:docMk/>
          <pc:sldMk cId="4019510882" sldId="289"/>
        </pc:sldMkLst>
      </pc:sldChg>
      <pc:sldChg chg="modSp">
        <pc:chgData name="Martina Plantak, DOBA" userId="S::martina.plantak@doba.si::de674679-c024-4d92-9c12-6923d982c1a5" providerId="AD" clId="Web-{FAA62AC6-94FC-1C7A-DC6C-8EF6A7C12538}" dt="2024-12-12T14:37:37.781" v="825" actId="20577"/>
        <pc:sldMkLst>
          <pc:docMk/>
          <pc:sldMk cId="375314826" sldId="291"/>
        </pc:sldMkLst>
      </pc:sldChg>
      <pc:sldChg chg="modSp">
        <pc:chgData name="Martina Plantak, DOBA" userId="S::martina.plantak@doba.si::de674679-c024-4d92-9c12-6923d982c1a5" providerId="AD" clId="Web-{FAA62AC6-94FC-1C7A-DC6C-8EF6A7C12538}" dt="2024-12-12T14:38:26.064" v="838" actId="20577"/>
        <pc:sldMkLst>
          <pc:docMk/>
          <pc:sldMk cId="3266969768" sldId="292"/>
        </pc:sldMkLst>
      </pc:sldChg>
      <pc:sldChg chg="modSp">
        <pc:chgData name="Martina Plantak, DOBA" userId="S::martina.plantak@doba.si::de674679-c024-4d92-9c12-6923d982c1a5" providerId="AD" clId="Web-{FAA62AC6-94FC-1C7A-DC6C-8EF6A7C12538}" dt="2024-12-12T14:45:10.688" v="961" actId="14100"/>
        <pc:sldMkLst>
          <pc:docMk/>
          <pc:sldMk cId="779166828" sldId="293"/>
        </pc:sldMkLst>
      </pc:sldChg>
      <pc:sldChg chg="modSp">
        <pc:chgData name="Martina Plantak, DOBA" userId="S::martina.plantak@doba.si::de674679-c024-4d92-9c12-6923d982c1a5" providerId="AD" clId="Web-{FAA62AC6-94FC-1C7A-DC6C-8EF6A7C12538}" dt="2024-12-12T14:39:14.331" v="858" actId="20577"/>
        <pc:sldMkLst>
          <pc:docMk/>
          <pc:sldMk cId="3778894418" sldId="294"/>
        </pc:sldMkLst>
      </pc:sldChg>
      <pc:sldChg chg="modSp">
        <pc:chgData name="Martina Plantak, DOBA" userId="S::martina.plantak@doba.si::de674679-c024-4d92-9c12-6923d982c1a5" providerId="AD" clId="Web-{FAA62AC6-94FC-1C7A-DC6C-8EF6A7C12538}" dt="2024-12-12T14:29:16.700" v="690" actId="1076"/>
        <pc:sldMkLst>
          <pc:docMk/>
          <pc:sldMk cId="3139701501" sldId="296"/>
        </pc:sldMkLst>
      </pc:sldChg>
      <pc:sldChg chg="addSp delSp modSp">
        <pc:chgData name="Martina Plantak, DOBA" userId="S::martina.plantak@doba.si::de674679-c024-4d92-9c12-6923d982c1a5" providerId="AD" clId="Web-{FAA62AC6-94FC-1C7A-DC6C-8EF6A7C12538}" dt="2024-12-12T14:43:25.247" v="904" actId="1076"/>
        <pc:sldMkLst>
          <pc:docMk/>
          <pc:sldMk cId="2009451156" sldId="298"/>
        </pc:sldMkLst>
      </pc:sldChg>
      <pc:sldChg chg="modSp">
        <pc:chgData name="Martina Plantak, DOBA" userId="S::martina.plantak@doba.si::de674679-c024-4d92-9c12-6923d982c1a5" providerId="AD" clId="Web-{FAA62AC6-94FC-1C7A-DC6C-8EF6A7C12538}" dt="2024-12-12T13:37:36.635" v="66" actId="20577"/>
        <pc:sldMkLst>
          <pc:docMk/>
          <pc:sldMk cId="1043091233" sldId="305"/>
        </pc:sldMkLst>
      </pc:sldChg>
      <pc:sldChg chg="modSp">
        <pc:chgData name="Martina Plantak, DOBA" userId="S::martina.plantak@doba.si::de674679-c024-4d92-9c12-6923d982c1a5" providerId="AD" clId="Web-{FAA62AC6-94FC-1C7A-DC6C-8EF6A7C12538}" dt="2024-12-12T14:09:56.533" v="307" actId="20577"/>
        <pc:sldMkLst>
          <pc:docMk/>
          <pc:sldMk cId="2710904856" sldId="307"/>
        </pc:sldMkLst>
      </pc:sldChg>
      <pc:sldChg chg="delSp modSp">
        <pc:chgData name="Martina Plantak, DOBA" userId="S::martina.plantak@doba.si::de674679-c024-4d92-9c12-6923d982c1a5" providerId="AD" clId="Web-{FAA62AC6-94FC-1C7A-DC6C-8EF6A7C12538}" dt="2024-12-12T14:11:38.178" v="317" actId="20577"/>
        <pc:sldMkLst>
          <pc:docMk/>
          <pc:sldMk cId="1493306460" sldId="308"/>
        </pc:sldMkLst>
      </pc:sldChg>
    </pc:docChg>
  </pc:docChgLst>
  <pc:docChgLst>
    <pc:chgData name="Martina Plantak, DOBA" userId="S::martina.plantak@doba.si::de674679-c024-4d92-9c12-6923d982c1a5" providerId="AD" clId="Web-{51922FE8-0EA1-B457-8463-5A3B05ED8634}"/>
    <pc:docChg chg="modSld">
      <pc:chgData name="Martina Plantak, DOBA" userId="S::martina.plantak@doba.si::de674679-c024-4d92-9c12-6923d982c1a5" providerId="AD" clId="Web-{51922FE8-0EA1-B457-8463-5A3B05ED8634}" dt="2024-12-19T08:57:42.706" v="86" actId="20577"/>
      <pc:docMkLst>
        <pc:docMk/>
      </pc:docMkLst>
      <pc:sldChg chg="modSp">
        <pc:chgData name="Martina Plantak, DOBA" userId="S::martina.plantak@doba.si::de674679-c024-4d92-9c12-6923d982c1a5" providerId="AD" clId="Web-{51922FE8-0EA1-B457-8463-5A3B05ED8634}" dt="2024-12-19T08:53:36.762" v="24" actId="20577"/>
        <pc:sldMkLst>
          <pc:docMk/>
          <pc:sldMk cId="1177726443" sldId="257"/>
        </pc:sldMkLst>
      </pc:sldChg>
      <pc:sldChg chg="modSp">
        <pc:chgData name="Martina Plantak, DOBA" userId="S::martina.plantak@doba.si::de674679-c024-4d92-9c12-6923d982c1a5" providerId="AD" clId="Web-{51922FE8-0EA1-B457-8463-5A3B05ED8634}" dt="2024-12-19T08:54:38.263" v="28" actId="20577"/>
        <pc:sldMkLst>
          <pc:docMk/>
          <pc:sldMk cId="1920296977" sldId="266"/>
        </pc:sldMkLst>
      </pc:sldChg>
      <pc:sldChg chg="addSp delSp modSp">
        <pc:chgData name="Martina Plantak, DOBA" userId="S::martina.plantak@doba.si::de674679-c024-4d92-9c12-6923d982c1a5" providerId="AD" clId="Web-{51922FE8-0EA1-B457-8463-5A3B05ED8634}" dt="2024-12-19T08:51:48.228" v="18" actId="1076"/>
        <pc:sldMkLst>
          <pc:docMk/>
          <pc:sldMk cId="2101650078" sldId="269"/>
        </pc:sldMkLst>
      </pc:sldChg>
      <pc:sldChg chg="modSp">
        <pc:chgData name="Martina Plantak, DOBA" userId="S::martina.plantak@doba.si::de674679-c024-4d92-9c12-6923d982c1a5" providerId="AD" clId="Web-{51922FE8-0EA1-B457-8463-5A3B05ED8634}" dt="2024-12-19T08:46:10.078" v="6" actId="14100"/>
        <pc:sldMkLst>
          <pc:docMk/>
          <pc:sldMk cId="897402456" sldId="280"/>
        </pc:sldMkLst>
      </pc:sldChg>
      <pc:sldChg chg="modSp">
        <pc:chgData name="Martina Plantak, DOBA" userId="S::martina.plantak@doba.si::de674679-c024-4d92-9c12-6923d982c1a5" providerId="AD" clId="Web-{51922FE8-0EA1-B457-8463-5A3B05ED8634}" dt="2024-12-19T08:55:00.842" v="38" actId="20577"/>
        <pc:sldMkLst>
          <pc:docMk/>
          <pc:sldMk cId="4188030740" sldId="283"/>
        </pc:sldMkLst>
      </pc:sldChg>
      <pc:sldChg chg="modSp">
        <pc:chgData name="Martina Plantak, DOBA" userId="S::martina.plantak@doba.si::de674679-c024-4d92-9c12-6923d982c1a5" providerId="AD" clId="Web-{51922FE8-0EA1-B457-8463-5A3B05ED8634}" dt="2024-12-19T08:55:31.343" v="48" actId="20577"/>
        <pc:sldMkLst>
          <pc:docMk/>
          <pc:sldMk cId="259674519" sldId="287"/>
        </pc:sldMkLst>
      </pc:sldChg>
      <pc:sldChg chg="modSp">
        <pc:chgData name="Martina Plantak, DOBA" userId="S::martina.plantak@doba.si::de674679-c024-4d92-9c12-6923d982c1a5" providerId="AD" clId="Web-{51922FE8-0EA1-B457-8463-5A3B05ED8634}" dt="2024-12-19T08:56:10.844" v="58" actId="20577"/>
        <pc:sldMkLst>
          <pc:docMk/>
          <pc:sldMk cId="1151573899" sldId="288"/>
        </pc:sldMkLst>
      </pc:sldChg>
      <pc:sldChg chg="modSp">
        <pc:chgData name="Martina Plantak, DOBA" userId="S::martina.plantak@doba.si::de674679-c024-4d92-9c12-6923d982c1a5" providerId="AD" clId="Web-{51922FE8-0EA1-B457-8463-5A3B05ED8634}" dt="2024-12-19T08:56:30.532" v="70" actId="20577"/>
        <pc:sldMkLst>
          <pc:docMk/>
          <pc:sldMk cId="375314826" sldId="291"/>
        </pc:sldMkLst>
      </pc:sldChg>
      <pc:sldChg chg="modSp">
        <pc:chgData name="Martina Plantak, DOBA" userId="S::martina.plantak@doba.si::de674679-c024-4d92-9c12-6923d982c1a5" providerId="AD" clId="Web-{51922FE8-0EA1-B457-8463-5A3B05ED8634}" dt="2024-12-19T08:56:54.517" v="78" actId="20577"/>
        <pc:sldMkLst>
          <pc:docMk/>
          <pc:sldMk cId="3266969768" sldId="292"/>
        </pc:sldMkLst>
      </pc:sldChg>
      <pc:sldChg chg="addSp modSp">
        <pc:chgData name="Martina Plantak, DOBA" userId="S::martina.plantak@doba.si::de674679-c024-4d92-9c12-6923d982c1a5" providerId="AD" clId="Web-{51922FE8-0EA1-B457-8463-5A3B05ED8634}" dt="2024-12-19T08:57:22.283" v="83" actId="1076"/>
        <pc:sldMkLst>
          <pc:docMk/>
          <pc:sldMk cId="3778894418" sldId="294"/>
        </pc:sldMkLst>
      </pc:sldChg>
      <pc:sldChg chg="addSp modSp">
        <pc:chgData name="Martina Plantak, DOBA" userId="S::martina.plantak@doba.si::de674679-c024-4d92-9c12-6923d982c1a5" providerId="AD" clId="Web-{51922FE8-0EA1-B457-8463-5A3B05ED8634}" dt="2024-12-19T08:54:22.357" v="27" actId="1076"/>
        <pc:sldMkLst>
          <pc:docMk/>
          <pc:sldMk cId="3139701501" sldId="296"/>
        </pc:sldMkLst>
      </pc:sldChg>
      <pc:sldChg chg="modSp">
        <pc:chgData name="Martina Plantak, DOBA" userId="S::martina.plantak@doba.si::de674679-c024-4d92-9c12-6923d982c1a5" providerId="AD" clId="Web-{51922FE8-0EA1-B457-8463-5A3B05ED8634}" dt="2024-12-19T08:57:42.706" v="86" actId="20577"/>
        <pc:sldMkLst>
          <pc:docMk/>
          <pc:sldMk cId="2009451156" sldId="298"/>
        </pc:sldMkLst>
      </pc:sldChg>
      <pc:sldChg chg="modSp">
        <pc:chgData name="Martina Plantak, DOBA" userId="S::martina.plantak@doba.si::de674679-c024-4d92-9c12-6923d982c1a5" providerId="AD" clId="Web-{51922FE8-0EA1-B457-8463-5A3B05ED8634}" dt="2024-12-19T08:32:11.383" v="1" actId="20577"/>
        <pc:sldMkLst>
          <pc:docMk/>
          <pc:sldMk cId="1043091233" sldId="305"/>
        </pc:sldMkLst>
      </pc:sldChg>
    </pc:docChg>
  </pc:docChgLst>
  <pc:docChgLst>
    <pc:chgData name="Martina Plantak, DOBA" userId="S::martina.plantak@doba.si::de674679-c024-4d92-9c12-6923d982c1a5" providerId="AD" clId="Web-{A0E0A2B6-412B-5356-03B0-7C13B169B060}"/>
    <pc:docChg chg="modSld">
      <pc:chgData name="Martina Plantak, DOBA" userId="S::martina.plantak@doba.si::de674679-c024-4d92-9c12-6923d982c1a5" providerId="AD" clId="Web-{A0E0A2B6-412B-5356-03B0-7C13B169B060}" dt="2024-11-14T14:33:08.336" v="67" actId="20577"/>
      <pc:docMkLst>
        <pc:docMk/>
      </pc:docMkLst>
      <pc:sldChg chg="modSp">
        <pc:chgData name="Martina Plantak, DOBA" userId="S::martina.plantak@doba.si::de674679-c024-4d92-9c12-6923d982c1a5" providerId="AD" clId="Web-{A0E0A2B6-412B-5356-03B0-7C13B169B060}" dt="2024-11-14T14:33:08.336" v="67" actId="20577"/>
        <pc:sldMkLst>
          <pc:docMk/>
          <pc:sldMk cId="1043091233" sldId="305"/>
        </pc:sldMkLst>
      </pc:sldChg>
    </pc:docChg>
  </pc:docChgLst>
  <pc:docChgLst>
    <pc:chgData name="Martina Plantak, DOBA" userId="S::martina.plantak@doba.si::de674679-c024-4d92-9c12-6923d982c1a5" providerId="AD" clId="Web-{902C2C6D-8552-3DBC-9949-B8B3E84438D3}"/>
    <pc:docChg chg="modSld">
      <pc:chgData name="Martina Plantak, DOBA" userId="S::martina.plantak@doba.si::de674679-c024-4d92-9c12-6923d982c1a5" providerId="AD" clId="Web-{902C2C6D-8552-3DBC-9949-B8B3E84438D3}" dt="2024-12-16T15:06:43.464" v="6" actId="20577"/>
      <pc:docMkLst>
        <pc:docMk/>
      </pc:docMkLst>
      <pc:sldChg chg="modSp">
        <pc:chgData name="Martina Plantak, DOBA" userId="S::martina.plantak@doba.si::de674679-c024-4d92-9c12-6923d982c1a5" providerId="AD" clId="Web-{902C2C6D-8552-3DBC-9949-B8B3E84438D3}" dt="2024-12-16T15:06:16.588" v="4" actId="20577"/>
        <pc:sldMkLst>
          <pc:docMk/>
          <pc:sldMk cId="4280368316" sldId="271"/>
        </pc:sldMkLst>
      </pc:sldChg>
      <pc:sldChg chg="modSp">
        <pc:chgData name="Martina Plantak, DOBA" userId="S::martina.plantak@doba.si::de674679-c024-4d92-9c12-6923d982c1a5" providerId="AD" clId="Web-{902C2C6D-8552-3DBC-9949-B8B3E84438D3}" dt="2024-12-16T15:06:43.464" v="6" actId="20577"/>
        <pc:sldMkLst>
          <pc:docMk/>
          <pc:sldMk cId="3413694737" sldId="281"/>
        </pc:sldMkLst>
      </pc:sldChg>
    </pc:docChg>
  </pc:docChgLst>
  <pc:docChgLst>
    <pc:chgData name="Martina Plantak, DOBA" userId="S::martina.plantak@doba.si::de674679-c024-4d92-9c12-6923d982c1a5" providerId="AD" clId="Web-{7E8E4E52-F114-8AD7-B1EF-F5AB2786797B}"/>
    <pc:docChg chg="modSld">
      <pc:chgData name="Martina Plantak, DOBA" userId="S::martina.plantak@doba.si::de674679-c024-4d92-9c12-6923d982c1a5" providerId="AD" clId="Web-{7E8E4E52-F114-8AD7-B1EF-F5AB2786797B}" dt="2025-01-22T15:08:34.231" v="2" actId="20577"/>
      <pc:docMkLst>
        <pc:docMk/>
      </pc:docMkLst>
      <pc:sldChg chg="modSp">
        <pc:chgData name="Martina Plantak, DOBA" userId="S::martina.plantak@doba.si::de674679-c024-4d92-9c12-6923d982c1a5" providerId="AD" clId="Web-{7E8E4E52-F114-8AD7-B1EF-F5AB2786797B}" dt="2025-01-22T15:08:34.231" v="2" actId="20577"/>
        <pc:sldMkLst>
          <pc:docMk/>
          <pc:sldMk cId="618426598" sldId="273"/>
        </pc:sldMkLst>
      </pc:sldChg>
    </pc:docChg>
  </pc:docChgLst>
  <pc:docChgLst>
    <pc:chgData name="Martina Plantak, DOBA" userId="S::martina.plantak@doba.si::de674679-c024-4d92-9c12-6923d982c1a5" providerId="AD" clId="Web-{5A413502-7B0F-7637-4590-A9D8C6A40E4F}"/>
    <pc:docChg chg="modSld">
      <pc:chgData name="Martina Plantak, DOBA" userId="S::martina.plantak@doba.si::de674679-c024-4d92-9c12-6923d982c1a5" providerId="AD" clId="Web-{5A413502-7B0F-7637-4590-A9D8C6A40E4F}" dt="2024-12-13T10:26:47.117" v="0" actId="20577"/>
      <pc:docMkLst>
        <pc:docMk/>
      </pc:docMkLst>
      <pc:sldChg chg="modSp">
        <pc:chgData name="Martina Plantak, DOBA" userId="S::martina.plantak@doba.si::de674679-c024-4d92-9c12-6923d982c1a5" providerId="AD" clId="Web-{5A413502-7B0F-7637-4590-A9D8C6A40E4F}" dt="2024-12-13T10:26:47.117" v="0" actId="20577"/>
        <pc:sldMkLst>
          <pc:docMk/>
          <pc:sldMk cId="1043091233" sldId="305"/>
        </pc:sldMkLst>
      </pc:sldChg>
    </pc:docChg>
  </pc:docChgLst>
  <pc:docChgLst>
    <pc:chgData name="Martina Plantak, DOBA" userId="S::martina.plantak@doba.si::de674679-c024-4d92-9c12-6923d982c1a5" providerId="AD" clId="Web-{4A62EE7C-5777-0CD8-6B5E-761F4C1C6B01}"/>
    <pc:docChg chg="addSld delSld modSld">
      <pc:chgData name="Martina Plantak, DOBA" userId="S::martina.plantak@doba.si::de674679-c024-4d92-9c12-6923d982c1a5" providerId="AD" clId="Web-{4A62EE7C-5777-0CD8-6B5E-761F4C1C6B01}" dt="2024-12-10T13:39:57.969" v="122" actId="1076"/>
      <pc:docMkLst>
        <pc:docMk/>
      </pc:docMkLst>
      <pc:sldChg chg="modSp">
        <pc:chgData name="Martina Plantak, DOBA" userId="S::martina.plantak@doba.si::de674679-c024-4d92-9c12-6923d982c1a5" providerId="AD" clId="Web-{4A62EE7C-5777-0CD8-6B5E-761F4C1C6B01}" dt="2024-12-10T13:18:52.470" v="2" actId="20577"/>
        <pc:sldMkLst>
          <pc:docMk/>
          <pc:sldMk cId="1326018968" sldId="256"/>
        </pc:sldMkLst>
      </pc:sldChg>
      <pc:sldChg chg="modSp">
        <pc:chgData name="Martina Plantak, DOBA" userId="S::martina.plantak@doba.si::de674679-c024-4d92-9c12-6923d982c1a5" providerId="AD" clId="Web-{4A62EE7C-5777-0CD8-6B5E-761F4C1C6B01}" dt="2024-12-10T13:24:14.201" v="33" actId="20577"/>
        <pc:sldMkLst>
          <pc:docMk/>
          <pc:sldMk cId="1177726443" sldId="257"/>
        </pc:sldMkLst>
      </pc:sldChg>
      <pc:sldChg chg="modSp new del">
        <pc:chgData name="Martina Plantak, DOBA" userId="S::martina.plantak@doba.si::de674679-c024-4d92-9c12-6923d982c1a5" providerId="AD" clId="Web-{4A62EE7C-5777-0CD8-6B5E-761F4C1C6B01}" dt="2024-12-10T13:36:44.165" v="77"/>
        <pc:sldMkLst>
          <pc:docMk/>
          <pc:sldMk cId="594107794" sldId="306"/>
        </pc:sldMkLst>
      </pc:sldChg>
      <pc:sldChg chg="modSp new">
        <pc:chgData name="Martina Plantak, DOBA" userId="S::martina.plantak@doba.si::de674679-c024-4d92-9c12-6923d982c1a5" providerId="AD" clId="Web-{4A62EE7C-5777-0CD8-6B5E-761F4C1C6B01}" dt="2024-12-10T13:37:18.291" v="83" actId="20577"/>
        <pc:sldMkLst>
          <pc:docMk/>
          <pc:sldMk cId="2710904856" sldId="307"/>
        </pc:sldMkLst>
      </pc:sldChg>
      <pc:sldChg chg="addSp modSp new">
        <pc:chgData name="Martina Plantak, DOBA" userId="S::martina.plantak@doba.si::de674679-c024-4d92-9c12-6923d982c1a5" providerId="AD" clId="Web-{4A62EE7C-5777-0CD8-6B5E-761F4C1C6B01}" dt="2024-12-10T13:39:57.969" v="122" actId="1076"/>
        <pc:sldMkLst>
          <pc:docMk/>
          <pc:sldMk cId="1493306460" sldId="308"/>
        </pc:sldMkLst>
      </pc:sldChg>
      <pc:sldChg chg="new del">
        <pc:chgData name="Martina Plantak, DOBA" userId="S::martina.plantak@doba.si::de674679-c024-4d92-9c12-6923d982c1a5" providerId="AD" clId="Web-{4A62EE7C-5777-0CD8-6B5E-761F4C1C6B01}" dt="2024-12-10T13:37:09.322" v="79"/>
        <pc:sldMkLst>
          <pc:docMk/>
          <pc:sldMk cId="2300219769" sldId="308"/>
        </pc:sldMkLst>
      </pc:sldChg>
    </pc:docChg>
  </pc:docChgLst>
  <pc:docChgLst>
    <pc:chgData name="Mateja Geder, DOBA" userId="S::mateja.geder@doba.si::ccfd40d0-487c-4fcf-87d0-5a1ee1eda87d" providerId="AD" clId="Web-{F59B402A-215C-4860-94E1-D5C6D2E93350}"/>
    <pc:docChg chg="modSld">
      <pc:chgData name="Mateja Geder, DOBA" userId="S::mateja.geder@doba.si::ccfd40d0-487c-4fcf-87d0-5a1ee1eda87d" providerId="AD" clId="Web-{F59B402A-215C-4860-94E1-D5C6D2E93350}" dt="2025-07-22T14:33:17.112" v="0" actId="20577"/>
      <pc:docMkLst>
        <pc:docMk/>
      </pc:docMkLst>
      <pc:sldChg chg="modSp">
        <pc:chgData name="Mateja Geder, DOBA" userId="S::mateja.geder@doba.si::ccfd40d0-487c-4fcf-87d0-5a1ee1eda87d" providerId="AD" clId="Web-{F59B402A-215C-4860-94E1-D5C6D2E93350}" dt="2025-07-22T14:33:17.112" v="0" actId="20577"/>
        <pc:sldMkLst>
          <pc:docMk/>
          <pc:sldMk cId="1326018968" sldId="256"/>
        </pc:sldMkLst>
        <pc:spChg chg="mod">
          <ac:chgData name="Mateja Geder, DOBA" userId="S::mateja.geder@doba.si::ccfd40d0-487c-4fcf-87d0-5a1ee1eda87d" providerId="AD" clId="Web-{F59B402A-215C-4860-94E1-D5C6D2E93350}" dt="2025-07-22T14:33:17.112" v="0" actId="20577"/>
          <ac:spMkLst>
            <pc:docMk/>
            <pc:sldMk cId="1326018968" sldId="256"/>
            <ac:spMk id="2" creationId="{6914FE02-1D5B-5285-03EF-401433043FA6}"/>
          </ac:spMkLst>
        </pc:spChg>
      </pc:sldChg>
    </pc:docChg>
  </pc:docChgLst>
  <pc:docChgLst>
    <pc:chgData name="epo_38" userId="S::epo_38_jogroup.eu#ext#@dobasi.onmicrosoft.com::66d8512a-8ddf-40e0-bce7-ad06085cc67f" providerId="AD" clId="Web-{BE92637C-DFB7-7E3F-5F10-F232E96B70AF}"/>
    <pc:docChg chg="modSld">
      <pc:chgData name="epo_38" userId="S::epo_38_jogroup.eu#ext#@dobasi.onmicrosoft.com::66d8512a-8ddf-40e0-bce7-ad06085cc67f" providerId="AD" clId="Web-{BE92637C-DFB7-7E3F-5F10-F232E96B70AF}" dt="2024-11-12T11:52:48.128" v="9" actId="1076"/>
      <pc:docMkLst>
        <pc:docMk/>
      </pc:docMkLst>
      <pc:sldChg chg="modSp">
        <pc:chgData name="epo_38" userId="S::epo_38_jogroup.eu#ext#@dobasi.onmicrosoft.com::66d8512a-8ddf-40e0-bce7-ad06085cc67f" providerId="AD" clId="Web-{BE92637C-DFB7-7E3F-5F10-F232E96B70AF}" dt="2024-11-12T11:52:48.128" v="9" actId="1076"/>
        <pc:sldMkLst>
          <pc:docMk/>
          <pc:sldMk cId="1177726443" sldId="257"/>
        </pc:sldMkLst>
      </pc:sldChg>
    </pc:docChg>
  </pc:docChgLst>
  <pc:docChgLst>
    <pc:chgData name="Martina Plantak, DOBA" userId="S::martina.plantak@doba.si::de674679-c024-4d92-9c12-6923d982c1a5" providerId="AD" clId="Web-{A0E86943-C317-9C8C-F104-F6DB1A6AD8A0}"/>
    <pc:docChg chg="modSld">
      <pc:chgData name="Martina Plantak, DOBA" userId="S::martina.plantak@doba.si::de674679-c024-4d92-9c12-6923d982c1a5" providerId="AD" clId="Web-{A0E86943-C317-9C8C-F104-F6DB1A6AD8A0}" dt="2024-12-19T10:00:17.286" v="114" actId="1076"/>
      <pc:docMkLst>
        <pc:docMk/>
      </pc:docMkLst>
      <pc:sldChg chg="addSp modSp">
        <pc:chgData name="Martina Plantak, DOBA" userId="S::martina.plantak@doba.si::de674679-c024-4d92-9c12-6923d982c1a5" providerId="AD" clId="Web-{A0E86943-C317-9C8C-F104-F6DB1A6AD8A0}" dt="2024-12-19T09:40:02.041" v="14" actId="1076"/>
        <pc:sldMkLst>
          <pc:docMk/>
          <pc:sldMk cId="1337608970" sldId="259"/>
        </pc:sldMkLst>
      </pc:sldChg>
      <pc:sldChg chg="modSp">
        <pc:chgData name="Martina Plantak, DOBA" userId="S::martina.plantak@doba.si::de674679-c024-4d92-9c12-6923d982c1a5" providerId="AD" clId="Web-{A0E86943-C317-9C8C-F104-F6DB1A6AD8A0}" dt="2024-12-19T09:40:22.495" v="19" actId="20577"/>
        <pc:sldMkLst>
          <pc:docMk/>
          <pc:sldMk cId="543473248" sldId="260"/>
        </pc:sldMkLst>
      </pc:sldChg>
      <pc:sldChg chg="modSp">
        <pc:chgData name="Martina Plantak, DOBA" userId="S::martina.plantak@doba.si::de674679-c024-4d92-9c12-6923d982c1a5" providerId="AD" clId="Web-{A0E86943-C317-9C8C-F104-F6DB1A6AD8A0}" dt="2024-12-19T09:41:41.467" v="29" actId="20577"/>
        <pc:sldMkLst>
          <pc:docMk/>
          <pc:sldMk cId="2319837887" sldId="261"/>
        </pc:sldMkLst>
      </pc:sldChg>
      <pc:sldChg chg="modSp">
        <pc:chgData name="Martina Plantak, DOBA" userId="S::martina.plantak@doba.si::de674679-c024-4d92-9c12-6923d982c1a5" providerId="AD" clId="Web-{A0E86943-C317-9C8C-F104-F6DB1A6AD8A0}" dt="2024-12-19T09:46:00.288" v="38" actId="20577"/>
        <pc:sldMkLst>
          <pc:docMk/>
          <pc:sldMk cId="312193480" sldId="265"/>
        </pc:sldMkLst>
      </pc:sldChg>
      <pc:sldChg chg="modSp">
        <pc:chgData name="Martina Plantak, DOBA" userId="S::martina.plantak@doba.si::de674679-c024-4d92-9c12-6923d982c1a5" providerId="AD" clId="Web-{A0E86943-C317-9C8C-F104-F6DB1A6AD8A0}" dt="2024-12-19T09:49:59.999" v="62" actId="20577"/>
        <pc:sldMkLst>
          <pc:docMk/>
          <pc:sldMk cId="1806747422" sldId="267"/>
        </pc:sldMkLst>
      </pc:sldChg>
      <pc:sldChg chg="modSp">
        <pc:chgData name="Martina Plantak, DOBA" userId="S::martina.plantak@doba.si::de674679-c024-4d92-9c12-6923d982c1a5" providerId="AD" clId="Web-{A0E86943-C317-9C8C-F104-F6DB1A6AD8A0}" dt="2024-12-19T09:48:45.700" v="52" actId="20577"/>
        <pc:sldMkLst>
          <pc:docMk/>
          <pc:sldMk cId="2111935720" sldId="268"/>
        </pc:sldMkLst>
      </pc:sldChg>
      <pc:sldChg chg="modSp">
        <pc:chgData name="Martina Plantak, DOBA" userId="S::martina.plantak@doba.si::de674679-c024-4d92-9c12-6923d982c1a5" providerId="AD" clId="Web-{A0E86943-C317-9C8C-F104-F6DB1A6AD8A0}" dt="2024-12-19T09:46:31.961" v="39" actId="1076"/>
        <pc:sldMkLst>
          <pc:docMk/>
          <pc:sldMk cId="2101650078" sldId="269"/>
        </pc:sldMkLst>
      </pc:sldChg>
      <pc:sldChg chg="modSp">
        <pc:chgData name="Martina Plantak, DOBA" userId="S::martina.plantak@doba.si::de674679-c024-4d92-9c12-6923d982c1a5" providerId="AD" clId="Web-{A0E86943-C317-9C8C-F104-F6DB1A6AD8A0}" dt="2024-12-19T09:46:54.352" v="41" actId="20577"/>
        <pc:sldMkLst>
          <pc:docMk/>
          <pc:sldMk cId="3933702952" sldId="272"/>
        </pc:sldMkLst>
      </pc:sldChg>
      <pc:sldChg chg="modSp">
        <pc:chgData name="Martina Plantak, DOBA" userId="S::martina.plantak@doba.si::de674679-c024-4d92-9c12-6923d982c1a5" providerId="AD" clId="Web-{A0E86943-C317-9C8C-F104-F6DB1A6AD8A0}" dt="2024-12-19T09:47:35.463" v="46" actId="20577"/>
        <pc:sldMkLst>
          <pc:docMk/>
          <pc:sldMk cId="2413889089" sldId="278"/>
        </pc:sldMkLst>
      </pc:sldChg>
      <pc:sldChg chg="modSp">
        <pc:chgData name="Martina Plantak, DOBA" userId="S::martina.plantak@doba.si::de674679-c024-4d92-9c12-6923d982c1a5" providerId="AD" clId="Web-{A0E86943-C317-9C8C-F104-F6DB1A6AD8A0}" dt="2024-12-19T09:50:22.766" v="64" actId="20577"/>
        <pc:sldMkLst>
          <pc:docMk/>
          <pc:sldMk cId="897402456" sldId="280"/>
        </pc:sldMkLst>
      </pc:sldChg>
      <pc:sldChg chg="modSp">
        <pc:chgData name="Martina Plantak, DOBA" userId="S::martina.plantak@doba.si::de674679-c024-4d92-9c12-6923d982c1a5" providerId="AD" clId="Web-{A0E86943-C317-9C8C-F104-F6DB1A6AD8A0}" dt="2024-12-19T09:47:43.041" v="47" actId="14100"/>
        <pc:sldMkLst>
          <pc:docMk/>
          <pc:sldMk cId="3413694737" sldId="281"/>
        </pc:sldMkLst>
      </pc:sldChg>
      <pc:sldChg chg="modSp">
        <pc:chgData name="Martina Plantak, DOBA" userId="S::martina.plantak@doba.si::de674679-c024-4d92-9c12-6923d982c1a5" providerId="AD" clId="Web-{A0E86943-C317-9C8C-F104-F6DB1A6AD8A0}" dt="2024-12-19T09:50:06.828" v="63" actId="14100"/>
        <pc:sldMkLst>
          <pc:docMk/>
          <pc:sldMk cId="4188030740" sldId="283"/>
        </pc:sldMkLst>
      </pc:sldChg>
      <pc:sldChg chg="modSp">
        <pc:chgData name="Martina Plantak, DOBA" userId="S::martina.plantak@doba.si::de674679-c024-4d92-9c12-6923d982c1a5" providerId="AD" clId="Web-{A0E86943-C317-9C8C-F104-F6DB1A6AD8A0}" dt="2024-12-19T09:50:38.844" v="66" actId="1076"/>
        <pc:sldMkLst>
          <pc:docMk/>
          <pc:sldMk cId="1151573899" sldId="288"/>
        </pc:sldMkLst>
      </pc:sldChg>
      <pc:sldChg chg="modSp">
        <pc:chgData name="Martina Plantak, DOBA" userId="S::martina.plantak@doba.si::de674679-c024-4d92-9c12-6923d982c1a5" providerId="AD" clId="Web-{A0E86943-C317-9C8C-F104-F6DB1A6AD8A0}" dt="2024-12-19T09:54:57.416" v="74" actId="20577"/>
        <pc:sldMkLst>
          <pc:docMk/>
          <pc:sldMk cId="3778894418" sldId="294"/>
        </pc:sldMkLst>
      </pc:sldChg>
      <pc:sldChg chg="addSp modSp">
        <pc:chgData name="Martina Plantak, DOBA" userId="S::martina.plantak@doba.si::de674679-c024-4d92-9c12-6923d982c1a5" providerId="AD" clId="Web-{A0E86943-C317-9C8C-F104-F6DB1A6AD8A0}" dt="2024-12-19T10:00:17.286" v="114" actId="1076"/>
        <pc:sldMkLst>
          <pc:docMk/>
          <pc:sldMk cId="2009451156" sldId="298"/>
        </pc:sldMkLst>
      </pc:sldChg>
      <pc:sldChg chg="modSp">
        <pc:chgData name="Martina Plantak, DOBA" userId="S::martina.plantak@doba.si::de674679-c024-4d92-9c12-6923d982c1a5" providerId="AD" clId="Web-{A0E86943-C317-9C8C-F104-F6DB1A6AD8A0}" dt="2024-12-19T09:39:15.837" v="7" actId="20577"/>
        <pc:sldMkLst>
          <pc:docMk/>
          <pc:sldMk cId="1043091233" sldId="305"/>
        </pc:sldMkLst>
      </pc:sldChg>
      <pc:sldChg chg="modSp">
        <pc:chgData name="Martina Plantak, DOBA" userId="S::martina.plantak@doba.si::de674679-c024-4d92-9c12-6923d982c1a5" providerId="AD" clId="Web-{A0E86943-C317-9C8C-F104-F6DB1A6AD8A0}" dt="2024-12-19T09:42:01.842" v="32" actId="20577"/>
        <pc:sldMkLst>
          <pc:docMk/>
          <pc:sldMk cId="2710904856" sldId="307"/>
        </pc:sldMkLst>
      </pc:sldChg>
    </pc:docChg>
  </pc:docChgLst>
  <pc:docChgLst>
    <pc:chgData name="epo_35" userId="S::epo_35_jogroup.eu#ext#@dobasi.onmicrosoft.com::edd5f0fd-77c0-4369-83c5-84439aafe912" providerId="AD" clId="Web-{A1FDFBF2-FB00-F4C2-10B7-3322A5719D8F}"/>
    <pc:docChg chg="addSld delSld modSld">
      <pc:chgData name="epo_35" userId="S::epo_35_jogroup.eu#ext#@dobasi.onmicrosoft.com::edd5f0fd-77c0-4369-83c5-84439aafe912" providerId="AD" clId="Web-{A1FDFBF2-FB00-F4C2-10B7-3322A5719D8F}" dt="2024-11-12T12:19:17.083" v="38" actId="20577"/>
      <pc:docMkLst>
        <pc:docMk/>
      </pc:docMkLst>
      <pc:sldChg chg="modSp">
        <pc:chgData name="epo_35" userId="S::epo_35_jogroup.eu#ext#@dobasi.onmicrosoft.com::edd5f0fd-77c0-4369-83c5-84439aafe912" providerId="AD" clId="Web-{A1FDFBF2-FB00-F4C2-10B7-3322A5719D8F}" dt="2024-11-12T11:53:47.767" v="1" actId="1076"/>
        <pc:sldMkLst>
          <pc:docMk/>
          <pc:sldMk cId="1326018968" sldId="256"/>
        </pc:sldMkLst>
      </pc:sldChg>
      <pc:sldChg chg="modSp">
        <pc:chgData name="epo_35" userId="S::epo_35_jogroup.eu#ext#@dobasi.onmicrosoft.com::edd5f0fd-77c0-4369-83c5-84439aafe912" providerId="AD" clId="Web-{A1FDFBF2-FB00-F4C2-10B7-3322A5719D8F}" dt="2024-11-12T12:19:17.083" v="38" actId="20577"/>
        <pc:sldMkLst>
          <pc:docMk/>
          <pc:sldMk cId="2622686270" sldId="262"/>
        </pc:sldMkLst>
      </pc:sldChg>
      <pc:sldChg chg="del">
        <pc:chgData name="epo_35" userId="S::epo_35_jogroup.eu#ext#@dobasi.onmicrosoft.com::edd5f0fd-77c0-4369-83c5-84439aafe912" providerId="AD" clId="Web-{A1FDFBF2-FB00-F4C2-10B7-3322A5719D8F}" dt="2024-11-12T12:18:58.566" v="37"/>
        <pc:sldMkLst>
          <pc:docMk/>
          <pc:sldMk cId="2220159132" sldId="297"/>
        </pc:sldMkLst>
      </pc:sldChg>
      <pc:sldChg chg="modSp">
        <pc:chgData name="epo_35" userId="S::epo_35_jogroup.eu#ext#@dobasi.onmicrosoft.com::edd5f0fd-77c0-4369-83c5-84439aafe912" providerId="AD" clId="Web-{A1FDFBF2-FB00-F4C2-10B7-3322A5719D8F}" dt="2024-11-12T12:18:46.628" v="36" actId="20577"/>
        <pc:sldMkLst>
          <pc:docMk/>
          <pc:sldMk cId="2009451156" sldId="298"/>
        </pc:sldMkLst>
      </pc:sldChg>
      <pc:sldChg chg="addSp delSp modSp add">
        <pc:chgData name="epo_35" userId="S::epo_35_jogroup.eu#ext#@dobasi.onmicrosoft.com::edd5f0fd-77c0-4369-83c5-84439aafe912" providerId="AD" clId="Web-{A1FDFBF2-FB00-F4C2-10B7-3322A5719D8F}" dt="2024-11-12T12:16:31.196" v="23" actId="1076"/>
        <pc:sldMkLst>
          <pc:docMk/>
          <pc:sldMk cId="1043091233" sldId="305"/>
        </pc:sldMkLst>
      </pc:sldChg>
      <pc:sldMasterChg chg="addSldLayout">
        <pc:chgData name="epo_35" userId="S::epo_35_jogroup.eu#ext#@dobasi.onmicrosoft.com::edd5f0fd-77c0-4369-83c5-84439aafe912" providerId="AD" clId="Web-{A1FDFBF2-FB00-F4C2-10B7-3322A5719D8F}" dt="2024-11-12T12:15:40.866" v="2"/>
        <pc:sldMasterMkLst>
          <pc:docMk/>
          <pc:sldMasterMk cId="473381627" sldId="2147483648"/>
        </pc:sldMasterMkLst>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71093977" sldId="214748366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48239847" sldId="214748367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971752085" sldId="214748367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288538567" sldId="214748367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842187891" sldId="214748367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04592855" sldId="2147483679"/>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07188079" sldId="2147483680"/>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21217847" sldId="214748368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35594078" sldId="2147483682"/>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060015279" sldId="2147483683"/>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321178746" sldId="2147483684"/>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441456313" sldId="214748368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68667788" sldId="214748368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10644882" sldId="214748368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49243406" sldId="214748368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3774978" sldId="2147483689"/>
          </pc:sldLayoutMkLst>
        </pc:sldLayoutChg>
      </pc:sldMasterChg>
    </pc:docChg>
  </pc:docChgLst>
  <pc:docChgLst>
    <pc:chgData name="epo_35" userId="S::epo_35_jogroup.eu#ext#@dobasi.onmicrosoft.com::edd5f0fd-77c0-4369-83c5-84439aafe912" providerId="AD" clId="Web-{690F2CD7-F5E6-EC55-50C1-5520ED574ED1}"/>
    <pc:docChg chg="delSld">
      <pc:chgData name="epo_35" userId="S::epo_35_jogroup.eu#ext#@dobasi.onmicrosoft.com::edd5f0fd-77c0-4369-83c5-84439aafe912" providerId="AD" clId="Web-{690F2CD7-F5E6-EC55-50C1-5520ED574ED1}" dt="2024-11-08T13:53:19.069" v="0"/>
      <pc:docMkLst>
        <pc:docMk/>
      </pc:docMkLst>
      <pc:sldChg chg="del">
        <pc:chgData name="epo_35" userId="S::epo_35_jogroup.eu#ext#@dobasi.onmicrosoft.com::edd5f0fd-77c0-4369-83c5-84439aafe912" providerId="AD" clId="Web-{690F2CD7-F5E6-EC55-50C1-5520ED574ED1}" dt="2024-11-08T13:53:19.069" v="0"/>
        <pc:sldMkLst>
          <pc:docMk/>
          <pc:sldMk cId="2615439399" sldId="277"/>
        </pc:sldMkLst>
      </pc:sldChg>
    </pc:docChg>
  </pc:docChgLst>
  <pc:docChgLst>
    <pc:chgData name="Martina Plantak, DOBA" userId="S::martina.plantak@doba.si::de674679-c024-4d92-9c12-6923d982c1a5" providerId="AD" clId="Web-{C800B732-2A2B-13BD-F6FF-01536B8E3007}"/>
    <pc:docChg chg="modSld">
      <pc:chgData name="Martina Plantak, DOBA" userId="S::martina.plantak@doba.si::de674679-c024-4d92-9c12-6923d982c1a5" providerId="AD" clId="Web-{C800B732-2A2B-13BD-F6FF-01536B8E3007}" dt="2024-12-18T12:26:17.832" v="19" actId="1076"/>
      <pc:docMkLst>
        <pc:docMk/>
      </pc:docMkLst>
      <pc:sldChg chg="modSp">
        <pc:chgData name="Martina Plantak, DOBA" userId="S::martina.plantak@doba.si::de674679-c024-4d92-9c12-6923d982c1a5" providerId="AD" clId="Web-{C800B732-2A2B-13BD-F6FF-01536B8E3007}" dt="2024-12-18T12:24:35.982" v="7" actId="20577"/>
        <pc:sldMkLst>
          <pc:docMk/>
          <pc:sldMk cId="1177726443" sldId="257"/>
        </pc:sldMkLst>
      </pc:sldChg>
      <pc:sldChg chg="modSp">
        <pc:chgData name="Martina Plantak, DOBA" userId="S::martina.plantak@doba.si::de674679-c024-4d92-9c12-6923d982c1a5" providerId="AD" clId="Web-{C800B732-2A2B-13BD-F6FF-01536B8E3007}" dt="2024-12-18T12:25:45.080" v="13" actId="20577"/>
        <pc:sldMkLst>
          <pc:docMk/>
          <pc:sldMk cId="2622686270" sldId="262"/>
        </pc:sldMkLst>
      </pc:sldChg>
      <pc:sldChg chg="addSp modSp">
        <pc:chgData name="Martina Plantak, DOBA" userId="S::martina.plantak@doba.si::de674679-c024-4d92-9c12-6923d982c1a5" providerId="AD" clId="Web-{C800B732-2A2B-13BD-F6FF-01536B8E3007}" dt="2024-12-18T12:26:17.832" v="19" actId="1076"/>
        <pc:sldMkLst>
          <pc:docMk/>
          <pc:sldMk cId="361623514" sldId="263"/>
        </pc:sldMkLst>
      </pc:sldChg>
      <pc:sldChg chg="modSp">
        <pc:chgData name="Martina Plantak, DOBA" userId="S::martina.plantak@doba.si::de674679-c024-4d92-9c12-6923d982c1a5" providerId="AD" clId="Web-{C800B732-2A2B-13BD-F6FF-01536B8E3007}" dt="2024-12-18T12:25:49.705" v="15" actId="20577"/>
        <pc:sldMkLst>
          <pc:docMk/>
          <pc:sldMk cId="779166828" sldId="293"/>
        </pc:sldMkLst>
      </pc:sldChg>
      <pc:sldChg chg="modSp">
        <pc:chgData name="Martina Plantak, DOBA" userId="S::martina.plantak@doba.si::de674679-c024-4d92-9c12-6923d982c1a5" providerId="AD" clId="Web-{C800B732-2A2B-13BD-F6FF-01536B8E3007}" dt="2024-12-18T12:24:29.606" v="5" actId="20577"/>
        <pc:sldMkLst>
          <pc:docMk/>
          <pc:sldMk cId="1043091233" sldId="305"/>
        </pc:sldMkLst>
      </pc:sldChg>
      <pc:sldChg chg="modSp">
        <pc:chgData name="Martina Plantak, DOBA" userId="S::martina.plantak@doba.si::de674679-c024-4d92-9c12-6923d982c1a5" providerId="AD" clId="Web-{C800B732-2A2B-13BD-F6FF-01536B8E3007}" dt="2024-12-18T12:25:12.593" v="11" actId="14100"/>
        <pc:sldMkLst>
          <pc:docMk/>
          <pc:sldMk cId="2710904856" sldId="307"/>
        </pc:sldMkLst>
      </pc:sldChg>
    </pc:docChg>
  </pc:docChgLst>
  <pc:docChgLst>
    <pc:chgData name="Mateja Geder, DOBA" userId="S::mateja.geder@doba.si::ccfd40d0-487c-4fcf-87d0-5a1ee1eda87d" providerId="AD" clId="Web-{23AEBF49-0CA0-ABC9-5C42-E8C11B85311F}"/>
    <pc:docChg chg="modSld">
      <pc:chgData name="Mateja Geder, DOBA" userId="S::mateja.geder@doba.si::ccfd40d0-487c-4fcf-87d0-5a1ee1eda87d" providerId="AD" clId="Web-{23AEBF49-0CA0-ABC9-5C42-E8C11B85311F}" dt="2025-07-22T19:05:18.519" v="91" actId="20577"/>
      <pc:docMkLst>
        <pc:docMk/>
      </pc:docMkLst>
      <pc:sldChg chg="modSp">
        <pc:chgData name="Mateja Geder, DOBA" userId="S::mateja.geder@doba.si::ccfd40d0-487c-4fcf-87d0-5a1ee1eda87d" providerId="AD" clId="Web-{23AEBF49-0CA0-ABC9-5C42-E8C11B85311F}" dt="2025-07-22T18:57:51.946" v="0" actId="20577"/>
        <pc:sldMkLst>
          <pc:docMk/>
          <pc:sldMk cId="1326018968" sldId="256"/>
        </pc:sldMkLst>
        <pc:spChg chg="mod">
          <ac:chgData name="Mateja Geder, DOBA" userId="S::mateja.geder@doba.si::ccfd40d0-487c-4fcf-87d0-5a1ee1eda87d" providerId="AD" clId="Web-{23AEBF49-0CA0-ABC9-5C42-E8C11B85311F}" dt="2025-07-22T18:57:51.946" v="0" actId="20577"/>
          <ac:spMkLst>
            <pc:docMk/>
            <pc:sldMk cId="1326018968" sldId="256"/>
            <ac:spMk id="2" creationId="{6914FE02-1D5B-5285-03EF-401433043FA6}"/>
          </ac:spMkLst>
        </pc:spChg>
      </pc:sldChg>
      <pc:sldChg chg="modSp">
        <pc:chgData name="Mateja Geder, DOBA" userId="S::mateja.geder@doba.si::ccfd40d0-487c-4fcf-87d0-5a1ee1eda87d" providerId="AD" clId="Web-{23AEBF49-0CA0-ABC9-5C42-E8C11B85311F}" dt="2025-07-22T18:59:09.342" v="15" actId="20577"/>
        <pc:sldMkLst>
          <pc:docMk/>
          <pc:sldMk cId="1177726443" sldId="257"/>
        </pc:sldMkLst>
        <pc:spChg chg="mod">
          <ac:chgData name="Mateja Geder, DOBA" userId="S::mateja.geder@doba.si::ccfd40d0-487c-4fcf-87d0-5a1ee1eda87d" providerId="AD" clId="Web-{23AEBF49-0CA0-ABC9-5C42-E8C11B85311F}" dt="2025-07-22T18:58:15.448" v="1" actId="20577"/>
          <ac:spMkLst>
            <pc:docMk/>
            <pc:sldMk cId="1177726443" sldId="257"/>
            <ac:spMk id="4" creationId="{04667B6A-CF28-DC5E-2735-5F7E68284B51}"/>
          </ac:spMkLst>
        </pc:spChg>
        <pc:spChg chg="mod">
          <ac:chgData name="Mateja Geder, DOBA" userId="S::mateja.geder@doba.si::ccfd40d0-487c-4fcf-87d0-5a1ee1eda87d" providerId="AD" clId="Web-{23AEBF49-0CA0-ABC9-5C42-E8C11B85311F}" dt="2025-07-22T18:59:09.342" v="15" actId="20577"/>
          <ac:spMkLst>
            <pc:docMk/>
            <pc:sldMk cId="1177726443" sldId="257"/>
            <ac:spMk id="5" creationId="{3FA2BF17-B7BC-AE6D-4D5F-EABC14EB66A4}"/>
          </ac:spMkLst>
        </pc:spChg>
      </pc:sldChg>
      <pc:sldChg chg="modSp">
        <pc:chgData name="Mateja Geder, DOBA" userId="S::mateja.geder@doba.si::ccfd40d0-487c-4fcf-87d0-5a1ee1eda87d" providerId="AD" clId="Web-{23AEBF49-0CA0-ABC9-5C42-E8C11B85311F}" dt="2025-07-22T18:59:16.077" v="17" actId="20577"/>
        <pc:sldMkLst>
          <pc:docMk/>
          <pc:sldMk cId="2591287154" sldId="258"/>
        </pc:sldMkLst>
        <pc:spChg chg="mod">
          <ac:chgData name="Mateja Geder, DOBA" userId="S::mateja.geder@doba.si::ccfd40d0-487c-4fcf-87d0-5a1ee1eda87d" providerId="AD" clId="Web-{23AEBF49-0CA0-ABC9-5C42-E8C11B85311F}" dt="2025-07-22T18:59:16.077" v="17" actId="20577"/>
          <ac:spMkLst>
            <pc:docMk/>
            <pc:sldMk cId="2591287154" sldId="258"/>
            <ac:spMk id="4" creationId="{EDDEB2B8-67A4-DBB2-B33B-FA3A94AEE46E}"/>
          </ac:spMkLst>
        </pc:spChg>
      </pc:sldChg>
      <pc:sldChg chg="modSp">
        <pc:chgData name="Mateja Geder, DOBA" userId="S::mateja.geder@doba.si::ccfd40d0-487c-4fcf-87d0-5a1ee1eda87d" providerId="AD" clId="Web-{23AEBF49-0CA0-ABC9-5C42-E8C11B85311F}" dt="2025-07-22T19:04:56.142" v="89" actId="1076"/>
        <pc:sldMkLst>
          <pc:docMk/>
          <pc:sldMk cId="2622686270" sldId="262"/>
        </pc:sldMkLst>
        <pc:spChg chg="mod">
          <ac:chgData name="Mateja Geder, DOBA" userId="S::mateja.geder@doba.si::ccfd40d0-487c-4fcf-87d0-5a1ee1eda87d" providerId="AD" clId="Web-{23AEBF49-0CA0-ABC9-5C42-E8C11B85311F}" dt="2025-07-22T19:04:56.142" v="89" actId="1076"/>
          <ac:spMkLst>
            <pc:docMk/>
            <pc:sldMk cId="2622686270" sldId="262"/>
            <ac:spMk id="5" creationId="{A7D5D871-3E99-FD69-62E9-BF69DA13EE4B}"/>
          </ac:spMkLst>
        </pc:spChg>
      </pc:sldChg>
      <pc:sldChg chg="modSp">
        <pc:chgData name="Mateja Geder, DOBA" userId="S::mateja.geder@doba.si::ccfd40d0-487c-4fcf-87d0-5a1ee1eda87d" providerId="AD" clId="Web-{23AEBF49-0CA0-ABC9-5C42-E8C11B85311F}" dt="2025-07-22T19:00:20.410" v="22" actId="1076"/>
        <pc:sldMkLst>
          <pc:docMk/>
          <pc:sldMk cId="1969540776" sldId="264"/>
        </pc:sldMkLst>
        <pc:spChg chg="mod">
          <ac:chgData name="Mateja Geder, DOBA" userId="S::mateja.geder@doba.si::ccfd40d0-487c-4fcf-87d0-5a1ee1eda87d" providerId="AD" clId="Web-{23AEBF49-0CA0-ABC9-5C42-E8C11B85311F}" dt="2025-07-22T19:00:20.410" v="22" actId="1076"/>
          <ac:spMkLst>
            <pc:docMk/>
            <pc:sldMk cId="1969540776" sldId="264"/>
            <ac:spMk id="6" creationId="{995CF4B2-0BCF-495D-6CBA-865EDBE47803}"/>
          </ac:spMkLst>
        </pc:spChg>
      </pc:sldChg>
      <pc:sldChg chg="modSp">
        <pc:chgData name="Mateja Geder, DOBA" userId="S::mateja.geder@doba.si::ccfd40d0-487c-4fcf-87d0-5a1ee1eda87d" providerId="AD" clId="Web-{23AEBF49-0CA0-ABC9-5C42-E8C11B85311F}" dt="2025-07-22T19:00:37.396" v="25" actId="20577"/>
        <pc:sldMkLst>
          <pc:docMk/>
          <pc:sldMk cId="312193480" sldId="265"/>
        </pc:sldMkLst>
        <pc:spChg chg="mod">
          <ac:chgData name="Mateja Geder, DOBA" userId="S::mateja.geder@doba.si::ccfd40d0-487c-4fcf-87d0-5a1ee1eda87d" providerId="AD" clId="Web-{23AEBF49-0CA0-ABC9-5C42-E8C11B85311F}" dt="2025-07-22T19:00:37.396" v="25" actId="20577"/>
          <ac:spMkLst>
            <pc:docMk/>
            <pc:sldMk cId="312193480" sldId="265"/>
            <ac:spMk id="3" creationId="{AC82C0F3-CD1A-06D2-231A-73CDECCAE0B1}"/>
          </ac:spMkLst>
        </pc:spChg>
      </pc:sldChg>
      <pc:sldChg chg="modSp">
        <pc:chgData name="Mateja Geder, DOBA" userId="S::mateja.geder@doba.si::ccfd40d0-487c-4fcf-87d0-5a1ee1eda87d" providerId="AD" clId="Web-{23AEBF49-0CA0-ABC9-5C42-E8C11B85311F}" dt="2025-07-22T19:02:14.982" v="38" actId="1076"/>
        <pc:sldMkLst>
          <pc:docMk/>
          <pc:sldMk cId="1920296977" sldId="266"/>
        </pc:sldMkLst>
        <pc:spChg chg="mod">
          <ac:chgData name="Mateja Geder, DOBA" userId="S::mateja.geder@doba.si::ccfd40d0-487c-4fcf-87d0-5a1ee1eda87d" providerId="AD" clId="Web-{23AEBF49-0CA0-ABC9-5C42-E8C11B85311F}" dt="2025-07-22T19:02:14.982" v="38" actId="1076"/>
          <ac:spMkLst>
            <pc:docMk/>
            <pc:sldMk cId="1920296977" sldId="266"/>
            <ac:spMk id="3" creationId="{6E6486CF-3181-A79C-F9F4-B67544B29F0D}"/>
          </ac:spMkLst>
        </pc:spChg>
      </pc:sldChg>
      <pc:sldChg chg="modSp">
        <pc:chgData name="Mateja Geder, DOBA" userId="S::mateja.geder@doba.si::ccfd40d0-487c-4fcf-87d0-5a1ee1eda87d" providerId="AD" clId="Web-{23AEBF49-0CA0-ABC9-5C42-E8C11B85311F}" dt="2025-07-22T19:01:22.993" v="29" actId="20577"/>
        <pc:sldMkLst>
          <pc:docMk/>
          <pc:sldMk cId="1806747422" sldId="267"/>
        </pc:sldMkLst>
        <pc:spChg chg="mod">
          <ac:chgData name="Mateja Geder, DOBA" userId="S::mateja.geder@doba.si::ccfd40d0-487c-4fcf-87d0-5a1ee1eda87d" providerId="AD" clId="Web-{23AEBF49-0CA0-ABC9-5C42-E8C11B85311F}" dt="2025-07-22T19:01:22.993" v="29" actId="20577"/>
          <ac:spMkLst>
            <pc:docMk/>
            <pc:sldMk cId="1806747422" sldId="267"/>
            <ac:spMk id="2" creationId="{E5E05121-28A5-A1BB-1D1D-D95EBF63955C}"/>
          </ac:spMkLst>
        </pc:spChg>
      </pc:sldChg>
      <pc:sldChg chg="modSp">
        <pc:chgData name="Mateja Geder, DOBA" userId="S::mateja.geder@doba.si::ccfd40d0-487c-4fcf-87d0-5a1ee1eda87d" providerId="AD" clId="Web-{23AEBF49-0CA0-ABC9-5C42-E8C11B85311F}" dt="2025-07-22T19:00:51.272" v="27" actId="20577"/>
        <pc:sldMkLst>
          <pc:docMk/>
          <pc:sldMk cId="2101650078" sldId="269"/>
        </pc:sldMkLst>
        <pc:spChg chg="mod">
          <ac:chgData name="Mateja Geder, DOBA" userId="S::mateja.geder@doba.si::ccfd40d0-487c-4fcf-87d0-5a1ee1eda87d" providerId="AD" clId="Web-{23AEBF49-0CA0-ABC9-5C42-E8C11B85311F}" dt="2025-07-22T19:00:51.272" v="27" actId="20577"/>
          <ac:spMkLst>
            <pc:docMk/>
            <pc:sldMk cId="2101650078" sldId="269"/>
            <ac:spMk id="4" creationId="{FE3E8BBD-EB08-2AD4-981F-1B8088A10F21}"/>
          </ac:spMkLst>
        </pc:spChg>
      </pc:sldChg>
      <pc:sldChg chg="modSp">
        <pc:chgData name="Mateja Geder, DOBA" userId="S::mateja.geder@doba.si::ccfd40d0-487c-4fcf-87d0-5a1ee1eda87d" providerId="AD" clId="Web-{23AEBF49-0CA0-ABC9-5C42-E8C11B85311F}" dt="2025-07-22T19:01:02.601" v="28" actId="20577"/>
        <pc:sldMkLst>
          <pc:docMk/>
          <pc:sldMk cId="4280368316" sldId="271"/>
        </pc:sldMkLst>
        <pc:spChg chg="mod">
          <ac:chgData name="Mateja Geder, DOBA" userId="S::mateja.geder@doba.si::ccfd40d0-487c-4fcf-87d0-5a1ee1eda87d" providerId="AD" clId="Web-{23AEBF49-0CA0-ABC9-5C42-E8C11B85311F}" dt="2025-07-22T19:01:02.601" v="28" actId="20577"/>
          <ac:spMkLst>
            <pc:docMk/>
            <pc:sldMk cId="4280368316" sldId="271"/>
            <ac:spMk id="2" creationId="{473C6D11-57DE-CE53-DE22-EED64C74869A}"/>
          </ac:spMkLst>
        </pc:spChg>
      </pc:sldChg>
      <pc:sldChg chg="modSp">
        <pc:chgData name="Mateja Geder, DOBA" userId="S::mateja.geder@doba.si::ccfd40d0-487c-4fcf-87d0-5a1ee1eda87d" providerId="AD" clId="Web-{23AEBF49-0CA0-ABC9-5C42-E8C11B85311F}" dt="2025-07-22T19:00:44.818" v="26" actId="1076"/>
        <pc:sldMkLst>
          <pc:docMk/>
          <pc:sldMk cId="618426598" sldId="273"/>
        </pc:sldMkLst>
        <pc:spChg chg="mod">
          <ac:chgData name="Mateja Geder, DOBA" userId="S::mateja.geder@doba.si::ccfd40d0-487c-4fcf-87d0-5a1ee1eda87d" providerId="AD" clId="Web-{23AEBF49-0CA0-ABC9-5C42-E8C11B85311F}" dt="2025-07-22T19:00:44.818" v="26" actId="1076"/>
          <ac:spMkLst>
            <pc:docMk/>
            <pc:sldMk cId="618426598" sldId="273"/>
            <ac:spMk id="2" creationId="{4F873FB5-6FA2-F51F-05E8-2A0354C36038}"/>
          </ac:spMkLst>
        </pc:spChg>
      </pc:sldChg>
      <pc:sldChg chg="modSp">
        <pc:chgData name="Mateja Geder, DOBA" userId="S::mateja.geder@doba.si::ccfd40d0-487c-4fcf-87d0-5a1ee1eda87d" providerId="AD" clId="Web-{23AEBF49-0CA0-ABC9-5C42-E8C11B85311F}" dt="2025-07-22T19:01:50.073" v="34" actId="20577"/>
        <pc:sldMkLst>
          <pc:docMk/>
          <pc:sldMk cId="1229261176" sldId="279"/>
        </pc:sldMkLst>
        <pc:spChg chg="mod">
          <ac:chgData name="Mateja Geder, DOBA" userId="S::mateja.geder@doba.si::ccfd40d0-487c-4fcf-87d0-5a1ee1eda87d" providerId="AD" clId="Web-{23AEBF49-0CA0-ABC9-5C42-E8C11B85311F}" dt="2025-07-22T19:01:50.073" v="34" actId="20577"/>
          <ac:spMkLst>
            <pc:docMk/>
            <pc:sldMk cId="1229261176" sldId="279"/>
            <ac:spMk id="3" creationId="{13A824C9-485C-0057-616B-EFB14AB3EE75}"/>
          </ac:spMkLst>
        </pc:spChg>
      </pc:sldChg>
      <pc:sldChg chg="modSp">
        <pc:chgData name="Mateja Geder, DOBA" userId="S::mateja.geder@doba.si::ccfd40d0-487c-4fcf-87d0-5a1ee1eda87d" providerId="AD" clId="Web-{23AEBF49-0CA0-ABC9-5C42-E8C11B85311F}" dt="2025-07-22T19:03:11.666" v="60" actId="20577"/>
        <pc:sldMkLst>
          <pc:docMk/>
          <pc:sldMk cId="897402456" sldId="280"/>
        </pc:sldMkLst>
        <pc:spChg chg="mod">
          <ac:chgData name="Mateja Geder, DOBA" userId="S::mateja.geder@doba.si::ccfd40d0-487c-4fcf-87d0-5a1ee1eda87d" providerId="AD" clId="Web-{23AEBF49-0CA0-ABC9-5C42-E8C11B85311F}" dt="2025-07-22T19:03:11.666" v="60" actId="20577"/>
          <ac:spMkLst>
            <pc:docMk/>
            <pc:sldMk cId="897402456" sldId="280"/>
            <ac:spMk id="3" creationId="{13A824C9-485C-0057-616B-EFB14AB3EE75}"/>
          </ac:spMkLst>
        </pc:spChg>
      </pc:sldChg>
      <pc:sldChg chg="modSp">
        <pc:chgData name="Mateja Geder, DOBA" userId="S::mateja.geder@doba.si::ccfd40d0-487c-4fcf-87d0-5a1ee1eda87d" providerId="AD" clId="Web-{23AEBF49-0CA0-ABC9-5C42-E8C11B85311F}" dt="2025-07-22T19:02:45.756" v="57" actId="20577"/>
        <pc:sldMkLst>
          <pc:docMk/>
          <pc:sldMk cId="4188030740" sldId="283"/>
        </pc:sldMkLst>
        <pc:spChg chg="mod">
          <ac:chgData name="Mateja Geder, DOBA" userId="S::mateja.geder@doba.si::ccfd40d0-487c-4fcf-87d0-5a1ee1eda87d" providerId="AD" clId="Web-{23AEBF49-0CA0-ABC9-5C42-E8C11B85311F}" dt="2025-07-22T19:02:45.756" v="57" actId="20577"/>
          <ac:spMkLst>
            <pc:docMk/>
            <pc:sldMk cId="4188030740" sldId="283"/>
            <ac:spMk id="3" creationId="{6D4737CE-E08E-1637-03F5-49D17411FE4D}"/>
          </ac:spMkLst>
        </pc:spChg>
      </pc:sldChg>
      <pc:sldChg chg="modSp">
        <pc:chgData name="Mateja Geder, DOBA" userId="S::mateja.geder@doba.si::ccfd40d0-487c-4fcf-87d0-5a1ee1eda87d" providerId="AD" clId="Web-{23AEBF49-0CA0-ABC9-5C42-E8C11B85311F}" dt="2025-07-22T19:02:58.694" v="58" actId="20577"/>
        <pc:sldMkLst>
          <pc:docMk/>
          <pc:sldMk cId="259674519" sldId="287"/>
        </pc:sldMkLst>
        <pc:spChg chg="mod">
          <ac:chgData name="Mateja Geder, DOBA" userId="S::mateja.geder@doba.si::ccfd40d0-487c-4fcf-87d0-5a1ee1eda87d" providerId="AD" clId="Web-{23AEBF49-0CA0-ABC9-5C42-E8C11B85311F}" dt="2025-07-22T19:02:58.694" v="58" actId="20577"/>
          <ac:spMkLst>
            <pc:docMk/>
            <pc:sldMk cId="259674519" sldId="287"/>
            <ac:spMk id="3" creationId="{3A056E5A-397F-51C9-71C9-99DC2876E305}"/>
          </ac:spMkLst>
        </pc:spChg>
      </pc:sldChg>
      <pc:sldChg chg="modSp">
        <pc:chgData name="Mateja Geder, DOBA" userId="S::mateja.geder@doba.si::ccfd40d0-487c-4fcf-87d0-5a1ee1eda87d" providerId="AD" clId="Web-{23AEBF49-0CA0-ABC9-5C42-E8C11B85311F}" dt="2025-07-22T19:03:29.433" v="64" actId="20577"/>
        <pc:sldMkLst>
          <pc:docMk/>
          <pc:sldMk cId="1151573899" sldId="288"/>
        </pc:sldMkLst>
        <pc:spChg chg="mod">
          <ac:chgData name="Mateja Geder, DOBA" userId="S::mateja.geder@doba.si::ccfd40d0-487c-4fcf-87d0-5a1ee1eda87d" providerId="AD" clId="Web-{23AEBF49-0CA0-ABC9-5C42-E8C11B85311F}" dt="2025-07-22T19:03:29.433" v="64" actId="20577"/>
          <ac:spMkLst>
            <pc:docMk/>
            <pc:sldMk cId="1151573899" sldId="288"/>
            <ac:spMk id="2" creationId="{E2997C28-4B93-196F-113B-074F7FF51399}"/>
          </ac:spMkLst>
        </pc:spChg>
      </pc:sldChg>
      <pc:sldChg chg="modSp">
        <pc:chgData name="Mateja Geder, DOBA" userId="S::mateja.geder@doba.si::ccfd40d0-487c-4fcf-87d0-5a1ee1eda87d" providerId="AD" clId="Web-{23AEBF49-0CA0-ABC9-5C42-E8C11B85311F}" dt="2025-07-22T19:04:03.732" v="74" actId="20577"/>
        <pc:sldMkLst>
          <pc:docMk/>
          <pc:sldMk cId="375314826" sldId="291"/>
        </pc:sldMkLst>
        <pc:spChg chg="mod">
          <ac:chgData name="Mateja Geder, DOBA" userId="S::mateja.geder@doba.si::ccfd40d0-487c-4fcf-87d0-5a1ee1eda87d" providerId="AD" clId="Web-{23AEBF49-0CA0-ABC9-5C42-E8C11B85311F}" dt="2025-07-22T19:04:03.732" v="74" actId="20577"/>
          <ac:spMkLst>
            <pc:docMk/>
            <pc:sldMk cId="375314826" sldId="291"/>
            <ac:spMk id="3" creationId="{9BE965BB-B2D2-AD13-3BF5-95D5D6BEB9C5}"/>
          </ac:spMkLst>
        </pc:spChg>
      </pc:sldChg>
      <pc:sldChg chg="modSp">
        <pc:chgData name="Mateja Geder, DOBA" userId="S::mateja.geder@doba.si::ccfd40d0-487c-4fcf-87d0-5a1ee1eda87d" providerId="AD" clId="Web-{23AEBF49-0CA0-ABC9-5C42-E8C11B85311F}" dt="2025-07-22T19:04:22.609" v="82" actId="20577"/>
        <pc:sldMkLst>
          <pc:docMk/>
          <pc:sldMk cId="3266969768" sldId="292"/>
        </pc:sldMkLst>
        <pc:spChg chg="mod">
          <ac:chgData name="Mateja Geder, DOBA" userId="S::mateja.geder@doba.si::ccfd40d0-487c-4fcf-87d0-5a1ee1eda87d" providerId="AD" clId="Web-{23AEBF49-0CA0-ABC9-5C42-E8C11B85311F}" dt="2025-07-22T19:04:22.609" v="82" actId="20577"/>
          <ac:spMkLst>
            <pc:docMk/>
            <pc:sldMk cId="3266969768" sldId="292"/>
            <ac:spMk id="3" creationId="{69520EC0-C596-6112-D030-7E15C2722B3F}"/>
          </ac:spMkLst>
        </pc:spChg>
      </pc:sldChg>
      <pc:sldChg chg="modSp">
        <pc:chgData name="Mateja Geder, DOBA" userId="S::mateja.geder@doba.si::ccfd40d0-487c-4fcf-87d0-5a1ee1eda87d" providerId="AD" clId="Web-{23AEBF49-0CA0-ABC9-5C42-E8C11B85311F}" dt="2025-07-22T19:05:18.519" v="91" actId="20577"/>
        <pc:sldMkLst>
          <pc:docMk/>
          <pc:sldMk cId="779166828" sldId="293"/>
        </pc:sldMkLst>
        <pc:spChg chg="mod">
          <ac:chgData name="Mateja Geder, DOBA" userId="S::mateja.geder@doba.si::ccfd40d0-487c-4fcf-87d0-5a1ee1eda87d" providerId="AD" clId="Web-{23AEBF49-0CA0-ABC9-5C42-E8C11B85311F}" dt="2025-07-22T19:05:18.519" v="91" actId="20577"/>
          <ac:spMkLst>
            <pc:docMk/>
            <pc:sldMk cId="779166828" sldId="293"/>
            <ac:spMk id="7" creationId="{1004849B-2692-7D06-43C7-FAA8AD48E29A}"/>
          </ac:spMkLst>
        </pc:spChg>
      </pc:sldChg>
      <pc:sldChg chg="modSp">
        <pc:chgData name="Mateja Geder, DOBA" userId="S::mateja.geder@doba.si::ccfd40d0-487c-4fcf-87d0-5a1ee1eda87d" providerId="AD" clId="Web-{23AEBF49-0CA0-ABC9-5C42-E8C11B85311F}" dt="2025-07-22T19:04:30.203" v="84" actId="20577"/>
        <pc:sldMkLst>
          <pc:docMk/>
          <pc:sldMk cId="3778894418" sldId="294"/>
        </pc:sldMkLst>
        <pc:spChg chg="mod">
          <ac:chgData name="Mateja Geder, DOBA" userId="S::mateja.geder@doba.si::ccfd40d0-487c-4fcf-87d0-5a1ee1eda87d" providerId="AD" clId="Web-{23AEBF49-0CA0-ABC9-5C42-E8C11B85311F}" dt="2025-07-22T19:04:30.203" v="84" actId="20577"/>
          <ac:spMkLst>
            <pc:docMk/>
            <pc:sldMk cId="3778894418" sldId="294"/>
            <ac:spMk id="2" creationId="{22FE4F76-4B73-F22C-A80A-847444D609E6}"/>
          </ac:spMkLst>
        </pc:spChg>
      </pc:sldChg>
      <pc:sldChg chg="modSp">
        <pc:chgData name="Mateja Geder, DOBA" userId="S::mateja.geder@doba.si::ccfd40d0-487c-4fcf-87d0-5a1ee1eda87d" providerId="AD" clId="Web-{23AEBF49-0CA0-ABC9-5C42-E8C11B85311F}" dt="2025-07-22T19:04:43.032" v="86" actId="20577"/>
        <pc:sldMkLst>
          <pc:docMk/>
          <pc:sldMk cId="2009451156" sldId="298"/>
        </pc:sldMkLst>
        <pc:spChg chg="mod">
          <ac:chgData name="Mateja Geder, DOBA" userId="S::mateja.geder@doba.si::ccfd40d0-487c-4fcf-87d0-5a1ee1eda87d" providerId="AD" clId="Web-{23AEBF49-0CA0-ABC9-5C42-E8C11B85311F}" dt="2025-07-22T19:04:43.032" v="86" actId="20577"/>
          <ac:spMkLst>
            <pc:docMk/>
            <pc:sldMk cId="2009451156" sldId="298"/>
            <ac:spMk id="2" creationId="{26B9078C-83A7-2BD7-F8F3-22F361D07D26}"/>
          </ac:spMkLst>
        </pc:spChg>
      </pc:sldChg>
      <pc:sldChg chg="modSp">
        <pc:chgData name="Mateja Geder, DOBA" userId="S::mateja.geder@doba.si::ccfd40d0-487c-4fcf-87d0-5a1ee1eda87d" providerId="AD" clId="Web-{23AEBF49-0CA0-ABC9-5C42-E8C11B85311F}" dt="2025-07-22T18:59:53.830" v="21" actId="20577"/>
        <pc:sldMkLst>
          <pc:docMk/>
          <pc:sldMk cId="1493306460" sldId="308"/>
        </pc:sldMkLst>
        <pc:spChg chg="mod">
          <ac:chgData name="Mateja Geder, DOBA" userId="S::mateja.geder@doba.si::ccfd40d0-487c-4fcf-87d0-5a1ee1eda87d" providerId="AD" clId="Web-{23AEBF49-0CA0-ABC9-5C42-E8C11B85311F}" dt="2025-07-22T18:59:53.830" v="21" actId="20577"/>
          <ac:spMkLst>
            <pc:docMk/>
            <pc:sldMk cId="1493306460" sldId="308"/>
            <ac:spMk id="3" creationId="{66350947-283A-1637-5E79-83867C15A9D6}"/>
          </ac:spMkLst>
        </pc:spChg>
      </pc:sldChg>
    </pc:docChg>
  </pc:docChgLst>
  <pc:docChgLst>
    <pc:chgData name="epo_35" userId="S::epo_35_jogroup.eu#ext#@dobasi.onmicrosoft.com::edd5f0fd-77c0-4369-83c5-84439aafe912" providerId="AD" clId="Web-{7816F322-A203-7FB0-0D18-15482C81F626}"/>
    <pc:docChg chg="addSld delSld modSld">
      <pc:chgData name="epo_35" userId="S::epo_35_jogroup.eu#ext#@dobasi.onmicrosoft.com::edd5f0fd-77c0-4369-83c5-84439aafe912" providerId="AD" clId="Web-{7816F322-A203-7FB0-0D18-15482C81F626}" dt="2024-11-07T16:34:06.793" v="74" actId="1076"/>
      <pc:docMkLst>
        <pc:docMk/>
      </pc:docMkLst>
      <pc:sldChg chg="addSp delSp modSp">
        <pc:chgData name="epo_35" userId="S::epo_35_jogroup.eu#ext#@dobasi.onmicrosoft.com::edd5f0fd-77c0-4369-83c5-84439aafe912" providerId="AD" clId="Web-{7816F322-A203-7FB0-0D18-15482C81F626}" dt="2024-11-07T16:34:06.793" v="74" actId="1076"/>
        <pc:sldMkLst>
          <pc:docMk/>
          <pc:sldMk cId="1326018968" sldId="256"/>
        </pc:sldMkLst>
      </pc:sldChg>
      <pc:sldChg chg="modSp">
        <pc:chgData name="epo_35" userId="S::epo_35_jogroup.eu#ext#@dobasi.onmicrosoft.com::edd5f0fd-77c0-4369-83c5-84439aafe912" providerId="AD" clId="Web-{7816F322-A203-7FB0-0D18-15482C81F626}" dt="2024-11-07T16:26:56.527" v="17" actId="1076"/>
        <pc:sldMkLst>
          <pc:docMk/>
          <pc:sldMk cId="2591287154" sldId="258"/>
        </pc:sldMkLst>
      </pc:sldChg>
      <pc:sldChg chg="modSp">
        <pc:chgData name="epo_35" userId="S::epo_35_jogroup.eu#ext#@dobasi.onmicrosoft.com::edd5f0fd-77c0-4369-83c5-84439aafe912" providerId="AD" clId="Web-{7816F322-A203-7FB0-0D18-15482C81F626}" dt="2024-11-07T16:29:58.158" v="50" actId="20577"/>
        <pc:sldMkLst>
          <pc:docMk/>
          <pc:sldMk cId="1806747422" sldId="267"/>
        </pc:sldMkLst>
      </pc:sldChg>
      <pc:sldChg chg="modSp">
        <pc:chgData name="epo_35" userId="S::epo_35_jogroup.eu#ext#@dobasi.onmicrosoft.com::edd5f0fd-77c0-4369-83c5-84439aafe912" providerId="AD" clId="Web-{7816F322-A203-7FB0-0D18-15482C81F626}" dt="2024-11-07T16:28:24.358" v="35" actId="20577"/>
        <pc:sldMkLst>
          <pc:docMk/>
          <pc:sldMk cId="4280368316" sldId="271"/>
        </pc:sldMkLst>
      </pc:sldChg>
      <pc:sldChg chg="add del">
        <pc:chgData name="epo_35" userId="S::epo_35_jogroup.eu#ext#@dobasi.onmicrosoft.com::edd5f0fd-77c0-4369-83c5-84439aafe912" providerId="AD" clId="Web-{7816F322-A203-7FB0-0D18-15482C81F626}" dt="2024-11-07T16:26:14.697" v="4"/>
        <pc:sldMkLst>
          <pc:docMk/>
          <pc:sldMk cId="3391904599" sldId="274"/>
        </pc:sldMkLst>
      </pc:sldChg>
      <pc:sldChg chg="add del">
        <pc:chgData name="epo_35" userId="S::epo_35_jogroup.eu#ext#@dobasi.onmicrosoft.com::edd5f0fd-77c0-4369-83c5-84439aafe912" providerId="AD" clId="Web-{7816F322-A203-7FB0-0D18-15482C81F626}" dt="2024-11-07T16:28:41.187" v="36"/>
        <pc:sldMkLst>
          <pc:docMk/>
          <pc:sldMk cId="25863204" sldId="275"/>
        </pc:sldMkLst>
      </pc:sldChg>
      <pc:sldChg chg="del">
        <pc:chgData name="epo_35" userId="S::epo_35_jogroup.eu#ext#@dobasi.onmicrosoft.com::edd5f0fd-77c0-4369-83c5-84439aafe912" providerId="AD" clId="Web-{7816F322-A203-7FB0-0D18-15482C81F626}" dt="2024-11-07T16:30:03.909" v="51"/>
        <pc:sldMkLst>
          <pc:docMk/>
          <pc:sldMk cId="1119100331" sldId="276"/>
        </pc:sldMkLst>
      </pc:sldChg>
      <pc:sldChg chg="modSp">
        <pc:chgData name="epo_35" userId="S::epo_35_jogroup.eu#ext#@dobasi.onmicrosoft.com::edd5f0fd-77c0-4369-83c5-84439aafe912" providerId="AD" clId="Web-{7816F322-A203-7FB0-0D18-15482C81F626}" dt="2024-11-07T16:31:27.990" v="70" actId="20577"/>
        <pc:sldMkLst>
          <pc:docMk/>
          <pc:sldMk cId="1151573899" sldId="288"/>
        </pc:sldMkLst>
      </pc:sldChg>
    </pc:docChg>
  </pc:docChgLst>
  <pc:docChgLst>
    <pc:chgData name="Martina Plantak, DOBA" userId="S::martina.plantak@doba.si::de674679-c024-4d92-9c12-6923d982c1a5" providerId="AD" clId="Web-{9B6CB5BB-E45D-32A3-841D-FF90BF41D4A7}"/>
    <pc:docChg chg="delSld modSld">
      <pc:chgData name="Martina Plantak, DOBA" userId="S::martina.plantak@doba.si::de674679-c024-4d92-9c12-6923d982c1a5" providerId="AD" clId="Web-{9B6CB5BB-E45D-32A3-841D-FF90BF41D4A7}" dt="2024-11-28T14:11:01.703" v="142"/>
      <pc:docMkLst>
        <pc:docMk/>
      </pc:docMkLst>
      <pc:sldChg chg="modSp">
        <pc:chgData name="Martina Plantak, DOBA" userId="S::martina.plantak@doba.si::de674679-c024-4d92-9c12-6923d982c1a5" providerId="AD" clId="Web-{9B6CB5BB-E45D-32A3-841D-FF90BF41D4A7}" dt="2024-11-28T14:05:22.945" v="93" actId="20577"/>
        <pc:sldMkLst>
          <pc:docMk/>
          <pc:sldMk cId="1969540776" sldId="264"/>
        </pc:sldMkLst>
      </pc:sldChg>
      <pc:sldChg chg="modSp">
        <pc:chgData name="Martina Plantak, DOBA" userId="S::martina.plantak@doba.si::de674679-c024-4d92-9c12-6923d982c1a5" providerId="AD" clId="Web-{9B6CB5BB-E45D-32A3-841D-FF90BF41D4A7}" dt="2024-11-28T14:03:21.395" v="80" actId="20577"/>
        <pc:sldMkLst>
          <pc:docMk/>
          <pc:sldMk cId="312193480" sldId="265"/>
        </pc:sldMkLst>
      </pc:sldChg>
      <pc:sldChg chg="modSp">
        <pc:chgData name="Martina Plantak, DOBA" userId="S::martina.plantak@doba.si::de674679-c024-4d92-9c12-6923d982c1a5" providerId="AD" clId="Web-{9B6CB5BB-E45D-32A3-841D-FF90BF41D4A7}" dt="2024-11-28T14:05:53.148" v="95" actId="20577"/>
        <pc:sldMkLst>
          <pc:docMk/>
          <pc:sldMk cId="2111935720" sldId="268"/>
        </pc:sldMkLst>
      </pc:sldChg>
      <pc:sldChg chg="del">
        <pc:chgData name="Martina Plantak, DOBA" userId="S::martina.plantak@doba.si::de674679-c024-4d92-9c12-6923d982c1a5" providerId="AD" clId="Web-{9B6CB5BB-E45D-32A3-841D-FF90BF41D4A7}" dt="2024-11-28T14:04:43.584" v="88"/>
        <pc:sldMkLst>
          <pc:docMk/>
          <pc:sldMk cId="321176460" sldId="270"/>
        </pc:sldMkLst>
      </pc:sldChg>
      <pc:sldChg chg="modSp">
        <pc:chgData name="Martina Plantak, DOBA" userId="S::martina.plantak@doba.si::de674679-c024-4d92-9c12-6923d982c1a5" providerId="AD" clId="Web-{9B6CB5BB-E45D-32A3-841D-FF90BF41D4A7}" dt="2024-11-28T14:05:03.866" v="91" actId="20577"/>
        <pc:sldMkLst>
          <pc:docMk/>
          <pc:sldMk cId="4280368316" sldId="271"/>
        </pc:sldMkLst>
      </pc:sldChg>
      <pc:sldChg chg="modSp">
        <pc:chgData name="Martina Plantak, DOBA" userId="S::martina.plantak@doba.si::de674679-c024-4d92-9c12-6923d982c1a5" providerId="AD" clId="Web-{9B6CB5BB-E45D-32A3-841D-FF90BF41D4A7}" dt="2024-11-28T14:04:27.209" v="87" actId="20577"/>
        <pc:sldMkLst>
          <pc:docMk/>
          <pc:sldMk cId="3933702952" sldId="272"/>
        </pc:sldMkLst>
      </pc:sldChg>
      <pc:sldChg chg="modSp">
        <pc:chgData name="Martina Plantak, DOBA" userId="S::martina.plantak@doba.si::de674679-c024-4d92-9c12-6923d982c1a5" providerId="AD" clId="Web-{9B6CB5BB-E45D-32A3-841D-FF90BF41D4A7}" dt="2024-11-28T14:07:13.354" v="106" actId="20577"/>
        <pc:sldMkLst>
          <pc:docMk/>
          <pc:sldMk cId="897402456" sldId="280"/>
        </pc:sldMkLst>
      </pc:sldChg>
      <pc:sldChg chg="del">
        <pc:chgData name="Martina Plantak, DOBA" userId="S::martina.plantak@doba.si::de674679-c024-4d92-9c12-6923d982c1a5" providerId="AD" clId="Web-{9B6CB5BB-E45D-32A3-841D-FF90BF41D4A7}" dt="2024-11-28T14:11:01.703" v="142"/>
        <pc:sldMkLst>
          <pc:docMk/>
          <pc:sldMk cId="4210176060" sldId="286"/>
        </pc:sldMkLst>
      </pc:sldChg>
      <pc:sldChg chg="modSp">
        <pc:chgData name="Martina Plantak, DOBA" userId="S::martina.plantak@doba.si::de674679-c024-4d92-9c12-6923d982c1a5" providerId="AD" clId="Web-{9B6CB5BB-E45D-32A3-841D-FF90BF41D4A7}" dt="2024-11-28T14:08:33.856" v="114" actId="20577"/>
        <pc:sldMkLst>
          <pc:docMk/>
          <pc:sldMk cId="1151573899" sldId="288"/>
        </pc:sldMkLst>
      </pc:sldChg>
      <pc:sldChg chg="del">
        <pc:chgData name="Martina Plantak, DOBA" userId="S::martina.plantak@doba.si::de674679-c024-4d92-9c12-6923d982c1a5" providerId="AD" clId="Web-{9B6CB5BB-E45D-32A3-841D-FF90BF41D4A7}" dt="2024-11-28T14:09:15.997" v="115"/>
        <pc:sldMkLst>
          <pc:docMk/>
          <pc:sldMk cId="2604147752" sldId="290"/>
        </pc:sldMkLst>
      </pc:sldChg>
      <pc:sldChg chg="modSp">
        <pc:chgData name="Martina Plantak, DOBA" userId="S::martina.plantak@doba.si::de674679-c024-4d92-9c12-6923d982c1a5" providerId="AD" clId="Web-{9B6CB5BB-E45D-32A3-841D-FF90BF41D4A7}" dt="2024-11-28T14:10:19.499" v="141" actId="20577"/>
        <pc:sldMkLst>
          <pc:docMk/>
          <pc:sldMk cId="375314826" sldId="291"/>
        </pc:sldMkLst>
      </pc:sldChg>
      <pc:sldChg chg="modSp">
        <pc:chgData name="Martina Plantak, DOBA" userId="S::martina.plantak@doba.si::de674679-c024-4d92-9c12-6923d982c1a5" providerId="AD" clId="Web-{9B6CB5BB-E45D-32A3-841D-FF90BF41D4A7}" dt="2024-11-28T14:00:49.516" v="46" actId="20577"/>
        <pc:sldMkLst>
          <pc:docMk/>
          <pc:sldMk cId="1043091233" sldId="305"/>
        </pc:sldMkLst>
      </pc:sldChg>
    </pc:docChg>
  </pc:docChgLst>
  <pc:docChgLst>
    <pc:chgData name="epo_35" userId="S::epo_35_jogroup.eu#ext#@dobasi.onmicrosoft.com::edd5f0fd-77c0-4369-83c5-84439aafe912" providerId="AD" clId="Web-{859090F4-07A0-A04F-1AD8-9F62021DA79F}"/>
    <pc:docChg chg="modSld">
      <pc:chgData name="epo_35" userId="S::epo_35_jogroup.eu#ext#@dobasi.onmicrosoft.com::edd5f0fd-77c0-4369-83c5-84439aafe912" providerId="AD" clId="Web-{859090F4-07A0-A04F-1AD8-9F62021DA79F}" dt="2024-11-15T09:44:27.120" v="5" actId="20577"/>
      <pc:docMkLst>
        <pc:docMk/>
      </pc:docMkLst>
      <pc:sldChg chg="modSp">
        <pc:chgData name="epo_35" userId="S::epo_35_jogroup.eu#ext#@dobasi.onmicrosoft.com::edd5f0fd-77c0-4369-83c5-84439aafe912" providerId="AD" clId="Web-{859090F4-07A0-A04F-1AD8-9F62021DA79F}" dt="2024-11-15T09:44:27.120" v="5" actId="20577"/>
        <pc:sldMkLst>
          <pc:docMk/>
          <pc:sldMk cId="1043091233" sldId="305"/>
        </pc:sldMkLst>
      </pc:sldChg>
    </pc:docChg>
  </pc:docChgLst>
  <pc:docChgLst>
    <pc:chgData name="Martina Plantak, DOBA" userId="S::martina.plantak@doba.si::de674679-c024-4d92-9c12-6923d982c1a5" providerId="AD" clId="Web-{7ABCA869-C6D6-0307-C858-495B9164A970}"/>
    <pc:docChg chg="modSld">
      <pc:chgData name="Martina Plantak, DOBA" userId="S::martina.plantak@doba.si::de674679-c024-4d92-9c12-6923d982c1a5" providerId="AD" clId="Web-{7ABCA869-C6D6-0307-C858-495B9164A970}" dt="2024-12-13T12:30:23.869" v="15" actId="20577"/>
      <pc:docMkLst>
        <pc:docMk/>
      </pc:docMkLst>
      <pc:sldChg chg="modSp">
        <pc:chgData name="Martina Plantak, DOBA" userId="S::martina.plantak@doba.si::de674679-c024-4d92-9c12-6923d982c1a5" providerId="AD" clId="Web-{7ABCA869-C6D6-0307-C858-495B9164A970}" dt="2024-12-13T12:29:50.275" v="4" actId="20577"/>
        <pc:sldMkLst>
          <pc:docMk/>
          <pc:sldMk cId="1337608970" sldId="259"/>
        </pc:sldMkLst>
      </pc:sldChg>
      <pc:sldChg chg="modSp">
        <pc:chgData name="Martina Plantak, DOBA" userId="S::martina.plantak@doba.si::de674679-c024-4d92-9c12-6923d982c1a5" providerId="AD" clId="Web-{7ABCA869-C6D6-0307-C858-495B9164A970}" dt="2024-12-13T12:30:23.869" v="15" actId="20577"/>
        <pc:sldMkLst>
          <pc:docMk/>
          <pc:sldMk cId="1493306460" sldId="308"/>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61" r:id="rId26"/>
    <p:sldLayoutId id="2147483688" r:id="rId27"/>
    <p:sldLayoutId id="214748368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IfOqyuxb5S0?feature=oembed" TargetMode="External"/><Relationship Id="rId4" Type="http://schemas.openxmlformats.org/officeDocument/2006/relationships/hyperlink" Target="https://thinkgen.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nLjFTHTgEV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implicit.harvard.edu/implicit/takeatest.html"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https://www.youtube.com/embed/fvHSYGXZ3aQ?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hl6FME2XWb0?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bzNke_GYGHg?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KHq_EDi2PE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extio.com/" TargetMode="External"/><Relationship Id="rId2" Type="http://schemas.openxmlformats.org/officeDocument/2006/relationships/slideLayout" Target="../slideLayouts/slideLayout2.xml"/><Relationship Id="rId1" Type="http://schemas.openxmlformats.org/officeDocument/2006/relationships/video" Target="https://www.youtube.com/embed/YVphFCWPg8o?feature=oembed"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openxmlformats.org/officeDocument/2006/relationships/hyperlink" Target="https://doi.org/10.1146/annurev-orgpsych-110721-034105" TargetMode="External"/><Relationship Id="rId3" Type="http://schemas.openxmlformats.org/officeDocument/2006/relationships/hyperlink" Target="https://www.youtube.com/watch?v=bzNke_GYGHg" TargetMode="External"/><Relationship Id="rId7" Type="http://schemas.openxmlformats.org/officeDocument/2006/relationships/hyperlink" Target="https://www.youtube.com/watch?v=nLjFTHTgEVU" TargetMode="External"/><Relationship Id="rId2" Type="http://schemas.openxmlformats.org/officeDocument/2006/relationships/hyperlink" Target="https://www.ilo.org/media/421401/download" TargetMode="External"/><Relationship Id="rId1" Type="http://schemas.openxmlformats.org/officeDocument/2006/relationships/slideLayout" Target="../slideLayouts/slideLayout2.xml"/><Relationship Id="rId6" Type="http://schemas.openxmlformats.org/officeDocument/2006/relationships/hyperlink" Target="https://www.youtube.com/watch?v=KHq_EDi2PE8" TargetMode="External"/><Relationship Id="rId5" Type="http://schemas.openxmlformats.org/officeDocument/2006/relationships/hyperlink" Target="https://hbr.org/2020/11/getting-serious-about-diversity-enough-already-with-the-business-case?utm_medium=paidsearch&amp;utm_source=google&amp;utm_campaign=intlcontent_bussoc&amp;utm_term=Non-Brand&amp;tpcc=intlcontent_bussoc&amp;gad_source=1&amp;gclid=EAIaIQobChMI_Pfgn4a9hwMVbxmiAx0KpiEGEAAYBCAAEgK8A_D_BwE" TargetMode="External"/><Relationship Id="rId4" Type="http://schemas.openxmlformats.org/officeDocument/2006/relationships/hyperlink" Target="https://www.youtube.com/watch?v=hl6FME2XWb0&amp;t" TargetMode="External"/><Relationship Id="rId9" Type="http://schemas.openxmlformats.org/officeDocument/2006/relationships/hyperlink" Target="https://www.youtube.com/watch?v=fvHSYGXZ3aQ&amp;t"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youtube.com/watch?v=YVphFCWPg8o" TargetMode="External"/><Relationship Id="rId3" Type="http://schemas.openxmlformats.org/officeDocument/2006/relationships/hyperlink" Target="https://mind.help/topic/gender-bias/" TargetMode="External"/><Relationship Id="rId7" Type="http://schemas.openxmlformats.org/officeDocument/2006/relationships/hyperlink" Target="https://www.youtube.com/watch?v=IfOqyuxb5S0&amp;t" TargetMode="External"/><Relationship Id="rId2" Type="http://schemas.openxmlformats.org/officeDocument/2006/relationships/hyperlink" Target="https://doi.org/10.3390/ijerph16193531" TargetMode="External"/><Relationship Id="rId1" Type="http://schemas.openxmlformats.org/officeDocument/2006/relationships/slideLayout" Target="../slideLayouts/slideLayout2.xml"/><Relationship Id="rId6" Type="http://schemas.openxmlformats.org/officeDocument/2006/relationships/hyperlink" Target="https://www.youtube.com/watch?v=18uDutylDa4" TargetMode="External"/><Relationship Id="rId11" Type="http://schemas.openxmlformats.org/officeDocument/2006/relationships/hyperlink" Target="https://doi.org/10.1038/s41398-018-0148-0" TargetMode="External"/><Relationship Id="rId5" Type="http://schemas.openxmlformats.org/officeDocument/2006/relationships/hyperlink" Target="https://annabartholomew.com/sustainability-in-business-a-guide-for-women-entrepreneurs/" TargetMode="External"/><Relationship Id="rId10" Type="http://schemas.openxmlformats.org/officeDocument/2006/relationships/hyperlink" Target="https://www.youtube.com/watch?v=rJ3mZwQ3ha4&amp;t" TargetMode="External"/><Relationship Id="rId4" Type="http://schemas.openxmlformats.org/officeDocument/2006/relationships/hyperlink" Target="https://doi.org/10.1037/ser0000346" TargetMode="External"/><Relationship Id="rId9" Type="http://schemas.openxmlformats.org/officeDocument/2006/relationships/hyperlink" Target="https://doi.org/10.1348/135910709X457423"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video" Target="https://www.youtube.com/embed/rJ3mZwQ3ha4?feature=oemb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764347" y="3562067"/>
            <a:ext cx="6838766" cy="2619604"/>
          </a:xfrm>
        </p:spPr>
        <p:txBody>
          <a:bodyPr>
            <a:normAutofit fontScale="90000"/>
          </a:bodyPr>
          <a:lstStyle/>
          <a:p>
            <a:r>
              <a:rPr lang="en-US" dirty="0"/>
              <a:t>Empowering Women in Business: Overcoming Gender Bias and Fostering Inclusivity</a:t>
            </a:r>
          </a:p>
        </p:txBody>
      </p:sp>
      <p:sp>
        <p:nvSpPr>
          <p:cNvPr id="6" name="Marcador de posición de imagen 2">
            <a:extLst>
              <a:ext uri="{FF2B5EF4-FFF2-40B4-BE49-F238E27FC236}">
                <a16:creationId xmlns:a16="http://schemas.microsoft.com/office/drawing/2014/main" id="{73B06CFA-549F-BF01-84DA-E23DFB02BD4F}"/>
              </a:ext>
            </a:extLst>
          </p:cNvPr>
          <p:cNvSpPr>
            <a:spLocks noGrp="1"/>
          </p:cNvSpPr>
          <p:nvPr/>
        </p:nvSpPr>
        <p:spPr>
          <a:xfrm>
            <a:off x="6287666" y="3211787"/>
            <a:ext cx="4259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b="0" dirty="0">
                <a:solidFill>
                  <a:schemeClr val="accent1"/>
                </a:solidFill>
              </a:rPr>
              <a:t>WELCOME TO THE UNIT</a:t>
            </a:r>
            <a:endParaRPr lang="it-IT" dirty="0">
              <a:solidFill>
                <a:schemeClr val="accent1"/>
              </a:solidFill>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nvSpPr>
        <p:spPr>
          <a:xfrm>
            <a:off x="9784681" y="2596751"/>
            <a:ext cx="2735262"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132601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CC6CE50-60CD-7B63-5E65-B783CF54FFE4}"/>
              </a:ext>
            </a:extLst>
          </p:cNvPr>
          <p:cNvSpPr>
            <a:spLocks noGrp="1"/>
          </p:cNvSpPr>
          <p:nvPr>
            <p:ph type="title"/>
          </p:nvPr>
        </p:nvSpPr>
        <p:spPr>
          <a:xfrm>
            <a:off x="389351" y="386003"/>
            <a:ext cx="10515600" cy="825500"/>
          </a:xfrm>
        </p:spPr>
        <p:txBody>
          <a:bodyPr/>
          <a:lstStyle/>
          <a:p>
            <a:r>
              <a:rPr lang="sl-SI" sz="3400" err="1"/>
              <a:t>Impact</a:t>
            </a:r>
            <a:r>
              <a:rPr lang="sl-SI" sz="3400" dirty="0"/>
              <a:t> </a:t>
            </a:r>
            <a:r>
              <a:rPr lang="sl-SI" sz="3400" err="1"/>
              <a:t>of</a:t>
            </a:r>
            <a:r>
              <a:rPr lang="sl-SI" sz="3400" dirty="0"/>
              <a:t> </a:t>
            </a:r>
            <a:r>
              <a:rPr lang="sl-SI" sz="3400" err="1"/>
              <a:t>gender</a:t>
            </a:r>
            <a:r>
              <a:rPr lang="sl-SI" sz="3400" dirty="0"/>
              <a:t> </a:t>
            </a:r>
            <a:r>
              <a:rPr lang="sl-SI" sz="3400" err="1"/>
              <a:t>bias</a:t>
            </a:r>
            <a:r>
              <a:rPr lang="sl-SI" sz="3400" dirty="0"/>
              <a:t> in </a:t>
            </a:r>
            <a:r>
              <a:rPr lang="sl-SI" sz="3400" err="1"/>
              <a:t>the</a:t>
            </a:r>
            <a:r>
              <a:rPr lang="sl-SI" sz="3400" dirty="0"/>
              <a:t> </a:t>
            </a:r>
            <a:r>
              <a:rPr lang="sl-SI" sz="3400" err="1"/>
              <a:t>workplace</a:t>
            </a:r>
            <a:endParaRPr lang="en-US" sz="3400"/>
          </a:p>
        </p:txBody>
      </p:sp>
      <p:pic>
        <p:nvPicPr>
          <p:cNvPr id="4" name="Predstavnost v spletu 3" title="How to design gender bias out of your workplace | Sara Sanford">
            <a:hlinkClick r:id="" action="ppaction://media"/>
            <a:extLst>
              <a:ext uri="{FF2B5EF4-FFF2-40B4-BE49-F238E27FC236}">
                <a16:creationId xmlns:a16="http://schemas.microsoft.com/office/drawing/2014/main" id="{AF5DE497-0859-966A-36C2-7A86A94BED38}"/>
              </a:ext>
            </a:extLst>
          </p:cNvPr>
          <p:cNvPicPr>
            <a:picLocks noGrp="1" noRot="1" noChangeAspect="1"/>
          </p:cNvPicPr>
          <p:nvPr>
            <p:ph sz="half" idx="1"/>
            <a:videoFile r:link="rId1"/>
          </p:nvPr>
        </p:nvPicPr>
        <p:blipFill>
          <a:blip r:embed="rId3"/>
          <a:stretch>
            <a:fillRect/>
          </a:stretch>
        </p:blipFill>
        <p:spPr>
          <a:xfrm>
            <a:off x="270600" y="1714992"/>
            <a:ext cx="5826299" cy="3265315"/>
          </a:xfrm>
          <a:prstGeom prst="rect">
            <a:avLst/>
          </a:prstGeom>
        </p:spPr>
      </p:pic>
      <p:sp>
        <p:nvSpPr>
          <p:cNvPr id="5" name="Označba mesta vsebine 4">
            <a:extLst>
              <a:ext uri="{FF2B5EF4-FFF2-40B4-BE49-F238E27FC236}">
                <a16:creationId xmlns:a16="http://schemas.microsoft.com/office/drawing/2014/main" id="{1C19B2AE-A275-F7CF-E5DC-3C604A8077B0}"/>
              </a:ext>
            </a:extLst>
          </p:cNvPr>
          <p:cNvSpPr>
            <a:spLocks noGrp="1"/>
          </p:cNvSpPr>
          <p:nvPr>
            <p:ph sz="half" idx="2"/>
          </p:nvPr>
        </p:nvSpPr>
        <p:spPr>
          <a:xfrm>
            <a:off x="6739800" y="1718744"/>
            <a:ext cx="5181600" cy="4351338"/>
          </a:xfrm>
        </p:spPr>
        <p:txBody>
          <a:bodyPr vert="horz" lIns="91440" tIns="45720" rIns="91440" bIns="45720" rtlCol="0" anchor="t">
            <a:normAutofit fontScale="85000" lnSpcReduction="10000"/>
          </a:bodyPr>
          <a:lstStyle/>
          <a:p>
            <a:pPr>
              <a:lnSpc>
                <a:spcPct val="150000"/>
              </a:lnSpc>
            </a:pPr>
            <a:r>
              <a:rPr lang="en-US" sz="1800" b="0" dirty="0">
                <a:solidFill>
                  <a:schemeClr val="accent1"/>
                </a:solidFill>
              </a:rPr>
              <a:t>In the video "How to Design Gender Bias Out of Your Workplace" by Sara Sanford, </a:t>
            </a:r>
            <a:r>
              <a:rPr lang="en-US" sz="1800" b="0" dirty="0">
                <a:solidFill>
                  <a:schemeClr val="accent1"/>
                </a:solidFill>
                <a:ea typeface="+mn-lt"/>
                <a:cs typeface="+mn-lt"/>
              </a:rPr>
              <a:t>the founder of the </a:t>
            </a:r>
            <a:r>
              <a:rPr lang="en-US" sz="1800" b="0" dirty="0">
                <a:solidFill>
                  <a:schemeClr val="accent1"/>
                </a:solidFill>
                <a:ea typeface="+mn-lt"/>
                <a:cs typeface="+mn-lt"/>
                <a:hlinkClick r:id="rId4">
                  <a:extLst>
                    <a:ext uri="{A12FA001-AC4F-418D-AE19-62706E023703}">
                      <ahyp:hlinkClr xmlns:ahyp="http://schemas.microsoft.com/office/drawing/2018/hyperlinkcolor" val="tx"/>
                    </a:ext>
                  </a:extLst>
                </a:hlinkClick>
              </a:rPr>
              <a:t>Gender </a:t>
            </a:r>
            <a:r>
              <a:rPr lang="en-US" sz="1800" b="0" dirty="0">
                <a:solidFill>
                  <a:schemeClr val="accent1"/>
                </a:solidFill>
                <a:hlinkClick r:id="rId4">
                  <a:extLst>
                    <a:ext uri="{A12FA001-AC4F-418D-AE19-62706E023703}">
                      <ahyp:hlinkClr xmlns:ahyp="http://schemas.microsoft.com/office/drawing/2018/hyperlinkcolor" val="tx"/>
                    </a:ext>
                  </a:extLst>
                </a:hlinkClick>
              </a:rPr>
              <a:t>Equity Now</a:t>
            </a:r>
            <a:r>
              <a:rPr lang="en-US" sz="1800" b="0" dirty="0">
                <a:solidFill>
                  <a:schemeClr val="accent1"/>
                </a:solidFill>
              </a:rPr>
              <a:t>, discusses strategies to eliminate gender bias within organizations. Sanford emphasizes the importance of using data-driven approaches to identify and mitigate bias, advocating for structured processes in hiring, promotions, and evaluations. She also highlights the role of transparency and accountability in fostering an inclusive workplace. Through practical examples and insights, Sanford illustrates how organizations can redesign their systems to ensure fairness and equality for all employees.</a:t>
            </a:r>
            <a:endParaRPr lang="en-GB" sz="1800" b="0" dirty="0">
              <a:solidFill>
                <a:schemeClr val="accent1"/>
              </a:solidFill>
            </a:endParaRPr>
          </a:p>
        </p:txBody>
      </p:sp>
      <p:sp>
        <p:nvSpPr>
          <p:cNvPr id="6" name="PoljeZBesedilom 5">
            <a:extLst>
              <a:ext uri="{FF2B5EF4-FFF2-40B4-BE49-F238E27FC236}">
                <a16:creationId xmlns:a16="http://schemas.microsoft.com/office/drawing/2014/main" id="{995CF4B2-0BCF-495D-6CBA-865EDBE47803}"/>
              </a:ext>
            </a:extLst>
          </p:cNvPr>
          <p:cNvSpPr txBox="1"/>
          <p:nvPr/>
        </p:nvSpPr>
        <p:spPr>
          <a:xfrm>
            <a:off x="268758" y="5252860"/>
            <a:ext cx="6868586" cy="246221"/>
          </a:xfrm>
          <a:prstGeom prst="rect">
            <a:avLst/>
          </a:prstGeom>
          <a:noFill/>
        </p:spPr>
        <p:txBody>
          <a:bodyPr wrap="square" lIns="91440" tIns="45720" rIns="91440" bIns="45720" rtlCol="0" anchor="t">
            <a:spAutoFit/>
          </a:bodyPr>
          <a:lstStyle/>
          <a:p>
            <a:r>
              <a:rPr lang="sl-SI" sz="1000" dirty="0" err="1">
                <a:solidFill>
                  <a:schemeClr val="accent1"/>
                </a:solidFill>
              </a:rPr>
              <a:t>Source</a:t>
            </a:r>
            <a:r>
              <a:rPr lang="sl-SI" sz="1000" dirty="0">
                <a:solidFill>
                  <a:schemeClr val="accent1"/>
                </a:solidFill>
              </a:rPr>
              <a:t>: How to design </a:t>
            </a:r>
            <a:r>
              <a:rPr lang="sl-SI" sz="1000" dirty="0" err="1">
                <a:solidFill>
                  <a:schemeClr val="accent1"/>
                </a:solidFill>
              </a:rPr>
              <a:t>gender</a:t>
            </a:r>
            <a:r>
              <a:rPr lang="sl-SI" sz="1000" dirty="0">
                <a:solidFill>
                  <a:schemeClr val="accent1"/>
                </a:solidFill>
              </a:rPr>
              <a:t> </a:t>
            </a:r>
            <a:r>
              <a:rPr lang="sl-SI" sz="1000" dirty="0" err="1">
                <a:solidFill>
                  <a:schemeClr val="accent1"/>
                </a:solidFill>
              </a:rPr>
              <a:t>bias</a:t>
            </a:r>
            <a:r>
              <a:rPr lang="sl-SI" sz="1000" dirty="0">
                <a:solidFill>
                  <a:schemeClr val="accent1"/>
                </a:solidFill>
              </a:rPr>
              <a:t> out </a:t>
            </a:r>
            <a:r>
              <a:rPr lang="sl-SI" sz="1000" dirty="0" err="1">
                <a:solidFill>
                  <a:schemeClr val="accent1"/>
                </a:solidFill>
              </a:rPr>
              <a:t>of</a:t>
            </a:r>
            <a:r>
              <a:rPr lang="sl-SI" sz="1000" dirty="0">
                <a:solidFill>
                  <a:schemeClr val="accent1"/>
                </a:solidFill>
              </a:rPr>
              <a:t> </a:t>
            </a:r>
            <a:r>
              <a:rPr lang="sl-SI" sz="1000" dirty="0" err="1">
                <a:solidFill>
                  <a:schemeClr val="accent1"/>
                </a:solidFill>
              </a:rPr>
              <a:t>your</a:t>
            </a:r>
            <a:r>
              <a:rPr lang="sl-SI" sz="1000" dirty="0">
                <a:solidFill>
                  <a:schemeClr val="accent1"/>
                </a:solidFill>
              </a:rPr>
              <a:t> </a:t>
            </a:r>
            <a:r>
              <a:rPr lang="sl-SI" sz="1000" dirty="0" err="1">
                <a:solidFill>
                  <a:schemeClr val="accent1"/>
                </a:solidFill>
              </a:rPr>
              <a:t>workplace</a:t>
            </a:r>
            <a:r>
              <a:rPr lang="sl-SI" sz="1000" dirty="0">
                <a:solidFill>
                  <a:schemeClr val="accent1"/>
                </a:solidFill>
              </a:rPr>
              <a:t> </a:t>
            </a:r>
            <a:r>
              <a:rPr lang="sl-SI" sz="1000" dirty="0" err="1">
                <a:solidFill>
                  <a:schemeClr val="accent1"/>
                </a:solidFill>
              </a:rPr>
              <a:t>by</a:t>
            </a:r>
            <a:r>
              <a:rPr lang="sl-SI" sz="1000" dirty="0">
                <a:solidFill>
                  <a:schemeClr val="accent1"/>
                </a:solidFill>
              </a:rPr>
              <a:t> TED</a:t>
            </a:r>
            <a:endParaRPr lang="sl-SI">
              <a:solidFill>
                <a:schemeClr val="accent1"/>
              </a:solidFill>
            </a:endParaRPr>
          </a:p>
        </p:txBody>
      </p:sp>
    </p:spTree>
    <p:extLst>
      <p:ext uri="{BB962C8B-B14F-4D97-AF65-F5344CB8AC3E}">
        <p14:creationId xmlns:p14="http://schemas.microsoft.com/office/powerpoint/2010/main" val="196954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AC82C0F3-CD1A-06D2-231A-73CDECCAE0B1}"/>
              </a:ext>
            </a:extLst>
          </p:cNvPr>
          <p:cNvSpPr>
            <a:spLocks noGrp="1"/>
          </p:cNvSpPr>
          <p:nvPr>
            <p:ph idx="1"/>
          </p:nvPr>
        </p:nvSpPr>
        <p:spPr>
          <a:xfrm>
            <a:off x="838200" y="213926"/>
            <a:ext cx="9487864" cy="5963037"/>
          </a:xfrm>
        </p:spPr>
        <p:txBody>
          <a:bodyPr vert="horz" lIns="91440" tIns="45720" rIns="91440" bIns="45720" rtlCol="0" anchor="t">
            <a:normAutofit lnSpcReduction="10000"/>
          </a:bodyPr>
          <a:lstStyle/>
          <a:p>
            <a:r>
              <a:rPr lang="en-GB" sz="3400" dirty="0">
                <a:solidFill>
                  <a:schemeClr val="bg2"/>
                </a:solidFill>
                <a:latin typeface="+mj-lt"/>
                <a:ea typeface="+mj-ea"/>
                <a:cs typeface="+mj-cs"/>
              </a:rPr>
              <a:t>Assignment 1</a:t>
            </a:r>
            <a:r>
              <a:rPr lang="sl-SI" sz="3400" dirty="0">
                <a:solidFill>
                  <a:schemeClr val="bg2"/>
                </a:solidFill>
                <a:latin typeface="+mj-lt"/>
                <a:ea typeface="+mj-ea"/>
                <a:cs typeface="+mj-cs"/>
              </a:rPr>
              <a:t>: </a:t>
            </a:r>
            <a:endParaRPr lang="sl-SI" b="0" dirty="0">
              <a:solidFill>
                <a:schemeClr val="bg2"/>
              </a:solidFill>
            </a:endParaRPr>
          </a:p>
          <a:p>
            <a:endParaRPr lang="sl-SI" sz="3400" dirty="0">
              <a:solidFill>
                <a:schemeClr val="bg2"/>
              </a:solidFill>
              <a:latin typeface="Raleway SemiBold"/>
            </a:endParaRPr>
          </a:p>
          <a:p>
            <a:r>
              <a:rPr lang="en-US" sz="1800" b="0" dirty="0">
                <a:solidFill>
                  <a:schemeClr val="accent1"/>
                </a:solidFill>
              </a:rPr>
              <a:t>Try to observe interactions, decisions, and communications in your workplace</a:t>
            </a:r>
            <a:r>
              <a:rPr lang="sl-SI" sz="1800" b="0" dirty="0">
                <a:solidFill>
                  <a:schemeClr val="accent1"/>
                </a:solidFill>
              </a:rPr>
              <a:t> </a:t>
            </a:r>
            <a:r>
              <a:rPr lang="sl-SI" sz="1800" b="0" err="1">
                <a:solidFill>
                  <a:schemeClr val="accent1"/>
                </a:solidFill>
              </a:rPr>
              <a:t>or</a:t>
            </a:r>
            <a:r>
              <a:rPr lang="sl-SI" sz="1800" b="0" dirty="0">
                <a:solidFill>
                  <a:schemeClr val="accent1"/>
                </a:solidFill>
              </a:rPr>
              <a:t> in </a:t>
            </a:r>
            <a:r>
              <a:rPr lang="sl-SI" sz="1800" b="0" err="1">
                <a:solidFill>
                  <a:schemeClr val="accent1"/>
                </a:solidFill>
              </a:rPr>
              <a:t>any</a:t>
            </a:r>
            <a:r>
              <a:rPr lang="sl-SI" sz="1800" b="0" dirty="0">
                <a:solidFill>
                  <a:schemeClr val="accent1"/>
                </a:solidFill>
              </a:rPr>
              <a:t> </a:t>
            </a:r>
            <a:r>
              <a:rPr lang="sl-SI" sz="1800" b="0" err="1">
                <a:solidFill>
                  <a:schemeClr val="accent1"/>
                </a:solidFill>
              </a:rPr>
              <a:t>other</a:t>
            </a:r>
            <a:r>
              <a:rPr lang="sl-SI" sz="1800" b="0" dirty="0">
                <a:solidFill>
                  <a:schemeClr val="accent1"/>
                </a:solidFill>
              </a:rPr>
              <a:t> </a:t>
            </a:r>
            <a:r>
              <a:rPr lang="sl-SI" sz="1800" b="0" err="1">
                <a:solidFill>
                  <a:schemeClr val="accent1"/>
                </a:solidFill>
              </a:rPr>
              <a:t>environment</a:t>
            </a:r>
            <a:r>
              <a:rPr lang="en-US" sz="1800" b="0" dirty="0">
                <a:solidFill>
                  <a:schemeClr val="accent1"/>
                </a:solidFill>
              </a:rPr>
              <a:t>.</a:t>
            </a:r>
            <a:endParaRPr lang="sl-SI" sz="1800" b="0" dirty="0">
              <a:solidFill>
                <a:schemeClr val="accent1"/>
              </a:solidFill>
            </a:endParaRPr>
          </a:p>
          <a:p>
            <a:endParaRPr lang="en-US" sz="1800" b="0" dirty="0">
              <a:solidFill>
                <a:schemeClr val="accent1"/>
              </a:solidFill>
            </a:endParaRPr>
          </a:p>
          <a:p>
            <a:r>
              <a:rPr lang="en-US" sz="1800" b="0" dirty="0">
                <a:solidFill>
                  <a:schemeClr val="accent1"/>
                </a:solidFill>
              </a:rPr>
              <a:t>Journal Entry: Keep a journal of your observations focusing on:</a:t>
            </a:r>
            <a:endParaRPr lang="sl-SI" sz="1800" b="0" dirty="0">
              <a:solidFill>
                <a:schemeClr val="accent1"/>
              </a:solidFill>
            </a:endParaRPr>
          </a:p>
          <a:p>
            <a:pPr>
              <a:lnSpc>
                <a:spcPct val="100000"/>
              </a:lnSpc>
              <a:spcBef>
                <a:spcPts val="600"/>
              </a:spcBef>
              <a:spcAft>
                <a:spcPts val="600"/>
              </a:spcAft>
            </a:pPr>
            <a:endParaRPr lang="sl-SI" sz="1800" dirty="0"/>
          </a:p>
          <a:p>
            <a:pPr marL="1143000" lvl="1" indent="-342900">
              <a:lnSpc>
                <a:spcPct val="150000"/>
              </a:lnSpc>
              <a:spcBef>
                <a:spcPts val="600"/>
              </a:spcBef>
              <a:spcAft>
                <a:spcPts val="600"/>
              </a:spcAft>
              <a:buChar char="•"/>
            </a:pPr>
            <a:r>
              <a:rPr lang="en-US" sz="1800" dirty="0">
                <a:solidFill>
                  <a:schemeClr val="accent1"/>
                </a:solidFill>
                <a:latin typeface="Raleway Medium"/>
              </a:rPr>
              <a:t>Language used </a:t>
            </a:r>
            <a:r>
              <a:rPr lang="sl-SI" sz="1800" dirty="0">
                <a:solidFill>
                  <a:schemeClr val="accent1"/>
                </a:solidFill>
                <a:latin typeface="Raleway Medium"/>
              </a:rPr>
              <a:t>(</a:t>
            </a:r>
            <a:r>
              <a:rPr lang="en-US" sz="1800" dirty="0">
                <a:solidFill>
                  <a:schemeClr val="accent1"/>
                </a:solidFill>
                <a:latin typeface="Raleway Medium"/>
              </a:rPr>
              <a:t>in meetings and emails</a:t>
            </a:r>
            <a:r>
              <a:rPr lang="sl-SI" sz="1800" dirty="0">
                <a:solidFill>
                  <a:schemeClr val="accent1"/>
                </a:solidFill>
                <a:latin typeface="Raleway Medium"/>
              </a:rPr>
              <a:t>)</a:t>
            </a:r>
            <a:r>
              <a:rPr lang="en-US" sz="1800" dirty="0">
                <a:solidFill>
                  <a:schemeClr val="accent1"/>
                </a:solidFill>
                <a:latin typeface="Raleway Medium"/>
              </a:rPr>
              <a:t>.</a:t>
            </a:r>
            <a:endParaRPr lang="sl-SI" sz="1800" dirty="0">
              <a:solidFill>
                <a:schemeClr val="accent1"/>
              </a:solidFill>
              <a:latin typeface="Raleway Medium"/>
            </a:endParaRPr>
          </a:p>
          <a:p>
            <a:pPr marL="1143000" lvl="1" indent="-342900">
              <a:lnSpc>
                <a:spcPct val="150000"/>
              </a:lnSpc>
              <a:spcBef>
                <a:spcPts val="600"/>
              </a:spcBef>
              <a:spcAft>
                <a:spcPts val="600"/>
              </a:spcAft>
              <a:buChar char="•"/>
            </a:pPr>
            <a:r>
              <a:rPr lang="en-US" sz="1800" dirty="0">
                <a:solidFill>
                  <a:schemeClr val="accent1"/>
                </a:solidFill>
                <a:latin typeface="Raleway Medium"/>
              </a:rPr>
              <a:t>How assignments are made.</a:t>
            </a:r>
            <a:endParaRPr lang="sl-SI" sz="1800" dirty="0">
              <a:solidFill>
                <a:schemeClr val="accent1"/>
              </a:solidFill>
              <a:latin typeface="Raleway Medium"/>
            </a:endParaRPr>
          </a:p>
          <a:p>
            <a:pPr marL="1143000" lvl="1" indent="-342900">
              <a:lnSpc>
                <a:spcPct val="150000"/>
              </a:lnSpc>
              <a:spcBef>
                <a:spcPts val="600"/>
              </a:spcBef>
              <a:spcAft>
                <a:spcPts val="600"/>
              </a:spcAft>
              <a:buChar char="•"/>
            </a:pPr>
            <a:r>
              <a:rPr lang="en-US" sz="1800" dirty="0">
                <a:solidFill>
                  <a:schemeClr val="accent1"/>
                </a:solidFill>
                <a:latin typeface="Raleway Medium"/>
              </a:rPr>
              <a:t>How performance evaluations are conducted.</a:t>
            </a:r>
            <a:endParaRPr lang="sl-SI" sz="1800" dirty="0">
              <a:solidFill>
                <a:schemeClr val="accent1"/>
              </a:solidFill>
              <a:latin typeface="Raleway Medium"/>
            </a:endParaRPr>
          </a:p>
          <a:p>
            <a:pPr marL="1143000" lvl="1" indent="-342900">
              <a:lnSpc>
                <a:spcPct val="150000"/>
              </a:lnSpc>
              <a:spcBef>
                <a:spcPts val="600"/>
              </a:spcBef>
              <a:spcAft>
                <a:spcPts val="600"/>
              </a:spcAft>
              <a:buChar char="•"/>
            </a:pPr>
            <a:r>
              <a:rPr lang="en-US" sz="1800" dirty="0">
                <a:solidFill>
                  <a:schemeClr val="accent1"/>
                </a:solidFill>
                <a:latin typeface="Raleway Medium"/>
              </a:rPr>
              <a:t>Interactions during networking or social events.</a:t>
            </a:r>
            <a:endParaRPr lang="sl-SI" sz="1800" dirty="0">
              <a:solidFill>
                <a:schemeClr val="accent1"/>
              </a:solidFill>
              <a:latin typeface="Raleway Medium"/>
            </a:endParaRPr>
          </a:p>
          <a:p>
            <a:pPr marL="1143000" lvl="1" indent="-342900">
              <a:lnSpc>
                <a:spcPct val="150000"/>
              </a:lnSpc>
              <a:spcBef>
                <a:spcPts val="600"/>
              </a:spcBef>
              <a:spcAft>
                <a:spcPts val="600"/>
              </a:spcAft>
              <a:buChar char="•"/>
            </a:pPr>
            <a:r>
              <a:rPr lang="en-US" sz="1800" dirty="0">
                <a:solidFill>
                  <a:schemeClr val="accent1"/>
                </a:solidFill>
                <a:latin typeface="Raleway Medium"/>
              </a:rPr>
              <a:t>Note any instances where you observe potential gender</a:t>
            </a:r>
            <a:r>
              <a:rPr lang="sl-SI" sz="1800" dirty="0">
                <a:solidFill>
                  <a:schemeClr val="accent1"/>
                </a:solidFill>
                <a:latin typeface="Raleway Medium"/>
              </a:rPr>
              <a:t> (</a:t>
            </a:r>
            <a:r>
              <a:rPr lang="sl-SI" sz="1800" err="1">
                <a:solidFill>
                  <a:schemeClr val="accent1"/>
                </a:solidFill>
                <a:latin typeface="Raleway Medium"/>
              </a:rPr>
              <a:t>or</a:t>
            </a:r>
            <a:r>
              <a:rPr lang="sl-SI" sz="1800" dirty="0">
                <a:solidFill>
                  <a:schemeClr val="accent1"/>
                </a:solidFill>
                <a:latin typeface="Raleway Medium"/>
              </a:rPr>
              <a:t> </a:t>
            </a:r>
            <a:r>
              <a:rPr lang="sl-SI" sz="1800" err="1">
                <a:solidFill>
                  <a:schemeClr val="accent1"/>
                </a:solidFill>
                <a:latin typeface="Raleway Medium"/>
              </a:rPr>
              <a:t>any</a:t>
            </a:r>
            <a:r>
              <a:rPr lang="sl-SI" sz="1800" dirty="0">
                <a:solidFill>
                  <a:schemeClr val="accent1"/>
                </a:solidFill>
                <a:latin typeface="Raleway Medium"/>
              </a:rPr>
              <a:t> </a:t>
            </a:r>
            <a:r>
              <a:rPr lang="sl-SI" sz="1800" err="1">
                <a:solidFill>
                  <a:schemeClr val="accent1"/>
                </a:solidFill>
                <a:latin typeface="Raleway Medium"/>
              </a:rPr>
              <a:t>other</a:t>
            </a:r>
            <a:r>
              <a:rPr lang="sl-SI" sz="1800" dirty="0">
                <a:solidFill>
                  <a:schemeClr val="accent1"/>
                </a:solidFill>
                <a:latin typeface="Raleway Medium"/>
              </a:rPr>
              <a:t> </a:t>
            </a:r>
            <a:r>
              <a:rPr lang="sl-SI" sz="1800" err="1">
                <a:solidFill>
                  <a:schemeClr val="accent1"/>
                </a:solidFill>
                <a:latin typeface="Raleway Medium"/>
              </a:rPr>
              <a:t>type</a:t>
            </a:r>
            <a:r>
              <a:rPr lang="sl-SI" sz="1800" dirty="0">
                <a:solidFill>
                  <a:schemeClr val="accent1"/>
                </a:solidFill>
                <a:latin typeface="Raleway Medium"/>
              </a:rPr>
              <a:t>)</a:t>
            </a:r>
            <a:r>
              <a:rPr lang="en-US" sz="1800" dirty="0">
                <a:solidFill>
                  <a:schemeClr val="accent1"/>
                </a:solidFill>
                <a:latin typeface="Raleway Medium"/>
              </a:rPr>
              <a:t> bias, such as differences in how colleagues are treated based on gender.</a:t>
            </a:r>
            <a:endParaRPr lang="en-GB" sz="1800" dirty="0">
              <a:solidFill>
                <a:schemeClr val="accent1"/>
              </a:solidFill>
              <a:latin typeface="Raleway Medium"/>
            </a:endParaRPr>
          </a:p>
        </p:txBody>
      </p:sp>
    </p:spTree>
    <p:extLst>
      <p:ext uri="{BB962C8B-B14F-4D97-AF65-F5344CB8AC3E}">
        <p14:creationId xmlns:p14="http://schemas.microsoft.com/office/powerpoint/2010/main" val="312193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873FB5-6FA2-F51F-05E8-2A0354C36038}"/>
              </a:ext>
            </a:extLst>
          </p:cNvPr>
          <p:cNvSpPr>
            <a:spLocks noGrp="1"/>
          </p:cNvSpPr>
          <p:nvPr>
            <p:ph type="title"/>
          </p:nvPr>
        </p:nvSpPr>
        <p:spPr>
          <a:xfrm>
            <a:off x="750536" y="263976"/>
            <a:ext cx="10515600" cy="673562"/>
          </a:xfrm>
        </p:spPr>
        <p:txBody>
          <a:bodyPr/>
          <a:lstStyle/>
          <a:p>
            <a:r>
              <a:rPr lang="en-GB" sz="3400" dirty="0"/>
              <a:t>Unconscious </a:t>
            </a:r>
            <a:r>
              <a:rPr lang="en-GB" sz="3400" dirty="0" err="1"/>
              <a:t>bia</a:t>
            </a:r>
            <a:r>
              <a:rPr lang="sl-SI" sz="3400" dirty="0"/>
              <a:t>s</a:t>
            </a:r>
            <a:endParaRPr lang="en-GB" sz="3400" dirty="0"/>
          </a:p>
        </p:txBody>
      </p:sp>
      <p:pic>
        <p:nvPicPr>
          <p:cNvPr id="4" name="Predstavnost v spletu 3" title="Unconscious Bias @ Work | Google Ventures">
            <a:hlinkClick r:id="" action="ppaction://media"/>
            <a:extLst>
              <a:ext uri="{FF2B5EF4-FFF2-40B4-BE49-F238E27FC236}">
                <a16:creationId xmlns:a16="http://schemas.microsoft.com/office/drawing/2014/main" id="{291BF447-FF88-4C17-6501-1B991409161E}"/>
              </a:ext>
            </a:extLst>
          </p:cNvPr>
          <p:cNvPicPr>
            <a:picLocks noGrp="1" noRot="1" noChangeAspect="1"/>
          </p:cNvPicPr>
          <p:nvPr>
            <p:ph idx="1"/>
            <a:videoFile r:link="rId1"/>
          </p:nvPr>
        </p:nvPicPr>
        <p:blipFill>
          <a:blip r:embed="rId3"/>
          <a:stretch>
            <a:fillRect/>
          </a:stretch>
        </p:blipFill>
        <p:spPr>
          <a:xfrm>
            <a:off x="749908" y="1242875"/>
            <a:ext cx="7274484" cy="4110361"/>
          </a:xfrm>
          <a:prstGeom prst="rect">
            <a:avLst/>
          </a:prstGeom>
        </p:spPr>
      </p:pic>
      <p:sp>
        <p:nvSpPr>
          <p:cNvPr id="5" name="PoljeZBesedilom 4">
            <a:extLst>
              <a:ext uri="{FF2B5EF4-FFF2-40B4-BE49-F238E27FC236}">
                <a16:creationId xmlns:a16="http://schemas.microsoft.com/office/drawing/2014/main" id="{699DDC12-9066-EE2E-E8D8-05FB2DFE31FC}"/>
              </a:ext>
            </a:extLst>
          </p:cNvPr>
          <p:cNvSpPr txBox="1"/>
          <p:nvPr/>
        </p:nvSpPr>
        <p:spPr>
          <a:xfrm>
            <a:off x="749908" y="5445848"/>
            <a:ext cx="6868586" cy="246221"/>
          </a:xfrm>
          <a:prstGeom prst="rect">
            <a:avLst/>
          </a:prstGeom>
          <a:noFill/>
        </p:spPr>
        <p:txBody>
          <a:bodyPr wrap="square" lIns="91440" tIns="45720" rIns="91440" bIns="45720" rtlCol="0" anchor="t">
            <a:spAutoFit/>
          </a:bodyPr>
          <a:lstStyle/>
          <a:p>
            <a:r>
              <a:rPr lang="sl-SI" sz="1000" err="1">
                <a:solidFill>
                  <a:schemeClr val="accent1"/>
                </a:solidFill>
              </a:rPr>
              <a:t>Source</a:t>
            </a:r>
            <a:r>
              <a:rPr lang="sl-SI" sz="1000" dirty="0">
                <a:solidFill>
                  <a:schemeClr val="accent1"/>
                </a:solidFill>
              </a:rPr>
              <a:t>: </a:t>
            </a:r>
            <a:r>
              <a:rPr lang="sl-SI" sz="1000" err="1">
                <a:solidFill>
                  <a:schemeClr val="accent1"/>
                </a:solidFill>
              </a:rPr>
              <a:t>Unconscious</a:t>
            </a:r>
            <a:r>
              <a:rPr lang="sl-SI" sz="1000" dirty="0">
                <a:solidFill>
                  <a:schemeClr val="accent1"/>
                </a:solidFill>
              </a:rPr>
              <a:t> </a:t>
            </a:r>
            <a:r>
              <a:rPr lang="sl-SI" sz="1000" err="1">
                <a:solidFill>
                  <a:schemeClr val="accent1"/>
                </a:solidFill>
              </a:rPr>
              <a:t>bias</a:t>
            </a:r>
            <a:r>
              <a:rPr lang="sl-SI" sz="1000" dirty="0">
                <a:solidFill>
                  <a:schemeClr val="accent1"/>
                </a:solidFill>
              </a:rPr>
              <a:t> at </a:t>
            </a:r>
            <a:r>
              <a:rPr lang="sl-SI" sz="1000" err="1">
                <a:solidFill>
                  <a:schemeClr val="accent1"/>
                </a:solidFill>
              </a:rPr>
              <a:t>work</a:t>
            </a:r>
            <a:r>
              <a:rPr lang="sl-SI" sz="1000" dirty="0">
                <a:solidFill>
                  <a:schemeClr val="accent1"/>
                </a:solidFill>
              </a:rPr>
              <a:t> </a:t>
            </a:r>
            <a:r>
              <a:rPr lang="sl-SI" sz="1000" err="1">
                <a:solidFill>
                  <a:schemeClr val="accent1"/>
                </a:solidFill>
              </a:rPr>
              <a:t>by</a:t>
            </a:r>
            <a:r>
              <a:rPr lang="sl-SI" sz="1000" dirty="0">
                <a:solidFill>
                  <a:schemeClr val="accent1"/>
                </a:solidFill>
              </a:rPr>
              <a:t> Google </a:t>
            </a:r>
            <a:r>
              <a:rPr lang="sl-SI" sz="1000" err="1">
                <a:solidFill>
                  <a:schemeClr val="accent1"/>
                </a:solidFill>
              </a:rPr>
              <a:t>Ventures</a:t>
            </a:r>
            <a:endParaRPr lang="sl-SI" sz="1000">
              <a:solidFill>
                <a:schemeClr val="accent1"/>
              </a:solidFill>
            </a:endParaRPr>
          </a:p>
        </p:txBody>
      </p:sp>
      <p:sp>
        <p:nvSpPr>
          <p:cNvPr id="6" name="PoljeZBesedilom 5">
            <a:extLst>
              <a:ext uri="{FF2B5EF4-FFF2-40B4-BE49-F238E27FC236}">
                <a16:creationId xmlns:a16="http://schemas.microsoft.com/office/drawing/2014/main" id="{E606DC34-1A01-F19D-1FF7-33B33BD938D8}"/>
              </a:ext>
            </a:extLst>
          </p:cNvPr>
          <p:cNvSpPr txBox="1"/>
          <p:nvPr/>
        </p:nvSpPr>
        <p:spPr>
          <a:xfrm>
            <a:off x="8252078" y="1166842"/>
            <a:ext cx="3857063" cy="5589094"/>
          </a:xfrm>
          <a:prstGeom prst="rect">
            <a:avLst/>
          </a:prstGeom>
          <a:noFill/>
        </p:spPr>
        <p:txBody>
          <a:bodyPr wrap="square" lIns="91440" tIns="45720" rIns="91440" bIns="45720" rtlCol="0" anchor="t">
            <a:spAutoFit/>
          </a:bodyPr>
          <a:lstStyle/>
          <a:p>
            <a:pPr>
              <a:lnSpc>
                <a:spcPct val="150000"/>
              </a:lnSpc>
              <a:spcBef>
                <a:spcPts val="600"/>
              </a:spcBef>
              <a:spcAft>
                <a:spcPts val="600"/>
              </a:spcAft>
            </a:pPr>
            <a:r>
              <a:rPr lang="en-US" sz="1600" b="0" i="0" dirty="0">
                <a:solidFill>
                  <a:srgbClr val="131313"/>
                </a:solidFill>
                <a:effectLst/>
                <a:latin typeface="Raleway"/>
                <a:ea typeface="Roboto"/>
                <a:cs typeface="Roboto"/>
              </a:rPr>
              <a:t>Unconscious biases are created and reinforced by our environments and experiences. Our mind is constantly processing information, oftentimes without our conscious awareness. When we are moving fast or lack all the data, our unconscious biases fill in the gaps, influencing everything from product </a:t>
            </a:r>
            <a:r>
              <a:rPr lang="en-US" sz="1600" b="0" i="0" dirty="0">
                <a:solidFill>
                  <a:srgbClr val="131313"/>
                </a:solidFill>
                <a:effectLst/>
                <a:latin typeface="Raleway"/>
              </a:rPr>
              <a:t>decisions</a:t>
            </a:r>
            <a:r>
              <a:rPr lang="en-US" sz="1600" b="0" i="0" dirty="0">
                <a:solidFill>
                  <a:srgbClr val="131313"/>
                </a:solidFill>
                <a:effectLst/>
                <a:latin typeface="Raleway"/>
                <a:ea typeface="Roboto"/>
                <a:cs typeface="Roboto"/>
              </a:rPr>
              <a:t> to our interactions with coworkers. There is a growing body of research – led by scientists at Google – surrounding unconscious bias and how we can prevent it from negatively impacting our decision making.</a:t>
            </a:r>
            <a:endParaRPr lang="en-GB" sz="1600" dirty="0">
              <a:latin typeface="Raleway"/>
              <a:ea typeface="Roboto"/>
              <a:cs typeface="Roboto"/>
            </a:endParaRPr>
          </a:p>
        </p:txBody>
      </p:sp>
    </p:spTree>
    <p:extLst>
      <p:ext uri="{BB962C8B-B14F-4D97-AF65-F5344CB8AC3E}">
        <p14:creationId xmlns:p14="http://schemas.microsoft.com/office/powerpoint/2010/main" val="6184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E3E8BBD-EB08-2AD4-981F-1B8088A10F21}"/>
              </a:ext>
            </a:extLst>
          </p:cNvPr>
          <p:cNvSpPr>
            <a:spLocks noGrp="1"/>
          </p:cNvSpPr>
          <p:nvPr>
            <p:ph type="title"/>
          </p:nvPr>
        </p:nvSpPr>
        <p:spPr>
          <a:xfrm>
            <a:off x="839788" y="457200"/>
            <a:ext cx="3932237" cy="530225"/>
          </a:xfrm>
        </p:spPr>
        <p:txBody>
          <a:bodyPr vert="horz" lIns="91440" tIns="45720" rIns="91440" bIns="45720" rtlCol="0" anchor="b">
            <a:noAutofit/>
          </a:bodyPr>
          <a:lstStyle/>
          <a:p>
            <a:r>
              <a:rPr lang="en-GB" sz="3400" dirty="0">
                <a:latin typeface="Raleway"/>
              </a:rPr>
              <a:t>Assignment </a:t>
            </a:r>
            <a:r>
              <a:rPr lang="sl-SI" sz="3400" dirty="0">
                <a:latin typeface="Raleway"/>
              </a:rPr>
              <a:t>2: </a:t>
            </a:r>
            <a:endParaRPr lang="en-GB" sz="3400" dirty="0">
              <a:latin typeface="Raleway"/>
            </a:endParaRPr>
          </a:p>
        </p:txBody>
      </p:sp>
      <p:sp>
        <p:nvSpPr>
          <p:cNvPr id="3" name="Označba mesta vsebine 2">
            <a:extLst>
              <a:ext uri="{FF2B5EF4-FFF2-40B4-BE49-F238E27FC236}">
                <a16:creationId xmlns:a16="http://schemas.microsoft.com/office/drawing/2014/main" id="{C52DB546-8570-58A3-C8CA-037FCC03D9DF}"/>
              </a:ext>
            </a:extLst>
          </p:cNvPr>
          <p:cNvSpPr>
            <a:spLocks noGrp="1"/>
          </p:cNvSpPr>
          <p:nvPr>
            <p:ph type="body" sz="half" idx="2"/>
          </p:nvPr>
        </p:nvSpPr>
        <p:spPr>
          <a:xfrm>
            <a:off x="839788" y="1154097"/>
            <a:ext cx="4786404" cy="4892343"/>
          </a:xfrm>
        </p:spPr>
        <p:txBody>
          <a:bodyPr vert="horz" lIns="91440" tIns="45720" rIns="91440" bIns="45720" rtlCol="0" anchor="t">
            <a:normAutofit lnSpcReduction="10000"/>
          </a:bodyPr>
          <a:lstStyle/>
          <a:p>
            <a:pPr>
              <a:lnSpc>
                <a:spcPct val="150000"/>
              </a:lnSpc>
              <a:spcBef>
                <a:spcPts val="600"/>
              </a:spcBef>
              <a:spcAft>
                <a:spcPts val="600"/>
              </a:spcAft>
            </a:pPr>
            <a:r>
              <a:rPr lang="en-US"/>
              <a:t>The Implicit Association Test (</a:t>
            </a:r>
            <a:r>
              <a:rPr lang="en-US" err="1"/>
              <a:t>IAT</a:t>
            </a:r>
            <a:r>
              <a:rPr lang="en-US"/>
              <a:t>)</a:t>
            </a:r>
            <a:endParaRPr lang="sl-SI"/>
          </a:p>
          <a:p>
            <a:pPr algn="just">
              <a:lnSpc>
                <a:spcPct val="150000"/>
              </a:lnSpc>
              <a:spcBef>
                <a:spcPts val="600"/>
              </a:spcBef>
              <a:spcAft>
                <a:spcPts val="600"/>
              </a:spcAft>
            </a:pPr>
            <a:r>
              <a:rPr lang="en-US" b="0">
                <a:solidFill>
                  <a:schemeClr val="accent1"/>
                </a:solidFill>
              </a:rPr>
              <a:t>The Implicit Association Test (</a:t>
            </a:r>
            <a:r>
              <a:rPr lang="en-US" b="0" err="1">
                <a:solidFill>
                  <a:schemeClr val="accent1"/>
                </a:solidFill>
              </a:rPr>
              <a:t>IAT</a:t>
            </a:r>
            <a:r>
              <a:rPr lang="en-US" b="0">
                <a:solidFill>
                  <a:schemeClr val="accent1"/>
                </a:solidFill>
              </a:rPr>
              <a:t>) measures the strength of automatic associations between concepts in your mind, such as between gender and career roles. It helps reveal implicit biases by asking you to quickly categorize words and images, revealing unconscious preferences and stereotypes that may influence behavior. The </a:t>
            </a:r>
            <a:r>
              <a:rPr lang="en-US" b="0" err="1">
                <a:solidFill>
                  <a:schemeClr val="accent1"/>
                </a:solidFill>
              </a:rPr>
              <a:t>IAT</a:t>
            </a:r>
            <a:r>
              <a:rPr lang="en-US" b="0" dirty="0">
                <a:solidFill>
                  <a:schemeClr val="accent1"/>
                </a:solidFill>
              </a:rPr>
              <a:t> </a:t>
            </a:r>
            <a:r>
              <a:rPr lang="en-US" b="0">
                <a:solidFill>
                  <a:schemeClr val="accent1"/>
                </a:solidFill>
              </a:rPr>
              <a:t>can highlight biases that individuals might not be consciously aware of, providing insights into implicit attitudes towards various social groups, such as those based on gender, race, or sexual orientation.</a:t>
            </a:r>
            <a:endParaRPr lang="en-GB" b="0">
              <a:solidFill>
                <a:schemeClr val="accent1"/>
              </a:solidFill>
            </a:endParaRPr>
          </a:p>
        </p:txBody>
      </p:sp>
      <p:sp>
        <p:nvSpPr>
          <p:cNvPr id="2" name="PoljeZBesedilom 1">
            <a:extLst>
              <a:ext uri="{FF2B5EF4-FFF2-40B4-BE49-F238E27FC236}">
                <a16:creationId xmlns:a16="http://schemas.microsoft.com/office/drawing/2014/main" id="{949FA851-D655-5D64-D07B-15C1641EDE4D}"/>
              </a:ext>
            </a:extLst>
          </p:cNvPr>
          <p:cNvSpPr txBox="1"/>
          <p:nvPr/>
        </p:nvSpPr>
        <p:spPr>
          <a:xfrm>
            <a:off x="6096264" y="5267273"/>
            <a:ext cx="272441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Image </a:t>
            </a:r>
            <a:r>
              <a:rPr lang="sl-SI" sz="1000" err="1">
                <a:solidFill>
                  <a:schemeClr val="accent1"/>
                </a:solidFill>
              </a:rPr>
              <a:t>source</a:t>
            </a:r>
            <a:r>
              <a:rPr lang="sl-SI" sz="1000" dirty="0">
                <a:solidFill>
                  <a:schemeClr val="accent1"/>
                </a:solidFill>
              </a:rPr>
              <a:t>: PowerPoint</a:t>
            </a:r>
          </a:p>
        </p:txBody>
      </p:sp>
      <p:sp>
        <p:nvSpPr>
          <p:cNvPr id="5" name="PoljeZBesedilom 4">
            <a:extLst>
              <a:ext uri="{FF2B5EF4-FFF2-40B4-BE49-F238E27FC236}">
                <a16:creationId xmlns:a16="http://schemas.microsoft.com/office/drawing/2014/main" id="{EA1778D1-225C-62C6-61C0-C906A25BAED6}"/>
              </a:ext>
            </a:extLst>
          </p:cNvPr>
          <p:cNvSpPr txBox="1"/>
          <p:nvPr/>
        </p:nvSpPr>
        <p:spPr>
          <a:xfrm>
            <a:off x="2033286" y="551533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2"/>
              </a:rPr>
              <a:t>Take a Test</a:t>
            </a:r>
            <a:endParaRPr lang="en-US"/>
          </a:p>
        </p:txBody>
      </p:sp>
      <p:pic>
        <p:nvPicPr>
          <p:cNvPr id="10" name="Slika 9" descr="Woman working at home office desk">
            <a:extLst>
              <a:ext uri="{FF2B5EF4-FFF2-40B4-BE49-F238E27FC236}">
                <a16:creationId xmlns:a16="http://schemas.microsoft.com/office/drawing/2014/main" id="{7BD3C300-6F04-0C54-F797-D483E4813DAF}"/>
              </a:ext>
            </a:extLst>
          </p:cNvPr>
          <p:cNvPicPr>
            <a:picLocks noChangeAspect="1"/>
          </p:cNvPicPr>
          <p:nvPr/>
        </p:nvPicPr>
        <p:blipFill>
          <a:blip r:embed="rId3"/>
          <a:stretch>
            <a:fillRect/>
          </a:stretch>
        </p:blipFill>
        <p:spPr>
          <a:xfrm>
            <a:off x="6096000" y="1354911"/>
            <a:ext cx="5739114" cy="3858811"/>
          </a:xfrm>
          <a:prstGeom prst="rect">
            <a:avLst/>
          </a:prstGeom>
        </p:spPr>
      </p:pic>
    </p:spTree>
    <p:extLst>
      <p:ext uri="{BB962C8B-B14F-4D97-AF65-F5344CB8AC3E}">
        <p14:creationId xmlns:p14="http://schemas.microsoft.com/office/powerpoint/2010/main" val="21016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D12620-8E26-BFB8-75A0-4260DF346F3C}"/>
              </a:ext>
            </a:extLst>
          </p:cNvPr>
          <p:cNvSpPr>
            <a:spLocks noGrp="1"/>
          </p:cNvSpPr>
          <p:nvPr>
            <p:ph type="title"/>
          </p:nvPr>
        </p:nvSpPr>
        <p:spPr>
          <a:xfrm>
            <a:off x="396461" y="691"/>
            <a:ext cx="8958470" cy="817563"/>
          </a:xfrm>
        </p:spPr>
        <p:txBody>
          <a:bodyPr/>
          <a:lstStyle/>
          <a:p>
            <a:r>
              <a:rPr lang="sl-SI" sz="3400" err="1"/>
              <a:t>Overcoming</a:t>
            </a:r>
            <a:r>
              <a:rPr lang="sl-SI" sz="3400" dirty="0"/>
              <a:t> </a:t>
            </a:r>
            <a:r>
              <a:rPr lang="sl-SI" sz="3400" err="1"/>
              <a:t>Unconscious</a:t>
            </a:r>
            <a:r>
              <a:rPr lang="sl-SI" sz="3400" dirty="0"/>
              <a:t> </a:t>
            </a:r>
            <a:r>
              <a:rPr lang="sl-SI" sz="3400" err="1"/>
              <a:t>Gender</a:t>
            </a:r>
            <a:r>
              <a:rPr lang="sl-SI" sz="3400" dirty="0"/>
              <a:t> </a:t>
            </a:r>
            <a:r>
              <a:rPr lang="sl-SI" sz="3400" err="1"/>
              <a:t>Bias</a:t>
            </a:r>
            <a:endParaRPr lang="en-GB" sz="3400"/>
          </a:p>
        </p:txBody>
      </p:sp>
      <p:sp>
        <p:nvSpPr>
          <p:cNvPr id="3" name="Označba mesta vsebine 2">
            <a:extLst>
              <a:ext uri="{FF2B5EF4-FFF2-40B4-BE49-F238E27FC236}">
                <a16:creationId xmlns:a16="http://schemas.microsoft.com/office/drawing/2014/main" id="{28F7DCC7-FE51-25AB-D0A3-4EC2DE57B4FD}"/>
              </a:ext>
            </a:extLst>
          </p:cNvPr>
          <p:cNvSpPr>
            <a:spLocks noGrp="1"/>
          </p:cNvSpPr>
          <p:nvPr>
            <p:ph idx="1"/>
          </p:nvPr>
        </p:nvSpPr>
        <p:spPr>
          <a:xfrm>
            <a:off x="393009" y="822857"/>
            <a:ext cx="11227861" cy="5276102"/>
          </a:xfrm>
        </p:spPr>
        <p:txBody>
          <a:bodyPr vert="horz" lIns="91440" tIns="45720" rIns="91440" bIns="45720" rtlCol="0" anchor="t">
            <a:normAutofit fontScale="85000" lnSpcReduction="10000"/>
          </a:bodyPr>
          <a:lstStyle/>
          <a:p>
            <a:r>
              <a:rPr lang="en-US" sz="2000" dirty="0">
                <a:ea typeface="+mn-lt"/>
                <a:cs typeface="+mn-lt"/>
              </a:rPr>
              <a:t>Support Methods for Companies and Individuals</a:t>
            </a:r>
            <a:endParaRPr lang="sl-SI" sz="2000" dirty="0"/>
          </a:p>
          <a:p>
            <a:pPr marL="285750">
              <a:lnSpc>
                <a:spcPct val="150000"/>
              </a:lnSpc>
              <a:spcBef>
                <a:spcPts val="600"/>
              </a:spcBef>
              <a:spcAft>
                <a:spcPts val="600"/>
              </a:spcAft>
            </a:pPr>
            <a:r>
              <a:rPr lang="en-US" sz="2000" dirty="0">
                <a:solidFill>
                  <a:schemeClr val="accent1"/>
                </a:solidFill>
                <a:ea typeface="+mn-lt"/>
                <a:cs typeface="+mn-lt"/>
              </a:rPr>
              <a:t>Analysis:</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n-US" sz="2000" b="0" dirty="0">
                <a:solidFill>
                  <a:schemeClr val="accent1"/>
                </a:solidFill>
                <a:latin typeface="+mn-lt"/>
                <a:ea typeface="+mn-lt"/>
                <a:cs typeface="+mn-lt"/>
              </a:rPr>
              <a:t>Use diagnostic tools to assess risks, focusing on organizational size, gender ratios, HR practices, and workplace norms.</a:t>
            </a:r>
            <a:endParaRPr lang="en-US" sz="2000" dirty="0">
              <a:solidFill>
                <a:schemeClr val="accent1"/>
              </a:solidFill>
              <a:ea typeface="+mn-lt"/>
              <a:cs typeface="+mn-lt"/>
            </a:endParaRPr>
          </a:p>
          <a:p>
            <a:pPr marL="285750">
              <a:lnSpc>
                <a:spcPct val="150000"/>
              </a:lnSpc>
              <a:spcBef>
                <a:spcPts val="600"/>
              </a:spcBef>
              <a:spcAft>
                <a:spcPts val="600"/>
              </a:spcAft>
            </a:pPr>
            <a:r>
              <a:rPr lang="en-US" sz="2000" b="0" dirty="0">
                <a:solidFill>
                  <a:schemeClr val="accent1"/>
                </a:solidFill>
                <a:latin typeface="+mn-lt"/>
                <a:ea typeface="+mn-lt"/>
                <a:cs typeface="+mn-lt"/>
              </a:rPr>
              <a:t>Track gender diversity progress with qualitative and quantitative indicators.</a:t>
            </a:r>
            <a:endParaRPr lang="en-US" sz="2000" dirty="0">
              <a:solidFill>
                <a:schemeClr val="accent1"/>
              </a:solidFill>
            </a:endParaRPr>
          </a:p>
          <a:p>
            <a:pPr marL="285750">
              <a:lnSpc>
                <a:spcPct val="150000"/>
              </a:lnSpc>
              <a:spcBef>
                <a:spcPts val="600"/>
              </a:spcBef>
              <a:spcAft>
                <a:spcPts val="600"/>
              </a:spcAft>
            </a:pPr>
            <a:r>
              <a:rPr lang="en-US" sz="2000" dirty="0">
                <a:solidFill>
                  <a:schemeClr val="accent1"/>
                </a:solidFill>
                <a:ea typeface="+mn-lt"/>
                <a:cs typeface="+mn-lt"/>
              </a:rPr>
              <a:t>Training:</a:t>
            </a:r>
            <a:endParaRPr lang="en-US" sz="2000" dirty="0">
              <a:solidFill>
                <a:schemeClr val="accent1"/>
              </a:solidFill>
              <a:latin typeface="Raleway Medium"/>
            </a:endParaRPr>
          </a:p>
          <a:p>
            <a:pPr marL="285750">
              <a:lnSpc>
                <a:spcPct val="150000"/>
              </a:lnSpc>
              <a:spcBef>
                <a:spcPts val="600"/>
              </a:spcBef>
              <a:spcAft>
                <a:spcPts val="600"/>
              </a:spcAft>
            </a:pPr>
            <a:r>
              <a:rPr lang="en-US" sz="2000" b="0" dirty="0">
                <a:solidFill>
                  <a:schemeClr val="accent1"/>
                </a:solidFill>
                <a:latin typeface="+mn-lt"/>
                <a:ea typeface="+mn-lt"/>
                <a:cs typeface="+mn-lt"/>
              </a:rPr>
              <a:t>Conduct programs targeting implicit and structural biases, using tools like case studies and guidelines for effective training.</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n-US" sz="2000" dirty="0">
                <a:solidFill>
                  <a:schemeClr val="accent1"/>
                </a:solidFill>
                <a:latin typeface="+mn-lt"/>
                <a:ea typeface="+mn-lt"/>
                <a:cs typeface="+mn-lt"/>
              </a:rPr>
              <a:t>Implementation Tips:</a:t>
            </a:r>
            <a:endParaRPr lang="en-US" sz="2000" dirty="0">
              <a:solidFill>
                <a:schemeClr val="accent1"/>
              </a:solidFill>
              <a:latin typeface="Raleway Medium"/>
            </a:endParaRPr>
          </a:p>
          <a:p>
            <a:pPr marL="285750">
              <a:lnSpc>
                <a:spcPct val="150000"/>
              </a:lnSpc>
              <a:spcBef>
                <a:spcPts val="600"/>
              </a:spcBef>
              <a:spcAft>
                <a:spcPts val="600"/>
              </a:spcAft>
              <a:buFont typeface="Arial"/>
              <a:buChar char="•"/>
            </a:pPr>
            <a:r>
              <a:rPr lang="en-US" sz="2000" b="0" dirty="0">
                <a:solidFill>
                  <a:schemeClr val="accent1"/>
                </a:solidFill>
                <a:ea typeface="+mn-lt"/>
                <a:cs typeface="+mn-lt"/>
              </a:rPr>
              <a:t> Localize tools with input from local organizations and experts.</a:t>
            </a:r>
            <a:endParaRPr lang="en-US" sz="2000" dirty="0">
              <a:solidFill>
                <a:schemeClr val="accent1"/>
              </a:solidFill>
            </a:endParaRPr>
          </a:p>
          <a:p>
            <a:pPr marL="285750">
              <a:lnSpc>
                <a:spcPct val="150000"/>
              </a:lnSpc>
              <a:spcBef>
                <a:spcPts val="600"/>
              </a:spcBef>
              <a:spcAft>
                <a:spcPts val="600"/>
              </a:spcAft>
              <a:buFont typeface="Arial"/>
              <a:buChar char="•"/>
            </a:pPr>
            <a:r>
              <a:rPr lang="en-US" sz="2000" b="0" dirty="0">
                <a:solidFill>
                  <a:schemeClr val="accent1"/>
                </a:solidFill>
                <a:ea typeface="+mn-lt"/>
                <a:cs typeface="+mn-lt"/>
              </a:rPr>
              <a:t> Provide continuous support and training to sustain progress and address new challenges.</a:t>
            </a:r>
            <a:endParaRPr lang="en-US" sz="2000" dirty="0">
              <a:solidFill>
                <a:schemeClr val="accent1"/>
              </a:solidFill>
            </a:endParaRPr>
          </a:p>
          <a:p>
            <a:pPr>
              <a:lnSpc>
                <a:spcPct val="150000"/>
              </a:lnSpc>
              <a:spcBef>
                <a:spcPts val="600"/>
              </a:spcBef>
              <a:spcAft>
                <a:spcPts val="600"/>
              </a:spcAft>
            </a:pPr>
            <a:endParaRPr lang="en-US" dirty="0">
              <a:solidFill>
                <a:schemeClr val="bg2"/>
              </a:solidFill>
            </a:endParaRPr>
          </a:p>
          <a:p>
            <a:pPr>
              <a:lnSpc>
                <a:spcPct val="150000"/>
              </a:lnSpc>
              <a:spcBef>
                <a:spcPts val="600"/>
              </a:spcBef>
              <a:spcAft>
                <a:spcPts val="600"/>
              </a:spcAft>
            </a:pPr>
            <a:endParaRPr lang="en-GB"/>
          </a:p>
        </p:txBody>
      </p:sp>
    </p:spTree>
    <p:extLst>
      <p:ext uri="{BB962C8B-B14F-4D97-AF65-F5344CB8AC3E}">
        <p14:creationId xmlns:p14="http://schemas.microsoft.com/office/powerpoint/2010/main" val="393370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3C6D11-57DE-CE53-DE22-EED64C74869A}"/>
              </a:ext>
            </a:extLst>
          </p:cNvPr>
          <p:cNvSpPr>
            <a:spLocks noGrp="1"/>
          </p:cNvSpPr>
          <p:nvPr>
            <p:ph type="title"/>
          </p:nvPr>
        </p:nvSpPr>
        <p:spPr>
          <a:xfrm>
            <a:off x="765132" y="229426"/>
            <a:ext cx="11108266" cy="1337658"/>
          </a:xfrm>
        </p:spPr>
        <p:txBody>
          <a:bodyPr>
            <a:normAutofit/>
          </a:bodyPr>
          <a:lstStyle/>
          <a:p>
            <a:r>
              <a:rPr lang="en-US" sz="3400" dirty="0"/>
              <a:t>2°: Building confidence &amp; resilience</a:t>
            </a:r>
            <a:br>
              <a:rPr lang="en-US" sz="3400" b="1" dirty="0"/>
            </a:br>
            <a:br>
              <a:rPr lang="en-US" sz="3400" b="1" dirty="0"/>
            </a:br>
            <a:r>
              <a:rPr lang="en-GB" sz="2000" dirty="0">
                <a:solidFill>
                  <a:schemeClr val="bg1"/>
                </a:solidFill>
              </a:rPr>
              <a:t>Psychological interventions to combat gender bias</a:t>
            </a:r>
            <a:endParaRPr lang="it-IT" sz="2000" dirty="0">
              <a:solidFill>
                <a:schemeClr val="bg1"/>
              </a:solidFill>
            </a:endParaRPr>
          </a:p>
        </p:txBody>
      </p:sp>
      <p:sp>
        <p:nvSpPr>
          <p:cNvPr id="3" name="Označba mesta vsebine 2">
            <a:extLst>
              <a:ext uri="{FF2B5EF4-FFF2-40B4-BE49-F238E27FC236}">
                <a16:creationId xmlns:a16="http://schemas.microsoft.com/office/drawing/2014/main" id="{46B81DF5-8BE8-A6BF-AC46-0850709C9A9B}"/>
              </a:ext>
            </a:extLst>
          </p:cNvPr>
          <p:cNvSpPr>
            <a:spLocks noGrp="1"/>
          </p:cNvSpPr>
          <p:nvPr>
            <p:ph sz="half" idx="1"/>
          </p:nvPr>
        </p:nvSpPr>
        <p:spPr/>
        <p:txBody>
          <a:bodyPr vert="horz" lIns="91440" tIns="45720" rIns="91440" bIns="45720" rtlCol="0" anchor="t">
            <a:normAutofit/>
          </a:bodyPr>
          <a:lstStyle/>
          <a:p>
            <a:pPr>
              <a:lnSpc>
                <a:spcPct val="150000"/>
              </a:lnSpc>
            </a:pPr>
            <a:r>
              <a:rPr lang="en-US" sz="1600" b="0" dirty="0">
                <a:solidFill>
                  <a:schemeClr val="accent1"/>
                </a:solidFill>
              </a:rPr>
              <a:t>Organizations striving for gender balance often face significant challenges, particularly in historically male-dominated fields. Psychological interventions, proven effective in educational settings, can be adapted to professional environments to help women overcome gender-based obstacles. Three key interventions discussed at the INSEAD Gender Initiative’s Women at Work conference are values affirmations, social belonging interventions, and growth mindset interventions.</a:t>
            </a:r>
            <a:endParaRPr lang="en-GB" sz="1600" b="0" dirty="0">
              <a:solidFill>
                <a:schemeClr val="accent1"/>
              </a:solidFill>
              <a:latin typeface="+mj-lt"/>
              <a:ea typeface="+mj-ea"/>
              <a:cs typeface="+mj-cs"/>
            </a:endParaRPr>
          </a:p>
        </p:txBody>
      </p:sp>
      <p:pic>
        <p:nvPicPr>
          <p:cNvPr id="5" name="Predstavnost v spletu 4" title="Friendships are key to workplace resilience and performance">
            <a:hlinkClick r:id="" action="ppaction://media"/>
            <a:extLst>
              <a:ext uri="{FF2B5EF4-FFF2-40B4-BE49-F238E27FC236}">
                <a16:creationId xmlns:a16="http://schemas.microsoft.com/office/drawing/2014/main" id="{7EA32F9F-9613-E1F6-A17F-728392186453}"/>
              </a:ext>
            </a:extLst>
          </p:cNvPr>
          <p:cNvPicPr>
            <a:picLocks noGrp="1" noRot="1" noChangeAspect="1"/>
          </p:cNvPicPr>
          <p:nvPr>
            <p:ph sz="half" idx="2"/>
            <a:videoFile r:link="rId1"/>
          </p:nvPr>
        </p:nvPicPr>
        <p:blipFill>
          <a:blip r:embed="rId3"/>
          <a:stretch>
            <a:fillRect/>
          </a:stretch>
        </p:blipFill>
        <p:spPr>
          <a:xfrm>
            <a:off x="6600174" y="2097209"/>
            <a:ext cx="4753628" cy="2687268"/>
          </a:xfrm>
          <a:prstGeom prst="rect">
            <a:avLst/>
          </a:prstGeom>
        </p:spPr>
      </p:pic>
      <p:sp>
        <p:nvSpPr>
          <p:cNvPr id="8" name="PoljeZBesedilom 7">
            <a:extLst>
              <a:ext uri="{FF2B5EF4-FFF2-40B4-BE49-F238E27FC236}">
                <a16:creationId xmlns:a16="http://schemas.microsoft.com/office/drawing/2014/main" id="{63C629AE-1506-30D8-A4DB-992B74600FAB}"/>
              </a:ext>
            </a:extLst>
          </p:cNvPr>
          <p:cNvSpPr txBox="1"/>
          <p:nvPr/>
        </p:nvSpPr>
        <p:spPr>
          <a:xfrm>
            <a:off x="6486972" y="4906899"/>
            <a:ext cx="6868586" cy="492443"/>
          </a:xfrm>
          <a:prstGeom prst="rect">
            <a:avLst/>
          </a:prstGeom>
          <a:noFill/>
        </p:spPr>
        <p:txBody>
          <a:bodyPr wrap="square" lIns="91440" tIns="45720" rIns="91440" bIns="45720" rtlCol="0" anchor="t">
            <a:spAutoFit/>
          </a:bodyPr>
          <a:lstStyle/>
          <a:p>
            <a:r>
              <a:rPr lang="sl-SI" sz="1000" err="1">
                <a:solidFill>
                  <a:schemeClr val="accent1"/>
                </a:solidFill>
              </a:rPr>
              <a:t>Source</a:t>
            </a:r>
            <a:r>
              <a:rPr lang="sl-SI" sz="1000" dirty="0">
                <a:solidFill>
                  <a:schemeClr val="accent1"/>
                </a:solidFill>
              </a:rPr>
              <a:t>: </a:t>
            </a:r>
            <a:r>
              <a:rPr lang="sl-SI" sz="1000" err="1">
                <a:solidFill>
                  <a:schemeClr val="accent1"/>
                </a:solidFill>
                <a:latin typeface="Raleway"/>
                <a:ea typeface="Roboto"/>
                <a:cs typeface="Roboto"/>
              </a:rPr>
              <a:t>Friendships</a:t>
            </a:r>
            <a:r>
              <a:rPr lang="sl-SI" sz="1000" dirty="0">
                <a:solidFill>
                  <a:schemeClr val="accent1"/>
                </a:solidFill>
                <a:latin typeface="Raleway"/>
                <a:ea typeface="Roboto"/>
                <a:cs typeface="Roboto"/>
              </a:rPr>
              <a:t> are </a:t>
            </a:r>
            <a:r>
              <a:rPr lang="sl-SI" sz="1000" err="1">
                <a:solidFill>
                  <a:schemeClr val="accent1"/>
                </a:solidFill>
                <a:latin typeface="Raleway"/>
                <a:ea typeface="Roboto"/>
                <a:cs typeface="Roboto"/>
              </a:rPr>
              <a:t>key</a:t>
            </a:r>
            <a:r>
              <a:rPr lang="sl-SI" sz="1000" dirty="0">
                <a:solidFill>
                  <a:schemeClr val="accent1"/>
                </a:solidFill>
                <a:latin typeface="Raleway"/>
                <a:ea typeface="Roboto"/>
                <a:cs typeface="Roboto"/>
              </a:rPr>
              <a:t> to </a:t>
            </a:r>
            <a:r>
              <a:rPr lang="sl-SI" sz="1000" err="1">
                <a:solidFill>
                  <a:schemeClr val="accent1"/>
                </a:solidFill>
                <a:latin typeface="Raleway"/>
                <a:ea typeface="Roboto"/>
                <a:cs typeface="Roboto"/>
              </a:rPr>
              <a:t>workplace</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resilience</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and</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performance</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by</a:t>
            </a:r>
            <a:r>
              <a:rPr lang="sl-SI" sz="1000" dirty="0">
                <a:solidFill>
                  <a:schemeClr val="accent1"/>
                </a:solidFill>
                <a:latin typeface="Raleway"/>
                <a:ea typeface="Roboto"/>
                <a:cs typeface="Roboto"/>
              </a:rPr>
              <a:t> INSEAD</a:t>
            </a:r>
            <a:endParaRPr lang="sl-SI" dirty="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428036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F8C783-97DB-B0AD-69A8-E022350AE332}"/>
              </a:ext>
            </a:extLst>
          </p:cNvPr>
          <p:cNvSpPr>
            <a:spLocks noGrp="1"/>
          </p:cNvSpPr>
          <p:nvPr>
            <p:ph type="title"/>
          </p:nvPr>
        </p:nvSpPr>
        <p:spPr>
          <a:xfrm>
            <a:off x="243214" y="177235"/>
            <a:ext cx="10515600" cy="922137"/>
          </a:xfrm>
        </p:spPr>
        <p:txBody>
          <a:bodyPr/>
          <a:lstStyle/>
          <a:p>
            <a:r>
              <a:rPr lang="sl-SI" sz="3400" err="1"/>
              <a:t>Application</a:t>
            </a:r>
            <a:r>
              <a:rPr lang="sl-SI" sz="3400" dirty="0"/>
              <a:t> in </a:t>
            </a:r>
            <a:r>
              <a:rPr lang="sl-SI" sz="3400" err="1"/>
              <a:t>the</a:t>
            </a:r>
            <a:r>
              <a:rPr lang="sl-SI" sz="3400" dirty="0"/>
              <a:t> </a:t>
            </a:r>
            <a:r>
              <a:rPr lang="sl-SI" sz="3400" err="1"/>
              <a:t>Workplace</a:t>
            </a:r>
            <a:endParaRPr lang="en-GB" sz="3400" err="1"/>
          </a:p>
        </p:txBody>
      </p:sp>
      <p:sp>
        <p:nvSpPr>
          <p:cNvPr id="3" name="Označba mesta vsebine 2">
            <a:extLst>
              <a:ext uri="{FF2B5EF4-FFF2-40B4-BE49-F238E27FC236}">
                <a16:creationId xmlns:a16="http://schemas.microsoft.com/office/drawing/2014/main" id="{114DF3B0-B8CB-7F7F-126A-63BE961A6AF9}"/>
              </a:ext>
            </a:extLst>
          </p:cNvPr>
          <p:cNvSpPr>
            <a:spLocks noGrp="1"/>
          </p:cNvSpPr>
          <p:nvPr>
            <p:ph idx="1"/>
          </p:nvPr>
        </p:nvSpPr>
        <p:spPr>
          <a:xfrm>
            <a:off x="420667" y="1011436"/>
            <a:ext cx="10933133" cy="5165527"/>
          </a:xfrm>
        </p:spPr>
        <p:txBody>
          <a:bodyPr vert="horz" lIns="91440" tIns="45720" rIns="91440" bIns="45720" rtlCol="0" anchor="t">
            <a:noAutofit/>
          </a:bodyPr>
          <a:lstStyle/>
          <a:p>
            <a:pPr>
              <a:lnSpc>
                <a:spcPct val="150000"/>
              </a:lnSpc>
              <a:spcBef>
                <a:spcPts val="600"/>
              </a:spcBef>
              <a:spcAft>
                <a:spcPts val="600"/>
              </a:spcAft>
            </a:pPr>
            <a:r>
              <a:rPr lang="en-US" sz="1600" dirty="0"/>
              <a:t>Values Affirmations:</a:t>
            </a:r>
            <a:endParaRPr lang="sl-SI" sz="160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Implement writing exercises during team meetings or orientation sessions.</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a:solidFill>
                  <a:schemeClr val="accent1"/>
                </a:solidFill>
              </a:rPr>
              <a:t> Encourage employees to reflect on their personal values to strengthen resilience and social connections.</a:t>
            </a:r>
            <a:endParaRPr lang="sl-SI" sz="1600" b="0">
              <a:solidFill>
                <a:schemeClr val="accent1"/>
              </a:solidFill>
            </a:endParaRPr>
          </a:p>
          <a:p>
            <a:pPr>
              <a:lnSpc>
                <a:spcPct val="150000"/>
              </a:lnSpc>
              <a:spcBef>
                <a:spcPts val="600"/>
              </a:spcBef>
              <a:spcAft>
                <a:spcPts val="600"/>
              </a:spcAft>
            </a:pPr>
            <a:r>
              <a:rPr lang="en-US" sz="1600" dirty="0"/>
              <a:t>Social Belonging Interventions:</a:t>
            </a:r>
            <a:endParaRPr lang="sl-SI" sz="160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Create onboarding programs that include reflection and advice-giving exercises.</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a:solidFill>
                  <a:schemeClr val="accent1"/>
                </a:solidFill>
              </a:rPr>
              <a:t> Use storytelling from long-standing employees to help newcomers integrate.</a:t>
            </a:r>
            <a:endParaRPr lang="sl-SI" sz="1600" b="0">
              <a:solidFill>
                <a:schemeClr val="accent1"/>
              </a:solidFill>
            </a:endParaRPr>
          </a:p>
          <a:p>
            <a:pPr>
              <a:lnSpc>
                <a:spcPct val="150000"/>
              </a:lnSpc>
              <a:spcBef>
                <a:spcPts val="600"/>
              </a:spcBef>
              <a:spcAft>
                <a:spcPts val="600"/>
              </a:spcAft>
            </a:pPr>
            <a:r>
              <a:rPr lang="en-US" sz="1600" dirty="0"/>
              <a:t>Growth Mindset Interventions:</a:t>
            </a:r>
            <a:endParaRPr lang="sl-SI" sz="160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Offer training sessions on growth mindset principles.</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Encourage employees to see challenges as opportunities for development and provide constructive feedback.</a:t>
            </a:r>
            <a:endParaRPr lang="en-GB" sz="1600" b="0" dirty="0">
              <a:solidFill>
                <a:schemeClr val="accent1"/>
              </a:solidFill>
            </a:endParaRPr>
          </a:p>
        </p:txBody>
      </p:sp>
    </p:spTree>
    <p:extLst>
      <p:ext uri="{BB962C8B-B14F-4D97-AF65-F5344CB8AC3E}">
        <p14:creationId xmlns:p14="http://schemas.microsoft.com/office/powerpoint/2010/main" val="2413889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71B6C2-BBE0-6208-4D02-B172D7CDC531}"/>
              </a:ext>
            </a:extLst>
          </p:cNvPr>
          <p:cNvSpPr>
            <a:spLocks noGrp="1"/>
          </p:cNvSpPr>
          <p:nvPr>
            <p:ph type="title"/>
          </p:nvPr>
        </p:nvSpPr>
        <p:spPr>
          <a:xfrm>
            <a:off x="410227" y="125043"/>
            <a:ext cx="11477118" cy="1116796"/>
          </a:xfrm>
        </p:spPr>
        <p:txBody>
          <a:bodyPr/>
          <a:lstStyle/>
          <a:p>
            <a:r>
              <a:rPr lang="en-US" sz="3400" dirty="0"/>
              <a:t>Strategies to build confidence and resilience at work</a:t>
            </a:r>
            <a:endParaRPr lang="en-GB" sz="3400" dirty="0"/>
          </a:p>
        </p:txBody>
      </p:sp>
      <p:sp>
        <p:nvSpPr>
          <p:cNvPr id="3" name="Označba mesta vsebine 2">
            <a:extLst>
              <a:ext uri="{FF2B5EF4-FFF2-40B4-BE49-F238E27FC236}">
                <a16:creationId xmlns:a16="http://schemas.microsoft.com/office/drawing/2014/main" id="{18401053-4DA8-76D8-5E77-9B1CDAD388C7}"/>
              </a:ext>
            </a:extLst>
          </p:cNvPr>
          <p:cNvSpPr>
            <a:spLocks noGrp="1"/>
          </p:cNvSpPr>
          <p:nvPr>
            <p:ph idx="1"/>
          </p:nvPr>
        </p:nvSpPr>
        <p:spPr>
          <a:xfrm>
            <a:off x="410229" y="1241078"/>
            <a:ext cx="11256721" cy="5249269"/>
          </a:xfrm>
        </p:spPr>
        <p:txBody>
          <a:bodyPr vert="horz" lIns="91440" tIns="45720" rIns="91440" bIns="45720" rtlCol="0" anchor="t">
            <a:noAutofit/>
          </a:bodyPr>
          <a:lstStyle/>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Awareness and Education:</a:t>
            </a:r>
            <a:r>
              <a:rPr lang="en-US" sz="1400" b="0" dirty="0">
                <a:solidFill>
                  <a:schemeClr val="accent1"/>
                </a:solidFill>
                <a:latin typeface="Raleway"/>
                <a:ea typeface="+mn-lt"/>
                <a:cs typeface="+mn-lt"/>
              </a:rPr>
              <a:t> Implement bias training, workshops, and resources on gender equality to increase awareness and inclusivity among employees.</a:t>
            </a:r>
            <a:endParaRPr lang="sl-SI" sz="140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Mentorship and Skill Development:</a:t>
            </a:r>
            <a:r>
              <a:rPr lang="en-US" sz="1400" b="0" dirty="0">
                <a:solidFill>
                  <a:schemeClr val="accent1"/>
                </a:solidFill>
                <a:latin typeface="Raleway"/>
                <a:ea typeface="+mn-lt"/>
                <a:cs typeface="+mn-lt"/>
              </a:rPr>
              <a:t> Establish mentorship programs and Employee Resource Groups (ERGs) while offering leadership and skill-building workshops for underrepresented genders.</a:t>
            </a:r>
            <a:endParaRPr lang="en-US" sz="140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Policy and Practice Changes:</a:t>
            </a:r>
            <a:r>
              <a:rPr lang="en-US" sz="1400" b="0" dirty="0">
                <a:solidFill>
                  <a:schemeClr val="accent1"/>
                </a:solidFill>
                <a:latin typeface="Raleway"/>
                <a:ea typeface="+mn-lt"/>
                <a:cs typeface="+mn-lt"/>
              </a:rPr>
              <a:t> Ensure transparent promotion criteria and adopt flexible work arrangements to support work-life balance.</a:t>
            </a:r>
            <a:endParaRPr lang="en-US" sz="1400" b="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Positive Environment:</a:t>
            </a:r>
            <a:r>
              <a:rPr lang="en-US" sz="1400" b="0" dirty="0">
                <a:solidFill>
                  <a:schemeClr val="accent1"/>
                </a:solidFill>
                <a:latin typeface="Raleway"/>
                <a:ea typeface="+mn-lt"/>
                <a:cs typeface="+mn-lt"/>
              </a:rPr>
              <a:t> Foster inclusivity with recognition programs celebrating diverse achievements and promoting the use of inclusive language in workplace communication.</a:t>
            </a:r>
            <a:endParaRPr lang="en-US" sz="1400" b="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Personal Empowerment:</a:t>
            </a:r>
            <a:r>
              <a:rPr lang="en-US" sz="1400" b="0" dirty="0">
                <a:solidFill>
                  <a:schemeClr val="accent1"/>
                </a:solidFill>
                <a:latin typeface="Raleway"/>
                <a:ea typeface="+mn-lt"/>
                <a:cs typeface="+mn-lt"/>
              </a:rPr>
              <a:t> Empower employees through self-advocacy training, resilience-building programs, and stress management strategies.</a:t>
            </a:r>
            <a:endParaRPr lang="en-US" sz="140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Feedback and Accountability:</a:t>
            </a:r>
            <a:r>
              <a:rPr lang="en-US" sz="1400" b="0" dirty="0">
                <a:solidFill>
                  <a:schemeClr val="accent1"/>
                </a:solidFill>
                <a:latin typeface="Raleway"/>
                <a:ea typeface="+mn-lt"/>
                <a:cs typeface="+mn-lt"/>
              </a:rPr>
              <a:t> Ensure regular feedback for employee growth and hold management accountable for promoting equity through consistent DEI assessments.</a:t>
            </a:r>
            <a:endParaRPr lang="en-US" sz="1400">
              <a:solidFill>
                <a:schemeClr val="accent1"/>
              </a:solidFill>
              <a:latin typeface="Raleway"/>
            </a:endParaRPr>
          </a:p>
          <a:p>
            <a:pPr marL="285750" indent="-285750">
              <a:buAutoNum type="arabicPeriod"/>
            </a:pPr>
            <a:endParaRPr lang="en-US" sz="1400" b="0" dirty="0">
              <a:solidFill>
                <a:srgbClr val="F3B75B"/>
              </a:solidFill>
            </a:endParaRPr>
          </a:p>
          <a:p>
            <a:pPr>
              <a:lnSpc>
                <a:spcPct val="120000"/>
              </a:lnSpc>
              <a:spcBef>
                <a:spcPts val="600"/>
              </a:spcBef>
              <a:spcAft>
                <a:spcPts val="600"/>
              </a:spcAft>
            </a:pPr>
            <a:endParaRPr lang="en-US" sz="1400" dirty="0">
              <a:solidFill>
                <a:srgbClr val="F3B75B"/>
              </a:solidFill>
            </a:endParaRPr>
          </a:p>
        </p:txBody>
      </p:sp>
    </p:spTree>
    <p:extLst>
      <p:ext uri="{BB962C8B-B14F-4D97-AF65-F5344CB8AC3E}">
        <p14:creationId xmlns:p14="http://schemas.microsoft.com/office/powerpoint/2010/main" val="341369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slov 8">
            <a:extLst>
              <a:ext uri="{FF2B5EF4-FFF2-40B4-BE49-F238E27FC236}">
                <a16:creationId xmlns:a16="http://schemas.microsoft.com/office/drawing/2014/main" id="{A39F4054-E244-D495-3380-548668700DF8}"/>
              </a:ext>
            </a:extLst>
          </p:cNvPr>
          <p:cNvSpPr>
            <a:spLocks noGrp="1"/>
          </p:cNvSpPr>
          <p:nvPr>
            <p:ph type="title"/>
          </p:nvPr>
        </p:nvSpPr>
        <p:spPr>
          <a:xfrm>
            <a:off x="838200" y="365125"/>
            <a:ext cx="10515600" cy="1028669"/>
          </a:xfrm>
        </p:spPr>
        <p:txBody>
          <a:bodyPr>
            <a:normAutofit fontScale="90000"/>
          </a:bodyPr>
          <a:lstStyle/>
          <a:p>
            <a:r>
              <a:rPr lang="en-GB" dirty="0"/>
              <a:t>Building confidence and resilience</a:t>
            </a:r>
            <a:r>
              <a:rPr lang="sl-SI" dirty="0"/>
              <a:t> in start-</a:t>
            </a:r>
            <a:r>
              <a:rPr lang="sl-SI" dirty="0" err="1"/>
              <a:t>ups</a:t>
            </a:r>
            <a:endParaRPr lang="en-GB" dirty="0"/>
          </a:p>
        </p:txBody>
      </p:sp>
      <p:sp>
        <p:nvSpPr>
          <p:cNvPr id="10" name="Označba mesta vsebine 9">
            <a:extLst>
              <a:ext uri="{FF2B5EF4-FFF2-40B4-BE49-F238E27FC236}">
                <a16:creationId xmlns:a16="http://schemas.microsoft.com/office/drawing/2014/main" id="{1794669F-DBF9-D6C4-67BA-028E4F2A1EFE}"/>
              </a:ext>
            </a:extLst>
          </p:cNvPr>
          <p:cNvSpPr>
            <a:spLocks noGrp="1"/>
          </p:cNvSpPr>
          <p:nvPr>
            <p:ph sz="half" idx="1"/>
          </p:nvPr>
        </p:nvSpPr>
        <p:spPr>
          <a:xfrm>
            <a:off x="838200" y="1393794"/>
            <a:ext cx="5181600" cy="5007006"/>
          </a:xfrm>
        </p:spPr>
        <p:txBody>
          <a:bodyPr vert="horz" lIns="91440" tIns="45720" rIns="91440" bIns="45720" rtlCol="0" anchor="t">
            <a:normAutofit lnSpcReduction="10000"/>
          </a:bodyPr>
          <a:lstStyle/>
          <a:p>
            <a:pPr>
              <a:lnSpc>
                <a:spcPct val="170000"/>
              </a:lnSpc>
            </a:pPr>
            <a:r>
              <a:rPr lang="en-US" sz="1400" i="0" dirty="0">
                <a:solidFill>
                  <a:srgbClr val="131313"/>
                </a:solidFill>
                <a:effectLst/>
                <a:latin typeface="Raleway"/>
                <a:ea typeface="Roboto"/>
                <a:cs typeface="Roboto"/>
              </a:rPr>
              <a:t>Key Takeaways: </a:t>
            </a:r>
            <a:endParaRPr lang="sl-SI" sz="1400" i="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The gender funding gap is a complex issue that involves biases, lack of access, and confidence gaps.</a:t>
            </a:r>
            <a:endParaRPr lang="sl-SI" sz="1400" b="0" i="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Diverse teams generate more revenue and have better decision-making and execution.</a:t>
            </a:r>
            <a:endParaRPr lang="sl-SI" sz="1400" b="0" i="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Both investors and founders need to actively work towards addressing the gender funding gap.</a:t>
            </a:r>
            <a:endParaRPr lang="sl-SI" sz="1400" b="0" i="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Female founders can build confidence and resilience through mindset training and support networks.</a:t>
            </a:r>
            <a:endParaRPr lang="sl-SI" sz="1400" b="0" i="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Regulatory changes, such as the disclosure of investment practices, can help address the gender funding gap.</a:t>
            </a:r>
            <a:endParaRPr lang="sl-SI" sz="1400" b="0" i="0">
              <a:solidFill>
                <a:srgbClr val="131313"/>
              </a:solidFill>
              <a:effectLst/>
              <a:latin typeface="Raleway"/>
              <a:ea typeface="Roboto"/>
              <a:cs typeface="Roboto"/>
            </a:endParaRPr>
          </a:p>
          <a:p>
            <a:pPr>
              <a:lnSpc>
                <a:spcPct val="170000"/>
              </a:lnSpc>
            </a:pPr>
            <a:endParaRPr lang="en-US" sz="1400" b="0" dirty="0">
              <a:solidFill>
                <a:srgbClr val="131313"/>
              </a:solidFill>
              <a:latin typeface="Raleway"/>
              <a:ea typeface="Roboto"/>
              <a:cs typeface="Roboto"/>
            </a:endParaRPr>
          </a:p>
        </p:txBody>
      </p:sp>
      <p:pic>
        <p:nvPicPr>
          <p:cNvPr id="12" name="Predstavnost v spletu 11" title="Building Confidence and Resilience in Female Founders with Victoria Yampolsky">
            <a:hlinkClick r:id="" action="ppaction://media"/>
            <a:extLst>
              <a:ext uri="{FF2B5EF4-FFF2-40B4-BE49-F238E27FC236}">
                <a16:creationId xmlns:a16="http://schemas.microsoft.com/office/drawing/2014/main" id="{1AC7A746-DE81-AB11-4DCE-1357DDA681E6}"/>
              </a:ext>
            </a:extLst>
          </p:cNvPr>
          <p:cNvPicPr>
            <a:picLocks noGrp="1" noRot="1" noChangeAspect="1"/>
          </p:cNvPicPr>
          <p:nvPr>
            <p:ph sz="half" idx="2"/>
            <a:videoFile r:link="rId1"/>
          </p:nvPr>
        </p:nvPicPr>
        <p:blipFill>
          <a:blip r:embed="rId3"/>
          <a:stretch>
            <a:fillRect/>
          </a:stretch>
        </p:blipFill>
        <p:spPr>
          <a:xfrm>
            <a:off x="6983260" y="2233998"/>
            <a:ext cx="4696849" cy="2653707"/>
          </a:xfrm>
          <a:prstGeom prst="rect">
            <a:avLst/>
          </a:prstGeom>
        </p:spPr>
      </p:pic>
      <p:sp>
        <p:nvSpPr>
          <p:cNvPr id="13" name="PoljeZBesedilom 12">
            <a:extLst>
              <a:ext uri="{FF2B5EF4-FFF2-40B4-BE49-F238E27FC236}">
                <a16:creationId xmlns:a16="http://schemas.microsoft.com/office/drawing/2014/main" id="{FB1C3351-AB3C-C579-51CC-E3F41CAE8085}"/>
              </a:ext>
            </a:extLst>
          </p:cNvPr>
          <p:cNvSpPr txBox="1"/>
          <p:nvPr/>
        </p:nvSpPr>
        <p:spPr>
          <a:xfrm>
            <a:off x="7188221" y="5109302"/>
            <a:ext cx="4039792" cy="646331"/>
          </a:xfrm>
          <a:prstGeom prst="rect">
            <a:avLst/>
          </a:prstGeom>
          <a:noFill/>
        </p:spPr>
        <p:txBody>
          <a:bodyPr wrap="square" lIns="91440" tIns="45720" rIns="91440" bIns="45720" rtlCol="0" anchor="t">
            <a:spAutoFit/>
          </a:bodyPr>
          <a:lstStyle/>
          <a:p>
            <a:r>
              <a:rPr lang="sl-SI" sz="1000" dirty="0" err="1">
                <a:solidFill>
                  <a:schemeClr val="accent1"/>
                </a:solidFill>
              </a:rPr>
              <a:t>Source</a:t>
            </a:r>
            <a:r>
              <a:rPr lang="sl-SI" sz="1000" dirty="0">
                <a:solidFill>
                  <a:schemeClr val="accent1"/>
                </a:solidFill>
              </a:rPr>
              <a:t>: </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Building</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Confidence</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and</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Resilience</a:t>
            </a:r>
            <a:r>
              <a:rPr lang="sl-SI" sz="1000" dirty="0">
                <a:solidFill>
                  <a:schemeClr val="accent1"/>
                </a:solidFill>
                <a:latin typeface="Raleway"/>
                <a:ea typeface="Roboto"/>
                <a:cs typeface="Roboto"/>
              </a:rPr>
              <a:t> in </a:t>
            </a:r>
            <a:r>
              <a:rPr lang="sl-SI" sz="1000" dirty="0" err="1">
                <a:solidFill>
                  <a:schemeClr val="accent1"/>
                </a:solidFill>
                <a:latin typeface="Raleway"/>
                <a:ea typeface="Roboto"/>
                <a:cs typeface="Roboto"/>
              </a:rPr>
              <a:t>Female</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Founders</a:t>
            </a:r>
            <a:r>
              <a:rPr lang="sl-SI" sz="1000" dirty="0">
                <a:solidFill>
                  <a:schemeClr val="accent1"/>
                </a:solidFill>
                <a:latin typeface="Raleway"/>
                <a:ea typeface="Roboto"/>
                <a:cs typeface="Roboto"/>
              </a:rPr>
              <a:t> </a:t>
            </a:r>
          </a:p>
          <a:p>
            <a:r>
              <a:rPr lang="sl-SI" sz="1000" dirty="0" err="1">
                <a:solidFill>
                  <a:schemeClr val="accent1"/>
                </a:solidFill>
                <a:latin typeface="Raleway"/>
                <a:ea typeface="Roboto"/>
                <a:cs typeface="Roboto"/>
              </a:rPr>
              <a:t>with</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Victoria</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Yampolsky</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by</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Doug</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Crowe</a:t>
            </a:r>
            <a:endParaRPr lang="sl-SI" sz="100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211193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Michelle Obama has advice for girl's battling self-doubt">
            <a:hlinkClick r:id="" action="ppaction://media"/>
            <a:extLst>
              <a:ext uri="{FF2B5EF4-FFF2-40B4-BE49-F238E27FC236}">
                <a16:creationId xmlns:a16="http://schemas.microsoft.com/office/drawing/2014/main" id="{B2B45BC6-83AE-3A0C-605A-99D489B495F5}"/>
              </a:ext>
            </a:extLst>
          </p:cNvPr>
          <p:cNvPicPr>
            <a:picLocks noGrp="1" noRot="1" noChangeAspect="1"/>
          </p:cNvPicPr>
          <p:nvPr>
            <p:ph sz="half" idx="1"/>
            <a:videoFile r:link="rId1"/>
          </p:nvPr>
        </p:nvPicPr>
        <p:blipFill>
          <a:blip r:embed="rId3"/>
          <a:stretch>
            <a:fillRect/>
          </a:stretch>
        </p:blipFill>
        <p:spPr>
          <a:xfrm>
            <a:off x="127715" y="1584252"/>
            <a:ext cx="6469222" cy="3692909"/>
          </a:xfrm>
          <a:prstGeom prst="rect">
            <a:avLst/>
          </a:prstGeom>
        </p:spPr>
      </p:pic>
      <p:sp>
        <p:nvSpPr>
          <p:cNvPr id="6" name="Označba mesta vsebine 5">
            <a:extLst>
              <a:ext uri="{FF2B5EF4-FFF2-40B4-BE49-F238E27FC236}">
                <a16:creationId xmlns:a16="http://schemas.microsoft.com/office/drawing/2014/main" id="{B6ECB082-6295-84DF-E925-AD39BC3C9AE7}"/>
              </a:ext>
            </a:extLst>
          </p:cNvPr>
          <p:cNvSpPr>
            <a:spLocks noGrp="1"/>
          </p:cNvSpPr>
          <p:nvPr>
            <p:ph sz="half" idx="2"/>
          </p:nvPr>
        </p:nvSpPr>
        <p:spPr>
          <a:xfrm>
            <a:off x="7602102" y="1122981"/>
            <a:ext cx="4365859" cy="5296479"/>
          </a:xfrm>
        </p:spPr>
        <p:txBody>
          <a:bodyPr>
            <a:normAutofit fontScale="70000" lnSpcReduction="20000"/>
          </a:bodyPr>
          <a:lstStyle/>
          <a:p>
            <a:pPr>
              <a:lnSpc>
                <a:spcPct val="170000"/>
              </a:lnSpc>
            </a:pPr>
            <a:r>
              <a:rPr lang="en-US" b="0">
                <a:solidFill>
                  <a:schemeClr val="accent1"/>
                </a:solidFill>
              </a:rPr>
              <a:t>The video discusses </a:t>
            </a:r>
            <a:r>
              <a:rPr lang="en-US">
                <a:solidFill>
                  <a:schemeClr val="accent1"/>
                </a:solidFill>
              </a:rPr>
              <a:t>overcoming self-doubt</a:t>
            </a:r>
            <a:r>
              <a:rPr lang="en-US" b="0">
                <a:solidFill>
                  <a:schemeClr val="accent1"/>
                </a:solidFill>
              </a:rPr>
              <a:t>, emphasizing that it's a common and natural feeling. It </a:t>
            </a:r>
            <a:r>
              <a:rPr lang="en-US">
                <a:solidFill>
                  <a:schemeClr val="accent1"/>
                </a:solidFill>
              </a:rPr>
              <a:t>encourages pushing through </a:t>
            </a:r>
            <a:r>
              <a:rPr lang="en-US" b="0">
                <a:solidFill>
                  <a:schemeClr val="accent1"/>
                </a:solidFill>
              </a:rPr>
              <a:t>doubts, prioritizing education, and surrounding oneself with </a:t>
            </a:r>
            <a:r>
              <a:rPr lang="en-US">
                <a:solidFill>
                  <a:schemeClr val="accent1"/>
                </a:solidFill>
              </a:rPr>
              <a:t>supportive people</a:t>
            </a:r>
            <a:r>
              <a:rPr lang="en-US" b="0">
                <a:solidFill>
                  <a:schemeClr val="accent1"/>
                </a:solidFill>
              </a:rPr>
              <a:t>. The content highlights the importance of </a:t>
            </a:r>
            <a:r>
              <a:rPr lang="en-US">
                <a:solidFill>
                  <a:schemeClr val="accent1"/>
                </a:solidFill>
              </a:rPr>
              <a:t>hard work </a:t>
            </a:r>
            <a:r>
              <a:rPr lang="en-US" b="0">
                <a:solidFill>
                  <a:schemeClr val="accent1"/>
                </a:solidFill>
              </a:rPr>
              <a:t>and perseverance in achieving goals, stressing that self-doubt should not hinder progress or </a:t>
            </a:r>
            <a:r>
              <a:rPr lang="en-US">
                <a:solidFill>
                  <a:schemeClr val="accent1"/>
                </a:solidFill>
              </a:rPr>
              <a:t>success</a:t>
            </a:r>
            <a:r>
              <a:rPr lang="en-US" b="0">
                <a:solidFill>
                  <a:schemeClr val="accent1"/>
                </a:solidFill>
              </a:rPr>
              <a:t>. The overall message is about </a:t>
            </a:r>
            <a:r>
              <a:rPr lang="en-US">
                <a:solidFill>
                  <a:schemeClr val="accent1"/>
                </a:solidFill>
              </a:rPr>
              <a:t>resilience</a:t>
            </a:r>
            <a:r>
              <a:rPr lang="en-US" b="0">
                <a:solidFill>
                  <a:schemeClr val="accent1"/>
                </a:solidFill>
              </a:rPr>
              <a:t> and focusing on </a:t>
            </a:r>
            <a:r>
              <a:rPr lang="en-US">
                <a:solidFill>
                  <a:schemeClr val="accent1"/>
                </a:solidFill>
              </a:rPr>
              <a:t>personal growth </a:t>
            </a:r>
            <a:r>
              <a:rPr lang="en-US" b="0">
                <a:solidFill>
                  <a:schemeClr val="accent1"/>
                </a:solidFill>
              </a:rPr>
              <a:t>and development.</a:t>
            </a:r>
            <a:endParaRPr lang="en-GB" b="0">
              <a:solidFill>
                <a:schemeClr val="accent1"/>
              </a:solidFill>
            </a:endParaRPr>
          </a:p>
        </p:txBody>
      </p:sp>
      <p:sp>
        <p:nvSpPr>
          <p:cNvPr id="7" name="PoljeZBesedilom 6">
            <a:extLst>
              <a:ext uri="{FF2B5EF4-FFF2-40B4-BE49-F238E27FC236}">
                <a16:creationId xmlns:a16="http://schemas.microsoft.com/office/drawing/2014/main" id="{15797B8F-46D1-F2FD-85B6-FC5293D775F8}"/>
              </a:ext>
            </a:extLst>
          </p:cNvPr>
          <p:cNvSpPr txBox="1"/>
          <p:nvPr/>
        </p:nvSpPr>
        <p:spPr>
          <a:xfrm>
            <a:off x="666401" y="5341464"/>
            <a:ext cx="5814313" cy="400110"/>
          </a:xfrm>
          <a:prstGeom prst="rect">
            <a:avLst/>
          </a:prstGeom>
          <a:noFill/>
        </p:spPr>
        <p:txBody>
          <a:bodyPr wrap="square" lIns="91440" tIns="45720" rIns="91440" bIns="45720" rtlCol="0" anchor="t">
            <a:spAutoFit/>
          </a:bodyPr>
          <a:lstStyle/>
          <a:p>
            <a:r>
              <a:rPr lang="sl-SI" sz="1000" dirty="0" err="1">
                <a:solidFill>
                  <a:schemeClr val="accent1"/>
                </a:solidFill>
              </a:rPr>
              <a:t>Source</a:t>
            </a:r>
            <a:r>
              <a:rPr lang="sl-SI" sz="1000" dirty="0">
                <a:solidFill>
                  <a:schemeClr val="accent1"/>
                </a:solidFill>
              </a:rPr>
              <a:t>: </a:t>
            </a:r>
            <a:r>
              <a:rPr lang="sl-SI" sz="1000" dirty="0">
                <a:solidFill>
                  <a:srgbClr val="0F0F0F"/>
                </a:solidFill>
                <a:latin typeface="Raleway"/>
                <a:ea typeface="Roboto"/>
                <a:cs typeface="Roboto"/>
              </a:rPr>
              <a:t>Michelle Obama </a:t>
            </a:r>
            <a:r>
              <a:rPr lang="sl-SI" sz="1000" dirty="0" err="1">
                <a:solidFill>
                  <a:srgbClr val="0F0F0F"/>
                </a:solidFill>
                <a:latin typeface="Raleway"/>
                <a:ea typeface="Roboto"/>
                <a:cs typeface="Roboto"/>
              </a:rPr>
              <a:t>has</a:t>
            </a:r>
            <a:r>
              <a:rPr lang="sl-SI" sz="1000" dirty="0">
                <a:solidFill>
                  <a:srgbClr val="0F0F0F"/>
                </a:solidFill>
                <a:latin typeface="Raleway"/>
                <a:ea typeface="Roboto"/>
                <a:cs typeface="Roboto"/>
              </a:rPr>
              <a:t> </a:t>
            </a:r>
            <a:r>
              <a:rPr lang="sl-SI" sz="1000" dirty="0" err="1">
                <a:solidFill>
                  <a:srgbClr val="0F0F0F"/>
                </a:solidFill>
                <a:latin typeface="Raleway"/>
                <a:ea typeface="Roboto"/>
                <a:cs typeface="Roboto"/>
              </a:rPr>
              <a:t>advice</a:t>
            </a:r>
            <a:r>
              <a:rPr lang="sl-SI" sz="1000" dirty="0">
                <a:solidFill>
                  <a:srgbClr val="0F0F0F"/>
                </a:solidFill>
                <a:latin typeface="Raleway"/>
                <a:ea typeface="Roboto"/>
                <a:cs typeface="Roboto"/>
              </a:rPr>
              <a:t> </a:t>
            </a:r>
            <a:r>
              <a:rPr lang="sl-SI" sz="1000" dirty="0" err="1">
                <a:solidFill>
                  <a:srgbClr val="0F0F0F"/>
                </a:solidFill>
                <a:latin typeface="Raleway"/>
                <a:ea typeface="Roboto"/>
                <a:cs typeface="Roboto"/>
              </a:rPr>
              <a:t>for</a:t>
            </a:r>
            <a:r>
              <a:rPr lang="sl-SI" sz="1000" dirty="0">
                <a:solidFill>
                  <a:srgbClr val="0F0F0F"/>
                </a:solidFill>
                <a:latin typeface="Raleway"/>
                <a:ea typeface="Roboto"/>
                <a:cs typeface="Roboto"/>
              </a:rPr>
              <a:t> </a:t>
            </a:r>
            <a:r>
              <a:rPr lang="sl-SI" sz="1000" dirty="0" err="1">
                <a:solidFill>
                  <a:srgbClr val="0F0F0F"/>
                </a:solidFill>
                <a:latin typeface="Raleway"/>
                <a:ea typeface="Roboto"/>
                <a:cs typeface="Roboto"/>
              </a:rPr>
              <a:t>girl's</a:t>
            </a:r>
            <a:r>
              <a:rPr lang="sl-SI" sz="1000" dirty="0">
                <a:solidFill>
                  <a:srgbClr val="0F0F0F"/>
                </a:solidFill>
                <a:latin typeface="Raleway"/>
                <a:ea typeface="Roboto"/>
                <a:cs typeface="Roboto"/>
              </a:rPr>
              <a:t> </a:t>
            </a:r>
            <a:r>
              <a:rPr lang="sl-SI" sz="1000" dirty="0" err="1">
                <a:solidFill>
                  <a:srgbClr val="0F0F0F"/>
                </a:solidFill>
                <a:latin typeface="Raleway"/>
                <a:ea typeface="Roboto"/>
                <a:cs typeface="Roboto"/>
              </a:rPr>
              <a:t>battling</a:t>
            </a:r>
            <a:r>
              <a:rPr lang="sl-SI" sz="1000" dirty="0">
                <a:solidFill>
                  <a:srgbClr val="0F0F0F"/>
                </a:solidFill>
                <a:latin typeface="Raleway"/>
                <a:ea typeface="Roboto"/>
                <a:cs typeface="Roboto"/>
              </a:rPr>
              <a:t> </a:t>
            </a:r>
            <a:r>
              <a:rPr lang="sl-SI" sz="1000" dirty="0" err="1">
                <a:solidFill>
                  <a:srgbClr val="0F0F0F"/>
                </a:solidFill>
                <a:latin typeface="Raleway"/>
                <a:ea typeface="Roboto"/>
                <a:cs typeface="Roboto"/>
              </a:rPr>
              <a:t>self-doubt</a:t>
            </a:r>
            <a:endParaRPr lang="sl-SI" sz="1000" dirty="0" err="1">
              <a:latin typeface="Raleway"/>
            </a:endParaRPr>
          </a:p>
          <a:p>
            <a:r>
              <a:rPr lang="sl-SI" sz="1000" err="1">
                <a:solidFill>
                  <a:schemeClr val="accent1"/>
                </a:solidFill>
              </a:rPr>
              <a:t>By</a:t>
            </a:r>
            <a:r>
              <a:rPr lang="sl-SI" sz="1000" dirty="0">
                <a:solidFill>
                  <a:schemeClr val="accent1"/>
                </a:solidFill>
              </a:rPr>
              <a:t> CNN</a:t>
            </a:r>
          </a:p>
        </p:txBody>
      </p:sp>
      <p:sp>
        <p:nvSpPr>
          <p:cNvPr id="2" name="PoljeZBesedilom 1">
            <a:extLst>
              <a:ext uri="{FF2B5EF4-FFF2-40B4-BE49-F238E27FC236}">
                <a16:creationId xmlns:a16="http://schemas.microsoft.com/office/drawing/2014/main" id="{20481AD0-7DDC-0C8F-EC9F-34E664C29CAF}"/>
              </a:ext>
            </a:extLst>
          </p:cNvPr>
          <p:cNvSpPr txBox="1"/>
          <p:nvPr/>
        </p:nvSpPr>
        <p:spPr>
          <a:xfrm>
            <a:off x="365342" y="313150"/>
            <a:ext cx="996863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3400" baseline="0">
                <a:solidFill>
                  <a:srgbClr val="0E9094"/>
                </a:solidFill>
                <a:latin typeface="Raleway SemiBold"/>
              </a:rPr>
              <a:t>Building confidence and resilience</a:t>
            </a:r>
            <a:r>
              <a:rPr lang="sl-SI" sz="3400" baseline="0">
                <a:solidFill>
                  <a:srgbClr val="0E9094"/>
                </a:solidFill>
                <a:latin typeface="Raleway SemiBold"/>
              </a:rPr>
              <a:t> in start-ups</a:t>
            </a:r>
            <a:endParaRPr lang="sl-SI"/>
          </a:p>
        </p:txBody>
      </p:sp>
    </p:spTree>
    <p:extLst>
      <p:ext uri="{BB962C8B-B14F-4D97-AF65-F5344CB8AC3E}">
        <p14:creationId xmlns:p14="http://schemas.microsoft.com/office/powerpoint/2010/main" val="313970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249734" y="1345051"/>
            <a:ext cx="11353800" cy="5409212"/>
          </a:xfrm>
        </p:spPr>
        <p:txBody>
          <a:bodyPr vert="horz" lIns="91440" tIns="45720" rIns="91440" bIns="45720" rtlCol="0" anchor="t">
            <a:normAutofit/>
          </a:bodyPr>
          <a:lstStyle/>
          <a:p>
            <a:pPr>
              <a:lnSpc>
                <a:spcPct val="150000"/>
              </a:lnSpc>
            </a:pPr>
            <a:r>
              <a:rPr lang="sl-SI" sz="1600" dirty="0"/>
              <a:t>General </a:t>
            </a:r>
            <a:r>
              <a:rPr lang="sl-SI" sz="1600" err="1"/>
              <a:t>aim</a:t>
            </a:r>
            <a:r>
              <a:rPr lang="sl-SI" sz="1600" dirty="0"/>
              <a:t>:</a:t>
            </a:r>
            <a:endParaRPr lang="sl-SI" sz="1600">
              <a:ea typeface="+mn-lt"/>
              <a:cs typeface="+mn-lt"/>
            </a:endParaRPr>
          </a:p>
          <a:p>
            <a:pPr>
              <a:lnSpc>
                <a:spcPct val="150000"/>
              </a:lnSpc>
              <a:spcBef>
                <a:spcPts val="600"/>
              </a:spcBef>
              <a:spcAft>
                <a:spcPts val="600"/>
              </a:spcAft>
            </a:pPr>
            <a:r>
              <a:rPr lang="sl-SI" sz="1600" b="0" dirty="0" err="1">
                <a:solidFill>
                  <a:schemeClr val="accent1"/>
                </a:solidFill>
                <a:ea typeface="+mn-lt"/>
                <a:cs typeface="+mn-lt"/>
              </a:rPr>
              <a:t>Within</a:t>
            </a:r>
            <a:r>
              <a:rPr lang="sl-SI" sz="1600" b="0" dirty="0">
                <a:solidFill>
                  <a:schemeClr val="accent1"/>
                </a:solidFill>
                <a:ea typeface="+mn-lt"/>
                <a:cs typeface="+mn-lt"/>
              </a:rPr>
              <a:t> </a:t>
            </a:r>
            <a:r>
              <a:rPr lang="sl-SI" sz="1600" b="0" dirty="0" err="1">
                <a:solidFill>
                  <a:schemeClr val="accent1"/>
                </a:solidFill>
                <a:ea typeface="+mn-lt"/>
                <a:cs typeface="+mn-lt"/>
              </a:rPr>
              <a:t>this</a:t>
            </a:r>
            <a:r>
              <a:rPr lang="sl-SI" sz="1600" b="0" dirty="0">
                <a:solidFill>
                  <a:schemeClr val="accent1"/>
                </a:solidFill>
                <a:ea typeface="+mn-lt"/>
                <a:cs typeface="+mn-lt"/>
              </a:rPr>
              <a:t> </a:t>
            </a:r>
            <a:r>
              <a:rPr lang="sl-SI" sz="1600" b="0" dirty="0" err="1">
                <a:solidFill>
                  <a:schemeClr val="accent1"/>
                </a:solidFill>
                <a:ea typeface="+mn-lt"/>
                <a:cs typeface="+mn-lt"/>
              </a:rPr>
              <a:t>unit</a:t>
            </a:r>
            <a:r>
              <a:rPr lang="sl-SI" sz="1600" b="0" dirty="0">
                <a:solidFill>
                  <a:schemeClr val="accent1"/>
                </a:solidFill>
                <a:ea typeface="+mn-lt"/>
                <a:cs typeface="+mn-lt"/>
              </a:rPr>
              <a:t>, </a:t>
            </a:r>
            <a:r>
              <a:rPr lang="sl-SI" sz="1600" b="0" dirty="0" err="1">
                <a:solidFill>
                  <a:schemeClr val="accent1"/>
                </a:solidFill>
                <a:ea typeface="+mn-lt"/>
                <a:cs typeface="+mn-lt"/>
              </a:rPr>
              <a:t>you</a:t>
            </a:r>
            <a:r>
              <a:rPr lang="sl-SI" sz="1600" b="0" dirty="0">
                <a:solidFill>
                  <a:schemeClr val="accent1"/>
                </a:solidFill>
                <a:ea typeface="+mn-lt"/>
                <a:cs typeface="+mn-lt"/>
              </a:rPr>
              <a:t> </a:t>
            </a:r>
            <a:r>
              <a:rPr lang="sl-SI" sz="1600" b="0" dirty="0" err="1">
                <a:solidFill>
                  <a:schemeClr val="accent1"/>
                </a:solidFill>
                <a:ea typeface="+mn-lt"/>
                <a:cs typeface="+mn-lt"/>
              </a:rPr>
              <a:t>will</a:t>
            </a:r>
            <a:r>
              <a:rPr lang="sl-SI" sz="1600" b="0" dirty="0">
                <a:solidFill>
                  <a:schemeClr val="accent1"/>
                </a:solidFill>
                <a:ea typeface="+mn-lt"/>
                <a:cs typeface="+mn-lt"/>
              </a:rPr>
              <a:t> </a:t>
            </a:r>
            <a:r>
              <a:rPr lang="sl-SI" sz="1600" b="0" dirty="0" err="1">
                <a:solidFill>
                  <a:schemeClr val="accent1"/>
                </a:solidFill>
                <a:ea typeface="+mn-lt"/>
                <a:cs typeface="+mn-lt"/>
              </a:rPr>
              <a:t>explore</a:t>
            </a:r>
            <a:r>
              <a:rPr lang="sl-SI" sz="1600" b="0" dirty="0">
                <a:solidFill>
                  <a:schemeClr val="accent1"/>
                </a:solidFill>
                <a:ea typeface="+mn-lt"/>
                <a:cs typeface="+mn-lt"/>
              </a:rPr>
              <a:t> </a:t>
            </a:r>
            <a:r>
              <a:rPr lang="sl-SI" sz="1600" b="0" dirty="0" err="1">
                <a:solidFill>
                  <a:schemeClr val="accent1"/>
                </a:solidFill>
                <a:ea typeface="+mn-lt"/>
                <a:cs typeface="+mn-lt"/>
              </a:rPr>
              <a:t>effective</a:t>
            </a:r>
            <a:r>
              <a:rPr lang="sl-SI" sz="1600" b="0" dirty="0">
                <a:solidFill>
                  <a:schemeClr val="accent1"/>
                </a:solidFill>
                <a:ea typeface="+mn-lt"/>
                <a:cs typeface="+mn-lt"/>
              </a:rPr>
              <a:t> </a:t>
            </a:r>
            <a:r>
              <a:rPr lang="sl-SI" sz="1600" b="0" dirty="0" err="1">
                <a:solidFill>
                  <a:schemeClr val="accent1"/>
                </a:solidFill>
                <a:ea typeface="+mn-lt"/>
                <a:cs typeface="+mn-lt"/>
              </a:rPr>
              <a:t>strategies</a:t>
            </a:r>
            <a:r>
              <a:rPr lang="sl-SI" sz="1600" b="0" dirty="0">
                <a:solidFill>
                  <a:schemeClr val="accent1"/>
                </a:solidFill>
                <a:ea typeface="+mn-lt"/>
                <a:cs typeface="+mn-lt"/>
              </a:rPr>
              <a:t> to </a:t>
            </a:r>
            <a:r>
              <a:rPr lang="sl-SI" sz="1600" dirty="0" err="1">
                <a:solidFill>
                  <a:schemeClr val="accent1"/>
                </a:solidFill>
                <a:ea typeface="+mn-lt"/>
                <a:cs typeface="+mn-lt"/>
              </a:rPr>
              <a:t>reduce</a:t>
            </a:r>
            <a:r>
              <a:rPr lang="sl-SI" sz="1600" dirty="0">
                <a:solidFill>
                  <a:schemeClr val="accent1"/>
                </a:solidFill>
                <a:ea typeface="+mn-lt"/>
                <a:cs typeface="+mn-lt"/>
              </a:rPr>
              <a:t> </a:t>
            </a:r>
            <a:r>
              <a:rPr lang="sl-SI" sz="1600" dirty="0" err="1">
                <a:solidFill>
                  <a:schemeClr val="accent1"/>
                </a:solidFill>
                <a:ea typeface="+mn-lt"/>
                <a:cs typeface="+mn-lt"/>
              </a:rPr>
              <a:t>gender</a:t>
            </a:r>
            <a:r>
              <a:rPr lang="sl-SI" sz="1600" dirty="0">
                <a:solidFill>
                  <a:schemeClr val="accent1"/>
                </a:solidFill>
                <a:ea typeface="+mn-lt"/>
                <a:cs typeface="+mn-lt"/>
              </a:rPr>
              <a:t> </a:t>
            </a:r>
            <a:r>
              <a:rPr lang="sl-SI" sz="1600" dirty="0" err="1">
                <a:solidFill>
                  <a:schemeClr val="accent1"/>
                </a:solidFill>
                <a:ea typeface="+mn-lt"/>
                <a:cs typeface="+mn-lt"/>
              </a:rPr>
              <a:t>bias</a:t>
            </a:r>
            <a:r>
              <a:rPr lang="sl-SI" sz="1600" b="0" dirty="0">
                <a:solidFill>
                  <a:schemeClr val="accent1"/>
                </a:solidFill>
                <a:ea typeface="+mn-lt"/>
                <a:cs typeface="+mn-lt"/>
              </a:rPr>
              <a:t> in </a:t>
            </a:r>
            <a:r>
              <a:rPr lang="sl-SI" sz="1600" b="0" dirty="0" err="1">
                <a:solidFill>
                  <a:schemeClr val="accent1"/>
                </a:solidFill>
                <a:ea typeface="+mn-lt"/>
                <a:cs typeface="+mn-lt"/>
              </a:rPr>
              <a:t>the</a:t>
            </a:r>
            <a:r>
              <a:rPr lang="sl-SI" sz="1600" b="0" dirty="0">
                <a:solidFill>
                  <a:schemeClr val="accent1"/>
                </a:solidFill>
                <a:ea typeface="+mn-lt"/>
                <a:cs typeface="+mn-lt"/>
              </a:rPr>
              <a:t> </a:t>
            </a:r>
            <a:r>
              <a:rPr lang="sl-SI" sz="1600" b="0" dirty="0" err="1">
                <a:solidFill>
                  <a:schemeClr val="accent1"/>
                </a:solidFill>
                <a:ea typeface="+mn-lt"/>
                <a:cs typeface="+mn-lt"/>
              </a:rPr>
              <a:t>workplace</a:t>
            </a:r>
            <a:r>
              <a:rPr lang="sl-SI" sz="1600" b="0" dirty="0">
                <a:solidFill>
                  <a:schemeClr val="accent1"/>
                </a:solidFill>
                <a:ea typeface="+mn-lt"/>
                <a:cs typeface="+mn-lt"/>
              </a:rPr>
              <a:t>, </a:t>
            </a:r>
            <a:r>
              <a:rPr lang="sl-SI" sz="1600" b="0" dirty="0" err="1">
                <a:solidFill>
                  <a:schemeClr val="accent1"/>
                </a:solidFill>
                <a:ea typeface="+mn-lt"/>
                <a:cs typeface="+mn-lt"/>
              </a:rPr>
              <a:t>strengthen</a:t>
            </a:r>
            <a:r>
              <a:rPr lang="sl-SI" sz="1600" b="0" dirty="0">
                <a:solidFill>
                  <a:schemeClr val="accent1"/>
                </a:solidFill>
                <a:ea typeface="+mn-lt"/>
                <a:cs typeface="+mn-lt"/>
              </a:rPr>
              <a:t> </a:t>
            </a:r>
            <a:r>
              <a:rPr lang="sl-SI" sz="1600" b="0" dirty="0" err="1">
                <a:solidFill>
                  <a:schemeClr val="accent1"/>
                </a:solidFill>
                <a:ea typeface="+mn-lt"/>
                <a:cs typeface="+mn-lt"/>
              </a:rPr>
              <a:t>women’s</a:t>
            </a:r>
            <a:r>
              <a:rPr lang="sl-SI" sz="1600" b="0" dirty="0">
                <a:solidFill>
                  <a:schemeClr val="accent1"/>
                </a:solidFill>
                <a:ea typeface="+mn-lt"/>
                <a:cs typeface="+mn-lt"/>
              </a:rPr>
              <a:t> </a:t>
            </a:r>
            <a:r>
              <a:rPr lang="sl-SI" sz="1600" dirty="0" err="1">
                <a:solidFill>
                  <a:schemeClr val="accent1"/>
                </a:solidFill>
                <a:ea typeface="+mn-lt"/>
                <a:cs typeface="+mn-lt"/>
              </a:rPr>
              <a:t>confidence</a:t>
            </a:r>
            <a:r>
              <a:rPr lang="sl-SI" sz="1600" dirty="0">
                <a:solidFill>
                  <a:schemeClr val="accent1"/>
                </a:solidFill>
                <a:ea typeface="+mn-lt"/>
                <a:cs typeface="+mn-lt"/>
              </a:rPr>
              <a:t> </a:t>
            </a:r>
            <a:r>
              <a:rPr lang="sl-SI" sz="1600" dirty="0" err="1">
                <a:solidFill>
                  <a:schemeClr val="accent1"/>
                </a:solidFill>
                <a:ea typeface="+mn-lt"/>
                <a:cs typeface="+mn-lt"/>
              </a:rPr>
              <a:t>and</a:t>
            </a:r>
            <a:r>
              <a:rPr lang="sl-SI" sz="1600" dirty="0">
                <a:solidFill>
                  <a:schemeClr val="accent1"/>
                </a:solidFill>
                <a:ea typeface="+mn-lt"/>
                <a:cs typeface="+mn-lt"/>
              </a:rPr>
              <a:t> </a:t>
            </a:r>
            <a:r>
              <a:rPr lang="sl-SI" sz="1600" dirty="0" err="1">
                <a:solidFill>
                  <a:schemeClr val="accent1"/>
                </a:solidFill>
                <a:ea typeface="+mn-lt"/>
                <a:cs typeface="+mn-lt"/>
              </a:rPr>
              <a:t>resilience</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a:t>
            </a:r>
            <a:r>
              <a:rPr lang="sl-SI" sz="1600" b="0" dirty="0" err="1">
                <a:solidFill>
                  <a:schemeClr val="accent1"/>
                </a:solidFill>
                <a:ea typeface="+mn-lt"/>
                <a:cs typeface="+mn-lt"/>
              </a:rPr>
              <a:t>create</a:t>
            </a:r>
            <a:r>
              <a:rPr lang="sl-SI" sz="1600" b="0" dirty="0">
                <a:solidFill>
                  <a:schemeClr val="accent1"/>
                </a:solidFill>
                <a:ea typeface="+mn-lt"/>
                <a:cs typeface="+mn-lt"/>
              </a:rPr>
              <a:t> </a:t>
            </a:r>
            <a:r>
              <a:rPr lang="sl-SI" sz="1600" dirty="0" err="1">
                <a:solidFill>
                  <a:schemeClr val="accent1"/>
                </a:solidFill>
                <a:ea typeface="+mn-lt"/>
                <a:cs typeface="+mn-lt"/>
              </a:rPr>
              <a:t>inclusive</a:t>
            </a:r>
            <a:r>
              <a:rPr lang="sl-SI" sz="1600" dirty="0">
                <a:solidFill>
                  <a:schemeClr val="accent1"/>
                </a:solidFill>
                <a:ea typeface="+mn-lt"/>
                <a:cs typeface="+mn-lt"/>
              </a:rPr>
              <a:t> </a:t>
            </a:r>
            <a:r>
              <a:rPr lang="sl-SI" sz="1600" dirty="0" err="1">
                <a:solidFill>
                  <a:schemeClr val="accent1"/>
                </a:solidFill>
                <a:ea typeface="+mn-lt"/>
                <a:cs typeface="+mn-lt"/>
              </a:rPr>
              <a:t>environments</a:t>
            </a:r>
            <a:r>
              <a:rPr lang="sl-SI" sz="1600" b="0" dirty="0">
                <a:solidFill>
                  <a:schemeClr val="accent1"/>
                </a:solidFill>
                <a:ea typeface="+mn-lt"/>
                <a:cs typeface="+mn-lt"/>
              </a:rPr>
              <a:t> </a:t>
            </a:r>
            <a:r>
              <a:rPr lang="sl-SI" sz="1600" b="0" dirty="0" err="1">
                <a:solidFill>
                  <a:schemeClr val="accent1"/>
                </a:solidFill>
                <a:ea typeface="+mn-lt"/>
                <a:cs typeface="+mn-lt"/>
              </a:rPr>
              <a:t>that</a:t>
            </a:r>
            <a:r>
              <a:rPr lang="sl-SI" sz="1600" b="0" dirty="0">
                <a:solidFill>
                  <a:schemeClr val="accent1"/>
                </a:solidFill>
                <a:ea typeface="+mn-lt"/>
                <a:cs typeface="+mn-lt"/>
              </a:rPr>
              <a:t> </a:t>
            </a:r>
            <a:r>
              <a:rPr lang="sl-SI" sz="1600" b="0" dirty="0" err="1">
                <a:solidFill>
                  <a:schemeClr val="accent1"/>
                </a:solidFill>
                <a:ea typeface="+mn-lt"/>
                <a:cs typeface="+mn-lt"/>
              </a:rPr>
              <a:t>embrace</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a:t>
            </a:r>
            <a:r>
              <a:rPr lang="sl-SI" sz="1600" b="0" dirty="0" err="1">
                <a:solidFill>
                  <a:schemeClr val="accent1"/>
                </a:solidFill>
                <a:ea typeface="+mn-lt"/>
                <a:cs typeface="+mn-lt"/>
              </a:rPr>
              <a:t>celebrate</a:t>
            </a:r>
            <a:r>
              <a:rPr lang="sl-SI" sz="1600" b="0" dirty="0">
                <a:solidFill>
                  <a:schemeClr val="accent1"/>
                </a:solidFill>
                <a:ea typeface="+mn-lt"/>
                <a:cs typeface="+mn-lt"/>
              </a:rPr>
              <a:t> </a:t>
            </a:r>
            <a:r>
              <a:rPr lang="sl-SI" sz="1600" b="0" dirty="0" err="1">
                <a:solidFill>
                  <a:schemeClr val="accent1"/>
                </a:solidFill>
                <a:ea typeface="+mn-lt"/>
                <a:cs typeface="+mn-lt"/>
              </a:rPr>
              <a:t>diverse</a:t>
            </a:r>
            <a:r>
              <a:rPr lang="sl-SI" sz="1600" b="0" dirty="0">
                <a:solidFill>
                  <a:schemeClr val="accent1"/>
                </a:solidFill>
                <a:ea typeface="+mn-lt"/>
                <a:cs typeface="+mn-lt"/>
              </a:rPr>
              <a:t> </a:t>
            </a:r>
            <a:r>
              <a:rPr lang="sl-SI" sz="1600" b="0" dirty="0" err="1">
                <a:solidFill>
                  <a:schemeClr val="accent1"/>
                </a:solidFill>
                <a:ea typeface="+mn-lt"/>
                <a:cs typeface="+mn-lt"/>
              </a:rPr>
              <a:t>perspectives</a:t>
            </a:r>
            <a:r>
              <a:rPr lang="sl-SI" sz="1600" b="0" dirty="0">
                <a:solidFill>
                  <a:schemeClr val="accent1"/>
                </a:solidFill>
                <a:ea typeface="+mn-lt"/>
                <a:cs typeface="+mn-lt"/>
              </a:rPr>
              <a:t>. </a:t>
            </a:r>
            <a:r>
              <a:rPr lang="sl-SI" sz="1600" b="0" dirty="0" err="1">
                <a:solidFill>
                  <a:schemeClr val="accent1"/>
                </a:solidFill>
                <a:ea typeface="+mn-lt"/>
                <a:cs typeface="+mn-lt"/>
              </a:rPr>
              <a:t>Through</a:t>
            </a:r>
            <a:r>
              <a:rPr lang="sl-SI" sz="1600" b="0" dirty="0">
                <a:solidFill>
                  <a:schemeClr val="accent1"/>
                </a:solidFill>
                <a:ea typeface="+mn-lt"/>
                <a:cs typeface="+mn-lt"/>
              </a:rPr>
              <a:t> </a:t>
            </a:r>
            <a:r>
              <a:rPr lang="sl-SI" sz="1600" b="0" dirty="0" err="1">
                <a:solidFill>
                  <a:schemeClr val="accent1"/>
                </a:solidFill>
                <a:ea typeface="+mn-lt"/>
                <a:cs typeface="+mn-lt"/>
              </a:rPr>
              <a:t>practical</a:t>
            </a:r>
            <a:r>
              <a:rPr lang="sl-SI" sz="1600" b="0" dirty="0">
                <a:solidFill>
                  <a:schemeClr val="accent1"/>
                </a:solidFill>
                <a:ea typeface="+mn-lt"/>
                <a:cs typeface="+mn-lt"/>
              </a:rPr>
              <a:t> </a:t>
            </a:r>
            <a:r>
              <a:rPr lang="sl-SI" sz="1600" b="0" dirty="0" err="1">
                <a:solidFill>
                  <a:schemeClr val="accent1"/>
                </a:solidFill>
                <a:ea typeface="+mn-lt"/>
                <a:cs typeface="+mn-lt"/>
              </a:rPr>
              <a:t>tools</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a:t>
            </a:r>
            <a:r>
              <a:rPr lang="sl-SI" sz="1600" b="0" dirty="0" err="1">
                <a:solidFill>
                  <a:schemeClr val="accent1"/>
                </a:solidFill>
                <a:ea typeface="+mn-lt"/>
                <a:cs typeface="+mn-lt"/>
              </a:rPr>
              <a:t>actionable</a:t>
            </a:r>
            <a:r>
              <a:rPr lang="sl-SI" sz="1600" b="0" dirty="0">
                <a:solidFill>
                  <a:schemeClr val="accent1"/>
                </a:solidFill>
                <a:ea typeface="+mn-lt"/>
                <a:cs typeface="+mn-lt"/>
              </a:rPr>
              <a:t> </a:t>
            </a:r>
            <a:r>
              <a:rPr lang="sl-SI" sz="1600" b="0" dirty="0" err="1">
                <a:solidFill>
                  <a:schemeClr val="accent1"/>
                </a:solidFill>
                <a:ea typeface="+mn-lt"/>
                <a:cs typeface="+mn-lt"/>
              </a:rPr>
              <a:t>insights</a:t>
            </a:r>
            <a:r>
              <a:rPr lang="sl-SI" sz="1600" b="0" dirty="0">
                <a:solidFill>
                  <a:schemeClr val="accent1"/>
                </a:solidFill>
                <a:ea typeface="+mn-lt"/>
                <a:cs typeface="+mn-lt"/>
              </a:rPr>
              <a:t>, </a:t>
            </a:r>
            <a:r>
              <a:rPr lang="sl-SI" sz="1600" b="0" dirty="0" err="1">
                <a:solidFill>
                  <a:schemeClr val="accent1"/>
                </a:solidFill>
                <a:ea typeface="+mn-lt"/>
                <a:cs typeface="+mn-lt"/>
              </a:rPr>
              <a:t>this</a:t>
            </a:r>
            <a:r>
              <a:rPr lang="sl-SI" sz="1600" b="0" dirty="0">
                <a:solidFill>
                  <a:schemeClr val="accent1"/>
                </a:solidFill>
                <a:ea typeface="+mn-lt"/>
                <a:cs typeface="+mn-lt"/>
              </a:rPr>
              <a:t> </a:t>
            </a:r>
            <a:r>
              <a:rPr lang="sl-SI" sz="1600" b="0" dirty="0" err="1">
                <a:solidFill>
                  <a:schemeClr val="accent1"/>
                </a:solidFill>
                <a:ea typeface="+mn-lt"/>
                <a:cs typeface="+mn-lt"/>
              </a:rPr>
              <a:t>unit</a:t>
            </a:r>
            <a:r>
              <a:rPr lang="sl-SI" sz="1600" b="0" dirty="0">
                <a:solidFill>
                  <a:schemeClr val="accent1"/>
                </a:solidFill>
                <a:ea typeface="+mn-lt"/>
                <a:cs typeface="+mn-lt"/>
              </a:rPr>
              <a:t> </a:t>
            </a:r>
            <a:r>
              <a:rPr lang="sl-SI" sz="1600" b="0" dirty="0" err="1">
                <a:solidFill>
                  <a:schemeClr val="accent1"/>
                </a:solidFill>
                <a:ea typeface="+mn-lt"/>
                <a:cs typeface="+mn-lt"/>
              </a:rPr>
              <a:t>will</a:t>
            </a:r>
            <a:r>
              <a:rPr lang="sl-SI" sz="1600" b="0" dirty="0">
                <a:solidFill>
                  <a:schemeClr val="accent1"/>
                </a:solidFill>
                <a:ea typeface="+mn-lt"/>
                <a:cs typeface="+mn-lt"/>
              </a:rPr>
              <a:t> </a:t>
            </a:r>
            <a:r>
              <a:rPr lang="sl-SI" sz="1600" b="0" dirty="0" err="1">
                <a:solidFill>
                  <a:schemeClr val="accent1"/>
                </a:solidFill>
                <a:ea typeface="+mn-lt"/>
                <a:cs typeface="+mn-lt"/>
              </a:rPr>
              <a:t>help</a:t>
            </a:r>
            <a:r>
              <a:rPr lang="sl-SI" sz="1600" b="0" dirty="0">
                <a:solidFill>
                  <a:schemeClr val="accent1"/>
                </a:solidFill>
                <a:ea typeface="+mn-lt"/>
                <a:cs typeface="+mn-lt"/>
              </a:rPr>
              <a:t> </a:t>
            </a:r>
            <a:r>
              <a:rPr lang="sl-SI" sz="1600" b="0" dirty="0" err="1">
                <a:solidFill>
                  <a:schemeClr val="accent1"/>
                </a:solidFill>
                <a:ea typeface="+mn-lt"/>
                <a:cs typeface="+mn-lt"/>
              </a:rPr>
              <a:t>you</a:t>
            </a:r>
            <a:r>
              <a:rPr lang="sl-SI" sz="1600" b="0" dirty="0">
                <a:solidFill>
                  <a:schemeClr val="accent1"/>
                </a:solidFill>
                <a:ea typeface="+mn-lt"/>
                <a:cs typeface="+mn-lt"/>
              </a:rPr>
              <a:t> to </a:t>
            </a:r>
            <a:r>
              <a:rPr lang="sl-SI" sz="1600" b="0" dirty="0" err="1">
                <a:solidFill>
                  <a:schemeClr val="accent1"/>
                </a:solidFill>
                <a:ea typeface="+mn-lt"/>
                <a:cs typeface="+mn-lt"/>
              </a:rPr>
              <a:t>identify</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a:t>
            </a:r>
            <a:r>
              <a:rPr lang="sl-SI" sz="1600" b="0" dirty="0" err="1">
                <a:solidFill>
                  <a:schemeClr val="accent1"/>
                </a:solidFill>
                <a:ea typeface="+mn-lt"/>
                <a:cs typeface="+mn-lt"/>
              </a:rPr>
              <a:t>address</a:t>
            </a:r>
            <a:r>
              <a:rPr lang="sl-SI" sz="1600" b="0" dirty="0">
                <a:solidFill>
                  <a:schemeClr val="accent1"/>
                </a:solidFill>
                <a:ea typeface="+mn-lt"/>
                <a:cs typeface="+mn-lt"/>
              </a:rPr>
              <a:t> </a:t>
            </a:r>
            <a:r>
              <a:rPr lang="sl-SI" sz="1600" b="0" dirty="0" err="1">
                <a:solidFill>
                  <a:schemeClr val="accent1"/>
                </a:solidFill>
                <a:ea typeface="+mn-lt"/>
                <a:cs typeface="+mn-lt"/>
              </a:rPr>
              <a:t>systemic</a:t>
            </a:r>
            <a:r>
              <a:rPr lang="sl-SI" sz="1600" b="0" dirty="0">
                <a:solidFill>
                  <a:schemeClr val="accent1"/>
                </a:solidFill>
                <a:ea typeface="+mn-lt"/>
                <a:cs typeface="+mn-lt"/>
              </a:rPr>
              <a:t> </a:t>
            </a:r>
            <a:r>
              <a:rPr lang="sl-SI" sz="1600" b="0" dirty="0" err="1">
                <a:solidFill>
                  <a:schemeClr val="accent1"/>
                </a:solidFill>
                <a:ea typeface="+mn-lt"/>
                <a:cs typeface="+mn-lt"/>
              </a:rPr>
              <a:t>barriers</a:t>
            </a:r>
            <a:r>
              <a:rPr lang="sl-SI" sz="1600" b="0" dirty="0">
                <a:solidFill>
                  <a:schemeClr val="accent1"/>
                </a:solidFill>
                <a:ea typeface="+mn-lt"/>
                <a:cs typeface="+mn-lt"/>
              </a:rPr>
              <a:t> </a:t>
            </a:r>
            <a:r>
              <a:rPr lang="sl-SI" sz="1600" b="0" dirty="0" err="1">
                <a:solidFill>
                  <a:schemeClr val="accent1"/>
                </a:solidFill>
                <a:ea typeface="+mn-lt"/>
                <a:cs typeface="+mn-lt"/>
              </a:rPr>
              <a:t>that</a:t>
            </a:r>
            <a:r>
              <a:rPr lang="sl-SI" sz="1600" b="0" dirty="0">
                <a:solidFill>
                  <a:schemeClr val="accent1"/>
                </a:solidFill>
                <a:ea typeface="+mn-lt"/>
                <a:cs typeface="+mn-lt"/>
              </a:rPr>
              <a:t> </a:t>
            </a:r>
            <a:r>
              <a:rPr lang="sl-SI" sz="1600" b="0" dirty="0" err="1">
                <a:solidFill>
                  <a:schemeClr val="accent1"/>
                </a:solidFill>
                <a:ea typeface="+mn-lt"/>
                <a:cs typeface="+mn-lt"/>
              </a:rPr>
              <a:t>hinder</a:t>
            </a:r>
            <a:r>
              <a:rPr lang="sl-SI" sz="1600" b="0" dirty="0">
                <a:solidFill>
                  <a:schemeClr val="accent1"/>
                </a:solidFill>
                <a:ea typeface="+mn-lt"/>
                <a:cs typeface="+mn-lt"/>
              </a:rPr>
              <a:t> </a:t>
            </a:r>
            <a:r>
              <a:rPr lang="sl-SI" sz="1600" b="0" dirty="0" err="1">
                <a:solidFill>
                  <a:schemeClr val="accent1"/>
                </a:solidFill>
                <a:ea typeface="+mn-lt"/>
                <a:cs typeface="+mn-lt"/>
              </a:rPr>
              <a:t>equity</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a:t>
            </a:r>
            <a:r>
              <a:rPr lang="sl-SI" sz="1600" b="0" dirty="0" err="1">
                <a:solidFill>
                  <a:schemeClr val="accent1"/>
                </a:solidFill>
                <a:ea typeface="+mn-lt"/>
                <a:cs typeface="+mn-lt"/>
              </a:rPr>
              <a:t>inclusion</a:t>
            </a:r>
            <a:r>
              <a:rPr lang="sl-SI" sz="1600" b="0" dirty="0">
                <a:solidFill>
                  <a:schemeClr val="accent1"/>
                </a:solidFill>
                <a:ea typeface="+mn-lt"/>
                <a:cs typeface="+mn-lt"/>
              </a:rPr>
              <a:t>. </a:t>
            </a:r>
            <a:r>
              <a:rPr lang="sl-SI" sz="1600" b="0" dirty="0" err="1">
                <a:solidFill>
                  <a:schemeClr val="accent1"/>
                </a:solidFill>
                <a:ea typeface="+mn-lt"/>
                <a:cs typeface="+mn-lt"/>
              </a:rPr>
              <a:t>By</a:t>
            </a:r>
            <a:r>
              <a:rPr lang="sl-SI" sz="1600" b="0" dirty="0">
                <a:solidFill>
                  <a:schemeClr val="accent1"/>
                </a:solidFill>
                <a:ea typeface="+mn-lt"/>
                <a:cs typeface="+mn-lt"/>
              </a:rPr>
              <a:t> </a:t>
            </a:r>
            <a:r>
              <a:rPr lang="sl-SI" sz="1600" b="0" dirty="0" err="1">
                <a:solidFill>
                  <a:schemeClr val="accent1"/>
                </a:solidFill>
                <a:ea typeface="+mn-lt"/>
                <a:cs typeface="+mn-lt"/>
              </a:rPr>
              <a:t>fostering</a:t>
            </a:r>
            <a:r>
              <a:rPr lang="sl-SI" sz="1600" b="0" dirty="0">
                <a:solidFill>
                  <a:schemeClr val="accent1"/>
                </a:solidFill>
                <a:ea typeface="+mn-lt"/>
                <a:cs typeface="+mn-lt"/>
              </a:rPr>
              <a:t> a </a:t>
            </a:r>
            <a:r>
              <a:rPr lang="sl-SI" sz="1600" b="0" dirty="0" err="1">
                <a:solidFill>
                  <a:schemeClr val="accent1"/>
                </a:solidFill>
                <a:ea typeface="+mn-lt"/>
                <a:cs typeface="+mn-lt"/>
              </a:rPr>
              <a:t>deeper</a:t>
            </a:r>
            <a:r>
              <a:rPr lang="sl-SI" sz="1600" b="0" dirty="0">
                <a:solidFill>
                  <a:schemeClr val="accent1"/>
                </a:solidFill>
                <a:ea typeface="+mn-lt"/>
                <a:cs typeface="+mn-lt"/>
              </a:rPr>
              <a:t> </a:t>
            </a:r>
            <a:r>
              <a:rPr lang="sl-SI" sz="1600" b="0" dirty="0" err="1">
                <a:solidFill>
                  <a:schemeClr val="accent1"/>
                </a:solidFill>
                <a:ea typeface="+mn-lt"/>
                <a:cs typeface="+mn-lt"/>
              </a:rPr>
              <a:t>understanding</a:t>
            </a:r>
            <a:r>
              <a:rPr lang="sl-SI" sz="1600" b="0" dirty="0">
                <a:solidFill>
                  <a:schemeClr val="accent1"/>
                </a:solidFill>
                <a:ea typeface="+mn-lt"/>
                <a:cs typeface="+mn-lt"/>
              </a:rPr>
              <a:t> </a:t>
            </a:r>
            <a:r>
              <a:rPr lang="sl-SI" sz="1600" b="0" dirty="0" err="1">
                <a:solidFill>
                  <a:schemeClr val="accent1"/>
                </a:solidFill>
                <a:ea typeface="+mn-lt"/>
                <a:cs typeface="+mn-lt"/>
              </a:rPr>
              <a:t>of</a:t>
            </a:r>
            <a:r>
              <a:rPr lang="sl-SI" sz="1600" b="0" dirty="0">
                <a:solidFill>
                  <a:schemeClr val="accent1"/>
                </a:solidFill>
                <a:ea typeface="+mn-lt"/>
                <a:cs typeface="+mn-lt"/>
              </a:rPr>
              <a:t> </a:t>
            </a:r>
            <a:r>
              <a:rPr lang="sl-SI" sz="1600" b="0" dirty="0" err="1">
                <a:solidFill>
                  <a:schemeClr val="accent1"/>
                </a:solidFill>
                <a:ea typeface="+mn-lt"/>
                <a:cs typeface="+mn-lt"/>
              </a:rPr>
              <a:t>these</a:t>
            </a:r>
            <a:r>
              <a:rPr lang="sl-SI" sz="1600" b="0" dirty="0">
                <a:solidFill>
                  <a:schemeClr val="accent1"/>
                </a:solidFill>
                <a:ea typeface="+mn-lt"/>
                <a:cs typeface="+mn-lt"/>
              </a:rPr>
              <a:t> </a:t>
            </a:r>
            <a:r>
              <a:rPr lang="sl-SI" sz="1600" b="0" dirty="0" err="1">
                <a:solidFill>
                  <a:schemeClr val="accent1"/>
                </a:solidFill>
                <a:ea typeface="+mn-lt"/>
                <a:cs typeface="+mn-lt"/>
              </a:rPr>
              <a:t>issues</a:t>
            </a:r>
            <a:r>
              <a:rPr lang="sl-SI" sz="1600" b="0" dirty="0">
                <a:solidFill>
                  <a:schemeClr val="accent1"/>
                </a:solidFill>
                <a:ea typeface="+mn-lt"/>
                <a:cs typeface="+mn-lt"/>
              </a:rPr>
              <a:t>, </a:t>
            </a:r>
            <a:r>
              <a:rPr lang="sl-SI" sz="1600" b="0" dirty="0" err="1">
                <a:solidFill>
                  <a:schemeClr val="accent1"/>
                </a:solidFill>
                <a:ea typeface="+mn-lt"/>
                <a:cs typeface="+mn-lt"/>
              </a:rPr>
              <a:t>the</a:t>
            </a:r>
            <a:r>
              <a:rPr lang="sl-SI" sz="1600" b="0" dirty="0">
                <a:solidFill>
                  <a:schemeClr val="accent1"/>
                </a:solidFill>
                <a:ea typeface="+mn-lt"/>
                <a:cs typeface="+mn-lt"/>
              </a:rPr>
              <a:t> </a:t>
            </a:r>
            <a:r>
              <a:rPr lang="sl-SI" sz="1600" b="0" dirty="0" err="1">
                <a:solidFill>
                  <a:schemeClr val="accent1"/>
                </a:solidFill>
                <a:ea typeface="+mn-lt"/>
                <a:cs typeface="+mn-lt"/>
              </a:rPr>
              <a:t>unit</a:t>
            </a:r>
            <a:r>
              <a:rPr lang="sl-SI" sz="1600" b="0" dirty="0">
                <a:solidFill>
                  <a:schemeClr val="accent1"/>
                </a:solidFill>
                <a:ea typeface="+mn-lt"/>
                <a:cs typeface="+mn-lt"/>
              </a:rPr>
              <a:t> </a:t>
            </a:r>
            <a:r>
              <a:rPr lang="sl-SI" sz="1600" b="0" dirty="0" err="1">
                <a:solidFill>
                  <a:schemeClr val="accent1"/>
                </a:solidFill>
                <a:ea typeface="+mn-lt"/>
                <a:cs typeface="+mn-lt"/>
              </a:rPr>
              <a:t>aims</a:t>
            </a:r>
            <a:r>
              <a:rPr lang="sl-SI" sz="1600" b="0" dirty="0">
                <a:solidFill>
                  <a:schemeClr val="accent1"/>
                </a:solidFill>
                <a:ea typeface="+mn-lt"/>
                <a:cs typeface="+mn-lt"/>
              </a:rPr>
              <a:t> to </a:t>
            </a:r>
            <a:r>
              <a:rPr lang="sl-SI" sz="1600" dirty="0" err="1">
                <a:solidFill>
                  <a:schemeClr val="accent1"/>
                </a:solidFill>
                <a:ea typeface="+mn-lt"/>
                <a:cs typeface="+mn-lt"/>
              </a:rPr>
              <a:t>empower</a:t>
            </a:r>
            <a:r>
              <a:rPr lang="sl-SI" sz="1600" dirty="0">
                <a:solidFill>
                  <a:schemeClr val="accent1"/>
                </a:solidFill>
                <a:ea typeface="+mn-lt"/>
                <a:cs typeface="+mn-lt"/>
              </a:rPr>
              <a:t> </a:t>
            </a:r>
            <a:r>
              <a:rPr lang="sl-SI" sz="1600" dirty="0" err="1">
                <a:solidFill>
                  <a:schemeClr val="accent1"/>
                </a:solidFill>
                <a:ea typeface="+mn-lt"/>
                <a:cs typeface="+mn-lt"/>
              </a:rPr>
              <a:t>women</a:t>
            </a:r>
            <a:r>
              <a:rPr lang="sl-SI" sz="1600" dirty="0">
                <a:solidFill>
                  <a:schemeClr val="accent1"/>
                </a:solidFill>
                <a:ea typeface="+mn-lt"/>
                <a:cs typeface="+mn-lt"/>
              </a:rPr>
              <a:t> to </a:t>
            </a:r>
            <a:r>
              <a:rPr lang="sl-SI" sz="1600" dirty="0" err="1">
                <a:solidFill>
                  <a:schemeClr val="accent1"/>
                </a:solidFill>
                <a:ea typeface="+mn-lt"/>
                <a:cs typeface="+mn-lt"/>
              </a:rPr>
              <a:t>excel</a:t>
            </a:r>
            <a:r>
              <a:rPr lang="sl-SI" sz="1600" dirty="0">
                <a:solidFill>
                  <a:schemeClr val="accent1"/>
                </a:solidFill>
                <a:ea typeface="+mn-lt"/>
                <a:cs typeface="+mn-lt"/>
              </a:rPr>
              <a:t> in </a:t>
            </a:r>
            <a:r>
              <a:rPr lang="sl-SI" sz="1600" dirty="0" err="1">
                <a:solidFill>
                  <a:schemeClr val="accent1"/>
                </a:solidFill>
                <a:ea typeface="+mn-lt"/>
                <a:cs typeface="+mn-lt"/>
              </a:rPr>
              <a:t>leadership</a:t>
            </a:r>
            <a:r>
              <a:rPr lang="sl-SI" sz="1600" dirty="0">
                <a:solidFill>
                  <a:schemeClr val="accent1"/>
                </a:solidFill>
                <a:ea typeface="+mn-lt"/>
                <a:cs typeface="+mn-lt"/>
              </a:rPr>
              <a:t> </a:t>
            </a:r>
            <a:r>
              <a:rPr lang="sl-SI" sz="1600" dirty="0" err="1">
                <a:solidFill>
                  <a:schemeClr val="accent1"/>
                </a:solidFill>
                <a:ea typeface="+mn-lt"/>
                <a:cs typeface="+mn-lt"/>
              </a:rPr>
              <a:t>roles</a:t>
            </a:r>
            <a:r>
              <a:rPr lang="sl-SI" sz="1600" dirty="0">
                <a:solidFill>
                  <a:schemeClr val="accent1"/>
                </a:solidFill>
                <a:ea typeface="+mn-lt"/>
                <a:cs typeface="+mn-lt"/>
              </a:rPr>
              <a:t>,</a:t>
            </a:r>
            <a:r>
              <a:rPr lang="sl-SI" sz="1600" b="0" dirty="0">
                <a:solidFill>
                  <a:schemeClr val="accent1"/>
                </a:solidFill>
                <a:ea typeface="+mn-lt"/>
                <a:cs typeface="+mn-lt"/>
              </a:rPr>
              <a:t> </a:t>
            </a:r>
            <a:r>
              <a:rPr lang="sl-SI" sz="1600" b="0" dirty="0" err="1">
                <a:solidFill>
                  <a:schemeClr val="accent1"/>
                </a:solidFill>
                <a:ea typeface="+mn-lt"/>
                <a:cs typeface="+mn-lt"/>
              </a:rPr>
              <a:t>drive</a:t>
            </a:r>
            <a:r>
              <a:rPr lang="sl-SI" sz="1600" b="0" dirty="0">
                <a:solidFill>
                  <a:schemeClr val="accent1"/>
                </a:solidFill>
                <a:ea typeface="+mn-lt"/>
                <a:cs typeface="+mn-lt"/>
              </a:rPr>
              <a:t> </a:t>
            </a:r>
            <a:r>
              <a:rPr lang="sl-SI" sz="1600" b="0" dirty="0" err="1">
                <a:solidFill>
                  <a:schemeClr val="accent1"/>
                </a:solidFill>
                <a:ea typeface="+mn-lt"/>
                <a:cs typeface="+mn-lt"/>
              </a:rPr>
              <a:t>meaningful</a:t>
            </a:r>
            <a:r>
              <a:rPr lang="sl-SI" sz="1600" b="0" dirty="0">
                <a:solidFill>
                  <a:schemeClr val="accent1"/>
                </a:solidFill>
                <a:ea typeface="+mn-lt"/>
                <a:cs typeface="+mn-lt"/>
              </a:rPr>
              <a:t> </a:t>
            </a:r>
            <a:r>
              <a:rPr lang="sl-SI" sz="1600" b="0" dirty="0" err="1">
                <a:solidFill>
                  <a:schemeClr val="accent1"/>
                </a:solidFill>
                <a:ea typeface="+mn-lt"/>
                <a:cs typeface="+mn-lt"/>
              </a:rPr>
              <a:t>contributions</a:t>
            </a:r>
            <a:r>
              <a:rPr lang="sl-SI" sz="1600" b="0" dirty="0">
                <a:solidFill>
                  <a:schemeClr val="accent1"/>
                </a:solidFill>
                <a:ea typeface="+mn-lt"/>
                <a:cs typeface="+mn-lt"/>
              </a:rPr>
              <a:t> </a:t>
            </a:r>
            <a:r>
              <a:rPr lang="sl-SI" sz="1600" b="0" dirty="0" err="1">
                <a:solidFill>
                  <a:schemeClr val="accent1"/>
                </a:solidFill>
                <a:ea typeface="+mn-lt"/>
                <a:cs typeface="+mn-lt"/>
              </a:rPr>
              <a:t>within</a:t>
            </a:r>
            <a:r>
              <a:rPr lang="sl-SI" sz="1600" b="0" dirty="0">
                <a:solidFill>
                  <a:schemeClr val="accent1"/>
                </a:solidFill>
                <a:ea typeface="+mn-lt"/>
                <a:cs typeface="+mn-lt"/>
              </a:rPr>
              <a:t> </a:t>
            </a:r>
            <a:r>
              <a:rPr lang="sl-SI" sz="1600" b="0" dirty="0" err="1">
                <a:solidFill>
                  <a:schemeClr val="accent1"/>
                </a:solidFill>
                <a:ea typeface="+mn-lt"/>
                <a:cs typeface="+mn-lt"/>
              </a:rPr>
              <a:t>their</a:t>
            </a:r>
            <a:r>
              <a:rPr lang="sl-SI" sz="1600" b="0" dirty="0">
                <a:solidFill>
                  <a:schemeClr val="accent1"/>
                </a:solidFill>
                <a:ea typeface="+mn-lt"/>
                <a:cs typeface="+mn-lt"/>
              </a:rPr>
              <a:t> </a:t>
            </a:r>
            <a:r>
              <a:rPr lang="sl-SI" sz="1600" b="0" dirty="0" err="1">
                <a:solidFill>
                  <a:schemeClr val="accent1"/>
                </a:solidFill>
                <a:ea typeface="+mn-lt"/>
                <a:cs typeface="+mn-lt"/>
              </a:rPr>
              <a:t>organizations</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a:t>
            </a:r>
            <a:r>
              <a:rPr lang="sl-SI" sz="1600" b="0" dirty="0" err="1">
                <a:solidFill>
                  <a:schemeClr val="accent1"/>
                </a:solidFill>
                <a:ea typeface="+mn-lt"/>
                <a:cs typeface="+mn-lt"/>
              </a:rPr>
              <a:t>champion</a:t>
            </a:r>
            <a:r>
              <a:rPr lang="sl-SI" sz="1600" b="0" dirty="0">
                <a:solidFill>
                  <a:schemeClr val="accent1"/>
                </a:solidFill>
                <a:ea typeface="+mn-lt"/>
                <a:cs typeface="+mn-lt"/>
              </a:rPr>
              <a:t> </a:t>
            </a:r>
            <a:r>
              <a:rPr lang="sl-SI" sz="1600" b="0" dirty="0" err="1">
                <a:solidFill>
                  <a:schemeClr val="accent1"/>
                </a:solidFill>
                <a:ea typeface="+mn-lt"/>
                <a:cs typeface="+mn-lt"/>
              </a:rPr>
              <a:t>progress</a:t>
            </a:r>
            <a:r>
              <a:rPr lang="sl-SI" sz="1600" b="0" dirty="0">
                <a:solidFill>
                  <a:schemeClr val="accent1"/>
                </a:solidFill>
                <a:ea typeface="+mn-lt"/>
                <a:cs typeface="+mn-lt"/>
              </a:rPr>
              <a:t> </a:t>
            </a:r>
            <a:r>
              <a:rPr lang="sl-SI" sz="1600" b="0" dirty="0" err="1">
                <a:solidFill>
                  <a:schemeClr val="accent1"/>
                </a:solidFill>
                <a:ea typeface="+mn-lt"/>
                <a:cs typeface="+mn-lt"/>
              </a:rPr>
              <a:t>toward</a:t>
            </a:r>
            <a:r>
              <a:rPr lang="sl-SI" sz="1600" b="0" dirty="0">
                <a:solidFill>
                  <a:schemeClr val="accent1"/>
                </a:solidFill>
                <a:ea typeface="+mn-lt"/>
                <a:cs typeface="+mn-lt"/>
              </a:rPr>
              <a:t> a </a:t>
            </a:r>
            <a:r>
              <a:rPr lang="sl-SI" sz="1600" b="0" dirty="0" err="1">
                <a:solidFill>
                  <a:schemeClr val="accent1"/>
                </a:solidFill>
                <a:ea typeface="+mn-lt"/>
                <a:cs typeface="+mn-lt"/>
              </a:rPr>
              <a:t>fairer</a:t>
            </a:r>
            <a:r>
              <a:rPr lang="sl-SI" sz="1600" b="0" dirty="0">
                <a:solidFill>
                  <a:schemeClr val="accent1"/>
                </a:solidFill>
                <a:ea typeface="+mn-lt"/>
                <a:cs typeface="+mn-lt"/>
              </a:rPr>
              <a:t> </a:t>
            </a:r>
            <a:r>
              <a:rPr lang="sl-SI" sz="1600" b="0" dirty="0" err="1">
                <a:solidFill>
                  <a:schemeClr val="accent1"/>
                </a:solidFill>
                <a:ea typeface="+mn-lt"/>
                <a:cs typeface="+mn-lt"/>
              </a:rPr>
              <a:t>and</a:t>
            </a:r>
            <a:r>
              <a:rPr lang="sl-SI" sz="1600" b="0" dirty="0">
                <a:solidFill>
                  <a:schemeClr val="accent1"/>
                </a:solidFill>
                <a:ea typeface="+mn-lt"/>
                <a:cs typeface="+mn-lt"/>
              </a:rPr>
              <a:t> more </a:t>
            </a:r>
            <a:r>
              <a:rPr lang="sl-SI" sz="1600" dirty="0" err="1">
                <a:solidFill>
                  <a:schemeClr val="accent1"/>
                </a:solidFill>
                <a:ea typeface="+mn-lt"/>
                <a:cs typeface="+mn-lt"/>
              </a:rPr>
              <a:t>inclusive</a:t>
            </a:r>
            <a:r>
              <a:rPr lang="sl-SI" sz="1600" dirty="0">
                <a:solidFill>
                  <a:schemeClr val="accent1"/>
                </a:solidFill>
                <a:ea typeface="+mn-lt"/>
                <a:cs typeface="+mn-lt"/>
              </a:rPr>
              <a:t> business </a:t>
            </a:r>
            <a:r>
              <a:rPr lang="sl-SI" sz="1600" dirty="0" err="1">
                <a:solidFill>
                  <a:schemeClr val="accent1"/>
                </a:solidFill>
                <a:ea typeface="+mn-lt"/>
                <a:cs typeface="+mn-lt"/>
              </a:rPr>
              <a:t>landscape</a:t>
            </a:r>
            <a:r>
              <a:rPr lang="sl-SI" sz="1600" b="0" dirty="0">
                <a:solidFill>
                  <a:schemeClr val="accent1"/>
                </a:solidFill>
                <a:ea typeface="+mn-lt"/>
                <a:cs typeface="+mn-lt"/>
              </a:rPr>
              <a:t> </a:t>
            </a:r>
            <a:r>
              <a:rPr lang="sl-SI" sz="1600" b="0" dirty="0" err="1">
                <a:solidFill>
                  <a:schemeClr val="accent1"/>
                </a:solidFill>
                <a:ea typeface="+mn-lt"/>
                <a:cs typeface="+mn-lt"/>
              </a:rPr>
              <a:t>where</a:t>
            </a:r>
            <a:r>
              <a:rPr lang="sl-SI" sz="1600" b="0" dirty="0">
                <a:solidFill>
                  <a:schemeClr val="accent1"/>
                </a:solidFill>
                <a:ea typeface="+mn-lt"/>
                <a:cs typeface="+mn-lt"/>
              </a:rPr>
              <a:t> </a:t>
            </a:r>
            <a:r>
              <a:rPr lang="sl-SI" sz="1600" b="0" dirty="0" err="1">
                <a:solidFill>
                  <a:schemeClr val="accent1"/>
                </a:solidFill>
                <a:ea typeface="+mn-lt"/>
                <a:cs typeface="+mn-lt"/>
              </a:rPr>
              <a:t>everyone</a:t>
            </a:r>
            <a:r>
              <a:rPr lang="sl-SI" sz="1600" b="0" dirty="0">
                <a:solidFill>
                  <a:schemeClr val="accent1"/>
                </a:solidFill>
                <a:ea typeface="+mn-lt"/>
                <a:cs typeface="+mn-lt"/>
              </a:rPr>
              <a:t> </a:t>
            </a:r>
            <a:r>
              <a:rPr lang="sl-SI" sz="1600" b="0" dirty="0" err="1">
                <a:solidFill>
                  <a:schemeClr val="accent1"/>
                </a:solidFill>
                <a:ea typeface="+mn-lt"/>
                <a:cs typeface="+mn-lt"/>
              </a:rPr>
              <a:t>can</a:t>
            </a:r>
            <a:r>
              <a:rPr lang="sl-SI" sz="1600" b="0" dirty="0">
                <a:solidFill>
                  <a:schemeClr val="accent1"/>
                </a:solidFill>
                <a:ea typeface="+mn-lt"/>
                <a:cs typeface="+mn-lt"/>
              </a:rPr>
              <a:t> </a:t>
            </a:r>
            <a:r>
              <a:rPr lang="sl-SI" sz="1600" b="0" dirty="0" err="1">
                <a:solidFill>
                  <a:schemeClr val="accent1"/>
                </a:solidFill>
                <a:ea typeface="+mn-lt"/>
                <a:cs typeface="+mn-lt"/>
              </a:rPr>
              <a:t>thrive</a:t>
            </a:r>
            <a:r>
              <a:rPr lang="sl-SI" sz="1600" b="0" dirty="0">
                <a:solidFill>
                  <a:schemeClr val="accent1"/>
                </a:solidFill>
                <a:ea typeface="+mn-lt"/>
                <a:cs typeface="+mn-lt"/>
              </a:rPr>
              <a:t>.</a:t>
            </a:r>
            <a:endParaRPr lang="sl-SI" sz="1600" dirty="0">
              <a:solidFill>
                <a:schemeClr val="accent1"/>
              </a:solidFill>
            </a:endParaRPr>
          </a:p>
          <a:p>
            <a:pPr>
              <a:lnSpc>
                <a:spcPct val="150000"/>
              </a:lnSpc>
            </a:pPr>
            <a:r>
              <a:rPr lang="sl-SI" sz="1600" dirty="0" err="1"/>
              <a:t>Duration</a:t>
            </a:r>
            <a:r>
              <a:rPr lang="sl-SI" sz="1600" dirty="0"/>
              <a:t> </a:t>
            </a:r>
            <a:r>
              <a:rPr lang="sl-SI" sz="1600" dirty="0" err="1"/>
              <a:t>of</a:t>
            </a:r>
            <a:r>
              <a:rPr lang="sl-SI" sz="1600" dirty="0"/>
              <a:t> </a:t>
            </a:r>
            <a:r>
              <a:rPr lang="sl-SI" sz="1600" dirty="0" err="1"/>
              <a:t>the</a:t>
            </a:r>
            <a:r>
              <a:rPr lang="sl-SI" sz="1600" dirty="0"/>
              <a:t> </a:t>
            </a:r>
            <a:r>
              <a:rPr lang="sl-SI" sz="1600" dirty="0" err="1"/>
              <a:t>unit</a:t>
            </a:r>
            <a:r>
              <a:rPr lang="sl-SI" sz="1600" dirty="0"/>
              <a:t>:</a:t>
            </a:r>
            <a:r>
              <a:rPr lang="sl-SI" sz="1600" b="0" dirty="0"/>
              <a:t> </a:t>
            </a:r>
            <a:r>
              <a:rPr lang="sl-SI" sz="1600" b="0" dirty="0">
                <a:solidFill>
                  <a:schemeClr val="accent1"/>
                </a:solidFill>
              </a:rPr>
              <a:t>One </a:t>
            </a:r>
            <a:r>
              <a:rPr lang="sl-SI" sz="1600" b="0" dirty="0" err="1">
                <a:solidFill>
                  <a:schemeClr val="accent1"/>
                </a:solidFill>
              </a:rPr>
              <a:t>week</a:t>
            </a:r>
            <a:endParaRPr lang="sl-SI" sz="1600" b="0" dirty="0">
              <a:solidFill>
                <a:schemeClr val="accent1"/>
              </a:solidFill>
            </a:endParaRPr>
          </a:p>
          <a:p>
            <a:pPr>
              <a:lnSpc>
                <a:spcPct val="150000"/>
              </a:lnSpc>
            </a:pPr>
            <a:r>
              <a:rPr lang="sl-SI" sz="1600" dirty="0" err="1"/>
              <a:t>Estimated</a:t>
            </a:r>
            <a:r>
              <a:rPr lang="sl-SI" sz="1600" dirty="0"/>
              <a:t> </a:t>
            </a:r>
            <a:r>
              <a:rPr lang="sl-SI" sz="1600" dirty="0" err="1"/>
              <a:t>workload</a:t>
            </a:r>
            <a:r>
              <a:rPr lang="sl-SI" sz="1600" dirty="0"/>
              <a:t>: </a:t>
            </a:r>
            <a:r>
              <a:rPr lang="sl-SI" sz="1600" b="0" dirty="0">
                <a:solidFill>
                  <a:schemeClr val="accent1"/>
                </a:solidFill>
              </a:rPr>
              <a:t>7 </a:t>
            </a:r>
            <a:r>
              <a:rPr lang="sl-SI" sz="1600" b="0" dirty="0" err="1">
                <a:solidFill>
                  <a:schemeClr val="accent1"/>
                </a:solidFill>
              </a:rPr>
              <a:t>hours</a:t>
            </a:r>
            <a:endParaRPr lang="sl-SI" sz="1600" b="0" dirty="0">
              <a:solidFill>
                <a:schemeClr val="accent1"/>
              </a:solidFill>
            </a:endParaRPr>
          </a:p>
          <a:p>
            <a:pPr>
              <a:lnSpc>
                <a:spcPct val="150000"/>
              </a:lnSpc>
            </a:pPr>
            <a:r>
              <a:rPr lang="sl-SI" sz="1600" err="1"/>
              <a:t>Assesment</a:t>
            </a:r>
            <a:r>
              <a:rPr lang="sl-SI" sz="1600" dirty="0"/>
              <a:t> </a:t>
            </a:r>
            <a:r>
              <a:rPr lang="sl-SI" sz="1600" err="1"/>
              <a:t>method</a:t>
            </a:r>
            <a:r>
              <a:rPr lang="sl-SI" sz="1600" dirty="0"/>
              <a:t>:</a:t>
            </a:r>
            <a:r>
              <a:rPr lang="sl-SI" sz="1600" dirty="0">
                <a:solidFill>
                  <a:schemeClr val="accent1"/>
                </a:solidFill>
              </a:rPr>
              <a:t> </a:t>
            </a:r>
            <a:r>
              <a:rPr lang="sl-SI" sz="1600" b="0" err="1">
                <a:solidFill>
                  <a:schemeClr val="accent1"/>
                </a:solidFill>
              </a:rPr>
              <a:t>Self-assesment</a:t>
            </a:r>
            <a:r>
              <a:rPr lang="sl-SI" sz="1600" b="0" dirty="0">
                <a:solidFill>
                  <a:schemeClr val="accent1"/>
                </a:solidFill>
              </a:rPr>
              <a:t> </a:t>
            </a:r>
            <a:r>
              <a:rPr lang="sl-SI" sz="1600" b="0" err="1">
                <a:solidFill>
                  <a:schemeClr val="accent1"/>
                </a:solidFill>
              </a:rPr>
              <a:t>quiz</a:t>
            </a:r>
            <a:endParaRPr lang="sl-SI" sz="1600" b="0">
              <a:solidFill>
                <a:schemeClr val="accent1"/>
              </a:solidFill>
            </a:endParaRPr>
          </a:p>
        </p:txBody>
      </p:sp>
      <p:sp>
        <p:nvSpPr>
          <p:cNvPr id="6" name="Title 1">
            <a:extLst>
              <a:ext uri="{FF2B5EF4-FFF2-40B4-BE49-F238E27FC236}">
                <a16:creationId xmlns:a16="http://schemas.microsoft.com/office/drawing/2014/main" id="{5F785082-F47E-1F39-01A3-1B5F21801EB5}"/>
              </a:ext>
            </a:extLst>
          </p:cNvPr>
          <p:cNvSpPr>
            <a:spLocks noGrp="1"/>
          </p:cNvSpPr>
          <p:nvPr/>
        </p:nvSpPr>
        <p:spPr>
          <a:xfrm>
            <a:off x="246464" y="519240"/>
            <a:ext cx="10179170" cy="56889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dirty="0" err="1"/>
              <a:t>Aim</a:t>
            </a:r>
            <a:r>
              <a:rPr lang="sl-SI" dirty="0"/>
              <a:t> </a:t>
            </a:r>
            <a:r>
              <a:rPr lang="sl-SI" dirty="0" err="1"/>
              <a:t>of</a:t>
            </a:r>
            <a:r>
              <a:rPr lang="sl-SI" dirty="0"/>
              <a:t> </a:t>
            </a:r>
            <a:r>
              <a:rPr lang="sl-SI" dirty="0" err="1"/>
              <a:t>this</a:t>
            </a:r>
            <a:r>
              <a:rPr lang="sl-SI" dirty="0"/>
              <a:t> </a:t>
            </a:r>
            <a:r>
              <a:rPr lang="sl-SI" dirty="0" err="1"/>
              <a:t>unit</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E05121-28A5-A1BB-1D1D-D95EBF63955C}"/>
              </a:ext>
            </a:extLst>
          </p:cNvPr>
          <p:cNvSpPr>
            <a:spLocks noGrp="1"/>
          </p:cNvSpPr>
          <p:nvPr>
            <p:ph type="title"/>
          </p:nvPr>
        </p:nvSpPr>
        <p:spPr/>
        <p:txBody>
          <a:bodyPr>
            <a:normAutofit/>
          </a:bodyPr>
          <a:lstStyle/>
          <a:p>
            <a:r>
              <a:rPr lang="sl-SI" sz="3400" kern="0" dirty="0">
                <a:ea typeface="Times New Roman" panose="02020603050405020304" pitchFamily="18" charset="0"/>
                <a:cs typeface="Times New Roman"/>
              </a:rPr>
              <a:t>3°: </a:t>
            </a:r>
            <a:r>
              <a:rPr lang="sl-SI" sz="3400" kern="0" dirty="0" err="1">
                <a:ea typeface="Times New Roman" panose="02020603050405020304" pitchFamily="18" charset="0"/>
                <a:cs typeface="Times New Roman"/>
              </a:rPr>
              <a:t>Creating</a:t>
            </a:r>
            <a:r>
              <a:rPr lang="sl-SI" sz="3400" kern="0" dirty="0">
                <a:ea typeface="Times New Roman" panose="02020603050405020304" pitchFamily="18" charset="0"/>
                <a:cs typeface="Times New Roman"/>
              </a:rPr>
              <a:t> </a:t>
            </a:r>
            <a:r>
              <a:rPr lang="sl-SI" sz="3400" kern="0" dirty="0" err="1">
                <a:ea typeface="Times New Roman" panose="02020603050405020304" pitchFamily="18" charset="0"/>
                <a:cs typeface="Times New Roman"/>
              </a:rPr>
              <a:t>inclusive</a:t>
            </a:r>
            <a:r>
              <a:rPr lang="sl-SI" sz="3400" kern="0" dirty="0">
                <a:ea typeface="Times New Roman" panose="02020603050405020304" pitchFamily="18" charset="0"/>
                <a:cs typeface="Times New Roman"/>
              </a:rPr>
              <a:t> </a:t>
            </a:r>
            <a:r>
              <a:rPr lang="sl-SI" sz="3400" kern="0" dirty="0" err="1">
                <a:ea typeface="Times New Roman" panose="02020603050405020304" pitchFamily="18" charset="0"/>
                <a:cs typeface="Times New Roman"/>
              </a:rPr>
              <a:t>workplaces</a:t>
            </a:r>
            <a:br>
              <a:rPr lang="sl-SI" sz="3400" b="1" kern="0" dirty="0">
                <a:ea typeface="Times New Roman" panose="02020603050405020304" pitchFamily="18" charset="0"/>
                <a:cs typeface="Times New Roman"/>
              </a:rPr>
            </a:br>
            <a:br>
              <a:rPr lang="sl-SI" sz="3400" b="1" kern="0" dirty="0">
                <a:ea typeface="Times New Roman" panose="02020603050405020304" pitchFamily="18" charset="0"/>
                <a:cs typeface="Times New Roman"/>
              </a:rPr>
            </a:br>
            <a:r>
              <a:rPr lang="sl-SI" sz="2000" b="1" kern="0" dirty="0" err="1">
                <a:cs typeface="Times New Roman"/>
              </a:rPr>
              <a:t>Importance</a:t>
            </a:r>
            <a:r>
              <a:rPr lang="sl-SI" sz="2000" b="1" kern="0" dirty="0">
                <a:cs typeface="Times New Roman"/>
              </a:rPr>
              <a:t> </a:t>
            </a:r>
            <a:r>
              <a:rPr lang="sl-SI" sz="2000" b="1" kern="0" dirty="0" err="1">
                <a:cs typeface="Times New Roman"/>
              </a:rPr>
              <a:t>of</a:t>
            </a:r>
            <a:r>
              <a:rPr lang="sl-SI" sz="2000" b="1" kern="0" dirty="0">
                <a:cs typeface="Times New Roman"/>
              </a:rPr>
              <a:t> </a:t>
            </a:r>
            <a:r>
              <a:rPr lang="sl-SI" sz="2000" b="1" kern="0" dirty="0" err="1">
                <a:cs typeface="Times New Roman"/>
              </a:rPr>
              <a:t>diversity</a:t>
            </a:r>
            <a:r>
              <a:rPr lang="sl-SI" sz="2000" b="1" kern="0" dirty="0">
                <a:cs typeface="Times New Roman"/>
              </a:rPr>
              <a:t>, </a:t>
            </a:r>
            <a:r>
              <a:rPr lang="sl-SI" sz="2000" b="1" kern="0" dirty="0" err="1">
                <a:cs typeface="Times New Roman"/>
              </a:rPr>
              <a:t>equity</a:t>
            </a:r>
            <a:r>
              <a:rPr lang="sl-SI" sz="2000" b="1" kern="0" dirty="0">
                <a:cs typeface="Times New Roman"/>
              </a:rPr>
              <a:t> </a:t>
            </a:r>
            <a:r>
              <a:rPr lang="sl-SI" sz="2000" b="1" kern="0" dirty="0" err="1">
                <a:cs typeface="Times New Roman"/>
              </a:rPr>
              <a:t>and</a:t>
            </a:r>
            <a:r>
              <a:rPr lang="sl-SI" sz="2000" b="1" kern="0" dirty="0">
                <a:cs typeface="Times New Roman"/>
              </a:rPr>
              <a:t> </a:t>
            </a:r>
            <a:r>
              <a:rPr lang="sl-SI" sz="2000" b="1" kern="0" dirty="0" err="1">
                <a:cs typeface="Times New Roman"/>
              </a:rPr>
              <a:t>inclusion</a:t>
            </a:r>
            <a:r>
              <a:rPr lang="sl-SI" sz="2000" b="1" kern="0" dirty="0">
                <a:cs typeface="Times New Roman"/>
              </a:rPr>
              <a:t> (DEI)</a:t>
            </a:r>
            <a:endParaRPr lang="en-GB" sz="2000" b="1" kern="0" dirty="0">
              <a:cs typeface="Times New Roman"/>
            </a:endParaRPr>
          </a:p>
        </p:txBody>
      </p:sp>
      <p:sp>
        <p:nvSpPr>
          <p:cNvPr id="3" name="Označba mesta vsebine 2">
            <a:extLst>
              <a:ext uri="{FF2B5EF4-FFF2-40B4-BE49-F238E27FC236}">
                <a16:creationId xmlns:a16="http://schemas.microsoft.com/office/drawing/2014/main" id="{39076C24-799A-8D2A-2DA4-22032426AD63}"/>
              </a:ext>
            </a:extLst>
          </p:cNvPr>
          <p:cNvSpPr>
            <a:spLocks noGrp="1"/>
          </p:cNvSpPr>
          <p:nvPr>
            <p:ph idx="1"/>
          </p:nvPr>
        </p:nvSpPr>
        <p:spPr/>
        <p:txBody>
          <a:bodyPr>
            <a:normAutofit fontScale="92500" lnSpcReduction="20000"/>
          </a:bodyPr>
          <a:lstStyle/>
          <a:p>
            <a:pPr>
              <a:lnSpc>
                <a:spcPct val="150000"/>
              </a:lnSpc>
            </a:pPr>
            <a:r>
              <a:rPr lang="en-US" sz="1800" b="0">
                <a:solidFill>
                  <a:schemeClr val="accent1"/>
                </a:solidFill>
              </a:rPr>
              <a:t>Diversity, equity, and inclusion are interconnected concepts but distinct in their focus. </a:t>
            </a:r>
            <a:endParaRPr lang="sl-SI" sz="1800" b="0">
              <a:solidFill>
                <a:schemeClr val="accent1"/>
              </a:solidFill>
            </a:endParaRPr>
          </a:p>
          <a:p>
            <a:pPr>
              <a:lnSpc>
                <a:spcPct val="150000"/>
              </a:lnSpc>
            </a:pPr>
            <a:r>
              <a:rPr lang="en-US" sz="1800">
                <a:solidFill>
                  <a:schemeClr val="accent1"/>
                </a:solidFill>
              </a:rPr>
              <a:t>Diversity</a:t>
            </a:r>
            <a:r>
              <a:rPr lang="en-US" sz="1800" b="0">
                <a:solidFill>
                  <a:schemeClr val="accent1"/>
                </a:solidFill>
              </a:rPr>
              <a:t> emphasizes the representation of various genders, races, nationalities, and sexual orientations within an entity. </a:t>
            </a:r>
            <a:endParaRPr lang="sl-SI" sz="1800" b="0">
              <a:solidFill>
                <a:schemeClr val="accent1"/>
              </a:solidFill>
            </a:endParaRPr>
          </a:p>
          <a:p>
            <a:pPr>
              <a:lnSpc>
                <a:spcPct val="150000"/>
              </a:lnSpc>
            </a:pPr>
            <a:r>
              <a:rPr lang="en-US" sz="1800">
                <a:solidFill>
                  <a:schemeClr val="accent1"/>
                </a:solidFill>
              </a:rPr>
              <a:t>Inclusion</a:t>
            </a:r>
            <a:r>
              <a:rPr lang="en-US" sz="1800" b="0">
                <a:solidFill>
                  <a:schemeClr val="accent1"/>
                </a:solidFill>
              </a:rPr>
              <a:t> is about how well the contributions and perspectives of these diverse groups are valued and integrated. </a:t>
            </a:r>
            <a:endParaRPr lang="sl-SI" sz="1800" b="0">
              <a:solidFill>
                <a:schemeClr val="accent1"/>
              </a:solidFill>
            </a:endParaRPr>
          </a:p>
          <a:p>
            <a:pPr>
              <a:lnSpc>
                <a:spcPct val="150000"/>
              </a:lnSpc>
            </a:pPr>
            <a:r>
              <a:rPr lang="en-US" sz="1800">
                <a:solidFill>
                  <a:schemeClr val="accent1"/>
                </a:solidFill>
              </a:rPr>
              <a:t>Equity</a:t>
            </a:r>
            <a:r>
              <a:rPr lang="en-US" sz="1800" b="0">
                <a:solidFill>
                  <a:schemeClr val="accent1"/>
                </a:solidFill>
              </a:rPr>
              <a:t> ensures fair treatment, access, and opportunities by addressing and overcoming systemic barriers. An environment with diverse demographics but only certain groups' perspectives valued may be diverse, but it is not truly inclusive or equitable. </a:t>
            </a:r>
            <a:endParaRPr lang="sl-SI" sz="1800" b="0">
              <a:solidFill>
                <a:schemeClr val="accent1"/>
              </a:solidFill>
            </a:endParaRPr>
          </a:p>
          <a:p>
            <a:endParaRPr lang="sl-SI" sz="1800" b="0">
              <a:solidFill>
                <a:schemeClr val="accent1"/>
              </a:solidFill>
            </a:endParaRPr>
          </a:p>
          <a:p>
            <a:endParaRPr lang="sl-SI" sz="1800" b="0">
              <a:solidFill>
                <a:schemeClr val="accent1"/>
              </a:solidFill>
            </a:endParaRPr>
          </a:p>
          <a:p>
            <a:pPr algn="ctr"/>
            <a:r>
              <a:rPr lang="en-US" sz="1800">
                <a:solidFill>
                  <a:schemeClr val="accent1"/>
                </a:solidFill>
              </a:rPr>
              <a:t>All three aspects are essential for a truly inclusive and fair environment.</a:t>
            </a:r>
            <a:endParaRPr lang="en-GB" sz="1800">
              <a:solidFill>
                <a:schemeClr val="accent1"/>
              </a:solidFill>
            </a:endParaRPr>
          </a:p>
        </p:txBody>
      </p:sp>
    </p:spTree>
    <p:extLst>
      <p:ext uri="{BB962C8B-B14F-4D97-AF65-F5344CB8AC3E}">
        <p14:creationId xmlns:p14="http://schemas.microsoft.com/office/powerpoint/2010/main" val="180674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E6486CF-3181-A79C-F9F4-B67544B29F0D}"/>
              </a:ext>
            </a:extLst>
          </p:cNvPr>
          <p:cNvSpPr>
            <a:spLocks noGrp="1"/>
          </p:cNvSpPr>
          <p:nvPr>
            <p:ph idx="1"/>
          </p:nvPr>
        </p:nvSpPr>
        <p:spPr>
          <a:xfrm>
            <a:off x="838200" y="480811"/>
            <a:ext cx="10515600" cy="5360217"/>
          </a:xfrm>
        </p:spPr>
        <p:txBody>
          <a:bodyPr vert="horz" lIns="91440" tIns="45720" rIns="91440" bIns="45720" rtlCol="0" anchor="t">
            <a:normAutofit fontScale="92500"/>
          </a:bodyPr>
          <a:lstStyle/>
          <a:p>
            <a:r>
              <a:rPr lang="en-US" sz="3400" b="0" dirty="0">
                <a:solidFill>
                  <a:schemeClr val="bg2"/>
                </a:solidFill>
                <a:latin typeface="Raleway SemiBold"/>
              </a:rPr>
              <a:t>Why DEI is Important for Business</a:t>
            </a:r>
          </a:p>
          <a:p>
            <a:pPr>
              <a:lnSpc>
                <a:spcPct val="150000"/>
              </a:lnSpc>
              <a:spcBef>
                <a:spcPts val="600"/>
              </a:spcBef>
              <a:spcAft>
                <a:spcPts val="600"/>
              </a:spcAft>
            </a:pPr>
            <a:endParaRPr lang="en-US" sz="1600" dirty="0"/>
          </a:p>
          <a:p>
            <a:pPr>
              <a:lnSpc>
                <a:spcPct val="150000"/>
              </a:lnSpc>
              <a:spcBef>
                <a:spcPts val="600"/>
              </a:spcBef>
              <a:spcAft>
                <a:spcPts val="600"/>
              </a:spcAft>
            </a:pPr>
            <a:r>
              <a:rPr lang="en-US" sz="1600" b="1" dirty="0"/>
              <a:t>Enhances Team Cohesion and Innovation:</a:t>
            </a:r>
            <a:r>
              <a:rPr lang="en-US" sz="1600" dirty="0"/>
              <a:t> </a:t>
            </a:r>
            <a:r>
              <a:rPr lang="en-US" sz="1600" b="0" dirty="0">
                <a:solidFill>
                  <a:schemeClr val="accent1"/>
                </a:solidFill>
              </a:rPr>
              <a:t>A diverse workforce brings together varied perspectives that foster creativity and problem-solving. When employees feel included and equitably treated, they are more engaged and productive.</a:t>
            </a:r>
            <a:endParaRPr lang="en-US">
              <a:solidFill>
                <a:schemeClr val="accent1"/>
              </a:solidFill>
            </a:endParaRPr>
          </a:p>
          <a:p>
            <a:pPr>
              <a:lnSpc>
                <a:spcPct val="150000"/>
              </a:lnSpc>
              <a:spcBef>
                <a:spcPts val="600"/>
              </a:spcBef>
              <a:spcAft>
                <a:spcPts val="600"/>
              </a:spcAft>
            </a:pPr>
            <a:r>
              <a:rPr lang="en-US" sz="1600" b="1" dirty="0"/>
              <a:t>Improves Understanding of Customers:</a:t>
            </a:r>
            <a:r>
              <a:rPr lang="en-US" sz="1600" dirty="0"/>
              <a:t> </a:t>
            </a:r>
            <a:r>
              <a:rPr lang="en-US" sz="1600" b="0" dirty="0">
                <a:solidFill>
                  <a:schemeClr val="accent1"/>
                </a:solidFill>
              </a:rPr>
              <a:t>A diverse and inclusive organization better reflects the market it serves, leading to improved customer understanding and service. This alignment can drive customer satisfaction and loyalty.</a:t>
            </a:r>
          </a:p>
          <a:p>
            <a:pPr>
              <a:lnSpc>
                <a:spcPct val="150000"/>
              </a:lnSpc>
              <a:spcBef>
                <a:spcPts val="600"/>
              </a:spcBef>
              <a:spcAft>
                <a:spcPts val="600"/>
              </a:spcAft>
            </a:pPr>
            <a:r>
              <a:rPr lang="en-US" sz="1600" b="1" dirty="0"/>
              <a:t>Strengthens Organizational Culture:</a:t>
            </a:r>
            <a:r>
              <a:rPr lang="en-US" sz="1600" dirty="0"/>
              <a:t> </a:t>
            </a:r>
            <a:r>
              <a:rPr lang="en-US" sz="1600" b="0" dirty="0">
                <a:solidFill>
                  <a:schemeClr val="accent1"/>
                </a:solidFill>
              </a:rPr>
              <a:t>DEI practices build a culture of integrity and respect, attracting top talent and reducing turnover. When employees see themselves represented at all levels of the organization, it fosters a sense of belonging and commitment.</a:t>
            </a:r>
            <a:endParaRPr lang="sl-SI" sz="1600" b="0" dirty="0">
              <a:solidFill>
                <a:schemeClr val="accent1"/>
              </a:solidFill>
            </a:endParaRPr>
          </a:p>
          <a:p>
            <a:pPr>
              <a:lnSpc>
                <a:spcPct val="150000"/>
              </a:lnSpc>
              <a:spcBef>
                <a:spcPts val="600"/>
              </a:spcBef>
              <a:spcAft>
                <a:spcPts val="600"/>
              </a:spcAft>
            </a:pPr>
            <a:r>
              <a:rPr lang="en-US" sz="1600" dirty="0">
                <a:solidFill>
                  <a:schemeClr val="bg2"/>
                </a:solidFill>
              </a:rPr>
              <a:t>Investing in DEI is not only a moral imperative but also a strategic advantage. It creates a more positive workplace, drives innovation, enhances customer relations, and builds a stronger, more resilient organization.</a:t>
            </a:r>
          </a:p>
          <a:p>
            <a:endParaRPr lang="en-GB"/>
          </a:p>
        </p:txBody>
      </p:sp>
    </p:spTree>
    <p:extLst>
      <p:ext uri="{BB962C8B-B14F-4D97-AF65-F5344CB8AC3E}">
        <p14:creationId xmlns:p14="http://schemas.microsoft.com/office/powerpoint/2010/main" val="1920296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838200" y="0"/>
            <a:ext cx="10515600" cy="1580225"/>
          </a:xfrm>
        </p:spPr>
        <p:txBody>
          <a:bodyPr>
            <a:normAutofit/>
          </a:bodyPr>
          <a:lstStyle/>
          <a:p>
            <a:r>
              <a:rPr lang="sl-SI" sz="3400" kern="0" dirty="0" err="1">
                <a:effectLst/>
                <a:latin typeface="+mj-lt"/>
                <a:ea typeface="Times New Roman" panose="02020603050405020304" pitchFamily="18" charset="0"/>
                <a:cs typeface="Times New Roman"/>
              </a:rPr>
              <a:t>Strategies</a:t>
            </a:r>
            <a:r>
              <a:rPr lang="sl-SI" sz="3400" kern="0" dirty="0">
                <a:effectLst/>
                <a:latin typeface="+mj-lt"/>
                <a:ea typeface="Times New Roman" panose="02020603050405020304" pitchFamily="18" charset="0"/>
                <a:cs typeface="Times New Roman"/>
              </a:rPr>
              <a:t> to </a:t>
            </a:r>
            <a:r>
              <a:rPr lang="sl-SI" sz="3400" kern="0" dirty="0" err="1">
                <a:effectLst/>
                <a:latin typeface="+mj-lt"/>
                <a:ea typeface="Times New Roman" panose="02020603050405020304" pitchFamily="18" charset="0"/>
                <a:cs typeface="Times New Roman"/>
              </a:rPr>
              <a:t>promote</a:t>
            </a:r>
            <a:r>
              <a:rPr lang="sl-SI" sz="3400" kern="0" dirty="0">
                <a:effectLst/>
                <a:latin typeface="+mj-lt"/>
                <a:ea typeface="Times New Roman" panose="02020603050405020304" pitchFamily="18" charset="0"/>
                <a:cs typeface="Times New Roman"/>
              </a:rPr>
              <a:t> a DEI </a:t>
            </a:r>
            <a:r>
              <a:rPr lang="sl-SI" sz="3400" kern="0" dirty="0" err="1">
                <a:effectLst/>
                <a:latin typeface="+mj-lt"/>
                <a:ea typeface="Times New Roman" panose="02020603050405020304" pitchFamily="18" charset="0"/>
                <a:cs typeface="Times New Roman"/>
              </a:rPr>
              <a:t>work</a:t>
            </a:r>
            <a:r>
              <a:rPr lang="sl-SI" sz="3400" kern="0" dirty="0">
                <a:effectLst/>
                <a:latin typeface="+mj-lt"/>
                <a:ea typeface="Times New Roman" panose="02020603050405020304" pitchFamily="18" charset="0"/>
                <a:cs typeface="Times New Roman"/>
              </a:rPr>
              <a:t> </a:t>
            </a:r>
            <a:r>
              <a:rPr lang="sl-SI" sz="3400" kern="0" dirty="0" err="1">
                <a:effectLst/>
                <a:latin typeface="+mj-lt"/>
                <a:ea typeface="Times New Roman" panose="02020603050405020304" pitchFamily="18" charset="0"/>
                <a:cs typeface="Times New Roman"/>
              </a:rPr>
              <a:t>environment</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838200" y="1337912"/>
            <a:ext cx="10515600" cy="5045133"/>
          </a:xfrm>
        </p:spPr>
        <p:txBody>
          <a:bodyPr vert="horz" lIns="91440" tIns="45720" rIns="91440" bIns="45720" rtlCol="0" anchor="t">
            <a:normAutofit/>
          </a:bodyPr>
          <a:lstStyle/>
          <a:p>
            <a:pPr>
              <a:lnSpc>
                <a:spcPct val="150000"/>
              </a:lnSpc>
              <a:spcBef>
                <a:spcPts val="600"/>
              </a:spcBef>
              <a:spcAft>
                <a:spcPts val="600"/>
              </a:spcAft>
            </a:pPr>
            <a:r>
              <a:rPr lang="en-US" sz="1800" dirty="0">
                <a:solidFill>
                  <a:schemeClr val="accent1"/>
                </a:solidFill>
                <a:ea typeface="+mn-lt"/>
                <a:cs typeface="+mn-lt"/>
              </a:rPr>
              <a:t>Leadership Commitment:</a:t>
            </a:r>
            <a:r>
              <a:rPr lang="en-US" sz="1800" b="0" dirty="0">
                <a:solidFill>
                  <a:schemeClr val="accent1"/>
                </a:solidFill>
                <a:ea typeface="+mn-lt"/>
                <a:cs typeface="+mn-lt"/>
              </a:rPr>
              <a:t> Leaders must actively prioritize DEI, such as hosting regular discussions and setting clear expectations. Genuine actions are key to fostering trust and setting an organizational tone.</a:t>
            </a:r>
            <a:endParaRPr lang="sl-SI" sz="1800">
              <a:solidFill>
                <a:schemeClr val="accent1"/>
              </a:solidFill>
            </a:endParaRPr>
          </a:p>
          <a:p>
            <a:pPr>
              <a:lnSpc>
                <a:spcPct val="150000"/>
              </a:lnSpc>
              <a:spcBef>
                <a:spcPts val="600"/>
              </a:spcBef>
              <a:spcAft>
                <a:spcPts val="600"/>
              </a:spcAft>
            </a:pPr>
            <a:r>
              <a:rPr lang="en-US" sz="1800" dirty="0">
                <a:solidFill>
                  <a:schemeClr val="accent1"/>
                </a:solidFill>
                <a:ea typeface="+mn-lt"/>
                <a:cs typeface="+mn-lt"/>
              </a:rPr>
              <a:t>Education and Training:</a:t>
            </a:r>
            <a:r>
              <a:rPr lang="en-US" sz="1800" b="0" dirty="0">
                <a:solidFill>
                  <a:schemeClr val="accent1"/>
                </a:solidFill>
                <a:ea typeface="+mn-lt"/>
                <a:cs typeface="+mn-lt"/>
              </a:rPr>
              <a:t> Offer ongoing, interactive DEI training to raise awareness and counteract bias. Avoid one-off sessions and address potential resistance from employees.</a:t>
            </a:r>
            <a:endParaRPr lang="en-US" sz="1800">
              <a:solidFill>
                <a:schemeClr val="accent1"/>
              </a:solidFill>
            </a:endParaRPr>
          </a:p>
          <a:p>
            <a:pPr>
              <a:lnSpc>
                <a:spcPct val="150000"/>
              </a:lnSpc>
              <a:spcBef>
                <a:spcPts val="600"/>
              </a:spcBef>
              <a:spcAft>
                <a:spcPts val="600"/>
              </a:spcAft>
            </a:pPr>
            <a:r>
              <a:rPr lang="en-US" sz="1800" dirty="0">
                <a:solidFill>
                  <a:schemeClr val="accent1"/>
                </a:solidFill>
                <a:ea typeface="+mn-lt"/>
                <a:cs typeface="+mn-lt"/>
              </a:rPr>
              <a:t>Diverse Hiring Practices:</a:t>
            </a:r>
            <a:r>
              <a:rPr lang="en-US" sz="1800" b="0" dirty="0">
                <a:solidFill>
                  <a:schemeClr val="accent1"/>
                </a:solidFill>
                <a:ea typeface="+mn-lt"/>
                <a:cs typeface="+mn-lt"/>
              </a:rPr>
              <a:t> Adopt inclusive recruitment methods like blind hiring and diverse panels to promote equity. Ensure fairness and avoid tokenism in diversity efforts.</a:t>
            </a:r>
            <a:endParaRPr lang="en-US" sz="1800" dirty="0">
              <a:solidFill>
                <a:schemeClr val="accent1"/>
              </a:solidFill>
            </a:endParaRPr>
          </a:p>
          <a:p>
            <a:endParaRPr lang="en-US" sz="6000" dirty="0">
              <a:solidFill>
                <a:srgbClr val="F3B75B"/>
              </a:solidFill>
            </a:endParaRPr>
          </a:p>
          <a:p>
            <a:endParaRPr lang="en-GB"/>
          </a:p>
        </p:txBody>
      </p:sp>
    </p:spTree>
    <p:extLst>
      <p:ext uri="{BB962C8B-B14F-4D97-AF65-F5344CB8AC3E}">
        <p14:creationId xmlns:p14="http://schemas.microsoft.com/office/powerpoint/2010/main" val="1229261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D4737CE-E08E-1637-03F5-49D17411FE4D}"/>
              </a:ext>
            </a:extLst>
          </p:cNvPr>
          <p:cNvSpPr>
            <a:spLocks noGrp="1"/>
          </p:cNvSpPr>
          <p:nvPr>
            <p:ph idx="1"/>
          </p:nvPr>
        </p:nvSpPr>
        <p:spPr>
          <a:xfrm>
            <a:off x="616352" y="420417"/>
            <a:ext cx="10737448" cy="5756546"/>
          </a:xfrm>
        </p:spPr>
        <p:txBody>
          <a:bodyPr vert="horz" lIns="91440" tIns="45720" rIns="91440" bIns="45720" rtlCol="0" anchor="t">
            <a:normAutofit/>
          </a:bodyPr>
          <a:lstStyle/>
          <a:p>
            <a:r>
              <a:rPr lang="sl-SI" sz="4400" b="0" err="1">
                <a:solidFill>
                  <a:srgbClr val="0E9094"/>
                </a:solidFill>
                <a:latin typeface="Raleway SemiBold"/>
                <a:ea typeface="+mn-lt"/>
                <a:cs typeface="+mn-lt"/>
              </a:rPr>
              <a:t>Strategies</a:t>
            </a:r>
            <a:r>
              <a:rPr lang="sl-SI" sz="4400" b="0" dirty="0">
                <a:solidFill>
                  <a:srgbClr val="0E9094"/>
                </a:solidFill>
                <a:latin typeface="Raleway SemiBold"/>
                <a:ea typeface="+mn-lt"/>
                <a:cs typeface="+mn-lt"/>
              </a:rPr>
              <a:t> to </a:t>
            </a:r>
            <a:r>
              <a:rPr lang="sl-SI" sz="4400" b="0" err="1">
                <a:solidFill>
                  <a:srgbClr val="0E9094"/>
                </a:solidFill>
                <a:latin typeface="Raleway SemiBold"/>
                <a:ea typeface="+mn-lt"/>
                <a:cs typeface="+mn-lt"/>
              </a:rPr>
              <a:t>promote</a:t>
            </a:r>
            <a:r>
              <a:rPr lang="sl-SI" sz="4400" b="0" dirty="0">
                <a:solidFill>
                  <a:srgbClr val="0E9094"/>
                </a:solidFill>
                <a:latin typeface="Raleway SemiBold"/>
                <a:ea typeface="+mn-lt"/>
                <a:cs typeface="+mn-lt"/>
              </a:rPr>
              <a:t> a DEI </a:t>
            </a:r>
            <a:r>
              <a:rPr lang="sl-SI" sz="4400" b="0" err="1">
                <a:solidFill>
                  <a:srgbClr val="0E9094"/>
                </a:solidFill>
                <a:latin typeface="Raleway SemiBold"/>
                <a:ea typeface="+mn-lt"/>
                <a:cs typeface="+mn-lt"/>
              </a:rPr>
              <a:t>work</a:t>
            </a:r>
            <a:r>
              <a:rPr lang="sl-SI" sz="4400" b="0" dirty="0">
                <a:solidFill>
                  <a:srgbClr val="0E9094"/>
                </a:solidFill>
                <a:latin typeface="Raleway SemiBold"/>
                <a:ea typeface="+mn-lt"/>
                <a:cs typeface="+mn-lt"/>
              </a:rPr>
              <a:t> </a:t>
            </a:r>
            <a:r>
              <a:rPr lang="sl-SI" sz="4400" b="0" err="1">
                <a:solidFill>
                  <a:srgbClr val="0E9094"/>
                </a:solidFill>
                <a:latin typeface="Raleway SemiBold"/>
                <a:ea typeface="+mn-lt"/>
                <a:cs typeface="+mn-lt"/>
              </a:rPr>
              <a:t>environment</a:t>
            </a:r>
            <a:endParaRPr lang="sl-SI" sz="4400" b="0">
              <a:solidFill>
                <a:srgbClr val="0E9094"/>
              </a:solidFill>
              <a:latin typeface="Raleway SemiBold"/>
              <a:ea typeface="+mn-lt"/>
              <a:cs typeface="+mn-lt"/>
            </a:endParaRPr>
          </a:p>
          <a:p>
            <a:endParaRPr lang="en-US" sz="1800" dirty="0">
              <a:solidFill>
                <a:schemeClr val="accent1"/>
              </a:solidFill>
              <a:ea typeface="+mn-lt"/>
              <a:cs typeface="+mn-lt"/>
            </a:endParaRPr>
          </a:p>
          <a:p>
            <a:r>
              <a:rPr lang="en-US" sz="1800" dirty="0">
                <a:solidFill>
                  <a:schemeClr val="accent1"/>
                </a:solidFill>
                <a:ea typeface="+mn-lt"/>
                <a:cs typeface="+mn-lt"/>
              </a:rPr>
              <a:t>Employee Resource Groups (ERGs):</a:t>
            </a:r>
            <a:r>
              <a:rPr lang="en-US" sz="1800" b="0" dirty="0">
                <a:solidFill>
                  <a:schemeClr val="accent1"/>
                </a:solidFill>
                <a:ea typeface="+mn-lt"/>
                <a:cs typeface="+mn-lt"/>
              </a:rPr>
              <a:t> Support ERGs like Women in Tech or LGBTQ+ Allies by providing resources and platforms for sharing experiences and proposing initiatives. Ensure they are integrated into the broader organization with management support.</a:t>
            </a:r>
            <a:endParaRPr lang="en-US" sz="1800" dirty="0">
              <a:solidFill>
                <a:schemeClr val="accent1"/>
              </a:solidFill>
              <a:ea typeface="+mn-lt"/>
              <a:cs typeface="+mn-lt"/>
            </a:endParaRPr>
          </a:p>
          <a:p>
            <a:r>
              <a:rPr lang="en-US" sz="1800" dirty="0">
                <a:solidFill>
                  <a:schemeClr val="accent1"/>
                </a:solidFill>
                <a:ea typeface="+mn-lt"/>
                <a:cs typeface="+mn-lt"/>
              </a:rPr>
              <a:t>Open Communication:</a:t>
            </a:r>
            <a:r>
              <a:rPr lang="en-US" sz="1800" b="0" dirty="0">
                <a:solidFill>
                  <a:schemeClr val="accent1"/>
                </a:solidFill>
                <a:ea typeface="+mn-lt"/>
                <a:cs typeface="+mn-lt"/>
              </a:rPr>
              <a:t> Promote transparency through anonymous feedback channels and DEI surveys. Act on feedback to build trust and show responsiveness.</a:t>
            </a:r>
            <a:endParaRPr lang="en-US" sz="1800" dirty="0">
              <a:solidFill>
                <a:schemeClr val="accent1"/>
              </a:solidFill>
              <a:ea typeface="+mn-lt"/>
              <a:cs typeface="+mn-lt"/>
            </a:endParaRPr>
          </a:p>
          <a:p>
            <a:r>
              <a:rPr lang="en-US" sz="1800" dirty="0">
                <a:solidFill>
                  <a:schemeClr val="accent1"/>
                </a:solidFill>
                <a:ea typeface="+mn-lt"/>
                <a:cs typeface="+mn-lt"/>
              </a:rPr>
              <a:t>Inclusive Culture:</a:t>
            </a:r>
            <a:r>
              <a:rPr lang="en-US" sz="1800" b="0" dirty="0">
                <a:solidFill>
                  <a:schemeClr val="accent1"/>
                </a:solidFill>
                <a:ea typeface="+mn-lt"/>
                <a:cs typeface="+mn-lt"/>
              </a:rPr>
              <a:t> Celebrate diversity through cultural events and inclusion-focused activities. Ensure these initiatives are respectful, genuine, and avoid superficiality.</a:t>
            </a:r>
            <a:endParaRPr lang="en-US" sz="1800" dirty="0">
              <a:solidFill>
                <a:schemeClr val="accent1"/>
              </a:solidFill>
              <a:ea typeface="+mn-lt"/>
              <a:cs typeface="+mn-lt"/>
            </a:endParaRPr>
          </a:p>
          <a:p>
            <a:r>
              <a:rPr lang="en-US" sz="1800" dirty="0">
                <a:solidFill>
                  <a:schemeClr val="accent1"/>
                </a:solidFill>
                <a:ea typeface="+mn-lt"/>
                <a:cs typeface="+mn-lt"/>
              </a:rPr>
              <a:t>Flexibility and Accessibility:</a:t>
            </a:r>
            <a:r>
              <a:rPr lang="en-US" sz="1800" b="0" dirty="0">
                <a:solidFill>
                  <a:schemeClr val="accent1"/>
                </a:solidFill>
                <a:ea typeface="+mn-lt"/>
                <a:cs typeface="+mn-lt"/>
              </a:rPr>
              <a:t> Provide remote work, flexible schedules, and ensure          accessibility in office spaces and digital tools to support diverse needs. Policies must be consistent and accessibility measures kept up-to-date.</a:t>
            </a:r>
            <a:endParaRPr lang="en-US" sz="1800" dirty="0">
              <a:solidFill>
                <a:schemeClr val="accent1"/>
              </a:solidFill>
              <a:ea typeface="+mn-lt"/>
              <a:cs typeface="+mn-lt"/>
            </a:endParaRPr>
          </a:p>
          <a:p>
            <a:r>
              <a:rPr lang="en-US" sz="1800" dirty="0">
                <a:solidFill>
                  <a:schemeClr val="accent1"/>
                </a:solidFill>
                <a:ea typeface="+mn-lt"/>
                <a:cs typeface="+mn-lt"/>
              </a:rPr>
              <a:t>Accountability and Measurement:</a:t>
            </a:r>
            <a:r>
              <a:rPr lang="en-US" sz="1800" b="0" dirty="0">
                <a:solidFill>
                  <a:schemeClr val="accent1"/>
                </a:solidFill>
                <a:ea typeface="+mn-lt"/>
                <a:cs typeface="+mn-lt"/>
              </a:rPr>
              <a:t> Set clear DEI goals, track metrics, and publish reports to ensure transparency and monitor progress. Combine quantitative and qualitative measures for meaningful insights.</a:t>
            </a:r>
            <a:endParaRPr lang="en-US" sz="1800">
              <a:solidFill>
                <a:schemeClr val="accent1"/>
              </a:solidFill>
            </a:endParaRPr>
          </a:p>
          <a:p>
            <a:pPr marL="285750" indent="-285750">
              <a:buFont typeface="Arial"/>
              <a:buChar char="•"/>
            </a:pPr>
            <a:endParaRPr lang="en-US" b="0" dirty="0">
              <a:solidFill>
                <a:srgbClr val="F3B75B"/>
              </a:solidFill>
            </a:endParaRPr>
          </a:p>
          <a:p>
            <a:endParaRPr lang="en-US" dirty="0"/>
          </a:p>
          <a:p>
            <a:endParaRPr lang="en-GB"/>
          </a:p>
        </p:txBody>
      </p:sp>
    </p:spTree>
    <p:extLst>
      <p:ext uri="{BB962C8B-B14F-4D97-AF65-F5344CB8AC3E}">
        <p14:creationId xmlns:p14="http://schemas.microsoft.com/office/powerpoint/2010/main" val="418803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3A056E5A-397F-51C9-71C9-99DC2876E305}"/>
              </a:ext>
            </a:extLst>
          </p:cNvPr>
          <p:cNvSpPr>
            <a:spLocks noGrp="1"/>
          </p:cNvSpPr>
          <p:nvPr>
            <p:ph idx="1"/>
          </p:nvPr>
        </p:nvSpPr>
        <p:spPr>
          <a:xfrm>
            <a:off x="414689" y="616017"/>
            <a:ext cx="11606716" cy="5103647"/>
          </a:xfrm>
        </p:spPr>
        <p:txBody>
          <a:bodyPr vert="horz" lIns="91440" tIns="45720" rIns="91440" bIns="45720" rtlCol="0" anchor="t">
            <a:normAutofit/>
          </a:bodyPr>
          <a:lstStyle/>
          <a:p>
            <a:pPr>
              <a:lnSpc>
                <a:spcPct val="170000"/>
              </a:lnSpc>
            </a:pPr>
            <a:r>
              <a:rPr lang="sl-SI" sz="3400" b="0" dirty="0" err="1">
                <a:solidFill>
                  <a:schemeClr val="bg2"/>
                </a:solidFill>
                <a:latin typeface="+mj-lt"/>
                <a:ea typeface="+mj-ea"/>
                <a:cs typeface="+mj-cs"/>
              </a:rPr>
              <a:t>Strategies</a:t>
            </a:r>
            <a:r>
              <a:rPr lang="sl-SI" sz="3400" b="0" dirty="0">
                <a:solidFill>
                  <a:schemeClr val="bg2"/>
                </a:solidFill>
                <a:latin typeface="+mj-lt"/>
                <a:ea typeface="+mj-ea"/>
                <a:cs typeface="+mj-cs"/>
              </a:rPr>
              <a:t> to </a:t>
            </a:r>
            <a:r>
              <a:rPr lang="sl-SI" sz="3400" b="0" dirty="0" err="1">
                <a:solidFill>
                  <a:schemeClr val="bg2"/>
                </a:solidFill>
                <a:latin typeface="+mj-lt"/>
                <a:ea typeface="+mj-ea"/>
                <a:cs typeface="+mj-cs"/>
              </a:rPr>
              <a:t>promote</a:t>
            </a:r>
            <a:r>
              <a:rPr lang="sl-SI" sz="3400" b="0" dirty="0">
                <a:solidFill>
                  <a:schemeClr val="bg2"/>
                </a:solidFill>
                <a:latin typeface="+mj-lt"/>
                <a:ea typeface="+mj-ea"/>
                <a:cs typeface="+mj-cs"/>
              </a:rPr>
              <a:t> a DEI </a:t>
            </a:r>
            <a:r>
              <a:rPr lang="sl-SI" sz="3400" b="0" dirty="0" err="1">
                <a:solidFill>
                  <a:schemeClr val="bg2"/>
                </a:solidFill>
                <a:latin typeface="+mj-lt"/>
                <a:ea typeface="+mj-ea"/>
                <a:cs typeface="+mj-cs"/>
              </a:rPr>
              <a:t>work</a:t>
            </a:r>
            <a:r>
              <a:rPr lang="sl-SI" sz="3400" b="0" dirty="0">
                <a:solidFill>
                  <a:schemeClr val="bg2"/>
                </a:solidFill>
                <a:latin typeface="+mj-lt"/>
                <a:ea typeface="+mj-ea"/>
                <a:cs typeface="+mj-cs"/>
              </a:rPr>
              <a:t> </a:t>
            </a:r>
            <a:r>
              <a:rPr lang="sl-SI" sz="3400" b="0" dirty="0" err="1">
                <a:solidFill>
                  <a:schemeClr val="bg2"/>
                </a:solidFill>
                <a:latin typeface="+mj-lt"/>
                <a:ea typeface="+mj-ea"/>
                <a:cs typeface="+mj-cs"/>
              </a:rPr>
              <a:t>environment</a:t>
            </a:r>
            <a:endParaRPr lang="en-US" sz="3400" b="0" dirty="0" err="1">
              <a:solidFill>
                <a:schemeClr val="bg2"/>
              </a:solidFill>
              <a:latin typeface="+mj-lt"/>
              <a:ea typeface="+mj-ea"/>
              <a:cs typeface="+mj-cs"/>
            </a:endParaRPr>
          </a:p>
          <a:p>
            <a:pPr>
              <a:lnSpc>
                <a:spcPct val="170000"/>
              </a:lnSpc>
            </a:pPr>
            <a:r>
              <a:rPr lang="en-US" sz="1800" b="0" dirty="0">
                <a:solidFill>
                  <a:schemeClr val="accent1"/>
                </a:solidFill>
                <a:latin typeface="Raleway"/>
                <a:ea typeface="+mj-ea"/>
                <a:cs typeface="+mj-cs"/>
              </a:rPr>
              <a:t>Implementing these strategies effectively requires a genuine commitment to DEI principles and continuous effort. While the benefits are substantial, careful consideration is needed to ensure the initiatives are well-received and genuinely impactful. Avoiding pitfalls like superficial implementation, tokenism, and inconsistency is crucial for fostering a truly inclusive and equitable workplace.</a:t>
            </a:r>
            <a:endParaRPr lang="en-GB" sz="1800" b="0">
              <a:solidFill>
                <a:schemeClr val="accent1"/>
              </a:solidFill>
              <a:latin typeface="Raleway"/>
              <a:ea typeface="+mj-ea"/>
              <a:cs typeface="+mj-cs"/>
            </a:endParaRPr>
          </a:p>
        </p:txBody>
      </p:sp>
    </p:spTree>
    <p:extLst>
      <p:ext uri="{BB962C8B-B14F-4D97-AF65-F5344CB8AC3E}">
        <p14:creationId xmlns:p14="http://schemas.microsoft.com/office/powerpoint/2010/main" val="259674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510251" y="394062"/>
            <a:ext cx="10515600" cy="1325563"/>
          </a:xfrm>
        </p:spPr>
        <p:txBody>
          <a:bodyPr>
            <a:normAutofit/>
          </a:bodyPr>
          <a:lstStyle/>
          <a:p>
            <a:r>
              <a:rPr lang="sl-SI" sz="3400" kern="0" dirty="0" err="1">
                <a:effectLst/>
                <a:latin typeface="+mj-lt"/>
                <a:ea typeface="Times New Roman" panose="02020603050405020304" pitchFamily="18" charset="0"/>
                <a:cs typeface="Times New Roman"/>
              </a:rPr>
              <a:t>Action</a:t>
            </a:r>
            <a:r>
              <a:rPr lang="sl-SI" sz="3400" kern="0" dirty="0">
                <a:effectLst/>
                <a:latin typeface="+mj-lt"/>
                <a:ea typeface="Times New Roman" panose="02020603050405020304" pitchFamily="18" charset="0"/>
                <a:cs typeface="Times New Roman"/>
              </a:rPr>
              <a:t> plan </a:t>
            </a:r>
            <a:r>
              <a:rPr lang="sl-SI" sz="3400" kern="0" dirty="0" err="1">
                <a:effectLst/>
                <a:latin typeface="+mj-lt"/>
                <a:ea typeface="Times New Roman" panose="02020603050405020304" pitchFamily="18" charset="0"/>
                <a:cs typeface="Times New Roman"/>
              </a:rPr>
              <a:t>for</a:t>
            </a:r>
            <a:r>
              <a:rPr lang="sl-SI" sz="3400" kern="0" dirty="0">
                <a:effectLst/>
                <a:latin typeface="+mj-lt"/>
                <a:ea typeface="Times New Roman" panose="02020603050405020304" pitchFamily="18" charset="0"/>
                <a:cs typeface="Times New Roman"/>
              </a:rPr>
              <a:t> </a:t>
            </a:r>
            <a:r>
              <a:rPr lang="sl-SI" sz="3400" kern="0" dirty="0" err="1">
                <a:effectLst/>
                <a:latin typeface="+mj-lt"/>
                <a:ea typeface="Times New Roman" panose="02020603050405020304" pitchFamily="18" charset="0"/>
                <a:cs typeface="Times New Roman"/>
              </a:rPr>
              <a:t>fostering</a:t>
            </a:r>
            <a:r>
              <a:rPr lang="sl-SI" sz="3400" kern="0" dirty="0">
                <a:effectLst/>
                <a:latin typeface="+mj-lt"/>
                <a:ea typeface="Times New Roman" panose="02020603050405020304" pitchFamily="18" charset="0"/>
                <a:cs typeface="Times New Roman"/>
              </a:rPr>
              <a:t> </a:t>
            </a:r>
            <a:r>
              <a:rPr lang="sl-SI" sz="3400" kern="0" dirty="0" err="1">
                <a:effectLst/>
                <a:latin typeface="+mj-lt"/>
                <a:ea typeface="Times New Roman" panose="02020603050405020304" pitchFamily="18" charset="0"/>
                <a:cs typeface="Times New Roman"/>
              </a:rPr>
              <a:t>inclusivity</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510251" y="1401220"/>
            <a:ext cx="10843549" cy="4775743"/>
          </a:xfrm>
        </p:spPr>
        <p:txBody>
          <a:bodyPr vert="horz" lIns="91440" tIns="45720" rIns="91440" bIns="45720" rtlCol="0" anchor="t">
            <a:normAutofit/>
          </a:bodyPr>
          <a:lstStyle/>
          <a:p>
            <a:pPr>
              <a:lnSpc>
                <a:spcPct val="150000"/>
              </a:lnSpc>
              <a:spcBef>
                <a:spcPts val="600"/>
              </a:spcBef>
              <a:spcAft>
                <a:spcPts val="600"/>
              </a:spcAft>
            </a:pPr>
            <a:r>
              <a:rPr lang="en-GB" sz="2000" dirty="0">
                <a:solidFill>
                  <a:schemeClr val="bg2"/>
                </a:solidFill>
                <a:latin typeface="+mj-lt"/>
                <a:ea typeface="+mj-ea"/>
                <a:cs typeface="+mj-cs"/>
              </a:rPr>
              <a:t>Assignment </a:t>
            </a:r>
            <a:r>
              <a:rPr lang="sl-SI" sz="2000" dirty="0">
                <a:solidFill>
                  <a:schemeClr val="bg2"/>
                </a:solidFill>
                <a:latin typeface="+mj-lt"/>
                <a:ea typeface="+mj-ea"/>
                <a:cs typeface="+mj-cs"/>
              </a:rPr>
              <a:t>3</a:t>
            </a:r>
            <a:endParaRPr lang="sl-SI" sz="1800" dirty="0">
              <a:solidFill>
                <a:schemeClr val="bg2"/>
              </a:solidFill>
            </a:endParaRPr>
          </a:p>
          <a:p>
            <a:pPr>
              <a:lnSpc>
                <a:spcPct val="150000"/>
              </a:lnSpc>
              <a:spcBef>
                <a:spcPts val="600"/>
              </a:spcBef>
              <a:spcAft>
                <a:spcPts val="600"/>
              </a:spcAft>
            </a:pPr>
            <a:r>
              <a:rPr lang="en-US" sz="1800" b="1" dirty="0"/>
              <a:t>Create an Action Plan:</a:t>
            </a:r>
            <a:r>
              <a:rPr lang="en-US" sz="1800" dirty="0"/>
              <a:t> </a:t>
            </a:r>
            <a:endParaRPr lang="sl-SI" sz="1800" dirty="0"/>
          </a:p>
          <a:p>
            <a:pPr>
              <a:lnSpc>
                <a:spcPct val="150000"/>
              </a:lnSpc>
              <a:spcBef>
                <a:spcPts val="600"/>
              </a:spcBef>
              <a:spcAft>
                <a:spcPts val="600"/>
              </a:spcAft>
            </a:pPr>
            <a:r>
              <a:rPr lang="en-US" sz="1800" b="0" dirty="0">
                <a:solidFill>
                  <a:schemeClr val="accent1"/>
                </a:solidFill>
              </a:rPr>
              <a:t>Based on your experiences and learnings from the module, develop a personal action plan to address and reduce gender bias in your </a:t>
            </a:r>
            <a:r>
              <a:rPr lang="en-GB" sz="1800" b="0" dirty="0">
                <a:solidFill>
                  <a:schemeClr val="accent1"/>
                </a:solidFill>
              </a:rPr>
              <a:t>environment</a:t>
            </a:r>
            <a:r>
              <a:rPr lang="en-US" sz="1800" b="0" dirty="0">
                <a:solidFill>
                  <a:schemeClr val="accent1"/>
                </a:solidFill>
              </a:rPr>
              <a:t>. The plan should include:</a:t>
            </a:r>
          </a:p>
          <a:p>
            <a:pPr marL="1028700" lvl="1" indent="-285750">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Specific actions you will take to become more aware of your biases</a:t>
            </a:r>
            <a:r>
              <a:rPr lang="sl-SI" sz="1800" dirty="0">
                <a:solidFill>
                  <a:schemeClr val="accent1"/>
                </a:solidFill>
                <a:latin typeface="Raleway Medium"/>
              </a:rPr>
              <a:t> </a:t>
            </a:r>
            <a:r>
              <a:rPr lang="sl-SI" sz="1800" err="1">
                <a:solidFill>
                  <a:schemeClr val="accent1"/>
                </a:solidFill>
                <a:latin typeface="Raleway Medium"/>
              </a:rPr>
              <a:t>and</a:t>
            </a:r>
            <a:r>
              <a:rPr lang="sl-SI" sz="1800" dirty="0">
                <a:solidFill>
                  <a:schemeClr val="accent1"/>
                </a:solidFill>
                <a:latin typeface="Raleway Medium"/>
              </a:rPr>
              <a:t>/</a:t>
            </a:r>
            <a:r>
              <a:rPr lang="sl-SI" sz="1800" err="1">
                <a:solidFill>
                  <a:schemeClr val="accent1"/>
                </a:solidFill>
                <a:latin typeface="Raleway Medium"/>
              </a:rPr>
              <a:t>or</a:t>
            </a:r>
            <a:r>
              <a:rPr lang="sl-SI" sz="1800" dirty="0">
                <a:solidFill>
                  <a:schemeClr val="accent1"/>
                </a:solidFill>
                <a:latin typeface="Raleway Medium"/>
              </a:rPr>
              <a:t> </a:t>
            </a:r>
            <a:r>
              <a:rPr lang="sl-SI" sz="1800" err="1">
                <a:solidFill>
                  <a:schemeClr val="accent1"/>
                </a:solidFill>
                <a:latin typeface="Raleway Medium"/>
              </a:rPr>
              <a:t>bias</a:t>
            </a:r>
            <a:r>
              <a:rPr lang="sl-SI" sz="1800" dirty="0">
                <a:solidFill>
                  <a:schemeClr val="accent1"/>
                </a:solidFill>
                <a:latin typeface="Raleway Medium"/>
              </a:rPr>
              <a:t> </a:t>
            </a:r>
            <a:r>
              <a:rPr lang="sl-SI" sz="1800" err="1">
                <a:solidFill>
                  <a:schemeClr val="accent1"/>
                </a:solidFill>
                <a:latin typeface="Raleway Medium"/>
              </a:rPr>
              <a:t>twords</a:t>
            </a:r>
            <a:r>
              <a:rPr lang="sl-SI" sz="1800" dirty="0">
                <a:solidFill>
                  <a:schemeClr val="accent1"/>
                </a:solidFill>
                <a:latin typeface="Raleway Medium"/>
              </a:rPr>
              <a:t> </a:t>
            </a:r>
            <a:r>
              <a:rPr lang="sl-SI" sz="1800" err="1">
                <a:solidFill>
                  <a:schemeClr val="accent1"/>
                </a:solidFill>
                <a:latin typeface="Raleway Medium"/>
              </a:rPr>
              <a:t>you</a:t>
            </a:r>
            <a:r>
              <a:rPr lang="en-US" sz="1800" dirty="0">
                <a:solidFill>
                  <a:schemeClr val="accent1"/>
                </a:solidFill>
                <a:latin typeface="Raleway Medium"/>
              </a:rPr>
              <a:t>.</a:t>
            </a:r>
          </a:p>
          <a:p>
            <a:pPr marL="1028700" lvl="1" indent="-285750">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Strategies for creating a more inclusive environment.</a:t>
            </a:r>
          </a:p>
          <a:p>
            <a:pPr marL="1028700" lvl="1" indent="-285750">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Ways to support colleagues</a:t>
            </a:r>
            <a:r>
              <a:rPr lang="sl-SI" sz="1800" dirty="0">
                <a:solidFill>
                  <a:schemeClr val="accent1"/>
                </a:solidFill>
                <a:latin typeface="Raleway Medium"/>
              </a:rPr>
              <a:t>/</a:t>
            </a:r>
            <a:r>
              <a:rPr lang="sl-SI" sz="1800" err="1">
                <a:solidFill>
                  <a:schemeClr val="accent1"/>
                </a:solidFill>
                <a:latin typeface="Raleway Medium"/>
              </a:rPr>
              <a:t>friends</a:t>
            </a:r>
            <a:r>
              <a:rPr lang="sl-SI" sz="1800" dirty="0">
                <a:solidFill>
                  <a:schemeClr val="accent1"/>
                </a:solidFill>
                <a:latin typeface="Raleway Medium"/>
              </a:rPr>
              <a:t>/</a:t>
            </a:r>
            <a:r>
              <a:rPr lang="sl-SI" sz="1800" err="1">
                <a:solidFill>
                  <a:schemeClr val="accent1"/>
                </a:solidFill>
                <a:latin typeface="Raleway Medium"/>
              </a:rPr>
              <a:t>family</a:t>
            </a:r>
            <a:r>
              <a:rPr lang="en-US" sz="1800" dirty="0">
                <a:solidFill>
                  <a:schemeClr val="accent1"/>
                </a:solidFill>
                <a:latin typeface="Raleway Medium"/>
              </a:rPr>
              <a:t> who may be experiencing bias.</a:t>
            </a:r>
          </a:p>
          <a:p>
            <a:endParaRPr lang="en-GB"/>
          </a:p>
        </p:txBody>
      </p:sp>
    </p:spTree>
    <p:extLst>
      <p:ext uri="{BB962C8B-B14F-4D97-AF65-F5344CB8AC3E}">
        <p14:creationId xmlns:p14="http://schemas.microsoft.com/office/powerpoint/2010/main" val="89740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997C28-4B93-196F-113B-074F7FF51399}"/>
              </a:ext>
            </a:extLst>
          </p:cNvPr>
          <p:cNvSpPr>
            <a:spLocks noGrp="1"/>
          </p:cNvSpPr>
          <p:nvPr>
            <p:ph type="title"/>
          </p:nvPr>
        </p:nvSpPr>
        <p:spPr/>
        <p:txBody>
          <a:bodyPr>
            <a:normAutofit/>
          </a:bodyPr>
          <a:lstStyle/>
          <a:p>
            <a:r>
              <a:rPr lang="sl-SI" sz="3400" dirty="0"/>
              <a:t>4°: </a:t>
            </a:r>
            <a:r>
              <a:rPr lang="sl-SI" sz="3400" dirty="0" err="1"/>
              <a:t>Support</a:t>
            </a:r>
            <a:r>
              <a:rPr lang="sl-SI" sz="3400" dirty="0"/>
              <a:t> &amp; </a:t>
            </a:r>
            <a:r>
              <a:rPr lang="sl-SI" sz="3400" dirty="0" err="1"/>
              <a:t>Advocacy</a:t>
            </a:r>
            <a:br>
              <a:rPr lang="sl-SI" sz="3400" b="1" dirty="0"/>
            </a:br>
            <a:br>
              <a:rPr lang="sl-SI" sz="3400" b="1" dirty="0"/>
            </a:br>
            <a:r>
              <a:rPr lang="en-US" sz="2000" dirty="0"/>
              <a:t>Building and leveraging your community</a:t>
            </a:r>
            <a:endParaRPr lang="en-GB" sz="2000" dirty="0"/>
          </a:p>
        </p:txBody>
      </p:sp>
      <p:sp>
        <p:nvSpPr>
          <p:cNvPr id="3" name="Označba mesta vsebine 2">
            <a:extLst>
              <a:ext uri="{FF2B5EF4-FFF2-40B4-BE49-F238E27FC236}">
                <a16:creationId xmlns:a16="http://schemas.microsoft.com/office/drawing/2014/main" id="{96BA1EF4-5F05-6014-789B-4B8550C4FF5C}"/>
              </a:ext>
            </a:extLst>
          </p:cNvPr>
          <p:cNvSpPr>
            <a:spLocks noGrp="1"/>
          </p:cNvSpPr>
          <p:nvPr>
            <p:ph idx="1"/>
          </p:nvPr>
        </p:nvSpPr>
        <p:spPr>
          <a:xfrm>
            <a:off x="558478" y="1709878"/>
            <a:ext cx="10515600" cy="4351338"/>
          </a:xfrm>
        </p:spPr>
        <p:txBody>
          <a:bodyPr vert="horz" lIns="91440" tIns="45720" rIns="91440" bIns="45720" rtlCol="0" anchor="t">
            <a:normAutofit/>
          </a:bodyPr>
          <a:lstStyle/>
          <a:p>
            <a:pPr marL="285750">
              <a:lnSpc>
                <a:spcPct val="150000"/>
              </a:lnSpc>
              <a:spcBef>
                <a:spcPts val="600"/>
              </a:spcBef>
              <a:spcAft>
                <a:spcPts val="600"/>
              </a:spcAft>
            </a:pPr>
            <a:endParaRPr lang="sl-SI" sz="1600" dirty="0">
              <a:solidFill>
                <a:schemeClr val="accent1"/>
              </a:solidFill>
              <a:ea typeface="+mn-lt"/>
              <a:cs typeface="+mn-lt"/>
            </a:endParaRPr>
          </a:p>
          <a:p>
            <a:pPr marL="571500" indent="-285750">
              <a:lnSpc>
                <a:spcPct val="150000"/>
              </a:lnSpc>
              <a:spcBef>
                <a:spcPts val="600"/>
              </a:spcBef>
              <a:spcAft>
                <a:spcPts val="600"/>
              </a:spcAft>
              <a:buChar char="•"/>
            </a:pPr>
            <a:r>
              <a:rPr lang="sl-SI" sz="1600" err="1">
                <a:solidFill>
                  <a:schemeClr val="accent1"/>
                </a:solidFill>
                <a:ea typeface="+mn-lt"/>
                <a:cs typeface="+mn-lt"/>
              </a:rPr>
              <a:t>Build</a:t>
            </a:r>
            <a:r>
              <a:rPr lang="sl-SI" sz="1600" dirty="0">
                <a:solidFill>
                  <a:schemeClr val="accent1"/>
                </a:solidFill>
                <a:ea typeface="+mn-lt"/>
                <a:cs typeface="+mn-lt"/>
              </a:rPr>
              <a:t> </a:t>
            </a:r>
            <a:r>
              <a:rPr lang="sl-SI" sz="1600" err="1">
                <a:solidFill>
                  <a:schemeClr val="accent1"/>
                </a:solidFill>
                <a:ea typeface="+mn-lt"/>
                <a:cs typeface="+mn-lt"/>
              </a:rPr>
              <a:t>Connections</a:t>
            </a:r>
            <a:r>
              <a:rPr lang="sl-SI" sz="1600" dirty="0">
                <a:solidFill>
                  <a:schemeClr val="accent1"/>
                </a:solidFill>
                <a:ea typeface="+mn-lt"/>
                <a:cs typeface="+mn-lt"/>
              </a:rPr>
              <a:t>:</a:t>
            </a:r>
            <a:r>
              <a:rPr lang="sl-SI" sz="1600" b="0" dirty="0">
                <a:solidFill>
                  <a:schemeClr val="accent1"/>
                </a:solidFill>
                <a:ea typeface="+mn-lt"/>
                <a:cs typeface="+mn-lt"/>
              </a:rPr>
              <a:t> </a:t>
            </a:r>
            <a:r>
              <a:rPr lang="sl-SI" sz="1600" b="0" err="1">
                <a:solidFill>
                  <a:schemeClr val="accent1"/>
                </a:solidFill>
                <a:ea typeface="+mn-lt"/>
                <a:cs typeface="+mn-lt"/>
              </a:rPr>
              <a:t>Engage</a:t>
            </a:r>
            <a:r>
              <a:rPr lang="sl-SI" sz="1600" b="0" dirty="0">
                <a:solidFill>
                  <a:schemeClr val="accent1"/>
                </a:solidFill>
                <a:ea typeface="+mn-lt"/>
                <a:cs typeface="+mn-lt"/>
              </a:rPr>
              <a:t> </a:t>
            </a:r>
            <a:r>
              <a:rPr lang="sl-SI" sz="1600" b="0" err="1">
                <a:solidFill>
                  <a:schemeClr val="accent1"/>
                </a:solidFill>
                <a:ea typeface="+mn-lt"/>
                <a:cs typeface="+mn-lt"/>
              </a:rPr>
              <a:t>with</a:t>
            </a:r>
            <a:r>
              <a:rPr lang="sl-SI" sz="1600" b="0" dirty="0">
                <a:solidFill>
                  <a:schemeClr val="accent1"/>
                </a:solidFill>
                <a:ea typeface="+mn-lt"/>
                <a:cs typeface="+mn-lt"/>
              </a:rPr>
              <a:t> </a:t>
            </a:r>
            <a:r>
              <a:rPr lang="sl-SI" sz="1600" b="0" err="1">
                <a:solidFill>
                  <a:schemeClr val="accent1"/>
                </a:solidFill>
                <a:ea typeface="+mn-lt"/>
                <a:cs typeface="+mn-lt"/>
              </a:rPr>
              <a:t>industry</a:t>
            </a:r>
            <a:r>
              <a:rPr lang="sl-SI" sz="1600" b="0" dirty="0">
                <a:solidFill>
                  <a:schemeClr val="accent1"/>
                </a:solidFill>
                <a:ea typeface="+mn-lt"/>
                <a:cs typeface="+mn-lt"/>
              </a:rPr>
              <a:t> </a:t>
            </a:r>
            <a:r>
              <a:rPr lang="sl-SI" sz="1600" b="0" err="1">
                <a:solidFill>
                  <a:schemeClr val="accent1"/>
                </a:solidFill>
                <a:ea typeface="+mn-lt"/>
                <a:cs typeface="+mn-lt"/>
              </a:rPr>
              <a:t>leaders</a:t>
            </a:r>
            <a:r>
              <a:rPr lang="sl-SI" sz="1600" b="0" dirty="0">
                <a:solidFill>
                  <a:schemeClr val="accent1"/>
                </a:solidFill>
                <a:ea typeface="+mn-lt"/>
                <a:cs typeface="+mn-lt"/>
              </a:rPr>
              <a:t> on </a:t>
            </a:r>
            <a:r>
              <a:rPr lang="sl-SI" sz="1600" b="0" err="1">
                <a:solidFill>
                  <a:schemeClr val="accent1"/>
                </a:solidFill>
                <a:ea typeface="+mn-lt"/>
                <a:cs typeface="+mn-lt"/>
              </a:rPr>
              <a:t>LinkedIn</a:t>
            </a:r>
            <a:r>
              <a:rPr lang="sl-SI" sz="1600" b="0" dirty="0">
                <a:solidFill>
                  <a:schemeClr val="accent1"/>
                </a:solidFill>
                <a:ea typeface="+mn-lt"/>
                <a:cs typeface="+mn-lt"/>
              </a:rPr>
              <a:t> </a:t>
            </a:r>
            <a:r>
              <a:rPr lang="sl-SI" sz="1600" b="0" err="1">
                <a:solidFill>
                  <a:schemeClr val="accent1"/>
                </a:solidFill>
                <a:ea typeface="+mn-lt"/>
                <a:cs typeface="+mn-lt"/>
              </a:rPr>
              <a:t>and</a:t>
            </a:r>
            <a:r>
              <a:rPr lang="sl-SI" sz="1600" b="0" dirty="0">
                <a:solidFill>
                  <a:schemeClr val="accent1"/>
                </a:solidFill>
                <a:ea typeface="+mn-lt"/>
                <a:cs typeface="+mn-lt"/>
              </a:rPr>
              <a:t> </a:t>
            </a:r>
            <a:r>
              <a:rPr lang="sl-SI" sz="1600" b="0" err="1">
                <a:solidFill>
                  <a:schemeClr val="accent1"/>
                </a:solidFill>
                <a:ea typeface="+mn-lt"/>
                <a:cs typeface="+mn-lt"/>
              </a:rPr>
              <a:t>participate</a:t>
            </a:r>
            <a:r>
              <a:rPr lang="sl-SI" sz="1600" b="0" dirty="0">
                <a:solidFill>
                  <a:schemeClr val="accent1"/>
                </a:solidFill>
                <a:ea typeface="+mn-lt"/>
                <a:cs typeface="+mn-lt"/>
              </a:rPr>
              <a:t> in </a:t>
            </a:r>
            <a:r>
              <a:rPr lang="sl-SI" sz="1600" b="0" err="1">
                <a:solidFill>
                  <a:schemeClr val="accent1"/>
                </a:solidFill>
                <a:ea typeface="+mn-lt"/>
                <a:cs typeface="+mn-lt"/>
              </a:rPr>
              <a:t>events</a:t>
            </a:r>
            <a:r>
              <a:rPr lang="sl-SI" sz="1600" b="0" dirty="0">
                <a:solidFill>
                  <a:schemeClr val="accent1"/>
                </a:solidFill>
                <a:ea typeface="+mn-lt"/>
                <a:cs typeface="+mn-lt"/>
              </a:rPr>
              <a:t> like </a:t>
            </a:r>
            <a:r>
              <a:rPr lang="sl-SI" sz="1600" b="0" err="1">
                <a:solidFill>
                  <a:schemeClr val="accent1"/>
                </a:solidFill>
                <a:ea typeface="+mn-lt"/>
                <a:cs typeface="+mn-lt"/>
              </a:rPr>
              <a:t>conferences</a:t>
            </a:r>
            <a:r>
              <a:rPr lang="sl-SI" sz="1600" b="0" dirty="0">
                <a:solidFill>
                  <a:schemeClr val="accent1"/>
                </a:solidFill>
                <a:ea typeface="+mn-lt"/>
                <a:cs typeface="+mn-lt"/>
              </a:rPr>
              <a:t> </a:t>
            </a:r>
            <a:r>
              <a:rPr lang="sl-SI" sz="1600" b="0" err="1">
                <a:solidFill>
                  <a:schemeClr val="accent1"/>
                </a:solidFill>
                <a:ea typeface="+mn-lt"/>
                <a:cs typeface="+mn-lt"/>
              </a:rPr>
              <a:t>and</a:t>
            </a:r>
            <a:r>
              <a:rPr lang="sl-SI" sz="1600" b="0" dirty="0">
                <a:solidFill>
                  <a:schemeClr val="accent1"/>
                </a:solidFill>
                <a:ea typeface="+mn-lt"/>
                <a:cs typeface="+mn-lt"/>
              </a:rPr>
              <a:t> </a:t>
            </a:r>
            <a:r>
              <a:rPr lang="sl-SI" sz="1600" b="0" err="1">
                <a:solidFill>
                  <a:schemeClr val="accent1"/>
                </a:solidFill>
                <a:ea typeface="+mn-lt"/>
                <a:cs typeface="+mn-lt"/>
              </a:rPr>
              <a:t>professional</a:t>
            </a:r>
            <a:r>
              <a:rPr lang="sl-SI" sz="1600" b="0" dirty="0">
                <a:solidFill>
                  <a:schemeClr val="accent1"/>
                </a:solidFill>
                <a:ea typeface="+mn-lt"/>
                <a:cs typeface="+mn-lt"/>
              </a:rPr>
              <a:t> </a:t>
            </a:r>
            <a:r>
              <a:rPr lang="sl-SI" sz="1600" b="0" err="1">
                <a:solidFill>
                  <a:schemeClr val="accent1"/>
                </a:solidFill>
                <a:ea typeface="+mn-lt"/>
                <a:cs typeface="+mn-lt"/>
              </a:rPr>
              <a:t>groups</a:t>
            </a:r>
            <a:r>
              <a:rPr lang="sl-SI" sz="1600" b="0" dirty="0">
                <a:solidFill>
                  <a:schemeClr val="accent1"/>
                </a:solidFill>
                <a:ea typeface="+mn-lt"/>
                <a:cs typeface="+mn-lt"/>
              </a:rPr>
              <a:t>.</a:t>
            </a:r>
            <a:endParaRPr lang="sl-SI" sz="1600">
              <a:solidFill>
                <a:schemeClr val="accent1"/>
              </a:solidFill>
            </a:endParaRPr>
          </a:p>
          <a:p>
            <a:pPr marL="571500" indent="-285750">
              <a:lnSpc>
                <a:spcPct val="150000"/>
              </a:lnSpc>
              <a:spcBef>
                <a:spcPts val="600"/>
              </a:spcBef>
              <a:spcAft>
                <a:spcPts val="600"/>
              </a:spcAft>
              <a:buChar char="•"/>
            </a:pPr>
            <a:r>
              <a:rPr lang="sl-SI" sz="1600" err="1">
                <a:solidFill>
                  <a:schemeClr val="accent1"/>
                </a:solidFill>
                <a:ea typeface="+mn-lt"/>
                <a:cs typeface="+mn-lt"/>
              </a:rPr>
              <a:t>Prioritize</a:t>
            </a:r>
            <a:r>
              <a:rPr lang="sl-SI" sz="1600" dirty="0">
                <a:solidFill>
                  <a:schemeClr val="accent1"/>
                </a:solidFill>
                <a:ea typeface="+mn-lt"/>
                <a:cs typeface="+mn-lt"/>
              </a:rPr>
              <a:t> </a:t>
            </a:r>
            <a:r>
              <a:rPr lang="sl-SI" sz="1600" err="1">
                <a:solidFill>
                  <a:schemeClr val="accent1"/>
                </a:solidFill>
                <a:ea typeface="+mn-lt"/>
                <a:cs typeface="+mn-lt"/>
              </a:rPr>
              <a:t>Quality</a:t>
            </a:r>
            <a:r>
              <a:rPr lang="sl-SI" sz="1600" dirty="0">
                <a:solidFill>
                  <a:schemeClr val="accent1"/>
                </a:solidFill>
                <a:ea typeface="+mn-lt"/>
                <a:cs typeface="+mn-lt"/>
              </a:rPr>
              <a:t>:</a:t>
            </a:r>
            <a:r>
              <a:rPr lang="sl-SI" sz="1600" b="0" dirty="0">
                <a:solidFill>
                  <a:schemeClr val="accent1"/>
                </a:solidFill>
                <a:ea typeface="+mn-lt"/>
                <a:cs typeface="+mn-lt"/>
              </a:rPr>
              <a:t> </a:t>
            </a:r>
            <a:r>
              <a:rPr lang="sl-SI" sz="1600" b="0" err="1">
                <a:solidFill>
                  <a:schemeClr val="accent1"/>
                </a:solidFill>
                <a:ea typeface="+mn-lt"/>
                <a:cs typeface="+mn-lt"/>
              </a:rPr>
              <a:t>Focus</a:t>
            </a:r>
            <a:r>
              <a:rPr lang="sl-SI" sz="1600" b="0" dirty="0">
                <a:solidFill>
                  <a:schemeClr val="accent1"/>
                </a:solidFill>
                <a:ea typeface="+mn-lt"/>
                <a:cs typeface="+mn-lt"/>
              </a:rPr>
              <a:t> on </a:t>
            </a:r>
            <a:r>
              <a:rPr lang="sl-SI" sz="1600" b="0" err="1">
                <a:solidFill>
                  <a:schemeClr val="accent1"/>
                </a:solidFill>
                <a:ea typeface="+mn-lt"/>
                <a:cs typeface="+mn-lt"/>
              </a:rPr>
              <a:t>meaningful</a:t>
            </a:r>
            <a:r>
              <a:rPr lang="sl-SI" sz="1600" b="0" dirty="0">
                <a:solidFill>
                  <a:schemeClr val="accent1"/>
                </a:solidFill>
                <a:ea typeface="+mn-lt"/>
                <a:cs typeface="+mn-lt"/>
              </a:rPr>
              <a:t> </a:t>
            </a:r>
            <a:r>
              <a:rPr lang="sl-SI" sz="1600" b="0" err="1">
                <a:solidFill>
                  <a:schemeClr val="accent1"/>
                </a:solidFill>
                <a:ea typeface="+mn-lt"/>
                <a:cs typeface="+mn-lt"/>
              </a:rPr>
              <a:t>relationships</a:t>
            </a:r>
            <a:r>
              <a:rPr lang="sl-SI" sz="1600" b="0" dirty="0">
                <a:solidFill>
                  <a:schemeClr val="accent1"/>
                </a:solidFill>
                <a:ea typeface="+mn-lt"/>
                <a:cs typeface="+mn-lt"/>
              </a:rPr>
              <a:t> </a:t>
            </a:r>
            <a:r>
              <a:rPr lang="sl-SI" sz="1600" b="0" err="1">
                <a:solidFill>
                  <a:schemeClr val="accent1"/>
                </a:solidFill>
                <a:ea typeface="+mn-lt"/>
                <a:cs typeface="+mn-lt"/>
              </a:rPr>
              <a:t>with</a:t>
            </a:r>
            <a:r>
              <a:rPr lang="sl-SI" sz="1600" b="0" dirty="0">
                <a:solidFill>
                  <a:schemeClr val="accent1"/>
                </a:solidFill>
                <a:ea typeface="+mn-lt"/>
                <a:cs typeface="+mn-lt"/>
              </a:rPr>
              <a:t> </a:t>
            </a:r>
            <a:r>
              <a:rPr lang="sl-SI" sz="1600" b="0" err="1">
                <a:solidFill>
                  <a:schemeClr val="accent1"/>
                </a:solidFill>
                <a:ea typeface="+mn-lt"/>
                <a:cs typeface="+mn-lt"/>
              </a:rPr>
              <a:t>those</a:t>
            </a:r>
            <a:r>
              <a:rPr lang="sl-SI" sz="1600" b="0" dirty="0">
                <a:solidFill>
                  <a:schemeClr val="accent1"/>
                </a:solidFill>
                <a:ea typeface="+mn-lt"/>
                <a:cs typeface="+mn-lt"/>
              </a:rPr>
              <a:t> </a:t>
            </a:r>
            <a:r>
              <a:rPr lang="sl-SI" sz="1600" b="0" err="1">
                <a:solidFill>
                  <a:schemeClr val="accent1"/>
                </a:solidFill>
                <a:ea typeface="+mn-lt"/>
                <a:cs typeface="+mn-lt"/>
              </a:rPr>
              <a:t>who</a:t>
            </a:r>
            <a:r>
              <a:rPr lang="sl-SI" sz="1600" b="0" dirty="0">
                <a:solidFill>
                  <a:schemeClr val="accent1"/>
                </a:solidFill>
                <a:ea typeface="+mn-lt"/>
                <a:cs typeface="+mn-lt"/>
              </a:rPr>
              <a:t> </a:t>
            </a:r>
            <a:r>
              <a:rPr lang="sl-SI" sz="1600" b="0" err="1">
                <a:solidFill>
                  <a:schemeClr val="accent1"/>
                </a:solidFill>
                <a:ea typeface="+mn-lt"/>
                <a:cs typeface="+mn-lt"/>
              </a:rPr>
              <a:t>align</a:t>
            </a:r>
            <a:r>
              <a:rPr lang="sl-SI" sz="1600" b="0" dirty="0">
                <a:solidFill>
                  <a:schemeClr val="accent1"/>
                </a:solidFill>
                <a:ea typeface="+mn-lt"/>
                <a:cs typeface="+mn-lt"/>
              </a:rPr>
              <a:t> </a:t>
            </a:r>
            <a:r>
              <a:rPr lang="sl-SI" sz="1600" b="0" err="1">
                <a:solidFill>
                  <a:schemeClr val="accent1"/>
                </a:solidFill>
                <a:ea typeface="+mn-lt"/>
                <a:cs typeface="+mn-lt"/>
              </a:rPr>
              <a:t>with</a:t>
            </a:r>
            <a:r>
              <a:rPr lang="sl-SI" sz="1600" b="0" dirty="0">
                <a:solidFill>
                  <a:schemeClr val="accent1"/>
                </a:solidFill>
                <a:ea typeface="+mn-lt"/>
                <a:cs typeface="+mn-lt"/>
              </a:rPr>
              <a:t> </a:t>
            </a:r>
            <a:r>
              <a:rPr lang="sl-SI" sz="1600" b="0" err="1">
                <a:solidFill>
                  <a:schemeClr val="accent1"/>
                </a:solidFill>
                <a:ea typeface="+mn-lt"/>
                <a:cs typeface="+mn-lt"/>
              </a:rPr>
              <a:t>your</a:t>
            </a:r>
            <a:r>
              <a:rPr lang="sl-SI" sz="1600" b="0" dirty="0">
                <a:solidFill>
                  <a:schemeClr val="accent1"/>
                </a:solidFill>
                <a:ea typeface="+mn-lt"/>
                <a:cs typeface="+mn-lt"/>
              </a:rPr>
              <a:t> </a:t>
            </a:r>
            <a:r>
              <a:rPr lang="sl-SI" sz="1600" b="0" err="1">
                <a:solidFill>
                  <a:schemeClr val="accent1"/>
                </a:solidFill>
                <a:ea typeface="+mn-lt"/>
                <a:cs typeface="+mn-lt"/>
              </a:rPr>
              <a:t>values</a:t>
            </a:r>
            <a:r>
              <a:rPr lang="sl-SI" sz="1600" b="0" dirty="0">
                <a:solidFill>
                  <a:schemeClr val="accent1"/>
                </a:solidFill>
                <a:ea typeface="+mn-lt"/>
                <a:cs typeface="+mn-lt"/>
              </a:rPr>
              <a:t> </a:t>
            </a:r>
            <a:r>
              <a:rPr lang="sl-SI" sz="1600" b="0" err="1">
                <a:solidFill>
                  <a:schemeClr val="accent1"/>
                </a:solidFill>
                <a:ea typeface="+mn-lt"/>
                <a:cs typeface="+mn-lt"/>
              </a:rPr>
              <a:t>for</a:t>
            </a:r>
            <a:r>
              <a:rPr lang="sl-SI" sz="1600" b="0" dirty="0">
                <a:solidFill>
                  <a:schemeClr val="accent1"/>
                </a:solidFill>
                <a:ea typeface="+mn-lt"/>
                <a:cs typeface="+mn-lt"/>
              </a:rPr>
              <a:t> </a:t>
            </a:r>
            <a:r>
              <a:rPr lang="sl-SI" sz="1600" b="0" err="1">
                <a:solidFill>
                  <a:schemeClr val="accent1"/>
                </a:solidFill>
                <a:ea typeface="+mn-lt"/>
                <a:cs typeface="+mn-lt"/>
              </a:rPr>
              <a:t>mutual</a:t>
            </a:r>
            <a:r>
              <a:rPr lang="sl-SI" sz="1600" b="0" dirty="0">
                <a:solidFill>
                  <a:schemeClr val="accent1"/>
                </a:solidFill>
                <a:ea typeface="+mn-lt"/>
                <a:cs typeface="+mn-lt"/>
              </a:rPr>
              <a:t> </a:t>
            </a:r>
            <a:r>
              <a:rPr lang="sl-SI" sz="1600" b="0" err="1">
                <a:solidFill>
                  <a:schemeClr val="accent1"/>
                </a:solidFill>
                <a:ea typeface="+mn-lt"/>
                <a:cs typeface="+mn-lt"/>
              </a:rPr>
              <a:t>support</a:t>
            </a:r>
            <a:r>
              <a:rPr lang="sl-SI" sz="1600" b="0" dirty="0">
                <a:solidFill>
                  <a:schemeClr val="accent1"/>
                </a:solidFill>
                <a:ea typeface="+mn-lt"/>
                <a:cs typeface="+mn-lt"/>
              </a:rPr>
              <a:t>.</a:t>
            </a:r>
          </a:p>
          <a:p>
            <a:pPr marL="571500" indent="-285750">
              <a:lnSpc>
                <a:spcPct val="150000"/>
              </a:lnSpc>
              <a:spcBef>
                <a:spcPts val="600"/>
              </a:spcBef>
              <a:spcAft>
                <a:spcPts val="600"/>
              </a:spcAft>
              <a:buChar char="•"/>
            </a:pPr>
            <a:r>
              <a:rPr lang="sl-SI" sz="1600" err="1">
                <a:solidFill>
                  <a:schemeClr val="accent1"/>
                </a:solidFill>
                <a:ea typeface="+mn-lt"/>
                <a:cs typeface="+mn-lt"/>
              </a:rPr>
              <a:t>Share</a:t>
            </a:r>
            <a:r>
              <a:rPr lang="sl-SI" sz="1600" dirty="0">
                <a:solidFill>
                  <a:schemeClr val="accent1"/>
                </a:solidFill>
                <a:ea typeface="+mn-lt"/>
                <a:cs typeface="+mn-lt"/>
              </a:rPr>
              <a:t> </a:t>
            </a:r>
            <a:r>
              <a:rPr lang="sl-SI" sz="1600" err="1">
                <a:solidFill>
                  <a:schemeClr val="accent1"/>
                </a:solidFill>
                <a:ea typeface="+mn-lt"/>
                <a:cs typeface="+mn-lt"/>
              </a:rPr>
              <a:t>Expertise</a:t>
            </a:r>
            <a:r>
              <a:rPr lang="sl-SI" sz="1600" dirty="0">
                <a:solidFill>
                  <a:schemeClr val="accent1"/>
                </a:solidFill>
                <a:ea typeface="+mn-lt"/>
                <a:cs typeface="+mn-lt"/>
              </a:rPr>
              <a:t>:</a:t>
            </a:r>
            <a:r>
              <a:rPr lang="sl-SI" sz="1600" b="0" dirty="0">
                <a:solidFill>
                  <a:schemeClr val="accent1"/>
                </a:solidFill>
                <a:ea typeface="+mn-lt"/>
                <a:cs typeface="+mn-lt"/>
              </a:rPr>
              <a:t> </a:t>
            </a:r>
            <a:r>
              <a:rPr lang="sl-SI" sz="1600" b="0" err="1">
                <a:solidFill>
                  <a:schemeClr val="accent1"/>
                </a:solidFill>
                <a:ea typeface="+mn-lt"/>
                <a:cs typeface="+mn-lt"/>
              </a:rPr>
              <a:t>Contribute</a:t>
            </a:r>
            <a:r>
              <a:rPr lang="sl-SI" sz="1600" b="0" dirty="0">
                <a:solidFill>
                  <a:schemeClr val="accent1"/>
                </a:solidFill>
                <a:ea typeface="+mn-lt"/>
                <a:cs typeface="+mn-lt"/>
              </a:rPr>
              <a:t> to </a:t>
            </a:r>
            <a:r>
              <a:rPr lang="sl-SI" sz="1600" b="0" err="1">
                <a:solidFill>
                  <a:schemeClr val="accent1"/>
                </a:solidFill>
                <a:ea typeface="+mn-lt"/>
                <a:cs typeface="+mn-lt"/>
              </a:rPr>
              <a:t>your</a:t>
            </a:r>
            <a:r>
              <a:rPr lang="sl-SI" sz="1600" b="0" dirty="0">
                <a:solidFill>
                  <a:schemeClr val="accent1"/>
                </a:solidFill>
                <a:ea typeface="+mn-lt"/>
                <a:cs typeface="+mn-lt"/>
              </a:rPr>
              <a:t> </a:t>
            </a:r>
            <a:r>
              <a:rPr lang="sl-SI" sz="1600" b="0" err="1">
                <a:solidFill>
                  <a:schemeClr val="accent1"/>
                </a:solidFill>
                <a:ea typeface="+mn-lt"/>
                <a:cs typeface="+mn-lt"/>
              </a:rPr>
              <a:t>community</a:t>
            </a:r>
            <a:r>
              <a:rPr lang="sl-SI" sz="1600" b="0" dirty="0">
                <a:solidFill>
                  <a:schemeClr val="accent1"/>
                </a:solidFill>
                <a:ea typeface="+mn-lt"/>
                <a:cs typeface="+mn-lt"/>
              </a:rPr>
              <a:t> </a:t>
            </a:r>
            <a:r>
              <a:rPr lang="sl-SI" sz="1600" b="0" err="1">
                <a:solidFill>
                  <a:schemeClr val="accent1"/>
                </a:solidFill>
                <a:ea typeface="+mn-lt"/>
                <a:cs typeface="+mn-lt"/>
              </a:rPr>
              <a:t>by</a:t>
            </a:r>
            <a:r>
              <a:rPr lang="sl-SI" sz="1600" b="0" dirty="0">
                <a:solidFill>
                  <a:schemeClr val="accent1"/>
                </a:solidFill>
                <a:ea typeface="+mn-lt"/>
                <a:cs typeface="+mn-lt"/>
              </a:rPr>
              <a:t> </a:t>
            </a:r>
            <a:r>
              <a:rPr lang="sl-SI" sz="1600" b="0" err="1">
                <a:solidFill>
                  <a:schemeClr val="accent1"/>
                </a:solidFill>
                <a:ea typeface="+mn-lt"/>
                <a:cs typeface="+mn-lt"/>
              </a:rPr>
              <a:t>sharing</a:t>
            </a:r>
            <a:r>
              <a:rPr lang="sl-SI" sz="1600" b="0" dirty="0">
                <a:solidFill>
                  <a:schemeClr val="accent1"/>
                </a:solidFill>
                <a:ea typeface="+mn-lt"/>
                <a:cs typeface="+mn-lt"/>
              </a:rPr>
              <a:t> </a:t>
            </a:r>
            <a:r>
              <a:rPr lang="sl-SI" sz="1600" b="0" err="1">
                <a:solidFill>
                  <a:schemeClr val="accent1"/>
                </a:solidFill>
                <a:ea typeface="+mn-lt"/>
                <a:cs typeface="+mn-lt"/>
              </a:rPr>
              <a:t>knowledge</a:t>
            </a:r>
            <a:r>
              <a:rPr lang="sl-SI" sz="1600" b="0" dirty="0">
                <a:solidFill>
                  <a:schemeClr val="accent1"/>
                </a:solidFill>
                <a:ea typeface="+mn-lt"/>
                <a:cs typeface="+mn-lt"/>
              </a:rPr>
              <a:t> </a:t>
            </a:r>
            <a:r>
              <a:rPr lang="sl-SI" sz="1600" b="0" err="1">
                <a:solidFill>
                  <a:schemeClr val="accent1"/>
                </a:solidFill>
                <a:ea typeface="+mn-lt"/>
                <a:cs typeface="+mn-lt"/>
              </a:rPr>
              <a:t>through</a:t>
            </a:r>
            <a:r>
              <a:rPr lang="sl-SI" sz="1600" b="0" dirty="0">
                <a:solidFill>
                  <a:schemeClr val="accent1"/>
                </a:solidFill>
                <a:ea typeface="+mn-lt"/>
                <a:cs typeface="+mn-lt"/>
              </a:rPr>
              <a:t> </a:t>
            </a:r>
            <a:r>
              <a:rPr lang="sl-SI" sz="1600" b="0" err="1">
                <a:solidFill>
                  <a:schemeClr val="accent1"/>
                </a:solidFill>
                <a:ea typeface="+mn-lt"/>
                <a:cs typeface="+mn-lt"/>
              </a:rPr>
              <a:t>blogs</a:t>
            </a:r>
            <a:r>
              <a:rPr lang="sl-SI" sz="1600" b="0" dirty="0">
                <a:solidFill>
                  <a:schemeClr val="accent1"/>
                </a:solidFill>
                <a:ea typeface="+mn-lt"/>
                <a:cs typeface="+mn-lt"/>
              </a:rPr>
              <a:t> </a:t>
            </a:r>
            <a:r>
              <a:rPr lang="sl-SI" sz="1600" b="0" err="1">
                <a:solidFill>
                  <a:schemeClr val="accent1"/>
                </a:solidFill>
                <a:ea typeface="+mn-lt"/>
                <a:cs typeface="+mn-lt"/>
              </a:rPr>
              <a:t>or</a:t>
            </a:r>
            <a:r>
              <a:rPr lang="sl-SI" sz="1600" b="0" dirty="0">
                <a:solidFill>
                  <a:schemeClr val="accent1"/>
                </a:solidFill>
                <a:ea typeface="+mn-lt"/>
                <a:cs typeface="+mn-lt"/>
              </a:rPr>
              <a:t> </a:t>
            </a:r>
            <a:r>
              <a:rPr lang="sl-SI" sz="1600" b="0" err="1">
                <a:solidFill>
                  <a:schemeClr val="accent1"/>
                </a:solidFill>
                <a:ea typeface="+mn-lt"/>
                <a:cs typeface="+mn-lt"/>
              </a:rPr>
              <a:t>speaking</a:t>
            </a:r>
            <a:r>
              <a:rPr lang="sl-SI" sz="1600" b="0" dirty="0">
                <a:solidFill>
                  <a:schemeClr val="accent1"/>
                </a:solidFill>
                <a:ea typeface="+mn-lt"/>
                <a:cs typeface="+mn-lt"/>
              </a:rPr>
              <a:t> at </a:t>
            </a:r>
            <a:r>
              <a:rPr lang="sl-SI" sz="1600" b="0" err="1">
                <a:solidFill>
                  <a:schemeClr val="accent1"/>
                </a:solidFill>
                <a:ea typeface="+mn-lt"/>
                <a:cs typeface="+mn-lt"/>
              </a:rPr>
              <a:t>events</a:t>
            </a:r>
            <a:r>
              <a:rPr lang="sl-SI" sz="1600" b="0" dirty="0">
                <a:solidFill>
                  <a:schemeClr val="accent1"/>
                </a:solidFill>
                <a:ea typeface="+mn-lt"/>
                <a:cs typeface="+mn-lt"/>
              </a:rPr>
              <a:t>.</a:t>
            </a:r>
            <a:endParaRPr lang="sl-SI" sz="1600">
              <a:solidFill>
                <a:schemeClr val="accent1"/>
              </a:solidFill>
            </a:endParaRPr>
          </a:p>
          <a:p>
            <a:pPr marL="571500" indent="-285750">
              <a:lnSpc>
                <a:spcPct val="150000"/>
              </a:lnSpc>
              <a:spcBef>
                <a:spcPts val="600"/>
              </a:spcBef>
              <a:spcAft>
                <a:spcPts val="600"/>
              </a:spcAft>
              <a:buChar char="•"/>
            </a:pPr>
            <a:r>
              <a:rPr lang="sl-SI" sz="1600" err="1">
                <a:solidFill>
                  <a:schemeClr val="accent1"/>
                </a:solidFill>
                <a:ea typeface="+mn-lt"/>
                <a:cs typeface="+mn-lt"/>
              </a:rPr>
              <a:t>Seek</a:t>
            </a:r>
            <a:r>
              <a:rPr lang="sl-SI" sz="1600" dirty="0">
                <a:solidFill>
                  <a:schemeClr val="accent1"/>
                </a:solidFill>
                <a:ea typeface="+mn-lt"/>
                <a:cs typeface="+mn-lt"/>
              </a:rPr>
              <a:t> </a:t>
            </a:r>
            <a:r>
              <a:rPr lang="sl-SI" sz="1600" err="1">
                <a:solidFill>
                  <a:schemeClr val="accent1"/>
                </a:solidFill>
                <a:ea typeface="+mn-lt"/>
                <a:cs typeface="+mn-lt"/>
              </a:rPr>
              <a:t>Support</a:t>
            </a:r>
            <a:r>
              <a:rPr lang="sl-SI" sz="1600" dirty="0">
                <a:solidFill>
                  <a:schemeClr val="accent1"/>
                </a:solidFill>
                <a:ea typeface="+mn-lt"/>
                <a:cs typeface="+mn-lt"/>
              </a:rPr>
              <a:t>:</a:t>
            </a:r>
            <a:r>
              <a:rPr lang="sl-SI" sz="1600" b="0" dirty="0">
                <a:solidFill>
                  <a:schemeClr val="accent1"/>
                </a:solidFill>
                <a:ea typeface="+mn-lt"/>
                <a:cs typeface="+mn-lt"/>
              </a:rPr>
              <a:t> </a:t>
            </a:r>
            <a:r>
              <a:rPr lang="sl-SI" sz="1600" b="0" err="1">
                <a:solidFill>
                  <a:schemeClr val="accent1"/>
                </a:solidFill>
                <a:ea typeface="+mn-lt"/>
                <a:cs typeface="+mn-lt"/>
              </a:rPr>
              <a:t>Leverage</a:t>
            </a:r>
            <a:r>
              <a:rPr lang="sl-SI" sz="1600" b="0" dirty="0">
                <a:solidFill>
                  <a:schemeClr val="accent1"/>
                </a:solidFill>
                <a:ea typeface="+mn-lt"/>
                <a:cs typeface="+mn-lt"/>
              </a:rPr>
              <a:t> </a:t>
            </a:r>
            <a:r>
              <a:rPr lang="sl-SI" sz="1600" b="0" err="1">
                <a:solidFill>
                  <a:schemeClr val="accent1"/>
                </a:solidFill>
                <a:ea typeface="+mn-lt"/>
                <a:cs typeface="+mn-lt"/>
              </a:rPr>
              <a:t>your</a:t>
            </a:r>
            <a:r>
              <a:rPr lang="sl-SI" sz="1600" b="0" dirty="0">
                <a:solidFill>
                  <a:schemeClr val="accent1"/>
                </a:solidFill>
                <a:ea typeface="+mn-lt"/>
                <a:cs typeface="+mn-lt"/>
              </a:rPr>
              <a:t> </a:t>
            </a:r>
            <a:r>
              <a:rPr lang="sl-SI" sz="1600" b="0" err="1">
                <a:solidFill>
                  <a:schemeClr val="accent1"/>
                </a:solidFill>
                <a:ea typeface="+mn-lt"/>
                <a:cs typeface="+mn-lt"/>
              </a:rPr>
              <a:t>network</a:t>
            </a:r>
            <a:r>
              <a:rPr lang="sl-SI" sz="1600" b="0" dirty="0">
                <a:solidFill>
                  <a:schemeClr val="accent1"/>
                </a:solidFill>
                <a:ea typeface="+mn-lt"/>
                <a:cs typeface="+mn-lt"/>
              </a:rPr>
              <a:t> </a:t>
            </a:r>
            <a:r>
              <a:rPr lang="sl-SI" sz="1600" b="0" err="1">
                <a:solidFill>
                  <a:schemeClr val="accent1"/>
                </a:solidFill>
                <a:ea typeface="+mn-lt"/>
                <a:cs typeface="+mn-lt"/>
              </a:rPr>
              <a:t>for</a:t>
            </a:r>
            <a:r>
              <a:rPr lang="sl-SI" sz="1600" b="0" dirty="0">
                <a:solidFill>
                  <a:schemeClr val="accent1"/>
                </a:solidFill>
                <a:ea typeface="+mn-lt"/>
                <a:cs typeface="+mn-lt"/>
              </a:rPr>
              <a:t> </a:t>
            </a:r>
            <a:r>
              <a:rPr lang="sl-SI" sz="1600" b="0" err="1">
                <a:solidFill>
                  <a:schemeClr val="accent1"/>
                </a:solidFill>
                <a:ea typeface="+mn-lt"/>
                <a:cs typeface="+mn-lt"/>
              </a:rPr>
              <a:t>advice</a:t>
            </a:r>
            <a:r>
              <a:rPr lang="sl-SI" sz="1600" b="0" dirty="0">
                <a:solidFill>
                  <a:schemeClr val="accent1"/>
                </a:solidFill>
                <a:ea typeface="+mn-lt"/>
                <a:cs typeface="+mn-lt"/>
              </a:rPr>
              <a:t> </a:t>
            </a:r>
            <a:r>
              <a:rPr lang="sl-SI" sz="1600" b="0" err="1">
                <a:solidFill>
                  <a:schemeClr val="accent1"/>
                </a:solidFill>
                <a:ea typeface="+mn-lt"/>
                <a:cs typeface="+mn-lt"/>
              </a:rPr>
              <a:t>and</a:t>
            </a:r>
            <a:r>
              <a:rPr lang="sl-SI" sz="1600" b="0" dirty="0">
                <a:solidFill>
                  <a:schemeClr val="accent1"/>
                </a:solidFill>
                <a:ea typeface="+mn-lt"/>
                <a:cs typeface="+mn-lt"/>
              </a:rPr>
              <a:t> </a:t>
            </a:r>
            <a:r>
              <a:rPr lang="sl-SI" sz="1600" b="0" err="1">
                <a:solidFill>
                  <a:schemeClr val="accent1"/>
                </a:solidFill>
                <a:ea typeface="+mn-lt"/>
                <a:cs typeface="+mn-lt"/>
              </a:rPr>
              <a:t>feedback</a:t>
            </a:r>
            <a:r>
              <a:rPr lang="sl-SI" sz="1600" b="0" dirty="0">
                <a:solidFill>
                  <a:schemeClr val="accent1"/>
                </a:solidFill>
                <a:ea typeface="+mn-lt"/>
                <a:cs typeface="+mn-lt"/>
              </a:rPr>
              <a:t> on </a:t>
            </a:r>
            <a:r>
              <a:rPr lang="sl-SI" sz="1600" b="0" err="1">
                <a:solidFill>
                  <a:schemeClr val="accent1"/>
                </a:solidFill>
                <a:ea typeface="+mn-lt"/>
                <a:cs typeface="+mn-lt"/>
              </a:rPr>
              <a:t>challenges</a:t>
            </a:r>
            <a:r>
              <a:rPr lang="sl-SI" sz="1600" b="0" dirty="0">
                <a:solidFill>
                  <a:schemeClr val="accent1"/>
                </a:solidFill>
                <a:ea typeface="+mn-lt"/>
                <a:cs typeface="+mn-lt"/>
              </a:rPr>
              <a:t> </a:t>
            </a:r>
            <a:r>
              <a:rPr lang="sl-SI" sz="1600" b="0" err="1">
                <a:solidFill>
                  <a:schemeClr val="accent1"/>
                </a:solidFill>
                <a:ea typeface="+mn-lt"/>
                <a:cs typeface="+mn-lt"/>
              </a:rPr>
              <a:t>when</a:t>
            </a:r>
            <a:r>
              <a:rPr lang="sl-SI" sz="1600" b="0" dirty="0">
                <a:solidFill>
                  <a:schemeClr val="accent1"/>
                </a:solidFill>
                <a:ea typeface="+mn-lt"/>
                <a:cs typeface="+mn-lt"/>
              </a:rPr>
              <a:t> </a:t>
            </a:r>
            <a:r>
              <a:rPr lang="sl-SI" sz="1600" b="0" err="1">
                <a:solidFill>
                  <a:schemeClr val="accent1"/>
                </a:solidFill>
                <a:ea typeface="+mn-lt"/>
                <a:cs typeface="+mn-lt"/>
              </a:rPr>
              <a:t>needed</a:t>
            </a:r>
            <a:r>
              <a:rPr lang="sl-SI" sz="1600" b="0" dirty="0">
                <a:solidFill>
                  <a:schemeClr val="accent1"/>
                </a:solidFill>
                <a:ea typeface="+mn-lt"/>
                <a:cs typeface="+mn-lt"/>
              </a:rPr>
              <a:t>.</a:t>
            </a:r>
            <a:endParaRPr lang="sl-SI" sz="1600" dirty="0">
              <a:solidFill>
                <a:schemeClr val="accent1"/>
              </a:solidFill>
            </a:endParaRPr>
          </a:p>
          <a:p>
            <a:pPr marL="342900" indent="-342900">
              <a:buFont typeface="Arial"/>
              <a:buChar char="•"/>
            </a:pPr>
            <a:endParaRPr lang="sl-SI" b="0" dirty="0">
              <a:solidFill>
                <a:srgbClr val="F3B75B"/>
              </a:solidFill>
            </a:endParaRPr>
          </a:p>
          <a:p>
            <a:pPr marL="342900" indent="-342900">
              <a:buChar char="•"/>
            </a:pPr>
            <a:endParaRPr lang="sl-SI" dirty="0"/>
          </a:p>
          <a:p>
            <a:endParaRPr lang="en-GB"/>
          </a:p>
        </p:txBody>
      </p:sp>
    </p:spTree>
    <p:extLst>
      <p:ext uri="{BB962C8B-B14F-4D97-AF65-F5344CB8AC3E}">
        <p14:creationId xmlns:p14="http://schemas.microsoft.com/office/powerpoint/2010/main" val="115157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BE965BB-B2D2-AD13-3BF5-95D5D6BEB9C5}"/>
              </a:ext>
            </a:extLst>
          </p:cNvPr>
          <p:cNvSpPr>
            <a:spLocks noGrp="1"/>
          </p:cNvSpPr>
          <p:nvPr>
            <p:ph idx="1"/>
          </p:nvPr>
        </p:nvSpPr>
        <p:spPr>
          <a:xfrm>
            <a:off x="838200" y="346509"/>
            <a:ext cx="10515600" cy="6015789"/>
          </a:xfrm>
        </p:spPr>
        <p:txBody>
          <a:bodyPr vert="horz" lIns="91440" tIns="45720" rIns="91440" bIns="45720" rtlCol="0" anchor="t">
            <a:normAutofit/>
          </a:bodyPr>
          <a:lstStyle/>
          <a:p>
            <a:r>
              <a:rPr lang="en-GB" sz="3400" dirty="0">
                <a:solidFill>
                  <a:schemeClr val="bg2"/>
                </a:solidFill>
              </a:rPr>
              <a:t>The Role of Mentorship</a:t>
            </a:r>
            <a:endParaRPr lang="sl-SI" sz="3400">
              <a:solidFill>
                <a:schemeClr val="bg2"/>
              </a:solidFill>
            </a:endParaRPr>
          </a:p>
          <a:p>
            <a:pPr lvl="0">
              <a:lnSpc>
                <a:spcPct val="170000"/>
              </a:lnSpc>
              <a:spcAft>
                <a:spcPts val="800"/>
              </a:spcAft>
              <a:tabLst>
                <a:tab pos="457200" algn="l"/>
              </a:tabLst>
            </a:pPr>
            <a:r>
              <a:rPr lang="sl-SI" sz="1800" err="1"/>
              <a:t>Finding</a:t>
            </a:r>
            <a:r>
              <a:rPr lang="sl-SI" sz="1800" dirty="0"/>
              <a:t> a Mentor:</a:t>
            </a:r>
          </a:p>
          <a:p>
            <a:pPr marL="1085850" lvl="1" indent="-342900">
              <a:lnSpc>
                <a:spcPct val="170000"/>
              </a:lnSpc>
              <a:spcAft>
                <a:spcPts val="800"/>
              </a:spcAft>
              <a:buSzPts val="1000"/>
              <a:buChar char="•"/>
              <a:tabLst>
                <a:tab pos="914400" algn="l"/>
              </a:tabLst>
            </a:pPr>
            <a:r>
              <a:rPr lang="sl-SI" sz="1800" b="0" dirty="0" err="1">
                <a:solidFill>
                  <a:schemeClr val="accent1"/>
                </a:solidFill>
                <a:latin typeface="+mn-lt"/>
              </a:rPr>
              <a:t>Look</a:t>
            </a:r>
            <a:r>
              <a:rPr lang="sl-SI" sz="1800" b="0" dirty="0">
                <a:solidFill>
                  <a:schemeClr val="accent1"/>
                </a:solidFill>
                <a:latin typeface="+mn-lt"/>
              </a:rPr>
              <a:t> </a:t>
            </a:r>
            <a:r>
              <a:rPr lang="sl-SI" sz="1800" b="0" dirty="0" err="1">
                <a:solidFill>
                  <a:schemeClr val="accent1"/>
                </a:solidFill>
                <a:latin typeface="+mn-lt"/>
              </a:rPr>
              <a:t>for</a:t>
            </a:r>
            <a:r>
              <a:rPr lang="sl-SI" sz="1800" b="0" dirty="0">
                <a:solidFill>
                  <a:schemeClr val="accent1"/>
                </a:solidFill>
                <a:latin typeface="+mn-lt"/>
              </a:rPr>
              <a:t> </a:t>
            </a:r>
            <a:r>
              <a:rPr lang="sl-SI" sz="1800" b="0" dirty="0" err="1">
                <a:solidFill>
                  <a:schemeClr val="accent1"/>
                </a:solidFill>
                <a:latin typeface="+mn-lt"/>
              </a:rPr>
              <a:t>alignment</a:t>
            </a:r>
            <a:r>
              <a:rPr lang="sl-SI" sz="1800" b="0" dirty="0">
                <a:solidFill>
                  <a:schemeClr val="accent1"/>
                </a:solidFill>
                <a:latin typeface="+mn-lt"/>
              </a:rPr>
              <a:t>: </a:t>
            </a:r>
            <a:r>
              <a:rPr lang="sl-SI" sz="1800" b="0" dirty="0" err="1">
                <a:solidFill>
                  <a:schemeClr val="accent1"/>
                </a:solidFill>
                <a:latin typeface="+mn-lt"/>
              </a:rPr>
              <a:t>Seek</a:t>
            </a:r>
            <a:r>
              <a:rPr lang="sl-SI" sz="1800" b="0" dirty="0">
                <a:solidFill>
                  <a:schemeClr val="accent1"/>
                </a:solidFill>
                <a:latin typeface="+mn-lt"/>
              </a:rPr>
              <a:t> </a:t>
            </a:r>
            <a:r>
              <a:rPr lang="sl-SI" sz="1800" b="0" dirty="0" err="1">
                <a:solidFill>
                  <a:schemeClr val="accent1"/>
                </a:solidFill>
                <a:latin typeface="+mn-lt"/>
              </a:rPr>
              <a:t>mentors</a:t>
            </a:r>
            <a:r>
              <a:rPr lang="sl-SI" sz="1800" b="0" dirty="0">
                <a:solidFill>
                  <a:schemeClr val="accent1"/>
                </a:solidFill>
                <a:latin typeface="+mn-lt"/>
              </a:rPr>
              <a:t> </a:t>
            </a:r>
            <a:r>
              <a:rPr lang="sl-SI" sz="1800" b="0" dirty="0" err="1">
                <a:solidFill>
                  <a:schemeClr val="accent1"/>
                </a:solidFill>
                <a:latin typeface="+mn-lt"/>
              </a:rPr>
              <a:t>who</a:t>
            </a:r>
            <a:r>
              <a:rPr lang="sl-SI" sz="1800" b="0" dirty="0">
                <a:solidFill>
                  <a:schemeClr val="accent1"/>
                </a:solidFill>
                <a:latin typeface="+mn-lt"/>
              </a:rPr>
              <a:t> </a:t>
            </a:r>
            <a:r>
              <a:rPr lang="sl-SI" sz="1800" b="0" dirty="0" err="1">
                <a:solidFill>
                  <a:schemeClr val="accent1"/>
                </a:solidFill>
                <a:latin typeface="+mn-lt"/>
              </a:rPr>
              <a:t>have</a:t>
            </a:r>
            <a:r>
              <a:rPr lang="sl-SI" sz="1800" b="0" dirty="0">
                <a:solidFill>
                  <a:schemeClr val="accent1"/>
                </a:solidFill>
                <a:latin typeface="+mn-lt"/>
              </a:rPr>
              <a:t> </a:t>
            </a:r>
            <a:r>
              <a:rPr lang="sl-SI" sz="1800" b="0" dirty="0" err="1">
                <a:solidFill>
                  <a:schemeClr val="accent1"/>
                </a:solidFill>
                <a:latin typeface="+mn-lt"/>
              </a:rPr>
              <a:t>faced</a:t>
            </a:r>
            <a:r>
              <a:rPr lang="sl-SI" sz="1800" b="0" dirty="0">
                <a:solidFill>
                  <a:schemeClr val="accent1"/>
                </a:solidFill>
                <a:latin typeface="+mn-lt"/>
              </a:rPr>
              <a:t> </a:t>
            </a:r>
            <a:r>
              <a:rPr lang="sl-SI" sz="1800" b="0" dirty="0" err="1">
                <a:solidFill>
                  <a:schemeClr val="accent1"/>
                </a:solidFill>
                <a:latin typeface="+mn-lt"/>
              </a:rPr>
              <a:t>similar</a:t>
            </a:r>
            <a:r>
              <a:rPr lang="sl-SI" sz="1800" b="0" dirty="0">
                <a:solidFill>
                  <a:schemeClr val="accent1"/>
                </a:solidFill>
                <a:latin typeface="+mn-lt"/>
              </a:rPr>
              <a:t> </a:t>
            </a:r>
            <a:r>
              <a:rPr lang="sl-SI" sz="1800" b="0" dirty="0" err="1">
                <a:solidFill>
                  <a:schemeClr val="accent1"/>
                </a:solidFill>
                <a:latin typeface="+mn-lt"/>
              </a:rPr>
              <a:t>challenges</a:t>
            </a:r>
            <a:r>
              <a:rPr lang="sl-SI" sz="1800" b="0" dirty="0">
                <a:solidFill>
                  <a:schemeClr val="accent1"/>
                </a:solidFill>
                <a:latin typeface="+mn-lt"/>
              </a:rPr>
              <a:t> </a:t>
            </a:r>
            <a:r>
              <a:rPr lang="sl-SI" sz="1800" b="0" dirty="0" err="1">
                <a:solidFill>
                  <a:schemeClr val="accent1"/>
                </a:solidFill>
                <a:latin typeface="+mn-lt"/>
              </a:rPr>
              <a:t>or</a:t>
            </a:r>
            <a:r>
              <a:rPr lang="sl-SI" sz="1800" b="0" dirty="0">
                <a:solidFill>
                  <a:schemeClr val="accent1"/>
                </a:solidFill>
                <a:latin typeface="+mn-lt"/>
              </a:rPr>
              <a:t> </a:t>
            </a:r>
            <a:r>
              <a:rPr lang="sl-SI" sz="1800" b="0" dirty="0" err="1">
                <a:solidFill>
                  <a:schemeClr val="accent1"/>
                </a:solidFill>
                <a:latin typeface="+mn-lt"/>
              </a:rPr>
              <a:t>have</a:t>
            </a:r>
            <a:r>
              <a:rPr lang="sl-SI" sz="1800" b="0" dirty="0">
                <a:solidFill>
                  <a:schemeClr val="accent1"/>
                </a:solidFill>
                <a:latin typeface="+mn-lt"/>
              </a:rPr>
              <a:t> a </a:t>
            </a:r>
            <a:r>
              <a:rPr lang="sl-SI" sz="1800" b="0" dirty="0" err="1">
                <a:solidFill>
                  <a:schemeClr val="accent1"/>
                </a:solidFill>
                <a:latin typeface="+mn-lt"/>
              </a:rPr>
              <a:t>background</a:t>
            </a:r>
            <a:r>
              <a:rPr lang="sl-SI" sz="1800" b="0" dirty="0">
                <a:solidFill>
                  <a:schemeClr val="accent1"/>
                </a:solidFill>
                <a:latin typeface="+mn-lt"/>
              </a:rPr>
              <a:t> </a:t>
            </a:r>
            <a:r>
              <a:rPr lang="sl-SI" sz="1800" b="0" dirty="0" err="1">
                <a:solidFill>
                  <a:schemeClr val="accent1"/>
                </a:solidFill>
                <a:latin typeface="+mn-lt"/>
              </a:rPr>
              <a:t>that</a:t>
            </a:r>
            <a:r>
              <a:rPr lang="sl-SI" sz="1800" b="0" dirty="0">
                <a:solidFill>
                  <a:schemeClr val="accent1"/>
                </a:solidFill>
                <a:latin typeface="+mn-lt"/>
              </a:rPr>
              <a:t> </a:t>
            </a:r>
            <a:r>
              <a:rPr lang="sl-SI" sz="1800" b="0" dirty="0" err="1">
                <a:solidFill>
                  <a:schemeClr val="accent1"/>
                </a:solidFill>
                <a:latin typeface="+mn-lt"/>
              </a:rPr>
              <a:t>resonates</a:t>
            </a:r>
            <a:r>
              <a:rPr lang="sl-SI" sz="1800" b="0" dirty="0">
                <a:solidFill>
                  <a:schemeClr val="accent1"/>
                </a:solidFill>
                <a:latin typeface="+mn-lt"/>
              </a:rPr>
              <a:t> </a:t>
            </a:r>
            <a:r>
              <a:rPr lang="sl-SI" sz="1800" b="0" dirty="0" err="1">
                <a:solidFill>
                  <a:schemeClr val="accent1"/>
                </a:solidFill>
                <a:latin typeface="+mn-lt"/>
              </a:rPr>
              <a:t>with</a:t>
            </a:r>
            <a:r>
              <a:rPr lang="sl-SI" sz="1800" b="0" dirty="0">
                <a:solidFill>
                  <a:schemeClr val="accent1"/>
                </a:solidFill>
                <a:latin typeface="+mn-lt"/>
              </a:rPr>
              <a:t> </a:t>
            </a:r>
            <a:r>
              <a:rPr lang="sl-SI" sz="1800" b="0" dirty="0" err="1">
                <a:solidFill>
                  <a:schemeClr val="accent1"/>
                </a:solidFill>
                <a:latin typeface="+mn-lt"/>
              </a:rPr>
              <a:t>yours</a:t>
            </a:r>
            <a:r>
              <a:rPr lang="sl-SI" sz="1800" b="0" dirty="0">
                <a:solidFill>
                  <a:schemeClr val="accent1"/>
                </a:solidFill>
                <a:latin typeface="+mn-lt"/>
              </a:rPr>
              <a:t>.</a:t>
            </a:r>
          </a:p>
          <a:p>
            <a:pPr marL="1085850" lvl="1" indent="-342900">
              <a:lnSpc>
                <a:spcPct val="170000"/>
              </a:lnSpc>
              <a:spcAft>
                <a:spcPts val="800"/>
              </a:spcAft>
              <a:buSzPts val="1000"/>
              <a:buChar char="•"/>
              <a:tabLst>
                <a:tab pos="914400" algn="l"/>
              </a:tabLst>
            </a:pPr>
            <a:r>
              <a:rPr lang="sl-SI" sz="1800" b="0" dirty="0">
                <a:solidFill>
                  <a:schemeClr val="accent1"/>
                </a:solidFill>
                <a:latin typeface="+mn-lt"/>
              </a:rPr>
              <a:t>Be </a:t>
            </a:r>
            <a:r>
              <a:rPr lang="sl-SI" sz="1800" b="0" err="1">
                <a:solidFill>
                  <a:schemeClr val="accent1"/>
                </a:solidFill>
                <a:latin typeface="+mn-lt"/>
              </a:rPr>
              <a:t>clear</a:t>
            </a:r>
            <a:r>
              <a:rPr lang="sl-SI" sz="1800" b="0" dirty="0">
                <a:solidFill>
                  <a:schemeClr val="accent1"/>
                </a:solidFill>
                <a:latin typeface="+mn-lt"/>
              </a:rPr>
              <a:t> </a:t>
            </a:r>
            <a:r>
              <a:rPr lang="sl-SI" sz="1800" b="0" err="1">
                <a:solidFill>
                  <a:schemeClr val="accent1"/>
                </a:solidFill>
                <a:latin typeface="+mn-lt"/>
              </a:rPr>
              <a:t>about</a:t>
            </a:r>
            <a:r>
              <a:rPr lang="sl-SI" sz="1800" b="0" dirty="0">
                <a:solidFill>
                  <a:schemeClr val="accent1"/>
                </a:solidFill>
                <a:latin typeface="+mn-lt"/>
              </a:rPr>
              <a:t> </a:t>
            </a:r>
            <a:r>
              <a:rPr lang="sl-SI" sz="1800" b="0" err="1">
                <a:solidFill>
                  <a:schemeClr val="accent1"/>
                </a:solidFill>
                <a:latin typeface="+mn-lt"/>
              </a:rPr>
              <a:t>goals</a:t>
            </a:r>
            <a:r>
              <a:rPr lang="sl-SI" sz="1800" b="0" dirty="0">
                <a:solidFill>
                  <a:schemeClr val="accent1"/>
                </a:solidFill>
                <a:latin typeface="+mn-lt"/>
              </a:rPr>
              <a:t>: </a:t>
            </a:r>
            <a:r>
              <a:rPr lang="sl-SI" sz="1800" b="0" err="1">
                <a:solidFill>
                  <a:schemeClr val="accent1"/>
                </a:solidFill>
                <a:latin typeface="+mn-lt"/>
              </a:rPr>
              <a:t>Clearly</a:t>
            </a:r>
            <a:r>
              <a:rPr lang="sl-SI" sz="1800" b="0" dirty="0">
                <a:solidFill>
                  <a:schemeClr val="accent1"/>
                </a:solidFill>
                <a:latin typeface="+mn-lt"/>
              </a:rPr>
              <a:t> </a:t>
            </a:r>
            <a:r>
              <a:rPr lang="sl-SI" sz="1800" b="0" err="1">
                <a:solidFill>
                  <a:schemeClr val="accent1"/>
                </a:solidFill>
                <a:latin typeface="+mn-lt"/>
              </a:rPr>
              <a:t>communicate</a:t>
            </a:r>
            <a:r>
              <a:rPr lang="sl-SI" sz="1800" b="0" dirty="0">
                <a:solidFill>
                  <a:schemeClr val="accent1"/>
                </a:solidFill>
                <a:latin typeface="+mn-lt"/>
              </a:rPr>
              <a:t> </a:t>
            </a:r>
            <a:r>
              <a:rPr lang="sl-SI" sz="1800" b="0" err="1">
                <a:solidFill>
                  <a:schemeClr val="accent1"/>
                </a:solidFill>
                <a:latin typeface="+mn-lt"/>
              </a:rPr>
              <a:t>your</a:t>
            </a:r>
            <a:r>
              <a:rPr lang="sl-SI" sz="1800" b="0" dirty="0">
                <a:solidFill>
                  <a:schemeClr val="accent1"/>
                </a:solidFill>
                <a:latin typeface="+mn-lt"/>
              </a:rPr>
              <a:t> </a:t>
            </a:r>
            <a:r>
              <a:rPr lang="sl-SI" sz="1800" b="0" err="1">
                <a:solidFill>
                  <a:schemeClr val="accent1"/>
                </a:solidFill>
                <a:latin typeface="+mn-lt"/>
              </a:rPr>
              <a:t>goals</a:t>
            </a:r>
            <a:r>
              <a:rPr lang="sl-SI" sz="1800" b="0" dirty="0">
                <a:solidFill>
                  <a:schemeClr val="accent1"/>
                </a:solidFill>
                <a:latin typeface="+mn-lt"/>
              </a:rPr>
              <a:t> </a:t>
            </a:r>
            <a:r>
              <a:rPr lang="sl-SI" sz="1800" b="0" err="1">
                <a:solidFill>
                  <a:schemeClr val="accent1"/>
                </a:solidFill>
                <a:latin typeface="+mn-lt"/>
              </a:rPr>
              <a:t>and</a:t>
            </a:r>
            <a:r>
              <a:rPr lang="sl-SI" sz="1800" b="0" dirty="0">
                <a:solidFill>
                  <a:schemeClr val="accent1"/>
                </a:solidFill>
                <a:latin typeface="+mn-lt"/>
              </a:rPr>
              <a:t> be open to    </a:t>
            </a:r>
            <a:r>
              <a:rPr lang="sl-SI" sz="1800" b="0" err="1">
                <a:solidFill>
                  <a:schemeClr val="accent1"/>
                </a:solidFill>
                <a:latin typeface="+mn-lt"/>
              </a:rPr>
              <a:t>receiving</a:t>
            </a:r>
            <a:r>
              <a:rPr lang="sl-SI" sz="1800" b="0" dirty="0">
                <a:solidFill>
                  <a:schemeClr val="accent1"/>
                </a:solidFill>
                <a:latin typeface="+mn-lt"/>
              </a:rPr>
              <a:t> </a:t>
            </a:r>
            <a:r>
              <a:rPr lang="sl-SI" sz="1800" b="0" err="1">
                <a:solidFill>
                  <a:schemeClr val="accent1"/>
                </a:solidFill>
                <a:latin typeface="+mn-lt"/>
              </a:rPr>
              <a:t>feedback</a:t>
            </a:r>
            <a:r>
              <a:rPr lang="sl-SI" sz="1800" b="0" dirty="0">
                <a:solidFill>
                  <a:schemeClr val="accent1"/>
                </a:solidFill>
                <a:latin typeface="+mn-lt"/>
              </a:rPr>
              <a:t>.</a:t>
            </a:r>
            <a:endParaRPr lang="sl-SI" sz="1800">
              <a:solidFill>
                <a:schemeClr val="accent1"/>
              </a:solidFill>
            </a:endParaRPr>
          </a:p>
          <a:p>
            <a:pPr lvl="0">
              <a:lnSpc>
                <a:spcPct val="170000"/>
              </a:lnSpc>
              <a:spcAft>
                <a:spcPts val="800"/>
              </a:spcAft>
              <a:tabLst>
                <a:tab pos="457200" algn="l"/>
              </a:tabLst>
            </a:pPr>
            <a:r>
              <a:rPr lang="sl-SI" sz="1800" err="1"/>
              <a:t>Being</a:t>
            </a:r>
            <a:r>
              <a:rPr lang="sl-SI" sz="1800" dirty="0"/>
              <a:t> a Mentor:</a:t>
            </a:r>
          </a:p>
          <a:p>
            <a:pPr marL="742950" lvl="1">
              <a:lnSpc>
                <a:spcPct val="170000"/>
              </a:lnSpc>
              <a:spcAft>
                <a:spcPts val="800"/>
              </a:spcAft>
              <a:buSzPts val="1000"/>
              <a:buFont typeface="Arial" panose="02070309020205020404" pitchFamily="49" charset="0"/>
              <a:buChar char="•"/>
              <a:tabLst>
                <a:tab pos="914400" algn="l"/>
              </a:tabLst>
            </a:pPr>
            <a:r>
              <a:rPr lang="sl-SI" sz="1800" b="0" dirty="0">
                <a:solidFill>
                  <a:schemeClr val="accent1"/>
                </a:solidFill>
                <a:latin typeface="+mn-lt"/>
              </a:rPr>
              <a:t> </a:t>
            </a:r>
            <a:r>
              <a:rPr lang="sl-SI" sz="1800" b="0" dirty="0" err="1">
                <a:solidFill>
                  <a:schemeClr val="accent1"/>
                </a:solidFill>
                <a:latin typeface="+mn-lt"/>
              </a:rPr>
              <a:t>Share</a:t>
            </a:r>
            <a:r>
              <a:rPr lang="sl-SI" sz="1800" b="0" dirty="0">
                <a:solidFill>
                  <a:schemeClr val="accent1"/>
                </a:solidFill>
                <a:latin typeface="+mn-lt"/>
              </a:rPr>
              <a:t> </a:t>
            </a:r>
            <a:r>
              <a:rPr lang="sl-SI" sz="1800" b="0" dirty="0" err="1">
                <a:solidFill>
                  <a:schemeClr val="accent1"/>
                </a:solidFill>
                <a:latin typeface="+mn-lt"/>
              </a:rPr>
              <a:t>Your</a:t>
            </a:r>
            <a:r>
              <a:rPr lang="sl-SI" sz="1800" b="0" dirty="0">
                <a:solidFill>
                  <a:schemeClr val="accent1"/>
                </a:solidFill>
                <a:latin typeface="+mn-lt"/>
              </a:rPr>
              <a:t> </a:t>
            </a:r>
            <a:r>
              <a:rPr lang="sl-SI" sz="1800" b="0" dirty="0" err="1">
                <a:solidFill>
                  <a:schemeClr val="accent1"/>
                </a:solidFill>
                <a:latin typeface="+mn-lt"/>
              </a:rPr>
              <a:t>Experience</a:t>
            </a:r>
            <a:r>
              <a:rPr lang="sl-SI" sz="1800" b="0" dirty="0">
                <a:solidFill>
                  <a:schemeClr val="accent1"/>
                </a:solidFill>
                <a:latin typeface="+mn-lt"/>
              </a:rPr>
              <a:t>: </a:t>
            </a:r>
            <a:r>
              <a:rPr lang="sl-SI" sz="1800" b="0" dirty="0" err="1">
                <a:solidFill>
                  <a:schemeClr val="accent1"/>
                </a:solidFill>
                <a:latin typeface="+mn-lt"/>
              </a:rPr>
              <a:t>Offer</a:t>
            </a:r>
            <a:r>
              <a:rPr lang="sl-SI" sz="1800" b="0" dirty="0">
                <a:solidFill>
                  <a:schemeClr val="accent1"/>
                </a:solidFill>
                <a:latin typeface="+mn-lt"/>
              </a:rPr>
              <a:t> </a:t>
            </a:r>
            <a:r>
              <a:rPr lang="sl-SI" sz="1800" b="0" dirty="0" err="1">
                <a:solidFill>
                  <a:schemeClr val="accent1"/>
                </a:solidFill>
                <a:latin typeface="+mn-lt"/>
              </a:rPr>
              <a:t>guidance</a:t>
            </a:r>
            <a:r>
              <a:rPr lang="sl-SI" sz="1800" b="0" dirty="0">
                <a:solidFill>
                  <a:schemeClr val="accent1"/>
                </a:solidFill>
                <a:latin typeface="+mn-lt"/>
              </a:rPr>
              <a:t> </a:t>
            </a:r>
            <a:r>
              <a:rPr lang="sl-SI" sz="1800" b="0" dirty="0" err="1">
                <a:solidFill>
                  <a:schemeClr val="accent1"/>
                </a:solidFill>
                <a:latin typeface="+mn-lt"/>
              </a:rPr>
              <a:t>and</a:t>
            </a:r>
            <a:r>
              <a:rPr lang="sl-SI" sz="1800" b="0" dirty="0">
                <a:solidFill>
                  <a:schemeClr val="accent1"/>
                </a:solidFill>
                <a:latin typeface="+mn-lt"/>
              </a:rPr>
              <a:t> </a:t>
            </a:r>
            <a:r>
              <a:rPr lang="sl-SI" sz="1800" b="0" dirty="0" err="1">
                <a:solidFill>
                  <a:schemeClr val="accent1"/>
                </a:solidFill>
                <a:latin typeface="+mn-lt"/>
              </a:rPr>
              <a:t>share</a:t>
            </a:r>
            <a:r>
              <a:rPr lang="sl-SI" sz="1800" b="0" dirty="0">
                <a:solidFill>
                  <a:schemeClr val="accent1"/>
                </a:solidFill>
                <a:latin typeface="+mn-lt"/>
              </a:rPr>
              <a:t> </a:t>
            </a:r>
            <a:r>
              <a:rPr lang="sl-SI" sz="1800" b="0" dirty="0" err="1">
                <a:solidFill>
                  <a:schemeClr val="accent1"/>
                </a:solidFill>
                <a:latin typeface="+mn-lt"/>
              </a:rPr>
              <a:t>lessons</a:t>
            </a:r>
            <a:r>
              <a:rPr lang="sl-SI" sz="1800" b="0" dirty="0">
                <a:solidFill>
                  <a:schemeClr val="accent1"/>
                </a:solidFill>
                <a:latin typeface="+mn-lt"/>
              </a:rPr>
              <a:t> </a:t>
            </a:r>
            <a:r>
              <a:rPr lang="sl-SI" sz="1800" b="0" dirty="0" err="1">
                <a:solidFill>
                  <a:schemeClr val="accent1"/>
                </a:solidFill>
                <a:latin typeface="+mn-lt"/>
              </a:rPr>
              <a:t>learned</a:t>
            </a:r>
            <a:r>
              <a:rPr lang="sl-SI" sz="1800" b="0" dirty="0">
                <a:solidFill>
                  <a:schemeClr val="accent1"/>
                </a:solidFill>
                <a:latin typeface="+mn-lt"/>
              </a:rPr>
              <a:t> </a:t>
            </a:r>
            <a:r>
              <a:rPr lang="sl-SI" sz="1800" b="0" dirty="0" err="1">
                <a:solidFill>
                  <a:schemeClr val="accent1"/>
                </a:solidFill>
                <a:latin typeface="+mn-lt"/>
              </a:rPr>
              <a:t>with</a:t>
            </a:r>
            <a:r>
              <a:rPr lang="sl-SI" sz="1800" b="0" dirty="0">
                <a:solidFill>
                  <a:schemeClr val="accent1"/>
                </a:solidFill>
                <a:latin typeface="+mn-lt"/>
              </a:rPr>
              <a:t> </a:t>
            </a:r>
            <a:r>
              <a:rPr lang="sl-SI" sz="1800" b="0" dirty="0" err="1">
                <a:solidFill>
                  <a:schemeClr val="accent1"/>
                </a:solidFill>
                <a:latin typeface="+mn-lt"/>
              </a:rPr>
              <a:t>other</a:t>
            </a:r>
            <a:r>
              <a:rPr lang="sl-SI" sz="1800" b="0" dirty="0">
                <a:solidFill>
                  <a:schemeClr val="accent1"/>
                </a:solidFill>
                <a:latin typeface="+mn-lt"/>
              </a:rPr>
              <a:t> </a:t>
            </a:r>
            <a:r>
              <a:rPr lang="sl-SI" sz="1800" b="0" dirty="0" err="1">
                <a:solidFill>
                  <a:schemeClr val="accent1"/>
                </a:solidFill>
                <a:latin typeface="+mn-lt"/>
              </a:rPr>
              <a:t>women</a:t>
            </a:r>
            <a:r>
              <a:rPr lang="sl-SI" sz="1800" b="0" dirty="0">
                <a:solidFill>
                  <a:schemeClr val="accent1"/>
                </a:solidFill>
                <a:latin typeface="+mn-lt"/>
              </a:rPr>
              <a:t> in business.</a:t>
            </a:r>
            <a:endParaRPr lang="sl-SI" dirty="0">
              <a:solidFill>
                <a:schemeClr val="accent1"/>
              </a:solidFill>
            </a:endParaRPr>
          </a:p>
          <a:p>
            <a:pPr marL="914400" lvl="2" indent="0">
              <a:lnSpc>
                <a:spcPct val="115000"/>
              </a:lnSpc>
              <a:spcAft>
                <a:spcPts val="800"/>
              </a:spcAft>
              <a:buSzPts val="1000"/>
              <a:buNone/>
              <a:tabLst>
                <a:tab pos="1371600" algn="l"/>
              </a:tabLst>
            </a:pPr>
            <a:endParaRPr lang="sl-SI" sz="3500" b="1" dirty="0">
              <a:solidFill>
                <a:schemeClr val="accent1"/>
              </a:solidFill>
              <a:latin typeface="+mn-lt"/>
            </a:endParaRPr>
          </a:p>
          <a:p>
            <a:endParaRPr lang="en-GB"/>
          </a:p>
        </p:txBody>
      </p:sp>
    </p:spTree>
    <p:extLst>
      <p:ext uri="{BB962C8B-B14F-4D97-AF65-F5344CB8AC3E}">
        <p14:creationId xmlns:p14="http://schemas.microsoft.com/office/powerpoint/2010/main" val="37531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9520EC0-C596-6112-D030-7E15C2722B3F}"/>
              </a:ext>
            </a:extLst>
          </p:cNvPr>
          <p:cNvSpPr>
            <a:spLocks noGrp="1"/>
          </p:cNvSpPr>
          <p:nvPr>
            <p:ph idx="1"/>
          </p:nvPr>
        </p:nvSpPr>
        <p:spPr>
          <a:xfrm>
            <a:off x="500606" y="336296"/>
            <a:ext cx="10853194" cy="5840667"/>
          </a:xfrm>
        </p:spPr>
        <p:txBody>
          <a:bodyPr vert="horz" lIns="91440" tIns="45720" rIns="91440" bIns="45720" rtlCol="0" anchor="t">
            <a:normAutofit fontScale="92500"/>
          </a:bodyPr>
          <a:lstStyle/>
          <a:p>
            <a:pPr>
              <a:lnSpc>
                <a:spcPct val="115000"/>
              </a:lnSpc>
              <a:spcAft>
                <a:spcPts val="800"/>
              </a:spcAft>
            </a:pPr>
            <a:r>
              <a:rPr lang="sl-SI" sz="3200" b="0" dirty="0">
                <a:solidFill>
                  <a:schemeClr val="bg2"/>
                </a:solidFill>
                <a:latin typeface="Raleway SemiBold"/>
              </a:rPr>
              <a:t>How to </a:t>
            </a:r>
            <a:r>
              <a:rPr lang="sl-SI" sz="3200" b="0" err="1">
                <a:solidFill>
                  <a:schemeClr val="bg2"/>
                </a:solidFill>
                <a:latin typeface="Raleway SemiBold"/>
              </a:rPr>
              <a:t>Give</a:t>
            </a:r>
            <a:r>
              <a:rPr lang="sl-SI" sz="3200" b="0" dirty="0">
                <a:solidFill>
                  <a:schemeClr val="bg2"/>
                </a:solidFill>
                <a:latin typeface="Raleway SemiBold"/>
              </a:rPr>
              <a:t> Back </a:t>
            </a:r>
            <a:r>
              <a:rPr lang="sl-SI" sz="3200" b="0" err="1">
                <a:solidFill>
                  <a:schemeClr val="bg2"/>
                </a:solidFill>
                <a:latin typeface="Raleway SemiBold"/>
              </a:rPr>
              <a:t>and</a:t>
            </a:r>
            <a:r>
              <a:rPr lang="sl-SI" sz="3200" b="0" dirty="0">
                <a:solidFill>
                  <a:schemeClr val="bg2"/>
                </a:solidFill>
                <a:latin typeface="Raleway SemiBold"/>
              </a:rPr>
              <a:t> </a:t>
            </a:r>
            <a:r>
              <a:rPr lang="sl-SI" sz="3200" b="0" err="1">
                <a:solidFill>
                  <a:schemeClr val="bg2"/>
                </a:solidFill>
                <a:latin typeface="Raleway SemiBold"/>
              </a:rPr>
              <a:t>Support</a:t>
            </a:r>
            <a:r>
              <a:rPr lang="sl-SI" sz="3200" b="0" dirty="0">
                <a:solidFill>
                  <a:schemeClr val="bg2"/>
                </a:solidFill>
                <a:latin typeface="Raleway SemiBold"/>
              </a:rPr>
              <a:t> </a:t>
            </a:r>
            <a:r>
              <a:rPr lang="sl-SI" sz="3200" b="0" err="1">
                <a:solidFill>
                  <a:schemeClr val="bg2"/>
                </a:solidFill>
                <a:latin typeface="Raleway SemiBold"/>
              </a:rPr>
              <a:t>Other</a:t>
            </a:r>
            <a:r>
              <a:rPr lang="sl-SI" sz="3200" b="0" dirty="0">
                <a:solidFill>
                  <a:schemeClr val="bg2"/>
                </a:solidFill>
                <a:latin typeface="Raleway SemiBold"/>
              </a:rPr>
              <a:t> </a:t>
            </a:r>
            <a:r>
              <a:rPr lang="sl-SI" sz="3200" b="0" err="1">
                <a:solidFill>
                  <a:schemeClr val="bg2"/>
                </a:solidFill>
                <a:latin typeface="Raleway SemiBold"/>
              </a:rPr>
              <a:t>Women</a:t>
            </a:r>
            <a:r>
              <a:rPr lang="sl-SI" sz="3200" b="0" dirty="0">
                <a:solidFill>
                  <a:schemeClr val="bg2"/>
                </a:solidFill>
                <a:latin typeface="Raleway SemiBold"/>
              </a:rPr>
              <a:t> in Business</a:t>
            </a:r>
          </a:p>
          <a:p>
            <a:pPr marL="342900" indent="-342900">
              <a:lnSpc>
                <a:spcPct val="115000"/>
              </a:lnSpc>
              <a:spcAft>
                <a:spcPts val="800"/>
              </a:spcAft>
              <a:buFont typeface="+mj-lt"/>
              <a:buAutoNum type="arabicPeriod"/>
              <a:tabLst>
                <a:tab pos="457200" algn="l"/>
              </a:tabLst>
            </a:pPr>
            <a:r>
              <a:rPr lang="sl-SI" sz="2000" err="1"/>
              <a:t>Offer</a:t>
            </a:r>
            <a:r>
              <a:rPr lang="sl-SI" sz="2000" dirty="0"/>
              <a:t> </a:t>
            </a:r>
            <a:r>
              <a:rPr lang="sl-SI" sz="2000" err="1"/>
              <a:t>Mentorship</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Example</a:t>
            </a:r>
            <a:r>
              <a:rPr lang="sl-SI" sz="2000" b="0" dirty="0">
                <a:solidFill>
                  <a:schemeClr val="accent1"/>
                </a:solidFill>
                <a:latin typeface="+mn-lt"/>
              </a:rPr>
              <a:t>: </a:t>
            </a:r>
            <a:r>
              <a:rPr lang="sl-SI" sz="2000" b="0" err="1">
                <a:solidFill>
                  <a:schemeClr val="accent1"/>
                </a:solidFill>
                <a:latin typeface="+mn-lt"/>
              </a:rPr>
              <a:t>Volunteer</a:t>
            </a:r>
            <a:r>
              <a:rPr lang="sl-SI" sz="2000" b="0" dirty="0">
                <a:solidFill>
                  <a:schemeClr val="accent1"/>
                </a:solidFill>
                <a:latin typeface="+mn-lt"/>
              </a:rPr>
              <a:t> to mentor at </a:t>
            </a:r>
            <a:r>
              <a:rPr lang="sl-SI" sz="2000" b="0" err="1">
                <a:solidFill>
                  <a:schemeClr val="accent1"/>
                </a:solidFill>
                <a:latin typeface="+mn-lt"/>
              </a:rPr>
              <a:t>women's</a:t>
            </a:r>
            <a:r>
              <a:rPr lang="sl-SI" sz="2000" b="0" dirty="0">
                <a:solidFill>
                  <a:schemeClr val="accent1"/>
                </a:solidFill>
                <a:latin typeface="+mn-lt"/>
              </a:rPr>
              <a:t> business </a:t>
            </a:r>
            <a:r>
              <a:rPr lang="sl-SI" sz="2000" b="0" err="1">
                <a:solidFill>
                  <a:schemeClr val="accent1"/>
                </a:solidFill>
                <a:latin typeface="+mn-lt"/>
              </a:rPr>
              <a:t>organizations</a:t>
            </a:r>
            <a:r>
              <a:rPr lang="sl-SI" sz="2000" b="0" dirty="0">
                <a:solidFill>
                  <a:schemeClr val="accent1"/>
                </a:solidFill>
                <a:latin typeface="+mn-lt"/>
              </a:rPr>
              <a:t> </a:t>
            </a:r>
            <a:r>
              <a:rPr lang="sl-SI" sz="2000" b="0" err="1">
                <a:solidFill>
                  <a:schemeClr val="accent1"/>
                </a:solidFill>
                <a:latin typeface="+mn-lt"/>
              </a:rPr>
              <a:t>or</a:t>
            </a:r>
            <a:r>
              <a:rPr lang="sl-SI" sz="2000" b="0" dirty="0">
                <a:solidFill>
                  <a:schemeClr val="accent1"/>
                </a:solidFill>
                <a:latin typeface="+mn-lt"/>
              </a:rPr>
              <a:t> </a:t>
            </a:r>
            <a:r>
              <a:rPr lang="sl-SI" sz="2000" b="0" err="1">
                <a:solidFill>
                  <a:schemeClr val="accent1"/>
                </a:solidFill>
                <a:latin typeface="+mn-lt"/>
              </a:rPr>
              <a:t>provide</a:t>
            </a:r>
            <a:r>
              <a:rPr lang="sl-SI" sz="2000" b="0" dirty="0">
                <a:solidFill>
                  <a:schemeClr val="accent1"/>
                </a:solidFill>
                <a:latin typeface="+mn-lt"/>
              </a:rPr>
              <a:t> one-on-one </a:t>
            </a:r>
            <a:r>
              <a:rPr lang="sl-SI" sz="2000" b="0" err="1">
                <a:solidFill>
                  <a:schemeClr val="accent1"/>
                </a:solidFill>
                <a:latin typeface="+mn-lt"/>
              </a:rPr>
              <a:t>guidance</a:t>
            </a:r>
            <a:r>
              <a:rPr lang="sl-SI" sz="2000" b="0" dirty="0">
                <a:solidFill>
                  <a:schemeClr val="accent1"/>
                </a:solidFill>
                <a:latin typeface="+mn-lt"/>
              </a:rPr>
              <a:t>.</a:t>
            </a:r>
          </a:p>
          <a:p>
            <a:pPr marL="342900" lvl="0" indent="-342900">
              <a:lnSpc>
                <a:spcPct val="115000"/>
              </a:lnSpc>
              <a:spcAft>
                <a:spcPts val="800"/>
              </a:spcAft>
              <a:buFont typeface="+mj-lt"/>
              <a:buAutoNum type="arabicPeriod"/>
              <a:tabLst>
                <a:tab pos="457200" algn="l"/>
              </a:tabLst>
            </a:pPr>
            <a:r>
              <a:rPr lang="sl-SI" sz="2000" err="1"/>
              <a:t>Share</a:t>
            </a:r>
            <a:r>
              <a:rPr lang="sl-SI" sz="2000" dirty="0"/>
              <a:t> </a:t>
            </a:r>
            <a:r>
              <a:rPr lang="sl-SI" sz="2000" err="1"/>
              <a:t>Expertise</a:t>
            </a:r>
            <a:r>
              <a:rPr lang="sl-SI" sz="2000" dirty="0"/>
              <a:t> </a:t>
            </a:r>
            <a:r>
              <a:rPr lang="sl-SI" sz="2000" err="1"/>
              <a:t>and</a:t>
            </a:r>
            <a:r>
              <a:rPr lang="sl-SI" sz="2000" dirty="0"/>
              <a:t> </a:t>
            </a:r>
            <a:r>
              <a:rPr lang="sl-SI" sz="2000" err="1"/>
              <a:t>Resources</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Example</a:t>
            </a:r>
            <a:r>
              <a:rPr lang="sl-SI" sz="2000" b="0" dirty="0">
                <a:solidFill>
                  <a:schemeClr val="accent1"/>
                </a:solidFill>
                <a:latin typeface="+mn-lt"/>
              </a:rPr>
              <a:t>: </a:t>
            </a:r>
            <a:r>
              <a:rPr lang="sl-SI" sz="2000" b="0" err="1">
                <a:solidFill>
                  <a:schemeClr val="accent1"/>
                </a:solidFill>
                <a:latin typeface="+mn-lt"/>
              </a:rPr>
              <a:t>Conduct</a:t>
            </a:r>
            <a:r>
              <a:rPr lang="sl-SI" sz="2000" b="0" dirty="0">
                <a:solidFill>
                  <a:schemeClr val="accent1"/>
                </a:solidFill>
                <a:latin typeface="+mn-lt"/>
              </a:rPr>
              <a:t> </a:t>
            </a:r>
            <a:r>
              <a:rPr lang="sl-SI" sz="2000" b="0" err="1">
                <a:solidFill>
                  <a:schemeClr val="accent1"/>
                </a:solidFill>
                <a:latin typeface="+mn-lt"/>
              </a:rPr>
              <a:t>workshops</a:t>
            </a:r>
            <a:r>
              <a:rPr lang="sl-SI" sz="2000" b="0" dirty="0">
                <a:solidFill>
                  <a:schemeClr val="accent1"/>
                </a:solidFill>
                <a:latin typeface="+mn-lt"/>
              </a:rPr>
              <a:t> </a:t>
            </a:r>
            <a:r>
              <a:rPr lang="sl-SI" sz="2000" b="0" err="1">
                <a:solidFill>
                  <a:schemeClr val="accent1"/>
                </a:solidFill>
                <a:latin typeface="+mn-lt"/>
              </a:rPr>
              <a:t>or</a:t>
            </a:r>
            <a:r>
              <a:rPr lang="sl-SI" sz="2000" b="0" dirty="0">
                <a:solidFill>
                  <a:schemeClr val="accent1"/>
                </a:solidFill>
                <a:latin typeface="+mn-lt"/>
              </a:rPr>
              <a:t> </a:t>
            </a:r>
            <a:r>
              <a:rPr lang="sl-SI" sz="2000" b="0" err="1">
                <a:solidFill>
                  <a:schemeClr val="accent1"/>
                </a:solidFill>
                <a:latin typeface="+mn-lt"/>
              </a:rPr>
              <a:t>webinars</a:t>
            </a:r>
            <a:r>
              <a:rPr lang="sl-SI" sz="2000" b="0" dirty="0">
                <a:solidFill>
                  <a:schemeClr val="accent1"/>
                </a:solidFill>
                <a:latin typeface="+mn-lt"/>
              </a:rPr>
              <a:t> to </a:t>
            </a:r>
            <a:r>
              <a:rPr lang="sl-SI" sz="2000" b="0" err="1">
                <a:solidFill>
                  <a:schemeClr val="accent1"/>
                </a:solidFill>
                <a:latin typeface="+mn-lt"/>
              </a:rPr>
              <a:t>share</a:t>
            </a:r>
            <a:r>
              <a:rPr lang="sl-SI" sz="2000" b="0" dirty="0">
                <a:solidFill>
                  <a:schemeClr val="accent1"/>
                </a:solidFill>
                <a:latin typeface="+mn-lt"/>
              </a:rPr>
              <a:t> </a:t>
            </a:r>
            <a:r>
              <a:rPr lang="sl-SI" sz="2000" b="0" err="1">
                <a:solidFill>
                  <a:schemeClr val="accent1"/>
                </a:solidFill>
                <a:latin typeface="+mn-lt"/>
              </a:rPr>
              <a:t>your</a:t>
            </a:r>
            <a:r>
              <a:rPr lang="sl-SI" sz="2000" b="0" dirty="0">
                <a:solidFill>
                  <a:schemeClr val="accent1"/>
                </a:solidFill>
                <a:latin typeface="+mn-lt"/>
              </a:rPr>
              <a:t> </a:t>
            </a:r>
            <a:r>
              <a:rPr lang="sl-SI" sz="2000" b="0" err="1">
                <a:solidFill>
                  <a:schemeClr val="accent1"/>
                </a:solidFill>
                <a:latin typeface="+mn-lt"/>
              </a:rPr>
              <a:t>knowledge</a:t>
            </a:r>
            <a:r>
              <a:rPr lang="sl-SI" sz="2000" b="0" dirty="0">
                <a:solidFill>
                  <a:schemeClr val="accent1"/>
                </a:solidFill>
                <a:latin typeface="+mn-lt"/>
              </a:rPr>
              <a:t>.</a:t>
            </a:r>
          </a:p>
          <a:p>
            <a:pPr marL="342900" indent="-342900">
              <a:lnSpc>
                <a:spcPct val="115000"/>
              </a:lnSpc>
              <a:spcAft>
                <a:spcPts val="800"/>
              </a:spcAft>
              <a:buFont typeface="+mj-lt"/>
              <a:buAutoNum type="arabicPeriod"/>
              <a:tabLst>
                <a:tab pos="457200" algn="l"/>
              </a:tabLst>
            </a:pPr>
            <a:r>
              <a:rPr lang="sl-SI" sz="2000" err="1"/>
              <a:t>Celebrate</a:t>
            </a:r>
            <a:r>
              <a:rPr lang="sl-SI" sz="2000" dirty="0"/>
              <a:t> </a:t>
            </a:r>
            <a:r>
              <a:rPr lang="sl-SI" sz="2000" err="1"/>
              <a:t>Successes</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Example</a:t>
            </a:r>
            <a:r>
              <a:rPr lang="sl-SI" sz="2000" b="0" dirty="0">
                <a:solidFill>
                  <a:schemeClr val="accent1"/>
                </a:solidFill>
                <a:latin typeface="+mn-lt"/>
              </a:rPr>
              <a:t>: </a:t>
            </a:r>
            <a:r>
              <a:rPr lang="sl-SI" sz="2000" b="0" err="1">
                <a:solidFill>
                  <a:schemeClr val="accent1"/>
                </a:solidFill>
                <a:latin typeface="+mn-lt"/>
              </a:rPr>
              <a:t>Publicly</a:t>
            </a:r>
            <a:r>
              <a:rPr lang="sl-SI" sz="2000" b="0" dirty="0">
                <a:solidFill>
                  <a:schemeClr val="accent1"/>
                </a:solidFill>
                <a:latin typeface="+mn-lt"/>
              </a:rPr>
              <a:t> </a:t>
            </a:r>
            <a:r>
              <a:rPr lang="sl-SI" sz="2000" b="0" err="1">
                <a:solidFill>
                  <a:schemeClr val="accent1"/>
                </a:solidFill>
                <a:latin typeface="+mn-lt"/>
              </a:rPr>
              <a:t>acknowledge</a:t>
            </a:r>
            <a:r>
              <a:rPr lang="sl-SI" sz="2000" b="0" dirty="0">
                <a:solidFill>
                  <a:schemeClr val="accent1"/>
                </a:solidFill>
                <a:latin typeface="+mn-lt"/>
              </a:rPr>
              <a:t> </a:t>
            </a:r>
            <a:r>
              <a:rPr lang="sl-SI" sz="2000" b="0" err="1">
                <a:solidFill>
                  <a:schemeClr val="accent1"/>
                </a:solidFill>
                <a:latin typeface="+mn-lt"/>
              </a:rPr>
              <a:t>and</a:t>
            </a:r>
            <a:r>
              <a:rPr lang="sl-SI" sz="2000" b="0" dirty="0">
                <a:solidFill>
                  <a:schemeClr val="accent1"/>
                </a:solidFill>
                <a:latin typeface="+mn-lt"/>
              </a:rPr>
              <a:t> </a:t>
            </a:r>
            <a:r>
              <a:rPr lang="sl-SI" sz="2000" b="0" err="1">
                <a:solidFill>
                  <a:schemeClr val="accent1"/>
                </a:solidFill>
                <a:latin typeface="+mn-lt"/>
              </a:rPr>
              <a:t>celebrate</a:t>
            </a:r>
            <a:r>
              <a:rPr lang="sl-SI" sz="2000" b="0" dirty="0">
                <a:solidFill>
                  <a:schemeClr val="accent1"/>
                </a:solidFill>
                <a:latin typeface="+mn-lt"/>
              </a:rPr>
              <a:t> </a:t>
            </a:r>
            <a:r>
              <a:rPr lang="sl-SI" sz="2000" b="0" err="1">
                <a:solidFill>
                  <a:schemeClr val="accent1"/>
                </a:solidFill>
                <a:latin typeface="+mn-lt"/>
              </a:rPr>
              <a:t>the</a:t>
            </a:r>
            <a:r>
              <a:rPr lang="sl-SI" sz="2000" b="0" dirty="0">
                <a:solidFill>
                  <a:schemeClr val="accent1"/>
                </a:solidFill>
                <a:latin typeface="+mn-lt"/>
              </a:rPr>
              <a:t> </a:t>
            </a:r>
            <a:r>
              <a:rPr lang="sl-SI" sz="2000" b="0" err="1">
                <a:solidFill>
                  <a:schemeClr val="accent1"/>
                </a:solidFill>
                <a:latin typeface="+mn-lt"/>
              </a:rPr>
              <a:t>achievements</a:t>
            </a:r>
            <a:r>
              <a:rPr lang="sl-SI" sz="2000" b="0" dirty="0">
                <a:solidFill>
                  <a:schemeClr val="accent1"/>
                </a:solidFill>
                <a:latin typeface="+mn-lt"/>
              </a:rPr>
              <a:t> </a:t>
            </a:r>
            <a:r>
              <a:rPr lang="sl-SI" sz="2000" b="0" err="1">
                <a:solidFill>
                  <a:schemeClr val="accent1"/>
                </a:solidFill>
                <a:latin typeface="+mn-lt"/>
              </a:rPr>
              <a:t>of</a:t>
            </a:r>
            <a:r>
              <a:rPr lang="sl-SI" sz="2000" b="0" dirty="0">
                <a:solidFill>
                  <a:schemeClr val="accent1"/>
                </a:solidFill>
                <a:latin typeface="+mn-lt"/>
              </a:rPr>
              <a:t> </a:t>
            </a:r>
            <a:r>
              <a:rPr lang="sl-SI" sz="2000" b="0" err="1">
                <a:solidFill>
                  <a:schemeClr val="accent1"/>
                </a:solidFill>
                <a:latin typeface="+mn-lt"/>
              </a:rPr>
              <a:t>other</a:t>
            </a:r>
            <a:r>
              <a:rPr lang="sl-SI" sz="2000" b="0" dirty="0">
                <a:solidFill>
                  <a:schemeClr val="accent1"/>
                </a:solidFill>
                <a:latin typeface="+mn-lt"/>
              </a:rPr>
              <a:t> </a:t>
            </a:r>
            <a:r>
              <a:rPr lang="sl-SI" sz="2000" b="0" err="1">
                <a:solidFill>
                  <a:schemeClr val="accent1"/>
                </a:solidFill>
                <a:latin typeface="+mn-lt"/>
              </a:rPr>
              <a:t>women</a:t>
            </a:r>
            <a:r>
              <a:rPr lang="sl-SI" sz="2000" b="0" dirty="0">
                <a:solidFill>
                  <a:schemeClr val="accent1"/>
                </a:solidFill>
                <a:latin typeface="+mn-lt"/>
              </a:rPr>
              <a:t>.</a:t>
            </a:r>
          </a:p>
          <a:p>
            <a:pPr marL="342900" lvl="0" indent="-342900">
              <a:lnSpc>
                <a:spcPct val="115000"/>
              </a:lnSpc>
              <a:spcAft>
                <a:spcPts val="800"/>
              </a:spcAft>
              <a:buFont typeface="+mj-lt"/>
              <a:buAutoNum type="arabicPeriod"/>
              <a:tabLst>
                <a:tab pos="457200" algn="l"/>
              </a:tabLst>
            </a:pPr>
            <a:r>
              <a:rPr lang="sl-SI" sz="2000" err="1"/>
              <a:t>Advocate</a:t>
            </a:r>
            <a:r>
              <a:rPr lang="sl-SI" sz="2000" dirty="0"/>
              <a:t> </a:t>
            </a:r>
            <a:r>
              <a:rPr lang="sl-SI" sz="2000" err="1"/>
              <a:t>for</a:t>
            </a:r>
            <a:r>
              <a:rPr lang="sl-SI" sz="2000" dirty="0"/>
              <a:t> </a:t>
            </a:r>
            <a:r>
              <a:rPr lang="sl-SI" sz="2000" err="1"/>
              <a:t>Gender</a:t>
            </a:r>
            <a:r>
              <a:rPr lang="sl-SI" sz="2000" dirty="0"/>
              <a:t> </a:t>
            </a:r>
            <a:r>
              <a:rPr lang="sl-SI" sz="2000" err="1"/>
              <a:t>Equality</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Example</a:t>
            </a:r>
            <a:r>
              <a:rPr lang="sl-SI" sz="2000" b="0" dirty="0">
                <a:solidFill>
                  <a:schemeClr val="accent1"/>
                </a:solidFill>
                <a:latin typeface="+mn-lt"/>
              </a:rPr>
              <a:t>: </a:t>
            </a:r>
            <a:r>
              <a:rPr lang="sl-SI" sz="2000" b="0" err="1">
                <a:solidFill>
                  <a:schemeClr val="accent1"/>
                </a:solidFill>
                <a:latin typeface="+mn-lt"/>
              </a:rPr>
              <a:t>Support</a:t>
            </a:r>
            <a:r>
              <a:rPr lang="sl-SI" sz="2000" b="0" dirty="0">
                <a:solidFill>
                  <a:schemeClr val="accent1"/>
                </a:solidFill>
                <a:latin typeface="+mn-lt"/>
              </a:rPr>
              <a:t> </a:t>
            </a:r>
            <a:r>
              <a:rPr lang="sl-SI" sz="2000" b="0" err="1">
                <a:solidFill>
                  <a:schemeClr val="accent1"/>
                </a:solidFill>
                <a:latin typeface="+mn-lt"/>
              </a:rPr>
              <a:t>policies</a:t>
            </a:r>
            <a:r>
              <a:rPr lang="sl-SI" sz="2000" b="0" dirty="0">
                <a:solidFill>
                  <a:schemeClr val="accent1"/>
                </a:solidFill>
                <a:latin typeface="+mn-lt"/>
              </a:rPr>
              <a:t> </a:t>
            </a:r>
            <a:r>
              <a:rPr lang="sl-SI" sz="2000" b="0" err="1">
                <a:solidFill>
                  <a:schemeClr val="accent1"/>
                </a:solidFill>
                <a:latin typeface="+mn-lt"/>
              </a:rPr>
              <a:t>and</a:t>
            </a:r>
            <a:r>
              <a:rPr lang="sl-SI" sz="2000" b="0" dirty="0">
                <a:solidFill>
                  <a:schemeClr val="accent1"/>
                </a:solidFill>
                <a:latin typeface="+mn-lt"/>
              </a:rPr>
              <a:t> </a:t>
            </a:r>
            <a:r>
              <a:rPr lang="sl-SI" sz="2000" b="0" err="1">
                <a:solidFill>
                  <a:schemeClr val="accent1"/>
                </a:solidFill>
                <a:latin typeface="+mn-lt"/>
              </a:rPr>
              <a:t>initiatives</a:t>
            </a:r>
            <a:r>
              <a:rPr lang="sl-SI" sz="2000" b="0" dirty="0">
                <a:solidFill>
                  <a:schemeClr val="accent1"/>
                </a:solidFill>
                <a:latin typeface="+mn-lt"/>
              </a:rPr>
              <a:t> </a:t>
            </a:r>
            <a:r>
              <a:rPr lang="sl-SI" sz="2000" b="0" err="1">
                <a:solidFill>
                  <a:schemeClr val="accent1"/>
                </a:solidFill>
                <a:latin typeface="+mn-lt"/>
              </a:rPr>
              <a:t>that</a:t>
            </a:r>
            <a:r>
              <a:rPr lang="sl-SI" sz="2000" b="0" dirty="0">
                <a:solidFill>
                  <a:schemeClr val="accent1"/>
                </a:solidFill>
                <a:latin typeface="+mn-lt"/>
              </a:rPr>
              <a:t> </a:t>
            </a:r>
            <a:r>
              <a:rPr lang="sl-SI" sz="2000" b="0" err="1">
                <a:solidFill>
                  <a:schemeClr val="accent1"/>
                </a:solidFill>
                <a:latin typeface="+mn-lt"/>
              </a:rPr>
              <a:t>promote</a:t>
            </a:r>
            <a:r>
              <a:rPr lang="sl-SI" sz="2000" b="0" dirty="0">
                <a:solidFill>
                  <a:schemeClr val="accent1"/>
                </a:solidFill>
                <a:latin typeface="+mn-lt"/>
              </a:rPr>
              <a:t> </a:t>
            </a:r>
            <a:r>
              <a:rPr lang="sl-SI" sz="2000" b="0" err="1">
                <a:solidFill>
                  <a:schemeClr val="accent1"/>
                </a:solidFill>
                <a:latin typeface="+mn-lt"/>
              </a:rPr>
              <a:t>gender</a:t>
            </a:r>
            <a:r>
              <a:rPr lang="sl-SI" sz="2000" b="0" dirty="0">
                <a:solidFill>
                  <a:schemeClr val="accent1"/>
                </a:solidFill>
                <a:latin typeface="+mn-lt"/>
              </a:rPr>
              <a:t> </a:t>
            </a:r>
            <a:r>
              <a:rPr lang="sl-SI" sz="2000" b="0" err="1">
                <a:solidFill>
                  <a:schemeClr val="accent1"/>
                </a:solidFill>
                <a:latin typeface="+mn-lt"/>
              </a:rPr>
              <a:t>equality</a:t>
            </a:r>
            <a:r>
              <a:rPr lang="sl-SI" sz="2000" b="0" dirty="0">
                <a:solidFill>
                  <a:schemeClr val="accent1"/>
                </a:solidFill>
                <a:latin typeface="+mn-lt"/>
              </a:rPr>
              <a:t> in </a:t>
            </a:r>
            <a:r>
              <a:rPr lang="sl-SI" sz="2000" b="0" err="1">
                <a:solidFill>
                  <a:schemeClr val="accent1"/>
                </a:solidFill>
                <a:latin typeface="+mn-lt"/>
              </a:rPr>
              <a:t>the</a:t>
            </a:r>
            <a:r>
              <a:rPr lang="sl-SI" sz="2000" b="0" dirty="0">
                <a:solidFill>
                  <a:schemeClr val="accent1"/>
                </a:solidFill>
                <a:latin typeface="+mn-lt"/>
              </a:rPr>
              <a:t> </a:t>
            </a:r>
            <a:r>
              <a:rPr lang="sl-SI" sz="2000" b="0" err="1">
                <a:solidFill>
                  <a:schemeClr val="accent1"/>
                </a:solidFill>
                <a:latin typeface="+mn-lt"/>
              </a:rPr>
              <a:t>workplace</a:t>
            </a:r>
            <a:r>
              <a:rPr lang="sl-SI" sz="2000" b="0" dirty="0">
                <a:solidFill>
                  <a:schemeClr val="accent1"/>
                </a:solidFill>
                <a:latin typeface="+mn-lt"/>
              </a:rPr>
              <a:t>.</a:t>
            </a:r>
          </a:p>
          <a:p>
            <a:endParaRPr lang="en-GB"/>
          </a:p>
        </p:txBody>
      </p:sp>
    </p:spTree>
    <p:extLst>
      <p:ext uri="{BB962C8B-B14F-4D97-AF65-F5344CB8AC3E}">
        <p14:creationId xmlns:p14="http://schemas.microsoft.com/office/powerpoint/2010/main" val="326696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Accenture CEO’s Advice To Women: Stand Out | Success With Moira Forbes">
            <a:hlinkClick r:id="" action="ppaction://media"/>
            <a:extLst>
              <a:ext uri="{FF2B5EF4-FFF2-40B4-BE49-F238E27FC236}">
                <a16:creationId xmlns:a16="http://schemas.microsoft.com/office/drawing/2014/main" id="{7D1C1C61-8138-3556-9CEC-7612F1270811}"/>
              </a:ext>
            </a:extLst>
          </p:cNvPr>
          <p:cNvPicPr>
            <a:picLocks noGrp="1" noRot="1" noChangeAspect="1"/>
          </p:cNvPicPr>
          <p:nvPr>
            <p:ph sz="half" idx="1"/>
            <a:videoFile r:link="rId1"/>
          </p:nvPr>
        </p:nvPicPr>
        <p:blipFill>
          <a:blip r:embed="rId3"/>
          <a:stretch>
            <a:fillRect/>
          </a:stretch>
        </p:blipFill>
        <p:spPr>
          <a:xfrm>
            <a:off x="242888" y="1711968"/>
            <a:ext cx="6861797" cy="3811186"/>
          </a:xfrm>
          <a:prstGeom prst="rect">
            <a:avLst/>
          </a:prstGeom>
        </p:spPr>
      </p:pic>
      <p:sp>
        <p:nvSpPr>
          <p:cNvPr id="6" name="Označba mesta vsebine 5">
            <a:extLst>
              <a:ext uri="{FF2B5EF4-FFF2-40B4-BE49-F238E27FC236}">
                <a16:creationId xmlns:a16="http://schemas.microsoft.com/office/drawing/2014/main" id="{1387A8BE-48F6-815B-EA54-BC7CDF987A58}"/>
              </a:ext>
            </a:extLst>
          </p:cNvPr>
          <p:cNvSpPr>
            <a:spLocks noGrp="1"/>
          </p:cNvSpPr>
          <p:nvPr>
            <p:ph sz="half" idx="2"/>
          </p:nvPr>
        </p:nvSpPr>
        <p:spPr>
          <a:xfrm>
            <a:off x="8017844" y="494522"/>
            <a:ext cx="4039402" cy="5766319"/>
          </a:xfrm>
        </p:spPr>
        <p:txBody>
          <a:bodyPr vert="horz" lIns="91440" tIns="45720" rIns="91440" bIns="45720" rtlCol="0" anchor="t">
            <a:normAutofit fontScale="70000" lnSpcReduction="20000"/>
          </a:bodyPr>
          <a:lstStyle/>
          <a:p>
            <a:pPr>
              <a:lnSpc>
                <a:spcPct val="170000"/>
              </a:lnSpc>
            </a:pPr>
            <a:r>
              <a:rPr lang="sl-SI" b="0" dirty="0" err="1">
                <a:solidFill>
                  <a:schemeClr val="accent1"/>
                </a:solidFill>
              </a:rPr>
              <a:t>Here</a:t>
            </a:r>
            <a:r>
              <a:rPr lang="sl-SI" b="0" dirty="0">
                <a:solidFill>
                  <a:schemeClr val="accent1"/>
                </a:solidFill>
              </a:rPr>
              <a:t> is </a:t>
            </a:r>
            <a:r>
              <a:rPr lang="sl-SI" b="0" dirty="0" err="1">
                <a:solidFill>
                  <a:schemeClr val="accent1"/>
                </a:solidFill>
              </a:rPr>
              <a:t>an</a:t>
            </a:r>
            <a:r>
              <a:rPr lang="sl-SI" b="0" dirty="0">
                <a:solidFill>
                  <a:schemeClr val="accent1"/>
                </a:solidFill>
              </a:rPr>
              <a:t> a</a:t>
            </a:r>
            <a:r>
              <a:rPr lang="en-US" b="0" dirty="0" err="1">
                <a:solidFill>
                  <a:schemeClr val="accent1"/>
                </a:solidFill>
              </a:rPr>
              <a:t>dvice</a:t>
            </a:r>
            <a:r>
              <a:rPr lang="en-US" b="0" dirty="0">
                <a:solidFill>
                  <a:schemeClr val="accent1"/>
                </a:solidFill>
              </a:rPr>
              <a:t> for women in business, emphasizing the importance of </a:t>
            </a:r>
            <a:r>
              <a:rPr lang="en-US" dirty="0">
                <a:solidFill>
                  <a:schemeClr val="accent1"/>
                </a:solidFill>
              </a:rPr>
              <a:t>standing out</a:t>
            </a:r>
            <a:r>
              <a:rPr lang="en-US" b="0" dirty="0">
                <a:solidFill>
                  <a:schemeClr val="accent1"/>
                </a:solidFill>
              </a:rPr>
              <a:t> and being </a:t>
            </a:r>
            <a:r>
              <a:rPr lang="en-US" dirty="0">
                <a:solidFill>
                  <a:schemeClr val="accent1"/>
                </a:solidFill>
              </a:rPr>
              <a:t>visible</a:t>
            </a:r>
            <a:r>
              <a:rPr lang="en-US" b="0" dirty="0">
                <a:solidFill>
                  <a:schemeClr val="accent1"/>
                </a:solidFill>
              </a:rPr>
              <a:t>. It encourages women to take ownership of their careers, be proactive in seeking opportunities, and make their </a:t>
            </a:r>
            <a:r>
              <a:rPr lang="en-US" dirty="0">
                <a:solidFill>
                  <a:schemeClr val="accent1"/>
                </a:solidFill>
              </a:rPr>
              <a:t>achievements</a:t>
            </a:r>
            <a:r>
              <a:rPr lang="en-US" b="0" dirty="0">
                <a:solidFill>
                  <a:schemeClr val="accent1"/>
                </a:solidFill>
              </a:rPr>
              <a:t> known. The content highlights the significance of </a:t>
            </a:r>
            <a:r>
              <a:rPr lang="en-US" dirty="0">
                <a:solidFill>
                  <a:schemeClr val="accent1"/>
                </a:solidFill>
              </a:rPr>
              <a:t>confidence</a:t>
            </a:r>
            <a:r>
              <a:rPr lang="en-US" b="0" dirty="0">
                <a:solidFill>
                  <a:schemeClr val="accent1"/>
                </a:solidFill>
              </a:rPr>
              <a:t>, persistence, and networking. Women are urged to leverage their unique </a:t>
            </a:r>
            <a:r>
              <a:rPr lang="en-US" dirty="0">
                <a:solidFill>
                  <a:schemeClr val="accent1"/>
                </a:solidFill>
              </a:rPr>
              <a:t>strengths</a:t>
            </a:r>
            <a:r>
              <a:rPr lang="en-US" b="0" dirty="0">
                <a:solidFill>
                  <a:schemeClr val="accent1"/>
                </a:solidFill>
              </a:rPr>
              <a:t> and </a:t>
            </a:r>
            <a:r>
              <a:rPr lang="en-US" dirty="0">
                <a:solidFill>
                  <a:schemeClr val="accent1"/>
                </a:solidFill>
              </a:rPr>
              <a:t>perspectives</a:t>
            </a:r>
            <a:r>
              <a:rPr lang="en-US" b="0" dirty="0">
                <a:solidFill>
                  <a:schemeClr val="accent1"/>
                </a:solidFill>
              </a:rPr>
              <a:t> to differentiate themselves in the workplace and advance their careers.</a:t>
            </a:r>
            <a:endParaRPr lang="en-GB" b="0" dirty="0">
              <a:solidFill>
                <a:schemeClr val="accent1"/>
              </a:solidFill>
            </a:endParaRPr>
          </a:p>
        </p:txBody>
      </p:sp>
      <p:sp>
        <p:nvSpPr>
          <p:cNvPr id="7" name="PoljeZBesedilom 6">
            <a:extLst>
              <a:ext uri="{FF2B5EF4-FFF2-40B4-BE49-F238E27FC236}">
                <a16:creationId xmlns:a16="http://schemas.microsoft.com/office/drawing/2014/main" id="{82B6C7E5-838F-21B0-2A7A-6A209FFA09AA}"/>
              </a:ext>
            </a:extLst>
          </p:cNvPr>
          <p:cNvSpPr txBox="1"/>
          <p:nvPr/>
        </p:nvSpPr>
        <p:spPr>
          <a:xfrm>
            <a:off x="242888" y="5536198"/>
            <a:ext cx="6868586" cy="769441"/>
          </a:xfrm>
          <a:prstGeom prst="rect">
            <a:avLst/>
          </a:prstGeom>
          <a:noFill/>
        </p:spPr>
        <p:txBody>
          <a:bodyPr wrap="square" lIns="91440" tIns="45720" rIns="91440" bIns="45720" rtlCol="0" anchor="t">
            <a:spAutoFit/>
          </a:bodyPr>
          <a:lstStyle/>
          <a:p>
            <a:r>
              <a:rPr lang="sl-SI" sz="1000" dirty="0" err="1">
                <a:solidFill>
                  <a:schemeClr val="accent1"/>
                </a:solidFill>
              </a:rPr>
              <a:t>Source</a:t>
            </a:r>
            <a:r>
              <a:rPr lang="sl-SI" sz="1000" dirty="0">
                <a:solidFill>
                  <a:schemeClr val="accent1"/>
                </a:solidFill>
              </a:rPr>
              <a:t>: </a:t>
            </a:r>
            <a:r>
              <a:rPr lang="sl-SI" sz="1000" dirty="0" err="1">
                <a:solidFill>
                  <a:schemeClr val="accent1"/>
                </a:solidFill>
                <a:latin typeface="Raleway"/>
                <a:ea typeface="Roboto"/>
                <a:cs typeface="Roboto"/>
              </a:rPr>
              <a:t>Accenture</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CEO’s</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Advice</a:t>
            </a:r>
            <a:r>
              <a:rPr lang="sl-SI" sz="1000" dirty="0">
                <a:solidFill>
                  <a:schemeClr val="accent1"/>
                </a:solidFill>
                <a:latin typeface="Raleway"/>
                <a:ea typeface="Roboto"/>
                <a:cs typeface="Roboto"/>
              </a:rPr>
              <a:t> To </a:t>
            </a:r>
            <a:r>
              <a:rPr lang="sl-SI" sz="1000" dirty="0" err="1">
                <a:solidFill>
                  <a:schemeClr val="accent1"/>
                </a:solidFill>
                <a:latin typeface="Raleway"/>
                <a:ea typeface="Roboto"/>
                <a:cs typeface="Roboto"/>
              </a:rPr>
              <a:t>Women</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Stand</a:t>
            </a:r>
            <a:r>
              <a:rPr lang="sl-SI" sz="1000" dirty="0">
                <a:solidFill>
                  <a:schemeClr val="accent1"/>
                </a:solidFill>
                <a:latin typeface="Raleway"/>
                <a:ea typeface="Roboto"/>
                <a:cs typeface="Roboto"/>
              </a:rPr>
              <a:t> Out </a:t>
            </a:r>
            <a:r>
              <a:rPr lang="sl-SI" sz="1000" dirty="0" err="1">
                <a:solidFill>
                  <a:schemeClr val="accent1"/>
                </a:solidFill>
                <a:latin typeface="Raleway"/>
                <a:ea typeface="Roboto"/>
                <a:cs typeface="Roboto"/>
              </a:rPr>
              <a:t>by</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Success</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With</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Moira</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Forbes</a:t>
            </a:r>
            <a:endParaRPr lang="sl-SI" sz="1000" dirty="0">
              <a:solidFill>
                <a:schemeClr val="accent1"/>
              </a:solidFill>
              <a:latin typeface="Raleway"/>
              <a:ea typeface="Roboto"/>
              <a:cs typeface="Roboto"/>
            </a:endParaRPr>
          </a:p>
          <a:p>
            <a:endParaRPr lang="sl-SI" b="1" dirty="0">
              <a:solidFill>
                <a:srgbClr val="0F0F0F"/>
              </a:solidFill>
              <a:latin typeface="Roboto"/>
              <a:ea typeface="Roboto"/>
              <a:cs typeface="Roboto"/>
            </a:endParaRPr>
          </a:p>
          <a:p>
            <a:endParaRPr lang="sl-SI" sz="1600" dirty="0">
              <a:solidFill>
                <a:schemeClr val="accent1"/>
              </a:solidFill>
            </a:endParaRPr>
          </a:p>
        </p:txBody>
      </p:sp>
      <p:sp>
        <p:nvSpPr>
          <p:cNvPr id="2" name="PoljeZBesedilom 1">
            <a:extLst>
              <a:ext uri="{FF2B5EF4-FFF2-40B4-BE49-F238E27FC236}">
                <a16:creationId xmlns:a16="http://schemas.microsoft.com/office/drawing/2014/main" id="{22FE4F76-4B73-F22C-A80A-847444D609E6}"/>
              </a:ext>
            </a:extLst>
          </p:cNvPr>
          <p:cNvSpPr txBox="1"/>
          <p:nvPr/>
        </p:nvSpPr>
        <p:spPr>
          <a:xfrm>
            <a:off x="143626" y="98569"/>
            <a:ext cx="7557369"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sl-SI" sz="3100" baseline="0" dirty="0">
                <a:solidFill>
                  <a:srgbClr val="0E9094"/>
                </a:solidFill>
                <a:latin typeface="Raleway SemiBold"/>
              </a:rPr>
              <a:t>How to </a:t>
            </a:r>
            <a:r>
              <a:rPr lang="sl-SI" sz="3100" baseline="0" err="1">
                <a:solidFill>
                  <a:srgbClr val="0E9094"/>
                </a:solidFill>
                <a:latin typeface="Raleway SemiBold"/>
              </a:rPr>
              <a:t>Give</a:t>
            </a:r>
            <a:r>
              <a:rPr lang="sl-SI" sz="3100" baseline="0" dirty="0">
                <a:solidFill>
                  <a:srgbClr val="0E9094"/>
                </a:solidFill>
                <a:latin typeface="Raleway SemiBold"/>
              </a:rPr>
              <a:t> Back </a:t>
            </a:r>
            <a:r>
              <a:rPr lang="sl-SI" sz="3100" baseline="0" err="1">
                <a:solidFill>
                  <a:srgbClr val="0E9094"/>
                </a:solidFill>
                <a:latin typeface="Raleway SemiBold"/>
              </a:rPr>
              <a:t>and</a:t>
            </a:r>
            <a:r>
              <a:rPr lang="sl-SI" sz="3100" baseline="0" dirty="0">
                <a:solidFill>
                  <a:srgbClr val="0E9094"/>
                </a:solidFill>
                <a:latin typeface="Raleway SemiBold"/>
              </a:rPr>
              <a:t> </a:t>
            </a:r>
            <a:r>
              <a:rPr lang="sl-SI" sz="3100" baseline="0" err="1">
                <a:solidFill>
                  <a:srgbClr val="0E9094"/>
                </a:solidFill>
                <a:latin typeface="Raleway SemiBold"/>
              </a:rPr>
              <a:t>Support</a:t>
            </a:r>
            <a:r>
              <a:rPr lang="sl-SI" sz="3100" baseline="0" dirty="0">
                <a:solidFill>
                  <a:srgbClr val="0E9094"/>
                </a:solidFill>
                <a:latin typeface="Raleway SemiBold"/>
              </a:rPr>
              <a:t> </a:t>
            </a:r>
            <a:r>
              <a:rPr lang="sl-SI" sz="3100" baseline="0" err="1">
                <a:solidFill>
                  <a:srgbClr val="0E9094"/>
                </a:solidFill>
                <a:latin typeface="Raleway SemiBold"/>
              </a:rPr>
              <a:t>Other</a:t>
            </a:r>
            <a:r>
              <a:rPr lang="sl-SI" sz="3100" baseline="0" dirty="0">
                <a:solidFill>
                  <a:srgbClr val="0E9094"/>
                </a:solidFill>
                <a:latin typeface="Raleway SemiBold"/>
              </a:rPr>
              <a:t> </a:t>
            </a:r>
            <a:r>
              <a:rPr lang="sl-SI" sz="3100" baseline="0" err="1">
                <a:solidFill>
                  <a:srgbClr val="0E9094"/>
                </a:solidFill>
                <a:latin typeface="Raleway SemiBold"/>
              </a:rPr>
              <a:t>Women</a:t>
            </a:r>
            <a:r>
              <a:rPr lang="sl-SI" sz="3100" baseline="0" dirty="0">
                <a:solidFill>
                  <a:srgbClr val="0E9094"/>
                </a:solidFill>
                <a:latin typeface="Raleway SemiBold"/>
              </a:rPr>
              <a:t> in Business</a:t>
            </a:r>
            <a:r>
              <a:rPr lang="sl-SI" sz="3100" dirty="0">
                <a:latin typeface="Raleway SemiBold"/>
                <a:ea typeface="Raleway"/>
                <a:cs typeface="Raleway"/>
              </a:rPr>
              <a:t>​</a:t>
            </a:r>
            <a:endParaRPr lang="sl-SI" dirty="0">
              <a:latin typeface="Raleway SemiBold"/>
            </a:endParaRPr>
          </a:p>
        </p:txBody>
      </p:sp>
    </p:spTree>
    <p:extLst>
      <p:ext uri="{BB962C8B-B14F-4D97-AF65-F5344CB8AC3E}">
        <p14:creationId xmlns:p14="http://schemas.microsoft.com/office/powerpoint/2010/main" val="37788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38200" y="208550"/>
            <a:ext cx="10515600" cy="1325563"/>
          </a:xfrm>
        </p:spPr>
        <p:txBody>
          <a:bodyPr>
            <a:normAutofit/>
          </a:bodyPr>
          <a:lstStyle/>
          <a:p>
            <a:r>
              <a:rPr lang="sl-SI" sz="3400" err="1"/>
              <a:t>Learning</a:t>
            </a:r>
            <a:r>
              <a:rPr lang="sl-SI" sz="3400" dirty="0"/>
              <a:t> </a:t>
            </a:r>
            <a:r>
              <a:rPr lang="sl-SI" sz="3400" err="1"/>
              <a:t>outcomes</a:t>
            </a:r>
            <a:r>
              <a:rPr lang="sl-SI" sz="3400" dirty="0"/>
              <a:t> </a:t>
            </a:r>
            <a:r>
              <a:rPr lang="sl-SI" sz="3400" err="1"/>
              <a:t>of</a:t>
            </a:r>
            <a:r>
              <a:rPr lang="sl-SI" sz="3400" dirty="0"/>
              <a:t> </a:t>
            </a:r>
            <a:r>
              <a:rPr lang="sl-SI" sz="3400" err="1"/>
              <a:t>this</a:t>
            </a:r>
            <a:r>
              <a:rPr lang="sl-SI" sz="3400" dirty="0"/>
              <a:t> </a:t>
            </a:r>
            <a:r>
              <a:rPr lang="sl-SI" sz="3400" err="1"/>
              <a:t>unit</a:t>
            </a:r>
            <a:endParaRPr lang="sl-SI" sz="3400"/>
          </a:p>
        </p:txBody>
      </p:sp>
      <p:sp>
        <p:nvSpPr>
          <p:cNvPr id="4" name="Označba mesta vsebine 3">
            <a:extLst>
              <a:ext uri="{FF2B5EF4-FFF2-40B4-BE49-F238E27FC236}">
                <a16:creationId xmlns:a16="http://schemas.microsoft.com/office/drawing/2014/main" id="{04667B6A-CF28-DC5E-2735-5F7E68284B51}"/>
              </a:ext>
            </a:extLst>
          </p:cNvPr>
          <p:cNvSpPr>
            <a:spLocks noGrp="1"/>
          </p:cNvSpPr>
          <p:nvPr>
            <p:ph sz="half" idx="1"/>
          </p:nvPr>
        </p:nvSpPr>
        <p:spPr/>
        <p:txBody>
          <a:bodyPr vert="horz" lIns="91440" tIns="45720" rIns="91440" bIns="45720" rtlCol="0" anchor="t">
            <a:normAutofit lnSpcReduction="10000"/>
          </a:bodyPr>
          <a:lstStyle/>
          <a:p>
            <a:r>
              <a:rPr lang="en-US" sz="1600" dirty="0"/>
              <a:t>You will gain a deeper understanding of:</a:t>
            </a:r>
          </a:p>
          <a:p>
            <a:endParaRPr lang="en-US" sz="1600" dirty="0">
              <a:solidFill>
                <a:srgbClr val="F3B75B"/>
              </a:solidFill>
            </a:endParaRPr>
          </a:p>
          <a:p>
            <a:pPr marL="285750" indent="-285750">
              <a:lnSpc>
                <a:spcPct val="150000"/>
              </a:lnSpc>
              <a:spcBef>
                <a:spcPts val="600"/>
              </a:spcBef>
              <a:spcAft>
                <a:spcPts val="600"/>
              </a:spcAft>
              <a:buFont typeface="Arial"/>
              <a:buChar char="•"/>
            </a:pPr>
            <a:r>
              <a:rPr lang="en-US" sz="1600" b="0" dirty="0">
                <a:solidFill>
                  <a:schemeClr val="accent1"/>
                </a:solidFill>
              </a:rPr>
              <a:t> The pervasive effects of gender bias in the workplace and its impact on individuals and organizations.</a:t>
            </a:r>
          </a:p>
          <a:p>
            <a:pPr marL="285750" indent="-285750">
              <a:lnSpc>
                <a:spcPct val="150000"/>
              </a:lnSpc>
              <a:spcBef>
                <a:spcPts val="600"/>
              </a:spcBef>
              <a:spcAft>
                <a:spcPts val="600"/>
              </a:spcAft>
              <a:buFont typeface="Arial"/>
              <a:buChar char="•"/>
            </a:pPr>
            <a:r>
              <a:rPr lang="en-US" sz="1600" b="0" dirty="0">
                <a:solidFill>
                  <a:schemeClr val="accent1"/>
                </a:solidFill>
              </a:rPr>
              <a:t> The significance of support and advocacy for women in business, fostering an environment that values diverse perspectives.</a:t>
            </a:r>
          </a:p>
          <a:p>
            <a:pPr marL="285750" indent="-285750">
              <a:lnSpc>
                <a:spcPct val="150000"/>
              </a:lnSpc>
              <a:spcBef>
                <a:spcPts val="600"/>
              </a:spcBef>
              <a:spcAft>
                <a:spcPts val="600"/>
              </a:spcAft>
              <a:buFont typeface="Arial"/>
              <a:buChar char="•"/>
            </a:pPr>
            <a:r>
              <a:rPr lang="en-US" sz="1600" b="0" dirty="0">
                <a:solidFill>
                  <a:schemeClr val="accent1"/>
                </a:solidFill>
              </a:rPr>
              <a:t> Strategies to recognize and address gender bias, including its subtle forms and broader societal implications.</a:t>
            </a:r>
          </a:p>
          <a:p>
            <a:pPr marL="457200" indent="-457200">
              <a:lnSpc>
                <a:spcPct val="170000"/>
              </a:lnSpc>
              <a:buFont typeface="Arial" panose="020B0604020202020204" pitchFamily="34" charset="0"/>
              <a:buChar char="•"/>
            </a:pPr>
            <a:endParaRPr lang="en-US" sz="1400" b="0" dirty="0">
              <a:solidFill>
                <a:schemeClr val="accent1"/>
              </a:solidFill>
            </a:endParaRPr>
          </a:p>
          <a:p>
            <a:endParaRPr lang="en-GB">
              <a:latin typeface="+mj-lt"/>
            </a:endParaRPr>
          </a:p>
        </p:txBody>
      </p:sp>
      <p:sp>
        <p:nvSpPr>
          <p:cNvPr id="5" name="Označba mesta vsebine 4">
            <a:extLst>
              <a:ext uri="{FF2B5EF4-FFF2-40B4-BE49-F238E27FC236}">
                <a16:creationId xmlns:a16="http://schemas.microsoft.com/office/drawing/2014/main" id="{3FA2BF17-B7BC-AE6D-4D5F-EABC14EB66A4}"/>
              </a:ext>
            </a:extLst>
          </p:cNvPr>
          <p:cNvSpPr>
            <a:spLocks noGrp="1"/>
          </p:cNvSpPr>
          <p:nvPr>
            <p:ph sz="half" idx="2"/>
          </p:nvPr>
        </p:nvSpPr>
        <p:spPr>
          <a:xfrm>
            <a:off x="6284372" y="1710804"/>
            <a:ext cx="5807402" cy="5144651"/>
          </a:xfrm>
        </p:spPr>
        <p:txBody>
          <a:bodyPr vert="horz" lIns="91440" tIns="45720" rIns="91440" bIns="45720" rtlCol="0" anchor="t">
            <a:normAutofit lnSpcReduction="10000"/>
          </a:bodyPr>
          <a:lstStyle/>
          <a:p>
            <a:pPr>
              <a:lnSpc>
                <a:spcPct val="115000"/>
              </a:lnSpc>
              <a:spcAft>
                <a:spcPts val="800"/>
              </a:spcAft>
            </a:pPr>
            <a:r>
              <a:rPr lang="sl-SI" sz="1600" dirty="0" err="1"/>
              <a:t>You</a:t>
            </a:r>
            <a:r>
              <a:rPr lang="sl-SI" sz="1600" dirty="0"/>
              <a:t> </a:t>
            </a:r>
            <a:r>
              <a:rPr lang="sl-SI" sz="1600" dirty="0" err="1"/>
              <a:t>will</a:t>
            </a:r>
            <a:r>
              <a:rPr lang="sl-SI" sz="1600" dirty="0"/>
              <a:t> </a:t>
            </a:r>
            <a:r>
              <a:rPr lang="sl-SI" sz="1600" dirty="0" err="1"/>
              <a:t>develop</a:t>
            </a:r>
            <a:r>
              <a:rPr lang="sl-SI" sz="1600" dirty="0"/>
              <a:t> </a:t>
            </a:r>
            <a:r>
              <a:rPr lang="sl-SI" sz="1600" dirty="0" err="1"/>
              <a:t>skills</a:t>
            </a:r>
            <a:r>
              <a:rPr lang="sl-SI" sz="1600" dirty="0"/>
              <a:t> to: </a:t>
            </a:r>
            <a:endParaRPr lang="en-GB" sz="1600" b="0" dirty="0">
              <a:solidFill>
                <a:schemeClr val="accent1"/>
              </a:solidFill>
            </a:endParaRPr>
          </a:p>
          <a:p>
            <a:pPr marL="285750" indent="-285750">
              <a:lnSpc>
                <a:spcPct val="114999"/>
              </a:lnSpc>
              <a:spcAft>
                <a:spcPts val="800"/>
              </a:spcAft>
              <a:buChar char="•"/>
            </a:pPr>
            <a:r>
              <a:rPr lang="sl-SI" sz="1600" b="0" dirty="0" err="1">
                <a:solidFill>
                  <a:schemeClr val="accent1"/>
                </a:solidFill>
                <a:latin typeface="+mn-lt"/>
              </a:rPr>
              <a:t>Implement</a:t>
            </a:r>
            <a:r>
              <a:rPr lang="sl-SI" sz="1600" b="0" dirty="0">
                <a:solidFill>
                  <a:schemeClr val="accent1"/>
                </a:solidFill>
                <a:latin typeface="+mn-lt"/>
              </a:rPr>
              <a:t> </a:t>
            </a:r>
            <a:r>
              <a:rPr lang="sl-SI" sz="1600" b="0" dirty="0" err="1">
                <a:solidFill>
                  <a:schemeClr val="accent1"/>
                </a:solidFill>
                <a:latin typeface="+mn-lt"/>
              </a:rPr>
              <a:t>effective</a:t>
            </a:r>
            <a:r>
              <a:rPr lang="sl-SI" sz="1600" b="0" dirty="0">
                <a:solidFill>
                  <a:schemeClr val="accent1"/>
                </a:solidFill>
                <a:latin typeface="+mn-lt"/>
              </a:rPr>
              <a:t> </a:t>
            </a:r>
            <a:r>
              <a:rPr lang="sl-SI" sz="1600" b="0" dirty="0" err="1">
                <a:solidFill>
                  <a:schemeClr val="accent1"/>
                </a:solidFill>
                <a:latin typeface="+mn-lt"/>
              </a:rPr>
              <a:t>strategies</a:t>
            </a:r>
            <a:r>
              <a:rPr lang="sl-SI" sz="1600" b="0" dirty="0">
                <a:solidFill>
                  <a:schemeClr val="accent1"/>
                </a:solidFill>
                <a:latin typeface="+mn-lt"/>
              </a:rPr>
              <a:t> to </a:t>
            </a:r>
            <a:r>
              <a:rPr lang="sl-SI" sz="1600" b="0" dirty="0" err="1">
                <a:solidFill>
                  <a:schemeClr val="accent1"/>
                </a:solidFill>
                <a:latin typeface="+mn-lt"/>
              </a:rPr>
              <a:t>build</a:t>
            </a:r>
            <a:r>
              <a:rPr lang="sl-SI" sz="1600" b="0" dirty="0">
                <a:solidFill>
                  <a:schemeClr val="accent1"/>
                </a:solidFill>
                <a:latin typeface="+mn-lt"/>
              </a:rPr>
              <a:t> </a:t>
            </a:r>
            <a:r>
              <a:rPr lang="sl-SI" sz="1600" b="0" dirty="0" err="1">
                <a:solidFill>
                  <a:schemeClr val="accent1"/>
                </a:solidFill>
                <a:latin typeface="+mn-lt"/>
              </a:rPr>
              <a:t>confidence</a:t>
            </a:r>
            <a:r>
              <a:rPr lang="sl-SI" sz="1600" b="0" dirty="0">
                <a:solidFill>
                  <a:schemeClr val="accent1"/>
                </a:solidFill>
                <a:latin typeface="+mn-lt"/>
              </a:rPr>
              <a:t> </a:t>
            </a:r>
            <a:r>
              <a:rPr lang="sl-SI" sz="1600" b="0" dirty="0" err="1">
                <a:solidFill>
                  <a:schemeClr val="accent1"/>
                </a:solidFill>
                <a:latin typeface="+mn-lt"/>
              </a:rPr>
              <a:t>and</a:t>
            </a:r>
            <a:r>
              <a:rPr lang="sl-SI" sz="1600" b="0" dirty="0">
                <a:solidFill>
                  <a:schemeClr val="accent1"/>
                </a:solidFill>
                <a:latin typeface="+mn-lt"/>
              </a:rPr>
              <a:t> </a:t>
            </a:r>
            <a:r>
              <a:rPr lang="sl-SI" sz="1600" b="0" dirty="0" err="1">
                <a:solidFill>
                  <a:schemeClr val="accent1"/>
                </a:solidFill>
                <a:latin typeface="+mn-lt"/>
              </a:rPr>
              <a:t>resilience</a:t>
            </a:r>
            <a:r>
              <a:rPr lang="sl-SI" sz="1600" b="0" dirty="0">
                <a:solidFill>
                  <a:schemeClr val="accent1"/>
                </a:solidFill>
                <a:latin typeface="+mn-lt"/>
              </a:rPr>
              <a:t> </a:t>
            </a:r>
            <a:r>
              <a:rPr lang="sl-SI" sz="1600" b="0" dirty="0" err="1">
                <a:solidFill>
                  <a:schemeClr val="accent1"/>
                </a:solidFill>
                <a:latin typeface="+mn-lt"/>
              </a:rPr>
              <a:t>among</a:t>
            </a:r>
            <a:r>
              <a:rPr lang="sl-SI" sz="1600" b="0" dirty="0">
                <a:solidFill>
                  <a:schemeClr val="accent1"/>
                </a:solidFill>
                <a:latin typeface="+mn-lt"/>
              </a:rPr>
              <a:t> </a:t>
            </a:r>
            <a:r>
              <a:rPr lang="sl-SI" sz="1600" b="0" dirty="0" err="1">
                <a:solidFill>
                  <a:schemeClr val="accent1"/>
                </a:solidFill>
                <a:latin typeface="+mn-lt"/>
              </a:rPr>
              <a:t>women</a:t>
            </a:r>
            <a:r>
              <a:rPr lang="sl-SI" sz="1600" b="0" dirty="0">
                <a:solidFill>
                  <a:schemeClr val="accent1"/>
                </a:solidFill>
                <a:latin typeface="+mn-lt"/>
              </a:rPr>
              <a:t> in </a:t>
            </a:r>
            <a:r>
              <a:rPr lang="sl-SI" sz="1600" b="0" dirty="0" err="1">
                <a:solidFill>
                  <a:schemeClr val="accent1"/>
                </a:solidFill>
                <a:latin typeface="+mn-lt"/>
              </a:rPr>
              <a:t>professional</a:t>
            </a:r>
            <a:r>
              <a:rPr lang="sl-SI" sz="1600" b="0" dirty="0">
                <a:solidFill>
                  <a:schemeClr val="accent1"/>
                </a:solidFill>
                <a:latin typeface="+mn-lt"/>
              </a:rPr>
              <a:t> </a:t>
            </a:r>
            <a:r>
              <a:rPr lang="sl-SI" sz="1600" b="0" dirty="0" err="1">
                <a:solidFill>
                  <a:schemeClr val="accent1"/>
                </a:solidFill>
                <a:latin typeface="+mn-lt"/>
              </a:rPr>
              <a:t>settings</a:t>
            </a:r>
            <a:r>
              <a:rPr lang="sl-SI" sz="1600" b="0" dirty="0">
                <a:solidFill>
                  <a:schemeClr val="accent1"/>
                </a:solidFill>
                <a:latin typeface="+mn-lt"/>
              </a:rPr>
              <a:t>.</a:t>
            </a:r>
            <a:endParaRPr lang="en-GB" sz="1600" b="0" dirty="0">
              <a:solidFill>
                <a:schemeClr val="accent1"/>
              </a:solidFill>
            </a:endParaRPr>
          </a:p>
          <a:p>
            <a:pPr marL="285750" indent="-285750">
              <a:lnSpc>
                <a:spcPct val="114999"/>
              </a:lnSpc>
              <a:spcAft>
                <a:spcPts val="800"/>
              </a:spcAft>
              <a:buChar char="•"/>
            </a:pPr>
            <a:r>
              <a:rPr lang="sl-SI" sz="1600" b="0" dirty="0" err="1">
                <a:solidFill>
                  <a:schemeClr val="accent1"/>
                </a:solidFill>
                <a:latin typeface="+mn-lt"/>
              </a:rPr>
              <a:t>Create</a:t>
            </a:r>
            <a:r>
              <a:rPr lang="sl-SI" sz="1600" b="0" dirty="0">
                <a:solidFill>
                  <a:schemeClr val="accent1"/>
                </a:solidFill>
                <a:latin typeface="+mn-lt"/>
              </a:rPr>
              <a:t> </a:t>
            </a:r>
            <a:r>
              <a:rPr lang="sl-SI" sz="1600" b="0" dirty="0" err="1">
                <a:solidFill>
                  <a:schemeClr val="accent1"/>
                </a:solidFill>
                <a:latin typeface="+mn-lt"/>
              </a:rPr>
              <a:t>and</a:t>
            </a:r>
            <a:r>
              <a:rPr lang="sl-SI" sz="1600" b="0" dirty="0">
                <a:solidFill>
                  <a:schemeClr val="accent1"/>
                </a:solidFill>
                <a:latin typeface="+mn-lt"/>
              </a:rPr>
              <a:t> </a:t>
            </a:r>
            <a:r>
              <a:rPr lang="sl-SI" sz="1600" b="0" dirty="0" err="1">
                <a:solidFill>
                  <a:schemeClr val="accent1"/>
                </a:solidFill>
                <a:latin typeface="+mn-lt"/>
              </a:rPr>
              <a:t>promote</a:t>
            </a:r>
            <a:r>
              <a:rPr lang="sl-SI" sz="1600" b="0" dirty="0">
                <a:solidFill>
                  <a:schemeClr val="accent1"/>
                </a:solidFill>
                <a:latin typeface="+mn-lt"/>
              </a:rPr>
              <a:t> </a:t>
            </a:r>
            <a:r>
              <a:rPr lang="sl-SI" sz="1600" b="0" dirty="0" err="1">
                <a:solidFill>
                  <a:schemeClr val="accent1"/>
                </a:solidFill>
                <a:latin typeface="+mn-lt"/>
              </a:rPr>
              <a:t>inclusive</a:t>
            </a:r>
            <a:r>
              <a:rPr lang="sl-SI" sz="1600" b="0" dirty="0">
                <a:solidFill>
                  <a:schemeClr val="accent1"/>
                </a:solidFill>
                <a:latin typeface="+mn-lt"/>
              </a:rPr>
              <a:t> </a:t>
            </a:r>
            <a:r>
              <a:rPr lang="sl-SI" sz="1600" b="0" dirty="0" err="1">
                <a:solidFill>
                  <a:schemeClr val="accent1"/>
                </a:solidFill>
                <a:latin typeface="+mn-lt"/>
              </a:rPr>
              <a:t>workplaces</a:t>
            </a:r>
            <a:r>
              <a:rPr lang="sl-SI" sz="1600" b="0" dirty="0">
                <a:solidFill>
                  <a:schemeClr val="accent1"/>
                </a:solidFill>
                <a:latin typeface="+mn-lt"/>
              </a:rPr>
              <a:t> </a:t>
            </a:r>
            <a:r>
              <a:rPr lang="sl-SI" sz="1600" b="0" dirty="0" err="1">
                <a:solidFill>
                  <a:schemeClr val="accent1"/>
                </a:solidFill>
                <a:latin typeface="+mn-lt"/>
              </a:rPr>
              <a:t>that</a:t>
            </a:r>
            <a:r>
              <a:rPr lang="sl-SI" sz="1600" b="0" dirty="0">
                <a:solidFill>
                  <a:schemeClr val="accent1"/>
                </a:solidFill>
                <a:latin typeface="+mn-lt"/>
              </a:rPr>
              <a:t> </a:t>
            </a:r>
            <a:r>
              <a:rPr lang="sl-SI" sz="1600" b="0" dirty="0" err="1">
                <a:solidFill>
                  <a:schemeClr val="accent1"/>
                </a:solidFill>
                <a:latin typeface="+mn-lt"/>
              </a:rPr>
              <a:t>support</a:t>
            </a:r>
            <a:r>
              <a:rPr lang="sl-SI" sz="1600" b="0" dirty="0">
                <a:solidFill>
                  <a:schemeClr val="accent1"/>
                </a:solidFill>
                <a:latin typeface="+mn-lt"/>
              </a:rPr>
              <a:t> </a:t>
            </a:r>
            <a:r>
              <a:rPr lang="sl-SI" sz="1600" b="0" dirty="0" err="1">
                <a:solidFill>
                  <a:schemeClr val="accent1"/>
                </a:solidFill>
                <a:latin typeface="+mn-lt"/>
              </a:rPr>
              <a:t>diversity</a:t>
            </a:r>
            <a:r>
              <a:rPr lang="sl-SI" sz="1600" b="0" dirty="0">
                <a:solidFill>
                  <a:schemeClr val="accent1"/>
                </a:solidFill>
                <a:latin typeface="+mn-lt"/>
              </a:rPr>
              <a:t> </a:t>
            </a:r>
            <a:r>
              <a:rPr lang="sl-SI" sz="1600" b="0" dirty="0" err="1">
                <a:solidFill>
                  <a:schemeClr val="accent1"/>
                </a:solidFill>
                <a:latin typeface="+mn-lt"/>
              </a:rPr>
              <a:t>and</a:t>
            </a:r>
            <a:r>
              <a:rPr lang="sl-SI" sz="1600" b="0" dirty="0">
                <a:solidFill>
                  <a:schemeClr val="accent1"/>
                </a:solidFill>
                <a:latin typeface="+mn-lt"/>
              </a:rPr>
              <a:t> </a:t>
            </a:r>
            <a:r>
              <a:rPr lang="sl-SI" sz="1600" b="0" dirty="0" err="1">
                <a:solidFill>
                  <a:schemeClr val="accent1"/>
                </a:solidFill>
                <a:latin typeface="+mn-lt"/>
              </a:rPr>
              <a:t>equity</a:t>
            </a:r>
            <a:r>
              <a:rPr lang="sl-SI" sz="1600" b="0" dirty="0">
                <a:solidFill>
                  <a:schemeClr val="accent1"/>
                </a:solidFill>
                <a:latin typeface="+mn-lt"/>
              </a:rPr>
              <a:t>, </a:t>
            </a:r>
            <a:r>
              <a:rPr lang="sl-SI" sz="1600" b="0" dirty="0" err="1">
                <a:solidFill>
                  <a:schemeClr val="accent1"/>
                </a:solidFill>
                <a:latin typeface="+mn-lt"/>
              </a:rPr>
              <a:t>ensuring</a:t>
            </a:r>
            <a:r>
              <a:rPr lang="sl-SI" sz="1600" b="0" dirty="0">
                <a:solidFill>
                  <a:schemeClr val="accent1"/>
                </a:solidFill>
                <a:latin typeface="+mn-lt"/>
              </a:rPr>
              <a:t> </a:t>
            </a:r>
            <a:r>
              <a:rPr lang="sl-SI" sz="1600" b="0" dirty="0" err="1">
                <a:solidFill>
                  <a:schemeClr val="accent1"/>
                </a:solidFill>
                <a:latin typeface="+mn-lt"/>
              </a:rPr>
              <a:t>all</a:t>
            </a:r>
            <a:r>
              <a:rPr lang="sl-SI" sz="1600" b="0" dirty="0">
                <a:solidFill>
                  <a:schemeClr val="accent1"/>
                </a:solidFill>
                <a:latin typeface="+mn-lt"/>
              </a:rPr>
              <a:t> </a:t>
            </a:r>
            <a:r>
              <a:rPr lang="sl-SI" sz="1600" b="0" dirty="0" err="1">
                <a:solidFill>
                  <a:schemeClr val="accent1"/>
                </a:solidFill>
                <a:latin typeface="+mn-lt"/>
              </a:rPr>
              <a:t>voices</a:t>
            </a:r>
            <a:r>
              <a:rPr lang="sl-SI" sz="1600" b="0" dirty="0">
                <a:solidFill>
                  <a:schemeClr val="accent1"/>
                </a:solidFill>
                <a:latin typeface="+mn-lt"/>
              </a:rPr>
              <a:t> are </a:t>
            </a:r>
            <a:r>
              <a:rPr lang="sl-SI" sz="1600" b="0" dirty="0" err="1">
                <a:solidFill>
                  <a:schemeClr val="accent1"/>
                </a:solidFill>
                <a:latin typeface="+mn-lt"/>
              </a:rPr>
              <a:t>heard</a:t>
            </a:r>
            <a:endParaRPr lang="en-GB" sz="1600" b="0" dirty="0" err="1">
              <a:solidFill>
                <a:schemeClr val="accent1"/>
              </a:solidFill>
            </a:endParaRPr>
          </a:p>
          <a:p>
            <a:pPr marL="285750" indent="-285750">
              <a:lnSpc>
                <a:spcPct val="114999"/>
              </a:lnSpc>
              <a:spcAft>
                <a:spcPts val="800"/>
              </a:spcAft>
              <a:buChar char="•"/>
            </a:pPr>
            <a:r>
              <a:rPr lang="sl-SI" sz="1600" b="0" dirty="0" err="1">
                <a:solidFill>
                  <a:schemeClr val="accent1"/>
                </a:solidFill>
                <a:latin typeface="+mn-lt"/>
              </a:rPr>
              <a:t>Advocate</a:t>
            </a:r>
            <a:r>
              <a:rPr lang="sl-SI" sz="1600" b="0" dirty="0">
                <a:solidFill>
                  <a:schemeClr val="accent1"/>
                </a:solidFill>
                <a:latin typeface="+mn-lt"/>
              </a:rPr>
              <a:t> </a:t>
            </a:r>
            <a:r>
              <a:rPr lang="sl-SI" sz="1600" b="0" dirty="0" err="1">
                <a:solidFill>
                  <a:schemeClr val="accent1"/>
                </a:solidFill>
                <a:latin typeface="+mn-lt"/>
              </a:rPr>
              <a:t>for</a:t>
            </a:r>
            <a:r>
              <a:rPr lang="sl-SI" sz="1600" b="0" dirty="0">
                <a:solidFill>
                  <a:schemeClr val="accent1"/>
                </a:solidFill>
                <a:latin typeface="+mn-lt"/>
              </a:rPr>
              <a:t> </a:t>
            </a:r>
            <a:r>
              <a:rPr lang="sl-SI" sz="1600" b="0" dirty="0" err="1">
                <a:solidFill>
                  <a:schemeClr val="accent1"/>
                </a:solidFill>
                <a:latin typeface="+mn-lt"/>
              </a:rPr>
              <a:t>policies</a:t>
            </a:r>
            <a:r>
              <a:rPr lang="sl-SI" sz="1600" b="0" dirty="0">
                <a:solidFill>
                  <a:schemeClr val="accent1"/>
                </a:solidFill>
                <a:latin typeface="+mn-lt"/>
              </a:rPr>
              <a:t> </a:t>
            </a:r>
            <a:r>
              <a:rPr lang="sl-SI" sz="1600" b="0" dirty="0" err="1">
                <a:solidFill>
                  <a:schemeClr val="accent1"/>
                </a:solidFill>
                <a:latin typeface="+mn-lt"/>
              </a:rPr>
              <a:t>that</a:t>
            </a:r>
            <a:r>
              <a:rPr lang="sl-SI" sz="1600" b="0" dirty="0">
                <a:solidFill>
                  <a:schemeClr val="accent1"/>
                </a:solidFill>
                <a:latin typeface="+mn-lt"/>
              </a:rPr>
              <a:t> </a:t>
            </a:r>
            <a:r>
              <a:rPr lang="sl-SI" sz="1600" b="0" dirty="0" err="1">
                <a:solidFill>
                  <a:schemeClr val="accent1"/>
                </a:solidFill>
                <a:latin typeface="+mn-lt"/>
              </a:rPr>
              <a:t>enhance</a:t>
            </a:r>
            <a:r>
              <a:rPr lang="sl-SI" sz="1600" b="0" dirty="0">
                <a:solidFill>
                  <a:schemeClr val="accent1"/>
                </a:solidFill>
                <a:latin typeface="+mn-lt"/>
              </a:rPr>
              <a:t> </a:t>
            </a:r>
            <a:r>
              <a:rPr lang="sl-SI" sz="1600" b="0" dirty="0" err="1">
                <a:solidFill>
                  <a:schemeClr val="accent1"/>
                </a:solidFill>
                <a:latin typeface="+mn-lt"/>
              </a:rPr>
              <a:t>gender</a:t>
            </a:r>
            <a:r>
              <a:rPr lang="sl-SI" sz="1600" b="0" dirty="0">
                <a:solidFill>
                  <a:schemeClr val="accent1"/>
                </a:solidFill>
                <a:latin typeface="+mn-lt"/>
              </a:rPr>
              <a:t> </a:t>
            </a:r>
            <a:r>
              <a:rPr lang="sl-SI" sz="1600" b="0" dirty="0" err="1">
                <a:solidFill>
                  <a:schemeClr val="accent1"/>
                </a:solidFill>
                <a:latin typeface="+mn-lt"/>
              </a:rPr>
              <a:t>equality</a:t>
            </a:r>
            <a:r>
              <a:rPr lang="sl-SI" sz="1600" b="0" dirty="0">
                <a:solidFill>
                  <a:schemeClr val="accent1"/>
                </a:solidFill>
                <a:latin typeface="+mn-lt"/>
              </a:rPr>
              <a:t>, </a:t>
            </a:r>
            <a:r>
              <a:rPr lang="sl-SI" sz="1600" b="0" dirty="0" err="1">
                <a:solidFill>
                  <a:schemeClr val="accent1"/>
                </a:solidFill>
                <a:latin typeface="+mn-lt"/>
              </a:rPr>
              <a:t>contributing</a:t>
            </a:r>
            <a:r>
              <a:rPr lang="sl-SI" sz="1600" b="0" dirty="0">
                <a:solidFill>
                  <a:schemeClr val="accent1"/>
                </a:solidFill>
                <a:latin typeface="+mn-lt"/>
              </a:rPr>
              <a:t> to a more </a:t>
            </a:r>
            <a:r>
              <a:rPr lang="sl-SI" sz="1600" b="0" dirty="0" err="1">
                <a:solidFill>
                  <a:schemeClr val="accent1"/>
                </a:solidFill>
                <a:latin typeface="+mn-lt"/>
              </a:rPr>
              <a:t>equitable</a:t>
            </a:r>
            <a:r>
              <a:rPr lang="sl-SI" sz="1600" b="0" dirty="0">
                <a:solidFill>
                  <a:schemeClr val="accent1"/>
                </a:solidFill>
                <a:latin typeface="+mn-lt"/>
              </a:rPr>
              <a:t> business </a:t>
            </a:r>
            <a:r>
              <a:rPr lang="sl-SI" sz="1600" b="0" dirty="0" err="1">
                <a:solidFill>
                  <a:schemeClr val="accent1"/>
                </a:solidFill>
                <a:latin typeface="+mn-lt"/>
              </a:rPr>
              <a:t>landscape</a:t>
            </a:r>
            <a:r>
              <a:rPr lang="sl-SI" sz="1600" b="0" dirty="0">
                <a:solidFill>
                  <a:schemeClr val="accent1"/>
                </a:solidFill>
                <a:latin typeface="+mn-lt"/>
              </a:rPr>
              <a:t>.</a:t>
            </a:r>
            <a:endParaRPr lang="en-GB" sz="1600" b="0">
              <a:solidFill>
                <a:schemeClr val="accent1"/>
              </a:solidFill>
              <a:latin typeface="+mn-lt"/>
            </a:endParaRPr>
          </a:p>
          <a:p>
            <a:pPr lvl="1" algn="ctr">
              <a:buSzPts val="1000"/>
              <a:buFont typeface="Arial" panose="05050102010706020507" pitchFamily="18" charset="2"/>
              <a:buChar char="•"/>
            </a:pPr>
            <a:endParaRPr lang="sl-SI" sz="1400" b="0" dirty="0">
              <a:solidFill>
                <a:schemeClr val="accent1"/>
              </a:solidFill>
              <a:latin typeface="+mn-lt"/>
              <a:ea typeface="+mn-lt"/>
              <a:cs typeface="+mn-lt"/>
            </a:endParaRPr>
          </a:p>
          <a:p>
            <a:pPr lvl="1">
              <a:buSzPts val="1000"/>
            </a:pPr>
            <a:br>
              <a:rPr lang="en-US" dirty="0"/>
            </a:br>
            <a:endParaRPr lang="en-US" dirty="0"/>
          </a:p>
          <a:p>
            <a:pPr marL="342900" indent="-342900">
              <a:lnSpc>
                <a:spcPct val="114999"/>
              </a:lnSpc>
              <a:spcAft>
                <a:spcPts val="800"/>
              </a:spcAft>
              <a:buSzPts val="1000"/>
              <a:buFont typeface="Arial" panose="05050102010706020507" pitchFamily="18" charset="2"/>
              <a:buChar char="•"/>
            </a:pPr>
            <a:endParaRPr lang="sl-SI" sz="1400" b="0" dirty="0">
              <a:solidFill>
                <a:schemeClr val="accent1"/>
              </a:solidFill>
              <a:latin typeface="Raleway"/>
            </a:endParaRPr>
          </a:p>
          <a:p>
            <a:endParaRPr lang="en-GB">
              <a:latin typeface="+mj-lt"/>
            </a:endParaRPr>
          </a:p>
        </p:txBody>
      </p:sp>
    </p:spTree>
    <p:extLst>
      <p:ext uri="{BB962C8B-B14F-4D97-AF65-F5344CB8AC3E}">
        <p14:creationId xmlns:p14="http://schemas.microsoft.com/office/powerpoint/2010/main" val="11777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78C-83A7-2BD7-F8F3-22F361D07D26}"/>
              </a:ext>
            </a:extLst>
          </p:cNvPr>
          <p:cNvSpPr>
            <a:spLocks noGrp="1"/>
          </p:cNvSpPr>
          <p:nvPr>
            <p:ph type="title"/>
          </p:nvPr>
        </p:nvSpPr>
        <p:spPr>
          <a:xfrm>
            <a:off x="305844" y="365125"/>
            <a:ext cx="9613392" cy="613283"/>
          </a:xfrm>
        </p:spPr>
        <p:txBody>
          <a:bodyPr vert="horz" lIns="91440" tIns="45720" rIns="91440" bIns="45720" rtlCol="0" anchor="ctr">
            <a:noAutofit/>
          </a:bodyPr>
          <a:lstStyle/>
          <a:p>
            <a:r>
              <a:rPr lang="en-US" sz="3400" dirty="0">
                <a:latin typeface="Raleway SemiBold"/>
              </a:rPr>
              <a:t>AI and other Tools for Practical Applications:</a:t>
            </a:r>
            <a:r>
              <a:rPr lang="sl-SI" sz="3400" dirty="0">
                <a:latin typeface="Raleway SemiBold"/>
              </a:rPr>
              <a:t> TEXTIO</a:t>
            </a:r>
          </a:p>
        </p:txBody>
      </p:sp>
      <p:sp>
        <p:nvSpPr>
          <p:cNvPr id="3" name="Content Placeholder 2">
            <a:extLst>
              <a:ext uri="{FF2B5EF4-FFF2-40B4-BE49-F238E27FC236}">
                <a16:creationId xmlns:a16="http://schemas.microsoft.com/office/drawing/2014/main" id="{5A751297-DA17-FE27-DC0D-D11C588D1D2D}"/>
              </a:ext>
            </a:extLst>
          </p:cNvPr>
          <p:cNvSpPr>
            <a:spLocks noGrp="1"/>
          </p:cNvSpPr>
          <p:nvPr>
            <p:ph idx="1"/>
          </p:nvPr>
        </p:nvSpPr>
        <p:spPr>
          <a:xfrm>
            <a:off x="307089" y="1371265"/>
            <a:ext cx="10892382" cy="4805698"/>
          </a:xfrm>
          <a:effectLst>
            <a:glow rad="63500">
              <a:schemeClr val="accent2">
                <a:satMod val="175000"/>
                <a:alpha val="40000"/>
              </a:schemeClr>
            </a:glow>
          </a:effectLst>
        </p:spPr>
        <p:txBody>
          <a:bodyPr vert="horz" lIns="91440" tIns="45720" rIns="91440" bIns="45720" rtlCol="0" anchor="t">
            <a:normAutofit/>
          </a:bodyPr>
          <a:lstStyle/>
          <a:p>
            <a:pPr fontAlgn="base"/>
            <a:r>
              <a:rPr lang="en-US" sz="1800" dirty="0">
                <a:solidFill>
                  <a:srgbClr val="1D1D1B"/>
                </a:solidFill>
                <a:latin typeface="Raleway"/>
                <a:hlinkClick r:id="rId3"/>
              </a:rPr>
              <a:t>Textio</a:t>
            </a:r>
            <a:r>
              <a:rPr lang="en-US" sz="1800" b="0" dirty="0">
                <a:solidFill>
                  <a:srgbClr val="1D1D1B"/>
                </a:solidFill>
                <a:latin typeface="Raleway"/>
              </a:rPr>
              <a:t> </a:t>
            </a:r>
            <a:r>
              <a:rPr lang="en-US" sz="1800" b="0" dirty="0">
                <a:solidFill>
                  <a:srgbClr val="1D1D1B"/>
                </a:solidFill>
                <a:ea typeface="+mn-lt"/>
                <a:cs typeface="+mn-lt"/>
              </a:rPr>
              <a:t>enhances communication by using AI to detect biases and improve inclusivity, helping organizations create diverse, equitable, and engaging content like job postings and emails.</a:t>
            </a:r>
            <a:endParaRPr lang="it-IT" sz="1800" b="0" dirty="0">
              <a:solidFill>
                <a:srgbClr val="DACDAC"/>
              </a:solidFill>
              <a:latin typeface="Raleway"/>
            </a:endParaRPr>
          </a:p>
          <a:p>
            <a:endParaRPr lang="en-US" sz="1800" b="0" dirty="0">
              <a:solidFill>
                <a:srgbClr val="1D1D1B"/>
              </a:solidFill>
              <a:ea typeface="+mn-lt"/>
              <a:cs typeface="+mn-lt"/>
            </a:endParaRPr>
          </a:p>
          <a:p>
            <a:r>
              <a:rPr lang="en-US" sz="1800" dirty="0">
                <a:solidFill>
                  <a:srgbClr val="1D1D1B"/>
                </a:solidFill>
                <a:ea typeface="+mn-lt"/>
                <a:cs typeface="+mn-lt"/>
              </a:rPr>
              <a:t>Tips:</a:t>
            </a:r>
            <a:endParaRPr lang="en-US" sz="1800"/>
          </a:p>
          <a:p>
            <a:pPr marL="285750" indent="-285750">
              <a:buChar char="•"/>
            </a:pPr>
            <a:r>
              <a:rPr lang="en-US" sz="1800" b="0" dirty="0">
                <a:solidFill>
                  <a:srgbClr val="1D1D1B"/>
                </a:solidFill>
                <a:ea typeface="+mn-lt"/>
                <a:cs typeface="+mn-lt"/>
              </a:rPr>
              <a:t>Use inclusive, unbiased language to appeal broadly.</a:t>
            </a:r>
            <a:endParaRPr lang="en-US" sz="1800"/>
          </a:p>
          <a:p>
            <a:pPr marL="285750" indent="-285750">
              <a:buChar char="•"/>
            </a:pPr>
            <a:r>
              <a:rPr lang="en-US" sz="1800" b="0" dirty="0">
                <a:solidFill>
                  <a:srgbClr val="1D1D1B"/>
                </a:solidFill>
                <a:ea typeface="+mn-lt"/>
                <a:cs typeface="+mn-lt"/>
              </a:rPr>
              <a:t>Keep content clear and concise.</a:t>
            </a:r>
            <a:endParaRPr lang="en-US" sz="1800"/>
          </a:p>
          <a:p>
            <a:pPr marL="285750" indent="-285750">
              <a:buChar char="•"/>
            </a:pPr>
            <a:r>
              <a:rPr lang="en-US" sz="1800" b="0" dirty="0">
                <a:solidFill>
                  <a:srgbClr val="1D1D1B"/>
                </a:solidFill>
                <a:ea typeface="+mn-lt"/>
                <a:cs typeface="+mn-lt"/>
              </a:rPr>
              <a:t>Leverage real-time suggestions to eliminate bias.</a:t>
            </a:r>
            <a:endParaRPr lang="en-US" sz="1800"/>
          </a:p>
          <a:p>
            <a:pPr marL="285750" indent="-285750">
              <a:buChar char="•"/>
            </a:pPr>
            <a:r>
              <a:rPr lang="en-US" sz="1800" b="0" dirty="0">
                <a:solidFill>
                  <a:srgbClr val="1D1D1B"/>
                </a:solidFill>
                <a:ea typeface="+mn-lt"/>
                <a:cs typeface="+mn-lt"/>
              </a:rPr>
              <a:t>Update templates regularly for inclusivity.</a:t>
            </a:r>
            <a:endParaRPr lang="en-US" sz="1800"/>
          </a:p>
          <a:p>
            <a:pPr marL="285750" indent="-285750">
              <a:buChar char="•"/>
            </a:pPr>
            <a:r>
              <a:rPr lang="en-US" sz="1800" b="0" dirty="0">
                <a:solidFill>
                  <a:srgbClr val="1D1D1B"/>
                </a:solidFill>
                <a:ea typeface="+mn-lt"/>
                <a:cs typeface="+mn-lt"/>
              </a:rPr>
              <a:t>Optimize job postings to showcase a supportive workplace.</a:t>
            </a:r>
            <a:endParaRPr lang="en-US" sz="1800" b="0" dirty="0">
              <a:solidFill>
                <a:srgbClr val="1D1D1B"/>
              </a:solidFill>
            </a:endParaRPr>
          </a:p>
          <a:p>
            <a:endParaRPr lang="en-US" sz="1800" b="0" dirty="0">
              <a:solidFill>
                <a:srgbClr val="1D1D1B"/>
              </a:solidFill>
              <a:ea typeface="+mn-lt"/>
              <a:cs typeface="+mn-lt"/>
            </a:endParaRPr>
          </a:p>
          <a:p>
            <a:r>
              <a:rPr lang="en-US" sz="1800" b="0" dirty="0">
                <a:solidFill>
                  <a:srgbClr val="1D1D1B"/>
                </a:solidFill>
                <a:ea typeface="+mn-lt"/>
                <a:cs typeface="+mn-lt"/>
              </a:rPr>
              <a:t>These strategies help organizations align content with DEI goals.</a:t>
            </a:r>
            <a:endParaRPr lang="en-US" sz="1800" dirty="0"/>
          </a:p>
          <a:p>
            <a:pPr>
              <a:lnSpc>
                <a:spcPct val="160000"/>
              </a:lnSpc>
            </a:pPr>
            <a:endParaRPr lang="en-US" sz="1500" b="0" dirty="0">
              <a:solidFill>
                <a:srgbClr val="1D1D1B"/>
              </a:solidFill>
              <a:latin typeface="Raleway"/>
            </a:endParaRPr>
          </a:p>
          <a:p>
            <a:endParaRPr lang="sl-SI" b="0"/>
          </a:p>
        </p:txBody>
      </p:sp>
      <p:pic>
        <p:nvPicPr>
          <p:cNvPr id="4" name="Online Media 3" title="Managers use Textio AI to give better feedback and cut review writing time in half">
            <a:hlinkClick r:id="" action="ppaction://media"/>
            <a:extLst>
              <a:ext uri="{FF2B5EF4-FFF2-40B4-BE49-F238E27FC236}">
                <a16:creationId xmlns:a16="http://schemas.microsoft.com/office/drawing/2014/main" id="{4C274B94-CE53-47E2-384B-FE40382A2CC4}"/>
              </a:ext>
            </a:extLst>
          </p:cNvPr>
          <p:cNvPicPr>
            <a:picLocks noRot="1" noChangeAspect="1"/>
          </p:cNvPicPr>
          <p:nvPr>
            <a:videoFile r:link="rId1"/>
          </p:nvPr>
        </p:nvPicPr>
        <p:blipFill>
          <a:blip r:embed="rId4"/>
          <a:stretch>
            <a:fillRect/>
          </a:stretch>
        </p:blipFill>
        <p:spPr>
          <a:xfrm>
            <a:off x="8976981" y="2936755"/>
            <a:ext cx="2379053" cy="1344168"/>
          </a:xfrm>
          <a:prstGeom prst="rect">
            <a:avLst/>
          </a:prstGeom>
        </p:spPr>
      </p:pic>
      <p:sp>
        <p:nvSpPr>
          <p:cNvPr id="5" name="PoljeZBesedilom 4">
            <a:extLst>
              <a:ext uri="{FF2B5EF4-FFF2-40B4-BE49-F238E27FC236}">
                <a16:creationId xmlns:a16="http://schemas.microsoft.com/office/drawing/2014/main" id="{EF08AECE-ADAF-60A6-8896-460AE93C83DE}"/>
              </a:ext>
            </a:extLst>
          </p:cNvPr>
          <p:cNvSpPr txBox="1"/>
          <p:nvPr/>
        </p:nvSpPr>
        <p:spPr>
          <a:xfrm>
            <a:off x="8976987" y="2320353"/>
            <a:ext cx="212942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Tip: </a:t>
            </a:r>
            <a:r>
              <a:rPr lang="sl-SI" sz="1000" dirty="0" err="1">
                <a:solidFill>
                  <a:schemeClr val="accent1"/>
                </a:solidFill>
              </a:rPr>
              <a:t>Watch</a:t>
            </a:r>
            <a:r>
              <a:rPr lang="sl-SI" sz="1000" dirty="0">
                <a:solidFill>
                  <a:schemeClr val="accent1"/>
                </a:solidFill>
              </a:rPr>
              <a:t> </a:t>
            </a:r>
            <a:r>
              <a:rPr lang="sl-SI" sz="1000" dirty="0" err="1">
                <a:solidFill>
                  <a:schemeClr val="accent1"/>
                </a:solidFill>
              </a:rPr>
              <a:t>this</a:t>
            </a:r>
            <a:r>
              <a:rPr lang="sl-SI" sz="1000" dirty="0">
                <a:solidFill>
                  <a:schemeClr val="accent1"/>
                </a:solidFill>
              </a:rPr>
              <a:t> video to </a:t>
            </a:r>
            <a:r>
              <a:rPr lang="sl-SI" sz="1000" dirty="0" err="1">
                <a:solidFill>
                  <a:schemeClr val="accent1"/>
                </a:solidFill>
              </a:rPr>
              <a:t>learn</a:t>
            </a:r>
            <a:r>
              <a:rPr lang="sl-SI" sz="1000" dirty="0">
                <a:solidFill>
                  <a:schemeClr val="accent1"/>
                </a:solidFill>
              </a:rPr>
              <a:t> more </a:t>
            </a:r>
            <a:r>
              <a:rPr lang="sl-SI" sz="1000" dirty="0" err="1">
                <a:solidFill>
                  <a:schemeClr val="accent1"/>
                </a:solidFill>
              </a:rPr>
              <a:t>about</a:t>
            </a:r>
            <a:r>
              <a:rPr lang="sl-SI" sz="1000" dirty="0">
                <a:solidFill>
                  <a:schemeClr val="accent1"/>
                </a:solidFill>
              </a:rPr>
              <a:t> TEXTIO</a:t>
            </a:r>
          </a:p>
        </p:txBody>
      </p:sp>
      <p:sp>
        <p:nvSpPr>
          <p:cNvPr id="6" name="PoljeZBesedilom 5">
            <a:extLst>
              <a:ext uri="{FF2B5EF4-FFF2-40B4-BE49-F238E27FC236}">
                <a16:creationId xmlns:a16="http://schemas.microsoft.com/office/drawing/2014/main" id="{12F2B9A8-17B9-BA6E-6769-47CE6202B94D}"/>
              </a:ext>
            </a:extLst>
          </p:cNvPr>
          <p:cNvSpPr txBox="1"/>
          <p:nvPr/>
        </p:nvSpPr>
        <p:spPr>
          <a:xfrm>
            <a:off x="8806536" y="4397586"/>
            <a:ext cx="311353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Source</a:t>
            </a:r>
            <a:r>
              <a:rPr lang="sl-SI" sz="1000">
                <a:solidFill>
                  <a:schemeClr val="accent1"/>
                </a:solidFill>
              </a:rPr>
              <a:t>: </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Managers</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use</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Textio</a:t>
            </a:r>
            <a:r>
              <a:rPr lang="sl-SI" sz="1000" dirty="0">
                <a:solidFill>
                  <a:schemeClr val="accent1"/>
                </a:solidFill>
                <a:latin typeface="Raleway"/>
                <a:ea typeface="Roboto"/>
                <a:cs typeface="Roboto"/>
              </a:rPr>
              <a:t> </a:t>
            </a:r>
            <a:r>
              <a:rPr lang="sl-SI" sz="1000">
                <a:solidFill>
                  <a:schemeClr val="accent1"/>
                </a:solidFill>
                <a:latin typeface="Raleway"/>
                <a:ea typeface="Roboto"/>
                <a:cs typeface="Roboto"/>
              </a:rPr>
              <a:t>AI to </a:t>
            </a:r>
            <a:r>
              <a:rPr lang="sl-SI" sz="1000" err="1">
                <a:solidFill>
                  <a:schemeClr val="accent1"/>
                </a:solidFill>
                <a:latin typeface="Raleway"/>
                <a:ea typeface="Roboto"/>
                <a:cs typeface="Roboto"/>
              </a:rPr>
              <a:t>give</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better</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feedback</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and</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cut</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review</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writing</a:t>
            </a:r>
            <a:r>
              <a:rPr lang="sl-SI" sz="1000">
                <a:solidFill>
                  <a:schemeClr val="accent1"/>
                </a:solidFill>
                <a:latin typeface="Raleway"/>
                <a:ea typeface="Roboto"/>
                <a:cs typeface="Roboto"/>
              </a:rPr>
              <a:t> time in half </a:t>
            </a:r>
            <a:r>
              <a:rPr lang="sl-SI" sz="1000" err="1">
                <a:solidFill>
                  <a:schemeClr val="accent1"/>
                </a:solidFill>
                <a:latin typeface="Raleway"/>
                <a:ea typeface="Roboto"/>
                <a:cs typeface="Roboto"/>
              </a:rPr>
              <a:t>by</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Textio</a:t>
            </a:r>
            <a:endParaRPr lang="sl-SI" sz="1000">
              <a:solidFill>
                <a:schemeClr val="accent1"/>
              </a:solidFill>
              <a:latin typeface="Raleway"/>
            </a:endParaRPr>
          </a:p>
          <a:p>
            <a:endParaRPr lang="sl-SI" dirty="0"/>
          </a:p>
        </p:txBody>
      </p:sp>
    </p:spTree>
    <p:extLst>
      <p:ext uri="{BB962C8B-B14F-4D97-AF65-F5344CB8AC3E}">
        <p14:creationId xmlns:p14="http://schemas.microsoft.com/office/powerpoint/2010/main" val="20094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22905" y="197326"/>
            <a:ext cx="8970724" cy="594879"/>
          </a:xfrm>
        </p:spPr>
        <p:txBody>
          <a:bodyPr/>
          <a:lstStyle/>
          <a:p>
            <a:r>
              <a:rPr lang="en-US" sz="3400" dirty="0"/>
              <a:t>Sources used to create this unit</a:t>
            </a:r>
            <a:endParaRPr lang="it-IT" dirty="0"/>
          </a:p>
        </p:txBody>
      </p:sp>
      <p:sp>
        <p:nvSpPr>
          <p:cNvPr id="3" name="Označba mesta vsebine 2">
            <a:extLst>
              <a:ext uri="{FF2B5EF4-FFF2-40B4-BE49-F238E27FC236}">
                <a16:creationId xmlns:a16="http://schemas.microsoft.com/office/drawing/2014/main" id="{61F24E80-4D7B-5519-330E-81314125B408}"/>
              </a:ext>
            </a:extLst>
          </p:cNvPr>
          <p:cNvSpPr>
            <a:spLocks noGrp="1"/>
          </p:cNvSpPr>
          <p:nvPr>
            <p:ph idx="1"/>
          </p:nvPr>
        </p:nvSpPr>
        <p:spPr>
          <a:xfrm>
            <a:off x="325359" y="976266"/>
            <a:ext cx="11371544" cy="5228159"/>
          </a:xfrm>
        </p:spPr>
        <p:txBody>
          <a:bodyPr vert="horz" lIns="91440" tIns="45720" rIns="91440" bIns="45720" rtlCol="0" anchor="t">
            <a:normAutofit fontScale="92500" lnSpcReduction="20000"/>
          </a:bodyPr>
          <a:lstStyle/>
          <a:p>
            <a:r>
              <a:rPr lang="it-IT" sz="2200" err="1">
                <a:solidFill>
                  <a:srgbClr val="F3B75B"/>
                </a:solidFill>
              </a:rPr>
              <a:t>Section</a:t>
            </a:r>
            <a:r>
              <a:rPr lang="it-IT" sz="2200" dirty="0">
                <a:solidFill>
                  <a:srgbClr val="F3B75B"/>
                </a:solidFill>
              </a:rPr>
              <a:t> 1 and 2</a:t>
            </a:r>
            <a:endParaRPr lang="en-US" sz="2200" dirty="0">
              <a:solidFill>
                <a:srgbClr val="F3B75B"/>
              </a:solidFill>
            </a:endParaRPr>
          </a:p>
          <a:p>
            <a:pPr marL="171450" indent="-171450">
              <a:buFont typeface="Arial" panose="020B0604020202020204" pitchFamily="34" charset="0"/>
              <a:buChar char="•"/>
            </a:pPr>
            <a:endParaRPr lang="en-US" sz="12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lang="en-US" sz="1400" b="0" dirty="0">
                <a:solidFill>
                  <a:schemeClr val="accent1"/>
                </a:solidFill>
              </a:rPr>
              <a:t>Breaking barriers: Unconscious gender bias in the workplace</a:t>
            </a:r>
            <a:r>
              <a:rPr lang="sl-SI" sz="1400" b="0" dirty="0">
                <a:solidFill>
                  <a:schemeClr val="accent1"/>
                </a:solidFill>
              </a:rPr>
              <a:t> (2017). </a:t>
            </a:r>
            <a:r>
              <a:rPr lang="en-US" sz="1400" b="0" dirty="0">
                <a:solidFill>
                  <a:schemeClr val="accent1"/>
                </a:solidFill>
              </a:rPr>
              <a:t>Bureau for Employers’ Activities (ACT/EMP)</a:t>
            </a:r>
            <a:r>
              <a:rPr lang="sl-SI" sz="1400" b="0" dirty="0">
                <a:solidFill>
                  <a:schemeClr val="accent1"/>
                </a:solidFill>
              </a:rPr>
              <a:t>. </a:t>
            </a:r>
            <a:r>
              <a:rPr lang="sl-SI" sz="1400" b="0" err="1">
                <a:solidFill>
                  <a:schemeClr val="accent1"/>
                </a:solidFill>
              </a:rPr>
              <a:t>International</a:t>
            </a:r>
            <a:r>
              <a:rPr lang="sl-SI" sz="1400" b="0" dirty="0">
                <a:solidFill>
                  <a:schemeClr val="accent1"/>
                </a:solidFill>
              </a:rPr>
              <a:t> </a:t>
            </a:r>
            <a:r>
              <a:rPr lang="sl-SI" sz="1400" b="0" err="1">
                <a:solidFill>
                  <a:schemeClr val="accent1"/>
                </a:solidFill>
              </a:rPr>
              <a:t>Labour</a:t>
            </a:r>
            <a:r>
              <a:rPr lang="sl-SI" sz="1400" b="0" dirty="0">
                <a:solidFill>
                  <a:schemeClr val="accent1"/>
                </a:solidFill>
              </a:rPr>
              <a:t> Office. </a:t>
            </a:r>
            <a:r>
              <a:rPr lang="sl-SI" sz="1400" b="0" err="1">
                <a:solidFill>
                  <a:schemeClr val="accent1"/>
                </a:solidFill>
              </a:rPr>
              <a:t>Read</a:t>
            </a:r>
            <a:r>
              <a:rPr lang="sl-SI" sz="1400" b="0" dirty="0">
                <a:solidFill>
                  <a:schemeClr val="accent1"/>
                </a:solidFill>
              </a:rPr>
              <a:t> more </a:t>
            </a:r>
            <a:r>
              <a:rPr lang="sl-SI" sz="1400" b="0" err="1">
                <a:solidFill>
                  <a:schemeClr val="accent1"/>
                </a:solidFill>
              </a:rPr>
              <a:t>here</a:t>
            </a:r>
            <a:r>
              <a:rPr lang="sl-SI" sz="1400" b="0" dirty="0">
                <a:solidFill>
                  <a:schemeClr val="accent1"/>
                </a:solidFill>
              </a:rPr>
              <a:t>: </a:t>
            </a:r>
            <a:r>
              <a:rPr lang="sl-SI" sz="1400" b="0" dirty="0">
                <a:hlinkClick r:id="rId2"/>
              </a:rPr>
              <a:t>https://www.ilo.org/media/421401/download</a:t>
            </a:r>
            <a:r>
              <a:rPr lang="sl-SI" sz="1400" b="0" dirty="0"/>
              <a:t> </a:t>
            </a:r>
            <a:endParaRPr lang="sl-SI" sz="1400"/>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CNN (2022, nov 21). </a:t>
            </a:r>
            <a:r>
              <a:rPr lang="en-US" sz="1400" b="0" dirty="0">
                <a:solidFill>
                  <a:srgbClr val="1D1D1B"/>
                </a:solidFill>
                <a:latin typeface="Raleway"/>
              </a:rPr>
              <a:t>Michelle Obama has advice for girl's battling self-doubt</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3"/>
              </a:rPr>
              <a:t>https://www.youtube.com/watch?v=bzNke_GYGHg</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err="1">
                <a:ln>
                  <a:noFill/>
                </a:ln>
                <a:solidFill>
                  <a:srgbClr val="1D1D1B"/>
                </a:solidFill>
                <a:effectLst/>
                <a:uLnTx/>
                <a:uFillTx/>
                <a:latin typeface="Raleway"/>
                <a:ea typeface="+mn-ea"/>
                <a:cs typeface="+mn-cs"/>
              </a:rPr>
              <a:t>Doug</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err="1">
                <a:ln>
                  <a:noFill/>
                </a:ln>
                <a:solidFill>
                  <a:srgbClr val="1D1D1B"/>
                </a:solidFill>
                <a:effectLst/>
                <a:uLnTx/>
                <a:uFillTx/>
                <a:latin typeface="Raleway"/>
                <a:ea typeface="+mn-ea"/>
                <a:cs typeface="+mn-cs"/>
              </a:rPr>
              <a:t>Crowe</a:t>
            </a:r>
            <a:r>
              <a:rPr kumimoji="0" lang="sl-SI" sz="1400" b="0" i="0" u="none" strike="noStrike" kern="1200" cap="none" spc="0" normalizeH="0" baseline="0" noProof="0" dirty="0">
                <a:ln>
                  <a:noFill/>
                </a:ln>
                <a:solidFill>
                  <a:srgbClr val="1D1D1B"/>
                </a:solidFill>
                <a:effectLst/>
                <a:uLnTx/>
                <a:uFillTx/>
                <a:latin typeface="Raleway"/>
                <a:ea typeface="+mn-ea"/>
                <a:cs typeface="+mn-cs"/>
              </a:rPr>
              <a:t> (2024, </a:t>
            </a:r>
            <a:r>
              <a:rPr kumimoji="0" lang="sl-SI" sz="1400" b="0" i="0" u="none" strike="noStrike" kern="1200" cap="none" spc="0" normalizeH="0" baseline="0" noProof="0" err="1">
                <a:ln>
                  <a:noFill/>
                </a:ln>
                <a:solidFill>
                  <a:srgbClr val="1D1D1B"/>
                </a:solidFill>
                <a:effectLst/>
                <a:uLnTx/>
                <a:uFillTx/>
                <a:latin typeface="Raleway"/>
                <a:ea typeface="+mn-ea"/>
                <a:cs typeface="+mn-cs"/>
              </a:rPr>
              <a:t>jun</a:t>
            </a:r>
            <a:r>
              <a:rPr kumimoji="0" lang="sl-SI" sz="1400" b="0" i="0" u="none" strike="noStrike" kern="1200" cap="none" spc="0" normalizeH="0" baseline="0" noProof="0" dirty="0">
                <a:ln>
                  <a:noFill/>
                </a:ln>
                <a:solidFill>
                  <a:srgbClr val="1D1D1B"/>
                </a:solidFill>
                <a:effectLst/>
                <a:uLnTx/>
                <a:uFillTx/>
                <a:latin typeface="Raleway"/>
                <a:ea typeface="+mn-ea"/>
                <a:cs typeface="+mn-cs"/>
              </a:rPr>
              <a:t> 5). </a:t>
            </a:r>
            <a:r>
              <a:rPr kumimoji="0" lang="en-US" sz="1400" b="0" i="0" u="none" strike="noStrike" kern="1200" cap="none" spc="0" normalizeH="0" baseline="0" noProof="0" dirty="0">
                <a:ln>
                  <a:noFill/>
                </a:ln>
                <a:solidFill>
                  <a:srgbClr val="1D1D1B"/>
                </a:solidFill>
                <a:effectLst/>
                <a:uLnTx/>
                <a:uFillTx/>
                <a:latin typeface="Raleway"/>
                <a:ea typeface="+mn-ea"/>
                <a:cs typeface="+mn-cs"/>
              </a:rPr>
              <a:t>Building Confidence and Resilience in Female Founders with Victoria Yampolsky</a:t>
            </a:r>
            <a:r>
              <a:rPr kumimoji="0" lang="sl-SI" sz="1400" b="0" i="0" u="none" strike="noStrike" kern="1200" cap="none" spc="0" normalizeH="0" baseline="0" noProof="0" dirty="0">
                <a:ln>
                  <a:noFill/>
                </a:ln>
                <a:solidFill>
                  <a:srgbClr val="1D1D1B"/>
                </a:solidFill>
                <a:effectLst/>
                <a:uLnTx/>
                <a:uFillTx/>
                <a:latin typeface="Raleway"/>
                <a:ea typeface="+mn-ea"/>
                <a:cs typeface="+mn-cs"/>
              </a:rPr>
              <a:t>. [Video]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https://www.youtube.com/watch?v=hl6FME2XWb0&amp;t</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err="1">
                <a:solidFill>
                  <a:schemeClr val="accent1"/>
                </a:solidFill>
              </a:rPr>
              <a:t>Ely</a:t>
            </a:r>
            <a:r>
              <a:rPr lang="sl-SI" sz="1400" b="0" dirty="0">
                <a:solidFill>
                  <a:schemeClr val="accent1"/>
                </a:solidFill>
              </a:rPr>
              <a:t>, R. J.,</a:t>
            </a:r>
            <a:r>
              <a:rPr lang="en-US" sz="1400" b="0" dirty="0">
                <a:solidFill>
                  <a:schemeClr val="accent1"/>
                </a:solidFill>
              </a:rPr>
              <a:t> </a:t>
            </a:r>
            <a:r>
              <a:rPr lang="sl-SI" sz="1400" b="0" dirty="0">
                <a:solidFill>
                  <a:schemeClr val="accent1"/>
                </a:solidFill>
              </a:rPr>
              <a:t>&amp;</a:t>
            </a:r>
            <a:r>
              <a:rPr lang="en-US" sz="1400" b="0" dirty="0">
                <a:solidFill>
                  <a:schemeClr val="accent1"/>
                </a:solidFill>
              </a:rPr>
              <a:t> Thomas</a:t>
            </a:r>
            <a:r>
              <a:rPr lang="sl-SI" sz="1400" b="0" dirty="0">
                <a:solidFill>
                  <a:schemeClr val="accent1"/>
                </a:solidFill>
              </a:rPr>
              <a:t> D. (2020). </a:t>
            </a:r>
            <a:r>
              <a:rPr lang="en-US" sz="1400" b="0" dirty="0">
                <a:solidFill>
                  <a:schemeClr val="accent1"/>
                </a:solidFill>
              </a:rPr>
              <a:t>Getting Serious About Diversity: Enough Already with the Business Case</a:t>
            </a:r>
            <a:r>
              <a:rPr lang="sl-SI" sz="1400" b="0" dirty="0">
                <a:solidFill>
                  <a:schemeClr val="accent1"/>
                </a:solidFill>
              </a:rPr>
              <a:t> - </a:t>
            </a:r>
            <a:r>
              <a:rPr lang="en-US" sz="1400" b="0" dirty="0">
                <a:solidFill>
                  <a:schemeClr val="accent1"/>
                </a:solidFill>
              </a:rPr>
              <a:t>It’s time for a new way of thinking</a:t>
            </a:r>
            <a:r>
              <a:rPr lang="sl-SI" sz="1400" b="0" dirty="0">
                <a:solidFill>
                  <a:schemeClr val="accent1"/>
                </a:solidFill>
              </a:rPr>
              <a:t>. Harvard Business </a:t>
            </a:r>
            <a:r>
              <a:rPr lang="sl-SI" sz="1400" b="0" err="1">
                <a:solidFill>
                  <a:schemeClr val="accent1"/>
                </a:solidFill>
              </a:rPr>
              <a:t>Review</a:t>
            </a:r>
            <a:r>
              <a:rPr lang="sl-SI" sz="1400" b="0" dirty="0">
                <a:solidFill>
                  <a:schemeClr val="accent1"/>
                </a:solidFill>
              </a:rPr>
              <a:t>, November–December 2020. </a:t>
            </a:r>
            <a:r>
              <a:rPr lang="sl-SI" sz="1400" b="0" err="1">
                <a:solidFill>
                  <a:schemeClr val="accent1"/>
                </a:solidFill>
              </a:rPr>
              <a:t>Read</a:t>
            </a:r>
            <a:r>
              <a:rPr lang="sl-SI" sz="1400" b="0" dirty="0">
                <a:solidFill>
                  <a:schemeClr val="accent1"/>
                </a:solidFill>
              </a:rPr>
              <a:t> more </a:t>
            </a:r>
            <a:r>
              <a:rPr lang="sl-SI" sz="1400" b="0" err="1">
                <a:solidFill>
                  <a:schemeClr val="accent1"/>
                </a:solidFill>
              </a:rPr>
              <a:t>here</a:t>
            </a:r>
            <a:r>
              <a:rPr lang="sl-SI" sz="1400" b="0" dirty="0">
                <a:solidFill>
                  <a:schemeClr val="accent1"/>
                </a:solidFill>
              </a:rPr>
              <a:t>: </a:t>
            </a:r>
            <a:r>
              <a:rPr lang="sl-SI" sz="1400" b="0" dirty="0">
                <a:solidFill>
                  <a:schemeClr val="accent1"/>
                </a:solidFill>
                <a:hlinkClick r:id="rId5">
                  <a:extLst>
                    <a:ext uri="{A12FA001-AC4F-418D-AE19-62706E023703}">
                      <ahyp:hlinkClr xmlns:ahyp="http://schemas.microsoft.com/office/drawing/2018/hyperlinkcolor" val="tx"/>
                    </a:ext>
                  </a:extLst>
                </a:hlinkClick>
              </a:rPr>
              <a:t>https://hbr.org/2020/11/getting-serious-about-diversity-enough-already-with-the-business-case?utm_medium=paidsearch&amp;utm_source=google&amp;utm_campaign=intlcontent_bussoc&amp;utm_term=Non-Brand&amp;tpcc=intlcontent_bussoc&amp;gad_source=1&amp;gclid=EAIaIQobChMI_Pfgn4a9hwMVbxmiAx0KpiEGEAAYBCAAEgK8A_D_BwE</a:t>
            </a:r>
            <a:endParaRPr lang="sl-SI" sz="14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err="1">
                <a:ln>
                  <a:noFill/>
                </a:ln>
                <a:solidFill>
                  <a:srgbClr val="1D1D1B"/>
                </a:solidFill>
                <a:effectLst/>
                <a:uLnTx/>
                <a:uFillTx/>
                <a:latin typeface="Raleway"/>
                <a:ea typeface="+mn-ea"/>
                <a:cs typeface="+mn-cs"/>
              </a:rPr>
              <a:t>ForbesWomen</a:t>
            </a:r>
            <a:r>
              <a:rPr kumimoji="0" lang="sl-SI" sz="1400" b="0" i="0" u="none" strike="noStrike" kern="1200" cap="none" spc="0" normalizeH="0" baseline="0" noProof="0" dirty="0">
                <a:ln>
                  <a:noFill/>
                </a:ln>
                <a:solidFill>
                  <a:srgbClr val="1D1D1B"/>
                </a:solidFill>
                <a:effectLst/>
                <a:uLnTx/>
                <a:uFillTx/>
                <a:latin typeface="Raleway"/>
                <a:ea typeface="+mn-ea"/>
                <a:cs typeface="+mn-cs"/>
              </a:rPr>
              <a:t> (2018, jan 11). </a:t>
            </a:r>
            <a:r>
              <a:rPr kumimoji="0" lang="en-US" sz="1400" b="0" i="0" u="none" strike="noStrike" kern="1200" cap="none" spc="0" normalizeH="0" baseline="0" noProof="0" dirty="0">
                <a:ln>
                  <a:noFill/>
                </a:ln>
                <a:solidFill>
                  <a:srgbClr val="1D1D1B"/>
                </a:solidFill>
                <a:effectLst/>
                <a:uLnTx/>
                <a:uFillTx/>
                <a:latin typeface="Raleway"/>
                <a:ea typeface="+mn-ea"/>
                <a:cs typeface="+mn-cs"/>
              </a:rPr>
              <a:t>Accenture CEO’s Advice To Women: Stand Out | Success With Moira Forbes</a:t>
            </a:r>
            <a:r>
              <a:rPr kumimoji="0" lang="sl-SI" sz="1400" b="0" i="0" u="none" strike="noStrike" kern="1200" cap="none" spc="0" normalizeH="0" baseline="0" noProof="0" dirty="0">
                <a:ln>
                  <a:noFill/>
                </a:ln>
                <a:solidFill>
                  <a:srgbClr val="1D1D1B"/>
                </a:solidFill>
                <a:effectLst/>
                <a:uLnTx/>
                <a:uFillTx/>
                <a:latin typeface="Raleway"/>
                <a:ea typeface="+mn-ea"/>
                <a:cs typeface="+mn-cs"/>
              </a:rPr>
              <a:t>. [Video]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6"/>
              </a:rPr>
              <a:t>https://www.youtube.com/watch?v=KHq_EDi2PE8</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GV (Google </a:t>
            </a:r>
            <a:r>
              <a:rPr lang="sl-SI" sz="1400" b="0" err="1">
                <a:solidFill>
                  <a:srgbClr val="1D1D1B"/>
                </a:solidFill>
                <a:latin typeface="Raleway"/>
              </a:rPr>
              <a:t>Ventures</a:t>
            </a:r>
            <a:r>
              <a:rPr lang="sl-SI" sz="1400" b="0" dirty="0">
                <a:solidFill>
                  <a:srgbClr val="1D1D1B"/>
                </a:solidFill>
                <a:latin typeface="Raleway"/>
              </a:rPr>
              <a:t>). (2014, </a:t>
            </a:r>
            <a:r>
              <a:rPr lang="sl-SI" sz="1400" b="0" err="1">
                <a:solidFill>
                  <a:srgbClr val="1D1D1B"/>
                </a:solidFill>
                <a:latin typeface="Raleway"/>
              </a:rPr>
              <a:t>sep</a:t>
            </a:r>
            <a:r>
              <a:rPr lang="sl-SI" sz="1400" b="0" dirty="0">
                <a:solidFill>
                  <a:srgbClr val="1D1D1B"/>
                </a:solidFill>
                <a:latin typeface="Raleway"/>
              </a:rPr>
              <a:t> 25). </a:t>
            </a:r>
            <a:r>
              <a:rPr lang="en-US" sz="1400" b="0" dirty="0">
                <a:solidFill>
                  <a:srgbClr val="1D1D1B"/>
                </a:solidFill>
                <a:latin typeface="Raleway"/>
              </a:rPr>
              <a:t>Unconscious Bias @ Work | Google Ventures</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7"/>
              </a:rPr>
              <a:t>https://www.youtube.com/watch?v=nLjFTHTgEVU</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err="1">
                <a:solidFill>
                  <a:srgbClr val="1D1D1B"/>
                </a:solidFill>
                <a:latin typeface="Raleway"/>
              </a:rPr>
              <a:t>Heilman</a:t>
            </a:r>
            <a:r>
              <a:rPr lang="sl-SI" sz="1400" b="0" dirty="0">
                <a:solidFill>
                  <a:srgbClr val="1D1D1B"/>
                </a:solidFill>
                <a:latin typeface="Raleway"/>
              </a:rPr>
              <a:t>, M. E., </a:t>
            </a:r>
            <a:r>
              <a:rPr lang="sl-SI" sz="1400" b="0" err="1">
                <a:solidFill>
                  <a:srgbClr val="1D1D1B"/>
                </a:solidFill>
                <a:latin typeface="Raleway"/>
              </a:rPr>
              <a:t>Caleo</a:t>
            </a:r>
            <a:r>
              <a:rPr lang="sl-SI" sz="1400" b="0" dirty="0">
                <a:solidFill>
                  <a:srgbClr val="1D1D1B"/>
                </a:solidFill>
                <a:latin typeface="Raleway"/>
              </a:rPr>
              <a:t>, S., </a:t>
            </a:r>
            <a:r>
              <a:rPr lang="sl-SI" sz="1400" b="0" err="1">
                <a:solidFill>
                  <a:srgbClr val="1D1D1B"/>
                </a:solidFill>
                <a:latin typeface="Raleway"/>
              </a:rPr>
              <a:t>Manzi</a:t>
            </a:r>
            <a:r>
              <a:rPr lang="sl-SI" sz="1400" b="0" dirty="0">
                <a:solidFill>
                  <a:srgbClr val="1D1D1B"/>
                </a:solidFill>
                <a:latin typeface="Raleway"/>
              </a:rPr>
              <a:t>, F. (2024). </a:t>
            </a:r>
            <a:r>
              <a:rPr lang="sl-SI" sz="1400" b="0" err="1">
                <a:solidFill>
                  <a:srgbClr val="1D1D1B"/>
                </a:solidFill>
                <a:latin typeface="Raleway"/>
              </a:rPr>
              <a:t>Women</a:t>
            </a:r>
            <a:r>
              <a:rPr lang="sl-SI" sz="1400" b="0" dirty="0">
                <a:solidFill>
                  <a:srgbClr val="1D1D1B"/>
                </a:solidFill>
                <a:latin typeface="Raleway"/>
              </a:rPr>
              <a:t> at </a:t>
            </a:r>
            <a:r>
              <a:rPr lang="sl-SI" sz="1400" b="0" err="1">
                <a:solidFill>
                  <a:srgbClr val="1D1D1B"/>
                </a:solidFill>
                <a:latin typeface="Raleway"/>
              </a:rPr>
              <a:t>Work</a:t>
            </a:r>
            <a:r>
              <a:rPr lang="sl-SI" sz="1400" b="0" dirty="0">
                <a:solidFill>
                  <a:srgbClr val="1D1D1B"/>
                </a:solidFill>
                <a:latin typeface="Raleway"/>
              </a:rPr>
              <a:t>: </a:t>
            </a:r>
            <a:r>
              <a:rPr lang="sl-SI" sz="1400" b="0" err="1">
                <a:solidFill>
                  <a:srgbClr val="1D1D1B"/>
                </a:solidFill>
                <a:latin typeface="Raleway"/>
              </a:rPr>
              <a:t>Pathways</a:t>
            </a:r>
            <a:r>
              <a:rPr lang="sl-SI" sz="1400" b="0" dirty="0">
                <a:solidFill>
                  <a:srgbClr val="1D1D1B"/>
                </a:solidFill>
                <a:latin typeface="Raleway"/>
              </a:rPr>
              <a:t> </a:t>
            </a:r>
            <a:r>
              <a:rPr lang="sl-SI" sz="1400" b="0" err="1">
                <a:solidFill>
                  <a:srgbClr val="1D1D1B"/>
                </a:solidFill>
                <a:latin typeface="Raleway"/>
              </a:rPr>
              <a:t>from</a:t>
            </a:r>
            <a:r>
              <a:rPr lang="sl-SI" sz="1400" b="0" dirty="0">
                <a:solidFill>
                  <a:srgbClr val="1D1D1B"/>
                </a:solidFill>
                <a:latin typeface="Raleway"/>
              </a:rPr>
              <a:t> </a:t>
            </a:r>
            <a:r>
              <a:rPr lang="sl-SI" sz="1400" b="0" err="1">
                <a:solidFill>
                  <a:srgbClr val="1D1D1B"/>
                </a:solidFill>
                <a:latin typeface="Raleway"/>
              </a:rPr>
              <a:t>Gender</a:t>
            </a:r>
            <a:r>
              <a:rPr lang="sl-SI" sz="1400" b="0" dirty="0">
                <a:solidFill>
                  <a:srgbClr val="1D1D1B"/>
                </a:solidFill>
                <a:latin typeface="Raleway"/>
              </a:rPr>
              <a:t> </a:t>
            </a:r>
            <a:r>
              <a:rPr lang="sl-SI" sz="1400" b="0" err="1">
                <a:solidFill>
                  <a:srgbClr val="1D1D1B"/>
                </a:solidFill>
                <a:latin typeface="Raleway"/>
              </a:rPr>
              <a:t>Stereotypes</a:t>
            </a:r>
            <a:r>
              <a:rPr lang="sl-SI" sz="1400" b="0" dirty="0">
                <a:solidFill>
                  <a:srgbClr val="1D1D1B"/>
                </a:solidFill>
                <a:latin typeface="Raleway"/>
              </a:rPr>
              <a:t> to </a:t>
            </a:r>
            <a:r>
              <a:rPr lang="sl-SI" sz="1400" b="0" err="1">
                <a:solidFill>
                  <a:srgbClr val="1D1D1B"/>
                </a:solidFill>
                <a:latin typeface="Raleway"/>
              </a:rPr>
              <a:t>Gender</a:t>
            </a:r>
            <a:r>
              <a:rPr lang="sl-SI" sz="1400" b="0" dirty="0">
                <a:solidFill>
                  <a:srgbClr val="1D1D1B"/>
                </a:solidFill>
                <a:latin typeface="Raleway"/>
              </a:rPr>
              <a:t> </a:t>
            </a:r>
            <a:r>
              <a:rPr lang="sl-SI" sz="1400" b="0" err="1">
                <a:solidFill>
                  <a:srgbClr val="1D1D1B"/>
                </a:solidFill>
                <a:latin typeface="Raleway"/>
              </a:rPr>
              <a:t>Bias</a:t>
            </a:r>
            <a:r>
              <a:rPr lang="sl-SI" sz="1400" b="0" dirty="0">
                <a:solidFill>
                  <a:srgbClr val="1D1D1B"/>
                </a:solidFill>
                <a:latin typeface="Raleway"/>
              </a:rPr>
              <a:t> </a:t>
            </a:r>
            <a:r>
              <a:rPr lang="sl-SI" sz="1400" b="0" err="1">
                <a:solidFill>
                  <a:srgbClr val="1D1D1B"/>
                </a:solidFill>
                <a:latin typeface="Raleway"/>
              </a:rPr>
              <a:t>and</a:t>
            </a:r>
            <a:r>
              <a:rPr lang="sl-SI" sz="1400" b="0" dirty="0">
                <a:solidFill>
                  <a:srgbClr val="1D1D1B"/>
                </a:solidFill>
                <a:latin typeface="Raleway"/>
              </a:rPr>
              <a:t> </a:t>
            </a:r>
            <a:r>
              <a:rPr lang="sl-SI" sz="1400" b="0" err="1">
                <a:solidFill>
                  <a:srgbClr val="1D1D1B"/>
                </a:solidFill>
                <a:latin typeface="Raleway"/>
              </a:rPr>
              <a:t>Discrimination</a:t>
            </a:r>
            <a:r>
              <a:rPr lang="sl-SI" sz="1400" b="0" dirty="0">
                <a:solidFill>
                  <a:srgbClr val="1D1D1B"/>
                </a:solidFill>
                <a:latin typeface="Raleway"/>
              </a:rPr>
              <a:t>. Vol. 11:165-192 (</a:t>
            </a:r>
            <a:r>
              <a:rPr lang="sl-SI" sz="1400" b="0" err="1">
                <a:solidFill>
                  <a:srgbClr val="1D1D1B"/>
                </a:solidFill>
                <a:latin typeface="Raleway"/>
              </a:rPr>
              <a:t>Volume</a:t>
            </a:r>
            <a:r>
              <a:rPr lang="sl-SI" sz="1400" b="0" dirty="0">
                <a:solidFill>
                  <a:srgbClr val="1D1D1B"/>
                </a:solidFill>
                <a:latin typeface="Raleway"/>
              </a:rPr>
              <a:t> </a:t>
            </a:r>
            <a:r>
              <a:rPr lang="sl-SI" sz="1400" b="0" err="1">
                <a:solidFill>
                  <a:srgbClr val="1D1D1B"/>
                </a:solidFill>
                <a:latin typeface="Raleway"/>
              </a:rPr>
              <a:t>publication</a:t>
            </a:r>
            <a:r>
              <a:rPr lang="sl-SI" sz="1400" b="0" dirty="0">
                <a:solidFill>
                  <a:srgbClr val="1D1D1B"/>
                </a:solidFill>
                <a:latin typeface="Raleway"/>
              </a:rPr>
              <a:t> date </a:t>
            </a:r>
            <a:r>
              <a:rPr lang="sl-SI" sz="1400" b="0" err="1">
                <a:solidFill>
                  <a:srgbClr val="1D1D1B"/>
                </a:solidFill>
                <a:latin typeface="Raleway"/>
              </a:rPr>
              <a:t>January</a:t>
            </a:r>
            <a:r>
              <a:rPr lang="sl-SI" sz="1400" b="0" dirty="0">
                <a:solidFill>
                  <a:srgbClr val="1D1D1B"/>
                </a:solidFill>
                <a:latin typeface="Raleway"/>
              </a:rPr>
              <a:t> 2024) </a:t>
            </a:r>
            <a:r>
              <a:rPr lang="sl-SI" sz="1400" b="0" dirty="0">
                <a:hlinkClick r:id="rId8">
                  <a:extLst>
                    <a:ext uri="{A12FA001-AC4F-418D-AE19-62706E023703}">
                      <ahyp:hlinkClr xmlns:ahyp="http://schemas.microsoft.com/office/drawing/2018/hyperlinkcolor" val="tx"/>
                    </a:ext>
                  </a:extLst>
                </a:hlinkClick>
              </a:rPr>
              <a:t>https://doi.org/10.1146/annurev-orgpsych-110721-034105</a:t>
            </a:r>
            <a:r>
              <a:rPr lang="sl-SI" sz="1400" b="0" dirty="0"/>
              <a:t> </a:t>
            </a: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dirty="0">
                <a:ln>
                  <a:noFill/>
                </a:ln>
                <a:solidFill>
                  <a:srgbClr val="1D1D1B"/>
                </a:solidFill>
                <a:effectLst/>
                <a:uLnTx/>
                <a:uFillTx/>
                <a:latin typeface="Raleway"/>
                <a:ea typeface="+mn-ea"/>
                <a:cs typeface="+mn-cs"/>
              </a:rPr>
              <a:t>INSEAD</a:t>
            </a:r>
            <a:r>
              <a:rPr lang="sl-SI" sz="1400" b="0" dirty="0">
                <a:solidFill>
                  <a:srgbClr val="1D1D1B"/>
                </a:solidFill>
                <a:latin typeface="Raleway"/>
              </a:rPr>
              <a:t> (2018, apr 12). </a:t>
            </a:r>
            <a:r>
              <a:rPr lang="en-US" sz="1400" b="0" dirty="0">
                <a:solidFill>
                  <a:srgbClr val="1D1D1B"/>
                </a:solidFill>
                <a:latin typeface="Raleway"/>
              </a:rPr>
              <a:t>Friendships are key to workplace resilience and performance</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lang="sl-SI" sz="1400" b="0" dirty="0">
                <a:solidFill>
                  <a:srgbClr val="1D1D1B"/>
                </a:solidFill>
                <a:latin typeface="Raleway"/>
                <a:hlinkClick r:id="rId9"/>
              </a:rPr>
              <a:t>https://www.youtube.com/watch?v=fvHSYGXZ3aQ&amp;t</a:t>
            </a:r>
            <a:r>
              <a:rPr lang="sl-SI" sz="1400" b="0" dirty="0">
                <a:solidFill>
                  <a:srgbClr val="1D1D1B"/>
                </a:solidFill>
                <a:latin typeface="Raleway"/>
              </a:rPr>
              <a:t> </a:t>
            </a:r>
            <a:endParaRPr lang="sl-SI" sz="1400" dirty="0">
              <a:solidFill>
                <a:schemeClr val="accent1"/>
              </a:solidFill>
            </a:endParaRPr>
          </a:p>
          <a:p>
            <a:pPr marL="171450" indent="-171450">
              <a:buFont typeface="Arial" panose="020B0604020202020204" pitchFamily="34" charset="0"/>
              <a:buChar char="•"/>
            </a:pPr>
            <a:endParaRPr lang="en-US" sz="1200">
              <a:solidFill>
                <a:schemeClr val="accent1"/>
              </a:solidFill>
            </a:endParaRPr>
          </a:p>
        </p:txBody>
      </p:sp>
    </p:spTree>
    <p:extLst>
      <p:ext uri="{BB962C8B-B14F-4D97-AF65-F5344CB8AC3E}">
        <p14:creationId xmlns:p14="http://schemas.microsoft.com/office/powerpoint/2010/main" val="2622686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0697F81E-0F9E-3030-359C-9AFD79A7AAC8}"/>
              </a:ext>
            </a:extLst>
          </p:cNvPr>
          <p:cNvSpPr>
            <a:spLocks noGrp="1"/>
          </p:cNvSpPr>
          <p:nvPr>
            <p:ph idx="1"/>
          </p:nvPr>
        </p:nvSpPr>
        <p:spPr>
          <a:xfrm>
            <a:off x="399790" y="388813"/>
            <a:ext cx="10954010" cy="5788150"/>
          </a:xfrm>
        </p:spPr>
        <p:txBody>
          <a:bodyPr/>
          <a:lstStyle/>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endParaRPr lang="en-GB"/>
          </a:p>
        </p:txBody>
      </p:sp>
      <p:sp>
        <p:nvSpPr>
          <p:cNvPr id="7" name="Označba mesta vsebine 2">
            <a:extLst>
              <a:ext uri="{FF2B5EF4-FFF2-40B4-BE49-F238E27FC236}">
                <a16:creationId xmlns:a16="http://schemas.microsoft.com/office/drawing/2014/main" id="{1004849B-2692-7D06-43C7-FAA8AD48E29A}"/>
              </a:ext>
            </a:extLst>
          </p:cNvPr>
          <p:cNvSpPr txBox="1">
            <a:spLocks/>
          </p:cNvSpPr>
          <p:nvPr/>
        </p:nvSpPr>
        <p:spPr>
          <a:xfrm>
            <a:off x="398427" y="278300"/>
            <a:ext cx="11392421" cy="599919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dirty="0" err="1">
                <a:solidFill>
                  <a:srgbClr val="F3B75B"/>
                </a:solidFill>
              </a:rPr>
              <a:t>Section</a:t>
            </a:r>
            <a:r>
              <a:rPr lang="it-IT" sz="2000" dirty="0">
                <a:solidFill>
                  <a:srgbClr val="F3B75B"/>
                </a:solidFill>
              </a:rPr>
              <a:t> 3 and 4</a:t>
            </a:r>
            <a:endParaRPr lang="en-US" sz="1200" b="0" dirty="0">
              <a:solidFill>
                <a:schemeClr val="accent1"/>
              </a:solidFill>
            </a:endParaRPr>
          </a:p>
          <a:p>
            <a:pPr marL="171450" indent="-171450">
              <a:buFont typeface="Arial" panose="020B0604020202020204" pitchFamily="34" charset="0"/>
              <a:buChar char="•"/>
            </a:pPr>
            <a:r>
              <a:rPr lang="en-US" sz="1400" b="0" dirty="0">
                <a:solidFill>
                  <a:schemeClr val="accent1"/>
                </a:solidFill>
              </a:rPr>
              <a:t>Jordan, </a:t>
            </a:r>
            <a:r>
              <a:rPr lang="sl-SI" sz="1400" b="0" dirty="0">
                <a:solidFill>
                  <a:schemeClr val="accent1"/>
                </a:solidFill>
              </a:rPr>
              <a:t>A.D</a:t>
            </a:r>
            <a:r>
              <a:rPr lang="en-US" sz="1400" b="0" dirty="0">
                <a:solidFill>
                  <a:schemeClr val="accent1"/>
                </a:solidFill>
              </a:rPr>
              <a:t>., Campbell</a:t>
            </a:r>
            <a:r>
              <a:rPr lang="sl-SI" sz="1400" b="0" dirty="0">
                <a:solidFill>
                  <a:schemeClr val="accent1"/>
                </a:solidFill>
              </a:rPr>
              <a:t>, J.D. (2024). </a:t>
            </a:r>
            <a:r>
              <a:rPr lang="en-US" sz="1400" b="0" dirty="0">
                <a:solidFill>
                  <a:schemeClr val="accent1"/>
                </a:solidFill>
              </a:rPr>
              <a:t>12 reasons why diversity, equity, and inclusion are important in business</a:t>
            </a:r>
            <a:r>
              <a:rPr lang="sl-SI" sz="1400" b="0" dirty="0">
                <a:solidFill>
                  <a:schemeClr val="accent1"/>
                </a:solidFill>
              </a:rPr>
              <a:t>. </a:t>
            </a:r>
            <a:r>
              <a:rPr lang="sl-SI" sz="1400" b="0" dirty="0" err="1">
                <a:solidFill>
                  <a:schemeClr val="accent1"/>
                </a:solidFill>
              </a:rPr>
              <a:t>Claremont</a:t>
            </a:r>
            <a:r>
              <a:rPr lang="sl-SI" sz="1400" b="0" dirty="0">
                <a:solidFill>
                  <a:schemeClr val="accent1"/>
                </a:solidFill>
              </a:rPr>
              <a:t> Lincoln </a:t>
            </a:r>
            <a:r>
              <a:rPr lang="sl-SI" sz="1400" b="0" dirty="0" err="1">
                <a:solidFill>
                  <a:schemeClr val="accent1"/>
                </a:solidFill>
              </a:rPr>
              <a:t>University</a:t>
            </a:r>
          </a:p>
          <a:p>
            <a:pPr marL="171450" indent="-171450">
              <a:buFont typeface="Arial" panose="020B0604020202020204" pitchFamily="34" charset="0"/>
              <a:buChar char="•"/>
            </a:pPr>
            <a:r>
              <a:rPr lang="en-US" sz="1400" b="0" err="1">
                <a:solidFill>
                  <a:schemeClr val="accent1"/>
                </a:solidFill>
              </a:rPr>
              <a:t>Matud</a:t>
            </a:r>
            <a:r>
              <a:rPr lang="en-US" sz="1400" b="0" dirty="0">
                <a:solidFill>
                  <a:schemeClr val="accent1"/>
                </a:solidFill>
              </a:rPr>
              <a:t>, M. P., López-Curbelo, M., &amp; Fortes, D. (2019). Gender and Psychological Well-Being. International journal of environmental research and public health, 16(19), 3531. </a:t>
            </a:r>
            <a:r>
              <a:rPr lang="en-US" sz="1400" b="0" dirty="0">
                <a:solidFill>
                  <a:schemeClr val="accent1"/>
                </a:solidFill>
                <a:hlinkClick r:id="rId2">
                  <a:extLst>
                    <a:ext uri="{A12FA001-AC4F-418D-AE19-62706E023703}">
                      <ahyp:hlinkClr xmlns:ahyp="http://schemas.microsoft.com/office/drawing/2018/hyperlinkcolor" val="tx"/>
                    </a:ext>
                  </a:extLst>
                </a:hlinkClick>
              </a:rPr>
              <a:t>https://doi.org/10.3390/ijerph16193531</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r>
              <a:rPr lang="en-US" sz="1400" b="0" err="1">
                <a:solidFill>
                  <a:schemeClr val="accent1"/>
                </a:solidFill>
              </a:rPr>
              <a:t>Mizock</a:t>
            </a:r>
            <a:r>
              <a:rPr lang="en-US" sz="1400" b="0" dirty="0">
                <a:solidFill>
                  <a:schemeClr val="accent1"/>
                </a:solidFill>
              </a:rPr>
              <a:t>, L., &amp; Brubaker, M. (2021). Treatment experiences with gender and discrimination among women with serious mental illness. Psychological services, 18(1), 64–72. </a:t>
            </a:r>
            <a:r>
              <a:rPr lang="en-US" sz="1400" b="0" dirty="0">
                <a:solidFill>
                  <a:schemeClr val="accent1"/>
                </a:solidFill>
                <a:hlinkClick r:id="rId4">
                  <a:extLst>
                    <a:ext uri="{A12FA001-AC4F-418D-AE19-62706E023703}">
                      <ahyp:hlinkClr xmlns:ahyp="http://schemas.microsoft.com/office/drawing/2018/hyperlinkcolor" val="tx"/>
                    </a:ext>
                  </a:extLst>
                </a:hlinkClick>
              </a:rPr>
              <a:t>https://doi.org/10.1037/ser0000346</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r>
              <a:rPr lang="en-US" sz="1400" b="0" dirty="0">
                <a:solidFill>
                  <a:schemeClr val="accent1"/>
                </a:solidFill>
              </a:rPr>
              <a:t>Sustainability in Business: A Guide for Women Entrepreneurs</a:t>
            </a:r>
            <a:r>
              <a:rPr lang="sl-SI" sz="1400" b="0" dirty="0">
                <a:solidFill>
                  <a:schemeClr val="accent1"/>
                </a:solidFill>
              </a:rPr>
              <a:t> (2023). </a:t>
            </a:r>
            <a:r>
              <a:rPr lang="sl-SI" sz="1400" b="0" err="1">
                <a:solidFill>
                  <a:schemeClr val="accent1"/>
                </a:solidFill>
              </a:rPr>
              <a:t>Read</a:t>
            </a:r>
            <a:r>
              <a:rPr lang="sl-SI" sz="1400" b="0" dirty="0">
                <a:solidFill>
                  <a:schemeClr val="accent1"/>
                </a:solidFill>
              </a:rPr>
              <a:t> more </a:t>
            </a:r>
            <a:r>
              <a:rPr lang="sl-SI" sz="1400" b="0" err="1">
                <a:solidFill>
                  <a:schemeClr val="accent1"/>
                </a:solidFill>
              </a:rPr>
              <a:t>here</a:t>
            </a:r>
            <a:r>
              <a:rPr lang="sl-SI" sz="1400" b="0" dirty="0">
                <a:solidFill>
                  <a:schemeClr val="accent1"/>
                </a:solidFill>
              </a:rPr>
              <a:t>: </a:t>
            </a:r>
            <a:r>
              <a:rPr lang="sl-SI" sz="1400" b="0" dirty="0">
                <a:solidFill>
                  <a:schemeClr val="accent1"/>
                </a:solidFill>
                <a:hlinkClick r:id="rId5">
                  <a:extLst>
                    <a:ext uri="{A12FA001-AC4F-418D-AE19-62706E023703}">
                      <ahyp:hlinkClr xmlns:ahyp="http://schemas.microsoft.com/office/drawing/2018/hyperlinkcolor" val="tx"/>
                    </a:ext>
                  </a:extLst>
                </a:hlinkClick>
              </a:rPr>
              <a:t>https://annabartholomew.com/sustainability-in-business-a-guide-for-women-entrepreneurs/</a:t>
            </a:r>
            <a:r>
              <a:rPr lang="sl-SI" sz="1400" b="0" dirty="0">
                <a:solidFill>
                  <a:schemeClr val="accent1"/>
                </a:solidFill>
              </a:rPr>
              <a:t> </a:t>
            </a:r>
          </a:p>
          <a:p>
            <a:pPr marL="171450" indent="-171450">
              <a:buFont typeface="Arial" panose="020B0604020202020204" pitchFamily="34" charset="0"/>
              <a:buChar char="•"/>
            </a:pPr>
            <a:r>
              <a:rPr lang="sl-SI" sz="1400" b="0" dirty="0">
                <a:solidFill>
                  <a:srgbClr val="1D1D1B"/>
                </a:solidFill>
                <a:latin typeface="Raleway"/>
              </a:rPr>
              <a:t>TED (2010, dec 21). </a:t>
            </a:r>
            <a:r>
              <a:rPr lang="en-US" sz="1400" b="0" dirty="0">
                <a:solidFill>
                  <a:srgbClr val="1D1D1B"/>
                </a:solidFill>
                <a:latin typeface="Raleway"/>
              </a:rPr>
              <a:t>Why we have too few women leaders | Sheryl Sandberg</a:t>
            </a:r>
            <a:r>
              <a:rPr lang="sl-SI" sz="1400" b="0" dirty="0">
                <a:solidFill>
                  <a:srgbClr val="1D1D1B"/>
                </a:solidFill>
                <a:latin typeface="Raleway"/>
              </a:rPr>
              <a:t>. [Video] YouTube: </a:t>
            </a:r>
            <a:r>
              <a:rPr lang="sl-SI" sz="1400" b="0" dirty="0">
                <a:solidFill>
                  <a:srgbClr val="1D1D1B"/>
                </a:solidFill>
                <a:latin typeface="Raleway"/>
                <a:hlinkClick r:id="rId6"/>
              </a:rPr>
              <a:t>https://www.youtube.com/watch?v=18uDutylDa4</a:t>
            </a:r>
            <a:r>
              <a:rPr lang="sl-SI" sz="1400" b="0" dirty="0">
                <a:solidFill>
                  <a:srgbClr val="1D1D1B"/>
                </a:solidFill>
                <a:latin typeface="Raleway"/>
              </a:rPr>
              <a:t> </a:t>
            </a:r>
          </a:p>
          <a:p>
            <a:pPr marL="171450" indent="-171450">
              <a:buFont typeface="Arial" panose="020B0604020202020204" pitchFamily="34" charset="0"/>
              <a:buChar char="•"/>
            </a:pPr>
            <a:r>
              <a:rPr lang="sl-SI" sz="1400" b="0" dirty="0">
                <a:solidFill>
                  <a:srgbClr val="1D1D1B"/>
                </a:solidFill>
                <a:latin typeface="Raleway"/>
              </a:rPr>
              <a:t>TED (2020, mar 26). </a:t>
            </a:r>
            <a:r>
              <a:rPr lang="en-US" sz="1400" b="0" dirty="0">
                <a:solidFill>
                  <a:srgbClr val="1D1D1B"/>
                </a:solidFill>
                <a:latin typeface="Raleway"/>
              </a:rPr>
              <a:t>How to design gender bias out of your workplace | Sara Sanford</a:t>
            </a:r>
            <a:r>
              <a:rPr lang="sl-SI" sz="1400" b="0" dirty="0">
                <a:solidFill>
                  <a:srgbClr val="1D1D1B"/>
                </a:solidFill>
                <a:latin typeface="Raleway"/>
              </a:rPr>
              <a:t>. [Video] YouTube: </a:t>
            </a:r>
            <a:r>
              <a:rPr lang="sl-SI" sz="1400" b="0" dirty="0">
                <a:solidFill>
                  <a:srgbClr val="1D1D1B"/>
                </a:solidFill>
                <a:latin typeface="Raleway"/>
                <a:hlinkClick r:id="rId7"/>
              </a:rPr>
              <a:t>https://www.youtube.com/watch?v=IfOqyuxb5S0&amp;t</a:t>
            </a:r>
            <a:r>
              <a:rPr lang="sl-SI" sz="1400" b="0" dirty="0">
                <a:solidFill>
                  <a:srgbClr val="1D1D1B"/>
                </a:solidFill>
                <a:latin typeface="Raleway"/>
              </a:rPr>
              <a:t> </a:t>
            </a:r>
          </a:p>
          <a:p>
            <a:pPr marL="171450" indent="-171450">
              <a:buFont typeface="Arial" panose="020B0604020202020204" pitchFamily="34" charset="0"/>
              <a:buChar char="•"/>
            </a:pPr>
            <a:r>
              <a:rPr lang="sl-SI" sz="1400" b="0" err="1">
                <a:solidFill>
                  <a:srgbClr val="1D1D1B"/>
                </a:solidFill>
                <a:latin typeface="Raleway"/>
              </a:rPr>
              <a:t>TEDx</a:t>
            </a:r>
            <a:r>
              <a:rPr lang="sl-SI" sz="1400" b="0" dirty="0">
                <a:solidFill>
                  <a:srgbClr val="1D1D1B"/>
                </a:solidFill>
                <a:latin typeface="Raleway"/>
              </a:rPr>
              <a:t> </a:t>
            </a:r>
            <a:r>
              <a:rPr lang="sl-SI" sz="1400" b="0" err="1">
                <a:solidFill>
                  <a:srgbClr val="1D1D1B"/>
                </a:solidFill>
                <a:latin typeface="Raleway"/>
              </a:rPr>
              <a:t>Talks</a:t>
            </a:r>
            <a:r>
              <a:rPr lang="sl-SI" sz="1400" b="0" dirty="0">
                <a:solidFill>
                  <a:srgbClr val="1D1D1B"/>
                </a:solidFill>
                <a:latin typeface="Raleway"/>
              </a:rPr>
              <a:t>. (2021, </a:t>
            </a:r>
            <a:r>
              <a:rPr lang="sl-SI" sz="1400" b="0" err="1">
                <a:solidFill>
                  <a:srgbClr val="1D1D1B"/>
                </a:solidFill>
                <a:latin typeface="Raleway"/>
              </a:rPr>
              <a:t>June</a:t>
            </a:r>
            <a:r>
              <a:rPr lang="sl-SI" sz="1400" b="0" dirty="0">
                <a:solidFill>
                  <a:srgbClr val="1D1D1B"/>
                </a:solidFill>
                <a:latin typeface="Raleway"/>
              </a:rPr>
              <a:t> 15). How to </a:t>
            </a:r>
            <a:r>
              <a:rPr lang="sl-SI" sz="1400" b="0" err="1">
                <a:solidFill>
                  <a:srgbClr val="1D1D1B"/>
                </a:solidFill>
                <a:latin typeface="Raleway"/>
              </a:rPr>
              <a:t>break</a:t>
            </a:r>
            <a:r>
              <a:rPr lang="sl-SI" sz="1400" b="0" dirty="0">
                <a:solidFill>
                  <a:srgbClr val="1D1D1B"/>
                </a:solidFill>
                <a:latin typeface="Raleway"/>
              </a:rPr>
              <a:t> </a:t>
            </a:r>
            <a:r>
              <a:rPr lang="sl-SI" sz="1400" b="0" err="1">
                <a:solidFill>
                  <a:srgbClr val="1D1D1B"/>
                </a:solidFill>
                <a:latin typeface="Raleway"/>
              </a:rPr>
              <a:t>down</a:t>
            </a:r>
            <a:r>
              <a:rPr lang="sl-SI" sz="1400" b="0" dirty="0">
                <a:solidFill>
                  <a:srgbClr val="1D1D1B"/>
                </a:solidFill>
                <a:latin typeface="Raleway"/>
              </a:rPr>
              <a:t> </a:t>
            </a:r>
            <a:r>
              <a:rPr lang="sl-SI" sz="1400" b="0" err="1">
                <a:solidFill>
                  <a:srgbClr val="1D1D1B"/>
                </a:solidFill>
                <a:latin typeface="Raleway"/>
              </a:rPr>
              <a:t>gender</a:t>
            </a:r>
            <a:r>
              <a:rPr lang="sl-SI" sz="1400" b="0" dirty="0">
                <a:solidFill>
                  <a:srgbClr val="1D1D1B"/>
                </a:solidFill>
                <a:latin typeface="Raleway"/>
              </a:rPr>
              <a:t> </a:t>
            </a:r>
            <a:r>
              <a:rPr lang="sl-SI" sz="1400" b="0" err="1">
                <a:solidFill>
                  <a:srgbClr val="1D1D1B"/>
                </a:solidFill>
                <a:latin typeface="Raleway"/>
              </a:rPr>
              <a:t>bias</a:t>
            </a:r>
            <a:r>
              <a:rPr lang="sl-SI" sz="1400" b="0" dirty="0">
                <a:solidFill>
                  <a:srgbClr val="1D1D1B"/>
                </a:solidFill>
                <a:latin typeface="Raleway"/>
              </a:rPr>
              <a:t> in </a:t>
            </a:r>
            <a:r>
              <a:rPr lang="sl-SI" sz="1400" b="0" err="1">
                <a:solidFill>
                  <a:srgbClr val="1D1D1B"/>
                </a:solidFill>
                <a:latin typeface="Raleway"/>
              </a:rPr>
              <a:t>the</a:t>
            </a:r>
            <a:r>
              <a:rPr lang="sl-SI" sz="1400" b="0" dirty="0">
                <a:solidFill>
                  <a:srgbClr val="1D1D1B"/>
                </a:solidFill>
                <a:latin typeface="Raleway"/>
              </a:rPr>
              <a:t> </a:t>
            </a:r>
            <a:r>
              <a:rPr lang="sl-SI" sz="1400" b="0" err="1">
                <a:solidFill>
                  <a:srgbClr val="1D1D1B"/>
                </a:solidFill>
                <a:latin typeface="Raleway"/>
              </a:rPr>
              <a:t>workplace</a:t>
            </a:r>
            <a:r>
              <a:rPr lang="sl-SI" sz="1400" b="0" dirty="0">
                <a:solidFill>
                  <a:srgbClr val="1D1D1B"/>
                </a:solidFill>
                <a:latin typeface="Raleway"/>
              </a:rPr>
              <a:t> | Angela </a:t>
            </a:r>
            <a:r>
              <a:rPr lang="sl-SI" sz="1400" b="0" err="1">
                <a:solidFill>
                  <a:srgbClr val="1D1D1B"/>
                </a:solidFill>
                <a:latin typeface="Raleway"/>
              </a:rPr>
              <a:t>Peacock</a:t>
            </a:r>
            <a:r>
              <a:rPr lang="sl-SI" sz="1400" b="0" dirty="0">
                <a:solidFill>
                  <a:srgbClr val="1D1D1B"/>
                </a:solidFill>
                <a:latin typeface="Raleway"/>
              </a:rPr>
              <a:t> | </a:t>
            </a:r>
            <a:r>
              <a:rPr lang="sl-SI" sz="1400" b="0" err="1">
                <a:solidFill>
                  <a:srgbClr val="1D1D1B"/>
                </a:solidFill>
                <a:latin typeface="Raleway"/>
              </a:rPr>
              <a:t>TEDxSwansea</a:t>
            </a:r>
            <a:r>
              <a:rPr lang="sl-SI" sz="1400" b="0" dirty="0">
                <a:solidFill>
                  <a:srgbClr val="1D1D1B"/>
                </a:solidFill>
                <a:latin typeface="Raleway"/>
              </a:rPr>
              <a:t> [Video]. YouTube. </a:t>
            </a:r>
            <a:r>
              <a:rPr lang="sl-SI" sz="1400" b="0" dirty="0">
                <a:hlinkClick r:id="rId8"/>
              </a:rPr>
              <a:t>https://www.youtube.com/watch?v=YVphFCWPg8o</a:t>
            </a:r>
            <a:endParaRPr lang="sl-SI" sz="1400" b="0" dirty="0">
              <a:solidFill>
                <a:schemeClr val="accent1"/>
              </a:solidFill>
            </a:endParaRPr>
          </a:p>
          <a:p>
            <a:pPr marL="171450" indent="-171450">
              <a:buFont typeface="Arial" panose="020B0604020202020204" pitchFamily="34" charset="0"/>
              <a:buChar char="•"/>
            </a:pPr>
            <a:r>
              <a:rPr lang="en-US" sz="1400" b="0" err="1">
                <a:solidFill>
                  <a:schemeClr val="accent1"/>
                </a:solidFill>
              </a:rPr>
              <a:t>Tedstone</a:t>
            </a:r>
            <a:r>
              <a:rPr lang="en-US" sz="1400" b="0" dirty="0">
                <a:solidFill>
                  <a:schemeClr val="accent1"/>
                </a:solidFill>
              </a:rPr>
              <a:t> Doherty, D., &amp; </a:t>
            </a:r>
            <a:r>
              <a:rPr lang="en-US" sz="1400" b="0" err="1">
                <a:solidFill>
                  <a:schemeClr val="accent1"/>
                </a:solidFill>
              </a:rPr>
              <a:t>Kartalova</a:t>
            </a:r>
            <a:r>
              <a:rPr lang="en-US" sz="1400" b="0" dirty="0">
                <a:solidFill>
                  <a:schemeClr val="accent1"/>
                </a:solidFill>
              </a:rPr>
              <a:t>-O’Doherty, Y. (2010). Gender and self-reported mental health problems: predictors of help seeking from a general practitioner. British journal of health psychology, 15(Pt 1), 213–228. </a:t>
            </a:r>
            <a:r>
              <a:rPr lang="en-US" sz="1400" b="0" dirty="0">
                <a:solidFill>
                  <a:schemeClr val="accent1"/>
                </a:solidFill>
                <a:hlinkClick r:id="rId9">
                  <a:extLst>
                    <a:ext uri="{A12FA001-AC4F-418D-AE19-62706E023703}">
                      <ahyp:hlinkClr xmlns:ahyp="http://schemas.microsoft.com/office/drawing/2018/hyperlinkcolor" val="tx"/>
                    </a:ext>
                  </a:extLst>
                </a:hlinkClick>
              </a:rPr>
              <a:t>https://doi.org/10.1348/135910709X457423</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r>
              <a:rPr lang="sl-SI" sz="1400" b="0" err="1">
                <a:solidFill>
                  <a:srgbClr val="1D1D1B"/>
                </a:solidFill>
                <a:latin typeface="Raleway"/>
              </a:rPr>
              <a:t>VinciWorks</a:t>
            </a:r>
            <a:r>
              <a:rPr lang="sl-SI" sz="1400" b="0" dirty="0">
                <a:solidFill>
                  <a:srgbClr val="1D1D1B"/>
                </a:solidFill>
                <a:latin typeface="Raleway"/>
              </a:rPr>
              <a:t> (2013, </a:t>
            </a:r>
            <a:r>
              <a:rPr lang="sl-SI" sz="1400" b="0" err="1">
                <a:solidFill>
                  <a:srgbClr val="1D1D1B"/>
                </a:solidFill>
                <a:latin typeface="Raleway"/>
              </a:rPr>
              <a:t>oct</a:t>
            </a:r>
            <a:r>
              <a:rPr lang="sl-SI" sz="1400" b="0" dirty="0">
                <a:solidFill>
                  <a:srgbClr val="1D1D1B"/>
                </a:solidFill>
                <a:latin typeface="Raleway"/>
              </a:rPr>
              <a:t> 16). </a:t>
            </a:r>
            <a:r>
              <a:rPr lang="sl-SI" sz="1400" b="0" err="1">
                <a:solidFill>
                  <a:srgbClr val="1D1D1B"/>
                </a:solidFill>
                <a:latin typeface="Raleway"/>
              </a:rPr>
              <a:t>Gender</a:t>
            </a:r>
            <a:r>
              <a:rPr lang="sl-SI" sz="1400" b="0" dirty="0">
                <a:solidFill>
                  <a:srgbClr val="1D1D1B"/>
                </a:solidFill>
                <a:latin typeface="Raleway"/>
              </a:rPr>
              <a:t> </a:t>
            </a:r>
            <a:r>
              <a:rPr lang="sl-SI" sz="1400" b="0" err="1">
                <a:solidFill>
                  <a:srgbClr val="1D1D1B"/>
                </a:solidFill>
                <a:latin typeface="Raleway"/>
              </a:rPr>
              <a:t>bias</a:t>
            </a:r>
            <a:r>
              <a:rPr lang="sl-SI" sz="1400" b="0" dirty="0">
                <a:solidFill>
                  <a:srgbClr val="1D1D1B"/>
                </a:solidFill>
                <a:latin typeface="Raleway"/>
              </a:rPr>
              <a:t> in </a:t>
            </a:r>
            <a:r>
              <a:rPr lang="sl-SI" sz="1400" b="0" err="1">
                <a:solidFill>
                  <a:srgbClr val="1D1D1B"/>
                </a:solidFill>
                <a:latin typeface="Raleway"/>
              </a:rPr>
              <a:t>recruitment</a:t>
            </a:r>
            <a:r>
              <a:rPr lang="sl-SI" sz="1400" b="0" dirty="0">
                <a:solidFill>
                  <a:srgbClr val="1D1D1B"/>
                </a:solidFill>
                <a:latin typeface="Raleway"/>
              </a:rPr>
              <a:t>. [Video] YouTube: </a:t>
            </a:r>
            <a:r>
              <a:rPr lang="sl-SI" sz="1400" b="0" dirty="0">
                <a:solidFill>
                  <a:srgbClr val="1D1D1B"/>
                </a:solidFill>
                <a:latin typeface="Raleway"/>
                <a:hlinkClick r:id="rId10"/>
              </a:rPr>
              <a:t>https://www.youtube.com/watch?v=rJ3mZwQ3ha4&amp;t</a:t>
            </a:r>
            <a:endParaRPr lang="sl-SI" sz="1400" b="0" dirty="0">
              <a:solidFill>
                <a:schemeClr val="accent1"/>
              </a:solidFill>
            </a:endParaRPr>
          </a:p>
          <a:p>
            <a:pPr marL="171450" indent="-171450">
              <a:buFont typeface="Arial" panose="020B0604020202020204" pitchFamily="34" charset="0"/>
              <a:buChar char="•"/>
            </a:pPr>
            <a:r>
              <a:rPr lang="en-US" sz="1400" b="0" dirty="0">
                <a:solidFill>
                  <a:schemeClr val="accent1"/>
                </a:solidFill>
              </a:rPr>
              <a:t>Yu S. (2018). Uncovering the hidden impacts of inequality on mental health: a global study. Translational psychiatry, 8(1), 98. </a:t>
            </a:r>
            <a:r>
              <a:rPr lang="en-US" sz="1400" b="0" dirty="0">
                <a:solidFill>
                  <a:schemeClr val="accent1"/>
                </a:solidFill>
                <a:hlinkClick r:id="rId11">
                  <a:extLst>
                    <a:ext uri="{A12FA001-AC4F-418D-AE19-62706E023703}">
                      <ahyp:hlinkClr xmlns:ahyp="http://schemas.microsoft.com/office/drawing/2018/hyperlinkcolor" val="tx"/>
                    </a:ext>
                  </a:extLst>
                </a:hlinkClick>
              </a:rPr>
              <a:t>https://doi.org/10.1038/s41398-018-0148-0</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endParaRPr lang="sl-SI" sz="1200">
              <a:solidFill>
                <a:schemeClr val="accent1"/>
              </a:solidFill>
            </a:endParaRPr>
          </a:p>
          <a:p>
            <a:pPr marL="171450" indent="-171450">
              <a:buFont typeface="Arial" panose="020B0604020202020204" pitchFamily="34" charset="0"/>
              <a:buChar char="•"/>
            </a:pPr>
            <a:endParaRPr lang="en-US" sz="1200">
              <a:solidFill>
                <a:schemeClr val="accent1"/>
              </a:solidFill>
            </a:endParaRPr>
          </a:p>
        </p:txBody>
      </p:sp>
    </p:spTree>
    <p:extLst>
      <p:ext uri="{BB962C8B-B14F-4D97-AF65-F5344CB8AC3E}">
        <p14:creationId xmlns:p14="http://schemas.microsoft.com/office/powerpoint/2010/main" val="77916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664945" y="365125"/>
            <a:ext cx="10515600" cy="1253414"/>
          </a:xfrm>
        </p:spPr>
        <p:txBody>
          <a:bodyPr/>
          <a:lstStyle/>
          <a:p>
            <a:endParaRPr lang="en-US"/>
          </a:p>
        </p:txBody>
      </p:sp>
      <p:sp>
        <p:nvSpPr>
          <p:cNvPr id="2" name="PoljeZBesedilom 1">
            <a:extLst>
              <a:ext uri="{FF2B5EF4-FFF2-40B4-BE49-F238E27FC236}">
                <a16:creationId xmlns:a16="http://schemas.microsoft.com/office/drawing/2014/main" id="{AC2D5FD9-1B66-D603-9450-50E6F154A47B}"/>
              </a:ext>
            </a:extLst>
          </p:cNvPr>
          <p:cNvSpPr txBox="1"/>
          <p:nvPr/>
        </p:nvSpPr>
        <p:spPr>
          <a:xfrm>
            <a:off x="6499185" y="2795286"/>
            <a:ext cx="535714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solidFill>
                  <a:srgbClr val="F3B75B"/>
                </a:solidFill>
              </a:rPr>
              <a:t>Thank you for completing this Unit!</a:t>
            </a:r>
            <a:r>
              <a:rPr lang="sl-SI" sz="3200"/>
              <a:t>​</a:t>
            </a:r>
            <a:endParaRPr lang="sl-SI"/>
          </a:p>
        </p:txBody>
      </p:sp>
    </p:spTree>
    <p:extLst>
      <p:ext uri="{BB962C8B-B14F-4D97-AF65-F5344CB8AC3E}">
        <p14:creationId xmlns:p14="http://schemas.microsoft.com/office/powerpoint/2010/main" val="36162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32775" y="229426"/>
            <a:ext cx="11579980" cy="1337658"/>
          </a:xfrm>
        </p:spPr>
        <p:txBody>
          <a:bodyPr/>
          <a:lstStyle/>
          <a:p>
            <a:r>
              <a:rPr lang="sl-SI" sz="3400"/>
              <a:t>1°: </a:t>
            </a:r>
            <a:r>
              <a:rPr lang="sl-SI" sz="3400" err="1"/>
              <a:t>Understanding</a:t>
            </a:r>
            <a:r>
              <a:rPr lang="sl-SI" sz="3400" dirty="0"/>
              <a:t> </a:t>
            </a:r>
            <a:r>
              <a:rPr lang="sl-SI" sz="3400" err="1"/>
              <a:t>gender</a:t>
            </a:r>
            <a:r>
              <a:rPr lang="sl-SI" sz="3400" dirty="0"/>
              <a:t> </a:t>
            </a:r>
            <a:r>
              <a:rPr lang="sl-SI" sz="3400" err="1"/>
              <a:t>bias</a:t>
            </a:r>
            <a:endParaRPr lang="en-US" sz="3400" err="1"/>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200" y="1789871"/>
            <a:ext cx="5181600" cy="4583032"/>
          </a:xfrm>
        </p:spPr>
        <p:txBody>
          <a:bodyPr vert="horz" lIns="91440" tIns="45720" rIns="91440" bIns="45720" rtlCol="0" anchor="t">
            <a:normAutofit fontScale="62500" lnSpcReduction="20000"/>
          </a:bodyPr>
          <a:lstStyle/>
          <a:p>
            <a:r>
              <a:rPr lang="en-US" sz="3200" dirty="0"/>
              <a:t>Definition and purpose: </a:t>
            </a:r>
            <a:endParaRPr lang="en-US" sz="3200" b="1" dirty="0"/>
          </a:p>
          <a:p>
            <a:pPr>
              <a:lnSpc>
                <a:spcPct val="170000"/>
              </a:lnSpc>
            </a:pPr>
            <a:r>
              <a:rPr lang="en-US" sz="2600" b="0" dirty="0">
                <a:solidFill>
                  <a:schemeClr val="accent1"/>
                </a:solidFill>
              </a:rPr>
              <a:t>Gender bias refers to the preferential treatment or unfavorable attitudes toward individuals based on their gender. This bias can manifest in various forms, including stereotypes, discrimination, and unequal opportunities. Gender bias affects both men and women but often disproportionately impacts women and non-binary individuals. </a:t>
            </a:r>
            <a:r>
              <a:rPr lang="en-US" sz="2600" dirty="0">
                <a:solidFill>
                  <a:schemeClr val="accent1"/>
                </a:solidFill>
              </a:rPr>
              <a:t>Recognizing gender bias is the first step toward addressing its pervasive effects in society.</a:t>
            </a:r>
          </a:p>
          <a:p>
            <a:endParaRPr lang="en-US"/>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322181" y="1791382"/>
            <a:ext cx="5181600" cy="4351338"/>
          </a:xfrm>
        </p:spPr>
        <p:txBody>
          <a:bodyPr>
            <a:normAutofit fontScale="62500" lnSpcReduction="20000"/>
          </a:bodyPr>
          <a:lstStyle/>
          <a:p>
            <a:pPr>
              <a:lnSpc>
                <a:spcPct val="170000"/>
              </a:lnSpc>
            </a:pPr>
            <a:r>
              <a:rPr lang="en-US" sz="2600">
                <a:solidFill>
                  <a:schemeClr val="accent1"/>
                </a:solidFill>
              </a:rPr>
              <a:t>Gender bias </a:t>
            </a:r>
            <a:r>
              <a:rPr lang="en-US" sz="2600" b="0">
                <a:solidFill>
                  <a:schemeClr val="accent1"/>
                </a:solidFill>
              </a:rPr>
              <a:t>can be subtle or overt and is often embedded in cultural, institutional, and organizational practices. Common examples include:</a:t>
            </a:r>
          </a:p>
          <a:p>
            <a:pPr>
              <a:lnSpc>
                <a:spcPct val="170000"/>
              </a:lnSpc>
              <a:buFont typeface="Arial" panose="020B0604020202020204" pitchFamily="34" charset="0"/>
              <a:buChar char="•"/>
            </a:pPr>
            <a:r>
              <a:rPr lang="en-US" sz="2600" b="1"/>
              <a:t>Stereotyping:</a:t>
            </a:r>
            <a:r>
              <a:rPr lang="en-US" sz="2600"/>
              <a:t> </a:t>
            </a:r>
            <a:r>
              <a:rPr lang="en-US" sz="2600" b="0">
                <a:solidFill>
                  <a:schemeClr val="accent1"/>
                </a:solidFill>
              </a:rPr>
              <a:t>Assigning roles or characteristics to individuals based on gender.</a:t>
            </a:r>
          </a:p>
          <a:p>
            <a:pPr>
              <a:lnSpc>
                <a:spcPct val="170000"/>
              </a:lnSpc>
              <a:buFont typeface="Arial" panose="020B0604020202020204" pitchFamily="34" charset="0"/>
              <a:buChar char="•"/>
            </a:pPr>
            <a:r>
              <a:rPr lang="en-US" sz="2600" b="1"/>
              <a:t>Workplace Discrimination:</a:t>
            </a:r>
            <a:r>
              <a:rPr lang="en-US" sz="2600"/>
              <a:t> </a:t>
            </a:r>
            <a:r>
              <a:rPr lang="en-US" sz="2600" b="0">
                <a:solidFill>
                  <a:schemeClr val="accent1"/>
                </a:solidFill>
              </a:rPr>
              <a:t>Unequal pay, limited career advancement opportunities, and biased hiring practices.</a:t>
            </a:r>
          </a:p>
          <a:p>
            <a:pPr>
              <a:lnSpc>
                <a:spcPct val="170000"/>
              </a:lnSpc>
              <a:buFont typeface="Arial" panose="020B0604020202020204" pitchFamily="34" charset="0"/>
              <a:buChar char="•"/>
            </a:pPr>
            <a:r>
              <a:rPr lang="en-US" sz="2600" b="1"/>
              <a:t>Representation:</a:t>
            </a:r>
            <a:r>
              <a:rPr lang="en-US" sz="2600"/>
              <a:t> </a:t>
            </a:r>
            <a:r>
              <a:rPr lang="en-US" sz="2600" b="0">
                <a:solidFill>
                  <a:schemeClr val="accent1"/>
                </a:solidFill>
              </a:rPr>
              <a:t>Underrepresentation of certain genders in leadership roles, media, and politics.</a:t>
            </a:r>
          </a:p>
          <a:p>
            <a:endParaRPr lang="en-US"/>
          </a:p>
        </p:txBody>
      </p:sp>
    </p:spTree>
    <p:extLst>
      <p:ext uri="{BB962C8B-B14F-4D97-AF65-F5344CB8AC3E}">
        <p14:creationId xmlns:p14="http://schemas.microsoft.com/office/powerpoint/2010/main" val="25912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redstavnost v spletu 1" title="Gender bias in recruitment">
            <a:hlinkClick r:id="" action="ppaction://media"/>
            <a:extLst>
              <a:ext uri="{FF2B5EF4-FFF2-40B4-BE49-F238E27FC236}">
                <a16:creationId xmlns:a16="http://schemas.microsoft.com/office/drawing/2014/main" id="{D64FF6BF-1F0D-25D8-F5E0-F980E6C68552}"/>
              </a:ext>
            </a:extLst>
          </p:cNvPr>
          <p:cNvPicPr>
            <a:picLocks noGrp="1" noRot="1" noChangeAspect="1"/>
          </p:cNvPicPr>
          <p:nvPr>
            <p:ph idx="1"/>
            <a:videoFile r:link="rId1"/>
          </p:nvPr>
        </p:nvPicPr>
        <p:blipFill>
          <a:blip r:embed="rId3"/>
          <a:stretch>
            <a:fillRect/>
          </a:stretch>
        </p:blipFill>
        <p:spPr>
          <a:xfrm>
            <a:off x="5640790" y="1931983"/>
            <a:ext cx="6172200" cy="3487738"/>
          </a:xfrm>
          <a:prstGeom prst="rect">
            <a:avLst/>
          </a:prstGeom>
        </p:spPr>
      </p:pic>
      <p:sp>
        <p:nvSpPr>
          <p:cNvPr id="12" name="Marcador de texto 11">
            <a:extLst>
              <a:ext uri="{FF2B5EF4-FFF2-40B4-BE49-F238E27FC236}">
                <a16:creationId xmlns:a16="http://schemas.microsoft.com/office/drawing/2014/main" id="{DE0FE06B-36FB-6947-D2B5-459CF5BE8C4F}"/>
              </a:ext>
            </a:extLst>
          </p:cNvPr>
          <p:cNvSpPr>
            <a:spLocks noGrp="1"/>
          </p:cNvSpPr>
          <p:nvPr>
            <p:ph type="body" sz="half" idx="2"/>
          </p:nvPr>
        </p:nvSpPr>
        <p:spPr>
          <a:xfrm>
            <a:off x="550421" y="538804"/>
            <a:ext cx="3932237" cy="5407349"/>
          </a:xfrm>
        </p:spPr>
        <p:txBody>
          <a:bodyPr vert="horz" lIns="91440" tIns="45720" rIns="91440" bIns="45720" rtlCol="0" anchor="t">
            <a:normAutofit fontScale="85000" lnSpcReduction="10000"/>
          </a:bodyPr>
          <a:lstStyle/>
          <a:p>
            <a:pPr>
              <a:lnSpc>
                <a:spcPct val="150000"/>
              </a:lnSpc>
            </a:pPr>
            <a:endParaRPr lang="en-US" sz="1900" dirty="0"/>
          </a:p>
          <a:p>
            <a:pPr>
              <a:lnSpc>
                <a:spcPct val="150000"/>
              </a:lnSpc>
            </a:pPr>
            <a:r>
              <a:rPr lang="en-US" sz="1900" dirty="0"/>
              <a:t>The impact of gender bias is profound and far-reaching:</a:t>
            </a:r>
            <a:endParaRPr lang="en-US" sz="1700"/>
          </a:p>
          <a:p>
            <a:pPr marL="285750" indent="-285750">
              <a:lnSpc>
                <a:spcPct val="150000"/>
              </a:lnSpc>
              <a:buFont typeface="Arial" panose="020B0604020202020204" pitchFamily="34" charset="0"/>
              <a:buChar char="•"/>
            </a:pPr>
            <a:r>
              <a:rPr lang="en-US" sz="1700" b="1" dirty="0"/>
              <a:t>Economic Disparities:</a:t>
            </a:r>
            <a:r>
              <a:rPr lang="en-US" sz="1700" dirty="0"/>
              <a:t> </a:t>
            </a:r>
            <a:endParaRPr lang="sl-SI" sz="1700" dirty="0"/>
          </a:p>
          <a:p>
            <a:pPr>
              <a:lnSpc>
                <a:spcPct val="150000"/>
              </a:lnSpc>
            </a:pPr>
            <a:r>
              <a:rPr lang="en-US" sz="1700" b="0" dirty="0">
                <a:solidFill>
                  <a:schemeClr val="accent1"/>
                </a:solidFill>
              </a:rPr>
              <a:t>Gender bias contributes to wage gaps and economic inequality.</a:t>
            </a:r>
          </a:p>
          <a:p>
            <a:pPr marL="285750" indent="-285750">
              <a:lnSpc>
                <a:spcPct val="150000"/>
              </a:lnSpc>
              <a:buFont typeface="Arial" panose="020B0604020202020204" pitchFamily="34" charset="0"/>
              <a:buChar char="•"/>
            </a:pPr>
            <a:r>
              <a:rPr lang="en-US" sz="1700" b="1" dirty="0"/>
              <a:t>Career Advancement:</a:t>
            </a:r>
            <a:r>
              <a:rPr lang="en-US" sz="1700" dirty="0"/>
              <a:t> </a:t>
            </a:r>
            <a:endParaRPr lang="sl-SI" sz="1700" dirty="0"/>
          </a:p>
          <a:p>
            <a:pPr>
              <a:lnSpc>
                <a:spcPct val="150000"/>
              </a:lnSpc>
            </a:pPr>
            <a:r>
              <a:rPr lang="en-US" sz="1700" b="0" dirty="0">
                <a:solidFill>
                  <a:schemeClr val="accent1"/>
                </a:solidFill>
              </a:rPr>
              <a:t>Women and non-binary individuals often face barriers to career progression and leadership opportunities.</a:t>
            </a:r>
          </a:p>
          <a:p>
            <a:pPr marL="285750" indent="-285750">
              <a:lnSpc>
                <a:spcPct val="150000"/>
              </a:lnSpc>
              <a:buFont typeface="Arial" panose="020B0604020202020204" pitchFamily="34" charset="0"/>
              <a:buChar char="•"/>
            </a:pPr>
            <a:r>
              <a:rPr lang="en-US" sz="1700" b="1" dirty="0"/>
              <a:t>Social Inequality:</a:t>
            </a:r>
            <a:r>
              <a:rPr lang="en-US" sz="1700" dirty="0"/>
              <a:t> </a:t>
            </a:r>
            <a:endParaRPr lang="sl-SI" sz="1700" dirty="0"/>
          </a:p>
          <a:p>
            <a:pPr>
              <a:lnSpc>
                <a:spcPct val="150000"/>
              </a:lnSpc>
            </a:pPr>
            <a:r>
              <a:rPr lang="en-US" sz="1700" b="0" dirty="0">
                <a:solidFill>
                  <a:schemeClr val="accent1"/>
                </a:solidFill>
              </a:rPr>
              <a:t>Gender bias perpetuates societal norms that limit personal freedom and self-expression.</a:t>
            </a:r>
          </a:p>
          <a:p>
            <a:endParaRPr lang="en-US"/>
          </a:p>
        </p:txBody>
      </p:sp>
      <p:sp>
        <p:nvSpPr>
          <p:cNvPr id="3" name="PoljeZBesedilom 2">
            <a:extLst>
              <a:ext uri="{FF2B5EF4-FFF2-40B4-BE49-F238E27FC236}">
                <a16:creationId xmlns:a16="http://schemas.microsoft.com/office/drawing/2014/main" id="{AD212F03-978D-BAB5-624A-0E670B9F81AE}"/>
              </a:ext>
            </a:extLst>
          </p:cNvPr>
          <p:cNvSpPr txBox="1"/>
          <p:nvPr/>
        </p:nvSpPr>
        <p:spPr>
          <a:xfrm>
            <a:off x="5912188" y="5865192"/>
            <a:ext cx="5618967" cy="800219"/>
          </a:xfrm>
          <a:prstGeom prst="rect">
            <a:avLst/>
          </a:prstGeom>
          <a:noFill/>
        </p:spPr>
        <p:txBody>
          <a:bodyPr wrap="square" lIns="91440" tIns="45720" rIns="91440" bIns="45720" rtlCol="0" anchor="t">
            <a:spAutoFit/>
          </a:bodyPr>
          <a:lstStyle/>
          <a:p>
            <a:r>
              <a:rPr lang="en-GB" sz="1000" dirty="0">
                <a:solidFill>
                  <a:schemeClr val="accent1"/>
                </a:solidFill>
              </a:rPr>
              <a:t>Source: Gender Bias in Recruitment by </a:t>
            </a:r>
            <a:r>
              <a:rPr lang="en-GB" sz="1000" err="1">
                <a:solidFill>
                  <a:schemeClr val="accent1"/>
                </a:solidFill>
              </a:rPr>
              <a:t>Skillbooster</a:t>
            </a:r>
            <a:endParaRPr lang="en-GB" sz="1000">
              <a:solidFill>
                <a:schemeClr val="accent1"/>
              </a:solidFill>
            </a:endParaRPr>
          </a:p>
          <a:p>
            <a:endParaRPr lang="en-GB" dirty="0">
              <a:solidFill>
                <a:srgbClr val="DACDAC"/>
              </a:solidFill>
            </a:endParaRPr>
          </a:p>
          <a:p>
            <a:endParaRPr lang="en-GB"/>
          </a:p>
        </p:txBody>
      </p:sp>
      <p:sp>
        <p:nvSpPr>
          <p:cNvPr id="4" name="PoljeZBesedilom 3">
            <a:extLst>
              <a:ext uri="{FF2B5EF4-FFF2-40B4-BE49-F238E27FC236}">
                <a16:creationId xmlns:a16="http://schemas.microsoft.com/office/drawing/2014/main" id="{BA8E7178-6E5C-AA12-E6DB-08A66035EBC3}"/>
              </a:ext>
            </a:extLst>
          </p:cNvPr>
          <p:cNvSpPr txBox="1"/>
          <p:nvPr/>
        </p:nvSpPr>
        <p:spPr>
          <a:xfrm>
            <a:off x="5636712" y="636739"/>
            <a:ext cx="4968658"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sl-SI" sz="1600">
                <a:solidFill>
                  <a:srgbClr val="DACDAC"/>
                </a:solidFill>
                <a:latin typeface="Raleway"/>
                <a:ea typeface="Segoe UI"/>
                <a:cs typeface="Segoe UI"/>
              </a:rPr>
              <a:t>​</a:t>
            </a:r>
          </a:p>
          <a:p>
            <a:pPr rtl="0"/>
            <a:r>
              <a:rPr lang="en-GB" sz="1600" baseline="0">
                <a:solidFill>
                  <a:srgbClr val="1D1D1B"/>
                </a:solidFill>
                <a:latin typeface="Raleway"/>
                <a:ea typeface="Segoe UI"/>
                <a:cs typeface="Segoe UI"/>
              </a:rPr>
              <a:t>In this clip you can observe (acted) situation, representing gender bias with </a:t>
            </a:r>
            <a:r>
              <a:rPr lang="sl-SI" sz="1600" baseline="0">
                <a:solidFill>
                  <a:srgbClr val="1D1D1B"/>
                </a:solidFill>
                <a:latin typeface="Raleway"/>
                <a:ea typeface="Segoe UI"/>
                <a:cs typeface="Segoe UI"/>
              </a:rPr>
              <a:t>recruitment</a:t>
            </a:r>
            <a:r>
              <a:rPr lang="en-GB" sz="1600" baseline="0">
                <a:solidFill>
                  <a:srgbClr val="1D1D1B"/>
                </a:solidFill>
                <a:latin typeface="Raleway"/>
                <a:ea typeface="Segoe UI"/>
                <a:cs typeface="Segoe UI"/>
              </a:rPr>
              <a:t> of new employee.</a:t>
            </a:r>
            <a:r>
              <a:rPr lang="en-GB" sz="1600">
                <a:solidFill>
                  <a:srgbClr val="DACDAC"/>
                </a:solidFill>
                <a:latin typeface="Raleway"/>
                <a:ea typeface="Segoe UI"/>
                <a:cs typeface="Segoe UI"/>
              </a:rPr>
              <a:t>​</a:t>
            </a:r>
            <a:endParaRPr lang="sl-SI"/>
          </a:p>
        </p:txBody>
      </p:sp>
      <p:sp>
        <p:nvSpPr>
          <p:cNvPr id="5" name="PoljeZBesedilom 4">
            <a:extLst>
              <a:ext uri="{FF2B5EF4-FFF2-40B4-BE49-F238E27FC236}">
                <a16:creationId xmlns:a16="http://schemas.microsoft.com/office/drawing/2014/main" id="{8EBD1C65-FC61-20AF-558E-C318F3EEF7B8}"/>
              </a:ext>
            </a:extLst>
          </p:cNvPr>
          <p:cNvSpPr txBox="1"/>
          <p:nvPr/>
        </p:nvSpPr>
        <p:spPr>
          <a:xfrm>
            <a:off x="407095" y="229643"/>
            <a:ext cx="942583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3400" dirty="0" err="1">
                <a:solidFill>
                  <a:srgbClr val="0E9094"/>
                </a:solidFill>
                <a:latin typeface="Raleway SemiBold"/>
              </a:rPr>
              <a:t>Understanding</a:t>
            </a:r>
            <a:r>
              <a:rPr lang="sl-SI" sz="3400" dirty="0">
                <a:solidFill>
                  <a:srgbClr val="0E9094"/>
                </a:solidFill>
                <a:latin typeface="Raleway SemiBold"/>
              </a:rPr>
              <a:t> </a:t>
            </a:r>
            <a:r>
              <a:rPr lang="sl-SI" sz="3400" dirty="0" err="1">
                <a:solidFill>
                  <a:srgbClr val="0E9094"/>
                </a:solidFill>
                <a:latin typeface="Raleway SemiBold"/>
              </a:rPr>
              <a:t>gender</a:t>
            </a:r>
            <a:r>
              <a:rPr lang="sl-SI" sz="3400" dirty="0">
                <a:solidFill>
                  <a:srgbClr val="0E9094"/>
                </a:solidFill>
                <a:latin typeface="Raleway SemiBold"/>
              </a:rPr>
              <a:t> </a:t>
            </a:r>
            <a:r>
              <a:rPr lang="sl-SI" sz="3400" dirty="0" err="1">
                <a:solidFill>
                  <a:srgbClr val="0E9094"/>
                </a:solidFill>
                <a:latin typeface="Raleway SemiBold"/>
              </a:rPr>
              <a:t>bias</a:t>
            </a:r>
            <a:endParaRPr lang="sl-SI" dirty="0" err="1"/>
          </a:p>
        </p:txBody>
      </p:sp>
    </p:spTree>
    <p:extLst>
      <p:ext uri="{BB962C8B-B14F-4D97-AF65-F5344CB8AC3E}">
        <p14:creationId xmlns:p14="http://schemas.microsoft.com/office/powerpoint/2010/main" val="13376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Naslov 13">
            <a:extLst>
              <a:ext uri="{FF2B5EF4-FFF2-40B4-BE49-F238E27FC236}">
                <a16:creationId xmlns:a16="http://schemas.microsoft.com/office/drawing/2014/main" id="{833550B8-DBAE-C755-9C1D-C8F8ABF223EE}"/>
              </a:ext>
            </a:extLst>
          </p:cNvPr>
          <p:cNvSpPr>
            <a:spLocks noGrp="1"/>
          </p:cNvSpPr>
          <p:nvPr>
            <p:ph type="title"/>
          </p:nvPr>
        </p:nvSpPr>
        <p:spPr>
          <a:xfrm>
            <a:off x="639871" y="208551"/>
            <a:ext cx="10515600" cy="771216"/>
          </a:xfrm>
        </p:spPr>
        <p:txBody>
          <a:bodyPr>
            <a:normAutofit/>
          </a:bodyPr>
          <a:lstStyle/>
          <a:p>
            <a:r>
              <a:rPr lang="en-US" sz="3400" dirty="0"/>
              <a:t>The common signs of gender bias</a:t>
            </a:r>
          </a:p>
        </p:txBody>
      </p:sp>
      <p:sp>
        <p:nvSpPr>
          <p:cNvPr id="15" name="Označba mesta vsebine 14">
            <a:extLst>
              <a:ext uri="{FF2B5EF4-FFF2-40B4-BE49-F238E27FC236}">
                <a16:creationId xmlns:a16="http://schemas.microsoft.com/office/drawing/2014/main" id="{0D6E7056-80F4-68F5-7F37-A6A601689D04}"/>
              </a:ext>
            </a:extLst>
          </p:cNvPr>
          <p:cNvSpPr>
            <a:spLocks noGrp="1"/>
          </p:cNvSpPr>
          <p:nvPr>
            <p:ph sz="half" idx="1"/>
          </p:nvPr>
        </p:nvSpPr>
        <p:spPr>
          <a:xfrm>
            <a:off x="723379" y="1095193"/>
            <a:ext cx="5442557" cy="3693201"/>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n-GB" sz="1600" dirty="0">
                <a:solidFill>
                  <a:schemeClr val="accent1"/>
                </a:solidFill>
              </a:rPr>
              <a:t>Discrimination based on sex preference</a:t>
            </a:r>
            <a:r>
              <a:rPr lang="en-GB" sz="1600" b="0" dirty="0">
                <a:solidFill>
                  <a:schemeClr val="accent1"/>
                </a:solidFill>
              </a:rPr>
              <a:t>: Biased attitudes or treatment toward individuals based on their gender identity or sexual orientation.</a:t>
            </a:r>
          </a:p>
          <a:p>
            <a:pPr marL="342900" lvl="0" indent="-342900">
              <a:lnSpc>
                <a:spcPct val="115000"/>
              </a:lnSpc>
              <a:buFont typeface="Symbol" panose="05050102010706020507" pitchFamily="18" charset="2"/>
              <a:buChar char=""/>
            </a:pPr>
            <a:r>
              <a:rPr lang="en-GB" sz="1600" dirty="0">
                <a:solidFill>
                  <a:schemeClr val="accent1"/>
                </a:solidFill>
              </a:rPr>
              <a:t>Building gender stereotypes</a:t>
            </a:r>
            <a:r>
              <a:rPr lang="en-GB" sz="1600" b="0" dirty="0">
                <a:solidFill>
                  <a:schemeClr val="accent1"/>
                </a:solidFill>
              </a:rPr>
              <a:t>: Ascribing specific traits or roles to a particular gender.</a:t>
            </a:r>
          </a:p>
          <a:p>
            <a:pPr marL="342900" lvl="0" indent="-342900">
              <a:lnSpc>
                <a:spcPct val="115000"/>
              </a:lnSpc>
              <a:buFont typeface="Symbol" panose="05050102010706020507" pitchFamily="18" charset="2"/>
              <a:buChar char=""/>
            </a:pPr>
            <a:r>
              <a:rPr lang="en-GB" sz="1600" dirty="0">
                <a:solidFill>
                  <a:schemeClr val="accent1"/>
                </a:solidFill>
              </a:rPr>
              <a:t>Inadequate opportunities</a:t>
            </a:r>
            <a:r>
              <a:rPr lang="en-GB" sz="1600" b="0" dirty="0">
                <a:solidFill>
                  <a:schemeClr val="accent1"/>
                </a:solidFill>
              </a:rPr>
              <a:t>: Discrimination in education, job promotion, and career growth due to gender.</a:t>
            </a:r>
          </a:p>
          <a:p>
            <a:pPr marL="342900" lvl="0" indent="-342900">
              <a:lnSpc>
                <a:spcPct val="115000"/>
              </a:lnSpc>
              <a:buFont typeface="Symbol" panose="05050102010706020507" pitchFamily="18" charset="2"/>
              <a:buChar char=""/>
            </a:pPr>
            <a:r>
              <a:rPr lang="en-GB" sz="1600" dirty="0">
                <a:solidFill>
                  <a:schemeClr val="accent1"/>
                </a:solidFill>
              </a:rPr>
              <a:t>Microaggressions:</a:t>
            </a:r>
            <a:r>
              <a:rPr lang="en-GB" sz="1600" b="0" dirty="0">
                <a:solidFill>
                  <a:schemeClr val="accent1"/>
                </a:solidFill>
              </a:rPr>
              <a:t> Prejudiced words or actions, whether intentional or unintentional, that perpetuate gender bias.</a:t>
            </a:r>
          </a:p>
          <a:p>
            <a:pPr marL="342900" lvl="0" indent="-342900">
              <a:lnSpc>
                <a:spcPct val="115000"/>
              </a:lnSpc>
              <a:spcAft>
                <a:spcPts val="800"/>
              </a:spcAft>
              <a:buFont typeface="Symbol" panose="05050102010706020507" pitchFamily="18" charset="2"/>
              <a:buChar char=""/>
            </a:pPr>
            <a:r>
              <a:rPr lang="en-GB" sz="1600" dirty="0">
                <a:solidFill>
                  <a:schemeClr val="accent1"/>
                </a:solidFill>
              </a:rPr>
              <a:t>Pay disparity</a:t>
            </a:r>
            <a:r>
              <a:rPr lang="en-GB" sz="1600" b="0" dirty="0">
                <a:solidFill>
                  <a:schemeClr val="accent1"/>
                </a:solidFill>
              </a:rPr>
              <a:t>: Unequal pay for similar positions based on gender.</a:t>
            </a:r>
          </a:p>
          <a:p>
            <a:endParaRPr lang="en-GB"/>
          </a:p>
        </p:txBody>
      </p:sp>
      <p:sp>
        <p:nvSpPr>
          <p:cNvPr id="16" name="Označba mesta vsebine 15">
            <a:extLst>
              <a:ext uri="{FF2B5EF4-FFF2-40B4-BE49-F238E27FC236}">
                <a16:creationId xmlns:a16="http://schemas.microsoft.com/office/drawing/2014/main" id="{4A3A738B-C53A-9F49-0126-E19A8FD7B79E}"/>
              </a:ext>
            </a:extLst>
          </p:cNvPr>
          <p:cNvSpPr>
            <a:spLocks noGrp="1"/>
          </p:cNvSpPr>
          <p:nvPr>
            <p:ph sz="half" idx="2"/>
          </p:nvPr>
        </p:nvSpPr>
        <p:spPr>
          <a:xfrm>
            <a:off x="6099132" y="1230890"/>
            <a:ext cx="5839215" cy="3854194"/>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n-GB" sz="1600" dirty="0">
                <a:solidFill>
                  <a:schemeClr val="accent1"/>
                </a:solidFill>
              </a:rPr>
              <a:t>Non-inclusion</a:t>
            </a:r>
            <a:r>
              <a:rPr lang="en-GB" sz="1600" b="0" dirty="0">
                <a:solidFill>
                  <a:schemeClr val="accent1"/>
                </a:solidFill>
              </a:rPr>
              <a:t>: Exclusion of certain genders, such as women or members of the LGBTQIA+ community, from specific professions and top positions.</a:t>
            </a:r>
          </a:p>
          <a:p>
            <a:pPr marL="342900" lvl="0" indent="-342900">
              <a:lnSpc>
                <a:spcPct val="115000"/>
              </a:lnSpc>
              <a:buFont typeface="Symbol" panose="05050102010706020507" pitchFamily="18" charset="2"/>
              <a:buChar char=""/>
            </a:pPr>
            <a:r>
              <a:rPr lang="en-GB" sz="1600" dirty="0">
                <a:solidFill>
                  <a:schemeClr val="accent1"/>
                </a:solidFill>
              </a:rPr>
              <a:t>Cultural and societal expectations</a:t>
            </a:r>
            <a:r>
              <a:rPr lang="en-GB" sz="1600" b="0" dirty="0">
                <a:solidFill>
                  <a:schemeClr val="accent1"/>
                </a:solidFill>
              </a:rPr>
              <a:t>: Differences and discrimination in cultural and societal norms regarding gender roles.</a:t>
            </a:r>
          </a:p>
          <a:p>
            <a:pPr marL="342900" lvl="0" indent="-342900">
              <a:lnSpc>
                <a:spcPct val="115000"/>
              </a:lnSpc>
              <a:buFont typeface="Symbol" panose="05050102010706020507" pitchFamily="18" charset="2"/>
              <a:buChar char=""/>
            </a:pPr>
            <a:r>
              <a:rPr lang="en-GB" sz="1600" dirty="0">
                <a:solidFill>
                  <a:schemeClr val="accent1"/>
                </a:solidFill>
              </a:rPr>
              <a:t>Sexual objectification</a:t>
            </a:r>
            <a:r>
              <a:rPr lang="en-GB" sz="1600" b="0" dirty="0">
                <a:solidFill>
                  <a:schemeClr val="accent1"/>
                </a:solidFill>
              </a:rPr>
              <a:t>, Bullying, and Harassment: Treating individuals as objects based on their gender or subjecting them to bullying and harassment.</a:t>
            </a:r>
          </a:p>
          <a:p>
            <a:pPr marL="342900" lvl="0" indent="-342900">
              <a:lnSpc>
                <a:spcPct val="115000"/>
              </a:lnSpc>
              <a:spcAft>
                <a:spcPts val="800"/>
              </a:spcAft>
              <a:buFont typeface="Symbol" panose="05050102010706020507" pitchFamily="18" charset="2"/>
              <a:buChar char=""/>
            </a:pPr>
            <a:r>
              <a:rPr lang="en-GB" sz="1600" dirty="0">
                <a:solidFill>
                  <a:schemeClr val="accent1"/>
                </a:solidFill>
              </a:rPr>
              <a:t>Subconscious attitudes</a:t>
            </a:r>
            <a:r>
              <a:rPr lang="en-GB" sz="1600" b="0" dirty="0">
                <a:solidFill>
                  <a:schemeClr val="accent1"/>
                </a:solidFill>
              </a:rPr>
              <a:t>: Implicit beliefs and attitudes that influence gender bias and result in differential treatment.</a:t>
            </a:r>
          </a:p>
          <a:p>
            <a:endParaRPr lang="en-US"/>
          </a:p>
        </p:txBody>
      </p:sp>
      <p:sp>
        <p:nvSpPr>
          <p:cNvPr id="19" name="PoljeZBesedilom 18">
            <a:extLst>
              <a:ext uri="{FF2B5EF4-FFF2-40B4-BE49-F238E27FC236}">
                <a16:creationId xmlns:a16="http://schemas.microsoft.com/office/drawing/2014/main" id="{F3F17C73-A9A4-5C0A-2714-5925B70E450F}"/>
              </a:ext>
            </a:extLst>
          </p:cNvPr>
          <p:cNvSpPr txBox="1"/>
          <p:nvPr/>
        </p:nvSpPr>
        <p:spPr>
          <a:xfrm>
            <a:off x="888585" y="5719697"/>
            <a:ext cx="10413023" cy="830997"/>
          </a:xfrm>
          <a:prstGeom prst="rect">
            <a:avLst/>
          </a:prstGeom>
          <a:noFill/>
        </p:spPr>
        <p:txBody>
          <a:bodyPr wrap="square" lIns="91440" tIns="45720" rIns="91440" bIns="45720" rtlCol="0" anchor="t">
            <a:spAutoFit/>
          </a:bodyPr>
          <a:lstStyle/>
          <a:p>
            <a:pPr algn="ctr"/>
            <a:r>
              <a:rPr lang="en-GB" sz="1600" dirty="0">
                <a:solidFill>
                  <a:schemeClr val="bg2"/>
                </a:solidFill>
                <a:latin typeface="+mj-lt"/>
                <a:ea typeface="+mj-ea"/>
                <a:cs typeface="+mj-cs"/>
              </a:rPr>
              <a:t>Important</a:t>
            </a:r>
            <a:r>
              <a:rPr lang="sl-SI" sz="1600" dirty="0">
                <a:solidFill>
                  <a:schemeClr val="bg2"/>
                </a:solidFill>
                <a:latin typeface="+mj-lt"/>
                <a:ea typeface="+mj-ea"/>
                <a:cs typeface="+mj-cs"/>
              </a:rPr>
              <a:t>: </a:t>
            </a:r>
          </a:p>
          <a:p>
            <a:pPr algn="ctr"/>
            <a:r>
              <a:rPr lang="en-US" sz="1600" dirty="0">
                <a:solidFill>
                  <a:schemeClr val="bg2"/>
                </a:solidFill>
                <a:latin typeface="+mj-lt"/>
                <a:ea typeface="+mj-ea"/>
                <a:cs typeface="+mj-cs"/>
              </a:rPr>
              <a:t>Gender bias is a pervasive issue that affects both men and women, although its impact is often more severe </a:t>
            </a:r>
            <a:r>
              <a:rPr lang="sl-SI" sz="1600" err="1">
                <a:solidFill>
                  <a:schemeClr val="bg2"/>
                </a:solidFill>
                <a:latin typeface="+mj-lt"/>
                <a:ea typeface="+mj-ea"/>
                <a:cs typeface="+mj-cs"/>
              </a:rPr>
              <a:t>for</a:t>
            </a:r>
            <a:r>
              <a:rPr lang="sl-SI" sz="1600" dirty="0">
                <a:solidFill>
                  <a:schemeClr val="bg2"/>
                </a:solidFill>
                <a:latin typeface="+mj-lt"/>
                <a:ea typeface="+mj-ea"/>
                <a:cs typeface="+mj-cs"/>
              </a:rPr>
              <a:t> </a:t>
            </a:r>
            <a:r>
              <a:rPr lang="en-US" sz="1600" dirty="0">
                <a:solidFill>
                  <a:schemeClr val="bg2"/>
                </a:solidFill>
                <a:latin typeface="+mj-lt"/>
                <a:ea typeface="+mj-ea"/>
                <a:cs typeface="+mj-cs"/>
              </a:rPr>
              <a:t>non-binary individuals. </a:t>
            </a:r>
            <a:endParaRPr lang="en-GB" sz="1600" dirty="0">
              <a:solidFill>
                <a:schemeClr val="bg2"/>
              </a:solidFill>
              <a:latin typeface="+mj-lt"/>
              <a:ea typeface="+mj-ea"/>
              <a:cs typeface="+mj-cs"/>
            </a:endParaRPr>
          </a:p>
        </p:txBody>
      </p:sp>
    </p:spTree>
    <p:extLst>
      <p:ext uri="{BB962C8B-B14F-4D97-AF65-F5344CB8AC3E}">
        <p14:creationId xmlns:p14="http://schemas.microsoft.com/office/powerpoint/2010/main" val="54347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cts about gender bias">
            <a:extLst>
              <a:ext uri="{FF2B5EF4-FFF2-40B4-BE49-F238E27FC236}">
                <a16:creationId xmlns:a16="http://schemas.microsoft.com/office/drawing/2014/main" id="{54872C18-A583-B89A-05FC-3FC2A026292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der bias in men">
            <a:extLst>
              <a:ext uri="{FF2B5EF4-FFF2-40B4-BE49-F238E27FC236}">
                <a16:creationId xmlns:a16="http://schemas.microsoft.com/office/drawing/2014/main" id="{A45D32D4-F1A1-952D-8D91-BB8F45BC281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sp>
        <p:nvSpPr>
          <p:cNvPr id="8" name="PoljeZBesedilom 7">
            <a:extLst>
              <a:ext uri="{FF2B5EF4-FFF2-40B4-BE49-F238E27FC236}">
                <a16:creationId xmlns:a16="http://schemas.microsoft.com/office/drawing/2014/main" id="{2474DE6B-611F-5AF3-1D0C-8F90E9AA2E8F}"/>
              </a:ext>
            </a:extLst>
          </p:cNvPr>
          <p:cNvSpPr txBox="1"/>
          <p:nvPr/>
        </p:nvSpPr>
        <p:spPr>
          <a:xfrm>
            <a:off x="1234858" y="5785952"/>
            <a:ext cx="3627268" cy="400110"/>
          </a:xfrm>
          <a:prstGeom prst="rect">
            <a:avLst/>
          </a:prstGeom>
          <a:noFill/>
        </p:spPr>
        <p:txBody>
          <a:bodyPr wrap="square" lIns="91440" tIns="45720" rIns="91440" bIns="45720" rtlCol="0" anchor="t">
            <a:spAutoFit/>
          </a:bodyPr>
          <a:lstStyle/>
          <a:p>
            <a:r>
              <a:rPr lang="sl-SI" sz="1000" dirty="0">
                <a:solidFill>
                  <a:schemeClr val="accent1"/>
                </a:solidFill>
              </a:rPr>
              <a:t>Image </a:t>
            </a:r>
            <a:r>
              <a:rPr lang="sl-SI" sz="1000" dirty="0" err="1">
                <a:solidFill>
                  <a:schemeClr val="accent1"/>
                </a:solidFill>
              </a:rPr>
              <a:t>source</a:t>
            </a:r>
            <a:r>
              <a:rPr lang="sl-SI" sz="1000" dirty="0">
                <a:solidFill>
                  <a:schemeClr val="accent1"/>
                </a:solidFill>
              </a:rPr>
              <a:t>: </a:t>
            </a:r>
            <a:r>
              <a:rPr lang="sl-SI" sz="1000" dirty="0" err="1">
                <a:solidFill>
                  <a:schemeClr val="accent1"/>
                </a:solidFill>
                <a:ea typeface="+mn-lt"/>
                <a:cs typeface="+mn-lt"/>
              </a:rPr>
              <a:t>Gender</a:t>
            </a:r>
            <a:r>
              <a:rPr lang="sl-SI" sz="1000" dirty="0">
                <a:solidFill>
                  <a:schemeClr val="accent1"/>
                </a:solidFill>
                <a:ea typeface="+mn-lt"/>
                <a:cs typeface="+mn-lt"/>
              </a:rPr>
              <a:t> </a:t>
            </a:r>
            <a:r>
              <a:rPr lang="sl-SI" sz="1000" dirty="0" err="1">
                <a:solidFill>
                  <a:schemeClr val="accent1"/>
                </a:solidFill>
                <a:ea typeface="+mn-lt"/>
                <a:cs typeface="+mn-lt"/>
              </a:rPr>
              <a:t>Bias</a:t>
            </a:r>
            <a:r>
              <a:rPr lang="sl-SI" sz="1000" dirty="0">
                <a:solidFill>
                  <a:schemeClr val="accent1"/>
                </a:solidFill>
                <a:ea typeface="+mn-lt"/>
                <a:cs typeface="+mn-lt"/>
              </a:rPr>
              <a:t> 101: </a:t>
            </a:r>
            <a:r>
              <a:rPr lang="sl-SI" sz="1000" dirty="0" err="1">
                <a:solidFill>
                  <a:schemeClr val="accent1"/>
                </a:solidFill>
                <a:ea typeface="+mn-lt"/>
                <a:cs typeface="+mn-lt"/>
              </a:rPr>
              <a:t>Signs</a:t>
            </a:r>
            <a:r>
              <a:rPr lang="sl-SI" sz="1000" dirty="0">
                <a:solidFill>
                  <a:schemeClr val="accent1"/>
                </a:solidFill>
                <a:ea typeface="+mn-lt"/>
                <a:cs typeface="+mn-lt"/>
              </a:rPr>
              <a:t> </a:t>
            </a:r>
            <a:r>
              <a:rPr lang="sl-SI" sz="1000" dirty="0" err="1">
                <a:solidFill>
                  <a:schemeClr val="accent1"/>
                </a:solidFill>
                <a:ea typeface="+mn-lt"/>
                <a:cs typeface="+mn-lt"/>
              </a:rPr>
              <a:t>And</a:t>
            </a:r>
            <a:r>
              <a:rPr lang="sl-SI" sz="1000" dirty="0">
                <a:solidFill>
                  <a:schemeClr val="accent1"/>
                </a:solidFill>
                <a:ea typeface="+mn-lt"/>
                <a:cs typeface="+mn-lt"/>
              </a:rPr>
              <a:t> </a:t>
            </a:r>
            <a:r>
              <a:rPr lang="sl-SI" sz="1000" dirty="0" err="1">
                <a:solidFill>
                  <a:schemeClr val="accent1"/>
                </a:solidFill>
                <a:ea typeface="+mn-lt"/>
                <a:cs typeface="+mn-lt"/>
              </a:rPr>
              <a:t>Mental</a:t>
            </a:r>
            <a:r>
              <a:rPr lang="sl-SI" sz="1000" dirty="0">
                <a:solidFill>
                  <a:schemeClr val="accent1"/>
                </a:solidFill>
                <a:ea typeface="+mn-lt"/>
                <a:cs typeface="+mn-lt"/>
              </a:rPr>
              <a:t> </a:t>
            </a:r>
            <a:r>
              <a:rPr lang="sl-SI" sz="1000" dirty="0" err="1">
                <a:solidFill>
                  <a:schemeClr val="accent1"/>
                </a:solidFill>
                <a:ea typeface="+mn-lt"/>
                <a:cs typeface="+mn-lt"/>
              </a:rPr>
              <a:t>Health</a:t>
            </a:r>
            <a:r>
              <a:rPr lang="sl-SI" sz="1000" dirty="0">
                <a:solidFill>
                  <a:schemeClr val="accent1"/>
                </a:solidFill>
                <a:ea typeface="+mn-lt"/>
                <a:cs typeface="+mn-lt"/>
              </a:rPr>
              <a:t> </a:t>
            </a:r>
            <a:r>
              <a:rPr lang="sl-SI" sz="1000" dirty="0" err="1">
                <a:solidFill>
                  <a:schemeClr val="accent1"/>
                </a:solidFill>
                <a:ea typeface="+mn-lt"/>
                <a:cs typeface="+mn-lt"/>
              </a:rPr>
              <a:t>Impact</a:t>
            </a:r>
            <a:r>
              <a:rPr lang="sl-SI" sz="1000" dirty="0">
                <a:solidFill>
                  <a:schemeClr val="accent1"/>
                </a:solidFill>
                <a:ea typeface="+mn-lt"/>
                <a:cs typeface="+mn-lt"/>
              </a:rPr>
              <a:t>  </a:t>
            </a:r>
            <a:r>
              <a:rPr lang="sl-SI" sz="1000" dirty="0" err="1">
                <a:solidFill>
                  <a:schemeClr val="accent1"/>
                </a:solidFill>
                <a:ea typeface="+mn-lt"/>
                <a:cs typeface="+mn-lt"/>
              </a:rPr>
              <a:t>by</a:t>
            </a:r>
            <a:r>
              <a:rPr lang="sl-SI" sz="1000" dirty="0">
                <a:solidFill>
                  <a:schemeClr val="accent1"/>
                </a:solidFill>
                <a:ea typeface="+mn-lt"/>
                <a:cs typeface="+mn-lt"/>
              </a:rPr>
              <a:t> </a:t>
            </a:r>
            <a:r>
              <a:rPr lang="sl-SI" sz="1000" dirty="0" err="1">
                <a:solidFill>
                  <a:schemeClr val="accent1"/>
                </a:solidFill>
                <a:ea typeface="+mn-lt"/>
                <a:cs typeface="+mn-lt"/>
              </a:rPr>
              <a:t>Mind.help</a:t>
            </a:r>
            <a:endParaRPr lang="sl-SI" sz="1000" dirty="0" err="1">
              <a:solidFill>
                <a:schemeClr val="accent1"/>
              </a:solidFill>
            </a:endParaRPr>
          </a:p>
        </p:txBody>
      </p:sp>
    </p:spTree>
    <p:extLst>
      <p:ext uri="{BB962C8B-B14F-4D97-AF65-F5344CB8AC3E}">
        <p14:creationId xmlns:p14="http://schemas.microsoft.com/office/powerpoint/2010/main" val="231983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BECFAE-6F16-B896-6235-B0BB2A8BE094}"/>
              </a:ext>
            </a:extLst>
          </p:cNvPr>
          <p:cNvSpPr>
            <a:spLocks noGrp="1"/>
          </p:cNvSpPr>
          <p:nvPr>
            <p:ph type="title"/>
          </p:nvPr>
        </p:nvSpPr>
        <p:spPr>
          <a:xfrm>
            <a:off x="838200" y="365125"/>
            <a:ext cx="9440451" cy="636632"/>
          </a:xfrm>
        </p:spPr>
        <p:txBody>
          <a:bodyPr/>
          <a:lstStyle/>
          <a:p>
            <a:r>
              <a:rPr lang="sl-SI" sz="3400" dirty="0" err="1">
                <a:ea typeface="+mj-lt"/>
                <a:cs typeface="+mj-lt"/>
              </a:rPr>
              <a:t>Historical</a:t>
            </a:r>
            <a:r>
              <a:rPr lang="sl-SI" sz="3400" dirty="0">
                <a:ea typeface="+mj-lt"/>
                <a:cs typeface="+mj-lt"/>
              </a:rPr>
              <a:t> </a:t>
            </a:r>
            <a:r>
              <a:rPr lang="sl-SI" sz="3400" dirty="0" err="1">
                <a:ea typeface="+mj-lt"/>
                <a:cs typeface="+mj-lt"/>
              </a:rPr>
              <a:t>milestones</a:t>
            </a:r>
            <a:r>
              <a:rPr lang="sl-SI" sz="3400" dirty="0">
                <a:ea typeface="+mj-lt"/>
                <a:cs typeface="+mj-lt"/>
              </a:rPr>
              <a:t> in </a:t>
            </a:r>
            <a:r>
              <a:rPr lang="sl-SI" sz="3400" dirty="0" err="1">
                <a:ea typeface="+mj-lt"/>
                <a:cs typeface="+mj-lt"/>
              </a:rPr>
              <a:t>women's</a:t>
            </a:r>
            <a:r>
              <a:rPr lang="sl-SI" sz="3400" dirty="0">
                <a:ea typeface="+mj-lt"/>
                <a:cs typeface="+mj-lt"/>
              </a:rPr>
              <a:t> </a:t>
            </a:r>
            <a:r>
              <a:rPr lang="sl-SI" sz="3400" dirty="0" err="1">
                <a:ea typeface="+mj-lt"/>
                <a:cs typeface="+mj-lt"/>
              </a:rPr>
              <a:t>rights</a:t>
            </a:r>
          </a:p>
        </p:txBody>
      </p:sp>
      <p:sp>
        <p:nvSpPr>
          <p:cNvPr id="3" name="Označba mesta vsebine 2">
            <a:extLst>
              <a:ext uri="{FF2B5EF4-FFF2-40B4-BE49-F238E27FC236}">
                <a16:creationId xmlns:a16="http://schemas.microsoft.com/office/drawing/2014/main" id="{B5A9E49A-D1B2-9AB1-8C9B-B2AF5774F407}"/>
              </a:ext>
            </a:extLst>
          </p:cNvPr>
          <p:cNvSpPr>
            <a:spLocks noGrp="1"/>
          </p:cNvSpPr>
          <p:nvPr>
            <p:ph sz="half" idx="1"/>
          </p:nvPr>
        </p:nvSpPr>
        <p:spPr>
          <a:xfrm>
            <a:off x="587681" y="1167216"/>
            <a:ext cx="4969132" cy="4932583"/>
          </a:xfrm>
        </p:spPr>
        <p:txBody>
          <a:bodyPr vert="horz" lIns="91440" tIns="45720" rIns="91440" bIns="45720" rtlCol="0" anchor="t">
            <a:noAutofit/>
          </a:bodyPr>
          <a:lstStyle/>
          <a:p>
            <a:pPr marL="342900" indent="-342900">
              <a:lnSpc>
                <a:spcPct val="170000"/>
              </a:lnSpc>
              <a:buFont typeface="Symbol,Sans-Serif"/>
              <a:buChar char=""/>
            </a:pPr>
            <a:r>
              <a:rPr lang="sl-SI" sz="1400" dirty="0">
                <a:solidFill>
                  <a:schemeClr val="accent1"/>
                </a:solidFill>
                <a:ea typeface="+mn-lt"/>
                <a:cs typeface="+mn-lt"/>
              </a:rPr>
              <a:t>19th </a:t>
            </a:r>
            <a:r>
              <a:rPr lang="sl-SI" sz="1400" err="1">
                <a:solidFill>
                  <a:schemeClr val="accent1"/>
                </a:solidFill>
                <a:ea typeface="+mn-lt"/>
                <a:cs typeface="+mn-lt"/>
              </a:rPr>
              <a:t>Amendment</a:t>
            </a:r>
            <a:r>
              <a:rPr lang="sl-SI" sz="1400" dirty="0">
                <a:solidFill>
                  <a:schemeClr val="accent1"/>
                </a:solidFill>
                <a:ea typeface="+mn-lt"/>
                <a:cs typeface="+mn-lt"/>
              </a:rPr>
              <a:t> (1920):</a:t>
            </a:r>
            <a:r>
              <a:rPr lang="sl-SI" sz="1400" b="0" dirty="0">
                <a:solidFill>
                  <a:schemeClr val="accent1"/>
                </a:solidFill>
                <a:ea typeface="+mn-lt"/>
                <a:cs typeface="+mn-lt"/>
              </a:rPr>
              <a:t> </a:t>
            </a:r>
            <a:r>
              <a:rPr lang="sl-SI" sz="1400" b="0" err="1">
                <a:solidFill>
                  <a:schemeClr val="accent1"/>
                </a:solidFill>
                <a:ea typeface="+mn-lt"/>
                <a:cs typeface="+mn-lt"/>
              </a:rPr>
              <a:t>Granted</a:t>
            </a:r>
            <a:r>
              <a:rPr lang="sl-SI" sz="1400" b="0" dirty="0">
                <a:solidFill>
                  <a:schemeClr val="accent1"/>
                </a:solidFill>
                <a:ea typeface="+mn-lt"/>
                <a:cs typeface="+mn-lt"/>
              </a:rPr>
              <a:t> </a:t>
            </a:r>
            <a:r>
              <a:rPr lang="sl-SI" sz="1400" b="0" err="1">
                <a:solidFill>
                  <a:schemeClr val="accent1"/>
                </a:solidFill>
                <a:ea typeface="+mn-lt"/>
                <a:cs typeface="+mn-lt"/>
              </a:rPr>
              <a:t>women</a:t>
            </a:r>
            <a:r>
              <a:rPr lang="sl-SI" sz="1400" b="0" dirty="0">
                <a:solidFill>
                  <a:schemeClr val="accent1"/>
                </a:solidFill>
                <a:ea typeface="+mn-lt"/>
                <a:cs typeface="+mn-lt"/>
              </a:rPr>
              <a:t> </a:t>
            </a:r>
            <a:r>
              <a:rPr lang="sl-SI" sz="1400" b="0" err="1">
                <a:solidFill>
                  <a:schemeClr val="accent1"/>
                </a:solidFill>
                <a:ea typeface="+mn-lt"/>
                <a:cs typeface="+mn-lt"/>
              </a:rPr>
              <a:t>the</a:t>
            </a:r>
            <a:r>
              <a:rPr lang="sl-SI" sz="1400" b="0" dirty="0">
                <a:solidFill>
                  <a:schemeClr val="accent1"/>
                </a:solidFill>
                <a:ea typeface="+mn-lt"/>
                <a:cs typeface="+mn-lt"/>
              </a:rPr>
              <a:t> </a:t>
            </a:r>
            <a:r>
              <a:rPr lang="sl-SI" sz="1400" b="0" err="1">
                <a:solidFill>
                  <a:schemeClr val="accent1"/>
                </a:solidFill>
                <a:ea typeface="+mn-lt"/>
                <a:cs typeface="+mn-lt"/>
              </a:rPr>
              <a:t>right</a:t>
            </a:r>
            <a:r>
              <a:rPr lang="sl-SI" sz="1400" b="0" dirty="0">
                <a:solidFill>
                  <a:schemeClr val="accent1"/>
                </a:solidFill>
                <a:ea typeface="+mn-lt"/>
                <a:cs typeface="+mn-lt"/>
              </a:rPr>
              <a:t> to </a:t>
            </a:r>
            <a:r>
              <a:rPr lang="sl-SI" sz="1400" b="0" err="1">
                <a:solidFill>
                  <a:schemeClr val="accent1"/>
                </a:solidFill>
                <a:ea typeface="+mn-lt"/>
                <a:cs typeface="+mn-lt"/>
              </a:rPr>
              <a:t>vote</a:t>
            </a:r>
            <a:r>
              <a:rPr lang="sl-SI" sz="1400" b="0" dirty="0">
                <a:solidFill>
                  <a:schemeClr val="accent1"/>
                </a:solidFill>
                <a:ea typeface="+mn-lt"/>
                <a:cs typeface="+mn-lt"/>
              </a:rPr>
              <a:t> in </a:t>
            </a:r>
            <a:r>
              <a:rPr lang="sl-SI" sz="1400" b="0" err="1">
                <a:solidFill>
                  <a:schemeClr val="accent1"/>
                </a:solidFill>
                <a:ea typeface="+mn-lt"/>
                <a:cs typeface="+mn-lt"/>
              </a:rPr>
              <a:t>the</a:t>
            </a:r>
            <a:r>
              <a:rPr lang="sl-SI" sz="1400" b="0" dirty="0">
                <a:solidFill>
                  <a:schemeClr val="accent1"/>
                </a:solidFill>
                <a:ea typeface="+mn-lt"/>
                <a:cs typeface="+mn-lt"/>
              </a:rPr>
              <a:t> </a:t>
            </a:r>
            <a:r>
              <a:rPr lang="sl-SI" sz="1400" b="0" err="1">
                <a:solidFill>
                  <a:schemeClr val="accent1"/>
                </a:solidFill>
                <a:ea typeface="+mn-lt"/>
                <a:cs typeface="+mn-lt"/>
              </a:rPr>
              <a:t>United</a:t>
            </a:r>
            <a:r>
              <a:rPr lang="sl-SI" sz="1400" b="0" dirty="0">
                <a:solidFill>
                  <a:schemeClr val="accent1"/>
                </a:solidFill>
                <a:ea typeface="+mn-lt"/>
                <a:cs typeface="+mn-lt"/>
              </a:rPr>
              <a:t> </a:t>
            </a:r>
            <a:r>
              <a:rPr lang="sl-SI" sz="1400" b="0" err="1">
                <a:solidFill>
                  <a:schemeClr val="accent1"/>
                </a:solidFill>
                <a:ea typeface="+mn-lt"/>
                <a:cs typeface="+mn-lt"/>
              </a:rPr>
              <a:t>States</a:t>
            </a:r>
            <a:r>
              <a:rPr lang="sl-SI" sz="1400" b="0" dirty="0">
                <a:solidFill>
                  <a:schemeClr val="accent1"/>
                </a:solidFill>
                <a:ea typeface="+mn-lt"/>
                <a:cs typeface="+mn-lt"/>
              </a:rPr>
              <a:t>, </a:t>
            </a:r>
            <a:r>
              <a:rPr lang="sl-SI" sz="1400" b="0" err="1">
                <a:solidFill>
                  <a:schemeClr val="accent1"/>
                </a:solidFill>
                <a:ea typeface="+mn-lt"/>
                <a:cs typeface="+mn-lt"/>
              </a:rPr>
              <a:t>marking</a:t>
            </a:r>
            <a:r>
              <a:rPr lang="sl-SI" sz="1400" b="0" dirty="0">
                <a:solidFill>
                  <a:schemeClr val="accent1"/>
                </a:solidFill>
                <a:ea typeface="+mn-lt"/>
                <a:cs typeface="+mn-lt"/>
              </a:rPr>
              <a:t> a </a:t>
            </a:r>
            <a:r>
              <a:rPr lang="sl-SI" sz="1400" b="0" err="1">
                <a:solidFill>
                  <a:schemeClr val="accent1"/>
                </a:solidFill>
                <a:ea typeface="+mn-lt"/>
                <a:cs typeface="+mn-lt"/>
              </a:rPr>
              <a:t>significant</a:t>
            </a:r>
            <a:r>
              <a:rPr lang="sl-SI" sz="1400" b="0" dirty="0">
                <a:solidFill>
                  <a:schemeClr val="accent1"/>
                </a:solidFill>
                <a:ea typeface="+mn-lt"/>
                <a:cs typeface="+mn-lt"/>
              </a:rPr>
              <a:t> </a:t>
            </a:r>
            <a:r>
              <a:rPr lang="sl-SI" sz="1400" b="0" err="1">
                <a:solidFill>
                  <a:schemeClr val="accent1"/>
                </a:solidFill>
                <a:ea typeface="+mn-lt"/>
                <a:cs typeface="+mn-lt"/>
              </a:rPr>
              <a:t>victory</a:t>
            </a:r>
            <a:r>
              <a:rPr lang="sl-SI" sz="1400" b="0" dirty="0">
                <a:solidFill>
                  <a:schemeClr val="accent1"/>
                </a:solidFill>
                <a:ea typeface="+mn-lt"/>
                <a:cs typeface="+mn-lt"/>
              </a:rPr>
              <a:t> in </a:t>
            </a:r>
            <a:r>
              <a:rPr lang="sl-SI" sz="1400" b="0" err="1">
                <a:solidFill>
                  <a:schemeClr val="accent1"/>
                </a:solidFill>
                <a:ea typeface="+mn-lt"/>
                <a:cs typeface="+mn-lt"/>
              </a:rPr>
              <a:t>the</a:t>
            </a:r>
            <a:r>
              <a:rPr lang="sl-SI" sz="1400" b="0" dirty="0">
                <a:solidFill>
                  <a:schemeClr val="accent1"/>
                </a:solidFill>
                <a:ea typeface="+mn-lt"/>
                <a:cs typeface="+mn-lt"/>
              </a:rPr>
              <a:t> </a:t>
            </a:r>
            <a:r>
              <a:rPr lang="sl-SI" sz="1400" b="0" err="1">
                <a:solidFill>
                  <a:schemeClr val="accent1"/>
                </a:solidFill>
                <a:ea typeface="+mn-lt"/>
                <a:cs typeface="+mn-lt"/>
              </a:rPr>
              <a:t>women's</a:t>
            </a:r>
            <a:r>
              <a:rPr lang="sl-SI" sz="1400" b="0" dirty="0">
                <a:solidFill>
                  <a:schemeClr val="accent1"/>
                </a:solidFill>
                <a:ea typeface="+mn-lt"/>
                <a:cs typeface="+mn-lt"/>
              </a:rPr>
              <a:t> </a:t>
            </a:r>
            <a:r>
              <a:rPr lang="sl-SI" sz="1400" b="0" err="1">
                <a:solidFill>
                  <a:schemeClr val="accent1"/>
                </a:solidFill>
                <a:ea typeface="+mn-lt"/>
                <a:cs typeface="+mn-lt"/>
              </a:rPr>
              <a:t>suffrage</a:t>
            </a:r>
            <a:r>
              <a:rPr lang="sl-SI" sz="1400" b="0" dirty="0">
                <a:solidFill>
                  <a:schemeClr val="accent1"/>
                </a:solidFill>
                <a:ea typeface="+mn-lt"/>
                <a:cs typeface="+mn-lt"/>
              </a:rPr>
              <a:t> </a:t>
            </a:r>
            <a:r>
              <a:rPr lang="sl-SI" sz="1400" b="0" err="1">
                <a:solidFill>
                  <a:schemeClr val="accent1"/>
                </a:solidFill>
                <a:ea typeface="+mn-lt"/>
                <a:cs typeface="+mn-lt"/>
              </a:rPr>
              <a:t>movement</a:t>
            </a:r>
            <a:r>
              <a:rPr lang="sl-SI" sz="1400" b="0" dirty="0">
                <a:solidFill>
                  <a:schemeClr val="accent1"/>
                </a:solidFill>
                <a:ea typeface="+mn-lt"/>
                <a:cs typeface="+mn-lt"/>
              </a:rPr>
              <a:t>.</a:t>
            </a:r>
            <a:endParaRPr lang="en-US" sz="1400" b="0">
              <a:solidFill>
                <a:schemeClr val="accent1"/>
              </a:solidFill>
              <a:ea typeface="+mn-lt"/>
              <a:cs typeface="+mn-lt"/>
            </a:endParaRPr>
          </a:p>
          <a:p>
            <a:pPr marL="342900" indent="-342900">
              <a:lnSpc>
                <a:spcPct val="170000"/>
              </a:lnSpc>
              <a:buFont typeface="Symbol,Sans-Serif"/>
              <a:buChar char=""/>
            </a:pPr>
            <a:r>
              <a:rPr lang="sl-SI" sz="1400" err="1">
                <a:solidFill>
                  <a:schemeClr val="accent1"/>
                </a:solidFill>
                <a:ea typeface="+mn-lt"/>
                <a:cs typeface="+mn-lt"/>
              </a:rPr>
              <a:t>Declaration</a:t>
            </a:r>
            <a:r>
              <a:rPr lang="sl-SI" sz="1400" dirty="0">
                <a:solidFill>
                  <a:schemeClr val="accent1"/>
                </a:solidFill>
                <a:ea typeface="+mn-lt"/>
                <a:cs typeface="+mn-lt"/>
              </a:rPr>
              <a:t> </a:t>
            </a:r>
            <a:r>
              <a:rPr lang="sl-SI" sz="1400" err="1">
                <a:solidFill>
                  <a:schemeClr val="accent1"/>
                </a:solidFill>
                <a:ea typeface="+mn-lt"/>
                <a:cs typeface="+mn-lt"/>
              </a:rPr>
              <a:t>of</a:t>
            </a:r>
            <a:r>
              <a:rPr lang="sl-SI" sz="1400" dirty="0">
                <a:solidFill>
                  <a:schemeClr val="accent1"/>
                </a:solidFill>
                <a:ea typeface="+mn-lt"/>
                <a:cs typeface="+mn-lt"/>
              </a:rPr>
              <a:t> </a:t>
            </a:r>
            <a:r>
              <a:rPr lang="sl-SI" sz="1400" err="1">
                <a:solidFill>
                  <a:schemeClr val="accent1"/>
                </a:solidFill>
                <a:ea typeface="+mn-lt"/>
                <a:cs typeface="+mn-lt"/>
              </a:rPr>
              <a:t>Sentiments</a:t>
            </a:r>
            <a:r>
              <a:rPr lang="sl-SI" sz="1400" dirty="0">
                <a:solidFill>
                  <a:schemeClr val="accent1"/>
                </a:solidFill>
                <a:ea typeface="+mn-lt"/>
                <a:cs typeface="+mn-lt"/>
              </a:rPr>
              <a:t> (1848):</a:t>
            </a:r>
            <a:r>
              <a:rPr lang="sl-SI" sz="1400" b="0" dirty="0">
                <a:solidFill>
                  <a:schemeClr val="accent1"/>
                </a:solidFill>
                <a:ea typeface="+mn-lt"/>
                <a:cs typeface="+mn-lt"/>
              </a:rPr>
              <a:t> </a:t>
            </a:r>
            <a:r>
              <a:rPr lang="sl-SI" sz="1400" b="0" err="1">
                <a:solidFill>
                  <a:schemeClr val="accent1"/>
                </a:solidFill>
                <a:ea typeface="+mn-lt"/>
                <a:cs typeface="+mn-lt"/>
              </a:rPr>
              <a:t>Presented</a:t>
            </a:r>
            <a:r>
              <a:rPr lang="sl-SI" sz="1400" b="0" dirty="0">
                <a:solidFill>
                  <a:schemeClr val="accent1"/>
                </a:solidFill>
                <a:ea typeface="+mn-lt"/>
                <a:cs typeface="+mn-lt"/>
              </a:rPr>
              <a:t> at </a:t>
            </a:r>
            <a:r>
              <a:rPr lang="sl-SI" sz="1400" b="0" err="1">
                <a:solidFill>
                  <a:schemeClr val="accent1"/>
                </a:solidFill>
                <a:ea typeface="+mn-lt"/>
                <a:cs typeface="+mn-lt"/>
              </a:rPr>
              <a:t>the</a:t>
            </a:r>
            <a:r>
              <a:rPr lang="sl-SI" sz="1400" b="0" dirty="0">
                <a:solidFill>
                  <a:schemeClr val="accent1"/>
                </a:solidFill>
                <a:ea typeface="+mn-lt"/>
                <a:cs typeface="+mn-lt"/>
              </a:rPr>
              <a:t> </a:t>
            </a:r>
            <a:r>
              <a:rPr lang="sl-SI" sz="1400" b="0" err="1">
                <a:solidFill>
                  <a:schemeClr val="accent1"/>
                </a:solidFill>
                <a:ea typeface="+mn-lt"/>
                <a:cs typeface="+mn-lt"/>
              </a:rPr>
              <a:t>Seneca</a:t>
            </a:r>
            <a:r>
              <a:rPr lang="sl-SI" sz="1400" b="0" dirty="0">
                <a:solidFill>
                  <a:schemeClr val="accent1"/>
                </a:solidFill>
                <a:ea typeface="+mn-lt"/>
                <a:cs typeface="+mn-lt"/>
              </a:rPr>
              <a:t> </a:t>
            </a:r>
            <a:r>
              <a:rPr lang="sl-SI" sz="1400" b="0" err="1">
                <a:solidFill>
                  <a:schemeClr val="accent1"/>
                </a:solidFill>
                <a:ea typeface="+mn-lt"/>
                <a:cs typeface="+mn-lt"/>
              </a:rPr>
              <a:t>Falls</a:t>
            </a:r>
            <a:r>
              <a:rPr lang="sl-SI" sz="1400" b="0" dirty="0">
                <a:solidFill>
                  <a:schemeClr val="accent1"/>
                </a:solidFill>
                <a:ea typeface="+mn-lt"/>
                <a:cs typeface="+mn-lt"/>
              </a:rPr>
              <a:t> </a:t>
            </a:r>
            <a:r>
              <a:rPr lang="sl-SI" sz="1400" b="0" err="1">
                <a:solidFill>
                  <a:schemeClr val="accent1"/>
                </a:solidFill>
                <a:ea typeface="+mn-lt"/>
                <a:cs typeface="+mn-lt"/>
              </a:rPr>
              <a:t>Convention</a:t>
            </a:r>
            <a:r>
              <a:rPr lang="sl-SI" sz="1400" b="0" dirty="0">
                <a:solidFill>
                  <a:schemeClr val="accent1"/>
                </a:solidFill>
                <a:ea typeface="+mn-lt"/>
                <a:cs typeface="+mn-lt"/>
              </a:rPr>
              <a:t>, it </a:t>
            </a:r>
            <a:r>
              <a:rPr lang="sl-SI" sz="1400" b="0" err="1">
                <a:solidFill>
                  <a:schemeClr val="accent1"/>
                </a:solidFill>
                <a:ea typeface="+mn-lt"/>
                <a:cs typeface="+mn-lt"/>
              </a:rPr>
              <a:t>outlined</a:t>
            </a:r>
            <a:r>
              <a:rPr lang="sl-SI" sz="1400" b="0" dirty="0">
                <a:solidFill>
                  <a:schemeClr val="accent1"/>
                </a:solidFill>
                <a:ea typeface="+mn-lt"/>
                <a:cs typeface="+mn-lt"/>
              </a:rPr>
              <a:t> </a:t>
            </a:r>
            <a:r>
              <a:rPr lang="sl-SI" sz="1400" b="0" err="1">
                <a:solidFill>
                  <a:schemeClr val="accent1"/>
                </a:solidFill>
                <a:ea typeface="+mn-lt"/>
                <a:cs typeface="+mn-lt"/>
              </a:rPr>
              <a:t>grievances</a:t>
            </a:r>
            <a:r>
              <a:rPr lang="sl-SI" sz="1400" b="0" dirty="0">
                <a:solidFill>
                  <a:schemeClr val="accent1"/>
                </a:solidFill>
                <a:ea typeface="+mn-lt"/>
                <a:cs typeface="+mn-lt"/>
              </a:rPr>
              <a:t> </a:t>
            </a:r>
            <a:r>
              <a:rPr lang="sl-SI" sz="1400" b="0" err="1">
                <a:solidFill>
                  <a:schemeClr val="accent1"/>
                </a:solidFill>
                <a:ea typeface="+mn-lt"/>
                <a:cs typeface="+mn-lt"/>
              </a:rPr>
              <a:t>and</a:t>
            </a:r>
            <a:r>
              <a:rPr lang="sl-SI" sz="1400" b="0" dirty="0">
                <a:solidFill>
                  <a:schemeClr val="accent1"/>
                </a:solidFill>
                <a:ea typeface="+mn-lt"/>
                <a:cs typeface="+mn-lt"/>
              </a:rPr>
              <a:t> </a:t>
            </a:r>
            <a:r>
              <a:rPr lang="sl-SI" sz="1400" b="0" err="1">
                <a:solidFill>
                  <a:schemeClr val="accent1"/>
                </a:solidFill>
                <a:ea typeface="+mn-lt"/>
                <a:cs typeface="+mn-lt"/>
              </a:rPr>
              <a:t>demands</a:t>
            </a:r>
            <a:r>
              <a:rPr lang="sl-SI" sz="1400" b="0" dirty="0">
                <a:solidFill>
                  <a:schemeClr val="accent1"/>
                </a:solidFill>
                <a:ea typeface="+mn-lt"/>
                <a:cs typeface="+mn-lt"/>
              </a:rPr>
              <a:t> </a:t>
            </a:r>
            <a:r>
              <a:rPr lang="sl-SI" sz="1400" b="0" err="1">
                <a:solidFill>
                  <a:schemeClr val="accent1"/>
                </a:solidFill>
                <a:ea typeface="+mn-lt"/>
                <a:cs typeface="+mn-lt"/>
              </a:rPr>
              <a:t>for</a:t>
            </a:r>
            <a:r>
              <a:rPr lang="sl-SI" sz="1400" b="0" dirty="0">
                <a:solidFill>
                  <a:schemeClr val="accent1"/>
                </a:solidFill>
                <a:ea typeface="+mn-lt"/>
                <a:cs typeface="+mn-lt"/>
              </a:rPr>
              <a:t> </a:t>
            </a:r>
            <a:r>
              <a:rPr lang="sl-SI" sz="1400" b="0" err="1">
                <a:solidFill>
                  <a:schemeClr val="accent1"/>
                </a:solidFill>
                <a:ea typeface="+mn-lt"/>
                <a:cs typeface="+mn-lt"/>
              </a:rPr>
              <a:t>women's</a:t>
            </a:r>
            <a:r>
              <a:rPr lang="sl-SI" sz="1400" b="0" dirty="0">
                <a:solidFill>
                  <a:schemeClr val="accent1"/>
                </a:solidFill>
                <a:ea typeface="+mn-lt"/>
                <a:cs typeface="+mn-lt"/>
              </a:rPr>
              <a:t> </a:t>
            </a:r>
            <a:r>
              <a:rPr lang="sl-SI" sz="1400" b="0" err="1">
                <a:solidFill>
                  <a:schemeClr val="accent1"/>
                </a:solidFill>
                <a:ea typeface="+mn-lt"/>
                <a:cs typeface="+mn-lt"/>
              </a:rPr>
              <a:t>rights</a:t>
            </a:r>
            <a:r>
              <a:rPr lang="sl-SI" sz="1400" b="0" dirty="0">
                <a:solidFill>
                  <a:schemeClr val="accent1"/>
                </a:solidFill>
                <a:ea typeface="+mn-lt"/>
                <a:cs typeface="+mn-lt"/>
              </a:rPr>
              <a:t>, </a:t>
            </a:r>
            <a:r>
              <a:rPr lang="sl-SI" sz="1400" b="0" err="1">
                <a:solidFill>
                  <a:schemeClr val="accent1"/>
                </a:solidFill>
                <a:ea typeface="+mn-lt"/>
                <a:cs typeface="+mn-lt"/>
              </a:rPr>
              <a:t>including</a:t>
            </a:r>
            <a:r>
              <a:rPr lang="sl-SI" sz="1400" b="0" dirty="0">
                <a:solidFill>
                  <a:schemeClr val="accent1"/>
                </a:solidFill>
                <a:ea typeface="+mn-lt"/>
                <a:cs typeface="+mn-lt"/>
              </a:rPr>
              <a:t> </a:t>
            </a:r>
            <a:r>
              <a:rPr lang="sl-SI" sz="1400" b="0" err="1">
                <a:solidFill>
                  <a:schemeClr val="accent1"/>
                </a:solidFill>
                <a:ea typeface="+mn-lt"/>
                <a:cs typeface="+mn-lt"/>
              </a:rPr>
              <a:t>suffrage</a:t>
            </a:r>
            <a:r>
              <a:rPr lang="sl-SI" sz="1400" b="0" dirty="0">
                <a:solidFill>
                  <a:schemeClr val="accent1"/>
                </a:solidFill>
                <a:ea typeface="+mn-lt"/>
                <a:cs typeface="+mn-lt"/>
              </a:rPr>
              <a:t> </a:t>
            </a:r>
            <a:r>
              <a:rPr lang="sl-SI" sz="1400" b="0" err="1">
                <a:solidFill>
                  <a:schemeClr val="accent1"/>
                </a:solidFill>
                <a:ea typeface="+mn-lt"/>
                <a:cs typeface="+mn-lt"/>
              </a:rPr>
              <a:t>and</a:t>
            </a:r>
            <a:r>
              <a:rPr lang="sl-SI" sz="1400" b="0" dirty="0">
                <a:solidFill>
                  <a:schemeClr val="accent1"/>
                </a:solidFill>
                <a:ea typeface="+mn-lt"/>
                <a:cs typeface="+mn-lt"/>
              </a:rPr>
              <a:t> </a:t>
            </a:r>
            <a:r>
              <a:rPr lang="sl-SI" sz="1400" b="0" err="1">
                <a:solidFill>
                  <a:schemeClr val="accent1"/>
                </a:solidFill>
                <a:ea typeface="+mn-lt"/>
                <a:cs typeface="+mn-lt"/>
              </a:rPr>
              <a:t>property</a:t>
            </a:r>
            <a:r>
              <a:rPr lang="sl-SI" sz="1400" b="0" dirty="0">
                <a:solidFill>
                  <a:schemeClr val="accent1"/>
                </a:solidFill>
                <a:ea typeface="+mn-lt"/>
                <a:cs typeface="+mn-lt"/>
              </a:rPr>
              <a:t> </a:t>
            </a:r>
            <a:r>
              <a:rPr lang="sl-SI" sz="1400" b="0" err="1">
                <a:solidFill>
                  <a:schemeClr val="accent1"/>
                </a:solidFill>
                <a:ea typeface="+mn-lt"/>
                <a:cs typeface="+mn-lt"/>
              </a:rPr>
              <a:t>rights</a:t>
            </a:r>
            <a:r>
              <a:rPr lang="sl-SI" sz="1400" b="0" dirty="0">
                <a:solidFill>
                  <a:schemeClr val="accent1"/>
                </a:solidFill>
                <a:ea typeface="+mn-lt"/>
                <a:cs typeface="+mn-lt"/>
              </a:rPr>
              <a:t>.</a:t>
            </a:r>
            <a:endParaRPr lang="en-US" sz="1400" b="0">
              <a:solidFill>
                <a:schemeClr val="accent1"/>
              </a:solidFill>
              <a:ea typeface="+mn-lt"/>
              <a:cs typeface="+mn-lt"/>
            </a:endParaRPr>
          </a:p>
          <a:p>
            <a:pPr marL="342900" indent="-342900">
              <a:lnSpc>
                <a:spcPct val="170000"/>
              </a:lnSpc>
              <a:buFont typeface="Symbol,Sans-Serif"/>
              <a:buChar char=""/>
            </a:pPr>
            <a:r>
              <a:rPr lang="sl-SI" sz="1400" err="1">
                <a:solidFill>
                  <a:schemeClr val="accent1"/>
                </a:solidFill>
                <a:ea typeface="+mn-lt"/>
                <a:cs typeface="+mn-lt"/>
              </a:rPr>
              <a:t>Women's</a:t>
            </a:r>
            <a:r>
              <a:rPr lang="sl-SI" sz="1400" dirty="0">
                <a:solidFill>
                  <a:schemeClr val="accent1"/>
                </a:solidFill>
                <a:ea typeface="+mn-lt"/>
                <a:cs typeface="+mn-lt"/>
              </a:rPr>
              <a:t> </a:t>
            </a:r>
            <a:r>
              <a:rPr lang="sl-SI" sz="1400" err="1">
                <a:solidFill>
                  <a:schemeClr val="accent1"/>
                </a:solidFill>
                <a:ea typeface="+mn-lt"/>
                <a:cs typeface="+mn-lt"/>
              </a:rPr>
              <a:t>Liberation</a:t>
            </a:r>
            <a:r>
              <a:rPr lang="sl-SI" sz="1400" dirty="0">
                <a:solidFill>
                  <a:schemeClr val="accent1"/>
                </a:solidFill>
                <a:ea typeface="+mn-lt"/>
                <a:cs typeface="+mn-lt"/>
              </a:rPr>
              <a:t> </a:t>
            </a:r>
            <a:r>
              <a:rPr lang="sl-SI" sz="1400" err="1">
                <a:solidFill>
                  <a:schemeClr val="accent1"/>
                </a:solidFill>
                <a:ea typeface="+mn-lt"/>
                <a:cs typeface="+mn-lt"/>
              </a:rPr>
              <a:t>Movement</a:t>
            </a:r>
            <a:r>
              <a:rPr lang="sl-SI" sz="1400" dirty="0">
                <a:solidFill>
                  <a:schemeClr val="accent1"/>
                </a:solidFill>
                <a:ea typeface="+mn-lt"/>
                <a:cs typeface="+mn-lt"/>
              </a:rPr>
              <a:t> (1960s-1980s):</a:t>
            </a:r>
            <a:r>
              <a:rPr lang="sl-SI" sz="1400" b="0" dirty="0">
                <a:solidFill>
                  <a:schemeClr val="accent1"/>
                </a:solidFill>
                <a:ea typeface="+mn-lt"/>
                <a:cs typeface="+mn-lt"/>
              </a:rPr>
              <a:t> A </a:t>
            </a:r>
            <a:r>
              <a:rPr lang="sl-SI" sz="1400" b="0" err="1">
                <a:solidFill>
                  <a:schemeClr val="accent1"/>
                </a:solidFill>
                <a:ea typeface="+mn-lt"/>
                <a:cs typeface="+mn-lt"/>
              </a:rPr>
              <a:t>pivotal</a:t>
            </a:r>
            <a:r>
              <a:rPr lang="sl-SI" sz="1400" b="0" dirty="0">
                <a:solidFill>
                  <a:schemeClr val="accent1"/>
                </a:solidFill>
                <a:ea typeface="+mn-lt"/>
                <a:cs typeface="+mn-lt"/>
              </a:rPr>
              <a:t> era </a:t>
            </a:r>
            <a:r>
              <a:rPr lang="sl-SI" sz="1400" b="0" err="1">
                <a:solidFill>
                  <a:schemeClr val="accent1"/>
                </a:solidFill>
                <a:ea typeface="+mn-lt"/>
                <a:cs typeface="+mn-lt"/>
              </a:rPr>
              <a:t>that</a:t>
            </a:r>
            <a:r>
              <a:rPr lang="sl-SI" sz="1400" b="0" dirty="0">
                <a:solidFill>
                  <a:schemeClr val="accent1"/>
                </a:solidFill>
                <a:ea typeface="+mn-lt"/>
                <a:cs typeface="+mn-lt"/>
              </a:rPr>
              <a:t> </a:t>
            </a:r>
            <a:r>
              <a:rPr lang="sl-SI" sz="1400" b="0" err="1">
                <a:solidFill>
                  <a:schemeClr val="accent1"/>
                </a:solidFill>
                <a:ea typeface="+mn-lt"/>
                <a:cs typeface="+mn-lt"/>
              </a:rPr>
              <a:t>fought</a:t>
            </a:r>
            <a:r>
              <a:rPr lang="sl-SI" sz="1400" b="0" dirty="0">
                <a:solidFill>
                  <a:schemeClr val="accent1"/>
                </a:solidFill>
                <a:ea typeface="+mn-lt"/>
                <a:cs typeface="+mn-lt"/>
              </a:rPr>
              <a:t> </a:t>
            </a:r>
            <a:r>
              <a:rPr lang="sl-SI" sz="1400" b="0" err="1">
                <a:solidFill>
                  <a:schemeClr val="accent1"/>
                </a:solidFill>
                <a:ea typeface="+mn-lt"/>
                <a:cs typeface="+mn-lt"/>
              </a:rPr>
              <a:t>for</a:t>
            </a:r>
            <a:r>
              <a:rPr lang="sl-SI" sz="1400" b="0" dirty="0">
                <a:solidFill>
                  <a:schemeClr val="accent1"/>
                </a:solidFill>
                <a:ea typeface="+mn-lt"/>
                <a:cs typeface="+mn-lt"/>
              </a:rPr>
              <a:t> </a:t>
            </a:r>
            <a:r>
              <a:rPr lang="sl-SI" sz="1400" b="0" err="1">
                <a:solidFill>
                  <a:schemeClr val="accent1"/>
                </a:solidFill>
                <a:ea typeface="+mn-lt"/>
                <a:cs typeface="+mn-lt"/>
              </a:rPr>
              <a:t>equal</a:t>
            </a:r>
            <a:r>
              <a:rPr lang="sl-SI" sz="1400" b="0" dirty="0">
                <a:solidFill>
                  <a:schemeClr val="accent1"/>
                </a:solidFill>
                <a:ea typeface="+mn-lt"/>
                <a:cs typeface="+mn-lt"/>
              </a:rPr>
              <a:t> </a:t>
            </a:r>
            <a:r>
              <a:rPr lang="sl-SI" sz="1400" b="0" err="1">
                <a:solidFill>
                  <a:schemeClr val="accent1"/>
                </a:solidFill>
                <a:ea typeface="+mn-lt"/>
                <a:cs typeface="+mn-lt"/>
              </a:rPr>
              <a:t>rights</a:t>
            </a:r>
            <a:r>
              <a:rPr lang="sl-SI" sz="1400" b="0" dirty="0">
                <a:solidFill>
                  <a:schemeClr val="accent1"/>
                </a:solidFill>
                <a:ea typeface="+mn-lt"/>
                <a:cs typeface="+mn-lt"/>
              </a:rPr>
              <a:t>, </a:t>
            </a:r>
            <a:r>
              <a:rPr lang="sl-SI" sz="1400" b="0" err="1">
                <a:solidFill>
                  <a:schemeClr val="accent1"/>
                </a:solidFill>
                <a:ea typeface="+mn-lt"/>
                <a:cs typeface="+mn-lt"/>
              </a:rPr>
              <a:t>reproductive</a:t>
            </a:r>
            <a:r>
              <a:rPr lang="sl-SI" sz="1400" b="0" dirty="0">
                <a:solidFill>
                  <a:schemeClr val="accent1"/>
                </a:solidFill>
                <a:ea typeface="+mn-lt"/>
                <a:cs typeface="+mn-lt"/>
              </a:rPr>
              <a:t> </a:t>
            </a:r>
            <a:r>
              <a:rPr lang="sl-SI" sz="1400" b="0" err="1">
                <a:solidFill>
                  <a:schemeClr val="accent1"/>
                </a:solidFill>
                <a:ea typeface="+mn-lt"/>
                <a:cs typeface="+mn-lt"/>
              </a:rPr>
              <a:t>rights</a:t>
            </a:r>
            <a:r>
              <a:rPr lang="sl-SI" sz="1400" b="0" dirty="0">
                <a:solidFill>
                  <a:schemeClr val="accent1"/>
                </a:solidFill>
                <a:ea typeface="+mn-lt"/>
                <a:cs typeface="+mn-lt"/>
              </a:rPr>
              <a:t>, </a:t>
            </a:r>
            <a:r>
              <a:rPr lang="sl-SI" sz="1400" b="0" err="1">
                <a:solidFill>
                  <a:schemeClr val="accent1"/>
                </a:solidFill>
                <a:ea typeface="+mn-lt"/>
                <a:cs typeface="+mn-lt"/>
              </a:rPr>
              <a:t>and</a:t>
            </a:r>
            <a:r>
              <a:rPr lang="sl-SI" sz="1400" b="0" dirty="0">
                <a:solidFill>
                  <a:schemeClr val="accent1"/>
                </a:solidFill>
                <a:ea typeface="+mn-lt"/>
                <a:cs typeface="+mn-lt"/>
              </a:rPr>
              <a:t> </a:t>
            </a:r>
            <a:r>
              <a:rPr lang="sl-SI" sz="1400" b="0" err="1">
                <a:solidFill>
                  <a:schemeClr val="accent1"/>
                </a:solidFill>
                <a:ea typeface="+mn-lt"/>
                <a:cs typeface="+mn-lt"/>
              </a:rPr>
              <a:t>workplace</a:t>
            </a:r>
            <a:r>
              <a:rPr lang="sl-SI" sz="1400" b="0" dirty="0">
                <a:solidFill>
                  <a:schemeClr val="accent1"/>
                </a:solidFill>
                <a:ea typeface="+mn-lt"/>
                <a:cs typeface="+mn-lt"/>
              </a:rPr>
              <a:t> </a:t>
            </a:r>
            <a:r>
              <a:rPr lang="sl-SI" sz="1400" b="0" err="1">
                <a:solidFill>
                  <a:schemeClr val="accent1"/>
                </a:solidFill>
                <a:ea typeface="+mn-lt"/>
                <a:cs typeface="+mn-lt"/>
              </a:rPr>
              <a:t>equality</a:t>
            </a:r>
            <a:r>
              <a:rPr lang="sl-SI" sz="1400" b="0" dirty="0">
                <a:solidFill>
                  <a:schemeClr val="accent1"/>
                </a:solidFill>
                <a:ea typeface="+mn-lt"/>
                <a:cs typeface="+mn-lt"/>
              </a:rPr>
              <a:t>, </a:t>
            </a:r>
            <a:r>
              <a:rPr lang="sl-SI" sz="1400" b="0" err="1">
                <a:solidFill>
                  <a:schemeClr val="accent1"/>
                </a:solidFill>
                <a:ea typeface="+mn-lt"/>
                <a:cs typeface="+mn-lt"/>
              </a:rPr>
              <a:t>leading</a:t>
            </a:r>
            <a:r>
              <a:rPr lang="sl-SI" sz="1400" b="0" dirty="0">
                <a:solidFill>
                  <a:schemeClr val="accent1"/>
                </a:solidFill>
                <a:ea typeface="+mn-lt"/>
                <a:cs typeface="+mn-lt"/>
              </a:rPr>
              <a:t> to </a:t>
            </a:r>
            <a:r>
              <a:rPr lang="sl-SI" sz="1400" b="0" err="1">
                <a:solidFill>
                  <a:schemeClr val="accent1"/>
                </a:solidFill>
                <a:ea typeface="+mn-lt"/>
                <a:cs typeface="+mn-lt"/>
              </a:rPr>
              <a:t>significant</a:t>
            </a:r>
            <a:r>
              <a:rPr lang="sl-SI" sz="1400" b="0" dirty="0">
                <a:solidFill>
                  <a:schemeClr val="accent1"/>
                </a:solidFill>
                <a:ea typeface="+mn-lt"/>
                <a:cs typeface="+mn-lt"/>
              </a:rPr>
              <a:t> legislative </a:t>
            </a:r>
            <a:r>
              <a:rPr lang="sl-SI" sz="1400" b="0" err="1">
                <a:solidFill>
                  <a:schemeClr val="accent1"/>
                </a:solidFill>
                <a:ea typeface="+mn-lt"/>
                <a:cs typeface="+mn-lt"/>
              </a:rPr>
              <a:t>changes</a:t>
            </a:r>
            <a:r>
              <a:rPr lang="sl-SI" sz="1400" b="0" dirty="0">
                <a:solidFill>
                  <a:schemeClr val="accent1"/>
                </a:solidFill>
                <a:ea typeface="+mn-lt"/>
                <a:cs typeface="+mn-lt"/>
              </a:rPr>
              <a:t>.</a:t>
            </a:r>
          </a:p>
          <a:p>
            <a:pPr marL="342900" indent="-342900">
              <a:lnSpc>
                <a:spcPct val="170000"/>
              </a:lnSpc>
              <a:buFont typeface="Symbol,Sans-Serif"/>
              <a:buChar char=""/>
            </a:pPr>
            <a:endParaRPr lang="sl-SI" sz="1100" b="0" dirty="0">
              <a:solidFill>
                <a:schemeClr val="accent1"/>
              </a:solidFill>
              <a:ea typeface="+mn-lt"/>
              <a:cs typeface="+mn-lt"/>
            </a:endParaRPr>
          </a:p>
          <a:p>
            <a:pPr marL="342900" indent="-342900">
              <a:lnSpc>
                <a:spcPct val="170000"/>
              </a:lnSpc>
              <a:buFont typeface="Symbol,Sans-Serif"/>
              <a:buChar char=""/>
            </a:pPr>
            <a:endParaRPr lang="sl-SI" sz="1100" b="0" dirty="0">
              <a:solidFill>
                <a:schemeClr val="accent1"/>
              </a:solidFill>
              <a:ea typeface="+mn-lt"/>
              <a:cs typeface="+mn-lt"/>
            </a:endParaRPr>
          </a:p>
        </p:txBody>
      </p:sp>
      <p:sp>
        <p:nvSpPr>
          <p:cNvPr id="4" name="Označba mesta vsebine 3">
            <a:extLst>
              <a:ext uri="{FF2B5EF4-FFF2-40B4-BE49-F238E27FC236}">
                <a16:creationId xmlns:a16="http://schemas.microsoft.com/office/drawing/2014/main" id="{900007D0-7625-8B49-8E4B-483756C88B3E}"/>
              </a:ext>
            </a:extLst>
          </p:cNvPr>
          <p:cNvSpPr>
            <a:spLocks noGrp="1"/>
          </p:cNvSpPr>
          <p:nvPr>
            <p:ph sz="half" idx="2"/>
          </p:nvPr>
        </p:nvSpPr>
        <p:spPr>
          <a:xfrm>
            <a:off x="6557229" y="1164707"/>
            <a:ext cx="5214105" cy="5106201"/>
          </a:xfrm>
        </p:spPr>
        <p:txBody>
          <a:bodyPr vert="horz" lIns="91440" tIns="45720" rIns="91440" bIns="45720" rtlCol="0" anchor="t">
            <a:noAutofit/>
          </a:bodyPr>
          <a:lstStyle/>
          <a:p>
            <a:pPr>
              <a:lnSpc>
                <a:spcPct val="100000"/>
              </a:lnSpc>
              <a:spcBef>
                <a:spcPts val="600"/>
              </a:spcBef>
              <a:spcAft>
                <a:spcPts val="600"/>
              </a:spcAft>
            </a:pPr>
            <a:r>
              <a:rPr lang="sl-SI" sz="1300" err="1">
                <a:solidFill>
                  <a:schemeClr val="accent1"/>
                </a:solidFill>
                <a:ea typeface="+mn-lt"/>
                <a:cs typeface="+mn-lt"/>
              </a:rPr>
              <a:t>Key</a:t>
            </a:r>
            <a:r>
              <a:rPr lang="sl-SI" sz="1300" dirty="0">
                <a:solidFill>
                  <a:schemeClr val="accent1"/>
                </a:solidFill>
                <a:ea typeface="+mn-lt"/>
                <a:cs typeface="+mn-lt"/>
              </a:rPr>
              <a:t> Legislative </a:t>
            </a:r>
            <a:r>
              <a:rPr lang="sl-SI" sz="1300" err="1">
                <a:solidFill>
                  <a:schemeClr val="accent1"/>
                </a:solidFill>
                <a:ea typeface="+mn-lt"/>
                <a:cs typeface="+mn-lt"/>
              </a:rPr>
              <a:t>Changes</a:t>
            </a:r>
            <a:endParaRPr lang="sl-SI" sz="1300">
              <a:solidFill>
                <a:schemeClr val="accent1"/>
              </a:solidFill>
            </a:endParaRPr>
          </a:p>
          <a:p>
            <a:pPr marL="285750">
              <a:lnSpc>
                <a:spcPct val="150000"/>
              </a:lnSpc>
              <a:spcBef>
                <a:spcPts val="600"/>
              </a:spcBef>
              <a:spcAft>
                <a:spcPts val="600"/>
              </a:spcAft>
              <a:buFont typeface="Arial"/>
              <a:buChar char="•"/>
            </a:pPr>
            <a:r>
              <a:rPr lang="sl-SI" sz="1300" err="1">
                <a:solidFill>
                  <a:schemeClr val="accent1"/>
                </a:solidFill>
                <a:ea typeface="+mn-lt"/>
                <a:cs typeface="+mn-lt"/>
              </a:rPr>
              <a:t>Equal</a:t>
            </a:r>
            <a:r>
              <a:rPr lang="sl-SI" sz="1300" dirty="0">
                <a:solidFill>
                  <a:schemeClr val="accent1"/>
                </a:solidFill>
                <a:ea typeface="+mn-lt"/>
                <a:cs typeface="+mn-lt"/>
              </a:rPr>
              <a:t> </a:t>
            </a:r>
            <a:r>
              <a:rPr lang="sl-SI" sz="1300" err="1">
                <a:solidFill>
                  <a:schemeClr val="accent1"/>
                </a:solidFill>
                <a:ea typeface="+mn-lt"/>
                <a:cs typeface="+mn-lt"/>
              </a:rPr>
              <a:t>Pay</a:t>
            </a:r>
            <a:r>
              <a:rPr lang="sl-SI" sz="1300" dirty="0">
                <a:solidFill>
                  <a:schemeClr val="accent1"/>
                </a:solidFill>
                <a:ea typeface="+mn-lt"/>
                <a:cs typeface="+mn-lt"/>
              </a:rPr>
              <a:t> </a:t>
            </a:r>
            <a:r>
              <a:rPr lang="sl-SI" sz="1300" err="1">
                <a:solidFill>
                  <a:schemeClr val="accent1"/>
                </a:solidFill>
                <a:ea typeface="+mn-lt"/>
                <a:cs typeface="+mn-lt"/>
              </a:rPr>
              <a:t>Act</a:t>
            </a:r>
            <a:r>
              <a:rPr lang="sl-SI" sz="1300" dirty="0">
                <a:solidFill>
                  <a:schemeClr val="accent1"/>
                </a:solidFill>
                <a:ea typeface="+mn-lt"/>
                <a:cs typeface="+mn-lt"/>
              </a:rPr>
              <a:t> (1963):</a:t>
            </a:r>
            <a:r>
              <a:rPr lang="sl-SI" sz="1300" b="0" dirty="0">
                <a:solidFill>
                  <a:schemeClr val="accent1"/>
                </a:solidFill>
                <a:ea typeface="+mn-lt"/>
                <a:cs typeface="+mn-lt"/>
              </a:rPr>
              <a:t> </a:t>
            </a:r>
            <a:r>
              <a:rPr lang="sl-SI" sz="1300" b="0" err="1">
                <a:solidFill>
                  <a:schemeClr val="accent1"/>
                </a:solidFill>
                <a:ea typeface="+mn-lt"/>
                <a:cs typeface="+mn-lt"/>
              </a:rPr>
              <a:t>Mandated</a:t>
            </a:r>
            <a:r>
              <a:rPr lang="sl-SI" sz="1300" b="0" dirty="0">
                <a:solidFill>
                  <a:schemeClr val="accent1"/>
                </a:solidFill>
                <a:ea typeface="+mn-lt"/>
                <a:cs typeface="+mn-lt"/>
              </a:rPr>
              <a:t> </a:t>
            </a:r>
            <a:r>
              <a:rPr lang="sl-SI" sz="1300" b="0" err="1">
                <a:solidFill>
                  <a:schemeClr val="accent1"/>
                </a:solidFill>
                <a:ea typeface="+mn-lt"/>
                <a:cs typeface="+mn-lt"/>
              </a:rPr>
              <a:t>equal</a:t>
            </a:r>
            <a:r>
              <a:rPr lang="sl-SI" sz="1300" b="0" dirty="0">
                <a:solidFill>
                  <a:schemeClr val="accent1"/>
                </a:solidFill>
                <a:ea typeface="+mn-lt"/>
                <a:cs typeface="+mn-lt"/>
              </a:rPr>
              <a:t> </a:t>
            </a:r>
            <a:r>
              <a:rPr lang="sl-SI" sz="1300" b="0" err="1">
                <a:solidFill>
                  <a:schemeClr val="accent1"/>
                </a:solidFill>
                <a:ea typeface="+mn-lt"/>
                <a:cs typeface="+mn-lt"/>
              </a:rPr>
              <a:t>pay</a:t>
            </a:r>
            <a:r>
              <a:rPr lang="sl-SI" sz="1300" b="0" dirty="0">
                <a:solidFill>
                  <a:schemeClr val="accent1"/>
                </a:solidFill>
                <a:ea typeface="+mn-lt"/>
                <a:cs typeface="+mn-lt"/>
              </a:rPr>
              <a:t> </a:t>
            </a:r>
            <a:r>
              <a:rPr lang="sl-SI" sz="1300" b="0" err="1">
                <a:solidFill>
                  <a:schemeClr val="accent1"/>
                </a:solidFill>
                <a:ea typeface="+mn-lt"/>
                <a:cs typeface="+mn-lt"/>
              </a:rPr>
              <a:t>for</a:t>
            </a:r>
            <a:r>
              <a:rPr lang="sl-SI" sz="1300" b="0" dirty="0">
                <a:solidFill>
                  <a:schemeClr val="accent1"/>
                </a:solidFill>
                <a:ea typeface="+mn-lt"/>
                <a:cs typeface="+mn-lt"/>
              </a:rPr>
              <a:t> </a:t>
            </a:r>
            <a:r>
              <a:rPr lang="sl-SI" sz="1300" b="0" err="1">
                <a:solidFill>
                  <a:schemeClr val="accent1"/>
                </a:solidFill>
                <a:ea typeface="+mn-lt"/>
                <a:cs typeface="+mn-lt"/>
              </a:rPr>
              <a:t>equal</a:t>
            </a:r>
            <a:r>
              <a:rPr lang="sl-SI" sz="1300" b="0" dirty="0">
                <a:solidFill>
                  <a:schemeClr val="accent1"/>
                </a:solidFill>
                <a:ea typeface="+mn-lt"/>
                <a:cs typeface="+mn-lt"/>
              </a:rPr>
              <a:t> </a:t>
            </a:r>
            <a:r>
              <a:rPr lang="sl-SI" sz="1300" b="0" err="1">
                <a:solidFill>
                  <a:schemeClr val="accent1"/>
                </a:solidFill>
                <a:ea typeface="+mn-lt"/>
                <a:cs typeface="+mn-lt"/>
              </a:rPr>
              <a:t>work</a:t>
            </a:r>
            <a:r>
              <a:rPr lang="sl-SI" sz="1300" b="0" dirty="0">
                <a:solidFill>
                  <a:schemeClr val="accent1"/>
                </a:solidFill>
                <a:ea typeface="+mn-lt"/>
                <a:cs typeface="+mn-lt"/>
              </a:rPr>
              <a:t> to </a:t>
            </a:r>
            <a:r>
              <a:rPr lang="sl-SI" sz="1300" b="0" err="1">
                <a:solidFill>
                  <a:schemeClr val="accent1"/>
                </a:solidFill>
                <a:ea typeface="+mn-lt"/>
                <a:cs typeface="+mn-lt"/>
              </a:rPr>
              <a:t>eliminate</a:t>
            </a:r>
            <a:r>
              <a:rPr lang="sl-SI" sz="1300" b="0" dirty="0">
                <a:solidFill>
                  <a:schemeClr val="accent1"/>
                </a:solidFill>
                <a:ea typeface="+mn-lt"/>
                <a:cs typeface="+mn-lt"/>
              </a:rPr>
              <a:t> </a:t>
            </a:r>
            <a:r>
              <a:rPr lang="sl-SI" sz="1300" b="0" err="1">
                <a:solidFill>
                  <a:schemeClr val="accent1"/>
                </a:solidFill>
                <a:ea typeface="+mn-lt"/>
                <a:cs typeface="+mn-lt"/>
              </a:rPr>
              <a:t>wage</a:t>
            </a:r>
            <a:r>
              <a:rPr lang="sl-SI" sz="1300" b="0" dirty="0">
                <a:solidFill>
                  <a:schemeClr val="accent1"/>
                </a:solidFill>
                <a:ea typeface="+mn-lt"/>
                <a:cs typeface="+mn-lt"/>
              </a:rPr>
              <a:t> </a:t>
            </a:r>
            <a:r>
              <a:rPr lang="sl-SI" sz="1300" b="0" err="1">
                <a:solidFill>
                  <a:schemeClr val="accent1"/>
                </a:solidFill>
                <a:ea typeface="+mn-lt"/>
                <a:cs typeface="+mn-lt"/>
              </a:rPr>
              <a:t>disparity</a:t>
            </a:r>
            <a:r>
              <a:rPr lang="sl-SI" sz="1300" b="0" dirty="0">
                <a:solidFill>
                  <a:schemeClr val="accent1"/>
                </a:solidFill>
                <a:ea typeface="+mn-lt"/>
                <a:cs typeface="+mn-lt"/>
              </a:rPr>
              <a:t> </a:t>
            </a:r>
            <a:r>
              <a:rPr lang="sl-SI" sz="1300" b="0" err="1">
                <a:solidFill>
                  <a:schemeClr val="accent1"/>
                </a:solidFill>
                <a:ea typeface="+mn-lt"/>
                <a:cs typeface="+mn-lt"/>
              </a:rPr>
              <a:t>based</a:t>
            </a:r>
            <a:r>
              <a:rPr lang="sl-SI" sz="1300" b="0" dirty="0">
                <a:solidFill>
                  <a:schemeClr val="accent1"/>
                </a:solidFill>
                <a:ea typeface="+mn-lt"/>
                <a:cs typeface="+mn-lt"/>
              </a:rPr>
              <a:t> on </a:t>
            </a:r>
            <a:r>
              <a:rPr lang="sl-SI" sz="1300" b="0" err="1">
                <a:solidFill>
                  <a:schemeClr val="accent1"/>
                </a:solidFill>
                <a:ea typeface="+mn-lt"/>
                <a:cs typeface="+mn-lt"/>
              </a:rPr>
              <a:t>sex</a:t>
            </a:r>
            <a:r>
              <a:rPr lang="sl-SI" sz="1300" b="0" dirty="0">
                <a:solidFill>
                  <a:schemeClr val="accent1"/>
                </a:solidFill>
                <a:ea typeface="+mn-lt"/>
                <a:cs typeface="+mn-lt"/>
              </a:rPr>
              <a:t>.</a:t>
            </a:r>
            <a:endParaRPr lang="sl-SI" sz="130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Civil </a:t>
            </a:r>
            <a:r>
              <a:rPr lang="sl-SI" sz="1300" err="1">
                <a:solidFill>
                  <a:schemeClr val="accent1"/>
                </a:solidFill>
                <a:ea typeface="+mn-lt"/>
                <a:cs typeface="+mn-lt"/>
              </a:rPr>
              <a:t>Rights</a:t>
            </a:r>
            <a:r>
              <a:rPr lang="sl-SI" sz="1300" dirty="0">
                <a:solidFill>
                  <a:schemeClr val="accent1"/>
                </a:solidFill>
                <a:ea typeface="+mn-lt"/>
                <a:cs typeface="+mn-lt"/>
              </a:rPr>
              <a:t> </a:t>
            </a:r>
            <a:r>
              <a:rPr lang="sl-SI" sz="1300" err="1">
                <a:solidFill>
                  <a:schemeClr val="accent1"/>
                </a:solidFill>
                <a:ea typeface="+mn-lt"/>
                <a:cs typeface="+mn-lt"/>
              </a:rPr>
              <a:t>Act</a:t>
            </a:r>
            <a:r>
              <a:rPr lang="sl-SI" sz="1300" dirty="0">
                <a:solidFill>
                  <a:schemeClr val="accent1"/>
                </a:solidFill>
                <a:ea typeface="+mn-lt"/>
                <a:cs typeface="+mn-lt"/>
              </a:rPr>
              <a:t> (1964, Title VII):</a:t>
            </a:r>
            <a:r>
              <a:rPr lang="sl-SI" sz="1300" b="0" dirty="0">
                <a:solidFill>
                  <a:schemeClr val="accent1"/>
                </a:solidFill>
                <a:ea typeface="+mn-lt"/>
                <a:cs typeface="+mn-lt"/>
              </a:rPr>
              <a:t> </a:t>
            </a:r>
            <a:r>
              <a:rPr lang="sl-SI" sz="1300" b="0" err="1">
                <a:solidFill>
                  <a:schemeClr val="accent1"/>
                </a:solidFill>
                <a:ea typeface="+mn-lt"/>
                <a:cs typeface="+mn-lt"/>
              </a:rPr>
              <a:t>Banned</a:t>
            </a:r>
            <a:r>
              <a:rPr lang="sl-SI" sz="1300" b="0" dirty="0">
                <a:solidFill>
                  <a:schemeClr val="accent1"/>
                </a:solidFill>
                <a:ea typeface="+mn-lt"/>
                <a:cs typeface="+mn-lt"/>
              </a:rPr>
              <a:t> </a:t>
            </a:r>
            <a:r>
              <a:rPr lang="sl-SI" sz="1300" b="0" err="1">
                <a:solidFill>
                  <a:schemeClr val="accent1"/>
                </a:solidFill>
                <a:ea typeface="+mn-lt"/>
                <a:cs typeface="+mn-lt"/>
              </a:rPr>
              <a:t>employment</a:t>
            </a:r>
            <a:r>
              <a:rPr lang="sl-SI" sz="1300" b="0" dirty="0">
                <a:solidFill>
                  <a:schemeClr val="accent1"/>
                </a:solidFill>
                <a:ea typeface="+mn-lt"/>
                <a:cs typeface="+mn-lt"/>
              </a:rPr>
              <a:t> </a:t>
            </a:r>
            <a:r>
              <a:rPr lang="sl-SI" sz="1300" b="0" err="1">
                <a:solidFill>
                  <a:schemeClr val="accent1"/>
                </a:solidFill>
                <a:ea typeface="+mn-lt"/>
                <a:cs typeface="+mn-lt"/>
              </a:rPr>
              <a:t>discrimination</a:t>
            </a:r>
            <a:r>
              <a:rPr lang="sl-SI" sz="1300" b="0" dirty="0">
                <a:solidFill>
                  <a:schemeClr val="accent1"/>
                </a:solidFill>
                <a:ea typeface="+mn-lt"/>
                <a:cs typeface="+mn-lt"/>
              </a:rPr>
              <a:t> </a:t>
            </a:r>
            <a:r>
              <a:rPr lang="sl-SI" sz="1300" b="0" err="1">
                <a:solidFill>
                  <a:schemeClr val="accent1"/>
                </a:solidFill>
                <a:ea typeface="+mn-lt"/>
                <a:cs typeface="+mn-lt"/>
              </a:rPr>
              <a:t>based</a:t>
            </a:r>
            <a:r>
              <a:rPr lang="sl-SI" sz="1300" b="0" dirty="0">
                <a:solidFill>
                  <a:schemeClr val="accent1"/>
                </a:solidFill>
                <a:ea typeface="+mn-lt"/>
                <a:cs typeface="+mn-lt"/>
              </a:rPr>
              <a:t> on race, </a:t>
            </a:r>
            <a:r>
              <a:rPr lang="sl-SI" sz="1300" b="0" err="1">
                <a:solidFill>
                  <a:schemeClr val="accent1"/>
                </a:solidFill>
                <a:ea typeface="+mn-lt"/>
                <a:cs typeface="+mn-lt"/>
              </a:rPr>
              <a:t>color</a:t>
            </a:r>
            <a:r>
              <a:rPr lang="sl-SI" sz="1300" b="0" dirty="0">
                <a:solidFill>
                  <a:schemeClr val="accent1"/>
                </a:solidFill>
                <a:ea typeface="+mn-lt"/>
                <a:cs typeface="+mn-lt"/>
              </a:rPr>
              <a:t>, </a:t>
            </a:r>
            <a:r>
              <a:rPr lang="sl-SI" sz="1300" b="0" err="1">
                <a:solidFill>
                  <a:schemeClr val="accent1"/>
                </a:solidFill>
                <a:ea typeface="+mn-lt"/>
                <a:cs typeface="+mn-lt"/>
              </a:rPr>
              <a:t>religion</a:t>
            </a:r>
            <a:r>
              <a:rPr lang="sl-SI" sz="1300" b="0" dirty="0">
                <a:solidFill>
                  <a:schemeClr val="accent1"/>
                </a:solidFill>
                <a:ea typeface="+mn-lt"/>
                <a:cs typeface="+mn-lt"/>
              </a:rPr>
              <a:t>, </a:t>
            </a:r>
            <a:r>
              <a:rPr lang="sl-SI" sz="1300" b="0" err="1">
                <a:solidFill>
                  <a:schemeClr val="accent1"/>
                </a:solidFill>
                <a:ea typeface="+mn-lt"/>
                <a:cs typeface="+mn-lt"/>
              </a:rPr>
              <a:t>sex</a:t>
            </a:r>
            <a:r>
              <a:rPr lang="sl-SI" sz="1300" b="0" dirty="0">
                <a:solidFill>
                  <a:schemeClr val="accent1"/>
                </a:solidFill>
                <a:ea typeface="+mn-lt"/>
                <a:cs typeface="+mn-lt"/>
              </a:rPr>
              <a:t>, </a:t>
            </a:r>
            <a:r>
              <a:rPr lang="sl-SI" sz="1300" b="0" err="1">
                <a:solidFill>
                  <a:schemeClr val="accent1"/>
                </a:solidFill>
                <a:ea typeface="+mn-lt"/>
                <a:cs typeface="+mn-lt"/>
              </a:rPr>
              <a:t>or</a:t>
            </a:r>
            <a:r>
              <a:rPr lang="sl-SI" sz="1300" b="0" dirty="0">
                <a:solidFill>
                  <a:schemeClr val="accent1"/>
                </a:solidFill>
                <a:ea typeface="+mn-lt"/>
                <a:cs typeface="+mn-lt"/>
              </a:rPr>
              <a:t> </a:t>
            </a:r>
            <a:r>
              <a:rPr lang="sl-SI" sz="1300" b="0" err="1">
                <a:solidFill>
                  <a:schemeClr val="accent1"/>
                </a:solidFill>
                <a:ea typeface="+mn-lt"/>
                <a:cs typeface="+mn-lt"/>
              </a:rPr>
              <a:t>national</a:t>
            </a:r>
            <a:r>
              <a:rPr lang="sl-SI" sz="1300" b="0" dirty="0">
                <a:solidFill>
                  <a:schemeClr val="accent1"/>
                </a:solidFill>
                <a:ea typeface="+mn-lt"/>
                <a:cs typeface="+mn-lt"/>
              </a:rPr>
              <a:t> </a:t>
            </a:r>
            <a:r>
              <a:rPr lang="sl-SI" sz="1300" b="0" err="1">
                <a:solidFill>
                  <a:schemeClr val="accent1"/>
                </a:solidFill>
                <a:ea typeface="+mn-lt"/>
                <a:cs typeface="+mn-lt"/>
              </a:rPr>
              <a:t>origin</a:t>
            </a:r>
            <a:r>
              <a:rPr lang="sl-SI" sz="1300" b="0" dirty="0">
                <a:solidFill>
                  <a:schemeClr val="accent1"/>
                </a:solidFill>
                <a:ea typeface="+mn-lt"/>
                <a:cs typeface="+mn-lt"/>
              </a:rPr>
              <a:t>.</a:t>
            </a:r>
            <a:endParaRPr lang="sl-SI" sz="130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Title IX (1972):</a:t>
            </a:r>
            <a:r>
              <a:rPr lang="sl-SI" sz="1300" b="0" dirty="0">
                <a:solidFill>
                  <a:schemeClr val="accent1"/>
                </a:solidFill>
                <a:ea typeface="+mn-lt"/>
                <a:cs typeface="+mn-lt"/>
              </a:rPr>
              <a:t> </a:t>
            </a:r>
            <a:r>
              <a:rPr lang="sl-SI" sz="1300" b="0" err="1">
                <a:solidFill>
                  <a:schemeClr val="accent1"/>
                </a:solidFill>
                <a:ea typeface="+mn-lt"/>
                <a:cs typeface="+mn-lt"/>
              </a:rPr>
              <a:t>Prohibited</a:t>
            </a:r>
            <a:r>
              <a:rPr lang="sl-SI" sz="1300" b="0" dirty="0">
                <a:solidFill>
                  <a:schemeClr val="accent1"/>
                </a:solidFill>
                <a:ea typeface="+mn-lt"/>
                <a:cs typeface="+mn-lt"/>
              </a:rPr>
              <a:t> </a:t>
            </a:r>
            <a:r>
              <a:rPr lang="sl-SI" sz="1300" b="0" err="1">
                <a:solidFill>
                  <a:schemeClr val="accent1"/>
                </a:solidFill>
                <a:ea typeface="+mn-lt"/>
                <a:cs typeface="+mn-lt"/>
              </a:rPr>
              <a:t>sex-based</a:t>
            </a:r>
            <a:r>
              <a:rPr lang="sl-SI" sz="1300" b="0" dirty="0">
                <a:solidFill>
                  <a:schemeClr val="accent1"/>
                </a:solidFill>
                <a:ea typeface="+mn-lt"/>
                <a:cs typeface="+mn-lt"/>
              </a:rPr>
              <a:t> </a:t>
            </a:r>
            <a:r>
              <a:rPr lang="sl-SI" sz="1300" b="0" err="1">
                <a:solidFill>
                  <a:schemeClr val="accent1"/>
                </a:solidFill>
                <a:ea typeface="+mn-lt"/>
                <a:cs typeface="+mn-lt"/>
              </a:rPr>
              <a:t>discrimination</a:t>
            </a:r>
            <a:r>
              <a:rPr lang="sl-SI" sz="1300" b="0" dirty="0">
                <a:solidFill>
                  <a:schemeClr val="accent1"/>
                </a:solidFill>
                <a:ea typeface="+mn-lt"/>
                <a:cs typeface="+mn-lt"/>
              </a:rPr>
              <a:t> in </a:t>
            </a:r>
            <a:r>
              <a:rPr lang="sl-SI" sz="1300" b="0" err="1">
                <a:solidFill>
                  <a:schemeClr val="accent1"/>
                </a:solidFill>
                <a:ea typeface="+mn-lt"/>
                <a:cs typeface="+mn-lt"/>
              </a:rPr>
              <a:t>federally</a:t>
            </a:r>
            <a:r>
              <a:rPr lang="sl-SI" sz="1300" b="0" dirty="0">
                <a:solidFill>
                  <a:schemeClr val="accent1"/>
                </a:solidFill>
                <a:ea typeface="+mn-lt"/>
                <a:cs typeface="+mn-lt"/>
              </a:rPr>
              <a:t> </a:t>
            </a:r>
            <a:r>
              <a:rPr lang="sl-SI" sz="1300" b="0" err="1">
                <a:solidFill>
                  <a:schemeClr val="accent1"/>
                </a:solidFill>
                <a:ea typeface="+mn-lt"/>
                <a:cs typeface="+mn-lt"/>
              </a:rPr>
              <a:t>funded</a:t>
            </a:r>
            <a:r>
              <a:rPr lang="sl-SI" sz="1300" b="0" dirty="0">
                <a:solidFill>
                  <a:schemeClr val="accent1"/>
                </a:solidFill>
                <a:ea typeface="+mn-lt"/>
                <a:cs typeface="+mn-lt"/>
              </a:rPr>
              <a:t> </a:t>
            </a:r>
            <a:r>
              <a:rPr lang="sl-SI" sz="1300" b="0" err="1">
                <a:solidFill>
                  <a:schemeClr val="accent1"/>
                </a:solidFill>
                <a:ea typeface="+mn-lt"/>
                <a:cs typeface="+mn-lt"/>
              </a:rPr>
              <a:t>education</a:t>
            </a:r>
            <a:r>
              <a:rPr lang="sl-SI" sz="1300" b="0" dirty="0">
                <a:solidFill>
                  <a:schemeClr val="accent1"/>
                </a:solidFill>
                <a:ea typeface="+mn-lt"/>
                <a:cs typeface="+mn-lt"/>
              </a:rPr>
              <a:t>, </a:t>
            </a:r>
            <a:r>
              <a:rPr lang="sl-SI" sz="1300" b="0" err="1">
                <a:solidFill>
                  <a:schemeClr val="accent1"/>
                </a:solidFill>
                <a:ea typeface="+mn-lt"/>
                <a:cs typeface="+mn-lt"/>
              </a:rPr>
              <a:t>boosting</a:t>
            </a:r>
            <a:r>
              <a:rPr lang="sl-SI" sz="1300" b="0" dirty="0">
                <a:solidFill>
                  <a:schemeClr val="accent1"/>
                </a:solidFill>
                <a:ea typeface="+mn-lt"/>
                <a:cs typeface="+mn-lt"/>
              </a:rPr>
              <a:t> </a:t>
            </a:r>
            <a:r>
              <a:rPr lang="sl-SI" sz="1300" b="0" err="1">
                <a:solidFill>
                  <a:schemeClr val="accent1"/>
                </a:solidFill>
                <a:ea typeface="+mn-lt"/>
                <a:cs typeface="+mn-lt"/>
              </a:rPr>
              <a:t>women's</a:t>
            </a:r>
            <a:r>
              <a:rPr lang="sl-SI" sz="1300" b="0" dirty="0">
                <a:solidFill>
                  <a:schemeClr val="accent1"/>
                </a:solidFill>
                <a:ea typeface="+mn-lt"/>
                <a:cs typeface="+mn-lt"/>
              </a:rPr>
              <a:t> </a:t>
            </a:r>
            <a:r>
              <a:rPr lang="sl-SI" sz="1300" b="0" err="1">
                <a:solidFill>
                  <a:schemeClr val="accent1"/>
                </a:solidFill>
                <a:ea typeface="+mn-lt"/>
                <a:cs typeface="+mn-lt"/>
              </a:rPr>
              <a:t>participation</a:t>
            </a:r>
            <a:r>
              <a:rPr lang="sl-SI" sz="1300" b="0" dirty="0">
                <a:solidFill>
                  <a:schemeClr val="accent1"/>
                </a:solidFill>
                <a:ea typeface="+mn-lt"/>
                <a:cs typeface="+mn-lt"/>
              </a:rPr>
              <a:t> in </a:t>
            </a:r>
            <a:r>
              <a:rPr lang="sl-SI" sz="1300" b="0" err="1">
                <a:solidFill>
                  <a:schemeClr val="accent1"/>
                </a:solidFill>
                <a:ea typeface="+mn-lt"/>
                <a:cs typeface="+mn-lt"/>
              </a:rPr>
              <a:t>sports</a:t>
            </a:r>
            <a:r>
              <a:rPr lang="sl-SI" sz="1300" b="0" dirty="0">
                <a:solidFill>
                  <a:schemeClr val="accent1"/>
                </a:solidFill>
                <a:ea typeface="+mn-lt"/>
                <a:cs typeface="+mn-lt"/>
              </a:rPr>
              <a:t> </a:t>
            </a:r>
            <a:r>
              <a:rPr lang="sl-SI" sz="1300" b="0" err="1">
                <a:solidFill>
                  <a:schemeClr val="accent1"/>
                </a:solidFill>
                <a:ea typeface="+mn-lt"/>
                <a:cs typeface="+mn-lt"/>
              </a:rPr>
              <a:t>and</a:t>
            </a:r>
            <a:r>
              <a:rPr lang="sl-SI" sz="1300" b="0" dirty="0">
                <a:solidFill>
                  <a:schemeClr val="accent1"/>
                </a:solidFill>
                <a:ea typeface="+mn-lt"/>
                <a:cs typeface="+mn-lt"/>
              </a:rPr>
              <a:t> </a:t>
            </a:r>
            <a:r>
              <a:rPr lang="sl-SI" sz="1300" b="0" err="1">
                <a:solidFill>
                  <a:schemeClr val="accent1"/>
                </a:solidFill>
                <a:ea typeface="+mn-lt"/>
                <a:cs typeface="+mn-lt"/>
              </a:rPr>
              <a:t>academics</a:t>
            </a:r>
            <a:r>
              <a:rPr lang="sl-SI" sz="1300" b="0" dirty="0">
                <a:solidFill>
                  <a:schemeClr val="accent1"/>
                </a:solidFill>
                <a:ea typeface="+mn-lt"/>
                <a:cs typeface="+mn-lt"/>
              </a:rPr>
              <a:t>.</a:t>
            </a:r>
            <a:endParaRPr lang="sl-SI" sz="1300">
              <a:solidFill>
                <a:schemeClr val="accent1"/>
              </a:solidFill>
            </a:endParaRPr>
          </a:p>
          <a:p>
            <a:pPr marL="285750">
              <a:lnSpc>
                <a:spcPct val="150000"/>
              </a:lnSpc>
              <a:spcBef>
                <a:spcPts val="600"/>
              </a:spcBef>
              <a:spcAft>
                <a:spcPts val="600"/>
              </a:spcAft>
              <a:buFont typeface="Arial"/>
              <a:buChar char="•"/>
            </a:pPr>
            <a:r>
              <a:rPr lang="sl-SI" sz="1300" err="1">
                <a:solidFill>
                  <a:schemeClr val="accent1"/>
                </a:solidFill>
                <a:ea typeface="+mn-lt"/>
                <a:cs typeface="+mn-lt"/>
              </a:rPr>
              <a:t>Roe</a:t>
            </a:r>
            <a:r>
              <a:rPr lang="sl-SI" sz="1300" dirty="0">
                <a:solidFill>
                  <a:schemeClr val="accent1"/>
                </a:solidFill>
                <a:ea typeface="+mn-lt"/>
                <a:cs typeface="+mn-lt"/>
              </a:rPr>
              <a:t> v. </a:t>
            </a:r>
            <a:r>
              <a:rPr lang="sl-SI" sz="1300" err="1">
                <a:solidFill>
                  <a:schemeClr val="accent1"/>
                </a:solidFill>
                <a:ea typeface="+mn-lt"/>
                <a:cs typeface="+mn-lt"/>
              </a:rPr>
              <a:t>Wade</a:t>
            </a:r>
            <a:r>
              <a:rPr lang="sl-SI" sz="1300" dirty="0">
                <a:solidFill>
                  <a:schemeClr val="accent1"/>
                </a:solidFill>
                <a:ea typeface="+mn-lt"/>
                <a:cs typeface="+mn-lt"/>
              </a:rPr>
              <a:t> (1973):</a:t>
            </a:r>
            <a:r>
              <a:rPr lang="sl-SI" sz="1300" b="0" dirty="0">
                <a:solidFill>
                  <a:schemeClr val="accent1"/>
                </a:solidFill>
                <a:ea typeface="+mn-lt"/>
                <a:cs typeface="+mn-lt"/>
              </a:rPr>
              <a:t> </a:t>
            </a:r>
            <a:r>
              <a:rPr lang="sl-SI" sz="1300" b="0" err="1">
                <a:solidFill>
                  <a:schemeClr val="accent1"/>
                </a:solidFill>
                <a:ea typeface="+mn-lt"/>
                <a:cs typeface="+mn-lt"/>
              </a:rPr>
              <a:t>Affirmed</a:t>
            </a:r>
            <a:r>
              <a:rPr lang="sl-SI" sz="1300" b="0" dirty="0">
                <a:solidFill>
                  <a:schemeClr val="accent1"/>
                </a:solidFill>
                <a:ea typeface="+mn-lt"/>
                <a:cs typeface="+mn-lt"/>
              </a:rPr>
              <a:t> </a:t>
            </a:r>
            <a:r>
              <a:rPr lang="sl-SI" sz="1300" b="0" err="1">
                <a:solidFill>
                  <a:schemeClr val="accent1"/>
                </a:solidFill>
                <a:ea typeface="+mn-lt"/>
                <a:cs typeface="+mn-lt"/>
              </a:rPr>
              <a:t>women's</a:t>
            </a:r>
            <a:r>
              <a:rPr lang="sl-SI" sz="1300" b="0" dirty="0">
                <a:solidFill>
                  <a:schemeClr val="accent1"/>
                </a:solidFill>
                <a:ea typeface="+mn-lt"/>
                <a:cs typeface="+mn-lt"/>
              </a:rPr>
              <a:t> legal </a:t>
            </a:r>
            <a:r>
              <a:rPr lang="sl-SI" sz="1300" b="0" err="1">
                <a:solidFill>
                  <a:schemeClr val="accent1"/>
                </a:solidFill>
                <a:ea typeface="+mn-lt"/>
                <a:cs typeface="+mn-lt"/>
              </a:rPr>
              <a:t>right</a:t>
            </a:r>
            <a:r>
              <a:rPr lang="sl-SI" sz="1300" b="0" dirty="0">
                <a:solidFill>
                  <a:schemeClr val="accent1"/>
                </a:solidFill>
                <a:ea typeface="+mn-lt"/>
                <a:cs typeface="+mn-lt"/>
              </a:rPr>
              <a:t> to </a:t>
            </a:r>
            <a:r>
              <a:rPr lang="sl-SI" sz="1300" b="0" err="1">
                <a:solidFill>
                  <a:schemeClr val="accent1"/>
                </a:solidFill>
                <a:ea typeface="+mn-lt"/>
                <a:cs typeface="+mn-lt"/>
              </a:rPr>
              <a:t>abortion</a:t>
            </a:r>
            <a:r>
              <a:rPr lang="sl-SI" sz="1300" b="0" dirty="0">
                <a:solidFill>
                  <a:schemeClr val="accent1"/>
                </a:solidFill>
                <a:ea typeface="+mn-lt"/>
                <a:cs typeface="+mn-lt"/>
              </a:rPr>
              <a:t>, </a:t>
            </a:r>
            <a:r>
              <a:rPr lang="sl-SI" sz="1300" b="0" err="1">
                <a:solidFill>
                  <a:schemeClr val="accent1"/>
                </a:solidFill>
                <a:ea typeface="+mn-lt"/>
                <a:cs typeface="+mn-lt"/>
              </a:rPr>
              <a:t>emphasizing</a:t>
            </a:r>
            <a:r>
              <a:rPr lang="sl-SI" sz="1300" b="0" dirty="0">
                <a:solidFill>
                  <a:schemeClr val="accent1"/>
                </a:solidFill>
                <a:ea typeface="+mn-lt"/>
                <a:cs typeface="+mn-lt"/>
              </a:rPr>
              <a:t> </a:t>
            </a:r>
            <a:r>
              <a:rPr lang="sl-SI" sz="1300" b="0" err="1">
                <a:solidFill>
                  <a:schemeClr val="accent1"/>
                </a:solidFill>
                <a:ea typeface="+mn-lt"/>
                <a:cs typeface="+mn-lt"/>
              </a:rPr>
              <a:t>reproductive</a:t>
            </a:r>
            <a:r>
              <a:rPr lang="sl-SI" sz="1300" b="0" dirty="0">
                <a:solidFill>
                  <a:schemeClr val="accent1"/>
                </a:solidFill>
                <a:ea typeface="+mn-lt"/>
                <a:cs typeface="+mn-lt"/>
              </a:rPr>
              <a:t> </a:t>
            </a:r>
            <a:r>
              <a:rPr lang="sl-SI" sz="1300" b="0" err="1">
                <a:solidFill>
                  <a:schemeClr val="accent1"/>
                </a:solidFill>
                <a:ea typeface="+mn-lt"/>
                <a:cs typeface="+mn-lt"/>
              </a:rPr>
              <a:t>autonomy</a:t>
            </a:r>
            <a:r>
              <a:rPr lang="sl-SI" sz="1300" b="0" dirty="0">
                <a:solidFill>
                  <a:schemeClr val="accent1"/>
                </a:solidFill>
                <a:ea typeface="+mn-lt"/>
                <a:cs typeface="+mn-lt"/>
              </a:rPr>
              <a:t> </a:t>
            </a:r>
            <a:r>
              <a:rPr lang="sl-SI" sz="1300" b="0" err="1">
                <a:solidFill>
                  <a:schemeClr val="accent1"/>
                </a:solidFill>
                <a:ea typeface="+mn-lt"/>
                <a:cs typeface="+mn-lt"/>
              </a:rPr>
              <a:t>and</a:t>
            </a:r>
            <a:r>
              <a:rPr lang="sl-SI" sz="1300" b="0" dirty="0">
                <a:solidFill>
                  <a:schemeClr val="accent1"/>
                </a:solidFill>
                <a:ea typeface="+mn-lt"/>
                <a:cs typeface="+mn-lt"/>
              </a:rPr>
              <a:t> </a:t>
            </a:r>
            <a:r>
              <a:rPr lang="sl-SI" sz="1300" b="0" err="1">
                <a:solidFill>
                  <a:schemeClr val="accent1"/>
                </a:solidFill>
                <a:ea typeface="+mn-lt"/>
                <a:cs typeface="+mn-lt"/>
              </a:rPr>
              <a:t>health</a:t>
            </a:r>
            <a:r>
              <a:rPr lang="sl-SI" sz="1300" b="0" dirty="0">
                <a:solidFill>
                  <a:schemeClr val="accent1"/>
                </a:solidFill>
                <a:ea typeface="+mn-lt"/>
                <a:cs typeface="+mn-lt"/>
              </a:rPr>
              <a:t> </a:t>
            </a:r>
            <a:r>
              <a:rPr lang="sl-SI" sz="1300" b="0" err="1">
                <a:solidFill>
                  <a:schemeClr val="accent1"/>
                </a:solidFill>
                <a:ea typeface="+mn-lt"/>
                <a:cs typeface="+mn-lt"/>
              </a:rPr>
              <a:t>care</a:t>
            </a:r>
            <a:r>
              <a:rPr lang="sl-SI" sz="1300" b="0" dirty="0">
                <a:solidFill>
                  <a:schemeClr val="accent1"/>
                </a:solidFill>
                <a:ea typeface="+mn-lt"/>
                <a:cs typeface="+mn-lt"/>
              </a:rPr>
              <a:t> </a:t>
            </a:r>
            <a:r>
              <a:rPr lang="sl-SI" sz="1300" b="0" err="1">
                <a:solidFill>
                  <a:schemeClr val="accent1"/>
                </a:solidFill>
                <a:ea typeface="+mn-lt"/>
                <a:cs typeface="+mn-lt"/>
              </a:rPr>
              <a:t>rights</a:t>
            </a:r>
            <a:r>
              <a:rPr lang="sl-SI" sz="1300" b="0" dirty="0">
                <a:solidFill>
                  <a:schemeClr val="accent1"/>
                </a:solidFill>
                <a:ea typeface="+mn-lt"/>
                <a:cs typeface="+mn-lt"/>
              </a:rPr>
              <a:t>.</a:t>
            </a:r>
            <a:endParaRPr lang="sl-SI" sz="1300">
              <a:solidFill>
                <a:schemeClr val="accent1"/>
              </a:solidFill>
            </a:endParaRPr>
          </a:p>
          <a:p>
            <a:pPr marL="285750">
              <a:lnSpc>
                <a:spcPct val="150000"/>
              </a:lnSpc>
              <a:spcBef>
                <a:spcPts val="600"/>
              </a:spcBef>
              <a:spcAft>
                <a:spcPts val="600"/>
              </a:spcAft>
              <a:buFont typeface="Arial"/>
              <a:buChar char="•"/>
            </a:pPr>
            <a:r>
              <a:rPr lang="sl-SI" sz="1300" err="1">
                <a:solidFill>
                  <a:schemeClr val="accent1"/>
                </a:solidFill>
                <a:ea typeface="+mn-lt"/>
                <a:cs typeface="+mn-lt"/>
              </a:rPr>
              <a:t>Pregnancy</a:t>
            </a:r>
            <a:r>
              <a:rPr lang="sl-SI" sz="1300" dirty="0">
                <a:solidFill>
                  <a:schemeClr val="accent1"/>
                </a:solidFill>
                <a:ea typeface="+mn-lt"/>
                <a:cs typeface="+mn-lt"/>
              </a:rPr>
              <a:t> </a:t>
            </a:r>
            <a:r>
              <a:rPr lang="sl-SI" sz="1300" err="1">
                <a:solidFill>
                  <a:schemeClr val="accent1"/>
                </a:solidFill>
                <a:ea typeface="+mn-lt"/>
                <a:cs typeface="+mn-lt"/>
              </a:rPr>
              <a:t>Discrimination</a:t>
            </a:r>
            <a:r>
              <a:rPr lang="sl-SI" sz="1300" dirty="0">
                <a:solidFill>
                  <a:schemeClr val="accent1"/>
                </a:solidFill>
                <a:ea typeface="+mn-lt"/>
                <a:cs typeface="+mn-lt"/>
              </a:rPr>
              <a:t> </a:t>
            </a:r>
            <a:r>
              <a:rPr lang="sl-SI" sz="1300" err="1">
                <a:solidFill>
                  <a:schemeClr val="accent1"/>
                </a:solidFill>
                <a:ea typeface="+mn-lt"/>
                <a:cs typeface="+mn-lt"/>
              </a:rPr>
              <a:t>Act</a:t>
            </a:r>
            <a:r>
              <a:rPr lang="sl-SI" sz="1300" dirty="0">
                <a:solidFill>
                  <a:schemeClr val="accent1"/>
                </a:solidFill>
                <a:ea typeface="+mn-lt"/>
                <a:cs typeface="+mn-lt"/>
              </a:rPr>
              <a:t> (1978):</a:t>
            </a:r>
            <a:r>
              <a:rPr lang="sl-SI" sz="1300" b="0" dirty="0">
                <a:solidFill>
                  <a:schemeClr val="accent1"/>
                </a:solidFill>
                <a:ea typeface="+mn-lt"/>
                <a:cs typeface="+mn-lt"/>
              </a:rPr>
              <a:t> </a:t>
            </a:r>
            <a:r>
              <a:rPr lang="sl-SI" sz="1300" b="0" err="1">
                <a:solidFill>
                  <a:schemeClr val="accent1"/>
                </a:solidFill>
                <a:ea typeface="+mn-lt"/>
                <a:cs typeface="+mn-lt"/>
              </a:rPr>
              <a:t>Declared</a:t>
            </a:r>
            <a:r>
              <a:rPr lang="sl-SI" sz="1300" b="0" dirty="0">
                <a:solidFill>
                  <a:schemeClr val="accent1"/>
                </a:solidFill>
                <a:ea typeface="+mn-lt"/>
                <a:cs typeface="+mn-lt"/>
              </a:rPr>
              <a:t> </a:t>
            </a:r>
            <a:r>
              <a:rPr lang="sl-SI" sz="1300" b="0" err="1">
                <a:solidFill>
                  <a:schemeClr val="accent1"/>
                </a:solidFill>
                <a:ea typeface="+mn-lt"/>
                <a:cs typeface="+mn-lt"/>
              </a:rPr>
              <a:t>pregnancy-related</a:t>
            </a:r>
            <a:r>
              <a:rPr lang="sl-SI" sz="1300" b="0" dirty="0">
                <a:solidFill>
                  <a:schemeClr val="accent1"/>
                </a:solidFill>
                <a:ea typeface="+mn-lt"/>
                <a:cs typeface="+mn-lt"/>
              </a:rPr>
              <a:t> </a:t>
            </a:r>
            <a:r>
              <a:rPr lang="sl-SI" sz="1300" b="0" err="1">
                <a:solidFill>
                  <a:schemeClr val="accent1"/>
                </a:solidFill>
                <a:ea typeface="+mn-lt"/>
                <a:cs typeface="+mn-lt"/>
              </a:rPr>
              <a:t>discrimination</a:t>
            </a:r>
            <a:r>
              <a:rPr lang="sl-SI" sz="1300" b="0" dirty="0">
                <a:solidFill>
                  <a:schemeClr val="accent1"/>
                </a:solidFill>
                <a:ea typeface="+mn-lt"/>
                <a:cs typeface="+mn-lt"/>
              </a:rPr>
              <a:t> as </a:t>
            </a:r>
            <a:r>
              <a:rPr lang="sl-SI" sz="1300" b="0" err="1">
                <a:solidFill>
                  <a:schemeClr val="accent1"/>
                </a:solidFill>
                <a:ea typeface="+mn-lt"/>
                <a:cs typeface="+mn-lt"/>
              </a:rPr>
              <a:t>unlawful</a:t>
            </a:r>
            <a:r>
              <a:rPr lang="sl-SI" sz="1300" b="0" dirty="0">
                <a:solidFill>
                  <a:schemeClr val="accent1"/>
                </a:solidFill>
                <a:ea typeface="+mn-lt"/>
                <a:cs typeface="+mn-lt"/>
              </a:rPr>
              <a:t> </a:t>
            </a:r>
            <a:r>
              <a:rPr lang="sl-SI" sz="1300" b="0" err="1">
                <a:solidFill>
                  <a:schemeClr val="accent1"/>
                </a:solidFill>
                <a:ea typeface="+mn-lt"/>
                <a:cs typeface="+mn-lt"/>
              </a:rPr>
              <a:t>sex</a:t>
            </a:r>
            <a:r>
              <a:rPr lang="sl-SI" sz="1300" b="0" dirty="0">
                <a:solidFill>
                  <a:schemeClr val="accent1"/>
                </a:solidFill>
                <a:ea typeface="+mn-lt"/>
                <a:cs typeface="+mn-lt"/>
              </a:rPr>
              <a:t> </a:t>
            </a:r>
            <a:r>
              <a:rPr lang="sl-SI" sz="1300" b="0" err="1">
                <a:solidFill>
                  <a:schemeClr val="accent1"/>
                </a:solidFill>
                <a:ea typeface="+mn-lt"/>
                <a:cs typeface="+mn-lt"/>
              </a:rPr>
              <a:t>discrimination</a:t>
            </a:r>
            <a:r>
              <a:rPr lang="sl-SI" sz="1300" b="0" dirty="0">
                <a:solidFill>
                  <a:schemeClr val="accent1"/>
                </a:solidFill>
                <a:ea typeface="+mn-lt"/>
                <a:cs typeface="+mn-lt"/>
              </a:rPr>
              <a:t>.</a:t>
            </a:r>
            <a:endParaRPr lang="sl-SI" sz="1300">
              <a:solidFill>
                <a:schemeClr val="accent1"/>
              </a:solidFill>
            </a:endParaRPr>
          </a:p>
          <a:p>
            <a:pPr marL="285750" indent="-285750">
              <a:lnSpc>
                <a:spcPct val="170000"/>
              </a:lnSpc>
              <a:buFont typeface="Arial"/>
              <a:buChar char="•"/>
            </a:pPr>
            <a:endParaRPr lang="sl-SI" sz="1600" b="0" dirty="0">
              <a:solidFill>
                <a:schemeClr val="accent1"/>
              </a:solidFill>
            </a:endParaRPr>
          </a:p>
          <a:p>
            <a:endParaRPr lang="sl-SI" dirty="0"/>
          </a:p>
        </p:txBody>
      </p:sp>
    </p:spTree>
    <p:extLst>
      <p:ext uri="{BB962C8B-B14F-4D97-AF65-F5344CB8AC3E}">
        <p14:creationId xmlns:p14="http://schemas.microsoft.com/office/powerpoint/2010/main" val="2710904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7097741-BC89-1200-94B3-48A688FFFC85}"/>
              </a:ext>
            </a:extLst>
          </p:cNvPr>
          <p:cNvSpPr>
            <a:spLocks noGrp="1"/>
          </p:cNvSpPr>
          <p:nvPr>
            <p:ph type="title"/>
          </p:nvPr>
        </p:nvSpPr>
        <p:spPr>
          <a:xfrm>
            <a:off x="838200" y="365125"/>
            <a:ext cx="9409135" cy="636632"/>
          </a:xfrm>
        </p:spPr>
        <p:txBody>
          <a:bodyPr>
            <a:normAutofit/>
          </a:bodyPr>
          <a:lstStyle/>
          <a:p>
            <a:r>
              <a:rPr lang="sl-SI" sz="3400" dirty="0" err="1">
                <a:ea typeface="+mj-lt"/>
                <a:cs typeface="+mj-lt"/>
              </a:rPr>
              <a:t>Impact</a:t>
            </a:r>
            <a:r>
              <a:rPr lang="sl-SI" sz="3400" dirty="0">
                <a:ea typeface="+mj-lt"/>
                <a:cs typeface="+mj-lt"/>
              </a:rPr>
              <a:t> </a:t>
            </a:r>
            <a:r>
              <a:rPr lang="sl-SI" sz="3400" dirty="0" err="1">
                <a:ea typeface="+mj-lt"/>
                <a:cs typeface="+mj-lt"/>
              </a:rPr>
              <a:t>of</a:t>
            </a:r>
            <a:r>
              <a:rPr lang="sl-SI" sz="3400" dirty="0">
                <a:ea typeface="+mj-lt"/>
                <a:cs typeface="+mj-lt"/>
              </a:rPr>
              <a:t> legislative </a:t>
            </a:r>
            <a:r>
              <a:rPr lang="sl-SI" sz="3400" dirty="0" err="1">
                <a:ea typeface="+mj-lt"/>
                <a:cs typeface="+mj-lt"/>
              </a:rPr>
              <a:t>changes</a:t>
            </a:r>
          </a:p>
        </p:txBody>
      </p:sp>
      <p:sp>
        <p:nvSpPr>
          <p:cNvPr id="3" name="Označba mesta vsebine 2">
            <a:extLst>
              <a:ext uri="{FF2B5EF4-FFF2-40B4-BE49-F238E27FC236}">
                <a16:creationId xmlns:a16="http://schemas.microsoft.com/office/drawing/2014/main" id="{66350947-283A-1637-5E79-83867C15A9D6}"/>
              </a:ext>
            </a:extLst>
          </p:cNvPr>
          <p:cNvSpPr>
            <a:spLocks noGrp="1"/>
          </p:cNvSpPr>
          <p:nvPr>
            <p:ph idx="1"/>
          </p:nvPr>
        </p:nvSpPr>
        <p:spPr>
          <a:xfrm>
            <a:off x="754694" y="1491598"/>
            <a:ext cx="10599106" cy="4685365"/>
          </a:xfrm>
        </p:spPr>
        <p:txBody>
          <a:bodyPr vert="horz" lIns="91440" tIns="45720" rIns="91440" bIns="45720" rtlCol="0" anchor="t">
            <a:normAutofit/>
          </a:bodyPr>
          <a:lstStyle/>
          <a:p>
            <a:pPr marL="171450" indent="-171450">
              <a:lnSpc>
                <a:spcPct val="150000"/>
              </a:lnSpc>
              <a:spcBef>
                <a:spcPts val="600"/>
              </a:spcBef>
              <a:spcAft>
                <a:spcPts val="600"/>
              </a:spcAft>
              <a:buChar char="•"/>
            </a:pPr>
            <a:r>
              <a:rPr lang="sl-SI" sz="1800" err="1">
                <a:solidFill>
                  <a:schemeClr val="accent1"/>
                </a:solidFill>
                <a:ea typeface="+mn-lt"/>
                <a:cs typeface="+mn-lt"/>
              </a:rPr>
              <a:t>Increased</a:t>
            </a:r>
            <a:r>
              <a:rPr lang="sl-SI" sz="1800" dirty="0">
                <a:solidFill>
                  <a:schemeClr val="accent1"/>
                </a:solidFill>
                <a:ea typeface="+mn-lt"/>
                <a:cs typeface="+mn-lt"/>
              </a:rPr>
              <a:t> </a:t>
            </a:r>
            <a:r>
              <a:rPr lang="sl-SI" sz="1800" err="1">
                <a:solidFill>
                  <a:schemeClr val="accent1"/>
                </a:solidFill>
                <a:ea typeface="+mn-lt"/>
                <a:cs typeface="+mn-lt"/>
              </a:rPr>
              <a:t>workforce</a:t>
            </a:r>
            <a:r>
              <a:rPr lang="sl-SI" sz="1800" dirty="0">
                <a:solidFill>
                  <a:schemeClr val="accent1"/>
                </a:solidFill>
                <a:ea typeface="+mn-lt"/>
                <a:cs typeface="+mn-lt"/>
              </a:rPr>
              <a:t> </a:t>
            </a:r>
            <a:r>
              <a:rPr lang="sl-SI" sz="1800" err="1">
                <a:solidFill>
                  <a:schemeClr val="accent1"/>
                </a:solidFill>
                <a:ea typeface="+mn-lt"/>
                <a:cs typeface="+mn-lt"/>
              </a:rPr>
              <a:t>participation</a:t>
            </a:r>
            <a:r>
              <a:rPr lang="sl-SI" sz="1800" dirty="0">
                <a:solidFill>
                  <a:schemeClr val="accent1"/>
                </a:solidFill>
                <a:ea typeface="+mn-lt"/>
                <a:cs typeface="+mn-lt"/>
              </a:rPr>
              <a:t>: </a:t>
            </a:r>
            <a:r>
              <a:rPr lang="sl-SI" sz="1800" b="0" err="1">
                <a:solidFill>
                  <a:schemeClr val="accent1"/>
                </a:solidFill>
                <a:ea typeface="+mn-lt"/>
                <a:cs typeface="+mn-lt"/>
              </a:rPr>
              <a:t>These</a:t>
            </a:r>
            <a:r>
              <a:rPr lang="sl-SI" sz="1800" b="0" dirty="0">
                <a:solidFill>
                  <a:schemeClr val="accent1"/>
                </a:solidFill>
                <a:ea typeface="+mn-lt"/>
                <a:cs typeface="+mn-lt"/>
              </a:rPr>
              <a:t> </a:t>
            </a:r>
            <a:r>
              <a:rPr lang="sl-SI" sz="1800" b="0" err="1">
                <a:solidFill>
                  <a:schemeClr val="accent1"/>
                </a:solidFill>
                <a:ea typeface="+mn-lt"/>
                <a:cs typeface="+mn-lt"/>
              </a:rPr>
              <a:t>laws</a:t>
            </a:r>
            <a:r>
              <a:rPr lang="sl-SI" sz="1800" b="0" dirty="0">
                <a:solidFill>
                  <a:schemeClr val="accent1"/>
                </a:solidFill>
                <a:ea typeface="+mn-lt"/>
                <a:cs typeface="+mn-lt"/>
              </a:rPr>
              <a:t> </a:t>
            </a:r>
            <a:r>
              <a:rPr lang="sl-SI" sz="1800" b="0" err="1">
                <a:solidFill>
                  <a:schemeClr val="accent1"/>
                </a:solidFill>
                <a:ea typeface="+mn-lt"/>
                <a:cs typeface="+mn-lt"/>
              </a:rPr>
              <a:t>facilitated</a:t>
            </a:r>
            <a:r>
              <a:rPr lang="sl-SI" sz="1800" b="0" dirty="0">
                <a:solidFill>
                  <a:schemeClr val="accent1"/>
                </a:solidFill>
                <a:ea typeface="+mn-lt"/>
                <a:cs typeface="+mn-lt"/>
              </a:rPr>
              <a:t> </a:t>
            </a:r>
            <a:r>
              <a:rPr lang="sl-SI" sz="1800" b="0" err="1">
                <a:solidFill>
                  <a:schemeClr val="accent1"/>
                </a:solidFill>
                <a:ea typeface="+mn-lt"/>
                <a:cs typeface="+mn-lt"/>
              </a:rPr>
              <a:t>greater</a:t>
            </a:r>
            <a:r>
              <a:rPr lang="sl-SI" sz="1800" b="0" dirty="0">
                <a:solidFill>
                  <a:schemeClr val="accent1"/>
                </a:solidFill>
                <a:ea typeface="+mn-lt"/>
                <a:cs typeface="+mn-lt"/>
              </a:rPr>
              <a:t> </a:t>
            </a:r>
            <a:r>
              <a:rPr lang="sl-SI" sz="1800" b="0" err="1">
                <a:solidFill>
                  <a:schemeClr val="accent1"/>
                </a:solidFill>
                <a:ea typeface="+mn-lt"/>
                <a:cs typeface="+mn-lt"/>
              </a:rPr>
              <a:t>participation</a:t>
            </a:r>
            <a:r>
              <a:rPr lang="sl-SI" sz="1800" b="0" dirty="0">
                <a:solidFill>
                  <a:schemeClr val="accent1"/>
                </a:solidFill>
                <a:ea typeface="+mn-lt"/>
                <a:cs typeface="+mn-lt"/>
              </a:rPr>
              <a:t> </a:t>
            </a:r>
            <a:r>
              <a:rPr lang="sl-SI" sz="1800" b="0" err="1">
                <a:solidFill>
                  <a:schemeClr val="accent1"/>
                </a:solidFill>
                <a:ea typeface="+mn-lt"/>
                <a:cs typeface="+mn-lt"/>
              </a:rPr>
              <a:t>of</a:t>
            </a:r>
            <a:r>
              <a:rPr lang="sl-SI" sz="1800" b="0" dirty="0">
                <a:solidFill>
                  <a:schemeClr val="accent1"/>
                </a:solidFill>
                <a:ea typeface="+mn-lt"/>
                <a:cs typeface="+mn-lt"/>
              </a:rPr>
              <a:t> </a:t>
            </a:r>
            <a:r>
              <a:rPr lang="sl-SI" sz="1800" b="0" err="1">
                <a:solidFill>
                  <a:schemeClr val="accent1"/>
                </a:solidFill>
                <a:ea typeface="+mn-lt"/>
                <a:cs typeface="+mn-lt"/>
              </a:rPr>
              <a:t>women</a:t>
            </a:r>
            <a:r>
              <a:rPr lang="sl-SI" sz="1800" b="0" dirty="0">
                <a:solidFill>
                  <a:schemeClr val="accent1"/>
                </a:solidFill>
                <a:ea typeface="+mn-lt"/>
                <a:cs typeface="+mn-lt"/>
              </a:rPr>
              <a:t> in </a:t>
            </a:r>
            <a:r>
              <a:rPr lang="sl-SI" sz="1800" b="0" err="1">
                <a:solidFill>
                  <a:schemeClr val="accent1"/>
                </a:solidFill>
                <a:ea typeface="+mn-lt"/>
                <a:cs typeface="+mn-lt"/>
              </a:rPr>
              <a:t>the</a:t>
            </a:r>
            <a:r>
              <a:rPr lang="sl-SI" sz="1800" b="0" dirty="0">
                <a:solidFill>
                  <a:schemeClr val="accent1"/>
                </a:solidFill>
                <a:ea typeface="+mn-lt"/>
                <a:cs typeface="+mn-lt"/>
              </a:rPr>
              <a:t> </a:t>
            </a:r>
            <a:r>
              <a:rPr lang="sl-SI" sz="1800" b="0" err="1">
                <a:solidFill>
                  <a:schemeClr val="accent1"/>
                </a:solidFill>
                <a:ea typeface="+mn-lt"/>
                <a:cs typeface="+mn-lt"/>
              </a:rPr>
              <a:t>workforce</a:t>
            </a:r>
            <a:r>
              <a:rPr lang="sl-SI" sz="1800" b="0" dirty="0">
                <a:solidFill>
                  <a:schemeClr val="accent1"/>
                </a:solidFill>
                <a:ea typeface="+mn-lt"/>
                <a:cs typeface="+mn-lt"/>
              </a:rPr>
              <a:t> </a:t>
            </a:r>
            <a:r>
              <a:rPr lang="sl-SI" sz="1800" b="0" err="1">
                <a:solidFill>
                  <a:schemeClr val="accent1"/>
                </a:solidFill>
                <a:ea typeface="+mn-lt"/>
                <a:cs typeface="+mn-lt"/>
              </a:rPr>
              <a:t>by</a:t>
            </a:r>
            <a:r>
              <a:rPr lang="sl-SI" sz="1800" b="0" dirty="0">
                <a:solidFill>
                  <a:schemeClr val="accent1"/>
                </a:solidFill>
                <a:ea typeface="+mn-lt"/>
                <a:cs typeface="+mn-lt"/>
              </a:rPr>
              <a:t> </a:t>
            </a:r>
            <a:r>
              <a:rPr lang="sl-SI" sz="1800" b="0" err="1">
                <a:solidFill>
                  <a:schemeClr val="accent1"/>
                </a:solidFill>
                <a:ea typeface="+mn-lt"/>
                <a:cs typeface="+mn-lt"/>
              </a:rPr>
              <a:t>addressing</a:t>
            </a:r>
            <a:r>
              <a:rPr lang="sl-SI" sz="1800" b="0" dirty="0">
                <a:solidFill>
                  <a:schemeClr val="accent1"/>
                </a:solidFill>
                <a:ea typeface="+mn-lt"/>
                <a:cs typeface="+mn-lt"/>
              </a:rPr>
              <a:t> </a:t>
            </a:r>
            <a:r>
              <a:rPr lang="sl-SI" sz="1800" b="0" err="1">
                <a:solidFill>
                  <a:schemeClr val="accent1"/>
                </a:solidFill>
                <a:ea typeface="+mn-lt"/>
                <a:cs typeface="+mn-lt"/>
              </a:rPr>
              <a:t>discriminatory</a:t>
            </a:r>
            <a:r>
              <a:rPr lang="sl-SI" sz="1800" b="0" dirty="0">
                <a:solidFill>
                  <a:schemeClr val="accent1"/>
                </a:solidFill>
                <a:ea typeface="+mn-lt"/>
                <a:cs typeface="+mn-lt"/>
              </a:rPr>
              <a:t> </a:t>
            </a:r>
            <a:r>
              <a:rPr lang="sl-SI" sz="1800" b="0" err="1">
                <a:solidFill>
                  <a:schemeClr val="accent1"/>
                </a:solidFill>
                <a:ea typeface="+mn-lt"/>
                <a:cs typeface="+mn-lt"/>
              </a:rPr>
              <a:t>practices</a:t>
            </a:r>
            <a:r>
              <a:rPr lang="sl-SI" sz="1800" b="0" dirty="0">
                <a:solidFill>
                  <a:schemeClr val="accent1"/>
                </a:solidFill>
                <a:ea typeface="+mn-lt"/>
                <a:cs typeface="+mn-lt"/>
              </a:rPr>
              <a:t> </a:t>
            </a:r>
            <a:r>
              <a:rPr lang="sl-SI" sz="1800" b="0" err="1">
                <a:solidFill>
                  <a:schemeClr val="accent1"/>
                </a:solidFill>
                <a:ea typeface="+mn-lt"/>
                <a:cs typeface="+mn-lt"/>
              </a:rPr>
              <a:t>and</a:t>
            </a:r>
            <a:r>
              <a:rPr lang="sl-SI" sz="1800" b="0" dirty="0">
                <a:solidFill>
                  <a:schemeClr val="accent1"/>
                </a:solidFill>
                <a:ea typeface="+mn-lt"/>
                <a:cs typeface="+mn-lt"/>
              </a:rPr>
              <a:t> </a:t>
            </a:r>
            <a:r>
              <a:rPr lang="sl-SI" sz="1800" b="0" err="1">
                <a:solidFill>
                  <a:schemeClr val="accent1"/>
                </a:solidFill>
                <a:ea typeface="+mn-lt"/>
                <a:cs typeface="+mn-lt"/>
              </a:rPr>
              <a:t>ensuring</a:t>
            </a:r>
            <a:r>
              <a:rPr lang="sl-SI" sz="1800" b="0" dirty="0">
                <a:solidFill>
                  <a:schemeClr val="accent1"/>
                </a:solidFill>
                <a:ea typeface="+mn-lt"/>
                <a:cs typeface="+mn-lt"/>
              </a:rPr>
              <a:t> </a:t>
            </a:r>
            <a:r>
              <a:rPr lang="sl-SI" sz="1800" b="0" err="1">
                <a:solidFill>
                  <a:schemeClr val="accent1"/>
                </a:solidFill>
                <a:ea typeface="+mn-lt"/>
                <a:cs typeface="+mn-lt"/>
              </a:rPr>
              <a:t>equal</a:t>
            </a:r>
            <a:r>
              <a:rPr lang="sl-SI" sz="1800" b="0" dirty="0">
                <a:solidFill>
                  <a:schemeClr val="accent1"/>
                </a:solidFill>
                <a:ea typeface="+mn-lt"/>
                <a:cs typeface="+mn-lt"/>
              </a:rPr>
              <a:t> </a:t>
            </a:r>
            <a:r>
              <a:rPr lang="sl-SI" sz="1800" b="0" err="1">
                <a:solidFill>
                  <a:schemeClr val="accent1"/>
                </a:solidFill>
                <a:ea typeface="+mn-lt"/>
                <a:cs typeface="+mn-lt"/>
              </a:rPr>
              <a:t>opportunities</a:t>
            </a:r>
            <a:r>
              <a:rPr lang="sl-SI" sz="1800" b="0" dirty="0">
                <a:solidFill>
                  <a:schemeClr val="accent1"/>
                </a:solidFill>
                <a:ea typeface="+mn-lt"/>
                <a:cs typeface="+mn-lt"/>
              </a:rPr>
              <a:t>.</a:t>
            </a:r>
            <a:endParaRPr lang="sl-SI" sz="1800" dirty="0">
              <a:solidFill>
                <a:schemeClr val="accent1"/>
              </a:solidFill>
              <a:ea typeface="+mn-lt"/>
              <a:cs typeface="+mn-lt"/>
            </a:endParaRPr>
          </a:p>
          <a:p>
            <a:pPr marL="171450" indent="-171450">
              <a:lnSpc>
                <a:spcPct val="150000"/>
              </a:lnSpc>
              <a:spcBef>
                <a:spcPts val="600"/>
              </a:spcBef>
              <a:spcAft>
                <a:spcPts val="600"/>
              </a:spcAft>
              <a:buChar char="•"/>
            </a:pPr>
            <a:r>
              <a:rPr lang="sl-SI" sz="1800" err="1">
                <a:solidFill>
                  <a:schemeClr val="accent1"/>
                </a:solidFill>
                <a:ea typeface="+mn-lt"/>
                <a:cs typeface="+mn-lt"/>
              </a:rPr>
              <a:t>Reproductive</a:t>
            </a:r>
            <a:r>
              <a:rPr lang="sl-SI" sz="1800" dirty="0">
                <a:solidFill>
                  <a:schemeClr val="accent1"/>
                </a:solidFill>
                <a:ea typeface="+mn-lt"/>
                <a:cs typeface="+mn-lt"/>
              </a:rPr>
              <a:t> </a:t>
            </a:r>
            <a:r>
              <a:rPr lang="sl-SI" sz="1800" err="1">
                <a:solidFill>
                  <a:schemeClr val="accent1"/>
                </a:solidFill>
                <a:ea typeface="+mn-lt"/>
                <a:cs typeface="+mn-lt"/>
              </a:rPr>
              <a:t>rights</a:t>
            </a:r>
            <a:r>
              <a:rPr lang="sl-SI" sz="1800" dirty="0">
                <a:solidFill>
                  <a:schemeClr val="accent1"/>
                </a:solidFill>
                <a:ea typeface="+mn-lt"/>
                <a:cs typeface="+mn-lt"/>
              </a:rPr>
              <a:t>:</a:t>
            </a:r>
            <a:r>
              <a:rPr lang="sl-SI" sz="1800" b="0" dirty="0">
                <a:solidFill>
                  <a:schemeClr val="accent1"/>
                </a:solidFill>
                <a:ea typeface="+mn-lt"/>
                <a:cs typeface="+mn-lt"/>
              </a:rPr>
              <a:t> </a:t>
            </a:r>
            <a:r>
              <a:rPr lang="sl-SI" sz="1800" b="0" err="1">
                <a:solidFill>
                  <a:schemeClr val="accent1"/>
                </a:solidFill>
                <a:ea typeface="+mn-lt"/>
                <a:cs typeface="+mn-lt"/>
              </a:rPr>
              <a:t>The</a:t>
            </a:r>
            <a:r>
              <a:rPr lang="sl-SI" sz="1800" b="0" dirty="0">
                <a:solidFill>
                  <a:schemeClr val="accent1"/>
                </a:solidFill>
                <a:ea typeface="+mn-lt"/>
                <a:cs typeface="+mn-lt"/>
              </a:rPr>
              <a:t> </a:t>
            </a:r>
            <a:r>
              <a:rPr lang="sl-SI" sz="1800" b="0" err="1">
                <a:solidFill>
                  <a:schemeClr val="accent1"/>
                </a:solidFill>
                <a:ea typeface="+mn-lt"/>
                <a:cs typeface="+mn-lt"/>
              </a:rPr>
              <a:t>Roe</a:t>
            </a:r>
            <a:r>
              <a:rPr lang="sl-SI" sz="1800" b="0" dirty="0">
                <a:solidFill>
                  <a:schemeClr val="accent1"/>
                </a:solidFill>
                <a:ea typeface="+mn-lt"/>
                <a:cs typeface="+mn-lt"/>
              </a:rPr>
              <a:t> v. </a:t>
            </a:r>
            <a:r>
              <a:rPr lang="sl-SI" sz="1800" b="0" err="1">
                <a:solidFill>
                  <a:schemeClr val="accent1"/>
                </a:solidFill>
                <a:ea typeface="+mn-lt"/>
                <a:cs typeface="+mn-lt"/>
              </a:rPr>
              <a:t>Wade</a:t>
            </a:r>
            <a:r>
              <a:rPr lang="sl-SI" sz="1800" b="0" dirty="0">
                <a:solidFill>
                  <a:schemeClr val="accent1"/>
                </a:solidFill>
                <a:ea typeface="+mn-lt"/>
                <a:cs typeface="+mn-lt"/>
              </a:rPr>
              <a:t> </a:t>
            </a:r>
            <a:r>
              <a:rPr lang="sl-SI" sz="1800" b="0" err="1">
                <a:solidFill>
                  <a:schemeClr val="accent1"/>
                </a:solidFill>
                <a:ea typeface="+mn-lt"/>
                <a:cs typeface="+mn-lt"/>
              </a:rPr>
              <a:t>decision</a:t>
            </a:r>
            <a:r>
              <a:rPr lang="sl-SI" sz="1800" b="0" dirty="0">
                <a:solidFill>
                  <a:schemeClr val="accent1"/>
                </a:solidFill>
                <a:ea typeface="+mn-lt"/>
                <a:cs typeface="+mn-lt"/>
              </a:rPr>
              <a:t> </a:t>
            </a:r>
            <a:r>
              <a:rPr lang="sl-SI" sz="1800" b="0" err="1">
                <a:solidFill>
                  <a:schemeClr val="accent1"/>
                </a:solidFill>
                <a:ea typeface="+mn-lt"/>
                <a:cs typeface="+mn-lt"/>
              </a:rPr>
              <a:t>empowered</a:t>
            </a:r>
            <a:r>
              <a:rPr lang="sl-SI" sz="1800" b="0" dirty="0">
                <a:solidFill>
                  <a:schemeClr val="accent1"/>
                </a:solidFill>
                <a:ea typeface="+mn-lt"/>
                <a:cs typeface="+mn-lt"/>
              </a:rPr>
              <a:t> </a:t>
            </a:r>
            <a:r>
              <a:rPr lang="sl-SI" sz="1800" b="0" err="1">
                <a:solidFill>
                  <a:schemeClr val="accent1"/>
                </a:solidFill>
                <a:ea typeface="+mn-lt"/>
                <a:cs typeface="+mn-lt"/>
              </a:rPr>
              <a:t>women</a:t>
            </a:r>
            <a:r>
              <a:rPr lang="sl-SI" sz="1800" b="0" dirty="0">
                <a:solidFill>
                  <a:schemeClr val="accent1"/>
                </a:solidFill>
                <a:ea typeface="+mn-lt"/>
                <a:cs typeface="+mn-lt"/>
              </a:rPr>
              <a:t> to make </a:t>
            </a:r>
            <a:r>
              <a:rPr lang="sl-SI" sz="1800" b="0" err="1">
                <a:solidFill>
                  <a:schemeClr val="accent1"/>
                </a:solidFill>
                <a:ea typeface="+mn-lt"/>
                <a:cs typeface="+mn-lt"/>
              </a:rPr>
              <a:t>choices</a:t>
            </a:r>
            <a:r>
              <a:rPr lang="sl-SI" sz="1800" b="0" dirty="0">
                <a:solidFill>
                  <a:schemeClr val="accent1"/>
                </a:solidFill>
                <a:ea typeface="+mn-lt"/>
                <a:cs typeface="+mn-lt"/>
              </a:rPr>
              <a:t> </a:t>
            </a:r>
            <a:r>
              <a:rPr lang="sl-SI" sz="1800" b="0" err="1">
                <a:solidFill>
                  <a:schemeClr val="accent1"/>
                </a:solidFill>
                <a:ea typeface="+mn-lt"/>
                <a:cs typeface="+mn-lt"/>
              </a:rPr>
              <a:t>about</a:t>
            </a:r>
            <a:r>
              <a:rPr lang="sl-SI" sz="1800" b="0" dirty="0">
                <a:solidFill>
                  <a:schemeClr val="accent1"/>
                </a:solidFill>
                <a:ea typeface="+mn-lt"/>
                <a:cs typeface="+mn-lt"/>
              </a:rPr>
              <a:t> </a:t>
            </a:r>
            <a:r>
              <a:rPr lang="sl-SI" sz="1800" b="0" err="1">
                <a:solidFill>
                  <a:schemeClr val="accent1"/>
                </a:solidFill>
                <a:ea typeface="+mn-lt"/>
                <a:cs typeface="+mn-lt"/>
              </a:rPr>
              <a:t>their</a:t>
            </a:r>
            <a:r>
              <a:rPr lang="sl-SI" sz="1800" b="0" dirty="0">
                <a:solidFill>
                  <a:schemeClr val="accent1"/>
                </a:solidFill>
                <a:ea typeface="+mn-lt"/>
                <a:cs typeface="+mn-lt"/>
              </a:rPr>
              <a:t> </a:t>
            </a:r>
            <a:r>
              <a:rPr lang="sl-SI" sz="1800" b="0" err="1">
                <a:solidFill>
                  <a:schemeClr val="accent1"/>
                </a:solidFill>
                <a:ea typeface="+mn-lt"/>
                <a:cs typeface="+mn-lt"/>
              </a:rPr>
              <a:t>bodies</a:t>
            </a:r>
            <a:r>
              <a:rPr lang="sl-SI" sz="1800" b="0" dirty="0">
                <a:solidFill>
                  <a:schemeClr val="accent1"/>
                </a:solidFill>
                <a:ea typeface="+mn-lt"/>
                <a:cs typeface="+mn-lt"/>
              </a:rPr>
              <a:t> </a:t>
            </a:r>
            <a:r>
              <a:rPr lang="sl-SI" sz="1800" b="0" err="1">
                <a:solidFill>
                  <a:schemeClr val="accent1"/>
                </a:solidFill>
                <a:ea typeface="+mn-lt"/>
                <a:cs typeface="+mn-lt"/>
              </a:rPr>
              <a:t>and</a:t>
            </a:r>
            <a:r>
              <a:rPr lang="sl-SI" sz="1800" b="0" dirty="0">
                <a:solidFill>
                  <a:schemeClr val="accent1"/>
                </a:solidFill>
                <a:ea typeface="+mn-lt"/>
                <a:cs typeface="+mn-lt"/>
              </a:rPr>
              <a:t> </a:t>
            </a:r>
            <a:r>
              <a:rPr lang="sl-SI" sz="1800" b="0" err="1">
                <a:solidFill>
                  <a:schemeClr val="accent1"/>
                </a:solidFill>
                <a:ea typeface="+mn-lt"/>
                <a:cs typeface="+mn-lt"/>
              </a:rPr>
              <a:t>reproductive</a:t>
            </a:r>
            <a:r>
              <a:rPr lang="sl-SI" sz="1800" b="0" dirty="0">
                <a:solidFill>
                  <a:schemeClr val="accent1"/>
                </a:solidFill>
                <a:ea typeface="+mn-lt"/>
                <a:cs typeface="+mn-lt"/>
              </a:rPr>
              <a:t> </a:t>
            </a:r>
            <a:r>
              <a:rPr lang="sl-SI" sz="1800" b="0" err="1">
                <a:solidFill>
                  <a:schemeClr val="accent1"/>
                </a:solidFill>
                <a:ea typeface="+mn-lt"/>
                <a:cs typeface="+mn-lt"/>
              </a:rPr>
              <a:t>health</a:t>
            </a:r>
            <a:r>
              <a:rPr lang="sl-SI" sz="1800" b="0" dirty="0">
                <a:solidFill>
                  <a:schemeClr val="accent1"/>
                </a:solidFill>
                <a:ea typeface="+mn-lt"/>
                <a:cs typeface="+mn-lt"/>
              </a:rPr>
              <a:t>, </a:t>
            </a:r>
            <a:r>
              <a:rPr lang="sl-SI" sz="1800" b="0" err="1">
                <a:solidFill>
                  <a:schemeClr val="accent1"/>
                </a:solidFill>
                <a:ea typeface="+mn-lt"/>
                <a:cs typeface="+mn-lt"/>
              </a:rPr>
              <a:t>influencing</a:t>
            </a:r>
            <a:r>
              <a:rPr lang="sl-SI" sz="1800" b="0" dirty="0">
                <a:solidFill>
                  <a:schemeClr val="accent1"/>
                </a:solidFill>
                <a:ea typeface="+mn-lt"/>
                <a:cs typeface="+mn-lt"/>
              </a:rPr>
              <a:t> </a:t>
            </a:r>
            <a:r>
              <a:rPr lang="sl-SI" sz="1800" b="0" err="1">
                <a:solidFill>
                  <a:schemeClr val="accent1"/>
                </a:solidFill>
                <a:ea typeface="+mn-lt"/>
                <a:cs typeface="+mn-lt"/>
              </a:rPr>
              <a:t>women's</a:t>
            </a:r>
            <a:r>
              <a:rPr lang="sl-SI" sz="1800" b="0" dirty="0">
                <a:solidFill>
                  <a:schemeClr val="accent1"/>
                </a:solidFill>
                <a:ea typeface="+mn-lt"/>
                <a:cs typeface="+mn-lt"/>
              </a:rPr>
              <a:t> </a:t>
            </a:r>
            <a:r>
              <a:rPr lang="sl-SI" sz="1800" b="0" err="1">
                <a:solidFill>
                  <a:schemeClr val="accent1"/>
                </a:solidFill>
                <a:ea typeface="+mn-lt"/>
                <a:cs typeface="+mn-lt"/>
              </a:rPr>
              <a:t>rights</a:t>
            </a:r>
            <a:r>
              <a:rPr lang="sl-SI" sz="1800" b="0" dirty="0">
                <a:solidFill>
                  <a:schemeClr val="accent1"/>
                </a:solidFill>
                <a:ea typeface="+mn-lt"/>
                <a:cs typeface="+mn-lt"/>
              </a:rPr>
              <a:t> </a:t>
            </a:r>
            <a:r>
              <a:rPr lang="sl-SI" sz="1800" b="0" err="1">
                <a:solidFill>
                  <a:schemeClr val="accent1"/>
                </a:solidFill>
                <a:ea typeface="+mn-lt"/>
                <a:cs typeface="+mn-lt"/>
              </a:rPr>
              <a:t>movements</a:t>
            </a:r>
            <a:r>
              <a:rPr lang="sl-SI" sz="1800" b="0" dirty="0">
                <a:solidFill>
                  <a:schemeClr val="accent1"/>
                </a:solidFill>
                <a:ea typeface="+mn-lt"/>
                <a:cs typeface="+mn-lt"/>
              </a:rPr>
              <a:t> </a:t>
            </a:r>
            <a:r>
              <a:rPr lang="sl-SI" sz="1800" b="0" err="1">
                <a:solidFill>
                  <a:schemeClr val="accent1"/>
                </a:solidFill>
                <a:ea typeface="+mn-lt"/>
                <a:cs typeface="+mn-lt"/>
              </a:rPr>
              <a:t>globally</a:t>
            </a:r>
            <a:r>
              <a:rPr lang="sl-SI" sz="1800" b="0" dirty="0">
                <a:solidFill>
                  <a:schemeClr val="accent1"/>
                </a:solidFill>
                <a:ea typeface="+mn-lt"/>
                <a:cs typeface="+mn-lt"/>
              </a:rPr>
              <a:t>.</a:t>
            </a:r>
            <a:endParaRPr lang="sl-SI" sz="1800">
              <a:solidFill>
                <a:schemeClr val="accent1"/>
              </a:solidFill>
            </a:endParaRPr>
          </a:p>
          <a:p>
            <a:pPr marL="171450" indent="-171450">
              <a:lnSpc>
                <a:spcPct val="150000"/>
              </a:lnSpc>
              <a:spcBef>
                <a:spcPts val="600"/>
              </a:spcBef>
              <a:spcAft>
                <a:spcPts val="600"/>
              </a:spcAft>
              <a:buChar char="•"/>
            </a:pPr>
            <a:r>
              <a:rPr lang="sl-SI" sz="1800" err="1">
                <a:solidFill>
                  <a:schemeClr val="accent1"/>
                </a:solidFill>
                <a:ea typeface="+mn-lt"/>
                <a:cs typeface="+mn-lt"/>
              </a:rPr>
              <a:t>Workplace</a:t>
            </a:r>
            <a:r>
              <a:rPr lang="sl-SI" sz="1800" dirty="0">
                <a:solidFill>
                  <a:schemeClr val="accent1"/>
                </a:solidFill>
                <a:ea typeface="+mn-lt"/>
                <a:cs typeface="+mn-lt"/>
              </a:rPr>
              <a:t> </a:t>
            </a:r>
            <a:r>
              <a:rPr lang="sl-SI" sz="1800" err="1">
                <a:solidFill>
                  <a:schemeClr val="accent1"/>
                </a:solidFill>
                <a:ea typeface="+mn-lt"/>
                <a:cs typeface="+mn-lt"/>
              </a:rPr>
              <a:t>protections</a:t>
            </a:r>
            <a:r>
              <a:rPr lang="sl-SI" sz="1800" dirty="0">
                <a:solidFill>
                  <a:schemeClr val="accent1"/>
                </a:solidFill>
                <a:ea typeface="+mn-lt"/>
                <a:cs typeface="+mn-lt"/>
              </a:rPr>
              <a:t>:</a:t>
            </a:r>
            <a:r>
              <a:rPr lang="sl-SI" sz="1800" b="0" dirty="0">
                <a:solidFill>
                  <a:schemeClr val="accent1"/>
                </a:solidFill>
                <a:ea typeface="+mn-lt"/>
                <a:cs typeface="+mn-lt"/>
              </a:rPr>
              <a:t> </a:t>
            </a:r>
            <a:r>
              <a:rPr lang="sl-SI" sz="1800" b="0" err="1">
                <a:solidFill>
                  <a:schemeClr val="accent1"/>
                </a:solidFill>
                <a:ea typeface="+mn-lt"/>
                <a:cs typeface="+mn-lt"/>
              </a:rPr>
              <a:t>Legislation</a:t>
            </a:r>
            <a:r>
              <a:rPr lang="sl-SI" sz="1800" b="0" dirty="0">
                <a:solidFill>
                  <a:schemeClr val="accent1"/>
                </a:solidFill>
                <a:ea typeface="+mn-lt"/>
                <a:cs typeface="+mn-lt"/>
              </a:rPr>
              <a:t> like </a:t>
            </a:r>
            <a:r>
              <a:rPr lang="sl-SI" sz="1800" b="0" err="1">
                <a:solidFill>
                  <a:schemeClr val="accent1"/>
                </a:solidFill>
                <a:ea typeface="+mn-lt"/>
                <a:cs typeface="+mn-lt"/>
              </a:rPr>
              <a:t>the</a:t>
            </a:r>
            <a:r>
              <a:rPr lang="sl-SI" sz="1800" b="0" dirty="0">
                <a:solidFill>
                  <a:schemeClr val="accent1"/>
                </a:solidFill>
                <a:ea typeface="+mn-lt"/>
                <a:cs typeface="+mn-lt"/>
              </a:rPr>
              <a:t> </a:t>
            </a:r>
            <a:r>
              <a:rPr lang="sl-SI" sz="1800" b="0" err="1">
                <a:solidFill>
                  <a:schemeClr val="accent1"/>
                </a:solidFill>
                <a:ea typeface="+mn-lt"/>
                <a:cs typeface="+mn-lt"/>
              </a:rPr>
              <a:t>Pregnancy</a:t>
            </a:r>
            <a:r>
              <a:rPr lang="sl-SI" sz="1800" b="0" dirty="0">
                <a:solidFill>
                  <a:schemeClr val="accent1"/>
                </a:solidFill>
                <a:ea typeface="+mn-lt"/>
                <a:cs typeface="+mn-lt"/>
              </a:rPr>
              <a:t> </a:t>
            </a:r>
            <a:r>
              <a:rPr lang="sl-SI" sz="1800" b="0" err="1">
                <a:solidFill>
                  <a:schemeClr val="accent1"/>
                </a:solidFill>
                <a:ea typeface="+mn-lt"/>
                <a:cs typeface="+mn-lt"/>
              </a:rPr>
              <a:t>Discrimination</a:t>
            </a:r>
            <a:r>
              <a:rPr lang="sl-SI" sz="1800" b="0" dirty="0">
                <a:solidFill>
                  <a:schemeClr val="accent1"/>
                </a:solidFill>
                <a:ea typeface="+mn-lt"/>
                <a:cs typeface="+mn-lt"/>
              </a:rPr>
              <a:t> </a:t>
            </a:r>
            <a:r>
              <a:rPr lang="sl-SI" sz="1800" b="0" err="1">
                <a:solidFill>
                  <a:schemeClr val="accent1"/>
                </a:solidFill>
                <a:ea typeface="+mn-lt"/>
                <a:cs typeface="+mn-lt"/>
              </a:rPr>
              <a:t>Act</a:t>
            </a:r>
            <a:r>
              <a:rPr lang="sl-SI" sz="1800" b="0" dirty="0">
                <a:solidFill>
                  <a:schemeClr val="accent1"/>
                </a:solidFill>
                <a:ea typeface="+mn-lt"/>
                <a:cs typeface="+mn-lt"/>
              </a:rPr>
              <a:t> </a:t>
            </a:r>
            <a:r>
              <a:rPr lang="sl-SI" sz="1800" b="0" err="1">
                <a:solidFill>
                  <a:schemeClr val="accent1"/>
                </a:solidFill>
                <a:ea typeface="+mn-lt"/>
                <a:cs typeface="+mn-lt"/>
              </a:rPr>
              <a:t>provided</a:t>
            </a:r>
            <a:r>
              <a:rPr lang="sl-SI" sz="1800" b="0" dirty="0">
                <a:solidFill>
                  <a:schemeClr val="accent1"/>
                </a:solidFill>
                <a:ea typeface="+mn-lt"/>
                <a:cs typeface="+mn-lt"/>
              </a:rPr>
              <a:t> </a:t>
            </a:r>
            <a:r>
              <a:rPr lang="sl-SI" sz="1800" b="0" err="1">
                <a:solidFill>
                  <a:schemeClr val="accent1"/>
                </a:solidFill>
                <a:ea typeface="+mn-lt"/>
                <a:cs typeface="+mn-lt"/>
              </a:rPr>
              <a:t>essential</a:t>
            </a:r>
            <a:r>
              <a:rPr lang="sl-SI" sz="1800" b="0" dirty="0">
                <a:solidFill>
                  <a:schemeClr val="accent1"/>
                </a:solidFill>
                <a:ea typeface="+mn-lt"/>
                <a:cs typeface="+mn-lt"/>
              </a:rPr>
              <a:t> </a:t>
            </a:r>
            <a:r>
              <a:rPr lang="sl-SI" sz="1800" b="0" err="1">
                <a:solidFill>
                  <a:schemeClr val="accent1"/>
                </a:solidFill>
                <a:ea typeface="+mn-lt"/>
                <a:cs typeface="+mn-lt"/>
              </a:rPr>
              <a:t>protections</a:t>
            </a:r>
            <a:r>
              <a:rPr lang="sl-SI" sz="1800" b="0" dirty="0">
                <a:solidFill>
                  <a:schemeClr val="accent1"/>
                </a:solidFill>
                <a:ea typeface="+mn-lt"/>
                <a:cs typeface="+mn-lt"/>
              </a:rPr>
              <a:t> </a:t>
            </a:r>
            <a:r>
              <a:rPr lang="sl-SI" sz="1800" b="0" err="1">
                <a:solidFill>
                  <a:schemeClr val="accent1"/>
                </a:solidFill>
                <a:ea typeface="+mn-lt"/>
                <a:cs typeface="+mn-lt"/>
              </a:rPr>
              <a:t>for</a:t>
            </a:r>
            <a:r>
              <a:rPr lang="sl-SI" sz="1800" b="0" dirty="0">
                <a:solidFill>
                  <a:schemeClr val="accent1"/>
                </a:solidFill>
                <a:ea typeface="+mn-lt"/>
                <a:cs typeface="+mn-lt"/>
              </a:rPr>
              <a:t> </a:t>
            </a:r>
            <a:r>
              <a:rPr lang="sl-SI" sz="1800" b="0" err="1">
                <a:solidFill>
                  <a:schemeClr val="accent1"/>
                </a:solidFill>
                <a:ea typeface="+mn-lt"/>
                <a:cs typeface="+mn-lt"/>
              </a:rPr>
              <a:t>women</a:t>
            </a:r>
            <a:r>
              <a:rPr lang="sl-SI" sz="1800" b="0" dirty="0">
                <a:solidFill>
                  <a:schemeClr val="accent1"/>
                </a:solidFill>
                <a:ea typeface="+mn-lt"/>
                <a:cs typeface="+mn-lt"/>
              </a:rPr>
              <a:t> in </a:t>
            </a:r>
            <a:r>
              <a:rPr lang="sl-SI" sz="1800" b="0" err="1">
                <a:solidFill>
                  <a:schemeClr val="accent1"/>
                </a:solidFill>
                <a:ea typeface="+mn-lt"/>
                <a:cs typeface="+mn-lt"/>
              </a:rPr>
              <a:t>the</a:t>
            </a:r>
            <a:r>
              <a:rPr lang="sl-SI" sz="1800" b="0" dirty="0">
                <a:solidFill>
                  <a:schemeClr val="accent1"/>
                </a:solidFill>
                <a:ea typeface="+mn-lt"/>
                <a:cs typeface="+mn-lt"/>
              </a:rPr>
              <a:t> </a:t>
            </a:r>
            <a:r>
              <a:rPr lang="sl-SI" sz="1800" b="0" err="1">
                <a:solidFill>
                  <a:schemeClr val="accent1"/>
                </a:solidFill>
                <a:ea typeface="+mn-lt"/>
                <a:cs typeface="+mn-lt"/>
              </a:rPr>
              <a:t>workforce</a:t>
            </a:r>
            <a:r>
              <a:rPr lang="sl-SI" sz="1800" b="0" dirty="0">
                <a:solidFill>
                  <a:schemeClr val="accent1"/>
                </a:solidFill>
                <a:ea typeface="+mn-lt"/>
                <a:cs typeface="+mn-lt"/>
              </a:rPr>
              <a:t>, </a:t>
            </a:r>
            <a:r>
              <a:rPr lang="sl-SI" sz="1800" b="0" err="1">
                <a:solidFill>
                  <a:schemeClr val="accent1"/>
                </a:solidFill>
                <a:ea typeface="+mn-lt"/>
                <a:cs typeface="+mn-lt"/>
              </a:rPr>
              <a:t>allowing</a:t>
            </a:r>
            <a:r>
              <a:rPr lang="sl-SI" sz="1800" b="0" dirty="0">
                <a:solidFill>
                  <a:schemeClr val="accent1"/>
                </a:solidFill>
                <a:ea typeface="+mn-lt"/>
                <a:cs typeface="+mn-lt"/>
              </a:rPr>
              <a:t> </a:t>
            </a:r>
            <a:r>
              <a:rPr lang="sl-SI" sz="1800" b="0" err="1">
                <a:solidFill>
                  <a:schemeClr val="accent1"/>
                </a:solidFill>
                <a:ea typeface="+mn-lt"/>
                <a:cs typeface="+mn-lt"/>
              </a:rPr>
              <a:t>them</a:t>
            </a:r>
            <a:r>
              <a:rPr lang="sl-SI" sz="1800" b="0" dirty="0">
                <a:solidFill>
                  <a:schemeClr val="accent1"/>
                </a:solidFill>
                <a:ea typeface="+mn-lt"/>
                <a:cs typeface="+mn-lt"/>
              </a:rPr>
              <a:t> to </a:t>
            </a:r>
            <a:r>
              <a:rPr lang="sl-SI" sz="1800" b="0" err="1">
                <a:solidFill>
                  <a:schemeClr val="accent1"/>
                </a:solidFill>
                <a:ea typeface="+mn-lt"/>
                <a:cs typeface="+mn-lt"/>
              </a:rPr>
              <a:t>pursue</a:t>
            </a:r>
            <a:r>
              <a:rPr lang="sl-SI" sz="1800" b="0" dirty="0">
                <a:solidFill>
                  <a:schemeClr val="accent1"/>
                </a:solidFill>
                <a:ea typeface="+mn-lt"/>
                <a:cs typeface="+mn-lt"/>
              </a:rPr>
              <a:t> </a:t>
            </a:r>
            <a:r>
              <a:rPr lang="sl-SI" sz="1800" b="0" err="1">
                <a:solidFill>
                  <a:schemeClr val="accent1"/>
                </a:solidFill>
                <a:ea typeface="+mn-lt"/>
                <a:cs typeface="+mn-lt"/>
              </a:rPr>
              <a:t>careers</a:t>
            </a:r>
            <a:r>
              <a:rPr lang="sl-SI" sz="1800" b="0" dirty="0">
                <a:solidFill>
                  <a:schemeClr val="accent1"/>
                </a:solidFill>
                <a:ea typeface="+mn-lt"/>
                <a:cs typeface="+mn-lt"/>
              </a:rPr>
              <a:t> </a:t>
            </a:r>
            <a:r>
              <a:rPr lang="sl-SI" sz="1800" b="0" err="1">
                <a:solidFill>
                  <a:schemeClr val="accent1"/>
                </a:solidFill>
                <a:ea typeface="+mn-lt"/>
                <a:cs typeface="+mn-lt"/>
              </a:rPr>
              <a:t>while</a:t>
            </a:r>
            <a:r>
              <a:rPr lang="sl-SI" sz="1800" b="0" dirty="0">
                <a:solidFill>
                  <a:schemeClr val="accent1"/>
                </a:solidFill>
                <a:ea typeface="+mn-lt"/>
                <a:cs typeface="+mn-lt"/>
              </a:rPr>
              <a:t> </a:t>
            </a:r>
            <a:r>
              <a:rPr lang="sl-SI" sz="1800" b="0" err="1">
                <a:solidFill>
                  <a:schemeClr val="accent1"/>
                </a:solidFill>
                <a:ea typeface="+mn-lt"/>
                <a:cs typeface="+mn-lt"/>
              </a:rPr>
              <a:t>managing</a:t>
            </a:r>
            <a:r>
              <a:rPr lang="sl-SI" sz="1800" b="0" dirty="0">
                <a:solidFill>
                  <a:schemeClr val="accent1"/>
                </a:solidFill>
                <a:ea typeface="+mn-lt"/>
                <a:cs typeface="+mn-lt"/>
              </a:rPr>
              <a:t> </a:t>
            </a:r>
            <a:r>
              <a:rPr lang="sl-SI" sz="1800" b="0" err="1">
                <a:solidFill>
                  <a:schemeClr val="accent1"/>
                </a:solidFill>
                <a:ea typeface="+mn-lt"/>
                <a:cs typeface="+mn-lt"/>
              </a:rPr>
              <a:t>family</a:t>
            </a:r>
            <a:r>
              <a:rPr lang="sl-SI" sz="1800" b="0" dirty="0">
                <a:solidFill>
                  <a:schemeClr val="accent1"/>
                </a:solidFill>
                <a:ea typeface="+mn-lt"/>
                <a:cs typeface="+mn-lt"/>
              </a:rPr>
              <a:t> </a:t>
            </a:r>
            <a:r>
              <a:rPr lang="sl-SI" sz="1800" b="0" err="1">
                <a:solidFill>
                  <a:schemeClr val="accent1"/>
                </a:solidFill>
                <a:ea typeface="+mn-lt"/>
                <a:cs typeface="+mn-lt"/>
              </a:rPr>
              <a:t>responsibilities</a:t>
            </a:r>
            <a:r>
              <a:rPr lang="sl-SI" sz="1800" b="0" dirty="0">
                <a:solidFill>
                  <a:schemeClr val="accent1"/>
                </a:solidFill>
                <a:ea typeface="+mn-lt"/>
                <a:cs typeface="+mn-lt"/>
              </a:rPr>
              <a:t>.</a:t>
            </a:r>
            <a:endParaRPr lang="sl-SI" sz="1800" dirty="0">
              <a:solidFill>
                <a:schemeClr val="accent1"/>
              </a:solidFill>
            </a:endParaRPr>
          </a:p>
          <a:p>
            <a:endParaRPr lang="sl-SI" dirty="0"/>
          </a:p>
          <a:p>
            <a:endParaRPr lang="sl-SI" dirty="0"/>
          </a:p>
        </p:txBody>
      </p:sp>
    </p:spTree>
    <p:extLst>
      <p:ext uri="{BB962C8B-B14F-4D97-AF65-F5344CB8AC3E}">
        <p14:creationId xmlns:p14="http://schemas.microsoft.com/office/powerpoint/2010/main" val="1493306460"/>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A52748-C092-4794-9194-FF15AE14E3A1}">
  <ds:schemaRefs>
    <ds:schemaRef ds:uri="http://schemas.microsoft.com/sharepoint/v3/contenttype/forms"/>
  </ds:schemaRefs>
</ds:datastoreItem>
</file>

<file path=customXml/itemProps2.xml><?xml version="1.0" encoding="utf-8"?>
<ds:datastoreItem xmlns:ds="http://schemas.openxmlformats.org/officeDocument/2006/customXml" ds:itemID="{F94CCE03-C59C-41A6-AF68-42BD760300BA}">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826DDA2-F357-496B-B5B2-39229714823B}">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Širokozaslonsko</PresentationFormat>
  <Slides>33</Slides>
  <Notes>0</Notes>
  <HiddenSlides>0</HiddenSlides>
  <ScaleCrop>false</ScaleCrop>
  <HeadingPairs>
    <vt:vector size="4" baseType="variant">
      <vt:variant>
        <vt:lpstr>Tema</vt:lpstr>
      </vt:variant>
      <vt:variant>
        <vt:i4>1</vt:i4>
      </vt:variant>
      <vt:variant>
        <vt:lpstr>Naslovi diapozitivov</vt:lpstr>
      </vt:variant>
      <vt:variant>
        <vt:i4>33</vt:i4>
      </vt:variant>
    </vt:vector>
  </HeadingPairs>
  <TitlesOfParts>
    <vt:vector size="34" baseType="lpstr">
      <vt:lpstr>Tema de Office</vt:lpstr>
      <vt:lpstr>Empowering Women in Business: Overcoming Gender Bias and Fostering Inclusivity</vt:lpstr>
      <vt:lpstr>PowerPointova predstavitev</vt:lpstr>
      <vt:lpstr>Learning outcomes of this unit</vt:lpstr>
      <vt:lpstr>1°: Understanding gender bias</vt:lpstr>
      <vt:lpstr>PowerPointova predstavitev</vt:lpstr>
      <vt:lpstr>The common signs of gender bias</vt:lpstr>
      <vt:lpstr>PowerPointova predstavitev</vt:lpstr>
      <vt:lpstr>Historical milestones in women's rights</vt:lpstr>
      <vt:lpstr>Impact of legislative changes</vt:lpstr>
      <vt:lpstr>Impact of gender bias in the workplace</vt:lpstr>
      <vt:lpstr>PowerPointova predstavitev</vt:lpstr>
      <vt:lpstr>Unconscious bias</vt:lpstr>
      <vt:lpstr>Assignment 2: </vt:lpstr>
      <vt:lpstr>Overcoming Unconscious Gender Bias</vt:lpstr>
      <vt:lpstr>2°: Building confidence &amp; resilience  Psychological interventions to combat gender bias</vt:lpstr>
      <vt:lpstr>Application in the Workplace</vt:lpstr>
      <vt:lpstr>Strategies to build confidence and resilience at work</vt:lpstr>
      <vt:lpstr>Building confidence and resilience in start-ups</vt:lpstr>
      <vt:lpstr>PowerPointova predstavitev</vt:lpstr>
      <vt:lpstr>3°: Creating inclusive workplaces  Importance of diversity, equity and inclusion (DEI)</vt:lpstr>
      <vt:lpstr>PowerPointova predstavitev</vt:lpstr>
      <vt:lpstr>Strategies to promote a DEI work environment</vt:lpstr>
      <vt:lpstr>PowerPointova predstavitev</vt:lpstr>
      <vt:lpstr>PowerPointova predstavitev</vt:lpstr>
      <vt:lpstr>Action plan for fostering inclusivity</vt:lpstr>
      <vt:lpstr>4°: Support &amp; Advocacy  Building and leveraging your community</vt:lpstr>
      <vt:lpstr>PowerPointova predstavitev</vt:lpstr>
      <vt:lpstr>PowerPointova predstavitev</vt:lpstr>
      <vt:lpstr>PowerPointova predstavitev</vt:lpstr>
      <vt:lpstr>AI and other Tools for Practical Applications: TEXTIO</vt:lpstr>
      <vt:lpstr>Sources used to create this unit</vt:lpstr>
      <vt:lpstr>PowerPointova predstavitev</vt:lpstr>
      <vt:lpstr>PowerPointova predstavitev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revision>635</cp:revision>
  <dcterms:created xsi:type="dcterms:W3CDTF">2023-12-21T13:42:43Z</dcterms:created>
  <dcterms:modified xsi:type="dcterms:W3CDTF">2025-07-22T19:05:19Z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