
<file path=[Content_Types].xml><?xml version="1.0" encoding="utf-8"?>
<Types xmlns="http://schemas.openxmlformats.org/package/2006/content-types">
  <Default Extension="docx" ContentType="application/vnd.openxmlformats-officedocument.wordprocessingml.documen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notesMasterIdLst>
    <p:notesMasterId r:id="rId54"/>
  </p:notesMasterIdLst>
  <p:sldIdLst>
    <p:sldId id="321" r:id="rId5"/>
    <p:sldId id="305" r:id="rId6"/>
    <p:sldId id="302" r:id="rId7"/>
    <p:sldId id="265" r:id="rId8"/>
    <p:sldId id="264" r:id="rId9"/>
    <p:sldId id="258" r:id="rId10"/>
    <p:sldId id="268" r:id="rId11"/>
    <p:sldId id="269" r:id="rId12"/>
    <p:sldId id="270" r:id="rId13"/>
    <p:sldId id="316" r:id="rId14"/>
    <p:sldId id="271" r:id="rId15"/>
    <p:sldId id="272" r:id="rId16"/>
    <p:sldId id="306" r:id="rId17"/>
    <p:sldId id="273" r:id="rId18"/>
    <p:sldId id="274" r:id="rId19"/>
    <p:sldId id="276" r:id="rId20"/>
    <p:sldId id="257" r:id="rId21"/>
    <p:sldId id="278" r:id="rId22"/>
    <p:sldId id="266" r:id="rId23"/>
    <p:sldId id="279" r:id="rId24"/>
    <p:sldId id="280" r:id="rId25"/>
    <p:sldId id="281" r:id="rId26"/>
    <p:sldId id="282" r:id="rId27"/>
    <p:sldId id="283" r:id="rId28"/>
    <p:sldId id="284" r:id="rId29"/>
    <p:sldId id="285" r:id="rId30"/>
    <p:sldId id="286" r:id="rId31"/>
    <p:sldId id="313" r:id="rId32"/>
    <p:sldId id="314" r:id="rId33"/>
    <p:sldId id="287" r:id="rId34"/>
    <p:sldId id="289" r:id="rId35"/>
    <p:sldId id="290" r:id="rId36"/>
    <p:sldId id="291" r:id="rId37"/>
    <p:sldId id="292" r:id="rId38"/>
    <p:sldId id="293" r:id="rId39"/>
    <p:sldId id="294" r:id="rId40"/>
    <p:sldId id="295" r:id="rId41"/>
    <p:sldId id="323" r:id="rId42"/>
    <p:sldId id="298" r:id="rId43"/>
    <p:sldId id="299" r:id="rId44"/>
    <p:sldId id="320" r:id="rId45"/>
    <p:sldId id="311" r:id="rId46"/>
    <p:sldId id="322" r:id="rId47"/>
    <p:sldId id="308" r:id="rId48"/>
    <p:sldId id="309" r:id="rId49"/>
    <p:sldId id="324" r:id="rId50"/>
    <p:sldId id="310" r:id="rId51"/>
    <p:sldId id="307" r:id="rId52"/>
    <p:sldId id="263"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924B3F-1C0E-E709-45BA-6C8D332A7CD5}" name="Martina Plantak"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horzBarState="maximized">
    <p:restoredLeft sz="15620"/>
    <p:restoredTop sz="89174" autoAdjust="0"/>
  </p:normalViewPr>
  <p:slideViewPr>
    <p:cSldViewPr snapToGrid="0">
      <p:cViewPr varScale="1">
        <p:scale>
          <a:sx n="83" d="100"/>
          <a:sy n="83" d="100"/>
        </p:scale>
        <p:origin x="1109" y="77"/>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microsoft.com/office/2018/10/relationships/authors" Target="author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4F9EF1-2BA6-4CA2-92C3-CA0430A1AF40}" type="doc">
      <dgm:prSet loTypeId="urn:microsoft.com/office/officeart/2005/8/layout/arrow5" loCatId="process" qsTypeId="urn:microsoft.com/office/officeart/2005/8/quickstyle/simple1" qsCatId="simple" csTypeId="urn:microsoft.com/office/officeart/2005/8/colors/accent1_2" csCatId="accent1" phldr="1"/>
      <dgm:spPr/>
      <dgm:t>
        <a:bodyPr/>
        <a:lstStyle/>
        <a:p>
          <a:endParaRPr lang="sl-SI"/>
        </a:p>
      </dgm:t>
    </dgm:pt>
    <dgm:pt modelId="{F9CC2ACF-5636-475C-B567-818D82C98FD0}">
      <dgm:prSet phldrT="[Text]"/>
      <dgm:spPr/>
      <dgm:t>
        <a:bodyPr/>
        <a:lstStyle/>
        <a:p>
          <a:r>
            <a:rPr lang="es-ES" noProof="0" dirty="0" err="1"/>
            <a:t>Interesting</a:t>
          </a:r>
          <a:endParaRPr lang="es-ES" noProof="0" dirty="0"/>
        </a:p>
      </dgm:t>
    </dgm:pt>
    <dgm:pt modelId="{BD8B9493-406A-4799-A706-3965874E3641}" type="parTrans" cxnId="{94B0C85A-0AAB-4C78-A0E0-C43E7AD60811}">
      <dgm:prSet/>
      <dgm:spPr/>
      <dgm:t>
        <a:bodyPr/>
        <a:lstStyle/>
        <a:p>
          <a:endParaRPr lang="sl-SI"/>
        </a:p>
      </dgm:t>
    </dgm:pt>
    <dgm:pt modelId="{DE8FFD07-CC5C-4028-BFB1-972087E04548}" type="sibTrans" cxnId="{94B0C85A-0AAB-4C78-A0E0-C43E7AD60811}">
      <dgm:prSet/>
      <dgm:spPr/>
      <dgm:t>
        <a:bodyPr/>
        <a:lstStyle/>
        <a:p>
          <a:endParaRPr lang="sl-SI"/>
        </a:p>
      </dgm:t>
    </dgm:pt>
    <dgm:pt modelId="{33AE1019-6290-49F7-8AF3-C014653BBADF}">
      <dgm:prSet phldrT="[Text]"/>
      <dgm:spPr/>
      <dgm:t>
        <a:bodyPr/>
        <a:lstStyle/>
        <a:p>
          <a:r>
            <a:rPr lang="es-ES" noProof="0" dirty="0"/>
            <a:t>Facts</a:t>
          </a:r>
        </a:p>
      </dgm:t>
    </dgm:pt>
    <dgm:pt modelId="{BD0166EC-00FF-4E24-BC76-B0E4A6B44954}" type="parTrans" cxnId="{89CA3E2E-7779-41A6-8776-86F2D80FBEEE}">
      <dgm:prSet/>
      <dgm:spPr/>
      <dgm:t>
        <a:bodyPr/>
        <a:lstStyle/>
        <a:p>
          <a:endParaRPr lang="sl-SI"/>
        </a:p>
      </dgm:t>
    </dgm:pt>
    <dgm:pt modelId="{F2048284-B741-49EA-8D0B-14338DD71C04}" type="sibTrans" cxnId="{89CA3E2E-7779-41A6-8776-86F2D80FBEEE}">
      <dgm:prSet/>
      <dgm:spPr/>
      <dgm:t>
        <a:bodyPr/>
        <a:lstStyle/>
        <a:p>
          <a:endParaRPr lang="sl-SI"/>
        </a:p>
      </dgm:t>
    </dgm:pt>
    <dgm:pt modelId="{288B0FFB-6715-4036-A062-97A8C3B0DDF8}" type="pres">
      <dgm:prSet presAssocID="{AD4F9EF1-2BA6-4CA2-92C3-CA0430A1AF40}" presName="diagram" presStyleCnt="0">
        <dgm:presLayoutVars>
          <dgm:dir/>
          <dgm:resizeHandles val="exact"/>
        </dgm:presLayoutVars>
      </dgm:prSet>
      <dgm:spPr/>
    </dgm:pt>
    <dgm:pt modelId="{353461C6-DBB8-43C5-88FC-6126AB54FE2A}" type="pres">
      <dgm:prSet presAssocID="{F9CC2ACF-5636-475C-B567-818D82C98FD0}" presName="arrow" presStyleLbl="node1" presStyleIdx="0" presStyleCnt="2">
        <dgm:presLayoutVars>
          <dgm:bulletEnabled val="1"/>
        </dgm:presLayoutVars>
      </dgm:prSet>
      <dgm:spPr/>
    </dgm:pt>
    <dgm:pt modelId="{DE86D978-85CE-454B-8B50-4305B2A40402}" type="pres">
      <dgm:prSet presAssocID="{33AE1019-6290-49F7-8AF3-C014653BBADF}" presName="arrow" presStyleLbl="node1" presStyleIdx="1" presStyleCnt="2">
        <dgm:presLayoutVars>
          <dgm:bulletEnabled val="1"/>
        </dgm:presLayoutVars>
      </dgm:prSet>
      <dgm:spPr/>
    </dgm:pt>
  </dgm:ptLst>
  <dgm:cxnLst>
    <dgm:cxn modelId="{89CA3E2E-7779-41A6-8776-86F2D80FBEEE}" srcId="{AD4F9EF1-2BA6-4CA2-92C3-CA0430A1AF40}" destId="{33AE1019-6290-49F7-8AF3-C014653BBADF}" srcOrd="1" destOrd="0" parTransId="{BD0166EC-00FF-4E24-BC76-B0E4A6B44954}" sibTransId="{F2048284-B741-49EA-8D0B-14338DD71C04}"/>
    <dgm:cxn modelId="{D8A62D56-3E5C-43C6-B6E8-18CC29E1E2B6}" type="presOf" srcId="{AD4F9EF1-2BA6-4CA2-92C3-CA0430A1AF40}" destId="{288B0FFB-6715-4036-A062-97A8C3B0DDF8}" srcOrd="0" destOrd="0" presId="urn:microsoft.com/office/officeart/2005/8/layout/arrow5"/>
    <dgm:cxn modelId="{94B0C85A-0AAB-4C78-A0E0-C43E7AD60811}" srcId="{AD4F9EF1-2BA6-4CA2-92C3-CA0430A1AF40}" destId="{F9CC2ACF-5636-475C-B567-818D82C98FD0}" srcOrd="0" destOrd="0" parTransId="{BD8B9493-406A-4799-A706-3965874E3641}" sibTransId="{DE8FFD07-CC5C-4028-BFB1-972087E04548}"/>
    <dgm:cxn modelId="{630E33AA-44B8-48C6-9C1D-7839D584D060}" type="presOf" srcId="{33AE1019-6290-49F7-8AF3-C014653BBADF}" destId="{DE86D978-85CE-454B-8B50-4305B2A40402}" srcOrd="0" destOrd="0" presId="urn:microsoft.com/office/officeart/2005/8/layout/arrow5"/>
    <dgm:cxn modelId="{E68F63B2-F13D-4488-BD7D-C27DC0898940}" type="presOf" srcId="{F9CC2ACF-5636-475C-B567-818D82C98FD0}" destId="{353461C6-DBB8-43C5-88FC-6126AB54FE2A}" srcOrd="0" destOrd="0" presId="urn:microsoft.com/office/officeart/2005/8/layout/arrow5"/>
    <dgm:cxn modelId="{CBF72697-9DC4-4A6E-ACD6-703E52C68289}" type="presParOf" srcId="{288B0FFB-6715-4036-A062-97A8C3B0DDF8}" destId="{353461C6-DBB8-43C5-88FC-6126AB54FE2A}" srcOrd="0" destOrd="0" presId="urn:microsoft.com/office/officeart/2005/8/layout/arrow5"/>
    <dgm:cxn modelId="{759B0B83-9BFB-4E64-B9DC-71A9CE796F1D}" type="presParOf" srcId="{288B0FFB-6715-4036-A062-97A8C3B0DDF8}" destId="{DE86D978-85CE-454B-8B50-4305B2A40402}" srcOrd="1" destOrd="0" presId="urn:microsoft.com/office/officeart/2005/8/layout/arrow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3461C6-DBB8-43C5-88FC-6126AB54FE2A}">
      <dsp:nvSpPr>
        <dsp:cNvPr id="0" name=""/>
        <dsp:cNvSpPr/>
      </dsp:nvSpPr>
      <dsp:spPr>
        <a:xfrm rot="16200000">
          <a:off x="87" y="789753"/>
          <a:ext cx="997955" cy="997955"/>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s-ES" sz="1000" kern="1200" noProof="0" dirty="0" err="1"/>
            <a:t>Interesting</a:t>
          </a:r>
          <a:endParaRPr lang="es-ES" sz="1000" kern="1200" noProof="0" dirty="0"/>
        </a:p>
      </dsp:txBody>
      <dsp:txXfrm rot="5400000">
        <a:off x="87" y="1039242"/>
        <a:ext cx="823313" cy="498977"/>
      </dsp:txXfrm>
    </dsp:sp>
    <dsp:sp modelId="{DE86D978-85CE-454B-8B50-4305B2A40402}">
      <dsp:nvSpPr>
        <dsp:cNvPr id="0" name=""/>
        <dsp:cNvSpPr/>
      </dsp:nvSpPr>
      <dsp:spPr>
        <a:xfrm rot="5400000">
          <a:off x="1098176" y="789753"/>
          <a:ext cx="997955" cy="997955"/>
        </a:xfrm>
        <a:prstGeom prst="downArrow">
          <a:avLst>
            <a:gd name="adj1" fmla="val 50000"/>
            <a:gd name="adj2" fmla="val 35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s-ES" sz="1000" kern="1200" noProof="0" dirty="0"/>
            <a:t>Facts</a:t>
          </a:r>
        </a:p>
      </dsp:txBody>
      <dsp:txXfrm rot="-5400000">
        <a:off x="1272818" y="1039242"/>
        <a:ext cx="823313" cy="498977"/>
      </dsp:txXfrm>
    </dsp:sp>
  </dsp:spTree>
</dsp:drawing>
</file>

<file path=ppt/diagrams/layout1.xml><?xml version="1.0" encoding="utf-8"?>
<dgm:layoutDef xmlns:dgm="http://schemas.openxmlformats.org/drawingml/2006/diagram" xmlns:a="http://schemas.openxmlformats.org/drawingml/2006/main" uniqueId="urn:microsoft.com/office/officeart/2005/8/layout/arrow5">
  <dgm:title val=""/>
  <dgm:desc val=""/>
  <dgm:catLst>
    <dgm:cat type="relationship" pri="6000"/>
    <dgm:cat type="process" pri="31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lte" val="2">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 type="diam" refType="w" refFor="ch" refPtType="node" op="equ" fact="1.1"/>
        </dgm:constrLst>
      </dgm:if>
      <dgm:if name="Name11" axis="ch" ptType="node" func="cnt" op="equ" val="5">
        <dgm:constrLst>
          <dgm:constr type="primFontSz" for="ch" ptType="node" op="equ" val="65"/>
          <dgm:constr type="w" for="ch" ptType="node" refType="w"/>
          <dgm:constr type="h" for="ch" ptType="node" refType="w" refFor="ch" refPtType="node" op="equ"/>
          <dgm:constr type="sibSp" refType="w" refFor="ch" refPtType="node" fact="-0.2"/>
          <dgm:constr type="sibSp" refType="h" op="lte" fact="0.1"/>
        </dgm:constrLst>
      </dgm:if>
      <dgm:if name="Name12" axis="ch" ptType="node" func="cnt" op="equ" val="6">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3" axis="ch" ptType="node" func="cnt" op="equ" val="7">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if name="Name14" axis="ch" ptType="node" func="cnt" op="equ" val="8">
        <dgm:constrLst>
          <dgm:constr type="primFontSz" for="ch" ptType="node" op="equ" val="65"/>
          <dgm:constr type="w" for="ch" ptType="node" refType="w"/>
          <dgm:constr type="h" for="ch" ptType="node" refType="w" refFor="ch" refPtType="node" op="equ"/>
          <dgm:constr type="sibSp"/>
          <dgm:constr type="sibSp" refType="h" op="lte" fact="0.1"/>
        </dgm:constrLst>
      </dgm:if>
      <dgm:if name="Name15" axis="ch" ptType="node" func="cnt" op="gte" val="9">
        <dgm:constrLst>
          <dgm:constr type="primFontSz" for="ch" ptType="node" op="equ" val="65"/>
          <dgm:constr type="w" for="ch" ptType="node" refType="w"/>
          <dgm:constr type="h" for="ch" ptType="node" refType="w" refFor="ch" refPtType="node" op="equ"/>
          <dgm:constr type="sibSp" refType="w" refFor="ch" refPtType="node" fact="-0.1"/>
          <dgm:constr type="sibSp" refType="h" op="lte" fact="0.1"/>
        </dgm:constrLst>
      </dgm:if>
      <dgm:else name="Name16">
        <dgm:constrLst>
          <dgm:constr type="primFontSz" for="ch" ptType="node" op="equ" val="65"/>
          <dgm:constr type="w" for="ch" ptType="node" refType="w"/>
          <dgm:constr type="h" for="ch" ptType="node" refType="w" refFor="ch" refPtType="node" op="equ"/>
          <dgm:constr type="sibSp" refType="w" refFor="ch" refPtType="node" fact="-0.35"/>
        </dgm:constrLst>
      </dgm:else>
    </dgm:choose>
    <dgm:ruleLst/>
    <dgm:forEach name="Name17" axis="ch" ptType="node">
      <dgm:layoutNode name="arrow">
        <dgm:varLst>
          <dgm:bulletEnabled val="1"/>
        </dgm:varLst>
        <dgm:alg type="tx"/>
        <dgm:shape xmlns:r="http://schemas.openxmlformats.org/officeDocument/2006/relationships" type="downArrow" r:blip="">
          <dgm:adjLst>
            <dgm:adj idx="2" val="0.35"/>
          </dgm:adjLst>
        </dgm:shape>
        <dgm:presOf axis="desOrSelf" ptType="node"/>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F29601-7692-4F39-97AB-C3A3AF81A735}" type="datetimeFigureOut">
              <a:rPr lang="es-ES" smtClean="0"/>
              <a:t>21/07/2025</a:t>
            </a:fld>
            <a:endParaRPr lang="es-ES"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 dirty="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 dirty="0"/>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66881A-24BC-42A5-B818-D2F017FE06FE}" type="slidenum">
              <a:rPr lang="es-ES" smtClean="0"/>
              <a:t>‹Nº›</a:t>
            </a:fld>
            <a:endParaRPr lang="es-ES" dirty="0"/>
          </a:p>
        </p:txBody>
      </p:sp>
    </p:spTree>
    <p:extLst>
      <p:ext uri="{BB962C8B-B14F-4D97-AF65-F5344CB8AC3E}">
        <p14:creationId xmlns:p14="http://schemas.microsoft.com/office/powerpoint/2010/main" val="1206212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D966881A-24BC-42A5-B818-D2F017FE06FE}" type="slidenum">
              <a:rPr lang="es-ES" smtClean="0"/>
              <a:t>3</a:t>
            </a:fld>
            <a:endParaRPr lang="es-ES" dirty="0"/>
          </a:p>
        </p:txBody>
      </p:sp>
    </p:spTree>
    <p:extLst>
      <p:ext uri="{BB962C8B-B14F-4D97-AF65-F5344CB8AC3E}">
        <p14:creationId xmlns:p14="http://schemas.microsoft.com/office/powerpoint/2010/main" val="1589132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Impulse4women</a:t>
            </a:r>
          </a:p>
          <a:p>
            <a:r>
              <a:rPr lang="es-ES" dirty="0"/>
              <a:t>Ayudas SEF</a:t>
            </a:r>
          </a:p>
          <a:p>
            <a:endParaRPr lang="es-ES" dirty="0"/>
          </a:p>
        </p:txBody>
      </p:sp>
      <p:sp>
        <p:nvSpPr>
          <p:cNvPr id="4" name="Marcador de número de diapositiva 3"/>
          <p:cNvSpPr>
            <a:spLocks noGrp="1"/>
          </p:cNvSpPr>
          <p:nvPr>
            <p:ph type="sldNum" sz="quarter" idx="5"/>
          </p:nvPr>
        </p:nvSpPr>
        <p:spPr/>
        <p:txBody>
          <a:bodyPr/>
          <a:lstStyle/>
          <a:p>
            <a:fld id="{D966881A-24BC-42A5-B818-D2F017FE06FE}" type="slidenum">
              <a:rPr lang="es-ES" smtClean="0"/>
              <a:t>17</a:t>
            </a:fld>
            <a:endParaRPr lang="es-ES" dirty="0"/>
          </a:p>
        </p:txBody>
      </p:sp>
    </p:spTree>
    <p:extLst>
      <p:ext uri="{BB962C8B-B14F-4D97-AF65-F5344CB8AC3E}">
        <p14:creationId xmlns:p14="http://schemas.microsoft.com/office/powerpoint/2010/main" val="3092939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INFO</a:t>
            </a:r>
          </a:p>
          <a:p>
            <a:r>
              <a:rPr lang="es-ES" dirty="0"/>
              <a:t>BUSCADOR DE AYUDAS</a:t>
            </a:r>
          </a:p>
          <a:p>
            <a:r>
              <a:rPr lang="es-ES" dirty="0"/>
              <a:t>SEF</a:t>
            </a:r>
          </a:p>
          <a:p>
            <a:r>
              <a:rPr lang="es-ES" dirty="0"/>
              <a:t>PORTAL IPYME</a:t>
            </a:r>
          </a:p>
        </p:txBody>
      </p:sp>
      <p:sp>
        <p:nvSpPr>
          <p:cNvPr id="4" name="Marcador de número de diapositiva 3"/>
          <p:cNvSpPr>
            <a:spLocks noGrp="1"/>
          </p:cNvSpPr>
          <p:nvPr>
            <p:ph type="sldNum" sz="quarter" idx="5"/>
          </p:nvPr>
        </p:nvSpPr>
        <p:spPr/>
        <p:txBody>
          <a:bodyPr/>
          <a:lstStyle/>
          <a:p>
            <a:fld id="{D966881A-24BC-42A5-B818-D2F017FE06FE}" type="slidenum">
              <a:rPr lang="es-ES" smtClean="0"/>
              <a:t>18</a:t>
            </a:fld>
            <a:endParaRPr lang="es-ES" dirty="0"/>
          </a:p>
        </p:txBody>
      </p:sp>
    </p:spTree>
    <p:extLst>
      <p:ext uri="{BB962C8B-B14F-4D97-AF65-F5344CB8AC3E}">
        <p14:creationId xmlns:p14="http://schemas.microsoft.com/office/powerpoint/2010/main" val="1019178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966881A-24BC-42A5-B818-D2F017FE06FE}" type="slidenum">
              <a:rPr lang="es-ES" smtClean="0"/>
              <a:t>19</a:t>
            </a:fld>
            <a:endParaRPr lang="es-ES" dirty="0"/>
          </a:p>
        </p:txBody>
      </p:sp>
    </p:spTree>
    <p:extLst>
      <p:ext uri="{BB962C8B-B14F-4D97-AF65-F5344CB8AC3E}">
        <p14:creationId xmlns:p14="http://schemas.microsoft.com/office/powerpoint/2010/main" val="2744990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AVALAM</a:t>
            </a:r>
          </a:p>
          <a:p>
            <a:r>
              <a:rPr lang="es-ES" dirty="0"/>
              <a:t>CAIXABANK</a:t>
            </a:r>
          </a:p>
          <a:p>
            <a:endParaRPr lang="es-ES" dirty="0"/>
          </a:p>
        </p:txBody>
      </p:sp>
      <p:sp>
        <p:nvSpPr>
          <p:cNvPr id="4" name="Marcador de número de diapositiva 3"/>
          <p:cNvSpPr>
            <a:spLocks noGrp="1"/>
          </p:cNvSpPr>
          <p:nvPr>
            <p:ph type="sldNum" sz="quarter" idx="5"/>
          </p:nvPr>
        </p:nvSpPr>
        <p:spPr/>
        <p:txBody>
          <a:bodyPr/>
          <a:lstStyle/>
          <a:p>
            <a:fld id="{D966881A-24BC-42A5-B818-D2F017FE06FE}" type="slidenum">
              <a:rPr lang="es-ES" smtClean="0"/>
              <a:t>22</a:t>
            </a:fld>
            <a:endParaRPr lang="es-ES" dirty="0"/>
          </a:p>
        </p:txBody>
      </p:sp>
    </p:spTree>
    <p:extLst>
      <p:ext uri="{BB962C8B-B14F-4D97-AF65-F5344CB8AC3E}">
        <p14:creationId xmlns:p14="http://schemas.microsoft.com/office/powerpoint/2010/main" val="36313728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err="1"/>
              <a:t>LÍneas</a:t>
            </a:r>
            <a:r>
              <a:rPr lang="es-ES" dirty="0"/>
              <a:t> ICO</a:t>
            </a:r>
          </a:p>
        </p:txBody>
      </p:sp>
      <p:sp>
        <p:nvSpPr>
          <p:cNvPr id="4" name="Marcador de número de diapositiva 3"/>
          <p:cNvSpPr>
            <a:spLocks noGrp="1"/>
          </p:cNvSpPr>
          <p:nvPr>
            <p:ph type="sldNum" sz="quarter" idx="5"/>
          </p:nvPr>
        </p:nvSpPr>
        <p:spPr/>
        <p:txBody>
          <a:bodyPr/>
          <a:lstStyle/>
          <a:p>
            <a:fld id="{D966881A-24BC-42A5-B818-D2F017FE06FE}" type="slidenum">
              <a:rPr lang="es-ES" smtClean="0"/>
              <a:t>23</a:t>
            </a:fld>
            <a:endParaRPr lang="es-ES" dirty="0"/>
          </a:p>
        </p:txBody>
      </p:sp>
    </p:spTree>
    <p:extLst>
      <p:ext uri="{BB962C8B-B14F-4D97-AF65-F5344CB8AC3E}">
        <p14:creationId xmlns:p14="http://schemas.microsoft.com/office/powerpoint/2010/main" val="79577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VERKAMI</a:t>
            </a:r>
          </a:p>
          <a:p>
            <a:r>
              <a:rPr lang="es-ES" dirty="0"/>
              <a:t>VALENTI ACONCIA</a:t>
            </a:r>
          </a:p>
          <a:p>
            <a:r>
              <a:rPr lang="es-ES" dirty="0"/>
              <a:t>CONTROL DE TIEMPOS</a:t>
            </a:r>
          </a:p>
          <a:p>
            <a:r>
              <a:rPr lang="es-ES" dirty="0"/>
              <a:t>COMUNIDAD</a:t>
            </a:r>
          </a:p>
          <a:p>
            <a:r>
              <a:rPr lang="es-ES" dirty="0"/>
              <a:t>PRECAMPAÑA</a:t>
            </a:r>
          </a:p>
        </p:txBody>
      </p:sp>
      <p:sp>
        <p:nvSpPr>
          <p:cNvPr id="4" name="Marcador de número de diapositiva 3"/>
          <p:cNvSpPr>
            <a:spLocks noGrp="1"/>
          </p:cNvSpPr>
          <p:nvPr>
            <p:ph type="sldNum" sz="quarter" idx="5"/>
          </p:nvPr>
        </p:nvSpPr>
        <p:spPr/>
        <p:txBody>
          <a:bodyPr/>
          <a:lstStyle/>
          <a:p>
            <a:fld id="{D966881A-24BC-42A5-B818-D2F017FE06FE}" type="slidenum">
              <a:rPr lang="es-ES" smtClean="0"/>
              <a:t>25</a:t>
            </a:fld>
            <a:endParaRPr lang="es-ES" dirty="0"/>
          </a:p>
        </p:txBody>
      </p:sp>
    </p:spTree>
    <p:extLst>
      <p:ext uri="{BB962C8B-B14F-4D97-AF65-F5344CB8AC3E}">
        <p14:creationId xmlns:p14="http://schemas.microsoft.com/office/powerpoint/2010/main" val="34691348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TAMAÑAO DE TICKETS</a:t>
            </a:r>
          </a:p>
          <a:p>
            <a:r>
              <a:rPr lang="es-ES" dirty="0"/>
              <a:t>ESCALABILIDAD</a:t>
            </a:r>
          </a:p>
          <a:p>
            <a:endParaRPr lang="es-ES" dirty="0"/>
          </a:p>
        </p:txBody>
      </p:sp>
      <p:sp>
        <p:nvSpPr>
          <p:cNvPr id="4" name="Marcador de número de diapositiva 3"/>
          <p:cNvSpPr>
            <a:spLocks noGrp="1"/>
          </p:cNvSpPr>
          <p:nvPr>
            <p:ph type="sldNum" sz="quarter" idx="5"/>
          </p:nvPr>
        </p:nvSpPr>
        <p:spPr/>
        <p:txBody>
          <a:bodyPr/>
          <a:lstStyle/>
          <a:p>
            <a:fld id="{D966881A-24BC-42A5-B818-D2F017FE06FE}" type="slidenum">
              <a:rPr lang="es-ES" smtClean="0"/>
              <a:t>26</a:t>
            </a:fld>
            <a:endParaRPr lang="es-ES" dirty="0"/>
          </a:p>
        </p:txBody>
      </p:sp>
    </p:spTree>
    <p:extLst>
      <p:ext uri="{BB962C8B-B14F-4D97-AF65-F5344CB8AC3E}">
        <p14:creationId xmlns:p14="http://schemas.microsoft.com/office/powerpoint/2010/main" val="16166045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Directorio empresarial panel </a:t>
            </a:r>
            <a:r>
              <a:rPr lang="es-ES" dirty="0" err="1"/>
              <a:t>info</a:t>
            </a:r>
            <a:endParaRPr lang="es-ES" dirty="0"/>
          </a:p>
          <a:p>
            <a:endParaRPr lang="es-ES" dirty="0"/>
          </a:p>
        </p:txBody>
      </p:sp>
      <p:sp>
        <p:nvSpPr>
          <p:cNvPr id="4" name="Marcador de número de diapositiva 3"/>
          <p:cNvSpPr>
            <a:spLocks noGrp="1"/>
          </p:cNvSpPr>
          <p:nvPr>
            <p:ph type="sldNum" sz="quarter" idx="5"/>
          </p:nvPr>
        </p:nvSpPr>
        <p:spPr/>
        <p:txBody>
          <a:bodyPr/>
          <a:lstStyle/>
          <a:p>
            <a:fld id="{D966881A-24BC-42A5-B818-D2F017FE06FE}" type="slidenum">
              <a:rPr lang="es-ES" smtClean="0"/>
              <a:t>41</a:t>
            </a:fld>
            <a:endParaRPr lang="es-ES" dirty="0"/>
          </a:p>
        </p:txBody>
      </p:sp>
    </p:spTree>
    <p:extLst>
      <p:ext uri="{BB962C8B-B14F-4D97-AF65-F5344CB8AC3E}">
        <p14:creationId xmlns:p14="http://schemas.microsoft.com/office/powerpoint/2010/main" val="334484665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dirty="0"/>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n-GB"/>
              <a:t>Click to edit Master title style</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r>
              <a:rPr lang="en-GB" dirty="0"/>
              <a:t>Click icon to add picture</a:t>
            </a:r>
            <a:endParaRPr lang="en-US" dirty="0"/>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pic>
        <p:nvPicPr>
          <p:cNvPr id="3" name="Imagen 8">
            <a:extLst>
              <a:ext uri="{FF2B5EF4-FFF2-40B4-BE49-F238E27FC236}">
                <a16:creationId xmlns:a16="http://schemas.microsoft.com/office/drawing/2014/main" id="{03EC8EDD-1A34-6962-BC46-D3D460E80C4F}"/>
              </a:ext>
            </a:extLst>
          </p:cNvPr>
          <p:cNvPicPr>
            <a:picLocks noChangeAspect="1"/>
          </p:cNvPicPr>
          <p:nvPr userDrawn="1"/>
        </p:nvPicPr>
        <p:blipFill rotWithShape="1">
          <a:blip r:embed="rId4">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pic>
        <p:nvPicPr>
          <p:cNvPr id="5" name="Imagen 6" descr="Texto, Logotipo&#10;&#10;Descripción generada automáticamente">
            <a:extLst>
              <a:ext uri="{FF2B5EF4-FFF2-40B4-BE49-F238E27FC236}">
                <a16:creationId xmlns:a16="http://schemas.microsoft.com/office/drawing/2014/main" id="{942BEA9D-22F9-BCCA-6252-C3CA3CAED31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pic>
        <p:nvPicPr>
          <p:cNvPr id="6" name="Imagen 9" descr="Texto&#10;&#10;Descripción generada automáticamente">
            <a:extLst>
              <a:ext uri="{FF2B5EF4-FFF2-40B4-BE49-F238E27FC236}">
                <a16:creationId xmlns:a16="http://schemas.microsoft.com/office/drawing/2014/main" id="{41A8ECB5-AE79-5CAF-7778-1909AC48B5D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2748239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n-GB"/>
              <a:t>Click to edit Master text styles</a:t>
            </a:r>
          </a:p>
          <a:p>
            <a:pPr lvl="1"/>
            <a:r>
              <a:rPr lang="en-GB"/>
              <a:t>Second level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B144AD8-F9D0-A2C5-80AD-612D266AC19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9717520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n-GB"/>
              <a:t>Click to edit Master title style</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1858E56E-28B0-9EC2-4380-7FD80F625B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88538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n-GB"/>
              <a:t>Click to edit Master title style</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D6E25C91-38BF-74DC-BAE3-28BF7AF41C5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8421878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7" name="Imagen 9" descr="Texto, Logotipo&#10;&#10;Descripción generada automáticamente">
            <a:extLst>
              <a:ext uri="{FF2B5EF4-FFF2-40B4-BE49-F238E27FC236}">
                <a16:creationId xmlns:a16="http://schemas.microsoft.com/office/drawing/2014/main" id="{B42FC0A1-93EC-1F95-593C-208DA1D4412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045928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n-GB"/>
              <a:t>Click to edit Master title style</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3" name="Imagen 5" descr="Texto, Logotipo&#10;&#10;Descripción generada automáticamente">
            <a:extLst>
              <a:ext uri="{FF2B5EF4-FFF2-40B4-BE49-F238E27FC236}">
                <a16:creationId xmlns:a16="http://schemas.microsoft.com/office/drawing/2014/main" id="{307819E8-5D14-1654-901E-4AF72A16DA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9071880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n-GB"/>
              <a:t>Click to edit Master title style</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r>
              <a:rPr lang="en-GB" dirty="0"/>
              <a:t>Click icon to add chart</a:t>
            </a:r>
            <a:endParaRPr lang="en-US" dirty="0"/>
          </a:p>
        </p:txBody>
      </p:sp>
    </p:spTree>
    <p:extLst>
      <p:ext uri="{BB962C8B-B14F-4D97-AF65-F5344CB8AC3E}">
        <p14:creationId xmlns:p14="http://schemas.microsoft.com/office/powerpoint/2010/main" val="2721217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2" name="Imagen 4" descr="Texto, Logotipo&#10;&#10;Descripción generada automáticamente">
            <a:extLst>
              <a:ext uri="{FF2B5EF4-FFF2-40B4-BE49-F238E27FC236}">
                <a16:creationId xmlns:a16="http://schemas.microsoft.com/office/drawing/2014/main" id="{35CCBA0C-BC5B-7E26-F909-009A9233272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37355940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CEA8934D-1E0F-084E-A3FE-7D295DD4A8D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600152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a:t>Click icon to add picture</a:t>
            </a:r>
            <a:endParaRPr lang="en-US" dirty="0"/>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5" name="Imagen 7" descr="Texto, Logotipo&#10;&#10;Descripción generada automáticamente">
            <a:extLst>
              <a:ext uri="{FF2B5EF4-FFF2-40B4-BE49-F238E27FC236}">
                <a16:creationId xmlns:a16="http://schemas.microsoft.com/office/drawing/2014/main" id="{B008D60F-DDCD-8EF6-340E-78B0CFA5879B}"/>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321178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n-GB"/>
              <a:t>Click to edit Master title style</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pic>
        <p:nvPicPr>
          <p:cNvPr id="4" name="Imagen 6" descr="Texto, Logotipo&#10;&#10;Descripción generada automáticamente">
            <a:extLst>
              <a:ext uri="{FF2B5EF4-FFF2-40B4-BE49-F238E27FC236}">
                <a16:creationId xmlns:a16="http://schemas.microsoft.com/office/drawing/2014/main" id="{3B7F8B1B-8185-9730-579C-79AC208F226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4414563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pic>
        <p:nvPicPr>
          <p:cNvPr id="4" name="Imagen 2" descr="Interfaz de usuario gráfica&#10;&#10;Descripción generada automáticamente">
            <a:extLst>
              <a:ext uri="{FF2B5EF4-FFF2-40B4-BE49-F238E27FC236}">
                <a16:creationId xmlns:a16="http://schemas.microsoft.com/office/drawing/2014/main" id="{817FAAC6-B868-AFAA-D49F-A84A050CAF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7" name="Segnaposto testo 9">
            <a:extLst>
              <a:ext uri="{FF2B5EF4-FFF2-40B4-BE49-F238E27FC236}">
                <a16:creationId xmlns:a16="http://schemas.microsoft.com/office/drawing/2014/main" id="{4685CA93-1C3A-D32A-FD9D-BE3CEB884FED}"/>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8" name="Imagen 5" descr="Texto, Logotipo&#10;&#10;Descripción generada automáticamente">
            <a:extLst>
              <a:ext uri="{FF2B5EF4-FFF2-40B4-BE49-F238E27FC236}">
                <a16:creationId xmlns:a16="http://schemas.microsoft.com/office/drawing/2014/main" id="{58CCEBD8-A4ED-0369-A362-0CB2BCC5D8C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10" name="Conector recto 7">
            <a:extLst>
              <a:ext uri="{FF2B5EF4-FFF2-40B4-BE49-F238E27FC236}">
                <a16:creationId xmlns:a16="http://schemas.microsoft.com/office/drawing/2014/main" id="{B803E3AE-33A8-780F-F382-DD6741445586}"/>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11" name="Imagen 8" descr="Texto&#10;&#10;Descripción generada automáticamente">
            <a:extLst>
              <a:ext uri="{FF2B5EF4-FFF2-40B4-BE49-F238E27FC236}">
                <a16:creationId xmlns:a16="http://schemas.microsoft.com/office/drawing/2014/main" id="{9AD6EA38-C2B1-E968-F994-BDF95FA43A3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31686677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dirty="0"/>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dirty="0"/>
          </a:p>
        </p:txBody>
      </p:sp>
    </p:spTree>
    <p:extLst>
      <p:ext uri="{BB962C8B-B14F-4D97-AF65-F5344CB8AC3E}">
        <p14:creationId xmlns:p14="http://schemas.microsoft.com/office/powerpoint/2010/main" val="29492434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dirty="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dirty="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dirty="0"/>
          </a:p>
        </p:txBody>
      </p:sp>
    </p:spTree>
    <p:extLst>
      <p:ext uri="{BB962C8B-B14F-4D97-AF65-F5344CB8AC3E}">
        <p14:creationId xmlns:p14="http://schemas.microsoft.com/office/powerpoint/2010/main" val="2949243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Tree>
    <p:extLst>
      <p:ext uri="{BB962C8B-B14F-4D97-AF65-F5344CB8AC3E}">
        <p14:creationId xmlns:p14="http://schemas.microsoft.com/office/powerpoint/2010/main" val="60613049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49" r:id="rId25"/>
    <p:sldLayoutId id="2147483661" r:id="rId26"/>
    <p:sldLayoutId id="2147483660" r:id="rId27"/>
    <p:sldLayoutId id="2147483659" r:id="rId28"/>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4.xml"/><Relationship Id="rId1" Type="http://schemas.openxmlformats.org/officeDocument/2006/relationships/video" Target="https://www.youtube.com/embed/J_1F8GoLOI8?list=PLKbmcnUUQMlmMt9bnq6CruylRotpL8YOY"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package" Target="../embeddings/Microsoft_Word_Document.docx"/><Relationship Id="rId1" Type="http://schemas.openxmlformats.org/officeDocument/2006/relationships/slideLayout" Target="../slideLayouts/slideLayout14.xml"/><Relationship Id="rId5" Type="http://schemas.openxmlformats.org/officeDocument/2006/relationships/image" Target="../media/image13.wmf"/><Relationship Id="rId4" Type="http://schemas.openxmlformats.org/officeDocument/2006/relationships/package" Target="../embeddings/Microsoft_Word_Document1.docx"/></Relationships>
</file>

<file path=ppt/slides/_rels/slide15.xml.rels><?xml version="1.0" encoding="UTF-8" standalone="yes"?>
<Relationships xmlns="http://schemas.openxmlformats.org/package/2006/relationships"><Relationship Id="rId3" Type="http://schemas.openxmlformats.org/officeDocument/2006/relationships/hyperlink" Target="https://quizlet.com/150158727/chapter-1-financial-statements-flash-cards/" TargetMode="External"/><Relationship Id="rId2" Type="http://schemas.openxmlformats.org/officeDocument/2006/relationships/slideLayout" Target="../slideLayouts/slideLayout14.xml"/><Relationship Id="rId1" Type="http://schemas.openxmlformats.org/officeDocument/2006/relationships/video" Target="https://www.youtube.com/embed/_F6a0ddbjtI?feature=oembed" TargetMode="External"/><Relationship Id="rId5" Type="http://schemas.openxmlformats.org/officeDocument/2006/relationships/image" Target="../media/image15.jpe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6.xml"/><Relationship Id="rId1" Type="http://schemas.openxmlformats.org/officeDocument/2006/relationships/video" Target="https://www.youtube.com/embed/-V0tYq3nCm8?feature=oembed"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toryburchfoundation.org/fellows/" TargetMode="External"/><Relationship Id="rId2" Type="http://schemas.openxmlformats.org/officeDocument/2006/relationships/hyperlink" Target="https://girlboss.com/blogs/read/small-business-grants-for-women" TargetMode="External"/><Relationship Id="rId1" Type="http://schemas.openxmlformats.org/officeDocument/2006/relationships/slideLayout" Target="../slideLayouts/slideLayout14.xml"/><Relationship Id="rId5" Type="http://schemas.openxmlformats.org/officeDocument/2006/relationships/image" Target="../media/image18.png"/><Relationship Id="rId4" Type="http://schemas.openxmlformats.org/officeDocument/2006/relationships/hyperlink" Target="https://www.iamsogal.com/"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hyperlink" Target="https://www.eib.org/en/publications/online/all/eib-group-support-for-eu-businesses?gad_source=1&amp;gclid=Cj0KCQjwhb60BhClARIsABGGtw8RlTswPAsX-2gFRngAfVqFeLjfEuiWWF3tNXp512WnzwkpYlHVmtMaAvlkEALw_wcB" TargetMode="External"/><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hyperlink" Target="https://ebrdwomeninbusiness.com/" TargetMode="External"/><Relationship Id="rId4" Type="http://schemas.openxmlformats.org/officeDocument/2006/relationships/hyperlink" Target="https://www.eif.org/index.htm"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hyperlink" Target="https://www.kickstarter.com/" TargetMode="External"/><Relationship Id="rId7" Type="http://schemas.openxmlformats.org/officeDocument/2006/relationships/hyperlink" Target="https://fundly.com/" TargetMode="External"/><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hyperlink" Target="https://www.patreon.com/en-GB" TargetMode="External"/><Relationship Id="rId5" Type="http://schemas.openxmlformats.org/officeDocument/2006/relationships/hyperlink" Target="https://www.gofundme.com/en-gb" TargetMode="External"/><Relationship Id="rId4" Type="http://schemas.openxmlformats.org/officeDocument/2006/relationships/hyperlink" Target="https://www.indiegogo.com/" TargetMode="Externa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video" Target="https://www.youtube.com/embed/Cb-6XRAcoEU?feature=oembed" TargetMode="External"/><Relationship Id="rId5" Type="http://schemas.openxmlformats.org/officeDocument/2006/relationships/image" Target="../media/image20.jpeg"/><Relationship Id="rId4" Type="http://schemas.openxmlformats.org/officeDocument/2006/relationships/hyperlink" Target="https://www.angellist.com/"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16.xml"/><Relationship Id="rId1" Type="http://schemas.openxmlformats.org/officeDocument/2006/relationships/video" Target="https://www.youtube.com/embed/a4aUX5u90oA?feature=oembed"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2" Type="http://schemas.openxmlformats.org/officeDocument/2006/relationships/slideLayout" Target="../slideLayouts/slideLayout14.xml"/><Relationship Id="rId1" Type="http://schemas.openxmlformats.org/officeDocument/2006/relationships/video" Target="https://www.youtube.com/embed/MYVL1XHeB74?feature=oembed" TargetMode="External"/><Relationship Id="rId6" Type="http://schemas.openxmlformats.org/officeDocument/2006/relationships/image" Target="../media/image22.jpeg"/><Relationship Id="rId5" Type="http://schemas.openxmlformats.org/officeDocument/2006/relationships/image" Target="../media/image14.png"/><Relationship Id="rId4" Type="http://schemas.openxmlformats.org/officeDocument/2006/relationships/hyperlink" Target="https://study.com/academy/practice/quiz-worksheet-funding-opportunities-for-entrepreneurs.html"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video" Target="https://www.youtube.com/embed/4YG5NhxbN-w?feature=oembed" TargetMode="External"/><Relationship Id="rId5" Type="http://schemas.openxmlformats.org/officeDocument/2006/relationships/image" Target="../media/image26.jpeg"/><Relationship Id="rId4" Type="http://schemas.openxmlformats.org/officeDocument/2006/relationships/hyperlink" Target="https://www.cognism.com/"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take.quiz-maker.com/QDOGZ1JH3" TargetMode="External"/><Relationship Id="rId2" Type="http://schemas.openxmlformats.org/officeDocument/2006/relationships/slideLayout" Target="../slideLayouts/slideLayout14.xml"/><Relationship Id="rId1" Type="http://schemas.openxmlformats.org/officeDocument/2006/relationships/video" Target="https://www.youtube.com/embed/r-iETptU7JY?feature=oembed" TargetMode="External"/><Relationship Id="rId6" Type="http://schemas.openxmlformats.org/officeDocument/2006/relationships/image" Target="../media/image27.jpeg"/><Relationship Id="rId5" Type="http://schemas.openxmlformats.org/officeDocument/2006/relationships/image" Target="../media/image14.png"/><Relationship Id="rId4" Type="http://schemas.openxmlformats.org/officeDocument/2006/relationships/hyperlink" Target="https://www.allied.vc/investor-readiness-quiz"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venturusai.com/" TargetMode="External"/><Relationship Id="rId2" Type="http://schemas.openxmlformats.org/officeDocument/2006/relationships/slideLayout" Target="../slideLayouts/slideLayout2.xml"/><Relationship Id="rId1" Type="http://schemas.openxmlformats.org/officeDocument/2006/relationships/video" Target="https://www.youtube.com/embed/J127cQ7isr4?feature=oembed" TargetMode="External"/><Relationship Id="rId4" Type="http://schemas.openxmlformats.org/officeDocument/2006/relationships/image" Target="../media/image28.jpeg"/></Relationships>
</file>

<file path=ppt/slides/_rels/slide44.xml.rels><?xml version="1.0" encoding="UTF-8" standalone="yes"?>
<Relationships xmlns="http://schemas.openxmlformats.org/package/2006/relationships"><Relationship Id="rId3" Type="http://schemas.openxmlformats.org/officeDocument/2006/relationships/hyperlink" Target="https://www.youtube.com/watch?v=Aq4Yvj4Ky7E" TargetMode="External"/><Relationship Id="rId2" Type="http://schemas.openxmlformats.org/officeDocument/2006/relationships/hyperlink" Target="https://www.youtube.com/watch?v=zTmKJDjXKxA" TargetMode="External"/><Relationship Id="rId1" Type="http://schemas.openxmlformats.org/officeDocument/2006/relationships/slideLayout" Target="../slideLayouts/slideLayout14.xml"/><Relationship Id="rId4" Type="http://schemas.openxmlformats.org/officeDocument/2006/relationships/hyperlink" Target="https://www.youtube.com/watch?v=J127cQ7isr4"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youtube.com/watch?v=a4aUX5u90oA" TargetMode="External"/><Relationship Id="rId2" Type="http://schemas.openxmlformats.org/officeDocument/2006/relationships/hyperlink" Target="https://www.youtube.com/watch?v=MYVL1XHeB74" TargetMode="External"/><Relationship Id="rId1" Type="http://schemas.openxmlformats.org/officeDocument/2006/relationships/slideLayout" Target="../slideLayouts/slideLayout14.xml"/><Relationship Id="rId4" Type="http://schemas.openxmlformats.org/officeDocument/2006/relationships/hyperlink" Target="https://www.youtube.com/watch?v=Cb-6XRAcoEU" TargetMode="External"/></Relationships>
</file>

<file path=ppt/slides/_rels/slide46.xml.rels><?xml version="1.0" encoding="UTF-8" standalone="yes"?>
<Relationships xmlns="http://schemas.openxmlformats.org/package/2006/relationships"><Relationship Id="rId2" Type="http://schemas.openxmlformats.org/officeDocument/2006/relationships/hyperlink" Target="https://www.youtube.com/watch?v=Aq4Yvj4Ky7E" TargetMode="Externa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hyperlink" Target="https://www.youtube.com/watch?v=J127cQ7isr4" TargetMode="External"/><Relationship Id="rId2" Type="http://schemas.openxmlformats.org/officeDocument/2006/relationships/hyperlink" Target="https://www.youtube.com/watch?v=r-iETptU7JY" TargetMode="Externa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8" Type="http://schemas.openxmlformats.org/officeDocument/2006/relationships/hyperlink" Target="https://www.youtube.com/watch?v=ohkJcGssNtA" TargetMode="External"/><Relationship Id="rId3" Type="http://schemas.openxmlformats.org/officeDocument/2006/relationships/hyperlink" Target="https://www.youtube.com/watch?v=7q6sAPAV7F4" TargetMode="External"/><Relationship Id="rId7" Type="http://schemas.openxmlformats.org/officeDocument/2006/relationships/hyperlink" Target="https://www.youtube.com/watch?v=677ZtSMr4-4" TargetMode="External"/><Relationship Id="rId12" Type="http://schemas.openxmlformats.org/officeDocument/2006/relationships/hyperlink" Target="https://www.youtube.com/watch?v=tzWew_wPatA" TargetMode="External"/><Relationship Id="rId2" Type="http://schemas.openxmlformats.org/officeDocument/2006/relationships/hyperlink" Target="https://www.youtube.com/watch?v=hMBN6yTIDb0" TargetMode="External"/><Relationship Id="rId1" Type="http://schemas.openxmlformats.org/officeDocument/2006/relationships/slideLayout" Target="../slideLayouts/slideLayout14.xml"/><Relationship Id="rId6" Type="http://schemas.openxmlformats.org/officeDocument/2006/relationships/hyperlink" Target="https://www.youtube.com/watch?v=zBUhQPPS9AY" TargetMode="External"/><Relationship Id="rId11" Type="http://schemas.openxmlformats.org/officeDocument/2006/relationships/hyperlink" Target="https://www.youtube.com/watch?v=jYWF64Um7pw" TargetMode="External"/><Relationship Id="rId5" Type="http://schemas.openxmlformats.org/officeDocument/2006/relationships/hyperlink" Target="https://blog.salesflare.com/top-podcasts-startup-founders" TargetMode="External"/><Relationship Id="rId10" Type="http://schemas.openxmlformats.org/officeDocument/2006/relationships/hyperlink" Target="https://www.youtube.com/watch?v=4YG5NhxbN-w" TargetMode="External"/><Relationship Id="rId4" Type="http://schemas.openxmlformats.org/officeDocument/2006/relationships/hyperlink" Target="https://www.youtube.com/watch?v=NquuY41FrrA" TargetMode="External"/><Relationship Id="rId9" Type="http://schemas.openxmlformats.org/officeDocument/2006/relationships/hyperlink" Target="https://www.youtube.com/watch?v=l0hVIH3EnlQ"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3"/>
            <a:ext cx="6838766" cy="1625596"/>
          </a:xfrm>
        </p:spPr>
        <p:txBody>
          <a:bodyPr/>
          <a:lstStyle/>
          <a:p>
            <a:r>
              <a:rPr lang="es-ES" noProof="0" dirty="0"/>
              <a:t>Gestión financiera y financiación</a:t>
            </a:r>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170100" y="3429001"/>
            <a:ext cx="4259262" cy="1590040"/>
          </a:xfrm>
        </p:spPr>
        <p:txBody>
          <a:bodyPr/>
          <a:lstStyle/>
          <a:p>
            <a:r>
              <a:rPr lang="es-ES" sz="2000" b="0" noProof="0" dirty="0">
                <a:solidFill>
                  <a:schemeClr val="accent1"/>
                </a:solidFill>
              </a:rPr>
              <a:t>BIENVENIDOS A ESTA UNIDAD</a:t>
            </a:r>
            <a:endParaRPr lang="es-ES" noProof="0" dirty="0">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9136674" y="2995894"/>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 noProof="0" dirty="0"/>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720154" y="333811"/>
            <a:ext cx="9263332" cy="825320"/>
          </a:xfrm>
        </p:spPr>
        <p:txBody>
          <a:bodyPr>
            <a:normAutofit/>
          </a:bodyPr>
          <a:lstStyle/>
          <a:p>
            <a:r>
              <a:rPr lang="es-ES" sz="3400" noProof="0" dirty="0"/>
              <a:t>Estado de cambios en el patrimonio neto</a:t>
            </a:r>
          </a:p>
        </p:txBody>
      </p:sp>
      <p:sp>
        <p:nvSpPr>
          <p:cNvPr id="3" name="Content Placeholder 2">
            <a:extLst>
              <a:ext uri="{FF2B5EF4-FFF2-40B4-BE49-F238E27FC236}">
                <a16:creationId xmlns:a16="http://schemas.microsoft.com/office/drawing/2014/main" id="{8C378B27-6FB7-07F4-A022-B7666568599B}"/>
              </a:ext>
            </a:extLst>
          </p:cNvPr>
          <p:cNvSpPr>
            <a:spLocks noGrp="1"/>
          </p:cNvSpPr>
          <p:nvPr>
            <p:ph idx="1"/>
          </p:nvPr>
        </p:nvSpPr>
        <p:spPr>
          <a:xfrm>
            <a:off x="742112" y="1156452"/>
            <a:ext cx="10689566" cy="4874374"/>
          </a:xfrm>
        </p:spPr>
        <p:txBody>
          <a:bodyPr vert="horz" lIns="91440" tIns="45720" rIns="91440" bIns="45720" rtlCol="0" anchor="t">
            <a:normAutofit fontScale="85000" lnSpcReduction="20000"/>
          </a:bodyPr>
          <a:lstStyle/>
          <a:p>
            <a:pPr marL="0" indent="0" algn="just">
              <a:lnSpc>
                <a:spcPct val="160000"/>
              </a:lnSpc>
              <a:spcBef>
                <a:spcPts val="0"/>
              </a:spcBef>
              <a:buNone/>
            </a:pPr>
            <a:r>
              <a:rPr lang="es-ES" sz="1600" noProof="0" dirty="0"/>
              <a:t>Definición: </a:t>
            </a:r>
            <a:r>
              <a:rPr lang="es-ES" sz="1600" b="0" noProof="0" dirty="0">
                <a:solidFill>
                  <a:schemeClr val="accent1"/>
                </a:solidFill>
              </a:rPr>
              <a:t>El Estado de Cambios en el Patrimonio Neto ayuda a comprender los </a:t>
            </a:r>
            <a:r>
              <a:rPr lang="es-ES" sz="1600" noProof="0" dirty="0">
                <a:solidFill>
                  <a:schemeClr val="accent1"/>
                </a:solidFill>
              </a:rPr>
              <a:t>cambios en la salud financiera y la estructura del capital.</a:t>
            </a:r>
            <a:r>
              <a:rPr lang="es-ES" sz="1600" b="0" noProof="0" dirty="0">
                <a:solidFill>
                  <a:schemeClr val="accent1"/>
                </a:solidFill>
              </a:rPr>
              <a:t> También proporciona información sobre las decisiones de la dirección con respecto al capital propio. Describe los cambios en las cuentas de fondos propios de una empresa durante un periodo específico y proporciona información sobre las fuentes y usos de los fondos propios. De este modo, los usuarios pueden comprender cómo han cambiado los fondos propios durante el período de referencia.</a:t>
            </a:r>
            <a:endParaRPr lang="es-ES" noProof="0" dirty="0">
              <a:solidFill>
                <a:schemeClr val="accent1"/>
              </a:solidFill>
            </a:endParaRPr>
          </a:p>
          <a:p>
            <a:pPr marL="0" indent="0" algn="just">
              <a:lnSpc>
                <a:spcPct val="150000"/>
              </a:lnSpc>
              <a:buNone/>
            </a:pPr>
            <a:r>
              <a:rPr lang="es-ES" sz="1600" noProof="0" dirty="0"/>
              <a:t>Componentes:</a:t>
            </a:r>
          </a:p>
          <a:p>
            <a:pPr marL="628650" lvl="1" indent="-171450" algn="just">
              <a:lnSpc>
                <a:spcPct val="150000"/>
              </a:lnSpc>
              <a:buChar char="•"/>
            </a:pPr>
            <a:r>
              <a:rPr lang="es-ES" sz="1600" noProof="0" dirty="0">
                <a:solidFill>
                  <a:schemeClr val="accent1"/>
                </a:solidFill>
                <a:latin typeface="Raleway "/>
              </a:rPr>
              <a:t>Saldo inicial: </a:t>
            </a:r>
            <a:r>
              <a:rPr lang="es-ES" sz="1600" b="0" noProof="0" dirty="0">
                <a:solidFill>
                  <a:schemeClr val="accent1"/>
                </a:solidFill>
                <a:latin typeface="Raleway "/>
              </a:rPr>
              <a:t>Total de fondos propios al inicio del periodo</a:t>
            </a:r>
          </a:p>
          <a:p>
            <a:pPr marL="628650" lvl="1" indent="-171450" algn="just">
              <a:lnSpc>
                <a:spcPct val="150000"/>
              </a:lnSpc>
              <a:buChar char="•"/>
            </a:pPr>
            <a:r>
              <a:rPr lang="es-ES" sz="1600" noProof="0" dirty="0">
                <a:solidFill>
                  <a:schemeClr val="accent1"/>
                </a:solidFill>
                <a:latin typeface="Raleway "/>
              </a:rPr>
              <a:t>Resultado neto o pérdida neta: </a:t>
            </a:r>
            <a:r>
              <a:rPr lang="es-ES" sz="1600" b="0" dirty="0">
                <a:solidFill>
                  <a:schemeClr val="accent1"/>
                </a:solidFill>
                <a:latin typeface="Raleway "/>
              </a:rPr>
              <a:t>Beneficios o pérdidas generados durante el periodo</a:t>
            </a:r>
          </a:p>
          <a:p>
            <a:pPr marL="628650" lvl="1" indent="-171450" algn="just">
              <a:lnSpc>
                <a:spcPct val="150000"/>
              </a:lnSpc>
              <a:buChar char="•"/>
            </a:pPr>
            <a:r>
              <a:rPr lang="es-ES" sz="1600" noProof="0" dirty="0">
                <a:solidFill>
                  <a:schemeClr val="accent1"/>
                </a:solidFill>
                <a:latin typeface="Raleway "/>
              </a:rPr>
              <a:t>Dividendos: </a:t>
            </a:r>
            <a:r>
              <a:rPr lang="es-ES" sz="1600" b="0" dirty="0">
                <a:solidFill>
                  <a:schemeClr val="accent1"/>
                </a:solidFill>
                <a:latin typeface="Raleway "/>
              </a:rPr>
              <a:t>Dividendos en efectivo o en acciones pagados a los accionistas</a:t>
            </a:r>
          </a:p>
          <a:p>
            <a:pPr marL="628650" lvl="1" indent="-171450" algn="just">
              <a:lnSpc>
                <a:spcPct val="150000"/>
              </a:lnSpc>
              <a:buChar char="•"/>
            </a:pPr>
            <a:r>
              <a:rPr lang="es-ES" sz="1600" noProof="0" dirty="0">
                <a:solidFill>
                  <a:schemeClr val="accent1"/>
                </a:solidFill>
                <a:latin typeface="Raleway "/>
              </a:rPr>
              <a:t>Emisión de acciones: </a:t>
            </a:r>
            <a:r>
              <a:rPr lang="es-ES" sz="1600" b="0" dirty="0">
                <a:solidFill>
                  <a:schemeClr val="accent1"/>
                </a:solidFill>
                <a:latin typeface="Raleway "/>
              </a:rPr>
              <a:t>Nuevas acciones emitidas a través de ofertas o colocaciones</a:t>
            </a:r>
          </a:p>
          <a:p>
            <a:pPr marL="628650" lvl="1" indent="-171450" algn="just">
              <a:lnSpc>
                <a:spcPct val="150000"/>
              </a:lnSpc>
              <a:buChar char="•"/>
            </a:pPr>
            <a:r>
              <a:rPr lang="es-ES" sz="1600" noProof="0" dirty="0">
                <a:solidFill>
                  <a:schemeClr val="accent1"/>
                </a:solidFill>
                <a:latin typeface="Raleway "/>
              </a:rPr>
              <a:t>Operaciones con acciones propias: </a:t>
            </a:r>
            <a:r>
              <a:rPr lang="es-ES" sz="1600" b="0" dirty="0">
                <a:solidFill>
                  <a:schemeClr val="accent1"/>
                </a:solidFill>
                <a:latin typeface="Raleway "/>
              </a:rPr>
              <a:t>Compras o ventas de acciones propias de la empresa</a:t>
            </a:r>
          </a:p>
          <a:p>
            <a:pPr marL="628650" lvl="1" indent="-171450" algn="just">
              <a:lnSpc>
                <a:spcPct val="150000"/>
              </a:lnSpc>
              <a:buChar char="•"/>
            </a:pPr>
            <a:r>
              <a:rPr lang="es-ES" sz="1600" noProof="0" dirty="0">
                <a:solidFill>
                  <a:schemeClr val="accent1"/>
                </a:solidFill>
                <a:latin typeface="Raleway "/>
              </a:rPr>
              <a:t>Otros ingresos o pérdidas globales: </a:t>
            </a:r>
            <a:r>
              <a:rPr lang="es-ES" sz="1600" b="0" dirty="0">
                <a:solidFill>
                  <a:schemeClr val="accent1"/>
                </a:solidFill>
                <a:latin typeface="Raleway "/>
              </a:rPr>
              <a:t>Ganancias o pérdidas registradas directamente en el patrimonio neto</a:t>
            </a:r>
          </a:p>
          <a:p>
            <a:pPr marL="628650" lvl="1" indent="-171450" algn="just">
              <a:lnSpc>
                <a:spcPct val="150000"/>
              </a:lnSpc>
              <a:buChar char="•"/>
            </a:pPr>
            <a:r>
              <a:rPr lang="es-ES" sz="1600" noProof="0" dirty="0">
                <a:solidFill>
                  <a:schemeClr val="accent1"/>
                </a:solidFill>
                <a:latin typeface="Raleway "/>
              </a:rPr>
              <a:t>Otros cambios: </a:t>
            </a:r>
            <a:r>
              <a:rPr lang="es-ES" sz="1600" b="0" dirty="0">
                <a:solidFill>
                  <a:schemeClr val="accent1"/>
                </a:solidFill>
                <a:latin typeface="Raleway "/>
              </a:rPr>
              <a:t>Cualquier otro cambio en las cuentas de patrimonio neto</a:t>
            </a:r>
          </a:p>
          <a:p>
            <a:pPr marL="628650" lvl="1" indent="-171450" algn="just">
              <a:lnSpc>
                <a:spcPct val="150000"/>
              </a:lnSpc>
              <a:buChar char="•"/>
            </a:pPr>
            <a:r>
              <a:rPr lang="es-ES" sz="1600" noProof="0" dirty="0">
                <a:solidFill>
                  <a:schemeClr val="accent1"/>
                </a:solidFill>
                <a:latin typeface="Raleway "/>
              </a:rPr>
              <a:t>Saldo final: </a:t>
            </a:r>
            <a:r>
              <a:rPr lang="es-ES" sz="1600" b="0" dirty="0">
                <a:solidFill>
                  <a:schemeClr val="accent1"/>
                </a:solidFill>
                <a:latin typeface="Raleway "/>
              </a:rPr>
              <a:t>Total del patrimonio neto al final del periodo</a:t>
            </a:r>
          </a:p>
          <a:p>
            <a:pPr lvl="1">
              <a:buFont typeface="Arial" panose="020B0604020202020204" pitchFamily="34" charset="0"/>
              <a:buChar char="•"/>
            </a:pPr>
            <a:endParaRPr lang="es-ES" sz="1000" b="0" noProof="0" dirty="0">
              <a:solidFill>
                <a:schemeClr val="accent1"/>
              </a:solidFill>
            </a:endParaRPr>
          </a:p>
        </p:txBody>
      </p:sp>
    </p:spTree>
    <p:extLst>
      <p:ext uri="{BB962C8B-B14F-4D97-AF65-F5344CB8AC3E}">
        <p14:creationId xmlns:p14="http://schemas.microsoft.com/office/powerpoint/2010/main" val="28022724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741744" y="152923"/>
            <a:ext cx="10515600" cy="1325563"/>
          </a:xfrm>
        </p:spPr>
        <p:txBody>
          <a:bodyPr>
            <a:normAutofit/>
          </a:bodyPr>
          <a:lstStyle/>
          <a:p>
            <a:pPr algn="ctr"/>
            <a:r>
              <a:rPr lang="es-ES" sz="3400" noProof="0" dirty="0"/>
              <a:t>Leer </a:t>
            </a:r>
            <a:r>
              <a:rPr lang="es-ES" sz="3400" dirty="0"/>
              <a:t>e Interpretar estados financieros</a:t>
            </a:r>
            <a:endParaRPr lang="es-ES" sz="3400" noProof="0" dirty="0"/>
          </a:p>
        </p:txBody>
      </p:sp>
      <p:sp>
        <p:nvSpPr>
          <p:cNvPr id="3" name="Content Placeholder 2">
            <a:extLst>
              <a:ext uri="{FF2B5EF4-FFF2-40B4-BE49-F238E27FC236}">
                <a16:creationId xmlns:a16="http://schemas.microsoft.com/office/drawing/2014/main" id="{3F4D8EE6-CFA6-F64D-8CC5-D910013B982E}"/>
              </a:ext>
            </a:extLst>
          </p:cNvPr>
          <p:cNvSpPr>
            <a:spLocks noGrp="1"/>
          </p:cNvSpPr>
          <p:nvPr>
            <p:ph idx="1"/>
          </p:nvPr>
        </p:nvSpPr>
        <p:spPr>
          <a:xfrm>
            <a:off x="741744" y="1401220"/>
            <a:ext cx="10515600" cy="4351338"/>
          </a:xfrm>
        </p:spPr>
        <p:txBody>
          <a:bodyPr vert="horz" lIns="91440" tIns="45720" rIns="91440" bIns="45720" rtlCol="0" anchor="t">
            <a:normAutofit/>
          </a:bodyPr>
          <a:lstStyle/>
          <a:p>
            <a:pPr marL="0" indent="0" algn="just">
              <a:lnSpc>
                <a:spcPct val="160000"/>
              </a:lnSpc>
              <a:buNone/>
            </a:pPr>
            <a:r>
              <a:rPr lang="es-ES" sz="2000" dirty="0"/>
              <a:t>Té</a:t>
            </a:r>
            <a:r>
              <a:rPr lang="es-ES" sz="2000" noProof="0" dirty="0"/>
              <a:t>cnicas de análisis:</a:t>
            </a:r>
          </a:p>
          <a:p>
            <a:pPr algn="just">
              <a:lnSpc>
                <a:spcPct val="150000"/>
              </a:lnSpc>
              <a:spcBef>
                <a:spcPts val="0"/>
              </a:spcBef>
            </a:pPr>
            <a:endParaRPr lang="es-ES" sz="800" noProof="0" dirty="0">
              <a:solidFill>
                <a:schemeClr val="accent1"/>
              </a:solidFill>
            </a:endParaRPr>
          </a:p>
          <a:p>
            <a:pPr algn="just">
              <a:lnSpc>
                <a:spcPct val="150000"/>
              </a:lnSpc>
              <a:spcBef>
                <a:spcPts val="0"/>
              </a:spcBef>
            </a:pPr>
            <a:r>
              <a:rPr lang="es-ES" sz="2000" noProof="0" dirty="0">
                <a:solidFill>
                  <a:schemeClr val="accent1"/>
                </a:solidFill>
              </a:rPr>
              <a:t>Análisis Horizontal: </a:t>
            </a:r>
            <a:r>
              <a:rPr lang="es-ES" sz="2000" b="0" noProof="0" dirty="0">
                <a:solidFill>
                  <a:schemeClr val="accent1"/>
                </a:solidFill>
              </a:rPr>
              <a:t>Comparar datos financieros en distintos periodos para identificar tendencias y modelos de crecimiento.</a:t>
            </a:r>
            <a:endParaRPr lang="es-ES" noProof="0" dirty="0">
              <a:solidFill>
                <a:schemeClr val="accent1"/>
              </a:solidFill>
            </a:endParaRPr>
          </a:p>
          <a:p>
            <a:pPr algn="just">
              <a:lnSpc>
                <a:spcPct val="150000"/>
              </a:lnSpc>
              <a:spcBef>
                <a:spcPts val="0"/>
              </a:spcBef>
            </a:pPr>
            <a:endParaRPr lang="es-ES" sz="800" b="0" noProof="0" dirty="0">
              <a:solidFill>
                <a:schemeClr val="accent1"/>
              </a:solidFill>
            </a:endParaRPr>
          </a:p>
          <a:p>
            <a:pPr algn="just">
              <a:lnSpc>
                <a:spcPct val="150000"/>
              </a:lnSpc>
              <a:spcBef>
                <a:spcPts val="0"/>
              </a:spcBef>
            </a:pPr>
            <a:r>
              <a:rPr lang="es-ES" sz="2000" dirty="0">
                <a:solidFill>
                  <a:schemeClr val="accent1"/>
                </a:solidFill>
              </a:rPr>
              <a:t>Análisis Vertical </a:t>
            </a:r>
            <a:r>
              <a:rPr lang="es-ES" sz="2000" noProof="0" dirty="0">
                <a:solidFill>
                  <a:schemeClr val="accent1"/>
                </a:solidFill>
              </a:rPr>
              <a:t>: </a:t>
            </a:r>
            <a:r>
              <a:rPr lang="es-ES" sz="2000" b="0" noProof="0" dirty="0">
                <a:solidFill>
                  <a:schemeClr val="accent1"/>
                </a:solidFill>
              </a:rPr>
              <a:t>Evaluar los componentes de estados financieros como porcentaje de un importe base (por ejemplo</a:t>
            </a:r>
            <a:r>
              <a:rPr lang="es-ES" sz="2000" b="0" dirty="0">
                <a:solidFill>
                  <a:schemeClr val="accent1"/>
                </a:solidFill>
              </a:rPr>
              <a:t>, activos totales para partidas del balance general, ventas netas para partidas del estado de resultados</a:t>
            </a:r>
            <a:r>
              <a:rPr lang="es-ES" sz="2000" b="0" noProof="0" dirty="0">
                <a:solidFill>
                  <a:schemeClr val="accent1"/>
                </a:solidFill>
              </a:rPr>
              <a:t>).</a:t>
            </a:r>
          </a:p>
          <a:p>
            <a:pPr algn="just">
              <a:lnSpc>
                <a:spcPct val="150000"/>
              </a:lnSpc>
              <a:spcBef>
                <a:spcPts val="0"/>
              </a:spcBef>
            </a:pPr>
            <a:endParaRPr lang="es-ES" sz="800" b="0" noProof="0" dirty="0">
              <a:solidFill>
                <a:schemeClr val="accent1"/>
              </a:solidFill>
            </a:endParaRPr>
          </a:p>
          <a:p>
            <a:pPr algn="just">
              <a:lnSpc>
                <a:spcPct val="150000"/>
              </a:lnSpc>
              <a:spcBef>
                <a:spcPts val="0"/>
              </a:spcBef>
            </a:pPr>
            <a:r>
              <a:rPr lang="es-ES" sz="2000" noProof="0" dirty="0">
                <a:solidFill>
                  <a:schemeClr val="accent1"/>
                </a:solidFill>
              </a:rPr>
              <a:t>Análisis de Ratio: </a:t>
            </a:r>
            <a:r>
              <a:rPr lang="es-ES" sz="2000" b="0" dirty="0">
                <a:solidFill>
                  <a:schemeClr val="accent1"/>
                </a:solidFill>
              </a:rPr>
              <a:t>Usar ratios financieros para evaluar la salud financiera, el rendimiento y la eficiencia de una empresa</a:t>
            </a:r>
            <a:r>
              <a:rPr lang="es-ES" sz="2000" b="0" noProof="0" dirty="0">
                <a:solidFill>
                  <a:schemeClr val="accent1"/>
                </a:solidFill>
              </a:rPr>
              <a:t>.</a:t>
            </a:r>
          </a:p>
          <a:p>
            <a:endParaRPr lang="es-ES" noProof="0" dirty="0"/>
          </a:p>
        </p:txBody>
      </p:sp>
    </p:spTree>
    <p:extLst>
      <p:ext uri="{BB962C8B-B14F-4D97-AF65-F5344CB8AC3E}">
        <p14:creationId xmlns:p14="http://schemas.microsoft.com/office/powerpoint/2010/main" val="1934961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838200" y="272765"/>
            <a:ext cx="10515600" cy="1325563"/>
          </a:xfrm>
        </p:spPr>
        <p:txBody>
          <a:bodyPr/>
          <a:lstStyle/>
          <a:p>
            <a:pPr algn="ctr"/>
            <a:r>
              <a:rPr lang="es-ES" noProof="0" dirty="0"/>
              <a:t>Terminología común </a:t>
            </a:r>
          </a:p>
        </p:txBody>
      </p:sp>
      <p:sp>
        <p:nvSpPr>
          <p:cNvPr id="3" name="Content Placeholder 2">
            <a:extLst>
              <a:ext uri="{FF2B5EF4-FFF2-40B4-BE49-F238E27FC236}">
                <a16:creationId xmlns:a16="http://schemas.microsoft.com/office/drawing/2014/main" id="{9E798A23-95E4-8B36-D4D2-338D427D7B1E}"/>
              </a:ext>
            </a:extLst>
          </p:cNvPr>
          <p:cNvSpPr>
            <a:spLocks noGrp="1"/>
          </p:cNvSpPr>
          <p:nvPr>
            <p:ph idx="1"/>
          </p:nvPr>
        </p:nvSpPr>
        <p:spPr>
          <a:xfrm>
            <a:off x="971336" y="1651343"/>
            <a:ext cx="10502900" cy="4351338"/>
          </a:xfrm>
        </p:spPr>
        <p:txBody>
          <a:bodyPr vert="horz" lIns="91440" tIns="45720" rIns="91440" bIns="45720" rtlCol="0" anchor="t">
            <a:normAutofit fontScale="85000" lnSpcReduction="10000"/>
          </a:bodyPr>
          <a:lstStyle/>
          <a:p>
            <a:pPr marL="0" indent="0" algn="just">
              <a:buNone/>
            </a:pPr>
            <a:r>
              <a:rPr lang="es-ES" sz="1800" kern="150" noProof="0" dirty="0">
                <a:effectLst/>
                <a:latin typeface="Raleway "/>
                <a:ea typeface="Aptos" panose="020B0004020202020204" pitchFamily="34" charset="0"/>
                <a:cs typeface="Times New Roman"/>
              </a:rPr>
              <a:t>Glosario</a:t>
            </a:r>
            <a:r>
              <a:rPr lang="es-ES" sz="1800" kern="150" noProof="0" dirty="0">
                <a:effectLst/>
                <a:latin typeface="+mj-lt"/>
                <a:ea typeface="Aptos" panose="020B0004020202020204" pitchFamily="34" charset="0"/>
                <a:cs typeface="Times New Roman"/>
              </a:rPr>
              <a:t>:</a:t>
            </a:r>
          </a:p>
          <a:p>
            <a:pPr marL="285750" indent="-285750" algn="just">
              <a:lnSpc>
                <a:spcPct val="120000"/>
              </a:lnSpc>
              <a:buFont typeface="Arial" panose="020B0604020202020204" pitchFamily="34" charset="0"/>
              <a:buChar char="•"/>
            </a:pPr>
            <a:r>
              <a:rPr lang="es-ES" sz="1800" b="1" kern="150" noProof="0" dirty="0">
                <a:solidFill>
                  <a:schemeClr val="accent1"/>
                </a:solidFill>
                <a:effectLst/>
                <a:latin typeface="Raleway "/>
                <a:ea typeface="Aptos" panose="020B0004020202020204" pitchFamily="34" charset="0"/>
                <a:cs typeface="Times New Roman"/>
              </a:rPr>
              <a:t>EBITDA:</a:t>
            </a:r>
            <a:r>
              <a:rPr lang="es-ES" sz="1800" kern="150" noProof="0" dirty="0">
                <a:solidFill>
                  <a:schemeClr val="accent1"/>
                </a:solidFill>
                <a:effectLst/>
                <a:latin typeface="Raleway "/>
                <a:ea typeface="Aptos" panose="020B0004020202020204" pitchFamily="34" charset="0"/>
                <a:cs typeface="Times New Roman"/>
              </a:rPr>
              <a:t> </a:t>
            </a:r>
            <a:r>
              <a:rPr lang="es-ES" sz="1800" b="0" kern="150" noProof="0" dirty="0">
                <a:solidFill>
                  <a:schemeClr val="accent1"/>
                </a:solidFill>
                <a:effectLst/>
                <a:latin typeface="Raleway "/>
                <a:ea typeface="Aptos" panose="020B0004020202020204" pitchFamily="34" charset="0"/>
                <a:cs typeface="Times New Roman"/>
              </a:rPr>
              <a:t>Earnings Before Interest, Taxes, Depreciation, and Amortization</a:t>
            </a:r>
            <a:r>
              <a:rPr lang="es-ES" sz="1800" b="0" kern="150" dirty="0">
                <a:solidFill>
                  <a:schemeClr val="accent1"/>
                </a:solidFill>
                <a:latin typeface="Raleway "/>
                <a:ea typeface="Aptos" panose="020B0004020202020204" pitchFamily="34" charset="0"/>
                <a:cs typeface="Times New Roman"/>
              </a:rPr>
              <a:t> (Ganancias Antes de Intereses, Impuestos, Depreciación y Amortización)</a:t>
            </a:r>
          </a:p>
          <a:p>
            <a:pPr marL="285750" indent="-285750" algn="just">
              <a:lnSpc>
                <a:spcPct val="120000"/>
              </a:lnSpc>
              <a:buFont typeface="Arial" panose="020B0604020202020204" pitchFamily="34" charset="0"/>
              <a:buChar char="•"/>
            </a:pPr>
            <a:r>
              <a:rPr lang="es-ES" sz="1800" b="1" kern="150" noProof="0" dirty="0">
                <a:solidFill>
                  <a:schemeClr val="accent1"/>
                </a:solidFill>
                <a:effectLst/>
                <a:latin typeface="Raleway "/>
                <a:ea typeface="Aptos" panose="020B0004020202020204" pitchFamily="34" charset="0"/>
                <a:cs typeface="Times New Roman"/>
              </a:rPr>
              <a:t>Depreciación:</a:t>
            </a:r>
            <a:r>
              <a:rPr lang="es-ES" sz="1800" kern="150" noProof="0" dirty="0">
                <a:solidFill>
                  <a:schemeClr val="accent1"/>
                </a:solidFill>
                <a:effectLst/>
                <a:latin typeface="Raleway "/>
                <a:ea typeface="Aptos" panose="020B0004020202020204" pitchFamily="34" charset="0"/>
                <a:cs typeface="Times New Roman"/>
              </a:rPr>
              <a:t> </a:t>
            </a:r>
            <a:r>
              <a:rPr lang="es-ES" sz="1800" b="0" kern="150" noProof="0" dirty="0">
                <a:solidFill>
                  <a:schemeClr val="accent1"/>
                </a:solidFill>
                <a:effectLst/>
                <a:latin typeface="Raleway "/>
                <a:ea typeface="Aptos" panose="020B0004020202020204" pitchFamily="34" charset="0"/>
                <a:cs typeface="Times New Roman"/>
              </a:rPr>
              <a:t>A</a:t>
            </a:r>
            <a:r>
              <a:rPr lang="es-ES" sz="1800" b="0" kern="150" dirty="0">
                <a:solidFill>
                  <a:schemeClr val="accent1"/>
                </a:solidFill>
                <a:latin typeface="Raleway "/>
                <a:ea typeface="Aptos" panose="020B0004020202020204" pitchFamily="34" charset="0"/>
                <a:cs typeface="Times New Roman"/>
              </a:rPr>
              <a:t>signación del coste de un activo tangible a lo largo de su vida útil se llama Depreciación.</a:t>
            </a:r>
            <a:endParaRPr lang="es-ES" sz="1800" b="0" kern="150" noProof="0" dirty="0">
              <a:solidFill>
                <a:schemeClr val="accent1"/>
              </a:solidFill>
              <a:latin typeface="Raleway "/>
              <a:ea typeface="Aptos" panose="020B0004020202020204" pitchFamily="34" charset="0"/>
              <a:cs typeface="Times New Roman"/>
            </a:endParaRPr>
          </a:p>
          <a:p>
            <a:pPr marL="285750" indent="-285750" algn="just">
              <a:lnSpc>
                <a:spcPct val="120000"/>
              </a:lnSpc>
              <a:buFont typeface="Arial" panose="020B0604020202020204" pitchFamily="34" charset="0"/>
              <a:buChar char="•"/>
            </a:pPr>
            <a:r>
              <a:rPr lang="es-ES" sz="1800" b="1" kern="150" noProof="0" dirty="0">
                <a:solidFill>
                  <a:schemeClr val="accent1"/>
                </a:solidFill>
                <a:effectLst/>
                <a:latin typeface="Raleway "/>
                <a:ea typeface="Aptos" panose="020B0004020202020204" pitchFamily="34" charset="0"/>
                <a:cs typeface="Times New Roman"/>
              </a:rPr>
              <a:t>Amortización:</a:t>
            </a:r>
            <a:r>
              <a:rPr lang="es-ES" sz="1800" kern="150" noProof="0" dirty="0">
                <a:solidFill>
                  <a:schemeClr val="accent1"/>
                </a:solidFill>
                <a:effectLst/>
                <a:latin typeface="Raleway "/>
                <a:ea typeface="Aptos" panose="020B0004020202020204" pitchFamily="34" charset="0"/>
                <a:cs typeface="Times New Roman"/>
              </a:rPr>
              <a:t> </a:t>
            </a:r>
            <a:r>
              <a:rPr lang="es-ES" sz="1800" b="0" kern="150" dirty="0">
                <a:solidFill>
                  <a:schemeClr val="accent1"/>
                </a:solidFill>
                <a:latin typeface="Raleway "/>
                <a:ea typeface="Aptos" panose="020B0004020202020204" pitchFamily="34" charset="0"/>
                <a:cs typeface="Times New Roman"/>
              </a:rPr>
              <a:t>Similar a la depreciación, pero para activos intangibles.</a:t>
            </a:r>
            <a:endParaRPr lang="es-ES" sz="1800" b="0" kern="150" noProof="0" dirty="0">
              <a:solidFill>
                <a:schemeClr val="accent1"/>
              </a:solidFill>
              <a:latin typeface="Raleway "/>
              <a:ea typeface="Aptos" panose="020B0004020202020204" pitchFamily="34" charset="0"/>
              <a:cs typeface="Times New Roman"/>
            </a:endParaRPr>
          </a:p>
          <a:p>
            <a:pPr marL="285750" indent="-285750" algn="just">
              <a:lnSpc>
                <a:spcPct val="120000"/>
              </a:lnSpc>
              <a:buFont typeface="Arial" panose="020B0604020202020204" pitchFamily="34" charset="0"/>
              <a:buChar char="•"/>
            </a:pPr>
            <a:r>
              <a:rPr lang="es-ES" sz="1800" b="1" kern="150" noProof="0" dirty="0">
                <a:solidFill>
                  <a:schemeClr val="accent1"/>
                </a:solidFill>
                <a:effectLst/>
                <a:latin typeface="Raleway "/>
                <a:ea typeface="Aptos" panose="020B0004020202020204" pitchFamily="34" charset="0"/>
                <a:cs typeface="Times New Roman"/>
              </a:rPr>
              <a:t>Capital Circulante:</a:t>
            </a:r>
            <a:r>
              <a:rPr lang="es-ES" sz="1800" kern="150" noProof="0" dirty="0">
                <a:solidFill>
                  <a:schemeClr val="accent1"/>
                </a:solidFill>
                <a:effectLst/>
                <a:latin typeface="Raleway "/>
                <a:ea typeface="Aptos" panose="020B0004020202020204" pitchFamily="34" charset="0"/>
                <a:cs typeface="Times New Roman"/>
              </a:rPr>
              <a:t> </a:t>
            </a:r>
            <a:r>
              <a:rPr lang="es-ES" sz="1800" b="0" kern="150" dirty="0">
                <a:solidFill>
                  <a:schemeClr val="accent1"/>
                </a:solidFill>
                <a:latin typeface="Raleway "/>
                <a:ea typeface="Aptos" panose="020B0004020202020204" pitchFamily="34" charset="0"/>
                <a:cs typeface="Times New Roman"/>
              </a:rPr>
              <a:t>A</a:t>
            </a:r>
            <a:r>
              <a:rPr lang="es-ES" sz="1800" b="0" kern="150" noProof="0" dirty="0">
                <a:solidFill>
                  <a:schemeClr val="accent1"/>
                </a:solidFill>
                <a:effectLst/>
                <a:latin typeface="Raleway "/>
                <a:ea typeface="Aptos" panose="020B0004020202020204" pitchFamily="34" charset="0"/>
                <a:cs typeface="Times New Roman"/>
              </a:rPr>
              <a:t>ctivos corrientes-Pasivos Corrientes.</a:t>
            </a:r>
          </a:p>
          <a:p>
            <a:pPr marL="0" indent="0">
              <a:lnSpc>
                <a:spcPct val="120000"/>
              </a:lnSpc>
              <a:buNone/>
            </a:pPr>
            <a:br>
              <a:rPr lang="es-ES" sz="1800" kern="150" noProof="0" dirty="0">
                <a:effectLst/>
                <a:latin typeface="+mj-lt"/>
                <a:ea typeface="Aptos" panose="020B0004020202020204" pitchFamily="34" charset="0"/>
                <a:cs typeface="Times New Roman" panose="02020603050405020304" pitchFamily="18" charset="0"/>
              </a:rPr>
            </a:br>
            <a:r>
              <a:rPr lang="es-ES" sz="1800" kern="150" dirty="0">
                <a:latin typeface="Raleway "/>
                <a:ea typeface="Aptos" panose="020B0004020202020204" pitchFamily="34" charset="0"/>
                <a:cs typeface="Times New Roman"/>
              </a:rPr>
              <a:t>Principios Contables:</a:t>
            </a:r>
          </a:p>
          <a:p>
            <a:pPr marL="285750" indent="-285750">
              <a:lnSpc>
                <a:spcPct val="120000"/>
              </a:lnSpc>
              <a:buFont typeface="Arial" panose="020B0604020202020204" pitchFamily="34" charset="0"/>
              <a:buChar char="•"/>
            </a:pPr>
            <a:r>
              <a:rPr lang="es-ES" sz="1800" kern="150" noProof="0" dirty="0">
                <a:solidFill>
                  <a:schemeClr val="accent1"/>
                </a:solidFill>
                <a:effectLst/>
                <a:latin typeface="Raleway "/>
                <a:ea typeface="Aptos" panose="020B0004020202020204" pitchFamily="34" charset="0"/>
                <a:cs typeface="Times New Roman"/>
              </a:rPr>
              <a:t>GAAP: </a:t>
            </a:r>
            <a:r>
              <a:rPr lang="es-ES" sz="1800" b="0" kern="150" noProof="0" dirty="0">
                <a:solidFill>
                  <a:schemeClr val="accent1"/>
                </a:solidFill>
                <a:effectLst/>
                <a:latin typeface="Raleway "/>
                <a:ea typeface="Aptos" panose="020B0004020202020204" pitchFamily="34" charset="0"/>
                <a:cs typeface="Times New Roman"/>
              </a:rPr>
              <a:t>Generally Accepted Accounting Principles</a:t>
            </a:r>
            <a:r>
              <a:rPr lang="es-ES" sz="1800" b="0" kern="150" dirty="0">
                <a:solidFill>
                  <a:schemeClr val="accent1"/>
                </a:solidFill>
                <a:latin typeface="Raleway "/>
                <a:ea typeface="Aptos" panose="020B0004020202020204" pitchFamily="34" charset="0"/>
                <a:cs typeface="Times New Roman"/>
              </a:rPr>
              <a:t> </a:t>
            </a:r>
          </a:p>
          <a:p>
            <a:pPr>
              <a:lnSpc>
                <a:spcPct val="120000"/>
              </a:lnSpc>
            </a:pPr>
            <a:r>
              <a:rPr lang="es-ES" sz="1800" b="0" kern="150" dirty="0">
                <a:solidFill>
                  <a:schemeClr val="accent1"/>
                </a:solidFill>
                <a:latin typeface="Raleway "/>
                <a:ea typeface="Aptos" panose="020B0004020202020204" pitchFamily="34" charset="0"/>
                <a:cs typeface="Times New Roman"/>
              </a:rPr>
              <a:t>(Principios contables generalmente admitidos)</a:t>
            </a:r>
            <a:endParaRPr lang="es-ES" sz="1800" b="0" kern="150" noProof="0" dirty="0">
              <a:solidFill>
                <a:schemeClr val="accent1"/>
              </a:solidFill>
              <a:latin typeface="Raleway "/>
              <a:ea typeface="Aptos" panose="020B0004020202020204" pitchFamily="34" charset="0"/>
              <a:cs typeface="Times New Roman"/>
            </a:endParaRPr>
          </a:p>
          <a:p>
            <a:pPr marL="285750" indent="-285750">
              <a:lnSpc>
                <a:spcPct val="120000"/>
              </a:lnSpc>
              <a:buFont typeface="Arial" panose="020B0604020202020204" pitchFamily="34" charset="0"/>
              <a:buChar char="•"/>
            </a:pPr>
            <a:r>
              <a:rPr lang="es-ES" sz="1800" kern="150" noProof="0" dirty="0">
                <a:solidFill>
                  <a:schemeClr val="accent1"/>
                </a:solidFill>
                <a:effectLst/>
                <a:latin typeface="Raleway "/>
                <a:ea typeface="Aptos" panose="020B0004020202020204" pitchFamily="34" charset="0"/>
                <a:cs typeface="Times New Roman"/>
              </a:rPr>
              <a:t>IFRS: </a:t>
            </a:r>
            <a:r>
              <a:rPr lang="es-ES" sz="1800" b="0" kern="150" noProof="0" dirty="0">
                <a:solidFill>
                  <a:schemeClr val="accent1"/>
                </a:solidFill>
                <a:effectLst/>
                <a:latin typeface="Raleway "/>
                <a:ea typeface="Aptos" panose="020B0004020202020204" pitchFamily="34" charset="0"/>
                <a:cs typeface="Times New Roman"/>
              </a:rPr>
              <a:t>International Financial Reporting Standards</a:t>
            </a:r>
            <a:r>
              <a:rPr lang="es-ES" sz="1800" b="0" kern="150" dirty="0">
                <a:solidFill>
                  <a:schemeClr val="accent1"/>
                </a:solidFill>
                <a:latin typeface="Raleway "/>
                <a:ea typeface="Aptos" panose="020B0004020202020204" pitchFamily="34" charset="0"/>
                <a:cs typeface="Times New Roman"/>
              </a:rPr>
              <a:t> </a:t>
            </a:r>
          </a:p>
          <a:p>
            <a:pPr>
              <a:lnSpc>
                <a:spcPct val="120000"/>
              </a:lnSpc>
            </a:pPr>
            <a:r>
              <a:rPr lang="es-ES" sz="1800" b="0" kern="150" dirty="0">
                <a:solidFill>
                  <a:schemeClr val="accent1"/>
                </a:solidFill>
                <a:latin typeface="Raleway "/>
                <a:ea typeface="Aptos" panose="020B0004020202020204" pitchFamily="34" charset="0"/>
                <a:cs typeface="Times New Roman"/>
              </a:rPr>
              <a:t>(Normas Internacionales de Información Financiera) </a:t>
            </a:r>
            <a:endParaRPr lang="es-ES" sz="1800" b="0" kern="150" noProof="0" dirty="0">
              <a:solidFill>
                <a:schemeClr val="accent1"/>
              </a:solidFill>
              <a:effectLst/>
              <a:latin typeface="Raleway "/>
              <a:ea typeface="Aptos" panose="020B0004020202020204" pitchFamily="34" charset="0"/>
              <a:cs typeface="Times New Roman"/>
            </a:endParaRPr>
          </a:p>
          <a:p>
            <a:pPr marL="0" indent="0">
              <a:buNone/>
            </a:pPr>
            <a:endParaRPr lang="es-ES" noProof="0" dirty="0"/>
          </a:p>
        </p:txBody>
      </p:sp>
      <p:pic>
        <p:nvPicPr>
          <p:cNvPr id="6" name="Picture 5" descr="A cartoon character with a thumbs up">
            <a:extLst>
              <a:ext uri="{FF2B5EF4-FFF2-40B4-BE49-F238E27FC236}">
                <a16:creationId xmlns:a16="http://schemas.microsoft.com/office/drawing/2014/main" id="{65ECC383-6E03-71B4-FF77-15C8C4F5567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96873" y="3325318"/>
            <a:ext cx="2677363" cy="26773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PoljeZBesedilom 3">
            <a:extLst>
              <a:ext uri="{FF2B5EF4-FFF2-40B4-BE49-F238E27FC236}">
                <a16:creationId xmlns:a16="http://schemas.microsoft.com/office/drawing/2014/main" id="{998C6FA1-4D9D-3AF6-AFEB-DCE37507EC56}"/>
              </a:ext>
            </a:extLst>
          </p:cNvPr>
          <p:cNvSpPr txBox="1"/>
          <p:nvPr/>
        </p:nvSpPr>
        <p:spPr>
          <a:xfrm>
            <a:off x="9757271" y="6264104"/>
            <a:ext cx="197076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de la imagen: Generada con IA</a:t>
            </a:r>
          </a:p>
        </p:txBody>
      </p:sp>
    </p:spTree>
    <p:extLst>
      <p:ext uri="{BB962C8B-B14F-4D97-AF65-F5344CB8AC3E}">
        <p14:creationId xmlns:p14="http://schemas.microsoft.com/office/powerpoint/2010/main" val="3332193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838200" y="365125"/>
            <a:ext cx="8970034" cy="583781"/>
          </a:xfrm>
        </p:spPr>
        <p:txBody>
          <a:bodyPr>
            <a:normAutofit fontScale="90000"/>
          </a:bodyPr>
          <a:lstStyle/>
          <a:p>
            <a:r>
              <a:rPr lang="es-ES" noProof="0" dirty="0"/>
              <a:t>Ejercicio</a:t>
            </a:r>
            <a:r>
              <a:rPr lang="es-ES" sz="4000" b="0" noProof="0" dirty="0">
                <a:solidFill>
                  <a:schemeClr val="accent1"/>
                </a:solidFill>
              </a:rPr>
              <a:t> </a:t>
            </a:r>
            <a:r>
              <a:rPr lang="es-ES" noProof="0" dirty="0"/>
              <a:t>1° </a:t>
            </a:r>
          </a:p>
        </p:txBody>
      </p:sp>
      <p:sp>
        <p:nvSpPr>
          <p:cNvPr id="3" name="Content Placeholder 2">
            <a:extLst>
              <a:ext uri="{FF2B5EF4-FFF2-40B4-BE49-F238E27FC236}">
                <a16:creationId xmlns:a16="http://schemas.microsoft.com/office/drawing/2014/main" id="{0B4E8C6F-D22E-EC89-E903-5BB75B69BA0F}"/>
              </a:ext>
            </a:extLst>
          </p:cNvPr>
          <p:cNvSpPr>
            <a:spLocks noGrp="1"/>
          </p:cNvSpPr>
          <p:nvPr>
            <p:ph idx="1"/>
          </p:nvPr>
        </p:nvSpPr>
        <p:spPr>
          <a:xfrm>
            <a:off x="838200" y="1035646"/>
            <a:ext cx="10515600" cy="5228057"/>
          </a:xfrm>
        </p:spPr>
        <p:txBody>
          <a:bodyPr vert="horz" lIns="91440" tIns="45720" rIns="91440" bIns="45720" rtlCol="0" anchor="t">
            <a:normAutofit/>
          </a:bodyPr>
          <a:lstStyle/>
          <a:p>
            <a:pPr algn="just">
              <a:lnSpc>
                <a:spcPct val="150000"/>
              </a:lnSpc>
            </a:pPr>
            <a:r>
              <a:rPr lang="es-ES" sz="1800" b="0" noProof="0" dirty="0">
                <a:solidFill>
                  <a:schemeClr val="accent1"/>
                </a:solidFill>
              </a:rPr>
              <a:t>El video proporciona una visión general exhaustiva de diversos estudios de caso, ofreciendo ejemplos del mundo real para ayudar a adquirir habilidades esenciales en análisis financiero. En él, se profundiza en el análisis de balances generales, estados de resultados y estados de flujos de efectivo, proporcionando conocimientos prácticos que pueden aplicarse directamente en el ámbito profesional.</a:t>
            </a:r>
          </a:p>
          <a:p>
            <a:pPr algn="just">
              <a:lnSpc>
                <a:spcPct val="150000"/>
              </a:lnSpc>
            </a:pPr>
            <a:r>
              <a:rPr lang="es-ES" sz="1800" b="0" noProof="0" dirty="0">
                <a:solidFill>
                  <a:schemeClr val="accent1"/>
                </a:solidFill>
              </a:rPr>
              <a:t>Al explorar estos estudios de caso detallados, desarrollarás una sólida comprensión de cómo interpretar y utilizar los estados financieros de manera efectiva. La abundancia de ejemplos prácticos servirá como referencia valiosa, permitiéndote enfrentar escenarios financieros complejos con confianza.</a:t>
            </a:r>
            <a:endParaRPr lang="es-ES" sz="2000" b="0" noProof="0" dirty="0">
              <a:solidFill>
                <a:schemeClr val="accent1"/>
              </a:solidFill>
            </a:endParaRPr>
          </a:p>
          <a:p>
            <a:pPr marL="0" indent="0">
              <a:buNone/>
            </a:pPr>
            <a:endParaRPr lang="es-ES" sz="2000" b="0" noProof="0" dirty="0">
              <a:solidFill>
                <a:schemeClr val="accent1"/>
              </a:solidFill>
            </a:endParaRPr>
          </a:p>
        </p:txBody>
      </p:sp>
      <p:pic>
        <p:nvPicPr>
          <p:cNvPr id="4" name="Online Media 3" title="Balance sheet analysis">
            <a:hlinkClick r:id="" action="ppaction://media"/>
            <a:extLst>
              <a:ext uri="{FF2B5EF4-FFF2-40B4-BE49-F238E27FC236}">
                <a16:creationId xmlns:a16="http://schemas.microsoft.com/office/drawing/2014/main" id="{99F65907-F2BF-91AF-3C94-A6CC49022A38}"/>
              </a:ext>
            </a:extLst>
          </p:cNvPr>
          <p:cNvPicPr>
            <a:picLocks noRot="1" noChangeAspect="1"/>
          </p:cNvPicPr>
          <p:nvPr>
            <a:videoFile r:link="rId1"/>
          </p:nvPr>
        </p:nvPicPr>
        <p:blipFill>
          <a:blip r:embed="rId3"/>
          <a:stretch>
            <a:fillRect/>
          </a:stretch>
        </p:blipFill>
        <p:spPr>
          <a:xfrm>
            <a:off x="7740996" y="4744216"/>
            <a:ext cx="3358950" cy="1897811"/>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5" name="TextBox 4">
            <a:extLst>
              <a:ext uri="{FF2B5EF4-FFF2-40B4-BE49-F238E27FC236}">
                <a16:creationId xmlns:a16="http://schemas.microsoft.com/office/drawing/2014/main" id="{E64A677B-E678-607D-57E5-2F1D843FC8CD}"/>
              </a:ext>
            </a:extLst>
          </p:cNvPr>
          <p:cNvSpPr txBox="1"/>
          <p:nvPr/>
        </p:nvSpPr>
        <p:spPr>
          <a:xfrm>
            <a:off x="3989516" y="6063648"/>
            <a:ext cx="3449108" cy="400110"/>
          </a:xfrm>
          <a:prstGeom prst="rect">
            <a:avLst/>
          </a:prstGeom>
          <a:noFill/>
        </p:spPr>
        <p:txBody>
          <a:bodyPr wrap="square" lIns="91440" tIns="45720" rIns="91440" bIns="45720" rtlCol="0" anchor="t">
            <a:spAutoFit/>
          </a:bodyPr>
          <a:lstStyle/>
          <a:p>
            <a:r>
              <a:rPr lang="es-ES" sz="1000" noProof="0" dirty="0">
                <a:solidFill>
                  <a:schemeClr val="accent1"/>
                </a:solidFill>
              </a:rPr>
              <a:t>Fuente : Análisis del Balance General por Financial Storyteller</a:t>
            </a:r>
          </a:p>
        </p:txBody>
      </p:sp>
    </p:spTree>
    <p:extLst>
      <p:ext uri="{BB962C8B-B14F-4D97-AF65-F5344CB8AC3E}">
        <p14:creationId xmlns:p14="http://schemas.microsoft.com/office/powerpoint/2010/main" val="335122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660748" y="365126"/>
            <a:ext cx="9555178" cy="766558"/>
          </a:xfrm>
        </p:spPr>
        <p:txBody>
          <a:bodyPr/>
          <a:lstStyle/>
          <a:p>
            <a:r>
              <a:rPr lang="es-ES" sz="3600" noProof="0" dirty="0"/>
              <a:t>Ejercicio</a:t>
            </a:r>
            <a:r>
              <a:rPr lang="es-ES" sz="3400" noProof="0" dirty="0"/>
              <a:t> 2° </a:t>
            </a:r>
          </a:p>
        </p:txBody>
      </p:sp>
      <p:sp>
        <p:nvSpPr>
          <p:cNvPr id="3" name="Content Placeholder 2">
            <a:extLst>
              <a:ext uri="{FF2B5EF4-FFF2-40B4-BE49-F238E27FC236}">
                <a16:creationId xmlns:a16="http://schemas.microsoft.com/office/drawing/2014/main" id="{55AACEEC-1117-103A-BFFF-F823EF3D0AF3}"/>
              </a:ext>
            </a:extLst>
          </p:cNvPr>
          <p:cNvSpPr>
            <a:spLocks noGrp="1"/>
          </p:cNvSpPr>
          <p:nvPr>
            <p:ph idx="1"/>
          </p:nvPr>
        </p:nvSpPr>
        <p:spPr>
          <a:xfrm>
            <a:off x="660748" y="1206987"/>
            <a:ext cx="10819646" cy="4909478"/>
          </a:xfrm>
        </p:spPr>
        <p:txBody>
          <a:bodyPr vert="horz" lIns="91440" tIns="45720" rIns="91440" bIns="45720" rtlCol="0" anchor="t">
            <a:normAutofit fontScale="92500" lnSpcReduction="10000"/>
          </a:bodyPr>
          <a:lstStyle/>
          <a:p>
            <a:pPr marL="0" indent="0" algn="just">
              <a:lnSpc>
                <a:spcPct val="160000"/>
              </a:lnSpc>
              <a:buNone/>
            </a:pPr>
            <a:r>
              <a:rPr lang="es-ES" sz="2000" b="0" dirty="0">
                <a:solidFill>
                  <a:schemeClr val="accent1"/>
                </a:solidFill>
              </a:rPr>
              <a:t>Los documentos incluyen un estudio de caso para aprender sobre los estados financieros y su análisis.</a:t>
            </a:r>
            <a:endParaRPr lang="es-ES" sz="2000" b="0" noProof="0" dirty="0">
              <a:solidFill>
                <a:schemeClr val="accent1"/>
              </a:solidFill>
            </a:endParaRPr>
          </a:p>
          <a:p>
            <a:pPr marL="0" indent="0" algn="just">
              <a:lnSpc>
                <a:spcPct val="160000"/>
              </a:lnSpc>
              <a:buNone/>
            </a:pPr>
            <a:r>
              <a:rPr lang="es-ES" sz="2000" b="0" noProof="0" dirty="0">
                <a:solidFill>
                  <a:schemeClr val="accent1"/>
                </a:solidFill>
              </a:rPr>
              <a:t>El ejercicio presenta un escenario del mundo real para aplicar tus conocimientos. </a:t>
            </a:r>
          </a:p>
          <a:p>
            <a:pPr marL="0" indent="0" algn="just">
              <a:lnSpc>
                <a:spcPct val="160000"/>
              </a:lnSpc>
              <a:buNone/>
            </a:pPr>
            <a:r>
              <a:rPr lang="es-ES" sz="2000" b="0" noProof="0" dirty="0">
                <a:solidFill>
                  <a:schemeClr val="accent1"/>
                </a:solidFill>
              </a:rPr>
              <a:t>El segundo documento te guía en la resolución del ejercicio. </a:t>
            </a:r>
          </a:p>
          <a:p>
            <a:pPr marL="0" indent="0" algn="just">
              <a:lnSpc>
                <a:spcPct val="160000"/>
              </a:lnSpc>
              <a:buNone/>
            </a:pPr>
            <a:r>
              <a:rPr lang="es-ES" sz="2000" b="0" noProof="0" dirty="0">
                <a:solidFill>
                  <a:schemeClr val="accent1"/>
                </a:solidFill>
              </a:rPr>
              <a:t>El uso de estos recursos profundizará tu comprensión de los estados financieros y te preparará para realizar análisis financieros prácticos. </a:t>
            </a:r>
            <a:endParaRPr lang="es-ES" b="0" noProof="0" dirty="0">
              <a:solidFill>
                <a:schemeClr val="accent1"/>
              </a:solidFill>
            </a:endParaRPr>
          </a:p>
          <a:p>
            <a:pPr algn="just"/>
            <a:endParaRPr lang="es-ES" sz="2000" noProof="0" dirty="0">
              <a:solidFill>
                <a:schemeClr val="accent1"/>
              </a:solidFill>
            </a:endParaRPr>
          </a:p>
          <a:p>
            <a:pPr algn="just"/>
            <a:r>
              <a:rPr lang="es-ES" sz="2000" noProof="0" dirty="0">
                <a:solidFill>
                  <a:schemeClr val="accent1"/>
                </a:solidFill>
              </a:rPr>
              <a:t>Smith's Bakery and Cafe Balance Sheet</a:t>
            </a:r>
          </a:p>
          <a:p>
            <a:pPr algn="just"/>
            <a:endParaRPr lang="es-ES" sz="2000" noProof="0" dirty="0">
              <a:solidFill>
                <a:schemeClr val="accent1"/>
              </a:solidFill>
            </a:endParaRPr>
          </a:p>
          <a:p>
            <a:pPr algn="just"/>
            <a:r>
              <a:rPr lang="es-ES" sz="2000" noProof="0" dirty="0">
                <a:solidFill>
                  <a:schemeClr val="accent1"/>
                </a:solidFill>
              </a:rPr>
              <a:t>Smith's Bakery and Cafe Balance Sheet Respuestas</a:t>
            </a:r>
          </a:p>
          <a:p>
            <a:pPr marL="0" indent="0" algn="just">
              <a:buNone/>
            </a:pPr>
            <a:r>
              <a:rPr lang="es-ES" b="0" noProof="0" dirty="0">
                <a:solidFill>
                  <a:schemeClr val="accent1"/>
                </a:solidFill>
              </a:rPr>
              <a:t> </a:t>
            </a:r>
          </a:p>
          <a:p>
            <a:pPr marL="0" indent="0" algn="just">
              <a:buNone/>
            </a:pPr>
            <a:endParaRPr lang="es-ES" b="0" noProof="0" dirty="0">
              <a:solidFill>
                <a:schemeClr val="accent1"/>
              </a:solidFill>
            </a:endParaRPr>
          </a:p>
        </p:txBody>
      </p:sp>
      <p:graphicFrame>
        <p:nvGraphicFramePr>
          <p:cNvPr id="4" name="Object 3">
            <a:extLst>
              <a:ext uri="{FF2B5EF4-FFF2-40B4-BE49-F238E27FC236}">
                <a16:creationId xmlns:a16="http://schemas.microsoft.com/office/drawing/2014/main" id="{669F29F2-7C7A-D7AD-DC40-DAD94C5344BE}"/>
              </a:ext>
            </a:extLst>
          </p:cNvPr>
          <p:cNvGraphicFramePr>
            <a:graphicFrameLocks noChangeAspect="1"/>
          </p:cNvGraphicFramePr>
          <p:nvPr>
            <p:extLst>
              <p:ext uri="{D42A27DB-BD31-4B8C-83A1-F6EECF244321}">
                <p14:modId xmlns:p14="http://schemas.microsoft.com/office/powerpoint/2010/main" val="4243022141"/>
              </p:ext>
            </p:extLst>
          </p:nvPr>
        </p:nvGraphicFramePr>
        <p:xfrm>
          <a:off x="5870969" y="4486204"/>
          <a:ext cx="914400" cy="771525"/>
        </p:xfrm>
        <a:graphic>
          <a:graphicData uri="http://schemas.openxmlformats.org/presentationml/2006/ole">
            <mc:AlternateContent xmlns:mc="http://schemas.openxmlformats.org/markup-compatibility/2006">
              <mc:Choice xmlns:v="urn:schemas-microsoft-com:vml" Requires="v">
                <p:oleObj name="Documento" showAsIcon="1" r:id="rId2" imgW="914400" imgH="771480" progId="Word.Document.12">
                  <p:embed/>
                </p:oleObj>
              </mc:Choice>
              <mc:Fallback>
                <p:oleObj name="Documento" showAsIcon="1" r:id="rId2" imgW="914400" imgH="771480" progId="Word.Document.12">
                  <p:embed/>
                  <p:pic>
                    <p:nvPicPr>
                      <p:cNvPr id="4" name="Object 3">
                        <a:extLst>
                          <a:ext uri="{FF2B5EF4-FFF2-40B4-BE49-F238E27FC236}">
                            <a16:creationId xmlns:a16="http://schemas.microsoft.com/office/drawing/2014/main" id="{669F29F2-7C7A-D7AD-DC40-DAD94C5344BE}"/>
                          </a:ext>
                        </a:extLst>
                      </p:cNvPr>
                      <p:cNvPicPr/>
                      <p:nvPr/>
                    </p:nvPicPr>
                    <p:blipFill>
                      <a:blip r:embed="rId3"/>
                      <a:stretch>
                        <a:fillRect/>
                      </a:stretch>
                    </p:blipFill>
                    <p:spPr>
                      <a:xfrm>
                        <a:off x="5870969" y="4486204"/>
                        <a:ext cx="914400" cy="771525"/>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C783A325-EF6A-B1C4-23AE-A8A2ED000822}"/>
              </a:ext>
            </a:extLst>
          </p:cNvPr>
          <p:cNvGraphicFramePr>
            <a:graphicFrameLocks noChangeAspect="1"/>
          </p:cNvGraphicFramePr>
          <p:nvPr>
            <p:extLst>
              <p:ext uri="{D42A27DB-BD31-4B8C-83A1-F6EECF244321}">
                <p14:modId xmlns:p14="http://schemas.microsoft.com/office/powerpoint/2010/main" val="1681031062"/>
              </p:ext>
            </p:extLst>
          </p:nvPr>
        </p:nvGraphicFramePr>
        <p:xfrm>
          <a:off x="7242743" y="5205970"/>
          <a:ext cx="914400" cy="771525"/>
        </p:xfrm>
        <a:graphic>
          <a:graphicData uri="http://schemas.openxmlformats.org/presentationml/2006/ole">
            <mc:AlternateContent xmlns:mc="http://schemas.openxmlformats.org/markup-compatibility/2006">
              <mc:Choice xmlns:v="urn:schemas-microsoft-com:vml" Requires="v">
                <p:oleObj name="Documento" showAsIcon="1" r:id="rId4" imgW="914400" imgH="771480" progId="Word.Document.12">
                  <p:embed/>
                </p:oleObj>
              </mc:Choice>
              <mc:Fallback>
                <p:oleObj name="Documento" showAsIcon="1" r:id="rId4" imgW="914400" imgH="771480" progId="Word.Document.12">
                  <p:embed/>
                  <p:pic>
                    <p:nvPicPr>
                      <p:cNvPr id="5" name="Object 4">
                        <a:extLst>
                          <a:ext uri="{FF2B5EF4-FFF2-40B4-BE49-F238E27FC236}">
                            <a16:creationId xmlns:a16="http://schemas.microsoft.com/office/drawing/2014/main" id="{C783A325-EF6A-B1C4-23AE-A8A2ED000822}"/>
                          </a:ext>
                        </a:extLst>
                      </p:cNvPr>
                      <p:cNvPicPr/>
                      <p:nvPr/>
                    </p:nvPicPr>
                    <p:blipFill>
                      <a:blip r:embed="rId5"/>
                      <a:stretch>
                        <a:fillRect/>
                      </a:stretch>
                    </p:blipFill>
                    <p:spPr>
                      <a:xfrm>
                        <a:off x="7242743" y="5205970"/>
                        <a:ext cx="914400" cy="771525"/>
                      </a:xfrm>
                      <a:prstGeom prst="rect">
                        <a:avLst/>
                      </a:prstGeom>
                    </p:spPr>
                  </p:pic>
                </p:oleObj>
              </mc:Fallback>
            </mc:AlternateContent>
          </a:graphicData>
        </a:graphic>
      </p:graphicFrame>
    </p:spTree>
    <p:extLst>
      <p:ext uri="{BB962C8B-B14F-4D97-AF65-F5344CB8AC3E}">
        <p14:creationId xmlns:p14="http://schemas.microsoft.com/office/powerpoint/2010/main" val="18577354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C4DC10-B9AA-67D8-DFB9-A5181750B82B}"/>
              </a:ext>
            </a:extLst>
          </p:cNvPr>
          <p:cNvSpPr>
            <a:spLocks noGrp="1"/>
          </p:cNvSpPr>
          <p:nvPr>
            <p:ph idx="1"/>
          </p:nvPr>
        </p:nvSpPr>
        <p:spPr>
          <a:xfrm>
            <a:off x="293298" y="155275"/>
            <a:ext cx="11637034" cy="6642340"/>
          </a:xfrm>
        </p:spPr>
        <p:txBody>
          <a:bodyPr/>
          <a:lstStyle/>
          <a:p>
            <a:pPr marL="0" indent="0" algn="ctr">
              <a:lnSpc>
                <a:spcPct val="150000"/>
              </a:lnSpc>
              <a:buNone/>
            </a:pPr>
            <a:endParaRPr lang="es-ES" sz="2000" noProof="0" dirty="0">
              <a:solidFill>
                <a:schemeClr val="bg1">
                  <a:lumMod val="75000"/>
                </a:schemeClr>
              </a:solidFill>
            </a:endParaRPr>
          </a:p>
          <a:p>
            <a:pPr marL="0" indent="0" algn="ctr">
              <a:lnSpc>
                <a:spcPct val="150000"/>
              </a:lnSpc>
              <a:buNone/>
            </a:pPr>
            <a:r>
              <a:rPr lang="es-ES" sz="2000" noProof="0" dirty="0">
                <a:solidFill>
                  <a:schemeClr val="bg2"/>
                </a:solidFill>
              </a:rPr>
              <a:t>¿Cuánto has aprendido sobre los estados financieros?</a:t>
            </a:r>
          </a:p>
          <a:p>
            <a:pPr marL="0" indent="0" algn="ctr">
              <a:lnSpc>
                <a:spcPct val="150000"/>
              </a:lnSpc>
              <a:buNone/>
            </a:pPr>
            <a:r>
              <a:rPr lang="es-ES" sz="2000" noProof="0" dirty="0">
                <a:solidFill>
                  <a:schemeClr val="bg2"/>
                </a:solidFill>
              </a:rPr>
              <a:t>¡Completa este </a:t>
            </a:r>
            <a:r>
              <a:rPr lang="es-ES" sz="2000" noProof="0" dirty="0">
                <a:solidFill>
                  <a:schemeClr val="bg2"/>
                </a:solidFill>
                <a:hlinkClick r:id="rId3"/>
              </a:rPr>
              <a:t>quiz</a:t>
            </a:r>
            <a:r>
              <a:rPr lang="es-ES" sz="2000" noProof="0" dirty="0">
                <a:solidFill>
                  <a:schemeClr val="bg2"/>
                </a:solidFill>
              </a:rPr>
              <a:t> para averiguarlo!</a:t>
            </a:r>
          </a:p>
          <a:p>
            <a:pPr marL="0" indent="0" algn="ctr">
              <a:lnSpc>
                <a:spcPct val="150000"/>
              </a:lnSpc>
              <a:buNone/>
            </a:pPr>
            <a:endParaRPr lang="es-ES" sz="2000" noProof="0" dirty="0">
              <a:solidFill>
                <a:schemeClr val="bg2"/>
              </a:solidFill>
            </a:endParaRPr>
          </a:p>
          <a:p>
            <a:pPr marL="0" indent="0" algn="ctr">
              <a:lnSpc>
                <a:spcPct val="150000"/>
              </a:lnSpc>
              <a:buNone/>
            </a:pPr>
            <a:r>
              <a:rPr lang="es-ES" sz="2000" noProof="0" dirty="0">
                <a:solidFill>
                  <a:schemeClr val="bg2"/>
                </a:solidFill>
              </a:rPr>
              <a:t>¡Descubre más contenidos en este video!</a:t>
            </a:r>
          </a:p>
          <a:p>
            <a:pPr marL="0" indent="0" algn="ctr">
              <a:lnSpc>
                <a:spcPct val="150000"/>
              </a:lnSpc>
              <a:buNone/>
            </a:pPr>
            <a:endParaRPr lang="es-ES" sz="2000" noProof="0" dirty="0">
              <a:solidFill>
                <a:schemeClr val="bg2"/>
              </a:solidFill>
            </a:endParaRPr>
          </a:p>
        </p:txBody>
      </p:sp>
      <p:pic>
        <p:nvPicPr>
          <p:cNvPr id="5" name="Picture 4">
            <a:extLst>
              <a:ext uri="{FF2B5EF4-FFF2-40B4-BE49-F238E27FC236}">
                <a16:creationId xmlns:a16="http://schemas.microsoft.com/office/drawing/2014/main" id="{F1723B32-CACB-974F-F632-3CBA0690B0C2}"/>
              </a:ext>
            </a:extLst>
          </p:cNvPr>
          <p:cNvPicPr>
            <a:picLocks noChangeAspect="1"/>
          </p:cNvPicPr>
          <p:nvPr/>
        </p:nvPicPr>
        <p:blipFill>
          <a:blip r:embed="rId4"/>
          <a:stretch>
            <a:fillRect/>
          </a:stretch>
        </p:blipFill>
        <p:spPr>
          <a:xfrm>
            <a:off x="5580432" y="3096739"/>
            <a:ext cx="585267" cy="664522"/>
          </a:xfrm>
          <a:prstGeom prst="rect">
            <a:avLst/>
          </a:prstGeom>
        </p:spPr>
      </p:pic>
      <p:sp>
        <p:nvSpPr>
          <p:cNvPr id="7" name="TextBox 6">
            <a:extLst>
              <a:ext uri="{FF2B5EF4-FFF2-40B4-BE49-F238E27FC236}">
                <a16:creationId xmlns:a16="http://schemas.microsoft.com/office/drawing/2014/main" id="{ABDDD0A4-3CCF-B876-BEA7-C1FF7D888EC2}"/>
              </a:ext>
            </a:extLst>
          </p:cNvPr>
          <p:cNvSpPr txBox="1"/>
          <p:nvPr/>
        </p:nvSpPr>
        <p:spPr>
          <a:xfrm>
            <a:off x="8194661" y="6026634"/>
            <a:ext cx="3510951" cy="400110"/>
          </a:xfrm>
          <a:prstGeom prst="rect">
            <a:avLst/>
          </a:prstGeom>
          <a:noFill/>
          <a:ln>
            <a:noFill/>
          </a:ln>
        </p:spPr>
        <p:txBody>
          <a:bodyPr wrap="square" lIns="91440" tIns="45720" rIns="91440" bIns="45720" rtlCol="0" anchor="t">
            <a:spAutoFit/>
          </a:bodyPr>
          <a:lstStyle/>
          <a:p>
            <a:r>
              <a:rPr lang="es-ES" sz="1000" noProof="0" dirty="0">
                <a:solidFill>
                  <a:schemeClr val="accent1"/>
                </a:solidFill>
              </a:rPr>
              <a:t>Fuente : La CLAVE para Entender los Estados Financieros por Accounting Stuff </a:t>
            </a:r>
          </a:p>
        </p:txBody>
      </p:sp>
      <p:pic>
        <p:nvPicPr>
          <p:cNvPr id="8" name="Online Media 7" title="The KEY to Understanding Financial Statements">
            <a:hlinkClick r:id="" action="ppaction://media"/>
            <a:extLst>
              <a:ext uri="{FF2B5EF4-FFF2-40B4-BE49-F238E27FC236}">
                <a16:creationId xmlns:a16="http://schemas.microsoft.com/office/drawing/2014/main" id="{D1A82E65-1398-1D07-2FA7-8E59AEB0ED3E}"/>
              </a:ext>
            </a:extLst>
          </p:cNvPr>
          <p:cNvPicPr>
            <a:picLocks noRot="1" noChangeAspect="1"/>
          </p:cNvPicPr>
          <p:nvPr>
            <a:videoFile r:link="rId1"/>
          </p:nvPr>
        </p:nvPicPr>
        <p:blipFill>
          <a:blip r:embed="rId5"/>
          <a:stretch>
            <a:fillRect/>
          </a:stretch>
        </p:blipFill>
        <p:spPr>
          <a:xfrm>
            <a:off x="3705882" y="3899139"/>
            <a:ext cx="4488779" cy="2536166"/>
          </a:xfrm>
          <a:prstGeom prst="rect">
            <a:avLst/>
          </a:prstGeom>
        </p:spPr>
      </p:pic>
    </p:spTree>
    <p:extLst>
      <p:ext uri="{BB962C8B-B14F-4D97-AF65-F5344CB8AC3E}">
        <p14:creationId xmlns:p14="http://schemas.microsoft.com/office/powerpoint/2010/main" val="2688777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2447636" y="200025"/>
            <a:ext cx="8081819" cy="1002121"/>
          </a:xfrm>
        </p:spPr>
        <p:txBody>
          <a:bodyPr>
            <a:noAutofit/>
          </a:bodyPr>
          <a:lstStyle/>
          <a:p>
            <a:r>
              <a:rPr lang="es-ES" sz="3400" b="1" noProof="0" dirty="0"/>
              <a:t>2</a:t>
            </a:r>
            <a:r>
              <a:rPr lang="es-ES" sz="3400" b="1" dirty="0"/>
              <a:t>. </a:t>
            </a:r>
            <a:r>
              <a:rPr lang="en-GB" sz="3400" b="1" dirty="0" err="1"/>
              <a:t>Explorando</a:t>
            </a:r>
            <a:r>
              <a:rPr lang="en-GB" sz="3400" b="1" dirty="0"/>
              <a:t> opciones de financiación para </a:t>
            </a:r>
            <a:r>
              <a:rPr lang="en-GB" sz="3400" b="1" dirty="0" err="1"/>
              <a:t>tu</a:t>
            </a:r>
            <a:r>
              <a:rPr lang="en-GB" sz="3400" b="1" dirty="0"/>
              <a:t> </a:t>
            </a:r>
            <a:r>
              <a:rPr lang="en-GB" sz="3400" b="1" dirty="0" err="1"/>
              <a:t>negocio</a:t>
            </a:r>
            <a:endParaRPr lang="es-ES" sz="3400" b="1" noProof="0" dirty="0"/>
          </a:p>
        </p:txBody>
      </p:sp>
      <p:sp>
        <p:nvSpPr>
          <p:cNvPr id="3" name="Content Placeholder 2">
            <a:extLst>
              <a:ext uri="{FF2B5EF4-FFF2-40B4-BE49-F238E27FC236}">
                <a16:creationId xmlns:a16="http://schemas.microsoft.com/office/drawing/2014/main" id="{0FB5BC36-5DF4-60A0-00BE-0482D3A31808}"/>
              </a:ext>
            </a:extLst>
          </p:cNvPr>
          <p:cNvSpPr>
            <a:spLocks noGrp="1"/>
          </p:cNvSpPr>
          <p:nvPr>
            <p:ph idx="1"/>
          </p:nvPr>
        </p:nvSpPr>
        <p:spPr>
          <a:xfrm>
            <a:off x="787400" y="1380951"/>
            <a:ext cx="10515600" cy="4351338"/>
          </a:xfrm>
        </p:spPr>
        <p:txBody>
          <a:bodyPr vert="horz" lIns="91440" tIns="45720" rIns="91440" bIns="45720" rtlCol="0" anchor="t">
            <a:normAutofit/>
          </a:bodyPr>
          <a:lstStyle/>
          <a:p>
            <a:pPr marL="0" indent="0" algn="just">
              <a:lnSpc>
                <a:spcPct val="150000"/>
              </a:lnSpc>
              <a:buNone/>
            </a:pPr>
            <a:r>
              <a:rPr lang="es-ES" sz="2000" b="0" noProof="0" dirty="0">
                <a:solidFill>
                  <a:schemeClr val="accent1"/>
                </a:solidFill>
              </a:rPr>
              <a:t>¡Bienvenidos! Hoy comenzamos un emocionante viaje para explorar las diversas opciones de financiamiento disponibles para impulsar las ambiciones de tu negocio. Ya sea que estés lanzando una startup o expandiendo una empresa establecida, comprender tus opciones de financiación es crucial para un crecimiento sostenible y el éxito. Adentrémonos y descubramos los mejores caminos para asegurar el capital que necesitas para llevar tu negocio al siguiente nivel.</a:t>
            </a:r>
          </a:p>
        </p:txBody>
      </p:sp>
    </p:spTree>
    <p:extLst>
      <p:ext uri="{BB962C8B-B14F-4D97-AF65-F5344CB8AC3E}">
        <p14:creationId xmlns:p14="http://schemas.microsoft.com/office/powerpoint/2010/main" val="25694600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60716" y="365125"/>
            <a:ext cx="9937631" cy="678671"/>
          </a:xfrm>
        </p:spPr>
        <p:txBody>
          <a:bodyPr>
            <a:normAutofit/>
          </a:bodyPr>
          <a:lstStyle/>
          <a:p>
            <a:pPr algn="ctr"/>
            <a:r>
              <a:rPr lang="es-ES" sz="3400" noProof="0" dirty="0"/>
              <a:t>Introducción</a:t>
            </a: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560716" y="1125747"/>
            <a:ext cx="10793083" cy="4969265"/>
          </a:xfrm>
        </p:spPr>
        <p:txBody>
          <a:bodyPr vert="horz" lIns="91440" tIns="45720" rIns="91440" bIns="45720" rtlCol="0" anchor="t">
            <a:normAutofit/>
          </a:bodyPr>
          <a:lstStyle/>
          <a:p>
            <a:pPr marL="0" indent="0" algn="just">
              <a:lnSpc>
                <a:spcPct val="150000"/>
              </a:lnSpc>
              <a:spcBef>
                <a:spcPts val="0"/>
              </a:spcBef>
              <a:buNone/>
            </a:pPr>
            <a:r>
              <a:rPr lang="es-ES" sz="2000" b="0" noProof="0" dirty="0">
                <a:solidFill>
                  <a:schemeClr val="accent1"/>
                </a:solidFill>
              </a:rPr>
              <a:t>Las mujeres emprendedoras tienen acceso a una variedad de opciones de financiación para iniciar y hacer crecer sus negocios. Estas opciones incluyen subvenciones, préstamos e inversiones de inversores ángeles. Este material de aprendizaje explorará estas fuentes de financiamiento en detalle, proporcionando información sobre sus beneficios, procesos de solicitud y consejos prácticos para asegurar la financiación.</a:t>
            </a:r>
            <a:endParaRPr lang="es-ES" sz="1800" b="0" noProof="0" dirty="0">
              <a:solidFill>
                <a:schemeClr val="accent1"/>
              </a:solidFill>
            </a:endParaRPr>
          </a:p>
          <a:p>
            <a:pPr marL="0" indent="0">
              <a:buNone/>
            </a:pPr>
            <a:endParaRPr lang="es-ES" sz="1800" b="0" noProof="0" dirty="0">
              <a:solidFill>
                <a:schemeClr val="accent1"/>
              </a:solidFill>
            </a:endParaRPr>
          </a:p>
        </p:txBody>
      </p:sp>
      <p:pic>
        <p:nvPicPr>
          <p:cNvPr id="4" name="Picture 3">
            <a:extLst>
              <a:ext uri="{FF2B5EF4-FFF2-40B4-BE49-F238E27FC236}">
                <a16:creationId xmlns:a16="http://schemas.microsoft.com/office/drawing/2014/main" id="{3FB8B997-8888-DA4A-F92A-90CE9DB2CF01}"/>
              </a:ext>
            </a:extLst>
          </p:cNvPr>
          <p:cNvPicPr>
            <a:picLocks noChangeAspect="1"/>
          </p:cNvPicPr>
          <p:nvPr/>
        </p:nvPicPr>
        <p:blipFill>
          <a:blip r:embed="rId3"/>
          <a:stretch>
            <a:fillRect/>
          </a:stretch>
        </p:blipFill>
        <p:spPr>
          <a:xfrm>
            <a:off x="8106269" y="3453510"/>
            <a:ext cx="3383281" cy="4575793"/>
          </a:xfrm>
          <a:prstGeom prst="rect">
            <a:avLst/>
          </a:prstGeom>
        </p:spPr>
      </p:pic>
      <p:sp>
        <p:nvSpPr>
          <p:cNvPr id="5" name="PoljeZBesedilom 4">
            <a:extLst>
              <a:ext uri="{FF2B5EF4-FFF2-40B4-BE49-F238E27FC236}">
                <a16:creationId xmlns:a16="http://schemas.microsoft.com/office/drawing/2014/main" id="{46BCFB63-F797-2E37-475F-6DE90E1FA74B}"/>
              </a:ext>
            </a:extLst>
          </p:cNvPr>
          <p:cNvSpPr txBox="1"/>
          <p:nvPr/>
        </p:nvSpPr>
        <p:spPr>
          <a:xfrm>
            <a:off x="6688500" y="6176963"/>
            <a:ext cx="1949885"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de la imagen: Generada con IA</a:t>
            </a:r>
          </a:p>
        </p:txBody>
      </p:sp>
    </p:spTree>
    <p:extLst>
      <p:ext uri="{BB962C8B-B14F-4D97-AF65-F5344CB8AC3E}">
        <p14:creationId xmlns:p14="http://schemas.microsoft.com/office/powerpoint/2010/main" val="11777264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838200" y="184060"/>
            <a:ext cx="10515600" cy="1325563"/>
          </a:xfrm>
        </p:spPr>
        <p:txBody>
          <a:bodyPr>
            <a:normAutofit/>
          </a:bodyPr>
          <a:lstStyle/>
          <a:p>
            <a:pPr algn="ctr"/>
            <a:r>
              <a:rPr lang="es-ES" sz="3400" noProof="0" dirty="0"/>
              <a:t>Subvenciones</a:t>
            </a:r>
          </a:p>
        </p:txBody>
      </p:sp>
      <p:sp>
        <p:nvSpPr>
          <p:cNvPr id="3" name="Content Placeholder 2">
            <a:extLst>
              <a:ext uri="{FF2B5EF4-FFF2-40B4-BE49-F238E27FC236}">
                <a16:creationId xmlns:a16="http://schemas.microsoft.com/office/drawing/2014/main" id="{58ECA702-DD41-C71F-9C25-EB7B1DBB0698}"/>
              </a:ext>
            </a:extLst>
          </p:cNvPr>
          <p:cNvSpPr>
            <a:spLocks noGrp="1"/>
          </p:cNvSpPr>
          <p:nvPr>
            <p:ph idx="1"/>
          </p:nvPr>
        </p:nvSpPr>
        <p:spPr>
          <a:xfrm>
            <a:off x="838200" y="1509623"/>
            <a:ext cx="10515600" cy="4667340"/>
          </a:xfrm>
        </p:spPr>
        <p:txBody>
          <a:bodyPr vert="horz" lIns="91440" tIns="45720" rIns="91440" bIns="45720" rtlCol="0" anchor="t">
            <a:normAutofit lnSpcReduction="10000"/>
          </a:bodyPr>
          <a:lstStyle/>
          <a:p>
            <a:pPr algn="just">
              <a:lnSpc>
                <a:spcPct val="150000"/>
              </a:lnSpc>
            </a:pPr>
            <a:r>
              <a:rPr lang="es-ES" sz="1800" b="0" dirty="0">
                <a:solidFill>
                  <a:schemeClr val="accent1"/>
                </a:solidFill>
              </a:rPr>
              <a:t>Son fondos proporcionados por gobiernos, organizaciones sin fines de lucro y entidades privadas que no necesitan ser reembolsados. Están diseñados para apoyar proyectos o propósitos específicos, como la innovación, el impacto social o el desarrollo económico.</a:t>
            </a:r>
          </a:p>
          <a:p>
            <a:pPr algn="just">
              <a:lnSpc>
                <a:spcPct val="150000"/>
              </a:lnSpc>
            </a:pPr>
            <a:r>
              <a:rPr lang="es-ES" sz="2000" noProof="0" dirty="0"/>
              <a:t>Principales Tipos de Subvención:</a:t>
            </a:r>
          </a:p>
          <a:p>
            <a:pPr algn="just">
              <a:lnSpc>
                <a:spcPct val="150000"/>
              </a:lnSpc>
            </a:pPr>
            <a:r>
              <a:rPr lang="es-ES" sz="1800" dirty="0">
                <a:solidFill>
                  <a:schemeClr val="accent1"/>
                </a:solidFill>
              </a:rPr>
              <a:t>Subvenciones Gubernamentales: </a:t>
            </a:r>
            <a:r>
              <a:rPr lang="es-ES" sz="1800" b="0" dirty="0">
                <a:solidFill>
                  <a:schemeClr val="accent1"/>
                </a:solidFill>
              </a:rPr>
              <a:t>Ofrecidas por gobiernos nacionales, regionales y locales para promover el crecimiento económico y la innovación.</a:t>
            </a:r>
          </a:p>
          <a:p>
            <a:pPr algn="just">
              <a:lnSpc>
                <a:spcPct val="150000"/>
              </a:lnSpc>
            </a:pPr>
            <a:r>
              <a:rPr lang="es-ES" sz="1800" dirty="0">
                <a:solidFill>
                  <a:schemeClr val="accent1"/>
                </a:solidFill>
              </a:rPr>
              <a:t>Subvenciones de Organizaciones sin Fines de lucro: </a:t>
            </a:r>
            <a:r>
              <a:rPr lang="es-ES" sz="1800" b="0" dirty="0">
                <a:solidFill>
                  <a:schemeClr val="accent1"/>
                </a:solidFill>
              </a:rPr>
              <a:t>Proporcionadas por entidades sin ánimo de lucro para respaldar causas alineadas con su misión.</a:t>
            </a:r>
          </a:p>
          <a:p>
            <a:pPr algn="just">
              <a:lnSpc>
                <a:spcPct val="150000"/>
              </a:lnSpc>
            </a:pPr>
            <a:r>
              <a:rPr lang="es-ES" sz="1800" noProof="0" dirty="0">
                <a:solidFill>
                  <a:schemeClr val="accent1"/>
                </a:solidFill>
              </a:rPr>
              <a:t>Subvenciones corporativas: </a:t>
            </a:r>
            <a:r>
              <a:rPr lang="es-ES" sz="1800" b="0" dirty="0">
                <a:solidFill>
                  <a:schemeClr val="accent1"/>
                </a:solidFill>
              </a:rPr>
              <a:t>Ofrecidas por corporaciones como parte de sus iniciativas de responsabilidad social corporativa (CSR).</a:t>
            </a:r>
            <a:endParaRPr lang="es-ES" sz="1800" noProof="0" dirty="0">
              <a:solidFill>
                <a:schemeClr val="accent1"/>
              </a:solidFill>
            </a:endParaRPr>
          </a:p>
        </p:txBody>
      </p:sp>
    </p:spTree>
    <p:extLst>
      <p:ext uri="{BB962C8B-B14F-4D97-AF65-F5344CB8AC3E}">
        <p14:creationId xmlns:p14="http://schemas.microsoft.com/office/powerpoint/2010/main" val="4118808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fade">
                                      <p:cBhvr>
                                        <p:cTn id="29" dur="1000"/>
                                        <p:tgtEl>
                                          <p:spTgt spid="3">
                                            <p:txEl>
                                              <p:pRg st="4" end="4"/>
                                            </p:txEl>
                                          </p:spTgt>
                                        </p:tgtEl>
                                      </p:cBhvr>
                                    </p:animEffect>
                                    <p:anim calcmode="lin" valueType="num">
                                      <p:cBhvr>
                                        <p:cTn id="3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79953" y="-217"/>
            <a:ext cx="10515600" cy="1325563"/>
          </a:xfrm>
        </p:spPr>
        <p:txBody>
          <a:bodyPr/>
          <a:lstStyle/>
          <a:p>
            <a:pPr algn="ctr"/>
            <a:r>
              <a:rPr lang="es-ES" sz="3400" noProof="0" dirty="0"/>
              <a:t>Proceso de Solicitud de Subvenciones</a:t>
            </a:r>
          </a:p>
        </p:txBody>
      </p:sp>
      <p:sp>
        <p:nvSpPr>
          <p:cNvPr id="3" name="Content Placeholder 2">
            <a:extLst>
              <a:ext uri="{FF2B5EF4-FFF2-40B4-BE49-F238E27FC236}">
                <a16:creationId xmlns:a16="http://schemas.microsoft.com/office/drawing/2014/main" id="{8C562E8A-A28E-B3C3-6331-FC76A427A98C}"/>
              </a:ext>
            </a:extLst>
          </p:cNvPr>
          <p:cNvSpPr>
            <a:spLocks noGrp="1"/>
          </p:cNvSpPr>
          <p:nvPr>
            <p:ph idx="1"/>
          </p:nvPr>
        </p:nvSpPr>
        <p:spPr>
          <a:xfrm>
            <a:off x="838200" y="945201"/>
            <a:ext cx="11272736" cy="4674927"/>
          </a:xfrm>
        </p:spPr>
        <p:txBody>
          <a:bodyPr vert="horz" lIns="91440" tIns="45720" rIns="91440" bIns="45720" rtlCol="0" anchor="t">
            <a:noAutofit/>
          </a:bodyPr>
          <a:lstStyle/>
          <a:p>
            <a:pPr algn="ctr">
              <a:lnSpc>
                <a:spcPct val="100000"/>
              </a:lnSpc>
              <a:spcBef>
                <a:spcPts val="600"/>
              </a:spcBef>
            </a:pPr>
            <a:r>
              <a:rPr lang="es-ES" sz="2000" dirty="0"/>
              <a:t>¿Cómo identificar subvenciones que se adapten a las necesidades de tu negocio y a los criterios de elegibilidad ?</a:t>
            </a:r>
            <a:endParaRPr lang="es-ES" sz="2000" noProof="0" dirty="0"/>
          </a:p>
          <a:p>
            <a:pPr marL="457200" indent="-457200" algn="just">
              <a:lnSpc>
                <a:spcPct val="170000"/>
              </a:lnSpc>
              <a:buFont typeface="Arial" panose="020B0604020202020204" pitchFamily="34" charset="0"/>
              <a:buChar char="•"/>
            </a:pPr>
            <a:r>
              <a:rPr lang="es-ES" sz="1600" noProof="0" dirty="0">
                <a:solidFill>
                  <a:schemeClr val="accent1"/>
                </a:solidFill>
              </a:rPr>
              <a:t>Fuentes: </a:t>
            </a:r>
            <a:r>
              <a:rPr lang="es-ES" sz="1600" b="0" dirty="0">
                <a:solidFill>
                  <a:schemeClr val="accent1"/>
                </a:solidFill>
              </a:rPr>
              <a:t>Utiliza bases de datos en línea, sitios web gubernamentales y organizaciones sin fines de lucro para encontrar subvenciones disponibles.</a:t>
            </a:r>
            <a:endParaRPr lang="es-ES" sz="1600" b="0" noProof="0" dirty="0">
              <a:solidFill>
                <a:schemeClr val="accent1"/>
              </a:solidFill>
            </a:endParaRPr>
          </a:p>
          <a:p>
            <a:pPr marL="457200" indent="-457200" algn="just">
              <a:lnSpc>
                <a:spcPct val="170000"/>
              </a:lnSpc>
              <a:buFont typeface="Arial" panose="020B0604020202020204" pitchFamily="34" charset="0"/>
              <a:buChar char="•"/>
            </a:pPr>
            <a:r>
              <a:rPr lang="es-ES" sz="1600" dirty="0">
                <a:solidFill>
                  <a:schemeClr val="accent1"/>
                </a:solidFill>
              </a:rPr>
              <a:t>Criterios de Elegibilidad: </a:t>
            </a:r>
            <a:r>
              <a:rPr lang="es-ES" sz="1600" b="0" dirty="0">
                <a:solidFill>
                  <a:schemeClr val="accent1"/>
                </a:solidFill>
              </a:rPr>
              <a:t>Lee detenidamente los requisitos de elegibilidad de cada subvención para asegurarte de que tu negocio califique. Los criterios pueden incluir el tipo de negocio, el propósito de la subvención, la ubicación geográfica y sectores específicos de la industria.</a:t>
            </a:r>
            <a:endParaRPr lang="es-ES" sz="1600" b="0" noProof="0" dirty="0">
              <a:solidFill>
                <a:schemeClr val="accent1"/>
              </a:solidFill>
            </a:endParaRPr>
          </a:p>
          <a:p>
            <a:pPr marL="457200" indent="-457200" algn="just">
              <a:lnSpc>
                <a:spcPct val="170000"/>
              </a:lnSpc>
              <a:buFont typeface="Arial" panose="020B0604020202020204" pitchFamily="34" charset="0"/>
              <a:buChar char="•"/>
            </a:pPr>
            <a:r>
              <a:rPr lang="es-ES" sz="1600" noProof="0" dirty="0">
                <a:solidFill>
                  <a:schemeClr val="accent1"/>
                </a:solidFill>
              </a:rPr>
              <a:t>Crea un listado: </a:t>
            </a:r>
            <a:r>
              <a:rPr lang="es-ES" sz="1600" b="0" dirty="0">
                <a:solidFill>
                  <a:schemeClr val="accent1"/>
                </a:solidFill>
              </a:rPr>
              <a:t>Elabora una lista de subvenciones potenciales que se ajusten a las necesidades de tu negocio. Incluye detalles importantes como fechas límite de solicitud, documentos requeridos y criterios específicos..</a:t>
            </a:r>
            <a:endParaRPr lang="es-ES" sz="1600" b="0" noProof="0" dirty="0">
              <a:solidFill>
                <a:schemeClr val="accent1"/>
              </a:solidFill>
            </a:endParaRPr>
          </a:p>
          <a:p>
            <a:pPr marL="457200" indent="-457200" algn="just">
              <a:lnSpc>
                <a:spcPct val="170000"/>
              </a:lnSpc>
              <a:buFont typeface="Arial" panose="020B0604020202020204" pitchFamily="34" charset="0"/>
              <a:buChar char="•"/>
            </a:pPr>
            <a:r>
              <a:rPr lang="es-ES" sz="1600" noProof="0" dirty="0">
                <a:solidFill>
                  <a:schemeClr val="accent1"/>
                </a:solidFill>
              </a:rPr>
              <a:t>Contacto: </a:t>
            </a:r>
            <a:r>
              <a:rPr lang="es-ES" sz="1600" b="0" dirty="0">
                <a:solidFill>
                  <a:schemeClr val="accent1"/>
                </a:solidFill>
              </a:rPr>
              <a:t>Si es posible, comunícate con el proveedor de la subvención para obtener más información o aclaraciones sobre los objetivos y requisitos de la misma. Establecer una relación desde el principio puede ser beneficioso.</a:t>
            </a:r>
            <a:endParaRPr lang="es-ES" sz="1600" b="0" noProof="0" dirty="0">
              <a:solidFill>
                <a:schemeClr val="accent1"/>
              </a:solidFill>
            </a:endParaRPr>
          </a:p>
          <a:p>
            <a:endParaRPr lang="es-ES" sz="1600" noProof="0" dirty="0"/>
          </a:p>
        </p:txBody>
      </p:sp>
    </p:spTree>
    <p:extLst>
      <p:ext uri="{BB962C8B-B14F-4D97-AF65-F5344CB8AC3E}">
        <p14:creationId xmlns:p14="http://schemas.microsoft.com/office/powerpoint/2010/main" val="2127734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653212" y="177800"/>
            <a:ext cx="10179170" cy="568894"/>
          </a:xfrm>
        </p:spPr>
        <p:txBody>
          <a:bodyPr>
            <a:normAutofit fontScale="90000"/>
          </a:bodyPr>
          <a:lstStyle/>
          <a:p>
            <a:pPr algn="ctr"/>
            <a:r>
              <a:rPr lang="es-ES" noProof="0" dirty="0"/>
              <a:t>Finalidad de la unidad</a:t>
            </a: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508000" y="751456"/>
            <a:ext cx="11071526" cy="5409212"/>
          </a:xfrm>
        </p:spPr>
        <p:txBody>
          <a:bodyPr vert="horz" lIns="91440" tIns="45720" rIns="91440" bIns="45720" rtlCol="0" anchor="t">
            <a:normAutofit fontScale="85000" lnSpcReduction="10000"/>
          </a:bodyPr>
          <a:lstStyle/>
          <a:p>
            <a:pPr algn="just">
              <a:lnSpc>
                <a:spcPct val="150000"/>
              </a:lnSpc>
            </a:pPr>
            <a:r>
              <a:rPr lang="es-ES" noProof="0" dirty="0"/>
              <a:t>Objetivo general:</a:t>
            </a:r>
          </a:p>
          <a:p>
            <a:pPr algn="just">
              <a:lnSpc>
                <a:spcPct val="150000"/>
              </a:lnSpc>
            </a:pPr>
            <a:r>
              <a:rPr lang="es-ES" sz="1900" b="0" noProof="0" dirty="0">
                <a:solidFill>
                  <a:schemeClr val="accent1"/>
                </a:solidFill>
              </a:rPr>
              <a:t>Dentro de esta unidad, aprenderás a comprender e interpretar los </a:t>
            </a:r>
            <a:r>
              <a:rPr lang="es-ES" sz="1900" noProof="0" dirty="0">
                <a:solidFill>
                  <a:schemeClr val="accent1"/>
                </a:solidFill>
              </a:rPr>
              <a:t>estados financieros y los principales indicadores financieros</a:t>
            </a:r>
            <a:r>
              <a:rPr lang="es-ES" sz="1900" b="0" noProof="0" dirty="0">
                <a:solidFill>
                  <a:schemeClr val="accent1"/>
                </a:solidFill>
              </a:rPr>
              <a:t>, que son esenciales para evaluar la </a:t>
            </a:r>
            <a:r>
              <a:rPr lang="es-ES" sz="1900" noProof="0" dirty="0">
                <a:solidFill>
                  <a:schemeClr val="accent1"/>
                </a:solidFill>
              </a:rPr>
              <a:t>salud financiera </a:t>
            </a:r>
            <a:r>
              <a:rPr lang="es-ES" sz="1900" b="0" noProof="0" dirty="0">
                <a:solidFill>
                  <a:schemeClr val="accent1"/>
                </a:solidFill>
              </a:rPr>
              <a:t>de tu negocio. Explorarás diversas opciones de financiación disponibles para mujeres emprendedoras, incluidas </a:t>
            </a:r>
            <a:r>
              <a:rPr lang="es-ES" sz="1900" noProof="0" dirty="0">
                <a:solidFill>
                  <a:schemeClr val="accent1"/>
                </a:solidFill>
              </a:rPr>
              <a:t>subvenciones, préstamos, financiamiento colectivo y capital de riesgo.</a:t>
            </a:r>
            <a:r>
              <a:rPr lang="es-ES" sz="1900" b="0" noProof="0" dirty="0">
                <a:solidFill>
                  <a:schemeClr val="accent1"/>
                </a:solidFill>
              </a:rPr>
              <a:t> También adquirirás conocimientos sobre cómo presentar propuestas de manera efectiva a los </a:t>
            </a:r>
            <a:r>
              <a:rPr lang="es-ES" sz="1900" noProof="0" dirty="0">
                <a:solidFill>
                  <a:schemeClr val="accent1"/>
                </a:solidFill>
              </a:rPr>
              <a:t>inversores</a:t>
            </a:r>
            <a:r>
              <a:rPr lang="es-ES" sz="1900" b="0" noProof="0" dirty="0">
                <a:solidFill>
                  <a:schemeClr val="accent1"/>
                </a:solidFill>
              </a:rPr>
              <a:t>, incluyendo la creación de presentaciones persuasivas y la comprensión de lo que los inversores buscan en un negocio. A lo largo de la presentación, encontrarás referencias a </a:t>
            </a:r>
            <a:r>
              <a:rPr lang="es-ES" sz="1900" noProof="0" dirty="0">
                <a:solidFill>
                  <a:schemeClr val="accent1"/>
                </a:solidFill>
              </a:rPr>
              <a:t>videos complementarios </a:t>
            </a:r>
            <a:r>
              <a:rPr lang="es-ES" sz="1900" b="0" noProof="0" dirty="0">
                <a:solidFill>
                  <a:schemeClr val="accent1"/>
                </a:solidFill>
              </a:rPr>
              <a:t>que ofrecen explicaciones más detalladas sobre temas específicos para mejorar tu comprensión y profundizar en el contenido.</a:t>
            </a:r>
          </a:p>
          <a:p>
            <a:pPr algn="just">
              <a:lnSpc>
                <a:spcPct val="150000"/>
              </a:lnSpc>
            </a:pPr>
            <a:r>
              <a:rPr lang="es-ES" noProof="0" dirty="0"/>
              <a:t>Duración de la Unidad: </a:t>
            </a:r>
            <a:r>
              <a:rPr lang="es-ES" sz="1900" b="0" noProof="0" dirty="0">
                <a:solidFill>
                  <a:schemeClr val="accent1"/>
                </a:solidFill>
              </a:rPr>
              <a:t>1 semana</a:t>
            </a:r>
          </a:p>
          <a:p>
            <a:pPr algn="just">
              <a:lnSpc>
                <a:spcPct val="150000"/>
              </a:lnSpc>
            </a:pPr>
            <a:r>
              <a:rPr lang="es-ES" sz="2400" noProof="0" dirty="0"/>
              <a:t>Carga estimada de trabajo individual </a:t>
            </a:r>
            <a:r>
              <a:rPr lang="es-ES" noProof="0" dirty="0"/>
              <a:t>:</a:t>
            </a:r>
            <a:r>
              <a:rPr lang="es-ES" sz="1900" b="0" noProof="0" dirty="0">
                <a:solidFill>
                  <a:schemeClr val="accent1"/>
                </a:solidFill>
              </a:rPr>
              <a:t> 7 horas</a:t>
            </a:r>
          </a:p>
          <a:p>
            <a:pPr marL="0" indent="0" algn="just">
              <a:lnSpc>
                <a:spcPct val="150000"/>
              </a:lnSpc>
              <a:buNone/>
            </a:pPr>
            <a:r>
              <a:rPr lang="es-ES" sz="2400" noProof="0" dirty="0"/>
              <a:t>Método de evaluación </a:t>
            </a:r>
            <a:r>
              <a:rPr lang="es-ES" noProof="0" dirty="0"/>
              <a:t>: </a:t>
            </a:r>
            <a:r>
              <a:rPr lang="es-ES" sz="2000" b="0" noProof="0" dirty="0">
                <a:solidFill>
                  <a:schemeClr val="accent1"/>
                </a:solidFill>
              </a:rPr>
              <a:t>Tareas y cuestionario tipo test</a:t>
            </a:r>
            <a:endParaRPr lang="es-ES" sz="1900" b="0" noProof="0" dirty="0">
              <a:solidFill>
                <a:schemeClr val="accent1"/>
              </a:solidFill>
            </a:endParaRP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838200" y="292057"/>
            <a:ext cx="9047672" cy="575154"/>
          </a:xfrm>
        </p:spPr>
        <p:txBody>
          <a:bodyPr>
            <a:normAutofit fontScale="90000"/>
          </a:bodyPr>
          <a:lstStyle/>
          <a:p>
            <a:r>
              <a:rPr lang="es-ES" noProof="0" dirty="0"/>
              <a:t>Preparación de la propuesta</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838062" y="1050427"/>
            <a:ext cx="5098231" cy="5126536"/>
          </a:xfrm>
        </p:spPr>
        <p:txBody>
          <a:bodyPr vert="horz" lIns="91440" tIns="45720" rIns="91440" bIns="45720" rtlCol="0" anchor="t">
            <a:normAutofit/>
          </a:bodyPr>
          <a:lstStyle/>
          <a:p>
            <a:pPr>
              <a:lnSpc>
                <a:spcPct val="100000"/>
              </a:lnSpc>
              <a:spcBef>
                <a:spcPts val="600"/>
              </a:spcBef>
              <a:spcAft>
                <a:spcPts val="600"/>
              </a:spcAft>
            </a:pPr>
            <a:r>
              <a:rPr lang="es-ES" sz="1600" noProof="0" dirty="0"/>
              <a:t>Business Plan</a:t>
            </a:r>
            <a:br>
              <a:rPr lang="es-ES" sz="1600" noProof="0" dirty="0">
                <a:solidFill>
                  <a:srgbClr val="F3B75B"/>
                </a:solidFill>
              </a:rPr>
            </a:br>
            <a:br>
              <a:rPr lang="es-ES" sz="1600" noProof="0" dirty="0"/>
            </a:br>
            <a:r>
              <a:rPr lang="es-ES" sz="1600" noProof="0" dirty="0">
                <a:solidFill>
                  <a:schemeClr val="accent1"/>
                </a:solidFill>
              </a:rPr>
              <a:t>R</a:t>
            </a:r>
            <a:r>
              <a:rPr lang="es-ES" sz="1400" noProof="0" dirty="0">
                <a:solidFill>
                  <a:schemeClr val="accent1"/>
                </a:solidFill>
              </a:rPr>
              <a:t>esumen Ejecutivo: </a:t>
            </a:r>
            <a:r>
              <a:rPr lang="es-ES" sz="1400" b="0" noProof="0" dirty="0">
                <a:solidFill>
                  <a:schemeClr val="accent1"/>
                </a:solidFill>
              </a:rPr>
              <a:t>Proporciona una visión general concisa de tu negocio, incluyendo la misión, visión y objetivos. </a:t>
            </a:r>
            <a:br>
              <a:rPr lang="es-ES" sz="1400" b="0" noProof="0" dirty="0"/>
            </a:br>
            <a:endParaRPr lang="es-ES" sz="800" b="0" noProof="0" dirty="0">
              <a:solidFill>
                <a:schemeClr val="accent1"/>
              </a:solidFill>
            </a:endParaRPr>
          </a:p>
          <a:p>
            <a:pPr algn="just">
              <a:lnSpc>
                <a:spcPct val="100000"/>
              </a:lnSpc>
              <a:spcBef>
                <a:spcPts val="600"/>
              </a:spcBef>
              <a:spcAft>
                <a:spcPts val="600"/>
              </a:spcAft>
            </a:pPr>
            <a:r>
              <a:rPr lang="es-ES" sz="1400" noProof="0" dirty="0">
                <a:solidFill>
                  <a:schemeClr val="accent1"/>
                </a:solidFill>
              </a:rPr>
              <a:t>Plan Detallado: </a:t>
            </a:r>
            <a:r>
              <a:rPr lang="es-ES" sz="1400" b="0" noProof="0" dirty="0">
                <a:solidFill>
                  <a:schemeClr val="accent1"/>
                </a:solidFill>
              </a:rPr>
              <a:t>Incluye secciones sobre análisis de mercado, estructura organizativa, productos/servicios, estrategia de marketing y proyecciones financieras.</a:t>
            </a:r>
            <a:endParaRPr lang="es-ES" sz="1400" noProof="0" dirty="0">
              <a:solidFill>
                <a:schemeClr val="accent1"/>
              </a:solidFill>
            </a:endParaRPr>
          </a:p>
          <a:p>
            <a:endParaRPr lang="es-ES" sz="1600" noProof="0" dirty="0"/>
          </a:p>
          <a:p>
            <a:endParaRPr lang="es-ES" noProof="0" dirty="0"/>
          </a:p>
          <a:p>
            <a:endParaRPr lang="es-ES" noProof="0" dirty="0"/>
          </a:p>
          <a:p>
            <a:endParaRPr lang="es-ES" noProof="0"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5942557" y="1053187"/>
            <a:ext cx="6020843" cy="5314427"/>
          </a:xfrm>
        </p:spPr>
        <p:txBody>
          <a:bodyPr vert="horz" lIns="91440" tIns="45720" rIns="91440" bIns="45720" rtlCol="0" anchor="t">
            <a:noAutofit/>
          </a:bodyPr>
          <a:lstStyle/>
          <a:p>
            <a:pPr>
              <a:lnSpc>
                <a:spcPct val="120000"/>
              </a:lnSpc>
              <a:spcBef>
                <a:spcPts val="600"/>
              </a:spcBef>
              <a:spcAft>
                <a:spcPts val="600"/>
              </a:spcAft>
            </a:pPr>
            <a:r>
              <a:rPr lang="es-ES" sz="1600" noProof="0" dirty="0"/>
              <a:t>Propuesta </a:t>
            </a:r>
          </a:p>
          <a:p>
            <a:pPr algn="just">
              <a:lnSpc>
                <a:spcPct val="120000"/>
              </a:lnSpc>
              <a:spcBef>
                <a:spcPts val="600"/>
              </a:spcBef>
              <a:spcAft>
                <a:spcPts val="600"/>
              </a:spcAft>
            </a:pPr>
            <a:r>
              <a:rPr lang="es-ES" sz="1400" noProof="0" dirty="0">
                <a:solidFill>
                  <a:schemeClr val="accent1"/>
                </a:solidFill>
              </a:rPr>
              <a:t>Declaración de Necesidad: </a:t>
            </a:r>
            <a:r>
              <a:rPr lang="es-ES" sz="1400" b="0" noProof="0" dirty="0">
                <a:solidFill>
                  <a:schemeClr val="accent1"/>
                </a:solidFill>
              </a:rPr>
              <a:t>Articula claramente el problema que tu negocio aborda y por qué es importante. Proporciona datos y evidencia para respaldar tu caso.</a:t>
            </a:r>
          </a:p>
          <a:p>
            <a:pPr algn="just">
              <a:lnSpc>
                <a:spcPct val="120000"/>
              </a:lnSpc>
              <a:spcBef>
                <a:spcPts val="600"/>
              </a:spcBef>
              <a:spcAft>
                <a:spcPts val="600"/>
              </a:spcAft>
            </a:pPr>
            <a:r>
              <a:rPr lang="es-ES" sz="1400" noProof="0" dirty="0">
                <a:solidFill>
                  <a:schemeClr val="accent1"/>
                </a:solidFill>
              </a:rPr>
              <a:t>Metas y Objetivos del Proyecto: </a:t>
            </a:r>
            <a:r>
              <a:rPr lang="es-ES" sz="1400" b="0" noProof="0" dirty="0">
                <a:solidFill>
                  <a:schemeClr val="accent1"/>
                </a:solidFill>
              </a:rPr>
              <a:t>Define lo que deseas lograr con los fondos de la subvención. Asegúrate de que estas metas sean específicas, medibles, alcanzables, relevantes y con un plazo definido (criterio SMART).</a:t>
            </a:r>
          </a:p>
          <a:p>
            <a:pPr algn="just">
              <a:lnSpc>
                <a:spcPct val="120000"/>
              </a:lnSpc>
              <a:spcBef>
                <a:spcPts val="600"/>
              </a:spcBef>
              <a:spcAft>
                <a:spcPts val="600"/>
              </a:spcAft>
            </a:pPr>
            <a:r>
              <a:rPr lang="es-ES" sz="1400" noProof="0" dirty="0">
                <a:solidFill>
                  <a:schemeClr val="accent1"/>
                </a:solidFill>
              </a:rPr>
              <a:t>Descripción del Proyecto: </a:t>
            </a:r>
            <a:r>
              <a:rPr lang="es-ES" sz="1400" b="0" noProof="0" dirty="0">
                <a:solidFill>
                  <a:schemeClr val="accent1"/>
                </a:solidFill>
              </a:rPr>
              <a:t>Describe el proyecto en detalle, incluyendo las actividades, los recursos necesarios y el cronograma. Explica cómo se implementará el proyecto y quién será responsable de cada tarea.</a:t>
            </a:r>
          </a:p>
          <a:p>
            <a:pPr algn="just">
              <a:lnSpc>
                <a:spcPct val="120000"/>
              </a:lnSpc>
              <a:spcBef>
                <a:spcPts val="600"/>
              </a:spcBef>
              <a:spcAft>
                <a:spcPts val="600"/>
              </a:spcAft>
            </a:pPr>
            <a:r>
              <a:rPr lang="es-ES" sz="1400" noProof="0" dirty="0">
                <a:solidFill>
                  <a:schemeClr val="accent1"/>
                </a:solidFill>
              </a:rPr>
              <a:t>Presupuesto: </a:t>
            </a:r>
            <a:r>
              <a:rPr lang="es-ES" sz="1400" b="0" noProof="0" dirty="0">
                <a:solidFill>
                  <a:schemeClr val="accent1"/>
                </a:solidFill>
              </a:rPr>
              <a:t>Proporciona un presupuesto detallado que indique cómo se utilizarán los fondos de la subvención. Incluye todos los costos relacionados con el proyecto, como personal, equipos, materiales y gastos generales.</a:t>
            </a:r>
          </a:p>
          <a:p>
            <a:pPr algn="just">
              <a:lnSpc>
                <a:spcPct val="120000"/>
              </a:lnSpc>
              <a:spcBef>
                <a:spcPts val="600"/>
              </a:spcBef>
              <a:spcAft>
                <a:spcPts val="600"/>
              </a:spcAft>
            </a:pPr>
            <a:r>
              <a:rPr lang="es-ES" sz="1400" noProof="0" dirty="0">
                <a:solidFill>
                  <a:schemeClr val="accent1"/>
                </a:solidFill>
              </a:rPr>
              <a:t>Impacto: </a:t>
            </a:r>
            <a:r>
              <a:rPr lang="es-ES" sz="1400" b="0" noProof="0" dirty="0">
                <a:solidFill>
                  <a:schemeClr val="accent1"/>
                </a:solidFill>
              </a:rPr>
              <a:t>Destaca el impacto social o económico esperado de tu proyecto. Explica cómo beneficiará a la comunidad, creará empleos o abordará problemas específicos de la sociedad.</a:t>
            </a:r>
            <a:endParaRPr lang="es-ES" b="0" noProof="0" dirty="0"/>
          </a:p>
        </p:txBody>
      </p:sp>
      <p:pic>
        <p:nvPicPr>
          <p:cNvPr id="3" name="Online Media 2" title="How To Write A Grant Proposal Step-by-Step 2024 | Things Have Changed!">
            <a:hlinkClick r:id="" action="ppaction://media"/>
            <a:extLst>
              <a:ext uri="{FF2B5EF4-FFF2-40B4-BE49-F238E27FC236}">
                <a16:creationId xmlns:a16="http://schemas.microsoft.com/office/drawing/2014/main" id="{82DBDB86-353B-449C-8C52-47ED4BE79061}"/>
              </a:ext>
            </a:extLst>
          </p:cNvPr>
          <p:cNvPicPr>
            <a:picLocks noRot="1" noChangeAspect="1"/>
          </p:cNvPicPr>
          <p:nvPr>
            <a:videoFile r:link="rId1"/>
          </p:nvPr>
        </p:nvPicPr>
        <p:blipFill>
          <a:blip r:embed="rId3"/>
          <a:stretch>
            <a:fillRect/>
          </a:stretch>
        </p:blipFill>
        <p:spPr>
          <a:xfrm>
            <a:off x="822562" y="3429000"/>
            <a:ext cx="2882832" cy="1628804"/>
          </a:xfrm>
          <a:prstGeom prst="rect">
            <a:avLst/>
          </a:prstGeom>
          <a:solidFill>
            <a:srgbClr val="000000"/>
          </a:solidFill>
          <a:ln w="177800" cap="flat">
            <a:solidFill>
              <a:srgbClr val="0D0D0D"/>
            </a:solidFill>
            <a:miter lim="800000"/>
          </a:ln>
          <a:effectLst>
            <a:outerShdw blurRad="190500" dist="215900" dir="3000000" algn="tr" rotWithShape="0">
              <a:srgbClr val="000000">
                <a:alpha val="20000"/>
              </a:srgbClr>
            </a:outerShdw>
          </a:effectLst>
          <a:scene3d>
            <a:camera prst="perspectiveContrastingLeftFacing" fov="3300000">
              <a:rot lat="0" lon="1200000" rev="0"/>
            </a:camera>
            <a:lightRig rig="balanced" dir="t">
              <a:rot lat="0" lon="0" rev="4200000"/>
            </a:lightRig>
          </a:scene3d>
          <a:sp3d extrusionH="635000" prstMaterial="metal">
            <a:bevelT w="190500" h="12700" prst="slope"/>
            <a:extrusionClr>
              <a:srgbClr val="010000"/>
            </a:extrusionClr>
            <a:contourClr>
              <a:srgbClr val="000000"/>
            </a:contourClr>
          </a:sp3d>
        </p:spPr>
      </p:pic>
      <p:sp>
        <p:nvSpPr>
          <p:cNvPr id="2" name="TextBox 1">
            <a:extLst>
              <a:ext uri="{FF2B5EF4-FFF2-40B4-BE49-F238E27FC236}">
                <a16:creationId xmlns:a16="http://schemas.microsoft.com/office/drawing/2014/main" id="{D836C602-9387-E21C-6718-1BE9CC2576EE}"/>
              </a:ext>
            </a:extLst>
          </p:cNvPr>
          <p:cNvSpPr txBox="1"/>
          <p:nvPr/>
        </p:nvSpPr>
        <p:spPr>
          <a:xfrm>
            <a:off x="838200" y="5241020"/>
            <a:ext cx="3145523" cy="40011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lIns="91440" tIns="45720" rIns="91440" bIns="45720" rtlCol="0" anchor="t">
            <a:spAutoFit/>
          </a:bodyPr>
          <a:lstStyle/>
          <a:p>
            <a:r>
              <a:rPr lang="es-ES" sz="1000" noProof="0" dirty="0">
                <a:solidFill>
                  <a:schemeClr val="accent1"/>
                </a:solidFill>
              </a:rPr>
              <a:t>Fuente : Cómo escribir una propuesta de subvención paso a paso– </a:t>
            </a:r>
            <a:r>
              <a:rPr lang="es-ES" sz="1000" dirty="0">
                <a:solidFill>
                  <a:schemeClr val="accent1"/>
                </a:solidFill>
              </a:rPr>
              <a:t>por</a:t>
            </a:r>
            <a:r>
              <a:rPr lang="es-ES" sz="1000" noProof="0" dirty="0">
                <a:solidFill>
                  <a:schemeClr val="accent1"/>
                </a:solidFill>
              </a:rPr>
              <a:t> MrGrantMoney  </a:t>
            </a:r>
          </a:p>
        </p:txBody>
      </p:sp>
    </p:spTree>
    <p:extLst>
      <p:ext uri="{BB962C8B-B14F-4D97-AF65-F5344CB8AC3E}">
        <p14:creationId xmlns:p14="http://schemas.microsoft.com/office/powerpoint/2010/main" val="2431607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89351" y="135482"/>
            <a:ext cx="10003971" cy="627652"/>
          </a:xfrm>
        </p:spPr>
        <p:txBody>
          <a:bodyPr>
            <a:normAutofit fontScale="90000"/>
          </a:bodyPr>
          <a:lstStyle/>
          <a:p>
            <a:r>
              <a:rPr lang="es-ES" sz="3400" noProof="0" dirty="0"/>
              <a:t>Fundaciones de subvenciones dirigidas a mujeres.</a:t>
            </a:r>
          </a:p>
        </p:txBody>
      </p:sp>
      <p:sp>
        <p:nvSpPr>
          <p:cNvPr id="4" name="TextBox 3">
            <a:extLst>
              <a:ext uri="{FF2B5EF4-FFF2-40B4-BE49-F238E27FC236}">
                <a16:creationId xmlns:a16="http://schemas.microsoft.com/office/drawing/2014/main" id="{92E2D763-CA8A-C0A5-244B-C5D523C19A2D}"/>
              </a:ext>
            </a:extLst>
          </p:cNvPr>
          <p:cNvSpPr txBox="1"/>
          <p:nvPr/>
        </p:nvSpPr>
        <p:spPr>
          <a:xfrm>
            <a:off x="506709" y="874065"/>
            <a:ext cx="7189491" cy="5262979"/>
          </a:xfrm>
          <a:prstGeom prst="rect">
            <a:avLst/>
          </a:prstGeom>
          <a:solidFill>
            <a:schemeClr val="bg1"/>
          </a:solidFill>
        </p:spPr>
        <p:txBody>
          <a:bodyPr wrap="square" lIns="91440" tIns="45720" rIns="91440" bIns="45720" rtlCol="0" anchor="t">
            <a:spAutoFit/>
          </a:bodyPr>
          <a:lstStyle/>
          <a:p>
            <a:pPr algn="just"/>
            <a:r>
              <a:rPr lang="es-ES" sz="1200" b="1" dirty="0">
                <a:solidFill>
                  <a:schemeClr val="accent1"/>
                </a:solidFill>
                <a:hlinkClick r:id="rId2">
                  <a:extLst>
                    <a:ext uri="{A12FA001-AC4F-418D-AE19-62706E023703}">
                      <ahyp:hlinkClr xmlns:ahyp="http://schemas.microsoft.com/office/drawing/2018/hyperlinkcolor" val="tx"/>
                    </a:ext>
                  </a:extLst>
                </a:hlinkClick>
              </a:rPr>
              <a:t>Subvención de la Fundación Girlboss </a:t>
            </a:r>
            <a:endParaRPr lang="es-ES" sz="1200" b="1" noProof="0" dirty="0">
              <a:solidFill>
                <a:schemeClr val="accent1"/>
              </a:solidFill>
            </a:endParaRPr>
          </a:p>
          <a:p>
            <a:pPr algn="just"/>
            <a:endParaRPr lang="es-ES" sz="1200" b="1" noProof="0" dirty="0">
              <a:solidFill>
                <a:schemeClr val="accent1"/>
              </a:solidFill>
            </a:endParaRPr>
          </a:p>
          <a:p>
            <a:pPr marL="171450" indent="-171450" algn="just">
              <a:buFont typeface="Arial" panose="020B0604020202020204" pitchFamily="34" charset="0"/>
              <a:buChar char="•"/>
            </a:pPr>
            <a:r>
              <a:rPr lang="es-ES" sz="1200" dirty="0">
                <a:solidFill>
                  <a:schemeClr val="accent1"/>
                </a:solidFill>
              </a:rPr>
              <a:t>Subvención de $15,000 otorgada dos veces al año</a:t>
            </a:r>
          </a:p>
          <a:p>
            <a:pPr marL="171450" indent="-171450" algn="just">
              <a:buFont typeface="Arial" panose="020B0604020202020204" pitchFamily="34" charset="0"/>
              <a:buChar char="•"/>
            </a:pPr>
            <a:r>
              <a:rPr lang="es-ES" sz="1200" dirty="0">
                <a:solidFill>
                  <a:schemeClr val="accent1"/>
                </a:solidFill>
              </a:rPr>
              <a:t>Abierta a mujeres y personas que se identifiquen como mujeres, de 18 a 35 años</a:t>
            </a:r>
          </a:p>
          <a:p>
            <a:pPr marL="171450" indent="-171450" algn="just">
              <a:buFont typeface="Arial" panose="020B0604020202020204" pitchFamily="34" charset="0"/>
              <a:buChar char="•"/>
            </a:pPr>
            <a:r>
              <a:rPr lang="es-ES" sz="1200" dirty="0">
                <a:solidFill>
                  <a:schemeClr val="accent1"/>
                </a:solidFill>
              </a:rPr>
              <a:t>Apoya ideas de negocios creativas e innovadoras en diseño, moda, música y artes</a:t>
            </a:r>
          </a:p>
          <a:p>
            <a:pPr marL="171450" indent="-171450" algn="just">
              <a:buFont typeface="Arial" panose="020B0604020202020204" pitchFamily="34" charset="0"/>
              <a:buChar char="•"/>
            </a:pPr>
            <a:r>
              <a:rPr lang="es-ES" sz="1200" dirty="0">
                <a:solidFill>
                  <a:schemeClr val="accent1"/>
                </a:solidFill>
              </a:rPr>
              <a:t>Proporciona apoyo financiero, mentoría, visibilidad y acceso a la comunidad Girlboss</a:t>
            </a:r>
          </a:p>
          <a:p>
            <a:pPr marL="171450" indent="-171450" algn="just">
              <a:buFont typeface="Arial" panose="020B0604020202020204" pitchFamily="34" charset="0"/>
              <a:buChar char="•"/>
            </a:pPr>
            <a:r>
              <a:rPr lang="es-ES" sz="1200" dirty="0">
                <a:solidFill>
                  <a:schemeClr val="accent1"/>
                </a:solidFill>
              </a:rPr>
              <a:t>La solicitud requiere un plan de negocios, proyecciones financieras y un video de presentación</a:t>
            </a:r>
          </a:p>
          <a:p>
            <a:pPr marL="171450" indent="-171450" algn="just">
              <a:buFont typeface="Arial" panose="020B0604020202020204" pitchFamily="34" charset="0"/>
              <a:buChar char="•"/>
            </a:pPr>
            <a:r>
              <a:rPr lang="es-ES" sz="1200" dirty="0">
                <a:solidFill>
                  <a:schemeClr val="accent1"/>
                </a:solidFill>
              </a:rPr>
              <a:t>Una experiencia valiosa para emprendedores en potencia</a:t>
            </a:r>
          </a:p>
          <a:p>
            <a:pPr algn="just"/>
            <a:endParaRPr lang="es-ES" sz="1200" noProof="0" dirty="0">
              <a:solidFill>
                <a:schemeClr val="accent1"/>
              </a:solidFill>
            </a:endParaRPr>
          </a:p>
          <a:p>
            <a:pPr algn="just"/>
            <a:r>
              <a:rPr lang="es-ES" sz="1200" b="1" noProof="0" dirty="0">
                <a:solidFill>
                  <a:schemeClr val="accent1"/>
                </a:solidFill>
                <a:hlinkClick r:id="rId3">
                  <a:extLst>
                    <a:ext uri="{A12FA001-AC4F-418D-AE19-62706E023703}">
                      <ahyp:hlinkClr xmlns:ahyp="http://schemas.microsoft.com/office/drawing/2018/hyperlinkcolor" val="tx"/>
                    </a:ext>
                  </a:extLst>
                </a:hlinkClick>
              </a:rPr>
              <a:t>Programa de Becarios de la Fundación Tory Burch</a:t>
            </a:r>
            <a:endParaRPr lang="es-ES" sz="1200" b="1" noProof="0" dirty="0">
              <a:solidFill>
                <a:schemeClr val="accent1"/>
              </a:solidFill>
            </a:endParaRPr>
          </a:p>
          <a:p>
            <a:pPr marL="171450" indent="-171450" algn="just">
              <a:buFont typeface="Arial" panose="020B0604020202020204" pitchFamily="34" charset="0"/>
              <a:buChar char="•"/>
            </a:pPr>
            <a:r>
              <a:rPr lang="es-ES" sz="1200" noProof="0" dirty="0">
                <a:solidFill>
                  <a:schemeClr val="accent1"/>
                </a:solidFill>
              </a:rPr>
              <a:t>Programa de un año para mujeres emprendedoras</a:t>
            </a:r>
          </a:p>
          <a:p>
            <a:pPr marL="171450" indent="-171450" algn="just">
              <a:buFont typeface="Arial" panose="020B0604020202020204" pitchFamily="34" charset="0"/>
              <a:buChar char="•"/>
            </a:pPr>
            <a:r>
              <a:rPr lang="es-ES" sz="1200" noProof="0" dirty="0">
                <a:solidFill>
                  <a:schemeClr val="accent1"/>
                </a:solidFill>
              </a:rPr>
              <a:t>Proporciona educación, mentoría y acceso a redes</a:t>
            </a:r>
          </a:p>
          <a:p>
            <a:pPr marL="171450" indent="-171450" algn="just">
              <a:buFont typeface="Arial" panose="020B0604020202020204" pitchFamily="34" charset="0"/>
              <a:buChar char="•"/>
            </a:pPr>
            <a:r>
              <a:rPr lang="es-ES" sz="1200" noProof="0" dirty="0">
                <a:solidFill>
                  <a:schemeClr val="accent1"/>
                </a:solidFill>
              </a:rPr>
              <a:t>No ofrece financiamiento directo, pero incluye participación en la Cumbre en Nueva York con todos los gastos pagados</a:t>
            </a:r>
          </a:p>
          <a:p>
            <a:pPr marL="171450" indent="-171450" algn="just">
              <a:buFont typeface="Arial" panose="020B0604020202020204" pitchFamily="34" charset="0"/>
              <a:buChar char="•"/>
            </a:pPr>
            <a:r>
              <a:rPr lang="es-ES" sz="1200" noProof="0" dirty="0">
                <a:solidFill>
                  <a:schemeClr val="accent1"/>
                </a:solidFill>
              </a:rPr>
              <a:t>Soporte virtual continuo</a:t>
            </a:r>
          </a:p>
          <a:p>
            <a:pPr marL="171450" indent="-171450" algn="just">
              <a:buFont typeface="Arial" panose="020B0604020202020204" pitchFamily="34" charset="0"/>
              <a:buChar char="•"/>
            </a:pPr>
            <a:r>
              <a:rPr lang="es-ES" sz="1200" noProof="0" dirty="0">
                <a:solidFill>
                  <a:schemeClr val="accent1"/>
                </a:solidFill>
              </a:rPr>
              <a:t>Mujeres de 21 a 45 años</a:t>
            </a:r>
          </a:p>
          <a:p>
            <a:pPr marL="171450" indent="-171450" algn="just">
              <a:buFont typeface="Arial" panose="020B0604020202020204" pitchFamily="34" charset="0"/>
              <a:buChar char="•"/>
            </a:pPr>
            <a:r>
              <a:rPr lang="es-ES" sz="1200" noProof="0" dirty="0">
                <a:solidFill>
                  <a:schemeClr val="accent1"/>
                </a:solidFill>
              </a:rPr>
              <a:t>Negocio con fines de lucro fundado hace al menos 1 año</a:t>
            </a:r>
          </a:p>
          <a:p>
            <a:pPr marL="171450" indent="-171450" algn="just">
              <a:buFont typeface="Arial" panose="020B0604020202020204" pitchFamily="34" charset="0"/>
              <a:buChar char="•"/>
            </a:pPr>
            <a:r>
              <a:rPr lang="es-ES" sz="1200" noProof="0" dirty="0">
                <a:solidFill>
                  <a:schemeClr val="accent1"/>
                </a:solidFill>
              </a:rPr>
              <a:t>Enfoque en impacto social</a:t>
            </a:r>
          </a:p>
          <a:p>
            <a:pPr marL="171450" indent="-171450" algn="just">
              <a:buFont typeface="Arial" panose="020B0604020202020204" pitchFamily="34" charset="0"/>
              <a:buChar char="•"/>
            </a:pPr>
            <a:endParaRPr lang="es-ES" sz="1200" noProof="0" dirty="0">
              <a:solidFill>
                <a:schemeClr val="accent1"/>
              </a:solidFill>
            </a:endParaRPr>
          </a:p>
          <a:p>
            <a:pPr algn="just"/>
            <a:r>
              <a:rPr lang="es-ES" sz="1200" b="1" dirty="0">
                <a:solidFill>
                  <a:schemeClr val="accent1"/>
                </a:solidFill>
                <a:hlinkClick r:id="rId4">
                  <a:extLst>
                    <a:ext uri="{A12FA001-AC4F-418D-AE19-62706E023703}">
                      <ahyp:hlinkClr xmlns:ahyp="http://schemas.microsoft.com/office/drawing/2018/hyperlinkcolor" val="tx"/>
                    </a:ext>
                  </a:extLst>
                </a:hlinkClick>
              </a:rPr>
              <a:t>Beca</a:t>
            </a:r>
            <a:r>
              <a:rPr lang="es-ES" sz="1200" b="1" noProof="0" dirty="0">
                <a:solidFill>
                  <a:schemeClr val="accent1"/>
                </a:solidFill>
                <a:hlinkClick r:id="rId4">
                  <a:extLst>
                    <a:ext uri="{A12FA001-AC4F-418D-AE19-62706E023703}">
                      <ahyp:hlinkClr xmlns:ahyp="http://schemas.microsoft.com/office/drawing/2018/hyperlinkcolor" val="tx"/>
                    </a:ext>
                  </a:extLst>
                </a:hlinkClick>
              </a:rPr>
              <a:t> SoGal Startup</a:t>
            </a:r>
            <a:endParaRPr lang="es-ES" sz="1200" noProof="0" dirty="0">
              <a:solidFill>
                <a:schemeClr val="accent1"/>
              </a:solidFill>
            </a:endParaRPr>
          </a:p>
          <a:p>
            <a:pPr marL="171450" indent="-171450" algn="just">
              <a:buFont typeface="Arial" panose="020B0604020202020204" pitchFamily="34" charset="0"/>
              <a:buChar char="•"/>
            </a:pPr>
            <a:r>
              <a:rPr lang="es-ES" sz="1200" noProof="0" dirty="0">
                <a:solidFill>
                  <a:schemeClr val="accent1"/>
                </a:solidFill>
              </a:rPr>
              <a:t>Subvenciones de $10,000 otorgadas a mujeres emprendedoras negras y latinas</a:t>
            </a:r>
          </a:p>
          <a:p>
            <a:pPr marL="171450" indent="-171450" algn="just">
              <a:buFont typeface="Arial" panose="020B0604020202020204" pitchFamily="34" charset="0"/>
              <a:buChar char="•"/>
            </a:pPr>
            <a:r>
              <a:rPr lang="es-ES" sz="1200" noProof="0" dirty="0">
                <a:solidFill>
                  <a:schemeClr val="accent1"/>
                </a:solidFill>
              </a:rPr>
              <a:t>Los solicitantes deben ser fundadoras/cofundadoras de una startup en etapa temprana (&lt; 3 años de antigüedad)</a:t>
            </a:r>
          </a:p>
          <a:p>
            <a:pPr marL="171450" indent="-171450" algn="just">
              <a:buFont typeface="Arial" panose="020B0604020202020204" pitchFamily="34" charset="0"/>
              <a:buChar char="•"/>
            </a:pPr>
            <a:r>
              <a:rPr lang="es-ES" sz="1200" noProof="0" dirty="0">
                <a:solidFill>
                  <a:schemeClr val="accent1"/>
                </a:solidFill>
              </a:rPr>
              <a:t>Deben demostrar tracción, escalabilidad y compromiso con la diversidad/inclusión</a:t>
            </a:r>
          </a:p>
          <a:p>
            <a:pPr marL="171450" indent="-171450" algn="just">
              <a:buFont typeface="Arial" panose="020B0604020202020204" pitchFamily="34" charset="0"/>
              <a:buChar char="•"/>
            </a:pPr>
            <a:r>
              <a:rPr lang="es-ES" sz="1200" noProof="0" dirty="0">
                <a:solidFill>
                  <a:schemeClr val="accent1"/>
                </a:solidFill>
              </a:rPr>
              <a:t>Las beneficiarias obtienen acceso a la red de inversores y la comunidad de SoGal</a:t>
            </a:r>
          </a:p>
          <a:p>
            <a:pPr marL="171450" indent="-171450" algn="just">
              <a:buFont typeface="Arial" panose="020B0604020202020204" pitchFamily="34" charset="0"/>
              <a:buChar char="•"/>
            </a:pPr>
            <a:r>
              <a:rPr lang="es-ES" sz="1200" noProof="0" dirty="0">
                <a:solidFill>
                  <a:schemeClr val="accent1"/>
                </a:solidFill>
              </a:rPr>
              <a:t>Oportunidades para mentoría y financiamiento adicional</a:t>
            </a:r>
          </a:p>
          <a:p>
            <a:pPr marL="171450" indent="-171450" algn="just">
              <a:buFont typeface="Arial" panose="020B0604020202020204" pitchFamily="34" charset="0"/>
              <a:buChar char="•"/>
            </a:pPr>
            <a:r>
              <a:rPr lang="es-ES" sz="1200" noProof="0" dirty="0">
                <a:solidFill>
                  <a:schemeClr val="accent1"/>
                </a:solidFill>
              </a:rPr>
              <a:t>El objetivo es empoderar a fundadoras diversas y transformar el emprendimiento homogéneo</a:t>
            </a:r>
          </a:p>
        </p:txBody>
      </p:sp>
      <p:pic>
        <p:nvPicPr>
          <p:cNvPr id="6" name="Picture 5" descr="A group of women sitting at tables with laptops and papers">
            <a:extLst>
              <a:ext uri="{FF2B5EF4-FFF2-40B4-BE49-F238E27FC236}">
                <a16:creationId xmlns:a16="http://schemas.microsoft.com/office/drawing/2014/main" id="{5A7388A3-261F-DB7C-08B8-3631EB5BA25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913369" y="1645919"/>
            <a:ext cx="3541730" cy="308283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3" name="PoljeZBesedilom 2">
            <a:extLst>
              <a:ext uri="{FF2B5EF4-FFF2-40B4-BE49-F238E27FC236}">
                <a16:creationId xmlns:a16="http://schemas.microsoft.com/office/drawing/2014/main" id="{E0E91549-C986-C994-0CCC-FCF2CFCF8380}"/>
              </a:ext>
            </a:extLst>
          </p:cNvPr>
          <p:cNvSpPr txBox="1"/>
          <p:nvPr/>
        </p:nvSpPr>
        <p:spPr>
          <a:xfrm>
            <a:off x="8312634" y="5088970"/>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de la imagen: Generada con IA</a:t>
            </a:r>
          </a:p>
        </p:txBody>
      </p:sp>
    </p:spTree>
    <p:extLst>
      <p:ext uri="{BB962C8B-B14F-4D97-AF65-F5344CB8AC3E}">
        <p14:creationId xmlns:p14="http://schemas.microsoft.com/office/powerpoint/2010/main" val="17420841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9323717" cy="730430"/>
          </a:xfrm>
        </p:spPr>
        <p:txBody>
          <a:bodyPr/>
          <a:lstStyle/>
          <a:p>
            <a:r>
              <a:rPr lang="es-ES" noProof="0" dirty="0"/>
              <a:t>Prestamos</a:t>
            </a:r>
          </a:p>
        </p:txBody>
      </p:sp>
      <p:sp>
        <p:nvSpPr>
          <p:cNvPr id="3" name="Content Placeholder 2">
            <a:extLst>
              <a:ext uri="{FF2B5EF4-FFF2-40B4-BE49-F238E27FC236}">
                <a16:creationId xmlns:a16="http://schemas.microsoft.com/office/drawing/2014/main" id="{0E11CB80-D588-ED55-A4DD-E680748B569C}"/>
              </a:ext>
            </a:extLst>
          </p:cNvPr>
          <p:cNvSpPr>
            <a:spLocks noGrp="1"/>
          </p:cNvSpPr>
          <p:nvPr>
            <p:ph idx="1"/>
          </p:nvPr>
        </p:nvSpPr>
        <p:spPr>
          <a:xfrm>
            <a:off x="912171" y="1026318"/>
            <a:ext cx="10897387" cy="4805363"/>
          </a:xfrm>
        </p:spPr>
        <p:txBody>
          <a:bodyPr vert="horz" lIns="91440" tIns="45720" rIns="91440" bIns="45720" rtlCol="0" anchor="t">
            <a:noAutofit/>
          </a:bodyPr>
          <a:lstStyle/>
          <a:p>
            <a:pPr algn="just">
              <a:lnSpc>
                <a:spcPct val="150000"/>
              </a:lnSpc>
              <a:spcBef>
                <a:spcPts val="0"/>
              </a:spcBef>
            </a:pPr>
            <a:r>
              <a:rPr lang="es-ES" sz="1600" b="0" dirty="0">
                <a:solidFill>
                  <a:schemeClr val="accent1"/>
                </a:solidFill>
              </a:rPr>
              <a:t>Los préstamos son fondos obtenidos de bancos, cooperativas de crédito o entidades de prestamos online que deben ser reembolsados con intereses durante un período específico. Proporcionan una fuente fiable de capital para que las empresas cubran costos de inicio, amplíen operaciones o gestionen el flujo de efectivo.</a:t>
            </a:r>
          </a:p>
          <a:p>
            <a:pPr algn="just">
              <a:lnSpc>
                <a:spcPct val="150000"/>
              </a:lnSpc>
              <a:spcBef>
                <a:spcPts val="0"/>
              </a:spcBef>
            </a:pPr>
            <a:endParaRPr lang="es-ES" sz="1600" b="0" dirty="0">
              <a:solidFill>
                <a:schemeClr val="accent1"/>
              </a:solidFill>
            </a:endParaRPr>
          </a:p>
          <a:p>
            <a:pPr marL="0" indent="0" algn="just">
              <a:lnSpc>
                <a:spcPct val="150000"/>
              </a:lnSpc>
              <a:spcBef>
                <a:spcPts val="0"/>
              </a:spcBef>
              <a:buNone/>
            </a:pPr>
            <a:r>
              <a:rPr lang="es-ES" sz="1600" noProof="0" dirty="0"/>
              <a:t>Tipo clave de Prestamos:</a:t>
            </a:r>
            <a:endParaRPr lang="es-ES" sz="1600" noProof="0" dirty="0">
              <a:solidFill>
                <a:schemeClr val="accent1"/>
              </a:solidFill>
            </a:endParaRPr>
          </a:p>
          <a:p>
            <a:pPr marL="628650" indent="-285750" algn="just">
              <a:lnSpc>
                <a:spcPct val="100000"/>
              </a:lnSpc>
              <a:spcBef>
                <a:spcPts val="600"/>
              </a:spcBef>
              <a:spcAft>
                <a:spcPts val="600"/>
              </a:spcAft>
              <a:buChar char="•"/>
            </a:pPr>
            <a:r>
              <a:rPr lang="es-ES" sz="1400" dirty="0">
                <a:solidFill>
                  <a:schemeClr val="accent1"/>
                </a:solidFill>
              </a:rPr>
              <a:t>Préstamos </a:t>
            </a:r>
            <a:r>
              <a:rPr lang="es-ES" sz="1400" noProof="0" dirty="0">
                <a:solidFill>
                  <a:schemeClr val="accent1"/>
                </a:solidFill>
              </a:rPr>
              <a:t>Small Business Administration (SBA) : </a:t>
            </a:r>
            <a:r>
              <a:rPr lang="es-ES" sz="1400" b="0" dirty="0">
                <a:solidFill>
                  <a:schemeClr val="accent1"/>
                </a:solidFill>
              </a:rPr>
              <a:t>Préstamos respaldados por el gobierno con términos favorables, como el programa de préstamos SBA</a:t>
            </a:r>
            <a:r>
              <a:rPr lang="es-ES" sz="1400" b="0" noProof="0" dirty="0">
                <a:solidFill>
                  <a:schemeClr val="accent1"/>
                </a:solidFill>
              </a:rPr>
              <a:t>.</a:t>
            </a:r>
          </a:p>
          <a:p>
            <a:pPr marL="628650" indent="-285750" algn="just">
              <a:lnSpc>
                <a:spcPct val="100000"/>
              </a:lnSpc>
              <a:spcBef>
                <a:spcPts val="600"/>
              </a:spcBef>
              <a:spcAft>
                <a:spcPts val="600"/>
              </a:spcAft>
              <a:buChar char="•"/>
            </a:pPr>
            <a:r>
              <a:rPr lang="es-ES" sz="1400" noProof="0" dirty="0">
                <a:solidFill>
                  <a:schemeClr val="accent1"/>
                </a:solidFill>
              </a:rPr>
              <a:t>Microcréditos: </a:t>
            </a:r>
            <a:r>
              <a:rPr lang="es-ES" sz="1400" b="0" dirty="0">
                <a:solidFill>
                  <a:schemeClr val="accent1"/>
                </a:solidFill>
              </a:rPr>
              <a:t>Préstamos pequeños y a corto plazo, a menudo proporcionados por organizaciones sin fines de lucro o prestamistas comunitarios, generalmente por montos de hasta $50,000</a:t>
            </a:r>
            <a:r>
              <a:rPr lang="es-ES" sz="1400" b="0" noProof="0" dirty="0">
                <a:solidFill>
                  <a:schemeClr val="accent1"/>
                </a:solidFill>
              </a:rPr>
              <a:t>.</a:t>
            </a:r>
          </a:p>
          <a:p>
            <a:pPr marL="628650" indent="-285750" algn="just">
              <a:lnSpc>
                <a:spcPct val="100000"/>
              </a:lnSpc>
              <a:spcBef>
                <a:spcPts val="600"/>
              </a:spcBef>
              <a:spcAft>
                <a:spcPts val="600"/>
              </a:spcAft>
              <a:buChar char="•"/>
            </a:pPr>
            <a:r>
              <a:rPr lang="es-ES" sz="1400" dirty="0">
                <a:solidFill>
                  <a:schemeClr val="accent1"/>
                </a:solidFill>
              </a:rPr>
              <a:t>Préstamos Bancarios Tradicionales</a:t>
            </a:r>
            <a:r>
              <a:rPr lang="es-ES" sz="1400" noProof="0" dirty="0">
                <a:solidFill>
                  <a:schemeClr val="accent1"/>
                </a:solidFill>
              </a:rPr>
              <a:t>: </a:t>
            </a:r>
            <a:r>
              <a:rPr lang="es-ES" sz="1400" b="0" dirty="0">
                <a:solidFill>
                  <a:schemeClr val="accent1"/>
                </a:solidFill>
              </a:rPr>
              <a:t>Préstamos ofrecidos por bancos e instituciones financieras, que pueden requerir garantías y un historial crediticio sólido</a:t>
            </a:r>
            <a:r>
              <a:rPr lang="es-ES" sz="1400" b="0" noProof="0" dirty="0">
                <a:solidFill>
                  <a:schemeClr val="accent1"/>
                </a:solidFill>
              </a:rPr>
              <a:t>.</a:t>
            </a:r>
          </a:p>
          <a:p>
            <a:pPr marL="628650" indent="-285750" algn="just">
              <a:lnSpc>
                <a:spcPct val="100000"/>
              </a:lnSpc>
              <a:spcBef>
                <a:spcPts val="600"/>
              </a:spcBef>
              <a:spcAft>
                <a:spcPts val="600"/>
              </a:spcAft>
              <a:buChar char="•"/>
            </a:pPr>
            <a:r>
              <a:rPr lang="es-ES" sz="1400" dirty="0">
                <a:solidFill>
                  <a:schemeClr val="accent1"/>
                </a:solidFill>
              </a:rPr>
              <a:t>Notas Convertibles</a:t>
            </a:r>
            <a:r>
              <a:rPr lang="es-ES" sz="1400" noProof="0" dirty="0">
                <a:solidFill>
                  <a:schemeClr val="accent1"/>
                </a:solidFill>
              </a:rPr>
              <a:t>: </a:t>
            </a:r>
            <a:r>
              <a:rPr lang="es-ES" sz="1400" b="0" dirty="0">
                <a:solidFill>
                  <a:schemeClr val="accent1"/>
                </a:solidFill>
              </a:rPr>
              <a:t>Herramienta popular de financiamiento de deuda que luego puede convertirse en capital. Las notas convertibles suelen implicar una tasa de interés, un descuento sobre la valoración futura y un tope de valoración para proteger a los primeros inversores.</a:t>
            </a:r>
            <a:endParaRPr lang="es-ES" sz="1400" b="0" noProof="0" dirty="0">
              <a:solidFill>
                <a:schemeClr val="accent1"/>
              </a:solidFill>
            </a:endParaRPr>
          </a:p>
          <a:p>
            <a:pPr marL="628650" indent="-285750" algn="just">
              <a:lnSpc>
                <a:spcPct val="100000"/>
              </a:lnSpc>
              <a:spcBef>
                <a:spcPts val="600"/>
              </a:spcBef>
              <a:spcAft>
                <a:spcPts val="600"/>
              </a:spcAft>
              <a:buChar char="•"/>
            </a:pPr>
            <a:r>
              <a:rPr lang="es-ES" sz="1400" dirty="0">
                <a:solidFill>
                  <a:schemeClr val="accent1"/>
                </a:solidFill>
              </a:rPr>
              <a:t>Deuda de Riesgo</a:t>
            </a:r>
            <a:r>
              <a:rPr lang="es-ES" sz="1400" noProof="0" dirty="0">
                <a:solidFill>
                  <a:schemeClr val="accent1"/>
                </a:solidFill>
              </a:rPr>
              <a:t>: </a:t>
            </a:r>
            <a:r>
              <a:rPr lang="es-ES" sz="1400" b="0" dirty="0">
                <a:solidFill>
                  <a:schemeClr val="accent1"/>
                </a:solidFill>
              </a:rPr>
              <a:t>La deuda de riesgo puede estar vinculada a cuentas por cobrar, equipos o derechos para comprar acciones en caso de incumplimiento, lo que la convierte en una opción flexible para startups saludables que buscan extender el tiempo entre rondas de financiamiento de capital. Es una forma efectiva de recaudar capital de trabajo y crecimiento sin diluir la propiedad, típicamente proporcionada por entidades especializadas y bancos que comprenden la dinámica de las startups</a:t>
            </a:r>
            <a:r>
              <a:rPr lang="es-ES" sz="1400" b="0" noProof="0" dirty="0">
                <a:solidFill>
                  <a:schemeClr val="accent1"/>
                </a:solidFill>
              </a:rPr>
              <a:t>.</a:t>
            </a:r>
          </a:p>
          <a:p>
            <a:pPr marL="0" indent="0">
              <a:lnSpc>
                <a:spcPct val="140000"/>
              </a:lnSpc>
              <a:buNone/>
            </a:pPr>
            <a:endParaRPr lang="es-ES" sz="1400" b="0" noProof="0" dirty="0">
              <a:solidFill>
                <a:schemeClr val="accent1"/>
              </a:solidFill>
            </a:endParaRPr>
          </a:p>
          <a:p>
            <a:endParaRPr lang="es-ES" noProof="0" dirty="0"/>
          </a:p>
        </p:txBody>
      </p:sp>
    </p:spTree>
    <p:extLst>
      <p:ext uri="{BB962C8B-B14F-4D97-AF65-F5344CB8AC3E}">
        <p14:creationId xmlns:p14="http://schemas.microsoft.com/office/powerpoint/2010/main" val="1561430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anim calcmode="lin" valueType="num">
                                      <p:cBhvr>
                                        <p:cTn id="2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1000"/>
                                        <p:tgtEl>
                                          <p:spTgt spid="3">
                                            <p:txEl>
                                              <p:pRg st="7" end="7"/>
                                            </p:txEl>
                                          </p:spTgt>
                                        </p:tgtEl>
                                      </p:cBhvr>
                                    </p:animEffect>
                                    <p:anim calcmode="lin" valueType="num">
                                      <p:cBhvr>
                                        <p:cTn id="3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1548994" y="244572"/>
            <a:ext cx="9196250" cy="574765"/>
          </a:xfrm>
        </p:spPr>
        <p:txBody>
          <a:bodyPr>
            <a:normAutofit fontScale="90000"/>
          </a:bodyPr>
          <a:lstStyle/>
          <a:p>
            <a:r>
              <a:rPr lang="es-ES" sz="3400" noProof="0" dirty="0"/>
              <a:t>Prestamos para mujeres emprendedoras en la UE</a:t>
            </a:r>
          </a:p>
        </p:txBody>
      </p:sp>
      <p:sp>
        <p:nvSpPr>
          <p:cNvPr id="6" name="TextBox 5">
            <a:extLst>
              <a:ext uri="{FF2B5EF4-FFF2-40B4-BE49-F238E27FC236}">
                <a16:creationId xmlns:a16="http://schemas.microsoft.com/office/drawing/2014/main" id="{3FCFD30C-4DA4-351D-4F96-A60F41DB7782}"/>
              </a:ext>
            </a:extLst>
          </p:cNvPr>
          <p:cNvSpPr txBox="1"/>
          <p:nvPr/>
        </p:nvSpPr>
        <p:spPr>
          <a:xfrm>
            <a:off x="255718" y="951976"/>
            <a:ext cx="7632026" cy="5170646"/>
          </a:xfrm>
          <a:prstGeom prst="rect">
            <a:avLst/>
          </a:prstGeom>
          <a:solidFill>
            <a:schemeClr val="bg1"/>
          </a:solidFill>
        </p:spPr>
        <p:txBody>
          <a:bodyPr wrap="square" lIns="91440" tIns="45720" rIns="91440" bIns="45720" rtlCol="0" anchor="t">
            <a:spAutoFit/>
          </a:bodyPr>
          <a:lstStyle/>
          <a:p>
            <a:pPr algn="just"/>
            <a:r>
              <a:rPr lang="es-ES" sz="1200" b="1" u="sng" noProof="0" dirty="0">
                <a:solidFill>
                  <a:schemeClr val="accent1"/>
                </a:solidFill>
                <a:hlinkClick r:id="rId3">
                  <a:extLst>
                    <a:ext uri="{A12FA001-AC4F-418D-AE19-62706E023703}">
                      <ahyp:hlinkClr xmlns:ahyp="http://schemas.microsoft.com/office/drawing/2018/hyperlinkcolor" val="tx"/>
                    </a:ext>
                  </a:extLst>
                </a:hlinkClick>
              </a:rPr>
              <a:t>Banco </a:t>
            </a:r>
            <a:r>
              <a:rPr lang="es-ES" sz="1200" b="1" u="sng" noProof="0" dirty="0">
                <a:solidFill>
                  <a:schemeClr val="accent1"/>
                </a:solidFill>
              </a:rPr>
              <a:t>Europeo de Inversiones </a:t>
            </a:r>
            <a:r>
              <a:rPr lang="es-ES" sz="1200" b="1" noProof="0" dirty="0">
                <a:solidFill>
                  <a:schemeClr val="accent1"/>
                </a:solidFill>
                <a:hlinkClick r:id="rId3">
                  <a:extLst>
                    <a:ext uri="{A12FA001-AC4F-418D-AE19-62706E023703}">
                      <ahyp:hlinkClr xmlns:ahyp="http://schemas.microsoft.com/office/drawing/2018/hyperlinkcolor" val="tx"/>
                    </a:ext>
                  </a:extLst>
                </a:hlinkClick>
              </a:rPr>
              <a:t>(EIB):</a:t>
            </a:r>
            <a:endParaRPr lang="es-ES" sz="1200" b="1" noProof="0" dirty="0">
              <a:solidFill>
                <a:schemeClr val="accent1"/>
              </a:solidFill>
            </a:endParaRPr>
          </a:p>
          <a:p>
            <a:pPr marL="285750" indent="-285750" algn="just">
              <a:buFont typeface="Arial" panose="020B0604020202020204" pitchFamily="34" charset="0"/>
              <a:buChar char="•"/>
            </a:pPr>
            <a:r>
              <a:rPr lang="es-ES" sz="1200" noProof="0" dirty="0">
                <a:solidFill>
                  <a:schemeClr val="accent1"/>
                </a:solidFill>
              </a:rPr>
              <a:t>El BEI proporciona financiamiento a intermediarios financieros que luego otorgan préstamos a PYMES y medianas empresas lideradas por mujeres.</a:t>
            </a:r>
          </a:p>
          <a:p>
            <a:pPr marL="285750" indent="-285750" algn="just">
              <a:buFont typeface="Arial" panose="020B0604020202020204" pitchFamily="34" charset="0"/>
              <a:buChar char="•"/>
            </a:pPr>
            <a:r>
              <a:rPr lang="es-ES" sz="1200" noProof="0" dirty="0">
                <a:solidFill>
                  <a:schemeClr val="accent1"/>
                </a:solidFill>
              </a:rPr>
              <a:t>Los préstamos están disponibles para una amplia gama de propósitos, incluidos capital de trabajo, inversión e innovación.</a:t>
            </a:r>
          </a:p>
          <a:p>
            <a:pPr marL="285750" indent="-285750" algn="just">
              <a:buFont typeface="Arial" panose="020B0604020202020204" pitchFamily="34" charset="0"/>
              <a:buChar char="•"/>
            </a:pPr>
            <a:endParaRPr lang="es-ES" sz="1200" noProof="0" dirty="0">
              <a:solidFill>
                <a:schemeClr val="accent1"/>
              </a:solidFill>
            </a:endParaRPr>
          </a:p>
          <a:p>
            <a:pPr algn="just"/>
            <a:r>
              <a:rPr lang="en-GB" sz="1200" b="1" u="sng" dirty="0">
                <a:solidFill>
                  <a:schemeClr val="accent1"/>
                </a:solidFill>
              </a:rPr>
              <a:t>Fondo Europeo de Inversiones</a:t>
            </a:r>
            <a:r>
              <a:rPr lang="es-ES" sz="1200" b="1" u="sng" dirty="0">
                <a:solidFill>
                  <a:schemeClr val="accent1"/>
                </a:solidFill>
                <a:hlinkClick r:id="rId4">
                  <a:extLst>
                    <a:ext uri="{A12FA001-AC4F-418D-AE19-62706E023703}">
                      <ahyp:hlinkClr xmlns:ahyp="http://schemas.microsoft.com/office/drawing/2018/hyperlinkcolor" val="tx"/>
                    </a:ext>
                  </a:extLst>
                </a:hlinkClick>
              </a:rPr>
              <a:t> (EIF)</a:t>
            </a:r>
            <a:endParaRPr lang="es-ES" sz="1200" b="1" u="sng" dirty="0">
              <a:solidFill>
                <a:schemeClr val="accent1"/>
              </a:solidFill>
            </a:endParaRPr>
          </a:p>
          <a:p>
            <a:pPr marL="285750" indent="-285750" algn="just">
              <a:buFont typeface="Arial" panose="020B0604020202020204" pitchFamily="34" charset="0"/>
              <a:buChar char="•"/>
            </a:pPr>
            <a:r>
              <a:rPr lang="es-ES" sz="1200" noProof="0" dirty="0">
                <a:solidFill>
                  <a:schemeClr val="accent1"/>
                </a:solidFill>
              </a:rPr>
              <a:t>El FEI gestiona instrumentos de garantía y de capital que permiten a los intermediarios financieros proporcionar más financiamiento mediante deuda a mujeres emprendedoras.</a:t>
            </a:r>
          </a:p>
          <a:p>
            <a:pPr marL="285750" indent="-285750" algn="just">
              <a:buFont typeface="Arial" panose="020B0604020202020204" pitchFamily="34" charset="0"/>
              <a:buChar char="•"/>
            </a:pPr>
            <a:r>
              <a:rPr lang="es-ES" sz="1200" noProof="0" dirty="0">
                <a:solidFill>
                  <a:schemeClr val="accent1"/>
                </a:solidFill>
              </a:rPr>
              <a:t>Los programas incluyen la Facilidad de Garantía de Préstamos COSME y la Garantía para PYMEs InnovFin.</a:t>
            </a:r>
          </a:p>
          <a:p>
            <a:pPr marL="285750" indent="-285750" algn="just">
              <a:buFont typeface="Arial" panose="020B0604020202020204" pitchFamily="34" charset="0"/>
              <a:buChar char="•"/>
            </a:pPr>
            <a:endParaRPr lang="es-ES" sz="1200" noProof="0" dirty="0">
              <a:solidFill>
                <a:schemeClr val="accent1"/>
              </a:solidFill>
            </a:endParaRPr>
          </a:p>
          <a:p>
            <a:pPr algn="just"/>
            <a:r>
              <a:rPr lang="es-ES" sz="1200" b="1" u="sng" dirty="0">
                <a:solidFill>
                  <a:schemeClr val="accent1"/>
                </a:solidFill>
                <a:hlinkClick r:id="rId5">
                  <a:extLst>
                    <a:ext uri="{A12FA001-AC4F-418D-AE19-62706E023703}">
                      <ahyp:hlinkClr xmlns:ahyp="http://schemas.microsoft.com/office/drawing/2018/hyperlinkcolor" val="tx"/>
                    </a:ext>
                  </a:extLst>
                </a:hlinkClick>
              </a:rPr>
              <a:t>Programa Women in Business (EBRD)</a:t>
            </a:r>
            <a:endParaRPr lang="es-ES" sz="1200" b="1" u="sng" dirty="0">
              <a:solidFill>
                <a:schemeClr val="accent1"/>
              </a:solidFill>
            </a:endParaRPr>
          </a:p>
          <a:p>
            <a:pPr marL="171450" indent="-171450" algn="just">
              <a:buFont typeface="Arial" panose="020B0604020202020204" pitchFamily="34" charset="0"/>
              <a:buChar char="•"/>
            </a:pPr>
            <a:r>
              <a:rPr lang="es-ES" sz="1200" noProof="0" dirty="0">
                <a:solidFill>
                  <a:schemeClr val="accent1"/>
                </a:solidFill>
              </a:rPr>
              <a:t>Lanzado por el Banco Europeo de Reconstrucción y Desarrollo, este programa ofrece       financiamiento y asesoría a </a:t>
            </a:r>
            <a:r>
              <a:rPr lang="es-ES" sz="1200" dirty="0">
                <a:solidFill>
                  <a:schemeClr val="accent1"/>
                </a:solidFill>
              </a:rPr>
              <a:t> PYMES </a:t>
            </a:r>
            <a:r>
              <a:rPr lang="es-ES" sz="1200" noProof="0" dirty="0">
                <a:solidFill>
                  <a:schemeClr val="accent1"/>
                </a:solidFill>
              </a:rPr>
              <a:t>lideradas por mujeres en Europa del Este y Asia Central.</a:t>
            </a:r>
          </a:p>
          <a:p>
            <a:pPr marL="171450" indent="-171450" algn="just">
              <a:buFont typeface="Arial" panose="020B0604020202020204" pitchFamily="34" charset="0"/>
              <a:buChar char="•"/>
            </a:pPr>
            <a:r>
              <a:rPr lang="es-ES" sz="1200" noProof="0" dirty="0">
                <a:solidFill>
                  <a:schemeClr val="accent1"/>
                </a:solidFill>
              </a:rPr>
              <a:t>Los préstamos están disponibles a través de bancos socios locales e instituciones de microfinanzas..</a:t>
            </a:r>
          </a:p>
          <a:p>
            <a:pPr algn="just"/>
            <a:endParaRPr lang="es-ES" noProof="0" dirty="0">
              <a:solidFill>
                <a:schemeClr val="accent1"/>
              </a:solidFill>
            </a:endParaRPr>
          </a:p>
          <a:p>
            <a:pPr algn="just"/>
            <a:r>
              <a:rPr lang="es-ES" sz="1200" b="1" u="sng" noProof="0" dirty="0">
                <a:solidFill>
                  <a:schemeClr val="accent1"/>
                </a:solidFill>
              </a:rPr>
              <a:t>Instituciones de Microfinanzas</a:t>
            </a:r>
          </a:p>
          <a:p>
            <a:pPr marL="171450" indent="-171450" algn="just">
              <a:buFont typeface="Arial" panose="020B0604020202020204" pitchFamily="34" charset="0"/>
              <a:buChar char="•"/>
            </a:pPr>
            <a:r>
              <a:rPr lang="es-ES" sz="1200" noProof="0" dirty="0">
                <a:solidFill>
                  <a:schemeClr val="accent1"/>
                </a:solidFill>
              </a:rPr>
              <a:t>Organizaciones como Microfinance Ireland, Qredits en los Países Bajos y Adie en Francia ofrecen pequeños préstamos a mujeres emprendedoras, a menudo con requisitos de garantía flexibles.</a:t>
            </a:r>
          </a:p>
          <a:p>
            <a:pPr marL="171450" indent="-171450" algn="just">
              <a:buFont typeface="Arial" panose="020B0604020202020204" pitchFamily="34" charset="0"/>
              <a:buChar char="•"/>
            </a:pPr>
            <a:r>
              <a:rPr lang="es-ES" sz="1200" noProof="0" dirty="0">
                <a:solidFill>
                  <a:schemeClr val="accent1"/>
                </a:solidFill>
              </a:rPr>
              <a:t>Los importes de los préstamos generalmente oscilan entre €2,500 y €25,000.</a:t>
            </a:r>
          </a:p>
          <a:p>
            <a:pPr algn="just"/>
            <a:endParaRPr lang="es-ES" sz="1200" b="1" noProof="0" dirty="0">
              <a:solidFill>
                <a:schemeClr val="accent1"/>
              </a:solidFill>
            </a:endParaRPr>
          </a:p>
          <a:p>
            <a:pPr algn="just"/>
            <a:r>
              <a:rPr lang="es-ES" sz="1200" b="1" u="sng" noProof="0" dirty="0">
                <a:solidFill>
                  <a:schemeClr val="accent1"/>
                </a:solidFill>
              </a:rPr>
              <a:t>Bancos de Promoción nacionales </a:t>
            </a:r>
            <a:endParaRPr lang="es-ES" sz="1200" u="sng" noProof="0" dirty="0">
              <a:solidFill>
                <a:schemeClr val="accent1"/>
              </a:solidFill>
            </a:endParaRPr>
          </a:p>
          <a:p>
            <a:pPr marL="171450" indent="-171450" algn="just">
              <a:buFont typeface="Arial" panose="020B0604020202020204" pitchFamily="34" charset="0"/>
              <a:buChar char="•"/>
            </a:pPr>
            <a:r>
              <a:rPr lang="es-ES" sz="1200" noProof="0" dirty="0">
                <a:solidFill>
                  <a:schemeClr val="accent1"/>
                </a:solidFill>
              </a:rPr>
              <a:t>Muchos estados miembros de la UE tienen bancos nacionales de desarrollo que brindan financiamiento y apoyo a empresas lideradas por mujeres.</a:t>
            </a:r>
          </a:p>
          <a:p>
            <a:pPr marL="171450" indent="-171450" algn="just">
              <a:buFont typeface="Arial" panose="020B0604020202020204" pitchFamily="34" charset="0"/>
              <a:buChar char="•"/>
            </a:pPr>
            <a:r>
              <a:rPr lang="es-ES" sz="1200" noProof="0" dirty="0">
                <a:solidFill>
                  <a:schemeClr val="accent1"/>
                </a:solidFill>
              </a:rPr>
              <a:t>Ejemplos incluyen KfW en Alemania, ICO en España y Bpifrance en Francia.</a:t>
            </a:r>
          </a:p>
          <a:p>
            <a:pPr algn="just"/>
            <a:endParaRPr lang="es-ES" sz="1200" noProof="0" dirty="0">
              <a:solidFill>
                <a:schemeClr val="accent1"/>
              </a:solidFill>
            </a:endParaRPr>
          </a:p>
        </p:txBody>
      </p:sp>
      <p:pic>
        <p:nvPicPr>
          <p:cNvPr id="8" name="Picture 7" descr="A group of people sitting at tables with laptops&#10;&#10;Description automatically generated">
            <a:extLst>
              <a:ext uri="{FF2B5EF4-FFF2-40B4-BE49-F238E27FC236}">
                <a16:creationId xmlns:a16="http://schemas.microsoft.com/office/drawing/2014/main" id="{93604F68-0D12-E90C-A6D4-8F7B7A5A21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35898" y="2017679"/>
            <a:ext cx="3703320" cy="211618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3" name="PoljeZBesedilom 2">
            <a:extLst>
              <a:ext uri="{FF2B5EF4-FFF2-40B4-BE49-F238E27FC236}">
                <a16:creationId xmlns:a16="http://schemas.microsoft.com/office/drawing/2014/main" id="{2141166E-B03D-608F-A321-7D5233091A18}"/>
              </a:ext>
            </a:extLst>
          </p:cNvPr>
          <p:cNvSpPr txBox="1"/>
          <p:nvPr/>
        </p:nvSpPr>
        <p:spPr>
          <a:xfrm>
            <a:off x="8713244" y="4864274"/>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de la imagen: Generada con IA</a:t>
            </a:r>
          </a:p>
        </p:txBody>
      </p:sp>
    </p:spTree>
    <p:extLst>
      <p:ext uri="{BB962C8B-B14F-4D97-AF65-F5344CB8AC3E}">
        <p14:creationId xmlns:p14="http://schemas.microsoft.com/office/powerpoint/2010/main" val="10868374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625997" y="75758"/>
            <a:ext cx="10515600" cy="1325563"/>
          </a:xfrm>
        </p:spPr>
        <p:txBody>
          <a:bodyPr>
            <a:normAutofit/>
          </a:bodyPr>
          <a:lstStyle/>
          <a:p>
            <a:pPr algn="ctr"/>
            <a:r>
              <a:rPr lang="es-ES" sz="3400" noProof="0" dirty="0"/>
              <a:t>Crowdfunding: Hacer </a:t>
            </a:r>
            <a:r>
              <a:rPr lang="es-ES" sz="3400" dirty="0"/>
              <a:t>realidad los sueños</a:t>
            </a:r>
            <a:endParaRPr lang="es-ES" sz="3400" noProof="0" dirty="0"/>
          </a:p>
        </p:txBody>
      </p:sp>
      <p:sp>
        <p:nvSpPr>
          <p:cNvPr id="3" name="Content Placeholder 2">
            <a:extLst>
              <a:ext uri="{FF2B5EF4-FFF2-40B4-BE49-F238E27FC236}">
                <a16:creationId xmlns:a16="http://schemas.microsoft.com/office/drawing/2014/main" id="{B6149B67-32C3-9E6E-FD97-C49BFB14A439}"/>
              </a:ext>
            </a:extLst>
          </p:cNvPr>
          <p:cNvSpPr>
            <a:spLocks noGrp="1"/>
          </p:cNvSpPr>
          <p:nvPr>
            <p:ph idx="1"/>
          </p:nvPr>
        </p:nvSpPr>
        <p:spPr>
          <a:xfrm>
            <a:off x="774699" y="1092200"/>
            <a:ext cx="10354197" cy="4575197"/>
          </a:xfrm>
        </p:spPr>
        <p:txBody>
          <a:bodyPr vert="horz" lIns="91440" tIns="45720" rIns="91440" bIns="45720" rtlCol="0" anchor="t">
            <a:normAutofit/>
          </a:bodyPr>
          <a:lstStyle/>
          <a:p>
            <a:pPr marL="0" indent="0" algn="just">
              <a:lnSpc>
                <a:spcPct val="150000"/>
              </a:lnSpc>
              <a:buNone/>
            </a:pPr>
            <a:r>
              <a:rPr lang="es-ES" sz="1600" noProof="0" dirty="0"/>
              <a:t>Definición y Propósito:</a:t>
            </a:r>
            <a:r>
              <a:rPr lang="es-ES" sz="1600" noProof="0" dirty="0">
                <a:solidFill>
                  <a:schemeClr val="accent1"/>
                </a:solidFill>
              </a:rPr>
              <a:t> </a:t>
            </a:r>
            <a:r>
              <a:rPr lang="es-ES" sz="1600" b="0" noProof="0" dirty="0">
                <a:solidFill>
                  <a:schemeClr val="accent1"/>
                </a:solidFill>
              </a:rPr>
              <a:t>El crowdfunding es la práctica de financiar un proyecto o emprendimiento recaudando pequeñas cantidades de dinero de un gran número de personas, generalmente a través de Internet. Permite que las personas con grandes ideas se conecten con una audiencia global y reúnan los fondos necesarios para hacer realidad </a:t>
            </a:r>
            <a:r>
              <a:rPr lang="es-ES" sz="1600" b="0" dirty="0">
                <a:solidFill>
                  <a:schemeClr val="accent1"/>
                </a:solidFill>
              </a:rPr>
              <a:t>s</a:t>
            </a:r>
            <a:r>
              <a:rPr lang="es-ES" sz="1600" b="0" noProof="0" dirty="0">
                <a:solidFill>
                  <a:schemeClr val="accent1"/>
                </a:solidFill>
              </a:rPr>
              <a:t>us proyectos.</a:t>
            </a:r>
            <a:endParaRPr lang="es-ES" sz="1600" noProof="0" dirty="0"/>
          </a:p>
          <a:p>
            <a:pPr marL="0" indent="0">
              <a:lnSpc>
                <a:spcPct val="150000"/>
              </a:lnSpc>
              <a:buNone/>
            </a:pPr>
            <a:r>
              <a:rPr lang="es-ES" sz="1600" noProof="0" dirty="0"/>
              <a:t>Beneficios del Crowdfunding:</a:t>
            </a:r>
          </a:p>
          <a:p>
            <a:pPr marL="285750" indent="-285750">
              <a:lnSpc>
                <a:spcPct val="150000"/>
              </a:lnSpc>
              <a:buFont typeface="Arial" panose="020B0604020202020204" pitchFamily="34" charset="0"/>
              <a:buChar char="•"/>
            </a:pPr>
            <a:r>
              <a:rPr lang="es-ES" sz="1600" b="0" noProof="0" dirty="0">
                <a:solidFill>
                  <a:schemeClr val="accent1"/>
                </a:solidFill>
              </a:rPr>
              <a:t>Acceso a un gran número de posibles patrocinadores</a:t>
            </a:r>
          </a:p>
          <a:p>
            <a:pPr marL="285750" indent="-285750">
              <a:lnSpc>
                <a:spcPct val="150000"/>
              </a:lnSpc>
              <a:buFont typeface="Arial" panose="020B0604020202020204" pitchFamily="34" charset="0"/>
              <a:buChar char="•"/>
            </a:pPr>
            <a:r>
              <a:rPr lang="es-ES" sz="1600" b="0" noProof="0" dirty="0">
                <a:solidFill>
                  <a:schemeClr val="accent1"/>
                </a:solidFill>
              </a:rPr>
              <a:t>Capacidad para medir el interés y la demanda del mercado para tu idea</a:t>
            </a:r>
          </a:p>
          <a:p>
            <a:pPr marL="285750" indent="-285750">
              <a:lnSpc>
                <a:spcPct val="150000"/>
              </a:lnSpc>
              <a:buFont typeface="Arial" panose="020B0604020202020204" pitchFamily="34" charset="0"/>
              <a:buChar char="•"/>
            </a:pPr>
            <a:r>
              <a:rPr lang="es-ES" sz="1600" b="0" noProof="0" dirty="0">
                <a:solidFill>
                  <a:schemeClr val="accent1"/>
                </a:solidFill>
              </a:rPr>
              <a:t>Oportunidad de construir una comunidad alrededor de tu proyecto</a:t>
            </a:r>
          </a:p>
          <a:p>
            <a:pPr marL="285750" indent="-285750">
              <a:lnSpc>
                <a:spcPct val="150000"/>
              </a:lnSpc>
              <a:buFont typeface="Arial" panose="020B0604020202020204" pitchFamily="34" charset="0"/>
              <a:buChar char="•"/>
            </a:pPr>
            <a:r>
              <a:rPr lang="es-ES" sz="1600" b="0" noProof="0" dirty="0">
                <a:solidFill>
                  <a:schemeClr val="accent1"/>
                </a:solidFill>
              </a:rPr>
              <a:t>Potencial para exposición mediática y publicidad</a:t>
            </a:r>
          </a:p>
        </p:txBody>
      </p:sp>
      <p:sp>
        <p:nvSpPr>
          <p:cNvPr id="5" name="TextBox 4">
            <a:extLst>
              <a:ext uri="{FF2B5EF4-FFF2-40B4-BE49-F238E27FC236}">
                <a16:creationId xmlns:a16="http://schemas.microsoft.com/office/drawing/2014/main" id="{499684BE-7FA4-25B9-A92A-5DA0AAF3F733}"/>
              </a:ext>
            </a:extLst>
          </p:cNvPr>
          <p:cNvSpPr txBox="1"/>
          <p:nvPr/>
        </p:nvSpPr>
        <p:spPr>
          <a:xfrm>
            <a:off x="8017556" y="2417763"/>
            <a:ext cx="3921599" cy="4185761"/>
          </a:xfrm>
          <a:prstGeom prst="rect">
            <a:avLst/>
          </a:prstGeom>
          <a:solidFill>
            <a:schemeClr val="bg1"/>
          </a:solidFill>
        </p:spPr>
        <p:txBody>
          <a:bodyPr wrap="square" rtlCol="0">
            <a:spAutoFit/>
          </a:bodyPr>
          <a:lstStyle/>
          <a:p>
            <a:pPr algn="just"/>
            <a:r>
              <a:rPr lang="es-ES" sz="1400" b="1" noProof="0" dirty="0">
                <a:solidFill>
                  <a:schemeClr val="accent1"/>
                </a:solidFill>
              </a:rPr>
              <a:t>Tipos de Crowdfunding:</a:t>
            </a:r>
          </a:p>
          <a:p>
            <a:pPr marL="285750" indent="-285750" algn="just">
              <a:lnSpc>
                <a:spcPct val="150000"/>
              </a:lnSpc>
              <a:buFont typeface="Arial" panose="020B0604020202020204" pitchFamily="34" charset="0"/>
              <a:buChar char="•"/>
            </a:pPr>
            <a:r>
              <a:rPr lang="es-ES" sz="1400" b="1" dirty="0">
                <a:solidFill>
                  <a:schemeClr val="accent1"/>
                </a:solidFill>
              </a:rPr>
              <a:t>Basado en recompensas: </a:t>
            </a:r>
            <a:r>
              <a:rPr lang="es-ES" sz="1400" dirty="0">
                <a:solidFill>
                  <a:schemeClr val="accent1"/>
                </a:solidFill>
              </a:rPr>
              <a:t>Los patrocinadores reciben una recompensa o beneficio a cambio de su contribución</a:t>
            </a:r>
            <a:r>
              <a:rPr lang="es-ES" sz="1400" b="1" dirty="0">
                <a:solidFill>
                  <a:schemeClr val="accent1"/>
                </a:solidFill>
              </a:rPr>
              <a:t>.</a:t>
            </a:r>
            <a:endParaRPr lang="es-ES" sz="1400" noProof="0" dirty="0">
              <a:solidFill>
                <a:schemeClr val="accent1"/>
              </a:solidFill>
            </a:endParaRPr>
          </a:p>
          <a:p>
            <a:pPr marL="285750" indent="-285750" algn="just">
              <a:lnSpc>
                <a:spcPct val="150000"/>
              </a:lnSpc>
              <a:buFont typeface="Arial" panose="020B0604020202020204" pitchFamily="34" charset="0"/>
              <a:buChar char="•"/>
            </a:pPr>
            <a:r>
              <a:rPr lang="es-ES" sz="1400" b="1" dirty="0">
                <a:solidFill>
                  <a:schemeClr val="accent1"/>
                </a:solidFill>
              </a:rPr>
              <a:t>Basado en </a:t>
            </a:r>
            <a:r>
              <a:rPr lang="es-ES" sz="1400" b="1" dirty="0" err="1">
                <a:solidFill>
                  <a:schemeClr val="accent1"/>
                </a:solidFill>
              </a:rPr>
              <a:t>equity</a:t>
            </a:r>
            <a:r>
              <a:rPr lang="es-ES" sz="1400" b="1" dirty="0">
                <a:solidFill>
                  <a:schemeClr val="accent1"/>
                </a:solidFill>
              </a:rPr>
              <a:t>: </a:t>
            </a:r>
            <a:r>
              <a:rPr lang="es-ES" sz="1400" dirty="0">
                <a:solidFill>
                  <a:schemeClr val="accent1"/>
                </a:solidFill>
              </a:rPr>
              <a:t>Los patrocinadores reciben acciones o participación en la empresa o proyecto.</a:t>
            </a:r>
          </a:p>
          <a:p>
            <a:pPr marL="285750" indent="-285750" algn="just">
              <a:lnSpc>
                <a:spcPct val="150000"/>
              </a:lnSpc>
              <a:buFont typeface="Arial" panose="020B0604020202020204" pitchFamily="34" charset="0"/>
              <a:buChar char="•"/>
            </a:pPr>
            <a:r>
              <a:rPr lang="es-ES" sz="1400" b="1" dirty="0">
                <a:solidFill>
                  <a:schemeClr val="accent1"/>
                </a:solidFill>
              </a:rPr>
              <a:t>Basado en donaciones: </a:t>
            </a:r>
            <a:r>
              <a:rPr lang="es-ES" sz="1400" dirty="0">
                <a:solidFill>
                  <a:schemeClr val="accent1"/>
                </a:solidFill>
              </a:rPr>
              <a:t>Los patrocinadores contribuyen a una causa sin esperar nada a cambio.</a:t>
            </a:r>
          </a:p>
          <a:p>
            <a:pPr marL="285750" indent="-285750" algn="just">
              <a:lnSpc>
                <a:spcPct val="150000"/>
              </a:lnSpc>
              <a:buFont typeface="Arial" panose="020B0604020202020204" pitchFamily="34" charset="0"/>
              <a:buChar char="•"/>
            </a:pPr>
            <a:r>
              <a:rPr lang="es-ES" sz="1400" b="1" dirty="0">
                <a:solidFill>
                  <a:schemeClr val="accent1"/>
                </a:solidFill>
              </a:rPr>
              <a:t>Basado en préstamos</a:t>
            </a:r>
            <a:r>
              <a:rPr lang="es-ES" sz="1400" dirty="0">
                <a:solidFill>
                  <a:schemeClr val="accent1"/>
                </a:solidFill>
              </a:rPr>
              <a:t>: Los patrocinadores otorgan préstamos que se reembolsan con intereses</a:t>
            </a:r>
            <a:r>
              <a:rPr lang="es-ES" sz="1400" noProof="0" dirty="0">
                <a:solidFill>
                  <a:schemeClr val="accent1"/>
                </a:solidFill>
              </a:rPr>
              <a:t>.</a:t>
            </a:r>
          </a:p>
        </p:txBody>
      </p:sp>
    </p:spTree>
    <p:extLst>
      <p:ext uri="{BB962C8B-B14F-4D97-AF65-F5344CB8AC3E}">
        <p14:creationId xmlns:p14="http://schemas.microsoft.com/office/powerpoint/2010/main" val="4161256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744255" y="-217"/>
            <a:ext cx="10515600" cy="1054317"/>
          </a:xfrm>
        </p:spPr>
        <p:txBody>
          <a:bodyPr/>
          <a:lstStyle/>
          <a:p>
            <a:pPr algn="ctr"/>
            <a:r>
              <a:rPr lang="es-ES" sz="3400" noProof="0" dirty="0"/>
              <a:t>Consejos para una campaña exitosa</a:t>
            </a:r>
          </a:p>
        </p:txBody>
      </p:sp>
      <p:sp>
        <p:nvSpPr>
          <p:cNvPr id="3" name="Content Placeholder 2">
            <a:extLst>
              <a:ext uri="{FF2B5EF4-FFF2-40B4-BE49-F238E27FC236}">
                <a16:creationId xmlns:a16="http://schemas.microsoft.com/office/drawing/2014/main" id="{5A1FC7DE-0825-412E-8D32-E9594149B661}"/>
              </a:ext>
            </a:extLst>
          </p:cNvPr>
          <p:cNvSpPr>
            <a:spLocks noGrp="1"/>
          </p:cNvSpPr>
          <p:nvPr>
            <p:ph idx="1"/>
          </p:nvPr>
        </p:nvSpPr>
        <p:spPr>
          <a:xfrm>
            <a:off x="792420" y="932911"/>
            <a:ext cx="10944763" cy="1568989"/>
          </a:xfrm>
        </p:spPr>
        <p:txBody>
          <a:bodyPr vert="horz" lIns="91440" tIns="45720" rIns="91440" bIns="45720" rtlCol="0" anchor="t">
            <a:noAutofit/>
          </a:bodyPr>
          <a:lstStyle/>
          <a:p>
            <a:pPr algn="just"/>
            <a:r>
              <a:rPr lang="es-ES" sz="1600" noProof="0" dirty="0">
                <a:solidFill>
                  <a:schemeClr val="accent1"/>
                </a:solidFill>
              </a:rPr>
              <a:t>Crea un video atractivo: </a:t>
            </a:r>
            <a:r>
              <a:rPr lang="es-ES" sz="1600" b="0" noProof="0" dirty="0">
                <a:solidFill>
                  <a:schemeClr val="accent1"/>
                </a:solidFill>
              </a:rPr>
              <a:t>Muestra tu idea y pasión.</a:t>
            </a:r>
          </a:p>
          <a:p>
            <a:pPr algn="just"/>
            <a:r>
              <a:rPr lang="es-ES" sz="1600" noProof="0" dirty="0">
                <a:solidFill>
                  <a:schemeClr val="accent1"/>
                </a:solidFill>
              </a:rPr>
              <a:t>Ofrece recompensas atractivas: </a:t>
            </a:r>
            <a:r>
              <a:rPr lang="es-ES" sz="1600" b="0" dirty="0">
                <a:solidFill>
                  <a:schemeClr val="accent1"/>
                </a:solidFill>
              </a:rPr>
              <a:t>Adapta las recompensas a los diferentes niveles de patrocinadores.</a:t>
            </a:r>
          </a:p>
          <a:p>
            <a:pPr algn="just"/>
            <a:r>
              <a:rPr lang="es-ES" sz="1600" noProof="0" dirty="0">
                <a:solidFill>
                  <a:schemeClr val="accent1"/>
                </a:solidFill>
              </a:rPr>
              <a:t>Involucra a tus patrocinadores: </a:t>
            </a:r>
            <a:r>
              <a:rPr lang="es-ES" sz="1600" b="0" dirty="0">
                <a:solidFill>
                  <a:schemeClr val="accent1"/>
                </a:solidFill>
              </a:rPr>
              <a:t>Mantenlos actualizados e involucrados.</a:t>
            </a:r>
          </a:p>
          <a:p>
            <a:pPr algn="just"/>
            <a:r>
              <a:rPr lang="es-ES" sz="1600" noProof="0" dirty="0">
                <a:solidFill>
                  <a:schemeClr val="accent1"/>
                </a:solidFill>
              </a:rPr>
              <a:t>Promociona tu campaña: </a:t>
            </a:r>
            <a:r>
              <a:rPr lang="es-ES" sz="1600" b="0" dirty="0">
                <a:solidFill>
                  <a:schemeClr val="accent1"/>
                </a:solidFill>
              </a:rPr>
              <a:t>Utiliza redes sociales e influencers</a:t>
            </a:r>
            <a:r>
              <a:rPr lang="es-ES" sz="1600" b="0" noProof="0" dirty="0">
                <a:solidFill>
                  <a:schemeClr val="accent1"/>
                </a:solidFill>
              </a:rPr>
              <a:t>.</a:t>
            </a:r>
          </a:p>
          <a:p>
            <a:pPr algn="just"/>
            <a:r>
              <a:rPr lang="es-ES" sz="1600" noProof="0" dirty="0">
                <a:solidFill>
                  <a:schemeClr val="accent1"/>
                </a:solidFill>
              </a:rPr>
              <a:t>Ten un plan sólido: </a:t>
            </a:r>
            <a:r>
              <a:rPr lang="es-ES" sz="1600" b="0" noProof="0" dirty="0">
                <a:solidFill>
                  <a:schemeClr val="accent1"/>
                </a:solidFill>
              </a:rPr>
              <a:t>Asegúrate de poder cumplir con tus promesas</a:t>
            </a:r>
          </a:p>
          <a:p>
            <a:pPr algn="just"/>
            <a:endParaRPr lang="es-ES" sz="1400" b="0" noProof="0" dirty="0">
              <a:solidFill>
                <a:schemeClr val="accent1"/>
              </a:solidFill>
            </a:endParaRPr>
          </a:p>
          <a:p>
            <a:pPr algn="just"/>
            <a:endParaRPr lang="es-ES" sz="1400" b="0" noProof="0" dirty="0">
              <a:solidFill>
                <a:schemeClr val="accent1"/>
              </a:solidFill>
            </a:endParaRPr>
          </a:p>
          <a:p>
            <a:pPr algn="just"/>
            <a:endParaRPr lang="es-ES" sz="1400" b="0" noProof="0" dirty="0">
              <a:solidFill>
                <a:schemeClr val="accent1"/>
              </a:solidFill>
            </a:endParaRPr>
          </a:p>
        </p:txBody>
      </p:sp>
      <p:sp>
        <p:nvSpPr>
          <p:cNvPr id="5" name="TextBox 4">
            <a:extLst>
              <a:ext uri="{FF2B5EF4-FFF2-40B4-BE49-F238E27FC236}">
                <a16:creationId xmlns:a16="http://schemas.microsoft.com/office/drawing/2014/main" id="{136965A9-2F09-7EA7-9B46-B0275FE3C821}"/>
              </a:ext>
            </a:extLst>
          </p:cNvPr>
          <p:cNvSpPr txBox="1"/>
          <p:nvPr/>
        </p:nvSpPr>
        <p:spPr>
          <a:xfrm>
            <a:off x="792420" y="2840197"/>
            <a:ext cx="10944763" cy="3154710"/>
          </a:xfrm>
          <a:prstGeom prst="rect">
            <a:avLst/>
          </a:prstGeom>
          <a:ln/>
        </p:spPr>
        <p:style>
          <a:lnRef idx="2">
            <a:schemeClr val="accent1"/>
          </a:lnRef>
          <a:fillRef idx="1">
            <a:schemeClr val="lt1"/>
          </a:fillRef>
          <a:effectRef idx="0">
            <a:schemeClr val="accent1"/>
          </a:effectRef>
          <a:fontRef idx="minor">
            <a:schemeClr val="dk1"/>
          </a:fontRef>
        </p:style>
        <p:txBody>
          <a:bodyPr wrap="square" lIns="91440" tIns="45720" rIns="91440" bIns="45720" rtlCol="0" anchor="t">
            <a:spAutoFit/>
          </a:bodyPr>
          <a:lstStyle/>
          <a:p>
            <a:r>
              <a:rPr lang="es-ES" sz="1400" b="1" noProof="0" dirty="0">
                <a:solidFill>
                  <a:schemeClr val="accent1"/>
                </a:solidFill>
              </a:rPr>
              <a:t>Top Web de Crowdfunding :</a:t>
            </a:r>
          </a:p>
          <a:p>
            <a:pPr>
              <a:spcBef>
                <a:spcPts val="600"/>
              </a:spcBef>
              <a:spcAft>
                <a:spcPts val="600"/>
              </a:spcAft>
            </a:pPr>
            <a:r>
              <a:rPr lang="es-ES" sz="1400" b="1" noProof="0" dirty="0">
                <a:solidFill>
                  <a:schemeClr val="accent1"/>
                </a:solidFill>
                <a:hlinkClick r:id="rId3">
                  <a:extLst>
                    <a:ext uri="{A12FA001-AC4F-418D-AE19-62706E023703}">
                      <ahyp:hlinkClr xmlns:ahyp="http://schemas.microsoft.com/office/drawing/2018/hyperlinkcolor" val="tx"/>
                    </a:ext>
                  </a:extLst>
                </a:hlinkClick>
              </a:rPr>
              <a:t>Kickstarter</a:t>
            </a:r>
            <a:r>
              <a:rPr lang="es-ES" sz="1400" b="1" noProof="0" dirty="0">
                <a:solidFill>
                  <a:schemeClr val="accent1"/>
                </a:solidFill>
              </a:rPr>
              <a:t>: </a:t>
            </a:r>
            <a:r>
              <a:rPr lang="es-ES" sz="1400" dirty="0">
                <a:solidFill>
                  <a:schemeClr val="accent1"/>
                </a:solidFill>
              </a:rPr>
              <a:t>Fundada en 2009, Kickstarter es una de las plataformas de crowdfunding más conocidas. Ha ayudado a recaudar más de $6 mil millones para proyectos creativos y tiene una tasa de éxito del 36%.</a:t>
            </a:r>
          </a:p>
          <a:p>
            <a:pPr>
              <a:spcBef>
                <a:spcPts val="600"/>
              </a:spcBef>
              <a:spcAft>
                <a:spcPts val="600"/>
              </a:spcAft>
            </a:pPr>
            <a:r>
              <a:rPr lang="es-ES" sz="1400" b="1" noProof="0" dirty="0">
                <a:solidFill>
                  <a:schemeClr val="accent1"/>
                </a:solidFill>
                <a:hlinkClick r:id="rId4">
                  <a:extLst>
                    <a:ext uri="{A12FA001-AC4F-418D-AE19-62706E023703}">
                      <ahyp:hlinkClr xmlns:ahyp="http://schemas.microsoft.com/office/drawing/2018/hyperlinkcolor" val="tx"/>
                    </a:ext>
                  </a:extLst>
                </a:hlinkClick>
              </a:rPr>
              <a:t>Indiegogo</a:t>
            </a:r>
            <a:r>
              <a:rPr lang="es-ES" sz="1400" b="1" noProof="0" dirty="0">
                <a:solidFill>
                  <a:schemeClr val="accent1"/>
                </a:solidFill>
              </a:rPr>
              <a:t>: </a:t>
            </a:r>
            <a:r>
              <a:rPr lang="es-ES" sz="1400" dirty="0">
                <a:solidFill>
                  <a:schemeClr val="accent1"/>
                </a:solidFill>
              </a:rPr>
              <a:t>Lanzado en 2008, Indiegogo fue una de las primeras plataformas de crowdfunding. Permite financiamiento tanto para campañas basadas en equidad como en recompensas.</a:t>
            </a:r>
            <a:endParaRPr lang="es-ES" sz="1400" noProof="0" dirty="0">
              <a:solidFill>
                <a:schemeClr val="accent1"/>
              </a:solidFill>
            </a:endParaRPr>
          </a:p>
          <a:p>
            <a:pPr>
              <a:spcBef>
                <a:spcPts val="600"/>
              </a:spcBef>
              <a:spcAft>
                <a:spcPts val="600"/>
              </a:spcAft>
            </a:pPr>
            <a:r>
              <a:rPr lang="es-ES" sz="1400" b="1" noProof="0" dirty="0">
                <a:solidFill>
                  <a:schemeClr val="accent1"/>
                </a:solidFill>
                <a:hlinkClick r:id="rId5">
                  <a:extLst>
                    <a:ext uri="{A12FA001-AC4F-418D-AE19-62706E023703}">
                      <ahyp:hlinkClr xmlns:ahyp="http://schemas.microsoft.com/office/drawing/2018/hyperlinkcolor" val="tx"/>
                    </a:ext>
                  </a:extLst>
                </a:hlinkClick>
              </a:rPr>
              <a:t>GoFundMe</a:t>
            </a:r>
            <a:r>
              <a:rPr lang="es-ES" sz="1400" b="1" noProof="0" dirty="0">
                <a:solidFill>
                  <a:schemeClr val="accent1"/>
                </a:solidFill>
              </a:rPr>
              <a:t>: </a:t>
            </a:r>
            <a:r>
              <a:rPr lang="es-ES" sz="1400" noProof="0" dirty="0">
                <a:solidFill>
                  <a:schemeClr val="accent1"/>
                </a:solidFill>
              </a:rPr>
              <a:t>GoFundMe </a:t>
            </a:r>
            <a:r>
              <a:rPr lang="es-ES" sz="1400" dirty="0">
                <a:solidFill>
                  <a:schemeClr val="accent1"/>
                </a:solidFill>
              </a:rPr>
              <a:t>es un sitio popular para la recaudación de fondos personales. Se han recaudado más de $15 mil millones en la plataforma por más de 100 millones de donantes en todo el mundo. </a:t>
            </a:r>
            <a:endParaRPr lang="es-ES" sz="1400" noProof="0" dirty="0">
              <a:solidFill>
                <a:schemeClr val="accent1"/>
              </a:solidFill>
            </a:endParaRPr>
          </a:p>
          <a:p>
            <a:pPr>
              <a:spcBef>
                <a:spcPts val="600"/>
              </a:spcBef>
              <a:spcAft>
                <a:spcPts val="600"/>
              </a:spcAft>
            </a:pPr>
            <a:r>
              <a:rPr lang="es-ES" sz="1400" b="1" noProof="0" dirty="0">
                <a:solidFill>
                  <a:schemeClr val="accent1"/>
                </a:solidFill>
                <a:hlinkClick r:id="rId6">
                  <a:extLst>
                    <a:ext uri="{A12FA001-AC4F-418D-AE19-62706E023703}">
                      <ahyp:hlinkClr xmlns:ahyp="http://schemas.microsoft.com/office/drawing/2018/hyperlinkcolor" val="tx"/>
                    </a:ext>
                  </a:extLst>
                </a:hlinkClick>
              </a:rPr>
              <a:t>Patreon</a:t>
            </a:r>
            <a:r>
              <a:rPr lang="es-ES" sz="1400" b="1" noProof="0" dirty="0">
                <a:solidFill>
                  <a:schemeClr val="accent1"/>
                </a:solidFill>
              </a:rPr>
              <a:t>: </a:t>
            </a:r>
            <a:r>
              <a:rPr lang="es-ES" sz="1400" noProof="0" dirty="0">
                <a:solidFill>
                  <a:schemeClr val="accent1"/>
                </a:solidFill>
              </a:rPr>
              <a:t>Patreon es u</a:t>
            </a:r>
            <a:r>
              <a:rPr lang="es-ES" sz="1400" dirty="0">
                <a:solidFill>
                  <a:schemeClr val="accent1"/>
                </a:solidFill>
              </a:rPr>
              <a:t>na plataforma de membresía que proporciona herramientas para que los creadores administren un servicio de contenido por suscripción. Los creadores ganan un promedio de $15,000 por mes.</a:t>
            </a:r>
            <a:endParaRPr lang="es-ES" sz="1400" noProof="0" dirty="0">
              <a:solidFill>
                <a:schemeClr val="accent1"/>
              </a:solidFill>
            </a:endParaRPr>
          </a:p>
          <a:p>
            <a:pPr>
              <a:spcBef>
                <a:spcPts val="600"/>
              </a:spcBef>
              <a:spcAft>
                <a:spcPts val="600"/>
              </a:spcAft>
            </a:pPr>
            <a:r>
              <a:rPr lang="es-ES" sz="1400" b="1" noProof="0" dirty="0">
                <a:solidFill>
                  <a:schemeClr val="accent1"/>
                </a:solidFill>
                <a:hlinkClick r:id="rId7">
                  <a:extLst>
                    <a:ext uri="{A12FA001-AC4F-418D-AE19-62706E023703}">
                      <ahyp:hlinkClr xmlns:ahyp="http://schemas.microsoft.com/office/drawing/2018/hyperlinkcolor" val="tx"/>
                    </a:ext>
                  </a:extLst>
                </a:hlinkClick>
              </a:rPr>
              <a:t>Fundly</a:t>
            </a:r>
            <a:r>
              <a:rPr lang="es-ES" sz="1400" b="1" noProof="0" dirty="0">
                <a:solidFill>
                  <a:schemeClr val="accent1"/>
                </a:solidFill>
              </a:rPr>
              <a:t>: </a:t>
            </a:r>
            <a:r>
              <a:rPr lang="es-ES" sz="1400" noProof="0" dirty="0">
                <a:solidFill>
                  <a:schemeClr val="accent1"/>
                </a:solidFill>
              </a:rPr>
              <a:t>Fundly</a:t>
            </a:r>
            <a:r>
              <a:rPr lang="es-ES" sz="1400" dirty="0">
                <a:solidFill>
                  <a:schemeClr val="accent1"/>
                </a:solidFill>
              </a:rPr>
              <a:t> no tiene tarifas de plataforma, solo una tarifa de procesamiento de pagos del 2.9% + $0.30. Permite recaudar fondos para una amplia gama de causas, incluyendo organizaciones sin fines de lucro, individuos y campañas políticas.</a:t>
            </a:r>
            <a:endParaRPr lang="es-ES" sz="1400" noProof="0" dirty="0">
              <a:solidFill>
                <a:schemeClr val="accent1"/>
              </a:solidFill>
            </a:endParaRPr>
          </a:p>
        </p:txBody>
      </p:sp>
    </p:spTree>
    <p:extLst>
      <p:ext uri="{BB962C8B-B14F-4D97-AF65-F5344CB8AC3E}">
        <p14:creationId xmlns:p14="http://schemas.microsoft.com/office/powerpoint/2010/main" val="191663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838200" y="365125"/>
            <a:ext cx="9837107" cy="636632"/>
          </a:xfrm>
        </p:spPr>
        <p:txBody>
          <a:bodyPr/>
          <a:lstStyle/>
          <a:p>
            <a:r>
              <a:rPr lang="es-ES" sz="3400" noProof="0" dirty="0"/>
              <a:t>Inversores “Ángeles”  </a:t>
            </a:r>
          </a:p>
        </p:txBody>
      </p:sp>
      <p:sp>
        <p:nvSpPr>
          <p:cNvPr id="4" name="Content Placeholder 3">
            <a:extLst>
              <a:ext uri="{FF2B5EF4-FFF2-40B4-BE49-F238E27FC236}">
                <a16:creationId xmlns:a16="http://schemas.microsoft.com/office/drawing/2014/main" id="{E78CEAE0-2FAF-160A-EFF1-916D41241DBA}"/>
              </a:ext>
            </a:extLst>
          </p:cNvPr>
          <p:cNvSpPr>
            <a:spLocks noGrp="1"/>
          </p:cNvSpPr>
          <p:nvPr>
            <p:ph sz="half" idx="2"/>
          </p:nvPr>
        </p:nvSpPr>
        <p:spPr>
          <a:xfrm>
            <a:off x="5486401" y="399510"/>
            <a:ext cx="6362700" cy="4543721"/>
          </a:xfrm>
        </p:spPr>
        <p:txBody>
          <a:bodyPr vert="horz" lIns="91440" tIns="45720" rIns="91440" bIns="45720" rtlCol="0" anchor="t">
            <a:noAutofit/>
          </a:bodyPr>
          <a:lstStyle/>
          <a:p>
            <a:pPr algn="just">
              <a:lnSpc>
                <a:spcPct val="100000"/>
              </a:lnSpc>
              <a:spcBef>
                <a:spcPts val="600"/>
              </a:spcBef>
              <a:spcAft>
                <a:spcPts val="600"/>
              </a:spcAft>
            </a:pPr>
            <a:r>
              <a:rPr lang="es-ES" sz="1600" noProof="0" dirty="0"/>
              <a:t>Características clave de los inversores </a:t>
            </a:r>
            <a:r>
              <a:rPr lang="es-ES" sz="1600" dirty="0"/>
              <a:t>B</a:t>
            </a:r>
            <a:r>
              <a:rPr lang="es-ES" sz="1600" noProof="0" dirty="0" err="1"/>
              <a:t>usiness</a:t>
            </a:r>
            <a:r>
              <a:rPr lang="es-ES" sz="1600" noProof="0" dirty="0"/>
              <a:t> </a:t>
            </a:r>
            <a:r>
              <a:rPr lang="es-ES" sz="1600" dirty="0"/>
              <a:t>A</a:t>
            </a:r>
            <a:r>
              <a:rPr lang="es-ES" sz="1600" noProof="0" dirty="0" err="1"/>
              <a:t>ngels</a:t>
            </a:r>
            <a:endParaRPr lang="es-ES" sz="1600" noProof="0" dirty="0"/>
          </a:p>
          <a:p>
            <a:pPr marL="457200" algn="just">
              <a:lnSpc>
                <a:spcPct val="100000"/>
              </a:lnSpc>
              <a:spcBef>
                <a:spcPts val="600"/>
              </a:spcBef>
              <a:spcAft>
                <a:spcPts val="600"/>
              </a:spcAft>
              <a:buFont typeface="Arial" panose="020B0604020202020204" pitchFamily="34" charset="0"/>
              <a:buChar char="•"/>
            </a:pPr>
            <a:r>
              <a:rPr lang="es-ES" sz="1600" noProof="0" dirty="0">
                <a:solidFill>
                  <a:schemeClr val="accent1"/>
                </a:solidFill>
              </a:rPr>
              <a:t>Importes de inversión: </a:t>
            </a:r>
            <a:r>
              <a:rPr lang="es-ES" sz="1600" b="0" noProof="0" dirty="0">
                <a:solidFill>
                  <a:schemeClr val="accent1"/>
                </a:solidFill>
              </a:rPr>
              <a:t>Generalmente oscilan entre $25,000 y $500,000.</a:t>
            </a:r>
          </a:p>
          <a:p>
            <a:pPr marL="457200" algn="just">
              <a:lnSpc>
                <a:spcPct val="100000"/>
              </a:lnSpc>
              <a:spcBef>
                <a:spcPts val="600"/>
              </a:spcBef>
              <a:spcAft>
                <a:spcPts val="600"/>
              </a:spcAft>
              <a:buFont typeface="Arial" panose="020B0604020202020204" pitchFamily="34" charset="0"/>
              <a:buChar char="•"/>
            </a:pPr>
            <a:r>
              <a:rPr lang="es-ES" sz="1600" noProof="0" dirty="0">
                <a:solidFill>
                  <a:schemeClr val="accent1"/>
                </a:solidFill>
              </a:rPr>
              <a:t>Involucramiento: </a:t>
            </a:r>
            <a:r>
              <a:rPr lang="es-ES" sz="1600" b="0" noProof="0" dirty="0">
                <a:solidFill>
                  <a:schemeClr val="accent1"/>
                </a:solidFill>
              </a:rPr>
              <a:t>A menudo están activamente involucrados en el negocio, proporcionando asesoría y orientación.</a:t>
            </a:r>
          </a:p>
          <a:p>
            <a:pPr marL="457200" algn="just">
              <a:lnSpc>
                <a:spcPct val="100000"/>
              </a:lnSpc>
              <a:spcBef>
                <a:spcPts val="600"/>
              </a:spcBef>
              <a:spcAft>
                <a:spcPts val="600"/>
              </a:spcAft>
              <a:buFont typeface="Arial" panose="020B0604020202020204" pitchFamily="34" charset="0"/>
              <a:buChar char="•"/>
            </a:pPr>
            <a:r>
              <a:rPr lang="es-ES" sz="1600" noProof="0" dirty="0">
                <a:solidFill>
                  <a:schemeClr val="accent1"/>
                </a:solidFill>
              </a:rPr>
              <a:t>Tolerancia al riesgo: </a:t>
            </a:r>
            <a:r>
              <a:rPr lang="es-ES" sz="1600" b="0" noProof="0" dirty="0">
                <a:solidFill>
                  <a:schemeClr val="accent1"/>
                </a:solidFill>
              </a:rPr>
              <a:t>Están dispuestos a asumir riesgos más altos en comparación con los prestamistas tradicionales a cambio de retornos potencialmente altos.</a:t>
            </a:r>
          </a:p>
          <a:p>
            <a:pPr algn="just">
              <a:lnSpc>
                <a:spcPct val="100000"/>
              </a:lnSpc>
              <a:spcBef>
                <a:spcPts val="600"/>
              </a:spcBef>
              <a:spcAft>
                <a:spcPts val="600"/>
              </a:spcAft>
            </a:pPr>
            <a:r>
              <a:rPr lang="es-ES" sz="1600" noProof="0" dirty="0"/>
              <a:t>Encontrar a Business </a:t>
            </a:r>
            <a:r>
              <a:rPr lang="es-ES" sz="1600" dirty="0"/>
              <a:t>A</a:t>
            </a:r>
            <a:r>
              <a:rPr lang="es-ES" sz="1600" noProof="0" dirty="0" err="1"/>
              <a:t>ngels</a:t>
            </a:r>
            <a:endParaRPr lang="es-ES" sz="1600" noProof="0" dirty="0"/>
          </a:p>
          <a:p>
            <a:pPr marL="457200" algn="just">
              <a:lnSpc>
                <a:spcPct val="100000"/>
              </a:lnSpc>
              <a:spcBef>
                <a:spcPts val="600"/>
              </a:spcBef>
              <a:spcAft>
                <a:spcPts val="600"/>
              </a:spcAft>
              <a:buFont typeface="Arial" panose="020B0604020202020204" pitchFamily="34" charset="0"/>
              <a:buChar char="•"/>
            </a:pPr>
            <a:r>
              <a:rPr lang="es-ES" sz="1600" noProof="0" dirty="0">
                <a:solidFill>
                  <a:schemeClr val="accent1"/>
                </a:solidFill>
              </a:rPr>
              <a:t>Networking: </a:t>
            </a:r>
            <a:r>
              <a:rPr lang="es-ES" sz="1600" b="0" noProof="0" dirty="0">
                <a:solidFill>
                  <a:schemeClr val="accent1"/>
                </a:solidFill>
              </a:rPr>
              <a:t>Asiste a eventos de la industria, competiciones de presentación de proyectos e incubadoras de startups para conocer inversores potenciales.</a:t>
            </a:r>
          </a:p>
          <a:p>
            <a:pPr marL="457200" algn="just">
              <a:lnSpc>
                <a:spcPct val="100000"/>
              </a:lnSpc>
              <a:spcBef>
                <a:spcPts val="600"/>
              </a:spcBef>
              <a:spcAft>
                <a:spcPts val="600"/>
              </a:spcAft>
              <a:buFont typeface="Arial" panose="020B0604020202020204" pitchFamily="34" charset="0"/>
              <a:buChar char="•"/>
            </a:pPr>
            <a:r>
              <a:rPr lang="es-ES" sz="1600" dirty="0">
                <a:solidFill>
                  <a:schemeClr val="accent1"/>
                </a:solidFill>
              </a:rPr>
              <a:t>Grupos de Ángeles</a:t>
            </a:r>
            <a:r>
              <a:rPr lang="es-ES" sz="1600" noProof="0" dirty="0">
                <a:solidFill>
                  <a:schemeClr val="accent1"/>
                </a:solidFill>
              </a:rPr>
              <a:t>: </a:t>
            </a:r>
            <a:r>
              <a:rPr lang="es-ES" sz="1600" b="0" noProof="0" dirty="0">
                <a:solidFill>
                  <a:schemeClr val="accent1"/>
                </a:solidFill>
              </a:rPr>
              <a:t>Únete a redes locales o nacionales de inversores ángeles, como la </a:t>
            </a:r>
            <a:r>
              <a:rPr lang="es-ES" sz="1600" b="0" dirty="0">
                <a:solidFill>
                  <a:schemeClr val="accent1"/>
                </a:solidFill>
              </a:rPr>
              <a:t>A</a:t>
            </a:r>
            <a:r>
              <a:rPr lang="es-ES" sz="1600" b="0" noProof="0" dirty="0">
                <a:solidFill>
                  <a:schemeClr val="accent1"/>
                </a:solidFill>
              </a:rPr>
              <a:t>ngel Capital Association o Golden Seeds, que se enfocan en financiar negocios liderados por mujeres.</a:t>
            </a:r>
          </a:p>
          <a:p>
            <a:pPr marL="457200" algn="just">
              <a:lnSpc>
                <a:spcPct val="100000"/>
              </a:lnSpc>
              <a:spcBef>
                <a:spcPts val="600"/>
              </a:spcBef>
              <a:spcAft>
                <a:spcPts val="600"/>
              </a:spcAft>
              <a:buFont typeface="Arial" panose="020B0604020202020204" pitchFamily="34" charset="0"/>
              <a:buChar char="•"/>
            </a:pPr>
            <a:r>
              <a:rPr lang="es-ES" sz="1600" noProof="0" dirty="0">
                <a:solidFill>
                  <a:schemeClr val="accent1"/>
                </a:solidFill>
              </a:rPr>
              <a:t>Plataformas en línea: </a:t>
            </a:r>
            <a:r>
              <a:rPr lang="es-ES" sz="1600" b="0" noProof="0" dirty="0">
                <a:solidFill>
                  <a:schemeClr val="accent1"/>
                </a:solidFill>
              </a:rPr>
              <a:t>Utiliza las plataformas de crowdfunding como </a:t>
            </a:r>
            <a:r>
              <a:rPr lang="es-ES" sz="1600" b="0" noProof="0" dirty="0">
                <a:solidFill>
                  <a:schemeClr val="accent1"/>
                </a:solidFill>
                <a:hlinkClick r:id="rId4">
                  <a:extLst>
                    <a:ext uri="{A12FA001-AC4F-418D-AE19-62706E023703}">
                      <ahyp:hlinkClr xmlns:ahyp="http://schemas.microsoft.com/office/drawing/2018/hyperlinkcolor" val="tx"/>
                    </a:ext>
                  </a:extLst>
                </a:hlinkClick>
              </a:rPr>
              <a:t>AngelList</a:t>
            </a:r>
            <a:r>
              <a:rPr lang="es-ES" sz="1600" b="0" noProof="0" dirty="0">
                <a:solidFill>
                  <a:schemeClr val="accent1"/>
                </a:solidFill>
              </a:rPr>
              <a:t> para conectar con inversores ángeles.</a:t>
            </a:r>
          </a:p>
          <a:p>
            <a:pPr algn="just"/>
            <a:endParaRPr lang="es-ES" noProof="0" dirty="0"/>
          </a:p>
        </p:txBody>
      </p:sp>
      <p:pic>
        <p:nvPicPr>
          <p:cNvPr id="7" name="Online Media 6" title="What is an Angel Investor?">
            <a:hlinkClick r:id="" action="ppaction://media"/>
            <a:extLst>
              <a:ext uri="{FF2B5EF4-FFF2-40B4-BE49-F238E27FC236}">
                <a16:creationId xmlns:a16="http://schemas.microsoft.com/office/drawing/2014/main" id="{A44EB168-9509-B122-5F20-B471BE21F2A9}"/>
              </a:ext>
            </a:extLst>
          </p:cNvPr>
          <p:cNvPicPr>
            <a:picLocks noRot="1" noChangeAspect="1"/>
          </p:cNvPicPr>
          <p:nvPr>
            <a:videoFile r:link="rId1"/>
          </p:nvPr>
        </p:nvPicPr>
        <p:blipFill>
          <a:blip r:embed="rId5"/>
          <a:stretch>
            <a:fillRect/>
          </a:stretch>
        </p:blipFill>
        <p:spPr>
          <a:xfrm>
            <a:off x="1089446" y="3094236"/>
            <a:ext cx="3620332" cy="204585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PoljeZBesedilom 8">
            <a:extLst>
              <a:ext uri="{FF2B5EF4-FFF2-40B4-BE49-F238E27FC236}">
                <a16:creationId xmlns:a16="http://schemas.microsoft.com/office/drawing/2014/main" id="{221326A7-9EC3-DB01-8B24-52E0E5BB0E81}"/>
              </a:ext>
            </a:extLst>
          </p:cNvPr>
          <p:cNvSpPr txBox="1"/>
          <p:nvPr/>
        </p:nvSpPr>
        <p:spPr>
          <a:xfrm>
            <a:off x="668054" y="1169095"/>
            <a:ext cx="4498932"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600"/>
              </a:spcBef>
              <a:spcAft>
                <a:spcPts val="600"/>
              </a:spcAft>
            </a:pPr>
            <a:r>
              <a:rPr lang="es-ES" sz="1600" noProof="0" dirty="0">
                <a:solidFill>
                  <a:schemeClr val="accent1"/>
                </a:solidFill>
                <a:ea typeface="+mn-lt"/>
                <a:cs typeface="+mn-lt"/>
              </a:rPr>
              <a:t>Los</a:t>
            </a:r>
            <a:r>
              <a:rPr lang="es-ES" sz="1600" b="1" noProof="0" dirty="0">
                <a:solidFill>
                  <a:schemeClr val="accent1"/>
                </a:solidFill>
                <a:ea typeface="+mn-lt"/>
                <a:cs typeface="+mn-lt"/>
              </a:rPr>
              <a:t> inversores ángeles </a:t>
            </a:r>
            <a:r>
              <a:rPr lang="es-ES" sz="1600" noProof="0" dirty="0">
                <a:solidFill>
                  <a:schemeClr val="accent1"/>
                </a:solidFill>
                <a:ea typeface="+mn-lt"/>
                <a:cs typeface="+mn-lt"/>
              </a:rPr>
              <a:t>son particulares que invierten su propio dinero en startups o negocios en etapa temprana, típicamente a cambio de participación accionaria o deuda convertible, a menudo contribuyendo con experiencia y conexiones para apoyar el crecimiento.</a:t>
            </a:r>
            <a:endParaRPr lang="es-ES" sz="1600" noProof="0" dirty="0">
              <a:solidFill>
                <a:schemeClr val="accent1"/>
              </a:solidFill>
            </a:endParaRPr>
          </a:p>
        </p:txBody>
      </p:sp>
      <p:sp>
        <p:nvSpPr>
          <p:cNvPr id="10" name="PoljeZBesedilom 9">
            <a:extLst>
              <a:ext uri="{FF2B5EF4-FFF2-40B4-BE49-F238E27FC236}">
                <a16:creationId xmlns:a16="http://schemas.microsoft.com/office/drawing/2014/main" id="{97698832-009F-B767-3739-AB735511B5FF}"/>
              </a:ext>
            </a:extLst>
          </p:cNvPr>
          <p:cNvSpPr txBox="1"/>
          <p:nvPr/>
        </p:nvSpPr>
        <p:spPr>
          <a:xfrm>
            <a:off x="1544876" y="5521890"/>
            <a:ext cx="248864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 ¿Qué es un Angel Investor? Por Investors Trading Academy</a:t>
            </a:r>
          </a:p>
        </p:txBody>
      </p:sp>
    </p:spTree>
    <p:extLst>
      <p:ext uri="{BB962C8B-B14F-4D97-AF65-F5344CB8AC3E}">
        <p14:creationId xmlns:p14="http://schemas.microsoft.com/office/powerpoint/2010/main" val="1848216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1472721" y="165822"/>
            <a:ext cx="8952781" cy="549275"/>
          </a:xfrm>
        </p:spPr>
        <p:txBody>
          <a:bodyPr>
            <a:normAutofit fontScale="90000"/>
          </a:bodyPr>
          <a:lstStyle/>
          <a:p>
            <a:pPr algn="ctr"/>
            <a:r>
              <a:rPr lang="es-ES" noProof="0" dirty="0"/>
              <a:t>Capital Riesgo para Startups</a:t>
            </a:r>
          </a:p>
        </p:txBody>
      </p:sp>
      <p:sp>
        <p:nvSpPr>
          <p:cNvPr id="3" name="Content Placeholder 2">
            <a:extLst>
              <a:ext uri="{FF2B5EF4-FFF2-40B4-BE49-F238E27FC236}">
                <a16:creationId xmlns:a16="http://schemas.microsoft.com/office/drawing/2014/main" id="{51B12A4E-23CD-8EE2-DF09-EC4038938689}"/>
              </a:ext>
            </a:extLst>
          </p:cNvPr>
          <p:cNvSpPr>
            <a:spLocks noGrp="1"/>
          </p:cNvSpPr>
          <p:nvPr>
            <p:ph sz="half" idx="1"/>
          </p:nvPr>
        </p:nvSpPr>
        <p:spPr>
          <a:xfrm>
            <a:off x="413350" y="965200"/>
            <a:ext cx="4918218" cy="2831621"/>
          </a:xfrm>
        </p:spPr>
        <p:txBody>
          <a:bodyPr>
            <a:noAutofit/>
          </a:bodyPr>
          <a:lstStyle/>
          <a:p>
            <a:pPr algn="just">
              <a:lnSpc>
                <a:spcPct val="150000"/>
              </a:lnSpc>
            </a:pPr>
            <a:r>
              <a:rPr lang="es-ES" sz="1400" noProof="0" dirty="0">
                <a:solidFill>
                  <a:schemeClr val="accent1"/>
                </a:solidFill>
              </a:rPr>
              <a:t>Capital Riesgo (Venture Capital VC): </a:t>
            </a:r>
            <a:r>
              <a:rPr lang="es-ES" sz="1400" b="0" noProof="0" dirty="0">
                <a:solidFill>
                  <a:schemeClr val="accent1"/>
                </a:solidFill>
              </a:rPr>
              <a:t>El capital de riesgo es un tipo de financiación de capital privado que es proporcionado por firmas de capital de riesgo a startups y empresas en etapas tempranas con alto potencial de crecimiento. Es uno de los tipos de capital más buscados por los emprendedores debido a su potencial para proporcionar financiamiento sustancial y apoyo estratégico..</a:t>
            </a:r>
          </a:p>
        </p:txBody>
      </p:sp>
      <p:sp>
        <p:nvSpPr>
          <p:cNvPr id="4" name="Content Placeholder 3">
            <a:extLst>
              <a:ext uri="{FF2B5EF4-FFF2-40B4-BE49-F238E27FC236}">
                <a16:creationId xmlns:a16="http://schemas.microsoft.com/office/drawing/2014/main" id="{4034434A-B149-B830-7C3D-A01EBC7F330E}"/>
              </a:ext>
            </a:extLst>
          </p:cNvPr>
          <p:cNvSpPr>
            <a:spLocks noGrp="1"/>
          </p:cNvSpPr>
          <p:nvPr>
            <p:ph sz="half" idx="2"/>
          </p:nvPr>
        </p:nvSpPr>
        <p:spPr>
          <a:xfrm>
            <a:off x="5617235" y="1017917"/>
            <a:ext cx="6047116" cy="5840083"/>
          </a:xfrm>
        </p:spPr>
        <p:txBody>
          <a:bodyPr vert="horz" lIns="91440" tIns="45720" rIns="91440" bIns="45720" rtlCol="0" anchor="t">
            <a:normAutofit/>
          </a:bodyPr>
          <a:lstStyle/>
          <a:p>
            <a:pPr algn="just">
              <a:spcBef>
                <a:spcPts val="600"/>
              </a:spcBef>
              <a:spcAft>
                <a:spcPts val="600"/>
              </a:spcAft>
            </a:pPr>
            <a:r>
              <a:rPr lang="es-ES" sz="1400" noProof="0" dirty="0">
                <a:ea typeface="+mn-lt"/>
                <a:cs typeface="+mn-lt"/>
              </a:rPr>
              <a:t>Características principales del capital de riesgo</a:t>
            </a:r>
            <a:endParaRPr lang="es-ES" sz="1400" noProof="0" dirty="0"/>
          </a:p>
          <a:p>
            <a:pPr marL="285750" algn="just">
              <a:spcBef>
                <a:spcPts val="600"/>
              </a:spcBef>
              <a:spcAft>
                <a:spcPts val="600"/>
              </a:spcAft>
              <a:buFont typeface="Arial"/>
              <a:buChar char="•"/>
            </a:pPr>
            <a:r>
              <a:rPr lang="es-ES" sz="1400" noProof="0" dirty="0">
                <a:solidFill>
                  <a:schemeClr val="accent1"/>
                </a:solidFill>
                <a:ea typeface="+mn-lt"/>
                <a:cs typeface="+mn-lt"/>
              </a:rPr>
              <a:t>Alto riesgo, alta recompensa: </a:t>
            </a:r>
            <a:r>
              <a:rPr lang="es-ES" sz="1400" b="0" noProof="0" dirty="0">
                <a:solidFill>
                  <a:schemeClr val="accent1"/>
                </a:solidFill>
                <a:ea typeface="+mn-lt"/>
                <a:cs typeface="+mn-lt"/>
              </a:rPr>
              <a:t>Los capitalistas de riesgo (VCs) se enfocan en startups con potencial para obtener rendimientos de 10x, a pesar de las altas tasas de fracaso.</a:t>
            </a:r>
            <a:endParaRPr lang="es-ES" sz="1400" noProof="0" dirty="0">
              <a:solidFill>
                <a:schemeClr val="accent1"/>
              </a:solidFill>
            </a:endParaRPr>
          </a:p>
          <a:p>
            <a:pPr marL="285750" algn="just">
              <a:spcBef>
                <a:spcPts val="600"/>
              </a:spcBef>
              <a:spcAft>
                <a:spcPts val="600"/>
              </a:spcAft>
              <a:buFont typeface="Arial"/>
              <a:buChar char="•"/>
            </a:pPr>
            <a:r>
              <a:rPr lang="es-ES" sz="1400" noProof="0" dirty="0">
                <a:solidFill>
                  <a:schemeClr val="accent1"/>
                </a:solidFill>
                <a:ea typeface="+mn-lt"/>
                <a:cs typeface="+mn-lt"/>
              </a:rPr>
              <a:t>Participación accionaria: </a:t>
            </a:r>
            <a:r>
              <a:rPr lang="es-ES" sz="1400" b="0" dirty="0">
                <a:solidFill>
                  <a:schemeClr val="accent1"/>
                </a:solidFill>
                <a:ea typeface="+mn-lt"/>
                <a:cs typeface="+mn-lt"/>
              </a:rPr>
              <a:t>Las inversiones típicamente implican una propiedad accionaria de entre el 15% y el 45%.</a:t>
            </a:r>
          </a:p>
          <a:p>
            <a:pPr marL="285750" algn="just">
              <a:spcBef>
                <a:spcPts val="600"/>
              </a:spcBef>
              <a:spcAft>
                <a:spcPts val="600"/>
              </a:spcAft>
              <a:buFont typeface="Arial"/>
              <a:buChar char="•"/>
            </a:pPr>
            <a:r>
              <a:rPr lang="es-ES" sz="1400" noProof="0" dirty="0">
                <a:solidFill>
                  <a:schemeClr val="accent1"/>
                </a:solidFill>
                <a:ea typeface="+mn-lt"/>
                <a:cs typeface="+mn-lt"/>
              </a:rPr>
              <a:t>Involucramiento en la junta: </a:t>
            </a:r>
            <a:r>
              <a:rPr lang="es-ES" sz="1400" b="0" dirty="0">
                <a:solidFill>
                  <a:schemeClr val="accent1"/>
                </a:solidFill>
                <a:ea typeface="+mn-lt"/>
                <a:cs typeface="+mn-lt"/>
              </a:rPr>
              <a:t>Los VCs a menudo aseguran puestos en la junta o roles de observador para influir en la toma de decisiones</a:t>
            </a:r>
          </a:p>
          <a:p>
            <a:pPr algn="just">
              <a:spcBef>
                <a:spcPts val="600"/>
              </a:spcBef>
              <a:spcAft>
                <a:spcPts val="600"/>
              </a:spcAft>
            </a:pPr>
            <a:r>
              <a:rPr lang="es-ES" sz="1400" noProof="0" dirty="0">
                <a:ea typeface="+mn-lt"/>
                <a:cs typeface="+mn-lt"/>
              </a:rPr>
              <a:t>Pasos para asegurar capital de riesgo</a:t>
            </a:r>
            <a:endParaRPr lang="es-ES" sz="1400" noProof="0" dirty="0"/>
          </a:p>
          <a:p>
            <a:pPr marL="285750" algn="just">
              <a:spcBef>
                <a:spcPts val="600"/>
              </a:spcBef>
              <a:spcAft>
                <a:spcPts val="600"/>
              </a:spcAft>
              <a:buFont typeface="Arial"/>
              <a:buChar char="•"/>
            </a:pPr>
            <a:r>
              <a:rPr lang="es-ES" sz="1400" noProof="0" dirty="0">
                <a:solidFill>
                  <a:schemeClr val="accent1"/>
                </a:solidFill>
                <a:ea typeface="+mn-lt"/>
                <a:cs typeface="+mn-lt"/>
              </a:rPr>
              <a:t>Encontrar inversores: </a:t>
            </a:r>
            <a:r>
              <a:rPr lang="es-ES" sz="1400" b="0" dirty="0">
                <a:solidFill>
                  <a:schemeClr val="accent1"/>
                </a:solidFill>
                <a:ea typeface="+mn-lt"/>
                <a:cs typeface="+mn-lt"/>
              </a:rPr>
              <a:t>Utiliza plataformas como CB Insights para identificar VCs específicos de la industria.</a:t>
            </a:r>
          </a:p>
          <a:p>
            <a:pPr marL="285750" algn="just">
              <a:spcBef>
                <a:spcPts val="600"/>
              </a:spcBef>
              <a:spcAft>
                <a:spcPts val="600"/>
              </a:spcAft>
              <a:buFont typeface="Arial"/>
              <a:buChar char="•"/>
            </a:pPr>
            <a:r>
              <a:rPr lang="es-ES" sz="1400" noProof="0" dirty="0">
                <a:solidFill>
                  <a:schemeClr val="accent1"/>
                </a:solidFill>
                <a:ea typeface="+mn-lt"/>
                <a:cs typeface="+mn-lt"/>
              </a:rPr>
              <a:t>Aprovechar introducciones: </a:t>
            </a:r>
            <a:r>
              <a:rPr lang="es-ES" sz="1400" b="0" dirty="0">
                <a:solidFill>
                  <a:schemeClr val="accent1"/>
                </a:solidFill>
                <a:ea typeface="+mn-lt"/>
                <a:cs typeface="+mn-lt"/>
              </a:rPr>
              <a:t>Asegura referencias de emprendedores exitosos conocidos por el VC.</a:t>
            </a:r>
          </a:p>
          <a:p>
            <a:pPr marL="285750" algn="just">
              <a:spcBef>
                <a:spcPts val="600"/>
              </a:spcBef>
              <a:spcAft>
                <a:spcPts val="600"/>
              </a:spcAft>
              <a:buFont typeface="Arial"/>
              <a:buChar char="•"/>
            </a:pPr>
            <a:r>
              <a:rPr lang="es-ES" sz="1400" noProof="0" dirty="0">
                <a:solidFill>
                  <a:schemeClr val="accent1"/>
                </a:solidFill>
                <a:ea typeface="+mn-lt"/>
                <a:cs typeface="+mn-lt"/>
              </a:rPr>
              <a:t>Contacto inicial: </a:t>
            </a:r>
            <a:r>
              <a:rPr lang="es-ES" sz="1400" b="0" dirty="0">
                <a:solidFill>
                  <a:schemeClr val="accent1"/>
                </a:solidFill>
                <a:ea typeface="+mn-lt"/>
                <a:cs typeface="+mn-lt"/>
              </a:rPr>
              <a:t>Comienza con una llamada con el socio y presenta un pitch sólido.</a:t>
            </a:r>
          </a:p>
          <a:p>
            <a:pPr marL="285750" algn="just">
              <a:spcBef>
                <a:spcPts val="600"/>
              </a:spcBef>
              <a:spcAft>
                <a:spcPts val="600"/>
              </a:spcAft>
              <a:buFont typeface="Arial"/>
              <a:buChar char="•"/>
            </a:pPr>
            <a:r>
              <a:rPr lang="es-ES" sz="1400" noProof="0" dirty="0">
                <a:solidFill>
                  <a:schemeClr val="accent1"/>
                </a:solidFill>
                <a:ea typeface="+mn-lt"/>
                <a:cs typeface="+mn-lt"/>
              </a:rPr>
              <a:t>Reuniones de presentación</a:t>
            </a:r>
            <a:r>
              <a:rPr lang="es-ES" sz="1400" b="0" dirty="0">
                <a:solidFill>
                  <a:schemeClr val="accent1"/>
                </a:solidFill>
                <a:ea typeface="+mn-lt"/>
                <a:cs typeface="+mn-lt"/>
              </a:rPr>
              <a:t>: Comparte una presentación detallada y discute tu negocio en profundidad.</a:t>
            </a:r>
          </a:p>
          <a:p>
            <a:pPr marL="285750" algn="just">
              <a:spcBef>
                <a:spcPts val="600"/>
              </a:spcBef>
              <a:spcAft>
                <a:spcPts val="600"/>
              </a:spcAft>
              <a:buFont typeface="Arial"/>
              <a:buChar char="•"/>
            </a:pPr>
            <a:r>
              <a:rPr lang="es-ES" sz="1400" noProof="0" dirty="0">
                <a:solidFill>
                  <a:schemeClr val="accent1"/>
                </a:solidFill>
                <a:ea typeface="+mn-lt"/>
                <a:cs typeface="+mn-lt"/>
              </a:rPr>
              <a:t>Hoja de términos y diligencia debida: </a:t>
            </a:r>
            <a:r>
              <a:rPr lang="es-ES" sz="1400" b="0" dirty="0">
                <a:solidFill>
                  <a:schemeClr val="accent1"/>
                </a:solidFill>
                <a:ea typeface="+mn-lt"/>
                <a:cs typeface="+mn-lt"/>
              </a:rPr>
              <a:t>Recibe una hoja de términos y sométete a un proceso de diligencia debida de 1 a 3 meses.</a:t>
            </a:r>
          </a:p>
          <a:p>
            <a:pPr>
              <a:lnSpc>
                <a:spcPct val="170000"/>
              </a:lnSpc>
            </a:pPr>
            <a:endParaRPr lang="es-ES" sz="3400" noProof="0" dirty="0">
              <a:solidFill>
                <a:schemeClr val="accent1"/>
              </a:solidFill>
            </a:endParaRPr>
          </a:p>
          <a:p>
            <a:endParaRPr lang="es-ES" noProof="0" dirty="0"/>
          </a:p>
        </p:txBody>
      </p:sp>
      <p:pic>
        <p:nvPicPr>
          <p:cNvPr id="5" name="Online Media 4" title="If You Know Nothing About Venture Capital, Watch This First | Forbes">
            <a:hlinkClick r:id="" action="ppaction://media"/>
            <a:extLst>
              <a:ext uri="{FF2B5EF4-FFF2-40B4-BE49-F238E27FC236}">
                <a16:creationId xmlns:a16="http://schemas.microsoft.com/office/drawing/2014/main" id="{9645FECB-BD4A-2A14-6CD3-784AE75F509B}"/>
              </a:ext>
            </a:extLst>
          </p:cNvPr>
          <p:cNvPicPr>
            <a:picLocks noRot="1" noChangeAspect="1"/>
          </p:cNvPicPr>
          <p:nvPr>
            <a:videoFile r:link="rId1"/>
          </p:nvPr>
        </p:nvPicPr>
        <p:blipFill>
          <a:blip r:embed="rId3"/>
          <a:stretch>
            <a:fillRect/>
          </a:stretch>
        </p:blipFill>
        <p:spPr>
          <a:xfrm>
            <a:off x="782046" y="3687792"/>
            <a:ext cx="3679579" cy="2078967"/>
          </a:xfrm>
          <a:prstGeom prst="roundRect">
            <a:avLst>
              <a:gd name="adj" fmla="val 1485"/>
            </a:avLst>
          </a:prstGeom>
          <a:ln>
            <a:noFill/>
          </a:ln>
          <a:effectLst>
            <a:outerShdw blurRad="241300" dist="50800" dir="17400000" sy="23000" kx="-1200000" algn="bl" rotWithShape="0">
              <a:srgbClr val="000000">
                <a:alpha val="16000"/>
              </a:srgbClr>
            </a:outerShdw>
          </a:effectLst>
          <a:scene3d>
            <a:camera prst="perspectiveLeft" fov="2700000">
              <a:rot lat="0" lon="1200000" rev="0"/>
            </a:camera>
            <a:lightRig rig="balanced" dir="t"/>
          </a:scene3d>
          <a:sp3d contourW="12700">
            <a:contourClr>
              <a:srgbClr val="7F7F7F"/>
            </a:contourClr>
          </a:sp3d>
        </p:spPr>
      </p:pic>
      <p:sp>
        <p:nvSpPr>
          <p:cNvPr id="7" name="PoljeZBesedilom 6">
            <a:extLst>
              <a:ext uri="{FF2B5EF4-FFF2-40B4-BE49-F238E27FC236}">
                <a16:creationId xmlns:a16="http://schemas.microsoft.com/office/drawing/2014/main" id="{D499A2CD-BE6A-2DEB-FDDC-50F772E44D9B}"/>
              </a:ext>
            </a:extLst>
          </p:cNvPr>
          <p:cNvSpPr txBox="1"/>
          <p:nvPr/>
        </p:nvSpPr>
        <p:spPr>
          <a:xfrm>
            <a:off x="1327431" y="5885634"/>
            <a:ext cx="2432136"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 Si No Sabes Nada Sobre Capital de Riesgo, Mira Esto Primero– by Forbes</a:t>
            </a:r>
          </a:p>
        </p:txBody>
      </p:sp>
    </p:spTree>
    <p:extLst>
      <p:ext uri="{BB962C8B-B14F-4D97-AF65-F5344CB8AC3E}">
        <p14:creationId xmlns:p14="http://schemas.microsoft.com/office/powerpoint/2010/main" val="745022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816199" y="466725"/>
            <a:ext cx="9756475" cy="592407"/>
          </a:xfrm>
        </p:spPr>
        <p:txBody>
          <a:bodyPr>
            <a:noAutofit/>
          </a:bodyPr>
          <a:lstStyle/>
          <a:p>
            <a:pPr algn="ctr"/>
            <a:r>
              <a:rPr lang="es-ES" sz="3400" noProof="0" dirty="0"/>
              <a:t>Consideraciones legales y regulatorias al buscar financiamiento</a:t>
            </a:r>
          </a:p>
        </p:txBody>
      </p:sp>
      <p:sp>
        <p:nvSpPr>
          <p:cNvPr id="3" name="Content Placeholder 2">
            <a:extLst>
              <a:ext uri="{FF2B5EF4-FFF2-40B4-BE49-F238E27FC236}">
                <a16:creationId xmlns:a16="http://schemas.microsoft.com/office/drawing/2014/main" id="{F65B38E3-22B9-D983-BE60-39BB5D7D3D5D}"/>
              </a:ext>
            </a:extLst>
          </p:cNvPr>
          <p:cNvSpPr>
            <a:spLocks noGrp="1"/>
          </p:cNvSpPr>
          <p:nvPr>
            <p:ph idx="1"/>
          </p:nvPr>
        </p:nvSpPr>
        <p:spPr>
          <a:xfrm>
            <a:off x="754353" y="1508274"/>
            <a:ext cx="10683293" cy="4883001"/>
          </a:xfrm>
        </p:spPr>
        <p:txBody>
          <a:bodyPr vert="horz" lIns="91440" tIns="45720" rIns="91440" bIns="45720" rtlCol="0" anchor="t">
            <a:normAutofit/>
          </a:bodyPr>
          <a:lstStyle/>
          <a:p>
            <a:pPr marL="0" indent="0">
              <a:lnSpc>
                <a:spcPct val="100000"/>
              </a:lnSpc>
              <a:spcBef>
                <a:spcPts val="600"/>
              </a:spcBef>
              <a:spcAft>
                <a:spcPts val="600"/>
              </a:spcAft>
              <a:buNone/>
            </a:pPr>
            <a:r>
              <a:rPr lang="es-ES" sz="1400" noProof="0" dirty="0">
                <a:solidFill>
                  <a:schemeClr val="accent1"/>
                </a:solidFill>
              </a:rPr>
              <a:t>Cumplimiento de las leyes de valores:</a:t>
            </a:r>
          </a:p>
          <a:p>
            <a:pPr marL="457200">
              <a:lnSpc>
                <a:spcPct val="100000"/>
              </a:lnSpc>
              <a:spcBef>
                <a:spcPts val="600"/>
              </a:spcBef>
              <a:spcAft>
                <a:spcPts val="600"/>
              </a:spcAft>
              <a:buFont typeface="Arial" panose="020B0604020202020204" pitchFamily="34" charset="0"/>
              <a:buChar char="•"/>
            </a:pPr>
            <a:r>
              <a:rPr lang="es-ES" sz="1400" b="0" noProof="0" dirty="0">
                <a:solidFill>
                  <a:schemeClr val="accent1"/>
                </a:solidFill>
              </a:rPr>
              <a:t> Asegúrate de cumplir con las leyes y regulaciones relevantes de valores al recaudar capital</a:t>
            </a:r>
          </a:p>
          <a:p>
            <a:pPr marL="457200">
              <a:lnSpc>
                <a:spcPct val="100000"/>
              </a:lnSpc>
              <a:spcBef>
                <a:spcPts val="600"/>
              </a:spcBef>
              <a:spcAft>
                <a:spcPts val="600"/>
              </a:spcAft>
              <a:buFont typeface="Arial" panose="020B0604020202020204" pitchFamily="34" charset="0"/>
              <a:buChar char="•"/>
            </a:pPr>
            <a:r>
              <a:rPr lang="es-ES" sz="1400" b="0" noProof="0" dirty="0">
                <a:solidFill>
                  <a:schemeClr val="accent1"/>
                </a:solidFill>
              </a:rPr>
              <a:t> Trabaja con </a:t>
            </a:r>
            <a:r>
              <a:rPr lang="es-ES" sz="1400" b="0" dirty="0">
                <a:solidFill>
                  <a:schemeClr val="accent1"/>
                </a:solidFill>
              </a:rPr>
              <a:t>asesores</a:t>
            </a:r>
            <a:r>
              <a:rPr lang="es-ES" sz="1400" b="0" noProof="0" dirty="0">
                <a:solidFill>
                  <a:schemeClr val="accent1"/>
                </a:solidFill>
              </a:rPr>
              <a:t> legales para navegar el complejo panorama regulatorio y evitar sanciones</a:t>
            </a:r>
          </a:p>
          <a:p>
            <a:pPr marL="457200">
              <a:lnSpc>
                <a:spcPct val="100000"/>
              </a:lnSpc>
              <a:spcBef>
                <a:spcPts val="600"/>
              </a:spcBef>
              <a:spcAft>
                <a:spcPts val="600"/>
              </a:spcAft>
            </a:pPr>
            <a:endParaRPr lang="es-ES" sz="1400" b="0" noProof="0" dirty="0">
              <a:solidFill>
                <a:schemeClr val="accent1"/>
              </a:solidFill>
            </a:endParaRPr>
          </a:p>
          <a:p>
            <a:pPr>
              <a:lnSpc>
                <a:spcPct val="100000"/>
              </a:lnSpc>
              <a:spcBef>
                <a:spcPts val="600"/>
              </a:spcBef>
              <a:spcAft>
                <a:spcPts val="600"/>
              </a:spcAft>
            </a:pPr>
            <a:r>
              <a:rPr lang="es-ES" sz="1400" dirty="0">
                <a:solidFill>
                  <a:schemeClr val="accent1"/>
                </a:solidFill>
              </a:rPr>
              <a:t>Acreditación de inversores:</a:t>
            </a:r>
          </a:p>
          <a:p>
            <a:pPr lvl="1">
              <a:lnSpc>
                <a:spcPct val="100000"/>
              </a:lnSpc>
              <a:spcBef>
                <a:spcPts val="600"/>
              </a:spcBef>
              <a:spcAft>
                <a:spcPts val="600"/>
              </a:spcAft>
              <a:buFont typeface="Arial" panose="020B0604020202020204" pitchFamily="34" charset="0"/>
              <a:buChar char="•"/>
            </a:pPr>
            <a:r>
              <a:rPr lang="es-ES" sz="1400" b="0" dirty="0">
                <a:solidFill>
                  <a:schemeClr val="accent1"/>
                </a:solidFill>
                <a:latin typeface="+mn-lt"/>
              </a:rPr>
              <a:t>Verifica el estatus de acreditación de los inversores para cumplir con las regulaciones de valores.</a:t>
            </a:r>
          </a:p>
          <a:p>
            <a:pPr>
              <a:lnSpc>
                <a:spcPct val="100000"/>
              </a:lnSpc>
              <a:spcBef>
                <a:spcPts val="600"/>
              </a:spcBef>
              <a:spcAft>
                <a:spcPts val="600"/>
              </a:spcAft>
              <a:buFont typeface="Arial" panose="020B0604020202020204" pitchFamily="34" charset="0"/>
              <a:buChar char="•"/>
            </a:pPr>
            <a:endParaRPr lang="es-ES" sz="1400" dirty="0">
              <a:solidFill>
                <a:schemeClr val="accent1"/>
              </a:solidFill>
            </a:endParaRPr>
          </a:p>
          <a:p>
            <a:r>
              <a:rPr lang="es-ES" sz="1400" dirty="0">
                <a:solidFill>
                  <a:schemeClr val="accent1"/>
                </a:solidFill>
              </a:rPr>
              <a:t>Financiación con capital vs. financiamiento con deuda:</a:t>
            </a:r>
          </a:p>
          <a:p>
            <a:pPr lvl="1">
              <a:lnSpc>
                <a:spcPct val="100000"/>
              </a:lnSpc>
              <a:spcBef>
                <a:spcPts val="600"/>
              </a:spcBef>
              <a:spcAft>
                <a:spcPts val="600"/>
              </a:spcAft>
              <a:buFont typeface="Arial" panose="020B0604020202020204" pitchFamily="34" charset="0"/>
              <a:buChar char="•"/>
            </a:pPr>
            <a:r>
              <a:rPr lang="es-ES" sz="1400" b="0" dirty="0">
                <a:solidFill>
                  <a:schemeClr val="accent1"/>
                </a:solidFill>
                <a:latin typeface="+mn-lt"/>
              </a:rPr>
              <a:t>Considera cuidadosamente las implicaciones legales y fiscales del financiamiento con capital frente al financiamiento con deuda.</a:t>
            </a:r>
          </a:p>
          <a:p>
            <a:pPr lvl="1">
              <a:lnSpc>
                <a:spcPct val="100000"/>
              </a:lnSpc>
              <a:spcBef>
                <a:spcPts val="600"/>
              </a:spcBef>
              <a:spcAft>
                <a:spcPts val="600"/>
              </a:spcAft>
              <a:buFont typeface="Arial" panose="020B0604020202020204" pitchFamily="34" charset="0"/>
              <a:buChar char="•"/>
            </a:pPr>
            <a:r>
              <a:rPr lang="es-ES" sz="1400" b="0" dirty="0">
                <a:solidFill>
                  <a:schemeClr val="accent1"/>
                </a:solidFill>
                <a:latin typeface="+mn-lt"/>
              </a:rPr>
              <a:t>Cada opción </a:t>
            </a:r>
            <a:r>
              <a:rPr lang="es-ES" sz="1400" b="0" dirty="0">
                <a:solidFill>
                  <a:schemeClr val="accent1"/>
                </a:solidFill>
                <a:latin typeface="Raleway (Cuerpo)"/>
              </a:rPr>
              <a:t>conlleva obligaciones contractuales, estructuras de gobernanza y requisitos regulatorios.</a:t>
            </a:r>
          </a:p>
        </p:txBody>
      </p:sp>
    </p:spTree>
    <p:extLst>
      <p:ext uri="{BB962C8B-B14F-4D97-AF65-F5344CB8AC3E}">
        <p14:creationId xmlns:p14="http://schemas.microsoft.com/office/powerpoint/2010/main" val="8837056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B03CC-256A-808E-AE44-8425AF0386A0}"/>
              </a:ext>
            </a:extLst>
          </p:cNvPr>
          <p:cNvSpPr>
            <a:spLocks noGrp="1"/>
          </p:cNvSpPr>
          <p:nvPr>
            <p:ph type="title"/>
          </p:nvPr>
        </p:nvSpPr>
        <p:spPr>
          <a:xfrm>
            <a:off x="1068195" y="366866"/>
            <a:ext cx="9264770" cy="463010"/>
          </a:xfrm>
        </p:spPr>
        <p:txBody>
          <a:bodyPr>
            <a:noAutofit/>
          </a:bodyPr>
          <a:lstStyle/>
          <a:p>
            <a:pPr algn="ctr"/>
            <a:r>
              <a:rPr lang="es-ES" sz="3400" noProof="0" dirty="0"/>
              <a:t>Cumplimiento continuo y protección de propiedad intelectual</a:t>
            </a:r>
          </a:p>
        </p:txBody>
      </p:sp>
      <p:sp>
        <p:nvSpPr>
          <p:cNvPr id="3" name="Content Placeholder 2">
            <a:extLst>
              <a:ext uri="{FF2B5EF4-FFF2-40B4-BE49-F238E27FC236}">
                <a16:creationId xmlns:a16="http://schemas.microsoft.com/office/drawing/2014/main" id="{75A014C8-A708-E936-732B-6EF43D5D1502}"/>
              </a:ext>
            </a:extLst>
          </p:cNvPr>
          <p:cNvSpPr>
            <a:spLocks noGrp="1"/>
          </p:cNvSpPr>
          <p:nvPr>
            <p:ph idx="1"/>
          </p:nvPr>
        </p:nvSpPr>
        <p:spPr>
          <a:xfrm>
            <a:off x="445895" y="1052817"/>
            <a:ext cx="11587220" cy="5124540"/>
          </a:xfrm>
        </p:spPr>
        <p:txBody>
          <a:bodyPr vert="horz" lIns="91440" tIns="45720" rIns="91440" bIns="45720" rtlCol="0" anchor="t">
            <a:noAutofit/>
          </a:bodyPr>
          <a:lstStyle/>
          <a:p>
            <a:pPr marL="0" indent="0">
              <a:lnSpc>
                <a:spcPct val="160000"/>
              </a:lnSpc>
              <a:buNone/>
            </a:pPr>
            <a:r>
              <a:rPr lang="es-ES" sz="1400" noProof="0" dirty="0">
                <a:solidFill>
                  <a:schemeClr val="accent1"/>
                </a:solidFill>
              </a:rPr>
              <a:t>Regulaciones de crowdfunding</a:t>
            </a:r>
          </a:p>
          <a:p>
            <a:pPr marL="285750" indent="-285750">
              <a:lnSpc>
                <a:spcPct val="160000"/>
              </a:lnSpc>
              <a:buFont typeface="Arial" panose="020B0604020202020204" pitchFamily="34" charset="0"/>
              <a:buChar char="•"/>
            </a:pPr>
            <a:r>
              <a:rPr lang="es-ES" sz="1400" b="0" noProof="0" dirty="0">
                <a:solidFill>
                  <a:schemeClr val="accent1"/>
                </a:solidFill>
              </a:rPr>
              <a:t>Las plataformas de crowdfunding de equidad están sujetas a las reglas de la SEC (Comisión de Valores y Bolsa) y FINRA (Autoridad Reguladora de la Industria Financiera) en cuanto a divulgaciones, límites de inversores y requisitos de los portales de financiamiento</a:t>
            </a:r>
          </a:p>
          <a:p>
            <a:pPr marL="285750" indent="-285750">
              <a:lnSpc>
                <a:spcPct val="160000"/>
              </a:lnSpc>
              <a:buFont typeface="Arial" panose="020B0604020202020204" pitchFamily="34" charset="0"/>
              <a:buChar char="•"/>
            </a:pPr>
            <a:r>
              <a:rPr lang="es-ES" sz="1400" b="0" noProof="0" dirty="0">
                <a:solidFill>
                  <a:schemeClr val="accent1"/>
                </a:solidFill>
              </a:rPr>
              <a:t>Asegúrate de cumplir completamente con las regulaciones de crowdfunding en constante evolución.</a:t>
            </a:r>
          </a:p>
          <a:p>
            <a:pPr>
              <a:lnSpc>
                <a:spcPct val="160000"/>
              </a:lnSpc>
            </a:pPr>
            <a:r>
              <a:rPr lang="es-ES" sz="1400" noProof="0" dirty="0">
                <a:solidFill>
                  <a:schemeClr val="accent1"/>
                </a:solidFill>
              </a:rPr>
              <a:t>Protección de propiedad intelectual</a:t>
            </a:r>
          </a:p>
          <a:p>
            <a:pPr marL="285750" indent="-285750">
              <a:lnSpc>
                <a:spcPct val="160000"/>
              </a:lnSpc>
              <a:buFont typeface="Arial" panose="020B0604020202020204" pitchFamily="34" charset="0"/>
              <a:buChar char="•"/>
            </a:pPr>
            <a:r>
              <a:rPr lang="es-ES" sz="1400" b="0" noProof="0" dirty="0">
                <a:solidFill>
                  <a:schemeClr val="accent1"/>
                </a:solidFill>
              </a:rPr>
              <a:t>Asegura patentes, marcas registradas y derechos de propiedad intelectual antes de buscar financiamiento para prevenir el robo de ideas.</a:t>
            </a:r>
          </a:p>
          <a:p>
            <a:pPr marL="285750" indent="-285750">
              <a:lnSpc>
                <a:spcPct val="160000"/>
              </a:lnSpc>
              <a:buFont typeface="Arial" panose="020B0604020202020204" pitchFamily="34" charset="0"/>
              <a:buChar char="•"/>
            </a:pPr>
            <a:r>
              <a:rPr lang="es-ES" sz="1400" b="0" noProof="0" dirty="0">
                <a:solidFill>
                  <a:schemeClr val="accent1"/>
                </a:solidFill>
              </a:rPr>
              <a:t>Los inversores quieren tener la seguridad de que existe una protección adecuada de la propiedad intelectual.</a:t>
            </a:r>
          </a:p>
          <a:p>
            <a:pPr marL="0" indent="0">
              <a:lnSpc>
                <a:spcPct val="160000"/>
              </a:lnSpc>
              <a:buNone/>
            </a:pPr>
            <a:r>
              <a:rPr lang="es-ES" sz="1400" noProof="0" dirty="0">
                <a:solidFill>
                  <a:schemeClr val="accent1"/>
                </a:solidFill>
              </a:rPr>
              <a:t>Cumplimiento continuo</a:t>
            </a:r>
          </a:p>
          <a:p>
            <a:pPr marL="285750" indent="-285750">
              <a:lnSpc>
                <a:spcPct val="160000"/>
              </a:lnSpc>
              <a:buFont typeface="Arial" panose="020B0604020202020204" pitchFamily="34" charset="0"/>
              <a:buChar char="•"/>
            </a:pPr>
            <a:r>
              <a:rPr lang="es-ES" sz="1400" b="0" noProof="0" dirty="0">
                <a:solidFill>
                  <a:schemeClr val="accent1"/>
                </a:solidFill>
              </a:rPr>
              <a:t>Aceptar inversión genera obligaciones legales adicionales, como requisitos de informes, estructuras de junta directiva y disposiciones de salida.</a:t>
            </a:r>
          </a:p>
          <a:p>
            <a:pPr marL="285750" indent="-285750">
              <a:lnSpc>
                <a:spcPct val="160000"/>
              </a:lnSpc>
              <a:buFont typeface="Arial" panose="020B0604020202020204" pitchFamily="34" charset="0"/>
              <a:buChar char="•"/>
            </a:pPr>
            <a:r>
              <a:rPr lang="es-ES" sz="1400" b="0" noProof="0" dirty="0">
                <a:solidFill>
                  <a:schemeClr val="accent1"/>
                </a:solidFill>
              </a:rPr>
              <a:t>Planifica y presupone los costos de cumplimiento continuo a medida que la empresa crece.</a:t>
            </a:r>
            <a:endParaRPr lang="es-ES" noProof="0" dirty="0"/>
          </a:p>
        </p:txBody>
      </p:sp>
    </p:spTree>
    <p:extLst>
      <p:ext uri="{BB962C8B-B14F-4D97-AF65-F5344CB8AC3E}">
        <p14:creationId xmlns:p14="http://schemas.microsoft.com/office/powerpoint/2010/main" val="41120413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936A5-4C97-4904-E6A7-0BBC84A7A131}"/>
              </a:ext>
            </a:extLst>
          </p:cNvPr>
          <p:cNvSpPr>
            <a:spLocks noGrp="1"/>
          </p:cNvSpPr>
          <p:nvPr>
            <p:ph type="title"/>
          </p:nvPr>
        </p:nvSpPr>
        <p:spPr>
          <a:xfrm>
            <a:off x="838200" y="-1407"/>
            <a:ext cx="10515600" cy="1325563"/>
          </a:xfrm>
        </p:spPr>
        <p:txBody>
          <a:bodyPr/>
          <a:lstStyle/>
          <a:p>
            <a:r>
              <a:rPr lang="es-ES" sz="3400" noProof="0" dirty="0"/>
              <a:t>Aprendizajes de esta unidad</a:t>
            </a:r>
            <a:endParaRPr lang="es-ES" sz="3600" noProof="0" dirty="0"/>
          </a:p>
        </p:txBody>
      </p:sp>
      <p:sp>
        <p:nvSpPr>
          <p:cNvPr id="3" name="Content Placeholder 2">
            <a:extLst>
              <a:ext uri="{FF2B5EF4-FFF2-40B4-BE49-F238E27FC236}">
                <a16:creationId xmlns:a16="http://schemas.microsoft.com/office/drawing/2014/main" id="{58CC4DFE-FA74-B79B-E692-0BF2D4BF1F25}"/>
              </a:ext>
            </a:extLst>
          </p:cNvPr>
          <p:cNvSpPr>
            <a:spLocks noGrp="1"/>
          </p:cNvSpPr>
          <p:nvPr>
            <p:ph sz="half" idx="1"/>
          </p:nvPr>
        </p:nvSpPr>
        <p:spPr>
          <a:xfrm>
            <a:off x="787400" y="1273256"/>
            <a:ext cx="4914901" cy="4515312"/>
          </a:xfrm>
        </p:spPr>
        <p:txBody>
          <a:bodyPr vert="horz" lIns="91440" tIns="45720" rIns="91440" bIns="45720" rtlCol="0" anchor="t">
            <a:noAutofit/>
          </a:bodyPr>
          <a:lstStyle/>
          <a:p>
            <a:pPr marL="0" indent="0" algn="just">
              <a:spcBef>
                <a:spcPts val="600"/>
              </a:spcBef>
              <a:spcAft>
                <a:spcPts val="600"/>
              </a:spcAft>
              <a:buNone/>
            </a:pPr>
            <a:r>
              <a:rPr lang="es-ES" sz="1600" noProof="0" dirty="0"/>
              <a:t>Obtendrás una comprensión más profunda de:</a:t>
            </a:r>
          </a:p>
          <a:p>
            <a:pPr marL="742950" indent="-285750" algn="just">
              <a:lnSpc>
                <a:spcPct val="100000"/>
              </a:lnSpc>
              <a:spcBef>
                <a:spcPts val="600"/>
              </a:spcBef>
              <a:spcAft>
                <a:spcPts val="600"/>
              </a:spcAft>
              <a:buChar char="•"/>
            </a:pPr>
            <a:r>
              <a:rPr lang="es-ES" sz="1600" b="0" noProof="0" dirty="0">
                <a:solidFill>
                  <a:schemeClr val="accent1"/>
                </a:solidFill>
              </a:rPr>
              <a:t>El propósito e importancia de los estados financieros.</a:t>
            </a:r>
          </a:p>
          <a:p>
            <a:pPr marL="742950" indent="-285750" algn="just">
              <a:lnSpc>
                <a:spcPct val="100000"/>
              </a:lnSpc>
              <a:spcBef>
                <a:spcPts val="600"/>
              </a:spcBef>
              <a:spcAft>
                <a:spcPts val="600"/>
              </a:spcAft>
              <a:buChar char="•"/>
            </a:pPr>
            <a:r>
              <a:rPr lang="es-ES" sz="1600" b="0" noProof="0" dirty="0">
                <a:solidFill>
                  <a:schemeClr val="accent1"/>
                </a:solidFill>
              </a:rPr>
              <a:t>Tipos de estados financieros: Balance General, Estado de Resultados, Estado de Flujo de Efectivo.</a:t>
            </a:r>
            <a:endParaRPr lang="es-ES" sz="1600" noProof="0" dirty="0">
              <a:solidFill>
                <a:schemeClr val="accent1"/>
              </a:solidFill>
            </a:endParaRPr>
          </a:p>
          <a:p>
            <a:pPr marL="742950" indent="-285750" algn="just">
              <a:lnSpc>
                <a:spcPct val="100000"/>
              </a:lnSpc>
              <a:spcBef>
                <a:spcPts val="600"/>
              </a:spcBef>
              <a:spcAft>
                <a:spcPts val="600"/>
              </a:spcAft>
              <a:buChar char="•"/>
            </a:pPr>
            <a:r>
              <a:rPr lang="es-ES" sz="1600" b="0" noProof="0" dirty="0">
                <a:solidFill>
                  <a:schemeClr val="accent1"/>
                </a:solidFill>
              </a:rPr>
              <a:t>Componentes clave de los estados financieros.</a:t>
            </a:r>
            <a:endParaRPr lang="es-ES" sz="1600" noProof="0" dirty="0">
              <a:solidFill>
                <a:schemeClr val="accent1"/>
              </a:solidFill>
            </a:endParaRPr>
          </a:p>
          <a:p>
            <a:pPr marL="742950" indent="-285750" algn="just">
              <a:lnSpc>
                <a:spcPct val="100000"/>
              </a:lnSpc>
              <a:spcBef>
                <a:spcPts val="600"/>
              </a:spcBef>
              <a:spcAft>
                <a:spcPts val="600"/>
              </a:spcAft>
              <a:buChar char="•"/>
            </a:pPr>
            <a:r>
              <a:rPr lang="es-ES" sz="1600" b="0" noProof="0" dirty="0">
                <a:solidFill>
                  <a:schemeClr val="accent1"/>
                </a:solidFill>
              </a:rPr>
              <a:t>Usuarios de los estados financieros (internos y externos).</a:t>
            </a:r>
            <a:endParaRPr lang="es-ES" sz="1600" noProof="0" dirty="0">
              <a:solidFill>
                <a:schemeClr val="accent1"/>
              </a:solidFill>
            </a:endParaRPr>
          </a:p>
          <a:p>
            <a:pPr marL="742950" indent="-285750" algn="just">
              <a:lnSpc>
                <a:spcPct val="100000"/>
              </a:lnSpc>
              <a:spcBef>
                <a:spcPts val="600"/>
              </a:spcBef>
              <a:spcAft>
                <a:spcPts val="600"/>
              </a:spcAft>
              <a:buChar char="•"/>
            </a:pPr>
            <a:r>
              <a:rPr lang="es-ES" sz="1600" b="0" noProof="0" dirty="0">
                <a:solidFill>
                  <a:schemeClr val="accent1"/>
                </a:solidFill>
              </a:rPr>
              <a:t>Terminología financiera común (por ejemplo, EBITDA, depreciación).</a:t>
            </a:r>
            <a:endParaRPr lang="es-ES" sz="1600" noProof="0" dirty="0">
              <a:solidFill>
                <a:schemeClr val="accent1"/>
              </a:solidFill>
            </a:endParaRPr>
          </a:p>
          <a:p>
            <a:pPr marL="742950" indent="-285750" algn="just">
              <a:lnSpc>
                <a:spcPct val="100000"/>
              </a:lnSpc>
              <a:spcBef>
                <a:spcPts val="600"/>
              </a:spcBef>
              <a:spcAft>
                <a:spcPts val="600"/>
              </a:spcAft>
              <a:buChar char="•"/>
            </a:pPr>
            <a:r>
              <a:rPr lang="es-ES" sz="1600" b="0" noProof="0" dirty="0">
                <a:solidFill>
                  <a:schemeClr val="accent1"/>
                </a:solidFill>
              </a:rPr>
              <a:t>Principios básicos de contabilidad.</a:t>
            </a:r>
          </a:p>
        </p:txBody>
      </p:sp>
      <p:sp>
        <p:nvSpPr>
          <p:cNvPr id="4" name="Content Placeholder 3">
            <a:extLst>
              <a:ext uri="{FF2B5EF4-FFF2-40B4-BE49-F238E27FC236}">
                <a16:creationId xmlns:a16="http://schemas.microsoft.com/office/drawing/2014/main" id="{7757D623-C89F-78AA-B237-4E366A8DB51C}"/>
              </a:ext>
            </a:extLst>
          </p:cNvPr>
          <p:cNvSpPr>
            <a:spLocks noGrp="1"/>
          </p:cNvSpPr>
          <p:nvPr>
            <p:ph sz="half" idx="2"/>
          </p:nvPr>
        </p:nvSpPr>
        <p:spPr>
          <a:xfrm>
            <a:off x="6509053" y="1324055"/>
            <a:ext cx="5035247" cy="4507645"/>
          </a:xfrm>
        </p:spPr>
        <p:txBody>
          <a:bodyPr vert="horz" lIns="91440" tIns="45720" rIns="91440" bIns="45720" rtlCol="0" anchor="t">
            <a:normAutofit/>
          </a:bodyPr>
          <a:lstStyle/>
          <a:p>
            <a:pPr algn="just">
              <a:spcBef>
                <a:spcPts val="600"/>
              </a:spcBef>
              <a:spcAft>
                <a:spcPts val="600"/>
              </a:spcAft>
            </a:pPr>
            <a:r>
              <a:rPr lang="es-ES" sz="1600" noProof="0" dirty="0"/>
              <a:t>Desarrollarás habilidades para:</a:t>
            </a:r>
          </a:p>
          <a:p>
            <a:pPr marL="742950" indent="-285750" algn="just">
              <a:lnSpc>
                <a:spcPct val="120000"/>
              </a:lnSpc>
              <a:spcBef>
                <a:spcPts val="600"/>
              </a:spcBef>
              <a:spcAft>
                <a:spcPts val="600"/>
              </a:spcAft>
              <a:buChar char="•"/>
            </a:pPr>
            <a:r>
              <a:rPr lang="es-ES" sz="1600" b="0" noProof="0" dirty="0">
                <a:solidFill>
                  <a:schemeClr val="accent1"/>
                </a:solidFill>
              </a:rPr>
              <a:t>Leer e interpretar Balances Generales, Estados de Resultados y Estados de Flujo de Efectivo.</a:t>
            </a:r>
          </a:p>
          <a:p>
            <a:pPr marL="742950" indent="-285750" algn="just">
              <a:lnSpc>
                <a:spcPct val="120000"/>
              </a:lnSpc>
              <a:spcBef>
                <a:spcPts val="600"/>
              </a:spcBef>
              <a:spcAft>
                <a:spcPts val="600"/>
              </a:spcAft>
              <a:buChar char="•"/>
            </a:pPr>
            <a:r>
              <a:rPr lang="es-ES" sz="1600" b="0" noProof="0" dirty="0">
                <a:solidFill>
                  <a:schemeClr val="accent1"/>
                </a:solidFill>
              </a:rPr>
              <a:t>Realizar análisis horizontal y vertical de los estados financieros.</a:t>
            </a:r>
          </a:p>
          <a:p>
            <a:pPr marL="742950" indent="-285750" algn="just">
              <a:lnSpc>
                <a:spcPct val="120000"/>
              </a:lnSpc>
              <a:spcBef>
                <a:spcPts val="600"/>
              </a:spcBef>
              <a:spcAft>
                <a:spcPts val="600"/>
              </a:spcAft>
              <a:buChar char="•"/>
            </a:pPr>
            <a:r>
              <a:rPr lang="es-ES" sz="1600" b="0" noProof="0" dirty="0">
                <a:solidFill>
                  <a:schemeClr val="accent1"/>
                </a:solidFill>
              </a:rPr>
              <a:t>Comprender los indicadores y razones financieras clave.</a:t>
            </a:r>
          </a:p>
          <a:p>
            <a:pPr marL="742950" indent="-285750" algn="just">
              <a:lnSpc>
                <a:spcPct val="120000"/>
              </a:lnSpc>
              <a:spcBef>
                <a:spcPts val="600"/>
              </a:spcBef>
              <a:spcAft>
                <a:spcPts val="600"/>
              </a:spcAft>
              <a:buChar char="•"/>
            </a:pPr>
            <a:r>
              <a:rPr lang="es-ES" sz="1600" b="0" noProof="0" dirty="0">
                <a:solidFill>
                  <a:schemeClr val="accent1"/>
                </a:solidFill>
              </a:rPr>
              <a:t>Entender el impacto de las decisiones financieras en la estrategia empresarial.</a:t>
            </a:r>
          </a:p>
          <a:p>
            <a:pPr marL="457200" indent="-457200">
              <a:lnSpc>
                <a:spcPct val="170000"/>
              </a:lnSpc>
              <a:buFont typeface="Arial" panose="020B0604020202020204" pitchFamily="34" charset="0"/>
              <a:buChar char="•"/>
            </a:pPr>
            <a:endParaRPr lang="es-ES" sz="3400" b="0" noProof="0" dirty="0">
              <a:solidFill>
                <a:schemeClr val="accent1"/>
              </a:solidFill>
            </a:endParaRPr>
          </a:p>
        </p:txBody>
      </p:sp>
    </p:spTree>
    <p:extLst>
      <p:ext uri="{BB962C8B-B14F-4D97-AF65-F5344CB8AC3E}">
        <p14:creationId xmlns:p14="http://schemas.microsoft.com/office/powerpoint/2010/main" val="41664177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a:lstStyle/>
          <a:p>
            <a:pPr marL="0" indent="0">
              <a:buNone/>
            </a:pPr>
            <a:endParaRPr lang="es-ES" noProof="0" dirty="0">
              <a:hlinkClick r:id="rId3"/>
            </a:endParaRPr>
          </a:p>
          <a:p>
            <a:pPr marL="0" indent="0" algn="ctr">
              <a:lnSpc>
                <a:spcPct val="150000"/>
              </a:lnSpc>
              <a:buNone/>
            </a:pPr>
            <a:r>
              <a:rPr lang="es-ES" sz="2000" noProof="0" dirty="0">
                <a:solidFill>
                  <a:schemeClr val="bg2"/>
                </a:solidFill>
                <a:hlinkClick r:id="rId3">
                  <a:extLst>
                    <a:ext uri="{A12FA001-AC4F-418D-AE19-62706E023703}">
                      <ahyp:hlinkClr xmlns:ahyp="http://schemas.microsoft.com/office/drawing/2018/hyperlinkcolor" val="tx"/>
                    </a:ext>
                  </a:extLst>
                </a:hlinkClick>
              </a:rPr>
              <a:t>¿Cuánto has aprendido de las opciones de financiación para tu negocio</a:t>
            </a:r>
            <a:r>
              <a:rPr lang="es-ES" sz="2000" noProof="0" dirty="0">
                <a:solidFill>
                  <a:schemeClr val="bg2"/>
                </a:solidFill>
                <a:hlinkClick r:id="" action="ppaction://noaction">
                  <a:extLst>
                    <a:ext uri="{A12FA001-AC4F-418D-AE19-62706E023703}">
                      <ahyp:hlinkClr xmlns:ahyp="http://schemas.microsoft.com/office/drawing/2018/hyperlinkcolor" val="tx"/>
                    </a:ext>
                  </a:extLst>
                </a:hlinkClick>
              </a:rPr>
              <a:t>?</a:t>
            </a:r>
          </a:p>
          <a:p>
            <a:pPr marL="0" indent="0" algn="ctr">
              <a:lnSpc>
                <a:spcPct val="150000"/>
              </a:lnSpc>
              <a:buNone/>
            </a:pPr>
            <a:r>
              <a:rPr lang="es-ES" sz="2000" dirty="0">
                <a:solidFill>
                  <a:schemeClr val="bg2"/>
                </a:solidFill>
                <a:hlinkClick r:id="" action="ppaction://noaction">
                  <a:extLst>
                    <a:ext uri="{A12FA001-AC4F-418D-AE19-62706E023703}">
                      <ahyp:hlinkClr xmlns:ahyp="http://schemas.microsoft.com/office/drawing/2018/hyperlinkcolor" val="tx"/>
                    </a:ext>
                  </a:extLst>
                </a:hlinkClick>
              </a:rPr>
              <a:t>¡C</a:t>
            </a:r>
            <a:r>
              <a:rPr lang="es-ES" sz="2000" noProof="0" dirty="0">
                <a:solidFill>
                  <a:schemeClr val="bg2"/>
                </a:solidFill>
                <a:hlinkClick r:id="" action="ppaction://noaction">
                  <a:extLst>
                    <a:ext uri="{A12FA001-AC4F-418D-AE19-62706E023703}">
                      <ahyp:hlinkClr xmlns:ahyp="http://schemas.microsoft.com/office/drawing/2018/hyperlinkcolor" val="tx"/>
                    </a:ext>
                  </a:extLst>
                </a:hlinkClick>
              </a:rPr>
              <a:t>ompleta este </a:t>
            </a:r>
            <a:r>
              <a:rPr lang="es-ES" sz="2000" noProof="0" dirty="0">
                <a:solidFill>
                  <a:schemeClr val="bg2"/>
                </a:solidFill>
                <a:hlinkClick r:id="rId3">
                  <a:extLst>
                    <a:ext uri="{A12FA001-AC4F-418D-AE19-62706E023703}">
                      <ahyp:hlinkClr xmlns:ahyp="http://schemas.microsoft.com/office/drawing/2018/hyperlinkcolor" val="tx"/>
                    </a:ext>
                  </a:extLst>
                </a:hlinkClick>
              </a:rPr>
              <a:t>quiz para averiguarlo!</a:t>
            </a:r>
          </a:p>
          <a:p>
            <a:pPr marL="0" indent="0">
              <a:buNone/>
            </a:pPr>
            <a:endParaRPr lang="es-ES" noProof="0" dirty="0">
              <a:hlinkClick r:id="rId3"/>
            </a:endParaRPr>
          </a:p>
          <a:p>
            <a:pPr marL="0" indent="0">
              <a:buNone/>
            </a:pPr>
            <a:r>
              <a:rPr lang="es-ES" sz="2000" noProof="0" dirty="0"/>
              <a:t>		 </a:t>
            </a:r>
            <a:r>
              <a:rPr lang="es-ES" sz="2000" noProof="0" dirty="0">
                <a:hlinkClick r:id="rId4"/>
              </a:rPr>
              <a:t>¿Cuánto sabes sobre las opciones de financiamiento para negocios? </a:t>
            </a:r>
            <a:endParaRPr lang="es-ES" sz="2000" noProof="0" dirty="0"/>
          </a:p>
          <a:p>
            <a:pPr marL="0" indent="0">
              <a:buNone/>
            </a:pPr>
            <a:endParaRPr lang="es-ES" sz="2000" noProof="0" dirty="0"/>
          </a:p>
          <a:p>
            <a:pPr marL="0" indent="0">
              <a:buNone/>
            </a:pPr>
            <a:r>
              <a:rPr lang="es-ES" sz="2000" noProof="0" dirty="0"/>
              <a:t>					</a:t>
            </a:r>
          </a:p>
          <a:p>
            <a:pPr marL="0" indent="0">
              <a:buNone/>
            </a:pPr>
            <a:endParaRPr lang="es-ES" sz="2000" noProof="0" dirty="0"/>
          </a:p>
          <a:p>
            <a:pPr marL="0" indent="0">
              <a:buNone/>
            </a:pPr>
            <a:r>
              <a:rPr lang="es-ES" sz="2000" noProof="0" dirty="0"/>
              <a:t>			     </a:t>
            </a:r>
            <a:r>
              <a:rPr lang="es-ES" sz="2000" noProof="0" dirty="0">
                <a:solidFill>
                  <a:schemeClr val="bg2"/>
                </a:solidFill>
              </a:rPr>
              <a:t>!Descubre más contenidos con este video!</a:t>
            </a:r>
          </a:p>
          <a:p>
            <a:pPr marL="0" indent="0">
              <a:buNone/>
            </a:pPr>
            <a:endParaRPr lang="es-ES" sz="2000" noProof="0" dirty="0">
              <a:solidFill>
                <a:schemeClr val="bg2"/>
              </a:solidFill>
            </a:endParaRPr>
          </a:p>
          <a:p>
            <a:pPr marL="0" indent="0">
              <a:buNone/>
            </a:pPr>
            <a:endParaRPr lang="es-ES" sz="2000" noProof="0" dirty="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a:stretch>
            <a:fillRect/>
          </a:stretch>
        </p:blipFill>
        <p:spPr>
          <a:xfrm>
            <a:off x="5585652" y="2844190"/>
            <a:ext cx="585267" cy="664522"/>
          </a:xfrm>
          <a:prstGeom prst="rect">
            <a:avLst/>
          </a:prstGeom>
        </p:spPr>
      </p:pic>
      <p:pic>
        <p:nvPicPr>
          <p:cNvPr id="5" name="Online Media 4" title="Financing Options for Small Businesses: Crash Course Entrepreneurship #16">
            <a:hlinkClick r:id="" action="ppaction://media"/>
            <a:extLst>
              <a:ext uri="{FF2B5EF4-FFF2-40B4-BE49-F238E27FC236}">
                <a16:creationId xmlns:a16="http://schemas.microsoft.com/office/drawing/2014/main" id="{12412C1A-41C2-2376-E202-0D5FD1E825F0}"/>
              </a:ext>
            </a:extLst>
          </p:cNvPr>
          <p:cNvPicPr>
            <a:picLocks noRot="1" noChangeAspect="1"/>
          </p:cNvPicPr>
          <p:nvPr>
            <a:videoFile r:link="rId1"/>
          </p:nvPr>
        </p:nvPicPr>
        <p:blipFill>
          <a:blip r:embed="rId6"/>
          <a:stretch>
            <a:fillRect/>
          </a:stretch>
        </p:blipFill>
        <p:spPr>
          <a:xfrm>
            <a:off x="4093890" y="4502331"/>
            <a:ext cx="3845635" cy="2172789"/>
          </a:xfrm>
          <a:prstGeom prst="rect">
            <a:avLst/>
          </a:prstGeom>
        </p:spPr>
      </p:pic>
      <p:sp>
        <p:nvSpPr>
          <p:cNvPr id="2" name="PoljeZBesedilom 1">
            <a:extLst>
              <a:ext uri="{FF2B5EF4-FFF2-40B4-BE49-F238E27FC236}">
                <a16:creationId xmlns:a16="http://schemas.microsoft.com/office/drawing/2014/main" id="{34A336EF-5AE7-9C16-E626-C584CCD69581}"/>
              </a:ext>
            </a:extLst>
          </p:cNvPr>
          <p:cNvSpPr txBox="1"/>
          <p:nvPr/>
        </p:nvSpPr>
        <p:spPr>
          <a:xfrm>
            <a:off x="8025378" y="6171975"/>
            <a:ext cx="3778684"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 Opciones de Financiamiento para Pequeñas Empresas: Curso Rápido de Emprendimiento#16 </a:t>
            </a:r>
            <a:r>
              <a:rPr lang="es-ES" sz="1000" dirty="0">
                <a:solidFill>
                  <a:schemeClr val="accent1"/>
                </a:solidFill>
              </a:rPr>
              <a:t>por</a:t>
            </a:r>
            <a:r>
              <a:rPr lang="es-ES" sz="1000" noProof="0" dirty="0">
                <a:solidFill>
                  <a:schemeClr val="accent1"/>
                </a:solidFill>
              </a:rPr>
              <a:t> Crash Course</a:t>
            </a:r>
          </a:p>
        </p:txBody>
      </p:sp>
    </p:spTree>
    <p:extLst>
      <p:ext uri="{BB962C8B-B14F-4D97-AF65-F5344CB8AC3E}">
        <p14:creationId xmlns:p14="http://schemas.microsoft.com/office/powerpoint/2010/main" val="4246760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CD456-0677-DD05-EA3D-DF729FCD613E}"/>
              </a:ext>
            </a:extLst>
          </p:cNvPr>
          <p:cNvSpPr>
            <a:spLocks noGrp="1"/>
          </p:cNvSpPr>
          <p:nvPr>
            <p:ph type="title"/>
          </p:nvPr>
        </p:nvSpPr>
        <p:spPr/>
        <p:txBody>
          <a:bodyPr>
            <a:normAutofit/>
          </a:bodyPr>
          <a:lstStyle/>
          <a:p>
            <a:pPr algn="ctr"/>
            <a:r>
              <a:rPr lang="es-ES" sz="3400" noProof="0" dirty="0"/>
              <a:t>3</a:t>
            </a:r>
            <a:r>
              <a:rPr lang="es-ES" sz="3400" dirty="0"/>
              <a:t>. </a:t>
            </a:r>
            <a:r>
              <a:rPr lang="en-GB" sz="3400" dirty="0" err="1"/>
              <a:t>Dominar</a:t>
            </a:r>
            <a:r>
              <a:rPr lang="en-GB" sz="3400" dirty="0"/>
              <a:t> el pitch</a:t>
            </a:r>
            <a:endParaRPr lang="es-ES" sz="3400" noProof="0" dirty="0"/>
          </a:p>
        </p:txBody>
      </p:sp>
      <p:sp>
        <p:nvSpPr>
          <p:cNvPr id="3" name="Content Placeholder 2">
            <a:extLst>
              <a:ext uri="{FF2B5EF4-FFF2-40B4-BE49-F238E27FC236}">
                <a16:creationId xmlns:a16="http://schemas.microsoft.com/office/drawing/2014/main" id="{044EF4A3-90D7-807D-7803-DB7D0029F335}"/>
              </a:ext>
            </a:extLst>
          </p:cNvPr>
          <p:cNvSpPr>
            <a:spLocks noGrp="1"/>
          </p:cNvSpPr>
          <p:nvPr>
            <p:ph idx="1"/>
          </p:nvPr>
        </p:nvSpPr>
        <p:spPr/>
        <p:txBody>
          <a:bodyPr vert="horz" lIns="91440" tIns="45720" rIns="91440" bIns="45720" rtlCol="0" anchor="t">
            <a:normAutofit/>
          </a:bodyPr>
          <a:lstStyle/>
          <a:p>
            <a:pPr marL="0" indent="0" algn="just">
              <a:lnSpc>
                <a:spcPct val="150000"/>
              </a:lnSpc>
              <a:buNone/>
            </a:pPr>
            <a:r>
              <a:rPr lang="es-ES" b="0" noProof="0" dirty="0">
                <a:solidFill>
                  <a:schemeClr val="accent1"/>
                </a:solidFill>
              </a:rPr>
              <a:t>Bienvenido a la tercera sección: "Dominar el pitch." En esta unidad, te proporcionaremos las habilidades para presentar eficazmente tus ideas de negocio, cautivar a tu audiencia y buscar apoyo con confianza de inversores, socios y clientes. ¡Vamos a sumergirnos en el arte de crear y presentar un pitch convincente!</a:t>
            </a:r>
          </a:p>
        </p:txBody>
      </p:sp>
    </p:spTree>
    <p:extLst>
      <p:ext uri="{BB962C8B-B14F-4D97-AF65-F5344CB8AC3E}">
        <p14:creationId xmlns:p14="http://schemas.microsoft.com/office/powerpoint/2010/main" val="15851659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7128B-E648-0577-7876-9987E8DE1714}"/>
              </a:ext>
            </a:extLst>
          </p:cNvPr>
          <p:cNvSpPr>
            <a:spLocks noGrp="1"/>
          </p:cNvSpPr>
          <p:nvPr>
            <p:ph type="title"/>
          </p:nvPr>
        </p:nvSpPr>
        <p:spPr>
          <a:xfrm>
            <a:off x="528314" y="468803"/>
            <a:ext cx="10515600" cy="1325563"/>
          </a:xfrm>
        </p:spPr>
        <p:txBody>
          <a:bodyPr>
            <a:normAutofit/>
          </a:bodyPr>
          <a:lstStyle/>
          <a:p>
            <a:pPr algn="ctr"/>
            <a:r>
              <a:rPr lang="es-ES" sz="3400" noProof="0" dirty="0"/>
              <a:t>Introducción</a:t>
            </a:r>
            <a:endParaRPr lang="es-ES" noProof="0" dirty="0"/>
          </a:p>
        </p:txBody>
      </p:sp>
      <p:pic>
        <p:nvPicPr>
          <p:cNvPr id="7" name="Picture 6">
            <a:extLst>
              <a:ext uri="{FF2B5EF4-FFF2-40B4-BE49-F238E27FC236}">
                <a16:creationId xmlns:a16="http://schemas.microsoft.com/office/drawing/2014/main" id="{0739E738-DC73-E54F-5324-118F50A89812}"/>
              </a:ext>
            </a:extLst>
          </p:cNvPr>
          <p:cNvPicPr>
            <a:picLocks noChangeAspect="1"/>
          </p:cNvPicPr>
          <p:nvPr/>
        </p:nvPicPr>
        <p:blipFill>
          <a:blip r:embed="rId2"/>
          <a:stretch>
            <a:fillRect/>
          </a:stretch>
        </p:blipFill>
        <p:spPr>
          <a:xfrm>
            <a:off x="7605654" y="1252573"/>
            <a:ext cx="4352921" cy="4352921"/>
          </a:xfrm>
          <a:prstGeom prst="rect">
            <a:avLst/>
          </a:prstGeom>
        </p:spPr>
      </p:pic>
      <p:sp>
        <p:nvSpPr>
          <p:cNvPr id="3" name="PoljeZBesedilom 2">
            <a:extLst>
              <a:ext uri="{FF2B5EF4-FFF2-40B4-BE49-F238E27FC236}">
                <a16:creationId xmlns:a16="http://schemas.microsoft.com/office/drawing/2014/main" id="{5E3CE666-8C11-9446-A61C-08D2AF756D8D}"/>
              </a:ext>
            </a:extLst>
          </p:cNvPr>
          <p:cNvSpPr txBox="1"/>
          <p:nvPr/>
        </p:nvSpPr>
        <p:spPr>
          <a:xfrm>
            <a:off x="8708007" y="5726482"/>
            <a:ext cx="2148214"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de la imagen: Generada con IA</a:t>
            </a:r>
          </a:p>
        </p:txBody>
      </p:sp>
      <p:sp>
        <p:nvSpPr>
          <p:cNvPr id="5" name="Marcador de contenido 4">
            <a:extLst>
              <a:ext uri="{FF2B5EF4-FFF2-40B4-BE49-F238E27FC236}">
                <a16:creationId xmlns:a16="http://schemas.microsoft.com/office/drawing/2014/main" id="{F89AC3F2-CCAB-25C6-9804-6FB02108C9D8}"/>
              </a:ext>
            </a:extLst>
          </p:cNvPr>
          <p:cNvSpPr>
            <a:spLocks noGrp="1"/>
          </p:cNvSpPr>
          <p:nvPr>
            <p:ph idx="1"/>
          </p:nvPr>
        </p:nvSpPr>
        <p:spPr>
          <a:xfrm>
            <a:off x="528314" y="1963773"/>
            <a:ext cx="6564549" cy="3292046"/>
          </a:xfrm>
        </p:spPr>
        <p:txBody>
          <a:bodyPr>
            <a:normAutofit/>
          </a:bodyPr>
          <a:lstStyle/>
          <a:p>
            <a:pPr algn="just"/>
            <a:r>
              <a:rPr lang="es-ES" b="0" dirty="0">
                <a:solidFill>
                  <a:schemeClr val="accent1"/>
                </a:solidFill>
              </a:rPr>
              <a:t>Pitching es el acto de presentar una idea de negocio, producto o servicio a posibles inversores, clientes o socios de una manera concisa y convincente. </a:t>
            </a:r>
          </a:p>
          <a:p>
            <a:pPr algn="just"/>
            <a:r>
              <a:rPr lang="es-ES" b="0" dirty="0">
                <a:solidFill>
                  <a:schemeClr val="accent1"/>
                </a:solidFill>
              </a:rPr>
              <a:t>El objetivo de un pitch es </a:t>
            </a:r>
            <a:r>
              <a:rPr lang="es-ES" dirty="0">
                <a:solidFill>
                  <a:schemeClr val="accent1"/>
                </a:solidFill>
              </a:rPr>
              <a:t>captar la atención de la audiencia, comunicar la propuesta de valor clave y persuadirlos a tomar acción</a:t>
            </a:r>
            <a:r>
              <a:rPr lang="es-ES" b="0" dirty="0">
                <a:solidFill>
                  <a:schemeClr val="accent1"/>
                </a:solidFill>
              </a:rPr>
              <a:t>, ya sea proporcionando fondos, realizando una compra o formando una asociación</a:t>
            </a:r>
            <a:r>
              <a:rPr lang="es-ES" sz="1600" b="0" dirty="0">
                <a:solidFill>
                  <a:schemeClr val="accent1"/>
                </a:solidFill>
              </a:rPr>
              <a:t>.</a:t>
            </a:r>
          </a:p>
        </p:txBody>
      </p:sp>
    </p:spTree>
    <p:extLst>
      <p:ext uri="{BB962C8B-B14F-4D97-AF65-F5344CB8AC3E}">
        <p14:creationId xmlns:p14="http://schemas.microsoft.com/office/powerpoint/2010/main" val="1470527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p:txBody>
          <a:bodyPr/>
          <a:lstStyle/>
          <a:p>
            <a:pPr algn="ctr"/>
            <a:r>
              <a:rPr lang="es-ES" sz="3400" noProof="0" dirty="0"/>
              <a:t>Preparar tu pitch</a:t>
            </a: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929640" y="1690688"/>
            <a:ext cx="10515600" cy="4351338"/>
          </a:xfrm>
        </p:spPr>
        <p:txBody>
          <a:bodyPr vert="horz" lIns="91440" tIns="45720" rIns="91440" bIns="45720" rtlCol="0" anchor="t">
            <a:normAutofit/>
          </a:bodyPr>
          <a:lstStyle/>
          <a:p>
            <a:pPr algn="just">
              <a:lnSpc>
                <a:spcPct val="160000"/>
              </a:lnSpc>
            </a:pPr>
            <a:r>
              <a:rPr lang="es-ES" sz="1600" b="0" noProof="0" dirty="0">
                <a:solidFill>
                  <a:schemeClr val="accent1"/>
                </a:solidFill>
              </a:rPr>
              <a:t>Para preparar un </a:t>
            </a:r>
            <a:r>
              <a:rPr lang="es-ES" sz="1600" noProof="0" dirty="0">
                <a:solidFill>
                  <a:schemeClr val="accent1"/>
                </a:solidFill>
              </a:rPr>
              <a:t>pitch exitoso </a:t>
            </a:r>
            <a:r>
              <a:rPr lang="es-ES" sz="1600" b="0" noProof="0" dirty="0">
                <a:solidFill>
                  <a:schemeClr val="accent1"/>
                </a:solidFill>
              </a:rPr>
              <a:t>para tu inversor potencial, aquí están los elementos esenciales que necesitarás para ganar un pitch. Primero, expliquemos brevemente qué es un pitch de inversores. El pitch de inversores es el </a:t>
            </a:r>
            <a:r>
              <a:rPr lang="es-ES" sz="1600" noProof="0" dirty="0">
                <a:solidFill>
                  <a:schemeClr val="accent1"/>
                </a:solidFill>
              </a:rPr>
              <a:t>proceso de presentar una idea de negocio o startup a inversores potenciales </a:t>
            </a:r>
            <a:r>
              <a:rPr lang="es-ES" sz="1600" b="0" noProof="0" dirty="0">
                <a:solidFill>
                  <a:schemeClr val="accent1"/>
                </a:solidFill>
              </a:rPr>
              <a:t>con el objetivo de obtener financiamiento. Esto implica crear y presentar una exposición convincente, a menudo llamada </a:t>
            </a:r>
            <a:r>
              <a:rPr lang="es-ES" sz="1600" noProof="0" dirty="0">
                <a:solidFill>
                  <a:schemeClr val="accent1"/>
                </a:solidFill>
              </a:rPr>
              <a:t>pitch deck</a:t>
            </a:r>
            <a:r>
              <a:rPr lang="es-ES" sz="1600" b="0" noProof="0" dirty="0">
                <a:solidFill>
                  <a:schemeClr val="accent1"/>
                </a:solidFill>
              </a:rPr>
              <a:t>, que detalla la propuesta de valor del negocio, la oportunidad de mercado, el modelo de negocio, las proyecciones financieras y las ventajas únicas del producto o servicio. El objetivo es persuadir a los inversores de que el negocio es una inversión valiosa y obtener el apoyo financiero necesario para hacer crecer y escalar la empresa. Un pitch efectivo combina una </a:t>
            </a:r>
            <a:r>
              <a:rPr lang="es-ES" sz="1600" noProof="0" dirty="0">
                <a:solidFill>
                  <a:schemeClr val="accent1"/>
                </a:solidFill>
              </a:rPr>
              <a:t>comunicación clara, una narración persuasiva y datos sólidos para hacer un caso convincente de inversión.</a:t>
            </a:r>
            <a:endParaRPr lang="es-ES" noProof="0" dirty="0"/>
          </a:p>
        </p:txBody>
      </p:sp>
    </p:spTree>
    <p:extLst>
      <p:ext uri="{BB962C8B-B14F-4D97-AF65-F5344CB8AC3E}">
        <p14:creationId xmlns:p14="http://schemas.microsoft.com/office/powerpoint/2010/main" val="251481383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F029BF-C689-DF67-2173-9CD4A65243A1}"/>
              </a:ext>
            </a:extLst>
          </p:cNvPr>
          <p:cNvSpPr>
            <a:spLocks noGrp="1"/>
          </p:cNvSpPr>
          <p:nvPr>
            <p:ph type="title"/>
          </p:nvPr>
        </p:nvSpPr>
        <p:spPr>
          <a:xfrm>
            <a:off x="635643" y="365125"/>
            <a:ext cx="9582509" cy="670045"/>
          </a:xfrm>
        </p:spPr>
        <p:txBody>
          <a:bodyPr/>
          <a:lstStyle/>
          <a:p>
            <a:r>
              <a:rPr lang="es-ES" sz="3400" noProof="0" dirty="0"/>
              <a:t>Elevator pitch</a:t>
            </a:r>
          </a:p>
        </p:txBody>
      </p:sp>
      <p:sp>
        <p:nvSpPr>
          <p:cNvPr id="3" name="Content Placeholder 2">
            <a:extLst>
              <a:ext uri="{FF2B5EF4-FFF2-40B4-BE49-F238E27FC236}">
                <a16:creationId xmlns:a16="http://schemas.microsoft.com/office/drawing/2014/main" id="{F16DC9DC-53A7-E585-8A12-1C5962753DAB}"/>
              </a:ext>
            </a:extLst>
          </p:cNvPr>
          <p:cNvSpPr>
            <a:spLocks noGrp="1"/>
          </p:cNvSpPr>
          <p:nvPr>
            <p:ph idx="1"/>
          </p:nvPr>
        </p:nvSpPr>
        <p:spPr>
          <a:xfrm>
            <a:off x="636558" y="1074947"/>
            <a:ext cx="9276563" cy="4822616"/>
          </a:xfrm>
        </p:spPr>
        <p:txBody>
          <a:bodyPr vert="horz" lIns="91440" tIns="45720" rIns="91440" bIns="45720" rtlCol="0" anchor="t">
            <a:normAutofit/>
          </a:bodyPr>
          <a:lstStyle/>
          <a:p>
            <a:pPr algn="just">
              <a:lnSpc>
                <a:spcPct val="100000"/>
              </a:lnSpc>
              <a:spcBef>
                <a:spcPts val="600"/>
              </a:spcBef>
              <a:spcAft>
                <a:spcPts val="600"/>
              </a:spcAft>
            </a:pPr>
            <a:r>
              <a:rPr lang="es-ES" sz="1600" noProof="0" dirty="0"/>
              <a:t>Definición y propósito</a:t>
            </a:r>
            <a:endParaRPr lang="es-ES" sz="1600" noProof="0" dirty="0">
              <a:solidFill>
                <a:schemeClr val="accent1"/>
              </a:solidFill>
            </a:endParaRPr>
          </a:p>
          <a:p>
            <a:pPr algn="just">
              <a:lnSpc>
                <a:spcPct val="100000"/>
              </a:lnSpc>
              <a:spcBef>
                <a:spcPts val="600"/>
              </a:spcBef>
              <a:spcAft>
                <a:spcPts val="600"/>
              </a:spcAft>
            </a:pPr>
            <a:r>
              <a:rPr lang="es-ES" sz="1600" b="0" noProof="0" dirty="0">
                <a:solidFill>
                  <a:schemeClr val="accent1"/>
                </a:solidFill>
              </a:rPr>
              <a:t>E</a:t>
            </a:r>
            <a:r>
              <a:rPr lang="es-ES" sz="1600" b="0" dirty="0">
                <a:solidFill>
                  <a:schemeClr val="accent1"/>
                </a:solidFill>
              </a:rPr>
              <a:t>l </a:t>
            </a:r>
            <a:r>
              <a:rPr lang="es-ES" sz="1600" b="0" i="1" dirty="0">
                <a:solidFill>
                  <a:schemeClr val="accent1"/>
                </a:solidFill>
              </a:rPr>
              <a:t>elevator pitch </a:t>
            </a:r>
            <a:r>
              <a:rPr lang="es-ES" sz="1600" b="0" dirty="0">
                <a:solidFill>
                  <a:schemeClr val="accent1"/>
                </a:solidFill>
              </a:rPr>
              <a:t>es un </a:t>
            </a:r>
            <a:r>
              <a:rPr lang="es-ES" sz="1600" dirty="0">
                <a:solidFill>
                  <a:schemeClr val="accent1"/>
                </a:solidFill>
              </a:rPr>
              <a:t>discurso conciso y persuasivo </a:t>
            </a:r>
            <a:r>
              <a:rPr lang="es-ES" sz="1600" b="0" dirty="0">
                <a:solidFill>
                  <a:schemeClr val="accent1"/>
                </a:solidFill>
              </a:rPr>
              <a:t>que se utiliza para despertar el interés en tu negocio. Debe ser lo suficientemente corto como para entregarlo en un viaje en ascensor, típicamente entre 30 segundos y 2 minutos. </a:t>
            </a:r>
          </a:p>
          <a:p>
            <a:pPr algn="just">
              <a:lnSpc>
                <a:spcPct val="100000"/>
              </a:lnSpc>
              <a:spcBef>
                <a:spcPts val="600"/>
              </a:spcBef>
              <a:spcAft>
                <a:spcPts val="600"/>
              </a:spcAft>
            </a:pPr>
            <a:r>
              <a:rPr lang="es-ES" sz="1600" b="0" dirty="0">
                <a:solidFill>
                  <a:schemeClr val="accent1"/>
                </a:solidFill>
              </a:rPr>
              <a:t>El objetivo es comunicar rápidamente la esencia de tu negocio de una manera atractiva y memorable.</a:t>
            </a:r>
          </a:p>
          <a:p>
            <a:pPr>
              <a:lnSpc>
                <a:spcPct val="100000"/>
              </a:lnSpc>
              <a:spcBef>
                <a:spcPts val="600"/>
              </a:spcBef>
              <a:spcAft>
                <a:spcPts val="600"/>
              </a:spcAft>
            </a:pPr>
            <a:endParaRPr lang="es-ES" sz="1600" b="0" kern="150" noProof="0" dirty="0">
              <a:solidFill>
                <a:schemeClr val="accent1"/>
              </a:solidFill>
              <a:effectLst/>
              <a:latin typeface="Aptos"/>
              <a:ea typeface="Aptos" panose="020B0004020202020204" pitchFamily="34" charset="0"/>
              <a:cs typeface="Times New Roman"/>
            </a:endParaRPr>
          </a:p>
          <a:p>
            <a:pPr>
              <a:lnSpc>
                <a:spcPct val="100000"/>
              </a:lnSpc>
              <a:spcBef>
                <a:spcPts val="600"/>
              </a:spcBef>
              <a:spcAft>
                <a:spcPts val="600"/>
              </a:spcAft>
            </a:pPr>
            <a:r>
              <a:rPr lang="es-ES" sz="1600" kern="150" noProof="0" dirty="0">
                <a:solidFill>
                  <a:schemeClr val="accent1"/>
                </a:solidFill>
                <a:effectLst/>
                <a:latin typeface="Raleway "/>
                <a:ea typeface="Aptos" panose="020B0004020202020204" pitchFamily="34" charset="0"/>
                <a:cs typeface="Times New Roman"/>
              </a:rPr>
              <a:t>Propósito del Elevator Pitch:</a:t>
            </a:r>
          </a:p>
          <a:p>
            <a:pPr>
              <a:lnSpc>
                <a:spcPct val="100000"/>
              </a:lnSpc>
              <a:spcBef>
                <a:spcPts val="600"/>
              </a:spcBef>
              <a:spcAft>
                <a:spcPts val="600"/>
              </a:spcAft>
            </a:pPr>
            <a:r>
              <a:rPr lang="es-ES" sz="1600" b="0" kern="150" dirty="0">
                <a:solidFill>
                  <a:schemeClr val="accent1"/>
                </a:solidFill>
                <a:latin typeface="Raleway "/>
                <a:ea typeface="Aptos" panose="020B0004020202020204" pitchFamily="34" charset="0"/>
                <a:cs typeface="Times New Roman"/>
              </a:rPr>
              <a:t>•Captura la atención rápidamente</a:t>
            </a:r>
            <a:endParaRPr lang="es-ES" sz="1600" b="0" kern="150" noProof="0" dirty="0">
              <a:solidFill>
                <a:schemeClr val="accent1"/>
              </a:solidFill>
              <a:effectLst/>
              <a:latin typeface="Raleway "/>
              <a:ea typeface="Aptos" panose="020B0004020202020204" pitchFamily="34" charset="0"/>
              <a:cs typeface="Times New Roman"/>
            </a:endParaRPr>
          </a:p>
          <a:p>
            <a:pPr marL="0" indent="0">
              <a:lnSpc>
                <a:spcPct val="100000"/>
              </a:lnSpc>
              <a:spcBef>
                <a:spcPts val="600"/>
              </a:spcBef>
              <a:spcAft>
                <a:spcPts val="600"/>
              </a:spcAft>
              <a:buNone/>
            </a:pPr>
            <a:r>
              <a:rPr lang="es-ES" sz="1600" b="0" kern="150" noProof="0" dirty="0">
                <a:solidFill>
                  <a:schemeClr val="accent1"/>
                </a:solidFill>
                <a:effectLst/>
                <a:latin typeface="Raleway "/>
                <a:ea typeface="Aptos" panose="020B0004020202020204" pitchFamily="34" charset="0"/>
                <a:cs typeface="Times New Roman"/>
              </a:rPr>
              <a:t>•Proporciona una visi</a:t>
            </a:r>
            <a:r>
              <a:rPr lang="es-ES" sz="1600" b="0" kern="150" dirty="0">
                <a:solidFill>
                  <a:schemeClr val="accent1"/>
                </a:solidFill>
                <a:latin typeface="Raleway "/>
                <a:ea typeface="Aptos" panose="020B0004020202020204" pitchFamily="34" charset="0"/>
                <a:cs typeface="Times New Roman"/>
              </a:rPr>
              <a:t>ón clara y convincentente de tu negocio</a:t>
            </a:r>
            <a:endParaRPr lang="es-ES" sz="1600" b="0" kern="150" noProof="0" dirty="0">
              <a:solidFill>
                <a:schemeClr val="accent1"/>
              </a:solidFill>
              <a:effectLst/>
              <a:latin typeface="Raleway "/>
              <a:ea typeface="Aptos" panose="020B0004020202020204" pitchFamily="34" charset="0"/>
              <a:cs typeface="Times New Roman"/>
            </a:endParaRPr>
          </a:p>
          <a:p>
            <a:pPr marL="0" indent="0">
              <a:lnSpc>
                <a:spcPct val="100000"/>
              </a:lnSpc>
              <a:spcBef>
                <a:spcPts val="600"/>
              </a:spcBef>
              <a:spcAft>
                <a:spcPts val="600"/>
              </a:spcAft>
              <a:buNone/>
            </a:pPr>
            <a:r>
              <a:rPr lang="es-ES" sz="1600" b="0" kern="150" noProof="0" dirty="0">
                <a:solidFill>
                  <a:schemeClr val="accent1"/>
                </a:solidFill>
                <a:effectLst/>
                <a:latin typeface="Raleway "/>
                <a:ea typeface="Aptos" panose="020B0004020202020204" pitchFamily="34" charset="0"/>
                <a:cs typeface="Times New Roman"/>
              </a:rPr>
              <a:t>•Prepara el terreno para una conversación más profunda</a:t>
            </a:r>
          </a:p>
          <a:p>
            <a:pPr marL="0" indent="0">
              <a:buNone/>
            </a:pPr>
            <a:endParaRPr lang="es-ES" sz="1400" b="0" kern="150" noProof="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p>
            <a:pPr marL="0" indent="0">
              <a:buNone/>
            </a:pPr>
            <a:endParaRPr lang="es-ES" noProof="0" dirty="0"/>
          </a:p>
        </p:txBody>
      </p:sp>
      <p:pic>
        <p:nvPicPr>
          <p:cNvPr id="5" name="Picture 4" descr="A cartoon of a person in an elevator">
            <a:extLst>
              <a:ext uri="{FF2B5EF4-FFF2-40B4-BE49-F238E27FC236}">
                <a16:creationId xmlns:a16="http://schemas.microsoft.com/office/drawing/2014/main" id="{38B89CBA-3550-AEE4-40C5-203DAB018C0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51843" y="2961507"/>
            <a:ext cx="4077956" cy="232877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4" name="PoljeZBesedilom 3">
            <a:extLst>
              <a:ext uri="{FF2B5EF4-FFF2-40B4-BE49-F238E27FC236}">
                <a16:creationId xmlns:a16="http://schemas.microsoft.com/office/drawing/2014/main" id="{255CB580-3E41-92AB-3F11-A0F21216E08D}"/>
              </a:ext>
            </a:extLst>
          </p:cNvPr>
          <p:cNvSpPr txBox="1"/>
          <p:nvPr/>
        </p:nvSpPr>
        <p:spPr>
          <a:xfrm>
            <a:off x="7919221" y="5501585"/>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de la imagen: Generada con IA</a:t>
            </a:r>
          </a:p>
        </p:txBody>
      </p:sp>
    </p:spTree>
    <p:extLst>
      <p:ext uri="{BB962C8B-B14F-4D97-AF65-F5344CB8AC3E}">
        <p14:creationId xmlns:p14="http://schemas.microsoft.com/office/powerpoint/2010/main" val="1527222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 calcmode="lin" valueType="num">
                                      <p:cBhvr additive="base">
                                        <p:cTn id="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 calcmode="lin" valueType="num">
                                      <p:cBhvr additive="base">
                                        <p:cTn id="1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6" end="6"/>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 calcmode="lin" valueType="num">
                                      <p:cBhvr additive="base">
                                        <p:cTn id="1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08CE639-6763-C893-A815-B3EDEF78199C}"/>
              </a:ext>
            </a:extLst>
          </p:cNvPr>
          <p:cNvSpPr>
            <a:spLocks noGrp="1"/>
          </p:cNvSpPr>
          <p:nvPr>
            <p:ph idx="1"/>
          </p:nvPr>
        </p:nvSpPr>
        <p:spPr>
          <a:xfrm>
            <a:off x="1658428" y="454325"/>
            <a:ext cx="8946072" cy="5875038"/>
          </a:xfrm>
        </p:spPr>
        <p:txBody>
          <a:bodyPr vert="horz" lIns="91440" tIns="45720" rIns="91440" bIns="45720" rtlCol="0" anchor="t">
            <a:normAutofit fontScale="92500" lnSpcReduction="10000"/>
          </a:bodyPr>
          <a:lstStyle/>
          <a:p>
            <a:pPr marL="0" indent="0" algn="ctr">
              <a:buNone/>
            </a:pPr>
            <a:r>
              <a:rPr lang="es-ES" sz="3400" noProof="0" dirty="0">
                <a:solidFill>
                  <a:schemeClr val="bg2"/>
                </a:solidFill>
                <a:latin typeface="+mj-lt"/>
                <a:ea typeface="+mj-ea"/>
                <a:cs typeface="+mj-cs"/>
              </a:rPr>
              <a:t>¡Seis breves consejos para brillar en el elevator pitch!</a:t>
            </a:r>
          </a:p>
          <a:p>
            <a:pPr marL="0" indent="0">
              <a:buNone/>
            </a:pPr>
            <a:endParaRPr lang="es-ES" noProof="0" dirty="0">
              <a:solidFill>
                <a:schemeClr val="accent1"/>
              </a:solidFill>
            </a:endParaRPr>
          </a:p>
          <a:p>
            <a:pPr marL="457200" indent="-457200" algn="just">
              <a:lnSpc>
                <a:spcPct val="150000"/>
              </a:lnSpc>
              <a:buAutoNum type="arabicPeriod"/>
            </a:pPr>
            <a:r>
              <a:rPr lang="es-ES" sz="2000" b="0" dirty="0">
                <a:solidFill>
                  <a:schemeClr val="accent1"/>
                </a:solidFill>
              </a:rPr>
              <a:t>Haz un role-play de tu pitch con miembros del equipo, amigos y familiares.</a:t>
            </a:r>
          </a:p>
          <a:p>
            <a:pPr marL="457200" indent="-457200" algn="just">
              <a:lnSpc>
                <a:spcPct val="150000"/>
              </a:lnSpc>
              <a:buAutoNum type="arabicPeriod"/>
            </a:pPr>
            <a:r>
              <a:rPr lang="es-ES" sz="2000" b="0" dirty="0">
                <a:solidFill>
                  <a:schemeClr val="accent1"/>
                </a:solidFill>
              </a:rPr>
              <a:t>Grábate y ajusta tu presentación según sea necesario</a:t>
            </a:r>
          </a:p>
          <a:p>
            <a:pPr marL="457200" indent="-457200" algn="just">
              <a:lnSpc>
                <a:spcPct val="150000"/>
              </a:lnSpc>
              <a:buAutoNum type="arabicPeriod"/>
            </a:pPr>
            <a:r>
              <a:rPr lang="es-ES" sz="2000" b="0" dirty="0">
                <a:solidFill>
                  <a:schemeClr val="accent1"/>
                </a:solidFill>
              </a:rPr>
              <a:t>Escucha otros pitches y observa qué funciona o no funciona. </a:t>
            </a:r>
            <a:endParaRPr lang="es-ES" sz="2000" b="0" noProof="0" dirty="0">
              <a:solidFill>
                <a:schemeClr val="accent1"/>
              </a:solidFill>
            </a:endParaRPr>
          </a:p>
          <a:p>
            <a:pPr marL="457200" indent="-457200" algn="just">
              <a:lnSpc>
                <a:spcPct val="150000"/>
              </a:lnSpc>
              <a:buAutoNum type="arabicPeriod"/>
            </a:pPr>
            <a:r>
              <a:rPr lang="es-ES" sz="2000" b="0" dirty="0">
                <a:solidFill>
                  <a:schemeClr val="accent1"/>
                </a:solidFill>
              </a:rPr>
              <a:t>Participa en competiciones de elevator pitch (algunas ofrecen premios de hasta $10,000).</a:t>
            </a:r>
          </a:p>
          <a:p>
            <a:pPr marL="457200" indent="-457200" algn="just">
              <a:lnSpc>
                <a:spcPct val="150000"/>
              </a:lnSpc>
              <a:buAutoNum type="arabicPeriod"/>
            </a:pPr>
            <a:r>
              <a:rPr lang="es-ES" sz="2000" b="0" dirty="0">
                <a:solidFill>
                  <a:schemeClr val="accent1"/>
                </a:solidFill>
              </a:rPr>
              <a:t>Documenta tu pitch en tu teléfono móvil, para que no te quedes sin palabras.</a:t>
            </a:r>
          </a:p>
          <a:p>
            <a:pPr marL="457200" indent="-457200" algn="just">
              <a:lnSpc>
                <a:spcPct val="150000"/>
              </a:lnSpc>
              <a:buAutoNum type="arabicPeriod"/>
            </a:pPr>
            <a:r>
              <a:rPr lang="es-ES" sz="2000" b="0" dirty="0">
                <a:solidFill>
                  <a:schemeClr val="accent1"/>
                </a:solidFill>
              </a:rPr>
              <a:t>Practica, practica, practica hasta que se vuelva algo natural.</a:t>
            </a:r>
            <a:endParaRPr lang="es-ES" noProof="0" dirty="0"/>
          </a:p>
        </p:txBody>
      </p:sp>
    </p:spTree>
    <p:extLst>
      <p:ext uri="{BB962C8B-B14F-4D97-AF65-F5344CB8AC3E}">
        <p14:creationId xmlns:p14="http://schemas.microsoft.com/office/powerpoint/2010/main" val="165664255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1000"/>
                                        <p:tgtEl>
                                          <p:spTgt spid="3">
                                            <p:txEl>
                                              <p:pRg st="3" end="3"/>
                                            </p:txEl>
                                          </p:spTgt>
                                        </p:tgtEl>
                                      </p:cBhvr>
                                    </p:animEffect>
                                    <p:anim calcmode="lin" valueType="num">
                                      <p:cBhvr>
                                        <p:cTn id="1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3" end="3"/>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fade">
                                      <p:cBhvr>
                                        <p:cTn id="17" dur="1000"/>
                                        <p:tgtEl>
                                          <p:spTgt spid="3">
                                            <p:txEl>
                                              <p:pRg st="4" end="4"/>
                                            </p:txEl>
                                          </p:spTgt>
                                        </p:tgtEl>
                                      </p:cBhvr>
                                    </p:animEffect>
                                    <p:anim calcmode="lin" valueType="num">
                                      <p:cBhvr>
                                        <p:cTn id="18"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4" end="4"/>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1000"/>
                                        <p:tgtEl>
                                          <p:spTgt spid="3">
                                            <p:txEl>
                                              <p:pRg st="5" end="5"/>
                                            </p:txEl>
                                          </p:spTgt>
                                        </p:tgtEl>
                                      </p:cBhvr>
                                    </p:animEffect>
                                    <p:anim calcmode="lin" valueType="num">
                                      <p:cBhvr>
                                        <p:cTn id="2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5" end="5"/>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fade">
                                      <p:cBhvr>
                                        <p:cTn id="27" dur="1000"/>
                                        <p:tgtEl>
                                          <p:spTgt spid="3">
                                            <p:txEl>
                                              <p:pRg st="6" end="6"/>
                                            </p:txEl>
                                          </p:spTgt>
                                        </p:tgtEl>
                                      </p:cBhvr>
                                    </p:animEffect>
                                    <p:anim calcmode="lin" valueType="num">
                                      <p:cBhvr>
                                        <p:cTn id="2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767AF-E202-2A2E-E552-F88DF3462395}"/>
              </a:ext>
            </a:extLst>
          </p:cNvPr>
          <p:cNvSpPr>
            <a:spLocks noGrp="1"/>
          </p:cNvSpPr>
          <p:nvPr>
            <p:ph type="title"/>
          </p:nvPr>
        </p:nvSpPr>
        <p:spPr>
          <a:xfrm>
            <a:off x="671186" y="0"/>
            <a:ext cx="10515600" cy="1325563"/>
          </a:xfrm>
        </p:spPr>
        <p:txBody>
          <a:bodyPr/>
          <a:lstStyle/>
          <a:p>
            <a:pPr algn="ctr"/>
            <a:r>
              <a:rPr lang="es-ES" sz="3400" noProof="0" dirty="0"/>
              <a:t>Pitch Deck</a:t>
            </a:r>
          </a:p>
        </p:txBody>
      </p:sp>
      <p:sp>
        <p:nvSpPr>
          <p:cNvPr id="3" name="Content Placeholder 2">
            <a:extLst>
              <a:ext uri="{FF2B5EF4-FFF2-40B4-BE49-F238E27FC236}">
                <a16:creationId xmlns:a16="http://schemas.microsoft.com/office/drawing/2014/main" id="{B8846555-F1E8-D0BB-2D63-0063F1C1C7F6}"/>
              </a:ext>
            </a:extLst>
          </p:cNvPr>
          <p:cNvSpPr>
            <a:spLocks noGrp="1"/>
          </p:cNvSpPr>
          <p:nvPr>
            <p:ph idx="1"/>
          </p:nvPr>
        </p:nvSpPr>
        <p:spPr>
          <a:xfrm>
            <a:off x="671186" y="990600"/>
            <a:ext cx="10515600" cy="4935842"/>
          </a:xfrm>
        </p:spPr>
        <p:txBody>
          <a:bodyPr vert="horz" lIns="91440" tIns="45720" rIns="91440" bIns="45720" rtlCol="0" anchor="t">
            <a:normAutofit/>
          </a:bodyPr>
          <a:lstStyle/>
          <a:p>
            <a:pPr algn="just">
              <a:lnSpc>
                <a:spcPct val="100000"/>
              </a:lnSpc>
              <a:spcBef>
                <a:spcPts val="600"/>
              </a:spcBef>
              <a:spcAft>
                <a:spcPts val="600"/>
              </a:spcAft>
            </a:pPr>
            <a:r>
              <a:rPr lang="es-ES" sz="1600" noProof="0" dirty="0"/>
              <a:t>Definición y propósito</a:t>
            </a:r>
            <a:endParaRPr lang="es-ES" sz="1600" noProof="0" dirty="0">
              <a:solidFill>
                <a:schemeClr val="accent1"/>
              </a:solidFill>
            </a:endParaRPr>
          </a:p>
          <a:p>
            <a:pPr algn="just">
              <a:lnSpc>
                <a:spcPct val="100000"/>
              </a:lnSpc>
              <a:spcBef>
                <a:spcPts val="600"/>
              </a:spcBef>
              <a:spcAft>
                <a:spcPts val="600"/>
              </a:spcAft>
            </a:pPr>
            <a:r>
              <a:rPr lang="es-ES" sz="1600" b="0" dirty="0">
                <a:solidFill>
                  <a:schemeClr val="accent1"/>
                </a:solidFill>
              </a:rPr>
              <a:t>Un </a:t>
            </a:r>
            <a:r>
              <a:rPr lang="es-ES" sz="1600" b="0" i="1" dirty="0">
                <a:solidFill>
                  <a:schemeClr val="accent1"/>
                </a:solidFill>
              </a:rPr>
              <a:t>pitch deck</a:t>
            </a:r>
            <a:r>
              <a:rPr lang="es-ES" sz="1600" b="0" dirty="0">
                <a:solidFill>
                  <a:schemeClr val="accent1"/>
                </a:solidFill>
              </a:rPr>
              <a:t> es una presentación concisa y visualmente atractiva que los emprendedores utilizan para presentar su idea de negocio a inversores potenciales. Sirve como una herramienta poderosa para captar la atención, transmitir información clave y asegurar financiamiento para tu proyecto.</a:t>
            </a:r>
          </a:p>
          <a:p>
            <a:pPr>
              <a:lnSpc>
                <a:spcPct val="100000"/>
              </a:lnSpc>
              <a:spcBef>
                <a:spcPts val="600"/>
              </a:spcBef>
              <a:spcAft>
                <a:spcPts val="600"/>
              </a:spcAft>
            </a:pPr>
            <a:endParaRPr lang="es-ES" sz="1600" b="0" dirty="0">
              <a:solidFill>
                <a:schemeClr val="accent1"/>
              </a:solidFill>
            </a:endParaRPr>
          </a:p>
          <a:p>
            <a:pPr>
              <a:lnSpc>
                <a:spcPct val="100000"/>
              </a:lnSpc>
              <a:spcBef>
                <a:spcPts val="600"/>
              </a:spcBef>
              <a:spcAft>
                <a:spcPts val="600"/>
              </a:spcAft>
            </a:pPr>
            <a:r>
              <a:rPr lang="es-ES" sz="1600" dirty="0">
                <a:solidFill>
                  <a:schemeClr val="accent1"/>
                </a:solidFill>
              </a:rPr>
              <a:t>Un </a:t>
            </a:r>
            <a:r>
              <a:rPr lang="es-ES" sz="1600" i="1" dirty="0">
                <a:solidFill>
                  <a:schemeClr val="accent1"/>
                </a:solidFill>
              </a:rPr>
              <a:t>pitch deck </a:t>
            </a:r>
            <a:r>
              <a:rPr lang="es-ES" sz="1600" dirty="0">
                <a:solidFill>
                  <a:schemeClr val="accent1"/>
                </a:solidFill>
              </a:rPr>
              <a:t>efectivo típicamente incluye:</a:t>
            </a:r>
          </a:p>
          <a:p>
            <a:pPr marL="285750" indent="-285750">
              <a:lnSpc>
                <a:spcPct val="100000"/>
              </a:lnSpc>
              <a:spcBef>
                <a:spcPts val="600"/>
              </a:spcBef>
              <a:spcAft>
                <a:spcPts val="600"/>
              </a:spcAft>
              <a:buFont typeface="Arial" panose="020B0604020202020204" pitchFamily="34" charset="0"/>
              <a:buChar char="•"/>
            </a:pPr>
            <a:r>
              <a:rPr lang="es-ES" sz="1600" b="0" dirty="0">
                <a:solidFill>
                  <a:schemeClr val="accent1"/>
                </a:solidFill>
              </a:rPr>
              <a:t>Una declaración convincente del problema y propuesta de valor</a:t>
            </a:r>
          </a:p>
          <a:p>
            <a:pPr marL="285750" indent="-285750">
              <a:lnSpc>
                <a:spcPct val="100000"/>
              </a:lnSpc>
              <a:spcBef>
                <a:spcPts val="600"/>
              </a:spcBef>
              <a:spcAft>
                <a:spcPts val="600"/>
              </a:spcAft>
              <a:buFont typeface="Arial" panose="020B0604020202020204" pitchFamily="34" charset="0"/>
              <a:buChar char="•"/>
            </a:pPr>
            <a:r>
              <a:rPr lang="es-ES" sz="1600" b="0" dirty="0">
                <a:solidFill>
                  <a:schemeClr val="accent1"/>
                </a:solidFill>
              </a:rPr>
              <a:t>Una descripción de tu solución única y las características del producto.</a:t>
            </a:r>
          </a:p>
          <a:p>
            <a:pPr marL="285750" indent="-285750">
              <a:lnSpc>
                <a:spcPct val="100000"/>
              </a:lnSpc>
              <a:spcBef>
                <a:spcPts val="600"/>
              </a:spcBef>
              <a:spcAft>
                <a:spcPts val="600"/>
              </a:spcAft>
              <a:buFont typeface="Arial" panose="020B0604020202020204" pitchFamily="34" charset="0"/>
              <a:buChar char="•"/>
            </a:pPr>
            <a:r>
              <a:rPr lang="es-ES" sz="1600" b="0" dirty="0">
                <a:solidFill>
                  <a:schemeClr val="accent1"/>
                </a:solidFill>
              </a:rPr>
              <a:t>Análisis de la oportunidad de mercado y del público objetivo</a:t>
            </a:r>
          </a:p>
          <a:p>
            <a:pPr marL="285750" indent="-285750">
              <a:lnSpc>
                <a:spcPct val="100000"/>
              </a:lnSpc>
              <a:spcBef>
                <a:spcPts val="600"/>
              </a:spcBef>
              <a:spcAft>
                <a:spcPts val="600"/>
              </a:spcAft>
              <a:buFont typeface="Arial" panose="020B0604020202020204" pitchFamily="34" charset="0"/>
              <a:buChar char="•"/>
            </a:pPr>
            <a:r>
              <a:rPr lang="es-ES" sz="1600" b="0" dirty="0">
                <a:solidFill>
                  <a:schemeClr val="accent1"/>
                </a:solidFill>
              </a:rPr>
              <a:t>Modelo de negocio y fuentes de ingresos.</a:t>
            </a:r>
          </a:p>
          <a:p>
            <a:pPr marL="285750" indent="-285750">
              <a:lnSpc>
                <a:spcPct val="100000"/>
              </a:lnSpc>
              <a:spcBef>
                <a:spcPts val="600"/>
              </a:spcBef>
              <a:spcAft>
                <a:spcPts val="600"/>
              </a:spcAft>
              <a:buFont typeface="Arial" panose="020B0604020202020204" pitchFamily="34" charset="0"/>
              <a:buChar char="•"/>
            </a:pPr>
            <a:r>
              <a:rPr lang="es-ES" sz="1600" b="0" dirty="0">
                <a:solidFill>
                  <a:schemeClr val="accent1"/>
                </a:solidFill>
              </a:rPr>
              <a:t>Tracción, hitos y planes futuros</a:t>
            </a:r>
          </a:p>
          <a:p>
            <a:pPr marL="285750" indent="-285750">
              <a:lnSpc>
                <a:spcPct val="100000"/>
              </a:lnSpc>
              <a:spcBef>
                <a:spcPts val="600"/>
              </a:spcBef>
              <a:spcAft>
                <a:spcPts val="600"/>
              </a:spcAft>
              <a:buFont typeface="Arial" panose="020B0604020202020204" pitchFamily="34" charset="0"/>
              <a:buChar char="•"/>
            </a:pPr>
            <a:r>
              <a:rPr lang="es-ES" sz="1600" b="0" dirty="0">
                <a:solidFill>
                  <a:schemeClr val="accent1"/>
                </a:solidFill>
              </a:rPr>
              <a:t>Proyecciones financieras y requisitos de financiamiento</a:t>
            </a:r>
          </a:p>
          <a:p>
            <a:pPr marL="285750" indent="-285750">
              <a:lnSpc>
                <a:spcPct val="100000"/>
              </a:lnSpc>
              <a:spcBef>
                <a:spcPts val="600"/>
              </a:spcBef>
              <a:spcAft>
                <a:spcPts val="600"/>
              </a:spcAft>
              <a:buFont typeface="Arial" panose="020B0604020202020204" pitchFamily="34" charset="0"/>
              <a:buChar char="•"/>
            </a:pPr>
            <a:r>
              <a:rPr lang="es-ES" sz="1600" b="0" dirty="0">
                <a:solidFill>
                  <a:schemeClr val="accent1"/>
                </a:solidFill>
              </a:rPr>
              <a:t>Antecedentes y calificaciones del equipo. </a:t>
            </a:r>
            <a:endParaRPr lang="es-ES" sz="1600" b="0" noProof="0" dirty="0">
              <a:solidFill>
                <a:schemeClr val="accent1"/>
              </a:solidFill>
            </a:endParaRPr>
          </a:p>
        </p:txBody>
      </p:sp>
      <p:pic>
        <p:nvPicPr>
          <p:cNvPr id="5" name="Picture 4" descr="A group of women sitting around a table&#10;&#10;Description automatically generated">
            <a:extLst>
              <a:ext uri="{FF2B5EF4-FFF2-40B4-BE49-F238E27FC236}">
                <a16:creationId xmlns:a16="http://schemas.microsoft.com/office/drawing/2014/main" id="{07A666DB-A799-E07B-87A8-9B38D944695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452" y="3408063"/>
            <a:ext cx="4429192" cy="25309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 name="PoljeZBesedilom 3">
            <a:extLst>
              <a:ext uri="{FF2B5EF4-FFF2-40B4-BE49-F238E27FC236}">
                <a16:creationId xmlns:a16="http://schemas.microsoft.com/office/drawing/2014/main" id="{585C8560-CF26-A0AC-D40F-8AEB1A57BBFC}"/>
              </a:ext>
            </a:extLst>
          </p:cNvPr>
          <p:cNvSpPr txBox="1"/>
          <p:nvPr/>
        </p:nvSpPr>
        <p:spPr>
          <a:xfrm>
            <a:off x="8475448" y="6102038"/>
            <a:ext cx="274320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de la imagen: Generada con IA</a:t>
            </a:r>
          </a:p>
        </p:txBody>
      </p:sp>
    </p:spTree>
    <p:extLst>
      <p:ext uri="{BB962C8B-B14F-4D97-AF65-F5344CB8AC3E}">
        <p14:creationId xmlns:p14="http://schemas.microsoft.com/office/powerpoint/2010/main" val="2525822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 calcmode="lin" valueType="num">
                                      <p:cBhvr additive="base">
                                        <p:cTn id="1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additive="base">
                                        <p:cTn id="31"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 calcmode="lin" valueType="num">
                                      <p:cBhvr additive="base">
                                        <p:cTn id="37"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additive="base">
                                        <p:cTn id="49"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58687-496C-EB26-1780-546CA542E392}"/>
              </a:ext>
            </a:extLst>
          </p:cNvPr>
          <p:cNvSpPr>
            <a:spLocks noGrp="1"/>
          </p:cNvSpPr>
          <p:nvPr>
            <p:ph type="title"/>
          </p:nvPr>
        </p:nvSpPr>
        <p:spPr>
          <a:xfrm>
            <a:off x="1214377" y="279280"/>
            <a:ext cx="9340970" cy="454384"/>
          </a:xfrm>
        </p:spPr>
        <p:txBody>
          <a:bodyPr vert="horz" lIns="91440" tIns="45720" rIns="91440" bIns="45720" rtlCol="0" anchor="ctr">
            <a:noAutofit/>
          </a:bodyPr>
          <a:lstStyle/>
          <a:p>
            <a:pPr algn="ctr"/>
            <a:r>
              <a:rPr lang="es-ES" sz="3400" noProof="0" dirty="0"/>
              <a:t>Estructura del Pitch Deck</a:t>
            </a:r>
          </a:p>
        </p:txBody>
      </p:sp>
      <p:sp>
        <p:nvSpPr>
          <p:cNvPr id="3" name="Content Placeholder 2">
            <a:extLst>
              <a:ext uri="{FF2B5EF4-FFF2-40B4-BE49-F238E27FC236}">
                <a16:creationId xmlns:a16="http://schemas.microsoft.com/office/drawing/2014/main" id="{E5A35B3F-A959-83E8-D119-09B64E4A1B26}"/>
              </a:ext>
            </a:extLst>
          </p:cNvPr>
          <p:cNvSpPr>
            <a:spLocks noGrp="1"/>
          </p:cNvSpPr>
          <p:nvPr>
            <p:ph idx="1"/>
          </p:nvPr>
        </p:nvSpPr>
        <p:spPr>
          <a:xfrm>
            <a:off x="451764" y="929408"/>
            <a:ext cx="10870721" cy="5184925"/>
          </a:xfrm>
          <a:noFill/>
        </p:spPr>
        <p:txBody>
          <a:bodyPr vert="horz" lIns="91440" tIns="45720" rIns="91440" bIns="45720" rtlCol="0" anchor="t">
            <a:noAutofit/>
          </a:bodyPr>
          <a:lstStyle/>
          <a:p>
            <a:pPr algn="just">
              <a:lnSpc>
                <a:spcPct val="150000"/>
              </a:lnSpc>
              <a:spcBef>
                <a:spcPts val="600"/>
              </a:spcBef>
              <a:spcAft>
                <a:spcPts val="600"/>
              </a:spcAft>
            </a:pPr>
            <a:r>
              <a:rPr lang="es-ES" sz="1600" noProof="0" dirty="0">
                <a:ea typeface="+mn-lt"/>
                <a:cs typeface="+mn-lt"/>
              </a:rPr>
              <a:t>Introducción</a:t>
            </a:r>
            <a:br>
              <a:rPr lang="es-ES" sz="1600" dirty="0">
                <a:solidFill>
                  <a:schemeClr val="accent1"/>
                </a:solidFill>
                <a:ea typeface="+mn-lt"/>
                <a:cs typeface="+mn-lt"/>
              </a:rPr>
            </a:br>
            <a:r>
              <a:rPr lang="es-ES" sz="1600" dirty="0">
                <a:solidFill>
                  <a:schemeClr val="accent1"/>
                </a:solidFill>
                <a:ea typeface="+mn-lt"/>
                <a:cs typeface="+mn-lt"/>
              </a:rPr>
              <a:t>Comienza con una historia poderosa o una pregunta provocadora para captar la atención de tu audiencia y resaltar el problema que tu producto aborda</a:t>
            </a:r>
            <a:r>
              <a:rPr lang="es-ES" sz="1600" b="0" dirty="0">
                <a:solidFill>
                  <a:schemeClr val="accent1"/>
                </a:solidFill>
                <a:ea typeface="+mn-lt"/>
                <a:cs typeface="+mn-lt"/>
              </a:rPr>
              <a:t>. Por ejemplo: "</a:t>
            </a:r>
            <a:r>
              <a:rPr lang="es-ES" sz="1600" b="0" i="1" dirty="0">
                <a:solidFill>
                  <a:schemeClr val="accent1"/>
                </a:solidFill>
                <a:ea typeface="+mn-lt"/>
                <a:cs typeface="+mn-lt"/>
              </a:rPr>
              <a:t>Imagina un mundo donde cada hogar se alimenta de energía limpia y renovable, ¿qué tan cerca estamos de lograr esta visión</a:t>
            </a:r>
            <a:r>
              <a:rPr lang="es-ES" sz="1600" b="0" dirty="0">
                <a:solidFill>
                  <a:schemeClr val="accent1"/>
                </a:solidFill>
                <a:ea typeface="+mn-lt"/>
                <a:cs typeface="+mn-lt"/>
              </a:rPr>
              <a:t>?" Esto establece el escenario para presentar tu solución y su impacto.</a:t>
            </a:r>
          </a:p>
          <a:p>
            <a:pPr algn="just">
              <a:lnSpc>
                <a:spcPct val="150000"/>
              </a:lnSpc>
              <a:spcBef>
                <a:spcPts val="600"/>
              </a:spcBef>
              <a:spcAft>
                <a:spcPts val="600"/>
              </a:spcAft>
            </a:pPr>
            <a:r>
              <a:rPr lang="es-ES" sz="1600" noProof="0" dirty="0">
                <a:ea typeface="+mn-lt"/>
                <a:cs typeface="+mn-lt"/>
              </a:rPr>
              <a:t>Problema</a:t>
            </a:r>
            <a:br>
              <a:rPr lang="es-ES" sz="1600" dirty="0">
                <a:solidFill>
                  <a:schemeClr val="accent1"/>
                </a:solidFill>
                <a:ea typeface="+mn-lt"/>
                <a:cs typeface="+mn-lt"/>
              </a:rPr>
            </a:br>
            <a:r>
              <a:rPr lang="es-ES" sz="1600" dirty="0">
                <a:solidFill>
                  <a:schemeClr val="accent1"/>
                </a:solidFill>
                <a:ea typeface="+mn-lt"/>
                <a:cs typeface="+mn-lt"/>
              </a:rPr>
              <a:t>Define claramente el problema que tu producto aborda, respaldado por datos impactantes que transmitan su escala y urgencia</a:t>
            </a:r>
            <a:r>
              <a:rPr lang="es-ES" sz="1600" b="0" dirty="0">
                <a:solidFill>
                  <a:schemeClr val="accent1"/>
                </a:solidFill>
                <a:ea typeface="+mn-lt"/>
                <a:cs typeface="+mn-lt"/>
              </a:rPr>
              <a:t>. Por ejemplo: "</a:t>
            </a:r>
            <a:r>
              <a:rPr lang="es-ES" sz="1600" b="0" i="1" dirty="0">
                <a:solidFill>
                  <a:schemeClr val="accent1"/>
                </a:solidFill>
                <a:ea typeface="+mn-lt"/>
                <a:cs typeface="+mn-lt"/>
              </a:rPr>
              <a:t>Más de 1,000 millones de personas en todo el mundo aún carecen de acceso a agua potable</a:t>
            </a:r>
            <a:r>
              <a:rPr lang="es-ES" sz="1600" b="0" dirty="0">
                <a:solidFill>
                  <a:schemeClr val="accent1"/>
                </a:solidFill>
                <a:ea typeface="+mn-lt"/>
                <a:cs typeface="+mn-lt"/>
              </a:rPr>
              <a:t>," destacando la naturaleza crítica del desafío.</a:t>
            </a:r>
          </a:p>
          <a:p>
            <a:pPr algn="just">
              <a:lnSpc>
                <a:spcPct val="150000"/>
              </a:lnSpc>
              <a:spcBef>
                <a:spcPts val="600"/>
              </a:spcBef>
              <a:spcAft>
                <a:spcPts val="600"/>
              </a:spcAft>
            </a:pPr>
            <a:r>
              <a:rPr lang="es-ES" sz="1600" noProof="0" dirty="0">
                <a:ea typeface="+mn-lt"/>
                <a:cs typeface="+mn-lt"/>
              </a:rPr>
              <a:t>Solución</a:t>
            </a:r>
            <a:br>
              <a:rPr lang="es-ES" sz="1600" dirty="0">
                <a:solidFill>
                  <a:schemeClr val="accent1"/>
                </a:solidFill>
                <a:ea typeface="+mn-lt"/>
                <a:cs typeface="+mn-lt"/>
              </a:rPr>
            </a:br>
            <a:r>
              <a:rPr lang="es-ES" sz="1600" dirty="0">
                <a:solidFill>
                  <a:schemeClr val="accent1"/>
                </a:solidFill>
                <a:ea typeface="+mn-lt"/>
                <a:cs typeface="+mn-lt"/>
              </a:rPr>
              <a:t>Muestra cómo tu producto aborda eficazmente el problema, destacando sus características y beneficios únicos. </a:t>
            </a:r>
            <a:r>
              <a:rPr lang="es-ES" sz="1600" b="0" dirty="0">
                <a:solidFill>
                  <a:schemeClr val="accent1"/>
                </a:solidFill>
                <a:ea typeface="+mn-lt"/>
                <a:cs typeface="+mn-lt"/>
              </a:rPr>
              <a:t>Por ejemplo: "</a:t>
            </a:r>
            <a:r>
              <a:rPr lang="es-ES" sz="1600" b="0" i="1" dirty="0">
                <a:solidFill>
                  <a:schemeClr val="accent1"/>
                </a:solidFill>
                <a:ea typeface="+mn-lt"/>
                <a:cs typeface="+mn-lt"/>
              </a:rPr>
              <a:t>Nuestro purificador de agua portátil utiliza tecnología de filtración avanzada para proporcionar agua potable en minutos, ofreciendo una solución práctica e inmediata</a:t>
            </a:r>
            <a:r>
              <a:rPr lang="es-ES" sz="1600" b="0" dirty="0">
                <a:solidFill>
                  <a:schemeClr val="accent1"/>
                </a:solidFill>
                <a:ea typeface="+mn-lt"/>
                <a:cs typeface="+mn-lt"/>
              </a:rPr>
              <a:t>."</a:t>
            </a:r>
            <a:endParaRPr lang="es-ES" sz="1600" b="0" noProof="0" dirty="0">
              <a:solidFill>
                <a:schemeClr val="accent1"/>
              </a:solidFill>
            </a:endParaRPr>
          </a:p>
          <a:p>
            <a:endParaRPr lang="es-ES" sz="1600" noProof="0" dirty="0">
              <a:solidFill>
                <a:schemeClr val="accent1"/>
              </a:solidFill>
            </a:endParaRPr>
          </a:p>
          <a:p>
            <a:pPr>
              <a:lnSpc>
                <a:spcPct val="100000"/>
              </a:lnSpc>
              <a:spcBef>
                <a:spcPts val="600"/>
              </a:spcBef>
              <a:spcAft>
                <a:spcPts val="600"/>
              </a:spcAft>
            </a:pPr>
            <a:endParaRPr lang="es-ES" sz="1600" noProof="0" dirty="0">
              <a:solidFill>
                <a:schemeClr val="accent1"/>
              </a:solidFill>
            </a:endParaRPr>
          </a:p>
          <a:p>
            <a:pPr>
              <a:lnSpc>
                <a:spcPct val="100000"/>
              </a:lnSpc>
              <a:spcBef>
                <a:spcPts val="600"/>
              </a:spcBef>
              <a:spcAft>
                <a:spcPts val="600"/>
              </a:spcAft>
            </a:pPr>
            <a:endParaRPr lang="es-ES" sz="3200" noProof="0" dirty="0">
              <a:solidFill>
                <a:srgbClr val="1D1D1B"/>
              </a:solidFill>
            </a:endParaRPr>
          </a:p>
          <a:p>
            <a:pPr>
              <a:lnSpc>
                <a:spcPct val="170000"/>
              </a:lnSpc>
            </a:pPr>
            <a:endParaRPr lang="es-ES" noProof="0" dirty="0"/>
          </a:p>
          <a:p>
            <a:pPr>
              <a:lnSpc>
                <a:spcPct val="170000"/>
              </a:lnSpc>
            </a:pPr>
            <a:endParaRPr lang="es-ES" noProof="0" dirty="0"/>
          </a:p>
        </p:txBody>
      </p:sp>
    </p:spTree>
    <p:extLst>
      <p:ext uri="{BB962C8B-B14F-4D97-AF65-F5344CB8AC3E}">
        <p14:creationId xmlns:p14="http://schemas.microsoft.com/office/powerpoint/2010/main" val="38144133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387B7B7-8BBD-A076-D5D5-CB013AE4A2B0}"/>
              </a:ext>
            </a:extLst>
          </p:cNvPr>
          <p:cNvSpPr>
            <a:spLocks noGrp="1"/>
          </p:cNvSpPr>
          <p:nvPr>
            <p:ph type="title"/>
          </p:nvPr>
        </p:nvSpPr>
        <p:spPr>
          <a:xfrm>
            <a:off x="876996" y="224903"/>
            <a:ext cx="9565710" cy="636632"/>
          </a:xfrm>
        </p:spPr>
        <p:txBody>
          <a:bodyPr/>
          <a:lstStyle/>
          <a:p>
            <a:pPr algn="ctr"/>
            <a:r>
              <a:rPr lang="es-ES" sz="3400" noProof="0" dirty="0"/>
              <a:t>Estructura del Pitch Deck</a:t>
            </a:r>
            <a:endParaRPr lang="es-ES" noProof="0" dirty="0"/>
          </a:p>
        </p:txBody>
      </p:sp>
      <p:sp>
        <p:nvSpPr>
          <p:cNvPr id="3" name="Označba mesta vsebine 2">
            <a:extLst>
              <a:ext uri="{FF2B5EF4-FFF2-40B4-BE49-F238E27FC236}">
                <a16:creationId xmlns:a16="http://schemas.microsoft.com/office/drawing/2014/main" id="{16B7109B-1971-746A-20C5-B1E2B0ECD86D}"/>
              </a:ext>
            </a:extLst>
          </p:cNvPr>
          <p:cNvSpPr>
            <a:spLocks noGrp="1"/>
          </p:cNvSpPr>
          <p:nvPr>
            <p:ph idx="1"/>
          </p:nvPr>
        </p:nvSpPr>
        <p:spPr>
          <a:xfrm>
            <a:off x="554220" y="1002432"/>
            <a:ext cx="11037415" cy="5019390"/>
          </a:xfrm>
        </p:spPr>
        <p:txBody>
          <a:bodyPr vert="horz" lIns="91440" tIns="45720" rIns="91440" bIns="45720" rtlCol="0" anchor="t">
            <a:noAutofit/>
          </a:bodyPr>
          <a:lstStyle/>
          <a:p>
            <a:pPr algn="just">
              <a:lnSpc>
                <a:spcPct val="120000"/>
              </a:lnSpc>
              <a:spcBef>
                <a:spcPts val="600"/>
              </a:spcBef>
              <a:spcAft>
                <a:spcPts val="600"/>
              </a:spcAft>
            </a:pPr>
            <a:r>
              <a:rPr lang="es-ES" sz="1400" noProof="0" dirty="0">
                <a:ea typeface="+mn-lt"/>
                <a:cs typeface="+mn-lt"/>
              </a:rPr>
              <a:t>Modelo de Negocio</a:t>
            </a:r>
            <a:endParaRPr lang="es-ES" sz="1400" noProof="0" dirty="0"/>
          </a:p>
          <a:p>
            <a:pPr algn="just">
              <a:lnSpc>
                <a:spcPct val="120000"/>
              </a:lnSpc>
              <a:spcBef>
                <a:spcPts val="600"/>
              </a:spcBef>
              <a:spcAft>
                <a:spcPts val="600"/>
              </a:spcAft>
            </a:pPr>
            <a:r>
              <a:rPr lang="es-ES" sz="1400" noProof="0" dirty="0">
                <a:solidFill>
                  <a:schemeClr val="accent1"/>
                </a:solidFill>
                <a:ea typeface="+mn-lt"/>
                <a:cs typeface="+mn-lt"/>
              </a:rPr>
              <a:t>Expón claramente tus fuentes de ingresos, como los planes de suscripción. </a:t>
            </a:r>
            <a:r>
              <a:rPr lang="es-ES" sz="1400" b="0" noProof="0" dirty="0">
                <a:solidFill>
                  <a:schemeClr val="accent1"/>
                </a:solidFill>
                <a:ea typeface="+mn-lt"/>
                <a:cs typeface="+mn-lt"/>
              </a:rPr>
              <a:t>Por ejemplo: "</a:t>
            </a:r>
            <a:r>
              <a:rPr lang="es-ES" sz="1400" b="0" i="1" noProof="0" dirty="0">
                <a:solidFill>
                  <a:schemeClr val="accent1"/>
                </a:solidFill>
                <a:ea typeface="+mn-lt"/>
                <a:cs typeface="+mn-lt"/>
              </a:rPr>
              <a:t>Generamos ingresos recurrentes a través de opciones de suscripción mensual y anual, asegurando ingresos predecibles y retención de clientes</a:t>
            </a:r>
            <a:r>
              <a:rPr lang="es-ES" sz="1400" b="0" noProof="0" dirty="0">
                <a:solidFill>
                  <a:schemeClr val="accent1"/>
                </a:solidFill>
                <a:ea typeface="+mn-lt"/>
                <a:cs typeface="+mn-lt"/>
              </a:rPr>
              <a:t>.“</a:t>
            </a:r>
          </a:p>
          <a:p>
            <a:pPr algn="just">
              <a:lnSpc>
                <a:spcPct val="120000"/>
              </a:lnSpc>
              <a:spcBef>
                <a:spcPts val="600"/>
              </a:spcBef>
              <a:spcAft>
                <a:spcPts val="600"/>
              </a:spcAft>
            </a:pPr>
            <a:r>
              <a:rPr lang="es-ES" sz="1400" noProof="0" dirty="0">
                <a:ea typeface="+mn-lt"/>
                <a:cs typeface="+mn-lt"/>
              </a:rPr>
              <a:t>Tracción</a:t>
            </a:r>
            <a:endParaRPr lang="es-ES" sz="1400" noProof="0" dirty="0"/>
          </a:p>
          <a:p>
            <a:pPr algn="just">
              <a:lnSpc>
                <a:spcPct val="120000"/>
              </a:lnSpc>
              <a:spcBef>
                <a:spcPts val="600"/>
              </a:spcBef>
              <a:spcAft>
                <a:spcPts val="600"/>
              </a:spcAft>
            </a:pPr>
            <a:r>
              <a:rPr lang="es-ES" sz="1400" noProof="0" dirty="0">
                <a:solidFill>
                  <a:schemeClr val="accent1"/>
                </a:solidFill>
                <a:ea typeface="+mn-lt"/>
                <a:cs typeface="+mn-lt"/>
              </a:rPr>
              <a:t>Demuestra una fuerte demanda del mercado con métricas tangibles. </a:t>
            </a:r>
            <a:r>
              <a:rPr lang="es-ES" sz="1400" b="0" noProof="0" dirty="0">
                <a:solidFill>
                  <a:schemeClr val="accent1"/>
                </a:solidFill>
                <a:ea typeface="+mn-lt"/>
                <a:cs typeface="+mn-lt"/>
              </a:rPr>
              <a:t>Por ejemplo: "</a:t>
            </a:r>
            <a:r>
              <a:rPr lang="es-ES" sz="1400" b="0" i="1" noProof="0" dirty="0">
                <a:solidFill>
                  <a:schemeClr val="accent1"/>
                </a:solidFill>
                <a:ea typeface="+mn-lt"/>
                <a:cs typeface="+mn-lt"/>
              </a:rPr>
              <a:t>Hemos vendido más de 10,000 unidades en solo seis meses y establecido alianzas con importantes minoristas, validando el ajuste de nuestro producto al mercado y nuestra estrategia de distribución</a:t>
            </a:r>
            <a:r>
              <a:rPr lang="es-ES" sz="1400" b="0" noProof="0" dirty="0">
                <a:solidFill>
                  <a:schemeClr val="accent1"/>
                </a:solidFill>
                <a:ea typeface="+mn-lt"/>
                <a:cs typeface="+mn-lt"/>
              </a:rPr>
              <a:t>.“</a:t>
            </a:r>
          </a:p>
          <a:p>
            <a:pPr algn="just">
              <a:lnSpc>
                <a:spcPct val="120000"/>
              </a:lnSpc>
              <a:spcBef>
                <a:spcPts val="600"/>
              </a:spcBef>
              <a:spcAft>
                <a:spcPts val="600"/>
              </a:spcAft>
            </a:pPr>
            <a:r>
              <a:rPr lang="es-ES" sz="1400" noProof="0" dirty="0">
                <a:ea typeface="+mn-lt"/>
                <a:cs typeface="+mn-lt"/>
              </a:rPr>
              <a:t>Competencia</a:t>
            </a:r>
            <a:endParaRPr lang="es-ES" sz="1400" noProof="0" dirty="0"/>
          </a:p>
          <a:p>
            <a:pPr algn="just">
              <a:lnSpc>
                <a:spcPct val="120000"/>
              </a:lnSpc>
              <a:spcBef>
                <a:spcPts val="600"/>
              </a:spcBef>
              <a:spcAft>
                <a:spcPts val="600"/>
              </a:spcAft>
            </a:pPr>
            <a:r>
              <a:rPr lang="es-ES" sz="1400" noProof="0" dirty="0">
                <a:solidFill>
                  <a:schemeClr val="accent1"/>
                </a:solidFill>
                <a:ea typeface="+mn-lt"/>
                <a:cs typeface="+mn-lt"/>
              </a:rPr>
              <a:t>Identifica a los competidores clave y destaca tus puntos de venta únicos. </a:t>
            </a:r>
            <a:r>
              <a:rPr lang="es-ES" sz="1400" b="0" noProof="0" dirty="0">
                <a:solidFill>
                  <a:schemeClr val="accent1"/>
                </a:solidFill>
                <a:ea typeface="+mn-lt"/>
                <a:cs typeface="+mn-lt"/>
              </a:rPr>
              <a:t>Por ejemplo: "</a:t>
            </a:r>
            <a:r>
              <a:rPr lang="es-ES" sz="1400" b="0" i="1" noProof="0" dirty="0">
                <a:solidFill>
                  <a:schemeClr val="accent1"/>
                </a:solidFill>
                <a:ea typeface="+mn-lt"/>
                <a:cs typeface="+mn-lt"/>
              </a:rPr>
              <a:t>A diferencia de los purificadores tradicionales, nuestro diseño liviano y portátil está diseñado para su uso en movimiento, lo que lo hace destacar en el mercado”</a:t>
            </a:r>
            <a:r>
              <a:rPr lang="es-ES" sz="1400" b="0" noProof="0" dirty="0">
                <a:solidFill>
                  <a:schemeClr val="accent1"/>
                </a:solidFill>
                <a:ea typeface="+mn-lt"/>
                <a:cs typeface="+mn-lt"/>
              </a:rPr>
              <a:t>.</a:t>
            </a:r>
          </a:p>
          <a:p>
            <a:pPr algn="just">
              <a:lnSpc>
                <a:spcPct val="120000"/>
              </a:lnSpc>
              <a:spcBef>
                <a:spcPts val="600"/>
              </a:spcBef>
              <a:spcAft>
                <a:spcPts val="600"/>
              </a:spcAft>
            </a:pPr>
            <a:r>
              <a:rPr lang="es-ES" sz="1400" noProof="0" dirty="0">
                <a:ea typeface="+mn-lt"/>
                <a:cs typeface="+mn-lt"/>
              </a:rPr>
              <a:t>Finanzas</a:t>
            </a:r>
            <a:endParaRPr lang="es-ES" sz="1400" noProof="0" dirty="0"/>
          </a:p>
          <a:p>
            <a:pPr algn="just">
              <a:lnSpc>
                <a:spcPct val="120000"/>
              </a:lnSpc>
              <a:spcBef>
                <a:spcPts val="600"/>
              </a:spcBef>
              <a:spcAft>
                <a:spcPts val="600"/>
              </a:spcAft>
            </a:pPr>
            <a:r>
              <a:rPr lang="es-ES" sz="1400" noProof="0" dirty="0">
                <a:solidFill>
                  <a:schemeClr val="accent1"/>
                </a:solidFill>
                <a:ea typeface="+mn-lt"/>
                <a:cs typeface="+mn-lt"/>
              </a:rPr>
              <a:t>Proporciona proyecciones financieras claras y métricas. </a:t>
            </a:r>
            <a:r>
              <a:rPr lang="es-ES" sz="1400" b="0" noProof="0" dirty="0">
                <a:solidFill>
                  <a:schemeClr val="accent1"/>
                </a:solidFill>
                <a:ea typeface="+mn-lt"/>
                <a:cs typeface="+mn-lt"/>
              </a:rPr>
              <a:t>Por ejemplo: "</a:t>
            </a:r>
            <a:r>
              <a:rPr lang="es-ES" sz="1400" b="0" i="1" noProof="0" dirty="0">
                <a:solidFill>
                  <a:schemeClr val="accent1"/>
                </a:solidFill>
                <a:ea typeface="+mn-lt"/>
                <a:cs typeface="+mn-lt"/>
              </a:rPr>
              <a:t>Proyectamos $2 millones en ingresos durante el primer año con un margen bruto del 60%, respaldado por un bajo costo de adquisición de clientes (CAC), lo que garantiza un crecimiento sostenible y rentabilidad</a:t>
            </a:r>
            <a:r>
              <a:rPr lang="es-ES" sz="1400" b="0" noProof="0" dirty="0">
                <a:solidFill>
                  <a:schemeClr val="accent1"/>
                </a:solidFill>
                <a:ea typeface="+mn-lt"/>
                <a:cs typeface="+mn-lt"/>
              </a:rPr>
              <a:t>."</a:t>
            </a:r>
            <a:endParaRPr lang="es-ES" sz="1400" b="0" noProof="0" dirty="0">
              <a:solidFill>
                <a:schemeClr val="accent1"/>
              </a:solidFill>
            </a:endParaRPr>
          </a:p>
        </p:txBody>
      </p:sp>
    </p:spTree>
    <p:extLst>
      <p:ext uri="{BB962C8B-B14F-4D97-AF65-F5344CB8AC3E}">
        <p14:creationId xmlns:p14="http://schemas.microsoft.com/office/powerpoint/2010/main" val="15166986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97689-493D-1624-7929-C678760FE14B}"/>
              </a:ext>
            </a:extLst>
          </p:cNvPr>
          <p:cNvSpPr>
            <a:spLocks noGrp="1"/>
          </p:cNvSpPr>
          <p:nvPr>
            <p:ph type="title"/>
          </p:nvPr>
        </p:nvSpPr>
        <p:spPr>
          <a:xfrm>
            <a:off x="838200" y="365125"/>
            <a:ext cx="10091468" cy="799441"/>
          </a:xfrm>
        </p:spPr>
        <p:txBody>
          <a:bodyPr>
            <a:normAutofit/>
          </a:bodyPr>
          <a:lstStyle/>
          <a:p>
            <a:pPr algn="ctr"/>
            <a:r>
              <a:rPr lang="es-ES" sz="3400" noProof="0" dirty="0"/>
              <a:t>Información clave a incluir</a:t>
            </a:r>
          </a:p>
        </p:txBody>
      </p:sp>
      <p:sp>
        <p:nvSpPr>
          <p:cNvPr id="3" name="Content Placeholder 2">
            <a:extLst>
              <a:ext uri="{FF2B5EF4-FFF2-40B4-BE49-F238E27FC236}">
                <a16:creationId xmlns:a16="http://schemas.microsoft.com/office/drawing/2014/main" id="{4DA98FB8-37FB-02E6-6D6A-D1FDDA591FFB}"/>
              </a:ext>
            </a:extLst>
          </p:cNvPr>
          <p:cNvSpPr>
            <a:spLocks noGrp="1"/>
          </p:cNvSpPr>
          <p:nvPr>
            <p:ph idx="1"/>
          </p:nvPr>
        </p:nvSpPr>
        <p:spPr>
          <a:xfrm>
            <a:off x="863600" y="1194758"/>
            <a:ext cx="10515600" cy="4753605"/>
          </a:xfrm>
        </p:spPr>
        <p:txBody>
          <a:bodyPr vert="horz" lIns="91440" tIns="45720" rIns="91440" bIns="45720" rtlCol="0" anchor="t">
            <a:normAutofit fontScale="85000" lnSpcReduction="20000"/>
          </a:bodyPr>
          <a:lstStyle/>
          <a:p>
            <a:pPr marL="0" indent="0">
              <a:lnSpc>
                <a:spcPct val="150000"/>
              </a:lnSpc>
              <a:spcBef>
                <a:spcPts val="600"/>
              </a:spcBef>
              <a:spcAft>
                <a:spcPts val="600"/>
              </a:spcAft>
              <a:buNone/>
            </a:pPr>
            <a:r>
              <a:rPr lang="es-ES" sz="1800" noProof="0" dirty="0">
                <a:solidFill>
                  <a:schemeClr val="accent1"/>
                </a:solidFill>
              </a:rPr>
              <a:t>Visión y Misión: </a:t>
            </a:r>
            <a:r>
              <a:rPr lang="es-ES" sz="1800" b="0" noProof="0" dirty="0">
                <a:solidFill>
                  <a:schemeClr val="accent1"/>
                </a:solidFill>
              </a:rPr>
              <a:t>Presenta claramente la </a:t>
            </a:r>
            <a:r>
              <a:rPr lang="es-ES" sz="1800" noProof="0" dirty="0">
                <a:solidFill>
                  <a:schemeClr val="accent1"/>
                </a:solidFill>
              </a:rPr>
              <a:t>visión y la misión </a:t>
            </a:r>
            <a:r>
              <a:rPr lang="es-ES" sz="1800" b="0" noProof="0" dirty="0">
                <a:solidFill>
                  <a:schemeClr val="accent1"/>
                </a:solidFill>
              </a:rPr>
              <a:t>de la empresa a largo plazo. </a:t>
            </a:r>
          </a:p>
          <a:p>
            <a:pPr marL="457200">
              <a:lnSpc>
                <a:spcPct val="150000"/>
              </a:lnSpc>
              <a:spcBef>
                <a:spcPts val="600"/>
              </a:spcBef>
              <a:spcAft>
                <a:spcPts val="600"/>
              </a:spcAft>
              <a:buFont typeface="Arial" panose="020B0604020202020204" pitchFamily="34" charset="0"/>
              <a:buChar char="•"/>
            </a:pPr>
            <a:r>
              <a:rPr lang="es-ES" sz="1800" b="0" i="1" noProof="0" dirty="0">
                <a:solidFill>
                  <a:schemeClr val="accent1"/>
                </a:solidFill>
              </a:rPr>
              <a:t>Ejemplo: "Nuestra misión es hacer que el agua limpia sea accesible para todos, en cualquier lugar."</a:t>
            </a:r>
          </a:p>
          <a:p>
            <a:pPr marL="0" indent="0">
              <a:lnSpc>
                <a:spcPct val="150000"/>
              </a:lnSpc>
              <a:spcBef>
                <a:spcPts val="600"/>
              </a:spcBef>
              <a:spcAft>
                <a:spcPts val="600"/>
              </a:spcAft>
              <a:buNone/>
            </a:pPr>
            <a:r>
              <a:rPr lang="es-ES" sz="1800" noProof="0" dirty="0">
                <a:solidFill>
                  <a:schemeClr val="accent1"/>
                </a:solidFill>
              </a:rPr>
              <a:t>Propuesta Única de Valor: </a:t>
            </a:r>
            <a:r>
              <a:rPr lang="es-ES" sz="1800" b="0" noProof="0" dirty="0">
                <a:solidFill>
                  <a:schemeClr val="accent1"/>
                </a:solidFill>
              </a:rPr>
              <a:t>Presenta </a:t>
            </a:r>
            <a:r>
              <a:rPr lang="es-ES" sz="1800" noProof="0" dirty="0">
                <a:solidFill>
                  <a:schemeClr val="accent1"/>
                </a:solidFill>
              </a:rPr>
              <a:t>lo que diferencia </a:t>
            </a:r>
            <a:r>
              <a:rPr lang="es-ES" sz="1800" b="0" noProof="0" dirty="0">
                <a:solidFill>
                  <a:schemeClr val="accent1"/>
                </a:solidFill>
              </a:rPr>
              <a:t>a tu producto de la competencia.</a:t>
            </a:r>
          </a:p>
          <a:p>
            <a:pPr marL="457200">
              <a:lnSpc>
                <a:spcPct val="150000"/>
              </a:lnSpc>
              <a:spcBef>
                <a:spcPts val="600"/>
              </a:spcBef>
              <a:spcAft>
                <a:spcPts val="600"/>
              </a:spcAft>
              <a:buFont typeface="Arial" panose="020B0604020202020204" pitchFamily="34" charset="0"/>
              <a:buChar char="•"/>
            </a:pPr>
            <a:r>
              <a:rPr lang="es-ES" sz="1800" b="0" i="1" noProof="0" dirty="0">
                <a:solidFill>
                  <a:schemeClr val="accent1"/>
                </a:solidFill>
              </a:rPr>
              <a:t>Ejemplo: "Nuestro purificador es el único que utiliza nanotecnología para una filtración superior."</a:t>
            </a:r>
          </a:p>
          <a:p>
            <a:pPr marL="0" indent="0">
              <a:lnSpc>
                <a:spcPct val="150000"/>
              </a:lnSpc>
              <a:spcBef>
                <a:spcPts val="600"/>
              </a:spcBef>
              <a:spcAft>
                <a:spcPts val="600"/>
              </a:spcAft>
              <a:buNone/>
            </a:pPr>
            <a:r>
              <a:rPr lang="es-ES" sz="1800" noProof="0" dirty="0">
                <a:solidFill>
                  <a:schemeClr val="accent1"/>
                </a:solidFill>
              </a:rPr>
              <a:t>Análisis del Mercado y Perspectivas del Cliente: </a:t>
            </a:r>
            <a:r>
              <a:rPr lang="es-ES" sz="1800" b="0" noProof="0" dirty="0">
                <a:solidFill>
                  <a:schemeClr val="accent1"/>
                </a:solidFill>
              </a:rPr>
              <a:t>Proporciona </a:t>
            </a:r>
            <a:r>
              <a:rPr lang="es-ES" sz="1800" noProof="0" dirty="0">
                <a:solidFill>
                  <a:schemeClr val="accent1"/>
                </a:solidFill>
              </a:rPr>
              <a:t>perspectivas sobre las tendencias del mercado </a:t>
            </a:r>
            <a:r>
              <a:rPr lang="es-ES" sz="1800" b="0" noProof="0" dirty="0">
                <a:solidFill>
                  <a:schemeClr val="accent1"/>
                </a:solidFill>
              </a:rPr>
              <a:t>y las necesidades del cliente.</a:t>
            </a:r>
          </a:p>
          <a:p>
            <a:pPr marL="457200">
              <a:lnSpc>
                <a:spcPct val="150000"/>
              </a:lnSpc>
              <a:spcBef>
                <a:spcPts val="600"/>
              </a:spcBef>
              <a:spcAft>
                <a:spcPts val="600"/>
              </a:spcAft>
              <a:buFont typeface="Arial" panose="020B0604020202020204" pitchFamily="34" charset="0"/>
              <a:buChar char="•"/>
            </a:pPr>
            <a:r>
              <a:rPr lang="es-ES" sz="1800" b="0" i="1" noProof="0" dirty="0">
                <a:solidFill>
                  <a:schemeClr val="accent1"/>
                </a:solidFill>
              </a:rPr>
              <a:t>Ejemplo: “La investigación de mercado muestra una creciente demanda de purificadores de agua portátiles y fáciles de usar.”</a:t>
            </a:r>
          </a:p>
          <a:p>
            <a:pPr marL="0" indent="0">
              <a:lnSpc>
                <a:spcPct val="150000"/>
              </a:lnSpc>
              <a:spcBef>
                <a:spcPts val="600"/>
              </a:spcBef>
              <a:spcAft>
                <a:spcPts val="600"/>
              </a:spcAft>
              <a:buNone/>
            </a:pPr>
            <a:r>
              <a:rPr lang="es-ES" sz="1800" noProof="0" dirty="0">
                <a:solidFill>
                  <a:schemeClr val="accent1"/>
                </a:solidFill>
              </a:rPr>
              <a:t>Estrategia Go-to-Market: </a:t>
            </a:r>
            <a:r>
              <a:rPr lang="es-ES" sz="1800" b="0" noProof="0" dirty="0">
                <a:solidFill>
                  <a:schemeClr val="accent1"/>
                </a:solidFill>
              </a:rPr>
              <a:t>Explica tu plan para </a:t>
            </a:r>
            <a:r>
              <a:rPr lang="es-ES" sz="1800" noProof="0" dirty="0">
                <a:solidFill>
                  <a:schemeClr val="accent1"/>
                </a:solidFill>
              </a:rPr>
              <a:t>llegar y tener clientes</a:t>
            </a:r>
            <a:r>
              <a:rPr lang="es-ES" sz="1800" b="0" noProof="0" dirty="0">
                <a:solidFill>
                  <a:schemeClr val="accent1"/>
                </a:solidFill>
              </a:rPr>
              <a:t>.</a:t>
            </a:r>
          </a:p>
          <a:p>
            <a:pPr marL="457200">
              <a:lnSpc>
                <a:spcPct val="150000"/>
              </a:lnSpc>
              <a:spcBef>
                <a:spcPts val="600"/>
              </a:spcBef>
              <a:spcAft>
                <a:spcPts val="600"/>
              </a:spcAft>
              <a:buFont typeface="Arial" panose="020B0604020202020204" pitchFamily="34" charset="0"/>
              <a:buChar char="•"/>
            </a:pPr>
            <a:r>
              <a:rPr lang="es-ES" sz="1800" b="0" i="1" noProof="0" dirty="0">
                <a:solidFill>
                  <a:schemeClr val="accent1"/>
                </a:solidFill>
              </a:rPr>
              <a:t>Ejemplo: "Utilizaremos una combinación de marketing en línea, asociaciones con influencers y distribución en puntos de venta para llegar a nuestro mercado objetivo."</a:t>
            </a:r>
          </a:p>
          <a:p>
            <a:endParaRPr lang="es-ES" noProof="0" dirty="0"/>
          </a:p>
        </p:txBody>
      </p:sp>
    </p:spTree>
    <p:extLst>
      <p:ext uri="{BB962C8B-B14F-4D97-AF65-F5344CB8AC3E}">
        <p14:creationId xmlns:p14="http://schemas.microsoft.com/office/powerpoint/2010/main" val="2368773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a:xfrm>
            <a:off x="1408250" y="156613"/>
            <a:ext cx="9552709" cy="1325563"/>
          </a:xfrm>
        </p:spPr>
        <p:txBody>
          <a:bodyPr>
            <a:normAutofit/>
          </a:bodyPr>
          <a:lstStyle/>
          <a:p>
            <a:pPr algn="ctr"/>
            <a:r>
              <a:rPr lang="es-ES" sz="3400" noProof="0" dirty="0"/>
              <a:t>1</a:t>
            </a:r>
            <a:r>
              <a:rPr lang="es-ES" sz="3400" dirty="0"/>
              <a:t>. </a:t>
            </a:r>
            <a:r>
              <a:rPr lang="es-ES" sz="3400" noProof="0" dirty="0"/>
              <a:t>Comprender los estados financieros y su análisis</a:t>
            </a:r>
          </a:p>
        </p:txBody>
      </p:sp>
      <p:sp>
        <p:nvSpPr>
          <p:cNvPr id="3" name="Content Placeholder 2">
            <a:extLst>
              <a:ext uri="{FF2B5EF4-FFF2-40B4-BE49-F238E27FC236}">
                <a16:creationId xmlns:a16="http://schemas.microsoft.com/office/drawing/2014/main" id="{59605655-373A-DED5-DBE3-3EF440CA7C6E}"/>
              </a:ext>
            </a:extLst>
          </p:cNvPr>
          <p:cNvSpPr>
            <a:spLocks noGrp="1"/>
          </p:cNvSpPr>
          <p:nvPr>
            <p:ph idx="1"/>
          </p:nvPr>
        </p:nvSpPr>
        <p:spPr>
          <a:xfrm>
            <a:off x="177800" y="1495425"/>
            <a:ext cx="11176000" cy="4351338"/>
          </a:xfrm>
        </p:spPr>
        <p:txBody>
          <a:bodyPr vert="horz" lIns="91440" tIns="45720" rIns="91440" bIns="45720" rtlCol="0" anchor="t">
            <a:normAutofit/>
          </a:bodyPr>
          <a:lstStyle/>
          <a:p>
            <a:pPr marL="0" indent="0">
              <a:buNone/>
            </a:pPr>
            <a:endParaRPr lang="es-ES" sz="1600" noProof="0" dirty="0"/>
          </a:p>
          <a:p>
            <a:pPr lvl="1">
              <a:lnSpc>
                <a:spcPct val="100000"/>
              </a:lnSpc>
            </a:pPr>
            <a:r>
              <a:rPr lang="es-ES" sz="1600" noProof="0" dirty="0">
                <a:solidFill>
                  <a:schemeClr val="accent1"/>
                </a:solidFill>
                <a:latin typeface="Raleway "/>
              </a:rPr>
              <a:t>Los estados financieros </a:t>
            </a:r>
            <a:r>
              <a:rPr lang="es-ES" sz="1600" b="0" noProof="0" dirty="0">
                <a:solidFill>
                  <a:schemeClr val="accent1"/>
                </a:solidFill>
                <a:latin typeface="Raleway "/>
              </a:rPr>
              <a:t>son registros formales de las actividades financieras y la posición de una empresa, persona u otra entidad. Proporcionan un resumen de la salud financiera de una entidad y son utilizados para diversos propósitos por diferentes partes interesadas.</a:t>
            </a:r>
            <a:endParaRPr lang="es-ES" b="0" noProof="0" dirty="0">
              <a:solidFill>
                <a:srgbClr val="F85741"/>
              </a:solidFill>
              <a:latin typeface="Raleway "/>
            </a:endParaRPr>
          </a:p>
          <a:p>
            <a:pPr lvl="1">
              <a:lnSpc>
                <a:spcPct val="150000"/>
              </a:lnSpc>
            </a:pPr>
            <a:r>
              <a:rPr lang="es-ES" sz="1600" b="0" noProof="0" dirty="0">
                <a:solidFill>
                  <a:schemeClr val="accent1"/>
                </a:solidFill>
                <a:latin typeface="Raleway Medium"/>
              </a:rPr>
              <a:t> </a:t>
            </a:r>
          </a:p>
          <a:p>
            <a:pPr lvl="1">
              <a:lnSpc>
                <a:spcPct val="150000"/>
              </a:lnSpc>
            </a:pPr>
            <a:endParaRPr lang="es-ES" sz="1600" b="0" noProof="0" dirty="0">
              <a:solidFill>
                <a:schemeClr val="accent1"/>
              </a:solidFill>
              <a:latin typeface="Raleway Medium"/>
            </a:endParaRPr>
          </a:p>
          <a:p>
            <a:pPr lvl="1">
              <a:lnSpc>
                <a:spcPct val="150000"/>
              </a:lnSpc>
            </a:pPr>
            <a:r>
              <a:rPr lang="es-ES" sz="1600" b="0" noProof="0" dirty="0">
                <a:solidFill>
                  <a:schemeClr val="accent1"/>
                </a:solidFill>
                <a:latin typeface="Raleway Medium"/>
              </a:rPr>
              <a:t>           </a:t>
            </a:r>
          </a:p>
          <a:p>
            <a:pPr lvl="1">
              <a:lnSpc>
                <a:spcPct val="150000"/>
              </a:lnSpc>
            </a:pPr>
            <a:r>
              <a:rPr lang="es-ES" sz="1600" b="0" noProof="0" dirty="0">
                <a:solidFill>
                  <a:schemeClr val="accent1"/>
                </a:solidFill>
                <a:latin typeface="Raleway Medium"/>
              </a:rPr>
              <a:t>   </a:t>
            </a:r>
          </a:p>
          <a:p>
            <a:pPr lvl="1"/>
            <a:endParaRPr lang="es-ES" noProof="0" dirty="0"/>
          </a:p>
        </p:txBody>
      </p:sp>
      <p:pic>
        <p:nvPicPr>
          <p:cNvPr id="5" name="Picture 4" descr="A group of women sitting at a table with laptops and papers&#10;&#10;Description automatically generated">
            <a:extLst>
              <a:ext uri="{FF2B5EF4-FFF2-40B4-BE49-F238E27FC236}">
                <a16:creationId xmlns:a16="http://schemas.microsoft.com/office/drawing/2014/main" id="{3B568571-A732-BF01-454A-647087EA2D6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23200" y="3005730"/>
            <a:ext cx="3429000" cy="3419355"/>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noProof="0" dirty="0"/>
          </a:p>
        </p:txBody>
      </p:sp>
      <p:sp>
        <p:nvSpPr>
          <p:cNvPr id="6" name="PoljeZBesedilom 5">
            <a:extLst>
              <a:ext uri="{FF2B5EF4-FFF2-40B4-BE49-F238E27FC236}">
                <a16:creationId xmlns:a16="http://schemas.microsoft.com/office/drawing/2014/main" id="{98413A7E-E5AC-2443-4375-8D55C28842AB}"/>
              </a:ext>
            </a:extLst>
          </p:cNvPr>
          <p:cNvSpPr txBox="1"/>
          <p:nvPr/>
        </p:nvSpPr>
        <p:spPr>
          <a:xfrm>
            <a:off x="1408250" y="3529396"/>
            <a:ext cx="4524036" cy="1449115"/>
          </a:xfrm>
          <a:prstGeom prst="rect">
            <a:avLst/>
          </a:prstGeom>
          <a:solidFill>
            <a:schemeClr val="bg1"/>
          </a:solidFill>
          <a:ln>
            <a:solidFill>
              <a:schemeClr val="accent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spcBef>
                <a:spcPts val="500"/>
              </a:spcBef>
            </a:pPr>
            <a:r>
              <a:rPr lang="es-ES" sz="1400" b="1" noProof="0" dirty="0">
                <a:solidFill>
                  <a:schemeClr val="accent1"/>
                </a:solidFill>
                <a:latin typeface="Raleway "/>
              </a:rPr>
              <a:t>Fun fact: </a:t>
            </a:r>
            <a:r>
              <a:rPr lang="es-ES" sz="1400" noProof="0" dirty="0">
                <a:solidFill>
                  <a:schemeClr val="accent1"/>
                </a:solidFill>
                <a:latin typeface="Raleway "/>
              </a:rPr>
              <a:t>Los estados financieros suelen ser conocidos como el "marcador" de un negocio. </a:t>
            </a:r>
          </a:p>
          <a:p>
            <a:pPr algn="just">
              <a:spcBef>
                <a:spcPts val="500"/>
              </a:spcBef>
            </a:pPr>
            <a:r>
              <a:rPr lang="es-ES" sz="1400" noProof="0" dirty="0">
                <a:solidFill>
                  <a:schemeClr val="accent1"/>
                </a:solidFill>
                <a:latin typeface="Raleway "/>
              </a:rPr>
              <a:t>Al igual que un marcador en un juego deportivo, proporcionan una instantánea del desempeño financiero y la posición de una empresa en un momento determinado</a:t>
            </a:r>
            <a:r>
              <a:rPr lang="es-ES" sz="1400" noProof="0" dirty="0">
                <a:solidFill>
                  <a:schemeClr val="accent1"/>
                </a:solidFill>
                <a:latin typeface="Raleway Medium"/>
              </a:rPr>
              <a:t>.</a:t>
            </a:r>
            <a:endParaRPr lang="es-ES" noProof="0" dirty="0">
              <a:solidFill>
                <a:schemeClr val="accent1"/>
              </a:solidFill>
            </a:endParaRPr>
          </a:p>
        </p:txBody>
      </p:sp>
      <p:sp>
        <p:nvSpPr>
          <p:cNvPr id="8" name="PoljeZBesedilom 7">
            <a:extLst>
              <a:ext uri="{FF2B5EF4-FFF2-40B4-BE49-F238E27FC236}">
                <a16:creationId xmlns:a16="http://schemas.microsoft.com/office/drawing/2014/main" id="{6B37DD44-CA69-DC5A-20EC-6F5C25302CB1}"/>
              </a:ext>
            </a:extLst>
          </p:cNvPr>
          <p:cNvSpPr txBox="1"/>
          <p:nvPr/>
        </p:nvSpPr>
        <p:spPr>
          <a:xfrm>
            <a:off x="6537129" y="6247555"/>
            <a:ext cx="2197998" cy="400110"/>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de la Imagen: Generada con IA </a:t>
            </a:r>
          </a:p>
        </p:txBody>
      </p:sp>
    </p:spTree>
    <p:extLst>
      <p:ext uri="{BB962C8B-B14F-4D97-AF65-F5344CB8AC3E}">
        <p14:creationId xmlns:p14="http://schemas.microsoft.com/office/powerpoint/2010/main" val="18729300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631A1-251A-74D3-57DE-66B5DC8DCD92}"/>
              </a:ext>
            </a:extLst>
          </p:cNvPr>
          <p:cNvSpPr>
            <a:spLocks noGrp="1"/>
          </p:cNvSpPr>
          <p:nvPr>
            <p:ph type="title"/>
          </p:nvPr>
        </p:nvSpPr>
        <p:spPr>
          <a:xfrm>
            <a:off x="2015706" y="327026"/>
            <a:ext cx="7814094" cy="419878"/>
          </a:xfrm>
        </p:spPr>
        <p:txBody>
          <a:bodyPr>
            <a:normAutofit fontScale="90000"/>
          </a:bodyPr>
          <a:lstStyle/>
          <a:p>
            <a:pPr algn="ctr"/>
            <a:r>
              <a:rPr lang="es-ES" b="1" dirty="0"/>
              <a:t>“</a:t>
            </a:r>
            <a:r>
              <a:rPr lang="es-ES" b="1" dirty="0" err="1"/>
              <a:t>Interesting</a:t>
            </a:r>
            <a:r>
              <a:rPr lang="es-ES" b="1" dirty="0"/>
              <a:t> </a:t>
            </a:r>
            <a:r>
              <a:rPr lang="es-ES" b="1" dirty="0" err="1"/>
              <a:t>facts</a:t>
            </a:r>
            <a:r>
              <a:rPr lang="es-ES" b="1" noProof="0" dirty="0"/>
              <a:t>” sobre </a:t>
            </a:r>
            <a:r>
              <a:rPr lang="es-ES" b="1" dirty="0" err="1"/>
              <a:t>pitching</a:t>
            </a:r>
            <a:endParaRPr lang="es-ES" b="1" noProof="0" dirty="0"/>
          </a:p>
        </p:txBody>
      </p:sp>
      <p:sp>
        <p:nvSpPr>
          <p:cNvPr id="3" name="Content Placeholder 2">
            <a:extLst>
              <a:ext uri="{FF2B5EF4-FFF2-40B4-BE49-F238E27FC236}">
                <a16:creationId xmlns:a16="http://schemas.microsoft.com/office/drawing/2014/main" id="{1FFF5FEC-5FB2-BE52-49F4-AB7DF8C1238B}"/>
              </a:ext>
            </a:extLst>
          </p:cNvPr>
          <p:cNvSpPr>
            <a:spLocks noGrp="1"/>
          </p:cNvSpPr>
          <p:nvPr>
            <p:ph idx="1"/>
          </p:nvPr>
        </p:nvSpPr>
        <p:spPr>
          <a:xfrm>
            <a:off x="457200" y="1315768"/>
            <a:ext cx="5348377" cy="3994029"/>
          </a:xfrm>
          <a:solidFill>
            <a:schemeClr val="bg1"/>
          </a:solidFill>
        </p:spPr>
        <p:txBody>
          <a:bodyPr vert="horz" lIns="91440" tIns="45720" rIns="91440" bIns="45720" rtlCol="0" anchor="t">
            <a:normAutofit fontScale="85000" lnSpcReduction="10000"/>
          </a:bodyPr>
          <a:lstStyle/>
          <a:p>
            <a:pPr marL="285750" indent="-285750" algn="just">
              <a:lnSpc>
                <a:spcPct val="150000"/>
              </a:lnSpc>
              <a:buFont typeface="Arial" panose="020B0604020202020204" pitchFamily="34" charset="0"/>
              <a:buChar char="•"/>
            </a:pPr>
            <a:r>
              <a:rPr lang="es-ES" sz="1400" b="0" noProof="0" dirty="0">
                <a:solidFill>
                  <a:schemeClr val="accent1"/>
                </a:solidFill>
              </a:rPr>
              <a:t>El término "pitch deck" proviene de la combinación de los "acetate decks" usados en los proyectores antiguos y el verbo "to pitch", que hace referencia a la acción de presentar un negocio.</a:t>
            </a:r>
          </a:p>
          <a:p>
            <a:pPr marL="285750" indent="-285750" algn="just">
              <a:lnSpc>
                <a:spcPct val="150000"/>
              </a:lnSpc>
              <a:buFont typeface="Arial" panose="020B0604020202020204" pitchFamily="34" charset="0"/>
              <a:buChar char="•"/>
            </a:pPr>
            <a:r>
              <a:rPr lang="es-ES" sz="1400" noProof="0" dirty="0">
                <a:solidFill>
                  <a:schemeClr val="accent1"/>
                </a:solidFill>
              </a:rPr>
              <a:t>El pitch ingenioso de Uber: </a:t>
            </a:r>
            <a:r>
              <a:rPr lang="es-ES" sz="1400" b="0" noProof="0" dirty="0">
                <a:solidFill>
                  <a:schemeClr val="accent1"/>
                </a:solidFill>
              </a:rPr>
              <a:t>Uber utilizó un lenguaje simple y sin jerga en su pitch deck, haciendo que su propuesta de valor fuera clara e indiscutible para los inversores.</a:t>
            </a:r>
          </a:p>
          <a:p>
            <a:pPr marL="285750" indent="-285750" algn="just">
              <a:lnSpc>
                <a:spcPct val="150000"/>
              </a:lnSpc>
              <a:buFont typeface="Arial" panose="020B0604020202020204" pitchFamily="34" charset="0"/>
              <a:buChar char="•"/>
            </a:pPr>
            <a:r>
              <a:rPr lang="es-ES" sz="1400" b="0" noProof="0" dirty="0">
                <a:solidFill>
                  <a:schemeClr val="accent1"/>
                </a:solidFill>
              </a:rPr>
              <a:t>El software de pitch decks, </a:t>
            </a:r>
            <a:r>
              <a:rPr lang="es-ES" sz="1400" noProof="0" dirty="0">
                <a:solidFill>
                  <a:schemeClr val="accent1"/>
                </a:solidFill>
              </a:rPr>
              <a:t>Slidebean</a:t>
            </a:r>
            <a:r>
              <a:rPr lang="es-ES" sz="1400" b="0" noProof="0" dirty="0">
                <a:solidFill>
                  <a:schemeClr val="accent1"/>
                </a:solidFill>
              </a:rPr>
              <a:t>, tiene una función que permite a los emprendedores ver cómo está siendo visualizado y qué tan bien está funcionando su presentación entre los inversores.</a:t>
            </a:r>
          </a:p>
          <a:p>
            <a:pPr marL="285750" indent="-285750" algn="just">
              <a:lnSpc>
                <a:spcPct val="150000"/>
              </a:lnSpc>
              <a:buFont typeface="Arial" panose="020B0604020202020204" pitchFamily="34" charset="0"/>
              <a:buChar char="•"/>
            </a:pPr>
            <a:r>
              <a:rPr lang="es-ES" sz="1400" b="0" noProof="0" dirty="0">
                <a:solidFill>
                  <a:schemeClr val="accent1"/>
                </a:solidFill>
              </a:rPr>
              <a:t>Promedio de tiempo de los inversores: En promedio, los inversores dedican </a:t>
            </a:r>
            <a:r>
              <a:rPr lang="es-ES" sz="1400" noProof="0" dirty="0">
                <a:solidFill>
                  <a:schemeClr val="accent1"/>
                </a:solidFill>
              </a:rPr>
              <a:t>menos de 4 minutos </a:t>
            </a:r>
            <a:r>
              <a:rPr lang="es-ES" sz="1400" b="0" noProof="0" dirty="0">
                <a:solidFill>
                  <a:schemeClr val="accent1"/>
                </a:solidFill>
              </a:rPr>
              <a:t>a revisar un pitch deck completo, a pesar de que los emprendedores pasan docenas de horas elaborándolo.</a:t>
            </a:r>
          </a:p>
        </p:txBody>
      </p:sp>
      <p:sp>
        <p:nvSpPr>
          <p:cNvPr id="4" name="TextBox 3">
            <a:extLst>
              <a:ext uri="{FF2B5EF4-FFF2-40B4-BE49-F238E27FC236}">
                <a16:creationId xmlns:a16="http://schemas.microsoft.com/office/drawing/2014/main" id="{2A08E18A-9596-46FF-71C0-64F78757A8CF}"/>
              </a:ext>
            </a:extLst>
          </p:cNvPr>
          <p:cNvSpPr txBox="1"/>
          <p:nvPr/>
        </p:nvSpPr>
        <p:spPr>
          <a:xfrm>
            <a:off x="7901796" y="1094075"/>
            <a:ext cx="3856008" cy="5447645"/>
          </a:xfrm>
          <a:prstGeom prst="rect">
            <a:avLst/>
          </a:prstGeom>
          <a:solidFill>
            <a:schemeClr val="bg1"/>
          </a:solidFill>
        </p:spPr>
        <p:txBody>
          <a:bodyPr wrap="square" rtlCol="0">
            <a:spAutoFit/>
          </a:bodyPr>
          <a:lstStyle/>
          <a:p>
            <a:pPr marL="171450" indent="-171450">
              <a:buFont typeface="Arial" panose="020B0604020202020204" pitchFamily="34" charset="0"/>
              <a:buChar char="•"/>
            </a:pPr>
            <a:r>
              <a:rPr lang="es-ES" sz="1200" noProof="0" dirty="0">
                <a:solidFill>
                  <a:schemeClr val="accent1"/>
                </a:solidFill>
              </a:rPr>
              <a:t>Las mujeres emprendedoras presentan propuestas un </a:t>
            </a:r>
            <a:r>
              <a:rPr lang="es-ES" sz="1200" b="1" noProof="0" dirty="0">
                <a:solidFill>
                  <a:schemeClr val="accent1"/>
                </a:solidFill>
              </a:rPr>
              <a:t>20-30% </a:t>
            </a:r>
            <a:r>
              <a:rPr lang="es-ES" sz="1200" noProof="0" dirty="0">
                <a:solidFill>
                  <a:schemeClr val="accent1"/>
                </a:solidFill>
              </a:rPr>
              <a:t>menos que los hombres, pero sus startups tienen un rendimiento un </a:t>
            </a:r>
            <a:r>
              <a:rPr lang="es-ES" sz="1200" b="1" noProof="0" dirty="0">
                <a:solidFill>
                  <a:schemeClr val="accent1"/>
                </a:solidFill>
              </a:rPr>
              <a:t>63%</a:t>
            </a:r>
            <a:r>
              <a:rPr lang="es-ES" sz="1200" noProof="0" dirty="0">
                <a:solidFill>
                  <a:schemeClr val="accent1"/>
                </a:solidFill>
              </a:rPr>
              <a:t> mejor cuando lo hacen</a:t>
            </a:r>
          </a:p>
          <a:p>
            <a:pPr marL="171450" indent="-171450">
              <a:buFont typeface="Arial" panose="020B0604020202020204" pitchFamily="34" charset="0"/>
              <a:buChar char="•"/>
            </a:pPr>
            <a:endParaRPr lang="es-ES" sz="1200" noProof="0" dirty="0">
              <a:solidFill>
                <a:schemeClr val="accent1"/>
              </a:solidFill>
            </a:endParaRPr>
          </a:p>
          <a:p>
            <a:pPr marL="171450" indent="-171450">
              <a:buFont typeface="Arial" panose="020B0604020202020204" pitchFamily="34" charset="0"/>
              <a:buChar char="•"/>
            </a:pPr>
            <a:r>
              <a:rPr lang="es-ES" sz="1200" noProof="0" dirty="0">
                <a:solidFill>
                  <a:schemeClr val="accent1"/>
                </a:solidFill>
              </a:rPr>
              <a:t>Las startups fundadas por mujeres son más eficientes en el uso del capital, </a:t>
            </a:r>
            <a:r>
              <a:rPr lang="es-ES" sz="1200" b="1" noProof="0" dirty="0">
                <a:solidFill>
                  <a:schemeClr val="accent1"/>
                </a:solidFill>
              </a:rPr>
              <a:t>generando 78 cents de ingreso </a:t>
            </a:r>
            <a:r>
              <a:rPr lang="es-ES" sz="1200" noProof="0" dirty="0">
                <a:solidFill>
                  <a:schemeClr val="accent1"/>
                </a:solidFill>
              </a:rPr>
              <a:t>por cada dólar recaudado, en comparación con </a:t>
            </a:r>
            <a:r>
              <a:rPr lang="es-ES" sz="1200" b="1" noProof="0" dirty="0">
                <a:solidFill>
                  <a:schemeClr val="accent1"/>
                </a:solidFill>
              </a:rPr>
              <a:t>31 cents </a:t>
            </a:r>
            <a:r>
              <a:rPr lang="es-ES" sz="1200" noProof="0" dirty="0">
                <a:solidFill>
                  <a:schemeClr val="accent1"/>
                </a:solidFill>
              </a:rPr>
              <a:t>en el caso de los hombres.</a:t>
            </a:r>
          </a:p>
          <a:p>
            <a:pPr marL="171450" indent="-171450">
              <a:buFont typeface="Arial" panose="020B0604020202020204" pitchFamily="34" charset="0"/>
              <a:buChar char="•"/>
            </a:pPr>
            <a:endParaRPr lang="es-ES" sz="1200" noProof="0" dirty="0">
              <a:solidFill>
                <a:schemeClr val="accent1"/>
              </a:solidFill>
            </a:endParaRPr>
          </a:p>
          <a:p>
            <a:pPr marL="171450" indent="-171450">
              <a:buFont typeface="Arial" panose="020B0604020202020204" pitchFamily="34" charset="0"/>
              <a:buChar char="•"/>
            </a:pPr>
            <a:r>
              <a:rPr lang="es-ES" sz="1200" noProof="0" dirty="0">
                <a:solidFill>
                  <a:schemeClr val="accent1"/>
                </a:solidFill>
              </a:rPr>
              <a:t>Las empresas fundadas por mujeres tienen más probabilidades de tener una misión de impacto social, con un </a:t>
            </a:r>
            <a:r>
              <a:rPr lang="es-ES" sz="1200" b="1" noProof="0" dirty="0">
                <a:solidFill>
                  <a:schemeClr val="accent1"/>
                </a:solidFill>
              </a:rPr>
              <a:t>82% que prioriza la sostenibilidad por encima de los objetivos económicos.</a:t>
            </a:r>
          </a:p>
          <a:p>
            <a:pPr marL="171450" indent="-171450">
              <a:buFont typeface="Arial" panose="020B0604020202020204" pitchFamily="34" charset="0"/>
              <a:buChar char="•"/>
            </a:pPr>
            <a:endParaRPr lang="es-ES" sz="1200" noProof="0" dirty="0">
              <a:solidFill>
                <a:schemeClr val="accent1"/>
              </a:solidFill>
            </a:endParaRPr>
          </a:p>
          <a:p>
            <a:pPr marL="171450" indent="-171450">
              <a:buFont typeface="Arial" panose="020B0604020202020204" pitchFamily="34" charset="0"/>
              <a:buChar char="•"/>
            </a:pPr>
            <a:r>
              <a:rPr lang="es-ES" sz="1200" noProof="0" dirty="0">
                <a:solidFill>
                  <a:schemeClr val="accent1"/>
                </a:solidFill>
              </a:rPr>
              <a:t>Las emprendedoras tienen más probabilidades de ser solopreneurs, con </a:t>
            </a:r>
            <a:r>
              <a:rPr lang="es-ES" sz="1200" b="1" noProof="0" dirty="0">
                <a:solidFill>
                  <a:schemeClr val="accent1"/>
                </a:solidFill>
              </a:rPr>
              <a:t>1.47 mujeres solopreneurs por cada hombre a nivel mundial.</a:t>
            </a:r>
          </a:p>
          <a:p>
            <a:pPr marL="171450" indent="-171450">
              <a:buFont typeface="Arial" panose="020B0604020202020204" pitchFamily="34" charset="0"/>
              <a:buChar char="•"/>
            </a:pPr>
            <a:endParaRPr lang="es-ES" sz="1200" noProof="0" dirty="0">
              <a:solidFill>
                <a:schemeClr val="accent1"/>
              </a:solidFill>
            </a:endParaRPr>
          </a:p>
          <a:p>
            <a:pPr marL="171450" indent="-171450">
              <a:buFont typeface="Arial" panose="020B0604020202020204" pitchFamily="34" charset="0"/>
              <a:buChar char="•"/>
            </a:pPr>
            <a:r>
              <a:rPr lang="es-ES" sz="1200" noProof="0" dirty="0">
                <a:solidFill>
                  <a:schemeClr val="accent1"/>
                </a:solidFill>
              </a:rPr>
              <a:t>Las mujeres son más propensas a usar crowdfunding, con el </a:t>
            </a:r>
            <a:r>
              <a:rPr lang="es-ES" sz="1200" b="1" noProof="0" dirty="0">
                <a:solidFill>
                  <a:schemeClr val="accent1"/>
                </a:solidFill>
              </a:rPr>
              <a:t>47% de los fondos de crowdfunding</a:t>
            </a:r>
            <a:r>
              <a:rPr lang="es-ES" sz="1200" noProof="0" dirty="0">
                <a:solidFill>
                  <a:schemeClr val="accent1"/>
                </a:solidFill>
              </a:rPr>
              <a:t> destinados a startups dirigidas por mujeres.</a:t>
            </a:r>
          </a:p>
          <a:p>
            <a:pPr marL="171450" indent="-171450">
              <a:buFont typeface="Arial" panose="020B0604020202020204" pitchFamily="34" charset="0"/>
              <a:buChar char="•"/>
            </a:pPr>
            <a:endParaRPr lang="es-ES" sz="1200" noProof="0" dirty="0">
              <a:solidFill>
                <a:schemeClr val="accent1"/>
              </a:solidFill>
            </a:endParaRPr>
          </a:p>
          <a:p>
            <a:pPr marL="171450" indent="-171450">
              <a:buFont typeface="Arial" panose="020B0604020202020204" pitchFamily="34" charset="0"/>
              <a:buChar char="•"/>
            </a:pPr>
            <a:r>
              <a:rPr lang="es-ES" sz="1200" noProof="0" dirty="0">
                <a:solidFill>
                  <a:schemeClr val="accent1"/>
                </a:solidFill>
              </a:rPr>
              <a:t>En un estudio, los inversores calificaron los pitch de los hombres como más persuasivos y prometedores, incluso cuando los pitch eran idénticos a los presentados por mujeres.</a:t>
            </a:r>
          </a:p>
        </p:txBody>
      </p:sp>
      <p:graphicFrame>
        <p:nvGraphicFramePr>
          <p:cNvPr id="6" name="Diagram 5">
            <a:extLst>
              <a:ext uri="{FF2B5EF4-FFF2-40B4-BE49-F238E27FC236}">
                <a16:creationId xmlns:a16="http://schemas.microsoft.com/office/drawing/2014/main" id="{F18F483C-0640-F50C-F737-BE29EE90460A}"/>
              </a:ext>
            </a:extLst>
          </p:cNvPr>
          <p:cNvGraphicFramePr/>
          <p:nvPr>
            <p:extLst>
              <p:ext uri="{D42A27DB-BD31-4B8C-83A1-F6EECF244321}">
                <p14:modId xmlns:p14="http://schemas.microsoft.com/office/powerpoint/2010/main" val="3313821696"/>
              </p:ext>
            </p:extLst>
          </p:nvPr>
        </p:nvGraphicFramePr>
        <p:xfrm>
          <a:off x="5805577" y="2020417"/>
          <a:ext cx="2096219" cy="25774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99271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C570D3F-3AE8-E4B9-0485-EA8BE9F8A0D6}"/>
              </a:ext>
            </a:extLst>
          </p:cNvPr>
          <p:cNvSpPr>
            <a:spLocks noGrp="1"/>
          </p:cNvSpPr>
          <p:nvPr>
            <p:ph type="title"/>
          </p:nvPr>
        </p:nvSpPr>
        <p:spPr>
          <a:xfrm>
            <a:off x="838199" y="365125"/>
            <a:ext cx="9894455" cy="532248"/>
          </a:xfrm>
        </p:spPr>
        <p:txBody>
          <a:bodyPr>
            <a:normAutofit fontScale="90000"/>
          </a:bodyPr>
          <a:lstStyle/>
          <a:p>
            <a:r>
              <a:rPr lang="es-ES" noProof="0" dirty="0"/>
              <a:t>Herramientas útiles para pitching y ventas</a:t>
            </a:r>
          </a:p>
        </p:txBody>
      </p:sp>
      <p:sp>
        <p:nvSpPr>
          <p:cNvPr id="3" name="Označba mesta vsebine 2">
            <a:extLst>
              <a:ext uri="{FF2B5EF4-FFF2-40B4-BE49-F238E27FC236}">
                <a16:creationId xmlns:a16="http://schemas.microsoft.com/office/drawing/2014/main" id="{F51CD8E8-B720-B082-C74D-4A665406288B}"/>
              </a:ext>
            </a:extLst>
          </p:cNvPr>
          <p:cNvSpPr>
            <a:spLocks noGrp="1"/>
          </p:cNvSpPr>
          <p:nvPr>
            <p:ph idx="1"/>
          </p:nvPr>
        </p:nvSpPr>
        <p:spPr>
          <a:xfrm>
            <a:off x="838200" y="1114425"/>
            <a:ext cx="10922695" cy="5186406"/>
          </a:xfrm>
        </p:spPr>
        <p:txBody>
          <a:bodyPr vert="horz" lIns="91440" tIns="45720" rIns="91440" bIns="45720" rtlCol="0" anchor="t">
            <a:normAutofit/>
          </a:bodyPr>
          <a:lstStyle/>
          <a:p>
            <a:pPr algn="just">
              <a:lnSpc>
                <a:spcPct val="150000"/>
              </a:lnSpc>
            </a:pPr>
            <a:r>
              <a:rPr lang="es-ES" sz="1800" noProof="0" dirty="0">
                <a:hlinkClick r:id="rId4"/>
              </a:rPr>
              <a:t>Cognism</a:t>
            </a:r>
            <a:r>
              <a:rPr lang="es-ES" sz="1800" noProof="0" dirty="0"/>
              <a:t> </a:t>
            </a:r>
            <a:r>
              <a:rPr lang="es-ES" sz="1800" b="0" dirty="0">
                <a:solidFill>
                  <a:schemeClr val="accent1"/>
                </a:solidFill>
                <a:ea typeface="+mn-lt"/>
                <a:cs typeface="+mn-lt"/>
              </a:rPr>
              <a:t>p</a:t>
            </a:r>
            <a:r>
              <a:rPr lang="es-ES" sz="1800" b="0" noProof="0" dirty="0">
                <a:solidFill>
                  <a:schemeClr val="accent1"/>
                </a:solidFill>
                <a:ea typeface="+mn-lt"/>
                <a:cs typeface="+mn-lt"/>
              </a:rPr>
              <a:t>roporciona datos de contacto B2B altamente precisos y compatibles con el GDPR, ayudando a los equipos de ventas y marketing a dirigirse de manera efectiva a los tomadores de decisiones correctos. Con opciones de filtrado avanzadas, contactos verificados por teléfono e integración fluida con CRM, Cognism permite a las empresas optimizar la generación de leads, mejorar la calidad de las acciones de alcance y aumentar la participación con prospectos verificados y relevantes.</a:t>
            </a:r>
            <a:endParaRPr lang="es-ES" sz="1800" b="0" noProof="0" dirty="0">
              <a:solidFill>
                <a:schemeClr val="accent1"/>
              </a:solidFill>
            </a:endParaRPr>
          </a:p>
        </p:txBody>
      </p:sp>
      <p:pic>
        <p:nvPicPr>
          <p:cNvPr id="4" name="Predstavnost v spletu 3" title="How to use Cognism for Sales">
            <a:hlinkClick r:id="" action="ppaction://media"/>
            <a:extLst>
              <a:ext uri="{FF2B5EF4-FFF2-40B4-BE49-F238E27FC236}">
                <a16:creationId xmlns:a16="http://schemas.microsoft.com/office/drawing/2014/main" id="{98B7E616-374E-F31A-1C0B-D9F2CB077F9A}"/>
              </a:ext>
            </a:extLst>
          </p:cNvPr>
          <p:cNvPicPr>
            <a:picLocks noRot="1" noChangeAspect="1"/>
          </p:cNvPicPr>
          <p:nvPr>
            <a:videoFile r:link="rId1"/>
          </p:nvPr>
        </p:nvPicPr>
        <p:blipFill>
          <a:blip r:embed="rId5"/>
          <a:stretch>
            <a:fillRect/>
          </a:stretch>
        </p:blipFill>
        <p:spPr>
          <a:xfrm>
            <a:off x="3682052" y="3408059"/>
            <a:ext cx="4115780" cy="2323578"/>
          </a:xfrm>
          <a:prstGeom prst="rect">
            <a:avLst/>
          </a:prstGeom>
        </p:spPr>
      </p:pic>
      <p:sp>
        <p:nvSpPr>
          <p:cNvPr id="6" name="PoljeZBesedilom 5">
            <a:extLst>
              <a:ext uri="{FF2B5EF4-FFF2-40B4-BE49-F238E27FC236}">
                <a16:creationId xmlns:a16="http://schemas.microsoft.com/office/drawing/2014/main" id="{47ED437F-FC05-A027-E56C-A11AA833BF86}"/>
              </a:ext>
            </a:extLst>
          </p:cNvPr>
          <p:cNvSpPr txBox="1"/>
          <p:nvPr/>
        </p:nvSpPr>
        <p:spPr>
          <a:xfrm>
            <a:off x="3758189" y="5871337"/>
            <a:ext cx="403964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1000" noProof="0" dirty="0">
                <a:solidFill>
                  <a:schemeClr val="accent1"/>
                </a:solidFill>
              </a:rPr>
              <a:t>Fuente : ¿C</a:t>
            </a:r>
            <a:r>
              <a:rPr lang="es-ES" sz="1000" noProof="0" dirty="0">
                <a:solidFill>
                  <a:schemeClr val="accent1"/>
                </a:solidFill>
                <a:latin typeface="Raleway"/>
                <a:ea typeface="Roboto"/>
                <a:cs typeface="Roboto"/>
              </a:rPr>
              <a:t>ómo usar Cognism para Ventas? por Cognism</a:t>
            </a:r>
            <a:endParaRPr lang="es-ES" sz="1000" noProof="0" dirty="0">
              <a:solidFill>
                <a:schemeClr val="accent1"/>
              </a:solidFill>
              <a:latin typeface="Raleway"/>
            </a:endParaRPr>
          </a:p>
          <a:p>
            <a:endParaRPr lang="es-ES" noProof="0" dirty="0"/>
          </a:p>
        </p:txBody>
      </p:sp>
    </p:spTree>
    <p:extLst>
      <p:ext uri="{BB962C8B-B14F-4D97-AF65-F5344CB8AC3E}">
        <p14:creationId xmlns:p14="http://schemas.microsoft.com/office/powerpoint/2010/main" val="18713027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BAE5AC1-97F1-FD0D-1F17-DA8305571DBC}"/>
              </a:ext>
            </a:extLst>
          </p:cNvPr>
          <p:cNvSpPr>
            <a:spLocks noGrp="1"/>
          </p:cNvSpPr>
          <p:nvPr>
            <p:ph idx="1"/>
          </p:nvPr>
        </p:nvSpPr>
        <p:spPr>
          <a:xfrm>
            <a:off x="383177" y="121920"/>
            <a:ext cx="10970623" cy="6055043"/>
          </a:xfrm>
        </p:spPr>
        <p:txBody>
          <a:bodyPr/>
          <a:lstStyle/>
          <a:p>
            <a:pPr marL="0" indent="0">
              <a:buNone/>
            </a:pPr>
            <a:endParaRPr lang="es-ES" noProof="0" dirty="0">
              <a:hlinkClick r:id="rId3"/>
            </a:endParaRPr>
          </a:p>
          <a:p>
            <a:pPr marL="0" indent="0" algn="ctr">
              <a:lnSpc>
                <a:spcPct val="150000"/>
              </a:lnSpc>
              <a:buNone/>
            </a:pPr>
            <a:r>
              <a:rPr lang="es-ES" sz="2000" noProof="0" dirty="0">
                <a:solidFill>
                  <a:schemeClr val="bg2"/>
                </a:solidFill>
                <a:hlinkClick r:id="rId3">
                  <a:extLst>
                    <a:ext uri="{A12FA001-AC4F-418D-AE19-62706E023703}">
                      <ahyp:hlinkClr xmlns:ahyp="http://schemas.microsoft.com/office/drawing/2018/hyperlinkcolor" val="tx"/>
                    </a:ext>
                  </a:extLst>
                </a:hlinkClick>
              </a:rPr>
              <a:t>¿Cuánto has aprendido sobre </a:t>
            </a:r>
            <a:r>
              <a:rPr lang="es-ES" sz="2000" noProof="0" dirty="0" err="1">
                <a:solidFill>
                  <a:schemeClr val="bg2"/>
                </a:solidFill>
              </a:rPr>
              <a:t>pitching</a:t>
            </a:r>
            <a:r>
              <a:rPr lang="es-ES" sz="2000" noProof="0" dirty="0">
                <a:solidFill>
                  <a:schemeClr val="bg2"/>
                </a:solidFill>
                <a:hlinkClick r:id="" action="ppaction://noaction">
                  <a:extLst>
                    <a:ext uri="{A12FA001-AC4F-418D-AE19-62706E023703}">
                      <ahyp:hlinkClr xmlns:ahyp="http://schemas.microsoft.com/office/drawing/2018/hyperlinkcolor" val="tx"/>
                    </a:ext>
                  </a:extLst>
                </a:hlinkClick>
              </a:rPr>
              <a:t>?</a:t>
            </a:r>
          </a:p>
          <a:p>
            <a:pPr marL="0" indent="0" algn="ctr">
              <a:lnSpc>
                <a:spcPct val="150000"/>
              </a:lnSpc>
              <a:buNone/>
            </a:pPr>
            <a:r>
              <a:rPr lang="es-ES" sz="2000" noProof="0" dirty="0">
                <a:solidFill>
                  <a:schemeClr val="bg2"/>
                </a:solidFill>
                <a:hlinkClick r:id="" action="ppaction://noaction">
                  <a:extLst>
                    <a:ext uri="{A12FA001-AC4F-418D-AE19-62706E023703}">
                      <ahyp:hlinkClr xmlns:ahyp="http://schemas.microsoft.com/office/drawing/2018/hyperlinkcolor" val="tx"/>
                    </a:ext>
                  </a:extLst>
                </a:hlinkClick>
              </a:rPr>
              <a:t>¡</a:t>
            </a:r>
            <a:r>
              <a:rPr lang="es-ES" sz="2000" u="sng" noProof="0" dirty="0">
                <a:solidFill>
                  <a:schemeClr val="bg2"/>
                </a:solidFill>
                <a:hlinkClick r:id="" action="ppaction://noaction">
                  <a:extLst>
                    <a:ext uri="{A12FA001-AC4F-418D-AE19-62706E023703}">
                      <ahyp:hlinkClr xmlns:ahyp="http://schemas.microsoft.com/office/drawing/2018/hyperlinkcolor" val="tx"/>
                    </a:ext>
                  </a:extLst>
                </a:hlinkClick>
              </a:rPr>
              <a:t>Completa</a:t>
            </a:r>
            <a:r>
              <a:rPr lang="es-ES" sz="2000" u="sng" noProof="0" dirty="0">
                <a:solidFill>
                  <a:schemeClr val="bg2"/>
                </a:solidFill>
              </a:rPr>
              <a:t> este</a:t>
            </a:r>
            <a:r>
              <a:rPr lang="es-ES" sz="2000" u="sng" noProof="0" dirty="0">
                <a:solidFill>
                  <a:schemeClr val="bg2"/>
                </a:solidFill>
                <a:hlinkClick r:id="rId3">
                  <a:extLst>
                    <a:ext uri="{A12FA001-AC4F-418D-AE19-62706E023703}">
                      <ahyp:hlinkClr xmlns:ahyp="http://schemas.microsoft.com/office/drawing/2018/hyperlinkcolor" val="tx"/>
                    </a:ext>
                  </a:extLst>
                </a:hlinkClick>
              </a:rPr>
              <a:t> </a:t>
            </a:r>
            <a:r>
              <a:rPr lang="es-ES" sz="2000" noProof="0" dirty="0" err="1">
                <a:solidFill>
                  <a:schemeClr val="bg2"/>
                </a:solidFill>
                <a:hlinkClick r:id="rId3">
                  <a:extLst>
                    <a:ext uri="{A12FA001-AC4F-418D-AE19-62706E023703}">
                      <ahyp:hlinkClr xmlns:ahyp="http://schemas.microsoft.com/office/drawing/2018/hyperlinkcolor" val="tx"/>
                    </a:ext>
                  </a:extLst>
                </a:hlinkClick>
              </a:rPr>
              <a:t>quizz</a:t>
            </a:r>
            <a:r>
              <a:rPr lang="es-ES" sz="2000" noProof="0" dirty="0">
                <a:solidFill>
                  <a:schemeClr val="bg2"/>
                </a:solidFill>
                <a:hlinkClick r:id="rId3">
                  <a:extLst>
                    <a:ext uri="{A12FA001-AC4F-418D-AE19-62706E023703}">
                      <ahyp:hlinkClr xmlns:ahyp="http://schemas.microsoft.com/office/drawing/2018/hyperlinkcolor" val="tx"/>
                    </a:ext>
                  </a:extLst>
                </a:hlinkClick>
              </a:rPr>
              <a:t> para averiguarlo!</a:t>
            </a:r>
          </a:p>
          <a:p>
            <a:pPr marL="0" indent="0">
              <a:buNone/>
            </a:pPr>
            <a:endParaRPr lang="es-ES" noProof="0" dirty="0">
              <a:hlinkClick r:id="rId3"/>
            </a:endParaRPr>
          </a:p>
          <a:p>
            <a:pPr marL="0" indent="0">
              <a:buNone/>
            </a:pPr>
            <a:r>
              <a:rPr lang="es-ES" sz="2000" noProof="0" dirty="0"/>
              <a:t>		</a:t>
            </a:r>
            <a:r>
              <a:rPr lang="es-ES" sz="2000" noProof="0" dirty="0">
                <a:hlinkClick r:id="rId4"/>
              </a:rPr>
              <a:t>Quiz de Preparación para Inversores para Startups en Etapa Pre-Semilla </a:t>
            </a:r>
            <a:endParaRPr lang="es-ES" sz="2000" noProof="0" dirty="0"/>
          </a:p>
          <a:p>
            <a:pPr marL="0" indent="0">
              <a:buNone/>
            </a:pPr>
            <a:r>
              <a:rPr lang="es-ES" sz="2000" noProof="0" dirty="0"/>
              <a:t>					</a:t>
            </a:r>
          </a:p>
          <a:p>
            <a:pPr marL="0" indent="0">
              <a:buNone/>
            </a:pPr>
            <a:endParaRPr lang="es-ES" sz="2000" noProof="0" dirty="0"/>
          </a:p>
          <a:p>
            <a:pPr marL="0" indent="0">
              <a:buNone/>
            </a:pPr>
            <a:r>
              <a:rPr lang="es-ES" sz="2000" noProof="0" dirty="0"/>
              <a:t>			</a:t>
            </a:r>
            <a:r>
              <a:rPr lang="es-ES" sz="2000" noProof="0" dirty="0">
                <a:solidFill>
                  <a:schemeClr val="bg2"/>
                </a:solidFill>
              </a:rPr>
              <a:t>     ¡Descubre más contenidos en este video!</a:t>
            </a:r>
          </a:p>
          <a:p>
            <a:pPr marL="0" indent="0">
              <a:buNone/>
            </a:pPr>
            <a:endParaRPr lang="es-ES" sz="2000" noProof="0" dirty="0">
              <a:solidFill>
                <a:schemeClr val="bg2"/>
              </a:solidFill>
            </a:endParaRPr>
          </a:p>
          <a:p>
            <a:pPr marL="0" indent="0">
              <a:buNone/>
            </a:pPr>
            <a:endParaRPr lang="es-ES" sz="2000" noProof="0" dirty="0">
              <a:solidFill>
                <a:schemeClr val="bg2"/>
              </a:solidFill>
            </a:endParaRPr>
          </a:p>
        </p:txBody>
      </p:sp>
      <p:pic>
        <p:nvPicPr>
          <p:cNvPr id="4" name="Picture 3">
            <a:extLst>
              <a:ext uri="{FF2B5EF4-FFF2-40B4-BE49-F238E27FC236}">
                <a16:creationId xmlns:a16="http://schemas.microsoft.com/office/drawing/2014/main" id="{EFA814DC-C7F2-666A-C526-D2C9BA41FA7E}"/>
              </a:ext>
            </a:extLst>
          </p:cNvPr>
          <p:cNvPicPr>
            <a:picLocks noChangeAspect="1"/>
          </p:cNvPicPr>
          <p:nvPr/>
        </p:nvPicPr>
        <p:blipFill>
          <a:blip r:embed="rId5"/>
          <a:stretch>
            <a:fillRect/>
          </a:stretch>
        </p:blipFill>
        <p:spPr>
          <a:xfrm>
            <a:off x="5585652" y="2762910"/>
            <a:ext cx="585267" cy="664522"/>
          </a:xfrm>
          <a:prstGeom prst="rect">
            <a:avLst/>
          </a:prstGeom>
        </p:spPr>
      </p:pic>
      <p:sp>
        <p:nvSpPr>
          <p:cNvPr id="6" name="TextBox 5">
            <a:extLst>
              <a:ext uri="{FF2B5EF4-FFF2-40B4-BE49-F238E27FC236}">
                <a16:creationId xmlns:a16="http://schemas.microsoft.com/office/drawing/2014/main" id="{B2B7098C-65C3-93A5-8C2A-601A6958FF19}"/>
              </a:ext>
            </a:extLst>
          </p:cNvPr>
          <p:cNvSpPr txBox="1"/>
          <p:nvPr/>
        </p:nvSpPr>
        <p:spPr>
          <a:xfrm>
            <a:off x="8203474" y="5373189"/>
            <a:ext cx="3309257" cy="415498"/>
          </a:xfrm>
          <a:prstGeom prst="rect">
            <a:avLst/>
          </a:prstGeom>
          <a:solidFill>
            <a:schemeClr val="bg1"/>
          </a:solidFill>
        </p:spPr>
        <p:txBody>
          <a:bodyPr wrap="square" rtlCol="0">
            <a:spAutoFit/>
          </a:bodyPr>
          <a:lstStyle/>
          <a:p>
            <a:r>
              <a:rPr lang="es-ES" sz="1050" noProof="0" dirty="0">
                <a:solidFill>
                  <a:schemeClr val="accent1"/>
                </a:solidFill>
              </a:rPr>
              <a:t>El </a:t>
            </a:r>
            <a:r>
              <a:rPr lang="es-ES" sz="1050" noProof="0" dirty="0" err="1">
                <a:solidFill>
                  <a:schemeClr val="accent1"/>
                </a:solidFill>
              </a:rPr>
              <a:t>Elevator</a:t>
            </a:r>
            <a:r>
              <a:rPr lang="es-ES" sz="1050" noProof="0" dirty="0">
                <a:solidFill>
                  <a:schemeClr val="accent1"/>
                </a:solidFill>
              </a:rPr>
              <a:t> Pitch – Mejores Ejemplos y Plantillas por Patrick </a:t>
            </a:r>
            <a:r>
              <a:rPr lang="es-ES" sz="1050" noProof="0" dirty="0" err="1">
                <a:solidFill>
                  <a:schemeClr val="accent1"/>
                </a:solidFill>
              </a:rPr>
              <a:t>Dang</a:t>
            </a:r>
            <a:r>
              <a:rPr lang="es-ES" sz="1050" noProof="0" dirty="0">
                <a:solidFill>
                  <a:schemeClr val="accent1"/>
                </a:solidFill>
              </a:rPr>
              <a:t> en YouTube</a:t>
            </a:r>
          </a:p>
        </p:txBody>
      </p:sp>
      <p:pic>
        <p:nvPicPr>
          <p:cNvPr id="2" name="Online Media 1" title="The Perfect Elevator Pitch - Best Examples and Templates">
            <a:hlinkClick r:id="" action="ppaction://media"/>
            <a:extLst>
              <a:ext uri="{FF2B5EF4-FFF2-40B4-BE49-F238E27FC236}">
                <a16:creationId xmlns:a16="http://schemas.microsoft.com/office/drawing/2014/main" id="{ADB14D91-DB2B-A019-F31C-4F48F546A47A}"/>
              </a:ext>
            </a:extLst>
          </p:cNvPr>
          <p:cNvPicPr>
            <a:picLocks noRot="1" noChangeAspect="1"/>
          </p:cNvPicPr>
          <p:nvPr>
            <a:videoFile r:link="rId1"/>
          </p:nvPr>
        </p:nvPicPr>
        <p:blipFill>
          <a:blip r:embed="rId6"/>
          <a:stretch>
            <a:fillRect/>
          </a:stretch>
        </p:blipFill>
        <p:spPr>
          <a:xfrm>
            <a:off x="3696379" y="4019909"/>
            <a:ext cx="4366636" cy="2467155"/>
          </a:xfrm>
          <a:prstGeom prst="rect">
            <a:avLst/>
          </a:prstGeom>
        </p:spPr>
      </p:pic>
    </p:spTree>
    <p:extLst>
      <p:ext uri="{BB962C8B-B14F-4D97-AF65-F5344CB8AC3E}">
        <p14:creationId xmlns:p14="http://schemas.microsoft.com/office/powerpoint/2010/main" val="803432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BA843DD-1DCA-1E34-05C5-8043B7B0C44E}"/>
              </a:ext>
            </a:extLst>
          </p:cNvPr>
          <p:cNvSpPr>
            <a:spLocks noGrp="1"/>
          </p:cNvSpPr>
          <p:nvPr>
            <p:ph idx="1"/>
          </p:nvPr>
        </p:nvSpPr>
        <p:spPr>
          <a:xfrm>
            <a:off x="740229" y="1436614"/>
            <a:ext cx="10972800" cy="5056259"/>
          </a:xfrm>
        </p:spPr>
        <p:txBody>
          <a:bodyPr vert="horz" lIns="91440" tIns="45720" rIns="91440" bIns="45720" rtlCol="0" anchor="t">
            <a:normAutofit/>
          </a:bodyPr>
          <a:lstStyle/>
          <a:p>
            <a:pPr algn="just" fontAlgn="base">
              <a:lnSpc>
                <a:spcPct val="150000"/>
              </a:lnSpc>
              <a:spcBef>
                <a:spcPts val="600"/>
              </a:spcBef>
              <a:spcAft>
                <a:spcPts val="600"/>
              </a:spcAft>
            </a:pPr>
            <a:r>
              <a:rPr lang="es-ES" sz="1600" noProof="0" dirty="0" err="1">
                <a:solidFill>
                  <a:srgbClr val="1D1D1B"/>
                </a:solidFill>
                <a:latin typeface="Raleway"/>
                <a:hlinkClick r:id="rId3"/>
              </a:rPr>
              <a:t>Venturus</a:t>
            </a:r>
            <a:r>
              <a:rPr lang="es-ES" sz="1600" noProof="0" dirty="0">
                <a:solidFill>
                  <a:srgbClr val="1D1D1B"/>
                </a:solidFill>
                <a:latin typeface="Raleway"/>
                <a:hlinkClick r:id="rId3"/>
              </a:rPr>
              <a:t> AI</a:t>
            </a:r>
            <a:r>
              <a:rPr lang="es-ES" sz="1600" noProof="0" dirty="0">
                <a:solidFill>
                  <a:srgbClr val="1D1D1B"/>
                </a:solidFill>
                <a:latin typeface="Raleway"/>
              </a:rPr>
              <a:t> </a:t>
            </a:r>
            <a:r>
              <a:rPr lang="es-ES" sz="1600" b="0" noProof="0" dirty="0">
                <a:solidFill>
                  <a:srgbClr val="1D1D1B"/>
                </a:solidFill>
                <a:ea typeface="+mn-lt"/>
                <a:cs typeface="+mn-lt"/>
              </a:rPr>
              <a:t>Es una plataforma de aprendizaje automático que agiliza el análisis financiero, automatiza la detección de riesgos e identifica oportunidades de crecimiento, lo que permite tomar decisiones precisas. Su diseño intuitivo y los tableros personalizables mejoran la eficiencia de los equipos financieros.</a:t>
            </a:r>
          </a:p>
          <a:p>
            <a:pPr algn="just" fontAlgn="base">
              <a:lnSpc>
                <a:spcPct val="150000"/>
              </a:lnSpc>
              <a:spcBef>
                <a:spcPts val="600"/>
              </a:spcBef>
              <a:spcAft>
                <a:spcPts val="600"/>
              </a:spcAft>
            </a:pPr>
            <a:r>
              <a:rPr lang="es-ES" sz="1600" noProof="0" dirty="0">
                <a:solidFill>
                  <a:srgbClr val="1D1D1B"/>
                </a:solidFill>
                <a:ea typeface="+mn-lt"/>
                <a:cs typeface="+mn-lt"/>
              </a:rPr>
              <a:t>Consejos para el éxito:</a:t>
            </a:r>
            <a:endParaRPr lang="es-ES" sz="1600" noProof="0" dirty="0"/>
          </a:p>
          <a:p>
            <a:pPr marL="285750" algn="just">
              <a:lnSpc>
                <a:spcPct val="100000"/>
              </a:lnSpc>
              <a:spcBef>
                <a:spcPts val="600"/>
              </a:spcBef>
              <a:spcAft>
                <a:spcPts val="600"/>
              </a:spcAft>
              <a:buChar char="•"/>
            </a:pPr>
            <a:r>
              <a:rPr lang="es-ES" sz="1600" b="0" noProof="0" dirty="0">
                <a:solidFill>
                  <a:srgbClr val="1D1D1B"/>
                </a:solidFill>
                <a:ea typeface="+mn-lt"/>
                <a:cs typeface="+mn-lt"/>
              </a:rPr>
              <a:t>Establece metas claras y </a:t>
            </a:r>
            <a:r>
              <a:rPr lang="es-ES" sz="1600" b="0" noProof="0" dirty="0" err="1">
                <a:solidFill>
                  <a:srgbClr val="1D1D1B"/>
                </a:solidFill>
                <a:ea typeface="+mn-lt"/>
                <a:cs typeface="+mn-lt"/>
              </a:rPr>
              <a:t>KPIs</a:t>
            </a:r>
            <a:r>
              <a:rPr lang="es-ES" sz="1600" b="0" noProof="0" dirty="0">
                <a:solidFill>
                  <a:srgbClr val="1D1D1B"/>
                </a:solidFill>
                <a:ea typeface="+mn-lt"/>
                <a:cs typeface="+mn-lt"/>
              </a:rPr>
              <a:t>.</a:t>
            </a:r>
          </a:p>
          <a:p>
            <a:pPr marL="285750" algn="just">
              <a:lnSpc>
                <a:spcPct val="100000"/>
              </a:lnSpc>
              <a:spcBef>
                <a:spcPts val="600"/>
              </a:spcBef>
              <a:spcAft>
                <a:spcPts val="600"/>
              </a:spcAft>
              <a:buChar char="•"/>
            </a:pPr>
            <a:r>
              <a:rPr lang="es-ES" sz="1600" b="0" noProof="0" dirty="0">
                <a:solidFill>
                  <a:srgbClr val="1D1D1B"/>
                </a:solidFill>
                <a:ea typeface="+mn-lt"/>
                <a:cs typeface="+mn-lt"/>
              </a:rPr>
              <a:t>Utiliza </a:t>
            </a:r>
            <a:r>
              <a:rPr lang="es-ES" sz="1600" b="0" noProof="0" dirty="0" err="1">
                <a:solidFill>
                  <a:srgbClr val="1D1D1B"/>
                </a:solidFill>
                <a:ea typeface="+mn-lt"/>
                <a:cs typeface="+mn-lt"/>
              </a:rPr>
              <a:t>insights</a:t>
            </a:r>
            <a:r>
              <a:rPr lang="es-ES" sz="1600" b="0" noProof="0" dirty="0">
                <a:solidFill>
                  <a:srgbClr val="1D1D1B"/>
                </a:solidFill>
                <a:ea typeface="+mn-lt"/>
                <a:cs typeface="+mn-lt"/>
              </a:rPr>
              <a:t> de datos para tomar decisiones informadas..</a:t>
            </a:r>
            <a:endParaRPr lang="es-ES" sz="1600" noProof="0" dirty="0"/>
          </a:p>
          <a:p>
            <a:pPr marL="285750" algn="just">
              <a:lnSpc>
                <a:spcPct val="100000"/>
              </a:lnSpc>
              <a:spcBef>
                <a:spcPts val="600"/>
              </a:spcBef>
              <a:spcAft>
                <a:spcPts val="600"/>
              </a:spcAft>
              <a:buChar char="•"/>
            </a:pPr>
            <a:r>
              <a:rPr lang="es-ES" sz="1600" b="0" noProof="0" dirty="0">
                <a:solidFill>
                  <a:srgbClr val="1D1D1B"/>
                </a:solidFill>
                <a:ea typeface="+mn-lt"/>
                <a:cs typeface="+mn-lt"/>
              </a:rPr>
              <a:t>Crea tableros interactivos.</a:t>
            </a:r>
            <a:endParaRPr lang="es-ES" sz="1600" noProof="0" dirty="0"/>
          </a:p>
          <a:p>
            <a:pPr marL="285750" algn="just">
              <a:lnSpc>
                <a:spcPct val="100000"/>
              </a:lnSpc>
              <a:spcBef>
                <a:spcPts val="600"/>
              </a:spcBef>
              <a:spcAft>
                <a:spcPts val="600"/>
              </a:spcAft>
              <a:buChar char="•"/>
            </a:pPr>
            <a:r>
              <a:rPr lang="es-ES" sz="1600" b="0" noProof="0" dirty="0">
                <a:solidFill>
                  <a:srgbClr val="1D1D1B"/>
                </a:solidFill>
                <a:ea typeface="+mn-lt"/>
                <a:cs typeface="+mn-lt"/>
              </a:rPr>
              <a:t>Fomenta la colaboración y la participación del equipo.</a:t>
            </a:r>
          </a:p>
          <a:p>
            <a:pPr marL="285750" algn="just">
              <a:lnSpc>
                <a:spcPct val="100000"/>
              </a:lnSpc>
              <a:spcBef>
                <a:spcPts val="600"/>
              </a:spcBef>
              <a:spcAft>
                <a:spcPts val="600"/>
              </a:spcAft>
              <a:buChar char="•"/>
            </a:pPr>
            <a:r>
              <a:rPr lang="es-ES" sz="1600" b="0" noProof="0" dirty="0">
                <a:solidFill>
                  <a:srgbClr val="1D1D1B"/>
                </a:solidFill>
                <a:ea typeface="+mn-lt"/>
                <a:cs typeface="+mn-lt"/>
              </a:rPr>
              <a:t>Monitorea los </a:t>
            </a:r>
            <a:r>
              <a:rPr lang="es-ES" sz="1600" b="0" noProof="0" dirty="0" err="1">
                <a:solidFill>
                  <a:srgbClr val="1D1D1B"/>
                </a:solidFill>
                <a:ea typeface="+mn-lt"/>
                <a:cs typeface="+mn-lt"/>
              </a:rPr>
              <a:t>KPIs</a:t>
            </a:r>
            <a:r>
              <a:rPr lang="es-ES" sz="1600" b="0" noProof="0" dirty="0">
                <a:solidFill>
                  <a:srgbClr val="1D1D1B"/>
                </a:solidFill>
                <a:ea typeface="+mn-lt"/>
                <a:cs typeface="+mn-lt"/>
              </a:rPr>
              <a:t> y ajusta las estrategias según sea necesario.</a:t>
            </a:r>
            <a:endParaRPr lang="es-ES" sz="1600" noProof="0" dirty="0"/>
          </a:p>
          <a:p>
            <a:pPr marL="285750" algn="just">
              <a:lnSpc>
                <a:spcPct val="100000"/>
              </a:lnSpc>
              <a:spcBef>
                <a:spcPts val="600"/>
              </a:spcBef>
              <a:spcAft>
                <a:spcPts val="600"/>
              </a:spcAft>
              <a:buChar char="•"/>
            </a:pPr>
            <a:r>
              <a:rPr lang="es-ES" sz="1600" b="0" noProof="0" dirty="0">
                <a:solidFill>
                  <a:srgbClr val="1D1D1B"/>
                </a:solidFill>
                <a:ea typeface="+mn-lt"/>
                <a:cs typeface="+mn-lt"/>
              </a:rPr>
              <a:t>Fomenta el </a:t>
            </a:r>
            <a:r>
              <a:rPr lang="es-ES" sz="1600" b="0" noProof="0" dirty="0" err="1">
                <a:solidFill>
                  <a:srgbClr val="1D1D1B"/>
                </a:solidFill>
                <a:ea typeface="+mn-lt"/>
                <a:cs typeface="+mn-lt"/>
              </a:rPr>
              <a:t>feedback</a:t>
            </a:r>
            <a:r>
              <a:rPr lang="es-ES" sz="1600" b="0" noProof="0" dirty="0">
                <a:solidFill>
                  <a:srgbClr val="1D1D1B"/>
                </a:solidFill>
                <a:ea typeface="+mn-lt"/>
                <a:cs typeface="+mn-lt"/>
              </a:rPr>
              <a:t> continuo.</a:t>
            </a:r>
            <a:endParaRPr lang="es-ES" sz="1600" noProof="0" dirty="0"/>
          </a:p>
          <a:p>
            <a:pPr>
              <a:lnSpc>
                <a:spcPct val="160000"/>
              </a:lnSpc>
            </a:pPr>
            <a:endParaRPr lang="es-ES" sz="1800" i="0" noProof="0" dirty="0">
              <a:solidFill>
                <a:srgbClr val="1D1D1B"/>
              </a:solidFill>
              <a:effectLst/>
              <a:latin typeface="Raleway"/>
            </a:endParaRPr>
          </a:p>
          <a:p>
            <a:endParaRPr lang="es-ES" b="0" noProof="0" dirty="0"/>
          </a:p>
        </p:txBody>
      </p:sp>
      <p:pic>
        <p:nvPicPr>
          <p:cNvPr id="4" name="Online Media 3" title="Free AI marketing tool for HIGH-PROFIT business plans in seconds!">
            <a:hlinkClick r:id="" action="ppaction://media"/>
            <a:extLst>
              <a:ext uri="{FF2B5EF4-FFF2-40B4-BE49-F238E27FC236}">
                <a16:creationId xmlns:a16="http://schemas.microsoft.com/office/drawing/2014/main" id="{63FB23DD-A3DB-DB56-3801-9129A8C5685B}"/>
              </a:ext>
            </a:extLst>
          </p:cNvPr>
          <p:cNvPicPr>
            <a:picLocks noRot="1" noChangeAspect="1"/>
          </p:cNvPicPr>
          <p:nvPr>
            <a:videoFile r:link="rId1"/>
          </p:nvPr>
        </p:nvPicPr>
        <p:blipFill>
          <a:blip r:embed="rId4"/>
          <a:stretch>
            <a:fillRect/>
          </a:stretch>
        </p:blipFill>
        <p:spPr>
          <a:xfrm>
            <a:off x="8591194" y="3436583"/>
            <a:ext cx="2734549" cy="1807505"/>
          </a:xfrm>
          <a:prstGeom prst="rect">
            <a:avLst/>
          </a:prstGeom>
        </p:spPr>
      </p:pic>
      <p:sp>
        <p:nvSpPr>
          <p:cNvPr id="6" name="Rectangle: Rounded Corners 5">
            <a:extLst>
              <a:ext uri="{FF2B5EF4-FFF2-40B4-BE49-F238E27FC236}">
                <a16:creationId xmlns:a16="http://schemas.microsoft.com/office/drawing/2014/main" id="{40AAB66C-06DC-0AE8-C8F9-113C0AC957D7}"/>
              </a:ext>
            </a:extLst>
          </p:cNvPr>
          <p:cNvSpPr/>
          <p:nvPr/>
        </p:nvSpPr>
        <p:spPr>
          <a:xfrm>
            <a:off x="8451668" y="2886380"/>
            <a:ext cx="3000103" cy="461554"/>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s-ES" sz="1000" dirty="0">
                <a:solidFill>
                  <a:schemeClr val="accent1"/>
                </a:solidFill>
              </a:rPr>
              <a:t>Consulta este </a:t>
            </a:r>
            <a:r>
              <a:rPr lang="es-ES" sz="1000" noProof="0" dirty="0">
                <a:solidFill>
                  <a:schemeClr val="accent1"/>
                </a:solidFill>
              </a:rPr>
              <a:t>video para saber más sobre  </a:t>
            </a:r>
            <a:r>
              <a:rPr lang="es-ES" sz="1000" noProof="0" dirty="0" err="1">
                <a:solidFill>
                  <a:schemeClr val="accent1"/>
                </a:solidFill>
              </a:rPr>
              <a:t>Venturus</a:t>
            </a:r>
            <a:r>
              <a:rPr lang="es-ES" sz="1000" noProof="0" dirty="0">
                <a:solidFill>
                  <a:schemeClr val="accent1"/>
                </a:solidFill>
              </a:rPr>
              <a:t> AI</a:t>
            </a:r>
            <a:endParaRPr lang="es-ES" noProof="0" dirty="0"/>
          </a:p>
        </p:txBody>
      </p:sp>
      <p:sp>
        <p:nvSpPr>
          <p:cNvPr id="9" name="CasellaDiTesto 8">
            <a:extLst>
              <a:ext uri="{FF2B5EF4-FFF2-40B4-BE49-F238E27FC236}">
                <a16:creationId xmlns:a16="http://schemas.microsoft.com/office/drawing/2014/main" id="{57FDE1B0-0999-D588-3678-14748739C199}"/>
              </a:ext>
            </a:extLst>
          </p:cNvPr>
          <p:cNvSpPr txBox="1"/>
          <p:nvPr/>
        </p:nvSpPr>
        <p:spPr>
          <a:xfrm>
            <a:off x="582774" y="299995"/>
            <a:ext cx="10670595" cy="113877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3400" b="1" noProof="0" dirty="0">
                <a:solidFill>
                  <a:srgbClr val="0E9094"/>
                </a:solidFill>
                <a:cs typeface="Segoe UI"/>
              </a:rPr>
              <a:t> IA y otras Herramientas para Aplicaciones Prácticas: </a:t>
            </a:r>
            <a:r>
              <a:rPr lang="es-ES" sz="3400" b="1" noProof="0" dirty="0" err="1">
                <a:solidFill>
                  <a:srgbClr val="0E9094"/>
                </a:solidFill>
                <a:cs typeface="Segoe UI"/>
              </a:rPr>
              <a:t>VenturusAI</a:t>
            </a:r>
            <a:endParaRPr lang="es-ES" sz="3400" b="1" noProof="0" dirty="0">
              <a:solidFill>
                <a:srgbClr val="0E9094"/>
              </a:solidFill>
              <a:cs typeface="Segoe UI"/>
            </a:endParaRPr>
          </a:p>
        </p:txBody>
      </p:sp>
      <p:sp>
        <p:nvSpPr>
          <p:cNvPr id="5" name="PoljeZBesedilom 4">
            <a:extLst>
              <a:ext uri="{FF2B5EF4-FFF2-40B4-BE49-F238E27FC236}">
                <a16:creationId xmlns:a16="http://schemas.microsoft.com/office/drawing/2014/main" id="{11435A27-96BF-300A-7F49-D080201AC8AB}"/>
              </a:ext>
            </a:extLst>
          </p:cNvPr>
          <p:cNvSpPr txBox="1"/>
          <p:nvPr/>
        </p:nvSpPr>
        <p:spPr>
          <a:xfrm>
            <a:off x="8581958" y="5421386"/>
            <a:ext cx="2869813"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000" noProof="0" dirty="0">
                <a:solidFill>
                  <a:schemeClr val="accent1"/>
                </a:solidFill>
              </a:rPr>
              <a:t>Fuente: </a:t>
            </a:r>
            <a:r>
              <a:rPr lang="es-ES" sz="1000" noProof="0" dirty="0">
                <a:solidFill>
                  <a:schemeClr val="accent1"/>
                </a:solidFill>
                <a:latin typeface="Raleway"/>
                <a:ea typeface="Roboto"/>
                <a:cs typeface="Roboto"/>
              </a:rPr>
              <a:t>Herramienta de marketing con IA gratuita para planes de negocio de ALTA RENTABILIDAD en segundos!</a:t>
            </a:r>
            <a:endParaRPr lang="es-ES" sz="1000" noProof="0" dirty="0">
              <a:solidFill>
                <a:schemeClr val="accent1"/>
              </a:solidFill>
              <a:latin typeface="Raleway"/>
            </a:endParaRPr>
          </a:p>
          <a:p>
            <a:pPr algn="l"/>
            <a:endParaRPr lang="es-ES" noProof="0" dirty="0"/>
          </a:p>
        </p:txBody>
      </p:sp>
    </p:spTree>
    <p:extLst>
      <p:ext uri="{BB962C8B-B14F-4D97-AF65-F5344CB8AC3E}">
        <p14:creationId xmlns:p14="http://schemas.microsoft.com/office/powerpoint/2010/main" val="2891599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rmAutofit fontScale="90000"/>
          </a:bodyPr>
          <a:lstStyle/>
          <a:p>
            <a:r>
              <a:rPr lang="es-ES" dirty="0"/>
              <a:t>Fuentes usadas para crear esta unidad</a:t>
            </a:r>
            <a:br>
              <a:rPr lang="es-ES" noProof="0" dirty="0"/>
            </a:br>
            <a:endParaRPr lang="es-ES" noProof="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787659" y="951722"/>
            <a:ext cx="10515600" cy="5617029"/>
          </a:xfrm>
        </p:spPr>
        <p:txBody>
          <a:bodyPr vert="horz" lIns="91440" tIns="45720" rIns="91440" bIns="45720" rtlCol="0" anchor="t">
            <a:normAutofit/>
          </a:bodyPr>
          <a:lstStyle/>
          <a:p>
            <a:pPr>
              <a:lnSpc>
                <a:spcPct val="150000"/>
              </a:lnSpc>
            </a:pPr>
            <a:r>
              <a:rPr lang="es-ES" sz="2000" dirty="0">
                <a:solidFill>
                  <a:schemeClr val="accent1"/>
                </a:solidFill>
                <a:latin typeface="Raleway"/>
              </a:rPr>
              <a:t>Sección 1</a:t>
            </a:r>
          </a:p>
          <a:p>
            <a:pPr>
              <a:lnSpc>
                <a:spcPct val="150000"/>
              </a:lnSpc>
            </a:pPr>
            <a:r>
              <a:rPr lang="es-ES" sz="1400" b="0" noProof="0" dirty="0" err="1">
                <a:solidFill>
                  <a:schemeClr val="accent1"/>
                </a:solidFill>
              </a:rPr>
              <a:t>Accounting</a:t>
            </a:r>
            <a:r>
              <a:rPr lang="es-ES" sz="1400" b="0" noProof="0" dirty="0">
                <a:solidFill>
                  <a:schemeClr val="accent1"/>
                </a:solidFill>
              </a:rPr>
              <a:t> </a:t>
            </a:r>
            <a:r>
              <a:rPr lang="es-ES" sz="1400" b="0" noProof="0" dirty="0" err="1">
                <a:solidFill>
                  <a:schemeClr val="accent1"/>
                </a:solidFill>
              </a:rPr>
              <a:t>Stuff</a:t>
            </a:r>
            <a:r>
              <a:rPr lang="es-ES" sz="1400" b="0" noProof="0" dirty="0">
                <a:solidFill>
                  <a:schemeClr val="accent1"/>
                </a:solidFill>
              </a:rPr>
              <a:t>. (2021, </a:t>
            </a:r>
            <a:r>
              <a:rPr lang="es-ES" sz="1400" b="0" noProof="0" dirty="0" err="1">
                <a:solidFill>
                  <a:schemeClr val="accent1"/>
                </a:solidFill>
              </a:rPr>
              <a:t>September</a:t>
            </a:r>
            <a:r>
              <a:rPr lang="es-ES" sz="1400" b="0" noProof="0" dirty="0">
                <a:solidFill>
                  <a:schemeClr val="accent1"/>
                </a:solidFill>
              </a:rPr>
              <a:t> 8). </a:t>
            </a:r>
            <a:r>
              <a:rPr lang="es-ES" sz="1400" b="0" noProof="0" dirty="0" err="1">
                <a:solidFill>
                  <a:schemeClr val="accent1"/>
                </a:solidFill>
              </a:rPr>
              <a:t>The</a:t>
            </a:r>
            <a:r>
              <a:rPr lang="es-ES" sz="1400" b="0" noProof="0" dirty="0">
                <a:solidFill>
                  <a:schemeClr val="accent1"/>
                </a:solidFill>
              </a:rPr>
              <a:t> KEY </a:t>
            </a:r>
            <a:r>
              <a:rPr lang="es-ES" sz="1400" b="0" noProof="0" dirty="0" err="1">
                <a:solidFill>
                  <a:schemeClr val="accent1"/>
                </a:solidFill>
              </a:rPr>
              <a:t>to</a:t>
            </a:r>
            <a:r>
              <a:rPr lang="es-ES" sz="1400" b="0" noProof="0" dirty="0">
                <a:solidFill>
                  <a:schemeClr val="accent1"/>
                </a:solidFill>
              </a:rPr>
              <a:t> </a:t>
            </a:r>
            <a:r>
              <a:rPr lang="es-ES" sz="1400" b="0" noProof="0" dirty="0" err="1">
                <a:solidFill>
                  <a:schemeClr val="accent1"/>
                </a:solidFill>
              </a:rPr>
              <a:t>Understanding</a:t>
            </a:r>
            <a:r>
              <a:rPr lang="es-ES" sz="1400" b="0" noProof="0" dirty="0">
                <a:solidFill>
                  <a:schemeClr val="accent1"/>
                </a:solidFill>
              </a:rPr>
              <a:t> </a:t>
            </a:r>
            <a:r>
              <a:rPr lang="es-ES" sz="1400" b="0" noProof="0" dirty="0" err="1">
                <a:solidFill>
                  <a:schemeClr val="accent1"/>
                </a:solidFill>
              </a:rPr>
              <a:t>Financial</a:t>
            </a:r>
            <a:r>
              <a:rPr lang="es-ES" sz="1400" b="0" noProof="0" dirty="0">
                <a:solidFill>
                  <a:schemeClr val="accent1"/>
                </a:solidFill>
              </a:rPr>
              <a:t> </a:t>
            </a:r>
            <a:r>
              <a:rPr lang="es-ES" sz="1400" b="0" noProof="0" dirty="0" err="1">
                <a:solidFill>
                  <a:schemeClr val="accent1"/>
                </a:solidFill>
              </a:rPr>
              <a:t>Statements</a:t>
            </a:r>
            <a:r>
              <a:rPr lang="es-ES" sz="1400" b="0" noProof="0" dirty="0">
                <a:solidFill>
                  <a:schemeClr val="accent1"/>
                </a:solidFill>
              </a:rPr>
              <a:t> [Video]. YouTube. </a:t>
            </a:r>
            <a:r>
              <a:rPr lang="es-ES" sz="1400" b="0" noProof="0" dirty="0">
                <a:solidFill>
                  <a:schemeClr val="bg1">
                    <a:lumMod val="75000"/>
                  </a:schemeClr>
                </a:solidFill>
                <a:hlinkClick r:id="rId2"/>
              </a:rPr>
              <a:t>https://www.youtube.com/watch?v=zTmKJDjXKxA</a:t>
            </a:r>
            <a:endParaRPr lang="es-ES" sz="1400" b="0" noProof="0" dirty="0">
              <a:solidFill>
                <a:schemeClr val="bg1">
                  <a:lumMod val="75000"/>
                </a:schemeClr>
              </a:solidFill>
            </a:endParaRPr>
          </a:p>
          <a:p>
            <a:pPr>
              <a:lnSpc>
                <a:spcPct val="150000"/>
              </a:lnSpc>
            </a:pPr>
            <a:r>
              <a:rPr lang="es-ES" sz="1400" b="0" noProof="0" dirty="0">
                <a:solidFill>
                  <a:schemeClr val="accent1"/>
                </a:solidFill>
              </a:rPr>
              <a:t>Cremades, A. (2016). </a:t>
            </a:r>
            <a:r>
              <a:rPr lang="es-ES" sz="1400" b="0" noProof="0" dirty="0" err="1">
                <a:solidFill>
                  <a:schemeClr val="accent1"/>
                </a:solidFill>
              </a:rPr>
              <a:t>The</a:t>
            </a:r>
            <a:r>
              <a:rPr lang="es-ES" sz="1400" b="0" noProof="0" dirty="0">
                <a:solidFill>
                  <a:schemeClr val="accent1"/>
                </a:solidFill>
              </a:rPr>
              <a:t> art of startup </a:t>
            </a:r>
            <a:r>
              <a:rPr lang="es-ES" sz="1400" b="0" noProof="0" dirty="0" err="1">
                <a:solidFill>
                  <a:schemeClr val="accent1"/>
                </a:solidFill>
              </a:rPr>
              <a:t>fundraising</a:t>
            </a:r>
            <a:r>
              <a:rPr lang="es-ES" sz="1400" b="0" noProof="0" dirty="0">
                <a:solidFill>
                  <a:schemeClr val="accent1"/>
                </a:solidFill>
              </a:rPr>
              <a:t>: </a:t>
            </a:r>
            <a:r>
              <a:rPr lang="es-ES" sz="1400" b="0" noProof="0" dirty="0" err="1">
                <a:solidFill>
                  <a:schemeClr val="accent1"/>
                </a:solidFill>
              </a:rPr>
              <a:t>pitching</a:t>
            </a:r>
            <a:r>
              <a:rPr lang="es-ES" sz="1400" b="0" noProof="0" dirty="0">
                <a:solidFill>
                  <a:schemeClr val="accent1"/>
                </a:solidFill>
              </a:rPr>
              <a:t> </a:t>
            </a:r>
            <a:r>
              <a:rPr lang="es-ES" sz="1400" b="0" noProof="0" dirty="0" err="1">
                <a:solidFill>
                  <a:schemeClr val="accent1"/>
                </a:solidFill>
              </a:rPr>
              <a:t>investors</a:t>
            </a:r>
            <a:r>
              <a:rPr lang="es-ES" sz="1400" b="0" noProof="0" dirty="0">
                <a:solidFill>
                  <a:schemeClr val="accent1"/>
                </a:solidFill>
              </a:rPr>
              <a:t>, </a:t>
            </a:r>
            <a:r>
              <a:rPr lang="es-ES" sz="1400" b="0" noProof="0" dirty="0" err="1">
                <a:solidFill>
                  <a:schemeClr val="accent1"/>
                </a:solidFill>
              </a:rPr>
              <a:t>negotiating</a:t>
            </a:r>
            <a:r>
              <a:rPr lang="es-ES" sz="1400" b="0" noProof="0" dirty="0">
                <a:solidFill>
                  <a:schemeClr val="accent1"/>
                </a:solidFill>
              </a:rPr>
              <a:t> </a:t>
            </a:r>
            <a:r>
              <a:rPr lang="es-ES" sz="1400" b="0" noProof="0" dirty="0" err="1">
                <a:solidFill>
                  <a:schemeClr val="accent1"/>
                </a:solidFill>
              </a:rPr>
              <a:t>the</a:t>
            </a:r>
            <a:r>
              <a:rPr lang="es-ES" sz="1400" b="0" noProof="0" dirty="0">
                <a:solidFill>
                  <a:schemeClr val="accent1"/>
                </a:solidFill>
              </a:rPr>
              <a:t> deal, and </a:t>
            </a:r>
            <a:r>
              <a:rPr lang="es-ES" sz="1400" b="0" noProof="0" dirty="0" err="1">
                <a:solidFill>
                  <a:schemeClr val="accent1"/>
                </a:solidFill>
              </a:rPr>
              <a:t>everything</a:t>
            </a:r>
            <a:r>
              <a:rPr lang="es-ES" sz="1400" b="0" noProof="0" dirty="0">
                <a:solidFill>
                  <a:schemeClr val="accent1"/>
                </a:solidFill>
              </a:rPr>
              <a:t> </a:t>
            </a:r>
            <a:r>
              <a:rPr lang="es-ES" sz="1400" b="0" noProof="0" dirty="0" err="1">
                <a:solidFill>
                  <a:schemeClr val="accent1"/>
                </a:solidFill>
              </a:rPr>
              <a:t>else</a:t>
            </a:r>
            <a:r>
              <a:rPr lang="es-ES" sz="1400" b="0" noProof="0" dirty="0">
                <a:solidFill>
                  <a:schemeClr val="accent1"/>
                </a:solidFill>
              </a:rPr>
              <a:t> </a:t>
            </a:r>
            <a:r>
              <a:rPr lang="es-ES" sz="1400" b="0" noProof="0" dirty="0" err="1">
                <a:solidFill>
                  <a:schemeClr val="accent1"/>
                </a:solidFill>
              </a:rPr>
              <a:t>entrepreneurs</a:t>
            </a:r>
            <a:r>
              <a:rPr lang="es-ES" sz="1400" b="0" noProof="0" dirty="0">
                <a:solidFill>
                  <a:schemeClr val="accent1"/>
                </a:solidFill>
              </a:rPr>
              <a:t> </a:t>
            </a:r>
            <a:r>
              <a:rPr lang="es-ES" sz="1400" b="0" noProof="0" dirty="0" err="1">
                <a:solidFill>
                  <a:schemeClr val="accent1"/>
                </a:solidFill>
              </a:rPr>
              <a:t>need</a:t>
            </a:r>
            <a:r>
              <a:rPr lang="es-ES" sz="1400" b="0" noProof="0" dirty="0">
                <a:solidFill>
                  <a:schemeClr val="accent1"/>
                </a:solidFill>
              </a:rPr>
              <a:t> </a:t>
            </a:r>
            <a:r>
              <a:rPr lang="es-ES" sz="1400" b="0" noProof="0" dirty="0" err="1">
                <a:solidFill>
                  <a:schemeClr val="accent1"/>
                </a:solidFill>
              </a:rPr>
              <a:t>to</a:t>
            </a:r>
            <a:r>
              <a:rPr lang="es-ES" sz="1400" b="0" noProof="0" dirty="0">
                <a:solidFill>
                  <a:schemeClr val="accent1"/>
                </a:solidFill>
              </a:rPr>
              <a:t> </a:t>
            </a:r>
            <a:r>
              <a:rPr lang="es-ES" sz="1400" b="0" noProof="0" dirty="0" err="1">
                <a:solidFill>
                  <a:schemeClr val="accent1"/>
                </a:solidFill>
              </a:rPr>
              <a:t>know</a:t>
            </a:r>
            <a:r>
              <a:rPr lang="es-ES" sz="1400" b="0" noProof="0" dirty="0">
                <a:solidFill>
                  <a:schemeClr val="accent1"/>
                </a:solidFill>
              </a:rPr>
              <a:t>. John Wiley &amp; </a:t>
            </a:r>
            <a:r>
              <a:rPr lang="es-ES" sz="1400" b="0" noProof="0" dirty="0" err="1">
                <a:solidFill>
                  <a:schemeClr val="accent1"/>
                </a:solidFill>
              </a:rPr>
              <a:t>Sons</a:t>
            </a:r>
            <a:r>
              <a:rPr lang="es-ES" sz="1400" b="0" noProof="0" dirty="0">
                <a:solidFill>
                  <a:schemeClr val="accent1"/>
                </a:solidFill>
              </a:rPr>
              <a:t>.</a:t>
            </a:r>
          </a:p>
          <a:p>
            <a:pPr>
              <a:lnSpc>
                <a:spcPct val="150000"/>
              </a:lnSpc>
            </a:pPr>
            <a:r>
              <a:rPr lang="es-ES" sz="1400" b="0" noProof="0" dirty="0" err="1">
                <a:solidFill>
                  <a:schemeClr val="accent1"/>
                </a:solidFill>
              </a:rPr>
              <a:t>Financial</a:t>
            </a:r>
            <a:r>
              <a:rPr lang="es-ES" sz="1400" b="0" noProof="0" dirty="0">
                <a:solidFill>
                  <a:schemeClr val="accent1"/>
                </a:solidFill>
              </a:rPr>
              <a:t> </a:t>
            </a:r>
            <a:r>
              <a:rPr lang="es-ES" sz="1400" b="0" noProof="0" dirty="0" err="1">
                <a:solidFill>
                  <a:schemeClr val="accent1"/>
                </a:solidFill>
              </a:rPr>
              <a:t>Storyteller</a:t>
            </a:r>
            <a:r>
              <a:rPr lang="es-ES" sz="1400" b="0" noProof="0" dirty="0">
                <a:solidFill>
                  <a:schemeClr val="accent1"/>
                </a:solidFill>
              </a:rPr>
              <a:t>. (2022, March 30). Balance </a:t>
            </a:r>
            <a:r>
              <a:rPr lang="es-ES" sz="1400" b="0" noProof="0" dirty="0" err="1">
                <a:solidFill>
                  <a:schemeClr val="accent1"/>
                </a:solidFill>
              </a:rPr>
              <a:t>Sheet</a:t>
            </a:r>
            <a:r>
              <a:rPr lang="es-ES" sz="1400" b="0" noProof="0" dirty="0">
                <a:solidFill>
                  <a:schemeClr val="accent1"/>
                </a:solidFill>
              </a:rPr>
              <a:t> </a:t>
            </a:r>
            <a:r>
              <a:rPr lang="es-ES" sz="1400" b="0" noProof="0" dirty="0" err="1">
                <a:solidFill>
                  <a:schemeClr val="accent1"/>
                </a:solidFill>
              </a:rPr>
              <a:t>Analysis</a:t>
            </a:r>
            <a:r>
              <a:rPr lang="es-ES" sz="1400" b="0" noProof="0" dirty="0">
                <a:solidFill>
                  <a:schemeClr val="accent1"/>
                </a:solidFill>
              </a:rPr>
              <a:t> [Video]. YouTube. </a:t>
            </a:r>
            <a:r>
              <a:rPr lang="es-ES" sz="1400" b="0" noProof="0" dirty="0">
                <a:solidFill>
                  <a:schemeClr val="bg1">
                    <a:lumMod val="75000"/>
                  </a:schemeClr>
                </a:solidFill>
                <a:hlinkClick r:id="rId3">
                  <a:extLst>
                    <a:ext uri="{A12FA001-AC4F-418D-AE19-62706E023703}">
                      <ahyp:hlinkClr xmlns:ahyp="http://schemas.microsoft.com/office/drawing/2018/hyperlinkcolor" val="tx"/>
                    </a:ext>
                  </a:extLst>
                </a:hlinkClick>
              </a:rPr>
              <a:t>https://www.youtube.com/watch?v=Aq4Yvj4Ky7E</a:t>
            </a:r>
            <a:endParaRPr lang="es-ES" sz="1400" b="0" noProof="0" dirty="0">
              <a:solidFill>
                <a:schemeClr val="bg1">
                  <a:lumMod val="75000"/>
                </a:schemeClr>
              </a:solidFill>
            </a:endParaRPr>
          </a:p>
          <a:p>
            <a:pPr>
              <a:lnSpc>
                <a:spcPct val="150000"/>
              </a:lnSpc>
            </a:pPr>
            <a:r>
              <a:rPr lang="es-ES" sz="1400" b="0" noProof="0" dirty="0" err="1">
                <a:solidFill>
                  <a:schemeClr val="accent1"/>
                </a:solidFill>
              </a:rPr>
              <a:t>Ittelson</a:t>
            </a:r>
            <a:r>
              <a:rPr lang="es-ES" sz="1400" b="0" noProof="0" dirty="0">
                <a:solidFill>
                  <a:schemeClr val="accent1"/>
                </a:solidFill>
              </a:rPr>
              <a:t>, T. (2009). </a:t>
            </a:r>
            <a:r>
              <a:rPr lang="es-ES" sz="1400" b="0" noProof="0" dirty="0" err="1">
                <a:solidFill>
                  <a:schemeClr val="accent1"/>
                </a:solidFill>
              </a:rPr>
              <a:t>Financial</a:t>
            </a:r>
            <a:r>
              <a:rPr lang="es-ES" sz="1400" b="0" noProof="0" dirty="0">
                <a:solidFill>
                  <a:schemeClr val="accent1"/>
                </a:solidFill>
              </a:rPr>
              <a:t> </a:t>
            </a:r>
            <a:r>
              <a:rPr lang="es-ES" sz="1400" b="0" noProof="0" dirty="0" err="1">
                <a:solidFill>
                  <a:schemeClr val="accent1"/>
                </a:solidFill>
              </a:rPr>
              <a:t>statements</a:t>
            </a:r>
            <a:r>
              <a:rPr lang="es-ES" sz="1400" b="0" noProof="0" dirty="0">
                <a:solidFill>
                  <a:schemeClr val="accent1"/>
                </a:solidFill>
              </a:rPr>
              <a:t>, </a:t>
            </a:r>
            <a:r>
              <a:rPr lang="es-ES" sz="1400" b="0" noProof="0" dirty="0" err="1">
                <a:solidFill>
                  <a:schemeClr val="accent1"/>
                </a:solidFill>
              </a:rPr>
              <a:t>revised</a:t>
            </a:r>
            <a:r>
              <a:rPr lang="es-ES" sz="1400" b="0" noProof="0" dirty="0">
                <a:solidFill>
                  <a:schemeClr val="accent1"/>
                </a:solidFill>
              </a:rPr>
              <a:t> and </a:t>
            </a:r>
            <a:r>
              <a:rPr lang="es-ES" sz="1400" b="0" noProof="0" dirty="0" err="1">
                <a:solidFill>
                  <a:schemeClr val="accent1"/>
                </a:solidFill>
              </a:rPr>
              <a:t>expanded</a:t>
            </a:r>
            <a:r>
              <a:rPr lang="es-ES" sz="1400" b="0" noProof="0" dirty="0">
                <a:solidFill>
                  <a:schemeClr val="accent1"/>
                </a:solidFill>
              </a:rPr>
              <a:t> </a:t>
            </a:r>
            <a:r>
              <a:rPr lang="es-ES" sz="1400" b="0" noProof="0" dirty="0" err="1">
                <a:solidFill>
                  <a:schemeClr val="accent1"/>
                </a:solidFill>
              </a:rPr>
              <a:t>edition</a:t>
            </a:r>
            <a:r>
              <a:rPr lang="es-ES" sz="1400" b="0" noProof="0" dirty="0">
                <a:solidFill>
                  <a:schemeClr val="accent1"/>
                </a:solidFill>
              </a:rPr>
              <a:t>: A step-</a:t>
            </a:r>
            <a:r>
              <a:rPr lang="es-ES" sz="1400" b="0" noProof="0" dirty="0" err="1">
                <a:solidFill>
                  <a:schemeClr val="accent1"/>
                </a:solidFill>
              </a:rPr>
              <a:t>by</a:t>
            </a:r>
            <a:r>
              <a:rPr lang="es-ES" sz="1400" b="0" noProof="0" dirty="0">
                <a:solidFill>
                  <a:schemeClr val="accent1"/>
                </a:solidFill>
              </a:rPr>
              <a:t>-step guide </a:t>
            </a:r>
            <a:r>
              <a:rPr lang="es-ES" sz="1400" b="0" noProof="0" dirty="0" err="1">
                <a:solidFill>
                  <a:schemeClr val="accent1"/>
                </a:solidFill>
              </a:rPr>
              <a:t>to</a:t>
            </a:r>
            <a:r>
              <a:rPr lang="es-ES" sz="1400" b="0" noProof="0" dirty="0">
                <a:solidFill>
                  <a:schemeClr val="accent1"/>
                </a:solidFill>
              </a:rPr>
              <a:t> </a:t>
            </a:r>
            <a:r>
              <a:rPr lang="es-ES" sz="1400" b="0" noProof="0" dirty="0" err="1">
                <a:solidFill>
                  <a:schemeClr val="accent1"/>
                </a:solidFill>
              </a:rPr>
              <a:t>understanding</a:t>
            </a:r>
            <a:r>
              <a:rPr lang="es-ES" sz="1400" b="0" noProof="0" dirty="0">
                <a:solidFill>
                  <a:schemeClr val="accent1"/>
                </a:solidFill>
              </a:rPr>
              <a:t> and </a:t>
            </a:r>
            <a:r>
              <a:rPr lang="es-ES" sz="1400" b="0" noProof="0" dirty="0" err="1">
                <a:solidFill>
                  <a:schemeClr val="accent1"/>
                </a:solidFill>
              </a:rPr>
              <a:t>creatin</a:t>
            </a:r>
            <a:r>
              <a:rPr lang="es-ES" sz="1400" b="0" noProof="0" dirty="0">
                <a:solidFill>
                  <a:schemeClr val="accent1"/>
                </a:solidFill>
              </a:rPr>
              <a:t> </a:t>
            </a:r>
            <a:r>
              <a:rPr lang="es-ES" sz="1400" b="0" noProof="0" dirty="0" err="1">
                <a:solidFill>
                  <a:schemeClr val="accent1"/>
                </a:solidFill>
              </a:rPr>
              <a:t>Laitinen</a:t>
            </a:r>
            <a:r>
              <a:rPr lang="es-ES" sz="1400" b="0" noProof="0" dirty="0">
                <a:solidFill>
                  <a:schemeClr val="accent1"/>
                </a:solidFill>
              </a:rPr>
              <a:t>, E. K. (2017). </a:t>
            </a:r>
            <a:r>
              <a:rPr lang="es-ES" sz="1400" b="0" noProof="0" dirty="0" err="1">
                <a:solidFill>
                  <a:schemeClr val="accent1"/>
                </a:solidFill>
              </a:rPr>
              <a:t>Profitability</a:t>
            </a:r>
            <a:r>
              <a:rPr lang="es-ES" sz="1400" b="0" noProof="0" dirty="0">
                <a:solidFill>
                  <a:schemeClr val="accent1"/>
                </a:solidFill>
              </a:rPr>
              <a:t> ratios in </a:t>
            </a:r>
            <a:r>
              <a:rPr lang="es-ES" sz="1400" b="0" noProof="0" dirty="0" err="1">
                <a:solidFill>
                  <a:schemeClr val="accent1"/>
                </a:solidFill>
              </a:rPr>
              <a:t>the</a:t>
            </a:r>
            <a:r>
              <a:rPr lang="es-ES" sz="1400" b="0" noProof="0" dirty="0">
                <a:solidFill>
                  <a:schemeClr val="accent1"/>
                </a:solidFill>
              </a:rPr>
              <a:t> </a:t>
            </a:r>
            <a:r>
              <a:rPr lang="es-ES" sz="1400" b="0" noProof="0" dirty="0" err="1">
                <a:solidFill>
                  <a:schemeClr val="accent1"/>
                </a:solidFill>
              </a:rPr>
              <a:t>early</a:t>
            </a:r>
            <a:r>
              <a:rPr lang="es-ES" sz="1400" b="0" noProof="0" dirty="0">
                <a:solidFill>
                  <a:schemeClr val="accent1"/>
                </a:solidFill>
              </a:rPr>
              <a:t> </a:t>
            </a:r>
            <a:r>
              <a:rPr lang="es-ES" sz="1400" b="0" noProof="0" dirty="0" err="1">
                <a:solidFill>
                  <a:schemeClr val="accent1"/>
                </a:solidFill>
              </a:rPr>
              <a:t>stages</a:t>
            </a:r>
            <a:r>
              <a:rPr lang="es-ES" sz="1400" b="0" noProof="0" dirty="0">
                <a:solidFill>
                  <a:schemeClr val="accent1"/>
                </a:solidFill>
              </a:rPr>
              <a:t> of a startup. </a:t>
            </a:r>
            <a:r>
              <a:rPr lang="es-ES" sz="1400" b="0" noProof="0" dirty="0" err="1">
                <a:solidFill>
                  <a:schemeClr val="accent1"/>
                </a:solidFill>
              </a:rPr>
              <a:t>The</a:t>
            </a:r>
            <a:r>
              <a:rPr lang="es-ES" sz="1400" b="0" noProof="0" dirty="0">
                <a:solidFill>
                  <a:schemeClr val="accent1"/>
                </a:solidFill>
              </a:rPr>
              <a:t> </a:t>
            </a:r>
            <a:r>
              <a:rPr lang="es-ES" sz="1400" b="0" noProof="0" dirty="0" err="1">
                <a:solidFill>
                  <a:schemeClr val="accent1"/>
                </a:solidFill>
              </a:rPr>
              <a:t>Journal</a:t>
            </a:r>
            <a:r>
              <a:rPr lang="es-ES" sz="1400" b="0" noProof="0" dirty="0">
                <a:solidFill>
                  <a:schemeClr val="accent1"/>
                </a:solidFill>
              </a:rPr>
              <a:t> of </a:t>
            </a:r>
            <a:r>
              <a:rPr lang="es-ES" sz="1400" b="0" noProof="0" dirty="0" err="1">
                <a:solidFill>
                  <a:schemeClr val="accent1"/>
                </a:solidFill>
              </a:rPr>
              <a:t>Entrepreneurial</a:t>
            </a:r>
            <a:r>
              <a:rPr lang="es-ES" sz="1400" b="0" noProof="0" dirty="0">
                <a:solidFill>
                  <a:schemeClr val="accent1"/>
                </a:solidFill>
              </a:rPr>
              <a:t> </a:t>
            </a:r>
            <a:r>
              <a:rPr lang="es-ES" sz="1400" b="0" noProof="0" dirty="0" err="1">
                <a:solidFill>
                  <a:schemeClr val="accent1"/>
                </a:solidFill>
              </a:rPr>
              <a:t>Finance</a:t>
            </a:r>
            <a:r>
              <a:rPr lang="es-ES" sz="1400" b="0" noProof="0" dirty="0">
                <a:solidFill>
                  <a:schemeClr val="accent1"/>
                </a:solidFill>
              </a:rPr>
              <a:t>, 19(2), 1-28.g </a:t>
            </a:r>
            <a:r>
              <a:rPr lang="es-ES" sz="1400" b="0" noProof="0" dirty="0" err="1">
                <a:solidFill>
                  <a:schemeClr val="accent1"/>
                </a:solidFill>
              </a:rPr>
              <a:t>financial</a:t>
            </a:r>
            <a:r>
              <a:rPr lang="es-ES" sz="1400" b="0" noProof="0" dirty="0">
                <a:solidFill>
                  <a:schemeClr val="accent1"/>
                </a:solidFill>
              </a:rPr>
              <a:t> </a:t>
            </a:r>
            <a:r>
              <a:rPr lang="es-ES" sz="1400" b="0" noProof="0" dirty="0" err="1">
                <a:solidFill>
                  <a:schemeClr val="accent1"/>
                </a:solidFill>
              </a:rPr>
              <a:t>reports</a:t>
            </a:r>
            <a:r>
              <a:rPr lang="es-ES" sz="1400" b="0" noProof="0" dirty="0">
                <a:solidFill>
                  <a:schemeClr val="accent1"/>
                </a:solidFill>
              </a:rPr>
              <a:t>. Red Wheel/</a:t>
            </a:r>
            <a:r>
              <a:rPr lang="es-ES" sz="1400" b="0" noProof="0" dirty="0" err="1">
                <a:solidFill>
                  <a:schemeClr val="accent1"/>
                </a:solidFill>
              </a:rPr>
              <a:t>Weiser</a:t>
            </a:r>
            <a:r>
              <a:rPr lang="es-ES" sz="1400" b="0" noProof="0" dirty="0">
                <a:solidFill>
                  <a:schemeClr val="accent1"/>
                </a:solidFill>
              </a:rPr>
              <a:t>.</a:t>
            </a:r>
          </a:p>
          <a:p>
            <a:pPr>
              <a:lnSpc>
                <a:spcPct val="150000"/>
              </a:lnSpc>
            </a:pPr>
            <a:r>
              <a:rPr lang="es-ES" sz="1400" b="0" noProof="0" dirty="0" err="1">
                <a:solidFill>
                  <a:schemeClr val="accent1"/>
                </a:solidFill>
              </a:rPr>
              <a:t>Subramanyam</a:t>
            </a:r>
            <a:r>
              <a:rPr lang="es-ES" sz="1400" b="0" noProof="0" dirty="0">
                <a:solidFill>
                  <a:schemeClr val="accent1"/>
                </a:solidFill>
              </a:rPr>
              <a:t>, K. R. (2014). </a:t>
            </a:r>
            <a:r>
              <a:rPr lang="es-ES" sz="1400" b="0" noProof="0" dirty="0" err="1">
                <a:solidFill>
                  <a:schemeClr val="accent1"/>
                </a:solidFill>
              </a:rPr>
              <a:t>Financial</a:t>
            </a:r>
            <a:r>
              <a:rPr lang="es-ES" sz="1400" b="0" noProof="0" dirty="0">
                <a:solidFill>
                  <a:schemeClr val="accent1"/>
                </a:solidFill>
              </a:rPr>
              <a:t> </a:t>
            </a:r>
            <a:r>
              <a:rPr lang="es-ES" sz="1400" b="0" noProof="0" dirty="0" err="1">
                <a:solidFill>
                  <a:schemeClr val="accent1"/>
                </a:solidFill>
              </a:rPr>
              <a:t>statement</a:t>
            </a:r>
            <a:r>
              <a:rPr lang="es-ES" sz="1400" b="0" noProof="0" dirty="0">
                <a:solidFill>
                  <a:schemeClr val="accent1"/>
                </a:solidFill>
              </a:rPr>
              <a:t> </a:t>
            </a:r>
            <a:r>
              <a:rPr lang="es-ES" sz="1400" b="0" noProof="0" dirty="0" err="1">
                <a:solidFill>
                  <a:schemeClr val="accent1"/>
                </a:solidFill>
              </a:rPr>
              <a:t>analysis</a:t>
            </a:r>
            <a:r>
              <a:rPr lang="es-ES" sz="1400" b="0" noProof="0" dirty="0">
                <a:solidFill>
                  <a:schemeClr val="accent1"/>
                </a:solidFill>
              </a:rPr>
              <a:t>. McGraw-Hill.</a:t>
            </a:r>
          </a:p>
          <a:p>
            <a:pPr>
              <a:lnSpc>
                <a:spcPct val="150000"/>
              </a:lnSpc>
            </a:pPr>
            <a:r>
              <a:rPr lang="es-ES" sz="1400" b="0" noProof="0" dirty="0">
                <a:solidFill>
                  <a:schemeClr val="accent1"/>
                </a:solidFill>
              </a:rPr>
              <a:t>TEDx </a:t>
            </a:r>
            <a:r>
              <a:rPr lang="es-ES" sz="1400" b="0" noProof="0" dirty="0" err="1">
                <a:solidFill>
                  <a:schemeClr val="accent1"/>
                </a:solidFill>
              </a:rPr>
              <a:t>Talks</a:t>
            </a:r>
            <a:r>
              <a:rPr lang="es-ES" sz="1400" b="0" noProof="0" dirty="0">
                <a:solidFill>
                  <a:schemeClr val="accent1"/>
                </a:solidFill>
              </a:rPr>
              <a:t>. (2019, May 1). </a:t>
            </a:r>
            <a:r>
              <a:rPr lang="es-ES" sz="1400" b="0" noProof="0" dirty="0" err="1">
                <a:solidFill>
                  <a:schemeClr val="accent1"/>
                </a:solidFill>
              </a:rPr>
              <a:t>Why</a:t>
            </a:r>
            <a:r>
              <a:rPr lang="es-ES" sz="1400" b="0" noProof="0" dirty="0">
                <a:solidFill>
                  <a:schemeClr val="accent1"/>
                </a:solidFill>
              </a:rPr>
              <a:t> </a:t>
            </a:r>
            <a:r>
              <a:rPr lang="es-ES" sz="1400" b="0" noProof="0" dirty="0" err="1">
                <a:solidFill>
                  <a:schemeClr val="accent1"/>
                </a:solidFill>
              </a:rPr>
              <a:t>we</a:t>
            </a:r>
            <a:r>
              <a:rPr lang="es-ES" sz="1400" b="0" noProof="0" dirty="0">
                <a:solidFill>
                  <a:schemeClr val="accent1"/>
                </a:solidFill>
              </a:rPr>
              <a:t> </a:t>
            </a:r>
            <a:r>
              <a:rPr lang="es-ES" sz="1400" b="0" noProof="0" dirty="0" err="1">
                <a:solidFill>
                  <a:schemeClr val="accent1"/>
                </a:solidFill>
              </a:rPr>
              <a:t>need</a:t>
            </a:r>
            <a:r>
              <a:rPr lang="es-ES" sz="1400" b="0" noProof="0" dirty="0">
                <a:solidFill>
                  <a:schemeClr val="accent1"/>
                </a:solidFill>
              </a:rPr>
              <a:t> </a:t>
            </a:r>
            <a:r>
              <a:rPr lang="es-ES" sz="1400" b="0" noProof="0" dirty="0" err="1">
                <a:solidFill>
                  <a:schemeClr val="accent1"/>
                </a:solidFill>
              </a:rPr>
              <a:t>gender</a:t>
            </a:r>
            <a:r>
              <a:rPr lang="es-ES" sz="1400" b="0" noProof="0" dirty="0">
                <a:solidFill>
                  <a:schemeClr val="accent1"/>
                </a:solidFill>
              </a:rPr>
              <a:t> </a:t>
            </a:r>
            <a:r>
              <a:rPr lang="es-ES" sz="1400" b="0" noProof="0" dirty="0" err="1">
                <a:solidFill>
                  <a:schemeClr val="accent1"/>
                </a:solidFill>
              </a:rPr>
              <a:t>equality</a:t>
            </a:r>
            <a:r>
              <a:rPr lang="es-ES" sz="1400" b="0" noProof="0" dirty="0">
                <a:solidFill>
                  <a:schemeClr val="accent1"/>
                </a:solidFill>
              </a:rPr>
              <a:t> in </a:t>
            </a:r>
            <a:r>
              <a:rPr lang="es-ES" sz="1400" b="0" noProof="0" dirty="0" err="1">
                <a:solidFill>
                  <a:schemeClr val="accent1"/>
                </a:solidFill>
              </a:rPr>
              <a:t>workplaces</a:t>
            </a:r>
            <a:r>
              <a:rPr lang="es-ES" sz="1400" b="0" noProof="0" dirty="0">
                <a:solidFill>
                  <a:schemeClr val="accent1"/>
                </a:solidFill>
              </a:rPr>
              <a:t> | </a:t>
            </a:r>
            <a:r>
              <a:rPr lang="es-ES" sz="1400" b="0" noProof="0" dirty="0" err="1">
                <a:solidFill>
                  <a:schemeClr val="accent1"/>
                </a:solidFill>
              </a:rPr>
              <a:t>Courtney</a:t>
            </a:r>
            <a:r>
              <a:rPr lang="es-ES" sz="1400" b="0" noProof="0" dirty="0">
                <a:solidFill>
                  <a:schemeClr val="accent1"/>
                </a:solidFill>
              </a:rPr>
              <a:t> Powell | </a:t>
            </a:r>
            <a:r>
              <a:rPr lang="es-ES" sz="1400" b="0" noProof="0" dirty="0" err="1">
                <a:solidFill>
                  <a:schemeClr val="accent1"/>
                </a:solidFill>
              </a:rPr>
              <a:t>TEDxUTAustin</a:t>
            </a:r>
            <a:r>
              <a:rPr lang="es-ES" sz="1400" b="0" noProof="0" dirty="0">
                <a:solidFill>
                  <a:schemeClr val="accent1"/>
                </a:solidFill>
              </a:rPr>
              <a:t> [Video]. YouTube. </a:t>
            </a:r>
            <a:r>
              <a:rPr lang="es-ES" sz="1400" b="0" noProof="0" dirty="0">
                <a:solidFill>
                  <a:schemeClr val="bg1">
                    <a:lumMod val="75000"/>
                  </a:schemeClr>
                </a:solidFill>
                <a:hlinkClick r:id="rId4">
                  <a:extLst>
                    <a:ext uri="{A12FA001-AC4F-418D-AE19-62706E023703}">
                      <ahyp:hlinkClr xmlns:ahyp="http://schemas.microsoft.com/office/drawing/2018/hyperlinkcolor" val="tx"/>
                    </a:ext>
                  </a:extLst>
                </a:hlinkClick>
              </a:rPr>
              <a:t>https://www.youtube.com/watch?v=J127cQ7isr4</a:t>
            </a:r>
            <a:endParaRPr lang="es-ES" sz="1400" b="0" noProof="0" dirty="0">
              <a:solidFill>
                <a:schemeClr val="bg1">
                  <a:lumMod val="75000"/>
                </a:schemeClr>
              </a:solidFill>
            </a:endParaRPr>
          </a:p>
          <a:p>
            <a:pPr marL="0" indent="0">
              <a:lnSpc>
                <a:spcPct val="150000"/>
              </a:lnSpc>
              <a:buNone/>
            </a:pPr>
            <a:endParaRPr lang="es-ES" sz="1600" b="0" noProof="0" dirty="0">
              <a:solidFill>
                <a:schemeClr val="accent1"/>
              </a:solidFill>
            </a:endParaRPr>
          </a:p>
          <a:p>
            <a:pPr marL="285750" indent="-285750">
              <a:lnSpc>
                <a:spcPct val="150000"/>
              </a:lnSpc>
              <a:buFont typeface="Courier New" panose="02070309020205020404" pitchFamily="49" charset="0"/>
              <a:buChar char="o"/>
            </a:pPr>
            <a:endParaRPr lang="es-ES" sz="1600" b="0" noProof="0" dirty="0">
              <a:solidFill>
                <a:schemeClr val="accent1"/>
              </a:solidFill>
            </a:endParaRPr>
          </a:p>
          <a:p>
            <a:pPr marL="285750" indent="-285750">
              <a:lnSpc>
                <a:spcPct val="150000"/>
              </a:lnSpc>
              <a:buFont typeface="Courier New" panose="02070309020205020404" pitchFamily="49" charset="0"/>
              <a:buChar char="o"/>
            </a:pPr>
            <a:endParaRPr lang="es-ES" sz="1600" b="0" noProof="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987357" y="247261"/>
            <a:ext cx="11204643" cy="6363477"/>
          </a:xfrm>
        </p:spPr>
        <p:txBody>
          <a:bodyPr vert="horz" lIns="91440" tIns="45720" rIns="91440" bIns="45720" rtlCol="0" anchor="t">
            <a:noAutofit/>
          </a:bodyPr>
          <a:lstStyle/>
          <a:p>
            <a:pPr>
              <a:lnSpc>
                <a:spcPct val="150000"/>
              </a:lnSpc>
              <a:defRPr/>
            </a:pPr>
            <a:r>
              <a:rPr lang="es-ES" sz="2000" noProof="0" dirty="0">
                <a:solidFill>
                  <a:schemeClr val="accent1"/>
                </a:solidFill>
                <a:latin typeface="Raleway"/>
              </a:rPr>
              <a:t>Sección 2</a:t>
            </a:r>
            <a:endParaRPr lang="es-ES" sz="2000" i="0" strike="noStrike" kern="1200" cap="none" spc="0" normalizeH="0" baseline="0" noProof="0" dirty="0">
              <a:ln>
                <a:noFill/>
              </a:ln>
              <a:solidFill>
                <a:schemeClr val="accent1"/>
              </a:solidFill>
              <a:effectLst/>
              <a:uLnTx/>
              <a:uFillTx/>
              <a:latin typeface="Raleway"/>
            </a:endParaRPr>
          </a:p>
          <a:p>
            <a:pPr marR="0" lvl="0" defTabSz="914400" rtl="0" eaLnBrk="1" fontAlgn="auto" latinLnBrk="0" hangingPunct="1">
              <a:lnSpc>
                <a:spcPct val="170000"/>
              </a:lnSpc>
              <a:spcBef>
                <a:spcPts val="1000"/>
              </a:spcBef>
              <a:spcAft>
                <a:spcPts val="0"/>
              </a:spcAft>
              <a:buClrTx/>
              <a:buSzTx/>
              <a:tabLst/>
              <a:defRPr/>
            </a:pPr>
            <a:r>
              <a:rPr lang="es-ES" sz="1400" b="0" noProof="0" dirty="0" err="1">
                <a:solidFill>
                  <a:srgbClr val="1D1D1B"/>
                </a:solidFill>
                <a:latin typeface="Raleway"/>
              </a:rPr>
              <a:t>CrashCourse</a:t>
            </a:r>
            <a:r>
              <a:rPr lang="es-ES" sz="1400" b="0" noProof="0" dirty="0">
                <a:solidFill>
                  <a:srgbClr val="1D1D1B"/>
                </a:solidFill>
                <a:latin typeface="Raleway"/>
              </a:rPr>
              <a:t>. (2019, </a:t>
            </a:r>
            <a:r>
              <a:rPr lang="es-ES" sz="1400" b="0" noProof="0" dirty="0" err="1">
                <a:solidFill>
                  <a:srgbClr val="1D1D1B"/>
                </a:solidFill>
                <a:latin typeface="Raleway"/>
              </a:rPr>
              <a:t>December</a:t>
            </a:r>
            <a:r>
              <a:rPr lang="es-ES" sz="1400" b="0" noProof="0" dirty="0">
                <a:solidFill>
                  <a:srgbClr val="1D1D1B"/>
                </a:solidFill>
                <a:latin typeface="Raleway"/>
              </a:rPr>
              <a:t> 4). </a:t>
            </a:r>
            <a:r>
              <a:rPr lang="es-ES" sz="1400" b="0" noProof="0" dirty="0" err="1">
                <a:solidFill>
                  <a:srgbClr val="1D1D1B"/>
                </a:solidFill>
                <a:latin typeface="Raleway"/>
              </a:rPr>
              <a:t>Financing</a:t>
            </a:r>
            <a:r>
              <a:rPr lang="es-ES" sz="1400" b="0" noProof="0" dirty="0">
                <a:solidFill>
                  <a:srgbClr val="1D1D1B"/>
                </a:solidFill>
                <a:latin typeface="Raleway"/>
              </a:rPr>
              <a:t> </a:t>
            </a:r>
            <a:r>
              <a:rPr lang="es-ES" sz="1400" b="0" noProof="0" dirty="0" err="1">
                <a:solidFill>
                  <a:srgbClr val="1D1D1B"/>
                </a:solidFill>
                <a:latin typeface="Raleway"/>
              </a:rPr>
              <a:t>Options</a:t>
            </a:r>
            <a:r>
              <a:rPr lang="es-ES" sz="1400" b="0" noProof="0" dirty="0">
                <a:solidFill>
                  <a:srgbClr val="1D1D1B"/>
                </a:solidFill>
                <a:latin typeface="Raleway"/>
              </a:rPr>
              <a:t> </a:t>
            </a:r>
            <a:r>
              <a:rPr lang="es-ES" sz="1400" b="0" noProof="0" dirty="0" err="1">
                <a:solidFill>
                  <a:srgbClr val="1D1D1B"/>
                </a:solidFill>
                <a:latin typeface="Raleway"/>
              </a:rPr>
              <a:t>for</a:t>
            </a:r>
            <a:r>
              <a:rPr lang="es-ES" sz="1400" b="0" noProof="0" dirty="0">
                <a:solidFill>
                  <a:srgbClr val="1D1D1B"/>
                </a:solidFill>
                <a:latin typeface="Raleway"/>
              </a:rPr>
              <a:t> Small </a:t>
            </a:r>
            <a:r>
              <a:rPr lang="es-ES" sz="1400" b="0" noProof="0" dirty="0" err="1">
                <a:solidFill>
                  <a:srgbClr val="1D1D1B"/>
                </a:solidFill>
                <a:latin typeface="Raleway"/>
              </a:rPr>
              <a:t>Businesses</a:t>
            </a:r>
            <a:r>
              <a:rPr lang="es-ES" sz="1400" b="0" noProof="0" dirty="0">
                <a:solidFill>
                  <a:srgbClr val="1D1D1B"/>
                </a:solidFill>
                <a:latin typeface="Raleway"/>
              </a:rPr>
              <a:t>: </a:t>
            </a:r>
            <a:r>
              <a:rPr lang="es-ES" sz="1400" b="0" noProof="0" dirty="0" err="1">
                <a:solidFill>
                  <a:srgbClr val="1D1D1B"/>
                </a:solidFill>
                <a:latin typeface="Raleway"/>
              </a:rPr>
              <a:t>Crash</a:t>
            </a:r>
            <a:r>
              <a:rPr lang="es-ES" sz="1400" b="0" noProof="0" dirty="0">
                <a:solidFill>
                  <a:srgbClr val="1D1D1B"/>
                </a:solidFill>
                <a:latin typeface="Raleway"/>
              </a:rPr>
              <a:t> </a:t>
            </a:r>
            <a:r>
              <a:rPr lang="es-ES" sz="1400" b="0" noProof="0" dirty="0" err="1">
                <a:solidFill>
                  <a:srgbClr val="1D1D1B"/>
                </a:solidFill>
                <a:latin typeface="Raleway"/>
              </a:rPr>
              <a:t>Course</a:t>
            </a:r>
            <a:r>
              <a:rPr lang="es-ES" sz="1400" b="0" noProof="0" dirty="0">
                <a:solidFill>
                  <a:srgbClr val="1D1D1B"/>
                </a:solidFill>
                <a:latin typeface="Raleway"/>
              </a:rPr>
              <a:t> </a:t>
            </a:r>
            <a:r>
              <a:rPr lang="es-ES" sz="1400" b="0" noProof="0" dirty="0" err="1">
                <a:solidFill>
                  <a:srgbClr val="1D1D1B"/>
                </a:solidFill>
                <a:latin typeface="Raleway"/>
              </a:rPr>
              <a:t>Entrepreneurship</a:t>
            </a:r>
            <a:r>
              <a:rPr lang="es-ES" sz="1400" b="0" noProof="0" dirty="0">
                <a:solidFill>
                  <a:srgbClr val="1D1D1B"/>
                </a:solidFill>
                <a:latin typeface="Raleway"/>
              </a:rPr>
              <a:t> #16 [Video]. YouTube.     </a:t>
            </a:r>
            <a:r>
              <a:rPr lang="es-ES" sz="1400" b="0" noProof="0" dirty="0">
                <a:solidFill>
                  <a:srgbClr val="1D1D1B"/>
                </a:solidFill>
                <a:latin typeface="Raleway"/>
                <a:hlinkClick r:id="rId2"/>
              </a:rPr>
              <a:t>https://www.youtube.com/watch?v=MYVL1XHeB74</a:t>
            </a:r>
            <a:endParaRPr lang="es-ES" sz="1400" b="0" noProof="0" dirty="0">
              <a:solidFill>
                <a:srgbClr val="1D1D1B"/>
              </a:solidFill>
              <a:latin typeface="Raleway"/>
            </a:endParaRPr>
          </a:p>
          <a:p>
            <a:pPr marR="0" lvl="0" defTabSz="914400" rtl="0" eaLnBrk="1" fontAlgn="auto" latinLnBrk="0" hangingPunct="1">
              <a:lnSpc>
                <a:spcPct val="170000"/>
              </a:lnSpc>
              <a:spcBef>
                <a:spcPts val="1000"/>
              </a:spcBef>
              <a:spcAft>
                <a:spcPts val="0"/>
              </a:spcAft>
              <a:buClrTx/>
              <a:buSzTx/>
              <a:tabLst/>
              <a:defRPr/>
            </a:pPr>
            <a:r>
              <a:rPr lang="es-ES" sz="1400" b="0" noProof="0" dirty="0">
                <a:solidFill>
                  <a:srgbClr val="1D1D1B"/>
                </a:solidFill>
                <a:latin typeface="Raleway"/>
              </a:rPr>
              <a:t>Cremades, A. (2016). </a:t>
            </a:r>
            <a:r>
              <a:rPr lang="es-ES" sz="1400" b="0" noProof="0" dirty="0" err="1">
                <a:solidFill>
                  <a:srgbClr val="1D1D1B"/>
                </a:solidFill>
                <a:latin typeface="Raleway"/>
              </a:rPr>
              <a:t>The</a:t>
            </a:r>
            <a:r>
              <a:rPr lang="es-ES" sz="1400" b="0" noProof="0" dirty="0">
                <a:solidFill>
                  <a:srgbClr val="1D1D1B"/>
                </a:solidFill>
                <a:latin typeface="Raleway"/>
              </a:rPr>
              <a:t> art of startup </a:t>
            </a:r>
            <a:r>
              <a:rPr lang="es-ES" sz="1400" b="0" noProof="0" dirty="0" err="1">
                <a:solidFill>
                  <a:srgbClr val="1D1D1B"/>
                </a:solidFill>
                <a:latin typeface="Raleway"/>
              </a:rPr>
              <a:t>fundraising</a:t>
            </a:r>
            <a:r>
              <a:rPr lang="es-ES" sz="1400" b="0" noProof="0" dirty="0">
                <a:solidFill>
                  <a:srgbClr val="1D1D1B"/>
                </a:solidFill>
                <a:latin typeface="Raleway"/>
              </a:rPr>
              <a:t>: </a:t>
            </a:r>
            <a:r>
              <a:rPr lang="es-ES" sz="1400" b="0" noProof="0" dirty="0" err="1">
                <a:solidFill>
                  <a:srgbClr val="1D1D1B"/>
                </a:solidFill>
                <a:latin typeface="Raleway"/>
              </a:rPr>
              <a:t>pitching</a:t>
            </a:r>
            <a:r>
              <a:rPr lang="es-ES" sz="1400" b="0" noProof="0" dirty="0">
                <a:solidFill>
                  <a:srgbClr val="1D1D1B"/>
                </a:solidFill>
                <a:latin typeface="Raleway"/>
              </a:rPr>
              <a:t> </a:t>
            </a:r>
            <a:r>
              <a:rPr lang="es-ES" sz="1400" b="0" noProof="0" dirty="0" err="1">
                <a:solidFill>
                  <a:srgbClr val="1D1D1B"/>
                </a:solidFill>
                <a:latin typeface="Raleway"/>
              </a:rPr>
              <a:t>investors</a:t>
            </a:r>
            <a:r>
              <a:rPr lang="es-ES" sz="1400" b="0" noProof="0" dirty="0">
                <a:solidFill>
                  <a:srgbClr val="1D1D1B"/>
                </a:solidFill>
                <a:latin typeface="Raleway"/>
              </a:rPr>
              <a:t>, </a:t>
            </a:r>
            <a:r>
              <a:rPr lang="es-ES" sz="1400" b="0" noProof="0" dirty="0" err="1">
                <a:solidFill>
                  <a:srgbClr val="1D1D1B"/>
                </a:solidFill>
                <a:latin typeface="Raleway"/>
              </a:rPr>
              <a:t>negotiating</a:t>
            </a:r>
            <a:r>
              <a:rPr lang="es-ES" sz="1400" b="0" noProof="0" dirty="0">
                <a:solidFill>
                  <a:srgbClr val="1D1D1B"/>
                </a:solidFill>
                <a:latin typeface="Raleway"/>
              </a:rPr>
              <a:t> </a:t>
            </a:r>
            <a:r>
              <a:rPr lang="es-ES" sz="1400" b="0" noProof="0" dirty="0" err="1">
                <a:solidFill>
                  <a:srgbClr val="1D1D1B"/>
                </a:solidFill>
                <a:latin typeface="Raleway"/>
              </a:rPr>
              <a:t>the</a:t>
            </a:r>
            <a:r>
              <a:rPr lang="es-ES" sz="1400" b="0" noProof="0" dirty="0">
                <a:solidFill>
                  <a:srgbClr val="1D1D1B"/>
                </a:solidFill>
                <a:latin typeface="Raleway"/>
              </a:rPr>
              <a:t> deal, and </a:t>
            </a:r>
            <a:r>
              <a:rPr lang="es-ES" sz="1400" b="0" noProof="0" dirty="0" err="1">
                <a:solidFill>
                  <a:srgbClr val="1D1D1B"/>
                </a:solidFill>
                <a:latin typeface="Raleway"/>
              </a:rPr>
              <a:t>everything</a:t>
            </a:r>
            <a:r>
              <a:rPr lang="es-ES" sz="1400" b="0" noProof="0" dirty="0">
                <a:solidFill>
                  <a:srgbClr val="1D1D1B"/>
                </a:solidFill>
                <a:latin typeface="Raleway"/>
              </a:rPr>
              <a:t> </a:t>
            </a:r>
            <a:r>
              <a:rPr lang="es-ES" sz="1400" b="0" noProof="0" dirty="0" err="1">
                <a:solidFill>
                  <a:srgbClr val="1D1D1B"/>
                </a:solidFill>
                <a:latin typeface="Raleway"/>
              </a:rPr>
              <a:t>else</a:t>
            </a:r>
            <a:r>
              <a:rPr lang="es-ES" sz="1400" b="0" noProof="0" dirty="0">
                <a:solidFill>
                  <a:srgbClr val="1D1D1B"/>
                </a:solidFill>
                <a:latin typeface="Raleway"/>
              </a:rPr>
              <a:t> </a:t>
            </a:r>
            <a:r>
              <a:rPr lang="es-ES" sz="1400" b="0" noProof="0" dirty="0" err="1">
                <a:solidFill>
                  <a:srgbClr val="1D1D1B"/>
                </a:solidFill>
                <a:latin typeface="Raleway"/>
              </a:rPr>
              <a:t>entrepreneurs</a:t>
            </a:r>
            <a:r>
              <a:rPr lang="es-ES" sz="1400" b="0" noProof="0" dirty="0">
                <a:solidFill>
                  <a:srgbClr val="1D1D1B"/>
                </a:solidFill>
                <a:latin typeface="Raleway"/>
              </a:rPr>
              <a:t> </a:t>
            </a:r>
            <a:r>
              <a:rPr lang="es-ES" sz="1400" b="0" noProof="0" dirty="0" err="1">
                <a:solidFill>
                  <a:srgbClr val="1D1D1B"/>
                </a:solidFill>
                <a:latin typeface="Raleway"/>
              </a:rPr>
              <a:t>need</a:t>
            </a:r>
            <a:r>
              <a:rPr lang="es-ES" sz="1400" b="0" noProof="0" dirty="0">
                <a:solidFill>
                  <a:srgbClr val="1D1D1B"/>
                </a:solidFill>
                <a:latin typeface="Raleway"/>
              </a:rPr>
              <a:t> </a:t>
            </a:r>
            <a:r>
              <a:rPr lang="es-ES" sz="1400" b="0" noProof="0" dirty="0" err="1">
                <a:solidFill>
                  <a:srgbClr val="1D1D1B"/>
                </a:solidFill>
                <a:latin typeface="Raleway"/>
              </a:rPr>
              <a:t>to</a:t>
            </a:r>
            <a:r>
              <a:rPr lang="es-ES" sz="1400" b="0" noProof="0" dirty="0">
                <a:solidFill>
                  <a:srgbClr val="1D1D1B"/>
                </a:solidFill>
                <a:latin typeface="Raleway"/>
              </a:rPr>
              <a:t> </a:t>
            </a:r>
            <a:r>
              <a:rPr lang="es-ES" sz="1400" b="0" noProof="0" dirty="0" err="1">
                <a:solidFill>
                  <a:srgbClr val="1D1D1B"/>
                </a:solidFill>
                <a:latin typeface="Raleway"/>
              </a:rPr>
              <a:t>know</a:t>
            </a:r>
            <a:r>
              <a:rPr lang="es-ES" sz="1400" b="0" noProof="0" dirty="0">
                <a:solidFill>
                  <a:srgbClr val="1D1D1B"/>
                </a:solidFill>
                <a:latin typeface="Raleway"/>
              </a:rPr>
              <a:t>. John Wiley &amp; </a:t>
            </a:r>
            <a:r>
              <a:rPr lang="es-ES" sz="1400" b="0" noProof="0" dirty="0" err="1">
                <a:solidFill>
                  <a:srgbClr val="1D1D1B"/>
                </a:solidFill>
                <a:latin typeface="Raleway"/>
              </a:rPr>
              <a:t>Sons</a:t>
            </a:r>
            <a:r>
              <a:rPr lang="es-ES" sz="1400" b="0" noProof="0" dirty="0">
                <a:solidFill>
                  <a:srgbClr val="1D1D1B"/>
                </a:solidFill>
                <a:latin typeface="Raleway"/>
              </a:rPr>
              <a:t>.</a:t>
            </a:r>
          </a:p>
          <a:p>
            <a:pPr marR="0" lvl="0" defTabSz="914400" rtl="0" eaLnBrk="1" fontAlgn="auto" latinLnBrk="0" hangingPunct="1">
              <a:lnSpc>
                <a:spcPct val="170000"/>
              </a:lnSpc>
              <a:spcBef>
                <a:spcPts val="1000"/>
              </a:spcBef>
              <a:spcAft>
                <a:spcPts val="0"/>
              </a:spcAft>
              <a:buClrTx/>
              <a:buSzTx/>
              <a:tabLst/>
              <a:defRPr/>
            </a:pPr>
            <a:r>
              <a:rPr lang="es-ES" sz="1400" b="0" noProof="0" dirty="0">
                <a:solidFill>
                  <a:srgbClr val="1D1D1B"/>
                </a:solidFill>
                <a:latin typeface="Raleway"/>
              </a:rPr>
              <a:t>Forbes. (2016, March 23). </a:t>
            </a:r>
            <a:r>
              <a:rPr lang="es-ES" sz="1400" b="0" noProof="0" dirty="0" err="1">
                <a:solidFill>
                  <a:srgbClr val="1D1D1B"/>
                </a:solidFill>
                <a:latin typeface="Raleway"/>
              </a:rPr>
              <a:t>If</a:t>
            </a:r>
            <a:r>
              <a:rPr lang="es-ES" sz="1400" b="0" noProof="0" dirty="0">
                <a:solidFill>
                  <a:srgbClr val="1D1D1B"/>
                </a:solidFill>
                <a:latin typeface="Raleway"/>
              </a:rPr>
              <a:t> </a:t>
            </a:r>
            <a:r>
              <a:rPr lang="es-ES" sz="1400" b="0" noProof="0" dirty="0" err="1">
                <a:solidFill>
                  <a:srgbClr val="1D1D1B"/>
                </a:solidFill>
                <a:latin typeface="Raleway"/>
              </a:rPr>
              <a:t>You</a:t>
            </a:r>
            <a:r>
              <a:rPr lang="es-ES" sz="1400" b="0" noProof="0" dirty="0">
                <a:solidFill>
                  <a:srgbClr val="1D1D1B"/>
                </a:solidFill>
                <a:latin typeface="Raleway"/>
              </a:rPr>
              <a:t> </a:t>
            </a:r>
            <a:r>
              <a:rPr lang="es-ES" sz="1400" b="0" noProof="0" dirty="0" err="1">
                <a:solidFill>
                  <a:srgbClr val="1D1D1B"/>
                </a:solidFill>
                <a:latin typeface="Raleway"/>
              </a:rPr>
              <a:t>Know</a:t>
            </a:r>
            <a:r>
              <a:rPr lang="es-ES" sz="1400" b="0" noProof="0" dirty="0">
                <a:solidFill>
                  <a:srgbClr val="1D1D1B"/>
                </a:solidFill>
                <a:latin typeface="Raleway"/>
              </a:rPr>
              <a:t> </a:t>
            </a:r>
            <a:r>
              <a:rPr lang="es-ES" sz="1400" b="0" noProof="0" dirty="0" err="1">
                <a:solidFill>
                  <a:srgbClr val="1D1D1B"/>
                </a:solidFill>
                <a:latin typeface="Raleway"/>
              </a:rPr>
              <a:t>Nothing</a:t>
            </a:r>
            <a:r>
              <a:rPr lang="es-ES" sz="1400" b="0" noProof="0" dirty="0">
                <a:solidFill>
                  <a:srgbClr val="1D1D1B"/>
                </a:solidFill>
                <a:latin typeface="Raleway"/>
              </a:rPr>
              <a:t> </a:t>
            </a:r>
            <a:r>
              <a:rPr lang="es-ES" sz="1400" b="0" noProof="0" dirty="0" err="1">
                <a:solidFill>
                  <a:srgbClr val="1D1D1B"/>
                </a:solidFill>
                <a:latin typeface="Raleway"/>
              </a:rPr>
              <a:t>About</a:t>
            </a:r>
            <a:r>
              <a:rPr lang="es-ES" sz="1400" b="0" noProof="0" dirty="0">
                <a:solidFill>
                  <a:srgbClr val="1D1D1B"/>
                </a:solidFill>
                <a:latin typeface="Raleway"/>
              </a:rPr>
              <a:t> Venture Capital, </a:t>
            </a:r>
            <a:r>
              <a:rPr lang="es-ES" sz="1400" b="0" noProof="0" dirty="0" err="1">
                <a:solidFill>
                  <a:srgbClr val="1D1D1B"/>
                </a:solidFill>
                <a:latin typeface="Raleway"/>
              </a:rPr>
              <a:t>Watch</a:t>
            </a:r>
            <a:r>
              <a:rPr lang="es-ES" sz="1400" b="0" noProof="0" dirty="0">
                <a:solidFill>
                  <a:srgbClr val="1D1D1B"/>
                </a:solidFill>
                <a:latin typeface="Raleway"/>
              </a:rPr>
              <a:t> </a:t>
            </a:r>
            <a:r>
              <a:rPr lang="es-ES" sz="1400" b="0" noProof="0" dirty="0" err="1">
                <a:solidFill>
                  <a:srgbClr val="1D1D1B"/>
                </a:solidFill>
                <a:latin typeface="Raleway"/>
              </a:rPr>
              <a:t>This</a:t>
            </a:r>
            <a:r>
              <a:rPr lang="es-ES" sz="1400" b="0" noProof="0" dirty="0">
                <a:solidFill>
                  <a:srgbClr val="1D1D1B"/>
                </a:solidFill>
                <a:latin typeface="Raleway"/>
              </a:rPr>
              <a:t> </a:t>
            </a:r>
            <a:r>
              <a:rPr lang="es-ES" sz="1400" b="0" noProof="0" dirty="0" err="1">
                <a:solidFill>
                  <a:srgbClr val="1D1D1B"/>
                </a:solidFill>
                <a:latin typeface="Raleway"/>
              </a:rPr>
              <a:t>First</a:t>
            </a:r>
            <a:r>
              <a:rPr lang="es-ES" sz="1400" b="0" noProof="0" dirty="0">
                <a:solidFill>
                  <a:srgbClr val="1D1D1B"/>
                </a:solidFill>
                <a:latin typeface="Raleway"/>
              </a:rPr>
              <a:t> | Forbes [Video]. YouTube. </a:t>
            </a:r>
            <a:r>
              <a:rPr lang="es-ES" sz="1400" b="0" noProof="0" dirty="0">
                <a:solidFill>
                  <a:srgbClr val="1D1D1B"/>
                </a:solidFill>
                <a:latin typeface="Raleway"/>
                <a:hlinkClick r:id="rId3"/>
              </a:rPr>
              <a:t>https://www.youtube.com/watch?v=a4aUX5u90oA</a:t>
            </a:r>
            <a:endParaRPr lang="es-ES" sz="1400" b="0" noProof="0" dirty="0">
              <a:solidFill>
                <a:srgbClr val="1D1D1B"/>
              </a:solidFill>
              <a:latin typeface="Raleway"/>
            </a:endParaRPr>
          </a:p>
          <a:p>
            <a:pPr marR="0" lvl="0" defTabSz="914400" rtl="0" eaLnBrk="1" fontAlgn="auto" latinLnBrk="0" hangingPunct="1">
              <a:lnSpc>
                <a:spcPct val="170000"/>
              </a:lnSpc>
              <a:spcBef>
                <a:spcPts val="1000"/>
              </a:spcBef>
              <a:spcAft>
                <a:spcPts val="0"/>
              </a:spcAft>
              <a:buClrTx/>
              <a:buSzTx/>
              <a:tabLst/>
              <a:defRPr/>
            </a:pPr>
            <a:r>
              <a:rPr lang="es-ES" sz="1400" b="0" noProof="0" dirty="0" err="1">
                <a:solidFill>
                  <a:srgbClr val="1D1D1B"/>
                </a:solidFill>
                <a:latin typeface="Raleway"/>
              </a:rPr>
              <a:t>Investors</a:t>
            </a:r>
            <a:r>
              <a:rPr lang="es-ES" sz="1400" b="0" noProof="0" dirty="0">
                <a:solidFill>
                  <a:srgbClr val="1D1D1B"/>
                </a:solidFill>
                <a:latin typeface="Raleway"/>
              </a:rPr>
              <a:t> Trading </a:t>
            </a:r>
            <a:r>
              <a:rPr lang="es-ES" sz="1400" b="0" noProof="0" dirty="0" err="1">
                <a:solidFill>
                  <a:srgbClr val="1D1D1B"/>
                </a:solidFill>
                <a:latin typeface="Raleway"/>
              </a:rPr>
              <a:t>Academy</a:t>
            </a:r>
            <a:r>
              <a:rPr lang="es-ES" sz="1400" b="0" noProof="0" dirty="0">
                <a:solidFill>
                  <a:srgbClr val="1D1D1B"/>
                </a:solidFill>
                <a:latin typeface="Raleway"/>
              </a:rPr>
              <a:t>. (2022, </a:t>
            </a:r>
            <a:r>
              <a:rPr lang="es-ES" sz="1400" b="0" noProof="0" dirty="0" err="1">
                <a:solidFill>
                  <a:srgbClr val="1D1D1B"/>
                </a:solidFill>
                <a:latin typeface="Raleway"/>
              </a:rPr>
              <a:t>January</a:t>
            </a:r>
            <a:r>
              <a:rPr lang="es-ES" sz="1400" b="0" noProof="0" dirty="0">
                <a:solidFill>
                  <a:srgbClr val="1D1D1B"/>
                </a:solidFill>
                <a:latin typeface="Raleway"/>
              </a:rPr>
              <a:t> 16). </a:t>
            </a:r>
            <a:r>
              <a:rPr lang="es-ES" sz="1400" b="0" noProof="0" dirty="0" err="1">
                <a:solidFill>
                  <a:srgbClr val="1D1D1B"/>
                </a:solidFill>
                <a:latin typeface="Raleway"/>
              </a:rPr>
              <a:t>What</a:t>
            </a:r>
            <a:r>
              <a:rPr lang="es-ES" sz="1400" b="0" noProof="0" dirty="0">
                <a:solidFill>
                  <a:srgbClr val="1D1D1B"/>
                </a:solidFill>
                <a:latin typeface="Raleway"/>
              </a:rPr>
              <a:t> </a:t>
            </a:r>
            <a:r>
              <a:rPr lang="es-ES" sz="1400" b="0" noProof="0" dirty="0" err="1">
                <a:solidFill>
                  <a:srgbClr val="1D1D1B"/>
                </a:solidFill>
                <a:latin typeface="Raleway"/>
              </a:rPr>
              <a:t>is</a:t>
            </a:r>
            <a:r>
              <a:rPr lang="es-ES" sz="1400" b="0" noProof="0" dirty="0">
                <a:solidFill>
                  <a:srgbClr val="1D1D1B"/>
                </a:solidFill>
                <a:latin typeface="Raleway"/>
              </a:rPr>
              <a:t> </a:t>
            </a:r>
            <a:r>
              <a:rPr lang="es-ES" sz="1400" b="0" noProof="0" dirty="0" err="1">
                <a:solidFill>
                  <a:srgbClr val="1D1D1B"/>
                </a:solidFill>
                <a:latin typeface="Raleway"/>
              </a:rPr>
              <a:t>an</a:t>
            </a:r>
            <a:r>
              <a:rPr lang="es-ES" sz="1400" b="0" noProof="0" dirty="0">
                <a:solidFill>
                  <a:srgbClr val="1D1D1B"/>
                </a:solidFill>
                <a:latin typeface="Raleway"/>
              </a:rPr>
              <a:t> </a:t>
            </a:r>
            <a:r>
              <a:rPr lang="es-ES" sz="1400" b="0" noProof="0" dirty="0" err="1">
                <a:solidFill>
                  <a:srgbClr val="1D1D1B"/>
                </a:solidFill>
                <a:latin typeface="Raleway"/>
              </a:rPr>
              <a:t>Angel</a:t>
            </a:r>
            <a:r>
              <a:rPr lang="es-ES" sz="1400" b="0" noProof="0" dirty="0">
                <a:solidFill>
                  <a:srgbClr val="1D1D1B"/>
                </a:solidFill>
                <a:latin typeface="Raleway"/>
              </a:rPr>
              <a:t> Investor? [Video]. YouTube. </a:t>
            </a:r>
            <a:r>
              <a:rPr lang="es-ES" sz="1400" b="0" noProof="0" dirty="0">
                <a:solidFill>
                  <a:srgbClr val="1D1D1B"/>
                </a:solidFill>
                <a:latin typeface="Raleway"/>
                <a:hlinkClick r:id="rId4"/>
              </a:rPr>
              <a:t>https://www.youtube.com/watch?v=Cb-6XRAcoEU</a:t>
            </a:r>
            <a:endParaRPr lang="es-ES" sz="1400" b="0" noProof="0" dirty="0">
              <a:solidFill>
                <a:srgbClr val="1D1D1B"/>
              </a:solidFill>
              <a:latin typeface="Raleway"/>
            </a:endParaRPr>
          </a:p>
        </p:txBody>
      </p:sp>
    </p:spTree>
    <p:extLst>
      <p:ext uri="{BB962C8B-B14F-4D97-AF65-F5344CB8AC3E}">
        <p14:creationId xmlns:p14="http://schemas.microsoft.com/office/powerpoint/2010/main" val="15800787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74E56-7A4C-EA22-3CEC-E12ABCB74CC4}"/>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A9675063-13D4-C2F3-66FD-E34E6FE6F875}"/>
              </a:ext>
            </a:extLst>
          </p:cNvPr>
          <p:cNvSpPr>
            <a:spLocks noGrp="1"/>
          </p:cNvSpPr>
          <p:nvPr>
            <p:ph idx="1"/>
          </p:nvPr>
        </p:nvSpPr>
        <p:spPr>
          <a:xfrm>
            <a:off x="1061935" y="247261"/>
            <a:ext cx="11204643" cy="6363477"/>
          </a:xfrm>
        </p:spPr>
        <p:txBody>
          <a:bodyPr vert="horz" lIns="91440" tIns="45720" rIns="91440" bIns="45720" rtlCol="0" anchor="t">
            <a:noAutofit/>
          </a:bodyPr>
          <a:lstStyle/>
          <a:p>
            <a:pPr>
              <a:lnSpc>
                <a:spcPct val="150000"/>
              </a:lnSpc>
              <a:defRPr/>
            </a:pPr>
            <a:r>
              <a:rPr lang="es-ES" sz="2000" noProof="0" dirty="0">
                <a:solidFill>
                  <a:schemeClr val="accent1"/>
                </a:solidFill>
                <a:latin typeface="Raleway"/>
              </a:rPr>
              <a:t>Sección 2</a:t>
            </a:r>
            <a:endParaRPr lang="es-ES" sz="2000" i="0" strike="noStrike" kern="1200" cap="none" spc="0" normalizeH="0" baseline="0" noProof="0" dirty="0">
              <a:ln>
                <a:noFill/>
              </a:ln>
              <a:solidFill>
                <a:schemeClr val="accent1"/>
              </a:solidFill>
              <a:effectLst/>
              <a:uLnTx/>
              <a:uFillTx/>
              <a:latin typeface="Raleway"/>
            </a:endParaRPr>
          </a:p>
          <a:p>
            <a:pPr marR="0" lvl="0" defTabSz="914400" rtl="0" eaLnBrk="1" fontAlgn="auto" latinLnBrk="0" hangingPunct="1">
              <a:lnSpc>
                <a:spcPct val="170000"/>
              </a:lnSpc>
              <a:spcBef>
                <a:spcPts val="1000"/>
              </a:spcBef>
              <a:spcAft>
                <a:spcPts val="0"/>
              </a:spcAft>
              <a:buClrTx/>
              <a:buSzTx/>
              <a:tabLst/>
              <a:defRPr/>
            </a:pPr>
            <a:r>
              <a:rPr lang="es-ES" sz="1400" b="0" noProof="0" dirty="0">
                <a:solidFill>
                  <a:srgbClr val="1D1D1B"/>
                </a:solidFill>
                <a:latin typeface="Raleway"/>
              </a:rPr>
              <a:t>Kuti, M., &amp; </a:t>
            </a:r>
            <a:r>
              <a:rPr lang="es-ES" sz="1400" b="0" noProof="0" dirty="0" err="1">
                <a:solidFill>
                  <a:srgbClr val="1D1D1B"/>
                </a:solidFill>
                <a:latin typeface="Raleway"/>
              </a:rPr>
              <a:t>Madarász</a:t>
            </a:r>
            <a:r>
              <a:rPr lang="es-ES" sz="1400" b="0" noProof="0" dirty="0">
                <a:solidFill>
                  <a:srgbClr val="1D1D1B"/>
                </a:solidFill>
                <a:latin typeface="Raleway"/>
              </a:rPr>
              <a:t>, G. (2014). Crowdfunding. </a:t>
            </a:r>
            <a:r>
              <a:rPr lang="es-ES" sz="1400" b="0" noProof="0" dirty="0" err="1">
                <a:solidFill>
                  <a:srgbClr val="1D1D1B"/>
                </a:solidFill>
                <a:latin typeface="Raleway"/>
              </a:rPr>
              <a:t>Public</a:t>
            </a:r>
            <a:r>
              <a:rPr lang="es-ES" sz="1400" b="0" noProof="0" dirty="0">
                <a:solidFill>
                  <a:srgbClr val="1D1D1B"/>
                </a:solidFill>
                <a:latin typeface="Raleway"/>
              </a:rPr>
              <a:t> </a:t>
            </a:r>
            <a:r>
              <a:rPr lang="es-ES" sz="1400" b="0" noProof="0" dirty="0" err="1">
                <a:solidFill>
                  <a:srgbClr val="1D1D1B"/>
                </a:solidFill>
                <a:latin typeface="Raleway"/>
              </a:rPr>
              <a:t>Finance</a:t>
            </a:r>
            <a:r>
              <a:rPr lang="es-ES" sz="1400" b="0" noProof="0" dirty="0">
                <a:solidFill>
                  <a:srgbClr val="1D1D1B"/>
                </a:solidFill>
                <a:latin typeface="Raleway"/>
              </a:rPr>
              <a:t> </a:t>
            </a:r>
            <a:r>
              <a:rPr lang="es-ES" sz="1400" b="0" noProof="0" dirty="0" err="1">
                <a:solidFill>
                  <a:srgbClr val="1D1D1B"/>
                </a:solidFill>
                <a:latin typeface="Raleway"/>
              </a:rPr>
              <a:t>Quarterly</a:t>
            </a:r>
            <a:r>
              <a:rPr lang="es-ES" sz="1400" b="0" noProof="0" dirty="0">
                <a:solidFill>
                  <a:srgbClr val="1D1D1B"/>
                </a:solidFill>
                <a:latin typeface="Raleway"/>
              </a:rPr>
              <a:t>= </a:t>
            </a:r>
            <a:r>
              <a:rPr lang="es-ES" sz="1400" b="0" noProof="0" dirty="0" err="1">
                <a:solidFill>
                  <a:srgbClr val="1D1D1B"/>
                </a:solidFill>
                <a:latin typeface="Raleway"/>
              </a:rPr>
              <a:t>Pénzügyi</a:t>
            </a:r>
            <a:r>
              <a:rPr lang="es-ES" sz="1400" b="0" noProof="0" dirty="0">
                <a:solidFill>
                  <a:srgbClr val="1D1D1B"/>
                </a:solidFill>
                <a:latin typeface="Raleway"/>
              </a:rPr>
              <a:t> </a:t>
            </a:r>
            <a:r>
              <a:rPr lang="es-ES" sz="1400" b="0" noProof="0" dirty="0" err="1">
                <a:solidFill>
                  <a:srgbClr val="1D1D1B"/>
                </a:solidFill>
                <a:latin typeface="Raleway"/>
              </a:rPr>
              <a:t>Szemle</a:t>
            </a:r>
            <a:r>
              <a:rPr lang="es-ES" sz="1400" b="0" noProof="0" dirty="0">
                <a:solidFill>
                  <a:srgbClr val="1D1D1B"/>
                </a:solidFill>
                <a:latin typeface="Raleway"/>
              </a:rPr>
              <a:t>, 59(3), 355-366.</a:t>
            </a:r>
          </a:p>
          <a:p>
            <a:pPr marR="0" lvl="0" defTabSz="914400" rtl="0" eaLnBrk="1" fontAlgn="auto" latinLnBrk="0" hangingPunct="1">
              <a:lnSpc>
                <a:spcPct val="170000"/>
              </a:lnSpc>
              <a:spcBef>
                <a:spcPts val="1000"/>
              </a:spcBef>
              <a:spcAft>
                <a:spcPts val="0"/>
              </a:spcAft>
              <a:buClrTx/>
              <a:buSzTx/>
              <a:tabLst/>
              <a:defRPr/>
            </a:pPr>
            <a:r>
              <a:rPr lang="es-ES" sz="1400" b="0" noProof="0" dirty="0">
                <a:solidFill>
                  <a:srgbClr val="1D1D1B"/>
                </a:solidFill>
                <a:latin typeface="Raleway"/>
              </a:rPr>
              <a:t>Masters, B., &amp; Thiel, P. (2014). Zero </a:t>
            </a:r>
            <a:r>
              <a:rPr lang="es-ES" sz="1400" b="0" noProof="0" dirty="0" err="1">
                <a:solidFill>
                  <a:srgbClr val="1D1D1B"/>
                </a:solidFill>
                <a:latin typeface="Raleway"/>
              </a:rPr>
              <a:t>to</a:t>
            </a:r>
            <a:r>
              <a:rPr lang="es-ES" sz="1400" b="0" noProof="0" dirty="0">
                <a:solidFill>
                  <a:srgbClr val="1D1D1B"/>
                </a:solidFill>
                <a:latin typeface="Raleway"/>
              </a:rPr>
              <a:t> </a:t>
            </a:r>
            <a:r>
              <a:rPr lang="es-ES" sz="1400" b="0" noProof="0" dirty="0" err="1">
                <a:solidFill>
                  <a:srgbClr val="1D1D1B"/>
                </a:solidFill>
                <a:latin typeface="Raleway"/>
              </a:rPr>
              <a:t>one</a:t>
            </a:r>
            <a:r>
              <a:rPr lang="es-ES" sz="1400" b="0" noProof="0" dirty="0">
                <a:solidFill>
                  <a:srgbClr val="1D1D1B"/>
                </a:solidFill>
                <a:latin typeface="Raleway"/>
              </a:rPr>
              <a:t>: notes </a:t>
            </a:r>
            <a:r>
              <a:rPr lang="es-ES" sz="1400" b="0" noProof="0" dirty="0" err="1">
                <a:solidFill>
                  <a:srgbClr val="1D1D1B"/>
                </a:solidFill>
                <a:latin typeface="Raleway"/>
              </a:rPr>
              <a:t>on</a:t>
            </a:r>
            <a:r>
              <a:rPr lang="es-ES" sz="1400" b="0" noProof="0" dirty="0">
                <a:solidFill>
                  <a:srgbClr val="1D1D1B"/>
                </a:solidFill>
                <a:latin typeface="Raleway"/>
              </a:rPr>
              <a:t> </a:t>
            </a:r>
            <a:r>
              <a:rPr lang="es-ES" sz="1400" b="0" noProof="0" dirty="0" err="1">
                <a:solidFill>
                  <a:srgbClr val="1D1D1B"/>
                </a:solidFill>
                <a:latin typeface="Raleway"/>
              </a:rPr>
              <a:t>start</a:t>
            </a:r>
            <a:r>
              <a:rPr lang="es-ES" sz="1400" b="0" noProof="0" dirty="0">
                <a:solidFill>
                  <a:srgbClr val="1D1D1B"/>
                </a:solidFill>
                <a:latin typeface="Raleway"/>
              </a:rPr>
              <a:t> ups, </a:t>
            </a:r>
            <a:r>
              <a:rPr lang="es-ES" sz="1400" b="0" noProof="0" dirty="0" err="1">
                <a:solidFill>
                  <a:srgbClr val="1D1D1B"/>
                </a:solidFill>
                <a:latin typeface="Raleway"/>
              </a:rPr>
              <a:t>or</a:t>
            </a:r>
            <a:r>
              <a:rPr lang="es-ES" sz="1400" b="0" noProof="0" dirty="0">
                <a:solidFill>
                  <a:srgbClr val="1D1D1B"/>
                </a:solidFill>
                <a:latin typeface="Raleway"/>
              </a:rPr>
              <a:t> </a:t>
            </a:r>
            <a:r>
              <a:rPr lang="es-ES" sz="1400" b="0" noProof="0" dirty="0" err="1">
                <a:solidFill>
                  <a:srgbClr val="1D1D1B"/>
                </a:solidFill>
                <a:latin typeface="Raleway"/>
              </a:rPr>
              <a:t>how</a:t>
            </a:r>
            <a:r>
              <a:rPr lang="es-ES" sz="1400" b="0" noProof="0" dirty="0">
                <a:solidFill>
                  <a:srgbClr val="1D1D1B"/>
                </a:solidFill>
                <a:latin typeface="Raleway"/>
              </a:rPr>
              <a:t> </a:t>
            </a:r>
            <a:r>
              <a:rPr lang="es-ES" sz="1400" b="0" noProof="0" dirty="0" err="1">
                <a:solidFill>
                  <a:srgbClr val="1D1D1B"/>
                </a:solidFill>
                <a:latin typeface="Raleway"/>
              </a:rPr>
              <a:t>to</a:t>
            </a:r>
            <a:r>
              <a:rPr lang="es-ES" sz="1400" b="0" noProof="0" dirty="0">
                <a:solidFill>
                  <a:srgbClr val="1D1D1B"/>
                </a:solidFill>
                <a:latin typeface="Raleway"/>
              </a:rPr>
              <a:t> </a:t>
            </a:r>
            <a:r>
              <a:rPr lang="es-ES" sz="1400" b="0" noProof="0" dirty="0" err="1">
                <a:solidFill>
                  <a:srgbClr val="1D1D1B"/>
                </a:solidFill>
                <a:latin typeface="Raleway"/>
              </a:rPr>
              <a:t>build</a:t>
            </a:r>
            <a:r>
              <a:rPr lang="es-ES" sz="1400" b="0" noProof="0" dirty="0">
                <a:solidFill>
                  <a:srgbClr val="1D1D1B"/>
                </a:solidFill>
                <a:latin typeface="Raleway"/>
              </a:rPr>
              <a:t> </a:t>
            </a:r>
            <a:r>
              <a:rPr lang="es-ES" sz="1400" b="0" noProof="0" dirty="0" err="1">
                <a:solidFill>
                  <a:srgbClr val="1D1D1B"/>
                </a:solidFill>
                <a:latin typeface="Raleway"/>
              </a:rPr>
              <a:t>the</a:t>
            </a:r>
            <a:r>
              <a:rPr lang="es-ES" sz="1400" b="0" noProof="0" dirty="0">
                <a:solidFill>
                  <a:srgbClr val="1D1D1B"/>
                </a:solidFill>
                <a:latin typeface="Raleway"/>
              </a:rPr>
              <a:t> future. </a:t>
            </a:r>
            <a:r>
              <a:rPr lang="es-ES" sz="1400" b="0" noProof="0" dirty="0" err="1">
                <a:solidFill>
                  <a:srgbClr val="1D1D1B"/>
                </a:solidFill>
                <a:latin typeface="Raleway"/>
              </a:rPr>
              <a:t>Random</a:t>
            </a:r>
            <a:r>
              <a:rPr lang="es-ES" sz="1400" b="0" noProof="0" dirty="0">
                <a:solidFill>
                  <a:srgbClr val="1D1D1B"/>
                </a:solidFill>
                <a:latin typeface="Raleway"/>
              </a:rPr>
              <a:t> House.</a:t>
            </a:r>
          </a:p>
          <a:p>
            <a:pPr marR="0" lvl="0" defTabSz="914400" rtl="0" eaLnBrk="1" fontAlgn="auto" latinLnBrk="0" hangingPunct="1">
              <a:lnSpc>
                <a:spcPct val="170000"/>
              </a:lnSpc>
              <a:spcBef>
                <a:spcPts val="1000"/>
              </a:spcBef>
              <a:spcAft>
                <a:spcPts val="0"/>
              </a:spcAft>
              <a:buClrTx/>
              <a:buSzTx/>
              <a:tabLst/>
              <a:defRPr/>
            </a:pPr>
            <a:r>
              <a:rPr lang="es-ES" sz="1400" b="0" noProof="0" dirty="0" err="1">
                <a:solidFill>
                  <a:srgbClr val="1D1D1B"/>
                </a:solidFill>
                <a:latin typeface="Raleway"/>
              </a:rPr>
              <a:t>MrGrantMoney</a:t>
            </a:r>
            <a:r>
              <a:rPr lang="es-ES" sz="1400" b="0" noProof="0" dirty="0">
                <a:solidFill>
                  <a:srgbClr val="1D1D1B"/>
                </a:solidFill>
                <a:latin typeface="Raleway"/>
              </a:rPr>
              <a:t>. (2022, </a:t>
            </a:r>
            <a:r>
              <a:rPr lang="es-ES" sz="1400" b="0" noProof="0" dirty="0" err="1">
                <a:solidFill>
                  <a:srgbClr val="1D1D1B"/>
                </a:solidFill>
                <a:latin typeface="Raleway"/>
              </a:rPr>
              <a:t>February</a:t>
            </a:r>
            <a:r>
              <a:rPr lang="es-ES" sz="1400" b="0" noProof="0" dirty="0">
                <a:solidFill>
                  <a:srgbClr val="1D1D1B"/>
                </a:solidFill>
                <a:latin typeface="Raleway"/>
              </a:rPr>
              <a:t> 15). </a:t>
            </a:r>
            <a:r>
              <a:rPr lang="es-ES" sz="1400" b="0" noProof="0" dirty="0" err="1">
                <a:solidFill>
                  <a:srgbClr val="1D1D1B"/>
                </a:solidFill>
                <a:latin typeface="Raleway"/>
              </a:rPr>
              <a:t>How</a:t>
            </a:r>
            <a:r>
              <a:rPr lang="es-ES" sz="1400" b="0" noProof="0" dirty="0">
                <a:solidFill>
                  <a:srgbClr val="1D1D1B"/>
                </a:solidFill>
                <a:latin typeface="Raleway"/>
              </a:rPr>
              <a:t> </a:t>
            </a:r>
            <a:r>
              <a:rPr lang="es-ES" sz="1400" b="0" noProof="0" dirty="0" err="1">
                <a:solidFill>
                  <a:srgbClr val="1D1D1B"/>
                </a:solidFill>
                <a:latin typeface="Raleway"/>
              </a:rPr>
              <a:t>to</a:t>
            </a:r>
            <a:r>
              <a:rPr lang="es-ES" sz="1400" b="0" noProof="0" dirty="0">
                <a:solidFill>
                  <a:srgbClr val="1D1D1B"/>
                </a:solidFill>
                <a:latin typeface="Raleway"/>
              </a:rPr>
              <a:t> </a:t>
            </a:r>
            <a:r>
              <a:rPr lang="es-ES" sz="1400" b="0" noProof="0" dirty="0" err="1">
                <a:solidFill>
                  <a:srgbClr val="1D1D1B"/>
                </a:solidFill>
                <a:latin typeface="Raleway"/>
              </a:rPr>
              <a:t>write</a:t>
            </a:r>
            <a:r>
              <a:rPr lang="es-ES" sz="1400" b="0" noProof="0" dirty="0">
                <a:solidFill>
                  <a:srgbClr val="1D1D1B"/>
                </a:solidFill>
                <a:latin typeface="Raleway"/>
              </a:rPr>
              <a:t> a </a:t>
            </a:r>
            <a:r>
              <a:rPr lang="es-ES" sz="1400" b="0" noProof="0" dirty="0" err="1">
                <a:solidFill>
                  <a:srgbClr val="1D1D1B"/>
                </a:solidFill>
                <a:latin typeface="Raleway"/>
              </a:rPr>
              <a:t>grant</a:t>
            </a:r>
            <a:r>
              <a:rPr lang="es-ES" sz="1400" b="0" noProof="0" dirty="0">
                <a:solidFill>
                  <a:srgbClr val="1D1D1B"/>
                </a:solidFill>
                <a:latin typeface="Raleway"/>
              </a:rPr>
              <a:t> </a:t>
            </a:r>
            <a:r>
              <a:rPr lang="es-ES" sz="1400" b="0" noProof="0" dirty="0" err="1">
                <a:solidFill>
                  <a:srgbClr val="1D1D1B"/>
                </a:solidFill>
                <a:latin typeface="Raleway"/>
              </a:rPr>
              <a:t>proposal</a:t>
            </a:r>
            <a:r>
              <a:rPr lang="es-ES" sz="1400" b="0" noProof="0" dirty="0">
                <a:solidFill>
                  <a:srgbClr val="1D1D1B"/>
                </a:solidFill>
                <a:latin typeface="Raleway"/>
              </a:rPr>
              <a:t> step </a:t>
            </a:r>
            <a:r>
              <a:rPr lang="es-ES" sz="1400" b="0" noProof="0" dirty="0" err="1">
                <a:solidFill>
                  <a:srgbClr val="1D1D1B"/>
                </a:solidFill>
                <a:latin typeface="Raleway"/>
              </a:rPr>
              <a:t>by</a:t>
            </a:r>
            <a:r>
              <a:rPr lang="es-ES" sz="1400" b="0" noProof="0" dirty="0">
                <a:solidFill>
                  <a:srgbClr val="1D1D1B"/>
                </a:solidFill>
                <a:latin typeface="Raleway"/>
              </a:rPr>
              <a:t> step [Video]. YouTube</a:t>
            </a:r>
            <a:r>
              <a:rPr lang="es-ES" sz="1400" b="0" dirty="0">
                <a:solidFill>
                  <a:srgbClr val="1D1D1B"/>
                </a:solidFill>
                <a:latin typeface="Raleway"/>
              </a:rPr>
              <a:t> </a:t>
            </a:r>
            <a:r>
              <a:rPr lang="es-ES" sz="1400" b="0" noProof="0" dirty="0">
                <a:solidFill>
                  <a:srgbClr val="1D1D1B"/>
                </a:solidFill>
                <a:latin typeface="Raleway"/>
                <a:hlinkClick r:id="rId2"/>
              </a:rPr>
              <a:t>https://www.youtube.com/watch?v=Aq4Yvj4Ky7E</a:t>
            </a:r>
            <a:endParaRPr lang="es-ES" sz="1400" b="0" noProof="0" dirty="0">
              <a:solidFill>
                <a:srgbClr val="1D1D1B"/>
              </a:solidFill>
              <a:latin typeface="Raleway"/>
            </a:endParaRPr>
          </a:p>
          <a:p>
            <a:pPr marR="0" lvl="0" defTabSz="914400" rtl="0" eaLnBrk="1" fontAlgn="auto" latinLnBrk="0" hangingPunct="1">
              <a:lnSpc>
                <a:spcPct val="170000"/>
              </a:lnSpc>
              <a:spcBef>
                <a:spcPts val="1000"/>
              </a:spcBef>
              <a:spcAft>
                <a:spcPts val="0"/>
              </a:spcAft>
              <a:buClrTx/>
              <a:buSzTx/>
              <a:tabLst/>
              <a:defRPr/>
            </a:pPr>
            <a:r>
              <a:rPr lang="es-ES" sz="1400" b="0" noProof="0" dirty="0">
                <a:solidFill>
                  <a:srgbClr val="1D1D1B"/>
                </a:solidFill>
                <a:latin typeface="Raleway"/>
              </a:rPr>
              <a:t>Singh, B. (2016). </a:t>
            </a:r>
            <a:r>
              <a:rPr lang="es-ES" sz="1400" b="0" noProof="0" dirty="0" err="1">
                <a:solidFill>
                  <a:srgbClr val="1D1D1B"/>
                </a:solidFill>
                <a:latin typeface="Raleway"/>
              </a:rPr>
              <a:t>The</a:t>
            </a:r>
            <a:r>
              <a:rPr lang="es-ES" sz="1400" b="0" noProof="0" dirty="0">
                <a:solidFill>
                  <a:srgbClr val="1D1D1B"/>
                </a:solidFill>
                <a:latin typeface="Raleway"/>
              </a:rPr>
              <a:t> Lean Startup: </a:t>
            </a:r>
            <a:r>
              <a:rPr lang="es-ES" sz="1400" b="0" noProof="0" dirty="0" err="1">
                <a:solidFill>
                  <a:srgbClr val="1D1D1B"/>
                </a:solidFill>
                <a:latin typeface="Raleway"/>
              </a:rPr>
              <a:t>How</a:t>
            </a:r>
            <a:r>
              <a:rPr lang="es-ES" sz="1400" b="0" noProof="0" dirty="0">
                <a:solidFill>
                  <a:srgbClr val="1D1D1B"/>
                </a:solidFill>
                <a:latin typeface="Raleway"/>
              </a:rPr>
              <a:t> </a:t>
            </a:r>
            <a:r>
              <a:rPr lang="es-ES" sz="1400" b="0" noProof="0" dirty="0" err="1">
                <a:solidFill>
                  <a:srgbClr val="1D1D1B"/>
                </a:solidFill>
                <a:latin typeface="Raleway"/>
              </a:rPr>
              <a:t>Today's</a:t>
            </a:r>
            <a:r>
              <a:rPr lang="es-ES" sz="1400" b="0" noProof="0" dirty="0">
                <a:solidFill>
                  <a:srgbClr val="1D1D1B"/>
                </a:solidFill>
                <a:latin typeface="Raleway"/>
              </a:rPr>
              <a:t> </a:t>
            </a:r>
            <a:r>
              <a:rPr lang="es-ES" sz="1400" b="0" noProof="0" dirty="0" err="1">
                <a:solidFill>
                  <a:srgbClr val="1D1D1B"/>
                </a:solidFill>
                <a:latin typeface="Raleway"/>
              </a:rPr>
              <a:t>Entrepreneurs</a:t>
            </a:r>
            <a:r>
              <a:rPr lang="es-ES" sz="1400" b="0" noProof="0" dirty="0">
                <a:solidFill>
                  <a:srgbClr val="1D1D1B"/>
                </a:solidFill>
                <a:latin typeface="Raleway"/>
              </a:rPr>
              <a:t> Use </a:t>
            </a:r>
            <a:r>
              <a:rPr lang="es-ES" sz="1400" b="0" noProof="0" dirty="0" err="1">
                <a:solidFill>
                  <a:srgbClr val="1D1D1B"/>
                </a:solidFill>
                <a:latin typeface="Raleway"/>
              </a:rPr>
              <a:t>Continuous</a:t>
            </a:r>
            <a:r>
              <a:rPr lang="es-ES" sz="1400" b="0" noProof="0" dirty="0">
                <a:solidFill>
                  <a:srgbClr val="1D1D1B"/>
                </a:solidFill>
                <a:latin typeface="Raleway"/>
              </a:rPr>
              <a:t> </a:t>
            </a:r>
            <a:r>
              <a:rPr lang="es-ES" sz="1400" b="0" noProof="0" dirty="0" err="1">
                <a:solidFill>
                  <a:srgbClr val="1D1D1B"/>
                </a:solidFill>
                <a:latin typeface="Raleway"/>
              </a:rPr>
              <a:t>Innovation</a:t>
            </a:r>
            <a:r>
              <a:rPr lang="es-ES" sz="1400" b="0" noProof="0" dirty="0">
                <a:solidFill>
                  <a:srgbClr val="1D1D1B"/>
                </a:solidFill>
                <a:latin typeface="Raleway"/>
              </a:rPr>
              <a:t> </a:t>
            </a:r>
            <a:r>
              <a:rPr lang="es-ES" sz="1400" b="0" noProof="0" dirty="0" err="1">
                <a:solidFill>
                  <a:srgbClr val="1D1D1B"/>
                </a:solidFill>
                <a:latin typeface="Raleway"/>
              </a:rPr>
              <a:t>to</a:t>
            </a:r>
            <a:r>
              <a:rPr lang="es-ES" sz="1400" b="0" noProof="0" dirty="0">
                <a:solidFill>
                  <a:srgbClr val="1D1D1B"/>
                </a:solidFill>
                <a:latin typeface="Raleway"/>
              </a:rPr>
              <a:t> </a:t>
            </a:r>
            <a:r>
              <a:rPr lang="es-ES" sz="1400" b="0" noProof="0" dirty="0" err="1">
                <a:solidFill>
                  <a:srgbClr val="1D1D1B"/>
                </a:solidFill>
                <a:latin typeface="Raleway"/>
              </a:rPr>
              <a:t>Create</a:t>
            </a:r>
            <a:r>
              <a:rPr lang="es-ES" sz="1400" b="0" noProof="0" dirty="0">
                <a:solidFill>
                  <a:srgbClr val="1D1D1B"/>
                </a:solidFill>
                <a:latin typeface="Raleway"/>
              </a:rPr>
              <a:t> </a:t>
            </a:r>
            <a:r>
              <a:rPr lang="es-ES" sz="1400" b="0" noProof="0" dirty="0" err="1">
                <a:solidFill>
                  <a:srgbClr val="1D1D1B"/>
                </a:solidFill>
                <a:latin typeface="Raleway"/>
              </a:rPr>
              <a:t>Radically</a:t>
            </a:r>
            <a:r>
              <a:rPr lang="es-ES" sz="1400" b="0" noProof="0" dirty="0">
                <a:solidFill>
                  <a:srgbClr val="1D1D1B"/>
                </a:solidFill>
                <a:latin typeface="Raleway"/>
              </a:rPr>
              <a:t> </a:t>
            </a:r>
            <a:r>
              <a:rPr lang="es-ES" sz="1400" b="0" noProof="0" dirty="0" err="1">
                <a:solidFill>
                  <a:srgbClr val="1D1D1B"/>
                </a:solidFill>
                <a:latin typeface="Raleway"/>
              </a:rPr>
              <a:t>Successful</a:t>
            </a:r>
            <a:r>
              <a:rPr lang="es-ES" sz="1400" b="0" noProof="0" dirty="0">
                <a:solidFill>
                  <a:srgbClr val="1D1D1B"/>
                </a:solidFill>
                <a:latin typeface="Raleway"/>
              </a:rPr>
              <a:t> </a:t>
            </a:r>
            <a:r>
              <a:rPr lang="es-ES" sz="1400" b="0" noProof="0" dirty="0" err="1">
                <a:solidFill>
                  <a:srgbClr val="1D1D1B"/>
                </a:solidFill>
                <a:latin typeface="Raleway"/>
              </a:rPr>
              <a:t>Businesses</a:t>
            </a:r>
            <a:r>
              <a:rPr lang="es-ES" sz="1400" b="0" noProof="0" dirty="0">
                <a:solidFill>
                  <a:srgbClr val="1D1D1B"/>
                </a:solidFill>
                <a:latin typeface="Raleway"/>
              </a:rPr>
              <a:t>.</a:t>
            </a:r>
          </a:p>
          <a:p>
            <a:pPr marR="0" lvl="0" defTabSz="914400" rtl="0" eaLnBrk="1" fontAlgn="auto" latinLnBrk="0" hangingPunct="1">
              <a:lnSpc>
                <a:spcPct val="170000"/>
              </a:lnSpc>
              <a:spcBef>
                <a:spcPts val="1000"/>
              </a:spcBef>
              <a:spcAft>
                <a:spcPts val="0"/>
              </a:spcAft>
              <a:buClrTx/>
              <a:buSzTx/>
              <a:tabLst/>
              <a:defRPr/>
            </a:pPr>
            <a:r>
              <a:rPr lang="es-ES" sz="1400" b="0" noProof="0" dirty="0" err="1">
                <a:solidFill>
                  <a:srgbClr val="1D1D1B"/>
                </a:solidFill>
                <a:latin typeface="Raleway"/>
              </a:rPr>
              <a:t>Reuvid</a:t>
            </a:r>
            <a:r>
              <a:rPr lang="es-ES" sz="1400" b="0" noProof="0" dirty="0">
                <a:solidFill>
                  <a:srgbClr val="1D1D1B"/>
                </a:solidFill>
                <a:latin typeface="Raleway"/>
              </a:rPr>
              <a:t>, J. (2006). </a:t>
            </a:r>
            <a:r>
              <a:rPr lang="es-ES" sz="1400" b="0" noProof="0" dirty="0" err="1">
                <a:solidFill>
                  <a:srgbClr val="1D1D1B"/>
                </a:solidFill>
                <a:latin typeface="Raleway"/>
              </a:rPr>
              <a:t>Start</a:t>
            </a:r>
            <a:r>
              <a:rPr lang="es-ES" sz="1400" b="0" noProof="0" dirty="0">
                <a:solidFill>
                  <a:srgbClr val="1D1D1B"/>
                </a:solidFill>
                <a:latin typeface="Raleway"/>
              </a:rPr>
              <a:t> up &amp; run </a:t>
            </a:r>
            <a:r>
              <a:rPr lang="es-ES" sz="1400" b="0" noProof="0" dirty="0" err="1">
                <a:solidFill>
                  <a:srgbClr val="1D1D1B"/>
                </a:solidFill>
                <a:latin typeface="Raleway"/>
              </a:rPr>
              <a:t>your</a:t>
            </a:r>
            <a:r>
              <a:rPr lang="es-ES" sz="1400" b="0" noProof="0" dirty="0">
                <a:solidFill>
                  <a:srgbClr val="1D1D1B"/>
                </a:solidFill>
                <a:latin typeface="Raleway"/>
              </a:rPr>
              <a:t> </a:t>
            </a:r>
            <a:r>
              <a:rPr lang="es-ES" sz="1400" b="0" noProof="0" dirty="0" err="1">
                <a:solidFill>
                  <a:srgbClr val="1D1D1B"/>
                </a:solidFill>
                <a:latin typeface="Raleway"/>
              </a:rPr>
              <a:t>own</a:t>
            </a:r>
            <a:r>
              <a:rPr lang="es-ES" sz="1400" b="0" noProof="0" dirty="0">
                <a:solidFill>
                  <a:srgbClr val="1D1D1B"/>
                </a:solidFill>
                <a:latin typeface="Raleway"/>
              </a:rPr>
              <a:t> </a:t>
            </a:r>
            <a:r>
              <a:rPr lang="es-ES" sz="1400" b="0" noProof="0" dirty="0" err="1">
                <a:solidFill>
                  <a:srgbClr val="1D1D1B"/>
                </a:solidFill>
                <a:latin typeface="Raleway"/>
              </a:rPr>
              <a:t>business</a:t>
            </a:r>
            <a:r>
              <a:rPr lang="es-ES" sz="1400" b="0" noProof="0" dirty="0">
                <a:solidFill>
                  <a:srgbClr val="1D1D1B"/>
                </a:solidFill>
                <a:latin typeface="Raleway"/>
              </a:rPr>
              <a:t>: </a:t>
            </a:r>
            <a:r>
              <a:rPr lang="es-ES" sz="1400" b="0" noProof="0" dirty="0" err="1">
                <a:solidFill>
                  <a:srgbClr val="1D1D1B"/>
                </a:solidFill>
                <a:latin typeface="Raleway"/>
              </a:rPr>
              <a:t>the</a:t>
            </a:r>
            <a:r>
              <a:rPr lang="es-ES" sz="1400" b="0" noProof="0" dirty="0">
                <a:solidFill>
                  <a:srgbClr val="1D1D1B"/>
                </a:solidFill>
                <a:latin typeface="Raleway"/>
              </a:rPr>
              <a:t> </a:t>
            </a:r>
            <a:r>
              <a:rPr lang="es-ES" sz="1400" b="0" noProof="0" dirty="0" err="1">
                <a:solidFill>
                  <a:srgbClr val="1D1D1B"/>
                </a:solidFill>
                <a:latin typeface="Raleway"/>
              </a:rPr>
              <a:t>first</a:t>
            </a:r>
            <a:r>
              <a:rPr lang="es-ES" sz="1400" b="0" noProof="0" dirty="0">
                <a:solidFill>
                  <a:srgbClr val="1D1D1B"/>
                </a:solidFill>
                <a:latin typeface="Raleway"/>
              </a:rPr>
              <a:t> </a:t>
            </a:r>
            <a:r>
              <a:rPr lang="es-ES" sz="1400" b="0" noProof="0" dirty="0" err="1">
                <a:solidFill>
                  <a:srgbClr val="1D1D1B"/>
                </a:solidFill>
                <a:latin typeface="Raleway"/>
              </a:rPr>
              <a:t>steps</a:t>
            </a:r>
            <a:r>
              <a:rPr lang="es-ES" sz="1400" b="0" noProof="0" dirty="0">
                <a:solidFill>
                  <a:srgbClr val="1D1D1B"/>
                </a:solidFill>
                <a:latin typeface="Raleway"/>
              </a:rPr>
              <a:t>, </a:t>
            </a:r>
            <a:r>
              <a:rPr lang="es-ES" sz="1400" b="0" noProof="0" dirty="0" err="1">
                <a:solidFill>
                  <a:srgbClr val="1D1D1B"/>
                </a:solidFill>
                <a:latin typeface="Raleway"/>
              </a:rPr>
              <a:t>funding</a:t>
            </a:r>
            <a:r>
              <a:rPr lang="es-ES" sz="1400" b="0" noProof="0" dirty="0">
                <a:solidFill>
                  <a:srgbClr val="1D1D1B"/>
                </a:solidFill>
                <a:latin typeface="Raleway"/>
              </a:rPr>
              <a:t> &amp; </a:t>
            </a:r>
            <a:r>
              <a:rPr lang="es-ES" sz="1400" b="0" noProof="0" dirty="0" err="1">
                <a:solidFill>
                  <a:srgbClr val="1D1D1B"/>
                </a:solidFill>
                <a:latin typeface="Raleway"/>
              </a:rPr>
              <a:t>going</a:t>
            </a:r>
            <a:r>
              <a:rPr lang="es-ES" sz="1400" b="0" noProof="0" dirty="0">
                <a:solidFill>
                  <a:srgbClr val="1D1D1B"/>
                </a:solidFill>
                <a:latin typeface="Raleway"/>
              </a:rPr>
              <a:t> </a:t>
            </a:r>
            <a:r>
              <a:rPr lang="es-ES" sz="1400" b="0" noProof="0" dirty="0" err="1">
                <a:solidFill>
                  <a:srgbClr val="1D1D1B"/>
                </a:solidFill>
                <a:latin typeface="Raleway"/>
              </a:rPr>
              <a:t>for</a:t>
            </a:r>
            <a:r>
              <a:rPr lang="es-ES" sz="1400" b="0" noProof="0" dirty="0">
                <a:solidFill>
                  <a:srgbClr val="1D1D1B"/>
                </a:solidFill>
                <a:latin typeface="Raleway"/>
              </a:rPr>
              <a:t> </a:t>
            </a:r>
            <a:r>
              <a:rPr lang="es-ES" sz="1400" b="0" noProof="0" dirty="0" err="1">
                <a:solidFill>
                  <a:srgbClr val="1D1D1B"/>
                </a:solidFill>
                <a:latin typeface="Raleway"/>
              </a:rPr>
              <a:t>growth</a:t>
            </a:r>
            <a:r>
              <a:rPr lang="es-ES" sz="1400" b="0" noProof="0" dirty="0">
                <a:solidFill>
                  <a:srgbClr val="1D1D1B"/>
                </a:solidFill>
                <a:latin typeface="Raleway"/>
              </a:rPr>
              <a:t>. Kogan Page </a:t>
            </a:r>
            <a:r>
              <a:rPr lang="es-ES" sz="1400" b="0" noProof="0" dirty="0" err="1">
                <a:solidFill>
                  <a:srgbClr val="1D1D1B"/>
                </a:solidFill>
                <a:latin typeface="Raleway"/>
              </a:rPr>
              <a:t>Publishers</a:t>
            </a:r>
            <a:r>
              <a:rPr lang="es-ES" sz="1400" b="0" noProof="0" dirty="0">
                <a:solidFill>
                  <a:srgbClr val="1D1D1B"/>
                </a:solidFill>
                <a:latin typeface="Raleway"/>
              </a:rPr>
              <a:t>.</a:t>
            </a:r>
          </a:p>
        </p:txBody>
      </p:sp>
    </p:spTree>
    <p:extLst>
      <p:ext uri="{BB962C8B-B14F-4D97-AF65-F5344CB8AC3E}">
        <p14:creationId xmlns:p14="http://schemas.microsoft.com/office/powerpoint/2010/main" val="1248440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5ED667-68A9-A727-2D40-34BB96890A06}"/>
              </a:ext>
            </a:extLst>
          </p:cNvPr>
          <p:cNvSpPr>
            <a:spLocks noGrp="1"/>
          </p:cNvSpPr>
          <p:nvPr>
            <p:ph idx="1"/>
          </p:nvPr>
        </p:nvSpPr>
        <p:spPr>
          <a:xfrm>
            <a:off x="698724" y="353274"/>
            <a:ext cx="11086381" cy="5995808"/>
          </a:xfrm>
        </p:spPr>
        <p:txBody>
          <a:bodyPr vert="horz" lIns="91440" tIns="45720" rIns="91440" bIns="45720" rtlCol="0" anchor="t">
            <a:normAutofit/>
          </a:bodyPr>
          <a:lstStyle/>
          <a:p>
            <a:r>
              <a:rPr lang="es-ES" sz="2000" noProof="0" dirty="0">
                <a:solidFill>
                  <a:schemeClr val="accent1"/>
                </a:solidFill>
                <a:latin typeface="Raleway"/>
              </a:rPr>
              <a:t>Sección 3</a:t>
            </a:r>
          </a:p>
          <a:p>
            <a:pPr>
              <a:lnSpc>
                <a:spcPct val="150000"/>
              </a:lnSpc>
            </a:pPr>
            <a:r>
              <a:rPr lang="es-ES" sz="1400" b="0" dirty="0" err="1">
                <a:solidFill>
                  <a:srgbClr val="1D1D1B"/>
                </a:solidFill>
              </a:rPr>
              <a:t>Baehr</a:t>
            </a:r>
            <a:r>
              <a:rPr lang="es-ES" sz="1400" b="0" dirty="0">
                <a:solidFill>
                  <a:srgbClr val="1D1D1B"/>
                </a:solidFill>
              </a:rPr>
              <a:t>, E., &amp; </a:t>
            </a:r>
            <a:r>
              <a:rPr lang="es-ES" sz="1400" b="0" dirty="0" err="1">
                <a:solidFill>
                  <a:srgbClr val="1D1D1B"/>
                </a:solidFill>
              </a:rPr>
              <a:t>Loomis</a:t>
            </a:r>
            <a:r>
              <a:rPr lang="es-ES" sz="1400" b="0" dirty="0">
                <a:solidFill>
                  <a:srgbClr val="1D1D1B"/>
                </a:solidFill>
              </a:rPr>
              <a:t>, E. (2015). </a:t>
            </a:r>
            <a:r>
              <a:rPr lang="es-ES" sz="1400" b="0" dirty="0" err="1">
                <a:solidFill>
                  <a:srgbClr val="1D1D1B"/>
                </a:solidFill>
              </a:rPr>
              <a:t>Get</a:t>
            </a:r>
            <a:r>
              <a:rPr lang="es-ES" sz="1400" b="0" dirty="0">
                <a:solidFill>
                  <a:srgbClr val="1D1D1B"/>
                </a:solidFill>
              </a:rPr>
              <a:t> </a:t>
            </a:r>
            <a:r>
              <a:rPr lang="es-ES" sz="1400" b="0" dirty="0" err="1">
                <a:solidFill>
                  <a:srgbClr val="1D1D1B"/>
                </a:solidFill>
              </a:rPr>
              <a:t>Backed</a:t>
            </a:r>
            <a:r>
              <a:rPr lang="es-ES" sz="1400" b="0" dirty="0">
                <a:solidFill>
                  <a:srgbClr val="1D1D1B"/>
                </a:solidFill>
              </a:rPr>
              <a:t>: </a:t>
            </a:r>
            <a:r>
              <a:rPr lang="es-ES" sz="1400" b="0" dirty="0" err="1">
                <a:solidFill>
                  <a:srgbClr val="1D1D1B"/>
                </a:solidFill>
              </a:rPr>
              <a:t>Craft</a:t>
            </a:r>
            <a:r>
              <a:rPr lang="es-ES" sz="1400" b="0" dirty="0">
                <a:solidFill>
                  <a:srgbClr val="1D1D1B"/>
                </a:solidFill>
              </a:rPr>
              <a:t> </a:t>
            </a:r>
            <a:r>
              <a:rPr lang="es-ES" sz="1400" b="0" dirty="0" err="1">
                <a:solidFill>
                  <a:srgbClr val="1D1D1B"/>
                </a:solidFill>
              </a:rPr>
              <a:t>Your</a:t>
            </a:r>
            <a:r>
              <a:rPr lang="es-ES" sz="1400" b="0" dirty="0">
                <a:solidFill>
                  <a:srgbClr val="1D1D1B"/>
                </a:solidFill>
              </a:rPr>
              <a:t> </a:t>
            </a:r>
            <a:r>
              <a:rPr lang="es-ES" sz="1400" b="0" dirty="0" err="1">
                <a:solidFill>
                  <a:srgbClr val="1D1D1B"/>
                </a:solidFill>
              </a:rPr>
              <a:t>Story</a:t>
            </a:r>
            <a:r>
              <a:rPr lang="es-ES" sz="1400" b="0" dirty="0">
                <a:solidFill>
                  <a:srgbClr val="1D1D1B"/>
                </a:solidFill>
              </a:rPr>
              <a:t>, </a:t>
            </a:r>
            <a:r>
              <a:rPr lang="es-ES" sz="1400" b="0" dirty="0" err="1">
                <a:solidFill>
                  <a:srgbClr val="1D1D1B"/>
                </a:solidFill>
              </a:rPr>
              <a:t>Build</a:t>
            </a:r>
            <a:r>
              <a:rPr lang="es-ES" sz="1400" b="0" dirty="0">
                <a:solidFill>
                  <a:srgbClr val="1D1D1B"/>
                </a:solidFill>
              </a:rPr>
              <a:t> </a:t>
            </a:r>
            <a:r>
              <a:rPr lang="es-ES" sz="1400" b="0" dirty="0" err="1">
                <a:solidFill>
                  <a:srgbClr val="1D1D1B"/>
                </a:solidFill>
              </a:rPr>
              <a:t>the</a:t>
            </a:r>
            <a:r>
              <a:rPr lang="es-ES" sz="1400" b="0" dirty="0">
                <a:solidFill>
                  <a:srgbClr val="1D1D1B"/>
                </a:solidFill>
              </a:rPr>
              <a:t> </a:t>
            </a:r>
            <a:r>
              <a:rPr lang="es-ES" sz="1400" b="0" dirty="0" err="1">
                <a:solidFill>
                  <a:srgbClr val="1D1D1B"/>
                </a:solidFill>
              </a:rPr>
              <a:t>Perfect</a:t>
            </a:r>
            <a:r>
              <a:rPr lang="es-ES" sz="1400" b="0" dirty="0">
                <a:solidFill>
                  <a:srgbClr val="1D1D1B"/>
                </a:solidFill>
              </a:rPr>
              <a:t> Pitch </a:t>
            </a:r>
            <a:r>
              <a:rPr lang="es-ES" sz="1400" b="0" dirty="0" err="1">
                <a:solidFill>
                  <a:srgbClr val="1D1D1B"/>
                </a:solidFill>
              </a:rPr>
              <a:t>Deck</a:t>
            </a:r>
            <a:r>
              <a:rPr lang="es-ES" sz="1400" b="0" dirty="0">
                <a:solidFill>
                  <a:srgbClr val="1D1D1B"/>
                </a:solidFill>
              </a:rPr>
              <a:t>, and </a:t>
            </a:r>
            <a:r>
              <a:rPr lang="es-ES" sz="1400" b="0" dirty="0" err="1">
                <a:solidFill>
                  <a:srgbClr val="1D1D1B"/>
                </a:solidFill>
              </a:rPr>
              <a:t>Launch</a:t>
            </a:r>
            <a:r>
              <a:rPr lang="es-ES" sz="1400" b="0" dirty="0">
                <a:solidFill>
                  <a:srgbClr val="1D1D1B"/>
                </a:solidFill>
              </a:rPr>
              <a:t> </a:t>
            </a:r>
            <a:r>
              <a:rPr lang="es-ES" sz="1400" b="0" dirty="0" err="1">
                <a:solidFill>
                  <a:srgbClr val="1D1D1B"/>
                </a:solidFill>
              </a:rPr>
              <a:t>the</a:t>
            </a:r>
            <a:r>
              <a:rPr lang="es-ES" sz="1400" b="0" dirty="0">
                <a:solidFill>
                  <a:srgbClr val="1D1D1B"/>
                </a:solidFill>
              </a:rPr>
              <a:t> Venture of </a:t>
            </a:r>
            <a:r>
              <a:rPr lang="es-ES" sz="1400" b="0" dirty="0" err="1">
                <a:solidFill>
                  <a:srgbClr val="1D1D1B"/>
                </a:solidFill>
              </a:rPr>
              <a:t>Your</a:t>
            </a:r>
            <a:r>
              <a:rPr lang="es-ES" sz="1400" b="0" dirty="0">
                <a:solidFill>
                  <a:srgbClr val="1D1D1B"/>
                </a:solidFill>
              </a:rPr>
              <a:t> Dreams. Harvard Business </a:t>
            </a:r>
            <a:r>
              <a:rPr lang="es-ES" sz="1400" b="0" dirty="0" err="1">
                <a:solidFill>
                  <a:srgbClr val="1D1D1B"/>
                </a:solidFill>
              </a:rPr>
              <a:t>Review</a:t>
            </a:r>
            <a:r>
              <a:rPr lang="es-ES" sz="1400" b="0" dirty="0">
                <a:solidFill>
                  <a:srgbClr val="1D1D1B"/>
                </a:solidFill>
              </a:rPr>
              <a:t> </a:t>
            </a:r>
            <a:r>
              <a:rPr lang="es-ES" sz="1400" b="0" dirty="0" err="1">
                <a:solidFill>
                  <a:srgbClr val="1D1D1B"/>
                </a:solidFill>
              </a:rPr>
              <a:t>Press</a:t>
            </a:r>
            <a:r>
              <a:rPr lang="es-ES" sz="1400" b="0" dirty="0">
                <a:solidFill>
                  <a:srgbClr val="1D1D1B"/>
                </a:solidFill>
              </a:rPr>
              <a:t>.</a:t>
            </a:r>
            <a:endParaRPr lang="es-ES" sz="1400" dirty="0"/>
          </a:p>
          <a:p>
            <a:pPr>
              <a:lnSpc>
                <a:spcPct val="150000"/>
              </a:lnSpc>
            </a:pPr>
            <a:r>
              <a:rPr lang="es-ES" sz="1400" b="0" dirty="0" err="1">
                <a:solidFill>
                  <a:srgbClr val="1D1D1B"/>
                </a:solidFill>
              </a:rPr>
              <a:t>Coughter</a:t>
            </a:r>
            <a:r>
              <a:rPr lang="es-ES" sz="1400" b="0" dirty="0">
                <a:solidFill>
                  <a:srgbClr val="1D1D1B"/>
                </a:solidFill>
              </a:rPr>
              <a:t>, P. (2016). </a:t>
            </a:r>
            <a:r>
              <a:rPr lang="es-ES" sz="1400" b="0" dirty="0" err="1">
                <a:solidFill>
                  <a:srgbClr val="1D1D1B"/>
                </a:solidFill>
              </a:rPr>
              <a:t>The</a:t>
            </a:r>
            <a:r>
              <a:rPr lang="es-ES" sz="1400" b="0" dirty="0">
                <a:solidFill>
                  <a:srgbClr val="1D1D1B"/>
                </a:solidFill>
              </a:rPr>
              <a:t> art of </a:t>
            </a:r>
            <a:r>
              <a:rPr lang="es-ES" sz="1400" b="0" dirty="0" err="1">
                <a:solidFill>
                  <a:srgbClr val="1D1D1B"/>
                </a:solidFill>
              </a:rPr>
              <a:t>the</a:t>
            </a:r>
            <a:r>
              <a:rPr lang="es-ES" sz="1400" b="0" dirty="0">
                <a:solidFill>
                  <a:srgbClr val="1D1D1B"/>
                </a:solidFill>
              </a:rPr>
              <a:t> pitch: </a:t>
            </a:r>
            <a:r>
              <a:rPr lang="es-ES" sz="1400" b="0" dirty="0" err="1">
                <a:solidFill>
                  <a:srgbClr val="1D1D1B"/>
                </a:solidFill>
              </a:rPr>
              <a:t>Persuasion</a:t>
            </a:r>
            <a:r>
              <a:rPr lang="es-ES" sz="1400" b="0" dirty="0">
                <a:solidFill>
                  <a:srgbClr val="1D1D1B"/>
                </a:solidFill>
              </a:rPr>
              <a:t> and </a:t>
            </a:r>
            <a:r>
              <a:rPr lang="es-ES" sz="1400" b="0" dirty="0" err="1">
                <a:solidFill>
                  <a:srgbClr val="1D1D1B"/>
                </a:solidFill>
              </a:rPr>
              <a:t>presentation</a:t>
            </a:r>
            <a:r>
              <a:rPr lang="es-ES" sz="1400" b="0" dirty="0">
                <a:solidFill>
                  <a:srgbClr val="1D1D1B"/>
                </a:solidFill>
              </a:rPr>
              <a:t> </a:t>
            </a:r>
            <a:r>
              <a:rPr lang="es-ES" sz="1400" b="0" dirty="0" err="1">
                <a:solidFill>
                  <a:srgbClr val="1D1D1B"/>
                </a:solidFill>
              </a:rPr>
              <a:t>skills</a:t>
            </a:r>
            <a:r>
              <a:rPr lang="es-ES" sz="1400" b="0" dirty="0">
                <a:solidFill>
                  <a:srgbClr val="1D1D1B"/>
                </a:solidFill>
              </a:rPr>
              <a:t> </a:t>
            </a:r>
            <a:r>
              <a:rPr lang="es-ES" sz="1400" b="0" dirty="0" err="1">
                <a:solidFill>
                  <a:srgbClr val="1D1D1B"/>
                </a:solidFill>
              </a:rPr>
              <a:t>that</a:t>
            </a:r>
            <a:r>
              <a:rPr lang="es-ES" sz="1400" b="0" dirty="0">
                <a:solidFill>
                  <a:srgbClr val="1D1D1B"/>
                </a:solidFill>
              </a:rPr>
              <a:t> </a:t>
            </a:r>
            <a:r>
              <a:rPr lang="es-ES" sz="1400" b="0" dirty="0" err="1">
                <a:solidFill>
                  <a:srgbClr val="1D1D1B"/>
                </a:solidFill>
              </a:rPr>
              <a:t>win</a:t>
            </a:r>
            <a:r>
              <a:rPr lang="es-ES" sz="1400" b="0" dirty="0">
                <a:solidFill>
                  <a:srgbClr val="1D1D1B"/>
                </a:solidFill>
              </a:rPr>
              <a:t> </a:t>
            </a:r>
            <a:r>
              <a:rPr lang="es-ES" sz="1400" b="0" dirty="0" err="1">
                <a:solidFill>
                  <a:srgbClr val="1D1D1B"/>
                </a:solidFill>
              </a:rPr>
              <a:t>business</a:t>
            </a:r>
            <a:r>
              <a:rPr lang="es-ES" sz="1400" b="0" dirty="0">
                <a:solidFill>
                  <a:srgbClr val="1D1D1B"/>
                </a:solidFill>
              </a:rPr>
              <a:t>. Springer.</a:t>
            </a:r>
          </a:p>
          <a:p>
            <a:pPr>
              <a:lnSpc>
                <a:spcPct val="150000"/>
              </a:lnSpc>
            </a:pPr>
            <a:r>
              <a:rPr lang="es-ES" sz="1400" b="0" dirty="0">
                <a:solidFill>
                  <a:srgbClr val="1D1D1B"/>
                </a:solidFill>
              </a:rPr>
              <a:t>Cremades, A. (2016). </a:t>
            </a:r>
            <a:r>
              <a:rPr lang="es-ES" sz="1400" b="0" dirty="0" err="1">
                <a:solidFill>
                  <a:srgbClr val="1D1D1B"/>
                </a:solidFill>
              </a:rPr>
              <a:t>The</a:t>
            </a:r>
            <a:r>
              <a:rPr lang="es-ES" sz="1400" b="0" dirty="0">
                <a:solidFill>
                  <a:srgbClr val="1D1D1B"/>
                </a:solidFill>
              </a:rPr>
              <a:t> art of startup </a:t>
            </a:r>
            <a:r>
              <a:rPr lang="es-ES" sz="1400" b="0" dirty="0" err="1">
                <a:solidFill>
                  <a:srgbClr val="1D1D1B"/>
                </a:solidFill>
              </a:rPr>
              <a:t>fundraising</a:t>
            </a:r>
            <a:r>
              <a:rPr lang="es-ES" sz="1400" b="0" dirty="0">
                <a:solidFill>
                  <a:srgbClr val="1D1D1B"/>
                </a:solidFill>
              </a:rPr>
              <a:t>: </a:t>
            </a:r>
            <a:r>
              <a:rPr lang="es-ES" sz="1400" b="0" dirty="0" err="1">
                <a:solidFill>
                  <a:srgbClr val="1D1D1B"/>
                </a:solidFill>
              </a:rPr>
              <a:t>pitching</a:t>
            </a:r>
            <a:r>
              <a:rPr lang="es-ES" sz="1400" b="0" dirty="0">
                <a:solidFill>
                  <a:srgbClr val="1D1D1B"/>
                </a:solidFill>
              </a:rPr>
              <a:t> </a:t>
            </a:r>
            <a:r>
              <a:rPr lang="es-ES" sz="1400" b="0" dirty="0" err="1">
                <a:solidFill>
                  <a:srgbClr val="1D1D1B"/>
                </a:solidFill>
              </a:rPr>
              <a:t>investors</a:t>
            </a:r>
            <a:r>
              <a:rPr lang="es-ES" sz="1400" b="0" dirty="0">
                <a:solidFill>
                  <a:srgbClr val="1D1D1B"/>
                </a:solidFill>
              </a:rPr>
              <a:t>, </a:t>
            </a:r>
            <a:r>
              <a:rPr lang="es-ES" sz="1400" b="0" dirty="0" err="1">
                <a:solidFill>
                  <a:srgbClr val="1D1D1B"/>
                </a:solidFill>
              </a:rPr>
              <a:t>negotiating</a:t>
            </a:r>
            <a:r>
              <a:rPr lang="es-ES" sz="1400" b="0" dirty="0">
                <a:solidFill>
                  <a:srgbClr val="1D1D1B"/>
                </a:solidFill>
              </a:rPr>
              <a:t> </a:t>
            </a:r>
            <a:r>
              <a:rPr lang="es-ES" sz="1400" b="0" dirty="0" err="1">
                <a:solidFill>
                  <a:srgbClr val="1D1D1B"/>
                </a:solidFill>
              </a:rPr>
              <a:t>the</a:t>
            </a:r>
            <a:r>
              <a:rPr lang="es-ES" sz="1400" b="0" dirty="0">
                <a:solidFill>
                  <a:srgbClr val="1D1D1B"/>
                </a:solidFill>
              </a:rPr>
              <a:t> deal, and </a:t>
            </a:r>
            <a:r>
              <a:rPr lang="es-ES" sz="1400" b="0" dirty="0" err="1">
                <a:solidFill>
                  <a:srgbClr val="1D1D1B"/>
                </a:solidFill>
              </a:rPr>
              <a:t>everything</a:t>
            </a:r>
            <a:r>
              <a:rPr lang="es-ES" sz="1400" b="0" dirty="0">
                <a:solidFill>
                  <a:srgbClr val="1D1D1B"/>
                </a:solidFill>
              </a:rPr>
              <a:t> </a:t>
            </a:r>
            <a:r>
              <a:rPr lang="es-ES" sz="1400" b="0" dirty="0" err="1">
                <a:solidFill>
                  <a:srgbClr val="1D1D1B"/>
                </a:solidFill>
              </a:rPr>
              <a:t>else</a:t>
            </a:r>
            <a:r>
              <a:rPr lang="es-ES" sz="1400" b="0" dirty="0">
                <a:solidFill>
                  <a:srgbClr val="1D1D1B"/>
                </a:solidFill>
              </a:rPr>
              <a:t> </a:t>
            </a:r>
            <a:r>
              <a:rPr lang="es-ES" sz="1400" b="0" dirty="0" err="1">
                <a:solidFill>
                  <a:srgbClr val="1D1D1B"/>
                </a:solidFill>
              </a:rPr>
              <a:t>entrepreneurs</a:t>
            </a:r>
            <a:r>
              <a:rPr lang="es-ES" sz="1400" b="0" dirty="0">
                <a:solidFill>
                  <a:srgbClr val="1D1D1B"/>
                </a:solidFill>
              </a:rPr>
              <a:t> </a:t>
            </a:r>
            <a:r>
              <a:rPr lang="es-ES" sz="1400" b="0" dirty="0" err="1">
                <a:solidFill>
                  <a:srgbClr val="1D1D1B"/>
                </a:solidFill>
              </a:rPr>
              <a:t>need</a:t>
            </a:r>
            <a:r>
              <a:rPr lang="es-ES" sz="1400" b="0" dirty="0">
                <a:solidFill>
                  <a:srgbClr val="1D1D1B"/>
                </a:solidFill>
              </a:rPr>
              <a:t> </a:t>
            </a:r>
            <a:r>
              <a:rPr lang="es-ES" sz="1400" b="0" dirty="0" err="1">
                <a:solidFill>
                  <a:srgbClr val="1D1D1B"/>
                </a:solidFill>
              </a:rPr>
              <a:t>to</a:t>
            </a:r>
            <a:r>
              <a:rPr lang="es-ES" sz="1400" b="0" dirty="0">
                <a:solidFill>
                  <a:srgbClr val="1D1D1B"/>
                </a:solidFill>
              </a:rPr>
              <a:t> </a:t>
            </a:r>
            <a:r>
              <a:rPr lang="es-ES" sz="1400" b="0" dirty="0" err="1">
                <a:solidFill>
                  <a:srgbClr val="1D1D1B"/>
                </a:solidFill>
              </a:rPr>
              <a:t>know</a:t>
            </a:r>
            <a:r>
              <a:rPr lang="es-ES" sz="1400" b="0" dirty="0">
                <a:solidFill>
                  <a:srgbClr val="1D1D1B"/>
                </a:solidFill>
              </a:rPr>
              <a:t>. John Wiley &amp; </a:t>
            </a:r>
            <a:r>
              <a:rPr lang="es-ES" sz="1400" b="0" dirty="0" err="1">
                <a:solidFill>
                  <a:srgbClr val="1D1D1B"/>
                </a:solidFill>
              </a:rPr>
              <a:t>Sons</a:t>
            </a:r>
            <a:r>
              <a:rPr lang="es-ES" sz="1400" b="0" dirty="0">
                <a:solidFill>
                  <a:srgbClr val="1D1D1B"/>
                </a:solidFill>
              </a:rPr>
              <a:t>.</a:t>
            </a:r>
          </a:p>
          <a:p>
            <a:pPr>
              <a:lnSpc>
                <a:spcPct val="150000"/>
              </a:lnSpc>
            </a:pPr>
            <a:r>
              <a:rPr lang="es-ES" sz="1400" b="0" dirty="0" err="1">
                <a:solidFill>
                  <a:srgbClr val="1D1D1B"/>
                </a:solidFill>
              </a:rPr>
              <a:t>Dang</a:t>
            </a:r>
            <a:r>
              <a:rPr lang="es-ES" sz="1400" b="0" dirty="0">
                <a:solidFill>
                  <a:srgbClr val="1D1D1B"/>
                </a:solidFill>
              </a:rPr>
              <a:t>, P. (2022, </a:t>
            </a:r>
            <a:r>
              <a:rPr lang="es-ES" sz="1400" b="0" dirty="0" err="1">
                <a:solidFill>
                  <a:srgbClr val="1D1D1B"/>
                </a:solidFill>
              </a:rPr>
              <a:t>January</a:t>
            </a:r>
            <a:r>
              <a:rPr lang="es-ES" sz="1400" b="0" dirty="0">
                <a:solidFill>
                  <a:srgbClr val="1D1D1B"/>
                </a:solidFill>
              </a:rPr>
              <a:t> 16). </a:t>
            </a:r>
            <a:r>
              <a:rPr lang="es-ES" sz="1400" b="0" dirty="0" err="1">
                <a:solidFill>
                  <a:srgbClr val="1D1D1B"/>
                </a:solidFill>
              </a:rPr>
              <a:t>The</a:t>
            </a:r>
            <a:r>
              <a:rPr lang="es-ES" sz="1400" b="0" dirty="0">
                <a:solidFill>
                  <a:srgbClr val="1D1D1B"/>
                </a:solidFill>
              </a:rPr>
              <a:t> </a:t>
            </a:r>
            <a:r>
              <a:rPr lang="es-ES" sz="1400" b="0" dirty="0" err="1">
                <a:solidFill>
                  <a:srgbClr val="1D1D1B"/>
                </a:solidFill>
              </a:rPr>
              <a:t>Perfect</a:t>
            </a:r>
            <a:r>
              <a:rPr lang="es-ES" sz="1400" b="0" dirty="0">
                <a:solidFill>
                  <a:srgbClr val="1D1D1B"/>
                </a:solidFill>
              </a:rPr>
              <a:t> </a:t>
            </a:r>
            <a:r>
              <a:rPr lang="es-ES" sz="1400" b="0" dirty="0" err="1">
                <a:solidFill>
                  <a:srgbClr val="1D1D1B"/>
                </a:solidFill>
              </a:rPr>
              <a:t>Elevator</a:t>
            </a:r>
            <a:r>
              <a:rPr lang="es-ES" sz="1400" b="0" dirty="0">
                <a:solidFill>
                  <a:srgbClr val="1D1D1B"/>
                </a:solidFill>
              </a:rPr>
              <a:t> Pitch - </a:t>
            </a:r>
            <a:r>
              <a:rPr lang="es-ES" sz="1400" b="0" dirty="0" err="1">
                <a:solidFill>
                  <a:srgbClr val="1D1D1B"/>
                </a:solidFill>
              </a:rPr>
              <a:t>Best</a:t>
            </a:r>
            <a:r>
              <a:rPr lang="es-ES" sz="1400" b="0" dirty="0">
                <a:solidFill>
                  <a:srgbClr val="1D1D1B"/>
                </a:solidFill>
              </a:rPr>
              <a:t> </a:t>
            </a:r>
            <a:r>
              <a:rPr lang="es-ES" sz="1400" b="0" dirty="0" err="1">
                <a:solidFill>
                  <a:srgbClr val="1D1D1B"/>
                </a:solidFill>
              </a:rPr>
              <a:t>Examples</a:t>
            </a:r>
            <a:r>
              <a:rPr lang="es-ES" sz="1400" b="0" dirty="0">
                <a:solidFill>
                  <a:srgbClr val="1D1D1B"/>
                </a:solidFill>
              </a:rPr>
              <a:t> and </a:t>
            </a:r>
            <a:r>
              <a:rPr lang="es-ES" sz="1400" b="0" dirty="0" err="1">
                <a:solidFill>
                  <a:srgbClr val="1D1D1B"/>
                </a:solidFill>
              </a:rPr>
              <a:t>Templates</a:t>
            </a:r>
            <a:r>
              <a:rPr lang="es-ES" sz="1400" b="0" dirty="0">
                <a:solidFill>
                  <a:srgbClr val="1D1D1B"/>
                </a:solidFill>
              </a:rPr>
              <a:t> [Video]. YouTube. </a:t>
            </a:r>
            <a:r>
              <a:rPr lang="es-ES" sz="1400" b="0" dirty="0">
                <a:solidFill>
                  <a:srgbClr val="1D1D1B"/>
                </a:solidFill>
                <a:hlinkClick r:id="rId2"/>
              </a:rPr>
              <a:t>https://www.youtube.com/watch?v=r-iETptU7JY</a:t>
            </a:r>
            <a:endParaRPr lang="es-ES" sz="1400" b="0" dirty="0">
              <a:solidFill>
                <a:srgbClr val="1D1D1B"/>
              </a:solidFill>
            </a:endParaRPr>
          </a:p>
          <a:p>
            <a:pPr>
              <a:lnSpc>
                <a:spcPct val="150000"/>
              </a:lnSpc>
            </a:pPr>
            <a:r>
              <a:rPr lang="es-ES" sz="1400" b="0" dirty="0">
                <a:solidFill>
                  <a:srgbClr val="1D1D1B"/>
                </a:solidFill>
              </a:rPr>
              <a:t>Draper III, W. H. (2011). </a:t>
            </a:r>
            <a:r>
              <a:rPr lang="es-ES" sz="1400" b="0" dirty="0" err="1">
                <a:solidFill>
                  <a:srgbClr val="1D1D1B"/>
                </a:solidFill>
              </a:rPr>
              <a:t>The</a:t>
            </a:r>
            <a:r>
              <a:rPr lang="es-ES" sz="1400" b="0" dirty="0">
                <a:solidFill>
                  <a:srgbClr val="1D1D1B"/>
                </a:solidFill>
              </a:rPr>
              <a:t> startup </a:t>
            </a:r>
            <a:r>
              <a:rPr lang="es-ES" sz="1400" b="0" dirty="0" err="1">
                <a:solidFill>
                  <a:srgbClr val="1D1D1B"/>
                </a:solidFill>
              </a:rPr>
              <a:t>game</a:t>
            </a:r>
            <a:r>
              <a:rPr lang="es-ES" sz="1400" b="0" dirty="0">
                <a:solidFill>
                  <a:srgbClr val="1D1D1B"/>
                </a:solidFill>
              </a:rPr>
              <a:t>: </a:t>
            </a:r>
            <a:r>
              <a:rPr lang="es-ES" sz="1400" b="0" dirty="0" err="1">
                <a:solidFill>
                  <a:srgbClr val="1D1D1B"/>
                </a:solidFill>
              </a:rPr>
              <a:t>inside</a:t>
            </a:r>
            <a:r>
              <a:rPr lang="es-ES" sz="1400" b="0" dirty="0">
                <a:solidFill>
                  <a:srgbClr val="1D1D1B"/>
                </a:solidFill>
              </a:rPr>
              <a:t> </a:t>
            </a:r>
            <a:r>
              <a:rPr lang="es-ES" sz="1400" b="0" dirty="0" err="1">
                <a:solidFill>
                  <a:srgbClr val="1D1D1B"/>
                </a:solidFill>
              </a:rPr>
              <a:t>the</a:t>
            </a:r>
            <a:r>
              <a:rPr lang="es-ES" sz="1400" b="0" dirty="0">
                <a:solidFill>
                  <a:srgbClr val="1D1D1B"/>
                </a:solidFill>
              </a:rPr>
              <a:t> </a:t>
            </a:r>
            <a:r>
              <a:rPr lang="es-ES" sz="1400" b="0" dirty="0" err="1">
                <a:solidFill>
                  <a:srgbClr val="1D1D1B"/>
                </a:solidFill>
              </a:rPr>
              <a:t>partnership</a:t>
            </a:r>
            <a:r>
              <a:rPr lang="es-ES" sz="1400" b="0" dirty="0">
                <a:solidFill>
                  <a:srgbClr val="1D1D1B"/>
                </a:solidFill>
              </a:rPr>
              <a:t> </a:t>
            </a:r>
            <a:r>
              <a:rPr lang="es-ES" sz="1400" b="0" dirty="0" err="1">
                <a:solidFill>
                  <a:srgbClr val="1D1D1B"/>
                </a:solidFill>
              </a:rPr>
              <a:t>between</a:t>
            </a:r>
            <a:r>
              <a:rPr lang="es-ES" sz="1400" b="0" dirty="0">
                <a:solidFill>
                  <a:srgbClr val="1D1D1B"/>
                </a:solidFill>
              </a:rPr>
              <a:t> venture </a:t>
            </a:r>
            <a:r>
              <a:rPr lang="es-ES" sz="1400" b="0" dirty="0" err="1">
                <a:solidFill>
                  <a:srgbClr val="1D1D1B"/>
                </a:solidFill>
              </a:rPr>
              <a:t>capitalists</a:t>
            </a:r>
            <a:r>
              <a:rPr lang="es-ES" sz="1400" b="0" dirty="0">
                <a:solidFill>
                  <a:srgbClr val="1D1D1B"/>
                </a:solidFill>
              </a:rPr>
              <a:t> and </a:t>
            </a:r>
            <a:r>
              <a:rPr lang="es-ES" sz="1400" b="0" dirty="0" err="1">
                <a:solidFill>
                  <a:srgbClr val="1D1D1B"/>
                </a:solidFill>
              </a:rPr>
              <a:t>entrepreneurs</a:t>
            </a:r>
            <a:r>
              <a:rPr lang="es-ES" sz="1400" b="0" dirty="0">
                <a:solidFill>
                  <a:srgbClr val="1D1D1B"/>
                </a:solidFill>
              </a:rPr>
              <a:t>. St. </a:t>
            </a:r>
            <a:r>
              <a:rPr lang="es-ES" sz="1400" b="0" dirty="0" err="1">
                <a:solidFill>
                  <a:srgbClr val="1D1D1B"/>
                </a:solidFill>
              </a:rPr>
              <a:t>Martin's</a:t>
            </a:r>
            <a:r>
              <a:rPr lang="es-ES" sz="1400" b="0" dirty="0">
                <a:solidFill>
                  <a:srgbClr val="1D1D1B"/>
                </a:solidFill>
              </a:rPr>
              <a:t> </a:t>
            </a:r>
            <a:r>
              <a:rPr lang="es-ES" sz="1400" b="0" dirty="0" err="1">
                <a:solidFill>
                  <a:srgbClr val="1D1D1B"/>
                </a:solidFill>
              </a:rPr>
              <a:t>Press</a:t>
            </a:r>
            <a:r>
              <a:rPr lang="es-ES" sz="1400" b="0" dirty="0">
                <a:solidFill>
                  <a:srgbClr val="1D1D1B"/>
                </a:solidFill>
              </a:rPr>
              <a:t>.</a:t>
            </a:r>
          </a:p>
          <a:p>
            <a:pPr>
              <a:lnSpc>
                <a:spcPct val="150000"/>
              </a:lnSpc>
            </a:pPr>
            <a:r>
              <a:rPr lang="es-ES" sz="1400" b="0" noProof="0" dirty="0" err="1">
                <a:solidFill>
                  <a:srgbClr val="1D1D1B"/>
                </a:solidFill>
              </a:rPr>
              <a:t>The</a:t>
            </a:r>
            <a:r>
              <a:rPr lang="es-ES" sz="1400" b="0" noProof="0" dirty="0">
                <a:solidFill>
                  <a:srgbClr val="1D1D1B"/>
                </a:solidFill>
              </a:rPr>
              <a:t> </a:t>
            </a:r>
            <a:r>
              <a:rPr lang="es-ES" sz="1400" b="0" noProof="0" dirty="0" err="1">
                <a:solidFill>
                  <a:srgbClr val="1D1D1B"/>
                </a:solidFill>
              </a:rPr>
              <a:t>Starting</a:t>
            </a:r>
            <a:r>
              <a:rPr lang="es-ES" sz="1400" b="0" noProof="0" dirty="0">
                <a:solidFill>
                  <a:srgbClr val="1D1D1B"/>
                </a:solidFill>
              </a:rPr>
              <a:t> Idea. (7. April 2023, ). Free AI marketing </a:t>
            </a:r>
            <a:r>
              <a:rPr lang="es-ES" sz="1400" b="0" noProof="0" dirty="0" err="1">
                <a:solidFill>
                  <a:srgbClr val="1D1D1B"/>
                </a:solidFill>
              </a:rPr>
              <a:t>tool</a:t>
            </a:r>
            <a:r>
              <a:rPr lang="es-ES" sz="1400" b="0" noProof="0" dirty="0">
                <a:solidFill>
                  <a:srgbClr val="1D1D1B"/>
                </a:solidFill>
              </a:rPr>
              <a:t> </a:t>
            </a:r>
            <a:r>
              <a:rPr lang="es-ES" sz="1400" b="0" noProof="0" dirty="0" err="1">
                <a:solidFill>
                  <a:srgbClr val="1D1D1B"/>
                </a:solidFill>
              </a:rPr>
              <a:t>for</a:t>
            </a:r>
            <a:r>
              <a:rPr lang="es-ES" sz="1400" b="0" noProof="0" dirty="0">
                <a:solidFill>
                  <a:srgbClr val="1D1D1B"/>
                </a:solidFill>
              </a:rPr>
              <a:t> HIGH-PROFIT </a:t>
            </a:r>
            <a:r>
              <a:rPr lang="es-ES" sz="1400" b="0" noProof="0" dirty="0" err="1">
                <a:solidFill>
                  <a:srgbClr val="1D1D1B"/>
                </a:solidFill>
              </a:rPr>
              <a:t>business</a:t>
            </a:r>
            <a:r>
              <a:rPr lang="es-ES" sz="1400" b="0" noProof="0" dirty="0">
                <a:solidFill>
                  <a:srgbClr val="1D1D1B"/>
                </a:solidFill>
              </a:rPr>
              <a:t> </a:t>
            </a:r>
            <a:r>
              <a:rPr lang="es-ES" sz="1400" b="0" noProof="0" dirty="0" err="1">
                <a:solidFill>
                  <a:srgbClr val="1D1D1B"/>
                </a:solidFill>
              </a:rPr>
              <a:t>plans</a:t>
            </a:r>
            <a:r>
              <a:rPr lang="es-ES" sz="1400" b="0" noProof="0" dirty="0">
                <a:solidFill>
                  <a:srgbClr val="1D1D1B"/>
                </a:solidFill>
              </a:rPr>
              <a:t> in </a:t>
            </a:r>
            <a:r>
              <a:rPr lang="es-ES" sz="1400" b="0" noProof="0" dirty="0" err="1">
                <a:solidFill>
                  <a:srgbClr val="1D1D1B"/>
                </a:solidFill>
              </a:rPr>
              <a:t>seconds</a:t>
            </a:r>
            <a:r>
              <a:rPr lang="es-ES" sz="1400" b="0" noProof="0" dirty="0">
                <a:solidFill>
                  <a:srgbClr val="1D1D1B"/>
                </a:solidFill>
              </a:rPr>
              <a:t>! [Video]. YouTube. </a:t>
            </a:r>
            <a:r>
              <a:rPr lang="es-ES" sz="1400" b="0" noProof="0" dirty="0">
                <a:solidFill>
                  <a:srgbClr val="1D1D1B"/>
                </a:solidFill>
                <a:hlinkClick r:id="rId3"/>
              </a:rPr>
              <a:t>https://www.youtube.com/watch?v=J127cQ7isr4</a:t>
            </a:r>
            <a:endParaRPr lang="es-ES" sz="1400" b="0" noProof="0" dirty="0">
              <a:solidFill>
                <a:srgbClr val="1D1D1B"/>
              </a:solidFill>
            </a:endParaRPr>
          </a:p>
          <a:p>
            <a:pPr marL="171450" indent="-171450">
              <a:lnSpc>
                <a:spcPct val="150000"/>
              </a:lnSpc>
              <a:buFont typeface="Courier New" panose="02070309020205020404" pitchFamily="49" charset="0"/>
              <a:buChar char="o"/>
            </a:pPr>
            <a:endParaRPr lang="es-ES" sz="1400" b="0" u="sng" noProof="0" dirty="0">
              <a:solidFill>
                <a:srgbClr val="1D1D1B"/>
              </a:solidFill>
            </a:endParaRPr>
          </a:p>
          <a:p>
            <a:pPr marL="0" indent="0">
              <a:lnSpc>
                <a:spcPct val="150000"/>
              </a:lnSpc>
              <a:buNone/>
            </a:pPr>
            <a:endParaRPr lang="es-ES" noProof="0" dirty="0"/>
          </a:p>
          <a:p>
            <a:pPr marL="0" indent="0">
              <a:buNone/>
            </a:pPr>
            <a:endParaRPr lang="es-ES" noProof="0" dirty="0"/>
          </a:p>
          <a:p>
            <a:endParaRPr lang="es-ES" noProof="0" dirty="0"/>
          </a:p>
        </p:txBody>
      </p:sp>
    </p:spTree>
    <p:extLst>
      <p:ext uri="{BB962C8B-B14F-4D97-AF65-F5344CB8AC3E}">
        <p14:creationId xmlns:p14="http://schemas.microsoft.com/office/powerpoint/2010/main" val="10749416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74645"/>
            <a:ext cx="10058400" cy="858415"/>
          </a:xfrm>
        </p:spPr>
        <p:txBody>
          <a:bodyPr>
            <a:normAutofit/>
          </a:bodyPr>
          <a:lstStyle/>
          <a:p>
            <a:r>
              <a:rPr lang="es-ES" sz="3400" noProof="0" dirty="0"/>
              <a:t>Más para explorar</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933247"/>
            <a:ext cx="11373802" cy="6008914"/>
          </a:xfrm>
        </p:spPr>
        <p:txBody>
          <a:bodyPr vert="horz" lIns="91440" tIns="45720" rIns="91440" bIns="45720" rtlCol="0" anchor="t">
            <a:normAutofit/>
          </a:bodyPr>
          <a:lstStyle/>
          <a:p>
            <a:pPr>
              <a:lnSpc>
                <a:spcPct val="100000"/>
              </a:lnSpc>
            </a:pPr>
            <a:r>
              <a:rPr lang="es-ES" sz="1600" noProof="0" dirty="0">
                <a:solidFill>
                  <a:schemeClr val="accent1"/>
                </a:solidFill>
              </a:rPr>
              <a:t>Sección 1</a:t>
            </a:r>
          </a:p>
          <a:p>
            <a:pPr>
              <a:lnSpc>
                <a:spcPct val="100000"/>
              </a:lnSpc>
              <a:defRPr/>
            </a:pPr>
            <a:r>
              <a:rPr lang="es-ES" sz="1400" b="0" dirty="0">
                <a:solidFill>
                  <a:srgbClr val="1D1D1B"/>
                </a:solidFill>
              </a:rPr>
              <a:t>Cash Flow </a:t>
            </a:r>
            <a:r>
              <a:rPr lang="es-ES" sz="1400" b="0" dirty="0" err="1">
                <a:solidFill>
                  <a:srgbClr val="1D1D1B"/>
                </a:solidFill>
              </a:rPr>
              <a:t>Statement</a:t>
            </a:r>
            <a:r>
              <a:rPr lang="es-ES" sz="1400" b="0" dirty="0">
                <a:solidFill>
                  <a:srgbClr val="1D1D1B"/>
                </a:solidFill>
              </a:rPr>
              <a:t> </a:t>
            </a:r>
            <a:r>
              <a:rPr lang="es-ES" sz="1400" b="0" dirty="0" err="1">
                <a:solidFill>
                  <a:srgbClr val="1D1D1B"/>
                </a:solidFill>
              </a:rPr>
              <a:t>Basics</a:t>
            </a:r>
            <a:r>
              <a:rPr lang="es-ES" sz="1400" b="0" dirty="0">
                <a:solidFill>
                  <a:srgbClr val="1D1D1B"/>
                </a:solidFill>
              </a:rPr>
              <a:t> </a:t>
            </a:r>
            <a:r>
              <a:rPr lang="es-ES" sz="1400" b="0" dirty="0" err="1">
                <a:solidFill>
                  <a:srgbClr val="1D1D1B"/>
                </a:solidFill>
              </a:rPr>
              <a:t>Explained</a:t>
            </a:r>
            <a:r>
              <a:rPr lang="es-ES" sz="1400" b="0" dirty="0">
                <a:solidFill>
                  <a:srgbClr val="1D1D1B"/>
                </a:solidFill>
              </a:rPr>
              <a:t>: </a:t>
            </a:r>
            <a:r>
              <a:rPr lang="es-ES" sz="1400" b="0" dirty="0">
                <a:solidFill>
                  <a:srgbClr val="1D1D1B"/>
                </a:solidFill>
                <a:hlinkClick r:id="rId2"/>
              </a:rPr>
              <a:t>https://www.youtube.com/watch?v=hMBN6yTIDb0</a:t>
            </a:r>
            <a:endParaRPr lang="es-ES" sz="1400" b="0" dirty="0">
              <a:solidFill>
                <a:srgbClr val="1D1D1B"/>
              </a:solidFill>
            </a:endParaRPr>
          </a:p>
          <a:p>
            <a:pPr marR="0" lvl="0" algn="l" defTabSz="914400" rtl="0" eaLnBrk="1" fontAlgn="auto" latinLnBrk="0" hangingPunct="1">
              <a:lnSpc>
                <a:spcPct val="100000"/>
              </a:lnSpc>
              <a:spcBef>
                <a:spcPts val="1000"/>
              </a:spcBef>
              <a:spcAft>
                <a:spcPts val="0"/>
              </a:spcAft>
              <a:buClrTx/>
              <a:buSzTx/>
              <a:tabLst/>
              <a:defRPr/>
            </a:pPr>
            <a:r>
              <a:rPr kumimoji="0" lang="es-ES" sz="1400" b="0" i="0" u="none" strike="noStrike" kern="1200" cap="none" spc="0" normalizeH="0" baseline="0" noProof="0" dirty="0" err="1">
                <a:ln>
                  <a:noFill/>
                </a:ln>
                <a:solidFill>
                  <a:srgbClr val="1D1D1B"/>
                </a:solidFill>
                <a:effectLst/>
                <a:uLnTx/>
                <a:uFillTx/>
                <a:ea typeface="+mn-ea"/>
                <a:cs typeface="+mn-cs"/>
              </a:rPr>
              <a:t>Financial</a:t>
            </a:r>
            <a:r>
              <a:rPr kumimoji="0" lang="es-ES" sz="1400" b="0" i="0" u="none" strike="noStrike" kern="1200" cap="none" spc="0" normalizeH="0" baseline="0" noProof="0" dirty="0">
                <a:ln>
                  <a:noFill/>
                </a:ln>
                <a:solidFill>
                  <a:srgbClr val="1D1D1B"/>
                </a:solidFill>
                <a:effectLst/>
                <a:uLnTx/>
                <a:uFillTx/>
                <a:ea typeface="+mn-ea"/>
                <a:cs typeface="+mn-cs"/>
              </a:rPr>
              <a:t> </a:t>
            </a:r>
            <a:r>
              <a:rPr kumimoji="0" lang="es-ES" sz="1400" b="0" i="0" u="none" strike="noStrike" kern="1200" cap="none" spc="0" normalizeH="0" baseline="0" noProof="0" dirty="0" err="1">
                <a:ln>
                  <a:noFill/>
                </a:ln>
                <a:solidFill>
                  <a:srgbClr val="1D1D1B"/>
                </a:solidFill>
                <a:effectLst/>
                <a:uLnTx/>
                <a:uFillTx/>
                <a:ea typeface="+mn-ea"/>
                <a:cs typeface="+mn-cs"/>
              </a:rPr>
              <a:t>Projections</a:t>
            </a:r>
            <a:r>
              <a:rPr kumimoji="0" lang="es-ES" sz="1400" b="0" i="0" u="none" strike="noStrike" kern="1200" cap="none" spc="0" normalizeH="0" baseline="0" noProof="0" dirty="0">
                <a:ln>
                  <a:noFill/>
                </a:ln>
                <a:solidFill>
                  <a:srgbClr val="1D1D1B"/>
                </a:solidFill>
                <a:effectLst/>
                <a:uLnTx/>
                <a:uFillTx/>
                <a:ea typeface="+mn-ea"/>
                <a:cs typeface="+mn-cs"/>
              </a:rPr>
              <a:t> </a:t>
            </a:r>
            <a:r>
              <a:rPr kumimoji="0" lang="es-ES" sz="1400" b="0" i="0" u="none" strike="noStrike" kern="1200" cap="none" spc="0" normalizeH="0" baseline="0" noProof="0" dirty="0" err="1">
                <a:ln>
                  <a:noFill/>
                </a:ln>
                <a:solidFill>
                  <a:srgbClr val="1D1D1B"/>
                </a:solidFill>
                <a:effectLst/>
                <a:uLnTx/>
                <a:uFillTx/>
                <a:ea typeface="+mn-ea"/>
                <a:cs typeface="+mn-cs"/>
              </a:rPr>
              <a:t>for</a:t>
            </a:r>
            <a:r>
              <a:rPr kumimoji="0" lang="es-ES" sz="1400" b="0" i="0" u="none" strike="noStrike" kern="1200" cap="none" spc="0" normalizeH="0" baseline="0" noProof="0" dirty="0">
                <a:ln>
                  <a:noFill/>
                </a:ln>
                <a:solidFill>
                  <a:srgbClr val="1D1D1B"/>
                </a:solidFill>
                <a:effectLst/>
                <a:uLnTx/>
                <a:uFillTx/>
                <a:ea typeface="+mn-ea"/>
                <a:cs typeface="+mn-cs"/>
              </a:rPr>
              <a:t> </a:t>
            </a:r>
            <a:r>
              <a:rPr kumimoji="0" lang="es-ES" sz="1400" b="0" i="0" u="none" strike="noStrike" kern="1200" cap="none" spc="0" normalizeH="0" baseline="0" noProof="0" dirty="0" err="1">
                <a:ln>
                  <a:noFill/>
                </a:ln>
                <a:solidFill>
                  <a:srgbClr val="1D1D1B"/>
                </a:solidFill>
                <a:effectLst/>
                <a:uLnTx/>
                <a:uFillTx/>
                <a:ea typeface="+mn-ea"/>
                <a:cs typeface="+mn-cs"/>
              </a:rPr>
              <a:t>Your</a:t>
            </a:r>
            <a:r>
              <a:rPr kumimoji="0" lang="es-ES" sz="1400" b="0" i="0" u="none" strike="noStrike" kern="1200" cap="none" spc="0" normalizeH="0" baseline="0" noProof="0" dirty="0">
                <a:ln>
                  <a:noFill/>
                </a:ln>
                <a:solidFill>
                  <a:srgbClr val="1D1D1B"/>
                </a:solidFill>
                <a:effectLst/>
                <a:uLnTx/>
                <a:uFillTx/>
                <a:ea typeface="+mn-ea"/>
                <a:cs typeface="+mn-cs"/>
              </a:rPr>
              <a:t> STARTUP: </a:t>
            </a:r>
            <a:r>
              <a:rPr kumimoji="0" lang="es-ES" sz="1400" b="0" i="0" u="none" strike="noStrike" kern="1200" cap="none" spc="0" normalizeH="0" baseline="0" noProof="0" dirty="0">
                <a:ln>
                  <a:noFill/>
                </a:ln>
                <a:solidFill>
                  <a:srgbClr val="1D1D1B"/>
                </a:solidFill>
                <a:effectLst/>
                <a:uLnTx/>
                <a:uFillTx/>
                <a:ea typeface="+mn-ea"/>
                <a:cs typeface="+mn-cs"/>
                <a:hlinkClick r:id="rId3"/>
              </a:rPr>
              <a:t>https://www.youtube.com/watch?v=7q6sAPAV7F4</a:t>
            </a:r>
            <a:endParaRPr kumimoji="0" lang="es-ES" sz="1400" b="0" i="0" u="none" strike="noStrike" kern="1200" cap="none" spc="0" normalizeH="0" baseline="0" noProof="0" dirty="0">
              <a:ln>
                <a:noFill/>
              </a:ln>
              <a:solidFill>
                <a:srgbClr val="1D1D1B"/>
              </a:solidFill>
              <a:effectLst/>
              <a:uLnTx/>
              <a:uFillTx/>
              <a:ea typeface="+mn-ea"/>
              <a:cs typeface="+mn-cs"/>
            </a:endParaRPr>
          </a:p>
          <a:p>
            <a:pPr marR="0" lvl="0" algn="l" defTabSz="914400" rtl="0" eaLnBrk="1" fontAlgn="auto" latinLnBrk="0" hangingPunct="1">
              <a:lnSpc>
                <a:spcPct val="100000"/>
              </a:lnSpc>
              <a:spcBef>
                <a:spcPts val="1000"/>
              </a:spcBef>
              <a:spcAft>
                <a:spcPts val="0"/>
              </a:spcAft>
              <a:buClrTx/>
              <a:buSzTx/>
              <a:tabLst/>
              <a:defRPr/>
            </a:pPr>
            <a:r>
              <a:rPr kumimoji="0" lang="es-ES" sz="1400" b="0" i="0" u="none" strike="noStrike" kern="1200" cap="none" spc="0" normalizeH="0" baseline="0" noProof="0" dirty="0" err="1">
                <a:ln>
                  <a:noFill/>
                </a:ln>
                <a:solidFill>
                  <a:srgbClr val="1D1D1B"/>
                </a:solidFill>
                <a:effectLst/>
                <a:uLnTx/>
                <a:uFillTx/>
                <a:ea typeface="+mn-ea"/>
                <a:cs typeface="+mn-cs"/>
              </a:rPr>
              <a:t>How</a:t>
            </a:r>
            <a:r>
              <a:rPr kumimoji="0" lang="es-ES" sz="1400" b="0" i="0" u="none" strike="noStrike" kern="1200" cap="none" spc="0" normalizeH="0" baseline="0" noProof="0" dirty="0">
                <a:ln>
                  <a:noFill/>
                </a:ln>
                <a:solidFill>
                  <a:srgbClr val="1D1D1B"/>
                </a:solidFill>
                <a:effectLst/>
                <a:uLnTx/>
                <a:uFillTx/>
                <a:ea typeface="+mn-ea"/>
                <a:cs typeface="+mn-cs"/>
              </a:rPr>
              <a:t> </a:t>
            </a:r>
            <a:r>
              <a:rPr kumimoji="0" lang="es-ES" sz="1400" b="0" i="0" u="none" strike="noStrike" kern="1200" cap="none" spc="0" normalizeH="0" baseline="0" noProof="0" dirty="0" err="1">
                <a:ln>
                  <a:noFill/>
                </a:ln>
                <a:solidFill>
                  <a:srgbClr val="1D1D1B"/>
                </a:solidFill>
                <a:effectLst/>
                <a:uLnTx/>
                <a:uFillTx/>
                <a:ea typeface="+mn-ea"/>
                <a:cs typeface="+mn-cs"/>
              </a:rPr>
              <a:t>to</a:t>
            </a:r>
            <a:r>
              <a:rPr kumimoji="0" lang="es-ES" sz="1400" b="0" i="0" u="none" strike="noStrike" kern="1200" cap="none" spc="0" normalizeH="0" baseline="0" noProof="0" dirty="0">
                <a:ln>
                  <a:noFill/>
                </a:ln>
                <a:solidFill>
                  <a:srgbClr val="1D1D1B"/>
                </a:solidFill>
                <a:effectLst/>
                <a:uLnTx/>
                <a:uFillTx/>
                <a:ea typeface="+mn-ea"/>
                <a:cs typeface="+mn-cs"/>
              </a:rPr>
              <a:t> </a:t>
            </a:r>
            <a:r>
              <a:rPr kumimoji="0" lang="es-ES" sz="1400" b="0" i="0" u="none" strike="noStrike" kern="1200" cap="none" spc="0" normalizeH="0" baseline="0" noProof="0" dirty="0" err="1">
                <a:ln>
                  <a:noFill/>
                </a:ln>
                <a:solidFill>
                  <a:srgbClr val="1D1D1B"/>
                </a:solidFill>
                <a:effectLst/>
                <a:uLnTx/>
                <a:uFillTx/>
                <a:ea typeface="+mn-ea"/>
                <a:cs typeface="+mn-cs"/>
              </a:rPr>
              <a:t>create</a:t>
            </a:r>
            <a:r>
              <a:rPr kumimoji="0" lang="es-ES" sz="1400" b="0" i="0" u="none" strike="noStrike" kern="1200" cap="none" spc="0" normalizeH="0" baseline="0" noProof="0" dirty="0">
                <a:ln>
                  <a:noFill/>
                </a:ln>
                <a:solidFill>
                  <a:srgbClr val="1D1D1B"/>
                </a:solidFill>
                <a:effectLst/>
                <a:uLnTx/>
                <a:uFillTx/>
                <a:ea typeface="+mn-ea"/>
                <a:cs typeface="+mn-cs"/>
              </a:rPr>
              <a:t> </a:t>
            </a:r>
            <a:r>
              <a:rPr kumimoji="0" lang="es-ES" sz="1400" b="0" i="0" u="none" strike="noStrike" kern="1200" cap="none" spc="0" normalizeH="0" baseline="0" noProof="0" dirty="0" err="1">
                <a:ln>
                  <a:noFill/>
                </a:ln>
                <a:solidFill>
                  <a:srgbClr val="1D1D1B"/>
                </a:solidFill>
                <a:effectLst/>
                <a:uLnTx/>
                <a:uFillTx/>
                <a:ea typeface="+mn-ea"/>
                <a:cs typeface="+mn-cs"/>
              </a:rPr>
              <a:t>Financial</a:t>
            </a:r>
            <a:r>
              <a:rPr kumimoji="0" lang="es-ES" sz="1400" b="0" i="0" u="none" strike="noStrike" kern="1200" cap="none" spc="0" normalizeH="0" baseline="0" noProof="0" dirty="0">
                <a:ln>
                  <a:noFill/>
                </a:ln>
                <a:solidFill>
                  <a:srgbClr val="1D1D1B"/>
                </a:solidFill>
                <a:effectLst/>
                <a:uLnTx/>
                <a:uFillTx/>
                <a:ea typeface="+mn-ea"/>
                <a:cs typeface="+mn-cs"/>
              </a:rPr>
              <a:t> </a:t>
            </a:r>
            <a:r>
              <a:rPr kumimoji="0" lang="es-ES" sz="1400" b="0" i="0" u="none" strike="noStrike" kern="1200" cap="none" spc="0" normalizeH="0" baseline="0" noProof="0" dirty="0" err="1">
                <a:ln>
                  <a:noFill/>
                </a:ln>
                <a:solidFill>
                  <a:srgbClr val="1D1D1B"/>
                </a:solidFill>
                <a:effectLst/>
                <a:uLnTx/>
                <a:uFillTx/>
                <a:ea typeface="+mn-ea"/>
                <a:cs typeface="+mn-cs"/>
              </a:rPr>
              <a:t>Statements</a:t>
            </a:r>
            <a:r>
              <a:rPr kumimoji="0" lang="es-ES" sz="1400" b="0" i="0" u="none" strike="noStrike" kern="1200" cap="none" spc="0" normalizeH="0" baseline="0" noProof="0" dirty="0">
                <a:ln>
                  <a:noFill/>
                </a:ln>
                <a:solidFill>
                  <a:srgbClr val="1D1D1B"/>
                </a:solidFill>
                <a:effectLst/>
                <a:uLnTx/>
                <a:uFillTx/>
                <a:ea typeface="+mn-ea"/>
                <a:cs typeface="+mn-cs"/>
              </a:rPr>
              <a:t> </a:t>
            </a:r>
            <a:r>
              <a:rPr kumimoji="0" lang="es-ES" sz="1400" b="0" i="0" u="none" strike="noStrike" kern="1200" cap="none" spc="0" normalizeH="0" baseline="0" noProof="0" dirty="0" err="1">
                <a:ln>
                  <a:noFill/>
                </a:ln>
                <a:solidFill>
                  <a:srgbClr val="1D1D1B"/>
                </a:solidFill>
                <a:effectLst/>
                <a:uLnTx/>
                <a:uFillTx/>
                <a:ea typeface="+mn-ea"/>
                <a:cs typeface="+mn-cs"/>
              </a:rPr>
              <a:t>from</a:t>
            </a:r>
            <a:r>
              <a:rPr kumimoji="0" lang="es-ES" sz="1400" b="0" i="0" u="none" strike="noStrike" kern="1200" cap="none" spc="0" normalizeH="0" baseline="0" noProof="0" dirty="0">
                <a:ln>
                  <a:noFill/>
                </a:ln>
                <a:solidFill>
                  <a:srgbClr val="1D1D1B"/>
                </a:solidFill>
                <a:effectLst/>
                <a:uLnTx/>
                <a:uFillTx/>
                <a:ea typeface="+mn-ea"/>
                <a:cs typeface="+mn-cs"/>
              </a:rPr>
              <a:t> </a:t>
            </a:r>
            <a:r>
              <a:rPr kumimoji="0" lang="es-ES" sz="1400" b="0" i="0" u="none" strike="noStrike" kern="1200" cap="none" spc="0" normalizeH="0" baseline="0" noProof="0" dirty="0" err="1">
                <a:ln>
                  <a:noFill/>
                </a:ln>
                <a:solidFill>
                  <a:srgbClr val="1D1D1B"/>
                </a:solidFill>
                <a:effectLst/>
                <a:uLnTx/>
                <a:uFillTx/>
                <a:ea typeface="+mn-ea"/>
                <a:cs typeface="+mn-cs"/>
              </a:rPr>
              <a:t>scratch</a:t>
            </a:r>
            <a:r>
              <a:rPr kumimoji="0" lang="es-ES" sz="1400" b="0" i="0" u="none" strike="noStrike" kern="1200" cap="none" spc="0" normalizeH="0" baseline="0" noProof="0" dirty="0">
                <a:ln>
                  <a:noFill/>
                </a:ln>
                <a:solidFill>
                  <a:srgbClr val="1D1D1B"/>
                </a:solidFill>
                <a:effectLst/>
                <a:uLnTx/>
                <a:uFillTx/>
                <a:ea typeface="+mn-ea"/>
                <a:cs typeface="+mn-cs"/>
              </a:rPr>
              <a:t>! A step-</a:t>
            </a:r>
            <a:r>
              <a:rPr kumimoji="0" lang="es-ES" sz="1400" b="0" i="0" u="none" strike="noStrike" kern="1200" cap="none" spc="0" normalizeH="0" baseline="0" noProof="0" dirty="0" err="1">
                <a:ln>
                  <a:noFill/>
                </a:ln>
                <a:solidFill>
                  <a:srgbClr val="1D1D1B"/>
                </a:solidFill>
                <a:effectLst/>
                <a:uLnTx/>
                <a:uFillTx/>
                <a:ea typeface="+mn-ea"/>
                <a:cs typeface="+mn-cs"/>
              </a:rPr>
              <a:t>by</a:t>
            </a:r>
            <a:r>
              <a:rPr kumimoji="0" lang="es-ES" sz="1400" b="0" i="0" u="none" strike="noStrike" kern="1200" cap="none" spc="0" normalizeH="0" baseline="0" noProof="0" dirty="0">
                <a:ln>
                  <a:noFill/>
                </a:ln>
                <a:solidFill>
                  <a:srgbClr val="1D1D1B"/>
                </a:solidFill>
                <a:effectLst/>
                <a:uLnTx/>
                <a:uFillTx/>
                <a:ea typeface="+mn-ea"/>
                <a:cs typeface="+mn-cs"/>
              </a:rPr>
              <a:t>-step guide!: </a:t>
            </a:r>
            <a:r>
              <a:rPr kumimoji="0" lang="es-ES" sz="1400" b="0" i="0" u="none" strike="noStrike" kern="1200" cap="none" spc="0" normalizeH="0" baseline="0" noProof="0" dirty="0">
                <a:ln>
                  <a:noFill/>
                </a:ln>
                <a:solidFill>
                  <a:srgbClr val="1D1D1B"/>
                </a:solidFill>
                <a:effectLst/>
                <a:uLnTx/>
                <a:uFillTx/>
                <a:ea typeface="+mn-ea"/>
                <a:cs typeface="+mn-cs"/>
                <a:hlinkClick r:id="rId4"/>
              </a:rPr>
              <a:t>https://www.youtube.com/watch?v=NquuY41FrrA</a:t>
            </a:r>
            <a:endParaRPr kumimoji="0" lang="es-ES" sz="1400" b="0" i="0" u="none" strike="noStrike" kern="1200" cap="none" spc="0" normalizeH="0" baseline="0" noProof="0" dirty="0">
              <a:ln>
                <a:noFill/>
              </a:ln>
              <a:solidFill>
                <a:srgbClr val="1D1D1B"/>
              </a:solidFill>
              <a:effectLst/>
              <a:uLnTx/>
              <a:uFillTx/>
              <a:ea typeface="+mn-ea"/>
              <a:cs typeface="+mn-cs"/>
            </a:endParaRPr>
          </a:p>
          <a:p>
            <a:pPr>
              <a:lnSpc>
                <a:spcPct val="100000"/>
              </a:lnSpc>
            </a:pPr>
            <a:r>
              <a:rPr lang="es-ES" sz="1400" b="0" noProof="0" dirty="0" err="1">
                <a:solidFill>
                  <a:srgbClr val="1D1D1B"/>
                </a:solidFill>
              </a:rPr>
              <a:t>Salesflare</a:t>
            </a:r>
            <a:r>
              <a:rPr lang="es-ES" sz="1400" b="0" noProof="0" dirty="0">
                <a:solidFill>
                  <a:srgbClr val="1D1D1B"/>
                </a:solidFill>
              </a:rPr>
              <a:t>. (2024). Top Podcasts </a:t>
            </a:r>
            <a:r>
              <a:rPr lang="es-ES" sz="1400" b="0" noProof="0" dirty="0" err="1">
                <a:solidFill>
                  <a:srgbClr val="1D1D1B"/>
                </a:solidFill>
              </a:rPr>
              <a:t>for</a:t>
            </a:r>
            <a:r>
              <a:rPr lang="es-ES" sz="1400" b="0" noProof="0" dirty="0">
                <a:solidFill>
                  <a:srgbClr val="1D1D1B"/>
                </a:solidFill>
              </a:rPr>
              <a:t> Startup </a:t>
            </a:r>
            <a:r>
              <a:rPr lang="es-ES" sz="1400" b="0" noProof="0" dirty="0" err="1">
                <a:solidFill>
                  <a:srgbClr val="1D1D1B"/>
                </a:solidFill>
              </a:rPr>
              <a:t>Founders</a:t>
            </a:r>
            <a:r>
              <a:rPr lang="es-ES" sz="1400" b="0" noProof="0" dirty="0">
                <a:solidFill>
                  <a:srgbClr val="1D1D1B"/>
                </a:solidFill>
              </a:rPr>
              <a:t>. </a:t>
            </a:r>
            <a:r>
              <a:rPr lang="es-ES" sz="1400" b="0" noProof="0" dirty="0" err="1">
                <a:solidFill>
                  <a:srgbClr val="1D1D1B"/>
                </a:solidFill>
              </a:rPr>
              <a:t>Retrieved</a:t>
            </a:r>
            <a:r>
              <a:rPr lang="es-ES" sz="1400" b="0" noProof="0" dirty="0">
                <a:solidFill>
                  <a:srgbClr val="1D1D1B"/>
                </a:solidFill>
              </a:rPr>
              <a:t> </a:t>
            </a:r>
            <a:r>
              <a:rPr lang="es-ES" sz="1400" b="0" noProof="0" dirty="0" err="1">
                <a:solidFill>
                  <a:srgbClr val="1D1D1B"/>
                </a:solidFill>
              </a:rPr>
              <a:t>from</a:t>
            </a:r>
            <a:r>
              <a:rPr lang="es-ES" sz="1400" b="0" noProof="0" dirty="0">
                <a:solidFill>
                  <a:srgbClr val="1D1D1B"/>
                </a:solidFill>
              </a:rPr>
              <a:t> </a:t>
            </a:r>
            <a:r>
              <a:rPr lang="es-ES" sz="1400" b="0" noProof="0" dirty="0">
                <a:solidFill>
                  <a:schemeClr val="bg1">
                    <a:lumMod val="75000"/>
                  </a:schemeClr>
                </a:solidFill>
                <a:hlinkClick r:id="rId5">
                  <a:extLst>
                    <a:ext uri="{A12FA001-AC4F-418D-AE19-62706E023703}">
                      <ahyp:hlinkClr xmlns:ahyp="http://schemas.microsoft.com/office/drawing/2018/hyperlinkcolor" val="tx"/>
                    </a:ext>
                  </a:extLst>
                </a:hlinkClick>
              </a:rPr>
              <a:t>https://blog.salesflare.com/top-podcasts-startup-founders</a:t>
            </a:r>
            <a:endParaRPr lang="es-ES" sz="1400" b="0" noProof="0" dirty="0">
              <a:solidFill>
                <a:schemeClr val="bg1">
                  <a:lumMod val="75000"/>
                </a:schemeClr>
              </a:solidFill>
            </a:endParaRPr>
          </a:p>
          <a:p>
            <a:pPr>
              <a:lnSpc>
                <a:spcPct val="100000"/>
              </a:lnSpc>
            </a:pPr>
            <a:r>
              <a:rPr lang="es-ES" sz="1600" noProof="0" dirty="0">
                <a:solidFill>
                  <a:schemeClr val="accent1"/>
                </a:solidFill>
              </a:rPr>
              <a:t>Sección 2</a:t>
            </a:r>
            <a:endParaRPr lang="es-ES" noProof="0" dirty="0">
              <a:solidFill>
                <a:schemeClr val="accent1"/>
              </a:solidFill>
            </a:endParaRPr>
          </a:p>
          <a:p>
            <a:pPr>
              <a:lnSpc>
                <a:spcPct val="100000"/>
              </a:lnSpc>
            </a:pPr>
            <a:r>
              <a:rPr lang="es-ES" sz="1400" b="0" dirty="0" err="1">
                <a:solidFill>
                  <a:schemeClr val="accent1"/>
                </a:solidFill>
              </a:rPr>
              <a:t>How</a:t>
            </a:r>
            <a:r>
              <a:rPr lang="es-ES" sz="1400" b="0" dirty="0">
                <a:solidFill>
                  <a:schemeClr val="accent1"/>
                </a:solidFill>
              </a:rPr>
              <a:t> Startup </a:t>
            </a:r>
            <a:r>
              <a:rPr lang="es-ES" sz="1400" b="0" dirty="0" err="1">
                <a:solidFill>
                  <a:schemeClr val="accent1"/>
                </a:solidFill>
              </a:rPr>
              <a:t>Fundraising</a:t>
            </a:r>
            <a:r>
              <a:rPr lang="es-ES" sz="1400" b="0" dirty="0">
                <a:solidFill>
                  <a:schemeClr val="accent1"/>
                </a:solidFill>
              </a:rPr>
              <a:t> Works | Startup </a:t>
            </a:r>
            <a:r>
              <a:rPr lang="es-ES" sz="1400" b="0" dirty="0" err="1">
                <a:solidFill>
                  <a:schemeClr val="accent1"/>
                </a:solidFill>
              </a:rPr>
              <a:t>School</a:t>
            </a:r>
            <a:r>
              <a:rPr lang="es-ES" sz="1400" b="0" dirty="0">
                <a:solidFill>
                  <a:schemeClr val="accent1"/>
                </a:solidFill>
              </a:rPr>
              <a:t>: </a:t>
            </a:r>
            <a:r>
              <a:rPr lang="es-ES" sz="1400" b="0" dirty="0">
                <a:solidFill>
                  <a:schemeClr val="bg1">
                    <a:lumMod val="75000"/>
                  </a:schemeClr>
                </a:solidFill>
                <a:hlinkClick r:id="rId6">
                  <a:extLst>
                    <a:ext uri="{A12FA001-AC4F-418D-AE19-62706E023703}">
                      <ahyp:hlinkClr xmlns:ahyp="http://schemas.microsoft.com/office/drawing/2018/hyperlinkcolor" val="tx"/>
                    </a:ext>
                  </a:extLst>
                </a:hlinkClick>
              </a:rPr>
              <a:t>https://www.youtube.com/watch?v=zBUhQPPS9AY</a:t>
            </a:r>
            <a:endParaRPr lang="es-ES" sz="1400" b="0" dirty="0">
              <a:solidFill>
                <a:schemeClr val="bg1">
                  <a:lumMod val="75000"/>
                </a:schemeClr>
              </a:solidFill>
            </a:endParaRPr>
          </a:p>
          <a:p>
            <a:pPr>
              <a:lnSpc>
                <a:spcPct val="100000"/>
              </a:lnSpc>
            </a:pPr>
            <a:r>
              <a:rPr lang="es-ES" sz="1400" b="0" dirty="0">
                <a:solidFill>
                  <a:schemeClr val="accent1"/>
                </a:solidFill>
              </a:rPr>
              <a:t>Startup </a:t>
            </a:r>
            <a:r>
              <a:rPr lang="es-ES" sz="1400" b="0" dirty="0" err="1">
                <a:solidFill>
                  <a:schemeClr val="accent1"/>
                </a:solidFill>
              </a:rPr>
              <a:t>Funding</a:t>
            </a:r>
            <a:r>
              <a:rPr lang="es-ES" sz="1400" b="0" dirty="0">
                <a:solidFill>
                  <a:schemeClr val="accent1"/>
                </a:solidFill>
              </a:rPr>
              <a:t> </a:t>
            </a:r>
            <a:r>
              <a:rPr lang="es-ES" sz="1400" b="0" dirty="0" err="1">
                <a:solidFill>
                  <a:schemeClr val="accent1"/>
                </a:solidFill>
              </a:rPr>
              <a:t>Explained</a:t>
            </a:r>
            <a:r>
              <a:rPr lang="es-ES" sz="1400" b="0" dirty="0">
                <a:solidFill>
                  <a:schemeClr val="accent1"/>
                </a:solidFill>
              </a:rPr>
              <a:t>: </a:t>
            </a:r>
            <a:r>
              <a:rPr lang="es-ES" sz="1400" b="0" dirty="0" err="1">
                <a:solidFill>
                  <a:schemeClr val="accent1"/>
                </a:solidFill>
              </a:rPr>
              <a:t>Everything</a:t>
            </a:r>
            <a:r>
              <a:rPr lang="es-ES" sz="1400" b="0" dirty="0">
                <a:solidFill>
                  <a:schemeClr val="accent1"/>
                </a:solidFill>
              </a:rPr>
              <a:t> </a:t>
            </a:r>
            <a:r>
              <a:rPr lang="es-ES" sz="1400" b="0" dirty="0" err="1">
                <a:solidFill>
                  <a:schemeClr val="accent1"/>
                </a:solidFill>
              </a:rPr>
              <a:t>You</a:t>
            </a:r>
            <a:r>
              <a:rPr lang="es-ES" sz="1400" b="0" dirty="0">
                <a:solidFill>
                  <a:schemeClr val="accent1"/>
                </a:solidFill>
              </a:rPr>
              <a:t> </a:t>
            </a:r>
            <a:r>
              <a:rPr lang="es-ES" sz="1400" b="0" dirty="0" err="1">
                <a:solidFill>
                  <a:schemeClr val="accent1"/>
                </a:solidFill>
              </a:rPr>
              <a:t>Need</a:t>
            </a:r>
            <a:r>
              <a:rPr lang="es-ES" sz="1400" b="0" dirty="0">
                <a:solidFill>
                  <a:schemeClr val="accent1"/>
                </a:solidFill>
              </a:rPr>
              <a:t> </a:t>
            </a:r>
            <a:r>
              <a:rPr lang="es-ES" sz="1400" b="0" dirty="0" err="1">
                <a:solidFill>
                  <a:schemeClr val="accent1"/>
                </a:solidFill>
              </a:rPr>
              <a:t>to</a:t>
            </a:r>
            <a:r>
              <a:rPr lang="es-ES" sz="1400" b="0" dirty="0">
                <a:solidFill>
                  <a:schemeClr val="accent1"/>
                </a:solidFill>
              </a:rPr>
              <a:t> </a:t>
            </a:r>
            <a:r>
              <a:rPr lang="es-ES" sz="1400" b="0" dirty="0" err="1">
                <a:solidFill>
                  <a:schemeClr val="accent1"/>
                </a:solidFill>
              </a:rPr>
              <a:t>Know</a:t>
            </a:r>
            <a:r>
              <a:rPr lang="es-ES" sz="1400" b="0" dirty="0">
                <a:solidFill>
                  <a:schemeClr val="accent1"/>
                </a:solidFill>
              </a:rPr>
              <a:t>: </a:t>
            </a:r>
            <a:r>
              <a:rPr lang="es-ES" sz="1400" b="0" dirty="0">
                <a:solidFill>
                  <a:schemeClr val="bg1">
                    <a:lumMod val="75000"/>
                  </a:schemeClr>
                </a:solidFill>
                <a:hlinkClick r:id="rId7">
                  <a:extLst>
                    <a:ext uri="{A12FA001-AC4F-418D-AE19-62706E023703}">
                      <ahyp:hlinkClr xmlns:ahyp="http://schemas.microsoft.com/office/drawing/2018/hyperlinkcolor" val="tx"/>
                    </a:ext>
                  </a:extLst>
                </a:hlinkClick>
              </a:rPr>
              <a:t>https://www.youtube.com/watch?v=677ZtSMr4-4</a:t>
            </a:r>
            <a:endParaRPr lang="es-ES" sz="1400" b="0" dirty="0">
              <a:solidFill>
                <a:schemeClr val="bg1">
                  <a:lumMod val="75000"/>
                </a:schemeClr>
              </a:solidFill>
            </a:endParaRPr>
          </a:p>
          <a:p>
            <a:pPr>
              <a:lnSpc>
                <a:spcPct val="100000"/>
              </a:lnSpc>
            </a:pPr>
            <a:r>
              <a:rPr lang="es-ES" sz="1400" b="0" noProof="0" dirty="0">
                <a:solidFill>
                  <a:schemeClr val="accent1"/>
                </a:solidFill>
              </a:rPr>
              <a:t>Top Business Grants </a:t>
            </a:r>
            <a:r>
              <a:rPr lang="es-ES" sz="1400" b="0" noProof="0" dirty="0" err="1">
                <a:solidFill>
                  <a:schemeClr val="accent1"/>
                </a:solidFill>
              </a:rPr>
              <a:t>for</a:t>
            </a:r>
            <a:r>
              <a:rPr lang="es-ES" sz="1400" b="0" noProof="0" dirty="0">
                <a:solidFill>
                  <a:schemeClr val="accent1"/>
                </a:solidFill>
              </a:rPr>
              <a:t> </a:t>
            </a:r>
            <a:r>
              <a:rPr lang="es-ES" sz="1400" b="0" noProof="0" dirty="0" err="1">
                <a:solidFill>
                  <a:schemeClr val="accent1"/>
                </a:solidFill>
              </a:rPr>
              <a:t>Women</a:t>
            </a:r>
            <a:r>
              <a:rPr lang="es-ES" sz="1400" b="0" noProof="0" dirty="0">
                <a:solidFill>
                  <a:schemeClr val="accent1"/>
                </a:solidFill>
              </a:rPr>
              <a:t> + SBA </a:t>
            </a:r>
            <a:r>
              <a:rPr lang="es-ES" sz="1400" b="0" noProof="0" dirty="0" err="1">
                <a:solidFill>
                  <a:schemeClr val="accent1"/>
                </a:solidFill>
              </a:rPr>
              <a:t>Awards</a:t>
            </a:r>
            <a:r>
              <a:rPr lang="es-ES" sz="1400" b="0" noProof="0" dirty="0">
                <a:solidFill>
                  <a:schemeClr val="accent1"/>
                </a:solidFill>
              </a:rPr>
              <a:t> $2.7 </a:t>
            </a:r>
            <a:r>
              <a:rPr lang="es-ES" sz="1400" b="0" noProof="0" dirty="0" err="1">
                <a:solidFill>
                  <a:schemeClr val="accent1"/>
                </a:solidFill>
              </a:rPr>
              <a:t>Million</a:t>
            </a:r>
            <a:r>
              <a:rPr lang="es-ES" sz="1400" b="0" noProof="0" dirty="0">
                <a:solidFill>
                  <a:schemeClr val="accent1"/>
                </a:solidFill>
              </a:rPr>
              <a:t> in Grants </a:t>
            </a:r>
            <a:r>
              <a:rPr lang="es-ES" sz="1400" b="0" noProof="0" dirty="0" err="1">
                <a:solidFill>
                  <a:schemeClr val="accent1"/>
                </a:solidFill>
              </a:rPr>
              <a:t>for</a:t>
            </a:r>
            <a:r>
              <a:rPr lang="es-ES" sz="1400" b="0" noProof="0" dirty="0">
                <a:solidFill>
                  <a:schemeClr val="accent1"/>
                </a:solidFill>
              </a:rPr>
              <a:t> </a:t>
            </a:r>
            <a:r>
              <a:rPr lang="es-ES" sz="1400" b="0" noProof="0" dirty="0" err="1">
                <a:solidFill>
                  <a:schemeClr val="accent1"/>
                </a:solidFill>
              </a:rPr>
              <a:t>Women</a:t>
            </a:r>
            <a:r>
              <a:rPr lang="es-ES" sz="1400" b="0" noProof="0" dirty="0">
                <a:solidFill>
                  <a:schemeClr val="accent1"/>
                </a:solidFill>
              </a:rPr>
              <a:t>: </a:t>
            </a:r>
            <a:r>
              <a:rPr lang="es-ES" sz="1400" b="0" noProof="0" dirty="0">
                <a:solidFill>
                  <a:schemeClr val="bg1">
                    <a:lumMod val="75000"/>
                  </a:schemeClr>
                </a:solidFill>
                <a:hlinkClick r:id="rId8">
                  <a:extLst>
                    <a:ext uri="{A12FA001-AC4F-418D-AE19-62706E023703}">
                      <ahyp:hlinkClr xmlns:ahyp="http://schemas.microsoft.com/office/drawing/2018/hyperlinkcolor" val="tx"/>
                    </a:ext>
                  </a:extLst>
                </a:hlinkClick>
              </a:rPr>
              <a:t>https://www.youtube.com/watch?v=ohkJcGssNtA</a:t>
            </a:r>
            <a:endParaRPr lang="es-ES" sz="1400" b="0" noProof="0" dirty="0">
              <a:solidFill>
                <a:schemeClr val="bg1">
                  <a:lumMod val="75000"/>
                </a:schemeClr>
              </a:solidFill>
            </a:endParaRPr>
          </a:p>
          <a:p>
            <a:pPr>
              <a:lnSpc>
                <a:spcPct val="100000"/>
              </a:lnSpc>
            </a:pPr>
            <a:r>
              <a:rPr lang="es-ES" sz="1600" noProof="0" dirty="0">
                <a:solidFill>
                  <a:schemeClr val="accent1"/>
                </a:solidFill>
              </a:rPr>
              <a:t>Sección 3</a:t>
            </a:r>
            <a:endParaRPr lang="es-ES" noProof="0" dirty="0">
              <a:solidFill>
                <a:schemeClr val="accent1"/>
              </a:solidFill>
            </a:endParaRPr>
          </a:p>
          <a:p>
            <a:pPr>
              <a:lnSpc>
                <a:spcPct val="100000"/>
              </a:lnSpc>
            </a:pPr>
            <a:r>
              <a:rPr lang="es-ES" sz="1400" b="0" dirty="0" err="1">
                <a:solidFill>
                  <a:schemeClr val="accent1"/>
                </a:solidFill>
              </a:rPr>
              <a:t>The</a:t>
            </a:r>
            <a:r>
              <a:rPr lang="es-ES" sz="1400" b="0" dirty="0">
                <a:solidFill>
                  <a:schemeClr val="accent1"/>
                </a:solidFill>
              </a:rPr>
              <a:t> </a:t>
            </a:r>
            <a:r>
              <a:rPr lang="es-ES" sz="1400" b="0" dirty="0" err="1">
                <a:solidFill>
                  <a:schemeClr val="accent1"/>
                </a:solidFill>
              </a:rPr>
              <a:t>Secret</a:t>
            </a:r>
            <a:r>
              <a:rPr lang="es-ES" sz="1400" b="0" dirty="0">
                <a:solidFill>
                  <a:schemeClr val="accent1"/>
                </a:solidFill>
              </a:rPr>
              <a:t> </a:t>
            </a:r>
            <a:r>
              <a:rPr lang="es-ES" sz="1400" b="0" dirty="0" err="1">
                <a:solidFill>
                  <a:schemeClr val="accent1"/>
                </a:solidFill>
              </a:rPr>
              <a:t>to</a:t>
            </a:r>
            <a:r>
              <a:rPr lang="es-ES" sz="1400" b="0" dirty="0">
                <a:solidFill>
                  <a:schemeClr val="accent1"/>
                </a:solidFill>
              </a:rPr>
              <a:t> </a:t>
            </a:r>
            <a:r>
              <a:rPr lang="es-ES" sz="1400" b="0" dirty="0" err="1">
                <a:solidFill>
                  <a:schemeClr val="accent1"/>
                </a:solidFill>
              </a:rPr>
              <a:t>Successfully</a:t>
            </a:r>
            <a:r>
              <a:rPr lang="es-ES" sz="1400" b="0" dirty="0">
                <a:solidFill>
                  <a:schemeClr val="accent1"/>
                </a:solidFill>
              </a:rPr>
              <a:t> </a:t>
            </a:r>
            <a:r>
              <a:rPr lang="es-ES" sz="1400" b="0" dirty="0" err="1">
                <a:solidFill>
                  <a:schemeClr val="accent1"/>
                </a:solidFill>
              </a:rPr>
              <a:t>Pitching</a:t>
            </a:r>
            <a:r>
              <a:rPr lang="es-ES" sz="1400" b="0" dirty="0">
                <a:solidFill>
                  <a:schemeClr val="accent1"/>
                </a:solidFill>
              </a:rPr>
              <a:t> </a:t>
            </a:r>
            <a:r>
              <a:rPr lang="es-ES" sz="1400" b="0" dirty="0" err="1">
                <a:solidFill>
                  <a:schemeClr val="accent1"/>
                </a:solidFill>
              </a:rPr>
              <a:t>an</a:t>
            </a:r>
            <a:r>
              <a:rPr lang="es-ES" sz="1400" b="0" dirty="0">
                <a:solidFill>
                  <a:schemeClr val="accent1"/>
                </a:solidFill>
              </a:rPr>
              <a:t> Idea | </a:t>
            </a:r>
            <a:r>
              <a:rPr lang="es-ES" sz="1400" b="0" dirty="0" err="1">
                <a:solidFill>
                  <a:schemeClr val="accent1"/>
                </a:solidFill>
              </a:rPr>
              <a:t>The</a:t>
            </a:r>
            <a:r>
              <a:rPr lang="es-ES" sz="1400" b="0" dirty="0">
                <a:solidFill>
                  <a:schemeClr val="accent1"/>
                </a:solidFill>
              </a:rPr>
              <a:t> </a:t>
            </a:r>
            <a:r>
              <a:rPr lang="es-ES" sz="1400" b="0" dirty="0" err="1">
                <a:solidFill>
                  <a:schemeClr val="accent1"/>
                </a:solidFill>
              </a:rPr>
              <a:t>Way</a:t>
            </a:r>
            <a:r>
              <a:rPr lang="es-ES" sz="1400" b="0" dirty="0">
                <a:solidFill>
                  <a:schemeClr val="accent1"/>
                </a:solidFill>
              </a:rPr>
              <a:t> </a:t>
            </a:r>
            <a:r>
              <a:rPr lang="es-ES" sz="1400" b="0" dirty="0" err="1">
                <a:solidFill>
                  <a:schemeClr val="accent1"/>
                </a:solidFill>
              </a:rPr>
              <a:t>We</a:t>
            </a:r>
            <a:r>
              <a:rPr lang="es-ES" sz="1400" b="0" dirty="0">
                <a:solidFill>
                  <a:schemeClr val="accent1"/>
                </a:solidFill>
              </a:rPr>
              <a:t> </a:t>
            </a:r>
            <a:r>
              <a:rPr lang="es-ES" sz="1400" b="0" dirty="0" err="1">
                <a:solidFill>
                  <a:schemeClr val="accent1"/>
                </a:solidFill>
              </a:rPr>
              <a:t>Work</a:t>
            </a:r>
            <a:r>
              <a:rPr lang="es-ES" sz="1400" b="0" dirty="0">
                <a:solidFill>
                  <a:schemeClr val="accent1"/>
                </a:solidFill>
              </a:rPr>
              <a:t>, a TED series: </a:t>
            </a:r>
            <a:r>
              <a:rPr lang="es-ES" sz="1400" b="0" dirty="0">
                <a:solidFill>
                  <a:schemeClr val="bg1">
                    <a:lumMod val="75000"/>
                  </a:schemeClr>
                </a:solidFill>
                <a:hlinkClick r:id="rId9">
                  <a:extLst>
                    <a:ext uri="{A12FA001-AC4F-418D-AE19-62706E023703}">
                      <ahyp:hlinkClr xmlns:ahyp="http://schemas.microsoft.com/office/drawing/2018/hyperlinkcolor" val="tx"/>
                    </a:ext>
                  </a:extLst>
                </a:hlinkClick>
              </a:rPr>
              <a:t>https://www.youtube.com/watch?v=l0hVIH3EnlQ</a:t>
            </a:r>
          </a:p>
          <a:p>
            <a:pPr>
              <a:lnSpc>
                <a:spcPct val="100000"/>
              </a:lnSpc>
            </a:pPr>
            <a:r>
              <a:rPr lang="es-ES" sz="1400" b="0" dirty="0">
                <a:solidFill>
                  <a:schemeClr val="accent1"/>
                </a:solidFill>
                <a:ea typeface="+mn-lt"/>
                <a:cs typeface="+mn-lt"/>
              </a:rPr>
              <a:t>YouTube. (2022, June 10). </a:t>
            </a:r>
            <a:r>
              <a:rPr lang="es-ES" sz="1400" b="0" i="1" dirty="0" err="1">
                <a:solidFill>
                  <a:schemeClr val="accent1"/>
                </a:solidFill>
                <a:ea typeface="+mn-lt"/>
                <a:cs typeface="+mn-lt"/>
              </a:rPr>
              <a:t>Cognism</a:t>
            </a:r>
            <a:r>
              <a:rPr lang="es-ES" sz="1400" b="0" i="1" dirty="0">
                <a:solidFill>
                  <a:schemeClr val="accent1"/>
                </a:solidFill>
                <a:ea typeface="+mn-lt"/>
                <a:cs typeface="+mn-lt"/>
              </a:rPr>
              <a:t> </a:t>
            </a:r>
            <a:r>
              <a:rPr lang="es-ES" sz="1400" b="0" i="1" dirty="0" err="1">
                <a:solidFill>
                  <a:schemeClr val="accent1"/>
                </a:solidFill>
                <a:ea typeface="+mn-lt"/>
                <a:cs typeface="+mn-lt"/>
              </a:rPr>
              <a:t>explainer</a:t>
            </a:r>
            <a:r>
              <a:rPr lang="es-ES" sz="1400" b="0" i="1" dirty="0">
                <a:solidFill>
                  <a:schemeClr val="accent1"/>
                </a:solidFill>
                <a:ea typeface="+mn-lt"/>
                <a:cs typeface="+mn-lt"/>
              </a:rPr>
              <a:t> video | </a:t>
            </a:r>
            <a:r>
              <a:rPr lang="es-ES" sz="1400" b="0" i="1" dirty="0" err="1">
                <a:solidFill>
                  <a:schemeClr val="accent1"/>
                </a:solidFill>
                <a:ea typeface="+mn-lt"/>
                <a:cs typeface="+mn-lt"/>
              </a:rPr>
              <a:t>The</a:t>
            </a:r>
            <a:r>
              <a:rPr lang="es-ES" sz="1400" b="0" i="1" dirty="0">
                <a:solidFill>
                  <a:schemeClr val="accent1"/>
                </a:solidFill>
                <a:ea typeface="+mn-lt"/>
                <a:cs typeface="+mn-lt"/>
              </a:rPr>
              <a:t> global leader in B2B data and sales </a:t>
            </a:r>
            <a:r>
              <a:rPr lang="es-ES" sz="1400" b="0" i="1" dirty="0" err="1">
                <a:solidFill>
                  <a:schemeClr val="accent1"/>
                </a:solidFill>
                <a:ea typeface="+mn-lt"/>
                <a:cs typeface="+mn-lt"/>
              </a:rPr>
              <a:t>intelligence</a:t>
            </a:r>
            <a:r>
              <a:rPr lang="es-ES" sz="1400" b="0" i="1" dirty="0">
                <a:solidFill>
                  <a:schemeClr val="accent1"/>
                </a:solidFill>
                <a:ea typeface="+mn-lt"/>
                <a:cs typeface="+mn-lt"/>
              </a:rPr>
              <a:t>.</a:t>
            </a:r>
            <a:r>
              <a:rPr lang="es-ES" sz="1400" b="0" dirty="0">
                <a:solidFill>
                  <a:schemeClr val="accent1"/>
                </a:solidFill>
                <a:ea typeface="+mn-lt"/>
                <a:cs typeface="+mn-lt"/>
              </a:rPr>
              <a:t> YouTube. </a:t>
            </a:r>
            <a:r>
              <a:rPr lang="es-ES" sz="1400" b="0" dirty="0">
                <a:solidFill>
                  <a:schemeClr val="bg1">
                    <a:lumMod val="75000"/>
                  </a:schemeClr>
                </a:solidFill>
                <a:ea typeface="+mn-lt"/>
                <a:cs typeface="+mn-lt"/>
                <a:hlinkClick r:id="rId10">
                  <a:extLst>
                    <a:ext uri="{A12FA001-AC4F-418D-AE19-62706E023703}">
                      <ahyp:hlinkClr xmlns:ahyp="http://schemas.microsoft.com/office/drawing/2018/hyperlinkcolor" val="tx"/>
                    </a:ext>
                  </a:extLst>
                </a:hlinkClick>
              </a:rPr>
              <a:t>https://www.youtube.com/watch?v=4YG5NhxbN-w</a:t>
            </a:r>
            <a:endParaRPr lang="es-ES" sz="1400" b="0" dirty="0">
              <a:solidFill>
                <a:schemeClr val="bg1">
                  <a:lumMod val="75000"/>
                </a:schemeClr>
              </a:solidFill>
              <a:ea typeface="+mn-lt"/>
              <a:cs typeface="+mn-lt"/>
            </a:endParaRPr>
          </a:p>
          <a:p>
            <a:pPr>
              <a:lnSpc>
                <a:spcPct val="100000"/>
              </a:lnSpc>
            </a:pPr>
            <a:r>
              <a:rPr lang="es-ES" sz="1400" b="0" noProof="0" dirty="0" err="1">
                <a:solidFill>
                  <a:schemeClr val="accent1"/>
                </a:solidFill>
              </a:rPr>
              <a:t>What</a:t>
            </a:r>
            <a:r>
              <a:rPr lang="es-ES" sz="1400" b="0" noProof="0" dirty="0">
                <a:solidFill>
                  <a:schemeClr val="accent1"/>
                </a:solidFill>
              </a:rPr>
              <a:t> </a:t>
            </a:r>
            <a:r>
              <a:rPr lang="es-ES" sz="1400" b="0" noProof="0" dirty="0" err="1">
                <a:solidFill>
                  <a:schemeClr val="accent1"/>
                </a:solidFill>
              </a:rPr>
              <a:t>investors</a:t>
            </a:r>
            <a:r>
              <a:rPr lang="es-ES" sz="1400" b="0" noProof="0" dirty="0">
                <a:solidFill>
                  <a:schemeClr val="accent1"/>
                </a:solidFill>
              </a:rPr>
              <a:t> ACTUALLY </a:t>
            </a:r>
            <a:r>
              <a:rPr lang="es-ES" sz="1400" b="0" noProof="0" dirty="0" err="1">
                <a:solidFill>
                  <a:schemeClr val="accent1"/>
                </a:solidFill>
              </a:rPr>
              <a:t>want</a:t>
            </a:r>
            <a:r>
              <a:rPr lang="es-ES" sz="1400" b="0" noProof="0" dirty="0">
                <a:solidFill>
                  <a:schemeClr val="accent1"/>
                </a:solidFill>
              </a:rPr>
              <a:t> </a:t>
            </a:r>
            <a:r>
              <a:rPr lang="es-ES" sz="1400" b="0" noProof="0" dirty="0" err="1">
                <a:solidFill>
                  <a:schemeClr val="accent1"/>
                </a:solidFill>
              </a:rPr>
              <a:t>to</a:t>
            </a:r>
            <a:r>
              <a:rPr lang="es-ES" sz="1400" b="0" noProof="0" dirty="0">
                <a:solidFill>
                  <a:schemeClr val="accent1"/>
                </a:solidFill>
              </a:rPr>
              <a:t> </a:t>
            </a:r>
            <a:r>
              <a:rPr lang="es-ES" sz="1400" b="0" noProof="0" dirty="0" err="1">
                <a:solidFill>
                  <a:schemeClr val="accent1"/>
                </a:solidFill>
              </a:rPr>
              <a:t>see</a:t>
            </a:r>
            <a:r>
              <a:rPr lang="es-ES" sz="1400" b="0" noProof="0" dirty="0">
                <a:solidFill>
                  <a:schemeClr val="accent1"/>
                </a:solidFill>
              </a:rPr>
              <a:t> in </a:t>
            </a:r>
            <a:r>
              <a:rPr lang="es-ES" sz="1400" b="0" noProof="0" dirty="0" err="1">
                <a:solidFill>
                  <a:schemeClr val="accent1"/>
                </a:solidFill>
              </a:rPr>
              <a:t>your</a:t>
            </a:r>
            <a:r>
              <a:rPr lang="es-ES" sz="1400" b="0" noProof="0" dirty="0">
                <a:solidFill>
                  <a:schemeClr val="accent1"/>
                </a:solidFill>
              </a:rPr>
              <a:t> PITCH DECK.: </a:t>
            </a:r>
            <a:r>
              <a:rPr lang="es-ES" sz="1400" b="0" noProof="0" dirty="0">
                <a:solidFill>
                  <a:schemeClr val="bg1">
                    <a:lumMod val="75000"/>
                  </a:schemeClr>
                </a:solidFill>
                <a:hlinkClick r:id="rId11">
                  <a:extLst>
                    <a:ext uri="{A12FA001-AC4F-418D-AE19-62706E023703}">
                      <ahyp:hlinkClr xmlns:ahyp="http://schemas.microsoft.com/office/drawing/2018/hyperlinkcolor" val="tx"/>
                    </a:ext>
                  </a:extLst>
                </a:hlinkClick>
              </a:rPr>
              <a:t>https://www.youtube.com/watch?v=jYWF64Um7pw</a:t>
            </a:r>
            <a:endParaRPr lang="es-ES" sz="1400" b="0" noProof="0" dirty="0">
              <a:solidFill>
                <a:schemeClr val="bg1">
                  <a:lumMod val="75000"/>
                </a:schemeClr>
              </a:solidFill>
            </a:endParaRPr>
          </a:p>
          <a:p>
            <a:pPr>
              <a:lnSpc>
                <a:spcPct val="100000"/>
              </a:lnSpc>
            </a:pPr>
            <a:r>
              <a:rPr lang="es-ES" sz="1400" b="0" noProof="0" dirty="0" err="1">
                <a:solidFill>
                  <a:schemeClr val="accent1"/>
                </a:solidFill>
              </a:rPr>
              <a:t>What</a:t>
            </a:r>
            <a:r>
              <a:rPr lang="es-ES" sz="1400" b="0" noProof="0" dirty="0">
                <a:solidFill>
                  <a:schemeClr val="accent1"/>
                </a:solidFill>
              </a:rPr>
              <a:t> </a:t>
            </a:r>
            <a:r>
              <a:rPr lang="es-ES" sz="1400" b="0" noProof="0" dirty="0" err="1">
                <a:solidFill>
                  <a:schemeClr val="accent1"/>
                </a:solidFill>
              </a:rPr>
              <a:t>You</a:t>
            </a:r>
            <a:r>
              <a:rPr lang="es-ES" sz="1400" b="0" noProof="0" dirty="0">
                <a:solidFill>
                  <a:schemeClr val="accent1"/>
                </a:solidFill>
              </a:rPr>
              <a:t> </a:t>
            </a:r>
            <a:r>
              <a:rPr lang="es-ES" sz="1400" b="0" noProof="0" dirty="0" err="1">
                <a:solidFill>
                  <a:schemeClr val="accent1"/>
                </a:solidFill>
              </a:rPr>
              <a:t>Should</a:t>
            </a:r>
            <a:r>
              <a:rPr lang="es-ES" sz="1400" b="0" noProof="0" dirty="0">
                <a:solidFill>
                  <a:schemeClr val="accent1"/>
                </a:solidFill>
              </a:rPr>
              <a:t> </a:t>
            </a:r>
            <a:r>
              <a:rPr lang="es-ES" sz="1400" b="0" noProof="0" dirty="0" err="1">
                <a:solidFill>
                  <a:schemeClr val="accent1"/>
                </a:solidFill>
              </a:rPr>
              <a:t>Never</a:t>
            </a:r>
            <a:r>
              <a:rPr lang="es-ES" sz="1400" b="0" noProof="0" dirty="0">
                <a:solidFill>
                  <a:schemeClr val="accent1"/>
                </a:solidFill>
              </a:rPr>
              <a:t> </a:t>
            </a:r>
            <a:r>
              <a:rPr lang="es-ES" sz="1400" b="0" noProof="0" dirty="0" err="1">
                <a:solidFill>
                  <a:schemeClr val="accent1"/>
                </a:solidFill>
              </a:rPr>
              <a:t>Say</a:t>
            </a:r>
            <a:r>
              <a:rPr lang="es-ES" sz="1400" b="0" noProof="0" dirty="0">
                <a:solidFill>
                  <a:schemeClr val="accent1"/>
                </a:solidFill>
              </a:rPr>
              <a:t> </a:t>
            </a:r>
            <a:r>
              <a:rPr lang="es-ES" sz="1400" b="0" noProof="0" dirty="0" err="1">
                <a:solidFill>
                  <a:schemeClr val="accent1"/>
                </a:solidFill>
              </a:rPr>
              <a:t>To</a:t>
            </a:r>
            <a:r>
              <a:rPr lang="es-ES" sz="1400" b="0" noProof="0" dirty="0">
                <a:solidFill>
                  <a:schemeClr val="accent1"/>
                </a:solidFill>
              </a:rPr>
              <a:t> </a:t>
            </a:r>
            <a:r>
              <a:rPr lang="es-ES" sz="1400" b="0" noProof="0" dirty="0" err="1">
                <a:solidFill>
                  <a:schemeClr val="accent1"/>
                </a:solidFill>
              </a:rPr>
              <a:t>An</a:t>
            </a:r>
            <a:r>
              <a:rPr lang="es-ES" sz="1400" b="0" noProof="0" dirty="0">
                <a:solidFill>
                  <a:schemeClr val="accent1"/>
                </a:solidFill>
              </a:rPr>
              <a:t> Investor: </a:t>
            </a:r>
            <a:r>
              <a:rPr lang="es-ES" sz="1400" b="0" noProof="0" dirty="0">
                <a:solidFill>
                  <a:schemeClr val="bg1">
                    <a:lumMod val="75000"/>
                  </a:schemeClr>
                </a:solidFill>
                <a:hlinkClick r:id="rId12">
                  <a:extLst>
                    <a:ext uri="{A12FA001-AC4F-418D-AE19-62706E023703}">
                      <ahyp:hlinkClr xmlns:ahyp="http://schemas.microsoft.com/office/drawing/2018/hyperlinkcolor" val="tx"/>
                    </a:ext>
                  </a:extLst>
                </a:hlinkClick>
              </a:rPr>
              <a:t>https://www.youtube.com/watch?v=tzWew_wPatA</a:t>
            </a:r>
            <a:endParaRPr lang="es-ES" sz="1400" b="0" noProof="0" dirty="0">
              <a:solidFill>
                <a:schemeClr val="bg1">
                  <a:lumMod val="75000"/>
                </a:schemeClr>
              </a:solidFill>
            </a:endParaRPr>
          </a:p>
        </p:txBody>
      </p:sp>
    </p:spTree>
    <p:extLst>
      <p:ext uri="{BB962C8B-B14F-4D97-AF65-F5344CB8AC3E}">
        <p14:creationId xmlns:p14="http://schemas.microsoft.com/office/powerpoint/2010/main" val="182167308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r>
              <a:rPr lang="es-ES" noProof="0" dirty="0"/>
              <a:t>Socios FEM-Up</a:t>
            </a:r>
          </a:p>
        </p:txBody>
      </p:sp>
      <p:sp>
        <p:nvSpPr>
          <p:cNvPr id="2" name="PoljeZBesedilom 1">
            <a:extLst>
              <a:ext uri="{FF2B5EF4-FFF2-40B4-BE49-F238E27FC236}">
                <a16:creationId xmlns:a16="http://schemas.microsoft.com/office/drawing/2014/main" id="{2E09A337-4389-DDC8-4481-B97C4412326B}"/>
              </a:ext>
            </a:extLst>
          </p:cNvPr>
          <p:cNvSpPr txBox="1"/>
          <p:nvPr/>
        </p:nvSpPr>
        <p:spPr>
          <a:xfrm>
            <a:off x="6856071" y="2844318"/>
            <a:ext cx="4363655" cy="15696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3200" b="1" noProof="0" dirty="0">
                <a:solidFill>
                  <a:srgbClr val="F3B75B"/>
                </a:solidFill>
              </a:rPr>
              <a:t>¡Gracias </a:t>
            </a:r>
            <a:r>
              <a:rPr lang="es-ES" sz="3200" b="1" dirty="0">
                <a:solidFill>
                  <a:srgbClr val="F3B75B"/>
                </a:solidFill>
              </a:rPr>
              <a:t>por completar esta unidad</a:t>
            </a:r>
            <a:r>
              <a:rPr lang="es-ES" sz="3200" b="1" noProof="0" dirty="0">
                <a:solidFill>
                  <a:srgbClr val="F3B75B"/>
                </a:solidFill>
              </a:rPr>
              <a:t>!</a:t>
            </a:r>
            <a:endParaRPr lang="es-ES" noProof="0" dirty="0"/>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p:txBody>
          <a:bodyPr/>
          <a:lstStyle/>
          <a:p>
            <a:pPr algn="ctr"/>
            <a:r>
              <a:rPr lang="es-ES" sz="3400" noProof="0" dirty="0"/>
              <a:t>Tipos de estados financieros</a:t>
            </a:r>
          </a:p>
        </p:txBody>
      </p:sp>
      <p:sp>
        <p:nvSpPr>
          <p:cNvPr id="3" name="Content Placeholder 2">
            <a:extLst>
              <a:ext uri="{FF2B5EF4-FFF2-40B4-BE49-F238E27FC236}">
                <a16:creationId xmlns:a16="http://schemas.microsoft.com/office/drawing/2014/main" id="{6995334A-7F79-1023-57DC-0B0113C967A3}"/>
              </a:ext>
            </a:extLst>
          </p:cNvPr>
          <p:cNvSpPr>
            <a:spLocks noGrp="1"/>
          </p:cNvSpPr>
          <p:nvPr>
            <p:ph idx="1"/>
          </p:nvPr>
        </p:nvSpPr>
        <p:spPr/>
        <p:txBody>
          <a:bodyPr vert="horz" lIns="91440" tIns="45720" rIns="91440" bIns="45720" rtlCol="0" anchor="t">
            <a:normAutofit/>
          </a:bodyPr>
          <a:lstStyle/>
          <a:p>
            <a:pPr algn="just"/>
            <a:r>
              <a:rPr lang="es-ES" sz="2000" noProof="0" dirty="0">
                <a:solidFill>
                  <a:schemeClr val="accent1"/>
                </a:solidFill>
              </a:rPr>
              <a:t>Balance General: </a:t>
            </a:r>
            <a:r>
              <a:rPr lang="es-ES" sz="2000" b="0" noProof="0" dirty="0">
                <a:solidFill>
                  <a:schemeClr val="accent1"/>
                </a:solidFill>
              </a:rPr>
              <a:t>Proporciona una instantánea de la posición financiera de una empresa en un momento específico, detallando activos, pasivos y el patrimonio de los accionistas.</a:t>
            </a:r>
          </a:p>
          <a:p>
            <a:pPr algn="just"/>
            <a:endParaRPr lang="es-ES" sz="2000" b="0" noProof="0" dirty="0">
              <a:solidFill>
                <a:schemeClr val="accent1"/>
              </a:solidFill>
            </a:endParaRPr>
          </a:p>
          <a:p>
            <a:pPr algn="just"/>
            <a:r>
              <a:rPr lang="es-ES" sz="2000" noProof="0" dirty="0">
                <a:solidFill>
                  <a:schemeClr val="accent1"/>
                </a:solidFill>
              </a:rPr>
              <a:t>Estado de Resultados: </a:t>
            </a:r>
            <a:r>
              <a:rPr lang="es-ES" sz="2000" b="0" noProof="0" dirty="0">
                <a:solidFill>
                  <a:schemeClr val="accent1"/>
                </a:solidFill>
              </a:rPr>
              <a:t>Muestra el desempeño financiero de la empresa durante un período específico, incluyendo ingresos, gastos y ganancias o pérdidas.</a:t>
            </a:r>
          </a:p>
          <a:p>
            <a:pPr algn="just"/>
            <a:endParaRPr lang="es-ES" sz="2000" b="0" noProof="0" dirty="0">
              <a:solidFill>
                <a:schemeClr val="accent1"/>
              </a:solidFill>
            </a:endParaRPr>
          </a:p>
          <a:p>
            <a:pPr algn="just"/>
            <a:r>
              <a:rPr lang="es-ES" sz="2000" noProof="0" dirty="0">
                <a:solidFill>
                  <a:schemeClr val="accent1"/>
                </a:solidFill>
              </a:rPr>
              <a:t>Estado de Flujos de Efectivo: </a:t>
            </a:r>
            <a:r>
              <a:rPr lang="es-ES" sz="2000" b="0" noProof="0" dirty="0">
                <a:solidFill>
                  <a:schemeClr val="accent1"/>
                </a:solidFill>
              </a:rPr>
              <a:t>Informa sobre el efectivo generado y utilizado durante un período determinado en actividades operativas, de inversión y de financiación.</a:t>
            </a:r>
          </a:p>
          <a:p>
            <a:pPr algn="just"/>
            <a:endParaRPr lang="es-ES" sz="2000" noProof="0" dirty="0">
              <a:solidFill>
                <a:schemeClr val="accent1"/>
              </a:solidFill>
            </a:endParaRPr>
          </a:p>
          <a:p>
            <a:pPr algn="just"/>
            <a:r>
              <a:rPr lang="es-ES" sz="2000" noProof="0" dirty="0">
                <a:solidFill>
                  <a:schemeClr val="accent1"/>
                </a:solidFill>
              </a:rPr>
              <a:t>Estado de Cambios en el Patrimonio: </a:t>
            </a:r>
            <a:r>
              <a:rPr lang="es-ES" sz="2000" b="0" noProof="0" dirty="0">
                <a:solidFill>
                  <a:schemeClr val="accent1"/>
                </a:solidFill>
              </a:rPr>
              <a:t>Refleja los cambios en el patrimonio de los propietarios a lo largo de un período.</a:t>
            </a:r>
          </a:p>
          <a:p>
            <a:pPr marL="0" indent="0">
              <a:buNone/>
            </a:pPr>
            <a:endParaRPr lang="es-ES" sz="2000" noProof="0" dirty="0"/>
          </a:p>
        </p:txBody>
      </p:sp>
    </p:spTree>
    <p:extLst>
      <p:ext uri="{BB962C8B-B14F-4D97-AF65-F5344CB8AC3E}">
        <p14:creationId xmlns:p14="http://schemas.microsoft.com/office/powerpoint/2010/main" val="670520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540589" y="311785"/>
            <a:ext cx="10467772" cy="1325563"/>
          </a:xfrm>
        </p:spPr>
        <p:txBody>
          <a:bodyPr>
            <a:normAutofit/>
          </a:bodyPr>
          <a:lstStyle/>
          <a:p>
            <a:pPr algn="ctr"/>
            <a:r>
              <a:rPr lang="es-ES" sz="3200" noProof="0" dirty="0"/>
              <a:t>¿Quiénes son los usuarios de los estados financieros?</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578689" y="1793364"/>
            <a:ext cx="4818811" cy="4954737"/>
          </a:xfrm>
        </p:spPr>
        <p:txBody>
          <a:bodyPr vert="horz" lIns="91440" tIns="45720" rIns="91440" bIns="45720" rtlCol="0" anchor="t">
            <a:normAutofit/>
          </a:bodyPr>
          <a:lstStyle/>
          <a:p>
            <a:pPr algn="just"/>
            <a:r>
              <a:rPr lang="es-ES" sz="2000" noProof="0" dirty="0"/>
              <a:t>Usuarios Internos </a:t>
            </a:r>
          </a:p>
          <a:p>
            <a:pPr marL="342900" indent="-342900" algn="just">
              <a:lnSpc>
                <a:spcPct val="150000"/>
              </a:lnSpc>
              <a:buFont typeface="Arial" panose="020B0604020202020204" pitchFamily="34" charset="0"/>
              <a:buChar char="•"/>
            </a:pPr>
            <a:r>
              <a:rPr lang="es-ES" sz="2000" dirty="0">
                <a:solidFill>
                  <a:schemeClr val="accent1"/>
                </a:solidFill>
              </a:rPr>
              <a:t>Management: </a:t>
            </a:r>
            <a:r>
              <a:rPr lang="es-ES" sz="2000" b="0" dirty="0">
                <a:solidFill>
                  <a:schemeClr val="accent1"/>
                </a:solidFill>
              </a:rPr>
              <a:t>Para la toma de decisiones y la estrategia.</a:t>
            </a:r>
          </a:p>
          <a:p>
            <a:pPr marL="342900" indent="-342900" algn="just">
              <a:lnSpc>
                <a:spcPct val="150000"/>
              </a:lnSpc>
              <a:buFont typeface="Arial" panose="020B0604020202020204" pitchFamily="34" charset="0"/>
              <a:buChar char="•"/>
            </a:pPr>
            <a:r>
              <a:rPr lang="es-ES" sz="2000" dirty="0">
                <a:solidFill>
                  <a:schemeClr val="accent1"/>
                </a:solidFill>
              </a:rPr>
              <a:t>Empleados: </a:t>
            </a:r>
            <a:r>
              <a:rPr lang="es-ES" sz="2000" b="0" dirty="0">
                <a:solidFill>
                  <a:schemeClr val="accent1"/>
                </a:solidFill>
              </a:rPr>
              <a:t>Para comprender el desempeño y la estabilidad de la empresa</a:t>
            </a:r>
            <a:r>
              <a:rPr lang="es-ES" sz="2000" dirty="0">
                <a:solidFill>
                  <a:schemeClr val="accent1"/>
                </a:solidFill>
              </a:rPr>
              <a:t>.</a:t>
            </a:r>
          </a:p>
          <a:p>
            <a:pPr>
              <a:lnSpc>
                <a:spcPct val="150000"/>
              </a:lnSpc>
            </a:pPr>
            <a:endParaRPr lang="es-ES" noProof="0" dirty="0"/>
          </a:p>
          <a:p>
            <a:endParaRPr lang="es-ES" noProof="0"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482704" y="1788963"/>
            <a:ext cx="5181600" cy="4954737"/>
          </a:xfrm>
        </p:spPr>
        <p:txBody>
          <a:bodyPr vert="horz" lIns="91440" tIns="45720" rIns="91440" bIns="45720" rtlCol="0" anchor="t">
            <a:normAutofit/>
          </a:bodyPr>
          <a:lstStyle/>
          <a:p>
            <a:r>
              <a:rPr lang="es-ES" sz="2000" noProof="0" dirty="0"/>
              <a:t>Usuarios Externos </a:t>
            </a:r>
            <a:endParaRPr lang="es-ES" sz="2000" b="0" noProof="0" dirty="0">
              <a:latin typeface="+mj-lt"/>
              <a:ea typeface="+mj-ea"/>
              <a:cs typeface="+mj-cs"/>
            </a:endParaRPr>
          </a:p>
          <a:p>
            <a:pPr marL="342900" indent="-342900" algn="just">
              <a:lnSpc>
                <a:spcPct val="150000"/>
              </a:lnSpc>
              <a:buFont typeface="Arial" panose="020B0604020202020204" pitchFamily="34" charset="0"/>
              <a:buChar char="•"/>
            </a:pPr>
            <a:r>
              <a:rPr lang="es-ES" sz="2000" noProof="0" dirty="0">
                <a:solidFill>
                  <a:schemeClr val="accent1"/>
                </a:solidFill>
              </a:rPr>
              <a:t>Inversores: </a:t>
            </a:r>
            <a:r>
              <a:rPr lang="es-ES" sz="2000" b="0" noProof="0" dirty="0">
                <a:solidFill>
                  <a:schemeClr val="accent1"/>
                </a:solidFill>
              </a:rPr>
              <a:t>Para tomar decisiones informadas sobre comprar, mantener o vender acciones.</a:t>
            </a:r>
          </a:p>
          <a:p>
            <a:pPr marL="342900" indent="-342900" algn="just">
              <a:lnSpc>
                <a:spcPct val="150000"/>
              </a:lnSpc>
              <a:buFont typeface="Arial" panose="020B0604020202020204" pitchFamily="34" charset="0"/>
              <a:buChar char="•"/>
            </a:pPr>
            <a:r>
              <a:rPr lang="es-ES" sz="2000" noProof="0" dirty="0">
                <a:solidFill>
                  <a:schemeClr val="accent1"/>
                </a:solidFill>
              </a:rPr>
              <a:t>Acreedores: </a:t>
            </a:r>
            <a:r>
              <a:rPr lang="es-ES" sz="2000" b="0" noProof="0" dirty="0">
                <a:solidFill>
                  <a:schemeClr val="accent1"/>
                </a:solidFill>
              </a:rPr>
              <a:t>Para evaluar la solvencia crediticia del negocio. </a:t>
            </a:r>
          </a:p>
          <a:p>
            <a:pPr marL="342900" indent="-342900" algn="just">
              <a:lnSpc>
                <a:spcPct val="150000"/>
              </a:lnSpc>
              <a:buFont typeface="Arial" panose="020B0604020202020204" pitchFamily="34" charset="0"/>
              <a:buChar char="•"/>
            </a:pPr>
            <a:r>
              <a:rPr lang="es-ES" sz="2000" noProof="0" dirty="0">
                <a:solidFill>
                  <a:schemeClr val="accent1"/>
                </a:solidFill>
              </a:rPr>
              <a:t>Agencias regulatorias: </a:t>
            </a:r>
            <a:r>
              <a:rPr lang="es-ES" sz="2000" b="0" noProof="0" dirty="0">
                <a:solidFill>
                  <a:schemeClr val="accent1"/>
                </a:solidFill>
              </a:rPr>
              <a:t>Para asegurar el cumplimiento de las normas de información financiera. </a:t>
            </a:r>
          </a:p>
          <a:p>
            <a:endParaRPr lang="es-ES" sz="2000" noProof="0" dirty="0">
              <a:solidFill>
                <a:schemeClr val="accent1"/>
              </a:solidFill>
              <a:latin typeface="+mj-lt"/>
              <a:ea typeface="+mj-ea"/>
              <a:cs typeface="+mj-cs"/>
            </a:endParaRPr>
          </a:p>
        </p:txBody>
      </p:sp>
    </p:spTree>
    <p:extLst>
      <p:ext uri="{BB962C8B-B14F-4D97-AF65-F5344CB8AC3E}">
        <p14:creationId xmlns:p14="http://schemas.microsoft.com/office/powerpoint/2010/main" val="2591287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653473" y="251123"/>
            <a:ext cx="9608389" cy="859826"/>
          </a:xfrm>
        </p:spPr>
        <p:txBody>
          <a:bodyPr/>
          <a:lstStyle/>
          <a:p>
            <a:r>
              <a:rPr lang="es-ES" sz="3400" noProof="0" dirty="0"/>
              <a:t>Balance General</a:t>
            </a:r>
          </a:p>
        </p:txBody>
      </p:sp>
      <p:sp>
        <p:nvSpPr>
          <p:cNvPr id="3" name="Content Placeholder 2">
            <a:extLst>
              <a:ext uri="{FF2B5EF4-FFF2-40B4-BE49-F238E27FC236}">
                <a16:creationId xmlns:a16="http://schemas.microsoft.com/office/drawing/2014/main" id="{AAA2F7DD-461E-6FA9-E8CA-2CB05904D583}"/>
              </a:ext>
            </a:extLst>
          </p:cNvPr>
          <p:cNvSpPr>
            <a:spLocks noGrp="1"/>
          </p:cNvSpPr>
          <p:nvPr>
            <p:ph idx="1"/>
          </p:nvPr>
        </p:nvSpPr>
        <p:spPr>
          <a:xfrm>
            <a:off x="653472" y="1197485"/>
            <a:ext cx="10679545" cy="4961006"/>
          </a:xfrm>
        </p:spPr>
        <p:txBody>
          <a:bodyPr vert="horz" lIns="91440" tIns="45720" rIns="91440" bIns="45720" rtlCol="0" anchor="t">
            <a:noAutofit/>
          </a:bodyPr>
          <a:lstStyle/>
          <a:p>
            <a:pPr algn="just">
              <a:lnSpc>
                <a:spcPct val="120000"/>
              </a:lnSpc>
              <a:spcBef>
                <a:spcPts val="600"/>
              </a:spcBef>
              <a:spcAft>
                <a:spcPts val="600"/>
              </a:spcAft>
            </a:pPr>
            <a:r>
              <a:rPr lang="es-ES" sz="1400" noProof="0" dirty="0"/>
              <a:t>Definición: </a:t>
            </a:r>
            <a:r>
              <a:rPr lang="es-ES" sz="1400" b="0" dirty="0">
                <a:solidFill>
                  <a:schemeClr val="accent1"/>
                </a:solidFill>
              </a:rPr>
              <a:t>El estado financiero que informa sobre los activos, pasivos y el patrimonio de los accionistas de una empresa en un momento específico se llama Balance General.</a:t>
            </a:r>
            <a:endParaRPr lang="es-ES" sz="1400" noProof="0" dirty="0">
              <a:solidFill>
                <a:schemeClr val="accent1"/>
              </a:solidFill>
            </a:endParaRPr>
          </a:p>
          <a:p>
            <a:pPr marL="457200" indent="-457200" algn="just">
              <a:lnSpc>
                <a:spcPct val="150000"/>
              </a:lnSpc>
              <a:buAutoNum type="arabicPeriod"/>
            </a:pPr>
            <a:r>
              <a:rPr lang="es-ES" sz="1400" noProof="0" dirty="0">
                <a:solidFill>
                  <a:schemeClr val="accent1"/>
                </a:solidFill>
              </a:rPr>
              <a:t>Activos:</a:t>
            </a:r>
          </a:p>
          <a:p>
            <a:pPr marL="800100" lvl="1" indent="-342900" algn="just">
              <a:lnSpc>
                <a:spcPct val="150000"/>
              </a:lnSpc>
              <a:buChar char="•"/>
            </a:pPr>
            <a:r>
              <a:rPr lang="es-ES" sz="1400" dirty="0">
                <a:solidFill>
                  <a:srgbClr val="F85741"/>
                </a:solidFill>
                <a:latin typeface="+mn-lt"/>
              </a:rPr>
              <a:t>Activos Corrientes: </a:t>
            </a:r>
            <a:r>
              <a:rPr lang="es-ES" sz="1400" b="0" dirty="0">
                <a:solidFill>
                  <a:schemeClr val="accent1"/>
                </a:solidFill>
                <a:latin typeface="+mn-lt"/>
              </a:rPr>
              <a:t>Efectivo y otros activos que se espera convertir en efectivo dentro de un año (por ejemplo, inventarios, cuentas por cobrar).</a:t>
            </a:r>
            <a:endParaRPr lang="es-ES" sz="1400" b="0" noProof="0" dirty="0">
              <a:solidFill>
                <a:schemeClr val="accent1"/>
              </a:solidFill>
              <a:latin typeface="+mn-lt"/>
            </a:endParaRPr>
          </a:p>
          <a:p>
            <a:pPr marL="800100" lvl="1" indent="-342900" algn="just">
              <a:lnSpc>
                <a:spcPct val="150000"/>
              </a:lnSpc>
              <a:buFont typeface="Arial" panose="020B0604020202020204" pitchFamily="34" charset="0"/>
              <a:buChar char="•"/>
            </a:pPr>
            <a:r>
              <a:rPr lang="es-ES" sz="1400" dirty="0">
                <a:latin typeface="+mn-lt"/>
              </a:rPr>
              <a:t>Activos No Corrientes: </a:t>
            </a:r>
            <a:r>
              <a:rPr lang="es-ES" sz="1400" b="0" dirty="0">
                <a:solidFill>
                  <a:schemeClr val="accent1"/>
                </a:solidFill>
                <a:latin typeface="+mn-lt"/>
              </a:rPr>
              <a:t>Inversiones a largo plazo que no son fácilmente convertibles en efectivo en un año (por ejemplo, propiedades, equipo). </a:t>
            </a:r>
            <a:endParaRPr lang="es-ES" sz="1400" noProof="0" dirty="0">
              <a:solidFill>
                <a:schemeClr val="accent1"/>
              </a:solidFill>
              <a:latin typeface="+mn-lt"/>
            </a:endParaRPr>
          </a:p>
          <a:p>
            <a:pPr indent="-342900" algn="just">
              <a:lnSpc>
                <a:spcPct val="150000"/>
              </a:lnSpc>
            </a:pPr>
            <a:r>
              <a:rPr lang="es-ES" sz="1400" noProof="0" dirty="0">
                <a:solidFill>
                  <a:schemeClr val="accent1"/>
                </a:solidFill>
              </a:rPr>
              <a:t>2.    Pasivos: </a:t>
            </a:r>
          </a:p>
          <a:p>
            <a:pPr marL="800100" lvl="1" indent="-342900" algn="just">
              <a:lnSpc>
                <a:spcPct val="150000"/>
              </a:lnSpc>
              <a:buFont typeface="Arial" panose="020B0604020202020204" pitchFamily="34" charset="0"/>
              <a:buChar char="•"/>
            </a:pPr>
            <a:r>
              <a:rPr lang="es-ES" sz="1400" noProof="0" dirty="0">
                <a:latin typeface="+mn-lt"/>
              </a:rPr>
              <a:t>Pasivos Corrientes: </a:t>
            </a:r>
            <a:r>
              <a:rPr lang="es-ES" sz="1400" b="0" dirty="0">
                <a:solidFill>
                  <a:schemeClr val="accent1"/>
                </a:solidFill>
                <a:latin typeface="+mn-lt"/>
              </a:rPr>
              <a:t>Obligaciones que la empresa necesita pagar dentro de un año (por ejemplo, cuentas por pagar, deuda a corto plazo).</a:t>
            </a:r>
            <a:endParaRPr lang="es-ES" sz="1400" b="0" noProof="0" dirty="0">
              <a:solidFill>
                <a:schemeClr val="accent1"/>
              </a:solidFill>
              <a:latin typeface="+mn-lt"/>
            </a:endParaRPr>
          </a:p>
          <a:p>
            <a:pPr marL="800100" lvl="1" indent="-342900" algn="just">
              <a:lnSpc>
                <a:spcPct val="150000"/>
              </a:lnSpc>
              <a:buFont typeface="Arial" panose="020B0604020202020204" pitchFamily="34" charset="0"/>
              <a:buChar char="•"/>
            </a:pPr>
            <a:r>
              <a:rPr lang="es-ES" sz="1400" noProof="0" dirty="0">
                <a:latin typeface="+mn-lt"/>
              </a:rPr>
              <a:t>Pasivos No corrientes: </a:t>
            </a:r>
            <a:r>
              <a:rPr lang="es-ES" sz="1400" b="0" dirty="0">
                <a:solidFill>
                  <a:schemeClr val="accent1"/>
                </a:solidFill>
                <a:latin typeface="+mn-lt"/>
              </a:rPr>
              <a:t>Obligaciones financieras a largo plazo (por ejemplo, préstamos a largo plazo, bonos por pagar)</a:t>
            </a:r>
            <a:r>
              <a:rPr lang="es-ES" sz="1400" b="0" noProof="0" dirty="0">
                <a:solidFill>
                  <a:schemeClr val="accent1"/>
                </a:solidFill>
                <a:latin typeface="+mn-lt"/>
              </a:rPr>
              <a:t>.</a:t>
            </a:r>
          </a:p>
          <a:p>
            <a:pPr algn="just">
              <a:lnSpc>
                <a:spcPct val="150000"/>
              </a:lnSpc>
            </a:pPr>
            <a:r>
              <a:rPr lang="es-ES" sz="1400" noProof="0" dirty="0">
                <a:solidFill>
                  <a:schemeClr val="accent1"/>
                </a:solidFill>
              </a:rPr>
              <a:t>3</a:t>
            </a:r>
            <a:r>
              <a:rPr lang="es-ES" sz="1400" dirty="0">
                <a:solidFill>
                  <a:schemeClr val="accent1"/>
                </a:solidFill>
              </a:rPr>
              <a:t>.    Fondos propios</a:t>
            </a:r>
            <a:r>
              <a:rPr lang="es-ES" sz="1400" noProof="0" dirty="0">
                <a:solidFill>
                  <a:schemeClr val="accent1"/>
                </a:solidFill>
              </a:rPr>
              <a:t>: </a:t>
            </a:r>
            <a:r>
              <a:rPr lang="es-ES" sz="1400" b="0" dirty="0">
                <a:solidFill>
                  <a:schemeClr val="accent1"/>
                </a:solidFill>
              </a:rPr>
              <a:t>Incluye acciones comunes, utilidades retenidas y capital adicional pagado. </a:t>
            </a:r>
          </a:p>
          <a:p>
            <a:pPr marL="800100" lvl="1" indent="-342900" algn="just">
              <a:buFont typeface="Arial" panose="020B0604020202020204" pitchFamily="34" charset="0"/>
              <a:buChar char="•"/>
            </a:pPr>
            <a:r>
              <a:rPr lang="es-ES" sz="1400" noProof="0" dirty="0">
                <a:solidFill>
                  <a:schemeClr val="tx2"/>
                </a:solidFill>
              </a:rPr>
              <a:t>Fórmula: Activos = Pasivos + Fondos Propios</a:t>
            </a:r>
          </a:p>
          <a:p>
            <a:endParaRPr lang="es-ES" sz="1400" noProof="0" dirty="0"/>
          </a:p>
        </p:txBody>
      </p:sp>
    </p:spTree>
    <p:extLst>
      <p:ext uri="{BB962C8B-B14F-4D97-AF65-F5344CB8AC3E}">
        <p14:creationId xmlns:p14="http://schemas.microsoft.com/office/powerpoint/2010/main" val="429506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animEffect transition="in" filter="wipe(down)">
                                      <p:cBhvr>
                                        <p:cTn id="7" dur="580">
                                          <p:stCondLst>
                                            <p:cond delay="0"/>
                                          </p:stCondLst>
                                        </p:cTn>
                                        <p:tgtEl>
                                          <p:spTgt spid="3">
                                            <p:txEl>
                                              <p:pRg st="8" end="8"/>
                                            </p:txEl>
                                          </p:spTgt>
                                        </p:tgtEl>
                                      </p:cBhvr>
                                    </p:animEffect>
                                    <p:anim calcmode="lin" valueType="num">
                                      <p:cBhvr>
                                        <p:cTn id="8"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8" end="8"/>
                                            </p:txEl>
                                          </p:spTgt>
                                        </p:tgtEl>
                                      </p:cBhvr>
                                      <p:to x="100000" y="60000"/>
                                    </p:animScale>
                                    <p:animScale>
                                      <p:cBhvr>
                                        <p:cTn id="14" dur="166" decel="50000">
                                          <p:stCondLst>
                                            <p:cond delay="676"/>
                                          </p:stCondLst>
                                        </p:cTn>
                                        <p:tgtEl>
                                          <p:spTgt spid="3">
                                            <p:txEl>
                                              <p:pRg st="8" end="8"/>
                                            </p:txEl>
                                          </p:spTgt>
                                        </p:tgtEl>
                                      </p:cBhvr>
                                      <p:to x="100000" y="100000"/>
                                    </p:animScale>
                                    <p:animScale>
                                      <p:cBhvr>
                                        <p:cTn id="15" dur="26">
                                          <p:stCondLst>
                                            <p:cond delay="1312"/>
                                          </p:stCondLst>
                                        </p:cTn>
                                        <p:tgtEl>
                                          <p:spTgt spid="3">
                                            <p:txEl>
                                              <p:pRg st="8" end="8"/>
                                            </p:txEl>
                                          </p:spTgt>
                                        </p:tgtEl>
                                      </p:cBhvr>
                                      <p:to x="100000" y="80000"/>
                                    </p:animScale>
                                    <p:animScale>
                                      <p:cBhvr>
                                        <p:cTn id="16" dur="166" decel="50000">
                                          <p:stCondLst>
                                            <p:cond delay="1338"/>
                                          </p:stCondLst>
                                        </p:cTn>
                                        <p:tgtEl>
                                          <p:spTgt spid="3">
                                            <p:txEl>
                                              <p:pRg st="8" end="8"/>
                                            </p:txEl>
                                          </p:spTgt>
                                        </p:tgtEl>
                                      </p:cBhvr>
                                      <p:to x="100000" y="100000"/>
                                    </p:animScale>
                                    <p:animScale>
                                      <p:cBhvr>
                                        <p:cTn id="17" dur="26">
                                          <p:stCondLst>
                                            <p:cond delay="1642"/>
                                          </p:stCondLst>
                                        </p:cTn>
                                        <p:tgtEl>
                                          <p:spTgt spid="3">
                                            <p:txEl>
                                              <p:pRg st="8" end="8"/>
                                            </p:txEl>
                                          </p:spTgt>
                                        </p:tgtEl>
                                      </p:cBhvr>
                                      <p:to x="100000" y="90000"/>
                                    </p:animScale>
                                    <p:animScale>
                                      <p:cBhvr>
                                        <p:cTn id="18" dur="166" decel="50000">
                                          <p:stCondLst>
                                            <p:cond delay="1668"/>
                                          </p:stCondLst>
                                        </p:cTn>
                                        <p:tgtEl>
                                          <p:spTgt spid="3">
                                            <p:txEl>
                                              <p:pRg st="8" end="8"/>
                                            </p:txEl>
                                          </p:spTgt>
                                        </p:tgtEl>
                                      </p:cBhvr>
                                      <p:to x="100000" y="100000"/>
                                    </p:animScale>
                                    <p:animScale>
                                      <p:cBhvr>
                                        <p:cTn id="19" dur="26">
                                          <p:stCondLst>
                                            <p:cond delay="1808"/>
                                          </p:stCondLst>
                                        </p:cTn>
                                        <p:tgtEl>
                                          <p:spTgt spid="3">
                                            <p:txEl>
                                              <p:pRg st="8" end="8"/>
                                            </p:txEl>
                                          </p:spTgt>
                                        </p:tgtEl>
                                      </p:cBhvr>
                                      <p:to x="100000" y="95000"/>
                                    </p:animScale>
                                    <p:animScale>
                                      <p:cBhvr>
                                        <p:cTn id="20" dur="166" decel="50000">
                                          <p:stCondLst>
                                            <p:cond delay="1834"/>
                                          </p:stCondLst>
                                        </p:cTn>
                                        <p:tgtEl>
                                          <p:spTgt spid="3">
                                            <p:txEl>
                                              <p:pRg st="8" end="8"/>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610409" y="123986"/>
            <a:ext cx="10515600" cy="1325563"/>
          </a:xfrm>
        </p:spPr>
        <p:txBody>
          <a:bodyPr/>
          <a:lstStyle/>
          <a:p>
            <a:r>
              <a:rPr lang="es-ES" sz="3400" noProof="0" dirty="0"/>
              <a:t>Cuenta de Resultados</a:t>
            </a:r>
          </a:p>
        </p:txBody>
      </p:sp>
      <p:sp>
        <p:nvSpPr>
          <p:cNvPr id="3" name="Content Placeholder 2">
            <a:extLst>
              <a:ext uri="{FF2B5EF4-FFF2-40B4-BE49-F238E27FC236}">
                <a16:creationId xmlns:a16="http://schemas.microsoft.com/office/drawing/2014/main" id="{CA10C921-5AC7-5D1E-B3B8-6A18777A3461}"/>
              </a:ext>
            </a:extLst>
          </p:cNvPr>
          <p:cNvSpPr>
            <a:spLocks noGrp="1"/>
          </p:cNvSpPr>
          <p:nvPr>
            <p:ph idx="1"/>
          </p:nvPr>
        </p:nvSpPr>
        <p:spPr>
          <a:xfrm>
            <a:off x="721246" y="1253331"/>
            <a:ext cx="10778028" cy="4351338"/>
          </a:xfrm>
        </p:spPr>
        <p:txBody>
          <a:bodyPr vert="horz" lIns="91440" tIns="45720" rIns="91440" bIns="45720" rtlCol="0" anchor="t">
            <a:noAutofit/>
          </a:bodyPr>
          <a:lstStyle/>
          <a:p>
            <a:pPr algn="just">
              <a:lnSpc>
                <a:spcPct val="160000"/>
              </a:lnSpc>
            </a:pPr>
            <a:r>
              <a:rPr lang="es-ES" sz="1400" noProof="0" dirty="0"/>
              <a:t>Definición: </a:t>
            </a:r>
            <a:r>
              <a:rPr lang="es-ES" sz="1400" b="0" dirty="0">
                <a:solidFill>
                  <a:schemeClr val="accent1"/>
                </a:solidFill>
              </a:rPr>
              <a:t>Un estado financiero que muestra los ingresos y gastos de una empresa durante un período específico, culminando en la ganancia o pérdida neta. Proporciona información sobre la eficiencia operativa de la empresa.</a:t>
            </a:r>
            <a:endParaRPr lang="es-ES" sz="1400" b="0" noProof="0" dirty="0">
              <a:solidFill>
                <a:schemeClr val="accent1"/>
              </a:solidFill>
            </a:endParaRPr>
          </a:p>
          <a:p>
            <a:pPr marL="685800" indent="-342900" algn="just">
              <a:lnSpc>
                <a:spcPct val="160000"/>
              </a:lnSpc>
              <a:buChar char="•"/>
            </a:pPr>
            <a:r>
              <a:rPr lang="es-ES" sz="1400" dirty="0">
                <a:solidFill>
                  <a:schemeClr val="accent1"/>
                </a:solidFill>
              </a:rPr>
              <a:t>Ingresos/Ventas: </a:t>
            </a:r>
            <a:r>
              <a:rPr lang="es-ES" sz="1400" b="0" dirty="0">
                <a:solidFill>
                  <a:schemeClr val="accent1"/>
                </a:solidFill>
              </a:rPr>
              <a:t>Ingreso total generado por la venta de bienes o servicios. </a:t>
            </a:r>
            <a:endParaRPr lang="es-ES" sz="1400" b="0" noProof="0" dirty="0">
              <a:solidFill>
                <a:schemeClr val="accent1"/>
              </a:solidFill>
            </a:endParaRPr>
          </a:p>
          <a:p>
            <a:pPr marL="685800" indent="-342900" algn="just">
              <a:lnSpc>
                <a:spcPct val="160000"/>
              </a:lnSpc>
              <a:buChar char="•"/>
            </a:pPr>
            <a:r>
              <a:rPr lang="es-ES" sz="1400" dirty="0">
                <a:solidFill>
                  <a:schemeClr val="accent1"/>
                </a:solidFill>
              </a:rPr>
              <a:t>Coste de los Bienes Vendidos (COGS): </a:t>
            </a:r>
            <a:r>
              <a:rPr lang="es-ES" sz="1400" b="0" dirty="0">
                <a:solidFill>
                  <a:schemeClr val="accent1"/>
                </a:solidFill>
              </a:rPr>
              <a:t>Costos directos atribuibles a la producción de los bienes vendidos. </a:t>
            </a:r>
            <a:endParaRPr lang="es-ES" sz="1400" b="0" noProof="0" dirty="0">
              <a:solidFill>
                <a:schemeClr val="accent1"/>
              </a:solidFill>
            </a:endParaRPr>
          </a:p>
          <a:p>
            <a:pPr marL="685800" indent="-342900" algn="just">
              <a:lnSpc>
                <a:spcPct val="160000"/>
              </a:lnSpc>
              <a:buChar char="•"/>
            </a:pPr>
            <a:r>
              <a:rPr lang="es-ES" sz="1400" noProof="0" dirty="0">
                <a:solidFill>
                  <a:schemeClr val="accent1"/>
                </a:solidFill>
              </a:rPr>
              <a:t>Beneficio Bruto: </a:t>
            </a:r>
            <a:r>
              <a:rPr lang="es-ES" sz="1400" b="0" noProof="0" dirty="0">
                <a:solidFill>
                  <a:schemeClr val="accent1"/>
                </a:solidFill>
              </a:rPr>
              <a:t>Ingresos menos COGS.</a:t>
            </a:r>
          </a:p>
          <a:p>
            <a:pPr marL="685800" indent="-342900" algn="just">
              <a:lnSpc>
                <a:spcPct val="160000"/>
              </a:lnSpc>
              <a:buChar char="•"/>
            </a:pPr>
            <a:r>
              <a:rPr lang="es-ES" sz="1400" dirty="0">
                <a:solidFill>
                  <a:schemeClr val="accent1"/>
                </a:solidFill>
              </a:rPr>
              <a:t>G</a:t>
            </a:r>
            <a:r>
              <a:rPr lang="es-ES" sz="1400" noProof="0" dirty="0">
                <a:solidFill>
                  <a:schemeClr val="accent1"/>
                </a:solidFill>
              </a:rPr>
              <a:t>astos operativos: </a:t>
            </a:r>
            <a:r>
              <a:rPr lang="es-ES" sz="1400" b="0" dirty="0">
                <a:solidFill>
                  <a:schemeClr val="accent1"/>
                </a:solidFill>
              </a:rPr>
              <a:t>Gastos incurridos durante las operaciones regulares del negocio (por ejemplo, salarios, alquiler, servicios públicos).</a:t>
            </a:r>
            <a:endParaRPr lang="es-ES" sz="1400" b="0" noProof="0" dirty="0">
              <a:solidFill>
                <a:schemeClr val="accent1"/>
              </a:solidFill>
            </a:endParaRPr>
          </a:p>
          <a:p>
            <a:pPr marL="685800" indent="-342900" algn="just">
              <a:lnSpc>
                <a:spcPct val="160000"/>
              </a:lnSpc>
              <a:buChar char="•"/>
            </a:pPr>
            <a:r>
              <a:rPr lang="es-ES" sz="1400" dirty="0">
                <a:solidFill>
                  <a:schemeClr val="accent1"/>
                </a:solidFill>
              </a:rPr>
              <a:t>I</a:t>
            </a:r>
            <a:r>
              <a:rPr lang="es-ES" sz="1400" noProof="0" dirty="0">
                <a:solidFill>
                  <a:schemeClr val="accent1"/>
                </a:solidFill>
              </a:rPr>
              <a:t>ngresos Operativos: </a:t>
            </a:r>
            <a:r>
              <a:rPr lang="es-ES" sz="1400" b="0" dirty="0">
                <a:solidFill>
                  <a:schemeClr val="accent1"/>
                </a:solidFill>
              </a:rPr>
              <a:t>B</a:t>
            </a:r>
            <a:r>
              <a:rPr lang="es-ES" sz="1400" b="0" noProof="0" dirty="0">
                <a:solidFill>
                  <a:schemeClr val="accent1"/>
                </a:solidFill>
              </a:rPr>
              <a:t>eneficio bruto menos gastos operativos.</a:t>
            </a:r>
          </a:p>
          <a:p>
            <a:pPr marL="685800" indent="-342900" algn="just">
              <a:lnSpc>
                <a:spcPct val="160000"/>
              </a:lnSpc>
              <a:buChar char="•"/>
            </a:pPr>
            <a:r>
              <a:rPr lang="es-ES" sz="1400" noProof="0" dirty="0">
                <a:solidFill>
                  <a:schemeClr val="accent1"/>
                </a:solidFill>
              </a:rPr>
              <a:t>Ganancia/Perdida Bruto: </a:t>
            </a:r>
            <a:r>
              <a:rPr lang="es-ES" sz="1400" b="0" dirty="0">
                <a:solidFill>
                  <a:schemeClr val="accent1"/>
                </a:solidFill>
              </a:rPr>
              <a:t>La ganancia o pérdida final después de deducir todos los gastos de los ingresos.</a:t>
            </a:r>
            <a:endParaRPr lang="es-ES" sz="1400" b="0" noProof="0" dirty="0">
              <a:solidFill>
                <a:schemeClr val="accent1"/>
              </a:solidFill>
            </a:endParaRPr>
          </a:p>
          <a:p>
            <a:pPr marL="0" indent="0">
              <a:buNone/>
            </a:pPr>
            <a:endParaRPr lang="es-ES" sz="1400" b="0" noProof="0" dirty="0">
              <a:solidFill>
                <a:schemeClr val="accent1"/>
              </a:solidFill>
            </a:endParaRPr>
          </a:p>
        </p:txBody>
      </p:sp>
    </p:spTree>
    <p:extLst>
      <p:ext uri="{BB962C8B-B14F-4D97-AF65-F5344CB8AC3E}">
        <p14:creationId xmlns:p14="http://schemas.microsoft.com/office/powerpoint/2010/main" val="8010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 calcmode="lin" valueType="num">
                                      <p:cBhvr additive="base">
                                        <p:cTn id="1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 calcmode="lin" valueType="num">
                                      <p:cBhvr additive="base">
                                        <p:cTn id="2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 calcmode="lin" valueType="num">
                                      <p:cBhvr additive="base">
                                        <p:cTn id="2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618109" y="154723"/>
            <a:ext cx="10515600" cy="1325563"/>
          </a:xfrm>
        </p:spPr>
        <p:txBody>
          <a:bodyPr/>
          <a:lstStyle/>
          <a:p>
            <a:r>
              <a:rPr lang="es-ES" sz="3400" dirty="0"/>
              <a:t>E</a:t>
            </a:r>
            <a:r>
              <a:rPr lang="es-ES" sz="3400" noProof="0" dirty="0"/>
              <a:t>stado de flujo de efectivo</a:t>
            </a:r>
          </a:p>
        </p:txBody>
      </p:sp>
      <p:sp>
        <p:nvSpPr>
          <p:cNvPr id="3" name="Content Placeholder 2">
            <a:extLst>
              <a:ext uri="{FF2B5EF4-FFF2-40B4-BE49-F238E27FC236}">
                <a16:creationId xmlns:a16="http://schemas.microsoft.com/office/drawing/2014/main" id="{27445BE8-5632-3E37-AC86-4F4C598EB205}"/>
              </a:ext>
            </a:extLst>
          </p:cNvPr>
          <p:cNvSpPr>
            <a:spLocks noGrp="1"/>
          </p:cNvSpPr>
          <p:nvPr>
            <p:ph idx="1"/>
          </p:nvPr>
        </p:nvSpPr>
        <p:spPr>
          <a:xfrm>
            <a:off x="618109" y="1155685"/>
            <a:ext cx="10955782" cy="4351338"/>
          </a:xfrm>
        </p:spPr>
        <p:txBody>
          <a:bodyPr vert="horz" lIns="91440" tIns="45720" rIns="91440" bIns="45720" rtlCol="0" anchor="t">
            <a:noAutofit/>
          </a:bodyPr>
          <a:lstStyle/>
          <a:p>
            <a:pPr algn="just">
              <a:lnSpc>
                <a:spcPct val="160000"/>
              </a:lnSpc>
            </a:pPr>
            <a:r>
              <a:rPr lang="es-ES" sz="1400" noProof="0" dirty="0"/>
              <a:t>Definición: </a:t>
            </a:r>
            <a:r>
              <a:rPr lang="es-ES" sz="1400" b="0" dirty="0">
                <a:solidFill>
                  <a:schemeClr val="accent1"/>
                </a:solidFill>
              </a:rPr>
              <a:t>Un estado financiero que proporciona </a:t>
            </a:r>
            <a:r>
              <a:rPr lang="es-ES" sz="1400" dirty="0">
                <a:solidFill>
                  <a:schemeClr val="accent1"/>
                </a:solidFill>
              </a:rPr>
              <a:t>datos agregados sobre todos los flujos de entrada y salida de efectivo</a:t>
            </a:r>
            <a:r>
              <a:rPr lang="es-ES" sz="1400" b="0" dirty="0">
                <a:solidFill>
                  <a:schemeClr val="accent1"/>
                </a:solidFill>
              </a:rPr>
              <a:t> que una empresa recibe de sus actividades operativas, de inversión y de financiación durante un período específico.</a:t>
            </a:r>
            <a:endParaRPr lang="es-ES" sz="1400" b="0" noProof="0" dirty="0">
              <a:solidFill>
                <a:schemeClr val="accent1"/>
              </a:solidFill>
            </a:endParaRPr>
          </a:p>
          <a:p>
            <a:pPr marL="0" indent="0" algn="just">
              <a:lnSpc>
                <a:spcPct val="160000"/>
              </a:lnSpc>
              <a:buNone/>
            </a:pPr>
            <a:r>
              <a:rPr lang="es-ES" sz="1400" noProof="0" dirty="0"/>
              <a:t>Componentes:</a:t>
            </a:r>
          </a:p>
          <a:p>
            <a:pPr marL="457200" indent="-457200" algn="just">
              <a:lnSpc>
                <a:spcPct val="160000"/>
              </a:lnSpc>
              <a:buFont typeface="Arial" panose="020B0604020202020204" pitchFamily="34" charset="0"/>
              <a:buChar char="•"/>
            </a:pPr>
            <a:r>
              <a:rPr lang="es-ES" sz="1400" dirty="0">
                <a:solidFill>
                  <a:schemeClr val="accent1"/>
                </a:solidFill>
              </a:rPr>
              <a:t>Actividades Operativas: </a:t>
            </a:r>
            <a:r>
              <a:rPr lang="es-ES" sz="1400" b="0" dirty="0">
                <a:solidFill>
                  <a:schemeClr val="accent1"/>
                </a:solidFill>
              </a:rPr>
              <a:t>Flujos de efectivo provenientes de las actividades principales del negocio, como la venta de bienes y servicios.</a:t>
            </a:r>
          </a:p>
          <a:p>
            <a:pPr marL="457200" indent="-457200" algn="just">
              <a:lnSpc>
                <a:spcPct val="160000"/>
              </a:lnSpc>
              <a:buFont typeface="Arial" panose="020B0604020202020204" pitchFamily="34" charset="0"/>
              <a:buChar char="•"/>
            </a:pPr>
            <a:r>
              <a:rPr lang="es-ES" sz="1400" dirty="0">
                <a:solidFill>
                  <a:schemeClr val="accent1"/>
                </a:solidFill>
              </a:rPr>
              <a:t>Actividades de Inversión: </a:t>
            </a:r>
            <a:r>
              <a:rPr lang="es-ES" sz="1400" b="0" dirty="0">
                <a:solidFill>
                  <a:schemeClr val="accent1"/>
                </a:solidFill>
              </a:rPr>
              <a:t>Flujos de efectivo derivados de la compra y venta de activos a largo plazo e inversiones.</a:t>
            </a:r>
          </a:p>
          <a:p>
            <a:pPr marL="457200" indent="-457200" algn="just">
              <a:lnSpc>
                <a:spcPct val="160000"/>
              </a:lnSpc>
              <a:buFont typeface="Arial" panose="020B0604020202020204" pitchFamily="34" charset="0"/>
              <a:buChar char="•"/>
            </a:pPr>
            <a:r>
              <a:rPr lang="es-ES" sz="1400" dirty="0">
                <a:solidFill>
                  <a:schemeClr val="accent1"/>
                </a:solidFill>
              </a:rPr>
              <a:t>Actividades de Financiamiento: </a:t>
            </a:r>
            <a:r>
              <a:rPr lang="es-ES" sz="1400" b="0" dirty="0">
                <a:solidFill>
                  <a:schemeClr val="accent1"/>
                </a:solidFill>
              </a:rPr>
              <a:t>Flujos de efectivo relacionados con préstamos y reembolsos de préstamos bancarios, emisión y recompra de acciones, y el pago de dividendos.</a:t>
            </a:r>
          </a:p>
          <a:p>
            <a:pPr marL="457200" indent="-457200" algn="just">
              <a:lnSpc>
                <a:spcPct val="160000"/>
              </a:lnSpc>
              <a:buFont typeface="Arial" panose="020B0604020202020204" pitchFamily="34" charset="0"/>
              <a:buChar char="•"/>
            </a:pPr>
            <a:r>
              <a:rPr lang="es-ES" sz="1400" dirty="0">
                <a:solidFill>
                  <a:schemeClr val="accent1"/>
                </a:solidFill>
              </a:rPr>
              <a:t>Importancia: </a:t>
            </a:r>
            <a:r>
              <a:rPr lang="es-ES" sz="1400" b="0" dirty="0">
                <a:solidFill>
                  <a:schemeClr val="accent1"/>
                </a:solidFill>
              </a:rPr>
              <a:t>Muestra la liquidez y solvencia de la empresa, ayudando a evaluar su salud financiera y su capacidad para generar efectivo.</a:t>
            </a:r>
          </a:p>
          <a:p>
            <a:endParaRPr lang="es-ES" sz="1400" noProof="0" dirty="0"/>
          </a:p>
        </p:txBody>
      </p:sp>
    </p:spTree>
    <p:extLst>
      <p:ext uri="{BB962C8B-B14F-4D97-AF65-F5344CB8AC3E}">
        <p14:creationId xmlns:p14="http://schemas.microsoft.com/office/powerpoint/2010/main" val="3112084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 nuevo documento." ma:contentTypeScope="" ma:versionID="39b2f1efcf6a2f28d1b28d037d8efdee">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bc95343b55c720f8ce1d0a51deb0cdd1"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Etiquetas de imagen"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Detalles de uso compartido"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CB95CF8-ADFF-4B51-8DE0-6AF7025F6842}"/>
</file>

<file path=customXml/itemProps2.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3.xml><?xml version="1.0" encoding="utf-8"?>
<ds:datastoreItem xmlns:ds="http://schemas.openxmlformats.org/officeDocument/2006/customXml" ds:itemID="{E8BAA0A9-8593-42AF-A19C-07E55EA366B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984ff08c-af25-4174-ad80-e934fe4fddf1"/>
    <ds:schemaRef ds:uri="http://purl.org/dc/elements/1.1/"/>
    <ds:schemaRef ds:uri="http://schemas.microsoft.com/office/2006/metadata/properties"/>
    <ds:schemaRef ds:uri="26a10de0-e0bd-466a-87c8-f0d3f8c6fbe9"/>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FEM-Up_Template_PPT (1) (3)</Template>
  <TotalTime>2130</TotalTime>
  <Words>6981</Words>
  <Application>Microsoft Office PowerPoint</Application>
  <PresentationFormat>Panorámica</PresentationFormat>
  <Paragraphs>466</Paragraphs>
  <Slides>49</Slides>
  <Notes>9</Notes>
  <HiddenSlides>0</HiddenSlides>
  <MMClips>9</MMClips>
  <ScaleCrop>false</ScaleCrop>
  <HeadingPairs>
    <vt:vector size="8" baseType="variant">
      <vt:variant>
        <vt:lpstr>Fuentes usadas</vt:lpstr>
      </vt:variant>
      <vt:variant>
        <vt:i4>10</vt:i4>
      </vt:variant>
      <vt:variant>
        <vt:lpstr>Tema</vt:lpstr>
      </vt:variant>
      <vt:variant>
        <vt:i4>1</vt:i4>
      </vt:variant>
      <vt:variant>
        <vt:lpstr>Servidores OLE incrustados</vt:lpstr>
      </vt:variant>
      <vt:variant>
        <vt:i4>1</vt:i4>
      </vt:variant>
      <vt:variant>
        <vt:lpstr>Títulos de diapositiva</vt:lpstr>
      </vt:variant>
      <vt:variant>
        <vt:i4>49</vt:i4>
      </vt:variant>
    </vt:vector>
  </HeadingPairs>
  <TitlesOfParts>
    <vt:vector size="61" baseType="lpstr">
      <vt:lpstr>Aptos</vt:lpstr>
      <vt:lpstr>Arial</vt:lpstr>
      <vt:lpstr>Courier New</vt:lpstr>
      <vt:lpstr>Raleway</vt:lpstr>
      <vt:lpstr>Raleway </vt:lpstr>
      <vt:lpstr>Raleway (Cuerpo)</vt:lpstr>
      <vt:lpstr>Raleway Medium</vt:lpstr>
      <vt:lpstr>Raleway SemiBold</vt:lpstr>
      <vt:lpstr>Segoe UI</vt:lpstr>
      <vt:lpstr>TT Firs Neue</vt:lpstr>
      <vt:lpstr>Tema de Office</vt:lpstr>
      <vt:lpstr>Documento</vt:lpstr>
      <vt:lpstr>Gestión financiera y financiación</vt:lpstr>
      <vt:lpstr>Finalidad de la unidad</vt:lpstr>
      <vt:lpstr>Aprendizajes de esta unidad</vt:lpstr>
      <vt:lpstr>1. Comprender los estados financieros y su análisis</vt:lpstr>
      <vt:lpstr>Tipos de estados financieros</vt:lpstr>
      <vt:lpstr>¿Quiénes son los usuarios de los estados financieros?</vt:lpstr>
      <vt:lpstr>Balance General</vt:lpstr>
      <vt:lpstr>Cuenta de Resultados</vt:lpstr>
      <vt:lpstr>Estado de flujo de efectivo</vt:lpstr>
      <vt:lpstr>Estado de cambios en el patrimonio neto</vt:lpstr>
      <vt:lpstr>Leer e Interpretar estados financieros</vt:lpstr>
      <vt:lpstr>Terminología común </vt:lpstr>
      <vt:lpstr>Ejercicio 1° </vt:lpstr>
      <vt:lpstr>Ejercicio 2° </vt:lpstr>
      <vt:lpstr>Presentación de PowerPoint</vt:lpstr>
      <vt:lpstr>2. Explorando opciones de financiación para tu negocio</vt:lpstr>
      <vt:lpstr>Introducción</vt:lpstr>
      <vt:lpstr>Subvenciones</vt:lpstr>
      <vt:lpstr>Proceso de Solicitud de Subvenciones</vt:lpstr>
      <vt:lpstr>Preparación de la propuesta</vt:lpstr>
      <vt:lpstr>Fundaciones de subvenciones dirigidas a mujeres.</vt:lpstr>
      <vt:lpstr>Prestamos</vt:lpstr>
      <vt:lpstr>Prestamos para mujeres emprendedoras en la UE</vt:lpstr>
      <vt:lpstr>Crowdfunding: Hacer realidad los sueños</vt:lpstr>
      <vt:lpstr>Consejos para una campaña exitosa</vt:lpstr>
      <vt:lpstr>Inversores “Ángeles”  </vt:lpstr>
      <vt:lpstr>Capital Riesgo para Startups</vt:lpstr>
      <vt:lpstr>Consideraciones legales y regulatorias al buscar financiamiento</vt:lpstr>
      <vt:lpstr>Cumplimiento continuo y protección de propiedad intelectual</vt:lpstr>
      <vt:lpstr>Presentación de PowerPoint</vt:lpstr>
      <vt:lpstr>3. Dominar el pitch</vt:lpstr>
      <vt:lpstr>Introducción</vt:lpstr>
      <vt:lpstr>Preparar tu pitch</vt:lpstr>
      <vt:lpstr>Elevator pitch</vt:lpstr>
      <vt:lpstr>Presentación de PowerPoint</vt:lpstr>
      <vt:lpstr>Pitch Deck</vt:lpstr>
      <vt:lpstr>Estructura del Pitch Deck</vt:lpstr>
      <vt:lpstr>Estructura del Pitch Deck</vt:lpstr>
      <vt:lpstr>Información clave a incluir</vt:lpstr>
      <vt:lpstr>“Interesting facts” sobre pitching</vt:lpstr>
      <vt:lpstr>Herramientas útiles para pitching y ventas</vt:lpstr>
      <vt:lpstr>Presentación de PowerPoint</vt:lpstr>
      <vt:lpstr>Presentación de PowerPoint</vt:lpstr>
      <vt:lpstr>Fuentes usadas para crear esta unidad </vt:lpstr>
      <vt:lpstr>Presentación de PowerPoint</vt:lpstr>
      <vt:lpstr>Presentación de PowerPoint</vt:lpstr>
      <vt:lpstr>Presentación de PowerPoint</vt:lpstr>
      <vt:lpstr>Más para explorar</vt:lpstr>
      <vt:lpstr>Socios FEM-Up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lastModifiedBy>Laure Raso</cp:lastModifiedBy>
  <cp:revision>840</cp:revision>
  <dcterms:created xsi:type="dcterms:W3CDTF">2023-12-21T13:42:43Z</dcterms:created>
  <dcterms:modified xsi:type="dcterms:W3CDTF">2025-07-21T12:24:34Z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