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Lst>
  <p:sldIdLst>
    <p:sldId id="321" r:id="rId5"/>
    <p:sldId id="305" r:id="rId6"/>
    <p:sldId id="302" r:id="rId7"/>
    <p:sldId id="265" r:id="rId8"/>
    <p:sldId id="258" r:id="rId9"/>
    <p:sldId id="264" r:id="rId10"/>
    <p:sldId id="268" r:id="rId11"/>
    <p:sldId id="269" r:id="rId12"/>
    <p:sldId id="270" r:id="rId13"/>
    <p:sldId id="316" r:id="rId14"/>
    <p:sldId id="271" r:id="rId15"/>
    <p:sldId id="272" r:id="rId16"/>
    <p:sldId id="306" r:id="rId17"/>
    <p:sldId id="325" r:id="rId18"/>
    <p:sldId id="274" r:id="rId19"/>
    <p:sldId id="276" r:id="rId20"/>
    <p:sldId id="257" r:id="rId21"/>
    <p:sldId id="278" r:id="rId22"/>
    <p:sldId id="266" r:id="rId23"/>
    <p:sldId id="279" r:id="rId24"/>
    <p:sldId id="280" r:id="rId25"/>
    <p:sldId id="281" r:id="rId26"/>
    <p:sldId id="282" r:id="rId27"/>
    <p:sldId id="283" r:id="rId28"/>
    <p:sldId id="284" r:id="rId29"/>
    <p:sldId id="285" r:id="rId30"/>
    <p:sldId id="286" r:id="rId31"/>
    <p:sldId id="313" r:id="rId32"/>
    <p:sldId id="314" r:id="rId33"/>
    <p:sldId id="287" r:id="rId34"/>
    <p:sldId id="289" r:id="rId35"/>
    <p:sldId id="290" r:id="rId36"/>
    <p:sldId id="291" r:id="rId37"/>
    <p:sldId id="292" r:id="rId38"/>
    <p:sldId id="293" r:id="rId39"/>
    <p:sldId id="294" r:id="rId40"/>
    <p:sldId id="295" r:id="rId41"/>
    <p:sldId id="323" r:id="rId42"/>
    <p:sldId id="298" r:id="rId43"/>
    <p:sldId id="299" r:id="rId44"/>
    <p:sldId id="320" r:id="rId45"/>
    <p:sldId id="311" r:id="rId46"/>
    <p:sldId id="322" r:id="rId47"/>
    <p:sldId id="308" r:id="rId48"/>
    <p:sldId id="309" r:id="rId49"/>
    <p:sldId id="310" r:id="rId50"/>
    <p:sldId id="307" r:id="rId51"/>
    <p:sldId id="263"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6924B3F-1C0E-E709-45BA-6C8D332A7CD5}" name="Martina Plantak" initials="MP" userId="S::martina.plantak@doba.si::de674679-c024-4d92-9c12-6923d982c1a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012E38-8872-400A-B499-385B231B8457}" v="299" dt="2025-07-22T16:33:31.7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eja Geder, DOBA" userId="S::mateja.geder@doba.si::ccfd40d0-487c-4fcf-87d0-5a1ee1eda87d" providerId="AD" clId="Web-{E206791F-C492-44C4-9773-27FDCB9D929B}"/>
    <pc:docChg chg="modSld">
      <pc:chgData name="Mateja Geder, DOBA" userId="S::mateja.geder@doba.si::ccfd40d0-487c-4fcf-87d0-5a1ee1eda87d" providerId="AD" clId="Web-{E206791F-C492-44C4-9773-27FDCB9D929B}" dt="2025-07-18T07:11:16.960" v="24" actId="20577"/>
      <pc:docMkLst>
        <pc:docMk/>
      </pc:docMkLst>
      <pc:sldChg chg="modSp">
        <pc:chgData name="Mateja Geder, DOBA" userId="S::mateja.geder@doba.si::ccfd40d0-487c-4fcf-87d0-5a1ee1eda87d" providerId="AD" clId="Web-{E206791F-C492-44C4-9773-27FDCB9D929B}" dt="2025-07-18T07:11:16.960" v="24" actId="20577"/>
        <pc:sldMkLst>
          <pc:docMk/>
          <pc:sldMk cId="2949865065" sldId="321"/>
        </pc:sldMkLst>
        <pc:spChg chg="mod">
          <ac:chgData name="Mateja Geder, DOBA" userId="S::mateja.geder@doba.si::ccfd40d0-487c-4fcf-87d0-5a1ee1eda87d" providerId="AD" clId="Web-{E206791F-C492-44C4-9773-27FDCB9D929B}" dt="2025-07-18T07:11:16.960" v="24" actId="20577"/>
          <ac:spMkLst>
            <pc:docMk/>
            <pc:sldMk cId="2949865065" sldId="321"/>
            <ac:spMk id="2" creationId="{6914FE02-1D5B-5285-03EF-401433043FA6}"/>
          </ac:spMkLst>
        </pc:spChg>
      </pc:sldChg>
    </pc:docChg>
  </pc:docChgLst>
  <pc:docChgLst>
    <pc:chgData name="Mateja Geder, DOBA" userId="S::mateja.geder@doba.si::ccfd40d0-487c-4fcf-87d0-5a1ee1eda87d" providerId="AD" clId="Web-{CE012E38-8872-400A-B499-385B231B8457}"/>
    <pc:docChg chg="modSld sldOrd">
      <pc:chgData name="Mateja Geder, DOBA" userId="S::mateja.geder@doba.si::ccfd40d0-487c-4fcf-87d0-5a1ee1eda87d" providerId="AD" clId="Web-{CE012E38-8872-400A-B499-385B231B8457}" dt="2025-07-22T16:33:31.724" v="240" actId="20577"/>
      <pc:docMkLst>
        <pc:docMk/>
      </pc:docMkLst>
      <pc:sldChg chg="ord">
        <pc:chgData name="Mateja Geder, DOBA" userId="S::mateja.geder@doba.si::ccfd40d0-487c-4fcf-87d0-5a1ee1eda87d" providerId="AD" clId="Web-{CE012E38-8872-400A-B499-385B231B8457}" dt="2025-07-22T16:25:43.443" v="22"/>
        <pc:sldMkLst>
          <pc:docMk/>
          <pc:sldMk cId="670520092" sldId="264"/>
        </pc:sldMkLst>
      </pc:sldChg>
      <pc:sldChg chg="modSp">
        <pc:chgData name="Mateja Geder, DOBA" userId="S::mateja.geder@doba.si::ccfd40d0-487c-4fcf-87d0-5a1ee1eda87d" providerId="AD" clId="Web-{CE012E38-8872-400A-B499-385B231B8457}" dt="2025-07-22T16:25:29.521" v="21" actId="1076"/>
        <pc:sldMkLst>
          <pc:docMk/>
          <pc:sldMk cId="1872930087" sldId="265"/>
        </pc:sldMkLst>
        <pc:spChg chg="mod">
          <ac:chgData name="Mateja Geder, DOBA" userId="S::mateja.geder@doba.si::ccfd40d0-487c-4fcf-87d0-5a1ee1eda87d" providerId="AD" clId="Web-{CE012E38-8872-400A-B499-385B231B8457}" dt="2025-07-22T16:25:29.521" v="21" actId="1076"/>
          <ac:spMkLst>
            <pc:docMk/>
            <pc:sldMk cId="1872930087" sldId="265"/>
            <ac:spMk id="6" creationId="{98413A7E-E5AC-2443-4375-8D55C28842AB}"/>
          </ac:spMkLst>
        </pc:spChg>
      </pc:sldChg>
      <pc:sldChg chg="modSp">
        <pc:chgData name="Mateja Geder, DOBA" userId="S::mateja.geder@doba.si::ccfd40d0-487c-4fcf-87d0-5a1ee1eda87d" providerId="AD" clId="Web-{CE012E38-8872-400A-B499-385B231B8457}" dt="2025-07-22T16:27:53.104" v="77" actId="20577"/>
        <pc:sldMkLst>
          <pc:docMk/>
          <pc:sldMk cId="2127734137" sldId="266"/>
        </pc:sldMkLst>
        <pc:spChg chg="mod">
          <ac:chgData name="Mateja Geder, DOBA" userId="S::mateja.geder@doba.si::ccfd40d0-487c-4fcf-87d0-5a1ee1eda87d" providerId="AD" clId="Web-{CE012E38-8872-400A-B499-385B231B8457}" dt="2025-07-22T16:27:53.104" v="77" actId="20577"/>
          <ac:spMkLst>
            <pc:docMk/>
            <pc:sldMk cId="2127734137" sldId="266"/>
            <ac:spMk id="3" creationId="{8C562E8A-A28E-B3C3-6331-FC76A427A98C}"/>
          </ac:spMkLst>
        </pc:spChg>
      </pc:sldChg>
      <pc:sldChg chg="modSp">
        <pc:chgData name="Mateja Geder, DOBA" userId="S::mateja.geder@doba.si::ccfd40d0-487c-4fcf-87d0-5a1ee1eda87d" providerId="AD" clId="Web-{CE012E38-8872-400A-B499-385B231B8457}" dt="2025-07-22T16:26:02.850" v="32" actId="20577"/>
        <pc:sldMkLst>
          <pc:docMk/>
          <pc:sldMk cId="80106433" sldId="269"/>
        </pc:sldMkLst>
        <pc:spChg chg="mod">
          <ac:chgData name="Mateja Geder, DOBA" userId="S::mateja.geder@doba.si::ccfd40d0-487c-4fcf-87d0-5a1ee1eda87d" providerId="AD" clId="Web-{CE012E38-8872-400A-B499-385B231B8457}" dt="2025-07-22T16:26:02.850" v="32" actId="20577"/>
          <ac:spMkLst>
            <pc:docMk/>
            <pc:sldMk cId="80106433" sldId="269"/>
            <ac:spMk id="3" creationId="{CA10C921-5AC7-5D1E-B3B8-6A18777A3461}"/>
          </ac:spMkLst>
        </pc:spChg>
      </pc:sldChg>
      <pc:sldChg chg="modSp">
        <pc:chgData name="Mateja Geder, DOBA" userId="S::mateja.geder@doba.si::ccfd40d0-487c-4fcf-87d0-5a1ee1eda87d" providerId="AD" clId="Web-{CE012E38-8872-400A-B499-385B231B8457}" dt="2025-07-22T16:26:10.882" v="38" actId="20577"/>
        <pc:sldMkLst>
          <pc:docMk/>
          <pc:sldMk cId="3112084314" sldId="270"/>
        </pc:sldMkLst>
        <pc:spChg chg="mod">
          <ac:chgData name="Mateja Geder, DOBA" userId="S::mateja.geder@doba.si::ccfd40d0-487c-4fcf-87d0-5a1ee1eda87d" providerId="AD" clId="Web-{CE012E38-8872-400A-B499-385B231B8457}" dt="2025-07-22T16:26:10.882" v="38" actId="20577"/>
          <ac:spMkLst>
            <pc:docMk/>
            <pc:sldMk cId="3112084314" sldId="270"/>
            <ac:spMk id="3" creationId="{27445BE8-5632-3E37-AC86-4F4C598EB205}"/>
          </ac:spMkLst>
        </pc:spChg>
      </pc:sldChg>
      <pc:sldChg chg="modSp">
        <pc:chgData name="Mateja Geder, DOBA" userId="S::mateja.geder@doba.si::ccfd40d0-487c-4fcf-87d0-5a1ee1eda87d" providerId="AD" clId="Web-{CE012E38-8872-400A-B499-385B231B8457}" dt="2025-07-22T16:26:53.227" v="69" actId="1076"/>
        <pc:sldMkLst>
          <pc:docMk/>
          <pc:sldMk cId="333219362" sldId="272"/>
        </pc:sldMkLst>
        <pc:spChg chg="mod">
          <ac:chgData name="Mateja Geder, DOBA" userId="S::mateja.geder@doba.si::ccfd40d0-487c-4fcf-87d0-5a1ee1eda87d" providerId="AD" clId="Web-{CE012E38-8872-400A-B499-385B231B8457}" dt="2025-07-22T16:26:46.570" v="68" actId="1076"/>
          <ac:spMkLst>
            <pc:docMk/>
            <pc:sldMk cId="333219362" sldId="272"/>
            <ac:spMk id="2" creationId="{A9545FE4-45ED-850C-75AF-83CE7BFB5151}"/>
          </ac:spMkLst>
        </pc:spChg>
        <pc:spChg chg="mod">
          <ac:chgData name="Mateja Geder, DOBA" userId="S::mateja.geder@doba.si::ccfd40d0-487c-4fcf-87d0-5a1ee1eda87d" providerId="AD" clId="Web-{CE012E38-8872-400A-B499-385B231B8457}" dt="2025-07-22T16:26:53.227" v="69" actId="1076"/>
          <ac:spMkLst>
            <pc:docMk/>
            <pc:sldMk cId="333219362" sldId="272"/>
            <ac:spMk id="3" creationId="{9E798A23-95E4-8B36-D4D2-338D427D7B1E}"/>
          </ac:spMkLst>
        </pc:spChg>
      </pc:sldChg>
      <pc:sldChg chg="modSp">
        <pc:chgData name="Mateja Geder, DOBA" userId="S::mateja.geder@doba.si::ccfd40d0-487c-4fcf-87d0-5a1ee1eda87d" providerId="AD" clId="Web-{CE012E38-8872-400A-B499-385B231B8457}" dt="2025-07-22T16:27:25.369" v="70" actId="20577"/>
        <pc:sldMkLst>
          <pc:docMk/>
          <pc:sldMk cId="2569460042" sldId="276"/>
        </pc:sldMkLst>
        <pc:spChg chg="mod">
          <ac:chgData name="Mateja Geder, DOBA" userId="S::mateja.geder@doba.si::ccfd40d0-487c-4fcf-87d0-5a1ee1eda87d" providerId="AD" clId="Web-{CE012E38-8872-400A-B499-385B231B8457}" dt="2025-07-22T16:27:25.369" v="70" actId="20577"/>
          <ac:spMkLst>
            <pc:docMk/>
            <pc:sldMk cId="2569460042" sldId="276"/>
            <ac:spMk id="3" creationId="{0FB5BC36-5DF4-60A0-00BE-0482D3A31808}"/>
          </ac:spMkLst>
        </pc:spChg>
      </pc:sldChg>
      <pc:sldChg chg="modSp">
        <pc:chgData name="Mateja Geder, DOBA" userId="S::mateja.geder@doba.si::ccfd40d0-487c-4fcf-87d0-5a1ee1eda87d" providerId="AD" clId="Web-{CE012E38-8872-400A-B499-385B231B8457}" dt="2025-07-22T16:29:38.248" v="128" actId="20577"/>
        <pc:sldMkLst>
          <pc:docMk/>
          <pc:sldMk cId="1742084195" sldId="280"/>
        </pc:sldMkLst>
        <pc:spChg chg="mod">
          <ac:chgData name="Mateja Geder, DOBA" userId="S::mateja.geder@doba.si::ccfd40d0-487c-4fcf-87d0-5a1ee1eda87d" providerId="AD" clId="Web-{CE012E38-8872-400A-B499-385B231B8457}" dt="2025-07-22T16:29:38.248" v="128" actId="20577"/>
          <ac:spMkLst>
            <pc:docMk/>
            <pc:sldMk cId="1742084195" sldId="280"/>
            <ac:spMk id="4" creationId="{92E2D763-CA8A-C0A5-244B-C5D523C19A2D}"/>
          </ac:spMkLst>
        </pc:spChg>
      </pc:sldChg>
      <pc:sldChg chg="modSp">
        <pc:chgData name="Mateja Geder, DOBA" userId="S::mateja.geder@doba.si::ccfd40d0-487c-4fcf-87d0-5a1ee1eda87d" providerId="AD" clId="Web-{CE012E38-8872-400A-B499-385B231B8457}" dt="2025-07-22T16:29:50.811" v="137" actId="20577"/>
        <pc:sldMkLst>
          <pc:docMk/>
          <pc:sldMk cId="1561430925" sldId="281"/>
        </pc:sldMkLst>
        <pc:spChg chg="mod">
          <ac:chgData name="Mateja Geder, DOBA" userId="S::mateja.geder@doba.si::ccfd40d0-487c-4fcf-87d0-5a1ee1eda87d" providerId="AD" clId="Web-{CE012E38-8872-400A-B499-385B231B8457}" dt="2025-07-22T16:29:50.811" v="137" actId="20577"/>
          <ac:spMkLst>
            <pc:docMk/>
            <pc:sldMk cId="1561430925" sldId="281"/>
            <ac:spMk id="3" creationId="{0E11CB80-D588-ED55-A4DD-E680748B569C}"/>
          </ac:spMkLst>
        </pc:spChg>
      </pc:sldChg>
      <pc:sldChg chg="modSp">
        <pc:chgData name="Mateja Geder, DOBA" userId="S::mateja.geder@doba.si::ccfd40d0-487c-4fcf-87d0-5a1ee1eda87d" providerId="AD" clId="Web-{CE012E38-8872-400A-B499-385B231B8457}" dt="2025-07-22T16:30:07.358" v="148" actId="20577"/>
        <pc:sldMkLst>
          <pc:docMk/>
          <pc:sldMk cId="1086837417" sldId="282"/>
        </pc:sldMkLst>
        <pc:spChg chg="mod">
          <ac:chgData name="Mateja Geder, DOBA" userId="S::mateja.geder@doba.si::ccfd40d0-487c-4fcf-87d0-5a1ee1eda87d" providerId="AD" clId="Web-{CE012E38-8872-400A-B499-385B231B8457}" dt="2025-07-22T16:30:07.358" v="148" actId="20577"/>
          <ac:spMkLst>
            <pc:docMk/>
            <pc:sldMk cId="1086837417" sldId="282"/>
            <ac:spMk id="6" creationId="{3FCFD30C-4DA4-351D-4F96-A60F41DB7782}"/>
          </ac:spMkLst>
        </pc:spChg>
      </pc:sldChg>
      <pc:sldChg chg="modSp">
        <pc:chgData name="Mateja Geder, DOBA" userId="S::mateja.geder@doba.si::ccfd40d0-487c-4fcf-87d0-5a1ee1eda87d" providerId="AD" clId="Web-{CE012E38-8872-400A-B499-385B231B8457}" dt="2025-07-22T16:30:17.936" v="155" actId="20577"/>
        <pc:sldMkLst>
          <pc:docMk/>
          <pc:sldMk cId="4161256290" sldId="283"/>
        </pc:sldMkLst>
        <pc:spChg chg="mod">
          <ac:chgData name="Mateja Geder, DOBA" userId="S::mateja.geder@doba.si::ccfd40d0-487c-4fcf-87d0-5a1ee1eda87d" providerId="AD" clId="Web-{CE012E38-8872-400A-B499-385B231B8457}" dt="2025-07-22T16:30:17.936" v="155" actId="20577"/>
          <ac:spMkLst>
            <pc:docMk/>
            <pc:sldMk cId="4161256290" sldId="283"/>
            <ac:spMk id="3" creationId="{B6149B67-32C3-9E6E-FD97-C49BFB14A439}"/>
          </ac:spMkLst>
        </pc:spChg>
      </pc:sldChg>
      <pc:sldChg chg="modSp">
        <pc:chgData name="Mateja Geder, DOBA" userId="S::mateja.geder@doba.si::ccfd40d0-487c-4fcf-87d0-5a1ee1eda87d" providerId="AD" clId="Web-{CE012E38-8872-400A-B499-385B231B8457}" dt="2025-07-22T16:30:45.890" v="160" actId="1076"/>
        <pc:sldMkLst>
          <pc:docMk/>
          <pc:sldMk cId="1916635044" sldId="284"/>
        </pc:sldMkLst>
        <pc:spChg chg="mod">
          <ac:chgData name="Mateja Geder, DOBA" userId="S::mateja.geder@doba.si::ccfd40d0-487c-4fcf-87d0-5a1ee1eda87d" providerId="AD" clId="Web-{CE012E38-8872-400A-B499-385B231B8457}" dt="2025-07-22T16:30:42.906" v="159" actId="20577"/>
          <ac:spMkLst>
            <pc:docMk/>
            <pc:sldMk cId="1916635044" sldId="284"/>
            <ac:spMk id="3" creationId="{5A1FC7DE-0825-412E-8D32-E9594149B661}"/>
          </ac:spMkLst>
        </pc:spChg>
        <pc:spChg chg="mod">
          <ac:chgData name="Mateja Geder, DOBA" userId="S::mateja.geder@doba.si::ccfd40d0-487c-4fcf-87d0-5a1ee1eda87d" providerId="AD" clId="Web-{CE012E38-8872-400A-B499-385B231B8457}" dt="2025-07-22T16:30:45.890" v="160" actId="1076"/>
          <ac:spMkLst>
            <pc:docMk/>
            <pc:sldMk cId="1916635044" sldId="284"/>
            <ac:spMk id="5" creationId="{136965A9-2F09-7EA7-9B46-B0275FE3C821}"/>
          </ac:spMkLst>
        </pc:spChg>
      </pc:sldChg>
      <pc:sldChg chg="modSp">
        <pc:chgData name="Mateja Geder, DOBA" userId="S::mateja.geder@doba.si::ccfd40d0-487c-4fcf-87d0-5a1ee1eda87d" providerId="AD" clId="Web-{CE012E38-8872-400A-B499-385B231B8457}" dt="2025-07-22T16:31:08.266" v="169" actId="20577"/>
        <pc:sldMkLst>
          <pc:docMk/>
          <pc:sldMk cId="1848216580" sldId="285"/>
        </pc:sldMkLst>
        <pc:spChg chg="mod">
          <ac:chgData name="Mateja Geder, DOBA" userId="S::mateja.geder@doba.si::ccfd40d0-487c-4fcf-87d0-5a1ee1eda87d" providerId="AD" clId="Web-{CE012E38-8872-400A-B499-385B231B8457}" dt="2025-07-22T16:31:08.266" v="169" actId="20577"/>
          <ac:spMkLst>
            <pc:docMk/>
            <pc:sldMk cId="1848216580" sldId="285"/>
            <ac:spMk id="4" creationId="{E78CEAE0-2FAF-160A-EFF1-916D41241DBA}"/>
          </ac:spMkLst>
        </pc:spChg>
      </pc:sldChg>
      <pc:sldChg chg="modSp">
        <pc:chgData name="Mateja Geder, DOBA" userId="S::mateja.geder@doba.si::ccfd40d0-487c-4fcf-87d0-5a1ee1eda87d" providerId="AD" clId="Web-{CE012E38-8872-400A-B499-385B231B8457}" dt="2025-07-22T16:31:30.329" v="196" actId="20577"/>
        <pc:sldMkLst>
          <pc:docMk/>
          <pc:sldMk cId="745022857" sldId="286"/>
        </pc:sldMkLst>
        <pc:spChg chg="mod">
          <ac:chgData name="Mateja Geder, DOBA" userId="S::mateja.geder@doba.si::ccfd40d0-487c-4fcf-87d0-5a1ee1eda87d" providerId="AD" clId="Web-{CE012E38-8872-400A-B499-385B231B8457}" dt="2025-07-22T16:31:30.329" v="196" actId="20577"/>
          <ac:spMkLst>
            <pc:docMk/>
            <pc:sldMk cId="745022857" sldId="286"/>
            <ac:spMk id="4" creationId="{4034434A-B149-B830-7C3D-A01EBC7F330E}"/>
          </ac:spMkLst>
        </pc:spChg>
      </pc:sldChg>
      <pc:sldChg chg="modSp">
        <pc:chgData name="Mateja Geder, DOBA" userId="S::mateja.geder@doba.si::ccfd40d0-487c-4fcf-87d0-5a1ee1eda87d" providerId="AD" clId="Web-{CE012E38-8872-400A-B499-385B231B8457}" dt="2025-07-22T16:32:21.034" v="227" actId="20577"/>
        <pc:sldMkLst>
          <pc:docMk/>
          <pc:sldMk cId="2525822979" sldId="294"/>
        </pc:sldMkLst>
        <pc:spChg chg="mod">
          <ac:chgData name="Mateja Geder, DOBA" userId="S::mateja.geder@doba.si::ccfd40d0-487c-4fcf-87d0-5a1ee1eda87d" providerId="AD" clId="Web-{CE012E38-8872-400A-B499-385B231B8457}" dt="2025-07-22T16:32:21.034" v="227" actId="20577"/>
          <ac:spMkLst>
            <pc:docMk/>
            <pc:sldMk cId="2525822979" sldId="294"/>
            <ac:spMk id="3" creationId="{B8846555-F1E8-D0BB-2D63-0063F1C1C7F6}"/>
          </ac:spMkLst>
        </pc:spChg>
      </pc:sldChg>
      <pc:sldChg chg="modSp">
        <pc:chgData name="Mateja Geder, DOBA" userId="S::mateja.geder@doba.si::ccfd40d0-487c-4fcf-87d0-5a1ee1eda87d" providerId="AD" clId="Web-{CE012E38-8872-400A-B499-385B231B8457}" dt="2025-07-22T16:32:45.175" v="234" actId="20577"/>
        <pc:sldMkLst>
          <pc:docMk/>
          <pc:sldMk cId="329927129" sldId="299"/>
        </pc:sldMkLst>
        <pc:spChg chg="mod">
          <ac:chgData name="Mateja Geder, DOBA" userId="S::mateja.geder@doba.si::ccfd40d0-487c-4fcf-87d0-5a1ee1eda87d" providerId="AD" clId="Web-{CE012E38-8872-400A-B499-385B231B8457}" dt="2025-07-22T16:32:45.175" v="234" actId="20577"/>
          <ac:spMkLst>
            <pc:docMk/>
            <pc:sldMk cId="329927129" sldId="299"/>
            <ac:spMk id="3" creationId="{1FFF5FEC-5FB2-BE52-49F4-AB7DF8C1238B}"/>
          </ac:spMkLst>
        </pc:spChg>
      </pc:sldChg>
      <pc:sldChg chg="modSp">
        <pc:chgData name="Mateja Geder, DOBA" userId="S::mateja.geder@doba.si::ccfd40d0-487c-4fcf-87d0-5a1ee1eda87d" providerId="AD" clId="Web-{CE012E38-8872-400A-B499-385B231B8457}" dt="2025-07-22T16:25:21.943" v="20" actId="20577"/>
        <pc:sldMkLst>
          <pc:docMk/>
          <pc:sldMk cId="4166417723" sldId="302"/>
        </pc:sldMkLst>
        <pc:spChg chg="mod">
          <ac:chgData name="Mateja Geder, DOBA" userId="S::mateja.geder@doba.si::ccfd40d0-487c-4fcf-87d0-5a1ee1eda87d" providerId="AD" clId="Web-{CE012E38-8872-400A-B499-385B231B8457}" dt="2025-07-22T16:25:12.739" v="8" actId="20577"/>
          <ac:spMkLst>
            <pc:docMk/>
            <pc:sldMk cId="4166417723" sldId="302"/>
            <ac:spMk id="3" creationId="{58CC4DFE-FA74-B79B-E692-0BF2D4BF1F25}"/>
          </ac:spMkLst>
        </pc:spChg>
        <pc:spChg chg="mod">
          <ac:chgData name="Mateja Geder, DOBA" userId="S::mateja.geder@doba.si::ccfd40d0-487c-4fcf-87d0-5a1ee1eda87d" providerId="AD" clId="Web-{CE012E38-8872-400A-B499-385B231B8457}" dt="2025-07-22T16:25:21.943" v="20" actId="20577"/>
          <ac:spMkLst>
            <pc:docMk/>
            <pc:sldMk cId="4166417723" sldId="302"/>
            <ac:spMk id="4" creationId="{7757D623-C89F-78AA-B237-4E366A8DB51C}"/>
          </ac:spMkLst>
        </pc:spChg>
      </pc:sldChg>
      <pc:sldChg chg="modSp">
        <pc:chgData name="Mateja Geder, DOBA" userId="S::mateja.geder@doba.si::ccfd40d0-487c-4fcf-87d0-5a1ee1eda87d" providerId="AD" clId="Web-{CE012E38-8872-400A-B499-385B231B8457}" dt="2025-07-22T16:33:31.724" v="240" actId="20577"/>
        <pc:sldMkLst>
          <pc:docMk/>
          <pc:sldMk cId="1821673080" sldId="307"/>
        </pc:sldMkLst>
        <pc:spChg chg="mod">
          <ac:chgData name="Mateja Geder, DOBA" userId="S::mateja.geder@doba.si::ccfd40d0-487c-4fcf-87d0-5a1ee1eda87d" providerId="AD" clId="Web-{CE012E38-8872-400A-B499-385B231B8457}" dt="2025-07-22T16:33:31.724" v="240" actId="20577"/>
          <ac:spMkLst>
            <pc:docMk/>
            <pc:sldMk cId="1821673080" sldId="307"/>
            <ac:spMk id="3" creationId="{807B0497-91CD-1A34-8D17-EC644DEC2FC5}"/>
          </ac:spMkLst>
        </pc:spChg>
      </pc:sldChg>
      <pc:sldChg chg="modSp">
        <pc:chgData name="Mateja Geder, DOBA" userId="S::mateja.geder@doba.si::ccfd40d0-487c-4fcf-87d0-5a1ee1eda87d" providerId="AD" clId="Web-{CE012E38-8872-400A-B499-385B231B8457}" dt="2025-07-22T16:31:37.814" v="201" actId="20577"/>
        <pc:sldMkLst>
          <pc:docMk/>
          <pc:sldMk cId="883705601" sldId="313"/>
        </pc:sldMkLst>
        <pc:spChg chg="mod">
          <ac:chgData name="Mateja Geder, DOBA" userId="S::mateja.geder@doba.si::ccfd40d0-487c-4fcf-87d0-5a1ee1eda87d" providerId="AD" clId="Web-{CE012E38-8872-400A-B499-385B231B8457}" dt="2025-07-22T16:31:37.814" v="201" actId="20577"/>
          <ac:spMkLst>
            <pc:docMk/>
            <pc:sldMk cId="883705601" sldId="313"/>
            <ac:spMk id="3" creationId="{F65B38E3-22B9-D983-BE60-39BB5D7D3D5D}"/>
          </ac:spMkLst>
        </pc:spChg>
      </pc:sldChg>
      <pc:sldChg chg="modSp">
        <pc:chgData name="Mateja Geder, DOBA" userId="S::mateja.geder@doba.si::ccfd40d0-487c-4fcf-87d0-5a1ee1eda87d" providerId="AD" clId="Web-{CE012E38-8872-400A-B499-385B231B8457}" dt="2025-07-22T16:31:45.986" v="208" actId="20577"/>
        <pc:sldMkLst>
          <pc:docMk/>
          <pc:sldMk cId="4112041344" sldId="314"/>
        </pc:sldMkLst>
        <pc:spChg chg="mod">
          <ac:chgData name="Mateja Geder, DOBA" userId="S::mateja.geder@doba.si::ccfd40d0-487c-4fcf-87d0-5a1ee1eda87d" providerId="AD" clId="Web-{CE012E38-8872-400A-B499-385B231B8457}" dt="2025-07-22T16:31:45.986" v="208" actId="20577"/>
          <ac:spMkLst>
            <pc:docMk/>
            <pc:sldMk cId="4112041344" sldId="314"/>
            <ac:spMk id="3" creationId="{75A014C8-A708-E936-732B-6EF43D5D1502}"/>
          </ac:spMkLst>
        </pc:spChg>
      </pc:sldChg>
      <pc:sldChg chg="modSp">
        <pc:chgData name="Mateja Geder, DOBA" userId="S::mateja.geder@doba.si::ccfd40d0-487c-4fcf-87d0-5a1ee1eda87d" providerId="AD" clId="Web-{CE012E38-8872-400A-B499-385B231B8457}" dt="2025-07-22T16:26:28.195" v="57" actId="20577"/>
        <pc:sldMkLst>
          <pc:docMk/>
          <pc:sldMk cId="2802272491" sldId="316"/>
        </pc:sldMkLst>
        <pc:spChg chg="mod">
          <ac:chgData name="Mateja Geder, DOBA" userId="S::mateja.geder@doba.si::ccfd40d0-487c-4fcf-87d0-5a1ee1eda87d" providerId="AD" clId="Web-{CE012E38-8872-400A-B499-385B231B8457}" dt="2025-07-22T16:26:28.195" v="57" actId="20577"/>
          <ac:spMkLst>
            <pc:docMk/>
            <pc:sldMk cId="2802272491" sldId="316"/>
            <ac:spMk id="3" creationId="{8C378B27-6FB7-07F4-A022-B7666568599B}"/>
          </ac:spMkLst>
        </pc:spChg>
      </pc:sldChg>
    </pc:docChg>
  </pc:docChgLst>
  <pc:docChgLst>
    <pc:chgData name="Martina Plantak, DOBA" userId="S::martina.plantak@doba.si::de674679-c024-4d92-9c12-6923d982c1a5" providerId="AD" clId="Web-{570853F7-892F-B66F-9B65-0226AD6AF619}"/>
    <pc:docChg chg="modSld">
      <pc:chgData name="Martina Plantak, DOBA" userId="S::martina.plantak@doba.si::de674679-c024-4d92-9c12-6923d982c1a5" providerId="AD" clId="Web-{570853F7-892F-B66F-9B65-0226AD6AF619}" dt="2025-07-18T07:44:02.926" v="20" actId="20577"/>
      <pc:docMkLst>
        <pc:docMk/>
      </pc:docMkLst>
      <pc:sldChg chg="modSp">
        <pc:chgData name="Martina Plantak, DOBA" userId="S::martina.plantak@doba.si::de674679-c024-4d92-9c12-6923d982c1a5" providerId="AD" clId="Web-{570853F7-892F-B66F-9B65-0226AD6AF619}" dt="2025-07-18T07:41:58.280" v="0" actId="20577"/>
        <pc:sldMkLst>
          <pc:docMk/>
          <pc:sldMk cId="4246760670" sldId="287"/>
        </pc:sldMkLst>
        <pc:spChg chg="mod">
          <ac:chgData name="Martina Plantak, DOBA" userId="S::martina.plantak@doba.si::de674679-c024-4d92-9c12-6923d982c1a5" providerId="AD" clId="Web-{570853F7-892F-B66F-9B65-0226AD6AF619}" dt="2025-07-18T07:41:58.280" v="0" actId="20577"/>
          <ac:spMkLst>
            <pc:docMk/>
            <pc:sldMk cId="4246760670" sldId="287"/>
            <ac:spMk id="3" creationId="{6BAE5AC1-97F1-FD0D-1F17-DA8305571DBC}"/>
          </ac:spMkLst>
        </pc:spChg>
      </pc:sldChg>
      <pc:sldChg chg="modSp">
        <pc:chgData name="Martina Plantak, DOBA" userId="S::martina.plantak@doba.si::de674679-c024-4d92-9c12-6923d982c1a5" providerId="AD" clId="Web-{570853F7-892F-B66F-9B65-0226AD6AF619}" dt="2025-07-18T07:42:48.783" v="8" actId="20577"/>
        <pc:sldMkLst>
          <pc:docMk/>
          <pc:sldMk cId="1656642555" sldId="293"/>
        </pc:sldMkLst>
        <pc:spChg chg="mod">
          <ac:chgData name="Martina Plantak, DOBA" userId="S::martina.plantak@doba.si::de674679-c024-4d92-9c12-6923d982c1a5" providerId="AD" clId="Web-{570853F7-892F-B66F-9B65-0226AD6AF619}" dt="2025-07-18T07:42:48.783" v="8" actId="20577"/>
          <ac:spMkLst>
            <pc:docMk/>
            <pc:sldMk cId="1656642555" sldId="293"/>
            <ac:spMk id="3" creationId="{A08CE639-6763-C893-A815-B3EDEF78199C}"/>
          </ac:spMkLst>
        </pc:spChg>
      </pc:sldChg>
      <pc:sldChg chg="modSp">
        <pc:chgData name="Martina Plantak, DOBA" userId="S::martina.plantak@doba.si::de674679-c024-4d92-9c12-6923d982c1a5" providerId="AD" clId="Web-{570853F7-892F-B66F-9B65-0226AD6AF619}" dt="2025-07-18T07:44:02.926" v="20" actId="20577"/>
        <pc:sldMkLst>
          <pc:docMk/>
          <pc:sldMk cId="1821673080" sldId="307"/>
        </pc:sldMkLst>
        <pc:spChg chg="mod">
          <ac:chgData name="Martina Plantak, DOBA" userId="S::martina.plantak@doba.si::de674679-c024-4d92-9c12-6923d982c1a5" providerId="AD" clId="Web-{570853F7-892F-B66F-9B65-0226AD6AF619}" dt="2025-07-18T07:44:02.926" v="20" actId="20577"/>
          <ac:spMkLst>
            <pc:docMk/>
            <pc:sldMk cId="1821673080" sldId="307"/>
            <ac:spMk id="3" creationId="{807B0497-91CD-1A34-8D17-EC644DEC2FC5}"/>
          </ac:spMkLst>
        </pc:spChg>
      </pc:sldChg>
      <pc:sldChg chg="modSp">
        <pc:chgData name="Martina Plantak, DOBA" userId="S::martina.plantak@doba.si::de674679-c024-4d92-9c12-6923d982c1a5" providerId="AD" clId="Web-{570853F7-892F-B66F-9B65-0226AD6AF619}" dt="2025-07-18T07:43:27.831" v="13" actId="20577"/>
        <pc:sldMkLst>
          <pc:docMk/>
          <pc:sldMk cId="1074941690" sldId="310"/>
        </pc:sldMkLst>
        <pc:spChg chg="mod">
          <ac:chgData name="Martina Plantak, DOBA" userId="S::martina.plantak@doba.si::de674679-c024-4d92-9c12-6923d982c1a5" providerId="AD" clId="Web-{570853F7-892F-B66F-9B65-0226AD6AF619}" dt="2025-07-18T07:43:27.831" v="13" actId="20577"/>
          <ac:spMkLst>
            <pc:docMk/>
            <pc:sldMk cId="1074941690" sldId="310"/>
            <ac:spMk id="3" creationId="{655ED667-68A9-A727-2D40-34BB96890A06}"/>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4F9EF1-2BA6-4CA2-92C3-CA0430A1AF40}" type="doc">
      <dgm:prSet loTypeId="urn:microsoft.com/office/officeart/2005/8/layout/arrow5" loCatId="process" qsTypeId="urn:microsoft.com/office/officeart/2005/8/quickstyle/simple1" qsCatId="simple" csTypeId="urn:microsoft.com/office/officeart/2005/8/colors/accent1_2" csCatId="accent1" phldr="1"/>
      <dgm:spPr/>
      <dgm:t>
        <a:bodyPr/>
        <a:lstStyle/>
        <a:p>
          <a:endParaRPr lang="sl-SI"/>
        </a:p>
      </dgm:t>
    </dgm:pt>
    <dgm:pt modelId="{F9CC2ACF-5636-475C-B567-818D82C98FD0}">
      <dgm:prSet phldrT="[Text]"/>
      <dgm:spPr/>
      <dgm:t>
        <a:bodyPr/>
        <a:lstStyle/>
        <a:p>
          <a:r>
            <a:rPr lang="sl-SI"/>
            <a:t>Zabavna</a:t>
          </a:r>
        </a:p>
      </dgm:t>
    </dgm:pt>
    <dgm:pt modelId="{BD8B9493-406A-4799-A706-3965874E3641}" type="parTrans" cxnId="{94B0C85A-0AAB-4C78-A0E0-C43E7AD60811}">
      <dgm:prSet/>
      <dgm:spPr/>
      <dgm:t>
        <a:bodyPr/>
        <a:lstStyle/>
        <a:p>
          <a:endParaRPr lang="sl-SI"/>
        </a:p>
      </dgm:t>
    </dgm:pt>
    <dgm:pt modelId="{DE8FFD07-CC5C-4028-BFB1-972087E04548}" type="sibTrans" cxnId="{94B0C85A-0AAB-4C78-A0E0-C43E7AD60811}">
      <dgm:prSet/>
      <dgm:spPr/>
      <dgm:t>
        <a:bodyPr/>
        <a:lstStyle/>
        <a:p>
          <a:endParaRPr lang="sl-SI"/>
        </a:p>
      </dgm:t>
    </dgm:pt>
    <dgm:pt modelId="{33AE1019-6290-49F7-8AF3-C014653BBADF}">
      <dgm:prSet phldrT="[Text]"/>
      <dgm:spPr/>
      <dgm:t>
        <a:bodyPr/>
        <a:lstStyle/>
        <a:p>
          <a:r>
            <a:rPr lang="sl-SI"/>
            <a:t>Dejstva</a:t>
          </a:r>
        </a:p>
      </dgm:t>
    </dgm:pt>
    <dgm:pt modelId="{BD0166EC-00FF-4E24-BC76-B0E4A6B44954}" type="parTrans" cxnId="{89CA3E2E-7779-41A6-8776-86F2D80FBEEE}">
      <dgm:prSet/>
      <dgm:spPr/>
      <dgm:t>
        <a:bodyPr/>
        <a:lstStyle/>
        <a:p>
          <a:endParaRPr lang="sl-SI"/>
        </a:p>
      </dgm:t>
    </dgm:pt>
    <dgm:pt modelId="{F2048284-B741-49EA-8D0B-14338DD71C04}" type="sibTrans" cxnId="{89CA3E2E-7779-41A6-8776-86F2D80FBEEE}">
      <dgm:prSet/>
      <dgm:spPr/>
      <dgm:t>
        <a:bodyPr/>
        <a:lstStyle/>
        <a:p>
          <a:endParaRPr lang="sl-SI"/>
        </a:p>
      </dgm:t>
    </dgm:pt>
    <dgm:pt modelId="{288B0FFB-6715-4036-A062-97A8C3B0DDF8}" type="pres">
      <dgm:prSet presAssocID="{AD4F9EF1-2BA6-4CA2-92C3-CA0430A1AF40}" presName="diagram" presStyleCnt="0">
        <dgm:presLayoutVars>
          <dgm:dir/>
          <dgm:resizeHandles val="exact"/>
        </dgm:presLayoutVars>
      </dgm:prSet>
      <dgm:spPr/>
    </dgm:pt>
    <dgm:pt modelId="{353461C6-DBB8-43C5-88FC-6126AB54FE2A}" type="pres">
      <dgm:prSet presAssocID="{F9CC2ACF-5636-475C-B567-818D82C98FD0}" presName="arrow" presStyleLbl="node1" presStyleIdx="0" presStyleCnt="2" custRadScaleRad="121184" custRadScaleInc="-214">
        <dgm:presLayoutVars>
          <dgm:bulletEnabled val="1"/>
        </dgm:presLayoutVars>
      </dgm:prSet>
      <dgm:spPr/>
    </dgm:pt>
    <dgm:pt modelId="{DE86D978-85CE-454B-8B50-4305B2A40402}" type="pres">
      <dgm:prSet presAssocID="{33AE1019-6290-49F7-8AF3-C014653BBADF}" presName="arrow" presStyleLbl="node1" presStyleIdx="1" presStyleCnt="2">
        <dgm:presLayoutVars>
          <dgm:bulletEnabled val="1"/>
        </dgm:presLayoutVars>
      </dgm:prSet>
      <dgm:spPr/>
    </dgm:pt>
  </dgm:ptLst>
  <dgm:cxnLst>
    <dgm:cxn modelId="{89CA3E2E-7779-41A6-8776-86F2D80FBEEE}" srcId="{AD4F9EF1-2BA6-4CA2-92C3-CA0430A1AF40}" destId="{33AE1019-6290-49F7-8AF3-C014653BBADF}" srcOrd="1" destOrd="0" parTransId="{BD0166EC-00FF-4E24-BC76-B0E4A6B44954}" sibTransId="{F2048284-B741-49EA-8D0B-14338DD71C04}"/>
    <dgm:cxn modelId="{D8A62D56-3E5C-43C6-B6E8-18CC29E1E2B6}" type="presOf" srcId="{AD4F9EF1-2BA6-4CA2-92C3-CA0430A1AF40}" destId="{288B0FFB-6715-4036-A062-97A8C3B0DDF8}" srcOrd="0" destOrd="0" presId="urn:microsoft.com/office/officeart/2005/8/layout/arrow5"/>
    <dgm:cxn modelId="{94B0C85A-0AAB-4C78-A0E0-C43E7AD60811}" srcId="{AD4F9EF1-2BA6-4CA2-92C3-CA0430A1AF40}" destId="{F9CC2ACF-5636-475C-B567-818D82C98FD0}" srcOrd="0" destOrd="0" parTransId="{BD8B9493-406A-4799-A706-3965874E3641}" sibTransId="{DE8FFD07-CC5C-4028-BFB1-972087E04548}"/>
    <dgm:cxn modelId="{630E33AA-44B8-48C6-9C1D-7839D584D060}" type="presOf" srcId="{33AE1019-6290-49F7-8AF3-C014653BBADF}" destId="{DE86D978-85CE-454B-8B50-4305B2A40402}" srcOrd="0" destOrd="0" presId="urn:microsoft.com/office/officeart/2005/8/layout/arrow5"/>
    <dgm:cxn modelId="{E68F63B2-F13D-4488-BD7D-C27DC0898940}" type="presOf" srcId="{F9CC2ACF-5636-475C-B567-818D82C98FD0}" destId="{353461C6-DBB8-43C5-88FC-6126AB54FE2A}" srcOrd="0" destOrd="0" presId="urn:microsoft.com/office/officeart/2005/8/layout/arrow5"/>
    <dgm:cxn modelId="{CBF72697-9DC4-4A6E-ACD6-703E52C68289}" type="presParOf" srcId="{288B0FFB-6715-4036-A062-97A8C3B0DDF8}" destId="{353461C6-DBB8-43C5-88FC-6126AB54FE2A}" srcOrd="0" destOrd="0" presId="urn:microsoft.com/office/officeart/2005/8/layout/arrow5"/>
    <dgm:cxn modelId="{759B0B83-9BFB-4E64-B9DC-71A9CE796F1D}" type="presParOf" srcId="{288B0FFB-6715-4036-A062-97A8C3B0DDF8}" destId="{DE86D978-85CE-454B-8B50-4305B2A40402}" srcOrd="1"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3461C6-DBB8-43C5-88FC-6126AB54FE2A}">
      <dsp:nvSpPr>
        <dsp:cNvPr id="0" name=""/>
        <dsp:cNvSpPr/>
      </dsp:nvSpPr>
      <dsp:spPr>
        <a:xfrm rot="16200000">
          <a:off x="0" y="713857"/>
          <a:ext cx="810110" cy="810110"/>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sl-SI" sz="1000" kern="1200"/>
            <a:t>Zabavna</a:t>
          </a:r>
        </a:p>
      </dsp:txBody>
      <dsp:txXfrm rot="5400000">
        <a:off x="0" y="916384"/>
        <a:ext cx="668341" cy="405055"/>
      </dsp:txXfrm>
    </dsp:sp>
    <dsp:sp modelId="{DE86D978-85CE-454B-8B50-4305B2A40402}">
      <dsp:nvSpPr>
        <dsp:cNvPr id="0" name=""/>
        <dsp:cNvSpPr/>
      </dsp:nvSpPr>
      <dsp:spPr>
        <a:xfrm rot="5400000">
          <a:off x="891466" y="710226"/>
          <a:ext cx="810110" cy="810110"/>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sl-SI" sz="1000" kern="1200"/>
            <a:t>Dejstva</a:t>
          </a:r>
        </a:p>
      </dsp:txBody>
      <dsp:txXfrm rot="-5400000">
        <a:off x="1033235" y="912754"/>
        <a:ext cx="668341" cy="405055"/>
      </dsp:txXfrm>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n-GB"/>
              <a:t>Click to edit Master title style</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r>
              <a:rPr lang="en-GB"/>
              <a:t>Click icon to add picture</a:t>
            </a:r>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pic>
        <p:nvPicPr>
          <p:cNvPr id="3" name="Imagen 8">
            <a:extLst>
              <a:ext uri="{FF2B5EF4-FFF2-40B4-BE49-F238E27FC236}">
                <a16:creationId xmlns:a16="http://schemas.microsoft.com/office/drawing/2014/main" id="{03EC8EDD-1A34-6962-BC46-D3D460E80C4F}"/>
              </a:ext>
            </a:extLst>
          </p:cNvPr>
          <p:cNvPicPr>
            <a:picLocks noChangeAspect="1"/>
          </p:cNvPicPr>
          <p:nvPr userDrawn="1"/>
        </p:nvPicPr>
        <p:blipFill rotWithShape="1">
          <a:blip r:embed="rId4" cstate="print">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pic>
        <p:nvPicPr>
          <p:cNvPr id="5" name="Imagen 6" descr="Texto, Logotipo&#10;&#10;Descripción generada automáticamente">
            <a:extLst>
              <a:ext uri="{FF2B5EF4-FFF2-40B4-BE49-F238E27FC236}">
                <a16:creationId xmlns:a16="http://schemas.microsoft.com/office/drawing/2014/main" id="{942BEA9D-22F9-BCCA-6252-C3CA3CAED31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pic>
        <p:nvPicPr>
          <p:cNvPr id="6" name="Imagen 9" descr="Texto&#10;&#10;Descripción generada automáticamente">
            <a:extLst>
              <a:ext uri="{FF2B5EF4-FFF2-40B4-BE49-F238E27FC236}">
                <a16:creationId xmlns:a16="http://schemas.microsoft.com/office/drawing/2014/main" id="{41A8ECB5-AE79-5CAF-7778-1909AC48B5D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27482398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n-GB"/>
              <a:t>Click to edit Master title style</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n-GB"/>
              <a:t>Click to edit Master text styles</a:t>
            </a:r>
          </a:p>
          <a:p>
            <a:pPr lvl="1"/>
            <a:r>
              <a:rPr lang="en-GB"/>
              <a:t>Second level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1B144AD8-F9D0-A2C5-80AD-612D266AC19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9717520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n-GB"/>
              <a:t>Click to edit Master title style</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1858E56E-28B0-9EC2-4380-7FD80F625B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88538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n-GB"/>
              <a:t>Click to edit Master title style</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D6E25C91-38BF-74DC-BAE3-28BF7AF41C5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8421878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7" name="Imagen 9" descr="Texto, Logotipo&#10;&#10;Descripción generada automáticamente">
            <a:extLst>
              <a:ext uri="{FF2B5EF4-FFF2-40B4-BE49-F238E27FC236}">
                <a16:creationId xmlns:a16="http://schemas.microsoft.com/office/drawing/2014/main" id="{B42FC0A1-93EC-1F95-593C-208DA1D4412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7045928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n-GB"/>
              <a:t>Click to edit Master title style</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3" name="Imagen 5" descr="Texto, Logotipo&#10;&#10;Descripción generada automáticamente">
            <a:extLst>
              <a:ext uri="{FF2B5EF4-FFF2-40B4-BE49-F238E27FC236}">
                <a16:creationId xmlns:a16="http://schemas.microsoft.com/office/drawing/2014/main" id="{307819E8-5D14-1654-901E-4AF72A16DA4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9071880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n-GB"/>
              <a:t>Click to edit Master title style</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r>
              <a:rPr lang="en-GB"/>
              <a:t>Click icon to add chart</a:t>
            </a:r>
            <a:endParaRPr lang="en-US"/>
          </a:p>
        </p:txBody>
      </p:sp>
    </p:spTree>
    <p:extLst>
      <p:ext uri="{BB962C8B-B14F-4D97-AF65-F5344CB8AC3E}">
        <p14:creationId xmlns:p14="http://schemas.microsoft.com/office/powerpoint/2010/main" val="2721217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2" name="Imagen 4" descr="Texto, Logotipo&#10;&#10;Descripción generada automáticamente">
            <a:extLst>
              <a:ext uri="{FF2B5EF4-FFF2-40B4-BE49-F238E27FC236}">
                <a16:creationId xmlns:a16="http://schemas.microsoft.com/office/drawing/2014/main" id="{35CCBA0C-BC5B-7E26-F909-009A9233272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7355940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CEA8934D-1E0F-084E-A3FE-7D295DD4A8D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600152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B008D60F-DDCD-8EF6-340E-78B0CFA5879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3211787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n-GB"/>
              <a:t>Click to edit Master title style</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3B7F8B1B-8185-9730-579C-79AC208F226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4414563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pic>
        <p:nvPicPr>
          <p:cNvPr id="4" name="Imagen 2" descr="Interfaz de usuario gráfica&#10;&#10;Descripción generada automáticamente">
            <a:extLst>
              <a:ext uri="{FF2B5EF4-FFF2-40B4-BE49-F238E27FC236}">
                <a16:creationId xmlns:a16="http://schemas.microsoft.com/office/drawing/2014/main" id="{817FAAC6-B868-AFAA-D49F-A84A050CAF3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7" name="Segnaposto testo 9">
            <a:extLst>
              <a:ext uri="{FF2B5EF4-FFF2-40B4-BE49-F238E27FC236}">
                <a16:creationId xmlns:a16="http://schemas.microsoft.com/office/drawing/2014/main" id="{4685CA93-1C3A-D32A-FD9D-BE3CEB884FED}"/>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8" name="Imagen 5" descr="Texto, Logotipo&#10;&#10;Descripción generada automáticamente">
            <a:extLst>
              <a:ext uri="{FF2B5EF4-FFF2-40B4-BE49-F238E27FC236}">
                <a16:creationId xmlns:a16="http://schemas.microsoft.com/office/drawing/2014/main" id="{58CCEBD8-A4ED-0369-A362-0CB2BCC5D8C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10" name="Conector recto 7">
            <a:extLst>
              <a:ext uri="{FF2B5EF4-FFF2-40B4-BE49-F238E27FC236}">
                <a16:creationId xmlns:a16="http://schemas.microsoft.com/office/drawing/2014/main" id="{B803E3AE-33A8-780F-F382-DD6741445586}"/>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11" name="Imagen 8" descr="Texto&#10;&#10;Descripción generada automáticamente">
            <a:extLst>
              <a:ext uri="{FF2B5EF4-FFF2-40B4-BE49-F238E27FC236}">
                <a16:creationId xmlns:a16="http://schemas.microsoft.com/office/drawing/2014/main" id="{9AD6EA38-C2B1-E968-F994-BDF95FA43A3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31686677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cstate="print">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606130494"/>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49" r:id="rId25"/>
    <p:sldLayoutId id="2147483661" r:id="rId26"/>
    <p:sldLayoutId id="2147483660" r:id="rId27"/>
    <p:sldLayoutId id="2147483659" r:id="rId28"/>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14.xml"/><Relationship Id="rId1" Type="http://schemas.openxmlformats.org/officeDocument/2006/relationships/video" Target="https://www.youtube.com/embed/J_1F8GoLOI8?list=PLKbmcnUUQMlmMt9bnq6CruylRotpL8YOY"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package" Target="../embeddings/Microsoft_Word_Document_1ADDB865.docx"/><Relationship Id="rId1" Type="http://schemas.openxmlformats.org/officeDocument/2006/relationships/slideLayout" Target="../slideLayouts/slideLayout2.xml"/><Relationship Id="rId5" Type="http://schemas.openxmlformats.org/officeDocument/2006/relationships/image" Target="../media/image13.emf"/><Relationship Id="rId4" Type="http://schemas.openxmlformats.org/officeDocument/2006/relationships/package" Target="../embeddings/Microsoft_Word_Document_35B65C64.docx"/></Relationships>
</file>

<file path=ppt/slides/_rels/slide15.xml.rels><?xml version="1.0" encoding="UTF-8" standalone="yes"?>
<Relationships xmlns="http://schemas.openxmlformats.org/package/2006/relationships"><Relationship Id="rId3" Type="http://schemas.openxmlformats.org/officeDocument/2006/relationships/hyperlink" Target="https://quizlet.com/150158727/chapter-1-financial-statements-flash-cards/" TargetMode="External"/><Relationship Id="rId2" Type="http://schemas.openxmlformats.org/officeDocument/2006/relationships/slideLayout" Target="../slideLayouts/slideLayout14.xml"/><Relationship Id="rId1" Type="http://schemas.openxmlformats.org/officeDocument/2006/relationships/video" Target="https://www.youtube.com/embed/_F6a0ddbjtI?feature=oembed" TargetMode="External"/><Relationship Id="rId5" Type="http://schemas.openxmlformats.org/officeDocument/2006/relationships/image" Target="../media/image15.jpe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16.xml"/><Relationship Id="rId1" Type="http://schemas.openxmlformats.org/officeDocument/2006/relationships/video" Target="https://www.youtube.com/embed/-V0tYq3nCm8?feature=oembed"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toryburchfoundation.org/fellows/" TargetMode="External"/><Relationship Id="rId2" Type="http://schemas.openxmlformats.org/officeDocument/2006/relationships/hyperlink" Target="https://girlboss.com/blogs/read/small-business-grants-for-women" TargetMode="External"/><Relationship Id="rId1" Type="http://schemas.openxmlformats.org/officeDocument/2006/relationships/slideLayout" Target="../slideLayouts/slideLayout14.xml"/><Relationship Id="rId5" Type="http://schemas.openxmlformats.org/officeDocument/2006/relationships/image" Target="../media/image18.png"/><Relationship Id="rId4" Type="http://schemas.openxmlformats.org/officeDocument/2006/relationships/hyperlink" Target="https://www.iamsogal.com/"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hyperlink" Target="https://www.eif.org/index.htm" TargetMode="External"/><Relationship Id="rId2" Type="http://schemas.openxmlformats.org/officeDocument/2006/relationships/hyperlink" Target="https://www.eib.org/en/publications/online/all/eib-group-support-for-eu-businesses?gad_source=1&amp;gclid=Cj0KCQjwhb60BhClARIsABGGtw8RlTswPAsX-2gFRngAfVqFeLjfEuiWWF3tNXp512WnzwkpYlHVmtMaAvlkEALw_wcB" TargetMode="External"/><Relationship Id="rId1" Type="http://schemas.openxmlformats.org/officeDocument/2006/relationships/slideLayout" Target="../slideLayouts/slideLayout14.xml"/><Relationship Id="rId5" Type="http://schemas.openxmlformats.org/officeDocument/2006/relationships/image" Target="../media/image19.png"/><Relationship Id="rId4" Type="http://schemas.openxmlformats.org/officeDocument/2006/relationships/hyperlink" Target="https://ebrdwomeninbusiness.com/"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hyperlink" Target="https://www.indiegogo.com/" TargetMode="External"/><Relationship Id="rId2" Type="http://schemas.openxmlformats.org/officeDocument/2006/relationships/hyperlink" Target="https://www.kickstarter.com/" TargetMode="External"/><Relationship Id="rId1" Type="http://schemas.openxmlformats.org/officeDocument/2006/relationships/slideLayout" Target="../slideLayouts/slideLayout14.xml"/><Relationship Id="rId6" Type="http://schemas.openxmlformats.org/officeDocument/2006/relationships/hyperlink" Target="https://fundly.com/" TargetMode="External"/><Relationship Id="rId5" Type="http://schemas.openxmlformats.org/officeDocument/2006/relationships/hyperlink" Target="https://www.patreon.com/en-GB" TargetMode="External"/><Relationship Id="rId4" Type="http://schemas.openxmlformats.org/officeDocument/2006/relationships/hyperlink" Target="https://www.gofundme.com/en-gb"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angelcapitalassociation.org/" TargetMode="External"/><Relationship Id="rId2" Type="http://schemas.openxmlformats.org/officeDocument/2006/relationships/slideLayout" Target="../slideLayouts/slideLayout16.xml"/><Relationship Id="rId1" Type="http://schemas.openxmlformats.org/officeDocument/2006/relationships/video" Target="https://www.youtube.com/embed/Cb-6XRAcoEU?feature=oembed" TargetMode="External"/><Relationship Id="rId6" Type="http://schemas.openxmlformats.org/officeDocument/2006/relationships/image" Target="../media/image20.jpeg"/><Relationship Id="rId5" Type="http://schemas.openxmlformats.org/officeDocument/2006/relationships/hyperlink" Target="https://www.angellist.com/" TargetMode="External"/><Relationship Id="rId4" Type="http://schemas.openxmlformats.org/officeDocument/2006/relationships/hyperlink" Target="https://goldenseeds.com/"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arx.deals/products/database/?utm_term=cb%20insight&amp;utm_campaign=Arx+Website+traffic-Search-1&amp;utm_source=adwords&amp;utm_medium=ppc&amp;gad_source=1" TargetMode="External"/><Relationship Id="rId2" Type="http://schemas.openxmlformats.org/officeDocument/2006/relationships/slideLayout" Target="../slideLayouts/slideLayout16.xml"/><Relationship Id="rId1" Type="http://schemas.openxmlformats.org/officeDocument/2006/relationships/video" Target="https://www.youtube.com/embed/a4aUX5u90oA?feature=oembed" TargetMode="External"/><Relationship Id="rId4" Type="http://schemas.openxmlformats.org/officeDocument/2006/relationships/image" Target="../media/image21.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hyperlink" Target="https://take.quiz-maker.com/QDOGZ1JH3" TargetMode="External"/><Relationship Id="rId2" Type="http://schemas.openxmlformats.org/officeDocument/2006/relationships/slideLayout" Target="../slideLayouts/slideLayout14.xml"/><Relationship Id="rId1" Type="http://schemas.openxmlformats.org/officeDocument/2006/relationships/video" Target="https://www.youtube.com/embed/MYVL1XHeB74?feature=oembed" TargetMode="External"/><Relationship Id="rId6" Type="http://schemas.openxmlformats.org/officeDocument/2006/relationships/image" Target="../media/image22.jpeg"/><Relationship Id="rId5" Type="http://schemas.openxmlformats.org/officeDocument/2006/relationships/image" Target="../media/image14.png"/><Relationship Id="rId4" Type="http://schemas.openxmlformats.org/officeDocument/2006/relationships/hyperlink" Target="https://study.com/academy/practice/quiz-worksheet-funding-opportunities-for-entrepreneurs.html"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1.xml.rels><?xml version="1.0" encoding="UTF-8" standalone="yes"?>
<Relationships xmlns="http://schemas.openxmlformats.org/package/2006/relationships"><Relationship Id="rId3" Type="http://schemas.openxmlformats.org/officeDocument/2006/relationships/hyperlink" Target="https://www.cognism.com/" TargetMode="External"/><Relationship Id="rId2" Type="http://schemas.openxmlformats.org/officeDocument/2006/relationships/slideLayout" Target="../slideLayouts/slideLayout14.xml"/><Relationship Id="rId1" Type="http://schemas.openxmlformats.org/officeDocument/2006/relationships/video" Target="https://www.youtube.com/embed/4YG5NhxbN-w?feature=oembed" TargetMode="External"/><Relationship Id="rId4" Type="http://schemas.openxmlformats.org/officeDocument/2006/relationships/image" Target="../media/image26.jpeg"/></Relationships>
</file>

<file path=ppt/slides/_rels/slide42.xml.rels><?xml version="1.0" encoding="UTF-8" standalone="yes"?>
<Relationships xmlns="http://schemas.openxmlformats.org/package/2006/relationships"><Relationship Id="rId3" Type="http://schemas.openxmlformats.org/officeDocument/2006/relationships/hyperlink" Target="https://take.quiz-maker.com/QDOGZ1JH3" TargetMode="External"/><Relationship Id="rId2" Type="http://schemas.openxmlformats.org/officeDocument/2006/relationships/slideLayout" Target="../slideLayouts/slideLayout14.xml"/><Relationship Id="rId1" Type="http://schemas.openxmlformats.org/officeDocument/2006/relationships/video" Target="https://www.youtube.com/embed/r-iETptU7JY?feature=oembed" TargetMode="External"/><Relationship Id="rId6" Type="http://schemas.openxmlformats.org/officeDocument/2006/relationships/image" Target="../media/image27.jpeg"/><Relationship Id="rId5" Type="http://schemas.openxmlformats.org/officeDocument/2006/relationships/image" Target="../media/image14.png"/><Relationship Id="rId4" Type="http://schemas.openxmlformats.org/officeDocument/2006/relationships/hyperlink" Target="https://www.allied.vc/investor-readiness-quiz"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venturusai.com/" TargetMode="External"/><Relationship Id="rId2" Type="http://schemas.openxmlformats.org/officeDocument/2006/relationships/slideLayout" Target="../slideLayouts/slideLayout2.xml"/><Relationship Id="rId1" Type="http://schemas.openxmlformats.org/officeDocument/2006/relationships/video" Target="https://www.youtube.com/embed/J127cQ7isr4?feature=oembed" TargetMode="External"/><Relationship Id="rId4" Type="http://schemas.openxmlformats.org/officeDocument/2006/relationships/image" Target="../media/image28.jpeg"/></Relationships>
</file>

<file path=ppt/slides/_rels/slide44.xml.rels><?xml version="1.0" encoding="UTF-8" standalone="yes"?>
<Relationships xmlns="http://schemas.openxmlformats.org/package/2006/relationships"><Relationship Id="rId3" Type="http://schemas.openxmlformats.org/officeDocument/2006/relationships/hyperlink" Target="https://www.youtube.com/watch?v=J127cQ7isr4" TargetMode="External"/><Relationship Id="rId2" Type="http://schemas.openxmlformats.org/officeDocument/2006/relationships/hyperlink" Target="https://www.youtube.com/watch?v=Aq4Yvj4Ky7E" TargetMode="Externa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hyperlink" Target="https://www.youtube.com/watch?v=a4aUX5u90oA" TargetMode="External"/><Relationship Id="rId2" Type="http://schemas.openxmlformats.org/officeDocument/2006/relationships/hyperlink" Target="https://www.youtube.com/watch?v=MYVL1XHeB74" TargetMode="External"/><Relationship Id="rId1" Type="http://schemas.openxmlformats.org/officeDocument/2006/relationships/slideLayout" Target="../slideLayouts/slideLayout14.xml"/><Relationship Id="rId4" Type="http://schemas.openxmlformats.org/officeDocument/2006/relationships/hyperlink" Target="https://www.youtube.com/watch?v=Aq4Yvj4Ky7E"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s://www.youtube.com/watch?v=J127cQ7isr4" TargetMode="External"/><Relationship Id="rId2" Type="http://schemas.openxmlformats.org/officeDocument/2006/relationships/hyperlink" Target="https://www.youtube.com/watch?v=r-iETptU7JY" TargetMode="Externa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8" Type="http://schemas.openxmlformats.org/officeDocument/2006/relationships/hyperlink" Target="https://www.youtube.com/watch?v=zBUhQPPS9AY" TargetMode="External"/><Relationship Id="rId13" Type="http://schemas.openxmlformats.org/officeDocument/2006/relationships/hyperlink" Target="https://www.youtube.com/watch?v=4YG5NhxbN-w" TargetMode="External"/><Relationship Id="rId3" Type="http://schemas.openxmlformats.org/officeDocument/2006/relationships/hyperlink" Target="https://www.youtube.com/watch?v=hMBN6yTIDb0" TargetMode="External"/><Relationship Id="rId7" Type="http://schemas.openxmlformats.org/officeDocument/2006/relationships/hyperlink" Target="https://www.youtube.com/watch?v=677ZtSMr4-4" TargetMode="External"/><Relationship Id="rId12" Type="http://schemas.openxmlformats.org/officeDocument/2006/relationships/hyperlink" Target="https://www.youtube.com/watch?v=l0hVIH3EnlQ" TargetMode="External"/><Relationship Id="rId2" Type="http://schemas.openxmlformats.org/officeDocument/2006/relationships/hyperlink" Target="https://www.academia.edu/11684158/RISK_MANAGEMENT_PLAN" TargetMode="External"/><Relationship Id="rId1" Type="http://schemas.openxmlformats.org/officeDocument/2006/relationships/slideLayout" Target="../slideLayouts/slideLayout14.xml"/><Relationship Id="rId6" Type="http://schemas.openxmlformats.org/officeDocument/2006/relationships/hyperlink" Target="https://blog.salesflare.com/top-podcasts-startup-founders" TargetMode="External"/><Relationship Id="rId11" Type="http://schemas.openxmlformats.org/officeDocument/2006/relationships/hyperlink" Target="https://www.youtube.com/watch?v=tzWew_wPatA" TargetMode="External"/><Relationship Id="rId5" Type="http://schemas.openxmlformats.org/officeDocument/2006/relationships/hyperlink" Target="https://www.youtube.com/watch?v=NquuY41FrrA" TargetMode="External"/><Relationship Id="rId10" Type="http://schemas.openxmlformats.org/officeDocument/2006/relationships/hyperlink" Target="https://www.youtube.com/watch?v=jYWF64Um7pw" TargetMode="External"/><Relationship Id="rId4" Type="http://schemas.openxmlformats.org/officeDocument/2006/relationships/hyperlink" Target="https://www.youtube.com/watch?v=7q6sAPAV7F4" TargetMode="External"/><Relationship Id="rId9" Type="http://schemas.openxmlformats.org/officeDocument/2006/relationships/hyperlink" Target="https://www.youtube.com/watch?v=ohkJcGssNtA"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639087" y="3826552"/>
            <a:ext cx="6838766" cy="2219419"/>
          </a:xfrm>
        </p:spPr>
        <p:txBody>
          <a:bodyPr/>
          <a:lstStyle/>
          <a:p>
            <a:r>
              <a:rPr lang="sl-SI"/>
              <a:t>Upravljanje financ in financiranje</a:t>
            </a: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5489380" y="3429501"/>
            <a:ext cx="4259262" cy="1658937"/>
          </a:xfrm>
        </p:spPr>
        <p:txBody>
          <a:bodyPr/>
          <a:lstStyle/>
          <a:p>
            <a:r>
              <a:rPr lang="sl-SI" sz="2000" b="0">
                <a:solidFill>
                  <a:schemeClr val="accent1"/>
                </a:solidFill>
              </a:rPr>
              <a:t>DOBRODOŠLI V ENOTI</a:t>
            </a:r>
            <a:endParaRPr lang="sl-SI">
              <a:solidFill>
                <a:schemeClr val="accent1"/>
              </a:solidFill>
            </a:endParaRPr>
          </a:p>
        </p:txBody>
      </p:sp>
      <p:sp>
        <p:nvSpPr>
          <p:cNvPr id="4" name="Marcador de posición de imagen 2">
            <a:extLst>
              <a:ext uri="{FF2B5EF4-FFF2-40B4-BE49-F238E27FC236}">
                <a16:creationId xmlns:a16="http://schemas.microsoft.com/office/drawing/2014/main" id="{73B06CFA-549F-BF01-84DA-E23DFB02BD4F}"/>
              </a:ext>
            </a:extLst>
          </p:cNvPr>
          <p:cNvSpPr>
            <a:spLocks noGrp="1"/>
          </p:cNvSpPr>
          <p:nvPr/>
        </p:nvSpPr>
        <p:spPr>
          <a:xfrm>
            <a:off x="9136674" y="2995894"/>
            <a:ext cx="2735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l-SI"/>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B6686-D213-645F-20C4-EDF060B1FC4D}"/>
              </a:ext>
            </a:extLst>
          </p:cNvPr>
          <p:cNvSpPr>
            <a:spLocks noGrp="1"/>
          </p:cNvSpPr>
          <p:nvPr>
            <p:ph type="title"/>
          </p:nvPr>
        </p:nvSpPr>
        <p:spPr>
          <a:xfrm>
            <a:off x="775570" y="333811"/>
            <a:ext cx="9263332" cy="825320"/>
          </a:xfrm>
        </p:spPr>
        <p:txBody>
          <a:bodyPr>
            <a:normAutofit/>
          </a:bodyPr>
          <a:lstStyle/>
          <a:p>
            <a:r>
              <a:rPr lang="sl-SI" sz="3400"/>
              <a:t>Izkaz gibanja kapitala</a:t>
            </a:r>
          </a:p>
        </p:txBody>
      </p:sp>
      <p:sp>
        <p:nvSpPr>
          <p:cNvPr id="3" name="Content Placeholder 2">
            <a:extLst>
              <a:ext uri="{FF2B5EF4-FFF2-40B4-BE49-F238E27FC236}">
                <a16:creationId xmlns:a16="http://schemas.microsoft.com/office/drawing/2014/main" id="{8C378B27-6FB7-07F4-A022-B7666568599B}"/>
              </a:ext>
            </a:extLst>
          </p:cNvPr>
          <p:cNvSpPr>
            <a:spLocks noGrp="1"/>
          </p:cNvSpPr>
          <p:nvPr>
            <p:ph idx="1"/>
          </p:nvPr>
        </p:nvSpPr>
        <p:spPr>
          <a:xfrm>
            <a:off x="779056" y="1156452"/>
            <a:ext cx="10689566" cy="4874374"/>
          </a:xfrm>
        </p:spPr>
        <p:txBody>
          <a:bodyPr vert="horz" lIns="91440" tIns="45720" rIns="91440" bIns="45720" rtlCol="0" anchor="t">
            <a:normAutofit fontScale="92500" lnSpcReduction="20000"/>
          </a:bodyPr>
          <a:lstStyle/>
          <a:p>
            <a:pPr>
              <a:lnSpc>
                <a:spcPct val="160000"/>
              </a:lnSpc>
              <a:spcBef>
                <a:spcPts val="0"/>
              </a:spcBef>
            </a:pPr>
            <a:r>
              <a:rPr lang="sl-SI" sz="1600"/>
              <a:t>Definicija: </a:t>
            </a:r>
            <a:r>
              <a:rPr lang="sl-SI" sz="1600" b="0">
                <a:solidFill>
                  <a:schemeClr val="accent1"/>
                </a:solidFill>
              </a:rPr>
              <a:t>izkaz gibanja kapitala pomaga razumeti spremembe v finančnem zdravju in strukturi kapitala. Omogoča tudi vpogled v odločitve vodstva v zvezi z lastniškim kapitalom. Opisuje spremembe na računih lastniškega kapitala podjetja v določenem obdobju ter zagotavlja informacije o virih in uporabi lastniškega kapitala. Na ta način lahko uporabniki razumejo, kako se je lastniški kapital spremenil v obdobju poročanja.</a:t>
            </a:r>
            <a:endParaRPr lang="sl-SI">
              <a:solidFill>
                <a:schemeClr val="accent1"/>
              </a:solidFill>
            </a:endParaRPr>
          </a:p>
          <a:p>
            <a:pPr>
              <a:lnSpc>
                <a:spcPct val="150000"/>
              </a:lnSpc>
            </a:pPr>
            <a:r>
              <a:rPr lang="sl-SI" sz="1600" dirty="0"/>
              <a:t>Sestavni deli:</a:t>
            </a:r>
          </a:p>
          <a:p>
            <a:pPr marL="628650" lvl="1" indent="-171450">
              <a:lnSpc>
                <a:spcPct val="150000"/>
              </a:lnSpc>
              <a:buChar char="•"/>
            </a:pPr>
            <a:r>
              <a:rPr lang="sl-SI" sz="1600">
                <a:solidFill>
                  <a:schemeClr val="accent1"/>
                </a:solidFill>
                <a:latin typeface="+mn-lt"/>
              </a:rPr>
              <a:t>Začetno stanje</a:t>
            </a:r>
            <a:r>
              <a:rPr lang="sl-SI" sz="1600" b="0">
                <a:solidFill>
                  <a:schemeClr val="accent1"/>
                </a:solidFill>
                <a:latin typeface="+mn-lt"/>
              </a:rPr>
              <a:t>: celotni lastniški kapital na začetku obdobja</a:t>
            </a:r>
            <a:endParaRPr lang="sl-SI" sz="1000" b="0">
              <a:solidFill>
                <a:schemeClr val="accent1"/>
              </a:solidFill>
              <a:latin typeface="+mn-lt"/>
            </a:endParaRPr>
          </a:p>
          <a:p>
            <a:pPr marL="628650" lvl="1" indent="-171450">
              <a:lnSpc>
                <a:spcPct val="150000"/>
              </a:lnSpc>
              <a:buChar char="•"/>
            </a:pPr>
            <a:r>
              <a:rPr lang="sl-SI" sz="1600" dirty="0">
                <a:solidFill>
                  <a:schemeClr val="accent1"/>
                </a:solidFill>
                <a:latin typeface="+mn-lt"/>
              </a:rPr>
              <a:t>Čisti dobiček ali čista izguba</a:t>
            </a:r>
            <a:r>
              <a:rPr lang="sl-SI" sz="1600" b="0">
                <a:solidFill>
                  <a:schemeClr val="accent1"/>
                </a:solidFill>
                <a:latin typeface="+mn-lt"/>
              </a:rPr>
              <a:t>: poslovni izid v obdobju</a:t>
            </a:r>
            <a:endParaRPr lang="sl-SI" sz="1000" b="0">
              <a:solidFill>
                <a:schemeClr val="accent1"/>
              </a:solidFill>
              <a:latin typeface="+mn-lt"/>
            </a:endParaRPr>
          </a:p>
          <a:p>
            <a:pPr marL="628650" lvl="1" indent="-171450">
              <a:lnSpc>
                <a:spcPct val="150000"/>
              </a:lnSpc>
              <a:buChar char="•"/>
            </a:pPr>
            <a:r>
              <a:rPr lang="sl-SI" sz="1600" dirty="0">
                <a:solidFill>
                  <a:schemeClr val="accent1"/>
                </a:solidFill>
                <a:latin typeface="+mn-lt"/>
              </a:rPr>
              <a:t>Dividende</a:t>
            </a:r>
            <a:r>
              <a:rPr lang="sl-SI" sz="1600" b="0" dirty="0">
                <a:solidFill>
                  <a:schemeClr val="accent1"/>
                </a:solidFill>
                <a:latin typeface="+mn-lt"/>
              </a:rPr>
              <a:t>: dividende v denarju ali delnicah, izplačane delničarjem</a:t>
            </a:r>
            <a:endParaRPr lang="sl-SI" sz="1000" b="0" dirty="0">
              <a:solidFill>
                <a:schemeClr val="accent1"/>
              </a:solidFill>
              <a:latin typeface="+mn-lt"/>
            </a:endParaRPr>
          </a:p>
          <a:p>
            <a:pPr marL="628650" lvl="1" indent="-171450">
              <a:lnSpc>
                <a:spcPct val="150000"/>
              </a:lnSpc>
              <a:buChar char="•"/>
            </a:pPr>
            <a:r>
              <a:rPr lang="sl-SI" sz="1600" dirty="0">
                <a:solidFill>
                  <a:schemeClr val="accent1"/>
                </a:solidFill>
                <a:latin typeface="+mn-lt"/>
              </a:rPr>
              <a:t>Izdaja delnic</a:t>
            </a:r>
            <a:r>
              <a:rPr lang="sl-SI" sz="1600" b="0">
                <a:solidFill>
                  <a:schemeClr val="accent1"/>
                </a:solidFill>
                <a:latin typeface="+mn-lt"/>
              </a:rPr>
              <a:t>: nove delnice, izdane s ponudbami ali plasiranjem</a:t>
            </a:r>
            <a:endParaRPr lang="sl-SI" sz="1000" b="0">
              <a:solidFill>
                <a:schemeClr val="accent1"/>
              </a:solidFill>
              <a:latin typeface="+mn-lt"/>
            </a:endParaRPr>
          </a:p>
          <a:p>
            <a:pPr marL="628650" lvl="1" indent="-171450">
              <a:lnSpc>
                <a:spcPct val="150000"/>
              </a:lnSpc>
              <a:buChar char="•"/>
            </a:pPr>
            <a:r>
              <a:rPr lang="sl-SI" sz="1600">
                <a:solidFill>
                  <a:schemeClr val="accent1"/>
                </a:solidFill>
                <a:latin typeface="+mn-lt"/>
              </a:rPr>
              <a:t>Transakcije z lastnimi delnicami</a:t>
            </a:r>
            <a:r>
              <a:rPr lang="sl-SI" sz="1600" b="0">
                <a:solidFill>
                  <a:schemeClr val="accent1"/>
                </a:solidFill>
                <a:latin typeface="+mn-lt"/>
              </a:rPr>
              <a:t>: nakup ali prodaja lastnih delnic družbe</a:t>
            </a:r>
            <a:endParaRPr lang="sl-SI" sz="1000" b="0">
              <a:solidFill>
                <a:schemeClr val="accent1"/>
              </a:solidFill>
              <a:latin typeface="+mn-lt"/>
            </a:endParaRPr>
          </a:p>
          <a:p>
            <a:pPr marL="628650" lvl="1" indent="-171450">
              <a:lnSpc>
                <a:spcPct val="150000"/>
              </a:lnSpc>
              <a:buChar char="•"/>
            </a:pPr>
            <a:r>
              <a:rPr lang="sl-SI" sz="1600" dirty="0">
                <a:solidFill>
                  <a:schemeClr val="accent1"/>
                </a:solidFill>
                <a:latin typeface="+mn-lt"/>
              </a:rPr>
              <a:t>Drugi vseobsegajoči poslovni izid ali izguba</a:t>
            </a:r>
            <a:r>
              <a:rPr lang="sl-SI" sz="1600" b="0">
                <a:solidFill>
                  <a:schemeClr val="accent1"/>
                </a:solidFill>
                <a:latin typeface="+mn-lt"/>
              </a:rPr>
              <a:t>: dobički ali izgube, izkazani neposredno v lastniškem kapitalu</a:t>
            </a:r>
            <a:endParaRPr lang="sl-SI" sz="1000" b="0">
              <a:solidFill>
                <a:schemeClr val="accent1"/>
              </a:solidFill>
              <a:latin typeface="+mn-lt"/>
            </a:endParaRPr>
          </a:p>
          <a:p>
            <a:pPr marL="628650" lvl="1" indent="-171450">
              <a:lnSpc>
                <a:spcPct val="150000"/>
              </a:lnSpc>
              <a:buChar char="•"/>
            </a:pPr>
            <a:r>
              <a:rPr lang="sl-SI" sz="1600" dirty="0">
                <a:solidFill>
                  <a:schemeClr val="accent1"/>
                </a:solidFill>
                <a:latin typeface="+mn-lt"/>
              </a:rPr>
              <a:t>Druge spremembe: </a:t>
            </a:r>
            <a:r>
              <a:rPr lang="sl-SI" sz="1600" b="0" dirty="0">
                <a:solidFill>
                  <a:schemeClr val="accent1"/>
                </a:solidFill>
                <a:latin typeface="+mn-lt"/>
              </a:rPr>
              <a:t>morebitne druge spremembe na računih lastniškega kapitala</a:t>
            </a:r>
            <a:endParaRPr lang="sl-SI" sz="1000" b="0" dirty="0">
              <a:solidFill>
                <a:schemeClr val="accent1"/>
              </a:solidFill>
              <a:latin typeface="+mn-lt"/>
            </a:endParaRPr>
          </a:p>
          <a:p>
            <a:pPr marL="628650" lvl="1" indent="-171450">
              <a:lnSpc>
                <a:spcPct val="150000"/>
              </a:lnSpc>
              <a:buChar char="•"/>
            </a:pPr>
            <a:r>
              <a:rPr lang="sl-SI" sz="1600" dirty="0">
                <a:solidFill>
                  <a:schemeClr val="accent1"/>
                </a:solidFill>
                <a:latin typeface="+mn-lt"/>
              </a:rPr>
              <a:t>Končno stanje</a:t>
            </a:r>
            <a:r>
              <a:rPr lang="sl-SI" sz="1600" b="0" dirty="0">
                <a:solidFill>
                  <a:schemeClr val="accent1"/>
                </a:solidFill>
                <a:latin typeface="+mn-lt"/>
              </a:rPr>
              <a:t>: celotni lastniški kapital ob koncu obdobja</a:t>
            </a:r>
            <a:endParaRPr lang="sl-SI" sz="1000" b="0">
              <a:solidFill>
                <a:schemeClr val="accent1"/>
              </a:solidFill>
              <a:latin typeface="+mn-lt"/>
            </a:endParaRPr>
          </a:p>
          <a:p>
            <a:pPr lvl="1">
              <a:buFont typeface="Arial" panose="020B0604020202020204" pitchFamily="34" charset="0"/>
              <a:buChar char="•"/>
            </a:pPr>
            <a:endParaRPr lang="sl-SI" sz="1000" b="0">
              <a:solidFill>
                <a:schemeClr val="accent1"/>
              </a:solidFill>
            </a:endParaRPr>
          </a:p>
        </p:txBody>
      </p:sp>
    </p:spTree>
    <p:extLst>
      <p:ext uri="{BB962C8B-B14F-4D97-AF65-F5344CB8AC3E}">
        <p14:creationId xmlns:p14="http://schemas.microsoft.com/office/powerpoint/2010/main" val="28022724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51DF3-1C2D-9C07-3FF9-AB34F1412598}"/>
              </a:ext>
            </a:extLst>
          </p:cNvPr>
          <p:cNvSpPr>
            <a:spLocks noGrp="1"/>
          </p:cNvSpPr>
          <p:nvPr>
            <p:ph type="title"/>
          </p:nvPr>
        </p:nvSpPr>
        <p:spPr>
          <a:xfrm>
            <a:off x="741744" y="152923"/>
            <a:ext cx="10515600" cy="1325563"/>
          </a:xfrm>
        </p:spPr>
        <p:txBody>
          <a:bodyPr>
            <a:normAutofit/>
          </a:bodyPr>
          <a:lstStyle/>
          <a:p>
            <a:r>
              <a:rPr lang="sl-SI" sz="3400"/>
              <a:t>Branje in razlaga računovodskih izkazov</a:t>
            </a:r>
          </a:p>
        </p:txBody>
      </p:sp>
      <p:sp>
        <p:nvSpPr>
          <p:cNvPr id="3" name="Content Placeholder 2">
            <a:extLst>
              <a:ext uri="{FF2B5EF4-FFF2-40B4-BE49-F238E27FC236}">
                <a16:creationId xmlns:a16="http://schemas.microsoft.com/office/drawing/2014/main" id="{3F4D8EE6-CFA6-F64D-8CC5-D910013B982E}"/>
              </a:ext>
            </a:extLst>
          </p:cNvPr>
          <p:cNvSpPr>
            <a:spLocks noGrp="1"/>
          </p:cNvSpPr>
          <p:nvPr>
            <p:ph idx="1"/>
          </p:nvPr>
        </p:nvSpPr>
        <p:spPr>
          <a:xfrm>
            <a:off x="741744" y="1401220"/>
            <a:ext cx="10515600" cy="4351338"/>
          </a:xfrm>
        </p:spPr>
        <p:txBody>
          <a:bodyPr vert="horz" lIns="91440" tIns="45720" rIns="91440" bIns="45720" rtlCol="0" anchor="t">
            <a:normAutofit/>
          </a:bodyPr>
          <a:lstStyle/>
          <a:p>
            <a:pPr>
              <a:lnSpc>
                <a:spcPct val="160000"/>
              </a:lnSpc>
            </a:pPr>
            <a:r>
              <a:rPr lang="sl-SI" sz="2000"/>
              <a:t>Tehnike analize:</a:t>
            </a:r>
          </a:p>
          <a:p>
            <a:pPr>
              <a:lnSpc>
                <a:spcPct val="150000"/>
              </a:lnSpc>
              <a:spcBef>
                <a:spcPts val="0"/>
              </a:spcBef>
            </a:pPr>
            <a:endParaRPr lang="sl-SI" sz="800">
              <a:solidFill>
                <a:schemeClr val="accent1"/>
              </a:solidFill>
            </a:endParaRPr>
          </a:p>
          <a:p>
            <a:pPr>
              <a:lnSpc>
                <a:spcPct val="150000"/>
              </a:lnSpc>
              <a:spcBef>
                <a:spcPts val="0"/>
              </a:spcBef>
            </a:pPr>
            <a:r>
              <a:rPr lang="sl-SI" sz="1800">
                <a:solidFill>
                  <a:schemeClr val="accent1"/>
                </a:solidFill>
              </a:rPr>
              <a:t>Horizontalna analiza</a:t>
            </a:r>
            <a:r>
              <a:rPr lang="sl-SI" sz="1800" b="0">
                <a:solidFill>
                  <a:schemeClr val="accent1"/>
                </a:solidFill>
              </a:rPr>
              <a:t>: primerjava finančnih podatkov v več obdobjih za prepoznavanje trendov in vzorcev rasti.
</a:t>
            </a:r>
            <a:r>
              <a:rPr lang="sl-SI" sz="1800">
                <a:solidFill>
                  <a:schemeClr val="accent1"/>
                </a:solidFill>
              </a:rPr>
              <a:t>Vertikalna analiza</a:t>
            </a:r>
            <a:r>
              <a:rPr lang="sl-SI" sz="1800" b="0">
                <a:solidFill>
                  <a:schemeClr val="accent1"/>
                </a:solidFill>
              </a:rPr>
              <a:t>: vrednotenje postavk računovodskih izkazov kot odstotka osnovnega zneska (npr. bilančna vsota za postavke bilance stanja, neto prodaja za postavke izkaza poslovnega izida).
</a:t>
            </a:r>
            <a:r>
              <a:rPr lang="sl-SI" sz="1800">
                <a:solidFill>
                  <a:schemeClr val="accent1"/>
                </a:solidFill>
              </a:rPr>
              <a:t>Analiza razmerij</a:t>
            </a:r>
            <a:r>
              <a:rPr lang="sl-SI" sz="1800" b="0">
                <a:solidFill>
                  <a:schemeClr val="accent1"/>
                </a:solidFill>
              </a:rPr>
              <a:t>: uporaba finančnih kazalnikov za oceno finančnega zdravja, uspešnosti in učinkovitosti podjetja.</a:t>
            </a:r>
          </a:p>
          <a:p>
            <a:endParaRPr lang="sl-SI"/>
          </a:p>
        </p:txBody>
      </p:sp>
    </p:spTree>
    <p:extLst>
      <p:ext uri="{BB962C8B-B14F-4D97-AF65-F5344CB8AC3E}">
        <p14:creationId xmlns:p14="http://schemas.microsoft.com/office/powerpoint/2010/main" val="193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838200" y="140154"/>
            <a:ext cx="10515600" cy="1325563"/>
          </a:xfrm>
        </p:spPr>
        <p:txBody>
          <a:bodyPr/>
          <a:lstStyle/>
          <a:p>
            <a:r>
              <a:rPr lang="sl-SI"/>
              <a:t>Splošna terminologija</a:t>
            </a:r>
          </a:p>
        </p:txBody>
      </p:sp>
      <p:sp>
        <p:nvSpPr>
          <p:cNvPr id="3" name="Content Placeholder 2">
            <a:extLst>
              <a:ext uri="{FF2B5EF4-FFF2-40B4-BE49-F238E27FC236}">
                <a16:creationId xmlns:a16="http://schemas.microsoft.com/office/drawing/2014/main" id="{9E798A23-95E4-8B36-D4D2-338D427D7B1E}"/>
              </a:ext>
            </a:extLst>
          </p:cNvPr>
          <p:cNvSpPr>
            <a:spLocks noGrp="1"/>
          </p:cNvSpPr>
          <p:nvPr>
            <p:ph idx="1"/>
          </p:nvPr>
        </p:nvSpPr>
        <p:spPr>
          <a:xfrm>
            <a:off x="939800" y="1470025"/>
            <a:ext cx="10515600" cy="4351338"/>
          </a:xfrm>
        </p:spPr>
        <p:txBody>
          <a:bodyPr vert="horz" lIns="91440" tIns="45720" rIns="91440" bIns="45720" rtlCol="0" anchor="t">
            <a:normAutofit lnSpcReduction="10000"/>
          </a:bodyPr>
          <a:lstStyle/>
          <a:p>
            <a:r>
              <a:rPr lang="sl-SI" sz="1800" kern="150" dirty="0">
                <a:ea typeface="Aptos" panose="020B0004020202020204" pitchFamily="34" charset="0"/>
                <a:cs typeface="Times New Roman"/>
              </a:rPr>
              <a:t>Glosar</a:t>
            </a:r>
            <a:r>
              <a:rPr lang="sl-SI" sz="1800" kern="150" dirty="0">
                <a:effectLst/>
                <a:ea typeface="Aptos" panose="020B0004020202020204" pitchFamily="34" charset="0"/>
                <a:cs typeface="Times New Roman"/>
              </a:rPr>
              <a:t>:</a:t>
            </a:r>
          </a:p>
          <a:p>
            <a:pPr marL="285750" indent="-285750">
              <a:buFont typeface="Arial" panose="020B0604020202020204" pitchFamily="34" charset="0"/>
              <a:buChar char="•"/>
            </a:pPr>
            <a:r>
              <a:rPr lang="sl-SI" sz="1800" kern="150" dirty="0">
                <a:solidFill>
                  <a:schemeClr val="accent1"/>
                </a:solidFill>
                <a:ea typeface="Aptos" panose="020B0004020202020204" pitchFamily="34" charset="0"/>
                <a:cs typeface="Times New Roman"/>
              </a:rPr>
              <a:t>EBITDA</a:t>
            </a:r>
            <a:r>
              <a:rPr lang="en-US" sz="1800" kern="150" dirty="0">
                <a:solidFill>
                  <a:schemeClr val="accent1"/>
                </a:solidFill>
                <a:ea typeface="Aptos" panose="020B0004020202020204" pitchFamily="34" charset="0"/>
                <a:cs typeface="Times New Roman"/>
              </a:rPr>
              <a:t> </a:t>
            </a:r>
            <a:r>
              <a:rPr lang="en-US" sz="1800" b="0" kern="150" dirty="0">
                <a:solidFill>
                  <a:schemeClr val="accent1"/>
                </a:solidFill>
                <a:ea typeface="Aptos" panose="020B0004020202020204" pitchFamily="34" charset="0"/>
                <a:cs typeface="Times New Roman"/>
              </a:rPr>
              <a:t>(</a:t>
            </a:r>
            <a:r>
              <a:rPr lang="en-US" sz="1800" b="0" kern="150" dirty="0" err="1">
                <a:solidFill>
                  <a:schemeClr val="accent1"/>
                </a:solidFill>
                <a:ea typeface="Aptos" panose="020B0004020202020204" pitchFamily="34" charset="0"/>
                <a:cs typeface="Times New Roman"/>
              </a:rPr>
              <a:t>angl.</a:t>
            </a:r>
            <a:r>
              <a:rPr lang="en-US" sz="1800" b="0" kern="150" dirty="0">
                <a:solidFill>
                  <a:schemeClr val="accent1"/>
                </a:solidFill>
                <a:ea typeface="Aptos" panose="020B0004020202020204" pitchFamily="34" charset="0"/>
                <a:cs typeface="Times New Roman"/>
              </a:rPr>
              <a:t>: </a:t>
            </a:r>
            <a:r>
              <a:rPr lang="sl-SI" sz="1800" b="0" dirty="0" err="1">
                <a:solidFill>
                  <a:schemeClr val="accent1"/>
                </a:solidFill>
              </a:rPr>
              <a:t>Earnings</a:t>
            </a:r>
            <a:r>
              <a:rPr lang="sl-SI" sz="1800" b="0" dirty="0">
                <a:solidFill>
                  <a:schemeClr val="accent1"/>
                </a:solidFill>
              </a:rPr>
              <a:t> </a:t>
            </a:r>
            <a:r>
              <a:rPr lang="sl-SI" sz="1800" b="0" dirty="0" err="1">
                <a:solidFill>
                  <a:schemeClr val="accent1"/>
                </a:solidFill>
              </a:rPr>
              <a:t>Before</a:t>
            </a:r>
            <a:r>
              <a:rPr lang="sl-SI" sz="1800" b="0" dirty="0">
                <a:solidFill>
                  <a:schemeClr val="accent1"/>
                </a:solidFill>
              </a:rPr>
              <a:t> </a:t>
            </a:r>
            <a:r>
              <a:rPr lang="sl-SI" sz="1800" b="0" dirty="0" err="1">
                <a:solidFill>
                  <a:schemeClr val="accent1"/>
                </a:solidFill>
              </a:rPr>
              <a:t>Interest</a:t>
            </a:r>
            <a:r>
              <a:rPr lang="sl-SI" sz="1800" b="0" dirty="0">
                <a:solidFill>
                  <a:schemeClr val="accent1"/>
                </a:solidFill>
              </a:rPr>
              <a:t>, </a:t>
            </a:r>
            <a:r>
              <a:rPr lang="sl-SI" sz="1800" b="0" dirty="0" err="1">
                <a:solidFill>
                  <a:schemeClr val="accent1"/>
                </a:solidFill>
              </a:rPr>
              <a:t>Taxes</a:t>
            </a:r>
            <a:r>
              <a:rPr lang="sl-SI" sz="1800" b="0" dirty="0">
                <a:solidFill>
                  <a:schemeClr val="accent1"/>
                </a:solidFill>
              </a:rPr>
              <a:t>, </a:t>
            </a:r>
            <a:r>
              <a:rPr lang="sl-SI" sz="1800" b="0" dirty="0" err="1">
                <a:solidFill>
                  <a:schemeClr val="accent1"/>
                </a:solidFill>
              </a:rPr>
              <a:t>Depreciation</a:t>
            </a:r>
            <a:r>
              <a:rPr lang="sl-SI" sz="1800" b="0" dirty="0">
                <a:solidFill>
                  <a:schemeClr val="accent1"/>
                </a:solidFill>
              </a:rPr>
              <a:t>, </a:t>
            </a:r>
            <a:r>
              <a:rPr lang="sl-SI" sz="1800" b="0" dirty="0" err="1">
                <a:solidFill>
                  <a:schemeClr val="accent1"/>
                </a:solidFill>
              </a:rPr>
              <a:t>and</a:t>
            </a:r>
            <a:r>
              <a:rPr lang="sl-SI" sz="1800" b="0" dirty="0">
                <a:solidFill>
                  <a:schemeClr val="accent1"/>
                </a:solidFill>
              </a:rPr>
              <a:t> </a:t>
            </a:r>
            <a:r>
              <a:rPr lang="sl-SI" sz="1800" b="0" dirty="0" err="1">
                <a:solidFill>
                  <a:schemeClr val="accent1"/>
                </a:solidFill>
              </a:rPr>
              <a:t>Amortization</a:t>
            </a:r>
            <a:r>
              <a:rPr lang="en-US" sz="1800" b="0" dirty="0">
                <a:solidFill>
                  <a:schemeClr val="accent1"/>
                </a:solidFill>
              </a:rPr>
              <a:t>)</a:t>
            </a:r>
            <a:r>
              <a:rPr lang="sl-SI" sz="1800" b="0" dirty="0">
                <a:solidFill>
                  <a:schemeClr val="accent1"/>
                </a:solidFill>
              </a:rPr>
              <a:t>.</a:t>
            </a:r>
            <a:r>
              <a:rPr lang="sl-SI" sz="1800" b="0" kern="150" dirty="0">
                <a:solidFill>
                  <a:schemeClr val="accent1"/>
                </a:solidFill>
                <a:ea typeface="Aptos" panose="020B0004020202020204" pitchFamily="34" charset="0"/>
                <a:cs typeface="Times New Roman"/>
              </a:rPr>
              <a:t>: dobiček pred obrestmi, davki, in amortizacijo.</a:t>
            </a:r>
          </a:p>
          <a:p>
            <a:pPr marL="285750" indent="-285750">
              <a:buFont typeface="Arial" panose="020B0604020202020204" pitchFamily="34" charset="0"/>
              <a:buChar char="•"/>
            </a:pPr>
            <a:r>
              <a:rPr lang="sl-SI" sz="1800" kern="150">
                <a:solidFill>
                  <a:schemeClr val="accent1"/>
                </a:solidFill>
                <a:ea typeface="Aptos" panose="020B0004020202020204" pitchFamily="34" charset="0"/>
                <a:cs typeface="Times New Roman"/>
              </a:rPr>
              <a:t>Amortizacija (</a:t>
            </a:r>
            <a:r>
              <a:rPr lang="sl-SI" sz="1800" kern="150" err="1">
                <a:solidFill>
                  <a:schemeClr val="accent1"/>
                </a:solidFill>
                <a:ea typeface="Aptos" panose="020B0004020202020204" pitchFamily="34" charset="0"/>
                <a:cs typeface="Times New Roman"/>
              </a:rPr>
              <a:t>depreciation</a:t>
            </a:r>
            <a:r>
              <a:rPr lang="sl-SI" sz="1800" kern="150" dirty="0">
                <a:solidFill>
                  <a:schemeClr val="accent1"/>
                </a:solidFill>
                <a:ea typeface="Aptos" panose="020B0004020202020204" pitchFamily="34" charset="0"/>
                <a:cs typeface="Times New Roman"/>
              </a:rPr>
              <a:t> v kratici EBITDA)</a:t>
            </a:r>
            <a:r>
              <a:rPr lang="sl-SI" sz="1800" b="0" kern="150" dirty="0">
                <a:solidFill>
                  <a:schemeClr val="accent1"/>
                </a:solidFill>
                <a:ea typeface="Aptos" panose="020B0004020202020204" pitchFamily="34" charset="0"/>
                <a:cs typeface="Times New Roman"/>
              </a:rPr>
              <a:t>: razporeditev nabavne vrednosti opredmetenega </a:t>
            </a:r>
            <a:r>
              <a:rPr lang="sl-SI" sz="1800" b="0" kern="150">
                <a:solidFill>
                  <a:schemeClr val="accent1"/>
                </a:solidFill>
                <a:ea typeface="Aptos" panose="020B0004020202020204" pitchFamily="34" charset="0"/>
                <a:cs typeface="Times New Roman"/>
              </a:rPr>
              <a:t>sredstva glede na njegovo dobo koristnosti.</a:t>
            </a:r>
            <a:endParaRPr lang="sl-SI">
              <a:solidFill>
                <a:schemeClr val="accent1"/>
              </a:solidFill>
              <a:ea typeface="Aptos" panose="020B0004020202020204" pitchFamily="34" charset="0"/>
              <a:cs typeface="Times New Roman"/>
            </a:endParaRPr>
          </a:p>
          <a:p>
            <a:pPr marL="285750" indent="-285750">
              <a:buFont typeface="Arial" panose="020B0604020202020204" pitchFamily="34" charset="0"/>
              <a:buChar char="•"/>
            </a:pPr>
            <a:r>
              <a:rPr lang="sl-SI" sz="1800" kern="150" dirty="0">
                <a:solidFill>
                  <a:schemeClr val="accent1"/>
                </a:solidFill>
                <a:ea typeface="Aptos" panose="020B0004020202020204" pitchFamily="34" charset="0"/>
                <a:cs typeface="Times New Roman"/>
              </a:rPr>
              <a:t>Amortizacija (</a:t>
            </a:r>
            <a:r>
              <a:rPr lang="sl-SI" sz="1800" kern="150" dirty="0" err="1">
                <a:solidFill>
                  <a:schemeClr val="accent1"/>
                </a:solidFill>
                <a:ea typeface="Aptos" panose="020B0004020202020204" pitchFamily="34" charset="0"/>
                <a:cs typeface="Times New Roman"/>
              </a:rPr>
              <a:t>amortisation</a:t>
            </a:r>
            <a:r>
              <a:rPr lang="sl-SI" sz="1800" kern="150" dirty="0">
                <a:solidFill>
                  <a:schemeClr val="accent1"/>
                </a:solidFill>
                <a:ea typeface="Aptos" panose="020B0004020202020204" pitchFamily="34" charset="0"/>
                <a:cs typeface="Times New Roman"/>
              </a:rPr>
              <a:t> v kratici EBITDA):</a:t>
            </a:r>
            <a:r>
              <a:rPr lang="sl-SI" sz="1800" b="0" kern="150" dirty="0">
                <a:solidFill>
                  <a:schemeClr val="accent1"/>
                </a:solidFill>
                <a:ea typeface="Aptos" panose="020B0004020202020204" pitchFamily="34" charset="0"/>
                <a:cs typeface="Times New Roman"/>
              </a:rPr>
              <a:t> enako kot zgoraj, vendar za neopredmetena sredstva.</a:t>
            </a:r>
            <a:endParaRPr lang="sl-SI" dirty="0">
              <a:solidFill>
                <a:schemeClr val="accent1"/>
              </a:solidFill>
              <a:ea typeface="Aptos" panose="020B0004020202020204" pitchFamily="34" charset="0"/>
              <a:cs typeface="Times New Roman"/>
            </a:endParaRPr>
          </a:p>
          <a:p>
            <a:pPr marL="285750" indent="-285750">
              <a:buFont typeface="Arial" panose="020B0604020202020204" pitchFamily="34" charset="0"/>
              <a:buChar char="•"/>
            </a:pPr>
            <a:r>
              <a:rPr lang="sl-SI" sz="1800" kern="150" dirty="0">
                <a:solidFill>
                  <a:schemeClr val="accent1"/>
                </a:solidFill>
                <a:ea typeface="Aptos" panose="020B0004020202020204" pitchFamily="34" charset="0"/>
                <a:cs typeface="Times New Roman"/>
              </a:rPr>
              <a:t>Obratni kapital</a:t>
            </a:r>
            <a:r>
              <a:rPr lang="sl-SI" sz="1800" b="0" kern="150" dirty="0">
                <a:solidFill>
                  <a:schemeClr val="accent1"/>
                </a:solidFill>
                <a:ea typeface="Aptos" panose="020B0004020202020204" pitchFamily="34" charset="0"/>
                <a:cs typeface="Times New Roman"/>
              </a:rPr>
              <a:t>: kratkoročna sredstva - kratkoročne obveznosti</a:t>
            </a:r>
            <a:r>
              <a:rPr lang="sl-SI" sz="1800" b="0" kern="150" dirty="0">
                <a:solidFill>
                  <a:schemeClr val="accent1"/>
                </a:solidFill>
                <a:effectLst/>
                <a:ea typeface="Aptos" panose="020B0004020202020204" pitchFamily="34" charset="0"/>
                <a:cs typeface="Times New Roman"/>
              </a:rPr>
              <a:t>.</a:t>
            </a:r>
            <a:endParaRPr lang="sl-SI">
              <a:solidFill>
                <a:schemeClr val="accent1"/>
              </a:solidFill>
            </a:endParaRPr>
          </a:p>
          <a:p>
            <a:br>
              <a:rPr lang="sl-SI" sz="1800" kern="150" dirty="0">
                <a:effectLst/>
                <a:ea typeface="Aptos" panose="020B0004020202020204" pitchFamily="34" charset="0"/>
                <a:cs typeface="Times New Roman" panose="02020603050405020304" pitchFamily="18" charset="0"/>
              </a:rPr>
            </a:br>
            <a:r>
              <a:rPr lang="sl-SI" sz="1800" kern="150" dirty="0">
                <a:ea typeface="Aptos" panose="020B0004020202020204" pitchFamily="34" charset="0"/>
                <a:cs typeface="Times New Roman"/>
              </a:rPr>
              <a:t>Računovodska načela:</a:t>
            </a:r>
          </a:p>
          <a:p>
            <a:pPr marL="285750" indent="-285750">
              <a:buFont typeface="Arial" panose="020B0604020202020204" pitchFamily="34" charset="0"/>
              <a:buChar char="•"/>
            </a:pPr>
            <a:r>
              <a:rPr lang="sl-SI" sz="1800" kern="150" dirty="0">
                <a:solidFill>
                  <a:schemeClr val="accent1"/>
                </a:solidFill>
                <a:effectLst/>
                <a:ea typeface="Aptos" panose="020B0004020202020204" pitchFamily="34" charset="0"/>
                <a:cs typeface="Times New Roman"/>
              </a:rPr>
              <a:t>GAAP</a:t>
            </a:r>
            <a:r>
              <a:rPr lang="en-US" sz="1800" kern="150" dirty="0">
                <a:solidFill>
                  <a:schemeClr val="accent1"/>
                </a:solidFill>
                <a:effectLst/>
                <a:ea typeface="Aptos" panose="020B0004020202020204" pitchFamily="34" charset="0"/>
                <a:cs typeface="Times New Roman"/>
              </a:rPr>
              <a:t> </a:t>
            </a:r>
            <a:r>
              <a:rPr lang="sl-SI" sz="1800" b="0" kern="150" dirty="0">
                <a:solidFill>
                  <a:schemeClr val="accent1"/>
                </a:solidFill>
                <a:ea typeface="Aptos" panose="020B0004020202020204" pitchFamily="34" charset="0"/>
                <a:cs typeface="Times New Roman"/>
              </a:rPr>
              <a:t>(</a:t>
            </a:r>
            <a:r>
              <a:rPr lang="en-US" sz="1800" b="0" kern="150" dirty="0" err="1">
                <a:solidFill>
                  <a:schemeClr val="accent1"/>
                </a:solidFill>
                <a:ea typeface="Aptos" panose="020B0004020202020204" pitchFamily="34" charset="0"/>
                <a:cs typeface="Times New Roman"/>
              </a:rPr>
              <a:t>angl.</a:t>
            </a:r>
            <a:r>
              <a:rPr lang="en-US" sz="1800" b="0" kern="150" dirty="0">
                <a:solidFill>
                  <a:schemeClr val="accent1"/>
                </a:solidFill>
                <a:ea typeface="Aptos" panose="020B0004020202020204" pitchFamily="34" charset="0"/>
                <a:cs typeface="Times New Roman"/>
              </a:rPr>
              <a:t>: </a:t>
            </a:r>
            <a:r>
              <a:rPr lang="sl-SI" sz="1800" b="0" kern="150" dirty="0" err="1">
                <a:solidFill>
                  <a:schemeClr val="accent1"/>
                </a:solidFill>
                <a:ea typeface="Aptos" panose="020B0004020202020204" pitchFamily="34" charset="0"/>
                <a:cs typeface="Times New Roman"/>
              </a:rPr>
              <a:t>Generally</a:t>
            </a:r>
            <a:r>
              <a:rPr lang="sl-SI" sz="1800" b="0" kern="150" dirty="0">
                <a:solidFill>
                  <a:schemeClr val="accent1"/>
                </a:solidFill>
                <a:ea typeface="Aptos" panose="020B0004020202020204" pitchFamily="34" charset="0"/>
                <a:cs typeface="Times New Roman"/>
              </a:rPr>
              <a:t> </a:t>
            </a:r>
            <a:r>
              <a:rPr lang="sl-SI" sz="1800" b="0" kern="150" dirty="0" err="1">
                <a:solidFill>
                  <a:schemeClr val="accent1"/>
                </a:solidFill>
                <a:ea typeface="Aptos" panose="020B0004020202020204" pitchFamily="34" charset="0"/>
                <a:cs typeface="Times New Roman"/>
              </a:rPr>
              <a:t>Accepted</a:t>
            </a:r>
            <a:r>
              <a:rPr lang="sl-SI" sz="1800" b="0" kern="150" dirty="0">
                <a:solidFill>
                  <a:schemeClr val="accent1"/>
                </a:solidFill>
                <a:ea typeface="Aptos" panose="020B0004020202020204" pitchFamily="34" charset="0"/>
                <a:cs typeface="Times New Roman"/>
              </a:rPr>
              <a:t> </a:t>
            </a:r>
            <a:r>
              <a:rPr lang="sl-SI" sz="1800" b="0" kern="150" dirty="0" err="1">
                <a:solidFill>
                  <a:schemeClr val="accent1"/>
                </a:solidFill>
                <a:ea typeface="Aptos" panose="020B0004020202020204" pitchFamily="34" charset="0"/>
                <a:cs typeface="Times New Roman"/>
              </a:rPr>
              <a:t>Accounting</a:t>
            </a:r>
            <a:r>
              <a:rPr lang="sl-SI" sz="1800" b="0" kern="150" dirty="0">
                <a:solidFill>
                  <a:schemeClr val="accent1"/>
                </a:solidFill>
                <a:ea typeface="Aptos" panose="020B0004020202020204" pitchFamily="34" charset="0"/>
                <a:cs typeface="Times New Roman"/>
              </a:rPr>
              <a:t> </a:t>
            </a:r>
            <a:r>
              <a:rPr lang="sl-SI" sz="1800" b="0" kern="150" dirty="0" err="1">
                <a:solidFill>
                  <a:schemeClr val="accent1"/>
                </a:solidFill>
                <a:ea typeface="Aptos" panose="020B0004020202020204" pitchFamily="34" charset="0"/>
                <a:cs typeface="Times New Roman"/>
              </a:rPr>
              <a:t>Principles</a:t>
            </a:r>
            <a:r>
              <a:rPr lang="sl-SI" sz="1800" b="0" kern="150" dirty="0">
                <a:solidFill>
                  <a:schemeClr val="accent1"/>
                </a:solidFill>
                <a:ea typeface="Aptos" panose="020B0004020202020204" pitchFamily="34" charset="0"/>
                <a:cs typeface="Times New Roman"/>
              </a:rPr>
              <a:t>)</a:t>
            </a:r>
            <a:r>
              <a:rPr lang="en-US" sz="1800" b="0" kern="150" dirty="0">
                <a:solidFill>
                  <a:schemeClr val="accent1"/>
                </a:solidFill>
                <a:ea typeface="Aptos" panose="020B0004020202020204" pitchFamily="34" charset="0"/>
                <a:cs typeface="Times New Roman"/>
              </a:rPr>
              <a:t>: </a:t>
            </a:r>
            <a:r>
              <a:rPr lang="sl-SI" sz="1800" b="0" kern="150" dirty="0">
                <a:solidFill>
                  <a:schemeClr val="accent1"/>
                </a:solidFill>
                <a:ea typeface="Aptos" panose="020B0004020202020204" pitchFamily="34" charset="0"/>
                <a:cs typeface="Times New Roman"/>
              </a:rPr>
              <a:t>Splošno sprejeta računovodska načela </a:t>
            </a:r>
          </a:p>
          <a:p>
            <a:pPr marL="285750" indent="-285750">
              <a:buFont typeface="Arial" panose="020B0604020202020204" pitchFamily="34" charset="0"/>
              <a:buChar char="•"/>
            </a:pPr>
            <a:r>
              <a:rPr lang="sl-SI" sz="1800" kern="150" dirty="0">
                <a:solidFill>
                  <a:schemeClr val="accent1"/>
                </a:solidFill>
                <a:effectLst/>
                <a:ea typeface="Aptos" panose="020B0004020202020204" pitchFamily="34" charset="0"/>
                <a:cs typeface="Times New Roman"/>
              </a:rPr>
              <a:t>IFRS</a:t>
            </a:r>
            <a:r>
              <a:rPr lang="en-US" sz="1800" kern="150" dirty="0">
                <a:solidFill>
                  <a:schemeClr val="accent1"/>
                </a:solidFill>
                <a:effectLst/>
                <a:ea typeface="Aptos" panose="020B0004020202020204" pitchFamily="34" charset="0"/>
                <a:cs typeface="Times New Roman"/>
              </a:rPr>
              <a:t> </a:t>
            </a:r>
            <a:r>
              <a:rPr lang="sl-SI" sz="1800" b="0" kern="150" dirty="0">
                <a:solidFill>
                  <a:schemeClr val="accent1"/>
                </a:solidFill>
                <a:ea typeface="Aptos" panose="020B0004020202020204" pitchFamily="34" charset="0"/>
                <a:cs typeface="Times New Roman"/>
              </a:rPr>
              <a:t>(</a:t>
            </a:r>
            <a:r>
              <a:rPr lang="en-US" sz="1800" b="0" kern="150" dirty="0" err="1">
                <a:solidFill>
                  <a:schemeClr val="accent1"/>
                </a:solidFill>
                <a:ea typeface="Aptos" panose="020B0004020202020204" pitchFamily="34" charset="0"/>
                <a:cs typeface="Times New Roman"/>
              </a:rPr>
              <a:t>angl</a:t>
            </a:r>
            <a:r>
              <a:rPr lang="en-US" sz="1800" b="0" kern="150" dirty="0">
                <a:solidFill>
                  <a:schemeClr val="accent1"/>
                </a:solidFill>
                <a:ea typeface="Aptos" panose="020B0004020202020204" pitchFamily="34" charset="0"/>
                <a:cs typeface="Times New Roman"/>
              </a:rPr>
              <a:t>: </a:t>
            </a:r>
            <a:r>
              <a:rPr lang="sl-SI" sz="1800" b="0" kern="150" dirty="0" err="1">
                <a:solidFill>
                  <a:schemeClr val="accent1"/>
                </a:solidFill>
                <a:ea typeface="Aptos" panose="020B0004020202020204" pitchFamily="34" charset="0"/>
                <a:cs typeface="Times New Roman"/>
              </a:rPr>
              <a:t>International</a:t>
            </a:r>
            <a:r>
              <a:rPr lang="sl-SI" sz="1800" b="0" kern="150" dirty="0">
                <a:solidFill>
                  <a:schemeClr val="accent1"/>
                </a:solidFill>
                <a:ea typeface="Aptos" panose="020B0004020202020204" pitchFamily="34" charset="0"/>
                <a:cs typeface="Times New Roman"/>
              </a:rPr>
              <a:t> </a:t>
            </a:r>
            <a:r>
              <a:rPr lang="sl-SI" sz="1800" b="0" kern="150" dirty="0" err="1">
                <a:solidFill>
                  <a:schemeClr val="accent1"/>
                </a:solidFill>
                <a:ea typeface="Aptos" panose="020B0004020202020204" pitchFamily="34" charset="0"/>
                <a:cs typeface="Times New Roman"/>
              </a:rPr>
              <a:t>Financial</a:t>
            </a:r>
            <a:r>
              <a:rPr lang="sl-SI" sz="1800" b="0" kern="150" dirty="0">
                <a:solidFill>
                  <a:schemeClr val="accent1"/>
                </a:solidFill>
                <a:ea typeface="Aptos" panose="020B0004020202020204" pitchFamily="34" charset="0"/>
                <a:cs typeface="Times New Roman"/>
              </a:rPr>
              <a:t> </a:t>
            </a:r>
            <a:r>
              <a:rPr lang="sl-SI" sz="1800" b="0" kern="150" dirty="0" err="1">
                <a:solidFill>
                  <a:schemeClr val="accent1"/>
                </a:solidFill>
                <a:ea typeface="Aptos" panose="020B0004020202020204" pitchFamily="34" charset="0"/>
                <a:cs typeface="Times New Roman"/>
              </a:rPr>
              <a:t>Reporting</a:t>
            </a:r>
            <a:r>
              <a:rPr lang="sl-SI" sz="1800" b="0" kern="150" dirty="0">
                <a:solidFill>
                  <a:schemeClr val="accent1"/>
                </a:solidFill>
                <a:ea typeface="Aptos" panose="020B0004020202020204" pitchFamily="34" charset="0"/>
                <a:cs typeface="Times New Roman"/>
              </a:rPr>
              <a:t> </a:t>
            </a:r>
            <a:r>
              <a:rPr lang="sl-SI" sz="1800" b="0" kern="150" dirty="0" err="1">
                <a:solidFill>
                  <a:schemeClr val="accent1"/>
                </a:solidFill>
                <a:ea typeface="Aptos" panose="020B0004020202020204" pitchFamily="34" charset="0"/>
                <a:cs typeface="Times New Roman"/>
              </a:rPr>
              <a:t>Standards</a:t>
            </a:r>
            <a:r>
              <a:rPr lang="en-US" sz="1800" b="0" kern="150" dirty="0">
                <a:solidFill>
                  <a:schemeClr val="accent1"/>
                </a:solidFill>
                <a:ea typeface="Aptos" panose="020B0004020202020204" pitchFamily="34" charset="0"/>
                <a:cs typeface="Times New Roman"/>
              </a:rPr>
              <a:t>)</a:t>
            </a:r>
            <a:r>
              <a:rPr lang="sl-SI" sz="1800" b="0" kern="150" dirty="0">
                <a:solidFill>
                  <a:schemeClr val="accent1"/>
                </a:solidFill>
                <a:ea typeface="Aptos" panose="020B0004020202020204" pitchFamily="34" charset="0"/>
                <a:cs typeface="Times New Roman"/>
              </a:rPr>
              <a:t> </a:t>
            </a:r>
            <a:r>
              <a:rPr lang="sl-SI" sz="1800" kern="150" dirty="0">
                <a:solidFill>
                  <a:schemeClr val="accent1"/>
                </a:solidFill>
                <a:effectLst/>
                <a:ea typeface="Aptos" panose="020B0004020202020204" pitchFamily="34" charset="0"/>
                <a:cs typeface="Times New Roman"/>
              </a:rPr>
              <a:t>: </a:t>
            </a:r>
            <a:r>
              <a:rPr lang="sl-SI" sz="1800" b="0" kern="150" dirty="0">
                <a:solidFill>
                  <a:schemeClr val="accent1"/>
                </a:solidFill>
                <a:ea typeface="Aptos" panose="020B0004020202020204" pitchFamily="34" charset="0"/>
                <a:cs typeface="Times New Roman"/>
              </a:rPr>
              <a:t>Mednarodni standardi računovodskega poročanja</a:t>
            </a:r>
            <a:endParaRPr lang="sl-SI">
              <a:solidFill>
                <a:schemeClr val="accent1"/>
              </a:solidFill>
            </a:endParaRPr>
          </a:p>
          <a:p>
            <a:pPr marL="0" indent="0">
              <a:buNone/>
            </a:pPr>
            <a:endParaRPr lang="sl-SI"/>
          </a:p>
        </p:txBody>
      </p:sp>
      <p:pic>
        <p:nvPicPr>
          <p:cNvPr id="6" name="Picture 5" descr="A cartoon character with a thumbs up">
            <a:extLst>
              <a:ext uri="{FF2B5EF4-FFF2-40B4-BE49-F238E27FC236}">
                <a16:creationId xmlns:a16="http://schemas.microsoft.com/office/drawing/2014/main" id="{65ECC383-6E03-71B4-FF77-15C8C4F5567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24830" y="5237845"/>
            <a:ext cx="2677363" cy="151144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PoljeZBesedilom 3">
            <a:extLst>
              <a:ext uri="{FF2B5EF4-FFF2-40B4-BE49-F238E27FC236}">
                <a16:creationId xmlns:a16="http://schemas.microsoft.com/office/drawing/2014/main" id="{998C6FA1-4D9D-3AF6-AFEB-DCE37507EC56}"/>
              </a:ext>
            </a:extLst>
          </p:cNvPr>
          <p:cNvSpPr txBox="1"/>
          <p:nvPr/>
        </p:nvSpPr>
        <p:spPr>
          <a:xfrm>
            <a:off x="7028619" y="6020692"/>
            <a:ext cx="197076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Vir slike: </a:t>
            </a:r>
            <a:r>
              <a:rPr lang="en-US" sz="1000">
                <a:solidFill>
                  <a:schemeClr val="accent1"/>
                </a:solidFill>
              </a:rPr>
              <a:t>U</a:t>
            </a:r>
            <a:r>
              <a:rPr lang="sl-SI" sz="1000">
                <a:solidFill>
                  <a:schemeClr val="accent1"/>
                </a:solidFill>
              </a:rPr>
              <a:t>stvarjena z UI</a:t>
            </a:r>
          </a:p>
        </p:txBody>
      </p:sp>
    </p:spTree>
    <p:extLst>
      <p:ext uri="{BB962C8B-B14F-4D97-AF65-F5344CB8AC3E}">
        <p14:creationId xmlns:p14="http://schemas.microsoft.com/office/powerpoint/2010/main" val="3332193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838200" y="365125"/>
            <a:ext cx="8970034" cy="583781"/>
          </a:xfrm>
        </p:spPr>
        <p:txBody>
          <a:bodyPr>
            <a:normAutofit fontScale="90000"/>
          </a:bodyPr>
          <a:lstStyle/>
          <a:p>
            <a:r>
              <a:rPr lang="sl-SI"/>
              <a:t>Naloga 1</a:t>
            </a:r>
          </a:p>
        </p:txBody>
      </p:sp>
      <p:sp>
        <p:nvSpPr>
          <p:cNvPr id="3" name="Content Placeholder 2">
            <a:extLst>
              <a:ext uri="{FF2B5EF4-FFF2-40B4-BE49-F238E27FC236}">
                <a16:creationId xmlns:a16="http://schemas.microsoft.com/office/drawing/2014/main" id="{0B4E8C6F-D22E-EC89-E903-5BB75B69BA0F}"/>
              </a:ext>
            </a:extLst>
          </p:cNvPr>
          <p:cNvSpPr>
            <a:spLocks noGrp="1"/>
          </p:cNvSpPr>
          <p:nvPr>
            <p:ph idx="1"/>
          </p:nvPr>
        </p:nvSpPr>
        <p:spPr>
          <a:xfrm>
            <a:off x="838200" y="948906"/>
            <a:ext cx="10515600" cy="5228057"/>
          </a:xfrm>
        </p:spPr>
        <p:txBody>
          <a:bodyPr vert="horz" lIns="91440" tIns="45720" rIns="91440" bIns="45720" rtlCol="0" anchor="t">
            <a:normAutofit/>
          </a:bodyPr>
          <a:lstStyle/>
          <a:p>
            <a:pPr>
              <a:lnSpc>
                <a:spcPct val="150000"/>
              </a:lnSpc>
            </a:pPr>
            <a:r>
              <a:rPr lang="sl-SI" sz="1800" b="0">
                <a:solidFill>
                  <a:schemeClr val="accent1"/>
                </a:solidFill>
              </a:rPr>
              <a:t>Oglejte si spodnji videoposnetek, ki ponuja celovit pregled različnih študij primerov in ponuja primere iz resničnega življenja, ki vam bodo pomagali pri </a:t>
            </a:r>
            <a:r>
              <a:rPr lang="en-US" sz="1800" b="0" err="1">
                <a:solidFill>
                  <a:schemeClr val="accent1"/>
                </a:solidFill>
              </a:rPr>
              <a:t>razvoju</a:t>
            </a:r>
            <a:r>
              <a:rPr lang="en-US" sz="1800" b="0">
                <a:solidFill>
                  <a:schemeClr val="accent1"/>
                </a:solidFill>
              </a:rPr>
              <a:t> </a:t>
            </a:r>
            <a:r>
              <a:rPr lang="sl-SI" sz="1800" b="0">
                <a:solidFill>
                  <a:schemeClr val="accent1"/>
                </a:solidFill>
              </a:rPr>
              <a:t>bistvenih </a:t>
            </a:r>
            <a:r>
              <a:rPr lang="en-US" sz="1800" b="0" err="1">
                <a:solidFill>
                  <a:schemeClr val="accent1"/>
                </a:solidFill>
              </a:rPr>
              <a:t>spretnosti</a:t>
            </a:r>
            <a:r>
              <a:rPr lang="sl-SI" sz="1800" b="0">
                <a:solidFill>
                  <a:schemeClr val="accent1"/>
                </a:solidFill>
              </a:rPr>
              <a:t> finančne analize. Poglobili se boste v analizo bilanc stanja, izkazov poslovnega izida in izkazov denarnih tokov ter pridobili praktično znanje, ki ga lahko neposredno uporabite v svojih poklicnih prizadevanjih.
Z raziskovanjem teh podrobnih študij primerov boste razvili dobro razumevanje, kako učinkovito razlagati in uporabljati računovodske izkaze. Številni primeri iz resničnega življenja vam bodo služili kot dragocena referenca, ki vam bo omogočila krmarjenje po zapletenih finančnih scenarijih.</a:t>
            </a:r>
          </a:p>
          <a:p>
            <a:pPr marL="0" indent="0">
              <a:buNone/>
            </a:pPr>
            <a:endParaRPr lang="sl-SI" sz="2000" b="0">
              <a:solidFill>
                <a:schemeClr val="accent1"/>
              </a:solidFill>
            </a:endParaRPr>
          </a:p>
          <a:p>
            <a:pPr marL="0" indent="0">
              <a:buNone/>
            </a:pPr>
            <a:endParaRPr lang="sl-SI" sz="2000" b="0">
              <a:solidFill>
                <a:schemeClr val="accent1"/>
              </a:solidFill>
            </a:endParaRPr>
          </a:p>
        </p:txBody>
      </p:sp>
      <p:pic>
        <p:nvPicPr>
          <p:cNvPr id="4" name="Online Media 3">
            <a:hlinkClick r:id="" action="ppaction://media"/>
            <a:extLst>
              <a:ext uri="{FF2B5EF4-FFF2-40B4-BE49-F238E27FC236}">
                <a16:creationId xmlns:a16="http://schemas.microsoft.com/office/drawing/2014/main" id="{99F65907-F2BF-91AF-3C94-A6CC49022A38}"/>
              </a:ext>
            </a:extLst>
          </p:cNvPr>
          <p:cNvPicPr>
            <a:picLocks noRot="1" noChangeAspect="1"/>
          </p:cNvPicPr>
          <p:nvPr>
            <a:videoFile r:link="rId1"/>
          </p:nvPr>
        </p:nvPicPr>
        <p:blipFill>
          <a:blip r:embed="rId3" cstate="print"/>
          <a:stretch>
            <a:fillRect/>
          </a:stretch>
        </p:blipFill>
        <p:spPr>
          <a:xfrm>
            <a:off x="7550602" y="4547824"/>
            <a:ext cx="3358950" cy="1897811"/>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5" name="TextBox 4">
            <a:extLst>
              <a:ext uri="{FF2B5EF4-FFF2-40B4-BE49-F238E27FC236}">
                <a16:creationId xmlns:a16="http://schemas.microsoft.com/office/drawing/2014/main" id="{E64A677B-E678-607D-57E5-2F1D843FC8CD}"/>
              </a:ext>
            </a:extLst>
          </p:cNvPr>
          <p:cNvSpPr txBox="1"/>
          <p:nvPr/>
        </p:nvSpPr>
        <p:spPr>
          <a:xfrm>
            <a:off x="4371446" y="6322524"/>
            <a:ext cx="3449108" cy="246221"/>
          </a:xfrm>
          <a:prstGeom prst="rect">
            <a:avLst/>
          </a:prstGeom>
          <a:noFill/>
        </p:spPr>
        <p:txBody>
          <a:bodyPr wrap="square" lIns="91440" tIns="45720" rIns="91440" bIns="45720" rtlCol="0" anchor="t">
            <a:spAutoFit/>
          </a:bodyPr>
          <a:lstStyle/>
          <a:p>
            <a:r>
              <a:rPr lang="sl-SI" sz="1000">
                <a:solidFill>
                  <a:schemeClr val="accent1"/>
                </a:solidFill>
              </a:rPr>
              <a:t>Vir: Balance </a:t>
            </a:r>
            <a:r>
              <a:rPr lang="sl-SI" sz="1000" err="1">
                <a:solidFill>
                  <a:schemeClr val="accent1"/>
                </a:solidFill>
              </a:rPr>
              <a:t>Sheet</a:t>
            </a:r>
            <a:r>
              <a:rPr lang="sl-SI" sz="1000">
                <a:solidFill>
                  <a:schemeClr val="accent1"/>
                </a:solidFill>
              </a:rPr>
              <a:t> </a:t>
            </a:r>
            <a:r>
              <a:rPr lang="sl-SI" sz="1000" err="1">
                <a:solidFill>
                  <a:schemeClr val="accent1"/>
                </a:solidFill>
              </a:rPr>
              <a:t>Analysis</a:t>
            </a:r>
            <a:r>
              <a:rPr lang="sl-SI" sz="1000">
                <a:solidFill>
                  <a:schemeClr val="accent1"/>
                </a:solidFill>
              </a:rPr>
              <a:t>; </a:t>
            </a:r>
            <a:r>
              <a:rPr lang="sl-SI" sz="1000" err="1">
                <a:solidFill>
                  <a:schemeClr val="accent1"/>
                </a:solidFill>
              </a:rPr>
              <a:t>Financial</a:t>
            </a:r>
            <a:r>
              <a:rPr lang="sl-SI" sz="1000">
                <a:solidFill>
                  <a:schemeClr val="accent1"/>
                </a:solidFill>
              </a:rPr>
              <a:t> </a:t>
            </a:r>
            <a:r>
              <a:rPr lang="sl-SI" sz="1000" err="1">
                <a:solidFill>
                  <a:schemeClr val="accent1"/>
                </a:solidFill>
              </a:rPr>
              <a:t>Storyteller</a:t>
            </a:r>
            <a:endParaRPr lang="sl-SI" sz="1000">
              <a:solidFill>
                <a:schemeClr val="accent1"/>
              </a:solidFill>
            </a:endParaRPr>
          </a:p>
        </p:txBody>
      </p:sp>
    </p:spTree>
    <p:extLst>
      <p:ext uri="{BB962C8B-B14F-4D97-AF65-F5344CB8AC3E}">
        <p14:creationId xmlns:p14="http://schemas.microsoft.com/office/powerpoint/2010/main" val="3351224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57BD5-A04E-39B7-E7B8-4F483FF9497D}"/>
              </a:ext>
            </a:extLst>
          </p:cNvPr>
          <p:cNvSpPr>
            <a:spLocks noGrp="1"/>
          </p:cNvSpPr>
          <p:nvPr>
            <p:ph type="title"/>
          </p:nvPr>
        </p:nvSpPr>
        <p:spPr>
          <a:xfrm>
            <a:off x="660748" y="365126"/>
            <a:ext cx="9555178" cy="766558"/>
          </a:xfrm>
        </p:spPr>
        <p:txBody>
          <a:bodyPr/>
          <a:lstStyle/>
          <a:p>
            <a:r>
              <a:rPr lang="sl-SI" sz="3400"/>
              <a:t>Naloga 2</a:t>
            </a:r>
            <a:r>
              <a:rPr lang="it-IT" sz="3400"/>
              <a:t> </a:t>
            </a:r>
            <a:endParaRPr lang="sl-SI" sz="3400"/>
          </a:p>
        </p:txBody>
      </p:sp>
      <p:sp>
        <p:nvSpPr>
          <p:cNvPr id="3" name="Content Placeholder 2">
            <a:extLst>
              <a:ext uri="{FF2B5EF4-FFF2-40B4-BE49-F238E27FC236}">
                <a16:creationId xmlns:a16="http://schemas.microsoft.com/office/drawing/2014/main" id="{55AACEEC-1117-103A-BFFF-F823EF3D0AF3}"/>
              </a:ext>
            </a:extLst>
          </p:cNvPr>
          <p:cNvSpPr>
            <a:spLocks noGrp="1"/>
          </p:cNvSpPr>
          <p:nvPr>
            <p:ph idx="1"/>
          </p:nvPr>
        </p:nvSpPr>
        <p:spPr>
          <a:xfrm>
            <a:off x="690729" y="1236170"/>
            <a:ext cx="10819646" cy="4909478"/>
          </a:xfrm>
        </p:spPr>
        <p:txBody>
          <a:bodyPr vert="horz" lIns="91440" tIns="45720" rIns="91440" bIns="45720" rtlCol="0" anchor="t">
            <a:normAutofit/>
          </a:bodyPr>
          <a:lstStyle/>
          <a:p>
            <a:pPr>
              <a:lnSpc>
                <a:spcPct val="160000"/>
              </a:lnSpc>
            </a:pPr>
            <a:r>
              <a:rPr lang="sl-SI" sz="2000" b="0">
                <a:solidFill>
                  <a:schemeClr val="accent1"/>
                </a:solidFill>
              </a:rPr>
              <a:t>Dokumenta vsebujeta študijo primera za spoznavanje računovodskih izkazov in rešitev s postopkom analize.
Naloga ponuja scenarij iz resničnega življenja, v katerem lahko uporabite vaše znanje. Drugi dokument vas vodi skozi reševanje naloge. Z uporabo teh virov boste poglobili svoje razumevanje računovodskih izkazov in se pripravili na praktično finančno analizo.</a:t>
            </a:r>
          </a:p>
          <a:p>
            <a:pPr marL="0" indent="0">
              <a:buNone/>
            </a:pPr>
            <a:endParaRPr lang="sl-SI" b="0">
              <a:solidFill>
                <a:schemeClr val="accent1"/>
              </a:solidFill>
            </a:endParaRPr>
          </a:p>
          <a:p>
            <a:r>
              <a:rPr lang="sl-SI" sz="2000">
                <a:solidFill>
                  <a:schemeClr val="accent1"/>
                </a:solidFill>
              </a:rPr>
              <a:t>Bilanca stanja podjetja </a:t>
            </a:r>
            <a:r>
              <a:rPr lang="sl-SI" sz="2000" err="1">
                <a:solidFill>
                  <a:schemeClr val="accent1"/>
                </a:solidFill>
              </a:rPr>
              <a:t>Smith's</a:t>
            </a:r>
            <a:r>
              <a:rPr lang="sl-SI" sz="2000">
                <a:solidFill>
                  <a:schemeClr val="accent1"/>
                </a:solidFill>
              </a:rPr>
              <a:t> </a:t>
            </a:r>
            <a:r>
              <a:rPr lang="sl-SI" sz="2000" err="1">
                <a:solidFill>
                  <a:schemeClr val="accent1"/>
                </a:solidFill>
              </a:rPr>
              <a:t>Bakery</a:t>
            </a:r>
            <a:r>
              <a:rPr lang="sl-SI" sz="2000">
                <a:solidFill>
                  <a:schemeClr val="accent1"/>
                </a:solidFill>
              </a:rPr>
              <a:t> </a:t>
            </a:r>
            <a:r>
              <a:rPr lang="sl-SI" sz="2000" err="1">
                <a:solidFill>
                  <a:schemeClr val="accent1"/>
                </a:solidFill>
              </a:rPr>
              <a:t>and</a:t>
            </a:r>
            <a:r>
              <a:rPr lang="sl-SI" sz="2000">
                <a:solidFill>
                  <a:schemeClr val="accent1"/>
                </a:solidFill>
              </a:rPr>
              <a:t> Cafe</a:t>
            </a:r>
            <a:r>
              <a:rPr lang="en-US" sz="2000">
                <a:solidFill>
                  <a:schemeClr val="accent1"/>
                </a:solidFill>
              </a:rPr>
              <a:t> </a:t>
            </a:r>
          </a:p>
          <a:p>
            <a:endParaRPr lang="en-US" sz="2000">
              <a:solidFill>
                <a:schemeClr val="accent1"/>
              </a:solidFill>
            </a:endParaRPr>
          </a:p>
          <a:p>
            <a:pPr marL="0" indent="0">
              <a:buNone/>
            </a:pPr>
            <a:r>
              <a:rPr lang="en-US" b="0">
                <a:solidFill>
                  <a:schemeClr val="accent1"/>
                </a:solidFill>
              </a:rPr>
              <a:t> </a:t>
            </a:r>
            <a:r>
              <a:rPr lang="sl-SI" sz="2000">
                <a:solidFill>
                  <a:schemeClr val="accent1"/>
                </a:solidFill>
              </a:rPr>
              <a:t>Odgovori na bilanco stanja podjetja </a:t>
            </a:r>
            <a:r>
              <a:rPr lang="sl-SI" sz="2000" err="1">
                <a:solidFill>
                  <a:schemeClr val="accent1"/>
                </a:solidFill>
              </a:rPr>
              <a:t>Smith's</a:t>
            </a:r>
            <a:r>
              <a:rPr lang="sl-SI" sz="2000">
                <a:solidFill>
                  <a:schemeClr val="accent1"/>
                </a:solidFill>
              </a:rPr>
              <a:t> </a:t>
            </a:r>
            <a:r>
              <a:rPr lang="sl-SI" sz="2000" err="1">
                <a:solidFill>
                  <a:schemeClr val="accent1"/>
                </a:solidFill>
              </a:rPr>
              <a:t>Bakery</a:t>
            </a:r>
            <a:r>
              <a:rPr lang="sl-SI" sz="2000">
                <a:solidFill>
                  <a:schemeClr val="accent1"/>
                </a:solidFill>
              </a:rPr>
              <a:t> </a:t>
            </a:r>
            <a:r>
              <a:rPr lang="sl-SI" sz="2000" err="1">
                <a:solidFill>
                  <a:schemeClr val="accent1"/>
                </a:solidFill>
              </a:rPr>
              <a:t>and</a:t>
            </a:r>
            <a:r>
              <a:rPr lang="sl-SI" sz="2000">
                <a:solidFill>
                  <a:schemeClr val="accent1"/>
                </a:solidFill>
              </a:rPr>
              <a:t> Cafe</a:t>
            </a:r>
          </a:p>
          <a:p>
            <a:pPr marL="0" indent="0">
              <a:buNone/>
            </a:pPr>
            <a:endParaRPr lang="sl-SI" b="0">
              <a:solidFill>
                <a:schemeClr val="accent1"/>
              </a:solidFill>
            </a:endParaRPr>
          </a:p>
        </p:txBody>
      </p:sp>
      <p:graphicFrame>
        <p:nvGraphicFramePr>
          <p:cNvPr id="4" name="Object 3">
            <a:extLst>
              <a:ext uri="{FF2B5EF4-FFF2-40B4-BE49-F238E27FC236}">
                <a16:creationId xmlns:a16="http://schemas.microsoft.com/office/drawing/2014/main" id="{669F29F2-7C7A-D7AD-DC40-DAD94C5344BE}"/>
              </a:ext>
            </a:extLst>
          </p:cNvPr>
          <p:cNvGraphicFramePr>
            <a:graphicFrameLocks noChangeAspect="1"/>
          </p:cNvGraphicFramePr>
          <p:nvPr>
            <p:extLst>
              <p:ext uri="{D42A27DB-BD31-4B8C-83A1-F6EECF244321}">
                <p14:modId xmlns:p14="http://schemas.microsoft.com/office/powerpoint/2010/main" val="1414393611"/>
              </p:ext>
            </p:extLst>
          </p:nvPr>
        </p:nvGraphicFramePr>
        <p:xfrm>
          <a:off x="6685293" y="4193145"/>
          <a:ext cx="914400" cy="771525"/>
        </p:xfrm>
        <a:graphic>
          <a:graphicData uri="http://schemas.openxmlformats.org/presentationml/2006/ole">
            <mc:AlternateContent xmlns:mc="http://schemas.openxmlformats.org/markup-compatibility/2006">
              <mc:Choice xmlns:v="urn:schemas-microsoft-com:vml" Requires="v">
                <p:oleObj name="Document" showAsIcon="1" r:id="rId2" imgW="914400" imgH="771525" progId="Word.Document.12">
                  <p:embed/>
                </p:oleObj>
              </mc:Choice>
              <mc:Fallback>
                <p:oleObj name="Document" showAsIcon="1" r:id="rId2" imgW="914400" imgH="771525" progId="Word.Document.12">
                  <p:embed/>
                  <p:pic>
                    <p:nvPicPr>
                      <p:cNvPr id="4" name="Object 3">
                        <a:extLst>
                          <a:ext uri="{FF2B5EF4-FFF2-40B4-BE49-F238E27FC236}">
                            <a16:creationId xmlns:a16="http://schemas.microsoft.com/office/drawing/2014/main" id="{669F29F2-7C7A-D7AD-DC40-DAD94C5344BE}"/>
                          </a:ext>
                        </a:extLst>
                      </p:cNvPr>
                      <p:cNvPicPr/>
                      <p:nvPr/>
                    </p:nvPicPr>
                    <p:blipFill>
                      <a:blip r:embed="rId3"/>
                      <a:stretch>
                        <a:fillRect/>
                      </a:stretch>
                    </p:blipFill>
                    <p:spPr>
                      <a:xfrm>
                        <a:off x="6685293" y="4193145"/>
                        <a:ext cx="914400" cy="771525"/>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C783A325-EF6A-B1C4-23AE-A8A2ED000822}"/>
              </a:ext>
            </a:extLst>
          </p:cNvPr>
          <p:cNvGraphicFramePr>
            <a:graphicFrameLocks noChangeAspect="1"/>
          </p:cNvGraphicFramePr>
          <p:nvPr>
            <p:extLst>
              <p:ext uri="{D42A27DB-BD31-4B8C-83A1-F6EECF244321}">
                <p14:modId xmlns:p14="http://schemas.microsoft.com/office/powerpoint/2010/main" val="3043178622"/>
              </p:ext>
            </p:extLst>
          </p:nvPr>
        </p:nvGraphicFramePr>
        <p:xfrm>
          <a:off x="8306495" y="4964670"/>
          <a:ext cx="914400" cy="771525"/>
        </p:xfrm>
        <a:graphic>
          <a:graphicData uri="http://schemas.openxmlformats.org/presentationml/2006/ole">
            <mc:AlternateContent xmlns:mc="http://schemas.openxmlformats.org/markup-compatibility/2006">
              <mc:Choice xmlns:v="urn:schemas-microsoft-com:vml" Requires="v">
                <p:oleObj name="Document" showAsIcon="1" r:id="rId4" imgW="914400" imgH="771525" progId="Word.Document.12">
                  <p:embed/>
                </p:oleObj>
              </mc:Choice>
              <mc:Fallback>
                <p:oleObj name="Document" showAsIcon="1" r:id="rId4" imgW="914400" imgH="771525" progId="Word.Document.12">
                  <p:embed/>
                  <p:pic>
                    <p:nvPicPr>
                      <p:cNvPr id="5" name="Object 4">
                        <a:extLst>
                          <a:ext uri="{FF2B5EF4-FFF2-40B4-BE49-F238E27FC236}">
                            <a16:creationId xmlns:a16="http://schemas.microsoft.com/office/drawing/2014/main" id="{C783A325-EF6A-B1C4-23AE-A8A2ED000822}"/>
                          </a:ext>
                        </a:extLst>
                      </p:cNvPr>
                      <p:cNvPicPr/>
                      <p:nvPr/>
                    </p:nvPicPr>
                    <p:blipFill>
                      <a:blip r:embed="rId5"/>
                      <a:stretch>
                        <a:fillRect/>
                      </a:stretch>
                    </p:blipFill>
                    <p:spPr>
                      <a:xfrm>
                        <a:off x="8306495" y="4964670"/>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7885024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C4DC10-B9AA-67D8-DFB9-A5181750B82B}"/>
              </a:ext>
            </a:extLst>
          </p:cNvPr>
          <p:cNvSpPr>
            <a:spLocks noGrp="1"/>
          </p:cNvSpPr>
          <p:nvPr>
            <p:ph idx="1"/>
          </p:nvPr>
        </p:nvSpPr>
        <p:spPr>
          <a:xfrm>
            <a:off x="293298" y="155275"/>
            <a:ext cx="11637034" cy="6642340"/>
          </a:xfrm>
        </p:spPr>
        <p:txBody>
          <a:bodyPr/>
          <a:lstStyle/>
          <a:p>
            <a:pPr marL="0" indent="0" algn="ctr">
              <a:lnSpc>
                <a:spcPct val="150000"/>
              </a:lnSpc>
              <a:buNone/>
            </a:pPr>
            <a:endParaRPr lang="sl-SI" sz="2000">
              <a:solidFill>
                <a:schemeClr val="bg1">
                  <a:lumMod val="75000"/>
                </a:schemeClr>
              </a:solidFill>
            </a:endParaRPr>
          </a:p>
          <a:p>
            <a:pPr algn="ctr">
              <a:lnSpc>
                <a:spcPct val="150000"/>
              </a:lnSpc>
            </a:pPr>
            <a:r>
              <a:rPr lang="sl-SI" sz="2000">
                <a:solidFill>
                  <a:schemeClr val="bg2"/>
                </a:solidFill>
              </a:rPr>
              <a:t>Koliko ste se naučili o računovodskih izkazih?
Rešite ta kviz, če želite izvedeti!</a:t>
            </a:r>
          </a:p>
          <a:p>
            <a:pPr algn="ctr">
              <a:lnSpc>
                <a:spcPct val="150000"/>
              </a:lnSpc>
            </a:pPr>
            <a:r>
              <a:rPr lang="sl-SI" sz="2000">
                <a:solidFill>
                  <a:schemeClr val="bg2"/>
                </a:solidFill>
                <a:hlinkClick r:id="rId3"/>
              </a:rPr>
              <a:t>Koliko veste o računovodskih izkazih? </a:t>
            </a:r>
            <a:endParaRPr lang="sl-SI" sz="2000">
              <a:solidFill>
                <a:schemeClr val="bg2"/>
              </a:solidFill>
            </a:endParaRPr>
          </a:p>
          <a:p>
            <a:pPr marL="0" indent="0" algn="ctr">
              <a:lnSpc>
                <a:spcPct val="150000"/>
              </a:lnSpc>
              <a:buNone/>
            </a:pPr>
            <a:endParaRPr lang="sl-SI" sz="2000">
              <a:solidFill>
                <a:schemeClr val="bg2"/>
              </a:solidFill>
            </a:endParaRPr>
          </a:p>
          <a:p>
            <a:pPr algn="ctr">
              <a:lnSpc>
                <a:spcPct val="150000"/>
              </a:lnSpc>
            </a:pPr>
            <a:r>
              <a:rPr lang="sl-SI" sz="2000">
                <a:solidFill>
                  <a:schemeClr val="bg2"/>
                </a:solidFill>
              </a:rPr>
              <a:t>Oglejte si videoposnetek in odkrijte še več!</a:t>
            </a:r>
          </a:p>
          <a:p>
            <a:pPr marL="0" indent="0" algn="ctr">
              <a:lnSpc>
                <a:spcPct val="150000"/>
              </a:lnSpc>
              <a:buNone/>
            </a:pPr>
            <a:endParaRPr lang="sl-SI" sz="2000">
              <a:solidFill>
                <a:schemeClr val="bg2"/>
              </a:solidFill>
            </a:endParaRPr>
          </a:p>
        </p:txBody>
      </p:sp>
      <p:pic>
        <p:nvPicPr>
          <p:cNvPr id="5" name="Picture 4">
            <a:extLst>
              <a:ext uri="{FF2B5EF4-FFF2-40B4-BE49-F238E27FC236}">
                <a16:creationId xmlns:a16="http://schemas.microsoft.com/office/drawing/2014/main" id="{F1723B32-CACB-974F-F632-3CBA0690B0C2}"/>
              </a:ext>
            </a:extLst>
          </p:cNvPr>
          <p:cNvPicPr>
            <a:picLocks noChangeAspect="1"/>
          </p:cNvPicPr>
          <p:nvPr/>
        </p:nvPicPr>
        <p:blipFill>
          <a:blip r:embed="rId4" cstate="print"/>
          <a:stretch>
            <a:fillRect/>
          </a:stretch>
        </p:blipFill>
        <p:spPr>
          <a:xfrm>
            <a:off x="5571806" y="2475638"/>
            <a:ext cx="585267" cy="664522"/>
          </a:xfrm>
          <a:prstGeom prst="rect">
            <a:avLst/>
          </a:prstGeom>
        </p:spPr>
      </p:pic>
      <p:sp>
        <p:nvSpPr>
          <p:cNvPr id="7" name="TextBox 6">
            <a:extLst>
              <a:ext uri="{FF2B5EF4-FFF2-40B4-BE49-F238E27FC236}">
                <a16:creationId xmlns:a16="http://schemas.microsoft.com/office/drawing/2014/main" id="{ABDDD0A4-3CCF-B876-BEA7-C1FF7D888EC2}"/>
              </a:ext>
            </a:extLst>
          </p:cNvPr>
          <p:cNvSpPr txBox="1"/>
          <p:nvPr/>
        </p:nvSpPr>
        <p:spPr>
          <a:xfrm>
            <a:off x="8387751" y="6035195"/>
            <a:ext cx="3510951" cy="400110"/>
          </a:xfrm>
          <a:prstGeom prst="rect">
            <a:avLst/>
          </a:prstGeom>
          <a:noFill/>
          <a:ln>
            <a:noFill/>
          </a:ln>
        </p:spPr>
        <p:txBody>
          <a:bodyPr wrap="square" lIns="91440" tIns="45720" rIns="91440" bIns="45720" rtlCol="0" anchor="t">
            <a:spAutoFit/>
          </a:bodyPr>
          <a:lstStyle/>
          <a:p>
            <a:r>
              <a:rPr lang="sl-SI" sz="1000">
                <a:solidFill>
                  <a:schemeClr val="accent1"/>
                </a:solidFill>
              </a:rPr>
              <a:t>Vir: </a:t>
            </a:r>
            <a:r>
              <a:rPr lang="sl-SI" sz="1000" err="1">
                <a:solidFill>
                  <a:schemeClr val="accent1"/>
                </a:solidFill>
              </a:rPr>
              <a:t>The</a:t>
            </a:r>
            <a:r>
              <a:rPr lang="sl-SI" sz="1000">
                <a:solidFill>
                  <a:schemeClr val="accent1"/>
                </a:solidFill>
              </a:rPr>
              <a:t> </a:t>
            </a:r>
            <a:r>
              <a:rPr lang="sl-SI" sz="1000" err="1">
                <a:solidFill>
                  <a:schemeClr val="accent1"/>
                </a:solidFill>
              </a:rPr>
              <a:t>KEY</a:t>
            </a:r>
            <a:r>
              <a:rPr lang="sl-SI" sz="1000">
                <a:solidFill>
                  <a:schemeClr val="accent1"/>
                </a:solidFill>
              </a:rPr>
              <a:t> to </a:t>
            </a:r>
            <a:r>
              <a:rPr lang="sl-SI" sz="1000" err="1">
                <a:solidFill>
                  <a:schemeClr val="accent1"/>
                </a:solidFill>
              </a:rPr>
              <a:t>Understanding</a:t>
            </a:r>
            <a:r>
              <a:rPr lang="sl-SI" sz="1000">
                <a:solidFill>
                  <a:schemeClr val="accent1"/>
                </a:solidFill>
              </a:rPr>
              <a:t> </a:t>
            </a:r>
            <a:r>
              <a:rPr lang="sl-SI" sz="1000" err="1">
                <a:solidFill>
                  <a:schemeClr val="accent1"/>
                </a:solidFill>
              </a:rPr>
              <a:t>Financial</a:t>
            </a:r>
            <a:r>
              <a:rPr lang="sl-SI" sz="1000">
                <a:solidFill>
                  <a:schemeClr val="accent1"/>
                </a:solidFill>
              </a:rPr>
              <a:t> </a:t>
            </a:r>
            <a:r>
              <a:rPr lang="sl-SI" sz="1000" err="1">
                <a:solidFill>
                  <a:schemeClr val="accent1"/>
                </a:solidFill>
              </a:rPr>
              <a:t>Statements</a:t>
            </a:r>
            <a:r>
              <a:rPr lang="sl-SI" sz="1000">
                <a:solidFill>
                  <a:schemeClr val="accent1"/>
                </a:solidFill>
              </a:rPr>
              <a:t>; </a:t>
            </a:r>
            <a:r>
              <a:rPr lang="sl-SI" sz="1000" err="1">
                <a:solidFill>
                  <a:schemeClr val="accent1"/>
                </a:solidFill>
              </a:rPr>
              <a:t>Accounting</a:t>
            </a:r>
            <a:r>
              <a:rPr lang="sl-SI" sz="1000">
                <a:solidFill>
                  <a:schemeClr val="accent1"/>
                </a:solidFill>
              </a:rPr>
              <a:t> </a:t>
            </a:r>
            <a:r>
              <a:rPr lang="sl-SI" sz="1000" err="1">
                <a:solidFill>
                  <a:schemeClr val="accent1"/>
                </a:solidFill>
              </a:rPr>
              <a:t>Stuff</a:t>
            </a:r>
            <a:r>
              <a:rPr lang="sl-SI" sz="1000">
                <a:solidFill>
                  <a:schemeClr val="accent1"/>
                </a:solidFill>
              </a:rPr>
              <a:t> </a:t>
            </a:r>
          </a:p>
        </p:txBody>
      </p:sp>
      <p:pic>
        <p:nvPicPr>
          <p:cNvPr id="8" name="Online Media 7">
            <a:hlinkClick r:id="" action="ppaction://media"/>
            <a:extLst>
              <a:ext uri="{FF2B5EF4-FFF2-40B4-BE49-F238E27FC236}">
                <a16:creationId xmlns:a16="http://schemas.microsoft.com/office/drawing/2014/main" id="{D1A82E65-1398-1D07-2FA7-8E59AEB0ED3E}"/>
              </a:ext>
            </a:extLst>
          </p:cNvPr>
          <p:cNvPicPr>
            <a:picLocks noRot="1" noChangeAspect="1"/>
          </p:cNvPicPr>
          <p:nvPr>
            <a:videoFile r:link="rId1"/>
          </p:nvPr>
        </p:nvPicPr>
        <p:blipFill>
          <a:blip r:embed="rId5" cstate="print"/>
          <a:stretch>
            <a:fillRect/>
          </a:stretch>
        </p:blipFill>
        <p:spPr>
          <a:xfrm>
            <a:off x="3628677" y="3899139"/>
            <a:ext cx="4488779" cy="2536166"/>
          </a:xfrm>
          <a:prstGeom prst="rect">
            <a:avLst/>
          </a:prstGeom>
        </p:spPr>
      </p:pic>
    </p:spTree>
    <p:extLst>
      <p:ext uri="{BB962C8B-B14F-4D97-AF65-F5344CB8AC3E}">
        <p14:creationId xmlns:p14="http://schemas.microsoft.com/office/powerpoint/2010/main" val="2688777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C933F-3598-17AC-FCEA-9A879F8EA5ED}"/>
              </a:ext>
            </a:extLst>
          </p:cNvPr>
          <p:cNvSpPr>
            <a:spLocks noGrp="1"/>
          </p:cNvSpPr>
          <p:nvPr>
            <p:ph type="title"/>
          </p:nvPr>
        </p:nvSpPr>
        <p:spPr>
          <a:xfrm>
            <a:off x="838200" y="365125"/>
            <a:ext cx="10178143" cy="1002121"/>
          </a:xfrm>
        </p:spPr>
        <p:txBody>
          <a:bodyPr>
            <a:normAutofit fontScale="90000"/>
          </a:bodyPr>
          <a:lstStyle/>
          <a:p>
            <a:r>
              <a:rPr lang="sl-SI"/>
              <a:t>2. Vpogled v možnosti financiranja za vaše podjetje</a:t>
            </a:r>
          </a:p>
        </p:txBody>
      </p:sp>
      <p:sp>
        <p:nvSpPr>
          <p:cNvPr id="3" name="Content Placeholder 2">
            <a:extLst>
              <a:ext uri="{FF2B5EF4-FFF2-40B4-BE49-F238E27FC236}">
                <a16:creationId xmlns:a16="http://schemas.microsoft.com/office/drawing/2014/main" id="{0FB5BC36-5DF4-60A0-00BE-0482D3A31808}"/>
              </a:ext>
            </a:extLst>
          </p:cNvPr>
          <p:cNvSpPr>
            <a:spLocks noGrp="1"/>
          </p:cNvSpPr>
          <p:nvPr>
            <p:ph idx="1"/>
          </p:nvPr>
        </p:nvSpPr>
        <p:spPr>
          <a:xfrm>
            <a:off x="838200" y="1533351"/>
            <a:ext cx="10515600" cy="4351338"/>
          </a:xfrm>
        </p:spPr>
        <p:txBody>
          <a:bodyPr vert="horz" lIns="91440" tIns="45720" rIns="91440" bIns="45720" rtlCol="0" anchor="t">
            <a:normAutofit/>
          </a:bodyPr>
          <a:lstStyle/>
          <a:p>
            <a:pPr>
              <a:lnSpc>
                <a:spcPct val="150000"/>
              </a:lnSpc>
            </a:pPr>
            <a:endParaRPr lang="sl-SI" sz="2000" b="0" dirty="0">
              <a:solidFill>
                <a:schemeClr val="accent1"/>
              </a:solidFill>
            </a:endParaRPr>
          </a:p>
          <a:p>
            <a:pPr>
              <a:lnSpc>
                <a:spcPct val="150000"/>
              </a:lnSpc>
            </a:pPr>
            <a:r>
              <a:rPr lang="sl-SI" sz="2000" b="0" dirty="0">
                <a:solidFill>
                  <a:schemeClr val="accent1"/>
                </a:solidFill>
              </a:rPr>
              <a:t>Dobrodošli! Danes se bomo podali na razburljivo potovanje, na katerem bomo raziskali različne možnosti financiranja, ki so na voljo za uresničitev vaših poslovnih ambicij. Ne glede na to, ali začenjate z zagonskim podjetjem ali širite uveljavljeno podjetje, je razumevanje možnosti financiranja ključnega pomena za trajnostno rast in uspeh. Poglobimo se in odkrijmo najboljše poti za zagotovitev kapitala, ki ga potrebujete, da svoje podjetje dvignete na naslednjo raven.</a:t>
            </a:r>
            <a:endParaRPr lang="sl-SI" dirty="0">
              <a:solidFill>
                <a:schemeClr val="accent1"/>
              </a:solidFill>
            </a:endParaRPr>
          </a:p>
        </p:txBody>
      </p:sp>
    </p:spTree>
    <p:extLst>
      <p:ext uri="{BB962C8B-B14F-4D97-AF65-F5344CB8AC3E}">
        <p14:creationId xmlns:p14="http://schemas.microsoft.com/office/powerpoint/2010/main" val="25694600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560716" y="365125"/>
            <a:ext cx="9937631" cy="678671"/>
          </a:xfrm>
        </p:spPr>
        <p:txBody>
          <a:bodyPr>
            <a:normAutofit/>
          </a:bodyPr>
          <a:lstStyle/>
          <a:p>
            <a:r>
              <a:rPr lang="sl-SI" sz="3400"/>
              <a:t>Uvod</a:t>
            </a:r>
            <a:endParaRPr lang="en-US" sz="3400"/>
          </a:p>
        </p:txBody>
      </p:sp>
      <p:sp>
        <p:nvSpPr>
          <p:cNvPr id="3" name="Marcador de contenido 2">
            <a:extLst>
              <a:ext uri="{FF2B5EF4-FFF2-40B4-BE49-F238E27FC236}">
                <a16:creationId xmlns:a16="http://schemas.microsoft.com/office/drawing/2014/main" id="{8D0089E8-9EEB-047C-855D-C0D6B24BE56F}"/>
              </a:ext>
            </a:extLst>
          </p:cNvPr>
          <p:cNvSpPr>
            <a:spLocks noGrp="1"/>
          </p:cNvSpPr>
          <p:nvPr>
            <p:ph idx="1"/>
          </p:nvPr>
        </p:nvSpPr>
        <p:spPr>
          <a:xfrm>
            <a:off x="560716" y="1207698"/>
            <a:ext cx="10793083" cy="4969265"/>
          </a:xfrm>
        </p:spPr>
        <p:txBody>
          <a:bodyPr vert="horz" lIns="91440" tIns="45720" rIns="91440" bIns="45720" rtlCol="0" anchor="t">
            <a:normAutofit/>
          </a:bodyPr>
          <a:lstStyle/>
          <a:p>
            <a:pPr>
              <a:lnSpc>
                <a:spcPct val="150000"/>
              </a:lnSpc>
              <a:spcBef>
                <a:spcPts val="0"/>
              </a:spcBef>
            </a:pPr>
            <a:r>
              <a:rPr lang="sl-SI" sz="2000" b="0">
                <a:solidFill>
                  <a:schemeClr val="accent1"/>
                </a:solidFill>
              </a:rPr>
              <a:t>Podjetnice imate dostop do različnih možnosti financiranja za zagon in rast svojih podjetij. Te možnosti vključujejo nepovratna sredstva, posojila in naložbe angelskih vlagateljev. To učno gradivo podrobneje obravnava te vire financiranja in podaja vpogled v njihove prednosti in postopke prijave kot tudi praktične nasvete za zagotavljanje financiranja.</a:t>
            </a:r>
          </a:p>
          <a:p>
            <a:pPr marL="0" indent="0">
              <a:buNone/>
            </a:pPr>
            <a:endParaRPr lang="sl-SI" sz="1800" b="0">
              <a:solidFill>
                <a:schemeClr val="accent1"/>
              </a:solidFill>
            </a:endParaRPr>
          </a:p>
          <a:p>
            <a:pPr marL="0" indent="0">
              <a:buNone/>
            </a:pPr>
            <a:endParaRPr lang="sl-SI" sz="1800" b="0">
              <a:solidFill>
                <a:schemeClr val="accent1"/>
              </a:solidFill>
            </a:endParaRPr>
          </a:p>
        </p:txBody>
      </p:sp>
      <p:pic>
        <p:nvPicPr>
          <p:cNvPr id="4" name="Picture 3">
            <a:extLst>
              <a:ext uri="{FF2B5EF4-FFF2-40B4-BE49-F238E27FC236}">
                <a16:creationId xmlns:a16="http://schemas.microsoft.com/office/drawing/2014/main" id="{3FB8B997-8888-DA4A-F92A-90CE9DB2CF01}"/>
              </a:ext>
            </a:extLst>
          </p:cNvPr>
          <p:cNvPicPr>
            <a:picLocks noChangeAspect="1"/>
          </p:cNvPicPr>
          <p:nvPr/>
        </p:nvPicPr>
        <p:blipFill>
          <a:blip r:embed="rId2" cstate="print"/>
          <a:stretch>
            <a:fillRect/>
          </a:stretch>
        </p:blipFill>
        <p:spPr>
          <a:xfrm>
            <a:off x="7970082" y="3282240"/>
            <a:ext cx="3383281" cy="4575793"/>
          </a:xfrm>
          <a:prstGeom prst="rect">
            <a:avLst/>
          </a:prstGeom>
        </p:spPr>
      </p:pic>
      <p:sp>
        <p:nvSpPr>
          <p:cNvPr id="5" name="PoljeZBesedilom 4">
            <a:extLst>
              <a:ext uri="{FF2B5EF4-FFF2-40B4-BE49-F238E27FC236}">
                <a16:creationId xmlns:a16="http://schemas.microsoft.com/office/drawing/2014/main" id="{46BCFB63-F797-2E37-475F-6DE90E1FA74B}"/>
              </a:ext>
            </a:extLst>
          </p:cNvPr>
          <p:cNvSpPr txBox="1"/>
          <p:nvPr/>
        </p:nvSpPr>
        <p:spPr>
          <a:xfrm>
            <a:off x="6425853" y="6175331"/>
            <a:ext cx="1949885"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Vir slike: </a:t>
            </a:r>
            <a:r>
              <a:rPr lang="en-US" sz="1000">
                <a:solidFill>
                  <a:schemeClr val="accent1"/>
                </a:solidFill>
              </a:rPr>
              <a:t>U</a:t>
            </a:r>
            <a:r>
              <a:rPr lang="sl-SI" sz="1000">
                <a:solidFill>
                  <a:schemeClr val="accent1"/>
                </a:solidFill>
              </a:rPr>
              <a:t>stvarjena z UI</a:t>
            </a:r>
          </a:p>
        </p:txBody>
      </p:sp>
    </p:spTree>
    <p:extLst>
      <p:ext uri="{BB962C8B-B14F-4D97-AF65-F5344CB8AC3E}">
        <p14:creationId xmlns:p14="http://schemas.microsoft.com/office/powerpoint/2010/main" val="11777264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A4638-C72C-8B78-7E2D-73757129ACFA}"/>
              </a:ext>
            </a:extLst>
          </p:cNvPr>
          <p:cNvSpPr>
            <a:spLocks noGrp="1"/>
          </p:cNvSpPr>
          <p:nvPr>
            <p:ph type="title"/>
          </p:nvPr>
        </p:nvSpPr>
        <p:spPr/>
        <p:txBody>
          <a:bodyPr>
            <a:normAutofit/>
          </a:bodyPr>
          <a:lstStyle/>
          <a:p>
            <a:r>
              <a:rPr lang="sl-SI" sz="3400"/>
              <a:t>Nepovratna sredstva</a:t>
            </a:r>
          </a:p>
        </p:txBody>
      </p:sp>
      <p:sp>
        <p:nvSpPr>
          <p:cNvPr id="3" name="Content Placeholder 2">
            <a:extLst>
              <a:ext uri="{FF2B5EF4-FFF2-40B4-BE49-F238E27FC236}">
                <a16:creationId xmlns:a16="http://schemas.microsoft.com/office/drawing/2014/main" id="{58ECA702-DD41-C71F-9C25-EB7B1DBB0698}"/>
              </a:ext>
            </a:extLst>
          </p:cNvPr>
          <p:cNvSpPr>
            <a:spLocks noGrp="1"/>
          </p:cNvSpPr>
          <p:nvPr>
            <p:ph idx="1"/>
          </p:nvPr>
        </p:nvSpPr>
        <p:spPr>
          <a:xfrm>
            <a:off x="838200" y="1509623"/>
            <a:ext cx="10515600" cy="4667340"/>
          </a:xfrm>
        </p:spPr>
        <p:txBody>
          <a:bodyPr vert="horz" lIns="91440" tIns="45720" rIns="91440" bIns="45720" rtlCol="0" anchor="t">
            <a:normAutofit lnSpcReduction="10000"/>
          </a:bodyPr>
          <a:lstStyle/>
          <a:p>
            <a:pPr>
              <a:lnSpc>
                <a:spcPct val="150000"/>
              </a:lnSpc>
            </a:pPr>
            <a:r>
              <a:rPr lang="sl-SI" sz="1800" b="0">
                <a:solidFill>
                  <a:schemeClr val="accent1"/>
                </a:solidFill>
              </a:rPr>
              <a:t>Nepovratna sredstva so sredstva, ki jih zagotavljajo vlade, neprofitne organizacije in zasebne organizacije, ki jih ni treba vrniti. Namenjena so podpori posebnih projektov ali namenov, kot so inovacije, družbeni vpliv ali gospodarski razvoj.</a:t>
            </a:r>
          </a:p>
          <a:p>
            <a:pPr>
              <a:lnSpc>
                <a:spcPct val="150000"/>
              </a:lnSpc>
            </a:pPr>
            <a:r>
              <a:rPr lang="sl-SI" sz="2000"/>
              <a:t>Glavne vrste nepovratnih sredstev:</a:t>
            </a:r>
          </a:p>
          <a:p>
            <a:pPr>
              <a:lnSpc>
                <a:spcPct val="150000"/>
              </a:lnSpc>
            </a:pPr>
            <a:r>
              <a:rPr lang="sl-SI" sz="1800">
                <a:solidFill>
                  <a:schemeClr val="accent1"/>
                </a:solidFill>
              </a:rPr>
              <a:t>Državne podpore</a:t>
            </a:r>
            <a:r>
              <a:rPr lang="sl-SI" sz="1800" b="0">
                <a:solidFill>
                  <a:schemeClr val="accent1"/>
                </a:solidFill>
              </a:rPr>
              <a:t>: nepovratna sredstva, ki jih ponujajo zvezne, državne in lokalne vlade za podporo gospodarski rasti in inovacijam. 
</a:t>
            </a:r>
            <a:r>
              <a:rPr lang="sl-SI" sz="1800">
                <a:solidFill>
                  <a:schemeClr val="accent1"/>
                </a:solidFill>
              </a:rPr>
              <a:t>Neprofitne donacije</a:t>
            </a:r>
            <a:r>
              <a:rPr lang="sl-SI" sz="1800" b="0">
                <a:solidFill>
                  <a:schemeClr val="accent1"/>
                </a:solidFill>
              </a:rPr>
              <a:t>: zagotavljajo jih neprofitne organizacije za podporo ciljev, ki so v skladu z njihovim poslanstvom. 
</a:t>
            </a:r>
            <a:r>
              <a:rPr lang="sl-SI" sz="1800">
                <a:solidFill>
                  <a:schemeClr val="accent1"/>
                </a:solidFill>
              </a:rPr>
              <a:t>Nepovratna sredstva korporacij: </a:t>
            </a:r>
            <a:r>
              <a:rPr lang="sl-SI" sz="1800" b="0">
                <a:solidFill>
                  <a:schemeClr val="accent1"/>
                </a:solidFill>
              </a:rPr>
              <a:t>ponujajo jih podjetja v okviru svojih pobud za družbeno odgovornost podjetij. </a:t>
            </a:r>
            <a:endParaRPr lang="sl-SI" sz="1800">
              <a:solidFill>
                <a:schemeClr val="accent1"/>
              </a:solidFill>
            </a:endParaRPr>
          </a:p>
        </p:txBody>
      </p:sp>
    </p:spTree>
    <p:extLst>
      <p:ext uri="{BB962C8B-B14F-4D97-AF65-F5344CB8AC3E}">
        <p14:creationId xmlns:p14="http://schemas.microsoft.com/office/powerpoint/2010/main" val="4118808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A6F60-BBEF-A157-0D09-C43899569954}"/>
              </a:ext>
            </a:extLst>
          </p:cNvPr>
          <p:cNvSpPr>
            <a:spLocks noGrp="1"/>
          </p:cNvSpPr>
          <p:nvPr>
            <p:ph type="title"/>
          </p:nvPr>
        </p:nvSpPr>
        <p:spPr>
          <a:xfrm>
            <a:off x="879953" y="-217"/>
            <a:ext cx="10515600" cy="1325563"/>
          </a:xfrm>
        </p:spPr>
        <p:txBody>
          <a:bodyPr/>
          <a:lstStyle/>
          <a:p>
            <a:r>
              <a:rPr lang="sl-SI" sz="3400"/>
              <a:t>Postopek prijave</a:t>
            </a:r>
          </a:p>
        </p:txBody>
      </p:sp>
      <p:sp>
        <p:nvSpPr>
          <p:cNvPr id="3" name="Content Placeholder 2">
            <a:extLst>
              <a:ext uri="{FF2B5EF4-FFF2-40B4-BE49-F238E27FC236}">
                <a16:creationId xmlns:a16="http://schemas.microsoft.com/office/drawing/2014/main" id="{8C562E8A-A28E-B3C3-6331-FC76A427A98C}"/>
              </a:ext>
            </a:extLst>
          </p:cNvPr>
          <p:cNvSpPr>
            <a:spLocks noGrp="1"/>
          </p:cNvSpPr>
          <p:nvPr>
            <p:ph idx="1"/>
          </p:nvPr>
        </p:nvSpPr>
        <p:spPr>
          <a:xfrm>
            <a:off x="796447" y="901073"/>
            <a:ext cx="10588668" cy="4674927"/>
          </a:xfrm>
        </p:spPr>
        <p:txBody>
          <a:bodyPr vert="horz" lIns="91440" tIns="45720" rIns="91440" bIns="45720" rtlCol="0" anchor="t">
            <a:noAutofit/>
          </a:bodyPr>
          <a:lstStyle/>
          <a:p>
            <a:pPr>
              <a:lnSpc>
                <a:spcPct val="170000"/>
              </a:lnSpc>
            </a:pPr>
            <a:r>
              <a:rPr lang="sl-SI" sz="1600" dirty="0"/>
              <a:t>Kako prepoznati nepovratna sredstva, ki ustrezajo vašim poslovnim potrebam in merilom za upravičenost:</a:t>
            </a:r>
          </a:p>
          <a:p>
            <a:pPr marL="457200" indent="-457200">
              <a:lnSpc>
                <a:spcPct val="170000"/>
              </a:lnSpc>
              <a:buFont typeface="Arial" panose="020B0604020202020204" pitchFamily="34" charset="0"/>
              <a:buChar char="•"/>
            </a:pPr>
            <a:r>
              <a:rPr lang="sl-SI" sz="1600" dirty="0">
                <a:solidFill>
                  <a:schemeClr val="accent1"/>
                </a:solidFill>
              </a:rPr>
              <a:t>Viri</a:t>
            </a:r>
            <a:r>
              <a:rPr lang="sl-SI" sz="1600" b="0" dirty="0">
                <a:solidFill>
                  <a:schemeClr val="accent1"/>
                </a:solidFill>
              </a:rPr>
              <a:t>: za iskanje razpoložljivih nepovratnih sredstev uporabite spletne baze podatkov, vladna spletna mesta in neprofitne organizacije. </a:t>
            </a:r>
          </a:p>
          <a:p>
            <a:pPr marL="457200" indent="-457200">
              <a:lnSpc>
                <a:spcPct val="170000"/>
              </a:lnSpc>
              <a:buFont typeface="Arial" panose="020B0604020202020204" pitchFamily="34" charset="0"/>
              <a:buChar char="•"/>
            </a:pPr>
            <a:r>
              <a:rPr lang="sl-SI" sz="1600" dirty="0">
                <a:solidFill>
                  <a:schemeClr val="accent1"/>
                </a:solidFill>
              </a:rPr>
              <a:t>Merila za upravičenost</a:t>
            </a:r>
            <a:r>
              <a:rPr lang="sl-SI" sz="1600" b="0" dirty="0">
                <a:solidFill>
                  <a:schemeClr val="accent1"/>
                </a:solidFill>
              </a:rPr>
              <a:t>: natančno preberite zahteve za upravičenost za vsaka nepovratna sredstva in se prepričajte, da vaše podjetje izpolnjuje pogoje. Merila lahko vključujejo vrsto podjetja, namen nepovratnih </a:t>
            </a:r>
            <a:r>
              <a:rPr lang="sl-SI" sz="1600" b="0">
                <a:solidFill>
                  <a:schemeClr val="accent1"/>
                </a:solidFill>
              </a:rPr>
              <a:t>sredstev, geografsko lokacijo in posebne panoge.</a:t>
            </a:r>
            <a:endParaRPr lang="sl-SI">
              <a:solidFill>
                <a:schemeClr val="accent1"/>
              </a:solidFill>
            </a:endParaRPr>
          </a:p>
          <a:p>
            <a:pPr marL="457200" indent="-457200">
              <a:lnSpc>
                <a:spcPct val="170000"/>
              </a:lnSpc>
              <a:buFont typeface="Arial" panose="020B0604020202020204" pitchFamily="34" charset="0"/>
              <a:buChar char="•"/>
            </a:pPr>
            <a:r>
              <a:rPr lang="sl-SI" sz="1600" dirty="0">
                <a:solidFill>
                  <a:schemeClr val="accent1"/>
                </a:solidFill>
              </a:rPr>
              <a:t>Ustvarite seznam</a:t>
            </a:r>
            <a:r>
              <a:rPr lang="sl-SI" sz="1600" b="0" dirty="0">
                <a:solidFill>
                  <a:schemeClr val="accent1"/>
                </a:solidFill>
              </a:rPr>
              <a:t>: sestavite seznam potencialnih nepovratnih sredstev, ki ustrezajo vašim poslovnim potrebam. Vključite pomembne podrobnosti, kot so roki za prijavo, zahtevani dokumenti in posebna merila.</a:t>
            </a:r>
            <a:endParaRPr lang="sl-SI">
              <a:solidFill>
                <a:schemeClr val="accent1"/>
              </a:solidFill>
            </a:endParaRPr>
          </a:p>
          <a:p>
            <a:pPr marL="457200" indent="-457200">
              <a:lnSpc>
                <a:spcPct val="170000"/>
              </a:lnSpc>
              <a:buFont typeface="Arial" panose="020B0604020202020204" pitchFamily="34" charset="0"/>
              <a:buChar char="•"/>
            </a:pPr>
            <a:r>
              <a:rPr lang="sl-SI" sz="1600" dirty="0">
                <a:solidFill>
                  <a:schemeClr val="accent1"/>
                </a:solidFill>
              </a:rPr>
              <a:t>Stopite v stik</a:t>
            </a:r>
            <a:r>
              <a:rPr lang="sl-SI" sz="1600" b="0" dirty="0">
                <a:solidFill>
                  <a:schemeClr val="accent1"/>
                </a:solidFill>
              </a:rPr>
              <a:t>: če je mogoče, se obrnite na ponudnika nepovratnih sredstev za več informacij ali pojasnila o ciljih in zahtevah nepovratnih sredstev. Zgodnje vzpostavljanje odnosov je lahko koristno.</a:t>
            </a:r>
            <a:endParaRPr lang="sl-SI">
              <a:solidFill>
                <a:schemeClr val="accent1"/>
              </a:solidFill>
            </a:endParaRPr>
          </a:p>
          <a:p>
            <a:endParaRPr lang="sl-SI" sz="1600"/>
          </a:p>
        </p:txBody>
      </p:sp>
    </p:spTree>
    <p:extLst>
      <p:ext uri="{BB962C8B-B14F-4D97-AF65-F5344CB8AC3E}">
        <p14:creationId xmlns:p14="http://schemas.microsoft.com/office/powerpoint/2010/main" val="2127734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85082-F47E-1F39-01A3-1B5F21801EB5}"/>
              </a:ext>
            </a:extLst>
          </p:cNvPr>
          <p:cNvSpPr>
            <a:spLocks noGrp="1"/>
          </p:cNvSpPr>
          <p:nvPr>
            <p:ph type="title"/>
          </p:nvPr>
        </p:nvSpPr>
        <p:spPr>
          <a:xfrm>
            <a:off x="69012" y="112144"/>
            <a:ext cx="10179170" cy="568894"/>
          </a:xfrm>
        </p:spPr>
        <p:txBody>
          <a:bodyPr>
            <a:normAutofit fontScale="90000"/>
          </a:bodyPr>
          <a:lstStyle/>
          <a:p>
            <a:r>
              <a:rPr lang="sl-SI"/>
              <a:t>Cilj te enote</a:t>
            </a:r>
          </a:p>
        </p:txBody>
      </p:sp>
      <p:sp>
        <p:nvSpPr>
          <p:cNvPr id="3" name="Content Placeholder 2">
            <a:extLst>
              <a:ext uri="{FF2B5EF4-FFF2-40B4-BE49-F238E27FC236}">
                <a16:creationId xmlns:a16="http://schemas.microsoft.com/office/drawing/2014/main" id="{848F65B3-814F-8187-24CB-70D06104D414}"/>
              </a:ext>
            </a:extLst>
          </p:cNvPr>
          <p:cNvSpPr>
            <a:spLocks noGrp="1"/>
          </p:cNvSpPr>
          <p:nvPr>
            <p:ph idx="1"/>
          </p:nvPr>
        </p:nvSpPr>
        <p:spPr>
          <a:xfrm>
            <a:off x="301926" y="802256"/>
            <a:ext cx="11353800" cy="5409212"/>
          </a:xfrm>
        </p:spPr>
        <p:txBody>
          <a:bodyPr vert="horz" lIns="91440" tIns="45720" rIns="91440" bIns="45720" rtlCol="0" anchor="t">
            <a:normAutofit fontScale="92500" lnSpcReduction="10000"/>
          </a:bodyPr>
          <a:lstStyle/>
          <a:p>
            <a:pPr>
              <a:lnSpc>
                <a:spcPct val="150000"/>
              </a:lnSpc>
            </a:pPr>
            <a:r>
              <a:rPr lang="sl-SI"/>
              <a:t>Splošni cilj:</a:t>
            </a:r>
          </a:p>
          <a:p>
            <a:pPr>
              <a:lnSpc>
                <a:spcPct val="150000"/>
              </a:lnSpc>
            </a:pPr>
            <a:r>
              <a:rPr lang="en-US" sz="1900" b="0">
                <a:solidFill>
                  <a:schemeClr val="accent1"/>
                </a:solidFill>
              </a:rPr>
              <a:t>Ta </a:t>
            </a:r>
            <a:r>
              <a:rPr lang="en-US" sz="1900" b="0" err="1">
                <a:solidFill>
                  <a:schemeClr val="accent1"/>
                </a:solidFill>
              </a:rPr>
              <a:t>enota</a:t>
            </a:r>
            <a:r>
              <a:rPr lang="en-US" sz="1900" b="0">
                <a:solidFill>
                  <a:schemeClr val="accent1"/>
                </a:solidFill>
              </a:rPr>
              <a:t> </a:t>
            </a:r>
            <a:r>
              <a:rPr lang="en-US" sz="1900" b="0" err="1">
                <a:solidFill>
                  <a:schemeClr val="accent1"/>
                </a:solidFill>
              </a:rPr>
              <a:t>vam</a:t>
            </a:r>
            <a:r>
              <a:rPr lang="en-US" sz="1900" b="0">
                <a:solidFill>
                  <a:schemeClr val="accent1"/>
                </a:solidFill>
              </a:rPr>
              <a:t> </a:t>
            </a:r>
            <a:r>
              <a:rPr lang="en-US" sz="1900" b="0" err="1">
                <a:solidFill>
                  <a:schemeClr val="accent1"/>
                </a:solidFill>
              </a:rPr>
              <a:t>bo</a:t>
            </a:r>
            <a:r>
              <a:rPr lang="en-US" sz="1900" b="0">
                <a:solidFill>
                  <a:schemeClr val="accent1"/>
                </a:solidFill>
              </a:rPr>
              <a:t> </a:t>
            </a:r>
            <a:r>
              <a:rPr lang="en-US" sz="1900" b="0" err="1">
                <a:solidFill>
                  <a:schemeClr val="accent1"/>
                </a:solidFill>
              </a:rPr>
              <a:t>pomagala</a:t>
            </a:r>
            <a:r>
              <a:rPr lang="en-US" sz="1900" b="0">
                <a:solidFill>
                  <a:schemeClr val="accent1"/>
                </a:solidFill>
              </a:rPr>
              <a:t> </a:t>
            </a:r>
            <a:r>
              <a:rPr lang="sl-SI" sz="1900">
                <a:solidFill>
                  <a:schemeClr val="accent1"/>
                </a:solidFill>
              </a:rPr>
              <a:t>razumeti in razlagati računovodske izkaze </a:t>
            </a:r>
            <a:r>
              <a:rPr lang="sl-SI" sz="1900" b="0">
                <a:solidFill>
                  <a:schemeClr val="accent1"/>
                </a:solidFill>
              </a:rPr>
              <a:t>in </a:t>
            </a:r>
            <a:r>
              <a:rPr lang="sl-SI" sz="1900">
                <a:solidFill>
                  <a:schemeClr val="accent1"/>
                </a:solidFill>
              </a:rPr>
              <a:t>ključne finančne kazalnike</a:t>
            </a:r>
            <a:r>
              <a:rPr lang="sl-SI" sz="1900" b="0">
                <a:solidFill>
                  <a:schemeClr val="accent1"/>
                </a:solidFill>
              </a:rPr>
              <a:t>, ki so bistvenega pomena za oceno </a:t>
            </a:r>
            <a:r>
              <a:rPr lang="sl-SI" sz="1900">
                <a:solidFill>
                  <a:schemeClr val="accent1"/>
                </a:solidFill>
              </a:rPr>
              <a:t>finančnega</a:t>
            </a:r>
            <a:r>
              <a:rPr lang="sl-SI" sz="1900" b="0">
                <a:solidFill>
                  <a:schemeClr val="accent1"/>
                </a:solidFill>
              </a:rPr>
              <a:t> zdravja vašega podjetja. Raziskali boste različne možnosti financiranja, ki so na voljo podjetnicam, vključno z nepovratnimi sredstvi, posojili, množičnim financiranjem in tveganim kapitalom. Prav tako boste pridobili vpogled v to, kako se učinkovito predstaviti vlagateljem, vključno z oblikovanjem prepričljivih predstavitev in razumevanjem, kaj vlagatelji iščejo v podjetju. V tej </a:t>
            </a:r>
            <a:r>
              <a:rPr lang="en-US" sz="1900" b="0" err="1">
                <a:solidFill>
                  <a:schemeClr val="accent1"/>
                </a:solidFill>
              </a:rPr>
              <a:t>enoti</a:t>
            </a:r>
            <a:r>
              <a:rPr lang="en-US" sz="1900" b="0">
                <a:solidFill>
                  <a:schemeClr val="accent1"/>
                </a:solidFill>
              </a:rPr>
              <a:t> so </a:t>
            </a:r>
            <a:r>
              <a:rPr lang="en-US" sz="1900" b="0" err="1">
                <a:solidFill>
                  <a:schemeClr val="accent1"/>
                </a:solidFill>
              </a:rPr>
              <a:t>vam</a:t>
            </a:r>
            <a:r>
              <a:rPr lang="en-US" sz="1900" b="0">
                <a:solidFill>
                  <a:schemeClr val="accent1"/>
                </a:solidFill>
              </a:rPr>
              <a:t> </a:t>
            </a:r>
            <a:r>
              <a:rPr lang="en-US" sz="1900" b="0" err="1">
                <a:solidFill>
                  <a:schemeClr val="accent1"/>
                </a:solidFill>
              </a:rPr>
              <a:t>na</a:t>
            </a:r>
            <a:r>
              <a:rPr lang="en-US" sz="1900" b="0">
                <a:solidFill>
                  <a:schemeClr val="accent1"/>
                </a:solidFill>
              </a:rPr>
              <a:t> </a:t>
            </a:r>
            <a:r>
              <a:rPr lang="en-US" sz="1900" b="0" err="1">
                <a:solidFill>
                  <a:schemeClr val="accent1"/>
                </a:solidFill>
              </a:rPr>
              <a:t>voljo</a:t>
            </a:r>
            <a:r>
              <a:rPr lang="en-US" sz="1900" b="0">
                <a:solidFill>
                  <a:schemeClr val="accent1"/>
                </a:solidFill>
              </a:rPr>
              <a:t> </a:t>
            </a:r>
            <a:r>
              <a:rPr lang="en-US" sz="1900" b="0" err="1">
                <a:solidFill>
                  <a:schemeClr val="accent1"/>
                </a:solidFill>
              </a:rPr>
              <a:t>tudi</a:t>
            </a:r>
            <a:r>
              <a:rPr lang="sl-SI" sz="1900" b="0">
                <a:solidFill>
                  <a:schemeClr val="accent1"/>
                </a:solidFill>
              </a:rPr>
              <a:t> </a:t>
            </a:r>
            <a:r>
              <a:rPr lang="sl-SI" sz="1900" b="0" err="1">
                <a:solidFill>
                  <a:schemeClr val="accent1"/>
                </a:solidFill>
              </a:rPr>
              <a:t>dodatn</a:t>
            </a:r>
            <a:r>
              <a:rPr lang="en-US" sz="1900" b="0" err="1">
                <a:solidFill>
                  <a:schemeClr val="accent1"/>
                </a:solidFill>
              </a:rPr>
              <a:t>i</a:t>
            </a:r>
            <a:r>
              <a:rPr lang="sl-SI" sz="1900" b="0">
                <a:solidFill>
                  <a:schemeClr val="accent1"/>
                </a:solidFill>
              </a:rPr>
              <a:t> </a:t>
            </a:r>
            <a:r>
              <a:rPr lang="sl-SI" sz="1900" b="0" err="1">
                <a:solidFill>
                  <a:schemeClr val="accent1"/>
                </a:solidFill>
              </a:rPr>
              <a:t>videoposnetk</a:t>
            </a:r>
            <a:r>
              <a:rPr lang="en-US" sz="1900" b="0" err="1">
                <a:solidFill>
                  <a:schemeClr val="accent1"/>
                </a:solidFill>
              </a:rPr>
              <a:t>i</a:t>
            </a:r>
            <a:r>
              <a:rPr lang="sl-SI" sz="1900" b="0">
                <a:solidFill>
                  <a:schemeClr val="accent1"/>
                </a:solidFill>
              </a:rPr>
              <a:t>, ki ponujajo bolj poglobljene razlage o določenih temah,  kar lahko izboljša vaše razumevanje in vam omogoči, da se poglobite v posamezno temo.</a:t>
            </a:r>
          </a:p>
          <a:p>
            <a:pPr>
              <a:lnSpc>
                <a:spcPct val="150000"/>
              </a:lnSpc>
            </a:pPr>
            <a:r>
              <a:rPr lang="sl-SI"/>
              <a:t>Trajanje enote: </a:t>
            </a:r>
            <a:r>
              <a:rPr lang="sl-SI" sz="1900" b="0">
                <a:solidFill>
                  <a:schemeClr val="accent1"/>
                </a:solidFill>
              </a:rPr>
              <a:t>1 teden</a:t>
            </a:r>
          </a:p>
          <a:p>
            <a:pPr>
              <a:lnSpc>
                <a:spcPct val="150000"/>
              </a:lnSpc>
            </a:pPr>
            <a:r>
              <a:rPr lang="en-US" err="1"/>
              <a:t>Predviden</a:t>
            </a:r>
            <a:r>
              <a:rPr lang="en-US"/>
              <a:t> </a:t>
            </a:r>
            <a:r>
              <a:rPr lang="en-US" err="1"/>
              <a:t>obseg</a:t>
            </a:r>
            <a:r>
              <a:rPr lang="en-US"/>
              <a:t> dela</a:t>
            </a:r>
            <a:r>
              <a:rPr lang="sl-SI"/>
              <a:t>:</a:t>
            </a:r>
            <a:r>
              <a:rPr lang="sl-SI" sz="1900" b="0">
                <a:solidFill>
                  <a:schemeClr val="accent1"/>
                </a:solidFill>
              </a:rPr>
              <a:t> 7 </a:t>
            </a:r>
            <a:r>
              <a:rPr lang="en-US" sz="1900" b="0">
                <a:solidFill>
                  <a:schemeClr val="accent1"/>
                </a:solidFill>
              </a:rPr>
              <a:t>– 10 </a:t>
            </a:r>
            <a:r>
              <a:rPr lang="sl-SI" sz="1900" b="0">
                <a:solidFill>
                  <a:schemeClr val="accent1"/>
                </a:solidFill>
              </a:rPr>
              <a:t>ur</a:t>
            </a:r>
          </a:p>
          <a:p>
            <a:pPr>
              <a:lnSpc>
                <a:spcPct val="150000"/>
              </a:lnSpc>
            </a:pPr>
            <a:r>
              <a:rPr lang="sl-SI"/>
              <a:t>Metoda </a:t>
            </a:r>
            <a:r>
              <a:rPr lang="en-US" err="1"/>
              <a:t>preverjanja</a:t>
            </a:r>
            <a:r>
              <a:rPr lang="en-US"/>
              <a:t> in </a:t>
            </a:r>
            <a:r>
              <a:rPr lang="sl-SI"/>
              <a:t>ocenjevanja: </a:t>
            </a:r>
            <a:r>
              <a:rPr lang="en-US" sz="1900" b="0" err="1">
                <a:solidFill>
                  <a:schemeClr val="accent1"/>
                </a:solidFill>
              </a:rPr>
              <a:t>praktične</a:t>
            </a:r>
            <a:r>
              <a:rPr lang="en-US" sz="1900" b="0">
                <a:solidFill>
                  <a:schemeClr val="accent1"/>
                </a:solidFill>
              </a:rPr>
              <a:t> n</a:t>
            </a:r>
            <a:r>
              <a:rPr lang="sl-SI" sz="1900" b="0" err="1">
                <a:solidFill>
                  <a:schemeClr val="accent1"/>
                </a:solidFill>
              </a:rPr>
              <a:t>aloge</a:t>
            </a:r>
            <a:r>
              <a:rPr lang="sl-SI" sz="1900" b="0">
                <a:solidFill>
                  <a:schemeClr val="accent1"/>
                </a:solidFill>
              </a:rPr>
              <a:t> in </a:t>
            </a:r>
            <a:r>
              <a:rPr lang="en-US" sz="1900" b="0">
                <a:solidFill>
                  <a:schemeClr val="accent1"/>
                </a:solidFill>
              </a:rPr>
              <a:t>test za </a:t>
            </a:r>
            <a:r>
              <a:rPr lang="en-US" sz="1900" b="0" err="1">
                <a:solidFill>
                  <a:schemeClr val="accent1"/>
                </a:solidFill>
              </a:rPr>
              <a:t>samopreverjanje</a:t>
            </a:r>
            <a:endParaRPr lang="sl-SI" sz="1900" b="0">
              <a:solidFill>
                <a:schemeClr val="accent1"/>
              </a:solidFill>
            </a:endParaRPr>
          </a:p>
        </p:txBody>
      </p:sp>
    </p:spTree>
    <p:extLst>
      <p:ext uri="{BB962C8B-B14F-4D97-AF65-F5344CB8AC3E}">
        <p14:creationId xmlns:p14="http://schemas.microsoft.com/office/powerpoint/2010/main" val="1043091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838200" y="292057"/>
            <a:ext cx="9047672" cy="575154"/>
          </a:xfrm>
        </p:spPr>
        <p:txBody>
          <a:bodyPr>
            <a:normAutofit fontScale="90000"/>
          </a:bodyPr>
          <a:lstStyle/>
          <a:p>
            <a:r>
              <a:rPr lang="sl-SI"/>
              <a:t>Priprava predloga</a:t>
            </a:r>
            <a:endParaRPr lang="en-US" err="1"/>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838062" y="1050427"/>
            <a:ext cx="5098231" cy="5126536"/>
          </a:xfrm>
        </p:spPr>
        <p:txBody>
          <a:bodyPr vert="horz" lIns="91440" tIns="45720" rIns="91440" bIns="45720" rtlCol="0" anchor="t">
            <a:normAutofit/>
          </a:bodyPr>
          <a:lstStyle/>
          <a:p>
            <a:pPr>
              <a:lnSpc>
                <a:spcPct val="100000"/>
              </a:lnSpc>
              <a:spcBef>
                <a:spcPts val="600"/>
              </a:spcBef>
              <a:spcAft>
                <a:spcPts val="600"/>
              </a:spcAft>
            </a:pPr>
            <a:r>
              <a:rPr lang="sl-SI" sz="1600"/>
              <a:t>Poslovni načrt:</a:t>
            </a:r>
            <a:br>
              <a:rPr lang="sl-SI" sz="1600">
                <a:solidFill>
                  <a:srgbClr val="F3B75B"/>
                </a:solidFill>
              </a:rPr>
            </a:br>
            <a:br>
              <a:rPr lang="sl-SI" sz="1600"/>
            </a:br>
            <a:r>
              <a:rPr lang="sl-SI" sz="1400">
                <a:solidFill>
                  <a:schemeClr val="accent1"/>
                </a:solidFill>
              </a:rPr>
              <a:t>Povzetek</a:t>
            </a:r>
            <a:r>
              <a:rPr lang="sl-SI" sz="1400" b="0">
                <a:solidFill>
                  <a:schemeClr val="accent1"/>
                </a:solidFill>
              </a:rPr>
              <a:t>: podajte kratek pregled svojega podjetja, vključno s poslanstvom, vizijo in cilji.</a:t>
            </a:r>
            <a:br>
              <a:rPr lang="sl-SI" sz="1400" b="0">
                <a:solidFill>
                  <a:schemeClr val="accent1"/>
                </a:solidFill>
              </a:rPr>
            </a:br>
            <a:r>
              <a:rPr lang="sl-SI" sz="1400" b="0">
                <a:solidFill>
                  <a:schemeClr val="accent1"/>
                </a:solidFill>
              </a:rPr>
              <a:t>
</a:t>
            </a:r>
            <a:r>
              <a:rPr lang="sl-SI" sz="1400">
                <a:solidFill>
                  <a:schemeClr val="accent1"/>
                </a:solidFill>
              </a:rPr>
              <a:t>Podroben načrt</a:t>
            </a:r>
            <a:r>
              <a:rPr lang="sl-SI" sz="1400" b="0">
                <a:solidFill>
                  <a:schemeClr val="accent1"/>
                </a:solidFill>
              </a:rPr>
              <a:t>: vključite poglavja o analizi trga, organizacijski strukturi, izdelkih / storitvah, strategiji trženja in finančnih projekcijah.</a:t>
            </a:r>
            <a:endParaRPr lang="sl-SI" sz="1400">
              <a:solidFill>
                <a:schemeClr val="accent1"/>
              </a:solidFill>
            </a:endParaRPr>
          </a:p>
          <a:p>
            <a:endParaRPr lang="sl-SI" sz="1600"/>
          </a:p>
          <a:p>
            <a:endParaRPr lang="sl-SI"/>
          </a:p>
          <a:p>
            <a:endParaRPr lang="sl-SI"/>
          </a:p>
          <a:p>
            <a:endParaRPr lang="sl-SI"/>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5942557" y="1053187"/>
            <a:ext cx="5862869" cy="5314427"/>
          </a:xfrm>
        </p:spPr>
        <p:txBody>
          <a:bodyPr vert="horz" lIns="91440" tIns="45720" rIns="91440" bIns="45720" rtlCol="0" anchor="t">
            <a:noAutofit/>
          </a:bodyPr>
          <a:lstStyle/>
          <a:p>
            <a:pPr>
              <a:lnSpc>
                <a:spcPct val="120000"/>
              </a:lnSpc>
              <a:spcBef>
                <a:spcPts val="600"/>
              </a:spcBef>
              <a:spcAft>
                <a:spcPts val="600"/>
              </a:spcAft>
            </a:pPr>
            <a:r>
              <a:rPr lang="sl-SI" sz="1600"/>
              <a:t>Predlog za dodelitev nepovratnih sredstev:</a:t>
            </a:r>
          </a:p>
          <a:p>
            <a:pPr>
              <a:lnSpc>
                <a:spcPct val="120000"/>
              </a:lnSpc>
              <a:spcBef>
                <a:spcPts val="600"/>
              </a:spcBef>
              <a:spcAft>
                <a:spcPts val="600"/>
              </a:spcAft>
            </a:pPr>
            <a:r>
              <a:rPr lang="sl-SI" sz="1400">
                <a:solidFill>
                  <a:schemeClr val="accent1"/>
                </a:solidFill>
              </a:rPr>
              <a:t>Izjava o potrebi</a:t>
            </a:r>
            <a:r>
              <a:rPr lang="sl-SI" sz="1400" b="0">
                <a:solidFill>
                  <a:schemeClr val="accent1"/>
                </a:solidFill>
              </a:rPr>
              <a:t>: jasno opredelite težavo, ki jo rešuje vaše podjetje in zakaj je pomembna. Navedite podatke in dokaze, ki podpirajo vaš primer.
</a:t>
            </a:r>
            <a:r>
              <a:rPr lang="sl-SI" sz="1400">
                <a:solidFill>
                  <a:schemeClr val="accent1"/>
                </a:solidFill>
              </a:rPr>
              <a:t>Cilji in naloge projekta: </a:t>
            </a:r>
            <a:r>
              <a:rPr lang="sl-SI" sz="1400" b="0">
                <a:solidFill>
                  <a:schemeClr val="accent1"/>
                </a:solidFill>
              </a:rPr>
              <a:t>opredelite, kaj želite doseči z nepovratnimi sredstvi. Ti cilji morajo biti specifični, merljivi, dosegljivi, ustrezni in časovno omejeni (</a:t>
            </a:r>
            <a:r>
              <a:rPr lang="sl-SI" sz="1400" b="0" err="1">
                <a:solidFill>
                  <a:schemeClr val="accent1"/>
                </a:solidFill>
              </a:rPr>
              <a:t>SMART</a:t>
            </a:r>
            <a:r>
              <a:rPr lang="sl-SI" sz="1400" b="0">
                <a:solidFill>
                  <a:schemeClr val="accent1"/>
                </a:solidFill>
              </a:rPr>
              <a:t>).
</a:t>
            </a:r>
            <a:r>
              <a:rPr lang="sl-SI" sz="1400">
                <a:solidFill>
                  <a:schemeClr val="accent1"/>
                </a:solidFill>
              </a:rPr>
              <a:t>Opis projekta</a:t>
            </a:r>
            <a:r>
              <a:rPr lang="sl-SI" sz="1400" b="0">
                <a:solidFill>
                  <a:schemeClr val="accent1"/>
                </a:solidFill>
              </a:rPr>
              <a:t>: podrobno opišite projekt, vključno z dejavnostmi, potrebnimi viri in časovnico. Pojasnite, kako se bo projekt izvajal in kdo bo odgovoren za posamezno nalogo.
</a:t>
            </a:r>
            <a:r>
              <a:rPr lang="sl-SI" sz="1400">
                <a:solidFill>
                  <a:schemeClr val="accent1"/>
                </a:solidFill>
              </a:rPr>
              <a:t>Proračun</a:t>
            </a:r>
            <a:r>
              <a:rPr lang="sl-SI" sz="1400" b="0">
                <a:solidFill>
                  <a:schemeClr val="accent1"/>
                </a:solidFill>
              </a:rPr>
              <a:t>: navedite podroben proračun, v katerem je opisano, kako bodo nepovratna sredstva porabljena. Vključite vse stroške, povezane s projektom, kot so stroški osebja, opreme, materiala in režijski stroški.
</a:t>
            </a:r>
            <a:r>
              <a:rPr lang="sl-SI" sz="1400">
                <a:solidFill>
                  <a:schemeClr val="accent1"/>
                </a:solidFill>
              </a:rPr>
              <a:t>Vpliv</a:t>
            </a:r>
            <a:r>
              <a:rPr lang="sl-SI" sz="1400" b="0">
                <a:solidFill>
                  <a:schemeClr val="accent1"/>
                </a:solidFill>
              </a:rPr>
              <a:t>: poudarite pričakovani družbeni ali ekonomski vpliv projekta. Pojasnite, kako bo koristil skupnosti, ustvaril delovna mesta ali obravnaval specifična družbena vprašanja.</a:t>
            </a:r>
          </a:p>
          <a:p>
            <a:endParaRPr lang="sl-SI"/>
          </a:p>
        </p:txBody>
      </p:sp>
      <p:pic>
        <p:nvPicPr>
          <p:cNvPr id="3" name="Online Media 2">
            <a:hlinkClick r:id="" action="ppaction://media"/>
            <a:extLst>
              <a:ext uri="{FF2B5EF4-FFF2-40B4-BE49-F238E27FC236}">
                <a16:creationId xmlns:a16="http://schemas.microsoft.com/office/drawing/2014/main" id="{82DBDB86-353B-449C-8C52-47ED4BE79061}"/>
              </a:ext>
            </a:extLst>
          </p:cNvPr>
          <p:cNvPicPr>
            <a:picLocks noRot="1" noChangeAspect="1"/>
          </p:cNvPicPr>
          <p:nvPr>
            <a:videoFile r:link="rId1"/>
          </p:nvPr>
        </p:nvPicPr>
        <p:blipFill>
          <a:blip r:embed="rId3" cstate="print"/>
          <a:stretch>
            <a:fillRect/>
          </a:stretch>
        </p:blipFill>
        <p:spPr>
          <a:xfrm>
            <a:off x="839784" y="3215386"/>
            <a:ext cx="2882832" cy="1628804"/>
          </a:xfrm>
          <a:prstGeom prst="rect">
            <a:avLst/>
          </a:prstGeom>
          <a:solidFill>
            <a:srgbClr val="000000"/>
          </a:solidFill>
          <a:ln w="177800" cap="flat">
            <a:solidFill>
              <a:srgbClr val="0D0D0D"/>
            </a:solidFill>
            <a:miter lim="800000"/>
          </a:ln>
          <a:effectLst>
            <a:outerShdw blurRad="190500" dist="215900" dir="3000000" algn="tr" rotWithShape="0">
              <a:srgbClr val="000000">
                <a:alpha val="20000"/>
              </a:srgbClr>
            </a:outerShdw>
          </a:effectLst>
          <a:scene3d>
            <a:camera prst="perspectiveContrastingLeftFacing" fov="3300000">
              <a:rot lat="0" lon="1200000" rev="0"/>
            </a:camera>
            <a:lightRig rig="balanced" dir="t">
              <a:rot lat="0" lon="0" rev="4200000"/>
            </a:lightRig>
          </a:scene3d>
          <a:sp3d extrusionH="635000" prstMaterial="metal">
            <a:bevelT w="190500" h="12700" prst="slope"/>
            <a:extrusionClr>
              <a:srgbClr val="010000"/>
            </a:extrusionClr>
            <a:contourClr>
              <a:srgbClr val="000000"/>
            </a:contourClr>
          </a:sp3d>
        </p:spPr>
      </p:pic>
      <p:sp>
        <p:nvSpPr>
          <p:cNvPr id="2" name="TextBox 1">
            <a:extLst>
              <a:ext uri="{FF2B5EF4-FFF2-40B4-BE49-F238E27FC236}">
                <a16:creationId xmlns:a16="http://schemas.microsoft.com/office/drawing/2014/main" id="{D836C602-9387-E21C-6718-1BE9CC2576EE}"/>
              </a:ext>
            </a:extLst>
          </p:cNvPr>
          <p:cNvSpPr txBox="1"/>
          <p:nvPr/>
        </p:nvSpPr>
        <p:spPr>
          <a:xfrm>
            <a:off x="843826" y="5090668"/>
            <a:ext cx="3145523" cy="40011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91440" tIns="45720" rIns="91440" bIns="45720" rtlCol="0" anchor="t">
            <a:spAutoFit/>
          </a:bodyPr>
          <a:lstStyle/>
          <a:p>
            <a:r>
              <a:rPr lang="sl-SI" sz="1000">
                <a:solidFill>
                  <a:schemeClr val="accent1"/>
                </a:solidFill>
              </a:rPr>
              <a:t>Vir: How to </a:t>
            </a:r>
            <a:r>
              <a:rPr lang="sl-SI" sz="1000" err="1">
                <a:solidFill>
                  <a:schemeClr val="accent1"/>
                </a:solidFill>
              </a:rPr>
              <a:t>write</a:t>
            </a:r>
            <a:r>
              <a:rPr lang="sl-SI" sz="1000">
                <a:solidFill>
                  <a:schemeClr val="accent1"/>
                </a:solidFill>
              </a:rPr>
              <a:t> a </a:t>
            </a:r>
            <a:r>
              <a:rPr lang="sl-SI" sz="1000" err="1">
                <a:solidFill>
                  <a:schemeClr val="accent1"/>
                </a:solidFill>
              </a:rPr>
              <a:t>grant</a:t>
            </a:r>
            <a:r>
              <a:rPr lang="sl-SI" sz="1000">
                <a:solidFill>
                  <a:schemeClr val="accent1"/>
                </a:solidFill>
              </a:rPr>
              <a:t> </a:t>
            </a:r>
            <a:r>
              <a:rPr lang="sl-SI" sz="1000" err="1">
                <a:solidFill>
                  <a:schemeClr val="accent1"/>
                </a:solidFill>
              </a:rPr>
              <a:t>proposal</a:t>
            </a:r>
            <a:r>
              <a:rPr lang="sl-SI" sz="1000">
                <a:solidFill>
                  <a:schemeClr val="accent1"/>
                </a:solidFill>
              </a:rPr>
              <a:t> step </a:t>
            </a:r>
            <a:r>
              <a:rPr lang="sl-SI" sz="1000" err="1">
                <a:solidFill>
                  <a:schemeClr val="accent1"/>
                </a:solidFill>
              </a:rPr>
              <a:t>by</a:t>
            </a:r>
            <a:r>
              <a:rPr lang="sl-SI" sz="1000">
                <a:solidFill>
                  <a:schemeClr val="accent1"/>
                </a:solidFill>
              </a:rPr>
              <a:t> step; </a:t>
            </a:r>
            <a:r>
              <a:rPr lang="sl-SI" sz="1000" err="1">
                <a:solidFill>
                  <a:schemeClr val="accent1"/>
                </a:solidFill>
              </a:rPr>
              <a:t>MrGrantMoney</a:t>
            </a:r>
            <a:r>
              <a:rPr lang="sl-SI" sz="1000">
                <a:solidFill>
                  <a:schemeClr val="accent1"/>
                </a:solidFill>
              </a:rPr>
              <a:t>  </a:t>
            </a:r>
          </a:p>
        </p:txBody>
      </p:sp>
    </p:spTree>
    <p:extLst>
      <p:ext uri="{BB962C8B-B14F-4D97-AF65-F5344CB8AC3E}">
        <p14:creationId xmlns:p14="http://schemas.microsoft.com/office/powerpoint/2010/main" val="2431607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25A9C-4971-C6D7-5A04-C355F8D1CF32}"/>
              </a:ext>
            </a:extLst>
          </p:cNvPr>
          <p:cNvSpPr>
            <a:spLocks noGrp="1"/>
          </p:cNvSpPr>
          <p:nvPr>
            <p:ph type="title"/>
          </p:nvPr>
        </p:nvSpPr>
        <p:spPr>
          <a:xfrm>
            <a:off x="389351" y="135482"/>
            <a:ext cx="11680729" cy="627652"/>
          </a:xfrm>
        </p:spPr>
        <p:txBody>
          <a:bodyPr>
            <a:normAutofit/>
          </a:bodyPr>
          <a:lstStyle/>
          <a:p>
            <a:r>
              <a:rPr lang="sl-SI" sz="3400"/>
              <a:t>Fundacije za nepovratna sredstva, namenjen</a:t>
            </a:r>
            <a:r>
              <a:rPr lang="en-US" sz="3400"/>
              <a:t>e</a:t>
            </a:r>
            <a:r>
              <a:rPr lang="sl-SI" sz="3400"/>
              <a:t> ženskam</a:t>
            </a:r>
          </a:p>
        </p:txBody>
      </p:sp>
      <p:sp>
        <p:nvSpPr>
          <p:cNvPr id="4" name="TextBox 3">
            <a:extLst>
              <a:ext uri="{FF2B5EF4-FFF2-40B4-BE49-F238E27FC236}">
                <a16:creationId xmlns:a16="http://schemas.microsoft.com/office/drawing/2014/main" id="{92E2D763-CA8A-C0A5-244B-C5D523C19A2D}"/>
              </a:ext>
            </a:extLst>
          </p:cNvPr>
          <p:cNvSpPr txBox="1"/>
          <p:nvPr/>
        </p:nvSpPr>
        <p:spPr>
          <a:xfrm>
            <a:off x="1306046" y="874773"/>
            <a:ext cx="6607323" cy="5816977"/>
          </a:xfrm>
          <a:prstGeom prst="rect">
            <a:avLst/>
          </a:prstGeom>
          <a:solidFill>
            <a:schemeClr val="bg1"/>
          </a:solidFill>
        </p:spPr>
        <p:txBody>
          <a:bodyPr wrap="square" lIns="91440" tIns="45720" rIns="91440" bIns="45720" rtlCol="0" anchor="t">
            <a:spAutoFit/>
          </a:bodyPr>
          <a:lstStyle/>
          <a:p>
            <a:r>
              <a:rPr lang="sl-SI" sz="1200" b="1" dirty="0">
                <a:solidFill>
                  <a:schemeClr val="accent1"/>
                </a:solidFill>
                <a:hlinkClick r:id="rId2">
                  <a:extLst>
                    <a:ext uri="{A12FA001-AC4F-418D-AE19-62706E023703}">
                      <ahyp:hlinkClr xmlns:ahyp="http://schemas.microsoft.com/office/drawing/2018/hyperlinkcolor" val="tx"/>
                    </a:ext>
                  </a:extLst>
                </a:hlinkClick>
              </a:rPr>
              <a:t>Nepovratna sredstva fundacije Girlboss</a:t>
            </a:r>
            <a:endParaRPr lang="sl-SI" sz="1200" b="1" dirty="0">
              <a:solidFill>
                <a:schemeClr val="accent1"/>
              </a:solidFill>
            </a:endParaRPr>
          </a:p>
          <a:p>
            <a:endParaRPr lang="sl-SI" sz="1200" b="1">
              <a:solidFill>
                <a:schemeClr val="accent1"/>
              </a:solidFill>
            </a:endParaRPr>
          </a:p>
          <a:p>
            <a:pPr marL="285750" indent="-285750">
              <a:buFont typeface="Arial" panose="020B0604020202020204" pitchFamily="34" charset="0"/>
              <a:buChar char="•"/>
            </a:pPr>
            <a:r>
              <a:rPr lang="sl-SI" sz="1200" dirty="0">
                <a:solidFill>
                  <a:schemeClr val="accent1"/>
                </a:solidFill>
              </a:rPr>
              <a:t>Nepovratna sredstva v višini 15.000 dolarjev, dodeljena dvakrat letno</a:t>
            </a:r>
          </a:p>
          <a:p>
            <a:pPr marL="285750" indent="-285750">
              <a:buFont typeface="Arial" panose="020B0604020202020204" pitchFamily="34" charset="0"/>
              <a:buChar char="•"/>
            </a:pPr>
            <a:r>
              <a:rPr lang="sl-SI" sz="1200" dirty="0">
                <a:solidFill>
                  <a:schemeClr val="accent1"/>
                </a:solidFill>
              </a:rPr>
              <a:t>Za ženske in posameznice, ki se identificirajo kot ženske, stare od 18 do 35 let</a:t>
            </a:r>
            <a:endParaRPr lang="sl-SI" dirty="0">
              <a:solidFill>
                <a:schemeClr val="accent1"/>
              </a:solidFill>
            </a:endParaRPr>
          </a:p>
          <a:p>
            <a:pPr marL="285750" indent="-285750">
              <a:buFont typeface="Arial" panose="020B0604020202020204" pitchFamily="34" charset="0"/>
              <a:buChar char="•"/>
            </a:pPr>
            <a:r>
              <a:rPr lang="sl-SI" sz="1200" dirty="0">
                <a:solidFill>
                  <a:schemeClr val="accent1"/>
                </a:solidFill>
              </a:rPr>
              <a:t>Podpira ustvarjalne, inovativne poslovne ideje na področju oblikovanja, mode, glasbe in umetnosti</a:t>
            </a:r>
            <a:endParaRPr lang="sl-SI" dirty="0">
              <a:solidFill>
                <a:schemeClr val="accent1"/>
              </a:solidFill>
            </a:endParaRPr>
          </a:p>
          <a:p>
            <a:pPr marL="285750" indent="-285750">
              <a:buFont typeface="Arial" panose="020B0604020202020204" pitchFamily="34" charset="0"/>
              <a:buChar char="•"/>
            </a:pPr>
            <a:r>
              <a:rPr lang="sl-SI" sz="1200" dirty="0">
                <a:solidFill>
                  <a:schemeClr val="accent1"/>
                </a:solidFill>
              </a:rPr>
              <a:t>Zagotavlja finančno podporo, mentorstvo, izpostavljenost in dostop do skupnosti </a:t>
            </a:r>
            <a:r>
              <a:rPr lang="sl-SI" sz="1200" dirty="0" err="1">
                <a:solidFill>
                  <a:schemeClr val="accent1"/>
                </a:solidFill>
              </a:rPr>
              <a:t>Girlbosr</a:t>
            </a:r>
            <a:endParaRPr lang="sl-SI" dirty="0" err="1">
              <a:solidFill>
                <a:schemeClr val="accent1"/>
              </a:solidFill>
            </a:endParaRPr>
          </a:p>
          <a:p>
            <a:pPr marL="285750" indent="-285750">
              <a:buFont typeface="Arial" panose="020B0604020202020204" pitchFamily="34" charset="0"/>
              <a:buChar char="•"/>
            </a:pPr>
            <a:r>
              <a:rPr lang="sl-SI" sz="1200">
                <a:solidFill>
                  <a:schemeClr val="accent1"/>
                </a:solidFill>
              </a:rPr>
              <a:t>Prijavi je treba dodati poslovni načrt, finančne projekcije in video predstavitev</a:t>
            </a:r>
            <a:endParaRPr lang="sl-SI">
              <a:solidFill>
                <a:schemeClr val="accent1"/>
              </a:solidFill>
            </a:endParaRPr>
          </a:p>
          <a:p>
            <a:pPr marL="285750" indent="-285750">
              <a:buFont typeface="Arial" panose="020B0604020202020204" pitchFamily="34" charset="0"/>
              <a:buChar char="•"/>
            </a:pPr>
            <a:r>
              <a:rPr lang="sl-SI" sz="1200">
                <a:solidFill>
                  <a:schemeClr val="accent1"/>
                </a:solidFill>
              </a:rPr>
              <a:t>Dragocena izkušnja za ambiciozne podjetnice</a:t>
            </a:r>
            <a:endParaRPr lang="sl-SI">
              <a:solidFill>
                <a:schemeClr val="accent1"/>
              </a:solidFill>
            </a:endParaRPr>
          </a:p>
          <a:p>
            <a:pPr marL="285750" indent="-285750">
              <a:buFont typeface="Arial" panose="020B0604020202020204" pitchFamily="34" charset="0"/>
              <a:buChar char="•"/>
            </a:pPr>
            <a:endParaRPr lang="sl-SI" sz="1200">
              <a:solidFill>
                <a:schemeClr val="accent1"/>
              </a:solidFill>
            </a:endParaRPr>
          </a:p>
          <a:p>
            <a:r>
              <a:rPr lang="sl-SI" sz="1200" b="1" dirty="0">
                <a:solidFill>
                  <a:schemeClr val="accent1"/>
                </a:solidFill>
                <a:hlinkClick r:id="rId3">
                  <a:extLst>
                    <a:ext uri="{A12FA001-AC4F-418D-AE19-62706E023703}">
                      <ahyp:hlinkClr xmlns:ahyp="http://schemas.microsoft.com/office/drawing/2018/hyperlinkcolor" val="tx"/>
                    </a:ext>
                  </a:extLst>
                </a:hlinkClick>
              </a:rPr>
              <a:t>Program štipendij fundacije T</a:t>
            </a:r>
            <a:r>
              <a:rPr lang="en-US" sz="1200" b="1" dirty="0">
                <a:solidFill>
                  <a:schemeClr val="accent1"/>
                </a:solidFill>
                <a:hlinkClick r:id="rId3">
                  <a:extLst>
                    <a:ext uri="{A12FA001-AC4F-418D-AE19-62706E023703}">
                      <ahyp:hlinkClr xmlns:ahyp="http://schemas.microsoft.com/office/drawing/2018/hyperlinkcolor" val="tx"/>
                    </a:ext>
                  </a:extLst>
                </a:hlinkClick>
              </a:rPr>
              <a:t>ory Burch</a:t>
            </a:r>
            <a:endParaRPr lang="sl-SI" sz="1200" b="1" dirty="0">
              <a:solidFill>
                <a:schemeClr val="accent1"/>
              </a:solidFill>
            </a:endParaRPr>
          </a:p>
          <a:p>
            <a:endParaRPr lang="sl-SI" sz="1200" b="1">
              <a:solidFill>
                <a:schemeClr val="accent1"/>
              </a:solidFill>
            </a:endParaRPr>
          </a:p>
          <a:p>
            <a:pPr marL="228600" indent="-228600">
              <a:buFont typeface="Arial" pitchFamily="34" charset="0"/>
              <a:buChar char="•"/>
            </a:pPr>
            <a:r>
              <a:rPr lang="sl-SI" sz="1200">
                <a:solidFill>
                  <a:schemeClr val="accent1"/>
                </a:solidFill>
              </a:rPr>
              <a:t>Celoletni program za podjetnice</a:t>
            </a:r>
          </a:p>
          <a:p>
            <a:pPr marL="228600" indent="-228600">
              <a:buFont typeface="Arial" pitchFamily="34" charset="0"/>
              <a:buChar char="•"/>
            </a:pPr>
            <a:r>
              <a:rPr lang="sl-SI" sz="1200">
                <a:solidFill>
                  <a:schemeClr val="accent1"/>
                </a:solidFill>
              </a:rPr>
              <a:t>Zagotavlja izobraževanje, mentorstvo in dostop do mreže</a:t>
            </a:r>
            <a:endParaRPr lang="sl-SI">
              <a:solidFill>
                <a:schemeClr val="accent1"/>
              </a:solidFill>
            </a:endParaRPr>
          </a:p>
          <a:p>
            <a:pPr marL="228600" indent="-228600">
              <a:buFont typeface="Arial" pitchFamily="34" charset="0"/>
              <a:buChar char="•"/>
            </a:pPr>
            <a:r>
              <a:rPr lang="sl-SI" sz="1200">
                <a:solidFill>
                  <a:schemeClr val="accent1"/>
                </a:solidFill>
              </a:rPr>
              <a:t>Brez neposrednega financiranja, vendar vključuje:</a:t>
            </a:r>
            <a:endParaRPr lang="sl-SI">
              <a:solidFill>
                <a:schemeClr val="accent1"/>
              </a:solidFill>
            </a:endParaRPr>
          </a:p>
          <a:p>
            <a:pPr marL="685800" lvl="1" indent="-228600">
              <a:buFont typeface="Courier New" pitchFamily="34" charset="0"/>
              <a:buChar char="o"/>
            </a:pPr>
            <a:r>
              <a:rPr lang="sl-SI" sz="1200" dirty="0">
                <a:solidFill>
                  <a:schemeClr val="accent1"/>
                </a:solidFill>
              </a:rPr>
              <a:t>Srečanje v New Yorku s plačanimi stroški</a:t>
            </a:r>
            <a:endParaRPr lang="sl-SI" dirty="0">
              <a:solidFill>
                <a:schemeClr val="accent1"/>
              </a:solidFill>
            </a:endParaRPr>
          </a:p>
          <a:p>
            <a:pPr marL="685800" lvl="1" indent="-228600">
              <a:buFont typeface="Courier New" pitchFamily="34" charset="0"/>
              <a:buChar char="o"/>
            </a:pPr>
            <a:r>
              <a:rPr lang="sl-SI" sz="1200" dirty="0">
                <a:solidFill>
                  <a:schemeClr val="accent1"/>
                </a:solidFill>
              </a:rPr>
              <a:t>Stalno virtualno podporo</a:t>
            </a:r>
            <a:endParaRPr lang="sl-SI" dirty="0">
              <a:solidFill>
                <a:schemeClr val="accent1"/>
              </a:solidFill>
            </a:endParaRPr>
          </a:p>
          <a:p>
            <a:pPr marL="228600" indent="-228600">
              <a:buFont typeface="Arial" pitchFamily="34" charset="0"/>
              <a:buChar char="•"/>
            </a:pPr>
            <a:r>
              <a:rPr lang="sl-SI" sz="1200" dirty="0">
                <a:solidFill>
                  <a:schemeClr val="accent1"/>
                </a:solidFill>
              </a:rPr>
              <a:t>Za ženske, stare od 21 do 45 let</a:t>
            </a:r>
            <a:endParaRPr lang="sl-SI" dirty="0">
              <a:solidFill>
                <a:schemeClr val="accent1"/>
              </a:solidFill>
            </a:endParaRPr>
          </a:p>
          <a:p>
            <a:pPr marL="228600" indent="-228600">
              <a:buFont typeface="Arial" pitchFamily="34" charset="0"/>
              <a:buChar char="•"/>
            </a:pPr>
            <a:r>
              <a:rPr lang="sl-SI" sz="1200">
                <a:solidFill>
                  <a:schemeClr val="accent1"/>
                </a:solidFill>
              </a:rPr>
              <a:t>Ustanovljeno profitno podjetje ≥1 leto</a:t>
            </a:r>
            <a:endParaRPr lang="sl-SI">
              <a:solidFill>
                <a:schemeClr val="accent1"/>
              </a:solidFill>
            </a:endParaRPr>
          </a:p>
          <a:p>
            <a:pPr marL="228600" indent="-228600">
              <a:buFont typeface="Arial" pitchFamily="34" charset="0"/>
              <a:buChar char="•"/>
            </a:pPr>
            <a:r>
              <a:rPr lang="sl-SI" sz="1200" dirty="0">
                <a:solidFill>
                  <a:schemeClr val="accent1"/>
                </a:solidFill>
              </a:rPr>
              <a:t>Osredotočenost na družbeni vpliv</a:t>
            </a:r>
            <a:endParaRPr lang="sl-SI" dirty="0">
              <a:solidFill>
                <a:schemeClr val="accent1"/>
              </a:solidFill>
            </a:endParaRPr>
          </a:p>
          <a:p>
            <a:endParaRPr lang="sl-SI" sz="1200">
              <a:solidFill>
                <a:schemeClr val="accent1"/>
              </a:solidFill>
            </a:endParaRPr>
          </a:p>
          <a:p>
            <a:r>
              <a:rPr lang="sl-SI" sz="1200" b="1" dirty="0">
                <a:solidFill>
                  <a:schemeClr val="accent1"/>
                </a:solidFill>
                <a:hlinkClick r:id="rId4">
                  <a:extLst>
                    <a:ext uri="{A12FA001-AC4F-418D-AE19-62706E023703}">
                      <ahyp:hlinkClr xmlns:ahyp="http://schemas.microsoft.com/office/drawing/2018/hyperlinkcolor" val="tx"/>
                    </a:ext>
                  </a:extLst>
                </a:hlinkClick>
              </a:rPr>
              <a:t>Nepovratna sredstva SoGal za zagon podjetja</a:t>
            </a:r>
            <a:endParaRPr lang="sl-SI" sz="1200" dirty="0">
              <a:solidFill>
                <a:schemeClr val="accent1"/>
              </a:solidFill>
            </a:endParaRPr>
          </a:p>
          <a:p>
            <a:endParaRPr lang="sl-SI" sz="1200" b="1">
              <a:solidFill>
                <a:schemeClr val="accent1"/>
              </a:solidFill>
            </a:endParaRPr>
          </a:p>
          <a:p>
            <a:pPr marL="228600" indent="-228600">
              <a:buFont typeface="Arial" pitchFamily="34" charset="0"/>
              <a:buChar char="•"/>
            </a:pPr>
            <a:r>
              <a:rPr lang="sl-SI" sz="1200" dirty="0">
                <a:solidFill>
                  <a:schemeClr val="accent1"/>
                </a:solidFill>
              </a:rPr>
              <a:t>10.000 dolarjev nepovratnih sredstev za temnopolte in latinskoameriške podjetnice</a:t>
            </a:r>
          </a:p>
          <a:p>
            <a:pPr marL="228600" indent="-228600">
              <a:buFont typeface="Arial" pitchFamily="34" charset="0"/>
              <a:buChar char="•"/>
            </a:pPr>
            <a:r>
              <a:rPr lang="sl-SI" sz="1200" dirty="0">
                <a:solidFill>
                  <a:schemeClr val="accent1"/>
                </a:solidFill>
              </a:rPr>
              <a:t>Prijaviteljice morajo biti ustanoviteljice / soustanoviteljice zagonskega podjetja v zgodnji </a:t>
            </a:r>
            <a:r>
              <a:rPr lang="sl-SI" sz="1200">
                <a:solidFill>
                  <a:schemeClr val="accent1"/>
                </a:solidFill>
              </a:rPr>
              <a:t>fazi (&lt; 3 leta)</a:t>
            </a:r>
            <a:endParaRPr lang="sl-SI">
              <a:solidFill>
                <a:schemeClr val="accent1"/>
              </a:solidFill>
            </a:endParaRPr>
          </a:p>
          <a:p>
            <a:pPr marL="228600" indent="-228600">
              <a:buFont typeface="Arial" pitchFamily="34" charset="0"/>
              <a:buChar char="•"/>
            </a:pPr>
            <a:r>
              <a:rPr lang="sl-SI" sz="1200">
                <a:solidFill>
                  <a:schemeClr val="accent1"/>
                </a:solidFill>
              </a:rPr>
              <a:t>Izkazati morajo zanimanje na trgu, razširljivost in zavezanost raznolikosti/vključenosti</a:t>
            </a:r>
            <a:endParaRPr lang="sl-SI">
              <a:solidFill>
                <a:schemeClr val="accent1"/>
              </a:solidFill>
            </a:endParaRPr>
          </a:p>
          <a:p>
            <a:pPr marL="228600" indent="-228600">
              <a:buFont typeface="Arial" pitchFamily="34" charset="0"/>
              <a:buChar char="•"/>
            </a:pPr>
            <a:r>
              <a:rPr lang="sl-SI" sz="1200" dirty="0">
                <a:solidFill>
                  <a:schemeClr val="accent1"/>
                </a:solidFill>
              </a:rPr>
              <a:t>Prejemnice pridobijo dostop do mreže vlagateljev in skupnosti </a:t>
            </a:r>
            <a:r>
              <a:rPr lang="sl-SI" sz="1200" err="1">
                <a:solidFill>
                  <a:schemeClr val="accent1"/>
                </a:solidFill>
              </a:rPr>
              <a:t>SoGal</a:t>
            </a:r>
            <a:endParaRPr lang="sl-SI" err="1">
              <a:solidFill>
                <a:schemeClr val="accent1"/>
              </a:solidFill>
            </a:endParaRPr>
          </a:p>
          <a:p>
            <a:pPr marL="228600" indent="-228600">
              <a:buFont typeface="Arial" pitchFamily="34" charset="0"/>
              <a:buChar char="•"/>
            </a:pPr>
            <a:r>
              <a:rPr lang="sl-SI" sz="1200">
                <a:solidFill>
                  <a:schemeClr val="accent1"/>
                </a:solidFill>
              </a:rPr>
              <a:t>Priložnosti za mentorstvo in dodatno financiranje</a:t>
            </a:r>
            <a:endParaRPr lang="sl-SI">
              <a:solidFill>
                <a:schemeClr val="accent1"/>
              </a:solidFill>
            </a:endParaRPr>
          </a:p>
          <a:p>
            <a:pPr marL="228600" indent="-228600">
              <a:buFont typeface="Arial" pitchFamily="34" charset="0"/>
              <a:buChar char="•"/>
            </a:pPr>
            <a:r>
              <a:rPr lang="sl-SI" sz="1200" dirty="0">
                <a:solidFill>
                  <a:schemeClr val="accent1"/>
                </a:solidFill>
              </a:rPr>
              <a:t>Cilj je opolnomočiti raznolike ustanoviteljice in prekiniti homogeno podjetništvo</a:t>
            </a:r>
            <a:endParaRPr lang="sl-SI" dirty="0">
              <a:solidFill>
                <a:schemeClr val="accent1"/>
              </a:solidFill>
            </a:endParaRPr>
          </a:p>
        </p:txBody>
      </p:sp>
      <p:pic>
        <p:nvPicPr>
          <p:cNvPr id="6" name="Picture 5" descr="A group of women sitting at tables with laptops and papers">
            <a:extLst>
              <a:ext uri="{FF2B5EF4-FFF2-40B4-BE49-F238E27FC236}">
                <a16:creationId xmlns:a16="http://schemas.microsoft.com/office/drawing/2014/main" id="{5A7388A3-261F-DB7C-08B8-3631EB5BA25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13369" y="1645919"/>
            <a:ext cx="3541730" cy="308283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3" name="PoljeZBesedilom 2">
            <a:extLst>
              <a:ext uri="{FF2B5EF4-FFF2-40B4-BE49-F238E27FC236}">
                <a16:creationId xmlns:a16="http://schemas.microsoft.com/office/drawing/2014/main" id="{E0E91549-C986-C994-0CCC-FCF2CFCF8380}"/>
              </a:ext>
            </a:extLst>
          </p:cNvPr>
          <p:cNvSpPr txBox="1"/>
          <p:nvPr/>
        </p:nvSpPr>
        <p:spPr>
          <a:xfrm>
            <a:off x="8315194" y="4880976"/>
            <a:ext cx="27432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Vir slike: </a:t>
            </a:r>
            <a:r>
              <a:rPr lang="en-US" sz="1000">
                <a:solidFill>
                  <a:schemeClr val="accent1"/>
                </a:solidFill>
              </a:rPr>
              <a:t>U</a:t>
            </a:r>
            <a:r>
              <a:rPr lang="sl-SI" sz="1000">
                <a:solidFill>
                  <a:schemeClr val="accent1"/>
                </a:solidFill>
              </a:rPr>
              <a:t>stvarjena z UI</a:t>
            </a:r>
          </a:p>
        </p:txBody>
      </p:sp>
    </p:spTree>
    <p:extLst>
      <p:ext uri="{BB962C8B-B14F-4D97-AF65-F5344CB8AC3E}">
        <p14:creationId xmlns:p14="http://schemas.microsoft.com/office/powerpoint/2010/main" val="17420841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307EB-95AF-CA24-091D-D5339A24F367}"/>
              </a:ext>
            </a:extLst>
          </p:cNvPr>
          <p:cNvSpPr>
            <a:spLocks noGrp="1"/>
          </p:cNvSpPr>
          <p:nvPr>
            <p:ph type="title"/>
          </p:nvPr>
        </p:nvSpPr>
        <p:spPr>
          <a:xfrm>
            <a:off x="838200" y="365126"/>
            <a:ext cx="9323717" cy="730430"/>
          </a:xfrm>
        </p:spPr>
        <p:txBody>
          <a:bodyPr/>
          <a:lstStyle/>
          <a:p>
            <a:r>
              <a:rPr lang="sl-SI"/>
              <a:t>Posojila</a:t>
            </a:r>
          </a:p>
        </p:txBody>
      </p:sp>
      <p:sp>
        <p:nvSpPr>
          <p:cNvPr id="3" name="Content Placeholder 2">
            <a:extLst>
              <a:ext uri="{FF2B5EF4-FFF2-40B4-BE49-F238E27FC236}">
                <a16:creationId xmlns:a16="http://schemas.microsoft.com/office/drawing/2014/main" id="{0E11CB80-D588-ED55-A4DD-E680748B569C}"/>
              </a:ext>
            </a:extLst>
          </p:cNvPr>
          <p:cNvSpPr>
            <a:spLocks noGrp="1"/>
          </p:cNvSpPr>
          <p:nvPr>
            <p:ph idx="1"/>
          </p:nvPr>
        </p:nvSpPr>
        <p:spPr>
          <a:xfrm>
            <a:off x="748687" y="1298532"/>
            <a:ext cx="10897387" cy="4805363"/>
          </a:xfrm>
        </p:spPr>
        <p:txBody>
          <a:bodyPr vert="horz" lIns="91440" tIns="45720" rIns="91440" bIns="45720" rtlCol="0" anchor="t">
            <a:noAutofit/>
          </a:bodyPr>
          <a:lstStyle/>
          <a:p>
            <a:pPr>
              <a:lnSpc>
                <a:spcPct val="150000"/>
              </a:lnSpc>
              <a:spcBef>
                <a:spcPts val="0"/>
              </a:spcBef>
            </a:pPr>
            <a:r>
              <a:rPr lang="sl-SI" sz="1600" b="0" dirty="0">
                <a:solidFill>
                  <a:schemeClr val="accent1"/>
                </a:solidFill>
              </a:rPr>
              <a:t>Posojila so sredstva, izposojena pri bankah, kreditnih zadrugah ali spletnih posojilodajalcih, ki jih je treba v določenem obdobju odplačati z obrestmi. Podjetjem zagotavljajo zanesljiv vir kapitala za kritje zagonskih stroškov, širitve poslovanja ali upravljanje denarnega toka.</a:t>
            </a:r>
          </a:p>
          <a:p>
            <a:pPr>
              <a:lnSpc>
                <a:spcPct val="150000"/>
              </a:lnSpc>
              <a:spcBef>
                <a:spcPts val="0"/>
              </a:spcBef>
            </a:pPr>
            <a:r>
              <a:rPr lang="sl-SI" sz="1600" dirty="0"/>
              <a:t>Glavne vrste posojil:</a:t>
            </a:r>
            <a:endParaRPr lang="sl-SI" sz="1600" dirty="0">
              <a:solidFill>
                <a:schemeClr val="accent1"/>
              </a:solidFill>
            </a:endParaRPr>
          </a:p>
          <a:p>
            <a:pPr marL="628650" indent="-285750">
              <a:lnSpc>
                <a:spcPct val="100000"/>
              </a:lnSpc>
              <a:spcBef>
                <a:spcPts val="600"/>
              </a:spcBef>
              <a:spcAft>
                <a:spcPts val="600"/>
              </a:spcAft>
              <a:buChar char="•"/>
            </a:pPr>
            <a:r>
              <a:rPr lang="sl-SI" sz="1400" dirty="0">
                <a:solidFill>
                  <a:schemeClr val="accent1"/>
                </a:solidFill>
              </a:rPr>
              <a:t>Posojila za mala podjetja: </a:t>
            </a:r>
            <a:r>
              <a:rPr lang="sl-SI" sz="1400" b="0" dirty="0">
                <a:solidFill>
                  <a:schemeClr val="accent1"/>
                </a:solidFill>
              </a:rPr>
              <a:t>posojila, ki jih podpira država, z ugodnimi pogoji, kot je program posojil SBA</a:t>
            </a:r>
            <a:r>
              <a:rPr lang="sl-SI" sz="1400" b="0">
                <a:solidFill>
                  <a:schemeClr val="accent1"/>
                </a:solidFill>
              </a:rPr>
              <a:t> 7(a).</a:t>
            </a:r>
          </a:p>
          <a:p>
            <a:pPr marL="628650" indent="-285750">
              <a:lnSpc>
                <a:spcPct val="100000"/>
              </a:lnSpc>
              <a:spcBef>
                <a:spcPts val="600"/>
              </a:spcBef>
              <a:spcAft>
                <a:spcPts val="600"/>
              </a:spcAft>
              <a:buChar char="•"/>
            </a:pPr>
            <a:r>
              <a:rPr lang="sl-SI" sz="1400" err="1">
                <a:solidFill>
                  <a:schemeClr val="accent1"/>
                </a:solidFill>
              </a:rPr>
              <a:t>Mikroposojila</a:t>
            </a:r>
            <a:r>
              <a:rPr lang="sl-SI" sz="1400" b="0" dirty="0">
                <a:solidFill>
                  <a:schemeClr val="accent1"/>
                </a:solidFill>
              </a:rPr>
              <a:t>: majhna, kratkoročna posojila, ki jih pogosto zagotavljajo neprofitne organizacije ali posojilodajalci v </a:t>
            </a:r>
            <a:r>
              <a:rPr lang="sl-SI" sz="1400" b="0">
                <a:solidFill>
                  <a:schemeClr val="accent1"/>
                </a:solidFill>
              </a:rPr>
              <a:t>skupnosti, običajno v zneskih do 50.000 USD.</a:t>
            </a:r>
            <a:endParaRPr lang="sl-SI">
              <a:solidFill>
                <a:schemeClr val="accent1"/>
              </a:solidFill>
            </a:endParaRPr>
          </a:p>
          <a:p>
            <a:pPr marL="628650" indent="-285750">
              <a:lnSpc>
                <a:spcPct val="100000"/>
              </a:lnSpc>
              <a:spcBef>
                <a:spcPts val="600"/>
              </a:spcBef>
              <a:spcAft>
                <a:spcPts val="600"/>
              </a:spcAft>
              <a:buChar char="•"/>
            </a:pPr>
            <a:r>
              <a:rPr lang="sl-SI" sz="1400" dirty="0">
                <a:solidFill>
                  <a:schemeClr val="accent1"/>
                </a:solidFill>
              </a:rPr>
              <a:t>Tradicionalna bančna posojila</a:t>
            </a:r>
            <a:r>
              <a:rPr lang="sl-SI" sz="1400" b="0" dirty="0">
                <a:solidFill>
                  <a:schemeClr val="accent1"/>
                </a:solidFill>
              </a:rPr>
              <a:t>: posojila, ki jih ponujajo banke in finančne institucije, ki lahko zahtevajo zavarovanje in dobro </a:t>
            </a:r>
            <a:r>
              <a:rPr lang="sl-SI" sz="1400" b="0">
                <a:solidFill>
                  <a:schemeClr val="accent1"/>
                </a:solidFill>
              </a:rPr>
              <a:t>kreditno zgodovino.</a:t>
            </a:r>
            <a:endParaRPr lang="sl-SI">
              <a:solidFill>
                <a:schemeClr val="accent1"/>
              </a:solidFill>
            </a:endParaRPr>
          </a:p>
          <a:p>
            <a:pPr marL="628650" indent="-285750">
              <a:lnSpc>
                <a:spcPct val="100000"/>
              </a:lnSpc>
              <a:spcBef>
                <a:spcPts val="600"/>
              </a:spcBef>
              <a:spcAft>
                <a:spcPts val="600"/>
              </a:spcAft>
              <a:buChar char="•"/>
            </a:pPr>
            <a:r>
              <a:rPr lang="sl-SI" sz="1400" dirty="0">
                <a:solidFill>
                  <a:schemeClr val="accent1"/>
                </a:solidFill>
              </a:rPr>
              <a:t>Zamenljivi vrednostni papirji</a:t>
            </a:r>
            <a:r>
              <a:rPr lang="sl-SI" sz="1400" b="0" dirty="0">
                <a:solidFill>
                  <a:schemeClr val="accent1"/>
                </a:solidFill>
              </a:rPr>
              <a:t>: priljubljeno orodje za financiranje dolga, ki ga je mogoče kasneje pretvoriti v lastniški kapital. Zamenljivi vrednostni papirji običajno vključujejo obrestno mero, popust na prihodnje vrednotenje in zgornjo mejo </a:t>
            </a:r>
            <a:r>
              <a:rPr lang="sl-SI" sz="1400" b="0">
                <a:solidFill>
                  <a:schemeClr val="accent1"/>
                </a:solidFill>
              </a:rPr>
              <a:t>vrednotenja za zaščito zgodnjih vlagateljev</a:t>
            </a:r>
            <a:endParaRPr lang="sl-SI">
              <a:solidFill>
                <a:schemeClr val="accent1"/>
              </a:solidFill>
            </a:endParaRPr>
          </a:p>
          <a:p>
            <a:pPr marL="628650" indent="-285750">
              <a:lnSpc>
                <a:spcPct val="100000"/>
              </a:lnSpc>
              <a:spcBef>
                <a:spcPts val="600"/>
              </a:spcBef>
              <a:spcAft>
                <a:spcPts val="600"/>
              </a:spcAft>
              <a:buChar char="•"/>
            </a:pPr>
            <a:r>
              <a:rPr lang="sl-SI" sz="1400" dirty="0">
                <a:solidFill>
                  <a:schemeClr val="accent1"/>
                </a:solidFill>
              </a:rPr>
              <a:t>Tvegani dolg</a:t>
            </a:r>
            <a:r>
              <a:rPr lang="sl-SI" sz="1400" b="0" dirty="0">
                <a:solidFill>
                  <a:schemeClr val="accent1"/>
                </a:solidFill>
              </a:rPr>
              <a:t>: tvegani dolg je lahko vezan na terjatve, opremo ali pravice do nakupa lastniškega kapitala v primeru neplačila, zaradi česar je prilagodljiva možnost za zdrava zagonska podjetja, ki želijo podaljšati čas med krogi lastniškega financiranja. To je učinkovit način za zbiranje obratnega kapitala in kapitala za rast brez oslabitve lastništva, ki ga običajno zagotavljajo specializirani subjekti in banke, ki razumejo dinamiko zagonskih podjetij.</a:t>
            </a:r>
            <a:endParaRPr lang="sl-SI">
              <a:solidFill>
                <a:schemeClr val="accent1"/>
              </a:solidFill>
            </a:endParaRPr>
          </a:p>
          <a:p>
            <a:pPr marL="0" indent="0">
              <a:lnSpc>
                <a:spcPct val="140000"/>
              </a:lnSpc>
              <a:buNone/>
            </a:pPr>
            <a:endParaRPr lang="sl-SI" sz="1400" b="0">
              <a:solidFill>
                <a:schemeClr val="accent1"/>
              </a:solidFill>
            </a:endParaRPr>
          </a:p>
          <a:p>
            <a:endParaRPr lang="sl-SI"/>
          </a:p>
        </p:txBody>
      </p:sp>
    </p:spTree>
    <p:extLst>
      <p:ext uri="{BB962C8B-B14F-4D97-AF65-F5344CB8AC3E}">
        <p14:creationId xmlns:p14="http://schemas.microsoft.com/office/powerpoint/2010/main" val="1561430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anim calcmode="lin" valueType="num">
                                      <p:cBhvr>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anim calcmode="lin" valueType="num">
                                      <p:cBhvr>
                                        <p:cTn id="2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1000"/>
                                        <p:tgtEl>
                                          <p:spTgt spid="3">
                                            <p:txEl>
                                              <p:pRg st="6" end="6"/>
                                            </p:txEl>
                                          </p:spTgt>
                                        </p:tgtEl>
                                      </p:cBhvr>
                                    </p:animEffect>
                                    <p:anim calcmode="lin" valueType="num">
                                      <p:cBhvr>
                                        <p:cTn id="3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CBDC5-7F03-7148-FAF5-D1B7C4D40A58}"/>
              </a:ext>
            </a:extLst>
          </p:cNvPr>
          <p:cNvSpPr>
            <a:spLocks noGrp="1"/>
          </p:cNvSpPr>
          <p:nvPr>
            <p:ph type="title"/>
          </p:nvPr>
        </p:nvSpPr>
        <p:spPr>
          <a:xfrm>
            <a:off x="875929" y="377631"/>
            <a:ext cx="9196250" cy="574765"/>
          </a:xfrm>
        </p:spPr>
        <p:txBody>
          <a:bodyPr>
            <a:normAutofit/>
          </a:bodyPr>
          <a:lstStyle/>
          <a:p>
            <a:r>
              <a:rPr lang="pl-PL" sz="3400"/>
              <a:t>Posojila za podjetnice v EU</a:t>
            </a:r>
            <a:endParaRPr lang="sl-SI" sz="3400"/>
          </a:p>
        </p:txBody>
      </p:sp>
      <p:sp>
        <p:nvSpPr>
          <p:cNvPr id="6" name="TextBox 5">
            <a:extLst>
              <a:ext uri="{FF2B5EF4-FFF2-40B4-BE49-F238E27FC236}">
                <a16:creationId xmlns:a16="http://schemas.microsoft.com/office/drawing/2014/main" id="{3FCFD30C-4DA4-351D-4F96-A60F41DB7782}"/>
              </a:ext>
            </a:extLst>
          </p:cNvPr>
          <p:cNvSpPr txBox="1"/>
          <p:nvPr/>
        </p:nvSpPr>
        <p:spPr>
          <a:xfrm>
            <a:off x="875929" y="1119410"/>
            <a:ext cx="6949439" cy="5170646"/>
          </a:xfrm>
          <a:prstGeom prst="rect">
            <a:avLst/>
          </a:prstGeom>
          <a:solidFill>
            <a:schemeClr val="bg1"/>
          </a:solidFill>
        </p:spPr>
        <p:txBody>
          <a:bodyPr wrap="square" lIns="91440" tIns="45720" rIns="91440" bIns="45720" rtlCol="0" anchor="t">
            <a:spAutoFit/>
          </a:bodyPr>
          <a:lstStyle/>
          <a:p>
            <a:r>
              <a:rPr lang="sl-SI" sz="1200" b="1" dirty="0">
                <a:solidFill>
                  <a:schemeClr val="accent1"/>
                </a:solidFill>
                <a:hlinkClick r:id="rId2">
                  <a:extLst>
                    <a:ext uri="{A12FA001-AC4F-418D-AE19-62706E023703}">
                      <ahyp:hlinkClr xmlns:ahyp="http://schemas.microsoft.com/office/drawing/2018/hyperlinkcolor" val="tx"/>
                    </a:ext>
                  </a:extLst>
                </a:hlinkClick>
              </a:rPr>
              <a:t>Evropska investicijska banka (EIB):</a:t>
            </a:r>
            <a:endParaRPr lang="sl-SI" sz="1200" b="1" dirty="0">
              <a:solidFill>
                <a:schemeClr val="accent1"/>
              </a:solidFill>
            </a:endParaRPr>
          </a:p>
          <a:p>
            <a:pPr marL="285750" indent="-285750">
              <a:buFont typeface="Arial" panose="020B0604020202020204" pitchFamily="34" charset="0"/>
              <a:buChar char="•"/>
            </a:pPr>
            <a:r>
              <a:rPr lang="sl-SI" sz="1200" dirty="0">
                <a:solidFill>
                  <a:schemeClr val="accent1"/>
                </a:solidFill>
              </a:rPr>
              <a:t>EIB zagotavlja financiranje finančnim posrednikom, ki nato posojajo malim in srednje velikim podjetjem in podjetjem s srednje veliko tržno kapitalizacijo, ki jih vodijo ženske.</a:t>
            </a:r>
          </a:p>
          <a:p>
            <a:pPr marL="285750" indent="-285750">
              <a:buFont typeface="Arial" panose="020B0604020202020204" pitchFamily="34" charset="0"/>
              <a:buChar char="•"/>
            </a:pPr>
            <a:r>
              <a:rPr lang="sl-SI" sz="1200" dirty="0">
                <a:solidFill>
                  <a:schemeClr val="accent1"/>
                </a:solidFill>
              </a:rPr>
              <a:t>Posojila so na voljo za najrazličnejše namene, vključno z obratnim kapitalom, naložbami in inovacijami.</a:t>
            </a:r>
            <a:endParaRPr lang="sl-SI">
              <a:solidFill>
                <a:schemeClr val="accent1"/>
              </a:solidFill>
            </a:endParaRPr>
          </a:p>
          <a:p>
            <a:pPr marL="285750" indent="-285750">
              <a:buFont typeface="Arial" panose="020B0604020202020204" pitchFamily="34" charset="0"/>
              <a:buChar char="•"/>
            </a:pPr>
            <a:endParaRPr lang="sl-SI" sz="1200">
              <a:solidFill>
                <a:schemeClr val="accent1"/>
              </a:solidFill>
            </a:endParaRPr>
          </a:p>
          <a:p>
            <a:r>
              <a:rPr lang="sl-SI" sz="1200" b="1" dirty="0">
                <a:solidFill>
                  <a:schemeClr val="accent1"/>
                </a:solidFill>
                <a:hlinkClick r:id="rId3">
                  <a:extLst>
                    <a:ext uri="{A12FA001-AC4F-418D-AE19-62706E023703}">
                      <ahyp:hlinkClr xmlns:ahyp="http://schemas.microsoft.com/office/drawing/2018/hyperlinkcolor" val="tx"/>
                    </a:ext>
                  </a:extLst>
                </a:hlinkClick>
              </a:rPr>
              <a:t>Evropski investicijski sklad (EIF)</a:t>
            </a:r>
            <a:endParaRPr lang="sl-SI" sz="1200" b="1" dirty="0">
              <a:solidFill>
                <a:schemeClr val="accent1"/>
              </a:solidFill>
            </a:endParaRPr>
          </a:p>
          <a:p>
            <a:pPr marL="228600" indent="-228600">
              <a:buFont typeface="Arial" pitchFamily="34" charset="0"/>
              <a:buChar char="•"/>
            </a:pPr>
            <a:r>
              <a:rPr lang="sl-SI" sz="1200" dirty="0">
                <a:solidFill>
                  <a:schemeClr val="accent1"/>
                </a:solidFill>
              </a:rPr>
              <a:t>Evropski investicijski sklad upravlja jamstvene in lastniške instrumente, ki finančnim </a:t>
            </a:r>
            <a:r>
              <a:rPr lang="sl-SI" sz="1200">
                <a:solidFill>
                  <a:schemeClr val="accent1"/>
                </a:solidFill>
              </a:rPr>
              <a:t>posrednikom omogočajo, da podjetnicam zagotovijo več dolžniškega financiranja.</a:t>
            </a:r>
          </a:p>
          <a:p>
            <a:pPr marL="228600" indent="-228600">
              <a:buFont typeface="Arial" pitchFamily="34" charset="0"/>
              <a:buChar char="•"/>
            </a:pPr>
            <a:r>
              <a:rPr lang="sl-SI" sz="1200" dirty="0">
                <a:solidFill>
                  <a:schemeClr val="accent1"/>
                </a:solidFill>
              </a:rPr>
              <a:t>Programa vključujejo jamstveno shemo za posojila v okviru programa COSME in poroštveno shemo </a:t>
            </a:r>
            <a:r>
              <a:rPr lang="sl-SI" sz="1200" dirty="0" err="1">
                <a:solidFill>
                  <a:schemeClr val="accent1"/>
                </a:solidFill>
              </a:rPr>
              <a:t>InnovFin</a:t>
            </a:r>
            <a:r>
              <a:rPr lang="sl-SI" sz="1200" dirty="0">
                <a:solidFill>
                  <a:schemeClr val="accent1"/>
                </a:solidFill>
              </a:rPr>
              <a:t> za mala in srednje velika podjetja.</a:t>
            </a:r>
            <a:endParaRPr lang="sl-SI">
              <a:solidFill>
                <a:schemeClr val="accent1"/>
              </a:solidFill>
            </a:endParaRPr>
          </a:p>
          <a:p>
            <a:pPr marL="285750" indent="-285750">
              <a:buFont typeface="Arial" panose="020B0604020202020204" pitchFamily="34" charset="0"/>
              <a:buChar char="•"/>
            </a:pPr>
            <a:endParaRPr lang="sl-SI" sz="1200">
              <a:solidFill>
                <a:schemeClr val="accent1"/>
              </a:solidFill>
            </a:endParaRPr>
          </a:p>
          <a:p>
            <a:r>
              <a:rPr lang="sl-SI" sz="1200" b="1" dirty="0">
                <a:solidFill>
                  <a:schemeClr val="accent1"/>
                </a:solidFill>
                <a:hlinkClick r:id="rId4">
                  <a:extLst>
                    <a:ext uri="{A12FA001-AC4F-418D-AE19-62706E023703}">
                      <ahyp:hlinkClr xmlns:ahyp="http://schemas.microsoft.com/office/drawing/2018/hyperlinkcolor" val="tx"/>
                    </a:ext>
                  </a:extLst>
                </a:hlinkClick>
              </a:rPr>
              <a:t>Program Ženske v podjetništvu (EBRD)</a:t>
            </a:r>
            <a:endParaRPr lang="sl-SI" sz="1200" b="1" dirty="0">
              <a:solidFill>
                <a:schemeClr val="accent1"/>
              </a:solidFill>
            </a:endParaRPr>
          </a:p>
          <a:p>
            <a:pPr marL="228600" indent="-228600">
              <a:buFont typeface="Arial" pitchFamily="34" charset="0"/>
              <a:buChar char="•"/>
            </a:pPr>
            <a:r>
              <a:rPr lang="sl-SI" sz="1200" dirty="0">
                <a:solidFill>
                  <a:schemeClr val="accent1"/>
                </a:solidFill>
              </a:rPr>
              <a:t>Ta program, ki ga je uvedla Evropska banka za obnovo in razvoj, zagotavlja financiranje in </a:t>
            </a:r>
            <a:r>
              <a:rPr lang="sl-SI" sz="1200">
                <a:solidFill>
                  <a:schemeClr val="accent1"/>
                </a:solidFill>
              </a:rPr>
              <a:t>svetovanje malim in srednjim podjetjem, ki jih vodijo ženske v Vzhodni Evropi in Srednji Aziji.</a:t>
            </a:r>
          </a:p>
          <a:p>
            <a:pPr marL="228600" indent="-228600">
              <a:buFont typeface="Arial" pitchFamily="34" charset="0"/>
              <a:buChar char="•"/>
            </a:pPr>
            <a:r>
              <a:rPr lang="sl-SI" sz="1200">
                <a:solidFill>
                  <a:schemeClr val="accent1"/>
                </a:solidFill>
              </a:rPr>
              <a:t>Posojila so na voljo preko lokalnih partnerskih bank in </a:t>
            </a:r>
            <a:r>
              <a:rPr lang="sl-SI" sz="1200" err="1">
                <a:solidFill>
                  <a:schemeClr val="accent1"/>
                </a:solidFill>
              </a:rPr>
              <a:t>mikrofinančnih</a:t>
            </a:r>
            <a:r>
              <a:rPr lang="sl-SI" sz="1200" dirty="0">
                <a:solidFill>
                  <a:schemeClr val="accent1"/>
                </a:solidFill>
              </a:rPr>
              <a:t> institucij.</a:t>
            </a:r>
            <a:endParaRPr lang="sl-SI">
              <a:solidFill>
                <a:schemeClr val="accent1"/>
              </a:solidFill>
            </a:endParaRPr>
          </a:p>
          <a:p>
            <a:endParaRPr lang="sl-SI">
              <a:solidFill>
                <a:schemeClr val="accent1"/>
              </a:solidFill>
            </a:endParaRPr>
          </a:p>
          <a:p>
            <a:r>
              <a:rPr lang="sl-SI" sz="1200" b="1" dirty="0" err="1">
                <a:solidFill>
                  <a:schemeClr val="accent1"/>
                </a:solidFill>
              </a:rPr>
              <a:t>Mikrofinančne</a:t>
            </a:r>
            <a:r>
              <a:rPr lang="sl-SI" sz="1200" b="1" dirty="0">
                <a:solidFill>
                  <a:schemeClr val="accent1"/>
                </a:solidFill>
              </a:rPr>
              <a:t> institucije</a:t>
            </a:r>
          </a:p>
          <a:p>
            <a:pPr marL="228600" indent="-228600">
              <a:buFont typeface="Arial" pitchFamily="34" charset="0"/>
              <a:buChar char="•"/>
            </a:pPr>
            <a:r>
              <a:rPr lang="sl-SI" sz="1200" dirty="0">
                <a:solidFill>
                  <a:schemeClr val="accent1"/>
                </a:solidFill>
              </a:rPr>
              <a:t>Organizacije, kot so </a:t>
            </a:r>
            <a:r>
              <a:rPr lang="sl-SI" sz="1200" dirty="0" err="1">
                <a:solidFill>
                  <a:schemeClr val="accent1"/>
                </a:solidFill>
              </a:rPr>
              <a:t>Microfinance</a:t>
            </a:r>
            <a:r>
              <a:rPr lang="sl-SI" sz="1200" dirty="0">
                <a:solidFill>
                  <a:schemeClr val="accent1"/>
                </a:solidFill>
              </a:rPr>
              <a:t> </a:t>
            </a:r>
            <a:r>
              <a:rPr lang="sl-SI" sz="1200" dirty="0" err="1">
                <a:solidFill>
                  <a:schemeClr val="accent1"/>
                </a:solidFill>
              </a:rPr>
              <a:t>Ireland</a:t>
            </a:r>
            <a:r>
              <a:rPr lang="sl-SI" sz="1200" dirty="0">
                <a:solidFill>
                  <a:schemeClr val="accent1"/>
                </a:solidFill>
              </a:rPr>
              <a:t>, </a:t>
            </a:r>
            <a:r>
              <a:rPr lang="sl-SI" sz="1200" dirty="0" err="1">
                <a:solidFill>
                  <a:schemeClr val="accent1"/>
                </a:solidFill>
              </a:rPr>
              <a:t>Qredits</a:t>
            </a:r>
            <a:r>
              <a:rPr lang="sl-SI" sz="1200" dirty="0">
                <a:solidFill>
                  <a:schemeClr val="accent1"/>
                </a:solidFill>
              </a:rPr>
              <a:t> na Nizozemskem in </a:t>
            </a:r>
            <a:r>
              <a:rPr lang="sl-SI" sz="1200" dirty="0" err="1">
                <a:solidFill>
                  <a:schemeClr val="accent1"/>
                </a:solidFill>
              </a:rPr>
              <a:t>Adie</a:t>
            </a:r>
            <a:r>
              <a:rPr lang="sl-SI" sz="1200" dirty="0">
                <a:solidFill>
                  <a:schemeClr val="accent1"/>
                </a:solidFill>
              </a:rPr>
              <a:t> v Franciji, ponujajo majhna posojila podjetnicam, pogosto s prilagodljivimi zahtevami glede zavarovanja.</a:t>
            </a:r>
          </a:p>
          <a:p>
            <a:pPr marL="228600" indent="-228600">
              <a:buFont typeface="Arial" pitchFamily="34" charset="0"/>
              <a:buChar char="•"/>
            </a:pPr>
            <a:r>
              <a:rPr lang="sl-SI" sz="1200" dirty="0">
                <a:solidFill>
                  <a:schemeClr val="accent1"/>
                </a:solidFill>
              </a:rPr>
              <a:t>Zneski posojil se običajno gibljejo od 2.500 do 25.000 evrov.</a:t>
            </a:r>
            <a:endParaRPr lang="sl-SI" dirty="0">
              <a:solidFill>
                <a:schemeClr val="accent1"/>
              </a:solidFill>
            </a:endParaRPr>
          </a:p>
          <a:p>
            <a:endParaRPr lang="sl-SI" sz="1200" b="1">
              <a:solidFill>
                <a:schemeClr val="accent1"/>
              </a:solidFill>
            </a:endParaRPr>
          </a:p>
          <a:p>
            <a:r>
              <a:rPr lang="sl-SI" sz="1200" b="1" dirty="0">
                <a:solidFill>
                  <a:schemeClr val="accent1"/>
                </a:solidFill>
              </a:rPr>
              <a:t>Nacionalne spodbujevalne banke</a:t>
            </a:r>
          </a:p>
          <a:p>
            <a:pPr marL="228600" indent="-228600">
              <a:buFont typeface="Arial" pitchFamily="34" charset="0"/>
              <a:buChar char="•"/>
            </a:pPr>
            <a:r>
              <a:rPr lang="sl-SI" sz="1200" dirty="0">
                <a:solidFill>
                  <a:schemeClr val="accent1"/>
                </a:solidFill>
              </a:rPr>
              <a:t>Številne države članice EU imajo nacionalne razvojne banke, ki zagotavljajo financiranje in podporo podjetjem, ki jih vodijo ženske.</a:t>
            </a:r>
          </a:p>
          <a:p>
            <a:pPr marL="228600" indent="-228600">
              <a:buFont typeface="Arial" pitchFamily="34" charset="0"/>
              <a:buChar char="•"/>
            </a:pPr>
            <a:r>
              <a:rPr lang="sl-SI" sz="1200" dirty="0">
                <a:solidFill>
                  <a:schemeClr val="accent1"/>
                </a:solidFill>
              </a:rPr>
              <a:t>Primeri vključujejo </a:t>
            </a:r>
            <a:r>
              <a:rPr lang="sl-SI" sz="1200" dirty="0" err="1">
                <a:solidFill>
                  <a:schemeClr val="accent1"/>
                </a:solidFill>
              </a:rPr>
              <a:t>KfW</a:t>
            </a:r>
            <a:r>
              <a:rPr lang="sl-SI" sz="1200" dirty="0">
                <a:solidFill>
                  <a:schemeClr val="accent1"/>
                </a:solidFill>
              </a:rPr>
              <a:t> v Nemčiji, ICO v Španiji in </a:t>
            </a:r>
            <a:r>
              <a:rPr lang="sl-SI" sz="1200" dirty="0" err="1">
                <a:solidFill>
                  <a:schemeClr val="accent1"/>
                </a:solidFill>
              </a:rPr>
              <a:t>Bpifrance</a:t>
            </a:r>
            <a:r>
              <a:rPr lang="sl-SI" sz="1200" dirty="0">
                <a:solidFill>
                  <a:schemeClr val="accent1"/>
                </a:solidFill>
              </a:rPr>
              <a:t> v Franciji.</a:t>
            </a:r>
            <a:endParaRPr lang="sl-SI">
              <a:solidFill>
                <a:schemeClr val="accent1"/>
              </a:solidFill>
            </a:endParaRPr>
          </a:p>
          <a:p>
            <a:endParaRPr lang="sl-SI" sz="1200">
              <a:solidFill>
                <a:schemeClr val="accent1"/>
              </a:solidFill>
            </a:endParaRPr>
          </a:p>
        </p:txBody>
      </p:sp>
      <p:pic>
        <p:nvPicPr>
          <p:cNvPr id="8" name="Picture 7" descr="A group of people sitting at tables with laptops&#10;&#10;Description automatically generated">
            <a:extLst>
              <a:ext uri="{FF2B5EF4-FFF2-40B4-BE49-F238E27FC236}">
                <a16:creationId xmlns:a16="http://schemas.microsoft.com/office/drawing/2014/main" id="{93604F68-0D12-E90C-A6D4-8F7B7A5A216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72398" y="2716179"/>
            <a:ext cx="3703320" cy="211618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3" name="PoljeZBesedilom 2">
            <a:extLst>
              <a:ext uri="{FF2B5EF4-FFF2-40B4-BE49-F238E27FC236}">
                <a16:creationId xmlns:a16="http://schemas.microsoft.com/office/drawing/2014/main" id="{2141166E-B03D-608F-A321-7D5233091A18}"/>
              </a:ext>
            </a:extLst>
          </p:cNvPr>
          <p:cNvSpPr txBox="1"/>
          <p:nvPr/>
        </p:nvSpPr>
        <p:spPr>
          <a:xfrm>
            <a:off x="8002044" y="5778674"/>
            <a:ext cx="27432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solidFill>
                  <a:schemeClr val="accent1"/>
                </a:solidFill>
              </a:rPr>
              <a:t>Vir </a:t>
            </a:r>
            <a:r>
              <a:rPr lang="en-US" sz="1000" err="1">
                <a:solidFill>
                  <a:schemeClr val="accent1"/>
                </a:solidFill>
              </a:rPr>
              <a:t>slike</a:t>
            </a:r>
            <a:r>
              <a:rPr lang="en-US" sz="1000">
                <a:solidFill>
                  <a:schemeClr val="accent1"/>
                </a:solidFill>
              </a:rPr>
              <a:t>: U</a:t>
            </a:r>
            <a:r>
              <a:rPr lang="sl-SI" sz="1000">
                <a:solidFill>
                  <a:schemeClr val="accent1"/>
                </a:solidFill>
              </a:rPr>
              <a:t>stvarjena z UI</a:t>
            </a:r>
            <a:endParaRPr lang="en-US" sz="1000">
              <a:solidFill>
                <a:schemeClr val="accent1"/>
              </a:solidFill>
            </a:endParaRPr>
          </a:p>
        </p:txBody>
      </p:sp>
    </p:spTree>
    <p:extLst>
      <p:ext uri="{BB962C8B-B14F-4D97-AF65-F5344CB8AC3E}">
        <p14:creationId xmlns:p14="http://schemas.microsoft.com/office/powerpoint/2010/main" val="10868374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C0DDD-16F1-157D-D01E-AFC47AAEDC89}"/>
              </a:ext>
            </a:extLst>
          </p:cNvPr>
          <p:cNvSpPr>
            <a:spLocks noGrp="1"/>
          </p:cNvSpPr>
          <p:nvPr>
            <p:ph type="title"/>
          </p:nvPr>
        </p:nvSpPr>
        <p:spPr>
          <a:xfrm>
            <a:off x="625997" y="75758"/>
            <a:ext cx="10515600" cy="1325563"/>
          </a:xfrm>
        </p:spPr>
        <p:txBody>
          <a:bodyPr>
            <a:normAutofit/>
          </a:bodyPr>
          <a:lstStyle/>
          <a:p>
            <a:r>
              <a:rPr lang="sl-SI" sz="3400"/>
              <a:t>Množično financiranje: spreminjanje sanj v resničnost</a:t>
            </a:r>
          </a:p>
        </p:txBody>
      </p:sp>
      <p:sp>
        <p:nvSpPr>
          <p:cNvPr id="3" name="Content Placeholder 2">
            <a:extLst>
              <a:ext uri="{FF2B5EF4-FFF2-40B4-BE49-F238E27FC236}">
                <a16:creationId xmlns:a16="http://schemas.microsoft.com/office/drawing/2014/main" id="{B6149B67-32C3-9E6E-FD97-C49BFB14A439}"/>
              </a:ext>
            </a:extLst>
          </p:cNvPr>
          <p:cNvSpPr>
            <a:spLocks noGrp="1"/>
          </p:cNvSpPr>
          <p:nvPr>
            <p:ph idx="1"/>
          </p:nvPr>
        </p:nvSpPr>
        <p:spPr>
          <a:xfrm>
            <a:off x="838200" y="1481159"/>
            <a:ext cx="10515600" cy="4351338"/>
          </a:xfrm>
        </p:spPr>
        <p:txBody>
          <a:bodyPr vert="horz" lIns="91440" tIns="45720" rIns="91440" bIns="45720" rtlCol="0" anchor="t">
            <a:normAutofit/>
          </a:bodyPr>
          <a:lstStyle/>
          <a:p>
            <a:pPr>
              <a:lnSpc>
                <a:spcPct val="150000"/>
              </a:lnSpc>
            </a:pPr>
            <a:r>
              <a:rPr lang="sl-SI" sz="1600" dirty="0"/>
              <a:t>Opredelitev in namen</a:t>
            </a:r>
            <a:r>
              <a:rPr lang="sl-SI" sz="1600" b="0" dirty="0">
                <a:solidFill>
                  <a:schemeClr val="accent1"/>
                </a:solidFill>
              </a:rPr>
              <a:t>: množično financiranje je praksa financiranja projekta ali podjetja z zbiranjem majhnih zneskov denarja od velikega števila ljudi, običajno preko spleta. Posameznikom z odličnimi idejami omogoča, da se povežejo z globalnim občinstvom in zberejo sredstva, potrebna za uresničitev njihovih projektov.</a:t>
            </a:r>
          </a:p>
          <a:p>
            <a:pPr>
              <a:lnSpc>
                <a:spcPct val="150000"/>
              </a:lnSpc>
            </a:pPr>
            <a:endParaRPr lang="sl-SI" sz="1600"/>
          </a:p>
          <a:p>
            <a:pPr>
              <a:lnSpc>
                <a:spcPct val="150000"/>
              </a:lnSpc>
            </a:pPr>
            <a:r>
              <a:rPr lang="sl-SI" sz="1600" dirty="0"/>
              <a:t>Prednosti množičnega financiranja:</a:t>
            </a:r>
          </a:p>
          <a:p>
            <a:pPr marL="285750" indent="-285750">
              <a:lnSpc>
                <a:spcPct val="150000"/>
              </a:lnSpc>
              <a:buFont typeface="Arial" panose="020B0604020202020204" pitchFamily="34" charset="0"/>
              <a:buChar char="•"/>
            </a:pPr>
            <a:r>
              <a:rPr lang="sl-SI" sz="1600" b="0">
                <a:solidFill>
                  <a:schemeClr val="accent1"/>
                </a:solidFill>
              </a:rPr>
              <a:t>Dostop do velikega števila potencialnih podpornikov</a:t>
            </a:r>
          </a:p>
          <a:p>
            <a:pPr marL="285750" indent="-285750">
              <a:lnSpc>
                <a:spcPct val="150000"/>
              </a:lnSpc>
              <a:buFont typeface="Arial" panose="020B0604020202020204" pitchFamily="34" charset="0"/>
              <a:buChar char="•"/>
            </a:pPr>
            <a:r>
              <a:rPr lang="sl-SI" sz="1600" b="0">
                <a:solidFill>
                  <a:schemeClr val="accent1"/>
                </a:solidFill>
              </a:rPr>
              <a:t>Sposobnost merjenja zanimanja in povpraševanja na trgu za vašo idejo</a:t>
            </a:r>
            <a:endParaRPr lang="sl-SI">
              <a:solidFill>
                <a:schemeClr val="accent1"/>
              </a:solidFill>
            </a:endParaRPr>
          </a:p>
          <a:p>
            <a:pPr marL="285750" indent="-285750">
              <a:lnSpc>
                <a:spcPct val="150000"/>
              </a:lnSpc>
              <a:buFont typeface="Arial" panose="020B0604020202020204" pitchFamily="34" charset="0"/>
              <a:buChar char="•"/>
            </a:pPr>
            <a:r>
              <a:rPr lang="sl-SI" sz="1600" b="0">
                <a:solidFill>
                  <a:schemeClr val="accent1"/>
                </a:solidFill>
              </a:rPr>
              <a:t>Priložnost za izgradnjo skupnosti, ki obkroža vaš projekt</a:t>
            </a:r>
            <a:endParaRPr lang="sl-SI">
              <a:solidFill>
                <a:schemeClr val="accent1"/>
              </a:solidFill>
            </a:endParaRPr>
          </a:p>
          <a:p>
            <a:pPr marL="285750" indent="-285750">
              <a:lnSpc>
                <a:spcPct val="150000"/>
              </a:lnSpc>
              <a:buFont typeface="Arial" panose="020B0604020202020204" pitchFamily="34" charset="0"/>
              <a:buChar char="•"/>
            </a:pPr>
            <a:r>
              <a:rPr lang="sl-SI" sz="1600" b="0" dirty="0">
                <a:solidFill>
                  <a:schemeClr val="accent1"/>
                </a:solidFill>
              </a:rPr>
              <a:t>Potencial za medijsko izpostavljenost in oglaševanje</a:t>
            </a:r>
            <a:endParaRPr lang="sl-SI" dirty="0">
              <a:solidFill>
                <a:schemeClr val="accent1"/>
              </a:solidFill>
            </a:endParaRPr>
          </a:p>
        </p:txBody>
      </p:sp>
      <p:sp>
        <p:nvSpPr>
          <p:cNvPr id="5" name="TextBox 4">
            <a:extLst>
              <a:ext uri="{FF2B5EF4-FFF2-40B4-BE49-F238E27FC236}">
                <a16:creationId xmlns:a16="http://schemas.microsoft.com/office/drawing/2014/main" id="{499684BE-7FA4-25B9-A92A-5DA0AAF3F733}"/>
              </a:ext>
            </a:extLst>
          </p:cNvPr>
          <p:cNvSpPr txBox="1"/>
          <p:nvPr/>
        </p:nvSpPr>
        <p:spPr>
          <a:xfrm>
            <a:off x="7780712" y="2745242"/>
            <a:ext cx="3959736" cy="3539430"/>
          </a:xfrm>
          <a:prstGeom prst="rect">
            <a:avLst/>
          </a:prstGeom>
          <a:solidFill>
            <a:schemeClr val="bg1"/>
          </a:solidFill>
        </p:spPr>
        <p:txBody>
          <a:bodyPr wrap="square" rtlCol="0">
            <a:spAutoFit/>
          </a:bodyPr>
          <a:lstStyle/>
          <a:p>
            <a:r>
              <a:rPr lang="sl-SI" sz="1400" b="1">
                <a:solidFill>
                  <a:schemeClr val="accent1"/>
                </a:solidFill>
              </a:rPr>
              <a:t>Vrste množičnega financiranja:</a:t>
            </a:r>
          </a:p>
          <a:p>
            <a:pPr marL="285750" indent="-285750">
              <a:lnSpc>
                <a:spcPct val="150000"/>
              </a:lnSpc>
              <a:buFont typeface="Arial" panose="020B0604020202020204" pitchFamily="34" charset="0"/>
              <a:buChar char="•"/>
            </a:pPr>
            <a:r>
              <a:rPr lang="sl-SI" sz="1400" b="1">
                <a:solidFill>
                  <a:schemeClr val="accent1"/>
                </a:solidFill>
              </a:rPr>
              <a:t>Na podlagi nagrade</a:t>
            </a:r>
            <a:r>
              <a:rPr lang="sl-SI" sz="1400">
                <a:solidFill>
                  <a:schemeClr val="accent1"/>
                </a:solidFill>
              </a:rPr>
              <a:t>: v zameno za svoj prispevek podporniki prejmejo nagrado ali ugodnost.
</a:t>
            </a:r>
            <a:r>
              <a:rPr lang="sl-SI" sz="1400" b="1">
                <a:solidFill>
                  <a:schemeClr val="accent1"/>
                </a:solidFill>
              </a:rPr>
              <a:t>Na podlagi lastniškega kapitala</a:t>
            </a:r>
            <a:r>
              <a:rPr lang="sl-SI" sz="1400">
                <a:solidFill>
                  <a:schemeClr val="accent1"/>
                </a:solidFill>
              </a:rPr>
              <a:t>: podporniki prejmejo delnice ali lastniški kapital v podjetju ali projektu.
</a:t>
            </a:r>
            <a:r>
              <a:rPr lang="sl-SI" sz="1400" b="1">
                <a:solidFill>
                  <a:schemeClr val="accent1"/>
                </a:solidFill>
              </a:rPr>
              <a:t>Na podlagi donacij</a:t>
            </a:r>
            <a:r>
              <a:rPr lang="sl-SI" sz="1400">
                <a:solidFill>
                  <a:schemeClr val="accent1"/>
                </a:solidFill>
              </a:rPr>
              <a:t>: podporniki prispevajo k cilju, ne da bi pričakovali kaj v zameno.
</a:t>
            </a:r>
            <a:r>
              <a:rPr lang="sl-SI" sz="1400" b="1">
                <a:solidFill>
                  <a:schemeClr val="accent1"/>
                </a:solidFill>
              </a:rPr>
              <a:t>Na podlagi posojil</a:t>
            </a:r>
            <a:r>
              <a:rPr lang="sl-SI" sz="1400">
                <a:solidFill>
                  <a:schemeClr val="accent1"/>
                </a:solidFill>
              </a:rPr>
              <a:t>: podporniki zagotavljajo posojila, ki se odplačujejo z obrestmi.</a:t>
            </a:r>
          </a:p>
        </p:txBody>
      </p:sp>
    </p:spTree>
    <p:extLst>
      <p:ext uri="{BB962C8B-B14F-4D97-AF65-F5344CB8AC3E}">
        <p14:creationId xmlns:p14="http://schemas.microsoft.com/office/powerpoint/2010/main" val="4161256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BDC79-61E1-E1EE-0CE6-9B12216AC87A}"/>
              </a:ext>
            </a:extLst>
          </p:cNvPr>
          <p:cNvSpPr>
            <a:spLocks noGrp="1"/>
          </p:cNvSpPr>
          <p:nvPr>
            <p:ph type="title"/>
          </p:nvPr>
        </p:nvSpPr>
        <p:spPr>
          <a:xfrm>
            <a:off x="744255" y="-217"/>
            <a:ext cx="10515600" cy="1325563"/>
          </a:xfrm>
        </p:spPr>
        <p:txBody>
          <a:bodyPr/>
          <a:lstStyle/>
          <a:p>
            <a:r>
              <a:rPr lang="sl-SI" sz="3400"/>
              <a:t>Nasveti za uspešno akcijo</a:t>
            </a:r>
          </a:p>
        </p:txBody>
      </p:sp>
      <p:sp>
        <p:nvSpPr>
          <p:cNvPr id="3" name="Content Placeholder 2">
            <a:extLst>
              <a:ext uri="{FF2B5EF4-FFF2-40B4-BE49-F238E27FC236}">
                <a16:creationId xmlns:a16="http://schemas.microsoft.com/office/drawing/2014/main" id="{5A1FC7DE-0825-412E-8D32-E9594149B661}"/>
              </a:ext>
            </a:extLst>
          </p:cNvPr>
          <p:cNvSpPr>
            <a:spLocks noGrp="1"/>
          </p:cNvSpPr>
          <p:nvPr>
            <p:ph idx="1"/>
          </p:nvPr>
        </p:nvSpPr>
        <p:spPr>
          <a:xfrm>
            <a:off x="792421" y="1136111"/>
            <a:ext cx="10613571" cy="4592003"/>
          </a:xfrm>
        </p:spPr>
        <p:txBody>
          <a:bodyPr vert="horz" lIns="91440" tIns="45720" rIns="91440" bIns="45720" rtlCol="0" anchor="t">
            <a:normAutofit/>
          </a:bodyPr>
          <a:lstStyle/>
          <a:p>
            <a:r>
              <a:rPr lang="sl-SI" sz="1400" dirty="0">
                <a:solidFill>
                  <a:schemeClr val="accent1"/>
                </a:solidFill>
              </a:rPr>
              <a:t>Ustvarite prepričljiv videoposnetek</a:t>
            </a:r>
            <a:r>
              <a:rPr lang="sl-SI" sz="1400" b="0" dirty="0">
                <a:solidFill>
                  <a:schemeClr val="accent1"/>
                </a:solidFill>
              </a:rPr>
              <a:t>: pokažite svojo idejo in strast.
</a:t>
            </a:r>
            <a:r>
              <a:rPr lang="sl-SI" sz="1400" dirty="0">
                <a:solidFill>
                  <a:schemeClr val="accent1"/>
                </a:solidFill>
              </a:rPr>
              <a:t>Ponudite privlačne nagrade</a:t>
            </a:r>
            <a:r>
              <a:rPr lang="sl-SI" sz="1400" b="0" dirty="0">
                <a:solidFill>
                  <a:schemeClr val="accent1"/>
                </a:solidFill>
              </a:rPr>
              <a:t>: prilagodite nagrade različnim stopnjam podpornikov.
</a:t>
            </a:r>
            <a:r>
              <a:rPr lang="sl-SI" sz="1400" dirty="0">
                <a:solidFill>
                  <a:schemeClr val="accent1"/>
                </a:solidFill>
              </a:rPr>
              <a:t>Sodelujte s svojimi podporniki</a:t>
            </a:r>
            <a:r>
              <a:rPr lang="sl-SI" sz="1400" b="0" dirty="0">
                <a:solidFill>
                  <a:schemeClr val="accent1"/>
                </a:solidFill>
              </a:rPr>
              <a:t>: poskrbite, da bodo obveščeni in vključeni.
</a:t>
            </a:r>
            <a:r>
              <a:rPr lang="sl-SI" sz="1400" dirty="0">
                <a:solidFill>
                  <a:schemeClr val="accent1"/>
                </a:solidFill>
              </a:rPr>
              <a:t>Promovirajte svojo kampanjo</a:t>
            </a:r>
            <a:r>
              <a:rPr lang="sl-SI" sz="1400" b="0" dirty="0">
                <a:solidFill>
                  <a:schemeClr val="accent1"/>
                </a:solidFill>
              </a:rPr>
              <a:t>: uporabite družbene medije in vplivneže.
</a:t>
            </a:r>
            <a:r>
              <a:rPr lang="sl-SI" sz="1400" dirty="0">
                <a:solidFill>
                  <a:schemeClr val="accent1"/>
                </a:solidFill>
              </a:rPr>
              <a:t>Imejte trden načrt</a:t>
            </a:r>
            <a:r>
              <a:rPr lang="sl-SI" sz="1400" b="0" dirty="0">
                <a:solidFill>
                  <a:schemeClr val="accent1"/>
                </a:solidFill>
              </a:rPr>
              <a:t>: poskrbite, da boste lahko izpolnili svoje obljube.</a:t>
            </a:r>
          </a:p>
        </p:txBody>
      </p:sp>
      <p:sp>
        <p:nvSpPr>
          <p:cNvPr id="5" name="TextBox 4">
            <a:extLst>
              <a:ext uri="{FF2B5EF4-FFF2-40B4-BE49-F238E27FC236}">
                <a16:creationId xmlns:a16="http://schemas.microsoft.com/office/drawing/2014/main" id="{136965A9-2F09-7EA7-9B46-B0275FE3C821}"/>
              </a:ext>
            </a:extLst>
          </p:cNvPr>
          <p:cNvSpPr txBox="1"/>
          <p:nvPr/>
        </p:nvSpPr>
        <p:spPr>
          <a:xfrm>
            <a:off x="792421" y="2450053"/>
            <a:ext cx="10944763" cy="3277820"/>
          </a:xfrm>
          <a:prstGeom prst="rect">
            <a:avLst/>
          </a:prstGeom>
          <a:ln/>
        </p:spPr>
        <p:style>
          <a:lnRef idx="2">
            <a:schemeClr val="accent1"/>
          </a:lnRef>
          <a:fillRef idx="1">
            <a:schemeClr val="lt1"/>
          </a:fillRef>
          <a:effectRef idx="0">
            <a:schemeClr val="accent1"/>
          </a:effectRef>
          <a:fontRef idx="minor">
            <a:schemeClr val="dk1"/>
          </a:fontRef>
        </p:style>
        <p:txBody>
          <a:bodyPr wrap="square" lIns="91440" tIns="45720" rIns="91440" bIns="45720" rtlCol="0" anchor="t">
            <a:spAutoFit/>
          </a:bodyPr>
          <a:lstStyle/>
          <a:p>
            <a:r>
              <a:rPr lang="sl-SI" sz="1400" b="1">
                <a:solidFill>
                  <a:schemeClr val="accent1"/>
                </a:solidFill>
              </a:rPr>
              <a:t>Najboljša spletna mesta za množično financiranje:</a:t>
            </a:r>
          </a:p>
          <a:p>
            <a:pPr>
              <a:spcBef>
                <a:spcPts val="600"/>
              </a:spcBef>
              <a:spcAft>
                <a:spcPts val="600"/>
              </a:spcAft>
            </a:pPr>
            <a:r>
              <a:rPr lang="en-US" sz="1400" b="1" u="sng">
                <a:solidFill>
                  <a:schemeClr val="accent1"/>
                </a:solidFill>
                <a:hlinkClick r:id="rId2">
                  <a:extLst>
                    <a:ext uri="{A12FA001-AC4F-418D-AE19-62706E023703}">
                      <ahyp:hlinkClr xmlns:ahyp="http://schemas.microsoft.com/office/drawing/2018/hyperlinkcolor" val="tx"/>
                    </a:ext>
                  </a:extLst>
                </a:hlinkClick>
              </a:rPr>
              <a:t>Kickstarter</a:t>
            </a:r>
            <a:r>
              <a:rPr lang="en-US" sz="1400" b="1">
                <a:solidFill>
                  <a:schemeClr val="accent1"/>
                </a:solidFill>
              </a:rPr>
              <a:t>: </a:t>
            </a:r>
            <a:r>
              <a:rPr lang="en-US" sz="1400">
                <a:solidFill>
                  <a:schemeClr val="accent1"/>
                </a:solidFill>
              </a:rPr>
              <a:t>U</a:t>
            </a:r>
            <a:r>
              <a:rPr lang="sl-SI" sz="1400" err="1">
                <a:solidFill>
                  <a:schemeClr val="accent1"/>
                </a:solidFill>
              </a:rPr>
              <a:t>stanovljen</a:t>
            </a:r>
            <a:r>
              <a:rPr lang="sl-SI" sz="1400">
                <a:solidFill>
                  <a:schemeClr val="accent1"/>
                </a:solidFill>
              </a:rPr>
              <a:t> leta 2009, je </a:t>
            </a:r>
            <a:r>
              <a:rPr lang="sl-SI" sz="1400" err="1">
                <a:solidFill>
                  <a:schemeClr val="accent1"/>
                </a:solidFill>
              </a:rPr>
              <a:t>Kickstarter</a:t>
            </a:r>
            <a:r>
              <a:rPr lang="sl-SI" sz="1400">
                <a:solidFill>
                  <a:schemeClr val="accent1"/>
                </a:solidFill>
              </a:rPr>
              <a:t> ena najbolj znanih platform za množično financiranje. Za ustvarjalne projekte je pomagal zbrati že več kot 6 milijard dolarjev in beleži 36-odstotno stopnjo uspešnosti.</a:t>
            </a:r>
          </a:p>
          <a:p>
            <a:pPr>
              <a:spcBef>
                <a:spcPts val="600"/>
              </a:spcBef>
              <a:spcAft>
                <a:spcPts val="600"/>
              </a:spcAft>
            </a:pPr>
            <a:r>
              <a:rPr lang="en-US" sz="1400" b="1" u="sng">
                <a:solidFill>
                  <a:schemeClr val="accent1"/>
                </a:solidFill>
                <a:hlinkClick r:id="rId3">
                  <a:extLst>
                    <a:ext uri="{A12FA001-AC4F-418D-AE19-62706E023703}">
                      <ahyp:hlinkClr xmlns:ahyp="http://schemas.microsoft.com/office/drawing/2018/hyperlinkcolor" val="tx"/>
                    </a:ext>
                  </a:extLst>
                </a:hlinkClick>
              </a:rPr>
              <a:t>Indiegogo</a:t>
            </a:r>
            <a:r>
              <a:rPr lang="en-US" sz="1400" b="1">
                <a:solidFill>
                  <a:schemeClr val="accent1"/>
                </a:solidFill>
              </a:rPr>
              <a:t>: </a:t>
            </a:r>
            <a:r>
              <a:rPr lang="en-US" sz="1400">
                <a:solidFill>
                  <a:schemeClr val="accent1"/>
                </a:solidFill>
              </a:rPr>
              <a:t>U</a:t>
            </a:r>
            <a:r>
              <a:rPr lang="sl-SI" sz="1400" err="1">
                <a:solidFill>
                  <a:schemeClr val="accent1"/>
                </a:solidFill>
              </a:rPr>
              <a:t>stanovljen</a:t>
            </a:r>
            <a:r>
              <a:rPr lang="sl-SI" sz="1400">
                <a:solidFill>
                  <a:schemeClr val="accent1"/>
                </a:solidFill>
              </a:rPr>
              <a:t> leta 2008, je bil ena prvih platform za množično financiranje. Omogoča financiranje kampanj, ki temeljijo na kapitalu in nagradah.</a:t>
            </a:r>
          </a:p>
          <a:p>
            <a:pPr>
              <a:spcBef>
                <a:spcPts val="600"/>
              </a:spcBef>
              <a:spcAft>
                <a:spcPts val="600"/>
              </a:spcAft>
            </a:pPr>
            <a:r>
              <a:rPr lang="en-US" sz="1400" b="1" u="sng">
                <a:solidFill>
                  <a:schemeClr val="accent1"/>
                </a:solidFill>
                <a:hlinkClick r:id="rId4">
                  <a:extLst>
                    <a:ext uri="{A12FA001-AC4F-418D-AE19-62706E023703}">
                      <ahyp:hlinkClr xmlns:ahyp="http://schemas.microsoft.com/office/drawing/2018/hyperlinkcolor" val="tx"/>
                    </a:ext>
                  </a:extLst>
                </a:hlinkClick>
              </a:rPr>
              <a:t>GoFundMe</a:t>
            </a:r>
            <a:r>
              <a:rPr lang="en-US" sz="1400" b="1">
                <a:solidFill>
                  <a:schemeClr val="accent1"/>
                </a:solidFill>
              </a:rPr>
              <a:t>:</a:t>
            </a:r>
            <a:r>
              <a:rPr lang="en-US" sz="1400">
                <a:solidFill>
                  <a:schemeClr val="accent1"/>
                </a:solidFill>
              </a:rPr>
              <a:t> P</a:t>
            </a:r>
            <a:r>
              <a:rPr lang="sl-SI" sz="1400" err="1">
                <a:solidFill>
                  <a:schemeClr val="accent1"/>
                </a:solidFill>
              </a:rPr>
              <a:t>riljubljena</a:t>
            </a:r>
            <a:r>
              <a:rPr lang="sl-SI" sz="1400">
                <a:solidFill>
                  <a:schemeClr val="accent1"/>
                </a:solidFill>
              </a:rPr>
              <a:t> spletna stran za osebno zbiranje sredstev. Več kot 100 milijonov donatorjev po vsem svetu je na platformi do zdaj zbralo že več kot 15 milijard dolarjev.</a:t>
            </a:r>
          </a:p>
          <a:p>
            <a:pPr>
              <a:spcBef>
                <a:spcPts val="600"/>
              </a:spcBef>
              <a:spcAft>
                <a:spcPts val="600"/>
              </a:spcAft>
            </a:pPr>
            <a:r>
              <a:rPr lang="en-US" sz="1400" b="1" u="sng">
                <a:solidFill>
                  <a:schemeClr val="accent1"/>
                </a:solidFill>
                <a:hlinkClick r:id="rId5">
                  <a:extLst>
                    <a:ext uri="{A12FA001-AC4F-418D-AE19-62706E023703}">
                      <ahyp:hlinkClr xmlns:ahyp="http://schemas.microsoft.com/office/drawing/2018/hyperlinkcolor" val="tx"/>
                    </a:ext>
                  </a:extLst>
                </a:hlinkClick>
              </a:rPr>
              <a:t>Patreon</a:t>
            </a:r>
            <a:r>
              <a:rPr lang="en-US" sz="1400" b="1">
                <a:solidFill>
                  <a:schemeClr val="accent1"/>
                </a:solidFill>
              </a:rPr>
              <a:t>: </a:t>
            </a:r>
            <a:r>
              <a:rPr lang="en-US" sz="1400" err="1">
                <a:solidFill>
                  <a:schemeClr val="accent1"/>
                </a:solidFill>
              </a:rPr>
              <a:t>Čl</a:t>
            </a:r>
            <a:r>
              <a:rPr lang="sl-SI" sz="1400" err="1">
                <a:solidFill>
                  <a:schemeClr val="accent1"/>
                </a:solidFill>
              </a:rPr>
              <a:t>anska</a:t>
            </a:r>
            <a:r>
              <a:rPr lang="sl-SI" sz="1400">
                <a:solidFill>
                  <a:schemeClr val="accent1"/>
                </a:solidFill>
              </a:rPr>
              <a:t> platforma, ki ustvarjalcem ponuja orodja za izvajanje storitve naročniških vsebin. Ustvarjalci v povprečju zaslužijo 15.000 dolarjev na mesec.</a:t>
            </a:r>
          </a:p>
          <a:p>
            <a:pPr>
              <a:spcBef>
                <a:spcPts val="600"/>
              </a:spcBef>
              <a:spcAft>
                <a:spcPts val="600"/>
              </a:spcAft>
            </a:pPr>
            <a:r>
              <a:rPr lang="en-US" sz="1400" b="1" u="sng" err="1">
                <a:solidFill>
                  <a:schemeClr val="accent1"/>
                </a:solidFill>
                <a:hlinkClick r:id="rId6">
                  <a:extLst>
                    <a:ext uri="{A12FA001-AC4F-418D-AE19-62706E023703}">
                      <ahyp:hlinkClr xmlns:ahyp="http://schemas.microsoft.com/office/drawing/2018/hyperlinkcolor" val="tx"/>
                    </a:ext>
                  </a:extLst>
                </a:hlinkClick>
              </a:rPr>
              <a:t>Fundly</a:t>
            </a:r>
            <a:r>
              <a:rPr lang="en-US" sz="1400" b="1">
                <a:solidFill>
                  <a:schemeClr val="accent1"/>
                </a:solidFill>
              </a:rPr>
              <a:t>: </a:t>
            </a:r>
            <a:r>
              <a:rPr lang="en-US" sz="1400">
                <a:solidFill>
                  <a:schemeClr val="accent1"/>
                </a:solidFill>
              </a:rPr>
              <a:t>Ni </a:t>
            </a:r>
            <a:r>
              <a:rPr lang="sl-SI" sz="1400">
                <a:solidFill>
                  <a:schemeClr val="accent1"/>
                </a:solidFill>
              </a:rPr>
              <a:t>provizij za platformo, le 2,9% + 0,30 USD provizije za obdelavo plačila. Omogoča zbiranje sredstev za najrazličnejše namene, vključno z neprofitnimi organizacijami, posamezniki in političnimi kampanjami.</a:t>
            </a:r>
          </a:p>
        </p:txBody>
      </p:sp>
    </p:spTree>
    <p:extLst>
      <p:ext uri="{BB962C8B-B14F-4D97-AF65-F5344CB8AC3E}">
        <p14:creationId xmlns:p14="http://schemas.microsoft.com/office/powerpoint/2010/main" val="1916635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134E4-72C5-FD78-3B02-B1F4C15A6315}"/>
              </a:ext>
            </a:extLst>
          </p:cNvPr>
          <p:cNvSpPr>
            <a:spLocks noGrp="1"/>
          </p:cNvSpPr>
          <p:nvPr>
            <p:ph type="title"/>
          </p:nvPr>
        </p:nvSpPr>
        <p:spPr>
          <a:xfrm>
            <a:off x="838200" y="365125"/>
            <a:ext cx="9837107" cy="636632"/>
          </a:xfrm>
        </p:spPr>
        <p:txBody>
          <a:bodyPr/>
          <a:lstStyle/>
          <a:p>
            <a:r>
              <a:rPr lang="sl-SI" sz="3400"/>
              <a:t>Angelski vlagatelji</a:t>
            </a:r>
          </a:p>
        </p:txBody>
      </p:sp>
      <p:sp>
        <p:nvSpPr>
          <p:cNvPr id="4" name="Content Placeholder 3">
            <a:extLst>
              <a:ext uri="{FF2B5EF4-FFF2-40B4-BE49-F238E27FC236}">
                <a16:creationId xmlns:a16="http://schemas.microsoft.com/office/drawing/2014/main" id="{E78CEAE0-2FAF-160A-EFF1-916D41241DBA}"/>
              </a:ext>
            </a:extLst>
          </p:cNvPr>
          <p:cNvSpPr>
            <a:spLocks noGrp="1"/>
          </p:cNvSpPr>
          <p:nvPr>
            <p:ph sz="half" idx="2"/>
          </p:nvPr>
        </p:nvSpPr>
        <p:spPr>
          <a:xfrm>
            <a:off x="6289361" y="466894"/>
            <a:ext cx="5234585" cy="4543721"/>
          </a:xfrm>
        </p:spPr>
        <p:txBody>
          <a:bodyPr vert="horz" lIns="91440" tIns="45720" rIns="91440" bIns="45720" rtlCol="0" anchor="t">
            <a:noAutofit/>
          </a:bodyPr>
          <a:lstStyle/>
          <a:p>
            <a:pPr>
              <a:lnSpc>
                <a:spcPct val="100000"/>
              </a:lnSpc>
              <a:spcBef>
                <a:spcPts val="600"/>
              </a:spcBef>
              <a:spcAft>
                <a:spcPts val="600"/>
              </a:spcAft>
            </a:pPr>
            <a:r>
              <a:rPr lang="sl-SI" sz="1600" dirty="0">
                <a:solidFill>
                  <a:schemeClr val="accent1"/>
                </a:solidFill>
              </a:rPr>
              <a:t>Ključne značilnosti angelskih vlagateljev:</a:t>
            </a:r>
          </a:p>
          <a:p>
            <a:pPr marL="457200">
              <a:lnSpc>
                <a:spcPct val="100000"/>
              </a:lnSpc>
              <a:spcBef>
                <a:spcPts val="600"/>
              </a:spcBef>
              <a:spcAft>
                <a:spcPts val="600"/>
              </a:spcAft>
              <a:buFont typeface="Arial" panose="020B0604020202020204" pitchFamily="34" charset="0"/>
              <a:buChar char="•"/>
            </a:pPr>
            <a:r>
              <a:rPr lang="sl-SI" sz="1600" dirty="0">
                <a:solidFill>
                  <a:schemeClr val="accent1"/>
                </a:solidFill>
              </a:rPr>
              <a:t>Zneski naložb</a:t>
            </a:r>
            <a:r>
              <a:rPr lang="sl-SI" sz="1600" b="0" dirty="0">
                <a:solidFill>
                  <a:schemeClr val="accent1"/>
                </a:solidFill>
              </a:rPr>
              <a:t>: običajno se gibljejo od 25.000 do </a:t>
            </a:r>
            <a:r>
              <a:rPr lang="sl-SI" sz="1600" b="0">
                <a:solidFill>
                  <a:schemeClr val="accent1"/>
                </a:solidFill>
              </a:rPr>
              <a:t>500.000 dolarjev.</a:t>
            </a:r>
          </a:p>
          <a:p>
            <a:pPr marL="457200">
              <a:lnSpc>
                <a:spcPct val="100000"/>
              </a:lnSpc>
              <a:spcBef>
                <a:spcPts val="600"/>
              </a:spcBef>
              <a:spcAft>
                <a:spcPts val="600"/>
              </a:spcAft>
              <a:buFont typeface="Arial" panose="020B0604020202020204" pitchFamily="34" charset="0"/>
              <a:buChar char="•"/>
            </a:pPr>
            <a:r>
              <a:rPr lang="sl-SI" sz="1600" dirty="0">
                <a:solidFill>
                  <a:schemeClr val="accent1"/>
                </a:solidFill>
              </a:rPr>
              <a:t>Vključenost</a:t>
            </a:r>
            <a:r>
              <a:rPr lang="sl-SI" sz="1600" b="0" dirty="0">
                <a:solidFill>
                  <a:schemeClr val="accent1"/>
                </a:solidFill>
              </a:rPr>
              <a:t>: pogosto aktivno sodelujejo v </a:t>
            </a:r>
            <a:r>
              <a:rPr lang="sl-SI" sz="1600" b="0">
                <a:solidFill>
                  <a:schemeClr val="accent1"/>
                </a:solidFill>
              </a:rPr>
              <a:t>poslovanju, svetujejo in usmerjajo.</a:t>
            </a:r>
            <a:endParaRPr lang="sl-SI">
              <a:solidFill>
                <a:schemeClr val="accent1"/>
              </a:solidFill>
            </a:endParaRPr>
          </a:p>
          <a:p>
            <a:pPr marL="457200">
              <a:lnSpc>
                <a:spcPct val="100000"/>
              </a:lnSpc>
              <a:spcBef>
                <a:spcPts val="600"/>
              </a:spcBef>
              <a:spcAft>
                <a:spcPts val="600"/>
              </a:spcAft>
              <a:buFont typeface="Arial" panose="020B0604020202020204" pitchFamily="34" charset="0"/>
              <a:buChar char="•"/>
            </a:pPr>
            <a:r>
              <a:rPr lang="sl-SI" sz="1600" dirty="0">
                <a:solidFill>
                  <a:schemeClr val="accent1"/>
                </a:solidFill>
              </a:rPr>
              <a:t>Toleranca do tveganja</a:t>
            </a:r>
            <a:r>
              <a:rPr lang="sl-SI" sz="1600" b="0" dirty="0">
                <a:solidFill>
                  <a:schemeClr val="accent1"/>
                </a:solidFill>
              </a:rPr>
              <a:t>: pripravljeni so prevzeti večja tveganja v primerjavi s tradicionalnimi posojilodajalci v zameno za potencialno visoke donose.</a:t>
            </a:r>
            <a:endParaRPr lang="sl-SI">
              <a:solidFill>
                <a:schemeClr val="accent1"/>
              </a:solidFill>
            </a:endParaRPr>
          </a:p>
          <a:p>
            <a:pPr>
              <a:lnSpc>
                <a:spcPct val="100000"/>
              </a:lnSpc>
              <a:spcBef>
                <a:spcPts val="600"/>
              </a:spcBef>
              <a:spcAft>
                <a:spcPts val="600"/>
              </a:spcAft>
            </a:pPr>
            <a:r>
              <a:rPr lang="sl-SI" sz="1600" dirty="0">
                <a:solidFill>
                  <a:schemeClr val="accent1"/>
                </a:solidFill>
              </a:rPr>
              <a:t>Iskanje angelskih vlagateljev:</a:t>
            </a:r>
          </a:p>
          <a:p>
            <a:pPr marL="457200">
              <a:lnSpc>
                <a:spcPct val="100000"/>
              </a:lnSpc>
              <a:spcBef>
                <a:spcPts val="600"/>
              </a:spcBef>
              <a:spcAft>
                <a:spcPts val="600"/>
              </a:spcAft>
              <a:buFont typeface="Arial" panose="020B0604020202020204" pitchFamily="34" charset="0"/>
              <a:buChar char="•"/>
            </a:pPr>
            <a:r>
              <a:rPr lang="sl-SI" sz="1600" dirty="0">
                <a:solidFill>
                  <a:schemeClr val="accent1"/>
                </a:solidFill>
              </a:rPr>
              <a:t>Mreženje</a:t>
            </a:r>
            <a:r>
              <a:rPr lang="sl-SI" sz="1600" b="0" dirty="0">
                <a:solidFill>
                  <a:schemeClr val="accent1"/>
                </a:solidFill>
              </a:rPr>
              <a:t>: udeležujte se panožnih dogodkov, tekmovanj in inkubatorjev za zagonska podjetja, </a:t>
            </a:r>
            <a:r>
              <a:rPr lang="sl-SI" sz="1600" b="0">
                <a:solidFill>
                  <a:schemeClr val="accent1"/>
                </a:solidFill>
              </a:rPr>
              <a:t>da spoznate potencialne vlagatelje.</a:t>
            </a:r>
          </a:p>
          <a:p>
            <a:pPr marL="457200">
              <a:lnSpc>
                <a:spcPct val="100000"/>
              </a:lnSpc>
              <a:spcBef>
                <a:spcPts val="600"/>
              </a:spcBef>
              <a:spcAft>
                <a:spcPts val="600"/>
              </a:spcAft>
              <a:buFont typeface="Arial" panose="020B0604020202020204" pitchFamily="34" charset="0"/>
              <a:buChar char="•"/>
            </a:pPr>
            <a:r>
              <a:rPr lang="sl-SI" sz="1600" dirty="0">
                <a:solidFill>
                  <a:schemeClr val="accent1"/>
                </a:solidFill>
              </a:rPr>
              <a:t>Skupine angelskih vlagateljev</a:t>
            </a:r>
            <a:r>
              <a:rPr lang="sl-SI" sz="1600" b="0" dirty="0">
                <a:solidFill>
                  <a:schemeClr val="accent1"/>
                </a:solidFill>
              </a:rPr>
              <a:t>: Pridružite se lokalnim ali nacionalnim mrežam angelskih vlagateljev, kot sta </a:t>
            </a:r>
            <a:r>
              <a:rPr lang="sl-SI" sz="1600" b="0" dirty="0">
                <a:solidFill>
                  <a:schemeClr val="accent1"/>
                </a:solidFill>
                <a:hlinkClick r:id="rId3"/>
              </a:rPr>
              <a:t>Angel Capital Association</a:t>
            </a:r>
            <a:r>
              <a:rPr lang="sl-SI" sz="1600" b="0" dirty="0">
                <a:solidFill>
                  <a:schemeClr val="accent1"/>
                </a:solidFill>
              </a:rPr>
              <a:t> ali </a:t>
            </a:r>
            <a:r>
              <a:rPr lang="sl-SI" sz="1600" b="0" dirty="0">
                <a:solidFill>
                  <a:schemeClr val="accent1"/>
                </a:solidFill>
                <a:hlinkClick r:id="rId4"/>
              </a:rPr>
              <a:t>Golden Seeds</a:t>
            </a:r>
            <a:r>
              <a:rPr lang="sl-SI" sz="1600" b="0" dirty="0">
                <a:solidFill>
                  <a:schemeClr val="accent1"/>
                </a:solidFill>
              </a:rPr>
              <a:t>, ki se osredotočajo na financiranje </a:t>
            </a:r>
            <a:r>
              <a:rPr lang="sl-SI" sz="1600" b="0">
                <a:solidFill>
                  <a:schemeClr val="accent1"/>
                </a:solidFill>
              </a:rPr>
              <a:t>podjetij, ki jih vodijo ženske.</a:t>
            </a:r>
            <a:endParaRPr lang="sl-SI">
              <a:solidFill>
                <a:schemeClr val="accent1"/>
              </a:solidFill>
            </a:endParaRPr>
          </a:p>
          <a:p>
            <a:pPr marL="457200">
              <a:lnSpc>
                <a:spcPct val="100000"/>
              </a:lnSpc>
              <a:spcBef>
                <a:spcPts val="600"/>
              </a:spcBef>
              <a:spcAft>
                <a:spcPts val="600"/>
              </a:spcAft>
              <a:buFont typeface="Arial" panose="020B0604020202020204" pitchFamily="34" charset="0"/>
              <a:buChar char="•"/>
            </a:pPr>
            <a:r>
              <a:rPr lang="sl-SI" sz="1600" dirty="0">
                <a:solidFill>
                  <a:schemeClr val="accent1"/>
                </a:solidFill>
              </a:rPr>
              <a:t>Spletne platforme</a:t>
            </a:r>
            <a:r>
              <a:rPr lang="sl-SI" sz="1600" b="0" dirty="0">
                <a:solidFill>
                  <a:schemeClr val="accent1"/>
                </a:solidFill>
              </a:rPr>
              <a:t>: Uporabite platforme za množično financiranje, kot je </a:t>
            </a:r>
            <a:r>
              <a:rPr lang="sl-SI" sz="1600" b="0" dirty="0">
                <a:solidFill>
                  <a:schemeClr val="accent1"/>
                </a:solidFill>
                <a:hlinkClick r:id="rId5"/>
              </a:rPr>
              <a:t>AngelList</a:t>
            </a:r>
            <a:r>
              <a:rPr lang="sl-SI" sz="1600" b="0" dirty="0">
                <a:solidFill>
                  <a:schemeClr val="accent1"/>
                </a:solidFill>
              </a:rPr>
              <a:t>, da se povežete z angelskimi vlagatelji.</a:t>
            </a:r>
            <a:endParaRPr lang="sl-SI">
              <a:solidFill>
                <a:schemeClr val="accent1"/>
              </a:solidFill>
            </a:endParaRPr>
          </a:p>
          <a:p>
            <a:endParaRPr lang="sl-SI"/>
          </a:p>
        </p:txBody>
      </p:sp>
      <p:pic>
        <p:nvPicPr>
          <p:cNvPr id="7" name="Online Media 6">
            <a:hlinkClick r:id="" action="ppaction://media"/>
            <a:extLst>
              <a:ext uri="{FF2B5EF4-FFF2-40B4-BE49-F238E27FC236}">
                <a16:creationId xmlns:a16="http://schemas.microsoft.com/office/drawing/2014/main" id="{A44EB168-9509-B122-5F20-B471BE21F2A9}"/>
              </a:ext>
            </a:extLst>
          </p:cNvPr>
          <p:cNvPicPr>
            <a:picLocks noRot="1" noChangeAspect="1"/>
          </p:cNvPicPr>
          <p:nvPr>
            <a:videoFile r:link="rId1"/>
          </p:nvPr>
        </p:nvPicPr>
        <p:blipFill>
          <a:blip r:embed="rId6" cstate="print"/>
          <a:stretch>
            <a:fillRect/>
          </a:stretch>
        </p:blipFill>
        <p:spPr>
          <a:xfrm>
            <a:off x="1070974" y="3094236"/>
            <a:ext cx="3620332" cy="204585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9" name="PoljeZBesedilom 8">
            <a:extLst>
              <a:ext uri="{FF2B5EF4-FFF2-40B4-BE49-F238E27FC236}">
                <a16:creationId xmlns:a16="http://schemas.microsoft.com/office/drawing/2014/main" id="{221326A7-9EC3-DB01-8B24-52E0E5BB0E81}"/>
              </a:ext>
            </a:extLst>
          </p:cNvPr>
          <p:cNvSpPr txBox="1"/>
          <p:nvPr/>
        </p:nvSpPr>
        <p:spPr>
          <a:xfrm>
            <a:off x="668054" y="1169095"/>
            <a:ext cx="4498932"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sl-SI" sz="1600" b="1">
                <a:solidFill>
                  <a:schemeClr val="accent1"/>
                </a:solidFill>
                <a:ea typeface="+mn-lt"/>
                <a:cs typeface="+mn-lt"/>
              </a:rPr>
              <a:t>Angelski vlagatelji </a:t>
            </a:r>
            <a:r>
              <a:rPr lang="sl-SI" sz="1600">
                <a:solidFill>
                  <a:schemeClr val="accent1"/>
                </a:solidFill>
                <a:ea typeface="+mn-lt"/>
                <a:cs typeface="+mn-lt"/>
              </a:rPr>
              <a:t>so fizične osebe, ki vlagajo svoj denar v zagonska podjetja ali podjetja v zgodnji fazi razvoja, običajno v zameno za lastniški kapital ali zamenljiv dolžniški  inštrument, pri čemer pogosto prispevajo izkušnje in povezave in tako podpirajo rast podjetja.</a:t>
            </a:r>
            <a:endParaRPr lang="sl-SI" sz="1600">
              <a:solidFill>
                <a:schemeClr val="accent1"/>
              </a:solidFill>
            </a:endParaRPr>
          </a:p>
        </p:txBody>
      </p:sp>
      <p:sp>
        <p:nvSpPr>
          <p:cNvPr id="10" name="PoljeZBesedilom 9">
            <a:extLst>
              <a:ext uri="{FF2B5EF4-FFF2-40B4-BE49-F238E27FC236}">
                <a16:creationId xmlns:a16="http://schemas.microsoft.com/office/drawing/2014/main" id="{97698832-009F-B767-3739-AB735511B5FF}"/>
              </a:ext>
            </a:extLst>
          </p:cNvPr>
          <p:cNvSpPr txBox="1"/>
          <p:nvPr/>
        </p:nvSpPr>
        <p:spPr>
          <a:xfrm>
            <a:off x="1544877" y="5521890"/>
            <a:ext cx="225468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Vir: </a:t>
            </a:r>
            <a:r>
              <a:rPr lang="sl-SI" sz="1000" err="1">
                <a:solidFill>
                  <a:schemeClr val="accent1"/>
                </a:solidFill>
              </a:rPr>
              <a:t>What</a:t>
            </a:r>
            <a:r>
              <a:rPr lang="sl-SI" sz="1000">
                <a:solidFill>
                  <a:schemeClr val="accent1"/>
                </a:solidFill>
              </a:rPr>
              <a:t> is </a:t>
            </a:r>
            <a:r>
              <a:rPr lang="sl-SI" sz="1000" err="1">
                <a:solidFill>
                  <a:schemeClr val="accent1"/>
                </a:solidFill>
              </a:rPr>
              <a:t>an</a:t>
            </a:r>
            <a:r>
              <a:rPr lang="sl-SI" sz="1000">
                <a:solidFill>
                  <a:schemeClr val="accent1"/>
                </a:solidFill>
              </a:rPr>
              <a:t> Angel </a:t>
            </a:r>
            <a:r>
              <a:rPr lang="sl-SI" sz="1000" err="1">
                <a:solidFill>
                  <a:schemeClr val="accent1"/>
                </a:solidFill>
              </a:rPr>
              <a:t>Investor</a:t>
            </a:r>
            <a:r>
              <a:rPr lang="sl-SI" sz="1000">
                <a:solidFill>
                  <a:schemeClr val="accent1"/>
                </a:solidFill>
              </a:rPr>
              <a:t>?; </a:t>
            </a:r>
            <a:r>
              <a:rPr lang="sl-SI" sz="1000" err="1">
                <a:solidFill>
                  <a:schemeClr val="accent1"/>
                </a:solidFill>
              </a:rPr>
              <a:t>Investors</a:t>
            </a:r>
            <a:r>
              <a:rPr lang="sl-SI" sz="1000">
                <a:solidFill>
                  <a:schemeClr val="accent1"/>
                </a:solidFill>
              </a:rPr>
              <a:t> Trading </a:t>
            </a:r>
            <a:r>
              <a:rPr lang="sl-SI" sz="1000" err="1">
                <a:solidFill>
                  <a:schemeClr val="accent1"/>
                </a:solidFill>
              </a:rPr>
              <a:t>Academy</a:t>
            </a:r>
            <a:endParaRPr lang="sl-SI" sz="1000">
              <a:solidFill>
                <a:schemeClr val="accent1"/>
              </a:solidFill>
            </a:endParaRPr>
          </a:p>
        </p:txBody>
      </p:sp>
    </p:spTree>
    <p:extLst>
      <p:ext uri="{BB962C8B-B14F-4D97-AF65-F5344CB8AC3E}">
        <p14:creationId xmlns:p14="http://schemas.microsoft.com/office/powerpoint/2010/main" val="1848216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4E71F-EF5D-5F4F-D828-2AFA0031722C}"/>
              </a:ext>
            </a:extLst>
          </p:cNvPr>
          <p:cNvSpPr>
            <a:spLocks noGrp="1"/>
          </p:cNvSpPr>
          <p:nvPr>
            <p:ph type="title"/>
          </p:nvPr>
        </p:nvSpPr>
        <p:spPr>
          <a:xfrm>
            <a:off x="355121" y="97706"/>
            <a:ext cx="8952781" cy="549275"/>
          </a:xfrm>
        </p:spPr>
        <p:txBody>
          <a:bodyPr>
            <a:normAutofit fontScale="90000"/>
          </a:bodyPr>
          <a:lstStyle/>
          <a:p>
            <a:r>
              <a:rPr lang="sl-SI"/>
              <a:t>Zagonska podjetja tveganega kapitala</a:t>
            </a:r>
          </a:p>
        </p:txBody>
      </p:sp>
      <p:sp>
        <p:nvSpPr>
          <p:cNvPr id="3" name="Content Placeholder 2">
            <a:extLst>
              <a:ext uri="{FF2B5EF4-FFF2-40B4-BE49-F238E27FC236}">
                <a16:creationId xmlns:a16="http://schemas.microsoft.com/office/drawing/2014/main" id="{51B12A4E-23CD-8EE2-DF09-EC4038938689}"/>
              </a:ext>
            </a:extLst>
          </p:cNvPr>
          <p:cNvSpPr>
            <a:spLocks noGrp="1"/>
          </p:cNvSpPr>
          <p:nvPr>
            <p:ph sz="half" idx="1"/>
          </p:nvPr>
        </p:nvSpPr>
        <p:spPr>
          <a:xfrm>
            <a:off x="451450" y="871268"/>
            <a:ext cx="4595004" cy="2760453"/>
          </a:xfrm>
        </p:spPr>
        <p:txBody>
          <a:bodyPr>
            <a:noAutofit/>
          </a:bodyPr>
          <a:lstStyle/>
          <a:p>
            <a:pPr>
              <a:lnSpc>
                <a:spcPct val="150000"/>
              </a:lnSpc>
            </a:pPr>
            <a:r>
              <a:rPr lang="sl-SI" sz="1400">
                <a:solidFill>
                  <a:schemeClr val="accent1"/>
                </a:solidFill>
              </a:rPr>
              <a:t>Tvegani kapital </a:t>
            </a:r>
            <a:r>
              <a:rPr lang="sl-SI" sz="1400" b="0">
                <a:solidFill>
                  <a:schemeClr val="accent1"/>
                </a:solidFill>
              </a:rPr>
              <a:t>je vrsta zasebnega lastniškega financiranja, ki ga podjetja tveganega kapitala zagotavljajo zagonskim podjetjem in podjetjem v zgodnji fazi z visokim potencialom rasti. Je ena najbolj iskanih vrst kapitala med podjetniki, saj lahko zagotovi znatna sredstva financiranja in strateško podporo.</a:t>
            </a:r>
          </a:p>
        </p:txBody>
      </p:sp>
      <p:sp>
        <p:nvSpPr>
          <p:cNvPr id="4" name="Content Placeholder 3">
            <a:extLst>
              <a:ext uri="{FF2B5EF4-FFF2-40B4-BE49-F238E27FC236}">
                <a16:creationId xmlns:a16="http://schemas.microsoft.com/office/drawing/2014/main" id="{4034434A-B149-B830-7C3D-A01EBC7F330E}"/>
              </a:ext>
            </a:extLst>
          </p:cNvPr>
          <p:cNvSpPr>
            <a:spLocks noGrp="1"/>
          </p:cNvSpPr>
          <p:nvPr>
            <p:ph sz="half" idx="2"/>
          </p:nvPr>
        </p:nvSpPr>
        <p:spPr>
          <a:xfrm>
            <a:off x="5693434" y="1087791"/>
            <a:ext cx="6047116" cy="5840083"/>
          </a:xfrm>
        </p:spPr>
        <p:txBody>
          <a:bodyPr vert="horz" lIns="91440" tIns="45720" rIns="91440" bIns="45720" rtlCol="0" anchor="t">
            <a:normAutofit lnSpcReduction="10000"/>
          </a:bodyPr>
          <a:lstStyle/>
          <a:p>
            <a:pPr>
              <a:spcBef>
                <a:spcPts val="600"/>
              </a:spcBef>
              <a:spcAft>
                <a:spcPts val="600"/>
              </a:spcAft>
            </a:pPr>
            <a:r>
              <a:rPr lang="sl-SI" sz="1400" dirty="0">
                <a:solidFill>
                  <a:schemeClr val="accent1"/>
                </a:solidFill>
                <a:ea typeface="+mn-lt"/>
                <a:cs typeface="+mn-lt"/>
              </a:rPr>
              <a:t>Ključne značilnosti tveganega kapitala:</a:t>
            </a:r>
            <a:endParaRPr lang="sl-SI" sz="1400" dirty="0">
              <a:solidFill>
                <a:schemeClr val="accent1"/>
              </a:solidFill>
            </a:endParaRPr>
          </a:p>
          <a:p>
            <a:pPr marL="285750">
              <a:spcBef>
                <a:spcPts val="600"/>
              </a:spcBef>
              <a:spcAft>
                <a:spcPts val="600"/>
              </a:spcAft>
              <a:buFont typeface="Arial"/>
              <a:buChar char="•"/>
            </a:pPr>
            <a:r>
              <a:rPr lang="sl-SI" sz="1400" dirty="0">
                <a:solidFill>
                  <a:schemeClr val="accent1"/>
                </a:solidFill>
                <a:ea typeface="+mn-lt"/>
                <a:cs typeface="+mn-lt"/>
              </a:rPr>
              <a:t>Visoko tveganje, visoka nagrada</a:t>
            </a:r>
            <a:r>
              <a:rPr lang="sl-SI" sz="1400" b="0" dirty="0">
                <a:solidFill>
                  <a:schemeClr val="accent1"/>
                </a:solidFill>
                <a:ea typeface="+mn-lt"/>
                <a:cs typeface="+mn-lt"/>
              </a:rPr>
              <a:t>: kljub visokim stopnjam neuspeha podjetja tveganega kapitala ciljajo na zagonska podjetja s potencialom za </a:t>
            </a:r>
            <a:r>
              <a:rPr lang="en-US" sz="1400" b="0" dirty="0" err="1">
                <a:solidFill>
                  <a:schemeClr val="accent1"/>
                </a:solidFill>
                <a:ea typeface="+mn-lt"/>
                <a:cs typeface="+mn-lt"/>
              </a:rPr>
              <a:t>deset</a:t>
            </a:r>
            <a:r>
              <a:rPr lang="sl-SI" sz="1400" b="0" dirty="0" err="1">
                <a:solidFill>
                  <a:schemeClr val="accent1"/>
                </a:solidFill>
                <a:ea typeface="+mn-lt"/>
                <a:cs typeface="+mn-lt"/>
              </a:rPr>
              <a:t>kratnega</a:t>
            </a:r>
            <a:r>
              <a:rPr lang="sl-SI" sz="1400" b="0" dirty="0">
                <a:solidFill>
                  <a:schemeClr val="accent1"/>
                </a:solidFill>
                <a:ea typeface="+mn-lt"/>
                <a:cs typeface="+mn-lt"/>
              </a:rPr>
              <a:t> donosa.</a:t>
            </a:r>
            <a:endParaRPr lang="sl-SI" sz="1400" dirty="0">
              <a:solidFill>
                <a:schemeClr val="accent1"/>
              </a:solidFill>
              <a:ea typeface="+mn-lt"/>
              <a:cs typeface="+mn-lt"/>
            </a:endParaRPr>
          </a:p>
          <a:p>
            <a:pPr marL="285750">
              <a:spcBef>
                <a:spcPts val="600"/>
              </a:spcBef>
              <a:spcAft>
                <a:spcPts val="600"/>
              </a:spcAft>
              <a:buFont typeface="Arial"/>
              <a:buChar char="•"/>
            </a:pPr>
            <a:r>
              <a:rPr lang="sl-SI" sz="1400" dirty="0">
                <a:solidFill>
                  <a:schemeClr val="accent1"/>
                </a:solidFill>
                <a:ea typeface="+mn-lt"/>
                <a:cs typeface="+mn-lt"/>
              </a:rPr>
              <a:t>Lastniški delež</a:t>
            </a:r>
            <a:r>
              <a:rPr lang="sl-SI" sz="1400" b="0" dirty="0">
                <a:solidFill>
                  <a:schemeClr val="accent1"/>
                </a:solidFill>
                <a:ea typeface="+mn-lt"/>
                <a:cs typeface="+mn-lt"/>
              </a:rPr>
              <a:t>: naložbe običajno vključujejo 15-45-odstotno </a:t>
            </a:r>
            <a:r>
              <a:rPr lang="sl-SI" sz="1400" b="0">
                <a:solidFill>
                  <a:schemeClr val="accent1"/>
                </a:solidFill>
                <a:ea typeface="+mn-lt"/>
                <a:cs typeface="+mn-lt"/>
              </a:rPr>
              <a:t>udeležbo v lastništvu</a:t>
            </a:r>
            <a:endParaRPr lang="sl-SI" sz="1400">
              <a:solidFill>
                <a:schemeClr val="accent1"/>
              </a:solidFill>
              <a:ea typeface="+mn-lt"/>
              <a:cs typeface="+mn-lt"/>
            </a:endParaRPr>
          </a:p>
          <a:p>
            <a:pPr marL="285750">
              <a:spcBef>
                <a:spcPts val="600"/>
              </a:spcBef>
              <a:spcAft>
                <a:spcPts val="600"/>
              </a:spcAft>
              <a:buFont typeface="Arial"/>
              <a:buChar char="•"/>
            </a:pPr>
            <a:r>
              <a:rPr lang="sl-SI" sz="1400" dirty="0">
                <a:solidFill>
                  <a:schemeClr val="accent1"/>
                </a:solidFill>
                <a:ea typeface="+mn-lt"/>
                <a:cs typeface="+mn-lt"/>
              </a:rPr>
              <a:t>Vključenost upravnega odbora</a:t>
            </a:r>
            <a:r>
              <a:rPr lang="sl-SI" sz="1400" b="0" dirty="0">
                <a:solidFill>
                  <a:schemeClr val="accent1"/>
                </a:solidFill>
                <a:ea typeface="+mn-lt"/>
                <a:cs typeface="+mn-lt"/>
              </a:rPr>
              <a:t>: podjetja tveganega kapitala si pogosto zagotovijo sedeže v upravnem odboru ali vlogo opazovalca, ki sodeluje pri sprejemanju odločitev.</a:t>
            </a:r>
            <a:endParaRPr lang="sl-SI" sz="1400">
              <a:solidFill>
                <a:schemeClr val="accent1"/>
              </a:solidFill>
            </a:endParaRPr>
          </a:p>
          <a:p>
            <a:pPr marL="285750">
              <a:spcBef>
                <a:spcPts val="600"/>
              </a:spcBef>
              <a:spcAft>
                <a:spcPts val="600"/>
              </a:spcAft>
            </a:pPr>
            <a:endParaRPr lang="sl-SI" sz="1400" b="0">
              <a:solidFill>
                <a:schemeClr val="accent1"/>
              </a:solidFill>
              <a:ea typeface="+mn-lt"/>
              <a:cs typeface="+mn-lt"/>
            </a:endParaRPr>
          </a:p>
          <a:p>
            <a:pPr>
              <a:spcBef>
                <a:spcPts val="600"/>
              </a:spcBef>
              <a:spcAft>
                <a:spcPts val="600"/>
              </a:spcAft>
            </a:pPr>
            <a:r>
              <a:rPr lang="sl-SI" sz="1400" dirty="0">
                <a:solidFill>
                  <a:schemeClr val="accent1"/>
                </a:solidFill>
                <a:ea typeface="+mn-lt"/>
                <a:cs typeface="+mn-lt"/>
              </a:rPr>
              <a:t>Koraki za zagotovitev tveganega kapitala:</a:t>
            </a:r>
            <a:endParaRPr lang="sl-SI" sz="1400" dirty="0">
              <a:solidFill>
                <a:schemeClr val="accent1"/>
              </a:solidFill>
            </a:endParaRPr>
          </a:p>
          <a:p>
            <a:pPr marL="285750">
              <a:spcBef>
                <a:spcPts val="600"/>
              </a:spcBef>
              <a:spcAft>
                <a:spcPts val="600"/>
              </a:spcAft>
              <a:buFont typeface="Arial"/>
              <a:buChar char="•"/>
            </a:pPr>
            <a:r>
              <a:rPr lang="sl-SI" sz="1400" dirty="0">
                <a:solidFill>
                  <a:schemeClr val="accent1"/>
                </a:solidFill>
                <a:ea typeface="+mn-lt"/>
                <a:cs typeface="+mn-lt"/>
              </a:rPr>
              <a:t>Poiščite vlagatelje</a:t>
            </a:r>
            <a:r>
              <a:rPr lang="sl-SI" sz="1400" b="0" dirty="0">
                <a:solidFill>
                  <a:schemeClr val="accent1"/>
                </a:solidFill>
                <a:ea typeface="+mn-lt"/>
                <a:cs typeface="+mn-lt"/>
              </a:rPr>
              <a:t>: uporabite platforme, kot je </a:t>
            </a:r>
            <a:r>
              <a:rPr lang="sl-SI" sz="1400" b="0" dirty="0">
                <a:solidFill>
                  <a:schemeClr val="accent1"/>
                </a:solidFill>
                <a:ea typeface="+mn-lt"/>
                <a:cs typeface="+mn-lt"/>
                <a:hlinkClick r:id="rId3"/>
              </a:rPr>
              <a:t>CB Insights </a:t>
            </a:r>
            <a:r>
              <a:rPr lang="sl-SI" sz="1400" b="0" dirty="0">
                <a:solidFill>
                  <a:schemeClr val="accent1"/>
                </a:solidFill>
                <a:ea typeface="+mn-lt"/>
                <a:cs typeface="+mn-lt"/>
              </a:rPr>
              <a:t>in poiščite podjetja tveganega kapitala, ki so specifična za vašo </a:t>
            </a:r>
            <a:r>
              <a:rPr lang="sl-SI" sz="1400" b="0">
                <a:solidFill>
                  <a:schemeClr val="accent1"/>
                </a:solidFill>
                <a:ea typeface="+mn-lt"/>
                <a:cs typeface="+mn-lt"/>
              </a:rPr>
              <a:t>panogo.</a:t>
            </a:r>
            <a:endParaRPr lang="sl-SI" sz="1400">
              <a:solidFill>
                <a:schemeClr val="accent1"/>
              </a:solidFill>
              <a:ea typeface="+mn-lt"/>
              <a:cs typeface="+mn-lt"/>
            </a:endParaRPr>
          </a:p>
          <a:p>
            <a:pPr marL="285750">
              <a:spcBef>
                <a:spcPts val="600"/>
              </a:spcBef>
              <a:spcAft>
                <a:spcPts val="600"/>
              </a:spcAft>
              <a:buFont typeface="Arial"/>
              <a:buChar char="•"/>
            </a:pPr>
            <a:r>
              <a:rPr lang="sl-SI" sz="1400">
                <a:solidFill>
                  <a:schemeClr val="accent1"/>
                </a:solidFill>
                <a:ea typeface="+mn-lt"/>
                <a:cs typeface="+mn-lt"/>
              </a:rPr>
              <a:t>Izkoristite predstavitve</a:t>
            </a:r>
            <a:r>
              <a:rPr lang="sl-SI" sz="1400" b="0" dirty="0">
                <a:solidFill>
                  <a:schemeClr val="accent1"/>
                </a:solidFill>
                <a:ea typeface="+mn-lt"/>
                <a:cs typeface="+mn-lt"/>
              </a:rPr>
              <a:t>: zagotovite si priporočila uspešnih podjetnikov, ki jih podjetja tveganega kapitala poznajo. </a:t>
            </a:r>
            <a:endParaRPr lang="sl-SI" sz="1400">
              <a:solidFill>
                <a:schemeClr val="accent1"/>
              </a:solidFill>
              <a:ea typeface="+mn-lt"/>
              <a:cs typeface="+mn-lt"/>
            </a:endParaRPr>
          </a:p>
          <a:p>
            <a:pPr marL="285750">
              <a:spcBef>
                <a:spcPts val="600"/>
              </a:spcBef>
              <a:spcAft>
                <a:spcPts val="600"/>
              </a:spcAft>
              <a:buFont typeface="Arial"/>
              <a:buChar char="•"/>
            </a:pPr>
            <a:r>
              <a:rPr lang="sl-SI" sz="1400" dirty="0">
                <a:solidFill>
                  <a:schemeClr val="accent1"/>
                </a:solidFill>
                <a:ea typeface="+mn-lt"/>
                <a:cs typeface="+mn-lt"/>
              </a:rPr>
              <a:t>Prvi stik</a:t>
            </a:r>
            <a:r>
              <a:rPr lang="sl-SI" sz="1400" b="0" dirty="0">
                <a:solidFill>
                  <a:schemeClr val="accent1"/>
                </a:solidFill>
                <a:ea typeface="+mn-lt"/>
                <a:cs typeface="+mn-lt"/>
              </a:rPr>
              <a:t>: začnite s partnerskim klicem in pripravite odmevno predstavitev.</a:t>
            </a:r>
            <a:endParaRPr lang="sl-SI" sz="1400" dirty="0">
              <a:solidFill>
                <a:schemeClr val="accent1"/>
              </a:solidFill>
              <a:ea typeface="+mn-lt"/>
              <a:cs typeface="+mn-lt"/>
            </a:endParaRPr>
          </a:p>
          <a:p>
            <a:pPr marL="285750">
              <a:spcBef>
                <a:spcPts val="600"/>
              </a:spcBef>
              <a:spcAft>
                <a:spcPts val="600"/>
              </a:spcAft>
              <a:buFont typeface="Arial"/>
              <a:buChar char="•"/>
            </a:pPr>
            <a:r>
              <a:rPr lang="sl-SI" sz="1400" dirty="0">
                <a:solidFill>
                  <a:schemeClr val="accent1"/>
                </a:solidFill>
                <a:ea typeface="+mn-lt"/>
                <a:cs typeface="+mn-lt"/>
              </a:rPr>
              <a:t>Predstavitveni sestanki</a:t>
            </a:r>
            <a:r>
              <a:rPr lang="sl-SI" sz="1400" b="0" dirty="0">
                <a:solidFill>
                  <a:schemeClr val="accent1"/>
                </a:solidFill>
                <a:ea typeface="+mn-lt"/>
                <a:cs typeface="+mn-lt"/>
              </a:rPr>
              <a:t>: pripravite podrobno predstavitev in se poglobljeno pogovorite o svojem podjetju.</a:t>
            </a:r>
            <a:endParaRPr lang="sl-SI" sz="1400" dirty="0">
              <a:solidFill>
                <a:schemeClr val="accent1"/>
              </a:solidFill>
              <a:ea typeface="+mn-lt"/>
              <a:cs typeface="+mn-lt"/>
            </a:endParaRPr>
          </a:p>
          <a:p>
            <a:pPr marL="285750">
              <a:spcBef>
                <a:spcPts val="600"/>
              </a:spcBef>
              <a:spcAft>
                <a:spcPts val="600"/>
              </a:spcAft>
              <a:buFont typeface="Arial"/>
              <a:buChar char="•"/>
            </a:pPr>
            <a:r>
              <a:rPr lang="sl-SI" sz="1400" dirty="0">
                <a:solidFill>
                  <a:schemeClr val="accent1"/>
                </a:solidFill>
                <a:ea typeface="+mn-lt"/>
                <a:cs typeface="+mn-lt"/>
              </a:rPr>
              <a:t>Pogodba o pogojih in skrbni pregled</a:t>
            </a:r>
            <a:r>
              <a:rPr lang="sl-SI" sz="1400" b="0" dirty="0">
                <a:solidFill>
                  <a:schemeClr val="accent1"/>
                </a:solidFill>
                <a:ea typeface="+mn-lt"/>
                <a:cs typeface="+mn-lt"/>
              </a:rPr>
              <a:t>: sprejmite pogodbo o pogojih in opravite postopek skrbnega pregleda vsake 1-3 mesece.</a:t>
            </a:r>
            <a:endParaRPr lang="sl-SI" sz="1400">
              <a:solidFill>
                <a:schemeClr val="accent1"/>
              </a:solidFill>
            </a:endParaRPr>
          </a:p>
          <a:p>
            <a:pPr>
              <a:lnSpc>
                <a:spcPct val="170000"/>
              </a:lnSpc>
            </a:pPr>
            <a:endParaRPr lang="sl-SI" sz="3400">
              <a:solidFill>
                <a:schemeClr val="accent1"/>
              </a:solidFill>
            </a:endParaRPr>
          </a:p>
          <a:p>
            <a:endParaRPr lang="sl-SI"/>
          </a:p>
        </p:txBody>
      </p:sp>
      <p:pic>
        <p:nvPicPr>
          <p:cNvPr id="5" name="Online Media 4">
            <a:hlinkClick r:id="" action="ppaction://media"/>
            <a:extLst>
              <a:ext uri="{FF2B5EF4-FFF2-40B4-BE49-F238E27FC236}">
                <a16:creationId xmlns:a16="http://schemas.microsoft.com/office/drawing/2014/main" id="{9645FECB-BD4A-2A14-6CD3-784AE75F509B}"/>
              </a:ext>
            </a:extLst>
          </p:cNvPr>
          <p:cNvPicPr>
            <a:picLocks noRot="1" noChangeAspect="1"/>
          </p:cNvPicPr>
          <p:nvPr>
            <a:videoFile r:link="rId1"/>
          </p:nvPr>
        </p:nvPicPr>
        <p:blipFill>
          <a:blip r:embed="rId4" cstate="print"/>
          <a:stretch>
            <a:fillRect/>
          </a:stretch>
        </p:blipFill>
        <p:spPr>
          <a:xfrm>
            <a:off x="578255" y="3308414"/>
            <a:ext cx="3679579" cy="2078967"/>
          </a:xfrm>
          <a:prstGeom prst="roundRect">
            <a:avLst>
              <a:gd name="adj" fmla="val 1485"/>
            </a:avLst>
          </a:prstGeom>
          <a:ln>
            <a:noFill/>
          </a:ln>
          <a:effectLst>
            <a:outerShdw blurRad="241300" dist="50800" dir="17400000" sy="23000" kx="-1200000" algn="bl" rotWithShape="0">
              <a:srgbClr val="000000">
                <a:alpha val="16000"/>
              </a:srgbClr>
            </a:outerShdw>
          </a:effectLst>
          <a:scene3d>
            <a:camera prst="perspectiveLeft" fov="2700000">
              <a:rot lat="0" lon="1200000" rev="0"/>
            </a:camera>
            <a:lightRig rig="balanced" dir="t"/>
          </a:scene3d>
          <a:sp3d contourW="12700">
            <a:contourClr>
              <a:srgbClr val="7F7F7F"/>
            </a:contourClr>
          </a:sp3d>
        </p:spPr>
      </p:pic>
      <p:sp>
        <p:nvSpPr>
          <p:cNvPr id="7" name="PoljeZBesedilom 6">
            <a:extLst>
              <a:ext uri="{FF2B5EF4-FFF2-40B4-BE49-F238E27FC236}">
                <a16:creationId xmlns:a16="http://schemas.microsoft.com/office/drawing/2014/main" id="{D499A2CD-BE6A-2DEB-FDDC-50F772E44D9B}"/>
              </a:ext>
            </a:extLst>
          </p:cNvPr>
          <p:cNvSpPr txBox="1"/>
          <p:nvPr/>
        </p:nvSpPr>
        <p:spPr>
          <a:xfrm>
            <a:off x="1201977" y="5493415"/>
            <a:ext cx="243213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Vir: </a:t>
            </a:r>
            <a:r>
              <a:rPr lang="sl-SI" sz="1000" err="1">
                <a:solidFill>
                  <a:schemeClr val="accent1"/>
                </a:solidFill>
              </a:rPr>
              <a:t>If</a:t>
            </a:r>
            <a:r>
              <a:rPr lang="sl-SI" sz="1000">
                <a:solidFill>
                  <a:schemeClr val="accent1"/>
                </a:solidFill>
              </a:rPr>
              <a:t> </a:t>
            </a:r>
            <a:r>
              <a:rPr lang="sl-SI" sz="1000" err="1">
                <a:solidFill>
                  <a:schemeClr val="accent1"/>
                </a:solidFill>
              </a:rPr>
              <a:t>You</a:t>
            </a:r>
            <a:r>
              <a:rPr lang="sl-SI" sz="1000">
                <a:solidFill>
                  <a:schemeClr val="accent1"/>
                </a:solidFill>
              </a:rPr>
              <a:t> Know </a:t>
            </a:r>
            <a:r>
              <a:rPr lang="sl-SI" sz="1000" err="1">
                <a:solidFill>
                  <a:schemeClr val="accent1"/>
                </a:solidFill>
              </a:rPr>
              <a:t>Nothing</a:t>
            </a:r>
            <a:r>
              <a:rPr lang="sl-SI" sz="1000">
                <a:solidFill>
                  <a:schemeClr val="accent1"/>
                </a:solidFill>
              </a:rPr>
              <a:t> </a:t>
            </a:r>
            <a:r>
              <a:rPr lang="sl-SI" sz="1000" err="1">
                <a:solidFill>
                  <a:schemeClr val="accent1"/>
                </a:solidFill>
              </a:rPr>
              <a:t>About</a:t>
            </a:r>
            <a:r>
              <a:rPr lang="sl-SI" sz="1000">
                <a:solidFill>
                  <a:schemeClr val="accent1"/>
                </a:solidFill>
              </a:rPr>
              <a:t> </a:t>
            </a:r>
            <a:r>
              <a:rPr lang="sl-SI" sz="1000" err="1">
                <a:solidFill>
                  <a:schemeClr val="accent1"/>
                </a:solidFill>
              </a:rPr>
              <a:t>Venture</a:t>
            </a:r>
            <a:r>
              <a:rPr lang="sl-SI" sz="1000">
                <a:solidFill>
                  <a:schemeClr val="accent1"/>
                </a:solidFill>
              </a:rPr>
              <a:t> </a:t>
            </a:r>
            <a:r>
              <a:rPr lang="sl-SI" sz="1000" err="1">
                <a:solidFill>
                  <a:schemeClr val="accent1"/>
                </a:solidFill>
              </a:rPr>
              <a:t>Capital</a:t>
            </a:r>
            <a:r>
              <a:rPr lang="sl-SI" sz="1000">
                <a:solidFill>
                  <a:schemeClr val="accent1"/>
                </a:solidFill>
              </a:rPr>
              <a:t>, </a:t>
            </a:r>
            <a:r>
              <a:rPr lang="sl-SI" sz="1000" err="1">
                <a:solidFill>
                  <a:schemeClr val="accent1"/>
                </a:solidFill>
              </a:rPr>
              <a:t>Watch</a:t>
            </a:r>
            <a:r>
              <a:rPr lang="sl-SI" sz="1000">
                <a:solidFill>
                  <a:schemeClr val="accent1"/>
                </a:solidFill>
              </a:rPr>
              <a:t> </a:t>
            </a:r>
            <a:r>
              <a:rPr lang="sl-SI" sz="1000" err="1">
                <a:solidFill>
                  <a:schemeClr val="accent1"/>
                </a:solidFill>
              </a:rPr>
              <a:t>This</a:t>
            </a:r>
            <a:r>
              <a:rPr lang="sl-SI" sz="1000">
                <a:solidFill>
                  <a:schemeClr val="accent1"/>
                </a:solidFill>
              </a:rPr>
              <a:t> First; </a:t>
            </a:r>
            <a:r>
              <a:rPr lang="sl-SI" sz="1000" err="1">
                <a:solidFill>
                  <a:schemeClr val="accent1"/>
                </a:solidFill>
              </a:rPr>
              <a:t>Forbes</a:t>
            </a:r>
            <a:endParaRPr lang="sl-SI" sz="1000">
              <a:solidFill>
                <a:schemeClr val="accent1"/>
              </a:solidFill>
            </a:endParaRPr>
          </a:p>
        </p:txBody>
      </p:sp>
    </p:spTree>
    <p:extLst>
      <p:ext uri="{BB962C8B-B14F-4D97-AF65-F5344CB8AC3E}">
        <p14:creationId xmlns:p14="http://schemas.microsoft.com/office/powerpoint/2010/main" val="745022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A3A8-9421-A9D7-C777-BFDAC81CEE89}"/>
              </a:ext>
            </a:extLst>
          </p:cNvPr>
          <p:cNvSpPr>
            <a:spLocks noGrp="1"/>
          </p:cNvSpPr>
          <p:nvPr>
            <p:ph type="title"/>
          </p:nvPr>
        </p:nvSpPr>
        <p:spPr>
          <a:xfrm>
            <a:off x="474453" y="365125"/>
            <a:ext cx="9756475" cy="592407"/>
          </a:xfrm>
        </p:spPr>
        <p:txBody>
          <a:bodyPr>
            <a:noAutofit/>
          </a:bodyPr>
          <a:lstStyle/>
          <a:p>
            <a:r>
              <a:rPr lang="sl-SI" sz="3400"/>
              <a:t>Pravni in </a:t>
            </a:r>
            <a:r>
              <a:rPr lang="sl-SI" sz="3400" err="1"/>
              <a:t>regulativni</a:t>
            </a:r>
            <a:r>
              <a:rPr lang="sl-SI" sz="3400"/>
              <a:t> vidiki pri iskanju sredstev</a:t>
            </a:r>
          </a:p>
        </p:txBody>
      </p:sp>
      <p:sp>
        <p:nvSpPr>
          <p:cNvPr id="3" name="Content Placeholder 2">
            <a:extLst>
              <a:ext uri="{FF2B5EF4-FFF2-40B4-BE49-F238E27FC236}">
                <a16:creationId xmlns:a16="http://schemas.microsoft.com/office/drawing/2014/main" id="{F65B38E3-22B9-D983-BE60-39BB5D7D3D5D}"/>
              </a:ext>
            </a:extLst>
          </p:cNvPr>
          <p:cNvSpPr>
            <a:spLocks noGrp="1"/>
          </p:cNvSpPr>
          <p:nvPr>
            <p:ph idx="1"/>
          </p:nvPr>
        </p:nvSpPr>
        <p:spPr>
          <a:xfrm>
            <a:off x="257493" y="1460976"/>
            <a:ext cx="10939732" cy="4883001"/>
          </a:xfrm>
        </p:spPr>
        <p:txBody>
          <a:bodyPr vert="horz" lIns="91440" tIns="45720" rIns="91440" bIns="45720" rtlCol="0" anchor="t">
            <a:normAutofit/>
          </a:bodyPr>
          <a:lstStyle/>
          <a:p>
            <a:pPr>
              <a:lnSpc>
                <a:spcPct val="100000"/>
              </a:lnSpc>
              <a:spcBef>
                <a:spcPts val="600"/>
              </a:spcBef>
              <a:spcAft>
                <a:spcPts val="600"/>
              </a:spcAft>
            </a:pPr>
            <a:r>
              <a:rPr lang="sl-SI" sz="1600" dirty="0">
                <a:solidFill>
                  <a:schemeClr val="accent1"/>
                </a:solidFill>
              </a:rPr>
              <a:t>Skladnost z zakoni o vrednostnih papirjih</a:t>
            </a:r>
            <a:r>
              <a:rPr lang="sl-SI" sz="1600" b="0" dirty="0">
                <a:solidFill>
                  <a:schemeClr val="accent1"/>
                </a:solidFill>
              </a:rPr>
              <a:t> </a:t>
            </a:r>
          </a:p>
          <a:p>
            <a:pPr marL="342900" indent="-342900">
              <a:lnSpc>
                <a:spcPct val="100000"/>
              </a:lnSpc>
              <a:spcBef>
                <a:spcPts val="600"/>
              </a:spcBef>
              <a:spcAft>
                <a:spcPts val="600"/>
              </a:spcAft>
              <a:buFont typeface="Arial" pitchFamily="34" charset="0"/>
              <a:buChar char="•"/>
            </a:pPr>
            <a:r>
              <a:rPr lang="sl-SI" sz="1600" b="0" dirty="0">
                <a:solidFill>
                  <a:schemeClr val="accent1"/>
                </a:solidFill>
              </a:rPr>
              <a:t>Zagotovite skladnost z ustreznimi zakoni in predpisi o vrednostnih papirjih pri zbiranju kapitala</a:t>
            </a:r>
          </a:p>
          <a:p>
            <a:pPr marL="342900" indent="-342900">
              <a:lnSpc>
                <a:spcPct val="100000"/>
              </a:lnSpc>
              <a:spcBef>
                <a:spcPts val="600"/>
              </a:spcBef>
              <a:spcAft>
                <a:spcPts val="600"/>
              </a:spcAft>
              <a:buFont typeface="Arial" pitchFamily="34" charset="0"/>
              <a:buChar char="•"/>
            </a:pPr>
            <a:r>
              <a:rPr lang="sl-SI" sz="1600" b="0" dirty="0">
                <a:solidFill>
                  <a:schemeClr val="accent1"/>
                </a:solidFill>
              </a:rPr>
              <a:t>Sodelujte s pravnim svetovalcem, ki vam bo pomagal krmariti po zapletenem zakonodajnem okolju in preprečil morebitne kazni</a:t>
            </a:r>
            <a:endParaRPr lang="sl-SI">
              <a:solidFill>
                <a:schemeClr val="accent1"/>
              </a:solidFill>
            </a:endParaRPr>
          </a:p>
          <a:p>
            <a:pPr>
              <a:lnSpc>
                <a:spcPct val="100000"/>
              </a:lnSpc>
              <a:spcBef>
                <a:spcPts val="600"/>
              </a:spcBef>
              <a:spcAft>
                <a:spcPts val="600"/>
              </a:spcAft>
            </a:pPr>
            <a:endParaRPr lang="sl-SI" sz="1600" b="0">
              <a:solidFill>
                <a:schemeClr val="accent1"/>
              </a:solidFill>
            </a:endParaRPr>
          </a:p>
          <a:p>
            <a:pPr>
              <a:lnSpc>
                <a:spcPct val="100000"/>
              </a:lnSpc>
              <a:spcBef>
                <a:spcPts val="600"/>
              </a:spcBef>
              <a:spcAft>
                <a:spcPts val="600"/>
              </a:spcAft>
            </a:pPr>
            <a:r>
              <a:rPr lang="sl-SI" sz="1600" dirty="0">
                <a:solidFill>
                  <a:schemeClr val="accent1"/>
                </a:solidFill>
              </a:rPr>
              <a:t>Akreditacija vlagateljev</a:t>
            </a:r>
          </a:p>
          <a:p>
            <a:pPr marL="342900" indent="-342900">
              <a:lnSpc>
                <a:spcPct val="100000"/>
              </a:lnSpc>
              <a:spcBef>
                <a:spcPts val="600"/>
              </a:spcBef>
              <a:spcAft>
                <a:spcPts val="600"/>
              </a:spcAft>
              <a:buFont typeface="Arial" pitchFamily="34" charset="0"/>
              <a:buChar char="•"/>
            </a:pPr>
            <a:r>
              <a:rPr lang="sl-SI" sz="1600" b="0" dirty="0">
                <a:solidFill>
                  <a:schemeClr val="accent1"/>
                </a:solidFill>
              </a:rPr>
              <a:t> Preverite status akreditacije vlagateljev v skladu s predpisi o vrednostnih papirjih</a:t>
            </a:r>
          </a:p>
          <a:p>
            <a:pPr>
              <a:lnSpc>
                <a:spcPct val="100000"/>
              </a:lnSpc>
              <a:spcBef>
                <a:spcPts val="600"/>
              </a:spcBef>
              <a:spcAft>
                <a:spcPts val="600"/>
              </a:spcAft>
            </a:pPr>
            <a:endParaRPr lang="sl-SI" sz="1600" b="0">
              <a:solidFill>
                <a:schemeClr val="accent1"/>
              </a:solidFill>
            </a:endParaRPr>
          </a:p>
          <a:p>
            <a:pPr>
              <a:lnSpc>
                <a:spcPct val="100000"/>
              </a:lnSpc>
              <a:spcBef>
                <a:spcPts val="600"/>
              </a:spcBef>
              <a:spcAft>
                <a:spcPts val="600"/>
              </a:spcAft>
            </a:pPr>
            <a:r>
              <a:rPr lang="sl-SI" sz="1600" dirty="0">
                <a:solidFill>
                  <a:schemeClr val="accent1"/>
                </a:solidFill>
              </a:rPr>
              <a:t>Lastniški kapital v primerjavi z dolžniškim financiranjem</a:t>
            </a:r>
            <a:r>
              <a:rPr lang="sl-SI" sz="1600" b="0" dirty="0">
                <a:solidFill>
                  <a:schemeClr val="accent1"/>
                </a:solidFill>
              </a:rPr>
              <a:t> </a:t>
            </a:r>
          </a:p>
          <a:p>
            <a:pPr marL="342900" indent="-342900">
              <a:lnSpc>
                <a:spcPct val="100000"/>
              </a:lnSpc>
              <a:spcBef>
                <a:spcPts val="600"/>
              </a:spcBef>
              <a:spcAft>
                <a:spcPts val="600"/>
              </a:spcAft>
              <a:buFont typeface="Arial" pitchFamily="34" charset="0"/>
              <a:buChar char="•"/>
            </a:pPr>
            <a:r>
              <a:rPr lang="sl-SI" sz="1600" b="0" dirty="0">
                <a:solidFill>
                  <a:schemeClr val="accent1"/>
                </a:solidFill>
              </a:rPr>
              <a:t>Skrbno preučite pravne in davčne posledice lastniškega financiranja v primerjavi z dolžniškim financiranjem</a:t>
            </a:r>
            <a:endParaRPr lang="sl-SI" dirty="0">
              <a:solidFill>
                <a:schemeClr val="accent1"/>
              </a:solidFill>
            </a:endParaRPr>
          </a:p>
          <a:p>
            <a:pPr marL="342900" indent="-342900">
              <a:lnSpc>
                <a:spcPct val="100000"/>
              </a:lnSpc>
              <a:spcBef>
                <a:spcPts val="600"/>
              </a:spcBef>
              <a:spcAft>
                <a:spcPts val="600"/>
              </a:spcAft>
              <a:buFont typeface="Arial" pitchFamily="34" charset="0"/>
              <a:buChar char="•"/>
            </a:pPr>
            <a:r>
              <a:rPr lang="sl-SI" sz="1600" b="0" dirty="0">
                <a:solidFill>
                  <a:schemeClr val="accent1"/>
                </a:solidFill>
              </a:rPr>
              <a:t>Obe možnosti sta povezani s pogodbene obveznostmi, strukturami upravljanja in regulativnimi zahtevami</a:t>
            </a:r>
            <a:endParaRPr lang="sl-SI">
              <a:solidFill>
                <a:schemeClr val="accent1"/>
              </a:solidFill>
            </a:endParaRPr>
          </a:p>
        </p:txBody>
      </p:sp>
    </p:spTree>
    <p:extLst>
      <p:ext uri="{BB962C8B-B14F-4D97-AF65-F5344CB8AC3E}">
        <p14:creationId xmlns:p14="http://schemas.microsoft.com/office/powerpoint/2010/main" val="8837056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B03CC-256A-808E-AE44-8425AF0386A0}"/>
              </a:ext>
            </a:extLst>
          </p:cNvPr>
          <p:cNvSpPr>
            <a:spLocks noGrp="1"/>
          </p:cNvSpPr>
          <p:nvPr>
            <p:ph type="title"/>
          </p:nvPr>
        </p:nvSpPr>
        <p:spPr>
          <a:xfrm>
            <a:off x="482470" y="413602"/>
            <a:ext cx="10600057" cy="463010"/>
          </a:xfrm>
        </p:spPr>
        <p:txBody>
          <a:bodyPr>
            <a:noAutofit/>
          </a:bodyPr>
          <a:lstStyle/>
          <a:p>
            <a:r>
              <a:rPr lang="pl-PL" sz="3400"/>
              <a:t>Stalna skladnost in zaščita intelektualne lastnine</a:t>
            </a:r>
            <a:endParaRPr lang="sl-SI" sz="3400"/>
          </a:p>
        </p:txBody>
      </p:sp>
      <p:sp>
        <p:nvSpPr>
          <p:cNvPr id="3" name="Content Placeholder 2">
            <a:extLst>
              <a:ext uri="{FF2B5EF4-FFF2-40B4-BE49-F238E27FC236}">
                <a16:creationId xmlns:a16="http://schemas.microsoft.com/office/drawing/2014/main" id="{75A014C8-A708-E936-732B-6EF43D5D1502}"/>
              </a:ext>
            </a:extLst>
          </p:cNvPr>
          <p:cNvSpPr>
            <a:spLocks noGrp="1"/>
          </p:cNvSpPr>
          <p:nvPr>
            <p:ph idx="1"/>
          </p:nvPr>
        </p:nvSpPr>
        <p:spPr>
          <a:xfrm>
            <a:off x="564767" y="1184573"/>
            <a:ext cx="10793083" cy="5124540"/>
          </a:xfrm>
        </p:spPr>
        <p:txBody>
          <a:bodyPr vert="horz" lIns="91440" tIns="45720" rIns="91440" bIns="45720" rtlCol="0" anchor="t">
            <a:noAutofit/>
          </a:bodyPr>
          <a:lstStyle/>
          <a:p>
            <a:pPr marL="0" indent="0">
              <a:lnSpc>
                <a:spcPct val="160000"/>
              </a:lnSpc>
              <a:buNone/>
            </a:pPr>
            <a:r>
              <a:rPr lang="sl-SI" sz="1600" dirty="0">
                <a:solidFill>
                  <a:schemeClr val="accent1"/>
                </a:solidFill>
              </a:rPr>
              <a:t>Predpisi o množičnem financiranju</a:t>
            </a:r>
          </a:p>
          <a:p>
            <a:pPr marL="457200" indent="-457200">
              <a:lnSpc>
                <a:spcPct val="130000"/>
              </a:lnSpc>
              <a:spcBef>
                <a:spcPts val="600"/>
              </a:spcBef>
              <a:buFont typeface="Arial" panose="020B0604020202020204" pitchFamily="34" charset="0"/>
              <a:buChar char="•"/>
            </a:pPr>
            <a:r>
              <a:rPr lang="sl-SI" sz="1600" b="0" dirty="0">
                <a:solidFill>
                  <a:schemeClr val="accent1"/>
                </a:solidFill>
              </a:rPr>
              <a:t>Za platforme za množično financiranje lastniškega kapitala veljajo pravila SEC in FINRA o razkritjih, omejitvah za vlagatelje in zahtevah portala za financiranje</a:t>
            </a:r>
          </a:p>
          <a:p>
            <a:pPr marL="457200" indent="-457200">
              <a:lnSpc>
                <a:spcPct val="130000"/>
              </a:lnSpc>
              <a:spcBef>
                <a:spcPts val="600"/>
              </a:spcBef>
              <a:buFont typeface="Arial" panose="020B0604020202020204" pitchFamily="34" charset="0"/>
              <a:buChar char="•"/>
            </a:pPr>
            <a:r>
              <a:rPr lang="sl-SI" sz="1600" b="0" dirty="0">
                <a:solidFill>
                  <a:schemeClr val="accent1"/>
                </a:solidFill>
              </a:rPr>
              <a:t>Zagotovite popolno skladnost z razvijajočimi se predpisi o množičnem financiranju</a:t>
            </a:r>
            <a:endParaRPr lang="sl-SI" dirty="0">
              <a:solidFill>
                <a:schemeClr val="accent1"/>
              </a:solidFill>
            </a:endParaRPr>
          </a:p>
          <a:p>
            <a:pPr>
              <a:lnSpc>
                <a:spcPct val="130000"/>
              </a:lnSpc>
              <a:spcBef>
                <a:spcPts val="600"/>
              </a:spcBef>
            </a:pPr>
            <a:r>
              <a:rPr lang="sl-SI" sz="1600" dirty="0">
                <a:solidFill>
                  <a:schemeClr val="accent1"/>
                </a:solidFill>
              </a:rPr>
              <a:t>Zaščita intelektualne lastnine</a:t>
            </a:r>
          </a:p>
          <a:p>
            <a:pPr marL="457200" indent="-457200">
              <a:lnSpc>
                <a:spcPct val="130000"/>
              </a:lnSpc>
              <a:spcBef>
                <a:spcPts val="600"/>
              </a:spcBef>
              <a:buFont typeface="Arial" panose="020B0604020202020204" pitchFamily="34" charset="0"/>
              <a:buChar char="•"/>
            </a:pPr>
            <a:r>
              <a:rPr lang="sl-SI" sz="1600" b="0" dirty="0">
                <a:solidFill>
                  <a:schemeClr val="accent1"/>
                </a:solidFill>
              </a:rPr>
              <a:t>Zaščitite patente, blagovne znamke in pravice intelektualne lastnine preden zaprosite za financiranje in tako </a:t>
            </a:r>
            <a:r>
              <a:rPr lang="sl-SI" sz="1600" b="0">
                <a:solidFill>
                  <a:schemeClr val="accent1"/>
                </a:solidFill>
              </a:rPr>
              <a:t>preprečite potencialno krajo zamisli</a:t>
            </a:r>
          </a:p>
          <a:p>
            <a:pPr marL="457200" indent="-457200">
              <a:lnSpc>
                <a:spcPct val="130000"/>
              </a:lnSpc>
              <a:spcBef>
                <a:spcPts val="600"/>
              </a:spcBef>
              <a:buFont typeface="Arial" panose="020B0604020202020204" pitchFamily="34" charset="0"/>
              <a:buChar char="•"/>
            </a:pPr>
            <a:r>
              <a:rPr lang="sl-SI" sz="1600" b="0" dirty="0">
                <a:solidFill>
                  <a:schemeClr val="accent1"/>
                </a:solidFill>
              </a:rPr>
              <a:t>Vlagatelji želijo imeti zagotovila o ustrezni zaščiti intelektualne lastnine</a:t>
            </a:r>
            <a:endParaRPr lang="sl-SI" dirty="0">
              <a:solidFill>
                <a:schemeClr val="accent1"/>
              </a:solidFill>
            </a:endParaRPr>
          </a:p>
          <a:p>
            <a:pPr>
              <a:lnSpc>
                <a:spcPct val="130000"/>
              </a:lnSpc>
              <a:spcBef>
                <a:spcPts val="600"/>
              </a:spcBef>
            </a:pPr>
            <a:r>
              <a:rPr lang="sl-SI" sz="1600" dirty="0">
                <a:solidFill>
                  <a:schemeClr val="accent1"/>
                </a:solidFill>
              </a:rPr>
              <a:t>Stalna skladnost</a:t>
            </a:r>
          </a:p>
          <a:p>
            <a:pPr marL="457200" indent="-457200">
              <a:lnSpc>
                <a:spcPct val="130000"/>
              </a:lnSpc>
              <a:spcBef>
                <a:spcPts val="600"/>
              </a:spcBef>
              <a:buFont typeface="Arial" panose="020B0604020202020204" pitchFamily="34" charset="0"/>
              <a:buChar char="•"/>
            </a:pPr>
            <a:r>
              <a:rPr lang="sl-SI" sz="1600" b="0" dirty="0">
                <a:solidFill>
                  <a:schemeClr val="accent1"/>
                </a:solidFill>
              </a:rPr>
              <a:t>Sprejemanje naložb sproži dodatne pravne obveznosti, kot so zahteve glede poročanja, strukture </a:t>
            </a:r>
            <a:r>
              <a:rPr lang="sl-SI" sz="1600" b="0">
                <a:solidFill>
                  <a:schemeClr val="accent1"/>
                </a:solidFill>
              </a:rPr>
              <a:t>upravnega odbora, določbe o izstopu</a:t>
            </a:r>
            <a:endParaRPr lang="sl-SI">
              <a:solidFill>
                <a:schemeClr val="accent1"/>
              </a:solidFill>
            </a:endParaRPr>
          </a:p>
          <a:p>
            <a:pPr marL="457200" indent="-457200">
              <a:lnSpc>
                <a:spcPct val="130000"/>
              </a:lnSpc>
              <a:spcBef>
                <a:spcPts val="600"/>
              </a:spcBef>
              <a:buFont typeface="Arial" panose="020B0604020202020204" pitchFamily="34" charset="0"/>
              <a:buChar char="•"/>
            </a:pPr>
            <a:r>
              <a:rPr lang="sl-SI" sz="1600" b="0" dirty="0">
                <a:solidFill>
                  <a:schemeClr val="accent1"/>
                </a:solidFill>
              </a:rPr>
              <a:t>Načrtujte in vključite v proračun tekoče stroške usklajevanja s predpisi, ko se podjetje širi</a:t>
            </a:r>
            <a:endParaRPr lang="sl-SI" dirty="0">
              <a:solidFill>
                <a:schemeClr val="accent1"/>
              </a:solidFill>
            </a:endParaRPr>
          </a:p>
        </p:txBody>
      </p:sp>
    </p:spTree>
    <p:extLst>
      <p:ext uri="{BB962C8B-B14F-4D97-AF65-F5344CB8AC3E}">
        <p14:creationId xmlns:p14="http://schemas.microsoft.com/office/powerpoint/2010/main" val="41120413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936A5-4C97-4904-E6A7-0BBC84A7A131}"/>
              </a:ext>
            </a:extLst>
          </p:cNvPr>
          <p:cNvSpPr>
            <a:spLocks noGrp="1"/>
          </p:cNvSpPr>
          <p:nvPr>
            <p:ph type="title"/>
          </p:nvPr>
        </p:nvSpPr>
        <p:spPr>
          <a:xfrm>
            <a:off x="838200" y="-1407"/>
            <a:ext cx="10515600" cy="1325563"/>
          </a:xfrm>
        </p:spPr>
        <p:txBody>
          <a:bodyPr/>
          <a:lstStyle/>
          <a:p>
            <a:r>
              <a:rPr lang="sl-SI" sz="3400"/>
              <a:t>Učni izidi te enote</a:t>
            </a:r>
            <a:endParaRPr lang="sl-SI" sz="3600"/>
          </a:p>
        </p:txBody>
      </p:sp>
      <p:sp>
        <p:nvSpPr>
          <p:cNvPr id="3" name="Content Placeholder 2">
            <a:extLst>
              <a:ext uri="{FF2B5EF4-FFF2-40B4-BE49-F238E27FC236}">
                <a16:creationId xmlns:a16="http://schemas.microsoft.com/office/drawing/2014/main" id="{58CC4DFE-FA74-B79B-E692-0BF2D4BF1F25}"/>
              </a:ext>
            </a:extLst>
          </p:cNvPr>
          <p:cNvSpPr>
            <a:spLocks noGrp="1"/>
          </p:cNvSpPr>
          <p:nvPr>
            <p:ph sz="half" idx="1"/>
          </p:nvPr>
        </p:nvSpPr>
        <p:spPr>
          <a:xfrm>
            <a:off x="838200" y="1324056"/>
            <a:ext cx="5364865" cy="4515312"/>
          </a:xfrm>
        </p:spPr>
        <p:txBody>
          <a:bodyPr vert="horz" lIns="91440" tIns="45720" rIns="91440" bIns="45720" rtlCol="0" anchor="t">
            <a:noAutofit/>
          </a:bodyPr>
          <a:lstStyle/>
          <a:p>
            <a:pPr>
              <a:lnSpc>
                <a:spcPct val="100000"/>
              </a:lnSpc>
              <a:spcBef>
                <a:spcPts val="600"/>
              </a:spcBef>
              <a:spcAft>
                <a:spcPts val="600"/>
              </a:spcAft>
            </a:pPr>
            <a:r>
              <a:rPr lang="sl-SI" sz="1600" dirty="0"/>
              <a:t>Pridobili boste globlje razumevanje</a:t>
            </a:r>
            <a:r>
              <a:rPr lang="en-US" sz="1600" dirty="0"/>
              <a:t> o</a:t>
            </a:r>
            <a:r>
              <a:rPr lang="sl-SI" sz="1600" dirty="0"/>
              <a:t>:</a:t>
            </a:r>
          </a:p>
          <a:p>
            <a:pPr marL="742950" indent="-285750">
              <a:lnSpc>
                <a:spcPct val="100000"/>
              </a:lnSpc>
              <a:spcBef>
                <a:spcPts val="600"/>
              </a:spcBef>
              <a:spcAft>
                <a:spcPts val="600"/>
              </a:spcAft>
              <a:buChar char="•"/>
            </a:pPr>
            <a:r>
              <a:rPr lang="sl-SI" sz="1600" b="0" dirty="0">
                <a:solidFill>
                  <a:schemeClr val="accent1"/>
                </a:solidFill>
              </a:rPr>
              <a:t>Namen</a:t>
            </a:r>
            <a:r>
              <a:rPr lang="en-US" sz="1600" b="0" dirty="0">
                <a:solidFill>
                  <a:schemeClr val="accent1"/>
                </a:solidFill>
              </a:rPr>
              <a:t>u</a:t>
            </a:r>
            <a:r>
              <a:rPr lang="sl-SI" sz="1600" b="0" dirty="0">
                <a:solidFill>
                  <a:schemeClr val="accent1"/>
                </a:solidFill>
              </a:rPr>
              <a:t> in pomena računovodskih izkazov.</a:t>
            </a:r>
            <a:endParaRPr lang="sl-SI" sz="1600" dirty="0">
              <a:solidFill>
                <a:schemeClr val="accent1"/>
              </a:solidFill>
            </a:endParaRPr>
          </a:p>
          <a:p>
            <a:pPr marL="742950" indent="-285750">
              <a:lnSpc>
                <a:spcPct val="100000"/>
              </a:lnSpc>
              <a:spcBef>
                <a:spcPts val="600"/>
              </a:spcBef>
              <a:spcAft>
                <a:spcPts val="600"/>
              </a:spcAft>
              <a:buChar char="•"/>
            </a:pPr>
            <a:r>
              <a:rPr lang="sl-SI" sz="1600" b="0" dirty="0">
                <a:solidFill>
                  <a:schemeClr val="accent1"/>
                </a:solidFill>
              </a:rPr>
              <a:t>Vrst</a:t>
            </a:r>
            <a:r>
              <a:rPr lang="en-US" sz="1600" b="0" dirty="0">
                <a:solidFill>
                  <a:schemeClr val="accent1"/>
                </a:solidFill>
              </a:rPr>
              <a:t>ah</a:t>
            </a:r>
            <a:r>
              <a:rPr lang="sl-SI" sz="1600" b="0" dirty="0">
                <a:solidFill>
                  <a:schemeClr val="accent1"/>
                </a:solidFill>
              </a:rPr>
              <a:t> računovodskih izkazov: bilanca stanja, izkaz poslovnega izida, izkaz denarnih tokov.</a:t>
            </a:r>
            <a:endParaRPr lang="sl-SI" sz="1600" dirty="0">
              <a:solidFill>
                <a:schemeClr val="accent1"/>
              </a:solidFill>
            </a:endParaRPr>
          </a:p>
          <a:p>
            <a:pPr marL="742950" indent="-285750">
              <a:lnSpc>
                <a:spcPct val="100000"/>
              </a:lnSpc>
              <a:spcBef>
                <a:spcPts val="600"/>
              </a:spcBef>
              <a:spcAft>
                <a:spcPts val="600"/>
              </a:spcAft>
              <a:buChar char="•"/>
            </a:pPr>
            <a:r>
              <a:rPr lang="sl-SI" sz="1600" b="0" dirty="0">
                <a:solidFill>
                  <a:schemeClr val="accent1"/>
                </a:solidFill>
              </a:rPr>
              <a:t>Ključnih sestavin</a:t>
            </a:r>
            <a:r>
              <a:rPr lang="en-US" sz="1600" b="0" dirty="0">
                <a:solidFill>
                  <a:schemeClr val="accent1"/>
                </a:solidFill>
              </a:rPr>
              <a:t>ah</a:t>
            </a:r>
            <a:r>
              <a:rPr lang="sl-SI" sz="1600" b="0" dirty="0">
                <a:solidFill>
                  <a:schemeClr val="accent1"/>
                </a:solidFill>
              </a:rPr>
              <a:t> računovodskih izkazov.
Uporabnik</a:t>
            </a:r>
            <a:r>
              <a:rPr lang="en-US" sz="1600" b="0" dirty="0" err="1">
                <a:solidFill>
                  <a:schemeClr val="accent1"/>
                </a:solidFill>
              </a:rPr>
              <a:t>ih</a:t>
            </a:r>
            <a:r>
              <a:rPr lang="sl-SI" sz="1600" b="0" dirty="0">
                <a:solidFill>
                  <a:schemeClr val="accent1"/>
                </a:solidFill>
              </a:rPr>
              <a:t> računovodskih izkazov (notranjih in zunanjih).</a:t>
            </a:r>
            <a:endParaRPr lang="sl-SI" sz="1600" dirty="0">
              <a:solidFill>
                <a:schemeClr val="accent1"/>
              </a:solidFill>
            </a:endParaRPr>
          </a:p>
          <a:p>
            <a:pPr marL="742950" indent="-285750">
              <a:lnSpc>
                <a:spcPct val="100000"/>
              </a:lnSpc>
              <a:spcBef>
                <a:spcPts val="600"/>
              </a:spcBef>
              <a:spcAft>
                <a:spcPts val="600"/>
              </a:spcAft>
              <a:buChar char="•"/>
            </a:pPr>
            <a:r>
              <a:rPr lang="sl-SI" sz="1600" b="0" dirty="0" err="1">
                <a:solidFill>
                  <a:schemeClr val="accent1"/>
                </a:solidFill>
              </a:rPr>
              <a:t>Skupn</a:t>
            </a:r>
            <a:r>
              <a:rPr lang="en-US" sz="1600" b="0" dirty="0" err="1">
                <a:solidFill>
                  <a:schemeClr val="accent1"/>
                </a:solidFill>
              </a:rPr>
              <a:t>i</a:t>
            </a:r>
            <a:r>
              <a:rPr lang="sl-SI" sz="1600" b="0" dirty="0">
                <a:solidFill>
                  <a:schemeClr val="accent1"/>
                </a:solidFill>
              </a:rPr>
              <a:t> </a:t>
            </a:r>
            <a:r>
              <a:rPr lang="sl-SI" sz="1600" b="0" dirty="0" err="1">
                <a:solidFill>
                  <a:schemeClr val="accent1"/>
                </a:solidFill>
              </a:rPr>
              <a:t>finančn</a:t>
            </a:r>
            <a:r>
              <a:rPr lang="en-US" sz="1600" b="0" dirty="0" err="1">
                <a:solidFill>
                  <a:schemeClr val="accent1"/>
                </a:solidFill>
              </a:rPr>
              <a:t>i</a:t>
            </a:r>
            <a:r>
              <a:rPr lang="sl-SI" sz="1600" b="0" dirty="0">
                <a:solidFill>
                  <a:schemeClr val="accent1"/>
                </a:solidFill>
              </a:rPr>
              <a:t> terminologij</a:t>
            </a:r>
            <a:r>
              <a:rPr lang="en-US" sz="1600" b="0" dirty="0" err="1">
                <a:solidFill>
                  <a:schemeClr val="accent1"/>
                </a:solidFill>
              </a:rPr>
              <a:t>i</a:t>
            </a:r>
            <a:r>
              <a:rPr lang="sl-SI" sz="1600" b="0" dirty="0">
                <a:solidFill>
                  <a:schemeClr val="accent1"/>
                </a:solidFill>
              </a:rPr>
              <a:t> (npr. EBITDA, amortizacija).</a:t>
            </a:r>
            <a:endParaRPr lang="sl-SI" sz="1600" dirty="0">
              <a:solidFill>
                <a:schemeClr val="accent1"/>
              </a:solidFill>
            </a:endParaRPr>
          </a:p>
          <a:p>
            <a:pPr marL="742950" indent="-285750">
              <a:lnSpc>
                <a:spcPct val="100000"/>
              </a:lnSpc>
              <a:spcBef>
                <a:spcPts val="600"/>
              </a:spcBef>
              <a:spcAft>
                <a:spcPts val="600"/>
              </a:spcAft>
              <a:buChar char="•"/>
            </a:pPr>
            <a:r>
              <a:rPr lang="sl-SI" sz="1600" b="0" dirty="0" err="1">
                <a:solidFill>
                  <a:schemeClr val="accent1"/>
                </a:solidFill>
              </a:rPr>
              <a:t>Osnovn</a:t>
            </a:r>
            <a:r>
              <a:rPr lang="en-US" sz="1600" b="0" dirty="0" err="1">
                <a:solidFill>
                  <a:schemeClr val="accent1"/>
                </a:solidFill>
              </a:rPr>
              <a:t>ih</a:t>
            </a:r>
            <a:r>
              <a:rPr lang="sl-SI" sz="1600" b="0" dirty="0">
                <a:solidFill>
                  <a:schemeClr val="accent1"/>
                </a:solidFill>
              </a:rPr>
              <a:t> </a:t>
            </a:r>
            <a:r>
              <a:rPr lang="sl-SI" sz="1600" b="0" dirty="0" err="1">
                <a:solidFill>
                  <a:schemeClr val="accent1"/>
                </a:solidFill>
              </a:rPr>
              <a:t>računovodsk</a:t>
            </a:r>
            <a:r>
              <a:rPr lang="en-US" sz="1600" b="0" dirty="0" err="1">
                <a:solidFill>
                  <a:schemeClr val="accent1"/>
                </a:solidFill>
              </a:rPr>
              <a:t>ih</a:t>
            </a:r>
            <a:r>
              <a:rPr lang="en-US" sz="1600" b="0" dirty="0">
                <a:solidFill>
                  <a:schemeClr val="accent1"/>
                </a:solidFill>
              </a:rPr>
              <a:t> </a:t>
            </a:r>
            <a:r>
              <a:rPr lang="en-US" sz="1600" b="0" dirty="0" err="1">
                <a:solidFill>
                  <a:schemeClr val="accent1"/>
                </a:solidFill>
              </a:rPr>
              <a:t>načelih</a:t>
            </a:r>
            <a:r>
              <a:rPr lang="sl-SI" sz="1600" b="0" dirty="0">
                <a:solidFill>
                  <a:schemeClr val="accent1"/>
                </a:solidFill>
              </a:rPr>
              <a:t>.</a:t>
            </a:r>
            <a:endParaRPr lang="sl-SI" sz="1600">
              <a:solidFill>
                <a:schemeClr val="accent1"/>
              </a:solidFill>
            </a:endParaRPr>
          </a:p>
        </p:txBody>
      </p:sp>
      <p:sp>
        <p:nvSpPr>
          <p:cNvPr id="4" name="Content Placeholder 3">
            <a:extLst>
              <a:ext uri="{FF2B5EF4-FFF2-40B4-BE49-F238E27FC236}">
                <a16:creationId xmlns:a16="http://schemas.microsoft.com/office/drawing/2014/main" id="{7757D623-C89F-78AA-B237-4E366A8DB51C}"/>
              </a:ext>
            </a:extLst>
          </p:cNvPr>
          <p:cNvSpPr>
            <a:spLocks noGrp="1"/>
          </p:cNvSpPr>
          <p:nvPr>
            <p:ph sz="half" idx="2"/>
          </p:nvPr>
        </p:nvSpPr>
        <p:spPr>
          <a:xfrm>
            <a:off x="6509053" y="1324055"/>
            <a:ext cx="5445368" cy="4507645"/>
          </a:xfrm>
        </p:spPr>
        <p:txBody>
          <a:bodyPr vert="horz" lIns="91440" tIns="45720" rIns="91440" bIns="45720" rtlCol="0" anchor="t">
            <a:normAutofit/>
          </a:bodyPr>
          <a:lstStyle/>
          <a:p>
            <a:pPr>
              <a:lnSpc>
                <a:spcPct val="120000"/>
              </a:lnSpc>
              <a:spcBef>
                <a:spcPts val="600"/>
              </a:spcBef>
              <a:spcAft>
                <a:spcPts val="600"/>
              </a:spcAft>
            </a:pPr>
            <a:r>
              <a:rPr lang="sl-SI" sz="1600" dirty="0"/>
              <a:t>Razvili boste </a:t>
            </a:r>
            <a:r>
              <a:rPr lang="en-US" sz="1600" dirty="0" err="1"/>
              <a:t>kompetence</a:t>
            </a:r>
            <a:r>
              <a:rPr lang="sl-SI" sz="1600" dirty="0"/>
              <a:t> za:</a:t>
            </a:r>
          </a:p>
          <a:p>
            <a:pPr marL="742950" indent="-285750">
              <a:lnSpc>
                <a:spcPct val="120000"/>
              </a:lnSpc>
              <a:spcBef>
                <a:spcPts val="600"/>
              </a:spcBef>
              <a:spcAft>
                <a:spcPts val="600"/>
              </a:spcAft>
              <a:buChar char="•"/>
            </a:pPr>
            <a:r>
              <a:rPr lang="sl-SI" sz="1600" b="0" dirty="0">
                <a:solidFill>
                  <a:schemeClr val="accent1"/>
                </a:solidFill>
              </a:rPr>
              <a:t>Branje in interpretacijo bilance stanja, izkaza poslovnega izida in izkaza denarnih tokov.</a:t>
            </a:r>
          </a:p>
          <a:p>
            <a:pPr marL="742950" indent="-285750">
              <a:lnSpc>
                <a:spcPct val="120000"/>
              </a:lnSpc>
              <a:spcBef>
                <a:spcPts val="600"/>
              </a:spcBef>
              <a:spcAft>
                <a:spcPts val="600"/>
              </a:spcAft>
              <a:buChar char="•"/>
            </a:pPr>
            <a:r>
              <a:rPr lang="sl-SI" sz="1600" b="0" dirty="0">
                <a:solidFill>
                  <a:schemeClr val="accent1"/>
                </a:solidFill>
              </a:rPr>
              <a:t>Izvedbo horizontalne in vertikalne analize </a:t>
            </a:r>
            <a:r>
              <a:rPr lang="sl-SI" sz="1600" b="0">
                <a:solidFill>
                  <a:schemeClr val="accent1"/>
                </a:solidFill>
              </a:rPr>
              <a:t>računovodskih izkazov.</a:t>
            </a:r>
            <a:endParaRPr lang="sl-SI">
              <a:solidFill>
                <a:schemeClr val="accent1"/>
              </a:solidFill>
            </a:endParaRPr>
          </a:p>
          <a:p>
            <a:pPr marL="742950" indent="-285750">
              <a:lnSpc>
                <a:spcPct val="120000"/>
              </a:lnSpc>
              <a:spcBef>
                <a:spcPts val="600"/>
              </a:spcBef>
              <a:spcAft>
                <a:spcPts val="600"/>
              </a:spcAft>
              <a:buChar char="•"/>
            </a:pPr>
            <a:r>
              <a:rPr lang="sl-SI" sz="1600" b="0" dirty="0">
                <a:solidFill>
                  <a:schemeClr val="accent1"/>
                </a:solidFill>
              </a:rPr>
              <a:t>Razumevanje ključnih finančnih kazalnikov in razmerij.</a:t>
            </a:r>
            <a:endParaRPr lang="sl-SI">
              <a:solidFill>
                <a:schemeClr val="accent1"/>
              </a:solidFill>
            </a:endParaRPr>
          </a:p>
          <a:p>
            <a:pPr marL="742950" indent="-285750">
              <a:lnSpc>
                <a:spcPct val="120000"/>
              </a:lnSpc>
              <a:spcBef>
                <a:spcPts val="600"/>
              </a:spcBef>
              <a:spcAft>
                <a:spcPts val="600"/>
              </a:spcAft>
              <a:buChar char="•"/>
            </a:pPr>
            <a:r>
              <a:rPr lang="sl-SI" sz="1600" b="0" dirty="0">
                <a:solidFill>
                  <a:schemeClr val="accent1"/>
                </a:solidFill>
              </a:rPr>
              <a:t>Razumevanje vpliva finančnih odločitev na poslovno strategijo.</a:t>
            </a:r>
            <a:endParaRPr lang="sl-SI">
              <a:solidFill>
                <a:schemeClr val="accent1"/>
              </a:solidFill>
            </a:endParaRPr>
          </a:p>
          <a:p>
            <a:pPr marL="457200" indent="-457200">
              <a:lnSpc>
                <a:spcPct val="170000"/>
              </a:lnSpc>
              <a:buFont typeface="Arial" panose="020B0604020202020204" pitchFamily="34" charset="0"/>
              <a:buChar char="•"/>
            </a:pPr>
            <a:endParaRPr lang="sl-SI" sz="3400" b="0">
              <a:solidFill>
                <a:schemeClr val="accent1"/>
              </a:solidFill>
            </a:endParaRPr>
          </a:p>
        </p:txBody>
      </p:sp>
    </p:spTree>
    <p:extLst>
      <p:ext uri="{BB962C8B-B14F-4D97-AF65-F5344CB8AC3E}">
        <p14:creationId xmlns:p14="http://schemas.microsoft.com/office/powerpoint/2010/main" val="41664177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BAE5AC1-97F1-FD0D-1F17-DA8305571DBC}"/>
              </a:ext>
            </a:extLst>
          </p:cNvPr>
          <p:cNvSpPr>
            <a:spLocks noGrp="1"/>
          </p:cNvSpPr>
          <p:nvPr>
            <p:ph idx="1"/>
          </p:nvPr>
        </p:nvSpPr>
        <p:spPr>
          <a:xfrm>
            <a:off x="383177" y="121920"/>
            <a:ext cx="10970623" cy="6055043"/>
          </a:xfrm>
        </p:spPr>
        <p:txBody>
          <a:bodyPr vert="horz" lIns="91440" tIns="45720" rIns="91440" bIns="45720" rtlCol="0" anchor="t">
            <a:normAutofit/>
          </a:bodyPr>
          <a:lstStyle/>
          <a:p>
            <a:pPr marL="0" indent="0">
              <a:buNone/>
            </a:pPr>
            <a:endParaRPr lang="sl-SI">
              <a:hlinkClick r:id="rId3"/>
            </a:endParaRPr>
          </a:p>
          <a:p>
            <a:pPr algn="ctr">
              <a:lnSpc>
                <a:spcPct val="150000"/>
              </a:lnSpc>
            </a:pPr>
            <a:r>
              <a:rPr lang="sl-SI" sz="2000" dirty="0">
                <a:solidFill>
                  <a:schemeClr val="bg2"/>
                </a:solidFill>
                <a:hlinkClick r:id="rId3">
                  <a:extLst>
                    <a:ext uri="{A12FA001-AC4F-418D-AE19-62706E023703}">
                      <ahyp:hlinkClr xmlns:ahyp="http://schemas.microsoft.com/office/drawing/2018/hyperlinkcolor" val="tx"/>
                    </a:ext>
                  </a:extLst>
                </a:hlinkClick>
              </a:rPr>
              <a:t>Koliko ste se naučili o možnostih financiranja podjetij?
Rešite ta kviz, če želite izvedeti!</a:t>
            </a:r>
          </a:p>
          <a:p>
            <a:pPr marL="0" indent="0">
              <a:buNone/>
            </a:pPr>
            <a:endParaRPr lang="sl-SI">
              <a:hlinkClick r:id="rId3"/>
            </a:endParaRPr>
          </a:p>
          <a:p>
            <a:r>
              <a:rPr lang="sl-SI" sz="2000" dirty="0"/>
              <a:t>		 </a:t>
            </a:r>
            <a:r>
              <a:rPr lang="sl-SI" sz="2000" dirty="0">
                <a:hlinkClick r:id="rId4"/>
              </a:rPr>
              <a:t>Koliko veste o možnostih financiranja podjetij? </a:t>
            </a:r>
            <a:endParaRPr lang="sl-SI" sz="2000" dirty="0"/>
          </a:p>
          <a:p>
            <a:pPr marL="0" indent="0">
              <a:buNone/>
            </a:pPr>
            <a:endParaRPr lang="sl-SI" sz="2000"/>
          </a:p>
          <a:p>
            <a:pPr marL="0" indent="0">
              <a:buNone/>
            </a:pPr>
            <a:r>
              <a:rPr lang="sl-SI" sz="2000" dirty="0"/>
              <a:t>					</a:t>
            </a:r>
          </a:p>
          <a:p>
            <a:pPr marL="0" indent="0">
              <a:buNone/>
            </a:pPr>
            <a:endParaRPr lang="sl-SI" sz="2000"/>
          </a:p>
          <a:p>
            <a:r>
              <a:rPr lang="sl-SI" sz="2000" dirty="0"/>
              <a:t>			</a:t>
            </a:r>
            <a:r>
              <a:rPr lang="sl-SI" sz="2000" dirty="0">
                <a:solidFill>
                  <a:schemeClr val="bg2"/>
                </a:solidFill>
              </a:rPr>
              <a:t>Oglejte si videoposnetek in odkrijte še več!</a:t>
            </a:r>
          </a:p>
          <a:p>
            <a:endParaRPr lang="sl-SI" sz="2000" dirty="0">
              <a:solidFill>
                <a:schemeClr val="bg2"/>
              </a:solidFill>
            </a:endParaRPr>
          </a:p>
          <a:p>
            <a:pPr marL="0" indent="0">
              <a:buNone/>
            </a:pPr>
            <a:endParaRPr lang="sl-SI" sz="2000">
              <a:solidFill>
                <a:schemeClr val="bg2"/>
              </a:solidFill>
            </a:endParaRPr>
          </a:p>
          <a:p>
            <a:pPr marL="0" indent="0">
              <a:buNone/>
            </a:pPr>
            <a:endParaRPr lang="sl-SI" sz="2000">
              <a:solidFill>
                <a:schemeClr val="bg2"/>
              </a:solidFill>
            </a:endParaRPr>
          </a:p>
        </p:txBody>
      </p:sp>
      <p:pic>
        <p:nvPicPr>
          <p:cNvPr id="4" name="Picture 3">
            <a:extLst>
              <a:ext uri="{FF2B5EF4-FFF2-40B4-BE49-F238E27FC236}">
                <a16:creationId xmlns:a16="http://schemas.microsoft.com/office/drawing/2014/main" id="{EFA814DC-C7F2-666A-C526-D2C9BA41FA7E}"/>
              </a:ext>
            </a:extLst>
          </p:cNvPr>
          <p:cNvPicPr>
            <a:picLocks noChangeAspect="1"/>
          </p:cNvPicPr>
          <p:nvPr/>
        </p:nvPicPr>
        <p:blipFill>
          <a:blip r:embed="rId5" cstate="print"/>
          <a:stretch>
            <a:fillRect/>
          </a:stretch>
        </p:blipFill>
        <p:spPr>
          <a:xfrm>
            <a:off x="5585652" y="2844190"/>
            <a:ext cx="585267" cy="664522"/>
          </a:xfrm>
          <a:prstGeom prst="rect">
            <a:avLst/>
          </a:prstGeom>
        </p:spPr>
      </p:pic>
      <p:pic>
        <p:nvPicPr>
          <p:cNvPr id="5" name="Online Media 4">
            <a:hlinkClick r:id="" action="ppaction://media"/>
            <a:extLst>
              <a:ext uri="{FF2B5EF4-FFF2-40B4-BE49-F238E27FC236}">
                <a16:creationId xmlns:a16="http://schemas.microsoft.com/office/drawing/2014/main" id="{12412C1A-41C2-2376-E202-0D5FD1E825F0}"/>
              </a:ext>
            </a:extLst>
          </p:cNvPr>
          <p:cNvPicPr>
            <a:picLocks noRot="1" noChangeAspect="1"/>
          </p:cNvPicPr>
          <p:nvPr>
            <a:videoFile r:link="rId1"/>
          </p:nvPr>
        </p:nvPicPr>
        <p:blipFill>
          <a:blip r:embed="rId6" cstate="print"/>
          <a:stretch>
            <a:fillRect/>
          </a:stretch>
        </p:blipFill>
        <p:spPr>
          <a:xfrm>
            <a:off x="4093890" y="4502331"/>
            <a:ext cx="3845635" cy="2172789"/>
          </a:xfrm>
          <a:prstGeom prst="rect">
            <a:avLst/>
          </a:prstGeom>
        </p:spPr>
      </p:pic>
      <p:sp>
        <p:nvSpPr>
          <p:cNvPr id="2" name="PoljeZBesedilom 1">
            <a:extLst>
              <a:ext uri="{FF2B5EF4-FFF2-40B4-BE49-F238E27FC236}">
                <a16:creationId xmlns:a16="http://schemas.microsoft.com/office/drawing/2014/main" id="{34A336EF-5AE7-9C16-E626-C584CCD69581}"/>
              </a:ext>
            </a:extLst>
          </p:cNvPr>
          <p:cNvSpPr txBox="1"/>
          <p:nvPr/>
        </p:nvSpPr>
        <p:spPr>
          <a:xfrm>
            <a:off x="8025378" y="6171975"/>
            <a:ext cx="377868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Vir: </a:t>
            </a:r>
            <a:r>
              <a:rPr lang="en-US" sz="1000">
                <a:solidFill>
                  <a:schemeClr val="accent1"/>
                </a:solidFill>
              </a:rPr>
              <a:t>Financing Options for Small Businesses: Crash Course Entrepreneurship #16</a:t>
            </a:r>
            <a:r>
              <a:rPr lang="sl-SI" sz="1000">
                <a:solidFill>
                  <a:schemeClr val="accent1"/>
                </a:solidFill>
              </a:rPr>
              <a:t>; </a:t>
            </a:r>
            <a:r>
              <a:rPr lang="sl-SI" sz="1000" err="1">
                <a:solidFill>
                  <a:schemeClr val="accent1"/>
                </a:solidFill>
              </a:rPr>
              <a:t>Crash</a:t>
            </a:r>
            <a:r>
              <a:rPr lang="sl-SI" sz="1000">
                <a:solidFill>
                  <a:schemeClr val="accent1"/>
                </a:solidFill>
              </a:rPr>
              <a:t> </a:t>
            </a:r>
            <a:r>
              <a:rPr lang="sl-SI" sz="1000" err="1">
                <a:solidFill>
                  <a:schemeClr val="accent1"/>
                </a:solidFill>
              </a:rPr>
              <a:t>Course</a:t>
            </a:r>
            <a:endParaRPr lang="sl-SI" sz="1000">
              <a:solidFill>
                <a:schemeClr val="accent1"/>
              </a:solidFill>
            </a:endParaRPr>
          </a:p>
        </p:txBody>
      </p:sp>
    </p:spTree>
    <p:extLst>
      <p:ext uri="{BB962C8B-B14F-4D97-AF65-F5344CB8AC3E}">
        <p14:creationId xmlns:p14="http://schemas.microsoft.com/office/powerpoint/2010/main" val="4246760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CD456-0677-DD05-EA3D-DF729FCD613E}"/>
              </a:ext>
            </a:extLst>
          </p:cNvPr>
          <p:cNvSpPr>
            <a:spLocks noGrp="1"/>
          </p:cNvSpPr>
          <p:nvPr>
            <p:ph type="title"/>
          </p:nvPr>
        </p:nvSpPr>
        <p:spPr/>
        <p:txBody>
          <a:bodyPr>
            <a:normAutofit/>
          </a:bodyPr>
          <a:lstStyle/>
          <a:p>
            <a:r>
              <a:rPr lang="sl-SI"/>
              <a:t>3. Kako pripraviti odlično predstavitev</a:t>
            </a:r>
          </a:p>
        </p:txBody>
      </p:sp>
      <p:sp>
        <p:nvSpPr>
          <p:cNvPr id="3" name="Content Placeholder 2">
            <a:extLst>
              <a:ext uri="{FF2B5EF4-FFF2-40B4-BE49-F238E27FC236}">
                <a16:creationId xmlns:a16="http://schemas.microsoft.com/office/drawing/2014/main" id="{044EF4A3-90D7-807D-7803-DB7D0029F335}"/>
              </a:ext>
            </a:extLst>
          </p:cNvPr>
          <p:cNvSpPr>
            <a:spLocks noGrp="1"/>
          </p:cNvSpPr>
          <p:nvPr>
            <p:ph idx="1"/>
          </p:nvPr>
        </p:nvSpPr>
        <p:spPr/>
        <p:txBody>
          <a:bodyPr vert="horz" lIns="91440" tIns="45720" rIns="91440" bIns="45720" rtlCol="0" anchor="t">
            <a:normAutofit/>
          </a:bodyPr>
          <a:lstStyle/>
          <a:p>
            <a:pPr>
              <a:lnSpc>
                <a:spcPct val="150000"/>
              </a:lnSpc>
            </a:pPr>
            <a:r>
              <a:rPr lang="sl-SI" sz="2000" b="0">
                <a:solidFill>
                  <a:schemeClr val="accent1"/>
                </a:solidFill>
              </a:rPr>
              <a:t>Dobrodošli v tretjem poglavju: “Kako pripraviti odlično predstavitev”. V tem poglavju vas bomo opremili z veščinami za učinkovito predstavitev vaših poslovnih idej, navdušenje občinstva in samozavestno iskanje podpore vlagateljev, partnerjev in strank. Poglobimo se v umetnost izdelave in podajanja prepričljive predstavitve!</a:t>
            </a:r>
          </a:p>
        </p:txBody>
      </p:sp>
    </p:spTree>
    <p:extLst>
      <p:ext uri="{BB962C8B-B14F-4D97-AF65-F5344CB8AC3E}">
        <p14:creationId xmlns:p14="http://schemas.microsoft.com/office/powerpoint/2010/main" val="15851659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7128B-E648-0577-7876-9987E8DE1714}"/>
              </a:ext>
            </a:extLst>
          </p:cNvPr>
          <p:cNvSpPr>
            <a:spLocks noGrp="1"/>
          </p:cNvSpPr>
          <p:nvPr>
            <p:ph type="title"/>
          </p:nvPr>
        </p:nvSpPr>
        <p:spPr/>
        <p:txBody>
          <a:bodyPr>
            <a:normAutofit/>
          </a:bodyPr>
          <a:lstStyle/>
          <a:p>
            <a:r>
              <a:rPr lang="sl-SI" sz="3400"/>
              <a:t>Uvod</a:t>
            </a:r>
            <a:endParaRPr lang="sl-SI"/>
          </a:p>
        </p:txBody>
      </p:sp>
      <p:sp>
        <p:nvSpPr>
          <p:cNvPr id="6" name="Content Placeholder 5">
            <a:extLst>
              <a:ext uri="{FF2B5EF4-FFF2-40B4-BE49-F238E27FC236}">
                <a16:creationId xmlns:a16="http://schemas.microsoft.com/office/drawing/2014/main" id="{94EA4371-AF17-A5F0-1169-C316AD042329}"/>
              </a:ext>
            </a:extLst>
          </p:cNvPr>
          <p:cNvSpPr>
            <a:spLocks noGrp="1"/>
          </p:cNvSpPr>
          <p:nvPr>
            <p:ph idx="1"/>
          </p:nvPr>
        </p:nvSpPr>
        <p:spPr>
          <a:xfrm>
            <a:off x="838200" y="1824042"/>
            <a:ext cx="6563264" cy="4352921"/>
          </a:xfrm>
        </p:spPr>
        <p:txBody>
          <a:bodyPr vert="horz" lIns="91440" tIns="45720" rIns="91440" bIns="45720" rtlCol="0" anchor="t">
            <a:normAutofit/>
          </a:bodyPr>
          <a:lstStyle/>
          <a:p>
            <a:pPr>
              <a:lnSpc>
                <a:spcPct val="150000"/>
              </a:lnSpc>
            </a:pPr>
            <a:r>
              <a:rPr lang="sl-SI" sz="1600" b="0" err="1">
                <a:solidFill>
                  <a:schemeClr val="accent1"/>
                </a:solidFill>
              </a:rPr>
              <a:t>Pitching</a:t>
            </a:r>
            <a:r>
              <a:rPr lang="sl-SI" sz="1600" b="0">
                <a:solidFill>
                  <a:schemeClr val="accent1"/>
                </a:solidFill>
              </a:rPr>
              <a:t> je predstavitev poslovne ideje, izdelka ali storitve potencialnim vlagateljem, strankam ali partnerjem na jedrnat in prepričljiv način. Cilj predstavitve je pritegniti pozornost občinstva, mu predstaviti ključno vrednost in ga prepričati, da ukrepa, ne glede na to, ali gre za zagotavljanje financiranja, nakup ali sklepanje partnerstev.</a:t>
            </a:r>
          </a:p>
        </p:txBody>
      </p:sp>
      <p:pic>
        <p:nvPicPr>
          <p:cNvPr id="7" name="Picture 6">
            <a:extLst>
              <a:ext uri="{FF2B5EF4-FFF2-40B4-BE49-F238E27FC236}">
                <a16:creationId xmlns:a16="http://schemas.microsoft.com/office/drawing/2014/main" id="{0739E738-DC73-E54F-5324-118F50A89812}"/>
              </a:ext>
            </a:extLst>
          </p:cNvPr>
          <p:cNvPicPr>
            <a:picLocks noChangeAspect="1"/>
          </p:cNvPicPr>
          <p:nvPr/>
        </p:nvPicPr>
        <p:blipFill>
          <a:blip r:embed="rId2" cstate="print"/>
          <a:stretch>
            <a:fillRect/>
          </a:stretch>
        </p:blipFill>
        <p:spPr>
          <a:xfrm>
            <a:off x="7516754" y="1963773"/>
            <a:ext cx="4352921" cy="4352921"/>
          </a:xfrm>
          <a:prstGeom prst="rect">
            <a:avLst/>
          </a:prstGeom>
        </p:spPr>
      </p:pic>
      <p:sp>
        <p:nvSpPr>
          <p:cNvPr id="3" name="PoljeZBesedilom 2">
            <a:extLst>
              <a:ext uri="{FF2B5EF4-FFF2-40B4-BE49-F238E27FC236}">
                <a16:creationId xmlns:a16="http://schemas.microsoft.com/office/drawing/2014/main" id="{5E3CE666-8C11-9446-A61C-08D2AF756D8D}"/>
              </a:ext>
            </a:extLst>
          </p:cNvPr>
          <p:cNvSpPr txBox="1"/>
          <p:nvPr/>
        </p:nvSpPr>
        <p:spPr>
          <a:xfrm>
            <a:off x="6018756" y="5726482"/>
            <a:ext cx="214821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solidFill>
                  <a:schemeClr val="accent1"/>
                </a:solidFill>
              </a:rPr>
              <a:t>Vir </a:t>
            </a:r>
            <a:r>
              <a:rPr lang="en-US" sz="1000" err="1">
                <a:solidFill>
                  <a:schemeClr val="accent1"/>
                </a:solidFill>
              </a:rPr>
              <a:t>slike</a:t>
            </a:r>
            <a:r>
              <a:rPr lang="en-US" sz="1000">
                <a:solidFill>
                  <a:schemeClr val="accent1"/>
                </a:solidFill>
              </a:rPr>
              <a:t>: U</a:t>
            </a:r>
            <a:r>
              <a:rPr lang="sl-SI" sz="1000">
                <a:solidFill>
                  <a:schemeClr val="accent1"/>
                </a:solidFill>
              </a:rPr>
              <a:t>stvarjena z UI</a:t>
            </a:r>
            <a:endParaRPr lang="en-US" sz="1000">
              <a:solidFill>
                <a:schemeClr val="accent1"/>
              </a:solidFill>
            </a:endParaRPr>
          </a:p>
        </p:txBody>
      </p:sp>
    </p:spTree>
    <p:extLst>
      <p:ext uri="{BB962C8B-B14F-4D97-AF65-F5344CB8AC3E}">
        <p14:creationId xmlns:p14="http://schemas.microsoft.com/office/powerpoint/2010/main" val="14705274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p:txBody>
          <a:bodyPr/>
          <a:lstStyle/>
          <a:p>
            <a:r>
              <a:rPr lang="sl-SI" sz="3400"/>
              <a:t>Priprava predstavitve</a:t>
            </a:r>
            <a:endParaRPr lang="en-US" sz="3400"/>
          </a:p>
        </p:txBody>
      </p:sp>
      <p:sp>
        <p:nvSpPr>
          <p:cNvPr id="3" name="Marcador de contenido 2">
            <a:extLst>
              <a:ext uri="{FF2B5EF4-FFF2-40B4-BE49-F238E27FC236}">
                <a16:creationId xmlns:a16="http://schemas.microsoft.com/office/drawing/2014/main" id="{8D0089E8-9EEB-047C-855D-C0D6B24BE56F}"/>
              </a:ext>
            </a:extLst>
          </p:cNvPr>
          <p:cNvSpPr>
            <a:spLocks noGrp="1"/>
          </p:cNvSpPr>
          <p:nvPr>
            <p:ph idx="1"/>
          </p:nvPr>
        </p:nvSpPr>
        <p:spPr/>
        <p:txBody>
          <a:bodyPr vert="horz" lIns="91440" tIns="45720" rIns="91440" bIns="45720" rtlCol="0" anchor="t">
            <a:normAutofit/>
          </a:bodyPr>
          <a:lstStyle/>
          <a:p>
            <a:pPr>
              <a:lnSpc>
                <a:spcPct val="160000"/>
              </a:lnSpc>
            </a:pPr>
            <a:r>
              <a:rPr lang="sl-SI" sz="1600" b="0">
                <a:solidFill>
                  <a:schemeClr val="accent1"/>
                </a:solidFill>
              </a:rPr>
              <a:t>Če želite pripraviti uspešno predstavitev za </a:t>
            </a:r>
            <a:r>
              <a:rPr lang="sl-SI" sz="1600">
                <a:solidFill>
                  <a:schemeClr val="accent1"/>
                </a:solidFill>
              </a:rPr>
              <a:t>potencialnega vlagatelja</a:t>
            </a:r>
            <a:r>
              <a:rPr lang="sl-SI" sz="1600" b="0">
                <a:solidFill>
                  <a:schemeClr val="accent1"/>
                </a:solidFill>
              </a:rPr>
              <a:t>, vam tukaj predstavljamo bistvene elemente, ki jih boste potrebovali za uspešno predstavitev oz. </a:t>
            </a:r>
            <a:r>
              <a:rPr lang="sl-SI" sz="1600" b="0" err="1">
                <a:solidFill>
                  <a:schemeClr val="accent1"/>
                </a:solidFill>
              </a:rPr>
              <a:t>pitch</a:t>
            </a:r>
            <a:r>
              <a:rPr lang="sl-SI" sz="1600" b="0">
                <a:solidFill>
                  <a:schemeClr val="accent1"/>
                </a:solidFill>
              </a:rPr>
              <a:t>. Naj najprej na kratko razložimo, kaj sploh je </a:t>
            </a:r>
            <a:r>
              <a:rPr lang="sl-SI" sz="1600" b="0" err="1">
                <a:solidFill>
                  <a:schemeClr val="accent1"/>
                </a:solidFill>
              </a:rPr>
              <a:t>pitching</a:t>
            </a:r>
            <a:r>
              <a:rPr lang="sl-SI" sz="1600" b="0">
                <a:solidFill>
                  <a:schemeClr val="accent1"/>
                </a:solidFill>
              </a:rPr>
              <a:t> oz. predstavitev za vlagatelje. 
Predstavitev za vlagatelje je proces </a:t>
            </a:r>
            <a:r>
              <a:rPr lang="sl-SI" sz="1600">
                <a:solidFill>
                  <a:schemeClr val="accent1"/>
                </a:solidFill>
              </a:rPr>
              <a:t>predstavitve poslovne ideje </a:t>
            </a:r>
            <a:r>
              <a:rPr lang="sl-SI" sz="1600" b="0">
                <a:solidFill>
                  <a:schemeClr val="accent1"/>
                </a:solidFill>
              </a:rPr>
              <a:t>ali </a:t>
            </a:r>
            <a:r>
              <a:rPr lang="sl-SI" sz="1600">
                <a:solidFill>
                  <a:schemeClr val="accent1"/>
                </a:solidFill>
              </a:rPr>
              <a:t>zagonskega podjetja potencialnim vlagateljem </a:t>
            </a:r>
            <a:r>
              <a:rPr lang="sl-SI" sz="1600" b="0">
                <a:solidFill>
                  <a:schemeClr val="accent1"/>
                </a:solidFill>
              </a:rPr>
              <a:t>s ciljem zagotavljanja financiranja. To vključuje ustvarjanje in izvedbo prepričljive predstavitve, pogosto imenovane </a:t>
            </a:r>
            <a:r>
              <a:rPr lang="sl-SI" sz="1600" b="0" err="1">
                <a:solidFill>
                  <a:schemeClr val="accent1"/>
                </a:solidFill>
              </a:rPr>
              <a:t>pitch</a:t>
            </a:r>
            <a:r>
              <a:rPr lang="sl-SI" sz="1600" b="0">
                <a:solidFill>
                  <a:schemeClr val="accent1"/>
                </a:solidFill>
              </a:rPr>
              <a:t> </a:t>
            </a:r>
            <a:r>
              <a:rPr lang="sl-SI" sz="1600" b="0" err="1">
                <a:solidFill>
                  <a:schemeClr val="accent1"/>
                </a:solidFill>
              </a:rPr>
              <a:t>deck</a:t>
            </a:r>
            <a:r>
              <a:rPr lang="sl-SI" sz="1600" b="0">
                <a:solidFill>
                  <a:schemeClr val="accent1"/>
                </a:solidFill>
              </a:rPr>
              <a:t>, v kateri so predstavljene prednosti za stranke, tržna priložnost, poslovni model, finančne projekcije in edinstvene prednosti izdelka ali storitve. Cilj je prepričati vlagatelje, da je podjetje vredna naložba in pridobiti potrebno finančno podporo za rast in širitev podjetja. Učinkovita predstavitev za vlagatelje združuje jasno komunikacijo, prepričljivo pripovedovanje zgodb in trdne podatke, ki skupaj dajo prepričljiv razlog za naložbo.</a:t>
            </a:r>
          </a:p>
          <a:p>
            <a:endParaRPr lang="sl-SI"/>
          </a:p>
        </p:txBody>
      </p:sp>
    </p:spTree>
    <p:extLst>
      <p:ext uri="{BB962C8B-B14F-4D97-AF65-F5344CB8AC3E}">
        <p14:creationId xmlns:p14="http://schemas.microsoft.com/office/powerpoint/2010/main" val="25148138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029BF-C689-DF67-2173-9CD4A65243A1}"/>
              </a:ext>
            </a:extLst>
          </p:cNvPr>
          <p:cNvSpPr>
            <a:spLocks noGrp="1"/>
          </p:cNvSpPr>
          <p:nvPr>
            <p:ph type="title"/>
          </p:nvPr>
        </p:nvSpPr>
        <p:spPr>
          <a:xfrm>
            <a:off x="635643" y="365125"/>
            <a:ext cx="9582509" cy="670045"/>
          </a:xfrm>
        </p:spPr>
        <p:txBody>
          <a:bodyPr/>
          <a:lstStyle/>
          <a:p>
            <a:r>
              <a:rPr lang="sl-SI" sz="3400"/>
              <a:t>Kratka predstavitev (elevator </a:t>
            </a:r>
            <a:r>
              <a:rPr lang="sl-SI" sz="3400" err="1"/>
              <a:t>pitch</a:t>
            </a:r>
            <a:r>
              <a:rPr lang="sl-SI" sz="3400"/>
              <a:t>)</a:t>
            </a:r>
          </a:p>
        </p:txBody>
      </p:sp>
      <p:sp>
        <p:nvSpPr>
          <p:cNvPr id="3" name="Content Placeholder 2">
            <a:extLst>
              <a:ext uri="{FF2B5EF4-FFF2-40B4-BE49-F238E27FC236}">
                <a16:creationId xmlns:a16="http://schemas.microsoft.com/office/drawing/2014/main" id="{F16DC9DC-53A7-E585-8A12-1C5962753DAB}"/>
              </a:ext>
            </a:extLst>
          </p:cNvPr>
          <p:cNvSpPr>
            <a:spLocks noGrp="1"/>
          </p:cNvSpPr>
          <p:nvPr>
            <p:ph idx="1"/>
          </p:nvPr>
        </p:nvSpPr>
        <p:spPr>
          <a:xfrm>
            <a:off x="636558" y="1354347"/>
            <a:ext cx="10717242" cy="4822616"/>
          </a:xfrm>
        </p:spPr>
        <p:txBody>
          <a:bodyPr vert="horz" lIns="91440" tIns="45720" rIns="91440" bIns="45720" rtlCol="0" anchor="t">
            <a:normAutofit/>
          </a:bodyPr>
          <a:lstStyle/>
          <a:p>
            <a:pPr>
              <a:lnSpc>
                <a:spcPct val="100000"/>
              </a:lnSpc>
              <a:spcBef>
                <a:spcPts val="600"/>
              </a:spcBef>
              <a:spcAft>
                <a:spcPts val="600"/>
              </a:spcAft>
            </a:pPr>
            <a:r>
              <a:rPr lang="sl-SI" sz="1600"/>
              <a:t>Opredelitev in namen:</a:t>
            </a:r>
            <a:r>
              <a:rPr lang="sl-SI" sz="1600">
                <a:solidFill>
                  <a:schemeClr val="accent1"/>
                </a:solidFill>
              </a:rPr>
              <a:t> </a:t>
            </a:r>
            <a:r>
              <a:rPr lang="sl-SI" sz="1600" b="0" kern="150">
                <a:solidFill>
                  <a:schemeClr val="accent1"/>
                </a:solidFill>
                <a:ea typeface="Aptos" panose="020B0004020202020204" pitchFamily="34" charset="0"/>
                <a:cs typeface="Times New Roman"/>
              </a:rPr>
              <a:t>kratka predstavitev je kratek in prepričljiv nagovor, s katerim vzbudite zanimanje za vaše podjetje. Biti mora dovolj kratek, da ga lahko poveste v času kot traja vožnja z dvigalom, običajno od 30 sekund do 2 minuti. Cilj je hitro predstaviti bistvo vašega podjetja na način, ki je privlačen in nepozaben</a:t>
            </a:r>
            <a:r>
              <a:rPr lang="sl-SI" sz="1600" b="0" kern="150">
                <a:solidFill>
                  <a:schemeClr val="accent1"/>
                </a:solidFill>
                <a:effectLst/>
                <a:ea typeface="Aptos" panose="020B0004020202020204" pitchFamily="34" charset="0"/>
                <a:cs typeface="Times New Roman"/>
              </a:rPr>
              <a:t>.</a:t>
            </a:r>
            <a:endParaRPr lang="sl-SI">
              <a:solidFill>
                <a:schemeClr val="accent1"/>
              </a:solidFill>
            </a:endParaRPr>
          </a:p>
          <a:p>
            <a:pPr marL="0" indent="0">
              <a:lnSpc>
                <a:spcPct val="100000"/>
              </a:lnSpc>
              <a:spcBef>
                <a:spcPts val="600"/>
              </a:spcBef>
              <a:spcAft>
                <a:spcPts val="600"/>
              </a:spcAft>
              <a:buNone/>
            </a:pPr>
            <a:endParaRPr lang="sl-SI" sz="1600" b="0" kern="150">
              <a:solidFill>
                <a:schemeClr val="accent1"/>
              </a:solidFill>
              <a:ea typeface="Aptos" panose="020B0004020202020204" pitchFamily="34" charset="0"/>
              <a:cs typeface="Times New Roman" panose="02020603050405020304" pitchFamily="18" charset="0"/>
            </a:endParaRPr>
          </a:p>
          <a:p>
            <a:pPr>
              <a:lnSpc>
                <a:spcPct val="100000"/>
              </a:lnSpc>
              <a:spcBef>
                <a:spcPts val="600"/>
              </a:spcBef>
              <a:spcAft>
                <a:spcPts val="600"/>
              </a:spcAft>
            </a:pPr>
            <a:r>
              <a:rPr lang="sl-SI" sz="1600" kern="150">
                <a:solidFill>
                  <a:schemeClr val="accent1"/>
                </a:solidFill>
                <a:ea typeface="Aptos" panose="020B0004020202020204" pitchFamily="34" charset="0"/>
                <a:cs typeface="Times New Roman"/>
              </a:rPr>
              <a:t>Namen kratke predstavitve:
• </a:t>
            </a:r>
            <a:r>
              <a:rPr lang="sl-SI" sz="1600" b="0" kern="150">
                <a:solidFill>
                  <a:schemeClr val="accent1"/>
                </a:solidFill>
                <a:ea typeface="Aptos" panose="020B0004020202020204" pitchFamily="34" charset="0"/>
                <a:cs typeface="Times New Roman"/>
              </a:rPr>
              <a:t>Hitro pritegne pozornost
• Podaja jasen in prepričljiv pregled vašega podjetja
• Pripravi temelje za poglobljen pogovor</a:t>
            </a:r>
            <a:endParaRPr lang="sl-SI" sz="1400" b="0" kern="150">
              <a:solidFill>
                <a:schemeClr val="accent1"/>
              </a:solidFill>
              <a:effectLst/>
              <a:ea typeface="Aptos" panose="020B0004020202020204" pitchFamily="34" charset="0"/>
              <a:cs typeface="Times New Roman" panose="02020603050405020304" pitchFamily="18" charset="0"/>
            </a:endParaRPr>
          </a:p>
          <a:p>
            <a:pPr marL="0" indent="0">
              <a:buNone/>
            </a:pPr>
            <a:endParaRPr lang="sl-SI"/>
          </a:p>
        </p:txBody>
      </p:sp>
      <p:pic>
        <p:nvPicPr>
          <p:cNvPr id="5" name="Picture 4" descr="A cartoon of a person in an elevator">
            <a:extLst>
              <a:ext uri="{FF2B5EF4-FFF2-40B4-BE49-F238E27FC236}">
                <a16:creationId xmlns:a16="http://schemas.microsoft.com/office/drawing/2014/main" id="{38B89CBA-3550-AEE4-40C5-203DAB018C0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74143" y="4028307"/>
            <a:ext cx="4077956" cy="23287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4" name="PoljeZBesedilom 3">
            <a:extLst>
              <a:ext uri="{FF2B5EF4-FFF2-40B4-BE49-F238E27FC236}">
                <a16:creationId xmlns:a16="http://schemas.microsoft.com/office/drawing/2014/main" id="{255CB580-3E41-92AB-3F11-A0F21216E08D}"/>
              </a:ext>
            </a:extLst>
          </p:cNvPr>
          <p:cNvSpPr txBox="1"/>
          <p:nvPr/>
        </p:nvSpPr>
        <p:spPr>
          <a:xfrm>
            <a:off x="5322244" y="5930742"/>
            <a:ext cx="27432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solidFill>
                  <a:schemeClr val="accent1"/>
                </a:solidFill>
              </a:rPr>
              <a:t>Vir </a:t>
            </a:r>
            <a:r>
              <a:rPr lang="en-US" sz="1000" err="1">
                <a:solidFill>
                  <a:schemeClr val="accent1"/>
                </a:solidFill>
              </a:rPr>
              <a:t>slike</a:t>
            </a:r>
            <a:r>
              <a:rPr lang="en-US" sz="1000">
                <a:solidFill>
                  <a:schemeClr val="accent1"/>
                </a:solidFill>
              </a:rPr>
              <a:t>: U</a:t>
            </a:r>
            <a:r>
              <a:rPr lang="sl-SI" sz="1000">
                <a:solidFill>
                  <a:schemeClr val="accent1"/>
                </a:solidFill>
              </a:rPr>
              <a:t>stvarjena z UI</a:t>
            </a:r>
            <a:endParaRPr lang="en-US" sz="1000">
              <a:solidFill>
                <a:schemeClr val="accent1"/>
              </a:solidFill>
            </a:endParaRPr>
          </a:p>
        </p:txBody>
      </p:sp>
    </p:spTree>
    <p:extLst>
      <p:ext uri="{BB962C8B-B14F-4D97-AF65-F5344CB8AC3E}">
        <p14:creationId xmlns:p14="http://schemas.microsoft.com/office/powerpoint/2010/main" val="15272229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08CE639-6763-C893-A815-B3EDEF78199C}"/>
              </a:ext>
            </a:extLst>
          </p:cNvPr>
          <p:cNvSpPr>
            <a:spLocks noGrp="1"/>
          </p:cNvSpPr>
          <p:nvPr>
            <p:ph idx="1"/>
          </p:nvPr>
        </p:nvSpPr>
        <p:spPr>
          <a:xfrm>
            <a:off x="629728" y="301925"/>
            <a:ext cx="11083736" cy="5875038"/>
          </a:xfrm>
        </p:spPr>
        <p:txBody>
          <a:bodyPr vert="horz" lIns="91440" tIns="45720" rIns="91440" bIns="45720" rtlCol="0" anchor="t">
            <a:normAutofit/>
          </a:bodyPr>
          <a:lstStyle/>
          <a:p>
            <a:r>
              <a:rPr lang="sl-SI" sz="3400" dirty="0">
                <a:solidFill>
                  <a:schemeClr val="bg2"/>
                </a:solidFill>
                <a:latin typeface="+mj-lt"/>
                <a:ea typeface="+mj-ea"/>
                <a:cs typeface="+mj-cs"/>
              </a:rPr>
              <a:t>Šest namigov</a:t>
            </a:r>
            <a:r>
              <a:rPr lang="en-US" sz="3400" dirty="0">
                <a:solidFill>
                  <a:schemeClr val="bg2"/>
                </a:solidFill>
                <a:latin typeface="+mj-lt"/>
                <a:ea typeface="+mj-ea"/>
                <a:cs typeface="+mj-cs"/>
              </a:rPr>
              <a:t>,</a:t>
            </a:r>
            <a:r>
              <a:rPr lang="sl-SI" sz="3400" dirty="0">
                <a:solidFill>
                  <a:schemeClr val="bg2"/>
                </a:solidFill>
                <a:latin typeface="+mj-lt"/>
                <a:ea typeface="+mj-ea"/>
                <a:cs typeface="+mj-cs"/>
              </a:rPr>
              <a:t> kako pripraviti odlično kratko predstavitev</a:t>
            </a:r>
          </a:p>
          <a:p>
            <a:endParaRPr lang="sl-SI" sz="2000">
              <a:solidFill>
                <a:schemeClr val="accent1"/>
              </a:solidFill>
            </a:endParaRPr>
          </a:p>
          <a:p>
            <a:pPr>
              <a:lnSpc>
                <a:spcPct val="150000"/>
              </a:lnSpc>
            </a:pPr>
            <a:r>
              <a:rPr lang="sl-SI" sz="2000" b="0" dirty="0">
                <a:solidFill>
                  <a:schemeClr val="accent1"/>
                </a:solidFill>
              </a:rPr>
              <a:t>Zaigrajte svojo predstavitev s člani ekipe, prijatelji in družino
</a:t>
            </a:r>
            <a:r>
              <a:rPr lang="sl-SI" sz="2000" b="0">
                <a:solidFill>
                  <a:schemeClr val="accent1"/>
                </a:solidFill>
              </a:rPr>
              <a:t>Posnemite se in dodajte izboljšave</a:t>
            </a:r>
            <a:r>
              <a:rPr lang="sl-SI" sz="2000" b="0" dirty="0">
                <a:solidFill>
                  <a:schemeClr val="accent1"/>
                </a:solidFill>
              </a:rPr>
              <a:t>
</a:t>
            </a:r>
            <a:r>
              <a:rPr lang="sl-SI" sz="2000" b="0">
                <a:solidFill>
                  <a:schemeClr val="accent1"/>
                </a:solidFill>
              </a:rPr>
              <a:t>Pojdite poslušati druge kratke predstavitve in si zapišite, kaj deluje in kaj ne</a:t>
            </a:r>
            <a:r>
              <a:rPr lang="sl-SI" sz="2000" b="0" dirty="0">
                <a:solidFill>
                  <a:schemeClr val="accent1"/>
                </a:solidFill>
              </a:rPr>
              <a:t>
</a:t>
            </a:r>
            <a:r>
              <a:rPr lang="sl-SI" sz="2000" b="0">
                <a:solidFill>
                  <a:schemeClr val="accent1"/>
                </a:solidFill>
              </a:rPr>
              <a:t>Oglejte si tekmovanja v kratkih predstavitvah (nekatera ponujajo nagrade v vrednosti do 10.000 dolarjev)</a:t>
            </a:r>
            <a:r>
              <a:rPr lang="sl-SI" sz="2000" b="0" dirty="0">
                <a:solidFill>
                  <a:schemeClr val="accent1"/>
                </a:solidFill>
              </a:rPr>
              <a:t>
</a:t>
            </a:r>
            <a:r>
              <a:rPr lang="sl-SI" sz="2000" b="0">
                <a:solidFill>
                  <a:schemeClr val="accent1"/>
                </a:solidFill>
              </a:rPr>
              <a:t>Predstavitev si zabeležite v mobilni telefon, da vam ne bo zmanjkalo besed</a:t>
            </a:r>
            <a:r>
              <a:rPr lang="sl-SI" sz="2000" b="0" dirty="0">
                <a:solidFill>
                  <a:schemeClr val="accent1"/>
                </a:solidFill>
              </a:rPr>
              <a:t>
</a:t>
            </a:r>
            <a:r>
              <a:rPr lang="sl-SI" sz="2000" b="0">
                <a:solidFill>
                  <a:schemeClr val="accent1"/>
                </a:solidFill>
              </a:rPr>
              <a:t>Vadite, vadite, </a:t>
            </a:r>
            <a:r>
              <a:rPr lang="sl-SI" sz="2000" b="0" err="1">
                <a:solidFill>
                  <a:schemeClr val="accent1"/>
                </a:solidFill>
              </a:rPr>
              <a:t>vadite</a:t>
            </a:r>
            <a:r>
              <a:rPr lang="sl-SI" sz="2000" b="0">
                <a:solidFill>
                  <a:schemeClr val="accent1"/>
                </a:solidFill>
              </a:rPr>
              <a:t>, dokler ne postane naravno</a:t>
            </a:r>
            <a:endParaRPr lang="sl-SI" sz="2000">
              <a:solidFill>
                <a:schemeClr val="accent1"/>
              </a:solidFill>
            </a:endParaRPr>
          </a:p>
        </p:txBody>
      </p:sp>
    </p:spTree>
    <p:extLst>
      <p:ext uri="{BB962C8B-B14F-4D97-AF65-F5344CB8AC3E}">
        <p14:creationId xmlns:p14="http://schemas.microsoft.com/office/powerpoint/2010/main" val="16566425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767AF-E202-2A2E-E552-F88DF3462395}"/>
              </a:ext>
            </a:extLst>
          </p:cNvPr>
          <p:cNvSpPr>
            <a:spLocks noGrp="1"/>
          </p:cNvSpPr>
          <p:nvPr>
            <p:ph type="title"/>
          </p:nvPr>
        </p:nvSpPr>
        <p:spPr>
          <a:xfrm>
            <a:off x="671186" y="156970"/>
            <a:ext cx="10515600" cy="1325563"/>
          </a:xfrm>
        </p:spPr>
        <p:txBody>
          <a:bodyPr/>
          <a:lstStyle/>
          <a:p>
            <a:r>
              <a:rPr lang="sl-SI" sz="3400"/>
              <a:t>Vizualno podprta predstavitev (</a:t>
            </a:r>
            <a:r>
              <a:rPr lang="sl-SI" sz="3400" err="1"/>
              <a:t>pitch</a:t>
            </a:r>
            <a:r>
              <a:rPr lang="sl-SI" sz="3400"/>
              <a:t> </a:t>
            </a:r>
            <a:r>
              <a:rPr lang="sl-SI" sz="3400" err="1"/>
              <a:t>deck</a:t>
            </a:r>
            <a:r>
              <a:rPr lang="sl-SI" sz="3400"/>
              <a:t>)</a:t>
            </a:r>
          </a:p>
        </p:txBody>
      </p:sp>
      <p:sp>
        <p:nvSpPr>
          <p:cNvPr id="3" name="Content Placeholder 2">
            <a:extLst>
              <a:ext uri="{FF2B5EF4-FFF2-40B4-BE49-F238E27FC236}">
                <a16:creationId xmlns:a16="http://schemas.microsoft.com/office/drawing/2014/main" id="{B8846555-F1E8-D0BB-2D63-0063F1C1C7F6}"/>
              </a:ext>
            </a:extLst>
          </p:cNvPr>
          <p:cNvSpPr>
            <a:spLocks noGrp="1"/>
          </p:cNvSpPr>
          <p:nvPr>
            <p:ph idx="1"/>
          </p:nvPr>
        </p:nvSpPr>
        <p:spPr>
          <a:xfrm>
            <a:off x="671186" y="1575104"/>
            <a:ext cx="10515600" cy="4351338"/>
          </a:xfrm>
        </p:spPr>
        <p:txBody>
          <a:bodyPr vert="horz" lIns="91440" tIns="45720" rIns="91440" bIns="45720" rtlCol="0" anchor="t">
            <a:normAutofit lnSpcReduction="10000"/>
          </a:bodyPr>
          <a:lstStyle/>
          <a:p>
            <a:pPr>
              <a:lnSpc>
                <a:spcPct val="100000"/>
              </a:lnSpc>
              <a:spcBef>
                <a:spcPts val="600"/>
              </a:spcBef>
              <a:spcAft>
                <a:spcPts val="600"/>
              </a:spcAft>
            </a:pPr>
            <a:r>
              <a:rPr lang="sl-SI" sz="1600" dirty="0"/>
              <a:t>Opredelitev in namen:</a:t>
            </a:r>
            <a:r>
              <a:rPr lang="sl-SI" sz="1600" dirty="0">
                <a:solidFill>
                  <a:schemeClr val="accent1"/>
                </a:solidFill>
              </a:rPr>
              <a:t> </a:t>
            </a:r>
            <a:r>
              <a:rPr lang="sl-SI" sz="1600" b="0" dirty="0">
                <a:solidFill>
                  <a:schemeClr val="accent1"/>
                </a:solidFill>
              </a:rPr>
              <a:t>vizualno podprta predstavitev je jedrnata, vizualno privlačna predstavitev, ki jo podjetniki uporabljajo za predstavitev svoje poslovne zamisli potencialnim vlagateljem. Služi kot močno orodje za pritegnitev pozornosti, posredovanje ključnih informacij in zagotavljanje financiranja za vaše podjetje.</a:t>
            </a:r>
          </a:p>
          <a:p>
            <a:pPr marL="0" indent="0">
              <a:lnSpc>
                <a:spcPct val="100000"/>
              </a:lnSpc>
              <a:spcBef>
                <a:spcPts val="600"/>
              </a:spcBef>
              <a:spcAft>
                <a:spcPts val="600"/>
              </a:spcAft>
              <a:buNone/>
            </a:pPr>
            <a:endParaRPr lang="sl-SI" sz="1600" b="0">
              <a:solidFill>
                <a:schemeClr val="accent1"/>
              </a:solidFill>
            </a:endParaRPr>
          </a:p>
          <a:p>
            <a:pPr>
              <a:lnSpc>
                <a:spcPct val="100000"/>
              </a:lnSpc>
              <a:spcBef>
                <a:spcPts val="600"/>
              </a:spcBef>
              <a:spcAft>
                <a:spcPts val="600"/>
              </a:spcAft>
            </a:pPr>
            <a:r>
              <a:rPr lang="sl-SI" sz="1600" dirty="0">
                <a:solidFill>
                  <a:schemeClr val="accent1"/>
                </a:solidFill>
              </a:rPr>
              <a:t>Učinkovita vizualno podprta predstavitev običajno vključuje:</a:t>
            </a:r>
          </a:p>
          <a:p>
            <a:pPr marL="571500" indent="-285750">
              <a:lnSpc>
                <a:spcPct val="100000"/>
              </a:lnSpc>
              <a:spcBef>
                <a:spcPts val="600"/>
              </a:spcBef>
              <a:spcAft>
                <a:spcPts val="600"/>
              </a:spcAft>
              <a:buFont typeface="Arial" panose="020B0604020202020204" pitchFamily="34" charset="0"/>
              <a:buChar char="•"/>
            </a:pPr>
            <a:r>
              <a:rPr lang="sl-SI" sz="1600" b="0" dirty="0">
                <a:solidFill>
                  <a:schemeClr val="accent1"/>
                </a:solidFill>
              </a:rPr>
              <a:t>Prepričljiv opis problema in ponujene vrednosti</a:t>
            </a:r>
          </a:p>
          <a:p>
            <a:pPr marL="571500" indent="-285750">
              <a:lnSpc>
                <a:spcPct val="100000"/>
              </a:lnSpc>
              <a:spcBef>
                <a:spcPts val="600"/>
              </a:spcBef>
              <a:spcAft>
                <a:spcPts val="600"/>
              </a:spcAft>
              <a:buFont typeface="Arial" panose="020B0604020202020204" pitchFamily="34" charset="0"/>
              <a:buChar char="•"/>
            </a:pPr>
            <a:r>
              <a:rPr lang="sl-SI" sz="1600" b="0">
                <a:solidFill>
                  <a:schemeClr val="accent1"/>
                </a:solidFill>
              </a:rPr>
              <a:t>Opis vaše edinstvene rešitve in lastnosti izdelka</a:t>
            </a:r>
            <a:endParaRPr lang="sl-SI">
              <a:solidFill>
                <a:schemeClr val="accent1"/>
              </a:solidFill>
            </a:endParaRPr>
          </a:p>
          <a:p>
            <a:pPr marL="571500" indent="-285750">
              <a:lnSpc>
                <a:spcPct val="100000"/>
              </a:lnSpc>
              <a:spcBef>
                <a:spcPts val="600"/>
              </a:spcBef>
              <a:spcAft>
                <a:spcPts val="600"/>
              </a:spcAft>
              <a:buFont typeface="Arial" panose="020B0604020202020204" pitchFamily="34" charset="0"/>
              <a:buChar char="•"/>
            </a:pPr>
            <a:r>
              <a:rPr lang="sl-SI" sz="1600" b="0">
                <a:solidFill>
                  <a:schemeClr val="accent1"/>
                </a:solidFill>
              </a:rPr>
              <a:t>Analizo tržnih priložnosti in ciljnih skupin</a:t>
            </a:r>
            <a:endParaRPr lang="sl-SI">
              <a:solidFill>
                <a:schemeClr val="accent1"/>
              </a:solidFill>
            </a:endParaRPr>
          </a:p>
          <a:p>
            <a:pPr marL="571500" indent="-285750">
              <a:lnSpc>
                <a:spcPct val="100000"/>
              </a:lnSpc>
              <a:spcBef>
                <a:spcPts val="600"/>
              </a:spcBef>
              <a:spcAft>
                <a:spcPts val="600"/>
              </a:spcAft>
              <a:buFont typeface="Arial" panose="020B0604020202020204" pitchFamily="34" charset="0"/>
              <a:buChar char="•"/>
            </a:pPr>
            <a:r>
              <a:rPr lang="sl-SI" sz="1600" b="0">
                <a:solidFill>
                  <a:schemeClr val="accent1"/>
                </a:solidFill>
              </a:rPr>
              <a:t>Poslovni model in vire prihodkov</a:t>
            </a:r>
            <a:endParaRPr lang="sl-SI">
              <a:solidFill>
                <a:schemeClr val="accent1"/>
              </a:solidFill>
            </a:endParaRPr>
          </a:p>
          <a:p>
            <a:pPr marL="571500" indent="-285750">
              <a:lnSpc>
                <a:spcPct val="100000"/>
              </a:lnSpc>
              <a:spcBef>
                <a:spcPts val="600"/>
              </a:spcBef>
              <a:spcAft>
                <a:spcPts val="600"/>
              </a:spcAft>
              <a:buFont typeface="Arial" panose="020B0604020202020204" pitchFamily="34" charset="0"/>
              <a:buChar char="•"/>
            </a:pPr>
            <a:r>
              <a:rPr lang="sl-SI" sz="1600" b="0">
                <a:solidFill>
                  <a:schemeClr val="accent1"/>
                </a:solidFill>
              </a:rPr>
              <a:t>Koncept rasti, mejnike in prihodnje načrte</a:t>
            </a:r>
            <a:endParaRPr lang="sl-SI">
              <a:solidFill>
                <a:schemeClr val="accent1"/>
              </a:solidFill>
            </a:endParaRPr>
          </a:p>
          <a:p>
            <a:pPr marL="571500" indent="-285750">
              <a:lnSpc>
                <a:spcPct val="100000"/>
              </a:lnSpc>
              <a:spcBef>
                <a:spcPts val="600"/>
              </a:spcBef>
              <a:spcAft>
                <a:spcPts val="600"/>
              </a:spcAft>
              <a:buFont typeface="Arial" panose="020B0604020202020204" pitchFamily="34" charset="0"/>
              <a:buChar char="•"/>
            </a:pPr>
            <a:r>
              <a:rPr lang="sl-SI" sz="1600" b="0">
                <a:solidFill>
                  <a:schemeClr val="accent1"/>
                </a:solidFill>
              </a:rPr>
              <a:t>Finančne projekcije in zahteve za financiranje</a:t>
            </a:r>
            <a:endParaRPr lang="sl-SI">
              <a:solidFill>
                <a:schemeClr val="accent1"/>
              </a:solidFill>
            </a:endParaRPr>
          </a:p>
          <a:p>
            <a:pPr marL="571500" indent="-285750">
              <a:lnSpc>
                <a:spcPct val="100000"/>
              </a:lnSpc>
              <a:spcBef>
                <a:spcPts val="600"/>
              </a:spcBef>
              <a:spcAft>
                <a:spcPts val="600"/>
              </a:spcAft>
              <a:buFont typeface="Arial" panose="020B0604020202020204" pitchFamily="34" charset="0"/>
              <a:buChar char="•"/>
            </a:pPr>
            <a:r>
              <a:rPr lang="sl-SI" sz="1600" b="0" dirty="0">
                <a:solidFill>
                  <a:schemeClr val="accent1"/>
                </a:solidFill>
              </a:rPr>
              <a:t>Znanje in kvalifikacije ekipe</a:t>
            </a:r>
            <a:endParaRPr lang="sl-SI" dirty="0">
              <a:solidFill>
                <a:schemeClr val="accent1"/>
              </a:solidFill>
            </a:endParaRPr>
          </a:p>
        </p:txBody>
      </p:sp>
      <p:pic>
        <p:nvPicPr>
          <p:cNvPr id="5" name="Picture 4" descr="A group of women sitting around a table&#10;&#10;Description automatically generated">
            <a:extLst>
              <a:ext uri="{FF2B5EF4-FFF2-40B4-BE49-F238E27FC236}">
                <a16:creationId xmlns:a16="http://schemas.microsoft.com/office/drawing/2014/main" id="{07A666DB-A799-E07B-87A8-9B38D944695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6420" y="3903173"/>
            <a:ext cx="4429192" cy="253096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PoljeZBesedilom 3">
            <a:extLst>
              <a:ext uri="{FF2B5EF4-FFF2-40B4-BE49-F238E27FC236}">
                <a16:creationId xmlns:a16="http://schemas.microsoft.com/office/drawing/2014/main" id="{585C8560-CF26-A0AC-D40F-8AEB1A57BBFC}"/>
              </a:ext>
            </a:extLst>
          </p:cNvPr>
          <p:cNvSpPr txBox="1"/>
          <p:nvPr/>
        </p:nvSpPr>
        <p:spPr>
          <a:xfrm>
            <a:off x="5832118" y="6187919"/>
            <a:ext cx="27432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solidFill>
                  <a:schemeClr val="accent1"/>
                </a:solidFill>
              </a:rPr>
              <a:t>Vir </a:t>
            </a:r>
            <a:r>
              <a:rPr lang="en-US" sz="1000" err="1">
                <a:solidFill>
                  <a:schemeClr val="accent1"/>
                </a:solidFill>
              </a:rPr>
              <a:t>slike</a:t>
            </a:r>
            <a:r>
              <a:rPr lang="en-US" sz="1000">
                <a:solidFill>
                  <a:schemeClr val="accent1"/>
                </a:solidFill>
              </a:rPr>
              <a:t>: U</a:t>
            </a:r>
            <a:r>
              <a:rPr lang="sl-SI" sz="1000">
                <a:solidFill>
                  <a:schemeClr val="accent1"/>
                </a:solidFill>
              </a:rPr>
              <a:t>stvarjena z UI</a:t>
            </a:r>
            <a:endParaRPr lang="en-US" sz="1000">
              <a:solidFill>
                <a:schemeClr val="accent1"/>
              </a:solidFill>
            </a:endParaRPr>
          </a:p>
        </p:txBody>
      </p:sp>
    </p:spTree>
    <p:extLst>
      <p:ext uri="{BB962C8B-B14F-4D97-AF65-F5344CB8AC3E}">
        <p14:creationId xmlns:p14="http://schemas.microsoft.com/office/powerpoint/2010/main" val="2525822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58687-496C-EB26-1780-546CA542E392}"/>
              </a:ext>
            </a:extLst>
          </p:cNvPr>
          <p:cNvSpPr>
            <a:spLocks noGrp="1"/>
          </p:cNvSpPr>
          <p:nvPr>
            <p:ph type="title"/>
          </p:nvPr>
        </p:nvSpPr>
        <p:spPr>
          <a:xfrm>
            <a:off x="452377" y="355480"/>
            <a:ext cx="9340970" cy="454384"/>
          </a:xfrm>
        </p:spPr>
        <p:txBody>
          <a:bodyPr vert="horz" lIns="91440" tIns="45720" rIns="91440" bIns="45720" rtlCol="0" anchor="ctr">
            <a:noAutofit/>
          </a:bodyPr>
          <a:lstStyle/>
          <a:p>
            <a:r>
              <a:rPr lang="sl-SI" sz="3400"/>
              <a:t>Struktura vizualno podprte predstavitve</a:t>
            </a:r>
          </a:p>
        </p:txBody>
      </p:sp>
      <p:sp>
        <p:nvSpPr>
          <p:cNvPr id="3" name="Content Placeholder 2">
            <a:extLst>
              <a:ext uri="{FF2B5EF4-FFF2-40B4-BE49-F238E27FC236}">
                <a16:creationId xmlns:a16="http://schemas.microsoft.com/office/drawing/2014/main" id="{E5A35B3F-A959-83E8-D119-09B64E4A1B26}"/>
              </a:ext>
            </a:extLst>
          </p:cNvPr>
          <p:cNvSpPr>
            <a:spLocks noGrp="1"/>
          </p:cNvSpPr>
          <p:nvPr>
            <p:ph idx="1"/>
          </p:nvPr>
        </p:nvSpPr>
        <p:spPr>
          <a:xfrm>
            <a:off x="588924" y="1066568"/>
            <a:ext cx="10870721" cy="5184925"/>
          </a:xfrm>
          <a:noFill/>
        </p:spPr>
        <p:txBody>
          <a:bodyPr vert="horz" lIns="91440" tIns="45720" rIns="91440" bIns="45720" rtlCol="0" anchor="t">
            <a:noAutofit/>
          </a:bodyPr>
          <a:lstStyle/>
          <a:p>
            <a:pPr>
              <a:lnSpc>
                <a:spcPct val="150000"/>
              </a:lnSpc>
              <a:spcBef>
                <a:spcPts val="600"/>
              </a:spcBef>
              <a:spcAft>
                <a:spcPts val="600"/>
              </a:spcAft>
            </a:pPr>
            <a:r>
              <a:rPr lang="sl-SI" sz="1600">
                <a:ea typeface="+mn-lt"/>
                <a:cs typeface="+mn-lt"/>
              </a:rPr>
              <a:t>Uvod:</a:t>
            </a:r>
            <a:br>
              <a:rPr lang="sl-SI" sz="1600">
                <a:solidFill>
                  <a:schemeClr val="accent1"/>
                </a:solidFill>
                <a:ea typeface="+mn-lt"/>
                <a:cs typeface="+mn-lt"/>
              </a:rPr>
            </a:br>
            <a:r>
              <a:rPr lang="sl-SI" sz="1600">
                <a:solidFill>
                  <a:schemeClr val="accent1"/>
                </a:solidFill>
                <a:ea typeface="+mn-lt"/>
                <a:cs typeface="+mn-lt"/>
              </a:rPr>
              <a:t>Začnite z močno zgodbo ali provokativnim vprašanjem, da pritegnete svoje občinstvo in poudarite težavo, ki jo vaš izdelek rešuje</a:t>
            </a:r>
            <a:r>
              <a:rPr lang="sl-SI" sz="1600" b="0">
                <a:solidFill>
                  <a:schemeClr val="accent1"/>
                </a:solidFill>
                <a:ea typeface="+mn-lt"/>
                <a:cs typeface="+mn-lt"/>
              </a:rPr>
              <a:t>. Na primer: </a:t>
            </a:r>
            <a:r>
              <a:rPr lang="sl-SI" sz="1600" b="0" i="1">
                <a:solidFill>
                  <a:schemeClr val="accent1"/>
                </a:solidFill>
                <a:ea typeface="+mn-lt"/>
                <a:cs typeface="+mn-lt"/>
              </a:rPr>
              <a:t>»Predstavljajte si svet, v katerem vsak dom poganja čista, obnovljiva energija – kako blizu smo uresničitvi te vizije?«</a:t>
            </a:r>
            <a:r>
              <a:rPr lang="sl-SI" sz="1600" b="0">
                <a:solidFill>
                  <a:schemeClr val="accent1"/>
                </a:solidFill>
                <a:ea typeface="+mn-lt"/>
                <a:cs typeface="+mn-lt"/>
              </a:rPr>
              <a:t> S tem pripravite temelje za predstavitev vaše rešitve in njenega učinka.</a:t>
            </a:r>
            <a:endParaRPr lang="sl-SI">
              <a:solidFill>
                <a:schemeClr val="accent1"/>
              </a:solidFill>
            </a:endParaRPr>
          </a:p>
          <a:p>
            <a:pPr>
              <a:lnSpc>
                <a:spcPct val="150000"/>
              </a:lnSpc>
              <a:spcBef>
                <a:spcPts val="600"/>
              </a:spcBef>
              <a:spcAft>
                <a:spcPts val="600"/>
              </a:spcAft>
            </a:pPr>
            <a:r>
              <a:rPr lang="sl-SI" sz="1600">
                <a:ea typeface="+mn-lt"/>
                <a:cs typeface="+mn-lt"/>
              </a:rPr>
              <a:t>Problem:</a:t>
            </a:r>
            <a:br>
              <a:rPr lang="sl-SI" sz="1600">
                <a:solidFill>
                  <a:schemeClr val="accent1"/>
                </a:solidFill>
                <a:ea typeface="+mn-lt"/>
                <a:cs typeface="+mn-lt"/>
              </a:rPr>
            </a:br>
            <a:r>
              <a:rPr lang="sl-SI" sz="1600">
                <a:solidFill>
                  <a:schemeClr val="accent1"/>
                </a:solidFill>
                <a:ea typeface="+mn-lt"/>
                <a:cs typeface="+mn-lt"/>
              </a:rPr>
              <a:t>Jasno določite težavo, ki jo rešuje vaš izdelek, podprto s podatki, ki odražajo njegov obseg in nujnost</a:t>
            </a:r>
            <a:r>
              <a:rPr lang="sl-SI" sz="1600" b="0">
                <a:solidFill>
                  <a:schemeClr val="accent1"/>
                </a:solidFill>
                <a:ea typeface="+mn-lt"/>
                <a:cs typeface="+mn-lt"/>
              </a:rPr>
              <a:t>. Na primer: </a:t>
            </a:r>
            <a:r>
              <a:rPr lang="sl-SI" sz="1600" b="0" i="1">
                <a:solidFill>
                  <a:schemeClr val="accent1"/>
                </a:solidFill>
                <a:ea typeface="+mn-lt"/>
                <a:cs typeface="+mn-lt"/>
              </a:rPr>
              <a:t>»Več kot ena milijarda ljudi po vsem svetu še vedno nima dostopa do čiste vode«</a:t>
            </a:r>
            <a:r>
              <a:rPr lang="sl-SI" sz="1600" b="0">
                <a:solidFill>
                  <a:schemeClr val="accent1"/>
                </a:solidFill>
                <a:ea typeface="+mn-lt"/>
                <a:cs typeface="+mn-lt"/>
              </a:rPr>
              <a:t>, s čimer poudarite kritično naravo izziva.</a:t>
            </a:r>
            <a:endParaRPr lang="sl-SI">
              <a:solidFill>
                <a:schemeClr val="accent1"/>
              </a:solidFill>
            </a:endParaRPr>
          </a:p>
          <a:p>
            <a:pPr>
              <a:lnSpc>
                <a:spcPct val="150000"/>
              </a:lnSpc>
              <a:spcBef>
                <a:spcPts val="600"/>
              </a:spcBef>
              <a:spcAft>
                <a:spcPts val="600"/>
              </a:spcAft>
            </a:pPr>
            <a:r>
              <a:rPr lang="sl-SI" sz="1600">
                <a:ea typeface="+mn-lt"/>
                <a:cs typeface="+mn-lt"/>
              </a:rPr>
              <a:t>Rešitev:</a:t>
            </a:r>
            <a:br>
              <a:rPr lang="sl-SI" sz="1600">
                <a:solidFill>
                  <a:schemeClr val="accent1"/>
                </a:solidFill>
                <a:ea typeface="+mn-lt"/>
                <a:cs typeface="+mn-lt"/>
              </a:rPr>
            </a:br>
            <a:r>
              <a:rPr lang="sl-SI" sz="1600">
                <a:solidFill>
                  <a:schemeClr val="accent1"/>
                </a:solidFill>
                <a:ea typeface="+mn-lt"/>
                <a:cs typeface="+mn-lt"/>
              </a:rPr>
              <a:t>Pokažite, kako vaš izdelek učinkovito rešuje težavo, s poudarkom na njegovih edinstvenih značilnostih in prednostih</a:t>
            </a:r>
            <a:r>
              <a:rPr lang="sl-SI" sz="1600" b="0">
                <a:solidFill>
                  <a:schemeClr val="accent1"/>
                </a:solidFill>
                <a:ea typeface="+mn-lt"/>
                <a:cs typeface="+mn-lt"/>
              </a:rPr>
              <a:t>. Na primer: </a:t>
            </a:r>
            <a:r>
              <a:rPr lang="sl-SI" sz="1600" b="0" i="1">
                <a:solidFill>
                  <a:schemeClr val="accent1"/>
                </a:solidFill>
                <a:ea typeface="+mn-lt"/>
                <a:cs typeface="+mn-lt"/>
              </a:rPr>
              <a:t>»Naš prenosni čistilnik vode uporablja napredno filtracijsko tehnologijo za zagotavljanje varne pitne vode v nekaj minutah, kar ponuja praktično in takojšnjo rešitev.«</a:t>
            </a:r>
            <a:endParaRPr lang="sl-SI" b="0" i="1">
              <a:solidFill>
                <a:schemeClr val="accent1"/>
              </a:solidFill>
            </a:endParaRPr>
          </a:p>
          <a:p>
            <a:pPr>
              <a:lnSpc>
                <a:spcPct val="150000"/>
              </a:lnSpc>
              <a:spcBef>
                <a:spcPts val="600"/>
              </a:spcBef>
              <a:spcAft>
                <a:spcPts val="600"/>
              </a:spcAft>
            </a:pPr>
            <a:endParaRPr lang="sl-SI" sz="1600">
              <a:solidFill>
                <a:schemeClr val="accent1"/>
              </a:solidFill>
            </a:endParaRPr>
          </a:p>
          <a:p>
            <a:endParaRPr lang="sl-SI" sz="1600">
              <a:solidFill>
                <a:schemeClr val="accent1"/>
              </a:solidFill>
            </a:endParaRPr>
          </a:p>
          <a:p>
            <a:pPr>
              <a:lnSpc>
                <a:spcPct val="100000"/>
              </a:lnSpc>
              <a:spcBef>
                <a:spcPts val="600"/>
              </a:spcBef>
              <a:spcAft>
                <a:spcPts val="600"/>
              </a:spcAft>
            </a:pPr>
            <a:endParaRPr lang="sl-SI" sz="1600">
              <a:solidFill>
                <a:schemeClr val="accent1"/>
              </a:solidFill>
            </a:endParaRPr>
          </a:p>
          <a:p>
            <a:pPr>
              <a:lnSpc>
                <a:spcPct val="100000"/>
              </a:lnSpc>
              <a:spcBef>
                <a:spcPts val="600"/>
              </a:spcBef>
              <a:spcAft>
                <a:spcPts val="600"/>
              </a:spcAft>
            </a:pPr>
            <a:endParaRPr lang="sl-SI" sz="3200">
              <a:solidFill>
                <a:srgbClr val="1D1D1B"/>
              </a:solidFill>
            </a:endParaRPr>
          </a:p>
          <a:p>
            <a:pPr>
              <a:lnSpc>
                <a:spcPct val="170000"/>
              </a:lnSpc>
            </a:pPr>
            <a:endParaRPr lang="sl-SI"/>
          </a:p>
          <a:p>
            <a:pPr>
              <a:lnSpc>
                <a:spcPct val="170000"/>
              </a:lnSpc>
            </a:pPr>
            <a:endParaRPr lang="sl-SI"/>
          </a:p>
        </p:txBody>
      </p:sp>
    </p:spTree>
    <p:extLst>
      <p:ext uri="{BB962C8B-B14F-4D97-AF65-F5344CB8AC3E}">
        <p14:creationId xmlns:p14="http://schemas.microsoft.com/office/powerpoint/2010/main" val="3814413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387B7B7-8BBD-A076-D5D5-CB013AE4A2B0}"/>
              </a:ext>
            </a:extLst>
          </p:cNvPr>
          <p:cNvSpPr>
            <a:spLocks noGrp="1"/>
          </p:cNvSpPr>
          <p:nvPr>
            <p:ph type="title"/>
          </p:nvPr>
        </p:nvSpPr>
        <p:spPr>
          <a:xfrm>
            <a:off x="483296" y="250303"/>
            <a:ext cx="9565710" cy="636632"/>
          </a:xfrm>
        </p:spPr>
        <p:txBody>
          <a:bodyPr/>
          <a:lstStyle/>
          <a:p>
            <a:r>
              <a:rPr lang="sl-SI" sz="3400"/>
              <a:t>Struktura vizualno podprte predstavitve</a:t>
            </a:r>
            <a:endParaRPr lang="sl-SI"/>
          </a:p>
        </p:txBody>
      </p:sp>
      <p:sp>
        <p:nvSpPr>
          <p:cNvPr id="3" name="Označba mesta vsebine 2">
            <a:extLst>
              <a:ext uri="{FF2B5EF4-FFF2-40B4-BE49-F238E27FC236}">
                <a16:creationId xmlns:a16="http://schemas.microsoft.com/office/drawing/2014/main" id="{16B7109B-1971-746A-20C5-B1E2B0ECD86D}"/>
              </a:ext>
            </a:extLst>
          </p:cNvPr>
          <p:cNvSpPr>
            <a:spLocks noGrp="1"/>
          </p:cNvSpPr>
          <p:nvPr>
            <p:ph idx="1"/>
          </p:nvPr>
        </p:nvSpPr>
        <p:spPr>
          <a:xfrm>
            <a:off x="483296" y="1011436"/>
            <a:ext cx="10891380" cy="5019390"/>
          </a:xfrm>
        </p:spPr>
        <p:txBody>
          <a:bodyPr vert="horz" lIns="91440" tIns="45720" rIns="91440" bIns="45720" rtlCol="0" anchor="t">
            <a:normAutofit fontScale="92500"/>
          </a:bodyPr>
          <a:lstStyle/>
          <a:p>
            <a:pPr>
              <a:lnSpc>
                <a:spcPct val="120000"/>
              </a:lnSpc>
              <a:spcBef>
                <a:spcPts val="600"/>
              </a:spcBef>
              <a:spcAft>
                <a:spcPts val="600"/>
              </a:spcAft>
            </a:pPr>
            <a:r>
              <a:rPr lang="sl-SI" sz="1600">
                <a:ea typeface="+mn-lt"/>
                <a:cs typeface="+mn-lt"/>
              </a:rPr>
              <a:t>Poslovni model:</a:t>
            </a:r>
            <a:endParaRPr lang="sl-SI" sz="1600"/>
          </a:p>
          <a:p>
            <a:pPr>
              <a:lnSpc>
                <a:spcPct val="120000"/>
              </a:lnSpc>
              <a:spcBef>
                <a:spcPts val="600"/>
              </a:spcBef>
              <a:spcAft>
                <a:spcPts val="600"/>
              </a:spcAft>
            </a:pPr>
            <a:r>
              <a:rPr lang="sl-SI" sz="1600">
                <a:solidFill>
                  <a:schemeClr val="accent1"/>
                </a:solidFill>
                <a:ea typeface="+mn-lt"/>
                <a:cs typeface="+mn-lt"/>
              </a:rPr>
              <a:t>Jasno predstavite svoje vire prihodkov, kot so naročniški načrti. </a:t>
            </a:r>
            <a:r>
              <a:rPr lang="sl-SI" sz="1600" b="0">
                <a:solidFill>
                  <a:schemeClr val="accent1"/>
                </a:solidFill>
                <a:ea typeface="+mn-lt"/>
                <a:cs typeface="+mn-lt"/>
              </a:rPr>
              <a:t>Na primer: </a:t>
            </a:r>
            <a:r>
              <a:rPr lang="sl-SI" sz="1600" b="0" i="1">
                <a:solidFill>
                  <a:schemeClr val="accent1"/>
                </a:solidFill>
                <a:ea typeface="+mn-lt"/>
                <a:cs typeface="+mn-lt"/>
              </a:rPr>
              <a:t>»Ponavljajoče se prihodke ustvarjamo z mesečnimi in letnimi naročninami, kar zagotavlja predvidljiv prihodek in ohranjanje strank.«</a:t>
            </a:r>
          </a:p>
          <a:p>
            <a:pPr>
              <a:lnSpc>
                <a:spcPct val="120000"/>
              </a:lnSpc>
              <a:spcBef>
                <a:spcPts val="600"/>
              </a:spcBef>
              <a:spcAft>
                <a:spcPts val="600"/>
              </a:spcAft>
            </a:pPr>
            <a:r>
              <a:rPr lang="sl-SI" sz="1600">
                <a:ea typeface="+mn-lt"/>
                <a:cs typeface="+mn-lt"/>
              </a:rPr>
              <a:t>Koncept rasti:</a:t>
            </a:r>
            <a:endParaRPr lang="sl-SI" sz="1600"/>
          </a:p>
          <a:p>
            <a:pPr>
              <a:lnSpc>
                <a:spcPct val="120000"/>
              </a:lnSpc>
              <a:spcBef>
                <a:spcPts val="600"/>
              </a:spcBef>
              <a:spcAft>
                <a:spcPts val="600"/>
              </a:spcAft>
            </a:pPr>
            <a:r>
              <a:rPr lang="sl-SI" sz="1600">
                <a:solidFill>
                  <a:schemeClr val="accent1"/>
                </a:solidFill>
                <a:ea typeface="+mn-lt"/>
                <a:cs typeface="+mn-lt"/>
              </a:rPr>
              <a:t>Dokažite veliko povpraševanje na trgu z oprijemljivimi kazalniki. </a:t>
            </a:r>
            <a:r>
              <a:rPr lang="sl-SI" sz="1600" b="0">
                <a:solidFill>
                  <a:schemeClr val="accent1"/>
                </a:solidFill>
                <a:ea typeface="+mn-lt"/>
                <a:cs typeface="+mn-lt"/>
              </a:rPr>
              <a:t>Na primer: </a:t>
            </a:r>
            <a:r>
              <a:rPr lang="sl-SI" sz="1600" b="0" i="1">
                <a:solidFill>
                  <a:schemeClr val="accent1"/>
                </a:solidFill>
                <a:ea typeface="+mn-lt"/>
                <a:cs typeface="+mn-lt"/>
              </a:rPr>
              <a:t>»V samo šestih mesecih smo prodali več kot 10.000 enot in vzpostavili partnerstva z večjimi trgovci na drobno, kar potrjuje ustreznost našega izdelka in distribucijske strategija</a:t>
            </a:r>
            <a:r>
              <a:rPr lang="sl-SI" sz="1600" b="0">
                <a:solidFill>
                  <a:schemeClr val="accent1"/>
                </a:solidFill>
                <a:ea typeface="+mn-lt"/>
                <a:cs typeface="+mn-lt"/>
              </a:rPr>
              <a:t>. «</a:t>
            </a:r>
          </a:p>
          <a:p>
            <a:pPr>
              <a:lnSpc>
                <a:spcPct val="120000"/>
              </a:lnSpc>
              <a:spcBef>
                <a:spcPts val="600"/>
              </a:spcBef>
              <a:spcAft>
                <a:spcPts val="600"/>
              </a:spcAft>
            </a:pPr>
            <a:r>
              <a:rPr lang="sl-SI" sz="1600">
                <a:ea typeface="+mn-lt"/>
                <a:cs typeface="+mn-lt"/>
              </a:rPr>
              <a:t>Konkurenca:</a:t>
            </a:r>
            <a:endParaRPr lang="sl-SI" sz="1600"/>
          </a:p>
          <a:p>
            <a:pPr>
              <a:lnSpc>
                <a:spcPct val="120000"/>
              </a:lnSpc>
              <a:spcBef>
                <a:spcPts val="600"/>
              </a:spcBef>
              <a:spcAft>
                <a:spcPts val="600"/>
              </a:spcAft>
            </a:pPr>
            <a:r>
              <a:rPr lang="sl-SI" sz="1600">
                <a:solidFill>
                  <a:schemeClr val="accent1"/>
                </a:solidFill>
                <a:ea typeface="+mn-lt"/>
                <a:cs typeface="+mn-lt"/>
              </a:rPr>
              <a:t>Opredelite ključne konkurente in poudarite svoje edinstvene prodajne točke. </a:t>
            </a:r>
            <a:r>
              <a:rPr lang="sl-SI" sz="1600" b="0">
                <a:solidFill>
                  <a:schemeClr val="accent1"/>
                </a:solidFill>
                <a:ea typeface="+mn-lt"/>
                <a:cs typeface="+mn-lt"/>
              </a:rPr>
              <a:t>Na primer: </a:t>
            </a:r>
            <a:r>
              <a:rPr lang="sl-SI" sz="1600" b="0" i="1">
                <a:solidFill>
                  <a:schemeClr val="accent1"/>
                </a:solidFill>
                <a:ea typeface="+mn-lt"/>
                <a:cs typeface="+mn-lt"/>
              </a:rPr>
              <a:t>»Za razliko od tradicionalnih čistilnikov je naša lahka in prenosna zasnova prilagojena za mobilno uporabo, zaradi česar izstopa na trgu.«</a:t>
            </a:r>
          </a:p>
          <a:p>
            <a:pPr>
              <a:lnSpc>
                <a:spcPct val="120000"/>
              </a:lnSpc>
              <a:spcBef>
                <a:spcPts val="600"/>
              </a:spcBef>
              <a:spcAft>
                <a:spcPts val="600"/>
              </a:spcAft>
            </a:pPr>
            <a:r>
              <a:rPr lang="sl-SI" sz="1600">
                <a:ea typeface="+mn-lt"/>
                <a:cs typeface="+mn-lt"/>
              </a:rPr>
              <a:t>Finančni podatki:</a:t>
            </a:r>
            <a:endParaRPr lang="sl-SI" sz="1600"/>
          </a:p>
          <a:p>
            <a:pPr>
              <a:lnSpc>
                <a:spcPct val="120000"/>
              </a:lnSpc>
              <a:spcBef>
                <a:spcPts val="600"/>
              </a:spcBef>
              <a:spcAft>
                <a:spcPts val="600"/>
              </a:spcAft>
            </a:pPr>
            <a:r>
              <a:rPr lang="sl-SI" sz="1600">
                <a:solidFill>
                  <a:schemeClr val="accent1"/>
                </a:solidFill>
                <a:ea typeface="+mn-lt"/>
                <a:cs typeface="+mn-lt"/>
              </a:rPr>
              <a:t>Navedite jasne finančne projekcije in kazalnike. </a:t>
            </a:r>
            <a:r>
              <a:rPr lang="sl-SI" sz="1600" b="0">
                <a:solidFill>
                  <a:schemeClr val="accent1"/>
                </a:solidFill>
                <a:ea typeface="+mn-lt"/>
                <a:cs typeface="+mn-lt"/>
              </a:rPr>
              <a:t>Na primer: </a:t>
            </a:r>
            <a:r>
              <a:rPr lang="sl-SI" sz="1600" b="0" i="1">
                <a:solidFill>
                  <a:schemeClr val="accent1"/>
                </a:solidFill>
                <a:ea typeface="+mn-lt"/>
                <a:cs typeface="+mn-lt"/>
              </a:rPr>
              <a:t>»V prvem letu načrtujemo 2 milijona dolarjev prihodkov s 60-odstotno bruto maržo, ki jo podpirajo nizki stroški pridobivanja strank, kar zagotavlja trajnostno rast in dobičkonosnost.«</a:t>
            </a:r>
            <a:endParaRPr lang="sl-SI" sz="1600" b="0" i="1">
              <a:solidFill>
                <a:schemeClr val="accent1"/>
              </a:solidFill>
            </a:endParaRPr>
          </a:p>
        </p:txBody>
      </p:sp>
    </p:spTree>
    <p:extLst>
      <p:ext uri="{BB962C8B-B14F-4D97-AF65-F5344CB8AC3E}">
        <p14:creationId xmlns:p14="http://schemas.microsoft.com/office/powerpoint/2010/main" val="15166986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97689-493D-1624-7929-C678760FE14B}"/>
              </a:ext>
            </a:extLst>
          </p:cNvPr>
          <p:cNvSpPr>
            <a:spLocks noGrp="1"/>
          </p:cNvSpPr>
          <p:nvPr>
            <p:ph type="title"/>
          </p:nvPr>
        </p:nvSpPr>
        <p:spPr>
          <a:xfrm>
            <a:off x="838200" y="365125"/>
            <a:ext cx="10091468" cy="799441"/>
          </a:xfrm>
        </p:spPr>
        <p:txBody>
          <a:bodyPr/>
          <a:lstStyle/>
          <a:p>
            <a:r>
              <a:rPr lang="sl-SI" sz="3400"/>
              <a:t>Glavni podatki, ki jih je </a:t>
            </a:r>
            <a:r>
              <a:rPr lang="en-US" sz="3400" err="1"/>
              <a:t>potrebno</a:t>
            </a:r>
            <a:r>
              <a:rPr lang="sl-SI" sz="3400"/>
              <a:t> vključiti</a:t>
            </a:r>
          </a:p>
        </p:txBody>
      </p:sp>
      <p:sp>
        <p:nvSpPr>
          <p:cNvPr id="3" name="Content Placeholder 2">
            <a:extLst>
              <a:ext uri="{FF2B5EF4-FFF2-40B4-BE49-F238E27FC236}">
                <a16:creationId xmlns:a16="http://schemas.microsoft.com/office/drawing/2014/main" id="{4DA98FB8-37FB-02E6-6D6A-D1FDDA591FFB}"/>
              </a:ext>
            </a:extLst>
          </p:cNvPr>
          <p:cNvSpPr>
            <a:spLocks noGrp="1"/>
          </p:cNvSpPr>
          <p:nvPr>
            <p:ph idx="1"/>
          </p:nvPr>
        </p:nvSpPr>
        <p:spPr>
          <a:xfrm>
            <a:off x="838200" y="1423358"/>
            <a:ext cx="10515600" cy="4753605"/>
          </a:xfrm>
        </p:spPr>
        <p:txBody>
          <a:bodyPr vert="horz" lIns="91440" tIns="45720" rIns="91440" bIns="45720" rtlCol="0" anchor="t">
            <a:normAutofit fontScale="92500" lnSpcReduction="20000"/>
          </a:bodyPr>
          <a:lstStyle/>
          <a:p>
            <a:pPr marL="0" indent="0">
              <a:lnSpc>
                <a:spcPct val="150000"/>
              </a:lnSpc>
              <a:spcBef>
                <a:spcPts val="600"/>
              </a:spcBef>
              <a:spcAft>
                <a:spcPts val="600"/>
              </a:spcAft>
              <a:buNone/>
            </a:pPr>
            <a:r>
              <a:rPr lang="sl-SI" sz="1800">
                <a:solidFill>
                  <a:schemeClr val="accent1"/>
                </a:solidFill>
              </a:rPr>
              <a:t>Vizija in poslanstvo: </a:t>
            </a:r>
            <a:r>
              <a:rPr lang="sl-SI" sz="1800" b="0">
                <a:solidFill>
                  <a:schemeClr val="accent1"/>
                </a:solidFill>
              </a:rPr>
              <a:t>jasno navedite </a:t>
            </a:r>
            <a:r>
              <a:rPr lang="sl-SI" sz="1800">
                <a:solidFill>
                  <a:schemeClr val="accent1"/>
                </a:solidFill>
              </a:rPr>
              <a:t>dolgoročno vizijo in poslanstvo </a:t>
            </a:r>
            <a:r>
              <a:rPr lang="sl-SI" sz="1800" b="0">
                <a:solidFill>
                  <a:schemeClr val="accent1"/>
                </a:solidFill>
              </a:rPr>
              <a:t>vašega podjetja.</a:t>
            </a:r>
          </a:p>
          <a:p>
            <a:pPr marL="457200">
              <a:lnSpc>
                <a:spcPct val="150000"/>
              </a:lnSpc>
              <a:spcBef>
                <a:spcPts val="600"/>
              </a:spcBef>
              <a:spcAft>
                <a:spcPts val="600"/>
              </a:spcAft>
              <a:buFont typeface="Arial" panose="020B0604020202020204" pitchFamily="34" charset="0"/>
              <a:buChar char="•"/>
            </a:pPr>
            <a:r>
              <a:rPr lang="sl-SI" sz="1800" b="0" i="1">
                <a:solidFill>
                  <a:schemeClr val="accent1"/>
                </a:solidFill>
              </a:rPr>
              <a:t>Primer: </a:t>
            </a:r>
            <a:r>
              <a:rPr lang="sl-SI" sz="1800" b="0" i="1">
                <a:solidFill>
                  <a:schemeClr val="accent1"/>
                </a:solidFill>
                <a:ea typeface="+mn-lt"/>
                <a:cs typeface="+mn-lt"/>
              </a:rPr>
              <a:t>»</a:t>
            </a:r>
            <a:r>
              <a:rPr lang="sl-SI" sz="1800" b="0" i="1">
                <a:solidFill>
                  <a:schemeClr val="accent1"/>
                </a:solidFill>
              </a:rPr>
              <a:t>Naše poslanstvo je omogočiti dostop do čiste vode vsem in povsod.</a:t>
            </a:r>
            <a:r>
              <a:rPr lang="sl-SI" sz="1800" b="0" i="1">
                <a:solidFill>
                  <a:schemeClr val="accent1"/>
                </a:solidFill>
                <a:ea typeface="+mn-lt"/>
                <a:cs typeface="+mn-lt"/>
              </a:rPr>
              <a:t>«</a:t>
            </a:r>
            <a:endParaRPr lang="sl-SI" sz="1800" b="0" i="1">
              <a:solidFill>
                <a:schemeClr val="accent1"/>
              </a:solidFill>
            </a:endParaRPr>
          </a:p>
          <a:p>
            <a:pPr marL="0" indent="0">
              <a:lnSpc>
                <a:spcPct val="150000"/>
              </a:lnSpc>
              <a:spcBef>
                <a:spcPts val="600"/>
              </a:spcBef>
              <a:spcAft>
                <a:spcPts val="600"/>
              </a:spcAft>
              <a:buNone/>
            </a:pPr>
            <a:r>
              <a:rPr lang="sl-SI" sz="1800">
                <a:solidFill>
                  <a:schemeClr val="accent1"/>
                </a:solidFill>
              </a:rPr>
              <a:t>Edinstvena ponujena vrednost: </a:t>
            </a:r>
            <a:r>
              <a:rPr lang="sl-SI" sz="1800" b="0">
                <a:solidFill>
                  <a:schemeClr val="accent1"/>
                </a:solidFill>
              </a:rPr>
              <a:t>Poudarite po čem se </a:t>
            </a:r>
            <a:r>
              <a:rPr lang="sl-SI" sz="1800">
                <a:solidFill>
                  <a:schemeClr val="accent1"/>
                </a:solidFill>
              </a:rPr>
              <a:t>vaš izdelek razlikuje </a:t>
            </a:r>
            <a:r>
              <a:rPr lang="sl-SI" sz="1800" b="0">
                <a:solidFill>
                  <a:schemeClr val="accent1"/>
                </a:solidFill>
              </a:rPr>
              <a:t>od konkurence.</a:t>
            </a:r>
          </a:p>
          <a:p>
            <a:pPr marL="457200">
              <a:lnSpc>
                <a:spcPct val="150000"/>
              </a:lnSpc>
              <a:spcBef>
                <a:spcPts val="600"/>
              </a:spcBef>
              <a:spcAft>
                <a:spcPts val="600"/>
              </a:spcAft>
              <a:buFont typeface="Arial" panose="020B0604020202020204" pitchFamily="34" charset="0"/>
              <a:buChar char="•"/>
            </a:pPr>
            <a:r>
              <a:rPr lang="sl-SI" sz="1800" b="0" i="1">
                <a:solidFill>
                  <a:schemeClr val="accent1"/>
                </a:solidFill>
              </a:rPr>
              <a:t>Primer: </a:t>
            </a:r>
            <a:r>
              <a:rPr lang="sl-SI" sz="1800" b="0" i="1">
                <a:solidFill>
                  <a:schemeClr val="accent1"/>
                </a:solidFill>
                <a:ea typeface="+mn-lt"/>
                <a:cs typeface="+mn-lt"/>
              </a:rPr>
              <a:t>»</a:t>
            </a:r>
            <a:r>
              <a:rPr lang="sl-SI" sz="1800" b="0" i="1">
                <a:solidFill>
                  <a:schemeClr val="accent1"/>
                </a:solidFill>
              </a:rPr>
              <a:t>Naš čistilnik je edini, ki uporablja nanotehnologijo za vrhunsko filtriranje.</a:t>
            </a:r>
            <a:r>
              <a:rPr lang="sl-SI" sz="1800" b="0" i="1">
                <a:solidFill>
                  <a:schemeClr val="accent1"/>
                </a:solidFill>
                <a:ea typeface="+mn-lt"/>
                <a:cs typeface="+mn-lt"/>
              </a:rPr>
              <a:t>«</a:t>
            </a:r>
            <a:endParaRPr lang="sl-SI" sz="1800" b="0" i="1">
              <a:solidFill>
                <a:schemeClr val="accent1"/>
              </a:solidFill>
            </a:endParaRPr>
          </a:p>
          <a:p>
            <a:pPr marL="0" indent="0">
              <a:lnSpc>
                <a:spcPct val="150000"/>
              </a:lnSpc>
              <a:spcBef>
                <a:spcPts val="600"/>
              </a:spcBef>
              <a:spcAft>
                <a:spcPts val="600"/>
              </a:spcAft>
              <a:buNone/>
            </a:pPr>
            <a:r>
              <a:rPr lang="sl-SI" sz="1800">
                <a:solidFill>
                  <a:schemeClr val="accent1"/>
                </a:solidFill>
              </a:rPr>
              <a:t>Analiza trga in vpogled v stranke: </a:t>
            </a:r>
            <a:r>
              <a:rPr lang="sl-SI" sz="1800" b="0">
                <a:solidFill>
                  <a:schemeClr val="accent1"/>
                </a:solidFill>
              </a:rPr>
              <a:t>zagotovite vpogled v </a:t>
            </a:r>
            <a:r>
              <a:rPr lang="sl-SI" sz="1800">
                <a:solidFill>
                  <a:schemeClr val="accent1"/>
                </a:solidFill>
              </a:rPr>
              <a:t>tržne trende in potrebe strank</a:t>
            </a:r>
            <a:r>
              <a:rPr lang="sl-SI" sz="1800" b="0">
                <a:solidFill>
                  <a:schemeClr val="accent1"/>
                </a:solidFill>
              </a:rPr>
              <a:t>.</a:t>
            </a:r>
          </a:p>
          <a:p>
            <a:pPr marL="457200">
              <a:lnSpc>
                <a:spcPct val="150000"/>
              </a:lnSpc>
              <a:spcBef>
                <a:spcPts val="600"/>
              </a:spcBef>
              <a:spcAft>
                <a:spcPts val="600"/>
              </a:spcAft>
              <a:buFont typeface="Arial" panose="020B0604020202020204" pitchFamily="34" charset="0"/>
              <a:buChar char="•"/>
            </a:pPr>
            <a:r>
              <a:rPr lang="sl-SI" sz="1800" b="0" i="1">
                <a:solidFill>
                  <a:schemeClr val="accent1"/>
                </a:solidFill>
              </a:rPr>
              <a:t>Primer: </a:t>
            </a:r>
            <a:r>
              <a:rPr lang="sl-SI" sz="1800" b="0" i="1">
                <a:solidFill>
                  <a:schemeClr val="accent1"/>
                </a:solidFill>
                <a:ea typeface="+mn-lt"/>
                <a:cs typeface="+mn-lt"/>
              </a:rPr>
              <a:t>»</a:t>
            </a:r>
            <a:r>
              <a:rPr lang="sl-SI" sz="1800" b="0" i="1">
                <a:solidFill>
                  <a:schemeClr val="accent1"/>
                </a:solidFill>
              </a:rPr>
              <a:t>Tržne raziskave kažejo na vse večje povpraševanje po prenosnih, uporabniku prijaznih čistilnikih vode.</a:t>
            </a:r>
            <a:r>
              <a:rPr lang="sl-SI" sz="1800" b="0" i="1">
                <a:solidFill>
                  <a:schemeClr val="accent1"/>
                </a:solidFill>
                <a:ea typeface="+mn-lt"/>
                <a:cs typeface="+mn-lt"/>
              </a:rPr>
              <a:t>«</a:t>
            </a:r>
            <a:endParaRPr lang="sl-SI" sz="1800" b="0" i="1">
              <a:solidFill>
                <a:schemeClr val="accent1"/>
              </a:solidFill>
            </a:endParaRPr>
          </a:p>
          <a:p>
            <a:pPr marL="0" indent="0">
              <a:lnSpc>
                <a:spcPct val="150000"/>
              </a:lnSpc>
              <a:spcBef>
                <a:spcPts val="600"/>
              </a:spcBef>
              <a:spcAft>
                <a:spcPts val="600"/>
              </a:spcAft>
              <a:buNone/>
            </a:pPr>
            <a:r>
              <a:rPr lang="sl-SI" sz="1800">
                <a:solidFill>
                  <a:schemeClr val="accent1"/>
                </a:solidFill>
              </a:rPr>
              <a:t>Strategija prodora na trg: </a:t>
            </a:r>
            <a:r>
              <a:rPr lang="sl-SI" sz="1800" b="0">
                <a:solidFill>
                  <a:schemeClr val="accent1"/>
                </a:solidFill>
              </a:rPr>
              <a:t>pojasnite svoj načrt za </a:t>
            </a:r>
            <a:r>
              <a:rPr lang="sl-SI" sz="1800">
                <a:solidFill>
                  <a:schemeClr val="accent1"/>
                </a:solidFill>
              </a:rPr>
              <a:t>doseganje in pridobivanje strank</a:t>
            </a:r>
            <a:r>
              <a:rPr lang="sl-SI" sz="1800" b="0">
                <a:solidFill>
                  <a:schemeClr val="accent1"/>
                </a:solidFill>
              </a:rPr>
              <a:t>.</a:t>
            </a:r>
          </a:p>
          <a:p>
            <a:pPr marL="457200">
              <a:lnSpc>
                <a:spcPct val="150000"/>
              </a:lnSpc>
              <a:spcBef>
                <a:spcPts val="600"/>
              </a:spcBef>
              <a:spcAft>
                <a:spcPts val="600"/>
              </a:spcAft>
              <a:buFont typeface="Arial" panose="020B0604020202020204" pitchFamily="34" charset="0"/>
              <a:buChar char="•"/>
            </a:pPr>
            <a:r>
              <a:rPr lang="sl-SI" sz="1800" b="0" i="1">
                <a:solidFill>
                  <a:schemeClr val="accent1"/>
                </a:solidFill>
              </a:rPr>
              <a:t>Primer: </a:t>
            </a:r>
            <a:r>
              <a:rPr lang="sl-SI" sz="1800" b="0" i="1">
                <a:solidFill>
                  <a:schemeClr val="accent1"/>
                </a:solidFill>
                <a:ea typeface="+mn-lt"/>
                <a:cs typeface="+mn-lt"/>
              </a:rPr>
              <a:t>»</a:t>
            </a:r>
            <a:r>
              <a:rPr lang="sl-SI" sz="1800" b="0" i="1">
                <a:solidFill>
                  <a:schemeClr val="accent1"/>
                </a:solidFill>
              </a:rPr>
              <a:t>Za doseganje ciljnega trga bomo uporabili kombinacijo spletnega trženja, partnerstev z vplivneži in maloprodajne distribucije.</a:t>
            </a:r>
            <a:r>
              <a:rPr lang="sl-SI" sz="1800" b="0" i="1">
                <a:solidFill>
                  <a:schemeClr val="accent1"/>
                </a:solidFill>
                <a:ea typeface="+mn-lt"/>
                <a:cs typeface="+mn-lt"/>
              </a:rPr>
              <a:t>«</a:t>
            </a:r>
            <a:endParaRPr lang="sl-SI" sz="1800" b="0" i="1">
              <a:solidFill>
                <a:schemeClr val="accent1"/>
              </a:solidFill>
            </a:endParaRPr>
          </a:p>
          <a:p>
            <a:endParaRPr lang="sl-SI"/>
          </a:p>
        </p:txBody>
      </p:sp>
    </p:spTree>
    <p:extLst>
      <p:ext uri="{BB962C8B-B14F-4D97-AF65-F5344CB8AC3E}">
        <p14:creationId xmlns:p14="http://schemas.microsoft.com/office/powerpoint/2010/main" val="2368773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847FD-A1DB-D188-688B-B991579E0DCE}"/>
              </a:ext>
            </a:extLst>
          </p:cNvPr>
          <p:cNvSpPr>
            <a:spLocks noGrp="1"/>
          </p:cNvSpPr>
          <p:nvPr>
            <p:ph type="title"/>
          </p:nvPr>
        </p:nvSpPr>
        <p:spPr/>
        <p:txBody>
          <a:bodyPr/>
          <a:lstStyle/>
          <a:p>
            <a:r>
              <a:rPr lang="sl-SI" sz="3400"/>
              <a:t>1. Razumevanje računovodskih izkazov in njihova analiza</a:t>
            </a:r>
          </a:p>
        </p:txBody>
      </p:sp>
      <p:sp>
        <p:nvSpPr>
          <p:cNvPr id="3" name="Content Placeholder 2">
            <a:extLst>
              <a:ext uri="{FF2B5EF4-FFF2-40B4-BE49-F238E27FC236}">
                <a16:creationId xmlns:a16="http://schemas.microsoft.com/office/drawing/2014/main" id="{59605655-373A-DED5-DBE3-3EF440CA7C6E}"/>
              </a:ext>
            </a:extLst>
          </p:cNvPr>
          <p:cNvSpPr>
            <a:spLocks noGrp="1"/>
          </p:cNvSpPr>
          <p:nvPr>
            <p:ph idx="1"/>
          </p:nvPr>
        </p:nvSpPr>
        <p:spPr/>
        <p:txBody>
          <a:bodyPr vert="horz" lIns="91440" tIns="45720" rIns="91440" bIns="45720" rtlCol="0" anchor="t">
            <a:normAutofit/>
          </a:bodyPr>
          <a:lstStyle/>
          <a:p>
            <a:pPr marL="0" indent="0">
              <a:buNone/>
            </a:pPr>
            <a:endParaRPr lang="sl-SI" sz="1600"/>
          </a:p>
          <a:p>
            <a:pPr lvl="1"/>
            <a:r>
              <a:rPr lang="sl-SI" sz="1600">
                <a:solidFill>
                  <a:schemeClr val="accent1"/>
                </a:solidFill>
                <a:latin typeface="Raleway Medium"/>
              </a:rPr>
              <a:t>Računovodski izkazi </a:t>
            </a:r>
            <a:r>
              <a:rPr lang="sl-SI" sz="1600" b="0">
                <a:solidFill>
                  <a:schemeClr val="accent1"/>
                </a:solidFill>
                <a:latin typeface="Raleway Medium"/>
              </a:rPr>
              <a:t>so uradni zapisi o finančnih dejavnostih in položaju podjetja, osebe ali drugega subjekta. Predstavljajo povzetek finančnega stanja podjetja in jih različni deležniki uporabljajo za različne namene.</a:t>
            </a:r>
          </a:p>
          <a:p>
            <a:pPr lvl="1">
              <a:lnSpc>
                <a:spcPct val="150000"/>
              </a:lnSpc>
            </a:pPr>
            <a:endParaRPr lang="sl-SI">
              <a:solidFill>
                <a:srgbClr val="F85741"/>
              </a:solidFill>
              <a:latin typeface="Raleway Medium"/>
            </a:endParaRPr>
          </a:p>
          <a:p>
            <a:pPr lvl="1">
              <a:lnSpc>
                <a:spcPct val="150000"/>
              </a:lnSpc>
            </a:pPr>
            <a:r>
              <a:rPr lang="sl-SI" sz="1600" b="0">
                <a:solidFill>
                  <a:schemeClr val="accent1"/>
                </a:solidFill>
                <a:latin typeface="Raleway Medium"/>
              </a:rPr>
              <a:t> </a:t>
            </a:r>
          </a:p>
          <a:p>
            <a:pPr lvl="1">
              <a:lnSpc>
                <a:spcPct val="150000"/>
              </a:lnSpc>
            </a:pPr>
            <a:endParaRPr lang="sl-SI" sz="1600" b="0">
              <a:solidFill>
                <a:schemeClr val="accent1"/>
              </a:solidFill>
              <a:latin typeface="Raleway Medium"/>
            </a:endParaRPr>
          </a:p>
          <a:p>
            <a:pPr lvl="1">
              <a:lnSpc>
                <a:spcPct val="150000"/>
              </a:lnSpc>
            </a:pPr>
            <a:r>
              <a:rPr lang="sl-SI" sz="1600" b="0">
                <a:solidFill>
                  <a:schemeClr val="accent1"/>
                </a:solidFill>
                <a:latin typeface="Raleway Medium"/>
              </a:rPr>
              <a:t>           </a:t>
            </a:r>
          </a:p>
          <a:p>
            <a:pPr lvl="1">
              <a:lnSpc>
                <a:spcPct val="150000"/>
              </a:lnSpc>
            </a:pPr>
            <a:r>
              <a:rPr lang="sl-SI" sz="1600" b="0">
                <a:solidFill>
                  <a:schemeClr val="accent1"/>
                </a:solidFill>
                <a:latin typeface="Raleway Medium"/>
              </a:rPr>
              <a:t>   </a:t>
            </a:r>
          </a:p>
          <a:p>
            <a:pPr lvl="1"/>
            <a:endParaRPr lang="sl-SI"/>
          </a:p>
        </p:txBody>
      </p:sp>
      <p:pic>
        <p:nvPicPr>
          <p:cNvPr id="5" name="Picture 4" descr="A group of women sitting at a table with laptops and papers&#10;&#10;Description automatically generated">
            <a:extLst>
              <a:ext uri="{FF2B5EF4-FFF2-40B4-BE49-F238E27FC236}">
                <a16:creationId xmlns:a16="http://schemas.microsoft.com/office/drawing/2014/main" id="{3B568571-A732-BF01-454A-647087EA2D6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24800" y="3204714"/>
            <a:ext cx="3429000" cy="341935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Oval 6">
            <a:extLst>
              <a:ext uri="{FF2B5EF4-FFF2-40B4-BE49-F238E27FC236}">
                <a16:creationId xmlns:a16="http://schemas.microsoft.com/office/drawing/2014/main" id="{11F4FC62-2B36-E42B-6A42-B81E9F58FB71}"/>
              </a:ext>
            </a:extLst>
          </p:cNvPr>
          <p:cNvSpPr/>
          <p:nvPr/>
        </p:nvSpPr>
        <p:spPr>
          <a:xfrm>
            <a:off x="8842075" y="4727275"/>
            <a:ext cx="914400" cy="914400"/>
          </a:xfrm>
          <a:prstGeom prst="ellipse">
            <a:avLst/>
          </a:prstGeom>
          <a:effectLst>
            <a:softEdge rad="1270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6" name="PoljeZBesedilom 5">
            <a:extLst>
              <a:ext uri="{FF2B5EF4-FFF2-40B4-BE49-F238E27FC236}">
                <a16:creationId xmlns:a16="http://schemas.microsoft.com/office/drawing/2014/main" id="{98413A7E-E5AC-2443-4375-8D55C28842AB}"/>
              </a:ext>
            </a:extLst>
          </p:cNvPr>
          <p:cNvSpPr txBox="1"/>
          <p:nvPr/>
        </p:nvSpPr>
        <p:spPr>
          <a:xfrm>
            <a:off x="1425667" y="3561826"/>
            <a:ext cx="4524036" cy="1169551"/>
          </a:xfrm>
          <a:prstGeom prst="rect">
            <a:avLst/>
          </a:prstGeom>
          <a:solidFill>
            <a:schemeClr val="bg1"/>
          </a:solidFill>
          <a:ln>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500"/>
              </a:spcBef>
            </a:pPr>
            <a:r>
              <a:rPr lang="sl-SI" sz="1400" b="1">
                <a:solidFill>
                  <a:schemeClr val="accent1"/>
                </a:solidFill>
                <a:latin typeface="Raleway Medium"/>
              </a:rPr>
              <a:t>Zanimivo dejstvo</a:t>
            </a:r>
            <a:r>
              <a:rPr lang="sl-SI" sz="1400">
                <a:solidFill>
                  <a:schemeClr val="accent1"/>
                </a:solidFill>
                <a:latin typeface="Raleway Medium"/>
              </a:rPr>
              <a:t>: računovodski izkazi se pogosto imenujejo “semafor” podjetja. Tako kot semafor z rezultati na tekmi tudi računovodski izkazi predstavljajo posnetek finančne uspešnosti in položaja podjetja v določenem trenutku</a:t>
            </a:r>
            <a:r>
              <a:rPr lang="sl-SI" sz="1400" b="1">
                <a:solidFill>
                  <a:schemeClr val="accent1"/>
                </a:solidFill>
                <a:latin typeface="Raleway Medium"/>
              </a:rPr>
              <a:t>.</a:t>
            </a:r>
            <a:endParaRPr lang="sl-SI">
              <a:solidFill>
                <a:schemeClr val="accent1"/>
              </a:solidFill>
            </a:endParaRPr>
          </a:p>
        </p:txBody>
      </p:sp>
      <p:sp>
        <p:nvSpPr>
          <p:cNvPr id="8" name="PoljeZBesedilom 7">
            <a:extLst>
              <a:ext uri="{FF2B5EF4-FFF2-40B4-BE49-F238E27FC236}">
                <a16:creationId xmlns:a16="http://schemas.microsoft.com/office/drawing/2014/main" id="{6B37DD44-CA69-DC5A-20EC-6F5C25302CB1}"/>
              </a:ext>
            </a:extLst>
          </p:cNvPr>
          <p:cNvSpPr txBox="1"/>
          <p:nvPr/>
        </p:nvSpPr>
        <p:spPr>
          <a:xfrm>
            <a:off x="6731684" y="6247555"/>
            <a:ext cx="2197998" cy="246221"/>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Vir slike: </a:t>
            </a:r>
            <a:r>
              <a:rPr lang="en-US" sz="1000">
                <a:solidFill>
                  <a:schemeClr val="accent1"/>
                </a:solidFill>
              </a:rPr>
              <a:t>U</a:t>
            </a:r>
            <a:r>
              <a:rPr lang="sl-SI" sz="1000">
                <a:solidFill>
                  <a:schemeClr val="accent1"/>
                </a:solidFill>
              </a:rPr>
              <a:t>stvarjena z UI</a:t>
            </a:r>
          </a:p>
        </p:txBody>
      </p:sp>
    </p:spTree>
    <p:extLst>
      <p:ext uri="{BB962C8B-B14F-4D97-AF65-F5344CB8AC3E}">
        <p14:creationId xmlns:p14="http://schemas.microsoft.com/office/powerpoint/2010/main" val="1872930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631A1-251A-74D3-57DE-66B5DC8DCD92}"/>
              </a:ext>
            </a:extLst>
          </p:cNvPr>
          <p:cNvSpPr>
            <a:spLocks noGrp="1"/>
          </p:cNvSpPr>
          <p:nvPr>
            <p:ph type="title"/>
          </p:nvPr>
        </p:nvSpPr>
        <p:spPr>
          <a:xfrm>
            <a:off x="838200" y="365126"/>
            <a:ext cx="9702338" cy="419878"/>
          </a:xfrm>
        </p:spPr>
        <p:txBody>
          <a:bodyPr>
            <a:normAutofit fontScale="90000"/>
          </a:bodyPr>
          <a:lstStyle/>
          <a:p>
            <a:r>
              <a:rPr lang="sl-SI" b="1"/>
              <a:t>Zabavna dejstva o kratkih predstavitvah</a:t>
            </a:r>
          </a:p>
        </p:txBody>
      </p:sp>
      <p:sp>
        <p:nvSpPr>
          <p:cNvPr id="3" name="Content Placeholder 2">
            <a:extLst>
              <a:ext uri="{FF2B5EF4-FFF2-40B4-BE49-F238E27FC236}">
                <a16:creationId xmlns:a16="http://schemas.microsoft.com/office/drawing/2014/main" id="{1FFF5FEC-5FB2-BE52-49F4-AB7DF8C1238B}"/>
              </a:ext>
            </a:extLst>
          </p:cNvPr>
          <p:cNvSpPr>
            <a:spLocks noGrp="1"/>
          </p:cNvSpPr>
          <p:nvPr>
            <p:ph idx="1"/>
          </p:nvPr>
        </p:nvSpPr>
        <p:spPr>
          <a:xfrm>
            <a:off x="416094" y="1547924"/>
            <a:ext cx="5235715" cy="4505404"/>
          </a:xfrm>
          <a:solidFill>
            <a:schemeClr val="bg1"/>
          </a:solidFill>
        </p:spPr>
        <p:txBody>
          <a:bodyPr vert="horz" lIns="91440" tIns="45720" rIns="91440" bIns="45720" rtlCol="0" anchor="t">
            <a:normAutofit/>
          </a:bodyPr>
          <a:lstStyle/>
          <a:p>
            <a:pPr marL="285750" indent="-285750">
              <a:lnSpc>
                <a:spcPct val="110000"/>
              </a:lnSpc>
              <a:spcBef>
                <a:spcPts val="600"/>
              </a:spcBef>
              <a:buFont typeface="Arial" panose="020B0604020202020204" pitchFamily="34" charset="0"/>
              <a:buChar char="•"/>
            </a:pPr>
            <a:r>
              <a:rPr lang="sl-SI" sz="1400" b="0" dirty="0">
                <a:solidFill>
                  <a:schemeClr val="accent1"/>
                </a:solidFill>
              </a:rPr>
              <a:t>Izraz "</a:t>
            </a:r>
            <a:r>
              <a:rPr lang="sl-SI" sz="1400" err="1">
                <a:solidFill>
                  <a:schemeClr val="accent1"/>
                </a:solidFill>
              </a:rPr>
              <a:t>pitch</a:t>
            </a:r>
            <a:r>
              <a:rPr lang="sl-SI" sz="1400" dirty="0">
                <a:solidFill>
                  <a:schemeClr val="accent1"/>
                </a:solidFill>
              </a:rPr>
              <a:t> </a:t>
            </a:r>
            <a:r>
              <a:rPr lang="sl-SI" sz="1400" err="1">
                <a:solidFill>
                  <a:schemeClr val="accent1"/>
                </a:solidFill>
              </a:rPr>
              <a:t>deck</a:t>
            </a:r>
            <a:r>
              <a:rPr lang="sl-SI" sz="1400" b="0" dirty="0">
                <a:solidFill>
                  <a:schemeClr val="accent1"/>
                </a:solidFill>
              </a:rPr>
              <a:t>" izhaja iz besede za kupe (</a:t>
            </a:r>
            <a:r>
              <a:rPr lang="sl-SI" sz="1400" b="0" err="1">
                <a:solidFill>
                  <a:schemeClr val="accent1"/>
                </a:solidFill>
              </a:rPr>
              <a:t>deck</a:t>
            </a:r>
            <a:r>
              <a:rPr lang="sl-SI" sz="1400" b="0" dirty="0">
                <a:solidFill>
                  <a:schemeClr val="accent1"/>
                </a:solidFill>
              </a:rPr>
              <a:t>) prosojnic, ki so se nekoč uporabljale s projektorji, in glagola "</a:t>
            </a:r>
            <a:r>
              <a:rPr lang="sl-SI" sz="1400" b="0" err="1">
                <a:solidFill>
                  <a:schemeClr val="accent1"/>
                </a:solidFill>
              </a:rPr>
              <a:t>pitch</a:t>
            </a:r>
            <a:r>
              <a:rPr lang="sl-SI" sz="1400" b="0" dirty="0">
                <a:solidFill>
                  <a:schemeClr val="accent1"/>
                </a:solidFill>
              </a:rPr>
              <a:t>" - ki se nanaša na izvedbo poslovne </a:t>
            </a:r>
            <a:r>
              <a:rPr lang="sl-SI" sz="1400" b="0">
                <a:solidFill>
                  <a:schemeClr val="accent1"/>
                </a:solidFill>
              </a:rPr>
              <a:t>predstavitve.</a:t>
            </a:r>
            <a:endParaRPr lang="sl-SI">
              <a:solidFill>
                <a:schemeClr val="accent1"/>
              </a:solidFill>
            </a:endParaRPr>
          </a:p>
          <a:p>
            <a:pPr marL="285750" indent="-285750">
              <a:lnSpc>
                <a:spcPct val="110000"/>
              </a:lnSpc>
              <a:spcBef>
                <a:spcPts val="600"/>
              </a:spcBef>
              <a:buFont typeface="Arial" panose="020B0604020202020204" pitchFamily="34" charset="0"/>
              <a:buChar char="•"/>
            </a:pPr>
            <a:r>
              <a:rPr lang="sl-SI" sz="1400" dirty="0">
                <a:solidFill>
                  <a:schemeClr val="accent1"/>
                </a:solidFill>
              </a:rPr>
              <a:t>Pametna predstavitev podjetja </a:t>
            </a:r>
            <a:r>
              <a:rPr lang="sl-SI" sz="1400" err="1">
                <a:solidFill>
                  <a:schemeClr val="accent1"/>
                </a:solidFill>
              </a:rPr>
              <a:t>Uber</a:t>
            </a:r>
            <a:r>
              <a:rPr lang="sl-SI" sz="1400" b="0" dirty="0">
                <a:solidFill>
                  <a:schemeClr val="accent1"/>
                </a:solidFill>
              </a:rPr>
              <a:t>: </a:t>
            </a:r>
            <a:r>
              <a:rPr lang="sl-SI" sz="1400" b="0" err="1">
                <a:solidFill>
                  <a:schemeClr val="accent1"/>
                </a:solidFill>
              </a:rPr>
              <a:t>Uber</a:t>
            </a:r>
            <a:r>
              <a:rPr lang="sl-SI" sz="1400" b="0" dirty="0">
                <a:solidFill>
                  <a:schemeClr val="accent1"/>
                </a:solidFill>
              </a:rPr>
              <a:t> je v svoji predstavitvi uporabil preprost, vsakdanji jezik in terminologijo brez žargona, zaradi česar je bila njihova </a:t>
            </a:r>
            <a:r>
              <a:rPr lang="sl-SI" sz="1400" b="0">
                <a:solidFill>
                  <a:schemeClr val="accent1"/>
                </a:solidFill>
              </a:rPr>
              <a:t>ponujena vrednost jasna in nesporna za vlagatelje.</a:t>
            </a:r>
            <a:endParaRPr lang="sl-SI">
              <a:solidFill>
                <a:schemeClr val="accent1"/>
              </a:solidFill>
            </a:endParaRPr>
          </a:p>
          <a:p>
            <a:pPr marL="285750" indent="-285750">
              <a:lnSpc>
                <a:spcPct val="110000"/>
              </a:lnSpc>
              <a:spcBef>
                <a:spcPts val="600"/>
              </a:spcBef>
              <a:buFont typeface="Arial" panose="020B0604020202020204" pitchFamily="34" charset="0"/>
              <a:buChar char="•"/>
            </a:pPr>
            <a:r>
              <a:rPr lang="sl-SI" sz="1400" b="0" dirty="0">
                <a:solidFill>
                  <a:schemeClr val="accent1"/>
                </a:solidFill>
              </a:rPr>
              <a:t>Programska oprema </a:t>
            </a:r>
            <a:r>
              <a:rPr lang="sl-SI" sz="1400" err="1">
                <a:solidFill>
                  <a:schemeClr val="accent1"/>
                </a:solidFill>
              </a:rPr>
              <a:t>Slidebean</a:t>
            </a:r>
            <a:r>
              <a:rPr lang="sl-SI" sz="1400" b="0" dirty="0">
                <a:solidFill>
                  <a:schemeClr val="accent1"/>
                </a:solidFill>
              </a:rPr>
              <a:t>, ki se uporablja za izdelavo predstavitev, ima funkcijo, ki podjetnikom omogoča, da vidijo, kako uspešna je njihova predstavitev </a:t>
            </a:r>
            <a:r>
              <a:rPr lang="sl-SI" sz="1400" b="0">
                <a:solidFill>
                  <a:schemeClr val="accent1"/>
                </a:solidFill>
              </a:rPr>
              <a:t>in kako si jo vlagatelji ogledujejo.</a:t>
            </a:r>
            <a:endParaRPr lang="sl-SI">
              <a:solidFill>
                <a:schemeClr val="accent1"/>
              </a:solidFill>
            </a:endParaRPr>
          </a:p>
          <a:p>
            <a:pPr marL="285750" indent="-285750">
              <a:lnSpc>
                <a:spcPct val="110000"/>
              </a:lnSpc>
              <a:spcBef>
                <a:spcPts val="600"/>
              </a:spcBef>
              <a:buFont typeface="Arial" panose="020B0604020202020204" pitchFamily="34" charset="0"/>
              <a:buChar char="•"/>
            </a:pPr>
            <a:r>
              <a:rPr lang="sl-SI" sz="1400" b="0" dirty="0">
                <a:solidFill>
                  <a:schemeClr val="accent1"/>
                </a:solidFill>
              </a:rPr>
              <a:t>V povprečju vlagatelji porabijo le </a:t>
            </a:r>
            <a:r>
              <a:rPr lang="sl-SI" sz="1400" dirty="0">
                <a:solidFill>
                  <a:schemeClr val="accent1"/>
                </a:solidFill>
              </a:rPr>
              <a:t>manj kot 4 minute </a:t>
            </a:r>
            <a:r>
              <a:rPr lang="sl-SI" sz="1400" b="0" dirty="0">
                <a:solidFill>
                  <a:schemeClr val="accent1"/>
                </a:solidFill>
              </a:rPr>
              <a:t>za pregled celotne vizualno podprte predstavitve, čeprav podjetniki za njeno pripravijo porabijo več deset ur.</a:t>
            </a:r>
            <a:endParaRPr lang="sl-SI">
              <a:solidFill>
                <a:schemeClr val="accent1"/>
              </a:solidFill>
            </a:endParaRPr>
          </a:p>
        </p:txBody>
      </p:sp>
      <p:sp>
        <p:nvSpPr>
          <p:cNvPr id="4" name="TextBox 3">
            <a:extLst>
              <a:ext uri="{FF2B5EF4-FFF2-40B4-BE49-F238E27FC236}">
                <a16:creationId xmlns:a16="http://schemas.microsoft.com/office/drawing/2014/main" id="{2A08E18A-9596-46FF-71C0-64F78757A8CF}"/>
              </a:ext>
            </a:extLst>
          </p:cNvPr>
          <p:cNvSpPr txBox="1"/>
          <p:nvPr/>
        </p:nvSpPr>
        <p:spPr>
          <a:xfrm>
            <a:off x="7353456" y="1060618"/>
            <a:ext cx="4617720" cy="5432256"/>
          </a:xfrm>
          <a:prstGeom prst="rect">
            <a:avLst/>
          </a:prstGeom>
          <a:solidFill>
            <a:schemeClr val="bg1"/>
          </a:solidFill>
        </p:spPr>
        <p:txBody>
          <a:bodyPr wrap="square" rtlCol="0">
            <a:spAutoFit/>
          </a:bodyPr>
          <a:lstStyle/>
          <a:p>
            <a:pPr marL="171450" indent="-171450">
              <a:spcBef>
                <a:spcPts val="600"/>
              </a:spcBef>
              <a:buFont typeface="Arial" panose="020B0604020202020204" pitchFamily="34" charset="0"/>
              <a:buChar char="•"/>
            </a:pPr>
            <a:r>
              <a:rPr lang="sl-SI" sz="1400">
                <a:solidFill>
                  <a:schemeClr val="accent1"/>
                </a:solidFill>
              </a:rPr>
              <a:t>Podjetnice se v primerjavi s podjetniki </a:t>
            </a:r>
            <a:r>
              <a:rPr lang="sl-SI" sz="1400" b="1">
                <a:solidFill>
                  <a:schemeClr val="accent1"/>
                </a:solidFill>
              </a:rPr>
              <a:t>20-30 % </a:t>
            </a:r>
            <a:r>
              <a:rPr lang="sl-SI" sz="1400">
                <a:solidFill>
                  <a:schemeClr val="accent1"/>
                </a:solidFill>
              </a:rPr>
              <a:t>redkeje odločajo za predstavitve, vendar so njihova zagonska podjetja 63 % uspešnejša, ko se odločijo za predstavitev.</a:t>
            </a:r>
            <a:endParaRPr lang="en-US" sz="1400">
              <a:solidFill>
                <a:schemeClr val="accent1"/>
              </a:solidFill>
            </a:endParaRPr>
          </a:p>
          <a:p>
            <a:pPr marL="171450" indent="-171450">
              <a:spcBef>
                <a:spcPts val="600"/>
              </a:spcBef>
              <a:buFont typeface="Arial" panose="020B0604020202020204" pitchFamily="34" charset="0"/>
              <a:buChar char="•"/>
            </a:pPr>
            <a:r>
              <a:rPr lang="sl-SI" sz="1400">
                <a:solidFill>
                  <a:schemeClr val="accent1"/>
                </a:solidFill>
              </a:rPr>
              <a:t>Zagonska podjetja, ki so jih ustanovile ženske, so kapitalsko učinkovitejša in ustvarjajo </a:t>
            </a:r>
            <a:r>
              <a:rPr lang="sl-SI" sz="1400" b="1">
                <a:solidFill>
                  <a:schemeClr val="accent1"/>
                </a:solidFill>
              </a:rPr>
              <a:t>78 centov prihodkov za vsak zbrani dolar, </a:t>
            </a:r>
            <a:r>
              <a:rPr lang="sl-SI" sz="1400">
                <a:solidFill>
                  <a:schemeClr val="accent1"/>
                </a:solidFill>
              </a:rPr>
              <a:t>medtem ko moški ustvarijo 31 centov za vsak zbran dolar.</a:t>
            </a:r>
            <a:endParaRPr lang="en-US" sz="1400">
              <a:solidFill>
                <a:schemeClr val="accent1"/>
              </a:solidFill>
            </a:endParaRPr>
          </a:p>
          <a:p>
            <a:pPr marL="171450" indent="-171450">
              <a:spcBef>
                <a:spcPts val="600"/>
              </a:spcBef>
              <a:buFont typeface="Arial" panose="020B0604020202020204" pitchFamily="34" charset="0"/>
              <a:buChar char="•"/>
            </a:pPr>
            <a:r>
              <a:rPr lang="sl-SI" sz="1400">
                <a:solidFill>
                  <a:schemeClr val="accent1"/>
                </a:solidFill>
              </a:rPr>
              <a:t>Podjetja, ki so jih ustanovile ženske, imajo večjo verjetnost, da bodo imela poslanstvo družbenega vpliva, saj jih </a:t>
            </a:r>
            <a:r>
              <a:rPr lang="sl-SI" sz="1400" b="1">
                <a:solidFill>
                  <a:schemeClr val="accent1"/>
                </a:solidFill>
              </a:rPr>
              <a:t>82 % daje prednost trajnosti pred gospodarskimi cilji.</a:t>
            </a:r>
            <a:endParaRPr lang="en-US" sz="1400" b="1">
              <a:solidFill>
                <a:schemeClr val="accent1"/>
              </a:solidFill>
            </a:endParaRPr>
          </a:p>
          <a:p>
            <a:pPr marL="171450" indent="-171450">
              <a:spcBef>
                <a:spcPts val="600"/>
              </a:spcBef>
              <a:buFont typeface="Arial" panose="020B0604020202020204" pitchFamily="34" charset="0"/>
              <a:buChar char="•"/>
            </a:pPr>
            <a:r>
              <a:rPr lang="sl-SI" sz="1400">
                <a:solidFill>
                  <a:schemeClr val="accent1"/>
                </a:solidFill>
              </a:rPr>
              <a:t>Podjetnice so pogosteje samostojne podjetnice, saj je na svetu </a:t>
            </a:r>
            <a:r>
              <a:rPr lang="sl-SI" sz="1400" b="1">
                <a:solidFill>
                  <a:schemeClr val="accent1"/>
                </a:solidFill>
              </a:rPr>
              <a:t>1,47 samostojnih podjetnic </a:t>
            </a:r>
            <a:r>
              <a:rPr lang="sl-SI" sz="1400">
                <a:solidFill>
                  <a:schemeClr val="accent1"/>
                </a:solidFill>
              </a:rPr>
              <a:t>na vsakega samostojnega podjetnika.</a:t>
            </a:r>
            <a:endParaRPr lang="en-US" sz="1400">
              <a:solidFill>
                <a:schemeClr val="accent1"/>
              </a:solidFill>
            </a:endParaRPr>
          </a:p>
          <a:p>
            <a:pPr marL="171450" indent="-171450">
              <a:spcBef>
                <a:spcPts val="600"/>
              </a:spcBef>
              <a:buFont typeface="Arial" panose="020B0604020202020204" pitchFamily="34" charset="0"/>
              <a:buChar char="•"/>
            </a:pPr>
            <a:r>
              <a:rPr lang="sl-SI" sz="1400">
                <a:solidFill>
                  <a:schemeClr val="accent1"/>
                </a:solidFill>
              </a:rPr>
              <a:t>Ženske pogosteje uporabljajo množično financiranje, saj gre </a:t>
            </a:r>
            <a:r>
              <a:rPr lang="sl-SI" sz="1400" b="1">
                <a:solidFill>
                  <a:schemeClr val="accent1"/>
                </a:solidFill>
              </a:rPr>
              <a:t>47 % zbranih sredstev množičnega financiranja zagonskim podjetjem, ki jih vodijo ženske</a:t>
            </a:r>
            <a:r>
              <a:rPr lang="sl-SI" sz="1400">
                <a:solidFill>
                  <a:schemeClr val="accent1"/>
                </a:solidFill>
              </a:rPr>
              <a:t>.</a:t>
            </a:r>
            <a:endParaRPr lang="en-US" sz="1400">
              <a:solidFill>
                <a:schemeClr val="accent1"/>
              </a:solidFill>
            </a:endParaRPr>
          </a:p>
          <a:p>
            <a:pPr marL="171450" indent="-171450">
              <a:spcBef>
                <a:spcPts val="600"/>
              </a:spcBef>
              <a:buFont typeface="Arial" panose="020B0604020202020204" pitchFamily="34" charset="0"/>
              <a:buChar char="•"/>
            </a:pPr>
            <a:r>
              <a:rPr lang="sl-SI" sz="1400">
                <a:solidFill>
                  <a:schemeClr val="accent1"/>
                </a:solidFill>
              </a:rPr>
              <a:t>V neki študiji so vlagatelji ocenili moške predstavitve kot bolj prepričljive in obetavne, tudi če so bile predstavitve enake tistim, ki so jih pripravile ženske.</a:t>
            </a:r>
          </a:p>
        </p:txBody>
      </p:sp>
      <p:graphicFrame>
        <p:nvGraphicFramePr>
          <p:cNvPr id="6" name="Diagram 5">
            <a:extLst>
              <a:ext uri="{FF2B5EF4-FFF2-40B4-BE49-F238E27FC236}">
                <a16:creationId xmlns:a16="http://schemas.microsoft.com/office/drawing/2014/main" id="{F18F483C-0640-F50C-F737-BE29EE90460A}"/>
              </a:ext>
            </a:extLst>
          </p:cNvPr>
          <p:cNvGraphicFramePr/>
          <p:nvPr>
            <p:extLst>
              <p:ext uri="{D42A27DB-BD31-4B8C-83A1-F6EECF244321}">
                <p14:modId xmlns:p14="http://schemas.microsoft.com/office/powerpoint/2010/main" val="3829051727"/>
              </p:ext>
            </p:extLst>
          </p:nvPr>
        </p:nvGraphicFramePr>
        <p:xfrm>
          <a:off x="5651809" y="2570037"/>
          <a:ext cx="1701647" cy="2230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99271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C570D3F-3AE8-E4B9-0485-EA8BE9F8A0D6}"/>
              </a:ext>
            </a:extLst>
          </p:cNvPr>
          <p:cNvSpPr>
            <a:spLocks noGrp="1"/>
          </p:cNvSpPr>
          <p:nvPr>
            <p:ph type="title"/>
          </p:nvPr>
        </p:nvSpPr>
        <p:spPr>
          <a:xfrm>
            <a:off x="838199" y="365125"/>
            <a:ext cx="11353801" cy="532248"/>
          </a:xfrm>
        </p:spPr>
        <p:txBody>
          <a:bodyPr>
            <a:normAutofit fontScale="90000"/>
          </a:bodyPr>
          <a:lstStyle/>
          <a:p>
            <a:r>
              <a:rPr lang="pl-PL"/>
              <a:t>Uporabna orodja za kratke predstavitve in prodajo</a:t>
            </a:r>
            <a:endParaRPr lang="sl-SI"/>
          </a:p>
        </p:txBody>
      </p:sp>
      <p:sp>
        <p:nvSpPr>
          <p:cNvPr id="3" name="Označba mesta vsebine 2">
            <a:extLst>
              <a:ext uri="{FF2B5EF4-FFF2-40B4-BE49-F238E27FC236}">
                <a16:creationId xmlns:a16="http://schemas.microsoft.com/office/drawing/2014/main" id="{F51CD8E8-B720-B082-C74D-4A665406288B}"/>
              </a:ext>
            </a:extLst>
          </p:cNvPr>
          <p:cNvSpPr>
            <a:spLocks noGrp="1"/>
          </p:cNvSpPr>
          <p:nvPr>
            <p:ph idx="1"/>
          </p:nvPr>
        </p:nvSpPr>
        <p:spPr>
          <a:xfrm>
            <a:off x="953023" y="1063625"/>
            <a:ext cx="10922695" cy="5186406"/>
          </a:xfrm>
        </p:spPr>
        <p:txBody>
          <a:bodyPr vert="horz" lIns="91440" tIns="45720" rIns="91440" bIns="45720" rtlCol="0" anchor="t">
            <a:normAutofit/>
          </a:bodyPr>
          <a:lstStyle/>
          <a:p>
            <a:pPr>
              <a:lnSpc>
                <a:spcPct val="150000"/>
              </a:lnSpc>
            </a:pPr>
            <a:r>
              <a:rPr lang="en-US" sz="1800" b="0" err="1">
                <a:solidFill>
                  <a:schemeClr val="accent1"/>
                </a:solidFill>
              </a:rPr>
              <a:t>Orodje</a:t>
            </a:r>
            <a:r>
              <a:rPr lang="sl-SI" sz="1800"/>
              <a:t> </a:t>
            </a:r>
            <a:r>
              <a:rPr lang="sl-SI" sz="1800" b="1" i="0" u="sng" strike="noStrike" err="1">
                <a:solidFill>
                  <a:srgbClr val="F49100"/>
                </a:solidFill>
                <a:effectLst/>
                <a:latin typeface="Raleway" pitchFamily="2" charset="0"/>
                <a:hlinkClick r:id="rId3"/>
              </a:rPr>
              <a:t>Cognism</a:t>
            </a:r>
            <a:r>
              <a:rPr lang="sl-SI" sz="1800"/>
              <a:t> </a:t>
            </a:r>
            <a:r>
              <a:rPr lang="sl-SI" sz="1800" b="0">
                <a:solidFill>
                  <a:schemeClr val="accent1"/>
                </a:solidFill>
                <a:ea typeface="+mn-lt"/>
                <a:cs typeface="+mn-lt"/>
              </a:rPr>
              <a:t>zagotavlja zelo natančne kontaktne podatke B2B, ki so usklajeni </a:t>
            </a:r>
            <a:r>
              <a:rPr lang="en-US" sz="1800" b="0">
                <a:solidFill>
                  <a:schemeClr val="accent1"/>
                </a:solidFill>
                <a:ea typeface="+mn-lt"/>
                <a:cs typeface="+mn-lt"/>
              </a:rPr>
              <a:t>s</a:t>
            </a:r>
            <a:r>
              <a:rPr lang="sl-SI" sz="1800" b="0">
                <a:solidFill>
                  <a:schemeClr val="accent1"/>
                </a:solidFill>
                <a:ea typeface="+mn-lt"/>
                <a:cs typeface="+mn-lt"/>
              </a:rPr>
              <a:t> </a:t>
            </a:r>
            <a:r>
              <a:rPr lang="pl-PL" sz="1800" b="0">
                <a:solidFill>
                  <a:schemeClr val="accent1"/>
                </a:solidFill>
              </a:rPr>
              <a:t>Splošno uredbo o varstvu podatkov (</a:t>
            </a:r>
            <a:r>
              <a:rPr lang="sl-SI" sz="1800" b="0">
                <a:solidFill>
                  <a:schemeClr val="accent1"/>
                </a:solidFill>
                <a:ea typeface="+mn-lt"/>
                <a:cs typeface="+mn-lt"/>
              </a:rPr>
              <a:t>GDPR), kar pomaga prodajnim in marketinškim ekipam učinkovito ciljati na prave odločevalce. Z naprednimi možnostmi filtriranja, telefonsko preverjenimi stiki in brezhibno integracijo CRM, </a:t>
            </a:r>
            <a:r>
              <a:rPr lang="en-US" sz="1800" b="0" err="1">
                <a:solidFill>
                  <a:schemeClr val="accent1"/>
                </a:solidFill>
                <a:ea typeface="+mn-lt"/>
                <a:cs typeface="+mn-lt"/>
              </a:rPr>
              <a:t>orodje</a:t>
            </a:r>
            <a:r>
              <a:rPr lang="sl-SI" sz="1800" b="0">
                <a:solidFill>
                  <a:schemeClr val="accent1"/>
                </a:solidFill>
                <a:ea typeface="+mn-lt"/>
                <a:cs typeface="+mn-lt"/>
              </a:rPr>
              <a:t> </a:t>
            </a:r>
            <a:r>
              <a:rPr lang="sl-SI" sz="1800" b="0" err="1">
                <a:solidFill>
                  <a:schemeClr val="accent1"/>
                </a:solidFill>
                <a:ea typeface="+mn-lt"/>
                <a:cs typeface="+mn-lt"/>
              </a:rPr>
              <a:t>Cognism</a:t>
            </a:r>
            <a:r>
              <a:rPr lang="sl-SI" sz="1800" b="0">
                <a:solidFill>
                  <a:schemeClr val="accent1"/>
                </a:solidFill>
                <a:ea typeface="+mn-lt"/>
                <a:cs typeface="+mn-lt"/>
              </a:rPr>
              <a:t> podjetjem omogoča, da poenostavijo pridobivanje potencialnih strank, izboljšajo kakovost dosega in povečajo sodelovanje s preverjenimi in ustreznimi potencialnimi strankami.  </a:t>
            </a:r>
            <a:endParaRPr lang="sl-SI" sz="1800" b="0">
              <a:solidFill>
                <a:schemeClr val="accent1"/>
              </a:solidFill>
            </a:endParaRPr>
          </a:p>
        </p:txBody>
      </p:sp>
      <p:pic>
        <p:nvPicPr>
          <p:cNvPr id="4" name="Predstavnost v spletu 3">
            <a:hlinkClick r:id="" action="ppaction://media"/>
            <a:extLst>
              <a:ext uri="{FF2B5EF4-FFF2-40B4-BE49-F238E27FC236}">
                <a16:creationId xmlns:a16="http://schemas.microsoft.com/office/drawing/2014/main" id="{98B7E616-374E-F31A-1C0B-D9F2CB077F9A}"/>
              </a:ext>
            </a:extLst>
          </p:cNvPr>
          <p:cNvPicPr>
            <a:picLocks noRot="1" noChangeAspect="1"/>
          </p:cNvPicPr>
          <p:nvPr>
            <a:videoFile r:link="rId1"/>
          </p:nvPr>
        </p:nvPicPr>
        <p:blipFill>
          <a:blip r:embed="rId4" cstate="print"/>
          <a:stretch>
            <a:fillRect/>
          </a:stretch>
        </p:blipFill>
        <p:spPr>
          <a:xfrm>
            <a:off x="6648016" y="3403233"/>
            <a:ext cx="4115780" cy="2323578"/>
          </a:xfrm>
          <a:prstGeom prst="rect">
            <a:avLst/>
          </a:prstGeom>
        </p:spPr>
      </p:pic>
      <p:sp>
        <p:nvSpPr>
          <p:cNvPr id="6" name="PoljeZBesedilom 5">
            <a:extLst>
              <a:ext uri="{FF2B5EF4-FFF2-40B4-BE49-F238E27FC236}">
                <a16:creationId xmlns:a16="http://schemas.microsoft.com/office/drawing/2014/main" id="{47ED437F-FC05-A027-E56C-A11AA833BF86}"/>
              </a:ext>
            </a:extLst>
          </p:cNvPr>
          <p:cNvSpPr txBox="1"/>
          <p:nvPr/>
        </p:nvSpPr>
        <p:spPr>
          <a:xfrm>
            <a:off x="6515099" y="5835278"/>
            <a:ext cx="4039643"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Vir: </a:t>
            </a:r>
            <a:r>
              <a:rPr lang="sl-SI" sz="1000">
                <a:solidFill>
                  <a:schemeClr val="accent1"/>
                </a:solidFill>
                <a:latin typeface="Raleway"/>
                <a:ea typeface="Roboto"/>
                <a:cs typeface="Roboto"/>
              </a:rPr>
              <a:t>How to </a:t>
            </a:r>
            <a:r>
              <a:rPr lang="sl-SI" sz="1000" err="1">
                <a:solidFill>
                  <a:schemeClr val="accent1"/>
                </a:solidFill>
                <a:latin typeface="Raleway"/>
                <a:ea typeface="Roboto"/>
                <a:cs typeface="Roboto"/>
              </a:rPr>
              <a:t>use</a:t>
            </a:r>
            <a:r>
              <a:rPr lang="sl-SI" sz="1000">
                <a:solidFill>
                  <a:schemeClr val="accent1"/>
                </a:solidFill>
                <a:latin typeface="Raleway"/>
                <a:ea typeface="Roboto"/>
                <a:cs typeface="Roboto"/>
              </a:rPr>
              <a:t> </a:t>
            </a:r>
            <a:r>
              <a:rPr lang="sl-SI" sz="1000" err="1">
                <a:solidFill>
                  <a:schemeClr val="accent1"/>
                </a:solidFill>
                <a:latin typeface="Raleway"/>
                <a:ea typeface="Roboto"/>
                <a:cs typeface="Roboto"/>
              </a:rPr>
              <a:t>Cognism</a:t>
            </a:r>
            <a:r>
              <a:rPr lang="sl-SI" sz="1000">
                <a:solidFill>
                  <a:schemeClr val="accent1"/>
                </a:solidFill>
                <a:latin typeface="Raleway"/>
                <a:ea typeface="Roboto"/>
                <a:cs typeface="Roboto"/>
              </a:rPr>
              <a:t> </a:t>
            </a:r>
            <a:r>
              <a:rPr lang="sl-SI" sz="1000" err="1">
                <a:solidFill>
                  <a:schemeClr val="accent1"/>
                </a:solidFill>
                <a:latin typeface="Raleway"/>
                <a:ea typeface="Roboto"/>
                <a:cs typeface="Roboto"/>
              </a:rPr>
              <a:t>for</a:t>
            </a:r>
            <a:r>
              <a:rPr lang="sl-SI" sz="1000">
                <a:solidFill>
                  <a:schemeClr val="accent1"/>
                </a:solidFill>
                <a:latin typeface="Raleway"/>
                <a:ea typeface="Roboto"/>
                <a:cs typeface="Roboto"/>
              </a:rPr>
              <a:t> </a:t>
            </a:r>
            <a:r>
              <a:rPr lang="sl-SI" sz="1000" err="1">
                <a:solidFill>
                  <a:schemeClr val="accent1"/>
                </a:solidFill>
                <a:latin typeface="Raleway"/>
                <a:ea typeface="Roboto"/>
                <a:cs typeface="Roboto"/>
              </a:rPr>
              <a:t>Sales</a:t>
            </a:r>
            <a:r>
              <a:rPr lang="sl-SI" sz="1000">
                <a:solidFill>
                  <a:schemeClr val="accent1"/>
                </a:solidFill>
                <a:latin typeface="Raleway"/>
                <a:ea typeface="Roboto"/>
                <a:cs typeface="Roboto"/>
              </a:rPr>
              <a:t>; </a:t>
            </a:r>
            <a:r>
              <a:rPr lang="sl-SI" sz="1000" err="1">
                <a:solidFill>
                  <a:schemeClr val="accent1"/>
                </a:solidFill>
                <a:latin typeface="Raleway"/>
                <a:ea typeface="Roboto"/>
                <a:cs typeface="Roboto"/>
              </a:rPr>
              <a:t>Cognism</a:t>
            </a:r>
            <a:endParaRPr lang="sl-SI" sz="1000">
              <a:solidFill>
                <a:schemeClr val="accent1"/>
              </a:solidFill>
              <a:latin typeface="Raleway"/>
            </a:endParaRPr>
          </a:p>
          <a:p>
            <a:endParaRPr lang="sl-SI"/>
          </a:p>
        </p:txBody>
      </p:sp>
    </p:spTree>
    <p:extLst>
      <p:ext uri="{BB962C8B-B14F-4D97-AF65-F5344CB8AC3E}">
        <p14:creationId xmlns:p14="http://schemas.microsoft.com/office/powerpoint/2010/main" val="18713027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BAE5AC1-97F1-FD0D-1F17-DA8305571DBC}"/>
              </a:ext>
            </a:extLst>
          </p:cNvPr>
          <p:cNvSpPr>
            <a:spLocks noGrp="1"/>
          </p:cNvSpPr>
          <p:nvPr>
            <p:ph idx="1"/>
          </p:nvPr>
        </p:nvSpPr>
        <p:spPr>
          <a:xfrm>
            <a:off x="383177" y="121920"/>
            <a:ext cx="10970623" cy="6055043"/>
          </a:xfrm>
        </p:spPr>
        <p:txBody>
          <a:bodyPr/>
          <a:lstStyle/>
          <a:p>
            <a:pPr marL="0" indent="0">
              <a:buNone/>
            </a:pPr>
            <a:endParaRPr lang="sl-SI">
              <a:hlinkClick r:id="rId3"/>
            </a:endParaRPr>
          </a:p>
          <a:p>
            <a:pPr algn="ctr">
              <a:lnSpc>
                <a:spcPct val="150000"/>
              </a:lnSpc>
            </a:pPr>
            <a:r>
              <a:rPr lang="sl-SI" sz="2000">
                <a:solidFill>
                  <a:schemeClr val="bg2"/>
                </a:solidFill>
                <a:hlinkClick r:id="rId3">
                  <a:extLst>
                    <a:ext uri="{A12FA001-AC4F-418D-AE19-62706E023703}">
                      <ahyp:hlinkClr xmlns:ahyp="http://schemas.microsoft.com/office/drawing/2018/hyperlinkcolor" val="tx"/>
                    </a:ext>
                  </a:extLst>
                </a:hlinkClick>
              </a:rPr>
              <a:t>Koliko ste se naučili o predstavitvi vlagateljem?
Rešite ta kviz, če želite izvedeti!</a:t>
            </a:r>
          </a:p>
          <a:p>
            <a:pPr marL="0" indent="0">
              <a:buNone/>
            </a:pPr>
            <a:endParaRPr lang="sl-SI">
              <a:hlinkClick r:id="rId3"/>
            </a:endParaRPr>
          </a:p>
          <a:p>
            <a:r>
              <a:rPr lang="sl-SI" sz="2000"/>
              <a:t>	</a:t>
            </a:r>
            <a:r>
              <a:rPr lang="sl-SI" sz="2000" u="sng">
                <a:solidFill>
                  <a:schemeClr val="bg1">
                    <a:lumMod val="75000"/>
                  </a:schemeClr>
                </a:solidFill>
                <a:hlinkClick r:id="rId4"/>
              </a:rPr>
              <a:t>Kviz o pripravljenosti za vlagatelje za zagonska podjetja v </a:t>
            </a:r>
            <a:r>
              <a:rPr lang="sl-SI" sz="2000" u="sng" err="1">
                <a:solidFill>
                  <a:schemeClr val="bg1">
                    <a:lumMod val="75000"/>
                  </a:schemeClr>
                </a:solidFill>
                <a:hlinkClick r:id="rId4"/>
              </a:rPr>
              <a:t>predsemenski</a:t>
            </a:r>
            <a:r>
              <a:rPr lang="sl-SI" sz="2000" u="sng">
                <a:solidFill>
                  <a:schemeClr val="bg1">
                    <a:lumMod val="75000"/>
                  </a:schemeClr>
                </a:solidFill>
                <a:hlinkClick r:id="rId4"/>
              </a:rPr>
              <a:t> fazi</a:t>
            </a:r>
            <a:endParaRPr lang="sl-SI" sz="2000" u="sng">
              <a:solidFill>
                <a:schemeClr val="bg1">
                  <a:lumMod val="75000"/>
                </a:schemeClr>
              </a:solidFill>
            </a:endParaRPr>
          </a:p>
          <a:p>
            <a:pPr marL="0" indent="0">
              <a:buNone/>
            </a:pPr>
            <a:r>
              <a:rPr lang="sl-SI" sz="2000"/>
              <a:t>					</a:t>
            </a:r>
          </a:p>
          <a:p>
            <a:pPr marL="0" indent="0">
              <a:buNone/>
            </a:pPr>
            <a:endParaRPr lang="sl-SI" sz="2000"/>
          </a:p>
          <a:p>
            <a:r>
              <a:rPr lang="sl-SI" sz="2000"/>
              <a:t>			     </a:t>
            </a:r>
            <a:r>
              <a:rPr lang="sl-SI" sz="2000">
                <a:solidFill>
                  <a:schemeClr val="bg2"/>
                </a:solidFill>
              </a:rPr>
              <a:t>Oglejte si videoposnetek in odkrijte še več!</a:t>
            </a:r>
          </a:p>
          <a:p>
            <a:endParaRPr lang="sl-SI" sz="2000">
              <a:solidFill>
                <a:schemeClr val="bg2"/>
              </a:solidFill>
            </a:endParaRPr>
          </a:p>
          <a:p>
            <a:pPr marL="0" indent="0">
              <a:buNone/>
            </a:pPr>
            <a:endParaRPr lang="sl-SI" sz="2000">
              <a:solidFill>
                <a:schemeClr val="bg2"/>
              </a:solidFill>
            </a:endParaRPr>
          </a:p>
          <a:p>
            <a:pPr marL="0" indent="0">
              <a:buNone/>
            </a:pPr>
            <a:endParaRPr lang="sl-SI" sz="2000">
              <a:solidFill>
                <a:schemeClr val="bg2"/>
              </a:solidFill>
            </a:endParaRPr>
          </a:p>
        </p:txBody>
      </p:sp>
      <p:pic>
        <p:nvPicPr>
          <p:cNvPr id="4" name="Picture 3">
            <a:extLst>
              <a:ext uri="{FF2B5EF4-FFF2-40B4-BE49-F238E27FC236}">
                <a16:creationId xmlns:a16="http://schemas.microsoft.com/office/drawing/2014/main" id="{EFA814DC-C7F2-666A-C526-D2C9BA41FA7E}"/>
              </a:ext>
            </a:extLst>
          </p:cNvPr>
          <p:cNvPicPr>
            <a:picLocks noChangeAspect="1"/>
          </p:cNvPicPr>
          <p:nvPr/>
        </p:nvPicPr>
        <p:blipFill>
          <a:blip r:embed="rId5" cstate="print"/>
          <a:stretch>
            <a:fillRect/>
          </a:stretch>
        </p:blipFill>
        <p:spPr>
          <a:xfrm>
            <a:off x="5585652" y="2844190"/>
            <a:ext cx="585267" cy="664522"/>
          </a:xfrm>
          <a:prstGeom prst="rect">
            <a:avLst/>
          </a:prstGeom>
        </p:spPr>
      </p:pic>
      <p:sp>
        <p:nvSpPr>
          <p:cNvPr id="6" name="TextBox 5">
            <a:extLst>
              <a:ext uri="{FF2B5EF4-FFF2-40B4-BE49-F238E27FC236}">
                <a16:creationId xmlns:a16="http://schemas.microsoft.com/office/drawing/2014/main" id="{B2B7098C-65C3-93A5-8C2A-601A6958FF19}"/>
              </a:ext>
            </a:extLst>
          </p:cNvPr>
          <p:cNvSpPr txBox="1"/>
          <p:nvPr/>
        </p:nvSpPr>
        <p:spPr>
          <a:xfrm>
            <a:off x="8139466" y="6071566"/>
            <a:ext cx="3309257" cy="415498"/>
          </a:xfrm>
          <a:prstGeom prst="rect">
            <a:avLst/>
          </a:prstGeom>
          <a:solidFill>
            <a:schemeClr val="bg1"/>
          </a:solidFill>
        </p:spPr>
        <p:txBody>
          <a:bodyPr wrap="square" rtlCol="0">
            <a:spAutoFit/>
          </a:bodyPr>
          <a:lstStyle/>
          <a:p>
            <a:r>
              <a:rPr lang="sl-SI" sz="1050" err="1">
                <a:solidFill>
                  <a:schemeClr val="accent1"/>
                </a:solidFill>
              </a:rPr>
              <a:t>The</a:t>
            </a:r>
            <a:r>
              <a:rPr lang="sl-SI" sz="1050">
                <a:solidFill>
                  <a:schemeClr val="accent1"/>
                </a:solidFill>
              </a:rPr>
              <a:t> Elevator </a:t>
            </a:r>
            <a:r>
              <a:rPr lang="sl-SI" sz="1050" err="1">
                <a:solidFill>
                  <a:schemeClr val="accent1"/>
                </a:solidFill>
              </a:rPr>
              <a:t>Pitch</a:t>
            </a:r>
            <a:r>
              <a:rPr lang="sl-SI" sz="1050">
                <a:solidFill>
                  <a:schemeClr val="accent1"/>
                </a:solidFill>
              </a:rPr>
              <a:t> – </a:t>
            </a:r>
            <a:r>
              <a:rPr lang="sl-SI" sz="1050" err="1">
                <a:solidFill>
                  <a:schemeClr val="accent1"/>
                </a:solidFill>
              </a:rPr>
              <a:t>Best</a:t>
            </a:r>
            <a:r>
              <a:rPr lang="sl-SI" sz="1050">
                <a:solidFill>
                  <a:schemeClr val="accent1"/>
                </a:solidFill>
              </a:rPr>
              <a:t> </a:t>
            </a:r>
            <a:r>
              <a:rPr lang="sl-SI" sz="1050" err="1">
                <a:solidFill>
                  <a:schemeClr val="accent1"/>
                </a:solidFill>
              </a:rPr>
              <a:t>Examples</a:t>
            </a:r>
            <a:r>
              <a:rPr lang="sl-SI" sz="1050">
                <a:solidFill>
                  <a:schemeClr val="accent1"/>
                </a:solidFill>
              </a:rPr>
              <a:t> </a:t>
            </a:r>
            <a:r>
              <a:rPr lang="sl-SI" sz="1050" err="1">
                <a:solidFill>
                  <a:schemeClr val="accent1"/>
                </a:solidFill>
              </a:rPr>
              <a:t>and</a:t>
            </a:r>
            <a:r>
              <a:rPr lang="sl-SI" sz="1050">
                <a:solidFill>
                  <a:schemeClr val="accent1"/>
                </a:solidFill>
              </a:rPr>
              <a:t> </a:t>
            </a:r>
            <a:r>
              <a:rPr lang="sl-SI" sz="1050" err="1">
                <a:solidFill>
                  <a:schemeClr val="accent1"/>
                </a:solidFill>
              </a:rPr>
              <a:t>Templates</a:t>
            </a:r>
            <a:r>
              <a:rPr lang="sl-SI" sz="1050">
                <a:solidFill>
                  <a:schemeClr val="accent1"/>
                </a:solidFill>
              </a:rPr>
              <a:t>; Patrick </a:t>
            </a:r>
            <a:r>
              <a:rPr lang="sl-SI" sz="1050" err="1">
                <a:solidFill>
                  <a:schemeClr val="accent1"/>
                </a:solidFill>
              </a:rPr>
              <a:t>Dang</a:t>
            </a:r>
            <a:r>
              <a:rPr lang="sl-SI" sz="1050">
                <a:solidFill>
                  <a:schemeClr val="accent1"/>
                </a:solidFill>
              </a:rPr>
              <a:t>, </a:t>
            </a:r>
            <a:r>
              <a:rPr lang="sl-SI" sz="1050" err="1">
                <a:solidFill>
                  <a:schemeClr val="accent1"/>
                </a:solidFill>
              </a:rPr>
              <a:t>Youtube</a:t>
            </a:r>
            <a:endParaRPr lang="sl-SI" sz="1050">
              <a:solidFill>
                <a:schemeClr val="accent1"/>
              </a:solidFill>
            </a:endParaRPr>
          </a:p>
        </p:txBody>
      </p:sp>
      <p:pic>
        <p:nvPicPr>
          <p:cNvPr id="2" name="Online Media 1">
            <a:hlinkClick r:id="" action="ppaction://media"/>
            <a:extLst>
              <a:ext uri="{FF2B5EF4-FFF2-40B4-BE49-F238E27FC236}">
                <a16:creationId xmlns:a16="http://schemas.microsoft.com/office/drawing/2014/main" id="{ADB14D91-DB2B-A019-F31C-4F48F546A47A}"/>
              </a:ext>
            </a:extLst>
          </p:cNvPr>
          <p:cNvPicPr>
            <a:picLocks noRot="1" noChangeAspect="1"/>
          </p:cNvPicPr>
          <p:nvPr>
            <a:videoFile r:link="rId1"/>
          </p:nvPr>
        </p:nvPicPr>
        <p:blipFill>
          <a:blip r:embed="rId6" cstate="print"/>
          <a:stretch>
            <a:fillRect/>
          </a:stretch>
        </p:blipFill>
        <p:spPr>
          <a:xfrm>
            <a:off x="3677907" y="4019909"/>
            <a:ext cx="4366636" cy="2467155"/>
          </a:xfrm>
          <a:prstGeom prst="rect">
            <a:avLst/>
          </a:prstGeom>
        </p:spPr>
      </p:pic>
    </p:spTree>
    <p:extLst>
      <p:ext uri="{BB962C8B-B14F-4D97-AF65-F5344CB8AC3E}">
        <p14:creationId xmlns:p14="http://schemas.microsoft.com/office/powerpoint/2010/main" val="803432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A843DD-1DCA-1E34-05C5-8043B7B0C44E}"/>
              </a:ext>
            </a:extLst>
          </p:cNvPr>
          <p:cNvSpPr>
            <a:spLocks noGrp="1"/>
          </p:cNvSpPr>
          <p:nvPr>
            <p:ph idx="1"/>
          </p:nvPr>
        </p:nvSpPr>
        <p:spPr>
          <a:xfrm>
            <a:off x="740229" y="1436614"/>
            <a:ext cx="10972800" cy="5056259"/>
          </a:xfrm>
        </p:spPr>
        <p:txBody>
          <a:bodyPr vert="horz" lIns="91440" tIns="45720" rIns="91440" bIns="45720" rtlCol="0" anchor="t">
            <a:normAutofit/>
          </a:bodyPr>
          <a:lstStyle/>
          <a:p>
            <a:pPr fontAlgn="base">
              <a:lnSpc>
                <a:spcPct val="100000"/>
              </a:lnSpc>
              <a:spcBef>
                <a:spcPts val="600"/>
              </a:spcBef>
              <a:spcAft>
                <a:spcPts val="600"/>
              </a:spcAft>
            </a:pPr>
            <a:r>
              <a:rPr lang="en-US" sz="1800" b="1" i="0" u="sng" strike="noStrike" err="1">
                <a:solidFill>
                  <a:srgbClr val="F49100"/>
                </a:solidFill>
                <a:effectLst/>
                <a:latin typeface="Raleway" pitchFamily="2" charset="0"/>
                <a:hlinkClick r:id="rId3"/>
              </a:rPr>
              <a:t>Venturus</a:t>
            </a:r>
            <a:r>
              <a:rPr lang="en-US" sz="1800" b="1" i="0" u="sng" strike="noStrike">
                <a:solidFill>
                  <a:srgbClr val="F49100"/>
                </a:solidFill>
                <a:effectLst/>
                <a:latin typeface="Raleway" pitchFamily="2" charset="0"/>
                <a:hlinkClick r:id="rId3"/>
              </a:rPr>
              <a:t> AI</a:t>
            </a:r>
            <a:r>
              <a:rPr lang="en-US" sz="1800" b="1" i="0" u="none" strike="noStrike">
                <a:solidFill>
                  <a:srgbClr val="1D1D1B"/>
                </a:solidFill>
                <a:effectLst/>
                <a:latin typeface="Raleway" pitchFamily="2" charset="0"/>
              </a:rPr>
              <a:t> </a:t>
            </a:r>
            <a:r>
              <a:rPr lang="sl-SI" sz="1600" b="0">
                <a:solidFill>
                  <a:srgbClr val="1D1D1B"/>
                </a:solidFill>
                <a:ea typeface="+mn-lt"/>
                <a:cs typeface="+mn-lt"/>
              </a:rPr>
              <a:t>je platforma za strojno učenje, ki poenostavlja finančne analize, avtomatizira odkrivanje tveganj in prepoznava priložnosti za rast, kar omogoča natančne odločitve. Njena intuitivna zasnova in prilagodljivi grafični vmesniki povečujejo učinkovitost finančnih ekip.</a:t>
            </a:r>
            <a:endParaRPr lang="sl-SI" sz="1600" b="0">
              <a:solidFill>
                <a:srgbClr val="1D1D1B"/>
              </a:solidFill>
              <a:latin typeface="Raleway"/>
            </a:endParaRPr>
          </a:p>
          <a:p>
            <a:pPr>
              <a:lnSpc>
                <a:spcPct val="100000"/>
              </a:lnSpc>
              <a:spcBef>
                <a:spcPts val="600"/>
              </a:spcBef>
              <a:spcAft>
                <a:spcPts val="600"/>
              </a:spcAft>
            </a:pPr>
            <a:r>
              <a:rPr lang="sl-SI" sz="1600">
                <a:solidFill>
                  <a:srgbClr val="1D1D1B"/>
                </a:solidFill>
                <a:ea typeface="+mn-lt"/>
                <a:cs typeface="+mn-lt"/>
              </a:rPr>
              <a:t>Nasveti za uspeh:</a:t>
            </a:r>
            <a:endParaRPr lang="sl-SI" sz="1600"/>
          </a:p>
          <a:p>
            <a:pPr marL="571500" indent="-285750">
              <a:lnSpc>
                <a:spcPct val="100000"/>
              </a:lnSpc>
              <a:spcBef>
                <a:spcPts val="600"/>
              </a:spcBef>
              <a:spcAft>
                <a:spcPts val="600"/>
              </a:spcAft>
              <a:buFont typeface="Arial" panose="020B0604020202020204" pitchFamily="34" charset="0"/>
              <a:buChar char="•"/>
            </a:pPr>
            <a:r>
              <a:rPr lang="sl-SI" sz="1600" b="0">
                <a:solidFill>
                  <a:srgbClr val="1D1D1B"/>
                </a:solidFill>
                <a:ea typeface="+mn-lt"/>
                <a:cs typeface="+mn-lt"/>
              </a:rPr>
              <a:t>Postavite jasne cilje in ključne kazalnike uspešnosti.
Uporabite vpoglede v podatke za premišljene odločitve.
Ustvarite interaktivne grafične vmesnike.
Spodbujajte sodelovanje in vključenost ekipe.
Spremljajte ključne kazalnike uspešnosti in prilagajajte strategijo.
Spodbujajte stalne povratne informacije.</a:t>
            </a:r>
            <a:endParaRPr lang="sl-SI" sz="1600"/>
          </a:p>
          <a:p>
            <a:pPr>
              <a:lnSpc>
                <a:spcPct val="160000"/>
              </a:lnSpc>
            </a:pPr>
            <a:endParaRPr lang="sl-SI" sz="1800" i="0">
              <a:solidFill>
                <a:srgbClr val="1D1D1B"/>
              </a:solidFill>
              <a:effectLst/>
              <a:latin typeface="Raleway"/>
            </a:endParaRPr>
          </a:p>
          <a:p>
            <a:r>
              <a:rPr lang="sl-SI" b="0">
                <a:ea typeface="+mn-lt"/>
                <a:cs typeface="+mn-lt"/>
              </a:rPr>
              <a:t>I   </a:t>
            </a:r>
            <a:endParaRPr lang="sl-SI" b="0"/>
          </a:p>
        </p:txBody>
      </p:sp>
      <p:pic>
        <p:nvPicPr>
          <p:cNvPr id="4" name="Online Media 3">
            <a:hlinkClick r:id="" action="ppaction://media"/>
            <a:extLst>
              <a:ext uri="{FF2B5EF4-FFF2-40B4-BE49-F238E27FC236}">
                <a16:creationId xmlns:a16="http://schemas.microsoft.com/office/drawing/2014/main" id="{63FB23DD-A3DB-DB56-3801-9129A8C5685B}"/>
              </a:ext>
            </a:extLst>
          </p:cNvPr>
          <p:cNvPicPr>
            <a:picLocks noRot="1" noChangeAspect="1"/>
          </p:cNvPicPr>
          <p:nvPr>
            <a:videoFile r:link="rId1"/>
          </p:nvPr>
        </p:nvPicPr>
        <p:blipFill>
          <a:blip r:embed="rId4" cstate="print"/>
          <a:stretch>
            <a:fillRect/>
          </a:stretch>
        </p:blipFill>
        <p:spPr>
          <a:xfrm>
            <a:off x="8715928" y="3066091"/>
            <a:ext cx="2734549" cy="1807505"/>
          </a:xfrm>
          <a:prstGeom prst="rect">
            <a:avLst/>
          </a:prstGeom>
        </p:spPr>
      </p:pic>
      <p:sp>
        <p:nvSpPr>
          <p:cNvPr id="6" name="Rectangle: Rounded Corners 5">
            <a:extLst>
              <a:ext uri="{FF2B5EF4-FFF2-40B4-BE49-F238E27FC236}">
                <a16:creationId xmlns:a16="http://schemas.microsoft.com/office/drawing/2014/main" id="{40AAB66C-06DC-0AE8-C8F9-113C0AC957D7}"/>
              </a:ext>
            </a:extLst>
          </p:cNvPr>
          <p:cNvSpPr/>
          <p:nvPr/>
        </p:nvSpPr>
        <p:spPr>
          <a:xfrm>
            <a:off x="8581958" y="2438182"/>
            <a:ext cx="3000103" cy="461554"/>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sl-SI" sz="1000">
                <a:solidFill>
                  <a:schemeClr val="accent1"/>
                </a:solidFill>
              </a:rPr>
              <a:t>Nasvet: Oglejte si ta videoposnetek in izvedite več o </a:t>
            </a:r>
            <a:r>
              <a:rPr lang="sl-SI" sz="1000" err="1">
                <a:solidFill>
                  <a:schemeClr val="accent1"/>
                </a:solidFill>
              </a:rPr>
              <a:t>Venturus</a:t>
            </a:r>
            <a:r>
              <a:rPr lang="sl-SI" sz="1000">
                <a:solidFill>
                  <a:schemeClr val="accent1"/>
                </a:solidFill>
              </a:rPr>
              <a:t> </a:t>
            </a:r>
            <a:r>
              <a:rPr lang="sl-SI" sz="1000" err="1">
                <a:solidFill>
                  <a:schemeClr val="accent1"/>
                </a:solidFill>
              </a:rPr>
              <a:t>AI</a:t>
            </a:r>
            <a:endParaRPr lang="sl-SI"/>
          </a:p>
        </p:txBody>
      </p:sp>
      <p:sp>
        <p:nvSpPr>
          <p:cNvPr id="9" name="CasellaDiTesto 8">
            <a:extLst>
              <a:ext uri="{FF2B5EF4-FFF2-40B4-BE49-F238E27FC236}">
                <a16:creationId xmlns:a16="http://schemas.microsoft.com/office/drawing/2014/main" id="{57FDE1B0-0999-D588-3678-14748739C199}"/>
              </a:ext>
            </a:extLst>
          </p:cNvPr>
          <p:cNvSpPr txBox="1"/>
          <p:nvPr/>
        </p:nvSpPr>
        <p:spPr>
          <a:xfrm>
            <a:off x="582774" y="299995"/>
            <a:ext cx="10670595"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400" b="1">
                <a:solidFill>
                  <a:srgbClr val="0E9094"/>
                </a:solidFill>
                <a:cs typeface="Segoe UI"/>
              </a:rPr>
              <a:t>UI </a:t>
            </a:r>
            <a:r>
              <a:rPr lang="sl-SI" sz="3400" b="1">
                <a:solidFill>
                  <a:srgbClr val="0E9094"/>
                </a:solidFill>
                <a:cs typeface="Segoe UI"/>
              </a:rPr>
              <a:t>in druga orodja za uporabo: </a:t>
            </a:r>
            <a:r>
              <a:rPr lang="sl-SI" sz="3400" b="1" err="1">
                <a:solidFill>
                  <a:srgbClr val="0E9094"/>
                </a:solidFill>
                <a:cs typeface="Segoe UI"/>
              </a:rPr>
              <a:t>VenturusAI</a:t>
            </a:r>
            <a:endParaRPr lang="sl-SI" sz="3400" b="1">
              <a:solidFill>
                <a:srgbClr val="0E9094"/>
              </a:solidFill>
              <a:cs typeface="Segoe UI"/>
            </a:endParaRPr>
          </a:p>
        </p:txBody>
      </p:sp>
      <p:sp>
        <p:nvSpPr>
          <p:cNvPr id="5" name="PoljeZBesedilom 4">
            <a:extLst>
              <a:ext uri="{FF2B5EF4-FFF2-40B4-BE49-F238E27FC236}">
                <a16:creationId xmlns:a16="http://schemas.microsoft.com/office/drawing/2014/main" id="{11435A27-96BF-300A-7F49-D080201AC8AB}"/>
              </a:ext>
            </a:extLst>
          </p:cNvPr>
          <p:cNvSpPr txBox="1"/>
          <p:nvPr/>
        </p:nvSpPr>
        <p:spPr>
          <a:xfrm>
            <a:off x="8581958" y="4940691"/>
            <a:ext cx="3520639" cy="9079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rtl="0" fontAlgn="base">
              <a:lnSpc>
                <a:spcPts val="1125"/>
              </a:lnSpc>
            </a:pPr>
            <a:r>
              <a:rPr lang="sl-SI" sz="1000">
                <a:solidFill>
                  <a:schemeClr val="accent1"/>
                </a:solidFill>
              </a:rPr>
              <a:t>Vir: </a:t>
            </a:r>
            <a:r>
              <a:rPr lang="sl-SI" sz="1000" b="0" i="0" u="none" strike="noStrike" err="1">
                <a:solidFill>
                  <a:srgbClr val="1D1D1B"/>
                </a:solidFill>
                <a:effectLst/>
                <a:latin typeface="Raleway" pitchFamily="2" charset="0"/>
              </a:rPr>
              <a:t>Free</a:t>
            </a:r>
            <a:r>
              <a:rPr lang="sl-SI" sz="1000" b="0" i="0" u="none" strike="noStrike">
                <a:solidFill>
                  <a:srgbClr val="1D1D1B"/>
                </a:solidFill>
                <a:effectLst/>
                <a:latin typeface="Raleway" pitchFamily="2" charset="0"/>
              </a:rPr>
              <a:t> AI marketing </a:t>
            </a:r>
            <a:r>
              <a:rPr lang="sl-SI" sz="1000" b="0" i="0" u="none" strike="noStrike" err="1">
                <a:solidFill>
                  <a:srgbClr val="1D1D1B"/>
                </a:solidFill>
                <a:effectLst/>
                <a:latin typeface="Raleway" pitchFamily="2" charset="0"/>
              </a:rPr>
              <a:t>tool</a:t>
            </a:r>
            <a:r>
              <a:rPr lang="sl-SI" sz="1000" b="0" i="0" u="none" strike="noStrike">
                <a:solidFill>
                  <a:srgbClr val="1D1D1B"/>
                </a:solidFill>
                <a:effectLst/>
                <a:latin typeface="Raleway" pitchFamily="2" charset="0"/>
              </a:rPr>
              <a:t> </a:t>
            </a:r>
            <a:r>
              <a:rPr lang="sl-SI" sz="1000" b="0" i="0" u="none" strike="noStrike" err="1">
                <a:solidFill>
                  <a:srgbClr val="1D1D1B"/>
                </a:solidFill>
                <a:effectLst/>
                <a:latin typeface="Raleway" pitchFamily="2" charset="0"/>
              </a:rPr>
              <a:t>for</a:t>
            </a:r>
            <a:r>
              <a:rPr lang="sl-SI" sz="1000" b="0" i="0" u="none" strike="noStrike">
                <a:solidFill>
                  <a:srgbClr val="1D1D1B"/>
                </a:solidFill>
                <a:effectLst/>
                <a:latin typeface="Raleway" pitchFamily="2" charset="0"/>
              </a:rPr>
              <a:t> HIGH-PROFIT business </a:t>
            </a:r>
            <a:r>
              <a:rPr lang="sl-SI" sz="1000" b="0" i="0" u="none" strike="noStrike" err="1">
                <a:solidFill>
                  <a:srgbClr val="1D1D1B"/>
                </a:solidFill>
                <a:effectLst/>
                <a:latin typeface="Raleway" pitchFamily="2" charset="0"/>
              </a:rPr>
              <a:t>plans</a:t>
            </a:r>
            <a:r>
              <a:rPr lang="sl-SI" sz="1000" b="0" i="0" u="none" strike="noStrike">
                <a:solidFill>
                  <a:srgbClr val="1D1D1B"/>
                </a:solidFill>
                <a:effectLst/>
                <a:latin typeface="Raleway" pitchFamily="2" charset="0"/>
              </a:rPr>
              <a:t> in </a:t>
            </a:r>
            <a:r>
              <a:rPr lang="sl-SI" sz="1000" b="0" i="0" u="none" strike="noStrike" err="1">
                <a:solidFill>
                  <a:srgbClr val="1D1D1B"/>
                </a:solidFill>
                <a:effectLst/>
                <a:latin typeface="Raleway" pitchFamily="2" charset="0"/>
              </a:rPr>
              <a:t>seconds</a:t>
            </a:r>
            <a:r>
              <a:rPr lang="sl-SI" sz="1000" b="0" i="0" u="none" strike="noStrike">
                <a:solidFill>
                  <a:srgbClr val="1D1D1B"/>
                </a:solidFill>
                <a:effectLst/>
                <a:latin typeface="Raleway" pitchFamily="2" charset="0"/>
              </a:rPr>
              <a:t>!</a:t>
            </a:r>
            <a:r>
              <a:rPr lang="sl-SI" sz="1000" b="0" i="0">
                <a:solidFill>
                  <a:srgbClr val="DACDAC"/>
                </a:solidFill>
                <a:effectLst/>
                <a:latin typeface="Raleway" pitchFamily="2" charset="0"/>
              </a:rPr>
              <a:t>​</a:t>
            </a:r>
            <a:endParaRPr lang="sl-SI" sz="1000" b="0" i="0">
              <a:solidFill>
                <a:srgbClr val="DACDAC"/>
              </a:solidFill>
              <a:effectLst/>
              <a:latin typeface="Segoe UI" panose="020B0502040204020203" pitchFamily="34" charset="0"/>
            </a:endParaRPr>
          </a:p>
          <a:p>
            <a:pPr algn="l" rtl="0" fontAlgn="base">
              <a:lnSpc>
                <a:spcPts val="2025"/>
              </a:lnSpc>
            </a:pPr>
            <a:r>
              <a:rPr lang="sl-SI" sz="1800" b="0" i="0">
                <a:solidFill>
                  <a:srgbClr val="DACDAC"/>
                </a:solidFill>
                <a:effectLst/>
                <a:latin typeface="Raleway" pitchFamily="2" charset="0"/>
              </a:rPr>
              <a:t>​</a:t>
            </a:r>
            <a:endParaRPr lang="sl-SI" sz="1000" b="0" i="0">
              <a:solidFill>
                <a:srgbClr val="DACDAC"/>
              </a:solidFill>
              <a:effectLst/>
              <a:latin typeface="Segoe UI" panose="020B0502040204020203" pitchFamily="34" charset="0"/>
            </a:endParaRPr>
          </a:p>
          <a:p>
            <a:pPr algn="l"/>
            <a:endParaRPr lang="sl-SI"/>
          </a:p>
        </p:txBody>
      </p:sp>
    </p:spTree>
    <p:extLst>
      <p:ext uri="{BB962C8B-B14F-4D97-AF65-F5344CB8AC3E}">
        <p14:creationId xmlns:p14="http://schemas.microsoft.com/office/powerpoint/2010/main" val="2891599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679580" y="447869"/>
            <a:ext cx="10414518" cy="737120"/>
          </a:xfrm>
        </p:spPr>
        <p:txBody>
          <a:bodyPr>
            <a:normAutofit fontScale="90000"/>
          </a:bodyPr>
          <a:lstStyle/>
          <a:p>
            <a:r>
              <a:rPr lang="sl-SI"/>
              <a:t>Viri, uporabljeni za ustvarjanje te enote</a:t>
            </a:r>
            <a:br>
              <a:rPr lang="sl-SI"/>
            </a:br>
            <a:endParaRPr lang="sl-SI"/>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787659" y="951722"/>
            <a:ext cx="10515600" cy="5617029"/>
          </a:xfrm>
        </p:spPr>
        <p:txBody>
          <a:bodyPr vert="horz" lIns="91440" tIns="45720" rIns="91440" bIns="45720" rtlCol="0" anchor="t">
            <a:normAutofit/>
          </a:bodyPr>
          <a:lstStyle/>
          <a:p>
            <a:pPr>
              <a:lnSpc>
                <a:spcPct val="150000"/>
              </a:lnSpc>
            </a:pPr>
            <a:r>
              <a:rPr lang="en-US" sz="2000">
                <a:solidFill>
                  <a:schemeClr val="bg1">
                    <a:lumMod val="75000"/>
                  </a:schemeClr>
                </a:solidFill>
              </a:rPr>
              <a:t>1. del</a:t>
            </a:r>
            <a:endParaRPr lang="it-IT" sz="2000">
              <a:solidFill>
                <a:schemeClr val="bg1">
                  <a:lumMod val="75000"/>
                </a:schemeClr>
              </a:solidFill>
            </a:endParaRPr>
          </a:p>
          <a:p>
            <a:pPr marL="285750" indent="-285750">
              <a:lnSpc>
                <a:spcPct val="110000"/>
              </a:lnSpc>
              <a:buFont typeface="Courier New" panose="02070309020205020404" pitchFamily="49" charset="0"/>
              <a:buChar char="o"/>
            </a:pPr>
            <a:r>
              <a:rPr lang="en-US" sz="1600" b="0">
                <a:solidFill>
                  <a:schemeClr val="accent1"/>
                </a:solidFill>
              </a:rPr>
              <a:t>Accounting Stuff. (2021). The KEY to Understanding Financial Statements [Video]. YouTube. </a:t>
            </a:r>
            <a:r>
              <a:rPr lang="en-US" sz="1600" b="0" err="1">
                <a:solidFill>
                  <a:schemeClr val="accent1"/>
                </a:solidFill>
              </a:rPr>
              <a:t>Dostop</a:t>
            </a:r>
            <a:r>
              <a:rPr lang="en-US" sz="1600" b="0">
                <a:solidFill>
                  <a:schemeClr val="accent1"/>
                </a:solidFill>
              </a:rPr>
              <a:t>: https://www.youtube.com/watch?v=zTmKJDjXKxA</a:t>
            </a:r>
            <a:endParaRPr lang="sl-SI" sz="1600" b="0">
              <a:solidFill>
                <a:schemeClr val="accent1"/>
              </a:solidFill>
            </a:endParaRPr>
          </a:p>
          <a:p>
            <a:pPr marL="285750" indent="-285750">
              <a:lnSpc>
                <a:spcPct val="110000"/>
              </a:lnSpc>
              <a:buFont typeface="Courier New" panose="02070309020205020404" pitchFamily="49" charset="0"/>
              <a:buChar char="o"/>
            </a:pPr>
            <a:r>
              <a:rPr lang="en-US" sz="1600" b="0">
                <a:solidFill>
                  <a:schemeClr val="accent1"/>
                </a:solidFill>
              </a:rPr>
              <a:t>Cremades, A. (2016). The art of startup fundraising: pitching investors, negotiating the deal, and everything else entrepreneurs need to know. John Wiley &amp; Sons.</a:t>
            </a:r>
            <a:endParaRPr lang="sl-SI" sz="1600" b="0">
              <a:solidFill>
                <a:schemeClr val="accent1"/>
              </a:solidFill>
            </a:endParaRPr>
          </a:p>
          <a:p>
            <a:pPr marL="285750" indent="-285750">
              <a:lnSpc>
                <a:spcPct val="110000"/>
              </a:lnSpc>
              <a:buFont typeface="Courier New" panose="02070309020205020404" pitchFamily="49" charset="0"/>
              <a:buChar char="o"/>
            </a:pPr>
            <a:r>
              <a:rPr lang="en-US" sz="1600" b="0">
                <a:solidFill>
                  <a:schemeClr val="accent1"/>
                </a:solidFill>
              </a:rPr>
              <a:t>Financial Storyteller. (2022). Balance Sheet Analysis [Video]. YouTube. </a:t>
            </a:r>
            <a:r>
              <a:rPr lang="en-US" sz="1600" b="0" err="1">
                <a:solidFill>
                  <a:schemeClr val="accent1"/>
                </a:solidFill>
              </a:rPr>
              <a:t>Dostop</a:t>
            </a:r>
            <a:r>
              <a:rPr lang="en-US" sz="1600" b="0">
                <a:solidFill>
                  <a:schemeClr val="accent1"/>
                </a:solidFill>
              </a:rPr>
              <a:t>: </a:t>
            </a:r>
            <a:r>
              <a:rPr lang="en-US" sz="1600" b="0">
                <a:solidFill>
                  <a:schemeClr val="accent1"/>
                </a:solidFill>
                <a:hlinkClick r:id="rId2">
                  <a:extLst>
                    <a:ext uri="{A12FA001-AC4F-418D-AE19-62706E023703}">
                      <ahyp:hlinkClr xmlns:ahyp="http://schemas.microsoft.com/office/drawing/2018/hyperlinkcolor" val="tx"/>
                    </a:ext>
                  </a:extLst>
                </a:hlinkClick>
              </a:rPr>
              <a:t>https://www.youtube.com/watch?v=Aq4Yvj4Ky7E</a:t>
            </a:r>
            <a:endParaRPr lang="en-US" sz="1600" b="0">
              <a:solidFill>
                <a:schemeClr val="accent1"/>
              </a:solidFill>
            </a:endParaRPr>
          </a:p>
          <a:p>
            <a:pPr marL="285750" indent="-285750">
              <a:lnSpc>
                <a:spcPct val="110000"/>
              </a:lnSpc>
              <a:buFont typeface="Courier New" panose="02070309020205020404" pitchFamily="49" charset="0"/>
              <a:buChar char="o"/>
            </a:pPr>
            <a:r>
              <a:rPr lang="en-US" sz="1600" b="0" err="1">
                <a:solidFill>
                  <a:schemeClr val="accent1"/>
                </a:solidFill>
              </a:rPr>
              <a:t>Ittelson</a:t>
            </a:r>
            <a:r>
              <a:rPr lang="en-US" sz="1600" b="0">
                <a:solidFill>
                  <a:schemeClr val="accent1"/>
                </a:solidFill>
              </a:rPr>
              <a:t>, T. (2009). Financial statements, revised and expanded edition: A step-by-step guide to understanding and creatin Laitinen, E. K. (2017). Profitability ratios in the early stages of a startup. The Journal of Entrepreneurial Finance, 19(2), 1-28.g financial reports. Red Wheel/Weiser.</a:t>
            </a:r>
          </a:p>
          <a:p>
            <a:pPr marL="285750" indent="-285750">
              <a:lnSpc>
                <a:spcPct val="110000"/>
              </a:lnSpc>
              <a:buFont typeface="Courier New" panose="02070309020205020404" pitchFamily="49" charset="0"/>
              <a:buChar char="o"/>
            </a:pPr>
            <a:r>
              <a:rPr lang="en-US" sz="1600" b="0">
                <a:solidFill>
                  <a:schemeClr val="accent1"/>
                </a:solidFill>
              </a:rPr>
              <a:t>Subramanyam, K. R. (2014). Financial statement analysis. McGraw-Hill.</a:t>
            </a:r>
            <a:endParaRPr lang="sl-SI" sz="1600" b="0">
              <a:solidFill>
                <a:schemeClr val="accent1"/>
              </a:solidFill>
            </a:endParaRPr>
          </a:p>
          <a:p>
            <a:pPr marL="285750" indent="-285750">
              <a:lnSpc>
                <a:spcPct val="110000"/>
              </a:lnSpc>
              <a:buFont typeface="Courier New" panose="02070309020205020404" pitchFamily="49" charset="0"/>
              <a:buChar char="o"/>
            </a:pPr>
            <a:r>
              <a:rPr lang="en-US" sz="1600" b="0">
                <a:solidFill>
                  <a:schemeClr val="accent1"/>
                </a:solidFill>
              </a:rPr>
              <a:t>TEDx Talks. (2019). Why we need gender equality in workplaces | Courtney Powell | </a:t>
            </a:r>
            <a:r>
              <a:rPr lang="en-US" sz="1600" b="0" err="1">
                <a:solidFill>
                  <a:schemeClr val="accent1"/>
                </a:solidFill>
              </a:rPr>
              <a:t>TEDxUTAustin</a:t>
            </a:r>
            <a:r>
              <a:rPr lang="en-US" sz="1600" b="0">
                <a:solidFill>
                  <a:schemeClr val="accent1"/>
                </a:solidFill>
              </a:rPr>
              <a:t> [Video]. YouTube. </a:t>
            </a:r>
            <a:r>
              <a:rPr lang="en-US" sz="1600" b="0" err="1">
                <a:solidFill>
                  <a:schemeClr val="accent1"/>
                </a:solidFill>
              </a:rPr>
              <a:t>Dostop</a:t>
            </a:r>
            <a:r>
              <a:rPr lang="en-US" sz="1600" b="0">
                <a:solidFill>
                  <a:schemeClr val="accent1"/>
                </a:solidFill>
              </a:rPr>
              <a:t>: </a:t>
            </a:r>
            <a:r>
              <a:rPr lang="en-US" sz="1600" b="0">
                <a:solidFill>
                  <a:schemeClr val="accent1"/>
                </a:solidFill>
                <a:hlinkClick r:id="rId3">
                  <a:extLst>
                    <a:ext uri="{A12FA001-AC4F-418D-AE19-62706E023703}">
                      <ahyp:hlinkClr xmlns:ahyp="http://schemas.microsoft.com/office/drawing/2018/hyperlinkcolor" val="tx"/>
                    </a:ext>
                  </a:extLst>
                </a:hlinkClick>
              </a:rPr>
              <a:t>https://www.youtube.com/watch?v=J127cQ7isr4</a:t>
            </a:r>
            <a:endParaRPr lang="en-US" sz="1600" b="0">
              <a:solidFill>
                <a:schemeClr val="accent1"/>
              </a:solidFill>
            </a:endParaRPr>
          </a:p>
          <a:p>
            <a:pPr marL="0" indent="0">
              <a:lnSpc>
                <a:spcPct val="150000"/>
              </a:lnSpc>
              <a:buNone/>
            </a:pPr>
            <a:endParaRPr lang="it-IT" sz="1600" b="0">
              <a:solidFill>
                <a:schemeClr val="accent1"/>
              </a:solidFill>
            </a:endParaRPr>
          </a:p>
          <a:p>
            <a:pPr marL="285750" indent="-285750">
              <a:lnSpc>
                <a:spcPct val="150000"/>
              </a:lnSpc>
              <a:buFont typeface="Courier New" panose="02070309020205020404" pitchFamily="49" charset="0"/>
              <a:buChar char="o"/>
            </a:pPr>
            <a:endParaRPr lang="it-IT" sz="1600" b="0">
              <a:solidFill>
                <a:schemeClr val="accent1"/>
              </a:solidFill>
            </a:endParaRPr>
          </a:p>
          <a:p>
            <a:pPr marL="285750" indent="-285750">
              <a:lnSpc>
                <a:spcPct val="150000"/>
              </a:lnSpc>
              <a:buFont typeface="Courier New" panose="02070309020205020404" pitchFamily="49" charset="0"/>
              <a:buChar char="o"/>
            </a:pPr>
            <a:endParaRPr lang="it-IT" sz="1600" b="0">
              <a:solidFill>
                <a:schemeClr val="accent1"/>
              </a:solidFill>
            </a:endParaRPr>
          </a:p>
        </p:txBody>
      </p:sp>
    </p:spTree>
    <p:extLst>
      <p:ext uri="{BB962C8B-B14F-4D97-AF65-F5344CB8AC3E}">
        <p14:creationId xmlns:p14="http://schemas.microsoft.com/office/powerpoint/2010/main" val="31193892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838200" y="251926"/>
            <a:ext cx="10515600" cy="6363477"/>
          </a:xfrm>
        </p:spPr>
        <p:txBody>
          <a:bodyPr vert="horz" lIns="91440" tIns="45720" rIns="91440" bIns="45720" rtlCol="0" anchor="t">
            <a:noAutofit/>
          </a:bodyPr>
          <a:lstStyle/>
          <a:p>
            <a:pPr>
              <a:lnSpc>
                <a:spcPct val="150000"/>
              </a:lnSpc>
              <a:defRPr/>
            </a:pPr>
            <a:r>
              <a:rPr lang="en-US" sz="2000">
                <a:solidFill>
                  <a:srgbClr val="F3B75B"/>
                </a:solidFill>
                <a:latin typeface="Raleway"/>
              </a:rPr>
              <a:t>2. del</a:t>
            </a:r>
            <a:endParaRPr lang="it-IT" sz="2000" i="0" strike="noStrike" kern="1200" cap="none" spc="0" normalizeH="0" baseline="0" noProof="0">
              <a:ln>
                <a:noFill/>
              </a:ln>
              <a:solidFill>
                <a:srgbClr val="F3B75B"/>
              </a:solidFill>
              <a:effectLst/>
              <a:uLnTx/>
              <a:uFillTx/>
              <a:latin typeface="Raleway"/>
            </a:endParaRPr>
          </a:p>
          <a:p>
            <a:pPr marL="285750" marR="0" lvl="0" indent="-285750" defTabSz="914400" rtl="0" eaLnBrk="1" fontAlgn="auto" latinLnBrk="0" hangingPunct="1">
              <a:lnSpc>
                <a:spcPct val="100000"/>
              </a:lnSpc>
              <a:spcBef>
                <a:spcPts val="1000"/>
              </a:spcBef>
              <a:spcAft>
                <a:spcPts val="0"/>
              </a:spcAft>
              <a:buClrTx/>
              <a:buSzTx/>
              <a:buFont typeface="Courier New" panose="02070309020205020404" pitchFamily="49" charset="0"/>
              <a:buChar char="o"/>
              <a:tabLst/>
              <a:defRPr/>
            </a:pPr>
            <a:r>
              <a:rPr lang="en-US" sz="1600" b="0" err="1">
                <a:solidFill>
                  <a:srgbClr val="1D1D1B"/>
                </a:solidFill>
                <a:latin typeface="Raleway"/>
              </a:rPr>
              <a:t>CrashCourse</a:t>
            </a:r>
            <a:r>
              <a:rPr lang="en-US" sz="1600" b="0">
                <a:solidFill>
                  <a:srgbClr val="1D1D1B"/>
                </a:solidFill>
                <a:latin typeface="Raleway"/>
              </a:rPr>
              <a:t>. (2019). Financing Options for Small Businesses: Crash Course Entrepreneurship #16 [Video]. YouTube. </a:t>
            </a:r>
            <a:r>
              <a:rPr lang="en-US" sz="1600" b="0" err="1">
                <a:solidFill>
                  <a:srgbClr val="1D1D1B"/>
                </a:solidFill>
                <a:latin typeface="Raleway"/>
              </a:rPr>
              <a:t>Dostop</a:t>
            </a:r>
            <a:r>
              <a:rPr lang="en-US" sz="1600" b="0">
                <a:solidFill>
                  <a:srgbClr val="1D1D1B"/>
                </a:solidFill>
                <a:latin typeface="Raleway"/>
              </a:rPr>
              <a:t>: </a:t>
            </a:r>
            <a:r>
              <a:rPr lang="en-US" sz="1600" b="0">
                <a:solidFill>
                  <a:srgbClr val="1D1D1B"/>
                </a:solidFill>
                <a:latin typeface="Raleway"/>
                <a:hlinkClick r:id="rId2"/>
              </a:rPr>
              <a:t>https://www.youtube.com/watch?v=MYVL1XHeB74</a:t>
            </a:r>
            <a:endParaRPr lang="en-US" sz="1600" b="0">
              <a:solidFill>
                <a:srgbClr val="1D1D1B"/>
              </a:solidFill>
              <a:latin typeface="Raleway"/>
            </a:endParaRPr>
          </a:p>
          <a:p>
            <a:pPr marL="285750" marR="0" lvl="0" indent="-285750" defTabSz="914400" rtl="0" eaLnBrk="1" fontAlgn="auto" latinLnBrk="0" hangingPunct="1">
              <a:lnSpc>
                <a:spcPct val="100000"/>
              </a:lnSpc>
              <a:spcBef>
                <a:spcPts val="1000"/>
              </a:spcBef>
              <a:spcAft>
                <a:spcPts val="0"/>
              </a:spcAft>
              <a:buClrTx/>
              <a:buSzTx/>
              <a:buFont typeface="Courier New" panose="02070309020205020404" pitchFamily="49" charset="0"/>
              <a:buChar char="o"/>
              <a:tabLst/>
              <a:defRPr/>
            </a:pPr>
            <a:r>
              <a:rPr lang="en-US" sz="1600" b="0">
                <a:solidFill>
                  <a:srgbClr val="1D1D1B"/>
                </a:solidFill>
                <a:latin typeface="Raleway"/>
              </a:rPr>
              <a:t>Cremades, A. (2016). The art of startup fundraising: pitching investors, negotiating the deal, and everything else entrepreneurs need to know. John Wiley &amp; Sons.</a:t>
            </a:r>
          </a:p>
          <a:p>
            <a:pPr marL="285750" marR="0" lvl="0" indent="-285750" defTabSz="914400" rtl="0" eaLnBrk="1" fontAlgn="auto" latinLnBrk="0" hangingPunct="1">
              <a:lnSpc>
                <a:spcPct val="100000"/>
              </a:lnSpc>
              <a:spcBef>
                <a:spcPts val="1000"/>
              </a:spcBef>
              <a:spcAft>
                <a:spcPts val="0"/>
              </a:spcAft>
              <a:buClrTx/>
              <a:buSzTx/>
              <a:buFont typeface="Courier New" panose="02070309020205020404" pitchFamily="49" charset="0"/>
              <a:buChar char="o"/>
              <a:tabLst/>
              <a:defRPr/>
            </a:pPr>
            <a:r>
              <a:rPr lang="en-US" sz="1600" b="0">
                <a:solidFill>
                  <a:srgbClr val="1D1D1B"/>
                </a:solidFill>
                <a:latin typeface="Raleway"/>
              </a:rPr>
              <a:t>Forbes. (2016). If You Know Nothing About Venture Capital, Watch This First | Forbes [Video]. YouTube. </a:t>
            </a:r>
            <a:r>
              <a:rPr lang="en-US" sz="1600" b="0" err="1">
                <a:solidFill>
                  <a:srgbClr val="1D1D1B"/>
                </a:solidFill>
                <a:latin typeface="Raleway"/>
              </a:rPr>
              <a:t>Dostop</a:t>
            </a:r>
            <a:r>
              <a:rPr lang="en-US" sz="1600" b="0">
                <a:solidFill>
                  <a:srgbClr val="1D1D1B"/>
                </a:solidFill>
                <a:latin typeface="Raleway"/>
              </a:rPr>
              <a:t>: </a:t>
            </a:r>
            <a:r>
              <a:rPr lang="en-US" sz="1600" b="0">
                <a:solidFill>
                  <a:srgbClr val="1D1D1B"/>
                </a:solidFill>
                <a:latin typeface="Raleway"/>
                <a:hlinkClick r:id="rId3"/>
              </a:rPr>
              <a:t>https://www.youtube.com/watch?v=a4aUX5u90oA</a:t>
            </a:r>
            <a:endParaRPr lang="en-US" sz="1600" b="0">
              <a:solidFill>
                <a:srgbClr val="1D1D1B"/>
              </a:solidFill>
              <a:latin typeface="Raleway"/>
            </a:endParaRPr>
          </a:p>
          <a:p>
            <a:pPr marL="285750" marR="0" lvl="0" indent="-285750" defTabSz="914400" rtl="0" eaLnBrk="1" fontAlgn="auto" latinLnBrk="0" hangingPunct="1">
              <a:lnSpc>
                <a:spcPct val="100000"/>
              </a:lnSpc>
              <a:spcBef>
                <a:spcPts val="1000"/>
              </a:spcBef>
              <a:spcAft>
                <a:spcPts val="0"/>
              </a:spcAft>
              <a:buClrTx/>
              <a:buSzTx/>
              <a:buFont typeface="Courier New" panose="02070309020205020404" pitchFamily="49" charset="0"/>
              <a:buChar char="o"/>
              <a:tabLst/>
              <a:defRPr/>
            </a:pPr>
            <a:r>
              <a:rPr lang="en-US" sz="1600" b="0">
                <a:solidFill>
                  <a:srgbClr val="1D1D1B"/>
                </a:solidFill>
                <a:latin typeface="Raleway"/>
              </a:rPr>
              <a:t>Investors Trading Academy. (2022, January 16). What is an Angel Investor? [Video]. YouTube. </a:t>
            </a:r>
            <a:r>
              <a:rPr lang="en-US" sz="1600" b="0" err="1">
                <a:solidFill>
                  <a:srgbClr val="1D1D1B"/>
                </a:solidFill>
                <a:latin typeface="Raleway"/>
              </a:rPr>
              <a:t>Dostop</a:t>
            </a:r>
            <a:r>
              <a:rPr lang="en-US" sz="1600" b="0">
                <a:solidFill>
                  <a:srgbClr val="1D1D1B"/>
                </a:solidFill>
                <a:latin typeface="Raleway"/>
              </a:rPr>
              <a:t>: https://www.youtube.com/watch?v=Cb-6XRAcoEU</a:t>
            </a:r>
          </a:p>
          <a:p>
            <a:pPr marL="285750" marR="0" lvl="0" indent="-285750" defTabSz="914400" rtl="0" eaLnBrk="1" fontAlgn="auto" latinLnBrk="0" hangingPunct="1">
              <a:lnSpc>
                <a:spcPct val="100000"/>
              </a:lnSpc>
              <a:spcBef>
                <a:spcPts val="1000"/>
              </a:spcBef>
              <a:spcAft>
                <a:spcPts val="0"/>
              </a:spcAft>
              <a:buClrTx/>
              <a:buSzTx/>
              <a:buFont typeface="Courier New" panose="02070309020205020404" pitchFamily="49" charset="0"/>
              <a:buChar char="o"/>
              <a:tabLst/>
              <a:defRPr/>
            </a:pPr>
            <a:r>
              <a:rPr lang="en-US" sz="1600" b="0">
                <a:solidFill>
                  <a:srgbClr val="1D1D1B"/>
                </a:solidFill>
                <a:latin typeface="Raleway"/>
              </a:rPr>
              <a:t>Kuti, M., &amp; Madarász, G. (2014). Crowdfunding. Public Finance Quarterly= </a:t>
            </a:r>
            <a:r>
              <a:rPr lang="en-US" sz="1600" b="0" err="1">
                <a:solidFill>
                  <a:srgbClr val="1D1D1B"/>
                </a:solidFill>
                <a:latin typeface="Raleway"/>
              </a:rPr>
              <a:t>Pénzügyi</a:t>
            </a:r>
            <a:r>
              <a:rPr lang="en-US" sz="1600" b="0">
                <a:solidFill>
                  <a:srgbClr val="1D1D1B"/>
                </a:solidFill>
                <a:latin typeface="Raleway"/>
              </a:rPr>
              <a:t> </a:t>
            </a:r>
            <a:r>
              <a:rPr lang="en-US" sz="1600" b="0" err="1">
                <a:solidFill>
                  <a:srgbClr val="1D1D1B"/>
                </a:solidFill>
                <a:latin typeface="Raleway"/>
              </a:rPr>
              <a:t>Szemle</a:t>
            </a:r>
            <a:r>
              <a:rPr lang="en-US" sz="1600" b="0">
                <a:solidFill>
                  <a:srgbClr val="1D1D1B"/>
                </a:solidFill>
                <a:latin typeface="Raleway"/>
              </a:rPr>
              <a:t>, 59(3), 355-366.</a:t>
            </a:r>
          </a:p>
          <a:p>
            <a:pPr marL="285750" marR="0" lvl="0" indent="-285750" defTabSz="914400" rtl="0" eaLnBrk="1" fontAlgn="auto" latinLnBrk="0" hangingPunct="1">
              <a:lnSpc>
                <a:spcPct val="100000"/>
              </a:lnSpc>
              <a:spcBef>
                <a:spcPts val="1000"/>
              </a:spcBef>
              <a:spcAft>
                <a:spcPts val="0"/>
              </a:spcAft>
              <a:buClrTx/>
              <a:buSzTx/>
              <a:buFont typeface="Courier New" panose="02070309020205020404" pitchFamily="49" charset="0"/>
              <a:buChar char="o"/>
              <a:tabLst/>
              <a:defRPr/>
            </a:pPr>
            <a:r>
              <a:rPr lang="en-US" sz="1600" b="0">
                <a:solidFill>
                  <a:srgbClr val="1D1D1B"/>
                </a:solidFill>
                <a:latin typeface="Raleway"/>
              </a:rPr>
              <a:t>Masters, B., &amp; Thiel, P. (2014). Zero to one: notes on start ups, or how to build the future. Random House.</a:t>
            </a:r>
          </a:p>
          <a:p>
            <a:pPr marL="285750" marR="0" lvl="0" indent="-285750" defTabSz="914400" rtl="0" eaLnBrk="1" fontAlgn="auto" latinLnBrk="0" hangingPunct="1">
              <a:lnSpc>
                <a:spcPct val="100000"/>
              </a:lnSpc>
              <a:spcBef>
                <a:spcPts val="1000"/>
              </a:spcBef>
              <a:spcAft>
                <a:spcPts val="0"/>
              </a:spcAft>
              <a:buClrTx/>
              <a:buSzTx/>
              <a:buFont typeface="Courier New" panose="02070309020205020404" pitchFamily="49" charset="0"/>
              <a:buChar char="o"/>
              <a:tabLst/>
              <a:defRPr/>
            </a:pPr>
            <a:r>
              <a:rPr lang="en-US" sz="1600" b="0" err="1">
                <a:solidFill>
                  <a:srgbClr val="1D1D1B"/>
                </a:solidFill>
                <a:latin typeface="Raleway"/>
              </a:rPr>
              <a:t>MrGrantMoney</a:t>
            </a:r>
            <a:r>
              <a:rPr lang="en-US" sz="1600" b="0">
                <a:solidFill>
                  <a:srgbClr val="1D1D1B"/>
                </a:solidFill>
                <a:latin typeface="Raleway"/>
              </a:rPr>
              <a:t>. (2022). How to write a grant proposal step by step [Video]. YouTube. </a:t>
            </a:r>
            <a:r>
              <a:rPr lang="en-US" sz="1600" b="0" err="1">
                <a:solidFill>
                  <a:srgbClr val="1D1D1B"/>
                </a:solidFill>
                <a:latin typeface="Raleway"/>
              </a:rPr>
              <a:t>Dostop</a:t>
            </a:r>
            <a:r>
              <a:rPr lang="en-US" sz="1600" b="0">
                <a:solidFill>
                  <a:srgbClr val="1D1D1B"/>
                </a:solidFill>
                <a:latin typeface="Raleway"/>
              </a:rPr>
              <a:t>: </a:t>
            </a:r>
            <a:r>
              <a:rPr lang="en-US" sz="1600" b="0">
                <a:solidFill>
                  <a:srgbClr val="1D1D1B"/>
                </a:solidFill>
                <a:latin typeface="Raleway"/>
                <a:hlinkClick r:id="rId4"/>
              </a:rPr>
              <a:t>https://www.youtube.com/watch?v=Aq4Yvj4Ky7E</a:t>
            </a:r>
            <a:endParaRPr lang="en-US" sz="1600" b="0">
              <a:solidFill>
                <a:srgbClr val="1D1D1B"/>
              </a:solidFill>
              <a:latin typeface="Raleway"/>
            </a:endParaRPr>
          </a:p>
          <a:p>
            <a:pPr marL="285750" marR="0" lvl="0" indent="-285750" defTabSz="914400" rtl="0" eaLnBrk="1" fontAlgn="auto" latinLnBrk="0" hangingPunct="1">
              <a:lnSpc>
                <a:spcPct val="100000"/>
              </a:lnSpc>
              <a:spcBef>
                <a:spcPts val="1000"/>
              </a:spcBef>
              <a:spcAft>
                <a:spcPts val="0"/>
              </a:spcAft>
              <a:buClrTx/>
              <a:buSzTx/>
              <a:buFont typeface="Courier New" panose="02070309020205020404" pitchFamily="49" charset="0"/>
              <a:buChar char="o"/>
              <a:tabLst/>
              <a:defRPr/>
            </a:pPr>
            <a:r>
              <a:rPr lang="en-US" sz="1600" b="0">
                <a:solidFill>
                  <a:srgbClr val="1D1D1B"/>
                </a:solidFill>
                <a:latin typeface="Raleway"/>
              </a:rPr>
              <a:t>Singh, B. (2016). The Lean Startup: How Today's Entrepreneurs Use Continuous Innovation to Create Radically Successful Businesses.</a:t>
            </a:r>
          </a:p>
          <a:p>
            <a:pPr marL="285750" marR="0" lvl="0" indent="-285750" defTabSz="914400" rtl="0" eaLnBrk="1" fontAlgn="auto" latinLnBrk="0" hangingPunct="1">
              <a:lnSpc>
                <a:spcPct val="100000"/>
              </a:lnSpc>
              <a:spcBef>
                <a:spcPts val="1000"/>
              </a:spcBef>
              <a:spcAft>
                <a:spcPts val="0"/>
              </a:spcAft>
              <a:buClrTx/>
              <a:buSzTx/>
              <a:buFont typeface="Courier New" panose="02070309020205020404" pitchFamily="49" charset="0"/>
              <a:buChar char="o"/>
              <a:tabLst/>
              <a:defRPr/>
            </a:pPr>
            <a:r>
              <a:rPr lang="en-US" sz="1600" b="0" err="1">
                <a:solidFill>
                  <a:srgbClr val="1D1D1B"/>
                </a:solidFill>
                <a:latin typeface="Raleway"/>
              </a:rPr>
              <a:t>Reuvid</a:t>
            </a:r>
            <a:r>
              <a:rPr lang="en-US" sz="1600" b="0">
                <a:solidFill>
                  <a:srgbClr val="1D1D1B"/>
                </a:solidFill>
                <a:latin typeface="Raleway"/>
              </a:rPr>
              <a:t>, J. (2006). Start up &amp; run your own business: the first steps, funding &amp; going for growth. Kogan Page Publishers.</a:t>
            </a:r>
          </a:p>
        </p:txBody>
      </p:sp>
    </p:spTree>
    <p:extLst>
      <p:ext uri="{BB962C8B-B14F-4D97-AF65-F5344CB8AC3E}">
        <p14:creationId xmlns:p14="http://schemas.microsoft.com/office/powerpoint/2010/main" val="15800787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5ED667-68A9-A727-2D40-34BB96890A06}"/>
              </a:ext>
            </a:extLst>
          </p:cNvPr>
          <p:cNvSpPr>
            <a:spLocks noGrp="1"/>
          </p:cNvSpPr>
          <p:nvPr>
            <p:ph idx="1"/>
          </p:nvPr>
        </p:nvSpPr>
        <p:spPr>
          <a:xfrm>
            <a:off x="267419" y="181155"/>
            <a:ext cx="11086381" cy="5995808"/>
          </a:xfrm>
        </p:spPr>
        <p:txBody>
          <a:bodyPr vert="horz" lIns="91440" tIns="45720" rIns="91440" bIns="45720" rtlCol="0" anchor="t">
            <a:normAutofit/>
          </a:bodyPr>
          <a:lstStyle/>
          <a:p>
            <a:r>
              <a:rPr lang="en-US" sz="2000" dirty="0">
                <a:solidFill>
                  <a:srgbClr val="F3B75B"/>
                </a:solidFill>
                <a:latin typeface="Raleway"/>
              </a:rPr>
              <a:t>3. del</a:t>
            </a:r>
            <a:endParaRPr lang="sl-SI" sz="2000" u="sng" dirty="0">
              <a:solidFill>
                <a:srgbClr val="F3B75B"/>
              </a:solidFill>
              <a:latin typeface="Raleway"/>
            </a:endParaRPr>
          </a:p>
          <a:p>
            <a:pPr>
              <a:lnSpc>
                <a:spcPct val="150000"/>
              </a:lnSpc>
            </a:pPr>
            <a:endParaRPr lang="en-US" sz="1700" b="0" dirty="0">
              <a:solidFill>
                <a:srgbClr val="1D1D1B"/>
              </a:solidFill>
              <a:latin typeface="Raleway"/>
            </a:endParaRPr>
          </a:p>
          <a:p>
            <a:pPr marL="285750" indent="-285750">
              <a:lnSpc>
                <a:spcPct val="150000"/>
              </a:lnSpc>
              <a:buFont typeface="Courier New" panose="02070309020205020404" pitchFamily="49" charset="0"/>
              <a:buChar char="o"/>
            </a:pPr>
            <a:r>
              <a:rPr lang="en-US" sz="1700" b="0" dirty="0">
                <a:solidFill>
                  <a:srgbClr val="1D1D1B"/>
                </a:solidFill>
                <a:latin typeface="Raleway"/>
              </a:rPr>
              <a:t>Baehr, E., &amp; Loomis, E. (2015). Get Backed: Craft Your Story, Build the Perfect Pitch Deck, and Launch the Venture of Your Dreams. Harvard Business Review Press.</a:t>
            </a:r>
            <a:endParaRPr lang="en-US" sz="1700" dirty="0"/>
          </a:p>
          <a:p>
            <a:pPr marL="285750" indent="-285750">
              <a:lnSpc>
                <a:spcPct val="150000"/>
              </a:lnSpc>
              <a:buFont typeface="Courier New" panose="02070309020205020404" pitchFamily="49" charset="0"/>
              <a:buChar char="o"/>
            </a:pPr>
            <a:r>
              <a:rPr lang="en-US" sz="1700" b="0" dirty="0">
                <a:solidFill>
                  <a:srgbClr val="1D1D1B"/>
                </a:solidFill>
                <a:latin typeface="Raleway"/>
              </a:rPr>
              <a:t>Cremades, A. (2016). The art of startup fundraising: pitching investors, negotiating the deal, and everything else entrepreneurs need to know. John Wiley &amp; Sons.</a:t>
            </a:r>
          </a:p>
          <a:p>
            <a:pPr marL="285750" indent="-285750">
              <a:lnSpc>
                <a:spcPct val="150000"/>
              </a:lnSpc>
              <a:buFont typeface="Courier New" panose="02070309020205020404" pitchFamily="49" charset="0"/>
              <a:buChar char="o"/>
            </a:pPr>
            <a:r>
              <a:rPr lang="en-US" sz="1700" b="0" dirty="0">
                <a:solidFill>
                  <a:srgbClr val="1D1D1B"/>
                </a:solidFill>
                <a:latin typeface="Raleway"/>
              </a:rPr>
              <a:t>Coughter, P. (2016). The art of the pitch: Persuasion and presentation skills that win business. Springer.</a:t>
            </a:r>
            <a:endParaRPr lang="sl-SI" sz="1700" b="0" dirty="0">
              <a:solidFill>
                <a:srgbClr val="1D1D1B"/>
              </a:solidFill>
              <a:latin typeface="Raleway"/>
            </a:endParaRPr>
          </a:p>
          <a:p>
            <a:pPr marL="285750" indent="-285750">
              <a:lnSpc>
                <a:spcPct val="150000"/>
              </a:lnSpc>
              <a:buFont typeface="Courier New" panose="02070309020205020404" pitchFamily="49" charset="0"/>
              <a:buChar char="o"/>
            </a:pPr>
            <a:r>
              <a:rPr lang="en-US" sz="1700" b="0" dirty="0">
                <a:solidFill>
                  <a:srgbClr val="1D1D1B"/>
                </a:solidFill>
                <a:latin typeface="Raleway"/>
              </a:rPr>
              <a:t>Dang, P. (2022). The Perfect Elevator Pitch - Best Examples and Templates [Video]. YouTube. </a:t>
            </a:r>
            <a:r>
              <a:rPr lang="en-US" sz="1700" b="0" dirty="0" err="1">
                <a:solidFill>
                  <a:srgbClr val="1D1D1B"/>
                </a:solidFill>
                <a:latin typeface="Raleway"/>
              </a:rPr>
              <a:t>Dostop</a:t>
            </a:r>
            <a:r>
              <a:rPr lang="en-US" sz="1700" b="0" dirty="0">
                <a:solidFill>
                  <a:srgbClr val="1D1D1B"/>
                </a:solidFill>
                <a:latin typeface="Raleway"/>
              </a:rPr>
              <a:t>: </a:t>
            </a:r>
            <a:r>
              <a:rPr lang="en-US" sz="1700" b="0" dirty="0">
                <a:solidFill>
                  <a:srgbClr val="1D1D1B"/>
                </a:solidFill>
                <a:latin typeface="Raleway"/>
                <a:hlinkClick r:id="rId2"/>
              </a:rPr>
              <a:t>https://www.youtube.com/watch?v=r-iETptU7JY</a:t>
            </a:r>
            <a:endParaRPr lang="en-US" sz="1700" b="0" dirty="0">
              <a:solidFill>
                <a:srgbClr val="1D1D1B"/>
              </a:solidFill>
              <a:latin typeface="Raleway"/>
            </a:endParaRPr>
          </a:p>
          <a:p>
            <a:pPr marL="285750" indent="-285750">
              <a:lnSpc>
                <a:spcPct val="150000"/>
              </a:lnSpc>
              <a:buFont typeface="Courier New" panose="02070309020205020404" pitchFamily="49" charset="0"/>
              <a:buChar char="o"/>
            </a:pPr>
            <a:r>
              <a:rPr lang="en-US" sz="1700" b="0" dirty="0">
                <a:solidFill>
                  <a:srgbClr val="1D1D1B"/>
                </a:solidFill>
                <a:latin typeface="Raleway"/>
              </a:rPr>
              <a:t>Draper III, W. H. (2011). The startup game: inside the partnership between venture capitalists and entrepreneurs. St. Martin's Press.</a:t>
            </a:r>
          </a:p>
          <a:p>
            <a:pPr marL="285750" indent="-285750">
              <a:lnSpc>
                <a:spcPct val="150000"/>
              </a:lnSpc>
              <a:buFont typeface="Courier New" panose="02070309020205020404" pitchFamily="49" charset="0"/>
              <a:buChar char="o"/>
            </a:pPr>
            <a:r>
              <a:rPr lang="en-US" sz="1700" b="0" dirty="0">
                <a:solidFill>
                  <a:srgbClr val="1D1D1B"/>
                </a:solidFill>
              </a:rPr>
              <a:t>The Starting Idea. (2023). Free AI marketing tool for HIGH-PROFIT business plans in seconds! [Video]. YouTube. </a:t>
            </a:r>
            <a:r>
              <a:rPr lang="en-US" sz="1700" b="0" dirty="0" err="1">
                <a:solidFill>
                  <a:srgbClr val="1D1D1B"/>
                </a:solidFill>
              </a:rPr>
              <a:t>Dostop</a:t>
            </a:r>
            <a:r>
              <a:rPr lang="en-US" sz="1700" b="0" dirty="0">
                <a:solidFill>
                  <a:srgbClr val="1D1D1B"/>
                </a:solidFill>
              </a:rPr>
              <a:t>: </a:t>
            </a:r>
            <a:r>
              <a:rPr lang="en-US" sz="1700" b="0" dirty="0">
                <a:solidFill>
                  <a:srgbClr val="1D1D1B"/>
                </a:solidFill>
                <a:hlinkClick r:id="rId3"/>
              </a:rPr>
              <a:t>https://www.youtube.com/watch?v=J127cQ7isr4</a:t>
            </a:r>
            <a:endParaRPr lang="en-US" sz="1700" b="0" dirty="0">
              <a:solidFill>
                <a:srgbClr val="1D1D1B"/>
              </a:solidFill>
            </a:endParaRPr>
          </a:p>
          <a:p>
            <a:pPr marL="171450" indent="-171450">
              <a:lnSpc>
                <a:spcPct val="150000"/>
              </a:lnSpc>
              <a:buFont typeface="Courier New" panose="02070309020205020404" pitchFamily="49" charset="0"/>
              <a:buChar char="o"/>
            </a:pPr>
            <a:endParaRPr lang="en-US" sz="1200" b="0" u="sng">
              <a:solidFill>
                <a:srgbClr val="1D1D1B"/>
              </a:solidFill>
            </a:endParaRPr>
          </a:p>
          <a:p>
            <a:pPr marL="0" indent="0">
              <a:lnSpc>
                <a:spcPct val="150000"/>
              </a:lnSpc>
              <a:buNone/>
            </a:pPr>
            <a:endParaRPr lang="sl-SI"/>
          </a:p>
          <a:p>
            <a:pPr marL="0" indent="0">
              <a:buNone/>
            </a:pPr>
            <a:endParaRPr lang="sl-SI"/>
          </a:p>
          <a:p>
            <a:endParaRPr lang="sl-SI"/>
          </a:p>
        </p:txBody>
      </p:sp>
    </p:spTree>
    <p:extLst>
      <p:ext uri="{BB962C8B-B14F-4D97-AF65-F5344CB8AC3E}">
        <p14:creationId xmlns:p14="http://schemas.microsoft.com/office/powerpoint/2010/main" val="10749416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CA2A01-FEBB-2999-71E2-A85F43AAA972}"/>
              </a:ext>
            </a:extLst>
          </p:cNvPr>
          <p:cNvSpPr>
            <a:spLocks noGrp="1"/>
          </p:cNvSpPr>
          <p:nvPr>
            <p:ph type="title"/>
          </p:nvPr>
        </p:nvSpPr>
        <p:spPr>
          <a:xfrm>
            <a:off x="597159" y="74645"/>
            <a:ext cx="10058400" cy="858415"/>
          </a:xfrm>
        </p:spPr>
        <p:txBody>
          <a:bodyPr>
            <a:normAutofit/>
          </a:bodyPr>
          <a:lstStyle/>
          <a:p>
            <a:r>
              <a:rPr lang="sl-SI" sz="3400"/>
              <a:t>Če želite izvedeti še več</a:t>
            </a:r>
          </a:p>
        </p:txBody>
      </p:sp>
      <p:sp>
        <p:nvSpPr>
          <p:cNvPr id="3" name="Segnaposto contenuto 2">
            <a:extLst>
              <a:ext uri="{FF2B5EF4-FFF2-40B4-BE49-F238E27FC236}">
                <a16:creationId xmlns:a16="http://schemas.microsoft.com/office/drawing/2014/main" id="{807B0497-91CD-1A34-8D17-EC644DEC2FC5}"/>
              </a:ext>
            </a:extLst>
          </p:cNvPr>
          <p:cNvSpPr>
            <a:spLocks noGrp="1"/>
          </p:cNvSpPr>
          <p:nvPr>
            <p:ph idx="1"/>
          </p:nvPr>
        </p:nvSpPr>
        <p:spPr>
          <a:xfrm>
            <a:off x="597159" y="774441"/>
            <a:ext cx="10756641" cy="6008914"/>
          </a:xfrm>
        </p:spPr>
        <p:txBody>
          <a:bodyPr vert="horz" lIns="91440" tIns="45720" rIns="91440" bIns="45720" rtlCol="0" anchor="t">
            <a:normAutofit/>
          </a:bodyPr>
          <a:lstStyle/>
          <a:p>
            <a:pPr marL="0" indent="0">
              <a:lnSpc>
                <a:spcPct val="100000"/>
              </a:lnSpc>
              <a:buNone/>
            </a:pPr>
            <a:endParaRPr lang="sl-SI" sz="1600" u="sng">
              <a:solidFill>
                <a:schemeClr val="bg1">
                  <a:lumMod val="75000"/>
                </a:schemeClr>
              </a:solidFill>
              <a:hlinkClick r:id="rId2">
                <a:extLst>
                  <a:ext uri="{A12FA001-AC4F-418D-AE19-62706E023703}">
                    <ahyp:hlinkClr xmlns:ahyp="http://schemas.microsoft.com/office/drawing/2018/hyperlinkcolor" val="tx"/>
                  </a:ext>
                </a:extLst>
              </a:hlinkClick>
            </a:endParaRPr>
          </a:p>
          <a:p>
            <a:pPr>
              <a:lnSpc>
                <a:spcPct val="100000"/>
              </a:lnSpc>
            </a:pPr>
            <a:r>
              <a:rPr lang="en-US" sz="1600" dirty="0">
                <a:solidFill>
                  <a:schemeClr val="bg1">
                    <a:lumMod val="75000"/>
                  </a:schemeClr>
                </a:solidFill>
              </a:rPr>
              <a:t>1. del</a:t>
            </a:r>
            <a:endParaRPr lang="it-IT" sz="1600">
              <a:solidFill>
                <a:schemeClr val="bg1">
                  <a:lumMod val="75000"/>
                </a:schemeClr>
              </a:solidFill>
            </a:endParaRPr>
          </a:p>
          <a:p>
            <a:pPr marL="285750" indent="-285750">
              <a:lnSpc>
                <a:spcPct val="100000"/>
              </a:lnSpc>
              <a:buFont typeface="Courier New" panose="02070309020205020404" pitchFamily="49" charset="0"/>
              <a:buChar char="o"/>
              <a:defRPr/>
            </a:pPr>
            <a:r>
              <a:rPr lang="en-US" sz="1200" b="0" dirty="0">
                <a:solidFill>
                  <a:srgbClr val="1D1D1B"/>
                </a:solidFill>
                <a:latin typeface="Raleway"/>
              </a:rPr>
              <a:t>Cash Flow Statement Basics Explained</a:t>
            </a:r>
            <a:r>
              <a:rPr lang="sl-SI" sz="1200" b="0" dirty="0">
                <a:solidFill>
                  <a:srgbClr val="1D1D1B"/>
                </a:solidFill>
                <a:latin typeface="Raleway"/>
              </a:rPr>
              <a:t>: </a:t>
            </a:r>
            <a:r>
              <a:rPr lang="sl-SI" sz="1200" b="0" dirty="0">
                <a:solidFill>
                  <a:srgbClr val="DACDAC"/>
                </a:solidFill>
                <a:latin typeface="Raleway"/>
                <a:hlinkClick r:id="rId3"/>
              </a:rPr>
              <a:t>https://www.youtube.com/watch?v=hMBN6yTIDb0</a:t>
            </a:r>
            <a:endParaRPr lang="en-US" sz="1200" b="0" dirty="0">
              <a:solidFill>
                <a:srgbClr val="1D1D1B"/>
              </a:solidFill>
              <a:latin typeface="Raleway"/>
            </a:endParaRPr>
          </a:p>
          <a:p>
            <a:pPr marL="285750" marR="0" lvl="0" indent="-285750" algn="l" defTabSz="914400">
              <a:lnSpc>
                <a:spcPct val="100000"/>
              </a:lnSpc>
              <a:spcBef>
                <a:spcPts val="1000"/>
              </a:spcBef>
              <a:spcAft>
                <a:spcPts val="0"/>
              </a:spcAft>
              <a:buClrTx/>
              <a:buSzTx/>
              <a:buFont typeface="Courier New" panose="02070309020205020404" pitchFamily="49" charset="0"/>
              <a:buChar char="o"/>
              <a:tabLst/>
              <a:defRPr/>
            </a:pPr>
            <a:r>
              <a:rPr kumimoji="0" lang="en-US" sz="1200" b="0" i="0" u="none" strike="noStrike" kern="1200" cap="none" spc="0" normalizeH="0" baseline="0" noProof="0" dirty="0">
                <a:ln>
                  <a:noFill/>
                </a:ln>
                <a:solidFill>
                  <a:srgbClr val="1D1D1B"/>
                </a:solidFill>
                <a:effectLst/>
                <a:uLnTx/>
                <a:uFillTx/>
                <a:latin typeface="Raleway"/>
                <a:ea typeface="+mn-ea"/>
                <a:cs typeface="+mn-cs"/>
              </a:rPr>
              <a:t>Financial Projections for Your STARTUP</a:t>
            </a:r>
            <a:r>
              <a:rPr kumimoji="0" lang="sl-SI" sz="1200" b="0" i="0" u="none" strike="noStrike" kern="1200" cap="none" spc="0" normalizeH="0" baseline="0" noProof="0" dirty="0">
                <a:ln>
                  <a:noFill/>
                </a:ln>
                <a:solidFill>
                  <a:srgbClr val="1D1D1B"/>
                </a:solidFill>
                <a:effectLst/>
                <a:uLnTx/>
                <a:uFillTx/>
                <a:latin typeface="Raleway"/>
                <a:ea typeface="+mn-ea"/>
                <a:cs typeface="+mn-cs"/>
              </a:rPr>
              <a:t>: </a:t>
            </a:r>
            <a:r>
              <a:rPr kumimoji="0" lang="sl-SI" sz="1200" b="0" i="0" u="none" strike="noStrike" kern="1200" cap="none" spc="0" normalizeH="0" baseline="0" noProof="0" dirty="0">
                <a:ln>
                  <a:noFill/>
                </a:ln>
                <a:solidFill>
                  <a:srgbClr val="1D1D1B"/>
                </a:solidFill>
                <a:effectLst/>
                <a:uLnTx/>
                <a:uFillTx/>
                <a:latin typeface="Raleway"/>
                <a:ea typeface="+mn-ea"/>
                <a:cs typeface="+mn-cs"/>
                <a:hlinkClick r:id="rId4"/>
              </a:rPr>
              <a:t>https://www.youtube.com/watch?v=7q6sAPAV7F4</a:t>
            </a:r>
            <a:endParaRPr lang="sl-SI" sz="1200" b="0" i="0" u="none" strike="noStrike" kern="1200" cap="none" spc="0" normalizeH="0" baseline="0" noProof="0" dirty="0">
              <a:ln>
                <a:noFill/>
              </a:ln>
              <a:solidFill>
                <a:srgbClr val="1D1D1B"/>
              </a:solidFill>
              <a:effectLst/>
              <a:uLnTx/>
              <a:uFillTx/>
              <a:latin typeface="Raleway"/>
            </a:endParaRPr>
          </a:p>
          <a:p>
            <a:pPr marL="285750" marR="0" lvl="0" indent="-285750" algn="l" defTabSz="914400" rtl="0" eaLnBrk="1" fontAlgn="auto" latinLnBrk="0" hangingPunct="1">
              <a:lnSpc>
                <a:spcPct val="100000"/>
              </a:lnSpc>
              <a:spcBef>
                <a:spcPts val="1000"/>
              </a:spcBef>
              <a:spcAft>
                <a:spcPts val="0"/>
              </a:spcAft>
              <a:buClrTx/>
              <a:buSzTx/>
              <a:buFont typeface="Courier New" panose="02070309020205020404" pitchFamily="49" charset="0"/>
              <a:buChar char="o"/>
              <a:tabLst/>
              <a:defRPr/>
            </a:pPr>
            <a:r>
              <a:rPr kumimoji="0" lang="en-US" sz="1200" b="0" i="0" u="none" strike="noStrike" kern="1200" cap="none" spc="0" normalizeH="0" baseline="0" noProof="0" dirty="0">
                <a:ln>
                  <a:noFill/>
                </a:ln>
                <a:solidFill>
                  <a:srgbClr val="1D1D1B"/>
                </a:solidFill>
                <a:effectLst/>
                <a:uLnTx/>
                <a:uFillTx/>
                <a:latin typeface="Raleway"/>
                <a:ea typeface="+mn-ea"/>
                <a:cs typeface="+mn-cs"/>
              </a:rPr>
              <a:t>How to create Financial Statements from scratch! A step-by-step guide!</a:t>
            </a:r>
            <a:r>
              <a:rPr kumimoji="0" lang="sl-SI" sz="1200" b="0" i="0" u="none" strike="noStrike" kern="1200" cap="none" spc="0" normalizeH="0" baseline="0" noProof="0" dirty="0">
                <a:ln>
                  <a:noFill/>
                </a:ln>
                <a:solidFill>
                  <a:srgbClr val="1D1D1B"/>
                </a:solidFill>
                <a:effectLst/>
                <a:uLnTx/>
                <a:uFillTx/>
                <a:latin typeface="Raleway"/>
                <a:ea typeface="+mn-ea"/>
                <a:cs typeface="+mn-cs"/>
              </a:rPr>
              <a:t>: </a:t>
            </a:r>
            <a:r>
              <a:rPr kumimoji="0" lang="sl-SI" sz="1200" b="0" i="0" u="none" strike="noStrike" kern="1200" cap="none" spc="0" normalizeH="0" baseline="0" noProof="0" dirty="0">
                <a:ln>
                  <a:noFill/>
                </a:ln>
                <a:solidFill>
                  <a:srgbClr val="1D1D1B"/>
                </a:solidFill>
                <a:effectLst/>
                <a:uLnTx/>
                <a:uFillTx/>
                <a:latin typeface="Raleway"/>
                <a:ea typeface="+mn-ea"/>
                <a:cs typeface="+mn-cs"/>
                <a:hlinkClick r:id="rId5"/>
              </a:rPr>
              <a:t>https://www.youtube.com/watch?v=NquuY41FrrA</a:t>
            </a:r>
            <a:endParaRPr lang="sl-SI" sz="1200" b="0" i="0" u="none" strike="noStrike" kern="1200" cap="none" spc="0" normalizeH="0" baseline="0" noProof="0">
              <a:ln>
                <a:noFill/>
              </a:ln>
              <a:solidFill>
                <a:srgbClr val="1D1D1B"/>
              </a:solidFill>
              <a:effectLst/>
              <a:uLnTx/>
              <a:uFillTx/>
              <a:latin typeface="Raleway"/>
            </a:endParaRPr>
          </a:p>
          <a:p>
            <a:pPr marL="285750" indent="-285750">
              <a:lnSpc>
                <a:spcPct val="100000"/>
              </a:lnSpc>
              <a:buFont typeface="Courier New" panose="02070309020205020404" pitchFamily="49" charset="0"/>
              <a:buChar char="o"/>
            </a:pPr>
            <a:r>
              <a:rPr lang="en-US" sz="1200" b="0" err="1">
                <a:solidFill>
                  <a:srgbClr val="1D1D1B"/>
                </a:solidFill>
                <a:latin typeface="Raleway"/>
              </a:rPr>
              <a:t>Salesflare</a:t>
            </a:r>
            <a:r>
              <a:rPr lang="en-US" sz="1200" b="0">
                <a:solidFill>
                  <a:srgbClr val="1D1D1B"/>
                </a:solidFill>
                <a:latin typeface="Raleway"/>
              </a:rPr>
              <a:t>. (2024). Top Podcasts for Startup Founders. </a:t>
            </a:r>
            <a:r>
              <a:rPr lang="en-US" sz="1200" b="0" err="1">
                <a:solidFill>
                  <a:srgbClr val="1D1D1B"/>
                </a:solidFill>
                <a:latin typeface="Raleway"/>
              </a:rPr>
              <a:t>Dostop</a:t>
            </a:r>
            <a:r>
              <a:rPr lang="en-US" sz="1200" b="0">
                <a:solidFill>
                  <a:srgbClr val="1D1D1B"/>
                </a:solidFill>
                <a:latin typeface="Raleway"/>
              </a:rPr>
              <a:t>: </a:t>
            </a:r>
            <a:r>
              <a:rPr lang="en-US" sz="1200" b="0" dirty="0">
                <a:solidFill>
                  <a:srgbClr val="1D1D1B"/>
                </a:solidFill>
                <a:latin typeface="Raleway"/>
                <a:hlinkClick r:id="rId6">
                  <a:extLst>
                    <a:ext uri="{A12FA001-AC4F-418D-AE19-62706E023703}">
                      <ahyp:hlinkClr xmlns:ahyp="http://schemas.microsoft.com/office/drawing/2018/hyperlinkcolor" val="tx"/>
                    </a:ext>
                  </a:extLst>
                </a:hlinkClick>
              </a:rPr>
              <a:t>https</a:t>
            </a:r>
            <a:r>
              <a:rPr lang="en-US" sz="1200" b="0" dirty="0">
                <a:solidFill>
                  <a:srgbClr val="1D1D1B"/>
                </a:solidFill>
                <a:latin typeface="Raleway"/>
                <a:hlinkClick r:id="rId6">
                  <a:extLst>
                    <a:ext uri="{A12FA001-AC4F-418D-AE19-62706E023703}">
                      <ahyp:hlinkClr xmlns:ahyp="http://schemas.microsoft.com/office/drawing/2018/hyperlinkcolor" val="tx"/>
                    </a:ext>
                  </a:extLst>
                </a:hlinkClick>
              </a:rPr>
              <a:t>://blog.salesflare.com/top-podcasts-startup-founders</a:t>
            </a:r>
            <a:endParaRPr lang="sl-SI" sz="1200" b="0" dirty="0">
              <a:solidFill>
                <a:srgbClr val="1D1D1B"/>
              </a:solidFill>
              <a:latin typeface="Raleway"/>
            </a:endParaRPr>
          </a:p>
          <a:p>
            <a:pPr>
              <a:lnSpc>
                <a:spcPct val="100000"/>
              </a:lnSpc>
            </a:pPr>
            <a:r>
              <a:rPr lang="en-US" sz="1600" dirty="0">
                <a:solidFill>
                  <a:schemeClr val="bg1">
                    <a:lumMod val="75000"/>
                  </a:schemeClr>
                </a:solidFill>
              </a:rPr>
              <a:t>2. del</a:t>
            </a:r>
            <a:endParaRPr lang="sl-SI">
              <a:solidFill>
                <a:schemeClr val="bg1">
                  <a:lumMod val="75000"/>
                </a:schemeClr>
              </a:solidFill>
            </a:endParaRPr>
          </a:p>
          <a:p>
            <a:pPr marL="285750" indent="-285750">
              <a:lnSpc>
                <a:spcPct val="100000"/>
              </a:lnSpc>
              <a:buFont typeface="Courier New,monospace" panose="02070309020205020404" pitchFamily="49" charset="0"/>
              <a:buChar char="o"/>
            </a:pPr>
            <a:r>
              <a:rPr lang="en-US" sz="1200" b="0" dirty="0">
                <a:solidFill>
                  <a:schemeClr val="accent1"/>
                </a:solidFill>
              </a:rPr>
              <a:t>Startup Funding Explained: Everything You Need to Know</a:t>
            </a:r>
            <a:r>
              <a:rPr lang="sl-SI" sz="1200" b="0" dirty="0">
                <a:solidFill>
                  <a:schemeClr val="accent1"/>
                </a:solidFill>
              </a:rPr>
              <a:t>: </a:t>
            </a:r>
            <a:r>
              <a:rPr lang="sl-SI" sz="1200" b="0" dirty="0">
                <a:solidFill>
                  <a:schemeClr val="accent1"/>
                </a:solidFill>
                <a:hlinkClick r:id="rId7">
                  <a:extLst>
                    <a:ext uri="{A12FA001-AC4F-418D-AE19-62706E023703}">
                      <ahyp:hlinkClr xmlns:ahyp="http://schemas.microsoft.com/office/drawing/2018/hyperlinkcolor" val="tx"/>
                    </a:ext>
                  </a:extLst>
                </a:hlinkClick>
              </a:rPr>
              <a:t>https://www.youtube.com/watch?v=677ZtSMr4-4</a:t>
            </a:r>
            <a:endParaRPr lang="sl-SI" sz="1200" b="0">
              <a:solidFill>
                <a:schemeClr val="accent1"/>
              </a:solidFill>
            </a:endParaRPr>
          </a:p>
          <a:p>
            <a:pPr marL="285750" indent="-285750">
              <a:lnSpc>
                <a:spcPct val="100000"/>
              </a:lnSpc>
              <a:buFont typeface="Courier New,monospace" panose="02070309020205020404" pitchFamily="49" charset="0"/>
              <a:buChar char="o"/>
            </a:pPr>
            <a:r>
              <a:rPr lang="en-US" sz="1200" b="0" dirty="0">
                <a:solidFill>
                  <a:schemeClr val="accent1"/>
                </a:solidFill>
              </a:rPr>
              <a:t>How Startup Fundraising Works | Startup School</a:t>
            </a:r>
            <a:r>
              <a:rPr lang="sl-SI" sz="1200" b="0" dirty="0">
                <a:solidFill>
                  <a:schemeClr val="accent1"/>
                </a:solidFill>
              </a:rPr>
              <a:t>: </a:t>
            </a:r>
            <a:r>
              <a:rPr lang="sl-SI" sz="1200" b="0" dirty="0">
                <a:solidFill>
                  <a:schemeClr val="accent1"/>
                </a:solidFill>
                <a:hlinkClick r:id="rId8">
                  <a:extLst>
                    <a:ext uri="{A12FA001-AC4F-418D-AE19-62706E023703}">
                      <ahyp:hlinkClr xmlns:ahyp="http://schemas.microsoft.com/office/drawing/2018/hyperlinkcolor" val="tx"/>
                    </a:ext>
                  </a:extLst>
                </a:hlinkClick>
              </a:rPr>
              <a:t>https://www.youtube.com/watch?v=zBUhQPPS9AY</a:t>
            </a:r>
            <a:endParaRPr lang="en-US">
              <a:solidFill>
                <a:schemeClr val="accent1"/>
              </a:solidFill>
            </a:endParaRPr>
          </a:p>
          <a:p>
            <a:pPr marL="285750" indent="-285750">
              <a:lnSpc>
                <a:spcPct val="100000"/>
              </a:lnSpc>
              <a:buFont typeface="Courier New" panose="02070309020205020404" pitchFamily="49" charset="0"/>
              <a:buChar char="o"/>
            </a:pPr>
            <a:r>
              <a:rPr lang="en-US" sz="1200" b="0" dirty="0">
                <a:solidFill>
                  <a:schemeClr val="accent1"/>
                </a:solidFill>
              </a:rPr>
              <a:t>Top Business Grants for Women + SBA Awards $2.7 Million in Grants for Women</a:t>
            </a:r>
            <a:r>
              <a:rPr lang="sl-SI" sz="1200" b="0" dirty="0">
                <a:solidFill>
                  <a:schemeClr val="accent1"/>
                </a:solidFill>
              </a:rPr>
              <a:t>: </a:t>
            </a:r>
            <a:r>
              <a:rPr lang="sl-SI" sz="1200" b="0" dirty="0">
                <a:solidFill>
                  <a:schemeClr val="accent1"/>
                </a:solidFill>
                <a:hlinkClick r:id="rId9">
                  <a:extLst>
                    <a:ext uri="{A12FA001-AC4F-418D-AE19-62706E023703}">
                      <ahyp:hlinkClr xmlns:ahyp="http://schemas.microsoft.com/office/drawing/2018/hyperlinkcolor" val="tx"/>
                    </a:ext>
                  </a:extLst>
                </a:hlinkClick>
              </a:rPr>
              <a:t>https://www.youtube.com/watch?v=ohkJcGssNtA</a:t>
            </a:r>
            <a:endParaRPr lang="sl-SI" sz="1200" b="0" dirty="0">
              <a:solidFill>
                <a:schemeClr val="accent1"/>
              </a:solidFill>
            </a:endParaRPr>
          </a:p>
          <a:p>
            <a:pPr marL="285750" indent="-285750">
              <a:lnSpc>
                <a:spcPct val="100000"/>
              </a:lnSpc>
              <a:buFont typeface="Courier New" panose="02070309020205020404" pitchFamily="49" charset="0"/>
              <a:buChar char="o"/>
            </a:pPr>
            <a:endParaRPr lang="sl-SI" sz="1200" b="0" dirty="0">
              <a:solidFill>
                <a:schemeClr val="accent1"/>
              </a:solidFill>
            </a:endParaRPr>
          </a:p>
          <a:p>
            <a:pPr>
              <a:lnSpc>
                <a:spcPct val="100000"/>
              </a:lnSpc>
            </a:pPr>
            <a:r>
              <a:rPr lang="en-US" sz="1600" dirty="0">
                <a:solidFill>
                  <a:schemeClr val="bg1">
                    <a:lumMod val="75000"/>
                  </a:schemeClr>
                </a:solidFill>
              </a:rPr>
              <a:t>3. del</a:t>
            </a:r>
            <a:endParaRPr lang="sl-SI">
              <a:solidFill>
                <a:schemeClr val="bg1">
                  <a:lumMod val="75000"/>
                </a:schemeClr>
              </a:solidFill>
            </a:endParaRPr>
          </a:p>
          <a:p>
            <a:pPr marL="285750" indent="-285750">
              <a:lnSpc>
                <a:spcPct val="100000"/>
              </a:lnSpc>
              <a:buFont typeface="Courier New" panose="02070309020205020404" pitchFamily="49" charset="0"/>
              <a:buChar char="o"/>
            </a:pPr>
            <a:r>
              <a:rPr lang="en-US" sz="1200" b="0" dirty="0">
                <a:solidFill>
                  <a:schemeClr val="accent1"/>
                </a:solidFill>
              </a:rPr>
              <a:t>What investors ACTUALLY want to see in your PITCH DECK.</a:t>
            </a:r>
            <a:r>
              <a:rPr lang="sl-SI" sz="1200" b="0" dirty="0">
                <a:solidFill>
                  <a:schemeClr val="accent1"/>
                </a:solidFill>
              </a:rPr>
              <a:t>: </a:t>
            </a:r>
            <a:r>
              <a:rPr lang="sl-SI" sz="1200" b="0" dirty="0">
                <a:solidFill>
                  <a:schemeClr val="accent1"/>
                </a:solidFill>
                <a:hlinkClick r:id="rId10">
                  <a:extLst>
                    <a:ext uri="{A12FA001-AC4F-418D-AE19-62706E023703}">
                      <ahyp:hlinkClr xmlns:ahyp="http://schemas.microsoft.com/office/drawing/2018/hyperlinkcolor" val="tx"/>
                    </a:ext>
                  </a:extLst>
                </a:hlinkClick>
              </a:rPr>
              <a:t>https://www.youtube.com/watch?v=jYWF64Um7pw</a:t>
            </a:r>
            <a:endParaRPr lang="sl-SI" sz="1200" b="0">
              <a:solidFill>
                <a:schemeClr val="accent1"/>
              </a:solidFill>
            </a:endParaRPr>
          </a:p>
          <a:p>
            <a:pPr marL="285750" indent="-285750">
              <a:lnSpc>
                <a:spcPct val="100000"/>
              </a:lnSpc>
              <a:buFont typeface="Courier New" panose="02070309020205020404" pitchFamily="49" charset="0"/>
              <a:buChar char="o"/>
            </a:pPr>
            <a:r>
              <a:rPr lang="en-US" sz="1200" b="0" dirty="0">
                <a:solidFill>
                  <a:schemeClr val="accent1"/>
                </a:solidFill>
              </a:rPr>
              <a:t>What You Should Never Say To An Investor</a:t>
            </a:r>
            <a:r>
              <a:rPr lang="sl-SI" sz="1200" b="0" dirty="0">
                <a:solidFill>
                  <a:schemeClr val="accent1"/>
                </a:solidFill>
              </a:rPr>
              <a:t>: </a:t>
            </a:r>
            <a:r>
              <a:rPr lang="sl-SI" sz="1200" b="0" dirty="0">
                <a:solidFill>
                  <a:schemeClr val="accent1"/>
                </a:solidFill>
                <a:hlinkClick r:id="rId11">
                  <a:extLst>
                    <a:ext uri="{A12FA001-AC4F-418D-AE19-62706E023703}">
                      <ahyp:hlinkClr xmlns:ahyp="http://schemas.microsoft.com/office/drawing/2018/hyperlinkcolor" val="tx"/>
                    </a:ext>
                  </a:extLst>
                </a:hlinkClick>
              </a:rPr>
              <a:t>https://www.youtube.com/watch?v=tzWew_wPatA</a:t>
            </a:r>
            <a:endParaRPr lang="sl-SI" sz="1200" b="0">
              <a:solidFill>
                <a:schemeClr val="accent1"/>
              </a:solidFill>
            </a:endParaRPr>
          </a:p>
          <a:p>
            <a:pPr marL="285750" indent="-285750">
              <a:lnSpc>
                <a:spcPct val="100000"/>
              </a:lnSpc>
              <a:buFont typeface="Courier New" panose="02070309020205020404" pitchFamily="49" charset="0"/>
              <a:buChar char="o"/>
            </a:pPr>
            <a:r>
              <a:rPr lang="en-US" sz="1200" b="0" dirty="0">
                <a:solidFill>
                  <a:schemeClr val="accent1"/>
                </a:solidFill>
              </a:rPr>
              <a:t>The Secret to Successfully Pitching an Idea | The Way We Work, </a:t>
            </a:r>
            <a:r>
              <a:rPr lang="en-US" sz="1200" b="0" dirty="0" err="1">
                <a:solidFill>
                  <a:schemeClr val="accent1"/>
                </a:solidFill>
              </a:rPr>
              <a:t>serija</a:t>
            </a:r>
            <a:r>
              <a:rPr lang="en-US" sz="1200" b="0" dirty="0">
                <a:solidFill>
                  <a:schemeClr val="accent1"/>
                </a:solidFill>
              </a:rPr>
              <a:t> TED </a:t>
            </a:r>
            <a:r>
              <a:rPr lang="en-US" sz="1200" b="0" dirty="0" err="1">
                <a:solidFill>
                  <a:schemeClr val="accent1"/>
                </a:solidFill>
              </a:rPr>
              <a:t>govorov</a:t>
            </a:r>
            <a:r>
              <a:rPr lang="sl-SI" sz="1200" b="0" dirty="0">
                <a:solidFill>
                  <a:schemeClr val="accent1"/>
                </a:solidFill>
              </a:rPr>
              <a:t>: </a:t>
            </a:r>
            <a:r>
              <a:rPr lang="sl-SI" sz="1200" b="0" dirty="0">
                <a:solidFill>
                  <a:schemeClr val="accent1"/>
                </a:solidFill>
                <a:hlinkClick r:id="rId12">
                  <a:extLst>
                    <a:ext uri="{A12FA001-AC4F-418D-AE19-62706E023703}">
                      <ahyp:hlinkClr xmlns:ahyp="http://schemas.microsoft.com/office/drawing/2018/hyperlinkcolor" val="tx"/>
                    </a:ext>
                  </a:extLst>
                </a:hlinkClick>
              </a:rPr>
              <a:t>https://www.youtube.com/watch?v=l0hVIH3EnlQ</a:t>
            </a:r>
          </a:p>
          <a:p>
            <a:pPr marL="285750" indent="-285750">
              <a:lnSpc>
                <a:spcPct val="100000"/>
              </a:lnSpc>
              <a:buFont typeface="Courier New" panose="02070309020205020404" pitchFamily="49" charset="0"/>
              <a:buChar char="o"/>
            </a:pPr>
            <a:r>
              <a:rPr lang="sl-SI" sz="1200" b="0" dirty="0">
                <a:solidFill>
                  <a:schemeClr val="accent1"/>
                </a:solidFill>
                <a:ea typeface="+mn-lt"/>
                <a:cs typeface="+mn-lt"/>
              </a:rPr>
              <a:t>YouTube. (2022). </a:t>
            </a:r>
            <a:r>
              <a:rPr lang="sl-SI" sz="1200" b="0" i="1" dirty="0" err="1">
                <a:solidFill>
                  <a:schemeClr val="accent1"/>
                </a:solidFill>
                <a:ea typeface="+mn-lt"/>
                <a:cs typeface="+mn-lt"/>
              </a:rPr>
              <a:t>Cognism</a:t>
            </a:r>
            <a:r>
              <a:rPr lang="sl-SI" sz="1200" b="0" i="1" dirty="0">
                <a:solidFill>
                  <a:schemeClr val="accent1"/>
                </a:solidFill>
                <a:ea typeface="+mn-lt"/>
                <a:cs typeface="+mn-lt"/>
              </a:rPr>
              <a:t> </a:t>
            </a:r>
            <a:r>
              <a:rPr lang="sl-SI" sz="1200" b="0" i="1" dirty="0" err="1">
                <a:solidFill>
                  <a:schemeClr val="accent1"/>
                </a:solidFill>
                <a:ea typeface="+mn-lt"/>
                <a:cs typeface="+mn-lt"/>
              </a:rPr>
              <a:t>explainer</a:t>
            </a:r>
            <a:r>
              <a:rPr lang="sl-SI" sz="1200" b="0" i="1" dirty="0">
                <a:solidFill>
                  <a:schemeClr val="accent1"/>
                </a:solidFill>
                <a:ea typeface="+mn-lt"/>
                <a:cs typeface="+mn-lt"/>
              </a:rPr>
              <a:t> video | </a:t>
            </a:r>
            <a:r>
              <a:rPr lang="sl-SI" sz="1200" b="0" i="1" dirty="0" err="1">
                <a:solidFill>
                  <a:schemeClr val="accent1"/>
                </a:solidFill>
                <a:ea typeface="+mn-lt"/>
                <a:cs typeface="+mn-lt"/>
              </a:rPr>
              <a:t>The</a:t>
            </a:r>
            <a:r>
              <a:rPr lang="sl-SI" sz="1200" b="0" i="1" dirty="0">
                <a:solidFill>
                  <a:schemeClr val="accent1"/>
                </a:solidFill>
                <a:ea typeface="+mn-lt"/>
                <a:cs typeface="+mn-lt"/>
              </a:rPr>
              <a:t> global leader in B2B data </a:t>
            </a:r>
            <a:r>
              <a:rPr lang="sl-SI" sz="1200" b="0" i="1" dirty="0" err="1">
                <a:solidFill>
                  <a:schemeClr val="accent1"/>
                </a:solidFill>
                <a:ea typeface="+mn-lt"/>
                <a:cs typeface="+mn-lt"/>
              </a:rPr>
              <a:t>and</a:t>
            </a:r>
            <a:r>
              <a:rPr lang="sl-SI" sz="1200" b="0" i="1" dirty="0">
                <a:solidFill>
                  <a:schemeClr val="accent1"/>
                </a:solidFill>
                <a:ea typeface="+mn-lt"/>
                <a:cs typeface="+mn-lt"/>
              </a:rPr>
              <a:t> </a:t>
            </a:r>
            <a:r>
              <a:rPr lang="sl-SI" sz="1200" b="0" i="1" dirty="0" err="1">
                <a:solidFill>
                  <a:schemeClr val="accent1"/>
                </a:solidFill>
                <a:ea typeface="+mn-lt"/>
                <a:cs typeface="+mn-lt"/>
              </a:rPr>
              <a:t>sales</a:t>
            </a:r>
            <a:r>
              <a:rPr lang="sl-SI" sz="1200" b="0" i="1" dirty="0">
                <a:solidFill>
                  <a:schemeClr val="accent1"/>
                </a:solidFill>
                <a:ea typeface="+mn-lt"/>
                <a:cs typeface="+mn-lt"/>
              </a:rPr>
              <a:t> </a:t>
            </a:r>
            <a:r>
              <a:rPr lang="sl-SI" sz="1200" b="0" i="1" dirty="0" err="1">
                <a:solidFill>
                  <a:schemeClr val="accent1"/>
                </a:solidFill>
                <a:ea typeface="+mn-lt"/>
                <a:cs typeface="+mn-lt"/>
              </a:rPr>
              <a:t>intelligence</a:t>
            </a:r>
            <a:r>
              <a:rPr lang="sl-SI" sz="1200" b="0" i="1" dirty="0">
                <a:solidFill>
                  <a:schemeClr val="accent1"/>
                </a:solidFill>
                <a:ea typeface="+mn-lt"/>
                <a:cs typeface="+mn-lt"/>
              </a:rPr>
              <a:t>.</a:t>
            </a:r>
            <a:r>
              <a:rPr lang="sl-SI" sz="1200" b="0" dirty="0">
                <a:solidFill>
                  <a:schemeClr val="accent1"/>
                </a:solidFill>
                <a:ea typeface="+mn-lt"/>
                <a:cs typeface="+mn-lt"/>
              </a:rPr>
              <a:t> YouTube. </a:t>
            </a:r>
            <a:r>
              <a:rPr lang="en-US" sz="1200" b="0" dirty="0" err="1">
                <a:solidFill>
                  <a:schemeClr val="accent1"/>
                </a:solidFill>
                <a:ea typeface="+mn-lt"/>
                <a:cs typeface="+mn-lt"/>
              </a:rPr>
              <a:t>Dostop</a:t>
            </a:r>
            <a:r>
              <a:rPr lang="en-US" sz="1200" b="0" dirty="0">
                <a:solidFill>
                  <a:schemeClr val="accent1"/>
                </a:solidFill>
                <a:ea typeface="+mn-lt"/>
                <a:cs typeface="+mn-lt"/>
              </a:rPr>
              <a:t>: </a:t>
            </a:r>
            <a:r>
              <a:rPr lang="sl-SI" sz="1200" b="0" dirty="0">
                <a:solidFill>
                  <a:schemeClr val="accent1"/>
                </a:solidFill>
                <a:ea typeface="+mn-lt"/>
                <a:cs typeface="+mn-lt"/>
                <a:hlinkClick r:id="rId13">
                  <a:extLst>
                    <a:ext uri="{A12FA001-AC4F-418D-AE19-62706E023703}">
                      <ahyp:hlinkClr xmlns:ahyp="http://schemas.microsoft.com/office/drawing/2018/hyperlinkcolor" val="tx"/>
                    </a:ext>
                  </a:extLst>
                </a:hlinkClick>
              </a:rPr>
              <a:t>https://www.youtube.com/watch?v=4YG5NhxbN-w</a:t>
            </a:r>
            <a:endParaRPr lang="sl-SI" sz="1200" b="0">
              <a:solidFill>
                <a:schemeClr val="accent1"/>
              </a:solidFill>
              <a:ea typeface="+mn-lt"/>
              <a:cs typeface="+mn-lt"/>
            </a:endParaRPr>
          </a:p>
        </p:txBody>
      </p:sp>
    </p:spTree>
    <p:extLst>
      <p:ext uri="{BB962C8B-B14F-4D97-AF65-F5344CB8AC3E}">
        <p14:creationId xmlns:p14="http://schemas.microsoft.com/office/powerpoint/2010/main" val="18216730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p:txBody>
          <a:bodyPr/>
          <a:lstStyle/>
          <a:p>
            <a:r>
              <a:rPr lang="en-US" err="1"/>
              <a:t>Partnerji</a:t>
            </a:r>
            <a:r>
              <a:rPr lang="en-US"/>
              <a:t> FEM-Up</a:t>
            </a:r>
          </a:p>
        </p:txBody>
      </p:sp>
      <p:sp>
        <p:nvSpPr>
          <p:cNvPr id="2" name="PoljeZBesedilom 1">
            <a:extLst>
              <a:ext uri="{FF2B5EF4-FFF2-40B4-BE49-F238E27FC236}">
                <a16:creationId xmlns:a16="http://schemas.microsoft.com/office/drawing/2014/main" id="{2E09A337-4389-DDC8-4481-B97C4412326B}"/>
              </a:ext>
            </a:extLst>
          </p:cNvPr>
          <p:cNvSpPr txBox="1"/>
          <p:nvPr/>
        </p:nvSpPr>
        <p:spPr>
          <a:xfrm>
            <a:off x="6856071" y="2399818"/>
            <a:ext cx="4363655"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n-NO" sz="3200" b="1">
                <a:solidFill>
                  <a:srgbClr val="F3B75B"/>
                </a:solidFill>
              </a:rPr>
              <a:t>Hvala, </a:t>
            </a:r>
            <a:r>
              <a:rPr lang="sl-SI" sz="3200" b="1">
                <a:solidFill>
                  <a:srgbClr val="F3B75B"/>
                </a:solidFill>
              </a:rPr>
              <a:t>da </a:t>
            </a:r>
            <a:r>
              <a:rPr lang="nn-NO" sz="3200" b="1">
                <a:solidFill>
                  <a:srgbClr val="F3B75B"/>
                </a:solidFill>
              </a:rPr>
              <a:t>ste dokončali to enoto</a:t>
            </a:r>
            <a:r>
              <a:rPr lang="en-GB" sz="3200" b="1">
                <a:solidFill>
                  <a:srgbClr val="F3B75B"/>
                </a:solidFill>
              </a:rPr>
              <a:t>!</a:t>
            </a:r>
            <a:endParaRPr lang="sl-SI"/>
          </a:p>
        </p:txBody>
      </p:sp>
    </p:spTree>
    <p:extLst>
      <p:ext uri="{BB962C8B-B14F-4D97-AF65-F5344CB8AC3E}">
        <p14:creationId xmlns:p14="http://schemas.microsoft.com/office/powerpoint/2010/main" val="361623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p:txBody>
          <a:bodyPr/>
          <a:lstStyle/>
          <a:p>
            <a:r>
              <a:rPr lang="sl-SI"/>
              <a:t>Kdo so uporabniki računovodskih izkazov?</a:t>
            </a:r>
            <a:endParaRPr lang="en-US"/>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311989" y="1690688"/>
            <a:ext cx="5181600" cy="4954737"/>
          </a:xfrm>
        </p:spPr>
        <p:txBody>
          <a:bodyPr vert="horz" lIns="91440" tIns="45720" rIns="91440" bIns="45720" rtlCol="0" anchor="t">
            <a:normAutofit/>
          </a:bodyPr>
          <a:lstStyle/>
          <a:p>
            <a:r>
              <a:rPr lang="sl-SI" sz="2000">
                <a:solidFill>
                  <a:schemeClr val="accent1"/>
                </a:solidFill>
              </a:rPr>
              <a:t>Notranji uporabniki</a:t>
            </a:r>
          </a:p>
          <a:p>
            <a:pPr marL="800100" indent="-342900">
              <a:lnSpc>
                <a:spcPct val="150000"/>
              </a:lnSpc>
              <a:buFont typeface="Arial" panose="020B0604020202020204" pitchFamily="34" charset="0"/>
              <a:buChar char="•"/>
            </a:pPr>
            <a:r>
              <a:rPr lang="sl-SI" sz="2000">
                <a:solidFill>
                  <a:schemeClr val="accent1"/>
                </a:solidFill>
              </a:rPr>
              <a:t>Menedžment: </a:t>
            </a:r>
            <a:r>
              <a:rPr lang="sl-SI" sz="2000" b="0">
                <a:solidFill>
                  <a:schemeClr val="accent1"/>
                </a:solidFill>
              </a:rPr>
              <a:t>za odločanje in strategijo.</a:t>
            </a:r>
          </a:p>
          <a:p>
            <a:pPr marL="800100" indent="-342900">
              <a:lnSpc>
                <a:spcPct val="150000"/>
              </a:lnSpc>
              <a:buFont typeface="Arial" panose="020B0604020202020204" pitchFamily="34" charset="0"/>
              <a:buChar char="•"/>
            </a:pPr>
            <a:r>
              <a:rPr lang="sl-SI" sz="2000">
                <a:solidFill>
                  <a:schemeClr val="accent1"/>
                </a:solidFill>
              </a:rPr>
              <a:t>Zaposleni: </a:t>
            </a:r>
            <a:r>
              <a:rPr lang="sl-SI" sz="2000" b="0">
                <a:solidFill>
                  <a:schemeClr val="accent1"/>
                </a:solidFill>
              </a:rPr>
              <a:t>za</a:t>
            </a:r>
            <a:r>
              <a:rPr lang="sl-SI" sz="2000">
                <a:solidFill>
                  <a:schemeClr val="accent1"/>
                </a:solidFill>
              </a:rPr>
              <a:t> </a:t>
            </a:r>
            <a:r>
              <a:rPr lang="sl-SI" sz="2000" b="0">
                <a:solidFill>
                  <a:schemeClr val="accent1"/>
                </a:solidFill>
              </a:rPr>
              <a:t>razumevanje uspešnosti in stabilnosti podjetja.</a:t>
            </a:r>
          </a:p>
          <a:p>
            <a:pPr>
              <a:lnSpc>
                <a:spcPct val="150000"/>
              </a:lnSpc>
            </a:pPr>
            <a:endParaRPr lang="sl-SI"/>
          </a:p>
          <a:p>
            <a:endParaRPr lang="sl-SI"/>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6525884" y="1690586"/>
            <a:ext cx="4827915" cy="4954737"/>
          </a:xfrm>
        </p:spPr>
        <p:txBody>
          <a:bodyPr vert="horz" lIns="91440" tIns="45720" rIns="91440" bIns="45720" rtlCol="0" anchor="t">
            <a:normAutofit/>
          </a:bodyPr>
          <a:lstStyle/>
          <a:p>
            <a:r>
              <a:rPr lang="sl-SI" sz="2000">
                <a:solidFill>
                  <a:schemeClr val="accent1"/>
                </a:solidFill>
              </a:rPr>
              <a:t>Zunanji uporabniki</a:t>
            </a:r>
            <a:endParaRPr lang="sl-SI" sz="2000" b="0">
              <a:solidFill>
                <a:schemeClr val="accent1"/>
              </a:solidFill>
              <a:latin typeface="+mj-lt"/>
              <a:ea typeface="+mj-ea"/>
              <a:cs typeface="+mj-cs"/>
            </a:endParaRPr>
          </a:p>
          <a:p>
            <a:pPr marL="342900" indent="-342900">
              <a:lnSpc>
                <a:spcPct val="150000"/>
              </a:lnSpc>
              <a:buFont typeface="Arial" panose="020B0604020202020204" pitchFamily="34" charset="0"/>
              <a:buChar char="•"/>
            </a:pPr>
            <a:r>
              <a:rPr lang="sl-SI" sz="2000">
                <a:solidFill>
                  <a:schemeClr val="accent1"/>
                </a:solidFill>
              </a:rPr>
              <a:t>Vlagatelji: </a:t>
            </a:r>
            <a:r>
              <a:rPr lang="sl-SI" sz="2000" b="0">
                <a:solidFill>
                  <a:schemeClr val="accent1"/>
                </a:solidFill>
              </a:rPr>
              <a:t>za sprejemanje informiranih odločitev o nakupu, zadržanju ali prodaji delnic.</a:t>
            </a:r>
          </a:p>
          <a:p>
            <a:pPr marL="342900" indent="-342900">
              <a:lnSpc>
                <a:spcPct val="150000"/>
              </a:lnSpc>
              <a:buFont typeface="Arial" panose="020B0604020202020204" pitchFamily="34" charset="0"/>
              <a:buChar char="•"/>
            </a:pPr>
            <a:r>
              <a:rPr lang="sl-SI" sz="2000">
                <a:solidFill>
                  <a:schemeClr val="accent1"/>
                </a:solidFill>
              </a:rPr>
              <a:t>Upniki: </a:t>
            </a:r>
            <a:r>
              <a:rPr lang="sl-SI" sz="2000" b="0">
                <a:solidFill>
                  <a:schemeClr val="accent1"/>
                </a:solidFill>
              </a:rPr>
              <a:t>za oceno kreditne sposobnosti podjetja. </a:t>
            </a:r>
          </a:p>
          <a:p>
            <a:pPr marL="342900" indent="-342900">
              <a:lnSpc>
                <a:spcPct val="150000"/>
              </a:lnSpc>
              <a:buFont typeface="Arial" panose="020B0604020202020204" pitchFamily="34" charset="0"/>
              <a:buChar char="•"/>
            </a:pPr>
            <a:r>
              <a:rPr lang="sl-SI" sz="2000" err="1">
                <a:solidFill>
                  <a:schemeClr val="accent1"/>
                </a:solidFill>
              </a:rPr>
              <a:t>Regulativne</a:t>
            </a:r>
            <a:r>
              <a:rPr lang="sl-SI" sz="2000">
                <a:solidFill>
                  <a:schemeClr val="accent1"/>
                </a:solidFill>
              </a:rPr>
              <a:t> agencije: </a:t>
            </a:r>
            <a:r>
              <a:rPr lang="sl-SI" sz="2000" b="0">
                <a:solidFill>
                  <a:schemeClr val="accent1"/>
                </a:solidFill>
              </a:rPr>
              <a:t>za zagotavljanje skladnosti s standardi računovodskega poročanja.</a:t>
            </a:r>
          </a:p>
          <a:p>
            <a:endParaRPr lang="sl-SI" sz="2000">
              <a:solidFill>
                <a:schemeClr val="accent1"/>
              </a:solidFill>
              <a:latin typeface="+mj-lt"/>
              <a:ea typeface="+mj-ea"/>
              <a:cs typeface="+mj-cs"/>
            </a:endParaRPr>
          </a:p>
        </p:txBody>
      </p:sp>
    </p:spTree>
    <p:extLst>
      <p:ext uri="{BB962C8B-B14F-4D97-AF65-F5344CB8AC3E}">
        <p14:creationId xmlns:p14="http://schemas.microsoft.com/office/powerpoint/2010/main" val="25912871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8D177-7010-4719-7994-3ECFB9A6C752}"/>
              </a:ext>
            </a:extLst>
          </p:cNvPr>
          <p:cNvSpPr>
            <a:spLocks noGrp="1"/>
          </p:cNvSpPr>
          <p:nvPr>
            <p:ph type="title"/>
          </p:nvPr>
        </p:nvSpPr>
        <p:spPr/>
        <p:txBody>
          <a:bodyPr/>
          <a:lstStyle/>
          <a:p>
            <a:r>
              <a:rPr lang="sl-SI" sz="3400"/>
              <a:t>Vrste računovodskih izkazov</a:t>
            </a:r>
          </a:p>
        </p:txBody>
      </p:sp>
      <p:sp>
        <p:nvSpPr>
          <p:cNvPr id="3" name="Content Placeholder 2">
            <a:extLst>
              <a:ext uri="{FF2B5EF4-FFF2-40B4-BE49-F238E27FC236}">
                <a16:creationId xmlns:a16="http://schemas.microsoft.com/office/drawing/2014/main" id="{6995334A-7F79-1023-57DC-0B0113C967A3}"/>
              </a:ext>
            </a:extLst>
          </p:cNvPr>
          <p:cNvSpPr>
            <a:spLocks noGrp="1"/>
          </p:cNvSpPr>
          <p:nvPr>
            <p:ph idx="1"/>
          </p:nvPr>
        </p:nvSpPr>
        <p:spPr/>
        <p:txBody>
          <a:bodyPr vert="horz" lIns="91440" tIns="45720" rIns="91440" bIns="45720" rtlCol="0" anchor="t">
            <a:normAutofit/>
          </a:bodyPr>
          <a:lstStyle/>
          <a:p>
            <a:r>
              <a:rPr lang="sl-SI" sz="2000">
                <a:solidFill>
                  <a:schemeClr val="accent1"/>
                </a:solidFill>
              </a:rPr>
              <a:t>Bilanca stanja: </a:t>
            </a:r>
            <a:r>
              <a:rPr lang="sl-SI" sz="2000" b="0">
                <a:solidFill>
                  <a:schemeClr val="accent1"/>
                </a:solidFill>
              </a:rPr>
              <a:t>zagotavlja posnetek finančnega položaja podjetja v določenem trenutku. </a:t>
            </a:r>
            <a:r>
              <a:rPr lang="pl-PL" sz="2000" b="0">
                <a:solidFill>
                  <a:schemeClr val="accent1"/>
                </a:solidFill>
              </a:rPr>
              <a:t>V njej so podrobno opisana sredstva, obveznosti in lastniški kapital</a:t>
            </a:r>
            <a:r>
              <a:rPr lang="sl-SI" sz="2000" b="0">
                <a:solidFill>
                  <a:schemeClr val="accent1"/>
                </a:solidFill>
              </a:rPr>
              <a:t>.</a:t>
            </a:r>
          </a:p>
          <a:p>
            <a:endParaRPr lang="sl-SI" sz="2000">
              <a:solidFill>
                <a:schemeClr val="accent1"/>
              </a:solidFill>
            </a:endParaRPr>
          </a:p>
          <a:p>
            <a:r>
              <a:rPr lang="sl-SI" sz="2000">
                <a:solidFill>
                  <a:schemeClr val="accent1"/>
                </a:solidFill>
              </a:rPr>
              <a:t>Izkaz poslovnega izida: </a:t>
            </a:r>
            <a:r>
              <a:rPr lang="sl-SI" sz="2000" b="0">
                <a:solidFill>
                  <a:schemeClr val="accent1"/>
                </a:solidFill>
              </a:rPr>
              <a:t>prikazuje finančno uspešnost podjetja v določenem obdobju, vključno s prihodki, odhodki ter dobičkom ali izgubo.</a:t>
            </a:r>
          </a:p>
          <a:p>
            <a:endParaRPr lang="sl-SI" sz="2000">
              <a:solidFill>
                <a:schemeClr val="accent1"/>
              </a:solidFill>
            </a:endParaRPr>
          </a:p>
          <a:p>
            <a:r>
              <a:rPr lang="sl-SI" sz="2000">
                <a:solidFill>
                  <a:schemeClr val="accent1"/>
                </a:solidFill>
              </a:rPr>
              <a:t>Izkaz denarnih tokov: </a:t>
            </a:r>
            <a:r>
              <a:rPr lang="sl-SI" sz="2000" b="0">
                <a:solidFill>
                  <a:schemeClr val="accent1"/>
                </a:solidFill>
              </a:rPr>
              <a:t>prikazuje denarna sredstva, ustvarjena in porabljena v določenem časovnem obdobju pri poslovanju, </a:t>
            </a:r>
            <a:r>
              <a:rPr lang="sl-SI" sz="2000" b="0" err="1">
                <a:solidFill>
                  <a:schemeClr val="accent1"/>
                </a:solidFill>
              </a:rPr>
              <a:t>naložbenju</a:t>
            </a:r>
            <a:r>
              <a:rPr lang="sl-SI" sz="2000" b="0">
                <a:solidFill>
                  <a:schemeClr val="accent1"/>
                </a:solidFill>
              </a:rPr>
              <a:t> in financiranju.</a:t>
            </a:r>
          </a:p>
          <a:p>
            <a:endParaRPr lang="sl-SI" sz="2000">
              <a:solidFill>
                <a:schemeClr val="accent1"/>
              </a:solidFill>
            </a:endParaRPr>
          </a:p>
          <a:p>
            <a:r>
              <a:rPr lang="sl-SI" sz="2000">
                <a:solidFill>
                  <a:schemeClr val="accent1"/>
                </a:solidFill>
              </a:rPr>
              <a:t>Izkaz gibanja kapitala: </a:t>
            </a:r>
            <a:r>
              <a:rPr lang="sl-SI" sz="2000" b="0">
                <a:solidFill>
                  <a:schemeClr val="accent1"/>
                </a:solidFill>
              </a:rPr>
              <a:t>odraža spremembe lastniškega kapitala v določenem obdobju.</a:t>
            </a:r>
          </a:p>
          <a:p>
            <a:pPr marL="0" indent="0">
              <a:buNone/>
            </a:pPr>
            <a:endParaRPr lang="sl-SI" sz="2000"/>
          </a:p>
        </p:txBody>
      </p:sp>
    </p:spTree>
    <p:extLst>
      <p:ext uri="{BB962C8B-B14F-4D97-AF65-F5344CB8AC3E}">
        <p14:creationId xmlns:p14="http://schemas.microsoft.com/office/powerpoint/2010/main" val="670520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55FAB-CCD9-2A5E-D9AD-593FC4B38096}"/>
              </a:ext>
            </a:extLst>
          </p:cNvPr>
          <p:cNvSpPr>
            <a:spLocks noGrp="1"/>
          </p:cNvSpPr>
          <p:nvPr>
            <p:ph type="title"/>
          </p:nvPr>
        </p:nvSpPr>
        <p:spPr>
          <a:xfrm>
            <a:off x="847846" y="230088"/>
            <a:ext cx="9608389" cy="859826"/>
          </a:xfrm>
        </p:spPr>
        <p:txBody>
          <a:bodyPr/>
          <a:lstStyle/>
          <a:p>
            <a:r>
              <a:rPr lang="sl-SI" sz="3400"/>
              <a:t>Bilanca stanja</a:t>
            </a:r>
          </a:p>
        </p:txBody>
      </p:sp>
      <p:sp>
        <p:nvSpPr>
          <p:cNvPr id="3" name="Content Placeholder 2">
            <a:extLst>
              <a:ext uri="{FF2B5EF4-FFF2-40B4-BE49-F238E27FC236}">
                <a16:creationId xmlns:a16="http://schemas.microsoft.com/office/drawing/2014/main" id="{AAA2F7DD-461E-6FA9-E8CA-2CB05904D583}"/>
              </a:ext>
            </a:extLst>
          </p:cNvPr>
          <p:cNvSpPr>
            <a:spLocks noGrp="1"/>
          </p:cNvSpPr>
          <p:nvPr>
            <p:ph idx="1"/>
          </p:nvPr>
        </p:nvSpPr>
        <p:spPr>
          <a:xfrm>
            <a:off x="646981" y="1414732"/>
            <a:ext cx="10706819" cy="4762231"/>
          </a:xfrm>
        </p:spPr>
        <p:txBody>
          <a:bodyPr vert="horz" lIns="91440" tIns="45720" rIns="91440" bIns="45720" rtlCol="0" anchor="t">
            <a:normAutofit fontScale="85000" lnSpcReduction="20000"/>
          </a:bodyPr>
          <a:lstStyle/>
          <a:p>
            <a:pPr>
              <a:lnSpc>
                <a:spcPct val="110000"/>
              </a:lnSpc>
              <a:spcBef>
                <a:spcPts val="600"/>
              </a:spcBef>
              <a:spcAft>
                <a:spcPts val="600"/>
              </a:spcAft>
            </a:pPr>
            <a:r>
              <a:rPr lang="sl-SI" sz="1900"/>
              <a:t>Definicija: </a:t>
            </a:r>
            <a:r>
              <a:rPr lang="sl-SI" sz="1600" b="0">
                <a:solidFill>
                  <a:schemeClr val="accent1"/>
                </a:solidFill>
              </a:rPr>
              <a:t>računovodski izkaz, ki poroča o sredstvih, obveznostih in lastniškem kapitalu družbe v določenem trenutku.</a:t>
            </a:r>
            <a:endParaRPr lang="sl-SI" sz="1600">
              <a:solidFill>
                <a:schemeClr val="accent1"/>
              </a:solidFill>
            </a:endParaRPr>
          </a:p>
          <a:p>
            <a:pPr marL="457200" indent="-457200">
              <a:lnSpc>
                <a:spcPct val="150000"/>
              </a:lnSpc>
              <a:buAutoNum type="arabicPeriod"/>
            </a:pPr>
            <a:r>
              <a:rPr lang="sl-SI" sz="2200">
                <a:solidFill>
                  <a:schemeClr val="accent1"/>
                </a:solidFill>
              </a:rPr>
              <a:t>Sredstva:</a:t>
            </a:r>
            <a:endParaRPr lang="sl-SI">
              <a:solidFill>
                <a:schemeClr val="accent1"/>
              </a:solidFill>
            </a:endParaRPr>
          </a:p>
          <a:p>
            <a:pPr marL="800100" lvl="1" indent="-342900">
              <a:lnSpc>
                <a:spcPct val="150000"/>
              </a:lnSpc>
              <a:buChar char="•"/>
            </a:pPr>
            <a:r>
              <a:rPr lang="sl-SI" sz="1600">
                <a:solidFill>
                  <a:srgbClr val="F85741"/>
                </a:solidFill>
                <a:latin typeface="Raleway Medium"/>
              </a:rPr>
              <a:t>Kratkoročna sredstva: </a:t>
            </a:r>
            <a:r>
              <a:rPr lang="sl-SI" sz="1600" b="0">
                <a:solidFill>
                  <a:schemeClr val="accent1"/>
                </a:solidFill>
                <a:latin typeface="Raleway Medium"/>
              </a:rPr>
              <a:t>denarna sredstva in druga sredstva, za katera se pričakuje, da bodo v enem letu pretvorjena v denarna sredstva (npr. zaloge, terjatve)</a:t>
            </a:r>
          </a:p>
          <a:p>
            <a:pPr marL="800100" lvl="1" indent="-342900">
              <a:lnSpc>
                <a:spcPct val="150000"/>
              </a:lnSpc>
              <a:buFont typeface="Arial" panose="020B0604020202020204" pitchFamily="34" charset="0"/>
              <a:buChar char="•"/>
            </a:pPr>
            <a:r>
              <a:rPr lang="sl-SI" sz="1600">
                <a:solidFill>
                  <a:srgbClr val="F85741"/>
                </a:solidFill>
                <a:latin typeface="Raleway Medium"/>
              </a:rPr>
              <a:t>Dolgoročna sredstva:</a:t>
            </a:r>
            <a:r>
              <a:rPr lang="sl-SI" sz="1600" b="0">
                <a:solidFill>
                  <a:srgbClr val="F85741"/>
                </a:solidFill>
                <a:latin typeface="Raleway Medium"/>
              </a:rPr>
              <a:t> </a:t>
            </a:r>
            <a:r>
              <a:rPr lang="sl-SI" sz="1600" b="0">
                <a:solidFill>
                  <a:schemeClr val="accent1"/>
                </a:solidFill>
                <a:latin typeface="Raleway Medium"/>
              </a:rPr>
              <a:t>dolgoročne naložbe, ki jih ni mogoče zlahka pretvoriti v denar v enem letu (npr. nepremičnine, oprema)</a:t>
            </a:r>
          </a:p>
          <a:p>
            <a:pPr marL="457200" indent="-457200">
              <a:lnSpc>
                <a:spcPct val="150000"/>
              </a:lnSpc>
              <a:buFont typeface="+mj-lt"/>
              <a:buAutoNum type="arabicPeriod"/>
            </a:pPr>
            <a:r>
              <a:rPr lang="sl-SI" sz="2200">
                <a:solidFill>
                  <a:schemeClr val="accent1"/>
                </a:solidFill>
              </a:rPr>
              <a:t>Obveznosti: </a:t>
            </a:r>
          </a:p>
          <a:p>
            <a:pPr marL="800100" lvl="1" indent="-342900">
              <a:lnSpc>
                <a:spcPct val="150000"/>
              </a:lnSpc>
              <a:buFont typeface="Arial" panose="020B0604020202020204" pitchFamily="34" charset="0"/>
              <a:buChar char="•"/>
            </a:pPr>
            <a:r>
              <a:rPr lang="sl-SI" sz="1600">
                <a:latin typeface="Raleway Medium"/>
              </a:rPr>
              <a:t>Kratkoročne obveznosti: </a:t>
            </a:r>
            <a:r>
              <a:rPr lang="sl-SI" sz="1600" b="0">
                <a:solidFill>
                  <a:schemeClr val="accent1"/>
                </a:solidFill>
                <a:latin typeface="Raleway Medium"/>
              </a:rPr>
              <a:t>obveznosti, ki jih mora podjetje plačati v enem letu (npr. obveznosti do virov sredstev, kratkoročni dolgovi).</a:t>
            </a:r>
          </a:p>
          <a:p>
            <a:pPr marL="800100" lvl="1" indent="-342900">
              <a:lnSpc>
                <a:spcPct val="150000"/>
              </a:lnSpc>
              <a:buFont typeface="Arial" panose="020B0604020202020204" pitchFamily="34" charset="0"/>
              <a:buChar char="•"/>
            </a:pPr>
            <a:r>
              <a:rPr lang="sl-SI" sz="1600">
                <a:latin typeface="Raleway Medium"/>
              </a:rPr>
              <a:t>Dolgoročne obveznosti: </a:t>
            </a:r>
            <a:r>
              <a:rPr lang="sl-SI" sz="1600" b="0">
                <a:solidFill>
                  <a:schemeClr val="accent1"/>
                </a:solidFill>
                <a:latin typeface="Raleway Medium"/>
              </a:rPr>
              <a:t>dolgoročne finančne obveznosti (npr. dolgoročna posojila, obveznice).</a:t>
            </a:r>
          </a:p>
          <a:p>
            <a:pPr>
              <a:lnSpc>
                <a:spcPct val="150000"/>
              </a:lnSpc>
            </a:pPr>
            <a:r>
              <a:rPr lang="sl-SI" sz="2200">
                <a:solidFill>
                  <a:schemeClr val="accent1"/>
                </a:solidFill>
              </a:rPr>
              <a:t>3. Lastniški kapital: </a:t>
            </a:r>
            <a:r>
              <a:rPr lang="sl-SI" sz="1600" b="0">
                <a:solidFill>
                  <a:schemeClr val="accent1"/>
                </a:solidFill>
              </a:rPr>
              <a:t>n</a:t>
            </a:r>
            <a:r>
              <a:rPr lang="sl-SI" sz="1600" b="0">
                <a:solidFill>
                  <a:schemeClr val="accent1"/>
                </a:solidFill>
                <a:latin typeface="Raleway Medium"/>
              </a:rPr>
              <a:t>avadne delnice, zadržani dobiček in dodatni vplačani kapital</a:t>
            </a:r>
          </a:p>
          <a:p>
            <a:pPr marL="0" indent="0">
              <a:buNone/>
            </a:pPr>
            <a:endParaRPr lang="sl-SI"/>
          </a:p>
          <a:p>
            <a:r>
              <a:rPr lang="sl-SI" sz="1900">
                <a:solidFill>
                  <a:schemeClr val="tx2"/>
                </a:solidFill>
              </a:rPr>
              <a:t>Formula: sredstva = obveznosti + lastniški kapital</a:t>
            </a:r>
            <a:endParaRPr lang="sl-SI"/>
          </a:p>
        </p:txBody>
      </p:sp>
    </p:spTree>
    <p:extLst>
      <p:ext uri="{BB962C8B-B14F-4D97-AF65-F5344CB8AC3E}">
        <p14:creationId xmlns:p14="http://schemas.microsoft.com/office/powerpoint/2010/main" val="4295065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C32D9-03AD-2642-8106-4B08126EE3FA}"/>
              </a:ext>
            </a:extLst>
          </p:cNvPr>
          <p:cNvSpPr>
            <a:spLocks noGrp="1"/>
          </p:cNvSpPr>
          <p:nvPr>
            <p:ph type="title"/>
          </p:nvPr>
        </p:nvSpPr>
        <p:spPr>
          <a:xfrm>
            <a:off x="510251" y="123986"/>
            <a:ext cx="10515600" cy="1325563"/>
          </a:xfrm>
        </p:spPr>
        <p:txBody>
          <a:bodyPr/>
          <a:lstStyle/>
          <a:p>
            <a:r>
              <a:rPr lang="sl-SI" sz="3400"/>
              <a:t>Izkaz poslovnega izida</a:t>
            </a:r>
          </a:p>
        </p:txBody>
      </p:sp>
      <p:sp>
        <p:nvSpPr>
          <p:cNvPr id="3" name="Content Placeholder 2">
            <a:extLst>
              <a:ext uri="{FF2B5EF4-FFF2-40B4-BE49-F238E27FC236}">
                <a16:creationId xmlns:a16="http://schemas.microsoft.com/office/drawing/2014/main" id="{CA10C921-5AC7-5D1E-B3B8-6A18777A3461}"/>
              </a:ext>
            </a:extLst>
          </p:cNvPr>
          <p:cNvSpPr>
            <a:spLocks noGrp="1"/>
          </p:cNvSpPr>
          <p:nvPr>
            <p:ph idx="1"/>
          </p:nvPr>
        </p:nvSpPr>
        <p:spPr>
          <a:xfrm>
            <a:off x="838200" y="1449549"/>
            <a:ext cx="10515600" cy="4351338"/>
          </a:xfrm>
        </p:spPr>
        <p:txBody>
          <a:bodyPr vert="horz" lIns="91440" tIns="45720" rIns="91440" bIns="45720" rtlCol="0" anchor="t">
            <a:noAutofit/>
          </a:bodyPr>
          <a:lstStyle/>
          <a:p>
            <a:pPr>
              <a:lnSpc>
                <a:spcPct val="160000"/>
              </a:lnSpc>
            </a:pPr>
            <a:r>
              <a:rPr lang="sl-SI" sz="1600" dirty="0"/>
              <a:t>Definicija: </a:t>
            </a:r>
            <a:r>
              <a:rPr lang="sl-SI" sz="1600" b="0" dirty="0">
                <a:solidFill>
                  <a:schemeClr val="accent1"/>
                </a:solidFill>
              </a:rPr>
              <a:t>računovodski izkaz, ki prikazuje prihodke in odhodke podjetja v določenem obdobju in se zaključi s čistim dobičkom ali izgubo. Omogoča vpogled v učinkovitost poslovanja podjetja.</a:t>
            </a:r>
          </a:p>
          <a:p>
            <a:pPr marL="685800" indent="-342900">
              <a:lnSpc>
                <a:spcPct val="160000"/>
              </a:lnSpc>
              <a:buChar char="•"/>
            </a:pPr>
            <a:r>
              <a:rPr lang="sl-SI" sz="1600" dirty="0">
                <a:solidFill>
                  <a:schemeClr val="accent1"/>
                </a:solidFill>
              </a:rPr>
              <a:t>Prihodki/prodaja</a:t>
            </a:r>
            <a:r>
              <a:rPr lang="sl-SI" sz="1600" b="0" dirty="0">
                <a:solidFill>
                  <a:schemeClr val="accent1"/>
                </a:solidFill>
              </a:rPr>
              <a:t>: skupni prihodki, ustvarjeni s prodajo blaga ali storitev.</a:t>
            </a:r>
          </a:p>
          <a:p>
            <a:pPr marL="685800" indent="-342900">
              <a:lnSpc>
                <a:spcPct val="160000"/>
              </a:lnSpc>
              <a:buChar char="•"/>
            </a:pPr>
            <a:r>
              <a:rPr lang="sl-SI" sz="1600" dirty="0">
                <a:solidFill>
                  <a:schemeClr val="accent1"/>
                </a:solidFill>
              </a:rPr>
              <a:t>Stroški prodanega blaga</a:t>
            </a:r>
            <a:r>
              <a:rPr lang="sl-SI" sz="1600" b="0">
                <a:solidFill>
                  <a:schemeClr val="accent1"/>
                </a:solidFill>
              </a:rPr>
              <a:t>: neposredni stroški, ki jih je mogoče pripisati proizvodnji prodanega blaga.</a:t>
            </a:r>
            <a:endParaRPr lang="sl-SI">
              <a:solidFill>
                <a:schemeClr val="accent1"/>
              </a:solidFill>
            </a:endParaRPr>
          </a:p>
          <a:p>
            <a:pPr marL="685800" indent="-342900">
              <a:lnSpc>
                <a:spcPct val="160000"/>
              </a:lnSpc>
              <a:buChar char="•"/>
            </a:pPr>
            <a:r>
              <a:rPr lang="sl-SI" sz="1600">
                <a:solidFill>
                  <a:schemeClr val="accent1"/>
                </a:solidFill>
              </a:rPr>
              <a:t>Bruto dobiček</a:t>
            </a:r>
            <a:r>
              <a:rPr lang="sl-SI" sz="1600" b="0">
                <a:solidFill>
                  <a:schemeClr val="accent1"/>
                </a:solidFill>
              </a:rPr>
              <a:t>: prihodki, zmanjšani za stroške prodanega blaga.</a:t>
            </a:r>
            <a:endParaRPr lang="sl-SI">
              <a:solidFill>
                <a:schemeClr val="accent1"/>
              </a:solidFill>
            </a:endParaRPr>
          </a:p>
          <a:p>
            <a:pPr marL="685800" indent="-342900">
              <a:lnSpc>
                <a:spcPct val="160000"/>
              </a:lnSpc>
              <a:buChar char="•"/>
            </a:pPr>
            <a:r>
              <a:rPr lang="sl-SI" sz="1600" dirty="0">
                <a:solidFill>
                  <a:schemeClr val="accent1"/>
                </a:solidFill>
              </a:rPr>
              <a:t>Odhodki iz poslovanja</a:t>
            </a:r>
            <a:r>
              <a:rPr lang="sl-SI" sz="1600" b="0" dirty="0">
                <a:solidFill>
                  <a:schemeClr val="accent1"/>
                </a:solidFill>
              </a:rPr>
              <a:t>: stroški, ki nastanejo pri rednem poslovanju (npr. plače, najemnine, komunalne </a:t>
            </a:r>
            <a:r>
              <a:rPr lang="sl-SI" sz="1600" b="0">
                <a:solidFill>
                  <a:schemeClr val="accent1"/>
                </a:solidFill>
              </a:rPr>
              <a:t>storitve).</a:t>
            </a:r>
            <a:endParaRPr lang="sl-SI">
              <a:solidFill>
                <a:schemeClr val="accent1"/>
              </a:solidFill>
            </a:endParaRPr>
          </a:p>
          <a:p>
            <a:pPr marL="685800" indent="-342900">
              <a:lnSpc>
                <a:spcPct val="160000"/>
              </a:lnSpc>
              <a:buChar char="•"/>
            </a:pPr>
            <a:r>
              <a:rPr lang="sl-SI" sz="1600" dirty="0">
                <a:solidFill>
                  <a:schemeClr val="accent1"/>
                </a:solidFill>
              </a:rPr>
              <a:t>Prihodki iz poslovanja</a:t>
            </a:r>
            <a:r>
              <a:rPr lang="sl-SI" sz="1600" b="0">
                <a:solidFill>
                  <a:schemeClr val="accent1"/>
                </a:solidFill>
              </a:rPr>
              <a:t>: bruto dobiček, zmanjšan za odhodke iz poslovanja.</a:t>
            </a:r>
            <a:endParaRPr lang="sl-SI">
              <a:solidFill>
                <a:schemeClr val="accent1"/>
              </a:solidFill>
            </a:endParaRPr>
          </a:p>
          <a:p>
            <a:pPr marL="685800" indent="-342900">
              <a:lnSpc>
                <a:spcPct val="160000"/>
              </a:lnSpc>
              <a:buChar char="•"/>
            </a:pPr>
            <a:r>
              <a:rPr lang="sl-SI" sz="1600" dirty="0">
                <a:solidFill>
                  <a:schemeClr val="accent1"/>
                </a:solidFill>
              </a:rPr>
              <a:t>Čisti dobiček/izguba</a:t>
            </a:r>
            <a:r>
              <a:rPr lang="sl-SI" sz="1600" b="0" dirty="0">
                <a:solidFill>
                  <a:schemeClr val="accent1"/>
                </a:solidFill>
              </a:rPr>
              <a:t>: končni poslovni izid po odbitku vseh odhodkov od prihodkov.</a:t>
            </a:r>
            <a:endParaRPr lang="sl-SI">
              <a:solidFill>
                <a:schemeClr val="accent1"/>
              </a:solidFill>
            </a:endParaRPr>
          </a:p>
          <a:p>
            <a:pPr marL="0" indent="0">
              <a:buNone/>
            </a:pPr>
            <a:endParaRPr lang="sl-SI" sz="2200" b="0">
              <a:solidFill>
                <a:schemeClr val="accent1"/>
              </a:solidFill>
            </a:endParaRPr>
          </a:p>
        </p:txBody>
      </p:sp>
    </p:spTree>
    <p:extLst>
      <p:ext uri="{BB962C8B-B14F-4D97-AF65-F5344CB8AC3E}">
        <p14:creationId xmlns:p14="http://schemas.microsoft.com/office/powerpoint/2010/main" val="80106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EC5CD-05A9-68C5-D805-C58B1E9E2BE9}"/>
              </a:ext>
            </a:extLst>
          </p:cNvPr>
          <p:cNvSpPr>
            <a:spLocks noGrp="1"/>
          </p:cNvSpPr>
          <p:nvPr>
            <p:ph type="title"/>
          </p:nvPr>
        </p:nvSpPr>
        <p:spPr>
          <a:xfrm>
            <a:off x="932145" y="-217"/>
            <a:ext cx="10515600" cy="1325563"/>
          </a:xfrm>
        </p:spPr>
        <p:txBody>
          <a:bodyPr/>
          <a:lstStyle/>
          <a:p>
            <a:r>
              <a:rPr lang="sl-SI" sz="3400"/>
              <a:t>Izkaz denarnih tokov</a:t>
            </a:r>
          </a:p>
        </p:txBody>
      </p:sp>
      <p:sp>
        <p:nvSpPr>
          <p:cNvPr id="3" name="Content Placeholder 2">
            <a:extLst>
              <a:ext uri="{FF2B5EF4-FFF2-40B4-BE49-F238E27FC236}">
                <a16:creationId xmlns:a16="http://schemas.microsoft.com/office/drawing/2014/main" id="{27445BE8-5632-3E37-AC86-4F4C598EB205}"/>
              </a:ext>
            </a:extLst>
          </p:cNvPr>
          <p:cNvSpPr>
            <a:spLocks noGrp="1"/>
          </p:cNvSpPr>
          <p:nvPr>
            <p:ph idx="1"/>
          </p:nvPr>
        </p:nvSpPr>
        <p:spPr>
          <a:xfrm>
            <a:off x="932145" y="1397391"/>
            <a:ext cx="10515600" cy="4351338"/>
          </a:xfrm>
        </p:spPr>
        <p:txBody>
          <a:bodyPr vert="horz" lIns="91440" tIns="45720" rIns="91440" bIns="45720" rtlCol="0" anchor="t">
            <a:normAutofit/>
          </a:bodyPr>
          <a:lstStyle/>
          <a:p>
            <a:pPr>
              <a:lnSpc>
                <a:spcPct val="160000"/>
              </a:lnSpc>
            </a:pPr>
            <a:r>
              <a:rPr lang="sl-SI" sz="1600" dirty="0"/>
              <a:t>Definicija: </a:t>
            </a:r>
            <a:r>
              <a:rPr lang="sl-SI" sz="1600" b="0" dirty="0">
                <a:solidFill>
                  <a:schemeClr val="accent1"/>
                </a:solidFill>
              </a:rPr>
              <a:t>računovodski izkaz, ki vsebuje zbirne podatke o vseh denarnih prilivih in odlivih, ki jih podjetje prejme iz svojih poslovnih, naložbenih in finančnih dejavnosti v določenem obdobju.</a:t>
            </a:r>
          </a:p>
          <a:p>
            <a:pPr>
              <a:lnSpc>
                <a:spcPct val="160000"/>
              </a:lnSpc>
            </a:pPr>
            <a:r>
              <a:rPr lang="sl-SI" sz="1600" dirty="0"/>
              <a:t>Sestavni deli:</a:t>
            </a:r>
          </a:p>
          <a:p>
            <a:pPr marL="457200" indent="-457200">
              <a:lnSpc>
                <a:spcPct val="160000"/>
              </a:lnSpc>
              <a:buFont typeface="Arial" panose="020B0604020202020204" pitchFamily="34" charset="0"/>
              <a:buChar char="•"/>
            </a:pPr>
            <a:r>
              <a:rPr lang="sl-SI" sz="1600" dirty="0">
                <a:solidFill>
                  <a:schemeClr val="accent1"/>
                </a:solidFill>
              </a:rPr>
              <a:t>Poslovanje</a:t>
            </a:r>
            <a:r>
              <a:rPr lang="sl-SI" sz="1600" b="0" dirty="0">
                <a:solidFill>
                  <a:schemeClr val="accent1"/>
                </a:solidFill>
              </a:rPr>
              <a:t>: denarni tokovi iz primarnih poslovnih dejavnosti, kot je prodaja blaga in storitev.</a:t>
            </a:r>
          </a:p>
          <a:p>
            <a:pPr marL="457200" indent="-457200">
              <a:lnSpc>
                <a:spcPct val="160000"/>
              </a:lnSpc>
              <a:buFont typeface="Arial" panose="020B0604020202020204" pitchFamily="34" charset="0"/>
              <a:buChar char="•"/>
            </a:pPr>
            <a:r>
              <a:rPr lang="sl-SI" sz="1600" err="1">
                <a:solidFill>
                  <a:schemeClr val="accent1"/>
                </a:solidFill>
              </a:rPr>
              <a:t>Naložbenje</a:t>
            </a:r>
            <a:r>
              <a:rPr lang="sl-SI" sz="1600" b="0">
                <a:solidFill>
                  <a:schemeClr val="accent1"/>
                </a:solidFill>
              </a:rPr>
              <a:t>: denarni tokovi iz nakupa in prodaje dolgoročnih sredstev in naložb.</a:t>
            </a:r>
            <a:endParaRPr lang="sl-SI">
              <a:solidFill>
                <a:schemeClr val="accent1"/>
              </a:solidFill>
            </a:endParaRPr>
          </a:p>
          <a:p>
            <a:pPr marL="457200" indent="-457200">
              <a:lnSpc>
                <a:spcPct val="160000"/>
              </a:lnSpc>
              <a:buFont typeface="Arial" panose="020B0604020202020204" pitchFamily="34" charset="0"/>
              <a:buChar char="•"/>
            </a:pPr>
            <a:r>
              <a:rPr lang="sl-SI" sz="1600" dirty="0">
                <a:solidFill>
                  <a:schemeClr val="accent1"/>
                </a:solidFill>
              </a:rPr>
              <a:t>Financiranje</a:t>
            </a:r>
            <a:r>
              <a:rPr lang="sl-SI" sz="1600" b="0" dirty="0">
                <a:solidFill>
                  <a:schemeClr val="accent1"/>
                </a:solidFill>
              </a:rPr>
              <a:t>: denarni tokovi, povezani z najemanjem in odplačevanjem bančnih posojil, izdajanjem in odkupom delnic ter izplačilom dividend.</a:t>
            </a:r>
            <a:endParaRPr lang="sl-SI">
              <a:solidFill>
                <a:schemeClr val="accent1"/>
              </a:solidFill>
            </a:endParaRPr>
          </a:p>
          <a:p>
            <a:pPr marL="457200" indent="-457200">
              <a:lnSpc>
                <a:spcPct val="160000"/>
              </a:lnSpc>
              <a:buFont typeface="Arial" panose="020B0604020202020204" pitchFamily="34" charset="0"/>
              <a:buChar char="•"/>
            </a:pPr>
            <a:r>
              <a:rPr lang="sl-SI" sz="1600" dirty="0">
                <a:solidFill>
                  <a:schemeClr val="accent1"/>
                </a:solidFill>
              </a:rPr>
              <a:t>Pomen</a:t>
            </a:r>
            <a:r>
              <a:rPr lang="sl-SI" sz="1600" b="0" dirty="0">
                <a:solidFill>
                  <a:schemeClr val="accent1"/>
                </a:solidFill>
              </a:rPr>
              <a:t>: prikazuje </a:t>
            </a:r>
            <a:r>
              <a:rPr lang="sl-SI" sz="1600" dirty="0">
                <a:solidFill>
                  <a:schemeClr val="accent1"/>
                </a:solidFill>
              </a:rPr>
              <a:t>likvidnost</a:t>
            </a:r>
            <a:r>
              <a:rPr lang="sl-SI" sz="1600" b="0" dirty="0">
                <a:solidFill>
                  <a:schemeClr val="accent1"/>
                </a:solidFill>
              </a:rPr>
              <a:t> in </a:t>
            </a:r>
            <a:r>
              <a:rPr lang="sl-SI" sz="1600" dirty="0">
                <a:solidFill>
                  <a:schemeClr val="accent1"/>
                </a:solidFill>
              </a:rPr>
              <a:t>plačilno sposobnost ter </a:t>
            </a:r>
            <a:r>
              <a:rPr lang="sl-SI" sz="1600" b="0" dirty="0">
                <a:solidFill>
                  <a:schemeClr val="accent1"/>
                </a:solidFill>
              </a:rPr>
              <a:t>pomaga pri ocenjevanju finančnega zdravja podjetja in njegove zmožnosti ustvarjanja denarnih sredstev.</a:t>
            </a:r>
            <a:endParaRPr lang="sl-SI">
              <a:solidFill>
                <a:schemeClr val="accent1"/>
              </a:solidFill>
            </a:endParaRPr>
          </a:p>
          <a:p>
            <a:endParaRPr lang="sl-SI" sz="1600"/>
          </a:p>
        </p:txBody>
      </p:sp>
    </p:spTree>
    <p:extLst>
      <p:ext uri="{BB962C8B-B14F-4D97-AF65-F5344CB8AC3E}">
        <p14:creationId xmlns:p14="http://schemas.microsoft.com/office/powerpoint/2010/main" val="3112084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28B3D6815C772C4D81C6B76302BCB0B9" ma:contentTypeVersion="15" ma:contentTypeDescription="Ustvari nov dokument." ma:contentTypeScope="" ma:versionID="01bf95649eb9cd7bf912b09c6947a021">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a294edcc01627a6f1e6a55137358a1ca"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Oznake slik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V skupni rabi s podrobnostm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9D56526-435C-4074-AB32-3E7611595F28}">
  <ds:schemaRefs>
    <ds:schemaRef ds:uri="26a10de0-e0bd-466a-87c8-f0d3f8c6fbe9"/>
    <ds:schemaRef ds:uri="984ff08c-af25-4174-ad80-e934fe4fddf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8BAA0A9-8593-42AF-A19C-07E55EA366BA}">
  <ds:schemaRefs>
    <ds:schemaRef ds:uri="26a10de0-e0bd-466a-87c8-f0d3f8c6fbe9"/>
    <ds:schemaRef ds:uri="984ff08c-af25-4174-ad80-e934fe4fddf1"/>
    <ds:schemaRef ds:uri="9f364695-ca83-4f68-ac92-7eb794cbb92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E3E453B-9058-4FEA-9C49-5E34D11CFB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FEM-Up_Template_PPT (1) (3)</Template>
  <Application>Microsoft Office PowerPoint</Application>
  <PresentationFormat>Širokozaslonsko</PresentationFormat>
  <Slides>48</Slides>
  <Notes>0</Notes>
  <HiddenSlides>0</HiddenSlides>
  <ScaleCrop>false</ScaleCrop>
  <HeadingPairs>
    <vt:vector size="4" baseType="variant">
      <vt:variant>
        <vt:lpstr>Tema</vt:lpstr>
      </vt:variant>
      <vt:variant>
        <vt:i4>1</vt:i4>
      </vt:variant>
      <vt:variant>
        <vt:lpstr>Naslovi diapozitivov</vt:lpstr>
      </vt:variant>
      <vt:variant>
        <vt:i4>48</vt:i4>
      </vt:variant>
    </vt:vector>
  </HeadingPairs>
  <TitlesOfParts>
    <vt:vector size="49" baseType="lpstr">
      <vt:lpstr>Tema de Office</vt:lpstr>
      <vt:lpstr>Upravljanje financ in financiranje</vt:lpstr>
      <vt:lpstr>Cilj te enote</vt:lpstr>
      <vt:lpstr>Učni izidi te enote</vt:lpstr>
      <vt:lpstr>1. Razumevanje računovodskih izkazov in njihova analiza</vt:lpstr>
      <vt:lpstr>Kdo so uporabniki računovodskih izkazov?</vt:lpstr>
      <vt:lpstr>Vrste računovodskih izkazov</vt:lpstr>
      <vt:lpstr>Bilanca stanja</vt:lpstr>
      <vt:lpstr>Izkaz poslovnega izida</vt:lpstr>
      <vt:lpstr>Izkaz denarnih tokov</vt:lpstr>
      <vt:lpstr>Izkaz gibanja kapitala</vt:lpstr>
      <vt:lpstr>Branje in razlaga računovodskih izkazov</vt:lpstr>
      <vt:lpstr>Splošna terminologija</vt:lpstr>
      <vt:lpstr>Naloga 1</vt:lpstr>
      <vt:lpstr>Naloga 2 </vt:lpstr>
      <vt:lpstr>PowerPointova predstavitev</vt:lpstr>
      <vt:lpstr>2. Vpogled v možnosti financiranja za vaše podjetje</vt:lpstr>
      <vt:lpstr>Uvod</vt:lpstr>
      <vt:lpstr>Nepovratna sredstva</vt:lpstr>
      <vt:lpstr>Postopek prijave</vt:lpstr>
      <vt:lpstr>Priprava predloga</vt:lpstr>
      <vt:lpstr>Fundacije za nepovratna sredstva, namenjene ženskam</vt:lpstr>
      <vt:lpstr>Posojila</vt:lpstr>
      <vt:lpstr>Posojila za podjetnice v EU</vt:lpstr>
      <vt:lpstr>Množično financiranje: spreminjanje sanj v resničnost</vt:lpstr>
      <vt:lpstr>Nasveti za uspešno akcijo</vt:lpstr>
      <vt:lpstr>Angelski vlagatelji</vt:lpstr>
      <vt:lpstr>Zagonska podjetja tveganega kapitala</vt:lpstr>
      <vt:lpstr>Pravni in regulativni vidiki pri iskanju sredstev</vt:lpstr>
      <vt:lpstr>Stalna skladnost in zaščita intelektualne lastnine</vt:lpstr>
      <vt:lpstr>PowerPointova predstavitev</vt:lpstr>
      <vt:lpstr>3. Kako pripraviti odlično predstavitev</vt:lpstr>
      <vt:lpstr>Uvod</vt:lpstr>
      <vt:lpstr>Priprava predstavitve</vt:lpstr>
      <vt:lpstr>Kratka predstavitev (elevator pitch)</vt:lpstr>
      <vt:lpstr>PowerPointova predstavitev</vt:lpstr>
      <vt:lpstr>Vizualno podprta predstavitev (pitch deck)</vt:lpstr>
      <vt:lpstr>Struktura vizualno podprte predstavitve</vt:lpstr>
      <vt:lpstr>Struktura vizualno podprte predstavitve</vt:lpstr>
      <vt:lpstr>Glavni podatki, ki jih je potrebno vključiti</vt:lpstr>
      <vt:lpstr>Zabavna dejstva o kratkih predstavitvah</vt:lpstr>
      <vt:lpstr>Uporabna orodja za kratke predstavitve in prodajo</vt:lpstr>
      <vt:lpstr>PowerPointova predstavitev</vt:lpstr>
      <vt:lpstr>PowerPointova predstavitev</vt:lpstr>
      <vt:lpstr>Viri, uporabljeni za ustvarjanje te enote </vt:lpstr>
      <vt:lpstr>PowerPointova predstavitev</vt:lpstr>
      <vt:lpstr>PowerPointova predstavitev</vt:lpstr>
      <vt:lpstr>Če želite izvedeti še več</vt:lpstr>
      <vt:lpstr>Partnerji FEM-Up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revision>68</cp:revision>
  <dcterms:created xsi:type="dcterms:W3CDTF">2023-12-21T13:42:43Z</dcterms:created>
  <dcterms:modified xsi:type="dcterms:W3CDTF">2025-07-22T16:33:33Z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