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64"/>
  </p:notesMasterIdLst>
  <p:sldIdLst>
    <p:sldId id="303" r:id="rId6"/>
    <p:sldId id="257" r:id="rId7"/>
    <p:sldId id="258" r:id="rId8"/>
    <p:sldId id="262" r:id="rId9"/>
    <p:sldId id="307" r:id="rId10"/>
    <p:sldId id="302" r:id="rId11"/>
    <p:sldId id="309" r:id="rId12"/>
    <p:sldId id="310" r:id="rId13"/>
    <p:sldId id="341" r:id="rId14"/>
    <p:sldId id="311" r:id="rId15"/>
    <p:sldId id="342" r:id="rId16"/>
    <p:sldId id="312" r:id="rId17"/>
    <p:sldId id="313" r:id="rId18"/>
    <p:sldId id="343" r:id="rId19"/>
    <p:sldId id="314" r:id="rId20"/>
    <p:sldId id="315" r:id="rId21"/>
    <p:sldId id="344" r:id="rId22"/>
    <p:sldId id="316" r:id="rId23"/>
    <p:sldId id="317" r:id="rId24"/>
    <p:sldId id="318" r:id="rId25"/>
    <p:sldId id="319" r:id="rId26"/>
    <p:sldId id="320" r:id="rId27"/>
    <p:sldId id="321" r:id="rId28"/>
    <p:sldId id="346" r:id="rId29"/>
    <p:sldId id="355" r:id="rId30"/>
    <p:sldId id="361" r:id="rId31"/>
    <p:sldId id="322" r:id="rId32"/>
    <p:sldId id="356" r:id="rId33"/>
    <p:sldId id="357" r:id="rId34"/>
    <p:sldId id="323" r:id="rId35"/>
    <p:sldId id="358" r:id="rId36"/>
    <p:sldId id="348" r:id="rId37"/>
    <p:sldId id="324" r:id="rId38"/>
    <p:sldId id="305" r:id="rId39"/>
    <p:sldId id="338" r:id="rId40"/>
    <p:sldId id="325" r:id="rId41"/>
    <p:sldId id="326" r:id="rId42"/>
    <p:sldId id="327" r:id="rId43"/>
    <p:sldId id="328" r:id="rId44"/>
    <p:sldId id="351" r:id="rId45"/>
    <p:sldId id="329" r:id="rId46"/>
    <p:sldId id="350" r:id="rId47"/>
    <p:sldId id="330" r:id="rId48"/>
    <p:sldId id="331" r:id="rId49"/>
    <p:sldId id="332" r:id="rId50"/>
    <p:sldId id="333" r:id="rId51"/>
    <p:sldId id="354" r:id="rId52"/>
    <p:sldId id="359" r:id="rId53"/>
    <p:sldId id="360" r:id="rId54"/>
    <p:sldId id="349" r:id="rId55"/>
    <p:sldId id="339" r:id="rId56"/>
    <p:sldId id="335" r:id="rId57"/>
    <p:sldId id="336" r:id="rId58"/>
    <p:sldId id="353" r:id="rId59"/>
    <p:sldId id="352" r:id="rId60"/>
    <p:sldId id="275" r:id="rId61"/>
    <p:sldId id="340" r:id="rId62"/>
    <p:sldId id="263"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CE5618-C7E6-4785-B3FD-CBC8E82633E6}" v="1082" dt="2025-07-22T18:39:23.126"/>
  </p1510:revLst>
</p1510:revInfo>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75" autoAdjust="0"/>
    <p:restoredTop sz="94915" autoAdjust="0"/>
  </p:normalViewPr>
  <p:slideViewPr>
    <p:cSldViewPr snapToGrid="0">
      <p:cViewPr varScale="1">
        <p:scale>
          <a:sx n="105" d="100"/>
          <a:sy n="105" d="100"/>
        </p:scale>
        <p:origin x="924"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ableStyles" Target="tableStyles.xml"/><Relationship Id="rId7" Type="http://schemas.openxmlformats.org/officeDocument/2006/relationships/slide" Target="slides/slide2.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a Plantak, DOBA" userId="S::martina.plantak@doba.si::de674679-c024-4d92-9c12-6923d982c1a5" providerId="AD" clId="Web-{9091F10B-4697-F71A-64F7-BD7485536B21}"/>
    <pc:docChg chg="modSld">
      <pc:chgData name="Martina Plantak, DOBA" userId="S::martina.plantak@doba.si::de674679-c024-4d92-9c12-6923d982c1a5" providerId="AD" clId="Web-{9091F10B-4697-F71A-64F7-BD7485536B21}" dt="2025-03-28T12:46:03.206" v="0" actId="1076"/>
      <pc:docMkLst>
        <pc:docMk/>
      </pc:docMkLst>
      <pc:sldChg chg="modSp">
        <pc:chgData name="Martina Plantak, DOBA" userId="S::martina.plantak@doba.si::de674679-c024-4d92-9c12-6923d982c1a5" providerId="AD" clId="Web-{9091F10B-4697-F71A-64F7-BD7485536B21}" dt="2025-03-28T12:46:03.206" v="0" actId="1076"/>
        <pc:sldMkLst>
          <pc:docMk/>
          <pc:sldMk cId="4103115991" sldId="348"/>
        </pc:sldMkLst>
      </pc:sldChg>
    </pc:docChg>
  </pc:docChgLst>
  <pc:docChgLst>
    <pc:chgData name="Martina Plantak, DOBA" userId="S::martina.plantak@doba.si::de674679-c024-4d92-9c12-6923d982c1a5" providerId="AD" clId="Web-{AFE62B8B-3C09-C383-52C7-09EFD7B4F111}"/>
    <pc:docChg chg="modSld">
      <pc:chgData name="Martina Plantak, DOBA" userId="S::martina.plantak@doba.si::de674679-c024-4d92-9c12-6923d982c1a5" providerId="AD" clId="Web-{AFE62B8B-3C09-C383-52C7-09EFD7B4F111}" dt="2025-07-18T07:57:19.309" v="41" actId="20577"/>
      <pc:docMkLst>
        <pc:docMk/>
      </pc:docMkLst>
      <pc:sldChg chg="modSp">
        <pc:chgData name="Martina Plantak, DOBA" userId="S::martina.plantak@doba.si::de674679-c024-4d92-9c12-6923d982c1a5" providerId="AD" clId="Web-{AFE62B8B-3C09-C383-52C7-09EFD7B4F111}" dt="2025-07-18T07:51:58.929" v="2" actId="20577"/>
        <pc:sldMkLst>
          <pc:docMk/>
          <pc:sldMk cId="1177726443" sldId="257"/>
        </pc:sldMkLst>
        <pc:spChg chg="mod">
          <ac:chgData name="Martina Plantak, DOBA" userId="S::martina.plantak@doba.si::de674679-c024-4d92-9c12-6923d982c1a5" providerId="AD" clId="Web-{AFE62B8B-3C09-C383-52C7-09EFD7B4F111}" dt="2025-07-18T07:51:58.929" v="2" actId="20577"/>
          <ac:spMkLst>
            <pc:docMk/>
            <pc:sldMk cId="1177726443" sldId="257"/>
            <ac:spMk id="5" creationId="{384F233A-4157-73C7-B3C5-3F182615ED08}"/>
          </ac:spMkLst>
        </pc:spChg>
      </pc:sldChg>
      <pc:sldChg chg="modSp">
        <pc:chgData name="Martina Plantak, DOBA" userId="S::martina.plantak@doba.si::de674679-c024-4d92-9c12-6923d982c1a5" providerId="AD" clId="Web-{AFE62B8B-3C09-C383-52C7-09EFD7B4F111}" dt="2025-07-18T07:56:47.088" v="16" actId="20577"/>
        <pc:sldMkLst>
          <pc:docMk/>
          <pc:sldMk cId="3119389221" sldId="275"/>
        </pc:sldMkLst>
        <pc:spChg chg="mod">
          <ac:chgData name="Martina Plantak, DOBA" userId="S::martina.plantak@doba.si::de674679-c024-4d92-9c12-6923d982c1a5" providerId="AD" clId="Web-{AFE62B8B-3C09-C383-52C7-09EFD7B4F111}" dt="2025-07-18T07:56:47.088" v="16" actId="20577"/>
          <ac:spMkLst>
            <pc:docMk/>
            <pc:sldMk cId="3119389221" sldId="275"/>
            <ac:spMk id="3" creationId="{AB797823-5999-9D6B-38B3-975575D2B263}"/>
          </ac:spMkLst>
        </pc:spChg>
      </pc:sldChg>
      <pc:sldChg chg="modSp">
        <pc:chgData name="Martina Plantak, DOBA" userId="S::martina.plantak@doba.si::de674679-c024-4d92-9c12-6923d982c1a5" providerId="AD" clId="Web-{AFE62B8B-3C09-C383-52C7-09EFD7B4F111}" dt="2025-07-18T07:57:19.309" v="41" actId="20577"/>
        <pc:sldMkLst>
          <pc:docMk/>
          <pc:sldMk cId="2244812096" sldId="340"/>
        </pc:sldMkLst>
        <pc:spChg chg="mod">
          <ac:chgData name="Martina Plantak, DOBA" userId="S::martina.plantak@doba.si::de674679-c024-4d92-9c12-6923d982c1a5" providerId="AD" clId="Web-{AFE62B8B-3C09-C383-52C7-09EFD7B4F111}" dt="2025-07-18T07:57:19.309" v="41" actId="20577"/>
          <ac:spMkLst>
            <pc:docMk/>
            <pc:sldMk cId="2244812096" sldId="340"/>
            <ac:spMk id="3" creationId="{C575140B-095A-5F61-6654-D6140B80A37B}"/>
          </ac:spMkLst>
        </pc:spChg>
      </pc:sldChg>
    </pc:docChg>
  </pc:docChgLst>
  <pc:docChgLst>
    <pc:chgData name="Mateja Geder, DOBA" userId="S::mateja.geder@doba.si::ccfd40d0-487c-4fcf-87d0-5a1ee1eda87d" providerId="AD" clId="Web-{45CE5618-C7E6-4785-B3FD-CBC8E82633E6}"/>
    <pc:docChg chg="modSld">
      <pc:chgData name="Mateja Geder, DOBA" userId="S::mateja.geder@doba.si::ccfd40d0-487c-4fcf-87d0-5a1ee1eda87d" providerId="AD" clId="Web-{45CE5618-C7E6-4785-B3FD-CBC8E82633E6}" dt="2025-07-22T18:39:03.703" v="679" actId="20577"/>
      <pc:docMkLst>
        <pc:docMk/>
      </pc:docMkLst>
      <pc:sldChg chg="modSp">
        <pc:chgData name="Mateja Geder, DOBA" userId="S::mateja.geder@doba.si::ccfd40d0-487c-4fcf-87d0-5a1ee1eda87d" providerId="AD" clId="Web-{45CE5618-C7E6-4785-B3FD-CBC8E82633E6}" dt="2025-07-22T18:14:05.724" v="44" actId="20577"/>
        <pc:sldMkLst>
          <pc:docMk/>
          <pc:sldMk cId="1177726443" sldId="257"/>
        </pc:sldMkLst>
        <pc:spChg chg="mod">
          <ac:chgData name="Mateja Geder, DOBA" userId="S::mateja.geder@doba.si::ccfd40d0-487c-4fcf-87d0-5a1ee1eda87d" providerId="AD" clId="Web-{45CE5618-C7E6-4785-B3FD-CBC8E82633E6}" dt="2025-07-22T18:14:05.724" v="44" actId="20577"/>
          <ac:spMkLst>
            <pc:docMk/>
            <pc:sldMk cId="1177726443" sldId="257"/>
            <ac:spMk id="5" creationId="{384F233A-4157-73C7-B3C5-3F182615ED08}"/>
          </ac:spMkLst>
        </pc:spChg>
      </pc:sldChg>
      <pc:sldChg chg="modSp">
        <pc:chgData name="Mateja Geder, DOBA" userId="S::mateja.geder@doba.si::ccfd40d0-487c-4fcf-87d0-5a1ee1eda87d" providerId="AD" clId="Web-{45CE5618-C7E6-4785-B3FD-CBC8E82633E6}" dt="2025-07-22T18:15:36.321" v="77" actId="20577"/>
        <pc:sldMkLst>
          <pc:docMk/>
          <pc:sldMk cId="2591287154" sldId="258"/>
        </pc:sldMkLst>
        <pc:spChg chg="mod">
          <ac:chgData name="Mateja Geder, DOBA" userId="S::mateja.geder@doba.si::ccfd40d0-487c-4fcf-87d0-5a1ee1eda87d" providerId="AD" clId="Web-{45CE5618-C7E6-4785-B3FD-CBC8E82633E6}" dt="2025-07-22T18:15:20.789" v="65" actId="20577"/>
          <ac:spMkLst>
            <pc:docMk/>
            <pc:sldMk cId="2591287154" sldId="258"/>
            <ac:spMk id="5" creationId="{DCBDD218-F9D7-4922-0A12-8A66E5903877}"/>
          </ac:spMkLst>
        </pc:spChg>
        <pc:spChg chg="mod">
          <ac:chgData name="Mateja Geder, DOBA" userId="S::mateja.geder@doba.si::ccfd40d0-487c-4fcf-87d0-5a1ee1eda87d" providerId="AD" clId="Web-{45CE5618-C7E6-4785-B3FD-CBC8E82633E6}" dt="2025-07-22T18:15:36.321" v="77" actId="20577"/>
          <ac:spMkLst>
            <pc:docMk/>
            <pc:sldMk cId="2591287154" sldId="258"/>
            <ac:spMk id="6" creationId="{0CC214A9-B65D-FDF1-7616-D8081C944C60}"/>
          </ac:spMkLst>
        </pc:spChg>
      </pc:sldChg>
      <pc:sldChg chg="modSp">
        <pc:chgData name="Mateja Geder, DOBA" userId="S::mateja.geder@doba.si::ccfd40d0-487c-4fcf-87d0-5a1ee1eda87d" providerId="AD" clId="Web-{45CE5618-C7E6-4785-B3FD-CBC8E82633E6}" dt="2025-07-22T18:15:43.509" v="79" actId="20577"/>
        <pc:sldMkLst>
          <pc:docMk/>
          <pc:sldMk cId="2622686270" sldId="262"/>
        </pc:sldMkLst>
        <pc:spChg chg="mod">
          <ac:chgData name="Mateja Geder, DOBA" userId="S::mateja.geder@doba.si::ccfd40d0-487c-4fcf-87d0-5a1ee1eda87d" providerId="AD" clId="Web-{45CE5618-C7E6-4785-B3FD-CBC8E82633E6}" dt="2025-07-22T18:15:43.509" v="79" actId="20577"/>
          <ac:spMkLst>
            <pc:docMk/>
            <pc:sldMk cId="2622686270" sldId="262"/>
            <ac:spMk id="5" creationId="{A7D5D871-3E99-FD69-62E9-BF69DA13EE4B}"/>
          </ac:spMkLst>
        </pc:spChg>
      </pc:sldChg>
      <pc:sldChg chg="modSp">
        <pc:chgData name="Mateja Geder, DOBA" userId="S::mateja.geder@doba.si::ccfd40d0-487c-4fcf-87d0-5a1ee1eda87d" providerId="AD" clId="Web-{45CE5618-C7E6-4785-B3FD-CBC8E82633E6}" dt="2025-07-22T18:16:29.167" v="87" actId="20577"/>
        <pc:sldMkLst>
          <pc:docMk/>
          <pc:sldMk cId="3428332141" sldId="302"/>
        </pc:sldMkLst>
        <pc:spChg chg="mod">
          <ac:chgData name="Mateja Geder, DOBA" userId="S::mateja.geder@doba.si::ccfd40d0-487c-4fcf-87d0-5a1ee1eda87d" providerId="AD" clId="Web-{45CE5618-C7E6-4785-B3FD-CBC8E82633E6}" dt="2025-07-22T18:16:29.167" v="87" actId="20577"/>
          <ac:spMkLst>
            <pc:docMk/>
            <pc:sldMk cId="3428332141" sldId="302"/>
            <ac:spMk id="6" creationId="{34D5B8AC-5DE4-BCC5-D3CC-90B2F9487F07}"/>
          </ac:spMkLst>
        </pc:spChg>
      </pc:sldChg>
      <pc:sldChg chg="modSp">
        <pc:chgData name="Mateja Geder, DOBA" userId="S::mateja.geder@doba.si::ccfd40d0-487c-4fcf-87d0-5a1ee1eda87d" providerId="AD" clId="Web-{45CE5618-C7E6-4785-B3FD-CBC8E82633E6}" dt="2025-07-22T18:27:25.972" v="308" actId="20577"/>
        <pc:sldMkLst>
          <pc:docMk/>
          <pc:sldMk cId="3287562460" sldId="305"/>
        </pc:sldMkLst>
        <pc:spChg chg="mod">
          <ac:chgData name="Mateja Geder, DOBA" userId="S::mateja.geder@doba.si::ccfd40d0-487c-4fcf-87d0-5a1ee1eda87d" providerId="AD" clId="Web-{45CE5618-C7E6-4785-B3FD-CBC8E82633E6}" dt="2025-07-22T18:27:25.972" v="308" actId="20577"/>
          <ac:spMkLst>
            <pc:docMk/>
            <pc:sldMk cId="3287562460" sldId="305"/>
            <ac:spMk id="5" creationId="{5529DCD1-D0C5-B171-6EBB-AD16732BDE2C}"/>
          </ac:spMkLst>
        </pc:spChg>
      </pc:sldChg>
      <pc:sldChg chg="modSp">
        <pc:chgData name="Mateja Geder, DOBA" userId="S::mateja.geder@doba.si::ccfd40d0-487c-4fcf-87d0-5a1ee1eda87d" providerId="AD" clId="Web-{45CE5618-C7E6-4785-B3FD-CBC8E82633E6}" dt="2025-07-22T18:15:54.290" v="81" actId="20577"/>
        <pc:sldMkLst>
          <pc:docMk/>
          <pc:sldMk cId="1254482714" sldId="307"/>
        </pc:sldMkLst>
        <pc:spChg chg="mod">
          <ac:chgData name="Mateja Geder, DOBA" userId="S::mateja.geder@doba.si::ccfd40d0-487c-4fcf-87d0-5a1ee1eda87d" providerId="AD" clId="Web-{45CE5618-C7E6-4785-B3FD-CBC8E82633E6}" dt="2025-07-22T18:15:54.290" v="81" actId="20577"/>
          <ac:spMkLst>
            <pc:docMk/>
            <pc:sldMk cId="1254482714" sldId="307"/>
            <ac:spMk id="2" creationId="{93143777-6AB8-2E5D-763C-9D399461FF67}"/>
          </ac:spMkLst>
        </pc:spChg>
      </pc:sldChg>
      <pc:sldChg chg="modSp">
        <pc:chgData name="Mateja Geder, DOBA" userId="S::mateja.geder@doba.si::ccfd40d0-487c-4fcf-87d0-5a1ee1eda87d" providerId="AD" clId="Web-{45CE5618-C7E6-4785-B3FD-CBC8E82633E6}" dt="2025-07-22T18:16:37.183" v="89" actId="20577"/>
        <pc:sldMkLst>
          <pc:docMk/>
          <pc:sldMk cId="2059394752" sldId="309"/>
        </pc:sldMkLst>
        <pc:spChg chg="mod">
          <ac:chgData name="Mateja Geder, DOBA" userId="S::mateja.geder@doba.si::ccfd40d0-487c-4fcf-87d0-5a1ee1eda87d" providerId="AD" clId="Web-{45CE5618-C7E6-4785-B3FD-CBC8E82633E6}" dt="2025-07-22T18:16:37.183" v="89" actId="20577"/>
          <ac:spMkLst>
            <pc:docMk/>
            <pc:sldMk cId="2059394752" sldId="309"/>
            <ac:spMk id="2" creationId="{A3BFFE7E-14D0-EBD0-8A5B-9A1F89D6471D}"/>
          </ac:spMkLst>
        </pc:spChg>
      </pc:sldChg>
      <pc:sldChg chg="modSp">
        <pc:chgData name="Mateja Geder, DOBA" userId="S::mateja.geder@doba.si::ccfd40d0-487c-4fcf-87d0-5a1ee1eda87d" providerId="AD" clId="Web-{45CE5618-C7E6-4785-B3FD-CBC8E82633E6}" dt="2025-07-22T18:16:46.199" v="94" actId="20577"/>
        <pc:sldMkLst>
          <pc:docMk/>
          <pc:sldMk cId="3259178867" sldId="310"/>
        </pc:sldMkLst>
        <pc:spChg chg="mod">
          <ac:chgData name="Mateja Geder, DOBA" userId="S::mateja.geder@doba.si::ccfd40d0-487c-4fcf-87d0-5a1ee1eda87d" providerId="AD" clId="Web-{45CE5618-C7E6-4785-B3FD-CBC8E82633E6}" dt="2025-07-22T18:16:46.199" v="94" actId="20577"/>
          <ac:spMkLst>
            <pc:docMk/>
            <pc:sldMk cId="3259178867" sldId="310"/>
            <ac:spMk id="4" creationId="{A7068136-48B6-835A-11E2-43E094B52D61}"/>
          </ac:spMkLst>
        </pc:spChg>
      </pc:sldChg>
      <pc:sldChg chg="modSp">
        <pc:chgData name="Mateja Geder, DOBA" userId="S::mateja.geder@doba.si::ccfd40d0-487c-4fcf-87d0-5a1ee1eda87d" providerId="AD" clId="Web-{45CE5618-C7E6-4785-B3FD-CBC8E82633E6}" dt="2025-07-22T18:17:16.106" v="112" actId="20577"/>
        <pc:sldMkLst>
          <pc:docMk/>
          <pc:sldMk cId="145542701" sldId="311"/>
        </pc:sldMkLst>
        <pc:spChg chg="mod">
          <ac:chgData name="Mateja Geder, DOBA" userId="S::mateja.geder@doba.si::ccfd40d0-487c-4fcf-87d0-5a1ee1eda87d" providerId="AD" clId="Web-{45CE5618-C7E6-4785-B3FD-CBC8E82633E6}" dt="2025-07-22T18:17:16.106" v="112" actId="20577"/>
          <ac:spMkLst>
            <pc:docMk/>
            <pc:sldMk cId="145542701" sldId="311"/>
            <ac:spMk id="4" creationId="{6B36DA5C-922D-1665-9B87-0EA4D5CD06E3}"/>
          </ac:spMkLst>
        </pc:spChg>
      </pc:sldChg>
      <pc:sldChg chg="modSp">
        <pc:chgData name="Mateja Geder, DOBA" userId="S::mateja.geder@doba.si::ccfd40d0-487c-4fcf-87d0-5a1ee1eda87d" providerId="AD" clId="Web-{45CE5618-C7E6-4785-B3FD-CBC8E82633E6}" dt="2025-07-22T18:20:11.425" v="156" actId="20577"/>
        <pc:sldMkLst>
          <pc:docMk/>
          <pc:sldMk cId="721563208" sldId="313"/>
        </pc:sldMkLst>
        <pc:spChg chg="mod">
          <ac:chgData name="Mateja Geder, DOBA" userId="S::mateja.geder@doba.si::ccfd40d0-487c-4fcf-87d0-5a1ee1eda87d" providerId="AD" clId="Web-{45CE5618-C7E6-4785-B3FD-CBC8E82633E6}" dt="2025-07-22T18:20:11.425" v="156" actId="20577"/>
          <ac:spMkLst>
            <pc:docMk/>
            <pc:sldMk cId="721563208" sldId="313"/>
            <ac:spMk id="2" creationId="{B3833D06-0976-6886-B72E-2D5E429CF142}"/>
          </ac:spMkLst>
        </pc:spChg>
        <pc:spChg chg="mod">
          <ac:chgData name="Mateja Geder, DOBA" userId="S::mateja.geder@doba.si::ccfd40d0-487c-4fcf-87d0-5a1ee1eda87d" providerId="AD" clId="Web-{45CE5618-C7E6-4785-B3FD-CBC8E82633E6}" dt="2025-07-22T18:18:45.953" v="146" actId="20577"/>
          <ac:spMkLst>
            <pc:docMk/>
            <pc:sldMk cId="721563208" sldId="313"/>
            <ac:spMk id="4" creationId="{75703FE7-35CA-CA67-CA97-8673E6EA755E}"/>
          </ac:spMkLst>
        </pc:spChg>
      </pc:sldChg>
      <pc:sldChg chg="modSp">
        <pc:chgData name="Mateja Geder, DOBA" userId="S::mateja.geder@doba.si::ccfd40d0-487c-4fcf-87d0-5a1ee1eda87d" providerId="AD" clId="Web-{45CE5618-C7E6-4785-B3FD-CBC8E82633E6}" dt="2025-07-22T18:20:22.363" v="159" actId="20577"/>
        <pc:sldMkLst>
          <pc:docMk/>
          <pc:sldMk cId="1677332670" sldId="315"/>
        </pc:sldMkLst>
        <pc:spChg chg="mod">
          <ac:chgData name="Mateja Geder, DOBA" userId="S::mateja.geder@doba.si::ccfd40d0-487c-4fcf-87d0-5a1ee1eda87d" providerId="AD" clId="Web-{45CE5618-C7E6-4785-B3FD-CBC8E82633E6}" dt="2025-07-22T18:19:32.861" v="150" actId="20577"/>
          <ac:spMkLst>
            <pc:docMk/>
            <pc:sldMk cId="1677332670" sldId="315"/>
            <ac:spMk id="2" creationId="{7406AE6A-9734-C226-DEA5-A457F56290C8}"/>
          </ac:spMkLst>
        </pc:spChg>
        <pc:spChg chg="mod">
          <ac:chgData name="Mateja Geder, DOBA" userId="S::mateja.geder@doba.si::ccfd40d0-487c-4fcf-87d0-5a1ee1eda87d" providerId="AD" clId="Web-{45CE5618-C7E6-4785-B3FD-CBC8E82633E6}" dt="2025-07-22T18:20:22.363" v="159" actId="20577"/>
          <ac:spMkLst>
            <pc:docMk/>
            <pc:sldMk cId="1677332670" sldId="315"/>
            <ac:spMk id="4" creationId="{19A02EBE-B806-403D-BC91-67D327301DF0}"/>
          </ac:spMkLst>
        </pc:spChg>
      </pc:sldChg>
      <pc:sldChg chg="modSp">
        <pc:chgData name="Mateja Geder, DOBA" userId="S::mateja.geder@doba.si::ccfd40d0-487c-4fcf-87d0-5a1ee1eda87d" providerId="AD" clId="Web-{45CE5618-C7E6-4785-B3FD-CBC8E82633E6}" dt="2025-07-22T18:20:41.879" v="163" actId="20577"/>
        <pc:sldMkLst>
          <pc:docMk/>
          <pc:sldMk cId="1559102355" sldId="316"/>
        </pc:sldMkLst>
        <pc:spChg chg="mod">
          <ac:chgData name="Mateja Geder, DOBA" userId="S::mateja.geder@doba.si::ccfd40d0-487c-4fcf-87d0-5a1ee1eda87d" providerId="AD" clId="Web-{45CE5618-C7E6-4785-B3FD-CBC8E82633E6}" dt="2025-07-22T18:20:41.879" v="163" actId="20577"/>
          <ac:spMkLst>
            <pc:docMk/>
            <pc:sldMk cId="1559102355" sldId="316"/>
            <ac:spMk id="2" creationId="{F1BE385A-8067-6C0D-E56C-54E1048E491D}"/>
          </ac:spMkLst>
        </pc:spChg>
      </pc:sldChg>
      <pc:sldChg chg="modSp">
        <pc:chgData name="Mateja Geder, DOBA" userId="S::mateja.geder@doba.si::ccfd40d0-487c-4fcf-87d0-5a1ee1eda87d" providerId="AD" clId="Web-{45CE5618-C7E6-4785-B3FD-CBC8E82633E6}" dt="2025-07-22T18:20:53.739" v="165" actId="20577"/>
        <pc:sldMkLst>
          <pc:docMk/>
          <pc:sldMk cId="1649537803" sldId="317"/>
        </pc:sldMkLst>
        <pc:spChg chg="mod">
          <ac:chgData name="Mateja Geder, DOBA" userId="S::mateja.geder@doba.si::ccfd40d0-487c-4fcf-87d0-5a1ee1eda87d" providerId="AD" clId="Web-{45CE5618-C7E6-4785-B3FD-CBC8E82633E6}" dt="2025-07-22T18:20:53.739" v="165" actId="20577"/>
          <ac:spMkLst>
            <pc:docMk/>
            <pc:sldMk cId="1649537803" sldId="317"/>
            <ac:spMk id="3" creationId="{684768FD-A1F9-21F5-A939-AC502885D79C}"/>
          </ac:spMkLst>
        </pc:spChg>
      </pc:sldChg>
      <pc:sldChg chg="modSp">
        <pc:chgData name="Mateja Geder, DOBA" userId="S::mateja.geder@doba.si::ccfd40d0-487c-4fcf-87d0-5a1ee1eda87d" providerId="AD" clId="Web-{45CE5618-C7E6-4785-B3FD-CBC8E82633E6}" dt="2025-07-22T18:21:25.756" v="186" actId="20577"/>
        <pc:sldMkLst>
          <pc:docMk/>
          <pc:sldMk cId="145785726" sldId="320"/>
        </pc:sldMkLst>
        <pc:spChg chg="mod">
          <ac:chgData name="Mateja Geder, DOBA" userId="S::mateja.geder@doba.si::ccfd40d0-487c-4fcf-87d0-5a1ee1eda87d" providerId="AD" clId="Web-{45CE5618-C7E6-4785-B3FD-CBC8E82633E6}" dt="2025-07-22T18:21:08.099" v="167" actId="20577"/>
          <ac:spMkLst>
            <pc:docMk/>
            <pc:sldMk cId="145785726" sldId="320"/>
            <ac:spMk id="2" creationId="{B5AAB96A-240C-01DB-4495-B384C7512DFA}"/>
          </ac:spMkLst>
        </pc:spChg>
        <pc:spChg chg="mod">
          <ac:chgData name="Mateja Geder, DOBA" userId="S::mateja.geder@doba.si::ccfd40d0-487c-4fcf-87d0-5a1ee1eda87d" providerId="AD" clId="Web-{45CE5618-C7E6-4785-B3FD-CBC8E82633E6}" dt="2025-07-22T18:21:25.756" v="186" actId="20577"/>
          <ac:spMkLst>
            <pc:docMk/>
            <pc:sldMk cId="145785726" sldId="320"/>
            <ac:spMk id="7" creationId="{7F4BF872-0BD9-20A6-5E83-47E9EE8644B7}"/>
          </ac:spMkLst>
        </pc:spChg>
      </pc:sldChg>
      <pc:sldChg chg="modSp">
        <pc:chgData name="Mateja Geder, DOBA" userId="S::mateja.geder@doba.si::ccfd40d0-487c-4fcf-87d0-5a1ee1eda87d" providerId="AD" clId="Web-{45CE5618-C7E6-4785-B3FD-CBC8E82633E6}" dt="2025-07-22T18:25:32.890" v="253" actId="20577"/>
        <pc:sldMkLst>
          <pc:docMk/>
          <pc:sldMk cId="3872207609" sldId="323"/>
        </pc:sldMkLst>
        <pc:spChg chg="mod">
          <ac:chgData name="Mateja Geder, DOBA" userId="S::mateja.geder@doba.si::ccfd40d0-487c-4fcf-87d0-5a1ee1eda87d" providerId="AD" clId="Web-{45CE5618-C7E6-4785-B3FD-CBC8E82633E6}" dt="2025-07-22T18:25:32.890" v="253" actId="20577"/>
          <ac:spMkLst>
            <pc:docMk/>
            <pc:sldMk cId="3872207609" sldId="323"/>
            <ac:spMk id="2" creationId="{E6618726-C47A-CB2D-C68F-C49CDFEA4A95}"/>
          </ac:spMkLst>
        </pc:spChg>
      </pc:sldChg>
      <pc:sldChg chg="modSp">
        <pc:chgData name="Mateja Geder, DOBA" userId="S::mateja.geder@doba.si::ccfd40d0-487c-4fcf-87d0-5a1ee1eda87d" providerId="AD" clId="Web-{45CE5618-C7E6-4785-B3FD-CBC8E82633E6}" dt="2025-07-22T18:27:05.331" v="306" actId="20577"/>
        <pc:sldMkLst>
          <pc:docMk/>
          <pc:sldMk cId="285364150" sldId="324"/>
        </pc:sldMkLst>
        <pc:spChg chg="mod">
          <ac:chgData name="Mateja Geder, DOBA" userId="S::mateja.geder@doba.si::ccfd40d0-487c-4fcf-87d0-5a1ee1eda87d" providerId="AD" clId="Web-{45CE5618-C7E6-4785-B3FD-CBC8E82633E6}" dt="2025-07-22T18:27:05.331" v="306" actId="20577"/>
          <ac:spMkLst>
            <pc:docMk/>
            <pc:sldMk cId="285364150" sldId="324"/>
            <ac:spMk id="2" creationId="{EE42823E-AFFB-2212-9329-715357274912}"/>
          </ac:spMkLst>
        </pc:spChg>
      </pc:sldChg>
      <pc:sldChg chg="modSp">
        <pc:chgData name="Mateja Geder, DOBA" userId="S::mateja.geder@doba.si::ccfd40d0-487c-4fcf-87d0-5a1ee1eda87d" providerId="AD" clId="Web-{45CE5618-C7E6-4785-B3FD-CBC8E82633E6}" dt="2025-07-22T18:29:05.195" v="358" actId="20577"/>
        <pc:sldMkLst>
          <pc:docMk/>
          <pc:sldMk cId="3178388792" sldId="325"/>
        </pc:sldMkLst>
        <pc:spChg chg="mod">
          <ac:chgData name="Mateja Geder, DOBA" userId="S::mateja.geder@doba.si::ccfd40d0-487c-4fcf-87d0-5a1ee1eda87d" providerId="AD" clId="Web-{45CE5618-C7E6-4785-B3FD-CBC8E82633E6}" dt="2025-07-22T18:28:54.335" v="346" actId="20577"/>
          <ac:spMkLst>
            <pc:docMk/>
            <pc:sldMk cId="3178388792" sldId="325"/>
            <ac:spMk id="2" creationId="{904EE68C-BAA1-767F-C6CE-4B7CE6465248}"/>
          </ac:spMkLst>
        </pc:spChg>
        <pc:spChg chg="mod">
          <ac:chgData name="Mateja Geder, DOBA" userId="S::mateja.geder@doba.si::ccfd40d0-487c-4fcf-87d0-5a1ee1eda87d" providerId="AD" clId="Web-{45CE5618-C7E6-4785-B3FD-CBC8E82633E6}" dt="2025-07-22T18:29:00.460" v="352" actId="20577"/>
          <ac:spMkLst>
            <pc:docMk/>
            <pc:sldMk cId="3178388792" sldId="325"/>
            <ac:spMk id="8" creationId="{9FD88736-C141-3AEE-274A-A4AED04E39E7}"/>
          </ac:spMkLst>
        </pc:spChg>
        <pc:spChg chg="mod">
          <ac:chgData name="Mateja Geder, DOBA" userId="S::mateja.geder@doba.si::ccfd40d0-487c-4fcf-87d0-5a1ee1eda87d" providerId="AD" clId="Web-{45CE5618-C7E6-4785-B3FD-CBC8E82633E6}" dt="2025-07-22T18:29:05.195" v="358" actId="20577"/>
          <ac:spMkLst>
            <pc:docMk/>
            <pc:sldMk cId="3178388792" sldId="325"/>
            <ac:spMk id="9" creationId="{E84A052A-4D93-0841-5EBC-F27D3921A63E}"/>
          </ac:spMkLst>
        </pc:spChg>
      </pc:sldChg>
      <pc:sldChg chg="modSp">
        <pc:chgData name="Mateja Geder, DOBA" userId="S::mateja.geder@doba.si::ccfd40d0-487c-4fcf-87d0-5a1ee1eda87d" providerId="AD" clId="Web-{45CE5618-C7E6-4785-B3FD-CBC8E82633E6}" dt="2025-07-22T18:29:19.195" v="360" actId="20577"/>
        <pc:sldMkLst>
          <pc:docMk/>
          <pc:sldMk cId="1662600673" sldId="326"/>
        </pc:sldMkLst>
        <pc:spChg chg="mod">
          <ac:chgData name="Mateja Geder, DOBA" userId="S::mateja.geder@doba.si::ccfd40d0-487c-4fcf-87d0-5a1ee1eda87d" providerId="AD" clId="Web-{45CE5618-C7E6-4785-B3FD-CBC8E82633E6}" dt="2025-07-22T18:29:19.195" v="360" actId="20577"/>
          <ac:spMkLst>
            <pc:docMk/>
            <pc:sldMk cId="1662600673" sldId="326"/>
            <ac:spMk id="2" creationId="{4120A373-D00C-958D-35DB-AFE988789E84}"/>
          </ac:spMkLst>
        </pc:spChg>
      </pc:sldChg>
      <pc:sldChg chg="modSp">
        <pc:chgData name="Mateja Geder, DOBA" userId="S::mateja.geder@doba.si::ccfd40d0-487c-4fcf-87d0-5a1ee1eda87d" providerId="AD" clId="Web-{45CE5618-C7E6-4785-B3FD-CBC8E82633E6}" dt="2025-07-22T18:29:41.243" v="379" actId="20577"/>
        <pc:sldMkLst>
          <pc:docMk/>
          <pc:sldMk cId="2382024276" sldId="327"/>
        </pc:sldMkLst>
        <pc:spChg chg="mod">
          <ac:chgData name="Mateja Geder, DOBA" userId="S::mateja.geder@doba.si::ccfd40d0-487c-4fcf-87d0-5a1ee1eda87d" providerId="AD" clId="Web-{45CE5618-C7E6-4785-B3FD-CBC8E82633E6}" dt="2025-07-22T18:29:26.586" v="362" actId="20577"/>
          <ac:spMkLst>
            <pc:docMk/>
            <pc:sldMk cId="2382024276" sldId="327"/>
            <ac:spMk id="2" creationId="{3D8F9C47-19E7-B7D0-10C1-A6634393E679}"/>
          </ac:spMkLst>
        </pc:spChg>
        <pc:spChg chg="mod">
          <ac:chgData name="Mateja Geder, DOBA" userId="S::mateja.geder@doba.si::ccfd40d0-487c-4fcf-87d0-5a1ee1eda87d" providerId="AD" clId="Web-{45CE5618-C7E6-4785-B3FD-CBC8E82633E6}" dt="2025-07-22T18:29:41.243" v="379" actId="20577"/>
          <ac:spMkLst>
            <pc:docMk/>
            <pc:sldMk cId="2382024276" sldId="327"/>
            <ac:spMk id="4" creationId="{CFC5E81C-1975-4686-E96E-001E5CFCD100}"/>
          </ac:spMkLst>
        </pc:spChg>
      </pc:sldChg>
      <pc:sldChg chg="modSp">
        <pc:chgData name="Mateja Geder, DOBA" userId="S::mateja.geder@doba.si::ccfd40d0-487c-4fcf-87d0-5a1ee1eda87d" providerId="AD" clId="Web-{45CE5618-C7E6-4785-B3FD-CBC8E82633E6}" dt="2025-07-22T18:30:43.511" v="424" actId="20577"/>
        <pc:sldMkLst>
          <pc:docMk/>
          <pc:sldMk cId="292982460" sldId="328"/>
        </pc:sldMkLst>
        <pc:spChg chg="mod">
          <ac:chgData name="Mateja Geder, DOBA" userId="S::mateja.geder@doba.si::ccfd40d0-487c-4fcf-87d0-5a1ee1eda87d" providerId="AD" clId="Web-{45CE5618-C7E6-4785-B3FD-CBC8E82633E6}" dt="2025-07-22T18:30:43.511" v="424" actId="20577"/>
          <ac:spMkLst>
            <pc:docMk/>
            <pc:sldMk cId="292982460" sldId="328"/>
            <ac:spMk id="4" creationId="{5952ADD2-30F5-3D6E-D264-AD3A96CE4A18}"/>
          </ac:spMkLst>
        </pc:spChg>
      </pc:sldChg>
      <pc:sldChg chg="modSp">
        <pc:chgData name="Mateja Geder, DOBA" userId="S::mateja.geder@doba.si::ccfd40d0-487c-4fcf-87d0-5a1ee1eda87d" providerId="AD" clId="Web-{45CE5618-C7E6-4785-B3FD-CBC8E82633E6}" dt="2025-07-22T18:31:29.606" v="444" actId="20577"/>
        <pc:sldMkLst>
          <pc:docMk/>
          <pc:sldMk cId="2855141045" sldId="329"/>
        </pc:sldMkLst>
        <pc:spChg chg="mod">
          <ac:chgData name="Mateja Geder, DOBA" userId="S::mateja.geder@doba.si::ccfd40d0-487c-4fcf-87d0-5a1ee1eda87d" providerId="AD" clId="Web-{45CE5618-C7E6-4785-B3FD-CBC8E82633E6}" dt="2025-07-22T18:31:29.606" v="444" actId="20577"/>
          <ac:spMkLst>
            <pc:docMk/>
            <pc:sldMk cId="2855141045" sldId="329"/>
            <ac:spMk id="3" creationId="{ADE1D8A1-9791-FDE7-BE86-84F8CE457050}"/>
          </ac:spMkLst>
        </pc:spChg>
      </pc:sldChg>
      <pc:sldChg chg="modSp">
        <pc:chgData name="Mateja Geder, DOBA" userId="S::mateja.geder@doba.si::ccfd40d0-487c-4fcf-87d0-5a1ee1eda87d" providerId="AD" clId="Web-{45CE5618-C7E6-4785-B3FD-CBC8E82633E6}" dt="2025-07-22T18:33:18.860" v="497" actId="20577"/>
        <pc:sldMkLst>
          <pc:docMk/>
          <pc:sldMk cId="1013525901" sldId="330"/>
        </pc:sldMkLst>
        <pc:spChg chg="mod">
          <ac:chgData name="Mateja Geder, DOBA" userId="S::mateja.geder@doba.si::ccfd40d0-487c-4fcf-87d0-5a1ee1eda87d" providerId="AD" clId="Web-{45CE5618-C7E6-4785-B3FD-CBC8E82633E6}" dt="2025-07-22T18:33:09.344" v="488" actId="20577"/>
          <ac:spMkLst>
            <pc:docMk/>
            <pc:sldMk cId="1013525901" sldId="330"/>
            <ac:spMk id="2" creationId="{FD588E7F-AAC1-9569-3911-B05B9B5643A1}"/>
          </ac:spMkLst>
        </pc:spChg>
        <pc:spChg chg="mod">
          <ac:chgData name="Mateja Geder, DOBA" userId="S::mateja.geder@doba.si::ccfd40d0-487c-4fcf-87d0-5a1ee1eda87d" providerId="AD" clId="Web-{45CE5618-C7E6-4785-B3FD-CBC8E82633E6}" dt="2025-07-22T18:33:18.860" v="497" actId="20577"/>
          <ac:spMkLst>
            <pc:docMk/>
            <pc:sldMk cId="1013525901" sldId="330"/>
            <ac:spMk id="4" creationId="{540D256D-0621-FF87-021D-0FF9172A568B}"/>
          </ac:spMkLst>
        </pc:spChg>
      </pc:sldChg>
      <pc:sldChg chg="modSp">
        <pc:chgData name="Mateja Geder, DOBA" userId="S::mateja.geder@doba.si::ccfd40d0-487c-4fcf-87d0-5a1ee1eda87d" providerId="AD" clId="Web-{45CE5618-C7E6-4785-B3FD-CBC8E82633E6}" dt="2025-07-22T18:34:36.066" v="533" actId="20577"/>
        <pc:sldMkLst>
          <pc:docMk/>
          <pc:sldMk cId="1922217510" sldId="331"/>
        </pc:sldMkLst>
        <pc:spChg chg="mod">
          <ac:chgData name="Mateja Geder, DOBA" userId="S::mateja.geder@doba.si::ccfd40d0-487c-4fcf-87d0-5a1ee1eda87d" providerId="AD" clId="Web-{45CE5618-C7E6-4785-B3FD-CBC8E82633E6}" dt="2025-07-22T18:34:06.815" v="515" actId="20577"/>
          <ac:spMkLst>
            <pc:docMk/>
            <pc:sldMk cId="1922217510" sldId="331"/>
            <ac:spMk id="2" creationId="{E6F63338-FFB2-DAB7-17A5-BFA09680429F}"/>
          </ac:spMkLst>
        </pc:spChg>
        <pc:spChg chg="mod">
          <ac:chgData name="Mateja Geder, DOBA" userId="S::mateja.geder@doba.si::ccfd40d0-487c-4fcf-87d0-5a1ee1eda87d" providerId="AD" clId="Web-{45CE5618-C7E6-4785-B3FD-CBC8E82633E6}" dt="2025-07-22T18:34:36.066" v="533" actId="20577"/>
          <ac:spMkLst>
            <pc:docMk/>
            <pc:sldMk cId="1922217510" sldId="331"/>
            <ac:spMk id="4" creationId="{96E0D19A-F4E7-E6FE-84BE-57E24F8160B2}"/>
          </ac:spMkLst>
        </pc:spChg>
      </pc:sldChg>
      <pc:sldChg chg="modSp">
        <pc:chgData name="Mateja Geder, DOBA" userId="S::mateja.geder@doba.si::ccfd40d0-487c-4fcf-87d0-5a1ee1eda87d" providerId="AD" clId="Web-{45CE5618-C7E6-4785-B3FD-CBC8E82633E6}" dt="2025-07-22T18:35:12.817" v="551" actId="20577"/>
        <pc:sldMkLst>
          <pc:docMk/>
          <pc:sldMk cId="1760899177" sldId="332"/>
        </pc:sldMkLst>
        <pc:spChg chg="mod">
          <ac:chgData name="Mateja Geder, DOBA" userId="S::mateja.geder@doba.si::ccfd40d0-487c-4fcf-87d0-5a1ee1eda87d" providerId="AD" clId="Web-{45CE5618-C7E6-4785-B3FD-CBC8E82633E6}" dt="2025-07-22T18:35:01.692" v="539" actId="1076"/>
          <ac:spMkLst>
            <pc:docMk/>
            <pc:sldMk cId="1760899177" sldId="332"/>
            <ac:spMk id="2" creationId="{A0432A06-8C0B-B3F0-073A-728AB0345400}"/>
          </ac:spMkLst>
        </pc:spChg>
        <pc:spChg chg="mod">
          <ac:chgData name="Mateja Geder, DOBA" userId="S::mateja.geder@doba.si::ccfd40d0-487c-4fcf-87d0-5a1ee1eda87d" providerId="AD" clId="Web-{45CE5618-C7E6-4785-B3FD-CBC8E82633E6}" dt="2025-07-22T18:35:12.817" v="551" actId="20577"/>
          <ac:spMkLst>
            <pc:docMk/>
            <pc:sldMk cId="1760899177" sldId="332"/>
            <ac:spMk id="4" creationId="{AE5E0C18-4EE2-A2B1-1A45-5769BEB57D0E}"/>
          </ac:spMkLst>
        </pc:spChg>
      </pc:sldChg>
      <pc:sldChg chg="modSp">
        <pc:chgData name="Mateja Geder, DOBA" userId="S::mateja.geder@doba.si::ccfd40d0-487c-4fcf-87d0-5a1ee1eda87d" providerId="AD" clId="Web-{45CE5618-C7E6-4785-B3FD-CBC8E82633E6}" dt="2025-07-22T18:35:47.227" v="573" actId="20577"/>
        <pc:sldMkLst>
          <pc:docMk/>
          <pc:sldMk cId="3796562661" sldId="333"/>
        </pc:sldMkLst>
        <pc:spChg chg="mod">
          <ac:chgData name="Mateja Geder, DOBA" userId="S::mateja.geder@doba.si::ccfd40d0-487c-4fcf-87d0-5a1ee1eda87d" providerId="AD" clId="Web-{45CE5618-C7E6-4785-B3FD-CBC8E82633E6}" dt="2025-07-22T18:35:30.946" v="556" actId="20577"/>
          <ac:spMkLst>
            <pc:docMk/>
            <pc:sldMk cId="3796562661" sldId="333"/>
            <ac:spMk id="2" creationId="{DCAFA7A2-148F-8360-61E0-C8EDC2C990DC}"/>
          </ac:spMkLst>
        </pc:spChg>
        <pc:spChg chg="mod">
          <ac:chgData name="Mateja Geder, DOBA" userId="S::mateja.geder@doba.si::ccfd40d0-487c-4fcf-87d0-5a1ee1eda87d" providerId="AD" clId="Web-{45CE5618-C7E6-4785-B3FD-CBC8E82633E6}" dt="2025-07-22T18:35:47.227" v="573" actId="20577"/>
          <ac:spMkLst>
            <pc:docMk/>
            <pc:sldMk cId="3796562661" sldId="333"/>
            <ac:spMk id="4" creationId="{BDFF4042-0412-F2FD-5397-328BA0938451}"/>
          </ac:spMkLst>
        </pc:spChg>
      </pc:sldChg>
      <pc:sldChg chg="modSp">
        <pc:chgData name="Mateja Geder, DOBA" userId="S::mateja.geder@doba.si::ccfd40d0-487c-4fcf-87d0-5a1ee1eda87d" providerId="AD" clId="Web-{45CE5618-C7E6-4785-B3FD-CBC8E82633E6}" dt="2025-07-22T18:38:04.264" v="652" actId="20577"/>
        <pc:sldMkLst>
          <pc:docMk/>
          <pc:sldMk cId="900827701" sldId="335"/>
        </pc:sldMkLst>
        <pc:spChg chg="mod">
          <ac:chgData name="Mateja Geder, DOBA" userId="S::mateja.geder@doba.si::ccfd40d0-487c-4fcf-87d0-5a1ee1eda87d" providerId="AD" clId="Web-{45CE5618-C7E6-4785-B3FD-CBC8E82633E6}" dt="2025-07-22T18:38:04.264" v="652" actId="20577"/>
          <ac:spMkLst>
            <pc:docMk/>
            <pc:sldMk cId="900827701" sldId="335"/>
            <ac:spMk id="2" creationId="{301E2354-5FCD-D9DE-73EB-1F41805D1E11}"/>
          </ac:spMkLst>
        </pc:spChg>
        <pc:spChg chg="mod">
          <ac:chgData name="Mateja Geder, DOBA" userId="S::mateja.geder@doba.si::ccfd40d0-487c-4fcf-87d0-5a1ee1eda87d" providerId="AD" clId="Web-{45CE5618-C7E6-4785-B3FD-CBC8E82633E6}" dt="2025-07-22T18:37:56.920" v="650" actId="20577"/>
          <ac:spMkLst>
            <pc:docMk/>
            <pc:sldMk cId="900827701" sldId="335"/>
            <ac:spMk id="4" creationId="{E5366452-84CF-F9CE-FF4D-9750AADBDE1E}"/>
          </ac:spMkLst>
        </pc:spChg>
      </pc:sldChg>
      <pc:sldChg chg="modSp">
        <pc:chgData name="Mateja Geder, DOBA" userId="S::mateja.geder@doba.si::ccfd40d0-487c-4fcf-87d0-5a1ee1eda87d" providerId="AD" clId="Web-{45CE5618-C7E6-4785-B3FD-CBC8E82633E6}" dt="2025-07-22T18:38:22.624" v="655" actId="1076"/>
        <pc:sldMkLst>
          <pc:docMk/>
          <pc:sldMk cId="60603206" sldId="336"/>
        </pc:sldMkLst>
        <pc:spChg chg="mod">
          <ac:chgData name="Mateja Geder, DOBA" userId="S::mateja.geder@doba.si::ccfd40d0-487c-4fcf-87d0-5a1ee1eda87d" providerId="AD" clId="Web-{45CE5618-C7E6-4785-B3FD-CBC8E82633E6}" dt="2025-07-22T18:38:22.624" v="655" actId="1076"/>
          <ac:spMkLst>
            <pc:docMk/>
            <pc:sldMk cId="60603206" sldId="336"/>
            <ac:spMk id="4" creationId="{B6543EB4-3EDE-6490-057D-1D1CDF65BB75}"/>
          </ac:spMkLst>
        </pc:spChg>
        <pc:spChg chg="mod">
          <ac:chgData name="Mateja Geder, DOBA" userId="S::mateja.geder@doba.si::ccfd40d0-487c-4fcf-87d0-5a1ee1eda87d" providerId="AD" clId="Web-{45CE5618-C7E6-4785-B3FD-CBC8E82633E6}" dt="2025-07-22T18:38:16.264" v="654" actId="20577"/>
          <ac:spMkLst>
            <pc:docMk/>
            <pc:sldMk cId="60603206" sldId="336"/>
            <ac:spMk id="8" creationId="{EA22D9DC-7AEB-FD33-9128-A1686F06A107}"/>
          </ac:spMkLst>
        </pc:spChg>
      </pc:sldChg>
      <pc:sldChg chg="modSp">
        <pc:chgData name="Mateja Geder, DOBA" userId="S::mateja.geder@doba.si::ccfd40d0-487c-4fcf-87d0-5a1ee1eda87d" providerId="AD" clId="Web-{45CE5618-C7E6-4785-B3FD-CBC8E82633E6}" dt="2025-07-22T18:28:50.038" v="345" actId="20577"/>
        <pc:sldMkLst>
          <pc:docMk/>
          <pc:sldMk cId="2124945253" sldId="338"/>
        </pc:sldMkLst>
        <pc:spChg chg="mod">
          <ac:chgData name="Mateja Geder, DOBA" userId="S::mateja.geder@doba.si::ccfd40d0-487c-4fcf-87d0-5a1ee1eda87d" providerId="AD" clId="Web-{45CE5618-C7E6-4785-B3FD-CBC8E82633E6}" dt="2025-07-22T18:27:38.191" v="311" actId="20577"/>
          <ac:spMkLst>
            <pc:docMk/>
            <pc:sldMk cId="2124945253" sldId="338"/>
            <ac:spMk id="2" creationId="{262FA58C-321D-1184-9A9C-90DD4B7F4DD5}"/>
          </ac:spMkLst>
        </pc:spChg>
        <pc:spChg chg="mod">
          <ac:chgData name="Mateja Geder, DOBA" userId="S::mateja.geder@doba.si::ccfd40d0-487c-4fcf-87d0-5a1ee1eda87d" providerId="AD" clId="Web-{45CE5618-C7E6-4785-B3FD-CBC8E82633E6}" dt="2025-07-22T18:28:50.038" v="345" actId="20577"/>
          <ac:spMkLst>
            <pc:docMk/>
            <pc:sldMk cId="2124945253" sldId="338"/>
            <ac:spMk id="4" creationId="{AECCF6A3-0B7C-AB24-6244-507EACD0A135}"/>
          </ac:spMkLst>
        </pc:spChg>
      </pc:sldChg>
      <pc:sldChg chg="modSp">
        <pc:chgData name="Mateja Geder, DOBA" userId="S::mateja.geder@doba.si::ccfd40d0-487c-4fcf-87d0-5a1ee1eda87d" providerId="AD" clId="Web-{45CE5618-C7E6-4785-B3FD-CBC8E82633E6}" dt="2025-07-22T18:37:29.153" v="626" actId="20577"/>
        <pc:sldMkLst>
          <pc:docMk/>
          <pc:sldMk cId="2031091878" sldId="339"/>
        </pc:sldMkLst>
        <pc:spChg chg="mod">
          <ac:chgData name="Mateja Geder, DOBA" userId="S::mateja.geder@doba.si::ccfd40d0-487c-4fcf-87d0-5a1ee1eda87d" providerId="AD" clId="Web-{45CE5618-C7E6-4785-B3FD-CBC8E82633E6}" dt="2025-07-22T18:37:29.153" v="626" actId="20577"/>
          <ac:spMkLst>
            <pc:docMk/>
            <pc:sldMk cId="2031091878" sldId="339"/>
            <ac:spMk id="2" creationId="{D9296E11-D7C9-80B6-37B2-D53B421B8BDD}"/>
          </ac:spMkLst>
        </pc:spChg>
      </pc:sldChg>
      <pc:sldChg chg="modSp">
        <pc:chgData name="Mateja Geder, DOBA" userId="S::mateja.geder@doba.si::ccfd40d0-487c-4fcf-87d0-5a1ee1eda87d" providerId="AD" clId="Web-{45CE5618-C7E6-4785-B3FD-CBC8E82633E6}" dt="2025-07-22T18:17:00.871" v="107" actId="20577"/>
        <pc:sldMkLst>
          <pc:docMk/>
          <pc:sldMk cId="795255873" sldId="341"/>
        </pc:sldMkLst>
        <pc:spChg chg="mod">
          <ac:chgData name="Mateja Geder, DOBA" userId="S::mateja.geder@doba.si::ccfd40d0-487c-4fcf-87d0-5a1ee1eda87d" providerId="AD" clId="Web-{45CE5618-C7E6-4785-B3FD-CBC8E82633E6}" dt="2025-07-22T18:17:00.871" v="107" actId="20577"/>
          <ac:spMkLst>
            <pc:docMk/>
            <pc:sldMk cId="795255873" sldId="341"/>
            <ac:spMk id="4" creationId="{9A4C267C-38E9-7902-69A6-FBF9EF906699}"/>
          </ac:spMkLst>
        </pc:spChg>
      </pc:sldChg>
      <pc:sldChg chg="modSp">
        <pc:chgData name="Mateja Geder, DOBA" userId="S::mateja.geder@doba.si::ccfd40d0-487c-4fcf-87d0-5a1ee1eda87d" providerId="AD" clId="Web-{45CE5618-C7E6-4785-B3FD-CBC8E82633E6}" dt="2025-07-22T18:17:30.778" v="129" actId="20577"/>
        <pc:sldMkLst>
          <pc:docMk/>
          <pc:sldMk cId="2452166310" sldId="342"/>
        </pc:sldMkLst>
        <pc:spChg chg="mod">
          <ac:chgData name="Mateja Geder, DOBA" userId="S::mateja.geder@doba.si::ccfd40d0-487c-4fcf-87d0-5a1ee1eda87d" providerId="AD" clId="Web-{45CE5618-C7E6-4785-B3FD-CBC8E82633E6}" dt="2025-07-22T18:17:26.091" v="123" actId="20577"/>
          <ac:spMkLst>
            <pc:docMk/>
            <pc:sldMk cId="2452166310" sldId="342"/>
            <ac:spMk id="5" creationId="{39F3B975-4982-24FD-0447-184CF0C5687F}"/>
          </ac:spMkLst>
        </pc:spChg>
        <pc:spChg chg="mod">
          <ac:chgData name="Mateja Geder, DOBA" userId="S::mateja.geder@doba.si::ccfd40d0-487c-4fcf-87d0-5a1ee1eda87d" providerId="AD" clId="Web-{45CE5618-C7E6-4785-B3FD-CBC8E82633E6}" dt="2025-07-22T18:17:30.778" v="129" actId="20577"/>
          <ac:spMkLst>
            <pc:docMk/>
            <pc:sldMk cId="2452166310" sldId="342"/>
            <ac:spMk id="6" creationId="{912F6F5B-D646-AFFB-24D5-81EDC286B330}"/>
          </ac:spMkLst>
        </pc:spChg>
      </pc:sldChg>
      <pc:sldChg chg="modSp">
        <pc:chgData name="Mateja Geder, DOBA" userId="S::mateja.geder@doba.si::ccfd40d0-487c-4fcf-87d0-5a1ee1eda87d" providerId="AD" clId="Web-{45CE5618-C7E6-4785-B3FD-CBC8E82633E6}" dt="2025-07-22T18:19:41.002" v="152" actId="20577"/>
        <pc:sldMkLst>
          <pc:docMk/>
          <pc:sldMk cId="104612500" sldId="343"/>
        </pc:sldMkLst>
        <pc:spChg chg="mod">
          <ac:chgData name="Mateja Geder, DOBA" userId="S::mateja.geder@doba.si::ccfd40d0-487c-4fcf-87d0-5a1ee1eda87d" providerId="AD" clId="Web-{45CE5618-C7E6-4785-B3FD-CBC8E82633E6}" dt="2025-07-22T18:19:22.126" v="148" actId="20577"/>
          <ac:spMkLst>
            <pc:docMk/>
            <pc:sldMk cId="104612500" sldId="343"/>
            <ac:spMk id="4" creationId="{CABB9BCC-5243-8BEE-9F2F-AA432CBC050C}"/>
          </ac:spMkLst>
        </pc:spChg>
        <pc:spChg chg="mod">
          <ac:chgData name="Mateja Geder, DOBA" userId="S::mateja.geder@doba.si::ccfd40d0-487c-4fcf-87d0-5a1ee1eda87d" providerId="AD" clId="Web-{45CE5618-C7E6-4785-B3FD-CBC8E82633E6}" dt="2025-07-22T18:19:41.002" v="152" actId="20577"/>
          <ac:spMkLst>
            <pc:docMk/>
            <pc:sldMk cId="104612500" sldId="343"/>
            <ac:spMk id="8" creationId="{0D22DAF9-FEC3-6DBC-16D5-3DE0B71E42B3}"/>
          </ac:spMkLst>
        </pc:spChg>
      </pc:sldChg>
      <pc:sldChg chg="modSp">
        <pc:chgData name="Mateja Geder, DOBA" userId="S::mateja.geder@doba.si::ccfd40d0-487c-4fcf-87d0-5a1ee1eda87d" providerId="AD" clId="Web-{45CE5618-C7E6-4785-B3FD-CBC8E82633E6}" dt="2025-07-22T18:20:33.457" v="161" actId="20577"/>
        <pc:sldMkLst>
          <pc:docMk/>
          <pc:sldMk cId="1285677335" sldId="344"/>
        </pc:sldMkLst>
        <pc:spChg chg="mod">
          <ac:chgData name="Mateja Geder, DOBA" userId="S::mateja.geder@doba.si::ccfd40d0-487c-4fcf-87d0-5a1ee1eda87d" providerId="AD" clId="Web-{45CE5618-C7E6-4785-B3FD-CBC8E82633E6}" dt="2025-07-22T18:20:33.457" v="161" actId="20577"/>
          <ac:spMkLst>
            <pc:docMk/>
            <pc:sldMk cId="1285677335" sldId="344"/>
            <ac:spMk id="2" creationId="{E4F44FA4-A57D-6239-6C07-ADF7B25C5395}"/>
          </ac:spMkLst>
        </pc:spChg>
      </pc:sldChg>
      <pc:sldChg chg="modSp">
        <pc:chgData name="Mateja Geder, DOBA" userId="S::mateja.geder@doba.si::ccfd40d0-487c-4fcf-87d0-5a1ee1eda87d" providerId="AD" clId="Web-{45CE5618-C7E6-4785-B3FD-CBC8E82633E6}" dt="2025-07-22T18:22:12.726" v="201" actId="1076"/>
        <pc:sldMkLst>
          <pc:docMk/>
          <pc:sldMk cId="1823689691" sldId="346"/>
        </pc:sldMkLst>
        <pc:spChg chg="mod">
          <ac:chgData name="Mateja Geder, DOBA" userId="S::mateja.geder@doba.si::ccfd40d0-487c-4fcf-87d0-5a1ee1eda87d" providerId="AD" clId="Web-{45CE5618-C7E6-4785-B3FD-CBC8E82633E6}" dt="2025-07-22T18:22:08.757" v="200" actId="20577"/>
          <ac:spMkLst>
            <pc:docMk/>
            <pc:sldMk cId="1823689691" sldId="346"/>
            <ac:spMk id="3" creationId="{7F378F9B-8E7F-927D-E78B-7975981A58AE}"/>
          </ac:spMkLst>
        </pc:spChg>
        <pc:spChg chg="mod">
          <ac:chgData name="Mateja Geder, DOBA" userId="S::mateja.geder@doba.si::ccfd40d0-487c-4fcf-87d0-5a1ee1eda87d" providerId="AD" clId="Web-{45CE5618-C7E6-4785-B3FD-CBC8E82633E6}" dt="2025-07-22T18:22:12.726" v="201" actId="1076"/>
          <ac:spMkLst>
            <pc:docMk/>
            <pc:sldMk cId="1823689691" sldId="346"/>
            <ac:spMk id="4" creationId="{A54A159F-AB37-AED3-7189-CD4093475808}"/>
          </ac:spMkLst>
        </pc:spChg>
      </pc:sldChg>
      <pc:sldChg chg="modSp">
        <pc:chgData name="Mateja Geder, DOBA" userId="S::mateja.geder@doba.si::ccfd40d0-487c-4fcf-87d0-5a1ee1eda87d" providerId="AD" clId="Web-{45CE5618-C7E6-4785-B3FD-CBC8E82633E6}" dt="2025-07-22T18:37:15.965" v="623" actId="20577"/>
        <pc:sldMkLst>
          <pc:docMk/>
          <pc:sldMk cId="845249098" sldId="349"/>
        </pc:sldMkLst>
        <pc:spChg chg="mod">
          <ac:chgData name="Mateja Geder, DOBA" userId="S::mateja.geder@doba.si::ccfd40d0-487c-4fcf-87d0-5a1ee1eda87d" providerId="AD" clId="Web-{45CE5618-C7E6-4785-B3FD-CBC8E82633E6}" dt="2025-07-22T18:37:15.965" v="623" actId="20577"/>
          <ac:spMkLst>
            <pc:docMk/>
            <pc:sldMk cId="845249098" sldId="349"/>
            <ac:spMk id="5" creationId="{4C17D75A-DFB9-9BC5-062D-BCC2E1D2A7F4}"/>
          </ac:spMkLst>
        </pc:spChg>
      </pc:sldChg>
      <pc:sldChg chg="modSp">
        <pc:chgData name="Mateja Geder, DOBA" userId="S::mateja.geder@doba.si::ccfd40d0-487c-4fcf-87d0-5a1ee1eda87d" providerId="AD" clId="Web-{45CE5618-C7E6-4785-B3FD-CBC8E82633E6}" dt="2025-07-22T18:32:55.297" v="483" actId="20577"/>
        <pc:sldMkLst>
          <pc:docMk/>
          <pc:sldMk cId="3393966227" sldId="350"/>
        </pc:sldMkLst>
        <pc:spChg chg="mod">
          <ac:chgData name="Mateja Geder, DOBA" userId="S::mateja.geder@doba.si::ccfd40d0-487c-4fcf-87d0-5a1ee1eda87d" providerId="AD" clId="Web-{45CE5618-C7E6-4785-B3FD-CBC8E82633E6}" dt="2025-07-22T18:32:55.297" v="483" actId="20577"/>
          <ac:spMkLst>
            <pc:docMk/>
            <pc:sldMk cId="3393966227" sldId="350"/>
            <ac:spMk id="3" creationId="{F7C2127E-D8EF-BAF4-886D-CAFD87EAB7E3}"/>
          </ac:spMkLst>
        </pc:spChg>
        <pc:spChg chg="mod">
          <ac:chgData name="Mateja Geder, DOBA" userId="S::mateja.geder@doba.si::ccfd40d0-487c-4fcf-87d0-5a1ee1eda87d" providerId="AD" clId="Web-{45CE5618-C7E6-4785-B3FD-CBC8E82633E6}" dt="2025-07-22T18:32:36.296" v="476" actId="20577"/>
          <ac:spMkLst>
            <pc:docMk/>
            <pc:sldMk cId="3393966227" sldId="350"/>
            <ac:spMk id="4" creationId="{DEF30F0A-5428-0C0F-A293-D460170DE917}"/>
          </ac:spMkLst>
        </pc:spChg>
        <pc:spChg chg="mod">
          <ac:chgData name="Mateja Geder, DOBA" userId="S::mateja.geder@doba.si::ccfd40d0-487c-4fcf-87d0-5a1ee1eda87d" providerId="AD" clId="Web-{45CE5618-C7E6-4785-B3FD-CBC8E82633E6}" dt="2025-07-22T18:32:43.624" v="481" actId="20577"/>
          <ac:spMkLst>
            <pc:docMk/>
            <pc:sldMk cId="3393966227" sldId="350"/>
            <ac:spMk id="5" creationId="{A14F2A66-4FF4-2FAB-9994-6543A947CF67}"/>
          </ac:spMkLst>
        </pc:spChg>
      </pc:sldChg>
      <pc:sldChg chg="modSp">
        <pc:chgData name="Mateja Geder, DOBA" userId="S::mateja.geder@doba.si::ccfd40d0-487c-4fcf-87d0-5a1ee1eda87d" providerId="AD" clId="Web-{45CE5618-C7E6-4785-B3FD-CBC8E82633E6}" dt="2025-07-22T18:31:20.903" v="442" actId="20577"/>
        <pc:sldMkLst>
          <pc:docMk/>
          <pc:sldMk cId="1053254046" sldId="351"/>
        </pc:sldMkLst>
        <pc:spChg chg="mod">
          <ac:chgData name="Mateja Geder, DOBA" userId="S::mateja.geder@doba.si::ccfd40d0-487c-4fcf-87d0-5a1ee1eda87d" providerId="AD" clId="Web-{45CE5618-C7E6-4785-B3FD-CBC8E82633E6}" dt="2025-07-22T18:31:20.903" v="442" actId="20577"/>
          <ac:spMkLst>
            <pc:docMk/>
            <pc:sldMk cId="1053254046" sldId="351"/>
            <ac:spMk id="2" creationId="{8F364DB5-C7E2-70D7-E23B-30FE13AA82F2}"/>
          </ac:spMkLst>
        </pc:spChg>
        <pc:spChg chg="mod">
          <ac:chgData name="Mateja Geder, DOBA" userId="S::mateja.geder@doba.si::ccfd40d0-487c-4fcf-87d0-5a1ee1eda87d" providerId="AD" clId="Web-{45CE5618-C7E6-4785-B3FD-CBC8E82633E6}" dt="2025-07-22T18:31:13.637" v="439" actId="14100"/>
          <ac:spMkLst>
            <pc:docMk/>
            <pc:sldMk cId="1053254046" sldId="351"/>
            <ac:spMk id="19" creationId="{5685BEC7-3663-757D-3B80-2C3850F8C9B6}"/>
          </ac:spMkLst>
        </pc:spChg>
      </pc:sldChg>
      <pc:sldChg chg="modSp">
        <pc:chgData name="Mateja Geder, DOBA" userId="S::mateja.geder@doba.si::ccfd40d0-487c-4fcf-87d0-5a1ee1eda87d" providerId="AD" clId="Web-{45CE5618-C7E6-4785-B3FD-CBC8E82633E6}" dt="2025-07-22T18:39:03.703" v="679" actId="20577"/>
        <pc:sldMkLst>
          <pc:docMk/>
          <pc:sldMk cId="1040770154" sldId="352"/>
        </pc:sldMkLst>
        <pc:spChg chg="mod">
          <ac:chgData name="Mateja Geder, DOBA" userId="S::mateja.geder@doba.si::ccfd40d0-487c-4fcf-87d0-5a1ee1eda87d" providerId="AD" clId="Web-{45CE5618-C7E6-4785-B3FD-CBC8E82633E6}" dt="2025-07-22T18:38:41.781" v="661" actId="20577"/>
          <ac:spMkLst>
            <pc:docMk/>
            <pc:sldMk cId="1040770154" sldId="352"/>
            <ac:spMk id="4" creationId="{EEA42171-5884-FE06-C203-C460957BC41C}"/>
          </ac:spMkLst>
        </pc:spChg>
        <pc:spChg chg="mod">
          <ac:chgData name="Mateja Geder, DOBA" userId="S::mateja.geder@doba.si::ccfd40d0-487c-4fcf-87d0-5a1ee1eda87d" providerId="AD" clId="Web-{45CE5618-C7E6-4785-B3FD-CBC8E82633E6}" dt="2025-07-22T18:39:03.703" v="679" actId="20577"/>
          <ac:spMkLst>
            <pc:docMk/>
            <pc:sldMk cId="1040770154" sldId="352"/>
            <ac:spMk id="12" creationId="{745C3B49-8775-7614-DB65-48094E0F6F59}"/>
          </ac:spMkLst>
        </pc:spChg>
      </pc:sldChg>
      <pc:sldChg chg="modSp">
        <pc:chgData name="Mateja Geder, DOBA" userId="S::mateja.geder@doba.si::ccfd40d0-487c-4fcf-87d0-5a1ee1eda87d" providerId="AD" clId="Web-{45CE5618-C7E6-4785-B3FD-CBC8E82633E6}" dt="2025-07-22T18:38:31.265" v="658" actId="20577"/>
        <pc:sldMkLst>
          <pc:docMk/>
          <pc:sldMk cId="1640400079" sldId="353"/>
        </pc:sldMkLst>
        <pc:spChg chg="mod">
          <ac:chgData name="Mateja Geder, DOBA" userId="S::mateja.geder@doba.si::ccfd40d0-487c-4fcf-87d0-5a1ee1eda87d" providerId="AD" clId="Web-{45CE5618-C7E6-4785-B3FD-CBC8E82633E6}" dt="2025-07-22T18:38:31.265" v="658" actId="20577"/>
          <ac:spMkLst>
            <pc:docMk/>
            <pc:sldMk cId="1640400079" sldId="353"/>
            <ac:spMk id="3" creationId="{717FD411-5AA7-3C66-E6FE-2BB7A6F1ED57}"/>
          </ac:spMkLst>
        </pc:spChg>
      </pc:sldChg>
      <pc:sldChg chg="modSp">
        <pc:chgData name="Mateja Geder, DOBA" userId="S::mateja.geder@doba.si::ccfd40d0-487c-4fcf-87d0-5a1ee1eda87d" providerId="AD" clId="Web-{45CE5618-C7E6-4785-B3FD-CBC8E82633E6}" dt="2025-07-22T18:36:04.587" v="579" actId="20577"/>
        <pc:sldMkLst>
          <pc:docMk/>
          <pc:sldMk cId="4172872953" sldId="354"/>
        </pc:sldMkLst>
        <pc:spChg chg="mod">
          <ac:chgData name="Mateja Geder, DOBA" userId="S::mateja.geder@doba.si::ccfd40d0-487c-4fcf-87d0-5a1ee1eda87d" providerId="AD" clId="Web-{45CE5618-C7E6-4785-B3FD-CBC8E82633E6}" dt="2025-07-22T18:36:04.587" v="579" actId="20577"/>
          <ac:spMkLst>
            <pc:docMk/>
            <pc:sldMk cId="4172872953" sldId="354"/>
            <ac:spMk id="3" creationId="{09AD140C-FC49-779B-E0E5-A58EAB5FEB18}"/>
          </ac:spMkLst>
        </pc:spChg>
      </pc:sldChg>
      <pc:sldChg chg="modSp">
        <pc:chgData name="Mateja Geder, DOBA" userId="S::mateja.geder@doba.si::ccfd40d0-487c-4fcf-87d0-5a1ee1eda87d" providerId="AD" clId="Web-{45CE5618-C7E6-4785-B3FD-CBC8E82633E6}" dt="2025-07-22T18:24:38.013" v="234" actId="20577"/>
        <pc:sldMkLst>
          <pc:docMk/>
          <pc:sldMk cId="582804283" sldId="355"/>
        </pc:sldMkLst>
        <pc:spChg chg="mod">
          <ac:chgData name="Mateja Geder, DOBA" userId="S::mateja.geder@doba.si::ccfd40d0-487c-4fcf-87d0-5a1ee1eda87d" providerId="AD" clId="Web-{45CE5618-C7E6-4785-B3FD-CBC8E82633E6}" dt="2025-07-22T18:24:38.013" v="234" actId="20577"/>
          <ac:spMkLst>
            <pc:docMk/>
            <pc:sldMk cId="582804283" sldId="355"/>
            <ac:spMk id="4" creationId="{2BDF8000-EF84-C41C-EB3C-B7AA9F9EB5C8}"/>
          </ac:spMkLst>
        </pc:spChg>
        <pc:spChg chg="mod">
          <ac:chgData name="Mateja Geder, DOBA" userId="S::mateja.geder@doba.si::ccfd40d0-487c-4fcf-87d0-5a1ee1eda87d" providerId="AD" clId="Web-{45CE5618-C7E6-4785-B3FD-CBC8E82633E6}" dt="2025-07-22T18:23:33.292" v="213" actId="20577"/>
          <ac:spMkLst>
            <pc:docMk/>
            <pc:sldMk cId="582804283" sldId="355"/>
            <ac:spMk id="19" creationId="{374B7EDD-E92D-A050-06EE-F32675E9C851}"/>
          </ac:spMkLst>
        </pc:spChg>
        <pc:spChg chg="mod">
          <ac:chgData name="Mateja Geder, DOBA" userId="S::mateja.geder@doba.si::ccfd40d0-487c-4fcf-87d0-5a1ee1eda87d" providerId="AD" clId="Web-{45CE5618-C7E6-4785-B3FD-CBC8E82633E6}" dt="2025-07-22T18:23:51.042" v="223" actId="20577"/>
          <ac:spMkLst>
            <pc:docMk/>
            <pc:sldMk cId="582804283" sldId="355"/>
            <ac:spMk id="24" creationId="{10E1AB9D-0CA4-4CC7-220D-74F4F4628CCB}"/>
          </ac:spMkLst>
        </pc:spChg>
        <pc:picChg chg="mod">
          <ac:chgData name="Mateja Geder, DOBA" userId="S::mateja.geder@doba.si::ccfd40d0-487c-4fcf-87d0-5a1ee1eda87d" providerId="AD" clId="Web-{45CE5618-C7E6-4785-B3FD-CBC8E82633E6}" dt="2025-07-22T18:24:13.043" v="225" actId="1076"/>
          <ac:picMkLst>
            <pc:docMk/>
            <pc:sldMk cId="582804283" sldId="355"/>
            <ac:picMk id="26" creationId="{7B600042-4E13-1272-EA85-F1E4F5117B69}"/>
          </ac:picMkLst>
        </pc:picChg>
      </pc:sldChg>
      <pc:sldChg chg="modSp">
        <pc:chgData name="Mateja Geder, DOBA" userId="S::mateja.geder@doba.si::ccfd40d0-487c-4fcf-87d0-5a1ee1eda87d" providerId="AD" clId="Web-{45CE5618-C7E6-4785-B3FD-CBC8E82633E6}" dt="2025-07-22T18:26:54.737" v="304" actId="20577"/>
        <pc:sldMkLst>
          <pc:docMk/>
          <pc:sldMk cId="3491328165" sldId="358"/>
        </pc:sldMkLst>
        <pc:spChg chg="mod">
          <ac:chgData name="Mateja Geder, DOBA" userId="S::mateja.geder@doba.si::ccfd40d0-487c-4fcf-87d0-5a1ee1eda87d" providerId="AD" clId="Web-{45CE5618-C7E6-4785-B3FD-CBC8E82633E6}" dt="2025-07-22T18:26:54.737" v="304" actId="20577"/>
          <ac:spMkLst>
            <pc:docMk/>
            <pc:sldMk cId="3491328165" sldId="358"/>
            <ac:spMk id="7" creationId="{75FFBC79-9C4A-F2A6-C4AA-98FDAD1ABD6C}"/>
          </ac:spMkLst>
        </pc:spChg>
      </pc:sldChg>
      <pc:sldChg chg="modSp">
        <pc:chgData name="Mateja Geder, DOBA" userId="S::mateja.geder@doba.si::ccfd40d0-487c-4fcf-87d0-5a1ee1eda87d" providerId="AD" clId="Web-{45CE5618-C7E6-4785-B3FD-CBC8E82633E6}" dt="2025-07-22T18:36:47.152" v="613" actId="20577"/>
        <pc:sldMkLst>
          <pc:docMk/>
          <pc:sldMk cId="235539218" sldId="359"/>
        </pc:sldMkLst>
        <pc:spChg chg="mod">
          <ac:chgData name="Mateja Geder, DOBA" userId="S::mateja.geder@doba.si::ccfd40d0-487c-4fcf-87d0-5a1ee1eda87d" providerId="AD" clId="Web-{45CE5618-C7E6-4785-B3FD-CBC8E82633E6}" dt="2025-07-22T18:36:29.463" v="596" actId="20577"/>
          <ac:spMkLst>
            <pc:docMk/>
            <pc:sldMk cId="235539218" sldId="359"/>
            <ac:spMk id="5" creationId="{7B8E34A8-A1BD-D47E-5685-69B2ECFA9B7B}"/>
          </ac:spMkLst>
        </pc:spChg>
        <pc:spChg chg="mod">
          <ac:chgData name="Mateja Geder, DOBA" userId="S::mateja.geder@doba.si::ccfd40d0-487c-4fcf-87d0-5a1ee1eda87d" providerId="AD" clId="Web-{45CE5618-C7E6-4785-B3FD-CBC8E82633E6}" dt="2025-07-22T18:36:47.152" v="613" actId="20577"/>
          <ac:spMkLst>
            <pc:docMk/>
            <pc:sldMk cId="235539218" sldId="359"/>
            <ac:spMk id="6" creationId="{56DA5FE1-F39E-E5DE-D54E-67C999BDCB1A}"/>
          </ac:spMkLst>
        </pc:spChg>
      </pc:sldChg>
      <pc:sldChg chg="modSp">
        <pc:chgData name="Mateja Geder, DOBA" userId="S::mateja.geder@doba.si::ccfd40d0-487c-4fcf-87d0-5a1ee1eda87d" providerId="AD" clId="Web-{45CE5618-C7E6-4785-B3FD-CBC8E82633E6}" dt="2025-07-22T18:36:59.371" v="622" actId="20577"/>
        <pc:sldMkLst>
          <pc:docMk/>
          <pc:sldMk cId="134101496" sldId="360"/>
        </pc:sldMkLst>
        <pc:spChg chg="mod">
          <ac:chgData name="Mateja Geder, DOBA" userId="S::mateja.geder@doba.si::ccfd40d0-487c-4fcf-87d0-5a1ee1eda87d" providerId="AD" clId="Web-{45CE5618-C7E6-4785-B3FD-CBC8E82633E6}" dt="2025-07-22T18:36:59.371" v="622" actId="20577"/>
          <ac:spMkLst>
            <pc:docMk/>
            <pc:sldMk cId="134101496" sldId="360"/>
            <ac:spMk id="5" creationId="{59EF3C7E-8F80-5AC8-5E82-3715BCD4A383}"/>
          </ac:spMkLst>
        </pc:spChg>
      </pc:sldChg>
      <pc:sldChg chg="modSp">
        <pc:chgData name="Mateja Geder, DOBA" userId="S::mateja.geder@doba.si::ccfd40d0-487c-4fcf-87d0-5a1ee1eda87d" providerId="AD" clId="Web-{45CE5618-C7E6-4785-B3FD-CBC8E82633E6}" dt="2025-07-22T18:25:09.983" v="250" actId="1076"/>
        <pc:sldMkLst>
          <pc:docMk/>
          <pc:sldMk cId="3021809401" sldId="361"/>
        </pc:sldMkLst>
        <pc:spChg chg="mod">
          <ac:chgData name="Mateja Geder, DOBA" userId="S::mateja.geder@doba.si::ccfd40d0-487c-4fcf-87d0-5a1ee1eda87d" providerId="AD" clId="Web-{45CE5618-C7E6-4785-B3FD-CBC8E82633E6}" dt="2025-07-22T18:25:07.014" v="249" actId="20577"/>
          <ac:spMkLst>
            <pc:docMk/>
            <pc:sldMk cId="3021809401" sldId="361"/>
            <ac:spMk id="8" creationId="{6FFF4A66-023A-E84F-2D4C-CA509745C2B1}"/>
          </ac:spMkLst>
        </pc:spChg>
        <pc:picChg chg="mod">
          <ac:chgData name="Mateja Geder, DOBA" userId="S::mateja.geder@doba.si::ccfd40d0-487c-4fcf-87d0-5a1ee1eda87d" providerId="AD" clId="Web-{45CE5618-C7E6-4785-B3FD-CBC8E82633E6}" dt="2025-07-22T18:25:09.983" v="250" actId="1076"/>
          <ac:picMkLst>
            <pc:docMk/>
            <pc:sldMk cId="3021809401" sldId="361"/>
            <ac:picMk id="9" creationId="{DAB6365A-823D-0407-F66B-EDDAA2335783}"/>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ED2380-E6F8-4A4B-83E1-0CFBE7F140CB}" type="doc">
      <dgm:prSet loTypeId="urn:microsoft.com/office/officeart/2005/8/layout/arrow6" loCatId="relationship" qsTypeId="urn:microsoft.com/office/officeart/2005/8/quickstyle/simple1" qsCatId="simple" csTypeId="urn:microsoft.com/office/officeart/2005/8/colors/accent0_2" csCatId="mainScheme" phldr="1"/>
      <dgm:spPr/>
      <dgm:t>
        <a:bodyPr/>
        <a:lstStyle/>
        <a:p>
          <a:endParaRPr lang="tr-TR"/>
        </a:p>
      </dgm:t>
    </dgm:pt>
    <dgm:pt modelId="{53DC90D7-5298-403C-BE68-769BCA2E3FD9}">
      <dgm:prSet phldrT="[Metin]" custT="1"/>
      <dgm:spPr/>
      <dgm:t>
        <a:bodyPr/>
        <a:lstStyle/>
        <a:p>
          <a:r>
            <a:rPr lang="sl-SI" sz="1600" noProof="0" dirty="0">
              <a:solidFill>
                <a:schemeClr val="accent1"/>
              </a:solidFill>
              <a:latin typeface="Internal"/>
            </a:rPr>
            <a:t>Kdo smo</a:t>
          </a:r>
          <a:r>
            <a:rPr lang="en-US" sz="1600" noProof="0" dirty="0">
              <a:solidFill>
                <a:schemeClr val="accent1"/>
              </a:solidFill>
              <a:latin typeface="Internal"/>
            </a:rPr>
            <a:t> </a:t>
          </a:r>
          <a:r>
            <a:rPr lang="en-US" sz="1600" noProof="0" dirty="0" err="1">
              <a:solidFill>
                <a:schemeClr val="accent1"/>
              </a:solidFill>
              <a:latin typeface="Internal"/>
            </a:rPr>
            <a:t>i</a:t>
          </a:r>
          <a:r>
            <a:rPr lang="sl-SI" sz="1600" noProof="0" dirty="0">
              <a:solidFill>
                <a:schemeClr val="accent1"/>
              </a:solidFill>
              <a:latin typeface="Internal"/>
            </a:rPr>
            <a:t>n kaj počnemo?</a:t>
          </a:r>
        </a:p>
      </dgm:t>
    </dgm:pt>
    <dgm:pt modelId="{0EB5465E-3BBF-4D42-91A2-E6113013DD31}" type="parTrans" cxnId="{1BADD04A-E4EA-4DFD-9F9A-C3DEC853BC7B}">
      <dgm:prSet/>
      <dgm:spPr/>
      <dgm:t>
        <a:bodyPr/>
        <a:lstStyle/>
        <a:p>
          <a:endParaRPr lang="tr-TR" sz="2800">
            <a:solidFill>
              <a:schemeClr val="tx1">
                <a:lumMod val="50000"/>
              </a:schemeClr>
            </a:solidFill>
          </a:endParaRPr>
        </a:p>
      </dgm:t>
    </dgm:pt>
    <dgm:pt modelId="{793A7E6C-5910-4B0C-B637-FBD908F80D2F}" type="sibTrans" cxnId="{1BADD04A-E4EA-4DFD-9F9A-C3DEC853BC7B}">
      <dgm:prSet/>
      <dgm:spPr/>
      <dgm:t>
        <a:bodyPr/>
        <a:lstStyle/>
        <a:p>
          <a:endParaRPr lang="tr-TR" sz="2800">
            <a:solidFill>
              <a:schemeClr val="tx1">
                <a:lumMod val="50000"/>
              </a:schemeClr>
            </a:solidFill>
          </a:endParaRPr>
        </a:p>
      </dgm:t>
    </dgm:pt>
    <dgm:pt modelId="{A636A7B6-8BDD-49A0-99BF-3E625D76FA97}">
      <dgm:prSet phldrT="[Metin]" custT="1"/>
      <dgm:spPr/>
      <dgm:t>
        <a:bodyPr/>
        <a:lstStyle/>
        <a:p>
          <a:r>
            <a:rPr lang="sl-SI" sz="1600" noProof="0" dirty="0">
              <a:solidFill>
                <a:schemeClr val="accent1"/>
              </a:solidFill>
              <a:latin typeface="Internal"/>
            </a:rPr>
            <a:t>Kdo so</a:t>
          </a:r>
          <a:r>
            <a:rPr lang="en-US" sz="1600" noProof="0" dirty="0">
              <a:solidFill>
                <a:schemeClr val="accent1"/>
              </a:solidFill>
              <a:latin typeface="Internal"/>
            </a:rPr>
            <a:t> in</a:t>
          </a:r>
          <a:r>
            <a:rPr lang="sl-SI" sz="1600" noProof="0" dirty="0">
              <a:solidFill>
                <a:schemeClr val="accent1"/>
              </a:solidFill>
              <a:latin typeface="Internal"/>
            </a:rPr>
            <a:t> kaj hočejo?</a:t>
          </a:r>
        </a:p>
      </dgm:t>
    </dgm:pt>
    <dgm:pt modelId="{BBEB87C7-B8CF-4E2B-BAF6-493330CD5569}" type="parTrans" cxnId="{F8C68D20-2979-4204-B930-E6D21B20ACD4}">
      <dgm:prSet/>
      <dgm:spPr/>
      <dgm:t>
        <a:bodyPr/>
        <a:lstStyle/>
        <a:p>
          <a:endParaRPr lang="tr-TR" sz="2800">
            <a:solidFill>
              <a:schemeClr val="tx1">
                <a:lumMod val="50000"/>
              </a:schemeClr>
            </a:solidFill>
          </a:endParaRPr>
        </a:p>
      </dgm:t>
    </dgm:pt>
    <dgm:pt modelId="{1F22E84E-90A6-484C-8FEE-C8EFDCDE7888}" type="sibTrans" cxnId="{F8C68D20-2979-4204-B930-E6D21B20ACD4}">
      <dgm:prSet/>
      <dgm:spPr/>
      <dgm:t>
        <a:bodyPr/>
        <a:lstStyle/>
        <a:p>
          <a:endParaRPr lang="tr-TR" sz="2800">
            <a:solidFill>
              <a:schemeClr val="tx1">
                <a:lumMod val="50000"/>
              </a:schemeClr>
            </a:solidFill>
          </a:endParaRPr>
        </a:p>
      </dgm:t>
    </dgm:pt>
    <dgm:pt modelId="{53A22BA9-6FB4-4C49-AC6A-CD3D8C0AF8B3}" type="pres">
      <dgm:prSet presAssocID="{3FED2380-E6F8-4A4B-83E1-0CFBE7F140CB}" presName="compositeShape" presStyleCnt="0">
        <dgm:presLayoutVars>
          <dgm:chMax val="2"/>
          <dgm:dir/>
          <dgm:resizeHandles val="exact"/>
        </dgm:presLayoutVars>
      </dgm:prSet>
      <dgm:spPr/>
    </dgm:pt>
    <dgm:pt modelId="{DA2D2E81-0B83-4259-A910-F226E6B78831}" type="pres">
      <dgm:prSet presAssocID="{3FED2380-E6F8-4A4B-83E1-0CFBE7F140CB}" presName="ribbon" presStyleLbl="node1" presStyleIdx="0" presStyleCnt="1"/>
      <dgm:spPr>
        <a:ln>
          <a:solidFill>
            <a:schemeClr val="accent1"/>
          </a:solidFill>
        </a:ln>
      </dgm:spPr>
    </dgm:pt>
    <dgm:pt modelId="{F19161F8-9E53-4674-8C12-1398B26B8B06}" type="pres">
      <dgm:prSet presAssocID="{3FED2380-E6F8-4A4B-83E1-0CFBE7F140CB}" presName="leftArrowText" presStyleLbl="node1" presStyleIdx="0" presStyleCnt="1">
        <dgm:presLayoutVars>
          <dgm:chMax val="0"/>
          <dgm:bulletEnabled val="1"/>
        </dgm:presLayoutVars>
      </dgm:prSet>
      <dgm:spPr/>
    </dgm:pt>
    <dgm:pt modelId="{D4AA2195-31BF-466A-9011-EAD8379BAD14}" type="pres">
      <dgm:prSet presAssocID="{3FED2380-E6F8-4A4B-83E1-0CFBE7F140CB}" presName="rightArrowText" presStyleLbl="node1" presStyleIdx="0" presStyleCnt="1">
        <dgm:presLayoutVars>
          <dgm:chMax val="0"/>
          <dgm:bulletEnabled val="1"/>
        </dgm:presLayoutVars>
      </dgm:prSet>
      <dgm:spPr/>
    </dgm:pt>
  </dgm:ptLst>
  <dgm:cxnLst>
    <dgm:cxn modelId="{F8C68D20-2979-4204-B930-E6D21B20ACD4}" srcId="{3FED2380-E6F8-4A4B-83E1-0CFBE7F140CB}" destId="{A636A7B6-8BDD-49A0-99BF-3E625D76FA97}" srcOrd="1" destOrd="0" parTransId="{BBEB87C7-B8CF-4E2B-BAF6-493330CD5569}" sibTransId="{1F22E84E-90A6-484C-8FEE-C8EFDCDE7888}"/>
    <dgm:cxn modelId="{1BADD04A-E4EA-4DFD-9F9A-C3DEC853BC7B}" srcId="{3FED2380-E6F8-4A4B-83E1-0CFBE7F140CB}" destId="{53DC90D7-5298-403C-BE68-769BCA2E3FD9}" srcOrd="0" destOrd="0" parTransId="{0EB5465E-3BBF-4D42-91A2-E6113013DD31}" sibTransId="{793A7E6C-5910-4B0C-B637-FBD908F80D2F}"/>
    <dgm:cxn modelId="{9C6DA9BA-38C7-4781-A3F3-F1D7EBEB1863}" type="presOf" srcId="{53DC90D7-5298-403C-BE68-769BCA2E3FD9}" destId="{F19161F8-9E53-4674-8C12-1398B26B8B06}" srcOrd="0" destOrd="0" presId="urn:microsoft.com/office/officeart/2005/8/layout/arrow6"/>
    <dgm:cxn modelId="{64FF30CD-9455-4214-BCC6-B6AB53D884A9}" type="presOf" srcId="{A636A7B6-8BDD-49A0-99BF-3E625D76FA97}" destId="{D4AA2195-31BF-466A-9011-EAD8379BAD14}" srcOrd="0" destOrd="0" presId="urn:microsoft.com/office/officeart/2005/8/layout/arrow6"/>
    <dgm:cxn modelId="{D852C6F1-C546-4414-8D0F-3E465C6BD7CB}" type="presOf" srcId="{3FED2380-E6F8-4A4B-83E1-0CFBE7F140CB}" destId="{53A22BA9-6FB4-4C49-AC6A-CD3D8C0AF8B3}" srcOrd="0" destOrd="0" presId="urn:microsoft.com/office/officeart/2005/8/layout/arrow6"/>
    <dgm:cxn modelId="{EAD97DE7-5E01-45D0-A050-1E6D65EA7A4B}" type="presParOf" srcId="{53A22BA9-6FB4-4C49-AC6A-CD3D8C0AF8B3}" destId="{DA2D2E81-0B83-4259-A910-F226E6B78831}" srcOrd="0" destOrd="0" presId="urn:microsoft.com/office/officeart/2005/8/layout/arrow6"/>
    <dgm:cxn modelId="{8F4A329D-CF3D-4CF7-8559-F4ADE474EAA5}" type="presParOf" srcId="{53A22BA9-6FB4-4C49-AC6A-CD3D8C0AF8B3}" destId="{F19161F8-9E53-4674-8C12-1398B26B8B06}" srcOrd="1" destOrd="0" presId="urn:microsoft.com/office/officeart/2005/8/layout/arrow6"/>
    <dgm:cxn modelId="{24646FDB-8DE9-4CFA-8C1E-933F4FC3027A}" type="presParOf" srcId="{53A22BA9-6FB4-4C49-AC6A-CD3D8C0AF8B3}" destId="{D4AA2195-31BF-466A-9011-EAD8379BAD14}"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41FF4-D182-4F6B-9F14-B73546EF48F8}" type="doc">
      <dgm:prSet loTypeId="urn:microsoft.com/office/officeart/2005/8/layout/chevron1" loCatId="process" qsTypeId="urn:microsoft.com/office/officeart/2005/8/quickstyle/simple1" qsCatId="simple" csTypeId="urn:microsoft.com/office/officeart/2005/8/colors/accent0_1" csCatId="mainScheme" phldr="1"/>
      <dgm:spPr/>
    </dgm:pt>
    <dgm:pt modelId="{058D6FFD-0574-48C9-BE75-55E7EB4D2833}">
      <dgm:prSet phldrT="[Metin]" custT="1"/>
      <dgm:spPr/>
      <dgm:t>
        <a:bodyPr/>
        <a:lstStyle/>
        <a:p>
          <a:r>
            <a:rPr lang="sl-SI" sz="1200" noProof="0" dirty="0">
              <a:solidFill>
                <a:schemeClr val="accent1"/>
              </a:solidFill>
            </a:rPr>
            <a:t>Opredelitev ideje</a:t>
          </a:r>
        </a:p>
      </dgm:t>
    </dgm:pt>
    <dgm:pt modelId="{6E0B1927-C595-4960-BBCC-A2CF0A7ACC3B}" type="parTrans" cxnId="{104E23F6-C3C6-4A9D-90BC-50A8C5347662}">
      <dgm:prSet/>
      <dgm:spPr/>
      <dgm:t>
        <a:bodyPr/>
        <a:lstStyle/>
        <a:p>
          <a:endParaRPr lang="tr-TR" sz="3600">
            <a:solidFill>
              <a:schemeClr val="accent1"/>
            </a:solidFill>
          </a:endParaRPr>
        </a:p>
      </dgm:t>
    </dgm:pt>
    <dgm:pt modelId="{62A61E98-AEC7-42D2-8BDE-6A40973D5387}" type="sibTrans" cxnId="{104E23F6-C3C6-4A9D-90BC-50A8C5347662}">
      <dgm:prSet/>
      <dgm:spPr/>
      <dgm:t>
        <a:bodyPr/>
        <a:lstStyle/>
        <a:p>
          <a:endParaRPr lang="tr-TR" sz="3600">
            <a:solidFill>
              <a:schemeClr val="accent1"/>
            </a:solidFill>
          </a:endParaRPr>
        </a:p>
      </dgm:t>
    </dgm:pt>
    <dgm:pt modelId="{24555ABB-0A20-4E01-96DA-FCA6F4EBF12F}">
      <dgm:prSet phldrT="[Metin]" custT="1"/>
      <dgm:spPr/>
      <dgm:t>
        <a:bodyPr/>
        <a:lstStyle/>
        <a:p>
          <a:r>
            <a:rPr lang="sl-SI" sz="1200" noProof="0" dirty="0">
              <a:solidFill>
                <a:schemeClr val="accent1"/>
              </a:solidFill>
            </a:rPr>
            <a:t>Razvoj koncepta</a:t>
          </a:r>
        </a:p>
      </dgm:t>
    </dgm:pt>
    <dgm:pt modelId="{6261A654-D068-44F3-996B-59867395A18A}" type="parTrans" cxnId="{8FD433D5-6F2D-417B-A145-8196E4DF93FB}">
      <dgm:prSet/>
      <dgm:spPr/>
      <dgm:t>
        <a:bodyPr/>
        <a:lstStyle/>
        <a:p>
          <a:endParaRPr lang="tr-TR" sz="3600">
            <a:solidFill>
              <a:schemeClr val="accent1"/>
            </a:solidFill>
          </a:endParaRPr>
        </a:p>
      </dgm:t>
    </dgm:pt>
    <dgm:pt modelId="{D30E6F8B-107A-40E2-BEC4-FE11435B97AB}" type="sibTrans" cxnId="{8FD433D5-6F2D-417B-A145-8196E4DF93FB}">
      <dgm:prSet/>
      <dgm:spPr/>
      <dgm:t>
        <a:bodyPr/>
        <a:lstStyle/>
        <a:p>
          <a:endParaRPr lang="tr-TR" sz="3600">
            <a:solidFill>
              <a:schemeClr val="accent1"/>
            </a:solidFill>
          </a:endParaRPr>
        </a:p>
      </dgm:t>
    </dgm:pt>
    <dgm:pt modelId="{6DE6C602-5CA2-479A-8789-105264EA18A9}">
      <dgm:prSet phldrT="[Metin]" custT="1"/>
      <dgm:spPr/>
      <dgm:t>
        <a:bodyPr/>
        <a:lstStyle/>
        <a:p>
          <a:r>
            <a:rPr lang="sl-SI" sz="1200" noProof="0" dirty="0">
              <a:solidFill>
                <a:schemeClr val="accent1"/>
              </a:solidFill>
            </a:rPr>
            <a:t>Preizkušanje</a:t>
          </a:r>
        </a:p>
      </dgm:t>
    </dgm:pt>
    <dgm:pt modelId="{3E850A12-D6FD-464E-9646-9D85718F5627}" type="parTrans" cxnId="{D1C54554-5D7E-4B32-876C-89CFAAE69B9F}">
      <dgm:prSet/>
      <dgm:spPr/>
      <dgm:t>
        <a:bodyPr/>
        <a:lstStyle/>
        <a:p>
          <a:endParaRPr lang="tr-TR" sz="3600">
            <a:solidFill>
              <a:schemeClr val="accent1"/>
            </a:solidFill>
          </a:endParaRPr>
        </a:p>
      </dgm:t>
    </dgm:pt>
    <dgm:pt modelId="{2346FB7F-66BB-48B5-89EF-BCE2D87C5D43}" type="sibTrans" cxnId="{D1C54554-5D7E-4B32-876C-89CFAAE69B9F}">
      <dgm:prSet/>
      <dgm:spPr/>
      <dgm:t>
        <a:bodyPr/>
        <a:lstStyle/>
        <a:p>
          <a:endParaRPr lang="tr-TR" sz="3600">
            <a:solidFill>
              <a:schemeClr val="accent1"/>
            </a:solidFill>
          </a:endParaRPr>
        </a:p>
      </dgm:t>
    </dgm:pt>
    <dgm:pt modelId="{D1A9C6AD-1E3E-48BD-AE68-774AF8882F12}">
      <dgm:prSet phldrT="[Metin]" custT="1"/>
      <dgm:spPr/>
      <dgm:t>
        <a:bodyPr/>
        <a:lstStyle/>
        <a:p>
          <a:r>
            <a:rPr lang="sl-SI" sz="1200" noProof="0" dirty="0">
              <a:solidFill>
                <a:schemeClr val="accent1"/>
              </a:solidFill>
            </a:rPr>
            <a:t>Oblikovanje tržne strategije</a:t>
          </a:r>
        </a:p>
      </dgm:t>
    </dgm:pt>
    <dgm:pt modelId="{0675FCED-C0C2-44C4-A55C-DDA2ADE9386F}" type="parTrans" cxnId="{D3BEBFA6-2978-40C6-9FF0-DF43D9ED5D3D}">
      <dgm:prSet/>
      <dgm:spPr/>
      <dgm:t>
        <a:bodyPr/>
        <a:lstStyle/>
        <a:p>
          <a:endParaRPr lang="tr-TR" sz="3600">
            <a:solidFill>
              <a:schemeClr val="accent1"/>
            </a:solidFill>
          </a:endParaRPr>
        </a:p>
      </dgm:t>
    </dgm:pt>
    <dgm:pt modelId="{AB453B21-6D10-41E3-872E-A40C468758A6}" type="sibTrans" cxnId="{D3BEBFA6-2978-40C6-9FF0-DF43D9ED5D3D}">
      <dgm:prSet/>
      <dgm:spPr/>
      <dgm:t>
        <a:bodyPr/>
        <a:lstStyle/>
        <a:p>
          <a:endParaRPr lang="tr-TR" sz="3600">
            <a:solidFill>
              <a:schemeClr val="accent1"/>
            </a:solidFill>
          </a:endParaRPr>
        </a:p>
      </dgm:t>
    </dgm:pt>
    <dgm:pt modelId="{7BEDC44A-E242-41FD-BCD7-62D980D19B88}">
      <dgm:prSet phldrT="[Metin]" custT="1"/>
      <dgm:spPr/>
      <dgm:t>
        <a:bodyPr/>
        <a:lstStyle/>
        <a:p>
          <a:r>
            <a:rPr lang="sl-SI" sz="1200" noProof="0" dirty="0">
              <a:solidFill>
                <a:schemeClr val="accent1"/>
              </a:solidFill>
            </a:rPr>
            <a:t>Vstop na trg in komercializacija</a:t>
          </a:r>
        </a:p>
      </dgm:t>
    </dgm:pt>
    <dgm:pt modelId="{E50D3840-2126-498F-8EF6-C967919DFFAF}" type="parTrans" cxnId="{4E4FEB6D-053A-4B6D-8F05-A58FE3462C31}">
      <dgm:prSet/>
      <dgm:spPr/>
      <dgm:t>
        <a:bodyPr/>
        <a:lstStyle/>
        <a:p>
          <a:endParaRPr lang="tr-TR" sz="3600">
            <a:solidFill>
              <a:schemeClr val="accent1"/>
            </a:solidFill>
          </a:endParaRPr>
        </a:p>
      </dgm:t>
    </dgm:pt>
    <dgm:pt modelId="{A3B73528-17D3-456C-929F-129A8678A991}" type="sibTrans" cxnId="{4E4FEB6D-053A-4B6D-8F05-A58FE3462C31}">
      <dgm:prSet/>
      <dgm:spPr/>
      <dgm:t>
        <a:bodyPr/>
        <a:lstStyle/>
        <a:p>
          <a:endParaRPr lang="tr-TR" sz="3600">
            <a:solidFill>
              <a:schemeClr val="accent1"/>
            </a:solidFill>
          </a:endParaRPr>
        </a:p>
      </dgm:t>
    </dgm:pt>
    <dgm:pt modelId="{AFFA625C-0F62-4CE1-8375-DEEDC03D23CD}" type="pres">
      <dgm:prSet presAssocID="{84B41FF4-D182-4F6B-9F14-B73546EF48F8}" presName="Name0" presStyleCnt="0">
        <dgm:presLayoutVars>
          <dgm:dir/>
          <dgm:animLvl val="lvl"/>
          <dgm:resizeHandles val="exact"/>
        </dgm:presLayoutVars>
      </dgm:prSet>
      <dgm:spPr/>
    </dgm:pt>
    <dgm:pt modelId="{669733D3-9C8B-43D3-A2E4-0705474D1AA7}" type="pres">
      <dgm:prSet presAssocID="{058D6FFD-0574-48C9-BE75-55E7EB4D2833}" presName="parTxOnly" presStyleLbl="node1" presStyleIdx="0" presStyleCnt="5">
        <dgm:presLayoutVars>
          <dgm:chMax val="0"/>
          <dgm:chPref val="0"/>
          <dgm:bulletEnabled val="1"/>
        </dgm:presLayoutVars>
      </dgm:prSet>
      <dgm:spPr/>
    </dgm:pt>
    <dgm:pt modelId="{CD3FF354-466F-4ECC-AB30-ADB5A610C29E}" type="pres">
      <dgm:prSet presAssocID="{62A61E98-AEC7-42D2-8BDE-6A40973D5387}" presName="parTxOnlySpace" presStyleCnt="0"/>
      <dgm:spPr/>
    </dgm:pt>
    <dgm:pt modelId="{11758354-EF22-4CB5-9B07-3E8D21D01681}" type="pres">
      <dgm:prSet presAssocID="{24555ABB-0A20-4E01-96DA-FCA6F4EBF12F}" presName="parTxOnly" presStyleLbl="node1" presStyleIdx="1" presStyleCnt="5">
        <dgm:presLayoutVars>
          <dgm:chMax val="0"/>
          <dgm:chPref val="0"/>
          <dgm:bulletEnabled val="1"/>
        </dgm:presLayoutVars>
      </dgm:prSet>
      <dgm:spPr/>
    </dgm:pt>
    <dgm:pt modelId="{88A40698-5DC5-40A9-96E6-A82F251F3DBB}" type="pres">
      <dgm:prSet presAssocID="{D30E6F8B-107A-40E2-BEC4-FE11435B97AB}" presName="parTxOnlySpace" presStyleCnt="0"/>
      <dgm:spPr/>
    </dgm:pt>
    <dgm:pt modelId="{29ADB8C2-E952-4673-881C-E90C2C187F5E}" type="pres">
      <dgm:prSet presAssocID="{6DE6C602-5CA2-479A-8789-105264EA18A9}" presName="parTxOnly" presStyleLbl="node1" presStyleIdx="2" presStyleCnt="5">
        <dgm:presLayoutVars>
          <dgm:chMax val="0"/>
          <dgm:chPref val="0"/>
          <dgm:bulletEnabled val="1"/>
        </dgm:presLayoutVars>
      </dgm:prSet>
      <dgm:spPr/>
    </dgm:pt>
    <dgm:pt modelId="{9930411E-D193-4247-8F68-00F34E605A4C}" type="pres">
      <dgm:prSet presAssocID="{2346FB7F-66BB-48B5-89EF-BCE2D87C5D43}" presName="parTxOnlySpace" presStyleCnt="0"/>
      <dgm:spPr/>
    </dgm:pt>
    <dgm:pt modelId="{95367C4E-46A8-4AF8-9E5E-0BF5942C845F}" type="pres">
      <dgm:prSet presAssocID="{D1A9C6AD-1E3E-48BD-AE68-774AF8882F12}" presName="parTxOnly" presStyleLbl="node1" presStyleIdx="3" presStyleCnt="5">
        <dgm:presLayoutVars>
          <dgm:chMax val="0"/>
          <dgm:chPref val="0"/>
          <dgm:bulletEnabled val="1"/>
        </dgm:presLayoutVars>
      </dgm:prSet>
      <dgm:spPr/>
    </dgm:pt>
    <dgm:pt modelId="{5FDC86EB-F9A4-432F-A4A4-F2A22C5E7330}" type="pres">
      <dgm:prSet presAssocID="{AB453B21-6D10-41E3-872E-A40C468758A6}" presName="parTxOnlySpace" presStyleCnt="0"/>
      <dgm:spPr/>
    </dgm:pt>
    <dgm:pt modelId="{3947D3B8-5CFD-4192-AE01-0615E519303C}" type="pres">
      <dgm:prSet presAssocID="{7BEDC44A-E242-41FD-BCD7-62D980D19B88}" presName="parTxOnly" presStyleLbl="node1" presStyleIdx="4" presStyleCnt="5">
        <dgm:presLayoutVars>
          <dgm:chMax val="0"/>
          <dgm:chPref val="0"/>
          <dgm:bulletEnabled val="1"/>
        </dgm:presLayoutVars>
      </dgm:prSet>
      <dgm:spPr/>
    </dgm:pt>
  </dgm:ptLst>
  <dgm:cxnLst>
    <dgm:cxn modelId="{A9A16827-7B47-4DE0-BC4B-7E7A03931D9F}" type="presOf" srcId="{6DE6C602-5CA2-479A-8789-105264EA18A9}" destId="{29ADB8C2-E952-4673-881C-E90C2C187F5E}" srcOrd="0" destOrd="0" presId="urn:microsoft.com/office/officeart/2005/8/layout/chevron1"/>
    <dgm:cxn modelId="{4E4FEB6D-053A-4B6D-8F05-A58FE3462C31}" srcId="{84B41FF4-D182-4F6B-9F14-B73546EF48F8}" destId="{7BEDC44A-E242-41FD-BCD7-62D980D19B88}" srcOrd="4" destOrd="0" parTransId="{E50D3840-2126-498F-8EF6-C967919DFFAF}" sibTransId="{A3B73528-17D3-456C-929F-129A8678A991}"/>
    <dgm:cxn modelId="{D1C54554-5D7E-4B32-876C-89CFAAE69B9F}" srcId="{84B41FF4-D182-4F6B-9F14-B73546EF48F8}" destId="{6DE6C602-5CA2-479A-8789-105264EA18A9}" srcOrd="2" destOrd="0" parTransId="{3E850A12-D6FD-464E-9646-9D85718F5627}" sibTransId="{2346FB7F-66BB-48B5-89EF-BCE2D87C5D43}"/>
    <dgm:cxn modelId="{7AC79155-C8C8-4F26-BAAC-46F5FC6DF947}" type="presOf" srcId="{058D6FFD-0574-48C9-BE75-55E7EB4D2833}" destId="{669733D3-9C8B-43D3-A2E4-0705474D1AA7}" srcOrd="0" destOrd="0" presId="urn:microsoft.com/office/officeart/2005/8/layout/chevron1"/>
    <dgm:cxn modelId="{7FB9EF7F-E370-4AC0-BE67-7FE1B0646940}" type="presOf" srcId="{24555ABB-0A20-4E01-96DA-FCA6F4EBF12F}" destId="{11758354-EF22-4CB5-9B07-3E8D21D01681}" srcOrd="0" destOrd="0" presId="urn:microsoft.com/office/officeart/2005/8/layout/chevron1"/>
    <dgm:cxn modelId="{4E272F97-92D5-4E58-8E9E-F14898CE5A0C}" type="presOf" srcId="{D1A9C6AD-1E3E-48BD-AE68-774AF8882F12}" destId="{95367C4E-46A8-4AF8-9E5E-0BF5942C845F}" srcOrd="0" destOrd="0" presId="urn:microsoft.com/office/officeart/2005/8/layout/chevron1"/>
    <dgm:cxn modelId="{D3BEBFA6-2978-40C6-9FF0-DF43D9ED5D3D}" srcId="{84B41FF4-D182-4F6B-9F14-B73546EF48F8}" destId="{D1A9C6AD-1E3E-48BD-AE68-774AF8882F12}" srcOrd="3" destOrd="0" parTransId="{0675FCED-C0C2-44C4-A55C-DDA2ADE9386F}" sibTransId="{AB453B21-6D10-41E3-872E-A40C468758A6}"/>
    <dgm:cxn modelId="{8FD433D5-6F2D-417B-A145-8196E4DF93FB}" srcId="{84B41FF4-D182-4F6B-9F14-B73546EF48F8}" destId="{24555ABB-0A20-4E01-96DA-FCA6F4EBF12F}" srcOrd="1" destOrd="0" parTransId="{6261A654-D068-44F3-996B-59867395A18A}" sibTransId="{D30E6F8B-107A-40E2-BEC4-FE11435B97AB}"/>
    <dgm:cxn modelId="{DE82E8F1-A5CD-44CB-A342-D2DE48684AC4}" type="presOf" srcId="{84B41FF4-D182-4F6B-9F14-B73546EF48F8}" destId="{AFFA625C-0F62-4CE1-8375-DEEDC03D23CD}" srcOrd="0" destOrd="0" presId="urn:microsoft.com/office/officeart/2005/8/layout/chevron1"/>
    <dgm:cxn modelId="{D2E502F6-8D36-4748-8164-C87EAC215E60}" type="presOf" srcId="{7BEDC44A-E242-41FD-BCD7-62D980D19B88}" destId="{3947D3B8-5CFD-4192-AE01-0615E519303C}" srcOrd="0" destOrd="0" presId="urn:microsoft.com/office/officeart/2005/8/layout/chevron1"/>
    <dgm:cxn modelId="{104E23F6-C3C6-4A9D-90BC-50A8C5347662}" srcId="{84B41FF4-D182-4F6B-9F14-B73546EF48F8}" destId="{058D6FFD-0574-48C9-BE75-55E7EB4D2833}" srcOrd="0" destOrd="0" parTransId="{6E0B1927-C595-4960-BBCC-A2CF0A7ACC3B}" sibTransId="{62A61E98-AEC7-42D2-8BDE-6A40973D5387}"/>
    <dgm:cxn modelId="{E3AA24FF-F2F6-4113-ACB4-FE769CBC9301}" type="presParOf" srcId="{AFFA625C-0F62-4CE1-8375-DEEDC03D23CD}" destId="{669733D3-9C8B-43D3-A2E4-0705474D1AA7}" srcOrd="0" destOrd="0" presId="urn:microsoft.com/office/officeart/2005/8/layout/chevron1"/>
    <dgm:cxn modelId="{DE8B8470-E3E0-42C1-AECE-28D4749BD0F9}" type="presParOf" srcId="{AFFA625C-0F62-4CE1-8375-DEEDC03D23CD}" destId="{CD3FF354-466F-4ECC-AB30-ADB5A610C29E}" srcOrd="1" destOrd="0" presId="urn:microsoft.com/office/officeart/2005/8/layout/chevron1"/>
    <dgm:cxn modelId="{3CC9B939-E537-46BF-88EE-972A44350F8D}" type="presParOf" srcId="{AFFA625C-0F62-4CE1-8375-DEEDC03D23CD}" destId="{11758354-EF22-4CB5-9B07-3E8D21D01681}" srcOrd="2" destOrd="0" presId="urn:microsoft.com/office/officeart/2005/8/layout/chevron1"/>
    <dgm:cxn modelId="{359AB208-379D-4B3A-B1BC-6540D0FBEAFD}" type="presParOf" srcId="{AFFA625C-0F62-4CE1-8375-DEEDC03D23CD}" destId="{88A40698-5DC5-40A9-96E6-A82F251F3DBB}" srcOrd="3" destOrd="0" presId="urn:microsoft.com/office/officeart/2005/8/layout/chevron1"/>
    <dgm:cxn modelId="{958451EB-4120-4C83-AF20-002C8C20E442}" type="presParOf" srcId="{AFFA625C-0F62-4CE1-8375-DEEDC03D23CD}" destId="{29ADB8C2-E952-4673-881C-E90C2C187F5E}" srcOrd="4" destOrd="0" presId="urn:microsoft.com/office/officeart/2005/8/layout/chevron1"/>
    <dgm:cxn modelId="{6922FF13-A045-4E83-B453-3DC2180B814F}" type="presParOf" srcId="{AFFA625C-0F62-4CE1-8375-DEEDC03D23CD}" destId="{9930411E-D193-4247-8F68-00F34E605A4C}" srcOrd="5" destOrd="0" presId="urn:microsoft.com/office/officeart/2005/8/layout/chevron1"/>
    <dgm:cxn modelId="{2A050121-F383-4154-A468-D8C53D0F3EB0}" type="presParOf" srcId="{AFFA625C-0F62-4CE1-8375-DEEDC03D23CD}" destId="{95367C4E-46A8-4AF8-9E5E-0BF5942C845F}" srcOrd="6" destOrd="0" presId="urn:microsoft.com/office/officeart/2005/8/layout/chevron1"/>
    <dgm:cxn modelId="{F72115FB-2F16-4643-A56C-EE9BDB2C9AF0}" type="presParOf" srcId="{AFFA625C-0F62-4CE1-8375-DEEDC03D23CD}" destId="{5FDC86EB-F9A4-432F-A4A4-F2A22C5E7330}" srcOrd="7" destOrd="0" presId="urn:microsoft.com/office/officeart/2005/8/layout/chevron1"/>
    <dgm:cxn modelId="{A3F0DEC0-1C29-4174-9DCB-D15082AC441B}" type="presParOf" srcId="{AFFA625C-0F62-4CE1-8375-DEEDC03D23CD}" destId="{3947D3B8-5CFD-4192-AE01-0615E519303C}"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2D2E81-0B83-4259-A910-F226E6B78831}">
      <dsp:nvSpPr>
        <dsp:cNvPr id="0" name=""/>
        <dsp:cNvSpPr/>
      </dsp:nvSpPr>
      <dsp:spPr>
        <a:xfrm>
          <a:off x="642475" y="0"/>
          <a:ext cx="3789360" cy="1515744"/>
        </a:xfrm>
        <a:prstGeom prst="leftRightRibbon">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9161F8-9E53-4674-8C12-1398B26B8B06}">
      <dsp:nvSpPr>
        <dsp:cNvPr id="0" name=""/>
        <dsp:cNvSpPr/>
      </dsp:nvSpPr>
      <dsp:spPr>
        <a:xfrm>
          <a:off x="1097199" y="265255"/>
          <a:ext cx="1250488"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sl-SI" sz="1600" kern="1200" noProof="0" dirty="0">
              <a:solidFill>
                <a:schemeClr val="accent1"/>
              </a:solidFill>
              <a:latin typeface="Internal"/>
            </a:rPr>
            <a:t>Kdo smo</a:t>
          </a:r>
          <a:r>
            <a:rPr lang="en-US" sz="1600" kern="1200" noProof="0" dirty="0">
              <a:solidFill>
                <a:schemeClr val="accent1"/>
              </a:solidFill>
              <a:latin typeface="Internal"/>
            </a:rPr>
            <a:t> </a:t>
          </a:r>
          <a:r>
            <a:rPr lang="en-US" sz="1600" kern="1200" noProof="0" dirty="0" err="1">
              <a:solidFill>
                <a:schemeClr val="accent1"/>
              </a:solidFill>
              <a:latin typeface="Internal"/>
            </a:rPr>
            <a:t>i</a:t>
          </a:r>
          <a:r>
            <a:rPr lang="sl-SI" sz="1600" kern="1200" noProof="0" dirty="0">
              <a:solidFill>
                <a:schemeClr val="accent1"/>
              </a:solidFill>
              <a:latin typeface="Internal"/>
            </a:rPr>
            <a:t>n kaj počnemo?</a:t>
          </a:r>
        </a:p>
      </dsp:txBody>
      <dsp:txXfrm>
        <a:off x="1097199" y="265255"/>
        <a:ext cx="1250488" cy="742714"/>
      </dsp:txXfrm>
    </dsp:sp>
    <dsp:sp modelId="{D4AA2195-31BF-466A-9011-EAD8379BAD14}">
      <dsp:nvSpPr>
        <dsp:cNvPr id="0" name=""/>
        <dsp:cNvSpPr/>
      </dsp:nvSpPr>
      <dsp:spPr>
        <a:xfrm>
          <a:off x="2537155" y="507774"/>
          <a:ext cx="1477850"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sl-SI" sz="1600" kern="1200" noProof="0" dirty="0">
              <a:solidFill>
                <a:schemeClr val="accent1"/>
              </a:solidFill>
              <a:latin typeface="Internal"/>
            </a:rPr>
            <a:t>Kdo so</a:t>
          </a:r>
          <a:r>
            <a:rPr lang="en-US" sz="1600" kern="1200" noProof="0" dirty="0">
              <a:solidFill>
                <a:schemeClr val="accent1"/>
              </a:solidFill>
              <a:latin typeface="Internal"/>
            </a:rPr>
            <a:t> in</a:t>
          </a:r>
          <a:r>
            <a:rPr lang="sl-SI" sz="1600" kern="1200" noProof="0" dirty="0">
              <a:solidFill>
                <a:schemeClr val="accent1"/>
              </a:solidFill>
              <a:latin typeface="Internal"/>
            </a:rPr>
            <a:t> kaj hočejo?</a:t>
          </a:r>
        </a:p>
      </dsp:txBody>
      <dsp:txXfrm>
        <a:off x="2537155" y="507774"/>
        <a:ext cx="1477850" cy="7427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733D3-9C8B-43D3-A2E4-0705474D1AA7}">
      <dsp:nvSpPr>
        <dsp:cNvPr id="0" name=""/>
        <dsp:cNvSpPr/>
      </dsp:nvSpPr>
      <dsp:spPr>
        <a:xfrm>
          <a:off x="2582"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sl-SI" sz="1200" kern="1200" noProof="0" dirty="0">
              <a:solidFill>
                <a:schemeClr val="accent1"/>
              </a:solidFill>
            </a:rPr>
            <a:t>Opredelitev ideje</a:t>
          </a:r>
        </a:p>
      </dsp:txBody>
      <dsp:txXfrm>
        <a:off x="462284" y="1371644"/>
        <a:ext cx="1379107" cy="919404"/>
      </dsp:txXfrm>
    </dsp:sp>
    <dsp:sp modelId="{11758354-EF22-4CB5-9B07-3E8D21D01681}">
      <dsp:nvSpPr>
        <dsp:cNvPr id="0" name=""/>
        <dsp:cNvSpPr/>
      </dsp:nvSpPr>
      <dsp:spPr>
        <a:xfrm>
          <a:off x="2071243"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sl-SI" sz="1200" kern="1200" noProof="0" dirty="0">
              <a:solidFill>
                <a:schemeClr val="accent1"/>
              </a:solidFill>
            </a:rPr>
            <a:t>Razvoj koncepta</a:t>
          </a:r>
        </a:p>
      </dsp:txBody>
      <dsp:txXfrm>
        <a:off x="2530945" y="1371644"/>
        <a:ext cx="1379107" cy="919404"/>
      </dsp:txXfrm>
    </dsp:sp>
    <dsp:sp modelId="{29ADB8C2-E952-4673-881C-E90C2C187F5E}">
      <dsp:nvSpPr>
        <dsp:cNvPr id="0" name=""/>
        <dsp:cNvSpPr/>
      </dsp:nvSpPr>
      <dsp:spPr>
        <a:xfrm>
          <a:off x="4139903"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sl-SI" sz="1200" kern="1200" noProof="0" dirty="0">
              <a:solidFill>
                <a:schemeClr val="accent1"/>
              </a:solidFill>
            </a:rPr>
            <a:t>Preizkušanje</a:t>
          </a:r>
        </a:p>
      </dsp:txBody>
      <dsp:txXfrm>
        <a:off x="4599605" y="1371644"/>
        <a:ext cx="1379107" cy="919404"/>
      </dsp:txXfrm>
    </dsp:sp>
    <dsp:sp modelId="{95367C4E-46A8-4AF8-9E5E-0BF5942C845F}">
      <dsp:nvSpPr>
        <dsp:cNvPr id="0" name=""/>
        <dsp:cNvSpPr/>
      </dsp:nvSpPr>
      <dsp:spPr>
        <a:xfrm>
          <a:off x="6208564"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sl-SI" sz="1200" kern="1200" noProof="0" dirty="0">
              <a:solidFill>
                <a:schemeClr val="accent1"/>
              </a:solidFill>
            </a:rPr>
            <a:t>Oblikovanje tržne strategije</a:t>
          </a:r>
        </a:p>
      </dsp:txBody>
      <dsp:txXfrm>
        <a:off x="6668266" y="1371644"/>
        <a:ext cx="1379107" cy="919404"/>
      </dsp:txXfrm>
    </dsp:sp>
    <dsp:sp modelId="{3947D3B8-5CFD-4192-AE01-0615E519303C}">
      <dsp:nvSpPr>
        <dsp:cNvPr id="0" name=""/>
        <dsp:cNvSpPr/>
      </dsp:nvSpPr>
      <dsp:spPr>
        <a:xfrm>
          <a:off x="8277224"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sl-SI" sz="1200" kern="1200" noProof="0" dirty="0">
              <a:solidFill>
                <a:schemeClr val="accent1"/>
              </a:solidFill>
            </a:rPr>
            <a:t>Vstop na trg in komercializacija</a:t>
          </a:r>
        </a:p>
      </dsp:txBody>
      <dsp:txXfrm>
        <a:off x="8736926" y="1371644"/>
        <a:ext cx="1379107" cy="919404"/>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C0E9E5-AFA6-408C-9DF1-0EA0B9307054}" type="datetimeFigureOut">
              <a:rPr lang="tr-TR" smtClean="0"/>
              <a:pPr/>
              <a:t>22.07.2025</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AB966-5367-46D6-B14B-4E9B1C4E054A}" type="slidenum">
              <a:rPr lang="tr-TR" smtClean="0"/>
              <a:pPr/>
              <a:t>‹#›</a:t>
            </a:fld>
            <a:endParaRPr lang="tr-TR"/>
          </a:p>
        </p:txBody>
      </p:sp>
    </p:spTree>
    <p:extLst>
      <p:ext uri="{BB962C8B-B14F-4D97-AF65-F5344CB8AC3E}">
        <p14:creationId xmlns:p14="http://schemas.microsoft.com/office/powerpoint/2010/main" val="4117294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pPr/>
              <a:t>2</a:t>
            </a:fld>
            <a:endParaRPr lang="tr-TR"/>
          </a:p>
        </p:txBody>
      </p:sp>
    </p:spTree>
    <p:extLst>
      <p:ext uri="{BB962C8B-B14F-4D97-AF65-F5344CB8AC3E}">
        <p14:creationId xmlns:p14="http://schemas.microsoft.com/office/powerpoint/2010/main" val="3125268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640E1-2E79-2345-4329-4EE17774CDA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5C60492C-0AD0-9D33-B346-F084A0386933}"/>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66F89144-EB79-1453-4719-5135706EFD6D}"/>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93B526DC-9517-E07D-7AE5-272FA318A87C}"/>
              </a:ext>
            </a:extLst>
          </p:cNvPr>
          <p:cNvSpPr>
            <a:spLocks noGrp="1"/>
          </p:cNvSpPr>
          <p:nvPr>
            <p:ph type="sldNum" sz="quarter" idx="5"/>
          </p:nvPr>
        </p:nvSpPr>
        <p:spPr/>
        <p:txBody>
          <a:bodyPr/>
          <a:lstStyle/>
          <a:p>
            <a:fld id="{0CBAB966-5367-46D6-B14B-4E9B1C4E054A}" type="slidenum">
              <a:rPr lang="tr-TR" smtClean="0"/>
              <a:pPr/>
              <a:t>26</a:t>
            </a:fld>
            <a:endParaRPr lang="tr-TR"/>
          </a:p>
        </p:txBody>
      </p:sp>
    </p:spTree>
    <p:extLst>
      <p:ext uri="{BB962C8B-B14F-4D97-AF65-F5344CB8AC3E}">
        <p14:creationId xmlns:p14="http://schemas.microsoft.com/office/powerpoint/2010/main" val="2324667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pPr/>
              <a:t>27</a:t>
            </a:fld>
            <a:endParaRPr lang="tr-TR"/>
          </a:p>
        </p:txBody>
      </p:sp>
    </p:spTree>
    <p:extLst>
      <p:ext uri="{BB962C8B-B14F-4D97-AF65-F5344CB8AC3E}">
        <p14:creationId xmlns:p14="http://schemas.microsoft.com/office/powerpoint/2010/main" val="2264562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CD988-EA0E-1219-FB57-54C1D331C9E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EB9988-FC2E-2298-E596-2542CD14B1CC}"/>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B941FBC0-A47D-DE33-2841-EFA8D3C43EC2}"/>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7765FBC6-E73B-018C-12FA-52EE4525E5A0}"/>
              </a:ext>
            </a:extLst>
          </p:cNvPr>
          <p:cNvSpPr>
            <a:spLocks noGrp="1"/>
          </p:cNvSpPr>
          <p:nvPr>
            <p:ph type="sldNum" sz="quarter" idx="5"/>
          </p:nvPr>
        </p:nvSpPr>
        <p:spPr/>
        <p:txBody>
          <a:bodyPr/>
          <a:lstStyle/>
          <a:p>
            <a:fld id="{0CBAB966-5367-46D6-B14B-4E9B1C4E054A}" type="slidenum">
              <a:rPr lang="tr-TR" smtClean="0"/>
              <a:pPr/>
              <a:t>28</a:t>
            </a:fld>
            <a:endParaRPr lang="tr-TR"/>
          </a:p>
        </p:txBody>
      </p:sp>
    </p:spTree>
    <p:extLst>
      <p:ext uri="{BB962C8B-B14F-4D97-AF65-F5344CB8AC3E}">
        <p14:creationId xmlns:p14="http://schemas.microsoft.com/office/powerpoint/2010/main" val="3078310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1A387-8E58-8E26-46FD-0D6955E654D5}"/>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F8D49FD-CE13-BBA0-1B4F-6B92B0DE3D46}"/>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88CCC4E3-976A-C998-C84C-783918EFFAEA}"/>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50F8A39A-9EEE-FAD5-D0D0-943C1D4AA4B5}"/>
              </a:ext>
            </a:extLst>
          </p:cNvPr>
          <p:cNvSpPr>
            <a:spLocks noGrp="1"/>
          </p:cNvSpPr>
          <p:nvPr>
            <p:ph type="sldNum" sz="quarter" idx="5"/>
          </p:nvPr>
        </p:nvSpPr>
        <p:spPr/>
        <p:txBody>
          <a:bodyPr/>
          <a:lstStyle/>
          <a:p>
            <a:fld id="{0CBAB966-5367-46D6-B14B-4E9B1C4E054A}" type="slidenum">
              <a:rPr lang="tr-TR" smtClean="0"/>
              <a:pPr/>
              <a:t>29</a:t>
            </a:fld>
            <a:endParaRPr lang="tr-TR"/>
          </a:p>
        </p:txBody>
      </p:sp>
    </p:spTree>
    <p:extLst>
      <p:ext uri="{BB962C8B-B14F-4D97-AF65-F5344CB8AC3E}">
        <p14:creationId xmlns:p14="http://schemas.microsoft.com/office/powerpoint/2010/main" val="3378805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pPr/>
              <a:t>30</a:t>
            </a:fld>
            <a:endParaRPr lang="tr-TR"/>
          </a:p>
        </p:txBody>
      </p:sp>
    </p:spTree>
    <p:extLst>
      <p:ext uri="{BB962C8B-B14F-4D97-AF65-F5344CB8AC3E}">
        <p14:creationId xmlns:p14="http://schemas.microsoft.com/office/powerpoint/2010/main" val="3697080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A4CA-F211-52B3-4508-B67C59574B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29EC3E-2022-7F27-796A-6B402108F2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4A207-42B3-F652-A66C-E07F23A82135}"/>
              </a:ext>
            </a:extLst>
          </p:cNvPr>
          <p:cNvSpPr>
            <a:spLocks noGrp="1"/>
          </p:cNvSpPr>
          <p:nvPr>
            <p:ph type="body" idx="1"/>
          </p:nvPr>
        </p:nvSpPr>
        <p:spPr/>
        <p:txBody>
          <a:bodyPr/>
          <a:lstStyle/>
          <a:p>
            <a:endParaRPr lang="sl-SI"/>
          </a:p>
        </p:txBody>
      </p:sp>
      <p:sp>
        <p:nvSpPr>
          <p:cNvPr id="4" name="Slide Number Placeholder 3">
            <a:extLst>
              <a:ext uri="{FF2B5EF4-FFF2-40B4-BE49-F238E27FC236}">
                <a16:creationId xmlns:a16="http://schemas.microsoft.com/office/drawing/2014/main" id="{75DCC93F-2063-3089-0209-793B76D8034D}"/>
              </a:ext>
            </a:extLst>
          </p:cNvPr>
          <p:cNvSpPr>
            <a:spLocks noGrp="1"/>
          </p:cNvSpPr>
          <p:nvPr>
            <p:ph type="sldNum" sz="quarter" idx="5"/>
          </p:nvPr>
        </p:nvSpPr>
        <p:spPr/>
        <p:txBody>
          <a:bodyPr/>
          <a:lstStyle/>
          <a:p>
            <a:fld id="{0CBAB966-5367-46D6-B14B-4E9B1C4E054A}" type="slidenum">
              <a:rPr lang="tr-TR" smtClean="0"/>
              <a:pPr/>
              <a:t>31</a:t>
            </a:fld>
            <a:endParaRPr lang="tr-TR"/>
          </a:p>
        </p:txBody>
      </p:sp>
    </p:spTree>
    <p:extLst>
      <p:ext uri="{BB962C8B-B14F-4D97-AF65-F5344CB8AC3E}">
        <p14:creationId xmlns:p14="http://schemas.microsoft.com/office/powerpoint/2010/main" val="2245474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pPr/>
              <a:t>32</a:t>
            </a:fld>
            <a:endParaRPr lang="tr-TR"/>
          </a:p>
        </p:txBody>
      </p:sp>
    </p:spTree>
    <p:extLst>
      <p:ext uri="{BB962C8B-B14F-4D97-AF65-F5344CB8AC3E}">
        <p14:creationId xmlns:p14="http://schemas.microsoft.com/office/powerpoint/2010/main" val="25265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pPr/>
              <a:t>39</a:t>
            </a:fld>
            <a:endParaRPr lang="tr-TR"/>
          </a:p>
        </p:txBody>
      </p:sp>
    </p:spTree>
    <p:extLst>
      <p:ext uri="{BB962C8B-B14F-4D97-AF65-F5344CB8AC3E}">
        <p14:creationId xmlns:p14="http://schemas.microsoft.com/office/powerpoint/2010/main" val="718960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pPr/>
              <a:t>46</a:t>
            </a:fld>
            <a:endParaRPr lang="tr-TR"/>
          </a:p>
        </p:txBody>
      </p:sp>
    </p:spTree>
    <p:extLst>
      <p:ext uri="{BB962C8B-B14F-4D97-AF65-F5344CB8AC3E}">
        <p14:creationId xmlns:p14="http://schemas.microsoft.com/office/powerpoint/2010/main" val="2065864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a:t>aims to raise awareness of students</a:t>
            </a:r>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pPr/>
              <a:t>51</a:t>
            </a:fld>
            <a:endParaRPr lang="tr-TR"/>
          </a:p>
        </p:txBody>
      </p:sp>
    </p:spTree>
    <p:extLst>
      <p:ext uri="{BB962C8B-B14F-4D97-AF65-F5344CB8AC3E}">
        <p14:creationId xmlns:p14="http://schemas.microsoft.com/office/powerpoint/2010/main" val="2728892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pPr/>
              <a:t>7</a:t>
            </a:fld>
            <a:endParaRPr lang="tr-TR"/>
          </a:p>
        </p:txBody>
      </p:sp>
    </p:spTree>
    <p:extLst>
      <p:ext uri="{BB962C8B-B14F-4D97-AF65-F5344CB8AC3E}">
        <p14:creationId xmlns:p14="http://schemas.microsoft.com/office/powerpoint/2010/main" val="3998951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pPr/>
              <a:t>53</a:t>
            </a:fld>
            <a:endParaRPr lang="tr-TR"/>
          </a:p>
        </p:txBody>
      </p:sp>
    </p:spTree>
    <p:extLst>
      <p:ext uri="{BB962C8B-B14F-4D97-AF65-F5344CB8AC3E}">
        <p14:creationId xmlns:p14="http://schemas.microsoft.com/office/powerpoint/2010/main" val="4053040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AE86A-4F0D-3E54-0C0D-E60C7941854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3B6C97-7070-CF0B-15FE-C3844085CCE1}"/>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10F8CD59-BED5-15FB-B03B-614D49613E8E}"/>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016D8348-FF72-B28A-BD0A-D4F8A92993B6}"/>
              </a:ext>
            </a:extLst>
          </p:cNvPr>
          <p:cNvSpPr>
            <a:spLocks noGrp="1"/>
          </p:cNvSpPr>
          <p:nvPr>
            <p:ph type="sldNum" sz="quarter" idx="5"/>
          </p:nvPr>
        </p:nvSpPr>
        <p:spPr/>
        <p:txBody>
          <a:bodyPr/>
          <a:lstStyle/>
          <a:p>
            <a:fld id="{0CBAB966-5367-46D6-B14B-4E9B1C4E054A}" type="slidenum">
              <a:rPr lang="tr-TR" smtClean="0"/>
              <a:pPr/>
              <a:t>54</a:t>
            </a:fld>
            <a:endParaRPr lang="tr-TR"/>
          </a:p>
        </p:txBody>
      </p:sp>
    </p:spTree>
    <p:extLst>
      <p:ext uri="{BB962C8B-B14F-4D97-AF65-F5344CB8AC3E}">
        <p14:creationId xmlns:p14="http://schemas.microsoft.com/office/powerpoint/2010/main" val="3298534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pPr/>
              <a:t>15</a:t>
            </a:fld>
            <a:endParaRPr lang="tr-TR"/>
          </a:p>
        </p:txBody>
      </p:sp>
    </p:spTree>
    <p:extLst>
      <p:ext uri="{BB962C8B-B14F-4D97-AF65-F5344CB8AC3E}">
        <p14:creationId xmlns:p14="http://schemas.microsoft.com/office/powerpoint/2010/main" val="2137974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pPr/>
              <a:t>16</a:t>
            </a:fld>
            <a:endParaRPr lang="tr-TR"/>
          </a:p>
        </p:txBody>
      </p:sp>
    </p:spTree>
    <p:extLst>
      <p:ext uri="{BB962C8B-B14F-4D97-AF65-F5344CB8AC3E}">
        <p14:creationId xmlns:p14="http://schemas.microsoft.com/office/powerpoint/2010/main" val="43437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pPr/>
              <a:t>18</a:t>
            </a:fld>
            <a:endParaRPr lang="tr-TR"/>
          </a:p>
        </p:txBody>
      </p:sp>
    </p:spTree>
    <p:extLst>
      <p:ext uri="{BB962C8B-B14F-4D97-AF65-F5344CB8AC3E}">
        <p14:creationId xmlns:p14="http://schemas.microsoft.com/office/powerpoint/2010/main" val="2722727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pPr/>
              <a:t>19</a:t>
            </a:fld>
            <a:endParaRPr lang="tr-TR"/>
          </a:p>
        </p:txBody>
      </p:sp>
    </p:spTree>
    <p:extLst>
      <p:ext uri="{BB962C8B-B14F-4D97-AF65-F5344CB8AC3E}">
        <p14:creationId xmlns:p14="http://schemas.microsoft.com/office/powerpoint/2010/main" val="4251391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pPr/>
              <a:t>23</a:t>
            </a:fld>
            <a:endParaRPr lang="tr-TR"/>
          </a:p>
        </p:txBody>
      </p:sp>
    </p:spTree>
    <p:extLst>
      <p:ext uri="{BB962C8B-B14F-4D97-AF65-F5344CB8AC3E}">
        <p14:creationId xmlns:p14="http://schemas.microsoft.com/office/powerpoint/2010/main" val="2335206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A8F51-51BF-F5B2-0C41-336516B2C7DB}"/>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3E124E8-5FC9-90B3-DEBF-F9DF44810B38}"/>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C2106F77-4DE2-4606-5CDC-FCF72BAC44C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BDEAF764-E794-B761-02EE-91B0526D772D}"/>
              </a:ext>
            </a:extLst>
          </p:cNvPr>
          <p:cNvSpPr>
            <a:spLocks noGrp="1"/>
          </p:cNvSpPr>
          <p:nvPr>
            <p:ph type="sldNum" sz="quarter" idx="5"/>
          </p:nvPr>
        </p:nvSpPr>
        <p:spPr/>
        <p:txBody>
          <a:bodyPr/>
          <a:lstStyle/>
          <a:p>
            <a:fld id="{0CBAB966-5367-46D6-B14B-4E9B1C4E054A}" type="slidenum">
              <a:rPr lang="tr-TR" smtClean="0"/>
              <a:pPr/>
              <a:t>24</a:t>
            </a:fld>
            <a:endParaRPr lang="tr-TR"/>
          </a:p>
        </p:txBody>
      </p:sp>
    </p:spTree>
    <p:extLst>
      <p:ext uri="{BB962C8B-B14F-4D97-AF65-F5344CB8AC3E}">
        <p14:creationId xmlns:p14="http://schemas.microsoft.com/office/powerpoint/2010/main" val="127719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1E3A5-682D-7784-8B10-ADCD8120735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2437FA9-712F-9A87-DA22-86477DD617C5}"/>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91506052-274B-9735-2203-95984A8F718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6F1A9D2D-204F-01C4-7226-68A3D326AB9D}"/>
              </a:ext>
            </a:extLst>
          </p:cNvPr>
          <p:cNvSpPr>
            <a:spLocks noGrp="1"/>
          </p:cNvSpPr>
          <p:nvPr>
            <p:ph type="sldNum" sz="quarter" idx="5"/>
          </p:nvPr>
        </p:nvSpPr>
        <p:spPr/>
        <p:txBody>
          <a:bodyPr/>
          <a:lstStyle/>
          <a:p>
            <a:fld id="{0CBAB966-5367-46D6-B14B-4E9B1C4E054A}" type="slidenum">
              <a:rPr lang="tr-TR" smtClean="0"/>
              <a:pPr/>
              <a:t>25</a:t>
            </a:fld>
            <a:endParaRPr lang="tr-TR"/>
          </a:p>
        </p:txBody>
      </p:sp>
    </p:spTree>
    <p:extLst>
      <p:ext uri="{BB962C8B-B14F-4D97-AF65-F5344CB8AC3E}">
        <p14:creationId xmlns:p14="http://schemas.microsoft.com/office/powerpoint/2010/main" val="24461369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cstate="print">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video" Target="https://www.youtube.com/embed/JXXHqM6RzZQ?feature=oemb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ideo" Target="https://www.youtube.com/embed/oE6VD23Kr0I?feature=oembed" TargetMode="External"/><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s://web.stanford.edu/~mshanks/MichaelShanks/files/509554.pdf" TargetMode="External"/><Relationship Id="rId2" Type="http://schemas.openxmlformats.org/officeDocument/2006/relationships/slideLayout" Target="../slideLayouts/slideLayout7.xml"/><Relationship Id="rId1" Type="http://schemas.openxmlformats.org/officeDocument/2006/relationships/video" Target="https://www.youtube.com/embed/_WI3B54m6SU?feature=oembed" TargetMode="External"/><Relationship Id="rId4" Type="http://schemas.openxmlformats.org/officeDocument/2006/relationships/image" Target="../media/image29.jpeg"/></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ideo" Target="https://www.youtube.com/embed/i1xz5Kv-7VY?feature=oembed"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hyperlink" Target="https://www.canva.com/" TargetMode="External"/><Relationship Id="rId3" Type="http://schemas.openxmlformats.org/officeDocument/2006/relationships/hyperlink" Target="https://mailchimp.com/landers/email-marketing-platform/?ds_c=DEPT_AOC_Google_Search_ROW_EN_Brand_Acquire_Omega_Manual-NE_T3&amp;ds_kids=p81005570474&amp;ds_a_lid=kwd-2285511033&amp;ds_cid=71700000120288589&amp;ds_agid=58700008803527157&amp;gad_source=1&amp;gclid=CjwKCAiAmfq6BhAsEiwAX1jsZ2RhwPduREeUIEVEZ75JNe55irh2NRONdJCqleKsIou1pU9dqnFteRoC-doQAvD_BwE&amp;gclsrc=aw.ds" TargetMode="External"/><Relationship Id="rId7" Type="http://schemas.openxmlformats.org/officeDocument/2006/relationships/hyperlink" Target="https://www.hootsuite.com/" TargetMode="External"/><Relationship Id="rId2" Type="http://schemas.openxmlformats.org/officeDocument/2006/relationships/hyperlink" Target="https://www.shopify.com/free-trial?term=shopify%20email&amp;adid=702859616379&amp;campaignid=21389451358&amp;branded_enterprise=1&amp;BOID=brand&amp;utm_medium=cpc&amp;utm_source=google&amp;gad_source=1&amp;gclid=CjwKCAiAmfq6BhAsEiwAX1jsZ2xtG1wl3WO5ty_ckN-rufhrn06RNtiwzGMY1qCjAK2yvqKoNJJ4thoCUsAQAvD_BwE&amp;cmadid=516752332;cmadvertiserid=10730501;cmcampaignid=26990768;cmplacementid=324494362;cmcreativeid=163722649;cmsiteid=5500011" TargetMode="External"/><Relationship Id="rId1" Type="http://schemas.openxmlformats.org/officeDocument/2006/relationships/slideLayout" Target="../slideLayouts/slideLayout7.xml"/><Relationship Id="rId6" Type="http://schemas.openxmlformats.org/officeDocument/2006/relationships/hyperlink" Target="https://buffer.com/" TargetMode="External"/><Relationship Id="rId5" Type="http://schemas.openxmlformats.org/officeDocument/2006/relationships/hyperlink" Target="https://www.automizely.com/dropshipping" TargetMode="External"/><Relationship Id="rId10" Type="http://schemas.openxmlformats.org/officeDocument/2006/relationships/hyperlink" Target="https://promo.com/" TargetMode="External"/><Relationship Id="rId4" Type="http://schemas.openxmlformats.org/officeDocument/2006/relationships/hyperlink" Target="https://www.klaviyo.com/" TargetMode="External"/><Relationship Id="rId9" Type="http://schemas.openxmlformats.org/officeDocument/2006/relationships/hyperlink" Target="https://buzzsumo.com/"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apps.shopify.com/collabs?locale=tr"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ideo" Target="https://www.youtube.com/embed/9Z0Gx-87kiw?feature=oembed" TargetMode="External"/><Relationship Id="rId4" Type="http://schemas.openxmlformats.org/officeDocument/2006/relationships/image" Target="../media/image33.jpeg"/></Relationships>
</file>

<file path=ppt/slides/_rels/slide55.xml.rels><?xml version="1.0" encoding="UTF-8" standalone="yes"?>
<Relationships xmlns="http://schemas.openxmlformats.org/package/2006/relationships"><Relationship Id="rId3" Type="http://schemas.openxmlformats.org/officeDocument/2006/relationships/hyperlink" Target="https://copysmith.ai/" TargetMode="External"/><Relationship Id="rId2" Type="http://schemas.openxmlformats.org/officeDocument/2006/relationships/slideLayout" Target="../slideLayouts/slideLayout2.xml"/><Relationship Id="rId1" Type="http://schemas.openxmlformats.org/officeDocument/2006/relationships/video" Target="https://www.youtube.com/embed/0kjRG6B_mpo?feature=oembed" TargetMode="External"/><Relationship Id="rId4" Type="http://schemas.openxmlformats.org/officeDocument/2006/relationships/image" Target="../media/image34.jpeg"/></Relationships>
</file>

<file path=ppt/slides/_rels/slide56.xml.rels><?xml version="1.0" encoding="UTF-8" standalone="yes"?>
<Relationships xmlns="http://schemas.openxmlformats.org/package/2006/relationships"><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wix.com/blog/marketing-tools" TargetMode="External"/><Relationship Id="rId2" Type="http://schemas.openxmlformats.org/officeDocument/2006/relationships/hyperlink" Target="https://www.brandwatch.com/blog/market-research-methods/" TargetMode="External"/><Relationship Id="rId1" Type="http://schemas.openxmlformats.org/officeDocument/2006/relationships/slideLayout" Target="../slideLayouts/slideLayout2.xml"/><Relationship Id="rId6" Type="http://schemas.openxmlformats.org/officeDocument/2006/relationships/hyperlink" Target="https://www.movingforwardsmallbusiness.com/wp-content/uploads/2021/12/The-Ultimate-List-Of-Market-Research-Tools.pdf" TargetMode="External"/><Relationship Id="rId5" Type="http://schemas.openxmlformats.org/officeDocument/2006/relationships/hyperlink" Target="https://educons.edu.rs/wp-content/uploads/2020/05/2019A-Concise-Guide-To-Market-Research.pdf" TargetMode="External"/><Relationship Id="rId4" Type="http://schemas.openxmlformats.org/officeDocument/2006/relationships/hyperlink" Target="https://uploads-ssl.webflow.com/6172cf205e7dc4a721a0670c/61a09871e4e3803b46f58bd3_Nielsen%20Admosphere%20ABCDE%20classification%20-%20specification%202021.pdf"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sl-SI" dirty="0"/>
              <a:t>Marketinške veščine in upravljanje inovacij</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6000" y="3407225"/>
            <a:ext cx="4259262" cy="1658937"/>
          </a:xfrm>
        </p:spPr>
        <p:txBody>
          <a:bodyPr/>
          <a:lstStyle/>
          <a:p>
            <a:r>
              <a:rPr lang="it-IT" sz="2000" b="0" dirty="0">
                <a:solidFill>
                  <a:schemeClr val="accent1"/>
                </a:solidFill>
              </a:rPr>
              <a:t>DOBRODOŠLI V ENOTI</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756585" y="2427418"/>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l-SI"/>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F68BF-620A-3A0A-1BEE-B96941A9968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6ECAC22-58D7-B63A-3E40-5257F9B3422D}"/>
              </a:ext>
            </a:extLst>
          </p:cNvPr>
          <p:cNvSpPr txBox="1"/>
          <p:nvPr/>
        </p:nvSpPr>
        <p:spPr>
          <a:xfrm>
            <a:off x="356935" y="469988"/>
            <a:ext cx="11375704" cy="496996"/>
          </a:xfrm>
          <a:prstGeom prst="rect">
            <a:avLst/>
          </a:prstGeom>
          <a:noFill/>
        </p:spPr>
        <p:txBody>
          <a:bodyPr wrap="square" lIns="91440" tIns="45720" rIns="91440" bIns="45720" rtlCol="0" anchor="t">
            <a:spAutoFit/>
          </a:bodyPr>
          <a:lstStyle/>
          <a:p>
            <a:pPr>
              <a:lnSpc>
                <a:spcPct val="150000"/>
              </a:lnSpc>
            </a:pPr>
            <a:r>
              <a:rPr lang="sl-SI" sz="2000" b="1" dirty="0">
                <a:solidFill>
                  <a:schemeClr val="bg1"/>
                </a:solidFill>
              </a:rPr>
              <a:t>Analiza konkurenčne strukture trga – 3/3</a:t>
            </a:r>
          </a:p>
        </p:txBody>
      </p:sp>
      <p:sp>
        <p:nvSpPr>
          <p:cNvPr id="4" name="Metin kutusu 3">
            <a:extLst>
              <a:ext uri="{FF2B5EF4-FFF2-40B4-BE49-F238E27FC236}">
                <a16:creationId xmlns:a16="http://schemas.microsoft.com/office/drawing/2014/main" id="{6B36DA5C-922D-1665-9B87-0EA4D5CD06E3}"/>
              </a:ext>
            </a:extLst>
          </p:cNvPr>
          <p:cNvSpPr txBox="1"/>
          <p:nvPr/>
        </p:nvSpPr>
        <p:spPr>
          <a:xfrm>
            <a:off x="356935" y="1506113"/>
            <a:ext cx="11032960" cy="2123658"/>
          </a:xfrm>
          <a:prstGeom prst="rect">
            <a:avLst/>
          </a:prstGeom>
          <a:noFill/>
        </p:spPr>
        <p:txBody>
          <a:bodyPr wrap="square" lIns="91440" tIns="45720" rIns="91440" bIns="45720" anchor="t">
            <a:spAutoFit/>
          </a:bodyPr>
          <a:lstStyle/>
          <a:p>
            <a:pPr algn="just" fontAlgn="base">
              <a:spcBef>
                <a:spcPts val="600"/>
              </a:spcBef>
              <a:spcAft>
                <a:spcPts val="600"/>
              </a:spcAft>
            </a:pPr>
            <a:r>
              <a:rPr lang="sl-SI" sz="1600" dirty="0">
                <a:solidFill>
                  <a:srgbClr val="000000"/>
                </a:solidFill>
                <a:latin typeface="Raleway "/>
              </a:rPr>
              <a:t>Analiza SWOT je pomembna in enostavno uporabna vrsta analize, ki jo lahko uporabimo kadar delamo primerjavo s konkurenco. Analiza SWOT je idealna, da podjetje vidi svoje prednosti in slabosti ter oceni priložnosti in nevarnosti </a:t>
            </a:r>
            <a:r>
              <a:rPr lang="sl-SI" sz="1600">
                <a:solidFill>
                  <a:srgbClr val="000000"/>
                </a:solidFill>
                <a:latin typeface="Raleway "/>
              </a:rPr>
              <a:t>iz zunanjega sveta.</a:t>
            </a:r>
            <a:endParaRPr lang="sl-SI"/>
          </a:p>
          <a:p>
            <a:pPr algn="just">
              <a:spcBef>
                <a:spcPts val="600"/>
              </a:spcBef>
              <a:spcAft>
                <a:spcPts val="600"/>
              </a:spcAft>
            </a:pPr>
            <a:r>
              <a:rPr lang="sl-SI" sz="1600" b="1" dirty="0">
                <a:solidFill>
                  <a:srgbClr val="000000"/>
                </a:solidFill>
                <a:latin typeface="Raleway "/>
              </a:rPr>
              <a:t>Notranji dejavniki</a:t>
            </a:r>
            <a:r>
              <a:rPr lang="sl-SI" sz="1600" dirty="0">
                <a:solidFill>
                  <a:srgbClr val="000000"/>
                </a:solidFill>
                <a:latin typeface="Raleway "/>
              </a:rPr>
              <a:t>: notranji dejavniki so tisti, na katere vi ali vaša organizacija lahko vplivate. Prednosti in slabosti so </a:t>
            </a:r>
            <a:r>
              <a:rPr lang="sl-SI" sz="1600">
                <a:solidFill>
                  <a:srgbClr val="000000"/>
                </a:solidFill>
                <a:latin typeface="Raleway "/>
              </a:rPr>
              <a:t>notranji dejavniki.</a:t>
            </a:r>
            <a:endParaRPr lang="sl-SI">
              <a:solidFill>
                <a:srgbClr val="DACDAC"/>
              </a:solidFill>
              <a:latin typeface="Raleway"/>
            </a:endParaRPr>
          </a:p>
          <a:p>
            <a:pPr algn="just">
              <a:spcBef>
                <a:spcPts val="600"/>
              </a:spcBef>
              <a:spcAft>
                <a:spcPts val="600"/>
              </a:spcAft>
            </a:pPr>
            <a:r>
              <a:rPr lang="sl-SI" sz="1600" b="1" dirty="0">
                <a:solidFill>
                  <a:srgbClr val="000000"/>
                </a:solidFill>
                <a:latin typeface="Raleway "/>
              </a:rPr>
              <a:t>Zunanji dejavniki</a:t>
            </a:r>
            <a:r>
              <a:rPr lang="sl-SI" sz="1600" dirty="0">
                <a:solidFill>
                  <a:srgbClr val="000000"/>
                </a:solidFill>
                <a:latin typeface="Raleway "/>
              </a:rPr>
              <a:t>: zunanji dejavniki so tisti, nad katere vi ali vaša organizacija ne morete vplivati ali pa je ta vpliv minimalen. Priložnosti in nevarnosti so zunanji dejavniki</a:t>
            </a:r>
            <a:r>
              <a:rPr lang="sl-SI" sz="1600" b="0" i="0" dirty="0">
                <a:solidFill>
                  <a:srgbClr val="000000"/>
                </a:solidFill>
                <a:effectLst/>
                <a:latin typeface="Raleway "/>
              </a:rPr>
              <a:t>.</a:t>
            </a:r>
            <a:endParaRPr lang="sl-SI"/>
          </a:p>
        </p:txBody>
      </p:sp>
      <p:sp>
        <p:nvSpPr>
          <p:cNvPr id="5" name="TextBox 4">
            <a:extLst>
              <a:ext uri="{FF2B5EF4-FFF2-40B4-BE49-F238E27FC236}">
                <a16:creationId xmlns:a16="http://schemas.microsoft.com/office/drawing/2014/main" id="{3C4676E7-A19A-069D-26EA-B2BE599CD955}"/>
              </a:ext>
            </a:extLst>
          </p:cNvPr>
          <p:cNvSpPr txBox="1"/>
          <p:nvPr/>
        </p:nvSpPr>
        <p:spPr>
          <a:xfrm>
            <a:off x="8058779" y="6070547"/>
            <a:ext cx="3929461" cy="677108"/>
          </a:xfrm>
          <a:prstGeom prst="rect">
            <a:avLst/>
          </a:prstGeom>
          <a:noFill/>
        </p:spPr>
        <p:txBody>
          <a:bodyPr wrap="square" rtlCol="0">
            <a:spAutoFit/>
          </a:bodyPr>
          <a:lstStyle/>
          <a:p>
            <a:r>
              <a:rPr lang="sl-SI" sz="1000" dirty="0">
                <a:solidFill>
                  <a:schemeClr val="accent1"/>
                </a:solidFill>
              </a:rPr>
              <a:t>Vir: </a:t>
            </a:r>
            <a:r>
              <a:rPr lang="en-US" sz="1000" dirty="0">
                <a:solidFill>
                  <a:schemeClr val="accent1"/>
                </a:solidFill>
                <a:latin typeface="Raleway "/>
                <a:ea typeface="Roboto"/>
                <a:cs typeface="Roboto"/>
              </a:rPr>
              <a:t>SWOT Analysis - What is SWOT? Definition, Examples and How to Do a </a:t>
            </a:r>
            <a:r>
              <a:rPr lang="en-US" sz="1000" dirty="0" err="1">
                <a:solidFill>
                  <a:schemeClr val="accent1"/>
                </a:solidFill>
                <a:latin typeface="Raleway "/>
                <a:ea typeface="Roboto"/>
                <a:cs typeface="Roboto"/>
              </a:rPr>
              <a:t>SWOT</a:t>
            </a:r>
            <a:r>
              <a:rPr lang="en-US" sz="1000" dirty="0">
                <a:solidFill>
                  <a:schemeClr val="accent1"/>
                </a:solidFill>
                <a:latin typeface="Raleway "/>
                <a:ea typeface="Roboto"/>
                <a:cs typeface="Roboto"/>
              </a:rPr>
              <a:t> Analysis</a:t>
            </a:r>
            <a:r>
              <a:rPr lang="sl-SI" sz="1000" dirty="0">
                <a:solidFill>
                  <a:schemeClr val="accent1"/>
                </a:solidFill>
                <a:latin typeface="Raleway "/>
              </a:rPr>
              <a:t>; </a:t>
            </a:r>
            <a:r>
              <a:rPr lang="sl-SI" sz="1000" dirty="0" err="1">
                <a:solidFill>
                  <a:schemeClr val="accent1"/>
                </a:solidFill>
                <a:latin typeface="Raleway "/>
              </a:rPr>
              <a:t>SmartDraw</a:t>
            </a:r>
            <a:endParaRPr lang="sl-SI" sz="1000" dirty="0">
              <a:solidFill>
                <a:schemeClr val="accent1"/>
              </a:solidFill>
              <a:latin typeface="Raleway "/>
            </a:endParaRPr>
          </a:p>
          <a:p>
            <a:endParaRPr lang="sl-SI" dirty="0"/>
          </a:p>
        </p:txBody>
      </p:sp>
      <p:sp>
        <p:nvSpPr>
          <p:cNvPr id="6" name="Rettangolo con angoli arrotondati 12">
            <a:extLst>
              <a:ext uri="{FF2B5EF4-FFF2-40B4-BE49-F238E27FC236}">
                <a16:creationId xmlns:a16="http://schemas.microsoft.com/office/drawing/2014/main" id="{60DEABA2-E3C7-1BFB-4CD6-EFBC3A783ED7}"/>
              </a:ext>
            </a:extLst>
          </p:cNvPr>
          <p:cNvSpPr/>
          <p:nvPr/>
        </p:nvSpPr>
        <p:spPr>
          <a:xfrm>
            <a:off x="4887271" y="4297081"/>
            <a:ext cx="2766467" cy="93546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sl-SI" sz="1200" b="0" i="0" dirty="0">
              <a:solidFill>
                <a:srgbClr val="131313"/>
              </a:solidFill>
              <a:effectLst/>
            </a:endParaRPr>
          </a:p>
          <a:p>
            <a:pPr algn="ctr"/>
            <a:r>
              <a:rPr lang="sl-SI" sz="1200" dirty="0">
                <a:solidFill>
                  <a:srgbClr val="131313"/>
                </a:solidFill>
              </a:rPr>
              <a:t>V tej uvodni video lekciji o analizi </a:t>
            </a:r>
            <a:r>
              <a:rPr lang="sl-SI" sz="1200" dirty="0" err="1">
                <a:solidFill>
                  <a:srgbClr val="131313"/>
                </a:solidFill>
              </a:rPr>
              <a:t>SWOT</a:t>
            </a:r>
            <a:r>
              <a:rPr lang="sl-SI" sz="1200" dirty="0">
                <a:solidFill>
                  <a:srgbClr val="131313"/>
                </a:solidFill>
              </a:rPr>
              <a:t> boste izvedeli, kaj je analiza </a:t>
            </a:r>
            <a:r>
              <a:rPr lang="sl-SI" sz="1200" dirty="0" err="1">
                <a:solidFill>
                  <a:srgbClr val="131313"/>
                </a:solidFill>
              </a:rPr>
              <a:t>SWOT</a:t>
            </a:r>
            <a:r>
              <a:rPr lang="sl-SI" sz="1200" dirty="0">
                <a:solidFill>
                  <a:srgbClr val="131313"/>
                </a:solidFill>
              </a:rPr>
              <a:t> in kako jo narediti</a:t>
            </a:r>
            <a:r>
              <a:rPr lang="sl-SI" sz="1200" b="0" i="0" dirty="0">
                <a:solidFill>
                  <a:srgbClr val="131313"/>
                </a:solidFill>
                <a:effectLst/>
              </a:rPr>
              <a:t>.</a:t>
            </a:r>
            <a:endParaRPr lang="sl-SI" sz="1200" dirty="0">
              <a:solidFill>
                <a:schemeClr val="accent1"/>
              </a:solidFill>
            </a:endParaRPr>
          </a:p>
        </p:txBody>
      </p:sp>
      <p:sp>
        <p:nvSpPr>
          <p:cNvPr id="7" name="Freccia in giù 2">
            <a:extLst>
              <a:ext uri="{FF2B5EF4-FFF2-40B4-BE49-F238E27FC236}">
                <a16:creationId xmlns:a16="http://schemas.microsoft.com/office/drawing/2014/main" id="{597D5A86-25BD-5526-0271-587F6B455BB0}"/>
              </a:ext>
            </a:extLst>
          </p:cNvPr>
          <p:cNvSpPr/>
          <p:nvPr/>
        </p:nvSpPr>
        <p:spPr>
          <a:xfrm rot="16200000">
            <a:off x="7736273" y="4585088"/>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D5AD6530-BA9F-14FA-E554-A64A826B36E1}"/>
              </a:ext>
            </a:extLst>
          </p:cNvPr>
          <p:cNvSpPr txBox="1"/>
          <p:nvPr/>
        </p:nvSpPr>
        <p:spPr>
          <a:xfrm>
            <a:off x="457200" y="4278435"/>
            <a:ext cx="4283978" cy="954107"/>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r>
              <a:rPr lang="sl-SI" sz="1400" dirty="0">
                <a:solidFill>
                  <a:schemeClr val="accent1"/>
                </a:solidFill>
              </a:rPr>
              <a:t>Informacije v tem poglavju se nanašajo na uporabo analize </a:t>
            </a:r>
            <a:r>
              <a:rPr lang="sl-SI" sz="1400" dirty="0" err="1">
                <a:solidFill>
                  <a:schemeClr val="accent1"/>
                </a:solidFill>
              </a:rPr>
              <a:t>SWOT</a:t>
            </a:r>
            <a:r>
              <a:rPr lang="sl-SI" sz="1400" dirty="0">
                <a:solidFill>
                  <a:schemeClr val="accent1"/>
                </a:solidFill>
              </a:rPr>
              <a:t> v trženjskih raziskavah. Za podrobnejše informacije o analizi </a:t>
            </a:r>
            <a:r>
              <a:rPr lang="sl-SI" sz="1400" dirty="0" err="1">
                <a:solidFill>
                  <a:schemeClr val="accent1"/>
                </a:solidFill>
              </a:rPr>
              <a:t>SWOT</a:t>
            </a:r>
            <a:r>
              <a:rPr lang="sl-SI" sz="1400" dirty="0">
                <a:solidFill>
                  <a:schemeClr val="accent1"/>
                </a:solidFill>
              </a:rPr>
              <a:t> si oglejte enoto Poslovno načrtovanje in strategija.</a:t>
            </a:r>
          </a:p>
        </p:txBody>
      </p:sp>
      <p:pic>
        <p:nvPicPr>
          <p:cNvPr id="3" name="Çevrimiçi Medya 2">
            <a:hlinkClick r:id="" action="ppaction://media"/>
            <a:extLst>
              <a:ext uri="{FF2B5EF4-FFF2-40B4-BE49-F238E27FC236}">
                <a16:creationId xmlns:a16="http://schemas.microsoft.com/office/drawing/2014/main" id="{78CC78F2-DAA4-F7D4-CE07-40FAEC1273FF}"/>
              </a:ext>
            </a:extLst>
          </p:cNvPr>
          <p:cNvPicPr>
            <a:picLocks noRot="1" noChangeAspect="1"/>
          </p:cNvPicPr>
          <p:nvPr>
            <a:videoFile r:link="rId1"/>
          </p:nvPr>
        </p:nvPicPr>
        <p:blipFill>
          <a:blip r:embed="rId3" cstate="print"/>
          <a:stretch>
            <a:fillRect/>
          </a:stretch>
        </p:blipFill>
        <p:spPr>
          <a:xfrm>
            <a:off x="8145700" y="3790026"/>
            <a:ext cx="3755617" cy="2120265"/>
          </a:xfrm>
          <a:prstGeom prst="rect">
            <a:avLst/>
          </a:prstGeom>
        </p:spPr>
      </p:pic>
    </p:spTree>
    <p:extLst>
      <p:ext uri="{BB962C8B-B14F-4D97-AF65-F5344CB8AC3E}">
        <p14:creationId xmlns:p14="http://schemas.microsoft.com/office/powerpoint/2010/main" val="14554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91C79-04C2-297C-A435-8FD509C5AEF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1C2D37C6-2781-2C51-FF11-102E5C695E61}"/>
              </a:ext>
            </a:extLst>
          </p:cNvPr>
          <p:cNvSpPr txBox="1"/>
          <p:nvPr/>
        </p:nvSpPr>
        <p:spPr>
          <a:xfrm>
            <a:off x="356935" y="587217"/>
            <a:ext cx="10610461" cy="553998"/>
          </a:xfrm>
          <a:prstGeom prst="rect">
            <a:avLst/>
          </a:prstGeom>
          <a:noFill/>
        </p:spPr>
        <p:txBody>
          <a:bodyPr wrap="square" lIns="91440" tIns="45720" rIns="91440" bIns="45720" rtlCol="0" anchor="t">
            <a:spAutoFit/>
          </a:bodyPr>
          <a:lstStyle/>
          <a:p>
            <a:pPr>
              <a:lnSpc>
                <a:spcPct val="150000"/>
              </a:lnSpc>
            </a:pPr>
            <a:r>
              <a:rPr lang="pl-PL" sz="2000" b="1" dirty="0">
                <a:solidFill>
                  <a:schemeClr val="bg1"/>
                </a:solidFill>
              </a:rPr>
              <a:t>Analiza konkurenčne strukture trga: uporaba analize SWOT </a:t>
            </a:r>
            <a:r>
              <a:rPr lang="en-US" sz="2000" b="1" dirty="0">
                <a:solidFill>
                  <a:schemeClr val="bg1"/>
                </a:solidFill>
              </a:rPr>
              <a:t>– 1/2</a:t>
            </a:r>
          </a:p>
        </p:txBody>
      </p:sp>
      <p:sp>
        <p:nvSpPr>
          <p:cNvPr id="4" name="Metin kutusu 3">
            <a:extLst>
              <a:ext uri="{FF2B5EF4-FFF2-40B4-BE49-F238E27FC236}">
                <a16:creationId xmlns:a16="http://schemas.microsoft.com/office/drawing/2014/main" id="{8A02C4CC-9F42-4A7B-F56E-794AF47AB84E}"/>
              </a:ext>
            </a:extLst>
          </p:cNvPr>
          <p:cNvSpPr txBox="1"/>
          <p:nvPr/>
        </p:nvSpPr>
        <p:spPr>
          <a:xfrm>
            <a:off x="356935" y="1452043"/>
            <a:ext cx="11032960" cy="584775"/>
          </a:xfrm>
          <a:prstGeom prst="rect">
            <a:avLst/>
          </a:prstGeom>
          <a:noFill/>
        </p:spPr>
        <p:txBody>
          <a:bodyPr wrap="square" lIns="91440" tIns="45720" rIns="91440" bIns="45720" anchor="t">
            <a:spAutoFit/>
          </a:bodyPr>
          <a:lstStyle/>
          <a:p>
            <a:pPr algn="just" fontAlgn="base"/>
            <a:r>
              <a:rPr lang="sl-SI" sz="1600" dirty="0">
                <a:solidFill>
                  <a:srgbClr val="000000"/>
                </a:solidFill>
                <a:latin typeface="Raleway "/>
              </a:rPr>
              <a:t>Pomembno je, da je analiza </a:t>
            </a:r>
            <a:r>
              <a:rPr lang="sl-SI" sz="1600" dirty="0" err="1">
                <a:solidFill>
                  <a:srgbClr val="000000"/>
                </a:solidFill>
                <a:latin typeface="Raleway "/>
              </a:rPr>
              <a:t>SWOT</a:t>
            </a:r>
            <a:r>
              <a:rPr lang="sl-SI" sz="1600" dirty="0">
                <a:solidFill>
                  <a:srgbClr val="000000"/>
                </a:solidFill>
                <a:latin typeface="Raleway "/>
              </a:rPr>
              <a:t> predstavljena z “objektivnega” in “realističnega” vidika. V nadaljevanju so navedeni primeri spremenljivk, ki jih lahko uporabite v vzorčni analizi </a:t>
            </a:r>
            <a:r>
              <a:rPr lang="sl-SI" sz="1600" dirty="0" err="1">
                <a:solidFill>
                  <a:srgbClr val="000000"/>
                </a:solidFill>
                <a:latin typeface="Raleway "/>
              </a:rPr>
              <a:t>SWOT</a:t>
            </a:r>
            <a:r>
              <a:rPr lang="sl-SI" sz="1600" dirty="0">
                <a:solidFill>
                  <a:srgbClr val="000000"/>
                </a:solidFill>
                <a:latin typeface="Raleway "/>
              </a:rPr>
              <a:t>.</a:t>
            </a:r>
            <a:endParaRPr lang="sl-SI" sz="1600" b="0" i="0" dirty="0">
              <a:solidFill>
                <a:srgbClr val="000000"/>
              </a:solidFill>
              <a:effectLst/>
              <a:latin typeface="Raleway "/>
            </a:endParaRPr>
          </a:p>
        </p:txBody>
      </p:sp>
      <p:sp>
        <p:nvSpPr>
          <p:cNvPr id="5" name="Metin kutusu 4">
            <a:extLst>
              <a:ext uri="{FF2B5EF4-FFF2-40B4-BE49-F238E27FC236}">
                <a16:creationId xmlns:a16="http://schemas.microsoft.com/office/drawing/2014/main" id="{39F3B975-4982-24FD-0447-184CF0C5687F}"/>
              </a:ext>
            </a:extLst>
          </p:cNvPr>
          <p:cNvSpPr txBox="1"/>
          <p:nvPr/>
        </p:nvSpPr>
        <p:spPr>
          <a:xfrm>
            <a:off x="454211" y="2266636"/>
            <a:ext cx="4664244" cy="2846933"/>
          </a:xfrm>
          <a:prstGeom prst="rect">
            <a:avLst/>
          </a:prstGeom>
          <a:noFill/>
        </p:spPr>
        <p:txBody>
          <a:bodyPr wrap="square" lIns="91440" tIns="45720" rIns="91440" bIns="45720" anchor="t">
            <a:spAutoFit/>
          </a:bodyPr>
          <a:lstStyle/>
          <a:p>
            <a:pPr algn="just" fontAlgn="base"/>
            <a:r>
              <a:rPr lang="sl-SI" sz="1600" b="1" dirty="0">
                <a:solidFill>
                  <a:srgbClr val="000000"/>
                </a:solidFill>
              </a:rPr>
              <a:t>Prednosti</a:t>
            </a:r>
            <a:r>
              <a:rPr lang="sl-SI" sz="1600" b="1" i="0" strike="noStrike" dirty="0">
                <a:solidFill>
                  <a:srgbClr val="000000"/>
                </a:solidFill>
                <a:effectLst/>
              </a:rPr>
              <a:t>: </a:t>
            </a:r>
            <a:r>
              <a:rPr lang="sl-SI" sz="1600" b="0" i="0" dirty="0">
                <a:solidFill>
                  <a:srgbClr val="000000"/>
                </a:solidFill>
                <a:effectLst/>
              </a:rPr>
              <a:t>​</a:t>
            </a:r>
          </a:p>
          <a:p>
            <a:pPr marL="285750" indent="-285750" algn="just" fontAlgn="base">
              <a:spcBef>
                <a:spcPts val="600"/>
              </a:spcBef>
              <a:spcAft>
                <a:spcPts val="600"/>
              </a:spcAft>
              <a:buFont typeface="Wingdings" panose="05000000000000000000" pitchFamily="2" charset="2"/>
              <a:buChar char="ü"/>
            </a:pPr>
            <a:r>
              <a:rPr lang="sl-SI" sz="1600" dirty="0">
                <a:solidFill>
                  <a:srgbClr val="000000"/>
                </a:solidFill>
              </a:rPr>
              <a:t>Finančne prednosti. Močna bilanca stanja, </a:t>
            </a:r>
            <a:r>
              <a:rPr lang="sl-SI" sz="1600">
                <a:solidFill>
                  <a:srgbClr val="000000"/>
                </a:solidFill>
              </a:rPr>
              <a:t>dober denarni tok in dobra bonitetna ocena.</a:t>
            </a:r>
          </a:p>
          <a:p>
            <a:pPr marL="285750" indent="-285750" algn="just">
              <a:spcBef>
                <a:spcPts val="600"/>
              </a:spcBef>
              <a:spcAft>
                <a:spcPts val="600"/>
              </a:spcAft>
              <a:buFont typeface="Wingdings" panose="05000000000000000000" pitchFamily="2" charset="2"/>
              <a:buChar char="ü"/>
            </a:pPr>
            <a:r>
              <a:rPr lang="sl-SI" sz="1600" dirty="0">
                <a:solidFill>
                  <a:srgbClr val="000000"/>
                </a:solidFill>
              </a:rPr>
              <a:t>Tehnološke in proizvodne prednosti (obrati, stroji, tehnike itd.).</a:t>
            </a:r>
            <a:endParaRPr lang="sl-SI" dirty="0">
              <a:solidFill>
                <a:srgbClr val="DACDAC"/>
              </a:solidFill>
            </a:endParaRPr>
          </a:p>
          <a:p>
            <a:pPr marL="285750" indent="-285750" algn="just">
              <a:spcBef>
                <a:spcPts val="600"/>
              </a:spcBef>
              <a:spcAft>
                <a:spcPts val="600"/>
              </a:spcAft>
              <a:buFont typeface="Wingdings" panose="05000000000000000000" pitchFamily="2" charset="2"/>
              <a:buChar char="ü"/>
            </a:pPr>
            <a:r>
              <a:rPr lang="sl-SI" sz="1600">
                <a:solidFill>
                  <a:srgbClr val="000000"/>
                </a:solidFill>
              </a:rPr>
              <a:t>Prednosti storitev za stranke na področju trženja, prodaje in ugleda.</a:t>
            </a:r>
            <a:endParaRPr lang="sl-SI">
              <a:solidFill>
                <a:srgbClr val="DACDAC"/>
              </a:solidFill>
            </a:endParaRPr>
          </a:p>
          <a:p>
            <a:pPr marL="285750" indent="-285750" algn="just">
              <a:spcBef>
                <a:spcPts val="600"/>
              </a:spcBef>
              <a:spcAft>
                <a:spcPts val="600"/>
              </a:spcAft>
              <a:buFont typeface="Wingdings" panose="05000000000000000000" pitchFamily="2" charset="2"/>
              <a:buChar char="ü"/>
            </a:pPr>
            <a:r>
              <a:rPr lang="sl-SI" sz="1600" dirty="0">
                <a:solidFill>
                  <a:srgbClr val="000000"/>
                </a:solidFill>
              </a:rPr>
              <a:t>Nadarjeni, predani in dobro usposobljeni zaposleni</a:t>
            </a:r>
            <a:r>
              <a:rPr lang="sl-SI" sz="1600" b="0" i="0" u="none" strike="noStrike" dirty="0">
                <a:solidFill>
                  <a:srgbClr val="000000"/>
                </a:solidFill>
                <a:effectLst/>
              </a:rPr>
              <a:t>.</a:t>
            </a:r>
            <a:endParaRPr lang="sl-SI"/>
          </a:p>
        </p:txBody>
      </p:sp>
      <p:sp>
        <p:nvSpPr>
          <p:cNvPr id="6" name="Metin kutusu 5">
            <a:extLst>
              <a:ext uri="{FF2B5EF4-FFF2-40B4-BE49-F238E27FC236}">
                <a16:creationId xmlns:a16="http://schemas.microsoft.com/office/drawing/2014/main" id="{912F6F5B-D646-AFFB-24D5-81EDC286B330}"/>
              </a:ext>
            </a:extLst>
          </p:cNvPr>
          <p:cNvSpPr txBox="1"/>
          <p:nvPr/>
        </p:nvSpPr>
        <p:spPr>
          <a:xfrm>
            <a:off x="6096000" y="2282025"/>
            <a:ext cx="4664244" cy="2200602"/>
          </a:xfrm>
          <a:prstGeom prst="rect">
            <a:avLst/>
          </a:prstGeom>
          <a:noFill/>
        </p:spPr>
        <p:txBody>
          <a:bodyPr wrap="square" lIns="91440" tIns="45720" rIns="91440" bIns="45720" anchor="t">
            <a:spAutoFit/>
          </a:bodyPr>
          <a:lstStyle/>
          <a:p>
            <a:pPr algn="just" fontAlgn="base"/>
            <a:r>
              <a:rPr lang="sl-SI" sz="1600" b="1" dirty="0">
                <a:solidFill>
                  <a:srgbClr val="000000"/>
                </a:solidFill>
              </a:rPr>
              <a:t>Slabosti</a:t>
            </a:r>
            <a:r>
              <a:rPr lang="sl-SI" sz="1600" b="1" i="0" strike="noStrike" dirty="0">
                <a:solidFill>
                  <a:srgbClr val="000000"/>
                </a:solidFill>
                <a:effectLst/>
              </a:rPr>
              <a:t>:​</a:t>
            </a:r>
          </a:p>
          <a:p>
            <a:pPr marL="285750" indent="-285750" algn="just" fontAlgn="base">
              <a:spcBef>
                <a:spcPts val="600"/>
              </a:spcBef>
              <a:spcAft>
                <a:spcPts val="600"/>
              </a:spcAft>
              <a:buFont typeface="Wingdings" panose="05000000000000000000" pitchFamily="2" charset="2"/>
              <a:buChar char="ü"/>
            </a:pPr>
            <a:r>
              <a:rPr lang="sl-SI" sz="1600" dirty="0">
                <a:solidFill>
                  <a:srgbClr val="000000"/>
                </a:solidFill>
              </a:rPr>
              <a:t>Finančne slabosti, kot so visoki deleži dolga, </a:t>
            </a:r>
            <a:r>
              <a:rPr lang="sl-SI" sz="1600">
                <a:solidFill>
                  <a:srgbClr val="000000"/>
                </a:solidFill>
              </a:rPr>
              <a:t>stara ali neprilagodljiva tehnologija.</a:t>
            </a:r>
          </a:p>
          <a:p>
            <a:pPr marL="285750" indent="-285750" algn="just">
              <a:spcBef>
                <a:spcPts val="600"/>
              </a:spcBef>
              <a:spcAft>
                <a:spcPts val="600"/>
              </a:spcAft>
              <a:buFont typeface="Wingdings" panose="05000000000000000000" pitchFamily="2" charset="2"/>
              <a:buChar char="ü"/>
            </a:pPr>
            <a:r>
              <a:rPr lang="sl-SI" sz="1600" dirty="0">
                <a:solidFill>
                  <a:srgbClr val="000000"/>
                </a:solidFill>
              </a:rPr>
              <a:t>Slabosti storitev za stranke: dolgi dobavni </a:t>
            </a:r>
            <a:r>
              <a:rPr lang="sl-SI" sz="1600">
                <a:solidFill>
                  <a:srgbClr val="000000"/>
                </a:solidFill>
              </a:rPr>
              <a:t>roki ali slaba komunikacija s strankami.</a:t>
            </a:r>
            <a:endParaRPr lang="sl-SI">
              <a:solidFill>
                <a:srgbClr val="DACDAC"/>
              </a:solidFill>
            </a:endParaRPr>
          </a:p>
          <a:p>
            <a:pPr marL="285750" indent="-285750" algn="just">
              <a:spcBef>
                <a:spcPts val="600"/>
              </a:spcBef>
              <a:spcAft>
                <a:spcPts val="600"/>
              </a:spcAft>
              <a:buFont typeface="Wingdings" panose="05000000000000000000" pitchFamily="2" charset="2"/>
              <a:buChar char="ü"/>
            </a:pPr>
            <a:r>
              <a:rPr lang="sl-SI" sz="1600" dirty="0">
                <a:solidFill>
                  <a:srgbClr val="000000"/>
                </a:solidFill>
              </a:rPr>
              <a:t>Pomanjkanje znanj in spretnosti ali slaba morala zaposlenih</a:t>
            </a:r>
            <a:r>
              <a:rPr lang="sl-SI" sz="1600" b="0" i="0" u="none" strike="noStrike" dirty="0">
                <a:solidFill>
                  <a:srgbClr val="000000"/>
                </a:solidFill>
                <a:effectLst/>
              </a:rPr>
              <a:t>.</a:t>
            </a:r>
            <a:endParaRPr lang="sl-SI"/>
          </a:p>
        </p:txBody>
      </p:sp>
    </p:spTree>
    <p:extLst>
      <p:ext uri="{BB962C8B-B14F-4D97-AF65-F5344CB8AC3E}">
        <p14:creationId xmlns:p14="http://schemas.microsoft.com/office/powerpoint/2010/main" val="2452166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F9211-3E0E-4965-BCD0-F2A58B8723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AE7A2D2-B4BA-81A9-42EA-441A8D0A90A1}"/>
              </a:ext>
            </a:extLst>
          </p:cNvPr>
          <p:cNvSpPr txBox="1"/>
          <p:nvPr/>
        </p:nvSpPr>
        <p:spPr>
          <a:xfrm>
            <a:off x="356935" y="718761"/>
            <a:ext cx="10610461" cy="553998"/>
          </a:xfrm>
          <a:prstGeom prst="rect">
            <a:avLst/>
          </a:prstGeom>
          <a:noFill/>
        </p:spPr>
        <p:txBody>
          <a:bodyPr wrap="square" lIns="91440" tIns="45720" rIns="91440" bIns="45720" rtlCol="0" anchor="t">
            <a:spAutoFit/>
          </a:bodyPr>
          <a:lstStyle/>
          <a:p>
            <a:pPr>
              <a:lnSpc>
                <a:spcPct val="150000"/>
              </a:lnSpc>
            </a:pPr>
            <a:r>
              <a:rPr lang="pl-PL" sz="2000" b="1" dirty="0">
                <a:solidFill>
                  <a:schemeClr val="bg1"/>
                </a:solidFill>
              </a:rPr>
              <a:t>Analiza konkurenčne strukture trga: uporaba analize SWOT </a:t>
            </a:r>
            <a:r>
              <a:rPr lang="en-US" sz="2000" b="1" dirty="0">
                <a:solidFill>
                  <a:schemeClr val="bg1"/>
                </a:solidFill>
              </a:rPr>
              <a:t>– 2/2</a:t>
            </a:r>
          </a:p>
        </p:txBody>
      </p:sp>
      <p:sp>
        <p:nvSpPr>
          <p:cNvPr id="7" name="Metin kutusu 6">
            <a:extLst>
              <a:ext uri="{FF2B5EF4-FFF2-40B4-BE49-F238E27FC236}">
                <a16:creationId xmlns:a16="http://schemas.microsoft.com/office/drawing/2014/main" id="{0EAF0D02-9EFE-0F4C-6731-87EE87176156}"/>
              </a:ext>
            </a:extLst>
          </p:cNvPr>
          <p:cNvSpPr txBox="1"/>
          <p:nvPr/>
        </p:nvSpPr>
        <p:spPr>
          <a:xfrm>
            <a:off x="356935" y="1821375"/>
            <a:ext cx="4664244" cy="2095830"/>
          </a:xfrm>
          <a:prstGeom prst="rect">
            <a:avLst/>
          </a:prstGeom>
          <a:noFill/>
        </p:spPr>
        <p:txBody>
          <a:bodyPr wrap="square" lIns="91440" tIns="45720" rIns="91440" bIns="45720" anchor="t">
            <a:spAutoFit/>
          </a:bodyPr>
          <a:lstStyle/>
          <a:p>
            <a:pPr algn="just" fontAlgn="base"/>
            <a:r>
              <a:rPr lang="sl-SI" sz="1600" b="1" dirty="0">
                <a:solidFill>
                  <a:srgbClr val="000000"/>
                </a:solidFill>
                <a:latin typeface="Raleway "/>
              </a:rPr>
              <a:t>Priložnosti</a:t>
            </a:r>
          </a:p>
          <a:p>
            <a:pPr algn="just" fontAlgn="base"/>
            <a:endParaRPr lang="sl-SI" sz="1600" b="1" dirty="0">
              <a:solidFill>
                <a:srgbClr val="000000"/>
              </a:solidFill>
              <a:latin typeface="Raleway "/>
            </a:endParaRPr>
          </a:p>
          <a:p>
            <a:pPr algn="just" fontAlgn="base"/>
            <a:r>
              <a:rPr lang="sl-SI" sz="1600" dirty="0">
                <a:solidFill>
                  <a:srgbClr val="000000"/>
                </a:solidFill>
                <a:latin typeface="Raleway "/>
              </a:rPr>
              <a:t>Priložnosti so zunanji dejavniki, na katere ne morete vplivati in so koristni</a:t>
            </a:r>
            <a:r>
              <a:rPr lang="sl-SI" sz="1600" b="0" i="0" u="none" strike="noStrike" dirty="0">
                <a:solidFill>
                  <a:srgbClr val="000000"/>
                </a:solidFill>
                <a:effectLst/>
                <a:latin typeface="Raleway "/>
              </a:rPr>
              <a:t>.​</a:t>
            </a:r>
          </a:p>
          <a:p>
            <a:pPr algn="just" fontAlgn="base"/>
            <a:endParaRPr lang="sl-SI" sz="1600" b="0" i="0" u="none" strike="noStrike" dirty="0">
              <a:solidFill>
                <a:srgbClr val="000000"/>
              </a:solidFill>
              <a:effectLst/>
              <a:latin typeface="Raleway "/>
            </a:endParaRPr>
          </a:p>
          <a:p>
            <a:pPr marL="285750" indent="-285750" algn="just" fontAlgn="base">
              <a:lnSpc>
                <a:spcPct val="150000"/>
              </a:lnSpc>
              <a:spcBef>
                <a:spcPts val="600"/>
              </a:spcBef>
              <a:spcAft>
                <a:spcPts val="600"/>
              </a:spcAft>
              <a:buFont typeface="Wingdings" panose="05000000000000000000" pitchFamily="2" charset="2"/>
              <a:buChar char="ü"/>
            </a:pPr>
            <a:r>
              <a:rPr lang="sl-SI" sz="1600" dirty="0">
                <a:solidFill>
                  <a:srgbClr val="000000"/>
                </a:solidFill>
                <a:latin typeface="Raleway "/>
              </a:rPr>
              <a:t>Umik konkurentov s trga, novi družbeni trendi, tehnološke inovacije</a:t>
            </a:r>
            <a:r>
              <a:rPr lang="sl-SI" sz="1600" b="0" i="0" u="none" strike="noStrike" dirty="0">
                <a:solidFill>
                  <a:srgbClr val="000000"/>
                </a:solidFill>
                <a:effectLst/>
                <a:latin typeface="Raleway "/>
              </a:rPr>
              <a:t>. ​</a:t>
            </a:r>
            <a:endParaRPr lang="sl-SI"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71426590-3EE1-4012-1D40-39085A0B3AD1}"/>
              </a:ext>
            </a:extLst>
          </p:cNvPr>
          <p:cNvSpPr txBox="1"/>
          <p:nvPr/>
        </p:nvSpPr>
        <p:spPr>
          <a:xfrm>
            <a:off x="5873415" y="1821375"/>
            <a:ext cx="4664244" cy="3985706"/>
          </a:xfrm>
          <a:prstGeom prst="rect">
            <a:avLst/>
          </a:prstGeom>
          <a:noFill/>
        </p:spPr>
        <p:txBody>
          <a:bodyPr wrap="square">
            <a:spAutoFit/>
          </a:bodyPr>
          <a:lstStyle/>
          <a:p>
            <a:pPr algn="just" fontAlgn="base"/>
            <a:r>
              <a:rPr lang="sl-SI" sz="1600" b="1" dirty="0">
                <a:solidFill>
                  <a:srgbClr val="000000"/>
                </a:solidFill>
              </a:rPr>
              <a:t>Nevarnosti</a:t>
            </a:r>
          </a:p>
          <a:p>
            <a:pPr algn="just" fontAlgn="base"/>
            <a:endParaRPr lang="sl-SI" sz="1600" b="1" dirty="0">
              <a:solidFill>
                <a:srgbClr val="000000"/>
              </a:solidFill>
            </a:endParaRPr>
          </a:p>
          <a:p>
            <a:pPr algn="just" fontAlgn="base"/>
            <a:r>
              <a:rPr lang="sl-SI" sz="1600" dirty="0">
                <a:solidFill>
                  <a:srgbClr val="000000"/>
                </a:solidFill>
              </a:rPr>
              <a:t>Nevarnosti so zunanji dejavniki, na katere ne morete vplivati in so škodljivi</a:t>
            </a:r>
            <a:r>
              <a:rPr lang="sl-SI" sz="1600" b="0" i="0" u="none" strike="noStrike" dirty="0">
                <a:solidFill>
                  <a:srgbClr val="000000"/>
                </a:solidFill>
                <a:effectLst/>
              </a:rPr>
              <a:t>.​</a:t>
            </a:r>
          </a:p>
          <a:p>
            <a:pPr algn="just" fontAlgn="base"/>
            <a:endParaRPr lang="sl-SI" sz="1600" b="0" i="0" u="none" strike="noStrike" dirty="0">
              <a:solidFill>
                <a:srgbClr val="000000"/>
              </a:solidFill>
              <a:effectLst/>
            </a:endParaRPr>
          </a:p>
          <a:p>
            <a:pPr marL="285750" indent="-285750" algn="just" fontAlgn="base">
              <a:lnSpc>
                <a:spcPct val="150000"/>
              </a:lnSpc>
              <a:spcBef>
                <a:spcPts val="600"/>
              </a:spcBef>
              <a:spcAft>
                <a:spcPts val="600"/>
              </a:spcAft>
              <a:buFont typeface="Wingdings" panose="05000000000000000000" pitchFamily="2" charset="2"/>
              <a:buChar char="ü"/>
            </a:pPr>
            <a:r>
              <a:rPr lang="sl-SI" sz="1600" dirty="0">
                <a:solidFill>
                  <a:srgbClr val="000000"/>
                </a:solidFill>
              </a:rPr>
              <a:t>Nevarnosti se lahko pojavijo kot oprijemljive ali neoprijemljive. Oprijemljiva nevarnost je lahko sovražna ponudba za prevzem, omejevalna zakonodaja ali celo kraja. Neoprijemljive nevarnosti pa vključujejo na primer izgubo ugleda ali dejavnike, ki škodujejo blagovni znamki</a:t>
            </a:r>
            <a:r>
              <a:rPr lang="sl-SI" sz="1600" b="0" i="0" u="none" strike="noStrike" dirty="0">
                <a:solidFill>
                  <a:srgbClr val="000000"/>
                </a:solidFill>
                <a:effectLst/>
              </a:rPr>
              <a:t>.​</a:t>
            </a:r>
          </a:p>
        </p:txBody>
      </p:sp>
    </p:spTree>
    <p:extLst>
      <p:ext uri="{BB962C8B-B14F-4D97-AF65-F5344CB8AC3E}">
        <p14:creationId xmlns:p14="http://schemas.microsoft.com/office/powerpoint/2010/main" val="3415548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BB6B1-54CF-F6D6-6966-B9BFCFCCD54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3833D06-0976-6886-B72E-2D5E429CF142}"/>
              </a:ext>
            </a:extLst>
          </p:cNvPr>
          <p:cNvSpPr txBox="1"/>
          <p:nvPr/>
        </p:nvSpPr>
        <p:spPr>
          <a:xfrm>
            <a:off x="430716" y="417009"/>
            <a:ext cx="10610461" cy="1292662"/>
          </a:xfrm>
          <a:prstGeom prst="rect">
            <a:avLst/>
          </a:prstGeom>
          <a:noFill/>
        </p:spPr>
        <p:txBody>
          <a:bodyPr wrap="square" lIns="91440" tIns="45720" rIns="91440" bIns="45720" rtlCol="0" anchor="t">
            <a:spAutoFit/>
          </a:bodyPr>
          <a:lstStyle/>
          <a:p>
            <a:pPr>
              <a:lnSpc>
                <a:spcPct val="150000"/>
              </a:lnSpc>
            </a:pPr>
            <a:r>
              <a:rPr lang="sl-SI" sz="3400" b="1" dirty="0">
                <a:solidFill>
                  <a:schemeClr val="accent3">
                    <a:lumMod val="75000"/>
                  </a:schemeClr>
                </a:solidFill>
              </a:rPr>
              <a:t>Razlike na trgu: uporaba analize PESTEL  – 1/2 </a:t>
            </a:r>
            <a:endParaRPr lang="sl-SI" sz="3400" b="1">
              <a:solidFill>
                <a:schemeClr val="accent3">
                  <a:lumMod val="75000"/>
                </a:schemeClr>
              </a:solidFill>
              <a:latin typeface="Raleway SemiBold"/>
            </a:endParaRPr>
          </a:p>
          <a:p>
            <a:pPr>
              <a:lnSpc>
                <a:spcPct val="150000"/>
              </a:lnSpc>
            </a:pPr>
            <a:r>
              <a:rPr lang="sl-SI" b="1" dirty="0">
                <a:solidFill>
                  <a:schemeClr val="bg1"/>
                </a:solidFill>
              </a:rPr>
              <a:t>Analiza kulturnih, gospodarskih in geografskih razlik​</a:t>
            </a:r>
            <a:endParaRPr lang="sl-SI" sz="2800" b="1" dirty="0">
              <a:solidFill>
                <a:schemeClr val="bg1"/>
              </a:solidFill>
            </a:endParaRPr>
          </a:p>
        </p:txBody>
      </p:sp>
      <p:sp>
        <p:nvSpPr>
          <p:cNvPr id="4" name="Metin kutusu 3">
            <a:extLst>
              <a:ext uri="{FF2B5EF4-FFF2-40B4-BE49-F238E27FC236}">
                <a16:creationId xmlns:a16="http://schemas.microsoft.com/office/drawing/2014/main" id="{75703FE7-35CA-CA67-CA97-8673E6EA755E}"/>
              </a:ext>
            </a:extLst>
          </p:cNvPr>
          <p:cNvSpPr txBox="1"/>
          <p:nvPr/>
        </p:nvSpPr>
        <p:spPr>
          <a:xfrm>
            <a:off x="430716" y="1830599"/>
            <a:ext cx="11448171" cy="3773212"/>
          </a:xfrm>
          <a:prstGeom prst="rect">
            <a:avLst/>
          </a:prstGeom>
          <a:noFill/>
        </p:spPr>
        <p:txBody>
          <a:bodyPr wrap="square" lIns="91440" tIns="45720" rIns="91440" bIns="45720" anchor="t">
            <a:spAutoFit/>
          </a:bodyPr>
          <a:lstStyle/>
          <a:p>
            <a:pPr fontAlgn="base">
              <a:lnSpc>
                <a:spcPct val="150000"/>
              </a:lnSpc>
              <a:spcBef>
                <a:spcPts val="600"/>
              </a:spcBef>
              <a:spcAft>
                <a:spcPts val="600"/>
              </a:spcAft>
            </a:pPr>
            <a:r>
              <a:rPr lang="sl-SI" sz="1600" dirty="0">
                <a:solidFill>
                  <a:srgbClr val="000000"/>
                </a:solidFill>
                <a:latin typeface="Raleway "/>
              </a:rPr>
              <a:t>Analiza PEST je metoda analize konkurence, ki se uporablja za razumevanje in ocenjevanje zunanjih vplivov, kot so politični, gospodarski, družbeni in tehnološki dejavniki.
PEST predstavlja prve črke političnih, gospodarskih, družbenih in tehnoloških dejavnikov (v angleščini)</a:t>
            </a:r>
            <a:r>
              <a:rPr lang="sl-SI" sz="1600" b="0" i="0" u="none" strike="noStrike" dirty="0">
                <a:solidFill>
                  <a:srgbClr val="000000"/>
                </a:solidFill>
                <a:effectLst/>
                <a:latin typeface="Raleway "/>
              </a:rPr>
              <a:t>.​</a:t>
            </a:r>
            <a:endParaRPr lang="sl-SI" sz="1600" b="1" i="0" u="none" strike="noStrike" dirty="0">
              <a:solidFill>
                <a:srgbClr val="000000"/>
              </a:solidFill>
              <a:effectLst/>
              <a:latin typeface="Raleway "/>
            </a:endParaRPr>
          </a:p>
          <a:p>
            <a:pPr marL="342900" indent="-342900" fontAlgn="base">
              <a:lnSpc>
                <a:spcPct val="150000"/>
              </a:lnSpc>
              <a:spcBef>
                <a:spcPts val="600"/>
              </a:spcBef>
              <a:spcAft>
                <a:spcPts val="600"/>
              </a:spcAft>
              <a:buAutoNum type="arabicPeriod"/>
            </a:pPr>
            <a:r>
              <a:rPr lang="sl-SI" sz="1600" b="1" dirty="0">
                <a:solidFill>
                  <a:srgbClr val="000000"/>
                </a:solidFill>
                <a:latin typeface="Raleway "/>
              </a:rPr>
              <a:t>Politični dejavniki</a:t>
            </a:r>
            <a:r>
              <a:rPr lang="sl-SI" sz="1600">
                <a:solidFill>
                  <a:srgbClr val="000000"/>
                </a:solidFill>
                <a:latin typeface="Raleway "/>
              </a:rPr>
              <a:t>: vladne politike, davčne politike in politike zaposlovanja</a:t>
            </a:r>
          </a:p>
          <a:p>
            <a:pPr marL="342900" indent="-342900">
              <a:lnSpc>
                <a:spcPct val="150000"/>
              </a:lnSpc>
              <a:spcBef>
                <a:spcPts val="600"/>
              </a:spcBef>
              <a:spcAft>
                <a:spcPts val="600"/>
              </a:spcAft>
              <a:buAutoNum type="arabicPeriod"/>
            </a:pPr>
            <a:r>
              <a:rPr lang="sl-SI" sz="1600" b="1" dirty="0">
                <a:solidFill>
                  <a:srgbClr val="000000"/>
                </a:solidFill>
                <a:latin typeface="Raleway "/>
              </a:rPr>
              <a:t>Gospodarski dejavniki</a:t>
            </a:r>
            <a:r>
              <a:rPr lang="sl-SI" sz="1600" dirty="0">
                <a:solidFill>
                  <a:srgbClr val="000000"/>
                </a:solidFill>
                <a:latin typeface="Raleway "/>
              </a:rPr>
              <a:t>: obrestne mere, ravnovesje med ponudbo in povpraševanjem, inflacija, recesija in rast.</a:t>
            </a:r>
            <a:endParaRPr lang="sl-SI" dirty="0">
              <a:solidFill>
                <a:srgbClr val="DACDAC"/>
              </a:solidFill>
              <a:latin typeface="Raleway"/>
            </a:endParaRPr>
          </a:p>
          <a:p>
            <a:pPr marL="342900" indent="-342900">
              <a:lnSpc>
                <a:spcPct val="150000"/>
              </a:lnSpc>
              <a:spcBef>
                <a:spcPts val="600"/>
              </a:spcBef>
              <a:spcAft>
                <a:spcPts val="600"/>
              </a:spcAft>
              <a:buAutoNum type="arabicPeriod"/>
            </a:pPr>
            <a:r>
              <a:rPr lang="sl-SI" sz="1600" b="1" dirty="0">
                <a:solidFill>
                  <a:srgbClr val="000000"/>
                </a:solidFill>
                <a:latin typeface="Raleway "/>
              </a:rPr>
              <a:t>Družbeni dejavniki</a:t>
            </a:r>
            <a:r>
              <a:rPr lang="sl-SI" sz="1600" dirty="0">
                <a:solidFill>
                  <a:srgbClr val="000000"/>
                </a:solidFill>
                <a:latin typeface="Raleway "/>
              </a:rPr>
              <a:t>: demografski podatki ciljne skupine, starostna porazdelitev, kulturni trendi in trendi življenjskega sloga.</a:t>
            </a:r>
            <a:endParaRPr lang="sl-SI" dirty="0">
              <a:solidFill>
                <a:srgbClr val="DACDAC"/>
              </a:solidFill>
              <a:latin typeface="Raleway"/>
            </a:endParaRPr>
          </a:p>
          <a:p>
            <a:pPr marL="342900" indent="-342900">
              <a:lnSpc>
                <a:spcPct val="150000"/>
              </a:lnSpc>
              <a:spcBef>
                <a:spcPts val="600"/>
              </a:spcBef>
              <a:spcAft>
                <a:spcPts val="600"/>
              </a:spcAft>
              <a:buAutoNum type="arabicPeriod"/>
            </a:pPr>
            <a:r>
              <a:rPr lang="sl-SI" sz="1600" b="1" dirty="0">
                <a:solidFill>
                  <a:srgbClr val="000000"/>
                </a:solidFill>
                <a:latin typeface="Raleway "/>
              </a:rPr>
              <a:t>Tehnološki dejavniki</a:t>
            </a:r>
            <a:r>
              <a:rPr lang="sl-SI" sz="1600" dirty="0">
                <a:solidFill>
                  <a:srgbClr val="000000"/>
                </a:solidFill>
                <a:latin typeface="Raleway "/>
              </a:rPr>
              <a:t>: razvoj in vloga tehnologij, ki se uporabljajo v panogi, ter tehnološki trendi</a:t>
            </a:r>
            <a:r>
              <a:rPr lang="sl-SI" sz="1600" b="0" i="0" u="none" strike="noStrike" dirty="0">
                <a:solidFill>
                  <a:srgbClr val="000000"/>
                </a:solidFill>
                <a:effectLst/>
                <a:latin typeface="Raleway "/>
              </a:rPr>
              <a:t>.​</a:t>
            </a:r>
            <a:endParaRPr lang="sl-SI"/>
          </a:p>
        </p:txBody>
      </p:sp>
    </p:spTree>
    <p:extLst>
      <p:ext uri="{BB962C8B-B14F-4D97-AF65-F5344CB8AC3E}">
        <p14:creationId xmlns:p14="http://schemas.microsoft.com/office/powerpoint/2010/main" val="721563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59ABA-9D28-5B86-11D7-938AF2AF607B}"/>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CABB9BCC-5243-8BEE-9F2F-AA432CBC050C}"/>
              </a:ext>
            </a:extLst>
          </p:cNvPr>
          <p:cNvSpPr txBox="1"/>
          <p:nvPr/>
        </p:nvSpPr>
        <p:spPr>
          <a:xfrm>
            <a:off x="356935" y="1727442"/>
            <a:ext cx="11032960" cy="2062103"/>
          </a:xfrm>
          <a:prstGeom prst="rect">
            <a:avLst/>
          </a:prstGeom>
          <a:noFill/>
        </p:spPr>
        <p:txBody>
          <a:bodyPr wrap="square" lIns="91440" tIns="45720" rIns="91440" bIns="45720" anchor="t">
            <a:spAutoFit/>
          </a:bodyPr>
          <a:lstStyle/>
          <a:p>
            <a:pPr algn="just" fontAlgn="base">
              <a:lnSpc>
                <a:spcPct val="150000"/>
              </a:lnSpc>
              <a:spcBef>
                <a:spcPts val="600"/>
              </a:spcBef>
              <a:spcAft>
                <a:spcPts val="600"/>
              </a:spcAft>
            </a:pPr>
            <a:r>
              <a:rPr lang="sl-SI" dirty="0">
                <a:solidFill>
                  <a:srgbClr val="000000"/>
                </a:solidFill>
                <a:latin typeface="Raleway "/>
              </a:rPr>
              <a:t>Analiza </a:t>
            </a:r>
            <a:r>
              <a:rPr lang="sl-SI" b="1" dirty="0">
                <a:solidFill>
                  <a:srgbClr val="000000"/>
                </a:solidFill>
                <a:latin typeface="Raleway "/>
              </a:rPr>
              <a:t>PEST</a:t>
            </a:r>
            <a:r>
              <a:rPr lang="sl-SI" dirty="0">
                <a:solidFill>
                  <a:srgbClr val="000000"/>
                </a:solidFill>
                <a:latin typeface="Raleway "/>
              </a:rPr>
              <a:t> se je nedavno razvila v analizo </a:t>
            </a:r>
            <a:r>
              <a:rPr lang="sl-SI" b="1" dirty="0">
                <a:solidFill>
                  <a:srgbClr val="000000"/>
                </a:solidFill>
                <a:latin typeface="Raleway "/>
              </a:rPr>
              <a:t>PESTEL</a:t>
            </a:r>
            <a:r>
              <a:rPr lang="sl-SI" dirty="0">
                <a:solidFill>
                  <a:srgbClr val="000000"/>
                </a:solidFill>
                <a:latin typeface="Raleway "/>
              </a:rPr>
              <a:t>. V skladu s tem so bili v analizo razlik na trgu postopoma vključeni “okoljski dejavniki” in “pravni” dejavniki. Tako imamo</a:t>
            </a:r>
            <a:r>
              <a:rPr lang="sl-SI" b="0" i="0" u="none" strike="noStrike" dirty="0">
                <a:solidFill>
                  <a:srgbClr val="000000"/>
                </a:solidFill>
                <a:effectLst/>
                <a:latin typeface="Raleway "/>
              </a:rPr>
              <a:t>:​</a:t>
            </a:r>
            <a:endParaRPr lang="sl-SI" dirty="0">
              <a:solidFill>
                <a:srgbClr val="000000"/>
              </a:solidFill>
              <a:latin typeface="Raleway "/>
            </a:endParaRPr>
          </a:p>
          <a:p>
            <a:pPr fontAlgn="base">
              <a:lnSpc>
                <a:spcPct val="150000"/>
              </a:lnSpc>
              <a:spcBef>
                <a:spcPts val="600"/>
              </a:spcBef>
              <a:spcAft>
                <a:spcPts val="600"/>
              </a:spcAft>
            </a:pPr>
            <a:r>
              <a:rPr lang="sl-SI" b="1" i="0" u="none" strike="noStrike" dirty="0">
                <a:solidFill>
                  <a:srgbClr val="000000"/>
                </a:solidFill>
                <a:effectLst/>
                <a:latin typeface="Raleway "/>
              </a:rPr>
              <a:t>5. </a:t>
            </a:r>
            <a:r>
              <a:rPr lang="sl-SI" b="1" dirty="0">
                <a:solidFill>
                  <a:srgbClr val="000000"/>
                </a:solidFill>
                <a:latin typeface="Raleway "/>
              </a:rPr>
              <a:t>Pravni dejavniki</a:t>
            </a:r>
            <a:r>
              <a:rPr lang="sl-SI" dirty="0">
                <a:solidFill>
                  <a:srgbClr val="000000"/>
                </a:solidFill>
                <a:latin typeface="Raleway "/>
              </a:rPr>
              <a:t>: pravni predpisi, ki vplivajo na panogo
</a:t>
            </a:r>
            <a:r>
              <a:rPr lang="sl-SI" b="1" dirty="0">
                <a:solidFill>
                  <a:srgbClr val="000000"/>
                </a:solidFill>
                <a:latin typeface="Raleway "/>
              </a:rPr>
              <a:t>6</a:t>
            </a:r>
            <a:r>
              <a:rPr lang="sl-SI" dirty="0">
                <a:solidFill>
                  <a:srgbClr val="000000"/>
                </a:solidFill>
                <a:latin typeface="Raleway "/>
              </a:rPr>
              <a:t>. </a:t>
            </a:r>
            <a:r>
              <a:rPr lang="sl-SI" b="1" dirty="0">
                <a:solidFill>
                  <a:srgbClr val="000000"/>
                </a:solidFill>
                <a:latin typeface="Raleway "/>
              </a:rPr>
              <a:t>Okoljski dejavniki</a:t>
            </a:r>
            <a:r>
              <a:rPr lang="sl-SI" dirty="0">
                <a:solidFill>
                  <a:srgbClr val="000000"/>
                </a:solidFill>
                <a:latin typeface="Raleway "/>
              </a:rPr>
              <a:t>: okoljska zakonodaja, podnebje in njegovi vplivi, ekološka struktura in dinamika</a:t>
            </a:r>
            <a:r>
              <a:rPr lang="sl-SI" b="0" i="0" u="none" strike="noStrike" dirty="0">
                <a:solidFill>
                  <a:srgbClr val="000000"/>
                </a:solidFill>
                <a:effectLst/>
                <a:latin typeface="Raleway "/>
              </a:rPr>
              <a:t>.</a:t>
            </a:r>
          </a:p>
        </p:txBody>
      </p:sp>
      <p:sp>
        <p:nvSpPr>
          <p:cNvPr id="3" name="Dikdörtgen 2">
            <a:extLst>
              <a:ext uri="{FF2B5EF4-FFF2-40B4-BE49-F238E27FC236}">
                <a16:creationId xmlns:a16="http://schemas.microsoft.com/office/drawing/2014/main" id="{BD67E5E8-1235-B907-8CF4-F44086AAAB27}"/>
              </a:ext>
            </a:extLst>
          </p:cNvPr>
          <p:cNvSpPr/>
          <p:nvPr/>
        </p:nvSpPr>
        <p:spPr>
          <a:xfrm>
            <a:off x="5982147" y="4642800"/>
            <a:ext cx="2240768" cy="76944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dirty="0">
                <a:solidFill>
                  <a:srgbClr val="3E424B"/>
                </a:solidFill>
                <a:latin typeface="Inter"/>
              </a:rPr>
              <a:t>PEST </a:t>
            </a:r>
            <a:endParaRPr lang="tr-TR" sz="4400" dirty="0"/>
          </a:p>
        </p:txBody>
      </p:sp>
      <p:sp>
        <p:nvSpPr>
          <p:cNvPr id="5" name="Sağ Ok 9">
            <a:extLst>
              <a:ext uri="{FF2B5EF4-FFF2-40B4-BE49-F238E27FC236}">
                <a16:creationId xmlns:a16="http://schemas.microsoft.com/office/drawing/2014/main" id="{763D2CAE-A823-0995-1F86-CE6249742E6A}"/>
              </a:ext>
            </a:extLst>
          </p:cNvPr>
          <p:cNvSpPr/>
          <p:nvPr/>
        </p:nvSpPr>
        <p:spPr>
          <a:xfrm>
            <a:off x="7492034" y="4542569"/>
            <a:ext cx="949520" cy="969901"/>
          </a:xfrm>
          <a:prstGeom prst="rightArrow">
            <a:avLst/>
          </a:prstGeom>
          <a:solidFill>
            <a:schemeClr val="bg1">
              <a:lumMod val="60000"/>
              <a:lumOff val="40000"/>
            </a:schemeClr>
          </a:solidFill>
          <a:ln>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tr-TR" dirty="0"/>
          </a:p>
        </p:txBody>
      </p:sp>
      <p:sp>
        <p:nvSpPr>
          <p:cNvPr id="6" name="Dikdörtgen 5">
            <a:extLst>
              <a:ext uri="{FF2B5EF4-FFF2-40B4-BE49-F238E27FC236}">
                <a16:creationId xmlns:a16="http://schemas.microsoft.com/office/drawing/2014/main" id="{13432ED7-1E6B-AB92-08C5-3C7AC0C64AE9}"/>
              </a:ext>
            </a:extLst>
          </p:cNvPr>
          <p:cNvSpPr/>
          <p:nvPr/>
        </p:nvSpPr>
        <p:spPr>
          <a:xfrm>
            <a:off x="8659935" y="4648256"/>
            <a:ext cx="1791131" cy="769441"/>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dirty="0">
                <a:solidFill>
                  <a:srgbClr val="3E424B"/>
                </a:solidFill>
                <a:latin typeface="Inter"/>
              </a:rPr>
              <a:t>PESTEL</a:t>
            </a:r>
            <a:endParaRPr lang="tr-TR" sz="4400" dirty="0"/>
          </a:p>
        </p:txBody>
      </p:sp>
      <p:sp>
        <p:nvSpPr>
          <p:cNvPr id="7" name="Metin kutusu 6">
            <a:extLst>
              <a:ext uri="{FF2B5EF4-FFF2-40B4-BE49-F238E27FC236}">
                <a16:creationId xmlns:a16="http://schemas.microsoft.com/office/drawing/2014/main" id="{63C861A5-C6BA-0105-A8B5-2DA66B77B32A}"/>
              </a:ext>
            </a:extLst>
          </p:cNvPr>
          <p:cNvSpPr txBox="1"/>
          <p:nvPr/>
        </p:nvSpPr>
        <p:spPr>
          <a:xfrm>
            <a:off x="1026157" y="4491486"/>
            <a:ext cx="4636008" cy="954107"/>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pPr algn="just"/>
            <a:r>
              <a:rPr lang="sl-SI" sz="1400" dirty="0">
                <a:solidFill>
                  <a:schemeClr val="accent1"/>
                </a:solidFill>
              </a:rPr>
              <a:t>Informacije v tem poglavju se nanašajo na uporabo analize </a:t>
            </a:r>
            <a:r>
              <a:rPr lang="sl-SI" sz="1400" dirty="0" err="1">
                <a:solidFill>
                  <a:schemeClr val="accent1"/>
                </a:solidFill>
              </a:rPr>
              <a:t>PESTEL</a:t>
            </a:r>
            <a:r>
              <a:rPr lang="sl-SI" sz="1400" dirty="0">
                <a:solidFill>
                  <a:schemeClr val="accent1"/>
                </a:solidFill>
              </a:rPr>
              <a:t> v trženjskih raziskavah. Za podrobnejše informacije o analizi </a:t>
            </a:r>
            <a:r>
              <a:rPr lang="sl-SI" sz="1400" dirty="0" err="1">
                <a:solidFill>
                  <a:schemeClr val="accent1"/>
                </a:solidFill>
              </a:rPr>
              <a:t>PESTEL</a:t>
            </a:r>
            <a:r>
              <a:rPr lang="sl-SI" sz="1400" dirty="0">
                <a:solidFill>
                  <a:schemeClr val="accent1"/>
                </a:solidFill>
              </a:rPr>
              <a:t> si oglejte enoto Poslovno načrtovanje in strategija</a:t>
            </a:r>
            <a:r>
              <a:rPr lang="sl-SI" sz="1400" i="1" dirty="0">
                <a:solidFill>
                  <a:schemeClr val="accent1"/>
                </a:solidFill>
              </a:rPr>
              <a:t>.</a:t>
            </a:r>
          </a:p>
        </p:txBody>
      </p:sp>
      <p:sp>
        <p:nvSpPr>
          <p:cNvPr id="8" name="CasellaDiTesto 1">
            <a:extLst>
              <a:ext uri="{FF2B5EF4-FFF2-40B4-BE49-F238E27FC236}">
                <a16:creationId xmlns:a16="http://schemas.microsoft.com/office/drawing/2014/main" id="{0D22DAF9-FEC3-6DBC-16D5-3DE0B71E42B3}"/>
              </a:ext>
            </a:extLst>
          </p:cNvPr>
          <p:cNvSpPr txBox="1"/>
          <p:nvPr/>
        </p:nvSpPr>
        <p:spPr>
          <a:xfrm>
            <a:off x="356935" y="288993"/>
            <a:ext cx="10610461" cy="1241365"/>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5000"/>
                  </a:schemeClr>
                </a:solidFill>
                <a:latin typeface="Raleway SemiBold"/>
              </a:rPr>
              <a:t>Razlike na trgu: uporaba analize PESTEL – 2/2 </a:t>
            </a:r>
          </a:p>
          <a:p>
            <a:pPr>
              <a:lnSpc>
                <a:spcPct val="150000"/>
              </a:lnSpc>
            </a:pPr>
            <a:r>
              <a:rPr lang="sl-SI" b="1" dirty="0">
                <a:solidFill>
                  <a:schemeClr val="bg1"/>
                </a:solidFill>
              </a:rPr>
              <a:t>Analiza kulturnih, gospodarskih in geografskih razlik​</a:t>
            </a:r>
            <a:endParaRPr lang="sl-SI" sz="2800" b="1" dirty="0">
              <a:solidFill>
                <a:schemeClr val="bg1"/>
              </a:solidFill>
            </a:endParaRPr>
          </a:p>
        </p:txBody>
      </p:sp>
    </p:spTree>
    <p:extLst>
      <p:ext uri="{BB962C8B-B14F-4D97-AF65-F5344CB8AC3E}">
        <p14:creationId xmlns:p14="http://schemas.microsoft.com/office/powerpoint/2010/main" val="104612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C80BD-13FD-8EDC-368A-D0DE68313DDE}"/>
            </a:ext>
          </a:extLst>
        </p:cNvPr>
        <p:cNvGrpSpPr/>
        <p:nvPr/>
      </p:nvGrpSpPr>
      <p:grpSpPr>
        <a:xfrm>
          <a:off x="0" y="0"/>
          <a:ext cx="0" cy="0"/>
          <a:chOff x="0" y="0"/>
          <a:chExt cx="0" cy="0"/>
        </a:xfrm>
      </p:grpSpPr>
      <p:pic>
        <p:nvPicPr>
          <p:cNvPr id="5122" name="Picture 2">
            <a:extLst>
              <a:ext uri="{FF2B5EF4-FFF2-40B4-BE49-F238E27FC236}">
                <a16:creationId xmlns:a16="http://schemas.microsoft.com/office/drawing/2014/main" id="{84A424D9-33CE-1833-3B02-B9FA5A84A4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4985" y="104272"/>
            <a:ext cx="8934155" cy="5953347"/>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a:extLst>
              <a:ext uri="{FF2B5EF4-FFF2-40B4-BE49-F238E27FC236}">
                <a16:creationId xmlns:a16="http://schemas.microsoft.com/office/drawing/2014/main" id="{399296F0-4A1B-CB00-ABFB-18139156DFF1}"/>
              </a:ext>
            </a:extLst>
          </p:cNvPr>
          <p:cNvSpPr txBox="1"/>
          <p:nvPr/>
        </p:nvSpPr>
        <p:spPr>
          <a:xfrm>
            <a:off x="3144466" y="6230508"/>
            <a:ext cx="6094378" cy="246221"/>
          </a:xfrm>
          <a:prstGeom prst="rect">
            <a:avLst/>
          </a:prstGeom>
          <a:noFill/>
        </p:spPr>
        <p:txBody>
          <a:bodyPr wrap="square">
            <a:spAutoFit/>
          </a:bodyPr>
          <a:lstStyle/>
          <a:p>
            <a:pPr algn="ctr"/>
            <a:r>
              <a:rPr lang="tr-TR" sz="1000" dirty="0">
                <a:solidFill>
                  <a:schemeClr val="accent1"/>
                </a:solidFill>
              </a:rPr>
              <a:t>Vir slike: Istockphoto.com</a:t>
            </a:r>
          </a:p>
        </p:txBody>
      </p:sp>
    </p:spTree>
    <p:extLst>
      <p:ext uri="{BB962C8B-B14F-4D97-AF65-F5344CB8AC3E}">
        <p14:creationId xmlns:p14="http://schemas.microsoft.com/office/powerpoint/2010/main" val="2768418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49418-0F85-DD92-D0BB-9EEC3847A44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7406AE6A-9734-C226-DEA5-A457F56290C8}"/>
              </a:ext>
            </a:extLst>
          </p:cNvPr>
          <p:cNvSpPr txBox="1"/>
          <p:nvPr/>
        </p:nvSpPr>
        <p:spPr>
          <a:xfrm>
            <a:off x="356935" y="288993"/>
            <a:ext cx="10610461" cy="1241365"/>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5000"/>
                  </a:schemeClr>
                </a:solidFill>
                <a:latin typeface="Raleway SemiBold"/>
              </a:rPr>
              <a:t>Struktura trga – 1/2</a:t>
            </a:r>
          </a:p>
          <a:p>
            <a:pPr>
              <a:lnSpc>
                <a:spcPct val="150000"/>
              </a:lnSpc>
            </a:pPr>
            <a:r>
              <a:rPr lang="sl-SI" b="1" dirty="0">
                <a:solidFill>
                  <a:schemeClr val="bg1"/>
                </a:solidFill>
              </a:rPr>
              <a:t>Analiza strukture trga, kjer boste ponujali izdelke in storitve​</a:t>
            </a:r>
            <a:endParaRPr lang="sl-SI" sz="2800" b="1" dirty="0">
              <a:solidFill>
                <a:schemeClr val="bg1"/>
              </a:solidFill>
            </a:endParaRPr>
          </a:p>
        </p:txBody>
      </p:sp>
      <p:sp>
        <p:nvSpPr>
          <p:cNvPr id="4" name="Metin kutusu 3">
            <a:extLst>
              <a:ext uri="{FF2B5EF4-FFF2-40B4-BE49-F238E27FC236}">
                <a16:creationId xmlns:a16="http://schemas.microsoft.com/office/drawing/2014/main" id="{19A02EBE-B806-403D-BC91-67D327301DF0}"/>
              </a:ext>
            </a:extLst>
          </p:cNvPr>
          <p:cNvSpPr txBox="1"/>
          <p:nvPr/>
        </p:nvSpPr>
        <p:spPr>
          <a:xfrm>
            <a:off x="457519" y="1843744"/>
            <a:ext cx="6907465" cy="4170372"/>
          </a:xfrm>
          <a:prstGeom prst="rect">
            <a:avLst/>
          </a:prstGeom>
          <a:noFill/>
        </p:spPr>
        <p:txBody>
          <a:bodyPr wrap="square" lIns="91440" tIns="45720" rIns="91440" bIns="45720" anchor="t">
            <a:spAutoFit/>
          </a:bodyPr>
          <a:lstStyle/>
          <a:p>
            <a:pPr algn="just" fontAlgn="base">
              <a:spcBef>
                <a:spcPts val="600"/>
              </a:spcBef>
              <a:spcAft>
                <a:spcPts val="600"/>
              </a:spcAft>
            </a:pPr>
            <a:r>
              <a:rPr lang="sl-SI" sz="1600" dirty="0">
                <a:solidFill>
                  <a:srgbClr val="000000"/>
                </a:solidFill>
                <a:latin typeface="Raleway "/>
              </a:rPr>
              <a:t>Analiza strukture ciljnega trga je najpomembnejši pogoj za vstop na trg. Predloga na desni vam lahko pomaga pri analizi trga z uporabo posebnih meril, ki posameznikom in timom omogočajo objektivno primerjajo izbire in določitev</a:t>
            </a:r>
            <a:r>
              <a:rPr lang="sl-SI" sz="1600" b="0" i="0" u="none" strike="noStrike" dirty="0">
                <a:solidFill>
                  <a:srgbClr val="000000"/>
                </a:solidFill>
                <a:effectLst/>
                <a:latin typeface="Raleway "/>
              </a:rPr>
              <a:t>: </a:t>
            </a:r>
          </a:p>
          <a:p>
            <a:pPr algn="just" fontAlgn="base">
              <a:spcBef>
                <a:spcPts val="600"/>
              </a:spcBef>
              <a:spcAft>
                <a:spcPts val="600"/>
              </a:spcAft>
            </a:pPr>
            <a:r>
              <a:rPr lang="sl-SI" sz="1600" b="1" dirty="0">
                <a:solidFill>
                  <a:srgbClr val="000000"/>
                </a:solidFill>
                <a:latin typeface="Raleway "/>
              </a:rPr>
              <a:t>Kateri izdelki / storitve so nujni in kritični za ciljni trg</a:t>
            </a:r>
            <a:r>
              <a:rPr lang="sl-SI" sz="1600" b="1" i="0" u="none" strike="noStrike" dirty="0">
                <a:solidFill>
                  <a:srgbClr val="000000"/>
                </a:solidFill>
                <a:effectLst/>
                <a:latin typeface="Raleway "/>
              </a:rPr>
              <a:t>?​</a:t>
            </a:r>
          </a:p>
          <a:p>
            <a:pPr algn="just" fontAlgn="base">
              <a:spcBef>
                <a:spcPts val="600"/>
              </a:spcBef>
              <a:spcAft>
                <a:spcPts val="600"/>
              </a:spcAft>
            </a:pPr>
            <a:r>
              <a:rPr lang="sl-SI" sz="1600" b="0" i="0" u="none" strike="noStrike" dirty="0">
                <a:solidFill>
                  <a:srgbClr val="000000"/>
                </a:solidFill>
                <a:effectLst/>
                <a:latin typeface="Raleway "/>
              </a:rPr>
              <a:t>​</a:t>
            </a:r>
            <a:r>
              <a:rPr lang="sl-SI" sz="1600" b="1" dirty="0">
                <a:solidFill>
                  <a:srgbClr val="000000"/>
                </a:solidFill>
                <a:latin typeface="Raleway "/>
              </a:rPr>
              <a:t>Ta grafikon, ki olajša sprejemanje odločitev glede ponudbe izdelkov in storitev na ciljnem trgu, olajša odločanje na oseh Trud / Stroški in Koristi / Vrednost</a:t>
            </a:r>
            <a:r>
              <a:rPr lang="sl-SI" sz="1600" b="1" i="0" u="none" strike="noStrike" dirty="0">
                <a:solidFill>
                  <a:srgbClr val="000000"/>
                </a:solidFill>
                <a:effectLst/>
                <a:latin typeface="Raleway "/>
              </a:rPr>
              <a:t>. ​</a:t>
            </a:r>
          </a:p>
          <a:p>
            <a:pPr algn="just" fontAlgn="base">
              <a:spcBef>
                <a:spcPts val="600"/>
              </a:spcBef>
              <a:spcAft>
                <a:spcPts val="600"/>
              </a:spcAft>
            </a:pPr>
            <a:r>
              <a:rPr lang="sl-SI" sz="1600" b="0" i="0" u="none" strike="noStrike" dirty="0">
                <a:solidFill>
                  <a:srgbClr val="000000"/>
                </a:solidFill>
                <a:effectLst/>
                <a:latin typeface="Raleway "/>
              </a:rPr>
              <a:t>​</a:t>
            </a:r>
            <a:r>
              <a:rPr lang="sl-SI" sz="1600" dirty="0">
                <a:solidFill>
                  <a:srgbClr val="000000"/>
                </a:solidFill>
                <a:latin typeface="Raleway "/>
              </a:rPr>
              <a:t>Ta grafikon je pomembno vodilo pri izvajanju strategije “lokalizacije”, zlasti pri vstopu na tuje trge, pomaga nam pa tudi razumeti, kateri izdelki / storitve bodo </a:t>
            </a:r>
            <a:r>
              <a:rPr lang="sl-SI" sz="1600" dirty="0" err="1">
                <a:solidFill>
                  <a:srgbClr val="000000"/>
                </a:solidFill>
                <a:latin typeface="Raleway "/>
              </a:rPr>
              <a:t>pozicionirani</a:t>
            </a:r>
            <a:r>
              <a:rPr lang="sl-SI" sz="1600" dirty="0">
                <a:solidFill>
                  <a:srgbClr val="000000"/>
                </a:solidFill>
                <a:latin typeface="Raleway "/>
              </a:rPr>
              <a:t> na ciljnem trgu</a:t>
            </a:r>
            <a:r>
              <a:rPr lang="sl-SI" sz="1600" b="0" i="0" u="none" strike="noStrike" dirty="0">
                <a:solidFill>
                  <a:srgbClr val="000000"/>
                </a:solidFill>
                <a:effectLst/>
                <a:latin typeface="Raleway "/>
              </a:rPr>
              <a:t>.​</a:t>
            </a:r>
          </a:p>
          <a:p>
            <a:pPr algn="just" rtl="0" fontAlgn="base"/>
            <a:endParaRPr lang="sl-SI" b="0" i="0" u="none" strike="noStrike" dirty="0">
              <a:solidFill>
                <a:srgbClr val="000000"/>
              </a:solidFill>
              <a:effectLst/>
              <a:latin typeface="Raleway "/>
            </a:endParaRPr>
          </a:p>
          <a:p>
            <a:pPr algn="just" rtl="0" fontAlgn="base"/>
            <a:r>
              <a:rPr lang="sl-SI" b="0" i="0" u="none" strike="noStrike" dirty="0">
                <a:solidFill>
                  <a:srgbClr val="000000"/>
                </a:solidFill>
                <a:effectLst/>
                <a:latin typeface="Raleway "/>
              </a:rPr>
              <a:t>​</a:t>
            </a:r>
          </a:p>
          <a:p>
            <a:pPr algn="just" rtl="0" fontAlgn="base"/>
            <a:endParaRPr lang="sl-SI" b="0" i="0" u="none" strike="noStrike" dirty="0">
              <a:solidFill>
                <a:srgbClr val="000000"/>
              </a:solidFill>
              <a:effectLst/>
              <a:latin typeface="Raleway "/>
            </a:endParaRPr>
          </a:p>
        </p:txBody>
      </p:sp>
      <p:pic>
        <p:nvPicPr>
          <p:cNvPr id="6146" name="Picture 2">
            <a:extLst>
              <a:ext uri="{FF2B5EF4-FFF2-40B4-BE49-F238E27FC236}">
                <a16:creationId xmlns:a16="http://schemas.microsoft.com/office/drawing/2014/main" id="{F03F73DA-82F8-7C22-6BE1-9912DBB2F60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7097" y="1621988"/>
            <a:ext cx="5306489" cy="4257231"/>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B18FEA9A-54D4-FB00-0D8D-077ADC1AEDD2}"/>
              </a:ext>
            </a:extLst>
          </p:cNvPr>
          <p:cNvSpPr txBox="1"/>
          <p:nvPr/>
        </p:nvSpPr>
        <p:spPr>
          <a:xfrm>
            <a:off x="6274535" y="5405957"/>
            <a:ext cx="7037960" cy="400110"/>
          </a:xfrm>
          <a:prstGeom prst="rect">
            <a:avLst/>
          </a:prstGeom>
          <a:noFill/>
        </p:spPr>
        <p:txBody>
          <a:bodyPr wrap="square">
            <a:spAutoFit/>
          </a:bodyPr>
          <a:lstStyle/>
          <a:p>
            <a:pPr algn="ctr"/>
            <a:r>
              <a:rPr lang="tr-TR" sz="1000" b="1" dirty="0">
                <a:solidFill>
                  <a:schemeClr val="accent1"/>
                </a:solidFill>
              </a:rPr>
              <a:t> </a:t>
            </a:r>
          </a:p>
          <a:p>
            <a:pPr algn="ctr"/>
            <a:r>
              <a:rPr lang="sl-SI" sz="1000" dirty="0">
                <a:solidFill>
                  <a:schemeClr val="accent1"/>
                </a:solidFill>
              </a:rPr>
              <a:t>Vir</a:t>
            </a:r>
            <a:r>
              <a:rPr lang="tr-TR" sz="1000" dirty="0">
                <a:solidFill>
                  <a:schemeClr val="accent1"/>
                </a:solidFill>
              </a:rPr>
              <a:t>:</a:t>
            </a:r>
            <a:r>
              <a:rPr lang="en-US" sz="1000" dirty="0">
                <a:solidFill>
                  <a:schemeClr val="accent1"/>
                </a:solidFill>
              </a:rPr>
              <a:t> FEM-Up</a:t>
            </a:r>
            <a:endParaRPr lang="tr-TR" sz="1000" dirty="0">
              <a:solidFill>
                <a:schemeClr val="accent1"/>
              </a:solidFill>
            </a:endParaRPr>
          </a:p>
        </p:txBody>
      </p:sp>
    </p:spTree>
    <p:extLst>
      <p:ext uri="{BB962C8B-B14F-4D97-AF65-F5344CB8AC3E}">
        <p14:creationId xmlns:p14="http://schemas.microsoft.com/office/powerpoint/2010/main" val="167733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C8F2E-5FC1-E629-3574-15229E54FEE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4F44FA4-A57D-6239-6C07-ADF7B25C5395}"/>
              </a:ext>
            </a:extLst>
          </p:cNvPr>
          <p:cNvSpPr txBox="1"/>
          <p:nvPr/>
        </p:nvSpPr>
        <p:spPr>
          <a:xfrm>
            <a:off x="356935" y="288993"/>
            <a:ext cx="10610461" cy="780214"/>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5000"/>
                  </a:schemeClr>
                </a:solidFill>
                <a:latin typeface="Raleway SemiBold"/>
              </a:rPr>
              <a:t>Struktura trga – 2/2​</a:t>
            </a:r>
          </a:p>
        </p:txBody>
      </p:sp>
      <p:sp>
        <p:nvSpPr>
          <p:cNvPr id="4" name="Metin kutusu 3">
            <a:extLst>
              <a:ext uri="{FF2B5EF4-FFF2-40B4-BE49-F238E27FC236}">
                <a16:creationId xmlns:a16="http://schemas.microsoft.com/office/drawing/2014/main" id="{ABF9D194-D14A-61A4-BE45-5B3B2DDF0027}"/>
              </a:ext>
            </a:extLst>
          </p:cNvPr>
          <p:cNvSpPr txBox="1"/>
          <p:nvPr/>
        </p:nvSpPr>
        <p:spPr>
          <a:xfrm>
            <a:off x="468007" y="1233887"/>
            <a:ext cx="10761780" cy="1726498"/>
          </a:xfrm>
          <a:prstGeom prst="rect">
            <a:avLst/>
          </a:prstGeom>
          <a:noFill/>
        </p:spPr>
        <p:txBody>
          <a:bodyPr wrap="square" lIns="91440" tIns="45720" rIns="91440" bIns="45720" anchor="t">
            <a:spAutoFit/>
          </a:bodyPr>
          <a:lstStyle/>
          <a:p>
            <a:pPr algn="just" fontAlgn="base">
              <a:lnSpc>
                <a:spcPct val="150000"/>
              </a:lnSpc>
              <a:spcBef>
                <a:spcPts val="600"/>
              </a:spcBef>
              <a:spcAft>
                <a:spcPts val="600"/>
              </a:spcAft>
            </a:pPr>
            <a:r>
              <a:rPr lang="sl-SI" b="1" dirty="0">
                <a:solidFill>
                  <a:schemeClr val="bg1"/>
                </a:solidFill>
                <a:latin typeface="Raleway "/>
              </a:rPr>
              <a:t>Lokalizacija</a:t>
            </a:r>
          </a:p>
          <a:p>
            <a:pPr algn="just" fontAlgn="base">
              <a:lnSpc>
                <a:spcPct val="150000"/>
              </a:lnSpc>
              <a:spcBef>
                <a:spcPts val="600"/>
              </a:spcBef>
              <a:spcAft>
                <a:spcPts val="600"/>
              </a:spcAft>
            </a:pPr>
            <a:r>
              <a:rPr lang="sl-SI" sz="1600" dirty="0">
                <a:solidFill>
                  <a:srgbClr val="000000"/>
                </a:solidFill>
                <a:latin typeface="Raleway "/>
              </a:rPr>
              <a:t>Lokalizacija je strategija, kjer podjetja vstopajo na trg tako, da svoje izdelke in/ali storitve prilagodijo jeziku in kulturi ciljnega trga. Na primer jezik, ki se uporablja na spletni strani za nakupovanje, oblačila moških in žensk v oglasih blagovnih znamk, vrsta mesa v izdelkih široke potrošnje</a:t>
            </a:r>
            <a:r>
              <a:rPr lang="en-US" sz="1600" dirty="0">
                <a:solidFill>
                  <a:srgbClr val="000000"/>
                </a:solidFill>
                <a:latin typeface="Raleway "/>
              </a:rPr>
              <a:t>,</a:t>
            </a:r>
            <a:r>
              <a:rPr lang="sl-SI" sz="1600" dirty="0">
                <a:solidFill>
                  <a:srgbClr val="000000"/>
                </a:solidFill>
                <a:latin typeface="Raleway "/>
              </a:rPr>
              <a:t> itd</a:t>
            </a:r>
            <a:r>
              <a:rPr lang="sl-SI" sz="1600" b="0" i="0" u="none" strike="noStrike" dirty="0">
                <a:solidFill>
                  <a:srgbClr val="000000"/>
                </a:solidFill>
                <a:effectLst/>
                <a:latin typeface="Raleway "/>
              </a:rPr>
              <a:t>.​</a:t>
            </a:r>
            <a:endParaRPr lang="sl-SI" sz="1600" b="0" i="0" dirty="0">
              <a:solidFill>
                <a:srgbClr val="000000"/>
              </a:solidFill>
              <a:effectLst/>
              <a:latin typeface="Raleway "/>
            </a:endParaRPr>
          </a:p>
        </p:txBody>
      </p:sp>
      <p:pic>
        <p:nvPicPr>
          <p:cNvPr id="1028" name="Picture 4" descr="people in the supermarket choose goods and supermarket cart with products. vector cartoon flat style illustration - market structure illust stock illustrations">
            <a:extLst>
              <a:ext uri="{FF2B5EF4-FFF2-40B4-BE49-F238E27FC236}">
                <a16:creationId xmlns:a16="http://schemas.microsoft.com/office/drawing/2014/main" id="{92998324-B31F-953D-24E0-A12B10B4D15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7533" y="3508933"/>
            <a:ext cx="5829300" cy="2990850"/>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DF99E8C-D072-168F-6E07-E9CFCE305CF7}"/>
              </a:ext>
            </a:extLst>
          </p:cNvPr>
          <p:cNvSpPr txBox="1"/>
          <p:nvPr/>
        </p:nvSpPr>
        <p:spPr>
          <a:xfrm>
            <a:off x="5297533" y="6569007"/>
            <a:ext cx="6096000" cy="246221"/>
          </a:xfrm>
          <a:prstGeom prst="rect">
            <a:avLst/>
          </a:prstGeom>
          <a:noFill/>
        </p:spPr>
        <p:txBody>
          <a:bodyPr wrap="square">
            <a:spAutoFit/>
          </a:bodyPr>
          <a:lstStyle/>
          <a:p>
            <a:pPr algn="ctr"/>
            <a:r>
              <a:rPr lang="tr-TR" sz="1000" dirty="0">
                <a:solidFill>
                  <a:schemeClr val="accent1"/>
                </a:solidFill>
              </a:rPr>
              <a:t>Vir slike: Istockphoto.com</a:t>
            </a:r>
          </a:p>
        </p:txBody>
      </p:sp>
    </p:spTree>
    <p:extLst>
      <p:ext uri="{BB962C8B-B14F-4D97-AF65-F5344CB8AC3E}">
        <p14:creationId xmlns:p14="http://schemas.microsoft.com/office/powerpoint/2010/main" val="1285677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4B059-9641-83DF-9288-C3CAF6E7462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F1BE385A-8067-6C0D-E56C-54E1048E491D}"/>
              </a:ext>
            </a:extLst>
          </p:cNvPr>
          <p:cNvSpPr txBox="1"/>
          <p:nvPr/>
        </p:nvSpPr>
        <p:spPr>
          <a:xfrm>
            <a:off x="277898" y="260717"/>
            <a:ext cx="11507353" cy="1708160"/>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5000"/>
                  </a:schemeClr>
                </a:solidFill>
                <a:latin typeface="Raleway SemiBold"/>
              </a:rPr>
              <a:t>Analiza velikosti trga – 1/2</a:t>
            </a:r>
          </a:p>
          <a:p>
            <a:pPr>
              <a:lnSpc>
                <a:spcPct val="150000"/>
              </a:lnSpc>
            </a:pPr>
            <a:r>
              <a:rPr lang="sl-SI" b="1" dirty="0">
                <a:solidFill>
                  <a:schemeClr val="accent1"/>
                </a:solidFill>
              </a:rPr>
              <a:t>Gre za pristop k analizi trenutne velikosti trga in položaja naše blagovne znamke/izdelka/storitve na tem trgu.​</a:t>
            </a:r>
          </a:p>
        </p:txBody>
      </p:sp>
      <p:sp>
        <p:nvSpPr>
          <p:cNvPr id="4" name="Metin kutusu 3">
            <a:extLst>
              <a:ext uri="{FF2B5EF4-FFF2-40B4-BE49-F238E27FC236}">
                <a16:creationId xmlns:a16="http://schemas.microsoft.com/office/drawing/2014/main" id="{93D46D91-9981-AFC8-66AB-070EE7920A54}"/>
              </a:ext>
            </a:extLst>
          </p:cNvPr>
          <p:cNvSpPr txBox="1"/>
          <p:nvPr/>
        </p:nvSpPr>
        <p:spPr>
          <a:xfrm>
            <a:off x="277898" y="2255579"/>
            <a:ext cx="6435403" cy="2893100"/>
          </a:xfrm>
          <a:prstGeom prst="rect">
            <a:avLst/>
          </a:prstGeom>
          <a:noFill/>
        </p:spPr>
        <p:txBody>
          <a:bodyPr wrap="square" lIns="91440" tIns="45720" rIns="91440" bIns="45720" anchor="t">
            <a:spAutoFit/>
          </a:bodyPr>
          <a:lstStyle/>
          <a:p>
            <a:pPr algn="just" fontAlgn="base">
              <a:spcBef>
                <a:spcPts val="600"/>
              </a:spcBef>
              <a:spcAft>
                <a:spcPts val="600"/>
              </a:spcAft>
            </a:pPr>
            <a:r>
              <a:rPr lang="sl-SI" sz="1600" dirty="0">
                <a:solidFill>
                  <a:srgbClr val="000000"/>
                </a:solidFill>
                <a:latin typeface="Raleway "/>
              </a:rPr>
              <a:t>Tržni delež se nanaša na odstotek celotne prodaje podjetja na trgu v določenem časovnem obdobju.
Analiza tržnega deleža je analiza, ki določa položaj izdelka / storitve in vašega podjetja na trgu skupaj s konkurenco. Osnova tega pristopa, ki ga lahko imenujemo tudi razširitev analize konkurence na trgu, je naslednja: kateri konkurenti – in izdelki/storitve – imajo kolikšen tržni delež? Analiza trga pomaga oceniti strategijo rasti podjetja skupaj s položajem, ki ga imajo na trgu ponujeni izdelek in storitve</a:t>
            </a:r>
            <a:r>
              <a:rPr lang="sl-SI" sz="1600" b="0" i="0" u="none" strike="noStrike" dirty="0">
                <a:solidFill>
                  <a:srgbClr val="000000"/>
                </a:solidFill>
                <a:effectLst/>
                <a:latin typeface="Raleway "/>
              </a:rPr>
              <a:t>.​</a:t>
            </a:r>
          </a:p>
          <a:p>
            <a:pPr algn="just" rtl="0" fontAlgn="base">
              <a:spcBef>
                <a:spcPts val="600"/>
              </a:spcBef>
              <a:spcAft>
                <a:spcPts val="600"/>
              </a:spcAft>
            </a:pPr>
            <a:endParaRPr lang="sl-SI" dirty="0">
              <a:solidFill>
                <a:srgbClr val="000000"/>
              </a:solidFill>
              <a:latin typeface="Raleway "/>
            </a:endParaRPr>
          </a:p>
        </p:txBody>
      </p:sp>
      <p:sp>
        <p:nvSpPr>
          <p:cNvPr id="7" name="Metin kutusu 6">
            <a:extLst>
              <a:ext uri="{FF2B5EF4-FFF2-40B4-BE49-F238E27FC236}">
                <a16:creationId xmlns:a16="http://schemas.microsoft.com/office/drawing/2014/main" id="{33369A12-A610-F9DF-05AD-7C6446205867}"/>
              </a:ext>
            </a:extLst>
          </p:cNvPr>
          <p:cNvSpPr txBox="1"/>
          <p:nvPr/>
        </p:nvSpPr>
        <p:spPr>
          <a:xfrm>
            <a:off x="277898" y="5131417"/>
            <a:ext cx="6435404" cy="584775"/>
          </a:xfrm>
          <a:prstGeom prst="rect">
            <a:avLst/>
          </a:prstGeom>
          <a:noFill/>
        </p:spPr>
        <p:txBody>
          <a:bodyPr wrap="square">
            <a:spAutoFit/>
          </a:bodyPr>
          <a:lstStyle/>
          <a:p>
            <a:pPr algn="just" fontAlgn="base"/>
            <a:r>
              <a:rPr lang="sl-SI" sz="1600" dirty="0">
                <a:solidFill>
                  <a:srgbClr val="000000"/>
                </a:solidFill>
                <a:latin typeface="Raleway "/>
              </a:rPr>
              <a:t>Tržni delež se izračuna tako, da se prodaja podjetja deli s skupno prodajo v panogi v določenem obdobju</a:t>
            </a:r>
            <a:r>
              <a:rPr lang="sl-SI" sz="1600" b="0" i="0" dirty="0">
                <a:solidFill>
                  <a:srgbClr val="000000"/>
                </a:solidFill>
                <a:effectLst/>
                <a:latin typeface="Raleway "/>
              </a:rPr>
              <a:t>.​</a:t>
            </a:r>
          </a:p>
        </p:txBody>
      </p:sp>
      <p:sp>
        <p:nvSpPr>
          <p:cNvPr id="9" name="Metin kutusu 8">
            <a:extLst>
              <a:ext uri="{FF2B5EF4-FFF2-40B4-BE49-F238E27FC236}">
                <a16:creationId xmlns:a16="http://schemas.microsoft.com/office/drawing/2014/main" id="{9D4D0B79-229D-30D2-3E25-B24AD480A20A}"/>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AFD3B326-23E9-E89C-8ACD-63FE801D8006}"/>
              </a:ext>
            </a:extLst>
          </p:cNvPr>
          <p:cNvSpPr txBox="1"/>
          <p:nvPr/>
        </p:nvSpPr>
        <p:spPr>
          <a:xfrm>
            <a:off x="7052703" y="2300551"/>
            <a:ext cx="4861399" cy="2708434"/>
          </a:xfrm>
          <a:prstGeom prst="rect">
            <a:avLst/>
          </a:prstGeom>
          <a:solidFill>
            <a:schemeClr val="bg1">
              <a:lumMod val="60000"/>
              <a:lumOff val="40000"/>
            </a:schemeClr>
          </a:solidFill>
        </p:spPr>
        <p:txBody>
          <a:bodyPr wrap="square" lIns="91440" tIns="45720" rIns="91440" bIns="45720" anchor="t">
            <a:spAutoFit/>
          </a:bodyPr>
          <a:lstStyle/>
          <a:p>
            <a:pPr algn="just" fontAlgn="base">
              <a:spcBef>
                <a:spcPts val="600"/>
              </a:spcBef>
              <a:spcAft>
                <a:spcPts val="600"/>
              </a:spcAft>
            </a:pPr>
            <a:r>
              <a:rPr lang="sl-SI" sz="1600" b="1" dirty="0">
                <a:solidFill>
                  <a:srgbClr val="000000"/>
                </a:solidFill>
                <a:latin typeface="Raleway "/>
              </a:rPr>
              <a:t>Naloga 1</a:t>
            </a:r>
            <a:r>
              <a:rPr lang="sl-SI" sz="1600" b="1" i="0" dirty="0">
                <a:solidFill>
                  <a:srgbClr val="000000"/>
                </a:solidFill>
                <a:effectLst/>
                <a:latin typeface="Raleway "/>
              </a:rPr>
              <a:t>: </a:t>
            </a:r>
          </a:p>
          <a:p>
            <a:pPr algn="just" fontAlgn="base">
              <a:spcBef>
                <a:spcPts val="600"/>
              </a:spcBef>
              <a:spcAft>
                <a:spcPts val="600"/>
              </a:spcAft>
            </a:pPr>
            <a:r>
              <a:rPr lang="sl-SI" sz="1600" dirty="0">
                <a:solidFill>
                  <a:srgbClr val="000000"/>
                </a:solidFill>
                <a:latin typeface="Raleway "/>
              </a:rPr>
              <a:t>Naj bo skupna količina dezodorantov prodanih na trgu države X, kjer obstaja 8 različnih blagovnih znamk dezodorantov, 1.002.458 za leto 2024. Iz lastnih evidenc zalog izhaja, da je število prodanih dezodorantov naše blagovne znamke za leto 2024 134.761. V tem okviru izračunajte tržni delež svojega poslovnega modela za leto 2024. Katere strategije bi uporabili (in kako) za povečanje tega tržnega deleža? Razpravljajte o tej situaciji</a:t>
            </a:r>
            <a:r>
              <a:rPr lang="sl-SI" sz="1600" b="0" i="0" dirty="0">
                <a:solidFill>
                  <a:srgbClr val="000000"/>
                </a:solidFill>
                <a:effectLst/>
                <a:latin typeface="Raleway "/>
              </a:rPr>
              <a:t>.​</a:t>
            </a:r>
          </a:p>
        </p:txBody>
      </p:sp>
      <p:sp>
        <p:nvSpPr>
          <p:cNvPr id="8" name="Metin kutusu 7">
            <a:extLst>
              <a:ext uri="{FF2B5EF4-FFF2-40B4-BE49-F238E27FC236}">
                <a16:creationId xmlns:a16="http://schemas.microsoft.com/office/drawing/2014/main" id="{144CFF56-FB0C-6635-19AA-46DACF248976}"/>
              </a:ext>
            </a:extLst>
          </p:cNvPr>
          <p:cNvSpPr txBox="1"/>
          <p:nvPr/>
        </p:nvSpPr>
        <p:spPr>
          <a:xfrm>
            <a:off x="7052703" y="5137354"/>
            <a:ext cx="4861399"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sl-SI" sz="1600" b="1" dirty="0">
                <a:solidFill>
                  <a:schemeClr val="accent1"/>
                </a:solidFill>
              </a:rPr>
              <a:t>Tržni delež </a:t>
            </a:r>
            <a:r>
              <a:rPr lang="sl-SI" sz="1600" dirty="0">
                <a:solidFill>
                  <a:schemeClr val="accent1"/>
                </a:solidFill>
              </a:rPr>
              <a:t>= Skupna prodaja podjetja / Skupna prodaja v panogi </a:t>
            </a:r>
            <a:r>
              <a:rPr lang="en-US" sz="1600" dirty="0">
                <a:solidFill>
                  <a:schemeClr val="accent1"/>
                </a:solidFill>
              </a:rPr>
              <a:t>x </a:t>
            </a:r>
            <a:r>
              <a:rPr lang="sl-SI" sz="1600" dirty="0">
                <a:solidFill>
                  <a:schemeClr val="accent1"/>
                </a:solidFill>
              </a:rPr>
              <a:t>100</a:t>
            </a:r>
          </a:p>
        </p:txBody>
      </p:sp>
    </p:spTree>
    <p:extLst>
      <p:ext uri="{BB962C8B-B14F-4D97-AF65-F5344CB8AC3E}">
        <p14:creationId xmlns:p14="http://schemas.microsoft.com/office/powerpoint/2010/main" val="1559102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54CF1-53C3-18A0-0BF1-AD7D00FEF700}"/>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649B5E92-BE52-AD1C-DEB8-6AF4F5175264}"/>
              </a:ext>
            </a:extLst>
          </p:cNvPr>
          <p:cNvSpPr txBox="1"/>
          <p:nvPr/>
        </p:nvSpPr>
        <p:spPr>
          <a:xfrm>
            <a:off x="356936" y="1452043"/>
            <a:ext cx="7030454" cy="2862322"/>
          </a:xfrm>
          <a:prstGeom prst="rect">
            <a:avLst/>
          </a:prstGeom>
          <a:noFill/>
        </p:spPr>
        <p:txBody>
          <a:bodyPr wrap="square" lIns="91440" tIns="45720" rIns="91440" bIns="45720" anchor="t">
            <a:spAutoFit/>
          </a:bodyPr>
          <a:lstStyle/>
          <a:p>
            <a:pPr algn="just" fontAlgn="base">
              <a:spcBef>
                <a:spcPts val="600"/>
              </a:spcBef>
              <a:spcAft>
                <a:spcPts val="600"/>
              </a:spcAft>
            </a:pPr>
            <a:r>
              <a:rPr lang="sl-SI" sz="1600" dirty="0">
                <a:solidFill>
                  <a:srgbClr val="000000"/>
                </a:solidFill>
                <a:latin typeface="Raleway "/>
              </a:rPr>
              <a:t>Tržni prodor je še en pomemben izraz, ki se včasih uporablja namesto, včasih pa tudi poleg pojma velikost trga.
Tržni prodor je orodje za ocenjevanje panoge kot celote in določanje priložnosti za podjetja, da povečajo svoj tržni delež ali ustvarijo več prihodkov od prodaje.
Podjetje lahko izračuna stopnjo prodora na trg tako, da število pridobljenih strank deli z velikostjo ciljnega trga. Na ta način lahko spremlja odstotek uspešnosti svojih prejšnjih trženjskih strategij in jih izboljša. To je pomembno tudi za razvoj merljivih in preglednih ciljev ključnih kazalnikov uspešnosti</a:t>
            </a:r>
            <a:r>
              <a:rPr lang="sl-SI" sz="1600" b="0" i="0" dirty="0">
                <a:solidFill>
                  <a:srgbClr val="000000"/>
                </a:solidFill>
                <a:effectLst/>
                <a:latin typeface="Raleway "/>
              </a:rPr>
              <a:t>.​</a:t>
            </a:r>
          </a:p>
        </p:txBody>
      </p:sp>
      <p:sp>
        <p:nvSpPr>
          <p:cNvPr id="7" name="Metin kutusu 6">
            <a:extLst>
              <a:ext uri="{FF2B5EF4-FFF2-40B4-BE49-F238E27FC236}">
                <a16:creationId xmlns:a16="http://schemas.microsoft.com/office/drawing/2014/main" id="{CF3D6F83-3B76-8A44-7E0D-D4386D9015E5}"/>
              </a:ext>
            </a:extLst>
          </p:cNvPr>
          <p:cNvSpPr txBox="1"/>
          <p:nvPr/>
        </p:nvSpPr>
        <p:spPr>
          <a:xfrm>
            <a:off x="7876675" y="1428678"/>
            <a:ext cx="3882188" cy="3046988"/>
          </a:xfrm>
          <a:prstGeom prst="rect">
            <a:avLst/>
          </a:prstGeom>
          <a:noFill/>
        </p:spPr>
        <p:txBody>
          <a:bodyPr wrap="square">
            <a:spAutoFit/>
          </a:bodyPr>
          <a:lstStyle/>
          <a:p>
            <a:pPr algn="just" fontAlgn="base">
              <a:spcBef>
                <a:spcPts val="600"/>
              </a:spcBef>
              <a:spcAft>
                <a:spcPts val="600"/>
              </a:spcAft>
            </a:pPr>
            <a:r>
              <a:rPr lang="sl-SI" sz="1600" dirty="0">
                <a:solidFill>
                  <a:srgbClr val="000000"/>
                </a:solidFill>
                <a:latin typeface="Raleway "/>
              </a:rPr>
              <a:t>Povečanje tržnega prodora je povezano s povečanjem števila pridobljenih strank. Strateški kanali, ki jih je mogoče uporabiti za ohranjanje obstoječih in pridobivanje novih strank, so: uvajanje novih tehnologij in inovacij, krepitev trženjske strategije (oglaševanje, programi zvestobe strank, politika cen in stroškov, tržni kanali itd.), privabljanje nadarjenih zaposlenih, vzpostavljanje novih sodelovanj in strateških partnerstev</a:t>
            </a:r>
            <a:r>
              <a:rPr lang="sl-SI" sz="1600" b="0" i="0" dirty="0">
                <a:solidFill>
                  <a:srgbClr val="000000"/>
                </a:solidFill>
                <a:effectLst/>
                <a:latin typeface="Raleway "/>
              </a:rPr>
              <a:t>.</a:t>
            </a:r>
          </a:p>
        </p:txBody>
      </p:sp>
      <p:sp>
        <p:nvSpPr>
          <p:cNvPr id="9" name="Metin kutusu 8">
            <a:extLst>
              <a:ext uri="{FF2B5EF4-FFF2-40B4-BE49-F238E27FC236}">
                <a16:creationId xmlns:a16="http://schemas.microsoft.com/office/drawing/2014/main" id="{9217EC80-CAF2-D848-22E2-F2C347B1E73B}"/>
              </a:ext>
            </a:extLst>
          </p:cNvPr>
          <p:cNvSpPr txBox="1"/>
          <p:nvPr/>
        </p:nvSpPr>
        <p:spPr>
          <a:xfrm>
            <a:off x="3147753" y="3177832"/>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3285140F-DB12-547D-BB16-6A47982B1D51}"/>
              </a:ext>
            </a:extLst>
          </p:cNvPr>
          <p:cNvSpPr txBox="1"/>
          <p:nvPr/>
        </p:nvSpPr>
        <p:spPr>
          <a:xfrm>
            <a:off x="7721601" y="5011343"/>
            <a:ext cx="4159646" cy="523220"/>
          </a:xfrm>
          <a:prstGeom prst="rect">
            <a:avLst/>
          </a:prstGeom>
          <a:solidFill>
            <a:schemeClr val="bg1">
              <a:lumMod val="40000"/>
              <a:lumOff val="60000"/>
            </a:schemeClr>
          </a:solidFill>
        </p:spPr>
        <p:style>
          <a:lnRef idx="2">
            <a:schemeClr val="dk1">
              <a:shade val="15000"/>
            </a:schemeClr>
          </a:lnRef>
          <a:fillRef idx="1">
            <a:schemeClr val="dk1"/>
          </a:fillRef>
          <a:effectRef idx="0">
            <a:schemeClr val="dk1"/>
          </a:effectRef>
          <a:fontRef idx="minor">
            <a:schemeClr val="lt1"/>
          </a:fontRef>
        </p:style>
        <p:txBody>
          <a:bodyPr wrap="square" lIns="91440" tIns="45720" rIns="91440" bIns="45720" anchor="t">
            <a:spAutoFit/>
          </a:bodyPr>
          <a:lstStyle/>
          <a:p>
            <a:r>
              <a:rPr lang="sl-SI" sz="1400" dirty="0">
                <a:solidFill>
                  <a:srgbClr val="111111"/>
                </a:solidFill>
              </a:rPr>
              <a:t>Katere so po vašem mnenju druge strategije za povečanje stopnje tržnega deleža</a:t>
            </a:r>
            <a:r>
              <a:rPr lang="sl-SI" sz="1400" b="0" u="none" strike="noStrike" dirty="0">
                <a:solidFill>
                  <a:srgbClr val="111111"/>
                </a:solidFill>
                <a:effectLst/>
              </a:rPr>
              <a:t>?</a:t>
            </a:r>
            <a:r>
              <a:rPr lang="sl-SI" sz="1400" b="0" dirty="0">
                <a:solidFill>
                  <a:srgbClr val="000000"/>
                </a:solidFill>
                <a:effectLst/>
              </a:rPr>
              <a:t>​</a:t>
            </a:r>
            <a:endParaRPr lang="sl-SI" sz="1400" dirty="0"/>
          </a:p>
        </p:txBody>
      </p:sp>
      <p:sp>
        <p:nvSpPr>
          <p:cNvPr id="6" name="Metin kutusu 5">
            <a:extLst>
              <a:ext uri="{FF2B5EF4-FFF2-40B4-BE49-F238E27FC236}">
                <a16:creationId xmlns:a16="http://schemas.microsoft.com/office/drawing/2014/main" id="{A3A1CEF2-2C67-FDA2-4BEF-B2802EDE75DA}"/>
              </a:ext>
            </a:extLst>
          </p:cNvPr>
          <p:cNvSpPr txBox="1"/>
          <p:nvPr/>
        </p:nvSpPr>
        <p:spPr>
          <a:xfrm>
            <a:off x="485273" y="5060553"/>
            <a:ext cx="6645199" cy="34540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sl-SI" sz="1600" b="1" dirty="0">
                <a:solidFill>
                  <a:schemeClr val="accent1"/>
                </a:solidFill>
              </a:rPr>
              <a:t>Stopnja prodora na trg </a:t>
            </a:r>
            <a:r>
              <a:rPr lang="sl-SI" sz="1600" dirty="0">
                <a:solidFill>
                  <a:schemeClr val="accent1"/>
                </a:solidFill>
              </a:rPr>
              <a:t>= Število strank / velikost ciljne trga </a:t>
            </a:r>
            <a:r>
              <a:rPr lang="en-US" sz="1600" dirty="0">
                <a:solidFill>
                  <a:schemeClr val="accent1"/>
                </a:solidFill>
              </a:rPr>
              <a:t>x</a:t>
            </a:r>
            <a:r>
              <a:rPr lang="sl-SI" sz="1600" dirty="0">
                <a:solidFill>
                  <a:schemeClr val="accent1"/>
                </a:solidFill>
              </a:rPr>
              <a:t> 100</a:t>
            </a:r>
          </a:p>
        </p:txBody>
      </p:sp>
      <p:sp>
        <p:nvSpPr>
          <p:cNvPr id="3" name="CasellaDiTesto 1">
            <a:extLst>
              <a:ext uri="{FF2B5EF4-FFF2-40B4-BE49-F238E27FC236}">
                <a16:creationId xmlns:a16="http://schemas.microsoft.com/office/drawing/2014/main" id="{684768FD-A1F9-21F5-A939-AC502885D79C}"/>
              </a:ext>
            </a:extLst>
          </p:cNvPr>
          <p:cNvSpPr txBox="1"/>
          <p:nvPr/>
        </p:nvSpPr>
        <p:spPr>
          <a:xfrm>
            <a:off x="356936" y="289408"/>
            <a:ext cx="11507353" cy="780214"/>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5000"/>
                  </a:schemeClr>
                </a:solidFill>
                <a:latin typeface="Raleway SemiBold"/>
              </a:rPr>
              <a:t>Analiza velikosti trga – 2/2</a:t>
            </a:r>
          </a:p>
        </p:txBody>
      </p:sp>
    </p:spTree>
    <p:extLst>
      <p:ext uri="{BB962C8B-B14F-4D97-AF65-F5344CB8AC3E}">
        <p14:creationId xmlns:p14="http://schemas.microsoft.com/office/powerpoint/2010/main" val="1649537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283779" y="333041"/>
            <a:ext cx="10083324" cy="833607"/>
          </a:xfrm>
        </p:spPr>
        <p:txBody>
          <a:bodyPr>
            <a:normAutofit/>
          </a:bodyPr>
          <a:lstStyle/>
          <a:p>
            <a:r>
              <a:rPr lang="sl-SI" sz="3400" dirty="0"/>
              <a:t>Cilj te enote</a:t>
            </a:r>
          </a:p>
        </p:txBody>
      </p:sp>
      <p:sp>
        <p:nvSpPr>
          <p:cNvPr id="5" name="Metin kutusu 4">
            <a:extLst>
              <a:ext uri="{FF2B5EF4-FFF2-40B4-BE49-F238E27FC236}">
                <a16:creationId xmlns:a16="http://schemas.microsoft.com/office/drawing/2014/main" id="{384F233A-4157-73C7-B3C5-3F182615ED08}"/>
              </a:ext>
            </a:extLst>
          </p:cNvPr>
          <p:cNvSpPr txBox="1"/>
          <p:nvPr/>
        </p:nvSpPr>
        <p:spPr>
          <a:xfrm>
            <a:off x="287306" y="1227890"/>
            <a:ext cx="11617387" cy="4173322"/>
          </a:xfrm>
          <a:prstGeom prst="rect">
            <a:avLst/>
          </a:prstGeom>
          <a:noFill/>
        </p:spPr>
        <p:txBody>
          <a:bodyPr wrap="square" lIns="91440" tIns="45720" rIns="91440" bIns="45720" anchor="t">
            <a:spAutoFit/>
          </a:bodyPr>
          <a:lstStyle/>
          <a:p>
            <a:pPr marL="342900" indent="-342900" algn="just">
              <a:lnSpc>
                <a:spcPct val="150000"/>
              </a:lnSpc>
              <a:spcBef>
                <a:spcPts val="600"/>
              </a:spcBef>
              <a:buAutoNum type="arabicPeriod"/>
            </a:pPr>
            <a:r>
              <a:rPr lang="sl-SI" sz="1600" b="1" dirty="0">
                <a:solidFill>
                  <a:srgbClr val="F3B75B"/>
                </a:solidFill>
              </a:rPr>
              <a:t>Splošni cilj:</a:t>
            </a:r>
            <a:r>
              <a:rPr lang="sl-SI" sz="1600" b="1" dirty="0">
                <a:solidFill>
                  <a:schemeClr val="bg1">
                    <a:lumMod val="75000"/>
                  </a:schemeClr>
                </a:solidFill>
              </a:rPr>
              <a:t> </a:t>
            </a:r>
            <a:endParaRPr lang="sl-SI" sz="1600" dirty="0">
              <a:solidFill>
                <a:schemeClr val="bg1">
                  <a:lumMod val="75000"/>
                </a:schemeClr>
              </a:solidFill>
            </a:endParaRPr>
          </a:p>
          <a:p>
            <a:pPr algn="just">
              <a:lnSpc>
                <a:spcPct val="150000"/>
              </a:lnSpc>
              <a:spcBef>
                <a:spcPts val="600"/>
              </a:spcBef>
            </a:pPr>
            <a:r>
              <a:rPr lang="sl-SI" sz="1600" dirty="0">
                <a:solidFill>
                  <a:srgbClr val="000000"/>
                </a:solidFill>
              </a:rPr>
              <a:t>Ta enota vam bo dala vpogled v </a:t>
            </a:r>
            <a:r>
              <a:rPr lang="sl-SI" sz="1600" b="1" dirty="0">
                <a:solidFill>
                  <a:srgbClr val="000000"/>
                </a:solidFill>
              </a:rPr>
              <a:t>upravljanje trženja, trženjske raziskave in inovativne pristope. Tako boste lažje upravljali svoje trženjske strategije in razumeli, kako razviti bistvene spretnosti</a:t>
            </a:r>
            <a:r>
              <a:rPr lang="sl-SI" sz="1600" b="1" i="0" u="none" strike="noStrike" dirty="0">
                <a:solidFill>
                  <a:srgbClr val="000000"/>
                </a:solidFill>
                <a:effectLst/>
              </a:rPr>
              <a:t>.</a:t>
            </a:r>
            <a:r>
              <a:rPr lang="sl-SI" sz="1600" b="0" i="0" dirty="0">
                <a:solidFill>
                  <a:srgbClr val="000000"/>
                </a:solidFill>
                <a:effectLst/>
              </a:rPr>
              <a:t>​</a:t>
            </a:r>
          </a:p>
          <a:p>
            <a:pPr>
              <a:lnSpc>
                <a:spcPct val="150000"/>
              </a:lnSpc>
              <a:spcBef>
                <a:spcPts val="600"/>
              </a:spcBef>
            </a:pPr>
            <a:r>
              <a:rPr lang="sl-SI" sz="1600" dirty="0">
                <a:solidFill>
                  <a:srgbClr val="000000"/>
                </a:solidFill>
                <a:ea typeface="+mn-lt"/>
                <a:cs typeface="+mn-lt"/>
              </a:rPr>
              <a:t>Enota se začne s poudarkom na poti od prepoznavanja problema do razvoja izdelka, kjer se boste naučili, kako prepoznati potrebe in priložnosti trga. To vam bo pomagalo usmerjati vaše </a:t>
            </a:r>
            <a:r>
              <a:rPr lang="sl-SI" sz="1600" b="1" dirty="0">
                <a:solidFill>
                  <a:srgbClr val="000000"/>
                </a:solidFill>
                <a:ea typeface="+mn-lt"/>
                <a:cs typeface="+mn-lt"/>
              </a:rPr>
              <a:t>trženjske in inovacijske strategije</a:t>
            </a:r>
            <a:r>
              <a:rPr lang="sl-SI" sz="1600" dirty="0">
                <a:solidFill>
                  <a:srgbClr val="000000"/>
                </a:solidFill>
                <a:ea typeface="+mn-lt"/>
                <a:cs typeface="+mn-lt"/>
              </a:rPr>
              <a:t>. Enota je razdeljena na tri poglavja</a:t>
            </a:r>
            <a:r>
              <a:rPr lang="en-US" sz="1600" dirty="0">
                <a:solidFill>
                  <a:srgbClr val="000000"/>
                </a:solidFill>
                <a:ea typeface="+mn-lt"/>
                <a:cs typeface="+mn-lt"/>
              </a:rPr>
              <a:t>: </a:t>
            </a:r>
            <a:r>
              <a:rPr lang="sl-SI" sz="1600" b="1" dirty="0">
                <a:solidFill>
                  <a:srgbClr val="000000"/>
                </a:solidFill>
                <a:ea typeface="+mn-lt"/>
                <a:cs typeface="+mn-lt"/>
              </a:rPr>
              <a:t>Od problema do izdelka: trženjske raziskave in prepoznavanje priložnosti, Gonilna sila inovacij: sproščanje ustvarjalnih idej </a:t>
            </a:r>
            <a:r>
              <a:rPr lang="sl-SI" sz="1600" dirty="0">
                <a:solidFill>
                  <a:srgbClr val="000000"/>
                </a:solidFill>
                <a:ea typeface="+mn-lt"/>
                <a:cs typeface="+mn-lt"/>
              </a:rPr>
              <a:t>in</a:t>
            </a:r>
            <a:r>
              <a:rPr lang="sl-SI" sz="1600" b="1" dirty="0">
                <a:solidFill>
                  <a:srgbClr val="000000"/>
                </a:solidFill>
                <a:ea typeface="+mn-lt"/>
                <a:cs typeface="+mn-lt"/>
              </a:rPr>
              <a:t> Trženjski splet: orodja za rast</a:t>
            </a:r>
            <a:r>
              <a:rPr lang="sl-SI" sz="1600" b="1" dirty="0">
                <a:solidFill>
                  <a:schemeClr val="accent1"/>
                </a:solidFill>
              </a:rPr>
              <a:t>​.</a:t>
            </a:r>
            <a:endParaRPr lang="sl-SI" sz="1600" dirty="0">
              <a:solidFill>
                <a:schemeClr val="accent1"/>
              </a:solidFill>
            </a:endParaRPr>
          </a:p>
          <a:p>
            <a:pPr>
              <a:lnSpc>
                <a:spcPct val="150000"/>
              </a:lnSpc>
              <a:spcBef>
                <a:spcPts val="600"/>
              </a:spcBef>
            </a:pPr>
            <a:r>
              <a:rPr lang="sl-SI" sz="1600" b="1" dirty="0">
                <a:solidFill>
                  <a:srgbClr val="F3B75B"/>
                </a:solidFill>
              </a:rPr>
              <a:t>2. Trajanje enote: </a:t>
            </a:r>
            <a:r>
              <a:rPr lang="sl-SI" sz="1600" dirty="0">
                <a:solidFill>
                  <a:schemeClr val="accent1"/>
                </a:solidFill>
              </a:rPr>
              <a:t>1 teden</a:t>
            </a:r>
            <a:r>
              <a:rPr lang="sl-SI" sz="1600" b="1" dirty="0">
                <a:solidFill>
                  <a:srgbClr val="F3B75B"/>
                </a:solidFill>
              </a:rPr>
              <a:t>
3. Predviden</a:t>
            </a:r>
            <a:r>
              <a:rPr lang="en-US" sz="1600" b="1" dirty="0">
                <a:solidFill>
                  <a:srgbClr val="F3B75B"/>
                </a:solidFill>
              </a:rPr>
              <a:t> </a:t>
            </a:r>
            <a:r>
              <a:rPr lang="en-US" sz="1600" b="1" dirty="0" err="1">
                <a:solidFill>
                  <a:srgbClr val="F3B75B"/>
                </a:solidFill>
              </a:rPr>
              <a:t>obseg</a:t>
            </a:r>
            <a:r>
              <a:rPr lang="en-US" sz="1600" b="1" dirty="0">
                <a:solidFill>
                  <a:srgbClr val="F3B75B"/>
                </a:solidFill>
              </a:rPr>
              <a:t> dela</a:t>
            </a:r>
            <a:r>
              <a:rPr lang="sl-SI" sz="1600" b="1" dirty="0">
                <a:solidFill>
                  <a:srgbClr val="F3B75B"/>
                </a:solidFill>
              </a:rPr>
              <a:t>: </a:t>
            </a:r>
            <a:r>
              <a:rPr lang="sl-SI" sz="1600" dirty="0">
                <a:solidFill>
                  <a:schemeClr val="accent1"/>
                </a:solidFill>
              </a:rPr>
              <a:t>7 </a:t>
            </a:r>
            <a:r>
              <a:rPr lang="en-US" sz="1600" dirty="0">
                <a:solidFill>
                  <a:schemeClr val="accent1"/>
                </a:solidFill>
              </a:rPr>
              <a:t>– 10 </a:t>
            </a:r>
            <a:r>
              <a:rPr lang="sl-SI" sz="1600" dirty="0">
                <a:solidFill>
                  <a:schemeClr val="accent1"/>
                </a:solidFill>
              </a:rPr>
              <a:t>ur</a:t>
            </a:r>
            <a:r>
              <a:rPr lang="sl-SI" sz="1600" b="1" dirty="0">
                <a:solidFill>
                  <a:srgbClr val="F3B75B"/>
                </a:solidFill>
              </a:rPr>
              <a:t>
4. Metoda </a:t>
            </a:r>
            <a:r>
              <a:rPr lang="en-US" sz="1600" b="1" dirty="0" err="1">
                <a:solidFill>
                  <a:srgbClr val="F3B75B"/>
                </a:solidFill>
              </a:rPr>
              <a:t>preverjanja</a:t>
            </a:r>
            <a:r>
              <a:rPr lang="en-US" sz="1600" b="1" dirty="0">
                <a:solidFill>
                  <a:srgbClr val="F3B75B"/>
                </a:solidFill>
              </a:rPr>
              <a:t> in </a:t>
            </a:r>
            <a:r>
              <a:rPr lang="sl-SI" sz="1600" b="1" dirty="0">
                <a:solidFill>
                  <a:srgbClr val="F3B75B"/>
                </a:solidFill>
              </a:rPr>
              <a:t>ocenjevanja: </a:t>
            </a:r>
            <a:r>
              <a:rPr lang="en-US" sz="1600" b="1" dirty="0">
                <a:solidFill>
                  <a:srgbClr val="F3B75B"/>
                </a:solidFill>
              </a:rPr>
              <a:t> </a:t>
            </a:r>
            <a:r>
              <a:rPr lang="en-US" sz="1600" dirty="0" err="1">
                <a:solidFill>
                  <a:schemeClr val="accent1"/>
                </a:solidFill>
              </a:rPr>
              <a:t>Praktične</a:t>
            </a:r>
            <a:r>
              <a:rPr lang="en-US" sz="1600" dirty="0">
                <a:solidFill>
                  <a:schemeClr val="accent1"/>
                </a:solidFill>
              </a:rPr>
              <a:t> </a:t>
            </a:r>
            <a:r>
              <a:rPr lang="en-US" sz="1600" dirty="0" err="1">
                <a:solidFill>
                  <a:schemeClr val="accent1"/>
                </a:solidFill>
              </a:rPr>
              <a:t>naloge</a:t>
            </a:r>
            <a:r>
              <a:rPr lang="en-US" sz="1600" dirty="0">
                <a:solidFill>
                  <a:schemeClr val="accent1"/>
                </a:solidFill>
              </a:rPr>
              <a:t> in test za </a:t>
            </a:r>
            <a:r>
              <a:rPr lang="en-US" sz="1600" dirty="0" err="1">
                <a:solidFill>
                  <a:schemeClr val="accent1"/>
                </a:solidFill>
              </a:rPr>
              <a:t>samopreverjanje</a:t>
            </a:r>
            <a:endParaRPr lang="sl-SI" sz="1600" dirty="0">
              <a:solidFill>
                <a:schemeClr val="accent1"/>
              </a:solidFill>
            </a:endParaRP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B70BA-30AA-8470-C427-FFBC6BFC37EE}"/>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64E9F5F8-CE7E-DAC8-D46B-FB3F7D4B9468}"/>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2" name="Metin kutusu 1">
            <a:extLst>
              <a:ext uri="{FF2B5EF4-FFF2-40B4-BE49-F238E27FC236}">
                <a16:creationId xmlns:a16="http://schemas.microsoft.com/office/drawing/2014/main" id="{2BE3EAB2-4FD2-CC83-033B-769AA19A8C10}"/>
              </a:ext>
            </a:extLst>
          </p:cNvPr>
          <p:cNvSpPr txBox="1"/>
          <p:nvPr/>
        </p:nvSpPr>
        <p:spPr>
          <a:xfrm>
            <a:off x="438064" y="198540"/>
            <a:ext cx="11090768" cy="3754874"/>
          </a:xfrm>
          <a:prstGeom prst="rect">
            <a:avLst/>
          </a:prstGeom>
          <a:noFill/>
        </p:spPr>
        <p:txBody>
          <a:bodyPr wrap="square" lIns="91440" tIns="45720" rIns="91440" bIns="45720" anchor="t">
            <a:spAutoFit/>
          </a:bodyPr>
          <a:lstStyle/>
          <a:p>
            <a:pPr algn="just" fontAlgn="base"/>
            <a:r>
              <a:rPr lang="sl-SI" sz="1600" b="1" dirty="0">
                <a:solidFill>
                  <a:srgbClr val="000000"/>
                </a:solidFill>
                <a:latin typeface="Raleway "/>
              </a:rPr>
              <a:t>Naloga 2</a:t>
            </a:r>
            <a:r>
              <a:rPr lang="sl-SI" sz="1600" b="1" i="0" dirty="0">
                <a:solidFill>
                  <a:srgbClr val="000000"/>
                </a:solidFill>
                <a:effectLst/>
                <a:latin typeface="Raleway "/>
              </a:rPr>
              <a:t>: </a:t>
            </a:r>
            <a:r>
              <a:rPr lang="sl-SI" sz="1600" dirty="0">
                <a:solidFill>
                  <a:schemeClr val="accent1"/>
                </a:solidFill>
              </a:rPr>
              <a:t>Vzemimo za primer štiri različna avtomobilska podjetja – </a:t>
            </a:r>
            <a:r>
              <a:rPr lang="sl-SI" sz="1600" dirty="0" err="1">
                <a:solidFill>
                  <a:schemeClr val="accent1"/>
                </a:solidFill>
              </a:rPr>
              <a:t>Clio</a:t>
            </a:r>
            <a:r>
              <a:rPr lang="sl-SI" sz="1600" dirty="0">
                <a:solidFill>
                  <a:schemeClr val="accent1"/>
                </a:solidFill>
              </a:rPr>
              <a:t>, Mini, </a:t>
            </a:r>
            <a:r>
              <a:rPr lang="sl-SI" sz="1600" dirty="0" err="1">
                <a:solidFill>
                  <a:schemeClr val="accent1"/>
                </a:solidFill>
              </a:rPr>
              <a:t>Dacia</a:t>
            </a:r>
            <a:r>
              <a:rPr lang="sl-SI" sz="1600" dirty="0">
                <a:solidFill>
                  <a:schemeClr val="accent1"/>
                </a:solidFill>
              </a:rPr>
              <a:t> in Renault, ki sestavljajo celotno panogo.
</a:t>
            </a:r>
            <a:br>
              <a:rPr lang="sl-SI" sz="1600" dirty="0">
                <a:solidFill>
                  <a:schemeClr val="accent1"/>
                </a:solidFill>
              </a:rPr>
            </a:br>
            <a:r>
              <a:rPr lang="sl-SI" sz="1600" dirty="0">
                <a:solidFill>
                  <a:schemeClr val="accent1"/>
                </a:solidFill>
              </a:rPr>
              <a:t>V finančnem letu </a:t>
            </a:r>
            <a:r>
              <a:rPr lang="en-US" sz="1600" dirty="0">
                <a:solidFill>
                  <a:schemeClr val="accent1"/>
                </a:solidFill>
              </a:rPr>
              <a:t>20</a:t>
            </a:r>
            <a:r>
              <a:rPr lang="sl-SI" sz="1600" dirty="0">
                <a:solidFill>
                  <a:schemeClr val="accent1"/>
                </a:solidFill>
              </a:rPr>
              <a:t>18 so podjetje A, podjetje B, podjetje C in podjetje D dosegla skupno prodajo v višini 55 milijonov dolarjev, 75 milijonov dolarjev, 35 milijonov dolarjev in 65 milijonov dolarjev. 
Izračunajmo tržni delež družbe B na podlagi razpoložljivih informacij.</a:t>
            </a:r>
          </a:p>
          <a:p>
            <a:pPr algn="just" rtl="0" fontAlgn="base"/>
            <a:endParaRPr lang="sl-SI" sz="1600" dirty="0">
              <a:solidFill>
                <a:schemeClr val="accent1"/>
              </a:solidFill>
            </a:endParaRPr>
          </a:p>
          <a:p>
            <a:pPr algn="just" rtl="0" fontAlgn="base"/>
            <a:endParaRPr lang="sl-SI" dirty="0">
              <a:solidFill>
                <a:schemeClr val="accent1"/>
              </a:solidFill>
            </a:endParaRPr>
          </a:p>
          <a:p>
            <a:pPr algn="just" rtl="0" fontAlgn="base"/>
            <a:endParaRPr lang="sl-SI" dirty="0">
              <a:solidFill>
                <a:schemeClr val="accent1"/>
              </a:solidFill>
            </a:endParaRPr>
          </a:p>
          <a:p>
            <a:pPr algn="just" rtl="0" fontAlgn="base"/>
            <a:endParaRPr lang="sl-SI" dirty="0">
              <a:solidFill>
                <a:schemeClr val="accent1"/>
              </a:solidFill>
            </a:endParaRPr>
          </a:p>
          <a:p>
            <a:pPr algn="just" rtl="0" fontAlgn="base"/>
            <a:endParaRPr lang="sl-SI" dirty="0">
              <a:solidFill>
                <a:schemeClr val="accent1"/>
              </a:solidFill>
            </a:endParaRPr>
          </a:p>
          <a:p>
            <a:pPr algn="just" rtl="0" fontAlgn="base"/>
            <a:endParaRPr lang="sl-SI" dirty="0">
              <a:solidFill>
                <a:schemeClr val="accent1"/>
              </a:solidFill>
            </a:endParaRPr>
          </a:p>
          <a:p>
            <a:pPr algn="just" rtl="0" fontAlgn="base"/>
            <a:endParaRPr lang="sl-SI" dirty="0">
              <a:solidFill>
                <a:schemeClr val="accent1"/>
              </a:solidFill>
            </a:endParaRPr>
          </a:p>
          <a:p>
            <a:pPr rtl="0" fontAlgn="base"/>
            <a:endParaRPr lang="sl-SI" b="0" i="0" dirty="0">
              <a:solidFill>
                <a:schemeClr val="accent1"/>
              </a:solidFill>
              <a:effectLst/>
              <a:latin typeface="Raleway "/>
            </a:endParaRPr>
          </a:p>
        </p:txBody>
      </p:sp>
      <p:graphicFrame>
        <p:nvGraphicFramePr>
          <p:cNvPr id="3" name="Tablo 2">
            <a:extLst>
              <a:ext uri="{FF2B5EF4-FFF2-40B4-BE49-F238E27FC236}">
                <a16:creationId xmlns:a16="http://schemas.microsoft.com/office/drawing/2014/main" id="{1DA41278-7883-85EF-89D5-50EEEB7FB471}"/>
              </a:ext>
            </a:extLst>
          </p:cNvPr>
          <p:cNvGraphicFramePr>
            <a:graphicFrameLocks noGrp="1"/>
          </p:cNvGraphicFramePr>
          <p:nvPr>
            <p:extLst>
              <p:ext uri="{D42A27DB-BD31-4B8C-83A1-F6EECF244321}">
                <p14:modId xmlns:p14="http://schemas.microsoft.com/office/powerpoint/2010/main" val="752200040"/>
              </p:ext>
            </p:extLst>
          </p:nvPr>
        </p:nvGraphicFramePr>
        <p:xfrm>
          <a:off x="511216" y="1836787"/>
          <a:ext cx="5799588" cy="1584960"/>
        </p:xfrm>
        <a:graphic>
          <a:graphicData uri="http://schemas.openxmlformats.org/drawingml/2006/table">
            <a:tbl>
              <a:tblPr firstRow="1" bandRow="1">
                <a:tableStyleId>{5C22544A-7EE6-4342-B048-85BDC9FD1C3A}</a:tableStyleId>
              </a:tblPr>
              <a:tblGrid>
                <a:gridCol w="3931877">
                  <a:extLst>
                    <a:ext uri="{9D8B030D-6E8A-4147-A177-3AD203B41FA5}">
                      <a16:colId xmlns:a16="http://schemas.microsoft.com/office/drawing/2014/main" val="1107239545"/>
                    </a:ext>
                  </a:extLst>
                </a:gridCol>
                <a:gridCol w="1867711">
                  <a:extLst>
                    <a:ext uri="{9D8B030D-6E8A-4147-A177-3AD203B41FA5}">
                      <a16:colId xmlns:a16="http://schemas.microsoft.com/office/drawing/2014/main" val="151569678"/>
                    </a:ext>
                  </a:extLst>
                </a:gridCol>
              </a:tblGrid>
              <a:tr h="370840">
                <a:tc>
                  <a:txBody>
                    <a:bodyPr/>
                    <a:lstStyle/>
                    <a:p>
                      <a:r>
                        <a:rPr lang="sl-SI" noProof="0" dirty="0">
                          <a:solidFill>
                            <a:schemeClr val="bg1"/>
                          </a:solidFill>
                        </a:rPr>
                        <a:t>Podatki</a:t>
                      </a:r>
                    </a:p>
                  </a:txBody>
                  <a:tcPr anchor="ctr"/>
                </a:tc>
                <a:tc>
                  <a:txBody>
                    <a:bodyPr/>
                    <a:lstStyle/>
                    <a:p>
                      <a:r>
                        <a:rPr lang="sl-SI" noProof="0"/>
                        <a:t>Vrednost (v milijonih)</a:t>
                      </a:r>
                    </a:p>
                  </a:txBody>
                  <a:tcPr anchor="ctr"/>
                </a:tc>
                <a:extLst>
                  <a:ext uri="{0D108BD9-81ED-4DB2-BD59-A6C34878D82A}">
                    <a16:rowId xmlns:a16="http://schemas.microsoft.com/office/drawing/2014/main" val="3994680878"/>
                  </a:ext>
                </a:extLst>
              </a:tr>
              <a:tr h="370840">
                <a:tc>
                  <a:txBody>
                    <a:bodyPr/>
                    <a:lstStyle/>
                    <a:p>
                      <a:r>
                        <a:rPr lang="sl-SI" sz="1400" noProof="0" dirty="0">
                          <a:solidFill>
                            <a:schemeClr val="accent1"/>
                          </a:solidFill>
                        </a:rPr>
                        <a:t>Skupna prodaja </a:t>
                      </a:r>
                      <a:r>
                        <a:rPr lang="sl-SI" sz="1400" noProof="0" dirty="0" err="1">
                          <a:solidFill>
                            <a:schemeClr val="accent1"/>
                          </a:solidFill>
                        </a:rPr>
                        <a:t>Clia</a:t>
                      </a:r>
                      <a:r>
                        <a:rPr lang="sl-SI" sz="1400" noProof="0" dirty="0">
                          <a:solidFill>
                            <a:schemeClr val="accent1"/>
                          </a:solidFill>
                        </a:rPr>
                        <a:t>
Skupna prodaja Mini </a:t>
                      </a:r>
                      <a:r>
                        <a:rPr lang="sl-SI" sz="1400" noProof="0" dirty="0" err="1">
                          <a:solidFill>
                            <a:schemeClr val="accent1"/>
                          </a:solidFill>
                        </a:rPr>
                        <a:t>Cooperja</a:t>
                      </a:r>
                      <a:r>
                        <a:rPr lang="sl-SI" sz="1400" noProof="0" dirty="0">
                          <a:solidFill>
                            <a:schemeClr val="accent1"/>
                          </a:solidFill>
                        </a:rPr>
                        <a:t>
Skupna prodaja </a:t>
                      </a:r>
                      <a:r>
                        <a:rPr lang="sl-SI" sz="1400" noProof="0" dirty="0" err="1">
                          <a:solidFill>
                            <a:schemeClr val="accent1"/>
                          </a:solidFill>
                        </a:rPr>
                        <a:t>Dacie</a:t>
                      </a:r>
                      <a:r>
                        <a:rPr lang="sl-SI" sz="1400" noProof="0" dirty="0">
                          <a:solidFill>
                            <a:schemeClr val="accent1"/>
                          </a:solidFill>
                        </a:rPr>
                        <a:t>
Skupna prodaja Renaulta</a:t>
                      </a:r>
                    </a:p>
                  </a:txBody>
                  <a:tcPr/>
                </a:tc>
                <a:tc>
                  <a:txBody>
                    <a:bodyPr/>
                    <a:lstStyle/>
                    <a:p>
                      <a:r>
                        <a:rPr lang="sl-SI" sz="1400" noProof="0" dirty="0">
                          <a:solidFill>
                            <a:schemeClr val="accent1"/>
                          </a:solidFill>
                        </a:rPr>
                        <a:t>$50</a:t>
                      </a:r>
                    </a:p>
                    <a:p>
                      <a:r>
                        <a:rPr lang="sl-SI" sz="1400" noProof="0" dirty="0">
                          <a:solidFill>
                            <a:schemeClr val="accent1"/>
                          </a:solidFill>
                        </a:rPr>
                        <a:t>$75</a:t>
                      </a:r>
                    </a:p>
                    <a:p>
                      <a:r>
                        <a:rPr lang="sl-SI" sz="1400" noProof="0" dirty="0">
                          <a:solidFill>
                            <a:schemeClr val="accent1"/>
                          </a:solidFill>
                        </a:rPr>
                        <a:t>$35</a:t>
                      </a:r>
                    </a:p>
                    <a:p>
                      <a:r>
                        <a:rPr lang="sl-SI" sz="1400" noProof="0" dirty="0">
                          <a:solidFill>
                            <a:schemeClr val="accent1"/>
                          </a:solidFill>
                        </a:rPr>
                        <a:t>$65</a:t>
                      </a:r>
                    </a:p>
                  </a:txBody>
                  <a:tcPr/>
                </a:tc>
                <a:extLst>
                  <a:ext uri="{0D108BD9-81ED-4DB2-BD59-A6C34878D82A}">
                    <a16:rowId xmlns:a16="http://schemas.microsoft.com/office/drawing/2014/main" val="3042534393"/>
                  </a:ext>
                </a:extLst>
              </a:tr>
            </a:tbl>
          </a:graphicData>
        </a:graphic>
      </p:graphicFrame>
      <p:sp>
        <p:nvSpPr>
          <p:cNvPr id="4" name="Metin kutusu 1">
            <a:extLst>
              <a:ext uri="{FF2B5EF4-FFF2-40B4-BE49-F238E27FC236}">
                <a16:creationId xmlns:a16="http://schemas.microsoft.com/office/drawing/2014/main" id="{40EFFAD7-E032-4B94-6D3B-8813088C7037}"/>
              </a:ext>
            </a:extLst>
          </p:cNvPr>
          <p:cNvSpPr txBox="1"/>
          <p:nvPr/>
        </p:nvSpPr>
        <p:spPr>
          <a:xfrm>
            <a:off x="1451621" y="3547887"/>
            <a:ext cx="10380715" cy="3108543"/>
          </a:xfrm>
          <a:prstGeom prst="rect">
            <a:avLst/>
          </a:prstGeom>
          <a:solidFill>
            <a:schemeClr val="bg1">
              <a:lumMod val="40000"/>
              <a:lumOff val="60000"/>
            </a:schemeClr>
          </a:solidFill>
        </p:spPr>
        <p:txBody>
          <a:bodyPr wrap="square" lIns="91440" tIns="45720" rIns="91440" bIns="45720" anchor="t">
            <a:spAutoFit/>
          </a:bodyPr>
          <a:lstStyle/>
          <a:p>
            <a:pPr>
              <a:spcBef>
                <a:spcPts val="600"/>
              </a:spcBef>
              <a:spcAft>
                <a:spcPts val="600"/>
              </a:spcAft>
            </a:pPr>
            <a:endParaRPr lang="sl-SI" sz="800" b="1" dirty="0">
              <a:solidFill>
                <a:schemeClr val="accent1"/>
              </a:solidFill>
              <a:latin typeface="Raleway "/>
            </a:endParaRPr>
          </a:p>
          <a:p>
            <a:pPr>
              <a:spcBef>
                <a:spcPts val="600"/>
              </a:spcBef>
              <a:spcAft>
                <a:spcPts val="600"/>
              </a:spcAft>
            </a:pPr>
            <a:r>
              <a:rPr lang="sl-SI" sz="1600" b="1" dirty="0">
                <a:solidFill>
                  <a:schemeClr val="accent1"/>
                </a:solidFill>
                <a:latin typeface="Raleway "/>
              </a:rPr>
              <a:t>Tržni delež Mini </a:t>
            </a:r>
            <a:r>
              <a:rPr lang="sl-SI" sz="1600" b="1" dirty="0" err="1">
                <a:solidFill>
                  <a:schemeClr val="accent1"/>
                </a:solidFill>
                <a:latin typeface="Raleway "/>
              </a:rPr>
              <a:t>Cooperja</a:t>
            </a:r>
            <a:r>
              <a:rPr lang="sl-SI" sz="1600" dirty="0">
                <a:solidFill>
                  <a:schemeClr val="accent1"/>
                </a:solidFill>
                <a:latin typeface="Raleway "/>
              </a:rPr>
              <a:t>
</a:t>
            </a:r>
            <a:r>
              <a:rPr lang="sl-SI" sz="1600" b="1" dirty="0">
                <a:solidFill>
                  <a:schemeClr val="accent1"/>
                </a:solidFill>
                <a:latin typeface="Raleway "/>
              </a:rPr>
              <a:t>Skupna prodaja na trgu </a:t>
            </a:r>
            <a:r>
              <a:rPr lang="sl-SI" sz="1600" dirty="0">
                <a:solidFill>
                  <a:schemeClr val="accent1"/>
                </a:solidFill>
                <a:latin typeface="Raleway "/>
              </a:rPr>
              <a:t>se izračuna po spodnji formuli:
</a:t>
            </a:r>
            <a:r>
              <a:rPr lang="sl-SI" sz="1600" b="1" dirty="0">
                <a:solidFill>
                  <a:schemeClr val="accent1"/>
                </a:solidFill>
                <a:latin typeface="Raleway "/>
              </a:rPr>
              <a:t>Skupna prodaja na trgu = Skupna prodaja </a:t>
            </a:r>
            <a:r>
              <a:rPr lang="sl-SI" sz="1600" b="1" dirty="0" err="1">
                <a:solidFill>
                  <a:schemeClr val="accent1"/>
                </a:solidFill>
                <a:latin typeface="Raleway "/>
              </a:rPr>
              <a:t>Clia</a:t>
            </a:r>
            <a:r>
              <a:rPr lang="sl-SI" sz="1600" b="1" dirty="0">
                <a:solidFill>
                  <a:schemeClr val="accent1"/>
                </a:solidFill>
                <a:latin typeface="Raleway "/>
              </a:rPr>
              <a:t> + Skupna prodaja Mini </a:t>
            </a:r>
            <a:r>
              <a:rPr lang="sl-SI" sz="1600" b="1" dirty="0" err="1">
                <a:solidFill>
                  <a:schemeClr val="accent1"/>
                </a:solidFill>
                <a:latin typeface="Raleway "/>
              </a:rPr>
              <a:t>Cooperja</a:t>
            </a:r>
            <a:r>
              <a:rPr lang="sl-SI" sz="1600" b="1" dirty="0">
                <a:solidFill>
                  <a:schemeClr val="accent1"/>
                </a:solidFill>
                <a:latin typeface="Raleway "/>
              </a:rPr>
              <a:t> + Skupna prodaja </a:t>
            </a:r>
            <a:r>
              <a:rPr lang="sl-SI" sz="1600" b="1" dirty="0" err="1">
                <a:solidFill>
                  <a:schemeClr val="accent1"/>
                </a:solidFill>
                <a:latin typeface="Raleway "/>
              </a:rPr>
              <a:t>Dacie</a:t>
            </a:r>
            <a:r>
              <a:rPr lang="sl-SI" sz="1600" b="1" dirty="0">
                <a:solidFill>
                  <a:schemeClr val="accent1"/>
                </a:solidFill>
                <a:latin typeface="Raleway "/>
              </a:rPr>
              <a:t> + Skupna prodaja Renaulta</a:t>
            </a:r>
            <a:r>
              <a:rPr lang="sl-SI" sz="1600" dirty="0">
                <a:solidFill>
                  <a:schemeClr val="accent1"/>
                </a:solidFill>
                <a:latin typeface="Raleway "/>
              </a:rPr>
              <a:t>
</a:t>
            </a:r>
            <a:r>
              <a:rPr lang="sl-SI" sz="1600" b="1" dirty="0">
                <a:solidFill>
                  <a:schemeClr val="accent1"/>
                </a:solidFill>
                <a:latin typeface="Raleway "/>
              </a:rPr>
              <a:t>Skupna prodaja na trgu </a:t>
            </a:r>
            <a:r>
              <a:rPr lang="sl-SI" sz="1600" dirty="0">
                <a:solidFill>
                  <a:schemeClr val="accent1"/>
                </a:solidFill>
                <a:latin typeface="Raleway "/>
              </a:rPr>
              <a:t>= 225 milijonov dolarjev
Tržni delež se izračuna po spodnji formuli:</a:t>
            </a:r>
            <a:br>
              <a:rPr lang="sl-SI" sz="1600" dirty="0">
                <a:solidFill>
                  <a:schemeClr val="accent1"/>
                </a:solidFill>
                <a:latin typeface="Raleway "/>
              </a:rPr>
            </a:br>
            <a:r>
              <a:rPr lang="sl-SI" sz="1600" b="1" dirty="0">
                <a:solidFill>
                  <a:schemeClr val="accent1"/>
                </a:solidFill>
                <a:latin typeface="Raleway "/>
              </a:rPr>
              <a:t>Tržni delež = (Skupna prodaja podjetja / Skupna prodaja na trgu) × 100</a:t>
            </a:r>
            <a:r>
              <a:rPr lang="sl-SI" sz="1600" dirty="0">
                <a:solidFill>
                  <a:schemeClr val="accent1"/>
                </a:solidFill>
                <a:latin typeface="Raleway "/>
              </a:rPr>
              <a:t>
</a:t>
            </a:r>
            <a:r>
              <a:rPr lang="sl-SI" sz="1600" b="1" dirty="0">
                <a:solidFill>
                  <a:schemeClr val="accent1"/>
                </a:solidFill>
                <a:latin typeface="Raleway "/>
              </a:rPr>
              <a:t>Tržni delež Mini </a:t>
            </a:r>
            <a:r>
              <a:rPr lang="sl-SI" sz="1600" b="1" dirty="0" err="1">
                <a:solidFill>
                  <a:schemeClr val="accent1"/>
                </a:solidFill>
                <a:latin typeface="Raleway "/>
              </a:rPr>
              <a:t>Cooperja</a:t>
            </a:r>
            <a:r>
              <a:rPr lang="sl-SI" sz="1600" b="1" dirty="0">
                <a:solidFill>
                  <a:schemeClr val="accent1"/>
                </a:solidFill>
                <a:latin typeface="Raleway "/>
              </a:rPr>
              <a:t> </a:t>
            </a:r>
            <a:r>
              <a:rPr lang="sl-SI" sz="1600" dirty="0">
                <a:solidFill>
                  <a:schemeClr val="accent1"/>
                </a:solidFill>
                <a:latin typeface="Raleway "/>
              </a:rPr>
              <a:t>= 33.33 %</a:t>
            </a:r>
            <a:endParaRPr lang="sl-SI" sz="800" i="0" dirty="0">
              <a:solidFill>
                <a:schemeClr val="accent1"/>
              </a:solidFill>
              <a:effectLst/>
              <a:latin typeface="Raleway "/>
            </a:endParaRPr>
          </a:p>
        </p:txBody>
      </p:sp>
      <p:pic>
        <p:nvPicPr>
          <p:cNvPr id="7" name="Resim 6">
            <a:extLst>
              <a:ext uri="{FF2B5EF4-FFF2-40B4-BE49-F238E27FC236}">
                <a16:creationId xmlns:a16="http://schemas.microsoft.com/office/drawing/2014/main" id="{5CA82E39-0BE5-854F-7337-89E4CEB3F647}"/>
              </a:ext>
            </a:extLst>
          </p:cNvPr>
          <p:cNvPicPr>
            <a:picLocks noChangeAspect="1"/>
          </p:cNvPicPr>
          <p:nvPr/>
        </p:nvPicPr>
        <p:blipFill>
          <a:blip r:embed="rId2" cstate="print"/>
          <a:stretch>
            <a:fillRect/>
          </a:stretch>
        </p:blipFill>
        <p:spPr>
          <a:xfrm>
            <a:off x="8550107" y="4935302"/>
            <a:ext cx="3282229" cy="1634470"/>
          </a:xfrm>
          <a:prstGeom prst="rect">
            <a:avLst/>
          </a:prstGeom>
          <a:ln>
            <a:noFill/>
          </a:ln>
          <a:effectLst>
            <a:softEdge rad="112500"/>
          </a:effectLst>
        </p:spPr>
      </p:pic>
      <p:sp>
        <p:nvSpPr>
          <p:cNvPr id="5" name="Metin kutusu 5">
            <a:extLst>
              <a:ext uri="{FF2B5EF4-FFF2-40B4-BE49-F238E27FC236}">
                <a16:creationId xmlns:a16="http://schemas.microsoft.com/office/drawing/2014/main" id="{81B8B367-40DB-B4E6-FCD6-2B54A0ADB2C4}"/>
              </a:ext>
            </a:extLst>
          </p:cNvPr>
          <p:cNvSpPr txBox="1"/>
          <p:nvPr/>
        </p:nvSpPr>
        <p:spPr>
          <a:xfrm>
            <a:off x="8550107" y="6536349"/>
            <a:ext cx="3237689" cy="246221"/>
          </a:xfrm>
          <a:prstGeom prst="rect">
            <a:avLst/>
          </a:prstGeom>
          <a:noFill/>
        </p:spPr>
        <p:txBody>
          <a:bodyPr wrap="square" lIns="91440" tIns="45720" rIns="91440" bIns="45720" anchor="t">
            <a:spAutoFit/>
          </a:bodyPr>
          <a:lstStyle/>
          <a:p>
            <a:pPr algn="ctr"/>
            <a:r>
              <a:rPr lang="tr-TR" sz="1000" dirty="0">
                <a:solidFill>
                  <a:schemeClr val="accent1"/>
                </a:solidFill>
              </a:rPr>
              <a:t>Vir slike: Istockphoto.com</a:t>
            </a:r>
          </a:p>
        </p:txBody>
      </p:sp>
    </p:spTree>
    <p:extLst>
      <p:ext uri="{BB962C8B-B14F-4D97-AF65-F5344CB8AC3E}">
        <p14:creationId xmlns:p14="http://schemas.microsoft.com/office/powerpoint/2010/main" val="14175356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3CD71-0922-5B71-C472-A7F7F8C2E902}"/>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0643D8DC-08BE-76FF-E648-B9DBB640D81B}"/>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4" name="Metin kutusu 3">
            <a:extLst>
              <a:ext uri="{FF2B5EF4-FFF2-40B4-BE49-F238E27FC236}">
                <a16:creationId xmlns:a16="http://schemas.microsoft.com/office/drawing/2014/main" id="{40592994-B10A-0677-615F-40CB0022D90A}"/>
              </a:ext>
            </a:extLst>
          </p:cNvPr>
          <p:cNvSpPr txBox="1"/>
          <p:nvPr/>
        </p:nvSpPr>
        <p:spPr>
          <a:xfrm>
            <a:off x="672236" y="687399"/>
            <a:ext cx="8694218" cy="4862870"/>
          </a:xfrm>
          <a:prstGeom prst="rect">
            <a:avLst/>
          </a:prstGeom>
          <a:solidFill>
            <a:schemeClr val="bg1">
              <a:lumMod val="40000"/>
              <a:lumOff val="60000"/>
            </a:schemeClr>
          </a:solidFill>
        </p:spPr>
        <p:txBody>
          <a:bodyPr wrap="square" lIns="91440" tIns="45720" rIns="91440" bIns="45720" anchor="t">
            <a:spAutoFit/>
          </a:bodyPr>
          <a:lstStyle/>
          <a:p>
            <a:endParaRPr lang="sl-SI" sz="1400" b="1" i="0" dirty="0">
              <a:solidFill>
                <a:srgbClr val="000000"/>
              </a:solidFill>
              <a:effectLst/>
            </a:endParaRPr>
          </a:p>
          <a:p>
            <a:r>
              <a:rPr lang="sl-SI" sz="1400" b="1" dirty="0">
                <a:solidFill>
                  <a:srgbClr val="000000"/>
                </a:solidFill>
              </a:rPr>
              <a:t>Naloga 3</a:t>
            </a:r>
            <a:r>
              <a:rPr lang="sl-SI" sz="1400" b="1" i="0" dirty="0">
                <a:solidFill>
                  <a:srgbClr val="000000"/>
                </a:solidFill>
                <a:effectLst/>
              </a:rPr>
              <a:t>: </a:t>
            </a:r>
            <a:r>
              <a:rPr lang="sl-SI" sz="1400" b="1" dirty="0">
                <a:solidFill>
                  <a:srgbClr val="000000"/>
                </a:solidFill>
              </a:rPr>
              <a:t>Svetovna prodaja detergentov</a:t>
            </a:r>
            <a:br>
              <a:rPr lang="sl-SI" sz="1400" dirty="0">
                <a:solidFill>
                  <a:schemeClr val="accent1"/>
                </a:solidFill>
              </a:rPr>
            </a:br>
            <a:endParaRPr lang="sl-SI" sz="1400" dirty="0">
              <a:solidFill>
                <a:schemeClr val="accent1"/>
              </a:solidFill>
            </a:endParaRPr>
          </a:p>
          <a:p>
            <a:r>
              <a:rPr lang="sl-SI" sz="1400" dirty="0">
                <a:solidFill>
                  <a:schemeClr val="accent1"/>
                </a:solidFill>
              </a:rPr>
              <a:t>V četrtem četrtletju leta 2018 sta </a:t>
            </a:r>
            <a:r>
              <a:rPr lang="sl-SI" sz="1400" dirty="0" err="1">
                <a:solidFill>
                  <a:schemeClr val="accent1"/>
                </a:solidFill>
              </a:rPr>
              <a:t>OMO</a:t>
            </a:r>
            <a:r>
              <a:rPr lang="sl-SI" sz="1400" dirty="0">
                <a:solidFill>
                  <a:schemeClr val="accent1"/>
                </a:solidFill>
              </a:rPr>
              <a:t> in Ariel prodala 64,5 milijona enot oziroma 70,8 milijona enot. Po razpoložljivih podatkih je skupni obseg prodaje detergentov na celotnem svetovnem trgu v istem obdobju znašal 408,2 milijona enot. Izračunajte tržni delež podjetij </a:t>
            </a:r>
            <a:r>
              <a:rPr lang="sl-SI" sz="1400" dirty="0" err="1">
                <a:solidFill>
                  <a:schemeClr val="accent1"/>
                </a:solidFill>
              </a:rPr>
              <a:t>OMO</a:t>
            </a:r>
            <a:r>
              <a:rPr lang="sl-SI" sz="1400" dirty="0">
                <a:solidFill>
                  <a:schemeClr val="accent1"/>
                </a:solidFill>
              </a:rPr>
              <a:t> in Ariel na podlagi števila prodanih enot.</a:t>
            </a:r>
            <a:r>
              <a:rPr lang="sl-SI" sz="1400" i="0" dirty="0">
                <a:solidFill>
                  <a:schemeClr val="accent1"/>
                </a:solidFill>
                <a:effectLst/>
              </a:rPr>
              <a:t>  </a:t>
            </a:r>
          </a:p>
          <a:p>
            <a:endParaRPr lang="sl-SI" sz="1400" dirty="0">
              <a:solidFill>
                <a:schemeClr val="accent1"/>
              </a:solidFill>
            </a:endParaRPr>
          </a:p>
          <a:p>
            <a:r>
              <a:rPr lang="sl-SI" sz="1400" b="1" dirty="0">
                <a:solidFill>
                  <a:schemeClr val="accent1"/>
                </a:solidFill>
              </a:rPr>
              <a:t>Tržni delež podjetja </a:t>
            </a:r>
            <a:r>
              <a:rPr lang="sl-SI" sz="1400" b="1" dirty="0" err="1">
                <a:solidFill>
                  <a:schemeClr val="accent1"/>
                </a:solidFill>
              </a:rPr>
              <a:t>OMO</a:t>
            </a:r>
            <a:endParaRPr lang="sl-SI" sz="1400" b="1" dirty="0">
              <a:solidFill>
                <a:schemeClr val="accent1"/>
              </a:solidFill>
            </a:endParaRPr>
          </a:p>
          <a:p>
            <a:r>
              <a:rPr lang="sl-SI" sz="1400" dirty="0">
                <a:solidFill>
                  <a:schemeClr val="accent1"/>
                </a:solidFill>
              </a:rPr>
              <a:t>Tržni delež se izračuna po spodnji formuli:</a:t>
            </a:r>
          </a:p>
          <a:p>
            <a:br>
              <a:rPr lang="sl-SI" sz="1400" b="1" dirty="0">
                <a:solidFill>
                  <a:schemeClr val="accent1"/>
                </a:solidFill>
              </a:rPr>
            </a:br>
            <a:r>
              <a:rPr lang="sl-SI" sz="1400" b="1" dirty="0">
                <a:solidFill>
                  <a:schemeClr val="accent1"/>
                </a:solidFill>
              </a:rPr>
              <a:t>Tržni delež = (skupno število enot, ki jih je podjetje prodalo / skupno število prodanih enot na trgu) × 100
Tržni delež = 15,3 %</a:t>
            </a:r>
          </a:p>
          <a:p>
            <a:endParaRPr lang="sl-SI" sz="1400" b="1" dirty="0">
              <a:solidFill>
                <a:schemeClr val="accent1"/>
              </a:solidFill>
            </a:endParaRPr>
          </a:p>
          <a:p>
            <a:r>
              <a:rPr lang="sl-SI" sz="1400" b="1" dirty="0">
                <a:solidFill>
                  <a:schemeClr val="accent1"/>
                </a:solidFill>
              </a:rPr>
              <a:t>Tržni delež podjetja Ariel</a:t>
            </a:r>
          </a:p>
          <a:p>
            <a:r>
              <a:rPr lang="sl-SI" sz="1400" dirty="0">
                <a:solidFill>
                  <a:schemeClr val="accent1"/>
                </a:solidFill>
              </a:rPr>
              <a:t>Tržni delež se izračuna po spodnji formuli:</a:t>
            </a:r>
          </a:p>
          <a:p>
            <a:br>
              <a:rPr lang="sl-SI" sz="1400" b="1" dirty="0">
                <a:solidFill>
                  <a:schemeClr val="accent1"/>
                </a:solidFill>
              </a:rPr>
            </a:br>
            <a:r>
              <a:rPr lang="sl-SI" sz="1400" b="1" dirty="0">
                <a:solidFill>
                  <a:schemeClr val="accent1"/>
                </a:solidFill>
              </a:rPr>
              <a:t>Tržni delež = (skupno število enot, ki jih je podjetje prodalo / skupno število prodanih enot na trgu) × 100
Tržni delež = 17,6 %</a:t>
            </a:r>
          </a:p>
          <a:p>
            <a:endParaRPr lang="sl-SI" sz="1400" b="1" dirty="0">
              <a:solidFill>
                <a:schemeClr val="accent1"/>
              </a:solidFill>
            </a:endParaRPr>
          </a:p>
          <a:p>
            <a:endParaRPr lang="sl-SI" sz="1600" dirty="0">
              <a:solidFill>
                <a:schemeClr val="accent1"/>
              </a:solidFill>
            </a:endParaRPr>
          </a:p>
        </p:txBody>
      </p:sp>
      <p:pic>
        <p:nvPicPr>
          <p:cNvPr id="6" name="Resim 5">
            <a:extLst>
              <a:ext uri="{FF2B5EF4-FFF2-40B4-BE49-F238E27FC236}">
                <a16:creationId xmlns:a16="http://schemas.microsoft.com/office/drawing/2014/main" id="{41A37D90-DB02-CEB7-9489-31F00070C003}"/>
              </a:ext>
            </a:extLst>
          </p:cNvPr>
          <p:cNvPicPr>
            <a:picLocks noChangeAspect="1"/>
          </p:cNvPicPr>
          <p:nvPr/>
        </p:nvPicPr>
        <p:blipFill>
          <a:blip r:embed="rId2" cstate="print"/>
          <a:stretch>
            <a:fillRect/>
          </a:stretch>
        </p:blipFill>
        <p:spPr>
          <a:xfrm>
            <a:off x="9272797" y="3549957"/>
            <a:ext cx="2246967" cy="1846598"/>
          </a:xfrm>
          <a:prstGeom prst="rect">
            <a:avLst/>
          </a:prstGeom>
          <a:ln>
            <a:noFill/>
          </a:ln>
          <a:effectLst>
            <a:softEdge rad="112500"/>
          </a:effectLst>
        </p:spPr>
      </p:pic>
      <p:sp>
        <p:nvSpPr>
          <p:cNvPr id="8" name="Metin kutusu 7">
            <a:extLst>
              <a:ext uri="{FF2B5EF4-FFF2-40B4-BE49-F238E27FC236}">
                <a16:creationId xmlns:a16="http://schemas.microsoft.com/office/drawing/2014/main" id="{FEA61E85-1B7A-C029-DF28-BFC1C401AD3E}"/>
              </a:ext>
            </a:extLst>
          </p:cNvPr>
          <p:cNvSpPr txBox="1"/>
          <p:nvPr/>
        </p:nvSpPr>
        <p:spPr>
          <a:xfrm>
            <a:off x="8510329" y="5150333"/>
            <a:ext cx="3771901" cy="492443"/>
          </a:xfrm>
          <a:prstGeom prst="rect">
            <a:avLst/>
          </a:prstGeom>
          <a:noFill/>
        </p:spPr>
        <p:txBody>
          <a:bodyPr wrap="square" lIns="91440" tIns="45720" rIns="91440" bIns="45720" anchor="t">
            <a:spAutoFit/>
          </a:bodyPr>
          <a:lstStyle/>
          <a:p>
            <a:pPr algn="ctr"/>
            <a:r>
              <a:rPr lang="tr-TR" sz="1400" dirty="0">
                <a:solidFill>
                  <a:schemeClr val="accent1"/>
                </a:solidFill>
              </a:rPr>
              <a:t>  </a:t>
            </a:r>
          </a:p>
          <a:p>
            <a:pPr algn="ctr"/>
            <a:r>
              <a:rPr lang="tr-TR" sz="1200" dirty="0">
                <a:solidFill>
                  <a:schemeClr val="accent1"/>
                </a:solidFill>
              </a:rPr>
              <a:t>Vir slike: Istockphoto.com</a:t>
            </a:r>
          </a:p>
        </p:txBody>
      </p:sp>
    </p:spTree>
    <p:extLst>
      <p:ext uri="{BB962C8B-B14F-4D97-AF65-F5344CB8AC3E}">
        <p14:creationId xmlns:p14="http://schemas.microsoft.com/office/powerpoint/2010/main" val="3470927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38A02-9CFA-BC58-585E-A826F3BC382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5AAB96A-240C-01DB-4495-B384C7512DFA}"/>
              </a:ext>
            </a:extLst>
          </p:cNvPr>
          <p:cNvSpPr txBox="1"/>
          <p:nvPr/>
        </p:nvSpPr>
        <p:spPr>
          <a:xfrm>
            <a:off x="356935" y="136593"/>
            <a:ext cx="11741570" cy="1243995"/>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6000"/>
                  </a:schemeClr>
                </a:solidFill>
                <a:latin typeface="Raleway SemiBold"/>
              </a:rPr>
              <a:t>Analiza ciljne skupine</a:t>
            </a:r>
          </a:p>
          <a:p>
            <a:pPr>
              <a:lnSpc>
                <a:spcPct val="150000"/>
              </a:lnSpc>
            </a:pPr>
            <a:r>
              <a:rPr lang="sl-SI" b="1" dirty="0">
                <a:solidFill>
                  <a:schemeClr val="bg1"/>
                </a:solidFill>
              </a:rPr>
              <a:t>Analiza potrošnikov in njihovih spreminjajočih se pričakovanj​</a:t>
            </a:r>
            <a:endParaRPr lang="sl-SI" sz="2800" b="1" dirty="0">
              <a:solidFill>
                <a:schemeClr val="bg1"/>
              </a:solidFill>
            </a:endParaRPr>
          </a:p>
        </p:txBody>
      </p:sp>
      <p:sp>
        <p:nvSpPr>
          <p:cNvPr id="4" name="Metin kutusu 3">
            <a:extLst>
              <a:ext uri="{FF2B5EF4-FFF2-40B4-BE49-F238E27FC236}">
                <a16:creationId xmlns:a16="http://schemas.microsoft.com/office/drawing/2014/main" id="{D3594BA5-C259-5DBE-C80E-D774C64BBBE9}"/>
              </a:ext>
            </a:extLst>
          </p:cNvPr>
          <p:cNvSpPr txBox="1"/>
          <p:nvPr/>
        </p:nvSpPr>
        <p:spPr>
          <a:xfrm>
            <a:off x="356935" y="1462875"/>
            <a:ext cx="11353801" cy="1077218"/>
          </a:xfrm>
          <a:prstGeom prst="rect">
            <a:avLst/>
          </a:prstGeom>
          <a:noFill/>
        </p:spPr>
        <p:txBody>
          <a:bodyPr wrap="square" lIns="91440" tIns="45720" rIns="91440" bIns="45720" anchor="t">
            <a:spAutoFit/>
          </a:bodyPr>
          <a:lstStyle/>
          <a:p>
            <a:pPr algn="just" fontAlgn="base"/>
            <a:r>
              <a:rPr lang="sl-SI" sz="1600" dirty="0">
                <a:solidFill>
                  <a:srgbClr val="000000"/>
                </a:solidFill>
                <a:latin typeface="Raleway "/>
              </a:rPr>
              <a:t>Analiza ciljnih skupin se uporablja za razdelitev trga na segmente. Cilj </a:t>
            </a:r>
            <a:r>
              <a:rPr lang="sl-SI" sz="1600" dirty="0" err="1">
                <a:solidFill>
                  <a:srgbClr val="000000"/>
                </a:solidFill>
                <a:latin typeface="Raleway "/>
              </a:rPr>
              <a:t>segmentacije</a:t>
            </a:r>
            <a:r>
              <a:rPr lang="sl-SI" sz="1600" dirty="0">
                <a:solidFill>
                  <a:srgbClr val="000000"/>
                </a:solidFill>
                <a:latin typeface="Raleway "/>
              </a:rPr>
              <a:t> trga je ustvariti bolj ciljno usmerjene skupine z delitvijo segmentov potrošnikov na podlagi različnih demografskih značilnosti. Z vidika izdelka, cene, oglaševanja in lokacije to podjetju omogoča, da določi, na kaj, koga, po kakšni ceni in prek katerega komunikacijskega kanala naj se usmeri.</a:t>
            </a:r>
            <a:endParaRPr lang="sl-SI" sz="1600" b="0" i="0" dirty="0">
              <a:solidFill>
                <a:srgbClr val="000000"/>
              </a:solidFill>
              <a:effectLst/>
              <a:highlight>
                <a:srgbClr val="FFFF00"/>
              </a:highlight>
              <a:latin typeface="Raleway "/>
            </a:endParaRPr>
          </a:p>
        </p:txBody>
      </p:sp>
      <p:sp>
        <p:nvSpPr>
          <p:cNvPr id="7" name="Metin kutusu 6">
            <a:extLst>
              <a:ext uri="{FF2B5EF4-FFF2-40B4-BE49-F238E27FC236}">
                <a16:creationId xmlns:a16="http://schemas.microsoft.com/office/drawing/2014/main" id="{7F4BF872-0BD9-20A6-5E83-47E9EE8644B7}"/>
              </a:ext>
            </a:extLst>
          </p:cNvPr>
          <p:cNvSpPr txBox="1"/>
          <p:nvPr/>
        </p:nvSpPr>
        <p:spPr>
          <a:xfrm>
            <a:off x="356935" y="2532804"/>
            <a:ext cx="11353800" cy="3323987"/>
          </a:xfrm>
          <a:prstGeom prst="rect">
            <a:avLst/>
          </a:prstGeom>
          <a:noFill/>
        </p:spPr>
        <p:txBody>
          <a:bodyPr wrap="square" lIns="91440" tIns="45720" rIns="91440" bIns="45720" anchor="t">
            <a:spAutoFit/>
          </a:bodyPr>
          <a:lstStyle/>
          <a:p>
            <a:pPr marL="285750" indent="-285750" algn="just" fontAlgn="base">
              <a:spcBef>
                <a:spcPts val="600"/>
              </a:spcBef>
              <a:spcAft>
                <a:spcPts val="600"/>
              </a:spcAft>
              <a:buFont typeface="Wingdings" panose="05000000000000000000" pitchFamily="2" charset="2"/>
              <a:buChar char="ü"/>
            </a:pPr>
            <a:r>
              <a:rPr lang="sl-SI" sz="1600" b="1" dirty="0">
                <a:solidFill>
                  <a:srgbClr val="000000"/>
                </a:solidFill>
                <a:latin typeface="Raleway "/>
              </a:rPr>
              <a:t>Določite cilj svoje analize</a:t>
            </a:r>
            <a:r>
              <a:rPr lang="sl-SI" sz="1600">
                <a:solidFill>
                  <a:srgbClr val="000000"/>
                </a:solidFill>
                <a:latin typeface="Raleway "/>
              </a:rPr>
              <a:t>: jasno določite, kaj želite doseči</a:t>
            </a:r>
            <a:endParaRPr lang="sl-SI"/>
          </a:p>
          <a:p>
            <a:pPr marL="285750" indent="-285750" algn="just">
              <a:spcBef>
                <a:spcPts val="600"/>
              </a:spcBef>
              <a:spcAft>
                <a:spcPts val="600"/>
              </a:spcAft>
              <a:buFont typeface="Wingdings" panose="05000000000000000000" pitchFamily="2" charset="2"/>
              <a:buChar char="ü"/>
            </a:pPr>
            <a:r>
              <a:rPr lang="sl-SI" sz="1600" b="1" dirty="0">
                <a:solidFill>
                  <a:srgbClr val="000000"/>
                </a:solidFill>
                <a:latin typeface="Raleway "/>
              </a:rPr>
              <a:t>Določite ciljno skupino</a:t>
            </a:r>
            <a:r>
              <a:rPr lang="sl-SI" sz="1600" dirty="0">
                <a:solidFill>
                  <a:srgbClr val="000000"/>
                </a:solidFill>
                <a:latin typeface="Raleway "/>
              </a:rPr>
              <a:t>: čigave potrebe želimo zadovoljiti z našim izdelkom ali storitvijo?</a:t>
            </a:r>
            <a:endParaRPr lang="sl-SI" dirty="0">
              <a:solidFill>
                <a:srgbClr val="DACDAC"/>
              </a:solidFill>
              <a:latin typeface="Raleway"/>
            </a:endParaRPr>
          </a:p>
          <a:p>
            <a:pPr marL="285750" indent="-285750" algn="just">
              <a:spcBef>
                <a:spcPts val="600"/>
              </a:spcBef>
              <a:spcAft>
                <a:spcPts val="600"/>
              </a:spcAft>
              <a:buFont typeface="Wingdings" panose="05000000000000000000" pitchFamily="2" charset="2"/>
              <a:buChar char="ü"/>
            </a:pPr>
            <a:r>
              <a:rPr lang="sl-SI" sz="1600" b="1">
                <a:solidFill>
                  <a:srgbClr val="000000"/>
                </a:solidFill>
                <a:latin typeface="Raleway "/>
              </a:rPr>
              <a:t>Zbiranje podatkov: </a:t>
            </a:r>
            <a:r>
              <a:rPr lang="sl-SI" sz="1600" dirty="0">
                <a:solidFill>
                  <a:srgbClr val="000000"/>
                </a:solidFill>
                <a:latin typeface="Raleway "/>
              </a:rPr>
              <a:t>zberite podatke o stališčih, vedenju in trendih ciljne skupine iz različnih virov, kot so tržne </a:t>
            </a:r>
            <a:r>
              <a:rPr lang="sl-SI" sz="1600">
                <a:solidFill>
                  <a:srgbClr val="000000"/>
                </a:solidFill>
                <a:latin typeface="Raleway "/>
              </a:rPr>
              <a:t>raziskave, podatki o strankah, analitika družbenih medijev in spletne ankete. Kdo so in kako živijo.?</a:t>
            </a:r>
            <a:endParaRPr lang="sl-SI">
              <a:solidFill>
                <a:srgbClr val="DACDAC"/>
              </a:solidFill>
              <a:latin typeface="Raleway"/>
            </a:endParaRPr>
          </a:p>
          <a:p>
            <a:pPr marL="285750" indent="-285750" algn="just">
              <a:spcBef>
                <a:spcPts val="600"/>
              </a:spcBef>
              <a:spcAft>
                <a:spcPts val="600"/>
              </a:spcAft>
              <a:buFont typeface="Wingdings" panose="05000000000000000000" pitchFamily="2" charset="2"/>
              <a:buChar char="ü"/>
            </a:pPr>
            <a:r>
              <a:rPr lang="sl-SI" sz="1600" b="1" dirty="0">
                <a:solidFill>
                  <a:srgbClr val="000000"/>
                </a:solidFill>
                <a:latin typeface="Raleway "/>
              </a:rPr>
              <a:t>Analizirajte podatke</a:t>
            </a:r>
            <a:r>
              <a:rPr lang="sl-SI" sz="1600" dirty="0">
                <a:solidFill>
                  <a:srgbClr val="000000"/>
                </a:solidFill>
                <a:latin typeface="Raleway "/>
              </a:rPr>
              <a:t>: analizirajte zbrane podatke s kvalitativnimi in kvantitativnimi metodami, pri čemer pazite, da zagotovite “vpoglede” in ne le odgovore.</a:t>
            </a:r>
            <a:endParaRPr lang="sl-SI" dirty="0">
              <a:solidFill>
                <a:srgbClr val="DACDAC"/>
              </a:solidFill>
              <a:latin typeface="Raleway"/>
            </a:endParaRPr>
          </a:p>
          <a:p>
            <a:pPr marL="285750" indent="-285750" algn="just">
              <a:spcBef>
                <a:spcPts val="600"/>
              </a:spcBef>
              <a:spcAft>
                <a:spcPts val="600"/>
              </a:spcAft>
              <a:buFont typeface="Wingdings" panose="05000000000000000000" pitchFamily="2" charset="2"/>
              <a:buChar char="ü"/>
            </a:pPr>
            <a:r>
              <a:rPr lang="sl-SI" sz="1600" b="1">
                <a:solidFill>
                  <a:srgbClr val="000000"/>
                </a:solidFill>
                <a:latin typeface="Raleway "/>
              </a:rPr>
              <a:t>Ustvarite profile ciljnih skupin</a:t>
            </a:r>
            <a:r>
              <a:rPr lang="sl-SI" sz="1600" dirty="0">
                <a:solidFill>
                  <a:srgbClr val="000000"/>
                </a:solidFill>
                <a:latin typeface="Raleway "/>
              </a:rPr>
              <a:t>: ustvarite profile z uporabo demografskih podatkov, ravni dohodka, stališč, vrednot, </a:t>
            </a:r>
            <a:r>
              <a:rPr lang="sl-SI" sz="1600">
                <a:solidFill>
                  <a:srgbClr val="000000"/>
                </a:solidFill>
                <a:latin typeface="Raleway "/>
              </a:rPr>
              <a:t>interesov itd.</a:t>
            </a:r>
            <a:endParaRPr lang="sl-SI">
              <a:solidFill>
                <a:srgbClr val="DACDAC"/>
              </a:solidFill>
              <a:latin typeface="Raleway"/>
            </a:endParaRPr>
          </a:p>
          <a:p>
            <a:pPr marL="285750" indent="-285750" algn="just">
              <a:spcBef>
                <a:spcPts val="600"/>
              </a:spcBef>
              <a:spcAft>
                <a:spcPts val="600"/>
              </a:spcAft>
              <a:buFont typeface="Wingdings" panose="05000000000000000000" pitchFamily="2" charset="2"/>
              <a:buChar char="ü"/>
            </a:pPr>
            <a:r>
              <a:rPr lang="sl-SI" sz="1600" b="1" dirty="0">
                <a:solidFill>
                  <a:srgbClr val="000000"/>
                </a:solidFill>
                <a:latin typeface="Raleway "/>
              </a:rPr>
              <a:t>Razvijte strategijo: </a:t>
            </a:r>
            <a:r>
              <a:rPr lang="sl-SI" sz="1600" dirty="0">
                <a:solidFill>
                  <a:srgbClr val="000000"/>
                </a:solidFill>
                <a:latin typeface="Raleway "/>
              </a:rPr>
              <a:t>razvijte najučinkovitejšo komunikacijsko in promocijsko strategijo za vsak profil posebej (oglasi, cenovne in promocijske politike</a:t>
            </a:r>
            <a:r>
              <a:rPr lang="en-US" sz="1600" dirty="0">
                <a:solidFill>
                  <a:srgbClr val="000000"/>
                </a:solidFill>
                <a:latin typeface="Raleway "/>
              </a:rPr>
              <a:t>,</a:t>
            </a:r>
            <a:r>
              <a:rPr lang="sl-SI" sz="1600" dirty="0">
                <a:solidFill>
                  <a:srgbClr val="000000"/>
                </a:solidFill>
                <a:latin typeface="Raleway "/>
              </a:rPr>
              <a:t> itd</a:t>
            </a:r>
            <a:r>
              <a:rPr lang="sl-SI" sz="1600" b="0" i="0" dirty="0">
                <a:solidFill>
                  <a:srgbClr val="000000"/>
                </a:solidFill>
                <a:effectLst/>
                <a:latin typeface="Raleway "/>
              </a:rPr>
              <a:t>.).</a:t>
            </a:r>
            <a:endParaRPr lang="sl-SI"/>
          </a:p>
        </p:txBody>
      </p:sp>
    </p:spTree>
    <p:extLst>
      <p:ext uri="{BB962C8B-B14F-4D97-AF65-F5344CB8AC3E}">
        <p14:creationId xmlns:p14="http://schemas.microsoft.com/office/powerpoint/2010/main" val="145785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A4D65-6094-A909-4689-27FB8C44E5B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60D435C0-30FB-D64A-F217-61A19C0D14EA}"/>
              </a:ext>
            </a:extLst>
          </p:cNvPr>
          <p:cNvSpPr txBox="1"/>
          <p:nvPr/>
        </p:nvSpPr>
        <p:spPr>
          <a:xfrm>
            <a:off x="356935" y="461682"/>
            <a:ext cx="11741570" cy="553998"/>
          </a:xfrm>
          <a:prstGeom prst="rect">
            <a:avLst/>
          </a:prstGeom>
          <a:noFill/>
        </p:spPr>
        <p:txBody>
          <a:bodyPr wrap="square" rtlCol="0">
            <a:spAutoFit/>
          </a:bodyPr>
          <a:lstStyle/>
          <a:p>
            <a:pPr>
              <a:lnSpc>
                <a:spcPct val="150000"/>
              </a:lnSpc>
            </a:pPr>
            <a:r>
              <a:rPr lang="sl-SI" sz="2000" b="1" dirty="0">
                <a:solidFill>
                  <a:schemeClr val="bg1"/>
                </a:solidFill>
              </a:rPr>
              <a:t>Primer profiliranja na podlagi dohodkovne skupine 1/2</a:t>
            </a:r>
            <a:r>
              <a:rPr lang="sl-SI" sz="2000" b="1" dirty="0">
                <a:solidFill>
                  <a:schemeClr val="bg1">
                    <a:lumMod val="75000"/>
                  </a:schemeClr>
                </a:solidFill>
              </a:rPr>
              <a:t>​</a:t>
            </a:r>
          </a:p>
        </p:txBody>
      </p:sp>
      <p:sp>
        <p:nvSpPr>
          <p:cNvPr id="4" name="Metin kutusu 3">
            <a:extLst>
              <a:ext uri="{FF2B5EF4-FFF2-40B4-BE49-F238E27FC236}">
                <a16:creationId xmlns:a16="http://schemas.microsoft.com/office/drawing/2014/main" id="{3A41AB80-C23A-26A1-7F3B-55FABFD7966B}"/>
              </a:ext>
            </a:extLst>
          </p:cNvPr>
          <p:cNvSpPr txBox="1"/>
          <p:nvPr/>
        </p:nvSpPr>
        <p:spPr>
          <a:xfrm>
            <a:off x="356935" y="1104865"/>
            <a:ext cx="11353801" cy="830997"/>
          </a:xfrm>
          <a:prstGeom prst="rect">
            <a:avLst/>
          </a:prstGeom>
          <a:noFill/>
        </p:spPr>
        <p:txBody>
          <a:bodyPr wrap="square" lIns="91440" tIns="45720" rIns="91440" bIns="45720" anchor="t">
            <a:spAutoFit/>
          </a:bodyPr>
          <a:lstStyle/>
          <a:p>
            <a:pPr algn="just" fontAlgn="base"/>
            <a:r>
              <a:rPr lang="sl-SI" sz="1600" b="1" dirty="0">
                <a:solidFill>
                  <a:srgbClr val="000000"/>
                </a:solidFill>
                <a:latin typeface="Raleway "/>
              </a:rPr>
              <a:t>Dohodkovna skupina </a:t>
            </a:r>
            <a:r>
              <a:rPr lang="sl-SI" sz="1600" b="1" i="0" u="none" strike="noStrike" dirty="0">
                <a:solidFill>
                  <a:srgbClr val="000000"/>
                </a:solidFill>
                <a:effectLst/>
                <a:latin typeface="Raleway "/>
              </a:rPr>
              <a:t>(s</a:t>
            </a:r>
            <a:r>
              <a:rPr lang="sl-SI" sz="1600" b="1" dirty="0">
                <a:solidFill>
                  <a:srgbClr val="000000"/>
                </a:solidFill>
                <a:latin typeface="Raleway "/>
              </a:rPr>
              <a:t>kupine na podlagi socialno-ekonomskega statusa – SES</a:t>
            </a:r>
            <a:r>
              <a:rPr lang="sl-SI" sz="1600" b="1" i="0" u="none" strike="noStrike" dirty="0">
                <a:solidFill>
                  <a:srgbClr val="000000"/>
                </a:solidFill>
                <a:effectLst/>
                <a:latin typeface="Raleway "/>
              </a:rPr>
              <a:t>): </a:t>
            </a:r>
            <a:r>
              <a:rPr lang="sl-SI" sz="1600" dirty="0">
                <a:solidFill>
                  <a:srgbClr val="000000"/>
                </a:solidFill>
                <a:latin typeface="Raleway "/>
              </a:rPr>
              <a:t>skupine SES </a:t>
            </a:r>
            <a:r>
              <a:rPr lang="en-US" sz="1600" dirty="0">
                <a:solidFill>
                  <a:srgbClr val="000000"/>
                </a:solidFill>
                <a:latin typeface="Raleway "/>
              </a:rPr>
              <a:t>(</a:t>
            </a:r>
            <a:r>
              <a:rPr lang="en-US" sz="1600" dirty="0" err="1">
                <a:solidFill>
                  <a:srgbClr val="000000"/>
                </a:solidFill>
                <a:latin typeface="Raleway "/>
              </a:rPr>
              <a:t>angl.</a:t>
            </a:r>
            <a:r>
              <a:rPr lang="en-US" sz="1600" dirty="0">
                <a:solidFill>
                  <a:srgbClr val="000000"/>
                </a:solidFill>
                <a:latin typeface="Raleway "/>
              </a:rPr>
              <a:t>: Socio-Economic Status) </a:t>
            </a:r>
            <a:r>
              <a:rPr lang="sl-SI" sz="1600" dirty="0">
                <a:solidFill>
                  <a:srgbClr val="000000"/>
                </a:solidFill>
                <a:latin typeface="Raleway "/>
              </a:rPr>
              <a:t>so ena najosnovnejših definicij, ki se uporabljajo pri segmentaciji trga. Čeprav se razlikujejo glede na državo, so skupine </a:t>
            </a:r>
            <a:r>
              <a:rPr lang="sl-SI" sz="1600" dirty="0" err="1">
                <a:solidFill>
                  <a:srgbClr val="000000"/>
                </a:solidFill>
                <a:latin typeface="Raleway "/>
              </a:rPr>
              <a:t>SES</a:t>
            </a:r>
            <a:r>
              <a:rPr lang="sl-SI" sz="1600" dirty="0">
                <a:solidFill>
                  <a:srgbClr val="000000"/>
                </a:solidFill>
                <a:latin typeface="Raleway "/>
              </a:rPr>
              <a:t> razdeljene v 5 glavnih skupin, tj </a:t>
            </a:r>
            <a:r>
              <a:rPr lang="sl-SI" sz="1600" b="1" dirty="0">
                <a:solidFill>
                  <a:srgbClr val="000000"/>
                </a:solidFill>
                <a:latin typeface="Raleway "/>
              </a:rPr>
              <a:t>A, B, C, D in E</a:t>
            </a:r>
            <a:endParaRPr lang="sl-SI" sz="1600" b="1" i="0" dirty="0">
              <a:solidFill>
                <a:srgbClr val="000000"/>
              </a:solidFill>
              <a:effectLst/>
              <a:latin typeface="Raleway "/>
            </a:endParaRPr>
          </a:p>
        </p:txBody>
      </p:sp>
      <p:sp>
        <p:nvSpPr>
          <p:cNvPr id="7" name="Metin kutusu 6">
            <a:extLst>
              <a:ext uri="{FF2B5EF4-FFF2-40B4-BE49-F238E27FC236}">
                <a16:creationId xmlns:a16="http://schemas.microsoft.com/office/drawing/2014/main" id="{B3C63AF3-EE44-F875-DD2B-A72AAFA3CC12}"/>
              </a:ext>
            </a:extLst>
          </p:cNvPr>
          <p:cNvSpPr txBox="1"/>
          <p:nvPr/>
        </p:nvSpPr>
        <p:spPr>
          <a:xfrm>
            <a:off x="397981" y="2143525"/>
            <a:ext cx="11312755" cy="584775"/>
          </a:xfrm>
          <a:prstGeom prst="rect">
            <a:avLst/>
          </a:prstGeom>
          <a:noFill/>
        </p:spPr>
        <p:txBody>
          <a:bodyPr wrap="square">
            <a:spAutoFit/>
          </a:bodyPr>
          <a:lstStyle/>
          <a:p>
            <a:pPr algn="just" fontAlgn="base"/>
            <a:r>
              <a:rPr lang="sl-SI" sz="1600" dirty="0">
                <a:solidFill>
                  <a:srgbClr val="000000"/>
                </a:solidFill>
                <a:latin typeface="Raleway "/>
              </a:rPr>
              <a:t>Medtem ko je skupina A najvišja skupina </a:t>
            </a:r>
            <a:r>
              <a:rPr lang="sl-SI" sz="1600" dirty="0" err="1">
                <a:solidFill>
                  <a:srgbClr val="000000"/>
                </a:solidFill>
                <a:latin typeface="Raleway "/>
              </a:rPr>
              <a:t>SES</a:t>
            </a:r>
            <a:r>
              <a:rPr lang="sl-SI" sz="1600" dirty="0">
                <a:solidFill>
                  <a:srgbClr val="000000"/>
                </a:solidFill>
                <a:latin typeface="Raleway "/>
              </a:rPr>
              <a:t> (visoko izobraženi, vodstveni profil itd.), pa skupina E označuje posameznike z značilnostmi, kot so nizka izobrazba in brezposelnost</a:t>
            </a:r>
            <a:r>
              <a:rPr lang="sl-SI" sz="1600" b="0" i="0" dirty="0">
                <a:solidFill>
                  <a:srgbClr val="000000"/>
                </a:solidFill>
                <a:effectLst/>
                <a:latin typeface="Raleway "/>
              </a:rPr>
              <a:t>.​</a:t>
            </a:r>
          </a:p>
        </p:txBody>
      </p:sp>
      <p:sp>
        <p:nvSpPr>
          <p:cNvPr id="8" name="Metin kutusu 7">
            <a:extLst>
              <a:ext uri="{FF2B5EF4-FFF2-40B4-BE49-F238E27FC236}">
                <a16:creationId xmlns:a16="http://schemas.microsoft.com/office/drawing/2014/main" id="{7491DF38-3233-6A83-986A-B920D5EF5469}"/>
              </a:ext>
            </a:extLst>
          </p:cNvPr>
          <p:cNvSpPr txBox="1"/>
          <p:nvPr/>
        </p:nvSpPr>
        <p:spPr>
          <a:xfrm>
            <a:off x="397981" y="3379330"/>
            <a:ext cx="6096000" cy="584775"/>
          </a:xfrm>
          <a:prstGeom prst="rect">
            <a:avLst/>
          </a:prstGeom>
          <a:noFill/>
        </p:spPr>
        <p:txBody>
          <a:bodyPr wrap="square">
            <a:spAutoFit/>
          </a:bodyPr>
          <a:lstStyle/>
          <a:p>
            <a:r>
              <a:rPr lang="sl-SI" sz="3200" b="0" i="0" u="none" strike="noStrike" dirty="0">
                <a:solidFill>
                  <a:srgbClr val="000000"/>
                </a:solidFill>
                <a:effectLst/>
                <a:latin typeface="Raleway "/>
              </a:rPr>
              <a:t> </a:t>
            </a:r>
            <a:r>
              <a:rPr lang="sl-SI" sz="3200" b="1" i="0" u="none" strike="noStrike" dirty="0">
                <a:solidFill>
                  <a:srgbClr val="000000"/>
                </a:solidFill>
                <a:effectLst/>
                <a:latin typeface="Raleway "/>
              </a:rPr>
              <a:t>A </a:t>
            </a:r>
            <a:r>
              <a:rPr lang="sl-SI" dirty="0">
                <a:solidFill>
                  <a:srgbClr val="000000"/>
                </a:solidFill>
                <a:latin typeface="Raleway "/>
              </a:rPr>
              <a:t>-&gt; Visoka raven </a:t>
            </a:r>
            <a:r>
              <a:rPr lang="sl-SI" dirty="0" err="1">
                <a:solidFill>
                  <a:srgbClr val="000000"/>
                </a:solidFill>
                <a:latin typeface="Raleway "/>
              </a:rPr>
              <a:t>SES</a:t>
            </a:r>
            <a:endParaRPr lang="sl-SI" sz="2800" dirty="0"/>
          </a:p>
        </p:txBody>
      </p:sp>
      <p:sp>
        <p:nvSpPr>
          <p:cNvPr id="10" name="Metin kutusu 9">
            <a:extLst>
              <a:ext uri="{FF2B5EF4-FFF2-40B4-BE49-F238E27FC236}">
                <a16:creationId xmlns:a16="http://schemas.microsoft.com/office/drawing/2014/main" id="{3723D2E8-B36E-B04E-04D8-DD14170F785C}"/>
              </a:ext>
            </a:extLst>
          </p:cNvPr>
          <p:cNvSpPr txBox="1"/>
          <p:nvPr/>
        </p:nvSpPr>
        <p:spPr>
          <a:xfrm>
            <a:off x="356935" y="4864470"/>
            <a:ext cx="6096000" cy="584775"/>
          </a:xfrm>
          <a:prstGeom prst="rect">
            <a:avLst/>
          </a:prstGeom>
          <a:noFill/>
        </p:spPr>
        <p:txBody>
          <a:bodyPr wrap="square">
            <a:spAutoFit/>
          </a:bodyPr>
          <a:lstStyle/>
          <a:p>
            <a:r>
              <a:rPr lang="sl-SI" sz="3200" b="0" i="0" u="none" strike="noStrike" dirty="0">
                <a:solidFill>
                  <a:srgbClr val="000000"/>
                </a:solidFill>
                <a:effectLst/>
                <a:latin typeface="Raleway "/>
              </a:rPr>
              <a:t> </a:t>
            </a:r>
            <a:r>
              <a:rPr lang="sl-SI" sz="3200" b="1" dirty="0">
                <a:solidFill>
                  <a:srgbClr val="000000"/>
                </a:solidFill>
                <a:latin typeface="Raleway "/>
              </a:rPr>
              <a:t>E </a:t>
            </a:r>
            <a:r>
              <a:rPr lang="sl-SI" dirty="0">
                <a:solidFill>
                  <a:srgbClr val="000000"/>
                </a:solidFill>
                <a:latin typeface="Raleway "/>
              </a:rPr>
              <a:t>-&gt; Nizka raven </a:t>
            </a:r>
            <a:r>
              <a:rPr lang="sl-SI" dirty="0" err="1">
                <a:solidFill>
                  <a:srgbClr val="000000"/>
                </a:solidFill>
                <a:latin typeface="Raleway "/>
              </a:rPr>
              <a:t>SES</a:t>
            </a:r>
            <a:endParaRPr lang="sl-SI" sz="2800" dirty="0"/>
          </a:p>
        </p:txBody>
      </p:sp>
      <p:sp>
        <p:nvSpPr>
          <p:cNvPr id="11" name="Ok: Aşağı 10">
            <a:extLst>
              <a:ext uri="{FF2B5EF4-FFF2-40B4-BE49-F238E27FC236}">
                <a16:creationId xmlns:a16="http://schemas.microsoft.com/office/drawing/2014/main" id="{5A126FDF-04D0-C5D3-8B26-1EE14DF922E0}"/>
              </a:ext>
            </a:extLst>
          </p:cNvPr>
          <p:cNvSpPr/>
          <p:nvPr/>
        </p:nvSpPr>
        <p:spPr>
          <a:xfrm>
            <a:off x="995841" y="4139988"/>
            <a:ext cx="448537" cy="635195"/>
          </a:xfrm>
          <a:prstGeom prst="down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p>
        </p:txBody>
      </p:sp>
      <p:sp>
        <p:nvSpPr>
          <p:cNvPr id="9" name="Metin kutusu 8">
            <a:extLst>
              <a:ext uri="{FF2B5EF4-FFF2-40B4-BE49-F238E27FC236}">
                <a16:creationId xmlns:a16="http://schemas.microsoft.com/office/drawing/2014/main" id="{BA93F2E1-8F0E-13DC-DCB1-A3F4F9D6AB23}"/>
              </a:ext>
            </a:extLst>
          </p:cNvPr>
          <p:cNvSpPr txBox="1"/>
          <p:nvPr/>
        </p:nvSpPr>
        <p:spPr>
          <a:xfrm>
            <a:off x="4794063" y="5633263"/>
            <a:ext cx="6094378" cy="246221"/>
          </a:xfrm>
          <a:prstGeom prst="rect">
            <a:avLst/>
          </a:prstGeom>
          <a:noFill/>
        </p:spPr>
        <p:txBody>
          <a:bodyPr wrap="square" lIns="91440" tIns="45720" rIns="91440" bIns="45720" anchor="t">
            <a:spAutoFit/>
          </a:bodyPr>
          <a:lstStyle/>
          <a:p>
            <a:pPr algn="ctr"/>
            <a:r>
              <a:rPr lang="en-US" sz="1000" dirty="0">
                <a:solidFill>
                  <a:schemeClr val="accent1"/>
                </a:solidFill>
              </a:rPr>
              <a:t>Vir </a:t>
            </a:r>
            <a:r>
              <a:rPr lang="en-US" sz="1000" dirty="0" err="1">
                <a:solidFill>
                  <a:schemeClr val="accent1"/>
                </a:solidFill>
              </a:rPr>
              <a:t>slike</a:t>
            </a:r>
            <a:r>
              <a:rPr lang="en-US" sz="1000" dirty="0">
                <a:solidFill>
                  <a:schemeClr val="accent1"/>
                </a:solidFill>
              </a:rPr>
              <a:t>: </a:t>
            </a:r>
            <a:r>
              <a:rPr lang="tr-TR" sz="1000" dirty="0">
                <a:solidFill>
                  <a:schemeClr val="accent1"/>
                </a:solidFill>
              </a:rPr>
              <a:t>S.E.S Categories</a:t>
            </a:r>
            <a:r>
              <a:rPr lang="sl-SI" sz="1000" dirty="0">
                <a:solidFill>
                  <a:schemeClr val="accent1"/>
                </a:solidFill>
              </a:rPr>
              <a:t>;</a:t>
            </a:r>
            <a:r>
              <a:rPr lang="tr-TR" sz="1000" dirty="0">
                <a:solidFill>
                  <a:schemeClr val="accent1"/>
                </a:solidFill>
              </a:rPr>
              <a:t> Nielsen, 2011</a:t>
            </a:r>
          </a:p>
        </p:txBody>
      </p:sp>
      <p:pic>
        <p:nvPicPr>
          <p:cNvPr id="13" name="Resim 12">
            <a:extLst>
              <a:ext uri="{FF2B5EF4-FFF2-40B4-BE49-F238E27FC236}">
                <a16:creationId xmlns:a16="http://schemas.microsoft.com/office/drawing/2014/main" id="{6EAD6C65-5688-F57D-4412-9929AE0F973F}"/>
              </a:ext>
            </a:extLst>
          </p:cNvPr>
          <p:cNvPicPr>
            <a:picLocks noChangeAspect="1"/>
          </p:cNvPicPr>
          <p:nvPr/>
        </p:nvPicPr>
        <p:blipFill>
          <a:blip r:embed="rId3" cstate="print"/>
          <a:stretch>
            <a:fillRect/>
          </a:stretch>
        </p:blipFill>
        <p:spPr>
          <a:xfrm>
            <a:off x="4491898" y="3553505"/>
            <a:ext cx="7201905" cy="1895740"/>
          </a:xfrm>
          <a:prstGeom prst="rect">
            <a:avLst/>
          </a:prstGeom>
        </p:spPr>
      </p:pic>
    </p:spTree>
    <p:extLst>
      <p:ext uri="{BB962C8B-B14F-4D97-AF65-F5344CB8AC3E}">
        <p14:creationId xmlns:p14="http://schemas.microsoft.com/office/powerpoint/2010/main" val="4876114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5401D-5130-3761-5EC5-24C25BE7FCC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621C18C-4CE5-D489-5B49-B0C90E601572}"/>
              </a:ext>
            </a:extLst>
          </p:cNvPr>
          <p:cNvSpPr txBox="1"/>
          <p:nvPr/>
        </p:nvSpPr>
        <p:spPr>
          <a:xfrm>
            <a:off x="419099" y="279849"/>
            <a:ext cx="11741570" cy="499945"/>
          </a:xfrm>
          <a:prstGeom prst="rect">
            <a:avLst/>
          </a:prstGeom>
          <a:noFill/>
        </p:spPr>
        <p:txBody>
          <a:bodyPr wrap="square" rtlCol="0">
            <a:spAutoFit/>
          </a:bodyPr>
          <a:lstStyle/>
          <a:p>
            <a:pPr>
              <a:lnSpc>
                <a:spcPct val="150000"/>
              </a:lnSpc>
            </a:pPr>
            <a:r>
              <a:rPr lang="tr-TR" sz="2000" b="1" dirty="0">
                <a:solidFill>
                  <a:schemeClr val="bg1"/>
                </a:solidFill>
                <a:latin typeface="Raleway (Gövde)"/>
              </a:rPr>
              <a:t>Analiza SES: </a:t>
            </a:r>
            <a:r>
              <a:rPr lang="en-US" sz="2000" b="1" dirty="0">
                <a:solidFill>
                  <a:schemeClr val="bg1"/>
                </a:solidFill>
                <a:latin typeface="Raleway (Gövde)"/>
              </a:rPr>
              <a:t>P</a:t>
            </a:r>
            <a:r>
              <a:rPr lang="tr-TR" sz="2000" b="1" dirty="0">
                <a:solidFill>
                  <a:schemeClr val="bg1"/>
                </a:solidFill>
                <a:latin typeface="Raleway (Gövde)"/>
              </a:rPr>
              <a:t>rimer čeških gospodinjstev</a:t>
            </a:r>
            <a:r>
              <a:rPr lang="en-US" b="1" dirty="0">
                <a:solidFill>
                  <a:schemeClr val="bg1">
                    <a:lumMod val="75000"/>
                  </a:schemeClr>
                </a:solidFill>
                <a:latin typeface="Raleway (Gövde)"/>
              </a:rPr>
              <a:t>​</a:t>
            </a:r>
            <a:endParaRPr lang="tr-TR" b="1" dirty="0">
              <a:solidFill>
                <a:schemeClr val="bg1">
                  <a:lumMod val="75000"/>
                </a:schemeClr>
              </a:solidFill>
              <a:latin typeface="Raleway (Gövde)"/>
            </a:endParaRPr>
          </a:p>
        </p:txBody>
      </p:sp>
      <p:sp>
        <p:nvSpPr>
          <p:cNvPr id="3" name="Metin kutusu 2">
            <a:extLst>
              <a:ext uri="{FF2B5EF4-FFF2-40B4-BE49-F238E27FC236}">
                <a16:creationId xmlns:a16="http://schemas.microsoft.com/office/drawing/2014/main" id="{7F378F9B-8E7F-927D-E78B-7975981A58AE}"/>
              </a:ext>
            </a:extLst>
          </p:cNvPr>
          <p:cNvSpPr txBox="1"/>
          <p:nvPr/>
        </p:nvSpPr>
        <p:spPr>
          <a:xfrm>
            <a:off x="501395" y="982623"/>
            <a:ext cx="11353801" cy="3200876"/>
          </a:xfrm>
          <a:prstGeom prst="rect">
            <a:avLst/>
          </a:prstGeom>
          <a:solidFill>
            <a:schemeClr val="bg1">
              <a:lumMod val="60000"/>
              <a:lumOff val="40000"/>
            </a:schemeClr>
          </a:solidFill>
        </p:spPr>
        <p:txBody>
          <a:bodyPr wrap="square" lIns="91440" tIns="45720" rIns="91440" bIns="45720" anchor="t">
            <a:spAutoFit/>
          </a:bodyPr>
          <a:lstStyle/>
          <a:p>
            <a:pPr algn="just" fontAlgn="base">
              <a:spcBef>
                <a:spcPts val="600"/>
              </a:spcBef>
              <a:spcAft>
                <a:spcPts val="600"/>
              </a:spcAft>
            </a:pPr>
            <a:r>
              <a:rPr lang="sl-SI" sz="1400" b="1" dirty="0">
                <a:solidFill>
                  <a:schemeClr val="accent1"/>
                </a:solidFill>
              </a:rPr>
              <a:t>Skupina A </a:t>
            </a:r>
            <a:r>
              <a:rPr lang="sl-SI" sz="1400" dirty="0">
                <a:solidFill>
                  <a:schemeClr val="accent1"/>
                </a:solidFill>
              </a:rPr>
              <a:t>– osebe z najvišjim socialno-ekonomskim statusom. 1/8 najbogatejših čeških gospodinjstev (in vseh njihovih članov) glede na ocenjeni dohodek na prebivalca: minimum je 1,38-krat višji od povprečja češkega prebivalstva, povprečje celo 1,62-krat višje. Absolutna večina glav gospodinjstva je ekonomsko aktivnih, 82 % jih je vodstvenih delavcev ali podjetnikov, ki imajo končano vsaj srednjo šolo. Preostali so strokovnjaki z univerzitetno izobrazbo. Ta gospodinjstva so zelo dobro opremljena.</a:t>
            </a:r>
            <a:endParaRPr lang="sl-SI" sz="1400" dirty="0">
              <a:solidFill>
                <a:schemeClr val="accent1"/>
              </a:solidFill>
              <a:latin typeface="Raleway "/>
            </a:endParaRPr>
          </a:p>
          <a:p>
            <a:pPr algn="just">
              <a:spcBef>
                <a:spcPts val="600"/>
              </a:spcBef>
              <a:spcAft>
                <a:spcPts val="600"/>
              </a:spcAft>
            </a:pPr>
            <a:r>
              <a:rPr lang="sl-SI" sz="1400" b="1" dirty="0">
                <a:solidFill>
                  <a:schemeClr val="accent1"/>
                </a:solidFill>
              </a:rPr>
              <a:t>Skupina B </a:t>
            </a:r>
            <a:r>
              <a:rPr lang="sl-SI" sz="1400" dirty="0">
                <a:solidFill>
                  <a:schemeClr val="accent1"/>
                </a:solidFill>
              </a:rPr>
              <a:t>– 1/8 gospodinjstev z drugim najvišjim socialno-ekonomskim statusom (ocena od 1,18 do 1,38-krat višja od povprečja). Življenjski standard nadpovprečen glede na dohodek na prebivalca: 1,27-krat višji od povprečnega češkega gospodinjstva. Glave gospodinjstev so večinoma zaposleni brez podrejenih, ki imajo zaključeno univerzitetno izobrazbo ali vodstveni delavci in podjetniki s srednješolsko izobrazbo. </a:t>
            </a:r>
            <a:endParaRPr lang="sl-SI" sz="1400">
              <a:solidFill>
                <a:schemeClr val="accent1"/>
              </a:solidFill>
              <a:latin typeface="Raleway "/>
            </a:endParaRPr>
          </a:p>
          <a:p>
            <a:pPr algn="just">
              <a:spcBef>
                <a:spcPts val="600"/>
              </a:spcBef>
              <a:spcAft>
                <a:spcPts val="600"/>
              </a:spcAft>
            </a:pPr>
            <a:r>
              <a:rPr lang="sl-SI" sz="1400" b="1" dirty="0">
                <a:solidFill>
                  <a:schemeClr val="accent1"/>
                </a:solidFill>
              </a:rPr>
              <a:t>Skupina C </a:t>
            </a:r>
            <a:r>
              <a:rPr lang="sl-SI" sz="1400" dirty="0">
                <a:solidFill>
                  <a:schemeClr val="accent1"/>
                </a:solidFill>
              </a:rPr>
              <a:t>– 3/8 gospodinjstev s povprečnim ocenjenim dohodkom na prebivalca v razponu od 0,87 do 1,18-kratnika povprečja. Glede na oceno je kategorija C razdeljena v 3 podkategorije: C1 (nekoliko nadpovprečno), C2 (povprečje) in C3 (nekoliko pod povprečjem). Značilni poklici glav gospodinjstva so uradniški poklici, tehnični poklici in delovna mesta v prodaji in storitvah. Večinoma so zaposleni brez podrejenih z (nižjo) srednješolsko izobrazbo. Še vedno prevladujejo gospodinjstva z ekonomsko aktivno glavo gospodinjstva,</a:t>
            </a:r>
            <a:r>
              <a:rPr lang="en-US" sz="1400" dirty="0">
                <a:solidFill>
                  <a:schemeClr val="accent1"/>
                </a:solidFill>
              </a:rPr>
              <a:t> </a:t>
            </a:r>
            <a:r>
              <a:rPr lang="sl-SI" sz="1400" dirty="0">
                <a:solidFill>
                  <a:schemeClr val="accent1"/>
                </a:solidFill>
              </a:rPr>
              <a:t>približno 1/8 jih sestavljajo dobro izobražena in opremljena gospodinjstva upokojencev</a:t>
            </a:r>
            <a:endParaRPr lang="sl-SI" sz="1400" i="0">
              <a:solidFill>
                <a:schemeClr val="accent1"/>
              </a:solidFill>
              <a:effectLst/>
              <a:latin typeface="Raleway "/>
            </a:endParaRPr>
          </a:p>
        </p:txBody>
      </p:sp>
      <p:sp>
        <p:nvSpPr>
          <p:cNvPr id="4" name="Metin kutusu 2">
            <a:extLst>
              <a:ext uri="{FF2B5EF4-FFF2-40B4-BE49-F238E27FC236}">
                <a16:creationId xmlns:a16="http://schemas.microsoft.com/office/drawing/2014/main" id="{A54A159F-AB37-AED3-7189-CD4093475808}"/>
              </a:ext>
            </a:extLst>
          </p:cNvPr>
          <p:cNvSpPr txBox="1"/>
          <p:nvPr/>
        </p:nvSpPr>
        <p:spPr>
          <a:xfrm>
            <a:off x="501395" y="4187232"/>
            <a:ext cx="11353801" cy="1969770"/>
          </a:xfrm>
          <a:prstGeom prst="rect">
            <a:avLst/>
          </a:prstGeom>
          <a:solidFill>
            <a:schemeClr val="bg1">
              <a:lumMod val="60000"/>
              <a:lumOff val="40000"/>
            </a:schemeClr>
          </a:solidFill>
        </p:spPr>
        <p:txBody>
          <a:bodyPr wrap="square" lIns="91440" tIns="45720" rIns="91440" bIns="45720" anchor="t">
            <a:spAutoFit/>
          </a:bodyPr>
          <a:lstStyle/>
          <a:p>
            <a:pPr algn="just" fontAlgn="base">
              <a:spcBef>
                <a:spcPts val="600"/>
              </a:spcBef>
              <a:spcAft>
                <a:spcPts val="600"/>
              </a:spcAft>
            </a:pPr>
            <a:r>
              <a:rPr lang="sl-SI" sz="1400" b="1" dirty="0">
                <a:solidFill>
                  <a:schemeClr val="accent1"/>
                </a:solidFill>
                <a:latin typeface="Raleway "/>
              </a:rPr>
              <a:t>Skupina D </a:t>
            </a:r>
            <a:r>
              <a:rPr lang="sl-SI" sz="1400" dirty="0">
                <a:solidFill>
                  <a:schemeClr val="accent1"/>
                </a:solidFill>
                <a:latin typeface="Raleway "/>
              </a:rPr>
              <a:t>– 1/4 glede na ocenjeni dohodek na prebivalca v povprečnih gospodinjstvih (dohodek na prebivalca je približno 0,75-krat večji od povprečja). Tu že prevladujejo gospodinjstva z ekonomsko neaktivnimi glavami – upokojenci (okoli 67 % gospodinjstev). Ekonomsko aktivne glave gospodinjstev so običajno manj kvalificirani ali nekvalificirani delavci z nižjo izobrazbo. Skupina je nadalje razdeljena v dve podkategoriji D1 in D2</a:t>
            </a:r>
            <a:r>
              <a:rPr lang="sl-SI" sz="1400">
                <a:solidFill>
                  <a:schemeClr val="accent1"/>
                </a:solidFill>
                <a:latin typeface="Raleway "/>
              </a:rPr>
              <a:t> glede na socialno-ekonomsko raven (vsaka 1/8 gospodinjstva).</a:t>
            </a:r>
            <a:endParaRPr lang="sl-SI" sz="1400" b="1" dirty="0">
              <a:solidFill>
                <a:schemeClr val="accent1"/>
              </a:solidFill>
              <a:latin typeface="Raleway "/>
            </a:endParaRPr>
          </a:p>
          <a:p>
            <a:pPr algn="just">
              <a:spcBef>
                <a:spcPts val="600"/>
              </a:spcBef>
              <a:spcAft>
                <a:spcPts val="600"/>
              </a:spcAft>
            </a:pPr>
            <a:r>
              <a:rPr lang="sl-SI" sz="1400" b="1" dirty="0">
                <a:solidFill>
                  <a:schemeClr val="accent1"/>
                </a:solidFill>
                <a:latin typeface="Raleway "/>
              </a:rPr>
              <a:t>Skupina E </a:t>
            </a:r>
            <a:r>
              <a:rPr lang="sl-SI" sz="1400" dirty="0">
                <a:solidFill>
                  <a:schemeClr val="accent1"/>
                </a:solidFill>
                <a:latin typeface="Raleway "/>
              </a:rPr>
              <a:t>– v tej kategoriji je 1/8 najrevnejših gospodinjstev glede na ocenjeni dohodek na prebivalca; njihov dohodkovni indeks je približno 0,57-krat nižji od povprečja. To kategorijo sestavljajo izključno gospodinjstva, kjer je glava gospodinjstva ekonomsko neaktivna. To so najrevnejši in slabše opremljeni upokojenci ali gospodinjstva brezposelnih glav gospodinjstva, gospodinj, oseb na porodniškem dopustu ali nezaposlenih študentov.</a:t>
            </a:r>
            <a:endParaRPr lang="sl-SI" sz="1400" b="1" i="0" dirty="0">
              <a:solidFill>
                <a:schemeClr val="accent1"/>
              </a:solidFill>
              <a:effectLst/>
              <a:latin typeface="Raleway "/>
            </a:endParaRPr>
          </a:p>
        </p:txBody>
      </p:sp>
    </p:spTree>
    <p:extLst>
      <p:ext uri="{BB962C8B-B14F-4D97-AF65-F5344CB8AC3E}">
        <p14:creationId xmlns:p14="http://schemas.microsoft.com/office/powerpoint/2010/main" val="1823689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79A53-7F21-DE9B-6432-2E320BE3716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FA64B69-AE38-982B-E7AC-CC62FD68F7B7}"/>
              </a:ext>
            </a:extLst>
          </p:cNvPr>
          <p:cNvSpPr txBox="1"/>
          <p:nvPr/>
        </p:nvSpPr>
        <p:spPr>
          <a:xfrm>
            <a:off x="246282" y="345015"/>
            <a:ext cx="6087407" cy="553998"/>
          </a:xfrm>
          <a:prstGeom prst="rect">
            <a:avLst/>
          </a:prstGeom>
          <a:noFill/>
        </p:spPr>
        <p:txBody>
          <a:bodyPr wrap="square" rtlCol="0">
            <a:spAutoFit/>
          </a:bodyPr>
          <a:lstStyle/>
          <a:p>
            <a:pPr>
              <a:lnSpc>
                <a:spcPct val="150000"/>
              </a:lnSpc>
            </a:pPr>
            <a:r>
              <a:rPr lang="it-IT" sz="2000" b="1" dirty="0">
                <a:solidFill>
                  <a:schemeClr val="bg1">
                    <a:lumMod val="75000"/>
                  </a:schemeClr>
                </a:solidFill>
              </a:rPr>
              <a:t>Profili </a:t>
            </a:r>
            <a:r>
              <a:rPr lang="it-IT" sz="2000" b="1" dirty="0" err="1">
                <a:solidFill>
                  <a:schemeClr val="bg1">
                    <a:lumMod val="75000"/>
                  </a:schemeClr>
                </a:solidFill>
              </a:rPr>
              <a:t>SES</a:t>
            </a:r>
            <a:r>
              <a:rPr lang="tr-TR" sz="2000" b="1" dirty="0">
                <a:solidFill>
                  <a:schemeClr val="bg1">
                    <a:lumMod val="75000"/>
                  </a:schemeClr>
                </a:solidFill>
              </a:rPr>
              <a:t>:</a:t>
            </a:r>
            <a:endParaRPr lang="en-US" sz="2000" b="1" dirty="0">
              <a:solidFill>
                <a:schemeClr val="bg1">
                  <a:lumMod val="75000"/>
                </a:schemeClr>
              </a:solidFill>
            </a:endParaRPr>
          </a:p>
        </p:txBody>
      </p:sp>
      <p:sp>
        <p:nvSpPr>
          <p:cNvPr id="4" name="Metin kutusu 3">
            <a:extLst>
              <a:ext uri="{FF2B5EF4-FFF2-40B4-BE49-F238E27FC236}">
                <a16:creationId xmlns:a16="http://schemas.microsoft.com/office/drawing/2014/main" id="{2BDF8000-EF84-C41C-EB3C-B7AA9F9EB5C8}"/>
              </a:ext>
            </a:extLst>
          </p:cNvPr>
          <p:cNvSpPr txBox="1"/>
          <p:nvPr/>
        </p:nvSpPr>
        <p:spPr>
          <a:xfrm>
            <a:off x="348672" y="1017647"/>
            <a:ext cx="3483100"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fontAlgn="base"/>
            <a:r>
              <a:rPr lang="sl-SI" sz="1600" b="1" dirty="0">
                <a:solidFill>
                  <a:schemeClr val="accent1"/>
                </a:solidFill>
              </a:rPr>
              <a:t>SES A </a:t>
            </a:r>
            <a:endParaRPr lang="sl-SI"/>
          </a:p>
          <a:p>
            <a:pPr fontAlgn="base"/>
            <a:endParaRPr lang="sl-SI" sz="1600" dirty="0">
              <a:solidFill>
                <a:schemeClr val="accent1"/>
              </a:solidFill>
            </a:endParaRPr>
          </a:p>
          <a:p>
            <a:pPr fontAlgn="base"/>
            <a:r>
              <a:rPr lang="sl-SI" sz="1600">
                <a:solidFill>
                  <a:schemeClr val="accent1"/>
                </a:solidFill>
              </a:rPr>
              <a:t>Višji vodstveni delavec</a:t>
            </a:r>
            <a:endParaRPr lang="sl-SI" sz="1600" b="1" dirty="0">
              <a:solidFill>
                <a:schemeClr val="accent1"/>
              </a:solidFill>
              <a:latin typeface="Raleway "/>
            </a:endParaRPr>
          </a:p>
          <a:p>
            <a:r>
              <a:rPr lang="sl-SI" sz="1600">
                <a:solidFill>
                  <a:schemeClr val="accent1"/>
                </a:solidFill>
              </a:rPr>
              <a:t>Diplomant magistrskega študija</a:t>
            </a:r>
            <a:endParaRPr lang="sl-SI" sz="1600" b="1">
              <a:solidFill>
                <a:schemeClr val="accent1"/>
              </a:solidFill>
              <a:latin typeface="Raleway "/>
            </a:endParaRPr>
          </a:p>
          <a:p>
            <a:r>
              <a:rPr lang="sl-SI" sz="1600" dirty="0">
                <a:solidFill>
                  <a:schemeClr val="accent1"/>
                </a:solidFill>
              </a:rPr>
              <a:t>Aktivno zaposlen</a:t>
            </a:r>
            <a:endParaRPr lang="sl-SI" sz="1600" b="1" dirty="0">
              <a:solidFill>
                <a:schemeClr val="accent1"/>
              </a:solidFill>
              <a:latin typeface="Raleway "/>
            </a:endParaRPr>
          </a:p>
          <a:p>
            <a:r>
              <a:rPr lang="sl-SI" sz="1600" dirty="0">
                <a:solidFill>
                  <a:schemeClr val="accent1"/>
                </a:solidFill>
              </a:rPr>
              <a:t>Visok</a:t>
            </a:r>
            <a:r>
              <a:rPr lang="sl-SI" sz="1600">
                <a:solidFill>
                  <a:schemeClr val="accent1"/>
                </a:solidFill>
              </a:rPr>
              <a:t> dohodek iz plače</a:t>
            </a:r>
            <a:endParaRPr lang="sl-SI" sz="1600" b="1">
              <a:solidFill>
                <a:schemeClr val="accent1"/>
              </a:solidFill>
              <a:latin typeface="Raleway "/>
            </a:endParaRPr>
          </a:p>
          <a:p>
            <a:r>
              <a:rPr lang="sl-SI" sz="1600" dirty="0">
                <a:solidFill>
                  <a:schemeClr val="accent1"/>
                </a:solidFill>
              </a:rPr>
              <a:t>Najboljša kakovost življenja</a:t>
            </a:r>
            <a:endParaRPr lang="sl-SI" sz="1600" b="1" i="0" dirty="0">
              <a:solidFill>
                <a:schemeClr val="accent1"/>
              </a:solidFill>
              <a:effectLst/>
              <a:latin typeface="Raleway "/>
            </a:endParaRPr>
          </a:p>
        </p:txBody>
      </p:sp>
      <p:pic>
        <p:nvPicPr>
          <p:cNvPr id="12" name="Resim 11" descr="insan yüzü, giyim, kişi, şahıs, gülümsemek, gülüş içeren bir resim&#10;&#10;Açıklama otomatik olarak oluşturuldu">
            <a:extLst>
              <a:ext uri="{FF2B5EF4-FFF2-40B4-BE49-F238E27FC236}">
                <a16:creationId xmlns:a16="http://schemas.microsoft.com/office/drawing/2014/main" id="{6C044D25-B5DF-191C-82AD-BC067E4426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8327" y="1814629"/>
            <a:ext cx="8564552" cy="5011783"/>
          </a:xfrm>
          <a:prstGeom prst="rect">
            <a:avLst/>
          </a:prstGeom>
        </p:spPr>
      </p:pic>
      <p:pic>
        <p:nvPicPr>
          <p:cNvPr id="18" name="Resim 17" descr="giyim, insan yüzü, kişi, şahıs, dizüstü içeren bir resim&#10;&#10;Açıklama otomatik olarak oluşturuldu">
            <a:extLst>
              <a:ext uri="{FF2B5EF4-FFF2-40B4-BE49-F238E27FC236}">
                <a16:creationId xmlns:a16="http://schemas.microsoft.com/office/drawing/2014/main" id="{557B79AE-1100-6878-D126-C76DCCCC10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42933" y="1017647"/>
            <a:ext cx="9740582" cy="6074000"/>
          </a:xfrm>
          <a:prstGeom prst="rect">
            <a:avLst/>
          </a:prstGeom>
        </p:spPr>
      </p:pic>
      <p:sp>
        <p:nvSpPr>
          <p:cNvPr id="19" name="Metin kutusu 18">
            <a:extLst>
              <a:ext uri="{FF2B5EF4-FFF2-40B4-BE49-F238E27FC236}">
                <a16:creationId xmlns:a16="http://schemas.microsoft.com/office/drawing/2014/main" id="{374B7EDD-E92D-A050-06EE-F32675E9C851}"/>
              </a:ext>
            </a:extLst>
          </p:cNvPr>
          <p:cNvSpPr txBox="1"/>
          <p:nvPr/>
        </p:nvSpPr>
        <p:spPr>
          <a:xfrm>
            <a:off x="8240768" y="1092324"/>
            <a:ext cx="3578472" cy="1569660"/>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fontAlgn="base"/>
            <a:r>
              <a:rPr lang="sl-SI" sz="1600" b="1" dirty="0">
                <a:solidFill>
                  <a:schemeClr val="accent1"/>
                </a:solidFill>
              </a:rPr>
              <a:t>SES C </a:t>
            </a:r>
            <a:endParaRPr lang="sl-SI">
              <a:solidFill>
                <a:schemeClr val="accent1"/>
              </a:solidFill>
            </a:endParaRPr>
          </a:p>
          <a:p>
            <a:pPr fontAlgn="base"/>
            <a:endParaRPr lang="sl-SI" sz="1600" dirty="0">
              <a:solidFill>
                <a:schemeClr val="accent1"/>
              </a:solidFill>
            </a:endParaRPr>
          </a:p>
          <a:p>
            <a:pPr fontAlgn="base"/>
            <a:r>
              <a:rPr lang="sl-SI" sz="1600">
                <a:solidFill>
                  <a:schemeClr val="accent1"/>
                </a:solidFill>
              </a:rPr>
              <a:t>Univerzitetni diplomant</a:t>
            </a:r>
            <a:endParaRPr lang="sl-SI" sz="1600" b="1" dirty="0">
              <a:solidFill>
                <a:schemeClr val="accent1"/>
              </a:solidFill>
              <a:latin typeface="Raleway "/>
            </a:endParaRPr>
          </a:p>
          <a:p>
            <a:r>
              <a:rPr lang="sl-SI" sz="1600" dirty="0">
                <a:solidFill>
                  <a:schemeClr val="accent1"/>
                </a:solidFill>
              </a:rPr>
              <a:t>Pomočnik za trženje
Pravkar je začel svojo karierno pot
Srednja plača</a:t>
            </a:r>
            <a:endParaRPr lang="sl-SI" sz="1600" b="1" i="0">
              <a:solidFill>
                <a:schemeClr val="accent1"/>
              </a:solidFill>
              <a:effectLst/>
              <a:latin typeface="Raleway "/>
            </a:endParaRPr>
          </a:p>
        </p:txBody>
      </p:sp>
      <p:sp>
        <p:nvSpPr>
          <p:cNvPr id="20" name="Ok: Aşağı 19">
            <a:extLst>
              <a:ext uri="{FF2B5EF4-FFF2-40B4-BE49-F238E27FC236}">
                <a16:creationId xmlns:a16="http://schemas.microsoft.com/office/drawing/2014/main" id="{6AC055BE-1B1A-5072-4D30-1072B6BB8E8D}"/>
              </a:ext>
            </a:extLst>
          </p:cNvPr>
          <p:cNvSpPr/>
          <p:nvPr/>
        </p:nvSpPr>
        <p:spPr>
          <a:xfrm>
            <a:off x="1970507" y="3254198"/>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2" name="Ok: Aşağı 21">
            <a:extLst>
              <a:ext uri="{FF2B5EF4-FFF2-40B4-BE49-F238E27FC236}">
                <a16:creationId xmlns:a16="http://schemas.microsoft.com/office/drawing/2014/main" id="{44A88056-2DBB-E5D3-538A-E1B2A98D77DE}"/>
              </a:ext>
            </a:extLst>
          </p:cNvPr>
          <p:cNvSpPr/>
          <p:nvPr/>
        </p:nvSpPr>
        <p:spPr>
          <a:xfrm>
            <a:off x="10030004" y="3292010"/>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4" name="Metin kutusu 23">
            <a:extLst>
              <a:ext uri="{FF2B5EF4-FFF2-40B4-BE49-F238E27FC236}">
                <a16:creationId xmlns:a16="http://schemas.microsoft.com/office/drawing/2014/main" id="{10E1AB9D-0CA4-4CC7-220D-74F4F4628CCB}"/>
              </a:ext>
            </a:extLst>
          </p:cNvPr>
          <p:cNvSpPr txBox="1"/>
          <p:nvPr/>
        </p:nvSpPr>
        <p:spPr>
          <a:xfrm>
            <a:off x="4739951" y="1017647"/>
            <a:ext cx="3078764" cy="2308324"/>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sl-SI" sz="1600" b="1" dirty="0">
                <a:solidFill>
                  <a:schemeClr val="accent1"/>
                </a:solidFill>
              </a:rPr>
              <a:t>SES B </a:t>
            </a:r>
          </a:p>
          <a:p>
            <a:pPr algn="just" fontAlgn="base"/>
            <a:endParaRPr lang="sl-SI" sz="1600" dirty="0">
              <a:solidFill>
                <a:schemeClr val="accent1"/>
              </a:solidFill>
            </a:endParaRPr>
          </a:p>
          <a:p>
            <a:pPr fontAlgn="base"/>
            <a:r>
              <a:rPr lang="sl-SI" sz="1600" dirty="0">
                <a:solidFill>
                  <a:schemeClr val="accent1"/>
                </a:solidFill>
              </a:rPr>
              <a:t>Javni uslužbenec, ki ni na vodstvenem </a:t>
            </a:r>
            <a:r>
              <a:rPr lang="sl-SI" sz="1600">
                <a:solidFill>
                  <a:schemeClr val="accent1"/>
                </a:solidFill>
              </a:rPr>
              <a:t>položaju/tehnično osebje</a:t>
            </a:r>
            <a:endParaRPr lang="sl-SI" sz="1600" b="1" dirty="0">
              <a:solidFill>
                <a:schemeClr val="accent1"/>
              </a:solidFill>
              <a:latin typeface="Raleway "/>
            </a:endParaRPr>
          </a:p>
          <a:p>
            <a:r>
              <a:rPr lang="sl-SI" sz="1600" dirty="0">
                <a:solidFill>
                  <a:schemeClr val="accent1"/>
                </a:solidFill>
              </a:rPr>
              <a:t>Univerzitetna ali enakovredna izobrazba</a:t>
            </a:r>
            <a:endParaRPr lang="sl-SI" sz="1600" b="1">
              <a:solidFill>
                <a:schemeClr val="accent1"/>
              </a:solidFill>
              <a:latin typeface="Raleway "/>
            </a:endParaRPr>
          </a:p>
          <a:p>
            <a:r>
              <a:rPr lang="sl-SI" sz="1600" dirty="0">
                <a:solidFill>
                  <a:schemeClr val="accent1"/>
                </a:solidFill>
              </a:rPr>
              <a:t>Srednje visoka plača</a:t>
            </a:r>
            <a:endParaRPr lang="sl-SI" sz="1600" b="1" dirty="0">
              <a:solidFill>
                <a:schemeClr val="accent1"/>
              </a:solidFill>
              <a:latin typeface="Raleway "/>
            </a:endParaRPr>
          </a:p>
          <a:p>
            <a:r>
              <a:rPr lang="sl-SI" sz="1600" dirty="0">
                <a:solidFill>
                  <a:schemeClr val="accent1"/>
                </a:solidFill>
              </a:rPr>
              <a:t>Dober življenjski standard</a:t>
            </a:r>
            <a:endParaRPr lang="sl-SI" sz="1600" b="1" i="0" dirty="0">
              <a:solidFill>
                <a:schemeClr val="accent1"/>
              </a:solidFill>
              <a:effectLst/>
              <a:latin typeface="Raleway "/>
            </a:endParaRPr>
          </a:p>
        </p:txBody>
      </p:sp>
      <p:pic>
        <p:nvPicPr>
          <p:cNvPr id="26" name="Resim 25" descr="giyim, kişi, şahıs, insan yüzü, ayakta durma içeren bir resim&#10;&#10;Açıklama otomatik olarak oluşturuldu">
            <a:extLst>
              <a:ext uri="{FF2B5EF4-FFF2-40B4-BE49-F238E27FC236}">
                <a16:creationId xmlns:a16="http://schemas.microsoft.com/office/drawing/2014/main" id="{7B600042-4E13-1272-EA85-F1E4F5117B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6120" y="3747896"/>
            <a:ext cx="10106987" cy="5182108"/>
          </a:xfrm>
          <a:prstGeom prst="rect">
            <a:avLst/>
          </a:prstGeom>
        </p:spPr>
      </p:pic>
      <p:sp>
        <p:nvSpPr>
          <p:cNvPr id="27" name="Metin kutusu 26">
            <a:extLst>
              <a:ext uri="{FF2B5EF4-FFF2-40B4-BE49-F238E27FC236}">
                <a16:creationId xmlns:a16="http://schemas.microsoft.com/office/drawing/2014/main" id="{E89D0D8C-7130-BDFC-9EF8-5B7129AD9779}"/>
              </a:ext>
            </a:extLst>
          </p:cNvPr>
          <p:cNvSpPr txBox="1"/>
          <p:nvPr/>
        </p:nvSpPr>
        <p:spPr>
          <a:xfrm>
            <a:off x="3048811" y="6580191"/>
            <a:ext cx="6094378" cy="246221"/>
          </a:xfrm>
          <a:prstGeom prst="rect">
            <a:avLst/>
          </a:prstGeom>
          <a:noFill/>
        </p:spPr>
        <p:txBody>
          <a:bodyPr wrap="square">
            <a:spAutoFit/>
          </a:bodyPr>
          <a:lstStyle/>
          <a:p>
            <a:pPr algn="ctr"/>
            <a:r>
              <a:rPr lang="tr-TR" sz="1000" dirty="0">
                <a:solidFill>
                  <a:schemeClr val="accent1"/>
                </a:solidFill>
              </a:rPr>
              <a:t>Vir slik: Istockphoto.com</a:t>
            </a:r>
          </a:p>
        </p:txBody>
      </p:sp>
    </p:spTree>
    <p:extLst>
      <p:ext uri="{BB962C8B-B14F-4D97-AF65-F5344CB8AC3E}">
        <p14:creationId xmlns:p14="http://schemas.microsoft.com/office/powerpoint/2010/main" val="582804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29391-1542-3798-452F-D036FEA36EB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5788A1F-B631-3486-9398-FF4D162C845E}"/>
              </a:ext>
            </a:extLst>
          </p:cNvPr>
          <p:cNvSpPr txBox="1"/>
          <p:nvPr/>
        </p:nvSpPr>
        <p:spPr>
          <a:xfrm>
            <a:off x="278558" y="336545"/>
            <a:ext cx="6087407" cy="553998"/>
          </a:xfrm>
          <a:prstGeom prst="rect">
            <a:avLst/>
          </a:prstGeom>
          <a:noFill/>
        </p:spPr>
        <p:txBody>
          <a:bodyPr wrap="square" rtlCol="0">
            <a:spAutoFit/>
          </a:bodyPr>
          <a:lstStyle/>
          <a:p>
            <a:pPr>
              <a:lnSpc>
                <a:spcPct val="150000"/>
              </a:lnSpc>
            </a:pPr>
            <a:r>
              <a:rPr lang="it-IT" sz="2000" b="1" dirty="0">
                <a:solidFill>
                  <a:schemeClr val="bg1">
                    <a:lumMod val="75000"/>
                  </a:schemeClr>
                </a:solidFill>
              </a:rPr>
              <a:t>Profili </a:t>
            </a:r>
            <a:r>
              <a:rPr lang="it-IT" sz="2000" b="1" dirty="0" err="1">
                <a:solidFill>
                  <a:schemeClr val="bg1">
                    <a:lumMod val="75000"/>
                  </a:schemeClr>
                </a:solidFill>
              </a:rPr>
              <a:t>SES</a:t>
            </a:r>
            <a:r>
              <a:rPr lang="tr-TR" sz="2000" b="1" dirty="0">
                <a:solidFill>
                  <a:schemeClr val="bg1">
                    <a:lumMod val="75000"/>
                  </a:schemeClr>
                </a:solidFill>
              </a:rPr>
              <a:t>:</a:t>
            </a:r>
            <a:endParaRPr lang="en-US" sz="2000" b="1" dirty="0">
              <a:solidFill>
                <a:schemeClr val="bg1">
                  <a:lumMod val="75000"/>
                </a:schemeClr>
              </a:solidFill>
            </a:endParaRPr>
          </a:p>
        </p:txBody>
      </p:sp>
      <p:sp>
        <p:nvSpPr>
          <p:cNvPr id="16" name="Metin kutusu 15">
            <a:extLst>
              <a:ext uri="{FF2B5EF4-FFF2-40B4-BE49-F238E27FC236}">
                <a16:creationId xmlns:a16="http://schemas.microsoft.com/office/drawing/2014/main" id="{64A9AF3F-E4C1-FA7C-F917-DA3DEE3F51D7}"/>
              </a:ext>
            </a:extLst>
          </p:cNvPr>
          <p:cNvSpPr txBox="1"/>
          <p:nvPr/>
        </p:nvSpPr>
        <p:spPr>
          <a:xfrm>
            <a:off x="1236237" y="1373594"/>
            <a:ext cx="4157072" cy="1323439"/>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sl-SI" sz="1600" b="1" dirty="0" err="1">
                <a:solidFill>
                  <a:schemeClr val="accent1"/>
                </a:solidFill>
              </a:rPr>
              <a:t>SES</a:t>
            </a:r>
            <a:r>
              <a:rPr lang="sl-SI" sz="1600" b="1" dirty="0">
                <a:solidFill>
                  <a:schemeClr val="accent1"/>
                </a:solidFill>
              </a:rPr>
              <a:t> D </a:t>
            </a:r>
          </a:p>
          <a:p>
            <a:pPr algn="just" fontAlgn="base"/>
            <a:endParaRPr lang="sl-SI" sz="1600" b="1" dirty="0">
              <a:solidFill>
                <a:schemeClr val="accent1"/>
              </a:solidFill>
            </a:endParaRPr>
          </a:p>
          <a:p>
            <a:pPr algn="just" fontAlgn="base"/>
            <a:r>
              <a:rPr lang="sl-SI" sz="1600" dirty="0">
                <a:solidFill>
                  <a:schemeClr val="accent1"/>
                </a:solidFill>
              </a:rPr>
              <a:t>Nizka ali srednja stopnja izobrazbe
Zaposlen za določen ali nedoločen čas
Nizek dohodek</a:t>
            </a:r>
            <a:endParaRPr lang="sl-SI" sz="1600" b="1" i="0" dirty="0">
              <a:solidFill>
                <a:srgbClr val="000000"/>
              </a:solidFill>
              <a:effectLst/>
              <a:latin typeface="Raleway "/>
            </a:endParaRPr>
          </a:p>
        </p:txBody>
      </p:sp>
      <p:sp>
        <p:nvSpPr>
          <p:cNvPr id="22" name="Ok: Aşağı 21">
            <a:extLst>
              <a:ext uri="{FF2B5EF4-FFF2-40B4-BE49-F238E27FC236}">
                <a16:creationId xmlns:a16="http://schemas.microsoft.com/office/drawing/2014/main" id="{03BA345B-6B38-D27D-719B-16412A7867FA}"/>
              </a:ext>
            </a:extLst>
          </p:cNvPr>
          <p:cNvSpPr/>
          <p:nvPr/>
        </p:nvSpPr>
        <p:spPr>
          <a:xfrm>
            <a:off x="2722194" y="320828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pic>
        <p:nvPicPr>
          <p:cNvPr id="5" name="Resim 4" descr="giyim, kişi, şahıs, sarı, gömlek, tişört içeren bir resim&#10;&#10;Açıklama otomatik olarak oluşturuldu">
            <a:extLst>
              <a:ext uri="{FF2B5EF4-FFF2-40B4-BE49-F238E27FC236}">
                <a16:creationId xmlns:a16="http://schemas.microsoft.com/office/drawing/2014/main" id="{756D6202-1E94-0B83-229C-DE22C8E09F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0119" y="1706225"/>
            <a:ext cx="9250437" cy="5203371"/>
          </a:xfrm>
          <a:prstGeom prst="rect">
            <a:avLst/>
          </a:prstGeom>
        </p:spPr>
      </p:pic>
      <p:sp>
        <p:nvSpPr>
          <p:cNvPr id="8" name="Metin kutusu 7">
            <a:extLst>
              <a:ext uri="{FF2B5EF4-FFF2-40B4-BE49-F238E27FC236}">
                <a16:creationId xmlns:a16="http://schemas.microsoft.com/office/drawing/2014/main" id="{6FFF4A66-023A-E84F-2D4C-CA509745C2B1}"/>
              </a:ext>
            </a:extLst>
          </p:cNvPr>
          <p:cNvSpPr txBox="1"/>
          <p:nvPr/>
        </p:nvSpPr>
        <p:spPr>
          <a:xfrm>
            <a:off x="6702552" y="1373594"/>
            <a:ext cx="3784320" cy="1323439"/>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SES</a:t>
            </a:r>
            <a:r>
              <a:rPr lang="sl-SI" sz="1600" b="1" dirty="0">
                <a:solidFill>
                  <a:schemeClr val="accent1"/>
                </a:solidFill>
              </a:rPr>
              <a:t> </a:t>
            </a:r>
            <a:r>
              <a:rPr lang="tr-TR" sz="1600" b="1" dirty="0">
                <a:solidFill>
                  <a:schemeClr val="accent1"/>
                </a:solidFill>
              </a:rPr>
              <a:t>E </a:t>
            </a:r>
            <a:endParaRPr lang="en-US" sz="1600" b="1" dirty="0">
              <a:solidFill>
                <a:schemeClr val="accent1"/>
              </a:solidFill>
            </a:endParaRPr>
          </a:p>
          <a:p>
            <a:pPr algn="just" fontAlgn="base"/>
            <a:endParaRPr lang="sl-SI" sz="1600" dirty="0">
              <a:solidFill>
                <a:schemeClr val="accent1"/>
              </a:solidFill>
            </a:endParaRPr>
          </a:p>
          <a:p>
            <a:pPr algn="just"/>
            <a:r>
              <a:rPr lang="sl-SI" sz="1600" dirty="0">
                <a:solidFill>
                  <a:schemeClr val="accent1"/>
                </a:solidFill>
              </a:rPr>
              <a:t>Končana s</a:t>
            </a:r>
            <a:r>
              <a:rPr lang="tr-TR" sz="1600" err="1">
                <a:solidFill>
                  <a:schemeClr val="accent1"/>
                </a:solidFill>
              </a:rPr>
              <a:t>rednj</a:t>
            </a:r>
            <a:r>
              <a:rPr lang="sl-SI" sz="1600" dirty="0">
                <a:solidFill>
                  <a:schemeClr val="accent1"/>
                </a:solidFill>
              </a:rPr>
              <a:t>a </a:t>
            </a:r>
            <a:r>
              <a:rPr lang="tr-TR" sz="1600" err="1">
                <a:solidFill>
                  <a:schemeClr val="accent1"/>
                </a:solidFill>
              </a:rPr>
              <a:t>šol</a:t>
            </a:r>
            <a:r>
              <a:rPr lang="sl-SI" sz="1600" dirty="0">
                <a:solidFill>
                  <a:schemeClr val="accent1"/>
                </a:solidFill>
              </a:rPr>
              <a:t>a</a:t>
            </a:r>
            <a:r>
              <a:rPr lang="tr-TR" sz="1600" dirty="0">
                <a:solidFill>
                  <a:schemeClr val="accent1"/>
                </a:solidFill>
              </a:rPr>
              <a:t> (ali </a:t>
            </a:r>
            <a:r>
              <a:rPr lang="tr-TR" sz="1600" err="1">
                <a:solidFill>
                  <a:schemeClr val="accent1"/>
                </a:solidFill>
              </a:rPr>
              <a:t>celo</a:t>
            </a:r>
            <a:r>
              <a:rPr lang="tr-TR" sz="1600" dirty="0">
                <a:solidFill>
                  <a:schemeClr val="accent1"/>
                </a:solidFill>
              </a:rPr>
              <a:t> </a:t>
            </a:r>
            <a:r>
              <a:rPr lang="tr-TR" sz="1600" err="1">
                <a:solidFill>
                  <a:schemeClr val="accent1"/>
                </a:solidFill>
              </a:rPr>
              <a:t>manj</a:t>
            </a:r>
            <a:r>
              <a:rPr lang="tr-TR" sz="1600">
                <a:solidFill>
                  <a:schemeClr val="accent1"/>
                </a:solidFill>
              </a:rPr>
              <a:t>)</a:t>
            </a:r>
            <a:endParaRPr lang="en-US" sz="1600" b="1">
              <a:solidFill>
                <a:schemeClr val="accent1"/>
              </a:solidFill>
              <a:latin typeface="Raleway "/>
            </a:endParaRPr>
          </a:p>
          <a:p>
            <a:pPr algn="just"/>
            <a:r>
              <a:rPr lang="tr-TR" sz="1600" dirty="0" err="1">
                <a:solidFill>
                  <a:schemeClr val="accent1"/>
                </a:solidFill>
              </a:rPr>
              <a:t>Brezposeln</a:t>
            </a:r>
            <a:r>
              <a:rPr lang="tr-TR" sz="1600" dirty="0">
                <a:solidFill>
                  <a:schemeClr val="accent1"/>
                </a:solidFill>
              </a:rPr>
              <a:t>
Slab </a:t>
            </a:r>
            <a:r>
              <a:rPr lang="tr-TR" sz="1600" dirty="0" err="1">
                <a:solidFill>
                  <a:schemeClr val="accent1"/>
                </a:solidFill>
              </a:rPr>
              <a:t>življenjski</a:t>
            </a:r>
            <a:r>
              <a:rPr lang="tr-TR" sz="1600" dirty="0">
                <a:solidFill>
                  <a:schemeClr val="accent1"/>
                </a:solidFill>
              </a:rPr>
              <a:t> </a:t>
            </a:r>
            <a:r>
              <a:rPr lang="tr-TR" sz="1600" dirty="0" err="1">
                <a:solidFill>
                  <a:schemeClr val="accent1"/>
                </a:solidFill>
              </a:rPr>
              <a:t>standard</a:t>
            </a:r>
            <a:endParaRPr lang="en-US" sz="1600" b="1" i="0" dirty="0" err="1">
              <a:solidFill>
                <a:schemeClr val="accent1"/>
              </a:solidFill>
              <a:effectLst/>
              <a:latin typeface="Raleway "/>
            </a:endParaRPr>
          </a:p>
        </p:txBody>
      </p:sp>
      <p:pic>
        <p:nvPicPr>
          <p:cNvPr id="9" name="Resim 8" descr="giyim, insan yüzü, adam, insan, kişi, şahıs içeren bir resim&#10;&#10;Açıklama otomatik olarak oluşturuldu">
            <a:extLst>
              <a:ext uri="{FF2B5EF4-FFF2-40B4-BE49-F238E27FC236}">
                <a16:creationId xmlns:a16="http://schemas.microsoft.com/office/drawing/2014/main" id="{DAB6365A-823D-0407-F66B-EDDAA23357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3932" y="1263192"/>
            <a:ext cx="9009471" cy="5646404"/>
          </a:xfrm>
          <a:prstGeom prst="rect">
            <a:avLst/>
          </a:prstGeom>
        </p:spPr>
      </p:pic>
      <p:sp>
        <p:nvSpPr>
          <p:cNvPr id="10" name="Ok: Aşağı 9">
            <a:extLst>
              <a:ext uri="{FF2B5EF4-FFF2-40B4-BE49-F238E27FC236}">
                <a16:creationId xmlns:a16="http://schemas.microsoft.com/office/drawing/2014/main" id="{AC404AAF-FA07-8625-AA07-628D34AEA2C8}"/>
              </a:ext>
            </a:extLst>
          </p:cNvPr>
          <p:cNvSpPr/>
          <p:nvPr/>
        </p:nvSpPr>
        <p:spPr>
          <a:xfrm>
            <a:off x="8758363" y="327224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11" name="Metin kutusu 10">
            <a:extLst>
              <a:ext uri="{FF2B5EF4-FFF2-40B4-BE49-F238E27FC236}">
                <a16:creationId xmlns:a16="http://schemas.microsoft.com/office/drawing/2014/main" id="{BD05F165-060B-2541-5803-E80322E9CAD7}"/>
              </a:ext>
            </a:extLst>
          </p:cNvPr>
          <p:cNvSpPr txBox="1"/>
          <p:nvPr/>
        </p:nvSpPr>
        <p:spPr>
          <a:xfrm>
            <a:off x="4289446" y="6521455"/>
            <a:ext cx="3613107" cy="246221"/>
          </a:xfrm>
          <a:prstGeom prst="rect">
            <a:avLst/>
          </a:prstGeom>
          <a:noFill/>
        </p:spPr>
        <p:txBody>
          <a:bodyPr wrap="square">
            <a:spAutoFit/>
          </a:bodyPr>
          <a:lstStyle/>
          <a:p>
            <a:pPr algn="ctr"/>
            <a:r>
              <a:rPr lang="tr-TR" sz="1000" dirty="0">
                <a:solidFill>
                  <a:schemeClr val="accent1"/>
                </a:solidFill>
              </a:rPr>
              <a:t>Vir slik: Istockphoto.com</a:t>
            </a:r>
          </a:p>
        </p:txBody>
      </p:sp>
    </p:spTree>
    <p:extLst>
      <p:ext uri="{BB962C8B-B14F-4D97-AF65-F5344CB8AC3E}">
        <p14:creationId xmlns:p14="http://schemas.microsoft.com/office/powerpoint/2010/main" val="3021809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61035-9578-C93A-2E1C-D98279EA601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8B2A859-200B-D731-E66B-C85C508AE688}"/>
              </a:ext>
            </a:extLst>
          </p:cNvPr>
          <p:cNvSpPr txBox="1"/>
          <p:nvPr/>
        </p:nvSpPr>
        <p:spPr>
          <a:xfrm>
            <a:off x="356935" y="529295"/>
            <a:ext cx="11741570" cy="496996"/>
          </a:xfrm>
          <a:prstGeom prst="rect">
            <a:avLst/>
          </a:prstGeom>
          <a:noFill/>
        </p:spPr>
        <p:txBody>
          <a:bodyPr wrap="square" rtlCol="0">
            <a:spAutoFit/>
          </a:bodyPr>
          <a:lstStyle/>
          <a:p>
            <a:pPr>
              <a:lnSpc>
                <a:spcPct val="150000"/>
              </a:lnSpc>
            </a:pPr>
            <a:r>
              <a:rPr lang="sl-SI" sz="2000" b="1" dirty="0">
                <a:solidFill>
                  <a:schemeClr val="bg1"/>
                </a:solidFill>
              </a:rPr>
              <a:t>Primer generacijskega profiliranja 2/2​</a:t>
            </a:r>
          </a:p>
        </p:txBody>
      </p:sp>
      <p:sp>
        <p:nvSpPr>
          <p:cNvPr id="7" name="Metin kutusu 6">
            <a:extLst>
              <a:ext uri="{FF2B5EF4-FFF2-40B4-BE49-F238E27FC236}">
                <a16:creationId xmlns:a16="http://schemas.microsoft.com/office/drawing/2014/main" id="{36407AA9-A6B6-A29F-0990-F994D2613213}"/>
              </a:ext>
            </a:extLst>
          </p:cNvPr>
          <p:cNvSpPr txBox="1"/>
          <p:nvPr/>
        </p:nvSpPr>
        <p:spPr>
          <a:xfrm>
            <a:off x="356935" y="1325880"/>
            <a:ext cx="5261813" cy="6032421"/>
          </a:xfrm>
          <a:prstGeom prst="rect">
            <a:avLst/>
          </a:prstGeom>
          <a:noFill/>
        </p:spPr>
        <p:txBody>
          <a:bodyPr wrap="square">
            <a:spAutoFit/>
          </a:bodyPr>
          <a:lstStyle/>
          <a:p>
            <a:pPr algn="just" fontAlgn="base">
              <a:spcBef>
                <a:spcPts val="600"/>
              </a:spcBef>
              <a:spcAft>
                <a:spcPts val="600"/>
              </a:spcAft>
            </a:pPr>
            <a:r>
              <a:rPr lang="sl-SI" sz="1600" dirty="0">
                <a:solidFill>
                  <a:srgbClr val="000000"/>
                </a:solidFill>
                <a:latin typeface="Raleway "/>
              </a:rPr>
              <a:t>Generacije so ena najosnovnejših in najpomembnejših drugih skupin, ki se uporabljajo pri </a:t>
            </a:r>
            <a:r>
              <a:rPr lang="sl-SI" sz="1600" dirty="0" err="1">
                <a:solidFill>
                  <a:srgbClr val="000000"/>
                </a:solidFill>
                <a:latin typeface="Raleway "/>
              </a:rPr>
              <a:t>segmentaciji</a:t>
            </a:r>
            <a:r>
              <a:rPr lang="sl-SI" sz="1600" dirty="0">
                <a:solidFill>
                  <a:srgbClr val="000000"/>
                </a:solidFill>
                <a:latin typeface="Raleway "/>
              </a:rPr>
              <a:t> trga.
Nakupno vedenje posameznih generacije se namreč bistveno razlikuje. Zato je nujno določiti trženjske strategije, ki so specifične za posamezno generacijo. Čeprav so generacijske skupine opredeljene v različnih starostnih razponih, je spodaj predstavljena vzorčna razvrstitev v skupine</a:t>
            </a:r>
            <a:r>
              <a:rPr lang="sl-SI" sz="1600" b="0" i="0" dirty="0">
                <a:solidFill>
                  <a:srgbClr val="000000"/>
                </a:solidFill>
                <a:effectLst/>
                <a:latin typeface="Raleway "/>
              </a:rPr>
              <a:t>.​</a:t>
            </a:r>
          </a:p>
          <a:p>
            <a:pPr>
              <a:spcBef>
                <a:spcPts val="600"/>
              </a:spcBef>
              <a:spcAft>
                <a:spcPts val="600"/>
              </a:spcAft>
            </a:pPr>
            <a:r>
              <a:rPr lang="sl-SI" sz="1600" b="1" dirty="0">
                <a:solidFill>
                  <a:srgbClr val="000000"/>
                </a:solidFill>
                <a:latin typeface="Raleway "/>
              </a:rPr>
              <a:t>Generacija Z</a:t>
            </a:r>
            <a:r>
              <a:rPr lang="sl-SI" sz="1600" dirty="0">
                <a:solidFill>
                  <a:srgbClr val="000000"/>
                </a:solidFill>
                <a:latin typeface="Raleway "/>
              </a:rPr>
              <a:t>: starost od 18 24 let
</a:t>
            </a:r>
            <a:r>
              <a:rPr lang="sl-SI" sz="1600" b="1" dirty="0" err="1">
                <a:solidFill>
                  <a:srgbClr val="000000"/>
                </a:solidFill>
                <a:latin typeface="Raleway "/>
              </a:rPr>
              <a:t>Milenijci</a:t>
            </a:r>
            <a:r>
              <a:rPr lang="sl-SI" sz="1600" b="1" dirty="0">
                <a:solidFill>
                  <a:srgbClr val="000000"/>
                </a:solidFill>
                <a:latin typeface="Raleway "/>
              </a:rPr>
              <a:t> – generacija Y</a:t>
            </a:r>
            <a:r>
              <a:rPr lang="sl-SI" sz="1600" dirty="0">
                <a:solidFill>
                  <a:srgbClr val="000000"/>
                </a:solidFill>
                <a:latin typeface="Raleway "/>
              </a:rPr>
              <a:t>: starost od 25 do 40 let
</a:t>
            </a:r>
            <a:r>
              <a:rPr lang="sl-SI" sz="1600" b="1" dirty="0">
                <a:solidFill>
                  <a:srgbClr val="000000"/>
                </a:solidFill>
                <a:latin typeface="Raleway "/>
              </a:rPr>
              <a:t>Generacija X</a:t>
            </a:r>
            <a:r>
              <a:rPr lang="sl-SI" sz="1600" dirty="0">
                <a:solidFill>
                  <a:srgbClr val="000000"/>
                </a:solidFill>
                <a:latin typeface="Raleway "/>
              </a:rPr>
              <a:t>: starost od 41 do 56 let
</a:t>
            </a:r>
            <a:r>
              <a:rPr lang="sl-SI" sz="1600" b="1" dirty="0" err="1">
                <a:solidFill>
                  <a:srgbClr val="000000"/>
                </a:solidFill>
                <a:latin typeface="Raleway "/>
              </a:rPr>
              <a:t>Baby</a:t>
            </a:r>
            <a:r>
              <a:rPr lang="sl-SI" sz="1600" b="1" dirty="0">
                <a:solidFill>
                  <a:srgbClr val="000000"/>
                </a:solidFill>
                <a:latin typeface="Raleway "/>
              </a:rPr>
              <a:t> </a:t>
            </a:r>
            <a:r>
              <a:rPr lang="sl-SI" sz="1600" b="1" dirty="0" err="1">
                <a:solidFill>
                  <a:srgbClr val="000000"/>
                </a:solidFill>
                <a:latin typeface="Raleway "/>
              </a:rPr>
              <a:t>boomerji</a:t>
            </a:r>
            <a:r>
              <a:rPr lang="sl-SI" sz="1600" dirty="0">
                <a:solidFill>
                  <a:srgbClr val="000000"/>
                </a:solidFill>
                <a:latin typeface="Raleway "/>
              </a:rPr>
              <a:t>: starost od 57 do 74 let</a:t>
            </a:r>
            <a:endParaRPr lang="sl-SI" sz="1400" b="0" i="0" dirty="0">
              <a:solidFill>
                <a:srgbClr val="000000"/>
              </a:solidFill>
              <a:effectLst/>
              <a:latin typeface="Raleway "/>
            </a:endParaRPr>
          </a:p>
          <a:p>
            <a:pPr algn="just" rtl="0" fontAlgn="base">
              <a:spcBef>
                <a:spcPts val="600"/>
              </a:spcBef>
              <a:spcAft>
                <a:spcPts val="600"/>
              </a:spcAft>
            </a:pPr>
            <a:endParaRPr lang="sl-SI" sz="1400" b="0" i="0" dirty="0">
              <a:solidFill>
                <a:srgbClr val="000000"/>
              </a:solidFill>
              <a:effectLst/>
              <a:latin typeface="Raleway "/>
            </a:endParaRPr>
          </a:p>
          <a:p>
            <a:pPr algn="just" rtl="0" fontAlgn="base">
              <a:spcBef>
                <a:spcPts val="600"/>
              </a:spcBef>
              <a:spcAft>
                <a:spcPts val="600"/>
              </a:spcAft>
            </a:pPr>
            <a:r>
              <a:rPr lang="sl-SI" sz="1400" b="0" i="0" dirty="0">
                <a:solidFill>
                  <a:srgbClr val="000000"/>
                </a:solidFill>
                <a:effectLst/>
                <a:latin typeface="Raleway "/>
              </a:rPr>
              <a:t>​</a:t>
            </a:r>
          </a:p>
          <a:p>
            <a:pPr algn="just" rtl="0" fontAlgn="base">
              <a:spcBef>
                <a:spcPts val="600"/>
              </a:spcBef>
              <a:spcAft>
                <a:spcPts val="600"/>
              </a:spcAft>
            </a:pPr>
            <a:endParaRPr lang="sl-SI" sz="1400" b="0" i="0" dirty="0">
              <a:solidFill>
                <a:srgbClr val="000000"/>
              </a:solidFill>
              <a:effectLst/>
              <a:latin typeface="Raleway "/>
            </a:endParaRPr>
          </a:p>
          <a:p>
            <a:pPr algn="just" rtl="0" fontAlgn="base">
              <a:spcBef>
                <a:spcPts val="600"/>
              </a:spcBef>
              <a:spcAft>
                <a:spcPts val="600"/>
              </a:spcAft>
            </a:pPr>
            <a:r>
              <a:rPr lang="sl-SI" sz="1400" b="0" i="0" dirty="0">
                <a:solidFill>
                  <a:srgbClr val="000000"/>
                </a:solidFill>
                <a:effectLst/>
                <a:latin typeface="Raleway "/>
              </a:rPr>
              <a:t>​</a:t>
            </a:r>
          </a:p>
          <a:p>
            <a:pPr algn="just" rtl="0" fontAlgn="base">
              <a:spcBef>
                <a:spcPts val="600"/>
              </a:spcBef>
              <a:spcAft>
                <a:spcPts val="600"/>
              </a:spcAft>
            </a:pPr>
            <a:endParaRPr lang="sl-SI" sz="1400" b="0" i="0" dirty="0">
              <a:solidFill>
                <a:srgbClr val="000000"/>
              </a:solidFill>
              <a:effectLst/>
              <a:latin typeface="Raleway "/>
            </a:endParaRPr>
          </a:p>
          <a:p>
            <a:pPr algn="just" rtl="0" fontAlgn="base">
              <a:spcBef>
                <a:spcPts val="600"/>
              </a:spcBef>
              <a:spcAft>
                <a:spcPts val="600"/>
              </a:spcAft>
            </a:pPr>
            <a:r>
              <a:rPr lang="sl-SI" sz="1400" b="0" i="0" dirty="0">
                <a:solidFill>
                  <a:srgbClr val="000000"/>
                </a:solidFill>
                <a:effectLst/>
                <a:latin typeface="Raleway "/>
              </a:rPr>
              <a:t>​</a:t>
            </a:r>
          </a:p>
        </p:txBody>
      </p:sp>
      <p:pic>
        <p:nvPicPr>
          <p:cNvPr id="12" name="Resim 11">
            <a:extLst>
              <a:ext uri="{FF2B5EF4-FFF2-40B4-BE49-F238E27FC236}">
                <a16:creationId xmlns:a16="http://schemas.microsoft.com/office/drawing/2014/main" id="{819C9E3C-2328-B2F8-F9F7-538D10248A13}"/>
              </a:ext>
            </a:extLst>
          </p:cNvPr>
          <p:cNvPicPr>
            <a:picLocks noChangeAspect="1"/>
          </p:cNvPicPr>
          <p:nvPr/>
        </p:nvPicPr>
        <p:blipFill>
          <a:blip r:embed="rId3" cstate="print"/>
          <a:stretch>
            <a:fillRect/>
          </a:stretch>
        </p:blipFill>
        <p:spPr>
          <a:xfrm>
            <a:off x="7356964" y="1325880"/>
            <a:ext cx="3167021" cy="3863566"/>
          </a:xfrm>
          <a:prstGeom prst="rect">
            <a:avLst/>
          </a:prstGeom>
        </p:spPr>
      </p:pic>
      <p:sp>
        <p:nvSpPr>
          <p:cNvPr id="5" name="Metin kutusu 4">
            <a:extLst>
              <a:ext uri="{FF2B5EF4-FFF2-40B4-BE49-F238E27FC236}">
                <a16:creationId xmlns:a16="http://schemas.microsoft.com/office/drawing/2014/main" id="{F113DD36-E280-E0F0-4F35-BFDC25ED2050}"/>
              </a:ext>
            </a:extLst>
          </p:cNvPr>
          <p:cNvSpPr txBox="1"/>
          <p:nvPr/>
        </p:nvSpPr>
        <p:spPr>
          <a:xfrm>
            <a:off x="5914003" y="5294729"/>
            <a:ext cx="6094378" cy="246221"/>
          </a:xfrm>
          <a:prstGeom prst="rect">
            <a:avLst/>
          </a:prstGeom>
          <a:noFill/>
        </p:spPr>
        <p:txBody>
          <a:bodyPr wrap="square">
            <a:spAutoFit/>
          </a:bodyPr>
          <a:lstStyle/>
          <a:p>
            <a:pPr algn="ctr"/>
            <a:r>
              <a:rPr lang="tr-TR" sz="1000" dirty="0">
                <a:solidFill>
                  <a:schemeClr val="accent1"/>
                </a:solidFill>
              </a:rPr>
              <a:t>Vir slike: Istockphoto.com</a:t>
            </a:r>
          </a:p>
        </p:txBody>
      </p:sp>
    </p:spTree>
    <p:extLst>
      <p:ext uri="{BB962C8B-B14F-4D97-AF65-F5344CB8AC3E}">
        <p14:creationId xmlns:p14="http://schemas.microsoft.com/office/powerpoint/2010/main" val="17845437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5DBA9-F52E-2C32-60AA-604681C83A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BD5CCDF-969F-D5B4-849C-717A46088E04}"/>
              </a:ext>
            </a:extLst>
          </p:cNvPr>
          <p:cNvSpPr txBox="1"/>
          <p:nvPr/>
        </p:nvSpPr>
        <p:spPr>
          <a:xfrm>
            <a:off x="356935" y="574071"/>
            <a:ext cx="11741570" cy="400110"/>
          </a:xfrm>
          <a:prstGeom prst="rect">
            <a:avLst/>
          </a:prstGeom>
          <a:noFill/>
        </p:spPr>
        <p:txBody>
          <a:bodyPr wrap="square" rtlCol="0">
            <a:spAutoFit/>
          </a:bodyPr>
          <a:lstStyle/>
          <a:p>
            <a:r>
              <a:rPr lang="tr-TR" sz="2000" b="1" dirty="0">
                <a:solidFill>
                  <a:schemeClr val="bg1">
                    <a:lumMod val="75000"/>
                  </a:schemeClr>
                </a:solidFill>
              </a:rPr>
              <a:t>Evropski potrošniški trendi: generacijske razlike</a:t>
            </a:r>
            <a:endParaRPr lang="tr-TR" sz="2000" b="1" i="0" u="none" strike="noStrike" dirty="0">
              <a:solidFill>
                <a:schemeClr val="bg1">
                  <a:lumMod val="75000"/>
                </a:schemeClr>
              </a:solidFill>
              <a:effectLst/>
            </a:endParaRPr>
          </a:p>
        </p:txBody>
      </p:sp>
      <p:sp>
        <p:nvSpPr>
          <p:cNvPr id="7" name="Metin kutusu 6">
            <a:extLst>
              <a:ext uri="{FF2B5EF4-FFF2-40B4-BE49-F238E27FC236}">
                <a16:creationId xmlns:a16="http://schemas.microsoft.com/office/drawing/2014/main" id="{62479987-DED3-3C2F-1946-250E0DEDC5F8}"/>
              </a:ext>
            </a:extLst>
          </p:cNvPr>
          <p:cNvSpPr txBox="1"/>
          <p:nvPr/>
        </p:nvSpPr>
        <p:spPr>
          <a:xfrm>
            <a:off x="356935" y="1214256"/>
            <a:ext cx="5261813" cy="2308324"/>
          </a:xfrm>
          <a:prstGeom prst="rect">
            <a:avLst/>
          </a:prstGeom>
          <a:noFill/>
        </p:spPr>
        <p:txBody>
          <a:bodyPr wrap="square">
            <a:spAutoFit/>
          </a:bodyPr>
          <a:lstStyle/>
          <a:p>
            <a:pPr algn="just" fontAlgn="base">
              <a:spcBef>
                <a:spcPts val="600"/>
              </a:spcBef>
              <a:spcAft>
                <a:spcPts val="600"/>
              </a:spcAft>
            </a:pPr>
            <a:r>
              <a:rPr lang="sl-SI" sz="1600" b="1" dirty="0">
                <a:solidFill>
                  <a:srgbClr val="0D0740"/>
                </a:solidFill>
              </a:rPr>
              <a:t>Generacija Z </a:t>
            </a:r>
            <a:r>
              <a:rPr lang="sl-SI" sz="1600" dirty="0">
                <a:solidFill>
                  <a:srgbClr val="0D0740"/>
                </a:solidFill>
              </a:rPr>
              <a:t>ima zaradi omejenih delovnih izkušenj in samskega stanu nizek letni razpoložljivi dohodek gospodinjstva. Ker so na začetku svoje poklicne poti, njihov dohodek nenehno narašča. Na prvo mesto postavljajo telesno vadbo, nego kože, energijo in vzdržljivost. So najbolj družbeno aktivna generacija in uživajo v druženju na različnih lokacijah. Pri povezovanju in zabavi se v veliki meri zanašajo na digitalne platforme.</a:t>
            </a:r>
            <a:r>
              <a:rPr lang="sl-SI" sz="1600" b="0" i="0" dirty="0">
                <a:solidFill>
                  <a:srgbClr val="000000"/>
                </a:solidFill>
                <a:effectLst/>
              </a:rPr>
              <a:t>​</a:t>
            </a:r>
            <a:endParaRPr lang="sl-SI" sz="1400" b="0" i="0" dirty="0">
              <a:solidFill>
                <a:srgbClr val="000000"/>
              </a:solidFill>
              <a:effectLst/>
            </a:endParaRPr>
          </a:p>
        </p:txBody>
      </p:sp>
      <p:sp>
        <p:nvSpPr>
          <p:cNvPr id="3" name="Metin kutusu 2">
            <a:extLst>
              <a:ext uri="{FF2B5EF4-FFF2-40B4-BE49-F238E27FC236}">
                <a16:creationId xmlns:a16="http://schemas.microsoft.com/office/drawing/2014/main" id="{8E6668E6-8992-A499-DFEA-C817FF33C13E}"/>
              </a:ext>
            </a:extLst>
          </p:cNvPr>
          <p:cNvSpPr txBox="1"/>
          <p:nvPr/>
        </p:nvSpPr>
        <p:spPr>
          <a:xfrm>
            <a:off x="6461401" y="1214255"/>
            <a:ext cx="5261813" cy="2554545"/>
          </a:xfrm>
          <a:prstGeom prst="rect">
            <a:avLst/>
          </a:prstGeom>
          <a:noFill/>
        </p:spPr>
        <p:txBody>
          <a:bodyPr wrap="square">
            <a:spAutoFit/>
          </a:bodyPr>
          <a:lstStyle/>
          <a:p>
            <a:pPr algn="just" fontAlgn="base">
              <a:spcBef>
                <a:spcPts val="600"/>
              </a:spcBef>
              <a:spcAft>
                <a:spcPts val="600"/>
              </a:spcAft>
            </a:pPr>
            <a:r>
              <a:rPr lang="sl-SI" sz="1600" b="1" dirty="0" err="1">
                <a:solidFill>
                  <a:srgbClr val="0D0740"/>
                </a:solidFill>
              </a:rPr>
              <a:t>Milenijci</a:t>
            </a:r>
            <a:r>
              <a:rPr lang="sl-SI" sz="1600" b="0" i="0" dirty="0">
                <a:solidFill>
                  <a:srgbClr val="0D0740"/>
                </a:solidFill>
                <a:effectLst/>
              </a:rPr>
              <a:t> </a:t>
            </a:r>
            <a:r>
              <a:rPr lang="sl-SI" sz="1600" dirty="0">
                <a:solidFill>
                  <a:srgbClr val="0D0740"/>
                </a:solidFill>
              </a:rPr>
              <a:t>imajo najvišji razpoložljivi dohodek gospodinjstev zaradi večjega strokovnega znanja in avtoritete na delovnem mestu. Prav tako večinoma živijo z dvema plačama. Tako kot generacija Z se osredotočajo na telesno vadbo in zdravo prehrano, vendar dajejo večji poudarek zdravju srca, energiji in vzdržljivosti ter negi kože. Stres in tesnoba sta glavni težavi te starostne skupine. So družbeno aktivna skupina, ki za povezovanje z drugimi, zabavo in delo uporablja digitalne platforme</a:t>
            </a:r>
            <a:r>
              <a:rPr lang="sl-SI" sz="1600" b="0" i="0" dirty="0">
                <a:solidFill>
                  <a:srgbClr val="0D0740"/>
                </a:solidFill>
                <a:effectLst/>
              </a:rPr>
              <a:t>.</a:t>
            </a:r>
            <a:endParaRPr lang="sl-SI" sz="1400" b="0" i="0" dirty="0">
              <a:solidFill>
                <a:srgbClr val="000000"/>
              </a:solidFill>
              <a:effectLst/>
            </a:endParaRPr>
          </a:p>
        </p:txBody>
      </p:sp>
      <p:pic>
        <p:nvPicPr>
          <p:cNvPr id="6" name="Resim 5" descr="insan yüzü, giyim, dizüstü, kişi, şahıs içeren bir resim&#10;&#10;Açıklama otomatik olarak oluşturuldu">
            <a:extLst>
              <a:ext uri="{FF2B5EF4-FFF2-40B4-BE49-F238E27FC236}">
                <a16:creationId xmlns:a16="http://schemas.microsoft.com/office/drawing/2014/main" id="{9B30E4EA-6325-E2F7-C67D-DE1C39AA30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6082" y="1454331"/>
            <a:ext cx="9606523" cy="5403669"/>
          </a:xfrm>
          <a:prstGeom prst="rect">
            <a:avLst/>
          </a:prstGeom>
        </p:spPr>
      </p:pic>
      <p:pic>
        <p:nvPicPr>
          <p:cNvPr id="9" name="Resim 8" descr="dizüstü, insan yüzü, giyim, kişi, şahıs içeren bir resim&#10;&#10;Açıklama otomatik olarak oluşturuldu">
            <a:extLst>
              <a:ext uri="{FF2B5EF4-FFF2-40B4-BE49-F238E27FC236}">
                <a16:creationId xmlns:a16="http://schemas.microsoft.com/office/drawing/2014/main" id="{ADC4D284-B68D-84F9-DE61-634EAF70EC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88534" y="3762654"/>
            <a:ext cx="9807545" cy="3095346"/>
          </a:xfrm>
          <a:prstGeom prst="rect">
            <a:avLst/>
          </a:prstGeom>
        </p:spPr>
      </p:pic>
      <p:sp>
        <p:nvSpPr>
          <p:cNvPr id="5" name="Metin kutusu 4">
            <a:extLst>
              <a:ext uri="{FF2B5EF4-FFF2-40B4-BE49-F238E27FC236}">
                <a16:creationId xmlns:a16="http://schemas.microsoft.com/office/drawing/2014/main" id="{217BCFA2-8816-9FAA-488C-DA7323AF9DAE}"/>
              </a:ext>
            </a:extLst>
          </p:cNvPr>
          <p:cNvSpPr txBox="1"/>
          <p:nvPr/>
        </p:nvSpPr>
        <p:spPr>
          <a:xfrm>
            <a:off x="2371747" y="6508742"/>
            <a:ext cx="8179308" cy="261610"/>
          </a:xfrm>
          <a:prstGeom prst="rect">
            <a:avLst/>
          </a:prstGeom>
          <a:noFill/>
        </p:spPr>
        <p:txBody>
          <a:bodyPr wrap="square">
            <a:spAutoFit/>
          </a:bodyPr>
          <a:lstStyle/>
          <a:p>
            <a:pPr algn="ctr"/>
            <a:r>
              <a:rPr lang="tr-TR" sz="1050" dirty="0">
                <a:solidFill>
                  <a:schemeClr val="accent1"/>
                </a:solidFill>
              </a:rPr>
              <a:t>Vir slik: Istockphoto.com</a:t>
            </a:r>
          </a:p>
        </p:txBody>
      </p:sp>
    </p:spTree>
    <p:extLst>
      <p:ext uri="{BB962C8B-B14F-4D97-AF65-F5344CB8AC3E}">
        <p14:creationId xmlns:p14="http://schemas.microsoft.com/office/powerpoint/2010/main" val="2852117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2B635-E575-C176-A088-E21E2AAB8856}"/>
            </a:ext>
          </a:extLst>
        </p:cNvPr>
        <p:cNvGrpSpPr/>
        <p:nvPr/>
      </p:nvGrpSpPr>
      <p:grpSpPr>
        <a:xfrm>
          <a:off x="0" y="0"/>
          <a:ext cx="0" cy="0"/>
          <a:chOff x="0" y="0"/>
          <a:chExt cx="0" cy="0"/>
        </a:xfrm>
      </p:grpSpPr>
      <p:pic>
        <p:nvPicPr>
          <p:cNvPr id="8" name="Resim 7" descr="giyim, kişi, şahıs, insan yüzü, öpmek; öpücük içeren bir resim&#10;&#10;Açıklama otomatik olarak oluşturuldu">
            <a:extLst>
              <a:ext uri="{FF2B5EF4-FFF2-40B4-BE49-F238E27FC236}">
                <a16:creationId xmlns:a16="http://schemas.microsoft.com/office/drawing/2014/main" id="{99673D37-998C-A78C-FDFA-F4E884D58D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8521" y="1119680"/>
            <a:ext cx="11897844" cy="5738320"/>
          </a:xfrm>
          <a:prstGeom prst="rect">
            <a:avLst/>
          </a:prstGeom>
        </p:spPr>
      </p:pic>
      <p:sp>
        <p:nvSpPr>
          <p:cNvPr id="2" name="CasellaDiTesto 1">
            <a:extLst>
              <a:ext uri="{FF2B5EF4-FFF2-40B4-BE49-F238E27FC236}">
                <a16:creationId xmlns:a16="http://schemas.microsoft.com/office/drawing/2014/main" id="{89405729-79F7-7947-9D18-39EDDD18EA96}"/>
              </a:ext>
            </a:extLst>
          </p:cNvPr>
          <p:cNvSpPr txBox="1"/>
          <p:nvPr/>
        </p:nvSpPr>
        <p:spPr>
          <a:xfrm>
            <a:off x="356935" y="529295"/>
            <a:ext cx="11741570" cy="400110"/>
          </a:xfrm>
          <a:prstGeom prst="rect">
            <a:avLst/>
          </a:prstGeom>
          <a:noFill/>
        </p:spPr>
        <p:txBody>
          <a:bodyPr wrap="square" rtlCol="0">
            <a:spAutoFit/>
          </a:bodyPr>
          <a:lstStyle/>
          <a:p>
            <a:r>
              <a:rPr lang="tr-TR" sz="2000" b="1" dirty="0">
                <a:solidFill>
                  <a:schemeClr val="bg1">
                    <a:lumMod val="75000"/>
                  </a:schemeClr>
                </a:solidFill>
              </a:rPr>
              <a:t>Evropski potrošniški trendi: generacijske razlike</a:t>
            </a:r>
            <a:endParaRPr lang="tr-TR" sz="2000" b="1" i="0" u="none" strike="noStrike" dirty="0">
              <a:solidFill>
                <a:schemeClr val="bg1">
                  <a:lumMod val="75000"/>
                </a:schemeClr>
              </a:solidFill>
              <a:effectLst/>
            </a:endParaRPr>
          </a:p>
        </p:txBody>
      </p:sp>
      <p:sp>
        <p:nvSpPr>
          <p:cNvPr id="7" name="Metin kutusu 6">
            <a:extLst>
              <a:ext uri="{FF2B5EF4-FFF2-40B4-BE49-F238E27FC236}">
                <a16:creationId xmlns:a16="http://schemas.microsoft.com/office/drawing/2014/main" id="{3CCEEDDE-8059-E214-6285-E55CE8CB7E48}"/>
              </a:ext>
            </a:extLst>
          </p:cNvPr>
          <p:cNvSpPr txBox="1"/>
          <p:nvPr/>
        </p:nvSpPr>
        <p:spPr>
          <a:xfrm>
            <a:off x="356935" y="1214256"/>
            <a:ext cx="5261813" cy="2308324"/>
          </a:xfrm>
          <a:prstGeom prst="rect">
            <a:avLst/>
          </a:prstGeom>
          <a:noFill/>
        </p:spPr>
        <p:txBody>
          <a:bodyPr wrap="square">
            <a:spAutoFit/>
          </a:bodyPr>
          <a:lstStyle/>
          <a:p>
            <a:pPr algn="just"/>
            <a:r>
              <a:rPr lang="sl-SI" sz="1600" b="1" dirty="0">
                <a:solidFill>
                  <a:srgbClr val="0D0740"/>
                </a:solidFill>
              </a:rPr>
              <a:t>Generacija X </a:t>
            </a:r>
            <a:r>
              <a:rPr lang="sl-SI" sz="1600" dirty="0">
                <a:solidFill>
                  <a:srgbClr val="0D0740"/>
                </a:solidFill>
              </a:rPr>
              <a:t>ima razmeroma visok razpoložljivi dohodek gospodinjstva in živi od plače dveh ljudi. Mnogi so dosegli vrh svoje kariere in njihov dohodek se v zadnjem letu ni spremenil. So manj fizično aktivni in dajejo prednost zdravju srca, kosti in sklepov ter zdravemu staranju. Težave z duševnim zdravjem, kot sta stres in tesnoba, so podobne težavam, ki pestijo </a:t>
            </a:r>
            <a:r>
              <a:rPr lang="sl-SI" sz="1600" dirty="0" err="1">
                <a:solidFill>
                  <a:srgbClr val="0D0740"/>
                </a:solidFill>
              </a:rPr>
              <a:t>milenijce</a:t>
            </a:r>
            <a:r>
              <a:rPr lang="sl-SI" sz="1600" dirty="0">
                <a:solidFill>
                  <a:srgbClr val="0D0740"/>
                </a:solidFill>
              </a:rPr>
              <a:t>. Raje se družijo doma in imajo izkušnje s tehnologijo</a:t>
            </a:r>
            <a:r>
              <a:rPr lang="sl-SI" sz="1600" b="0" i="0" dirty="0">
                <a:solidFill>
                  <a:srgbClr val="0D0740"/>
                </a:solidFill>
                <a:effectLst/>
              </a:rPr>
              <a:t>.</a:t>
            </a:r>
            <a:endParaRPr lang="sl-SI" sz="1400" b="0" i="0" dirty="0">
              <a:solidFill>
                <a:srgbClr val="000000"/>
              </a:solidFill>
              <a:effectLst/>
            </a:endParaRPr>
          </a:p>
        </p:txBody>
      </p:sp>
      <p:sp>
        <p:nvSpPr>
          <p:cNvPr id="3" name="Metin kutusu 2">
            <a:extLst>
              <a:ext uri="{FF2B5EF4-FFF2-40B4-BE49-F238E27FC236}">
                <a16:creationId xmlns:a16="http://schemas.microsoft.com/office/drawing/2014/main" id="{D0EA7C8B-4644-2E72-84F8-88C9513E86B2}"/>
              </a:ext>
            </a:extLst>
          </p:cNvPr>
          <p:cNvSpPr txBox="1"/>
          <p:nvPr/>
        </p:nvSpPr>
        <p:spPr>
          <a:xfrm>
            <a:off x="6461401" y="1214255"/>
            <a:ext cx="5261813" cy="2308324"/>
          </a:xfrm>
          <a:prstGeom prst="rect">
            <a:avLst/>
          </a:prstGeom>
          <a:noFill/>
        </p:spPr>
        <p:txBody>
          <a:bodyPr wrap="square">
            <a:spAutoFit/>
          </a:bodyPr>
          <a:lstStyle/>
          <a:p>
            <a:pPr algn="just" fontAlgn="base">
              <a:spcBef>
                <a:spcPts val="600"/>
              </a:spcBef>
              <a:spcAft>
                <a:spcPts val="600"/>
              </a:spcAft>
            </a:pPr>
            <a:r>
              <a:rPr lang="sl-SI" sz="1600" b="1" dirty="0" err="1">
                <a:solidFill>
                  <a:srgbClr val="0D0740"/>
                </a:solidFill>
              </a:rPr>
              <a:t>Boomerji</a:t>
            </a:r>
            <a:r>
              <a:rPr lang="sl-SI" sz="1600" b="1" dirty="0">
                <a:solidFill>
                  <a:srgbClr val="0D0740"/>
                </a:solidFill>
              </a:rPr>
              <a:t> </a:t>
            </a:r>
            <a:r>
              <a:rPr lang="sl-SI" sz="1600" dirty="0">
                <a:solidFill>
                  <a:srgbClr val="0D0740"/>
                </a:solidFill>
              </a:rPr>
              <a:t>imajo nizek razpoložljivi dohodek gospodinjstev. Večina jih je upokojenih s stalnim dohodkom. </a:t>
            </a:r>
            <a:r>
              <a:rPr lang="sl-SI" sz="1600" dirty="0" err="1">
                <a:solidFill>
                  <a:srgbClr val="0D0740"/>
                </a:solidFill>
              </a:rPr>
              <a:t>Boomerji</a:t>
            </a:r>
            <a:r>
              <a:rPr lang="sl-SI" sz="1600" dirty="0">
                <a:solidFill>
                  <a:srgbClr val="0D0740"/>
                </a:solidFill>
              </a:rPr>
              <a:t> bolj kot katera koli druga skupina dajejo prednost zdravju srca, kosti in sklepov ter zdravemu staranju. Bolj skrbijo za svoj spomin in mentalne sposobnosti. So najmanj družbeno aktivni in se raje družijo doma. So najmanj digitalno seznanjena skupina, vendar jih več kot polovica uporablja digitalno tehnologijo za ohranjanje stikov z drugimi ljudmi</a:t>
            </a:r>
            <a:r>
              <a:rPr lang="sl-SI" sz="1600" b="0" i="0" dirty="0">
                <a:solidFill>
                  <a:srgbClr val="0D0740"/>
                </a:solidFill>
                <a:effectLst/>
              </a:rPr>
              <a:t>.</a:t>
            </a:r>
            <a:endParaRPr lang="sl-SI" sz="1400" b="0" i="0" dirty="0">
              <a:solidFill>
                <a:srgbClr val="000000"/>
              </a:solidFill>
              <a:effectLst/>
            </a:endParaRPr>
          </a:p>
        </p:txBody>
      </p:sp>
      <p:pic>
        <p:nvPicPr>
          <p:cNvPr id="5" name="Resim 4" descr="giyim, insan yüzü, kişi, şahıs, sanat içeren bir resim&#10;&#10;Açıklama otomatik olarak oluşturuldu">
            <a:extLst>
              <a:ext uri="{FF2B5EF4-FFF2-40B4-BE49-F238E27FC236}">
                <a16:creationId xmlns:a16="http://schemas.microsoft.com/office/drawing/2014/main" id="{2BE2BF4C-1C35-32B1-99BD-B76CC33E75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43751" y="1687398"/>
            <a:ext cx="9863183" cy="5170601"/>
          </a:xfrm>
          <a:prstGeom prst="rect">
            <a:avLst/>
          </a:prstGeom>
        </p:spPr>
      </p:pic>
      <p:sp>
        <p:nvSpPr>
          <p:cNvPr id="6" name="Metin kutusu 5">
            <a:extLst>
              <a:ext uri="{FF2B5EF4-FFF2-40B4-BE49-F238E27FC236}">
                <a16:creationId xmlns:a16="http://schemas.microsoft.com/office/drawing/2014/main" id="{EF42BFB0-55C1-11D7-AFD0-76BF76C03E16}"/>
              </a:ext>
            </a:extLst>
          </p:cNvPr>
          <p:cNvSpPr txBox="1"/>
          <p:nvPr/>
        </p:nvSpPr>
        <p:spPr>
          <a:xfrm>
            <a:off x="1798320" y="6540153"/>
            <a:ext cx="8595360" cy="261610"/>
          </a:xfrm>
          <a:prstGeom prst="rect">
            <a:avLst/>
          </a:prstGeom>
          <a:noFill/>
        </p:spPr>
        <p:txBody>
          <a:bodyPr wrap="square">
            <a:spAutoFit/>
          </a:bodyPr>
          <a:lstStyle/>
          <a:p>
            <a:pPr algn="ctr"/>
            <a:r>
              <a:rPr lang="sl-SI" sz="1050" dirty="0">
                <a:solidFill>
                  <a:schemeClr val="accent1"/>
                </a:solidFill>
              </a:rPr>
              <a:t>Vir slik</a:t>
            </a:r>
            <a:r>
              <a:rPr lang="tr-TR" sz="1050" dirty="0">
                <a:solidFill>
                  <a:schemeClr val="accent1"/>
                </a:solidFill>
              </a:rPr>
              <a:t>: Istockphoto.com</a:t>
            </a:r>
          </a:p>
        </p:txBody>
      </p:sp>
    </p:spTree>
    <p:extLst>
      <p:ext uri="{BB962C8B-B14F-4D97-AF65-F5344CB8AC3E}">
        <p14:creationId xmlns:p14="http://schemas.microsoft.com/office/powerpoint/2010/main" val="2346454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72533" y="326013"/>
            <a:ext cx="10187152" cy="705751"/>
          </a:xfrm>
        </p:spPr>
        <p:txBody>
          <a:bodyPr>
            <a:noAutofit/>
          </a:bodyPr>
          <a:lstStyle/>
          <a:p>
            <a:r>
              <a:rPr lang="sl-SI" sz="3400" dirty="0"/>
              <a:t>Učni izidi te enote</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72533" y="1227950"/>
            <a:ext cx="6578599" cy="4984492"/>
          </a:xfrm>
        </p:spPr>
        <p:txBody>
          <a:bodyPr vert="horz" lIns="91440" tIns="45720" rIns="91440" bIns="45720" rtlCol="0" anchor="t">
            <a:normAutofit fontScale="25000" lnSpcReduction="20000"/>
          </a:bodyPr>
          <a:lstStyle/>
          <a:p>
            <a:pPr>
              <a:lnSpc>
                <a:spcPct val="160000"/>
              </a:lnSpc>
            </a:pPr>
            <a:r>
              <a:rPr lang="sl-SI" sz="6200" dirty="0">
                <a:solidFill>
                  <a:srgbClr val="F3B75B"/>
                </a:solidFill>
              </a:rPr>
              <a:t>Pridobili boste globlje razumevanje</a:t>
            </a:r>
            <a:r>
              <a:rPr lang="sl-SI" sz="6200" b="1" i="0" u="none" strike="noStrike" dirty="0">
                <a:solidFill>
                  <a:srgbClr val="F3B75B"/>
                </a:solidFill>
                <a:effectLst/>
              </a:rPr>
              <a:t>:</a:t>
            </a:r>
          </a:p>
          <a:p>
            <a:pPr>
              <a:lnSpc>
                <a:spcPct val="160000"/>
              </a:lnSpc>
            </a:pPr>
            <a:endParaRPr lang="sl-SI" sz="3200" b="1" i="0" u="none" strike="noStrike" dirty="0">
              <a:solidFill>
                <a:srgbClr val="F3B75B"/>
              </a:solidFill>
              <a:effectLst/>
            </a:endParaRPr>
          </a:p>
          <a:p>
            <a:pPr marL="857250" indent="-857250" fontAlgn="base">
              <a:lnSpc>
                <a:spcPct val="120000"/>
              </a:lnSpc>
              <a:spcBef>
                <a:spcPts val="600"/>
              </a:spcBef>
              <a:spcAft>
                <a:spcPts val="600"/>
              </a:spcAft>
              <a:buChar char="•"/>
            </a:pPr>
            <a:r>
              <a:rPr lang="sl-SI" sz="6200" b="0" dirty="0">
                <a:solidFill>
                  <a:srgbClr val="000000"/>
                </a:solidFill>
              </a:rPr>
              <a:t>Kaj je upravljanje trženja in kako ustvariti strategijo upravljanja trženja</a:t>
            </a:r>
            <a:endParaRPr lang="sl-SI" dirty="0">
              <a:solidFill>
                <a:srgbClr val="F3B75B"/>
              </a:solidFill>
            </a:endParaRPr>
          </a:p>
          <a:p>
            <a:pPr marL="857250" indent="-857250">
              <a:lnSpc>
                <a:spcPct val="120000"/>
              </a:lnSpc>
              <a:spcBef>
                <a:spcPts val="600"/>
              </a:spcBef>
              <a:spcAft>
                <a:spcPts val="600"/>
              </a:spcAft>
              <a:buChar char="•"/>
            </a:pPr>
            <a:r>
              <a:rPr lang="sl-SI" sz="6200" b="0" dirty="0">
                <a:solidFill>
                  <a:srgbClr val="000000"/>
                </a:solidFill>
              </a:rPr>
              <a:t>Kaj so 5C in 4P trženja</a:t>
            </a:r>
            <a:endParaRPr lang="sl-SI" dirty="0">
              <a:solidFill>
                <a:srgbClr val="F3B75B"/>
              </a:solidFill>
            </a:endParaRPr>
          </a:p>
          <a:p>
            <a:pPr marL="857250" indent="-857250">
              <a:lnSpc>
                <a:spcPct val="120000"/>
              </a:lnSpc>
              <a:spcBef>
                <a:spcPts val="600"/>
              </a:spcBef>
              <a:spcAft>
                <a:spcPts val="600"/>
              </a:spcAft>
              <a:buChar char="•"/>
            </a:pPr>
            <a:r>
              <a:rPr lang="sl-SI" sz="6200" b="0" dirty="0">
                <a:solidFill>
                  <a:srgbClr val="000000"/>
                </a:solidFill>
              </a:rPr>
              <a:t>Kaj sta analizi PEST in PESTEL</a:t>
            </a:r>
            <a:endParaRPr lang="sl-SI" dirty="0">
              <a:solidFill>
                <a:srgbClr val="F3B75B"/>
              </a:solidFill>
            </a:endParaRPr>
          </a:p>
          <a:p>
            <a:pPr marL="857250" indent="-857250">
              <a:lnSpc>
                <a:spcPct val="120000"/>
              </a:lnSpc>
              <a:spcBef>
                <a:spcPts val="600"/>
              </a:spcBef>
              <a:spcAft>
                <a:spcPts val="600"/>
              </a:spcAft>
              <a:buChar char="•"/>
            </a:pPr>
            <a:r>
              <a:rPr lang="sl-SI" sz="6200" b="0" dirty="0">
                <a:solidFill>
                  <a:srgbClr val="000000"/>
                </a:solidFill>
              </a:rPr>
              <a:t>Kaj je analiza SWOT in kako se uporablja za strategijo trženja</a:t>
            </a:r>
            <a:endParaRPr lang="sl-SI">
              <a:solidFill>
                <a:srgbClr val="F3B75B"/>
              </a:solidFill>
            </a:endParaRPr>
          </a:p>
          <a:p>
            <a:pPr marL="857250" indent="-857250">
              <a:lnSpc>
                <a:spcPct val="120000"/>
              </a:lnSpc>
              <a:spcBef>
                <a:spcPts val="600"/>
              </a:spcBef>
              <a:spcAft>
                <a:spcPts val="600"/>
              </a:spcAft>
              <a:buChar char="•"/>
            </a:pPr>
            <a:r>
              <a:rPr lang="sl-SI" sz="6200" b="0" dirty="0">
                <a:solidFill>
                  <a:srgbClr val="000000"/>
                </a:solidFill>
              </a:rPr>
              <a:t>Kako ustvariti strategijo razvoja izdelka</a:t>
            </a:r>
            <a:endParaRPr lang="sl-SI">
              <a:solidFill>
                <a:srgbClr val="F3B75B"/>
              </a:solidFill>
            </a:endParaRPr>
          </a:p>
          <a:p>
            <a:pPr marL="857250" indent="-857250">
              <a:lnSpc>
                <a:spcPct val="120000"/>
              </a:lnSpc>
              <a:spcBef>
                <a:spcPts val="600"/>
              </a:spcBef>
              <a:spcAft>
                <a:spcPts val="600"/>
              </a:spcAft>
              <a:buChar char="•"/>
            </a:pPr>
            <a:r>
              <a:rPr lang="sl-SI" sz="6200" b="0" dirty="0">
                <a:solidFill>
                  <a:srgbClr val="000000"/>
                </a:solidFill>
              </a:rPr>
              <a:t>Kako izračunati velikost trga in stopnjo prodora na trg</a:t>
            </a:r>
            <a:endParaRPr lang="sl-SI" dirty="0">
              <a:solidFill>
                <a:srgbClr val="F3B75B"/>
              </a:solidFill>
            </a:endParaRPr>
          </a:p>
          <a:p>
            <a:pPr marL="857250" indent="-857250">
              <a:lnSpc>
                <a:spcPct val="120000"/>
              </a:lnSpc>
              <a:spcBef>
                <a:spcPts val="600"/>
              </a:spcBef>
              <a:spcAft>
                <a:spcPts val="600"/>
              </a:spcAft>
              <a:buChar char="•"/>
            </a:pPr>
            <a:r>
              <a:rPr lang="sl-SI" sz="6200" b="0" dirty="0">
                <a:solidFill>
                  <a:srgbClr val="000000"/>
                </a:solidFill>
              </a:rPr>
              <a:t>Kaj je upravljanje inovacij in kakšne so njegove tehnike
</a:t>
            </a:r>
          </a:p>
          <a:p>
            <a:pPr marL="857250" indent="-857250">
              <a:lnSpc>
                <a:spcPct val="120000"/>
              </a:lnSpc>
              <a:spcBef>
                <a:spcPts val="600"/>
              </a:spcBef>
              <a:spcAft>
                <a:spcPts val="600"/>
              </a:spcAft>
              <a:buChar char="•"/>
            </a:pPr>
            <a:r>
              <a:rPr lang="sl-SI" sz="6200" b="0" dirty="0">
                <a:solidFill>
                  <a:srgbClr val="000000"/>
                </a:solidFill>
              </a:rPr>
              <a:t>Kako se orodje za analizo podatkov </a:t>
            </a:r>
            <a:r>
              <a:rPr lang="sl-SI" sz="6200" b="0" dirty="0" err="1">
                <a:solidFill>
                  <a:srgbClr val="000000"/>
                </a:solidFill>
              </a:rPr>
              <a:t>MaxQDA</a:t>
            </a:r>
            <a:r>
              <a:rPr lang="sl-SI" sz="6200" b="0" dirty="0">
                <a:solidFill>
                  <a:srgbClr val="000000"/>
                </a:solidFill>
              </a:rPr>
              <a:t> uporablja za trženjske raziskave in potrošniške raziskave</a:t>
            </a:r>
            <a:endParaRPr lang="sl-SI"/>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2169" y="1194619"/>
            <a:ext cx="4673084" cy="3688277"/>
          </a:xfrm>
        </p:spPr>
        <p:txBody>
          <a:bodyPr vert="horz" lIns="91440" tIns="45720" rIns="91440" bIns="45720" rtlCol="0" anchor="t">
            <a:normAutofit fontScale="25000" lnSpcReduction="20000"/>
          </a:bodyPr>
          <a:lstStyle/>
          <a:p>
            <a:pPr>
              <a:lnSpc>
                <a:spcPct val="170000"/>
              </a:lnSpc>
              <a:spcBef>
                <a:spcPts val="600"/>
              </a:spcBef>
              <a:spcAft>
                <a:spcPts val="600"/>
              </a:spcAft>
            </a:pPr>
            <a:r>
              <a:rPr lang="sl-SI" sz="6400" dirty="0">
                <a:solidFill>
                  <a:srgbClr val="F3B75B"/>
                </a:solidFill>
              </a:rPr>
              <a:t>Razvili boste </a:t>
            </a:r>
            <a:r>
              <a:rPr lang="en-US" sz="6400" dirty="0" err="1">
                <a:solidFill>
                  <a:srgbClr val="F3B75B"/>
                </a:solidFill>
              </a:rPr>
              <a:t>kompetence</a:t>
            </a:r>
            <a:r>
              <a:rPr lang="en-US" sz="6400" dirty="0">
                <a:solidFill>
                  <a:srgbClr val="F3B75B"/>
                </a:solidFill>
              </a:rPr>
              <a:t> </a:t>
            </a:r>
            <a:r>
              <a:rPr lang="sl-SI" sz="6400" dirty="0">
                <a:solidFill>
                  <a:srgbClr val="F3B75B"/>
                </a:solidFill>
              </a:rPr>
              <a:t>za</a:t>
            </a:r>
            <a:r>
              <a:rPr lang="sl-SI" sz="6400" b="1" i="0" u="none" strike="noStrike" dirty="0">
                <a:solidFill>
                  <a:srgbClr val="F3B75B"/>
                </a:solidFill>
                <a:effectLst/>
              </a:rPr>
              <a:t>:</a:t>
            </a:r>
          </a:p>
          <a:p>
            <a:pPr>
              <a:lnSpc>
                <a:spcPct val="170000"/>
              </a:lnSpc>
              <a:spcBef>
                <a:spcPts val="600"/>
              </a:spcBef>
              <a:spcAft>
                <a:spcPts val="600"/>
              </a:spcAft>
            </a:pPr>
            <a:endParaRPr lang="sl-SI" sz="3200" dirty="0">
              <a:solidFill>
                <a:srgbClr val="F3B75B"/>
              </a:solidFill>
            </a:endParaRPr>
          </a:p>
          <a:p>
            <a:pPr marL="342900" indent="-342900" fontAlgn="base">
              <a:lnSpc>
                <a:spcPct val="120000"/>
              </a:lnSpc>
              <a:spcBef>
                <a:spcPts val="600"/>
              </a:spcBef>
              <a:spcAft>
                <a:spcPts val="600"/>
              </a:spcAft>
              <a:buFont typeface="Arial" panose="020B0604020202020204" pitchFamily="34" charset="0"/>
              <a:buChar char="•"/>
            </a:pPr>
            <a:r>
              <a:rPr lang="sl-SI" sz="6400" b="0" dirty="0">
                <a:solidFill>
                  <a:srgbClr val="000000"/>
                </a:solidFill>
              </a:rPr>
              <a:t>Zmanjšanje tveganja vstopa na trg</a:t>
            </a:r>
            <a:endParaRPr lang="sl-SI" dirty="0">
              <a:solidFill>
                <a:srgbClr val="F3B75B"/>
              </a:solidFill>
            </a:endParaRPr>
          </a:p>
          <a:p>
            <a:pPr marL="342900" indent="-342900">
              <a:lnSpc>
                <a:spcPct val="120000"/>
              </a:lnSpc>
              <a:spcBef>
                <a:spcPts val="600"/>
              </a:spcBef>
              <a:spcAft>
                <a:spcPts val="600"/>
              </a:spcAft>
              <a:buFont typeface="Arial" panose="020B0604020202020204" pitchFamily="34" charset="0"/>
              <a:buChar char="•"/>
            </a:pPr>
            <a:r>
              <a:rPr lang="sl-SI" sz="6400" b="0" dirty="0">
                <a:solidFill>
                  <a:srgbClr val="000000"/>
                </a:solidFill>
              </a:rPr>
              <a:t>Oblikovanje učinkovite trženjske strategije</a:t>
            </a:r>
            <a:endParaRPr lang="sl-SI" dirty="0">
              <a:solidFill>
                <a:srgbClr val="F3B75B"/>
              </a:solidFill>
            </a:endParaRPr>
          </a:p>
          <a:p>
            <a:pPr marL="342900" indent="-342900">
              <a:lnSpc>
                <a:spcPct val="120000"/>
              </a:lnSpc>
              <a:spcBef>
                <a:spcPts val="600"/>
              </a:spcBef>
              <a:spcAft>
                <a:spcPts val="600"/>
              </a:spcAft>
              <a:buFont typeface="Arial" panose="020B0604020202020204" pitchFamily="34" charset="0"/>
              <a:buChar char="•"/>
            </a:pPr>
            <a:r>
              <a:rPr lang="sl-SI" sz="6400" b="0" dirty="0">
                <a:solidFill>
                  <a:srgbClr val="000000"/>
                </a:solidFill>
              </a:rPr>
              <a:t>Izboljšanje procesov razvoja izdelkov</a:t>
            </a:r>
            <a:endParaRPr lang="sl-SI" dirty="0">
              <a:solidFill>
                <a:srgbClr val="F3B75B"/>
              </a:solidFill>
            </a:endParaRPr>
          </a:p>
          <a:p>
            <a:pPr marL="342900" indent="-342900">
              <a:lnSpc>
                <a:spcPct val="120000"/>
              </a:lnSpc>
              <a:spcBef>
                <a:spcPts val="600"/>
              </a:spcBef>
              <a:spcAft>
                <a:spcPts val="600"/>
              </a:spcAft>
              <a:buFont typeface="Arial" panose="020B0604020202020204" pitchFamily="34" charset="0"/>
              <a:buChar char="•"/>
            </a:pPr>
            <a:r>
              <a:rPr lang="sl-SI" sz="6400" b="0" dirty="0">
                <a:solidFill>
                  <a:srgbClr val="000000"/>
                </a:solidFill>
              </a:rPr>
              <a:t>Krepitev zmogljivosti za trženjske raziskave</a:t>
            </a:r>
            <a:endParaRPr lang="sl-SI" dirty="0">
              <a:solidFill>
                <a:srgbClr val="F3B75B"/>
              </a:solidFill>
            </a:endParaRPr>
          </a:p>
          <a:p>
            <a:pPr marL="342900" indent="-342900">
              <a:lnSpc>
                <a:spcPct val="120000"/>
              </a:lnSpc>
              <a:spcBef>
                <a:spcPts val="600"/>
              </a:spcBef>
              <a:spcAft>
                <a:spcPts val="600"/>
              </a:spcAft>
              <a:buFont typeface="Arial" panose="020B0604020202020204" pitchFamily="34" charset="0"/>
              <a:buChar char="•"/>
            </a:pPr>
            <a:r>
              <a:rPr lang="sl-SI" sz="6400" b="0" dirty="0">
                <a:solidFill>
                  <a:srgbClr val="000000"/>
                </a:solidFill>
              </a:rPr>
              <a:t>Obvladovanje upravljanje inovacij</a:t>
            </a:r>
            <a:r>
              <a:rPr lang="sl-SI" sz="6400" b="0" i="0" dirty="0">
                <a:solidFill>
                  <a:srgbClr val="000000"/>
                </a:solidFill>
                <a:effectLst/>
              </a:rPr>
              <a:t>​</a:t>
            </a:r>
            <a:endParaRPr lang="sl-SI" dirty="0"/>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25215" y="246144"/>
            <a:ext cx="11741570" cy="1203278"/>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6000"/>
                  </a:schemeClr>
                </a:solidFill>
                <a:latin typeface="Raleway SemiBold"/>
              </a:rPr>
              <a:t>Strategija razvoja izdelkov​</a:t>
            </a:r>
          </a:p>
          <a:p>
            <a:pPr>
              <a:lnSpc>
                <a:spcPct val="150000"/>
              </a:lnSpc>
            </a:pPr>
            <a:r>
              <a:rPr lang="sl-SI" sz="1600" b="1" dirty="0">
                <a:solidFill>
                  <a:schemeClr val="accent1"/>
                </a:solidFill>
              </a:rPr>
              <a:t> </a:t>
            </a:r>
            <a:endParaRPr lang="sl-SI" sz="2400" b="1" dirty="0">
              <a:solidFill>
                <a:schemeClr val="accent1"/>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25215" y="1523137"/>
            <a:ext cx="11543452" cy="584775"/>
          </a:xfrm>
          <a:prstGeom prst="rect">
            <a:avLst/>
          </a:prstGeom>
          <a:noFill/>
        </p:spPr>
        <p:txBody>
          <a:bodyPr wrap="square">
            <a:spAutoFit/>
          </a:bodyPr>
          <a:lstStyle/>
          <a:p>
            <a:pPr algn="just" fontAlgn="base">
              <a:spcBef>
                <a:spcPts val="600"/>
              </a:spcBef>
              <a:spcAft>
                <a:spcPts val="600"/>
              </a:spcAft>
            </a:pPr>
            <a:r>
              <a:rPr lang="sl-SI" sz="1600" dirty="0">
                <a:solidFill>
                  <a:srgbClr val="000000"/>
                </a:solidFill>
                <a:latin typeface="Raleway "/>
              </a:rPr>
              <a:t>Razvoj novih izdelkov pomaga podjetjem, da razširijo svoj spekter ciljnih strank in se razširijo na nove tržne segmente. Zato je pred uvedbo izdelka na trg pomembno dobro analizirati izkušnje potrošnikov ter razumeti njihove potrebe in pričakovanja.</a:t>
            </a:r>
            <a:endParaRPr lang="sl-SI" sz="1600" b="0" i="0" dirty="0">
              <a:solidFill>
                <a:srgbClr val="000000"/>
              </a:solidFill>
              <a:effectLst/>
              <a:latin typeface="Raleway "/>
            </a:endParaRPr>
          </a:p>
        </p:txBody>
      </p:sp>
      <p:sp>
        <p:nvSpPr>
          <p:cNvPr id="4" name="TextBox 3">
            <a:extLst>
              <a:ext uri="{FF2B5EF4-FFF2-40B4-BE49-F238E27FC236}">
                <a16:creationId xmlns:a16="http://schemas.microsoft.com/office/drawing/2014/main" id="{43CFAD65-301B-A056-F699-47985DB96970}"/>
              </a:ext>
            </a:extLst>
          </p:cNvPr>
          <p:cNvSpPr txBox="1"/>
          <p:nvPr/>
        </p:nvSpPr>
        <p:spPr>
          <a:xfrm>
            <a:off x="7717523" y="5490590"/>
            <a:ext cx="3552496" cy="400110"/>
          </a:xfrm>
          <a:prstGeom prst="rect">
            <a:avLst/>
          </a:prstGeom>
          <a:noFill/>
        </p:spPr>
        <p:txBody>
          <a:bodyPr wrap="square" rtlCol="0">
            <a:spAutoFit/>
          </a:bodyPr>
          <a:lstStyle/>
          <a:p>
            <a:r>
              <a:rPr lang="sl-SI" sz="1000" dirty="0">
                <a:solidFill>
                  <a:schemeClr val="accent1"/>
                </a:solidFill>
              </a:rPr>
              <a:t>Vir: </a:t>
            </a:r>
            <a:r>
              <a:rPr lang="sl-SI" sz="1000" i="1" dirty="0">
                <a:solidFill>
                  <a:schemeClr val="accent1"/>
                </a:solidFill>
                <a:latin typeface="Raleway "/>
                <a:ea typeface="Roboto"/>
                <a:cs typeface="Roboto"/>
              </a:rPr>
              <a:t>What is Product development? | New </a:t>
            </a:r>
            <a:r>
              <a:rPr lang="sl-SI" sz="1000" i="1" dirty="0" err="1">
                <a:solidFill>
                  <a:schemeClr val="accent1"/>
                </a:solidFill>
                <a:latin typeface="Raleway "/>
                <a:ea typeface="Roboto"/>
                <a:cs typeface="Roboto"/>
              </a:rPr>
              <a:t>Product</a:t>
            </a:r>
            <a:r>
              <a:rPr lang="sl-SI" sz="1000" i="1" dirty="0">
                <a:solidFill>
                  <a:schemeClr val="accent1"/>
                </a:solidFill>
                <a:latin typeface="Raleway "/>
                <a:ea typeface="Roboto"/>
                <a:cs typeface="Roboto"/>
              </a:rPr>
              <a:t> </a:t>
            </a:r>
            <a:r>
              <a:rPr lang="sl-SI" sz="1000" i="1" dirty="0" err="1">
                <a:solidFill>
                  <a:schemeClr val="accent1"/>
                </a:solidFill>
                <a:latin typeface="Raleway "/>
                <a:ea typeface="Roboto"/>
                <a:cs typeface="Roboto"/>
              </a:rPr>
              <a:t>development</a:t>
            </a:r>
            <a:r>
              <a:rPr lang="sl-SI" sz="1000" i="1" dirty="0">
                <a:solidFill>
                  <a:schemeClr val="accent1"/>
                </a:solidFill>
                <a:latin typeface="Raleway "/>
                <a:ea typeface="Roboto"/>
                <a:cs typeface="Roboto"/>
              </a:rPr>
              <a:t>; </a:t>
            </a:r>
            <a:r>
              <a:rPr lang="sl-SI" sz="1000" i="1" dirty="0" err="1">
                <a:solidFill>
                  <a:schemeClr val="accent1"/>
                </a:solidFill>
                <a:latin typeface="Raleway "/>
                <a:ea typeface="Roboto"/>
                <a:cs typeface="Roboto"/>
              </a:rPr>
              <a:t>Educationleaves</a:t>
            </a:r>
            <a:endParaRPr lang="sl-SI" sz="1000" dirty="0">
              <a:solidFill>
                <a:schemeClr val="accent1"/>
              </a:solidFill>
            </a:endParaRPr>
          </a:p>
        </p:txBody>
      </p:sp>
      <p:sp>
        <p:nvSpPr>
          <p:cNvPr id="3" name="Rettangolo con angoli arrotondati 12">
            <a:extLst>
              <a:ext uri="{FF2B5EF4-FFF2-40B4-BE49-F238E27FC236}">
                <a16:creationId xmlns:a16="http://schemas.microsoft.com/office/drawing/2014/main" id="{251D3764-4653-82F7-FF33-BFA6F6A63BF9}"/>
              </a:ext>
            </a:extLst>
          </p:cNvPr>
          <p:cNvSpPr/>
          <p:nvPr/>
        </p:nvSpPr>
        <p:spPr>
          <a:xfrm>
            <a:off x="4048474" y="4069570"/>
            <a:ext cx="3115036" cy="88011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l-SI" sz="1200" dirty="0">
                <a:solidFill>
                  <a:srgbClr val="131313"/>
                </a:solidFill>
              </a:rPr>
              <a:t>Ta videoposnetek vam bo pomagal izvedeti več o razvoju izdelkov oz. razvoju novih izdelkov</a:t>
            </a:r>
            <a:endParaRPr lang="sl-SI" sz="1200" dirty="0">
              <a:solidFill>
                <a:schemeClr val="accent1"/>
              </a:solidFill>
            </a:endParaRPr>
          </a:p>
        </p:txBody>
      </p:sp>
      <p:sp>
        <p:nvSpPr>
          <p:cNvPr id="5" name="Freccia in giù 2">
            <a:extLst>
              <a:ext uri="{FF2B5EF4-FFF2-40B4-BE49-F238E27FC236}">
                <a16:creationId xmlns:a16="http://schemas.microsoft.com/office/drawing/2014/main" id="{9BFF1CF9-9BD6-E5DA-7AD7-B92C511ABA38}"/>
              </a:ext>
            </a:extLst>
          </p:cNvPr>
          <p:cNvSpPr/>
          <p:nvPr/>
        </p:nvSpPr>
        <p:spPr>
          <a:xfrm rot="16200000">
            <a:off x="7297734" y="4329902"/>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8" name="Çevrimiçi Medya 7">
            <a:hlinkClick r:id="" action="ppaction://media"/>
            <a:extLst>
              <a:ext uri="{FF2B5EF4-FFF2-40B4-BE49-F238E27FC236}">
                <a16:creationId xmlns:a16="http://schemas.microsoft.com/office/drawing/2014/main" id="{C749E10E-21AD-914F-6AFF-445CC8723C29}"/>
              </a:ext>
            </a:extLst>
          </p:cNvPr>
          <p:cNvPicPr>
            <a:picLocks noRot="1" noChangeAspect="1"/>
          </p:cNvPicPr>
          <p:nvPr>
            <a:videoFile r:link="rId1"/>
          </p:nvPr>
        </p:nvPicPr>
        <p:blipFill>
          <a:blip r:embed="rId4" cstate="print"/>
          <a:stretch>
            <a:fillRect/>
          </a:stretch>
        </p:blipFill>
        <p:spPr>
          <a:xfrm>
            <a:off x="7717523" y="3107267"/>
            <a:ext cx="3945732" cy="2227596"/>
          </a:xfrm>
          <a:prstGeom prst="rect">
            <a:avLst/>
          </a:prstGeom>
        </p:spPr>
      </p:pic>
    </p:spTree>
    <p:extLst>
      <p:ext uri="{BB962C8B-B14F-4D97-AF65-F5344CB8AC3E}">
        <p14:creationId xmlns:p14="http://schemas.microsoft.com/office/powerpoint/2010/main" val="387220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456F-5798-DCE1-594E-0B866FEBC7DB}"/>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528A18-7A97-D769-A401-B86F24991614}"/>
              </a:ext>
            </a:extLst>
          </p:cNvPr>
          <p:cNvSpPr txBox="1"/>
          <p:nvPr/>
        </p:nvSpPr>
        <p:spPr>
          <a:xfrm>
            <a:off x="296523" y="514544"/>
            <a:ext cx="11741570" cy="499945"/>
          </a:xfrm>
          <a:prstGeom prst="rect">
            <a:avLst/>
          </a:prstGeom>
          <a:noFill/>
        </p:spPr>
        <p:txBody>
          <a:bodyPr wrap="square" rtlCol="0">
            <a:spAutoFit/>
          </a:bodyPr>
          <a:lstStyle/>
          <a:p>
            <a:pPr>
              <a:lnSpc>
                <a:spcPct val="150000"/>
              </a:lnSpc>
            </a:pPr>
            <a:r>
              <a:rPr lang="sl-SI" sz="2000" b="1" dirty="0">
                <a:solidFill>
                  <a:schemeClr val="bg1"/>
                </a:solidFill>
              </a:rPr>
              <a:t>Faze strategije razvoja izdelka​ </a:t>
            </a:r>
          </a:p>
        </p:txBody>
      </p:sp>
      <p:sp>
        <p:nvSpPr>
          <p:cNvPr id="7" name="Metin kutusu 6">
            <a:extLst>
              <a:ext uri="{FF2B5EF4-FFF2-40B4-BE49-F238E27FC236}">
                <a16:creationId xmlns:a16="http://schemas.microsoft.com/office/drawing/2014/main" id="{75FFBC79-9C4A-F2A6-C4AA-98FDAD1ABD6C}"/>
              </a:ext>
            </a:extLst>
          </p:cNvPr>
          <p:cNvSpPr txBox="1"/>
          <p:nvPr/>
        </p:nvSpPr>
        <p:spPr>
          <a:xfrm>
            <a:off x="296523" y="1184370"/>
            <a:ext cx="11159945" cy="2769989"/>
          </a:xfrm>
          <a:prstGeom prst="rect">
            <a:avLst/>
          </a:prstGeom>
          <a:noFill/>
        </p:spPr>
        <p:txBody>
          <a:bodyPr wrap="square" lIns="91440" tIns="45720" rIns="91440" bIns="45720" anchor="t">
            <a:spAutoFit/>
          </a:bodyPr>
          <a:lstStyle/>
          <a:p>
            <a:pPr algn="just" rtl="0" fontAlgn="base"/>
            <a:endParaRPr lang="sl-SI" sz="1600" b="0" i="0" dirty="0">
              <a:solidFill>
                <a:srgbClr val="000000"/>
              </a:solidFill>
              <a:effectLst/>
              <a:latin typeface="Raleway "/>
            </a:endParaRPr>
          </a:p>
          <a:p>
            <a:pPr algn="just" fontAlgn="base">
              <a:spcBef>
                <a:spcPts val="600"/>
              </a:spcBef>
              <a:spcAft>
                <a:spcPts val="600"/>
              </a:spcAft>
            </a:pPr>
            <a:r>
              <a:rPr lang="sl-SI" sz="1600">
                <a:solidFill>
                  <a:srgbClr val="000000"/>
                </a:solidFill>
                <a:latin typeface="Raleway "/>
              </a:rPr>
              <a:t>Naslednji koraki so pomembni pri razvoju in uvajanju izdelka na trg</a:t>
            </a:r>
          </a:p>
          <a:p>
            <a:pPr marL="342900" indent="-342900" algn="just">
              <a:spcBef>
                <a:spcPts val="600"/>
              </a:spcBef>
              <a:spcAft>
                <a:spcPts val="600"/>
              </a:spcAft>
              <a:buAutoNum type="arabicPeriod"/>
            </a:pPr>
            <a:r>
              <a:rPr lang="sl-SI" sz="1600">
                <a:solidFill>
                  <a:srgbClr val="000000"/>
                </a:solidFill>
                <a:latin typeface="Raleway "/>
              </a:rPr>
              <a:t>Kaj želi potrošnik</a:t>
            </a:r>
            <a:endParaRPr lang="sl-SI">
              <a:solidFill>
                <a:srgbClr val="DACDAC"/>
              </a:solidFill>
              <a:latin typeface="Raleway"/>
            </a:endParaRPr>
          </a:p>
          <a:p>
            <a:pPr marL="342900" indent="-342900" algn="just">
              <a:spcBef>
                <a:spcPts val="600"/>
              </a:spcBef>
              <a:spcAft>
                <a:spcPts val="600"/>
              </a:spcAft>
              <a:buAutoNum type="arabicPeriod"/>
            </a:pPr>
            <a:r>
              <a:rPr lang="sl-SI" sz="1600" dirty="0">
                <a:solidFill>
                  <a:srgbClr val="000000"/>
                </a:solidFill>
                <a:latin typeface="Raleway "/>
              </a:rPr>
              <a:t>Kako se naš izdelek odziva na želje potrošnikov</a:t>
            </a:r>
            <a:endParaRPr lang="sl-SI" dirty="0">
              <a:solidFill>
                <a:srgbClr val="DACDAC"/>
              </a:solidFill>
              <a:latin typeface="Raleway"/>
            </a:endParaRPr>
          </a:p>
          <a:p>
            <a:pPr marL="342900" indent="-342900" algn="just">
              <a:spcBef>
                <a:spcPts val="600"/>
              </a:spcBef>
              <a:spcAft>
                <a:spcPts val="600"/>
              </a:spcAft>
              <a:buAutoNum type="arabicPeriod"/>
            </a:pPr>
            <a:r>
              <a:rPr lang="sl-SI" sz="1600" dirty="0">
                <a:solidFill>
                  <a:srgbClr val="000000"/>
                </a:solidFill>
                <a:latin typeface="Raleway "/>
              </a:rPr>
              <a:t>Kakšen je v primerjavi s konkurenco?</a:t>
            </a:r>
            <a:endParaRPr lang="sl-SI" dirty="0">
              <a:solidFill>
                <a:srgbClr val="DACDAC"/>
              </a:solidFill>
              <a:latin typeface="Raleway"/>
            </a:endParaRPr>
          </a:p>
          <a:p>
            <a:pPr marL="342900" indent="-342900" algn="just">
              <a:spcBef>
                <a:spcPts val="600"/>
              </a:spcBef>
              <a:spcAft>
                <a:spcPts val="600"/>
              </a:spcAft>
              <a:buAutoNum type="arabicPeriod"/>
            </a:pPr>
            <a:r>
              <a:rPr lang="sl-SI" sz="1600" dirty="0">
                <a:solidFill>
                  <a:srgbClr val="000000"/>
                </a:solidFill>
                <a:latin typeface="Raleway "/>
              </a:rPr>
              <a:t>Zaradi katerih vrednot in lastnosti se bo naš izdelek razlikoval od drugih</a:t>
            </a:r>
            <a:r>
              <a:rPr lang="sl-SI" sz="1600" b="0" dirty="0">
                <a:solidFill>
                  <a:srgbClr val="000000"/>
                </a:solidFill>
                <a:effectLst/>
                <a:latin typeface="Raleway "/>
              </a:rPr>
              <a:t>?</a:t>
            </a:r>
            <a:endParaRPr lang="sl-SI" dirty="0"/>
          </a:p>
          <a:p>
            <a:pPr algn="just" rtl="0" fontAlgn="base"/>
            <a:endParaRPr lang="sl-SI" sz="1400" b="0" i="0" dirty="0">
              <a:solidFill>
                <a:srgbClr val="000000"/>
              </a:solidFill>
              <a:effectLst/>
              <a:latin typeface="Raleway "/>
            </a:endParaRPr>
          </a:p>
          <a:p>
            <a:pPr algn="just" rtl="0" fontAlgn="base"/>
            <a:r>
              <a:rPr lang="sl-SI" sz="1400" b="0" i="0" dirty="0">
                <a:solidFill>
                  <a:srgbClr val="000000"/>
                </a:solidFill>
                <a:effectLst/>
                <a:latin typeface="Raleway "/>
              </a:rPr>
              <a:t>​</a:t>
            </a:r>
          </a:p>
        </p:txBody>
      </p:sp>
    </p:spTree>
    <p:extLst>
      <p:ext uri="{BB962C8B-B14F-4D97-AF65-F5344CB8AC3E}">
        <p14:creationId xmlns:p14="http://schemas.microsoft.com/office/powerpoint/2010/main" val="3491328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96523" y="247451"/>
            <a:ext cx="11741570" cy="499945"/>
          </a:xfrm>
          <a:prstGeom prst="rect">
            <a:avLst/>
          </a:prstGeom>
          <a:noFill/>
        </p:spPr>
        <p:txBody>
          <a:bodyPr wrap="square" rtlCol="0">
            <a:spAutoFit/>
          </a:bodyPr>
          <a:lstStyle/>
          <a:p>
            <a:pPr>
              <a:lnSpc>
                <a:spcPct val="150000"/>
              </a:lnSpc>
            </a:pPr>
            <a:r>
              <a:rPr lang="tr-TR" sz="2000" b="1" dirty="0">
                <a:solidFill>
                  <a:schemeClr val="bg1"/>
                </a:solidFill>
              </a:rPr>
              <a:t>Faze strategije razvoja izdelka</a:t>
            </a:r>
            <a:r>
              <a:rPr lang="en-US" sz="2000" b="1" dirty="0">
                <a:solidFill>
                  <a:schemeClr val="bg1"/>
                </a:solidFill>
              </a:rPr>
              <a:t>​</a:t>
            </a:r>
            <a:r>
              <a:rPr lang="tr-TR" sz="2000" b="1" dirty="0">
                <a:solidFill>
                  <a:schemeClr val="bg1"/>
                </a:solidFill>
              </a:rPr>
              <a:t> </a:t>
            </a:r>
            <a:endParaRPr lang="en-US" sz="2000" b="1" dirty="0">
              <a:solidFill>
                <a:schemeClr val="bg1"/>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96523" y="862637"/>
            <a:ext cx="11159945" cy="3539430"/>
          </a:xfrm>
          <a:prstGeom prst="rect">
            <a:avLst/>
          </a:prstGeom>
          <a:noFill/>
        </p:spPr>
        <p:txBody>
          <a:bodyPr wrap="square">
            <a:spAutoFit/>
          </a:bodyPr>
          <a:lstStyle/>
          <a:p>
            <a:pPr algn="just" fontAlgn="base"/>
            <a:r>
              <a:rPr lang="sl-SI" sz="1600" b="1" dirty="0">
                <a:solidFill>
                  <a:schemeClr val="accent1"/>
                </a:solidFill>
              </a:rPr>
              <a:t>Prva faza</a:t>
            </a:r>
            <a:r>
              <a:rPr lang="sl-SI" sz="1600" dirty="0">
                <a:solidFill>
                  <a:schemeClr val="accent1"/>
                </a:solidFill>
              </a:rPr>
              <a:t>. Opredelitev ideje v strategiji razvoja izdelka vključuje pojasnitev in izboljšanje koncepta, s čimer se zagotovi usklajenost s potrebami trga, poslovnimi cilji in razpoložljivimi viri.</a:t>
            </a:r>
          </a:p>
          <a:p>
            <a:pPr algn="just" fontAlgn="base"/>
            <a:r>
              <a:rPr lang="sl-SI" sz="1600" dirty="0">
                <a:solidFill>
                  <a:schemeClr val="accent1"/>
                </a:solidFill>
              </a:rPr>
              <a:t>
</a:t>
            </a:r>
            <a:r>
              <a:rPr lang="sl-SI" sz="1600" b="1" dirty="0">
                <a:solidFill>
                  <a:schemeClr val="accent1"/>
                </a:solidFill>
              </a:rPr>
              <a:t>Druga faza</a:t>
            </a:r>
            <a:r>
              <a:rPr lang="sl-SI" sz="1600" dirty="0">
                <a:solidFill>
                  <a:schemeClr val="accent1"/>
                </a:solidFill>
              </a:rPr>
              <a:t>. Razvoj koncepta je proces izpopolnjevanja začetne ideje v jasen, podroben koncept izdelka, ki izpolnjuje potrebe strank in je usklajen s poslovnimi cilji.</a:t>
            </a:r>
          </a:p>
          <a:p>
            <a:pPr algn="just" fontAlgn="base"/>
            <a:r>
              <a:rPr lang="sl-SI" sz="1600" dirty="0">
                <a:solidFill>
                  <a:schemeClr val="accent1"/>
                </a:solidFill>
              </a:rPr>
              <a:t>
</a:t>
            </a:r>
            <a:r>
              <a:rPr lang="sl-SI" sz="1600" b="1" dirty="0">
                <a:solidFill>
                  <a:schemeClr val="accent1"/>
                </a:solidFill>
              </a:rPr>
              <a:t>Tretja faza</a:t>
            </a:r>
            <a:r>
              <a:rPr lang="sl-SI" sz="1600" dirty="0">
                <a:solidFill>
                  <a:schemeClr val="accent1"/>
                </a:solidFill>
              </a:rPr>
              <a:t>. Preizkušanje je ključna faza v življenjskem ciklu razvoja izdelka. Zagotavlja, da koncept, zasnova in funkcionalnost izdelka izpolnjujejo pričakovanja strank in tehnične standarde.</a:t>
            </a:r>
          </a:p>
          <a:p>
            <a:pPr algn="just" fontAlgn="base"/>
            <a:r>
              <a:rPr lang="sl-SI" sz="1600" dirty="0">
                <a:solidFill>
                  <a:schemeClr val="accent1"/>
                </a:solidFill>
              </a:rPr>
              <a:t>
</a:t>
            </a:r>
            <a:r>
              <a:rPr lang="sl-SI" sz="1600" b="1" dirty="0">
                <a:solidFill>
                  <a:schemeClr val="accent1"/>
                </a:solidFill>
              </a:rPr>
              <a:t>Četrta faza. </a:t>
            </a:r>
            <a:r>
              <a:rPr lang="sl-SI" sz="1600" dirty="0">
                <a:solidFill>
                  <a:schemeClr val="accent1"/>
                </a:solidFill>
              </a:rPr>
              <a:t>Tržna strategija opisuje, kako </a:t>
            </a:r>
            <a:r>
              <a:rPr lang="sl-SI" sz="1600" dirty="0" err="1">
                <a:solidFill>
                  <a:schemeClr val="accent1"/>
                </a:solidFill>
              </a:rPr>
              <a:t>pozicionirati</a:t>
            </a:r>
            <a:r>
              <a:rPr lang="sl-SI" sz="1600" dirty="0">
                <a:solidFill>
                  <a:schemeClr val="accent1"/>
                </a:solidFill>
              </a:rPr>
              <a:t>, promovirati in distribuirati izdelek za doseganje poslovnih ciljev in učinkovito zadovoljevanje potreb strank.</a:t>
            </a:r>
          </a:p>
          <a:p>
            <a:pPr algn="just" fontAlgn="base"/>
            <a:r>
              <a:rPr lang="sl-SI" sz="1600" dirty="0">
                <a:solidFill>
                  <a:schemeClr val="accent1"/>
                </a:solidFill>
              </a:rPr>
              <a:t>
</a:t>
            </a:r>
            <a:r>
              <a:rPr lang="sl-SI" sz="1600" b="1" dirty="0">
                <a:solidFill>
                  <a:schemeClr val="accent1"/>
                </a:solidFill>
              </a:rPr>
              <a:t>Peta faza.</a:t>
            </a:r>
            <a:r>
              <a:rPr lang="sl-SI" sz="1600" dirty="0">
                <a:solidFill>
                  <a:schemeClr val="accent1"/>
                </a:solidFill>
              </a:rPr>
              <a:t> Vstop na trg in komercializacija vključujeta uvajanje izdelka na trg in zagotavljanje njegove uspešne uveljavitve na trgu.</a:t>
            </a:r>
            <a:endParaRPr lang="sl-SI" sz="1600" b="0" i="0" dirty="0">
              <a:solidFill>
                <a:schemeClr val="accent1"/>
              </a:solidFill>
              <a:effectLst/>
            </a:endParaRPr>
          </a:p>
        </p:txBody>
      </p:sp>
      <p:graphicFrame>
        <p:nvGraphicFramePr>
          <p:cNvPr id="4" name="Diyagram 3">
            <a:extLst>
              <a:ext uri="{FF2B5EF4-FFF2-40B4-BE49-F238E27FC236}">
                <a16:creationId xmlns:a16="http://schemas.microsoft.com/office/drawing/2014/main" id="{9D611A8C-EF6B-1EA9-37C4-B82D94A94791}"/>
              </a:ext>
            </a:extLst>
          </p:cNvPr>
          <p:cNvGraphicFramePr/>
          <p:nvPr>
            <p:extLst>
              <p:ext uri="{D42A27DB-BD31-4B8C-83A1-F6EECF244321}">
                <p14:modId xmlns:p14="http://schemas.microsoft.com/office/powerpoint/2010/main" val="3456484689"/>
              </p:ext>
            </p:extLst>
          </p:nvPr>
        </p:nvGraphicFramePr>
        <p:xfrm>
          <a:off x="455810" y="3197506"/>
          <a:ext cx="10578319" cy="36626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Metin kutusu 2">
            <a:extLst>
              <a:ext uri="{FF2B5EF4-FFF2-40B4-BE49-F238E27FC236}">
                <a16:creationId xmlns:a16="http://schemas.microsoft.com/office/drawing/2014/main" id="{EB8106F7-F561-1666-19C1-B40B227B005A}"/>
              </a:ext>
            </a:extLst>
          </p:cNvPr>
          <p:cNvSpPr txBox="1"/>
          <p:nvPr/>
        </p:nvSpPr>
        <p:spPr>
          <a:xfrm>
            <a:off x="2954866" y="6096963"/>
            <a:ext cx="5579533" cy="338554"/>
          </a:xfrm>
          <a:prstGeom prst="rect">
            <a:avLst/>
          </a:prstGeom>
          <a:solidFill>
            <a:schemeClr val="bg1">
              <a:lumMod val="60000"/>
              <a:lumOff val="40000"/>
            </a:schemeClr>
          </a:solidFill>
        </p:spPr>
        <p:txBody>
          <a:bodyPr wrap="square">
            <a:spAutoFit/>
          </a:bodyPr>
          <a:lstStyle/>
          <a:p>
            <a:pPr algn="ctr"/>
            <a:r>
              <a:rPr lang="sl-SI" sz="1600" dirty="0">
                <a:solidFill>
                  <a:schemeClr val="accent1"/>
                </a:solidFill>
              </a:rPr>
              <a:t>Faze strategije razvoja izdelka​</a:t>
            </a:r>
          </a:p>
        </p:txBody>
      </p:sp>
    </p:spTree>
    <p:extLst>
      <p:ext uri="{BB962C8B-B14F-4D97-AF65-F5344CB8AC3E}">
        <p14:creationId xmlns:p14="http://schemas.microsoft.com/office/powerpoint/2010/main" val="41031159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2D3BE-A52E-E86B-43BE-F7020C281D4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E42823E-AFFB-2212-9329-715357274912}"/>
              </a:ext>
            </a:extLst>
          </p:cNvPr>
          <p:cNvSpPr txBox="1"/>
          <p:nvPr/>
        </p:nvSpPr>
        <p:spPr>
          <a:xfrm>
            <a:off x="172779" y="223485"/>
            <a:ext cx="11741570" cy="780214"/>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5000"/>
                  </a:schemeClr>
                </a:solidFill>
                <a:latin typeface="Raleway SemiBold"/>
              </a:rPr>
              <a:t>Kako oblikovati strategijo razvoja izdelka</a:t>
            </a:r>
          </a:p>
        </p:txBody>
      </p:sp>
      <p:sp>
        <p:nvSpPr>
          <p:cNvPr id="7" name="Metin kutusu 6">
            <a:extLst>
              <a:ext uri="{FF2B5EF4-FFF2-40B4-BE49-F238E27FC236}">
                <a16:creationId xmlns:a16="http://schemas.microsoft.com/office/drawing/2014/main" id="{C0921FCC-BCB8-2374-4FCA-DB1C8D8BB92E}"/>
              </a:ext>
            </a:extLst>
          </p:cNvPr>
          <p:cNvSpPr txBox="1"/>
          <p:nvPr/>
        </p:nvSpPr>
        <p:spPr>
          <a:xfrm>
            <a:off x="172779" y="1254901"/>
            <a:ext cx="11234865" cy="4278094"/>
          </a:xfrm>
          <a:prstGeom prst="rect">
            <a:avLst/>
          </a:prstGeom>
          <a:noFill/>
        </p:spPr>
        <p:txBody>
          <a:bodyPr wrap="square">
            <a:spAutoFit/>
          </a:bodyPr>
          <a:lstStyle/>
          <a:p>
            <a:pPr algn="just" fontAlgn="base"/>
            <a:r>
              <a:rPr lang="sl-SI" sz="1600" dirty="0">
                <a:solidFill>
                  <a:srgbClr val="000000"/>
                </a:solidFill>
                <a:latin typeface="Raleway "/>
              </a:rPr>
              <a:t>Priprava strategije razvoja izdelka se začne z </a:t>
            </a:r>
            <a:r>
              <a:rPr lang="sl-SI" sz="1600" b="1" dirty="0">
                <a:solidFill>
                  <a:srgbClr val="000000"/>
                </a:solidFill>
                <a:latin typeface="Raleway "/>
              </a:rPr>
              <a:t>ugotavljanjem potreb potrošnikov</a:t>
            </a:r>
            <a:r>
              <a:rPr lang="sl-SI" sz="1600" dirty="0">
                <a:solidFill>
                  <a:srgbClr val="000000"/>
                </a:solidFill>
                <a:latin typeface="Raleway "/>
              </a:rPr>
              <a:t>. V tem kontekstu je prvi korak prepoznavanje potreb potrošnikov z uporabo različnih metod tržnih raziskav, kot so sestanki fokusnih skupin, intervjuji in ankete potrošnikov ali analize družbenih medijev.</a:t>
            </a:r>
          </a:p>
          <a:p>
            <a:pPr algn="just" fontAlgn="base"/>
            <a:r>
              <a:rPr lang="sl-SI" sz="1600" dirty="0">
                <a:solidFill>
                  <a:srgbClr val="000000"/>
                </a:solidFill>
                <a:latin typeface="Raleway "/>
              </a:rPr>
              <a:t>
Naslednji pomemben korak </a:t>
            </a:r>
            <a:r>
              <a:rPr lang="sl-SI" sz="1600" b="1" dirty="0">
                <a:solidFill>
                  <a:srgbClr val="000000"/>
                </a:solidFill>
                <a:latin typeface="Raleway "/>
              </a:rPr>
              <a:t>je razvoj izdelka / storitve, ki ustreza ugotovljenim potrebam</a:t>
            </a:r>
            <a:r>
              <a:rPr lang="sl-SI" sz="1600" dirty="0">
                <a:solidFill>
                  <a:srgbClr val="000000"/>
                </a:solidFill>
                <a:latin typeface="Raleway "/>
              </a:rPr>
              <a:t>. Kdo so ljudje, ki potrebujejo ta izdelek? Realistična opredelitev kroga potencialnih kupcev je pomembna za trženje izdelka.
​
Naslednji korak je primerjava </a:t>
            </a:r>
            <a:r>
              <a:rPr lang="sl-SI" sz="1600" b="1" dirty="0">
                <a:solidFill>
                  <a:srgbClr val="000000"/>
                </a:solidFill>
                <a:latin typeface="Raleway "/>
              </a:rPr>
              <a:t>našega izdelka z obstoječimi konkurenti na trgu in pregled njihovih bistvenih lastnosti </a:t>
            </a:r>
            <a:r>
              <a:rPr lang="sl-SI" sz="1600" dirty="0">
                <a:solidFill>
                  <a:srgbClr val="000000"/>
                </a:solidFill>
                <a:latin typeface="Raleway "/>
              </a:rPr>
              <a:t>(primerjalna analiza z drugimi podjetji na trgu). Tu je lahko dobro orodje analiza </a:t>
            </a:r>
            <a:r>
              <a:rPr lang="sl-SI" sz="1600" dirty="0" err="1">
                <a:solidFill>
                  <a:srgbClr val="000000"/>
                </a:solidFill>
                <a:latin typeface="Raleway "/>
              </a:rPr>
              <a:t>SWOT</a:t>
            </a:r>
            <a:r>
              <a:rPr lang="sl-SI" sz="1600" dirty="0">
                <a:solidFill>
                  <a:srgbClr val="000000"/>
                </a:solidFill>
                <a:latin typeface="Raleway "/>
              </a:rPr>
              <a:t>, opisana v prejšnjem delu tega gradiva. Naše prednosti bodo elementi, ki jih bomo poudarili v naši trženjski strategiji, naše slabosti pa nam bodo omogočile sprejemanje odločitev o tem, kako se spopasti s temi slabimi stranmi.</a:t>
            </a:r>
          </a:p>
          <a:p>
            <a:pPr algn="just" fontAlgn="base"/>
            <a:r>
              <a:rPr lang="sl-SI" sz="1600" dirty="0">
                <a:solidFill>
                  <a:srgbClr val="000000"/>
                </a:solidFill>
                <a:latin typeface="Raleway "/>
              </a:rPr>
              <a:t>
Po vseh teh postopkih se začne faza “testiranja”. </a:t>
            </a:r>
            <a:r>
              <a:rPr lang="sl-SI" sz="1600" b="1" dirty="0">
                <a:solidFill>
                  <a:srgbClr val="000000"/>
                </a:solidFill>
                <a:latin typeface="Raleway "/>
              </a:rPr>
              <a:t>Faza testiranja je lahko v obliki priprave prototipov izdelka ter priprave (digitalnih ali resničnih) vzorcev</a:t>
            </a:r>
            <a:r>
              <a:rPr lang="sl-SI" sz="1600" dirty="0">
                <a:solidFill>
                  <a:srgbClr val="000000"/>
                </a:solidFill>
                <a:latin typeface="Raleway "/>
              </a:rPr>
              <a:t>. Mnenja potrošnikov o prejetih vzorcih se nato preverjajo s kvalitativnimi in kvantitativnimi metodami. Ko so vse te faze zaključene, se lahko pripravi trženjska strategija in začne faza uvajanja na trg</a:t>
            </a:r>
            <a:r>
              <a:rPr lang="sl-SI" sz="1600" b="0" i="0" dirty="0">
                <a:solidFill>
                  <a:srgbClr val="000000"/>
                </a:solidFill>
                <a:effectLst/>
                <a:latin typeface="Raleway "/>
              </a:rPr>
              <a:t>.​​</a:t>
            </a:r>
          </a:p>
          <a:p>
            <a:pPr algn="just" rtl="0" fontAlgn="base"/>
            <a:endParaRPr lang="sl-SI" sz="1600" b="0" i="0" dirty="0">
              <a:solidFill>
                <a:srgbClr val="000000"/>
              </a:solidFill>
              <a:effectLst/>
              <a:latin typeface="Raleway "/>
            </a:endParaRPr>
          </a:p>
          <a:p>
            <a:pPr algn="just" rtl="0" fontAlgn="base"/>
            <a:r>
              <a:rPr lang="sl-SI" sz="1600" b="0" i="0" dirty="0">
                <a:solidFill>
                  <a:srgbClr val="000000"/>
                </a:solidFill>
                <a:effectLst/>
                <a:latin typeface="Raleway "/>
              </a:rPr>
              <a:t>​</a:t>
            </a:r>
          </a:p>
        </p:txBody>
      </p:sp>
    </p:spTree>
    <p:extLst>
      <p:ext uri="{BB962C8B-B14F-4D97-AF65-F5344CB8AC3E}">
        <p14:creationId xmlns:p14="http://schemas.microsoft.com/office/powerpoint/2010/main" val="285364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3413B-6D0C-1D06-09A1-B8B88B7F3E13}"/>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5529DCD1-D0C5-B171-6EBB-AD16732BDE2C}"/>
              </a:ext>
            </a:extLst>
          </p:cNvPr>
          <p:cNvSpPr>
            <a:spLocks noGrp="1"/>
          </p:cNvSpPr>
          <p:nvPr>
            <p:ph type="title"/>
          </p:nvPr>
        </p:nvSpPr>
        <p:spPr>
          <a:xfrm>
            <a:off x="557463" y="430729"/>
            <a:ext cx="10515600" cy="959822"/>
          </a:xfrm>
        </p:spPr>
        <p:txBody>
          <a:bodyPr>
            <a:noAutofit/>
          </a:bodyPr>
          <a:lstStyle/>
          <a:p>
            <a:r>
              <a:rPr lang="sl-SI" sz="3400" dirty="0"/>
              <a:t>2. Gonilna sila inovacij: sproščanje ustvarjalnih idej</a:t>
            </a:r>
            <a:endParaRPr lang="sl-SI" sz="3400"/>
          </a:p>
        </p:txBody>
      </p:sp>
      <p:sp>
        <p:nvSpPr>
          <p:cNvPr id="2" name="CasellaDiTesto 1">
            <a:extLst>
              <a:ext uri="{FF2B5EF4-FFF2-40B4-BE49-F238E27FC236}">
                <a16:creationId xmlns:a16="http://schemas.microsoft.com/office/drawing/2014/main" id="{658921C0-D8A6-3374-DB12-E491056093DC}"/>
              </a:ext>
            </a:extLst>
          </p:cNvPr>
          <p:cNvSpPr txBox="1"/>
          <p:nvPr/>
        </p:nvSpPr>
        <p:spPr>
          <a:xfrm>
            <a:off x="557463" y="1390551"/>
            <a:ext cx="10610461" cy="880113"/>
          </a:xfrm>
          <a:prstGeom prst="rect">
            <a:avLst/>
          </a:prstGeom>
          <a:noFill/>
        </p:spPr>
        <p:txBody>
          <a:bodyPr wrap="square" rtlCol="0">
            <a:spAutoFit/>
          </a:bodyPr>
          <a:lstStyle/>
          <a:p>
            <a:pPr>
              <a:lnSpc>
                <a:spcPct val="150000"/>
              </a:lnSpc>
            </a:pPr>
            <a:r>
              <a:rPr lang="sl-SI" sz="2000" b="1" dirty="0">
                <a:solidFill>
                  <a:schemeClr val="bg1"/>
                </a:solidFill>
              </a:rPr>
              <a:t>Uvod </a:t>
            </a:r>
          </a:p>
          <a:p>
            <a:pPr>
              <a:lnSpc>
                <a:spcPct val="150000"/>
              </a:lnSpc>
            </a:pPr>
            <a:r>
              <a:rPr lang="sl-SI" sz="1600" b="1" dirty="0">
                <a:solidFill>
                  <a:schemeClr val="accent1"/>
                </a:solidFill>
              </a:rPr>
              <a:t>Kaj je inovacija? Opredelitev, vrste, primeri in proces​ </a:t>
            </a:r>
          </a:p>
        </p:txBody>
      </p:sp>
      <p:sp>
        <p:nvSpPr>
          <p:cNvPr id="4" name="Metin kutusu 3">
            <a:extLst>
              <a:ext uri="{FF2B5EF4-FFF2-40B4-BE49-F238E27FC236}">
                <a16:creationId xmlns:a16="http://schemas.microsoft.com/office/drawing/2014/main" id="{EE307CD3-701F-8E52-58EF-CCAB6D774D3D}"/>
              </a:ext>
            </a:extLst>
          </p:cNvPr>
          <p:cNvSpPr txBox="1"/>
          <p:nvPr/>
        </p:nvSpPr>
        <p:spPr>
          <a:xfrm>
            <a:off x="522259" y="2413604"/>
            <a:ext cx="10270958" cy="3077766"/>
          </a:xfrm>
          <a:prstGeom prst="rect">
            <a:avLst/>
          </a:prstGeom>
          <a:noFill/>
        </p:spPr>
        <p:txBody>
          <a:bodyPr wrap="square" lIns="91440" tIns="45720" rIns="91440" bIns="45720" anchor="t">
            <a:spAutoFit/>
          </a:bodyPr>
          <a:lstStyle/>
          <a:p>
            <a:pPr algn="just" fontAlgn="base"/>
            <a:r>
              <a:rPr lang="sl-SI" sz="1600" dirty="0">
                <a:solidFill>
                  <a:srgbClr val="000000"/>
                </a:solidFill>
                <a:latin typeface="Raleway "/>
              </a:rPr>
              <a:t>V tem poglavju so zajeti </a:t>
            </a:r>
            <a:r>
              <a:rPr lang="sl-SI" sz="1600" b="1" dirty="0">
                <a:solidFill>
                  <a:srgbClr val="000000"/>
                </a:solidFill>
                <a:latin typeface="Raleway "/>
              </a:rPr>
              <a:t>vsi vidiki sproščanja ustvarjalnih idej</a:t>
            </a:r>
            <a:r>
              <a:rPr lang="sl-SI" sz="1600" dirty="0">
                <a:solidFill>
                  <a:srgbClr val="000000"/>
                </a:solidFill>
                <a:latin typeface="Raleway "/>
              </a:rPr>
              <a:t>. Po uspešnem zaključku poglavja boste poznali praktične in teoretične veščine, potrebne za trženje in upravljanje inovacij v podjetjih.</a:t>
            </a:r>
          </a:p>
          <a:p>
            <a:pPr algn="just" fontAlgn="base"/>
            <a:r>
              <a:rPr lang="sl-SI" sz="1600" dirty="0">
                <a:solidFill>
                  <a:srgbClr val="000000"/>
                </a:solidFill>
                <a:latin typeface="Raleway "/>
              </a:rPr>
              <a:t>
To poglavje ponuja celovito podlago za metodologije in temeljna načela, ki so bistvenega pomena za upravljanje inovacij. Seznani vas z vrsto ustvarjalnih tehnik, kot sta </a:t>
            </a:r>
            <a:r>
              <a:rPr lang="sl-SI" sz="1600" dirty="0" err="1">
                <a:solidFill>
                  <a:srgbClr val="000000"/>
                </a:solidFill>
                <a:latin typeface="Raleway "/>
              </a:rPr>
              <a:t>brainstorming</a:t>
            </a:r>
            <a:r>
              <a:rPr lang="sl-SI" sz="1600" dirty="0">
                <a:solidFill>
                  <a:srgbClr val="000000"/>
                </a:solidFill>
                <a:latin typeface="Raleway "/>
              </a:rPr>
              <a:t>, ki spodbuja prost pretok idej, in ustvarjanje miselnih zemljevidov ter pomaga vizualno organizirati zapletene koncepte in odnose. Z raziskovanjem teh metod boste pridobili praktična orodja za ustvarjanje in izpopolnjevanje inovativnih idej. Večji del poglavja je namenjen oblikovalskemu razmišljanju, pristopu, ki je izjemno cenjen v okviru upravljanja inovacij</a:t>
            </a:r>
            <a:r>
              <a:rPr lang="sl-SI" sz="1600" b="0" i="0" dirty="0">
                <a:solidFill>
                  <a:srgbClr val="000000"/>
                </a:solidFill>
                <a:effectLst/>
                <a:latin typeface="Raleway "/>
              </a:rPr>
              <a:t>.</a:t>
            </a:r>
          </a:p>
          <a:p>
            <a:pPr algn="just" rtl="0" fontAlgn="base"/>
            <a:endParaRPr lang="sl-SI" sz="1600" dirty="0">
              <a:solidFill>
                <a:srgbClr val="000000"/>
              </a:solidFill>
              <a:latin typeface="Raleway "/>
            </a:endParaRPr>
          </a:p>
          <a:p>
            <a:pPr algn="just" rtl="0" fontAlgn="base"/>
            <a:endParaRPr lang="sl-SI" sz="1600" b="0" i="0" dirty="0">
              <a:solidFill>
                <a:srgbClr val="000000"/>
              </a:solidFill>
              <a:effectLst/>
              <a:latin typeface="Raleway "/>
            </a:endParaRPr>
          </a:p>
          <a:p>
            <a:pPr algn="just" rtl="0" fontAlgn="base"/>
            <a:r>
              <a:rPr lang="sl-SI" sz="1800" b="0" i="0" dirty="0">
                <a:solidFill>
                  <a:srgbClr val="000000"/>
                </a:solidFill>
                <a:effectLst/>
                <a:latin typeface="Raleway "/>
              </a:rPr>
              <a:t>​</a:t>
            </a:r>
          </a:p>
        </p:txBody>
      </p:sp>
    </p:spTree>
    <p:extLst>
      <p:ext uri="{BB962C8B-B14F-4D97-AF65-F5344CB8AC3E}">
        <p14:creationId xmlns:p14="http://schemas.microsoft.com/office/powerpoint/2010/main" val="32875624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4ECA6-A452-71C4-A14B-60AF57D3447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62FA58C-321D-1184-9A9C-90DD4B7F4DD5}"/>
              </a:ext>
            </a:extLst>
          </p:cNvPr>
          <p:cNvSpPr txBox="1"/>
          <p:nvPr/>
        </p:nvSpPr>
        <p:spPr>
          <a:xfrm>
            <a:off x="387711" y="232432"/>
            <a:ext cx="10610461" cy="785215"/>
          </a:xfrm>
          <a:prstGeom prst="rect">
            <a:avLst/>
          </a:prstGeom>
          <a:noFill/>
        </p:spPr>
        <p:txBody>
          <a:bodyPr wrap="square" lIns="91440" tIns="45720" rIns="91440" bIns="45720" rtlCol="0" anchor="t">
            <a:spAutoFit/>
          </a:bodyPr>
          <a:lstStyle/>
          <a:p>
            <a:pPr>
              <a:lnSpc>
                <a:spcPct val="150000"/>
              </a:lnSpc>
            </a:pPr>
            <a:r>
              <a:rPr lang="tr-TR" sz="3400" dirty="0">
                <a:solidFill>
                  <a:schemeClr val="bg2"/>
                </a:solidFill>
                <a:latin typeface="+mj-lt"/>
                <a:ea typeface="+mj-ea"/>
                <a:cs typeface="+mj-cs"/>
              </a:rPr>
              <a:t>Upravljanje inovacij</a:t>
            </a:r>
            <a:r>
              <a:rPr lang="sl-SI" sz="3400" dirty="0">
                <a:solidFill>
                  <a:schemeClr val="bg2"/>
                </a:solidFill>
                <a:latin typeface="+mj-lt"/>
                <a:ea typeface="+mj-ea"/>
                <a:cs typeface="+mj-cs"/>
              </a:rPr>
              <a:t> </a:t>
            </a:r>
            <a:r>
              <a:rPr lang="en-US" sz="3400" dirty="0">
                <a:solidFill>
                  <a:schemeClr val="bg2"/>
                </a:solidFill>
                <a:latin typeface="+mj-lt"/>
                <a:ea typeface="+mj-ea"/>
                <a:cs typeface="+mj-cs"/>
              </a:rPr>
              <a:t>– 1/2</a:t>
            </a:r>
            <a:endParaRPr lang="en-US" sz="3400">
              <a:solidFill>
                <a:schemeClr val="bg2"/>
              </a:solidFill>
              <a:latin typeface="+mj-lt"/>
              <a:ea typeface="+mj-ea"/>
              <a:cs typeface="+mj-cs"/>
            </a:endParaRPr>
          </a:p>
        </p:txBody>
      </p:sp>
      <p:sp>
        <p:nvSpPr>
          <p:cNvPr id="4" name="Metin kutusu 3">
            <a:extLst>
              <a:ext uri="{FF2B5EF4-FFF2-40B4-BE49-F238E27FC236}">
                <a16:creationId xmlns:a16="http://schemas.microsoft.com/office/drawing/2014/main" id="{AECCF6A3-0B7C-AB24-6244-507EACD0A135}"/>
              </a:ext>
            </a:extLst>
          </p:cNvPr>
          <p:cNvSpPr txBox="1"/>
          <p:nvPr/>
        </p:nvSpPr>
        <p:spPr>
          <a:xfrm>
            <a:off x="387711" y="1233940"/>
            <a:ext cx="10270958" cy="4832092"/>
          </a:xfrm>
          <a:prstGeom prst="rect">
            <a:avLst/>
          </a:prstGeom>
          <a:noFill/>
        </p:spPr>
        <p:txBody>
          <a:bodyPr wrap="square" lIns="91440" tIns="45720" rIns="91440" bIns="45720" anchor="t">
            <a:spAutoFit/>
          </a:bodyPr>
          <a:lstStyle/>
          <a:p>
            <a:pPr algn="just" fontAlgn="base">
              <a:spcBef>
                <a:spcPts val="600"/>
              </a:spcBef>
              <a:spcAft>
                <a:spcPts val="600"/>
              </a:spcAft>
            </a:pPr>
            <a:r>
              <a:rPr lang="sl-SI" sz="1600" dirty="0">
                <a:solidFill>
                  <a:srgbClr val="000000"/>
                </a:solidFill>
                <a:latin typeface="Raleway "/>
              </a:rPr>
              <a:t>Pojem inovacije lahko opredelimo kot rezultat prilagajanja, razvoja in ustvarjanja novih idej</a:t>
            </a:r>
            <a:r>
              <a:rPr lang="sl-SI" sz="1600" b="0" i="0" dirty="0">
                <a:solidFill>
                  <a:srgbClr val="000000"/>
                </a:solidFill>
                <a:effectLst/>
                <a:latin typeface="Raleway "/>
              </a:rPr>
              <a:t>. </a:t>
            </a:r>
          </a:p>
          <a:p>
            <a:pPr algn="just" fontAlgn="base">
              <a:spcBef>
                <a:spcPts val="600"/>
              </a:spcBef>
              <a:spcAft>
                <a:spcPts val="600"/>
              </a:spcAft>
            </a:pPr>
            <a:r>
              <a:rPr lang="sl-SI" sz="1600" dirty="0">
                <a:solidFill>
                  <a:srgbClr val="000000"/>
                </a:solidFill>
                <a:latin typeface="Raleway "/>
              </a:rPr>
              <a:t>Po drugi strani pa je </a:t>
            </a:r>
            <a:r>
              <a:rPr lang="sl-SI" sz="1600" b="1" dirty="0">
                <a:solidFill>
                  <a:srgbClr val="000000"/>
                </a:solidFill>
                <a:latin typeface="Raleway "/>
              </a:rPr>
              <a:t>inovacija opredeljena kot upravljanje vseh dejavnosti, ki vključujejo ustvarjanje misli, razvoj tehnologije, proizvodnjo in trženje novega ali izboljšanega izdelka, proizvodni proces ali opremo. Inovacije so sestavni del življenjskega cikla izdelkov in skrbijo za krepitev dinamike trženja</a:t>
            </a:r>
            <a:r>
              <a:rPr lang="sl-SI" sz="1600" b="1" i="0" dirty="0">
                <a:solidFill>
                  <a:srgbClr val="000000"/>
                </a:solidFill>
                <a:effectLst/>
                <a:latin typeface="Raleway "/>
              </a:rPr>
              <a:t>.​</a:t>
            </a:r>
          </a:p>
          <a:p>
            <a:pPr algn="just" fontAlgn="base">
              <a:spcBef>
                <a:spcPts val="600"/>
              </a:spcBef>
              <a:spcAft>
                <a:spcPts val="600"/>
              </a:spcAft>
            </a:pPr>
            <a:r>
              <a:rPr lang="sl-SI" sz="1600" dirty="0">
                <a:solidFill>
                  <a:srgbClr val="000000"/>
                </a:solidFill>
                <a:latin typeface="Raleway "/>
              </a:rPr>
              <a:t>Število faz življenjskega cikla se v 6 različnih fazah lahko razlikuje:</a:t>
            </a:r>
          </a:p>
          <a:p>
            <a:pPr marL="342900" indent="-342900" algn="just" fontAlgn="base">
              <a:spcBef>
                <a:spcPts val="600"/>
              </a:spcBef>
              <a:spcAft>
                <a:spcPts val="600"/>
              </a:spcAft>
              <a:buFont typeface="+mj-lt"/>
              <a:buAutoNum type="arabicPeriod"/>
            </a:pPr>
            <a:r>
              <a:rPr lang="sl-SI" sz="1600" dirty="0">
                <a:solidFill>
                  <a:srgbClr val="000000"/>
                </a:solidFill>
                <a:latin typeface="Raleway "/>
              </a:rPr>
              <a:t>Oblikovanje izdelkov</a:t>
            </a:r>
          </a:p>
          <a:p>
            <a:pPr marL="342900" indent="-342900" algn="just">
              <a:spcBef>
                <a:spcPts val="600"/>
              </a:spcBef>
              <a:spcAft>
                <a:spcPts val="600"/>
              </a:spcAft>
              <a:buAutoNum type="arabicPeriod"/>
            </a:pPr>
            <a:r>
              <a:rPr lang="sl-SI" sz="1600" dirty="0">
                <a:solidFill>
                  <a:srgbClr val="000000"/>
                </a:solidFill>
                <a:latin typeface="Raleway "/>
              </a:rPr>
              <a:t>Pridobivanje in predelava surovin</a:t>
            </a:r>
            <a:endParaRPr lang="sl-SI">
              <a:solidFill>
                <a:srgbClr val="DACDAC"/>
              </a:solidFill>
              <a:latin typeface="Raleway"/>
            </a:endParaRPr>
          </a:p>
          <a:p>
            <a:pPr marL="342900" indent="-342900" algn="just">
              <a:spcBef>
                <a:spcPts val="600"/>
              </a:spcBef>
              <a:spcAft>
                <a:spcPts val="600"/>
              </a:spcAft>
              <a:buAutoNum type="arabicPeriod"/>
            </a:pPr>
            <a:r>
              <a:rPr lang="sl-SI" sz="1600" dirty="0">
                <a:solidFill>
                  <a:srgbClr val="000000"/>
                </a:solidFill>
                <a:latin typeface="Raleway "/>
              </a:rPr>
              <a:t>Izdelava izdelkov</a:t>
            </a:r>
            <a:endParaRPr lang="sl-SI">
              <a:solidFill>
                <a:srgbClr val="DACDAC"/>
              </a:solidFill>
              <a:latin typeface="Raleway"/>
            </a:endParaRPr>
          </a:p>
          <a:p>
            <a:pPr marL="342900" indent="-342900" algn="just">
              <a:spcBef>
                <a:spcPts val="600"/>
              </a:spcBef>
              <a:spcAft>
                <a:spcPts val="600"/>
              </a:spcAft>
              <a:buAutoNum type="arabicPeriod"/>
            </a:pPr>
            <a:r>
              <a:rPr lang="sl-SI" sz="1600" dirty="0">
                <a:solidFill>
                  <a:srgbClr val="000000"/>
                </a:solidFill>
                <a:latin typeface="Raleway "/>
              </a:rPr>
              <a:t>Pakiranje in distribucija potrošnikom</a:t>
            </a:r>
            <a:endParaRPr lang="sl-SI">
              <a:solidFill>
                <a:srgbClr val="DACDAC"/>
              </a:solidFill>
              <a:latin typeface="Raleway"/>
            </a:endParaRPr>
          </a:p>
          <a:p>
            <a:pPr marL="342900" indent="-342900" algn="just">
              <a:spcBef>
                <a:spcPts val="600"/>
              </a:spcBef>
              <a:spcAft>
                <a:spcPts val="600"/>
              </a:spcAft>
              <a:buAutoNum type="arabicPeriod"/>
            </a:pPr>
            <a:r>
              <a:rPr lang="sl-SI" sz="1600" dirty="0">
                <a:solidFill>
                  <a:srgbClr val="000000"/>
                </a:solidFill>
                <a:latin typeface="Raleway "/>
              </a:rPr>
              <a:t>Uporaba in vzdrževanje izdelka</a:t>
            </a:r>
            <a:endParaRPr lang="sl-SI">
              <a:solidFill>
                <a:srgbClr val="DACDAC"/>
              </a:solidFill>
              <a:latin typeface="Raleway"/>
            </a:endParaRPr>
          </a:p>
          <a:p>
            <a:pPr marL="342900" indent="-342900" algn="just">
              <a:spcBef>
                <a:spcPts val="600"/>
              </a:spcBef>
              <a:spcAft>
                <a:spcPts val="600"/>
              </a:spcAft>
              <a:buAutoNum type="arabicPeriod"/>
            </a:pPr>
            <a:r>
              <a:rPr lang="sl-SI" sz="1600" dirty="0">
                <a:solidFill>
                  <a:srgbClr val="000000"/>
                </a:solidFill>
                <a:latin typeface="Raleway "/>
              </a:rPr>
              <a:t>Upravljanje ob koncu življenjske dobe: ponovna uporaba, recikliranje in odstranjevanje</a:t>
            </a:r>
            <a:r>
              <a:rPr lang="sl-SI" sz="1600" i="0" dirty="0">
                <a:solidFill>
                  <a:srgbClr val="000000"/>
                </a:solidFill>
                <a:effectLst/>
                <a:latin typeface="Raleway "/>
              </a:rPr>
              <a:t>.</a:t>
            </a:r>
            <a:endParaRPr lang="sl-SI"/>
          </a:p>
          <a:p>
            <a:pPr algn="just" rtl="0" fontAlgn="base">
              <a:spcBef>
                <a:spcPts val="600"/>
              </a:spcBef>
              <a:spcAft>
                <a:spcPts val="600"/>
              </a:spcAft>
            </a:pPr>
            <a:endParaRPr lang="sl-SI" sz="1600" b="0" i="0" dirty="0">
              <a:solidFill>
                <a:srgbClr val="000000"/>
              </a:solidFill>
              <a:effectLst/>
              <a:latin typeface="Raleway "/>
            </a:endParaRPr>
          </a:p>
          <a:p>
            <a:pPr algn="just" rtl="0" fontAlgn="base">
              <a:spcBef>
                <a:spcPts val="600"/>
              </a:spcBef>
              <a:spcAft>
                <a:spcPts val="600"/>
              </a:spcAft>
            </a:pPr>
            <a:r>
              <a:rPr lang="sl-SI" sz="1600" b="0" i="0" dirty="0">
                <a:solidFill>
                  <a:srgbClr val="000000"/>
                </a:solidFill>
                <a:effectLst/>
                <a:latin typeface="Raleway "/>
              </a:rPr>
              <a:t>​</a:t>
            </a:r>
          </a:p>
        </p:txBody>
      </p:sp>
    </p:spTree>
    <p:extLst>
      <p:ext uri="{BB962C8B-B14F-4D97-AF65-F5344CB8AC3E}">
        <p14:creationId xmlns:p14="http://schemas.microsoft.com/office/powerpoint/2010/main" val="21249452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4373D-D884-C30F-647E-2E3D13F942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D7031A-45CF-5E7A-1DFA-C8129BFDA9D7}"/>
              </a:ext>
            </a:extLst>
          </p:cNvPr>
          <p:cNvSpPr txBox="1"/>
          <p:nvPr/>
        </p:nvSpPr>
        <p:spPr>
          <a:xfrm>
            <a:off x="248652" y="1322448"/>
            <a:ext cx="11197388" cy="923330"/>
          </a:xfrm>
          <a:prstGeom prst="rect">
            <a:avLst/>
          </a:prstGeom>
          <a:noFill/>
        </p:spPr>
        <p:txBody>
          <a:bodyPr wrap="square">
            <a:spAutoFit/>
          </a:bodyPr>
          <a:lstStyle/>
          <a:p>
            <a:pPr algn="just" fontAlgn="base">
              <a:spcBef>
                <a:spcPts val="600"/>
              </a:spcBef>
              <a:spcAft>
                <a:spcPts val="600"/>
              </a:spcAft>
            </a:pPr>
            <a:r>
              <a:rPr lang="sl-SI" dirty="0">
                <a:solidFill>
                  <a:srgbClr val="000000"/>
                </a:solidFill>
                <a:latin typeface="Raleway "/>
              </a:rPr>
              <a:t>Pojem inovacije je pomembna spremenljivka, ki se uporablja v vseh procesih, kot so oblikovanje izdelkov, proizvodnja izdelkov, pakiranje in ponovna uporaba izdelkov. V nadaljevanju je navedenih nekaj primerov uporabe inovacij (za trajnost) v procesih življenjskega cikla izdelka</a:t>
            </a:r>
            <a:r>
              <a:rPr lang="sl-SI" b="0" i="0" dirty="0">
                <a:solidFill>
                  <a:srgbClr val="000000"/>
                </a:solidFill>
                <a:effectLst/>
                <a:latin typeface="Raleway "/>
              </a:rPr>
              <a:t>:​</a:t>
            </a:r>
          </a:p>
        </p:txBody>
      </p:sp>
      <p:sp>
        <p:nvSpPr>
          <p:cNvPr id="8" name="Metin kutusu 7">
            <a:extLst>
              <a:ext uri="{FF2B5EF4-FFF2-40B4-BE49-F238E27FC236}">
                <a16:creationId xmlns:a16="http://schemas.microsoft.com/office/drawing/2014/main" id="{9FD88736-C141-3AEE-274A-A4AED04E39E7}"/>
              </a:ext>
            </a:extLst>
          </p:cNvPr>
          <p:cNvSpPr txBox="1"/>
          <p:nvPr/>
        </p:nvSpPr>
        <p:spPr>
          <a:xfrm>
            <a:off x="387711" y="2570447"/>
            <a:ext cx="5061284" cy="2062103"/>
          </a:xfrm>
          <a:prstGeom prst="rect">
            <a:avLst/>
          </a:prstGeom>
          <a:noFill/>
        </p:spPr>
        <p:txBody>
          <a:bodyPr wrap="square" lIns="91440" tIns="45720" rIns="91440" bIns="45720" anchor="t">
            <a:spAutoFit/>
          </a:bodyPr>
          <a:lstStyle/>
          <a:p>
            <a:pPr marL="285750" indent="-285750">
              <a:spcBef>
                <a:spcPts val="600"/>
              </a:spcBef>
              <a:spcAft>
                <a:spcPts val="600"/>
              </a:spcAft>
              <a:buFont typeface="Wingdings" panose="05000000000000000000" pitchFamily="2" charset="2"/>
              <a:buChar char="ü"/>
            </a:pPr>
            <a:r>
              <a:rPr lang="sl-SI" dirty="0">
                <a:solidFill>
                  <a:schemeClr val="accent1"/>
                </a:solidFill>
              </a:rPr>
              <a:t>Kako lahko naredimo naš izdelek (npr. </a:t>
            </a:r>
            <a:r>
              <a:rPr lang="sl-SI">
                <a:solidFill>
                  <a:schemeClr val="accent1"/>
                </a:solidFill>
              </a:rPr>
              <a:t>majico) bolj trajnosten?</a:t>
            </a:r>
          </a:p>
          <a:p>
            <a:pPr marL="285750" indent="-285750">
              <a:spcBef>
                <a:spcPts val="600"/>
              </a:spcBef>
              <a:spcAft>
                <a:spcPts val="600"/>
              </a:spcAft>
              <a:buFont typeface="Wingdings" panose="05000000000000000000" pitchFamily="2" charset="2"/>
              <a:buChar char="ü"/>
            </a:pPr>
            <a:r>
              <a:rPr lang="sl-SI">
                <a:solidFill>
                  <a:schemeClr val="accent1"/>
                </a:solidFill>
              </a:rPr>
              <a:t>Kako lahko naredimo proizvodni proces bolj trajnosten?</a:t>
            </a:r>
          </a:p>
          <a:p>
            <a:pPr marL="285750" indent="-285750">
              <a:spcBef>
                <a:spcPts val="600"/>
              </a:spcBef>
              <a:spcAft>
                <a:spcPts val="600"/>
              </a:spcAft>
              <a:buFont typeface="Wingdings" panose="05000000000000000000" pitchFamily="2" charset="2"/>
              <a:buChar char="ü"/>
            </a:pPr>
            <a:r>
              <a:rPr lang="sl-SI" dirty="0">
                <a:solidFill>
                  <a:schemeClr val="accent1"/>
                </a:solidFill>
              </a:rPr>
              <a:t>Kako lahko naredimo embalažo izdelkov bolj prenosno?​</a:t>
            </a:r>
          </a:p>
        </p:txBody>
      </p:sp>
      <p:sp>
        <p:nvSpPr>
          <p:cNvPr id="9" name="Metin kutusu 8">
            <a:extLst>
              <a:ext uri="{FF2B5EF4-FFF2-40B4-BE49-F238E27FC236}">
                <a16:creationId xmlns:a16="http://schemas.microsoft.com/office/drawing/2014/main" id="{E84A052A-4D93-0841-5EBC-F27D3921A63E}"/>
              </a:ext>
            </a:extLst>
          </p:cNvPr>
          <p:cNvSpPr txBox="1"/>
          <p:nvPr/>
        </p:nvSpPr>
        <p:spPr>
          <a:xfrm>
            <a:off x="6872919" y="2659557"/>
            <a:ext cx="4848727" cy="1538883"/>
          </a:xfrm>
          <a:prstGeom prst="rect">
            <a:avLst/>
          </a:prstGeom>
          <a:noFill/>
        </p:spPr>
        <p:txBody>
          <a:bodyPr wrap="square" lIns="91440" tIns="45720" rIns="91440" bIns="45720" anchor="t">
            <a:spAutoFit/>
          </a:bodyPr>
          <a:lstStyle/>
          <a:p>
            <a:pPr marL="285750" indent="-285750" algn="just">
              <a:spcBef>
                <a:spcPts val="600"/>
              </a:spcBef>
              <a:spcAft>
                <a:spcPts val="600"/>
              </a:spcAft>
              <a:buFont typeface="Wingdings" panose="05000000000000000000" pitchFamily="2" charset="2"/>
              <a:buChar char="ü"/>
            </a:pPr>
            <a:r>
              <a:rPr lang="sl-SI">
                <a:solidFill>
                  <a:schemeClr val="accent1"/>
                </a:solidFill>
              </a:rPr>
              <a:t>Uporaba recikliranega poliestra</a:t>
            </a:r>
            <a:endParaRPr lang="sl-SI" dirty="0">
              <a:solidFill>
                <a:schemeClr val="accent1"/>
              </a:solidFill>
            </a:endParaRPr>
          </a:p>
          <a:p>
            <a:pPr marL="285750" indent="-285750" algn="just">
              <a:spcBef>
                <a:spcPts val="600"/>
              </a:spcBef>
              <a:spcAft>
                <a:spcPts val="600"/>
              </a:spcAft>
              <a:buFont typeface="Wingdings" panose="05000000000000000000" pitchFamily="2" charset="2"/>
              <a:buChar char="ü"/>
            </a:pPr>
            <a:r>
              <a:rPr lang="sl-SI">
                <a:solidFill>
                  <a:schemeClr val="accent1"/>
                </a:solidFill>
              </a:rPr>
              <a:t>Uporaba nanotehnologije v ekoloških proizvodnih procesih.</a:t>
            </a:r>
            <a:endParaRPr lang="sl-SI" dirty="0">
              <a:solidFill>
                <a:schemeClr val="accent1"/>
              </a:solidFill>
            </a:endParaRPr>
          </a:p>
          <a:p>
            <a:pPr marL="285750" indent="-285750" algn="just">
              <a:spcBef>
                <a:spcPts val="600"/>
              </a:spcBef>
              <a:spcAft>
                <a:spcPts val="600"/>
              </a:spcAft>
              <a:buFont typeface="Wingdings" panose="05000000000000000000" pitchFamily="2" charset="2"/>
              <a:buChar char="ü"/>
            </a:pPr>
            <a:r>
              <a:rPr lang="sl-SI" dirty="0">
                <a:solidFill>
                  <a:schemeClr val="accent1"/>
                </a:solidFill>
              </a:rPr>
              <a:t>Uporaba biološko razgradljive embalaže</a:t>
            </a:r>
            <a:r>
              <a:rPr lang="sl-SI" sz="2000" dirty="0">
                <a:solidFill>
                  <a:schemeClr val="accent1"/>
                </a:solidFill>
              </a:rPr>
              <a:t>​</a:t>
            </a:r>
            <a:endParaRPr lang="sl-SI">
              <a:solidFill>
                <a:schemeClr val="accent1"/>
              </a:solidFill>
            </a:endParaRPr>
          </a:p>
        </p:txBody>
      </p:sp>
      <p:sp>
        <p:nvSpPr>
          <p:cNvPr id="10" name="Ok: Sağa Bükülü 9">
            <a:extLst>
              <a:ext uri="{FF2B5EF4-FFF2-40B4-BE49-F238E27FC236}">
                <a16:creationId xmlns:a16="http://schemas.microsoft.com/office/drawing/2014/main" id="{01902414-46A3-BB66-3031-C165BB80F24A}"/>
              </a:ext>
            </a:extLst>
          </p:cNvPr>
          <p:cNvSpPr/>
          <p:nvPr/>
        </p:nvSpPr>
        <p:spPr>
          <a:xfrm>
            <a:off x="5738060" y="3096103"/>
            <a:ext cx="715879" cy="665793"/>
          </a:xfrm>
          <a:prstGeom prst="curvedRight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solidFill>
                <a:schemeClr val="tx1"/>
              </a:solidFill>
            </a:endParaRPr>
          </a:p>
        </p:txBody>
      </p:sp>
      <p:sp>
        <p:nvSpPr>
          <p:cNvPr id="2" name="CasellaDiTesto 1">
            <a:extLst>
              <a:ext uri="{FF2B5EF4-FFF2-40B4-BE49-F238E27FC236}">
                <a16:creationId xmlns:a16="http://schemas.microsoft.com/office/drawing/2014/main" id="{904EE68C-BAA1-767F-C6CE-4B7CE6465248}"/>
              </a:ext>
            </a:extLst>
          </p:cNvPr>
          <p:cNvSpPr txBox="1"/>
          <p:nvPr/>
        </p:nvSpPr>
        <p:spPr>
          <a:xfrm>
            <a:off x="387711" y="232432"/>
            <a:ext cx="10610461" cy="785215"/>
          </a:xfrm>
          <a:prstGeom prst="rect">
            <a:avLst/>
          </a:prstGeom>
          <a:noFill/>
        </p:spPr>
        <p:txBody>
          <a:bodyPr wrap="square" lIns="91440" tIns="45720" rIns="91440" bIns="45720" rtlCol="0" anchor="t">
            <a:spAutoFit/>
          </a:bodyPr>
          <a:lstStyle/>
          <a:p>
            <a:pPr>
              <a:lnSpc>
                <a:spcPct val="150000"/>
              </a:lnSpc>
            </a:pPr>
            <a:r>
              <a:rPr lang="tr-TR" sz="3400" dirty="0">
                <a:solidFill>
                  <a:schemeClr val="bg2"/>
                </a:solidFill>
                <a:latin typeface="+mj-lt"/>
                <a:ea typeface="+mj-ea"/>
                <a:cs typeface="+mj-cs"/>
              </a:rPr>
              <a:t>Upravljanje inovacij</a:t>
            </a:r>
            <a:r>
              <a:rPr lang="sl-SI" sz="3400" dirty="0">
                <a:solidFill>
                  <a:schemeClr val="bg2"/>
                </a:solidFill>
                <a:latin typeface="+mj-lt"/>
                <a:ea typeface="+mj-ea"/>
                <a:cs typeface="+mj-cs"/>
              </a:rPr>
              <a:t> </a:t>
            </a:r>
            <a:r>
              <a:rPr lang="en-US" sz="3400" dirty="0">
                <a:solidFill>
                  <a:schemeClr val="bg2"/>
                </a:solidFill>
                <a:latin typeface="+mj-lt"/>
                <a:ea typeface="+mj-ea"/>
                <a:cs typeface="+mj-cs"/>
              </a:rPr>
              <a:t>– 2/2</a:t>
            </a:r>
          </a:p>
        </p:txBody>
      </p:sp>
    </p:spTree>
    <p:extLst>
      <p:ext uri="{BB962C8B-B14F-4D97-AF65-F5344CB8AC3E}">
        <p14:creationId xmlns:p14="http://schemas.microsoft.com/office/powerpoint/2010/main" val="3178388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F7C85-1C61-3743-55BB-04D7A7B84A5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120A373-D00C-958D-35DB-AFE988789E84}"/>
              </a:ext>
            </a:extLst>
          </p:cNvPr>
          <p:cNvSpPr txBox="1"/>
          <p:nvPr/>
        </p:nvSpPr>
        <p:spPr>
          <a:xfrm>
            <a:off x="566607" y="292608"/>
            <a:ext cx="10610461" cy="785215"/>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6000"/>
                  </a:schemeClr>
                </a:solidFill>
                <a:latin typeface="Raleway SemiBold"/>
              </a:rPr>
              <a:t>Spodbujanje inovacij</a:t>
            </a:r>
            <a:r>
              <a:rPr lang="sl-SI" sz="3400" dirty="0">
                <a:solidFill>
                  <a:schemeClr val="accent3">
                    <a:lumMod val="76000"/>
                  </a:schemeClr>
                </a:solidFill>
                <a:highlight>
                  <a:srgbClr val="FFFF00"/>
                </a:highlight>
                <a:latin typeface="Raleway SemiBold"/>
              </a:rPr>
              <a:t>​</a:t>
            </a:r>
          </a:p>
        </p:txBody>
      </p:sp>
      <p:sp>
        <p:nvSpPr>
          <p:cNvPr id="4" name="Metin kutusu 3">
            <a:extLst>
              <a:ext uri="{FF2B5EF4-FFF2-40B4-BE49-F238E27FC236}">
                <a16:creationId xmlns:a16="http://schemas.microsoft.com/office/drawing/2014/main" id="{FF329864-F142-C397-6285-AE6922696919}"/>
              </a:ext>
            </a:extLst>
          </p:cNvPr>
          <p:cNvSpPr txBox="1"/>
          <p:nvPr/>
        </p:nvSpPr>
        <p:spPr>
          <a:xfrm>
            <a:off x="630615" y="1289923"/>
            <a:ext cx="10270958" cy="4524315"/>
          </a:xfrm>
          <a:prstGeom prst="rect">
            <a:avLst/>
          </a:prstGeom>
          <a:noFill/>
        </p:spPr>
        <p:txBody>
          <a:bodyPr wrap="square" lIns="91440" tIns="45720" rIns="91440" bIns="45720" anchor="t">
            <a:spAutoFit/>
          </a:bodyPr>
          <a:lstStyle/>
          <a:p>
            <a:pPr algn="just" fontAlgn="base"/>
            <a:r>
              <a:rPr lang="sl-SI" sz="1600" dirty="0">
                <a:solidFill>
                  <a:srgbClr val="000000"/>
                </a:solidFill>
                <a:latin typeface="Raleway "/>
              </a:rPr>
              <a:t>Inovacije so ključni dejavnik pri “izboljševanju” izdelkov in procesov. Zato se za spodbujanje inovacij uporabljajo različne metode. </a:t>
            </a:r>
            <a:r>
              <a:rPr lang="sl-SI" sz="1600" b="1" dirty="0">
                <a:solidFill>
                  <a:srgbClr val="000000"/>
                </a:solidFill>
                <a:latin typeface="Raleway "/>
              </a:rPr>
              <a:t>V nadaljevanju so predstavljene nekatere metodologije, ki se lahko uporabijo za metode razvoja inovacij</a:t>
            </a:r>
          </a:p>
          <a:p>
            <a:pPr algn="just" fontAlgn="base"/>
            <a:endParaRPr lang="sl-SI" sz="1600" b="1" dirty="0">
              <a:solidFill>
                <a:srgbClr val="000000"/>
              </a:solidFill>
              <a:latin typeface="Raleway "/>
            </a:endParaRPr>
          </a:p>
          <a:p>
            <a:pPr marL="742950" lvl="1" indent="-285750" algn="just" fontAlgn="base">
              <a:buFont typeface="Wingdings" panose="05000000000000000000" pitchFamily="2" charset="2"/>
              <a:buChar char="Ø"/>
            </a:pPr>
            <a:r>
              <a:rPr lang="sl-SI" sz="1600" b="1" dirty="0" err="1">
                <a:solidFill>
                  <a:srgbClr val="000000"/>
                </a:solidFill>
                <a:latin typeface="Raleway "/>
              </a:rPr>
              <a:t>Brainstorming</a:t>
            </a:r>
            <a:r>
              <a:rPr lang="sl-SI" sz="1600" dirty="0">
                <a:solidFill>
                  <a:srgbClr val="000000"/>
                </a:solidFill>
                <a:latin typeface="Raleway "/>
              </a:rPr>
              <a:t> ali viharjenje možganov je metoda kolektivnega razmišljanja, ki delovni skupini omogoča, da najde eno ali več rešitev za določen problem. Temelji na načelu prostega združevanja idej in ustvarjalnem zagonu udeležencev. Cilj te metode je s trajno razpravo vseh udeležencev pridobiti zaporedje pozitivnih medsebojnih asociacij in tako ustvariti čim več predlogov, katerih presoja in vrednotenje bosta potekala pozneje</a:t>
            </a:r>
            <a:r>
              <a:rPr lang="sl-SI" sz="1600" b="0" i="0" dirty="0">
                <a:solidFill>
                  <a:srgbClr val="000000"/>
                </a:solidFill>
                <a:effectLst/>
                <a:latin typeface="Raleway "/>
              </a:rPr>
              <a:t>.​</a:t>
            </a:r>
          </a:p>
          <a:p>
            <a:pPr marL="742950" lvl="1" indent="-285750" algn="just" fontAlgn="base">
              <a:buFont typeface="Wingdings" panose="05000000000000000000" pitchFamily="2" charset="2"/>
              <a:buChar char="Ø"/>
            </a:pPr>
            <a:endParaRPr lang="sl-SI" sz="1600" dirty="0">
              <a:solidFill>
                <a:srgbClr val="000000"/>
              </a:solidFill>
              <a:latin typeface="Raleway "/>
            </a:endParaRPr>
          </a:p>
          <a:p>
            <a:pPr marL="742950" lvl="1" indent="-285750" algn="just" fontAlgn="base">
              <a:buFont typeface="Wingdings" panose="05000000000000000000" pitchFamily="2" charset="2"/>
              <a:buChar char="Ø"/>
            </a:pPr>
            <a:r>
              <a:rPr lang="sl-SI" sz="1600" b="1" dirty="0">
                <a:solidFill>
                  <a:srgbClr val="000000"/>
                </a:solidFill>
                <a:latin typeface="Raleway "/>
              </a:rPr>
              <a:t>Skrinjica za predloge: </a:t>
            </a:r>
            <a:r>
              <a:rPr lang="sl-SI" sz="1600" dirty="0">
                <a:solidFill>
                  <a:srgbClr val="000000"/>
                </a:solidFill>
                <a:latin typeface="Raleway "/>
              </a:rPr>
              <a:t>ta metoda, ki jo navdihuje cilj nenehnega izboljševanja japonske tehnike </a:t>
            </a:r>
            <a:r>
              <a:rPr lang="sl-SI" sz="1600" dirty="0" err="1">
                <a:solidFill>
                  <a:srgbClr val="000000"/>
                </a:solidFill>
                <a:latin typeface="Raleway "/>
              </a:rPr>
              <a:t>Kaizen</a:t>
            </a:r>
            <a:r>
              <a:rPr lang="sl-SI" sz="1600" dirty="0">
                <a:solidFill>
                  <a:srgbClr val="000000"/>
                </a:solidFill>
                <a:latin typeface="Raleway "/>
              </a:rPr>
              <a:t>, omogoča vsakemu zaposlenemu v podjetju, ne glede na njegov položaj v hierarhiji in kvalifikacijo, da deli svoje misli in predstavi svoje nove ideje​</a:t>
            </a:r>
            <a:r>
              <a:rPr lang="sl-SI" sz="1600" b="0" i="0" dirty="0">
                <a:solidFill>
                  <a:srgbClr val="000000"/>
                </a:solidFill>
                <a:effectLst/>
                <a:latin typeface="Raleway "/>
              </a:rPr>
              <a:t>.</a:t>
            </a:r>
          </a:p>
          <a:p>
            <a:pPr marL="742950" lvl="1" indent="-285750" algn="just" fontAlgn="base">
              <a:buFont typeface="Wingdings" panose="05000000000000000000" pitchFamily="2" charset="2"/>
              <a:buChar char="Ø"/>
            </a:pPr>
            <a:endParaRPr lang="sl-SI" sz="1600" b="1" dirty="0">
              <a:solidFill>
                <a:srgbClr val="000000"/>
              </a:solidFill>
              <a:latin typeface="Raleway "/>
            </a:endParaRPr>
          </a:p>
          <a:p>
            <a:pPr marL="742950" lvl="1" indent="-285750" algn="just" fontAlgn="base">
              <a:buFont typeface="Wingdings" panose="05000000000000000000" pitchFamily="2" charset="2"/>
              <a:buChar char="Ø"/>
            </a:pPr>
            <a:r>
              <a:rPr lang="sl-SI" sz="1600" b="1" dirty="0">
                <a:solidFill>
                  <a:srgbClr val="000000"/>
                </a:solidFill>
                <a:latin typeface="Raleway "/>
              </a:rPr>
              <a:t>Miselni zemljevid </a:t>
            </a:r>
            <a:r>
              <a:rPr lang="sl-SI" sz="1600" dirty="0">
                <a:solidFill>
                  <a:srgbClr val="000000"/>
                </a:solidFill>
                <a:latin typeface="Raleway "/>
              </a:rPr>
              <a:t>je zelo močna grafična tehnika, saj odpira potencial možganov. Pomaga tudi pri izražanju čustev in krepitvi spominov. Tehnika miselnih zemljevidov se začne z eno samo mislijo, ki nato povzroči več nadaljnjih konceptov. Na koncu poveže vse povezane misli in jih predstavi v obliki grafa.</a:t>
            </a:r>
            <a:r>
              <a:rPr lang="sl-SI" sz="1600" b="0" i="0" dirty="0">
                <a:solidFill>
                  <a:srgbClr val="000000"/>
                </a:solidFill>
                <a:effectLst/>
                <a:latin typeface="Raleway "/>
              </a:rPr>
              <a:t>​</a:t>
            </a:r>
          </a:p>
          <a:p>
            <a:pPr algn="just" rtl="0" fontAlgn="base"/>
            <a:r>
              <a:rPr lang="sl-SI" sz="1600" b="0" i="0" dirty="0">
                <a:solidFill>
                  <a:srgbClr val="000000"/>
                </a:solidFill>
                <a:effectLst/>
                <a:latin typeface="Raleway "/>
              </a:rPr>
              <a:t>​</a:t>
            </a:r>
          </a:p>
        </p:txBody>
      </p:sp>
    </p:spTree>
    <p:extLst>
      <p:ext uri="{BB962C8B-B14F-4D97-AF65-F5344CB8AC3E}">
        <p14:creationId xmlns:p14="http://schemas.microsoft.com/office/powerpoint/2010/main" val="1662600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4B4F1-4ED7-BA9C-C6AB-FDEA737F182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D8F9C47-19E7-B7D0-10C1-A6634393E679}"/>
              </a:ext>
            </a:extLst>
          </p:cNvPr>
          <p:cNvSpPr txBox="1"/>
          <p:nvPr/>
        </p:nvSpPr>
        <p:spPr>
          <a:xfrm>
            <a:off x="391411" y="124646"/>
            <a:ext cx="10610461" cy="780214"/>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6000"/>
                  </a:schemeClr>
                </a:solidFill>
                <a:latin typeface="Raleway SemiBold"/>
              </a:rPr>
              <a:t>Življenjski cikel ideje​</a:t>
            </a:r>
          </a:p>
        </p:txBody>
      </p:sp>
      <p:sp>
        <p:nvSpPr>
          <p:cNvPr id="4" name="Metin kutusu 3">
            <a:extLst>
              <a:ext uri="{FF2B5EF4-FFF2-40B4-BE49-F238E27FC236}">
                <a16:creationId xmlns:a16="http://schemas.microsoft.com/office/drawing/2014/main" id="{CFC5E81C-1975-4686-E96E-001E5CFCD100}"/>
              </a:ext>
            </a:extLst>
          </p:cNvPr>
          <p:cNvSpPr txBox="1"/>
          <p:nvPr/>
        </p:nvSpPr>
        <p:spPr>
          <a:xfrm>
            <a:off x="460766" y="1186823"/>
            <a:ext cx="10984831" cy="5262979"/>
          </a:xfrm>
          <a:prstGeom prst="rect">
            <a:avLst/>
          </a:prstGeom>
          <a:noFill/>
        </p:spPr>
        <p:txBody>
          <a:bodyPr wrap="square" lIns="91440" tIns="45720" rIns="91440" bIns="45720" anchor="t">
            <a:spAutoFit/>
          </a:bodyPr>
          <a:lstStyle/>
          <a:p>
            <a:pPr algn="just" fontAlgn="base">
              <a:spcBef>
                <a:spcPts val="600"/>
              </a:spcBef>
              <a:spcAft>
                <a:spcPts val="600"/>
              </a:spcAft>
            </a:pPr>
            <a:r>
              <a:rPr lang="sl-SI" sz="1600" dirty="0">
                <a:solidFill>
                  <a:srgbClr val="000000"/>
                </a:solidFill>
                <a:latin typeface="Raleway "/>
              </a:rPr>
              <a:t>Ustvarjanje novih idej in spodbujanje inovacij sta pomembna za vstop na trg, ohranitev tržnih deležev in uspeh na trgu. Zato so bili sčasoma izdelani različni pristopi k razvoju izdelkov in njihovem življenjskemu ciklu. Sistem za upravljanje idej je programsko podprt pristop k upravljanju inovacij na njihovih razvojnih stopnjah: </a:t>
            </a:r>
            <a:r>
              <a:rPr lang="sl-SI" sz="1600" b="1" dirty="0">
                <a:solidFill>
                  <a:srgbClr val="000000"/>
                </a:solidFill>
                <a:latin typeface="Raleway "/>
              </a:rPr>
              <a:t>ustvarjanje idej, izboljšanje idej</a:t>
            </a:r>
            <a:r>
              <a:rPr lang="sl-SI" sz="1600" dirty="0">
                <a:solidFill>
                  <a:srgbClr val="000000"/>
                </a:solidFill>
                <a:latin typeface="Raleway "/>
              </a:rPr>
              <a:t>, </a:t>
            </a:r>
            <a:r>
              <a:rPr lang="sl-SI" sz="1600" b="1" dirty="0">
                <a:solidFill>
                  <a:srgbClr val="000000"/>
                </a:solidFill>
                <a:latin typeface="Raleway "/>
              </a:rPr>
              <a:t>izbira idej, izvajanje idej in uvajanje idej.</a:t>
            </a:r>
          </a:p>
          <a:p>
            <a:pPr algn="just" rtl="0" fontAlgn="base">
              <a:spcBef>
                <a:spcPts val="600"/>
              </a:spcBef>
              <a:spcAft>
                <a:spcPts val="600"/>
              </a:spcAft>
            </a:pPr>
            <a:endParaRPr lang="sl-SI" sz="1600" b="1" dirty="0">
              <a:solidFill>
                <a:srgbClr val="000000"/>
              </a:solidFill>
              <a:highlight>
                <a:srgbClr val="FFFF00"/>
              </a:highlight>
              <a:latin typeface="Raleway "/>
            </a:endParaRPr>
          </a:p>
          <a:p>
            <a:pPr marL="742950" lvl="1" indent="-285750" algn="just" fontAlgn="base">
              <a:spcBef>
                <a:spcPts val="600"/>
              </a:spcBef>
              <a:spcAft>
                <a:spcPts val="600"/>
              </a:spcAft>
              <a:buFont typeface="Wingdings" panose="05000000000000000000" pitchFamily="2" charset="2"/>
              <a:buChar char="Ø"/>
            </a:pPr>
            <a:r>
              <a:rPr lang="sl-SI" sz="1600" b="1" dirty="0">
                <a:solidFill>
                  <a:srgbClr val="000000"/>
                </a:solidFill>
                <a:latin typeface="Raleway "/>
              </a:rPr>
              <a:t>Ustvarjanje idej </a:t>
            </a:r>
            <a:r>
              <a:rPr lang="sl-SI" sz="1600" dirty="0">
                <a:solidFill>
                  <a:srgbClr val="000000"/>
                </a:solidFill>
                <a:latin typeface="Raleway "/>
              </a:rPr>
              <a:t>pomeni navezovanje stikov s skupnostjo ali določeno skupino ljudi in pridobivanje idej od </a:t>
            </a:r>
            <a:r>
              <a:rPr lang="sl-SI" sz="1600">
                <a:solidFill>
                  <a:srgbClr val="000000"/>
                </a:solidFill>
                <a:latin typeface="Raleway "/>
              </a:rPr>
              <a:t>njih.</a:t>
            </a:r>
          </a:p>
          <a:p>
            <a:pPr marL="742950" lvl="1" indent="-285750" algn="just">
              <a:spcBef>
                <a:spcPts val="600"/>
              </a:spcBef>
              <a:spcAft>
                <a:spcPts val="600"/>
              </a:spcAft>
              <a:buFont typeface="Wingdings" panose="05000000000000000000" pitchFamily="2" charset="2"/>
              <a:buChar char="Ø"/>
            </a:pPr>
            <a:r>
              <a:rPr lang="sl-SI" sz="1600" b="1" dirty="0">
                <a:solidFill>
                  <a:srgbClr val="000000"/>
                </a:solidFill>
                <a:latin typeface="Raleway "/>
              </a:rPr>
              <a:t>Izboljšanje idej </a:t>
            </a:r>
            <a:r>
              <a:rPr lang="sl-SI" sz="1600">
                <a:solidFill>
                  <a:srgbClr val="000000"/>
                </a:solidFill>
                <a:latin typeface="Raleway "/>
              </a:rPr>
              <a:t>pomeni ljudem omogočiti, da sodelujejo med seboj pri izboljšanju zbranih idej.</a:t>
            </a:r>
            <a:endParaRPr lang="sl-SI">
              <a:solidFill>
                <a:srgbClr val="DACDAC"/>
              </a:solidFill>
              <a:latin typeface="Raleway"/>
            </a:endParaRPr>
          </a:p>
          <a:p>
            <a:pPr marL="742950" lvl="1" indent="-285750" algn="just">
              <a:spcBef>
                <a:spcPts val="600"/>
              </a:spcBef>
              <a:spcAft>
                <a:spcPts val="600"/>
              </a:spcAft>
              <a:buFont typeface="Wingdings" panose="05000000000000000000" pitchFamily="2" charset="2"/>
              <a:buChar char="Ø"/>
            </a:pPr>
            <a:r>
              <a:rPr lang="sl-SI" sz="1600" b="1" dirty="0">
                <a:solidFill>
                  <a:srgbClr val="000000"/>
                </a:solidFill>
                <a:latin typeface="Raleway "/>
              </a:rPr>
              <a:t>Izbira idej </a:t>
            </a:r>
            <a:r>
              <a:rPr lang="sl-SI" sz="1600" dirty="0">
                <a:solidFill>
                  <a:srgbClr val="000000"/>
                </a:solidFill>
                <a:latin typeface="Raleway "/>
              </a:rPr>
              <a:t>pomeni, da izkoristimo veliko količino podatkov, ki jih predložijo množice, in izberemo najboljše ideje.</a:t>
            </a:r>
            <a:endParaRPr lang="sl-SI">
              <a:solidFill>
                <a:srgbClr val="DACDAC"/>
              </a:solidFill>
              <a:latin typeface="Raleway"/>
            </a:endParaRPr>
          </a:p>
          <a:p>
            <a:pPr marL="742950" lvl="1" indent="-285750" algn="just">
              <a:spcBef>
                <a:spcPts val="600"/>
              </a:spcBef>
              <a:spcAft>
                <a:spcPts val="600"/>
              </a:spcAft>
              <a:buFont typeface="Wingdings" panose="05000000000000000000" pitchFamily="2" charset="2"/>
              <a:buChar char="Ø"/>
            </a:pPr>
            <a:r>
              <a:rPr lang="sl-SI" sz="1600" b="1">
                <a:solidFill>
                  <a:srgbClr val="000000"/>
                </a:solidFill>
                <a:latin typeface="Raleway "/>
              </a:rPr>
              <a:t>Izvajanje ideje </a:t>
            </a:r>
            <a:r>
              <a:rPr lang="sl-SI" sz="1600" dirty="0">
                <a:solidFill>
                  <a:srgbClr val="000000"/>
                </a:solidFill>
                <a:latin typeface="Raleway "/>
              </a:rPr>
              <a:t>se začne v trenutku, ko ideja dobi pozitivno oceno in je sprejeta za proizvodnjo. Cilj te faze je </a:t>
            </a:r>
            <a:r>
              <a:rPr lang="sl-SI" sz="1600">
                <a:solidFill>
                  <a:srgbClr val="000000"/>
                </a:solidFill>
                <a:latin typeface="Raleway "/>
              </a:rPr>
              <a:t>pretvoriti ideje v izdelke ali storitve.</a:t>
            </a:r>
            <a:endParaRPr lang="sl-SI">
              <a:solidFill>
                <a:srgbClr val="DACDAC"/>
              </a:solidFill>
              <a:latin typeface="Raleway"/>
            </a:endParaRPr>
          </a:p>
          <a:p>
            <a:pPr marL="742950" lvl="1" indent="-285750" algn="just">
              <a:spcBef>
                <a:spcPts val="600"/>
              </a:spcBef>
              <a:spcAft>
                <a:spcPts val="600"/>
              </a:spcAft>
              <a:buFont typeface="Wingdings" panose="05000000000000000000" pitchFamily="2" charset="2"/>
              <a:buChar char="Ø"/>
            </a:pPr>
            <a:r>
              <a:rPr lang="sl-SI" sz="1600" b="1" dirty="0">
                <a:solidFill>
                  <a:srgbClr val="000000"/>
                </a:solidFill>
                <a:latin typeface="Raleway "/>
              </a:rPr>
              <a:t>Uvajanje idej </a:t>
            </a:r>
            <a:r>
              <a:rPr lang="sl-SI" sz="1600" dirty="0">
                <a:solidFill>
                  <a:srgbClr val="000000"/>
                </a:solidFill>
                <a:latin typeface="Raleway "/>
              </a:rPr>
              <a:t>je proces, ki spremlja uspešnost idej po tem, ko so te bile dostavljene ciljnim skupinam kot izdelki</a:t>
            </a:r>
            <a:r>
              <a:rPr lang="sl-SI" sz="1600" i="0" dirty="0">
                <a:solidFill>
                  <a:srgbClr val="000000"/>
                </a:solidFill>
                <a:effectLst/>
                <a:latin typeface="Raleway "/>
              </a:rPr>
              <a:t>. ​</a:t>
            </a:r>
            <a:endParaRPr lang="sl-SI"/>
          </a:p>
          <a:p>
            <a:pPr lvl="1" algn="just" fontAlgn="base">
              <a:spcBef>
                <a:spcPts val="600"/>
              </a:spcBef>
              <a:spcAft>
                <a:spcPts val="600"/>
              </a:spcAft>
            </a:pPr>
            <a:endParaRPr lang="sl-SI" sz="1600" b="1" i="0" dirty="0">
              <a:solidFill>
                <a:srgbClr val="000000"/>
              </a:solidFill>
              <a:effectLst/>
              <a:latin typeface="Raleway "/>
            </a:endParaRPr>
          </a:p>
          <a:p>
            <a:pPr lvl="1" algn="just" fontAlgn="base">
              <a:spcBef>
                <a:spcPts val="600"/>
              </a:spcBef>
              <a:spcAft>
                <a:spcPts val="600"/>
              </a:spcAft>
            </a:pPr>
            <a:r>
              <a:rPr lang="sl-SI" sz="1600" b="1" i="0" dirty="0">
                <a:solidFill>
                  <a:srgbClr val="000000"/>
                </a:solidFill>
                <a:effectLst/>
                <a:latin typeface="Raleway "/>
              </a:rPr>
              <a:t>​</a:t>
            </a:r>
            <a:endParaRPr lang="sl-SI" sz="1600" b="0" i="0" dirty="0">
              <a:solidFill>
                <a:srgbClr val="000000"/>
              </a:solidFill>
              <a:effectLst/>
              <a:latin typeface="Raleway "/>
            </a:endParaRPr>
          </a:p>
        </p:txBody>
      </p:sp>
    </p:spTree>
    <p:extLst>
      <p:ext uri="{BB962C8B-B14F-4D97-AF65-F5344CB8AC3E}">
        <p14:creationId xmlns:p14="http://schemas.microsoft.com/office/powerpoint/2010/main" val="23820242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EEAD8-1585-44E6-452B-A3FACE3E3ED1}"/>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B03DEE3-6C09-45D8-3F71-BAFFF8A918A0}"/>
              </a:ext>
            </a:extLst>
          </p:cNvPr>
          <p:cNvSpPr txBox="1"/>
          <p:nvPr/>
        </p:nvSpPr>
        <p:spPr>
          <a:xfrm>
            <a:off x="287109" y="490871"/>
            <a:ext cx="11801998" cy="615553"/>
          </a:xfrm>
          <a:prstGeom prst="rect">
            <a:avLst/>
          </a:prstGeom>
          <a:noFill/>
        </p:spPr>
        <p:txBody>
          <a:bodyPr wrap="square" lIns="91440" tIns="45720" rIns="91440" bIns="45720" rtlCol="0" anchor="t">
            <a:spAutoFit/>
          </a:bodyPr>
          <a:lstStyle/>
          <a:p>
            <a:r>
              <a:rPr lang="sl-SI" sz="3400" b="1" dirty="0">
                <a:solidFill>
                  <a:schemeClr val="accent3">
                    <a:lumMod val="76000"/>
                  </a:schemeClr>
                </a:solidFill>
              </a:rPr>
              <a:t>Inovativne ideje in metodologije razvoja inovacij</a:t>
            </a:r>
          </a:p>
        </p:txBody>
      </p:sp>
      <p:sp>
        <p:nvSpPr>
          <p:cNvPr id="4" name="Metin kutusu 3">
            <a:extLst>
              <a:ext uri="{FF2B5EF4-FFF2-40B4-BE49-F238E27FC236}">
                <a16:creationId xmlns:a16="http://schemas.microsoft.com/office/drawing/2014/main" id="{5952ADD2-30F5-3D6E-D264-AD3A96CE4A18}"/>
              </a:ext>
            </a:extLst>
          </p:cNvPr>
          <p:cNvSpPr txBox="1"/>
          <p:nvPr/>
        </p:nvSpPr>
        <p:spPr>
          <a:xfrm>
            <a:off x="371843" y="1483180"/>
            <a:ext cx="7206916" cy="3877985"/>
          </a:xfrm>
          <a:prstGeom prst="rect">
            <a:avLst/>
          </a:prstGeom>
          <a:noFill/>
        </p:spPr>
        <p:txBody>
          <a:bodyPr wrap="square" lIns="91440" tIns="45720" rIns="91440" bIns="45720" anchor="t">
            <a:spAutoFit/>
          </a:bodyPr>
          <a:lstStyle/>
          <a:p>
            <a:pPr algn="just" fontAlgn="base">
              <a:spcBef>
                <a:spcPts val="600"/>
              </a:spcBef>
              <a:spcAft>
                <a:spcPts val="600"/>
              </a:spcAft>
            </a:pPr>
            <a:r>
              <a:rPr lang="sl-SI" sz="1600" b="1" dirty="0">
                <a:solidFill>
                  <a:schemeClr val="bg1"/>
                </a:solidFill>
                <a:latin typeface="Raleway "/>
              </a:rPr>
              <a:t>Model peščene ure</a:t>
            </a:r>
            <a:r>
              <a:rPr lang="sl-SI" sz="1600" b="1" i="0" dirty="0">
                <a:solidFill>
                  <a:schemeClr val="bg1"/>
                </a:solidFill>
                <a:effectLst/>
                <a:latin typeface="Raleway "/>
              </a:rPr>
              <a:t>​</a:t>
            </a:r>
          </a:p>
          <a:p>
            <a:pPr fontAlgn="base">
              <a:spcBef>
                <a:spcPts val="600"/>
              </a:spcBef>
              <a:spcAft>
                <a:spcPts val="600"/>
              </a:spcAft>
            </a:pPr>
            <a:r>
              <a:rPr lang="sl-SI" sz="1600" dirty="0">
                <a:solidFill>
                  <a:srgbClr val="000000"/>
                </a:solidFill>
                <a:latin typeface="Raleway "/>
              </a:rPr>
              <a:t>V </a:t>
            </a:r>
            <a:r>
              <a:rPr lang="sl-SI" sz="1600" err="1">
                <a:solidFill>
                  <a:srgbClr val="000000"/>
                </a:solidFill>
                <a:latin typeface="Raleway "/>
              </a:rPr>
              <a:t>Gasperszovem</a:t>
            </a:r>
            <a:r>
              <a:rPr lang="sl-SI" sz="1600" dirty="0">
                <a:solidFill>
                  <a:srgbClr val="000000"/>
                </a:solidFill>
                <a:latin typeface="Raleway "/>
              </a:rPr>
              <a:t> modelu peščene ure je pet stopenj razvoja ideje. To so: </a:t>
            </a:r>
          </a:p>
          <a:p>
            <a:pPr marL="342900" indent="-342900">
              <a:spcBef>
                <a:spcPts val="600"/>
              </a:spcBef>
              <a:spcAft>
                <a:spcPts val="600"/>
              </a:spcAft>
              <a:buAutoNum type="arabicPeriod"/>
            </a:pPr>
            <a:r>
              <a:rPr lang="sl-SI" sz="1600">
                <a:solidFill>
                  <a:srgbClr val="000000"/>
                </a:solidFill>
                <a:latin typeface="Raleway "/>
              </a:rPr>
              <a:t>Pojavljanje idej</a:t>
            </a:r>
            <a:endParaRPr lang="sl-SI">
              <a:solidFill>
                <a:srgbClr val="DACDAC"/>
              </a:solidFill>
              <a:latin typeface="Raleway"/>
            </a:endParaRPr>
          </a:p>
          <a:p>
            <a:pPr marL="342900" indent="-342900">
              <a:spcBef>
                <a:spcPts val="600"/>
              </a:spcBef>
              <a:spcAft>
                <a:spcPts val="600"/>
              </a:spcAft>
              <a:buAutoNum type="arabicPeriod"/>
            </a:pPr>
            <a:r>
              <a:rPr lang="sl-SI" sz="1600">
                <a:solidFill>
                  <a:srgbClr val="000000"/>
                </a:solidFill>
                <a:latin typeface="Raleway "/>
              </a:rPr>
              <a:t>Izbira</a:t>
            </a:r>
            <a:endParaRPr lang="sl-SI">
              <a:solidFill>
                <a:srgbClr val="DACDAC"/>
              </a:solidFill>
              <a:latin typeface="Raleway"/>
            </a:endParaRPr>
          </a:p>
          <a:p>
            <a:pPr marL="342900" indent="-342900">
              <a:spcBef>
                <a:spcPts val="600"/>
              </a:spcBef>
              <a:spcAft>
                <a:spcPts val="600"/>
              </a:spcAft>
              <a:buAutoNum type="arabicPeriod"/>
            </a:pPr>
            <a:r>
              <a:rPr lang="sl-SI" sz="1600" dirty="0">
                <a:solidFill>
                  <a:srgbClr val="000000"/>
                </a:solidFill>
                <a:latin typeface="Raleway "/>
              </a:rPr>
              <a:t>Vrednotenje </a:t>
            </a:r>
            <a:endParaRPr lang="sl-SI">
              <a:solidFill>
                <a:srgbClr val="DACDAC"/>
              </a:solidFill>
              <a:latin typeface="Raleway"/>
            </a:endParaRPr>
          </a:p>
          <a:p>
            <a:pPr marL="342900" indent="-342900">
              <a:spcBef>
                <a:spcPts val="600"/>
              </a:spcBef>
              <a:spcAft>
                <a:spcPts val="600"/>
              </a:spcAft>
              <a:buAutoNum type="arabicPeriod"/>
            </a:pPr>
            <a:r>
              <a:rPr lang="sl-SI" sz="1600">
                <a:solidFill>
                  <a:srgbClr val="000000"/>
                </a:solidFill>
                <a:latin typeface="Raleway "/>
              </a:rPr>
              <a:t>Okrepitev</a:t>
            </a:r>
            <a:endParaRPr lang="sl-SI">
              <a:solidFill>
                <a:srgbClr val="DACDAC"/>
              </a:solidFill>
              <a:latin typeface="Raleway"/>
            </a:endParaRPr>
          </a:p>
          <a:p>
            <a:pPr marL="342900" indent="-342900">
              <a:spcBef>
                <a:spcPts val="600"/>
              </a:spcBef>
              <a:spcAft>
                <a:spcPts val="600"/>
              </a:spcAft>
              <a:buAutoNum type="arabicPeriod"/>
            </a:pPr>
            <a:r>
              <a:rPr lang="sl-SI" sz="1600" dirty="0">
                <a:solidFill>
                  <a:srgbClr val="000000"/>
                </a:solidFill>
                <a:latin typeface="Raleway "/>
              </a:rPr>
              <a:t>Uporaba</a:t>
            </a:r>
            <a:r>
              <a:rPr lang="sl-SI" sz="1600" b="0" i="0" dirty="0">
                <a:solidFill>
                  <a:srgbClr val="000000"/>
                </a:solidFill>
                <a:effectLst/>
                <a:latin typeface="Raleway "/>
              </a:rPr>
              <a:t>​</a:t>
            </a:r>
            <a:endParaRPr lang="sl-SI" dirty="0"/>
          </a:p>
          <a:p>
            <a:pPr fontAlgn="base">
              <a:spcBef>
                <a:spcPts val="600"/>
              </a:spcBef>
              <a:spcAft>
                <a:spcPts val="600"/>
              </a:spcAft>
            </a:pPr>
            <a:r>
              <a:rPr lang="sl-SI" sz="1600" dirty="0">
                <a:solidFill>
                  <a:srgbClr val="000000"/>
                </a:solidFill>
                <a:latin typeface="Raleway "/>
              </a:rPr>
              <a:t>V skladu s tem modelom se v prvi fazi zberejo in zabeležijo ideje udeležencev. Po zaključeni drugi fazi se zbrane ideje obdelajo v skladu z določenimi merili. Uspešne ideje, ki so se pojavile kot rezultat vrednotenja, se prenesejo v tretji in zadnji del ter vključijo v fazo izvajanja in realizacije.</a:t>
            </a:r>
            <a:endParaRPr lang="sl-SI" sz="1600" b="0" i="0" dirty="0">
              <a:solidFill>
                <a:srgbClr val="000000"/>
              </a:solidFill>
              <a:effectLst/>
              <a:latin typeface="Raleway "/>
            </a:endParaRPr>
          </a:p>
        </p:txBody>
      </p:sp>
      <p:pic>
        <p:nvPicPr>
          <p:cNvPr id="5" name="Resim 4">
            <a:extLst>
              <a:ext uri="{FF2B5EF4-FFF2-40B4-BE49-F238E27FC236}">
                <a16:creationId xmlns:a16="http://schemas.microsoft.com/office/drawing/2014/main" id="{57F91780-DD1B-7DAF-AC1D-D8E1B4441939}"/>
              </a:ext>
            </a:extLst>
          </p:cNvPr>
          <p:cNvPicPr>
            <a:picLocks noChangeAspect="1"/>
          </p:cNvPicPr>
          <p:nvPr/>
        </p:nvPicPr>
        <p:blipFill>
          <a:blip r:embed="rId3" cstate="print"/>
          <a:stretch>
            <a:fillRect/>
          </a:stretch>
        </p:blipFill>
        <p:spPr>
          <a:xfrm>
            <a:off x="8515402" y="1106424"/>
            <a:ext cx="2543438" cy="4762369"/>
          </a:xfrm>
          <a:prstGeom prst="rect">
            <a:avLst/>
          </a:prstGeom>
          <a:ln>
            <a:noFill/>
          </a:ln>
          <a:effectLst>
            <a:softEdge rad="112500"/>
          </a:effectLst>
        </p:spPr>
      </p:pic>
      <p:sp>
        <p:nvSpPr>
          <p:cNvPr id="6" name="Metin kutusu 5">
            <a:extLst>
              <a:ext uri="{FF2B5EF4-FFF2-40B4-BE49-F238E27FC236}">
                <a16:creationId xmlns:a16="http://schemas.microsoft.com/office/drawing/2014/main" id="{4D42410B-F289-91D1-5A3E-30879299C726}"/>
              </a:ext>
            </a:extLst>
          </p:cNvPr>
          <p:cNvSpPr txBox="1"/>
          <p:nvPr/>
        </p:nvSpPr>
        <p:spPr>
          <a:xfrm>
            <a:off x="8616792" y="5854022"/>
            <a:ext cx="3575208" cy="323165"/>
          </a:xfrm>
          <a:prstGeom prst="rect">
            <a:avLst/>
          </a:prstGeom>
          <a:noFill/>
        </p:spPr>
        <p:txBody>
          <a:bodyPr wrap="square" lIns="91440" tIns="45720" rIns="91440" bIns="45720" anchor="t">
            <a:spAutoFit/>
          </a:bodyPr>
          <a:lstStyle/>
          <a:p>
            <a:pPr>
              <a:lnSpc>
                <a:spcPct val="150000"/>
              </a:lnSpc>
            </a:pPr>
            <a:r>
              <a:rPr lang="tr-TR" sz="1000" dirty="0">
                <a:solidFill>
                  <a:schemeClr val="accent1"/>
                </a:solidFill>
              </a:rPr>
              <a:t>Vir slike</a:t>
            </a:r>
            <a:r>
              <a:rPr lang="en-US" sz="1000" dirty="0">
                <a:solidFill>
                  <a:schemeClr val="accent1"/>
                </a:solidFill>
              </a:rPr>
              <a:t>: </a:t>
            </a:r>
            <a:r>
              <a:rPr lang="tr-TR" sz="1000" dirty="0">
                <a:solidFill>
                  <a:schemeClr val="accent1"/>
                </a:solidFill>
              </a:rPr>
              <a:t>Hourglass Model</a:t>
            </a:r>
            <a:r>
              <a:rPr lang="sl-SI" sz="1000" dirty="0">
                <a:solidFill>
                  <a:schemeClr val="accent1"/>
                </a:solidFill>
              </a:rPr>
              <a:t>; </a:t>
            </a:r>
            <a:r>
              <a:rPr lang="en-US" sz="1000" b="0" i="0" dirty="0" err="1">
                <a:solidFill>
                  <a:srgbClr val="000000"/>
                </a:solidFill>
                <a:effectLst/>
                <a:latin typeface="Raleway "/>
              </a:rPr>
              <a:t>Gaspersz</a:t>
            </a:r>
            <a:endParaRPr lang="tr-TR" sz="1000" dirty="0">
              <a:solidFill>
                <a:schemeClr val="accent1"/>
              </a:solidFill>
            </a:endParaRPr>
          </a:p>
        </p:txBody>
      </p:sp>
    </p:spTree>
    <p:extLst>
      <p:ext uri="{BB962C8B-B14F-4D97-AF65-F5344CB8AC3E}">
        <p14:creationId xmlns:p14="http://schemas.microsoft.com/office/powerpoint/2010/main" val="292982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Autofit/>
          </a:bodyPr>
          <a:lstStyle/>
          <a:p>
            <a:r>
              <a:rPr lang="sl-SI" sz="3400" dirty="0"/>
              <a:t>1. Od problema do izdelka: raziskave trga in prepoznavanje priložnosti</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522647"/>
            <a:ext cx="10610461" cy="459165"/>
          </a:xfrm>
          <a:prstGeom prst="rect">
            <a:avLst/>
          </a:prstGeom>
          <a:noFill/>
        </p:spPr>
        <p:txBody>
          <a:bodyPr wrap="square" rtlCol="0">
            <a:spAutoFit/>
          </a:bodyPr>
          <a:lstStyle/>
          <a:p>
            <a:pPr>
              <a:lnSpc>
                <a:spcPct val="150000"/>
              </a:lnSpc>
            </a:pPr>
            <a:r>
              <a:rPr lang="sl-SI" b="1" dirty="0">
                <a:solidFill>
                  <a:schemeClr val="bg1"/>
                </a:solidFill>
              </a:rPr>
              <a:t>Namen  </a:t>
            </a: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228877"/>
            <a:ext cx="11032960" cy="2049664"/>
          </a:xfrm>
          <a:prstGeom prst="rect">
            <a:avLst/>
          </a:prstGeom>
          <a:noFill/>
        </p:spPr>
        <p:txBody>
          <a:bodyPr wrap="square" lIns="91440" tIns="45720" rIns="91440" bIns="45720" anchor="t">
            <a:spAutoFit/>
          </a:bodyPr>
          <a:lstStyle/>
          <a:p>
            <a:pPr algn="just" fontAlgn="base">
              <a:lnSpc>
                <a:spcPct val="150000"/>
              </a:lnSpc>
              <a:spcBef>
                <a:spcPts val="600"/>
              </a:spcBef>
              <a:spcAft>
                <a:spcPts val="600"/>
              </a:spcAft>
            </a:pPr>
            <a:r>
              <a:rPr lang="sl-SI" sz="1600" dirty="0">
                <a:solidFill>
                  <a:srgbClr val="000000"/>
                </a:solidFill>
                <a:latin typeface="Raleway "/>
              </a:rPr>
              <a:t>To poglavje je zasnovano tako, </a:t>
            </a:r>
            <a:r>
              <a:rPr lang="sl-SI" sz="1600" b="1" dirty="0">
                <a:solidFill>
                  <a:srgbClr val="000000"/>
                </a:solidFill>
                <a:latin typeface="Raleway "/>
              </a:rPr>
              <a:t>da zajema vse vidike trženja in upravljanja inovacij</a:t>
            </a:r>
            <a:r>
              <a:rPr lang="sl-SI" sz="1600" dirty="0">
                <a:solidFill>
                  <a:srgbClr val="000000"/>
                </a:solidFill>
                <a:latin typeface="Raleway "/>
              </a:rPr>
              <a:t>. Po uspešnem zaključku poglavja boste poznali praktične in teoretične veščine, potrebne za trženje in upravljanje inovacij v podjetjih</a:t>
            </a:r>
            <a:r>
              <a:rPr lang="sl-SI" sz="1600" b="0" i="0" u="none" strike="noStrike" dirty="0">
                <a:solidFill>
                  <a:srgbClr val="000000"/>
                </a:solidFill>
                <a:effectLst/>
                <a:latin typeface="Raleway "/>
              </a:rPr>
              <a:t>.</a:t>
            </a:r>
            <a:r>
              <a:rPr lang="sl-SI" sz="1600" b="0" i="0" dirty="0">
                <a:solidFill>
                  <a:srgbClr val="000000"/>
                </a:solidFill>
                <a:effectLst/>
                <a:latin typeface="Raleway "/>
              </a:rPr>
              <a:t>​</a:t>
            </a:r>
          </a:p>
          <a:p>
            <a:pPr algn="just" fontAlgn="base">
              <a:lnSpc>
                <a:spcPct val="150000"/>
              </a:lnSpc>
              <a:spcBef>
                <a:spcPts val="600"/>
              </a:spcBef>
              <a:spcAft>
                <a:spcPts val="600"/>
              </a:spcAft>
            </a:pPr>
            <a:r>
              <a:rPr lang="sl-SI" sz="1600" b="0" i="0" dirty="0">
                <a:solidFill>
                  <a:srgbClr val="000000"/>
                </a:solidFill>
                <a:effectLst/>
                <a:latin typeface="Raleway "/>
              </a:rPr>
              <a:t>​</a:t>
            </a:r>
            <a:r>
              <a:rPr lang="sl-SI" sz="1600" dirty="0">
                <a:solidFill>
                  <a:srgbClr val="000000"/>
                </a:solidFill>
                <a:latin typeface="Raleway "/>
              </a:rPr>
              <a:t>Teoretični del tega poglavja zajema osnovna načela upravljanja trženja, vključno z upravljanjem odnosov s strankami na področju upravljanja inovacij, tržnimi raziskavami in razvojem izdelkov v kontekstu marketinški</a:t>
            </a:r>
            <a:r>
              <a:rPr lang="en-US" sz="1600" dirty="0">
                <a:solidFill>
                  <a:srgbClr val="000000"/>
                </a:solidFill>
                <a:latin typeface="Raleway "/>
              </a:rPr>
              <a:t>h </a:t>
            </a:r>
            <a:r>
              <a:rPr lang="en-US" sz="1600" dirty="0" err="1">
                <a:solidFill>
                  <a:srgbClr val="000000"/>
                </a:solidFill>
                <a:latin typeface="Raleway "/>
              </a:rPr>
              <a:t>spretnosti</a:t>
            </a:r>
            <a:r>
              <a:rPr lang="sl-SI" sz="1600" b="0" i="0" u="none" strike="noStrike" dirty="0">
                <a:solidFill>
                  <a:srgbClr val="000000"/>
                </a:solidFill>
                <a:effectLst/>
                <a:latin typeface="Raleway "/>
              </a:rPr>
              <a:t>. </a:t>
            </a:r>
            <a:endParaRPr lang="sl-SI" sz="1600" b="0" i="0" dirty="0">
              <a:solidFill>
                <a:srgbClr val="000000"/>
              </a:solidFill>
              <a:latin typeface="Raleway "/>
            </a:endParaRPr>
          </a:p>
        </p:txBody>
      </p:sp>
    </p:spTree>
    <p:extLst>
      <p:ext uri="{BB962C8B-B14F-4D97-AF65-F5344CB8AC3E}">
        <p14:creationId xmlns:p14="http://schemas.microsoft.com/office/powerpoint/2010/main" val="2622686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919E9-4674-4AAA-7876-7BD4D11E6BE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F364DB5-C7E2-70D7-E23B-30FE13AA82F2}"/>
              </a:ext>
            </a:extLst>
          </p:cNvPr>
          <p:cNvSpPr txBox="1"/>
          <p:nvPr/>
        </p:nvSpPr>
        <p:spPr>
          <a:xfrm>
            <a:off x="400140" y="211288"/>
            <a:ext cx="11675595" cy="1138773"/>
          </a:xfrm>
          <a:prstGeom prst="rect">
            <a:avLst/>
          </a:prstGeom>
          <a:noFill/>
        </p:spPr>
        <p:txBody>
          <a:bodyPr wrap="square" lIns="91440" tIns="45720" rIns="91440" bIns="45720" rtlCol="0" anchor="t">
            <a:spAutoFit/>
          </a:bodyPr>
          <a:lstStyle/>
          <a:p>
            <a:r>
              <a:rPr lang="sl-SI" sz="3400" dirty="0">
                <a:solidFill>
                  <a:schemeClr val="accent3">
                    <a:lumMod val="75000"/>
                  </a:schemeClr>
                </a:solidFill>
                <a:latin typeface="Raleway SemiBold"/>
              </a:rPr>
              <a:t>Oblikovalsko razmišljanje in njegova uporaba pri
upravljanju inovacij – 1/7</a:t>
            </a:r>
          </a:p>
        </p:txBody>
      </p:sp>
      <p:sp>
        <p:nvSpPr>
          <p:cNvPr id="19" name="Metin kutusu 18">
            <a:extLst>
              <a:ext uri="{FF2B5EF4-FFF2-40B4-BE49-F238E27FC236}">
                <a16:creationId xmlns:a16="http://schemas.microsoft.com/office/drawing/2014/main" id="{5685BEC7-3663-757D-3B80-2C3850F8C9B6}"/>
              </a:ext>
            </a:extLst>
          </p:cNvPr>
          <p:cNvSpPr txBox="1"/>
          <p:nvPr/>
        </p:nvSpPr>
        <p:spPr>
          <a:xfrm>
            <a:off x="400140" y="1688088"/>
            <a:ext cx="6709288" cy="4093428"/>
          </a:xfrm>
          <a:prstGeom prst="rect">
            <a:avLst/>
          </a:prstGeom>
          <a:noFill/>
        </p:spPr>
        <p:txBody>
          <a:bodyPr wrap="square" lIns="91440" tIns="45720" rIns="91440" bIns="45720" anchor="t">
            <a:spAutoFit/>
          </a:bodyPr>
          <a:lstStyle/>
          <a:p>
            <a:pPr>
              <a:spcBef>
                <a:spcPts val="600"/>
              </a:spcBef>
              <a:spcAft>
                <a:spcPts val="600"/>
              </a:spcAft>
            </a:pPr>
            <a:r>
              <a:rPr lang="sl-SI" sz="1600" b="1" dirty="0">
                <a:solidFill>
                  <a:schemeClr val="bg1">
                    <a:lumMod val="75000"/>
                  </a:schemeClr>
                </a:solidFill>
              </a:rPr>
              <a:t>Oblikovalsko razmišljanje za trženje </a:t>
            </a:r>
            <a:r>
              <a:rPr lang="sl-SI" sz="1600" dirty="0">
                <a:solidFill>
                  <a:schemeClr val="accent1"/>
                </a:solidFill>
              </a:rPr>
              <a:t>je pristop, ki uporablja načela oblikovalskega razmišljanja – v človeka usmerjenega ponavljajočega se procesa – za reševanje trženjskih izzivov in ustvarjanje vrednosti za stranke. Osredotoča se na poglobljeno razumevanje potreb strank, eksperimentiranje z rešitvami in spodbujanje inovacij. </a:t>
            </a:r>
            <a:endParaRPr lang="sl-SI">
              <a:solidFill>
                <a:schemeClr val="accent1"/>
              </a:solidFill>
            </a:endParaRPr>
          </a:p>
          <a:p>
            <a:pPr>
              <a:spcBef>
                <a:spcPts val="600"/>
              </a:spcBef>
              <a:spcAft>
                <a:spcPts val="600"/>
              </a:spcAft>
            </a:pPr>
            <a:r>
              <a:rPr lang="sl-SI" sz="1600" dirty="0">
                <a:solidFill>
                  <a:schemeClr val="accent1"/>
                </a:solidFill>
              </a:rPr>
              <a:t>Tradicionalno trženje se pogosto osredotoča na prodajo izdelkov ali storitev s pošiljanjem sporočil ciljnim skupinam. Nasprotno pa se pri  oblikovalskem razmišljanju poudarek preusmeri na razumevanje in reševanje resničnih težav, s katerimi se soočajo stranke. To ustvarja trženjske akcije, ki nimajo le globokega odmeva, temveč tudi gradijo močnejše odnose in dolgoročno zvestobo. Zato je oblikovalsko razmišljanje ključno orodje za trženje in inovacije.</a:t>
            </a:r>
            <a:endParaRPr lang="sl-SI" dirty="0">
              <a:solidFill>
                <a:schemeClr val="accent1"/>
              </a:solidFill>
            </a:endParaRPr>
          </a:p>
          <a:p>
            <a:pPr>
              <a:spcBef>
                <a:spcPts val="600"/>
              </a:spcBef>
              <a:spcAft>
                <a:spcPts val="600"/>
              </a:spcAft>
            </a:pPr>
            <a:r>
              <a:rPr lang="sl-SI" sz="1600" dirty="0">
                <a:solidFill>
                  <a:schemeClr val="accent1"/>
                </a:solidFill>
              </a:rPr>
              <a:t>S pomočjo publikacije </a:t>
            </a:r>
            <a:r>
              <a:rPr lang="en-US" sz="1600" b="0" i="0" u="sng" strike="noStrike" dirty="0">
                <a:solidFill>
                  <a:srgbClr val="F49100"/>
                </a:solidFill>
                <a:effectLst/>
                <a:latin typeface="Raleway"/>
                <a:hlinkClick r:id="rId3"/>
              </a:rPr>
              <a:t>An Introduction to Design Thinking PROCESS GUIDE</a:t>
            </a:r>
            <a:r>
              <a:rPr lang="sl-SI" sz="1600" dirty="0">
                <a:solidFill>
                  <a:schemeClr val="accent1"/>
                </a:solidFill>
              </a:rPr>
              <a:t> se boste naučili, kako uporabiti oblikovalsko razmišljanje korak za korakom.</a:t>
            </a:r>
            <a:endParaRPr lang="sl-SI">
              <a:solidFill>
                <a:schemeClr val="accent1"/>
              </a:solidFill>
            </a:endParaRPr>
          </a:p>
        </p:txBody>
      </p:sp>
      <p:sp>
        <p:nvSpPr>
          <p:cNvPr id="3" name="TextBox 2">
            <a:extLst>
              <a:ext uri="{FF2B5EF4-FFF2-40B4-BE49-F238E27FC236}">
                <a16:creationId xmlns:a16="http://schemas.microsoft.com/office/drawing/2014/main" id="{4E89A360-A28B-7B7D-BDC8-2EAA2BECF58E}"/>
              </a:ext>
            </a:extLst>
          </p:cNvPr>
          <p:cNvSpPr txBox="1"/>
          <p:nvPr/>
        </p:nvSpPr>
        <p:spPr>
          <a:xfrm>
            <a:off x="7315137" y="5005401"/>
            <a:ext cx="4472310" cy="523220"/>
          </a:xfrm>
          <a:prstGeom prst="rect">
            <a:avLst/>
          </a:prstGeom>
          <a:noFill/>
        </p:spPr>
        <p:txBody>
          <a:bodyPr wrap="square" rtlCol="0">
            <a:spAutoFit/>
          </a:bodyPr>
          <a:lstStyle/>
          <a:p>
            <a:r>
              <a:rPr lang="sl-SI" sz="1000" i="1" dirty="0">
                <a:solidFill>
                  <a:schemeClr val="accent1"/>
                </a:solidFill>
              </a:rPr>
              <a:t>Vir: </a:t>
            </a:r>
            <a:r>
              <a:rPr lang="en-US" sz="1000" i="1" dirty="0">
                <a:solidFill>
                  <a:schemeClr val="accent1"/>
                </a:solidFill>
                <a:effectLst/>
                <a:latin typeface="Raleway "/>
              </a:rPr>
              <a:t>The Explainer: What Is Design Thinking?</a:t>
            </a:r>
            <a:r>
              <a:rPr lang="sl-SI" sz="1000" i="1" dirty="0">
                <a:solidFill>
                  <a:schemeClr val="accent1"/>
                </a:solidFill>
                <a:latin typeface="Raleway "/>
              </a:rPr>
              <a:t>; </a:t>
            </a:r>
            <a:r>
              <a:rPr lang="sl-SI" sz="1000" i="1" dirty="0">
                <a:solidFill>
                  <a:schemeClr val="accent1"/>
                </a:solidFill>
                <a:effectLst/>
                <a:latin typeface="Raleway "/>
              </a:rPr>
              <a:t>Harvard Business Review</a:t>
            </a:r>
            <a:endParaRPr lang="en-US" sz="1000" i="1" dirty="0">
              <a:solidFill>
                <a:schemeClr val="accent1"/>
              </a:solidFill>
              <a:effectLst/>
              <a:latin typeface="Raleway "/>
            </a:endParaRPr>
          </a:p>
          <a:p>
            <a:endParaRPr lang="sl-SI" dirty="0"/>
          </a:p>
        </p:txBody>
      </p:sp>
      <p:pic>
        <p:nvPicPr>
          <p:cNvPr id="4" name="Çevrimiçi Medya 3">
            <a:hlinkClick r:id="" action="ppaction://media"/>
            <a:extLst>
              <a:ext uri="{FF2B5EF4-FFF2-40B4-BE49-F238E27FC236}">
                <a16:creationId xmlns:a16="http://schemas.microsoft.com/office/drawing/2014/main" id="{3F15272A-5C4E-465B-6CBC-7264BDD1D906}"/>
              </a:ext>
            </a:extLst>
          </p:cNvPr>
          <p:cNvPicPr>
            <a:picLocks noRot="1" noChangeAspect="1"/>
          </p:cNvPicPr>
          <p:nvPr>
            <a:videoFile r:link="rId1"/>
          </p:nvPr>
        </p:nvPicPr>
        <p:blipFill>
          <a:blip r:embed="rId4" cstate="print"/>
          <a:stretch>
            <a:fillRect/>
          </a:stretch>
        </p:blipFill>
        <p:spPr>
          <a:xfrm>
            <a:off x="7233795" y="2188633"/>
            <a:ext cx="4394113" cy="2480733"/>
          </a:xfrm>
          <a:prstGeom prst="rect">
            <a:avLst/>
          </a:prstGeom>
        </p:spPr>
      </p:pic>
    </p:spTree>
    <p:extLst>
      <p:ext uri="{BB962C8B-B14F-4D97-AF65-F5344CB8AC3E}">
        <p14:creationId xmlns:p14="http://schemas.microsoft.com/office/powerpoint/2010/main" val="10532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EAAF6-6975-1F56-A8B5-ABA3AD26B44B}"/>
            </a:ext>
          </a:extLst>
        </p:cNvPr>
        <p:cNvGrpSpPr/>
        <p:nvPr/>
      </p:nvGrpSpPr>
      <p:grpSpPr>
        <a:xfrm>
          <a:off x="0" y="0"/>
          <a:ext cx="0" cy="0"/>
          <a:chOff x="0" y="0"/>
          <a:chExt cx="0" cy="0"/>
        </a:xfrm>
      </p:grpSpPr>
      <p:pic>
        <p:nvPicPr>
          <p:cNvPr id="8" name="Resim 7" descr="metin, daire, ekran görüntüsü, renklilik içeren bir resim&#10;&#10;Açıklama otomatik olarak oluşturuldu">
            <a:extLst>
              <a:ext uri="{FF2B5EF4-FFF2-40B4-BE49-F238E27FC236}">
                <a16:creationId xmlns:a16="http://schemas.microsoft.com/office/drawing/2014/main" id="{5636BAF3-0A49-04E2-49F6-2C125AAA21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618" y="1962108"/>
            <a:ext cx="6368032" cy="3582018"/>
          </a:xfrm>
          <a:prstGeom prst="rect">
            <a:avLst/>
          </a:prstGeom>
        </p:spPr>
      </p:pic>
      <p:sp>
        <p:nvSpPr>
          <p:cNvPr id="10" name="Metin kutusu 9">
            <a:extLst>
              <a:ext uri="{FF2B5EF4-FFF2-40B4-BE49-F238E27FC236}">
                <a16:creationId xmlns:a16="http://schemas.microsoft.com/office/drawing/2014/main" id="{B0B99863-035F-DB6D-E8B2-5F77E783BF7E}"/>
              </a:ext>
            </a:extLst>
          </p:cNvPr>
          <p:cNvSpPr txBox="1"/>
          <p:nvPr/>
        </p:nvSpPr>
        <p:spPr>
          <a:xfrm>
            <a:off x="1483371" y="5334902"/>
            <a:ext cx="4516375" cy="461665"/>
          </a:xfrm>
          <a:prstGeom prst="rect">
            <a:avLst/>
          </a:prstGeom>
          <a:noFill/>
        </p:spPr>
        <p:txBody>
          <a:bodyPr wrap="square">
            <a:spAutoFit/>
          </a:bodyPr>
          <a:lstStyle/>
          <a:p>
            <a:pPr>
              <a:lnSpc>
                <a:spcPct val="150000"/>
              </a:lnSpc>
            </a:pPr>
            <a:r>
              <a:rPr lang="sl-SI" sz="1600" b="1" dirty="0">
                <a:solidFill>
                  <a:schemeClr val="accent1"/>
                </a:solidFill>
              </a:rPr>
              <a:t>Pet korakov oblikovalskega razmišljanja</a:t>
            </a:r>
          </a:p>
        </p:txBody>
      </p:sp>
      <p:sp>
        <p:nvSpPr>
          <p:cNvPr id="12" name="Metin kutusu 11">
            <a:extLst>
              <a:ext uri="{FF2B5EF4-FFF2-40B4-BE49-F238E27FC236}">
                <a16:creationId xmlns:a16="http://schemas.microsoft.com/office/drawing/2014/main" id="{BF1E4AFC-6C28-E3E3-C0AD-9888A1C8383D}"/>
              </a:ext>
            </a:extLst>
          </p:cNvPr>
          <p:cNvSpPr txBox="1"/>
          <p:nvPr/>
        </p:nvSpPr>
        <p:spPr>
          <a:xfrm>
            <a:off x="6257414" y="2042201"/>
            <a:ext cx="5749048" cy="3662541"/>
          </a:xfrm>
          <a:prstGeom prst="rect">
            <a:avLst/>
          </a:prstGeom>
          <a:noFill/>
        </p:spPr>
        <p:txBody>
          <a:bodyPr wrap="square">
            <a:spAutoFit/>
          </a:bodyPr>
          <a:lstStyle/>
          <a:p>
            <a:pPr algn="just">
              <a:spcBef>
                <a:spcPts val="600"/>
              </a:spcBef>
              <a:spcAft>
                <a:spcPts val="600"/>
              </a:spcAft>
            </a:pPr>
            <a:r>
              <a:rPr lang="sl-SI" sz="1600" b="1" dirty="0">
                <a:solidFill>
                  <a:schemeClr val="accent1"/>
                </a:solidFill>
              </a:rPr>
              <a:t>Empatija</a:t>
            </a:r>
            <a:r>
              <a:rPr lang="sl-SI" sz="1600" dirty="0">
                <a:solidFill>
                  <a:schemeClr val="accent1"/>
                </a:solidFill>
              </a:rPr>
              <a:t>: prva faza oblikovalskega razmišljanja, v kateri pridobite resničen vpogled v uporabnike in njihove potrebe.
</a:t>
            </a:r>
            <a:r>
              <a:rPr lang="sl-SI" sz="1600" b="1" dirty="0">
                <a:solidFill>
                  <a:schemeClr val="accent1"/>
                </a:solidFill>
              </a:rPr>
              <a:t>Opredelitev</a:t>
            </a:r>
            <a:r>
              <a:rPr lang="sl-SI" sz="1600" dirty="0">
                <a:solidFill>
                  <a:schemeClr val="accent1"/>
                </a:solidFill>
              </a:rPr>
              <a:t>: druga faza oblikovalskega razmišljanja, v kateri opredelite težavo na način, ki je osredotočen na človeka.
</a:t>
            </a:r>
            <a:r>
              <a:rPr lang="sl-SI" sz="1600" b="1" dirty="0">
                <a:solidFill>
                  <a:schemeClr val="accent1"/>
                </a:solidFill>
              </a:rPr>
              <a:t>Ideja: </a:t>
            </a:r>
            <a:r>
              <a:rPr lang="sl-SI" sz="1600" dirty="0">
                <a:solidFill>
                  <a:schemeClr val="accent1"/>
                </a:solidFill>
              </a:rPr>
              <a:t>tretja faza oblikovalskega razmišljanja, v kateri prepoznate inovativne rešitve za pripravljeno opredelitev težave.
</a:t>
            </a:r>
            <a:r>
              <a:rPr lang="sl-SI" sz="1600" b="1" dirty="0">
                <a:solidFill>
                  <a:schemeClr val="accent1"/>
                </a:solidFill>
              </a:rPr>
              <a:t>Prototip: </a:t>
            </a:r>
            <a:r>
              <a:rPr lang="sl-SI" sz="1600" dirty="0">
                <a:solidFill>
                  <a:schemeClr val="accent1"/>
                </a:solidFill>
              </a:rPr>
              <a:t>četrta faza oblikovalskega razmišljanja, v kateri določite najboljšo možno rešitev.
</a:t>
            </a:r>
            <a:r>
              <a:rPr lang="sl-SI" sz="1600" b="1" dirty="0">
                <a:solidFill>
                  <a:schemeClr val="accent1"/>
                </a:solidFill>
              </a:rPr>
              <a:t>Preizkušanje: </a:t>
            </a:r>
            <a:r>
              <a:rPr lang="sl-SI" sz="1600" dirty="0">
                <a:solidFill>
                  <a:schemeClr val="accent1"/>
                </a:solidFill>
              </a:rPr>
              <a:t>peta in zadnja faza procesa oblikovalskega razmišljanja, v kateri preizkušate rešitve za poglobljeno razumevanje izdelka in njegovih uporabnikov</a:t>
            </a:r>
            <a:r>
              <a:rPr lang="sl-SI" sz="1600" b="0" dirty="0">
                <a:solidFill>
                  <a:schemeClr val="accent1"/>
                </a:solidFill>
                <a:effectLst/>
                <a:latin typeface="Raleway "/>
              </a:rPr>
              <a:t>.</a:t>
            </a:r>
            <a:endParaRPr lang="sl-SI" dirty="0"/>
          </a:p>
        </p:txBody>
      </p:sp>
      <p:sp>
        <p:nvSpPr>
          <p:cNvPr id="4" name="Metin kutusu 3">
            <a:extLst>
              <a:ext uri="{FF2B5EF4-FFF2-40B4-BE49-F238E27FC236}">
                <a16:creationId xmlns:a16="http://schemas.microsoft.com/office/drawing/2014/main" id="{63C8BECF-856F-37F1-5330-CE998930ACC9}"/>
              </a:ext>
            </a:extLst>
          </p:cNvPr>
          <p:cNvSpPr txBox="1"/>
          <p:nvPr/>
        </p:nvSpPr>
        <p:spPr>
          <a:xfrm>
            <a:off x="1363984" y="6122682"/>
            <a:ext cx="3657601" cy="246221"/>
          </a:xfrm>
          <a:prstGeom prst="rect">
            <a:avLst/>
          </a:prstGeom>
          <a:noFill/>
        </p:spPr>
        <p:txBody>
          <a:bodyPr wrap="square">
            <a:spAutoFit/>
          </a:bodyPr>
          <a:lstStyle/>
          <a:p>
            <a:pPr algn="ctr"/>
            <a:r>
              <a:rPr lang="sl-SI" sz="1000" dirty="0">
                <a:solidFill>
                  <a:schemeClr val="accent1"/>
                </a:solidFill>
              </a:rPr>
              <a:t>Vir slike: </a:t>
            </a:r>
            <a:r>
              <a:rPr lang="sl-SI" sz="1000" dirty="0" err="1">
                <a:solidFill>
                  <a:schemeClr val="accent1"/>
                </a:solidFill>
              </a:rPr>
              <a:t>Istockphoto.com</a:t>
            </a:r>
            <a:endParaRPr lang="sl-SI" sz="1000" dirty="0">
              <a:solidFill>
                <a:schemeClr val="accent1"/>
              </a:solidFill>
            </a:endParaRPr>
          </a:p>
        </p:txBody>
      </p:sp>
      <p:sp>
        <p:nvSpPr>
          <p:cNvPr id="3" name="CasellaDiTesto 1">
            <a:extLst>
              <a:ext uri="{FF2B5EF4-FFF2-40B4-BE49-F238E27FC236}">
                <a16:creationId xmlns:a16="http://schemas.microsoft.com/office/drawing/2014/main" id="{ADE1D8A1-9791-FDE7-BE86-84F8CE457050}"/>
              </a:ext>
            </a:extLst>
          </p:cNvPr>
          <p:cNvSpPr txBox="1"/>
          <p:nvPr/>
        </p:nvSpPr>
        <p:spPr>
          <a:xfrm>
            <a:off x="400141" y="211288"/>
            <a:ext cx="11308698" cy="1138773"/>
          </a:xfrm>
          <a:prstGeom prst="rect">
            <a:avLst/>
          </a:prstGeom>
          <a:noFill/>
        </p:spPr>
        <p:txBody>
          <a:bodyPr wrap="square" lIns="91440" tIns="45720" rIns="91440" bIns="45720" rtlCol="0" anchor="t">
            <a:spAutoFit/>
          </a:bodyPr>
          <a:lstStyle/>
          <a:p>
            <a:r>
              <a:rPr lang="sl-SI" sz="3400" dirty="0">
                <a:solidFill>
                  <a:schemeClr val="accent3">
                    <a:lumMod val="75000"/>
                  </a:schemeClr>
                </a:solidFill>
                <a:latin typeface="Raleway SemiBold"/>
              </a:rPr>
              <a:t>Oblikovalsko razmišljanje</a:t>
            </a:r>
            <a:r>
              <a:rPr lang="en-US" sz="3400" dirty="0">
                <a:solidFill>
                  <a:schemeClr val="accent3">
                    <a:lumMod val="75000"/>
                  </a:schemeClr>
                </a:solidFill>
                <a:latin typeface="Raleway SemiBold"/>
              </a:rPr>
              <a:t> (design thinking)</a:t>
            </a:r>
            <a:r>
              <a:rPr lang="sl-SI" sz="3400" dirty="0">
                <a:solidFill>
                  <a:schemeClr val="accent3">
                    <a:lumMod val="75000"/>
                  </a:schemeClr>
                </a:solidFill>
                <a:latin typeface="Raleway SemiBold"/>
              </a:rPr>
              <a:t> in njegova uporaba pri</a:t>
            </a:r>
            <a:r>
              <a:rPr lang="en-US" sz="3400" dirty="0">
                <a:solidFill>
                  <a:schemeClr val="accent3">
                    <a:lumMod val="75000"/>
                  </a:schemeClr>
                </a:solidFill>
                <a:latin typeface="Raleway SemiBold"/>
              </a:rPr>
              <a:t> </a:t>
            </a:r>
            <a:r>
              <a:rPr lang="sl-SI" sz="3400" dirty="0">
                <a:solidFill>
                  <a:schemeClr val="accent3">
                    <a:lumMod val="75000"/>
                  </a:schemeClr>
                </a:solidFill>
                <a:latin typeface="Raleway SemiBold"/>
              </a:rPr>
              <a:t>upravljanju inovacij – 2/7</a:t>
            </a:r>
          </a:p>
        </p:txBody>
      </p:sp>
    </p:spTree>
    <p:extLst>
      <p:ext uri="{BB962C8B-B14F-4D97-AF65-F5344CB8AC3E}">
        <p14:creationId xmlns:p14="http://schemas.microsoft.com/office/powerpoint/2010/main" val="28551410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C7493-F08D-87B6-B596-5218B870C1F7}"/>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EF30F0A-5428-0C0F-A293-D460170DE917}"/>
              </a:ext>
            </a:extLst>
          </p:cNvPr>
          <p:cNvSpPr txBox="1"/>
          <p:nvPr/>
        </p:nvSpPr>
        <p:spPr>
          <a:xfrm>
            <a:off x="563689" y="1442419"/>
            <a:ext cx="8254896" cy="2769989"/>
          </a:xfrm>
          <a:prstGeom prst="rect">
            <a:avLst/>
          </a:prstGeom>
          <a:noFill/>
        </p:spPr>
        <p:txBody>
          <a:bodyPr wrap="square" lIns="91440" tIns="45720" rIns="91440" bIns="45720" anchor="t">
            <a:spAutoFit/>
          </a:bodyPr>
          <a:lstStyle/>
          <a:p>
            <a:pPr fontAlgn="base">
              <a:spcBef>
                <a:spcPts val="600"/>
              </a:spcBef>
              <a:spcAft>
                <a:spcPts val="600"/>
              </a:spcAft>
            </a:pPr>
            <a:r>
              <a:rPr lang="sl-SI" sz="1600" b="1" dirty="0">
                <a:solidFill>
                  <a:schemeClr val="bg1"/>
                </a:solidFill>
                <a:latin typeface="Raleway "/>
              </a:rPr>
              <a:t>1. FAZA:</a:t>
            </a:r>
            <a:r>
              <a:rPr lang="sl-SI" sz="1600" b="1" i="0" dirty="0">
                <a:solidFill>
                  <a:schemeClr val="bg1"/>
                </a:solidFill>
                <a:effectLst/>
                <a:latin typeface="Raleway "/>
              </a:rPr>
              <a:t> </a:t>
            </a:r>
            <a:r>
              <a:rPr lang="sl-SI" sz="1600" b="1" dirty="0">
                <a:solidFill>
                  <a:schemeClr val="bg1"/>
                </a:solidFill>
                <a:latin typeface="Raleway "/>
              </a:rPr>
              <a:t>EMPATIJA</a:t>
            </a:r>
            <a:endParaRPr lang="sl-SI"/>
          </a:p>
          <a:p>
            <a:pPr marL="342900" indent="-342900" fontAlgn="base">
              <a:spcBef>
                <a:spcPts val="600"/>
              </a:spcBef>
              <a:spcAft>
                <a:spcPts val="600"/>
              </a:spcAft>
            </a:pPr>
            <a:r>
              <a:rPr lang="sl-SI" sz="1400" dirty="0">
                <a:solidFill>
                  <a:srgbClr val="000000"/>
                </a:solidFill>
                <a:latin typeface="Raleway "/>
              </a:rPr>
              <a:t>V tej fazi si prizadevamo razumeti fizične in čustvene potrebe uporabnikov, zakaj ga uporabljajo,</a:t>
            </a:r>
            <a:br>
              <a:rPr lang="sl-SI" sz="1400" dirty="0">
                <a:solidFill>
                  <a:srgbClr val="000000"/>
                </a:solidFill>
                <a:latin typeface="Raleway "/>
              </a:rPr>
            </a:br>
            <a:r>
              <a:rPr lang="sl-SI" sz="1400" dirty="0">
                <a:solidFill>
                  <a:srgbClr val="000000"/>
                </a:solidFill>
                <a:latin typeface="Raleway "/>
              </a:rPr>
              <a:t>kako razmišljajo in kaj to pomeni.</a:t>
            </a:r>
            <a:endParaRPr lang="sl-SI" dirty="0"/>
          </a:p>
          <a:p>
            <a:pPr marL="342900" indent="-342900">
              <a:spcBef>
                <a:spcPts val="600"/>
              </a:spcBef>
              <a:spcAft>
                <a:spcPts val="600"/>
              </a:spcAft>
            </a:pPr>
            <a:r>
              <a:rPr lang="sl-SI" sz="1400" dirty="0">
                <a:solidFill>
                  <a:srgbClr val="000000"/>
                </a:solidFill>
                <a:latin typeface="Raleway "/>
              </a:rPr>
              <a:t>Kakšni naj bodo koraki empatije?</a:t>
            </a:r>
            <a:endParaRPr lang="sl-SI" dirty="0"/>
          </a:p>
          <a:p>
            <a:pPr marL="342900" indent="-342900" fontAlgn="base">
              <a:spcBef>
                <a:spcPts val="600"/>
              </a:spcBef>
              <a:spcAft>
                <a:spcPts val="600"/>
              </a:spcAft>
              <a:buFont typeface="Arial" pitchFamily="34" charset="0"/>
              <a:buChar char="•"/>
            </a:pPr>
            <a:r>
              <a:rPr lang="sl-SI" sz="1400" i="1" dirty="0">
                <a:solidFill>
                  <a:srgbClr val="000000"/>
                </a:solidFill>
                <a:latin typeface="Raleway "/>
              </a:rPr>
              <a:t>Ne sodite (✓)</a:t>
            </a:r>
            <a:endParaRPr lang="sl-SI" i="1" dirty="0">
              <a:solidFill>
                <a:srgbClr val="000000"/>
              </a:solidFill>
              <a:latin typeface="Raleway "/>
            </a:endParaRPr>
          </a:p>
          <a:p>
            <a:pPr marL="342900" indent="-342900">
              <a:spcBef>
                <a:spcPts val="600"/>
              </a:spcBef>
              <a:spcAft>
                <a:spcPts val="600"/>
              </a:spcAft>
              <a:buFont typeface="Arial" pitchFamily="34" charset="0"/>
              <a:buChar char="•"/>
            </a:pPr>
            <a:r>
              <a:rPr lang="sl-SI" sz="1400" i="1" dirty="0">
                <a:solidFill>
                  <a:srgbClr val="000000"/>
                </a:solidFill>
                <a:latin typeface="Raleway "/>
              </a:rPr>
              <a:t>Bodite radovedni (✓)</a:t>
            </a:r>
            <a:endParaRPr lang="sl-SI" i="1" dirty="0">
              <a:solidFill>
                <a:srgbClr val="000000"/>
              </a:solidFill>
              <a:latin typeface="Raleway "/>
            </a:endParaRPr>
          </a:p>
          <a:p>
            <a:pPr marL="342900" indent="-342900">
              <a:spcBef>
                <a:spcPts val="600"/>
              </a:spcBef>
              <a:spcAft>
                <a:spcPts val="600"/>
              </a:spcAft>
              <a:buFont typeface="Arial" pitchFamily="34" charset="0"/>
              <a:buChar char="•"/>
            </a:pPr>
            <a:r>
              <a:rPr lang="sl-SI" sz="1400" i="1" dirty="0">
                <a:solidFill>
                  <a:srgbClr val="000000"/>
                </a:solidFill>
                <a:latin typeface="Raleway "/>
              </a:rPr>
              <a:t>Bodite optimistični (✓)</a:t>
            </a:r>
            <a:endParaRPr lang="sl-SI" i="1" dirty="0">
              <a:solidFill>
                <a:srgbClr val="000000"/>
              </a:solidFill>
              <a:latin typeface="Raleway "/>
            </a:endParaRPr>
          </a:p>
          <a:p>
            <a:pPr marL="342900" indent="-342900">
              <a:spcBef>
                <a:spcPts val="600"/>
              </a:spcBef>
              <a:spcAft>
                <a:spcPts val="600"/>
              </a:spcAft>
              <a:buFont typeface="Arial" pitchFamily="34" charset="0"/>
              <a:buChar char="•"/>
            </a:pPr>
            <a:r>
              <a:rPr lang="sl-SI" sz="1400" i="1" dirty="0">
                <a:solidFill>
                  <a:srgbClr val="000000"/>
                </a:solidFill>
                <a:latin typeface="Raleway "/>
              </a:rPr>
              <a:t>Bodite spoštljivi (✓)</a:t>
            </a:r>
            <a:endParaRPr lang="sl-SI" i="1" dirty="0">
              <a:solidFill>
                <a:srgbClr val="000000"/>
              </a:solidFill>
              <a:latin typeface="Raleway "/>
            </a:endParaRPr>
          </a:p>
        </p:txBody>
      </p:sp>
      <p:sp>
        <p:nvSpPr>
          <p:cNvPr id="5" name="Metin kutusu 4">
            <a:extLst>
              <a:ext uri="{FF2B5EF4-FFF2-40B4-BE49-F238E27FC236}">
                <a16:creationId xmlns:a16="http://schemas.microsoft.com/office/drawing/2014/main" id="{A14F2A66-4FF4-2FAB-9994-6543A947CF67}"/>
              </a:ext>
            </a:extLst>
          </p:cNvPr>
          <p:cNvSpPr txBox="1"/>
          <p:nvPr/>
        </p:nvSpPr>
        <p:spPr>
          <a:xfrm>
            <a:off x="644217" y="4271902"/>
            <a:ext cx="11064622" cy="1877437"/>
          </a:xfrm>
          <a:prstGeom prst="rect">
            <a:avLst/>
          </a:prstGeom>
          <a:noFill/>
        </p:spPr>
        <p:txBody>
          <a:bodyPr wrap="square" lIns="91440" tIns="45720" rIns="91440" bIns="45720" anchor="t">
            <a:spAutoFit/>
          </a:bodyPr>
          <a:lstStyle/>
          <a:p>
            <a:pPr algn="just" fontAlgn="base">
              <a:spcBef>
                <a:spcPts val="600"/>
              </a:spcBef>
              <a:spcAft>
                <a:spcPts val="600"/>
              </a:spcAft>
            </a:pPr>
            <a:r>
              <a:rPr lang="sl-SI" sz="1400" dirty="0">
                <a:solidFill>
                  <a:srgbClr val="000000"/>
                </a:solidFill>
                <a:latin typeface="Raleway "/>
              </a:rPr>
              <a:t>Za dobro izvedbo tega koraka se postavite v čevlje uporabnika (stranke) in razmislite o uporabniški izkušnji. Nato svoje ugotovitve zapišite v diagram.</a:t>
            </a:r>
          </a:p>
          <a:p>
            <a:pPr marL="342900" indent="-342900" algn="just" fontAlgn="base">
              <a:spcBef>
                <a:spcPts val="600"/>
              </a:spcBef>
              <a:spcAft>
                <a:spcPts val="600"/>
              </a:spcAft>
              <a:buFont typeface="Arial" pitchFamily="34" charset="0"/>
              <a:buChar char="•"/>
            </a:pPr>
            <a:r>
              <a:rPr lang="sl-SI" sz="1400" i="1" dirty="0">
                <a:solidFill>
                  <a:srgbClr val="000000"/>
                </a:solidFill>
                <a:latin typeface="Raleway "/>
              </a:rPr>
              <a:t>Kaj bi želeli?</a:t>
            </a:r>
          </a:p>
          <a:p>
            <a:pPr marL="342900" indent="-342900" algn="just">
              <a:spcBef>
                <a:spcPts val="600"/>
              </a:spcBef>
              <a:spcAft>
                <a:spcPts val="600"/>
              </a:spcAft>
              <a:buFont typeface="Arial" pitchFamily="34" charset="0"/>
              <a:buChar char="•"/>
            </a:pPr>
            <a:r>
              <a:rPr lang="sl-SI" sz="1400" i="1" dirty="0">
                <a:solidFill>
                  <a:srgbClr val="000000"/>
                </a:solidFill>
                <a:latin typeface="Raleway "/>
              </a:rPr>
              <a:t>Kaj bi bilo bolje spremeniti? ...​</a:t>
            </a:r>
            <a:endParaRPr lang="sl-SI" dirty="0"/>
          </a:p>
          <a:p>
            <a:pPr marL="342900" indent="-342900" algn="just" fontAlgn="base">
              <a:spcBef>
                <a:spcPts val="600"/>
              </a:spcBef>
              <a:spcAft>
                <a:spcPts val="600"/>
              </a:spcAft>
            </a:pPr>
            <a:r>
              <a:rPr lang="sl-SI" sz="1400" dirty="0">
                <a:solidFill>
                  <a:srgbClr val="000000"/>
                </a:solidFill>
                <a:latin typeface="Raleway "/>
              </a:rPr>
              <a:t>Samolepilni listki, zemljevidi poti uporabnikov, miselni zemljevidi ali </a:t>
            </a:r>
            <a:r>
              <a:rPr lang="sl-SI" sz="1400" dirty="0" err="1">
                <a:solidFill>
                  <a:srgbClr val="000000"/>
                </a:solidFill>
                <a:latin typeface="Raleway "/>
              </a:rPr>
              <a:t>Vennovi</a:t>
            </a:r>
            <a:r>
              <a:rPr lang="sl-SI" sz="1400" dirty="0">
                <a:solidFill>
                  <a:srgbClr val="000000"/>
                </a:solidFill>
                <a:latin typeface="Raleway "/>
              </a:rPr>
              <a:t> diagrami olajšajo vizualizacijo tako, da razporedijo vse informacije, ki vam pridejo na misel, in jih odražajo kot diagram</a:t>
            </a:r>
            <a:r>
              <a:rPr lang="sl-SI" sz="1400" b="0" i="0" dirty="0">
                <a:solidFill>
                  <a:srgbClr val="000000"/>
                </a:solidFill>
                <a:effectLst/>
                <a:latin typeface="Raleway "/>
              </a:rPr>
              <a:t>.</a:t>
            </a:r>
            <a:r>
              <a:rPr lang="sl-SI" sz="1600" b="0" i="0" dirty="0">
                <a:solidFill>
                  <a:srgbClr val="000000"/>
                </a:solidFill>
                <a:effectLst/>
                <a:latin typeface="Raleway "/>
              </a:rPr>
              <a:t>​</a:t>
            </a:r>
          </a:p>
        </p:txBody>
      </p:sp>
      <p:sp>
        <p:nvSpPr>
          <p:cNvPr id="3" name="CasellaDiTesto 1">
            <a:extLst>
              <a:ext uri="{FF2B5EF4-FFF2-40B4-BE49-F238E27FC236}">
                <a16:creationId xmlns:a16="http://schemas.microsoft.com/office/drawing/2014/main" id="{F7C2127E-D8EF-BAF4-886D-CAFD87EAB7E3}"/>
              </a:ext>
            </a:extLst>
          </p:cNvPr>
          <p:cNvSpPr txBox="1"/>
          <p:nvPr/>
        </p:nvSpPr>
        <p:spPr>
          <a:xfrm>
            <a:off x="116825" y="170052"/>
            <a:ext cx="12075175" cy="1077218"/>
          </a:xfrm>
          <a:prstGeom prst="rect">
            <a:avLst/>
          </a:prstGeom>
          <a:noFill/>
        </p:spPr>
        <p:txBody>
          <a:bodyPr wrap="square" lIns="91440" tIns="45720" rIns="91440" bIns="45720" rtlCol="0" anchor="t">
            <a:spAutoFit/>
          </a:bodyPr>
          <a:lstStyle/>
          <a:p>
            <a:r>
              <a:rPr lang="sl-SI" sz="3200" dirty="0">
                <a:solidFill>
                  <a:schemeClr val="accent3">
                    <a:lumMod val="75000"/>
                  </a:schemeClr>
                </a:solidFill>
                <a:latin typeface="Raleway SemiBold"/>
              </a:rPr>
              <a:t>Oblikovalsko razmišljanje in njegova uporaba pri
upravljanju inovacij – 3/7</a:t>
            </a:r>
          </a:p>
        </p:txBody>
      </p:sp>
    </p:spTree>
    <p:extLst>
      <p:ext uri="{BB962C8B-B14F-4D97-AF65-F5344CB8AC3E}">
        <p14:creationId xmlns:p14="http://schemas.microsoft.com/office/powerpoint/2010/main" val="3393966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C3AAE-DCDB-D91A-57CA-EFA13C8DFB7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540D256D-0621-FF87-021D-0FF9172A568B}"/>
              </a:ext>
            </a:extLst>
          </p:cNvPr>
          <p:cNvSpPr txBox="1"/>
          <p:nvPr/>
        </p:nvSpPr>
        <p:spPr>
          <a:xfrm>
            <a:off x="469114" y="1527394"/>
            <a:ext cx="11514563" cy="3693319"/>
          </a:xfrm>
          <a:prstGeom prst="rect">
            <a:avLst/>
          </a:prstGeom>
          <a:noFill/>
        </p:spPr>
        <p:txBody>
          <a:bodyPr wrap="square" lIns="91440" tIns="45720" rIns="91440" bIns="45720" anchor="t">
            <a:spAutoFit/>
          </a:bodyPr>
          <a:lstStyle/>
          <a:p>
            <a:pPr algn="just" fontAlgn="base">
              <a:spcBef>
                <a:spcPts val="600"/>
              </a:spcBef>
              <a:spcAft>
                <a:spcPts val="600"/>
              </a:spcAft>
            </a:pPr>
            <a:r>
              <a:rPr lang="sl-SI" sz="1400" b="1" dirty="0">
                <a:solidFill>
                  <a:schemeClr val="bg1"/>
                </a:solidFill>
                <a:latin typeface="Raleway "/>
              </a:rPr>
              <a:t>2. FAZA: OPREDELITEV</a:t>
            </a:r>
          </a:p>
          <a:p>
            <a:pPr algn="just" fontAlgn="base">
              <a:spcBef>
                <a:spcPts val="600"/>
              </a:spcBef>
              <a:spcAft>
                <a:spcPts val="600"/>
              </a:spcAft>
            </a:pPr>
            <a:r>
              <a:rPr lang="sl-SI" sz="1400" dirty="0">
                <a:solidFill>
                  <a:srgbClr val="000000"/>
                </a:solidFill>
                <a:latin typeface="Raleway "/>
              </a:rPr>
              <a:t>V tej fazi se izdelek/potreba/storitev opredeli v skladu z informacijami, zbranimi od uporabnikov. To je del, v katerem se informacije, zbrane v koraku empatije, absorbirajo in povzamejo.</a:t>
            </a:r>
            <a:r>
              <a:rPr lang="sl-SI" sz="1400" b="0" i="0" dirty="0">
                <a:solidFill>
                  <a:srgbClr val="000000"/>
                </a:solidFill>
                <a:effectLst/>
                <a:latin typeface="Raleway "/>
              </a:rPr>
              <a:t>​</a:t>
            </a:r>
          </a:p>
          <a:p>
            <a:pPr marL="742950" lvl="1" indent="-285750" algn="just" fontAlgn="base">
              <a:spcBef>
                <a:spcPts val="600"/>
              </a:spcBef>
              <a:spcAft>
                <a:spcPts val="600"/>
              </a:spcAft>
              <a:buFont typeface="Arial" panose="020B0604020202020204" pitchFamily="34" charset="0"/>
              <a:buChar char="•"/>
            </a:pPr>
            <a:r>
              <a:rPr lang="sl-SI" sz="1400" i="1" dirty="0">
                <a:solidFill>
                  <a:srgbClr val="000000"/>
                </a:solidFill>
                <a:latin typeface="Raleway "/>
              </a:rPr>
              <a:t>​Smisel izkušnje (✓)</a:t>
            </a:r>
          </a:p>
          <a:p>
            <a:pPr marL="742950" lvl="1" indent="-285750" algn="just">
              <a:spcBef>
                <a:spcPts val="600"/>
              </a:spcBef>
              <a:spcAft>
                <a:spcPts val="600"/>
              </a:spcAft>
              <a:buFont typeface="Arial" panose="020B0604020202020204" pitchFamily="34" charset="0"/>
              <a:buChar char="•"/>
            </a:pPr>
            <a:r>
              <a:rPr lang="sl-SI" sz="1400" i="1" dirty="0">
                <a:solidFill>
                  <a:srgbClr val="000000"/>
                </a:solidFill>
                <a:latin typeface="Raleway "/>
              </a:rPr>
              <a:t>Opredelitev uporabnika (ustvarjanje persone za opredelitev ciljne skupine) (✓)</a:t>
            </a:r>
            <a:endParaRPr lang="sl-SI" dirty="0">
              <a:solidFill>
                <a:srgbClr val="DACDAC"/>
              </a:solidFill>
              <a:latin typeface="Raleway"/>
            </a:endParaRPr>
          </a:p>
          <a:p>
            <a:pPr marL="742950" lvl="1" indent="-285750" algn="just">
              <a:spcBef>
                <a:spcPts val="600"/>
              </a:spcBef>
              <a:spcAft>
                <a:spcPts val="600"/>
              </a:spcAft>
              <a:buFont typeface="Arial" panose="020B0604020202020204" pitchFamily="34" charset="0"/>
              <a:buChar char="•"/>
            </a:pPr>
            <a:r>
              <a:rPr lang="sl-SI" sz="1400" i="1" dirty="0">
                <a:solidFill>
                  <a:srgbClr val="000000"/>
                </a:solidFill>
                <a:latin typeface="Raleway "/>
              </a:rPr>
              <a:t>Razkritje potreb uporabnikov (</a:t>
            </a:r>
            <a:r>
              <a:rPr lang="sl-SI" sz="1400" b="0" i="1" dirty="0">
                <a:solidFill>
                  <a:srgbClr val="000000"/>
                </a:solidFill>
                <a:effectLst/>
                <a:latin typeface="Raleway "/>
              </a:rPr>
              <a:t>✓)</a:t>
            </a:r>
            <a:endParaRPr lang="sl-SI"/>
          </a:p>
          <a:p>
            <a:pPr algn="just" fontAlgn="base">
              <a:spcBef>
                <a:spcPts val="600"/>
              </a:spcBef>
              <a:spcAft>
                <a:spcPts val="600"/>
              </a:spcAft>
            </a:pPr>
            <a:r>
              <a:rPr lang="sl-SI" sz="1400" dirty="0">
                <a:solidFill>
                  <a:srgbClr val="000000"/>
                </a:solidFill>
                <a:latin typeface="Raleway "/>
              </a:rPr>
              <a:t>Za dobro izvedbo tega koraka problem oblikujte z uporabo ugotovitev iz koraka empatije in navdihovanje članov ekipe.</a:t>
            </a:r>
            <a:r>
              <a:rPr lang="sl-SI" sz="1400" b="0" i="0" dirty="0">
                <a:solidFill>
                  <a:srgbClr val="000000"/>
                </a:solidFill>
                <a:effectLst/>
                <a:latin typeface="Raleway "/>
              </a:rPr>
              <a:t>​</a:t>
            </a:r>
          </a:p>
          <a:p>
            <a:pPr marL="742950" lvl="1" indent="-285750" algn="just" fontAlgn="base">
              <a:spcBef>
                <a:spcPts val="600"/>
              </a:spcBef>
              <a:spcAft>
                <a:spcPts val="600"/>
              </a:spcAft>
              <a:buFont typeface="Arial" panose="020B0604020202020204" pitchFamily="34" charset="0"/>
              <a:buChar char="•"/>
            </a:pPr>
            <a:r>
              <a:rPr lang="sl-SI" sz="1400" i="1" dirty="0">
                <a:solidFill>
                  <a:srgbClr val="000000"/>
                </a:solidFill>
                <a:latin typeface="Raleway "/>
              </a:rPr>
              <a:t>Kdo so naši uporabniki in kako jih opredelimo?</a:t>
            </a:r>
          </a:p>
          <a:p>
            <a:pPr marL="742950" lvl="1" indent="-285750" algn="just">
              <a:spcBef>
                <a:spcPts val="600"/>
              </a:spcBef>
              <a:spcAft>
                <a:spcPts val="600"/>
              </a:spcAft>
              <a:buFont typeface="Arial" panose="020B0604020202020204" pitchFamily="34" charset="0"/>
              <a:buChar char="•"/>
            </a:pPr>
            <a:r>
              <a:rPr lang="sl-SI" sz="1400" i="1" dirty="0">
                <a:solidFill>
                  <a:srgbClr val="000000"/>
                </a:solidFill>
                <a:latin typeface="Raleway "/>
              </a:rPr>
              <a:t>Kaj jim je všeč (oz. česa ne marajo</a:t>
            </a:r>
            <a:r>
              <a:rPr lang="sl-SI" sz="1400" b="0" i="1" dirty="0">
                <a:solidFill>
                  <a:srgbClr val="000000"/>
                </a:solidFill>
                <a:effectLst/>
                <a:latin typeface="Raleway "/>
              </a:rPr>
              <a:t>)?</a:t>
            </a:r>
            <a:endParaRPr lang="sl-SI" dirty="0"/>
          </a:p>
          <a:p>
            <a:pPr algn="just" fontAlgn="base">
              <a:spcBef>
                <a:spcPts val="600"/>
              </a:spcBef>
              <a:spcAft>
                <a:spcPts val="600"/>
              </a:spcAft>
            </a:pPr>
            <a:r>
              <a:rPr lang="sl-SI" sz="1400" dirty="0">
                <a:solidFill>
                  <a:srgbClr val="000000"/>
                </a:solidFill>
                <a:latin typeface="Raleway "/>
              </a:rPr>
              <a:t>V fazi opredelitve celoten proces izboljšajo </a:t>
            </a:r>
            <a:r>
              <a:rPr lang="sl-SI" sz="1400" dirty="0" err="1">
                <a:solidFill>
                  <a:srgbClr val="000000"/>
                </a:solidFill>
                <a:latin typeface="Raleway "/>
              </a:rPr>
              <a:t>brainstorming</a:t>
            </a:r>
            <a:r>
              <a:rPr lang="sl-SI" sz="1400" dirty="0">
                <a:solidFill>
                  <a:srgbClr val="000000"/>
                </a:solidFill>
                <a:latin typeface="Raleway "/>
              </a:rPr>
              <a:t>, razmišljanje izven meja in pogled na širšo sliko z obravnavanjem problema v več razsežnostih. Prepričajte se, da ste prepoznali ne samo vidno težavo, ampak tudi del, ki se skriva v podrobnostih.</a:t>
            </a:r>
            <a:r>
              <a:rPr lang="sl-SI" sz="1400" b="0" i="0" dirty="0">
                <a:solidFill>
                  <a:srgbClr val="000000"/>
                </a:solidFill>
                <a:effectLst/>
                <a:latin typeface="Raleway "/>
              </a:rPr>
              <a:t>​</a:t>
            </a:r>
          </a:p>
        </p:txBody>
      </p:sp>
      <p:sp>
        <p:nvSpPr>
          <p:cNvPr id="2" name="CasellaDiTesto 1">
            <a:extLst>
              <a:ext uri="{FF2B5EF4-FFF2-40B4-BE49-F238E27FC236}">
                <a16:creationId xmlns:a16="http://schemas.microsoft.com/office/drawing/2014/main" id="{FD588E7F-AAC1-9569-3911-B05B9B5643A1}"/>
              </a:ext>
            </a:extLst>
          </p:cNvPr>
          <p:cNvSpPr txBox="1"/>
          <p:nvPr/>
        </p:nvSpPr>
        <p:spPr>
          <a:xfrm>
            <a:off x="405106" y="132589"/>
            <a:ext cx="11308698" cy="1077218"/>
          </a:xfrm>
          <a:prstGeom prst="rect">
            <a:avLst/>
          </a:prstGeom>
          <a:noFill/>
        </p:spPr>
        <p:txBody>
          <a:bodyPr wrap="square" lIns="91440" tIns="45720" rIns="91440" bIns="45720" rtlCol="0" anchor="t">
            <a:spAutoFit/>
          </a:bodyPr>
          <a:lstStyle/>
          <a:p>
            <a:r>
              <a:rPr lang="sl-SI" sz="3200" dirty="0">
                <a:solidFill>
                  <a:schemeClr val="accent3">
                    <a:lumMod val="75000"/>
                  </a:schemeClr>
                </a:solidFill>
                <a:latin typeface="Raleway SemiBold"/>
              </a:rPr>
              <a:t>Oblikovalsko razmišljanje in njegova uporaba pri
upravljanju inovacij – 4/7</a:t>
            </a:r>
          </a:p>
        </p:txBody>
      </p:sp>
    </p:spTree>
    <p:extLst>
      <p:ext uri="{BB962C8B-B14F-4D97-AF65-F5344CB8AC3E}">
        <p14:creationId xmlns:p14="http://schemas.microsoft.com/office/powerpoint/2010/main" val="10135259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B07CD-F30E-35F8-A23F-E1A54C9F490D}"/>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6E0D19A-F4E7-E6FE-84BE-57E24F8160B2}"/>
              </a:ext>
            </a:extLst>
          </p:cNvPr>
          <p:cNvSpPr txBox="1"/>
          <p:nvPr/>
        </p:nvSpPr>
        <p:spPr>
          <a:xfrm>
            <a:off x="492811" y="1674001"/>
            <a:ext cx="11206378" cy="4278094"/>
          </a:xfrm>
          <a:prstGeom prst="rect">
            <a:avLst/>
          </a:prstGeom>
          <a:noFill/>
        </p:spPr>
        <p:txBody>
          <a:bodyPr wrap="square" lIns="91440" tIns="45720" rIns="91440" bIns="45720" anchor="t">
            <a:spAutoFit/>
          </a:bodyPr>
          <a:lstStyle/>
          <a:p>
            <a:pPr algn="just" fontAlgn="base">
              <a:spcBef>
                <a:spcPts val="600"/>
              </a:spcBef>
              <a:spcAft>
                <a:spcPts val="600"/>
              </a:spcAft>
            </a:pPr>
            <a:r>
              <a:rPr lang="sl-SI" sz="1400" b="1" dirty="0">
                <a:solidFill>
                  <a:schemeClr val="bg1"/>
                </a:solidFill>
                <a:latin typeface="Raleway "/>
              </a:rPr>
              <a:t>3. FAZA: USTVARJANJE IDEJ</a:t>
            </a:r>
          </a:p>
          <a:p>
            <a:pPr algn="just" fontAlgn="base">
              <a:spcBef>
                <a:spcPts val="600"/>
              </a:spcBef>
              <a:spcAft>
                <a:spcPts val="600"/>
              </a:spcAft>
            </a:pPr>
            <a:r>
              <a:rPr lang="sl-SI" sz="1400" dirty="0">
                <a:solidFill>
                  <a:srgbClr val="000000"/>
                </a:solidFill>
                <a:latin typeface="Raleway "/>
              </a:rPr>
              <a:t>V koraku ustvarjanja idej nastajajo prototipi in modeli vašega izdelka ter se razvijajo “ideje”, da lahko pride do razvoja inovativnih rešitev za vaše stranke. Ta faza, ki predstavlja v rešitev usmerjeno “konkretizacijo” opredeljenih misli in zahtev, omogoča razvoj alternativnih idej/rešitev</a:t>
            </a:r>
            <a:r>
              <a:rPr lang="sl-SI" sz="1400" b="0" i="0" dirty="0">
                <a:solidFill>
                  <a:srgbClr val="000000"/>
                </a:solidFill>
                <a:effectLst/>
                <a:latin typeface="Raleway "/>
              </a:rPr>
              <a:t>.​</a:t>
            </a:r>
            <a:endParaRPr lang="sl-SI" sz="1400" dirty="0">
              <a:solidFill>
                <a:srgbClr val="000000"/>
              </a:solidFill>
              <a:latin typeface="Raleway "/>
            </a:endParaRPr>
          </a:p>
          <a:p>
            <a:pPr algn="just" fontAlgn="base">
              <a:spcBef>
                <a:spcPts val="600"/>
              </a:spcBef>
              <a:spcAft>
                <a:spcPts val="600"/>
              </a:spcAft>
            </a:pPr>
            <a:r>
              <a:rPr lang="sl-SI" sz="1400" dirty="0">
                <a:solidFill>
                  <a:srgbClr val="000000"/>
                </a:solidFill>
                <a:latin typeface="Raleway "/>
              </a:rPr>
              <a:t>Predlogi za izvajalce oblikovalskega razmišljanja:</a:t>
            </a:r>
          </a:p>
          <a:p>
            <a:pPr marL="742950" lvl="1" indent="-285750" algn="just" fontAlgn="base">
              <a:spcBef>
                <a:spcPts val="600"/>
              </a:spcBef>
              <a:spcAft>
                <a:spcPts val="600"/>
              </a:spcAft>
              <a:buFont typeface="Arial" panose="020B0604020202020204" pitchFamily="34" charset="0"/>
              <a:buChar char="•"/>
            </a:pPr>
            <a:r>
              <a:rPr lang="sl-SI" sz="1400" i="1" dirty="0">
                <a:solidFill>
                  <a:srgbClr val="000000"/>
                </a:solidFill>
                <a:latin typeface="Raleway "/>
              </a:rPr>
              <a:t>Bodite odprti za različne ideje (✓)</a:t>
            </a:r>
          </a:p>
          <a:p>
            <a:pPr marL="742950" lvl="1" indent="-285750" algn="just">
              <a:spcBef>
                <a:spcPts val="600"/>
              </a:spcBef>
              <a:spcAft>
                <a:spcPts val="600"/>
              </a:spcAft>
              <a:buFont typeface="Arial" panose="020B0604020202020204" pitchFamily="34" charset="0"/>
              <a:buChar char="•"/>
            </a:pPr>
            <a:r>
              <a:rPr lang="sl-SI" sz="1400" i="1">
                <a:solidFill>
                  <a:srgbClr val="000000"/>
                </a:solidFill>
                <a:latin typeface="Raleway "/>
              </a:rPr>
              <a:t>Ne omejujte (X)</a:t>
            </a:r>
            <a:endParaRPr lang="sl-SI">
              <a:solidFill>
                <a:srgbClr val="DACDAC"/>
              </a:solidFill>
              <a:latin typeface="Raleway"/>
            </a:endParaRPr>
          </a:p>
          <a:p>
            <a:pPr marL="742950" lvl="1" indent="-285750" algn="just">
              <a:spcBef>
                <a:spcPts val="600"/>
              </a:spcBef>
              <a:spcAft>
                <a:spcPts val="600"/>
              </a:spcAft>
              <a:buFont typeface="Arial" panose="020B0604020202020204" pitchFamily="34" charset="0"/>
              <a:buChar char="•"/>
            </a:pPr>
            <a:r>
              <a:rPr lang="sl-SI" sz="1400" i="1" dirty="0">
                <a:solidFill>
                  <a:srgbClr val="000000"/>
                </a:solidFill>
                <a:latin typeface="Raleway "/>
              </a:rPr>
              <a:t>Ne sodite (X</a:t>
            </a:r>
            <a:endParaRPr lang="sl-SI">
              <a:solidFill>
                <a:srgbClr val="DACDAC"/>
              </a:solidFill>
              <a:latin typeface="Raleway"/>
            </a:endParaRPr>
          </a:p>
          <a:p>
            <a:pPr marL="742950" lvl="1" indent="-285750" algn="just">
              <a:spcBef>
                <a:spcPts val="600"/>
              </a:spcBef>
              <a:spcAft>
                <a:spcPts val="600"/>
              </a:spcAft>
              <a:buFont typeface="Arial" panose="020B0604020202020204" pitchFamily="34" charset="0"/>
              <a:buChar char="•"/>
            </a:pPr>
            <a:r>
              <a:rPr lang="sl-SI" sz="1400" i="1">
                <a:solidFill>
                  <a:srgbClr val="000000"/>
                </a:solidFill>
                <a:latin typeface="Raleway "/>
              </a:rPr>
              <a:t>Bodite prilagodljivi (✓)</a:t>
            </a:r>
            <a:endParaRPr lang="sl-SI">
              <a:solidFill>
                <a:srgbClr val="DACDAC"/>
              </a:solidFill>
              <a:latin typeface="Raleway"/>
            </a:endParaRPr>
          </a:p>
          <a:p>
            <a:pPr marL="742950" lvl="1" indent="-285750" algn="just">
              <a:spcBef>
                <a:spcPts val="600"/>
              </a:spcBef>
              <a:spcAft>
                <a:spcPts val="600"/>
              </a:spcAft>
              <a:buFont typeface="Arial" panose="020B0604020202020204" pitchFamily="34" charset="0"/>
              <a:buChar char="•"/>
            </a:pPr>
            <a:r>
              <a:rPr lang="sl-SI" sz="1400" i="1" dirty="0">
                <a:solidFill>
                  <a:srgbClr val="000000"/>
                </a:solidFill>
                <a:latin typeface="Raleway "/>
              </a:rPr>
              <a:t>Bodite odprti za raznolikost</a:t>
            </a:r>
            <a:r>
              <a:rPr lang="sl-SI" sz="1400" b="0" i="1" dirty="0">
                <a:solidFill>
                  <a:srgbClr val="000000"/>
                </a:solidFill>
                <a:effectLst/>
                <a:latin typeface="Raleway "/>
              </a:rPr>
              <a:t>(✓)</a:t>
            </a:r>
            <a:endParaRPr lang="sl-SI" dirty="0"/>
          </a:p>
          <a:p>
            <a:pPr algn="just" fontAlgn="base">
              <a:spcBef>
                <a:spcPts val="600"/>
              </a:spcBef>
              <a:spcAft>
                <a:spcPts val="600"/>
              </a:spcAft>
            </a:pPr>
            <a:r>
              <a:rPr lang="sl-SI" sz="1400" dirty="0">
                <a:solidFill>
                  <a:srgbClr val="000000"/>
                </a:solidFill>
                <a:latin typeface="Raleway "/>
              </a:rPr>
              <a:t>Ta faza je pomembna za ustvarjanje nepričakovanih in ustvarjalnih izdelkov. Podprite svojo ekipo pri razvoju inovativnih idej.
V tem koraku ne gre za opredelitev oblike in značilnosti končnega izdelka, temveč za ustvarjanje vrste alternativnih izdelkov, med katerimi lahko izbiramo na poti do končnega izdelka</a:t>
            </a:r>
            <a:r>
              <a:rPr lang="sl-SI" sz="1400" b="0" i="0" dirty="0">
                <a:solidFill>
                  <a:srgbClr val="000000"/>
                </a:solidFill>
                <a:effectLst/>
                <a:latin typeface="Raleway "/>
              </a:rPr>
              <a:t>.​</a:t>
            </a:r>
          </a:p>
        </p:txBody>
      </p:sp>
      <p:sp>
        <p:nvSpPr>
          <p:cNvPr id="2" name="CasellaDiTesto 1">
            <a:extLst>
              <a:ext uri="{FF2B5EF4-FFF2-40B4-BE49-F238E27FC236}">
                <a16:creationId xmlns:a16="http://schemas.microsoft.com/office/drawing/2014/main" id="{E6F63338-FFB2-DAB7-17A5-BFA09680429F}"/>
              </a:ext>
            </a:extLst>
          </p:cNvPr>
          <p:cNvSpPr txBox="1"/>
          <p:nvPr/>
        </p:nvSpPr>
        <p:spPr>
          <a:xfrm>
            <a:off x="441651" y="336518"/>
            <a:ext cx="11308698" cy="1077218"/>
          </a:xfrm>
          <a:prstGeom prst="rect">
            <a:avLst/>
          </a:prstGeom>
          <a:noFill/>
        </p:spPr>
        <p:txBody>
          <a:bodyPr wrap="square" lIns="91440" tIns="45720" rIns="91440" bIns="45720" rtlCol="0" anchor="t">
            <a:spAutoFit/>
          </a:bodyPr>
          <a:lstStyle/>
          <a:p>
            <a:r>
              <a:rPr lang="sl-SI" sz="3200" dirty="0">
                <a:solidFill>
                  <a:schemeClr val="accent3">
                    <a:lumMod val="75000"/>
                  </a:schemeClr>
                </a:solidFill>
                <a:latin typeface="Raleway SemiBold"/>
              </a:rPr>
              <a:t>Oblikovalsko razmišljanje in njegova uporaba pri
upravljanju inovacij – 5/7</a:t>
            </a:r>
          </a:p>
        </p:txBody>
      </p:sp>
    </p:spTree>
    <p:extLst>
      <p:ext uri="{BB962C8B-B14F-4D97-AF65-F5344CB8AC3E}">
        <p14:creationId xmlns:p14="http://schemas.microsoft.com/office/powerpoint/2010/main" val="19222175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5EE42-8AA3-B968-46C2-BBFDD3617C03}"/>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AE5E0C18-4EE2-A2B1-1A45-5769BEB57D0E}"/>
              </a:ext>
            </a:extLst>
          </p:cNvPr>
          <p:cNvSpPr txBox="1"/>
          <p:nvPr/>
        </p:nvSpPr>
        <p:spPr>
          <a:xfrm>
            <a:off x="460955" y="1743101"/>
            <a:ext cx="11206378" cy="2385268"/>
          </a:xfrm>
          <a:prstGeom prst="rect">
            <a:avLst/>
          </a:prstGeom>
          <a:noFill/>
        </p:spPr>
        <p:txBody>
          <a:bodyPr wrap="square" lIns="91440" tIns="45720" rIns="91440" bIns="45720" anchor="t">
            <a:spAutoFit/>
          </a:bodyPr>
          <a:lstStyle/>
          <a:p>
            <a:pPr algn="just" fontAlgn="base">
              <a:spcBef>
                <a:spcPts val="600"/>
              </a:spcBef>
              <a:spcAft>
                <a:spcPts val="600"/>
              </a:spcAft>
            </a:pPr>
            <a:r>
              <a:rPr lang="sl-SI" sz="1400" b="1" dirty="0">
                <a:solidFill>
                  <a:schemeClr val="bg1"/>
                </a:solidFill>
                <a:latin typeface="Raleway "/>
              </a:rPr>
              <a:t>4. FAZA: IZDELAVA PROTOTIPOV</a:t>
            </a:r>
            <a:r>
              <a:rPr lang="sl-SI" sz="1400" b="1" i="0" dirty="0">
                <a:solidFill>
                  <a:schemeClr val="bg1"/>
                </a:solidFill>
                <a:effectLst/>
                <a:latin typeface="Raleway "/>
              </a:rPr>
              <a:t>​</a:t>
            </a:r>
          </a:p>
          <a:p>
            <a:pPr algn="just" fontAlgn="base">
              <a:spcBef>
                <a:spcPts val="600"/>
              </a:spcBef>
              <a:spcAft>
                <a:spcPts val="600"/>
              </a:spcAft>
            </a:pPr>
            <a:r>
              <a:rPr lang="sl-SI" sz="1400" dirty="0">
                <a:solidFill>
                  <a:srgbClr val="000000"/>
                </a:solidFill>
                <a:latin typeface="Raleway "/>
              </a:rPr>
              <a:t>V koraku ustvarjanja idej nastajajo prototipi in modeli vašega izdelka ter se razvijajo “ideje”, da lahko pride do razvoja inovativnih rešitev za vaše stranke. Ta faza, </a:t>
            </a:r>
            <a:r>
              <a:rPr lang="sl-SI" sz="1400" b="1" dirty="0">
                <a:solidFill>
                  <a:srgbClr val="000000"/>
                </a:solidFill>
                <a:latin typeface="Raleway "/>
              </a:rPr>
              <a:t>ki predstavlja v rešitev usmerjeno “konkretizacijo” opredeljenih misli in zahtev, omogoča razvoj </a:t>
            </a:r>
            <a:r>
              <a:rPr lang="sl-SI" sz="1400" b="1">
                <a:solidFill>
                  <a:srgbClr val="000000"/>
                </a:solidFill>
                <a:latin typeface="Raleway "/>
              </a:rPr>
              <a:t>alternativnih idej/rešitev.​</a:t>
            </a:r>
            <a:endParaRPr lang="sl-SI">
              <a:solidFill>
                <a:srgbClr val="DACDAC"/>
              </a:solidFill>
              <a:latin typeface="Raleway"/>
            </a:endParaRPr>
          </a:p>
          <a:p>
            <a:pPr algn="just">
              <a:spcBef>
                <a:spcPts val="600"/>
              </a:spcBef>
              <a:spcAft>
                <a:spcPts val="600"/>
              </a:spcAft>
            </a:pPr>
            <a:r>
              <a:rPr lang="sl-SI" sz="1400" b="1" dirty="0">
                <a:solidFill>
                  <a:srgbClr val="000000"/>
                </a:solidFill>
                <a:latin typeface="Raleway "/>
              </a:rPr>
              <a:t>Ta faza predvideva obliko in videz izdelka, ki ga je mogoče dati na trg, preden preide v fazo proizvodnje</a:t>
            </a:r>
            <a:r>
              <a:rPr lang="sl-SI" sz="1400" dirty="0">
                <a:solidFill>
                  <a:srgbClr val="000000"/>
                </a:solidFill>
                <a:latin typeface="Raleway "/>
              </a:rPr>
              <a:t>. </a:t>
            </a:r>
            <a:endParaRPr lang="sl-SI">
              <a:solidFill>
                <a:srgbClr val="DACDAC"/>
              </a:solidFill>
              <a:latin typeface="Raleway"/>
            </a:endParaRPr>
          </a:p>
          <a:p>
            <a:pPr algn="just">
              <a:spcBef>
                <a:spcPts val="600"/>
              </a:spcBef>
              <a:spcAft>
                <a:spcPts val="600"/>
              </a:spcAft>
            </a:pPr>
            <a:r>
              <a:rPr lang="sl-SI" sz="1400" dirty="0">
                <a:solidFill>
                  <a:srgbClr val="000000"/>
                </a:solidFill>
                <a:latin typeface="Raleway "/>
              </a:rPr>
              <a:t>Prototip je lahko karkoli, s čimer lahko uporabnik komunicira. Na primer sestavljeno orodje, model, primer, narisan na papirju ali v digitalni obliki.​</a:t>
            </a:r>
            <a:endParaRPr lang="sl-SI"/>
          </a:p>
          <a:p>
            <a:pPr algn="just" rtl="0" fontAlgn="base"/>
            <a:endParaRPr lang="sl-SI" sz="1600" b="0" i="0" dirty="0">
              <a:solidFill>
                <a:srgbClr val="000000"/>
              </a:solidFill>
              <a:effectLst/>
              <a:latin typeface="Raleway "/>
            </a:endParaRPr>
          </a:p>
        </p:txBody>
      </p:sp>
      <p:pic>
        <p:nvPicPr>
          <p:cNvPr id="9" name="Resim 8" descr="çizim, çizgi film, grafik tasarım, kırpıntı çizim içeren bir resim&#10;&#10;Açıklama otomatik olarak oluşturuldu">
            <a:extLst>
              <a:ext uri="{FF2B5EF4-FFF2-40B4-BE49-F238E27FC236}">
                <a16:creationId xmlns:a16="http://schemas.microsoft.com/office/drawing/2014/main" id="{1DB4E401-5BA0-9B12-1CA3-98BF1F55F79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43706" y="3953447"/>
            <a:ext cx="4536332" cy="2551687"/>
          </a:xfrm>
          <a:prstGeom prst="rect">
            <a:avLst/>
          </a:prstGeom>
        </p:spPr>
      </p:pic>
      <p:sp>
        <p:nvSpPr>
          <p:cNvPr id="5" name="Metin kutusu 4">
            <a:extLst>
              <a:ext uri="{FF2B5EF4-FFF2-40B4-BE49-F238E27FC236}">
                <a16:creationId xmlns:a16="http://schemas.microsoft.com/office/drawing/2014/main" id="{A9B597DC-C6D3-2AB2-82C0-866F2B061AB5}"/>
              </a:ext>
            </a:extLst>
          </p:cNvPr>
          <p:cNvSpPr txBox="1"/>
          <p:nvPr/>
        </p:nvSpPr>
        <p:spPr>
          <a:xfrm>
            <a:off x="7543706" y="6505134"/>
            <a:ext cx="4072467" cy="246221"/>
          </a:xfrm>
          <a:prstGeom prst="rect">
            <a:avLst/>
          </a:prstGeom>
          <a:noFill/>
        </p:spPr>
        <p:txBody>
          <a:bodyPr wrap="square">
            <a:spAutoFit/>
          </a:bodyPr>
          <a:lstStyle/>
          <a:p>
            <a:pPr algn="ctr"/>
            <a:r>
              <a:rPr lang="en-US" sz="1000" dirty="0">
                <a:solidFill>
                  <a:schemeClr val="accent1"/>
                </a:solidFill>
              </a:rPr>
              <a:t>Vir </a:t>
            </a:r>
            <a:r>
              <a:rPr lang="en-US" sz="1000" dirty="0" err="1">
                <a:solidFill>
                  <a:schemeClr val="accent1"/>
                </a:solidFill>
              </a:rPr>
              <a:t>slike</a:t>
            </a:r>
            <a:r>
              <a:rPr lang="en-US" sz="1000" dirty="0">
                <a:solidFill>
                  <a:schemeClr val="accent1"/>
                </a:solidFill>
              </a:rPr>
              <a:t>: </a:t>
            </a:r>
            <a:r>
              <a:rPr lang="tr-TR" sz="1000" dirty="0">
                <a:solidFill>
                  <a:schemeClr val="accent1"/>
                </a:solidFill>
              </a:rPr>
              <a:t>Istockphoto.com</a:t>
            </a:r>
          </a:p>
        </p:txBody>
      </p:sp>
      <p:sp>
        <p:nvSpPr>
          <p:cNvPr id="2" name="CasellaDiTesto 1">
            <a:extLst>
              <a:ext uri="{FF2B5EF4-FFF2-40B4-BE49-F238E27FC236}">
                <a16:creationId xmlns:a16="http://schemas.microsoft.com/office/drawing/2014/main" id="{A0432A06-8C0B-B3F0-073A-728AB0345400}"/>
              </a:ext>
            </a:extLst>
          </p:cNvPr>
          <p:cNvSpPr txBox="1"/>
          <p:nvPr/>
        </p:nvSpPr>
        <p:spPr>
          <a:xfrm>
            <a:off x="463738" y="439265"/>
            <a:ext cx="11308698" cy="1077218"/>
          </a:xfrm>
          <a:prstGeom prst="rect">
            <a:avLst/>
          </a:prstGeom>
          <a:noFill/>
        </p:spPr>
        <p:txBody>
          <a:bodyPr wrap="square" lIns="91440" tIns="45720" rIns="91440" bIns="45720" rtlCol="0" anchor="t">
            <a:spAutoFit/>
          </a:bodyPr>
          <a:lstStyle/>
          <a:p>
            <a:r>
              <a:rPr lang="sl-SI" sz="3200" dirty="0">
                <a:solidFill>
                  <a:schemeClr val="accent3">
                    <a:lumMod val="75000"/>
                  </a:schemeClr>
                </a:solidFill>
                <a:latin typeface="Raleway SemiBold"/>
              </a:rPr>
              <a:t>Oblikovalsko razmišljanje in njegova uporaba pri
upravljanju inovacij – 6/7</a:t>
            </a:r>
          </a:p>
        </p:txBody>
      </p:sp>
    </p:spTree>
    <p:extLst>
      <p:ext uri="{BB962C8B-B14F-4D97-AF65-F5344CB8AC3E}">
        <p14:creationId xmlns:p14="http://schemas.microsoft.com/office/powerpoint/2010/main" val="17608991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45687-8146-6898-4137-CCF460A1993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DFF4042-0412-F2FD-5397-328BA0938451}"/>
              </a:ext>
            </a:extLst>
          </p:cNvPr>
          <p:cNvSpPr txBox="1"/>
          <p:nvPr/>
        </p:nvSpPr>
        <p:spPr>
          <a:xfrm>
            <a:off x="409795" y="1668780"/>
            <a:ext cx="11206378" cy="4339650"/>
          </a:xfrm>
          <a:prstGeom prst="rect">
            <a:avLst/>
          </a:prstGeom>
          <a:noFill/>
        </p:spPr>
        <p:txBody>
          <a:bodyPr wrap="square" lIns="91440" tIns="45720" rIns="91440" bIns="45720" anchor="t">
            <a:spAutoFit/>
          </a:bodyPr>
          <a:lstStyle/>
          <a:p>
            <a:pPr algn="just" fontAlgn="base">
              <a:spcBef>
                <a:spcPts val="600"/>
              </a:spcBef>
              <a:spcAft>
                <a:spcPts val="600"/>
              </a:spcAft>
            </a:pPr>
            <a:r>
              <a:rPr lang="sl-SI" sz="1400" b="1" dirty="0">
                <a:solidFill>
                  <a:schemeClr val="bg1"/>
                </a:solidFill>
                <a:latin typeface="Raleway "/>
              </a:rPr>
              <a:t>5. FAZA: PREIZKUŠANJE</a:t>
            </a:r>
          </a:p>
          <a:p>
            <a:pPr algn="just" fontAlgn="base">
              <a:spcBef>
                <a:spcPts val="600"/>
              </a:spcBef>
              <a:spcAft>
                <a:spcPts val="600"/>
              </a:spcAft>
            </a:pPr>
            <a:r>
              <a:rPr lang="sl-SI" sz="1400" dirty="0">
                <a:solidFill>
                  <a:srgbClr val="000000"/>
                </a:solidFill>
                <a:latin typeface="Raleway "/>
              </a:rPr>
              <a:t>Pri preizkušanju </a:t>
            </a:r>
            <a:r>
              <a:rPr lang="sl-SI" sz="1400" b="1" dirty="0">
                <a:solidFill>
                  <a:srgbClr val="000000"/>
                </a:solidFill>
                <a:latin typeface="Raleway "/>
              </a:rPr>
              <a:t>gre za pridobivanje povratnih informacij uporabnikov o prototipih in ugotavljanje, kako primerni so vzorčni modeli </a:t>
            </a:r>
            <a:r>
              <a:rPr lang="sl-SI" sz="1400" b="1">
                <a:solidFill>
                  <a:srgbClr val="000000"/>
                </a:solidFill>
                <a:latin typeface="Raleway "/>
              </a:rPr>
              <a:t>za stranke in končne uporabnike.</a:t>
            </a:r>
          </a:p>
          <a:p>
            <a:pPr algn="just">
              <a:spcBef>
                <a:spcPts val="600"/>
              </a:spcBef>
              <a:spcAft>
                <a:spcPts val="600"/>
              </a:spcAft>
            </a:pPr>
            <a:r>
              <a:rPr lang="sl-SI" sz="1400" dirty="0">
                <a:solidFill>
                  <a:srgbClr val="000000"/>
                </a:solidFill>
                <a:latin typeface="Raleway "/>
              </a:rPr>
              <a:t>Cilj faze preizkušanja je uporaba vzorčnega izdelka/prototipa v resničnem svetu. Primer tega je uporaba izdelane vzorčne namizne svetilke v vsakdanjem življenju bralca pri branju knjige. Vendar pa je z naraščajočo digitalizacijo zelo učinkovito tudi doživljanje izdelkov s pomočjo programov, kot sta simulacija in navidezna/obogatena resničnost.</a:t>
            </a:r>
            <a:endParaRPr lang="sl-SI">
              <a:solidFill>
                <a:srgbClr val="DACDAC"/>
              </a:solidFill>
              <a:latin typeface="Raleway"/>
            </a:endParaRPr>
          </a:p>
          <a:p>
            <a:pPr algn="just">
              <a:spcBef>
                <a:spcPts val="600"/>
              </a:spcBef>
              <a:spcAft>
                <a:spcPts val="600"/>
              </a:spcAft>
            </a:pPr>
            <a:r>
              <a:rPr lang="sl-SI" sz="1400" b="1" dirty="0">
                <a:solidFill>
                  <a:srgbClr val="000000"/>
                </a:solidFill>
                <a:latin typeface="Raleway "/>
              </a:rPr>
              <a:t>Faza preizkušanja omogoča končne popravke izdelka na podlagi povratnih informacij končnih uporabnikov. V tem procesu so zajete naslednje teme</a:t>
            </a:r>
            <a:r>
              <a:rPr lang="sl-SI" sz="1400" b="1" i="0" dirty="0">
                <a:solidFill>
                  <a:srgbClr val="000000"/>
                </a:solidFill>
                <a:effectLst/>
                <a:latin typeface="Raleway "/>
              </a:rPr>
              <a:t>:​</a:t>
            </a:r>
            <a:endParaRPr lang="sl-SI"/>
          </a:p>
          <a:p>
            <a:pPr marL="742950" lvl="1" indent="-285750" algn="just" fontAlgn="base">
              <a:spcBef>
                <a:spcPts val="600"/>
              </a:spcBef>
              <a:spcAft>
                <a:spcPts val="600"/>
              </a:spcAft>
              <a:buFont typeface="Wingdings" panose="05000000000000000000" pitchFamily="2" charset="2"/>
              <a:buChar char="ü"/>
            </a:pPr>
            <a:r>
              <a:rPr lang="sl-SI" sz="1400" b="0" i="1" dirty="0">
                <a:solidFill>
                  <a:srgbClr val="000000"/>
                </a:solidFill>
                <a:effectLst/>
                <a:latin typeface="Raleway "/>
              </a:rPr>
              <a:t>​</a:t>
            </a:r>
            <a:r>
              <a:rPr lang="sl-SI" sz="1400" i="1" dirty="0">
                <a:solidFill>
                  <a:srgbClr val="000000"/>
                </a:solidFill>
                <a:latin typeface="Raleway "/>
              </a:rPr>
              <a:t>Izvajanje uporabniških anket o izdelku (</a:t>
            </a:r>
            <a:r>
              <a:rPr lang="sl-SI" sz="1400" b="1" i="1">
                <a:solidFill>
                  <a:srgbClr val="000000"/>
                </a:solidFill>
                <a:latin typeface="Raleway "/>
              </a:rPr>
              <a:t>kvalitativne in kvantitativne</a:t>
            </a:r>
            <a:r>
              <a:rPr lang="sl-SI" sz="1400" i="1">
                <a:solidFill>
                  <a:srgbClr val="000000"/>
                </a:solidFill>
                <a:latin typeface="Raleway "/>
              </a:rPr>
              <a:t>)</a:t>
            </a:r>
          </a:p>
          <a:p>
            <a:pPr marL="742950" lvl="1" indent="-285750" algn="just">
              <a:spcBef>
                <a:spcPts val="600"/>
              </a:spcBef>
              <a:spcAft>
                <a:spcPts val="600"/>
              </a:spcAft>
              <a:buFont typeface="Wingdings" panose="05000000000000000000" pitchFamily="2" charset="2"/>
              <a:buChar char="ü"/>
            </a:pPr>
            <a:r>
              <a:rPr lang="sl-SI" sz="1400" i="1" dirty="0">
                <a:solidFill>
                  <a:srgbClr val="000000"/>
                </a:solidFill>
                <a:latin typeface="Raleway "/>
              </a:rPr>
              <a:t>Razmišljanje o izkušnjah z uporabo izdelka v vsakdanjem življenju z </a:t>
            </a:r>
            <a:r>
              <a:rPr lang="sl-SI" sz="1400" b="1" i="1">
                <a:solidFill>
                  <a:srgbClr val="000000"/>
                </a:solidFill>
                <a:latin typeface="Raleway "/>
              </a:rPr>
              <a:t>vodenjem dnevnika</a:t>
            </a:r>
            <a:r>
              <a:rPr lang="sl-SI" sz="1400" i="1">
                <a:solidFill>
                  <a:srgbClr val="000000"/>
                </a:solidFill>
                <a:latin typeface="Raleway "/>
              </a:rPr>
              <a:t>,</a:t>
            </a:r>
            <a:endParaRPr lang="sl-SI">
              <a:solidFill>
                <a:srgbClr val="DACDAC"/>
              </a:solidFill>
              <a:latin typeface="Raleway"/>
            </a:endParaRPr>
          </a:p>
          <a:p>
            <a:pPr marL="742950" lvl="1" indent="-285750" algn="just">
              <a:spcBef>
                <a:spcPts val="600"/>
              </a:spcBef>
              <a:spcAft>
                <a:spcPts val="600"/>
              </a:spcAft>
              <a:buFont typeface="Wingdings" panose="05000000000000000000" pitchFamily="2" charset="2"/>
              <a:buChar char="ü"/>
            </a:pPr>
            <a:r>
              <a:rPr lang="sl-SI" sz="1400" i="1" dirty="0">
                <a:solidFill>
                  <a:srgbClr val="000000"/>
                </a:solidFill>
                <a:latin typeface="Raleway "/>
              </a:rPr>
              <a:t>Razumevanje mnenj o izdelku s pomočjo intervjujev in anket,</a:t>
            </a:r>
            <a:endParaRPr lang="sl-SI" dirty="0">
              <a:solidFill>
                <a:srgbClr val="DACDAC"/>
              </a:solidFill>
              <a:latin typeface="Raleway"/>
            </a:endParaRPr>
          </a:p>
          <a:p>
            <a:pPr marL="742950" lvl="1" indent="-285750" algn="just">
              <a:spcBef>
                <a:spcPts val="600"/>
              </a:spcBef>
              <a:spcAft>
                <a:spcPts val="600"/>
              </a:spcAft>
              <a:buFont typeface="Wingdings" panose="05000000000000000000" pitchFamily="2" charset="2"/>
              <a:buChar char="ü"/>
            </a:pPr>
            <a:r>
              <a:rPr lang="sl-SI" sz="1400" i="1" dirty="0">
                <a:solidFill>
                  <a:srgbClr val="000000"/>
                </a:solidFill>
                <a:latin typeface="Raleway "/>
              </a:rPr>
              <a:t>Zbiranje povratnih informacij uporabnikov s pošiljanjem po pošti ali izpolnjevanjem spletnih predlog</a:t>
            </a:r>
            <a:r>
              <a:rPr lang="sl-SI" sz="1400" b="0" i="1" dirty="0">
                <a:solidFill>
                  <a:srgbClr val="000000"/>
                </a:solidFill>
                <a:effectLst/>
                <a:latin typeface="Raleway "/>
              </a:rPr>
              <a:t>.</a:t>
            </a:r>
            <a:endParaRPr lang="sl-SI"/>
          </a:p>
          <a:p>
            <a:pPr algn="just" fontAlgn="base">
              <a:spcBef>
                <a:spcPts val="600"/>
              </a:spcBef>
              <a:spcAft>
                <a:spcPts val="600"/>
              </a:spcAft>
            </a:pPr>
            <a:r>
              <a:rPr lang="sl-SI" sz="1400" dirty="0">
                <a:solidFill>
                  <a:srgbClr val="000000"/>
                </a:solidFill>
                <a:latin typeface="Raleway "/>
              </a:rPr>
              <a:t>Osnova dobrega procesa oblikovanja je revizija. Zato preizkušanje uporabniških izkušenj z izdelkom/storitvijo poveča kakovost razvoja vašega izdelka in vaš uspeh na trgu</a:t>
            </a:r>
            <a:r>
              <a:rPr lang="sl-SI" sz="1400" b="0" i="0" dirty="0">
                <a:solidFill>
                  <a:srgbClr val="000000"/>
                </a:solidFill>
                <a:effectLst/>
                <a:latin typeface="Raleway "/>
              </a:rPr>
              <a:t>.​</a:t>
            </a:r>
          </a:p>
        </p:txBody>
      </p:sp>
      <p:sp>
        <p:nvSpPr>
          <p:cNvPr id="2" name="CasellaDiTesto 1">
            <a:extLst>
              <a:ext uri="{FF2B5EF4-FFF2-40B4-BE49-F238E27FC236}">
                <a16:creationId xmlns:a16="http://schemas.microsoft.com/office/drawing/2014/main" id="{DCAFA7A2-148F-8360-61E0-C8EDC2C990DC}"/>
              </a:ext>
            </a:extLst>
          </p:cNvPr>
          <p:cNvSpPr txBox="1"/>
          <p:nvPr/>
        </p:nvSpPr>
        <p:spPr>
          <a:xfrm>
            <a:off x="358635" y="202782"/>
            <a:ext cx="11308698" cy="1077218"/>
          </a:xfrm>
          <a:prstGeom prst="rect">
            <a:avLst/>
          </a:prstGeom>
          <a:noFill/>
        </p:spPr>
        <p:txBody>
          <a:bodyPr wrap="square" lIns="91440" tIns="45720" rIns="91440" bIns="45720" rtlCol="0" anchor="t">
            <a:spAutoFit/>
          </a:bodyPr>
          <a:lstStyle/>
          <a:p>
            <a:r>
              <a:rPr lang="sl-SI" sz="3200" dirty="0">
                <a:solidFill>
                  <a:schemeClr val="accent3">
                    <a:lumMod val="75000"/>
                  </a:schemeClr>
                </a:solidFill>
                <a:latin typeface="Raleway SemiBold"/>
              </a:rPr>
              <a:t>Oblikovalsko razmišljanje in njegova uporaba pri
upravljanju inovacij – 7/7</a:t>
            </a:r>
          </a:p>
        </p:txBody>
      </p:sp>
    </p:spTree>
    <p:extLst>
      <p:ext uri="{BB962C8B-B14F-4D97-AF65-F5344CB8AC3E}">
        <p14:creationId xmlns:p14="http://schemas.microsoft.com/office/powerpoint/2010/main" val="3796562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descr="metin, ekran görüntüsü, diyagram, sayı, numara içeren bir resim&#10;&#10;Açıklama otomatik olarak oluşturuldu">
            <a:extLst>
              <a:ext uri="{FF2B5EF4-FFF2-40B4-BE49-F238E27FC236}">
                <a16:creationId xmlns:a16="http://schemas.microsoft.com/office/drawing/2014/main" id="{924E1803-A258-D1D6-4BA0-CF29D47FD6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9526" y="824107"/>
            <a:ext cx="9904117" cy="5571066"/>
          </a:xfrm>
          <a:prstGeom prst="rect">
            <a:avLst/>
          </a:prstGeom>
          <a:noFill/>
        </p:spPr>
      </p:pic>
      <p:sp>
        <p:nvSpPr>
          <p:cNvPr id="3" name="Başlık 2">
            <a:extLst>
              <a:ext uri="{FF2B5EF4-FFF2-40B4-BE49-F238E27FC236}">
                <a16:creationId xmlns:a16="http://schemas.microsoft.com/office/drawing/2014/main" id="{09AD140C-FC49-779B-E0E5-A58EAB5FEB18}"/>
              </a:ext>
            </a:extLst>
          </p:cNvPr>
          <p:cNvSpPr txBox="1">
            <a:spLocks noGrp="1"/>
          </p:cNvSpPr>
          <p:nvPr>
            <p:ph type="title"/>
          </p:nvPr>
        </p:nvSpPr>
        <p:spPr>
          <a:xfrm>
            <a:off x="1309526" y="250461"/>
            <a:ext cx="10515600" cy="424732"/>
          </a:xfrm>
          <a:prstGeom prst="rect">
            <a:avLst/>
          </a:prstGeom>
          <a:noFill/>
        </p:spPr>
        <p:txBody>
          <a:bodyPr wrap="square" rtlCol="0">
            <a:spAutoFit/>
          </a:bodyPr>
          <a:lstStyle/>
          <a:p>
            <a:r>
              <a:rPr lang="pl-PL" sz="2400" dirty="0">
                <a:solidFill>
                  <a:schemeClr val="accent3">
                    <a:lumMod val="75000"/>
                  </a:schemeClr>
                </a:solidFill>
                <a:latin typeface="Raleway SemiBold"/>
              </a:rPr>
              <a:t>Model platna oblikovalskega razmišljanja</a:t>
            </a:r>
            <a:endParaRPr lang="tr-TR" sz="2400" dirty="0">
              <a:solidFill>
                <a:schemeClr val="accent3">
                  <a:lumMod val="75000"/>
                </a:schemeClr>
              </a:solidFill>
              <a:latin typeface="Raleway SemiBold"/>
            </a:endParaRPr>
          </a:p>
        </p:txBody>
      </p:sp>
      <p:sp>
        <p:nvSpPr>
          <p:cNvPr id="4" name="Metin kutusu 9">
            <a:extLst>
              <a:ext uri="{FF2B5EF4-FFF2-40B4-BE49-F238E27FC236}">
                <a16:creationId xmlns:a16="http://schemas.microsoft.com/office/drawing/2014/main" id="{DF2B5121-B4B9-5F60-0955-E65C477535CC}"/>
              </a:ext>
            </a:extLst>
          </p:cNvPr>
          <p:cNvSpPr txBox="1"/>
          <p:nvPr/>
        </p:nvSpPr>
        <p:spPr>
          <a:xfrm>
            <a:off x="259619" y="6445193"/>
            <a:ext cx="12003932" cy="246221"/>
          </a:xfrm>
          <a:prstGeom prst="rect">
            <a:avLst/>
          </a:prstGeom>
          <a:noFill/>
        </p:spPr>
        <p:txBody>
          <a:bodyPr wrap="square">
            <a:spAutoFit/>
          </a:bodyPr>
          <a:lstStyle/>
          <a:p>
            <a:pPr algn="ctr"/>
            <a:r>
              <a:rPr lang="en-US" sz="1000" dirty="0">
                <a:solidFill>
                  <a:schemeClr val="accent1"/>
                </a:solidFill>
              </a:rPr>
              <a:t>Vir </a:t>
            </a:r>
            <a:r>
              <a:rPr lang="en-US" sz="1000" dirty="0" err="1">
                <a:solidFill>
                  <a:schemeClr val="accent1"/>
                </a:solidFill>
              </a:rPr>
              <a:t>slike</a:t>
            </a:r>
            <a:r>
              <a:rPr lang="tr-TR" sz="1000" dirty="0">
                <a:solidFill>
                  <a:schemeClr val="accent1"/>
                </a:solidFill>
              </a:rPr>
              <a:t>: Istockphoto.com</a:t>
            </a:r>
          </a:p>
        </p:txBody>
      </p:sp>
    </p:spTree>
    <p:extLst>
      <p:ext uri="{BB962C8B-B14F-4D97-AF65-F5344CB8AC3E}">
        <p14:creationId xmlns:p14="http://schemas.microsoft.com/office/powerpoint/2010/main" val="4172872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4CE0C-0981-4493-AD6E-5E5C6197F7BD}"/>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EA122A1B-B06A-A25D-1885-FB892F44A4C8}"/>
              </a:ext>
            </a:extLst>
          </p:cNvPr>
          <p:cNvSpPr txBox="1">
            <a:spLocks noGrp="1"/>
          </p:cNvSpPr>
          <p:nvPr>
            <p:ph type="title"/>
          </p:nvPr>
        </p:nvSpPr>
        <p:spPr>
          <a:xfrm>
            <a:off x="445927" y="248539"/>
            <a:ext cx="10515600" cy="369332"/>
          </a:xfrm>
          <a:prstGeom prst="rect">
            <a:avLst/>
          </a:prstGeom>
          <a:noFill/>
        </p:spPr>
        <p:txBody>
          <a:bodyPr wrap="square" rtlCol="0">
            <a:spAutoFit/>
          </a:bodyPr>
          <a:lstStyle/>
          <a:p>
            <a:r>
              <a:rPr lang="sl-SI" sz="2000" b="1" dirty="0">
                <a:solidFill>
                  <a:schemeClr val="bg1">
                    <a:lumMod val="75000"/>
                  </a:schemeClr>
                </a:solidFill>
                <a:latin typeface="+mn-lt"/>
              </a:rPr>
              <a:t>Kako uporabiti model platna oblikovalskega razmišljanja</a:t>
            </a:r>
          </a:p>
        </p:txBody>
      </p:sp>
      <p:sp>
        <p:nvSpPr>
          <p:cNvPr id="5" name="Metin kutusu 4">
            <a:extLst>
              <a:ext uri="{FF2B5EF4-FFF2-40B4-BE49-F238E27FC236}">
                <a16:creationId xmlns:a16="http://schemas.microsoft.com/office/drawing/2014/main" id="{7B8E34A8-A1BD-D47E-5685-69B2ECFA9B7B}"/>
              </a:ext>
            </a:extLst>
          </p:cNvPr>
          <p:cNvSpPr txBox="1"/>
          <p:nvPr/>
        </p:nvSpPr>
        <p:spPr>
          <a:xfrm>
            <a:off x="445927" y="1182607"/>
            <a:ext cx="5192874" cy="4862870"/>
          </a:xfrm>
          <a:prstGeom prst="rect">
            <a:avLst/>
          </a:prstGeom>
          <a:noFill/>
        </p:spPr>
        <p:txBody>
          <a:bodyPr wrap="square" lIns="91440" tIns="45720" rIns="91440" bIns="45720" anchor="t">
            <a:spAutoFit/>
          </a:bodyPr>
          <a:lstStyle/>
          <a:p>
            <a:pPr marL="342900" indent="-342900" algn="just"/>
            <a:r>
              <a:rPr lang="sl-SI" sz="1400" b="1" dirty="0">
                <a:solidFill>
                  <a:schemeClr val="bg1">
                    <a:lumMod val="75000"/>
                  </a:schemeClr>
                </a:solidFill>
              </a:rPr>
              <a:t>1. Ljudje</a:t>
            </a:r>
          </a:p>
          <a:p>
            <a:pPr marL="285750" indent="-285750" algn="just">
              <a:buFont typeface="Arial" panose="020B0604020202020204" pitchFamily="34" charset="0"/>
              <a:buChar char="•"/>
            </a:pPr>
            <a:r>
              <a:rPr lang="sl-SI" sz="1400" b="1" dirty="0">
                <a:solidFill>
                  <a:schemeClr val="accent1"/>
                </a:solidFill>
              </a:rPr>
              <a:t>Vprašanje</a:t>
            </a:r>
            <a:r>
              <a:rPr lang="sl-SI" sz="1400" dirty="0">
                <a:solidFill>
                  <a:schemeClr val="accent1"/>
                </a:solidFill>
              </a:rPr>
              <a:t>: Koga moramo vključiti?</a:t>
            </a:r>
          </a:p>
          <a:p>
            <a:pPr marL="285750" indent="-285750" algn="just">
              <a:buFont typeface="Arial" panose="020B0604020202020204" pitchFamily="34" charset="0"/>
              <a:buChar char="•"/>
            </a:pPr>
            <a:r>
              <a:rPr lang="sl-SI" sz="1400" b="1" dirty="0">
                <a:solidFill>
                  <a:schemeClr val="accent1"/>
                </a:solidFill>
              </a:rPr>
              <a:t>Namen: </a:t>
            </a:r>
            <a:r>
              <a:rPr lang="sl-SI" sz="1400" dirty="0">
                <a:solidFill>
                  <a:schemeClr val="accent1"/>
                </a:solidFill>
              </a:rPr>
              <a:t>določiti deležnike, sodelavce ali člane tima, ki so </a:t>
            </a:r>
            <a:r>
              <a:rPr lang="sl-SI" sz="1400">
                <a:solidFill>
                  <a:schemeClr val="accent1"/>
                </a:solidFill>
              </a:rPr>
              <a:t>ključni za projekt.</a:t>
            </a:r>
            <a:endParaRPr lang="sl-SI">
              <a:solidFill>
                <a:schemeClr val="accent1"/>
              </a:solidFill>
            </a:endParaRPr>
          </a:p>
          <a:p>
            <a:pPr marL="285750" indent="-285750" algn="just">
              <a:buFont typeface="Arial" panose="020B0604020202020204" pitchFamily="34" charset="0"/>
              <a:buChar char="•"/>
            </a:pPr>
            <a:r>
              <a:rPr lang="sl-SI" sz="1400" b="1" dirty="0">
                <a:solidFill>
                  <a:schemeClr val="accent1"/>
                </a:solidFill>
              </a:rPr>
              <a:t>Primeri: </a:t>
            </a:r>
            <a:r>
              <a:rPr lang="sl-SI" sz="1400" dirty="0">
                <a:solidFill>
                  <a:schemeClr val="accent1"/>
                </a:solidFill>
              </a:rPr>
              <a:t>projektna skupina, partnerji, upravičenci, financerji ali strokovnjaki.</a:t>
            </a:r>
            <a:endParaRPr lang="sl-SI">
              <a:solidFill>
                <a:schemeClr val="accent1"/>
              </a:solidFill>
            </a:endParaRPr>
          </a:p>
          <a:p>
            <a:pPr algn="just">
              <a:buFont typeface="Arial" pitchFamily="34" charset="0"/>
              <a:buChar char="•"/>
            </a:pPr>
            <a:endParaRPr lang="sl-SI" sz="1400" dirty="0">
              <a:solidFill>
                <a:schemeClr val="accent1"/>
              </a:solidFill>
            </a:endParaRPr>
          </a:p>
          <a:p>
            <a:pPr algn="just"/>
            <a:r>
              <a:rPr lang="sl-SI" sz="1400" b="1" dirty="0">
                <a:solidFill>
                  <a:schemeClr val="bg1">
                    <a:lumMod val="75000"/>
                  </a:schemeClr>
                </a:solidFill>
              </a:rPr>
              <a:t>2. Izzivi</a:t>
            </a:r>
          </a:p>
          <a:p>
            <a:pPr marL="285750" indent="-285750" algn="just">
              <a:buFont typeface="Arial" panose="020B0604020202020204" pitchFamily="34" charset="0"/>
              <a:buChar char="•"/>
            </a:pPr>
            <a:r>
              <a:rPr lang="sl-SI" sz="1400" b="1" dirty="0">
                <a:solidFill>
                  <a:schemeClr val="accent1"/>
                </a:solidFill>
              </a:rPr>
              <a:t>Vprašanje</a:t>
            </a:r>
            <a:r>
              <a:rPr lang="sl-SI" sz="1400">
                <a:solidFill>
                  <a:schemeClr val="accent1"/>
                </a:solidFill>
              </a:rPr>
              <a:t>: Kaj bomo morali storiti?</a:t>
            </a:r>
          </a:p>
          <a:p>
            <a:pPr marL="285750" indent="-285750" algn="just">
              <a:buFont typeface="Arial" panose="020B0604020202020204" pitchFamily="34" charset="0"/>
              <a:buChar char="•"/>
            </a:pPr>
            <a:r>
              <a:rPr lang="sl-SI" sz="1400" b="1" dirty="0">
                <a:solidFill>
                  <a:schemeClr val="accent1"/>
                </a:solidFill>
              </a:rPr>
              <a:t>Namen</a:t>
            </a:r>
            <a:r>
              <a:rPr lang="sl-SI" sz="1400" dirty="0">
                <a:solidFill>
                  <a:schemeClr val="accent1"/>
                </a:solidFill>
              </a:rPr>
              <a:t>: navesti morebitne ovire ali naloge, ki so potrebne za zagotovitev uspeha projekta.</a:t>
            </a:r>
            <a:endParaRPr lang="sl-SI" dirty="0">
              <a:solidFill>
                <a:schemeClr val="accent1"/>
              </a:solidFill>
            </a:endParaRPr>
          </a:p>
          <a:p>
            <a:pPr marL="285750" indent="-285750" algn="just">
              <a:buFont typeface="Arial" panose="020B0604020202020204" pitchFamily="34" charset="0"/>
              <a:buChar char="•"/>
            </a:pPr>
            <a:r>
              <a:rPr lang="sl-SI" sz="1400" b="1" dirty="0">
                <a:solidFill>
                  <a:schemeClr val="accent1"/>
                </a:solidFill>
              </a:rPr>
              <a:t>Primeri</a:t>
            </a:r>
            <a:r>
              <a:rPr lang="sl-SI" sz="1400" dirty="0">
                <a:solidFill>
                  <a:schemeClr val="accent1"/>
                </a:solidFill>
              </a:rPr>
              <a:t>: zagotavljanje virov, premagovanje tehničnih težav ali reševanje regulativnih vprašanj.</a:t>
            </a:r>
            <a:endParaRPr lang="sl-SI">
              <a:solidFill>
                <a:schemeClr val="accent1"/>
              </a:solidFill>
            </a:endParaRPr>
          </a:p>
          <a:p>
            <a:pPr algn="just">
              <a:buFont typeface="Arial" pitchFamily="34" charset="0"/>
              <a:buChar char="•"/>
            </a:pPr>
            <a:endParaRPr lang="sl-SI" sz="1400" dirty="0">
              <a:solidFill>
                <a:schemeClr val="accent1"/>
              </a:solidFill>
            </a:endParaRPr>
          </a:p>
          <a:p>
            <a:pPr algn="just"/>
            <a:r>
              <a:rPr lang="sl-SI" sz="1400" b="1" dirty="0">
                <a:solidFill>
                  <a:schemeClr val="bg1">
                    <a:lumMod val="75000"/>
                  </a:schemeClr>
                </a:solidFill>
              </a:rPr>
              <a:t>3. Pripovedovanje zgodb</a:t>
            </a:r>
          </a:p>
          <a:p>
            <a:pPr marL="285750" indent="-285750" algn="just">
              <a:buFont typeface="Arial" panose="020B0604020202020204" pitchFamily="34" charset="0"/>
              <a:buChar char="•"/>
            </a:pPr>
            <a:r>
              <a:rPr lang="sl-SI" sz="1400" b="1" dirty="0">
                <a:solidFill>
                  <a:schemeClr val="accent1"/>
                </a:solidFill>
              </a:rPr>
              <a:t>Vprašanje</a:t>
            </a:r>
            <a:r>
              <a:rPr lang="sl-SI" sz="1400" dirty="0">
                <a:solidFill>
                  <a:schemeClr val="accent1"/>
                </a:solidFill>
              </a:rPr>
              <a:t>: Kako bomo med projektom komunicirali?</a:t>
            </a:r>
          </a:p>
          <a:p>
            <a:pPr marL="285750" indent="-285750" algn="just">
              <a:buFont typeface="Arial" panose="020B0604020202020204" pitchFamily="34" charset="0"/>
              <a:buChar char="•"/>
            </a:pPr>
            <a:r>
              <a:rPr lang="sl-SI" sz="1400" b="1" dirty="0">
                <a:solidFill>
                  <a:schemeClr val="accent1"/>
                </a:solidFill>
              </a:rPr>
              <a:t>Namen</a:t>
            </a:r>
            <a:r>
              <a:rPr lang="sl-SI" sz="1400" dirty="0">
                <a:solidFill>
                  <a:schemeClr val="accent1"/>
                </a:solidFill>
              </a:rPr>
              <a:t>: razviti komunikacijsko strategijo za izmenjavo informacij o napredku, vključevanje deležnikov in promocijo projekta.</a:t>
            </a:r>
            <a:endParaRPr lang="sl-SI" dirty="0">
              <a:solidFill>
                <a:schemeClr val="accent1"/>
              </a:solidFill>
            </a:endParaRPr>
          </a:p>
          <a:p>
            <a:pPr marL="285750" indent="-285750" algn="just">
              <a:buFont typeface="Arial" panose="020B0604020202020204" pitchFamily="34" charset="0"/>
              <a:buChar char="•"/>
            </a:pPr>
            <a:r>
              <a:rPr lang="sl-SI" sz="1400" b="1" dirty="0">
                <a:solidFill>
                  <a:schemeClr val="accent1"/>
                </a:solidFill>
              </a:rPr>
              <a:t>Primeri</a:t>
            </a:r>
            <a:r>
              <a:rPr lang="sl-SI" sz="1400" dirty="0">
                <a:solidFill>
                  <a:schemeClr val="accent1"/>
                </a:solidFill>
              </a:rPr>
              <a:t>: posodobitve v družabnih medijih, glasila, poročila ali predstavitve.</a:t>
            </a:r>
            <a:endParaRPr lang="sl-SI">
              <a:solidFill>
                <a:schemeClr val="accent1"/>
              </a:solidFill>
            </a:endParaRPr>
          </a:p>
          <a:p>
            <a:pPr algn="just">
              <a:buFont typeface="Arial" pitchFamily="34" charset="0"/>
              <a:buChar char="•"/>
            </a:pPr>
            <a:endParaRPr lang="sl-SI" sz="1600" dirty="0">
              <a:solidFill>
                <a:schemeClr val="accent1"/>
              </a:solidFill>
            </a:endParaRPr>
          </a:p>
        </p:txBody>
      </p:sp>
      <p:sp>
        <p:nvSpPr>
          <p:cNvPr id="6" name="Metin kutusu 5">
            <a:extLst>
              <a:ext uri="{FF2B5EF4-FFF2-40B4-BE49-F238E27FC236}">
                <a16:creationId xmlns:a16="http://schemas.microsoft.com/office/drawing/2014/main" id="{56DA5FE1-F39E-E5DE-D54E-67C999BDCB1A}"/>
              </a:ext>
            </a:extLst>
          </p:cNvPr>
          <p:cNvSpPr txBox="1"/>
          <p:nvPr/>
        </p:nvSpPr>
        <p:spPr>
          <a:xfrm>
            <a:off x="6024782" y="1182607"/>
            <a:ext cx="5556941" cy="4647426"/>
          </a:xfrm>
          <a:prstGeom prst="rect">
            <a:avLst/>
          </a:prstGeom>
          <a:noFill/>
        </p:spPr>
        <p:txBody>
          <a:bodyPr wrap="square" lIns="91440" tIns="45720" rIns="91440" bIns="45720" anchor="t">
            <a:spAutoFit/>
          </a:bodyPr>
          <a:lstStyle/>
          <a:p>
            <a:r>
              <a:rPr lang="sl-SI" sz="1400" b="1" dirty="0">
                <a:solidFill>
                  <a:schemeClr val="bg1">
                    <a:lumMod val="75000"/>
                  </a:schemeClr>
                </a:solidFill>
              </a:rPr>
              <a:t>4. Problem</a:t>
            </a:r>
          </a:p>
          <a:p>
            <a:pPr marL="285750" indent="-285750">
              <a:buFont typeface="Arial" panose="020B0604020202020204" pitchFamily="34" charset="0"/>
              <a:buChar char="•"/>
            </a:pPr>
            <a:r>
              <a:rPr lang="sl-SI" sz="1400" b="1" dirty="0">
                <a:solidFill>
                  <a:schemeClr val="accent1"/>
                </a:solidFill>
              </a:rPr>
              <a:t>Vprašanje</a:t>
            </a:r>
            <a:r>
              <a:rPr lang="sl-SI" sz="1400">
                <a:solidFill>
                  <a:schemeClr val="accent1"/>
                </a:solidFill>
              </a:rPr>
              <a:t>: Kateri problemi bodo obravnavani?</a:t>
            </a:r>
          </a:p>
          <a:p>
            <a:pPr marL="285750" indent="-285750">
              <a:buFont typeface="Arial" panose="020B0604020202020204" pitchFamily="34" charset="0"/>
              <a:buChar char="•"/>
            </a:pPr>
            <a:r>
              <a:rPr lang="sl-SI" sz="1400" b="1" dirty="0">
                <a:solidFill>
                  <a:schemeClr val="accent1"/>
                </a:solidFill>
              </a:rPr>
              <a:t>Namen</a:t>
            </a:r>
            <a:r>
              <a:rPr lang="sl-SI" sz="1400" dirty="0">
                <a:solidFill>
                  <a:schemeClr val="accent1"/>
                </a:solidFill>
              </a:rPr>
              <a:t>: opredeliti glavno vprašanje ali potrebo, ki jo želi projekt rešiti.</a:t>
            </a:r>
            <a:endParaRPr lang="sl-SI" dirty="0">
              <a:solidFill>
                <a:schemeClr val="accent1"/>
              </a:solidFill>
            </a:endParaRPr>
          </a:p>
          <a:p>
            <a:pPr marL="285750" indent="-285750">
              <a:buFont typeface="Arial" panose="020B0604020202020204" pitchFamily="34" charset="0"/>
              <a:buChar char="•"/>
            </a:pPr>
            <a:r>
              <a:rPr lang="sl-SI" sz="1400" b="1" dirty="0">
                <a:solidFill>
                  <a:schemeClr val="accent1"/>
                </a:solidFill>
              </a:rPr>
              <a:t>Primeri</a:t>
            </a:r>
            <a:r>
              <a:rPr lang="sl-SI" sz="1400" dirty="0">
                <a:solidFill>
                  <a:schemeClr val="accent1"/>
                </a:solidFill>
              </a:rPr>
              <a:t>: </a:t>
            </a:r>
            <a:r>
              <a:rPr lang="sl-SI" sz="1400" dirty="0" err="1">
                <a:solidFill>
                  <a:schemeClr val="accent1"/>
                </a:solidFill>
              </a:rPr>
              <a:t>okoljski</a:t>
            </a:r>
            <a:r>
              <a:rPr lang="sl-SI" sz="1400" dirty="0">
                <a:solidFill>
                  <a:schemeClr val="accent1"/>
                </a:solidFill>
              </a:rPr>
              <a:t> izzivi, vrzeli v znanju in spretnostih, pomanjkanje infrastrukture ali socialne neenakosti.</a:t>
            </a:r>
            <a:endParaRPr lang="sl-SI">
              <a:solidFill>
                <a:schemeClr val="accent1"/>
              </a:solidFill>
            </a:endParaRPr>
          </a:p>
          <a:p>
            <a:pPr marL="285750" indent="-285750" algn="just">
              <a:buFont typeface="Arial" panose="020B0604020202020204" pitchFamily="34" charset="0"/>
              <a:buChar char="•"/>
            </a:pPr>
            <a:endParaRPr lang="sl-SI" sz="1400" dirty="0">
              <a:solidFill>
                <a:schemeClr val="accent1"/>
              </a:solidFill>
            </a:endParaRPr>
          </a:p>
          <a:p>
            <a:r>
              <a:rPr lang="sl-SI" sz="1400" b="1" dirty="0">
                <a:solidFill>
                  <a:schemeClr val="bg1">
                    <a:lumMod val="75000"/>
                  </a:schemeClr>
                </a:solidFill>
              </a:rPr>
              <a:t>5. Rešitev</a:t>
            </a:r>
          </a:p>
          <a:p>
            <a:pPr marL="285750" indent="-285750">
              <a:buFont typeface="Arial" panose="020B0604020202020204" pitchFamily="34" charset="0"/>
              <a:buChar char="•"/>
            </a:pPr>
            <a:r>
              <a:rPr lang="sl-SI" sz="1400" b="1" dirty="0">
                <a:solidFill>
                  <a:schemeClr val="accent1"/>
                </a:solidFill>
              </a:rPr>
              <a:t>Vprašanje</a:t>
            </a:r>
            <a:r>
              <a:rPr lang="sl-SI" sz="1400">
                <a:solidFill>
                  <a:schemeClr val="accent1"/>
                </a:solidFill>
              </a:rPr>
              <a:t>: Katere rešitve nameravamo razviti?</a:t>
            </a:r>
          </a:p>
          <a:p>
            <a:pPr marL="285750" indent="-285750">
              <a:buFont typeface="Arial" panose="020B0604020202020204" pitchFamily="34" charset="0"/>
              <a:buChar char="•"/>
            </a:pPr>
            <a:r>
              <a:rPr lang="sl-SI" sz="1400" b="1" dirty="0">
                <a:solidFill>
                  <a:schemeClr val="accent1"/>
                </a:solidFill>
              </a:rPr>
              <a:t>Namen</a:t>
            </a:r>
            <a:r>
              <a:rPr lang="sl-SI" sz="1400" dirty="0">
                <a:solidFill>
                  <a:schemeClr val="accent1"/>
                </a:solidFill>
              </a:rPr>
              <a:t>: opisati predlagane pristope ali inovacije za rešitev ugotovljenega problema.</a:t>
            </a:r>
            <a:endParaRPr lang="sl-SI" dirty="0">
              <a:solidFill>
                <a:schemeClr val="accent1"/>
              </a:solidFill>
            </a:endParaRPr>
          </a:p>
          <a:p>
            <a:pPr marL="285750" indent="-285750">
              <a:buFont typeface="Arial" panose="020B0604020202020204" pitchFamily="34" charset="0"/>
              <a:buChar char="•"/>
            </a:pPr>
            <a:r>
              <a:rPr lang="sl-SI" sz="1400" b="1" dirty="0">
                <a:solidFill>
                  <a:schemeClr val="accent1"/>
                </a:solidFill>
              </a:rPr>
              <a:t>Primeri</a:t>
            </a:r>
            <a:r>
              <a:rPr lang="sl-SI" sz="1400" dirty="0">
                <a:solidFill>
                  <a:schemeClr val="accent1"/>
                </a:solidFill>
              </a:rPr>
              <a:t>: nove tehnologije, izobraževalni programi ali intervencije skupnosti.</a:t>
            </a:r>
            <a:endParaRPr lang="sl-SI">
              <a:solidFill>
                <a:schemeClr val="accent1"/>
              </a:solidFill>
            </a:endParaRPr>
          </a:p>
          <a:p>
            <a:pPr algn="just"/>
            <a:endParaRPr lang="sl-SI" sz="1400" dirty="0">
              <a:solidFill>
                <a:schemeClr val="accent1"/>
              </a:solidFill>
            </a:endParaRPr>
          </a:p>
          <a:p>
            <a:r>
              <a:rPr lang="sl-SI" sz="1400" b="1" dirty="0">
                <a:solidFill>
                  <a:schemeClr val="bg1">
                    <a:lumMod val="75000"/>
                  </a:schemeClr>
                </a:solidFill>
              </a:rPr>
              <a:t>6. Upravljanje</a:t>
            </a:r>
          </a:p>
          <a:p>
            <a:pPr marL="285750" indent="-285750">
              <a:buFont typeface="Arial" panose="020B0604020202020204" pitchFamily="34" charset="0"/>
              <a:buChar char="•"/>
            </a:pPr>
            <a:r>
              <a:rPr lang="sl-SI" sz="1400" b="1" dirty="0">
                <a:solidFill>
                  <a:schemeClr val="accent1"/>
                </a:solidFill>
              </a:rPr>
              <a:t>Vprašanje</a:t>
            </a:r>
            <a:r>
              <a:rPr lang="sl-SI" sz="1400" dirty="0">
                <a:solidFill>
                  <a:schemeClr val="accent1"/>
                </a:solidFill>
              </a:rPr>
              <a:t>: Kako bomo spremljali napredek in izvedli projekt</a:t>
            </a:r>
          </a:p>
          <a:p>
            <a:pPr marL="285750" indent="-285750">
              <a:buFont typeface="Arial" panose="020B0604020202020204" pitchFamily="34" charset="0"/>
              <a:buChar char="•"/>
            </a:pPr>
            <a:r>
              <a:rPr lang="sl-SI" sz="1400" b="1" dirty="0">
                <a:solidFill>
                  <a:schemeClr val="accent1"/>
                </a:solidFill>
              </a:rPr>
              <a:t>Namen</a:t>
            </a:r>
            <a:r>
              <a:rPr lang="sl-SI" sz="1400" dirty="0">
                <a:solidFill>
                  <a:schemeClr val="accent1"/>
                </a:solidFill>
              </a:rPr>
              <a:t>: načrtovati sisteme za spremljanje mejnikov, zagotavljanje odgovornosti in upravljanje virov.</a:t>
            </a:r>
            <a:endParaRPr lang="sl-SI" dirty="0">
              <a:solidFill>
                <a:schemeClr val="accent1"/>
              </a:solidFill>
            </a:endParaRPr>
          </a:p>
          <a:p>
            <a:pPr marL="285750" indent="-285750">
              <a:buFont typeface="Arial" panose="020B0604020202020204" pitchFamily="34" charset="0"/>
              <a:buChar char="•"/>
            </a:pPr>
            <a:r>
              <a:rPr lang="sl-SI" sz="1400" b="1" dirty="0">
                <a:solidFill>
                  <a:schemeClr val="accent1"/>
                </a:solidFill>
              </a:rPr>
              <a:t>Primeri</a:t>
            </a:r>
            <a:r>
              <a:rPr lang="sl-SI" sz="1400" dirty="0">
                <a:solidFill>
                  <a:schemeClr val="accent1"/>
                </a:solidFill>
              </a:rPr>
              <a:t>: agilni delovni tokovi, poročila o napredku ali orodja za vodenje projektov.</a:t>
            </a:r>
            <a:endParaRPr lang="sl-SI">
              <a:solidFill>
                <a:schemeClr val="accent1"/>
              </a:solidFill>
            </a:endParaRPr>
          </a:p>
          <a:p>
            <a:pPr algn="just"/>
            <a:endParaRPr lang="sl-SI" sz="1600" dirty="0">
              <a:solidFill>
                <a:schemeClr val="accent1"/>
              </a:solidFill>
            </a:endParaRPr>
          </a:p>
        </p:txBody>
      </p:sp>
    </p:spTree>
    <p:extLst>
      <p:ext uri="{BB962C8B-B14F-4D97-AF65-F5344CB8AC3E}">
        <p14:creationId xmlns:p14="http://schemas.microsoft.com/office/powerpoint/2010/main" val="2355392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FF492-14F7-24CF-4644-A55AA716295C}"/>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48FC9DFE-2898-FCDA-1435-106A14FE0B82}"/>
              </a:ext>
            </a:extLst>
          </p:cNvPr>
          <p:cNvSpPr txBox="1">
            <a:spLocks noGrp="1"/>
          </p:cNvSpPr>
          <p:nvPr>
            <p:ph type="title"/>
          </p:nvPr>
        </p:nvSpPr>
        <p:spPr>
          <a:xfrm>
            <a:off x="445927" y="604139"/>
            <a:ext cx="10515600" cy="369332"/>
          </a:xfrm>
          <a:prstGeom prst="rect">
            <a:avLst/>
          </a:prstGeom>
          <a:noFill/>
        </p:spPr>
        <p:txBody>
          <a:bodyPr wrap="square" rtlCol="0">
            <a:spAutoFit/>
          </a:bodyPr>
          <a:lstStyle/>
          <a:p>
            <a:r>
              <a:rPr lang="sl-SI" sz="2000" b="1" dirty="0">
                <a:solidFill>
                  <a:schemeClr val="bg1">
                    <a:lumMod val="75000"/>
                  </a:schemeClr>
                </a:solidFill>
                <a:latin typeface="+mn-lt"/>
              </a:rPr>
              <a:t>Kako uporabiti model platna oblikovalskega razmišljanja</a:t>
            </a:r>
          </a:p>
        </p:txBody>
      </p:sp>
      <p:sp>
        <p:nvSpPr>
          <p:cNvPr id="5" name="Metin kutusu 4">
            <a:extLst>
              <a:ext uri="{FF2B5EF4-FFF2-40B4-BE49-F238E27FC236}">
                <a16:creationId xmlns:a16="http://schemas.microsoft.com/office/drawing/2014/main" id="{59EF3C7E-8F80-5AC8-5E82-3715BCD4A383}"/>
              </a:ext>
            </a:extLst>
          </p:cNvPr>
          <p:cNvSpPr txBox="1"/>
          <p:nvPr/>
        </p:nvSpPr>
        <p:spPr>
          <a:xfrm>
            <a:off x="445927" y="1417302"/>
            <a:ext cx="5192874" cy="2800767"/>
          </a:xfrm>
          <a:prstGeom prst="rect">
            <a:avLst/>
          </a:prstGeom>
          <a:noFill/>
        </p:spPr>
        <p:txBody>
          <a:bodyPr wrap="square" lIns="91440" tIns="45720" rIns="91440" bIns="45720" anchor="t">
            <a:spAutoFit/>
          </a:bodyPr>
          <a:lstStyle/>
          <a:p>
            <a:r>
              <a:rPr lang="sl-SI" sz="1400" b="1" dirty="0">
                <a:solidFill>
                  <a:schemeClr val="bg1">
                    <a:lumMod val="75000"/>
                  </a:schemeClr>
                </a:solidFill>
              </a:rPr>
              <a:t>7. Vizija</a:t>
            </a:r>
          </a:p>
          <a:p>
            <a:pPr marL="285750" indent="-285750">
              <a:buFont typeface="Arial" panose="020B0604020202020204" pitchFamily="34" charset="0"/>
              <a:buChar char="•"/>
            </a:pPr>
            <a:r>
              <a:rPr lang="sl-SI" sz="1400" b="1" dirty="0">
                <a:solidFill>
                  <a:schemeClr val="accent1"/>
                </a:solidFill>
              </a:rPr>
              <a:t>Vprašanje</a:t>
            </a:r>
            <a:r>
              <a:rPr lang="sl-SI" sz="1400">
                <a:solidFill>
                  <a:schemeClr val="accent1"/>
                </a:solidFill>
              </a:rPr>
              <a:t>: Kaj nas čaka v prihodnosti?</a:t>
            </a:r>
          </a:p>
          <a:p>
            <a:pPr marL="285750" indent="-285750">
              <a:buFont typeface="Arial" panose="020B0604020202020204" pitchFamily="34" charset="0"/>
              <a:buChar char="•"/>
            </a:pPr>
            <a:r>
              <a:rPr lang="sl-SI" sz="1400" b="1" dirty="0">
                <a:solidFill>
                  <a:schemeClr val="accent1"/>
                </a:solidFill>
              </a:rPr>
              <a:t>Namen: </a:t>
            </a:r>
            <a:r>
              <a:rPr lang="sl-SI" sz="1400" dirty="0">
                <a:solidFill>
                  <a:schemeClr val="accent1"/>
                </a:solidFill>
              </a:rPr>
              <a:t>opredeliti dolgoročne cilje in želje projekta.</a:t>
            </a:r>
            <a:endParaRPr lang="sl-SI" dirty="0">
              <a:solidFill>
                <a:schemeClr val="accent1"/>
              </a:solidFill>
            </a:endParaRPr>
          </a:p>
          <a:p>
            <a:pPr marL="285750" indent="-285750">
              <a:buFont typeface="Arial" panose="020B0604020202020204" pitchFamily="34" charset="0"/>
              <a:buChar char="•"/>
            </a:pPr>
            <a:r>
              <a:rPr lang="sl-SI" sz="1400" b="1" dirty="0">
                <a:solidFill>
                  <a:schemeClr val="accent1"/>
                </a:solidFill>
              </a:rPr>
              <a:t>Primeri: </a:t>
            </a:r>
            <a:r>
              <a:rPr lang="sl-SI" sz="1400" dirty="0">
                <a:solidFill>
                  <a:schemeClr val="accent1"/>
                </a:solidFill>
              </a:rPr>
              <a:t>trajnostni poslovni model, izboljšana kakovost življenja ali preoblikovanje industrije.</a:t>
            </a:r>
            <a:endParaRPr lang="sl-SI">
              <a:solidFill>
                <a:schemeClr val="accent1"/>
              </a:solidFill>
            </a:endParaRPr>
          </a:p>
          <a:p>
            <a:pPr algn="just"/>
            <a:endParaRPr lang="sl-SI" sz="1600" dirty="0">
              <a:solidFill>
                <a:schemeClr val="accent1"/>
              </a:solidFill>
            </a:endParaRPr>
          </a:p>
          <a:p>
            <a:r>
              <a:rPr lang="sl-SI" sz="1600" b="1" dirty="0">
                <a:solidFill>
                  <a:schemeClr val="bg1">
                    <a:lumMod val="75000"/>
                  </a:schemeClr>
                </a:solidFill>
              </a:rPr>
              <a:t>8. Učinek</a:t>
            </a:r>
          </a:p>
          <a:p>
            <a:pPr marL="285750" indent="-285750">
              <a:buFont typeface="Arial" panose="020B0604020202020204" pitchFamily="34" charset="0"/>
              <a:buChar char="•"/>
            </a:pPr>
            <a:r>
              <a:rPr lang="sl-SI" sz="1400" b="1" dirty="0">
                <a:solidFill>
                  <a:schemeClr val="accent1"/>
                </a:solidFill>
              </a:rPr>
              <a:t>Vprašanje</a:t>
            </a:r>
            <a:r>
              <a:rPr lang="sl-SI" sz="1400" dirty="0">
                <a:solidFill>
                  <a:schemeClr val="accent1"/>
                </a:solidFill>
              </a:rPr>
              <a:t>: Kako bomo spremenili razmere?</a:t>
            </a:r>
          </a:p>
          <a:p>
            <a:pPr marL="285750" indent="-285750">
              <a:buFont typeface="Arial" panose="020B0604020202020204" pitchFamily="34" charset="0"/>
              <a:buChar char="•"/>
            </a:pPr>
            <a:r>
              <a:rPr lang="sl-SI" sz="1400" b="1" dirty="0">
                <a:solidFill>
                  <a:schemeClr val="accent1"/>
                </a:solidFill>
              </a:rPr>
              <a:t>Namen</a:t>
            </a:r>
            <a:r>
              <a:rPr lang="sl-SI" sz="1400" dirty="0">
                <a:solidFill>
                  <a:schemeClr val="accent1"/>
                </a:solidFill>
              </a:rPr>
              <a:t>: poudariti merljive rezultate in širši vpliv projekta.</a:t>
            </a:r>
            <a:endParaRPr lang="sl-SI" dirty="0">
              <a:solidFill>
                <a:schemeClr val="accent1"/>
              </a:solidFill>
            </a:endParaRPr>
          </a:p>
          <a:p>
            <a:pPr marL="285750" indent="-285750">
              <a:buFont typeface="Arial" panose="020B0604020202020204" pitchFamily="34" charset="0"/>
              <a:buChar char="•"/>
            </a:pPr>
            <a:r>
              <a:rPr lang="sl-SI" sz="1400" b="1" dirty="0">
                <a:solidFill>
                  <a:schemeClr val="accent1"/>
                </a:solidFill>
              </a:rPr>
              <a:t>Primeri</a:t>
            </a:r>
            <a:r>
              <a:rPr lang="sl-SI" sz="1400" dirty="0">
                <a:solidFill>
                  <a:schemeClr val="accent1"/>
                </a:solidFill>
              </a:rPr>
              <a:t>: večja ozaveščenost, izboljšana odpornost skupnosti ali zmanjšanje emisij</a:t>
            </a:r>
            <a:r>
              <a:rPr lang="sl-SI" sz="1600" dirty="0">
                <a:solidFill>
                  <a:schemeClr val="accent1"/>
                </a:solidFill>
              </a:rPr>
              <a:t>.</a:t>
            </a:r>
            <a:endParaRPr lang="sl-SI">
              <a:solidFill>
                <a:schemeClr val="accent1"/>
              </a:solidFill>
            </a:endParaRPr>
          </a:p>
          <a:p>
            <a:pPr algn="just"/>
            <a:endParaRPr lang="sl-SI" sz="1600" dirty="0">
              <a:solidFill>
                <a:schemeClr val="accent1"/>
              </a:solidFill>
            </a:endParaRPr>
          </a:p>
        </p:txBody>
      </p:sp>
      <p:pic>
        <p:nvPicPr>
          <p:cNvPr id="2" name="Resim 1" descr="metin, ekran görüntüsü, diyagram, sayı, numara içeren bir resim&#10;&#10;Açıklama otomatik olarak oluşturuldu">
            <a:extLst>
              <a:ext uri="{FF2B5EF4-FFF2-40B4-BE49-F238E27FC236}">
                <a16:creationId xmlns:a16="http://schemas.microsoft.com/office/drawing/2014/main" id="{B2473841-C82D-5337-6A1D-7BD1E25AB6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0654" y="1417302"/>
            <a:ext cx="6208023" cy="3492013"/>
          </a:xfrm>
          <a:prstGeom prst="rect">
            <a:avLst/>
          </a:prstGeom>
          <a:noFill/>
        </p:spPr>
      </p:pic>
      <p:sp>
        <p:nvSpPr>
          <p:cNvPr id="7" name="Metin kutusu 6">
            <a:extLst>
              <a:ext uri="{FF2B5EF4-FFF2-40B4-BE49-F238E27FC236}">
                <a16:creationId xmlns:a16="http://schemas.microsoft.com/office/drawing/2014/main" id="{3965E9B7-08DE-047A-4EEB-E343945F7D50}"/>
              </a:ext>
            </a:extLst>
          </p:cNvPr>
          <p:cNvSpPr txBox="1"/>
          <p:nvPr/>
        </p:nvSpPr>
        <p:spPr>
          <a:xfrm>
            <a:off x="7526866" y="4978399"/>
            <a:ext cx="3048000" cy="261610"/>
          </a:xfrm>
          <a:prstGeom prst="rect">
            <a:avLst/>
          </a:prstGeom>
          <a:noFill/>
        </p:spPr>
        <p:txBody>
          <a:bodyPr wrap="square">
            <a:spAutoFit/>
          </a:bodyPr>
          <a:lstStyle/>
          <a:p>
            <a:pPr algn="ctr"/>
            <a:r>
              <a:rPr lang="sl-SI" sz="1100" dirty="0">
                <a:solidFill>
                  <a:schemeClr val="accent1"/>
                </a:solidFill>
              </a:rPr>
              <a:t>Vir slike: </a:t>
            </a:r>
            <a:r>
              <a:rPr lang="sl-SI" sz="1100" dirty="0" err="1">
                <a:solidFill>
                  <a:schemeClr val="accent1"/>
                </a:solidFill>
              </a:rPr>
              <a:t>Istockphoto.com</a:t>
            </a:r>
            <a:endParaRPr lang="sl-SI" sz="1100" dirty="0">
              <a:solidFill>
                <a:schemeClr val="accent1"/>
              </a:solidFill>
            </a:endParaRPr>
          </a:p>
        </p:txBody>
      </p:sp>
    </p:spTree>
    <p:extLst>
      <p:ext uri="{BB962C8B-B14F-4D97-AF65-F5344CB8AC3E}">
        <p14:creationId xmlns:p14="http://schemas.microsoft.com/office/powerpoint/2010/main" val="134101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86F7C-BD6B-A263-7638-78274CDF5B7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93143777-6AB8-2E5D-763C-9D399461FF67}"/>
              </a:ext>
            </a:extLst>
          </p:cNvPr>
          <p:cNvSpPr txBox="1"/>
          <p:nvPr/>
        </p:nvSpPr>
        <p:spPr>
          <a:xfrm>
            <a:off x="429246" y="253518"/>
            <a:ext cx="11671759" cy="615553"/>
          </a:xfrm>
          <a:prstGeom prst="rect">
            <a:avLst/>
          </a:prstGeom>
          <a:noFill/>
        </p:spPr>
        <p:txBody>
          <a:bodyPr wrap="square" lIns="91440" tIns="45720" rIns="91440" bIns="45720" rtlCol="0" anchor="t">
            <a:spAutoFit/>
          </a:bodyPr>
          <a:lstStyle/>
          <a:p>
            <a:r>
              <a:rPr lang="sl-SI" sz="3400" dirty="0">
                <a:solidFill>
                  <a:schemeClr val="accent3">
                    <a:lumMod val="75000"/>
                  </a:schemeClr>
                </a:solidFill>
                <a:latin typeface="Raleway SemiBold"/>
              </a:rPr>
              <a:t>Uvod v osnovna načela trženja: trženje 4P in 5C – 1/2</a:t>
            </a:r>
            <a:endParaRPr lang="sl-SI" sz="3400">
              <a:solidFill>
                <a:schemeClr val="accent3">
                  <a:lumMod val="75000"/>
                </a:schemeClr>
              </a:solidFill>
              <a:highlight>
                <a:srgbClr val="FFFF00"/>
              </a:highlight>
              <a:latin typeface="Raleway SemiBold"/>
            </a:endParaRPr>
          </a:p>
        </p:txBody>
      </p:sp>
      <p:sp>
        <p:nvSpPr>
          <p:cNvPr id="4" name="Metin kutusu 3">
            <a:extLst>
              <a:ext uri="{FF2B5EF4-FFF2-40B4-BE49-F238E27FC236}">
                <a16:creationId xmlns:a16="http://schemas.microsoft.com/office/drawing/2014/main" id="{B96F0223-B88D-11CB-85C6-9F47C423A384}"/>
              </a:ext>
            </a:extLst>
          </p:cNvPr>
          <p:cNvSpPr txBox="1"/>
          <p:nvPr/>
        </p:nvSpPr>
        <p:spPr>
          <a:xfrm>
            <a:off x="209790" y="1893329"/>
            <a:ext cx="4929477" cy="3293209"/>
          </a:xfrm>
          <a:prstGeom prst="rect">
            <a:avLst/>
          </a:prstGeom>
          <a:noFill/>
        </p:spPr>
        <p:txBody>
          <a:bodyPr wrap="square">
            <a:spAutoFit/>
          </a:bodyPr>
          <a:lstStyle/>
          <a:p>
            <a:pPr marL="285750" indent="-285750" algn="just" fontAlgn="base">
              <a:buFont typeface="Arial" panose="020B0604020202020204" pitchFamily="34" charset="0"/>
              <a:buChar char="•"/>
            </a:pPr>
            <a:r>
              <a:rPr lang="sl-SI" sz="1600" dirty="0">
                <a:solidFill>
                  <a:srgbClr val="000000"/>
                </a:solidFill>
                <a:latin typeface="Raleway "/>
              </a:rPr>
              <a:t>Osnovna načela trženja so pojasnjena s koncepti, ki so na kratko opredeljeni kot </a:t>
            </a:r>
            <a:r>
              <a:rPr lang="sl-SI" sz="1600" dirty="0" err="1">
                <a:solidFill>
                  <a:srgbClr val="000000"/>
                </a:solidFill>
                <a:latin typeface="Raleway "/>
              </a:rPr>
              <a:t>4P</a:t>
            </a:r>
            <a:r>
              <a:rPr lang="sl-SI" sz="1600" dirty="0">
                <a:solidFill>
                  <a:srgbClr val="000000"/>
                </a:solidFill>
                <a:latin typeface="Raleway "/>
              </a:rPr>
              <a:t> in </a:t>
            </a:r>
            <a:r>
              <a:rPr lang="sl-SI" sz="1600" dirty="0" err="1">
                <a:solidFill>
                  <a:srgbClr val="000000"/>
                </a:solidFill>
                <a:latin typeface="Raleway "/>
              </a:rPr>
              <a:t>5C</a:t>
            </a:r>
            <a:r>
              <a:rPr lang="sl-SI" sz="1600" dirty="0">
                <a:solidFill>
                  <a:srgbClr val="000000"/>
                </a:solidFill>
                <a:latin typeface="Raleway "/>
              </a:rPr>
              <a:t>.</a:t>
            </a:r>
          </a:p>
          <a:p>
            <a:pPr marL="285750" indent="-285750" algn="just" fontAlgn="base">
              <a:buFont typeface="Arial" panose="020B0604020202020204" pitchFamily="34" charset="0"/>
              <a:buChar char="•"/>
            </a:pPr>
            <a:endParaRPr lang="sl-SI" sz="1600" dirty="0">
              <a:solidFill>
                <a:srgbClr val="000000"/>
              </a:solidFill>
              <a:latin typeface="Raleway "/>
            </a:endParaRPr>
          </a:p>
          <a:p>
            <a:pPr marL="285750" indent="-285750" algn="just" fontAlgn="base">
              <a:buFont typeface="Arial" panose="020B0604020202020204" pitchFamily="34" charset="0"/>
              <a:buChar char="•"/>
            </a:pPr>
            <a:r>
              <a:rPr lang="sl-SI" sz="1600" dirty="0" err="1">
                <a:solidFill>
                  <a:srgbClr val="000000"/>
                </a:solidFill>
                <a:latin typeface="Raleway "/>
              </a:rPr>
              <a:t>4P</a:t>
            </a:r>
            <a:r>
              <a:rPr lang="sl-SI" sz="1600" dirty="0">
                <a:solidFill>
                  <a:srgbClr val="000000"/>
                </a:solidFill>
                <a:latin typeface="Raleway "/>
              </a:rPr>
              <a:t> je opredeljen kot izdelek (</a:t>
            </a:r>
            <a:r>
              <a:rPr lang="sl-SI" sz="1600" dirty="0" err="1">
                <a:solidFill>
                  <a:srgbClr val="000000"/>
                </a:solidFill>
                <a:latin typeface="Raleway "/>
              </a:rPr>
              <a:t>product</a:t>
            </a:r>
            <a:r>
              <a:rPr lang="sl-SI" sz="1600" dirty="0">
                <a:solidFill>
                  <a:srgbClr val="000000"/>
                </a:solidFill>
                <a:latin typeface="Raleway "/>
              </a:rPr>
              <a:t>), cena (</a:t>
            </a:r>
            <a:r>
              <a:rPr lang="sl-SI" sz="1600" dirty="0" err="1">
                <a:solidFill>
                  <a:srgbClr val="000000"/>
                </a:solidFill>
                <a:latin typeface="Raleway "/>
              </a:rPr>
              <a:t>price</a:t>
            </a:r>
            <a:r>
              <a:rPr lang="sl-SI" sz="1600" dirty="0">
                <a:solidFill>
                  <a:srgbClr val="000000"/>
                </a:solidFill>
                <a:latin typeface="Raleway "/>
              </a:rPr>
              <a:t>), mesto (</a:t>
            </a:r>
            <a:r>
              <a:rPr lang="sl-SI" sz="1600" dirty="0" err="1">
                <a:solidFill>
                  <a:srgbClr val="000000"/>
                </a:solidFill>
                <a:latin typeface="Raleway "/>
              </a:rPr>
              <a:t>place</a:t>
            </a:r>
            <a:r>
              <a:rPr lang="sl-SI" sz="1600" dirty="0">
                <a:solidFill>
                  <a:srgbClr val="000000"/>
                </a:solidFill>
                <a:latin typeface="Raleway "/>
              </a:rPr>
              <a:t>) in promocija (</a:t>
            </a:r>
            <a:r>
              <a:rPr lang="sl-SI" sz="1600" dirty="0" err="1">
                <a:solidFill>
                  <a:srgbClr val="000000"/>
                </a:solidFill>
                <a:latin typeface="Raleway "/>
              </a:rPr>
              <a:t>promotion</a:t>
            </a:r>
            <a:r>
              <a:rPr lang="sl-SI" sz="1600" dirty="0">
                <a:solidFill>
                  <a:srgbClr val="000000"/>
                </a:solidFill>
                <a:latin typeface="Raleway "/>
              </a:rPr>
              <a:t>);</a:t>
            </a:r>
          </a:p>
          <a:p>
            <a:pPr marL="285750" indent="-285750" algn="just" fontAlgn="base">
              <a:buFont typeface="Arial" panose="020B0604020202020204" pitchFamily="34" charset="0"/>
              <a:buChar char="•"/>
            </a:pPr>
            <a:endParaRPr lang="sl-SI" sz="1600" dirty="0">
              <a:solidFill>
                <a:srgbClr val="000000"/>
              </a:solidFill>
              <a:latin typeface="Raleway "/>
            </a:endParaRPr>
          </a:p>
          <a:p>
            <a:pPr marL="285750" indent="-285750" algn="just" fontAlgn="base">
              <a:buFont typeface="Arial" panose="020B0604020202020204" pitchFamily="34" charset="0"/>
              <a:buChar char="•"/>
            </a:pPr>
            <a:r>
              <a:rPr lang="sl-SI" sz="1600" dirty="0" err="1">
                <a:solidFill>
                  <a:srgbClr val="000000"/>
                </a:solidFill>
                <a:latin typeface="Raleway "/>
              </a:rPr>
              <a:t>5C</a:t>
            </a:r>
            <a:r>
              <a:rPr lang="sl-SI" sz="1600" dirty="0">
                <a:solidFill>
                  <a:srgbClr val="000000"/>
                </a:solidFill>
                <a:latin typeface="Raleway "/>
              </a:rPr>
              <a:t> pa predstavlja stranke (</a:t>
            </a:r>
            <a:r>
              <a:rPr lang="sl-SI" sz="1600" dirty="0" err="1">
                <a:solidFill>
                  <a:srgbClr val="000000"/>
                </a:solidFill>
                <a:latin typeface="Raleway "/>
              </a:rPr>
              <a:t>customers</a:t>
            </a:r>
            <a:r>
              <a:rPr lang="sl-SI" sz="1600" dirty="0">
                <a:solidFill>
                  <a:srgbClr val="000000"/>
                </a:solidFill>
                <a:latin typeface="Raleway "/>
              </a:rPr>
              <a:t>), podjetje (</a:t>
            </a:r>
            <a:r>
              <a:rPr lang="sl-SI" sz="1600" dirty="0" err="1">
                <a:solidFill>
                  <a:srgbClr val="000000"/>
                </a:solidFill>
                <a:latin typeface="Raleway "/>
              </a:rPr>
              <a:t>company</a:t>
            </a:r>
            <a:r>
              <a:rPr lang="sl-SI" sz="1600" dirty="0">
                <a:solidFill>
                  <a:srgbClr val="000000"/>
                </a:solidFill>
                <a:latin typeface="Raleway "/>
              </a:rPr>
              <a:t>), konkurenco (</a:t>
            </a:r>
            <a:r>
              <a:rPr lang="sl-SI" sz="1600" dirty="0" err="1">
                <a:solidFill>
                  <a:srgbClr val="000000"/>
                </a:solidFill>
                <a:latin typeface="Raleway "/>
              </a:rPr>
              <a:t>competion</a:t>
            </a:r>
            <a:r>
              <a:rPr lang="sl-SI" sz="1600" dirty="0">
                <a:solidFill>
                  <a:srgbClr val="000000"/>
                </a:solidFill>
                <a:latin typeface="Raleway "/>
              </a:rPr>
              <a:t>), sodelavce (</a:t>
            </a:r>
            <a:r>
              <a:rPr lang="sl-SI" sz="1600" dirty="0" err="1">
                <a:solidFill>
                  <a:srgbClr val="000000"/>
                </a:solidFill>
                <a:latin typeface="Raleway "/>
              </a:rPr>
              <a:t>collaborators</a:t>
            </a:r>
            <a:r>
              <a:rPr lang="sl-SI" sz="1600" dirty="0">
                <a:solidFill>
                  <a:srgbClr val="000000"/>
                </a:solidFill>
                <a:latin typeface="Raleway "/>
              </a:rPr>
              <a:t>) in kontekst (</a:t>
            </a:r>
            <a:r>
              <a:rPr lang="sl-SI" sz="1600" dirty="0" err="1">
                <a:solidFill>
                  <a:srgbClr val="000000"/>
                </a:solidFill>
                <a:latin typeface="Raleway "/>
              </a:rPr>
              <a:t>context</a:t>
            </a:r>
            <a:r>
              <a:rPr lang="sl-SI" sz="1600" dirty="0">
                <a:solidFill>
                  <a:srgbClr val="000000"/>
                </a:solidFill>
                <a:latin typeface="Raleway "/>
              </a:rPr>
              <a:t>).</a:t>
            </a:r>
          </a:p>
          <a:p>
            <a:pPr marL="285750" indent="-285750" algn="just" fontAlgn="base">
              <a:buFont typeface="Arial" panose="020B0604020202020204" pitchFamily="34" charset="0"/>
              <a:buChar char="•"/>
            </a:pPr>
            <a:endParaRPr lang="sl-SI" sz="1600" dirty="0">
              <a:solidFill>
                <a:srgbClr val="000000"/>
              </a:solidFill>
              <a:latin typeface="Raleway "/>
            </a:endParaRPr>
          </a:p>
          <a:p>
            <a:pPr marL="285750" indent="-285750" algn="just" fontAlgn="base">
              <a:buFont typeface="Arial" panose="020B0604020202020204" pitchFamily="34" charset="0"/>
              <a:buChar char="•"/>
            </a:pPr>
            <a:r>
              <a:rPr lang="sl-SI" sz="1600" dirty="0">
                <a:solidFill>
                  <a:srgbClr val="000000"/>
                </a:solidFill>
                <a:latin typeface="Raleway "/>
              </a:rPr>
              <a:t>Ključne besede, uporabljene za razlago povezanih pojmov, so povzete v tabeli na naslednjem diapozitivu.</a:t>
            </a:r>
            <a:endParaRPr lang="sl-SI" sz="1600" b="0" i="0" dirty="0">
              <a:solidFill>
                <a:srgbClr val="000000"/>
              </a:solidFill>
              <a:effectLst/>
              <a:latin typeface="Raleway "/>
            </a:endParaRPr>
          </a:p>
        </p:txBody>
      </p:sp>
      <p:sp>
        <p:nvSpPr>
          <p:cNvPr id="5" name="TextBox 4">
            <a:extLst>
              <a:ext uri="{FF2B5EF4-FFF2-40B4-BE49-F238E27FC236}">
                <a16:creationId xmlns:a16="http://schemas.microsoft.com/office/drawing/2014/main" id="{35351850-5AE0-E986-C781-7DAC7714304C}"/>
              </a:ext>
            </a:extLst>
          </p:cNvPr>
          <p:cNvSpPr txBox="1"/>
          <p:nvPr/>
        </p:nvSpPr>
        <p:spPr>
          <a:xfrm>
            <a:off x="7246297" y="5544909"/>
            <a:ext cx="3499945" cy="246221"/>
          </a:xfrm>
          <a:prstGeom prst="rect">
            <a:avLst/>
          </a:prstGeom>
          <a:noFill/>
        </p:spPr>
        <p:txBody>
          <a:bodyPr wrap="square" rtlCol="0">
            <a:spAutoFit/>
          </a:bodyPr>
          <a:lstStyle/>
          <a:p>
            <a:r>
              <a:rPr lang="sl-SI" sz="1000" dirty="0">
                <a:solidFill>
                  <a:schemeClr val="accent1"/>
                </a:solidFill>
              </a:rPr>
              <a:t>Vir: Introduction to Marketing; </a:t>
            </a:r>
            <a:r>
              <a:rPr lang="sl-SI" sz="1000" dirty="0" err="1">
                <a:solidFill>
                  <a:schemeClr val="accent1"/>
                </a:solidFill>
              </a:rPr>
              <a:t>Study.com</a:t>
            </a:r>
            <a:endParaRPr lang="sl-SI" sz="1000" dirty="0">
              <a:solidFill>
                <a:schemeClr val="accent1"/>
              </a:solidFill>
            </a:endParaRPr>
          </a:p>
        </p:txBody>
      </p:sp>
      <p:sp>
        <p:nvSpPr>
          <p:cNvPr id="3" name="Freccia in giù 2">
            <a:extLst>
              <a:ext uri="{FF2B5EF4-FFF2-40B4-BE49-F238E27FC236}">
                <a16:creationId xmlns:a16="http://schemas.microsoft.com/office/drawing/2014/main" id="{E0C04870-F473-581A-89AF-9E7D8CFE181E}"/>
              </a:ext>
            </a:extLst>
          </p:cNvPr>
          <p:cNvSpPr/>
          <p:nvPr/>
        </p:nvSpPr>
        <p:spPr>
          <a:xfrm>
            <a:off x="8493163" y="3063399"/>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Rettangolo con angoli arrotondati 12">
            <a:extLst>
              <a:ext uri="{FF2B5EF4-FFF2-40B4-BE49-F238E27FC236}">
                <a16:creationId xmlns:a16="http://schemas.microsoft.com/office/drawing/2014/main" id="{83991C30-927B-2504-1580-AFE163EB9BE7}"/>
              </a:ext>
            </a:extLst>
          </p:cNvPr>
          <p:cNvSpPr/>
          <p:nvPr/>
        </p:nvSpPr>
        <p:spPr>
          <a:xfrm>
            <a:off x="6756027" y="1813009"/>
            <a:ext cx="3759838" cy="118911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sl-SI" sz="1200" b="0" i="0" dirty="0">
              <a:solidFill>
                <a:srgbClr val="131313"/>
              </a:solidFill>
              <a:effectLst/>
            </a:endParaRPr>
          </a:p>
          <a:p>
            <a:pPr algn="ctr"/>
            <a:r>
              <a:rPr lang="sl-SI" sz="1200" dirty="0">
                <a:solidFill>
                  <a:srgbClr val="131313"/>
                </a:solidFill>
              </a:rPr>
              <a:t>V tej uvodni video lekciji o trženju boste izvedeli, kaj je trženje, kako se uporablja za doseganje potrošnikov in zakaj je pomembno za podjetja. Videli boste tudi, kako je s trženjem povezana menjava</a:t>
            </a:r>
            <a:r>
              <a:rPr lang="sl-SI" sz="1200" b="0" i="0" dirty="0">
                <a:solidFill>
                  <a:srgbClr val="131313"/>
                </a:solidFill>
                <a:effectLst/>
              </a:rPr>
              <a:t>. </a:t>
            </a:r>
            <a:br>
              <a:rPr lang="sl-SI" sz="1200" dirty="0"/>
            </a:br>
            <a:endParaRPr lang="sl-SI" sz="1200" dirty="0">
              <a:solidFill>
                <a:schemeClr val="accent1"/>
              </a:solidFill>
            </a:endParaRPr>
          </a:p>
        </p:txBody>
      </p:sp>
      <p:pic>
        <p:nvPicPr>
          <p:cNvPr id="8" name="Çevrimiçi Medya 7">
            <a:hlinkClick r:id="" action="ppaction://media"/>
            <a:extLst>
              <a:ext uri="{FF2B5EF4-FFF2-40B4-BE49-F238E27FC236}">
                <a16:creationId xmlns:a16="http://schemas.microsoft.com/office/drawing/2014/main" id="{D2B35688-4AE9-C679-B862-48E63F912505}"/>
              </a:ext>
            </a:extLst>
          </p:cNvPr>
          <p:cNvPicPr>
            <a:picLocks noRot="1" noChangeAspect="1"/>
          </p:cNvPicPr>
          <p:nvPr>
            <a:videoFile r:link="rId1"/>
          </p:nvPr>
        </p:nvPicPr>
        <p:blipFill>
          <a:blip r:embed="rId3" cstate="print"/>
          <a:stretch>
            <a:fillRect/>
          </a:stretch>
        </p:blipFill>
        <p:spPr>
          <a:xfrm>
            <a:off x="6992151" y="3484117"/>
            <a:ext cx="3541744" cy="1999521"/>
          </a:xfrm>
          <a:prstGeom prst="rect">
            <a:avLst/>
          </a:prstGeom>
        </p:spPr>
      </p:pic>
    </p:spTree>
    <p:extLst>
      <p:ext uri="{BB962C8B-B14F-4D97-AF65-F5344CB8AC3E}">
        <p14:creationId xmlns:p14="http://schemas.microsoft.com/office/powerpoint/2010/main" val="125448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C017D-8895-063F-2516-47C63BF9CA9B}"/>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4C17D75A-DFB9-9BC5-062D-BCC2E1D2A7F4}"/>
              </a:ext>
            </a:extLst>
          </p:cNvPr>
          <p:cNvSpPr>
            <a:spLocks noGrp="1"/>
          </p:cNvSpPr>
          <p:nvPr>
            <p:ph type="title"/>
          </p:nvPr>
        </p:nvSpPr>
        <p:spPr>
          <a:xfrm>
            <a:off x="493295" y="311178"/>
            <a:ext cx="10515600" cy="959822"/>
          </a:xfrm>
        </p:spPr>
        <p:txBody>
          <a:bodyPr>
            <a:normAutofit/>
          </a:bodyPr>
          <a:lstStyle/>
          <a:p>
            <a:r>
              <a:rPr lang="tr-TR" sz="3400" dirty="0">
                <a:latin typeface="Raleway SemiBold"/>
              </a:rPr>
              <a:t>3</a:t>
            </a:r>
            <a:r>
              <a:rPr lang="sl-SI" sz="3400" dirty="0">
                <a:latin typeface="Raleway SemiBold"/>
              </a:rPr>
              <a:t>.</a:t>
            </a:r>
            <a:r>
              <a:rPr lang="tr-TR" sz="3400" dirty="0">
                <a:latin typeface="Raleway SemiBold"/>
              </a:rPr>
              <a:t> </a:t>
            </a:r>
            <a:r>
              <a:rPr lang="pl-PL" sz="3400" dirty="0">
                <a:latin typeface="Raleway SemiBold"/>
              </a:rPr>
              <a:t>Trženjski splet: orodja za rast</a:t>
            </a:r>
            <a:r>
              <a:rPr lang="en-US" sz="3400" dirty="0">
                <a:latin typeface="Raleway SemiBold"/>
              </a:rPr>
              <a:t>​</a:t>
            </a:r>
          </a:p>
        </p:txBody>
      </p:sp>
      <p:sp>
        <p:nvSpPr>
          <p:cNvPr id="2" name="CasellaDiTesto 1">
            <a:extLst>
              <a:ext uri="{FF2B5EF4-FFF2-40B4-BE49-F238E27FC236}">
                <a16:creationId xmlns:a16="http://schemas.microsoft.com/office/drawing/2014/main" id="{49A64C2B-CE17-5E53-345B-08EE8EFF601C}"/>
              </a:ext>
            </a:extLst>
          </p:cNvPr>
          <p:cNvSpPr txBox="1"/>
          <p:nvPr/>
        </p:nvSpPr>
        <p:spPr>
          <a:xfrm>
            <a:off x="557463" y="1187351"/>
            <a:ext cx="10610461" cy="459165"/>
          </a:xfrm>
          <a:prstGeom prst="rect">
            <a:avLst/>
          </a:prstGeom>
          <a:noFill/>
        </p:spPr>
        <p:txBody>
          <a:bodyPr wrap="square" rtlCol="0">
            <a:spAutoFit/>
          </a:bodyPr>
          <a:lstStyle/>
          <a:p>
            <a:pPr>
              <a:lnSpc>
                <a:spcPct val="150000"/>
              </a:lnSpc>
            </a:pPr>
            <a:r>
              <a:rPr lang="tr-TR" b="1">
                <a:solidFill>
                  <a:schemeClr val="bg1"/>
                </a:solidFill>
              </a:rPr>
              <a:t> </a:t>
            </a:r>
            <a:endParaRPr lang="en-US" sz="2000" b="1">
              <a:solidFill>
                <a:schemeClr val="bg1"/>
              </a:solidFill>
            </a:endParaRPr>
          </a:p>
        </p:txBody>
      </p:sp>
      <p:sp>
        <p:nvSpPr>
          <p:cNvPr id="4" name="Metin kutusu 3">
            <a:extLst>
              <a:ext uri="{FF2B5EF4-FFF2-40B4-BE49-F238E27FC236}">
                <a16:creationId xmlns:a16="http://schemas.microsoft.com/office/drawing/2014/main" id="{D9F0D80D-29A2-E46C-97B2-58566B9FDFA5}"/>
              </a:ext>
            </a:extLst>
          </p:cNvPr>
          <p:cNvSpPr txBox="1"/>
          <p:nvPr/>
        </p:nvSpPr>
        <p:spPr>
          <a:xfrm>
            <a:off x="557463" y="1646516"/>
            <a:ext cx="10270958" cy="3721596"/>
          </a:xfrm>
          <a:prstGeom prst="rect">
            <a:avLst/>
          </a:prstGeom>
          <a:noFill/>
        </p:spPr>
        <p:txBody>
          <a:bodyPr wrap="square" lIns="91440" tIns="45720" rIns="91440" bIns="45720" anchor="t">
            <a:spAutoFit/>
          </a:bodyPr>
          <a:lstStyle/>
          <a:p>
            <a:pPr>
              <a:lnSpc>
                <a:spcPct val="150000"/>
              </a:lnSpc>
              <a:spcBef>
                <a:spcPts val="600"/>
              </a:spcBef>
              <a:spcAft>
                <a:spcPts val="600"/>
              </a:spcAft>
            </a:pPr>
            <a:r>
              <a:rPr lang="sl-SI" sz="1600" dirty="0">
                <a:solidFill>
                  <a:schemeClr val="accent1"/>
                </a:solidFill>
              </a:rPr>
              <a:t>To poglavje zajema </a:t>
            </a:r>
            <a:r>
              <a:rPr lang="sl-SI" sz="1600" b="1" dirty="0">
                <a:solidFill>
                  <a:schemeClr val="accent1"/>
                </a:solidFill>
              </a:rPr>
              <a:t>vse vidike trženjskih orodij</a:t>
            </a:r>
            <a:r>
              <a:rPr lang="sl-SI" sz="1600" dirty="0">
                <a:solidFill>
                  <a:schemeClr val="accent1"/>
                </a:solidFill>
              </a:rPr>
              <a:t>. Po uspešnem zaključku modula boste poznali nekaj pomembnih praktičnih veščin za uporabo trženjskih orodij. 
V tem poglavju bomo spoznali uporabo</a:t>
            </a:r>
            <a:r>
              <a:rPr lang="en-US" sz="1600" dirty="0">
                <a:solidFill>
                  <a:schemeClr val="accent1"/>
                </a:solidFill>
              </a:rPr>
              <a:t> </a:t>
            </a:r>
            <a:r>
              <a:rPr lang="en-US" sz="1600" dirty="0" err="1">
                <a:solidFill>
                  <a:schemeClr val="accent1"/>
                </a:solidFill>
              </a:rPr>
              <a:t>orodja</a:t>
            </a:r>
            <a:r>
              <a:rPr lang="sl-SI" sz="1600" dirty="0">
                <a:solidFill>
                  <a:schemeClr val="accent1"/>
                </a:solidFill>
              </a:rPr>
              <a:t> </a:t>
            </a:r>
            <a:r>
              <a:rPr lang="sl-SI" sz="1600" b="1" dirty="0" err="1">
                <a:solidFill>
                  <a:schemeClr val="accent1"/>
                </a:solidFill>
              </a:rPr>
              <a:t>MaxQDA</a:t>
            </a:r>
            <a:r>
              <a:rPr lang="sl-SI" sz="1600" dirty="0">
                <a:solidFill>
                  <a:schemeClr val="accent1"/>
                </a:solidFill>
              </a:rPr>
              <a:t>, ključne programske opreme za kvalitativno analizo podatkov, ki se pogosto uporablja v tržnih raziskavah. </a:t>
            </a:r>
            <a:r>
              <a:rPr lang="sl-SI" sz="1600" dirty="0" err="1">
                <a:solidFill>
                  <a:schemeClr val="accent1"/>
                </a:solidFill>
              </a:rPr>
              <a:t>MaxQDA</a:t>
            </a:r>
            <a:r>
              <a:rPr lang="sl-SI" sz="1600" dirty="0">
                <a:solidFill>
                  <a:schemeClr val="accent1"/>
                </a:solidFill>
              </a:rPr>
              <a:t> je ključnega pomena pri analizi in interpretaciji kvalitativnih podatkov, zlasti za pridobivanje vpogleda v vedenje potrošnikov in ocenjevanje dojemanja blagovne znamke.  Naučili se boste, kako uporabljati to zmogljivo orodje za sistematično merjenje in razumevanje spoznanj potrošnikov, kar omogoča bolj diferencirano in informirano strateško odločanje v kontekstu trženja in znamčenja.</a:t>
            </a:r>
          </a:p>
          <a:p>
            <a:pPr>
              <a:lnSpc>
                <a:spcPct val="150000"/>
              </a:lnSpc>
              <a:spcBef>
                <a:spcPts val="600"/>
              </a:spcBef>
              <a:spcAft>
                <a:spcPts val="600"/>
              </a:spcAft>
            </a:pPr>
            <a:r>
              <a:rPr lang="sl-SI" dirty="0"/>
              <a:t>​</a:t>
            </a:r>
          </a:p>
        </p:txBody>
      </p:sp>
    </p:spTree>
    <p:extLst>
      <p:ext uri="{BB962C8B-B14F-4D97-AF65-F5344CB8AC3E}">
        <p14:creationId xmlns:p14="http://schemas.microsoft.com/office/powerpoint/2010/main" val="8452490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E59B3-6C94-B12E-4D00-CE5FFC989D3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9296E11-D7C9-80B6-37B2-D53B421B8BDD}"/>
              </a:ext>
            </a:extLst>
          </p:cNvPr>
          <p:cNvSpPr txBox="1"/>
          <p:nvPr/>
        </p:nvSpPr>
        <p:spPr>
          <a:xfrm>
            <a:off x="294488" y="321999"/>
            <a:ext cx="10610461" cy="785215"/>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6000"/>
                  </a:schemeClr>
                </a:solidFill>
                <a:latin typeface="Raleway SemiBold"/>
              </a:rPr>
              <a:t>Uvod v trženjska orodja​</a:t>
            </a:r>
          </a:p>
        </p:txBody>
      </p:sp>
      <p:sp>
        <p:nvSpPr>
          <p:cNvPr id="4" name="Metin kutusu 3">
            <a:extLst>
              <a:ext uri="{FF2B5EF4-FFF2-40B4-BE49-F238E27FC236}">
                <a16:creationId xmlns:a16="http://schemas.microsoft.com/office/drawing/2014/main" id="{BE4A992F-1537-A230-88FE-74BA93861BA9}"/>
              </a:ext>
            </a:extLst>
          </p:cNvPr>
          <p:cNvSpPr txBox="1"/>
          <p:nvPr/>
        </p:nvSpPr>
        <p:spPr>
          <a:xfrm>
            <a:off x="291851" y="1260924"/>
            <a:ext cx="11456804" cy="3847207"/>
          </a:xfrm>
          <a:prstGeom prst="rect">
            <a:avLst/>
          </a:prstGeom>
          <a:noFill/>
        </p:spPr>
        <p:txBody>
          <a:bodyPr wrap="square">
            <a:spAutoFit/>
          </a:bodyPr>
          <a:lstStyle/>
          <a:p>
            <a:pPr algn="just" fontAlgn="base">
              <a:lnSpc>
                <a:spcPct val="150000"/>
              </a:lnSpc>
              <a:spcBef>
                <a:spcPts val="600"/>
              </a:spcBef>
            </a:pPr>
            <a:r>
              <a:rPr lang="sl-SI" sz="1600" dirty="0">
                <a:solidFill>
                  <a:srgbClr val="000000"/>
                </a:solidFill>
                <a:latin typeface="Raleway "/>
              </a:rPr>
              <a:t>Trženjska orodja so učinkovita orodja za predstavitev vaših izdelkov in storitev končnemu potrošniku. Trženjska orodja se lahko uporabljajo za različne namene, npr. za povečanje prodajne moči vašega izdelka ali storitve, za analizo informacij o potrošnikih ali za povečanje tržnega deleža</a:t>
            </a:r>
            <a:r>
              <a:rPr lang="sl-SI" sz="1600" b="0" i="0" dirty="0">
                <a:solidFill>
                  <a:srgbClr val="000000"/>
                </a:solidFill>
                <a:effectLst/>
                <a:latin typeface="Raleway "/>
              </a:rPr>
              <a:t>.​</a:t>
            </a:r>
          </a:p>
          <a:p>
            <a:pPr algn="just" rtl="0" fontAlgn="base">
              <a:lnSpc>
                <a:spcPct val="150000"/>
              </a:lnSpc>
              <a:spcBef>
                <a:spcPts val="600"/>
              </a:spcBef>
            </a:pPr>
            <a:endParaRPr lang="sl-SI" sz="1600" b="1" i="0" dirty="0">
              <a:solidFill>
                <a:srgbClr val="000000"/>
              </a:solidFill>
              <a:effectLst/>
              <a:latin typeface="Raleway "/>
            </a:endParaRPr>
          </a:p>
          <a:p>
            <a:pPr algn="just" fontAlgn="base">
              <a:lnSpc>
                <a:spcPct val="150000"/>
              </a:lnSpc>
              <a:spcBef>
                <a:spcPts val="600"/>
              </a:spcBef>
            </a:pPr>
            <a:r>
              <a:rPr lang="sl-SI" sz="1600" b="1" dirty="0">
                <a:solidFill>
                  <a:srgbClr val="000000"/>
                </a:solidFill>
                <a:latin typeface="Raleway "/>
              </a:rPr>
              <a:t>Spodaj so navedena nekatera v zadnjem času priljubljena trženjska orodja, metode in vzorčni pristopi</a:t>
            </a:r>
            <a:r>
              <a:rPr lang="sl-SI" sz="1600" b="1" i="0" dirty="0">
                <a:solidFill>
                  <a:srgbClr val="000000"/>
                </a:solidFill>
                <a:effectLst/>
                <a:latin typeface="Raleway "/>
              </a:rPr>
              <a:t>.​</a:t>
            </a:r>
          </a:p>
          <a:p>
            <a:pPr marL="800100" lvl="1" indent="-342900" algn="just" fontAlgn="base">
              <a:lnSpc>
                <a:spcPct val="150000"/>
              </a:lnSpc>
              <a:spcBef>
                <a:spcPts val="600"/>
              </a:spcBef>
              <a:buFont typeface="+mj-lt"/>
              <a:buAutoNum type="arabicPeriod"/>
            </a:pPr>
            <a:r>
              <a:rPr lang="sl-SI" sz="1600" dirty="0">
                <a:solidFill>
                  <a:srgbClr val="000000"/>
                </a:solidFill>
                <a:latin typeface="Raleway "/>
              </a:rPr>
              <a:t>Metode neposrednega trženja: trženje preko telefona, trženje preko elektronske pošte, SMS-trženje, klepet v živo ...
Trženje preko družbenih medijev in vsebinski marketing: pristopa </a:t>
            </a:r>
            <a:r>
              <a:rPr lang="sl-SI" sz="1600" dirty="0" err="1">
                <a:solidFill>
                  <a:srgbClr val="000000"/>
                </a:solidFill>
                <a:latin typeface="Raleway "/>
              </a:rPr>
              <a:t>SEO</a:t>
            </a:r>
            <a:r>
              <a:rPr lang="sl-SI" sz="1600" dirty="0">
                <a:solidFill>
                  <a:srgbClr val="000000"/>
                </a:solidFill>
                <a:latin typeface="Raleway "/>
              </a:rPr>
              <a:t> in SEM (oglasi, pojavna okna, </a:t>
            </a:r>
            <a:r>
              <a:rPr lang="sl-SI" sz="1600" dirty="0" err="1">
                <a:solidFill>
                  <a:srgbClr val="000000"/>
                </a:solidFill>
                <a:latin typeface="Raleway "/>
              </a:rPr>
              <a:t>blogi</a:t>
            </a:r>
            <a:r>
              <a:rPr lang="sl-SI" sz="1600" dirty="0">
                <a:solidFill>
                  <a:srgbClr val="000000"/>
                </a:solidFill>
                <a:latin typeface="Raleway "/>
              </a:rPr>
              <a:t> …)
Trženje z upravljanjem zaznavanja: trženje z vplivneži</a:t>
            </a:r>
            <a:r>
              <a:rPr lang="sl-SI" sz="1800" b="0" i="0" dirty="0">
                <a:solidFill>
                  <a:srgbClr val="000000"/>
                </a:solidFill>
                <a:effectLst/>
                <a:latin typeface="Raleway "/>
              </a:rPr>
              <a:t>​</a:t>
            </a:r>
          </a:p>
        </p:txBody>
      </p:sp>
    </p:spTree>
    <p:extLst>
      <p:ext uri="{BB962C8B-B14F-4D97-AF65-F5344CB8AC3E}">
        <p14:creationId xmlns:p14="http://schemas.microsoft.com/office/powerpoint/2010/main" val="20310918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E2A75-FA21-064B-F2F2-5F1BB0D6D8B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E5366452-84CF-F9CE-FF4D-9750AADBDE1E}"/>
              </a:ext>
            </a:extLst>
          </p:cNvPr>
          <p:cNvSpPr txBox="1"/>
          <p:nvPr/>
        </p:nvSpPr>
        <p:spPr>
          <a:xfrm>
            <a:off x="483268" y="780214"/>
            <a:ext cx="11440508" cy="5509200"/>
          </a:xfrm>
          <a:prstGeom prst="rect">
            <a:avLst/>
          </a:prstGeom>
          <a:noFill/>
        </p:spPr>
        <p:txBody>
          <a:bodyPr wrap="square" lIns="91440" tIns="45720" rIns="91440" bIns="45720" anchor="t">
            <a:spAutoFit/>
          </a:bodyPr>
          <a:lstStyle/>
          <a:p>
            <a:pPr algn="just" fontAlgn="base"/>
            <a:r>
              <a:rPr lang="sl-SI" sz="1600" b="1" dirty="0">
                <a:solidFill>
                  <a:schemeClr val="accent1"/>
                </a:solidFill>
                <a:latin typeface="Raleway "/>
              </a:rPr>
              <a:t>Metode neposrednega trženja </a:t>
            </a:r>
            <a:r>
              <a:rPr lang="sl-SI" sz="1600" dirty="0">
                <a:solidFill>
                  <a:srgbClr val="000000"/>
                </a:solidFill>
                <a:latin typeface="Raleway "/>
              </a:rPr>
              <a:t>se uporabljajo za povečanje prodaje in zvestobe strank, krepitev zvestobe blagovni znamki, iskanje novih strank, promocijo izdelkov ali storitev ali sporočanje pomembnih informacij z neposrednim stikom s potrošnikom.</a:t>
            </a:r>
            <a:endParaRPr lang="sl-SI" dirty="0"/>
          </a:p>
          <a:p>
            <a:pPr algn="just"/>
            <a:endParaRPr lang="sl-SI" sz="1600" dirty="0">
              <a:solidFill>
                <a:srgbClr val="000000"/>
              </a:solidFill>
              <a:latin typeface="Raleway "/>
            </a:endParaRPr>
          </a:p>
          <a:p>
            <a:pPr algn="just"/>
            <a:r>
              <a:rPr lang="sl-SI" sz="1600" dirty="0">
                <a:solidFill>
                  <a:srgbClr val="000000"/>
                </a:solidFill>
                <a:latin typeface="Raleway "/>
              </a:rPr>
              <a:t>To pomeni, da ciljne skupine dosežemo preko različnih digitalnih kanalov, kot so elektronska pošta, sporočila SMS ali telefonski klic in klepet v živo ali preko komunikacije iz oči v oči, kot so ulične stojnice ali sodelovanje na sejmih. Občasno ponavljanje teh hitro dodelanih načinov trženja je metoda, ki je že vrsto let prednostna, zlasti za “vročo </a:t>
            </a:r>
            <a:r>
              <a:rPr lang="sl-SI" sz="1600">
                <a:solidFill>
                  <a:srgbClr val="000000"/>
                </a:solidFill>
                <a:latin typeface="Raleway "/>
              </a:rPr>
              <a:t>prodajo”</a:t>
            </a:r>
            <a:r>
              <a:rPr lang="sl-SI" sz="1600" b="0" i="0">
                <a:solidFill>
                  <a:srgbClr val="000000"/>
                </a:solidFill>
                <a:effectLst/>
                <a:latin typeface="Raleway "/>
              </a:rPr>
              <a:t>.​​</a:t>
            </a:r>
            <a:endParaRPr lang="en-US" sz="1600" u="sng">
              <a:solidFill>
                <a:srgbClr val="F3B75B"/>
              </a:solidFill>
              <a:latin typeface="Raleway"/>
            </a:endParaRPr>
          </a:p>
          <a:p>
            <a:pPr algn="just"/>
            <a:endParaRPr lang="sl-SI" sz="1600" dirty="0">
              <a:solidFill>
                <a:schemeClr val="accent1"/>
              </a:solidFill>
              <a:latin typeface="Raleway "/>
            </a:endParaRPr>
          </a:p>
          <a:p>
            <a:pPr algn="just"/>
            <a:r>
              <a:rPr lang="sl-SI" sz="1600" dirty="0">
                <a:solidFill>
                  <a:schemeClr val="accent1"/>
                </a:solidFill>
                <a:latin typeface="Raleway "/>
              </a:rPr>
              <a:t>Primeri in učinkovita orodja, ki jih lahko uporabite za trženje preko elektronske pošte, so </a:t>
            </a:r>
            <a:r>
              <a:rPr lang="en-US" sz="1600" b="0" i="0" u="sng" strike="noStrike" dirty="0">
                <a:solidFill>
                  <a:srgbClr val="F3B75B"/>
                </a:solidFill>
                <a:effectLst/>
                <a:latin typeface="Raleway"/>
                <a:hlinkClick r:id="rId2"/>
              </a:rPr>
              <a:t>Shopify Email</a:t>
            </a:r>
            <a:r>
              <a:rPr lang="en-US" sz="1600" b="0" i="0" u="none" strike="noStrike" dirty="0">
                <a:solidFill>
                  <a:srgbClr val="F3B75B"/>
                </a:solidFill>
                <a:effectLst/>
                <a:latin typeface="Raleway"/>
              </a:rPr>
              <a:t>, </a:t>
            </a:r>
            <a:r>
              <a:rPr lang="en-US" sz="1600" b="0" i="0" u="sng" strike="noStrike" dirty="0">
                <a:solidFill>
                  <a:srgbClr val="F3B75B"/>
                </a:solidFill>
                <a:effectLst/>
                <a:latin typeface="Raleway"/>
                <a:hlinkClick r:id="rId3"/>
              </a:rPr>
              <a:t>Mailchimp</a:t>
            </a:r>
            <a:r>
              <a:rPr lang="en-US" sz="1600" b="0" i="0" u="none" strike="noStrike" dirty="0">
                <a:solidFill>
                  <a:srgbClr val="F3B75B"/>
                </a:solidFill>
                <a:effectLst/>
                <a:latin typeface="Raleway"/>
              </a:rPr>
              <a:t>, </a:t>
            </a:r>
            <a:r>
              <a:rPr lang="en-US" sz="1600" b="0" i="0" u="sng" strike="noStrike" dirty="0">
                <a:solidFill>
                  <a:srgbClr val="F3B75B"/>
                </a:solidFill>
                <a:effectLst/>
                <a:latin typeface="Raleway"/>
                <a:hlinkClick r:id="rId4"/>
              </a:rPr>
              <a:t>Klaviyo</a:t>
            </a:r>
            <a:r>
              <a:rPr lang="en-US" sz="1600" b="0" i="0" u="none" strike="noStrike" dirty="0">
                <a:solidFill>
                  <a:srgbClr val="F3B75B"/>
                </a:solidFill>
                <a:effectLst/>
                <a:latin typeface="Raleway"/>
              </a:rPr>
              <a:t> </a:t>
            </a:r>
            <a:r>
              <a:rPr lang="en-US" sz="1600" b="0" i="0" u="none" strike="noStrike" dirty="0">
                <a:solidFill>
                  <a:schemeClr val="accent1"/>
                </a:solidFill>
                <a:effectLst/>
                <a:latin typeface="Raleway"/>
              </a:rPr>
              <a:t>in</a:t>
            </a:r>
            <a:r>
              <a:rPr lang="en-US" sz="1600" b="0" i="0" u="none" strike="noStrike" dirty="0">
                <a:solidFill>
                  <a:srgbClr val="F3B75B"/>
                </a:solidFill>
                <a:effectLst/>
                <a:latin typeface="Raleway"/>
              </a:rPr>
              <a:t> </a:t>
            </a:r>
            <a:r>
              <a:rPr lang="en-US" sz="1600" b="0" i="0" u="sng" strike="noStrike" dirty="0">
                <a:solidFill>
                  <a:srgbClr val="F3B75B"/>
                </a:solidFill>
                <a:effectLst/>
                <a:latin typeface="Raleway"/>
                <a:hlinkClick r:id="rId5"/>
              </a:rPr>
              <a:t>Automizely</a:t>
            </a:r>
            <a:endParaRPr lang="en-US" sz="1600" b="0" i="0" u="sng" strike="noStrike">
              <a:solidFill>
                <a:srgbClr val="F3B75B"/>
              </a:solidFill>
              <a:effectLst/>
              <a:latin typeface="Raleway"/>
            </a:endParaRPr>
          </a:p>
          <a:p>
            <a:pPr lvl="1" algn="just" fontAlgn="base"/>
            <a:endParaRPr lang="sl-SI" sz="1600" dirty="0">
              <a:solidFill>
                <a:srgbClr val="000000"/>
              </a:solidFill>
              <a:latin typeface="Raleway "/>
            </a:endParaRPr>
          </a:p>
          <a:p>
            <a:pPr algn="just" fontAlgn="base"/>
            <a:r>
              <a:rPr lang="sl-SI" sz="1600" b="1" dirty="0">
                <a:solidFill>
                  <a:schemeClr val="accent1"/>
                </a:solidFill>
                <a:latin typeface="Raleway "/>
              </a:rPr>
              <a:t>Trženje preko družbenih medijev in vsebinski marketing </a:t>
            </a:r>
            <a:r>
              <a:rPr lang="sl-SI" sz="1600" dirty="0">
                <a:solidFill>
                  <a:srgbClr val="000000"/>
                </a:solidFill>
                <a:latin typeface="Raleway "/>
              </a:rPr>
              <a:t>pomeni ustvarjanje novih vsebin (videoposnetkov, fotografij, besedil …) in povezovanje teh vsebin z izdelki in/ali samostojna promocija lastnosti izdelkov pri potrošnikih prek kanalov družbenih medijev (</a:t>
            </a:r>
            <a:r>
              <a:rPr lang="sl-SI" sz="1600" dirty="0" err="1">
                <a:solidFill>
                  <a:srgbClr val="000000"/>
                </a:solidFill>
                <a:latin typeface="Raleway "/>
              </a:rPr>
              <a:t>Instagram</a:t>
            </a:r>
            <a:r>
              <a:rPr lang="sl-SI" sz="1600" dirty="0">
                <a:solidFill>
                  <a:srgbClr val="000000"/>
                </a:solidFill>
                <a:latin typeface="Raleway "/>
              </a:rPr>
              <a:t>, </a:t>
            </a:r>
            <a:r>
              <a:rPr lang="sl-SI" sz="1600" dirty="0" err="1">
                <a:solidFill>
                  <a:srgbClr val="000000"/>
                </a:solidFill>
                <a:latin typeface="Raleway "/>
              </a:rPr>
              <a:t>TikTok</a:t>
            </a:r>
            <a:r>
              <a:rPr lang="sl-SI" sz="1600" dirty="0">
                <a:solidFill>
                  <a:srgbClr val="000000"/>
                </a:solidFill>
                <a:latin typeface="Raleway "/>
              </a:rPr>
              <a:t> …). Danes je ta pristop, ki se uporablja tudi skupaj s trženjem z vplivneži, postal priljubljen zlasti zaradi vse večje upora</a:t>
            </a:r>
            <a:r>
              <a:rPr lang="en-US" sz="1600" dirty="0">
                <a:solidFill>
                  <a:srgbClr val="000000"/>
                </a:solidFill>
                <a:latin typeface="Raleway "/>
              </a:rPr>
              <a:t>b</a:t>
            </a:r>
            <a:r>
              <a:rPr lang="sl-SI" sz="1600" dirty="0">
                <a:solidFill>
                  <a:srgbClr val="000000"/>
                </a:solidFill>
                <a:latin typeface="Raleway "/>
              </a:rPr>
              <a:t>o digitalizacije in družbenih medijev</a:t>
            </a:r>
            <a:r>
              <a:rPr lang="sl-SI" sz="1600" b="0" i="0" dirty="0">
                <a:solidFill>
                  <a:srgbClr val="000000"/>
                </a:solidFill>
                <a:effectLst/>
                <a:latin typeface="Raleway "/>
              </a:rPr>
              <a:t>. ​</a:t>
            </a:r>
            <a:endParaRPr lang="sl-SI" sz="1600" dirty="0">
              <a:solidFill>
                <a:srgbClr val="000000"/>
              </a:solidFill>
              <a:latin typeface="Raleway"/>
            </a:endParaRPr>
          </a:p>
          <a:p>
            <a:pPr algn="just"/>
            <a:endParaRPr lang="sl-SI" sz="1600" dirty="0">
              <a:solidFill>
                <a:schemeClr val="accent1"/>
              </a:solidFill>
              <a:latin typeface="Raleway "/>
            </a:endParaRPr>
          </a:p>
          <a:p>
            <a:pPr algn="just"/>
            <a:r>
              <a:rPr lang="sl-SI" sz="1600">
                <a:solidFill>
                  <a:schemeClr val="accent1"/>
                </a:solidFill>
                <a:latin typeface="Raleway "/>
              </a:rPr>
              <a:t>Primeri in učinkovita orodja, ki jih lahko uporabite za te metode trženja, so </a:t>
            </a:r>
            <a:r>
              <a:rPr lang="en-US" sz="1600" b="0" i="0" u="sng" strike="noStrike" dirty="0">
                <a:solidFill>
                  <a:srgbClr val="F3B75B"/>
                </a:solidFill>
                <a:effectLst/>
                <a:latin typeface="Raleway"/>
                <a:hlinkClick r:id="rId6"/>
              </a:rPr>
              <a:t>Buffer</a:t>
            </a:r>
            <a:r>
              <a:rPr lang="en-US" sz="1600" b="0" i="0" u="none" strike="noStrike" dirty="0">
                <a:solidFill>
                  <a:srgbClr val="000000"/>
                </a:solidFill>
                <a:effectLst/>
                <a:latin typeface="Raleway"/>
              </a:rPr>
              <a:t>, </a:t>
            </a:r>
            <a:r>
              <a:rPr lang="en-US" sz="1600" b="0" i="0" u="sng" strike="noStrike" dirty="0">
                <a:solidFill>
                  <a:srgbClr val="F3B75B"/>
                </a:solidFill>
                <a:effectLst/>
                <a:latin typeface="Raleway"/>
                <a:hlinkClick r:id="rId7"/>
              </a:rPr>
              <a:t>Hootsuite</a:t>
            </a:r>
            <a:r>
              <a:rPr lang="en-US" sz="1600" b="0" i="0" u="none" strike="noStrike" dirty="0">
                <a:solidFill>
                  <a:srgbClr val="000000"/>
                </a:solidFill>
                <a:effectLst/>
                <a:latin typeface="Raleway"/>
              </a:rPr>
              <a:t>, </a:t>
            </a:r>
            <a:r>
              <a:rPr lang="en-US" sz="1600" b="0" i="0" u="sng" strike="noStrike" dirty="0">
                <a:solidFill>
                  <a:srgbClr val="F3B75B"/>
                </a:solidFill>
                <a:effectLst/>
                <a:latin typeface="Raleway"/>
                <a:hlinkClick r:id="rId8"/>
              </a:rPr>
              <a:t>Canva</a:t>
            </a:r>
            <a:r>
              <a:rPr lang="en-US" sz="1600" b="0" i="0" u="none" strike="noStrike" dirty="0">
                <a:solidFill>
                  <a:srgbClr val="000000"/>
                </a:solidFill>
                <a:effectLst/>
                <a:latin typeface="Raleway"/>
              </a:rPr>
              <a:t>, </a:t>
            </a:r>
            <a:r>
              <a:rPr lang="en-US" sz="1600" b="0" i="0" u="sng" strike="noStrike" dirty="0">
                <a:solidFill>
                  <a:srgbClr val="F3B75B"/>
                </a:solidFill>
                <a:effectLst/>
                <a:latin typeface="Raleway"/>
                <a:hlinkClick r:id="rId9"/>
              </a:rPr>
              <a:t>BuzzSumo</a:t>
            </a:r>
            <a:r>
              <a:rPr lang="en-US" sz="1600" b="0" i="0" u="none" strike="noStrike" dirty="0">
                <a:solidFill>
                  <a:srgbClr val="000000"/>
                </a:solidFill>
                <a:effectLst/>
                <a:latin typeface="Raleway"/>
              </a:rPr>
              <a:t> in </a:t>
            </a:r>
            <a:r>
              <a:rPr lang="en-US" sz="1600" b="0" i="0" u="sng" strike="noStrike" dirty="0">
                <a:solidFill>
                  <a:srgbClr val="F3B75B"/>
                </a:solidFill>
                <a:effectLst/>
                <a:latin typeface="Raleway"/>
                <a:hlinkClick r:id="rId10"/>
              </a:rPr>
              <a:t>Promo</a:t>
            </a:r>
            <a:r>
              <a:rPr lang="en-US" sz="1600" dirty="0">
                <a:solidFill>
                  <a:srgbClr val="000000"/>
                </a:solidFill>
                <a:latin typeface="Raleway"/>
              </a:rPr>
              <a:t>.</a:t>
            </a:r>
            <a:endParaRPr lang="sl-SI" sz="1600">
              <a:solidFill>
                <a:srgbClr val="000000"/>
              </a:solidFill>
              <a:latin typeface="Raleway"/>
            </a:endParaRPr>
          </a:p>
          <a:p>
            <a:pPr algn="just" fontAlgn="base"/>
            <a:endParaRPr lang="en-US" sz="1600" dirty="0">
              <a:solidFill>
                <a:srgbClr val="000000"/>
              </a:solidFill>
              <a:latin typeface="Raleway "/>
            </a:endParaRPr>
          </a:p>
          <a:p>
            <a:pPr algn="just" fontAlgn="base"/>
            <a:r>
              <a:rPr lang="sl-SI" sz="1600" dirty="0">
                <a:solidFill>
                  <a:srgbClr val="000000"/>
                </a:solidFill>
                <a:latin typeface="Raleway "/>
              </a:rPr>
              <a:t>Medtem ko se SEO osredotoča na dolgoročno organsko prepoznavnost ter optimizacijo vsebine in strukture spletnega mesta, SEM prispeva h končnemu cilju – prepoznavnosti izdelkov in storitev med potrošniki preko digitalnega oglaševanje</a:t>
            </a:r>
            <a:r>
              <a:rPr lang="sl-SI" sz="1600" b="0" i="0" dirty="0">
                <a:solidFill>
                  <a:srgbClr val="000000"/>
                </a:solidFill>
                <a:effectLst/>
                <a:latin typeface="Raleway "/>
              </a:rPr>
              <a:t>.​</a:t>
            </a:r>
          </a:p>
        </p:txBody>
      </p:sp>
      <p:sp>
        <p:nvSpPr>
          <p:cNvPr id="2" name="CasellaDiTesto 1">
            <a:extLst>
              <a:ext uri="{FF2B5EF4-FFF2-40B4-BE49-F238E27FC236}">
                <a16:creationId xmlns:a16="http://schemas.microsoft.com/office/drawing/2014/main" id="{301E2354-5FCD-D9DE-73EB-1F41805D1E11}"/>
              </a:ext>
            </a:extLst>
          </p:cNvPr>
          <p:cNvSpPr txBox="1"/>
          <p:nvPr/>
        </p:nvSpPr>
        <p:spPr>
          <a:xfrm>
            <a:off x="483268" y="0"/>
            <a:ext cx="10610461" cy="780214"/>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6000"/>
                  </a:schemeClr>
                </a:solidFill>
                <a:latin typeface="Raleway SemiBold"/>
              </a:rPr>
              <a:t>Trženjska orodja – 1/3​</a:t>
            </a:r>
          </a:p>
        </p:txBody>
      </p:sp>
    </p:spTree>
    <p:extLst>
      <p:ext uri="{BB962C8B-B14F-4D97-AF65-F5344CB8AC3E}">
        <p14:creationId xmlns:p14="http://schemas.microsoft.com/office/powerpoint/2010/main" val="90082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F4238-6D2C-6546-8B8A-93111B64D38A}"/>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6543EB4-3EDE-6490-057D-1D1CDF65BB75}"/>
              </a:ext>
            </a:extLst>
          </p:cNvPr>
          <p:cNvSpPr txBox="1"/>
          <p:nvPr/>
        </p:nvSpPr>
        <p:spPr>
          <a:xfrm>
            <a:off x="407053" y="1434622"/>
            <a:ext cx="10983673" cy="2339102"/>
          </a:xfrm>
          <a:prstGeom prst="rect">
            <a:avLst/>
          </a:prstGeom>
          <a:noFill/>
        </p:spPr>
        <p:txBody>
          <a:bodyPr wrap="square">
            <a:spAutoFit/>
          </a:bodyPr>
          <a:lstStyle/>
          <a:p>
            <a:pPr algn="just" fontAlgn="base"/>
            <a:r>
              <a:rPr lang="sl-SI" sz="1600" b="1" dirty="0">
                <a:solidFill>
                  <a:srgbClr val="000000"/>
                </a:solidFill>
                <a:latin typeface="Raleway "/>
              </a:rPr>
              <a:t>Trženje z upravljanjem zaznavanja</a:t>
            </a:r>
            <a:r>
              <a:rPr lang="sl-SI" sz="1600" b="0" i="0" dirty="0">
                <a:solidFill>
                  <a:srgbClr val="000000"/>
                </a:solidFill>
                <a:effectLst/>
                <a:latin typeface="Raleway "/>
              </a:rPr>
              <a:t>: </a:t>
            </a:r>
            <a:r>
              <a:rPr lang="sl-SI" sz="1600" dirty="0">
                <a:solidFill>
                  <a:srgbClr val="000000"/>
                </a:solidFill>
                <a:latin typeface="Raleway "/>
              </a:rPr>
              <a:t>trženje z vplivneži za upravljanjem zaznavanja je ena od učinkovitih metod trženja, ki se uporabljajo v zadnjem času. Ta pristop, ki se osredotoča na pospeševanje potrošniške izkušnje, se osredotoča na uporabo internetnih vplivnežev, ki preizkusijo izdelek ali storitev ter svoje dojemanje prenesejo na potrošnika. Ta prenos je včasih mogoče izvesti z objavami, ki se delijo na platformah družbenih medijev, kot je Instagram, video oddajami o preizkušanju izdelkov ali z razvojem vsebin</a:t>
            </a:r>
            <a:r>
              <a:rPr lang="sl-SI" sz="1600" b="0" i="0" dirty="0">
                <a:solidFill>
                  <a:srgbClr val="000000"/>
                </a:solidFill>
                <a:effectLst/>
                <a:latin typeface="Raleway "/>
              </a:rPr>
              <a:t>.​</a:t>
            </a:r>
          </a:p>
          <a:p>
            <a:pPr algn="just" rtl="0" fontAlgn="base"/>
            <a:endParaRPr lang="sl-SI" sz="1600" dirty="0">
              <a:solidFill>
                <a:schemeClr val="bg1"/>
              </a:solidFill>
              <a:latin typeface="Raleway "/>
            </a:endParaRPr>
          </a:p>
          <a:p>
            <a:pPr algn="just" fontAlgn="base"/>
            <a:r>
              <a:rPr lang="en-US" sz="1600" b="0" i="0" u="sng" strike="noStrike" dirty="0">
                <a:solidFill>
                  <a:srgbClr val="F3B75B"/>
                </a:solidFill>
                <a:effectLst/>
                <a:latin typeface="Raleway" pitchFamily="2" charset="0"/>
                <a:hlinkClick r:id="rId3"/>
              </a:rPr>
              <a:t>Shopify Collabs </a:t>
            </a:r>
            <a:r>
              <a:rPr lang="sl-SI" sz="1600" dirty="0">
                <a:solidFill>
                  <a:srgbClr val="000000"/>
                </a:solidFill>
                <a:latin typeface="Raleway "/>
              </a:rPr>
              <a:t>je trenutno ena od brezplačnih in učinkovitih platform za iskanje ustvarjalcev vsebin, ki bodo vaše izdelke predstavili novemu občinstvu</a:t>
            </a:r>
            <a:r>
              <a:rPr lang="sl-SI" sz="1600" b="0" i="0" dirty="0">
                <a:solidFill>
                  <a:srgbClr val="000000"/>
                </a:solidFill>
                <a:effectLst/>
                <a:latin typeface="Raleway "/>
              </a:rPr>
              <a:t>.​</a:t>
            </a:r>
          </a:p>
          <a:p>
            <a:pPr algn="just" rtl="0" fontAlgn="base"/>
            <a:endParaRPr lang="sl-SI" sz="1600" dirty="0">
              <a:solidFill>
                <a:srgbClr val="000000"/>
              </a:solidFill>
              <a:latin typeface="Raleway "/>
            </a:endParaRPr>
          </a:p>
        </p:txBody>
      </p:sp>
      <p:sp>
        <p:nvSpPr>
          <p:cNvPr id="8" name="CasellaDiTesto 1">
            <a:extLst>
              <a:ext uri="{FF2B5EF4-FFF2-40B4-BE49-F238E27FC236}">
                <a16:creationId xmlns:a16="http://schemas.microsoft.com/office/drawing/2014/main" id="{EA22D9DC-7AEB-FD33-9128-A1686F06A107}"/>
              </a:ext>
            </a:extLst>
          </p:cNvPr>
          <p:cNvSpPr txBox="1"/>
          <p:nvPr/>
        </p:nvSpPr>
        <p:spPr>
          <a:xfrm>
            <a:off x="410116" y="485515"/>
            <a:ext cx="10610461" cy="780214"/>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6000"/>
                  </a:schemeClr>
                </a:solidFill>
                <a:latin typeface="Raleway SemiBold"/>
              </a:rPr>
              <a:t>Trženjska orodja – 2/3​</a:t>
            </a:r>
          </a:p>
        </p:txBody>
      </p:sp>
    </p:spTree>
    <p:extLst>
      <p:ext uri="{BB962C8B-B14F-4D97-AF65-F5344CB8AC3E}">
        <p14:creationId xmlns:p14="http://schemas.microsoft.com/office/powerpoint/2010/main" val="606032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7B2F0-AB7E-68B2-B73F-71BA2D81B099}"/>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2A05F96C-DDF6-6DC7-C49D-0B5451D825CB}"/>
              </a:ext>
            </a:extLst>
          </p:cNvPr>
          <p:cNvSpPr txBox="1"/>
          <p:nvPr/>
        </p:nvSpPr>
        <p:spPr>
          <a:xfrm>
            <a:off x="446692" y="1198426"/>
            <a:ext cx="11406686" cy="3293209"/>
          </a:xfrm>
          <a:prstGeom prst="rect">
            <a:avLst/>
          </a:prstGeom>
          <a:noFill/>
        </p:spPr>
        <p:txBody>
          <a:bodyPr wrap="square">
            <a:spAutoFit/>
          </a:bodyPr>
          <a:lstStyle/>
          <a:p>
            <a:pPr algn="just" rtl="0" fontAlgn="base"/>
            <a:endParaRPr lang="sl-SI" sz="1600" dirty="0">
              <a:solidFill>
                <a:schemeClr val="accent1"/>
              </a:solidFill>
              <a:latin typeface="Raleway "/>
            </a:endParaRPr>
          </a:p>
          <a:p>
            <a:pPr algn="just" fontAlgn="base"/>
            <a:r>
              <a:rPr lang="sl-SI" sz="1600" b="1" dirty="0">
                <a:solidFill>
                  <a:schemeClr val="accent1"/>
                </a:solidFill>
                <a:latin typeface="Raleway "/>
              </a:rPr>
              <a:t>Analiza zaznavanja potrošnikov (zaznavanja akcije) korak za korakom z </a:t>
            </a:r>
            <a:r>
              <a:rPr lang="en-US" sz="1600" b="1" dirty="0" err="1">
                <a:solidFill>
                  <a:schemeClr val="accent1"/>
                </a:solidFill>
                <a:latin typeface="Raleway "/>
              </a:rPr>
              <a:t>orodjem</a:t>
            </a:r>
            <a:r>
              <a:rPr lang="en-US" sz="1600" b="1" dirty="0">
                <a:solidFill>
                  <a:schemeClr val="accent1"/>
                </a:solidFill>
                <a:latin typeface="Raleway "/>
              </a:rPr>
              <a:t> </a:t>
            </a:r>
            <a:r>
              <a:rPr lang="sl-SI" sz="1600" b="1" dirty="0" err="1">
                <a:solidFill>
                  <a:schemeClr val="accent1"/>
                </a:solidFill>
                <a:latin typeface="Raleway "/>
              </a:rPr>
              <a:t>MaxQDA</a:t>
            </a:r>
            <a:endParaRPr lang="sl-SI" sz="1600" b="1" dirty="0">
              <a:solidFill>
                <a:schemeClr val="accent1"/>
              </a:solidFill>
              <a:latin typeface="Raleway "/>
            </a:endParaRPr>
          </a:p>
          <a:p>
            <a:pPr algn="just" fontAlgn="base"/>
            <a:endParaRPr lang="sl-SI" sz="1600" b="1" dirty="0">
              <a:solidFill>
                <a:srgbClr val="000000"/>
              </a:solidFill>
              <a:latin typeface="Raleway "/>
            </a:endParaRPr>
          </a:p>
          <a:p>
            <a:pPr algn="just" fontAlgn="base"/>
            <a:r>
              <a:rPr lang="sl-SI" sz="1600" dirty="0" err="1">
                <a:solidFill>
                  <a:srgbClr val="000000"/>
                </a:solidFill>
                <a:latin typeface="Raleway "/>
              </a:rPr>
              <a:t>MaxQDA</a:t>
            </a:r>
            <a:r>
              <a:rPr lang="sl-SI" sz="1600" dirty="0">
                <a:solidFill>
                  <a:srgbClr val="000000"/>
                </a:solidFill>
                <a:latin typeface="Raleway "/>
              </a:rPr>
              <a:t> je raziskovalna programska oprema, ki se uporablja za kvalitativne raziskovalne metode. Je široko uporabljeno orodje za analizo dialogov in fotografij / vizualnih posnetkov, pridobljenih s terenskimi raziskavami, kot so poglobljeni intervjuji, sestanki fokusnih skupin, etnografske raziskave. Poleg tega je </a:t>
            </a:r>
            <a:r>
              <a:rPr lang="sl-SI" sz="1600" dirty="0" err="1">
                <a:solidFill>
                  <a:srgbClr val="000000"/>
                </a:solidFill>
                <a:latin typeface="Raleway "/>
              </a:rPr>
              <a:t>MaxQDA</a:t>
            </a:r>
            <a:r>
              <a:rPr lang="sl-SI" sz="1600" dirty="0">
                <a:solidFill>
                  <a:srgbClr val="000000"/>
                </a:solidFill>
                <a:latin typeface="Raleway "/>
              </a:rPr>
              <a:t> hitro, praktično in zelo enostavno orodje za zagotavljanje vpogledov v potrošnike preko družbenih medijev, saj ima vtičnik za analizo družbenih medijev. V tem poglavju bomo s pomočjo programa </a:t>
            </a:r>
            <a:r>
              <a:rPr lang="sl-SI" sz="1600" dirty="0" err="1">
                <a:solidFill>
                  <a:srgbClr val="000000"/>
                </a:solidFill>
                <a:latin typeface="Raleway "/>
              </a:rPr>
              <a:t>MaxQDA</a:t>
            </a:r>
            <a:r>
              <a:rPr lang="sl-SI" sz="1600" dirty="0">
                <a:solidFill>
                  <a:srgbClr val="000000"/>
                </a:solidFill>
                <a:latin typeface="Raleway "/>
              </a:rPr>
              <a:t> analizirali vpliv akcije, ki jo je pripravila blagovna znamka X, na potrošnika z uporabo #ključnika.</a:t>
            </a:r>
          </a:p>
          <a:p>
            <a:pPr algn="just" fontAlgn="base"/>
            <a:r>
              <a:rPr lang="sl-SI" sz="1600" dirty="0">
                <a:solidFill>
                  <a:srgbClr val="000000"/>
                </a:solidFill>
                <a:latin typeface="Raleway "/>
              </a:rPr>
              <a:t>
Operacije, ki se izvajajo v analizi oglaševalskih akcij, se lahko prilagodijo in uporabijo za različne namene, kot so mnenje o izdelkih in storitvah, analiza konkurence, na primer “Kaj se govori o konkurenčnih blagovnih znamkah na družbenih medijih</a:t>
            </a:r>
            <a:r>
              <a:rPr lang="sl-SI" sz="1600" i="0" dirty="0">
                <a:solidFill>
                  <a:srgbClr val="000000"/>
                </a:solidFill>
                <a:effectLst/>
                <a:latin typeface="Raleway "/>
              </a:rPr>
              <a:t>?”.​</a:t>
            </a:r>
          </a:p>
        </p:txBody>
      </p:sp>
      <p:sp>
        <p:nvSpPr>
          <p:cNvPr id="5" name="TextBox 4">
            <a:extLst>
              <a:ext uri="{FF2B5EF4-FFF2-40B4-BE49-F238E27FC236}">
                <a16:creationId xmlns:a16="http://schemas.microsoft.com/office/drawing/2014/main" id="{BDFF7D00-FEE4-5745-6BA5-750401559E7D}"/>
              </a:ext>
            </a:extLst>
          </p:cNvPr>
          <p:cNvSpPr txBox="1"/>
          <p:nvPr/>
        </p:nvSpPr>
        <p:spPr>
          <a:xfrm>
            <a:off x="7974966" y="6245847"/>
            <a:ext cx="3878412" cy="400110"/>
          </a:xfrm>
          <a:prstGeom prst="rect">
            <a:avLst/>
          </a:prstGeom>
          <a:noFill/>
        </p:spPr>
        <p:txBody>
          <a:bodyPr wrap="square" rtlCol="0">
            <a:spAutoFit/>
          </a:bodyPr>
          <a:lstStyle/>
          <a:p>
            <a:r>
              <a:rPr lang="sl-SI" sz="1000" dirty="0">
                <a:solidFill>
                  <a:schemeClr val="accent1"/>
                </a:solidFill>
              </a:rPr>
              <a:t>Vir</a:t>
            </a:r>
            <a:r>
              <a:rPr lang="en-US" sz="1000" dirty="0">
                <a:solidFill>
                  <a:schemeClr val="accent1"/>
                </a:solidFill>
              </a:rPr>
              <a:t>: Research Session: Investigating Factors Influencing Audience Attention in Ramadan Advertising</a:t>
            </a:r>
            <a:r>
              <a:rPr lang="sl-SI" sz="1000" dirty="0">
                <a:solidFill>
                  <a:schemeClr val="accent1"/>
                </a:solidFill>
              </a:rPr>
              <a:t>; </a:t>
            </a:r>
            <a:r>
              <a:rPr lang="en-US" sz="1000" dirty="0" err="1">
                <a:solidFill>
                  <a:schemeClr val="accent1"/>
                </a:solidFill>
              </a:rPr>
              <a:t>MAXQDA</a:t>
            </a:r>
            <a:r>
              <a:rPr lang="en-US" sz="1000" dirty="0">
                <a:solidFill>
                  <a:schemeClr val="accent1"/>
                </a:solidFill>
              </a:rPr>
              <a:t> Official Channel</a:t>
            </a:r>
          </a:p>
        </p:txBody>
      </p:sp>
      <p:sp>
        <p:nvSpPr>
          <p:cNvPr id="3" name="CasellaDiTesto 1">
            <a:extLst>
              <a:ext uri="{FF2B5EF4-FFF2-40B4-BE49-F238E27FC236}">
                <a16:creationId xmlns:a16="http://schemas.microsoft.com/office/drawing/2014/main" id="{717FD411-5AA7-3C66-E6FE-2BB7A6F1ED57}"/>
              </a:ext>
            </a:extLst>
          </p:cNvPr>
          <p:cNvSpPr txBox="1"/>
          <p:nvPr/>
        </p:nvSpPr>
        <p:spPr>
          <a:xfrm>
            <a:off x="446692" y="212043"/>
            <a:ext cx="10610461" cy="785215"/>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6000"/>
                  </a:schemeClr>
                </a:solidFill>
                <a:latin typeface="Raleway SemiBold"/>
              </a:rPr>
              <a:t>Trženjska orodja </a:t>
            </a:r>
            <a:r>
              <a:rPr lang="en-US" sz="3400" dirty="0">
                <a:solidFill>
                  <a:schemeClr val="accent3">
                    <a:lumMod val="76000"/>
                  </a:schemeClr>
                </a:solidFill>
                <a:latin typeface="Raleway SemiBold"/>
              </a:rPr>
              <a:t>– 3/3​</a:t>
            </a:r>
          </a:p>
        </p:txBody>
      </p:sp>
      <p:sp>
        <p:nvSpPr>
          <p:cNvPr id="8" name="Rettangolo con angoli arrotondati 12">
            <a:extLst>
              <a:ext uri="{FF2B5EF4-FFF2-40B4-BE49-F238E27FC236}">
                <a16:creationId xmlns:a16="http://schemas.microsoft.com/office/drawing/2014/main" id="{F1FD245E-E02E-B1D6-16AD-6282DCCE9379}"/>
              </a:ext>
            </a:extLst>
          </p:cNvPr>
          <p:cNvSpPr/>
          <p:nvPr/>
        </p:nvSpPr>
        <p:spPr>
          <a:xfrm>
            <a:off x="4058978" y="4536580"/>
            <a:ext cx="3385888" cy="137470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sl-SI" sz="1200" dirty="0">
                <a:solidFill>
                  <a:schemeClr val="accent1"/>
                </a:solidFill>
              </a:rPr>
              <a:t>V tej študiji boste podrobneje spoznali pozornost občinstva do oglasov med ramadanom. V študiji so kvalitativni intervjuji združeni s kvantitativni podatki o sledenju očesnim premikom z uporabo orodja </a:t>
            </a:r>
            <a:r>
              <a:rPr lang="sl-SI" sz="1200" dirty="0" err="1">
                <a:solidFill>
                  <a:schemeClr val="accent1"/>
                </a:solidFill>
              </a:rPr>
              <a:t>MaxQDA</a:t>
            </a:r>
            <a:r>
              <a:rPr lang="sl-SI" sz="1200" dirty="0">
                <a:solidFill>
                  <a:schemeClr val="accent1"/>
                </a:solidFill>
              </a:rPr>
              <a:t>.</a:t>
            </a:r>
            <a:endParaRPr lang="sl-SI" sz="1200" dirty="0"/>
          </a:p>
        </p:txBody>
      </p:sp>
      <p:sp>
        <p:nvSpPr>
          <p:cNvPr id="9" name="Freccia in giù 2">
            <a:extLst>
              <a:ext uri="{FF2B5EF4-FFF2-40B4-BE49-F238E27FC236}">
                <a16:creationId xmlns:a16="http://schemas.microsoft.com/office/drawing/2014/main" id="{C06CCC76-DB37-F643-D25C-16E2A3F22247}"/>
              </a:ext>
            </a:extLst>
          </p:cNvPr>
          <p:cNvSpPr/>
          <p:nvPr/>
        </p:nvSpPr>
        <p:spPr>
          <a:xfrm rot="16200000">
            <a:off x="7563554" y="5000944"/>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6" name="Çevrimiçi Medya 5">
            <a:hlinkClick r:id="" action="ppaction://media"/>
            <a:extLst>
              <a:ext uri="{FF2B5EF4-FFF2-40B4-BE49-F238E27FC236}">
                <a16:creationId xmlns:a16="http://schemas.microsoft.com/office/drawing/2014/main" id="{C351FDA6-2820-C5C1-7302-BD651B5BB582}"/>
              </a:ext>
            </a:extLst>
          </p:cNvPr>
          <p:cNvPicPr>
            <a:picLocks noRot="1" noChangeAspect="1"/>
          </p:cNvPicPr>
          <p:nvPr>
            <a:videoFile r:link="rId1"/>
          </p:nvPr>
        </p:nvPicPr>
        <p:blipFill>
          <a:blip r:embed="rId4" cstate="print"/>
          <a:stretch>
            <a:fillRect/>
          </a:stretch>
        </p:blipFill>
        <p:spPr>
          <a:xfrm>
            <a:off x="8081041" y="4292600"/>
            <a:ext cx="3299335" cy="1862667"/>
          </a:xfrm>
          <a:prstGeom prst="rect">
            <a:avLst/>
          </a:prstGeom>
        </p:spPr>
      </p:pic>
    </p:spTree>
    <p:extLst>
      <p:ext uri="{BB962C8B-B14F-4D97-AF65-F5344CB8AC3E}">
        <p14:creationId xmlns:p14="http://schemas.microsoft.com/office/powerpoint/2010/main" val="164040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4" name="CasellaDiTesto 2">
            <a:extLst>
              <a:ext uri="{FF2B5EF4-FFF2-40B4-BE49-F238E27FC236}">
                <a16:creationId xmlns:a16="http://schemas.microsoft.com/office/drawing/2014/main" id="{EEA42171-5884-FE06-C203-C460957BC41C}"/>
              </a:ext>
            </a:extLst>
          </p:cNvPr>
          <p:cNvSpPr txBox="1"/>
          <p:nvPr/>
        </p:nvSpPr>
        <p:spPr>
          <a:xfrm>
            <a:off x="290641" y="308196"/>
            <a:ext cx="10590719"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l-PL" sz="3400" dirty="0">
                <a:solidFill>
                  <a:srgbClr val="0E9094"/>
                </a:solidFill>
                <a:latin typeface="Raleway SemiBold"/>
                <a:cs typeface="Segoe UI"/>
              </a:rPr>
              <a:t>Orodje </a:t>
            </a:r>
            <a:r>
              <a:rPr lang="en-US" sz="3400" dirty="0">
                <a:solidFill>
                  <a:srgbClr val="0E9094"/>
                </a:solidFill>
                <a:latin typeface="Raleway SemiBold"/>
                <a:cs typeface="Segoe UI"/>
              </a:rPr>
              <a:t>UI </a:t>
            </a:r>
            <a:r>
              <a:rPr lang="pl-PL" sz="3400" dirty="0">
                <a:solidFill>
                  <a:srgbClr val="0E9094"/>
                </a:solidFill>
                <a:latin typeface="Raleway SemiBold"/>
                <a:cs typeface="Segoe UI"/>
              </a:rPr>
              <a:t>za uporabo: COPYSMITH</a:t>
            </a:r>
            <a:endParaRPr lang="it-IT" sz="3400" b="1" dirty="0">
              <a:latin typeface="Raleway SemiBold"/>
            </a:endParaRPr>
          </a:p>
        </p:txBody>
      </p:sp>
      <p:sp>
        <p:nvSpPr>
          <p:cNvPr id="5" name="Rettangolo con angoli arrotondati 12">
            <a:extLst>
              <a:ext uri="{FF2B5EF4-FFF2-40B4-BE49-F238E27FC236}">
                <a16:creationId xmlns:a16="http://schemas.microsoft.com/office/drawing/2014/main" id="{CD5402C1-345B-13CA-A035-29BE8534201E}"/>
              </a:ext>
            </a:extLst>
          </p:cNvPr>
          <p:cNvSpPr/>
          <p:nvPr/>
        </p:nvSpPr>
        <p:spPr>
          <a:xfrm>
            <a:off x="8261723" y="4302158"/>
            <a:ext cx="3385888" cy="118313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sl-SI" sz="1200" dirty="0">
                <a:solidFill>
                  <a:srgbClr val="0F0F0F"/>
                </a:solidFill>
              </a:rPr>
              <a:t>V tem videoposnetku boste spoznali osnove ustvarjanja privlačne vsebine in pridobili nekaj nasvetov o tem, kako odpraviti težave, kadar umetna inteligenca ne zadene cilja.</a:t>
            </a:r>
            <a:endParaRPr lang="sl-SI" sz="1200" dirty="0"/>
          </a:p>
        </p:txBody>
      </p:sp>
      <p:sp>
        <p:nvSpPr>
          <p:cNvPr id="6" name="Freccia in giù 2">
            <a:extLst>
              <a:ext uri="{FF2B5EF4-FFF2-40B4-BE49-F238E27FC236}">
                <a16:creationId xmlns:a16="http://schemas.microsoft.com/office/drawing/2014/main" id="{8DAC4FC1-5A52-8181-257C-5ED6B2E99C84}"/>
              </a:ext>
            </a:extLst>
          </p:cNvPr>
          <p:cNvSpPr/>
          <p:nvPr/>
        </p:nvSpPr>
        <p:spPr>
          <a:xfrm rot="10800000">
            <a:off x="9811884" y="390438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2BFDF8EF-9A8B-9618-0A0F-FB978E406434}"/>
              </a:ext>
            </a:extLst>
          </p:cNvPr>
          <p:cNvSpPr txBox="1"/>
          <p:nvPr/>
        </p:nvSpPr>
        <p:spPr>
          <a:xfrm>
            <a:off x="309756" y="1551621"/>
            <a:ext cx="7664109" cy="1323439"/>
          </a:xfrm>
          <a:prstGeom prst="rect">
            <a:avLst/>
          </a:prstGeom>
          <a:noFill/>
        </p:spPr>
        <p:txBody>
          <a:bodyPr wrap="square">
            <a:spAutoFit/>
          </a:bodyPr>
          <a:lstStyle/>
          <a:p>
            <a:pPr algn="just">
              <a:buNone/>
            </a:pPr>
            <a:r>
              <a:rPr lang="sl-SI" sz="1600" dirty="0" err="1">
                <a:solidFill>
                  <a:schemeClr val="accent1"/>
                </a:solidFill>
                <a:ea typeface="+mn-lt"/>
                <a:cs typeface="+mn-lt"/>
                <a:hlinkClick r:id="rId3"/>
              </a:rPr>
              <a:t>Copysmith</a:t>
            </a:r>
            <a:r>
              <a:rPr lang="sl-SI" sz="1600" b="0" dirty="0">
                <a:solidFill>
                  <a:schemeClr val="accent1"/>
                </a:solidFill>
                <a:ea typeface="+mn-lt"/>
                <a:cs typeface="+mn-lt"/>
              </a:rPr>
              <a:t> </a:t>
            </a:r>
            <a:r>
              <a:rPr lang="sl-SI" sz="1600" dirty="0">
                <a:solidFill>
                  <a:schemeClr val="accent1"/>
                </a:solidFill>
                <a:ea typeface="+mn-lt"/>
                <a:cs typeface="+mn-lt"/>
              </a:rPr>
              <a:t>je platforma, ki jo poganja umetna inteligenca, ki pomaga timom, ki so zadolženi za vsebino, hitro ustvariti visokokakovostno vsebino na različnih kanalih. Avtomatizira številne vidike ustvarjanja in optimizacije vsebin ter tako zagotavlja učinkovitost in doslednost blagovne znamke</a:t>
            </a:r>
            <a:r>
              <a:rPr lang="sl-SI" sz="1600" b="0" dirty="0">
                <a:solidFill>
                  <a:schemeClr val="accent1"/>
                </a:solidFill>
                <a:ea typeface="+mn-lt"/>
                <a:cs typeface="+mn-lt"/>
              </a:rPr>
              <a:t>.</a:t>
            </a:r>
            <a:endParaRPr lang="sl-SI" sz="1600" dirty="0">
              <a:solidFill>
                <a:schemeClr val="accent1"/>
              </a:solidFill>
            </a:endParaRPr>
          </a:p>
          <a:p>
            <a:pPr>
              <a:buNone/>
            </a:pPr>
            <a:endParaRPr lang="sl-SI" sz="1600" b="0" dirty="0">
              <a:solidFill>
                <a:schemeClr val="accent1"/>
              </a:solidFill>
              <a:ea typeface="+mn-lt"/>
              <a:cs typeface="+mn-lt"/>
            </a:endParaRPr>
          </a:p>
        </p:txBody>
      </p:sp>
      <p:sp>
        <p:nvSpPr>
          <p:cNvPr id="12" name="Metin kutusu 11">
            <a:extLst>
              <a:ext uri="{FF2B5EF4-FFF2-40B4-BE49-F238E27FC236}">
                <a16:creationId xmlns:a16="http://schemas.microsoft.com/office/drawing/2014/main" id="{745C3B49-8775-7614-DB65-48094E0F6F59}"/>
              </a:ext>
            </a:extLst>
          </p:cNvPr>
          <p:cNvSpPr txBox="1"/>
          <p:nvPr/>
        </p:nvSpPr>
        <p:spPr>
          <a:xfrm>
            <a:off x="174549" y="2875060"/>
            <a:ext cx="7511458" cy="3046988"/>
          </a:xfrm>
          <a:prstGeom prst="rect">
            <a:avLst/>
          </a:prstGeom>
          <a:noFill/>
        </p:spPr>
        <p:txBody>
          <a:bodyPr wrap="square" lIns="91440" tIns="45720" rIns="91440" bIns="45720" anchor="t">
            <a:spAutoFit/>
          </a:bodyPr>
          <a:lstStyle/>
          <a:p>
            <a:pPr marL="285750" indent="-285750" algn="just">
              <a:buFont typeface="Wingdings" panose="05000000000000000000" pitchFamily="2" charset="2"/>
              <a:buChar char="ü"/>
            </a:pPr>
            <a:r>
              <a:rPr lang="sl-SI" sz="1600" b="1" dirty="0">
                <a:solidFill>
                  <a:schemeClr val="accent1"/>
                </a:solidFill>
                <a:ea typeface="+mn-lt"/>
                <a:cs typeface="+mn-lt"/>
              </a:rPr>
              <a:t>Povečajte učinkovitost</a:t>
            </a:r>
            <a:r>
              <a:rPr lang="sl-SI" sz="1600" dirty="0">
                <a:solidFill>
                  <a:schemeClr val="accent1"/>
                </a:solidFill>
                <a:ea typeface="+mn-lt"/>
                <a:cs typeface="+mn-lt"/>
              </a:rPr>
              <a:t>: naj umetna inteligenca ustvarja osnutke vsebine, s čimer prihranite čas za bolj ustvarjalne naloge.</a:t>
            </a:r>
          </a:p>
          <a:p>
            <a:pPr marL="285750" indent="-285750" algn="just">
              <a:buFont typeface="Wingdings" panose="05000000000000000000" pitchFamily="2" charset="2"/>
              <a:buChar char="ü"/>
            </a:pPr>
            <a:r>
              <a:rPr lang="sl-SI" sz="1600" b="1" dirty="0">
                <a:solidFill>
                  <a:schemeClr val="accent1"/>
                </a:solidFill>
                <a:ea typeface="+mn-lt"/>
                <a:cs typeface="+mn-lt"/>
              </a:rPr>
              <a:t>Zagotovite doslednost blagovne znamke</a:t>
            </a:r>
            <a:r>
              <a:rPr lang="sl-SI" sz="1600" dirty="0">
                <a:solidFill>
                  <a:schemeClr val="accent1"/>
                </a:solidFill>
                <a:ea typeface="+mn-lt"/>
                <a:cs typeface="+mn-lt"/>
              </a:rPr>
              <a:t>: prilagodite rezultate tako, da ustrezajo glasu vaše blagovne znamke.</a:t>
            </a:r>
          </a:p>
          <a:p>
            <a:pPr marL="285750" indent="-285750" algn="just">
              <a:buFont typeface="Wingdings" panose="05000000000000000000" pitchFamily="2" charset="2"/>
              <a:buChar char="ü"/>
            </a:pPr>
            <a:r>
              <a:rPr lang="sl-SI" sz="1600" b="1" dirty="0">
                <a:solidFill>
                  <a:schemeClr val="accent1"/>
                </a:solidFill>
                <a:ea typeface="+mn-lt"/>
                <a:cs typeface="+mn-lt"/>
              </a:rPr>
              <a:t>Optimizirajte za SEO</a:t>
            </a:r>
            <a:r>
              <a:rPr lang="sl-SI" sz="1600" dirty="0">
                <a:solidFill>
                  <a:schemeClr val="accent1"/>
                </a:solidFill>
                <a:ea typeface="+mn-lt"/>
                <a:cs typeface="+mn-lt"/>
              </a:rPr>
              <a:t>: uporabite vgrajene funkcije SEO za izboljšanje uvrstitve in vključenosti v iskalnikih.</a:t>
            </a:r>
          </a:p>
          <a:p>
            <a:pPr marL="285750" indent="-285750" algn="just">
              <a:buFont typeface="Wingdings" panose="05000000000000000000" pitchFamily="2" charset="2"/>
              <a:buChar char="ü"/>
            </a:pPr>
            <a:r>
              <a:rPr lang="sl-SI" sz="1600" b="1" dirty="0">
                <a:solidFill>
                  <a:schemeClr val="accent1"/>
                </a:solidFill>
                <a:ea typeface="+mn-lt"/>
                <a:cs typeface="+mn-lt"/>
              </a:rPr>
              <a:t>Ponovno uporabite vsebino</a:t>
            </a:r>
            <a:r>
              <a:rPr lang="sl-SI" sz="1600" dirty="0">
                <a:solidFill>
                  <a:schemeClr val="accent1"/>
                </a:solidFill>
                <a:ea typeface="+mn-lt"/>
                <a:cs typeface="+mn-lt"/>
              </a:rPr>
              <a:t>: hitro prilagodite obstoječo vsebino za različne formate.</a:t>
            </a:r>
          </a:p>
          <a:p>
            <a:pPr marL="285750" indent="-285750" algn="just">
              <a:buFont typeface="Wingdings" panose="05000000000000000000" pitchFamily="2" charset="2"/>
              <a:buChar char="ü"/>
            </a:pPr>
            <a:r>
              <a:rPr lang="sl-SI" sz="1600" b="1" dirty="0">
                <a:solidFill>
                  <a:schemeClr val="accent1"/>
                </a:solidFill>
                <a:ea typeface="+mn-lt"/>
                <a:cs typeface="+mn-lt"/>
              </a:rPr>
              <a:t>Spodbudite ustvarjalnost</a:t>
            </a:r>
            <a:r>
              <a:rPr lang="sl-SI" sz="1600" dirty="0">
                <a:solidFill>
                  <a:schemeClr val="accent1"/>
                </a:solidFill>
                <a:ea typeface="+mn-lt"/>
                <a:cs typeface="+mn-lt"/>
              </a:rPr>
              <a:t>: uporabite ta orodja za sveže zamisli, naslove in ustvarjalne pobude.</a:t>
            </a:r>
          </a:p>
          <a:p>
            <a:pPr algn="just"/>
            <a:r>
              <a:rPr lang="sl-SI" sz="1600" dirty="0">
                <a:solidFill>
                  <a:schemeClr val="accent1"/>
                </a:solidFill>
                <a:ea typeface="+mn-lt"/>
                <a:cs typeface="+mn-lt"/>
              </a:rPr>
              <a:t>Te platforme poenostavijo delovne postopke in povečajo produktivnost ter vam pomagajo hitreje in učinkoviteje ustvarjati vsebino</a:t>
            </a:r>
            <a:r>
              <a:rPr lang="sl-SI" sz="1600" b="0" dirty="0">
                <a:solidFill>
                  <a:schemeClr val="accent1"/>
                </a:solidFill>
                <a:ea typeface="+mn-lt"/>
                <a:cs typeface="+mn-lt"/>
              </a:rPr>
              <a:t>.</a:t>
            </a:r>
            <a:endParaRPr lang="sl-SI" sz="1600">
              <a:solidFill>
                <a:schemeClr val="accent1"/>
              </a:solidFill>
            </a:endParaRPr>
          </a:p>
        </p:txBody>
      </p:sp>
      <p:sp>
        <p:nvSpPr>
          <p:cNvPr id="3" name="TextBox 2">
            <a:extLst>
              <a:ext uri="{FF2B5EF4-FFF2-40B4-BE49-F238E27FC236}">
                <a16:creationId xmlns:a16="http://schemas.microsoft.com/office/drawing/2014/main" id="{C95E2BCE-676E-4C34-85C3-8D889D800B6F}"/>
              </a:ext>
            </a:extLst>
          </p:cNvPr>
          <p:cNvSpPr txBox="1"/>
          <p:nvPr/>
        </p:nvSpPr>
        <p:spPr>
          <a:xfrm>
            <a:off x="8189213" y="3516026"/>
            <a:ext cx="3410228" cy="677108"/>
          </a:xfrm>
          <a:prstGeom prst="rect">
            <a:avLst/>
          </a:prstGeom>
          <a:noFill/>
        </p:spPr>
        <p:txBody>
          <a:bodyPr wrap="square" rtlCol="0">
            <a:spAutoFit/>
          </a:bodyPr>
          <a:lstStyle/>
          <a:p>
            <a:r>
              <a:rPr lang="sl-SI" sz="1000" dirty="0">
                <a:solidFill>
                  <a:schemeClr val="accent1"/>
                </a:solidFill>
              </a:rPr>
              <a:t>Vir</a:t>
            </a:r>
            <a:r>
              <a:rPr lang="en-US" sz="1000" dirty="0">
                <a:solidFill>
                  <a:schemeClr val="accent1"/>
                </a:solidFill>
              </a:rPr>
              <a:t>: </a:t>
            </a:r>
            <a:r>
              <a:rPr kumimoji="0" lang="x-none" altLang="x-none" sz="1000" i="0" u="none" strike="noStrike" cap="none" normalizeH="0" baseline="0" dirty="0">
                <a:ln>
                  <a:noFill/>
                </a:ln>
                <a:solidFill>
                  <a:schemeClr val="accent1"/>
                </a:solidFill>
                <a:effectLst/>
              </a:rPr>
              <a:t>Copysmith Onboarding: Content Creation Basics</a:t>
            </a:r>
            <a:r>
              <a:rPr lang="sl-SI" altLang="x-none" sz="1000" dirty="0">
                <a:solidFill>
                  <a:schemeClr val="accent1"/>
                </a:solidFill>
              </a:rPr>
              <a:t>; </a:t>
            </a:r>
            <a:r>
              <a:rPr kumimoji="0" lang="en-US" altLang="x-none" sz="1000" i="0" u="none" strike="noStrike" cap="none" normalizeH="0" baseline="0" dirty="0" err="1">
                <a:ln>
                  <a:noFill/>
                </a:ln>
                <a:solidFill>
                  <a:schemeClr val="accent1"/>
                </a:solidFill>
                <a:effectLst/>
              </a:rPr>
              <a:t>Copysmith</a:t>
            </a:r>
            <a:r>
              <a:rPr kumimoji="0" lang="en-US" altLang="x-none" sz="1000" i="0" u="none" strike="noStrike" cap="none" normalizeH="0" baseline="0" dirty="0">
                <a:ln>
                  <a:noFill/>
                </a:ln>
                <a:solidFill>
                  <a:schemeClr val="accent1"/>
                </a:solidFill>
                <a:effectLst/>
              </a:rPr>
              <a:t> AI</a:t>
            </a:r>
            <a:endParaRPr kumimoji="0" lang="x-none" altLang="x-none" sz="1000" i="0" u="none" strike="noStrike" cap="none" normalizeH="0" baseline="0" dirty="0">
              <a:ln>
                <a:noFill/>
              </a:ln>
              <a:solidFill>
                <a:schemeClr val="accent1"/>
              </a:solidFill>
              <a:effectLst/>
            </a:endParaRPr>
          </a:p>
          <a:p>
            <a:r>
              <a:rPr lang="en-US" dirty="0"/>
              <a:t> </a:t>
            </a:r>
            <a:endParaRPr lang="x-none" dirty="0"/>
          </a:p>
        </p:txBody>
      </p:sp>
      <p:pic>
        <p:nvPicPr>
          <p:cNvPr id="7" name="Çevrimiçi Medya 6">
            <a:hlinkClick r:id="" action="ppaction://media"/>
            <a:extLst>
              <a:ext uri="{FF2B5EF4-FFF2-40B4-BE49-F238E27FC236}">
                <a16:creationId xmlns:a16="http://schemas.microsoft.com/office/drawing/2014/main" id="{89684C69-19D6-D525-5506-06BDE77093C5}"/>
              </a:ext>
            </a:extLst>
          </p:cNvPr>
          <p:cNvPicPr>
            <a:picLocks noRot="1" noChangeAspect="1"/>
          </p:cNvPicPr>
          <p:nvPr>
            <a:videoFile r:link="rId1"/>
          </p:nvPr>
        </p:nvPicPr>
        <p:blipFill>
          <a:blip r:embed="rId4" cstate="print"/>
          <a:stretch>
            <a:fillRect/>
          </a:stretch>
        </p:blipFill>
        <p:spPr>
          <a:xfrm>
            <a:off x="8189213" y="1481730"/>
            <a:ext cx="3410229" cy="1925273"/>
          </a:xfrm>
          <a:prstGeom prst="rect">
            <a:avLst/>
          </a:prstGeom>
        </p:spPr>
      </p:pic>
    </p:spTree>
    <p:extLst>
      <p:ext uri="{BB962C8B-B14F-4D97-AF65-F5344CB8AC3E}">
        <p14:creationId xmlns:p14="http://schemas.microsoft.com/office/powerpoint/2010/main" val="104077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Autofit/>
          </a:bodyPr>
          <a:lstStyle/>
          <a:p>
            <a:r>
              <a:rPr lang="sl-SI" sz="2800" dirty="0"/>
              <a:t>Viri</a:t>
            </a:r>
            <a:br>
              <a:rPr lang="sl-SI" sz="2800" dirty="0"/>
            </a:br>
            <a:endParaRPr lang="sl-SI" sz="280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851667" y="1184989"/>
            <a:ext cx="9054173" cy="596341"/>
          </a:xfrm>
        </p:spPr>
        <p:txBody>
          <a:bodyPr vert="horz" lIns="91440" tIns="45720" rIns="91440" bIns="45720" rtlCol="0" anchor="t">
            <a:normAutofit fontScale="25000" lnSpcReduction="20000"/>
          </a:bodyPr>
          <a:lstStyle/>
          <a:p>
            <a:pPr marL="857250" indent="-857250">
              <a:lnSpc>
                <a:spcPct val="120000"/>
              </a:lnSpc>
              <a:spcBef>
                <a:spcPts val="600"/>
              </a:spcBef>
              <a:spcAft>
                <a:spcPts val="600"/>
              </a:spcAft>
              <a:buFont typeface="Courier New" panose="02070309020205020404" pitchFamily="49" charset="0"/>
              <a:buChar char="o"/>
            </a:pPr>
            <a:r>
              <a:rPr lang="en-US" sz="6400" b="0" dirty="0" err="1">
                <a:solidFill>
                  <a:srgbClr val="1D1D1B"/>
                </a:solidFill>
              </a:rPr>
              <a:t>Damanpour</a:t>
            </a:r>
            <a:r>
              <a:rPr lang="en-US" sz="6400" b="0" dirty="0">
                <a:solidFill>
                  <a:srgbClr val="1D1D1B"/>
                </a:solidFill>
              </a:rPr>
              <a:t>, F., &amp; Aravind, D. (2012). Organizational structure and innovation revisited: From organic to ambidextrous structure. In Handbook of organizational creativity (pp. 483-513). Academic Press.</a:t>
            </a:r>
          </a:p>
          <a:p>
            <a:pPr marL="857250" indent="-857250">
              <a:lnSpc>
                <a:spcPct val="120000"/>
              </a:lnSpc>
              <a:spcBef>
                <a:spcPts val="600"/>
              </a:spcBef>
              <a:spcAft>
                <a:spcPts val="600"/>
              </a:spcAft>
              <a:buFont typeface="Courier New" panose="02070309020205020404" pitchFamily="49" charset="0"/>
              <a:buChar char="o"/>
            </a:pPr>
            <a:r>
              <a:rPr lang="en-US" sz="6400" b="0" dirty="0">
                <a:solidFill>
                  <a:srgbClr val="1D1D1B"/>
                </a:solidFill>
              </a:rPr>
              <a:t>El Bassiti, L., &amp; </a:t>
            </a:r>
            <a:r>
              <a:rPr lang="en-US" sz="6400" b="0" err="1">
                <a:solidFill>
                  <a:srgbClr val="1D1D1B"/>
                </a:solidFill>
              </a:rPr>
              <a:t>Ajhoun</a:t>
            </a:r>
            <a:r>
              <a:rPr lang="en-US" sz="6400" b="0" dirty="0">
                <a:solidFill>
                  <a:srgbClr val="1D1D1B"/>
                </a:solidFill>
              </a:rPr>
              <a:t>, R. (2013). Toward an innovation management framework: A life-cycle model with an idea management focus. International Journal of Innovation, Management and Technology, 4(6), 551. </a:t>
            </a:r>
            <a:endParaRPr lang="en-US" sz="6400"/>
          </a:p>
          <a:p>
            <a:pPr marL="857250" indent="-857250">
              <a:lnSpc>
                <a:spcPct val="120000"/>
              </a:lnSpc>
              <a:spcBef>
                <a:spcPts val="600"/>
              </a:spcBef>
              <a:spcAft>
                <a:spcPts val="600"/>
              </a:spcAft>
              <a:buFont typeface="Courier New" panose="02070309020205020404" pitchFamily="49" charset="0"/>
              <a:buChar char="o"/>
            </a:pPr>
            <a:r>
              <a:rPr lang="en-US" sz="6400" b="0" dirty="0">
                <a:solidFill>
                  <a:srgbClr val="1D1D1B"/>
                </a:solidFill>
              </a:rPr>
              <a:t>Trott, P. (2008). Innovation management and new product development. Pearson education. </a:t>
            </a:r>
            <a:r>
              <a:rPr lang="en-US" sz="6400" b="0" dirty="0" err="1">
                <a:solidFill>
                  <a:srgbClr val="1D1D1B"/>
                </a:solidFill>
              </a:rPr>
              <a:t>Dostop</a:t>
            </a:r>
            <a:r>
              <a:rPr lang="en-US" sz="6400" b="0" dirty="0">
                <a:solidFill>
                  <a:srgbClr val="1D1D1B"/>
                </a:solidFill>
              </a:rPr>
              <a:t>: https://www.innovamarketinsights.com/trends/european-consumer-trends-generational-differences/</a:t>
            </a:r>
          </a:p>
          <a:p>
            <a:pPr marL="857250" indent="-857250">
              <a:lnSpc>
                <a:spcPct val="120000"/>
              </a:lnSpc>
              <a:spcBef>
                <a:spcPts val="600"/>
              </a:spcBef>
              <a:spcAft>
                <a:spcPts val="600"/>
              </a:spcAft>
              <a:buFont typeface="Courier New" panose="02070309020205020404" pitchFamily="49" charset="0"/>
              <a:buChar char="o"/>
            </a:pPr>
            <a:r>
              <a:rPr lang="en-US" sz="6400" b="0" dirty="0" err="1">
                <a:solidFill>
                  <a:srgbClr val="1D1D1B"/>
                </a:solidFill>
              </a:rPr>
              <a:t>Westerski</a:t>
            </a:r>
            <a:r>
              <a:rPr lang="en-US" sz="6400" b="0" dirty="0">
                <a:solidFill>
                  <a:srgbClr val="1D1D1B"/>
                </a:solidFill>
              </a:rPr>
              <a:t>, A., Iglesias, C. A., &amp; Nagle, T. (2011). The road from community ideas to </a:t>
            </a:r>
            <a:r>
              <a:rPr lang="en-US" sz="6400" b="0" dirty="0" err="1">
                <a:solidFill>
                  <a:srgbClr val="1D1D1B"/>
                </a:solidFill>
              </a:rPr>
              <a:t>organisational</a:t>
            </a:r>
            <a:r>
              <a:rPr lang="en-US" sz="6400" b="0" dirty="0">
                <a:solidFill>
                  <a:srgbClr val="1D1D1B"/>
                </a:solidFill>
              </a:rPr>
              <a:t> innovation: a life cycle survey of idea management systems. International Journal of Web Based Communities, 7(4), 493-506.</a:t>
            </a:r>
          </a:p>
          <a:p>
            <a:pPr marL="857250" indent="-857250">
              <a:lnSpc>
                <a:spcPct val="120000"/>
              </a:lnSpc>
              <a:spcBef>
                <a:spcPts val="600"/>
              </a:spcBef>
              <a:spcAft>
                <a:spcPts val="600"/>
              </a:spcAft>
              <a:buFont typeface="Courier New" panose="02070309020205020404" pitchFamily="49" charset="0"/>
              <a:buChar char="o"/>
            </a:pPr>
            <a:endParaRPr lang="en-US" sz="6400" b="0" dirty="0">
              <a:solidFill>
                <a:srgbClr val="1D1D1B"/>
              </a:solidFill>
            </a:endParaRPr>
          </a:p>
          <a:p>
            <a:pPr marL="0" indent="0">
              <a:lnSpc>
                <a:spcPct val="150000"/>
              </a:lnSpc>
              <a:buNone/>
            </a:pPr>
            <a:endParaRPr lang="en-US" sz="9600" u="sng" dirty="0">
              <a:solidFill>
                <a:srgbClr val="E99411"/>
              </a:solidFill>
              <a:hlinkClick r:id="rId2">
                <a:extLst>
                  <a:ext uri="{A12FA001-AC4F-418D-AE19-62706E023703}">
                    <ahyp:hlinkClr xmlns:ahyp="http://schemas.microsoft.com/office/drawing/2018/hyperlinkcolor" val="tx"/>
                  </a:ext>
                </a:extLst>
              </a:hlinkClick>
            </a:endParaRPr>
          </a:p>
          <a:p>
            <a:pPr marL="0" indent="0">
              <a:lnSpc>
                <a:spcPct val="150000"/>
              </a:lnSpc>
              <a:buNone/>
            </a:pPr>
            <a:endParaRPr lang="en-US" sz="9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endParaRPr lang="en-US" sz="2400" b="0" u="sng" dirty="0">
              <a:solidFill>
                <a:srgbClr val="1D1D1B"/>
              </a:solidFill>
            </a:endParaRPr>
          </a:p>
          <a:p>
            <a:pPr marL="0" indent="0">
              <a:lnSpc>
                <a:spcPct val="150000"/>
              </a:lnSpc>
              <a:buNone/>
            </a:pPr>
            <a:endParaRPr lang="en-US" sz="2100" i="0" u="sng" strike="noStrike" kern="1200" cap="none" spc="0" normalizeH="0" baseline="0" dirty="0">
              <a:ln>
                <a:noFill/>
              </a:ln>
              <a:solidFill>
                <a:srgbClr val="E99411"/>
              </a:solidFill>
              <a:effectLst/>
              <a:uLnTx/>
              <a:uFillTx/>
              <a:latin typeface="Raleway"/>
              <a:hlinkClick r:id="rId2">
                <a:extLst>
                  <a:ext uri="{A12FA001-AC4F-418D-AE19-62706E023703}">
                    <ahyp:hlinkClr xmlns:ahyp="http://schemas.microsoft.com/office/drawing/2018/hyperlinkcolor" val="tx"/>
                  </a:ext>
                </a:extLst>
              </a:hlinkClick>
            </a:endParaRPr>
          </a:p>
          <a:p>
            <a:pPr marL="0" indent="0">
              <a:lnSpc>
                <a:spcPct val="150000"/>
              </a:lnSpc>
              <a:buNone/>
            </a:pPr>
            <a:r>
              <a:rPr lang="en-US" sz="1600" b="0" dirty="0">
                <a:solidFill>
                  <a:schemeClr val="accent1"/>
                </a:solidFill>
              </a:rPr>
              <a:t> </a:t>
            </a:r>
          </a:p>
          <a:p>
            <a:pPr marL="285750" indent="-285750">
              <a:lnSpc>
                <a:spcPct val="150000"/>
              </a:lnSpc>
              <a:buFont typeface="Courier New" panose="02070309020205020404" pitchFamily="49" charset="0"/>
              <a:buChar char="o"/>
            </a:pPr>
            <a:endParaRPr lang="en-US" sz="1600" b="0" dirty="0">
              <a:solidFill>
                <a:schemeClr val="accent1"/>
              </a:solidFill>
            </a:endParaRPr>
          </a:p>
          <a:p>
            <a:pPr marL="285750" indent="-285750">
              <a:lnSpc>
                <a:spcPct val="150000"/>
              </a:lnSpc>
              <a:buFont typeface="Courier New" panose="02070309020205020404" pitchFamily="49" charset="0"/>
              <a:buChar char="o"/>
            </a:pPr>
            <a:endParaRPr lang="en-US"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A8CA2A01-FEBB-2999-71E2-A85F43AAA972}"/>
              </a:ext>
            </a:extLst>
          </p:cNvPr>
          <p:cNvSpPr>
            <a:spLocks noGrp="1"/>
          </p:cNvSpPr>
          <p:nvPr/>
        </p:nvSpPr>
        <p:spPr>
          <a:xfrm>
            <a:off x="718111" y="425407"/>
            <a:ext cx="10058400" cy="8584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sl-SI" sz="3600" dirty="0"/>
              <a:t>Če želite izvedeti še več</a:t>
            </a:r>
            <a:endParaRPr lang="it-IT" sz="3600" dirty="0"/>
          </a:p>
        </p:txBody>
      </p:sp>
      <p:sp>
        <p:nvSpPr>
          <p:cNvPr id="3" name="Metin kutusu 2">
            <a:extLst>
              <a:ext uri="{FF2B5EF4-FFF2-40B4-BE49-F238E27FC236}">
                <a16:creationId xmlns:a16="http://schemas.microsoft.com/office/drawing/2014/main" id="{C575140B-095A-5F61-6654-D6140B80A37B}"/>
              </a:ext>
            </a:extLst>
          </p:cNvPr>
          <p:cNvSpPr txBox="1"/>
          <p:nvPr/>
        </p:nvSpPr>
        <p:spPr>
          <a:xfrm>
            <a:off x="718111" y="1454864"/>
            <a:ext cx="11060722" cy="4801314"/>
          </a:xfrm>
          <a:prstGeom prst="rect">
            <a:avLst/>
          </a:prstGeom>
          <a:noFill/>
        </p:spPr>
        <p:txBody>
          <a:bodyPr wrap="square" lIns="91440" tIns="45720" rIns="91440" bIns="45720" anchor="t">
            <a:spAutoFit/>
          </a:bodyPr>
          <a:lstStyle/>
          <a:p>
            <a:r>
              <a:rPr lang="en-US" dirty="0">
                <a:solidFill>
                  <a:srgbClr val="252328"/>
                </a:solidFill>
              </a:rPr>
              <a:t>10 Essential Methods for Effective Consumer and Market Research:</a:t>
            </a:r>
            <a:endParaRPr lang="en-US" dirty="0">
              <a:solidFill>
                <a:srgbClr val="DACDAC"/>
              </a:solidFill>
            </a:endParaRPr>
          </a:p>
          <a:p>
            <a:r>
              <a:rPr lang="tr-TR" dirty="0">
                <a:solidFill>
                  <a:srgbClr val="DACDAC"/>
                </a:solidFill>
                <a:hlinkClick r:id="rId2"/>
              </a:rPr>
              <a:t>https://www.brandwatch.com/blog/market-research-methods/</a:t>
            </a:r>
            <a:endParaRPr lang="en-US"/>
          </a:p>
          <a:p>
            <a:endParaRPr lang="tr-TR" dirty="0">
              <a:solidFill>
                <a:srgbClr val="DACDAC"/>
              </a:solidFill>
            </a:endParaRPr>
          </a:p>
          <a:p>
            <a:r>
              <a:rPr lang="en-US" dirty="0">
                <a:solidFill>
                  <a:srgbClr val="000000"/>
                </a:solidFill>
              </a:rPr>
              <a:t>35+ marketing tools that will make your business run smoother: </a:t>
            </a:r>
            <a:r>
              <a:rPr lang="tr-TR" dirty="0">
                <a:solidFill>
                  <a:schemeClr val="accent1"/>
                </a:solidFill>
                <a:hlinkClick r:id="rId3">
                  <a:extLst>
                    <a:ext uri="{A12FA001-AC4F-418D-AE19-62706E023703}">
                      <ahyp:hlinkClr xmlns:ahyp="http://schemas.microsoft.com/office/drawing/2018/hyperlinkcolor" val="tx"/>
                    </a:ext>
                  </a:extLst>
                </a:hlinkClick>
              </a:rPr>
              <a:t>https://www.wix.com/blog/marketing-tools</a:t>
            </a:r>
            <a:endParaRPr lang="en-US">
              <a:solidFill>
                <a:schemeClr val="accent1"/>
              </a:solidFill>
            </a:endParaRPr>
          </a:p>
          <a:p>
            <a:endParaRPr lang="tr-TR" dirty="0">
              <a:solidFill>
                <a:schemeClr val="accent1"/>
              </a:solidFill>
            </a:endParaRPr>
          </a:p>
          <a:p>
            <a:r>
              <a:rPr lang="sl-SI" dirty="0">
                <a:solidFill>
                  <a:srgbClr val="252328"/>
                </a:solidFill>
                <a:latin typeface="Raleway"/>
              </a:rPr>
              <a:t>ABCDE </a:t>
            </a:r>
            <a:r>
              <a:rPr lang="sl-SI" dirty="0" err="1">
                <a:solidFill>
                  <a:srgbClr val="252328"/>
                </a:solidFill>
                <a:latin typeface="Raleway"/>
              </a:rPr>
              <a:t>Socio-economic</a:t>
            </a:r>
            <a:r>
              <a:rPr lang="sl-SI" dirty="0">
                <a:solidFill>
                  <a:srgbClr val="252328"/>
                </a:solidFill>
                <a:latin typeface="Raleway"/>
              </a:rPr>
              <a:t> </a:t>
            </a:r>
            <a:r>
              <a:rPr lang="sl-SI" dirty="0" err="1">
                <a:solidFill>
                  <a:srgbClr val="252328"/>
                </a:solidFill>
                <a:latin typeface="Raleway"/>
              </a:rPr>
              <a:t>classification</a:t>
            </a:r>
            <a:r>
              <a:rPr lang="en-US" dirty="0">
                <a:solidFill>
                  <a:srgbClr val="252328"/>
                </a:solidFill>
                <a:latin typeface="Raleway"/>
              </a:rPr>
              <a:t>. </a:t>
            </a:r>
            <a:r>
              <a:rPr lang="sl-SI" dirty="0" err="1">
                <a:solidFill>
                  <a:srgbClr val="252328"/>
                </a:solidFill>
                <a:latin typeface="Raleway"/>
              </a:rPr>
              <a:t>Specification</a:t>
            </a:r>
            <a:r>
              <a:rPr lang="sl-SI" dirty="0">
                <a:solidFill>
                  <a:srgbClr val="252328"/>
                </a:solidFill>
                <a:latin typeface="Raleway"/>
              </a:rPr>
              <a:t> </a:t>
            </a:r>
            <a:r>
              <a:rPr lang="sl-SI" dirty="0" err="1">
                <a:solidFill>
                  <a:srgbClr val="252328"/>
                </a:solidFill>
                <a:latin typeface="Raleway"/>
              </a:rPr>
              <a:t>for</a:t>
            </a:r>
            <a:r>
              <a:rPr lang="sl-SI" dirty="0">
                <a:solidFill>
                  <a:srgbClr val="252328"/>
                </a:solidFill>
                <a:latin typeface="Raleway"/>
              </a:rPr>
              <a:t> </a:t>
            </a:r>
            <a:r>
              <a:rPr lang="sl-SI" dirty="0" err="1">
                <a:solidFill>
                  <a:srgbClr val="252328"/>
                </a:solidFill>
                <a:latin typeface="Raleway"/>
              </a:rPr>
              <a:t>year</a:t>
            </a:r>
            <a:r>
              <a:rPr lang="sl-SI" dirty="0">
                <a:solidFill>
                  <a:srgbClr val="252328"/>
                </a:solidFill>
                <a:latin typeface="Raleway"/>
              </a:rPr>
              <a:t> 2021</a:t>
            </a:r>
            <a:r>
              <a:rPr lang="en-US" dirty="0">
                <a:solidFill>
                  <a:srgbClr val="252328"/>
                </a:solidFill>
                <a:latin typeface="Raleway"/>
              </a:rPr>
              <a:t>:</a:t>
            </a:r>
            <a:r>
              <a:rPr lang="en-US" dirty="0">
                <a:solidFill>
                  <a:srgbClr val="DACDAC"/>
                </a:solidFill>
                <a:latin typeface="Raleway"/>
              </a:rPr>
              <a:t> </a:t>
            </a:r>
            <a:r>
              <a:rPr lang="tr-TR" dirty="0">
                <a:solidFill>
                  <a:schemeClr val="accent1"/>
                </a:solidFill>
                <a:latin typeface="Raleway"/>
                <a:hlinkClick r:id="rId4">
                  <a:extLst>
                    <a:ext uri="{A12FA001-AC4F-418D-AE19-62706E023703}">
                      <ahyp:hlinkClr xmlns:ahyp="http://schemas.microsoft.com/office/drawing/2018/hyperlinkcolor" val="tx"/>
                    </a:ext>
                  </a:extLst>
                </a:hlinkClick>
              </a:rPr>
              <a:t>https://uploads-ssl.webflow.com/6172cf205e7dc4a721a0670c/61a09871e4e3803b46f58bd3_Nielsen%20Admosphere%20ABCDE%20classification%20-%20specification%202021.pdf</a:t>
            </a:r>
            <a:endParaRPr lang="tr-TR">
              <a:solidFill>
                <a:schemeClr val="accent1"/>
              </a:solidFill>
            </a:endParaRPr>
          </a:p>
          <a:p>
            <a:endParaRPr lang="tr-TR" dirty="0">
              <a:solidFill>
                <a:srgbClr val="1D1D1B"/>
              </a:solidFill>
              <a:latin typeface="Raleway"/>
            </a:endParaRPr>
          </a:p>
          <a:p>
            <a:r>
              <a:rPr lang="en-US" dirty="0">
                <a:solidFill>
                  <a:srgbClr val="252328"/>
                </a:solidFill>
                <a:latin typeface="Raleway" pitchFamily="2" charset="0"/>
              </a:rPr>
              <a:t>A Concise Guide to Market Research: </a:t>
            </a:r>
            <a:r>
              <a:rPr lang="tr-TR" dirty="0">
                <a:solidFill>
                  <a:schemeClr val="accent1"/>
                </a:solidFill>
                <a:hlinkClick r:id="rId5"/>
              </a:rPr>
              <a:t>https://educons.edu.rs/wp-content/uploads/2020/05/2019A-Concise-Guide-To-Market-Research.pdf</a:t>
            </a:r>
            <a:endParaRPr lang="en-US" dirty="0">
              <a:solidFill>
                <a:schemeClr val="accent1"/>
              </a:solidFill>
            </a:endParaRPr>
          </a:p>
          <a:p>
            <a:endParaRPr lang="tr-TR" dirty="0">
              <a:solidFill>
                <a:schemeClr val="accent1"/>
              </a:solidFill>
            </a:endParaRPr>
          </a:p>
          <a:p>
            <a:r>
              <a:rPr lang="en-US" dirty="0">
                <a:solidFill>
                  <a:srgbClr val="252328"/>
                </a:solidFill>
                <a:latin typeface="Raleway" pitchFamily="2" charset="0"/>
              </a:rPr>
              <a:t>Market Research Tools: </a:t>
            </a:r>
            <a:r>
              <a:rPr lang="tr-TR" dirty="0">
                <a:solidFill>
                  <a:srgbClr val="85DFD0"/>
                </a:solidFill>
                <a:hlinkClick r:id="rId6"/>
              </a:rPr>
              <a:t>https://www.movingforwardsmallbusiness.com/wp-content/uploads/2021/12/The-Ultimate-List-Of-Market-Research-Tools.pdf</a:t>
            </a:r>
            <a:endParaRPr lang="en-US" dirty="0">
              <a:solidFill>
                <a:srgbClr val="85DFD0"/>
              </a:solidFill>
            </a:endParaRPr>
          </a:p>
          <a:p>
            <a:r>
              <a:rPr lang="tr-TR" dirty="0">
                <a:solidFill>
                  <a:schemeClr val="accent1"/>
                </a:solidFill>
              </a:rPr>
              <a:t> </a:t>
            </a:r>
          </a:p>
          <a:p>
            <a:endParaRPr lang="tr-TR" dirty="0">
              <a:solidFill>
                <a:schemeClr val="accent1"/>
              </a:solidFill>
            </a:endParaRPr>
          </a:p>
        </p:txBody>
      </p:sp>
    </p:spTree>
    <p:extLst>
      <p:ext uri="{BB962C8B-B14F-4D97-AF65-F5344CB8AC3E}">
        <p14:creationId xmlns:p14="http://schemas.microsoft.com/office/powerpoint/2010/main" val="22448120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en-US" dirty="0" err="1"/>
              <a:t>Partnerji</a:t>
            </a:r>
            <a:r>
              <a:rPr lang="en-US" dirty="0"/>
              <a:t> FEM-Up</a:t>
            </a:r>
          </a:p>
        </p:txBody>
      </p:sp>
    </p:spTree>
    <p:extLst>
      <p:ext uri="{BB962C8B-B14F-4D97-AF65-F5344CB8AC3E}">
        <p14:creationId xmlns:p14="http://schemas.microsoft.com/office/powerpoint/2010/main" val="361623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85DBD695-B17C-9488-2AC6-3B270D521B35}"/>
              </a:ext>
            </a:extLst>
          </p:cNvPr>
          <p:cNvSpPr txBox="1"/>
          <p:nvPr/>
        </p:nvSpPr>
        <p:spPr>
          <a:xfrm>
            <a:off x="1501987" y="2612633"/>
            <a:ext cx="3730753" cy="3447098"/>
          </a:xfrm>
          <a:prstGeom prst="rect">
            <a:avLst/>
          </a:prstGeom>
          <a:solidFill>
            <a:schemeClr val="bg1">
              <a:lumMod val="60000"/>
              <a:lumOff val="40000"/>
            </a:schemeClr>
          </a:solidFill>
        </p:spPr>
        <p:txBody>
          <a:bodyPr wrap="square">
            <a:spAutoFit/>
          </a:bodyPr>
          <a:lstStyle/>
          <a:p>
            <a:pPr fontAlgn="base">
              <a:spcBef>
                <a:spcPts val="600"/>
              </a:spcBef>
              <a:spcAft>
                <a:spcPts val="600"/>
              </a:spcAft>
            </a:pPr>
            <a:r>
              <a:rPr lang="sl-SI" sz="1400" dirty="0">
                <a:solidFill>
                  <a:srgbClr val="000000"/>
                </a:solidFill>
                <a:latin typeface="Raleway "/>
              </a:rPr>
              <a:t>Ključne besede, uporabljene za razlago povezanih pojmov, so povzete v preglednicah:
Analiza 5C je trženjski proces, v katerem podjetje analizira vse vidike svojega trga in opredeli svoje strateške elemente. 
</a:t>
            </a:r>
            <a:br>
              <a:rPr lang="sl-SI" sz="1400" dirty="0">
                <a:solidFill>
                  <a:srgbClr val="000000"/>
                </a:solidFill>
                <a:latin typeface="Raleway "/>
              </a:rPr>
            </a:br>
            <a:r>
              <a:rPr lang="sl-SI" sz="1400" dirty="0">
                <a:solidFill>
                  <a:srgbClr val="000000"/>
                </a:solidFill>
                <a:latin typeface="Raleway "/>
              </a:rPr>
              <a:t>Analiza </a:t>
            </a:r>
            <a:r>
              <a:rPr lang="sl-SI" sz="1400" dirty="0" err="1">
                <a:solidFill>
                  <a:srgbClr val="000000"/>
                </a:solidFill>
                <a:latin typeface="Raleway "/>
              </a:rPr>
              <a:t>5C</a:t>
            </a:r>
            <a:r>
              <a:rPr lang="sl-SI" sz="1400" dirty="0">
                <a:solidFill>
                  <a:srgbClr val="000000"/>
                </a:solidFill>
                <a:latin typeface="Raleway "/>
              </a:rPr>
              <a:t> igra vlogo pri oblikovanju elementov izdelka in storitve, ki jih je treba uvesti na trg. Na koncu analize </a:t>
            </a:r>
            <a:r>
              <a:rPr lang="sl-SI" sz="1400" dirty="0" err="1">
                <a:solidFill>
                  <a:srgbClr val="000000"/>
                </a:solidFill>
                <a:latin typeface="Raleway "/>
              </a:rPr>
              <a:t>5C</a:t>
            </a:r>
            <a:r>
              <a:rPr lang="sl-SI" sz="1400" dirty="0">
                <a:solidFill>
                  <a:srgbClr val="000000"/>
                </a:solidFill>
                <a:latin typeface="Raleway "/>
              </a:rPr>
              <a:t> se pojavijo </a:t>
            </a:r>
            <a:r>
              <a:rPr lang="sl-SI" sz="1400" dirty="0" err="1">
                <a:solidFill>
                  <a:srgbClr val="000000"/>
                </a:solidFill>
                <a:latin typeface="Raleway "/>
              </a:rPr>
              <a:t>4P</a:t>
            </a:r>
            <a:r>
              <a:rPr lang="sl-SI" sz="1400" dirty="0">
                <a:solidFill>
                  <a:srgbClr val="000000"/>
                </a:solidFill>
                <a:latin typeface="Raleway "/>
              </a:rPr>
              <a:t>. </a:t>
            </a:r>
            <a:br>
              <a:rPr lang="sl-SI" sz="1400" dirty="0">
                <a:solidFill>
                  <a:srgbClr val="000000"/>
                </a:solidFill>
                <a:latin typeface="Raleway "/>
              </a:rPr>
            </a:br>
            <a:br>
              <a:rPr lang="sl-SI" sz="1400" dirty="0">
                <a:solidFill>
                  <a:srgbClr val="000000"/>
                </a:solidFill>
                <a:latin typeface="Raleway "/>
              </a:rPr>
            </a:br>
            <a:r>
              <a:rPr lang="sl-SI" sz="1400" dirty="0">
                <a:solidFill>
                  <a:srgbClr val="000000"/>
                </a:solidFill>
                <a:latin typeface="Raleway "/>
              </a:rPr>
              <a:t>Zato tržni raziskovalci načrtujejo trženjske procese z uporabo pristopa </a:t>
            </a:r>
            <a:r>
              <a:rPr lang="sl-SI" sz="1400" dirty="0" err="1">
                <a:solidFill>
                  <a:srgbClr val="000000"/>
                </a:solidFill>
                <a:latin typeface="Raleway "/>
              </a:rPr>
              <a:t>5C</a:t>
            </a:r>
            <a:r>
              <a:rPr lang="sl-SI" sz="1400" dirty="0">
                <a:solidFill>
                  <a:srgbClr val="000000"/>
                </a:solidFill>
                <a:latin typeface="Raleway "/>
              </a:rPr>
              <a:t> -&gt; </a:t>
            </a:r>
            <a:r>
              <a:rPr lang="sl-SI" sz="1400" dirty="0" err="1">
                <a:solidFill>
                  <a:srgbClr val="000000"/>
                </a:solidFill>
                <a:latin typeface="Raleway "/>
              </a:rPr>
              <a:t>4P</a:t>
            </a:r>
            <a:r>
              <a:rPr lang="sl-SI" sz="1400" b="0" i="0" u="none" strike="noStrike" dirty="0">
                <a:solidFill>
                  <a:srgbClr val="000000"/>
                </a:solidFill>
                <a:effectLst/>
                <a:latin typeface="Raleway "/>
              </a:rPr>
              <a:t>.</a:t>
            </a:r>
            <a:r>
              <a:rPr lang="sl-SI" sz="1600" b="0" i="0" dirty="0">
                <a:solidFill>
                  <a:srgbClr val="000000"/>
                </a:solidFill>
                <a:effectLst/>
                <a:latin typeface="Raleway "/>
              </a:rPr>
              <a:t>​</a:t>
            </a:r>
          </a:p>
        </p:txBody>
      </p:sp>
      <p:sp>
        <p:nvSpPr>
          <p:cNvPr id="9" name="Rectangle 2">
            <a:extLst>
              <a:ext uri="{FF2B5EF4-FFF2-40B4-BE49-F238E27FC236}">
                <a16:creationId xmlns:a16="http://schemas.microsoft.com/office/drawing/2014/main" id="{BCF0721C-B7A8-E8A2-4A2F-B500D04237E7}"/>
              </a:ext>
            </a:extLst>
          </p:cNvPr>
          <p:cNvSpPr>
            <a:spLocks noChangeArrowheads="1"/>
          </p:cNvSpPr>
          <p:nvPr/>
        </p:nvSpPr>
        <p:spPr bwMode="auto">
          <a:xfrm>
            <a:off x="3141663"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tr-TR" altLang="tr-TR"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a:ln>
                <a:noFill/>
              </a:ln>
              <a:solidFill>
                <a:schemeClr val="tx1"/>
              </a:solidFill>
              <a:effectLst/>
              <a:latin typeface="Arial" panose="020B0604020202020204" pitchFamily="34" charset="0"/>
            </a:endParaRPr>
          </a:p>
        </p:txBody>
      </p:sp>
      <p:graphicFrame>
        <p:nvGraphicFramePr>
          <p:cNvPr id="10" name="Tablo 9">
            <a:extLst>
              <a:ext uri="{FF2B5EF4-FFF2-40B4-BE49-F238E27FC236}">
                <a16:creationId xmlns:a16="http://schemas.microsoft.com/office/drawing/2014/main" id="{4921E054-EFCD-DC17-802A-753EF08C25FF}"/>
              </a:ext>
            </a:extLst>
          </p:cNvPr>
          <p:cNvGraphicFramePr>
            <a:graphicFrameLocks noGrp="1"/>
          </p:cNvGraphicFramePr>
          <p:nvPr>
            <p:extLst>
              <p:ext uri="{D42A27DB-BD31-4B8C-83A1-F6EECF244321}">
                <p14:modId xmlns:p14="http://schemas.microsoft.com/office/powerpoint/2010/main" val="3129970663"/>
              </p:ext>
            </p:extLst>
          </p:nvPr>
        </p:nvGraphicFramePr>
        <p:xfrm>
          <a:off x="5455152" y="1342950"/>
          <a:ext cx="6524427" cy="2879955"/>
        </p:xfrm>
        <a:graphic>
          <a:graphicData uri="http://schemas.openxmlformats.org/drawingml/2006/table">
            <a:tbl>
              <a:tblPr firstRow="1" firstCol="1" bandRow="1">
                <a:tableStyleId>{69012ECD-51FC-41F1-AA8D-1B2483CD663E}</a:tableStyleId>
              </a:tblPr>
              <a:tblGrid>
                <a:gridCol w="1423708">
                  <a:extLst>
                    <a:ext uri="{9D8B030D-6E8A-4147-A177-3AD203B41FA5}">
                      <a16:colId xmlns:a16="http://schemas.microsoft.com/office/drawing/2014/main" val="348603753"/>
                    </a:ext>
                  </a:extLst>
                </a:gridCol>
                <a:gridCol w="1265036">
                  <a:extLst>
                    <a:ext uri="{9D8B030D-6E8A-4147-A177-3AD203B41FA5}">
                      <a16:colId xmlns:a16="http://schemas.microsoft.com/office/drawing/2014/main" val="2280234459"/>
                    </a:ext>
                  </a:extLst>
                </a:gridCol>
                <a:gridCol w="1146212">
                  <a:extLst>
                    <a:ext uri="{9D8B030D-6E8A-4147-A177-3AD203B41FA5}">
                      <a16:colId xmlns:a16="http://schemas.microsoft.com/office/drawing/2014/main" val="434069652"/>
                    </a:ext>
                  </a:extLst>
                </a:gridCol>
                <a:gridCol w="1362181">
                  <a:extLst>
                    <a:ext uri="{9D8B030D-6E8A-4147-A177-3AD203B41FA5}">
                      <a16:colId xmlns:a16="http://schemas.microsoft.com/office/drawing/2014/main" val="2084499351"/>
                    </a:ext>
                  </a:extLst>
                </a:gridCol>
                <a:gridCol w="1327290">
                  <a:extLst>
                    <a:ext uri="{9D8B030D-6E8A-4147-A177-3AD203B41FA5}">
                      <a16:colId xmlns:a16="http://schemas.microsoft.com/office/drawing/2014/main" val="1926442265"/>
                    </a:ext>
                  </a:extLst>
                </a:gridCol>
              </a:tblGrid>
              <a:tr h="285718">
                <a:tc gridSpan="5">
                  <a:txBody>
                    <a:bodyPr/>
                    <a:lstStyle/>
                    <a:p>
                      <a:pPr algn="ctr" fontAlgn="base">
                        <a:lnSpc>
                          <a:spcPct val="115000"/>
                        </a:lnSpc>
                        <a:spcAft>
                          <a:spcPts val="800"/>
                        </a:spcAft>
                      </a:pPr>
                      <a:r>
                        <a:rPr lang="sl-SI" sz="1400" kern="0" noProof="0" dirty="0">
                          <a:solidFill>
                            <a:schemeClr val="accent1"/>
                          </a:solidFill>
                          <a:effectLst/>
                        </a:rPr>
                        <a:t>Sestavni deli trženja </a:t>
                      </a:r>
                      <a:r>
                        <a:rPr lang="sl-SI" sz="1400" kern="0" noProof="0" dirty="0" err="1">
                          <a:solidFill>
                            <a:schemeClr val="accent1"/>
                          </a:solidFill>
                          <a:effectLst/>
                        </a:rPr>
                        <a:t>5C</a:t>
                      </a:r>
                      <a:endParaRPr lang="sl-SI" sz="14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9942821"/>
                  </a:ext>
                </a:extLst>
              </a:tr>
              <a:tr h="389263">
                <a:tc>
                  <a:txBody>
                    <a:bodyPr/>
                    <a:lstStyle/>
                    <a:p>
                      <a:pPr algn="ctr" fontAlgn="base">
                        <a:lnSpc>
                          <a:spcPct val="115000"/>
                        </a:lnSpc>
                        <a:spcAft>
                          <a:spcPts val="800"/>
                        </a:spcAft>
                      </a:pPr>
                      <a:r>
                        <a:rPr lang="sl-SI" sz="1200" kern="0" noProof="0">
                          <a:solidFill>
                            <a:schemeClr val="accent1"/>
                          </a:solidFill>
                          <a:effectLst/>
                        </a:rPr>
                        <a:t>Stranka​</a:t>
                      </a:r>
                      <a:endParaRPr lang="sl-SI" sz="1800" kern="100" noProof="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sl-SI" sz="1200" b="1" kern="0" noProof="0" dirty="0">
                          <a:solidFill>
                            <a:schemeClr val="accent1"/>
                          </a:solidFill>
                          <a:effectLst/>
                        </a:rPr>
                        <a:t>Podjetje</a:t>
                      </a:r>
                      <a:endParaRPr lang="sl-SI" sz="18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sl-SI" sz="1200" b="1" kern="0" noProof="0">
                          <a:solidFill>
                            <a:schemeClr val="accent1"/>
                          </a:solidFill>
                          <a:effectLst/>
                        </a:rPr>
                        <a:t>Konkurenca</a:t>
                      </a:r>
                      <a:endParaRPr lang="sl-SI" sz="1800" b="1" kern="100" noProof="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sl-SI" sz="1200" b="1" kern="0" noProof="0" dirty="0">
                          <a:solidFill>
                            <a:schemeClr val="accent1"/>
                          </a:solidFill>
                          <a:effectLst/>
                        </a:rPr>
                        <a:t>Sodelavci</a:t>
                      </a:r>
                      <a:endParaRPr lang="sl-SI" sz="18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sl-SI" sz="1200" b="1" kern="0" noProof="0" dirty="0">
                          <a:solidFill>
                            <a:schemeClr val="accent1"/>
                          </a:solidFill>
                          <a:effectLst/>
                        </a:rPr>
                        <a:t>Kontekst</a:t>
                      </a:r>
                      <a:endParaRPr lang="sl-SI" sz="18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26784307"/>
                  </a:ext>
                </a:extLst>
              </a:tr>
              <a:tr h="2147489">
                <a:tc>
                  <a:txBody>
                    <a:bodyPr/>
                    <a:lstStyle/>
                    <a:p>
                      <a:pPr algn="ctr" fontAlgn="base">
                        <a:lnSpc>
                          <a:spcPct val="115000"/>
                        </a:lnSpc>
                        <a:spcAft>
                          <a:spcPts val="800"/>
                        </a:spcAft>
                      </a:pPr>
                      <a:r>
                        <a:rPr lang="sl-SI" sz="1200" b="0" kern="0" noProof="0" dirty="0">
                          <a:solidFill>
                            <a:schemeClr val="accent1"/>
                          </a:solidFill>
                          <a:effectLst/>
                        </a:rPr>
                        <a:t>Potrebe strank
</a:t>
                      </a:r>
                      <a:r>
                        <a:rPr lang="sl-SI" sz="1200" b="0" kern="0" noProof="0" dirty="0" err="1">
                          <a:solidFill>
                            <a:schemeClr val="accent1"/>
                          </a:solidFill>
                          <a:effectLst/>
                        </a:rPr>
                        <a:t>Segmentacija</a:t>
                      </a:r>
                      <a:r>
                        <a:rPr lang="sl-SI" sz="1200" b="0" kern="0" noProof="0" dirty="0">
                          <a:solidFill>
                            <a:schemeClr val="accent1"/>
                          </a:solidFill>
                          <a:effectLst/>
                        </a:rPr>
                        <a:t>
Vedenje potrošnikov
Zvestoba potrošnikov</a:t>
                      </a:r>
                      <a:r>
                        <a:rPr lang="sl-SI" sz="1200" kern="0" noProof="0" dirty="0">
                          <a:solidFill>
                            <a:schemeClr val="accent1"/>
                          </a:solidFill>
                          <a:effectLst/>
                        </a:rPr>
                        <a:t>​</a:t>
                      </a:r>
                      <a:endParaRPr lang="sl-SI"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sl-SI" sz="1200" kern="0" noProof="0" dirty="0">
                          <a:solidFill>
                            <a:schemeClr val="accent1"/>
                          </a:solidFill>
                          <a:effectLst/>
                        </a:rPr>
                        <a:t>Znamčenje
Celostna podoba (logotip, slogan</a:t>
                      </a:r>
                      <a:r>
                        <a:rPr lang="en-US" sz="1200" kern="0" noProof="0" dirty="0">
                          <a:solidFill>
                            <a:schemeClr val="accent1"/>
                          </a:solidFill>
                          <a:effectLst/>
                        </a:rPr>
                        <a:t>,</a:t>
                      </a:r>
                      <a:r>
                        <a:rPr lang="sl-SI" sz="1200" kern="0" noProof="0" dirty="0">
                          <a:solidFill>
                            <a:schemeClr val="accent1"/>
                          </a:solidFill>
                          <a:effectLst/>
                        </a:rPr>
                        <a:t> itd.)
Finančna moč
Organizacijska zmogljivost (vodstvena, kadrovska itd.)​</a:t>
                      </a:r>
                      <a:endParaRPr lang="sl-SI"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sl-SI" sz="1200" kern="0" noProof="0">
                          <a:solidFill>
                            <a:schemeClr val="accent1"/>
                          </a:solidFill>
                          <a:effectLst/>
                        </a:rPr>
                        <a:t>Konkurenti
Trg​</a:t>
                      </a:r>
                      <a:endParaRPr lang="sl-SI" sz="1800" kern="100" noProof="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sl-SI" sz="1200" kern="0" noProof="0" dirty="0">
                          <a:solidFill>
                            <a:schemeClr val="accent1"/>
                          </a:solidFill>
                          <a:effectLst/>
                        </a:rPr>
                        <a:t>Deležniki
Dobavna veriga
Stranke
Podružnice​</a:t>
                      </a:r>
                      <a:endParaRPr lang="sl-SI"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sl-SI" sz="1200" kern="0" noProof="0" dirty="0">
                          <a:solidFill>
                            <a:schemeClr val="accent1"/>
                          </a:solidFill>
                          <a:effectLst/>
                        </a:rPr>
                        <a:t>Kultura
Norme
Pravni predpisi
Družbeno-ekonomska struktura​</a:t>
                      </a:r>
                      <a:endParaRPr lang="sl-SI"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533927183"/>
                  </a:ext>
                </a:extLst>
              </a:tr>
            </a:tbl>
          </a:graphicData>
        </a:graphic>
      </p:graphicFrame>
      <p:graphicFrame>
        <p:nvGraphicFramePr>
          <p:cNvPr id="11" name="Tablo 10">
            <a:extLst>
              <a:ext uri="{FF2B5EF4-FFF2-40B4-BE49-F238E27FC236}">
                <a16:creationId xmlns:a16="http://schemas.microsoft.com/office/drawing/2014/main" id="{0600FAC6-A090-C821-16AE-98A6D4ED1AE3}"/>
              </a:ext>
            </a:extLst>
          </p:cNvPr>
          <p:cNvGraphicFramePr>
            <a:graphicFrameLocks noGrp="1"/>
          </p:cNvGraphicFramePr>
          <p:nvPr>
            <p:extLst>
              <p:ext uri="{D42A27DB-BD31-4B8C-83A1-F6EECF244321}">
                <p14:modId xmlns:p14="http://schemas.microsoft.com/office/powerpoint/2010/main" val="3364771131"/>
              </p:ext>
            </p:extLst>
          </p:nvPr>
        </p:nvGraphicFramePr>
        <p:xfrm>
          <a:off x="5455151" y="4433217"/>
          <a:ext cx="6524428" cy="2057401"/>
        </p:xfrm>
        <a:graphic>
          <a:graphicData uri="http://schemas.openxmlformats.org/drawingml/2006/table">
            <a:tbl>
              <a:tblPr firstRow="1" firstCol="1" bandRow="1">
                <a:tableStyleId>{69012ECD-51FC-41F1-AA8D-1B2483CD663E}</a:tableStyleId>
              </a:tblPr>
              <a:tblGrid>
                <a:gridCol w="1631107">
                  <a:extLst>
                    <a:ext uri="{9D8B030D-6E8A-4147-A177-3AD203B41FA5}">
                      <a16:colId xmlns:a16="http://schemas.microsoft.com/office/drawing/2014/main" val="3589365051"/>
                    </a:ext>
                  </a:extLst>
                </a:gridCol>
                <a:gridCol w="1631107">
                  <a:extLst>
                    <a:ext uri="{9D8B030D-6E8A-4147-A177-3AD203B41FA5}">
                      <a16:colId xmlns:a16="http://schemas.microsoft.com/office/drawing/2014/main" val="682573958"/>
                    </a:ext>
                  </a:extLst>
                </a:gridCol>
                <a:gridCol w="1487338">
                  <a:extLst>
                    <a:ext uri="{9D8B030D-6E8A-4147-A177-3AD203B41FA5}">
                      <a16:colId xmlns:a16="http://schemas.microsoft.com/office/drawing/2014/main" val="742393907"/>
                    </a:ext>
                  </a:extLst>
                </a:gridCol>
                <a:gridCol w="1774876">
                  <a:extLst>
                    <a:ext uri="{9D8B030D-6E8A-4147-A177-3AD203B41FA5}">
                      <a16:colId xmlns:a16="http://schemas.microsoft.com/office/drawing/2014/main" val="1506286687"/>
                    </a:ext>
                  </a:extLst>
                </a:gridCol>
              </a:tblGrid>
              <a:tr h="289820">
                <a:tc gridSpan="4">
                  <a:txBody>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lang="sl-SI" sz="1400" kern="0" noProof="0" dirty="0">
                          <a:solidFill>
                            <a:schemeClr val="accent1"/>
                          </a:solidFill>
                          <a:effectLst/>
                          <a:latin typeface="+mn-lt"/>
                        </a:rPr>
                        <a:t>Sestavni deli trženja </a:t>
                      </a:r>
                      <a:r>
                        <a:rPr lang="sl-SI" sz="1400" kern="0" noProof="0" dirty="0" err="1">
                          <a:solidFill>
                            <a:schemeClr val="accent1"/>
                          </a:solidFill>
                          <a:effectLst/>
                          <a:latin typeface="+mn-lt"/>
                        </a:rPr>
                        <a:t>4P</a:t>
                      </a:r>
                      <a:endParaRPr lang="sl-SI" sz="1400" kern="100" noProof="0" dirty="0">
                        <a:solidFill>
                          <a:schemeClr val="accent1"/>
                        </a:solidFill>
                        <a:effectLst/>
                        <a:latin typeface="+mn-lt"/>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629410773"/>
                  </a:ext>
                </a:extLst>
              </a:tr>
              <a:tr h="268509">
                <a:tc>
                  <a:txBody>
                    <a:bodyPr/>
                    <a:lstStyle/>
                    <a:p>
                      <a:pPr algn="ctr">
                        <a:lnSpc>
                          <a:spcPct val="115000"/>
                        </a:lnSpc>
                        <a:spcAft>
                          <a:spcPts val="800"/>
                        </a:spcAft>
                      </a:pPr>
                      <a:r>
                        <a:rPr lang="sl-SI" sz="1200" b="1" kern="100" noProof="0">
                          <a:solidFill>
                            <a:schemeClr val="accent1"/>
                          </a:solidFill>
                          <a:effectLst/>
                        </a:rPr>
                        <a:t>Izdelek</a:t>
                      </a:r>
                      <a:endParaRPr lang="sl-SI" sz="1200" b="1" kern="100" noProof="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sl-SI" sz="1200" b="1" kern="100" noProof="0" dirty="0">
                          <a:solidFill>
                            <a:schemeClr val="accent1"/>
                          </a:solidFill>
                          <a:effectLst/>
                        </a:rPr>
                        <a:t>Promocija</a:t>
                      </a:r>
                      <a:endParaRPr lang="sl-SI" sz="12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sl-SI" sz="1200" b="1" kern="100" noProof="0">
                          <a:solidFill>
                            <a:schemeClr val="accent1"/>
                          </a:solidFill>
                          <a:effectLst/>
                        </a:rPr>
                        <a:t>Cena</a:t>
                      </a:r>
                      <a:endParaRPr lang="sl-SI" sz="1200" b="1" kern="100" noProof="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sl-SI" sz="1200" b="1" kern="100" noProof="0">
                          <a:solidFill>
                            <a:schemeClr val="accent1"/>
                          </a:solidFill>
                          <a:effectLst/>
                        </a:rPr>
                        <a:t>Mesto</a:t>
                      </a:r>
                      <a:endParaRPr lang="sl-SI" sz="1200" b="1" kern="100" noProof="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802869886"/>
                  </a:ext>
                </a:extLst>
              </a:tr>
              <a:tr h="1499072">
                <a:tc>
                  <a:txBody>
                    <a:bodyPr/>
                    <a:lstStyle/>
                    <a:p>
                      <a:pPr algn="ctr">
                        <a:lnSpc>
                          <a:spcPct val="115000"/>
                        </a:lnSpc>
                        <a:spcAft>
                          <a:spcPts val="800"/>
                        </a:spcAft>
                      </a:pPr>
                      <a:r>
                        <a:rPr lang="sl-SI" sz="1200" b="0" kern="100" noProof="0" dirty="0">
                          <a:solidFill>
                            <a:schemeClr val="accent1"/>
                          </a:solidFill>
                          <a:effectLst/>
                        </a:rPr>
                        <a:t>Lastnosti
Kakovost
Storitev
Podpora
Linija izdelkov</a:t>
                      </a:r>
                    </a:p>
                  </a:txBody>
                  <a:tcPr marL="9525" marR="9525" marT="9525" marB="9525"/>
                </a:tc>
                <a:tc>
                  <a:txBody>
                    <a:bodyPr/>
                    <a:lstStyle/>
                    <a:p>
                      <a:pPr algn="ctr">
                        <a:lnSpc>
                          <a:spcPct val="115000"/>
                        </a:lnSpc>
                        <a:spcAft>
                          <a:spcPts val="800"/>
                        </a:spcAft>
                      </a:pPr>
                      <a:r>
                        <a:rPr lang="sl-SI" sz="1200" kern="100" noProof="0" dirty="0">
                          <a:solidFill>
                            <a:schemeClr val="accent1"/>
                          </a:solidFill>
                          <a:effectLst/>
                        </a:rPr>
                        <a:t>Oglaševanje
Promocijsko</a:t>
                      </a:r>
                      <a:r>
                        <a:rPr lang="sl-SI" sz="1200" kern="100" baseline="0" noProof="0" dirty="0">
                          <a:solidFill>
                            <a:schemeClr val="accent1"/>
                          </a:solidFill>
                          <a:effectLst/>
                        </a:rPr>
                        <a:t> gradivo</a:t>
                      </a:r>
                      <a:r>
                        <a:rPr lang="sl-SI" sz="1200" kern="100" noProof="0" dirty="0">
                          <a:solidFill>
                            <a:schemeClr val="accent1"/>
                          </a:solidFill>
                          <a:effectLst/>
                        </a:rPr>
                        <a:t>
Akcije</a:t>
                      </a:r>
                      <a:endParaRPr lang="sl-SI" sz="12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sl-SI" sz="1200" kern="100" noProof="0" dirty="0">
                          <a:solidFill>
                            <a:schemeClr val="accent1"/>
                          </a:solidFill>
                          <a:effectLst/>
                        </a:rPr>
                        <a:t>Cena po ceniku
Popust
Posebne ponudbe</a:t>
                      </a:r>
                      <a:endParaRPr lang="sl-SI" sz="12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sl-SI" sz="1200" kern="100" noProof="0" dirty="0">
                          <a:solidFill>
                            <a:schemeClr val="accent1"/>
                          </a:solidFill>
                          <a:effectLst/>
                        </a:rPr>
                        <a:t>Distribucijski kanali​</a:t>
                      </a:r>
                      <a:endParaRPr lang="sl-SI" sz="12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1641005"/>
                  </a:ext>
                </a:extLst>
              </a:tr>
            </a:tbl>
          </a:graphicData>
        </a:graphic>
      </p:graphicFrame>
      <p:sp>
        <p:nvSpPr>
          <p:cNvPr id="6" name="CasellaDiTesto 1">
            <a:extLst>
              <a:ext uri="{FF2B5EF4-FFF2-40B4-BE49-F238E27FC236}">
                <a16:creationId xmlns:a16="http://schemas.microsoft.com/office/drawing/2014/main" id="{34D5B8AC-5DE4-BCC5-D3CC-90B2F9487F07}"/>
              </a:ext>
            </a:extLst>
          </p:cNvPr>
          <p:cNvSpPr txBox="1"/>
          <p:nvPr/>
        </p:nvSpPr>
        <p:spPr>
          <a:xfrm>
            <a:off x="209790" y="253518"/>
            <a:ext cx="11671759" cy="615553"/>
          </a:xfrm>
          <a:prstGeom prst="rect">
            <a:avLst/>
          </a:prstGeom>
          <a:noFill/>
        </p:spPr>
        <p:txBody>
          <a:bodyPr wrap="square" lIns="91440" tIns="45720" rIns="91440" bIns="45720" rtlCol="0" anchor="t">
            <a:spAutoFit/>
          </a:bodyPr>
          <a:lstStyle/>
          <a:p>
            <a:r>
              <a:rPr lang="sl-SI" sz="3400" dirty="0">
                <a:solidFill>
                  <a:schemeClr val="accent3">
                    <a:lumMod val="75000"/>
                  </a:schemeClr>
                </a:solidFill>
                <a:latin typeface="Raleway SemiBold"/>
              </a:rPr>
              <a:t>Uvod v osnovna načela trženja: trženje 4P in 5C – 2/2</a:t>
            </a:r>
            <a:endParaRPr lang="sl-SI" sz="3400" dirty="0">
              <a:solidFill>
                <a:schemeClr val="accent3">
                  <a:lumMod val="75000"/>
                </a:schemeClr>
              </a:solidFill>
              <a:highlight>
                <a:srgbClr val="FFFF00"/>
              </a:highlight>
              <a:latin typeface="Raleway SemiBold"/>
            </a:endParaRPr>
          </a:p>
        </p:txBody>
      </p:sp>
    </p:spTree>
    <p:extLst>
      <p:ext uri="{BB962C8B-B14F-4D97-AF65-F5344CB8AC3E}">
        <p14:creationId xmlns:p14="http://schemas.microsoft.com/office/powerpoint/2010/main" val="3428332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FB92A-51B3-545C-3624-B62181D3D91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BFFE7E-14D0-EBD0-8A5B-9A1F89D6471D}"/>
              </a:ext>
            </a:extLst>
          </p:cNvPr>
          <p:cNvSpPr txBox="1"/>
          <p:nvPr/>
        </p:nvSpPr>
        <p:spPr>
          <a:xfrm>
            <a:off x="356934" y="301717"/>
            <a:ext cx="10610461" cy="785215"/>
          </a:xfrm>
          <a:prstGeom prst="rect">
            <a:avLst/>
          </a:prstGeom>
          <a:noFill/>
        </p:spPr>
        <p:txBody>
          <a:bodyPr wrap="square" lIns="91440" tIns="45720" rIns="91440" bIns="45720" rtlCol="0" anchor="t">
            <a:spAutoFit/>
          </a:bodyPr>
          <a:lstStyle/>
          <a:p>
            <a:pPr>
              <a:lnSpc>
                <a:spcPct val="150000"/>
              </a:lnSpc>
            </a:pPr>
            <a:r>
              <a:rPr lang="sl-SI" sz="3400" dirty="0">
                <a:solidFill>
                  <a:schemeClr val="accent3">
                    <a:lumMod val="76000"/>
                  </a:schemeClr>
                </a:solidFill>
                <a:latin typeface="Raleway SemiBold"/>
              </a:rPr>
              <a:t>R</a:t>
            </a:r>
            <a:r>
              <a:rPr lang="tr-TR" sz="3400" dirty="0">
                <a:solidFill>
                  <a:schemeClr val="accent3">
                    <a:lumMod val="76000"/>
                  </a:schemeClr>
                </a:solidFill>
                <a:latin typeface="Raleway SemiBold"/>
              </a:rPr>
              <a:t>aziskava</a:t>
            </a:r>
            <a:r>
              <a:rPr lang="sl-SI" sz="3400" dirty="0">
                <a:solidFill>
                  <a:schemeClr val="accent3">
                    <a:lumMod val="76000"/>
                  </a:schemeClr>
                </a:solidFill>
                <a:latin typeface="Raleway SemiBold"/>
              </a:rPr>
              <a:t> trga</a:t>
            </a:r>
            <a:endParaRPr lang="en-US" sz="3400" dirty="0">
              <a:solidFill>
                <a:schemeClr val="accent3">
                  <a:lumMod val="76000"/>
                </a:schemeClr>
              </a:solidFill>
              <a:highlight>
                <a:srgbClr val="FFFF00"/>
              </a:highlight>
              <a:latin typeface="Raleway SemiBold"/>
            </a:endParaRPr>
          </a:p>
        </p:txBody>
      </p:sp>
      <p:sp>
        <p:nvSpPr>
          <p:cNvPr id="4" name="Metin kutusu 3">
            <a:extLst>
              <a:ext uri="{FF2B5EF4-FFF2-40B4-BE49-F238E27FC236}">
                <a16:creationId xmlns:a16="http://schemas.microsoft.com/office/drawing/2014/main" id="{45CBAB9A-4EA5-7119-B4EE-8BA01F2BE018}"/>
              </a:ext>
            </a:extLst>
          </p:cNvPr>
          <p:cNvSpPr txBox="1"/>
          <p:nvPr/>
        </p:nvSpPr>
        <p:spPr>
          <a:xfrm>
            <a:off x="356935" y="1275536"/>
            <a:ext cx="11032960" cy="2800767"/>
          </a:xfrm>
          <a:prstGeom prst="rect">
            <a:avLst/>
          </a:prstGeom>
          <a:noFill/>
        </p:spPr>
        <p:txBody>
          <a:bodyPr wrap="square">
            <a:spAutoFit/>
          </a:bodyPr>
          <a:lstStyle/>
          <a:p>
            <a:pPr algn="just" fontAlgn="base"/>
            <a:r>
              <a:rPr lang="sl-SI" sz="1600" dirty="0">
                <a:solidFill>
                  <a:srgbClr val="000000"/>
                </a:solidFill>
                <a:latin typeface="Raleway "/>
              </a:rPr>
              <a:t>Cilj podjetij je identificirati ciljni trg, kjer lahko prodajajo svoje izdelke in potencialne stranke na tem trgu, da bi povečali dobiček. Podjetja pogosto izvajajo raziskave, da bi zbrala specifične informacije o svojem ciljnem trgu. </a:t>
            </a:r>
            <a:r>
              <a:rPr lang="sl-SI" sz="1600" b="0" i="0" dirty="0">
                <a:solidFill>
                  <a:srgbClr val="000000"/>
                </a:solidFill>
                <a:effectLst/>
                <a:latin typeface="Raleway "/>
              </a:rPr>
              <a:t>​</a:t>
            </a:r>
          </a:p>
          <a:p>
            <a:pPr algn="just" rtl="0" fontAlgn="base"/>
            <a:endParaRPr lang="sl-SI" sz="1600" b="0" i="0" dirty="0">
              <a:solidFill>
                <a:srgbClr val="000000"/>
              </a:solidFill>
              <a:effectLst/>
              <a:latin typeface="Raleway "/>
            </a:endParaRPr>
          </a:p>
          <a:p>
            <a:pPr algn="just" fontAlgn="base"/>
            <a:r>
              <a:rPr lang="sl-SI" sz="1600" dirty="0">
                <a:solidFill>
                  <a:srgbClr val="000000"/>
                </a:solidFill>
                <a:latin typeface="Raleway "/>
              </a:rPr>
              <a:t>Skupaj s predhodno zbranimi informacijami je nato cilj pridobiti naslednje informacije o ciljnem trgu:</a:t>
            </a:r>
            <a:r>
              <a:rPr lang="sl-SI" sz="1600" b="0" i="0" dirty="0">
                <a:solidFill>
                  <a:srgbClr val="000000"/>
                </a:solidFill>
                <a:effectLst/>
                <a:latin typeface="Raleway "/>
              </a:rPr>
              <a:t>​</a:t>
            </a:r>
          </a:p>
          <a:p>
            <a:pPr algn="just" rtl="0" fontAlgn="base"/>
            <a:endParaRPr lang="sl-SI" sz="1600" b="0" i="0" dirty="0">
              <a:solidFill>
                <a:srgbClr val="000000"/>
              </a:solidFill>
              <a:effectLst/>
              <a:latin typeface="Raleway "/>
            </a:endParaRPr>
          </a:p>
          <a:p>
            <a:pPr marL="742950" lvl="1" indent="-285750" algn="just" fontAlgn="base">
              <a:buFont typeface="Arial" panose="020B0604020202020204" pitchFamily="34" charset="0"/>
              <a:buChar char="•"/>
            </a:pPr>
            <a:r>
              <a:rPr lang="sl-SI" sz="1600" dirty="0">
                <a:solidFill>
                  <a:srgbClr val="000000"/>
                </a:solidFill>
                <a:latin typeface="Raleway "/>
              </a:rPr>
              <a:t>struktura konkurence,
velikost trga,
kulturne, gospodarske in geografske razlike,
ocena pričakovanj in potreb potrošnikov ter ustrezna primerjava,
vpogled v strukturo trga, izbranega za ciljni trg. </a:t>
            </a:r>
            <a:r>
              <a:rPr lang="sl-SI" sz="1600" b="0" i="0" dirty="0">
                <a:solidFill>
                  <a:srgbClr val="000000"/>
                </a:solidFill>
                <a:effectLst/>
                <a:latin typeface="Raleway "/>
              </a:rPr>
              <a:t>​</a:t>
            </a:r>
          </a:p>
          <a:p>
            <a:pPr algn="just" rtl="0" fontAlgn="base"/>
            <a:r>
              <a:rPr lang="sl-SI" sz="1600" b="0" i="0" u="none" strike="noStrike" dirty="0">
                <a:solidFill>
                  <a:srgbClr val="000000"/>
                </a:solidFill>
                <a:effectLst/>
                <a:latin typeface="Raleway "/>
              </a:rPr>
              <a:t>​</a:t>
            </a:r>
            <a:endParaRPr lang="sl-SI" sz="1600" b="0" i="0" dirty="0">
              <a:solidFill>
                <a:srgbClr val="000000"/>
              </a:solidFill>
              <a:effectLst/>
              <a:latin typeface="Raleway "/>
            </a:endParaRPr>
          </a:p>
        </p:txBody>
      </p:sp>
      <p:graphicFrame>
        <p:nvGraphicFramePr>
          <p:cNvPr id="3" name="Diyagram 2">
            <a:extLst>
              <a:ext uri="{FF2B5EF4-FFF2-40B4-BE49-F238E27FC236}">
                <a16:creationId xmlns:a16="http://schemas.microsoft.com/office/drawing/2014/main" id="{94EF3292-4671-F2BA-FFB0-514AB7D5ADD7}"/>
              </a:ext>
            </a:extLst>
          </p:cNvPr>
          <p:cNvGraphicFramePr/>
          <p:nvPr>
            <p:extLst>
              <p:ext uri="{D42A27DB-BD31-4B8C-83A1-F6EECF244321}">
                <p14:modId xmlns:p14="http://schemas.microsoft.com/office/powerpoint/2010/main" val="609014715"/>
              </p:ext>
            </p:extLst>
          </p:nvPr>
        </p:nvGraphicFramePr>
        <p:xfrm>
          <a:off x="3006779" y="4781360"/>
          <a:ext cx="5074312" cy="15157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Metin kutusu 5">
            <a:extLst>
              <a:ext uri="{FF2B5EF4-FFF2-40B4-BE49-F238E27FC236}">
                <a16:creationId xmlns:a16="http://schemas.microsoft.com/office/drawing/2014/main" id="{BD741341-DF2C-750B-EBBE-6DE7660FC018}"/>
              </a:ext>
            </a:extLst>
          </p:cNvPr>
          <p:cNvSpPr txBox="1"/>
          <p:nvPr/>
        </p:nvSpPr>
        <p:spPr>
          <a:xfrm>
            <a:off x="2614976" y="6340442"/>
            <a:ext cx="6094378" cy="338554"/>
          </a:xfrm>
          <a:prstGeom prst="rect">
            <a:avLst/>
          </a:prstGeom>
          <a:solidFill>
            <a:schemeClr val="bg1">
              <a:lumMod val="60000"/>
              <a:lumOff val="40000"/>
            </a:schemeClr>
          </a:solidFill>
        </p:spPr>
        <p:txBody>
          <a:bodyPr wrap="square">
            <a:spAutoFit/>
          </a:bodyPr>
          <a:lstStyle/>
          <a:p>
            <a:pPr algn="ctr"/>
            <a:r>
              <a:rPr lang="sl-SI" sz="1600" dirty="0">
                <a:solidFill>
                  <a:schemeClr val="accent1"/>
                </a:solidFill>
              </a:rPr>
              <a:t>Dve najpomembnejši vprašanji pri raziskavah konkurence</a:t>
            </a:r>
          </a:p>
        </p:txBody>
      </p:sp>
    </p:spTree>
    <p:extLst>
      <p:ext uri="{BB962C8B-B14F-4D97-AF65-F5344CB8AC3E}">
        <p14:creationId xmlns:p14="http://schemas.microsoft.com/office/powerpoint/2010/main" val="2059394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AC49F-2B6C-B169-3F52-53F5E72E9CD2}"/>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55BA63E-CE0B-3785-DE3C-F61E2E538BD6}"/>
              </a:ext>
            </a:extLst>
          </p:cNvPr>
          <p:cNvSpPr txBox="1"/>
          <p:nvPr/>
        </p:nvSpPr>
        <p:spPr>
          <a:xfrm>
            <a:off x="356935" y="447474"/>
            <a:ext cx="11478130" cy="1341778"/>
          </a:xfrm>
          <a:prstGeom prst="rect">
            <a:avLst/>
          </a:prstGeom>
          <a:noFill/>
        </p:spPr>
        <p:txBody>
          <a:bodyPr wrap="square" rtlCol="0">
            <a:spAutoFit/>
          </a:bodyPr>
          <a:lstStyle/>
          <a:p>
            <a:pPr>
              <a:lnSpc>
                <a:spcPct val="150000"/>
              </a:lnSpc>
            </a:pPr>
            <a:r>
              <a:rPr lang="sl-SI" sz="2000" b="1" dirty="0">
                <a:solidFill>
                  <a:schemeClr val="bg1"/>
                </a:solidFill>
              </a:rPr>
              <a:t>Analiza konkurenčne strukture trga – 1/3</a:t>
            </a:r>
          </a:p>
          <a:p>
            <a:pPr>
              <a:lnSpc>
                <a:spcPct val="150000"/>
              </a:lnSpc>
            </a:pPr>
            <a:endParaRPr lang="sl-SI" sz="2000" b="1" dirty="0">
              <a:solidFill>
                <a:schemeClr val="bg1"/>
              </a:solidFill>
            </a:endParaRPr>
          </a:p>
          <a:p>
            <a:pPr>
              <a:lnSpc>
                <a:spcPct val="150000"/>
              </a:lnSpc>
            </a:pPr>
            <a:r>
              <a:rPr lang="sl-SI" sz="1600" b="1" dirty="0">
                <a:solidFill>
                  <a:schemeClr val="accent1"/>
                </a:solidFill>
              </a:rPr>
              <a:t>Kdo je na trgu? Kdo so naši konkurenti? Kaj počnejo? Kako to počnejo?​</a:t>
            </a:r>
          </a:p>
        </p:txBody>
      </p:sp>
      <p:sp>
        <p:nvSpPr>
          <p:cNvPr id="4" name="Metin kutusu 3">
            <a:extLst>
              <a:ext uri="{FF2B5EF4-FFF2-40B4-BE49-F238E27FC236}">
                <a16:creationId xmlns:a16="http://schemas.microsoft.com/office/drawing/2014/main" id="{A7068136-48B6-835A-11E2-43E094B52D61}"/>
              </a:ext>
            </a:extLst>
          </p:cNvPr>
          <p:cNvSpPr txBox="1"/>
          <p:nvPr/>
        </p:nvSpPr>
        <p:spPr>
          <a:xfrm>
            <a:off x="356935" y="2110411"/>
            <a:ext cx="11032960" cy="3403881"/>
          </a:xfrm>
          <a:prstGeom prst="rect">
            <a:avLst/>
          </a:prstGeom>
          <a:noFill/>
        </p:spPr>
        <p:txBody>
          <a:bodyPr wrap="square" lIns="91440" tIns="45720" rIns="91440" bIns="45720" anchor="t">
            <a:spAutoFit/>
          </a:bodyPr>
          <a:lstStyle/>
          <a:p>
            <a:pPr algn="just" fontAlgn="base">
              <a:lnSpc>
                <a:spcPct val="150000"/>
              </a:lnSpc>
              <a:spcBef>
                <a:spcPts val="600"/>
              </a:spcBef>
              <a:spcAft>
                <a:spcPts val="600"/>
              </a:spcAft>
            </a:pPr>
            <a:r>
              <a:rPr lang="sl-SI" sz="1600" dirty="0">
                <a:solidFill>
                  <a:srgbClr val="000000"/>
                </a:solidFill>
                <a:latin typeface="Raleway "/>
              </a:rPr>
              <a:t>Analiza konkurence je proces, ki se začne z ugotavljanjem konkurentov v panogi in nadaljuje z raziskovanjem konkurenčnih izdelkov, prodajnih in trženjskih strategij. Analiza konkurence ima dve glavni sestavini</a:t>
            </a:r>
            <a:r>
              <a:rPr lang="sl-SI" sz="1600" b="0" i="0" u="none" strike="noStrike" dirty="0">
                <a:solidFill>
                  <a:srgbClr val="000000"/>
                </a:solidFill>
                <a:effectLst/>
                <a:latin typeface="Raleway "/>
              </a:rPr>
              <a:t>. ​​</a:t>
            </a:r>
          </a:p>
          <a:p>
            <a:pPr marL="742950" lvl="1" indent="-285750" algn="just" fontAlgn="base">
              <a:lnSpc>
                <a:spcPct val="150000"/>
              </a:lnSpc>
              <a:spcBef>
                <a:spcPts val="600"/>
              </a:spcBef>
              <a:spcAft>
                <a:spcPts val="600"/>
              </a:spcAft>
              <a:buFont typeface="Arial" panose="020B0604020202020204" pitchFamily="34" charset="0"/>
              <a:buChar char="•"/>
            </a:pPr>
            <a:r>
              <a:rPr lang="sl-SI" sz="1600" b="1" dirty="0">
                <a:solidFill>
                  <a:srgbClr val="000000"/>
                </a:solidFill>
                <a:latin typeface="Raleway "/>
              </a:rPr>
              <a:t>Neposredni konkurenti</a:t>
            </a:r>
            <a:r>
              <a:rPr lang="sl-SI" sz="1600" dirty="0">
                <a:solidFill>
                  <a:srgbClr val="000000"/>
                </a:solidFill>
                <a:latin typeface="Raleway "/>
              </a:rPr>
              <a:t>: podjetja v istem ali podobnem segmentu izdelkov/storitev.</a:t>
            </a:r>
          </a:p>
          <a:p>
            <a:pPr marL="742950" lvl="1" indent="-285750" algn="just">
              <a:lnSpc>
                <a:spcPct val="150000"/>
              </a:lnSpc>
              <a:spcBef>
                <a:spcPts val="600"/>
              </a:spcBef>
              <a:spcAft>
                <a:spcPts val="600"/>
              </a:spcAft>
              <a:buFont typeface="Arial" panose="020B0604020202020204" pitchFamily="34" charset="0"/>
              <a:buChar char="•"/>
            </a:pPr>
            <a:r>
              <a:rPr lang="sl-SI" sz="1600" b="1" dirty="0">
                <a:solidFill>
                  <a:srgbClr val="000000"/>
                </a:solidFill>
                <a:latin typeface="Raleway "/>
              </a:rPr>
              <a:t>Posredni konkurenti</a:t>
            </a:r>
            <a:r>
              <a:rPr lang="sl-SI" sz="1600" dirty="0">
                <a:solidFill>
                  <a:srgbClr val="000000"/>
                </a:solidFill>
                <a:latin typeface="Raleway "/>
              </a:rPr>
              <a:t>: podjetja, ki so v drugih segmentih, vendar bodo posredno vplivala na želje strank</a:t>
            </a:r>
            <a:r>
              <a:rPr lang="sl-SI" sz="1600" b="0" i="0" u="none" strike="noStrike" dirty="0">
                <a:solidFill>
                  <a:srgbClr val="000000"/>
                </a:solidFill>
                <a:effectLst/>
                <a:latin typeface="Raleway "/>
              </a:rPr>
              <a:t>.​</a:t>
            </a:r>
            <a:endParaRPr lang="sl-SI"/>
          </a:p>
          <a:p>
            <a:pPr algn="just" rtl="0" fontAlgn="base">
              <a:lnSpc>
                <a:spcPct val="150000"/>
              </a:lnSpc>
              <a:spcBef>
                <a:spcPts val="600"/>
              </a:spcBef>
              <a:spcAft>
                <a:spcPts val="600"/>
              </a:spcAft>
            </a:pPr>
            <a:endParaRPr lang="sl-SI"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sl-SI"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sl-SI" sz="1600" b="0" i="0" dirty="0">
              <a:solidFill>
                <a:srgbClr val="000000"/>
              </a:solidFill>
              <a:effectLst/>
              <a:latin typeface="Raleway "/>
            </a:endParaRPr>
          </a:p>
        </p:txBody>
      </p:sp>
    </p:spTree>
    <p:extLst>
      <p:ext uri="{BB962C8B-B14F-4D97-AF65-F5344CB8AC3E}">
        <p14:creationId xmlns:p14="http://schemas.microsoft.com/office/powerpoint/2010/main" val="3259178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14765-786A-AEA5-79FA-925DED9001B6}"/>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4C267C-38E9-7902-69A6-FBF9EF906699}"/>
              </a:ext>
            </a:extLst>
          </p:cNvPr>
          <p:cNvSpPr txBox="1"/>
          <p:nvPr/>
        </p:nvSpPr>
        <p:spPr>
          <a:xfrm>
            <a:off x="439231" y="1413063"/>
            <a:ext cx="11032960" cy="3908762"/>
          </a:xfrm>
          <a:prstGeom prst="rect">
            <a:avLst/>
          </a:prstGeom>
          <a:noFill/>
        </p:spPr>
        <p:txBody>
          <a:bodyPr wrap="square" lIns="91440" tIns="45720" rIns="91440" bIns="45720" anchor="t">
            <a:spAutoFit/>
          </a:bodyPr>
          <a:lstStyle/>
          <a:p>
            <a:pPr algn="just" fontAlgn="base"/>
            <a:r>
              <a:rPr lang="sl-SI" sz="1600" dirty="0">
                <a:solidFill>
                  <a:srgbClr val="000000"/>
                </a:solidFill>
                <a:latin typeface="Raleway "/>
              </a:rPr>
              <a:t>Tako pridobljene informacije podjetjem omogočajo sprejemanje učinkovitejših odločitev o svojih prihodnjih strateških potezah</a:t>
            </a:r>
            <a:r>
              <a:rPr lang="sl-SI" sz="1600" b="0" i="0" u="none" strike="noStrike" dirty="0">
                <a:solidFill>
                  <a:srgbClr val="000000"/>
                </a:solidFill>
                <a:effectLst/>
                <a:latin typeface="Raleway "/>
              </a:rPr>
              <a:t>.​​</a:t>
            </a:r>
          </a:p>
          <a:p>
            <a:pPr algn="just" rtl="0" fontAlgn="base"/>
            <a:endParaRPr lang="sl-SI" sz="1600" b="0" i="0" u="none" strike="noStrike" dirty="0">
              <a:solidFill>
                <a:srgbClr val="000000"/>
              </a:solidFill>
              <a:effectLst/>
              <a:latin typeface="Raleway "/>
            </a:endParaRPr>
          </a:p>
          <a:p>
            <a:pPr marL="742950" lvl="1" indent="-285750" algn="just" fontAlgn="base">
              <a:spcAft>
                <a:spcPts val="1200"/>
              </a:spcAft>
              <a:buFont typeface="Arial" panose="020B0604020202020204" pitchFamily="34" charset="0"/>
              <a:buChar char="•"/>
            </a:pPr>
            <a:r>
              <a:rPr lang="sl-SI" sz="1600" i="1">
                <a:solidFill>
                  <a:srgbClr val="000000"/>
                </a:solidFill>
                <a:latin typeface="Raleway "/>
              </a:rPr>
              <a:t>Katere kanale uporabljajo?</a:t>
            </a:r>
          </a:p>
          <a:p>
            <a:pPr marL="742950" lvl="1" indent="-285750" algn="just">
              <a:spcAft>
                <a:spcPts val="1200"/>
              </a:spcAft>
              <a:buFont typeface="Arial" panose="020B0604020202020204" pitchFamily="34" charset="0"/>
              <a:buChar char="•"/>
            </a:pPr>
            <a:r>
              <a:rPr lang="sl-SI" sz="1600" i="1" dirty="0">
                <a:solidFill>
                  <a:srgbClr val="000000"/>
                </a:solidFill>
                <a:latin typeface="Raleway "/>
              </a:rPr>
              <a:t>Katere strategije uporabljajo in kako?</a:t>
            </a:r>
            <a:endParaRPr lang="sl-SI" dirty="0">
              <a:solidFill>
                <a:srgbClr val="DACDAC"/>
              </a:solidFill>
              <a:latin typeface="Raleway"/>
            </a:endParaRPr>
          </a:p>
          <a:p>
            <a:pPr marL="742950" lvl="1" indent="-285750" algn="just">
              <a:spcAft>
                <a:spcPts val="1200"/>
              </a:spcAft>
              <a:buFont typeface="Arial" panose="020B0604020202020204" pitchFamily="34" charset="0"/>
              <a:buChar char="•"/>
            </a:pPr>
            <a:r>
              <a:rPr lang="sl-SI" sz="1600" i="1">
                <a:solidFill>
                  <a:srgbClr val="000000"/>
                </a:solidFill>
                <a:latin typeface="Raleway "/>
              </a:rPr>
              <a:t>Na katere vrste strank se osredotočajo?</a:t>
            </a:r>
            <a:endParaRPr lang="sl-SI">
              <a:solidFill>
                <a:srgbClr val="DACDAC"/>
              </a:solidFill>
              <a:latin typeface="Raleway"/>
            </a:endParaRPr>
          </a:p>
          <a:p>
            <a:pPr marL="742950" lvl="1" indent="-285750" algn="just">
              <a:spcAft>
                <a:spcPts val="1200"/>
              </a:spcAft>
              <a:buFont typeface="Arial" panose="020B0604020202020204" pitchFamily="34" charset="0"/>
              <a:buChar char="•"/>
            </a:pPr>
            <a:r>
              <a:rPr lang="sl-SI" sz="1600" i="1" dirty="0">
                <a:solidFill>
                  <a:srgbClr val="000000"/>
                </a:solidFill>
                <a:latin typeface="Raleway "/>
              </a:rPr>
              <a:t>Kakšna je njihova cenovna politika</a:t>
            </a:r>
            <a:r>
              <a:rPr lang="sl-SI" sz="1600" b="0" i="1" u="none" strike="noStrike" dirty="0">
                <a:solidFill>
                  <a:srgbClr val="000000"/>
                </a:solidFill>
                <a:effectLst/>
                <a:latin typeface="Raleway "/>
              </a:rPr>
              <a:t>?​</a:t>
            </a:r>
            <a:endParaRPr lang="sl-SI" dirty="0"/>
          </a:p>
          <a:p>
            <a:pPr algn="just" rtl="0" fontAlgn="base"/>
            <a:endParaRPr lang="sl-SI" sz="1600" b="0" i="0" u="none" strike="noStrike" dirty="0">
              <a:solidFill>
                <a:srgbClr val="000000"/>
              </a:solidFill>
              <a:effectLst/>
              <a:latin typeface="Raleway "/>
            </a:endParaRPr>
          </a:p>
          <a:p>
            <a:pPr algn="just" fontAlgn="base"/>
            <a:r>
              <a:rPr lang="sl-SI" sz="1600" b="0" i="0" u="none" strike="noStrike" dirty="0">
                <a:solidFill>
                  <a:srgbClr val="000000"/>
                </a:solidFill>
                <a:effectLst/>
                <a:latin typeface="Raleway "/>
              </a:rPr>
              <a:t>​</a:t>
            </a:r>
            <a:r>
              <a:rPr lang="sl-SI" sz="1600" dirty="0">
                <a:solidFill>
                  <a:srgbClr val="000000"/>
                </a:solidFill>
                <a:latin typeface="Raleway "/>
              </a:rPr>
              <a:t>Konkurente v panogi lahko analizirate tako, da pomnožite takšna vprašanja. Ta vprašanja vam bodo dala vpogled v </a:t>
            </a:r>
            <a:r>
              <a:rPr lang="sl-SI" sz="1600" dirty="0" err="1">
                <a:solidFill>
                  <a:srgbClr val="000000"/>
                </a:solidFill>
                <a:latin typeface="Raleway "/>
              </a:rPr>
              <a:t>pozicioniranje</a:t>
            </a:r>
            <a:r>
              <a:rPr lang="sl-SI" sz="1600" dirty="0">
                <a:solidFill>
                  <a:srgbClr val="000000"/>
                </a:solidFill>
                <a:latin typeface="Raleway "/>
              </a:rPr>
              <a:t> vaših izdelkov in storitev</a:t>
            </a:r>
            <a:r>
              <a:rPr lang="sl-SI" sz="1600" b="0" i="0" u="none" strike="noStrike" dirty="0">
                <a:solidFill>
                  <a:srgbClr val="000000"/>
                </a:solidFill>
                <a:effectLst/>
                <a:latin typeface="Raleway "/>
              </a:rPr>
              <a:t>.​</a:t>
            </a:r>
            <a:r>
              <a:rPr lang="sl-SI" sz="1600" b="0" i="0" dirty="0">
                <a:solidFill>
                  <a:srgbClr val="000000"/>
                </a:solidFill>
                <a:effectLst/>
                <a:latin typeface="Raleway "/>
              </a:rPr>
              <a:t>​</a:t>
            </a:r>
          </a:p>
          <a:p>
            <a:pPr algn="just" rtl="0" fontAlgn="base"/>
            <a:r>
              <a:rPr lang="sl-SI" sz="1600" b="0" i="0" u="none" strike="noStrike" dirty="0">
                <a:solidFill>
                  <a:srgbClr val="000000"/>
                </a:solidFill>
                <a:effectLst/>
                <a:latin typeface="Raleway "/>
              </a:rPr>
              <a:t>​</a:t>
            </a:r>
          </a:p>
          <a:p>
            <a:pPr algn="just" rtl="0" fontAlgn="base"/>
            <a:endParaRPr lang="sl-SI" sz="2000" b="0" i="0" u="none" strike="noStrike" dirty="0">
              <a:solidFill>
                <a:srgbClr val="000000"/>
              </a:solidFill>
              <a:effectLst/>
              <a:latin typeface="Raleway "/>
            </a:endParaRPr>
          </a:p>
          <a:p>
            <a:pPr algn="just" rtl="0" fontAlgn="base"/>
            <a:endParaRPr lang="sl-SI" sz="1200" b="0" i="0" dirty="0">
              <a:solidFill>
                <a:srgbClr val="000000"/>
              </a:solidFill>
              <a:effectLst/>
              <a:latin typeface="Raleway "/>
            </a:endParaRPr>
          </a:p>
        </p:txBody>
      </p:sp>
      <p:sp>
        <p:nvSpPr>
          <p:cNvPr id="3" name="CasellaDiTesto 1">
            <a:extLst>
              <a:ext uri="{FF2B5EF4-FFF2-40B4-BE49-F238E27FC236}">
                <a16:creationId xmlns:a16="http://schemas.microsoft.com/office/drawing/2014/main" id="{BBF3DC20-D661-C1C7-8175-770D2F223546}"/>
              </a:ext>
            </a:extLst>
          </p:cNvPr>
          <p:cNvSpPr txBox="1"/>
          <p:nvPr/>
        </p:nvSpPr>
        <p:spPr>
          <a:xfrm>
            <a:off x="439231" y="608853"/>
            <a:ext cx="10610461" cy="1384995"/>
          </a:xfrm>
          <a:prstGeom prst="rect">
            <a:avLst/>
          </a:prstGeom>
          <a:noFill/>
        </p:spPr>
        <p:txBody>
          <a:bodyPr wrap="square" rtlCol="0">
            <a:spAutoFit/>
          </a:bodyPr>
          <a:lstStyle/>
          <a:p>
            <a:pPr>
              <a:lnSpc>
                <a:spcPct val="150000"/>
              </a:lnSpc>
            </a:pPr>
            <a:r>
              <a:rPr lang="sl-SI" sz="2000" b="1" dirty="0">
                <a:solidFill>
                  <a:schemeClr val="bg1"/>
                </a:solidFill>
              </a:rPr>
              <a:t>Analiza konkurenčne strukture trga – 2/3</a:t>
            </a:r>
          </a:p>
          <a:p>
            <a:pPr>
              <a:lnSpc>
                <a:spcPct val="150000"/>
              </a:lnSpc>
            </a:pPr>
            <a:endParaRPr lang="sl-SI" sz="2000" b="1" dirty="0">
              <a:solidFill>
                <a:schemeClr val="bg1"/>
              </a:solidFill>
            </a:endParaRPr>
          </a:p>
          <a:p>
            <a:pPr>
              <a:lnSpc>
                <a:spcPct val="150000"/>
              </a:lnSpc>
            </a:pPr>
            <a:endParaRPr lang="sl-SI" sz="1600" b="1" dirty="0">
              <a:solidFill>
                <a:schemeClr val="accent1"/>
              </a:solidFill>
            </a:endParaRPr>
          </a:p>
        </p:txBody>
      </p:sp>
    </p:spTree>
    <p:extLst>
      <p:ext uri="{BB962C8B-B14F-4D97-AF65-F5344CB8AC3E}">
        <p14:creationId xmlns:p14="http://schemas.microsoft.com/office/powerpoint/2010/main" val="795255873"/>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16A9BE8-48C0-415E-9505-59217B15B0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a10de0-e0bd-466a-87c8-f0d3f8c6fbe9"/>
    <ds:schemaRef ds:uri="984ff08c-af25-4174-ad80-e934fe4fd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3.xml><?xml version="1.0" encoding="utf-8"?>
<ds:datastoreItem xmlns:ds="http://schemas.openxmlformats.org/officeDocument/2006/customXml" ds:itemID="{E8BAA0A9-8593-42AF-A19C-07E55EA366BA}">
  <ds:schemaRefs>
    <ds:schemaRef ds:uri="http://purl.org/dc/elements/1.1/"/>
    <ds:schemaRef ds:uri="http://schemas.microsoft.com/office/2006/documentManagement/types"/>
    <ds:schemaRef ds:uri="http://purl.org/dc/terms/"/>
    <ds:schemaRef ds:uri="http://purl.org/dc/dcmitype/"/>
    <ds:schemaRef ds:uri="http://schemas.openxmlformats.org/package/2006/metadata/core-properties"/>
    <ds:schemaRef ds:uri="http://www.w3.org/XML/1998/namespace"/>
    <ds:schemaRef ds:uri="9f364695-ca83-4f68-ac92-7eb794cbb92d"/>
    <ds:schemaRef ds:uri="http://schemas.microsoft.com/office/infopath/2007/PartnerControls"/>
    <ds:schemaRef ds:uri="http://schemas.microsoft.com/office/2006/metadata/properties"/>
    <ds:schemaRef ds:uri="984ff08c-af25-4174-ad80-e934fe4fddf1"/>
    <ds:schemaRef ds:uri="26a10de0-e0bd-466a-87c8-f0d3f8c6fbe9"/>
  </ds:schemaRefs>
</ds:datastoreItem>
</file>

<file path=docProps/app.xml><?xml version="1.0" encoding="utf-8"?>
<Properties xmlns="http://schemas.openxmlformats.org/officeDocument/2006/extended-properties" xmlns:vt="http://schemas.openxmlformats.org/officeDocument/2006/docPropsVTypes">
  <TotalTime>3142</TotalTime>
  <Words>8031</Words>
  <Application>Microsoft Office PowerPoint</Application>
  <PresentationFormat>Širokozaslonsko</PresentationFormat>
  <Paragraphs>433</Paragraphs>
  <Slides>58</Slides>
  <Notes>21</Notes>
  <HiddenSlides>0</HiddenSlides>
  <MMClips>6</MMClips>
  <ScaleCrop>false</ScaleCrop>
  <HeadingPairs>
    <vt:vector size="4" baseType="variant">
      <vt:variant>
        <vt:lpstr>Tema</vt:lpstr>
      </vt:variant>
      <vt:variant>
        <vt:i4>2</vt:i4>
      </vt:variant>
      <vt:variant>
        <vt:lpstr>Naslovi diapozitivov</vt:lpstr>
      </vt:variant>
      <vt:variant>
        <vt:i4>58</vt:i4>
      </vt:variant>
    </vt:vector>
  </HeadingPairs>
  <TitlesOfParts>
    <vt:vector size="60" baseType="lpstr">
      <vt:lpstr>Tema de Office</vt:lpstr>
      <vt:lpstr>Tema de Office</vt:lpstr>
      <vt:lpstr>Marketinške veščine in upravljanje inovacij</vt:lpstr>
      <vt:lpstr>Cilj te enote</vt:lpstr>
      <vt:lpstr>Učni izidi te enote</vt:lpstr>
      <vt:lpstr>1. Od problema do izdelka: raziskave trga in prepoznavanje priložnosti</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2. Gonilna sila inovacij: sproščanje ustvarjalnih idej</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Model platna oblikovalskega razmišljanja</vt:lpstr>
      <vt:lpstr>Kako uporabiti model platna oblikovalskega razmišljanja</vt:lpstr>
      <vt:lpstr>Kako uporabiti model platna oblikovalskega razmišljanja</vt:lpstr>
      <vt:lpstr>3. Trženjski splet: orodja za rast​</vt:lpstr>
      <vt:lpstr>PowerPointova predstavitev</vt:lpstr>
      <vt:lpstr>PowerPointova predstavitev</vt:lpstr>
      <vt:lpstr>PowerPointova predstavitev</vt:lpstr>
      <vt:lpstr>PowerPointova predstavitev</vt:lpstr>
      <vt:lpstr>PowerPointova predstavitev</vt:lpstr>
      <vt:lpstr>Viri </vt:lpstr>
      <vt:lpstr>PowerPointova predstavitev</vt:lpstr>
      <vt:lpstr>Partnerji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Mateja Geder, DOBA</cp:lastModifiedBy>
  <cp:revision>330</cp:revision>
  <dcterms:created xsi:type="dcterms:W3CDTF">2023-12-21T13:42:43Z</dcterms:created>
  <dcterms:modified xsi:type="dcterms:W3CDTF">2025-07-22T18:39:27Z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