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comments/modernComment_120_35303225.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sldIdLst>
    <p:sldId id="303" r:id="rId6"/>
    <p:sldId id="257" r:id="rId7"/>
    <p:sldId id="258" r:id="rId8"/>
    <p:sldId id="262" r:id="rId9"/>
    <p:sldId id="264" r:id="rId10"/>
    <p:sldId id="271" r:id="rId11"/>
    <p:sldId id="301" r:id="rId12"/>
    <p:sldId id="273" r:id="rId13"/>
    <p:sldId id="300" r:id="rId14"/>
    <p:sldId id="276" r:id="rId15"/>
    <p:sldId id="272" r:id="rId16"/>
    <p:sldId id="304" r:id="rId17"/>
    <p:sldId id="280" r:id="rId18"/>
    <p:sldId id="281" r:id="rId19"/>
    <p:sldId id="288" r:id="rId20"/>
    <p:sldId id="289" r:id="rId21"/>
    <p:sldId id="312" r:id="rId22"/>
    <p:sldId id="284" r:id="rId23"/>
    <p:sldId id="285" r:id="rId24"/>
    <p:sldId id="286" r:id="rId25"/>
    <p:sldId id="287" r:id="rId26"/>
    <p:sldId id="305" r:id="rId27"/>
    <p:sldId id="313" r:id="rId28"/>
    <p:sldId id="292" r:id="rId29"/>
    <p:sldId id="296" r:id="rId30"/>
    <p:sldId id="293" r:id="rId31"/>
    <p:sldId id="294" r:id="rId32"/>
    <p:sldId id="297" r:id="rId33"/>
    <p:sldId id="298" r:id="rId34"/>
    <p:sldId id="307" r:id="rId35"/>
    <p:sldId id="306" r:id="rId36"/>
    <p:sldId id="295" r:id="rId37"/>
    <p:sldId id="302" r:id="rId38"/>
    <p:sldId id="311" r:id="rId39"/>
    <p:sldId id="309" r:id="rId40"/>
    <p:sldId id="310" r:id="rId41"/>
    <p:sldId id="274" r:id="rId42"/>
    <p:sldId id="275" r:id="rId43"/>
    <p:sldId id="299" r:id="rId44"/>
    <p:sldId id="263"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6924B3F-1C0E-E709-45BA-6C8D332A7CD5}" name="Martina Plantak, DOBA" initials="MD" userId="S::martina.plantak@doba.si::de674679-c024-4d92-9c12-6923d982c1a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2DB4AA-2FC4-0D6F-8AD1-9B05BAC7EA9E}" v="435" dt="2025-07-22T18:10:25.9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heme" Target="theme/theme1.xml"/><Relationship Id="rId8" Type="http://schemas.openxmlformats.org/officeDocument/2006/relationships/slide" Target="slides/slide3.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ina Plantak, DOBA" userId="S::martina.plantak@doba.si::de674679-c024-4d92-9c12-6923d982c1a5" providerId="AD" clId="Web-{76D80A6C-BD1F-CC79-973E-74AFAF296C2D}"/>
    <pc:docChg chg="mod modSld">
      <pc:chgData name="Martina Plantak, DOBA" userId="S::martina.plantak@doba.si::de674679-c024-4d92-9c12-6923d982c1a5" providerId="AD" clId="Web-{76D80A6C-BD1F-CC79-973E-74AFAF296C2D}" dt="2025-07-18T07:49:40.979" v="48" actId="20577"/>
      <pc:docMkLst>
        <pc:docMk/>
      </pc:docMkLst>
      <pc:sldChg chg="modSp">
        <pc:chgData name="Martina Plantak, DOBA" userId="S::martina.plantak@doba.si::de674679-c024-4d92-9c12-6923d982c1a5" providerId="AD" clId="Web-{76D80A6C-BD1F-CC79-973E-74AFAF296C2D}" dt="2025-07-18T07:44:43.020" v="1" actId="14100"/>
        <pc:sldMkLst>
          <pc:docMk/>
          <pc:sldMk cId="2622686270" sldId="262"/>
        </pc:sldMkLst>
        <pc:spChg chg="mod">
          <ac:chgData name="Martina Plantak, DOBA" userId="S::martina.plantak@doba.si::de674679-c024-4d92-9c12-6923d982c1a5" providerId="AD" clId="Web-{76D80A6C-BD1F-CC79-973E-74AFAF296C2D}" dt="2025-07-18T07:44:37.894" v="0" actId="14100"/>
          <ac:spMkLst>
            <pc:docMk/>
            <pc:sldMk cId="2622686270" sldId="262"/>
            <ac:spMk id="6" creationId="{EB11BF46-431B-3205-D430-AEF0751A0D23}"/>
          </ac:spMkLst>
        </pc:spChg>
        <pc:picChg chg="mod">
          <ac:chgData name="Martina Plantak, DOBA" userId="S::martina.plantak@doba.si::de674679-c024-4d92-9c12-6923d982c1a5" providerId="AD" clId="Web-{76D80A6C-BD1F-CC79-973E-74AFAF296C2D}" dt="2025-07-18T07:44:43.020" v="1" actId="14100"/>
          <ac:picMkLst>
            <pc:docMk/>
            <pc:sldMk cId="2622686270" sldId="262"/>
            <ac:picMk id="3" creationId="{A3D4DFF3-062F-2B17-F6B6-BE8C0B732814}"/>
          </ac:picMkLst>
        </pc:picChg>
      </pc:sldChg>
      <pc:sldChg chg="modSp">
        <pc:chgData name="Martina Plantak, DOBA" userId="S::martina.plantak@doba.si::de674679-c024-4d92-9c12-6923d982c1a5" providerId="AD" clId="Web-{76D80A6C-BD1F-CC79-973E-74AFAF296C2D}" dt="2025-07-18T07:48:42.631" v="32" actId="20577"/>
        <pc:sldMkLst>
          <pc:docMk/>
          <pc:sldMk cId="1821673080" sldId="274"/>
        </pc:sldMkLst>
        <pc:spChg chg="mod">
          <ac:chgData name="Martina Plantak, DOBA" userId="S::martina.plantak@doba.si::de674679-c024-4d92-9c12-6923d982c1a5" providerId="AD" clId="Web-{76D80A6C-BD1F-CC79-973E-74AFAF296C2D}" dt="2025-07-18T07:48:42.631" v="32" actId="20577"/>
          <ac:spMkLst>
            <pc:docMk/>
            <pc:sldMk cId="1821673080" sldId="274"/>
            <ac:spMk id="3" creationId="{807B0497-91CD-1A34-8D17-EC644DEC2FC5}"/>
          </ac:spMkLst>
        </pc:spChg>
      </pc:sldChg>
      <pc:sldChg chg="modSp">
        <pc:chgData name="Martina Plantak, DOBA" userId="S::martina.plantak@doba.si::de674679-c024-4d92-9c12-6923d982c1a5" providerId="AD" clId="Web-{76D80A6C-BD1F-CC79-973E-74AFAF296C2D}" dt="2025-07-18T07:49:10.743" v="40" actId="20577"/>
        <pc:sldMkLst>
          <pc:docMk/>
          <pc:sldMk cId="3119389221" sldId="275"/>
        </pc:sldMkLst>
        <pc:spChg chg="mod">
          <ac:chgData name="Martina Plantak, DOBA" userId="S::martina.plantak@doba.si::de674679-c024-4d92-9c12-6923d982c1a5" providerId="AD" clId="Web-{76D80A6C-BD1F-CC79-973E-74AFAF296C2D}" dt="2025-07-18T07:49:10.743" v="40" actId="20577"/>
          <ac:spMkLst>
            <pc:docMk/>
            <pc:sldMk cId="3119389221" sldId="275"/>
            <ac:spMk id="3" creationId="{AB797823-5999-9D6B-38B3-975575D2B263}"/>
          </ac:spMkLst>
        </pc:spChg>
      </pc:sldChg>
      <pc:sldChg chg="modSp">
        <pc:chgData name="Martina Plantak, DOBA" userId="S::martina.plantak@doba.si::de674679-c024-4d92-9c12-6923d982c1a5" providerId="AD" clId="Web-{76D80A6C-BD1F-CC79-973E-74AFAF296C2D}" dt="2025-07-18T07:45:18.413" v="4" actId="20577"/>
        <pc:sldMkLst>
          <pc:docMk/>
          <pc:sldMk cId="892351013" sldId="288"/>
        </pc:sldMkLst>
        <pc:spChg chg="mod">
          <ac:chgData name="Martina Plantak, DOBA" userId="S::martina.plantak@doba.si::de674679-c024-4d92-9c12-6923d982c1a5" providerId="AD" clId="Web-{76D80A6C-BD1F-CC79-973E-74AFAF296C2D}" dt="2025-07-18T07:45:18.413" v="4" actId="20577"/>
          <ac:spMkLst>
            <pc:docMk/>
            <pc:sldMk cId="892351013" sldId="288"/>
            <ac:spMk id="3" creationId="{0BC567B6-B466-F20A-4422-B51AB92C751E}"/>
          </ac:spMkLst>
        </pc:spChg>
      </pc:sldChg>
      <pc:sldChg chg="modSp">
        <pc:chgData name="Martina Plantak, DOBA" userId="S::martina.plantak@doba.si::de674679-c024-4d92-9c12-6923d982c1a5" providerId="AD" clId="Web-{76D80A6C-BD1F-CC79-973E-74AFAF296C2D}" dt="2025-07-18T07:49:40.979" v="48" actId="20577"/>
        <pc:sldMkLst>
          <pc:docMk/>
          <pc:sldMk cId="1580078791" sldId="299"/>
        </pc:sldMkLst>
        <pc:spChg chg="mod">
          <ac:chgData name="Martina Plantak, DOBA" userId="S::martina.plantak@doba.si::de674679-c024-4d92-9c12-6923d982c1a5" providerId="AD" clId="Web-{76D80A6C-BD1F-CC79-973E-74AFAF296C2D}" dt="2025-07-18T07:49:40.979" v="48" actId="20577"/>
          <ac:spMkLst>
            <pc:docMk/>
            <pc:sldMk cId="1580078791" sldId="299"/>
            <ac:spMk id="3" creationId="{DB24CFCA-BF07-305C-DE4C-C3DD795BF6BF}"/>
          </ac:spMkLst>
        </pc:spChg>
      </pc:sldChg>
      <pc:sldChg chg="modSp">
        <pc:chgData name="Martina Plantak, DOBA" userId="S::martina.plantak@doba.si::de674679-c024-4d92-9c12-6923d982c1a5" providerId="AD" clId="Web-{76D80A6C-BD1F-CC79-973E-74AFAF296C2D}" dt="2025-07-18T07:46:07.917" v="7" actId="20577"/>
        <pc:sldMkLst>
          <pc:docMk/>
          <pc:sldMk cId="4122332720" sldId="305"/>
        </pc:sldMkLst>
        <pc:spChg chg="mod">
          <ac:chgData name="Martina Plantak, DOBA" userId="S::martina.plantak@doba.si::de674679-c024-4d92-9c12-6923d982c1a5" providerId="AD" clId="Web-{76D80A6C-BD1F-CC79-973E-74AFAF296C2D}" dt="2025-07-18T07:46:07.917" v="7" actId="20577"/>
          <ac:spMkLst>
            <pc:docMk/>
            <pc:sldMk cId="4122332720" sldId="305"/>
            <ac:spMk id="3" creationId="{15DBB52E-C0AF-9DE3-D35A-39EB4901D12A}"/>
          </ac:spMkLst>
        </pc:spChg>
      </pc:sldChg>
      <pc:sldChg chg="modSp">
        <pc:chgData name="Martina Plantak, DOBA" userId="S::martina.plantak@doba.si::de674679-c024-4d92-9c12-6923d982c1a5" providerId="AD" clId="Web-{76D80A6C-BD1F-CC79-973E-74AFAF296C2D}" dt="2025-07-18T07:46:57.201" v="10" actId="1076"/>
        <pc:sldMkLst>
          <pc:docMk/>
          <pc:sldMk cId="942325739" sldId="306"/>
        </pc:sldMkLst>
        <pc:picChg chg="mod">
          <ac:chgData name="Martina Plantak, DOBA" userId="S::martina.plantak@doba.si::de674679-c024-4d92-9c12-6923d982c1a5" providerId="AD" clId="Web-{76D80A6C-BD1F-CC79-973E-74AFAF296C2D}" dt="2025-07-18T07:46:57.201" v="10" actId="1076"/>
          <ac:picMkLst>
            <pc:docMk/>
            <pc:sldMk cId="942325739" sldId="306"/>
            <ac:picMk id="4" creationId="{90777216-FF1D-BEA2-0D5B-C2383654CE6C}"/>
          </ac:picMkLst>
        </pc:picChg>
      </pc:sldChg>
      <pc:sldChg chg="modSp">
        <pc:chgData name="Martina Plantak, DOBA" userId="S::martina.plantak@doba.si::de674679-c024-4d92-9c12-6923d982c1a5" providerId="AD" clId="Web-{76D80A6C-BD1F-CC79-973E-74AFAF296C2D}" dt="2025-07-18T07:47:26.563" v="12" actId="20577"/>
        <pc:sldMkLst>
          <pc:docMk/>
          <pc:sldMk cId="335093352" sldId="309"/>
        </pc:sldMkLst>
        <pc:spChg chg="mod">
          <ac:chgData name="Martina Plantak, DOBA" userId="S::martina.plantak@doba.si::de674679-c024-4d92-9c12-6923d982c1a5" providerId="AD" clId="Web-{76D80A6C-BD1F-CC79-973E-74AFAF296C2D}" dt="2025-07-18T07:47:26.563" v="12" actId="20577"/>
          <ac:spMkLst>
            <pc:docMk/>
            <pc:sldMk cId="335093352" sldId="309"/>
            <ac:spMk id="5" creationId="{9642394A-1ECD-D8D0-586F-852B49593885}"/>
          </ac:spMkLst>
        </pc:spChg>
      </pc:sldChg>
      <pc:sldChg chg="modSp">
        <pc:chgData name="Martina Plantak, DOBA" userId="S::martina.plantak@doba.si::de674679-c024-4d92-9c12-6923d982c1a5" providerId="AD" clId="Web-{76D80A6C-BD1F-CC79-973E-74AFAF296C2D}" dt="2025-07-18T07:47:48.205" v="16" actId="20577"/>
        <pc:sldMkLst>
          <pc:docMk/>
          <pc:sldMk cId="2015514772" sldId="310"/>
        </pc:sldMkLst>
        <pc:spChg chg="mod">
          <ac:chgData name="Martina Plantak, DOBA" userId="S::martina.plantak@doba.si::de674679-c024-4d92-9c12-6923d982c1a5" providerId="AD" clId="Web-{76D80A6C-BD1F-CC79-973E-74AFAF296C2D}" dt="2025-07-18T07:47:48.205" v="16" actId="20577"/>
          <ac:spMkLst>
            <pc:docMk/>
            <pc:sldMk cId="2015514772" sldId="310"/>
            <ac:spMk id="5" creationId="{ADBED3DF-F8B7-3891-3264-FDEC6402F9E8}"/>
          </ac:spMkLst>
        </pc:spChg>
      </pc:sldChg>
      <pc:sldChg chg="modSp">
        <pc:chgData name="Martina Plantak, DOBA" userId="S::martina.plantak@doba.si::de674679-c024-4d92-9c12-6923d982c1a5" providerId="AD" clId="Web-{76D80A6C-BD1F-CC79-973E-74AFAF296C2D}" dt="2025-07-18T07:46:15.683" v="9" actId="20577"/>
        <pc:sldMkLst>
          <pc:docMk/>
          <pc:sldMk cId="3879384195" sldId="313"/>
        </pc:sldMkLst>
        <pc:spChg chg="mod">
          <ac:chgData name="Martina Plantak, DOBA" userId="S::martina.plantak@doba.si::de674679-c024-4d92-9c12-6923d982c1a5" providerId="AD" clId="Web-{76D80A6C-BD1F-CC79-973E-74AFAF296C2D}" dt="2025-07-18T07:46:15.683" v="9" actId="20577"/>
          <ac:spMkLst>
            <pc:docMk/>
            <pc:sldMk cId="3879384195" sldId="313"/>
            <ac:spMk id="8" creationId="{A6150D7C-008B-FEE4-CCCA-11CF186EE808}"/>
          </ac:spMkLst>
        </pc:spChg>
      </pc:sldChg>
    </pc:docChg>
  </pc:docChgLst>
  <pc:docChgLst>
    <pc:chgData name="Mateja Geder, DOBA" userId="S::mateja.geder@doba.si::ccfd40d0-487c-4fcf-87d0-5a1ee1eda87d" providerId="AD" clId="Web-{C72DB4AA-2FC4-0D6F-8AD1-9B05BAC7EA9E}"/>
    <pc:docChg chg="modSld">
      <pc:chgData name="Mateja Geder, DOBA" userId="S::mateja.geder@doba.si::ccfd40d0-487c-4fcf-87d0-5a1ee1eda87d" providerId="AD" clId="Web-{C72DB4AA-2FC4-0D6F-8AD1-9B05BAC7EA9E}" dt="2025-07-22T18:10:23.279" v="332" actId="20577"/>
      <pc:docMkLst>
        <pc:docMk/>
      </pc:docMkLst>
      <pc:sldChg chg="modSp">
        <pc:chgData name="Mateja Geder, DOBA" userId="S::mateja.geder@doba.si::ccfd40d0-487c-4fcf-87d0-5a1ee1eda87d" providerId="AD" clId="Web-{C72DB4AA-2FC4-0D6F-8AD1-9B05BAC7EA9E}" dt="2025-07-22T17:50:02.296" v="30" actId="20577"/>
        <pc:sldMkLst>
          <pc:docMk/>
          <pc:sldMk cId="1177726443" sldId="257"/>
        </pc:sldMkLst>
        <pc:spChg chg="mod">
          <ac:chgData name="Mateja Geder, DOBA" userId="S::mateja.geder@doba.si::ccfd40d0-487c-4fcf-87d0-5a1ee1eda87d" providerId="AD" clId="Web-{C72DB4AA-2FC4-0D6F-8AD1-9B05BAC7EA9E}" dt="2025-07-22T17:43:32.107" v="0" actId="20577"/>
          <ac:spMkLst>
            <pc:docMk/>
            <pc:sldMk cId="1177726443" sldId="257"/>
            <ac:spMk id="2" creationId="{F2C0D52E-A62B-F6E5-F2B0-7344F0CE8600}"/>
          </ac:spMkLst>
        </pc:spChg>
        <pc:spChg chg="mod">
          <ac:chgData name="Mateja Geder, DOBA" userId="S::mateja.geder@doba.si::ccfd40d0-487c-4fcf-87d0-5a1ee1eda87d" providerId="AD" clId="Web-{C72DB4AA-2FC4-0D6F-8AD1-9B05BAC7EA9E}" dt="2025-07-22T17:50:02.296" v="30" actId="20577"/>
          <ac:spMkLst>
            <pc:docMk/>
            <pc:sldMk cId="1177726443" sldId="257"/>
            <ac:spMk id="3" creationId="{8D0089E8-9EEB-047C-855D-C0D6B24BE56F}"/>
          </ac:spMkLst>
        </pc:spChg>
      </pc:sldChg>
      <pc:sldChg chg="modSp">
        <pc:chgData name="Mateja Geder, DOBA" userId="S::mateja.geder@doba.si::ccfd40d0-487c-4fcf-87d0-5a1ee1eda87d" providerId="AD" clId="Web-{C72DB4AA-2FC4-0D6F-8AD1-9B05BAC7EA9E}" dt="2025-07-22T17:54:20.964" v="105" actId="20577"/>
        <pc:sldMkLst>
          <pc:docMk/>
          <pc:sldMk cId="2591287154" sldId="258"/>
        </pc:sldMkLst>
        <pc:spChg chg="mod">
          <ac:chgData name="Mateja Geder, DOBA" userId="S::mateja.geder@doba.si::ccfd40d0-487c-4fcf-87d0-5a1ee1eda87d" providerId="AD" clId="Web-{C72DB4AA-2FC4-0D6F-8AD1-9B05BAC7EA9E}" dt="2025-07-22T17:54:20.964" v="105" actId="20577"/>
          <ac:spMkLst>
            <pc:docMk/>
            <pc:sldMk cId="2591287154" sldId="258"/>
            <ac:spMk id="4" creationId="{EDDEB2B8-67A4-DBB2-B33B-FA3A94AEE46E}"/>
          </ac:spMkLst>
        </pc:spChg>
        <pc:spChg chg="mod">
          <ac:chgData name="Mateja Geder, DOBA" userId="S::mateja.geder@doba.si::ccfd40d0-487c-4fcf-87d0-5a1ee1eda87d" providerId="AD" clId="Web-{C72DB4AA-2FC4-0D6F-8AD1-9B05BAC7EA9E}" dt="2025-07-22T17:50:20.625" v="41" actId="20577"/>
          <ac:spMkLst>
            <pc:docMk/>
            <pc:sldMk cId="2591287154" sldId="258"/>
            <ac:spMk id="5" creationId="{DCBDD218-F9D7-4922-0A12-8A66E5903877}"/>
          </ac:spMkLst>
        </pc:spChg>
        <pc:spChg chg="mod">
          <ac:chgData name="Mateja Geder, DOBA" userId="S::mateja.geder@doba.si::ccfd40d0-487c-4fcf-87d0-5a1ee1eda87d" providerId="AD" clId="Web-{C72DB4AA-2FC4-0D6F-8AD1-9B05BAC7EA9E}" dt="2025-07-22T17:50:29.235" v="49" actId="20577"/>
          <ac:spMkLst>
            <pc:docMk/>
            <pc:sldMk cId="2591287154" sldId="258"/>
            <ac:spMk id="6" creationId="{0CC214A9-B65D-FDF1-7616-D8081C944C60}"/>
          </ac:spMkLst>
        </pc:spChg>
      </pc:sldChg>
      <pc:sldChg chg="modSp">
        <pc:chgData name="Mateja Geder, DOBA" userId="S::mateja.geder@doba.si::ccfd40d0-487c-4fcf-87d0-5a1ee1eda87d" providerId="AD" clId="Web-{C72DB4AA-2FC4-0D6F-8AD1-9B05BAC7EA9E}" dt="2025-07-22T17:54:14.745" v="104" actId="20577"/>
        <pc:sldMkLst>
          <pc:docMk/>
          <pc:sldMk cId="2622686270" sldId="262"/>
        </pc:sldMkLst>
        <pc:spChg chg="mod">
          <ac:chgData name="Mateja Geder, DOBA" userId="S::mateja.geder@doba.si::ccfd40d0-487c-4fcf-87d0-5a1ee1eda87d" providerId="AD" clId="Web-{C72DB4AA-2FC4-0D6F-8AD1-9B05BAC7EA9E}" dt="2025-07-22T17:54:14.745" v="104" actId="20577"/>
          <ac:spMkLst>
            <pc:docMk/>
            <pc:sldMk cId="2622686270" sldId="262"/>
            <ac:spMk id="5" creationId="{A7D5D871-3E99-FD69-62E9-BF69DA13EE4B}"/>
          </ac:spMkLst>
        </pc:spChg>
      </pc:sldChg>
      <pc:sldChg chg="modSp">
        <pc:chgData name="Mateja Geder, DOBA" userId="S::mateja.geder@doba.si::ccfd40d0-487c-4fcf-87d0-5a1ee1eda87d" providerId="AD" clId="Web-{C72DB4AA-2FC4-0D6F-8AD1-9B05BAC7EA9E}" dt="2025-07-22T18:10:23.279" v="332" actId="20577"/>
        <pc:sldMkLst>
          <pc:docMk/>
          <pc:sldMk cId="361623514" sldId="263"/>
        </pc:sldMkLst>
        <pc:spChg chg="mod">
          <ac:chgData name="Mateja Geder, DOBA" userId="S::mateja.geder@doba.si::ccfd40d0-487c-4fcf-87d0-5a1ee1eda87d" providerId="AD" clId="Web-{C72DB4AA-2FC4-0D6F-8AD1-9B05BAC7EA9E}" dt="2025-07-22T18:10:23.279" v="332" actId="20577"/>
          <ac:spMkLst>
            <pc:docMk/>
            <pc:sldMk cId="361623514" sldId="263"/>
            <ac:spMk id="2" creationId="{6F188D67-A4FD-5D9C-E738-1C70F902003D}"/>
          </ac:spMkLst>
        </pc:spChg>
      </pc:sldChg>
      <pc:sldChg chg="modSp">
        <pc:chgData name="Mateja Geder, DOBA" userId="S::mateja.geder@doba.si::ccfd40d0-487c-4fcf-87d0-5a1ee1eda87d" providerId="AD" clId="Web-{C72DB4AA-2FC4-0D6F-8AD1-9B05BAC7EA9E}" dt="2025-07-22T17:53:55.588" v="102" actId="20577"/>
        <pc:sldMkLst>
          <pc:docMk/>
          <pc:sldMk cId="2836730832" sldId="264"/>
        </pc:sldMkLst>
        <pc:spChg chg="mod">
          <ac:chgData name="Mateja Geder, DOBA" userId="S::mateja.geder@doba.si::ccfd40d0-487c-4fcf-87d0-5a1ee1eda87d" providerId="AD" clId="Web-{C72DB4AA-2FC4-0D6F-8AD1-9B05BAC7EA9E}" dt="2025-07-22T17:53:55.588" v="102" actId="20577"/>
          <ac:spMkLst>
            <pc:docMk/>
            <pc:sldMk cId="2836730832" sldId="264"/>
            <ac:spMk id="2" creationId="{0937FAFC-A5E7-13FB-EF58-194941F44C39}"/>
          </ac:spMkLst>
        </pc:spChg>
      </pc:sldChg>
      <pc:sldChg chg="modSp">
        <pc:chgData name="Mateja Geder, DOBA" userId="S::mateja.geder@doba.si::ccfd40d0-487c-4fcf-87d0-5a1ee1eda87d" providerId="AD" clId="Web-{C72DB4AA-2FC4-0D6F-8AD1-9B05BAC7EA9E}" dt="2025-07-22T17:54:07.073" v="103" actId="20577"/>
        <pc:sldMkLst>
          <pc:docMk/>
          <pc:sldMk cId="3431805615" sldId="271"/>
        </pc:sldMkLst>
        <pc:spChg chg="mod">
          <ac:chgData name="Mateja Geder, DOBA" userId="S::mateja.geder@doba.si::ccfd40d0-487c-4fcf-87d0-5a1ee1eda87d" providerId="AD" clId="Web-{C72DB4AA-2FC4-0D6F-8AD1-9B05BAC7EA9E}" dt="2025-07-22T17:54:07.073" v="103" actId="20577"/>
          <ac:spMkLst>
            <pc:docMk/>
            <pc:sldMk cId="3431805615" sldId="271"/>
            <ac:spMk id="2" creationId="{4043A42C-A1D8-09B2-B726-F3F32A4D58B6}"/>
          </ac:spMkLst>
        </pc:spChg>
        <pc:spChg chg="mod">
          <ac:chgData name="Mateja Geder, DOBA" userId="S::mateja.geder@doba.si::ccfd40d0-487c-4fcf-87d0-5a1ee1eda87d" providerId="AD" clId="Web-{C72DB4AA-2FC4-0D6F-8AD1-9B05BAC7EA9E}" dt="2025-07-22T17:52:00.817" v="68" actId="20577"/>
          <ac:spMkLst>
            <pc:docMk/>
            <pc:sldMk cId="3431805615" sldId="271"/>
            <ac:spMk id="11" creationId="{9B0AF7E4-0F57-634E-1619-42F0241F3D70}"/>
          </ac:spMkLst>
        </pc:spChg>
      </pc:sldChg>
      <pc:sldChg chg="modSp">
        <pc:chgData name="Mateja Geder, DOBA" userId="S::mateja.geder@doba.si::ccfd40d0-487c-4fcf-87d0-5a1ee1eda87d" providerId="AD" clId="Web-{C72DB4AA-2FC4-0D6F-8AD1-9B05BAC7EA9E}" dt="2025-07-22T17:55:12.268" v="115" actId="20577"/>
        <pc:sldMkLst>
          <pc:docMk/>
          <pc:sldMk cId="1111956171" sldId="272"/>
        </pc:sldMkLst>
        <pc:spChg chg="mod">
          <ac:chgData name="Mateja Geder, DOBA" userId="S::mateja.geder@doba.si::ccfd40d0-487c-4fcf-87d0-5a1ee1eda87d" providerId="AD" clId="Web-{C72DB4AA-2FC4-0D6F-8AD1-9B05BAC7EA9E}" dt="2025-07-22T17:55:12.268" v="115" actId="20577"/>
          <ac:spMkLst>
            <pc:docMk/>
            <pc:sldMk cId="1111956171" sldId="272"/>
            <ac:spMk id="2" creationId="{087EC5B9-3E3F-9704-C006-9AC9008A8F38}"/>
          </ac:spMkLst>
        </pc:spChg>
      </pc:sldChg>
      <pc:sldChg chg="modSp">
        <pc:chgData name="Mateja Geder, DOBA" userId="S::mateja.geder@doba.si::ccfd40d0-487c-4fcf-87d0-5a1ee1eda87d" providerId="AD" clId="Web-{C72DB4AA-2FC4-0D6F-8AD1-9B05BAC7EA9E}" dt="2025-07-22T17:53:04.132" v="88" actId="20577"/>
        <pc:sldMkLst>
          <pc:docMk/>
          <pc:sldMk cId="1672662652" sldId="273"/>
        </pc:sldMkLst>
        <pc:spChg chg="mod">
          <ac:chgData name="Mateja Geder, DOBA" userId="S::mateja.geder@doba.si::ccfd40d0-487c-4fcf-87d0-5a1ee1eda87d" providerId="AD" clId="Web-{C72DB4AA-2FC4-0D6F-8AD1-9B05BAC7EA9E}" dt="2025-07-22T17:52:51.586" v="77" actId="20577"/>
          <ac:spMkLst>
            <pc:docMk/>
            <pc:sldMk cId="1672662652" sldId="273"/>
            <ac:spMk id="3" creationId="{6EA409F3-B3CE-20D5-D95A-16DA3A712F61}"/>
          </ac:spMkLst>
        </pc:spChg>
        <pc:spChg chg="mod">
          <ac:chgData name="Mateja Geder, DOBA" userId="S::mateja.geder@doba.si::ccfd40d0-487c-4fcf-87d0-5a1ee1eda87d" providerId="AD" clId="Web-{C72DB4AA-2FC4-0D6F-8AD1-9B05BAC7EA9E}" dt="2025-07-22T17:53:04.132" v="88" actId="20577"/>
          <ac:spMkLst>
            <pc:docMk/>
            <pc:sldMk cId="1672662652" sldId="273"/>
            <ac:spMk id="10" creationId="{088B3332-7E18-E328-1760-0A6E78C8086F}"/>
          </ac:spMkLst>
        </pc:spChg>
      </pc:sldChg>
      <pc:sldChg chg="modSp">
        <pc:chgData name="Mateja Geder, DOBA" userId="S::mateja.geder@doba.si::ccfd40d0-487c-4fcf-87d0-5a1ee1eda87d" providerId="AD" clId="Web-{C72DB4AA-2FC4-0D6F-8AD1-9B05BAC7EA9E}" dt="2025-07-22T18:08:53.290" v="324" actId="1076"/>
        <pc:sldMkLst>
          <pc:docMk/>
          <pc:sldMk cId="3119389221" sldId="275"/>
        </pc:sldMkLst>
        <pc:spChg chg="mod">
          <ac:chgData name="Mateja Geder, DOBA" userId="S::mateja.geder@doba.si::ccfd40d0-487c-4fcf-87d0-5a1ee1eda87d" providerId="AD" clId="Web-{C72DB4AA-2FC4-0D6F-8AD1-9B05BAC7EA9E}" dt="2025-07-22T18:08:53.290" v="324" actId="1076"/>
          <ac:spMkLst>
            <pc:docMk/>
            <pc:sldMk cId="3119389221" sldId="275"/>
            <ac:spMk id="2" creationId="{D1FA6C79-B804-ABC5-686B-1894D0168E33}"/>
          </ac:spMkLst>
        </pc:spChg>
      </pc:sldChg>
      <pc:sldChg chg="modSp">
        <pc:chgData name="Mateja Geder, DOBA" userId="S::mateja.geder@doba.si::ccfd40d0-487c-4fcf-87d0-5a1ee1eda87d" providerId="AD" clId="Web-{C72DB4AA-2FC4-0D6F-8AD1-9B05BAC7EA9E}" dt="2025-07-22T17:54:50.330" v="108" actId="20577"/>
        <pc:sldMkLst>
          <pc:docMk/>
          <pc:sldMk cId="3552429914" sldId="276"/>
        </pc:sldMkLst>
        <pc:spChg chg="mod">
          <ac:chgData name="Mateja Geder, DOBA" userId="S::mateja.geder@doba.si::ccfd40d0-487c-4fcf-87d0-5a1ee1eda87d" providerId="AD" clId="Web-{C72DB4AA-2FC4-0D6F-8AD1-9B05BAC7EA9E}" dt="2025-07-22T17:54:50.330" v="108" actId="20577"/>
          <ac:spMkLst>
            <pc:docMk/>
            <pc:sldMk cId="3552429914" sldId="276"/>
            <ac:spMk id="2" creationId="{5D01C383-7D70-6189-FB53-86FED887320B}"/>
          </ac:spMkLst>
        </pc:spChg>
        <pc:spChg chg="mod">
          <ac:chgData name="Mateja Geder, DOBA" userId="S::mateja.geder@doba.si::ccfd40d0-487c-4fcf-87d0-5a1ee1eda87d" providerId="AD" clId="Web-{C72DB4AA-2FC4-0D6F-8AD1-9B05BAC7EA9E}" dt="2025-07-22T17:53:27.446" v="96" actId="20577"/>
          <ac:spMkLst>
            <pc:docMk/>
            <pc:sldMk cId="3552429914" sldId="276"/>
            <ac:spMk id="3" creationId="{B5611096-1FD1-AC90-8454-9642F47C5B77}"/>
          </ac:spMkLst>
        </pc:spChg>
      </pc:sldChg>
      <pc:sldChg chg="modSp">
        <pc:chgData name="Mateja Geder, DOBA" userId="S::mateja.geder@doba.si::ccfd40d0-487c-4fcf-87d0-5a1ee1eda87d" providerId="AD" clId="Web-{C72DB4AA-2FC4-0D6F-8AD1-9B05BAC7EA9E}" dt="2025-07-22T17:56:06.958" v="129" actId="20577"/>
        <pc:sldMkLst>
          <pc:docMk/>
          <pc:sldMk cId="1156234365" sldId="280"/>
        </pc:sldMkLst>
        <pc:spChg chg="mod">
          <ac:chgData name="Mateja Geder, DOBA" userId="S::mateja.geder@doba.si::ccfd40d0-487c-4fcf-87d0-5a1ee1eda87d" providerId="AD" clId="Web-{C72DB4AA-2FC4-0D6F-8AD1-9B05BAC7EA9E}" dt="2025-07-22T17:56:06.958" v="129" actId="20577"/>
          <ac:spMkLst>
            <pc:docMk/>
            <pc:sldMk cId="1156234365" sldId="280"/>
            <ac:spMk id="5" creationId="{A7D5D871-3E99-FD69-62E9-BF69DA13EE4B}"/>
          </ac:spMkLst>
        </pc:spChg>
      </pc:sldChg>
      <pc:sldChg chg="modSp">
        <pc:chgData name="Mateja Geder, DOBA" userId="S::mateja.geder@doba.si::ccfd40d0-487c-4fcf-87d0-5a1ee1eda87d" providerId="AD" clId="Web-{C72DB4AA-2FC4-0D6F-8AD1-9B05BAC7EA9E}" dt="2025-07-22T17:59:39.859" v="185" actId="20577"/>
        <pc:sldMkLst>
          <pc:docMk/>
          <pc:sldMk cId="414415370" sldId="287"/>
        </pc:sldMkLst>
        <pc:spChg chg="mod">
          <ac:chgData name="Mateja Geder, DOBA" userId="S::mateja.geder@doba.si::ccfd40d0-487c-4fcf-87d0-5a1ee1eda87d" providerId="AD" clId="Web-{C72DB4AA-2FC4-0D6F-8AD1-9B05BAC7EA9E}" dt="2025-07-22T17:59:39.859" v="185" actId="20577"/>
          <ac:spMkLst>
            <pc:docMk/>
            <pc:sldMk cId="414415370" sldId="287"/>
            <ac:spMk id="3" creationId="{3231B5ED-03F5-0C53-BCE9-AA9142962C6D}"/>
          </ac:spMkLst>
        </pc:spChg>
      </pc:sldChg>
      <pc:sldChg chg="modSp">
        <pc:chgData name="Mateja Geder, DOBA" userId="S::mateja.geder@doba.si::ccfd40d0-487c-4fcf-87d0-5a1ee1eda87d" providerId="AD" clId="Web-{C72DB4AA-2FC4-0D6F-8AD1-9B05BAC7EA9E}" dt="2025-07-22T17:58:00.198" v="156" actId="20577"/>
        <pc:sldMkLst>
          <pc:docMk/>
          <pc:sldMk cId="892351013" sldId="288"/>
        </pc:sldMkLst>
        <pc:spChg chg="mod">
          <ac:chgData name="Mateja Geder, DOBA" userId="S::mateja.geder@doba.si::ccfd40d0-487c-4fcf-87d0-5a1ee1eda87d" providerId="AD" clId="Web-{C72DB4AA-2FC4-0D6F-8AD1-9B05BAC7EA9E}" dt="2025-07-22T17:58:00.198" v="156" actId="20577"/>
          <ac:spMkLst>
            <pc:docMk/>
            <pc:sldMk cId="892351013" sldId="288"/>
            <ac:spMk id="3" creationId="{0BC567B6-B466-F20A-4422-B51AB92C751E}"/>
          </ac:spMkLst>
        </pc:spChg>
        <pc:spChg chg="mod">
          <ac:chgData name="Mateja Geder, DOBA" userId="S::mateja.geder@doba.si::ccfd40d0-487c-4fcf-87d0-5a1ee1eda87d" providerId="AD" clId="Web-{C72DB4AA-2FC4-0D6F-8AD1-9B05BAC7EA9E}" dt="2025-07-22T17:57:55.276" v="155" actId="20577"/>
          <ac:spMkLst>
            <pc:docMk/>
            <pc:sldMk cId="892351013" sldId="288"/>
            <ac:spMk id="4" creationId="{821BC623-86DD-5959-8310-7C4E781A7114}"/>
          </ac:spMkLst>
        </pc:spChg>
      </pc:sldChg>
      <pc:sldChg chg="modSp">
        <pc:chgData name="Mateja Geder, DOBA" userId="S::mateja.geder@doba.si::ccfd40d0-487c-4fcf-87d0-5a1ee1eda87d" providerId="AD" clId="Web-{C72DB4AA-2FC4-0D6F-8AD1-9B05BAC7EA9E}" dt="2025-07-22T17:57:41.447" v="152" actId="20577"/>
        <pc:sldMkLst>
          <pc:docMk/>
          <pc:sldMk cId="3178659052" sldId="289"/>
        </pc:sldMkLst>
        <pc:spChg chg="mod">
          <ac:chgData name="Mateja Geder, DOBA" userId="S::mateja.geder@doba.si::ccfd40d0-487c-4fcf-87d0-5a1ee1eda87d" providerId="AD" clId="Web-{C72DB4AA-2FC4-0D6F-8AD1-9B05BAC7EA9E}" dt="2025-07-22T17:57:32.025" v="150" actId="20577"/>
          <ac:spMkLst>
            <pc:docMk/>
            <pc:sldMk cId="3178659052" sldId="289"/>
            <ac:spMk id="3" creationId="{0BC567B6-B466-F20A-4422-B51AB92C751E}"/>
          </ac:spMkLst>
        </pc:spChg>
        <pc:spChg chg="mod">
          <ac:chgData name="Mateja Geder, DOBA" userId="S::mateja.geder@doba.si::ccfd40d0-487c-4fcf-87d0-5a1ee1eda87d" providerId="AD" clId="Web-{C72DB4AA-2FC4-0D6F-8AD1-9B05BAC7EA9E}" dt="2025-07-22T17:57:41.447" v="152" actId="20577"/>
          <ac:spMkLst>
            <pc:docMk/>
            <pc:sldMk cId="3178659052" sldId="289"/>
            <ac:spMk id="4" creationId="{821BC623-86DD-5959-8310-7C4E781A7114}"/>
          </ac:spMkLst>
        </pc:spChg>
      </pc:sldChg>
      <pc:sldChg chg="modSp">
        <pc:chgData name="Mateja Geder, DOBA" userId="S::mateja.geder@doba.si::ccfd40d0-487c-4fcf-87d0-5a1ee1eda87d" providerId="AD" clId="Web-{C72DB4AA-2FC4-0D6F-8AD1-9B05BAC7EA9E}" dt="2025-07-22T18:01:51.349" v="213" actId="1076"/>
        <pc:sldMkLst>
          <pc:docMk/>
          <pc:sldMk cId="2973963118" sldId="292"/>
        </pc:sldMkLst>
        <pc:spChg chg="mod">
          <ac:chgData name="Mateja Geder, DOBA" userId="S::mateja.geder@doba.si::ccfd40d0-487c-4fcf-87d0-5a1ee1eda87d" providerId="AD" clId="Web-{C72DB4AA-2FC4-0D6F-8AD1-9B05BAC7EA9E}" dt="2025-07-22T18:01:51.349" v="213" actId="1076"/>
          <ac:spMkLst>
            <pc:docMk/>
            <pc:sldMk cId="2973963118" sldId="292"/>
            <ac:spMk id="4" creationId="{99759B9C-C0F9-FA51-D58E-B303C618A7B5}"/>
          </ac:spMkLst>
        </pc:spChg>
      </pc:sldChg>
      <pc:sldChg chg="modSp">
        <pc:chgData name="Mateja Geder, DOBA" userId="S::mateja.geder@doba.si::ccfd40d0-487c-4fcf-87d0-5a1ee1eda87d" providerId="AD" clId="Web-{C72DB4AA-2FC4-0D6F-8AD1-9B05BAC7EA9E}" dt="2025-07-22T18:04:21.591" v="227" actId="20577"/>
        <pc:sldMkLst>
          <pc:docMk/>
          <pc:sldMk cId="1188507578" sldId="295"/>
        </pc:sldMkLst>
        <pc:spChg chg="mod">
          <ac:chgData name="Mateja Geder, DOBA" userId="S::mateja.geder@doba.si::ccfd40d0-487c-4fcf-87d0-5a1ee1eda87d" providerId="AD" clId="Web-{C72DB4AA-2FC4-0D6F-8AD1-9B05BAC7EA9E}" dt="2025-07-22T18:04:21.591" v="227" actId="20577"/>
          <ac:spMkLst>
            <pc:docMk/>
            <pc:sldMk cId="1188507578" sldId="295"/>
            <ac:spMk id="4" creationId="{CB7B10C2-7B80-A1CD-723A-B6229507551F}"/>
          </ac:spMkLst>
        </pc:spChg>
      </pc:sldChg>
      <pc:sldChg chg="modSp">
        <pc:chgData name="Mateja Geder, DOBA" userId="S::mateja.geder@doba.si::ccfd40d0-487c-4fcf-87d0-5a1ee1eda87d" providerId="AD" clId="Web-{C72DB4AA-2FC4-0D6F-8AD1-9B05BAC7EA9E}" dt="2025-07-22T18:02:58.493" v="218" actId="20577"/>
        <pc:sldMkLst>
          <pc:docMk/>
          <pc:sldMk cId="329535975" sldId="298"/>
        </pc:sldMkLst>
        <pc:spChg chg="mod">
          <ac:chgData name="Mateja Geder, DOBA" userId="S::mateja.geder@doba.si::ccfd40d0-487c-4fcf-87d0-5a1ee1eda87d" providerId="AD" clId="Web-{C72DB4AA-2FC4-0D6F-8AD1-9B05BAC7EA9E}" dt="2025-07-22T18:02:58.493" v="218" actId="20577"/>
          <ac:spMkLst>
            <pc:docMk/>
            <pc:sldMk cId="329535975" sldId="298"/>
            <ac:spMk id="4" creationId="{25530E1E-A5D5-4D41-A074-9324029D8900}"/>
          </ac:spMkLst>
        </pc:spChg>
      </pc:sldChg>
      <pc:sldChg chg="modSp">
        <pc:chgData name="Mateja Geder, DOBA" userId="S::mateja.geder@doba.si::ccfd40d0-487c-4fcf-87d0-5a1ee1eda87d" providerId="AD" clId="Web-{C72DB4AA-2FC4-0D6F-8AD1-9B05BAC7EA9E}" dt="2025-07-22T18:09:18.979" v="326" actId="20577"/>
        <pc:sldMkLst>
          <pc:docMk/>
          <pc:sldMk cId="1580078791" sldId="299"/>
        </pc:sldMkLst>
        <pc:spChg chg="mod">
          <ac:chgData name="Mateja Geder, DOBA" userId="S::mateja.geder@doba.si::ccfd40d0-487c-4fcf-87d0-5a1ee1eda87d" providerId="AD" clId="Web-{C72DB4AA-2FC4-0D6F-8AD1-9B05BAC7EA9E}" dt="2025-07-22T18:09:18.979" v="326" actId="20577"/>
          <ac:spMkLst>
            <pc:docMk/>
            <pc:sldMk cId="1580078791" sldId="299"/>
            <ac:spMk id="3" creationId="{DB24CFCA-BF07-305C-DE4C-C3DD795BF6BF}"/>
          </ac:spMkLst>
        </pc:spChg>
      </pc:sldChg>
      <pc:sldChg chg="modSp">
        <pc:chgData name="Mateja Geder, DOBA" userId="S::mateja.geder@doba.si::ccfd40d0-487c-4fcf-87d0-5a1ee1eda87d" providerId="AD" clId="Web-{C72DB4AA-2FC4-0D6F-8AD1-9B05BAC7EA9E}" dt="2025-07-22T17:54:41.574" v="106" actId="20577"/>
        <pc:sldMkLst>
          <pc:docMk/>
          <pc:sldMk cId="3739727004" sldId="300"/>
        </pc:sldMkLst>
        <pc:spChg chg="mod">
          <ac:chgData name="Mateja Geder, DOBA" userId="S::mateja.geder@doba.si::ccfd40d0-487c-4fcf-87d0-5a1ee1eda87d" providerId="AD" clId="Web-{C72DB4AA-2FC4-0D6F-8AD1-9B05BAC7EA9E}" dt="2025-07-22T17:54:41.574" v="106" actId="20577"/>
          <ac:spMkLst>
            <pc:docMk/>
            <pc:sldMk cId="3739727004" sldId="300"/>
            <ac:spMk id="8" creationId="{79D38EB3-140B-4914-005A-59A1174B2D3C}"/>
          </ac:spMkLst>
        </pc:spChg>
      </pc:sldChg>
      <pc:sldChg chg="modSp">
        <pc:chgData name="Mateja Geder, DOBA" userId="S::mateja.geder@doba.si::ccfd40d0-487c-4fcf-87d0-5a1ee1eda87d" providerId="AD" clId="Web-{C72DB4AA-2FC4-0D6F-8AD1-9B05BAC7EA9E}" dt="2025-07-22T18:06:21.627" v="255" actId="1076"/>
        <pc:sldMkLst>
          <pc:docMk/>
          <pc:sldMk cId="1742645539" sldId="302"/>
        </pc:sldMkLst>
        <pc:spChg chg="mod">
          <ac:chgData name="Mateja Geder, DOBA" userId="S::mateja.geder@doba.si::ccfd40d0-487c-4fcf-87d0-5a1ee1eda87d" providerId="AD" clId="Web-{C72DB4AA-2FC4-0D6F-8AD1-9B05BAC7EA9E}" dt="2025-07-22T18:04:30.154" v="229" actId="20577"/>
          <ac:spMkLst>
            <pc:docMk/>
            <pc:sldMk cId="1742645539" sldId="302"/>
            <ac:spMk id="3" creationId="{EEA42171-5884-FE06-C203-C460957BC41C}"/>
          </ac:spMkLst>
        </pc:spChg>
        <pc:spChg chg="mod">
          <ac:chgData name="Mateja Geder, DOBA" userId="S::mateja.geder@doba.si::ccfd40d0-487c-4fcf-87d0-5a1ee1eda87d" providerId="AD" clId="Web-{C72DB4AA-2FC4-0D6F-8AD1-9B05BAC7EA9E}" dt="2025-07-22T18:05:48.782" v="251" actId="20577"/>
          <ac:spMkLst>
            <pc:docMk/>
            <pc:sldMk cId="1742645539" sldId="302"/>
            <ac:spMk id="5" creationId="{1CEEF4C6-3929-957A-CB83-F56A0C3A7C1E}"/>
          </ac:spMkLst>
        </pc:spChg>
        <pc:spChg chg="mod">
          <ac:chgData name="Mateja Geder, DOBA" userId="S::mateja.geder@doba.si::ccfd40d0-487c-4fcf-87d0-5a1ee1eda87d" providerId="AD" clId="Web-{C72DB4AA-2FC4-0D6F-8AD1-9B05BAC7EA9E}" dt="2025-07-22T18:06:21.627" v="255" actId="1076"/>
          <ac:spMkLst>
            <pc:docMk/>
            <pc:sldMk cId="1742645539" sldId="302"/>
            <ac:spMk id="6" creationId="{08E1E3F2-8E9F-3D13-2893-AA5E67813EC0}"/>
          </ac:spMkLst>
        </pc:spChg>
        <pc:picChg chg="mod">
          <ac:chgData name="Mateja Geder, DOBA" userId="S::mateja.geder@doba.si::ccfd40d0-487c-4fcf-87d0-5a1ee1eda87d" providerId="AD" clId="Web-{C72DB4AA-2FC4-0D6F-8AD1-9B05BAC7EA9E}" dt="2025-07-22T18:06:13.502" v="254" actId="1076"/>
          <ac:picMkLst>
            <pc:docMk/>
            <pc:sldMk cId="1742645539" sldId="302"/>
            <ac:picMk id="4" creationId="{48211FA6-5EF5-06B6-2BFC-0CE207447865}"/>
          </ac:picMkLst>
        </pc:picChg>
      </pc:sldChg>
      <pc:sldChg chg="modSp">
        <pc:chgData name="Mateja Geder, DOBA" userId="S::mateja.geder@doba.si::ccfd40d0-487c-4fcf-87d0-5a1ee1eda87d" providerId="AD" clId="Web-{C72DB4AA-2FC4-0D6F-8AD1-9B05BAC7EA9E}" dt="2025-07-22T17:55:56.552" v="128" actId="20577"/>
        <pc:sldMkLst>
          <pc:docMk/>
          <pc:sldMk cId="971097522" sldId="304"/>
        </pc:sldMkLst>
        <pc:spChg chg="mod">
          <ac:chgData name="Mateja Geder, DOBA" userId="S::mateja.geder@doba.si::ccfd40d0-487c-4fcf-87d0-5a1ee1eda87d" providerId="AD" clId="Web-{C72DB4AA-2FC4-0D6F-8AD1-9B05BAC7EA9E}" dt="2025-07-22T17:55:33.316" v="116" actId="20577"/>
          <ac:spMkLst>
            <pc:docMk/>
            <pc:sldMk cId="971097522" sldId="304"/>
            <ac:spMk id="2" creationId="{E4A83FA3-72A8-EA99-78F0-67935A02AB3E}"/>
          </ac:spMkLst>
        </pc:spChg>
        <pc:spChg chg="mod">
          <ac:chgData name="Mateja Geder, DOBA" userId="S::mateja.geder@doba.si::ccfd40d0-487c-4fcf-87d0-5a1ee1eda87d" providerId="AD" clId="Web-{C72DB4AA-2FC4-0D6F-8AD1-9B05BAC7EA9E}" dt="2025-07-22T17:55:56.552" v="128" actId="20577"/>
          <ac:spMkLst>
            <pc:docMk/>
            <pc:sldMk cId="971097522" sldId="304"/>
            <ac:spMk id="3" creationId="{15DBB52E-C0AF-9DE3-D35A-39EB4901D12A}"/>
          </ac:spMkLst>
        </pc:spChg>
      </pc:sldChg>
      <pc:sldChg chg="modSp">
        <pc:chgData name="Mateja Geder, DOBA" userId="S::mateja.geder@doba.si::ccfd40d0-487c-4fcf-87d0-5a1ee1eda87d" providerId="AD" clId="Web-{C72DB4AA-2FC4-0D6F-8AD1-9B05BAC7EA9E}" dt="2025-07-22T18:00:53.409" v="203"/>
        <pc:sldMkLst>
          <pc:docMk/>
          <pc:sldMk cId="4122332720" sldId="305"/>
        </pc:sldMkLst>
        <pc:spChg chg="mod">
          <ac:chgData name="Mateja Geder, DOBA" userId="S::mateja.geder@doba.si::ccfd40d0-487c-4fcf-87d0-5a1ee1eda87d" providerId="AD" clId="Web-{C72DB4AA-2FC4-0D6F-8AD1-9B05BAC7EA9E}" dt="2025-07-22T18:00:53.409" v="203"/>
          <ac:spMkLst>
            <pc:docMk/>
            <pc:sldMk cId="4122332720" sldId="305"/>
            <ac:spMk id="3" creationId="{15DBB52E-C0AF-9DE3-D35A-39EB4901D12A}"/>
          </ac:spMkLst>
        </pc:spChg>
      </pc:sldChg>
      <pc:sldChg chg="modSp">
        <pc:chgData name="Mateja Geder, DOBA" userId="S::mateja.geder@doba.si::ccfd40d0-487c-4fcf-87d0-5a1ee1eda87d" providerId="AD" clId="Web-{C72DB4AA-2FC4-0D6F-8AD1-9B05BAC7EA9E}" dt="2025-07-22T18:04:04.746" v="225" actId="1076"/>
        <pc:sldMkLst>
          <pc:docMk/>
          <pc:sldMk cId="942325739" sldId="306"/>
        </pc:sldMkLst>
        <pc:spChg chg="mod">
          <ac:chgData name="Mateja Geder, DOBA" userId="S::mateja.geder@doba.si::ccfd40d0-487c-4fcf-87d0-5a1ee1eda87d" providerId="AD" clId="Web-{C72DB4AA-2FC4-0D6F-8AD1-9B05BAC7EA9E}" dt="2025-07-22T18:04:04.746" v="225" actId="1076"/>
          <ac:spMkLst>
            <pc:docMk/>
            <pc:sldMk cId="942325739" sldId="306"/>
            <ac:spMk id="6" creationId="{248FCF38-A0FE-1C14-5AB1-DDBCE4E9C8C7}"/>
          </ac:spMkLst>
        </pc:spChg>
      </pc:sldChg>
      <pc:sldChg chg="modSp">
        <pc:chgData name="Mateja Geder, DOBA" userId="S::mateja.geder@doba.si::ccfd40d0-487c-4fcf-87d0-5a1ee1eda87d" providerId="AD" clId="Web-{C72DB4AA-2FC4-0D6F-8AD1-9B05BAC7EA9E}" dt="2025-07-22T18:03:26.385" v="224" actId="20577"/>
        <pc:sldMkLst>
          <pc:docMk/>
          <pc:sldMk cId="2815572369" sldId="307"/>
        </pc:sldMkLst>
        <pc:spChg chg="mod">
          <ac:chgData name="Mateja Geder, DOBA" userId="S::mateja.geder@doba.si::ccfd40d0-487c-4fcf-87d0-5a1ee1eda87d" providerId="AD" clId="Web-{C72DB4AA-2FC4-0D6F-8AD1-9B05BAC7EA9E}" dt="2025-07-22T18:03:26.385" v="224" actId="20577"/>
          <ac:spMkLst>
            <pc:docMk/>
            <pc:sldMk cId="2815572369" sldId="307"/>
            <ac:spMk id="3" creationId="{492D77B2-98A5-B3E2-7D84-6839DC92E2A0}"/>
          </ac:spMkLst>
        </pc:spChg>
      </pc:sldChg>
      <pc:sldChg chg="modSp">
        <pc:chgData name="Mateja Geder, DOBA" userId="S::mateja.geder@doba.si::ccfd40d0-487c-4fcf-87d0-5a1ee1eda87d" providerId="AD" clId="Web-{C72DB4AA-2FC4-0D6F-8AD1-9B05BAC7EA9E}" dt="2025-07-22T18:07:50.366" v="292" actId="1076"/>
        <pc:sldMkLst>
          <pc:docMk/>
          <pc:sldMk cId="335093352" sldId="309"/>
        </pc:sldMkLst>
        <pc:spChg chg="mod">
          <ac:chgData name="Mateja Geder, DOBA" userId="S::mateja.geder@doba.si::ccfd40d0-487c-4fcf-87d0-5a1ee1eda87d" providerId="AD" clId="Web-{C72DB4AA-2FC4-0D6F-8AD1-9B05BAC7EA9E}" dt="2025-07-22T18:07:43.334" v="291" actId="1076"/>
          <ac:spMkLst>
            <pc:docMk/>
            <pc:sldMk cId="335093352" sldId="309"/>
            <ac:spMk id="3" creationId="{F79B2D59-A61A-7071-1363-9FFC8B2839A6}"/>
          </ac:spMkLst>
        </pc:spChg>
        <pc:spChg chg="mod">
          <ac:chgData name="Mateja Geder, DOBA" userId="S::mateja.geder@doba.si::ccfd40d0-487c-4fcf-87d0-5a1ee1eda87d" providerId="AD" clId="Web-{C72DB4AA-2FC4-0D6F-8AD1-9B05BAC7EA9E}" dt="2025-07-22T18:07:50.366" v="292" actId="1076"/>
          <ac:spMkLst>
            <pc:docMk/>
            <pc:sldMk cId="335093352" sldId="309"/>
            <ac:spMk id="5" creationId="{9642394A-1ECD-D8D0-586F-852B49593885}"/>
          </ac:spMkLst>
        </pc:spChg>
      </pc:sldChg>
      <pc:sldChg chg="modSp">
        <pc:chgData name="Mateja Geder, DOBA" userId="S::mateja.geder@doba.si::ccfd40d0-487c-4fcf-87d0-5a1ee1eda87d" providerId="AD" clId="Web-{C72DB4AA-2FC4-0D6F-8AD1-9B05BAC7EA9E}" dt="2025-07-22T18:08:36.118" v="323" actId="1076"/>
        <pc:sldMkLst>
          <pc:docMk/>
          <pc:sldMk cId="2015514772" sldId="310"/>
        </pc:sldMkLst>
        <pc:spChg chg="mod">
          <ac:chgData name="Mateja Geder, DOBA" userId="S::mateja.geder@doba.si::ccfd40d0-487c-4fcf-87d0-5a1ee1eda87d" providerId="AD" clId="Web-{C72DB4AA-2FC4-0D6F-8AD1-9B05BAC7EA9E}" dt="2025-07-22T18:08:36.118" v="323" actId="1076"/>
          <ac:spMkLst>
            <pc:docMk/>
            <pc:sldMk cId="2015514772" sldId="310"/>
            <ac:spMk id="5" creationId="{ADBED3DF-F8B7-3891-3264-FDEC6402F9E8}"/>
          </ac:spMkLst>
        </pc:spChg>
      </pc:sldChg>
      <pc:sldChg chg="modSp">
        <pc:chgData name="Mateja Geder, DOBA" userId="S::mateja.geder@doba.si::ccfd40d0-487c-4fcf-87d0-5a1ee1eda87d" providerId="AD" clId="Web-{C72DB4AA-2FC4-0D6F-8AD1-9B05BAC7EA9E}" dt="2025-07-22T18:07:03.051" v="269" actId="20577"/>
        <pc:sldMkLst>
          <pc:docMk/>
          <pc:sldMk cId="3884032397" sldId="311"/>
        </pc:sldMkLst>
        <pc:spChg chg="mod">
          <ac:chgData name="Mateja Geder, DOBA" userId="S::mateja.geder@doba.si::ccfd40d0-487c-4fcf-87d0-5a1ee1eda87d" providerId="AD" clId="Web-{C72DB4AA-2FC4-0D6F-8AD1-9B05BAC7EA9E}" dt="2025-07-22T18:07:03.051" v="269" actId="20577"/>
          <ac:spMkLst>
            <pc:docMk/>
            <pc:sldMk cId="3884032397" sldId="311"/>
            <ac:spMk id="6" creationId="{357613AA-54A5-18CD-09EA-2A9C06144343}"/>
          </ac:spMkLst>
        </pc:spChg>
      </pc:sldChg>
      <pc:sldChg chg="modSp">
        <pc:chgData name="Mateja Geder, DOBA" userId="S::mateja.geder@doba.si::ccfd40d0-487c-4fcf-87d0-5a1ee1eda87d" providerId="AD" clId="Web-{C72DB4AA-2FC4-0D6F-8AD1-9B05BAC7EA9E}" dt="2025-07-22T17:58:47.981" v="182" actId="20577"/>
        <pc:sldMkLst>
          <pc:docMk/>
          <pc:sldMk cId="1215440561" sldId="312"/>
        </pc:sldMkLst>
        <pc:spChg chg="mod">
          <ac:chgData name="Mateja Geder, DOBA" userId="S::mateja.geder@doba.si::ccfd40d0-487c-4fcf-87d0-5a1ee1eda87d" providerId="AD" clId="Web-{C72DB4AA-2FC4-0D6F-8AD1-9B05BAC7EA9E}" dt="2025-07-22T17:58:47.981" v="182" actId="20577"/>
          <ac:spMkLst>
            <pc:docMk/>
            <pc:sldMk cId="1215440561" sldId="312"/>
            <ac:spMk id="9" creationId="{E29ED065-BCB7-75D2-C044-4F9F847F9ED3}"/>
          </ac:spMkLst>
        </pc:spChg>
      </pc:sldChg>
      <pc:sldChg chg="modSp">
        <pc:chgData name="Mateja Geder, DOBA" userId="S::mateja.geder@doba.si::ccfd40d0-487c-4fcf-87d0-5a1ee1eda87d" providerId="AD" clId="Web-{C72DB4AA-2FC4-0D6F-8AD1-9B05BAC7EA9E}" dt="2025-07-22T18:01:26.723" v="212" actId="1076"/>
        <pc:sldMkLst>
          <pc:docMk/>
          <pc:sldMk cId="3879384195" sldId="313"/>
        </pc:sldMkLst>
        <pc:spChg chg="mod">
          <ac:chgData name="Mateja Geder, DOBA" userId="S::mateja.geder@doba.si::ccfd40d0-487c-4fcf-87d0-5a1ee1eda87d" providerId="AD" clId="Web-{C72DB4AA-2FC4-0D6F-8AD1-9B05BAC7EA9E}" dt="2025-07-22T18:01:26.723" v="212" actId="1076"/>
          <ac:spMkLst>
            <pc:docMk/>
            <pc:sldMk cId="3879384195" sldId="313"/>
            <ac:spMk id="7" creationId="{CA78A96B-D1D6-579D-F128-777F793F665A}"/>
          </ac:spMkLst>
        </pc:spChg>
        <pc:spChg chg="mod">
          <ac:chgData name="Mateja Geder, DOBA" userId="S::mateja.geder@doba.si::ccfd40d0-487c-4fcf-87d0-5a1ee1eda87d" providerId="AD" clId="Web-{C72DB4AA-2FC4-0D6F-8AD1-9B05BAC7EA9E}" dt="2025-07-22T18:01:20.269" v="211" actId="1076"/>
          <ac:spMkLst>
            <pc:docMk/>
            <pc:sldMk cId="3879384195" sldId="313"/>
            <ac:spMk id="8" creationId="{A6150D7C-008B-FEE4-CCCA-11CF186EE808}"/>
          </ac:spMkLst>
        </pc:spChg>
      </pc:sldChg>
    </pc:docChg>
  </pc:docChgLst>
</pc:chgInfo>
</file>

<file path=ppt/comments/modernComment_120_35303225.xml><?xml version="1.0" encoding="utf-8"?>
<p188:cmLst xmlns:a="http://schemas.openxmlformats.org/drawingml/2006/main" xmlns:r="http://schemas.openxmlformats.org/officeDocument/2006/relationships" xmlns:p188="http://schemas.microsoft.com/office/powerpoint/2018/8/main">
  <p188:cm id="{BDCF30A6-E2C0-4DFD-8809-C37E21480123}" authorId="{C6924B3F-1C0E-E709-45BA-6C8D332A7CD5}" created="2025-07-18T07:45:49.134">
    <pc:sldMkLst xmlns:pc="http://schemas.microsoft.com/office/powerpoint/2013/main/command">
      <pc:docMk/>
      <pc:sldMk cId="892351013" sldId="288"/>
    </pc:sldMkLst>
    <p188:txBody>
      <a:bodyPr/>
      <a:lstStyle/>
      <a:p>
        <a:r>
          <a:rPr lang="en-US"/>
          <a:t>Isto kot pri prvi enoti. Ko downloadam, je ok.</a:t>
        </a:r>
      </a:p>
    </p188:txBody>
  </p188:cm>
</p188:cmLst>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cstate="print">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video" Target="https://www.youtube.com/embed/KIS4L4kn0RM?feature=oembed"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7.xml"/><Relationship Id="rId1" Type="http://schemas.openxmlformats.org/officeDocument/2006/relationships/video" Target="https://www.youtube.com/embed/EnDqyyKlbok?feature=oembed"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microsoft.com/office/2018/10/relationships/comments" Target="../comments/modernComment_120_3530322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5.xml"/><Relationship Id="rId1" Type="http://schemas.openxmlformats.org/officeDocument/2006/relationships/video" Target="https://www.youtube.com/embed/yuH35ottILU?feature=oembed"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2.xml"/><Relationship Id="rId1" Type="http://schemas.openxmlformats.org/officeDocument/2006/relationships/video" Target="https://www.youtube.com/embed/QDNoO9fR_M4?start=48&amp;feature=oembed"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Layout" Target="../slideLayouts/slideLayout2.xml"/><Relationship Id="rId1" Type="http://schemas.openxmlformats.org/officeDocument/2006/relationships/video" Target="https://www.youtube.com/embed/RWjo6AKRD0g?feature=oembed"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trello.com/"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9.xml"/><Relationship Id="rId1" Type="http://schemas.openxmlformats.org/officeDocument/2006/relationships/video" Target="https://www.youtube.com/embed/qRIcX0oJ1k4?feature=oembed"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www.youtube.com/watch?v=sBlxJK338uE" TargetMode="External"/><Relationship Id="rId2" Type="http://schemas.openxmlformats.org/officeDocument/2006/relationships/slideLayout" Target="../slideLayouts/slideLayout9.xml"/><Relationship Id="rId1" Type="http://schemas.openxmlformats.org/officeDocument/2006/relationships/video" Target="https://www.youtube.com/embed/sBlxJK338uE?start=1&amp;feature=oembed" TargetMode="External"/><Relationship Id="rId5" Type="http://schemas.openxmlformats.org/officeDocument/2006/relationships/image" Target="../media/image36.jpeg"/><Relationship Id="rId4" Type="http://schemas.openxmlformats.org/officeDocument/2006/relationships/image" Target="../media/image35.jpeg"/></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Layout" Target="../slideLayouts/slideLayout9.xml"/><Relationship Id="rId1" Type="http://schemas.openxmlformats.org/officeDocument/2006/relationships/video" Target="https://www.youtube.com/embed/sBlxJK338uE?start=1&amp;feature=oembed"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8" Type="http://schemas.openxmlformats.org/officeDocument/2006/relationships/hyperlink" Target="https://www.academia.edu/8985099/The_concept_of_TQM_Total_Quality_Management" TargetMode="External"/><Relationship Id="rId3" Type="http://schemas.openxmlformats.org/officeDocument/2006/relationships/hyperlink" Target="https://www.academia.edu/8027143/Risk_Management_in_Entrepreneurship?email_work_card=view-paper" TargetMode="External"/><Relationship Id="rId7" Type="http://schemas.openxmlformats.org/officeDocument/2006/relationships/hyperlink" Target="https://www.youtube.com/watch?v=UXChmphBrw0" TargetMode="External"/><Relationship Id="rId12" Type="http://schemas.openxmlformats.org/officeDocument/2006/relationships/hyperlink" Target="https://libguides.avondale.edu.au/academicsupporthub/timemanagement" TargetMode="External"/><Relationship Id="rId2" Type="http://schemas.openxmlformats.org/officeDocument/2006/relationships/hyperlink" Target="https://www.researchgate.net/publication/353444960_Risk_Management_and_Enterprise_Risk_Management" TargetMode="External"/><Relationship Id="rId1" Type="http://schemas.openxmlformats.org/officeDocument/2006/relationships/slideLayout" Target="../slideLayouts/slideLayout2.xml"/><Relationship Id="rId6" Type="http://schemas.openxmlformats.org/officeDocument/2006/relationships/hyperlink" Target="https://www.pmi.org/learning/library/risk-management-9096" TargetMode="External"/><Relationship Id="rId11" Type="http://schemas.openxmlformats.org/officeDocument/2006/relationships/hyperlink" Target="https://www.academia.edu/4096564/IMPORTANCE_OF_TIME_MANAGEMENT" TargetMode="External"/><Relationship Id="rId5" Type="http://schemas.openxmlformats.org/officeDocument/2006/relationships/hyperlink" Target="https://www.academia.edu/11684158/RISK_MANAGEMENT_PLAN" TargetMode="External"/><Relationship Id="rId10" Type="http://schemas.openxmlformats.org/officeDocument/2006/relationships/hyperlink" Target="https://www.youtube.com/watch?v=xgp6eELYY1M" TargetMode="External"/><Relationship Id="rId4" Type="http://schemas.openxmlformats.org/officeDocument/2006/relationships/hyperlink" Target="https://www.youtube.com/watch?v=BLAEuVSAlVM" TargetMode="External"/><Relationship Id="rId9" Type="http://schemas.openxmlformats.org/officeDocument/2006/relationships/hyperlink" Target="https://download.garuda.kemdikbud.go.id/article.php?article=207058&amp;val=24923&amp;title=THE%20ROLE%20OF%20QUALITY%20MANAGEMENT%20IN%20INNOVATION%20PERFORMANCE%20IN%20STARTUPS%20A%20LITERATURE%20REVIEW"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s://www.mys.it/I-principi-del-metodo-AGILE-e-SCRUM-e-i-vantaggi-nelladozione-nella-nostra-organizzazione-1" TargetMode="External"/><Relationship Id="rId2" Type="http://schemas.openxmlformats.org/officeDocument/2006/relationships/hyperlink" Target="https://www.allianz-trade.com/en_US/insights/risk-management-plan.html" TargetMode="External"/><Relationship Id="rId1" Type="http://schemas.openxmlformats.org/officeDocument/2006/relationships/slideLayout" Target="../slideLayouts/slideLayout2.xml"/><Relationship Id="rId6" Type="http://schemas.openxmlformats.org/officeDocument/2006/relationships/hyperlink" Target="https://www.youtube.com/watch?v=KIS4L4kn0RM" TargetMode="External"/><Relationship Id="rId5" Type="http://schemas.openxmlformats.org/officeDocument/2006/relationships/hyperlink" Target="https://www.youtube.com/watch?v=9MAHX2Wv8pk" TargetMode="External"/><Relationship Id="rId4" Type="http://schemas.openxmlformats.org/officeDocument/2006/relationships/hyperlink" Target="https://www.vanderbilt.edu/risk-education/wp-content/uploads/sites/292/2020/05/Risk-Management-PPT.pptx" TargetMode="External"/></Relationships>
</file>

<file path=ppt/slides/_rels/slide39.xml.rels><?xml version="1.0" encoding="UTF-8" standalone="yes"?>
<Relationships xmlns="http://schemas.openxmlformats.org/package/2006/relationships"><Relationship Id="rId8" Type="http://schemas.openxmlformats.org/officeDocument/2006/relationships/hyperlink" Target="https://www.youtube.com/watch?v=QDNoO9fR_M4&amp;t=48s" TargetMode="External"/><Relationship Id="rId3" Type="http://schemas.openxmlformats.org/officeDocument/2006/relationships/hyperlink" Target="https://www.lucidchart.com/blog/what-are-the-7-basic-quality-tools" TargetMode="External"/><Relationship Id="rId7" Type="http://schemas.openxmlformats.org/officeDocument/2006/relationships/hyperlink" Target="https://www.youtube.com/watch?v=qRIcX0oJ1k4" TargetMode="External"/><Relationship Id="rId2" Type="http://schemas.openxmlformats.org/officeDocument/2006/relationships/hyperlink" Target="https://ieomsociety.org/proceedings/2022malaysia/150.pdf" TargetMode="External"/><Relationship Id="rId1" Type="http://schemas.openxmlformats.org/officeDocument/2006/relationships/slideLayout" Target="../slideLayouts/slideLayout2.xml"/><Relationship Id="rId6" Type="http://schemas.openxmlformats.org/officeDocument/2006/relationships/hyperlink" Target="https://oercommons.s3.amazonaws.com/media/courseware/relatedresource/file/5-1-1-PMF-chap7-time-estimation_T50EEnh.pdf" TargetMode="External"/><Relationship Id="rId5" Type="http://schemas.openxmlformats.org/officeDocument/2006/relationships/hyperlink" Target="https://www.mindtools.com/aavjrgg/how-good-is-your-time-management" TargetMode="External"/><Relationship Id="rId4" Type="http://schemas.openxmlformats.org/officeDocument/2006/relationships/hyperlink" Target="https://www.slideshare.net/slideshow/quality-management-72844193/72844193"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7.xml"/><Relationship Id="rId1" Type="http://schemas.openxmlformats.org/officeDocument/2006/relationships/video" Target="https://www.youtube.com/embed/IP-E75FGFkU?feature=oembed"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9.xml"/><Relationship Id="rId1" Type="http://schemas.openxmlformats.org/officeDocument/2006/relationships/video" Target="https://www.youtube.com/embed/9MAHX2Wv8pk?feature=oembe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639087" y="3826552"/>
            <a:ext cx="6838766" cy="2219419"/>
          </a:xfrm>
        </p:spPr>
        <p:txBody>
          <a:bodyPr/>
          <a:lstStyle/>
          <a:p>
            <a:r>
              <a:rPr lang="sl-SI"/>
              <a:t>Zagotavljanje kakovosti in obvladovanje tveganj</a:t>
            </a: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6094142" y="3269777"/>
            <a:ext cx="4259262" cy="1658937"/>
          </a:xfrm>
        </p:spPr>
        <p:txBody>
          <a:bodyPr/>
          <a:lstStyle/>
          <a:p>
            <a:r>
              <a:rPr lang="it-IT" sz="2000" b="0">
                <a:solidFill>
                  <a:schemeClr val="accent1"/>
                </a:solidFill>
              </a:rPr>
              <a:t>DOBRODOŠLI V ENOTI</a:t>
            </a:r>
            <a:endParaRPr lang="it-IT">
              <a:solidFill>
                <a:schemeClr val="accent1"/>
              </a:solidFill>
            </a:endParaRPr>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D01C383-7D70-6189-FB53-86FED887320B}"/>
              </a:ext>
            </a:extLst>
          </p:cNvPr>
          <p:cNvSpPr>
            <a:spLocks noGrp="1"/>
          </p:cNvSpPr>
          <p:nvPr>
            <p:ph type="title"/>
          </p:nvPr>
        </p:nvSpPr>
        <p:spPr>
          <a:xfrm>
            <a:off x="643811" y="586788"/>
            <a:ext cx="7312609" cy="1639414"/>
          </a:xfrm>
        </p:spPr>
        <p:txBody>
          <a:bodyPr>
            <a:normAutofit fontScale="90000"/>
          </a:bodyPr>
          <a:lstStyle/>
          <a:p>
            <a:pPr>
              <a:lnSpc>
                <a:spcPct val="100000"/>
              </a:lnSpc>
            </a:pPr>
            <a:r>
              <a:rPr lang="sl-SI" sz="3400" dirty="0"/>
              <a:t>Najboljše prakse obvladovanja tveganj, ki jih je treba upoštevati</a:t>
            </a:r>
            <a:br>
              <a:rPr lang="sl-SI" dirty="0"/>
            </a:br>
            <a:endParaRPr lang="sl-SI"/>
          </a:p>
        </p:txBody>
      </p:sp>
      <p:sp>
        <p:nvSpPr>
          <p:cNvPr id="3" name="Segnaposto contenuto 2">
            <a:extLst>
              <a:ext uri="{FF2B5EF4-FFF2-40B4-BE49-F238E27FC236}">
                <a16:creationId xmlns:a16="http://schemas.microsoft.com/office/drawing/2014/main" id="{B5611096-1FD1-AC90-8454-9642F47C5B77}"/>
              </a:ext>
            </a:extLst>
          </p:cNvPr>
          <p:cNvSpPr>
            <a:spLocks noGrp="1"/>
          </p:cNvSpPr>
          <p:nvPr>
            <p:ph idx="1"/>
          </p:nvPr>
        </p:nvSpPr>
        <p:spPr>
          <a:xfrm>
            <a:off x="643811" y="2223877"/>
            <a:ext cx="10515600" cy="4351338"/>
          </a:xfrm>
        </p:spPr>
        <p:txBody>
          <a:bodyPr vert="horz" lIns="91440" tIns="45720" rIns="91440" bIns="45720" rtlCol="0" anchor="t">
            <a:normAutofit/>
          </a:bodyPr>
          <a:lstStyle/>
          <a:p>
            <a:pPr>
              <a:lnSpc>
                <a:spcPct val="150000"/>
              </a:lnSpc>
              <a:buFont typeface="Wingdings" panose="05000000000000000000" pitchFamily="2" charset="2"/>
              <a:buChar char="§"/>
            </a:pPr>
            <a:r>
              <a:rPr lang="sl-SI" sz="1600" b="0" dirty="0">
                <a:solidFill>
                  <a:schemeClr val="accent1"/>
                </a:solidFill>
              </a:rPr>
              <a:t>Spodbujajte kulturo na delovnem mestu, ki daje </a:t>
            </a:r>
            <a:r>
              <a:rPr lang="sl-SI" sz="1600" dirty="0">
                <a:solidFill>
                  <a:schemeClr val="accent1"/>
                </a:solidFill>
              </a:rPr>
              <a:t>prednost</a:t>
            </a:r>
            <a:r>
              <a:rPr lang="sl-SI" sz="1600" b="0" dirty="0">
                <a:solidFill>
                  <a:schemeClr val="accent1"/>
                </a:solidFill>
              </a:rPr>
              <a:t> ozaveščanju o tveganjih.
</a:t>
            </a:r>
            <a:r>
              <a:rPr lang="sl-SI" sz="1600" dirty="0">
                <a:solidFill>
                  <a:schemeClr val="accent1"/>
                </a:solidFill>
              </a:rPr>
              <a:t>Izobražujte </a:t>
            </a:r>
            <a:r>
              <a:rPr lang="sl-SI" sz="1600" b="0" dirty="0">
                <a:solidFill>
                  <a:schemeClr val="accent1"/>
                </a:solidFill>
              </a:rPr>
              <a:t>zaposlene</a:t>
            </a:r>
            <a:r>
              <a:rPr lang="sl-SI" sz="1600" dirty="0">
                <a:solidFill>
                  <a:schemeClr val="accent1"/>
                </a:solidFill>
              </a:rPr>
              <a:t> </a:t>
            </a:r>
            <a:r>
              <a:rPr lang="sl-SI" sz="1600" b="0" dirty="0">
                <a:solidFill>
                  <a:schemeClr val="accent1"/>
                </a:solidFill>
              </a:rPr>
              <a:t>o pomenu ozaveščanja o tveganjih.</a:t>
            </a:r>
            <a:endParaRPr lang="sl-SI" dirty="0">
              <a:solidFill>
                <a:schemeClr val="accent1"/>
              </a:solidFill>
            </a:endParaRPr>
          </a:p>
          <a:p>
            <a:pPr>
              <a:lnSpc>
                <a:spcPct val="150000"/>
              </a:lnSpc>
              <a:buFont typeface="Wingdings" panose="05000000000000000000" pitchFamily="2" charset="2"/>
              <a:buChar char="§"/>
            </a:pPr>
            <a:r>
              <a:rPr lang="sl-SI" sz="1600" b="0" dirty="0">
                <a:solidFill>
                  <a:schemeClr val="accent1"/>
                </a:solidFill>
              </a:rPr>
              <a:t>Določite </a:t>
            </a:r>
            <a:r>
              <a:rPr lang="sl-SI" sz="1600" dirty="0">
                <a:solidFill>
                  <a:schemeClr val="accent1"/>
                </a:solidFill>
              </a:rPr>
              <a:t>jasne smernice </a:t>
            </a:r>
            <a:r>
              <a:rPr lang="sl-SI" sz="1600" b="0" dirty="0">
                <a:solidFill>
                  <a:schemeClr val="accent1"/>
                </a:solidFill>
              </a:rPr>
              <a:t>za izvajanje </a:t>
            </a:r>
            <a:r>
              <a:rPr lang="sl-SI" sz="1600" dirty="0">
                <a:solidFill>
                  <a:schemeClr val="accent1"/>
                </a:solidFill>
              </a:rPr>
              <a:t>strategij</a:t>
            </a:r>
            <a:r>
              <a:rPr lang="sl-SI" sz="1600" b="0" dirty="0">
                <a:solidFill>
                  <a:schemeClr val="accent1"/>
                </a:solidFill>
              </a:rPr>
              <a:t> za obvladovanje </a:t>
            </a:r>
            <a:r>
              <a:rPr lang="sl-SI" sz="1600" b="0" dirty="0" err="1">
                <a:solidFill>
                  <a:schemeClr val="accent1"/>
                </a:solidFill>
              </a:rPr>
              <a:t>tveganj.S</a:t>
            </a:r>
            <a:r>
              <a:rPr lang="sl-SI" sz="1600" b="0" dirty="0">
                <a:solidFill>
                  <a:schemeClr val="accent1"/>
                </a:solidFill>
              </a:rPr>
              <a:t> svojo ekipo se redno </a:t>
            </a:r>
            <a:r>
              <a:rPr lang="sl-SI" sz="1600" dirty="0">
                <a:solidFill>
                  <a:schemeClr val="accent1"/>
                </a:solidFill>
              </a:rPr>
              <a:t>pogovarjajte</a:t>
            </a:r>
            <a:r>
              <a:rPr lang="sl-SI" sz="1600" b="0" dirty="0">
                <a:solidFill>
                  <a:schemeClr val="accent1"/>
                </a:solidFill>
              </a:rPr>
              <a:t> o politikah upravljanja tveganj.</a:t>
            </a:r>
            <a:endParaRPr lang="sl-SI" dirty="0">
              <a:solidFill>
                <a:schemeClr val="accent1"/>
              </a:solidFill>
            </a:endParaRPr>
          </a:p>
          <a:p>
            <a:pPr>
              <a:lnSpc>
                <a:spcPct val="150000"/>
              </a:lnSpc>
              <a:buFont typeface="Wingdings" panose="05000000000000000000" pitchFamily="2" charset="2"/>
              <a:buChar char="§"/>
            </a:pPr>
            <a:r>
              <a:rPr lang="sl-SI" sz="1600" b="0" dirty="0">
                <a:solidFill>
                  <a:schemeClr val="accent1"/>
                </a:solidFill>
              </a:rPr>
              <a:t>Te politike nenehno ocenjujte in po potrebi </a:t>
            </a:r>
            <a:r>
              <a:rPr lang="sl-SI" sz="1600" dirty="0">
                <a:solidFill>
                  <a:schemeClr val="accent1"/>
                </a:solidFill>
              </a:rPr>
              <a:t>izboljšujte.</a:t>
            </a:r>
            <a:r>
              <a:rPr lang="sl-SI" sz="1600" b="0" dirty="0">
                <a:solidFill>
                  <a:schemeClr val="accent1"/>
                </a:solidFill>
              </a:rPr>
              <a:t> </a:t>
            </a:r>
            <a:endParaRPr lang="sl-SI">
              <a:solidFill>
                <a:schemeClr val="accent1"/>
              </a:solidFill>
            </a:endParaRPr>
          </a:p>
        </p:txBody>
      </p:sp>
      <p:pic>
        <p:nvPicPr>
          <p:cNvPr id="5" name="Immagine 4" descr="Immagine che contiene schermata, luce&#10;&#10;Descrizione generata automaticamente">
            <a:extLst>
              <a:ext uri="{FF2B5EF4-FFF2-40B4-BE49-F238E27FC236}">
                <a16:creationId xmlns:a16="http://schemas.microsoft.com/office/drawing/2014/main" id="{AD2334D1-0D9A-806E-A635-CD3896C7C92A}"/>
              </a:ext>
            </a:extLst>
          </p:cNvPr>
          <p:cNvPicPr>
            <a:picLocks noChangeAspect="1"/>
          </p:cNvPicPr>
          <p:nvPr/>
        </p:nvPicPr>
        <p:blipFill>
          <a:blip r:embed="rId2" cstate="print"/>
          <a:srcRect l="107" t="391" r="-107" b="-391"/>
          <a:stretch/>
        </p:blipFill>
        <p:spPr>
          <a:xfrm>
            <a:off x="9144455" y="1878079"/>
            <a:ext cx="2022477" cy="3497343"/>
          </a:xfrm>
          <a:prstGeom prst="rect">
            <a:avLst/>
          </a:prstGeom>
        </p:spPr>
      </p:pic>
      <p:sp>
        <p:nvSpPr>
          <p:cNvPr id="8" name="CasellaDiTesto 7">
            <a:extLst>
              <a:ext uri="{FF2B5EF4-FFF2-40B4-BE49-F238E27FC236}">
                <a16:creationId xmlns:a16="http://schemas.microsoft.com/office/drawing/2014/main" id="{4FBBB0DC-F93D-08D9-C1DE-803BADD09DE8}"/>
              </a:ext>
            </a:extLst>
          </p:cNvPr>
          <p:cNvSpPr txBox="1"/>
          <p:nvPr/>
        </p:nvSpPr>
        <p:spPr>
          <a:xfrm>
            <a:off x="9149479" y="3967254"/>
            <a:ext cx="2178569"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chemeClr val="accent1"/>
                </a:solidFill>
              </a:rPr>
              <a:t>Vir </a:t>
            </a:r>
            <a:r>
              <a:rPr lang="en-GB" sz="1000" err="1">
                <a:solidFill>
                  <a:schemeClr val="accent1"/>
                </a:solidFill>
              </a:rPr>
              <a:t>slike</a:t>
            </a:r>
            <a:r>
              <a:rPr lang="en-GB" sz="1000">
                <a:solidFill>
                  <a:schemeClr val="accent1"/>
                </a:solidFill>
              </a:rPr>
              <a:t>: </a:t>
            </a:r>
            <a:r>
              <a:rPr lang="en-US" sz="1000">
                <a:solidFill>
                  <a:schemeClr val="accent1"/>
                </a:solidFill>
              </a:rPr>
              <a:t>U</a:t>
            </a:r>
            <a:r>
              <a:rPr lang="sl-SI" sz="1000">
                <a:solidFill>
                  <a:schemeClr val="accent1"/>
                </a:solidFill>
              </a:rPr>
              <a:t>stvarjena z UI</a:t>
            </a:r>
            <a:endParaRPr lang="it-IT" sz="1000">
              <a:solidFill>
                <a:schemeClr val="accent1"/>
              </a:solidFill>
            </a:endParaRPr>
          </a:p>
        </p:txBody>
      </p:sp>
    </p:spTree>
    <p:extLst>
      <p:ext uri="{BB962C8B-B14F-4D97-AF65-F5344CB8AC3E}">
        <p14:creationId xmlns:p14="http://schemas.microsoft.com/office/powerpoint/2010/main" val="35524299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87EC5B9-3E3F-9704-C006-9AC9008A8F38}"/>
              </a:ext>
            </a:extLst>
          </p:cNvPr>
          <p:cNvSpPr>
            <a:spLocks noGrp="1"/>
          </p:cNvSpPr>
          <p:nvPr>
            <p:ph type="title"/>
          </p:nvPr>
        </p:nvSpPr>
        <p:spPr>
          <a:xfrm>
            <a:off x="576165" y="558043"/>
            <a:ext cx="11039669" cy="1325563"/>
          </a:xfrm>
        </p:spPr>
        <p:txBody>
          <a:bodyPr/>
          <a:lstStyle/>
          <a:p>
            <a:r>
              <a:rPr lang="sl-SI" sz="3400" dirty="0"/>
              <a:t>Kakšen nasvet? Ocene tveganja v programu Excel</a:t>
            </a:r>
            <a:endParaRPr lang="sl-SI"/>
          </a:p>
        </p:txBody>
      </p:sp>
      <p:pic>
        <p:nvPicPr>
          <p:cNvPr id="9" name="Elementi multimediali online 8">
            <a:hlinkClick r:id="" action="ppaction://media"/>
            <a:extLst>
              <a:ext uri="{FF2B5EF4-FFF2-40B4-BE49-F238E27FC236}">
                <a16:creationId xmlns:a16="http://schemas.microsoft.com/office/drawing/2014/main" id="{7D84E08B-902D-D058-0C6A-14A9A8E136A4}"/>
              </a:ext>
            </a:extLst>
          </p:cNvPr>
          <p:cNvPicPr>
            <a:picLocks noRot="1" noChangeAspect="1"/>
          </p:cNvPicPr>
          <p:nvPr>
            <a:videoFile r:link="rId1"/>
          </p:nvPr>
        </p:nvPicPr>
        <p:blipFill>
          <a:blip r:embed="rId3" cstate="print"/>
          <a:stretch>
            <a:fillRect/>
          </a:stretch>
        </p:blipFill>
        <p:spPr>
          <a:xfrm>
            <a:off x="7234907" y="2359163"/>
            <a:ext cx="4361433" cy="2462283"/>
          </a:xfrm>
          <a:prstGeom prst="rect">
            <a:avLst/>
          </a:prstGeom>
        </p:spPr>
      </p:pic>
      <p:sp>
        <p:nvSpPr>
          <p:cNvPr id="3" name="CasellaDiTesto 2">
            <a:extLst>
              <a:ext uri="{FF2B5EF4-FFF2-40B4-BE49-F238E27FC236}">
                <a16:creationId xmlns:a16="http://schemas.microsoft.com/office/drawing/2014/main" id="{B5F4D721-E34D-8CD6-47AD-8D62BDF99A60}"/>
              </a:ext>
            </a:extLst>
          </p:cNvPr>
          <p:cNvSpPr txBox="1"/>
          <p:nvPr/>
        </p:nvSpPr>
        <p:spPr>
          <a:xfrm>
            <a:off x="7506305" y="4821161"/>
            <a:ext cx="485986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sl-SI" sz="1000">
                <a:solidFill>
                  <a:srgbClr val="1D1D1B"/>
                </a:solidFill>
                <a:cs typeface="Segoe UI"/>
              </a:rPr>
              <a:t>Vir</a:t>
            </a:r>
            <a:r>
              <a:rPr lang="en-US" sz="1000">
                <a:solidFill>
                  <a:srgbClr val="1D1D1B"/>
                </a:solidFill>
                <a:cs typeface="Segoe UI"/>
              </a:rPr>
              <a:t>: How to Make a Risk Assessment Matrix in Excel</a:t>
            </a:r>
            <a:r>
              <a:rPr lang="en-US" sz="1000">
                <a:cs typeface="Segoe UI"/>
              </a:rPr>
              <a:t>​</a:t>
            </a:r>
            <a:r>
              <a:rPr lang="sl-SI" sz="1000">
                <a:solidFill>
                  <a:srgbClr val="DACDAC"/>
                </a:solidFill>
                <a:cs typeface="Segoe UI"/>
              </a:rPr>
              <a:t>;</a:t>
            </a:r>
          </a:p>
          <a:p>
            <a:pPr algn="ctr"/>
            <a:r>
              <a:rPr lang="en-US" sz="1000">
                <a:solidFill>
                  <a:srgbClr val="1D1D1B"/>
                </a:solidFill>
                <a:cs typeface="Segoe UI"/>
              </a:rPr>
              <a:t>David McLachlan</a:t>
            </a:r>
            <a:endParaRPr lang="it-IT" sz="1000"/>
          </a:p>
        </p:txBody>
      </p:sp>
      <p:sp>
        <p:nvSpPr>
          <p:cNvPr id="5" name="Rettangolo con angoli arrotondati 4">
            <a:extLst>
              <a:ext uri="{FF2B5EF4-FFF2-40B4-BE49-F238E27FC236}">
                <a16:creationId xmlns:a16="http://schemas.microsoft.com/office/drawing/2014/main" id="{028DB652-7F9E-7DFE-EA7E-92E9C30F6CC4}"/>
              </a:ext>
            </a:extLst>
          </p:cNvPr>
          <p:cNvSpPr/>
          <p:nvPr/>
        </p:nvSpPr>
        <p:spPr>
          <a:xfrm>
            <a:off x="1907937" y="3114605"/>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sl-SI" sz="1600">
                <a:solidFill>
                  <a:schemeClr val="accent1"/>
                </a:solidFill>
              </a:rPr>
              <a:t>Preberite več o koristnih nasvetih za pisanje ocene tveganja s programom Excel. </a:t>
            </a:r>
          </a:p>
        </p:txBody>
      </p:sp>
      <p:sp>
        <p:nvSpPr>
          <p:cNvPr id="7" name="Freccia in giù 6">
            <a:extLst>
              <a:ext uri="{FF2B5EF4-FFF2-40B4-BE49-F238E27FC236}">
                <a16:creationId xmlns:a16="http://schemas.microsoft.com/office/drawing/2014/main" id="{A791AD4B-A06E-B09B-E477-18E4E4D6251B}"/>
              </a:ext>
            </a:extLst>
          </p:cNvPr>
          <p:cNvSpPr/>
          <p:nvPr/>
        </p:nvSpPr>
        <p:spPr>
          <a:xfrm rot="16200000">
            <a:off x="6130433" y="3024012"/>
            <a:ext cx="342792" cy="1147663"/>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11195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4A83FA3-72A8-EA99-78F0-67935A02AB3E}"/>
              </a:ext>
            </a:extLst>
          </p:cNvPr>
          <p:cNvSpPr>
            <a:spLocks noGrp="1"/>
          </p:cNvSpPr>
          <p:nvPr>
            <p:ph type="title"/>
          </p:nvPr>
        </p:nvSpPr>
        <p:spPr>
          <a:xfrm>
            <a:off x="838200" y="384663"/>
            <a:ext cx="10515600" cy="1325563"/>
          </a:xfrm>
        </p:spPr>
        <p:txBody>
          <a:bodyPr>
            <a:normAutofit/>
          </a:bodyPr>
          <a:lstStyle/>
          <a:p>
            <a:r>
              <a:rPr lang="sl-SI" sz="3400" dirty="0"/>
              <a:t>Samorefleksija o obvladovanju tveganj</a:t>
            </a:r>
          </a:p>
        </p:txBody>
      </p:sp>
      <p:sp>
        <p:nvSpPr>
          <p:cNvPr id="3" name="Segnaposto contenuto 2">
            <a:extLst>
              <a:ext uri="{FF2B5EF4-FFF2-40B4-BE49-F238E27FC236}">
                <a16:creationId xmlns:a16="http://schemas.microsoft.com/office/drawing/2014/main" id="{15DBB52E-C0AF-9DE3-D35A-39EB4901D12A}"/>
              </a:ext>
            </a:extLst>
          </p:cNvPr>
          <p:cNvSpPr>
            <a:spLocks noGrp="1"/>
          </p:cNvSpPr>
          <p:nvPr>
            <p:ph idx="1"/>
          </p:nvPr>
        </p:nvSpPr>
        <p:spPr>
          <a:xfrm>
            <a:off x="838200" y="1512474"/>
            <a:ext cx="10515600" cy="4351338"/>
          </a:xfrm>
        </p:spPr>
        <p:txBody>
          <a:bodyPr vert="horz" lIns="91440" tIns="45720" rIns="91440" bIns="45720" rtlCol="0" anchor="t">
            <a:normAutofit/>
          </a:bodyPr>
          <a:lstStyle/>
          <a:p>
            <a:pPr marL="0" indent="0">
              <a:buNone/>
            </a:pPr>
            <a:r>
              <a:rPr lang="sl-SI" sz="1600" dirty="0"/>
              <a:t>Zdaj ste na vrsti vi! </a:t>
            </a:r>
          </a:p>
          <a:p>
            <a:pPr marL="0" indent="0">
              <a:buNone/>
            </a:pPr>
            <a:r>
              <a:rPr lang="sl-SI" sz="1600" b="0" dirty="0">
                <a:solidFill>
                  <a:schemeClr val="accent1"/>
                </a:solidFill>
                <a:ea typeface="+mn-lt"/>
                <a:cs typeface="+mn-lt"/>
              </a:rPr>
              <a:t>Naredite to vajo in preverite, ali ste razumeli:</a:t>
            </a:r>
          </a:p>
          <a:p>
            <a:pPr marL="0" indent="0">
              <a:buNone/>
            </a:pPr>
            <a:endParaRPr lang="sl-SI" sz="1600" b="0">
              <a:solidFill>
                <a:schemeClr val="accent1"/>
              </a:solidFill>
              <a:ea typeface="+mn-lt"/>
              <a:cs typeface="+mn-lt"/>
            </a:endParaRPr>
          </a:p>
          <a:p>
            <a:pPr>
              <a:buNone/>
            </a:pPr>
            <a:r>
              <a:rPr lang="sl-SI" sz="1600" dirty="0">
                <a:solidFill>
                  <a:schemeClr val="accent1"/>
                </a:solidFill>
                <a:ea typeface="+mn-lt"/>
                <a:cs typeface="+mn-lt"/>
              </a:rPr>
              <a:t>Cilj</a:t>
            </a:r>
            <a:r>
              <a:rPr lang="sl-SI" sz="1600" b="0">
                <a:solidFill>
                  <a:schemeClr val="accent1"/>
                </a:solidFill>
                <a:ea typeface="+mn-lt"/>
                <a:cs typeface="+mn-lt"/>
              </a:rPr>
              <a:t>: Prepoznati in analizirati tveganja za projekt.</a:t>
            </a:r>
          </a:p>
          <a:p>
            <a:pPr>
              <a:buChar char="•"/>
            </a:pPr>
            <a:r>
              <a:rPr lang="sl-SI" sz="1600" dirty="0">
                <a:solidFill>
                  <a:schemeClr val="accent1"/>
                </a:solidFill>
                <a:ea typeface="+mn-lt"/>
                <a:cs typeface="+mn-lt"/>
              </a:rPr>
              <a:t>Izberite projekt </a:t>
            </a:r>
            <a:r>
              <a:rPr lang="sl-SI" sz="1600" b="0">
                <a:solidFill>
                  <a:schemeClr val="accent1"/>
                </a:solidFill>
                <a:ea typeface="+mn-lt"/>
                <a:cs typeface="+mn-lt"/>
              </a:rPr>
              <a:t>(npr. ustanovitev malega podjetja ali uvedba novega izdelka na tržišče).</a:t>
            </a:r>
            <a:endParaRPr lang="sl-SI">
              <a:solidFill>
                <a:schemeClr val="accent1"/>
              </a:solidFill>
              <a:ea typeface="+mn-lt"/>
              <a:cs typeface="+mn-lt"/>
            </a:endParaRPr>
          </a:p>
          <a:p>
            <a:pPr>
              <a:buChar char="•"/>
            </a:pPr>
            <a:r>
              <a:rPr lang="sl-SI" sz="1600" dirty="0">
                <a:solidFill>
                  <a:schemeClr val="accent1"/>
                </a:solidFill>
                <a:ea typeface="+mn-lt"/>
                <a:cs typeface="+mn-lt"/>
              </a:rPr>
              <a:t>Opredelite morebitna tveganja</a:t>
            </a:r>
            <a:r>
              <a:rPr lang="sl-SI" sz="1600" b="0" dirty="0">
                <a:solidFill>
                  <a:schemeClr val="accent1"/>
                </a:solidFill>
                <a:ea typeface="+mn-lt"/>
                <a:cs typeface="+mn-lt"/>
              </a:rPr>
              <a:t>, ki bi lahko negativno vplivala na projekt (npr. finančna, operativna, </a:t>
            </a:r>
            <a:r>
              <a:rPr lang="sl-SI" sz="1600" b="0">
                <a:solidFill>
                  <a:schemeClr val="accent1"/>
                </a:solidFill>
                <a:ea typeface="+mn-lt"/>
                <a:cs typeface="+mn-lt"/>
              </a:rPr>
              <a:t>pravna, tržna itd.).</a:t>
            </a:r>
            <a:endParaRPr lang="sl-SI">
              <a:solidFill>
                <a:schemeClr val="accent1"/>
              </a:solidFill>
              <a:ea typeface="+mn-lt"/>
              <a:cs typeface="+mn-lt"/>
            </a:endParaRPr>
          </a:p>
          <a:p>
            <a:pPr>
              <a:buChar char="•"/>
            </a:pPr>
            <a:r>
              <a:rPr lang="sl-SI" sz="1600" dirty="0">
                <a:solidFill>
                  <a:schemeClr val="accent1"/>
                </a:solidFill>
                <a:ea typeface="+mn-lt"/>
                <a:cs typeface="+mn-lt"/>
              </a:rPr>
              <a:t>Za vsako tveganje </a:t>
            </a:r>
            <a:r>
              <a:rPr lang="sl-SI" sz="1600" b="0" dirty="0">
                <a:solidFill>
                  <a:schemeClr val="accent1"/>
                </a:solidFill>
                <a:ea typeface="+mn-lt"/>
                <a:cs typeface="+mn-lt"/>
              </a:rPr>
              <a:t>odgovorite na naslednje:</a:t>
            </a:r>
            <a:endParaRPr lang="sl-SI">
              <a:solidFill>
                <a:schemeClr val="accent1"/>
              </a:solidFill>
            </a:endParaRPr>
          </a:p>
          <a:p>
            <a:pPr marL="742950" lvl="1" indent="-285750">
              <a:buFont typeface="Wingdings" panose="05000000000000000000" pitchFamily="2" charset="2"/>
              <a:buChar char="§"/>
            </a:pPr>
            <a:r>
              <a:rPr lang="sl-SI" sz="1600" b="0">
                <a:solidFill>
                  <a:schemeClr val="accent1"/>
                </a:solidFill>
                <a:ea typeface="+mn-lt"/>
                <a:cs typeface="+mn-lt"/>
              </a:rPr>
              <a:t>Kakšna je verjetnost, da se bo to tveganje pojavilo? (visoka, srednja, nizka)</a:t>
            </a:r>
            <a:endParaRPr lang="sl-SI" sz="1600" b="0" dirty="0">
              <a:solidFill>
                <a:schemeClr val="accent1"/>
              </a:solidFill>
              <a:ea typeface="+mn-lt"/>
              <a:cs typeface="+mn-lt"/>
            </a:endParaRPr>
          </a:p>
          <a:p>
            <a:pPr marL="742950" lvl="1" indent="-285750">
              <a:buFont typeface="Wingdings" panose="05000000000000000000" pitchFamily="2" charset="2"/>
              <a:buChar char="§"/>
            </a:pPr>
            <a:r>
              <a:rPr lang="sl-SI" sz="1600" b="0">
                <a:solidFill>
                  <a:schemeClr val="accent1"/>
                </a:solidFill>
                <a:ea typeface="+mn-lt"/>
                <a:cs typeface="+mn-lt"/>
              </a:rPr>
              <a:t>Kakšen bi bil njegov vpliv na projekt? (visok, srednji, nizek)</a:t>
            </a:r>
          </a:p>
          <a:p>
            <a:pPr marL="742950" lvl="1" indent="-285750">
              <a:buFont typeface="Wingdings" panose="05000000000000000000" pitchFamily="2" charset="2"/>
              <a:buChar char="§"/>
            </a:pPr>
            <a:r>
              <a:rPr lang="sl-SI" sz="1600" b="0" dirty="0">
                <a:solidFill>
                  <a:schemeClr val="accent1"/>
                </a:solidFill>
                <a:ea typeface="+mn-lt"/>
                <a:cs typeface="+mn-lt"/>
              </a:rPr>
              <a:t>Kako ga obvladati? (npr. kako se izogniti tveganju, ga zmanjšati ali sprejeti).</a:t>
            </a:r>
            <a:endParaRPr lang="sl-SI" sz="1600" b="0" dirty="0">
              <a:solidFill>
                <a:schemeClr val="accent1"/>
              </a:solidFill>
            </a:endParaRPr>
          </a:p>
          <a:p>
            <a:pPr marL="342900" indent="-342900">
              <a:buFont typeface="Arial" panose="05000000000000000000" pitchFamily="2" charset="2"/>
              <a:buChar char="•"/>
            </a:pPr>
            <a:endParaRPr lang="sl-SI" sz="2000" b="0">
              <a:solidFill>
                <a:schemeClr val="accent1"/>
              </a:solidFill>
            </a:endParaRPr>
          </a:p>
          <a:p>
            <a:pPr marL="0" indent="0">
              <a:buNone/>
            </a:pPr>
            <a:endParaRPr lang="sl-SI"/>
          </a:p>
          <a:p>
            <a:pPr marL="0" indent="0">
              <a:buNone/>
            </a:pPr>
            <a:endParaRPr lang="sl-SI"/>
          </a:p>
        </p:txBody>
      </p:sp>
    </p:spTree>
    <p:extLst>
      <p:ext uri="{BB962C8B-B14F-4D97-AF65-F5344CB8AC3E}">
        <p14:creationId xmlns:p14="http://schemas.microsoft.com/office/powerpoint/2010/main" val="9710975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613508" y="316280"/>
            <a:ext cx="10515600" cy="894508"/>
          </a:xfrm>
        </p:spPr>
        <p:txBody>
          <a:bodyPr>
            <a:normAutofit/>
          </a:bodyPr>
          <a:lstStyle/>
          <a:p>
            <a:r>
              <a:rPr lang="sl-SI" sz="3400" dirty="0"/>
              <a:t>2. Upravljanje kakovosti in zagotavljanje kakovosti</a:t>
            </a:r>
            <a:endParaRPr lang="sl-SI" sz="2700" dirty="0"/>
          </a:p>
        </p:txBody>
      </p:sp>
      <p:sp>
        <p:nvSpPr>
          <p:cNvPr id="2" name="CasellaDiTesto 1">
            <a:extLst>
              <a:ext uri="{FF2B5EF4-FFF2-40B4-BE49-F238E27FC236}">
                <a16:creationId xmlns:a16="http://schemas.microsoft.com/office/drawing/2014/main" id="{50ABC507-E7F2-965E-C444-0827B238DD41}"/>
              </a:ext>
            </a:extLst>
          </p:cNvPr>
          <p:cNvSpPr txBox="1"/>
          <p:nvPr/>
        </p:nvSpPr>
        <p:spPr>
          <a:xfrm>
            <a:off x="613507" y="1121926"/>
            <a:ext cx="10515600" cy="4850430"/>
          </a:xfrm>
          <a:prstGeom prst="rect">
            <a:avLst/>
          </a:prstGeom>
          <a:noFill/>
        </p:spPr>
        <p:txBody>
          <a:bodyPr wrap="square" lIns="91440" tIns="45720" rIns="91440" bIns="45720" rtlCol="0" anchor="t">
            <a:spAutoFit/>
          </a:bodyPr>
          <a:lstStyle/>
          <a:p>
            <a:pPr lvl="0">
              <a:lnSpc>
                <a:spcPct val="150000"/>
              </a:lnSpc>
              <a:defRPr/>
            </a:pPr>
            <a:r>
              <a:rPr lang="sl-SI" sz="1600" b="1">
                <a:solidFill>
                  <a:schemeClr val="bg1"/>
                </a:solidFill>
              </a:rPr>
              <a:t>UVOD: OPREDELITEV UPRAVLJANJA KAKOVOSTI</a:t>
            </a:r>
          </a:p>
          <a:p>
            <a:pPr lvl="0">
              <a:lnSpc>
                <a:spcPct val="150000"/>
              </a:lnSpc>
              <a:defRPr/>
            </a:pPr>
            <a:endParaRPr lang="en-US" sz="1600" b="1">
              <a:solidFill>
                <a:srgbClr val="1D1D1B"/>
              </a:solidFill>
            </a:endParaRPr>
          </a:p>
          <a:p>
            <a:pPr lvl="0">
              <a:lnSpc>
                <a:spcPct val="150000"/>
              </a:lnSpc>
              <a:defRPr/>
            </a:pPr>
            <a:r>
              <a:rPr lang="sl-SI" sz="1600" b="1">
                <a:solidFill>
                  <a:srgbClr val="1D1D1B"/>
                </a:solidFill>
              </a:rPr>
              <a:t>Upravljanje kakovosti </a:t>
            </a:r>
            <a:r>
              <a:rPr lang="sl-SI" sz="1600">
                <a:solidFill>
                  <a:srgbClr val="1D1D1B"/>
                </a:solidFill>
              </a:rPr>
              <a:t>je niz dejavnosti in procesov, katerih namen je</a:t>
            </a:r>
          </a:p>
          <a:p>
            <a:pPr lvl="0">
              <a:lnSpc>
                <a:spcPct val="150000"/>
              </a:lnSpc>
              <a:defRPr/>
            </a:pPr>
            <a:r>
              <a:rPr lang="sl-SI" sz="1600">
                <a:solidFill>
                  <a:srgbClr val="1D1D1B"/>
                </a:solidFill>
              </a:rPr>
              <a:t>zagotoviti, da </a:t>
            </a:r>
            <a:r>
              <a:rPr lang="sl-SI" sz="1600" b="1">
                <a:solidFill>
                  <a:srgbClr val="1D1D1B"/>
                </a:solidFill>
              </a:rPr>
              <a:t>izdelki ali storitve organizacije izpolnjujejo določene
standarde kakovosti</a:t>
            </a:r>
            <a:r>
              <a:rPr lang="sl-SI" sz="1600">
                <a:solidFill>
                  <a:srgbClr val="1D1D1B"/>
                </a:solidFill>
              </a:rPr>
              <a:t>. 
</a:t>
            </a:r>
            <a:r>
              <a:rPr lang="sl-SI" sz="1600" b="1">
                <a:solidFill>
                  <a:srgbClr val="1D1D1B"/>
                </a:solidFill>
              </a:rPr>
              <a:t>Zadovoljstvo strank in konkurenčnost podjetij </a:t>
            </a:r>
            <a:r>
              <a:rPr lang="sl-SI" sz="1600">
                <a:solidFill>
                  <a:srgbClr val="1D1D1B"/>
                </a:solidFill>
              </a:rPr>
              <a:t>se povečata z</a:t>
            </a:r>
          </a:p>
          <a:p>
            <a:pPr lvl="0">
              <a:lnSpc>
                <a:spcPct val="150000"/>
              </a:lnSpc>
              <a:defRPr/>
            </a:pPr>
            <a:r>
              <a:rPr lang="sl-SI" sz="1600">
                <a:solidFill>
                  <a:srgbClr val="1D1D1B"/>
                </a:solidFill>
              </a:rPr>
              <a:t>zagotovilom, da to, kar je ponujeno strankam, izpolnjuje njihova</a:t>
            </a:r>
          </a:p>
          <a:p>
            <a:pPr lvl="0">
              <a:lnSpc>
                <a:spcPct val="150000"/>
              </a:lnSpc>
              <a:defRPr/>
            </a:pPr>
            <a:r>
              <a:rPr lang="sl-SI" sz="1600">
                <a:solidFill>
                  <a:srgbClr val="1D1D1B"/>
                </a:solidFill>
              </a:rPr>
              <a:t>pričakovanja in potrebe.
Kaj je </a:t>
            </a:r>
            <a:r>
              <a:rPr lang="sl-SI" sz="1600" b="1">
                <a:solidFill>
                  <a:srgbClr val="1D1D1B"/>
                </a:solidFill>
              </a:rPr>
              <a:t>kakovost</a:t>
            </a:r>
            <a:r>
              <a:rPr lang="sl-SI" sz="1600">
                <a:solidFill>
                  <a:srgbClr val="1D1D1B"/>
                </a:solidFill>
              </a:rPr>
              <a:t>? Nanaša se na obseg, v katerem izdelek</a:t>
            </a:r>
          </a:p>
          <a:p>
            <a:pPr lvl="0">
              <a:lnSpc>
                <a:spcPct val="150000"/>
              </a:lnSpc>
              <a:defRPr/>
            </a:pPr>
            <a:r>
              <a:rPr lang="sl-SI" sz="1600">
                <a:solidFill>
                  <a:srgbClr val="1D1D1B"/>
                </a:solidFill>
              </a:rPr>
              <a:t>izpolnjuje določena merila in standarde; je merljiva lastnost.
Zato je učinkovit </a:t>
            </a:r>
            <a:r>
              <a:rPr lang="sl-SI" sz="1600" b="1">
                <a:solidFill>
                  <a:srgbClr val="1D1D1B"/>
                </a:solidFill>
              </a:rPr>
              <a:t>nadzor kakovosti </a:t>
            </a:r>
            <a:r>
              <a:rPr lang="sl-SI" sz="1600">
                <a:solidFill>
                  <a:srgbClr val="1D1D1B"/>
                </a:solidFill>
              </a:rPr>
              <a:t>bistvenega pomena za vsako</a:t>
            </a:r>
          </a:p>
          <a:p>
            <a:pPr lvl="0">
              <a:lnSpc>
                <a:spcPct val="150000"/>
              </a:lnSpc>
              <a:defRPr/>
            </a:pPr>
            <a:r>
              <a:rPr lang="sl-SI" sz="1600">
                <a:solidFill>
                  <a:srgbClr val="1D1D1B"/>
                </a:solidFill>
              </a:rPr>
              <a:t>organizacijo, ki želi doseči visoko stopnjo zadovoljstva strank 
in ostati </a:t>
            </a:r>
            <a:r>
              <a:rPr lang="sl-SI" sz="1600" b="1">
                <a:solidFill>
                  <a:srgbClr val="1D1D1B"/>
                </a:solidFill>
              </a:rPr>
              <a:t>konkurenčna</a:t>
            </a:r>
            <a:r>
              <a:rPr lang="sl-SI" sz="1600">
                <a:solidFill>
                  <a:srgbClr val="1D1D1B"/>
                </a:solidFill>
              </a:rPr>
              <a:t> na trgu</a:t>
            </a:r>
            <a:r>
              <a:rPr kumimoji="0" lang="sl-SI" sz="1600" b="0" i="0" u="none" strike="noStrike" kern="1200" cap="none" spc="0" normalizeH="0" baseline="0">
                <a:ln>
                  <a:noFill/>
                </a:ln>
                <a:solidFill>
                  <a:srgbClr val="1D1D1B"/>
                </a:solidFill>
                <a:effectLst/>
                <a:uLnTx/>
                <a:uFillTx/>
                <a:latin typeface="Raleway"/>
                <a:ea typeface="+mn-ea"/>
                <a:cs typeface="+mn-cs"/>
              </a:rPr>
              <a:t>. </a:t>
            </a:r>
            <a:endParaRPr lang="sl-SI" sz="1600">
              <a:solidFill>
                <a:srgbClr val="1D1D1B"/>
              </a:solidFill>
            </a:endParaRPr>
          </a:p>
        </p:txBody>
      </p:sp>
      <p:pic>
        <p:nvPicPr>
          <p:cNvPr id="6" name="Elementi multimediali online 5">
            <a:hlinkClick r:id="" action="ppaction://media"/>
            <a:extLst>
              <a:ext uri="{FF2B5EF4-FFF2-40B4-BE49-F238E27FC236}">
                <a16:creationId xmlns:a16="http://schemas.microsoft.com/office/drawing/2014/main" id="{1C4E5077-40DD-9303-8975-092C2EC6B152}"/>
              </a:ext>
            </a:extLst>
          </p:cNvPr>
          <p:cNvPicPr>
            <a:picLocks noRot="1" noChangeAspect="1"/>
          </p:cNvPicPr>
          <p:nvPr>
            <a:videoFile r:link="rId1"/>
          </p:nvPr>
        </p:nvPicPr>
        <p:blipFill>
          <a:blip r:embed="rId3" cstate="print"/>
          <a:stretch>
            <a:fillRect/>
          </a:stretch>
        </p:blipFill>
        <p:spPr>
          <a:xfrm>
            <a:off x="7514251" y="2913521"/>
            <a:ext cx="4152123" cy="2344115"/>
          </a:xfrm>
          <a:prstGeom prst="rect">
            <a:avLst/>
          </a:prstGeom>
        </p:spPr>
      </p:pic>
      <p:sp>
        <p:nvSpPr>
          <p:cNvPr id="3" name="Rettangolo con angoli arrotondati 2">
            <a:extLst>
              <a:ext uri="{FF2B5EF4-FFF2-40B4-BE49-F238E27FC236}">
                <a16:creationId xmlns:a16="http://schemas.microsoft.com/office/drawing/2014/main" id="{E84D8AC7-DD0D-24AD-66D0-CD32A902BD3C}"/>
              </a:ext>
            </a:extLst>
          </p:cNvPr>
          <p:cNvSpPr/>
          <p:nvPr/>
        </p:nvSpPr>
        <p:spPr>
          <a:xfrm>
            <a:off x="7822561" y="1911095"/>
            <a:ext cx="3489649" cy="575713"/>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sl-SI" sz="1400">
                <a:solidFill>
                  <a:schemeClr val="accent1"/>
                </a:solidFill>
              </a:rPr>
              <a:t>Preberite več o upravljanju kakovosti.</a:t>
            </a:r>
          </a:p>
        </p:txBody>
      </p:sp>
      <p:sp>
        <p:nvSpPr>
          <p:cNvPr id="7" name="Freccia in giù 6">
            <a:extLst>
              <a:ext uri="{FF2B5EF4-FFF2-40B4-BE49-F238E27FC236}">
                <a16:creationId xmlns:a16="http://schemas.microsoft.com/office/drawing/2014/main" id="{8F529724-6DBE-9E24-F260-115F35C45A5F}"/>
              </a:ext>
            </a:extLst>
          </p:cNvPr>
          <p:cNvSpPr/>
          <p:nvPr/>
        </p:nvSpPr>
        <p:spPr>
          <a:xfrm>
            <a:off x="9431691" y="2535288"/>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B8F708FA-81C4-FE4F-D835-48EF394AB05B}"/>
              </a:ext>
            </a:extLst>
          </p:cNvPr>
          <p:cNvSpPr txBox="1"/>
          <p:nvPr/>
        </p:nvSpPr>
        <p:spPr>
          <a:xfrm>
            <a:off x="7278625" y="5413829"/>
            <a:ext cx="421669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sl-SI" sz="1000">
                <a:solidFill>
                  <a:srgbClr val="1D1D1B"/>
                </a:solidFill>
                <a:cs typeface="Segoe UI"/>
              </a:rPr>
              <a:t>Vir</a:t>
            </a:r>
            <a:r>
              <a:rPr lang="en-US" sz="1000">
                <a:solidFill>
                  <a:srgbClr val="1D1D1B"/>
                </a:solidFill>
                <a:cs typeface="Segoe UI"/>
              </a:rPr>
              <a:t>: PMC Lounge: Quality Management -The basics</a:t>
            </a:r>
            <a:endParaRPr lang="en-US" sz="1200">
              <a:solidFill>
                <a:srgbClr val="DACDAC"/>
              </a:solidFill>
              <a:cs typeface="Segoe UI"/>
            </a:endParaRPr>
          </a:p>
        </p:txBody>
      </p:sp>
    </p:spTree>
    <p:extLst>
      <p:ext uri="{BB962C8B-B14F-4D97-AF65-F5344CB8AC3E}">
        <p14:creationId xmlns:p14="http://schemas.microsoft.com/office/powerpoint/2010/main" val="115623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972BB76-5013-1F1B-672B-52DB3B606AB3}"/>
              </a:ext>
            </a:extLst>
          </p:cNvPr>
          <p:cNvSpPr>
            <a:spLocks noGrp="1"/>
          </p:cNvSpPr>
          <p:nvPr>
            <p:ph type="title"/>
          </p:nvPr>
        </p:nvSpPr>
        <p:spPr>
          <a:xfrm>
            <a:off x="863189" y="356006"/>
            <a:ext cx="9450754" cy="1354870"/>
          </a:xfrm>
        </p:spPr>
        <p:txBody>
          <a:bodyPr>
            <a:normAutofit/>
          </a:bodyPr>
          <a:lstStyle/>
          <a:p>
            <a:r>
              <a:rPr lang="sl-SI" sz="3400"/>
              <a:t>Sestavni deli upravljanja kakovosti</a:t>
            </a:r>
            <a:endParaRPr lang="sl-SI"/>
          </a:p>
        </p:txBody>
      </p:sp>
      <p:sp>
        <p:nvSpPr>
          <p:cNvPr id="5" name="Rettangolo 4">
            <a:extLst>
              <a:ext uri="{FF2B5EF4-FFF2-40B4-BE49-F238E27FC236}">
                <a16:creationId xmlns:a16="http://schemas.microsoft.com/office/drawing/2014/main" id="{5E809ED4-9266-C6FD-4AC3-88F5BBE8E9F1}"/>
              </a:ext>
            </a:extLst>
          </p:cNvPr>
          <p:cNvSpPr/>
          <p:nvPr/>
        </p:nvSpPr>
        <p:spPr>
          <a:xfrm>
            <a:off x="1709316" y="1905000"/>
            <a:ext cx="2684884" cy="15240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it-IT" b="1">
                <a:solidFill>
                  <a:schemeClr val="accent1"/>
                </a:solidFill>
              </a:rPr>
              <a:t>NAČRTOVANJE KAKOVOSTI</a:t>
            </a:r>
          </a:p>
        </p:txBody>
      </p:sp>
      <p:sp>
        <p:nvSpPr>
          <p:cNvPr id="7" name="Rettangolo 6">
            <a:extLst>
              <a:ext uri="{FF2B5EF4-FFF2-40B4-BE49-F238E27FC236}">
                <a16:creationId xmlns:a16="http://schemas.microsoft.com/office/drawing/2014/main" id="{AB77E6DD-609D-AFF4-B643-61395D8A14C5}"/>
              </a:ext>
            </a:extLst>
          </p:cNvPr>
          <p:cNvSpPr/>
          <p:nvPr/>
        </p:nvSpPr>
        <p:spPr>
          <a:xfrm>
            <a:off x="7112000" y="4572944"/>
            <a:ext cx="2684884" cy="1422400"/>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it-IT" b="1">
                <a:solidFill>
                  <a:schemeClr val="accent1"/>
                </a:solidFill>
              </a:rPr>
              <a:t>ZAGOTAVLJANJE KAKOVOSTI</a:t>
            </a:r>
          </a:p>
        </p:txBody>
      </p:sp>
      <p:sp>
        <p:nvSpPr>
          <p:cNvPr id="8" name="Rettangolo 7">
            <a:extLst>
              <a:ext uri="{FF2B5EF4-FFF2-40B4-BE49-F238E27FC236}">
                <a16:creationId xmlns:a16="http://schemas.microsoft.com/office/drawing/2014/main" id="{EF691609-BA04-9A9B-970D-9FB56025747A}"/>
              </a:ext>
            </a:extLst>
          </p:cNvPr>
          <p:cNvSpPr/>
          <p:nvPr/>
        </p:nvSpPr>
        <p:spPr>
          <a:xfrm>
            <a:off x="1633117" y="4471344"/>
            <a:ext cx="2761083" cy="1524000"/>
          </a:xfrm>
          <a:prstGeom prst="rect">
            <a:avLst/>
          </a:prstGeom>
          <a:solidFill>
            <a:schemeClr val="accent5"/>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it-IT" b="1">
                <a:solidFill>
                  <a:schemeClr val="accent1"/>
                </a:solidFill>
              </a:rPr>
              <a:t>IZBOLJŠANJE KAKOVOSTI</a:t>
            </a:r>
          </a:p>
        </p:txBody>
      </p:sp>
      <p:sp>
        <p:nvSpPr>
          <p:cNvPr id="9" name="Rettangolo 8">
            <a:extLst>
              <a:ext uri="{FF2B5EF4-FFF2-40B4-BE49-F238E27FC236}">
                <a16:creationId xmlns:a16="http://schemas.microsoft.com/office/drawing/2014/main" id="{1668D9F7-0D79-E98D-9AE8-11C5B4944738}"/>
              </a:ext>
            </a:extLst>
          </p:cNvPr>
          <p:cNvSpPr/>
          <p:nvPr/>
        </p:nvSpPr>
        <p:spPr>
          <a:xfrm>
            <a:off x="7108998" y="1905000"/>
            <a:ext cx="2684884" cy="1524000"/>
          </a:xfrm>
          <a:prstGeom prst="rect">
            <a:avLst/>
          </a:prstGeom>
          <a:solidFill>
            <a:schemeClr val="bg2"/>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it-IT" b="1">
                <a:solidFill>
                  <a:schemeClr val="accent1"/>
                </a:solidFill>
              </a:rPr>
              <a:t>NADZOR KAKOVOSTI</a:t>
            </a:r>
          </a:p>
        </p:txBody>
      </p:sp>
      <p:sp>
        <p:nvSpPr>
          <p:cNvPr id="3" name="Ovale 2">
            <a:extLst>
              <a:ext uri="{FF2B5EF4-FFF2-40B4-BE49-F238E27FC236}">
                <a16:creationId xmlns:a16="http://schemas.microsoft.com/office/drawing/2014/main" id="{FCC65661-2E1D-A1B5-B84A-2484E53502FF}"/>
              </a:ext>
            </a:extLst>
          </p:cNvPr>
          <p:cNvSpPr/>
          <p:nvPr/>
        </p:nvSpPr>
        <p:spPr>
          <a:xfrm>
            <a:off x="4437302" y="3067554"/>
            <a:ext cx="2671696" cy="1879954"/>
          </a:xfrm>
          <a:prstGeom prst="ellipse">
            <a:avLst/>
          </a:prstGeom>
        </p:spPr>
        <p:style>
          <a:lnRef idx="2">
            <a:schemeClr val="dk1">
              <a:shade val="15000"/>
            </a:schemeClr>
          </a:lnRef>
          <a:fillRef idx="1">
            <a:schemeClr val="dk1"/>
          </a:fillRef>
          <a:effectRef idx="0">
            <a:schemeClr val="dk1"/>
          </a:effectRef>
          <a:fontRef idx="minor">
            <a:schemeClr val="lt1"/>
          </a:fontRef>
        </p:style>
        <p:txBody>
          <a:bodyPr lIns="91440" tIns="45720" rIns="91440" bIns="45720" rtlCol="0" anchor="ctr"/>
          <a:lstStyle/>
          <a:p>
            <a:pPr algn="ctr"/>
            <a:endParaRPr lang="it-IT" b="1">
              <a:solidFill>
                <a:schemeClr val="accent1"/>
              </a:solidFill>
            </a:endParaRPr>
          </a:p>
          <a:p>
            <a:pPr algn="ctr"/>
            <a:r>
              <a:rPr lang="it-IT" b="1">
                <a:solidFill>
                  <a:schemeClr val="accent1"/>
                </a:solidFill>
              </a:rPr>
              <a:t>UPRAVLJANJE KAKOVOSTI</a:t>
            </a:r>
            <a:endParaRPr lang="it-IT"/>
          </a:p>
        </p:txBody>
      </p:sp>
    </p:spTree>
    <p:extLst>
      <p:ext uri="{BB962C8B-B14F-4D97-AF65-F5344CB8AC3E}">
        <p14:creationId xmlns:p14="http://schemas.microsoft.com/office/powerpoint/2010/main" val="683508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0BC567B6-B466-F20A-4422-B51AB92C751E}"/>
              </a:ext>
            </a:extLst>
          </p:cNvPr>
          <p:cNvSpPr>
            <a:spLocks noGrp="1"/>
          </p:cNvSpPr>
          <p:nvPr>
            <p:ph sz="half" idx="1"/>
          </p:nvPr>
        </p:nvSpPr>
        <p:spPr>
          <a:xfrm>
            <a:off x="474306" y="615819"/>
            <a:ext cx="4442927" cy="5346539"/>
          </a:xfrm>
        </p:spPr>
        <p:txBody>
          <a:bodyPr vert="horz" lIns="91440" tIns="45720" rIns="91440" bIns="45720" rtlCol="0" anchor="t">
            <a:normAutofit/>
          </a:bodyPr>
          <a:lstStyle/>
          <a:p>
            <a:pPr algn="just">
              <a:lnSpc>
                <a:spcPct val="150000"/>
              </a:lnSpc>
            </a:pPr>
            <a:r>
              <a:rPr lang="sl-SI" sz="1600" dirty="0">
                <a:solidFill>
                  <a:srgbClr val="0E9094"/>
                </a:solidFill>
                <a:latin typeface="Raleway SemiBold"/>
                <a:ea typeface="+mj-ea"/>
                <a:cs typeface="+mj-cs"/>
              </a:rPr>
              <a:t>1. NAČRTOVANJE KAKOVOSTI</a:t>
            </a:r>
          </a:p>
          <a:p>
            <a:pPr>
              <a:lnSpc>
                <a:spcPct val="150000"/>
              </a:lnSpc>
            </a:pPr>
            <a:r>
              <a:rPr lang="sl-SI" sz="1600" b="0" dirty="0">
                <a:solidFill>
                  <a:schemeClr val="accent1"/>
                </a:solidFill>
              </a:rPr>
              <a:t>Načrtovanje kakovosti je sistematičen proces, ki vključuje opredelitev posebnih standardov kakovosti in meril, ki jih mora izdelek, storitev ali proces izpolnjevati.  </a:t>
            </a:r>
          </a:p>
          <a:p>
            <a:pPr algn="just">
              <a:lnSpc>
                <a:spcPct val="150000"/>
              </a:lnSpc>
            </a:pPr>
            <a:r>
              <a:rPr lang="sl-SI" sz="1600" dirty="0">
                <a:solidFill>
                  <a:schemeClr val="accent1"/>
                </a:solidFill>
              </a:rPr>
              <a:t>Ključni sestavni deli:</a:t>
            </a:r>
          </a:p>
          <a:p>
            <a:pPr marL="285750" indent="-285750" algn="just">
              <a:lnSpc>
                <a:spcPct val="150000"/>
              </a:lnSpc>
              <a:buFont typeface="Arial" panose="05000000000000000000" pitchFamily="2" charset="2"/>
              <a:buChar char="•"/>
            </a:pPr>
            <a:r>
              <a:rPr lang="sl-SI" sz="1600" b="0" dirty="0">
                <a:solidFill>
                  <a:schemeClr val="accent1"/>
                </a:solidFill>
              </a:rPr>
              <a:t>Opredelitev zahtev</a:t>
            </a:r>
            <a:endParaRPr lang="sl-SI" dirty="0">
              <a:solidFill>
                <a:schemeClr val="accent1"/>
              </a:solidFill>
            </a:endParaRPr>
          </a:p>
          <a:p>
            <a:pPr marL="285750" indent="-285750" algn="just">
              <a:lnSpc>
                <a:spcPct val="150000"/>
              </a:lnSpc>
              <a:buFont typeface="Arial" panose="05000000000000000000" pitchFamily="2" charset="2"/>
              <a:buChar char="•"/>
            </a:pPr>
            <a:r>
              <a:rPr lang="sl-SI" sz="1600" b="0" dirty="0">
                <a:solidFill>
                  <a:schemeClr val="accent1"/>
                </a:solidFill>
              </a:rPr>
              <a:t>Določanje meril kakovosti</a:t>
            </a:r>
            <a:endParaRPr lang="sl-SI" dirty="0">
              <a:solidFill>
                <a:schemeClr val="accent1"/>
              </a:solidFill>
            </a:endParaRPr>
          </a:p>
          <a:p>
            <a:pPr marL="285750" indent="-285750" algn="just">
              <a:lnSpc>
                <a:spcPct val="150000"/>
              </a:lnSpc>
              <a:buFont typeface="Arial" panose="05000000000000000000" pitchFamily="2" charset="2"/>
              <a:buChar char="•"/>
            </a:pPr>
            <a:r>
              <a:rPr lang="sl-SI" sz="1600" b="0" dirty="0">
                <a:solidFill>
                  <a:schemeClr val="accent1"/>
                </a:solidFill>
              </a:rPr>
              <a:t>Razvijanje postopkov</a:t>
            </a:r>
            <a:endParaRPr lang="sl-SI" dirty="0">
              <a:solidFill>
                <a:schemeClr val="accent1"/>
              </a:solidFill>
            </a:endParaRPr>
          </a:p>
          <a:p>
            <a:pPr marL="285750" indent="-285750" algn="just">
              <a:lnSpc>
                <a:spcPct val="150000"/>
              </a:lnSpc>
              <a:buFont typeface="Arial" panose="05000000000000000000" pitchFamily="2" charset="2"/>
              <a:buChar char="•"/>
            </a:pPr>
            <a:r>
              <a:rPr lang="sl-SI" sz="1600" b="0" dirty="0">
                <a:solidFill>
                  <a:schemeClr val="accent1"/>
                </a:solidFill>
              </a:rPr>
              <a:t>Dodelitev odgovornosti</a:t>
            </a:r>
            <a:endParaRPr lang="sl-SI" dirty="0">
              <a:solidFill>
                <a:schemeClr val="accent1"/>
              </a:solidFill>
            </a:endParaRPr>
          </a:p>
        </p:txBody>
      </p:sp>
      <p:sp>
        <p:nvSpPr>
          <p:cNvPr id="4" name="Segnaposto contenuto 3">
            <a:extLst>
              <a:ext uri="{FF2B5EF4-FFF2-40B4-BE49-F238E27FC236}">
                <a16:creationId xmlns:a16="http://schemas.microsoft.com/office/drawing/2014/main" id="{821BC623-86DD-5959-8310-7C4E781A7114}"/>
              </a:ext>
            </a:extLst>
          </p:cNvPr>
          <p:cNvSpPr>
            <a:spLocks noGrp="1"/>
          </p:cNvSpPr>
          <p:nvPr>
            <p:ph sz="half" idx="2"/>
          </p:nvPr>
        </p:nvSpPr>
        <p:spPr>
          <a:xfrm>
            <a:off x="6100186" y="615819"/>
            <a:ext cx="4813041" cy="5570475"/>
          </a:xfrm>
        </p:spPr>
        <p:txBody>
          <a:bodyPr vert="horz" lIns="91440" tIns="45720" rIns="91440" bIns="45720" rtlCol="0" anchor="t">
            <a:normAutofit/>
          </a:bodyPr>
          <a:lstStyle/>
          <a:p>
            <a:pPr>
              <a:lnSpc>
                <a:spcPct val="160000"/>
              </a:lnSpc>
            </a:pPr>
            <a:r>
              <a:rPr lang="sl-SI" sz="1600" dirty="0">
                <a:solidFill>
                  <a:srgbClr val="0E9094"/>
                </a:solidFill>
                <a:latin typeface="Raleway SemiBold"/>
                <a:ea typeface="+mj-ea"/>
                <a:cs typeface="+mj-cs"/>
              </a:rPr>
              <a:t>2. NADZOR KAKOVOSTI</a:t>
            </a:r>
            <a:endParaRPr lang="sl-SI">
              <a:ea typeface="+mj-ea"/>
              <a:cs typeface="+mj-cs"/>
            </a:endParaRPr>
          </a:p>
          <a:p>
            <a:pPr>
              <a:lnSpc>
                <a:spcPct val="160000"/>
              </a:lnSpc>
            </a:pPr>
            <a:r>
              <a:rPr lang="sl-SI" sz="1600" b="0" dirty="0">
                <a:solidFill>
                  <a:schemeClr val="accent1"/>
                </a:solidFill>
              </a:rPr>
              <a:t>Nadzor kakovosti je bistvenega pomena za ocenjevanje kakovosti izdelka ali storitve. Pregled in preizkušanje sta ključna koraka za prepoznavanje težav in napak, ki jih je treba odpraviti.</a:t>
            </a:r>
          </a:p>
          <a:p>
            <a:pPr algn="just">
              <a:lnSpc>
                <a:spcPct val="160000"/>
              </a:lnSpc>
            </a:pPr>
            <a:r>
              <a:rPr lang="sl-SI" sz="1600" dirty="0">
                <a:solidFill>
                  <a:schemeClr val="accent1"/>
                </a:solidFill>
              </a:rPr>
              <a:t>Ključni sestavni deli:</a:t>
            </a:r>
          </a:p>
          <a:p>
            <a:pPr marL="285750" indent="-285750" algn="just">
              <a:lnSpc>
                <a:spcPct val="160000"/>
              </a:lnSpc>
              <a:buFont typeface="Arial" panose="05000000000000000000" pitchFamily="2" charset="2"/>
              <a:buChar char="•"/>
            </a:pPr>
            <a:r>
              <a:rPr lang="sl-SI" sz="1600" b="0" dirty="0">
                <a:solidFill>
                  <a:schemeClr val="accent1"/>
                </a:solidFill>
              </a:rPr>
              <a:t>Zadovoljstvo strank </a:t>
            </a:r>
            <a:endParaRPr lang="sl-SI">
              <a:solidFill>
                <a:schemeClr val="accent1"/>
              </a:solidFill>
            </a:endParaRPr>
          </a:p>
          <a:p>
            <a:pPr marL="285750" indent="-285750" algn="just">
              <a:lnSpc>
                <a:spcPct val="160000"/>
              </a:lnSpc>
              <a:buFont typeface="Arial" panose="05000000000000000000" pitchFamily="2" charset="2"/>
              <a:buChar char="•"/>
            </a:pPr>
            <a:r>
              <a:rPr lang="sl-SI" sz="1600" b="0" dirty="0">
                <a:solidFill>
                  <a:schemeClr val="accent1"/>
                </a:solidFill>
              </a:rPr>
              <a:t>Skladnost s predpisi</a:t>
            </a:r>
            <a:endParaRPr lang="sl-SI" dirty="0">
              <a:solidFill>
                <a:schemeClr val="accent1"/>
              </a:solidFill>
            </a:endParaRPr>
          </a:p>
          <a:p>
            <a:pPr marL="285750" indent="-285750" algn="just">
              <a:lnSpc>
                <a:spcPct val="160000"/>
              </a:lnSpc>
              <a:buFont typeface="Arial" panose="05000000000000000000" pitchFamily="2" charset="2"/>
              <a:buChar char="•"/>
            </a:pPr>
            <a:r>
              <a:rPr lang="sl-SI" sz="1600" b="0" dirty="0">
                <a:solidFill>
                  <a:schemeClr val="accent1"/>
                </a:solidFill>
              </a:rPr>
              <a:t>Učinkovitost </a:t>
            </a:r>
            <a:endParaRPr lang="sl-SI">
              <a:solidFill>
                <a:schemeClr val="accent1"/>
              </a:solidFill>
            </a:endParaRPr>
          </a:p>
          <a:p>
            <a:pPr marL="285750" indent="-285750" algn="just">
              <a:lnSpc>
                <a:spcPct val="160000"/>
              </a:lnSpc>
              <a:buFont typeface="Arial" panose="05000000000000000000" pitchFamily="2" charset="2"/>
              <a:buChar char="•"/>
            </a:pPr>
            <a:r>
              <a:rPr lang="sl-SI" sz="1600" b="0" dirty="0">
                <a:solidFill>
                  <a:schemeClr val="accent1"/>
                </a:solidFill>
              </a:rPr>
              <a:t>Nenehne izboljšave</a:t>
            </a:r>
            <a:endParaRPr lang="sl-SI" dirty="0">
              <a:solidFill>
                <a:schemeClr val="accent1"/>
              </a:solidFill>
            </a:endParaRPr>
          </a:p>
        </p:txBody>
      </p:sp>
    </p:spTree>
    <p:extLst>
      <p:ext uri="{BB962C8B-B14F-4D97-AF65-F5344CB8AC3E}">
        <p14:creationId xmlns:p14="http://schemas.microsoft.com/office/powerpoint/2010/main" val="892351013"/>
      </p:ext>
    </p:extLst>
  </p:cSld>
  <p:clrMapOvr>
    <a:masterClrMapping/>
  </p:clrMapOvr>
  <p:extLst>
    <p:ext uri="{6950BFC3-D8DA-4A85-94F7-54DA5524770B}">
      <p188:commentRel xmlns:p188="http://schemas.microsoft.com/office/powerpoint/2018/8/main" r:id="rId2"/>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0BC567B6-B466-F20A-4422-B51AB92C751E}"/>
              </a:ext>
            </a:extLst>
          </p:cNvPr>
          <p:cNvSpPr>
            <a:spLocks noGrp="1"/>
          </p:cNvSpPr>
          <p:nvPr>
            <p:ph sz="half" idx="1"/>
          </p:nvPr>
        </p:nvSpPr>
        <p:spPr>
          <a:xfrm>
            <a:off x="457200" y="762038"/>
            <a:ext cx="4893946" cy="5336770"/>
          </a:xfrm>
        </p:spPr>
        <p:txBody>
          <a:bodyPr vert="horz" lIns="91440" tIns="45720" rIns="91440" bIns="45720" rtlCol="0" anchor="t">
            <a:normAutofit fontScale="92500" lnSpcReduction="10000"/>
          </a:bodyPr>
          <a:lstStyle/>
          <a:p>
            <a:pPr algn="just">
              <a:lnSpc>
                <a:spcPct val="150000"/>
              </a:lnSpc>
            </a:pPr>
            <a:r>
              <a:rPr lang="sl-SI" sz="1600" dirty="0">
                <a:solidFill>
                  <a:srgbClr val="0E9094"/>
                </a:solidFill>
                <a:latin typeface="Raleway SemiBold"/>
                <a:ea typeface="+mj-ea"/>
                <a:cs typeface="+mj-cs"/>
              </a:rPr>
              <a:t>3. ZAGOTAVLJANJE KAKOVOSTI</a:t>
            </a:r>
          </a:p>
          <a:p>
            <a:pPr>
              <a:lnSpc>
                <a:spcPct val="150000"/>
              </a:lnSpc>
            </a:pPr>
            <a:r>
              <a:rPr lang="sl-SI" sz="1600" b="0" dirty="0">
                <a:solidFill>
                  <a:schemeClr val="accent1"/>
                </a:solidFill>
              </a:rPr>
              <a:t>Podjetja morajo zagotoviti, da pri proizvodnji blaga ali opravljanju storitev ne pride do napak in pomanjkljivosti. Zagotavljanje kakovosti zagotavlja dosledne rezultate </a:t>
            </a:r>
            <a:r>
              <a:rPr lang="sl-SI" sz="1600" dirty="0">
                <a:solidFill>
                  <a:schemeClr val="accent1"/>
                </a:solidFill>
              </a:rPr>
              <a:t>z izvajanjem sistematičnih procesov</a:t>
            </a:r>
            <a:r>
              <a:rPr lang="sl-SI" sz="1600" b="0" dirty="0">
                <a:solidFill>
                  <a:schemeClr val="accent1"/>
                </a:solidFill>
              </a:rPr>
              <a:t>. Nadzor kakovosti se osredotoča na zagotavljanje zaupanja, da bodo zahteve glede kakovosti izpolnjene.
</a:t>
            </a:r>
            <a:r>
              <a:rPr lang="sl-SI" sz="1600" dirty="0">
                <a:solidFill>
                  <a:schemeClr val="accent1"/>
                </a:solidFill>
              </a:rPr>
              <a:t>Zagotavljanje kakovosti in nadzor kakovosti skupaj preprečujeta napake in pomanjkljivosti </a:t>
            </a:r>
            <a:r>
              <a:rPr lang="sl-SI" sz="1600" b="0" dirty="0">
                <a:solidFill>
                  <a:schemeClr val="accent1"/>
                </a:solidFill>
              </a:rPr>
              <a:t>ter zagotavljata, da ponujeni izdelki in storitve izpolnjujejo pričakovanja strank in so skladni s predpisi. Ta celostni pristop ne le izboljšuje splošno kakovost, temveč prispeva tudi k zaupanju strank in ugledu podjetja.</a:t>
            </a:r>
          </a:p>
        </p:txBody>
      </p:sp>
      <p:sp>
        <p:nvSpPr>
          <p:cNvPr id="4" name="Segnaposto contenuto 3">
            <a:extLst>
              <a:ext uri="{FF2B5EF4-FFF2-40B4-BE49-F238E27FC236}">
                <a16:creationId xmlns:a16="http://schemas.microsoft.com/office/drawing/2014/main" id="{821BC623-86DD-5959-8310-7C4E781A7114}"/>
              </a:ext>
            </a:extLst>
          </p:cNvPr>
          <p:cNvSpPr>
            <a:spLocks noGrp="1"/>
          </p:cNvSpPr>
          <p:nvPr>
            <p:ph sz="half" idx="2"/>
          </p:nvPr>
        </p:nvSpPr>
        <p:spPr>
          <a:xfrm>
            <a:off x="6204138" y="761597"/>
            <a:ext cx="5409283" cy="5579709"/>
          </a:xfrm>
        </p:spPr>
        <p:txBody>
          <a:bodyPr vert="horz" lIns="91440" tIns="45720" rIns="91440" bIns="45720" rtlCol="0" anchor="t">
            <a:normAutofit fontScale="92500" lnSpcReduction="10000"/>
          </a:bodyPr>
          <a:lstStyle/>
          <a:p>
            <a:pPr algn="just">
              <a:lnSpc>
                <a:spcPct val="150000"/>
              </a:lnSpc>
            </a:pPr>
            <a:r>
              <a:rPr lang="sl-SI" sz="1600" dirty="0">
                <a:solidFill>
                  <a:srgbClr val="0E9094"/>
                </a:solidFill>
                <a:latin typeface="Raleway SemiBold"/>
                <a:ea typeface="+mj-ea"/>
                <a:cs typeface="+mj-cs"/>
              </a:rPr>
              <a:t>4. IZBOLJŠANJE KAKOVOSTI</a:t>
            </a:r>
          </a:p>
          <a:p>
            <a:pPr>
              <a:lnSpc>
                <a:spcPct val="150000"/>
              </a:lnSpc>
            </a:pPr>
            <a:r>
              <a:rPr lang="sl-SI" sz="1600" b="0" dirty="0">
                <a:solidFill>
                  <a:schemeClr val="accent1"/>
                </a:solidFill>
              </a:rPr>
              <a:t>Z izboljševanjem kakovosti lahko organizacije sistematično </a:t>
            </a:r>
            <a:r>
              <a:rPr lang="sl-SI" sz="1600" dirty="0">
                <a:solidFill>
                  <a:schemeClr val="accent1"/>
                </a:solidFill>
              </a:rPr>
              <a:t>merijo rezultate </a:t>
            </a:r>
            <a:r>
              <a:rPr lang="sl-SI" sz="1600" b="0" dirty="0">
                <a:solidFill>
                  <a:schemeClr val="accent1"/>
                </a:solidFill>
              </a:rPr>
              <a:t>in prepoznavajo priložnosti za izboljšave. Ta proces vključuje zbiranje in analizo podatkov, povezanih z uspešnostjo izdelkov in povratnimi informacijami strank. Tako lahko podjetja natančno določijo specifična področja, kjer je mogoče uvesti izboljšave, bodisi v fazi načrtovanja, proizvodnje ali dobave. Uvedba teh izboljšav ne le izboljša kakovosti izdelkov ali storitev, temveč tudi vodi k </a:t>
            </a:r>
            <a:r>
              <a:rPr lang="sl-SI" sz="1600" dirty="0">
                <a:solidFill>
                  <a:schemeClr val="accent1"/>
                </a:solidFill>
              </a:rPr>
              <a:t>večjemu zadovoljstvu strank </a:t>
            </a:r>
            <a:r>
              <a:rPr lang="sl-SI" sz="1600" b="0" dirty="0">
                <a:solidFill>
                  <a:schemeClr val="accent1"/>
                </a:solidFill>
              </a:rPr>
              <a:t>in konkurenčni prednosti.</a:t>
            </a:r>
          </a:p>
        </p:txBody>
      </p:sp>
    </p:spTree>
    <p:extLst>
      <p:ext uri="{BB962C8B-B14F-4D97-AF65-F5344CB8AC3E}">
        <p14:creationId xmlns:p14="http://schemas.microsoft.com/office/powerpoint/2010/main" val="3178659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sellaDiTesto 8">
            <a:extLst>
              <a:ext uri="{FF2B5EF4-FFF2-40B4-BE49-F238E27FC236}">
                <a16:creationId xmlns:a16="http://schemas.microsoft.com/office/drawing/2014/main" id="{E29ED065-BCB7-75D2-C044-4F9F847F9ED3}"/>
              </a:ext>
            </a:extLst>
          </p:cNvPr>
          <p:cNvSpPr txBox="1"/>
          <p:nvPr/>
        </p:nvSpPr>
        <p:spPr>
          <a:xfrm>
            <a:off x="289194" y="838772"/>
            <a:ext cx="7203688" cy="5740033"/>
          </a:xfrm>
          <a:prstGeom prst="rect">
            <a:avLst/>
          </a:prstGeom>
          <a:noFill/>
        </p:spPr>
        <p:txBody>
          <a:bodyPr wrap="square" lIns="91440" tIns="45720" rIns="91440" bIns="45720" rtlCol="0" anchor="t">
            <a:spAutoFit/>
          </a:bodyPr>
          <a:lstStyle/>
          <a:p>
            <a:pPr>
              <a:lnSpc>
                <a:spcPct val="150000"/>
              </a:lnSpc>
            </a:pPr>
            <a:r>
              <a:rPr lang="sl-SI" sz="1600" dirty="0">
                <a:solidFill>
                  <a:schemeClr val="accent1"/>
                </a:solidFill>
              </a:rPr>
              <a:t>7 orodij za nadzor kakovosti se uporablja na področju nadzora kakovosti za analizo podatkov in </a:t>
            </a:r>
            <a:r>
              <a:rPr lang="sl-SI" sz="1600" b="1" dirty="0">
                <a:solidFill>
                  <a:schemeClr val="accent1"/>
                </a:solidFill>
              </a:rPr>
              <a:t>reševanje vprašanj, povezanih s kakovostjo</a:t>
            </a:r>
            <a:r>
              <a:rPr lang="sl-SI" sz="1600" dirty="0">
                <a:solidFill>
                  <a:schemeClr val="accent1"/>
                </a:solidFill>
              </a:rPr>
              <a:t>. Ta orodja je prvotno razvil </a:t>
            </a:r>
            <a:r>
              <a:rPr lang="sl-SI" sz="1600" b="1" dirty="0" err="1">
                <a:solidFill>
                  <a:schemeClr val="accent1"/>
                </a:solidFill>
              </a:rPr>
              <a:t>Kaoru</a:t>
            </a:r>
            <a:r>
              <a:rPr lang="sl-SI" sz="1600" b="1" dirty="0">
                <a:solidFill>
                  <a:schemeClr val="accent1"/>
                </a:solidFill>
              </a:rPr>
              <a:t> </a:t>
            </a:r>
            <a:r>
              <a:rPr lang="sl-SI" sz="1600" b="1" dirty="0" err="1">
                <a:solidFill>
                  <a:schemeClr val="accent1"/>
                </a:solidFill>
              </a:rPr>
              <a:t>Ishikawa</a:t>
            </a:r>
            <a:r>
              <a:rPr lang="sl-SI" sz="1600" dirty="0">
                <a:solidFill>
                  <a:schemeClr val="accent1"/>
                </a:solidFill>
              </a:rPr>
              <a:t>, japonski strokovnjak za upravljanje kakovosti. Sčasoma so postala bistveni del metodologij za izboljšanje kakovosti. </a:t>
            </a:r>
          </a:p>
          <a:p>
            <a:pPr>
              <a:lnSpc>
                <a:spcPct val="150000"/>
              </a:lnSpc>
            </a:pPr>
            <a:r>
              <a:rPr lang="sl-SI" sz="1600" dirty="0">
                <a:solidFill>
                  <a:schemeClr val="accent1"/>
                </a:solidFill>
              </a:rPr>
              <a:t>7 orodij za nadzor kakovosti: </a:t>
            </a:r>
          </a:p>
          <a:p>
            <a:pPr marL="285750" indent="-285750">
              <a:spcBef>
                <a:spcPts val="600"/>
              </a:spcBef>
              <a:buFontTx/>
              <a:buChar char="-"/>
            </a:pPr>
            <a:r>
              <a:rPr lang="sl-SI" sz="1600" dirty="0">
                <a:solidFill>
                  <a:schemeClr val="accent1"/>
                </a:solidFill>
              </a:rPr>
              <a:t>Diagram poteka</a:t>
            </a:r>
            <a:endParaRPr lang="en-US" sz="1600" dirty="0">
              <a:solidFill>
                <a:schemeClr val="accent1"/>
              </a:solidFill>
            </a:endParaRPr>
          </a:p>
          <a:p>
            <a:pPr marL="285750" indent="-285750">
              <a:spcBef>
                <a:spcPts val="600"/>
              </a:spcBef>
              <a:buFontTx/>
              <a:buChar char="-"/>
            </a:pPr>
            <a:r>
              <a:rPr lang="sl-SI" sz="1600" dirty="0">
                <a:solidFill>
                  <a:schemeClr val="accent1"/>
                </a:solidFill>
              </a:rPr>
              <a:t>Kontrolni listi</a:t>
            </a:r>
            <a:endParaRPr lang="en-US" sz="1600" dirty="0">
              <a:solidFill>
                <a:schemeClr val="accent1"/>
              </a:solidFill>
            </a:endParaRPr>
          </a:p>
          <a:p>
            <a:pPr marL="285750" indent="-285750">
              <a:spcBef>
                <a:spcPts val="600"/>
              </a:spcBef>
              <a:buFontTx/>
              <a:buChar char="-"/>
            </a:pPr>
            <a:r>
              <a:rPr lang="sl-SI" sz="1600" err="1">
                <a:solidFill>
                  <a:schemeClr val="accent1"/>
                </a:solidFill>
              </a:rPr>
              <a:t>Paretov</a:t>
            </a:r>
            <a:r>
              <a:rPr lang="sl-SI" sz="1600">
                <a:solidFill>
                  <a:schemeClr val="accent1"/>
                </a:solidFill>
              </a:rPr>
              <a:t> diagram</a:t>
            </a:r>
            <a:endParaRPr lang="en-US" sz="1600" dirty="0">
              <a:solidFill>
                <a:schemeClr val="accent1"/>
              </a:solidFill>
            </a:endParaRPr>
          </a:p>
          <a:p>
            <a:pPr marL="285750" indent="-285750">
              <a:spcBef>
                <a:spcPts val="600"/>
              </a:spcBef>
              <a:buFontTx/>
              <a:buChar char="-"/>
            </a:pPr>
            <a:r>
              <a:rPr lang="sl-SI" sz="1600" dirty="0">
                <a:solidFill>
                  <a:schemeClr val="accent1"/>
                </a:solidFill>
              </a:rPr>
              <a:t>Diagram vzrokov in posledic </a:t>
            </a:r>
            <a:endParaRPr lang="en-US" sz="1600" dirty="0">
              <a:solidFill>
                <a:schemeClr val="accent1"/>
              </a:solidFill>
            </a:endParaRPr>
          </a:p>
          <a:p>
            <a:pPr marL="285750" indent="-285750">
              <a:spcBef>
                <a:spcPts val="600"/>
              </a:spcBef>
              <a:buFontTx/>
              <a:buChar char="-"/>
            </a:pPr>
            <a:r>
              <a:rPr lang="en-US" sz="1600" dirty="0" err="1">
                <a:solidFill>
                  <a:schemeClr val="accent1"/>
                </a:solidFill>
              </a:rPr>
              <a:t>Raztreseni</a:t>
            </a:r>
            <a:r>
              <a:rPr lang="en-US" sz="1600" dirty="0">
                <a:solidFill>
                  <a:schemeClr val="accent1"/>
                </a:solidFill>
              </a:rPr>
              <a:t> </a:t>
            </a:r>
            <a:r>
              <a:rPr lang="en-US" sz="1600" dirty="0" err="1">
                <a:solidFill>
                  <a:schemeClr val="accent1"/>
                </a:solidFill>
              </a:rPr>
              <a:t>grafikon</a:t>
            </a:r>
          </a:p>
          <a:p>
            <a:pPr marL="285750" indent="-285750">
              <a:spcBef>
                <a:spcPts val="600"/>
              </a:spcBef>
              <a:buFontTx/>
              <a:buChar char="-"/>
            </a:pPr>
            <a:r>
              <a:rPr lang="sl-SI" sz="1600">
                <a:solidFill>
                  <a:schemeClr val="accent1"/>
                </a:solidFill>
              </a:rPr>
              <a:t>Histogram </a:t>
            </a:r>
            <a:endParaRPr lang="en-US" sz="1600" dirty="0">
              <a:solidFill>
                <a:schemeClr val="accent1"/>
              </a:solidFill>
            </a:endParaRPr>
          </a:p>
          <a:p>
            <a:pPr marL="285750" indent="-285750">
              <a:spcBef>
                <a:spcPts val="600"/>
              </a:spcBef>
              <a:buFontTx/>
              <a:buChar char="-"/>
            </a:pPr>
            <a:r>
              <a:rPr lang="sl-SI" sz="1600" dirty="0">
                <a:solidFill>
                  <a:schemeClr val="accent1"/>
                </a:solidFill>
              </a:rPr>
              <a:t>Kontrolni diagram</a:t>
            </a:r>
            <a:endParaRPr lang="en-US" sz="1600" dirty="0">
              <a:solidFill>
                <a:schemeClr val="accent1"/>
              </a:solidFill>
            </a:endParaRPr>
          </a:p>
          <a:p>
            <a:pPr marL="285750" indent="-285750">
              <a:spcBef>
                <a:spcPts val="600"/>
              </a:spcBef>
              <a:buFontTx/>
              <a:buChar char="-"/>
            </a:pPr>
            <a:endParaRPr lang="sl-SI" sz="1600">
              <a:solidFill>
                <a:schemeClr val="accent1"/>
              </a:solidFill>
            </a:endParaRPr>
          </a:p>
          <a:p>
            <a:pPr>
              <a:spcBef>
                <a:spcPts val="600"/>
              </a:spcBef>
            </a:pPr>
            <a:r>
              <a:rPr lang="sl-SI" sz="1600" b="1" dirty="0">
                <a:solidFill>
                  <a:schemeClr val="accent1"/>
                </a:solidFill>
              </a:rPr>
              <a:t>95 % težav s kakovostjo </a:t>
            </a:r>
            <a:r>
              <a:rPr lang="sl-SI" sz="1600" dirty="0">
                <a:solidFill>
                  <a:schemeClr val="accent1"/>
                </a:solidFill>
              </a:rPr>
              <a:t>je mogoče rešiti s 7 orodji za preverjanje kakovosti.</a:t>
            </a:r>
          </a:p>
          <a:p>
            <a:pPr marL="285750" indent="-285750">
              <a:buFontTx/>
              <a:buChar char="-"/>
            </a:pPr>
            <a:endParaRPr lang="sl-SI">
              <a:solidFill>
                <a:schemeClr val="accent1"/>
              </a:solidFill>
            </a:endParaRPr>
          </a:p>
        </p:txBody>
      </p:sp>
      <p:pic>
        <p:nvPicPr>
          <p:cNvPr id="11" name="Elementi multimediali online 3">
            <a:hlinkClick r:id="" action="ppaction://media"/>
            <a:extLst>
              <a:ext uri="{FF2B5EF4-FFF2-40B4-BE49-F238E27FC236}">
                <a16:creationId xmlns:a16="http://schemas.microsoft.com/office/drawing/2014/main" id="{C19BFBD0-789C-DB36-0DA6-25040DF340E6}"/>
              </a:ext>
            </a:extLst>
          </p:cNvPr>
          <p:cNvPicPr>
            <a:picLocks noRot="1" noChangeAspect="1"/>
          </p:cNvPicPr>
          <p:nvPr>
            <a:videoFile r:link="rId1"/>
          </p:nvPr>
        </p:nvPicPr>
        <p:blipFill>
          <a:blip r:embed="rId3" cstate="print"/>
          <a:stretch>
            <a:fillRect/>
          </a:stretch>
        </p:blipFill>
        <p:spPr>
          <a:xfrm>
            <a:off x="7205652" y="2757842"/>
            <a:ext cx="4538349" cy="2562163"/>
          </a:xfrm>
          <a:prstGeom prst="rect">
            <a:avLst/>
          </a:prstGeom>
        </p:spPr>
      </p:pic>
      <p:sp>
        <p:nvSpPr>
          <p:cNvPr id="13" name="Rettangolo con angoli arrotondati 12">
            <a:extLst>
              <a:ext uri="{FF2B5EF4-FFF2-40B4-BE49-F238E27FC236}">
                <a16:creationId xmlns:a16="http://schemas.microsoft.com/office/drawing/2014/main" id="{83991C30-927B-2504-1580-AFE163EB9BE7}"/>
              </a:ext>
            </a:extLst>
          </p:cNvPr>
          <p:cNvSpPr/>
          <p:nvPr/>
        </p:nvSpPr>
        <p:spPr>
          <a:xfrm>
            <a:off x="7860004" y="989730"/>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sl-SI" sz="1200">
                <a:solidFill>
                  <a:schemeClr val="accent1"/>
                </a:solidFill>
              </a:rPr>
              <a:t>Preden nadaljujete z naslednjimi diapozitivi, kjer bomo natančneje pojasnili 7 orodij za nadzor kakovosti, si oglejte ta videoposnetek, da boste ta orodja bolje razumeli.</a:t>
            </a:r>
          </a:p>
        </p:txBody>
      </p:sp>
      <p:sp>
        <p:nvSpPr>
          <p:cNvPr id="15" name="Titolo 1">
            <a:extLst>
              <a:ext uri="{FF2B5EF4-FFF2-40B4-BE49-F238E27FC236}">
                <a16:creationId xmlns:a16="http://schemas.microsoft.com/office/drawing/2014/main" id="{8AB7C3A7-AD44-947B-0C72-8345C7AAC235}"/>
              </a:ext>
            </a:extLst>
          </p:cNvPr>
          <p:cNvSpPr>
            <a:spLocks noGrp="1"/>
          </p:cNvSpPr>
          <p:nvPr>
            <p:ph type="title"/>
          </p:nvPr>
        </p:nvSpPr>
        <p:spPr>
          <a:xfrm>
            <a:off x="284963" y="102186"/>
            <a:ext cx="10662138" cy="637065"/>
          </a:xfrm>
        </p:spPr>
        <p:txBody>
          <a:bodyPr>
            <a:normAutofit/>
          </a:bodyPr>
          <a:lstStyle/>
          <a:p>
            <a:r>
              <a:rPr lang="sl-SI" sz="3400"/>
              <a:t>7 orodij za nadzor kakovosti</a:t>
            </a:r>
          </a:p>
        </p:txBody>
      </p:sp>
      <p:sp>
        <p:nvSpPr>
          <p:cNvPr id="16" name="CasellaDiTesto 15">
            <a:extLst>
              <a:ext uri="{FF2B5EF4-FFF2-40B4-BE49-F238E27FC236}">
                <a16:creationId xmlns:a16="http://schemas.microsoft.com/office/drawing/2014/main" id="{B9197181-1F66-CAF9-F4B2-714C57975D29}"/>
              </a:ext>
            </a:extLst>
          </p:cNvPr>
          <p:cNvSpPr txBox="1"/>
          <p:nvPr/>
        </p:nvSpPr>
        <p:spPr>
          <a:xfrm>
            <a:off x="7492882" y="5417723"/>
            <a:ext cx="453834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rgbClr val="1D1D1B"/>
                </a:solidFill>
              </a:rPr>
              <a:t>Vir</a:t>
            </a:r>
            <a:r>
              <a:rPr lang="en-GB" sz="1000">
                <a:solidFill>
                  <a:srgbClr val="1D1D1B"/>
                </a:solidFill>
              </a:rPr>
              <a:t>: QE Academy: The 7 Quality Control (QC) Tools Explained with an Example</a:t>
            </a:r>
            <a:r>
              <a:rPr lang="sl-SI" sz="1000">
                <a:solidFill>
                  <a:srgbClr val="1D1D1B"/>
                </a:solidFill>
              </a:rPr>
              <a:t>;</a:t>
            </a:r>
            <a:r>
              <a:rPr lang="en-GB" sz="1000">
                <a:solidFill>
                  <a:srgbClr val="1D1D1B"/>
                </a:solidFill>
              </a:rPr>
              <a:t> </a:t>
            </a:r>
            <a:endParaRPr lang="sl-SI" sz="1000">
              <a:solidFill>
                <a:srgbClr val="1D1D1B"/>
              </a:solidFill>
            </a:endParaRPr>
          </a:p>
        </p:txBody>
      </p:sp>
      <p:sp>
        <p:nvSpPr>
          <p:cNvPr id="3" name="Freccia in giù 2">
            <a:extLst>
              <a:ext uri="{FF2B5EF4-FFF2-40B4-BE49-F238E27FC236}">
                <a16:creationId xmlns:a16="http://schemas.microsoft.com/office/drawing/2014/main" id="{E0C04870-F473-581A-89AF-9E7D8CFE181E}"/>
              </a:ext>
            </a:extLst>
          </p:cNvPr>
          <p:cNvSpPr/>
          <p:nvPr/>
        </p:nvSpPr>
        <p:spPr>
          <a:xfrm>
            <a:off x="9443786" y="2099761"/>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215440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vol="80000">
                <p:cTn id="12" fill="hold" display="0">
                  <p:stCondLst>
                    <p:cond delay="indefinite"/>
                  </p:stCondLst>
                </p:cTn>
                <p:tgtEl>
                  <p:spTgt spid="11"/>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838200" y="223935"/>
            <a:ext cx="10515600" cy="5953028"/>
          </a:xfrm>
        </p:spPr>
        <p:txBody>
          <a:bodyPr vert="horz" lIns="91440" tIns="45720" rIns="91440" bIns="45720" rtlCol="0" anchor="t">
            <a:normAutofit/>
          </a:bodyPr>
          <a:lstStyle/>
          <a:p>
            <a:endParaRPr lang="sl-SI" sz="2400"/>
          </a:p>
          <a:p>
            <a:pPr marL="0" indent="0">
              <a:lnSpc>
                <a:spcPct val="150000"/>
              </a:lnSpc>
              <a:buNone/>
            </a:pPr>
            <a:r>
              <a:rPr lang="sl-SI" sz="1600">
                <a:solidFill>
                  <a:schemeClr val="bg2"/>
                </a:solidFill>
              </a:rPr>
              <a:t>1. Diagram poteka: </a:t>
            </a:r>
            <a:r>
              <a:rPr lang="sl-SI" sz="1600" b="0">
                <a:solidFill>
                  <a:schemeClr val="accent1"/>
                </a:solidFill>
              </a:rPr>
              <a:t>vizualni pripomoček, ki prikazuje
potek ali zaporedje procesa 
(kot so informacije, naloge, posamezniki, 
gradivo ali odločitev). Z njim so stvari
 lažje razumljive.</a:t>
            </a:r>
          </a:p>
          <a:p>
            <a:pPr marL="0" indent="0">
              <a:lnSpc>
                <a:spcPct val="150000"/>
              </a:lnSpc>
              <a:buNone/>
            </a:pPr>
            <a:endParaRPr lang="sl-SI" sz="1600" b="0">
              <a:solidFill>
                <a:schemeClr val="accent1"/>
              </a:solidFill>
            </a:endParaRPr>
          </a:p>
          <a:p>
            <a:pPr marL="0" indent="0">
              <a:lnSpc>
                <a:spcPct val="150000"/>
              </a:lnSpc>
              <a:buNone/>
            </a:pPr>
            <a:r>
              <a:rPr lang="sl-SI" sz="1600">
                <a:solidFill>
                  <a:schemeClr val="bg2"/>
                </a:solidFill>
              </a:rPr>
              <a:t>2. Kontrolni list</a:t>
            </a:r>
            <a:r>
              <a:rPr lang="sl-SI" sz="1600">
                <a:solidFill>
                  <a:schemeClr val="bg2"/>
                </a:solidFill>
                <a:latin typeface="Raleway"/>
              </a:rPr>
              <a:t>: </a:t>
            </a:r>
            <a:r>
              <a:rPr lang="sl-SI" sz="1600" b="0">
                <a:solidFill>
                  <a:schemeClr val="accent1"/>
                </a:solidFill>
                <a:latin typeface="Raleway"/>
              </a:rPr>
              <a:t>o</a:t>
            </a:r>
            <a:r>
              <a:rPr lang="sl-SI" sz="1600" b="0">
                <a:solidFill>
                  <a:schemeClr val="accent1"/>
                </a:solidFill>
              </a:rPr>
              <a:t>brazec ali evidenčni list, ki se 
uporablja za sistematično zbiranje podatkov. 
Uporablja se za sledenje dogodkom, napakam, 
pomanjkljivostim ali drugim pomembnim meritvam</a:t>
            </a:r>
            <a:r>
              <a:rPr lang="sl-SI" sz="1600" b="0">
                <a:solidFill>
                  <a:schemeClr val="accent1"/>
                </a:solidFill>
                <a:latin typeface="Raleway"/>
              </a:rPr>
              <a:t>.</a:t>
            </a:r>
            <a:endParaRPr lang="sl-SI" sz="1600" b="0">
              <a:solidFill>
                <a:schemeClr val="accent1"/>
              </a:solidFill>
            </a:endParaRPr>
          </a:p>
        </p:txBody>
      </p:sp>
      <p:pic>
        <p:nvPicPr>
          <p:cNvPr id="5" name="Immagine 4">
            <a:extLst>
              <a:ext uri="{FF2B5EF4-FFF2-40B4-BE49-F238E27FC236}">
                <a16:creationId xmlns:a16="http://schemas.microsoft.com/office/drawing/2014/main" id="{C52022E9-8EB7-8D96-915A-0A527F9C163C}"/>
              </a:ext>
            </a:extLst>
          </p:cNvPr>
          <p:cNvPicPr>
            <a:picLocks noChangeAspect="1"/>
          </p:cNvPicPr>
          <p:nvPr/>
        </p:nvPicPr>
        <p:blipFill rotWithShape="1">
          <a:blip r:embed="rId2" cstate="print"/>
          <a:srcRect l="7131" t="9762" r="8383" b="4885"/>
          <a:stretch/>
        </p:blipFill>
        <p:spPr>
          <a:xfrm>
            <a:off x="6628989" y="223935"/>
            <a:ext cx="4073224" cy="2166269"/>
          </a:xfrm>
          <a:prstGeom prst="rect">
            <a:avLst/>
          </a:prstGeom>
        </p:spPr>
      </p:pic>
      <p:pic>
        <p:nvPicPr>
          <p:cNvPr id="9" name="Immagine 8">
            <a:extLst>
              <a:ext uri="{FF2B5EF4-FFF2-40B4-BE49-F238E27FC236}">
                <a16:creationId xmlns:a16="http://schemas.microsoft.com/office/drawing/2014/main" id="{8FE9F898-BE29-0E4D-D156-14E744F99F92}"/>
              </a:ext>
            </a:extLst>
          </p:cNvPr>
          <p:cNvPicPr>
            <a:picLocks noChangeAspect="1"/>
          </p:cNvPicPr>
          <p:nvPr/>
        </p:nvPicPr>
        <p:blipFill>
          <a:blip r:embed="rId3" cstate="print"/>
          <a:stretch>
            <a:fillRect/>
          </a:stretch>
        </p:blipFill>
        <p:spPr>
          <a:xfrm>
            <a:off x="6689465" y="3211286"/>
            <a:ext cx="3951925" cy="2665808"/>
          </a:xfrm>
          <a:prstGeom prst="rect">
            <a:avLst/>
          </a:prstGeom>
        </p:spPr>
      </p:pic>
      <p:sp>
        <p:nvSpPr>
          <p:cNvPr id="2" name="CasellaDiTesto 1">
            <a:extLst>
              <a:ext uri="{FF2B5EF4-FFF2-40B4-BE49-F238E27FC236}">
                <a16:creationId xmlns:a16="http://schemas.microsoft.com/office/drawing/2014/main" id="{A8E83E1C-5DC7-3619-EF34-D6846E100DED}"/>
              </a:ext>
            </a:extLst>
          </p:cNvPr>
          <p:cNvSpPr txBox="1"/>
          <p:nvPr/>
        </p:nvSpPr>
        <p:spPr>
          <a:xfrm>
            <a:off x="6623353" y="2390020"/>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rgbClr val="1D1D1B"/>
                </a:solidFill>
              </a:rPr>
              <a:t>Vir </a:t>
            </a:r>
            <a:r>
              <a:rPr lang="en-GB" sz="1000" err="1">
                <a:solidFill>
                  <a:srgbClr val="1D1D1B"/>
                </a:solidFill>
              </a:rPr>
              <a:t>slike</a:t>
            </a:r>
            <a:r>
              <a:rPr lang="en-GB" sz="1000">
                <a:solidFill>
                  <a:srgbClr val="1D1D1B"/>
                </a:solidFill>
              </a:rPr>
              <a:t>: The 7 Quality Control (QC) Tools Explained with an Example</a:t>
            </a:r>
            <a:r>
              <a:rPr lang="sl-SI" sz="1000">
                <a:solidFill>
                  <a:srgbClr val="1D1D1B"/>
                </a:solidFill>
              </a:rPr>
              <a:t>;</a:t>
            </a:r>
          </a:p>
          <a:p>
            <a:r>
              <a:rPr lang="en-GB" sz="1000" err="1">
                <a:solidFill>
                  <a:srgbClr val="1D1D1B"/>
                </a:solidFill>
              </a:rPr>
              <a:t>CQE</a:t>
            </a:r>
            <a:r>
              <a:rPr lang="en-GB" sz="1000">
                <a:solidFill>
                  <a:srgbClr val="1D1D1B"/>
                </a:solidFill>
              </a:rPr>
              <a:t> Academy </a:t>
            </a:r>
            <a:endParaRPr lang="en-GB" sz="1000"/>
          </a:p>
        </p:txBody>
      </p:sp>
      <p:sp>
        <p:nvSpPr>
          <p:cNvPr id="4" name="CasellaDiTesto 3">
            <a:extLst>
              <a:ext uri="{FF2B5EF4-FFF2-40B4-BE49-F238E27FC236}">
                <a16:creationId xmlns:a16="http://schemas.microsoft.com/office/drawing/2014/main" id="{FC794028-7497-9DD9-5EBD-45CE27EDAD6A}"/>
              </a:ext>
            </a:extLst>
          </p:cNvPr>
          <p:cNvSpPr txBox="1"/>
          <p:nvPr/>
        </p:nvSpPr>
        <p:spPr>
          <a:xfrm>
            <a:off x="6623352" y="6151638"/>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solidFill>
                  <a:srgbClr val="1D1D1B"/>
                </a:solidFill>
              </a:rPr>
              <a:t>Vir </a:t>
            </a:r>
            <a:r>
              <a:rPr lang="en-US" sz="1000" err="1">
                <a:solidFill>
                  <a:srgbClr val="1D1D1B"/>
                </a:solidFill>
              </a:rPr>
              <a:t>slike</a:t>
            </a:r>
            <a:r>
              <a:rPr lang="en-US" sz="1000">
                <a:solidFill>
                  <a:srgbClr val="1D1D1B"/>
                </a:solidFill>
              </a:rPr>
              <a:t>: The 7 Quality Control (QC) Tools Explained with an Example</a:t>
            </a:r>
            <a:r>
              <a:rPr lang="sl-SI" sz="1000">
                <a:solidFill>
                  <a:srgbClr val="1D1D1B"/>
                </a:solidFill>
              </a:rPr>
              <a:t>;</a:t>
            </a:r>
          </a:p>
          <a:p>
            <a:r>
              <a:rPr lang="en-US" sz="1000" err="1">
                <a:solidFill>
                  <a:srgbClr val="1D1D1B"/>
                </a:solidFill>
              </a:rPr>
              <a:t>CQE</a:t>
            </a:r>
            <a:r>
              <a:rPr lang="en-US" sz="1000">
                <a:solidFill>
                  <a:srgbClr val="1D1D1B"/>
                </a:solidFill>
              </a:rPr>
              <a:t> Academy </a:t>
            </a:r>
            <a:endParaRPr lang="it-IT" sz="1000" b="1"/>
          </a:p>
        </p:txBody>
      </p:sp>
    </p:spTree>
    <p:extLst>
      <p:ext uri="{BB962C8B-B14F-4D97-AF65-F5344CB8AC3E}">
        <p14:creationId xmlns:p14="http://schemas.microsoft.com/office/powerpoint/2010/main" val="40991559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838200" y="223935"/>
            <a:ext cx="10515600" cy="5953028"/>
          </a:xfrm>
        </p:spPr>
        <p:txBody>
          <a:bodyPr vert="horz" lIns="91440" tIns="45720" rIns="91440" bIns="45720" rtlCol="0" anchor="t">
            <a:normAutofit/>
          </a:bodyPr>
          <a:lstStyle/>
          <a:p>
            <a:pPr marL="0" indent="0">
              <a:lnSpc>
                <a:spcPct val="150000"/>
              </a:lnSpc>
              <a:buNone/>
            </a:pPr>
            <a:endParaRPr lang="sl-SI" sz="2000"/>
          </a:p>
          <a:p>
            <a:pPr marL="0" indent="0">
              <a:lnSpc>
                <a:spcPct val="150000"/>
              </a:lnSpc>
              <a:buNone/>
            </a:pPr>
            <a:r>
              <a:rPr lang="sl-SI" sz="1700">
                <a:solidFill>
                  <a:schemeClr val="bg2"/>
                </a:solidFill>
              </a:rPr>
              <a:t>3. </a:t>
            </a:r>
            <a:r>
              <a:rPr lang="sl-SI" sz="1700" err="1">
                <a:solidFill>
                  <a:schemeClr val="bg2"/>
                </a:solidFill>
              </a:rPr>
              <a:t>Paretov</a:t>
            </a:r>
            <a:r>
              <a:rPr lang="sl-SI" sz="1700">
                <a:solidFill>
                  <a:schemeClr val="bg2"/>
                </a:solidFill>
              </a:rPr>
              <a:t> diagram: </a:t>
            </a:r>
            <a:r>
              <a:rPr lang="sl-SI" sz="1700" b="0">
                <a:solidFill>
                  <a:schemeClr val="accent1"/>
                </a:solidFill>
              </a:rPr>
              <a:t>stolpčni grafikon, ki razvršča težave 
ali vzroke v padajočem vrstnem redu pomembnosti. 
Uporablja se za prepoznavanje in osredotočanje na ključne vzroke, 
večine težav. Omogoča analizo podatkov.</a:t>
            </a:r>
          </a:p>
          <a:p>
            <a:pPr marL="0" indent="0">
              <a:lnSpc>
                <a:spcPct val="150000"/>
              </a:lnSpc>
              <a:buNone/>
            </a:pPr>
            <a:endParaRPr lang="sl-SI" sz="1600" b="0">
              <a:solidFill>
                <a:schemeClr val="accent1"/>
              </a:solidFill>
            </a:endParaRPr>
          </a:p>
          <a:p>
            <a:pPr marL="0" indent="0">
              <a:lnSpc>
                <a:spcPct val="150000"/>
              </a:lnSpc>
              <a:buNone/>
            </a:pPr>
            <a:r>
              <a:rPr lang="sl-SI" sz="1700">
                <a:solidFill>
                  <a:schemeClr val="bg2"/>
                </a:solidFill>
                <a:latin typeface="Raleway"/>
              </a:rPr>
              <a:t>4</a:t>
            </a:r>
            <a:r>
              <a:rPr kumimoji="0" lang="sl-SI" sz="1700" b="1" i="0" u="none" strike="noStrike" kern="1200" cap="none" spc="0" normalizeH="0" baseline="0">
                <a:ln>
                  <a:noFill/>
                </a:ln>
                <a:solidFill>
                  <a:schemeClr val="bg2"/>
                </a:solidFill>
                <a:effectLst/>
                <a:uLnTx/>
                <a:uFillTx/>
                <a:latin typeface="Raleway"/>
                <a:ea typeface="+mn-ea"/>
                <a:cs typeface="+mn-cs"/>
              </a:rPr>
              <a:t>. </a:t>
            </a:r>
            <a:r>
              <a:rPr lang="sl-SI" sz="1700">
                <a:solidFill>
                  <a:schemeClr val="bg2"/>
                </a:solidFill>
              </a:rPr>
              <a:t>Diagram vzrokov in posledic:</a:t>
            </a:r>
            <a:endParaRPr lang="sl-SI" sz="1700" b="1" i="0" u="none" strike="noStrike" kern="1200" cap="none" spc="0" normalizeH="0" baseline="0">
              <a:ln>
                <a:noFill/>
              </a:ln>
              <a:solidFill>
                <a:schemeClr val="bg2"/>
              </a:solidFill>
              <a:effectLst/>
              <a:uLnTx/>
              <a:uFillTx/>
              <a:latin typeface="Raleway"/>
            </a:endParaRPr>
          </a:p>
          <a:p>
            <a:pPr marL="0" indent="0">
              <a:lnSpc>
                <a:spcPct val="150000"/>
              </a:lnSpc>
              <a:buNone/>
            </a:pPr>
            <a:r>
              <a:rPr lang="sl-SI" sz="1700" b="0">
                <a:solidFill>
                  <a:schemeClr val="accent1"/>
                </a:solidFill>
              </a:rPr>
              <a:t>Diagram, ki pomaga prepoznati možne vzroke za 
težavo ali neželeno situacijo. Pogoste kategorije, ki se
uporabljajo v diagramu vzrokov in posledic, so</a:t>
            </a:r>
          </a:p>
          <a:p>
            <a:pPr marL="0" indent="0">
              <a:lnSpc>
                <a:spcPct val="150000"/>
              </a:lnSpc>
              <a:buNone/>
            </a:pPr>
            <a:r>
              <a:rPr lang="sl-SI" sz="1700" b="0">
                <a:solidFill>
                  <a:schemeClr val="accent1"/>
                </a:solidFill>
              </a:rPr>
              <a:t>materiali, delovna sila, metoda, stroji, okolje in meritve</a:t>
            </a:r>
            <a:r>
              <a:rPr kumimoji="0" lang="sl-SI" sz="1700" b="0" i="0" u="none" strike="noStrike" kern="1200" cap="none" spc="0" normalizeH="0" baseline="0">
                <a:ln>
                  <a:noFill/>
                </a:ln>
                <a:solidFill>
                  <a:schemeClr val="accent1"/>
                </a:solidFill>
                <a:effectLst/>
                <a:uLnTx/>
                <a:uFillTx/>
                <a:latin typeface="Raleway"/>
                <a:ea typeface="+mn-ea"/>
                <a:cs typeface="+mn-cs"/>
              </a:rPr>
              <a:t>.</a:t>
            </a:r>
            <a:endParaRPr lang="sl-SI" sz="1700" b="0" i="0" u="none" strike="noStrike" kern="1200" cap="none" spc="0" normalizeH="0" baseline="0">
              <a:ln>
                <a:noFill/>
              </a:ln>
              <a:solidFill>
                <a:schemeClr val="accent1"/>
              </a:solidFill>
              <a:effectLst/>
              <a:uLnTx/>
              <a:uFillTx/>
              <a:latin typeface="Raleway"/>
            </a:endParaRPr>
          </a:p>
        </p:txBody>
      </p:sp>
      <p:pic>
        <p:nvPicPr>
          <p:cNvPr id="7" name="Immagine 6">
            <a:extLst>
              <a:ext uri="{FF2B5EF4-FFF2-40B4-BE49-F238E27FC236}">
                <a16:creationId xmlns:a16="http://schemas.microsoft.com/office/drawing/2014/main" id="{70FF3323-5F54-C075-248A-4BB26BB9CC7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4372" y="197436"/>
            <a:ext cx="3297585" cy="2287364"/>
          </a:xfrm>
          <a:prstGeom prst="rect">
            <a:avLst/>
          </a:prstGeom>
        </p:spPr>
      </p:pic>
      <p:pic>
        <p:nvPicPr>
          <p:cNvPr id="8" name="Immagine 7">
            <a:extLst>
              <a:ext uri="{FF2B5EF4-FFF2-40B4-BE49-F238E27FC236}">
                <a16:creationId xmlns:a16="http://schemas.microsoft.com/office/drawing/2014/main" id="{102693B7-BAEE-A323-360A-3BEE5CD2A25C}"/>
              </a:ext>
            </a:extLst>
          </p:cNvPr>
          <p:cNvPicPr>
            <a:picLocks noChangeAspect="1"/>
          </p:cNvPicPr>
          <p:nvPr/>
        </p:nvPicPr>
        <p:blipFill>
          <a:blip r:embed="rId3" cstate="print"/>
          <a:stretch>
            <a:fillRect/>
          </a:stretch>
        </p:blipFill>
        <p:spPr>
          <a:xfrm>
            <a:off x="7164372" y="3534354"/>
            <a:ext cx="3743114" cy="2127813"/>
          </a:xfrm>
          <a:prstGeom prst="rect">
            <a:avLst/>
          </a:prstGeom>
        </p:spPr>
      </p:pic>
      <p:sp>
        <p:nvSpPr>
          <p:cNvPr id="4" name="CasellaDiTesto 3">
            <a:extLst>
              <a:ext uri="{FF2B5EF4-FFF2-40B4-BE49-F238E27FC236}">
                <a16:creationId xmlns:a16="http://schemas.microsoft.com/office/drawing/2014/main" id="{6801553B-E956-8294-B8F0-A15F0EA2A240}"/>
              </a:ext>
            </a:extLst>
          </p:cNvPr>
          <p:cNvSpPr txBox="1"/>
          <p:nvPr/>
        </p:nvSpPr>
        <p:spPr>
          <a:xfrm>
            <a:off x="7167638" y="5716210"/>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rgbClr val="1D1D1B"/>
                </a:solidFill>
              </a:rPr>
              <a:t>Vir </a:t>
            </a:r>
            <a:r>
              <a:rPr lang="en-GB" sz="1000" err="1">
                <a:solidFill>
                  <a:srgbClr val="1D1D1B"/>
                </a:solidFill>
              </a:rPr>
              <a:t>slike</a:t>
            </a:r>
            <a:r>
              <a:rPr lang="en-GB" sz="1000">
                <a:solidFill>
                  <a:srgbClr val="1D1D1B"/>
                </a:solidFill>
              </a:rPr>
              <a:t>: The 7 Quality Control (QC) Tools Explained with an Example</a:t>
            </a:r>
            <a:r>
              <a:rPr lang="sl-SI" sz="1000">
                <a:solidFill>
                  <a:srgbClr val="1D1D1B"/>
                </a:solidFill>
              </a:rPr>
              <a:t>;</a:t>
            </a:r>
          </a:p>
          <a:p>
            <a:r>
              <a:rPr lang="en-GB" sz="1000" err="1">
                <a:solidFill>
                  <a:srgbClr val="1D1D1B"/>
                </a:solidFill>
              </a:rPr>
              <a:t>CQE</a:t>
            </a:r>
            <a:r>
              <a:rPr lang="en-GB" sz="1000">
                <a:solidFill>
                  <a:srgbClr val="1D1D1B"/>
                </a:solidFill>
              </a:rPr>
              <a:t> Academy </a:t>
            </a:r>
            <a:endParaRPr lang="en-GB" sz="1000"/>
          </a:p>
        </p:txBody>
      </p:sp>
      <p:sp>
        <p:nvSpPr>
          <p:cNvPr id="9" name="CasellaDiTesto 8">
            <a:extLst>
              <a:ext uri="{FF2B5EF4-FFF2-40B4-BE49-F238E27FC236}">
                <a16:creationId xmlns:a16="http://schemas.microsoft.com/office/drawing/2014/main" id="{A02C3D30-8CB7-3A14-D606-79033763FEAF}"/>
              </a:ext>
            </a:extLst>
          </p:cNvPr>
          <p:cNvSpPr txBox="1"/>
          <p:nvPr/>
        </p:nvSpPr>
        <p:spPr>
          <a:xfrm>
            <a:off x="7162800" y="2487338"/>
            <a:ext cx="463430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rgbClr val="1D1D1B"/>
                </a:solidFill>
              </a:rPr>
              <a:t>Vir </a:t>
            </a:r>
            <a:r>
              <a:rPr lang="en-GB" sz="1000" err="1">
                <a:solidFill>
                  <a:srgbClr val="1D1D1B"/>
                </a:solidFill>
              </a:rPr>
              <a:t>slike</a:t>
            </a:r>
            <a:r>
              <a:rPr lang="en-GB" sz="1000">
                <a:solidFill>
                  <a:srgbClr val="1D1D1B"/>
                </a:solidFill>
              </a:rPr>
              <a:t>: The 7 Quality Control (QC) Tools Explained with an Example</a:t>
            </a:r>
            <a:r>
              <a:rPr lang="sl-SI" sz="1000">
                <a:solidFill>
                  <a:srgbClr val="1D1D1B"/>
                </a:solidFill>
              </a:rPr>
              <a:t>;</a:t>
            </a:r>
          </a:p>
          <a:p>
            <a:r>
              <a:rPr lang="en-GB" sz="1000" err="1">
                <a:solidFill>
                  <a:srgbClr val="1D1D1B"/>
                </a:solidFill>
              </a:rPr>
              <a:t>CQE</a:t>
            </a:r>
            <a:r>
              <a:rPr lang="en-GB" sz="1000">
                <a:solidFill>
                  <a:srgbClr val="1D1D1B"/>
                </a:solidFill>
              </a:rPr>
              <a:t> Academy </a:t>
            </a:r>
            <a:endParaRPr lang="en-GB" sz="1000" i="1"/>
          </a:p>
        </p:txBody>
      </p:sp>
    </p:spTree>
    <p:extLst>
      <p:ext uri="{BB962C8B-B14F-4D97-AF65-F5344CB8AC3E}">
        <p14:creationId xmlns:p14="http://schemas.microsoft.com/office/powerpoint/2010/main" val="1237435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849510" y="365557"/>
            <a:ext cx="6314831" cy="651487"/>
          </a:xfrm>
        </p:spPr>
        <p:txBody>
          <a:bodyPr>
            <a:normAutofit/>
          </a:bodyPr>
          <a:lstStyle/>
          <a:p>
            <a:r>
              <a:rPr lang="sl-SI" sz="3400" dirty="0"/>
              <a:t>Cilj te enote</a:t>
            </a:r>
          </a:p>
        </p:txBody>
      </p:sp>
      <p:sp>
        <p:nvSpPr>
          <p:cNvPr id="3" name="Marcador de contenido 2">
            <a:extLst>
              <a:ext uri="{FF2B5EF4-FFF2-40B4-BE49-F238E27FC236}">
                <a16:creationId xmlns:a16="http://schemas.microsoft.com/office/drawing/2014/main" id="{8D0089E8-9EEB-047C-855D-C0D6B24BE56F}"/>
              </a:ext>
            </a:extLst>
          </p:cNvPr>
          <p:cNvSpPr>
            <a:spLocks noGrp="1"/>
          </p:cNvSpPr>
          <p:nvPr>
            <p:ph idx="1"/>
          </p:nvPr>
        </p:nvSpPr>
        <p:spPr>
          <a:xfrm>
            <a:off x="849510" y="1225005"/>
            <a:ext cx="10515600" cy="4756377"/>
          </a:xfrm>
        </p:spPr>
        <p:txBody>
          <a:bodyPr vert="horz" lIns="91440" tIns="45720" rIns="91440" bIns="45720" rtlCol="0" anchor="t">
            <a:normAutofit/>
          </a:bodyPr>
          <a:lstStyle/>
          <a:p>
            <a:pPr marL="0" indent="0">
              <a:lnSpc>
                <a:spcPct val="150000"/>
              </a:lnSpc>
              <a:buNone/>
            </a:pPr>
            <a:r>
              <a:rPr lang="sl-SI" sz="1600" dirty="0"/>
              <a:t>Splošni cilj: </a:t>
            </a:r>
            <a:r>
              <a:rPr lang="sl-SI" sz="1600" b="0" dirty="0">
                <a:solidFill>
                  <a:schemeClr val="accent1"/>
                </a:solidFill>
              </a:rPr>
              <a:t>V tej enoti boste spoznali, kako učinkovito </a:t>
            </a:r>
            <a:r>
              <a:rPr lang="sl-SI" sz="1600" dirty="0">
                <a:solidFill>
                  <a:schemeClr val="accent1"/>
                </a:solidFill>
              </a:rPr>
              <a:t>obvladovati tveganja </a:t>
            </a:r>
            <a:r>
              <a:rPr lang="sl-SI" sz="1600" b="0" dirty="0">
                <a:solidFill>
                  <a:schemeClr val="accent1"/>
                </a:solidFill>
              </a:rPr>
              <a:t>in razviti</a:t>
            </a:r>
            <a:r>
              <a:rPr lang="sl-SI" sz="1600" dirty="0">
                <a:solidFill>
                  <a:schemeClr val="accent1"/>
                </a:solidFill>
              </a:rPr>
              <a:t> </a:t>
            </a:r>
            <a:r>
              <a:rPr lang="en-US" sz="1600" dirty="0" err="1">
                <a:solidFill>
                  <a:schemeClr val="accent1"/>
                </a:solidFill>
              </a:rPr>
              <a:t>ključne</a:t>
            </a:r>
            <a:r>
              <a:rPr lang="en-US" sz="1600" dirty="0">
                <a:solidFill>
                  <a:schemeClr val="accent1"/>
                </a:solidFill>
              </a:rPr>
              <a:t> </a:t>
            </a:r>
            <a:r>
              <a:rPr lang="en-US" sz="1600" dirty="0" err="1">
                <a:solidFill>
                  <a:schemeClr val="accent1"/>
                </a:solidFill>
              </a:rPr>
              <a:t>kompetence</a:t>
            </a:r>
            <a:r>
              <a:rPr lang="sl-SI" sz="1600" dirty="0">
                <a:solidFill>
                  <a:schemeClr val="accent1"/>
                </a:solidFill>
              </a:rPr>
              <a:t> upravljanja kakovosti</a:t>
            </a:r>
            <a:r>
              <a:rPr lang="sl-SI" sz="1600" b="0" dirty="0">
                <a:solidFill>
                  <a:schemeClr val="accent1"/>
                </a:solidFill>
              </a:rPr>
              <a:t>. Poleg tega boste spoznali nasvete, kako bolje </a:t>
            </a:r>
            <a:r>
              <a:rPr lang="sl-SI" sz="1600" dirty="0">
                <a:solidFill>
                  <a:schemeClr val="accent1"/>
                </a:solidFill>
              </a:rPr>
              <a:t>upravljati</a:t>
            </a:r>
            <a:r>
              <a:rPr lang="sl-SI" sz="1600" b="0" dirty="0">
                <a:solidFill>
                  <a:schemeClr val="accent1"/>
                </a:solidFill>
              </a:rPr>
              <a:t> svoj </a:t>
            </a:r>
            <a:r>
              <a:rPr lang="sl-SI" sz="1600" dirty="0">
                <a:solidFill>
                  <a:schemeClr val="accent1"/>
                </a:solidFill>
              </a:rPr>
              <a:t>čas</a:t>
            </a:r>
            <a:r>
              <a:rPr lang="sl-SI" sz="1600" b="0" dirty="0">
                <a:solidFill>
                  <a:schemeClr val="accent1"/>
                </a:solidFill>
              </a:rPr>
              <a:t>. Raziskali boste različne strategije in orodja, ki vam bodo pomagala</a:t>
            </a:r>
            <a:r>
              <a:rPr lang="sl-SI" sz="1600" dirty="0">
                <a:solidFill>
                  <a:schemeClr val="accent1"/>
                </a:solidFill>
              </a:rPr>
              <a:t> prepoznati, oceniti in ublažiti morebitna tveganja </a:t>
            </a:r>
            <a:r>
              <a:rPr lang="sl-SI" sz="1600" b="0" dirty="0">
                <a:solidFill>
                  <a:schemeClr val="accent1"/>
                </a:solidFill>
              </a:rPr>
              <a:t>v vaših projektih in dejavnostih. Raziskali boste tudi </a:t>
            </a:r>
            <a:r>
              <a:rPr lang="sl-SI" sz="1600" dirty="0">
                <a:solidFill>
                  <a:schemeClr val="accent1"/>
                </a:solidFill>
              </a:rPr>
              <a:t>načela in prakse upravljanja kakovosti</a:t>
            </a:r>
            <a:r>
              <a:rPr lang="sl-SI" sz="1600" b="0" dirty="0">
                <a:solidFill>
                  <a:schemeClr val="accent1"/>
                </a:solidFill>
              </a:rPr>
              <a:t>, s čimer boste zagotovili ohranjanje visokih standardov in nenehne izboljšave v vašem delu. V tej enoti boste spoznali tehnike za izboljšanje vaših </a:t>
            </a:r>
            <a:r>
              <a:rPr lang="sl-SI" sz="1600" dirty="0">
                <a:solidFill>
                  <a:schemeClr val="accent1"/>
                </a:solidFill>
              </a:rPr>
              <a:t>sposobnosti upravljanja s časom</a:t>
            </a:r>
            <a:r>
              <a:rPr lang="sl-SI" sz="1600" b="0" dirty="0">
                <a:solidFill>
                  <a:schemeClr val="accent1"/>
                </a:solidFill>
              </a:rPr>
              <a:t>. Enota je razdeljena na tri poglavja: </a:t>
            </a:r>
            <a:r>
              <a:rPr lang="en-US" sz="1600" b="0" dirty="0">
                <a:solidFill>
                  <a:schemeClr val="accent1"/>
                </a:solidFill>
              </a:rPr>
              <a:t>P</a:t>
            </a:r>
            <a:r>
              <a:rPr lang="sl-SI" sz="1600" b="0" dirty="0" err="1">
                <a:solidFill>
                  <a:schemeClr val="accent1"/>
                </a:solidFill>
              </a:rPr>
              <a:t>repoznavanje</a:t>
            </a:r>
            <a:r>
              <a:rPr lang="sl-SI" sz="1600" b="0" dirty="0">
                <a:solidFill>
                  <a:schemeClr val="accent1"/>
                </a:solidFill>
              </a:rPr>
              <a:t> in zmanjševanje poslovnih tveganj, upravljanje kakovosti in zagotavljanje kakovosti, učinkovite strategije upravljanja s časom za podjetnike.</a:t>
            </a:r>
          </a:p>
          <a:p>
            <a:pPr marL="0" indent="0">
              <a:lnSpc>
                <a:spcPct val="150000"/>
              </a:lnSpc>
              <a:buNone/>
            </a:pPr>
            <a:r>
              <a:rPr lang="sl-SI" sz="1600" dirty="0"/>
              <a:t>Trajanje: </a:t>
            </a:r>
            <a:r>
              <a:rPr lang="sl-SI" sz="1600" b="0" dirty="0">
                <a:solidFill>
                  <a:schemeClr val="accent1"/>
                </a:solidFill>
              </a:rPr>
              <a:t>1 teden</a:t>
            </a:r>
          </a:p>
          <a:p>
            <a:pPr marL="0" indent="0">
              <a:lnSpc>
                <a:spcPct val="150000"/>
              </a:lnSpc>
              <a:buNone/>
            </a:pPr>
            <a:r>
              <a:rPr lang="en-US" sz="1600" dirty="0" err="1">
                <a:solidFill>
                  <a:srgbClr val="F3B75B"/>
                </a:solidFill>
                <a:ea typeface="+mn-lt"/>
                <a:cs typeface="+mn-lt"/>
              </a:rPr>
              <a:t>Predviden</a:t>
            </a:r>
            <a:r>
              <a:rPr lang="en-US" sz="1600" dirty="0">
                <a:solidFill>
                  <a:srgbClr val="F3B75B"/>
                </a:solidFill>
                <a:ea typeface="+mn-lt"/>
                <a:cs typeface="+mn-lt"/>
              </a:rPr>
              <a:t> </a:t>
            </a:r>
            <a:r>
              <a:rPr lang="en-US" sz="1600" dirty="0" err="1">
                <a:solidFill>
                  <a:srgbClr val="F3B75B"/>
                </a:solidFill>
                <a:ea typeface="+mn-lt"/>
                <a:cs typeface="+mn-lt"/>
              </a:rPr>
              <a:t>obseg</a:t>
            </a:r>
            <a:r>
              <a:rPr lang="en-US" sz="1600" dirty="0">
                <a:solidFill>
                  <a:srgbClr val="F3B75B"/>
                </a:solidFill>
                <a:ea typeface="+mn-lt"/>
                <a:cs typeface="+mn-lt"/>
              </a:rPr>
              <a:t> dela</a:t>
            </a:r>
            <a:r>
              <a:rPr lang="sl-SI" sz="1600" dirty="0">
                <a:solidFill>
                  <a:srgbClr val="F3B75B"/>
                </a:solidFill>
                <a:ea typeface="+mn-lt"/>
                <a:cs typeface="+mn-lt"/>
              </a:rPr>
              <a:t>: </a:t>
            </a:r>
            <a:r>
              <a:rPr lang="sl-SI" sz="1600" b="0" dirty="0">
                <a:solidFill>
                  <a:schemeClr val="accent1"/>
                </a:solidFill>
              </a:rPr>
              <a:t>7 </a:t>
            </a:r>
            <a:r>
              <a:rPr lang="en-US" sz="1600" b="0" dirty="0">
                <a:solidFill>
                  <a:schemeClr val="accent1"/>
                </a:solidFill>
              </a:rPr>
              <a:t>– 10 </a:t>
            </a:r>
            <a:r>
              <a:rPr lang="sl-SI" sz="1600" b="0" dirty="0">
                <a:solidFill>
                  <a:schemeClr val="accent1"/>
                </a:solidFill>
              </a:rPr>
              <a:t>ur</a:t>
            </a:r>
          </a:p>
          <a:p>
            <a:pPr marL="0" indent="0">
              <a:lnSpc>
                <a:spcPct val="150000"/>
              </a:lnSpc>
              <a:buNone/>
            </a:pPr>
            <a:r>
              <a:rPr lang="sl-SI" sz="1600" dirty="0"/>
              <a:t>Metoda </a:t>
            </a:r>
            <a:r>
              <a:rPr lang="en-US" sz="1600" dirty="0" err="1"/>
              <a:t>preverjanja</a:t>
            </a:r>
            <a:r>
              <a:rPr lang="en-US" sz="1600" dirty="0"/>
              <a:t> in o</a:t>
            </a:r>
            <a:r>
              <a:rPr lang="sl-SI" sz="1600" dirty="0" err="1"/>
              <a:t>cenjevanja</a:t>
            </a:r>
            <a:r>
              <a:rPr lang="sl-SI" sz="1600" dirty="0"/>
              <a:t>: </a:t>
            </a:r>
            <a:r>
              <a:rPr lang="en-US" sz="1600" dirty="0"/>
              <a:t> </a:t>
            </a:r>
            <a:r>
              <a:rPr lang="en-US" sz="1600" b="0" dirty="0" err="1">
                <a:solidFill>
                  <a:schemeClr val="accent1"/>
                </a:solidFill>
              </a:rPr>
              <a:t>Praktične</a:t>
            </a:r>
            <a:r>
              <a:rPr lang="en-US" sz="1600" b="0" dirty="0">
                <a:solidFill>
                  <a:schemeClr val="accent1"/>
                </a:solidFill>
              </a:rPr>
              <a:t> </a:t>
            </a:r>
            <a:r>
              <a:rPr lang="en-US" sz="1600" b="0" dirty="0" err="1">
                <a:solidFill>
                  <a:schemeClr val="accent1"/>
                </a:solidFill>
              </a:rPr>
              <a:t>naloge</a:t>
            </a:r>
            <a:r>
              <a:rPr lang="en-US" sz="1600" b="0" dirty="0">
                <a:solidFill>
                  <a:schemeClr val="accent1"/>
                </a:solidFill>
              </a:rPr>
              <a:t> in test za </a:t>
            </a:r>
            <a:r>
              <a:rPr lang="en-US" sz="1600" b="0" dirty="0" err="1">
                <a:solidFill>
                  <a:schemeClr val="accent1"/>
                </a:solidFill>
              </a:rPr>
              <a:t>samopreverjanje</a:t>
            </a:r>
            <a:endParaRPr lang="sl-SI">
              <a:solidFill>
                <a:schemeClr val="accent1"/>
              </a:solidFill>
            </a:endParaRPr>
          </a:p>
        </p:txBody>
      </p:sp>
    </p:spTree>
    <p:extLst>
      <p:ext uri="{BB962C8B-B14F-4D97-AF65-F5344CB8AC3E}">
        <p14:creationId xmlns:p14="http://schemas.microsoft.com/office/powerpoint/2010/main" val="1177726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838200" y="590265"/>
            <a:ext cx="10515600" cy="5953028"/>
          </a:xfrm>
        </p:spPr>
        <p:txBody>
          <a:bodyPr vert="horz" lIns="91440" tIns="45720" rIns="91440" bIns="45720" rtlCol="0" anchor="t">
            <a:normAutofit/>
          </a:bodyPr>
          <a:lstStyle/>
          <a:p>
            <a:pPr marL="0" indent="0">
              <a:lnSpc>
                <a:spcPct val="150000"/>
              </a:lnSpc>
              <a:buNone/>
            </a:pPr>
            <a:endParaRPr lang="sl-SI" sz="1600"/>
          </a:p>
          <a:p>
            <a:pPr marL="0" indent="0">
              <a:lnSpc>
                <a:spcPct val="150000"/>
              </a:lnSpc>
              <a:buNone/>
            </a:pPr>
            <a:r>
              <a:rPr lang="sl-SI" sz="1600">
                <a:solidFill>
                  <a:schemeClr val="bg2"/>
                </a:solidFill>
              </a:rPr>
              <a:t>5. </a:t>
            </a:r>
            <a:r>
              <a:rPr lang="en-US" sz="1600" err="1">
                <a:solidFill>
                  <a:schemeClr val="bg2"/>
                </a:solidFill>
              </a:rPr>
              <a:t>Razstreseni</a:t>
            </a:r>
            <a:r>
              <a:rPr lang="en-US" sz="1600">
                <a:solidFill>
                  <a:schemeClr val="bg2"/>
                </a:solidFill>
              </a:rPr>
              <a:t> </a:t>
            </a:r>
            <a:r>
              <a:rPr lang="en-US" sz="1600" err="1">
                <a:solidFill>
                  <a:schemeClr val="bg2"/>
                </a:solidFill>
              </a:rPr>
              <a:t>grafikon</a:t>
            </a:r>
            <a:r>
              <a:rPr lang="sl-SI" sz="1600">
                <a:solidFill>
                  <a:schemeClr val="bg2"/>
                </a:solidFill>
              </a:rPr>
              <a:t>: </a:t>
            </a:r>
            <a:r>
              <a:rPr lang="sl-SI" sz="1600" b="0">
                <a:solidFill>
                  <a:schemeClr val="accent1"/>
                </a:solidFill>
              </a:rPr>
              <a:t>graf, ki predstavlja razmerje med dvema</a:t>
            </a:r>
          </a:p>
          <a:p>
            <a:pPr marL="0" indent="0">
              <a:lnSpc>
                <a:spcPct val="150000"/>
              </a:lnSpc>
              <a:buNone/>
            </a:pPr>
            <a:r>
              <a:rPr lang="sl-SI" sz="1600" b="0">
                <a:solidFill>
                  <a:schemeClr val="accent1"/>
                </a:solidFill>
              </a:rPr>
              <a:t>spremenljivkama. Uporablja se za ugotavljanje
morebitne korelacije ali vzorcev med spremenljivkama.</a:t>
            </a:r>
          </a:p>
          <a:p>
            <a:pPr marL="0" indent="0">
              <a:lnSpc>
                <a:spcPct val="150000"/>
              </a:lnSpc>
              <a:buNone/>
            </a:pPr>
            <a:endParaRPr lang="sl-SI" sz="1600" b="0">
              <a:solidFill>
                <a:schemeClr val="accent1"/>
              </a:solidFill>
            </a:endParaRPr>
          </a:p>
          <a:p>
            <a:pPr marL="0" indent="0">
              <a:lnSpc>
                <a:spcPct val="150000"/>
              </a:lnSpc>
              <a:buNone/>
            </a:pPr>
            <a:endParaRPr lang="sl-SI" sz="1600" b="0">
              <a:solidFill>
                <a:schemeClr val="accent1"/>
              </a:solidFill>
            </a:endParaRPr>
          </a:p>
          <a:p>
            <a:pPr marL="0" indent="0">
              <a:lnSpc>
                <a:spcPct val="150000"/>
              </a:lnSpc>
              <a:buNone/>
            </a:pPr>
            <a:r>
              <a:rPr kumimoji="0" lang="sl-SI" sz="1600" b="1" i="0" u="none" strike="noStrike" kern="1200" cap="none" spc="0" normalizeH="0" baseline="0">
                <a:ln>
                  <a:noFill/>
                </a:ln>
                <a:solidFill>
                  <a:schemeClr val="bg2"/>
                </a:solidFill>
                <a:effectLst/>
                <a:uLnTx/>
                <a:uFillTx/>
                <a:latin typeface="Raleway"/>
                <a:ea typeface="+mn-ea"/>
                <a:cs typeface="+mn-cs"/>
              </a:rPr>
              <a:t>6. Histogram:</a:t>
            </a:r>
            <a:r>
              <a:rPr lang="sl-SI" sz="1600" b="0">
                <a:solidFill>
                  <a:schemeClr val="bg2"/>
                </a:solidFill>
                <a:latin typeface="Raleway"/>
              </a:rPr>
              <a:t> </a:t>
            </a:r>
            <a:r>
              <a:rPr lang="sl-SI" sz="1600" b="0">
                <a:solidFill>
                  <a:schemeClr val="accent1"/>
                </a:solidFill>
              </a:rPr>
              <a:t>graf, ki predstavlja porazdelitev
 podatkov v določenem območju. Uporablja se za vizualizacijo
 pogostosti meritev v različnih kategorijah ali intervalih</a:t>
            </a:r>
            <a:r>
              <a:rPr lang="sl-SI" sz="1600" b="0">
                <a:solidFill>
                  <a:schemeClr val="accent1"/>
                </a:solidFill>
                <a:latin typeface="Raleway"/>
              </a:rPr>
              <a:t>.</a:t>
            </a:r>
            <a:endParaRPr kumimoji="0" lang="sl-SI" sz="1600" b="0" i="0" u="none" strike="noStrike" kern="1200" cap="none" spc="0" normalizeH="0" baseline="0">
              <a:ln>
                <a:noFill/>
              </a:ln>
              <a:solidFill>
                <a:schemeClr val="accent1"/>
              </a:solidFill>
              <a:effectLst/>
              <a:uLnTx/>
              <a:uFillTx/>
              <a:latin typeface="Raleway"/>
              <a:ea typeface="+mn-ea"/>
              <a:cs typeface="+mn-cs"/>
            </a:endParaRPr>
          </a:p>
        </p:txBody>
      </p:sp>
      <p:pic>
        <p:nvPicPr>
          <p:cNvPr id="4" name="Immagine 3">
            <a:extLst>
              <a:ext uri="{FF2B5EF4-FFF2-40B4-BE49-F238E27FC236}">
                <a16:creationId xmlns:a16="http://schemas.microsoft.com/office/drawing/2014/main" id="{6458A768-20E7-DDCE-42F7-707A5FDE457A}"/>
              </a:ext>
            </a:extLst>
          </p:cNvPr>
          <p:cNvPicPr>
            <a:picLocks noChangeAspect="1"/>
          </p:cNvPicPr>
          <p:nvPr/>
        </p:nvPicPr>
        <p:blipFill>
          <a:blip r:embed="rId2" cstate="print"/>
          <a:stretch>
            <a:fillRect/>
          </a:stretch>
        </p:blipFill>
        <p:spPr>
          <a:xfrm>
            <a:off x="6955756" y="475861"/>
            <a:ext cx="4048048" cy="2002831"/>
          </a:xfrm>
          <a:prstGeom prst="rect">
            <a:avLst/>
          </a:prstGeom>
        </p:spPr>
      </p:pic>
      <p:pic>
        <p:nvPicPr>
          <p:cNvPr id="5" name="Immagine 4">
            <a:extLst>
              <a:ext uri="{FF2B5EF4-FFF2-40B4-BE49-F238E27FC236}">
                <a16:creationId xmlns:a16="http://schemas.microsoft.com/office/drawing/2014/main" id="{C8C45F42-5ED9-10D6-7AF1-A6FFF15E1FA1}"/>
              </a:ext>
            </a:extLst>
          </p:cNvPr>
          <p:cNvPicPr>
            <a:picLocks noChangeAspect="1"/>
          </p:cNvPicPr>
          <p:nvPr/>
        </p:nvPicPr>
        <p:blipFill>
          <a:blip r:embed="rId3" cstate="print"/>
          <a:stretch>
            <a:fillRect/>
          </a:stretch>
        </p:blipFill>
        <p:spPr>
          <a:xfrm>
            <a:off x="7459364" y="3166423"/>
            <a:ext cx="3034597" cy="2789152"/>
          </a:xfrm>
          <a:prstGeom prst="rect">
            <a:avLst/>
          </a:prstGeom>
        </p:spPr>
      </p:pic>
      <p:sp>
        <p:nvSpPr>
          <p:cNvPr id="7" name="CasellaDiTesto 6">
            <a:extLst>
              <a:ext uri="{FF2B5EF4-FFF2-40B4-BE49-F238E27FC236}">
                <a16:creationId xmlns:a16="http://schemas.microsoft.com/office/drawing/2014/main" id="{57BC71A9-DD05-0B92-97FC-4D3181B148DC}"/>
              </a:ext>
            </a:extLst>
          </p:cNvPr>
          <p:cNvSpPr txBox="1"/>
          <p:nvPr/>
        </p:nvSpPr>
        <p:spPr>
          <a:xfrm>
            <a:off x="6949924" y="2482369"/>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rgbClr val="1D1D1B"/>
                </a:solidFill>
              </a:rPr>
              <a:t>Vir </a:t>
            </a:r>
            <a:r>
              <a:rPr lang="en-GB" sz="1000" err="1">
                <a:solidFill>
                  <a:srgbClr val="1D1D1B"/>
                </a:solidFill>
              </a:rPr>
              <a:t>slike</a:t>
            </a:r>
            <a:r>
              <a:rPr lang="en-GB" sz="1000">
                <a:solidFill>
                  <a:srgbClr val="1D1D1B"/>
                </a:solidFill>
              </a:rPr>
              <a:t>: The 7 Quality Control (QC) Tools Explained with an Example</a:t>
            </a:r>
            <a:r>
              <a:rPr lang="sl-SI" sz="1000">
                <a:solidFill>
                  <a:srgbClr val="1D1D1B"/>
                </a:solidFill>
              </a:rPr>
              <a:t>;</a:t>
            </a:r>
          </a:p>
          <a:p>
            <a:r>
              <a:rPr lang="en-GB" sz="1000" err="1">
                <a:solidFill>
                  <a:srgbClr val="1D1D1B"/>
                </a:solidFill>
              </a:rPr>
              <a:t>CQE</a:t>
            </a:r>
            <a:r>
              <a:rPr lang="en-GB" sz="1000">
                <a:solidFill>
                  <a:srgbClr val="1D1D1B"/>
                </a:solidFill>
              </a:rPr>
              <a:t> Academy</a:t>
            </a:r>
            <a:r>
              <a:rPr lang="en-US" sz="1000">
                <a:solidFill>
                  <a:srgbClr val="1D1D1B"/>
                </a:solidFill>
              </a:rPr>
              <a:t> </a:t>
            </a:r>
            <a:endParaRPr lang="it-IT" sz="1000" i="1"/>
          </a:p>
        </p:txBody>
      </p:sp>
      <p:sp>
        <p:nvSpPr>
          <p:cNvPr id="10" name="CasellaDiTesto 9">
            <a:extLst>
              <a:ext uri="{FF2B5EF4-FFF2-40B4-BE49-F238E27FC236}">
                <a16:creationId xmlns:a16="http://schemas.microsoft.com/office/drawing/2014/main" id="{720E7D76-585C-F9EA-363E-62EA2C2C34ED}"/>
              </a:ext>
            </a:extLst>
          </p:cNvPr>
          <p:cNvSpPr txBox="1"/>
          <p:nvPr/>
        </p:nvSpPr>
        <p:spPr>
          <a:xfrm>
            <a:off x="6949924" y="5946020"/>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rgbClr val="1D1D1B"/>
                </a:solidFill>
              </a:rPr>
              <a:t>Vir </a:t>
            </a:r>
            <a:r>
              <a:rPr lang="en-GB" sz="1000" err="1">
                <a:solidFill>
                  <a:srgbClr val="1D1D1B"/>
                </a:solidFill>
              </a:rPr>
              <a:t>slike</a:t>
            </a:r>
            <a:r>
              <a:rPr lang="en-GB" sz="1000">
                <a:solidFill>
                  <a:srgbClr val="1D1D1B"/>
                </a:solidFill>
              </a:rPr>
              <a:t>: The 7 Quality Control (QC) Tools Explained with an Example by CQE Academy </a:t>
            </a:r>
            <a:endParaRPr lang="en-GB">
              <a:solidFill>
                <a:srgbClr val="DACDAC"/>
              </a:solidFill>
            </a:endParaRPr>
          </a:p>
        </p:txBody>
      </p:sp>
    </p:spTree>
    <p:extLst>
      <p:ext uri="{BB962C8B-B14F-4D97-AF65-F5344CB8AC3E}">
        <p14:creationId xmlns:p14="http://schemas.microsoft.com/office/powerpoint/2010/main" val="23131800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734008" y="27273"/>
            <a:ext cx="10515600" cy="5953028"/>
          </a:xfrm>
        </p:spPr>
        <p:txBody>
          <a:bodyPr vert="horz" lIns="91440" tIns="45720" rIns="91440" bIns="45720" rtlCol="0" anchor="t">
            <a:normAutofit/>
          </a:bodyPr>
          <a:lstStyle/>
          <a:p>
            <a:pPr marL="0" indent="0">
              <a:buNone/>
            </a:pPr>
            <a:endParaRPr lang="sl-SI" sz="2400"/>
          </a:p>
          <a:p>
            <a:pPr marL="0" indent="0">
              <a:lnSpc>
                <a:spcPct val="150000"/>
              </a:lnSpc>
              <a:buNone/>
            </a:pPr>
            <a:r>
              <a:rPr lang="sl-SI" sz="1600" dirty="0">
                <a:solidFill>
                  <a:schemeClr val="bg2"/>
                </a:solidFill>
              </a:rPr>
              <a:t>7. Kontrolni diagram: </a:t>
            </a:r>
            <a:r>
              <a:rPr lang="sl-SI" sz="1600" b="0" dirty="0">
                <a:solidFill>
                  <a:schemeClr val="accent1"/>
                </a:solidFill>
              </a:rPr>
              <a:t>graf, ki spremlja spremembe
v meritvah skozi čas. Uporablja se za določanje,
 ali je postopek pod statističnim nadzorom,
ali kaže znake odstopanj ali težav.</a:t>
            </a:r>
          </a:p>
          <a:p>
            <a:pPr marL="0" indent="0">
              <a:buNone/>
            </a:pPr>
            <a:endParaRPr lang="sl-SI" sz="1600" b="0">
              <a:solidFill>
                <a:schemeClr val="accent1"/>
              </a:solidFill>
            </a:endParaRPr>
          </a:p>
          <a:p>
            <a:pPr marL="0" indent="0">
              <a:buNone/>
            </a:pPr>
            <a:endParaRPr lang="sl-SI" sz="1800" b="0">
              <a:solidFill>
                <a:schemeClr val="accent1"/>
              </a:solidFill>
            </a:endParaRPr>
          </a:p>
        </p:txBody>
      </p:sp>
      <p:pic>
        <p:nvPicPr>
          <p:cNvPr id="7" name="Immagine 6">
            <a:extLst>
              <a:ext uri="{FF2B5EF4-FFF2-40B4-BE49-F238E27FC236}">
                <a16:creationId xmlns:a16="http://schemas.microsoft.com/office/drawing/2014/main" id="{20C952EE-C499-A0B1-33A6-31D2A7485FA2}"/>
              </a:ext>
            </a:extLst>
          </p:cNvPr>
          <p:cNvPicPr>
            <a:picLocks noChangeAspect="1"/>
          </p:cNvPicPr>
          <p:nvPr/>
        </p:nvPicPr>
        <p:blipFill>
          <a:blip r:embed="rId2" cstate="print"/>
          <a:stretch>
            <a:fillRect/>
          </a:stretch>
        </p:blipFill>
        <p:spPr>
          <a:xfrm>
            <a:off x="1824929" y="2912216"/>
            <a:ext cx="4038600" cy="2299894"/>
          </a:xfrm>
          <a:prstGeom prst="rect">
            <a:avLst/>
          </a:prstGeom>
        </p:spPr>
      </p:pic>
      <p:pic>
        <p:nvPicPr>
          <p:cNvPr id="10" name="Immagine 9">
            <a:extLst>
              <a:ext uri="{FF2B5EF4-FFF2-40B4-BE49-F238E27FC236}">
                <a16:creationId xmlns:a16="http://schemas.microsoft.com/office/drawing/2014/main" id="{73A16D31-22AC-873C-8436-2DA6FE62BD6B}"/>
              </a:ext>
            </a:extLst>
          </p:cNvPr>
          <p:cNvPicPr>
            <a:picLocks noChangeAspect="1"/>
          </p:cNvPicPr>
          <p:nvPr/>
        </p:nvPicPr>
        <p:blipFill rotWithShape="1">
          <a:blip r:embed="rId3" cstate="print"/>
          <a:srcRect t="2754" b="2483"/>
          <a:stretch/>
        </p:blipFill>
        <p:spPr>
          <a:xfrm>
            <a:off x="7370355" y="2915801"/>
            <a:ext cx="3867107" cy="2293948"/>
          </a:xfrm>
          <a:prstGeom prst="rect">
            <a:avLst/>
          </a:prstGeom>
        </p:spPr>
      </p:pic>
      <p:sp>
        <p:nvSpPr>
          <p:cNvPr id="2" name="CasellaDiTesto 1">
            <a:extLst>
              <a:ext uri="{FF2B5EF4-FFF2-40B4-BE49-F238E27FC236}">
                <a16:creationId xmlns:a16="http://schemas.microsoft.com/office/drawing/2014/main" id="{016F9354-1B6A-6FBE-1ED2-675040496A2F}"/>
              </a:ext>
            </a:extLst>
          </p:cNvPr>
          <p:cNvSpPr txBox="1"/>
          <p:nvPr/>
        </p:nvSpPr>
        <p:spPr>
          <a:xfrm>
            <a:off x="1824929" y="5312127"/>
            <a:ext cx="420672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rgbClr val="1D1D1B"/>
                </a:solidFill>
              </a:rPr>
              <a:t>Vir </a:t>
            </a:r>
            <a:r>
              <a:rPr lang="en-GB" sz="1000" err="1">
                <a:solidFill>
                  <a:srgbClr val="1D1D1B"/>
                </a:solidFill>
              </a:rPr>
              <a:t>slike</a:t>
            </a:r>
            <a:r>
              <a:rPr lang="en-GB" sz="1000">
                <a:solidFill>
                  <a:srgbClr val="1D1D1B"/>
                </a:solidFill>
              </a:rPr>
              <a:t>: Example of Control Chart: Out-of-Control Signals</a:t>
            </a:r>
            <a:r>
              <a:rPr lang="sl-SI" sz="1000">
                <a:solidFill>
                  <a:srgbClr val="1D1D1B"/>
                </a:solidFill>
              </a:rPr>
              <a:t>;</a:t>
            </a:r>
          </a:p>
          <a:p>
            <a:r>
              <a:rPr lang="en-GB" sz="1000" err="1">
                <a:solidFill>
                  <a:srgbClr val="1D1D1B"/>
                </a:solidFill>
              </a:rPr>
              <a:t>CQE</a:t>
            </a:r>
            <a:r>
              <a:rPr lang="en-GB" sz="1000">
                <a:solidFill>
                  <a:srgbClr val="1D1D1B"/>
                </a:solidFill>
              </a:rPr>
              <a:t> Academy </a:t>
            </a:r>
            <a:endParaRPr lang="en-GB" sz="1000" i="1"/>
          </a:p>
        </p:txBody>
      </p:sp>
      <p:sp>
        <p:nvSpPr>
          <p:cNvPr id="4" name="CasellaDiTesto 3">
            <a:extLst>
              <a:ext uri="{FF2B5EF4-FFF2-40B4-BE49-F238E27FC236}">
                <a16:creationId xmlns:a16="http://schemas.microsoft.com/office/drawing/2014/main" id="{CD4630FF-2D3C-16E3-7E7F-C3B9FBD6A68E}"/>
              </a:ext>
            </a:extLst>
          </p:cNvPr>
          <p:cNvSpPr txBox="1"/>
          <p:nvPr/>
        </p:nvSpPr>
        <p:spPr>
          <a:xfrm>
            <a:off x="7373257" y="5208210"/>
            <a:ext cx="420672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rgbClr val="1D1D1B"/>
                </a:solidFill>
              </a:rPr>
              <a:t>Vir </a:t>
            </a:r>
            <a:r>
              <a:rPr lang="en-GB" sz="1000" err="1">
                <a:solidFill>
                  <a:srgbClr val="1D1D1B"/>
                </a:solidFill>
              </a:rPr>
              <a:t>slike</a:t>
            </a:r>
            <a:r>
              <a:rPr lang="en-GB" sz="1000">
                <a:solidFill>
                  <a:srgbClr val="1D1D1B"/>
                </a:solidFill>
              </a:rPr>
              <a:t>: Example of Control Chart: Out-of-Control Signals</a:t>
            </a:r>
            <a:r>
              <a:rPr lang="sl-SI" sz="1000">
                <a:solidFill>
                  <a:srgbClr val="1D1D1B"/>
                </a:solidFill>
              </a:rPr>
              <a:t>;</a:t>
            </a:r>
          </a:p>
          <a:p>
            <a:r>
              <a:rPr lang="en-GB" sz="1000" err="1">
                <a:solidFill>
                  <a:srgbClr val="1D1D1B"/>
                </a:solidFill>
              </a:rPr>
              <a:t>CQE</a:t>
            </a:r>
            <a:r>
              <a:rPr lang="en-GB" sz="1000">
                <a:solidFill>
                  <a:srgbClr val="1D1D1B"/>
                </a:solidFill>
              </a:rPr>
              <a:t> Academy</a:t>
            </a:r>
            <a:r>
              <a:rPr lang="en-US" sz="1000">
                <a:solidFill>
                  <a:srgbClr val="1D1D1B"/>
                </a:solidFill>
              </a:rPr>
              <a:t> </a:t>
            </a:r>
            <a:endParaRPr lang="it-IT" sz="1000"/>
          </a:p>
        </p:txBody>
      </p:sp>
    </p:spTree>
    <p:extLst>
      <p:ext uri="{BB962C8B-B14F-4D97-AF65-F5344CB8AC3E}">
        <p14:creationId xmlns:p14="http://schemas.microsoft.com/office/powerpoint/2010/main" val="4144153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4A83FA3-72A8-EA99-78F0-67935A02AB3E}"/>
              </a:ext>
            </a:extLst>
          </p:cNvPr>
          <p:cNvSpPr>
            <a:spLocks noGrp="1"/>
          </p:cNvSpPr>
          <p:nvPr>
            <p:ph type="title"/>
          </p:nvPr>
        </p:nvSpPr>
        <p:spPr>
          <a:xfrm>
            <a:off x="838200" y="416612"/>
            <a:ext cx="10515600" cy="728320"/>
          </a:xfrm>
        </p:spPr>
        <p:txBody>
          <a:bodyPr/>
          <a:lstStyle/>
          <a:p>
            <a:r>
              <a:rPr lang="sl-SI" sz="3400"/>
              <a:t>Samorefleksija o upravljanju kakovosti</a:t>
            </a:r>
          </a:p>
        </p:txBody>
      </p:sp>
      <p:sp>
        <p:nvSpPr>
          <p:cNvPr id="3" name="Segnaposto contenuto 2">
            <a:extLst>
              <a:ext uri="{FF2B5EF4-FFF2-40B4-BE49-F238E27FC236}">
                <a16:creationId xmlns:a16="http://schemas.microsoft.com/office/drawing/2014/main" id="{15DBB52E-C0AF-9DE3-D35A-39EB4901D12A}"/>
              </a:ext>
            </a:extLst>
          </p:cNvPr>
          <p:cNvSpPr>
            <a:spLocks noGrp="1"/>
          </p:cNvSpPr>
          <p:nvPr>
            <p:ph idx="1"/>
          </p:nvPr>
        </p:nvSpPr>
        <p:spPr>
          <a:xfrm>
            <a:off x="838200" y="1147132"/>
            <a:ext cx="10515600" cy="4351338"/>
          </a:xfrm>
        </p:spPr>
        <p:txBody>
          <a:bodyPr vert="horz" lIns="91440" tIns="45720" rIns="91440" bIns="45720" rtlCol="0" anchor="t">
            <a:normAutofit/>
          </a:bodyPr>
          <a:lstStyle/>
          <a:p>
            <a:pPr marL="0" indent="0">
              <a:lnSpc>
                <a:spcPct val="100000"/>
              </a:lnSpc>
              <a:spcBef>
                <a:spcPts val="600"/>
              </a:spcBef>
              <a:spcAft>
                <a:spcPts val="600"/>
              </a:spcAft>
              <a:buNone/>
            </a:pPr>
            <a:r>
              <a:rPr lang="sl-SI" sz="1600" dirty="0"/>
              <a:t>Zdaj ste na vrsti vi! </a:t>
            </a:r>
            <a:endParaRPr lang="sl-SI" dirty="0"/>
          </a:p>
          <a:p>
            <a:pPr marL="0" indent="0">
              <a:lnSpc>
                <a:spcPct val="100000"/>
              </a:lnSpc>
              <a:spcBef>
                <a:spcPts val="600"/>
              </a:spcBef>
              <a:spcAft>
                <a:spcPts val="600"/>
              </a:spcAft>
              <a:buNone/>
            </a:pPr>
            <a:r>
              <a:rPr lang="sl-SI" sz="1600" b="0" dirty="0">
                <a:solidFill>
                  <a:schemeClr val="accent1"/>
                </a:solidFill>
                <a:ea typeface="+mn-lt"/>
                <a:cs typeface="+mn-lt"/>
              </a:rPr>
              <a:t>Predstavljajte si, da ste direktor podjetja, ki proizvaja elektronske izdelke.
Opišite težavo, ki se lahko pojavi (npr. napake izdelka, nezadovoljstvo strank, zamude pri dobavi).
Na kratko pojasnite težavo, ki bi lahko vplivala na poslovanje podjetja ali zadovoljstvo strank.
Kako bi uporabili načela upravljanja kakovosti za rešitev težave?
Navedite ukrepe, ki jih boste izvedli v naslednjih fazah:</a:t>
            </a:r>
          </a:p>
          <a:p>
            <a:pPr marL="285750" indent="-285750">
              <a:lnSpc>
                <a:spcPct val="100000"/>
              </a:lnSpc>
              <a:spcBef>
                <a:spcPts val="600"/>
              </a:spcBef>
              <a:spcAft>
                <a:spcPts val="600"/>
              </a:spcAft>
              <a:buChar char="•"/>
            </a:pPr>
            <a:r>
              <a:rPr lang="sl-SI" sz="1600" b="1" dirty="0">
                <a:ea typeface="+mn-lt"/>
                <a:cs typeface="+mn-lt"/>
              </a:rPr>
              <a:t>Načrtovanje</a:t>
            </a:r>
            <a:r>
              <a:rPr lang="sl-SI" sz="1600" dirty="0">
                <a:ea typeface="+mn-lt"/>
                <a:cs typeface="+mn-lt"/>
              </a:rPr>
              <a:t>:</a:t>
            </a:r>
            <a:r>
              <a:rPr lang="sl-SI" sz="1600" dirty="0">
                <a:solidFill>
                  <a:schemeClr val="accent1"/>
                </a:solidFill>
                <a:ea typeface="+mn-lt"/>
                <a:cs typeface="+mn-lt"/>
              </a:rPr>
              <a:t> katere ukrepe bi sprejeli za proaktivno reševanje težave?</a:t>
            </a:r>
            <a:endParaRPr lang="sl-SI" sz="1600" b="0" dirty="0">
              <a:solidFill>
                <a:schemeClr val="accent1"/>
              </a:solidFill>
              <a:ea typeface="+mn-lt"/>
              <a:cs typeface="+mn-lt"/>
            </a:endParaRPr>
          </a:p>
          <a:p>
            <a:pPr marL="285750" indent="-285750">
              <a:lnSpc>
                <a:spcPct val="100000"/>
              </a:lnSpc>
              <a:spcBef>
                <a:spcPts val="600"/>
              </a:spcBef>
              <a:spcAft>
                <a:spcPts val="600"/>
              </a:spcAft>
              <a:buChar char="•"/>
            </a:pPr>
            <a:r>
              <a:rPr lang="sl-SI" sz="1600" dirty="0">
                <a:ea typeface="+mn-lt"/>
                <a:cs typeface="+mn-lt"/>
              </a:rPr>
              <a:t>Nadzor:</a:t>
            </a:r>
            <a:r>
              <a:rPr lang="sl-SI" sz="1600" dirty="0">
                <a:solidFill>
                  <a:schemeClr val="accent1"/>
                </a:solidFill>
                <a:ea typeface="+mn-lt"/>
                <a:cs typeface="+mn-lt"/>
              </a:rPr>
              <a:t> kako bi spremljali in zagotovili, da se težava učinkovito obvladuje?</a:t>
            </a:r>
            <a:endParaRPr lang="sl-SI" sz="1600" b="0" dirty="0">
              <a:solidFill>
                <a:schemeClr val="accent1"/>
              </a:solidFill>
              <a:ea typeface="+mn-lt"/>
              <a:cs typeface="+mn-lt"/>
            </a:endParaRPr>
          </a:p>
          <a:p>
            <a:pPr marL="285750" indent="-285750">
              <a:lnSpc>
                <a:spcPct val="100000"/>
              </a:lnSpc>
              <a:spcBef>
                <a:spcPts val="600"/>
              </a:spcBef>
              <a:spcAft>
                <a:spcPts val="600"/>
              </a:spcAft>
              <a:buChar char="•"/>
            </a:pPr>
            <a:r>
              <a:rPr lang="sl-SI" sz="1600" dirty="0">
                <a:ea typeface="+mn-lt"/>
                <a:cs typeface="+mn-lt"/>
              </a:rPr>
              <a:t>Zagotovilo:</a:t>
            </a:r>
            <a:r>
              <a:rPr lang="sl-SI" sz="1600" dirty="0">
                <a:solidFill>
                  <a:schemeClr val="accent1"/>
                </a:solidFill>
                <a:ea typeface="+mn-lt"/>
                <a:cs typeface="+mn-lt"/>
              </a:rPr>
              <a:t> katere ukrepe bi sprejeli, da bi preprečili ponovitev težave?</a:t>
            </a:r>
            <a:endParaRPr lang="sl-SI" sz="1600" b="0" dirty="0">
              <a:solidFill>
                <a:schemeClr val="accent1"/>
              </a:solidFill>
              <a:ea typeface="+mn-lt"/>
              <a:cs typeface="+mn-lt"/>
            </a:endParaRPr>
          </a:p>
          <a:p>
            <a:pPr marL="285750" indent="-285750">
              <a:lnSpc>
                <a:spcPct val="100000"/>
              </a:lnSpc>
              <a:spcBef>
                <a:spcPts val="600"/>
              </a:spcBef>
              <a:spcAft>
                <a:spcPts val="600"/>
              </a:spcAft>
              <a:buChar char="•"/>
            </a:pPr>
            <a:r>
              <a:rPr lang="sl-SI" sz="1600" dirty="0">
                <a:ea typeface="+mn-lt"/>
                <a:cs typeface="+mn-lt"/>
              </a:rPr>
              <a:t>Nenehno izboljševanje:</a:t>
            </a:r>
            <a:r>
              <a:rPr lang="sl-SI" sz="1600" dirty="0">
                <a:solidFill>
                  <a:schemeClr val="accent1"/>
                </a:solidFill>
                <a:ea typeface="+mn-lt"/>
                <a:cs typeface="+mn-lt"/>
              </a:rPr>
              <a:t> kako bi zagotovili, da se težava nenehno manjša in da se ji v prihodnje celo izognemo?</a:t>
            </a:r>
            <a:endParaRPr lang="sl-SI" sz="1600" b="0">
              <a:solidFill>
                <a:schemeClr val="accent1"/>
              </a:solidFill>
            </a:endParaRPr>
          </a:p>
          <a:p>
            <a:pPr>
              <a:buNone/>
            </a:pPr>
            <a:endParaRPr lang="sl-SI" sz="1800" b="0">
              <a:solidFill>
                <a:schemeClr val="accent1"/>
              </a:solidFill>
            </a:endParaRPr>
          </a:p>
          <a:p>
            <a:pPr marL="0" indent="0">
              <a:buNone/>
            </a:pPr>
            <a:endParaRPr lang="sl-SI" sz="2000" b="0">
              <a:solidFill>
                <a:schemeClr val="accent1"/>
              </a:solidFill>
            </a:endParaRPr>
          </a:p>
          <a:p>
            <a:pPr marL="0" indent="0">
              <a:buNone/>
            </a:pPr>
            <a:endParaRPr lang="sl-SI"/>
          </a:p>
          <a:p>
            <a:pPr marL="0" indent="0">
              <a:buNone/>
            </a:pPr>
            <a:endParaRPr lang="sl-SI"/>
          </a:p>
        </p:txBody>
      </p:sp>
    </p:spTree>
    <p:extLst>
      <p:ext uri="{BB962C8B-B14F-4D97-AF65-F5344CB8AC3E}">
        <p14:creationId xmlns:p14="http://schemas.microsoft.com/office/powerpoint/2010/main" val="41223327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DCABA9E2-8F18-B901-19F7-26ED07C5CBDE}"/>
              </a:ext>
            </a:extLst>
          </p:cNvPr>
          <p:cNvSpPr txBox="1">
            <a:spLocks/>
          </p:cNvSpPr>
          <p:nvPr/>
        </p:nvSpPr>
        <p:spPr>
          <a:xfrm>
            <a:off x="186919" y="270541"/>
            <a:ext cx="11814907" cy="124089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chemeClr val="bg2"/>
                </a:solidFill>
                <a:latin typeface="+mj-lt"/>
                <a:ea typeface="+mj-ea"/>
                <a:cs typeface="+mj-cs"/>
              </a:defRPr>
            </a:lvl1pPr>
          </a:lstStyle>
          <a:p>
            <a:r>
              <a:rPr lang="sl-SI" sz="3400"/>
              <a:t>3. Učinkovite strategije upravljanja s časom za podjetnike – Ustvarjanje navad za produktivnost in učinkovitost</a:t>
            </a:r>
          </a:p>
        </p:txBody>
      </p:sp>
      <p:sp>
        <p:nvSpPr>
          <p:cNvPr id="7" name="CasellaDiTesto 6">
            <a:extLst>
              <a:ext uri="{FF2B5EF4-FFF2-40B4-BE49-F238E27FC236}">
                <a16:creationId xmlns:a16="http://schemas.microsoft.com/office/drawing/2014/main" id="{CA78A96B-D1D6-579D-F128-777F793F665A}"/>
              </a:ext>
            </a:extLst>
          </p:cNvPr>
          <p:cNvSpPr txBox="1"/>
          <p:nvPr/>
        </p:nvSpPr>
        <p:spPr>
          <a:xfrm>
            <a:off x="342196" y="1710911"/>
            <a:ext cx="6729908" cy="4278094"/>
          </a:xfrm>
          <a:prstGeom prst="rect">
            <a:avLst/>
          </a:prstGeom>
          <a:noFill/>
        </p:spPr>
        <p:txBody>
          <a:bodyPr wrap="square" lIns="91440" tIns="45720" rIns="91440" bIns="45720" rtlCol="0" anchor="t">
            <a:spAutoFit/>
          </a:bodyPr>
          <a:lstStyle/>
          <a:p>
            <a:pPr algn="just"/>
            <a:r>
              <a:rPr lang="sl-SI" sz="1600" b="1">
                <a:solidFill>
                  <a:schemeClr val="bg1"/>
                </a:solidFill>
              </a:rPr>
              <a:t>OPREDELITEV UPRAVLJANJA S ČASOM</a:t>
            </a:r>
            <a:endParaRPr lang="sl-SI" sz="1600">
              <a:solidFill>
                <a:schemeClr val="bg1"/>
              </a:solidFill>
            </a:endParaRPr>
          </a:p>
          <a:p>
            <a:pPr>
              <a:lnSpc>
                <a:spcPct val="150000"/>
              </a:lnSpc>
            </a:pPr>
            <a:r>
              <a:rPr lang="sl-SI" sz="1600">
                <a:solidFill>
                  <a:schemeClr val="accent1"/>
                </a:solidFill>
              </a:rPr>
              <a:t>Upravljanje s časom je proces načrtovanja in nadzora nad tem,</a:t>
            </a:r>
          </a:p>
          <a:p>
            <a:pPr>
              <a:lnSpc>
                <a:spcPct val="150000"/>
              </a:lnSpc>
            </a:pPr>
            <a:r>
              <a:rPr lang="sl-SI" sz="1600">
                <a:solidFill>
                  <a:schemeClr val="accent1"/>
                </a:solidFill>
              </a:rPr>
              <a:t>koliko časa porabimo za določene dejavnosti, da bi povečali</a:t>
            </a:r>
          </a:p>
          <a:p>
            <a:pPr>
              <a:lnSpc>
                <a:spcPct val="150000"/>
              </a:lnSpc>
            </a:pPr>
            <a:r>
              <a:rPr lang="sl-SI" sz="1600">
                <a:solidFill>
                  <a:schemeClr val="accent1"/>
                </a:solidFill>
              </a:rPr>
              <a:t>učinkovitost in produktivnost. 
Ta koncept zajema različne tehnike, strategije in orodja, ki posameznikom pomagajo uporabiti čas učinkoviteje za doseganje osebnih in poklicnih ciljev. Upravljanje s časom na delovnem mestu je bistvenega pomena za </a:t>
            </a:r>
            <a:r>
              <a:rPr lang="sl-SI" sz="1600" b="1">
                <a:solidFill>
                  <a:schemeClr val="accent1"/>
                </a:solidFill>
              </a:rPr>
              <a:t>izboljšanje produktivnosti, zmanjšanje stresa in učinkovito doseganje ciljev</a:t>
            </a:r>
            <a:r>
              <a:rPr lang="sl-SI" sz="1600">
                <a:solidFill>
                  <a:schemeClr val="accent1"/>
                </a:solidFill>
              </a:rPr>
              <a:t>. Dobro upravljanje s časom pomeni načrtovanje, organiziranje in učinkovito določanje prednostnih nalog. </a:t>
            </a:r>
          </a:p>
          <a:p>
            <a:pPr algn="just">
              <a:lnSpc>
                <a:spcPct val="150000"/>
              </a:lnSpc>
            </a:pPr>
            <a:endParaRPr lang="sl-SI" sz="1600">
              <a:solidFill>
                <a:schemeClr val="accent1"/>
              </a:solidFill>
            </a:endParaRPr>
          </a:p>
          <a:p>
            <a:endParaRPr lang="sl-SI" sz="1600">
              <a:solidFill>
                <a:schemeClr val="accent1"/>
              </a:solidFill>
            </a:endParaRPr>
          </a:p>
        </p:txBody>
      </p:sp>
      <p:sp>
        <p:nvSpPr>
          <p:cNvPr id="8" name="CasellaDiTesto 7">
            <a:extLst>
              <a:ext uri="{FF2B5EF4-FFF2-40B4-BE49-F238E27FC236}">
                <a16:creationId xmlns:a16="http://schemas.microsoft.com/office/drawing/2014/main" id="{A6150D7C-008B-FEE4-CCCA-11CF186EE808}"/>
              </a:ext>
            </a:extLst>
          </p:cNvPr>
          <p:cNvSpPr txBox="1"/>
          <p:nvPr/>
        </p:nvSpPr>
        <p:spPr>
          <a:xfrm>
            <a:off x="6615320" y="1645429"/>
            <a:ext cx="5092591"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sl-SI" sz="1600" dirty="0">
                <a:solidFill>
                  <a:srgbClr val="1D1D1B"/>
                </a:solidFill>
                <a:ea typeface="Segoe UI"/>
                <a:cs typeface="Segoe UI"/>
              </a:rPr>
              <a:t>Tukaj je nekaj </a:t>
            </a:r>
            <a:r>
              <a:rPr lang="sl-SI" sz="1600" b="1" dirty="0">
                <a:solidFill>
                  <a:srgbClr val="1D1D1B"/>
                </a:solidFill>
                <a:ea typeface="Segoe UI"/>
                <a:cs typeface="Segoe UI"/>
              </a:rPr>
              <a:t>praktičnih in uporabnih strategij</a:t>
            </a:r>
            <a:r>
              <a:rPr lang="sl-SI" sz="1600" dirty="0">
                <a:solidFill>
                  <a:srgbClr val="1D1D1B"/>
                </a:solidFill>
                <a:ea typeface="Segoe UI"/>
                <a:cs typeface="Segoe UI"/>
              </a:rPr>
              <a:t>:</a:t>
            </a:r>
          </a:p>
          <a:p>
            <a:pPr marL="285750" indent="-285750" algn="just">
              <a:buFont typeface="Arial" panose="020B0604020202020204" pitchFamily="34" charset="0"/>
              <a:buChar char="•"/>
            </a:pPr>
            <a:r>
              <a:rPr lang="sl-SI" sz="1600">
                <a:solidFill>
                  <a:srgbClr val="1D1D1B"/>
                </a:solidFill>
                <a:ea typeface="Segoe UI"/>
                <a:cs typeface="Segoe UI"/>
              </a:rPr>
              <a:t>Določite prednostne naloge</a:t>
            </a:r>
            <a:endParaRPr lang="sl-SI" dirty="0">
              <a:solidFill>
                <a:srgbClr val="DACDAC"/>
              </a:solidFill>
              <a:ea typeface="Segoe UI"/>
              <a:cs typeface="Segoe UI"/>
            </a:endParaRPr>
          </a:p>
          <a:p>
            <a:pPr marL="285750" indent="-285750" algn="just">
              <a:buFont typeface="Arial" panose="020B0604020202020204" pitchFamily="34" charset="0"/>
              <a:buChar char="•"/>
            </a:pPr>
            <a:r>
              <a:rPr lang="sl-SI" sz="1600">
                <a:solidFill>
                  <a:srgbClr val="1D1D1B"/>
                </a:solidFill>
                <a:ea typeface="Segoe UI"/>
                <a:cs typeface="Segoe UI"/>
              </a:rPr>
              <a:t>Načrtujte in organizirajte</a:t>
            </a:r>
            <a:endParaRPr lang="sl-SI">
              <a:solidFill>
                <a:srgbClr val="DACDAC"/>
              </a:solidFill>
              <a:ea typeface="Segoe UI"/>
              <a:cs typeface="Segoe UI"/>
            </a:endParaRPr>
          </a:p>
          <a:p>
            <a:pPr marL="285750" indent="-285750" algn="just">
              <a:buFont typeface="Arial" panose="020B0604020202020204" pitchFamily="34" charset="0"/>
              <a:buChar char="•"/>
            </a:pPr>
            <a:r>
              <a:rPr lang="sl-SI" sz="1600" dirty="0">
                <a:solidFill>
                  <a:srgbClr val="1D1D1B"/>
                </a:solidFill>
                <a:ea typeface="Segoe UI"/>
                <a:cs typeface="Segoe UI"/>
              </a:rPr>
              <a:t>Obvladujte prekinitve</a:t>
            </a:r>
            <a:endParaRPr lang="sl-SI" dirty="0"/>
          </a:p>
        </p:txBody>
      </p:sp>
      <p:pic>
        <p:nvPicPr>
          <p:cNvPr id="10" name="Elementi multimediali online 4">
            <a:hlinkClick r:id="" action="ppaction://media"/>
            <a:extLst>
              <a:ext uri="{FF2B5EF4-FFF2-40B4-BE49-F238E27FC236}">
                <a16:creationId xmlns:a16="http://schemas.microsoft.com/office/drawing/2014/main" id="{DAA849DB-F3A4-B69F-BB4A-C2423E198A1B}"/>
              </a:ext>
            </a:extLst>
          </p:cNvPr>
          <p:cNvPicPr>
            <a:picLocks noRot="1" noChangeAspect="1"/>
          </p:cNvPicPr>
          <p:nvPr>
            <a:videoFile r:link="rId1"/>
          </p:nvPr>
        </p:nvPicPr>
        <p:blipFill>
          <a:blip r:embed="rId3" cstate="print"/>
          <a:stretch>
            <a:fillRect/>
          </a:stretch>
        </p:blipFill>
        <p:spPr>
          <a:xfrm>
            <a:off x="7763618" y="4002618"/>
            <a:ext cx="4181814" cy="2360877"/>
          </a:xfrm>
          <a:prstGeom prst="rect">
            <a:avLst/>
          </a:prstGeom>
        </p:spPr>
      </p:pic>
      <p:sp>
        <p:nvSpPr>
          <p:cNvPr id="12" name="Rettangolo con angoli arrotondati 11">
            <a:extLst>
              <a:ext uri="{FF2B5EF4-FFF2-40B4-BE49-F238E27FC236}">
                <a16:creationId xmlns:a16="http://schemas.microsoft.com/office/drawing/2014/main" id="{6B2455B2-9424-5092-9CE2-C573D2DD0C41}"/>
              </a:ext>
            </a:extLst>
          </p:cNvPr>
          <p:cNvSpPr/>
          <p:nvPr/>
        </p:nvSpPr>
        <p:spPr>
          <a:xfrm>
            <a:off x="8254539" y="2726575"/>
            <a:ext cx="3066620" cy="866501"/>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sl-SI" sz="1200">
                <a:solidFill>
                  <a:schemeClr val="accent1"/>
                </a:solidFill>
              </a:rPr>
              <a:t>V tem videoposnetku boste našli nekaj nasvetov o tem, kako bolje upravljati svoj čas. Oglejte si ga za boljše razumevanje pristopa, ki ga je treba uporabiti</a:t>
            </a:r>
          </a:p>
        </p:txBody>
      </p:sp>
      <p:sp>
        <p:nvSpPr>
          <p:cNvPr id="13" name="CasellaDiTesto 12">
            <a:extLst>
              <a:ext uri="{FF2B5EF4-FFF2-40B4-BE49-F238E27FC236}">
                <a16:creationId xmlns:a16="http://schemas.microsoft.com/office/drawing/2014/main" id="{23B38ADD-5A5B-8396-DDE9-B3660F560ABB}"/>
              </a:ext>
            </a:extLst>
          </p:cNvPr>
          <p:cNvSpPr txBox="1"/>
          <p:nvPr/>
        </p:nvSpPr>
        <p:spPr>
          <a:xfrm>
            <a:off x="8014305" y="6357257"/>
            <a:ext cx="369872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rgbClr val="1D1D1B"/>
                </a:solidFill>
              </a:rPr>
              <a:t>Vir</a:t>
            </a:r>
            <a:r>
              <a:rPr lang="en-GB" sz="1000">
                <a:solidFill>
                  <a:srgbClr val="1D1D1B"/>
                </a:solidFill>
              </a:rPr>
              <a:t>:</a:t>
            </a:r>
            <a:r>
              <a:rPr lang="sl-SI" sz="1000">
                <a:solidFill>
                  <a:srgbClr val="1D1D1B"/>
                </a:solidFill>
              </a:rPr>
              <a:t> </a:t>
            </a:r>
            <a:r>
              <a:rPr lang="en-GB" sz="1000">
                <a:solidFill>
                  <a:srgbClr val="1D1D1B"/>
                </a:solidFill>
              </a:rPr>
              <a:t>How to Manage Your Time Better</a:t>
            </a:r>
            <a:r>
              <a:rPr lang="sl-SI" sz="1000">
                <a:solidFill>
                  <a:srgbClr val="1D1D1B"/>
                </a:solidFill>
              </a:rPr>
              <a:t>;</a:t>
            </a:r>
          </a:p>
          <a:p>
            <a:r>
              <a:rPr lang="en-GB" sz="1000">
                <a:solidFill>
                  <a:srgbClr val="1D1D1B"/>
                </a:solidFill>
              </a:rPr>
              <a:t>Adriana Girdler </a:t>
            </a:r>
          </a:p>
        </p:txBody>
      </p:sp>
      <p:sp>
        <p:nvSpPr>
          <p:cNvPr id="3" name="Freccia in giù 2">
            <a:extLst>
              <a:ext uri="{FF2B5EF4-FFF2-40B4-BE49-F238E27FC236}">
                <a16:creationId xmlns:a16="http://schemas.microsoft.com/office/drawing/2014/main" id="{FC2B433E-A29D-2A4E-BA7B-540B855AB5F6}"/>
              </a:ext>
            </a:extLst>
          </p:cNvPr>
          <p:cNvSpPr/>
          <p:nvPr/>
        </p:nvSpPr>
        <p:spPr>
          <a:xfrm>
            <a:off x="9697786" y="3647952"/>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879384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fill="hold" display="0">
                  <p:stCondLst>
                    <p:cond delay="indefinite"/>
                  </p:stCondLst>
                </p:cTn>
                <p:tgtEl>
                  <p:spTgt spid="10"/>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B3F4620-34BC-28BB-3943-CBF4C61E06A7}"/>
              </a:ext>
            </a:extLst>
          </p:cNvPr>
          <p:cNvSpPr>
            <a:spLocks noGrp="1"/>
          </p:cNvSpPr>
          <p:nvPr>
            <p:ph type="title"/>
          </p:nvPr>
        </p:nvSpPr>
        <p:spPr>
          <a:xfrm>
            <a:off x="281818" y="242312"/>
            <a:ext cx="12355631" cy="708706"/>
          </a:xfrm>
        </p:spPr>
        <p:txBody>
          <a:bodyPr>
            <a:normAutofit/>
          </a:bodyPr>
          <a:lstStyle/>
          <a:p>
            <a:r>
              <a:rPr lang="pl-PL" sz="3400"/>
              <a:t>Pomen upravljanja s časom za podjetnike</a:t>
            </a:r>
            <a:endParaRPr lang="en-GB" sz="3400"/>
          </a:p>
        </p:txBody>
      </p:sp>
      <p:sp>
        <p:nvSpPr>
          <p:cNvPr id="4" name="CasellaDiTesto 3">
            <a:extLst>
              <a:ext uri="{FF2B5EF4-FFF2-40B4-BE49-F238E27FC236}">
                <a16:creationId xmlns:a16="http://schemas.microsoft.com/office/drawing/2014/main" id="{99759B9C-C0F9-FA51-D58E-B303C618A7B5}"/>
              </a:ext>
            </a:extLst>
          </p:cNvPr>
          <p:cNvSpPr txBox="1"/>
          <p:nvPr/>
        </p:nvSpPr>
        <p:spPr>
          <a:xfrm>
            <a:off x="386505" y="1146237"/>
            <a:ext cx="10299441" cy="1895775"/>
          </a:xfrm>
          <a:prstGeom prst="rect">
            <a:avLst/>
          </a:prstGeom>
          <a:noFill/>
        </p:spPr>
        <p:txBody>
          <a:bodyPr wrap="square" lIns="91440" tIns="45720" rIns="91440" bIns="45720" rtlCol="0" anchor="t">
            <a:spAutoFit/>
          </a:bodyPr>
          <a:lstStyle/>
          <a:p>
            <a:pPr>
              <a:lnSpc>
                <a:spcPct val="150000"/>
              </a:lnSpc>
            </a:pPr>
            <a:r>
              <a:rPr lang="sl-SI" sz="1600">
                <a:solidFill>
                  <a:schemeClr val="accent1"/>
                </a:solidFill>
              </a:rPr>
              <a:t>Navdušenje ob zagonu novega podjetja in številne priložnosti, ki jih ponuja, je za podjetnika lahko izjemno. Vendar pa nam lahko čas hitro uide in pomembno je, da z njim znate upravljati. S postavljanjem prioritet in razporejanjem časa lahko povečate produktivnost, zmanjšate stres ter dosežete boljše ravnovesje med delom in zasebnim življenjem. </a:t>
            </a:r>
            <a:r>
              <a:rPr lang="sl-SI" sz="1600" b="1">
                <a:solidFill>
                  <a:schemeClr val="accent1"/>
                </a:solidFill>
              </a:rPr>
              <a:t>Upravljanje s časom je ključnega pomena za podjetnike.</a:t>
            </a:r>
          </a:p>
          <a:p>
            <a:pPr>
              <a:lnSpc>
                <a:spcPct val="150000"/>
              </a:lnSpc>
            </a:pPr>
            <a:endParaRPr lang="sl-SI" sz="1600">
              <a:solidFill>
                <a:schemeClr val="accent1"/>
              </a:solidFill>
            </a:endParaRPr>
          </a:p>
        </p:txBody>
      </p:sp>
      <p:pic>
        <p:nvPicPr>
          <p:cNvPr id="5" name="Elementi multimediali online 4">
            <a:hlinkClick r:id="" action="ppaction://media"/>
            <a:extLst>
              <a:ext uri="{FF2B5EF4-FFF2-40B4-BE49-F238E27FC236}">
                <a16:creationId xmlns:a16="http://schemas.microsoft.com/office/drawing/2014/main" id="{54090069-B33A-391B-B38E-F22403D34CD7}"/>
              </a:ext>
            </a:extLst>
          </p:cNvPr>
          <p:cNvPicPr>
            <a:picLocks noRot="1" noChangeAspect="1"/>
          </p:cNvPicPr>
          <p:nvPr>
            <a:videoFile r:link="rId1"/>
          </p:nvPr>
        </p:nvPicPr>
        <p:blipFill>
          <a:blip r:embed="rId3" cstate="print"/>
          <a:stretch>
            <a:fillRect/>
          </a:stretch>
        </p:blipFill>
        <p:spPr>
          <a:xfrm>
            <a:off x="3053877" y="3147526"/>
            <a:ext cx="5154330" cy="2909920"/>
          </a:xfrm>
          <a:prstGeom prst="rect">
            <a:avLst/>
          </a:prstGeom>
        </p:spPr>
      </p:pic>
      <p:sp>
        <p:nvSpPr>
          <p:cNvPr id="3" name="Rettangolo con angoli arrotondati 2">
            <a:extLst>
              <a:ext uri="{FF2B5EF4-FFF2-40B4-BE49-F238E27FC236}">
                <a16:creationId xmlns:a16="http://schemas.microsoft.com/office/drawing/2014/main" id="{50A0CAC8-F2E7-EDA6-86D0-0296BECAA19B}"/>
              </a:ext>
            </a:extLst>
          </p:cNvPr>
          <p:cNvSpPr/>
          <p:nvPr/>
        </p:nvSpPr>
        <p:spPr>
          <a:xfrm>
            <a:off x="8768452" y="4403634"/>
            <a:ext cx="3093150" cy="710817"/>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l-SI" sz="1200">
                <a:solidFill>
                  <a:schemeClr val="accent1"/>
                </a:solidFill>
              </a:rPr>
              <a:t>Oglejte si ta videoposnetek in spoznajte pomen dobrega upravljanja s časom v poslovnem svetu.</a:t>
            </a:r>
          </a:p>
        </p:txBody>
      </p:sp>
      <p:sp>
        <p:nvSpPr>
          <p:cNvPr id="7" name="Freccia in giù 6">
            <a:extLst>
              <a:ext uri="{FF2B5EF4-FFF2-40B4-BE49-F238E27FC236}">
                <a16:creationId xmlns:a16="http://schemas.microsoft.com/office/drawing/2014/main" id="{5EA69279-217C-DCE0-0A48-B869D1846522}"/>
              </a:ext>
            </a:extLst>
          </p:cNvPr>
          <p:cNvSpPr/>
          <p:nvPr/>
        </p:nvSpPr>
        <p:spPr>
          <a:xfrm rot="5400000">
            <a:off x="8388950" y="4596125"/>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E3EED00D-BA8F-43EA-C6CF-8253DB722B14}"/>
              </a:ext>
            </a:extLst>
          </p:cNvPr>
          <p:cNvSpPr txBox="1"/>
          <p:nvPr/>
        </p:nvSpPr>
        <p:spPr>
          <a:xfrm>
            <a:off x="5050971" y="6066971"/>
            <a:ext cx="333586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rgbClr val="1D1D1B"/>
                </a:solidFill>
              </a:rPr>
              <a:t>Vir</a:t>
            </a:r>
            <a:r>
              <a:rPr lang="en-US" sz="1000">
                <a:solidFill>
                  <a:srgbClr val="1D1D1B"/>
                </a:solidFill>
              </a:rPr>
              <a:t>: Time Management: Making Employees More Productive</a:t>
            </a:r>
            <a:r>
              <a:rPr lang="sl-SI" sz="1000">
                <a:solidFill>
                  <a:srgbClr val="1D1D1B"/>
                </a:solidFill>
              </a:rPr>
              <a:t>;</a:t>
            </a:r>
            <a:r>
              <a:rPr lang="en-US" sz="1000">
                <a:solidFill>
                  <a:srgbClr val="1D1D1B"/>
                </a:solidFill>
              </a:rPr>
              <a:t> Management Consulted </a:t>
            </a:r>
            <a:endParaRPr lang="it-IT" sz="1000"/>
          </a:p>
        </p:txBody>
      </p:sp>
    </p:spTree>
    <p:extLst>
      <p:ext uri="{BB962C8B-B14F-4D97-AF65-F5344CB8AC3E}">
        <p14:creationId xmlns:p14="http://schemas.microsoft.com/office/powerpoint/2010/main" val="2973963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4A3F5A39-C2C0-A500-5C95-C5112EE9BE4F}"/>
              </a:ext>
            </a:extLst>
          </p:cNvPr>
          <p:cNvPicPr>
            <a:picLocks noChangeAspect="1"/>
          </p:cNvPicPr>
          <p:nvPr/>
        </p:nvPicPr>
        <p:blipFill>
          <a:blip r:embed="rId2" cstate="print"/>
          <a:stretch>
            <a:fillRect/>
          </a:stretch>
        </p:blipFill>
        <p:spPr>
          <a:xfrm>
            <a:off x="9743004" y="1713741"/>
            <a:ext cx="1947881" cy="194788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 name="CasellaDiTesto 1">
            <a:extLst>
              <a:ext uri="{FF2B5EF4-FFF2-40B4-BE49-F238E27FC236}">
                <a16:creationId xmlns:a16="http://schemas.microsoft.com/office/drawing/2014/main" id="{D283B45D-2256-5946-5C8E-077C7FE8B118}"/>
              </a:ext>
            </a:extLst>
          </p:cNvPr>
          <p:cNvSpPr txBox="1"/>
          <p:nvPr/>
        </p:nvSpPr>
        <p:spPr>
          <a:xfrm>
            <a:off x="514262" y="1504302"/>
            <a:ext cx="8612846" cy="3739485"/>
          </a:xfrm>
          <a:prstGeom prst="rect">
            <a:avLst/>
          </a:prstGeom>
          <a:noFill/>
        </p:spPr>
        <p:txBody>
          <a:bodyPr wrap="square" lIns="91440" tIns="45720" rIns="91440" bIns="45720" rtlCol="0" anchor="t">
            <a:spAutoFit/>
          </a:bodyPr>
          <a:lstStyle/>
          <a:p>
            <a:pPr marL="285750" indent="-285750">
              <a:lnSpc>
                <a:spcPct val="150000"/>
              </a:lnSpc>
              <a:buFont typeface="Wingdings"/>
              <a:buChar char="v"/>
            </a:pPr>
            <a:r>
              <a:rPr lang="sl-SI" sz="1600" b="1">
                <a:solidFill>
                  <a:schemeClr val="bg1"/>
                </a:solidFill>
              </a:rPr>
              <a:t>Razumevanje vrednosti časa: </a:t>
            </a:r>
            <a:r>
              <a:rPr lang="sl-SI" sz="1600">
                <a:solidFill>
                  <a:schemeClr val="accent1"/>
                </a:solidFill>
              </a:rPr>
              <a:t>čas je omejen vir, ki ga ni mogoče nadomestiti. Vsaka minuta, porabljena za nepomembne naloge, je zapravljena priložnost, da se osredotočimo na nekaj pomembnejšega. Kot podjetnik je vaš čas vaš najdragocenejši vir in njegova pametna uporaba lahko močno vpliva na vaš uspeh in srečo.</a:t>
            </a:r>
            <a:endParaRPr lang="en-US" sz="1600">
              <a:solidFill>
                <a:schemeClr val="accent1"/>
              </a:solidFill>
            </a:endParaRPr>
          </a:p>
          <a:p>
            <a:pPr>
              <a:lnSpc>
                <a:spcPct val="150000"/>
              </a:lnSpc>
            </a:pPr>
            <a:endParaRPr lang="sl-SI">
              <a:solidFill>
                <a:schemeClr val="accent1"/>
              </a:solidFill>
            </a:endParaRPr>
          </a:p>
          <a:p>
            <a:pPr marL="285750" indent="-285750">
              <a:lnSpc>
                <a:spcPct val="150000"/>
              </a:lnSpc>
              <a:buFont typeface="Wingdings"/>
              <a:buChar char="v"/>
            </a:pPr>
            <a:r>
              <a:rPr lang="sl-SI" sz="1600" b="1">
                <a:solidFill>
                  <a:schemeClr val="bg1"/>
                </a:solidFill>
              </a:rPr>
              <a:t>Postavljanje ciljev in rokov: </a:t>
            </a:r>
            <a:r>
              <a:rPr lang="sl-SI" sz="1600">
                <a:solidFill>
                  <a:schemeClr val="accent1"/>
                </a:solidFill>
              </a:rPr>
              <a:t>ta postopek vključuje ugotavljanje vaših ciljev, njihovo razčlenitev na manjše naloge in določitev časovnega okvira za vsako nalogo. Jasni cilji in roki vam pomagajo, da ostanete osredotočeni in motivirani. Z njimi lahko spremljate svoj napredek in po potrebi uvajate spremembe.</a:t>
            </a:r>
          </a:p>
          <a:p>
            <a:endParaRPr lang="sl-SI"/>
          </a:p>
        </p:txBody>
      </p:sp>
      <p:sp>
        <p:nvSpPr>
          <p:cNvPr id="4" name="CasellaDiTesto 3">
            <a:extLst>
              <a:ext uri="{FF2B5EF4-FFF2-40B4-BE49-F238E27FC236}">
                <a16:creationId xmlns:a16="http://schemas.microsoft.com/office/drawing/2014/main" id="{97C25663-FA9C-5806-5E1C-F5C9B08FD24A}"/>
              </a:ext>
            </a:extLst>
          </p:cNvPr>
          <p:cNvSpPr txBox="1"/>
          <p:nvPr/>
        </p:nvSpPr>
        <p:spPr>
          <a:xfrm>
            <a:off x="515991" y="386299"/>
            <a:ext cx="10555255" cy="615553"/>
          </a:xfrm>
          <a:prstGeom prst="rect">
            <a:avLst/>
          </a:prstGeom>
          <a:noFill/>
        </p:spPr>
        <p:txBody>
          <a:bodyPr wrap="square" lIns="91440" tIns="45720" rIns="91440" bIns="45720" anchor="t">
            <a:spAutoFit/>
          </a:bodyPr>
          <a:lstStyle/>
          <a:p>
            <a:r>
              <a:rPr lang="sl-SI" sz="3400">
                <a:solidFill>
                  <a:srgbClr val="0E9094"/>
                </a:solidFill>
                <a:latin typeface="Raleway SemiBold"/>
                <a:ea typeface="+mj-ea"/>
                <a:cs typeface="+mj-cs"/>
              </a:rPr>
              <a:t>Najboljše prakse za podjetnike</a:t>
            </a:r>
            <a:endParaRPr lang="sl-SI" sz="3400"/>
          </a:p>
        </p:txBody>
      </p:sp>
      <p:sp>
        <p:nvSpPr>
          <p:cNvPr id="3" name="CasellaDiTesto 2">
            <a:extLst>
              <a:ext uri="{FF2B5EF4-FFF2-40B4-BE49-F238E27FC236}">
                <a16:creationId xmlns:a16="http://schemas.microsoft.com/office/drawing/2014/main" id="{4A259382-891E-BE43-4B9B-C90F07C7E270}"/>
              </a:ext>
            </a:extLst>
          </p:cNvPr>
          <p:cNvSpPr txBox="1"/>
          <p:nvPr/>
        </p:nvSpPr>
        <p:spPr>
          <a:xfrm>
            <a:off x="9743982" y="3892398"/>
            <a:ext cx="2149185"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chemeClr val="accent1"/>
                </a:solidFill>
              </a:rPr>
              <a:t>Vir </a:t>
            </a:r>
            <a:r>
              <a:rPr lang="en-GB" sz="1000" err="1">
                <a:solidFill>
                  <a:schemeClr val="accent1"/>
                </a:solidFill>
              </a:rPr>
              <a:t>slike</a:t>
            </a:r>
            <a:r>
              <a:rPr lang="en-GB" sz="1000">
                <a:solidFill>
                  <a:schemeClr val="accent1"/>
                </a:solidFill>
              </a:rPr>
              <a:t>: U</a:t>
            </a:r>
            <a:r>
              <a:rPr lang="sl-SI" sz="1000">
                <a:solidFill>
                  <a:schemeClr val="accent1"/>
                </a:solidFill>
              </a:rPr>
              <a:t>stvarjena z UI</a:t>
            </a:r>
            <a:endParaRPr lang="en-GB" sz="1000">
              <a:solidFill>
                <a:schemeClr val="accent1"/>
              </a:solidFill>
            </a:endParaRPr>
          </a:p>
        </p:txBody>
      </p:sp>
    </p:spTree>
    <p:extLst>
      <p:ext uri="{BB962C8B-B14F-4D97-AF65-F5344CB8AC3E}">
        <p14:creationId xmlns:p14="http://schemas.microsoft.com/office/powerpoint/2010/main" val="29719771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0DDFEBE8-A499-F936-6376-1D4F450F9CD5}"/>
              </a:ext>
            </a:extLst>
          </p:cNvPr>
          <p:cNvSpPr txBox="1"/>
          <p:nvPr/>
        </p:nvSpPr>
        <p:spPr>
          <a:xfrm>
            <a:off x="102085" y="1339"/>
            <a:ext cx="11514528" cy="5943037"/>
          </a:xfrm>
          <a:prstGeom prst="rect">
            <a:avLst/>
          </a:prstGeom>
          <a:noFill/>
        </p:spPr>
        <p:txBody>
          <a:bodyPr wrap="square" lIns="91440" tIns="45720" rIns="91440" bIns="45720" rtlCol="0" anchor="t">
            <a:spAutoFit/>
          </a:bodyPr>
          <a:lstStyle/>
          <a:p>
            <a:pPr>
              <a:lnSpc>
                <a:spcPct val="200000"/>
              </a:lnSpc>
            </a:pPr>
            <a:r>
              <a:rPr lang="sl-SI" sz="3400">
                <a:solidFill>
                  <a:srgbClr val="0E9094"/>
                </a:solidFill>
                <a:latin typeface="Raleway SemiBold"/>
              </a:rPr>
              <a:t>Najboljše prakse za podjetnike</a:t>
            </a:r>
          </a:p>
          <a:p>
            <a:pPr marL="342900" indent="-342900">
              <a:lnSpc>
                <a:spcPct val="150000"/>
              </a:lnSpc>
              <a:buFont typeface="Wingdings" pitchFamily="2" charset="2"/>
              <a:buChar char="v"/>
            </a:pPr>
            <a:r>
              <a:rPr lang="sl-SI" sz="1600" b="1">
                <a:solidFill>
                  <a:schemeClr val="bg1"/>
                </a:solidFill>
              </a:rPr>
              <a:t>Organiziranje nalog in dodeljevanje odgovornosti: </a:t>
            </a:r>
            <a:r>
              <a:rPr lang="sl-SI" sz="1600">
                <a:solidFill>
                  <a:schemeClr val="accent1"/>
                </a:solidFill>
              </a:rPr>
              <a:t>določanje prioritet pomeni, da se najprej osredotočite na najpomembnejše naloge in svoj čas in energijo porabite za dejavnosti, ki bodo imele največji vpliv na vaše podjetje. Zato se morate odločiti, katere naloge so najpomembnejše. Delegiranje nalog je pomembno za določanje prednostnih nalog. Mamljivo je, vse narediti sam, vendar to ne deluje in ne traja dolgo. Z delegiranjem nalog se lahko osredotočite na svoje ključne kompetence. To vam pomaga delati bolje, vaši ekipi pa daje več moči, zaradi česar je organizacija močnejša. </a:t>
            </a:r>
            <a:endParaRPr lang="en-US" sz="1600">
              <a:solidFill>
                <a:schemeClr val="accent1"/>
              </a:solidFill>
            </a:endParaRPr>
          </a:p>
          <a:p>
            <a:pPr marL="342900" indent="-342900">
              <a:lnSpc>
                <a:spcPct val="150000"/>
              </a:lnSpc>
              <a:buFont typeface="Wingdings" pitchFamily="2" charset="2"/>
              <a:buChar char="v"/>
            </a:pPr>
            <a:endParaRPr lang="sl-SI">
              <a:solidFill>
                <a:schemeClr val="accent1"/>
              </a:solidFill>
            </a:endParaRPr>
          </a:p>
          <a:p>
            <a:pPr marL="342900" indent="-342900">
              <a:lnSpc>
                <a:spcPct val="150000"/>
              </a:lnSpc>
              <a:buFont typeface="Wingdings" pitchFamily="2" charset="2"/>
              <a:buChar char="v"/>
            </a:pPr>
            <a:r>
              <a:rPr lang="sl-SI" sz="1600" b="1">
                <a:solidFill>
                  <a:schemeClr val="bg1"/>
                </a:solidFill>
              </a:rPr>
              <a:t>Odpravljanje zapravljanja časa in motečih dejavnikov: </a:t>
            </a:r>
            <a:r>
              <a:rPr lang="sl-SI" sz="1600">
                <a:solidFill>
                  <a:schemeClr val="accent1"/>
                </a:solidFill>
              </a:rPr>
              <a:t>veliko stvari je, ki vas lahko odvrnejo od dela, kot so družbeni mediji, elektronska sporočila, telefonski klici in stvari, ki se zdijo nujne, vendar v resnici niso pomembne. Če se osredotočite na tisto, kar je pomembno, boste lahko bolj produktivni. Ko izločite zapravljanje časa in moteče dejavnike, se lahko osredotočite na prednostne naloge, jih hitreje dokončate in na splošno dosežete boljše rezultate. Ne pozabite, da je vsak trenutek, porabljen za dejavnosti, ki niso pomembne, izgubljena priložnost, da se osredotočite na tisto, kar je bistvenega pomena.</a:t>
            </a:r>
          </a:p>
        </p:txBody>
      </p:sp>
    </p:spTree>
    <p:extLst>
      <p:ext uri="{BB962C8B-B14F-4D97-AF65-F5344CB8AC3E}">
        <p14:creationId xmlns:p14="http://schemas.microsoft.com/office/powerpoint/2010/main" val="40960327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E954AB96-0983-5464-7920-65EF0FEF5765}"/>
              </a:ext>
            </a:extLst>
          </p:cNvPr>
          <p:cNvSpPr txBox="1"/>
          <p:nvPr/>
        </p:nvSpPr>
        <p:spPr>
          <a:xfrm>
            <a:off x="175341" y="415304"/>
            <a:ext cx="11566612" cy="5573705"/>
          </a:xfrm>
          <a:prstGeom prst="rect">
            <a:avLst/>
          </a:prstGeom>
          <a:noFill/>
        </p:spPr>
        <p:txBody>
          <a:bodyPr wrap="square" lIns="91440" tIns="45720" rIns="91440" bIns="45720" rtlCol="0" anchor="t">
            <a:spAutoFit/>
          </a:bodyPr>
          <a:lstStyle/>
          <a:p>
            <a:pPr>
              <a:lnSpc>
                <a:spcPct val="200000"/>
              </a:lnSpc>
            </a:pPr>
            <a:r>
              <a:rPr lang="sl-SI" sz="3400">
                <a:solidFill>
                  <a:srgbClr val="0E9094"/>
                </a:solidFill>
                <a:latin typeface="Raleway SemiBold"/>
              </a:rPr>
              <a:t>Najboljše prakse za podjetnike</a:t>
            </a:r>
            <a:endParaRPr lang="en-US" sz="3400">
              <a:solidFill>
                <a:srgbClr val="0E9094"/>
              </a:solidFill>
              <a:latin typeface="Raleway SemiBold"/>
            </a:endParaRPr>
          </a:p>
          <a:p>
            <a:pPr marL="342900" indent="-342900">
              <a:lnSpc>
                <a:spcPct val="150000"/>
              </a:lnSpc>
              <a:buFont typeface="Wingdings" pitchFamily="2" charset="2"/>
              <a:buChar char="v"/>
            </a:pPr>
            <a:endParaRPr lang="en-US" sz="1600" b="1">
              <a:solidFill>
                <a:schemeClr val="bg1"/>
              </a:solidFill>
            </a:endParaRPr>
          </a:p>
          <a:p>
            <a:pPr marL="342900" indent="-342900">
              <a:lnSpc>
                <a:spcPct val="150000"/>
              </a:lnSpc>
              <a:buFont typeface="Wingdings" pitchFamily="2" charset="2"/>
              <a:buChar char="v"/>
            </a:pPr>
            <a:r>
              <a:rPr lang="sl-SI" sz="1600" b="1">
                <a:solidFill>
                  <a:schemeClr val="bg1"/>
                </a:solidFill>
              </a:rPr>
              <a:t>Vodenje urnika: </a:t>
            </a:r>
            <a:r>
              <a:rPr lang="sl-SI" sz="1600">
                <a:solidFill>
                  <a:schemeClr val="accent1"/>
                </a:solidFill>
              </a:rPr>
              <a:t>za podjetnike je pomembno, da si sestavijo urnik in se ga držijo. To pomeni, da naredite načrt, kako boste vsak dan, tedensko ali mesečno porabili svoj čas, in se ga držite. Urnik vam pomaga določiti prednostne naloge, upravljati s časom in vzdrževati red. Če si sestavite urnik in se ga držite, boste bolj osredotočeni, produktivni in uravnoteženi. </a:t>
            </a:r>
            <a:endParaRPr lang="en-US" sz="1600">
              <a:solidFill>
                <a:schemeClr val="accent1"/>
              </a:solidFill>
            </a:endParaRPr>
          </a:p>
          <a:p>
            <a:pPr>
              <a:lnSpc>
                <a:spcPct val="150000"/>
              </a:lnSpc>
            </a:pPr>
            <a:endParaRPr lang="sl-SI">
              <a:solidFill>
                <a:schemeClr val="accent1"/>
              </a:solidFill>
            </a:endParaRPr>
          </a:p>
          <a:p>
            <a:pPr marL="285750" indent="-285750">
              <a:lnSpc>
                <a:spcPct val="150000"/>
              </a:lnSpc>
              <a:buFont typeface="Wingdings" panose="05000000000000000000" pitchFamily="2" charset="2"/>
              <a:buChar char="v"/>
            </a:pPr>
            <a:r>
              <a:rPr lang="sl-SI" sz="1600" b="1">
                <a:solidFill>
                  <a:schemeClr val="bg1"/>
                </a:solidFill>
              </a:rPr>
              <a:t>Odmori: </a:t>
            </a:r>
            <a:r>
              <a:rPr lang="sl-SI" sz="1600">
                <a:solidFill>
                  <a:schemeClr val="accent1"/>
                </a:solidFill>
              </a:rPr>
              <a:t>to pomeni, da razumete, kako pomembno je napolniti baterije in delati stvari, ki vas veselijo. Uravnotežen pristop k delu in življenju zmanjšuje stres, povečuje splošno dobro počutje ter povečuje ustvarjalnost in produktivnost. Lahko si vzamete redne odmore za raztezanje ali meditacijo ali pa se preprosto umaknete iz delovnega okolja. Prav tako morate dati prednost času s prijatelji, hobijem in skrbi zase. Pomembno je razumeti, da odmori in ohranjanje zdravega ravnovesja med poklicnim in zasebnim življenjem niso razkošje, temveč nuja. </a:t>
            </a:r>
          </a:p>
          <a:p>
            <a:pPr>
              <a:lnSpc>
                <a:spcPct val="150000"/>
              </a:lnSpc>
            </a:pPr>
            <a:endParaRPr lang="sl-SI" sz="1600">
              <a:solidFill>
                <a:schemeClr val="accent1"/>
              </a:solidFill>
            </a:endParaRPr>
          </a:p>
        </p:txBody>
      </p:sp>
    </p:spTree>
    <p:extLst>
      <p:ext uri="{BB962C8B-B14F-4D97-AF65-F5344CB8AC3E}">
        <p14:creationId xmlns:p14="http://schemas.microsoft.com/office/powerpoint/2010/main" val="19712361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25530E1E-A5D5-4D41-A074-9324029D8900}"/>
              </a:ext>
            </a:extLst>
          </p:cNvPr>
          <p:cNvSpPr>
            <a:spLocks noGrp="1"/>
          </p:cNvSpPr>
          <p:nvPr>
            <p:ph idx="1"/>
          </p:nvPr>
        </p:nvSpPr>
        <p:spPr>
          <a:xfrm>
            <a:off x="317340" y="181659"/>
            <a:ext cx="11036460" cy="5995304"/>
          </a:xfrm>
        </p:spPr>
        <p:txBody>
          <a:bodyPr vert="horz" lIns="91440" tIns="45720" rIns="91440" bIns="45720" rtlCol="0" anchor="t">
            <a:normAutofit/>
          </a:bodyPr>
          <a:lstStyle/>
          <a:p>
            <a:pPr marL="0" indent="0">
              <a:lnSpc>
                <a:spcPct val="200000"/>
              </a:lnSpc>
              <a:spcBef>
                <a:spcPts val="0"/>
              </a:spcBef>
              <a:buNone/>
              <a:defRPr/>
            </a:pPr>
            <a:r>
              <a:rPr lang="sl-SI" sz="3400" b="0">
                <a:solidFill>
                  <a:srgbClr val="0E9094"/>
                </a:solidFill>
                <a:latin typeface="Raleway SemiBold"/>
              </a:rPr>
              <a:t>Najboljše prakse za podjetnike</a:t>
            </a:r>
            <a:endParaRPr lang="en-US" sz="3400" b="0">
              <a:solidFill>
                <a:srgbClr val="0E9094"/>
              </a:solidFill>
              <a:latin typeface="Raleway SemiBold"/>
            </a:endParaRPr>
          </a:p>
          <a:p>
            <a:pPr marL="342900" indent="-342900">
              <a:lnSpc>
                <a:spcPct val="150000"/>
              </a:lnSpc>
              <a:spcBef>
                <a:spcPts val="0"/>
              </a:spcBef>
              <a:buFont typeface="Wingdings" pitchFamily="2" charset="2"/>
              <a:buChar char="v"/>
              <a:defRPr/>
            </a:pPr>
            <a:endParaRPr lang="en-US" sz="1600"/>
          </a:p>
          <a:p>
            <a:pPr marL="342900" indent="-342900">
              <a:lnSpc>
                <a:spcPct val="150000"/>
              </a:lnSpc>
              <a:spcBef>
                <a:spcPts val="0"/>
              </a:spcBef>
              <a:buFont typeface="Wingdings" pitchFamily="2" charset="2"/>
              <a:buChar char="v"/>
              <a:defRPr/>
            </a:pPr>
            <a:r>
              <a:rPr lang="sl-SI" sz="1600"/>
              <a:t>Ostanite organizirani</a:t>
            </a:r>
            <a:r>
              <a:rPr kumimoji="0" lang="sl-SI" sz="1600" b="1" i="0" u="none" strike="noStrike" kern="1200" cap="none" spc="0" normalizeH="0" baseline="0">
                <a:ln>
                  <a:noFill/>
                </a:ln>
                <a:effectLst/>
                <a:uLnTx/>
                <a:uFillTx/>
                <a:latin typeface="Raleway"/>
                <a:ea typeface="+mn-ea"/>
                <a:cs typeface="+mn-cs"/>
              </a:rPr>
              <a:t>: </a:t>
            </a:r>
            <a:r>
              <a:rPr lang="sl-SI" sz="1600" b="0">
                <a:solidFill>
                  <a:srgbClr val="1D1D1B"/>
                </a:solidFill>
              </a:rPr>
              <a:t>to pomeni uporabo orodij za vodenje projektov in organizacijskih sistemov za učinkovito upravljanje nalog in odgovornosti. Uporabite lahko aplikacije za organizacijo nalog, koledarje za načrtovanje sestankov in rokov ali sisteme za upravljanje datotek za organizacijo dokumentov. Na voljo je veliko orodij in sistemov, zato je pomembno, da izberete tiste, ki najbolje ustrezajo vašemu podjetju</a:t>
            </a:r>
            <a:r>
              <a:rPr kumimoji="0" lang="sl-SI" sz="1600" b="0" i="0" u="none" strike="noStrike" kern="1200" cap="none" spc="0" normalizeH="0" baseline="0">
                <a:ln>
                  <a:noFill/>
                </a:ln>
                <a:solidFill>
                  <a:srgbClr val="1D1D1B"/>
                </a:solidFill>
                <a:effectLst/>
                <a:uLnTx/>
                <a:uFillTx/>
                <a:latin typeface="Raleway"/>
                <a:ea typeface="+mn-ea"/>
                <a:cs typeface="+mn-cs"/>
              </a:rPr>
              <a:t>.</a:t>
            </a:r>
            <a:endParaRPr lang="en-US" sz="1600" b="0">
              <a:solidFill>
                <a:srgbClr val="1D1D1B"/>
              </a:solidFill>
              <a:latin typeface="Raleway"/>
            </a:endParaRPr>
          </a:p>
          <a:p>
            <a:pPr marL="342900" indent="-342900">
              <a:lnSpc>
                <a:spcPct val="150000"/>
              </a:lnSpc>
              <a:spcBef>
                <a:spcPts val="0"/>
              </a:spcBef>
              <a:buFont typeface="Wingdings" pitchFamily="2" charset="2"/>
              <a:buChar char="v"/>
              <a:defRPr/>
            </a:pPr>
            <a:endParaRPr lang="en-US" sz="1600" b="0">
              <a:solidFill>
                <a:srgbClr val="1D1D1B"/>
              </a:solidFill>
              <a:latin typeface="Raleway"/>
            </a:endParaRPr>
          </a:p>
          <a:p>
            <a:pPr marL="342900" indent="-342900">
              <a:lnSpc>
                <a:spcPct val="150000"/>
              </a:lnSpc>
              <a:spcBef>
                <a:spcPts val="0"/>
              </a:spcBef>
              <a:buFont typeface="Wingdings" pitchFamily="2" charset="2"/>
              <a:buChar char="v"/>
              <a:defRPr/>
            </a:pPr>
            <a:r>
              <a:rPr lang="sl-SI" sz="1600"/>
              <a:t>Obvladujte stres:</a:t>
            </a:r>
            <a:r>
              <a:rPr lang="sl-SI" sz="1600" b="0">
                <a:solidFill>
                  <a:schemeClr val="accent1"/>
                </a:solidFill>
              </a:rPr>
              <a:t> za podjetnike je pomembno, da obvladujejo stres in se izogibajo izgorelosti. Za obvladovanje stresa lahko na primer poskusite z vajami globokega dihanja, meditacijo ali redno telesno dejavnostjo. Pomembno je, da se zavedate, kdaj se počutite utrujene, odklopljene od dela in nezadovoljne s svojim življenjem. Z ukrepi za zmanjšanje stresa lahko izboljšate svoje delo, ostanete duševno in telesno zdravi ter uživate v prednostih svojega podjetja.</a:t>
            </a:r>
            <a:endParaRPr lang="sl-SI" b="0">
              <a:solidFill>
                <a:schemeClr val="accent1"/>
              </a:solidFill>
            </a:endParaRPr>
          </a:p>
        </p:txBody>
      </p:sp>
    </p:spTree>
    <p:extLst>
      <p:ext uri="{BB962C8B-B14F-4D97-AF65-F5344CB8AC3E}">
        <p14:creationId xmlns:p14="http://schemas.microsoft.com/office/powerpoint/2010/main" val="8209752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25530E1E-A5D5-4D41-A074-9324029D8900}"/>
              </a:ext>
            </a:extLst>
          </p:cNvPr>
          <p:cNvSpPr>
            <a:spLocks noGrp="1"/>
          </p:cNvSpPr>
          <p:nvPr>
            <p:ph idx="1"/>
          </p:nvPr>
        </p:nvSpPr>
        <p:spPr>
          <a:xfrm>
            <a:off x="476738" y="664308"/>
            <a:ext cx="10515600" cy="5541963"/>
          </a:xfrm>
        </p:spPr>
        <p:txBody>
          <a:bodyPr vert="horz" lIns="91440" tIns="45720" rIns="91440" bIns="45720" rtlCol="0" anchor="t">
            <a:normAutofit/>
          </a:bodyPr>
          <a:lstStyle/>
          <a:p>
            <a:pPr marL="0" indent="0">
              <a:lnSpc>
                <a:spcPct val="210000"/>
              </a:lnSpc>
              <a:spcBef>
                <a:spcPts val="0"/>
              </a:spcBef>
              <a:buNone/>
              <a:defRPr/>
            </a:pPr>
            <a:r>
              <a:rPr lang="sl-SI" sz="3400" b="0" dirty="0">
                <a:solidFill>
                  <a:srgbClr val="0E9094"/>
                </a:solidFill>
                <a:latin typeface="Raleway SemiBold"/>
              </a:rPr>
              <a:t>Najboljše prakse za podjetnike</a:t>
            </a:r>
          </a:p>
          <a:p>
            <a:pPr marL="0" indent="0">
              <a:lnSpc>
                <a:spcPct val="210000"/>
              </a:lnSpc>
              <a:spcBef>
                <a:spcPts val="0"/>
              </a:spcBef>
              <a:buNone/>
              <a:defRPr/>
            </a:pPr>
            <a:r>
              <a:rPr lang="sl-SI" sz="1600" dirty="0">
                <a:solidFill>
                  <a:srgbClr val="1D1D1B"/>
                </a:solidFill>
              </a:rPr>
              <a:t>Pomembno je, da ste prilagodljivi in odprti in da verjamete v 
nenehne izboljšave</a:t>
            </a:r>
            <a:r>
              <a:rPr lang="sl-SI" sz="1600" b="0" dirty="0">
                <a:solidFill>
                  <a:srgbClr val="1D1D1B"/>
                </a:solidFill>
              </a:rPr>
              <a:t>. Upravljanje s časom se vedno</a:t>
            </a:r>
          </a:p>
          <a:p>
            <a:pPr marL="0" indent="0">
              <a:lnSpc>
                <a:spcPct val="210000"/>
              </a:lnSpc>
              <a:spcBef>
                <a:spcPts val="0"/>
              </a:spcBef>
              <a:buNone/>
              <a:defRPr/>
            </a:pPr>
            <a:r>
              <a:rPr lang="sl-SI" sz="1600" dirty="0">
                <a:solidFill>
                  <a:srgbClr val="1D1D1B"/>
                </a:solidFill>
              </a:rPr>
              <a:t>spreminja</a:t>
            </a:r>
            <a:r>
              <a:rPr lang="sl-SI" sz="1600" b="0" dirty="0">
                <a:solidFill>
                  <a:srgbClr val="1D1D1B"/>
                </a:solidFill>
              </a:rPr>
              <a:t>. S prilagodljivostjo in pripravljenostjo spremeniti svoj pristop,
lahko ostanete korak pred drugimi in dosežete svoje podjetniške cilje. 
</a:t>
            </a:r>
            <a:r>
              <a:rPr lang="sl-SI" sz="1600" dirty="0">
                <a:solidFill>
                  <a:srgbClr val="1D1D1B"/>
                </a:solidFill>
              </a:rPr>
              <a:t>Upravljanje s časom je temelj podjetniškega uspeha</a:t>
            </a:r>
            <a:r>
              <a:rPr lang="sl-SI" sz="1600" b="0" dirty="0">
                <a:solidFill>
                  <a:srgbClr val="1D1D1B"/>
                </a:solidFill>
              </a:rPr>
              <a:t>.</a:t>
            </a:r>
          </a:p>
          <a:p>
            <a:pPr marL="0" indent="0">
              <a:lnSpc>
                <a:spcPct val="210000"/>
              </a:lnSpc>
              <a:spcBef>
                <a:spcPts val="0"/>
              </a:spcBef>
              <a:buNone/>
              <a:defRPr/>
            </a:pPr>
            <a:r>
              <a:rPr lang="sl-SI" sz="1600" b="0" dirty="0">
                <a:solidFill>
                  <a:srgbClr val="1D1D1B"/>
                </a:solidFill>
              </a:rPr>
              <a:t>S pregledovanjem in spreminjanjem svojih strategij, lahko ostanete na pravi poti</a:t>
            </a:r>
          </a:p>
          <a:p>
            <a:pPr marL="0" indent="0">
              <a:lnSpc>
                <a:spcPct val="210000"/>
              </a:lnSpc>
              <a:spcBef>
                <a:spcPts val="0"/>
              </a:spcBef>
              <a:buNone/>
              <a:defRPr/>
            </a:pPr>
            <a:r>
              <a:rPr lang="sl-SI" sz="1600" b="0" dirty="0">
                <a:solidFill>
                  <a:srgbClr val="1D1D1B"/>
                </a:solidFill>
              </a:rPr>
              <a:t>in kar najbolje izkoristite vsako priložnost</a:t>
            </a:r>
            <a:r>
              <a:rPr kumimoji="0" lang="sl-SI" sz="1600" b="0" i="0" u="none" strike="noStrike" kern="1200" cap="none" spc="0" normalizeH="0" baseline="0" dirty="0">
                <a:ln>
                  <a:noFill/>
                </a:ln>
                <a:solidFill>
                  <a:srgbClr val="1D1D1B"/>
                </a:solidFill>
                <a:effectLst/>
                <a:uLnTx/>
                <a:uFillTx/>
                <a:latin typeface="Raleway"/>
                <a:ea typeface="+mn-ea"/>
                <a:cs typeface="+mn-cs"/>
              </a:rPr>
              <a:t>.</a:t>
            </a:r>
            <a:endParaRPr lang="sl-SI" sz="1600" b="0" i="0" u="none" strike="noStrike" kern="1200" cap="none" spc="0" normalizeH="0" baseline="0" dirty="0">
              <a:ln>
                <a:noFill/>
              </a:ln>
              <a:solidFill>
                <a:srgbClr val="1D1D1B"/>
              </a:solidFill>
              <a:effectLst/>
              <a:uLnTx/>
              <a:uFillTx/>
              <a:latin typeface="Raleway"/>
            </a:endParaRPr>
          </a:p>
          <a:p>
            <a:pPr marL="0" indent="0">
              <a:buNone/>
            </a:pPr>
            <a:endParaRPr lang="sl-SI" b="0"/>
          </a:p>
        </p:txBody>
      </p:sp>
      <p:pic>
        <p:nvPicPr>
          <p:cNvPr id="2" name="Immagine 1">
            <a:extLst>
              <a:ext uri="{FF2B5EF4-FFF2-40B4-BE49-F238E27FC236}">
                <a16:creationId xmlns:a16="http://schemas.microsoft.com/office/drawing/2014/main" id="{C323EC4E-43A0-DE0A-6016-8D36F9CF4C19}"/>
              </a:ext>
            </a:extLst>
          </p:cNvPr>
          <p:cNvPicPr>
            <a:picLocks noChangeAspect="1"/>
          </p:cNvPicPr>
          <p:nvPr/>
        </p:nvPicPr>
        <p:blipFill>
          <a:blip r:embed="rId2" cstate="print"/>
          <a:stretch>
            <a:fillRect/>
          </a:stretch>
        </p:blipFill>
        <p:spPr>
          <a:xfrm>
            <a:off x="8263183" y="869657"/>
            <a:ext cx="3569215" cy="356921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3" name="CasellaDiTesto 2">
            <a:extLst>
              <a:ext uri="{FF2B5EF4-FFF2-40B4-BE49-F238E27FC236}">
                <a16:creationId xmlns:a16="http://schemas.microsoft.com/office/drawing/2014/main" id="{D5408051-E7AB-E6B9-1664-6DF39D054986}"/>
              </a:ext>
            </a:extLst>
          </p:cNvPr>
          <p:cNvSpPr txBox="1"/>
          <p:nvPr/>
        </p:nvSpPr>
        <p:spPr>
          <a:xfrm>
            <a:off x="8263649" y="4580231"/>
            <a:ext cx="283705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Vir slike</a:t>
            </a:r>
            <a:r>
              <a:rPr lang="en-GB" sz="1000">
                <a:solidFill>
                  <a:schemeClr val="accent1"/>
                </a:solidFill>
              </a:rPr>
              <a:t>: U</a:t>
            </a:r>
            <a:r>
              <a:rPr lang="sl-SI" sz="1000">
                <a:solidFill>
                  <a:schemeClr val="accent1"/>
                </a:solidFill>
              </a:rPr>
              <a:t>stvarjena z UI</a:t>
            </a:r>
            <a:endParaRPr lang="en-GB" sz="1000">
              <a:solidFill>
                <a:schemeClr val="accent1"/>
              </a:solidFill>
            </a:endParaRPr>
          </a:p>
        </p:txBody>
      </p:sp>
    </p:spTree>
    <p:extLst>
      <p:ext uri="{BB962C8B-B14F-4D97-AF65-F5344CB8AC3E}">
        <p14:creationId xmlns:p14="http://schemas.microsoft.com/office/powerpoint/2010/main" val="3295359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457200" y="203634"/>
            <a:ext cx="11271378" cy="1325563"/>
          </a:xfrm>
        </p:spPr>
        <p:txBody>
          <a:bodyPr>
            <a:normAutofit/>
          </a:bodyPr>
          <a:lstStyle/>
          <a:p>
            <a:r>
              <a:rPr lang="sl-SI" sz="3400" dirty="0"/>
              <a:t>Učni izidi te enote:  </a:t>
            </a:r>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689336" y="1710773"/>
            <a:ext cx="5181600" cy="4659249"/>
          </a:xfrm>
        </p:spPr>
        <p:txBody>
          <a:bodyPr vert="horz" lIns="91440" tIns="45720" rIns="91440" bIns="45720" rtlCol="0" anchor="t">
            <a:normAutofit/>
          </a:bodyPr>
          <a:lstStyle/>
          <a:p>
            <a:r>
              <a:rPr lang="sl-SI" sz="1800" dirty="0"/>
              <a:t>Pridobili boste globlje razumevanje</a:t>
            </a:r>
            <a:r>
              <a:rPr lang="en-US" sz="1800" dirty="0"/>
              <a:t> o</a:t>
            </a:r>
            <a:r>
              <a:rPr lang="sl-SI" sz="1800" dirty="0"/>
              <a:t>:</a:t>
            </a:r>
            <a:endParaRPr lang="en-US" sz="1800" dirty="0"/>
          </a:p>
          <a:p>
            <a:endParaRPr lang="sl-SI" sz="1800"/>
          </a:p>
          <a:p>
            <a:pPr marL="342900" indent="-342900">
              <a:lnSpc>
                <a:spcPct val="100000"/>
              </a:lnSpc>
              <a:buFont typeface="Courier New" panose="02070309020205020404" pitchFamily="49" charset="0"/>
              <a:buChar char="o"/>
            </a:pPr>
            <a:r>
              <a:rPr lang="sl-SI" sz="1600" b="0" dirty="0">
                <a:solidFill>
                  <a:schemeClr val="accent1"/>
                </a:solidFill>
              </a:rPr>
              <a:t>Kaj je upravljanje tveganj in kako izdelati načrt upravljanja tveganj </a:t>
            </a:r>
          </a:p>
          <a:p>
            <a:pPr marL="342900" indent="-342900">
              <a:lnSpc>
                <a:spcPct val="100000"/>
              </a:lnSpc>
              <a:buFont typeface="Courier New" panose="02070309020205020404" pitchFamily="49" charset="0"/>
              <a:buChar char="o"/>
            </a:pPr>
            <a:r>
              <a:rPr lang="sl-SI" sz="1600" b="0" dirty="0">
                <a:solidFill>
                  <a:schemeClr val="accent1"/>
                </a:solidFill>
              </a:rPr>
              <a:t>Kako ustvariti oceno tveganja v programu Excel</a:t>
            </a:r>
            <a:endParaRPr lang="sl-SI" dirty="0">
              <a:solidFill>
                <a:schemeClr val="accent1"/>
              </a:solidFill>
            </a:endParaRPr>
          </a:p>
          <a:p>
            <a:pPr marL="342900" indent="-342900">
              <a:lnSpc>
                <a:spcPct val="100000"/>
              </a:lnSpc>
              <a:buFont typeface="Courier New" panose="02070309020205020404" pitchFamily="49" charset="0"/>
              <a:buChar char="o"/>
            </a:pPr>
            <a:r>
              <a:rPr lang="sl-SI" sz="1600" b="0" dirty="0">
                <a:solidFill>
                  <a:schemeClr val="accent1"/>
                </a:solidFill>
              </a:rPr>
              <a:t>Kaj je upravljanje kakovosti </a:t>
            </a:r>
            <a:endParaRPr lang="sl-SI">
              <a:solidFill>
                <a:schemeClr val="accent1"/>
              </a:solidFill>
            </a:endParaRPr>
          </a:p>
          <a:p>
            <a:pPr marL="342900" indent="-342900">
              <a:lnSpc>
                <a:spcPct val="100000"/>
              </a:lnSpc>
              <a:buFont typeface="Courier New" panose="02070309020205020404" pitchFamily="49" charset="0"/>
              <a:buChar char="o"/>
            </a:pPr>
            <a:r>
              <a:rPr lang="sl-SI" sz="1600" b="0" dirty="0">
                <a:solidFill>
                  <a:schemeClr val="accent1"/>
                </a:solidFill>
              </a:rPr>
              <a:t>7 </a:t>
            </a:r>
            <a:r>
              <a:rPr lang="sl-SI" sz="1600" b="0" dirty="0" err="1">
                <a:solidFill>
                  <a:schemeClr val="accent1"/>
                </a:solidFill>
              </a:rPr>
              <a:t>orod</a:t>
            </a:r>
            <a:r>
              <a:rPr lang="en-US" sz="1600" b="0" dirty="0" err="1">
                <a:solidFill>
                  <a:schemeClr val="accent1"/>
                </a:solidFill>
              </a:rPr>
              <a:t>jih</a:t>
            </a:r>
            <a:r>
              <a:rPr lang="sl-SI" sz="1600" b="0" dirty="0">
                <a:solidFill>
                  <a:schemeClr val="accent1"/>
                </a:solidFill>
              </a:rPr>
              <a:t> za nadzor kakovosti</a:t>
            </a:r>
            <a:endParaRPr lang="sl-SI" dirty="0">
              <a:solidFill>
                <a:schemeClr val="accent1"/>
              </a:solidFill>
            </a:endParaRPr>
          </a:p>
          <a:p>
            <a:pPr marL="342900" indent="-342900">
              <a:lnSpc>
                <a:spcPct val="100000"/>
              </a:lnSpc>
              <a:buFont typeface="Courier New" panose="02070309020205020404" pitchFamily="49" charset="0"/>
              <a:buChar char="o"/>
            </a:pPr>
            <a:r>
              <a:rPr lang="sl-SI" sz="1600" b="0" dirty="0">
                <a:solidFill>
                  <a:schemeClr val="accent1"/>
                </a:solidFill>
              </a:rPr>
              <a:t>Kaj je upravljanje s časom in kako dobro upravljati s časom</a:t>
            </a:r>
            <a:endParaRPr lang="sl-SI" dirty="0">
              <a:solidFill>
                <a:schemeClr val="accent1"/>
              </a:solidFill>
            </a:endParaRPr>
          </a:p>
          <a:p>
            <a:pPr marL="342900" indent="-342900">
              <a:lnSpc>
                <a:spcPct val="100000"/>
              </a:lnSpc>
              <a:buFont typeface="Courier New" panose="02070309020205020404" pitchFamily="49" charset="0"/>
              <a:buChar char="o"/>
            </a:pPr>
            <a:r>
              <a:rPr lang="sl-SI" sz="1600" b="0" dirty="0">
                <a:solidFill>
                  <a:schemeClr val="accent1"/>
                </a:solidFill>
              </a:rPr>
              <a:t>Pomen</a:t>
            </a:r>
            <a:r>
              <a:rPr lang="en-US" sz="1600" b="0" dirty="0">
                <a:solidFill>
                  <a:schemeClr val="accent1"/>
                </a:solidFill>
              </a:rPr>
              <a:t>u</a:t>
            </a:r>
            <a:r>
              <a:rPr lang="sl-SI" sz="1600" b="0" dirty="0">
                <a:solidFill>
                  <a:schemeClr val="accent1"/>
                </a:solidFill>
              </a:rPr>
              <a:t> upravljanja s časom za podjetnike
Izdelav</a:t>
            </a:r>
            <a:r>
              <a:rPr lang="en-US" sz="1600" b="0" dirty="0" err="1">
                <a:solidFill>
                  <a:schemeClr val="accent1"/>
                </a:solidFill>
              </a:rPr>
              <a:t>i</a:t>
            </a:r>
            <a:r>
              <a:rPr lang="sl-SI" sz="1600" b="0" dirty="0">
                <a:solidFill>
                  <a:schemeClr val="accent1"/>
                </a:solidFill>
              </a:rPr>
              <a:t> strateškega načrta</a:t>
            </a:r>
            <a:endParaRPr lang="sl-SI">
              <a:solidFill>
                <a:schemeClr val="accent1"/>
              </a:solidFill>
            </a:endParaRPr>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6668623" y="1710773"/>
            <a:ext cx="5298314" cy="3616800"/>
          </a:xfrm>
        </p:spPr>
        <p:txBody>
          <a:bodyPr vert="horz" lIns="91440" tIns="45720" rIns="91440" bIns="45720" rtlCol="0" anchor="t">
            <a:normAutofit/>
          </a:bodyPr>
          <a:lstStyle/>
          <a:p>
            <a:r>
              <a:rPr lang="sl-SI" sz="1600" dirty="0"/>
              <a:t>Razvili boste </a:t>
            </a:r>
            <a:r>
              <a:rPr lang="en-US" sz="1600" dirty="0" err="1"/>
              <a:t>kompetence</a:t>
            </a:r>
            <a:r>
              <a:rPr lang="en-US" sz="1600" dirty="0"/>
              <a:t> </a:t>
            </a:r>
            <a:r>
              <a:rPr lang="sl-SI" sz="1600" dirty="0"/>
              <a:t>za:</a:t>
            </a:r>
            <a:endParaRPr lang="en-US" sz="1600"/>
          </a:p>
          <a:p>
            <a:endParaRPr lang="sl-SI" sz="1600"/>
          </a:p>
          <a:p>
            <a:pPr marL="342900" indent="-342900">
              <a:lnSpc>
                <a:spcPct val="150000"/>
              </a:lnSpc>
              <a:buFont typeface="Courier New" panose="02070309020205020404" pitchFamily="49" charset="0"/>
              <a:buChar char="o"/>
            </a:pPr>
            <a:r>
              <a:rPr lang="sl-SI" sz="1600" b="0" dirty="0">
                <a:solidFill>
                  <a:schemeClr val="accent1"/>
                </a:solidFill>
              </a:rPr>
              <a:t>Zmanjšanje tveganja   </a:t>
            </a:r>
          </a:p>
          <a:p>
            <a:pPr marL="342900" indent="-342900">
              <a:lnSpc>
                <a:spcPct val="150000"/>
              </a:lnSpc>
              <a:buFont typeface="Courier New" panose="02070309020205020404" pitchFamily="49" charset="0"/>
              <a:buChar char="o"/>
            </a:pPr>
            <a:r>
              <a:rPr lang="sl-SI" sz="1600" b="0" dirty="0">
                <a:solidFill>
                  <a:schemeClr val="accent1"/>
                </a:solidFill>
              </a:rPr>
              <a:t>Boljše reševanje težav in sprejemanje odločitev</a:t>
            </a:r>
            <a:endParaRPr lang="sl-SI">
              <a:solidFill>
                <a:schemeClr val="accent1"/>
              </a:solidFill>
            </a:endParaRPr>
          </a:p>
          <a:p>
            <a:pPr marL="342900" indent="-342900">
              <a:lnSpc>
                <a:spcPct val="150000"/>
              </a:lnSpc>
              <a:buFont typeface="Courier New" panose="02070309020205020404" pitchFamily="49" charset="0"/>
              <a:buChar char="o"/>
            </a:pPr>
            <a:r>
              <a:rPr lang="sl-SI" sz="1600" b="0" dirty="0">
                <a:solidFill>
                  <a:schemeClr val="accent1"/>
                </a:solidFill>
              </a:rPr>
              <a:t>Boljše kritično razmišljanje</a:t>
            </a:r>
            <a:endParaRPr lang="sl-SI" dirty="0">
              <a:solidFill>
                <a:schemeClr val="accent1"/>
              </a:solidFill>
            </a:endParaRPr>
          </a:p>
          <a:p>
            <a:pPr marL="342900" indent="-342900">
              <a:lnSpc>
                <a:spcPct val="150000"/>
              </a:lnSpc>
              <a:buFont typeface="Courier New" panose="02070309020205020404" pitchFamily="49" charset="0"/>
              <a:buChar char="o"/>
            </a:pPr>
            <a:r>
              <a:rPr lang="sl-SI" sz="1600" b="0" dirty="0">
                <a:solidFill>
                  <a:schemeClr val="accent1"/>
                </a:solidFill>
              </a:rPr>
              <a:t>Večjo prožnost in prilagodljivost</a:t>
            </a:r>
            <a:endParaRPr lang="sl-SI" dirty="0">
              <a:solidFill>
                <a:schemeClr val="accent1"/>
              </a:solidFill>
            </a:endParaRPr>
          </a:p>
          <a:p>
            <a:pPr marL="342900" indent="-342900">
              <a:lnSpc>
                <a:spcPct val="150000"/>
              </a:lnSpc>
              <a:buFont typeface="Courier New" panose="02070309020205020404" pitchFamily="49" charset="0"/>
              <a:buChar char="o"/>
            </a:pPr>
            <a:r>
              <a:rPr lang="sl-SI" sz="1600" b="0" dirty="0">
                <a:solidFill>
                  <a:schemeClr val="accent1"/>
                </a:solidFill>
              </a:rPr>
              <a:t>Boljšo organizacijo nalog</a:t>
            </a:r>
            <a:endParaRPr lang="sl-SI" dirty="0">
              <a:solidFill>
                <a:schemeClr val="accent1"/>
              </a:solidFill>
            </a:endParaRPr>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07C2BFF-F57F-CAE4-893F-CF9C4EE2A89B}"/>
              </a:ext>
            </a:extLst>
          </p:cNvPr>
          <p:cNvSpPr>
            <a:spLocks noGrp="1"/>
          </p:cNvSpPr>
          <p:nvPr>
            <p:ph type="title"/>
          </p:nvPr>
        </p:nvSpPr>
        <p:spPr>
          <a:xfrm>
            <a:off x="95740" y="3663"/>
            <a:ext cx="12100076" cy="764530"/>
          </a:xfrm>
        </p:spPr>
        <p:txBody>
          <a:bodyPr>
            <a:normAutofit/>
          </a:bodyPr>
          <a:lstStyle/>
          <a:p>
            <a:r>
              <a:rPr lang="sl-SI" sz="3400"/>
              <a:t>Sodelovanje in timsko delo za rast in načrtovanje časa</a:t>
            </a:r>
          </a:p>
        </p:txBody>
      </p:sp>
      <p:sp>
        <p:nvSpPr>
          <p:cNvPr id="3" name="Segnaposto contenuto 2">
            <a:extLst>
              <a:ext uri="{FF2B5EF4-FFF2-40B4-BE49-F238E27FC236}">
                <a16:creationId xmlns:a16="http://schemas.microsoft.com/office/drawing/2014/main" id="{492D77B2-98A5-B3E2-7D84-6839DC92E2A0}"/>
              </a:ext>
            </a:extLst>
          </p:cNvPr>
          <p:cNvSpPr>
            <a:spLocks noGrp="1"/>
          </p:cNvSpPr>
          <p:nvPr>
            <p:ph idx="1"/>
          </p:nvPr>
        </p:nvSpPr>
        <p:spPr>
          <a:xfrm>
            <a:off x="93328" y="3117859"/>
            <a:ext cx="11619963" cy="3239973"/>
          </a:xfrm>
        </p:spPr>
        <p:txBody>
          <a:bodyPr vert="horz" lIns="91440" tIns="45720" rIns="91440" bIns="45720" rtlCol="0" anchor="t">
            <a:normAutofit/>
          </a:bodyPr>
          <a:lstStyle/>
          <a:p>
            <a:pPr marL="0" indent="0" algn="just">
              <a:lnSpc>
                <a:spcPct val="100000"/>
              </a:lnSpc>
              <a:spcBef>
                <a:spcPts val="0"/>
              </a:spcBef>
              <a:buNone/>
            </a:pPr>
            <a:r>
              <a:rPr lang="sl-SI" sz="1600" dirty="0"/>
              <a:t>Orodje: TRELLO</a:t>
            </a:r>
          </a:p>
          <a:p>
            <a:pPr marL="0" indent="0" algn="just">
              <a:lnSpc>
                <a:spcPct val="100000"/>
              </a:lnSpc>
              <a:spcBef>
                <a:spcPts val="0"/>
              </a:spcBef>
              <a:buNone/>
            </a:pPr>
            <a:endParaRPr lang="sl-SI" sz="1600" b="0">
              <a:solidFill>
                <a:srgbClr val="DACDAC"/>
              </a:solidFill>
              <a:latin typeface="Raleway"/>
              <a:cs typeface="Segoe UI"/>
            </a:endParaRPr>
          </a:p>
          <a:p>
            <a:pPr marL="0" indent="0" algn="just">
              <a:lnSpc>
                <a:spcPct val="100000"/>
              </a:lnSpc>
              <a:spcBef>
                <a:spcPts val="0"/>
              </a:spcBef>
              <a:buNone/>
            </a:pPr>
            <a:r>
              <a:rPr lang="sl-SI" sz="1600" b="0" dirty="0">
                <a:solidFill>
                  <a:srgbClr val="1D1D1B"/>
                </a:solidFill>
                <a:latin typeface="Raleway"/>
                <a:hlinkClick r:id="rId2"/>
              </a:rPr>
              <a:t>Trello</a:t>
            </a:r>
            <a:r>
              <a:rPr lang="sl-SI" sz="1600" b="0" dirty="0">
                <a:solidFill>
                  <a:srgbClr val="1D1D1B"/>
                </a:solidFill>
                <a:latin typeface="Raleway"/>
              </a:rPr>
              <a:t> </a:t>
            </a:r>
            <a:r>
              <a:rPr lang="sl-SI" sz="1600" b="0" dirty="0">
                <a:solidFill>
                  <a:srgbClr val="1D1D1B"/>
                </a:solidFill>
              </a:rPr>
              <a:t>je spletna platforma za sodelovanje v oblaku. Je učinkovito orodje za time, s katerim ti lahko premagujejo izzive delitve in upravljanja nalog pri delu na daljavo. Ne glede na projekt, potek dela ali vrsto tima vam lahko </a:t>
            </a:r>
            <a:r>
              <a:rPr lang="sl-SI" sz="1600" b="0" dirty="0" err="1">
                <a:solidFill>
                  <a:srgbClr val="1D1D1B"/>
                </a:solidFill>
              </a:rPr>
              <a:t>Trello</a:t>
            </a:r>
            <a:r>
              <a:rPr lang="sl-SI" sz="1600" b="0" dirty="0">
                <a:solidFill>
                  <a:srgbClr val="1D1D1B"/>
                </a:solidFill>
              </a:rPr>
              <a:t> pomaga pri organizaciji. Ponuja brezplačne in profesionalne (plačljive) možnosti. Timi, ki delajo na daljavo, lahko orodje </a:t>
            </a:r>
            <a:r>
              <a:rPr lang="sl-SI" sz="1600" b="0" dirty="0" err="1">
                <a:solidFill>
                  <a:srgbClr val="1D1D1B"/>
                </a:solidFill>
              </a:rPr>
              <a:t>Trello</a:t>
            </a:r>
            <a:r>
              <a:rPr lang="sl-SI" sz="1600" b="0" dirty="0">
                <a:solidFill>
                  <a:srgbClr val="1D1D1B"/>
                </a:solidFill>
              </a:rPr>
              <a:t> učinkovito uporabljajo za naslednje namene</a:t>
            </a:r>
            <a:r>
              <a:rPr lang="sl-SI" sz="1600" b="0" dirty="0">
                <a:solidFill>
                  <a:srgbClr val="1D1D1B"/>
                </a:solidFill>
                <a:latin typeface="Raleway"/>
              </a:rPr>
              <a:t>:</a:t>
            </a:r>
          </a:p>
          <a:p>
            <a:pPr marL="742950" lvl="1" indent="-285750" algn="just">
              <a:lnSpc>
                <a:spcPct val="100000"/>
              </a:lnSpc>
              <a:spcBef>
                <a:spcPts val="0"/>
              </a:spcBef>
              <a:buFont typeface="Arial,Sans-Serif" panose="020B0604020202020204" pitchFamily="34" charset="0"/>
              <a:buChar char="•"/>
            </a:pPr>
            <a:r>
              <a:rPr lang="sl-SI" sz="1600">
                <a:solidFill>
                  <a:schemeClr val="bg1"/>
                </a:solidFill>
              </a:rPr>
              <a:t>Ustvarjanje seznama opravil za spletno organizacijo nalog,</a:t>
            </a:r>
          </a:p>
          <a:p>
            <a:pPr marL="742950" lvl="1" indent="-285750" algn="just">
              <a:lnSpc>
                <a:spcPct val="100000"/>
              </a:lnSpc>
              <a:spcBef>
                <a:spcPts val="0"/>
              </a:spcBef>
              <a:buFont typeface="Arial,Sans-Serif" panose="020B0604020202020204" pitchFamily="34" charset="0"/>
              <a:buChar char="•"/>
            </a:pPr>
            <a:r>
              <a:rPr lang="sl-SI" sz="1600">
                <a:solidFill>
                  <a:schemeClr val="bg1"/>
                </a:solidFill>
              </a:rPr>
              <a:t>Načrtovanje projektov in dejavnosti,</a:t>
            </a:r>
            <a:endParaRPr lang="sl-SI">
              <a:solidFill>
                <a:schemeClr val="bg1"/>
              </a:solidFill>
            </a:endParaRPr>
          </a:p>
          <a:p>
            <a:pPr marL="742950" lvl="1" indent="-285750" algn="just">
              <a:lnSpc>
                <a:spcPct val="100000"/>
              </a:lnSpc>
              <a:spcBef>
                <a:spcPts val="0"/>
              </a:spcBef>
              <a:buFont typeface="Arial,Sans-Serif" panose="020B0604020202020204" pitchFamily="34" charset="0"/>
              <a:buChar char="•"/>
            </a:pPr>
            <a:r>
              <a:rPr lang="sl-SI" sz="1600" dirty="0">
                <a:solidFill>
                  <a:schemeClr val="bg1"/>
                </a:solidFill>
              </a:rPr>
              <a:t>Spremljanje porazdelitve timskih nalog</a:t>
            </a:r>
            <a:r>
              <a:rPr lang="sl-SI" sz="1600" dirty="0">
                <a:solidFill>
                  <a:schemeClr val="bg1"/>
                </a:solidFill>
                <a:latin typeface="Raleway"/>
              </a:rPr>
              <a:t>.</a:t>
            </a:r>
            <a:endParaRPr lang="sl-SI">
              <a:solidFill>
                <a:schemeClr val="bg1"/>
              </a:solidFill>
            </a:endParaRPr>
          </a:p>
          <a:p>
            <a:pPr marL="0" indent="0">
              <a:buNone/>
            </a:pPr>
            <a:r>
              <a:rPr lang="sl-SI" sz="1600" b="0" dirty="0">
                <a:solidFill>
                  <a:schemeClr val="accent1"/>
                </a:solidFill>
              </a:rPr>
              <a:t>S temi funkcijami orodje </a:t>
            </a:r>
            <a:r>
              <a:rPr lang="sl-SI" sz="1600" b="0" dirty="0" err="1">
                <a:solidFill>
                  <a:schemeClr val="accent1"/>
                </a:solidFill>
              </a:rPr>
              <a:t>Trello</a:t>
            </a:r>
            <a:r>
              <a:rPr lang="sl-SI" sz="1600" b="0" dirty="0">
                <a:solidFill>
                  <a:schemeClr val="accent1"/>
                </a:solidFill>
              </a:rPr>
              <a:t> timom, ki delajo na daljavo, omogoča, da sodelujejo, kot da bi bili v pisarniškem okolju.</a:t>
            </a:r>
          </a:p>
        </p:txBody>
      </p:sp>
      <p:pic>
        <p:nvPicPr>
          <p:cNvPr id="4" name="Immagine 3" descr="trello demo">
            <a:extLst>
              <a:ext uri="{FF2B5EF4-FFF2-40B4-BE49-F238E27FC236}">
                <a16:creationId xmlns:a16="http://schemas.microsoft.com/office/drawing/2014/main" id="{E8C8B8CC-86E5-CF33-156E-B2E26702ADDD}"/>
              </a:ext>
            </a:extLst>
          </p:cNvPr>
          <p:cNvPicPr>
            <a:picLocks noChangeAspect="1"/>
          </p:cNvPicPr>
          <p:nvPr/>
        </p:nvPicPr>
        <p:blipFill>
          <a:blip r:embed="rId3" cstate="print"/>
          <a:stretch>
            <a:fillRect/>
          </a:stretch>
        </p:blipFill>
        <p:spPr>
          <a:xfrm>
            <a:off x="7403710" y="774728"/>
            <a:ext cx="3815991" cy="2217745"/>
          </a:xfrm>
          <a:prstGeom prst="rect">
            <a:avLst/>
          </a:prstGeom>
        </p:spPr>
      </p:pic>
      <p:sp>
        <p:nvSpPr>
          <p:cNvPr id="5" name="CasellaDiTesto 4">
            <a:extLst>
              <a:ext uri="{FF2B5EF4-FFF2-40B4-BE49-F238E27FC236}">
                <a16:creationId xmlns:a16="http://schemas.microsoft.com/office/drawing/2014/main" id="{BA7BE4AE-4EBA-6853-155E-F7D825A742F9}"/>
              </a:ext>
            </a:extLst>
          </p:cNvPr>
          <p:cNvSpPr txBox="1"/>
          <p:nvPr/>
        </p:nvSpPr>
        <p:spPr>
          <a:xfrm>
            <a:off x="95740" y="901868"/>
            <a:ext cx="7060569"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sl-SI" sz="1600" b="1" err="1">
                <a:solidFill>
                  <a:schemeClr val="bg1"/>
                </a:solidFill>
              </a:rPr>
              <a:t>Splošn</a:t>
            </a:r>
            <a:r>
              <a:rPr lang="en-US" sz="1600" b="1">
                <a:solidFill>
                  <a:schemeClr val="bg1"/>
                </a:solidFill>
              </a:rPr>
              <a:t>o</a:t>
            </a:r>
            <a:r>
              <a:rPr lang="sl-SI" sz="1600" b="1">
                <a:solidFill>
                  <a:schemeClr val="bg1"/>
                </a:solidFill>
                <a:latin typeface="Raleway"/>
              </a:rPr>
              <a:t>: </a:t>
            </a:r>
            <a:endParaRPr lang="en-US" sz="1600" b="1">
              <a:solidFill>
                <a:schemeClr val="bg1"/>
              </a:solidFill>
              <a:latin typeface="Raleway"/>
            </a:endParaRPr>
          </a:p>
          <a:p>
            <a:pPr algn="just"/>
            <a:endParaRPr lang="sl-SI" sz="1600" b="1">
              <a:solidFill>
                <a:schemeClr val="bg1"/>
              </a:solidFill>
              <a:latin typeface="Raleway"/>
            </a:endParaRPr>
          </a:p>
          <a:p>
            <a:pPr algn="just"/>
            <a:r>
              <a:rPr lang="sl-SI" sz="1600">
                <a:solidFill>
                  <a:srgbClr val="1D1D1B"/>
                </a:solidFill>
              </a:rPr>
              <a:t>Z digitalnimi veščinami timskega dela, razvitimi z orodji za sodelovanje, kot so </a:t>
            </a:r>
            <a:r>
              <a:rPr lang="sl-SI" sz="1600" err="1">
                <a:solidFill>
                  <a:srgbClr val="1D1D1B"/>
                </a:solidFill>
              </a:rPr>
              <a:t>Trello</a:t>
            </a:r>
            <a:r>
              <a:rPr lang="sl-SI" sz="1600">
                <a:solidFill>
                  <a:srgbClr val="1D1D1B"/>
                </a:solidFill>
              </a:rPr>
              <a:t>, </a:t>
            </a:r>
            <a:r>
              <a:rPr lang="sl-SI" sz="1600" err="1">
                <a:solidFill>
                  <a:srgbClr val="1D1D1B"/>
                </a:solidFill>
              </a:rPr>
              <a:t>Slack</a:t>
            </a:r>
            <a:r>
              <a:rPr lang="sl-SI" sz="1600">
                <a:solidFill>
                  <a:srgbClr val="1D1D1B"/>
                </a:solidFill>
              </a:rPr>
              <a:t> in </a:t>
            </a:r>
            <a:r>
              <a:rPr lang="sl-SI" sz="1600" err="1">
                <a:solidFill>
                  <a:srgbClr val="1D1D1B"/>
                </a:solidFill>
              </a:rPr>
              <a:t>World</a:t>
            </a:r>
            <a:r>
              <a:rPr lang="sl-SI" sz="1600">
                <a:solidFill>
                  <a:srgbClr val="1D1D1B"/>
                </a:solidFill>
              </a:rPr>
              <a:t> Time </a:t>
            </a:r>
            <a:r>
              <a:rPr lang="sl-SI" sz="1600" err="1">
                <a:solidFill>
                  <a:srgbClr val="1D1D1B"/>
                </a:solidFill>
              </a:rPr>
              <a:t>Buddy</a:t>
            </a:r>
            <a:r>
              <a:rPr lang="sl-SI" sz="1600">
                <a:solidFill>
                  <a:srgbClr val="1D1D1B"/>
                </a:solidFill>
              </a:rPr>
              <a:t>, upravljanje s časom in načrtovanje postane nekaj zanesljivega. S praktičnim delom na teh platformah se boste naučili, kako organizirati naloge, poenostaviti komunikacijo in se učinkovito usklajevati v različnih časovnih pasovih, kar bo prispevalo k produktivnemu delovnemu okolju na daljavo.</a:t>
            </a:r>
          </a:p>
          <a:p>
            <a:pPr algn="just"/>
            <a:endParaRPr lang="sl-SI" sz="1600">
              <a:latin typeface="Segoe UI"/>
              <a:cs typeface="Segoe UI"/>
            </a:endParaRPr>
          </a:p>
          <a:p>
            <a:pPr algn="l"/>
            <a:endParaRPr lang="sl-SI"/>
          </a:p>
        </p:txBody>
      </p:sp>
      <p:sp>
        <p:nvSpPr>
          <p:cNvPr id="6" name="CasellaDiTesto 5">
            <a:extLst>
              <a:ext uri="{FF2B5EF4-FFF2-40B4-BE49-F238E27FC236}">
                <a16:creationId xmlns:a16="http://schemas.microsoft.com/office/drawing/2014/main" id="{E599D616-4E7D-2E02-3816-2FB6558AF0E3}"/>
              </a:ext>
            </a:extLst>
          </p:cNvPr>
          <p:cNvSpPr txBox="1"/>
          <p:nvPr/>
        </p:nvSpPr>
        <p:spPr>
          <a:xfrm>
            <a:off x="7409434" y="2994749"/>
            <a:ext cx="325917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chemeClr val="accent1"/>
                </a:solidFill>
              </a:rPr>
              <a:t>Vir </a:t>
            </a:r>
            <a:r>
              <a:rPr lang="en-GB" sz="1000" err="1">
                <a:solidFill>
                  <a:schemeClr val="accent1"/>
                </a:solidFill>
              </a:rPr>
              <a:t>slike</a:t>
            </a:r>
            <a:r>
              <a:rPr lang="en-GB" sz="1000">
                <a:solidFill>
                  <a:schemeClr val="accent1"/>
                </a:solidFill>
              </a:rPr>
              <a:t>: Trello Platform</a:t>
            </a:r>
          </a:p>
        </p:txBody>
      </p:sp>
    </p:spTree>
    <p:extLst>
      <p:ext uri="{BB962C8B-B14F-4D97-AF65-F5344CB8AC3E}">
        <p14:creationId xmlns:p14="http://schemas.microsoft.com/office/powerpoint/2010/main" val="28155723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Elemento grafico 8" descr="Clessidra finita con riempimento a tinta unita">
            <a:extLst>
              <a:ext uri="{FF2B5EF4-FFF2-40B4-BE49-F238E27FC236}">
                <a16:creationId xmlns:a16="http://schemas.microsoft.com/office/drawing/2014/main" id="{EF663F67-3D12-9B12-1B6F-11A4893BC627}"/>
              </a:ext>
            </a:extLst>
          </p:cNvPr>
          <p:cNvPicPr>
            <a:picLocks noChangeAspect="1"/>
          </p:cNvPicPr>
          <p:nvPr/>
        </p:nvPicPr>
        <p:blipFill>
          <a:blip r:embed="rId2" cstate="print">
            <a:extLst>
              <a:ext uri="{96DAC541-7B7A-43D3-8B79-37D633B846F1}">
                <asvg:svgBlip xmlns:asvg="http://schemas.microsoft.com/office/drawing/2016/SVG/main" r:embed="rId3"/>
              </a:ext>
            </a:extLst>
          </a:blip>
          <a:stretch>
            <a:fillRect/>
          </a:stretch>
        </p:blipFill>
        <p:spPr>
          <a:xfrm rot="21180000">
            <a:off x="7287879" y="4526141"/>
            <a:ext cx="670170" cy="699478"/>
          </a:xfrm>
          <a:prstGeom prst="rect">
            <a:avLst/>
          </a:prstGeom>
        </p:spPr>
      </p:pic>
      <p:sp>
        <p:nvSpPr>
          <p:cNvPr id="2" name="Titolo 1">
            <a:extLst>
              <a:ext uri="{FF2B5EF4-FFF2-40B4-BE49-F238E27FC236}">
                <a16:creationId xmlns:a16="http://schemas.microsoft.com/office/drawing/2014/main" id="{2D6C4247-4773-6339-F2C2-D7349115063C}"/>
              </a:ext>
            </a:extLst>
          </p:cNvPr>
          <p:cNvSpPr>
            <a:spLocks noGrp="1"/>
          </p:cNvSpPr>
          <p:nvPr>
            <p:ph type="title"/>
          </p:nvPr>
        </p:nvSpPr>
        <p:spPr>
          <a:xfrm>
            <a:off x="449292" y="175914"/>
            <a:ext cx="11538728" cy="1325563"/>
          </a:xfrm>
        </p:spPr>
        <p:txBody>
          <a:bodyPr/>
          <a:lstStyle/>
          <a:p>
            <a:r>
              <a:rPr lang="sl-SI" sz="3400"/>
              <a:t>Tehnika </a:t>
            </a:r>
            <a:r>
              <a:rPr lang="en-US" sz="3400"/>
              <a:t>p</a:t>
            </a:r>
            <a:r>
              <a:rPr lang="sl-SI" sz="3400" err="1"/>
              <a:t>omodoro</a:t>
            </a:r>
            <a:r>
              <a:rPr lang="sl-SI" sz="3400"/>
              <a:t> in Parkinsonov zakon</a:t>
            </a:r>
          </a:p>
        </p:txBody>
      </p:sp>
      <p:sp>
        <p:nvSpPr>
          <p:cNvPr id="3" name="Segnaposto contenuto 2">
            <a:extLst>
              <a:ext uri="{FF2B5EF4-FFF2-40B4-BE49-F238E27FC236}">
                <a16:creationId xmlns:a16="http://schemas.microsoft.com/office/drawing/2014/main" id="{8F02444F-729F-EF13-4D67-887CA984398E}"/>
              </a:ext>
            </a:extLst>
          </p:cNvPr>
          <p:cNvSpPr>
            <a:spLocks noGrp="1"/>
          </p:cNvSpPr>
          <p:nvPr>
            <p:ph idx="1"/>
          </p:nvPr>
        </p:nvSpPr>
        <p:spPr>
          <a:xfrm>
            <a:off x="457200" y="1839356"/>
            <a:ext cx="6304006" cy="1220961"/>
          </a:xfrm>
        </p:spPr>
        <p:txBody>
          <a:bodyPr vert="horz" lIns="91440" tIns="45720" rIns="91440" bIns="45720" rtlCol="0" anchor="t">
            <a:normAutofit/>
          </a:bodyPr>
          <a:lstStyle/>
          <a:p>
            <a:pPr marL="0" indent="0" algn="just">
              <a:buNone/>
            </a:pPr>
            <a:r>
              <a:rPr lang="sl-SI" sz="1600" b="0">
                <a:solidFill>
                  <a:schemeClr val="accent1"/>
                </a:solidFill>
              </a:rPr>
              <a:t>Pri tej tehniki s pomočjo časovnika delo razdelimo na intervale, ki jih imenujemo </a:t>
            </a:r>
            <a:r>
              <a:rPr lang="en-US" sz="1600" b="0">
                <a:solidFill>
                  <a:schemeClr val="accent1"/>
                </a:solidFill>
              </a:rPr>
              <a:t>p</a:t>
            </a:r>
            <a:r>
              <a:rPr lang="sl-SI" sz="1600" b="0" err="1">
                <a:solidFill>
                  <a:schemeClr val="accent1"/>
                </a:solidFill>
              </a:rPr>
              <a:t>omodoro</a:t>
            </a:r>
            <a:r>
              <a:rPr lang="sl-SI" sz="1600" b="0">
                <a:solidFill>
                  <a:schemeClr val="accent1"/>
                </a:solidFill>
              </a:rPr>
              <a:t>. </a:t>
            </a:r>
          </a:p>
          <a:p>
            <a:pPr marL="0" indent="0" algn="just">
              <a:buNone/>
            </a:pPr>
            <a:r>
              <a:rPr lang="sl-SI" sz="1600">
                <a:solidFill>
                  <a:schemeClr val="accent1"/>
                </a:solidFill>
              </a:rPr>
              <a:t>Pomaga lahko ljudem, ki se počutijo izgorele.</a:t>
            </a:r>
          </a:p>
        </p:txBody>
      </p:sp>
      <p:pic>
        <p:nvPicPr>
          <p:cNvPr id="4" name="Immagine 3" descr="Immagine che contiene testo, frutto, schermata, Cibo naturale&#10;&#10;Descrizione generata automaticamente">
            <a:extLst>
              <a:ext uri="{FF2B5EF4-FFF2-40B4-BE49-F238E27FC236}">
                <a16:creationId xmlns:a16="http://schemas.microsoft.com/office/drawing/2014/main" id="{90777216-FF1D-BEA2-0D5B-C2383654CE6C}"/>
              </a:ext>
            </a:extLst>
          </p:cNvPr>
          <p:cNvPicPr>
            <a:picLocks noChangeAspect="1"/>
          </p:cNvPicPr>
          <p:nvPr/>
        </p:nvPicPr>
        <p:blipFill>
          <a:blip r:embed="rId4" cstate="print"/>
          <a:stretch>
            <a:fillRect/>
          </a:stretch>
        </p:blipFill>
        <p:spPr>
          <a:xfrm>
            <a:off x="7697960" y="1108854"/>
            <a:ext cx="3497938" cy="2682948"/>
          </a:xfrm>
          <a:prstGeom prst="rect">
            <a:avLst/>
          </a:prstGeom>
        </p:spPr>
      </p:pic>
      <p:sp>
        <p:nvSpPr>
          <p:cNvPr id="6" name="Segnaposto contenuto 2">
            <a:extLst>
              <a:ext uri="{FF2B5EF4-FFF2-40B4-BE49-F238E27FC236}">
                <a16:creationId xmlns:a16="http://schemas.microsoft.com/office/drawing/2014/main" id="{248FCF38-A0FE-1C14-5AB1-DDBCE4E9C8C7}"/>
              </a:ext>
            </a:extLst>
          </p:cNvPr>
          <p:cNvSpPr txBox="1">
            <a:spLocks/>
          </p:cNvSpPr>
          <p:nvPr/>
        </p:nvSpPr>
        <p:spPr>
          <a:xfrm>
            <a:off x="444991" y="3784122"/>
            <a:ext cx="6314303" cy="1519582"/>
          </a:xfrm>
          <a:prstGeom prst="rect">
            <a:avLst/>
          </a:prstGeom>
        </p:spPr>
        <p:txBody>
          <a:bodyPr vert="horz" lIns="91440" tIns="45720" rIns="91440" bIns="45720" rtlCol="0" anchor="t">
            <a:normAutofit/>
          </a:bodyPr>
          <a:lstStyle>
            <a:lvl1pPr marL="514350" indent="-514350" algn="l" defTabSz="914400" rtl="0" eaLnBrk="1" latinLnBrk="0" hangingPunct="1">
              <a:lnSpc>
                <a:spcPct val="90000"/>
              </a:lnSpc>
              <a:spcBef>
                <a:spcPts val="1000"/>
              </a:spcBef>
              <a:buFont typeface="Arial" panose="020B0604020202020204" pitchFamily="34" charset="0"/>
              <a:buAutoNum type="arabicPeriod"/>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sl-SI" sz="1600" b="0">
                <a:solidFill>
                  <a:schemeClr val="accent1"/>
                </a:solidFill>
              </a:rPr>
              <a:t>Ta zakon temelji na ideji, da je čas, ki si ga damo za dokončanje naloge, enak času, ki ga bomo potrebovali za dokončanje te naloge. </a:t>
            </a:r>
          </a:p>
          <a:p>
            <a:pPr marL="0" indent="0" algn="just">
              <a:buNone/>
            </a:pPr>
            <a:r>
              <a:rPr lang="sl-SI" sz="1600">
                <a:solidFill>
                  <a:schemeClr val="accent1"/>
                </a:solidFill>
              </a:rPr>
              <a:t>Ta tehnika se dobro obnese pri ljudeh, ki radi zavlačujejo in pri ljudeh, ki dobro delajo pod pritiskom.</a:t>
            </a:r>
          </a:p>
        </p:txBody>
      </p:sp>
      <p:sp>
        <p:nvSpPr>
          <p:cNvPr id="7" name="Freccia a destra 6">
            <a:extLst>
              <a:ext uri="{FF2B5EF4-FFF2-40B4-BE49-F238E27FC236}">
                <a16:creationId xmlns:a16="http://schemas.microsoft.com/office/drawing/2014/main" id="{729974A0-BA03-C80C-2735-3F48900A46DF}"/>
              </a:ext>
            </a:extLst>
          </p:cNvPr>
          <p:cNvSpPr/>
          <p:nvPr/>
        </p:nvSpPr>
        <p:spPr>
          <a:xfrm>
            <a:off x="6985654" y="2249898"/>
            <a:ext cx="527625" cy="386067"/>
          </a:xfrm>
          <a:prstGeom prst="rightArrow">
            <a:avLst/>
          </a:prstGeom>
          <a:solidFill>
            <a:srgbClr val="ED7D3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0" name="Elemento grafico 9" descr="Clessidra finita con riempimento a tinta unita">
            <a:extLst>
              <a:ext uri="{FF2B5EF4-FFF2-40B4-BE49-F238E27FC236}">
                <a16:creationId xmlns:a16="http://schemas.microsoft.com/office/drawing/2014/main" id="{D453CD83-9BF9-C1B5-E156-349ACBE7EDDE}"/>
              </a:ext>
            </a:extLst>
          </p:cNvPr>
          <p:cNvPicPr>
            <a:picLocks noChangeAspect="1"/>
          </p:cNvPicPr>
          <p:nvPr/>
        </p:nvPicPr>
        <p:blipFill>
          <a:blip r:embed="rId2" cstate="print">
            <a:extLst>
              <a:ext uri="{96DAC541-7B7A-43D3-8B79-37D633B846F1}">
                <asvg:svgBlip xmlns:asvg="http://schemas.microsoft.com/office/drawing/2016/SVG/main" r:embed="rId3"/>
              </a:ext>
            </a:extLst>
          </a:blip>
          <a:stretch>
            <a:fillRect/>
          </a:stretch>
        </p:blipFill>
        <p:spPr>
          <a:xfrm rot="-2040000" flipH="1">
            <a:off x="7938604" y="4647785"/>
            <a:ext cx="814752" cy="719016"/>
          </a:xfrm>
          <a:prstGeom prst="rect">
            <a:avLst/>
          </a:prstGeom>
        </p:spPr>
      </p:pic>
      <p:pic>
        <p:nvPicPr>
          <p:cNvPr id="11" name="Elemento grafico 10" descr="Clessidra finita con riempimento a tinta unita">
            <a:extLst>
              <a:ext uri="{FF2B5EF4-FFF2-40B4-BE49-F238E27FC236}">
                <a16:creationId xmlns:a16="http://schemas.microsoft.com/office/drawing/2014/main" id="{39E0BA43-5139-2640-4A29-A665D3950332}"/>
              </a:ext>
            </a:extLst>
          </p:cNvPr>
          <p:cNvPicPr>
            <a:picLocks noChangeAspect="1"/>
          </p:cNvPicPr>
          <p:nvPr/>
        </p:nvPicPr>
        <p:blipFill>
          <a:blip r:embed="rId2" cstate="print">
            <a:extLst>
              <a:ext uri="{96DAC541-7B7A-43D3-8B79-37D633B846F1}">
                <asvg:svgBlip xmlns:asvg="http://schemas.microsoft.com/office/drawing/2016/SVG/main" r:embed="rId3"/>
              </a:ext>
            </a:extLst>
          </a:blip>
          <a:stretch>
            <a:fillRect/>
          </a:stretch>
        </p:blipFill>
        <p:spPr>
          <a:xfrm rot="240000">
            <a:off x="8684877" y="5161140"/>
            <a:ext cx="670170" cy="699478"/>
          </a:xfrm>
          <a:prstGeom prst="rect">
            <a:avLst/>
          </a:prstGeom>
        </p:spPr>
      </p:pic>
      <p:sp>
        <p:nvSpPr>
          <p:cNvPr id="8" name="CasellaDiTesto 7">
            <a:extLst>
              <a:ext uri="{FF2B5EF4-FFF2-40B4-BE49-F238E27FC236}">
                <a16:creationId xmlns:a16="http://schemas.microsoft.com/office/drawing/2014/main" id="{49CFEE05-7B74-9CDE-D067-B9C807FF45C0}"/>
              </a:ext>
            </a:extLst>
          </p:cNvPr>
          <p:cNvSpPr txBox="1"/>
          <p:nvPr/>
        </p:nvSpPr>
        <p:spPr>
          <a:xfrm>
            <a:off x="7809972" y="3784196"/>
            <a:ext cx="325917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chemeClr val="accent1"/>
                </a:solidFill>
              </a:rPr>
              <a:t>Vir </a:t>
            </a:r>
            <a:r>
              <a:rPr lang="en-GB" sz="1000" err="1">
                <a:solidFill>
                  <a:schemeClr val="accent1"/>
                </a:solidFill>
              </a:rPr>
              <a:t>slike</a:t>
            </a:r>
            <a:r>
              <a:rPr lang="en-GB" sz="1000">
                <a:solidFill>
                  <a:schemeClr val="accent1"/>
                </a:solidFill>
              </a:rPr>
              <a:t>: Pomodoro technique</a:t>
            </a:r>
          </a:p>
        </p:txBody>
      </p:sp>
    </p:spTree>
    <p:extLst>
      <p:ext uri="{BB962C8B-B14F-4D97-AF65-F5344CB8AC3E}">
        <p14:creationId xmlns:p14="http://schemas.microsoft.com/office/powerpoint/2010/main" val="9423257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CB7B10C2-7B80-A1CD-723A-B6229507551F}"/>
              </a:ext>
            </a:extLst>
          </p:cNvPr>
          <p:cNvSpPr txBox="1"/>
          <p:nvPr/>
        </p:nvSpPr>
        <p:spPr>
          <a:xfrm>
            <a:off x="332099" y="-3725"/>
            <a:ext cx="11103429" cy="2215991"/>
          </a:xfrm>
          <a:prstGeom prst="rect">
            <a:avLst/>
          </a:prstGeom>
          <a:noFill/>
        </p:spPr>
        <p:txBody>
          <a:bodyPr wrap="square" lIns="91440" tIns="45720" rIns="91440" bIns="45720" anchor="t">
            <a:spAutoFit/>
          </a:bodyPr>
          <a:lstStyle/>
          <a:p>
            <a:pPr>
              <a:lnSpc>
                <a:spcPct val="150000"/>
              </a:lnSpc>
            </a:pPr>
            <a:endParaRPr lang="sl-SI">
              <a:solidFill>
                <a:schemeClr val="accent1"/>
              </a:solidFill>
            </a:endParaRPr>
          </a:p>
          <a:p>
            <a:pPr algn="ctr">
              <a:lnSpc>
                <a:spcPct val="150000"/>
              </a:lnSpc>
            </a:pPr>
            <a:r>
              <a:rPr lang="sl-SI" sz="3400" dirty="0">
                <a:solidFill>
                  <a:schemeClr val="bg2"/>
                </a:solidFill>
                <a:latin typeface="Raleway SemiBold"/>
              </a:rPr>
              <a:t>Več nasvetov o upravljanju s časom 
</a:t>
            </a:r>
            <a:r>
              <a:rPr lang="sl-SI" sz="2000" dirty="0">
                <a:solidFill>
                  <a:schemeClr val="bg2"/>
                </a:solidFill>
                <a:latin typeface="Raleway SemiBold"/>
              </a:rPr>
              <a:t>Ali res veste, kako dobro upravljati s svojim časom?</a:t>
            </a:r>
            <a:endParaRPr lang="sl-SI" dirty="0">
              <a:solidFill>
                <a:schemeClr val="bg2"/>
              </a:solidFill>
            </a:endParaRPr>
          </a:p>
          <a:p>
            <a:pPr>
              <a:lnSpc>
                <a:spcPct val="150000"/>
              </a:lnSpc>
            </a:pPr>
            <a:endParaRPr lang="sl-SI" sz="2000" b="1">
              <a:solidFill>
                <a:schemeClr val="bg1">
                  <a:lumMod val="75000"/>
                </a:schemeClr>
              </a:solidFill>
            </a:endParaRPr>
          </a:p>
        </p:txBody>
      </p:sp>
      <p:sp>
        <p:nvSpPr>
          <p:cNvPr id="2" name="Freccia in giù 1">
            <a:extLst>
              <a:ext uri="{FF2B5EF4-FFF2-40B4-BE49-F238E27FC236}">
                <a16:creationId xmlns:a16="http://schemas.microsoft.com/office/drawing/2014/main" id="{0EAC8468-0F23-D201-F207-51A8D6E074CD}"/>
              </a:ext>
            </a:extLst>
          </p:cNvPr>
          <p:cNvSpPr/>
          <p:nvPr/>
        </p:nvSpPr>
        <p:spPr>
          <a:xfrm>
            <a:off x="5644845" y="3056391"/>
            <a:ext cx="477936" cy="450288"/>
          </a:xfrm>
          <a:prstGeom prst="downArrow">
            <a:avLst/>
          </a:prstGeom>
          <a:solidFill>
            <a:schemeClr val="bg2"/>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it-IT"/>
          </a:p>
        </p:txBody>
      </p:sp>
      <p:pic>
        <p:nvPicPr>
          <p:cNvPr id="6" name="Elementi multimediali online 5">
            <a:hlinkClick r:id="" action="ppaction://media"/>
            <a:extLst>
              <a:ext uri="{FF2B5EF4-FFF2-40B4-BE49-F238E27FC236}">
                <a16:creationId xmlns:a16="http://schemas.microsoft.com/office/drawing/2014/main" id="{C9A5459E-166F-318C-9848-54CCC19721DB}"/>
              </a:ext>
            </a:extLst>
          </p:cNvPr>
          <p:cNvPicPr>
            <a:picLocks noRot="1" noChangeAspect="1"/>
          </p:cNvPicPr>
          <p:nvPr>
            <a:videoFile r:link="rId1"/>
          </p:nvPr>
        </p:nvPicPr>
        <p:blipFill>
          <a:blip r:embed="rId3" cstate="print"/>
          <a:stretch>
            <a:fillRect/>
          </a:stretch>
        </p:blipFill>
        <p:spPr>
          <a:xfrm>
            <a:off x="3778343" y="3576465"/>
            <a:ext cx="4214456" cy="2379306"/>
          </a:xfrm>
          <a:prstGeom prst="rect">
            <a:avLst/>
          </a:prstGeom>
        </p:spPr>
      </p:pic>
      <p:sp>
        <p:nvSpPr>
          <p:cNvPr id="5" name="CasellaDiTesto 4">
            <a:extLst>
              <a:ext uri="{FF2B5EF4-FFF2-40B4-BE49-F238E27FC236}">
                <a16:creationId xmlns:a16="http://schemas.microsoft.com/office/drawing/2014/main" id="{A11997F4-7049-871D-66B2-915ABDA18DAC}"/>
              </a:ext>
            </a:extLst>
          </p:cNvPr>
          <p:cNvSpPr txBox="1"/>
          <p:nvPr/>
        </p:nvSpPr>
        <p:spPr>
          <a:xfrm>
            <a:off x="2680305" y="6091162"/>
            <a:ext cx="5863771"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sl-SI" sz="1000">
                <a:solidFill>
                  <a:srgbClr val="1D1D1B"/>
                </a:solidFill>
                <a:cs typeface="Segoe UI"/>
              </a:rPr>
              <a:t>Vir</a:t>
            </a:r>
            <a:r>
              <a:rPr lang="en-GB" sz="1000">
                <a:solidFill>
                  <a:srgbClr val="1D1D1B"/>
                </a:solidFill>
                <a:cs typeface="Segoe UI"/>
              </a:rPr>
              <a:t>: How to become more productive at work</a:t>
            </a:r>
            <a:r>
              <a:rPr lang="sl-SI" sz="1000">
                <a:solidFill>
                  <a:srgbClr val="1D1D1B"/>
                </a:solidFill>
                <a:cs typeface="Segoe UI"/>
              </a:rPr>
              <a:t>;</a:t>
            </a:r>
            <a:r>
              <a:rPr lang="en-GB" sz="1000">
                <a:solidFill>
                  <a:srgbClr val="1D1D1B"/>
                </a:solidFill>
                <a:cs typeface="Segoe UI"/>
              </a:rPr>
              <a:t> </a:t>
            </a:r>
            <a:r>
              <a:rPr lang="en-GB" sz="1000">
                <a:cs typeface="Segoe UI"/>
              </a:rPr>
              <a:t>​</a:t>
            </a:r>
          </a:p>
          <a:p>
            <a:pPr algn="ctr"/>
            <a:r>
              <a:rPr lang="en-GB" sz="1000">
                <a:solidFill>
                  <a:srgbClr val="1D1D1B"/>
                </a:solidFill>
                <a:cs typeface="Segoe UI"/>
              </a:rPr>
              <a:t>Harvard Business School </a:t>
            </a:r>
          </a:p>
        </p:txBody>
      </p:sp>
      <p:sp>
        <p:nvSpPr>
          <p:cNvPr id="8" name="Rettangolo con angoli arrotondati 7">
            <a:extLst>
              <a:ext uri="{FF2B5EF4-FFF2-40B4-BE49-F238E27FC236}">
                <a16:creationId xmlns:a16="http://schemas.microsoft.com/office/drawing/2014/main" id="{EF78AE45-A1DC-3DFF-B669-5DCC7E908927}"/>
              </a:ext>
            </a:extLst>
          </p:cNvPr>
          <p:cNvSpPr/>
          <p:nvPr/>
        </p:nvSpPr>
        <p:spPr>
          <a:xfrm>
            <a:off x="4421904" y="2157380"/>
            <a:ext cx="2929872" cy="833405"/>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sl-SI" sz="1600">
                <a:solidFill>
                  <a:schemeClr val="accent1"/>
                </a:solidFill>
              </a:rPr>
              <a:t>Oglejte si ta videoposnetek in se </a:t>
            </a:r>
            <a:r>
              <a:rPr lang="en-US" sz="1600" err="1">
                <a:solidFill>
                  <a:schemeClr val="accent1"/>
                </a:solidFill>
              </a:rPr>
              <a:t>spoznajte</a:t>
            </a:r>
            <a:r>
              <a:rPr lang="en-US" sz="1600">
                <a:solidFill>
                  <a:schemeClr val="accent1"/>
                </a:solidFill>
              </a:rPr>
              <a:t>,</a:t>
            </a:r>
            <a:r>
              <a:rPr lang="sl-SI" sz="1600">
                <a:solidFill>
                  <a:schemeClr val="accent1"/>
                </a:solidFill>
              </a:rPr>
              <a:t> kako postati bolj produktiven pri delu.</a:t>
            </a:r>
            <a:endParaRPr lang="sl-SI">
              <a:solidFill>
                <a:schemeClr val="accent1"/>
              </a:solidFill>
            </a:endParaRPr>
          </a:p>
        </p:txBody>
      </p:sp>
    </p:spTree>
    <p:extLst>
      <p:ext uri="{BB962C8B-B14F-4D97-AF65-F5344CB8AC3E}">
        <p14:creationId xmlns:p14="http://schemas.microsoft.com/office/powerpoint/2010/main" val="1188507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895546" y="643172"/>
            <a:ext cx="11123124"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400" dirty="0">
                <a:solidFill>
                  <a:srgbClr val="0E9094"/>
                </a:solidFill>
                <a:latin typeface="Raleway SemiBold"/>
                <a:cs typeface="Segoe UI"/>
              </a:rPr>
              <a:t>UI </a:t>
            </a:r>
            <a:r>
              <a:rPr lang="sl-SI" sz="3400" dirty="0">
                <a:solidFill>
                  <a:srgbClr val="0E9094"/>
                </a:solidFill>
                <a:latin typeface="Raleway SemiBold"/>
                <a:cs typeface="Segoe UI"/>
              </a:rPr>
              <a:t>in druga orodja za uporabo: </a:t>
            </a:r>
            <a:r>
              <a:rPr lang="sl-SI" sz="3400" err="1">
                <a:solidFill>
                  <a:srgbClr val="0E9094"/>
                </a:solidFill>
                <a:latin typeface="Raleway SemiBold"/>
                <a:cs typeface="Segoe UI"/>
              </a:rPr>
              <a:t>PrometAI</a:t>
            </a:r>
            <a:endParaRPr lang="sl-SI" sz="3400">
              <a:latin typeface="Raleway SemiBold"/>
              <a:cs typeface="Segoe UI"/>
            </a:endParaRP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486770" y="2456254"/>
            <a:ext cx="10963833" cy="5486796"/>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sl-SI" sz="1800" dirty="0">
                <a:ea typeface="+mn-lt"/>
                <a:cs typeface="+mn-lt"/>
                <a:hlinkClick r:id="rId3">
                  <a:extLst>
                    <a:ext uri="{A12FA001-AC4F-418D-AE19-62706E023703}">
                      <ahyp:hlinkClr xmlns:ahyp="http://schemas.microsoft.com/office/drawing/2018/hyperlinkcolor" val="tx"/>
                    </a:ext>
                  </a:extLst>
                </a:hlinkClick>
              </a:rPr>
              <a:t>PrometAI</a:t>
            </a:r>
            <a:r>
              <a:rPr lang="sl-SI" sz="1800" dirty="0">
                <a:solidFill>
                  <a:srgbClr val="1D1D1B"/>
                </a:solidFill>
                <a:ea typeface="+mn-lt"/>
                <a:cs typeface="+mn-lt"/>
              </a:rPr>
              <a:t> </a:t>
            </a:r>
            <a:r>
              <a:rPr lang="sl-SI" sz="1800" b="0" dirty="0">
                <a:solidFill>
                  <a:srgbClr val="1D1D1B"/>
                </a:solidFill>
                <a:ea typeface="+mn-lt"/>
                <a:cs typeface="+mn-lt"/>
              </a:rPr>
              <a:t>je inovativna platforma, ki optimizira strateško načrtovanje z 
združevanjem analize podatkov, vizualizacije in sodelovanja. </a:t>
            </a:r>
            <a:br>
              <a:rPr lang="sl-SI" sz="1800" b="0" dirty="0">
                <a:solidFill>
                  <a:srgbClr val="1D1D1B"/>
                </a:solidFill>
                <a:ea typeface="+mn-lt"/>
                <a:cs typeface="+mn-lt"/>
              </a:rPr>
            </a:br>
            <a:r>
              <a:rPr lang="sl-SI" sz="1800" b="0" dirty="0">
                <a:solidFill>
                  <a:srgbClr val="1D1D1B"/>
                </a:solidFill>
                <a:ea typeface="+mn-lt"/>
                <a:cs typeface="+mn-lt"/>
              </a:rPr>
              <a:t>Uporabnikom omogoča določanje jasnih ciljev in spremljanje </a:t>
            </a:r>
            <a:br>
              <a:rPr lang="sl-SI" sz="1800" b="0" dirty="0">
                <a:solidFill>
                  <a:srgbClr val="1D1D1B"/>
                </a:solidFill>
                <a:ea typeface="+mn-lt"/>
                <a:cs typeface="+mn-lt"/>
              </a:rPr>
            </a:br>
            <a:r>
              <a:rPr lang="sl-SI" sz="1800" b="0" dirty="0">
                <a:solidFill>
                  <a:srgbClr val="1D1D1B"/>
                </a:solidFill>
                <a:ea typeface="+mn-lt"/>
                <a:cs typeface="+mn-lt"/>
              </a:rPr>
              <a:t>napredka prek ključnih kazalnikov uspešnosti, </a:t>
            </a:r>
            <a:br>
              <a:rPr lang="sl-SI" sz="1800" b="0" dirty="0">
                <a:solidFill>
                  <a:srgbClr val="1D1D1B"/>
                </a:solidFill>
                <a:ea typeface="+mn-lt"/>
                <a:cs typeface="+mn-lt"/>
              </a:rPr>
            </a:br>
            <a:r>
              <a:rPr lang="sl-SI" sz="1800" b="0" dirty="0">
                <a:solidFill>
                  <a:srgbClr val="1D1D1B"/>
                </a:solidFill>
                <a:ea typeface="+mn-lt"/>
                <a:cs typeface="+mn-lt"/>
              </a:rPr>
              <a:t>ki omogočajo informirano odločanje v realnem času. 
Njen intuitivni vmesnik in interaktivna orodja zagotavljajo </a:t>
            </a:r>
            <a:br>
              <a:rPr lang="sl-SI" sz="1800" b="0" dirty="0">
                <a:solidFill>
                  <a:srgbClr val="1D1D1B"/>
                </a:solidFill>
                <a:ea typeface="+mn-lt"/>
                <a:cs typeface="+mn-lt"/>
              </a:rPr>
            </a:br>
            <a:r>
              <a:rPr lang="sl-SI" sz="1800" b="0" dirty="0">
                <a:solidFill>
                  <a:srgbClr val="1D1D1B"/>
                </a:solidFill>
                <a:ea typeface="+mn-lt"/>
                <a:cs typeface="+mn-lt"/>
              </a:rPr>
              <a:t>učinkovito sodelovanje vseh deležnikov, </a:t>
            </a:r>
            <a:r>
              <a:rPr lang="sl-SI" sz="1800" dirty="0">
                <a:solidFill>
                  <a:srgbClr val="1D1D1B"/>
                </a:solidFill>
                <a:ea typeface="+mn-lt"/>
                <a:cs typeface="+mn-lt"/>
              </a:rPr>
              <a:t>kar poenostavlja </a:t>
            </a:r>
            <a:br>
              <a:rPr lang="sl-SI" sz="1800" dirty="0">
                <a:solidFill>
                  <a:srgbClr val="1D1D1B"/>
                </a:solidFill>
                <a:ea typeface="+mn-lt"/>
                <a:cs typeface="+mn-lt"/>
              </a:rPr>
            </a:br>
            <a:r>
              <a:rPr lang="sl-SI" sz="1800" dirty="0">
                <a:solidFill>
                  <a:srgbClr val="1D1D1B"/>
                </a:solidFill>
                <a:ea typeface="+mn-lt"/>
                <a:cs typeface="+mn-lt"/>
              </a:rPr>
              <a:t>proces in izboljšuje organizacijsko učinkovitost.</a:t>
            </a:r>
            <a:r>
              <a:rPr lang="sl-SI" sz="1800" dirty="0">
                <a:solidFill>
                  <a:schemeClr val="accent1"/>
                </a:solidFill>
                <a:ea typeface="+mn-lt"/>
                <a:cs typeface="+mn-lt"/>
              </a:rPr>
              <a:t>  </a:t>
            </a:r>
            <a:r>
              <a:rPr lang="sl-SI" sz="1600" dirty="0">
                <a:solidFill>
                  <a:schemeClr val="accent1"/>
                </a:solidFill>
                <a:ea typeface="+mn-lt"/>
                <a:cs typeface="+mn-lt"/>
              </a:rPr>
              <a:t>                                                                                                                                                                                                                                </a:t>
            </a:r>
            <a:endParaRPr lang="sl-SI" sz="1200" b="0" i="1">
              <a:solidFill>
                <a:schemeClr val="accent1"/>
              </a:solidFill>
            </a:endParaRPr>
          </a:p>
          <a:p>
            <a:pPr>
              <a:defRPr/>
            </a:pPr>
            <a:endParaRPr lang="sl-SI" sz="1500" b="0">
              <a:solidFill>
                <a:schemeClr val="accent1"/>
              </a:solidFill>
            </a:endParaRPr>
          </a:p>
          <a:p>
            <a:endParaRPr lang="sl-SI" b="0">
              <a:solidFill>
                <a:srgbClr val="F3B75B"/>
              </a:solidFill>
            </a:endParaRPr>
          </a:p>
        </p:txBody>
      </p:sp>
      <p:pic>
        <p:nvPicPr>
          <p:cNvPr id="2" name="Elementi multimediali online 1">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4" cstate="print"/>
          <a:stretch>
            <a:fillRect/>
          </a:stretch>
        </p:blipFill>
        <p:spPr>
          <a:xfrm>
            <a:off x="15734652" y="-435409"/>
            <a:ext cx="186807" cy="101531"/>
          </a:xfrm>
          <a:prstGeom prst="rect">
            <a:avLst/>
          </a:prstGeom>
        </p:spPr>
      </p:pic>
      <p:pic>
        <p:nvPicPr>
          <p:cNvPr id="4" name="Slika 3" descr="PrometAI: AI-Powered Business Plan Generator | Deepgram">
            <a:extLst>
              <a:ext uri="{FF2B5EF4-FFF2-40B4-BE49-F238E27FC236}">
                <a16:creationId xmlns:a16="http://schemas.microsoft.com/office/drawing/2014/main" id="{48211FA6-5EF5-06B6-2BFC-0CE207447865}"/>
              </a:ext>
            </a:extLst>
          </p:cNvPr>
          <p:cNvPicPr>
            <a:picLocks noChangeAspect="1"/>
          </p:cNvPicPr>
          <p:nvPr/>
        </p:nvPicPr>
        <p:blipFill>
          <a:blip r:embed="rId5" cstate="print"/>
          <a:stretch>
            <a:fillRect/>
          </a:stretch>
        </p:blipFill>
        <p:spPr>
          <a:xfrm>
            <a:off x="8408699" y="2511816"/>
            <a:ext cx="3456971" cy="1831361"/>
          </a:xfrm>
          <a:prstGeom prst="rect">
            <a:avLst/>
          </a:prstGeom>
        </p:spPr>
      </p:pic>
      <p:sp>
        <p:nvSpPr>
          <p:cNvPr id="6" name="PoljeZBesedilom 5">
            <a:extLst>
              <a:ext uri="{FF2B5EF4-FFF2-40B4-BE49-F238E27FC236}">
                <a16:creationId xmlns:a16="http://schemas.microsoft.com/office/drawing/2014/main" id="{08E1E3F2-8E9F-3D13-2893-AA5E67813EC0}"/>
              </a:ext>
            </a:extLst>
          </p:cNvPr>
          <p:cNvSpPr txBox="1"/>
          <p:nvPr/>
        </p:nvSpPr>
        <p:spPr>
          <a:xfrm>
            <a:off x="8408699" y="4442951"/>
            <a:ext cx="274528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rPr>
              <a:t>Vir slike: Deepgram.com</a:t>
            </a:r>
          </a:p>
        </p:txBody>
      </p:sp>
    </p:spTree>
    <p:extLst>
      <p:ext uri="{BB962C8B-B14F-4D97-AF65-F5344CB8AC3E}">
        <p14:creationId xmlns:p14="http://schemas.microsoft.com/office/powerpoint/2010/main" val="17426455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2E2523D0-8F63-DB9E-7D8B-1F7AFAB4803B}"/>
              </a:ext>
            </a:extLst>
          </p:cNvPr>
          <p:cNvSpPr txBox="1"/>
          <p:nvPr/>
        </p:nvSpPr>
        <p:spPr>
          <a:xfrm>
            <a:off x="160989" y="736747"/>
            <a:ext cx="10654706" cy="57379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000"/>
              </a:spcBef>
            </a:pPr>
            <a:r>
              <a:rPr lang="sl-SI" sz="3400">
                <a:solidFill>
                  <a:schemeClr val="bg2"/>
                </a:solidFill>
                <a:latin typeface="Raleway SemiBold"/>
              </a:rPr>
              <a:t>Nasveti za upravljanje s časom</a:t>
            </a:r>
            <a:endParaRPr lang="en-US" sz="3400">
              <a:solidFill>
                <a:schemeClr val="bg2"/>
              </a:solidFill>
              <a:latin typeface="Raleway SemiBold"/>
            </a:endParaRPr>
          </a:p>
          <a:p>
            <a:pPr>
              <a:lnSpc>
                <a:spcPct val="90000"/>
              </a:lnSpc>
              <a:spcBef>
                <a:spcPts val="1000"/>
              </a:spcBef>
            </a:pPr>
            <a:endParaRPr lang="sl-SI" sz="1600" b="1">
              <a:solidFill>
                <a:srgbClr val="F3B75B"/>
              </a:solidFill>
            </a:endParaRPr>
          </a:p>
          <a:p>
            <a:pPr>
              <a:lnSpc>
                <a:spcPct val="90000"/>
              </a:lnSpc>
              <a:spcBef>
                <a:spcPts val="1000"/>
              </a:spcBef>
            </a:pPr>
            <a:r>
              <a:rPr lang="sl-SI" sz="1600" b="1">
                <a:solidFill>
                  <a:srgbClr val="F3B75B"/>
                </a:solidFill>
              </a:rPr>
              <a:t>Naši nasveti</a:t>
            </a:r>
          </a:p>
          <a:p>
            <a:pPr marL="285750" indent="-285750">
              <a:lnSpc>
                <a:spcPct val="90000"/>
              </a:lnSpc>
              <a:spcBef>
                <a:spcPts val="1000"/>
              </a:spcBef>
              <a:buFont typeface="Arial" pitchFamily="34" charset="0"/>
              <a:buChar char="•"/>
            </a:pPr>
            <a:r>
              <a:rPr lang="sl-SI" sz="1600" b="1">
                <a:solidFill>
                  <a:srgbClr val="1D1D1B"/>
                </a:solidFill>
              </a:rPr>
              <a:t>Določite jasne cilje</a:t>
            </a:r>
            <a:r>
              <a:rPr lang="sl-SI" sz="1600">
                <a:solidFill>
                  <a:srgbClr val="1D1D1B"/>
                </a:solidFill>
              </a:rPr>
              <a:t>: določite konkretne cilje in ključne kazalnike uspešnosti za</a:t>
            </a:r>
          </a:p>
          <a:p>
            <a:pPr marL="285750" indent="-285750">
              <a:lnSpc>
                <a:spcPct val="90000"/>
              </a:lnSpc>
              <a:spcBef>
                <a:spcPts val="1000"/>
              </a:spcBef>
            </a:pPr>
            <a:r>
              <a:rPr lang="sl-SI" sz="1600">
                <a:solidFill>
                  <a:srgbClr val="1D1D1B"/>
                </a:solidFill>
              </a:rPr>
              <a:t>	spremljanje napredka.</a:t>
            </a:r>
          </a:p>
          <a:p>
            <a:pPr marL="285750" indent="-285750">
              <a:lnSpc>
                <a:spcPct val="90000"/>
              </a:lnSpc>
              <a:spcBef>
                <a:spcPts val="1000"/>
              </a:spcBef>
              <a:buFont typeface="Arial" pitchFamily="34" charset="0"/>
              <a:buChar char="•"/>
            </a:pPr>
            <a:r>
              <a:rPr lang="sl-SI" sz="1600" b="1">
                <a:solidFill>
                  <a:srgbClr val="1D1D1B"/>
                </a:solidFill>
              </a:rPr>
              <a:t>Izkoristite analizo podatkov</a:t>
            </a:r>
            <a:r>
              <a:rPr lang="sl-SI" sz="1600">
                <a:solidFill>
                  <a:srgbClr val="1D1D1B"/>
                </a:solidFill>
              </a:rPr>
              <a:t>: zberite koristne informacije za strateške odločitve. 
</a:t>
            </a:r>
            <a:r>
              <a:rPr lang="sl-SI" sz="1600" b="1">
                <a:solidFill>
                  <a:srgbClr val="1D1D1B"/>
                </a:solidFill>
              </a:rPr>
              <a:t>Uporabite vizualizacije: </a:t>
            </a:r>
            <a:r>
              <a:rPr lang="sl-SI" sz="1600">
                <a:solidFill>
                  <a:srgbClr val="1D1D1B"/>
                </a:solidFill>
              </a:rPr>
              <a:t>ustvarite interaktivne grafične vmesnike za učinkovito</a:t>
            </a:r>
          </a:p>
          <a:p>
            <a:pPr marL="285750" indent="-285750">
              <a:lnSpc>
                <a:spcPct val="90000"/>
              </a:lnSpc>
              <a:spcBef>
                <a:spcPts val="1000"/>
              </a:spcBef>
            </a:pPr>
            <a:r>
              <a:rPr lang="sl-SI" sz="1600">
                <a:solidFill>
                  <a:srgbClr val="1D1D1B"/>
                </a:solidFill>
              </a:rPr>
              <a:t>	komunikacijo.</a:t>
            </a:r>
          </a:p>
          <a:p>
            <a:pPr marL="285750" indent="-285750">
              <a:lnSpc>
                <a:spcPct val="90000"/>
              </a:lnSpc>
              <a:spcBef>
                <a:spcPts val="1000"/>
              </a:spcBef>
              <a:buFont typeface="Arial" pitchFamily="34" charset="0"/>
              <a:buChar char="•"/>
            </a:pPr>
            <a:r>
              <a:rPr lang="sl-SI" sz="1600" b="1">
                <a:solidFill>
                  <a:srgbClr val="1D1D1B"/>
                </a:solidFill>
              </a:rPr>
              <a:t>Spodbujajte sodelovanje</a:t>
            </a:r>
            <a:r>
              <a:rPr lang="sl-SI" sz="1600">
                <a:solidFill>
                  <a:srgbClr val="1D1D1B"/>
                </a:solidFill>
              </a:rPr>
              <a:t>: aktivno vključite vaš tim v procese načrtovanja.
</a:t>
            </a:r>
            <a:r>
              <a:rPr lang="sl-SI" sz="1600" b="1">
                <a:solidFill>
                  <a:srgbClr val="1D1D1B"/>
                </a:solidFill>
              </a:rPr>
              <a:t>Spremljajte napredek</a:t>
            </a:r>
            <a:r>
              <a:rPr lang="sl-SI" sz="1600">
                <a:solidFill>
                  <a:srgbClr val="1D1D1B"/>
                </a:solidFill>
              </a:rPr>
              <a:t>: redno ocenjujte ključne kazalnike uspešnosti in po potrebi</a:t>
            </a:r>
          </a:p>
          <a:p>
            <a:pPr marL="285750" indent="-285750">
              <a:lnSpc>
                <a:spcPct val="90000"/>
              </a:lnSpc>
              <a:spcBef>
                <a:spcPts val="1000"/>
              </a:spcBef>
            </a:pPr>
            <a:r>
              <a:rPr lang="sl-SI" sz="1600">
                <a:solidFill>
                  <a:srgbClr val="1D1D1B"/>
                </a:solidFill>
              </a:rPr>
              <a:t>	prilagajajte strategije.</a:t>
            </a:r>
          </a:p>
          <a:p>
            <a:pPr marL="285750" indent="-285750">
              <a:lnSpc>
                <a:spcPct val="90000"/>
              </a:lnSpc>
              <a:spcBef>
                <a:spcPts val="1000"/>
              </a:spcBef>
              <a:buFont typeface="Arial" pitchFamily="34" charset="0"/>
              <a:buChar char="•"/>
            </a:pPr>
            <a:r>
              <a:rPr lang="sl-SI" sz="1600" b="1">
                <a:solidFill>
                  <a:srgbClr val="1D1D1B"/>
                </a:solidFill>
              </a:rPr>
              <a:t>Spodbujajte povratne informacije</a:t>
            </a:r>
            <a:r>
              <a:rPr lang="sl-SI" sz="1600">
                <a:solidFill>
                  <a:srgbClr val="1D1D1B"/>
                </a:solidFill>
              </a:rPr>
              <a:t>: spodbujajte okolje, kjer so povratne informacije</a:t>
            </a:r>
          </a:p>
          <a:p>
            <a:pPr marL="285750" indent="-285750">
              <a:lnSpc>
                <a:spcPct val="90000"/>
              </a:lnSpc>
              <a:spcBef>
                <a:spcPts val="1000"/>
              </a:spcBef>
            </a:pPr>
            <a:r>
              <a:rPr lang="sl-SI" sz="1600">
                <a:solidFill>
                  <a:srgbClr val="1D1D1B"/>
                </a:solidFill>
              </a:rPr>
              <a:t>	dobrodošle in tako zagotovite stalne izboljšave</a:t>
            </a:r>
            <a:r>
              <a:rPr lang="sl-SI" sz="1600" b="1">
                <a:solidFill>
                  <a:srgbClr val="1D1D1B"/>
                </a:solidFill>
              </a:rPr>
              <a:t>.</a:t>
            </a:r>
            <a:endParaRPr lang="sl-SI" sz="1600" b="1"/>
          </a:p>
          <a:p>
            <a:pPr>
              <a:lnSpc>
                <a:spcPct val="90000"/>
              </a:lnSpc>
              <a:spcBef>
                <a:spcPts val="1000"/>
              </a:spcBef>
            </a:pPr>
            <a:endParaRPr lang="sl-SI" sz="1600">
              <a:solidFill>
                <a:srgbClr val="1D1D1B"/>
              </a:solidFill>
            </a:endParaRPr>
          </a:p>
          <a:p>
            <a:pPr>
              <a:lnSpc>
                <a:spcPct val="90000"/>
              </a:lnSpc>
              <a:spcBef>
                <a:spcPts val="1000"/>
              </a:spcBef>
            </a:pPr>
            <a:r>
              <a:rPr lang="sl-SI" sz="1600">
                <a:solidFill>
                  <a:srgbClr val="1D1D1B"/>
                </a:solidFill>
              </a:rPr>
              <a:t>Ti pristopi pomagajo organizacijam povečati koristi platforme </a:t>
            </a:r>
            <a:r>
              <a:rPr lang="sl-SI" sz="1600" err="1">
                <a:solidFill>
                  <a:srgbClr val="1D1D1B"/>
                </a:solidFill>
              </a:rPr>
              <a:t>PrometAI</a:t>
            </a:r>
            <a:r>
              <a:rPr lang="sl-SI" sz="1600">
                <a:solidFill>
                  <a:srgbClr val="1D1D1B"/>
                </a:solidFill>
              </a:rPr>
              <a:t> in uspešno krmariti med tržnimi izzivi. </a:t>
            </a:r>
            <a:endParaRPr lang="sl-SI" sz="1600"/>
          </a:p>
          <a:p>
            <a:pPr algn="l"/>
            <a:endParaRPr lang="sl-SI"/>
          </a:p>
        </p:txBody>
      </p:sp>
      <p:pic>
        <p:nvPicPr>
          <p:cNvPr id="4" name="Elementi multimediali online 1">
            <a:hlinkClick r:id="" action="ppaction://media"/>
            <a:extLst>
              <a:ext uri="{FF2B5EF4-FFF2-40B4-BE49-F238E27FC236}">
                <a16:creationId xmlns:a16="http://schemas.microsoft.com/office/drawing/2014/main" id="{05E7D211-F0BD-174F-8584-FE7B2DBC38C4}"/>
              </a:ext>
            </a:extLst>
          </p:cNvPr>
          <p:cNvPicPr>
            <a:picLocks noRot="1" noChangeAspect="1"/>
          </p:cNvPicPr>
          <p:nvPr>
            <a:videoFile r:link="rId1"/>
          </p:nvPr>
        </p:nvPicPr>
        <p:blipFill>
          <a:blip r:embed="rId3" cstate="print"/>
          <a:stretch>
            <a:fillRect/>
          </a:stretch>
        </p:blipFill>
        <p:spPr>
          <a:xfrm>
            <a:off x="8477510" y="2140201"/>
            <a:ext cx="3525092" cy="2012577"/>
          </a:xfrm>
          <a:prstGeom prst="rect">
            <a:avLst/>
          </a:prstGeom>
        </p:spPr>
      </p:pic>
      <p:sp>
        <p:nvSpPr>
          <p:cNvPr id="6" name="CasellaDiTesto 5">
            <a:extLst>
              <a:ext uri="{FF2B5EF4-FFF2-40B4-BE49-F238E27FC236}">
                <a16:creationId xmlns:a16="http://schemas.microsoft.com/office/drawing/2014/main" id="{357613AA-54A5-18CD-09EA-2A9C06144343}"/>
              </a:ext>
            </a:extLst>
          </p:cNvPr>
          <p:cNvSpPr txBox="1"/>
          <p:nvPr/>
        </p:nvSpPr>
        <p:spPr>
          <a:xfrm>
            <a:off x="8477510" y="4282811"/>
            <a:ext cx="460755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rgbClr val="1D1D1B"/>
                </a:solidFill>
              </a:rPr>
              <a:t>Vir slike</a:t>
            </a:r>
            <a:r>
              <a:rPr lang="en-GB" sz="1000" dirty="0">
                <a:solidFill>
                  <a:srgbClr val="1D1D1B"/>
                </a:solidFill>
              </a:rPr>
              <a:t>: Business planning just got fun with </a:t>
            </a:r>
            <a:r>
              <a:rPr lang="en-GB" sz="1000" dirty="0" err="1">
                <a:solidFill>
                  <a:srgbClr val="1D1D1B"/>
                </a:solidFill>
              </a:rPr>
              <a:t>PrometAI</a:t>
            </a:r>
            <a:r>
              <a:rPr lang="sl-SI" sz="1000" dirty="0">
                <a:solidFill>
                  <a:srgbClr val="1D1D1B"/>
                </a:solidFill>
              </a:rPr>
              <a:t>;</a:t>
            </a:r>
            <a:endParaRPr lang="en-GB" sz="1000" dirty="0">
              <a:solidFill>
                <a:srgbClr val="1D1D1B"/>
              </a:solidFill>
            </a:endParaRPr>
          </a:p>
        </p:txBody>
      </p:sp>
    </p:spTree>
    <p:extLst>
      <p:ext uri="{BB962C8B-B14F-4D97-AF65-F5344CB8AC3E}">
        <p14:creationId xmlns:p14="http://schemas.microsoft.com/office/powerpoint/2010/main" val="38840323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a:extLst>
              <a:ext uri="{FF2B5EF4-FFF2-40B4-BE49-F238E27FC236}">
                <a16:creationId xmlns:a16="http://schemas.microsoft.com/office/drawing/2014/main" id="{F79B2D59-A61A-7071-1363-9FFC8B2839A6}"/>
              </a:ext>
            </a:extLst>
          </p:cNvPr>
          <p:cNvSpPr txBox="1">
            <a:spLocks/>
          </p:cNvSpPr>
          <p:nvPr/>
        </p:nvSpPr>
        <p:spPr>
          <a:xfrm>
            <a:off x="504471" y="107361"/>
            <a:ext cx="10515600" cy="475640"/>
          </a:xfrm>
          <a:prstGeom prst="rect">
            <a:avLst/>
          </a:prstGeom>
        </p:spPr>
        <p:txBody>
          <a:bodyPr lIns="91440" tIns="45720" rIns="91440" bIns="45720" anchor="t">
            <a:noAutofit/>
          </a:bodyPr>
          <a:lstStyle>
            <a:lvl1pPr algn="l" defTabSz="914400" rtl="0" eaLnBrk="1" latinLnBrk="0" hangingPunct="1">
              <a:lnSpc>
                <a:spcPct val="90000"/>
              </a:lnSpc>
              <a:spcBef>
                <a:spcPct val="0"/>
              </a:spcBef>
              <a:buNone/>
              <a:defRPr sz="4000" kern="1200">
                <a:solidFill>
                  <a:schemeClr val="bg2"/>
                </a:solidFill>
                <a:latin typeface="+mj-lt"/>
                <a:ea typeface="+mj-ea"/>
                <a:cs typeface="+mj-cs"/>
              </a:defRPr>
            </a:lvl1pPr>
          </a:lstStyle>
          <a:p>
            <a:r>
              <a:rPr lang="sl-SI" sz="3400"/>
              <a:t>Slovar enote</a:t>
            </a:r>
          </a:p>
        </p:txBody>
      </p:sp>
      <p:sp>
        <p:nvSpPr>
          <p:cNvPr id="5" name="Segnaposto contenuto 2">
            <a:extLst>
              <a:ext uri="{FF2B5EF4-FFF2-40B4-BE49-F238E27FC236}">
                <a16:creationId xmlns:a16="http://schemas.microsoft.com/office/drawing/2014/main" id="{9642394A-1ECD-D8D0-586F-852B49593885}"/>
              </a:ext>
            </a:extLst>
          </p:cNvPr>
          <p:cNvSpPr txBox="1">
            <a:spLocks/>
          </p:cNvSpPr>
          <p:nvPr/>
        </p:nvSpPr>
        <p:spPr>
          <a:xfrm>
            <a:off x="534169" y="745210"/>
            <a:ext cx="11658600" cy="5064492"/>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50000"/>
              </a:lnSpc>
              <a:buFont typeface="Arial" panose="020B0604020202020204" pitchFamily="34" charset="0"/>
              <a:buChar char="•"/>
            </a:pPr>
            <a:r>
              <a:rPr lang="sl-SI" sz="1400" dirty="0">
                <a:solidFill>
                  <a:schemeClr val="accent1"/>
                </a:solidFill>
              </a:rPr>
              <a:t>Obvladovanje tveganj</a:t>
            </a:r>
            <a:r>
              <a:rPr lang="sl-SI" sz="1400" b="0">
                <a:solidFill>
                  <a:schemeClr val="accent1"/>
                </a:solidFill>
              </a:rPr>
              <a:t>: sistematičen pristop k prepoznavanju in ocenjevanju tveganj</a:t>
            </a:r>
            <a:endParaRPr lang="sl-SI" b="0" dirty="0">
              <a:solidFill>
                <a:schemeClr val="accent1"/>
              </a:solidFill>
            </a:endParaRPr>
          </a:p>
          <a:p>
            <a:pPr marL="285750" indent="-285750">
              <a:lnSpc>
                <a:spcPct val="150000"/>
              </a:lnSpc>
              <a:buFont typeface="Arial" panose="020B0604020202020204" pitchFamily="34" charset="0"/>
              <a:buChar char="•"/>
            </a:pPr>
            <a:r>
              <a:rPr lang="sl-SI" sz="1400" dirty="0">
                <a:solidFill>
                  <a:schemeClr val="accent1"/>
                </a:solidFill>
              </a:rPr>
              <a:t>Proaktivni pristop</a:t>
            </a:r>
            <a:r>
              <a:rPr lang="sl-SI" sz="1400" b="0">
                <a:solidFill>
                  <a:schemeClr val="accent1"/>
                </a:solidFill>
              </a:rPr>
              <a:t>: ukrepi za zmanjšanje tveganja, sprejeti pred nastankom težave</a:t>
            </a:r>
            <a:endParaRPr lang="sl-SI" b="0">
              <a:solidFill>
                <a:schemeClr val="accent1"/>
              </a:solidFill>
            </a:endParaRPr>
          </a:p>
          <a:p>
            <a:pPr marL="285750" indent="-285750">
              <a:lnSpc>
                <a:spcPct val="150000"/>
              </a:lnSpc>
              <a:buFont typeface="Arial" panose="020B0604020202020204" pitchFamily="34" charset="0"/>
              <a:buChar char="•"/>
            </a:pPr>
            <a:r>
              <a:rPr lang="sl-SI" sz="1400" dirty="0">
                <a:solidFill>
                  <a:schemeClr val="accent1"/>
                </a:solidFill>
              </a:rPr>
              <a:t>Reaktivni pristop</a:t>
            </a:r>
            <a:r>
              <a:rPr lang="sl-SI" sz="1400" b="0" dirty="0">
                <a:solidFill>
                  <a:schemeClr val="accent1"/>
                </a:solidFill>
              </a:rPr>
              <a:t>: ukrepi, sprejeti po nastanku težave za ublažitev njenih učinkov </a:t>
            </a:r>
            <a:endParaRPr lang="sl-SI" b="0">
              <a:solidFill>
                <a:schemeClr val="accent1"/>
              </a:solidFill>
            </a:endParaRPr>
          </a:p>
          <a:p>
            <a:pPr marL="285750" indent="-285750">
              <a:lnSpc>
                <a:spcPct val="150000"/>
              </a:lnSpc>
              <a:buFont typeface="Arial" panose="020B0604020202020204" pitchFamily="34" charset="0"/>
              <a:buChar char="•"/>
            </a:pPr>
            <a:r>
              <a:rPr lang="sl-SI" sz="1400" dirty="0">
                <a:solidFill>
                  <a:schemeClr val="accent1"/>
                </a:solidFill>
              </a:rPr>
              <a:t>Načrt obvladovanja tveganj</a:t>
            </a:r>
            <a:r>
              <a:rPr lang="sl-SI" sz="1400" b="0" dirty="0">
                <a:solidFill>
                  <a:schemeClr val="accent1"/>
                </a:solidFill>
              </a:rPr>
              <a:t>: načrt, v katerem so zapisani koraki za analizo in zmanjšanje tveganja </a:t>
            </a:r>
            <a:endParaRPr lang="sl-SI" b="0">
              <a:solidFill>
                <a:schemeClr val="accent1"/>
              </a:solidFill>
            </a:endParaRPr>
          </a:p>
          <a:p>
            <a:pPr marL="285750" indent="-285750">
              <a:lnSpc>
                <a:spcPct val="150000"/>
              </a:lnSpc>
              <a:buFont typeface="Arial" panose="020B0604020202020204" pitchFamily="34" charset="0"/>
              <a:buChar char="•"/>
            </a:pPr>
            <a:r>
              <a:rPr lang="sl-SI" sz="1400" dirty="0">
                <a:solidFill>
                  <a:schemeClr val="accent1"/>
                </a:solidFill>
              </a:rPr>
              <a:t>Upravljanje kakovosti</a:t>
            </a:r>
            <a:r>
              <a:rPr lang="sl-SI" sz="1400" b="0" dirty="0">
                <a:solidFill>
                  <a:schemeClr val="accent1"/>
                </a:solidFill>
              </a:rPr>
              <a:t>: nabor dejavnosti in procesov, namenjenih zagotavljanju, da izdelki ali storitve organizacije izpolnjujejo določene standarde kakovosti. </a:t>
            </a:r>
            <a:endParaRPr lang="sl-SI" b="0">
              <a:solidFill>
                <a:schemeClr val="accent1"/>
              </a:solidFill>
            </a:endParaRPr>
          </a:p>
          <a:p>
            <a:pPr marL="285750" indent="-285750">
              <a:lnSpc>
                <a:spcPct val="150000"/>
              </a:lnSpc>
              <a:buFont typeface="Arial" panose="020B0604020202020204" pitchFamily="34" charset="0"/>
              <a:buChar char="•"/>
            </a:pPr>
            <a:r>
              <a:rPr lang="sl-SI" sz="1400" dirty="0">
                <a:solidFill>
                  <a:schemeClr val="accent1"/>
                </a:solidFill>
              </a:rPr>
              <a:t>Načrtovanje kakovosti: </a:t>
            </a:r>
            <a:r>
              <a:rPr lang="sl-SI" sz="1400" b="0" dirty="0">
                <a:solidFill>
                  <a:schemeClr val="accent1"/>
                </a:solidFill>
              </a:rPr>
              <a:t>opredelitev posebnih standardov kakovosti in meril, ki jih mora izpolnjevati izdelek, storitev ali proces. </a:t>
            </a:r>
            <a:endParaRPr lang="sl-SI" b="0">
              <a:solidFill>
                <a:schemeClr val="accent1"/>
              </a:solidFill>
            </a:endParaRPr>
          </a:p>
          <a:p>
            <a:pPr marL="285750" indent="-285750">
              <a:lnSpc>
                <a:spcPct val="150000"/>
              </a:lnSpc>
              <a:buFont typeface="Arial" panose="020B0604020202020204" pitchFamily="34" charset="0"/>
              <a:buChar char="•"/>
            </a:pPr>
            <a:r>
              <a:rPr lang="sl-SI" sz="1400" dirty="0">
                <a:solidFill>
                  <a:schemeClr val="accent1"/>
                </a:solidFill>
              </a:rPr>
              <a:t>Nadzor kakovosti: </a:t>
            </a:r>
            <a:r>
              <a:rPr lang="sl-SI" sz="1400" b="0" dirty="0">
                <a:solidFill>
                  <a:schemeClr val="accent1"/>
                </a:solidFill>
              </a:rPr>
              <a:t>ocenjevanje kakovosti izdelka ali storitve.</a:t>
            </a:r>
            <a:endParaRPr lang="sl-SI" b="0" dirty="0">
              <a:solidFill>
                <a:schemeClr val="accent1"/>
              </a:solidFill>
            </a:endParaRPr>
          </a:p>
          <a:p>
            <a:pPr marL="285750" indent="-285750">
              <a:lnSpc>
                <a:spcPct val="150000"/>
              </a:lnSpc>
              <a:buFont typeface="Arial" panose="020B0604020202020204" pitchFamily="34" charset="0"/>
              <a:buChar char="•"/>
            </a:pPr>
            <a:r>
              <a:rPr lang="sl-SI" sz="1400" dirty="0">
                <a:solidFill>
                  <a:schemeClr val="accent1"/>
                </a:solidFill>
              </a:rPr>
              <a:t>Zagotavljanje kakovosti</a:t>
            </a:r>
            <a:r>
              <a:rPr lang="sl-SI" sz="1400" b="0" dirty="0">
                <a:solidFill>
                  <a:schemeClr val="accent1"/>
                </a:solidFill>
              </a:rPr>
              <a:t>: zagotavljanje, da se pri proizvodnji blaga ali opravljanju storitev preprečijo pomanjkljivosti in napake. </a:t>
            </a:r>
            <a:endParaRPr lang="sl-SI" b="0">
              <a:solidFill>
                <a:schemeClr val="accent1"/>
              </a:solidFill>
            </a:endParaRPr>
          </a:p>
          <a:p>
            <a:pPr marL="285750" indent="-285750">
              <a:lnSpc>
                <a:spcPct val="150000"/>
              </a:lnSpc>
              <a:buFont typeface="Arial" panose="020B0604020202020204" pitchFamily="34" charset="0"/>
              <a:buChar char="•"/>
            </a:pPr>
            <a:r>
              <a:rPr lang="sl-SI" sz="1400" dirty="0">
                <a:solidFill>
                  <a:schemeClr val="accent1"/>
                </a:solidFill>
              </a:rPr>
              <a:t>Izboljšanje kakovosti</a:t>
            </a:r>
            <a:r>
              <a:rPr lang="sl-SI" sz="1400" b="0">
                <a:solidFill>
                  <a:schemeClr val="accent1"/>
                </a:solidFill>
              </a:rPr>
              <a:t>: merjenje rezultatov in ugotavljanje priložnosti za izboljšave.</a:t>
            </a:r>
            <a:endParaRPr lang="sl-SI" b="0">
              <a:solidFill>
                <a:schemeClr val="accent1"/>
              </a:solidFill>
            </a:endParaRPr>
          </a:p>
          <a:p>
            <a:pPr marL="285750" indent="-285750">
              <a:lnSpc>
                <a:spcPct val="150000"/>
              </a:lnSpc>
              <a:buFont typeface="Arial" panose="020B0604020202020204" pitchFamily="34" charset="0"/>
              <a:buChar char="•"/>
            </a:pPr>
            <a:r>
              <a:rPr lang="sl-SI" sz="1400" dirty="0">
                <a:solidFill>
                  <a:schemeClr val="accent1"/>
                </a:solidFill>
              </a:rPr>
              <a:t>Upravljanje in načrtovanje časa</a:t>
            </a:r>
            <a:r>
              <a:rPr lang="sl-SI" sz="1400" b="0" dirty="0">
                <a:solidFill>
                  <a:schemeClr val="accent1"/>
                </a:solidFill>
              </a:rPr>
              <a:t>: načrtovanje in nadzor nad tem, koliko časa je treba porabiti za določene dejavnosti, da se povečata </a:t>
            </a:r>
            <a:r>
              <a:rPr lang="sl-SI" sz="1400" b="0">
                <a:solidFill>
                  <a:schemeClr val="accent1"/>
                </a:solidFill>
              </a:rPr>
              <a:t>učinkovitost in produktivnost.</a:t>
            </a:r>
            <a:endParaRPr lang="sl-SI" b="0">
              <a:solidFill>
                <a:schemeClr val="accent1"/>
              </a:solidFill>
            </a:endParaRPr>
          </a:p>
          <a:p>
            <a:pPr marL="285750" indent="-285750">
              <a:lnSpc>
                <a:spcPct val="150000"/>
              </a:lnSpc>
              <a:buFont typeface="Arial" panose="020B0604020202020204" pitchFamily="34" charset="0"/>
              <a:buChar char="•"/>
            </a:pPr>
            <a:r>
              <a:rPr lang="sl-SI" sz="1400" dirty="0">
                <a:solidFill>
                  <a:schemeClr val="accent1"/>
                </a:solidFill>
              </a:rPr>
              <a:t>Najboljše prakse</a:t>
            </a:r>
            <a:r>
              <a:rPr lang="sl-SI" sz="1400" b="0" dirty="0">
                <a:solidFill>
                  <a:schemeClr val="accent1"/>
                </a:solidFill>
              </a:rPr>
              <a:t>: pravilni in učinkoviti postopki, ki jih je treba upoštevati.</a:t>
            </a:r>
            <a:endParaRPr lang="sl-SI" b="0">
              <a:solidFill>
                <a:schemeClr val="accent1"/>
              </a:solidFill>
            </a:endParaRPr>
          </a:p>
        </p:txBody>
      </p:sp>
    </p:spTree>
    <p:extLst>
      <p:ext uri="{BB962C8B-B14F-4D97-AF65-F5344CB8AC3E}">
        <p14:creationId xmlns:p14="http://schemas.microsoft.com/office/powerpoint/2010/main" val="3350933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a:extLst>
              <a:ext uri="{FF2B5EF4-FFF2-40B4-BE49-F238E27FC236}">
                <a16:creationId xmlns:a16="http://schemas.microsoft.com/office/drawing/2014/main" id="{E039DA5C-9368-D0B2-219D-B9DCBD4BB6ED}"/>
              </a:ext>
            </a:extLst>
          </p:cNvPr>
          <p:cNvSpPr txBox="1">
            <a:spLocks/>
          </p:cNvSpPr>
          <p:nvPr/>
        </p:nvSpPr>
        <p:spPr>
          <a:xfrm>
            <a:off x="369276" y="178898"/>
            <a:ext cx="10515600" cy="475640"/>
          </a:xfrm>
          <a:prstGeom prst="rect">
            <a:avLst/>
          </a:prstGeom>
        </p:spPr>
        <p:txBody>
          <a:bodyPr lIns="91440" tIns="45720" rIns="91440" bIns="45720" anchor="t">
            <a:noAutofit/>
          </a:bodyPr>
          <a:lstStyle>
            <a:lvl1pPr algn="l" defTabSz="914400" rtl="0" eaLnBrk="1" latinLnBrk="0" hangingPunct="1">
              <a:lnSpc>
                <a:spcPct val="90000"/>
              </a:lnSpc>
              <a:spcBef>
                <a:spcPct val="0"/>
              </a:spcBef>
              <a:buNone/>
              <a:defRPr sz="4000" kern="1200">
                <a:solidFill>
                  <a:schemeClr val="bg2"/>
                </a:solidFill>
                <a:latin typeface="+mj-lt"/>
                <a:ea typeface="+mj-ea"/>
                <a:cs typeface="+mj-cs"/>
              </a:defRPr>
            </a:lvl1pPr>
          </a:lstStyle>
          <a:p>
            <a:r>
              <a:rPr lang="sl-SI" sz="3400"/>
              <a:t>Orodja enote</a:t>
            </a:r>
          </a:p>
        </p:txBody>
      </p:sp>
      <p:sp>
        <p:nvSpPr>
          <p:cNvPr id="5" name="Segnaposto contenuto 2">
            <a:extLst>
              <a:ext uri="{FF2B5EF4-FFF2-40B4-BE49-F238E27FC236}">
                <a16:creationId xmlns:a16="http://schemas.microsoft.com/office/drawing/2014/main" id="{ADBED3DF-F8B7-3891-3264-FDEC6402F9E8}"/>
              </a:ext>
            </a:extLst>
          </p:cNvPr>
          <p:cNvSpPr txBox="1">
            <a:spLocks/>
          </p:cNvSpPr>
          <p:nvPr/>
        </p:nvSpPr>
        <p:spPr>
          <a:xfrm>
            <a:off x="368347" y="836569"/>
            <a:ext cx="11209214" cy="5181723"/>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50000"/>
              </a:lnSpc>
              <a:buChar char="•"/>
            </a:pPr>
            <a:r>
              <a:rPr lang="sl-SI" sz="1400" dirty="0">
                <a:solidFill>
                  <a:schemeClr val="accent1"/>
                </a:solidFill>
              </a:rPr>
              <a:t>Excel</a:t>
            </a:r>
            <a:r>
              <a:rPr lang="sl-SI" sz="1400" b="0" dirty="0">
                <a:solidFill>
                  <a:schemeClr val="accent1"/>
                </a:solidFill>
              </a:rPr>
              <a:t>: operativno orodje za organizacijo dela</a:t>
            </a:r>
            <a:endParaRPr lang="en-US" dirty="0">
              <a:solidFill>
                <a:schemeClr val="accent1"/>
              </a:solidFill>
            </a:endParaRPr>
          </a:p>
          <a:p>
            <a:pPr marL="285750" indent="-285750">
              <a:lnSpc>
                <a:spcPct val="150000"/>
              </a:lnSpc>
              <a:buChar char="•"/>
            </a:pPr>
            <a:r>
              <a:rPr lang="sl-SI" sz="1400" dirty="0">
                <a:solidFill>
                  <a:schemeClr val="accent1"/>
                </a:solidFill>
              </a:rPr>
              <a:t>Akcijski načrt</a:t>
            </a:r>
            <a:r>
              <a:rPr lang="sl-SI" sz="1400" b="0" dirty="0">
                <a:solidFill>
                  <a:schemeClr val="accent1"/>
                </a:solidFill>
              </a:rPr>
              <a:t>: praktične smernice za najučinkovitejše obvladovanje tveganj </a:t>
            </a:r>
            <a:endParaRPr lang="en-US" dirty="0">
              <a:solidFill>
                <a:schemeClr val="accent1"/>
              </a:solidFill>
            </a:endParaRPr>
          </a:p>
          <a:p>
            <a:pPr marL="285750" indent="-285750">
              <a:lnSpc>
                <a:spcPct val="150000"/>
              </a:lnSpc>
              <a:buChar char="•"/>
            </a:pPr>
            <a:r>
              <a:rPr lang="sl-SI" sz="1400" dirty="0">
                <a:solidFill>
                  <a:schemeClr val="accent1"/>
                </a:solidFill>
              </a:rPr>
              <a:t>Diagram poteka</a:t>
            </a:r>
            <a:r>
              <a:rPr lang="sl-SI" sz="1400" b="0" dirty="0">
                <a:solidFill>
                  <a:schemeClr val="accent1"/>
                </a:solidFill>
              </a:rPr>
              <a:t>: vizualni pripomoček, ki prikazuje potek ali zaporedje procesa </a:t>
            </a:r>
            <a:endParaRPr lang="en-US" dirty="0">
              <a:solidFill>
                <a:schemeClr val="accent1"/>
              </a:solidFill>
            </a:endParaRPr>
          </a:p>
          <a:p>
            <a:pPr marL="285750" indent="-285750">
              <a:lnSpc>
                <a:spcPct val="150000"/>
              </a:lnSpc>
              <a:buChar char="•"/>
            </a:pPr>
            <a:r>
              <a:rPr lang="sl-SI" sz="1400" dirty="0">
                <a:solidFill>
                  <a:schemeClr val="accent1"/>
                </a:solidFill>
              </a:rPr>
              <a:t>Kontrolni list</a:t>
            </a:r>
            <a:r>
              <a:rPr lang="sl-SI" sz="1400" b="0" dirty="0">
                <a:solidFill>
                  <a:schemeClr val="accent1"/>
                </a:solidFill>
              </a:rPr>
              <a:t>: obrazec ali evidenčni list, ki se uporablja za zbiranje podatkov</a:t>
            </a:r>
            <a:endParaRPr lang="en-US" dirty="0">
              <a:solidFill>
                <a:schemeClr val="accent1"/>
              </a:solidFill>
            </a:endParaRPr>
          </a:p>
          <a:p>
            <a:pPr marL="285750" indent="-285750">
              <a:lnSpc>
                <a:spcPct val="150000"/>
              </a:lnSpc>
              <a:buChar char="•"/>
            </a:pPr>
            <a:r>
              <a:rPr lang="sl-SI" sz="1400" dirty="0" err="1">
                <a:solidFill>
                  <a:schemeClr val="accent1"/>
                </a:solidFill>
              </a:rPr>
              <a:t>Paretov</a:t>
            </a:r>
            <a:r>
              <a:rPr lang="sl-SI" sz="1400" dirty="0">
                <a:solidFill>
                  <a:schemeClr val="accent1"/>
                </a:solidFill>
              </a:rPr>
              <a:t> diagram</a:t>
            </a:r>
            <a:r>
              <a:rPr lang="sl-SI" sz="1400" b="0" dirty="0">
                <a:solidFill>
                  <a:schemeClr val="accent1"/>
                </a:solidFill>
              </a:rPr>
              <a:t>: stolpčni grafikon, ki razvršča težave ali vzroke v padajočem vrstnem redu pomembnosti</a:t>
            </a:r>
            <a:endParaRPr lang="en-US" dirty="0">
              <a:solidFill>
                <a:schemeClr val="accent1"/>
              </a:solidFill>
            </a:endParaRPr>
          </a:p>
          <a:p>
            <a:pPr marL="285750" indent="-285750">
              <a:lnSpc>
                <a:spcPct val="150000"/>
              </a:lnSpc>
              <a:buChar char="•"/>
            </a:pPr>
            <a:r>
              <a:rPr lang="sl-SI" sz="1400" dirty="0">
                <a:solidFill>
                  <a:schemeClr val="accent1"/>
                </a:solidFill>
              </a:rPr>
              <a:t>Diagram vzrokov in posledic</a:t>
            </a:r>
            <a:r>
              <a:rPr lang="sl-SI" sz="1400" b="0" dirty="0">
                <a:solidFill>
                  <a:schemeClr val="accent1"/>
                </a:solidFill>
              </a:rPr>
              <a:t>: diagram, ki pomaga prepoznati možne vzroke za težavo ali neželeno situacijo. </a:t>
            </a:r>
            <a:endParaRPr lang="en-US" dirty="0">
              <a:solidFill>
                <a:schemeClr val="accent1"/>
              </a:solidFill>
            </a:endParaRPr>
          </a:p>
          <a:p>
            <a:pPr marL="285750" indent="-285750">
              <a:lnSpc>
                <a:spcPct val="150000"/>
              </a:lnSpc>
              <a:buChar char="•"/>
            </a:pPr>
            <a:r>
              <a:rPr lang="en-US" sz="1400" dirty="0" err="1">
                <a:solidFill>
                  <a:schemeClr val="accent1"/>
                </a:solidFill>
              </a:rPr>
              <a:t>Raztreseni</a:t>
            </a:r>
            <a:r>
              <a:rPr lang="en-US" sz="1400" dirty="0">
                <a:solidFill>
                  <a:schemeClr val="accent1"/>
                </a:solidFill>
              </a:rPr>
              <a:t> </a:t>
            </a:r>
            <a:r>
              <a:rPr lang="en-US" sz="1400" dirty="0" err="1">
                <a:solidFill>
                  <a:schemeClr val="accent1"/>
                </a:solidFill>
              </a:rPr>
              <a:t>grafikon</a:t>
            </a:r>
            <a:r>
              <a:rPr lang="sl-SI" sz="1400" b="0" dirty="0">
                <a:solidFill>
                  <a:schemeClr val="accent1"/>
                </a:solidFill>
              </a:rPr>
              <a:t>: graf, ki predstavlja razmerje med dvema spremenljivkama.</a:t>
            </a:r>
            <a:endParaRPr lang="en-US" dirty="0">
              <a:solidFill>
                <a:schemeClr val="accent1"/>
              </a:solidFill>
            </a:endParaRPr>
          </a:p>
          <a:p>
            <a:pPr marL="285750" indent="-285750">
              <a:lnSpc>
                <a:spcPct val="150000"/>
              </a:lnSpc>
              <a:buChar char="•"/>
            </a:pPr>
            <a:r>
              <a:rPr lang="sl-SI" sz="1400">
                <a:solidFill>
                  <a:schemeClr val="accent1"/>
                </a:solidFill>
              </a:rPr>
              <a:t>Histogram: </a:t>
            </a:r>
            <a:r>
              <a:rPr lang="sl-SI" sz="1400" b="0">
                <a:solidFill>
                  <a:schemeClr val="accent1"/>
                </a:solidFill>
              </a:rPr>
              <a:t>graf, ki predstavlja porazdelitev podatkov v določenem območju.</a:t>
            </a:r>
            <a:endParaRPr lang="en-US">
              <a:solidFill>
                <a:schemeClr val="accent1"/>
              </a:solidFill>
            </a:endParaRPr>
          </a:p>
          <a:p>
            <a:pPr marL="285750" indent="-285750">
              <a:lnSpc>
                <a:spcPct val="150000"/>
              </a:lnSpc>
              <a:buChar char="•"/>
            </a:pPr>
            <a:r>
              <a:rPr lang="sl-SI" sz="1400" dirty="0">
                <a:solidFill>
                  <a:schemeClr val="accent1"/>
                </a:solidFill>
              </a:rPr>
              <a:t>Kontrolni diagram</a:t>
            </a:r>
            <a:r>
              <a:rPr lang="sl-SI" sz="1400" b="0" dirty="0">
                <a:solidFill>
                  <a:schemeClr val="accent1"/>
                </a:solidFill>
              </a:rPr>
              <a:t>: graf, ki spremlja spremembe v meritvah skozi čas.</a:t>
            </a:r>
            <a:endParaRPr lang="en-US" dirty="0">
              <a:solidFill>
                <a:schemeClr val="accent1"/>
              </a:solidFill>
            </a:endParaRPr>
          </a:p>
          <a:p>
            <a:pPr marL="285750" indent="-285750">
              <a:lnSpc>
                <a:spcPct val="150000"/>
              </a:lnSpc>
              <a:buChar char="•"/>
            </a:pPr>
            <a:r>
              <a:rPr lang="sl-SI" sz="1400" err="1">
                <a:solidFill>
                  <a:schemeClr val="accent1"/>
                </a:solidFill>
              </a:rPr>
              <a:t>Trello</a:t>
            </a:r>
            <a:r>
              <a:rPr lang="sl-SI" sz="1400" b="0">
                <a:solidFill>
                  <a:schemeClr val="accent1"/>
                </a:solidFill>
              </a:rPr>
              <a:t>: platforma za premagovanje izzivov delitve in upravljanja nalog pri delu na daljavo.</a:t>
            </a:r>
            <a:endParaRPr lang="en-US">
              <a:solidFill>
                <a:schemeClr val="accent1"/>
              </a:solidFill>
            </a:endParaRPr>
          </a:p>
          <a:p>
            <a:pPr marL="285750" indent="-285750">
              <a:lnSpc>
                <a:spcPct val="150000"/>
              </a:lnSpc>
              <a:buChar char="•"/>
            </a:pPr>
            <a:r>
              <a:rPr lang="sl-SI" sz="1400" dirty="0">
                <a:solidFill>
                  <a:schemeClr val="accent1"/>
                </a:solidFill>
              </a:rPr>
              <a:t>Tehnika </a:t>
            </a:r>
            <a:r>
              <a:rPr lang="sl-SI" sz="1400" dirty="0" err="1">
                <a:solidFill>
                  <a:schemeClr val="accent1"/>
                </a:solidFill>
              </a:rPr>
              <a:t>pomodoro</a:t>
            </a:r>
            <a:r>
              <a:rPr lang="sl-SI" sz="1400" b="0" dirty="0">
                <a:solidFill>
                  <a:schemeClr val="accent1"/>
                </a:solidFill>
              </a:rPr>
              <a:t>: uporabite jo, da razdelite svoje delo na intervale</a:t>
            </a:r>
            <a:endParaRPr lang="en-US" dirty="0">
              <a:solidFill>
                <a:schemeClr val="accent1"/>
              </a:solidFill>
            </a:endParaRPr>
          </a:p>
          <a:p>
            <a:pPr marL="285750" indent="-285750">
              <a:lnSpc>
                <a:spcPct val="150000"/>
              </a:lnSpc>
              <a:buChar char="•"/>
            </a:pPr>
            <a:r>
              <a:rPr lang="sl-SI" sz="1400" dirty="0" err="1">
                <a:solidFill>
                  <a:schemeClr val="accent1"/>
                </a:solidFill>
              </a:rPr>
              <a:t>PrometAI</a:t>
            </a:r>
            <a:r>
              <a:rPr lang="sl-SI" sz="1400" b="0" dirty="0">
                <a:solidFill>
                  <a:schemeClr val="accent1"/>
                </a:solidFill>
              </a:rPr>
              <a:t>: platforma za določanje jasnih ciljev in spremljanje napredka s pomočjo ključnih kazalcev uspešnosti</a:t>
            </a:r>
            <a:endParaRPr lang="en-US" dirty="0">
              <a:solidFill>
                <a:schemeClr val="accent1"/>
              </a:solidFill>
            </a:endParaRPr>
          </a:p>
          <a:p>
            <a:pPr marL="285750" indent="-285750">
              <a:lnSpc>
                <a:spcPct val="150000"/>
              </a:lnSpc>
              <a:spcBef>
                <a:spcPts val="0"/>
              </a:spcBef>
              <a:buChar char="•"/>
            </a:pPr>
            <a:endParaRPr lang="sl-SI">
              <a:solidFill>
                <a:schemeClr val="accent1"/>
              </a:solidFill>
            </a:endParaRPr>
          </a:p>
        </p:txBody>
      </p:sp>
    </p:spTree>
    <p:extLst>
      <p:ext uri="{BB962C8B-B14F-4D97-AF65-F5344CB8AC3E}">
        <p14:creationId xmlns:p14="http://schemas.microsoft.com/office/powerpoint/2010/main" val="20155147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CA2A01-FEBB-2999-71E2-A85F43AAA972}"/>
              </a:ext>
            </a:extLst>
          </p:cNvPr>
          <p:cNvSpPr>
            <a:spLocks noGrp="1"/>
          </p:cNvSpPr>
          <p:nvPr>
            <p:ph type="title"/>
          </p:nvPr>
        </p:nvSpPr>
        <p:spPr>
          <a:xfrm>
            <a:off x="294313" y="-3509"/>
            <a:ext cx="10058400" cy="858415"/>
          </a:xfrm>
        </p:spPr>
        <p:txBody>
          <a:bodyPr>
            <a:normAutofit/>
          </a:bodyPr>
          <a:lstStyle/>
          <a:p>
            <a:r>
              <a:rPr lang="sl-SI" sz="3400"/>
              <a:t>Če želite izvedeti še več</a:t>
            </a:r>
          </a:p>
        </p:txBody>
      </p:sp>
      <p:sp>
        <p:nvSpPr>
          <p:cNvPr id="3" name="Segnaposto contenuto 2">
            <a:extLst>
              <a:ext uri="{FF2B5EF4-FFF2-40B4-BE49-F238E27FC236}">
                <a16:creationId xmlns:a16="http://schemas.microsoft.com/office/drawing/2014/main" id="{807B0497-91CD-1A34-8D17-EC644DEC2FC5}"/>
              </a:ext>
            </a:extLst>
          </p:cNvPr>
          <p:cNvSpPr>
            <a:spLocks noGrp="1"/>
          </p:cNvSpPr>
          <p:nvPr>
            <p:ph idx="1"/>
          </p:nvPr>
        </p:nvSpPr>
        <p:spPr>
          <a:xfrm>
            <a:off x="294313" y="852595"/>
            <a:ext cx="11899640" cy="6077298"/>
          </a:xfrm>
        </p:spPr>
        <p:txBody>
          <a:bodyPr vert="horz" lIns="91440" tIns="45720" rIns="91440" bIns="45720" rtlCol="0" anchor="t">
            <a:normAutofit/>
          </a:bodyPr>
          <a:lstStyle/>
          <a:p>
            <a:pPr marL="0" indent="0">
              <a:lnSpc>
                <a:spcPct val="100000"/>
              </a:lnSpc>
              <a:buNone/>
            </a:pPr>
            <a:r>
              <a:rPr lang="sl-SI" sz="1400">
                <a:solidFill>
                  <a:srgbClr val="F3B75B"/>
                </a:solidFill>
                <a:latin typeface="Raleway"/>
              </a:rPr>
              <a:t>1. </a:t>
            </a:r>
            <a:r>
              <a:rPr lang="en-US" sz="1400">
                <a:solidFill>
                  <a:srgbClr val="F3B75B"/>
                </a:solidFill>
                <a:latin typeface="Raleway"/>
              </a:rPr>
              <a:t>del</a:t>
            </a:r>
            <a:endParaRPr lang="en-GB" sz="1400">
              <a:solidFill>
                <a:srgbClr val="F3B75B"/>
              </a:solidFill>
              <a:latin typeface="Raleway"/>
            </a:endParaRPr>
          </a:p>
          <a:p>
            <a:pPr>
              <a:lnSpc>
                <a:spcPct val="100000"/>
              </a:lnSpc>
              <a:buFont typeface="Courier New" panose="02070309020205020404" pitchFamily="49" charset="0"/>
              <a:buChar char="o"/>
            </a:pPr>
            <a:r>
              <a:rPr lang="en-GB" sz="1400">
                <a:solidFill>
                  <a:schemeClr val="accent1"/>
                </a:solidFill>
                <a:ea typeface="+mn-lt"/>
                <a:cs typeface="+mn-lt"/>
              </a:rPr>
              <a:t>Risk management and enterprise risk management</a:t>
            </a:r>
            <a:r>
              <a:rPr lang="en-GB" sz="1400" b="0">
                <a:solidFill>
                  <a:schemeClr val="accent1"/>
                </a:solidFill>
              </a:rPr>
              <a:t> </a:t>
            </a:r>
            <a:r>
              <a:rPr lang="en-GB" sz="1400" b="0">
                <a:solidFill>
                  <a:schemeClr val="accent1"/>
                </a:solidFill>
                <a:hlinkClick r:id="rId2">
                  <a:extLst>
                    <a:ext uri="{A12FA001-AC4F-418D-AE19-62706E023703}">
                      <ahyp:hlinkClr xmlns:ahyp="http://schemas.microsoft.com/office/drawing/2018/hyperlinkcolor" val="tx"/>
                    </a:ext>
                  </a:extLst>
                </a:hlinkClick>
              </a:rPr>
              <a:t>https://www.researchgate.net/publication/353444960_Risk_Management_and_Enterprise_Risk_Management</a:t>
            </a:r>
            <a:r>
              <a:rPr lang="en-GB" sz="1400" b="0">
                <a:solidFill>
                  <a:schemeClr val="accent1"/>
                </a:solidFill>
              </a:rPr>
              <a:t> </a:t>
            </a:r>
            <a:endParaRPr lang="en-GB" sz="1400">
              <a:solidFill>
                <a:schemeClr val="accent1"/>
              </a:solidFill>
            </a:endParaRPr>
          </a:p>
          <a:p>
            <a:pPr>
              <a:lnSpc>
                <a:spcPct val="100000"/>
              </a:lnSpc>
              <a:buFont typeface="Courier New" panose="02070309020205020404" pitchFamily="49" charset="0"/>
              <a:buChar char="o"/>
            </a:pPr>
            <a:r>
              <a:rPr lang="en-GB" sz="1400">
                <a:solidFill>
                  <a:schemeClr val="accent1"/>
                </a:solidFill>
              </a:rPr>
              <a:t>Risk management in entrepreneurship</a:t>
            </a:r>
            <a:r>
              <a:rPr lang="en-GB" sz="1400" b="0">
                <a:solidFill>
                  <a:schemeClr val="accent1"/>
                </a:solidFill>
              </a:rPr>
              <a:t>:  </a:t>
            </a:r>
            <a:r>
              <a:rPr lang="en-GB" sz="1400" b="0">
                <a:solidFill>
                  <a:schemeClr val="accent1"/>
                </a:solidFill>
                <a:hlinkClick r:id="rId3">
                  <a:extLst>
                    <a:ext uri="{A12FA001-AC4F-418D-AE19-62706E023703}">
                      <ahyp:hlinkClr xmlns:ahyp="http://schemas.microsoft.com/office/drawing/2018/hyperlinkcolor" val="tx"/>
                    </a:ext>
                  </a:extLst>
                </a:hlinkClick>
              </a:rPr>
              <a:t>https://www.academia.edu/8027143/Risk_Management_in_Entrepreneurship?email_work_card=view-paper</a:t>
            </a:r>
            <a:r>
              <a:rPr lang="en-GB" sz="1400" b="0">
                <a:solidFill>
                  <a:schemeClr val="accent1"/>
                </a:solidFill>
              </a:rPr>
              <a:t>; </a:t>
            </a:r>
            <a:r>
              <a:rPr lang="en-GB" sz="1400" b="0">
                <a:solidFill>
                  <a:schemeClr val="accent1"/>
                </a:solidFill>
                <a:hlinkClick r:id="rId4">
                  <a:extLst>
                    <a:ext uri="{A12FA001-AC4F-418D-AE19-62706E023703}">
                      <ahyp:hlinkClr xmlns:ahyp="http://schemas.microsoft.com/office/drawing/2018/hyperlinkcolor" val="tx"/>
                    </a:ext>
                  </a:extLst>
                </a:hlinkClick>
              </a:rPr>
              <a:t>https://www.youtube.com/watch?v=BLAEuVSAlVM</a:t>
            </a:r>
            <a:r>
              <a:rPr lang="en-GB" sz="1400" b="0">
                <a:solidFill>
                  <a:schemeClr val="accent1"/>
                </a:solidFill>
              </a:rPr>
              <a:t> </a:t>
            </a:r>
          </a:p>
          <a:p>
            <a:pPr>
              <a:lnSpc>
                <a:spcPct val="100000"/>
              </a:lnSpc>
              <a:buFont typeface="Courier New" panose="02070309020205020404" pitchFamily="49" charset="0"/>
              <a:buChar char="o"/>
            </a:pPr>
            <a:r>
              <a:rPr lang="en-GB" sz="1400">
                <a:solidFill>
                  <a:schemeClr val="accent1"/>
                </a:solidFill>
                <a:latin typeface="Raleway"/>
              </a:rPr>
              <a:t>What is risk management? | Risk management process:</a:t>
            </a:r>
            <a:r>
              <a:rPr lang="en-GB" sz="1400" b="0">
                <a:solidFill>
                  <a:schemeClr val="accent1"/>
                </a:solidFill>
                <a:latin typeface="Raleway"/>
              </a:rPr>
              <a:t> </a:t>
            </a:r>
            <a:r>
              <a:rPr lang="en-GB" sz="1400" b="0">
                <a:solidFill>
                  <a:schemeClr val="accent1"/>
                </a:solidFill>
                <a:latin typeface="Raleway"/>
                <a:hlinkClick r:id="rId5">
                  <a:extLst>
                    <a:ext uri="{A12FA001-AC4F-418D-AE19-62706E023703}">
                      <ahyp:hlinkClr xmlns:ahyp="http://schemas.microsoft.com/office/drawing/2018/hyperlinkcolor" val="tx"/>
                    </a:ext>
                  </a:extLst>
                </a:hlinkClick>
              </a:rPr>
              <a:t>https://www.academia.edu/11684158/RISK_MANAGEMENT_PLAN</a:t>
            </a:r>
            <a:r>
              <a:rPr lang="en-GB" sz="1400" b="0">
                <a:solidFill>
                  <a:schemeClr val="accent1"/>
                </a:solidFill>
                <a:latin typeface="Raleway"/>
              </a:rPr>
              <a:t>; </a:t>
            </a:r>
            <a:r>
              <a:rPr lang="en-GB" sz="1400" b="0">
                <a:solidFill>
                  <a:schemeClr val="accent1"/>
                </a:solidFill>
                <a:latin typeface="Raleway"/>
                <a:hlinkClick r:id="rId6">
                  <a:extLst>
                    <a:ext uri="{A12FA001-AC4F-418D-AE19-62706E023703}">
                      <ahyp:hlinkClr xmlns:ahyp="http://schemas.microsoft.com/office/drawing/2018/hyperlinkcolor" val="tx"/>
                    </a:ext>
                  </a:extLst>
                </a:hlinkClick>
              </a:rPr>
              <a:t>https://www.pmi.org/learning/library/risk-management-9096</a:t>
            </a:r>
            <a:r>
              <a:rPr lang="en-GB" sz="1400" b="0">
                <a:solidFill>
                  <a:schemeClr val="accent1"/>
                </a:solidFill>
                <a:latin typeface="Raleway"/>
              </a:rPr>
              <a:t> </a:t>
            </a:r>
          </a:p>
          <a:p>
            <a:pPr marL="0" indent="0">
              <a:lnSpc>
                <a:spcPct val="100000"/>
              </a:lnSpc>
              <a:buNone/>
            </a:pPr>
            <a:r>
              <a:rPr lang="sl-SI" sz="1400">
                <a:solidFill>
                  <a:srgbClr val="F3B75B"/>
                </a:solidFill>
                <a:latin typeface="Raleway"/>
              </a:rPr>
              <a:t>2. </a:t>
            </a:r>
            <a:r>
              <a:rPr lang="en-US" sz="1400">
                <a:solidFill>
                  <a:srgbClr val="F3B75B"/>
                </a:solidFill>
                <a:latin typeface="Raleway"/>
              </a:rPr>
              <a:t>del</a:t>
            </a:r>
            <a:endParaRPr lang="en-GB" sz="1400">
              <a:solidFill>
                <a:srgbClr val="F3B75B"/>
              </a:solidFill>
              <a:latin typeface="Raleway"/>
            </a:endParaRPr>
          </a:p>
          <a:p>
            <a:pPr>
              <a:lnSpc>
                <a:spcPct val="100000"/>
              </a:lnSpc>
              <a:buFont typeface="Courier New" panose="02070309020205020404" pitchFamily="49" charset="0"/>
              <a:buChar char="o"/>
            </a:pPr>
            <a:r>
              <a:rPr lang="en-GB" sz="1400">
                <a:solidFill>
                  <a:schemeClr val="accent1"/>
                </a:solidFill>
              </a:rPr>
              <a:t>History of quality management</a:t>
            </a:r>
            <a:r>
              <a:rPr lang="en-GB" sz="1400" b="0">
                <a:solidFill>
                  <a:schemeClr val="accent1"/>
                </a:solidFill>
              </a:rPr>
              <a:t>: </a:t>
            </a:r>
            <a:r>
              <a:rPr lang="en-GB" sz="1400" b="0">
                <a:solidFill>
                  <a:schemeClr val="accent1"/>
                </a:solidFill>
                <a:hlinkClick r:id="rId7">
                  <a:extLst>
                    <a:ext uri="{A12FA001-AC4F-418D-AE19-62706E023703}">
                      <ahyp:hlinkClr xmlns:ahyp="http://schemas.microsoft.com/office/drawing/2018/hyperlinkcolor" val="tx"/>
                    </a:ext>
                  </a:extLst>
                </a:hlinkClick>
              </a:rPr>
              <a:t>https://www.youtube.com/watch?v=UXChmphBrw0</a:t>
            </a:r>
            <a:r>
              <a:rPr lang="en-GB" sz="1400" b="0">
                <a:solidFill>
                  <a:schemeClr val="accent1"/>
                </a:solidFill>
              </a:rPr>
              <a:t> </a:t>
            </a:r>
          </a:p>
          <a:p>
            <a:pPr>
              <a:lnSpc>
                <a:spcPct val="100000"/>
              </a:lnSpc>
              <a:buFont typeface="Courier New" panose="02070309020205020404" pitchFamily="49" charset="0"/>
              <a:buChar char="o"/>
            </a:pPr>
            <a:r>
              <a:rPr lang="en-GB" sz="1400">
                <a:solidFill>
                  <a:schemeClr val="accent1"/>
                </a:solidFill>
              </a:rPr>
              <a:t>The concept of TMQ</a:t>
            </a:r>
            <a:r>
              <a:rPr lang="en-GB" sz="1400" b="0">
                <a:solidFill>
                  <a:schemeClr val="accent1"/>
                </a:solidFill>
              </a:rPr>
              <a:t>: </a:t>
            </a:r>
            <a:r>
              <a:rPr lang="en-GB" sz="1400" b="0">
                <a:solidFill>
                  <a:schemeClr val="accent1"/>
                </a:solidFill>
                <a:hlinkClick r:id="rId8">
                  <a:extLst>
                    <a:ext uri="{A12FA001-AC4F-418D-AE19-62706E023703}">
                      <ahyp:hlinkClr xmlns:ahyp="http://schemas.microsoft.com/office/drawing/2018/hyperlinkcolor" val="tx"/>
                    </a:ext>
                  </a:extLst>
                </a:hlinkClick>
              </a:rPr>
              <a:t>https://www.academia.edu/8985099/The_concept_of_TQM_Total_Quality_Management</a:t>
            </a:r>
            <a:endParaRPr lang="en-GB" sz="1400" b="0">
              <a:solidFill>
                <a:schemeClr val="accent1"/>
              </a:solidFill>
            </a:endParaRPr>
          </a:p>
          <a:p>
            <a:pPr>
              <a:lnSpc>
                <a:spcPct val="100000"/>
              </a:lnSpc>
              <a:buFont typeface="Courier New" panose="02070309020205020404" pitchFamily="49" charset="0"/>
              <a:buChar char="o"/>
            </a:pPr>
            <a:r>
              <a:rPr lang="en-GB" sz="1400">
                <a:solidFill>
                  <a:schemeClr val="accent1"/>
                </a:solidFill>
              </a:rPr>
              <a:t>The role of quality management in startups:</a:t>
            </a:r>
            <a:r>
              <a:rPr lang="en-GB" sz="1400" b="0">
                <a:solidFill>
                  <a:schemeClr val="accent1"/>
                </a:solidFill>
              </a:rPr>
              <a:t> </a:t>
            </a:r>
            <a:r>
              <a:rPr lang="en-GB" sz="1400" b="0">
                <a:solidFill>
                  <a:schemeClr val="accent1"/>
                </a:solidFill>
                <a:hlinkClick r:id="rId9">
                  <a:extLst>
                    <a:ext uri="{A12FA001-AC4F-418D-AE19-62706E023703}">
                      <ahyp:hlinkClr xmlns:ahyp="http://schemas.microsoft.com/office/drawing/2018/hyperlinkcolor" val="tx"/>
                    </a:ext>
                  </a:extLst>
                </a:hlinkClick>
              </a:rPr>
              <a:t>https://download.garuda.kemdikbud.go.id/article.php?article=207058&amp;val=24923&amp;title=THE%20ROLE%20OF%20QUALITY%20MANAGEMENT%20IN%20INNOVATION%20PERFORMANCE%20IN%20STARTUPS%20A%20LITERATURE%20REVIEW</a:t>
            </a:r>
            <a:endParaRPr lang="en-GB" sz="1400" b="0">
              <a:solidFill>
                <a:schemeClr val="accent1"/>
              </a:solidFill>
            </a:endParaRPr>
          </a:p>
          <a:p>
            <a:pPr marL="0" indent="0">
              <a:lnSpc>
                <a:spcPct val="100000"/>
              </a:lnSpc>
              <a:buNone/>
            </a:pPr>
            <a:r>
              <a:rPr lang="sl-SI" sz="1400">
                <a:solidFill>
                  <a:srgbClr val="F3B75B"/>
                </a:solidFill>
                <a:latin typeface="Raleway"/>
              </a:rPr>
              <a:t>3. </a:t>
            </a:r>
            <a:r>
              <a:rPr lang="en-US" sz="1400">
                <a:solidFill>
                  <a:srgbClr val="F3B75B"/>
                </a:solidFill>
                <a:latin typeface="Raleway"/>
              </a:rPr>
              <a:t>del</a:t>
            </a:r>
            <a:endParaRPr lang="en-GB" sz="1400">
              <a:solidFill>
                <a:srgbClr val="F3B75B"/>
              </a:solidFill>
              <a:latin typeface="Raleway"/>
            </a:endParaRPr>
          </a:p>
          <a:p>
            <a:pPr>
              <a:lnSpc>
                <a:spcPct val="100000"/>
              </a:lnSpc>
              <a:buFont typeface="Courier New" panose="02070309020205020404" pitchFamily="49" charset="0"/>
              <a:buChar char="o"/>
            </a:pPr>
            <a:r>
              <a:rPr lang="en-GB" sz="1400">
                <a:solidFill>
                  <a:schemeClr val="accent1"/>
                </a:solidFill>
              </a:rPr>
              <a:t>10 Time management tips to boost your productivity:</a:t>
            </a:r>
            <a:r>
              <a:rPr lang="en-GB" sz="1400" b="0">
                <a:solidFill>
                  <a:schemeClr val="accent1"/>
                </a:solidFill>
              </a:rPr>
              <a:t> </a:t>
            </a:r>
            <a:r>
              <a:rPr lang="en-GB" sz="1400" b="0">
                <a:solidFill>
                  <a:schemeClr val="accent1"/>
                </a:solidFill>
                <a:hlinkClick r:id="rId10">
                  <a:extLst>
                    <a:ext uri="{A12FA001-AC4F-418D-AE19-62706E023703}">
                      <ahyp:hlinkClr xmlns:ahyp="http://schemas.microsoft.com/office/drawing/2018/hyperlinkcolor" val="tx"/>
                    </a:ext>
                  </a:extLst>
                </a:hlinkClick>
              </a:rPr>
              <a:t>https://www.youtube.com/watch?v=xgp6eELYY1M</a:t>
            </a:r>
            <a:r>
              <a:rPr lang="en-GB" sz="1400" b="0">
                <a:solidFill>
                  <a:schemeClr val="accent1"/>
                </a:solidFill>
              </a:rPr>
              <a:t> </a:t>
            </a:r>
            <a:endParaRPr lang="en-GB" sz="1400">
              <a:solidFill>
                <a:schemeClr val="accent1"/>
              </a:solidFill>
            </a:endParaRPr>
          </a:p>
          <a:p>
            <a:pPr>
              <a:lnSpc>
                <a:spcPct val="100000"/>
              </a:lnSpc>
              <a:buFont typeface="Courier New" panose="02070309020205020404" pitchFamily="49" charset="0"/>
              <a:buChar char="o"/>
            </a:pPr>
            <a:r>
              <a:rPr lang="en-GB" sz="1400">
                <a:solidFill>
                  <a:schemeClr val="accent1"/>
                </a:solidFill>
              </a:rPr>
              <a:t>Importance of time management</a:t>
            </a:r>
            <a:r>
              <a:rPr lang="en-GB" sz="1400" b="0">
                <a:solidFill>
                  <a:schemeClr val="accent1"/>
                </a:solidFill>
              </a:rPr>
              <a:t>: </a:t>
            </a:r>
            <a:r>
              <a:rPr lang="en-GB" sz="1400" b="0">
                <a:solidFill>
                  <a:schemeClr val="accent1"/>
                </a:solidFill>
                <a:hlinkClick r:id="rId11">
                  <a:extLst>
                    <a:ext uri="{A12FA001-AC4F-418D-AE19-62706E023703}">
                      <ahyp:hlinkClr xmlns:ahyp="http://schemas.microsoft.com/office/drawing/2018/hyperlinkcolor" val="tx"/>
                    </a:ext>
                  </a:extLst>
                </a:hlinkClick>
              </a:rPr>
              <a:t>https://www.academia.edu/4096564/IMPORTANCE_OF_TIME_MANAGEMENT</a:t>
            </a:r>
            <a:endParaRPr lang="en-GB" sz="1400" b="0">
              <a:solidFill>
                <a:schemeClr val="accent1"/>
              </a:solidFill>
            </a:endParaRPr>
          </a:p>
          <a:p>
            <a:pPr>
              <a:lnSpc>
                <a:spcPct val="100000"/>
              </a:lnSpc>
              <a:buFont typeface="Courier New" panose="02070309020205020404" pitchFamily="49" charset="0"/>
              <a:buChar char="o"/>
            </a:pPr>
            <a:r>
              <a:rPr lang="en-GB" sz="1400">
                <a:solidFill>
                  <a:schemeClr val="accent1"/>
                </a:solidFill>
              </a:rPr>
              <a:t>Time management: </a:t>
            </a:r>
            <a:r>
              <a:rPr lang="en-GB" sz="1400" b="0">
                <a:solidFill>
                  <a:schemeClr val="accent1"/>
                </a:solidFill>
              </a:rPr>
              <a:t> </a:t>
            </a:r>
            <a:r>
              <a:rPr lang="en-GB" sz="1400" b="0">
                <a:solidFill>
                  <a:schemeClr val="accent1"/>
                </a:solidFill>
                <a:hlinkClick r:id="rId12">
                  <a:extLst>
                    <a:ext uri="{A12FA001-AC4F-418D-AE19-62706E023703}">
                      <ahyp:hlinkClr xmlns:ahyp="http://schemas.microsoft.com/office/drawing/2018/hyperlinkcolor" val="tx"/>
                    </a:ext>
                  </a:extLst>
                </a:hlinkClick>
              </a:rPr>
              <a:t>https://libguides.avondale.edu.au/academicsupporthub/timemanagement</a:t>
            </a:r>
            <a:endParaRPr lang="en-GB" sz="1400" b="0">
              <a:solidFill>
                <a:schemeClr val="accent1"/>
              </a:solidFill>
            </a:endParaRPr>
          </a:p>
          <a:p>
            <a:pPr>
              <a:lnSpc>
                <a:spcPct val="100000"/>
              </a:lnSpc>
              <a:buFont typeface="Courier New" panose="02070309020205020404" pitchFamily="49" charset="0"/>
              <a:buChar char="o"/>
            </a:pPr>
            <a:endParaRPr lang="en-GB" sz="1400" b="0">
              <a:solidFill>
                <a:schemeClr val="accent1"/>
              </a:solidFill>
            </a:endParaRPr>
          </a:p>
        </p:txBody>
      </p:sp>
    </p:spTree>
    <p:extLst>
      <p:ext uri="{BB962C8B-B14F-4D97-AF65-F5344CB8AC3E}">
        <p14:creationId xmlns:p14="http://schemas.microsoft.com/office/powerpoint/2010/main" val="18216730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892612" y="447869"/>
            <a:ext cx="10414518" cy="737120"/>
          </a:xfrm>
        </p:spPr>
        <p:txBody>
          <a:bodyPr>
            <a:normAutofit/>
          </a:bodyPr>
          <a:lstStyle/>
          <a:p>
            <a:r>
              <a:rPr lang="sl-SI" sz="3400"/>
              <a:t>Viri</a:t>
            </a:r>
            <a:endParaRPr lang="sl-SI"/>
          </a:p>
        </p:txBody>
      </p:sp>
      <p:sp>
        <p:nvSpPr>
          <p:cNvPr id="3" name="Segnaposto contenuto 2">
            <a:extLst>
              <a:ext uri="{FF2B5EF4-FFF2-40B4-BE49-F238E27FC236}">
                <a16:creationId xmlns:a16="http://schemas.microsoft.com/office/drawing/2014/main" id="{AB797823-5999-9D6B-38B3-975575D2B263}"/>
              </a:ext>
            </a:extLst>
          </p:cNvPr>
          <p:cNvSpPr>
            <a:spLocks noGrp="1"/>
          </p:cNvSpPr>
          <p:nvPr>
            <p:ph idx="1"/>
          </p:nvPr>
        </p:nvSpPr>
        <p:spPr>
          <a:xfrm>
            <a:off x="519929" y="1188560"/>
            <a:ext cx="10956258" cy="5617029"/>
          </a:xfrm>
        </p:spPr>
        <p:txBody>
          <a:bodyPr vert="horz" lIns="91440" tIns="45720" rIns="91440" bIns="45720" rtlCol="0" anchor="t">
            <a:normAutofit/>
          </a:bodyPr>
          <a:lstStyle/>
          <a:p>
            <a:pPr marL="0" indent="0">
              <a:lnSpc>
                <a:spcPct val="150000"/>
              </a:lnSpc>
              <a:buNone/>
            </a:pPr>
            <a:r>
              <a:rPr lang="en-US" sz="1600">
                <a:latin typeface="Raleway"/>
              </a:rPr>
              <a:t>1. del</a:t>
            </a:r>
            <a:endParaRPr lang="en-GB" sz="1600">
              <a:latin typeface="Raleway"/>
            </a:endParaRPr>
          </a:p>
          <a:p>
            <a:pPr marL="285750" indent="-285750">
              <a:lnSpc>
                <a:spcPct val="100000"/>
              </a:lnSpc>
              <a:buFont typeface="Courier New" panose="02070309020205020404" pitchFamily="49" charset="0"/>
              <a:buChar char="o"/>
            </a:pPr>
            <a:r>
              <a:rPr lang="en-GB" sz="1600" b="0">
                <a:solidFill>
                  <a:schemeClr val="accent1"/>
                </a:solidFill>
                <a:ea typeface="+mn-lt"/>
                <a:cs typeface="+mn-lt"/>
              </a:rPr>
              <a:t>Allianz Trade (2024) Risk management plan. </a:t>
            </a:r>
            <a:r>
              <a:rPr lang="en-GB" sz="1600" b="0" err="1">
                <a:solidFill>
                  <a:schemeClr val="accent1"/>
                </a:solidFill>
                <a:ea typeface="+mn-lt"/>
                <a:cs typeface="+mn-lt"/>
              </a:rPr>
              <a:t>Dostop</a:t>
            </a:r>
            <a:r>
              <a:rPr lang="en-GB" sz="1600" b="0">
                <a:solidFill>
                  <a:schemeClr val="accent1"/>
                </a:solidFill>
                <a:ea typeface="+mn-lt"/>
                <a:cs typeface="+mn-lt"/>
              </a:rPr>
              <a:t>: </a:t>
            </a:r>
            <a:r>
              <a:rPr lang="en-GB" sz="1600" b="0">
                <a:solidFill>
                  <a:schemeClr val="accent1"/>
                </a:solidFill>
                <a:ea typeface="+mn-lt"/>
                <a:cs typeface="+mn-lt"/>
                <a:hlinkClick r:id="rId2">
                  <a:extLst>
                    <a:ext uri="{A12FA001-AC4F-418D-AE19-62706E023703}">
                      <ahyp:hlinkClr xmlns:ahyp="http://schemas.microsoft.com/office/drawing/2018/hyperlinkcolor" val="tx"/>
                    </a:ext>
                  </a:extLst>
                </a:hlinkClick>
              </a:rPr>
              <a:t>https://www.allianz-trade.com/en_US/insights/risk-managementplan.html#:~:text=A%20Risk%20Management%20Plan%20will,reduce%20or%20prevent%20unfavorable%20outcomes</a:t>
            </a:r>
            <a:r>
              <a:rPr lang="en-GB" sz="1600" b="0">
                <a:solidFill>
                  <a:schemeClr val="accent1"/>
                </a:solidFill>
                <a:ea typeface="+mn-lt"/>
                <a:cs typeface="+mn-lt"/>
              </a:rPr>
              <a:t> </a:t>
            </a:r>
          </a:p>
          <a:p>
            <a:pPr marL="285750" indent="-285750">
              <a:lnSpc>
                <a:spcPct val="100000"/>
              </a:lnSpc>
              <a:buFont typeface="Courier New" panose="02070309020205020404" pitchFamily="49" charset="0"/>
              <a:buChar char="o"/>
            </a:pPr>
            <a:r>
              <a:rPr lang="en-GB" sz="1600" b="0">
                <a:solidFill>
                  <a:schemeClr val="accent1"/>
                </a:solidFill>
                <a:ea typeface="+mn-lt"/>
                <a:cs typeface="+mn-lt"/>
              </a:rPr>
              <a:t>MYS (2021). The principles of the AGILE and SCRUM methods and the benefits of adopting them in our organization.</a:t>
            </a:r>
            <a:r>
              <a:rPr lang="en-GB" sz="1600" b="0">
                <a:solidFill>
                  <a:schemeClr val="accent1"/>
                </a:solidFill>
              </a:rPr>
              <a:t> </a:t>
            </a:r>
            <a:r>
              <a:rPr lang="en-GB" sz="1600" b="0" err="1">
                <a:solidFill>
                  <a:schemeClr val="accent1"/>
                </a:solidFill>
              </a:rPr>
              <a:t>Dostop</a:t>
            </a:r>
            <a:r>
              <a:rPr lang="en-GB" sz="1600" b="0">
                <a:solidFill>
                  <a:schemeClr val="accent1"/>
                </a:solidFill>
              </a:rPr>
              <a:t>: </a:t>
            </a:r>
            <a:r>
              <a:rPr lang="en-GB" sz="1600" b="0">
                <a:solidFill>
                  <a:schemeClr val="accent1"/>
                </a:solidFill>
                <a:hlinkClick r:id="rId3">
                  <a:extLst>
                    <a:ext uri="{A12FA001-AC4F-418D-AE19-62706E023703}">
                      <ahyp:hlinkClr xmlns:ahyp="http://schemas.microsoft.com/office/drawing/2018/hyperlinkcolor" val="tx"/>
                    </a:ext>
                  </a:extLst>
                </a:hlinkClick>
              </a:rPr>
              <a:t>https://www.mys.it/I-principi-del-metodo-AGILE-e-SCRUM-e-i-vantaggi-nelladozione-nella-nostra-organizzazione-1</a:t>
            </a:r>
            <a:endParaRPr lang="en-GB" sz="1600" b="0">
              <a:solidFill>
                <a:schemeClr val="accent1"/>
              </a:solidFill>
            </a:endParaRPr>
          </a:p>
          <a:p>
            <a:pPr marL="285750" indent="-285750">
              <a:lnSpc>
                <a:spcPct val="100000"/>
              </a:lnSpc>
              <a:buFont typeface="Courier New" panose="02070309020205020404" pitchFamily="49" charset="0"/>
              <a:buChar char="o"/>
            </a:pPr>
            <a:r>
              <a:rPr lang="en-GB" sz="1600" b="0">
                <a:solidFill>
                  <a:schemeClr val="accent1"/>
                </a:solidFill>
                <a:ea typeface="+mn-lt"/>
                <a:cs typeface="+mn-lt"/>
              </a:rPr>
              <a:t>Vanderbilt University (2020). Risk management power-point presentation. Vanderbilt University. </a:t>
            </a:r>
            <a:r>
              <a:rPr lang="en-GB" sz="1600" b="0" err="1">
                <a:solidFill>
                  <a:schemeClr val="accent1"/>
                </a:solidFill>
                <a:ea typeface="+mn-lt"/>
                <a:cs typeface="+mn-lt"/>
              </a:rPr>
              <a:t>Dostop</a:t>
            </a:r>
            <a:r>
              <a:rPr lang="en-GB" sz="1600" b="0">
                <a:solidFill>
                  <a:schemeClr val="accent1"/>
                </a:solidFill>
                <a:ea typeface="+mn-lt"/>
                <a:cs typeface="+mn-lt"/>
              </a:rPr>
              <a:t>: </a:t>
            </a:r>
            <a:r>
              <a:rPr lang="en-GB" sz="1600" b="0">
                <a:solidFill>
                  <a:schemeClr val="accent1"/>
                </a:solidFill>
                <a:ea typeface="+mn-lt"/>
                <a:cs typeface="+mn-lt"/>
                <a:hlinkClick r:id="rId4">
                  <a:extLst>
                    <a:ext uri="{A12FA001-AC4F-418D-AE19-62706E023703}">
                      <ahyp:hlinkClr xmlns:ahyp="http://schemas.microsoft.com/office/drawing/2018/hyperlinkcolor" val="tx"/>
                    </a:ext>
                  </a:extLst>
                </a:hlinkClick>
              </a:rPr>
              <a:t>https://www.vanderbilt.edu/risk-education/wp-content/uploads/sites/292/2020/05/Risk-Management-PPT.pptx</a:t>
            </a:r>
            <a:r>
              <a:rPr lang="en-GB" sz="1600" b="0">
                <a:solidFill>
                  <a:schemeClr val="accent1"/>
                </a:solidFill>
                <a:ea typeface="+mn-lt"/>
                <a:cs typeface="+mn-lt"/>
              </a:rPr>
              <a:t>. </a:t>
            </a:r>
          </a:p>
          <a:p>
            <a:pPr marL="285750" indent="-285750">
              <a:lnSpc>
                <a:spcPct val="100000"/>
              </a:lnSpc>
              <a:buFont typeface="Courier New" panose="02070309020205020404" pitchFamily="49" charset="0"/>
              <a:buChar char="o"/>
            </a:pPr>
            <a:r>
              <a:rPr lang="en-GB" sz="1600" b="0">
                <a:solidFill>
                  <a:schemeClr val="accent1"/>
                </a:solidFill>
                <a:ea typeface="+mn-lt"/>
                <a:cs typeface="+mn-lt"/>
              </a:rPr>
              <a:t>YouTube. (2021). How to create a risk management plan. </a:t>
            </a:r>
            <a:r>
              <a:rPr lang="en-GB" sz="1600" b="0" err="1">
                <a:solidFill>
                  <a:schemeClr val="accent1"/>
                </a:solidFill>
                <a:ea typeface="+mn-lt"/>
                <a:cs typeface="+mn-lt"/>
              </a:rPr>
              <a:t>Dostop</a:t>
            </a:r>
            <a:r>
              <a:rPr lang="en-GB" sz="1600" b="0">
                <a:solidFill>
                  <a:schemeClr val="accent1"/>
                </a:solidFill>
                <a:ea typeface="+mn-lt"/>
                <a:cs typeface="+mn-lt"/>
              </a:rPr>
              <a:t>: </a:t>
            </a:r>
            <a:r>
              <a:rPr lang="en-GB" sz="1600" b="0">
                <a:solidFill>
                  <a:schemeClr val="accent1"/>
                </a:solidFill>
                <a:ea typeface="+mn-lt"/>
                <a:cs typeface="+mn-lt"/>
                <a:hlinkClick r:id="rId5">
                  <a:extLst>
                    <a:ext uri="{A12FA001-AC4F-418D-AE19-62706E023703}">
                      <ahyp:hlinkClr xmlns:ahyp="http://schemas.microsoft.com/office/drawing/2018/hyperlinkcolor" val="tx"/>
                    </a:ext>
                  </a:extLst>
                </a:hlinkClick>
              </a:rPr>
              <a:t>https://www.youtube.com/watch?v=9MAHX2Wv8pk</a:t>
            </a:r>
            <a:r>
              <a:rPr lang="en-GB" sz="1600" b="0">
                <a:solidFill>
                  <a:schemeClr val="accent1"/>
                </a:solidFill>
                <a:ea typeface="+mn-lt"/>
                <a:cs typeface="+mn-lt"/>
              </a:rPr>
              <a:t>. </a:t>
            </a:r>
            <a:endParaRPr lang="en-GB" sz="1600" b="0">
              <a:solidFill>
                <a:schemeClr val="accent1"/>
              </a:solidFill>
            </a:endParaRPr>
          </a:p>
          <a:p>
            <a:pPr marL="285750" indent="-285750">
              <a:lnSpc>
                <a:spcPct val="100000"/>
              </a:lnSpc>
              <a:buFont typeface="Courier New" panose="02070309020205020404" pitchFamily="49" charset="0"/>
              <a:buChar char="o"/>
            </a:pPr>
            <a:r>
              <a:rPr lang="en-GB" sz="1600" b="0">
                <a:solidFill>
                  <a:schemeClr val="accent1"/>
                </a:solidFill>
                <a:ea typeface="+mn-lt"/>
                <a:cs typeface="+mn-lt"/>
              </a:rPr>
              <a:t>YouTube (2022). How to make a risk assessment in Excel. </a:t>
            </a:r>
            <a:r>
              <a:rPr lang="en-GB" sz="1600" b="0" err="1">
                <a:solidFill>
                  <a:schemeClr val="accent1"/>
                </a:solidFill>
                <a:ea typeface="+mn-lt"/>
                <a:cs typeface="+mn-lt"/>
              </a:rPr>
              <a:t>Dostop</a:t>
            </a:r>
            <a:r>
              <a:rPr lang="en-GB" sz="1600" b="0">
                <a:solidFill>
                  <a:schemeClr val="accent1"/>
                </a:solidFill>
                <a:ea typeface="+mn-lt"/>
                <a:cs typeface="+mn-lt"/>
              </a:rPr>
              <a:t>: </a:t>
            </a:r>
            <a:r>
              <a:rPr lang="en-GB" sz="1600" b="0">
                <a:solidFill>
                  <a:schemeClr val="accent1"/>
                </a:solidFill>
                <a:ea typeface="+mn-lt"/>
                <a:cs typeface="+mn-lt"/>
                <a:hlinkClick r:id="rId6">
                  <a:extLst>
                    <a:ext uri="{A12FA001-AC4F-418D-AE19-62706E023703}">
                      <ahyp:hlinkClr xmlns:ahyp="http://schemas.microsoft.com/office/drawing/2018/hyperlinkcolor" val="tx"/>
                    </a:ext>
                  </a:extLst>
                </a:hlinkClick>
              </a:rPr>
              <a:t>https://www.youtube.com/watch?v=KIS4L4kn0RM</a:t>
            </a:r>
            <a:endParaRPr lang="en-GB" sz="1600" b="0">
              <a:solidFill>
                <a:schemeClr val="accent1"/>
              </a:solidFill>
            </a:endParaRPr>
          </a:p>
          <a:p>
            <a:pPr marL="285750" indent="-285750">
              <a:lnSpc>
                <a:spcPct val="100000"/>
              </a:lnSpc>
              <a:buFont typeface="Courier New" panose="02070309020205020404" pitchFamily="49" charset="0"/>
              <a:buChar char="o"/>
            </a:pPr>
            <a:endParaRPr lang="en-GB" sz="1600" b="0">
              <a:solidFill>
                <a:schemeClr val="accent1"/>
              </a:solidFill>
              <a:ea typeface="+mn-lt"/>
              <a:cs typeface="+mn-lt"/>
            </a:endParaRPr>
          </a:p>
          <a:p>
            <a:pPr marL="0" indent="0">
              <a:lnSpc>
                <a:spcPct val="100000"/>
              </a:lnSpc>
              <a:buNone/>
            </a:pPr>
            <a:r>
              <a:rPr lang="it-IT" sz="1400" b="0">
                <a:solidFill>
                  <a:schemeClr val="accent1"/>
                </a:solidFill>
              </a:rPr>
              <a:t> </a:t>
            </a:r>
          </a:p>
          <a:p>
            <a:pPr marL="285750" indent="-285750">
              <a:lnSpc>
                <a:spcPct val="150000"/>
              </a:lnSpc>
              <a:buFont typeface="Courier New" panose="02070309020205020404" pitchFamily="49" charset="0"/>
              <a:buChar char="o"/>
            </a:pPr>
            <a:endParaRPr lang="it-IT" sz="1600" b="0">
              <a:solidFill>
                <a:schemeClr val="accent1"/>
              </a:solidFill>
            </a:endParaRPr>
          </a:p>
          <a:p>
            <a:pPr marL="285750" indent="-285750">
              <a:lnSpc>
                <a:spcPct val="150000"/>
              </a:lnSpc>
              <a:buFont typeface="Courier New" panose="02070309020205020404" pitchFamily="49" charset="0"/>
              <a:buChar char="o"/>
            </a:pPr>
            <a:endParaRPr lang="it-IT" sz="1600" b="0">
              <a:solidFill>
                <a:schemeClr val="accent1"/>
              </a:solidFill>
            </a:endParaRPr>
          </a:p>
        </p:txBody>
      </p:sp>
    </p:spTree>
    <p:extLst>
      <p:ext uri="{BB962C8B-B14F-4D97-AF65-F5344CB8AC3E}">
        <p14:creationId xmlns:p14="http://schemas.microsoft.com/office/powerpoint/2010/main" val="31193892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B24CFCA-BF07-305C-DE4C-C3DD795BF6BF}"/>
              </a:ext>
            </a:extLst>
          </p:cNvPr>
          <p:cNvSpPr>
            <a:spLocks noGrp="1"/>
          </p:cNvSpPr>
          <p:nvPr>
            <p:ph idx="1"/>
          </p:nvPr>
        </p:nvSpPr>
        <p:spPr>
          <a:xfrm>
            <a:off x="105509" y="372878"/>
            <a:ext cx="12511778" cy="6119247"/>
          </a:xfrm>
        </p:spPr>
        <p:txBody>
          <a:bodyPr vert="horz" lIns="91440" tIns="45720" rIns="91440" bIns="45720" rtlCol="0" anchor="t">
            <a:noAutofit/>
          </a:bodyPr>
          <a:lstStyle/>
          <a:p>
            <a:pPr marL="0" marR="0" lvl="0" indent="0" defTabSz="914400" rtl="0" eaLnBrk="1" fontAlgn="auto" latinLnBrk="0" hangingPunct="1">
              <a:lnSpc>
                <a:spcPct val="150000"/>
              </a:lnSpc>
              <a:spcBef>
                <a:spcPts val="1000"/>
              </a:spcBef>
              <a:spcAft>
                <a:spcPts val="0"/>
              </a:spcAft>
              <a:buClrTx/>
              <a:buSzTx/>
              <a:buNone/>
              <a:tabLst/>
              <a:defRPr/>
            </a:pPr>
            <a:r>
              <a:rPr lang="en-US" sz="1600" dirty="0">
                <a:solidFill>
                  <a:srgbClr val="F3B75B"/>
                </a:solidFill>
                <a:latin typeface="Raleway"/>
              </a:rPr>
              <a:t>2. del</a:t>
            </a:r>
            <a:endParaRPr lang="en-GB" sz="1600" b="0" i="0" strike="noStrike" kern="1200" cap="none" spc="0" normalizeH="0" baseline="0" noProof="0" dirty="0">
              <a:ln>
                <a:noFill/>
              </a:ln>
              <a:solidFill>
                <a:srgbClr val="F3B75B"/>
              </a:solidFill>
              <a:effectLst/>
              <a:uLnTx/>
              <a:uFillTx/>
              <a:latin typeface="Raleway"/>
            </a:endParaRPr>
          </a:p>
          <a:p>
            <a:pPr marL="285750" indent="-285750">
              <a:lnSpc>
                <a:spcPct val="100000"/>
              </a:lnSpc>
              <a:buChar char="•"/>
              <a:defRPr/>
            </a:pPr>
            <a:r>
              <a:rPr lang="en-GB" sz="1600" b="0" dirty="0">
                <a:solidFill>
                  <a:srgbClr val="1D1D1B"/>
                </a:solidFill>
                <a:ea typeface="+mn-lt"/>
                <a:cs typeface="+mn-lt"/>
              </a:rPr>
              <a:t>IEOM Society (2022). </a:t>
            </a:r>
            <a:r>
              <a:rPr lang="en-GB" sz="1600" b="0" i="1" dirty="0">
                <a:solidFill>
                  <a:srgbClr val="1D1D1B"/>
                </a:solidFill>
                <a:ea typeface="+mn-lt"/>
                <a:cs typeface="+mn-lt"/>
              </a:rPr>
              <a:t>Proceedings of the 2022 Malaysia Conference, </a:t>
            </a:r>
            <a:r>
              <a:rPr lang="en-GB" sz="1600" b="0" dirty="0">
                <a:solidFill>
                  <a:srgbClr val="1D1D1B"/>
                </a:solidFill>
                <a:ea typeface="+mn-lt"/>
                <a:cs typeface="+mn-lt"/>
              </a:rPr>
              <a:t>EOM Society.</a:t>
            </a:r>
            <a:r>
              <a:rPr lang="en-GB" sz="1600" b="0" dirty="0">
                <a:solidFill>
                  <a:schemeClr val="accent1"/>
                </a:solidFill>
                <a:ea typeface="+mn-lt"/>
                <a:cs typeface="+mn-lt"/>
              </a:rPr>
              <a:t> </a:t>
            </a:r>
            <a:r>
              <a:rPr lang="en-GB" sz="1600" b="0" dirty="0" err="1">
                <a:solidFill>
                  <a:schemeClr val="accent1"/>
                </a:solidFill>
                <a:ea typeface="+mn-lt"/>
                <a:cs typeface="+mn-lt"/>
              </a:rPr>
              <a:t>Dostop</a:t>
            </a:r>
            <a:r>
              <a:rPr lang="en-GB" sz="1600" b="0" dirty="0">
                <a:solidFill>
                  <a:schemeClr val="accent1"/>
                </a:solidFill>
                <a:ea typeface="+mn-lt"/>
                <a:cs typeface="+mn-lt"/>
              </a:rPr>
              <a:t>: </a:t>
            </a:r>
            <a:r>
              <a:rPr lang="en-GB" sz="1600" b="0" dirty="0">
                <a:solidFill>
                  <a:srgbClr val="1D1D1B"/>
                </a:solidFill>
                <a:ea typeface="+mn-lt"/>
                <a:cs typeface="+mn-lt"/>
                <a:hlinkClick r:id="rId2">
                  <a:extLst>
                    <a:ext uri="{A12FA001-AC4F-418D-AE19-62706E023703}">
                      <ahyp:hlinkClr xmlns:ahyp="http://schemas.microsoft.com/office/drawing/2018/hyperlinkcolor" val="tx"/>
                    </a:ext>
                  </a:extLst>
                </a:hlinkClick>
              </a:rPr>
              <a:t>https://ieomsociety.org/proceedings/2022malaysia/150.pdf</a:t>
            </a:r>
            <a:r>
              <a:rPr lang="en-GB" sz="1600" b="0" dirty="0">
                <a:solidFill>
                  <a:schemeClr val="accent1"/>
                </a:solidFill>
                <a:ea typeface="+mn-lt"/>
                <a:cs typeface="+mn-lt"/>
              </a:rPr>
              <a:t>.</a:t>
            </a:r>
          </a:p>
          <a:p>
            <a:pPr marL="285750" indent="-285750">
              <a:lnSpc>
                <a:spcPct val="100000"/>
              </a:lnSpc>
              <a:buChar char="•"/>
              <a:defRPr/>
            </a:pPr>
            <a:r>
              <a:rPr lang="en-GB" sz="1600" b="0" dirty="0" err="1">
                <a:solidFill>
                  <a:srgbClr val="1D1D1B"/>
                </a:solidFill>
                <a:ea typeface="+mn-lt"/>
                <a:cs typeface="+mn-lt"/>
              </a:rPr>
              <a:t>Lucidchart</a:t>
            </a:r>
            <a:r>
              <a:rPr lang="en-GB" sz="1600" b="0" dirty="0">
                <a:solidFill>
                  <a:srgbClr val="1D1D1B"/>
                </a:solidFill>
                <a:ea typeface="+mn-lt"/>
                <a:cs typeface="+mn-lt"/>
              </a:rPr>
              <a:t> (2024). </a:t>
            </a:r>
            <a:r>
              <a:rPr lang="en-GB" sz="1600" b="0" i="1" dirty="0">
                <a:solidFill>
                  <a:srgbClr val="1D1D1B"/>
                </a:solidFill>
                <a:ea typeface="+mn-lt"/>
                <a:cs typeface="+mn-lt"/>
              </a:rPr>
              <a:t>What are the 7 basic quality tools?</a:t>
            </a:r>
            <a:r>
              <a:rPr lang="en-GB" sz="1600" b="0" dirty="0">
                <a:solidFill>
                  <a:srgbClr val="1D1D1B"/>
                </a:solidFill>
                <a:ea typeface="+mn-lt"/>
                <a:cs typeface="+mn-lt"/>
              </a:rPr>
              <a:t>  </a:t>
            </a:r>
            <a:r>
              <a:rPr lang="en-GB" sz="1600" b="0" dirty="0" err="1">
                <a:solidFill>
                  <a:srgbClr val="1D1D1B"/>
                </a:solidFill>
                <a:ea typeface="+mn-lt"/>
                <a:cs typeface="+mn-lt"/>
              </a:rPr>
              <a:t>Dostop</a:t>
            </a:r>
            <a:r>
              <a:rPr lang="en-GB" sz="1600" b="0" dirty="0">
                <a:solidFill>
                  <a:srgbClr val="1D1D1B"/>
                </a:solidFill>
                <a:ea typeface="+mn-lt"/>
                <a:cs typeface="+mn-lt"/>
              </a:rPr>
              <a:t>: </a:t>
            </a:r>
            <a:r>
              <a:rPr kumimoji="0" lang="en-GB" sz="1600" b="0" i="0" u="none" strike="noStrike" kern="1200" cap="none" spc="0" normalizeH="0" baseline="0" noProof="0" dirty="0">
                <a:ln>
                  <a:noFill/>
                </a:ln>
                <a:solidFill>
                  <a:srgbClr val="1D1D1B"/>
                </a:solidFill>
                <a:effectLst/>
                <a:uLnTx/>
                <a:uFillTx/>
                <a:ea typeface="+mn-lt"/>
                <a:cs typeface="+mn-lt"/>
                <a:hlinkClick r:id="rId3">
                  <a:extLst>
                    <a:ext uri="{A12FA001-AC4F-418D-AE19-62706E023703}">
                      <ahyp:hlinkClr xmlns:ahyp="http://schemas.microsoft.com/office/drawing/2018/hyperlinkcolor" val="tx"/>
                    </a:ext>
                  </a:extLst>
                </a:hlinkClick>
              </a:rPr>
              <a:t>https://www.lucidchart.com/blog/what-are-the-7-basic-quality-tools</a:t>
            </a:r>
            <a:endParaRPr lang="en-GB" sz="1600" b="0" i="0" u="none" strike="noStrike" kern="1200" cap="none" spc="0" normalizeH="0" baseline="0" noProof="0" dirty="0">
              <a:ln>
                <a:noFill/>
              </a:ln>
              <a:solidFill>
                <a:srgbClr val="1D1D1B"/>
              </a:solidFill>
              <a:effectLst/>
              <a:uLnTx/>
              <a:uFillTx/>
              <a:ea typeface="+mn-lt"/>
              <a:cs typeface="+mn-lt"/>
            </a:endParaRPr>
          </a:p>
          <a:p>
            <a:pPr marL="285750" indent="-285750">
              <a:lnSpc>
                <a:spcPct val="100000"/>
              </a:lnSpc>
              <a:buChar char="•"/>
              <a:defRPr/>
            </a:pPr>
            <a:r>
              <a:rPr lang="en-GB" sz="1600" b="0" dirty="0">
                <a:solidFill>
                  <a:srgbClr val="1D1D1B"/>
                </a:solidFill>
                <a:ea typeface="+mn-lt"/>
                <a:cs typeface="+mn-lt"/>
              </a:rPr>
              <a:t>SlideShare (2024). </a:t>
            </a:r>
            <a:r>
              <a:rPr lang="en-GB" sz="1600" b="0" i="1" dirty="0">
                <a:solidFill>
                  <a:srgbClr val="1D1D1B"/>
                </a:solidFill>
                <a:ea typeface="+mn-lt"/>
                <a:cs typeface="+mn-lt"/>
              </a:rPr>
              <a:t>Quality management.</a:t>
            </a:r>
            <a:r>
              <a:rPr lang="en-GB" sz="1600" b="0" dirty="0">
                <a:solidFill>
                  <a:srgbClr val="1D1D1B"/>
                </a:solidFill>
                <a:ea typeface="+mn-lt"/>
                <a:cs typeface="+mn-lt"/>
              </a:rPr>
              <a:t> </a:t>
            </a:r>
            <a:r>
              <a:rPr lang="en-GB" sz="1600" b="0" dirty="0" err="1">
                <a:solidFill>
                  <a:srgbClr val="1D1D1B"/>
                </a:solidFill>
                <a:ea typeface="+mn-lt"/>
                <a:cs typeface="+mn-lt"/>
              </a:rPr>
              <a:t>Dostop</a:t>
            </a:r>
            <a:r>
              <a:rPr lang="en-GB" sz="1600" b="0" dirty="0">
                <a:solidFill>
                  <a:srgbClr val="1D1D1B"/>
                </a:solidFill>
                <a:ea typeface="+mn-lt"/>
                <a:cs typeface="+mn-lt"/>
              </a:rPr>
              <a:t>: </a:t>
            </a:r>
            <a:r>
              <a:rPr lang="en-GB" sz="1600" b="0" dirty="0">
                <a:solidFill>
                  <a:srgbClr val="1D1D1B"/>
                </a:solidFill>
                <a:ea typeface="+mn-lt"/>
                <a:cs typeface="+mn-lt"/>
                <a:hlinkClick r:id="rId4">
                  <a:extLst>
                    <a:ext uri="{A12FA001-AC4F-418D-AE19-62706E023703}">
                      <ahyp:hlinkClr xmlns:ahyp="http://schemas.microsoft.com/office/drawing/2018/hyperlinkcolor" val="tx"/>
                    </a:ext>
                  </a:extLst>
                </a:hlinkClick>
              </a:rPr>
              <a:t>https://www.slideshare.net/slideshow/quality-management-72844193/72844193</a:t>
            </a:r>
            <a:endParaRPr lang="en-GB" sz="1600" b="0" i="0" u="none" strike="noStrike" kern="1200" cap="none" spc="0" normalizeH="0" baseline="0" noProof="0" dirty="0">
              <a:ln>
                <a:noFill/>
              </a:ln>
              <a:solidFill>
                <a:srgbClr val="1D1D1B"/>
              </a:solidFill>
              <a:effectLst/>
              <a:uLnTx/>
              <a:uFillTx/>
              <a:latin typeface="Raleway"/>
            </a:endParaRPr>
          </a:p>
          <a:p>
            <a:pPr marL="285750" indent="-285750">
              <a:lnSpc>
                <a:spcPct val="100000"/>
              </a:lnSpc>
              <a:buChar char="•"/>
              <a:defRPr/>
            </a:pPr>
            <a:endParaRPr lang="en-GB" sz="1600" b="0" i="0" u="none" strike="noStrike" kern="1200" cap="none" spc="0" normalizeH="0" baseline="0" noProof="0">
              <a:ln>
                <a:noFill/>
              </a:ln>
              <a:solidFill>
                <a:schemeClr val="accent1"/>
              </a:solidFill>
              <a:effectLst/>
              <a:uLnTx/>
              <a:uFillTx/>
              <a:latin typeface="Raleway"/>
            </a:endParaRPr>
          </a:p>
          <a:p>
            <a:pPr marL="0" marR="0" lvl="0" indent="0" defTabSz="914400" rtl="0" eaLnBrk="1" fontAlgn="auto" latinLnBrk="0" hangingPunct="1">
              <a:lnSpc>
                <a:spcPct val="100000"/>
              </a:lnSpc>
              <a:spcBef>
                <a:spcPts val="1000"/>
              </a:spcBef>
              <a:spcAft>
                <a:spcPts val="0"/>
              </a:spcAft>
              <a:buClrTx/>
              <a:buSzTx/>
              <a:buNone/>
              <a:tabLst/>
              <a:defRPr/>
            </a:pPr>
            <a:r>
              <a:rPr lang="en-US" sz="1600" dirty="0">
                <a:solidFill>
                  <a:srgbClr val="F3B75B"/>
                </a:solidFill>
                <a:latin typeface="Raleway"/>
              </a:rPr>
              <a:t>3. del</a:t>
            </a:r>
            <a:endParaRPr lang="en-GB" sz="1600" dirty="0">
              <a:solidFill>
                <a:srgbClr val="F3B75B"/>
              </a:solidFill>
              <a:latin typeface="Raleway"/>
            </a:endParaRPr>
          </a:p>
          <a:p>
            <a:pPr marL="285750" indent="-285750">
              <a:lnSpc>
                <a:spcPct val="100000"/>
              </a:lnSpc>
              <a:buChar char="•"/>
            </a:pPr>
            <a:r>
              <a:rPr lang="en-GB" sz="1600" b="0" dirty="0">
                <a:solidFill>
                  <a:schemeClr val="accent1"/>
                </a:solidFill>
                <a:ea typeface="+mn-lt"/>
                <a:cs typeface="+mn-lt"/>
              </a:rPr>
              <a:t>MindTools (2024). </a:t>
            </a:r>
            <a:r>
              <a:rPr lang="en-GB" sz="1600" b="0" i="1" dirty="0">
                <a:solidFill>
                  <a:schemeClr val="accent1"/>
                </a:solidFill>
                <a:ea typeface="+mn-lt"/>
                <a:cs typeface="+mn-lt"/>
              </a:rPr>
              <a:t>How good is your time management?</a:t>
            </a:r>
            <a:r>
              <a:rPr lang="en-GB" sz="1600" b="0" dirty="0">
                <a:solidFill>
                  <a:schemeClr val="accent1"/>
                </a:solidFill>
                <a:ea typeface="+mn-lt"/>
                <a:cs typeface="+mn-lt"/>
              </a:rPr>
              <a:t> </a:t>
            </a:r>
            <a:r>
              <a:rPr lang="en-GB" sz="1600" b="0" dirty="0" err="1">
                <a:solidFill>
                  <a:schemeClr val="accent1"/>
                </a:solidFill>
                <a:ea typeface="+mn-lt"/>
                <a:cs typeface="+mn-lt"/>
              </a:rPr>
              <a:t>Dostop</a:t>
            </a:r>
            <a:r>
              <a:rPr lang="en-GB" sz="1600" b="0" dirty="0">
                <a:solidFill>
                  <a:schemeClr val="accent1"/>
                </a:solidFill>
                <a:ea typeface="+mn-lt"/>
                <a:cs typeface="+mn-lt"/>
              </a:rPr>
              <a:t>: </a:t>
            </a:r>
            <a:r>
              <a:rPr lang="en-GB" sz="1600" b="0" dirty="0">
                <a:solidFill>
                  <a:schemeClr val="accent1"/>
                </a:solidFill>
                <a:ea typeface="+mn-lt"/>
                <a:cs typeface="+mn-lt"/>
                <a:hlinkClick r:id="rId5">
                  <a:extLst>
                    <a:ext uri="{A12FA001-AC4F-418D-AE19-62706E023703}">
                      <ahyp:hlinkClr xmlns:ahyp="http://schemas.microsoft.com/office/drawing/2018/hyperlinkcolor" val="tx"/>
                    </a:ext>
                  </a:extLst>
                </a:hlinkClick>
              </a:rPr>
              <a:t>https://www.mindtools.com/aavjrgg/how-good-is-your-time-management</a:t>
            </a:r>
            <a:r>
              <a:rPr lang="en-GB" sz="1600" b="0" dirty="0">
                <a:solidFill>
                  <a:schemeClr val="accent1"/>
                </a:solidFill>
                <a:ea typeface="+mn-lt"/>
                <a:cs typeface="+mn-lt"/>
              </a:rPr>
              <a:t> </a:t>
            </a:r>
          </a:p>
          <a:p>
            <a:pPr marL="285750" indent="-285750">
              <a:lnSpc>
                <a:spcPct val="100000"/>
              </a:lnSpc>
              <a:buChar char="•"/>
            </a:pPr>
            <a:r>
              <a:rPr lang="en-GB" sz="1600" b="0" dirty="0">
                <a:solidFill>
                  <a:schemeClr val="accent1"/>
                </a:solidFill>
                <a:ea typeface="+mn-lt"/>
                <a:cs typeface="+mn-lt"/>
              </a:rPr>
              <a:t>OER Commons (2024). </a:t>
            </a:r>
            <a:r>
              <a:rPr lang="en-GB" sz="1600" b="0" i="1" dirty="0">
                <a:solidFill>
                  <a:schemeClr val="accent1"/>
                </a:solidFill>
                <a:ea typeface="+mn-lt"/>
                <a:cs typeface="+mn-lt"/>
              </a:rPr>
              <a:t>PMF Chapter 7: time estimation.</a:t>
            </a:r>
            <a:r>
              <a:rPr lang="en-GB" sz="1600" b="0" dirty="0">
                <a:solidFill>
                  <a:schemeClr val="accent1"/>
                </a:solidFill>
                <a:ea typeface="+mn-lt"/>
                <a:cs typeface="+mn-lt"/>
              </a:rPr>
              <a:t> </a:t>
            </a:r>
            <a:r>
              <a:rPr lang="en-GB" sz="1600" b="0" dirty="0" err="1">
                <a:solidFill>
                  <a:schemeClr val="accent1"/>
                </a:solidFill>
                <a:ea typeface="+mn-lt"/>
                <a:cs typeface="+mn-lt"/>
              </a:rPr>
              <a:t>Dostop</a:t>
            </a:r>
            <a:r>
              <a:rPr lang="en-GB" sz="1600" b="0" dirty="0">
                <a:solidFill>
                  <a:schemeClr val="accent1"/>
                </a:solidFill>
                <a:ea typeface="+mn-lt"/>
                <a:cs typeface="+mn-lt"/>
              </a:rPr>
              <a:t>: </a:t>
            </a:r>
            <a:r>
              <a:rPr lang="en-GB" sz="1600" b="0" dirty="0">
                <a:solidFill>
                  <a:schemeClr val="accent1"/>
                </a:solidFill>
                <a:ea typeface="+mn-lt"/>
                <a:cs typeface="+mn-lt"/>
                <a:hlinkClick r:id="rId6">
                  <a:extLst>
                    <a:ext uri="{A12FA001-AC4F-418D-AE19-62706E023703}">
                      <ahyp:hlinkClr xmlns:ahyp="http://schemas.microsoft.com/office/drawing/2018/hyperlinkcolor" val="tx"/>
                    </a:ext>
                  </a:extLst>
                </a:hlinkClick>
              </a:rPr>
              <a:t>https://oercommons.s3.amazonaws.com/media/courseware/relatedresource/file/5-1-1-PMF-chap7-time-estimation_T50EEnh.pdf</a:t>
            </a:r>
            <a:r>
              <a:rPr lang="en-GB" sz="1600" b="0" dirty="0">
                <a:solidFill>
                  <a:schemeClr val="accent1"/>
                </a:solidFill>
                <a:ea typeface="+mn-lt"/>
                <a:cs typeface="+mn-lt"/>
              </a:rPr>
              <a:t>.</a:t>
            </a:r>
            <a:r>
              <a:rPr lang="en-GB" sz="1600" b="0" dirty="0">
                <a:solidFill>
                  <a:schemeClr val="accent1"/>
                </a:solidFill>
              </a:rPr>
              <a:t> </a:t>
            </a:r>
            <a:endParaRPr lang="en-GB" dirty="0">
              <a:solidFill>
                <a:schemeClr val="accent1"/>
              </a:solidFill>
            </a:endParaRPr>
          </a:p>
          <a:p>
            <a:pPr marL="285750" indent="-285750">
              <a:lnSpc>
                <a:spcPct val="100000"/>
              </a:lnSpc>
              <a:buChar char="•"/>
            </a:pPr>
            <a:r>
              <a:rPr lang="en-GB" sz="1600" b="0" dirty="0">
                <a:solidFill>
                  <a:schemeClr val="accent1"/>
                </a:solidFill>
                <a:ea typeface="+mn-lt"/>
                <a:cs typeface="+mn-lt"/>
              </a:rPr>
              <a:t>YouTube (2013). How to become more productive at work? </a:t>
            </a:r>
            <a:r>
              <a:rPr lang="en-GB" sz="1600" b="0" dirty="0" err="1">
                <a:solidFill>
                  <a:schemeClr val="accent1"/>
                </a:solidFill>
                <a:ea typeface="+mn-lt"/>
                <a:cs typeface="+mn-lt"/>
              </a:rPr>
              <a:t>Dostop</a:t>
            </a:r>
            <a:r>
              <a:rPr lang="en-GB" sz="1600" b="0" dirty="0">
                <a:solidFill>
                  <a:schemeClr val="accent1"/>
                </a:solidFill>
                <a:ea typeface="+mn-lt"/>
                <a:cs typeface="+mn-lt"/>
              </a:rPr>
              <a:t>: </a:t>
            </a:r>
            <a:r>
              <a:rPr lang="en-GB" sz="1600" b="0" dirty="0">
                <a:solidFill>
                  <a:schemeClr val="accent1"/>
                </a:solidFill>
                <a:ea typeface="+mn-lt"/>
                <a:cs typeface="+mn-lt"/>
                <a:hlinkClick r:id="rId7">
                  <a:extLst>
                    <a:ext uri="{A12FA001-AC4F-418D-AE19-62706E023703}">
                      <ahyp:hlinkClr xmlns:ahyp="http://schemas.microsoft.com/office/drawing/2018/hyperlinkcolor" val="tx"/>
                    </a:ext>
                  </a:extLst>
                </a:hlinkClick>
              </a:rPr>
              <a:t>https://www.youtube.com/watch?v=qRIcX0oJ1k4</a:t>
            </a:r>
            <a:r>
              <a:rPr lang="en-GB" sz="1600" b="0" dirty="0">
                <a:solidFill>
                  <a:schemeClr val="accent1"/>
                </a:solidFill>
                <a:ea typeface="+mn-lt"/>
                <a:cs typeface="+mn-lt"/>
              </a:rPr>
              <a:t>.</a:t>
            </a:r>
          </a:p>
          <a:p>
            <a:pPr marL="285750" indent="-285750">
              <a:lnSpc>
                <a:spcPct val="100000"/>
              </a:lnSpc>
              <a:buChar char="•"/>
            </a:pPr>
            <a:r>
              <a:rPr lang="en-GB" sz="1600" b="0" dirty="0">
                <a:solidFill>
                  <a:schemeClr val="accent1"/>
                </a:solidFill>
                <a:ea typeface="+mn-lt"/>
                <a:cs typeface="+mn-lt"/>
              </a:rPr>
              <a:t>YouTube (2019). How to manage your time better? </a:t>
            </a:r>
            <a:r>
              <a:rPr lang="en-GB" sz="1600" b="0" dirty="0" err="1">
                <a:solidFill>
                  <a:schemeClr val="accent1"/>
                </a:solidFill>
                <a:ea typeface="+mn-lt"/>
                <a:cs typeface="+mn-lt"/>
              </a:rPr>
              <a:t>Dostop</a:t>
            </a:r>
            <a:r>
              <a:rPr lang="en-GB" sz="1600" b="0" dirty="0">
                <a:solidFill>
                  <a:schemeClr val="accent1"/>
                </a:solidFill>
                <a:ea typeface="+mn-lt"/>
                <a:cs typeface="+mn-lt"/>
              </a:rPr>
              <a:t>: </a:t>
            </a:r>
            <a:r>
              <a:rPr lang="en-GB" sz="1600" b="0" dirty="0">
                <a:solidFill>
                  <a:schemeClr val="accent1"/>
                </a:solidFill>
                <a:ea typeface="+mn-lt"/>
                <a:cs typeface="+mn-lt"/>
                <a:hlinkClick r:id="rId8">
                  <a:extLst>
                    <a:ext uri="{A12FA001-AC4F-418D-AE19-62706E023703}">
                      <ahyp:hlinkClr xmlns:ahyp="http://schemas.microsoft.com/office/drawing/2018/hyperlinkcolor" val="tx"/>
                    </a:ext>
                  </a:extLst>
                </a:hlinkClick>
              </a:rPr>
              <a:t>https://www.youtube.com/watch?v=QDNoO9fR_M4&amp;t=48s</a:t>
            </a:r>
            <a:endParaRPr lang="en-GB" sz="1600" b="0" dirty="0">
              <a:solidFill>
                <a:schemeClr val="accent1"/>
              </a:solidFill>
            </a:endParaRPr>
          </a:p>
          <a:p>
            <a:pPr marL="285750" indent="-285750">
              <a:lnSpc>
                <a:spcPct val="100000"/>
              </a:lnSpc>
              <a:buChar char="•"/>
            </a:pPr>
            <a:endParaRPr lang="en-GB" sz="1600" b="0">
              <a:solidFill>
                <a:schemeClr val="accent1"/>
              </a:solidFill>
              <a:ea typeface="+mn-lt"/>
              <a:cs typeface="+mn-lt"/>
            </a:endParaRPr>
          </a:p>
        </p:txBody>
      </p:sp>
    </p:spTree>
    <p:extLst>
      <p:ext uri="{BB962C8B-B14F-4D97-AF65-F5344CB8AC3E}">
        <p14:creationId xmlns:p14="http://schemas.microsoft.com/office/powerpoint/2010/main" val="15800787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730738" y="-3334"/>
            <a:ext cx="11619947" cy="959822"/>
          </a:xfrm>
        </p:spPr>
        <p:txBody>
          <a:bodyPr>
            <a:noAutofit/>
          </a:bodyPr>
          <a:lstStyle/>
          <a:p>
            <a:r>
              <a:rPr lang="sl-SI" sz="3400" dirty="0"/>
              <a:t>1. Prepoznavanje in zmanjševanje poslovnih tveganj</a:t>
            </a:r>
          </a:p>
        </p:txBody>
      </p:sp>
      <p:sp>
        <p:nvSpPr>
          <p:cNvPr id="2" name="CasellaDiTesto 1">
            <a:extLst>
              <a:ext uri="{FF2B5EF4-FFF2-40B4-BE49-F238E27FC236}">
                <a16:creationId xmlns:a16="http://schemas.microsoft.com/office/drawing/2014/main" id="{50ABC507-E7F2-965E-C444-0827B238DD41}"/>
              </a:ext>
            </a:extLst>
          </p:cNvPr>
          <p:cNvSpPr txBox="1"/>
          <p:nvPr/>
        </p:nvSpPr>
        <p:spPr>
          <a:xfrm>
            <a:off x="727748" y="778133"/>
            <a:ext cx="10610461" cy="5262979"/>
          </a:xfrm>
          <a:prstGeom prst="rect">
            <a:avLst/>
          </a:prstGeom>
          <a:noFill/>
        </p:spPr>
        <p:txBody>
          <a:bodyPr wrap="square" lIns="91440" tIns="45720" rIns="91440" bIns="45720" rtlCol="0" anchor="t">
            <a:spAutoFit/>
          </a:bodyPr>
          <a:lstStyle/>
          <a:p>
            <a:pPr>
              <a:lnSpc>
                <a:spcPct val="150000"/>
              </a:lnSpc>
            </a:pPr>
            <a:r>
              <a:rPr lang="sl-SI" sz="1600" b="1">
                <a:solidFill>
                  <a:schemeClr val="bg1"/>
                </a:solidFill>
              </a:rPr>
              <a:t>OPREDELITEV OBVLADOVANJA TVEGANJ</a:t>
            </a:r>
          </a:p>
          <a:p>
            <a:pPr>
              <a:lnSpc>
                <a:spcPct val="150000"/>
              </a:lnSpc>
            </a:pPr>
            <a:r>
              <a:rPr lang="sl-SI" sz="1600" b="1">
                <a:solidFill>
                  <a:schemeClr val="accent1"/>
                </a:solidFill>
              </a:rPr>
              <a:t>Obvladovanje tveganj </a:t>
            </a:r>
            <a:r>
              <a:rPr lang="sl-SI" sz="1600">
                <a:solidFill>
                  <a:schemeClr val="accent1"/>
                </a:solidFill>
              </a:rPr>
              <a:t>je</a:t>
            </a:r>
            <a:r>
              <a:rPr lang="sl-SI" sz="1600" b="1">
                <a:solidFill>
                  <a:schemeClr val="accent1"/>
                </a:solidFill>
              </a:rPr>
              <a:t> </a:t>
            </a:r>
            <a:r>
              <a:rPr lang="sl-SI" sz="1600">
                <a:solidFill>
                  <a:schemeClr val="accent1"/>
                </a:solidFill>
              </a:rPr>
              <a:t>sistematičen pristop k prepoznavanju in ocenjevanju tveganj. Učinkovite tehnike obvladovanja tveganj pomagajo posameznikom prepoznati in oceniti tveganja
in nato uporabiti to razumevanje za sprejemanje odločitev in dejanj, 
ki zmanjšujejo tveganje.</a:t>
            </a:r>
          </a:p>
          <a:p>
            <a:pPr>
              <a:lnSpc>
                <a:spcPct val="150000"/>
              </a:lnSpc>
            </a:pPr>
            <a:r>
              <a:rPr lang="sl-SI" sz="1600">
                <a:solidFill>
                  <a:schemeClr val="accent1"/>
                </a:solidFill>
              </a:rPr>
              <a:t>Cilj</a:t>
            </a:r>
            <a:r>
              <a:rPr lang="sl-SI" sz="1600" b="1">
                <a:solidFill>
                  <a:schemeClr val="accent1"/>
                </a:solidFill>
              </a:rPr>
              <a:t> obvladovanja tveganj </a:t>
            </a:r>
            <a:r>
              <a:rPr lang="sl-SI" sz="1600">
                <a:solidFill>
                  <a:schemeClr val="accent1"/>
                </a:solidFill>
              </a:rPr>
              <a:t>je zmanjšati škodo. Z učinkovitim obvladovanjem</a:t>
            </a:r>
          </a:p>
          <a:p>
            <a:pPr>
              <a:lnSpc>
                <a:spcPct val="150000"/>
              </a:lnSpc>
            </a:pPr>
            <a:r>
              <a:rPr lang="sl-SI" sz="1600">
                <a:solidFill>
                  <a:schemeClr val="accent1"/>
                </a:solidFill>
              </a:rPr>
              <a:t>tveganja lahko izboljšamo našo varnost. Nujno je treba upoštevati, 
da na tveganje vplivajo predvsem trije glavni dejavniki, in sicer</a:t>
            </a:r>
          </a:p>
          <a:p>
            <a:pPr>
              <a:lnSpc>
                <a:spcPct val="150000"/>
              </a:lnSpc>
            </a:pPr>
            <a:r>
              <a:rPr lang="sl-SI" sz="1600">
                <a:solidFill>
                  <a:schemeClr val="accent1"/>
                </a:solidFill>
              </a:rPr>
              <a:t>nevarnosti, izpostavljenost in ranljivost. </a:t>
            </a:r>
          </a:p>
          <a:p>
            <a:pPr>
              <a:lnSpc>
                <a:spcPct val="150000"/>
              </a:lnSpc>
            </a:pPr>
            <a:r>
              <a:rPr lang="sl-SI" sz="1600">
                <a:solidFill>
                  <a:schemeClr val="accent1"/>
                </a:solidFill>
              </a:rPr>
              <a:t>Naš cilj je, da ga </a:t>
            </a:r>
            <a:r>
              <a:rPr lang="sl-SI" sz="1600" b="1">
                <a:solidFill>
                  <a:schemeClr val="accent1"/>
                </a:solidFill>
              </a:rPr>
              <a:t>zmanjšamo</a:t>
            </a:r>
            <a:r>
              <a:rPr lang="sl-SI" sz="1600">
                <a:solidFill>
                  <a:schemeClr val="accent1"/>
                </a:solidFill>
              </a:rPr>
              <a:t>, in sicer tako, da zmanjšamo 
</a:t>
            </a:r>
            <a:r>
              <a:rPr lang="sl-SI" sz="1600" b="1">
                <a:solidFill>
                  <a:schemeClr val="accent1"/>
                </a:solidFill>
              </a:rPr>
              <a:t>ranljivost</a:t>
            </a:r>
            <a:r>
              <a:rPr lang="sl-SI" sz="1600">
                <a:solidFill>
                  <a:schemeClr val="accent1"/>
                </a:solidFill>
              </a:rPr>
              <a:t> ali </a:t>
            </a:r>
            <a:r>
              <a:rPr lang="sl-SI" sz="1600" b="1">
                <a:solidFill>
                  <a:schemeClr val="accent1"/>
                </a:solidFill>
              </a:rPr>
              <a:t>izpostavljenost,</a:t>
            </a:r>
            <a:r>
              <a:rPr lang="sl-SI" sz="1600">
                <a:solidFill>
                  <a:schemeClr val="accent1"/>
                </a:solidFill>
              </a:rPr>
              <a:t> saj sta to dejavnika,
ki ju je mogoče nadzorovati. Medtem ko ne moremo 
spremeniti resnosti nevarnosti, pa lahko povečamo 
možnosti, da se ji izognemo ali se nanjo pripravimo. </a:t>
            </a:r>
          </a:p>
        </p:txBody>
      </p:sp>
      <p:pic>
        <p:nvPicPr>
          <p:cNvPr id="3" name="Elementi multimediali online 2">
            <a:hlinkClick r:id="" action="ppaction://media"/>
            <a:extLst>
              <a:ext uri="{FF2B5EF4-FFF2-40B4-BE49-F238E27FC236}">
                <a16:creationId xmlns:a16="http://schemas.microsoft.com/office/drawing/2014/main" id="{A3D4DFF3-062F-2B17-F6B6-BE8C0B732814}"/>
              </a:ext>
            </a:extLst>
          </p:cNvPr>
          <p:cNvPicPr>
            <a:picLocks noRot="1" noChangeAspect="1"/>
          </p:cNvPicPr>
          <p:nvPr>
            <a:videoFile r:link="rId1"/>
          </p:nvPr>
        </p:nvPicPr>
        <p:blipFill>
          <a:blip r:embed="rId3" cstate="print"/>
          <a:stretch>
            <a:fillRect/>
          </a:stretch>
        </p:blipFill>
        <p:spPr>
          <a:xfrm>
            <a:off x="7750155" y="3492404"/>
            <a:ext cx="3958298" cy="2220095"/>
          </a:xfrm>
          <a:prstGeom prst="rect">
            <a:avLst/>
          </a:prstGeom>
        </p:spPr>
      </p:pic>
      <p:sp>
        <p:nvSpPr>
          <p:cNvPr id="6" name="Rettangolo con angoli arrotondati 5">
            <a:extLst>
              <a:ext uri="{FF2B5EF4-FFF2-40B4-BE49-F238E27FC236}">
                <a16:creationId xmlns:a16="http://schemas.microsoft.com/office/drawing/2014/main" id="{EB11BF46-431B-3205-D430-AEF0751A0D23}"/>
              </a:ext>
            </a:extLst>
          </p:cNvPr>
          <p:cNvSpPr/>
          <p:nvPr/>
        </p:nvSpPr>
        <p:spPr>
          <a:xfrm>
            <a:off x="8238479" y="1740481"/>
            <a:ext cx="3225773" cy="1492346"/>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sl-SI" sz="1400">
                <a:solidFill>
                  <a:schemeClr val="accent1"/>
                </a:solidFill>
              </a:rPr>
              <a:t>Preberite si več o obvladovanju tveganj in si oglejte ta videoposnetek, v katerem boste izvedeli, kako prepoznati tveganja in se naučiti, kako jih bolje obvladovati.</a:t>
            </a:r>
          </a:p>
        </p:txBody>
      </p:sp>
      <p:sp>
        <p:nvSpPr>
          <p:cNvPr id="7" name="Freccia in giù 6">
            <a:extLst>
              <a:ext uri="{FF2B5EF4-FFF2-40B4-BE49-F238E27FC236}">
                <a16:creationId xmlns:a16="http://schemas.microsoft.com/office/drawing/2014/main" id="{4C8D10B1-F56D-0F09-FB46-F6A2B517A439}"/>
              </a:ext>
            </a:extLst>
          </p:cNvPr>
          <p:cNvSpPr/>
          <p:nvPr/>
        </p:nvSpPr>
        <p:spPr>
          <a:xfrm>
            <a:off x="9697227" y="3188654"/>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744F0D38-A291-0073-2C87-B6F7C7DA5F9D}"/>
              </a:ext>
            </a:extLst>
          </p:cNvPr>
          <p:cNvSpPr txBox="1"/>
          <p:nvPr/>
        </p:nvSpPr>
        <p:spPr>
          <a:xfrm>
            <a:off x="7747000" y="5984874"/>
            <a:ext cx="41275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a:solidFill>
                  <a:schemeClr val="accent1"/>
                </a:solidFill>
                <a:ea typeface="+mn-lt"/>
                <a:cs typeface="+mn-lt"/>
              </a:rPr>
              <a:t>Vir: </a:t>
            </a:r>
            <a:r>
              <a:rPr lang="sl-SI" sz="1000" err="1">
                <a:solidFill>
                  <a:schemeClr val="accent1"/>
                </a:solidFill>
                <a:ea typeface="+mn-lt"/>
                <a:cs typeface="+mn-lt"/>
              </a:rPr>
              <a:t>What</a:t>
            </a:r>
            <a:r>
              <a:rPr lang="sl-SI" sz="1000">
                <a:solidFill>
                  <a:schemeClr val="accent1"/>
                </a:solidFill>
                <a:ea typeface="+mn-lt"/>
                <a:cs typeface="+mn-lt"/>
              </a:rPr>
              <a:t> is </a:t>
            </a:r>
            <a:r>
              <a:rPr lang="sl-SI" sz="1000" err="1">
                <a:solidFill>
                  <a:schemeClr val="accent1"/>
                </a:solidFill>
                <a:ea typeface="+mn-lt"/>
                <a:cs typeface="+mn-lt"/>
              </a:rPr>
              <a:t>risk</a:t>
            </a:r>
            <a:r>
              <a:rPr lang="sl-SI" sz="1000">
                <a:solidFill>
                  <a:schemeClr val="accent1"/>
                </a:solidFill>
                <a:ea typeface="+mn-lt"/>
                <a:cs typeface="+mn-lt"/>
              </a:rPr>
              <a:t> </a:t>
            </a:r>
            <a:r>
              <a:rPr lang="sl-SI" sz="1000" err="1">
                <a:solidFill>
                  <a:schemeClr val="accent1"/>
                </a:solidFill>
                <a:ea typeface="+mn-lt"/>
                <a:cs typeface="+mn-lt"/>
              </a:rPr>
              <a:t>management</a:t>
            </a:r>
            <a:r>
              <a:rPr lang="sl-SI" sz="1000">
                <a:solidFill>
                  <a:schemeClr val="accent1"/>
                </a:solidFill>
                <a:ea typeface="+mn-lt"/>
                <a:cs typeface="+mn-lt"/>
              </a:rPr>
              <a:t>? </a:t>
            </a:r>
            <a:r>
              <a:rPr lang="sl-SI" sz="1000" err="1">
                <a:solidFill>
                  <a:schemeClr val="accent1"/>
                </a:solidFill>
                <a:ea typeface="+mn-lt"/>
                <a:cs typeface="+mn-lt"/>
              </a:rPr>
              <a:t>Risk</a:t>
            </a:r>
            <a:r>
              <a:rPr lang="sl-SI" sz="1000">
                <a:solidFill>
                  <a:schemeClr val="accent1"/>
                </a:solidFill>
                <a:ea typeface="+mn-lt"/>
                <a:cs typeface="+mn-lt"/>
              </a:rPr>
              <a:t> </a:t>
            </a:r>
            <a:r>
              <a:rPr lang="sl-SI" sz="1000" err="1">
                <a:solidFill>
                  <a:schemeClr val="accent1"/>
                </a:solidFill>
                <a:ea typeface="+mn-lt"/>
                <a:cs typeface="+mn-lt"/>
              </a:rPr>
              <a:t>management</a:t>
            </a:r>
            <a:r>
              <a:rPr lang="sl-SI" sz="1000">
                <a:solidFill>
                  <a:schemeClr val="accent1"/>
                </a:solidFill>
                <a:ea typeface="+mn-lt"/>
                <a:cs typeface="+mn-lt"/>
              </a:rPr>
              <a:t> </a:t>
            </a:r>
            <a:r>
              <a:rPr lang="sl-SI" sz="1000" err="1">
                <a:solidFill>
                  <a:schemeClr val="accent1"/>
                </a:solidFill>
                <a:ea typeface="+mn-lt"/>
                <a:cs typeface="+mn-lt"/>
              </a:rPr>
              <a:t>process</a:t>
            </a:r>
            <a:r>
              <a:rPr lang="sl-SI" sz="1000">
                <a:solidFill>
                  <a:schemeClr val="accent1"/>
                </a:solidFill>
                <a:ea typeface="+mn-lt"/>
                <a:cs typeface="+mn-lt"/>
              </a:rPr>
              <a:t>; </a:t>
            </a:r>
            <a:r>
              <a:rPr lang="sl-SI" sz="1000" err="1">
                <a:solidFill>
                  <a:schemeClr val="accent1"/>
                </a:solidFill>
                <a:ea typeface="+mn-lt"/>
                <a:cs typeface="+mn-lt"/>
              </a:rPr>
              <a:t>Education</a:t>
            </a:r>
            <a:r>
              <a:rPr lang="sl-SI" sz="1000">
                <a:solidFill>
                  <a:schemeClr val="accent1"/>
                </a:solidFill>
                <a:ea typeface="+mn-lt"/>
                <a:cs typeface="+mn-lt"/>
              </a:rPr>
              <a:t> </a:t>
            </a:r>
            <a:r>
              <a:rPr lang="sl-SI" sz="1000" err="1">
                <a:solidFill>
                  <a:schemeClr val="accent1"/>
                </a:solidFill>
                <a:ea typeface="+mn-lt"/>
                <a:cs typeface="+mn-lt"/>
              </a:rPr>
              <a:t>Leaves</a:t>
            </a:r>
            <a:endParaRPr lang="sl-SI" sz="1000">
              <a:solidFill>
                <a:schemeClr val="accent1"/>
              </a:solidFill>
            </a:endParaRPr>
          </a:p>
        </p:txBody>
      </p:sp>
    </p:spTree>
    <p:extLst>
      <p:ext uri="{BB962C8B-B14F-4D97-AF65-F5344CB8AC3E}">
        <p14:creationId xmlns:p14="http://schemas.microsoft.com/office/powerpoint/2010/main" val="2622686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a:xfrm>
            <a:off x="838200" y="303342"/>
            <a:ext cx="10515600" cy="1253414"/>
          </a:xfrm>
        </p:spPr>
        <p:txBody>
          <a:bodyPr/>
          <a:lstStyle/>
          <a:p>
            <a:r>
              <a:rPr lang="en-US" err="1"/>
              <a:t>Partnerji</a:t>
            </a:r>
            <a:r>
              <a:rPr lang="en-US"/>
              <a:t> FEM-Up</a:t>
            </a:r>
          </a:p>
        </p:txBody>
      </p:sp>
      <p:sp>
        <p:nvSpPr>
          <p:cNvPr id="2" name="CasellaDiTesto 1">
            <a:extLst>
              <a:ext uri="{FF2B5EF4-FFF2-40B4-BE49-F238E27FC236}">
                <a16:creationId xmlns:a16="http://schemas.microsoft.com/office/drawing/2014/main" id="{6F188D67-A4FD-5D9C-E738-1C70F902003D}"/>
              </a:ext>
            </a:extLst>
          </p:cNvPr>
          <p:cNvSpPr txBox="1"/>
          <p:nvPr/>
        </p:nvSpPr>
        <p:spPr>
          <a:xfrm>
            <a:off x="6363478" y="2687418"/>
            <a:ext cx="4990322" cy="1483163"/>
          </a:xfrm>
          <a:prstGeom prst="rect">
            <a:avLst/>
          </a:prstGeom>
          <a:noFill/>
        </p:spPr>
        <p:txBody>
          <a:bodyPr wrap="square" lIns="91440" tIns="45720" rIns="91440" bIns="45720" rtlCol="0" anchor="t">
            <a:spAutoFit/>
          </a:bodyPr>
          <a:lstStyle/>
          <a:p>
            <a:pPr algn="ctr">
              <a:lnSpc>
                <a:spcPct val="150000"/>
              </a:lnSpc>
            </a:pPr>
            <a:r>
              <a:rPr lang="nn-NO" sz="3200" b="1" dirty="0" err="1">
                <a:solidFill>
                  <a:schemeClr val="bg1"/>
                </a:solidFill>
              </a:rPr>
              <a:t>Hvala</a:t>
            </a:r>
            <a:r>
              <a:rPr lang="nn-NO" sz="3200" b="1" dirty="0">
                <a:solidFill>
                  <a:schemeClr val="bg1"/>
                </a:solidFill>
              </a:rPr>
              <a:t>, </a:t>
            </a:r>
            <a:r>
              <a:rPr lang="nn-NO" sz="3200" b="1" dirty="0" err="1">
                <a:solidFill>
                  <a:schemeClr val="bg1"/>
                </a:solidFill>
              </a:rPr>
              <a:t>ker</a:t>
            </a:r>
            <a:r>
              <a:rPr lang="sl-SI" sz="3200" b="1" dirty="0">
                <a:solidFill>
                  <a:schemeClr val="bg1"/>
                </a:solidFill>
              </a:rPr>
              <a:t> </a:t>
            </a:r>
            <a:r>
              <a:rPr lang="nn-NO" sz="3200" b="1" dirty="0">
                <a:solidFill>
                  <a:schemeClr val="bg1"/>
                </a:solidFill>
              </a:rPr>
              <a:t>ste </a:t>
            </a:r>
            <a:r>
              <a:rPr lang="nn-NO" sz="3200" b="1" dirty="0" err="1">
                <a:solidFill>
                  <a:schemeClr val="bg1"/>
                </a:solidFill>
              </a:rPr>
              <a:t>zaključili</a:t>
            </a:r>
            <a:r>
              <a:rPr lang="nn-NO" sz="3200" b="1" dirty="0">
                <a:solidFill>
                  <a:schemeClr val="bg1"/>
                </a:solidFill>
              </a:rPr>
              <a:t> to </a:t>
            </a:r>
            <a:r>
              <a:rPr lang="nn-NO" sz="3200" b="1" dirty="0" err="1">
                <a:solidFill>
                  <a:schemeClr val="bg1"/>
                </a:solidFill>
              </a:rPr>
              <a:t>enoto</a:t>
            </a:r>
            <a:r>
              <a:rPr lang="nn-NO" sz="3200" b="1" dirty="0">
                <a:solidFill>
                  <a:schemeClr val="bg1"/>
                </a:solidFill>
              </a:rPr>
              <a:t>!</a:t>
            </a:r>
            <a:endParaRPr lang="en-GB" sz="3200" b="1" dirty="0">
              <a:solidFill>
                <a:schemeClr val="bg1"/>
              </a:solidFill>
            </a:endParaRPr>
          </a:p>
        </p:txBody>
      </p:sp>
    </p:spTree>
    <p:extLst>
      <p:ext uri="{BB962C8B-B14F-4D97-AF65-F5344CB8AC3E}">
        <p14:creationId xmlns:p14="http://schemas.microsoft.com/office/powerpoint/2010/main" val="361623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937FAFC-A5E7-13FB-EF58-194941F44C39}"/>
              </a:ext>
            </a:extLst>
          </p:cNvPr>
          <p:cNvSpPr>
            <a:spLocks noGrp="1"/>
          </p:cNvSpPr>
          <p:nvPr>
            <p:ph type="title"/>
          </p:nvPr>
        </p:nvSpPr>
        <p:spPr>
          <a:xfrm>
            <a:off x="541176" y="337134"/>
            <a:ext cx="11234544" cy="1211748"/>
          </a:xfrm>
        </p:spPr>
        <p:txBody>
          <a:bodyPr>
            <a:normAutofit/>
          </a:bodyPr>
          <a:lstStyle/>
          <a:p>
            <a:r>
              <a:rPr lang="sl-SI" sz="3400" dirty="0"/>
              <a:t>Kakšni so pristopi k obvladovanju tveganj? </a:t>
            </a:r>
          </a:p>
        </p:txBody>
      </p:sp>
      <p:sp>
        <p:nvSpPr>
          <p:cNvPr id="3" name="CasellaDiTesto 2">
            <a:extLst>
              <a:ext uri="{FF2B5EF4-FFF2-40B4-BE49-F238E27FC236}">
                <a16:creationId xmlns:a16="http://schemas.microsoft.com/office/drawing/2014/main" id="{3FA24321-240E-937E-F076-EEE551D6E689}"/>
              </a:ext>
            </a:extLst>
          </p:cNvPr>
          <p:cNvSpPr txBox="1"/>
          <p:nvPr/>
        </p:nvSpPr>
        <p:spPr>
          <a:xfrm>
            <a:off x="541176" y="1690688"/>
            <a:ext cx="10310326" cy="3046988"/>
          </a:xfrm>
          <a:prstGeom prst="rect">
            <a:avLst/>
          </a:prstGeom>
          <a:noFill/>
        </p:spPr>
        <p:txBody>
          <a:bodyPr wrap="square" lIns="91440" tIns="45720" rIns="91440" bIns="45720" rtlCol="0" anchor="t">
            <a:spAutoFit/>
          </a:bodyPr>
          <a:lstStyle/>
          <a:p>
            <a:pPr>
              <a:lnSpc>
                <a:spcPct val="150000"/>
              </a:lnSpc>
            </a:pPr>
            <a:r>
              <a:rPr lang="sl-SI" sz="1600">
                <a:solidFill>
                  <a:schemeClr val="accent1"/>
                </a:solidFill>
              </a:rPr>
              <a:t>Obstajata dva temeljna pristopa k obvladovanju tveganj: </a:t>
            </a:r>
          </a:p>
          <a:p>
            <a:pPr>
              <a:lnSpc>
                <a:spcPct val="150000"/>
              </a:lnSpc>
            </a:pPr>
            <a:r>
              <a:rPr lang="sl-SI" sz="1600" b="1">
                <a:solidFill>
                  <a:schemeClr val="accent1"/>
                </a:solidFill>
              </a:rPr>
              <a:t>proaktivno in reaktivno.</a:t>
            </a:r>
          </a:p>
          <a:p>
            <a:pPr>
              <a:lnSpc>
                <a:spcPct val="150000"/>
              </a:lnSpc>
            </a:pPr>
            <a:endParaRPr lang="sl-SI" sz="1600">
              <a:solidFill>
                <a:schemeClr val="accent1"/>
              </a:solidFill>
            </a:endParaRPr>
          </a:p>
          <a:p>
            <a:pPr>
              <a:lnSpc>
                <a:spcPct val="150000"/>
              </a:lnSpc>
            </a:pPr>
            <a:r>
              <a:rPr lang="sl-SI" sz="1600" b="1">
                <a:solidFill>
                  <a:schemeClr val="bg1"/>
                </a:solidFill>
              </a:rPr>
              <a:t>PROAKTIVNI PRISTOP: </a:t>
            </a:r>
            <a:r>
              <a:rPr lang="sl-SI" sz="1600">
                <a:solidFill>
                  <a:schemeClr val="accent1"/>
                </a:solidFill>
              </a:rPr>
              <a:t>ukrepi za zmanjšanje tveganja,</a:t>
            </a:r>
          </a:p>
          <a:p>
            <a:pPr>
              <a:lnSpc>
                <a:spcPct val="150000"/>
              </a:lnSpc>
            </a:pPr>
            <a:r>
              <a:rPr lang="sl-SI" sz="1600">
                <a:solidFill>
                  <a:schemeClr val="accent1"/>
                </a:solidFill>
              </a:rPr>
              <a:t>sprejeti pred nastankom težave.</a:t>
            </a:r>
          </a:p>
          <a:p>
            <a:pPr>
              <a:lnSpc>
                <a:spcPct val="150000"/>
              </a:lnSpc>
            </a:pPr>
            <a:endParaRPr lang="sl-SI" sz="1600">
              <a:solidFill>
                <a:schemeClr val="accent1"/>
              </a:solidFill>
            </a:endParaRPr>
          </a:p>
          <a:p>
            <a:pPr>
              <a:lnSpc>
                <a:spcPct val="150000"/>
              </a:lnSpc>
            </a:pPr>
            <a:r>
              <a:rPr lang="sl-SI" sz="1600" b="1">
                <a:solidFill>
                  <a:schemeClr val="bg1"/>
                </a:solidFill>
              </a:rPr>
              <a:t>REAKTIVNI PRISTOP:</a:t>
            </a:r>
            <a:r>
              <a:rPr lang="sl-SI" sz="1600">
                <a:solidFill>
                  <a:schemeClr val="accent1"/>
                </a:solidFill>
              </a:rPr>
              <a:t> ukrepi, sprejeti po nastanku težave
za ublažitev njenih učinkov.</a:t>
            </a:r>
          </a:p>
        </p:txBody>
      </p:sp>
      <p:pic>
        <p:nvPicPr>
          <p:cNvPr id="6" name="Immagine 5">
            <a:extLst>
              <a:ext uri="{FF2B5EF4-FFF2-40B4-BE49-F238E27FC236}">
                <a16:creationId xmlns:a16="http://schemas.microsoft.com/office/drawing/2014/main" id="{37131BF5-7C69-2EAF-9FA6-88FFA186A1DC}"/>
              </a:ext>
            </a:extLst>
          </p:cNvPr>
          <p:cNvPicPr>
            <a:picLocks noChangeAspect="1"/>
          </p:cNvPicPr>
          <p:nvPr/>
        </p:nvPicPr>
        <p:blipFill>
          <a:blip r:embed="rId2" cstate="print"/>
          <a:stretch>
            <a:fillRect/>
          </a:stretch>
        </p:blipFill>
        <p:spPr>
          <a:xfrm>
            <a:off x="7501813" y="1690688"/>
            <a:ext cx="3945002" cy="39450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CasellaDiTesto 4">
            <a:extLst>
              <a:ext uri="{FF2B5EF4-FFF2-40B4-BE49-F238E27FC236}">
                <a16:creationId xmlns:a16="http://schemas.microsoft.com/office/drawing/2014/main" id="{B662C0C1-9334-6EBE-F622-55457612399E}"/>
              </a:ext>
            </a:extLst>
          </p:cNvPr>
          <p:cNvSpPr txBox="1"/>
          <p:nvPr/>
        </p:nvSpPr>
        <p:spPr>
          <a:xfrm>
            <a:off x="7762521" y="5767633"/>
            <a:ext cx="324898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chemeClr val="accent1"/>
                </a:solidFill>
              </a:rPr>
              <a:t>Vir </a:t>
            </a:r>
            <a:r>
              <a:rPr lang="en-GB" sz="1000" err="1">
                <a:solidFill>
                  <a:schemeClr val="accent1"/>
                </a:solidFill>
              </a:rPr>
              <a:t>slike</a:t>
            </a:r>
            <a:r>
              <a:rPr lang="en-GB" sz="1000">
                <a:solidFill>
                  <a:schemeClr val="accent1"/>
                </a:solidFill>
              </a:rPr>
              <a:t>: U</a:t>
            </a:r>
            <a:r>
              <a:rPr lang="sl-SI" sz="1000">
                <a:solidFill>
                  <a:schemeClr val="accent1"/>
                </a:solidFill>
              </a:rPr>
              <a:t>stvarjena z UI</a:t>
            </a:r>
            <a:endParaRPr lang="en-GB" sz="1050">
              <a:solidFill>
                <a:schemeClr val="accent1"/>
              </a:solidFill>
            </a:endParaRPr>
          </a:p>
        </p:txBody>
      </p:sp>
    </p:spTree>
    <p:extLst>
      <p:ext uri="{BB962C8B-B14F-4D97-AF65-F5344CB8AC3E}">
        <p14:creationId xmlns:p14="http://schemas.microsoft.com/office/powerpoint/2010/main" val="2836730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043A42C-A1D8-09B2-B726-F3F32A4D58B6}"/>
              </a:ext>
            </a:extLst>
          </p:cNvPr>
          <p:cNvSpPr>
            <a:spLocks noGrp="1"/>
          </p:cNvSpPr>
          <p:nvPr>
            <p:ph type="title"/>
          </p:nvPr>
        </p:nvSpPr>
        <p:spPr>
          <a:xfrm>
            <a:off x="427891" y="3198"/>
            <a:ext cx="11002347" cy="1325563"/>
          </a:xfrm>
        </p:spPr>
        <p:txBody>
          <a:bodyPr>
            <a:normAutofit/>
          </a:bodyPr>
          <a:lstStyle/>
          <a:p>
            <a:r>
              <a:rPr lang="sl-SI" sz="3400" dirty="0"/>
              <a:t>Kako ustvariti akcijski načrt za obvladovanje tveganj?</a:t>
            </a:r>
          </a:p>
        </p:txBody>
      </p:sp>
      <p:sp>
        <p:nvSpPr>
          <p:cNvPr id="11" name="CasellaDiTesto 10">
            <a:extLst>
              <a:ext uri="{FF2B5EF4-FFF2-40B4-BE49-F238E27FC236}">
                <a16:creationId xmlns:a16="http://schemas.microsoft.com/office/drawing/2014/main" id="{9B0AF7E4-0F57-634E-1619-42F0241F3D70}"/>
              </a:ext>
            </a:extLst>
          </p:cNvPr>
          <p:cNvSpPr txBox="1"/>
          <p:nvPr/>
        </p:nvSpPr>
        <p:spPr>
          <a:xfrm>
            <a:off x="427891" y="1468579"/>
            <a:ext cx="6095680" cy="3860544"/>
          </a:xfrm>
          <a:prstGeom prst="rect">
            <a:avLst/>
          </a:prstGeom>
          <a:noFill/>
        </p:spPr>
        <p:txBody>
          <a:bodyPr wrap="square" lIns="91440" tIns="45720" rIns="91440" bIns="45720" rtlCol="0" anchor="t">
            <a:spAutoFit/>
          </a:bodyPr>
          <a:lstStyle/>
          <a:p>
            <a:pPr marL="457200" lvl="0" indent="-457200">
              <a:lnSpc>
                <a:spcPct val="170000"/>
              </a:lnSpc>
              <a:spcBef>
                <a:spcPts val="1000"/>
              </a:spcBef>
              <a:buFont typeface="Wingdings" panose="05000000000000000000" pitchFamily="2" charset="2"/>
              <a:buChar char="v"/>
              <a:defRPr/>
            </a:pPr>
            <a:r>
              <a:rPr lang="sl-SI" sz="1600" b="1" dirty="0">
                <a:solidFill>
                  <a:schemeClr val="bg1"/>
                </a:solidFill>
              </a:rPr>
              <a:t>1. KORAK</a:t>
            </a:r>
            <a:r>
              <a:rPr kumimoji="0" lang="sl-SI" sz="1600" b="1" i="0" u="none" strike="noStrike" kern="1200" cap="none" spc="0" normalizeH="0" baseline="0" dirty="0">
                <a:ln>
                  <a:noFill/>
                </a:ln>
                <a:solidFill>
                  <a:srgbClr val="1D1D1B"/>
                </a:solidFill>
                <a:effectLst/>
                <a:uLnTx/>
                <a:uFillTx/>
                <a:latin typeface="Raleway"/>
                <a:ea typeface="+mn-ea"/>
                <a:cs typeface="+mn-cs"/>
              </a:rPr>
              <a:t> </a:t>
            </a:r>
            <a:endParaRPr kumimoji="0" lang="en-US" sz="1600" b="1" i="0" u="none" strike="noStrike" kern="1200" cap="none" spc="0" normalizeH="0" baseline="0" dirty="0">
              <a:ln>
                <a:noFill/>
              </a:ln>
              <a:solidFill>
                <a:srgbClr val="1D1D1B"/>
              </a:solidFill>
              <a:effectLst/>
              <a:uLnTx/>
              <a:uFillTx/>
              <a:latin typeface="Raleway"/>
              <a:ea typeface="+mn-ea"/>
              <a:cs typeface="+mn-cs"/>
            </a:endParaRPr>
          </a:p>
          <a:p>
            <a:pPr marL="457200" indent="-457200">
              <a:spcBef>
                <a:spcPts val="1000"/>
              </a:spcBef>
              <a:buFont typeface="Wingdings" panose="05000000000000000000" pitchFamily="2" charset="2"/>
              <a:buChar char="§"/>
              <a:defRPr/>
            </a:pPr>
            <a:r>
              <a:rPr lang="sl-SI" sz="1600" b="1" dirty="0">
                <a:solidFill>
                  <a:srgbClr val="1D1D1B"/>
                </a:solidFill>
              </a:rPr>
              <a:t>Prepoznavanje tveganja: </a:t>
            </a:r>
            <a:r>
              <a:rPr lang="sl-SI" sz="1600" dirty="0">
                <a:solidFill>
                  <a:srgbClr val="1D1D1B"/>
                </a:solidFill>
              </a:rPr>
              <a:t>v tej fazi je treba upoštevati različne dejavnike:</a:t>
            </a:r>
          </a:p>
          <a:p>
            <a:pPr marL="914400" lvl="1" indent="-457200">
              <a:spcBef>
                <a:spcPts val="1000"/>
              </a:spcBef>
              <a:buFont typeface="Courier New" panose="05000000000000000000" pitchFamily="2" charset="2"/>
              <a:buChar char="o"/>
              <a:defRPr/>
            </a:pPr>
            <a:r>
              <a:rPr lang="sl-SI" sz="1600" b="1" dirty="0">
                <a:solidFill>
                  <a:srgbClr val="1D1D1B"/>
                </a:solidFill>
              </a:rPr>
              <a:t>Partnerji</a:t>
            </a:r>
            <a:r>
              <a:rPr kumimoji="0" lang="sl-SI" sz="1600" b="0" i="0" u="none" strike="noStrike" kern="1200" cap="none" spc="0" normalizeH="0" baseline="0" dirty="0">
                <a:ln>
                  <a:noFill/>
                </a:ln>
                <a:solidFill>
                  <a:srgbClr val="1D1D1B"/>
                </a:solidFill>
                <a:effectLst/>
                <a:uLnTx/>
                <a:uFillTx/>
                <a:latin typeface="Raleway"/>
                <a:ea typeface="+mn-ea"/>
                <a:cs typeface="+mn-cs"/>
              </a:rPr>
              <a:t>: </a:t>
            </a:r>
            <a:r>
              <a:rPr lang="sl-SI" sz="1600" dirty="0">
                <a:solidFill>
                  <a:srgbClr val="1D1D1B"/>
                </a:solidFill>
              </a:rPr>
              <a:t>zavezanost, harmonija, prilagodljivost, osebni in poklicni interesi</a:t>
            </a:r>
            <a:r>
              <a:rPr kumimoji="0" lang="sl-SI" sz="1600" b="0" i="0" u="none" strike="noStrike" kern="1200" cap="none" spc="0" normalizeH="0" baseline="0" dirty="0">
                <a:ln>
                  <a:noFill/>
                </a:ln>
                <a:solidFill>
                  <a:srgbClr val="1D1D1B"/>
                </a:solidFill>
                <a:effectLst/>
                <a:uLnTx/>
                <a:uFillTx/>
                <a:latin typeface="Raleway"/>
                <a:ea typeface="+mn-ea"/>
                <a:cs typeface="+mn-cs"/>
              </a:rPr>
              <a:t>.</a:t>
            </a:r>
            <a:endParaRPr lang="sl-SI"/>
          </a:p>
          <a:p>
            <a:pPr marL="914400" lvl="1" indent="-457200">
              <a:spcBef>
                <a:spcPts val="1000"/>
              </a:spcBef>
              <a:buFont typeface="Courier New" panose="05000000000000000000" pitchFamily="2" charset="2"/>
              <a:buChar char="o"/>
              <a:defRPr/>
            </a:pPr>
            <a:r>
              <a:rPr lang="sl-SI" sz="1600" b="1" dirty="0">
                <a:solidFill>
                  <a:srgbClr val="1D1D1B"/>
                </a:solidFill>
              </a:rPr>
              <a:t>Okolje</a:t>
            </a:r>
            <a:r>
              <a:rPr kumimoji="0" lang="sl-SI" sz="1600" b="0" i="0" u="none" strike="noStrike" kern="1200" cap="none" spc="0" normalizeH="0" baseline="0" dirty="0">
                <a:ln>
                  <a:noFill/>
                </a:ln>
                <a:solidFill>
                  <a:srgbClr val="1D1D1B"/>
                </a:solidFill>
                <a:effectLst/>
                <a:uLnTx/>
                <a:uFillTx/>
                <a:latin typeface="Raleway"/>
                <a:ea typeface="+mn-ea"/>
                <a:cs typeface="+mn-cs"/>
              </a:rPr>
              <a:t>: </a:t>
            </a:r>
            <a:r>
              <a:rPr lang="sl-SI" sz="1600" dirty="0">
                <a:solidFill>
                  <a:srgbClr val="1D1D1B"/>
                </a:solidFill>
              </a:rPr>
              <a:t>lokacija zagonskega podjetja in privabljanje človeških virov</a:t>
            </a:r>
            <a:r>
              <a:rPr kumimoji="0" lang="sl-SI" sz="1600" b="0" i="0" u="none" strike="noStrike" kern="1200" cap="none" spc="0" normalizeH="0" baseline="0" dirty="0">
                <a:ln>
                  <a:noFill/>
                </a:ln>
                <a:solidFill>
                  <a:srgbClr val="1D1D1B"/>
                </a:solidFill>
                <a:effectLst/>
                <a:uLnTx/>
                <a:uFillTx/>
                <a:latin typeface="Raleway"/>
                <a:ea typeface="+mn-ea"/>
                <a:cs typeface="+mn-cs"/>
              </a:rPr>
              <a:t>.</a:t>
            </a:r>
            <a:endParaRPr lang="sl-SI" sz="1600" b="0" i="0" u="none" strike="noStrike" kern="1200" cap="none" spc="0" normalizeH="0" baseline="0" dirty="0">
              <a:ln>
                <a:noFill/>
              </a:ln>
              <a:solidFill>
                <a:srgbClr val="1D1D1B"/>
              </a:solidFill>
              <a:effectLst/>
              <a:uLnTx/>
              <a:uFillTx/>
              <a:latin typeface="Raleway"/>
            </a:endParaRPr>
          </a:p>
          <a:p>
            <a:pPr marL="914400" lvl="1" indent="-457200">
              <a:spcBef>
                <a:spcPts val="1000"/>
              </a:spcBef>
              <a:buFont typeface="Courier New" panose="05000000000000000000" pitchFamily="2" charset="2"/>
              <a:buChar char="o"/>
              <a:defRPr/>
            </a:pPr>
            <a:r>
              <a:rPr lang="sl-SI" sz="1600" b="1" dirty="0">
                <a:solidFill>
                  <a:srgbClr val="1D1D1B"/>
                </a:solidFill>
              </a:rPr>
              <a:t>Gospodarski vidiki</a:t>
            </a:r>
            <a:r>
              <a:rPr kumimoji="0" lang="sl-SI" sz="1600" b="0" i="0" u="none" strike="noStrike" kern="1200" cap="none" spc="0" normalizeH="0" baseline="0" dirty="0">
                <a:ln>
                  <a:noFill/>
                </a:ln>
                <a:solidFill>
                  <a:srgbClr val="1D1D1B"/>
                </a:solidFill>
                <a:effectLst/>
                <a:uLnTx/>
                <a:uFillTx/>
                <a:latin typeface="Raleway"/>
                <a:ea typeface="+mn-ea"/>
                <a:cs typeface="+mn-cs"/>
              </a:rPr>
              <a:t>: s</a:t>
            </a:r>
            <a:r>
              <a:rPr lang="sl-SI" sz="1600" dirty="0">
                <a:solidFill>
                  <a:srgbClr val="1D1D1B"/>
                </a:solidFill>
              </a:rPr>
              <a:t>prejemanje izdelkov/storitev in vloženi kapital</a:t>
            </a:r>
            <a:r>
              <a:rPr kumimoji="0" lang="sl-SI" sz="1600" b="0" i="0" u="none" strike="noStrike" kern="1200" cap="none" spc="0" normalizeH="0" baseline="0" dirty="0">
                <a:ln>
                  <a:noFill/>
                </a:ln>
                <a:solidFill>
                  <a:srgbClr val="1D1D1B"/>
                </a:solidFill>
                <a:effectLst/>
                <a:uLnTx/>
                <a:uFillTx/>
                <a:latin typeface="Raleway"/>
                <a:ea typeface="+mn-ea"/>
                <a:cs typeface="+mn-cs"/>
              </a:rPr>
              <a:t>.</a:t>
            </a:r>
            <a:endParaRPr lang="sl-SI" sz="1600" b="0" i="0" u="none" strike="noStrike" kern="1200" cap="none" spc="0" normalizeH="0" baseline="0" dirty="0">
              <a:ln>
                <a:noFill/>
              </a:ln>
              <a:solidFill>
                <a:srgbClr val="1D1D1B"/>
              </a:solidFill>
              <a:effectLst/>
              <a:uLnTx/>
              <a:uFillTx/>
              <a:latin typeface="Raleway"/>
            </a:endParaRPr>
          </a:p>
          <a:p>
            <a:pPr marL="457200" lvl="0" indent="-457200">
              <a:spcBef>
                <a:spcPts val="1000"/>
              </a:spcBef>
              <a:buFont typeface="Wingdings" panose="05000000000000000000" pitchFamily="2" charset="2"/>
              <a:buChar char="§"/>
              <a:defRPr/>
            </a:pPr>
            <a:r>
              <a:rPr lang="sl-SI" sz="1600" dirty="0">
                <a:solidFill>
                  <a:srgbClr val="1D1D1B"/>
                </a:solidFill>
              </a:rPr>
              <a:t>Poleg tega je pomembno upoštevati </a:t>
            </a:r>
            <a:r>
              <a:rPr lang="sl-SI" sz="1600" b="1" dirty="0">
                <a:solidFill>
                  <a:srgbClr val="1D1D1B"/>
                </a:solidFill>
              </a:rPr>
              <a:t>politične, tehnološke in pravne vidike</a:t>
            </a:r>
            <a:r>
              <a:rPr lang="sl-SI" sz="1600" dirty="0">
                <a:solidFill>
                  <a:srgbClr val="1D1D1B"/>
                </a:solidFill>
              </a:rPr>
              <a:t>, ki bi lahko vplivali na zagonsko podjetje</a:t>
            </a:r>
            <a:r>
              <a:rPr kumimoji="0" lang="sl-SI" sz="1600" b="0" i="0" u="none" strike="noStrike" kern="1200" cap="none" spc="0" normalizeH="0" baseline="0" dirty="0">
                <a:ln>
                  <a:noFill/>
                </a:ln>
                <a:solidFill>
                  <a:srgbClr val="1D1D1B"/>
                </a:solidFill>
                <a:effectLst/>
                <a:uLnTx/>
                <a:uFillTx/>
                <a:latin typeface="Raleway"/>
                <a:ea typeface="+mn-ea"/>
                <a:cs typeface="+mn-cs"/>
              </a:rPr>
              <a:t>.</a:t>
            </a:r>
            <a:endParaRPr lang="sl-SI" sz="1600" b="0" i="0" u="none" strike="noStrike" kern="1200" cap="none" spc="0" normalizeH="0" baseline="0" dirty="0">
              <a:ln>
                <a:noFill/>
              </a:ln>
              <a:solidFill>
                <a:srgbClr val="1D1D1B"/>
              </a:solidFill>
              <a:effectLst/>
              <a:uLnTx/>
              <a:uFillTx/>
              <a:latin typeface="Raleway"/>
            </a:endParaRPr>
          </a:p>
        </p:txBody>
      </p:sp>
      <p:pic>
        <p:nvPicPr>
          <p:cNvPr id="9" name="Immagine 8">
            <a:extLst>
              <a:ext uri="{FF2B5EF4-FFF2-40B4-BE49-F238E27FC236}">
                <a16:creationId xmlns:a16="http://schemas.microsoft.com/office/drawing/2014/main" id="{70901966-EA9B-6D80-FF98-E1FD775A506B}"/>
              </a:ext>
            </a:extLst>
          </p:cNvPr>
          <p:cNvPicPr>
            <a:picLocks noChangeAspect="1"/>
          </p:cNvPicPr>
          <p:nvPr/>
        </p:nvPicPr>
        <p:blipFill>
          <a:blip r:embed="rId2" cstate="print"/>
          <a:stretch>
            <a:fillRect/>
          </a:stretch>
        </p:blipFill>
        <p:spPr>
          <a:xfrm>
            <a:off x="6777761" y="1468579"/>
            <a:ext cx="4652477" cy="4652477"/>
          </a:xfrm>
          <a:prstGeom prst="rect">
            <a:avLst/>
          </a:prstGeom>
        </p:spPr>
      </p:pic>
      <p:sp>
        <p:nvSpPr>
          <p:cNvPr id="4" name="CasellaDiTesto 3">
            <a:extLst>
              <a:ext uri="{FF2B5EF4-FFF2-40B4-BE49-F238E27FC236}">
                <a16:creationId xmlns:a16="http://schemas.microsoft.com/office/drawing/2014/main" id="{03D0B485-394E-5860-3D89-9044C07FCD43}"/>
              </a:ext>
            </a:extLst>
          </p:cNvPr>
          <p:cNvSpPr txBox="1"/>
          <p:nvPr/>
        </p:nvSpPr>
        <p:spPr>
          <a:xfrm>
            <a:off x="7217836" y="5997946"/>
            <a:ext cx="3218759"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chemeClr val="accent1"/>
                </a:solidFill>
              </a:rPr>
              <a:t>Vir </a:t>
            </a:r>
            <a:r>
              <a:rPr lang="en-GB" sz="1000" err="1">
                <a:solidFill>
                  <a:schemeClr val="accent1"/>
                </a:solidFill>
              </a:rPr>
              <a:t>slike</a:t>
            </a:r>
            <a:r>
              <a:rPr lang="en-GB" sz="1000">
                <a:solidFill>
                  <a:schemeClr val="accent1"/>
                </a:solidFill>
              </a:rPr>
              <a:t>: </a:t>
            </a:r>
            <a:r>
              <a:rPr lang="en-US" sz="1000">
                <a:solidFill>
                  <a:schemeClr val="accent1"/>
                </a:solidFill>
              </a:rPr>
              <a:t>U</a:t>
            </a:r>
            <a:r>
              <a:rPr lang="sl-SI" sz="1000">
                <a:solidFill>
                  <a:schemeClr val="accent1"/>
                </a:solidFill>
              </a:rPr>
              <a:t>stvarjena u UI</a:t>
            </a:r>
            <a:endParaRPr lang="it-IT" sz="1000">
              <a:solidFill>
                <a:schemeClr val="accent1"/>
              </a:solidFill>
            </a:endParaRPr>
          </a:p>
        </p:txBody>
      </p:sp>
    </p:spTree>
    <p:extLst>
      <p:ext uri="{BB962C8B-B14F-4D97-AF65-F5344CB8AC3E}">
        <p14:creationId xmlns:p14="http://schemas.microsoft.com/office/powerpoint/2010/main" val="34318056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146C5554-E90D-4AD3-7C9A-D7FB23712D9B}"/>
              </a:ext>
            </a:extLst>
          </p:cNvPr>
          <p:cNvSpPr>
            <a:spLocks noGrp="1"/>
          </p:cNvSpPr>
          <p:nvPr>
            <p:ph sz="half" idx="1"/>
          </p:nvPr>
        </p:nvSpPr>
        <p:spPr>
          <a:xfrm>
            <a:off x="838200" y="625151"/>
            <a:ext cx="5181600" cy="5551812"/>
          </a:xfrm>
        </p:spPr>
        <p:txBody>
          <a:bodyPr vert="horz" lIns="91440" tIns="45720" rIns="91440" bIns="45720" rtlCol="0" anchor="t">
            <a:normAutofit/>
          </a:bodyPr>
          <a:lstStyle/>
          <a:p>
            <a:pPr marL="171450" lvl="0" indent="-171450">
              <a:lnSpc>
                <a:spcPct val="170000"/>
              </a:lnSpc>
              <a:buFont typeface="Wingdings" panose="05000000000000000000" pitchFamily="2" charset="2"/>
              <a:buChar char="v"/>
              <a:defRPr/>
            </a:pPr>
            <a:r>
              <a:rPr kumimoji="0" lang="sl-SI" sz="1600" b="1" i="0" u="none" strike="noStrike" kern="1200" cap="none" spc="0" normalizeH="0" baseline="0">
                <a:ln>
                  <a:noFill/>
                </a:ln>
                <a:solidFill>
                  <a:srgbClr val="F3B75B"/>
                </a:solidFill>
                <a:effectLst/>
                <a:uLnTx/>
                <a:uFillTx/>
                <a:latin typeface="Raleway"/>
                <a:ea typeface="+mn-ea"/>
                <a:cs typeface="+mn-cs"/>
              </a:rPr>
              <a:t> </a:t>
            </a:r>
            <a:r>
              <a:rPr lang="sl-SI" sz="1600">
                <a:solidFill>
                  <a:srgbClr val="F3B75B"/>
                </a:solidFill>
              </a:rPr>
              <a:t>2. KORAK</a:t>
            </a:r>
            <a:endParaRPr lang="sl-SI" sz="1600" b="1" i="0" u="none" strike="noStrike" kern="1200" cap="none" spc="0" normalizeH="0" baseline="0">
              <a:ln>
                <a:noFill/>
              </a:ln>
              <a:solidFill>
                <a:srgbClr val="F3B75B"/>
              </a:solidFill>
              <a:effectLst/>
              <a:uLnTx/>
              <a:uFillTx/>
              <a:latin typeface="Raleway"/>
            </a:endParaRPr>
          </a:p>
          <a:p>
            <a:pPr lvl="0">
              <a:lnSpc>
                <a:spcPct val="170000"/>
              </a:lnSpc>
              <a:defRPr/>
            </a:pPr>
            <a:r>
              <a:rPr lang="sl-SI" sz="1600">
                <a:solidFill>
                  <a:srgbClr val="1D1D1B"/>
                </a:solidFill>
              </a:rPr>
              <a:t>Analiza in ocena tveganja</a:t>
            </a:r>
          </a:p>
          <a:p>
            <a:pPr lvl="0">
              <a:lnSpc>
                <a:spcPct val="170000"/>
              </a:lnSpc>
              <a:defRPr/>
            </a:pPr>
            <a:r>
              <a:rPr lang="sl-SI" sz="1600" b="0">
                <a:solidFill>
                  <a:srgbClr val="1D1D1B"/>
                </a:solidFill>
              </a:rPr>
              <a:t>Zagonska podjetja se pogosto zanašajo na mnenja in občutke, ne pa na konkretna dejstva ali podatke</a:t>
            </a:r>
            <a:r>
              <a:rPr kumimoji="0" lang="sl-SI" sz="1600" b="0" i="0" u="none" strike="noStrike" kern="1200" cap="none" spc="0" normalizeH="0" baseline="0">
                <a:ln>
                  <a:noFill/>
                </a:ln>
                <a:solidFill>
                  <a:srgbClr val="1D1D1B"/>
                </a:solidFill>
                <a:effectLst/>
                <a:uLnTx/>
                <a:uFillTx/>
                <a:latin typeface="Raleway"/>
                <a:ea typeface="+mn-ea"/>
                <a:cs typeface="+mn-cs"/>
              </a:rPr>
              <a:t>. </a:t>
            </a:r>
            <a:endParaRPr lang="sl-SI" sz="1600" b="0" i="0" u="none" strike="noStrike" kern="1200" cap="none" spc="0" normalizeH="0" baseline="0">
              <a:ln>
                <a:noFill/>
              </a:ln>
              <a:solidFill>
                <a:srgbClr val="1D1D1B"/>
              </a:solidFill>
              <a:effectLst/>
              <a:uLnTx/>
              <a:uFillTx/>
              <a:latin typeface="Raleway"/>
            </a:endParaRPr>
          </a:p>
          <a:p>
            <a:pPr lvl="0">
              <a:lnSpc>
                <a:spcPct val="170000"/>
              </a:lnSpc>
              <a:defRPr/>
            </a:pPr>
            <a:r>
              <a:rPr lang="sl-SI" sz="1600" b="0">
                <a:solidFill>
                  <a:srgbClr val="1D1D1B"/>
                </a:solidFill>
              </a:rPr>
              <a:t>Ključnega pomena je, da </a:t>
            </a:r>
            <a:r>
              <a:rPr lang="sl-SI" sz="1600">
                <a:solidFill>
                  <a:srgbClr val="1D1D1B"/>
                </a:solidFill>
              </a:rPr>
              <a:t>redno zbiramo mnenja deležnikov </a:t>
            </a:r>
            <a:r>
              <a:rPr lang="sl-SI" sz="1600" b="0">
                <a:solidFill>
                  <a:srgbClr val="1D1D1B"/>
                </a:solidFill>
              </a:rPr>
              <a:t>in ocenjujemo posledice vsakega ugotovljenega tveganja</a:t>
            </a:r>
            <a:r>
              <a:rPr kumimoji="0" lang="sl-SI" sz="1600" b="0" i="0" u="none" strike="noStrike" kern="1200" cap="none" spc="0" normalizeH="0" baseline="0">
                <a:ln>
                  <a:noFill/>
                </a:ln>
                <a:solidFill>
                  <a:srgbClr val="1D1D1B"/>
                </a:solidFill>
                <a:effectLst/>
                <a:uLnTx/>
                <a:uFillTx/>
                <a:latin typeface="Raleway"/>
                <a:ea typeface="+mn-ea"/>
                <a:cs typeface="+mn-cs"/>
              </a:rPr>
              <a:t>.</a:t>
            </a:r>
            <a:endParaRPr lang="sl-SI" sz="1600" b="0" i="0" u="none" strike="noStrike" kern="1200" cap="none" spc="0" normalizeH="0" baseline="0">
              <a:ln>
                <a:noFill/>
              </a:ln>
              <a:solidFill>
                <a:srgbClr val="1D1D1B"/>
              </a:solidFill>
              <a:effectLst/>
              <a:uLnTx/>
              <a:uFillTx/>
              <a:latin typeface="Raleway"/>
            </a:endParaRPr>
          </a:p>
          <a:p>
            <a:endParaRPr lang="sl-SI"/>
          </a:p>
        </p:txBody>
      </p:sp>
      <p:sp>
        <p:nvSpPr>
          <p:cNvPr id="4" name="Segnaposto contenuto 3">
            <a:extLst>
              <a:ext uri="{FF2B5EF4-FFF2-40B4-BE49-F238E27FC236}">
                <a16:creationId xmlns:a16="http://schemas.microsoft.com/office/drawing/2014/main" id="{150E2B44-05FF-6881-7F64-3864A90BF62C}"/>
              </a:ext>
            </a:extLst>
          </p:cNvPr>
          <p:cNvSpPr>
            <a:spLocks noGrp="1"/>
          </p:cNvSpPr>
          <p:nvPr>
            <p:ph sz="half" idx="2"/>
          </p:nvPr>
        </p:nvSpPr>
        <p:spPr>
          <a:xfrm>
            <a:off x="6562969" y="625151"/>
            <a:ext cx="5181600" cy="5551812"/>
          </a:xfrm>
        </p:spPr>
        <p:txBody>
          <a:bodyPr vert="horz" lIns="91440" tIns="45720" rIns="91440" bIns="45720" rtlCol="0" anchor="t">
            <a:normAutofit/>
          </a:bodyPr>
          <a:lstStyle/>
          <a:p>
            <a:pPr marL="171450" lvl="0" indent="-171450">
              <a:lnSpc>
                <a:spcPct val="170000"/>
              </a:lnSpc>
              <a:buFont typeface="Wingdings" panose="05000000000000000000" pitchFamily="2" charset="2"/>
              <a:buChar char="v"/>
              <a:defRPr/>
            </a:pPr>
            <a:r>
              <a:rPr lang="sl-SI" sz="1600">
                <a:solidFill>
                  <a:srgbClr val="F3B75B"/>
                </a:solidFill>
              </a:rPr>
              <a:t>3. KORAK</a:t>
            </a:r>
          </a:p>
          <a:p>
            <a:pPr marL="171450" lvl="0" indent="-171450">
              <a:lnSpc>
                <a:spcPct val="170000"/>
              </a:lnSpc>
              <a:defRPr/>
            </a:pPr>
            <a:r>
              <a:rPr lang="sl-SI" sz="1600">
                <a:solidFill>
                  <a:srgbClr val="1D1D1B"/>
                </a:solidFill>
              </a:rPr>
              <a:t>Obravnava tveganja</a:t>
            </a:r>
          </a:p>
          <a:p>
            <a:pPr lvl="0">
              <a:lnSpc>
                <a:spcPct val="170000"/>
              </a:lnSpc>
              <a:defRPr/>
            </a:pPr>
            <a:r>
              <a:rPr lang="sl-SI" sz="1600" b="0">
                <a:solidFill>
                  <a:srgbClr val="1D1D1B"/>
                </a:solidFill>
              </a:rPr>
              <a:t>Tveganje je treba obravnavati v dveh fazah, ki se izvajata med rednimi sestanki vodij</a:t>
            </a:r>
            <a:r>
              <a:rPr lang="sl-SI" sz="1600" b="0">
                <a:solidFill>
                  <a:srgbClr val="1D1D1B"/>
                </a:solidFill>
                <a:latin typeface="Raleway"/>
              </a:rPr>
              <a:t>:</a:t>
            </a:r>
            <a:endParaRPr lang="sl-SI" sz="1600" b="0" i="0" u="none" strike="noStrike" kern="1200" cap="none" spc="0" normalizeH="0" baseline="0">
              <a:ln>
                <a:noFill/>
              </a:ln>
              <a:solidFill>
                <a:srgbClr val="1D1D1B"/>
              </a:solidFill>
              <a:effectLst/>
              <a:uLnTx/>
              <a:uFillTx/>
              <a:latin typeface="Raleway"/>
            </a:endParaRPr>
          </a:p>
          <a:p>
            <a:pPr marL="171450" lvl="0" indent="-171450">
              <a:lnSpc>
                <a:spcPct val="170000"/>
              </a:lnSpc>
              <a:buFont typeface="Wingdings" panose="05000000000000000000" pitchFamily="2" charset="2"/>
              <a:buChar char="§"/>
              <a:defRPr/>
            </a:pPr>
            <a:r>
              <a:rPr lang="sl-SI" sz="1600">
                <a:solidFill>
                  <a:srgbClr val="1D1D1B"/>
                </a:solidFill>
              </a:rPr>
              <a:t>Opredelitev ukrepov, ki jih je treba sprejeti za vsako tveganje</a:t>
            </a:r>
            <a:r>
              <a:rPr kumimoji="0" lang="sl-SI" sz="1600" i="0" u="none" strike="noStrike" kern="1200" cap="none" spc="0" normalizeH="0" baseline="0">
                <a:ln>
                  <a:noFill/>
                </a:ln>
                <a:solidFill>
                  <a:srgbClr val="1D1D1B"/>
                </a:solidFill>
                <a:effectLst/>
                <a:uLnTx/>
                <a:uFillTx/>
                <a:latin typeface="Raleway"/>
                <a:ea typeface="+mn-ea"/>
                <a:cs typeface="+mn-cs"/>
              </a:rPr>
              <a:t>:</a:t>
            </a:r>
            <a:r>
              <a:rPr kumimoji="0" lang="sl-SI" sz="1600" b="0" i="0" u="none" strike="noStrike" kern="1200" cap="none" spc="0" normalizeH="0" baseline="0">
                <a:ln>
                  <a:noFill/>
                </a:ln>
                <a:solidFill>
                  <a:srgbClr val="1D1D1B"/>
                </a:solidFill>
                <a:effectLst/>
                <a:uLnTx/>
                <a:uFillTx/>
                <a:latin typeface="Raleway"/>
                <a:ea typeface="+mn-ea"/>
                <a:cs typeface="+mn-cs"/>
              </a:rPr>
              <a:t> </a:t>
            </a:r>
            <a:r>
              <a:rPr lang="pt-BR" sz="1600" b="0">
                <a:solidFill>
                  <a:srgbClr val="1D1D1B"/>
                </a:solidFill>
              </a:rPr>
              <a:t>ublažitev, izogibanje, sprejetje ali prenos</a:t>
            </a:r>
            <a:r>
              <a:rPr kumimoji="0" lang="sl-SI" sz="1600" b="0" i="0" u="none" strike="noStrike" kern="1200" cap="none" spc="0" normalizeH="0" baseline="0">
                <a:ln>
                  <a:noFill/>
                </a:ln>
                <a:solidFill>
                  <a:srgbClr val="1D1D1B"/>
                </a:solidFill>
                <a:effectLst/>
                <a:uLnTx/>
                <a:uFillTx/>
                <a:latin typeface="Raleway"/>
                <a:ea typeface="+mn-ea"/>
                <a:cs typeface="+mn-cs"/>
              </a:rPr>
              <a:t>.</a:t>
            </a:r>
            <a:endParaRPr lang="sl-SI" sz="1600" b="0" i="0" u="none" strike="noStrike" kern="1200" cap="none" spc="0" normalizeH="0" baseline="0">
              <a:ln>
                <a:noFill/>
              </a:ln>
              <a:solidFill>
                <a:srgbClr val="1D1D1B"/>
              </a:solidFill>
              <a:effectLst/>
              <a:uLnTx/>
              <a:uFillTx/>
              <a:latin typeface="Raleway"/>
            </a:endParaRPr>
          </a:p>
          <a:p>
            <a:pPr marL="171450" lvl="0" indent="-171450">
              <a:lnSpc>
                <a:spcPct val="170000"/>
              </a:lnSpc>
              <a:buFont typeface="Wingdings" panose="05000000000000000000" pitchFamily="2" charset="2"/>
              <a:buChar char="§"/>
              <a:defRPr/>
            </a:pPr>
            <a:r>
              <a:rPr lang="sl-SI" sz="1600">
                <a:solidFill>
                  <a:srgbClr val="1D1D1B"/>
                </a:solidFill>
              </a:rPr>
              <a:t>Opredelitev in izvedba akcijskih načrtov</a:t>
            </a:r>
            <a:r>
              <a:rPr kumimoji="0" lang="sl-SI" sz="1600" i="0" u="none" strike="noStrike" kern="1200" cap="none" spc="0" normalizeH="0" baseline="0">
                <a:ln>
                  <a:noFill/>
                </a:ln>
                <a:solidFill>
                  <a:srgbClr val="1D1D1B"/>
                </a:solidFill>
                <a:effectLst/>
                <a:uLnTx/>
                <a:uFillTx/>
                <a:latin typeface="Raleway"/>
                <a:ea typeface="+mn-ea"/>
                <a:cs typeface="+mn-cs"/>
              </a:rPr>
              <a:t>.</a:t>
            </a:r>
            <a:endParaRPr lang="sl-SI" sz="1600" i="0" u="none" strike="noStrike" kern="1200" cap="none" spc="0" normalizeH="0" baseline="0">
              <a:ln>
                <a:noFill/>
              </a:ln>
              <a:solidFill>
                <a:srgbClr val="1D1D1B"/>
              </a:solidFill>
              <a:effectLst/>
              <a:uLnTx/>
              <a:uFillTx/>
              <a:latin typeface="Raleway"/>
            </a:endParaRPr>
          </a:p>
          <a:p>
            <a:endParaRPr lang="sl-SI" sz="1600"/>
          </a:p>
        </p:txBody>
      </p:sp>
    </p:spTree>
    <p:extLst>
      <p:ext uri="{BB962C8B-B14F-4D97-AF65-F5344CB8AC3E}">
        <p14:creationId xmlns:p14="http://schemas.microsoft.com/office/powerpoint/2010/main" val="19316044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6EA409F3-B3CE-20D5-D95A-16DA3A712F61}"/>
              </a:ext>
            </a:extLst>
          </p:cNvPr>
          <p:cNvSpPr>
            <a:spLocks noGrp="1"/>
          </p:cNvSpPr>
          <p:nvPr>
            <p:ph idx="1"/>
          </p:nvPr>
        </p:nvSpPr>
        <p:spPr>
          <a:xfrm>
            <a:off x="545913" y="651097"/>
            <a:ext cx="3781480" cy="5950969"/>
          </a:xfrm>
        </p:spPr>
        <p:txBody>
          <a:bodyPr vert="horz" lIns="91440" tIns="45720" rIns="91440" bIns="45720" rtlCol="0" anchor="t">
            <a:normAutofit/>
          </a:bodyPr>
          <a:lstStyle/>
          <a:p>
            <a:pPr marL="171450" lvl="0" indent="-171450">
              <a:lnSpc>
                <a:spcPct val="170000"/>
              </a:lnSpc>
              <a:buFont typeface="Wingdings" panose="05000000000000000000" pitchFamily="2" charset="2"/>
              <a:buChar char="v"/>
              <a:defRPr/>
            </a:pPr>
            <a:r>
              <a:rPr kumimoji="0" lang="sl-SI" sz="1600" i="0" u="none" strike="noStrike" kern="1200" cap="none" spc="0" normalizeH="0" baseline="0" dirty="0">
                <a:ln>
                  <a:noFill/>
                </a:ln>
                <a:effectLst/>
                <a:uLnTx/>
                <a:uFillTx/>
                <a:latin typeface="Raleway"/>
                <a:ea typeface="+mn-ea"/>
                <a:cs typeface="+mn-cs"/>
              </a:rPr>
              <a:t> </a:t>
            </a:r>
            <a:r>
              <a:rPr lang="sl-SI" sz="1600" dirty="0"/>
              <a:t>4. KORAK</a:t>
            </a:r>
            <a:endParaRPr lang="en-US" sz="1600" dirty="0"/>
          </a:p>
          <a:p>
            <a:pPr marL="0" lvl="0" indent="0">
              <a:lnSpc>
                <a:spcPct val="170000"/>
              </a:lnSpc>
              <a:buNone/>
              <a:defRPr/>
            </a:pPr>
            <a:r>
              <a:rPr lang="sl-SI" sz="1600" dirty="0">
                <a:solidFill>
                  <a:srgbClr val="1D1D1B"/>
                </a:solidFill>
              </a:rPr>
              <a:t>Določite strateški odziv</a:t>
            </a:r>
            <a:r>
              <a:rPr lang="sl-SI" sz="1600" dirty="0">
                <a:solidFill>
                  <a:srgbClr val="1D1D1B"/>
                </a:solidFill>
                <a:latin typeface="Raleway"/>
              </a:rPr>
              <a:t>:</a:t>
            </a:r>
          </a:p>
          <a:p>
            <a:pPr marL="285750" indent="-285750">
              <a:lnSpc>
                <a:spcPct val="170000"/>
              </a:lnSpc>
              <a:buFont typeface="Wingdings" panose="05000000000000000000" pitchFamily="2" charset="2"/>
              <a:buChar char="§"/>
              <a:defRPr/>
            </a:pPr>
            <a:r>
              <a:rPr lang="sl-SI" sz="1600" b="0" dirty="0">
                <a:solidFill>
                  <a:srgbClr val="1D1D1B"/>
                </a:solidFill>
              </a:rPr>
              <a:t>Odprava</a:t>
            </a:r>
          </a:p>
          <a:p>
            <a:pPr marL="285750" indent="-285750">
              <a:lnSpc>
                <a:spcPct val="170000"/>
              </a:lnSpc>
              <a:buFont typeface="Wingdings" panose="05000000000000000000" pitchFamily="2" charset="2"/>
              <a:buChar char="§"/>
              <a:defRPr/>
            </a:pPr>
            <a:r>
              <a:rPr lang="sl-SI" sz="1600" b="0" dirty="0">
                <a:solidFill>
                  <a:srgbClr val="1D1D1B"/>
                </a:solidFill>
              </a:rPr>
              <a:t>Zmanjšanje verjetnosti</a:t>
            </a:r>
          </a:p>
          <a:p>
            <a:pPr marL="285750" indent="-285750">
              <a:lnSpc>
                <a:spcPct val="170000"/>
              </a:lnSpc>
              <a:buFont typeface="Wingdings" panose="05000000000000000000" pitchFamily="2" charset="2"/>
              <a:buChar char="§"/>
              <a:defRPr/>
            </a:pPr>
            <a:r>
              <a:rPr lang="sl-SI" sz="1600" b="0" dirty="0">
                <a:solidFill>
                  <a:srgbClr val="1D1D1B"/>
                </a:solidFill>
              </a:rPr>
              <a:t>Zmanjšanje vpliva </a:t>
            </a:r>
            <a:endParaRPr lang="sl-SI" sz="1600" b="0">
              <a:solidFill>
                <a:srgbClr val="1D1D1B"/>
              </a:solidFill>
            </a:endParaRPr>
          </a:p>
          <a:p>
            <a:pPr marL="285750" indent="-285750">
              <a:lnSpc>
                <a:spcPct val="170000"/>
              </a:lnSpc>
              <a:buFont typeface="Wingdings" panose="05000000000000000000" pitchFamily="2" charset="2"/>
              <a:buChar char="§"/>
              <a:defRPr/>
            </a:pPr>
            <a:r>
              <a:rPr lang="sl-SI" sz="1600" b="0" dirty="0">
                <a:solidFill>
                  <a:srgbClr val="1D1D1B"/>
                </a:solidFill>
              </a:rPr>
              <a:t>Prenos</a:t>
            </a:r>
          </a:p>
          <a:p>
            <a:pPr marL="285750" indent="-285750">
              <a:lnSpc>
                <a:spcPct val="170000"/>
              </a:lnSpc>
              <a:buFont typeface="Wingdings" panose="05000000000000000000" pitchFamily="2" charset="2"/>
              <a:buChar char="§"/>
              <a:defRPr/>
            </a:pPr>
            <a:r>
              <a:rPr lang="sl-SI" sz="1600" b="0" dirty="0">
                <a:solidFill>
                  <a:srgbClr val="1D1D1B"/>
                </a:solidFill>
              </a:rPr>
              <a:t>Načrt ukrepov ob nepredvidljivih dogodkih </a:t>
            </a:r>
            <a:endParaRPr lang="sl-SI" sz="1600" b="0">
              <a:solidFill>
                <a:srgbClr val="1D1D1B"/>
              </a:solidFill>
            </a:endParaRPr>
          </a:p>
          <a:p>
            <a:pPr marL="285750" lvl="0" indent="-285750">
              <a:lnSpc>
                <a:spcPct val="170000"/>
              </a:lnSpc>
              <a:buFont typeface="Wingdings" panose="05000000000000000000" pitchFamily="2" charset="2"/>
              <a:buChar char="§"/>
              <a:defRPr/>
            </a:pPr>
            <a:r>
              <a:rPr lang="sl-SI" sz="1600" b="0" dirty="0">
                <a:solidFill>
                  <a:srgbClr val="1D1D1B"/>
                </a:solidFill>
              </a:rPr>
              <a:t>Sprejem</a:t>
            </a:r>
            <a:endParaRPr lang="sl-SI" sz="1600" b="0" i="0" u="none" strike="noStrike" kern="1200" cap="none" spc="0" normalizeH="0" baseline="0" dirty="0">
              <a:ln>
                <a:noFill/>
              </a:ln>
              <a:solidFill>
                <a:srgbClr val="1D1D1B"/>
              </a:solidFill>
              <a:effectLst/>
              <a:uLnTx/>
              <a:uFillTx/>
              <a:latin typeface="Raleway"/>
            </a:endParaRPr>
          </a:p>
        </p:txBody>
      </p:sp>
      <p:sp>
        <p:nvSpPr>
          <p:cNvPr id="10" name="CasellaDiTesto 9">
            <a:extLst>
              <a:ext uri="{FF2B5EF4-FFF2-40B4-BE49-F238E27FC236}">
                <a16:creationId xmlns:a16="http://schemas.microsoft.com/office/drawing/2014/main" id="{088B3332-7E18-E328-1760-0A6E78C8086F}"/>
              </a:ext>
            </a:extLst>
          </p:cNvPr>
          <p:cNvSpPr txBox="1"/>
          <p:nvPr/>
        </p:nvSpPr>
        <p:spPr>
          <a:xfrm>
            <a:off x="4852733" y="651097"/>
            <a:ext cx="3370304" cy="4283096"/>
          </a:xfrm>
          <a:prstGeom prst="rect">
            <a:avLst/>
          </a:prstGeom>
          <a:noFill/>
        </p:spPr>
        <p:txBody>
          <a:bodyPr wrap="square" lIns="91440" tIns="45720" rIns="91440" bIns="45720" rtlCol="0" anchor="t">
            <a:spAutoFit/>
          </a:bodyPr>
          <a:lstStyle/>
          <a:p>
            <a:pPr marL="171450" lvl="0" indent="-171450">
              <a:lnSpc>
                <a:spcPct val="170000"/>
              </a:lnSpc>
              <a:spcBef>
                <a:spcPts val="1000"/>
              </a:spcBef>
              <a:buFont typeface="Wingdings" panose="05000000000000000000" pitchFamily="2" charset="2"/>
              <a:buChar char="v"/>
              <a:defRPr/>
            </a:pPr>
            <a:r>
              <a:rPr kumimoji="0" lang="sl-SI" sz="1600" b="1" i="0" u="none" strike="noStrike" kern="1200" cap="none" spc="0" normalizeH="0" baseline="0" dirty="0">
                <a:ln>
                  <a:noFill/>
                </a:ln>
                <a:solidFill>
                  <a:schemeClr val="bg1"/>
                </a:solidFill>
                <a:effectLst/>
                <a:uLnTx/>
                <a:uFillTx/>
                <a:latin typeface="Raleway"/>
                <a:ea typeface="+mn-ea"/>
                <a:cs typeface="+mn-cs"/>
              </a:rPr>
              <a:t> </a:t>
            </a:r>
            <a:r>
              <a:rPr lang="sl-SI" sz="1600" b="1" dirty="0">
                <a:solidFill>
                  <a:schemeClr val="bg1"/>
                </a:solidFill>
              </a:rPr>
              <a:t>5. KORAK</a:t>
            </a:r>
            <a:endParaRPr lang="en-US" sz="1600" b="1" dirty="0">
              <a:solidFill>
                <a:schemeClr val="bg1"/>
              </a:solidFill>
            </a:endParaRPr>
          </a:p>
          <a:p>
            <a:pPr lvl="0">
              <a:lnSpc>
                <a:spcPct val="170000"/>
              </a:lnSpc>
              <a:spcBef>
                <a:spcPts val="1000"/>
              </a:spcBef>
              <a:defRPr/>
            </a:pPr>
            <a:r>
              <a:rPr lang="sl-SI" sz="1600" b="1" dirty="0">
                <a:solidFill>
                  <a:srgbClr val="1D1D1B"/>
                </a:solidFill>
              </a:rPr>
              <a:t>Napišite svoj akcijski načrt</a:t>
            </a:r>
          </a:p>
          <a:p>
            <a:pPr marL="285750" indent="-285750">
              <a:lnSpc>
                <a:spcPct val="170000"/>
              </a:lnSpc>
              <a:spcBef>
                <a:spcPts val="1000"/>
              </a:spcBef>
              <a:buFont typeface="Wingdings" panose="05000000000000000000" pitchFamily="2" charset="2"/>
              <a:buChar char="§"/>
              <a:defRPr/>
            </a:pPr>
            <a:r>
              <a:rPr lang="sl-SI" sz="1600" dirty="0">
                <a:solidFill>
                  <a:srgbClr val="1D1D1B"/>
                </a:solidFill>
              </a:rPr>
              <a:t>Kaj</a:t>
            </a:r>
          </a:p>
          <a:p>
            <a:pPr marL="285750" indent="-285750">
              <a:lnSpc>
                <a:spcPct val="170000"/>
              </a:lnSpc>
              <a:spcBef>
                <a:spcPts val="1000"/>
              </a:spcBef>
              <a:buFont typeface="Wingdings" panose="05000000000000000000" pitchFamily="2" charset="2"/>
              <a:buChar char="§"/>
              <a:defRPr/>
            </a:pPr>
            <a:r>
              <a:rPr lang="sl-SI" sz="1600" dirty="0">
                <a:solidFill>
                  <a:srgbClr val="1D1D1B"/>
                </a:solidFill>
              </a:rPr>
              <a:t>Časovni okvir</a:t>
            </a:r>
          </a:p>
          <a:p>
            <a:pPr marL="285750" indent="-285750">
              <a:lnSpc>
                <a:spcPct val="170000"/>
              </a:lnSpc>
              <a:spcBef>
                <a:spcPts val="1000"/>
              </a:spcBef>
              <a:buFont typeface="Wingdings" panose="05000000000000000000" pitchFamily="2" charset="2"/>
              <a:buChar char="§"/>
              <a:defRPr/>
            </a:pPr>
            <a:r>
              <a:rPr lang="sl-SI" sz="1600" dirty="0">
                <a:solidFill>
                  <a:srgbClr val="1D1D1B"/>
                </a:solidFill>
              </a:rPr>
              <a:t>Odgovornosti</a:t>
            </a:r>
          </a:p>
          <a:p>
            <a:pPr marL="285750" indent="-285750">
              <a:lnSpc>
                <a:spcPct val="170000"/>
              </a:lnSpc>
              <a:spcBef>
                <a:spcPts val="1000"/>
              </a:spcBef>
              <a:buFont typeface="Wingdings" panose="05000000000000000000" pitchFamily="2" charset="2"/>
              <a:buChar char="§"/>
              <a:defRPr/>
            </a:pPr>
            <a:r>
              <a:rPr lang="sl-SI" sz="1600" dirty="0">
                <a:solidFill>
                  <a:srgbClr val="1D1D1B"/>
                </a:solidFill>
              </a:rPr>
              <a:t>Sredstva</a:t>
            </a:r>
          </a:p>
          <a:p>
            <a:pPr marL="285750" indent="-285750">
              <a:lnSpc>
                <a:spcPct val="170000"/>
              </a:lnSpc>
              <a:spcBef>
                <a:spcPts val="1000"/>
              </a:spcBef>
              <a:buFont typeface="Wingdings" panose="05000000000000000000" pitchFamily="2" charset="2"/>
              <a:buChar char="§"/>
              <a:defRPr/>
            </a:pPr>
            <a:r>
              <a:rPr lang="sl-SI" sz="1600" dirty="0">
                <a:solidFill>
                  <a:srgbClr val="1D1D1B"/>
                </a:solidFill>
              </a:rPr>
              <a:t>Proračun</a:t>
            </a:r>
          </a:p>
          <a:p>
            <a:pPr marL="285750" lvl="0" indent="-285750">
              <a:lnSpc>
                <a:spcPct val="170000"/>
              </a:lnSpc>
              <a:spcBef>
                <a:spcPts val="1000"/>
              </a:spcBef>
              <a:buFont typeface="Wingdings" panose="05000000000000000000" pitchFamily="2" charset="2"/>
              <a:buChar char="§"/>
              <a:defRPr/>
            </a:pPr>
            <a:r>
              <a:rPr lang="sl-SI" sz="1600" dirty="0">
                <a:solidFill>
                  <a:srgbClr val="1D1D1B"/>
                </a:solidFill>
              </a:rPr>
              <a:t>Pregledi</a:t>
            </a:r>
            <a:endParaRPr lang="sl-SI" sz="1600" i="0" u="none" strike="noStrike" kern="1200" cap="none" spc="0" normalizeH="0" baseline="0" dirty="0">
              <a:ln>
                <a:noFill/>
              </a:ln>
              <a:solidFill>
                <a:srgbClr val="1D1D1B"/>
              </a:solidFill>
              <a:effectLst/>
              <a:uLnTx/>
              <a:uFillTx/>
              <a:latin typeface="Raleway"/>
            </a:endParaRPr>
          </a:p>
        </p:txBody>
      </p:sp>
      <p:pic>
        <p:nvPicPr>
          <p:cNvPr id="11" name="Immagine 10">
            <a:extLst>
              <a:ext uri="{FF2B5EF4-FFF2-40B4-BE49-F238E27FC236}">
                <a16:creationId xmlns:a16="http://schemas.microsoft.com/office/drawing/2014/main" id="{0783E6FD-6899-C62B-E4FC-6D4BFDE927C6}"/>
              </a:ext>
            </a:extLst>
          </p:cNvPr>
          <p:cNvPicPr>
            <a:picLocks noChangeAspect="1"/>
          </p:cNvPicPr>
          <p:nvPr/>
        </p:nvPicPr>
        <p:blipFill>
          <a:blip r:embed="rId2" cstate="print"/>
          <a:stretch>
            <a:fillRect/>
          </a:stretch>
        </p:blipFill>
        <p:spPr>
          <a:xfrm>
            <a:off x="8748377" y="391107"/>
            <a:ext cx="2999492" cy="5151566"/>
          </a:xfrm>
          <a:prstGeom prst="rect">
            <a:avLst/>
          </a:prstGeom>
        </p:spPr>
      </p:pic>
      <p:sp>
        <p:nvSpPr>
          <p:cNvPr id="2" name="CasellaDiTesto 1">
            <a:extLst>
              <a:ext uri="{FF2B5EF4-FFF2-40B4-BE49-F238E27FC236}">
                <a16:creationId xmlns:a16="http://schemas.microsoft.com/office/drawing/2014/main" id="{1699F585-5DF2-2361-8962-9382A2DDDAD1}"/>
              </a:ext>
            </a:extLst>
          </p:cNvPr>
          <p:cNvSpPr txBox="1"/>
          <p:nvPr/>
        </p:nvSpPr>
        <p:spPr>
          <a:xfrm>
            <a:off x="8413448" y="5546876"/>
            <a:ext cx="378339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a:solidFill>
                  <a:srgbClr val="1D1D1B"/>
                </a:solidFill>
              </a:rPr>
              <a:t>Vir </a:t>
            </a:r>
            <a:r>
              <a:rPr lang="en-GB" sz="1000" err="1">
                <a:solidFill>
                  <a:srgbClr val="1D1D1B"/>
                </a:solidFill>
              </a:rPr>
              <a:t>slike</a:t>
            </a:r>
            <a:r>
              <a:rPr lang="en-GB" sz="1000">
                <a:solidFill>
                  <a:srgbClr val="1D1D1B"/>
                </a:solidFill>
              </a:rPr>
              <a:t>:  International organization for standardization</a:t>
            </a:r>
            <a:endParaRPr lang="it-IT" sz="1000"/>
          </a:p>
        </p:txBody>
      </p:sp>
    </p:spTree>
    <p:extLst>
      <p:ext uri="{BB962C8B-B14F-4D97-AF65-F5344CB8AC3E}">
        <p14:creationId xmlns:p14="http://schemas.microsoft.com/office/powerpoint/2010/main" val="16726626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lementi multimediali online 3">
            <a:hlinkClick r:id="" action="ppaction://media"/>
            <a:extLst>
              <a:ext uri="{FF2B5EF4-FFF2-40B4-BE49-F238E27FC236}">
                <a16:creationId xmlns:a16="http://schemas.microsoft.com/office/drawing/2014/main" id="{F0B695EE-A94D-A141-AB9C-3F93B4BDF1CF}"/>
              </a:ext>
            </a:extLst>
          </p:cNvPr>
          <p:cNvPicPr>
            <a:picLocks noRot="1" noChangeAspect="1"/>
          </p:cNvPicPr>
          <p:nvPr>
            <a:videoFile r:link="rId1"/>
          </p:nvPr>
        </p:nvPicPr>
        <p:blipFill>
          <a:blip r:embed="rId3" cstate="print"/>
          <a:stretch>
            <a:fillRect/>
          </a:stretch>
        </p:blipFill>
        <p:spPr>
          <a:xfrm>
            <a:off x="6393273" y="2167508"/>
            <a:ext cx="5062842" cy="2858342"/>
          </a:xfrm>
          <a:prstGeom prst="rect">
            <a:avLst/>
          </a:prstGeom>
        </p:spPr>
      </p:pic>
      <p:sp>
        <p:nvSpPr>
          <p:cNvPr id="6" name="Freccia in giù 5">
            <a:extLst>
              <a:ext uri="{FF2B5EF4-FFF2-40B4-BE49-F238E27FC236}">
                <a16:creationId xmlns:a16="http://schemas.microsoft.com/office/drawing/2014/main" id="{DCBB1AE3-58C8-9EE2-58AE-0D4DF6EB95A4}"/>
              </a:ext>
            </a:extLst>
          </p:cNvPr>
          <p:cNvSpPr/>
          <p:nvPr/>
        </p:nvSpPr>
        <p:spPr>
          <a:xfrm rot="16200000">
            <a:off x="5356338" y="3024012"/>
            <a:ext cx="342792" cy="1147663"/>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79D38EB3-140B-4914-005A-59A1174B2D3C}"/>
              </a:ext>
            </a:extLst>
          </p:cNvPr>
          <p:cNvSpPr txBox="1"/>
          <p:nvPr/>
        </p:nvSpPr>
        <p:spPr>
          <a:xfrm>
            <a:off x="748393" y="549460"/>
            <a:ext cx="10695214" cy="615553"/>
          </a:xfrm>
          <a:prstGeom prst="rect">
            <a:avLst/>
          </a:prstGeom>
          <a:noFill/>
        </p:spPr>
        <p:txBody>
          <a:bodyPr wrap="square" lIns="91440" tIns="45720" rIns="91440" bIns="45720" anchor="t">
            <a:spAutoFit/>
          </a:bodyPr>
          <a:lstStyle/>
          <a:p>
            <a:r>
              <a:rPr lang="sl-SI" sz="3400" dirty="0">
                <a:solidFill>
                  <a:srgbClr val="0E9094"/>
                </a:solidFill>
                <a:latin typeface="Raleway SemiBold"/>
                <a:ea typeface="+mj-ea"/>
                <a:cs typeface="+mj-cs"/>
              </a:rPr>
              <a:t>Več o načrtu obvladovanja tveganj</a:t>
            </a:r>
            <a:endParaRPr lang="sl-SI" sz="3400" dirty="0"/>
          </a:p>
        </p:txBody>
      </p:sp>
      <p:sp>
        <p:nvSpPr>
          <p:cNvPr id="2" name="CasellaDiTesto 1">
            <a:extLst>
              <a:ext uri="{FF2B5EF4-FFF2-40B4-BE49-F238E27FC236}">
                <a16:creationId xmlns:a16="http://schemas.microsoft.com/office/drawing/2014/main" id="{89D02B57-F12E-FDA4-4065-D6EB0AC77CAE}"/>
              </a:ext>
            </a:extLst>
          </p:cNvPr>
          <p:cNvSpPr txBox="1"/>
          <p:nvPr/>
        </p:nvSpPr>
        <p:spPr>
          <a:xfrm>
            <a:off x="7070876" y="5292877"/>
            <a:ext cx="4170438"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sl-SI" sz="1000">
                <a:solidFill>
                  <a:srgbClr val="1D1D1B"/>
                </a:solidFill>
                <a:cs typeface="Segoe UI"/>
              </a:rPr>
              <a:t>Vir</a:t>
            </a:r>
            <a:r>
              <a:rPr lang="en-GB" sz="1000">
                <a:solidFill>
                  <a:srgbClr val="1D1D1B"/>
                </a:solidFill>
                <a:cs typeface="Segoe UI"/>
              </a:rPr>
              <a:t>: How to Create a Risk Management Plan</a:t>
            </a:r>
            <a:r>
              <a:rPr lang="sl-SI" sz="1000">
                <a:solidFill>
                  <a:srgbClr val="1D1D1B"/>
                </a:solidFill>
                <a:cs typeface="Segoe UI"/>
              </a:rPr>
              <a:t>;</a:t>
            </a:r>
            <a:r>
              <a:rPr lang="en-GB" sz="1000">
                <a:cs typeface="Segoe UI"/>
              </a:rPr>
              <a:t>​</a:t>
            </a:r>
          </a:p>
          <a:p>
            <a:pPr algn="ctr"/>
            <a:r>
              <a:rPr lang="en-GB" sz="1000">
                <a:solidFill>
                  <a:srgbClr val="1D1D1B"/>
                </a:solidFill>
                <a:cs typeface="Segoe UI"/>
              </a:rPr>
              <a:t>Online PM Courses</a:t>
            </a:r>
            <a:r>
              <a:rPr lang="sl-SI" sz="1000">
                <a:solidFill>
                  <a:srgbClr val="1D1D1B"/>
                </a:solidFill>
                <a:cs typeface="Segoe UI"/>
              </a:rPr>
              <a:t>; </a:t>
            </a:r>
            <a:r>
              <a:rPr lang="en-GB" sz="1000">
                <a:solidFill>
                  <a:srgbClr val="1D1D1B"/>
                </a:solidFill>
                <a:cs typeface="Segoe UI"/>
              </a:rPr>
              <a:t>Mike Clayton </a:t>
            </a:r>
          </a:p>
        </p:txBody>
      </p:sp>
      <p:sp>
        <p:nvSpPr>
          <p:cNvPr id="5" name="Rettangolo con angoli arrotondati 4">
            <a:extLst>
              <a:ext uri="{FF2B5EF4-FFF2-40B4-BE49-F238E27FC236}">
                <a16:creationId xmlns:a16="http://schemas.microsoft.com/office/drawing/2014/main" id="{AFBB57E5-6036-A754-D0E6-34058706994A}"/>
              </a:ext>
            </a:extLst>
          </p:cNvPr>
          <p:cNvSpPr/>
          <p:nvPr/>
        </p:nvSpPr>
        <p:spPr>
          <a:xfrm>
            <a:off x="1303175" y="3126700"/>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sl-SI" sz="1600">
                <a:solidFill>
                  <a:schemeClr val="accent1"/>
                </a:solidFill>
              </a:rPr>
              <a:t>Preberite več o pravilnem načinu priprave načrta obvladovanja tveganj</a:t>
            </a:r>
          </a:p>
        </p:txBody>
      </p:sp>
    </p:spTree>
    <p:extLst>
      <p:ext uri="{BB962C8B-B14F-4D97-AF65-F5344CB8AC3E}">
        <p14:creationId xmlns:p14="http://schemas.microsoft.com/office/powerpoint/2010/main" val="3739727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28B3D6815C772C4D81C6B76302BCB0B9" ma:contentTypeVersion="15" ma:contentTypeDescription="Ustvari nov dokument." ma:contentTypeScope="" ma:versionID="01bf95649eb9cd7bf912b09c6947a021">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a294edcc01627a6f1e6a55137358a1ca"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Oznake slike"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V skupni rabi z"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V skupni rabi s podrobnostmi"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E3E453B-9058-4FEA-9C49-5E34D11CFB72}">
  <ds:schemaRefs>
    <ds:schemaRef ds:uri="http://schemas.microsoft.com/sharepoint/v3/contenttype/forms"/>
  </ds:schemaRefs>
</ds:datastoreItem>
</file>

<file path=customXml/itemProps2.xml><?xml version="1.0" encoding="utf-8"?>
<ds:datastoreItem xmlns:ds="http://schemas.openxmlformats.org/officeDocument/2006/customXml" ds:itemID="{34609A3B-987F-48AC-9313-D1884F09DB9E}">
  <ds:schemaRefs>
    <ds:schemaRef ds:uri="26a10de0-e0bd-466a-87c8-f0d3f8c6fbe9"/>
    <ds:schemaRef ds:uri="984ff08c-af25-4174-ad80-e934fe4fddf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E8BAA0A9-8593-42AF-A19C-07E55EA366BA}">
  <ds:schemaRefs>
    <ds:schemaRef ds:uri="26a10de0-e0bd-466a-87c8-f0d3f8c6fbe9"/>
    <ds:schemaRef ds:uri="984ff08c-af25-4174-ad80-e934fe4fddf1"/>
    <ds:schemaRef ds:uri="9f364695-ca83-4f68-ac92-7eb794cbb92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Širokozaslonsko</PresentationFormat>
  <Slides>40</Slides>
  <Notes>0</Notes>
  <HiddenSlides>0</HiddenSlides>
  <ScaleCrop>false</ScaleCrop>
  <HeadingPairs>
    <vt:vector size="4" baseType="variant">
      <vt:variant>
        <vt:lpstr>Tema</vt:lpstr>
      </vt:variant>
      <vt:variant>
        <vt:i4>2</vt:i4>
      </vt:variant>
      <vt:variant>
        <vt:lpstr>Naslovi diapozitivov</vt:lpstr>
      </vt:variant>
      <vt:variant>
        <vt:i4>40</vt:i4>
      </vt:variant>
    </vt:vector>
  </HeadingPairs>
  <TitlesOfParts>
    <vt:vector size="42" baseType="lpstr">
      <vt:lpstr>Tema de Office</vt:lpstr>
      <vt:lpstr>Tema de Office</vt:lpstr>
      <vt:lpstr>Zagotavljanje kakovosti in obvladovanje tveganj</vt:lpstr>
      <vt:lpstr>Cilj te enote</vt:lpstr>
      <vt:lpstr>Učni izidi te enote:  </vt:lpstr>
      <vt:lpstr>1. Prepoznavanje in zmanjševanje poslovnih tveganj</vt:lpstr>
      <vt:lpstr>Kakšni so pristopi k obvladovanju tveganj? </vt:lpstr>
      <vt:lpstr>Kako ustvariti akcijski načrt za obvladovanje tveganj?</vt:lpstr>
      <vt:lpstr>PowerPointova predstavitev</vt:lpstr>
      <vt:lpstr>PowerPointova predstavitev</vt:lpstr>
      <vt:lpstr>PowerPointova predstavitev</vt:lpstr>
      <vt:lpstr>Najboljše prakse obvladovanja tveganj, ki jih je treba upoštevati </vt:lpstr>
      <vt:lpstr>Kakšen nasvet? Ocene tveganja v programu Excel</vt:lpstr>
      <vt:lpstr>Samorefleksija o obvladovanju tveganj</vt:lpstr>
      <vt:lpstr>2. Upravljanje kakovosti in zagotavljanje kakovosti</vt:lpstr>
      <vt:lpstr>Sestavni deli upravljanja kakovosti</vt:lpstr>
      <vt:lpstr>PowerPointova predstavitev</vt:lpstr>
      <vt:lpstr>PowerPointova predstavitev</vt:lpstr>
      <vt:lpstr>7 orodij za nadzor kakovosti</vt:lpstr>
      <vt:lpstr>PowerPointova predstavitev</vt:lpstr>
      <vt:lpstr>PowerPointova predstavitev</vt:lpstr>
      <vt:lpstr>PowerPointova predstavitev</vt:lpstr>
      <vt:lpstr>PowerPointova predstavitev</vt:lpstr>
      <vt:lpstr>Samorefleksija o upravljanju kakovosti</vt:lpstr>
      <vt:lpstr>PowerPointova predstavitev</vt:lpstr>
      <vt:lpstr>Pomen upravljanja s časom za podjetnike</vt:lpstr>
      <vt:lpstr>PowerPointova predstavitev</vt:lpstr>
      <vt:lpstr>PowerPointova predstavitev</vt:lpstr>
      <vt:lpstr>PowerPointova predstavitev</vt:lpstr>
      <vt:lpstr>PowerPointova predstavitev</vt:lpstr>
      <vt:lpstr>PowerPointova predstavitev</vt:lpstr>
      <vt:lpstr>Sodelovanje in timsko delo za rast in načrtovanje časa</vt:lpstr>
      <vt:lpstr>Tehnika pomodoro in Parkinsonov zakon</vt:lpstr>
      <vt:lpstr>PowerPointova predstavitev</vt:lpstr>
      <vt:lpstr>PowerPointova predstavitev</vt:lpstr>
      <vt:lpstr>PowerPointova predstavitev</vt:lpstr>
      <vt:lpstr>PowerPointova predstavitev</vt:lpstr>
      <vt:lpstr>PowerPointova predstavitev</vt:lpstr>
      <vt:lpstr>Če želite izvedeti še več</vt:lpstr>
      <vt:lpstr>Viri</vt:lpstr>
      <vt:lpstr>PowerPointova predstavitev</vt:lpstr>
      <vt:lpstr>Partnerji FEM-Up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revision>130</cp:revision>
  <dcterms:created xsi:type="dcterms:W3CDTF">2023-12-21T13:42:43Z</dcterms:created>
  <dcterms:modified xsi:type="dcterms:W3CDTF">2025-07-22T18:10:31Z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